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81"/>
  </p:notesMasterIdLst>
  <p:handoutMasterIdLst>
    <p:handoutMasterId r:id="rId82"/>
  </p:handoutMasterIdLst>
  <p:sldIdLst>
    <p:sldId id="256" r:id="rId2"/>
    <p:sldId id="1192" r:id="rId3"/>
    <p:sldId id="1136" r:id="rId4"/>
    <p:sldId id="1149" r:id="rId5"/>
    <p:sldId id="1135" r:id="rId6"/>
    <p:sldId id="1101" r:id="rId7"/>
    <p:sldId id="1096" r:id="rId8"/>
    <p:sldId id="1097" r:id="rId9"/>
    <p:sldId id="1098" r:id="rId10"/>
    <p:sldId id="1099" r:id="rId11"/>
    <p:sldId id="1100" r:id="rId12"/>
    <p:sldId id="1102" r:id="rId13"/>
    <p:sldId id="1118" r:id="rId14"/>
    <p:sldId id="1125" r:id="rId15"/>
    <p:sldId id="1105" r:id="rId16"/>
    <p:sldId id="1106" r:id="rId17"/>
    <p:sldId id="1108" r:id="rId18"/>
    <p:sldId id="1119" r:id="rId19"/>
    <p:sldId id="1157" r:id="rId20"/>
    <p:sldId id="1158" r:id="rId21"/>
    <p:sldId id="1160" r:id="rId22"/>
    <p:sldId id="1161" r:id="rId23"/>
    <p:sldId id="1162" r:id="rId24"/>
    <p:sldId id="1163" r:id="rId25"/>
    <p:sldId id="1123" r:id="rId26"/>
    <p:sldId id="1120" r:id="rId27"/>
    <p:sldId id="1124" r:id="rId28"/>
    <p:sldId id="1128" r:id="rId29"/>
    <p:sldId id="1164" r:id="rId30"/>
    <p:sldId id="1131" r:id="rId31"/>
    <p:sldId id="1129" r:id="rId32"/>
    <p:sldId id="1132" r:id="rId33"/>
    <p:sldId id="1126" r:id="rId34"/>
    <p:sldId id="1127" r:id="rId35"/>
    <p:sldId id="1133" r:id="rId36"/>
    <p:sldId id="1134" r:id="rId37"/>
    <p:sldId id="1138" r:id="rId38"/>
    <p:sldId id="1139" r:id="rId39"/>
    <p:sldId id="1145" r:id="rId40"/>
    <p:sldId id="1140" r:id="rId41"/>
    <p:sldId id="1141" r:id="rId42"/>
    <p:sldId id="1143" r:id="rId43"/>
    <p:sldId id="1144" r:id="rId44"/>
    <p:sldId id="1148" r:id="rId45"/>
    <p:sldId id="1146" r:id="rId46"/>
    <p:sldId id="1150" r:id="rId47"/>
    <p:sldId id="1151" r:id="rId48"/>
    <p:sldId id="1152" r:id="rId49"/>
    <p:sldId id="1153" r:id="rId50"/>
    <p:sldId id="1154" r:id="rId51"/>
    <p:sldId id="1155" r:id="rId52"/>
    <p:sldId id="1156" r:id="rId53"/>
    <p:sldId id="1165" r:id="rId54"/>
    <p:sldId id="1166" r:id="rId55"/>
    <p:sldId id="1167" r:id="rId56"/>
    <p:sldId id="1168" r:id="rId57"/>
    <p:sldId id="1169" r:id="rId58"/>
    <p:sldId id="1170" r:id="rId59"/>
    <p:sldId id="1171" r:id="rId60"/>
    <p:sldId id="1172" r:id="rId61"/>
    <p:sldId id="1173" r:id="rId62"/>
    <p:sldId id="1174" r:id="rId63"/>
    <p:sldId id="1175" r:id="rId64"/>
    <p:sldId id="1176" r:id="rId65"/>
    <p:sldId id="1177" r:id="rId66"/>
    <p:sldId id="1178" r:id="rId67"/>
    <p:sldId id="1179" r:id="rId68"/>
    <p:sldId id="1180" r:id="rId69"/>
    <p:sldId id="1181" r:id="rId70"/>
    <p:sldId id="1182" r:id="rId71"/>
    <p:sldId id="1183" r:id="rId72"/>
    <p:sldId id="1184" r:id="rId73"/>
    <p:sldId id="1185" r:id="rId74"/>
    <p:sldId id="1187" r:id="rId75"/>
    <p:sldId id="1188" r:id="rId76"/>
    <p:sldId id="1189" r:id="rId77"/>
    <p:sldId id="1190" r:id="rId78"/>
    <p:sldId id="1191" r:id="rId79"/>
    <p:sldId id="902" r:id="rId80"/>
  </p:sldIdLst>
  <p:sldSz cx="9144000" cy="6858000" type="screen4x3"/>
  <p:notesSz cx="6858000" cy="9144000"/>
  <p:embeddedFontLst>
    <p:embeddedFont>
      <p:font typeface="Arial Rounded MT Bold" panose="020F0704030504030204" pitchFamily="34" charset="0"/>
      <p:regular r:id="rId83"/>
    </p:embeddedFont>
    <p:embeddedFont>
      <p:font typeface="Comic Sans MS" panose="030F0702030302020204" pitchFamily="66" charset="0"/>
      <p:regular r:id="rId84"/>
      <p:bold r:id="rId85"/>
    </p:embeddedFont>
    <p:embeddedFont>
      <p:font typeface="Monotype Corsiva" panose="03010101010201010101" pitchFamily="66" charset="0"/>
      <p:italic r:id="rId86"/>
    </p:embeddedFont>
  </p:embeddedFontLst>
  <p:custShowLst>
    <p:custShow name="3101" id="0">
      <p:sldLst>
        <p:sld r:id="rId2"/>
      </p:sldLst>
    </p:custShow>
  </p:custShowLst>
  <p:defaultTextStyle>
    <a:defPPr>
      <a:defRPr lang="en-US"/>
    </a:defPPr>
    <a:lvl1pPr algn="l" rtl="0" eaLnBrk="0" fontAlgn="base" hangingPunct="0">
      <a:spcBef>
        <a:spcPct val="0"/>
      </a:spcBef>
      <a:spcAft>
        <a:spcPct val="0"/>
      </a:spcAft>
      <a:buChar char="•"/>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00FFCC"/>
    <a:srgbClr val="FF00FF"/>
    <a:srgbClr val="FFFF66"/>
    <a:srgbClr val="FFFF99"/>
    <a:srgbClr val="66FF33"/>
    <a:srgbClr val="66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5269" autoAdjust="0"/>
  </p:normalViewPr>
  <p:slideViewPr>
    <p:cSldViewPr snapToObjects="1">
      <p:cViewPr varScale="1">
        <p:scale>
          <a:sx n="74" d="100"/>
          <a:sy n="74" d="100"/>
        </p:scale>
        <p:origin x="-1062" y="-102"/>
      </p:cViewPr>
      <p:guideLst>
        <p:guide orient="horz" pos="2064"/>
        <p:guide pos="26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1508"/>
    </p:cViewPr>
  </p:sorterViewPr>
  <p:notesViewPr>
    <p:cSldViewPr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a:buFontTx/>
              <a:buNone/>
              <a:defRPr sz="1200">
                <a:effectLst/>
                <a:latin typeface="Arial Rounded MT Bold" pitchFamily="34" charset="0"/>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a:buFontTx/>
              <a:buNone/>
              <a:defRPr sz="1200">
                <a:effectLst/>
                <a:latin typeface="Arial Rounded MT Bold" pitchFamily="34" charset="0"/>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a:buFontTx/>
              <a:buNone/>
              <a:defRPr sz="1200">
                <a:effectLst/>
                <a:latin typeface="Arial Rounded MT Bold" pitchFamily="34" charset="0"/>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a:buFontTx/>
              <a:buNone/>
              <a:defRPr sz="1200">
                <a:effectLst/>
                <a:latin typeface="Arial Rounded MT Bold" pitchFamily="34" charset="0"/>
              </a:defRPr>
            </a:lvl1pPr>
          </a:lstStyle>
          <a:p>
            <a:pPr>
              <a:defRPr/>
            </a:pPr>
            <a:fld id="{B618F0F2-87F4-4463-BEC0-7A0B76F778B1}" type="slidenum">
              <a:rPr lang="en-US"/>
              <a:pPr>
                <a:defRPr/>
              </a:pPr>
              <a:t>‹#›</a:t>
            </a:fld>
            <a:endParaRPr lang="en-US"/>
          </a:p>
        </p:txBody>
      </p:sp>
    </p:spTree>
    <p:extLst>
      <p:ext uri="{BB962C8B-B14F-4D97-AF65-F5344CB8AC3E}">
        <p14:creationId xmlns:p14="http://schemas.microsoft.com/office/powerpoint/2010/main" val="1390138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a:buFontTx/>
              <a:buNone/>
              <a:defRPr sz="1200" b="1">
                <a:effectLst/>
                <a:latin typeface="Arial Rounded MT Bold" pitchFamily="34"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buFontTx/>
              <a:buNone/>
              <a:defRPr sz="1200" b="1">
                <a:effectLst/>
                <a:latin typeface="Arial Rounded MT Bold" pitchFamily="34" charset="0"/>
              </a:defRPr>
            </a:lvl1pPr>
          </a:lstStyle>
          <a:p>
            <a:pPr>
              <a:defRPr/>
            </a:pPr>
            <a:endParaRPr lang="en-US"/>
          </a:p>
        </p:txBody>
      </p:sp>
      <p:sp>
        <p:nvSpPr>
          <p:cNvPr id="829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a:buFontTx/>
              <a:buNone/>
              <a:defRPr sz="1200" b="1">
                <a:effectLst/>
                <a:latin typeface="Arial Rounded MT Bold"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buFontTx/>
              <a:buNone/>
              <a:defRPr sz="1200" b="1">
                <a:effectLst/>
                <a:latin typeface="Arial Rounded MT Bold" pitchFamily="34" charset="0"/>
              </a:defRPr>
            </a:lvl1pPr>
          </a:lstStyle>
          <a:p>
            <a:pPr>
              <a:defRPr/>
            </a:pPr>
            <a:fld id="{61D97413-0BA0-4B47-A3AB-4DA9BC14A810}" type="slidenum">
              <a:rPr lang="en-US"/>
              <a:pPr>
                <a:defRPr/>
              </a:pPr>
              <a:t>‹#›</a:t>
            </a:fld>
            <a:endParaRPr lang="en-US"/>
          </a:p>
        </p:txBody>
      </p:sp>
    </p:spTree>
    <p:extLst>
      <p:ext uri="{BB962C8B-B14F-4D97-AF65-F5344CB8AC3E}">
        <p14:creationId xmlns:p14="http://schemas.microsoft.com/office/powerpoint/2010/main" val="913066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fld id="{C252072F-A280-4E82-B63D-B5C61B92194F}" type="slidenum">
              <a:rPr lang="en-US" altLang="en-US" sz="1200" smtClean="0">
                <a:latin typeface="Arial Rounded MT Bold" pitchFamily="34" charset="0"/>
              </a:rPr>
              <a:pPr/>
              <a:t>79</a:t>
            </a:fld>
            <a:endParaRPr lang="en-US" altLang="en-US" sz="1200" smtClean="0">
              <a:latin typeface="Arial Rounded MT Bold" pitchFamily="34" charset="0"/>
            </a:endParaRPr>
          </a:p>
        </p:txBody>
      </p:sp>
      <p:sp>
        <p:nvSpPr>
          <p:cNvPr id="839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r" eaLnBrk="1" hangingPunct="1">
              <a:buFontTx/>
              <a:buNone/>
            </a:pPr>
            <a:fld id="{F91BDAA5-652C-4ED7-AE26-AFE888F08923}" type="slidenum">
              <a:rPr lang="en-CA" altLang="en-US" sz="1200"/>
              <a:pPr algn="r" eaLnBrk="1" hangingPunct="1">
                <a:buFontTx/>
                <a:buNone/>
              </a:pPr>
              <a:t>79</a:t>
            </a:fld>
            <a:endParaRPr lang="en-CA" altLang="en-US" sz="1200"/>
          </a:p>
        </p:txBody>
      </p:sp>
      <p:sp>
        <p:nvSpPr>
          <p:cNvPr id="83972" name="Rectangle 2"/>
          <p:cNvSpPr>
            <a:spLocks noChangeArrowheads="1" noTextEdit="1"/>
          </p:cNvSpPr>
          <p:nvPr>
            <p:ph type="sldImg"/>
          </p:nvPr>
        </p:nvSpPr>
        <p:spPr>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1D4286D6-33E9-4A18-A88F-822B5E31EEFD}"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3853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8B3E1DE3-65A8-4CE6-9E87-05B4B2A15130}"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18121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0B985113-6EBE-4DAD-89D1-66EA9DFA732C}"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8614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A930D4CD-F5C1-490E-8ACB-380A31F50888}"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4474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6072168-E6BB-4833-930F-D1FE4546F85B}"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84712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1793A24E-4092-49CB-A597-BCBDFED007DA}" type="datetime1">
              <a:rPr lang="en-US"/>
              <a:pPr>
                <a:defRPr/>
              </a:pPr>
              <a:t>6/4/2015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0434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CBF5EEE6-1091-46CA-97AA-7775121FB1F1}" type="datetime1">
              <a:rPr lang="en-US"/>
              <a:pPr>
                <a:defRPr/>
              </a:pPr>
              <a:t>6/4/2015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43140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5AF4FB06-A8E9-4313-A778-4EE1C8CC5586}" type="datetime1">
              <a:rPr lang="en-US"/>
              <a:pPr>
                <a:defRPr/>
              </a:pPr>
              <a:t>6/4/2015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43330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2F96E86-4C43-46E1-A10B-DE1F9EF66B4C}" type="datetime1">
              <a:rPr lang="en-US"/>
              <a:pPr>
                <a:defRPr/>
              </a:pPr>
              <a:t>6/4/2015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54398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141446-A537-495C-A960-6D095CE70E61}" type="datetime1">
              <a:rPr lang="en-US"/>
              <a:pPr>
                <a:defRPr/>
              </a:pPr>
              <a:t>6/4/2015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70231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A502D6C-C268-4450-8305-0F723E078B9E}" type="datetime1">
              <a:rPr lang="en-US"/>
              <a:pPr>
                <a:defRPr/>
              </a:pPr>
              <a:t>6/4/2015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12172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solidFill>
                  <a:schemeClr val="folHlink"/>
                </a:solidFill>
                <a:effectLst/>
              </a:defRPr>
            </a:lvl1pPr>
          </a:lstStyle>
          <a:p>
            <a:pPr>
              <a:defRPr/>
            </a:pPr>
            <a:fld id="{10BC834C-CC7A-4584-8A7B-C4CE66F6FB8A}" type="datetime1">
              <a:rPr lang="en-US"/>
              <a:pPr>
                <a:defRPr/>
              </a:pPr>
              <a:t>6/4/2015</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FontTx/>
              <a:buNone/>
              <a:defRPr sz="1200">
                <a:solidFill>
                  <a:schemeClr val="folHlink"/>
                </a:solidFill>
                <a:effectLst/>
                <a:latin typeface="Arial" pitchFamily="34" charset="0"/>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41.xml"/><Relationship Id="rId18" Type="http://schemas.openxmlformats.org/officeDocument/2006/relationships/slide" Target="slide17.xml"/><Relationship Id="rId3" Type="http://schemas.openxmlformats.org/officeDocument/2006/relationships/oleObject" Target="../embeddings/oleObject1.bin"/><Relationship Id="rId21" Type="http://schemas.openxmlformats.org/officeDocument/2006/relationships/slide" Target="slide5.xml"/><Relationship Id="rId7" Type="http://schemas.openxmlformats.org/officeDocument/2006/relationships/slide" Target="slide52.xml"/><Relationship Id="rId12" Type="http://schemas.openxmlformats.org/officeDocument/2006/relationships/slide" Target="slide44.xml"/><Relationship Id="rId17" Type="http://schemas.openxmlformats.org/officeDocument/2006/relationships/slide" Target="slide28.xml"/><Relationship Id="rId2" Type="http://schemas.openxmlformats.org/officeDocument/2006/relationships/slideLayout" Target="../slideLayouts/slideLayout1.xml"/><Relationship Id="rId16" Type="http://schemas.openxmlformats.org/officeDocument/2006/relationships/slide" Target="slide32.xml"/><Relationship Id="rId20" Type="http://schemas.openxmlformats.org/officeDocument/2006/relationships/slide" Target="slide8.xml"/><Relationship Id="rId1" Type="http://schemas.openxmlformats.org/officeDocument/2006/relationships/vmlDrawing" Target="../drawings/vmlDrawing1.vml"/><Relationship Id="rId6" Type="http://schemas.openxmlformats.org/officeDocument/2006/relationships/slide" Target="slide53.xml"/><Relationship Id="rId11" Type="http://schemas.openxmlformats.org/officeDocument/2006/relationships/slide" Target="slide47.xml"/><Relationship Id="rId5" Type="http://schemas.openxmlformats.org/officeDocument/2006/relationships/slide" Target="slide74.xml"/><Relationship Id="rId15" Type="http://schemas.openxmlformats.org/officeDocument/2006/relationships/slide" Target="slide33.xml"/><Relationship Id="rId10" Type="http://schemas.openxmlformats.org/officeDocument/2006/relationships/slide" Target="slide48.xml"/><Relationship Id="rId19" Type="http://schemas.openxmlformats.org/officeDocument/2006/relationships/slide" Target="slide12.xml"/><Relationship Id="rId4" Type="http://schemas.openxmlformats.org/officeDocument/2006/relationships/image" Target="../media/image1.wmf"/><Relationship Id="rId9" Type="http://schemas.openxmlformats.org/officeDocument/2006/relationships/slide" Target="slide49.xml"/><Relationship Id="rId14" Type="http://schemas.openxmlformats.org/officeDocument/2006/relationships/slide" Target="slide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3"/>
          <p:cNvSpPr>
            <a:spLocks noGrp="1" noChangeArrowheads="1"/>
          </p:cNvSpPr>
          <p:nvPr>
            <p:ph type="subTitle" idx="1"/>
          </p:nvPr>
        </p:nvSpPr>
        <p:spPr>
          <a:xfrm>
            <a:off x="1271588" y="6019800"/>
            <a:ext cx="6400800" cy="1752600"/>
          </a:xfrm>
        </p:spPr>
        <p:txBody>
          <a:bodyPr/>
          <a:lstStyle/>
          <a:p>
            <a:pPr>
              <a:defRPr/>
            </a:pPr>
            <a:r>
              <a:rPr lang="en-US" sz="2400" b="1" smtClean="0">
                <a:solidFill>
                  <a:schemeClr val="tx2"/>
                </a:solidFill>
              </a:rPr>
              <a:t>Jeff Edmonds</a:t>
            </a:r>
          </a:p>
          <a:p>
            <a:pPr>
              <a:defRPr/>
            </a:pPr>
            <a:r>
              <a:rPr lang="en-US" sz="2400" b="1" smtClean="0">
                <a:solidFill>
                  <a:schemeClr val="tx2"/>
                </a:solidFill>
              </a:rPr>
              <a:t>York University</a:t>
            </a:r>
            <a:endParaRPr lang="en-US" sz="2400" smtClean="0">
              <a:solidFill>
                <a:schemeClr val="accent2"/>
              </a:solidFill>
            </a:endParaRPr>
          </a:p>
          <a:p>
            <a:pPr>
              <a:defRPr/>
            </a:pPr>
            <a:endParaRPr lang="en-US" smtClean="0">
              <a:solidFill>
                <a:schemeClr val="accent2"/>
              </a:solidFill>
            </a:endParaRPr>
          </a:p>
          <a:p>
            <a:pPr>
              <a:defRPr/>
            </a:pPr>
            <a:endParaRPr lang="en-US" smtClean="0"/>
          </a:p>
        </p:txBody>
      </p:sp>
      <p:graphicFrame>
        <p:nvGraphicFramePr>
          <p:cNvPr id="1026"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1034" name="Equation" r:id="rId3" imgW="114120" imgH="215640" progId="Equation.3">
                  <p:embed/>
                </p:oleObj>
              </mc:Choice>
              <mc:Fallback>
                <p:oleObj name="Equation" r:id="rId3" imgW="11412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ext Box 5"/>
          <p:cNvSpPr txBox="1">
            <a:spLocks noChangeArrowheads="1"/>
          </p:cNvSpPr>
          <p:nvPr/>
        </p:nvSpPr>
        <p:spPr bwMode="auto">
          <a:xfrm>
            <a:off x="7202488" y="6399213"/>
            <a:ext cx="2255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274301" tIns="45717" rIns="274301" bIns="45717"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b="1">
                <a:solidFill>
                  <a:schemeClr val="accent2"/>
                </a:solidFill>
                <a:latin typeface="Comic Sans MS" pitchFamily="66" charset="0"/>
              </a:rPr>
              <a:t>COSC 4111</a:t>
            </a:r>
            <a:endParaRPr lang="en-US" altLang="en-US" sz="2400">
              <a:solidFill>
                <a:schemeClr val="accent2"/>
              </a:solidFill>
              <a:latin typeface="Arial Rounded MT Bold" pitchFamily="34" charset="0"/>
            </a:endParaRPr>
          </a:p>
        </p:txBody>
      </p:sp>
      <p:sp>
        <p:nvSpPr>
          <p:cNvPr id="575494" name="Text Box 6"/>
          <p:cNvSpPr txBox="1">
            <a:spLocks noChangeArrowheads="1"/>
          </p:cNvSpPr>
          <p:nvPr/>
        </p:nvSpPr>
        <p:spPr bwMode="auto">
          <a:xfrm>
            <a:off x="0" y="6399213"/>
            <a:ext cx="1958975" cy="457200"/>
          </a:xfrm>
          <a:prstGeom prst="rect">
            <a:avLst/>
          </a:prstGeom>
          <a:noFill/>
          <a:ln w="38100">
            <a:noFill/>
            <a:miter lim="800000"/>
            <a:headEnd/>
            <a:tailEnd/>
          </a:ln>
          <a:effectLst/>
        </p:spPr>
        <p:txBody>
          <a:bodyPr lIns="274301" tIns="45717" rIns="274301" bIns="45717" anchor="ctr">
            <a:spAutoFit/>
          </a:bodyPr>
          <a:lstStyle/>
          <a:p>
            <a:pPr algn="ctr">
              <a:buFontTx/>
              <a:buNone/>
              <a:defRPr/>
            </a:pPr>
            <a:r>
              <a:rPr lang="en-US" sz="2400" b="1" dirty="0">
                <a:solidFill>
                  <a:schemeClr val="accent2"/>
                </a:solidFill>
                <a:effectLst>
                  <a:outerShdw blurRad="38100" dist="38100" dir="2700000" algn="tl">
                    <a:srgbClr val="000000"/>
                  </a:outerShdw>
                </a:effectLst>
                <a:latin typeface="Comic Sans MS" pitchFamily="66" charset="0"/>
              </a:rPr>
              <a:t>Lecture</a:t>
            </a:r>
            <a:r>
              <a:rPr lang="en-US" sz="2400" dirty="0">
                <a:solidFill>
                  <a:schemeClr val="accent2"/>
                </a:solidFill>
                <a:effectLst>
                  <a:outerShdw blurRad="38100" dist="38100" dir="2700000" algn="tl">
                    <a:srgbClr val="000000"/>
                  </a:outerShdw>
                </a:effectLst>
                <a:latin typeface="Comic Sans MS" pitchFamily="66" charset="0"/>
              </a:rPr>
              <a:t> </a:t>
            </a:r>
            <a:r>
              <a:rPr lang="en-US" sz="2400" b="1" dirty="0">
                <a:solidFill>
                  <a:schemeClr val="accent2"/>
                </a:solidFill>
                <a:effectLst>
                  <a:outerShdw blurRad="38100" dist="38100" dir="2700000" algn="tl">
                    <a:srgbClr val="000000"/>
                  </a:outerShdw>
                </a:effectLst>
                <a:latin typeface="Comic Sans MS" pitchFamily="66" charset="0"/>
              </a:rPr>
              <a:t>2</a:t>
            </a:r>
            <a:endParaRPr lang="en-US" sz="2400" dirty="0">
              <a:solidFill>
                <a:schemeClr val="accent2"/>
              </a:solidFill>
              <a:effectLst>
                <a:outerShdw blurRad="38100" dist="38100" dir="2700000" algn="tl">
                  <a:srgbClr val="000000"/>
                </a:outerShdw>
              </a:effectLst>
              <a:latin typeface="Comic Sans MS" pitchFamily="66" charset="0"/>
            </a:endParaRPr>
          </a:p>
        </p:txBody>
      </p:sp>
      <p:sp>
        <p:nvSpPr>
          <p:cNvPr id="1030" name="WordArt 7"/>
          <p:cNvSpPr>
            <a:spLocks noChangeArrowheads="1" noChangeShapeType="1" noTextEdit="1"/>
          </p:cNvSpPr>
          <p:nvPr/>
        </p:nvSpPr>
        <p:spPr bwMode="auto">
          <a:xfrm>
            <a:off x="457200" y="685800"/>
            <a:ext cx="8305800" cy="533400"/>
          </a:xfrm>
          <a:prstGeom prst="rect">
            <a:avLst/>
          </a:prstGeom>
        </p:spPr>
        <p:txBody>
          <a:bodyPr wrap="none" fromWordArt="1">
            <a:prstTxWarp prst="textPlain">
              <a:avLst>
                <a:gd name="adj" fmla="val 50000"/>
              </a:avLst>
            </a:prstTxWarp>
          </a:bodyPr>
          <a:lstStyle/>
          <a:p>
            <a:pPr algn="ctr">
              <a:buFontTx/>
              <a:buNone/>
            </a:pPr>
            <a:r>
              <a:rPr lang="en-US" sz="3600" kern="10">
                <a:ln w="6350">
                  <a:solidFill>
                    <a:schemeClr val="accent2"/>
                  </a:solidFill>
                  <a:round/>
                  <a:headEnd/>
                  <a:tailEnd/>
                </a:ln>
                <a:solidFill>
                  <a:schemeClr val="tx2"/>
                </a:solidFill>
                <a:effectLst>
                  <a:outerShdw dist="35921" dir="2700000" algn="ctr" rotWithShape="0">
                    <a:srgbClr val="808080"/>
                  </a:outerShdw>
                </a:effectLst>
                <a:latin typeface="Arial"/>
                <a:cs typeface="Arial"/>
              </a:rPr>
              <a:t>4111 Computability</a:t>
            </a:r>
          </a:p>
        </p:txBody>
      </p:sp>
      <p:sp>
        <p:nvSpPr>
          <p:cNvPr id="575502" name="Text Box 14"/>
          <p:cNvSpPr txBox="1">
            <a:spLocks noChangeArrowheads="1"/>
          </p:cNvSpPr>
          <p:nvPr/>
        </p:nvSpPr>
        <p:spPr bwMode="auto">
          <a:xfrm>
            <a:off x="-228600" y="1676400"/>
            <a:ext cx="6705600" cy="4362450"/>
          </a:xfrm>
          <a:prstGeom prst="rect">
            <a:avLst/>
          </a:prstGeom>
          <a:noFill/>
          <a:ln w="38100" cap="sq">
            <a:noFill/>
            <a:miter lim="800000"/>
            <a:headEnd/>
            <a:tailEnd/>
          </a:ln>
          <a:effectLst/>
        </p:spPr>
        <p:txBody>
          <a:bodyPr lIns="274320" rIns="274320">
            <a:spAutoFit/>
          </a:bodyPr>
          <a:lstStyle/>
          <a:p>
            <a:pPr>
              <a:defRPr/>
            </a:pPr>
            <a:r>
              <a:rPr lang="en-US" dirty="0" err="1">
                <a:effectLst>
                  <a:outerShdw blurRad="38100" dist="38100" dir="2700000" algn="tl">
                    <a:srgbClr val="000000"/>
                  </a:outerShdw>
                </a:effectLst>
                <a:hlinkClick r:id="rId5" action="ppaction://hlinksldjump"/>
              </a:rPr>
              <a:t>Computable</a:t>
            </a:r>
            <a:r>
              <a:rPr lang="en-US" baseline="-25000" dirty="0" err="1">
                <a:effectLst>
                  <a:outerShdw blurRad="38100" dist="38100" dir="2700000" algn="tl">
                    <a:srgbClr val="000000"/>
                  </a:outerShdw>
                </a:effectLst>
                <a:hlinkClick r:id="rId5" action="ppaction://hlinksldjump"/>
              </a:rPr>
              <a:t>Halting</a:t>
            </a:r>
            <a:endParaRPr lang="en-US" baseline="-25000"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6" action="ppaction://hlinksldjump"/>
              </a:rPr>
              <a:t>Acceptable, Witness, Enumerable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7" action="ppaction://hlinksldjump"/>
              </a:rPr>
              <a:t>Computable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8" action="ppaction://hlinksldjump"/>
              </a:rPr>
              <a:t>Ackermann's Time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9" action="ppaction://hlinksldjump"/>
              </a:rPr>
              <a:t>Double Exponential Time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10" action="ppaction://hlinksldjump"/>
              </a:rPr>
              <a:t>E: Exponential Time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11" action="ppaction://hlinksldjump"/>
              </a:rPr>
              <a:t>Exp Time</a:t>
            </a:r>
            <a:endParaRPr lang="en-US" dirty="0">
              <a:effectLst>
                <a:outerShdw blurRad="38100" dist="38100" dir="2700000" algn="tl">
                  <a:srgbClr val="000000"/>
                </a:outerShdw>
              </a:effectLst>
            </a:endParaRPr>
          </a:p>
          <a:p>
            <a:pPr>
              <a:defRPr/>
            </a:pPr>
            <a:r>
              <a:rPr lang="en-US" dirty="0" err="1">
                <a:effectLst>
                  <a:outerShdw blurRad="38100" dist="38100" dir="2700000" algn="tl">
                    <a:srgbClr val="000000"/>
                  </a:outerShdw>
                </a:effectLst>
                <a:hlinkClick r:id="rId12" action="ppaction://hlinksldjump"/>
              </a:rPr>
              <a:t>PSpace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13" action="ppaction://hlinksldjump"/>
              </a:rPr>
              <a:t>PH: Poly-Time Hierarchy</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14" action="ppaction://hlinksldjump"/>
              </a:rPr>
              <a:t>NP &amp; Co-NP</a:t>
            </a:r>
            <a:endParaRPr lang="en-US" dirty="0">
              <a:effectLst>
                <a:outerShdw blurRad="38100" dist="38100" dir="2700000" algn="tl">
                  <a:srgbClr val="000000"/>
                </a:outerShdw>
              </a:effectLst>
            </a:endParaRPr>
          </a:p>
        </p:txBody>
      </p:sp>
      <p:sp>
        <p:nvSpPr>
          <p:cNvPr id="575503" name="Rectangle 15"/>
          <p:cNvSpPr>
            <a:spLocks noChangeArrowheads="1"/>
          </p:cNvSpPr>
          <p:nvPr/>
        </p:nvSpPr>
        <p:spPr bwMode="auto">
          <a:xfrm>
            <a:off x="685800" y="990600"/>
            <a:ext cx="7772400" cy="1143000"/>
          </a:xfrm>
          <a:prstGeom prst="rect">
            <a:avLst/>
          </a:prstGeom>
          <a:noFill/>
          <a:ln w="9525">
            <a:noFill/>
            <a:miter lim="800000"/>
            <a:headEnd/>
            <a:tailEnd/>
          </a:ln>
          <a:effectLst/>
        </p:spPr>
        <p:txBody>
          <a:bodyPr anchor="ctr"/>
          <a:lstStyle/>
          <a:p>
            <a:pPr algn="ctr">
              <a:buFontTx/>
              <a:buNone/>
              <a:defRPr/>
            </a:pPr>
            <a:r>
              <a:rPr lang="en-US" sz="3600" b="1" dirty="0">
                <a:solidFill>
                  <a:schemeClr val="tx2"/>
                </a:solidFill>
                <a:effectLst>
                  <a:outerShdw blurRad="38100" dist="38100" dir="2700000" algn="tl">
                    <a:srgbClr val="000000"/>
                  </a:outerShdw>
                </a:effectLst>
                <a:latin typeface="Arial Rounded MT Bold" pitchFamily="34" charset="0"/>
              </a:rPr>
              <a:t>Complexity Classes</a:t>
            </a:r>
          </a:p>
        </p:txBody>
      </p:sp>
      <p:sp>
        <p:nvSpPr>
          <p:cNvPr id="1034" name="Rectangle 10"/>
          <p:cNvSpPr>
            <a:spLocks noChangeArrowheads="1"/>
          </p:cNvSpPr>
          <p:nvPr/>
        </p:nvSpPr>
        <p:spPr bwMode="auto">
          <a:xfrm>
            <a:off x="4572000" y="1828800"/>
            <a:ext cx="5105400" cy="4789488"/>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hlinkClick r:id="rId15" action="ppaction://hlinksldjump"/>
              </a:rPr>
              <a:t>Poly-Time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16" action="ppaction://hlinksldjump"/>
              </a:rPr>
              <a:t>NC: Poly-log depth Circuits</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17" action="ppaction://hlinksldjump"/>
              </a:rPr>
              <a:t>NC2</a:t>
            </a:r>
          </a:p>
          <a:p>
            <a:pPr>
              <a:defRPr/>
            </a:pPr>
            <a:r>
              <a:rPr lang="en-US" dirty="0">
                <a:effectLst>
                  <a:outerShdw blurRad="38100" dist="38100" dir="2700000" algn="tl">
                    <a:srgbClr val="000000"/>
                  </a:outerShdw>
                </a:effectLst>
                <a:hlinkClick r:id="rId18" action="ppaction://hlinksldjump"/>
              </a:rPr>
              <a:t>NL: Non-</a:t>
            </a:r>
            <a:r>
              <a:rPr lang="en-US" dirty="0" err="1">
                <a:effectLst>
                  <a:outerShdw blurRad="38100" dist="38100" dir="2700000" algn="tl">
                    <a:srgbClr val="000000"/>
                  </a:outerShdw>
                </a:effectLst>
                <a:hlinkClick r:id="rId18" action="ppaction://hlinksldjump"/>
              </a:rPr>
              <a:t>Det</a:t>
            </a:r>
            <a:r>
              <a:rPr lang="en-US" dirty="0">
                <a:effectLst>
                  <a:outerShdw blurRad="38100" dist="38100" dir="2700000" algn="tl">
                    <a:srgbClr val="000000"/>
                  </a:outerShdw>
                </a:effectLst>
                <a:hlinkClick r:id="rId18" action="ppaction://hlinksldjump"/>
              </a:rPr>
              <a:t> Log Space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19" action="ppaction://hlinksldjump"/>
              </a:rPr>
              <a:t>L: Log-Space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20" action="ppaction://hlinksldjump"/>
              </a:rPr>
              <a:t>AC</a:t>
            </a:r>
            <a:r>
              <a:rPr lang="en-US" baseline="30000" dirty="0">
                <a:effectLst>
                  <a:outerShdw blurRad="38100" dist="38100" dir="2700000" algn="tl">
                    <a:srgbClr val="000000"/>
                  </a:outerShdw>
                </a:effectLst>
                <a:hlinkClick r:id="rId20" action="ppaction://hlinksldjump"/>
              </a:rPr>
              <a:t>0</a:t>
            </a:r>
            <a:r>
              <a:rPr lang="en-US" dirty="0">
                <a:effectLst>
                  <a:outerShdw blurRad="38100" dist="38100" dir="2700000" algn="tl">
                    <a:srgbClr val="000000"/>
                  </a:outerShdw>
                </a:effectLst>
                <a:hlinkClick r:id="rId20" action="ppaction://hlinksldjump"/>
              </a:rPr>
              <a:t>, </a:t>
            </a:r>
            <a:r>
              <a:rPr lang="en-US" dirty="0" err="1">
                <a:effectLst>
                  <a:outerShdw blurRad="38100" dist="38100" dir="2700000" algn="tl">
                    <a:srgbClr val="000000"/>
                  </a:outerShdw>
                </a:effectLst>
                <a:hlinkClick r:id="rId20" action="ppaction://hlinksldjump"/>
              </a:rPr>
              <a:t>Thres</a:t>
            </a:r>
            <a:r>
              <a:rPr lang="en-US" baseline="30000" dirty="0" err="1">
                <a:effectLst>
                  <a:outerShdw blurRad="38100" dist="38100" dir="2700000" algn="tl">
                    <a:srgbClr val="000000"/>
                  </a:outerShdw>
                </a:effectLst>
                <a:hlinkClick r:id="rId20" action="ppaction://hlinksldjump"/>
              </a:rPr>
              <a:t>0</a:t>
            </a:r>
            <a:r>
              <a:rPr lang="en-US" dirty="0">
                <a:effectLst>
                  <a:outerShdw blurRad="38100" dist="38100" dir="2700000" algn="tl">
                    <a:srgbClr val="000000"/>
                  </a:outerShdw>
                </a:effectLst>
                <a:hlinkClick r:id="rId20" action="ppaction://hlinksldjump"/>
              </a:rPr>
              <a:t>, </a:t>
            </a:r>
            <a:r>
              <a:rPr lang="en-US" dirty="0" err="1">
                <a:effectLst>
                  <a:outerShdw blurRad="38100" dist="38100" dir="2700000" algn="tl">
                    <a:srgbClr val="000000"/>
                  </a:outerShdw>
                </a:effectLst>
                <a:hlinkClick r:id="rId20" action="ppaction://hlinksldjump"/>
              </a:rPr>
              <a:t>Arith</a:t>
            </a:r>
            <a:r>
              <a:rPr lang="en-US" baseline="30000" dirty="0" err="1">
                <a:effectLst>
                  <a:outerShdw blurRad="38100" dist="38100" dir="2700000" algn="tl">
                    <a:srgbClr val="000000"/>
                  </a:outerShdw>
                </a:effectLst>
                <a:hlinkClick r:id="rId20" action="ppaction://hlinksldjump"/>
              </a:rPr>
              <a:t>0</a:t>
            </a:r>
            <a:r>
              <a:rPr lang="en-US" dirty="0">
                <a:effectLst>
                  <a:outerShdw blurRad="38100" dist="38100" dir="2700000" algn="tl">
                    <a:srgbClr val="000000"/>
                  </a:outerShdw>
                </a:effectLst>
                <a:hlinkClick r:id="rId20" action="ppaction://hlinksldjump"/>
              </a:rPr>
              <a:t>: Constant Depth</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hlinkClick r:id="rId21" action="ppaction://hlinksldjump"/>
              </a:rPr>
              <a:t>NC</a:t>
            </a:r>
            <a:r>
              <a:rPr lang="en-US" baseline="30000" dirty="0">
                <a:effectLst>
                  <a:outerShdw blurRad="38100" dist="38100" dir="2700000" algn="tl">
                    <a:srgbClr val="000000"/>
                  </a:outerShdw>
                </a:effectLst>
                <a:hlinkClick r:id="rId21" action="ppaction://hlinksldjump"/>
              </a:rPr>
              <a:t>0</a:t>
            </a:r>
            <a:r>
              <a:rPr lang="en-US" dirty="0">
                <a:effectLst>
                  <a:outerShdw blurRad="38100" dist="38100" dir="2700000" algn="tl">
                    <a:srgbClr val="000000"/>
                  </a:outerShdw>
                </a:effectLst>
                <a:hlinkClick r:id="rId21" action="ppaction://hlinksldjump"/>
              </a:rPr>
              <a:t>: Constant Fan-out</a:t>
            </a:r>
            <a:endParaRPr lang="en-US" dirty="0">
              <a:effectLst>
                <a:outerShdw blurRad="38100" dist="38100" dir="2700000" algn="tl">
                  <a:srgbClr val="000000"/>
                </a:outerShdw>
              </a:effectLst>
            </a:endParaRPr>
          </a:p>
          <a:p>
            <a:pPr>
              <a:defRPr/>
            </a:pPr>
            <a:endParaRPr lang="en-US" dirty="0">
              <a:effectLst>
                <a:outerShdw blurRad="38100" dist="38100" dir="2700000" algn="tl">
                  <a:srgbClr val="000000"/>
                </a:outerShdw>
              </a:effectLst>
            </a:endParaRPr>
          </a:p>
          <a:p>
            <a:pPr>
              <a:defRPr/>
            </a:pPr>
            <a:endParaRPr lang="en-US"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95218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Arithmetic</a:t>
            </a:r>
            <a:r>
              <a:rPr lang="en-US" altLang="en-US" baseline="30000">
                <a:solidFill>
                  <a:schemeClr val="tx2"/>
                </a:solidFill>
              </a:rPr>
              <a:t>0</a:t>
            </a:r>
            <a:r>
              <a:rPr lang="en-US" altLang="en-US"/>
              <a:t> = Set of computational problems computed by</a:t>
            </a:r>
            <a:br>
              <a:rPr lang="en-US" altLang="en-US"/>
            </a:br>
            <a:r>
              <a:rPr lang="en-US" altLang="en-US"/>
              <a:t>        circuits of </a:t>
            </a:r>
            <a:r>
              <a:rPr lang="en-US" altLang="en-US">
                <a:solidFill>
                  <a:schemeClr val="accent2"/>
                </a:solidFill>
              </a:rPr>
              <a:t>+</a:t>
            </a:r>
            <a:r>
              <a:rPr lang="en-US" altLang="en-US"/>
              <a:t>, </a:t>
            </a:r>
            <a:r>
              <a:rPr lang="en-US" altLang="en-US">
                <a:solidFill>
                  <a:schemeClr val="accent2"/>
                </a:solidFill>
              </a:rPr>
              <a:t>-</a:t>
            </a:r>
            <a:r>
              <a:rPr lang="en-US" altLang="en-US"/>
              <a:t>, </a:t>
            </a:r>
            <a:r>
              <a:rPr lang="en-US" altLang="en-US">
                <a:solidFill>
                  <a:schemeClr val="accent2"/>
                </a:solidFill>
              </a:rPr>
              <a:t>×</a:t>
            </a:r>
            <a:r>
              <a:rPr lang="en-US" altLang="en-US"/>
              <a:t>, </a:t>
            </a:r>
            <a:r>
              <a:rPr lang="en-US" altLang="en-US">
                <a:solidFill>
                  <a:schemeClr val="accent2"/>
                </a:solidFill>
              </a:rPr>
              <a:t>/</a:t>
            </a:r>
            <a:r>
              <a:rPr lang="en-US" altLang="en-US"/>
              <a:t>,</a:t>
            </a:r>
            <a:r>
              <a:rPr lang="en-US" altLang="en-US">
                <a:solidFill>
                  <a:schemeClr val="accent2"/>
                </a:solidFill>
              </a:rPr>
              <a:t> =</a:t>
            </a:r>
            <a:r>
              <a:rPr lang="en-US" altLang="en-US"/>
              <a:t>,</a:t>
            </a:r>
            <a:r>
              <a:rPr lang="en-US" altLang="en-US">
                <a:solidFill>
                  <a:schemeClr val="accent2"/>
                </a:solidFill>
              </a:rPr>
              <a:t> </a:t>
            </a:r>
            <a:r>
              <a:rPr lang="en-US" altLang="en-US"/>
              <a:t>and</a:t>
            </a:r>
            <a:r>
              <a:rPr lang="en-US" altLang="en-US">
                <a:solidFill>
                  <a:schemeClr val="accent2"/>
                </a:solidFill>
              </a:rPr>
              <a:t> </a:t>
            </a:r>
            <a:r>
              <a:rPr lang="en-US" altLang="en-US">
                <a:solidFill>
                  <a:schemeClr val="accent2"/>
                </a:solidFill>
                <a:cs typeface="Times New Roman" pitchFamily="18" charset="0"/>
              </a:rPr>
              <a:t>≤</a:t>
            </a:r>
            <a:r>
              <a:rPr lang="en-US" altLang="en-US">
                <a:solidFill>
                  <a:schemeClr val="accent2"/>
                </a:solidFill>
              </a:rPr>
              <a:t> </a:t>
            </a:r>
            <a:r>
              <a:rPr lang="en-US" altLang="en-US"/>
              <a:t>gates each arbitrary fan-in </a:t>
            </a:r>
            <a:br>
              <a:rPr lang="en-US" altLang="en-US"/>
            </a:br>
            <a:r>
              <a:rPr lang="en-US" altLang="en-US"/>
              <a:t>        of constant depth and poly-size</a:t>
            </a:r>
            <a:br>
              <a:rPr lang="en-US" altLang="en-US"/>
            </a:br>
            <a:r>
              <a:rPr lang="en-US" altLang="en-US"/>
              <a:t>         real value on each wire.</a:t>
            </a:r>
          </a:p>
          <a:p>
            <a:pPr lvl="1"/>
            <a:r>
              <a:rPr lang="en-US" altLang="en-US"/>
              <a:t>What you can do on a calculator </a:t>
            </a:r>
            <a:br>
              <a:rPr lang="en-US" altLang="en-US"/>
            </a:br>
            <a:r>
              <a:rPr lang="en-US" altLang="en-US"/>
              <a:t>with a constant number of key strokes.</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err="1">
                <a:solidFill>
                  <a:schemeClr val="tx2"/>
                </a:solidFill>
                <a:effectLst>
                  <a:outerShdw blurRad="38100" dist="38100" dir="2700000" algn="tl">
                    <a:srgbClr val="000000"/>
                  </a:outerShdw>
                </a:effectLst>
              </a:rPr>
              <a:t>Arithmetic</a:t>
            </a:r>
            <a:r>
              <a:rPr lang="en-US" sz="3200" baseline="30000" dirty="0" err="1">
                <a:solidFill>
                  <a:schemeClr val="tx2"/>
                </a:solidFill>
              </a:rPr>
              <a:t>0</a:t>
            </a:r>
            <a:endParaRPr lang="en-US" sz="3200" b="1" dirty="0">
              <a:solidFill>
                <a:schemeClr val="tx2"/>
              </a:solidFill>
              <a:effectLst>
                <a:outerShdw blurRad="38100" dist="38100" dir="2700000" algn="tl">
                  <a:srgbClr val="000000"/>
                </a:outerShdw>
              </a:effectLst>
            </a:endParaRPr>
          </a:p>
        </p:txBody>
      </p:sp>
      <p:sp>
        <p:nvSpPr>
          <p:cNvPr id="11268" name="Line 110"/>
          <p:cNvSpPr>
            <a:spLocks noChangeShapeType="1"/>
          </p:cNvSpPr>
          <p:nvPr/>
        </p:nvSpPr>
        <p:spPr bwMode="auto">
          <a:xfrm>
            <a:off x="2362200" y="4170363"/>
            <a:ext cx="0" cy="2459037"/>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1269" name="Rectangle 5"/>
          <p:cNvSpPr>
            <a:spLocks noChangeArrowheads="1"/>
          </p:cNvSpPr>
          <p:nvPr/>
        </p:nvSpPr>
        <p:spPr bwMode="auto">
          <a:xfrm>
            <a:off x="914400" y="5018088"/>
            <a:ext cx="1563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constant</a:t>
            </a:r>
          </a:p>
        </p:txBody>
      </p:sp>
      <p:sp>
        <p:nvSpPr>
          <p:cNvPr id="11270" name="Line 110"/>
          <p:cNvSpPr>
            <a:spLocks noChangeShapeType="1"/>
          </p:cNvSpPr>
          <p:nvPr/>
        </p:nvSpPr>
        <p:spPr bwMode="auto">
          <a:xfrm>
            <a:off x="2362200" y="4170363"/>
            <a:ext cx="0" cy="2459037"/>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1271" name="Rectangle 47"/>
          <p:cNvSpPr>
            <a:spLocks noChangeArrowheads="1"/>
          </p:cNvSpPr>
          <p:nvPr/>
        </p:nvSpPr>
        <p:spPr bwMode="auto">
          <a:xfrm>
            <a:off x="914400" y="5018088"/>
            <a:ext cx="1563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constant</a:t>
            </a:r>
          </a:p>
        </p:txBody>
      </p:sp>
      <p:grpSp>
        <p:nvGrpSpPr>
          <p:cNvPr id="2" name="Group 34"/>
          <p:cNvGrpSpPr>
            <a:grpSpLocks/>
          </p:cNvGrpSpPr>
          <p:nvPr/>
        </p:nvGrpSpPr>
        <p:grpSpPr bwMode="auto">
          <a:xfrm>
            <a:off x="2787650" y="3036888"/>
            <a:ext cx="3602038" cy="3840162"/>
            <a:chOff x="2787650" y="3036888"/>
            <a:chExt cx="3602038" cy="3840163"/>
          </a:xfrm>
        </p:grpSpPr>
        <p:sp>
          <p:nvSpPr>
            <p:cNvPr id="11273" name="Text Box 76"/>
            <p:cNvSpPr txBox="1">
              <a:spLocks noChangeArrowheads="1"/>
            </p:cNvSpPr>
            <p:nvPr/>
          </p:nvSpPr>
          <p:spPr bwMode="auto">
            <a:xfrm>
              <a:off x="5449329" y="3440083"/>
              <a:ext cx="837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51</a:t>
              </a:r>
              <a:endParaRPr lang="en-US" altLang="en-US" sz="2000" i="1">
                <a:solidFill>
                  <a:schemeClr val="accent2"/>
                </a:solidFill>
              </a:endParaRPr>
            </a:p>
          </p:txBody>
        </p:sp>
        <p:sp>
          <p:nvSpPr>
            <p:cNvPr id="11274" name="Text Box 77"/>
            <p:cNvSpPr txBox="1">
              <a:spLocks noChangeArrowheads="1"/>
            </p:cNvSpPr>
            <p:nvPr/>
          </p:nvSpPr>
          <p:spPr bwMode="auto">
            <a:xfrm>
              <a:off x="4174768" y="3440083"/>
              <a:ext cx="837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i="1">
                  <a:solidFill>
                    <a:schemeClr val="accent2"/>
                  </a:solidFill>
                </a:rPr>
                <a:t>x</a:t>
              </a:r>
              <a:r>
                <a:rPr lang="en-US" altLang="en-US" sz="2000" i="1" baseline="-25000">
                  <a:solidFill>
                    <a:schemeClr val="accent2"/>
                  </a:solidFill>
                </a:rPr>
                <a:t>25</a:t>
              </a:r>
              <a:endParaRPr lang="en-US" altLang="en-US" sz="2000" i="1">
                <a:solidFill>
                  <a:schemeClr val="accent2"/>
                </a:solidFill>
              </a:endParaRPr>
            </a:p>
          </p:txBody>
        </p:sp>
        <p:sp>
          <p:nvSpPr>
            <p:cNvPr id="11275" name="Text Box 78"/>
            <p:cNvSpPr txBox="1">
              <a:spLocks noChangeArrowheads="1"/>
            </p:cNvSpPr>
            <p:nvPr/>
          </p:nvSpPr>
          <p:spPr bwMode="auto">
            <a:xfrm>
              <a:off x="2901392" y="3440083"/>
              <a:ext cx="837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43</a:t>
              </a:r>
              <a:endParaRPr lang="en-US" altLang="en-US" sz="2000" i="1">
                <a:solidFill>
                  <a:schemeClr val="accent2"/>
                </a:solidFill>
              </a:endParaRPr>
            </a:p>
          </p:txBody>
        </p:sp>
        <p:sp>
          <p:nvSpPr>
            <p:cNvPr id="11276" name="AutoShape 79"/>
            <p:cNvSpPr>
              <a:spLocks noChangeArrowheads="1"/>
            </p:cNvSpPr>
            <p:nvPr/>
          </p:nvSpPr>
          <p:spPr bwMode="auto">
            <a:xfrm rot="5400000" flipV="1">
              <a:off x="3270250" y="5137150"/>
              <a:ext cx="639763" cy="639763"/>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accent2"/>
                  </a:solidFill>
                </a:rPr>
                <a:t>×</a:t>
              </a:r>
            </a:p>
          </p:txBody>
        </p:sp>
        <p:sp>
          <p:nvSpPr>
            <p:cNvPr id="11277" name="AutoShape 80"/>
            <p:cNvSpPr>
              <a:spLocks noChangeArrowheads="1"/>
            </p:cNvSpPr>
            <p:nvPr/>
          </p:nvSpPr>
          <p:spPr bwMode="auto">
            <a:xfrm rot="5400000" flipV="1">
              <a:off x="5749925" y="4279900"/>
              <a:ext cx="639763" cy="639763"/>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accent2"/>
                  </a:solidFill>
                </a:rPr>
                <a:t>+</a:t>
              </a:r>
            </a:p>
          </p:txBody>
        </p:sp>
        <p:sp>
          <p:nvSpPr>
            <p:cNvPr id="11278" name="AutoShape 81"/>
            <p:cNvSpPr>
              <a:spLocks noChangeArrowheads="1"/>
            </p:cNvSpPr>
            <p:nvPr/>
          </p:nvSpPr>
          <p:spPr bwMode="auto">
            <a:xfrm rot="5400000" flipV="1">
              <a:off x="4100513" y="4160837"/>
              <a:ext cx="639763" cy="639763"/>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accent2"/>
                  </a:solidFill>
                </a:rPr>
                <a:t>×</a:t>
              </a:r>
            </a:p>
          </p:txBody>
        </p:sp>
        <p:sp>
          <p:nvSpPr>
            <p:cNvPr id="11279" name="AutoShape 82"/>
            <p:cNvSpPr>
              <a:spLocks noChangeArrowheads="1"/>
            </p:cNvSpPr>
            <p:nvPr/>
          </p:nvSpPr>
          <p:spPr bwMode="auto">
            <a:xfrm rot="5400000" flipV="1">
              <a:off x="2787650" y="4160837"/>
              <a:ext cx="639763" cy="639763"/>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accent2"/>
                  </a:solidFill>
                </a:rPr>
                <a:t>+</a:t>
              </a:r>
            </a:p>
          </p:txBody>
        </p:sp>
        <p:cxnSp>
          <p:nvCxnSpPr>
            <p:cNvPr id="11280" name="AutoShape 83"/>
            <p:cNvCxnSpPr>
              <a:cxnSpLocks noChangeShapeType="1"/>
              <a:stCxn id="11275" idx="2"/>
              <a:endCxn id="11279" idx="1"/>
            </p:cNvCxnSpPr>
            <p:nvPr/>
          </p:nvCxnSpPr>
          <p:spPr bwMode="auto">
            <a:xfrm rot="5400000">
              <a:off x="3053573" y="3894153"/>
              <a:ext cx="320644" cy="212725"/>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1281" name="AutoShape 84"/>
            <p:cNvCxnSpPr>
              <a:cxnSpLocks noChangeShapeType="1"/>
              <a:stCxn id="11274" idx="2"/>
              <a:endCxn id="11279" idx="1"/>
            </p:cNvCxnSpPr>
            <p:nvPr/>
          </p:nvCxnSpPr>
          <p:spPr bwMode="auto">
            <a:xfrm rot="5400000">
              <a:off x="3690261" y="3257465"/>
              <a:ext cx="320644" cy="1486101"/>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1282" name="AutoShape 85"/>
            <p:cNvCxnSpPr>
              <a:cxnSpLocks noChangeShapeType="1"/>
              <a:stCxn id="11275" idx="2"/>
              <a:endCxn id="11278" idx="1"/>
            </p:cNvCxnSpPr>
            <p:nvPr/>
          </p:nvCxnSpPr>
          <p:spPr bwMode="auto">
            <a:xfrm rot="16200000" flipH="1">
              <a:off x="3710004" y="3450446"/>
              <a:ext cx="320644" cy="110013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1283" name="AutoShape 86"/>
            <p:cNvCxnSpPr>
              <a:cxnSpLocks noChangeShapeType="1"/>
              <a:stCxn id="11273" idx="2"/>
              <a:endCxn id="11278" idx="1"/>
            </p:cNvCxnSpPr>
            <p:nvPr/>
          </p:nvCxnSpPr>
          <p:spPr bwMode="auto">
            <a:xfrm rot="5400000">
              <a:off x="4983973" y="3276616"/>
              <a:ext cx="320644" cy="1447799"/>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1284" name="AutoShape 87"/>
            <p:cNvCxnSpPr>
              <a:cxnSpLocks noChangeShapeType="1"/>
              <a:stCxn id="11273" idx="2"/>
              <a:endCxn id="11277" idx="1"/>
            </p:cNvCxnSpPr>
            <p:nvPr/>
          </p:nvCxnSpPr>
          <p:spPr bwMode="auto">
            <a:xfrm rot="16200000" flipH="1">
              <a:off x="5749147" y="3959239"/>
              <a:ext cx="439707" cy="201613"/>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1285" name="AutoShape 88"/>
            <p:cNvCxnSpPr>
              <a:cxnSpLocks noChangeShapeType="1"/>
              <a:stCxn id="11274" idx="2"/>
              <a:endCxn id="11277" idx="1"/>
            </p:cNvCxnSpPr>
            <p:nvPr/>
          </p:nvCxnSpPr>
          <p:spPr bwMode="auto">
            <a:xfrm rot="16200000" flipH="1">
              <a:off x="5111867" y="3321959"/>
              <a:ext cx="439707" cy="1476174"/>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1286" name="AutoShape 89"/>
            <p:cNvSpPr>
              <a:spLocks noChangeArrowheads="1"/>
            </p:cNvSpPr>
            <p:nvPr/>
          </p:nvSpPr>
          <p:spPr bwMode="auto">
            <a:xfrm rot="5400000" flipV="1">
              <a:off x="3995738" y="6049962"/>
              <a:ext cx="639763" cy="639763"/>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accent2"/>
                  </a:solidFill>
                </a:rPr>
                <a:t>/</a:t>
              </a:r>
            </a:p>
          </p:txBody>
        </p:sp>
        <p:cxnSp>
          <p:nvCxnSpPr>
            <p:cNvPr id="11287" name="AutoShape 90"/>
            <p:cNvCxnSpPr>
              <a:cxnSpLocks noChangeShapeType="1"/>
              <a:stCxn id="11279" idx="3"/>
              <a:endCxn id="11276" idx="1"/>
            </p:cNvCxnSpPr>
            <p:nvPr/>
          </p:nvCxnSpPr>
          <p:spPr bwMode="auto">
            <a:xfrm>
              <a:off x="3108325" y="4821238"/>
              <a:ext cx="482600" cy="29845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1288" name="AutoShape 91"/>
            <p:cNvCxnSpPr>
              <a:cxnSpLocks noChangeShapeType="1"/>
              <a:stCxn id="11278" idx="3"/>
              <a:endCxn id="11276" idx="1"/>
            </p:cNvCxnSpPr>
            <p:nvPr/>
          </p:nvCxnSpPr>
          <p:spPr bwMode="auto">
            <a:xfrm flipH="1">
              <a:off x="3590925" y="4821238"/>
              <a:ext cx="830263" cy="29845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1289" name="AutoShape 92"/>
            <p:cNvCxnSpPr>
              <a:cxnSpLocks noChangeShapeType="1"/>
              <a:stCxn id="11291" idx="3"/>
              <a:endCxn id="11286" idx="1"/>
            </p:cNvCxnSpPr>
            <p:nvPr/>
          </p:nvCxnSpPr>
          <p:spPr bwMode="auto">
            <a:xfrm flipH="1">
              <a:off x="4316413" y="5765800"/>
              <a:ext cx="984250" cy="26670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1290" name="AutoShape 93"/>
            <p:cNvCxnSpPr>
              <a:cxnSpLocks noChangeShapeType="1"/>
              <a:stCxn id="11276" idx="3"/>
              <a:endCxn id="11286" idx="1"/>
            </p:cNvCxnSpPr>
            <p:nvPr/>
          </p:nvCxnSpPr>
          <p:spPr bwMode="auto">
            <a:xfrm>
              <a:off x="3590925" y="5797550"/>
              <a:ext cx="725488" cy="23495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1291" name="AutoShape 94"/>
            <p:cNvSpPr>
              <a:spLocks noChangeArrowheads="1"/>
            </p:cNvSpPr>
            <p:nvPr/>
          </p:nvSpPr>
          <p:spPr bwMode="auto">
            <a:xfrm rot="5400000" flipV="1">
              <a:off x="4979988" y="5105400"/>
              <a:ext cx="639763" cy="639763"/>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accent2"/>
                  </a:solidFill>
                </a:rPr>
                <a:t>-</a:t>
              </a:r>
            </a:p>
          </p:txBody>
        </p:sp>
        <p:cxnSp>
          <p:nvCxnSpPr>
            <p:cNvPr id="11292" name="AutoShape 95"/>
            <p:cNvCxnSpPr>
              <a:cxnSpLocks noChangeShapeType="1"/>
              <a:stCxn id="11277" idx="3"/>
              <a:endCxn id="11291" idx="1"/>
            </p:cNvCxnSpPr>
            <p:nvPr/>
          </p:nvCxnSpPr>
          <p:spPr bwMode="auto">
            <a:xfrm flipH="1">
              <a:off x="5300663" y="4940300"/>
              <a:ext cx="769938" cy="14763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1293" name="AutoShape 96"/>
            <p:cNvCxnSpPr>
              <a:cxnSpLocks noChangeShapeType="1"/>
              <a:stCxn id="11286" idx="3"/>
            </p:cNvCxnSpPr>
            <p:nvPr/>
          </p:nvCxnSpPr>
          <p:spPr bwMode="auto">
            <a:xfrm>
              <a:off x="4316413" y="6710363"/>
              <a:ext cx="0" cy="16668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11294" name="Group 51"/>
            <p:cNvGrpSpPr>
              <a:grpSpLocks/>
            </p:cNvGrpSpPr>
            <p:nvPr/>
          </p:nvGrpSpPr>
          <p:grpSpPr bwMode="auto">
            <a:xfrm>
              <a:off x="2895600" y="3036888"/>
              <a:ext cx="3276600" cy="457200"/>
              <a:chOff x="1824" y="1913"/>
              <a:chExt cx="2064" cy="288"/>
            </a:xfrm>
          </p:grpSpPr>
          <p:sp>
            <p:nvSpPr>
              <p:cNvPr id="11295" name="Line 110"/>
              <p:cNvSpPr>
                <a:spLocks noChangeShapeType="1"/>
              </p:cNvSpPr>
              <p:nvPr/>
            </p:nvSpPr>
            <p:spPr bwMode="auto">
              <a:xfrm flipH="1">
                <a:off x="1824" y="2191"/>
                <a:ext cx="2064" cy="0"/>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1296" name="Rectangle 49"/>
              <p:cNvSpPr>
                <a:spLocks noChangeArrowheads="1"/>
              </p:cNvSpPr>
              <p:nvPr/>
            </p:nvSpPr>
            <p:spPr bwMode="auto">
              <a:xfrm>
                <a:off x="2357" y="1913"/>
                <a:ext cx="9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constant</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567738"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NC</a:t>
            </a:r>
            <a:r>
              <a:rPr lang="en-US" altLang="en-US" baseline="30000">
                <a:solidFill>
                  <a:schemeClr val="tx2"/>
                </a:solidFill>
              </a:rPr>
              <a:t>1</a:t>
            </a:r>
            <a:r>
              <a:rPr lang="en-US" altLang="en-US"/>
              <a:t> = Set of computational problems computed by</a:t>
            </a:r>
            <a:br>
              <a:rPr lang="en-US" altLang="en-US"/>
            </a:br>
            <a:r>
              <a:rPr lang="en-US" altLang="en-US"/>
              <a:t>        circuits of </a:t>
            </a:r>
            <a:r>
              <a:rPr lang="en-US" altLang="en-US" i="1"/>
              <a:t>and/or/not</a:t>
            </a:r>
            <a:r>
              <a:rPr lang="en-US" altLang="en-US"/>
              <a:t> gates each with two inputs </a:t>
            </a:r>
            <a:br>
              <a:rPr lang="en-US" altLang="en-US"/>
            </a:br>
            <a:r>
              <a:rPr lang="en-US" altLang="en-US"/>
              <a:t>        of constant </a:t>
            </a:r>
            <a:r>
              <a:rPr lang="en-US" altLang="en-US" i="1"/>
              <a:t>O(logn)</a:t>
            </a:r>
            <a:r>
              <a:rPr lang="en-US" altLang="en-US"/>
              <a:t> depth.</a:t>
            </a:r>
          </a:p>
          <a:p>
            <a:pPr lvl="1"/>
            <a:r>
              <a:rPr lang="en-US" altLang="en-US"/>
              <a:t>Each output bit can depend on all input bits.</a:t>
            </a:r>
          </a:p>
          <a:p>
            <a:pPr lvl="1"/>
            <a:r>
              <a:rPr lang="en-US" altLang="en-US"/>
              <a:t>Can add, multiply, divide, …</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NC</a:t>
            </a:r>
            <a:r>
              <a:rPr lang="en-US" sz="3200" baseline="30000" dirty="0">
                <a:solidFill>
                  <a:schemeClr val="tx2"/>
                </a:solidFill>
              </a:rPr>
              <a:t>1</a:t>
            </a:r>
            <a:endParaRPr lang="en-US" sz="3200" b="1" baseline="-25000" dirty="0">
              <a:solidFill>
                <a:schemeClr val="tx2"/>
              </a:solidFill>
              <a:effectLst>
                <a:outerShdw blurRad="38100" dist="38100" dir="2700000" algn="tl">
                  <a:srgbClr val="000000"/>
                </a:outerShdw>
              </a:effectLst>
            </a:endParaRPr>
          </a:p>
        </p:txBody>
      </p:sp>
      <p:sp>
        <p:nvSpPr>
          <p:cNvPr id="318496" name="Rectangle 32"/>
          <p:cNvSpPr>
            <a:spLocks noChangeArrowheads="1"/>
          </p:cNvSpPr>
          <p:nvPr/>
        </p:nvSpPr>
        <p:spPr bwMode="auto">
          <a:xfrm>
            <a:off x="6015038" y="5272088"/>
            <a:ext cx="3057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tx2"/>
                </a:solidFill>
              </a:rPr>
              <a:t>NC</a:t>
            </a:r>
            <a:r>
              <a:rPr lang="en-US" altLang="en-US" baseline="30000">
                <a:solidFill>
                  <a:schemeClr val="tx2"/>
                </a:solidFill>
              </a:rPr>
              <a:t>k</a:t>
            </a:r>
            <a:r>
              <a:rPr lang="en-US" altLang="en-US"/>
              <a:t> allows depth</a:t>
            </a:r>
          </a:p>
          <a:p>
            <a:pPr algn="ctr">
              <a:buFontTx/>
              <a:buNone/>
            </a:pPr>
            <a:r>
              <a:rPr lang="en-US" altLang="en-US" i="1"/>
              <a:t>O((logn)</a:t>
            </a:r>
            <a:r>
              <a:rPr lang="en-US" altLang="en-US" i="1" baseline="30000"/>
              <a:t>k</a:t>
            </a:r>
            <a:r>
              <a:rPr lang="en-US" altLang="en-US" i="1"/>
              <a:t>)</a:t>
            </a:r>
          </a:p>
        </p:txBody>
      </p:sp>
      <p:grpSp>
        <p:nvGrpSpPr>
          <p:cNvPr id="2" name="Group 33"/>
          <p:cNvGrpSpPr>
            <a:grpSpLocks/>
          </p:cNvGrpSpPr>
          <p:nvPr/>
        </p:nvGrpSpPr>
        <p:grpSpPr bwMode="auto">
          <a:xfrm>
            <a:off x="939800" y="3036888"/>
            <a:ext cx="5305425" cy="3821112"/>
            <a:chOff x="939800" y="3036888"/>
            <a:chExt cx="5305425" cy="3821113"/>
          </a:xfrm>
        </p:grpSpPr>
        <p:grpSp>
          <p:nvGrpSpPr>
            <p:cNvPr id="12294" name="Group 4"/>
            <p:cNvGrpSpPr>
              <a:grpSpLocks/>
            </p:cNvGrpSpPr>
            <p:nvPr/>
          </p:nvGrpSpPr>
          <p:grpSpPr bwMode="auto">
            <a:xfrm>
              <a:off x="939800" y="3440113"/>
              <a:ext cx="5305425" cy="3417888"/>
              <a:chOff x="592" y="2167"/>
              <a:chExt cx="3342" cy="2153"/>
            </a:xfrm>
          </p:grpSpPr>
          <p:grpSp>
            <p:nvGrpSpPr>
              <p:cNvPr id="12299" name="Group 75"/>
              <p:cNvGrpSpPr>
                <a:grpSpLocks/>
              </p:cNvGrpSpPr>
              <p:nvPr/>
            </p:nvGrpSpPr>
            <p:grpSpPr bwMode="auto">
              <a:xfrm>
                <a:off x="1718" y="2167"/>
                <a:ext cx="2216" cy="2153"/>
                <a:chOff x="303" y="1342"/>
                <a:chExt cx="2813" cy="2995"/>
              </a:xfrm>
            </p:grpSpPr>
            <p:sp>
              <p:nvSpPr>
                <p:cNvPr id="12302" name="Text Box 76"/>
                <p:cNvSpPr txBox="1">
                  <a:spLocks noChangeArrowheads="1"/>
                </p:cNvSpPr>
                <p:nvPr/>
              </p:nvSpPr>
              <p:spPr bwMode="auto">
                <a:xfrm>
                  <a:off x="2514" y="1342"/>
                  <a:ext cx="60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n</a:t>
                  </a:r>
                  <a:endParaRPr lang="en-US" altLang="en-US" sz="2000" i="1">
                    <a:solidFill>
                      <a:schemeClr val="accent2"/>
                    </a:solidFill>
                  </a:endParaRPr>
                </a:p>
              </p:txBody>
            </p:sp>
            <p:sp>
              <p:nvSpPr>
                <p:cNvPr id="12303" name="Text Box 77"/>
                <p:cNvSpPr txBox="1">
                  <a:spLocks noChangeArrowheads="1"/>
                </p:cNvSpPr>
                <p:nvPr/>
              </p:nvSpPr>
              <p:spPr bwMode="auto">
                <a:xfrm>
                  <a:off x="1448" y="1342"/>
                  <a:ext cx="65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i="1">
                      <a:solidFill>
                        <a:schemeClr val="accent2"/>
                      </a:solidFill>
                    </a:rPr>
                    <a:t>x</a:t>
                  </a:r>
                  <a:r>
                    <a:rPr lang="en-US" altLang="en-US" sz="2000" i="1" baseline="-25000">
                      <a:solidFill>
                        <a:schemeClr val="accent2"/>
                      </a:solidFill>
                    </a:rPr>
                    <a:t>2</a:t>
                  </a:r>
                  <a:r>
                    <a:rPr lang="en-US" altLang="en-US" sz="2000" i="1">
                      <a:solidFill>
                        <a:schemeClr val="accent2"/>
                      </a:solidFill>
                    </a:rPr>
                    <a:t> </a:t>
                  </a:r>
                </a:p>
              </p:txBody>
            </p:sp>
            <p:sp>
              <p:nvSpPr>
                <p:cNvPr id="12304" name="Text Box 78"/>
                <p:cNvSpPr txBox="1">
                  <a:spLocks noChangeArrowheads="1"/>
                </p:cNvSpPr>
                <p:nvPr/>
              </p:nvSpPr>
              <p:spPr bwMode="auto">
                <a:xfrm>
                  <a:off x="476" y="1342"/>
                  <a:ext cx="60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1</a:t>
                  </a:r>
                  <a:endParaRPr lang="en-US" altLang="en-US" sz="2000" i="1">
                    <a:solidFill>
                      <a:schemeClr val="accent2"/>
                    </a:solidFill>
                  </a:endParaRPr>
                </a:p>
              </p:txBody>
            </p:sp>
            <p:sp>
              <p:nvSpPr>
                <p:cNvPr id="12305" name="AutoShape 79"/>
                <p:cNvSpPr>
                  <a:spLocks noChangeArrowheads="1"/>
                </p:cNvSpPr>
                <p:nvPr/>
              </p:nvSpPr>
              <p:spPr bwMode="auto">
                <a:xfrm rot="5400000" flipV="1">
                  <a:off x="679" y="2778"/>
                  <a:ext cx="671" cy="555"/>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12306" name="AutoShape 80"/>
                <p:cNvSpPr>
                  <a:spLocks noChangeArrowheads="1"/>
                </p:cNvSpPr>
                <p:nvPr/>
              </p:nvSpPr>
              <p:spPr bwMode="auto">
                <a:xfrm rot="5400000" flipV="1">
                  <a:off x="2545" y="2144"/>
                  <a:ext cx="671" cy="321"/>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12307" name="AutoShape 81"/>
                <p:cNvSpPr>
                  <a:spLocks noChangeArrowheads="1"/>
                </p:cNvSpPr>
                <p:nvPr/>
              </p:nvSpPr>
              <p:spPr bwMode="auto">
                <a:xfrm rot="5400000" flipV="1">
                  <a:off x="1308" y="2063"/>
                  <a:ext cx="670" cy="48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12308" name="AutoShape 82"/>
                <p:cNvSpPr>
                  <a:spLocks noChangeArrowheads="1"/>
                </p:cNvSpPr>
                <p:nvPr/>
              </p:nvSpPr>
              <p:spPr bwMode="auto">
                <a:xfrm rot="5400000" flipV="1">
                  <a:off x="179" y="2104"/>
                  <a:ext cx="671" cy="42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cxnSp>
              <p:nvCxnSpPr>
                <p:cNvPr id="12309" name="AutoShape 83"/>
                <p:cNvCxnSpPr>
                  <a:cxnSpLocks noChangeShapeType="1"/>
                  <a:stCxn id="12304" idx="2"/>
                  <a:endCxn id="12308" idx="1"/>
                </p:cNvCxnSpPr>
                <p:nvPr/>
              </p:nvCxnSpPr>
              <p:spPr bwMode="auto">
                <a:xfrm rot="5400000">
                  <a:off x="502" y="1705"/>
                  <a:ext cx="288" cy="26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2310" name="AutoShape 84"/>
                <p:cNvCxnSpPr>
                  <a:cxnSpLocks noChangeShapeType="1"/>
                  <a:stCxn id="12303" idx="2"/>
                  <a:endCxn id="12308" idx="1"/>
                </p:cNvCxnSpPr>
                <p:nvPr/>
              </p:nvCxnSpPr>
              <p:spPr bwMode="auto">
                <a:xfrm rot="5400000">
                  <a:off x="1000" y="1207"/>
                  <a:ext cx="288" cy="126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2311" name="AutoShape 85"/>
                <p:cNvCxnSpPr>
                  <a:cxnSpLocks noChangeShapeType="1"/>
                  <a:stCxn id="12304" idx="2"/>
                  <a:endCxn id="12307" idx="1"/>
                </p:cNvCxnSpPr>
                <p:nvPr/>
              </p:nvCxnSpPr>
              <p:spPr bwMode="auto">
                <a:xfrm rot="16200000" flipH="1">
                  <a:off x="1071" y="1399"/>
                  <a:ext cx="279" cy="86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2312" name="AutoShape 86"/>
                <p:cNvCxnSpPr>
                  <a:cxnSpLocks noChangeShapeType="1"/>
                  <a:stCxn id="12302" idx="2"/>
                  <a:endCxn id="12307" idx="1"/>
                </p:cNvCxnSpPr>
                <p:nvPr/>
              </p:nvCxnSpPr>
              <p:spPr bwMode="auto">
                <a:xfrm rot="5400000">
                  <a:off x="2090" y="1246"/>
                  <a:ext cx="279" cy="117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2313" name="AutoShape 87"/>
                <p:cNvCxnSpPr>
                  <a:cxnSpLocks noChangeShapeType="1"/>
                  <a:stCxn id="12302" idx="2"/>
                  <a:endCxn id="12306" idx="1"/>
                </p:cNvCxnSpPr>
                <p:nvPr/>
              </p:nvCxnSpPr>
              <p:spPr bwMode="auto">
                <a:xfrm rot="16200000" flipH="1">
                  <a:off x="2709" y="1798"/>
                  <a:ext cx="277" cy="6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2314" name="AutoShape 88"/>
                <p:cNvCxnSpPr>
                  <a:cxnSpLocks noChangeShapeType="1"/>
                  <a:stCxn id="12303" idx="2"/>
                  <a:endCxn id="12306" idx="1"/>
                </p:cNvCxnSpPr>
                <p:nvPr/>
              </p:nvCxnSpPr>
              <p:spPr bwMode="auto">
                <a:xfrm rot="16200000" flipH="1">
                  <a:off x="2189" y="1278"/>
                  <a:ext cx="277" cy="110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2315" name="AutoShape 89"/>
                <p:cNvSpPr>
                  <a:spLocks noChangeArrowheads="1"/>
                </p:cNvSpPr>
                <p:nvPr/>
              </p:nvSpPr>
              <p:spPr bwMode="auto">
                <a:xfrm rot="5400000" flipV="1">
                  <a:off x="1258" y="3579"/>
                  <a:ext cx="671" cy="55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cxnSp>
              <p:nvCxnSpPr>
                <p:cNvPr id="12316" name="AutoShape 90"/>
                <p:cNvCxnSpPr>
                  <a:cxnSpLocks noChangeShapeType="1"/>
                  <a:stCxn id="12308" idx="3"/>
                  <a:endCxn id="12305" idx="1"/>
                </p:cNvCxnSpPr>
                <p:nvPr/>
              </p:nvCxnSpPr>
              <p:spPr bwMode="auto">
                <a:xfrm>
                  <a:off x="511" y="2644"/>
                  <a:ext cx="501" cy="79"/>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2317" name="AutoShape 91"/>
                <p:cNvCxnSpPr>
                  <a:cxnSpLocks noChangeShapeType="1"/>
                  <a:stCxn id="12307" idx="3"/>
                  <a:endCxn id="12305" idx="1"/>
                </p:cNvCxnSpPr>
                <p:nvPr/>
              </p:nvCxnSpPr>
              <p:spPr bwMode="auto">
                <a:xfrm flipH="1">
                  <a:off x="1012" y="2645"/>
                  <a:ext cx="622" cy="7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2318" name="AutoShape 92"/>
                <p:cNvCxnSpPr>
                  <a:cxnSpLocks noChangeShapeType="1"/>
                  <a:stCxn id="12320" idx="3"/>
                  <a:endCxn id="12315" idx="1"/>
                </p:cNvCxnSpPr>
                <p:nvPr/>
              </p:nvCxnSpPr>
              <p:spPr bwMode="auto">
                <a:xfrm flipH="1">
                  <a:off x="1588" y="3365"/>
                  <a:ext cx="718" cy="163"/>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2319" name="AutoShape 93"/>
                <p:cNvCxnSpPr>
                  <a:cxnSpLocks noChangeShapeType="1"/>
                  <a:stCxn id="12305" idx="3"/>
                  <a:endCxn id="12315" idx="1"/>
                </p:cNvCxnSpPr>
                <p:nvPr/>
              </p:nvCxnSpPr>
              <p:spPr bwMode="auto">
                <a:xfrm>
                  <a:off x="1012" y="3386"/>
                  <a:ext cx="576" cy="14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2320" name="AutoShape 94"/>
                <p:cNvSpPr>
                  <a:spLocks noChangeArrowheads="1"/>
                </p:cNvSpPr>
                <p:nvPr/>
              </p:nvSpPr>
              <p:spPr bwMode="auto">
                <a:xfrm rot="5400000" flipV="1">
                  <a:off x="1977" y="2820"/>
                  <a:ext cx="670" cy="41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NOT</a:t>
                  </a:r>
                </a:p>
              </p:txBody>
            </p:sp>
            <p:cxnSp>
              <p:nvCxnSpPr>
                <p:cNvPr id="12321" name="AutoShape 95"/>
                <p:cNvCxnSpPr>
                  <a:cxnSpLocks noChangeShapeType="1"/>
                  <a:stCxn id="12306" idx="3"/>
                  <a:endCxn id="12320" idx="1"/>
                </p:cNvCxnSpPr>
                <p:nvPr/>
              </p:nvCxnSpPr>
              <p:spPr bwMode="auto">
                <a:xfrm flipH="1">
                  <a:off x="2306" y="2644"/>
                  <a:ext cx="565" cy="5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2322" name="AutoShape 96"/>
                <p:cNvCxnSpPr>
                  <a:cxnSpLocks noChangeShapeType="1"/>
                  <a:stCxn id="12315" idx="3"/>
                </p:cNvCxnSpPr>
                <p:nvPr/>
              </p:nvCxnSpPr>
              <p:spPr bwMode="auto">
                <a:xfrm>
                  <a:off x="1588" y="4191"/>
                  <a:ext cx="0" cy="14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12300" name="Line 110"/>
              <p:cNvSpPr>
                <a:spLocks noChangeShapeType="1"/>
              </p:cNvSpPr>
              <p:nvPr/>
            </p:nvSpPr>
            <p:spPr bwMode="auto">
              <a:xfrm>
                <a:off x="1488" y="2627"/>
                <a:ext cx="0" cy="1549"/>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2301" name="Rectangle 28"/>
              <p:cNvSpPr>
                <a:spLocks noChangeArrowheads="1"/>
              </p:cNvSpPr>
              <p:nvPr/>
            </p:nvSpPr>
            <p:spPr bwMode="auto">
              <a:xfrm>
                <a:off x="592" y="3161"/>
                <a:ext cx="9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i="1"/>
                  <a:t>O(logn)</a:t>
                </a:r>
              </a:p>
            </p:txBody>
          </p:sp>
        </p:grpSp>
        <p:grpSp>
          <p:nvGrpSpPr>
            <p:cNvPr id="12295" name="Group 29"/>
            <p:cNvGrpSpPr>
              <a:grpSpLocks/>
            </p:cNvGrpSpPr>
            <p:nvPr/>
          </p:nvGrpSpPr>
          <p:grpSpPr bwMode="auto">
            <a:xfrm>
              <a:off x="2895600" y="3036888"/>
              <a:ext cx="3276600" cy="457200"/>
              <a:chOff x="1824" y="1913"/>
              <a:chExt cx="2064" cy="288"/>
            </a:xfrm>
          </p:grpSpPr>
          <p:sp>
            <p:nvSpPr>
              <p:cNvPr id="12297" name="Line 110"/>
              <p:cNvSpPr>
                <a:spLocks noChangeShapeType="1"/>
              </p:cNvSpPr>
              <p:nvPr/>
            </p:nvSpPr>
            <p:spPr bwMode="auto">
              <a:xfrm flipH="1">
                <a:off x="1824" y="2191"/>
                <a:ext cx="2064" cy="0"/>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2298" name="Rectangle 31"/>
              <p:cNvSpPr>
                <a:spLocks noChangeArrowheads="1"/>
              </p:cNvSpPr>
              <p:nvPr/>
            </p:nvSpPr>
            <p:spPr bwMode="auto">
              <a:xfrm>
                <a:off x="2582" y="1913"/>
                <a:ext cx="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all</a:t>
                </a:r>
              </a:p>
            </p:txBody>
          </p:sp>
        </p:grpSp>
        <p:sp>
          <p:nvSpPr>
            <p:cNvPr id="12296" name="Rectangle 32"/>
            <p:cNvSpPr>
              <a:spLocks noChangeArrowheads="1"/>
            </p:cNvSpPr>
            <p:nvPr/>
          </p:nvSpPr>
          <p:spPr bwMode="auto">
            <a:xfrm>
              <a:off x="5029200" y="33756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i="1">
                  <a:solidFill>
                    <a:schemeClr val="accent2"/>
                  </a:solidFill>
                </a:rPr>
                <a:t>…</a:t>
              </a:r>
              <a:endParaRPr lang="en-CA"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83651">
                                            <p:txEl>
                                              <p:pRg st="2" end="2"/>
                                            </p:txEl>
                                          </p:spTgt>
                                        </p:tgtEl>
                                        <p:attrNameLst>
                                          <p:attrName>style.visibility</p:attrName>
                                        </p:attrNameLst>
                                      </p:cBhvr>
                                      <p:to>
                                        <p:strVal val="visible"/>
                                      </p:to>
                                    </p:set>
                                    <p:anim calcmode="lin" valueType="num">
                                      <p:cBhvr additive="base">
                                        <p:cTn id="2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8496"/>
                                        </p:tgtEl>
                                        <p:attrNameLst>
                                          <p:attrName>style.visibility</p:attrName>
                                        </p:attrNameLst>
                                      </p:cBhvr>
                                      <p:to>
                                        <p:strVal val="visible"/>
                                      </p:to>
                                    </p:set>
                                    <p:anim calcmode="lin" valueType="num">
                                      <p:cBhvr additive="base">
                                        <p:cTn id="29" dur="500" fill="hold"/>
                                        <p:tgtEl>
                                          <p:spTgt spid="318496"/>
                                        </p:tgtEl>
                                        <p:attrNameLst>
                                          <p:attrName>ppt_x</p:attrName>
                                        </p:attrNameLst>
                                      </p:cBhvr>
                                      <p:tavLst>
                                        <p:tav tm="0">
                                          <p:val>
                                            <p:strVal val="#ppt_x"/>
                                          </p:val>
                                        </p:tav>
                                        <p:tav tm="100000">
                                          <p:val>
                                            <p:strVal val="#ppt_x"/>
                                          </p:val>
                                        </p:tav>
                                      </p:tavLst>
                                    </p:anim>
                                    <p:anim calcmode="lin" valueType="num">
                                      <p:cBhvr additive="base">
                                        <p:cTn id="30" dur="500" fill="hold"/>
                                        <p:tgtEl>
                                          <p:spTgt spid="318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2835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L</a:t>
            </a:r>
            <a:r>
              <a:rPr lang="en-US" altLang="en-US"/>
              <a:t> = Set of computational problems computed by</a:t>
            </a:r>
            <a:br>
              <a:rPr lang="en-US" altLang="en-US"/>
            </a:br>
            <a:r>
              <a:rPr lang="en-US" altLang="en-US"/>
              <a:t>        a TM with a read-only tape for the input</a:t>
            </a:r>
            <a:br>
              <a:rPr lang="en-US" altLang="en-US"/>
            </a:br>
            <a:r>
              <a:rPr lang="en-US" altLang="en-US"/>
              <a:t>        and a </a:t>
            </a:r>
            <a:r>
              <a:rPr lang="en-US" altLang="en-US" i="1"/>
              <a:t>O(log(n))</a:t>
            </a:r>
            <a:r>
              <a:rPr lang="en-US" altLang="en-US"/>
              <a:t> cell work tape.</a:t>
            </a:r>
          </a:p>
          <a:p>
            <a:pPr lvl="1"/>
            <a:r>
              <a:rPr lang="en-US" altLang="en-US" i="1"/>
              <a:t>clog(n)</a:t>
            </a:r>
            <a:r>
              <a:rPr lang="en-US" altLang="en-US"/>
              <a:t> cells </a:t>
            </a:r>
            <a:r>
              <a:rPr lang="en-US" altLang="en-US">
                <a:sym typeface="Wingdings" pitchFamily="2" charset="2"/>
              </a:rPr>
              <a:t> </a:t>
            </a:r>
            <a:r>
              <a:rPr lang="en-US" altLang="en-US" i="1">
                <a:sym typeface="Wingdings" pitchFamily="2" charset="2"/>
              </a:rPr>
              <a:t>2</a:t>
            </a:r>
            <a:r>
              <a:rPr lang="en-US" altLang="en-US" i="1" baseline="30000">
                <a:sym typeface="Wingdings" pitchFamily="2" charset="2"/>
              </a:rPr>
              <a:t>clog(n)</a:t>
            </a:r>
            <a:r>
              <a:rPr lang="en-US" altLang="en-US" i="1">
                <a:sym typeface="Wingdings" pitchFamily="2" charset="2"/>
              </a:rPr>
              <a:t> = n</a:t>
            </a:r>
            <a:r>
              <a:rPr lang="en-US" altLang="en-US" i="1" baseline="30000">
                <a:sym typeface="Wingdings" pitchFamily="2" charset="2"/>
              </a:rPr>
              <a:t>c</a:t>
            </a:r>
            <a:r>
              <a:rPr lang="en-US" altLang="en-US" i="1">
                <a:sym typeface="Wingdings" pitchFamily="2" charset="2"/>
              </a:rPr>
              <a:t> </a:t>
            </a:r>
            <a:r>
              <a:rPr lang="en-US" altLang="en-US">
                <a:sym typeface="Wingdings" pitchFamily="2" charset="2"/>
              </a:rPr>
              <a:t>configurations </a:t>
            </a:r>
          </a:p>
          <a:p>
            <a:pPr lvl="1">
              <a:buFontTx/>
              <a:buNone/>
            </a:pPr>
            <a:r>
              <a:rPr lang="en-US" altLang="en-US">
                <a:sym typeface="Wingdings" pitchFamily="2" charset="2"/>
              </a:rPr>
              <a:t>                       at most </a:t>
            </a:r>
            <a:r>
              <a:rPr lang="en-US" altLang="en-US" i="1">
                <a:sym typeface="Wingdings" pitchFamily="2" charset="2"/>
              </a:rPr>
              <a:t>n</a:t>
            </a:r>
            <a:r>
              <a:rPr lang="en-US" altLang="en-US" i="1" baseline="30000">
                <a:sym typeface="Wingdings" pitchFamily="2" charset="2"/>
              </a:rPr>
              <a:t>c </a:t>
            </a:r>
            <a:r>
              <a:rPr lang="en-US" altLang="en-US">
                <a:sym typeface="Wingdings" pitchFamily="2" charset="2"/>
              </a:rPr>
              <a:t>time or cycles forever.</a:t>
            </a:r>
            <a:endParaRPr lang="en-US" altLang="en-US"/>
          </a:p>
          <a:p>
            <a:pPr lvl="1"/>
            <a:r>
              <a:rPr lang="en-US" altLang="en-US"/>
              <a:t>Often used for to represent low level computation</a:t>
            </a:r>
          </a:p>
          <a:p>
            <a:pPr lvl="2"/>
            <a:r>
              <a:rPr lang="en-US" altLang="en-US"/>
              <a:t>Producing inputs for reductions</a:t>
            </a:r>
          </a:p>
          <a:p>
            <a:pPr lvl="2"/>
            <a:r>
              <a:rPr lang="en-US" altLang="en-US"/>
              <a:t>Producing the </a:t>
            </a:r>
            <a:r>
              <a:rPr lang="en-US" altLang="en-US" i="1"/>
              <a:t>n</a:t>
            </a:r>
            <a:r>
              <a:rPr lang="en-US" altLang="en-US" i="1" baseline="30000"/>
              <a:t>th</a:t>
            </a:r>
            <a:r>
              <a:rPr lang="en-US" altLang="en-US"/>
              <a:t> uniform circuits.</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Log-Space</a:t>
            </a:r>
            <a:endParaRPr lang="en-US" sz="3200" b="1" baseline="-25000" dirty="0">
              <a:solidFill>
                <a:schemeClr val="tx2"/>
              </a:solidFill>
              <a:effectLst>
                <a:outerShdw blurRad="38100" dist="38100" dir="2700000" algn="tl">
                  <a:srgbClr val="000000"/>
                </a:outerShdw>
              </a:effectLst>
            </a:endParaRPr>
          </a:p>
        </p:txBody>
      </p:sp>
      <p:grpSp>
        <p:nvGrpSpPr>
          <p:cNvPr id="2" name="Group 130"/>
          <p:cNvGrpSpPr>
            <a:grpSpLocks/>
          </p:cNvGrpSpPr>
          <p:nvPr/>
        </p:nvGrpSpPr>
        <p:grpSpPr bwMode="auto">
          <a:xfrm>
            <a:off x="1066800" y="4149725"/>
            <a:ext cx="7188200" cy="2555875"/>
            <a:chOff x="1066800" y="4149725"/>
            <a:chExt cx="7188200" cy="2555875"/>
          </a:xfrm>
        </p:grpSpPr>
        <p:grpSp>
          <p:nvGrpSpPr>
            <p:cNvPr id="13317" name="Group 107"/>
            <p:cNvGrpSpPr>
              <a:grpSpLocks/>
            </p:cNvGrpSpPr>
            <p:nvPr/>
          </p:nvGrpSpPr>
          <p:grpSpPr bwMode="auto">
            <a:xfrm>
              <a:off x="1066800" y="4149725"/>
              <a:ext cx="7188200" cy="2555875"/>
              <a:chOff x="1295400" y="4114800"/>
              <a:chExt cx="7188200" cy="2555875"/>
            </a:xfrm>
          </p:grpSpPr>
          <p:sp>
            <p:nvSpPr>
              <p:cNvPr id="34" name="Rectangle 3"/>
              <p:cNvSpPr>
                <a:spLocks noChangeArrowheads="1"/>
              </p:cNvSpPr>
              <p:nvPr/>
            </p:nvSpPr>
            <p:spPr bwMode="auto">
              <a:xfrm>
                <a:off x="1295400" y="4114800"/>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13325" name="Group 4"/>
              <p:cNvGrpSpPr>
                <a:grpSpLocks/>
              </p:cNvGrpSpPr>
              <p:nvPr/>
            </p:nvGrpSpPr>
            <p:grpSpPr bwMode="auto">
              <a:xfrm>
                <a:off x="2763837" y="4800600"/>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13326"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7" y="4800600"/>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849438" y="4800600"/>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4092576" y="5180012"/>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13329" name="Straight Arrow Connector 57"/>
              <p:cNvCxnSpPr>
                <a:cxnSpLocks noChangeShapeType="1"/>
              </p:cNvCxnSpPr>
              <p:nvPr/>
            </p:nvCxnSpPr>
            <p:spPr bwMode="auto">
              <a:xfrm>
                <a:off x="2763837" y="4724400"/>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605463" y="4310063"/>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63" name="Rectangle 7"/>
              <p:cNvSpPr>
                <a:spLocks noChangeArrowheads="1"/>
              </p:cNvSpPr>
              <p:nvPr/>
            </p:nvSpPr>
            <p:spPr bwMode="auto">
              <a:xfrm>
                <a:off x="45339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0</a:t>
                </a:r>
              </a:p>
            </p:txBody>
          </p:sp>
          <p:sp>
            <p:nvSpPr>
              <p:cNvPr id="64" name="Rectangle 8"/>
              <p:cNvSpPr>
                <a:spLocks noChangeArrowheads="1"/>
              </p:cNvSpPr>
              <p:nvPr/>
            </p:nvSpPr>
            <p:spPr bwMode="auto">
              <a:xfrm>
                <a:off x="39624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5" name="Rectangle 9"/>
              <p:cNvSpPr>
                <a:spLocks noChangeArrowheads="1"/>
              </p:cNvSpPr>
              <p:nvPr/>
            </p:nvSpPr>
            <p:spPr bwMode="auto">
              <a:xfrm>
                <a:off x="33909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6" name="Rectangle 10"/>
              <p:cNvSpPr>
                <a:spLocks noChangeArrowheads="1"/>
              </p:cNvSpPr>
              <p:nvPr/>
            </p:nvSpPr>
            <p:spPr bwMode="auto">
              <a:xfrm>
                <a:off x="28194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0</a:t>
                </a:r>
              </a:p>
            </p:txBody>
          </p:sp>
          <p:sp>
            <p:nvSpPr>
              <p:cNvPr id="67" name="Line 11"/>
              <p:cNvSpPr>
                <a:spLocks noChangeShapeType="1"/>
              </p:cNvSpPr>
              <p:nvPr/>
            </p:nvSpPr>
            <p:spPr bwMode="auto">
              <a:xfrm>
                <a:off x="2819400" y="6019800"/>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68" name="Line 12"/>
              <p:cNvSpPr>
                <a:spLocks noChangeShapeType="1"/>
              </p:cNvSpPr>
              <p:nvPr/>
            </p:nvSpPr>
            <p:spPr bwMode="auto">
              <a:xfrm>
                <a:off x="2819400" y="641508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69" name="Line 13"/>
              <p:cNvSpPr>
                <a:spLocks noChangeShapeType="1"/>
              </p:cNvSpPr>
              <p:nvPr/>
            </p:nvSpPr>
            <p:spPr bwMode="auto">
              <a:xfrm>
                <a:off x="2819400" y="6019800"/>
                <a:ext cx="0" cy="395288"/>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0" name="Line 14"/>
              <p:cNvSpPr>
                <a:spLocks noChangeShapeType="1"/>
              </p:cNvSpPr>
              <p:nvPr/>
            </p:nvSpPr>
            <p:spPr bwMode="auto">
              <a:xfrm>
                <a:off x="33909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1" name="Line 15"/>
              <p:cNvSpPr>
                <a:spLocks noChangeShapeType="1"/>
              </p:cNvSpPr>
              <p:nvPr/>
            </p:nvSpPr>
            <p:spPr bwMode="auto">
              <a:xfrm>
                <a:off x="39624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2" name="Line 16"/>
              <p:cNvSpPr>
                <a:spLocks noChangeShapeType="1"/>
              </p:cNvSpPr>
              <p:nvPr/>
            </p:nvSpPr>
            <p:spPr bwMode="auto">
              <a:xfrm>
                <a:off x="45339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6" name="AutoShape 67"/>
              <p:cNvSpPr>
                <a:spLocks noChangeArrowheads="1"/>
              </p:cNvSpPr>
              <p:nvPr/>
            </p:nvSpPr>
            <p:spPr bwMode="auto">
              <a:xfrm rot="16200000">
                <a:off x="4148138" y="6399213"/>
                <a:ext cx="182562" cy="360362"/>
              </a:xfrm>
              <a:prstGeom prst="homePlate">
                <a:avLst>
                  <a:gd name="adj" fmla="val 25000"/>
                </a:avLst>
              </a:prstGeom>
              <a:noFill/>
              <a:ln w="38100" cap="sq">
                <a:solidFill>
                  <a:schemeClr val="hlink"/>
                </a:solidFill>
                <a:miter lim="800000"/>
                <a:headEnd/>
                <a:tailEnd/>
              </a:ln>
            </p:spPr>
            <p:txBody>
              <a:bodyPr vert="eaVert" lIns="274320" rIns="274320" anchor="ctr"/>
              <a:lstStyle/>
              <a:p>
                <a:pPr algn="ctr">
                  <a:buFontTx/>
                  <a:buNone/>
                  <a:defRPr/>
                </a:pPr>
                <a:endParaRPr lang="en-CA">
                  <a:effectLst>
                    <a:outerShdw blurRad="38100" dist="38100" dir="2700000" algn="tl">
                      <a:srgbClr val="000000">
                        <a:alpha val="43137"/>
                      </a:srgbClr>
                    </a:outerShdw>
                  </a:effectLst>
                </a:endParaRPr>
              </a:p>
            </p:txBody>
          </p:sp>
          <p:cxnSp>
            <p:nvCxnSpPr>
              <p:cNvPr id="13342" name="Straight Arrow Connector 76"/>
              <p:cNvCxnSpPr>
                <a:cxnSpLocks noChangeShapeType="1"/>
              </p:cNvCxnSpPr>
              <p:nvPr/>
            </p:nvCxnSpPr>
            <p:spPr bwMode="auto">
              <a:xfrm>
                <a:off x="2819400" y="5943600"/>
                <a:ext cx="2286000"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78" name="Rectangle 77"/>
              <p:cNvSpPr/>
              <p:nvPr/>
            </p:nvSpPr>
            <p:spPr>
              <a:xfrm>
                <a:off x="3505200" y="5486400"/>
                <a:ext cx="1365250" cy="461963"/>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O(log(n))</a:t>
                </a:r>
                <a:endParaRPr lang="en-CA" sz="2400" dirty="0">
                  <a:solidFill>
                    <a:schemeClr val="accent2"/>
                  </a:solidFill>
                </a:endParaRPr>
              </a:p>
            </p:txBody>
          </p:sp>
          <p:sp>
            <p:nvSpPr>
              <p:cNvPr id="95" name="Rectangle 7"/>
              <p:cNvSpPr>
                <a:spLocks noChangeArrowheads="1"/>
              </p:cNvSpPr>
              <p:nvPr/>
            </p:nvSpPr>
            <p:spPr bwMode="auto">
              <a:xfrm>
                <a:off x="79121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3406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7691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61976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6197600" y="4799013"/>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6197600" y="5194300"/>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6197600" y="4799013"/>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7691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3406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9121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600700" y="4787900"/>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grpSp>
        <p:sp>
          <p:nvSpPr>
            <p:cNvPr id="13318"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13319"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13320"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13321"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13322"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13323"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83651">
                                            <p:txEl>
                                              <p:pRg st="2" end="2"/>
                                            </p:txEl>
                                          </p:spTgt>
                                        </p:tgtEl>
                                        <p:attrNameLst>
                                          <p:attrName>style.visibility</p:attrName>
                                        </p:attrNameLst>
                                      </p:cBhvr>
                                      <p:to>
                                        <p:strVal val="visible"/>
                                      </p:to>
                                    </p:set>
                                    <p:anim calcmode="lin" valueType="num">
                                      <p:cBhvr additive="base">
                                        <p:cTn id="2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83651">
                                            <p:txEl>
                                              <p:pRg st="3" end="3"/>
                                            </p:txEl>
                                          </p:spTgt>
                                        </p:tgtEl>
                                        <p:attrNameLst>
                                          <p:attrName>style.visibility</p:attrName>
                                        </p:attrNameLst>
                                      </p:cBhvr>
                                      <p:to>
                                        <p:strVal val="visible"/>
                                      </p:to>
                                    </p:set>
                                    <p:anim calcmode="lin" valueType="num">
                                      <p:cBhvr additive="base">
                                        <p:cTn id="2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83651">
                                            <p:txEl>
                                              <p:pRg st="4" end="4"/>
                                            </p:txEl>
                                          </p:spTgt>
                                        </p:tgtEl>
                                        <p:attrNameLst>
                                          <p:attrName>style.visibility</p:attrName>
                                        </p:attrNameLst>
                                      </p:cBhvr>
                                      <p:to>
                                        <p:strVal val="visible"/>
                                      </p:to>
                                    </p:set>
                                    <p:anim calcmode="lin" valueType="num">
                                      <p:cBhvr additive="base">
                                        <p:cTn id="35" dur="500" fill="hold"/>
                                        <p:tgtEl>
                                          <p:spTgt spid="283651">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83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283651">
                                            <p:txEl>
                                              <p:pRg st="5" end="5"/>
                                            </p:txEl>
                                          </p:spTgt>
                                        </p:tgtEl>
                                        <p:attrNameLst>
                                          <p:attrName>style.visibility</p:attrName>
                                        </p:attrNameLst>
                                      </p:cBhvr>
                                      <p:to>
                                        <p:strVal val="visible"/>
                                      </p:to>
                                    </p:set>
                                    <p:anim calcmode="lin" valueType="num">
                                      <p:cBhvr additive="base">
                                        <p:cTn id="41" dur="500" fill="hold"/>
                                        <p:tgtEl>
                                          <p:spTgt spid="283651">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836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5072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L</a:t>
            </a:r>
            <a:r>
              <a:rPr lang="en-US" altLang="en-US"/>
              <a:t> = Set of computational problems computed by</a:t>
            </a:r>
            <a:br>
              <a:rPr lang="en-US" altLang="en-US"/>
            </a:br>
            <a:r>
              <a:rPr lang="en-US" altLang="en-US"/>
              <a:t>        a TM with a read-only tape for the input</a:t>
            </a:r>
            <a:br>
              <a:rPr lang="en-US" altLang="en-US"/>
            </a:br>
            <a:r>
              <a:rPr lang="en-US" altLang="en-US"/>
              <a:t>        and a </a:t>
            </a:r>
            <a:r>
              <a:rPr lang="en-US" altLang="en-US" i="1"/>
              <a:t>O(log(n))</a:t>
            </a:r>
            <a:r>
              <a:rPr lang="en-US" altLang="en-US"/>
              <a:t> cell work tape.</a:t>
            </a:r>
          </a:p>
          <a:p>
            <a:pPr lvl="1"/>
            <a:r>
              <a:rPr lang="en-US" altLang="en-US"/>
              <a:t>Can compute everything in </a:t>
            </a:r>
            <a:r>
              <a:rPr lang="en-US" altLang="en-US">
                <a:solidFill>
                  <a:schemeClr val="tx2"/>
                </a:solidFill>
              </a:rPr>
              <a:t>NC</a:t>
            </a:r>
            <a:r>
              <a:rPr lang="en-US" altLang="en-US" baseline="-25000">
                <a:solidFill>
                  <a:schemeClr val="tx2"/>
                </a:solidFill>
              </a:rPr>
              <a:t>1</a:t>
            </a:r>
            <a:r>
              <a:rPr lang="en-US" altLang="en-US"/>
              <a:t>.</a:t>
            </a:r>
            <a:endParaRPr lang="en-US" altLang="en-US" baseline="-25000">
              <a:solidFill>
                <a:schemeClr val="tx2"/>
              </a:solidFill>
            </a:endParaRPr>
          </a:p>
          <a:p>
            <a:pPr lvl="2"/>
            <a:r>
              <a:rPr lang="en-US" altLang="en-US"/>
              <a:t>Do depth first search</a:t>
            </a:r>
          </a:p>
          <a:p>
            <a:pPr lvl="2"/>
            <a:r>
              <a:rPr lang="en-US" altLang="en-US"/>
              <a:t>Remember the values </a:t>
            </a:r>
            <a:br>
              <a:rPr lang="en-US" altLang="en-US"/>
            </a:br>
            <a:r>
              <a:rPr lang="en-US" altLang="en-US"/>
              <a:t>  along the path to the root.</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Log-Space</a:t>
            </a:r>
            <a:endParaRPr lang="en-US" sz="3200" b="1" baseline="-25000" dirty="0">
              <a:solidFill>
                <a:schemeClr val="tx2"/>
              </a:solidFill>
              <a:effectLst>
                <a:outerShdw blurRad="38100" dist="38100" dir="2700000" algn="tl">
                  <a:srgbClr val="000000"/>
                </a:outerShdw>
              </a:effectLst>
            </a:endParaRPr>
          </a:p>
        </p:txBody>
      </p:sp>
      <p:grpSp>
        <p:nvGrpSpPr>
          <p:cNvPr id="14340" name="Group 130"/>
          <p:cNvGrpSpPr>
            <a:grpSpLocks/>
          </p:cNvGrpSpPr>
          <p:nvPr/>
        </p:nvGrpSpPr>
        <p:grpSpPr bwMode="auto">
          <a:xfrm>
            <a:off x="1066800" y="4149725"/>
            <a:ext cx="7188200" cy="2555875"/>
            <a:chOff x="1066800" y="4149725"/>
            <a:chExt cx="7188200" cy="2555875"/>
          </a:xfrm>
        </p:grpSpPr>
        <p:grpSp>
          <p:nvGrpSpPr>
            <p:cNvPr id="14343" name="Group 107"/>
            <p:cNvGrpSpPr>
              <a:grpSpLocks/>
            </p:cNvGrpSpPr>
            <p:nvPr/>
          </p:nvGrpSpPr>
          <p:grpSpPr bwMode="auto">
            <a:xfrm>
              <a:off x="1066800" y="4149725"/>
              <a:ext cx="7188200" cy="2555875"/>
              <a:chOff x="1295400" y="4114800"/>
              <a:chExt cx="7188200" cy="2555875"/>
            </a:xfrm>
          </p:grpSpPr>
          <p:sp>
            <p:nvSpPr>
              <p:cNvPr id="34" name="Rectangle 3"/>
              <p:cNvSpPr>
                <a:spLocks noChangeArrowheads="1"/>
              </p:cNvSpPr>
              <p:nvPr/>
            </p:nvSpPr>
            <p:spPr bwMode="auto">
              <a:xfrm>
                <a:off x="1295400" y="4114800"/>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14351" name="Group 4"/>
              <p:cNvGrpSpPr>
                <a:grpSpLocks/>
              </p:cNvGrpSpPr>
              <p:nvPr/>
            </p:nvGrpSpPr>
            <p:grpSpPr bwMode="auto">
              <a:xfrm>
                <a:off x="2763837" y="4800600"/>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14352"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7" y="4800600"/>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849438" y="4800600"/>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4092576" y="5180012"/>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14355" name="Straight Arrow Connector 57"/>
              <p:cNvCxnSpPr>
                <a:cxnSpLocks noChangeShapeType="1"/>
              </p:cNvCxnSpPr>
              <p:nvPr/>
            </p:nvCxnSpPr>
            <p:spPr bwMode="auto">
              <a:xfrm>
                <a:off x="2763837" y="4724400"/>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605463" y="4310063"/>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63" name="Rectangle 7"/>
              <p:cNvSpPr>
                <a:spLocks noChangeArrowheads="1"/>
              </p:cNvSpPr>
              <p:nvPr/>
            </p:nvSpPr>
            <p:spPr bwMode="auto">
              <a:xfrm>
                <a:off x="45339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0</a:t>
                </a:r>
              </a:p>
            </p:txBody>
          </p:sp>
          <p:sp>
            <p:nvSpPr>
              <p:cNvPr id="64" name="Rectangle 8"/>
              <p:cNvSpPr>
                <a:spLocks noChangeArrowheads="1"/>
              </p:cNvSpPr>
              <p:nvPr/>
            </p:nvSpPr>
            <p:spPr bwMode="auto">
              <a:xfrm>
                <a:off x="39624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5" name="Rectangle 9"/>
              <p:cNvSpPr>
                <a:spLocks noChangeArrowheads="1"/>
              </p:cNvSpPr>
              <p:nvPr/>
            </p:nvSpPr>
            <p:spPr bwMode="auto">
              <a:xfrm>
                <a:off x="33909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6" name="Rectangle 10"/>
              <p:cNvSpPr>
                <a:spLocks noChangeArrowheads="1"/>
              </p:cNvSpPr>
              <p:nvPr/>
            </p:nvSpPr>
            <p:spPr bwMode="auto">
              <a:xfrm>
                <a:off x="28194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0</a:t>
                </a:r>
              </a:p>
            </p:txBody>
          </p:sp>
          <p:sp>
            <p:nvSpPr>
              <p:cNvPr id="67" name="Line 11"/>
              <p:cNvSpPr>
                <a:spLocks noChangeShapeType="1"/>
              </p:cNvSpPr>
              <p:nvPr/>
            </p:nvSpPr>
            <p:spPr bwMode="auto">
              <a:xfrm>
                <a:off x="2819400" y="6019800"/>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68" name="Line 12"/>
              <p:cNvSpPr>
                <a:spLocks noChangeShapeType="1"/>
              </p:cNvSpPr>
              <p:nvPr/>
            </p:nvSpPr>
            <p:spPr bwMode="auto">
              <a:xfrm>
                <a:off x="2819400" y="641508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69" name="Line 13"/>
              <p:cNvSpPr>
                <a:spLocks noChangeShapeType="1"/>
              </p:cNvSpPr>
              <p:nvPr/>
            </p:nvSpPr>
            <p:spPr bwMode="auto">
              <a:xfrm>
                <a:off x="2819400" y="6019800"/>
                <a:ext cx="0" cy="395288"/>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0" name="Line 14"/>
              <p:cNvSpPr>
                <a:spLocks noChangeShapeType="1"/>
              </p:cNvSpPr>
              <p:nvPr/>
            </p:nvSpPr>
            <p:spPr bwMode="auto">
              <a:xfrm>
                <a:off x="33909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1" name="Line 15"/>
              <p:cNvSpPr>
                <a:spLocks noChangeShapeType="1"/>
              </p:cNvSpPr>
              <p:nvPr/>
            </p:nvSpPr>
            <p:spPr bwMode="auto">
              <a:xfrm>
                <a:off x="39624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2" name="Line 16"/>
              <p:cNvSpPr>
                <a:spLocks noChangeShapeType="1"/>
              </p:cNvSpPr>
              <p:nvPr/>
            </p:nvSpPr>
            <p:spPr bwMode="auto">
              <a:xfrm>
                <a:off x="45339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6" name="AutoShape 67"/>
              <p:cNvSpPr>
                <a:spLocks noChangeArrowheads="1"/>
              </p:cNvSpPr>
              <p:nvPr/>
            </p:nvSpPr>
            <p:spPr bwMode="auto">
              <a:xfrm rot="16200000">
                <a:off x="4148138" y="6399213"/>
                <a:ext cx="182562" cy="360362"/>
              </a:xfrm>
              <a:prstGeom prst="homePlate">
                <a:avLst>
                  <a:gd name="adj" fmla="val 25000"/>
                </a:avLst>
              </a:prstGeom>
              <a:noFill/>
              <a:ln w="38100" cap="sq">
                <a:solidFill>
                  <a:schemeClr val="hlink"/>
                </a:solidFill>
                <a:miter lim="800000"/>
                <a:headEnd/>
                <a:tailEnd/>
              </a:ln>
            </p:spPr>
            <p:txBody>
              <a:bodyPr vert="eaVert" lIns="274320" rIns="274320" anchor="ctr"/>
              <a:lstStyle/>
              <a:p>
                <a:pPr algn="ctr">
                  <a:buFontTx/>
                  <a:buNone/>
                  <a:defRPr/>
                </a:pPr>
                <a:endParaRPr lang="en-CA">
                  <a:effectLst>
                    <a:outerShdw blurRad="38100" dist="38100" dir="2700000" algn="tl">
                      <a:srgbClr val="000000">
                        <a:alpha val="43137"/>
                      </a:srgbClr>
                    </a:outerShdw>
                  </a:effectLst>
                </a:endParaRPr>
              </a:p>
            </p:txBody>
          </p:sp>
          <p:cxnSp>
            <p:nvCxnSpPr>
              <p:cNvPr id="14368" name="Straight Arrow Connector 76"/>
              <p:cNvCxnSpPr>
                <a:cxnSpLocks noChangeShapeType="1"/>
              </p:cNvCxnSpPr>
              <p:nvPr/>
            </p:nvCxnSpPr>
            <p:spPr bwMode="auto">
              <a:xfrm>
                <a:off x="2819400" y="5943600"/>
                <a:ext cx="2286000"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78" name="Rectangle 77"/>
              <p:cNvSpPr/>
              <p:nvPr/>
            </p:nvSpPr>
            <p:spPr>
              <a:xfrm>
                <a:off x="3505200" y="5486400"/>
                <a:ext cx="1365250" cy="461963"/>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O(log(n))</a:t>
                </a:r>
                <a:endParaRPr lang="en-CA" sz="2400" dirty="0">
                  <a:solidFill>
                    <a:schemeClr val="accent2"/>
                  </a:solidFill>
                </a:endParaRPr>
              </a:p>
            </p:txBody>
          </p:sp>
          <p:sp>
            <p:nvSpPr>
              <p:cNvPr id="95" name="Rectangle 7"/>
              <p:cNvSpPr>
                <a:spLocks noChangeArrowheads="1"/>
              </p:cNvSpPr>
              <p:nvPr/>
            </p:nvSpPr>
            <p:spPr bwMode="auto">
              <a:xfrm>
                <a:off x="79121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3406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7691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61976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6197600" y="4799013"/>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6197600" y="5194300"/>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6197600" y="4799013"/>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7691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3406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9121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600700" y="4787900"/>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grpSp>
        <p:sp>
          <p:nvSpPr>
            <p:cNvPr id="14344"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14345"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14346"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14347"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14348"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14349"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grpSp>
      <p:pic>
        <p:nvPicPr>
          <p:cNvPr id="324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2438400"/>
            <a:ext cx="2767012"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pic>
      <p:sp>
        <p:nvSpPr>
          <p:cNvPr id="60" name="Freeform 59"/>
          <p:cNvSpPr/>
          <p:nvPr/>
        </p:nvSpPr>
        <p:spPr bwMode="auto">
          <a:xfrm>
            <a:off x="7480300" y="2743200"/>
            <a:ext cx="444500" cy="1608138"/>
          </a:xfrm>
          <a:custGeom>
            <a:avLst/>
            <a:gdLst>
              <a:gd name="connsiteX0" fmla="*/ 500332 w 500332"/>
              <a:gd name="connsiteY0" fmla="*/ 0 h 1759788"/>
              <a:gd name="connsiteX1" fmla="*/ 483079 w 500332"/>
              <a:gd name="connsiteY1" fmla="*/ 457200 h 1759788"/>
              <a:gd name="connsiteX2" fmla="*/ 483079 w 500332"/>
              <a:gd name="connsiteY2" fmla="*/ 457200 h 1759788"/>
              <a:gd name="connsiteX3" fmla="*/ 8626 w 500332"/>
              <a:gd name="connsiteY3" fmla="*/ 905773 h 1759788"/>
              <a:gd name="connsiteX4" fmla="*/ 431321 w 500332"/>
              <a:gd name="connsiteY4" fmla="*/ 1388852 h 1759788"/>
              <a:gd name="connsiteX5" fmla="*/ 414068 w 500332"/>
              <a:gd name="connsiteY5" fmla="*/ 1759788 h 1759788"/>
              <a:gd name="connsiteX0" fmla="*/ 500332 w 500332"/>
              <a:gd name="connsiteY0" fmla="*/ 0 h 1604513"/>
              <a:gd name="connsiteX1" fmla="*/ 483079 w 500332"/>
              <a:gd name="connsiteY1" fmla="*/ 301925 h 1604513"/>
              <a:gd name="connsiteX2" fmla="*/ 483079 w 500332"/>
              <a:gd name="connsiteY2" fmla="*/ 301925 h 1604513"/>
              <a:gd name="connsiteX3" fmla="*/ 8626 w 500332"/>
              <a:gd name="connsiteY3" fmla="*/ 750498 h 1604513"/>
              <a:gd name="connsiteX4" fmla="*/ 431321 w 500332"/>
              <a:gd name="connsiteY4" fmla="*/ 1233577 h 1604513"/>
              <a:gd name="connsiteX5" fmla="*/ 414068 w 500332"/>
              <a:gd name="connsiteY5" fmla="*/ 1604513 h 1604513"/>
              <a:gd name="connsiteX0" fmla="*/ 496498 w 496498"/>
              <a:gd name="connsiteY0" fmla="*/ 0 h 1604513"/>
              <a:gd name="connsiteX1" fmla="*/ 479245 w 496498"/>
              <a:gd name="connsiteY1" fmla="*/ 301925 h 1604513"/>
              <a:gd name="connsiteX2" fmla="*/ 398732 w 496498"/>
              <a:gd name="connsiteY2" fmla="*/ 533400 h 1604513"/>
              <a:gd name="connsiteX3" fmla="*/ 4792 w 496498"/>
              <a:gd name="connsiteY3" fmla="*/ 750498 h 1604513"/>
              <a:gd name="connsiteX4" fmla="*/ 427487 w 496498"/>
              <a:gd name="connsiteY4" fmla="*/ 1233577 h 1604513"/>
              <a:gd name="connsiteX5" fmla="*/ 410234 w 496498"/>
              <a:gd name="connsiteY5" fmla="*/ 1604513 h 1604513"/>
              <a:gd name="connsiteX0" fmla="*/ 496498 w 496498"/>
              <a:gd name="connsiteY0" fmla="*/ 0 h 1604513"/>
              <a:gd name="connsiteX1" fmla="*/ 398732 w 496498"/>
              <a:gd name="connsiteY1" fmla="*/ 533400 h 1604513"/>
              <a:gd name="connsiteX2" fmla="*/ 4792 w 496498"/>
              <a:gd name="connsiteY2" fmla="*/ 750498 h 1604513"/>
              <a:gd name="connsiteX3" fmla="*/ 427487 w 496498"/>
              <a:gd name="connsiteY3" fmla="*/ 1233577 h 1604513"/>
              <a:gd name="connsiteX4" fmla="*/ 410234 w 496498"/>
              <a:gd name="connsiteY4" fmla="*/ 1604513 h 1604513"/>
              <a:gd name="connsiteX0" fmla="*/ 398732 w 495061"/>
              <a:gd name="connsiteY0" fmla="*/ 0 h 1604513"/>
              <a:gd name="connsiteX1" fmla="*/ 398732 w 495061"/>
              <a:gd name="connsiteY1" fmla="*/ 533400 h 1604513"/>
              <a:gd name="connsiteX2" fmla="*/ 4792 w 495061"/>
              <a:gd name="connsiteY2" fmla="*/ 750498 h 1604513"/>
              <a:gd name="connsiteX3" fmla="*/ 427487 w 495061"/>
              <a:gd name="connsiteY3" fmla="*/ 1233577 h 1604513"/>
              <a:gd name="connsiteX4" fmla="*/ 410234 w 495061"/>
              <a:gd name="connsiteY4" fmla="*/ 1604513 h 1604513"/>
              <a:gd name="connsiteX0" fmla="*/ 398732 w 495061"/>
              <a:gd name="connsiteY0" fmla="*/ 0 h 1604513"/>
              <a:gd name="connsiteX1" fmla="*/ 398733 w 495061"/>
              <a:gd name="connsiteY1" fmla="*/ 533400 h 1604513"/>
              <a:gd name="connsiteX2" fmla="*/ 4792 w 495061"/>
              <a:gd name="connsiteY2" fmla="*/ 750498 h 1604513"/>
              <a:gd name="connsiteX3" fmla="*/ 427487 w 495061"/>
              <a:gd name="connsiteY3" fmla="*/ 1233577 h 1604513"/>
              <a:gd name="connsiteX4" fmla="*/ 410234 w 495061"/>
              <a:gd name="connsiteY4" fmla="*/ 1604513 h 1604513"/>
              <a:gd name="connsiteX0" fmla="*/ 403524 w 500651"/>
              <a:gd name="connsiteY0" fmla="*/ 0 h 1604513"/>
              <a:gd name="connsiteX1" fmla="*/ 403525 w 500651"/>
              <a:gd name="connsiteY1" fmla="*/ 533400 h 1604513"/>
              <a:gd name="connsiteX2" fmla="*/ 4792 w 500651"/>
              <a:gd name="connsiteY2" fmla="*/ 990600 h 1604513"/>
              <a:gd name="connsiteX3" fmla="*/ 432279 w 500651"/>
              <a:gd name="connsiteY3" fmla="*/ 1233577 h 1604513"/>
              <a:gd name="connsiteX4" fmla="*/ 415026 w 500651"/>
              <a:gd name="connsiteY4" fmla="*/ 1604513 h 1604513"/>
              <a:gd name="connsiteX0" fmla="*/ 398732 w 467105"/>
              <a:gd name="connsiteY0" fmla="*/ 0 h 1604513"/>
              <a:gd name="connsiteX1" fmla="*/ 398733 w 467105"/>
              <a:gd name="connsiteY1" fmla="*/ 533400 h 1604513"/>
              <a:gd name="connsiteX2" fmla="*/ 0 w 467105"/>
              <a:gd name="connsiteY2" fmla="*/ 990600 h 1604513"/>
              <a:gd name="connsiteX3" fmla="*/ 398733 w 467105"/>
              <a:gd name="connsiteY3" fmla="*/ 1371600 h 1604513"/>
              <a:gd name="connsiteX4" fmla="*/ 410234 w 467105"/>
              <a:gd name="connsiteY4" fmla="*/ 1604513 h 1604513"/>
              <a:gd name="connsiteX0" fmla="*/ 398732 w 465189"/>
              <a:gd name="connsiteY0" fmla="*/ 0 h 1608197"/>
              <a:gd name="connsiteX1" fmla="*/ 398733 w 465189"/>
              <a:gd name="connsiteY1" fmla="*/ 533400 h 1608197"/>
              <a:gd name="connsiteX2" fmla="*/ 0 w 465189"/>
              <a:gd name="connsiteY2" fmla="*/ 990600 h 1608197"/>
              <a:gd name="connsiteX3" fmla="*/ 398733 w 465189"/>
              <a:gd name="connsiteY3" fmla="*/ 1371600 h 1608197"/>
              <a:gd name="connsiteX4" fmla="*/ 398733 w 465189"/>
              <a:gd name="connsiteY4" fmla="*/ 1608197 h 1608197"/>
              <a:gd name="connsiteX0" fmla="*/ 398732 w 465189"/>
              <a:gd name="connsiteY0" fmla="*/ 0 h 1608197"/>
              <a:gd name="connsiteX1" fmla="*/ 398733 w 465189"/>
              <a:gd name="connsiteY1" fmla="*/ 533400 h 1608197"/>
              <a:gd name="connsiteX2" fmla="*/ 0 w 465189"/>
              <a:gd name="connsiteY2" fmla="*/ 990600 h 1608197"/>
              <a:gd name="connsiteX3" fmla="*/ 398733 w 465189"/>
              <a:gd name="connsiteY3" fmla="*/ 1371600 h 1608197"/>
              <a:gd name="connsiteX4" fmla="*/ 398733 w 465189"/>
              <a:gd name="connsiteY4" fmla="*/ 1608197 h 1608197"/>
              <a:gd name="connsiteX0" fmla="*/ 398732 w 465189"/>
              <a:gd name="connsiteY0" fmla="*/ 0 h 1608197"/>
              <a:gd name="connsiteX1" fmla="*/ 398733 w 465189"/>
              <a:gd name="connsiteY1" fmla="*/ 533400 h 1608197"/>
              <a:gd name="connsiteX2" fmla="*/ 0 w 465189"/>
              <a:gd name="connsiteY2" fmla="*/ 990600 h 1608197"/>
              <a:gd name="connsiteX3" fmla="*/ 398733 w 465189"/>
              <a:gd name="connsiteY3" fmla="*/ 1371600 h 1608197"/>
              <a:gd name="connsiteX4" fmla="*/ 398733 w 465189"/>
              <a:gd name="connsiteY4" fmla="*/ 1608197 h 1608197"/>
              <a:gd name="connsiteX0" fmla="*/ 398732 w 465189"/>
              <a:gd name="connsiteY0" fmla="*/ 0 h 1608197"/>
              <a:gd name="connsiteX1" fmla="*/ 398733 w 465189"/>
              <a:gd name="connsiteY1" fmla="*/ 533400 h 1608197"/>
              <a:gd name="connsiteX2" fmla="*/ 0 w 465189"/>
              <a:gd name="connsiteY2" fmla="*/ 990600 h 1608197"/>
              <a:gd name="connsiteX3" fmla="*/ 398733 w 465189"/>
              <a:gd name="connsiteY3" fmla="*/ 1371600 h 1608197"/>
              <a:gd name="connsiteX4" fmla="*/ 398733 w 465189"/>
              <a:gd name="connsiteY4" fmla="*/ 1608197 h 1608197"/>
              <a:gd name="connsiteX0" fmla="*/ 398732 w 398733"/>
              <a:gd name="connsiteY0" fmla="*/ 0 h 1608197"/>
              <a:gd name="connsiteX1" fmla="*/ 398733 w 398733"/>
              <a:gd name="connsiteY1" fmla="*/ 533400 h 1608197"/>
              <a:gd name="connsiteX2" fmla="*/ 0 w 398733"/>
              <a:gd name="connsiteY2" fmla="*/ 990600 h 1608197"/>
              <a:gd name="connsiteX3" fmla="*/ 398733 w 398733"/>
              <a:gd name="connsiteY3" fmla="*/ 1371600 h 1608197"/>
              <a:gd name="connsiteX4" fmla="*/ 398733 w 398733"/>
              <a:gd name="connsiteY4" fmla="*/ 1608197 h 1608197"/>
              <a:gd name="connsiteX0" fmla="*/ 398732 w 398733"/>
              <a:gd name="connsiteY0" fmla="*/ 0 h 1608197"/>
              <a:gd name="connsiteX1" fmla="*/ 398733 w 398733"/>
              <a:gd name="connsiteY1" fmla="*/ 533400 h 1608197"/>
              <a:gd name="connsiteX2" fmla="*/ 0 w 398733"/>
              <a:gd name="connsiteY2" fmla="*/ 914400 h 1608197"/>
              <a:gd name="connsiteX3" fmla="*/ 398733 w 398733"/>
              <a:gd name="connsiteY3" fmla="*/ 1371600 h 1608197"/>
              <a:gd name="connsiteX4" fmla="*/ 398733 w 398733"/>
              <a:gd name="connsiteY4" fmla="*/ 1608197 h 1608197"/>
              <a:gd name="connsiteX0" fmla="*/ 398732 w 398733"/>
              <a:gd name="connsiteY0" fmla="*/ 0 h 1608197"/>
              <a:gd name="connsiteX1" fmla="*/ 398733 w 398733"/>
              <a:gd name="connsiteY1" fmla="*/ 533400 h 1608197"/>
              <a:gd name="connsiteX2" fmla="*/ 0 w 398733"/>
              <a:gd name="connsiteY2" fmla="*/ 914400 h 1608197"/>
              <a:gd name="connsiteX3" fmla="*/ 398733 w 398733"/>
              <a:gd name="connsiteY3" fmla="*/ 1066800 h 1608197"/>
              <a:gd name="connsiteX4" fmla="*/ 398733 w 398733"/>
              <a:gd name="connsiteY4" fmla="*/ 1608197 h 1608197"/>
              <a:gd name="connsiteX0" fmla="*/ 398732 w 398733"/>
              <a:gd name="connsiteY0" fmla="*/ 0 h 1608197"/>
              <a:gd name="connsiteX1" fmla="*/ 398733 w 398733"/>
              <a:gd name="connsiteY1" fmla="*/ 533400 h 1608197"/>
              <a:gd name="connsiteX2" fmla="*/ 0 w 398733"/>
              <a:gd name="connsiteY2" fmla="*/ 822543 h 1608197"/>
              <a:gd name="connsiteX3" fmla="*/ 398733 w 398733"/>
              <a:gd name="connsiteY3" fmla="*/ 1066800 h 1608197"/>
              <a:gd name="connsiteX4" fmla="*/ 398733 w 398733"/>
              <a:gd name="connsiteY4" fmla="*/ 1608197 h 1608197"/>
              <a:gd name="connsiteX0" fmla="*/ 440007 w 440008"/>
              <a:gd name="connsiteY0" fmla="*/ 0 h 1608197"/>
              <a:gd name="connsiteX1" fmla="*/ 440008 w 440008"/>
              <a:gd name="connsiteY1" fmla="*/ 533400 h 1608197"/>
              <a:gd name="connsiteX2" fmla="*/ 192358 w 440008"/>
              <a:gd name="connsiteY2" fmla="*/ 681038 h 1608197"/>
              <a:gd name="connsiteX3" fmla="*/ 41275 w 440008"/>
              <a:gd name="connsiteY3" fmla="*/ 822543 h 1608197"/>
              <a:gd name="connsiteX4" fmla="*/ 440008 w 440008"/>
              <a:gd name="connsiteY4" fmla="*/ 1066800 h 1608197"/>
              <a:gd name="connsiteX5" fmla="*/ 440008 w 440008"/>
              <a:gd name="connsiteY5" fmla="*/ 1608197 h 1608197"/>
              <a:gd name="connsiteX0" fmla="*/ 506462 w 506463"/>
              <a:gd name="connsiteY0" fmla="*/ 0 h 1608197"/>
              <a:gd name="connsiteX1" fmla="*/ 506463 w 506463"/>
              <a:gd name="connsiteY1" fmla="*/ 533400 h 1608197"/>
              <a:gd name="connsiteX2" fmla="*/ 66455 w 506463"/>
              <a:gd name="connsiteY2" fmla="*/ 533400 h 1608197"/>
              <a:gd name="connsiteX3" fmla="*/ 107730 w 506463"/>
              <a:gd name="connsiteY3" fmla="*/ 822543 h 1608197"/>
              <a:gd name="connsiteX4" fmla="*/ 506463 w 506463"/>
              <a:gd name="connsiteY4" fmla="*/ 1066800 h 1608197"/>
              <a:gd name="connsiteX5" fmla="*/ 506463 w 506463"/>
              <a:gd name="connsiteY5" fmla="*/ 1608197 h 1608197"/>
              <a:gd name="connsiteX0" fmla="*/ 506462 w 506463"/>
              <a:gd name="connsiteY0" fmla="*/ 0 h 1608197"/>
              <a:gd name="connsiteX1" fmla="*/ 506463 w 506463"/>
              <a:gd name="connsiteY1" fmla="*/ 381000 h 1608197"/>
              <a:gd name="connsiteX2" fmla="*/ 66455 w 506463"/>
              <a:gd name="connsiteY2" fmla="*/ 533400 h 1608197"/>
              <a:gd name="connsiteX3" fmla="*/ 107730 w 506463"/>
              <a:gd name="connsiteY3" fmla="*/ 822543 h 1608197"/>
              <a:gd name="connsiteX4" fmla="*/ 506463 w 506463"/>
              <a:gd name="connsiteY4" fmla="*/ 1066800 h 1608197"/>
              <a:gd name="connsiteX5" fmla="*/ 506463 w 506463"/>
              <a:gd name="connsiteY5" fmla="*/ 1608197 h 1608197"/>
              <a:gd name="connsiteX0" fmla="*/ 503507 w 503508"/>
              <a:gd name="connsiteY0" fmla="*/ 0 h 1608197"/>
              <a:gd name="connsiteX1" fmla="*/ 503508 w 503508"/>
              <a:gd name="connsiteY1" fmla="*/ 381000 h 1608197"/>
              <a:gd name="connsiteX2" fmla="*/ 63500 w 503508"/>
              <a:gd name="connsiteY2" fmla="*/ 533400 h 1608197"/>
              <a:gd name="connsiteX3" fmla="*/ 122509 w 503508"/>
              <a:gd name="connsiteY3" fmla="*/ 914400 h 1608197"/>
              <a:gd name="connsiteX4" fmla="*/ 503508 w 503508"/>
              <a:gd name="connsiteY4" fmla="*/ 1066800 h 1608197"/>
              <a:gd name="connsiteX5" fmla="*/ 503508 w 503508"/>
              <a:gd name="connsiteY5" fmla="*/ 1608197 h 1608197"/>
              <a:gd name="connsiteX0" fmla="*/ 444499 w 444500"/>
              <a:gd name="connsiteY0" fmla="*/ 0 h 1608197"/>
              <a:gd name="connsiteX1" fmla="*/ 444500 w 444500"/>
              <a:gd name="connsiteY1" fmla="*/ 381000 h 1608197"/>
              <a:gd name="connsiteX2" fmla="*/ 63500 w 444500"/>
              <a:gd name="connsiteY2" fmla="*/ 609600 h 1608197"/>
              <a:gd name="connsiteX3" fmla="*/ 63501 w 444500"/>
              <a:gd name="connsiteY3" fmla="*/ 914400 h 1608197"/>
              <a:gd name="connsiteX4" fmla="*/ 444500 w 444500"/>
              <a:gd name="connsiteY4" fmla="*/ 1066800 h 1608197"/>
              <a:gd name="connsiteX5" fmla="*/ 444500 w 444500"/>
              <a:gd name="connsiteY5" fmla="*/ 1608197 h 1608197"/>
              <a:gd name="connsiteX0" fmla="*/ 444499 w 444500"/>
              <a:gd name="connsiteY0" fmla="*/ 0 h 1608197"/>
              <a:gd name="connsiteX1" fmla="*/ 444500 w 444500"/>
              <a:gd name="connsiteY1" fmla="*/ 381000 h 1608197"/>
              <a:gd name="connsiteX2" fmla="*/ 63500 w 444500"/>
              <a:gd name="connsiteY2" fmla="*/ 609600 h 1608197"/>
              <a:gd name="connsiteX3" fmla="*/ 63500 w 444500"/>
              <a:gd name="connsiteY3" fmla="*/ 914400 h 1608197"/>
              <a:gd name="connsiteX4" fmla="*/ 444500 w 444500"/>
              <a:gd name="connsiteY4" fmla="*/ 1066800 h 1608197"/>
              <a:gd name="connsiteX5" fmla="*/ 444500 w 444500"/>
              <a:gd name="connsiteY5" fmla="*/ 1608197 h 1608197"/>
              <a:gd name="connsiteX0" fmla="*/ 444499 w 444500"/>
              <a:gd name="connsiteY0" fmla="*/ 0 h 1608197"/>
              <a:gd name="connsiteX1" fmla="*/ 444500 w 444500"/>
              <a:gd name="connsiteY1" fmla="*/ 381000 h 1608197"/>
              <a:gd name="connsiteX2" fmla="*/ 63500 w 444500"/>
              <a:gd name="connsiteY2" fmla="*/ 609600 h 1608197"/>
              <a:gd name="connsiteX3" fmla="*/ 63500 w 444500"/>
              <a:gd name="connsiteY3" fmla="*/ 914400 h 1608197"/>
              <a:gd name="connsiteX4" fmla="*/ 444500 w 444500"/>
              <a:gd name="connsiteY4" fmla="*/ 1143000 h 1608197"/>
              <a:gd name="connsiteX5" fmla="*/ 444500 w 444500"/>
              <a:gd name="connsiteY5" fmla="*/ 1608197 h 160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500" h="1608197">
                <a:moveTo>
                  <a:pt x="444499" y="0"/>
                </a:moveTo>
                <a:cubicBezTo>
                  <a:pt x="444499" y="177800"/>
                  <a:pt x="444500" y="203200"/>
                  <a:pt x="444500" y="381000"/>
                </a:cubicBezTo>
                <a:cubicBezTo>
                  <a:pt x="403225" y="494506"/>
                  <a:pt x="127000" y="520700"/>
                  <a:pt x="63500" y="609600"/>
                </a:cubicBezTo>
                <a:cubicBezTo>
                  <a:pt x="0" y="698500"/>
                  <a:pt x="0" y="825500"/>
                  <a:pt x="63500" y="914400"/>
                </a:cubicBezTo>
                <a:cubicBezTo>
                  <a:pt x="127000" y="1003300"/>
                  <a:pt x="378045" y="1040067"/>
                  <a:pt x="444500" y="1143000"/>
                </a:cubicBezTo>
                <a:lnTo>
                  <a:pt x="444500" y="1608197"/>
                </a:lnTo>
              </a:path>
            </a:pathLst>
          </a:custGeom>
          <a:noFill/>
          <a:ln w="19050" cap="sq" cmpd="sng" algn="ctr">
            <a:solidFill>
              <a:schemeClr val="hlink"/>
            </a:solidFill>
            <a:prstDash val="solid"/>
            <a:round/>
            <a:headEnd type="none" w="med" len="med"/>
            <a:tailEnd type="stealth" w="med" len="med"/>
          </a:ln>
          <a:effectLst/>
        </p:spPr>
        <p:txBody>
          <a:bodyPr lIns="274320" rIns="274320">
            <a:spAutoFit/>
          </a:bodyPr>
          <a:lstStyle/>
          <a:p>
            <a:pPr>
              <a:buFontTx/>
              <a:buNone/>
              <a:defRPr/>
            </a:pPr>
            <a:endParaRPr lang="en-CA">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4610"/>
                                        </p:tgtEl>
                                        <p:attrNameLst>
                                          <p:attrName>style.visibility</p:attrName>
                                        </p:attrNameLst>
                                      </p:cBhvr>
                                      <p:to>
                                        <p:strVal val="visible"/>
                                      </p:to>
                                    </p:set>
                                    <p:anim calcmode="lin" valueType="num">
                                      <p:cBhvr additive="base">
                                        <p:cTn id="11" dur="500" fill="hold"/>
                                        <p:tgtEl>
                                          <p:spTgt spid="324610"/>
                                        </p:tgtEl>
                                        <p:attrNameLst>
                                          <p:attrName>ppt_x</p:attrName>
                                        </p:attrNameLst>
                                      </p:cBhvr>
                                      <p:tavLst>
                                        <p:tav tm="0">
                                          <p:val>
                                            <p:strVal val="0-#ppt_w/2"/>
                                          </p:val>
                                        </p:tav>
                                        <p:tav tm="100000">
                                          <p:val>
                                            <p:strVal val="#ppt_x"/>
                                          </p:val>
                                        </p:tav>
                                      </p:tavLst>
                                    </p:anim>
                                    <p:anim calcmode="lin" valueType="num">
                                      <p:cBhvr additive="base">
                                        <p:cTn id="12" dur="500" fill="hold"/>
                                        <p:tgtEl>
                                          <p:spTgt spid="3246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 calcmode="lin" valueType="num">
                                      <p:cBhvr additive="base">
                                        <p:cTn id="17"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83651">
                                            <p:txEl>
                                              <p:pRg st="3" end="3"/>
                                            </p:txEl>
                                          </p:spTgt>
                                        </p:tgtEl>
                                        <p:attrNameLst>
                                          <p:attrName>style.visibility</p:attrName>
                                        </p:attrNameLst>
                                      </p:cBhvr>
                                      <p:to>
                                        <p:strVal val="visible"/>
                                      </p:to>
                                    </p:set>
                                    <p:anim calcmode="lin" valueType="num">
                                      <p:cBhvr additive="base">
                                        <p:cTn id="23"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365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0-#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94186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L</a:t>
            </a:r>
            <a:r>
              <a:rPr lang="en-US" altLang="en-US"/>
              <a:t> = Set of computational problems computed by</a:t>
            </a:r>
            <a:br>
              <a:rPr lang="en-US" altLang="en-US"/>
            </a:br>
            <a:r>
              <a:rPr lang="en-US" altLang="en-US"/>
              <a:t>        a TM with a read-only tape for the input</a:t>
            </a:r>
            <a:br>
              <a:rPr lang="en-US" altLang="en-US"/>
            </a:br>
            <a:r>
              <a:rPr lang="en-US" altLang="en-US"/>
              <a:t>        and a </a:t>
            </a:r>
            <a:r>
              <a:rPr lang="en-US" altLang="en-US" i="1"/>
              <a:t>O(log(n))</a:t>
            </a:r>
            <a:r>
              <a:rPr lang="en-US" altLang="en-US"/>
              <a:t> cell work tape.</a:t>
            </a:r>
          </a:p>
          <a:p>
            <a:pPr lvl="1"/>
            <a:r>
              <a:rPr lang="en-US" altLang="en-US"/>
              <a:t>Can compute every </a:t>
            </a:r>
            <a:r>
              <a:rPr lang="en-US" altLang="en-US">
                <a:solidFill>
                  <a:schemeClr val="tx2"/>
                </a:solidFill>
              </a:rPr>
              <a:t>regular</a:t>
            </a:r>
            <a:r>
              <a:rPr lang="en-US" altLang="en-US"/>
              <a:t> language, eg 0</a:t>
            </a:r>
            <a:r>
              <a:rPr lang="en-US" altLang="en-US" baseline="30000"/>
              <a:t>*</a:t>
            </a:r>
            <a:r>
              <a:rPr lang="en-US" altLang="en-US"/>
              <a:t>1</a:t>
            </a:r>
            <a:r>
              <a:rPr lang="en-US" altLang="en-US" baseline="30000"/>
              <a:t>*</a:t>
            </a:r>
            <a:endParaRPr lang="en-US" altLang="en-US" baseline="-25000">
              <a:solidFill>
                <a:schemeClr val="tx2"/>
              </a:solidFill>
            </a:endParaRPr>
          </a:p>
          <a:p>
            <a:pPr lvl="2"/>
            <a:r>
              <a:rPr lang="en-US" altLang="en-US"/>
              <a:t>Read input once</a:t>
            </a:r>
          </a:p>
          <a:p>
            <a:pPr lvl="2"/>
            <a:r>
              <a:rPr lang="en-US" altLang="en-US"/>
              <a:t>Remember which state the Finite State Automata is in.</a:t>
            </a:r>
          </a:p>
          <a:p>
            <a:pPr lvl="2"/>
            <a:r>
              <a:rPr lang="en-US" altLang="en-US"/>
              <a:t>Actually only </a:t>
            </a:r>
            <a:r>
              <a:rPr lang="en-US" altLang="en-US" i="1">
                <a:solidFill>
                  <a:schemeClr val="accent2"/>
                </a:solidFill>
              </a:rPr>
              <a:t>O(1)</a:t>
            </a:r>
            <a:r>
              <a:rPr lang="en-US" altLang="en-US"/>
              <a:t> space is needed.</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Log-Space</a:t>
            </a:r>
            <a:endParaRPr lang="en-US" sz="3200" b="1" baseline="-25000" dirty="0">
              <a:solidFill>
                <a:schemeClr val="tx2"/>
              </a:solidFill>
              <a:effectLst>
                <a:outerShdw blurRad="38100" dist="38100" dir="2700000" algn="tl">
                  <a:srgbClr val="000000"/>
                </a:outerShdw>
              </a:effectLst>
            </a:endParaRPr>
          </a:p>
        </p:txBody>
      </p:sp>
      <p:grpSp>
        <p:nvGrpSpPr>
          <p:cNvPr id="15364" name="Group 130"/>
          <p:cNvGrpSpPr>
            <a:grpSpLocks/>
          </p:cNvGrpSpPr>
          <p:nvPr/>
        </p:nvGrpSpPr>
        <p:grpSpPr bwMode="auto">
          <a:xfrm>
            <a:off x="1066800" y="4149725"/>
            <a:ext cx="7188200" cy="2555875"/>
            <a:chOff x="1066800" y="4149725"/>
            <a:chExt cx="7188200" cy="2555875"/>
          </a:xfrm>
        </p:grpSpPr>
        <p:grpSp>
          <p:nvGrpSpPr>
            <p:cNvPr id="15368" name="Group 107"/>
            <p:cNvGrpSpPr>
              <a:grpSpLocks/>
            </p:cNvGrpSpPr>
            <p:nvPr/>
          </p:nvGrpSpPr>
          <p:grpSpPr bwMode="auto">
            <a:xfrm>
              <a:off x="1066800" y="4149725"/>
              <a:ext cx="7188200" cy="2555875"/>
              <a:chOff x="1295400" y="4114800"/>
              <a:chExt cx="7188200" cy="2555875"/>
            </a:xfrm>
          </p:grpSpPr>
          <p:sp>
            <p:nvSpPr>
              <p:cNvPr id="34" name="Rectangle 3"/>
              <p:cNvSpPr>
                <a:spLocks noChangeArrowheads="1"/>
              </p:cNvSpPr>
              <p:nvPr/>
            </p:nvSpPr>
            <p:spPr bwMode="auto">
              <a:xfrm>
                <a:off x="1295400" y="4114800"/>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15376" name="Group 4"/>
              <p:cNvGrpSpPr>
                <a:grpSpLocks/>
              </p:cNvGrpSpPr>
              <p:nvPr/>
            </p:nvGrpSpPr>
            <p:grpSpPr bwMode="auto">
              <a:xfrm>
                <a:off x="2763837" y="4800600"/>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15377"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7" y="4800600"/>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849438" y="4800600"/>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4092576" y="5180012"/>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15380" name="Straight Arrow Connector 57"/>
              <p:cNvCxnSpPr>
                <a:cxnSpLocks noChangeShapeType="1"/>
              </p:cNvCxnSpPr>
              <p:nvPr/>
            </p:nvCxnSpPr>
            <p:spPr bwMode="auto">
              <a:xfrm>
                <a:off x="2763837" y="4724400"/>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605463" y="4310063"/>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63" name="Rectangle 7"/>
              <p:cNvSpPr>
                <a:spLocks noChangeArrowheads="1"/>
              </p:cNvSpPr>
              <p:nvPr/>
            </p:nvSpPr>
            <p:spPr bwMode="auto">
              <a:xfrm>
                <a:off x="45339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0</a:t>
                </a:r>
              </a:p>
            </p:txBody>
          </p:sp>
          <p:sp>
            <p:nvSpPr>
              <p:cNvPr id="64" name="Rectangle 8"/>
              <p:cNvSpPr>
                <a:spLocks noChangeArrowheads="1"/>
              </p:cNvSpPr>
              <p:nvPr/>
            </p:nvSpPr>
            <p:spPr bwMode="auto">
              <a:xfrm>
                <a:off x="39624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5" name="Rectangle 9"/>
              <p:cNvSpPr>
                <a:spLocks noChangeArrowheads="1"/>
              </p:cNvSpPr>
              <p:nvPr/>
            </p:nvSpPr>
            <p:spPr bwMode="auto">
              <a:xfrm>
                <a:off x="33909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6" name="Rectangle 10"/>
              <p:cNvSpPr>
                <a:spLocks noChangeArrowheads="1"/>
              </p:cNvSpPr>
              <p:nvPr/>
            </p:nvSpPr>
            <p:spPr bwMode="auto">
              <a:xfrm>
                <a:off x="28194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0</a:t>
                </a:r>
              </a:p>
            </p:txBody>
          </p:sp>
          <p:sp>
            <p:nvSpPr>
              <p:cNvPr id="67" name="Line 11"/>
              <p:cNvSpPr>
                <a:spLocks noChangeShapeType="1"/>
              </p:cNvSpPr>
              <p:nvPr/>
            </p:nvSpPr>
            <p:spPr bwMode="auto">
              <a:xfrm>
                <a:off x="2819400" y="6019800"/>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68" name="Line 12"/>
              <p:cNvSpPr>
                <a:spLocks noChangeShapeType="1"/>
              </p:cNvSpPr>
              <p:nvPr/>
            </p:nvSpPr>
            <p:spPr bwMode="auto">
              <a:xfrm>
                <a:off x="2819400" y="641508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69" name="Line 13"/>
              <p:cNvSpPr>
                <a:spLocks noChangeShapeType="1"/>
              </p:cNvSpPr>
              <p:nvPr/>
            </p:nvSpPr>
            <p:spPr bwMode="auto">
              <a:xfrm>
                <a:off x="2819400" y="6019800"/>
                <a:ext cx="0" cy="395288"/>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0" name="Line 14"/>
              <p:cNvSpPr>
                <a:spLocks noChangeShapeType="1"/>
              </p:cNvSpPr>
              <p:nvPr/>
            </p:nvSpPr>
            <p:spPr bwMode="auto">
              <a:xfrm>
                <a:off x="33909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1" name="Line 15"/>
              <p:cNvSpPr>
                <a:spLocks noChangeShapeType="1"/>
              </p:cNvSpPr>
              <p:nvPr/>
            </p:nvSpPr>
            <p:spPr bwMode="auto">
              <a:xfrm>
                <a:off x="39624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2" name="Line 16"/>
              <p:cNvSpPr>
                <a:spLocks noChangeShapeType="1"/>
              </p:cNvSpPr>
              <p:nvPr/>
            </p:nvSpPr>
            <p:spPr bwMode="auto">
              <a:xfrm>
                <a:off x="45339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6" name="AutoShape 67"/>
              <p:cNvSpPr>
                <a:spLocks noChangeArrowheads="1"/>
              </p:cNvSpPr>
              <p:nvPr/>
            </p:nvSpPr>
            <p:spPr bwMode="auto">
              <a:xfrm rot="16200000">
                <a:off x="4148138" y="6399213"/>
                <a:ext cx="182562" cy="360362"/>
              </a:xfrm>
              <a:prstGeom prst="homePlate">
                <a:avLst>
                  <a:gd name="adj" fmla="val 25000"/>
                </a:avLst>
              </a:prstGeom>
              <a:noFill/>
              <a:ln w="38100" cap="sq">
                <a:solidFill>
                  <a:schemeClr val="hlink"/>
                </a:solidFill>
                <a:miter lim="800000"/>
                <a:headEnd/>
                <a:tailEnd/>
              </a:ln>
            </p:spPr>
            <p:txBody>
              <a:bodyPr vert="eaVert" lIns="274320" rIns="274320" anchor="ctr"/>
              <a:lstStyle/>
              <a:p>
                <a:pPr algn="ctr">
                  <a:buFontTx/>
                  <a:buNone/>
                  <a:defRPr/>
                </a:pPr>
                <a:endParaRPr lang="en-CA">
                  <a:effectLst>
                    <a:outerShdw blurRad="38100" dist="38100" dir="2700000" algn="tl">
                      <a:srgbClr val="000000">
                        <a:alpha val="43137"/>
                      </a:srgbClr>
                    </a:outerShdw>
                  </a:effectLst>
                </a:endParaRPr>
              </a:p>
            </p:txBody>
          </p:sp>
          <p:cxnSp>
            <p:nvCxnSpPr>
              <p:cNvPr id="15393" name="Straight Arrow Connector 76"/>
              <p:cNvCxnSpPr>
                <a:cxnSpLocks noChangeShapeType="1"/>
              </p:cNvCxnSpPr>
              <p:nvPr/>
            </p:nvCxnSpPr>
            <p:spPr bwMode="auto">
              <a:xfrm>
                <a:off x="2819400" y="5943600"/>
                <a:ext cx="2286000"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78" name="Rectangle 77"/>
              <p:cNvSpPr/>
              <p:nvPr/>
            </p:nvSpPr>
            <p:spPr>
              <a:xfrm>
                <a:off x="3505200" y="5486400"/>
                <a:ext cx="1365250" cy="461963"/>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O(log(n))</a:t>
                </a:r>
                <a:endParaRPr lang="en-CA" sz="2400" dirty="0">
                  <a:solidFill>
                    <a:schemeClr val="accent2"/>
                  </a:solidFill>
                </a:endParaRPr>
              </a:p>
            </p:txBody>
          </p:sp>
          <p:sp>
            <p:nvSpPr>
              <p:cNvPr id="95" name="Rectangle 7"/>
              <p:cNvSpPr>
                <a:spLocks noChangeArrowheads="1"/>
              </p:cNvSpPr>
              <p:nvPr/>
            </p:nvSpPr>
            <p:spPr bwMode="auto">
              <a:xfrm>
                <a:off x="79121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3406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7691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61976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6197600" y="4799013"/>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6197600" y="5194300"/>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6197600" y="4799013"/>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7691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3406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9121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600700" y="4787900"/>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grpSp>
        <p:sp>
          <p:nvSpPr>
            <p:cNvPr id="15369"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15370"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15371"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15372"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15373"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15374"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grpSp>
      <p:grpSp>
        <p:nvGrpSpPr>
          <p:cNvPr id="5" name="Group 60"/>
          <p:cNvGrpSpPr>
            <a:grpSpLocks/>
          </p:cNvGrpSpPr>
          <p:nvPr/>
        </p:nvGrpSpPr>
        <p:grpSpPr bwMode="auto">
          <a:xfrm>
            <a:off x="3352800" y="5334000"/>
            <a:ext cx="1905000" cy="544513"/>
            <a:chOff x="3352800" y="5334000"/>
            <a:chExt cx="1905000" cy="544112"/>
          </a:xfrm>
        </p:grpSpPr>
        <p:sp>
          <p:nvSpPr>
            <p:cNvPr id="15366" name="Rectangle 60"/>
            <p:cNvSpPr>
              <a:spLocks noChangeArrowheads="1"/>
            </p:cNvSpPr>
            <p:nvPr/>
          </p:nvSpPr>
          <p:spPr bwMode="auto">
            <a:xfrm>
              <a:off x="4491243" y="5334000"/>
              <a:ext cx="76655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i="1">
                  <a:solidFill>
                    <a:schemeClr val="accent2"/>
                  </a:solidFill>
                </a:rPr>
                <a:t>O(1)</a:t>
              </a:r>
              <a:endParaRPr lang="en-CA" altLang="en-US" sz="2400"/>
            </a:p>
          </p:txBody>
        </p:sp>
        <p:cxnSp>
          <p:nvCxnSpPr>
            <p:cNvPr id="15367" name="Straight Connector 72"/>
            <p:cNvCxnSpPr>
              <a:cxnSpLocks noChangeShapeType="1"/>
              <a:endCxn id="78" idx="3"/>
            </p:cNvCxnSpPr>
            <p:nvPr/>
          </p:nvCxnSpPr>
          <p:spPr bwMode="auto">
            <a:xfrm flipV="1">
              <a:off x="3352800" y="5752158"/>
              <a:ext cx="1364476" cy="125954"/>
            </a:xfrm>
            <a:prstGeom prst="line">
              <a:avLst/>
            </a:prstGeom>
            <a:noFill/>
            <a:ln w="19050" cap="sq" algn="ctr">
              <a:solidFill>
                <a:schemeClr val="hlink"/>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2" end="2"/>
                                            </p:txEl>
                                          </p:spTgt>
                                        </p:tgtEl>
                                        <p:attrNameLst>
                                          <p:attrName>style.visibility</p:attrName>
                                        </p:attrNameLst>
                                      </p:cBhvr>
                                      <p:to>
                                        <p:strVal val="visible"/>
                                      </p:to>
                                    </p:set>
                                    <p:anim calcmode="lin" valueType="num">
                                      <p:cBhvr additive="base">
                                        <p:cTn id="1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anim calcmode="lin" valueType="num">
                                      <p:cBhvr additive="base">
                                        <p:cTn id="1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3651">
                                            <p:txEl>
                                              <p:pRg st="4" end="4"/>
                                            </p:txEl>
                                          </p:spTgt>
                                        </p:tgtEl>
                                        <p:attrNameLst>
                                          <p:attrName>style.visibility</p:attrName>
                                        </p:attrNameLst>
                                      </p:cBhvr>
                                      <p:to>
                                        <p:strVal val="visible"/>
                                      </p:to>
                                    </p:set>
                                    <p:anim calcmode="lin" valueType="num">
                                      <p:cBhvr additive="base">
                                        <p:cTn id="25" dur="500" fill="hold"/>
                                        <p:tgtEl>
                                          <p:spTgt spid="2836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365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6979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L</a:t>
            </a:r>
            <a:r>
              <a:rPr lang="en-US" altLang="en-US"/>
              <a:t> = Set of computational problems computed by</a:t>
            </a:r>
            <a:br>
              <a:rPr lang="en-US" altLang="en-US"/>
            </a:br>
            <a:r>
              <a:rPr lang="en-US" altLang="en-US"/>
              <a:t>        a TM with a read-only tape for the input</a:t>
            </a:r>
            <a:br>
              <a:rPr lang="en-US" altLang="en-US"/>
            </a:br>
            <a:r>
              <a:rPr lang="en-US" altLang="en-US"/>
              <a:t>        and a </a:t>
            </a:r>
            <a:r>
              <a:rPr lang="en-US" altLang="en-US" i="1"/>
              <a:t>O(log(n))</a:t>
            </a:r>
            <a:r>
              <a:rPr lang="en-US" altLang="en-US"/>
              <a:t> cell work tape.</a:t>
            </a:r>
          </a:p>
          <a:p>
            <a:pPr lvl="1"/>
            <a:r>
              <a:rPr lang="en-US" altLang="en-US"/>
              <a:t>Can solve undirected </a:t>
            </a:r>
            <a:r>
              <a:rPr lang="en-US" altLang="en-US" i="1"/>
              <a:t>st</a:t>
            </a:r>
            <a:r>
              <a:rPr lang="en-US" altLang="en-US"/>
              <a:t>-connectivity</a:t>
            </a:r>
          </a:p>
          <a:p>
            <a:pPr lvl="2"/>
            <a:r>
              <a:rPr lang="en-US" altLang="en-US"/>
              <a:t>Use </a:t>
            </a:r>
            <a:r>
              <a:rPr lang="en-US" altLang="en-US" i="1"/>
              <a:t>log(n)</a:t>
            </a:r>
            <a:r>
              <a:rPr lang="en-US" altLang="en-US"/>
              <a:t> bits to remember location of “pebble”</a:t>
            </a:r>
          </a:p>
          <a:p>
            <a:pPr lvl="2"/>
            <a:r>
              <a:rPr lang="en-US" altLang="en-US"/>
              <a:t>Walk the pebble “randomly” from </a:t>
            </a:r>
            <a:r>
              <a:rPr lang="en-US" altLang="en-US" i="1"/>
              <a:t>s</a:t>
            </a:r>
            <a:r>
              <a:rPr lang="en-US" altLang="en-US"/>
              <a:t> looking for </a:t>
            </a:r>
            <a:r>
              <a:rPr lang="en-US" altLang="en-US" i="1"/>
              <a:t>t</a:t>
            </a:r>
            <a:r>
              <a:rPr lang="en-US" altLang="en-US"/>
              <a:t>.</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Log-Space</a:t>
            </a:r>
            <a:endParaRPr lang="en-US" sz="3200" b="1" baseline="-25000" dirty="0">
              <a:solidFill>
                <a:schemeClr val="tx2"/>
              </a:solidFill>
              <a:effectLst>
                <a:outerShdw blurRad="38100" dist="38100" dir="2700000" algn="tl">
                  <a:srgbClr val="000000"/>
                </a:outerShdw>
              </a:effectLst>
            </a:endParaRPr>
          </a:p>
        </p:txBody>
      </p:sp>
      <p:grpSp>
        <p:nvGrpSpPr>
          <p:cNvPr id="2" name="Group 135"/>
          <p:cNvGrpSpPr>
            <a:grpSpLocks/>
          </p:cNvGrpSpPr>
          <p:nvPr/>
        </p:nvGrpSpPr>
        <p:grpSpPr bwMode="auto">
          <a:xfrm>
            <a:off x="2351088" y="3124200"/>
            <a:ext cx="2906712" cy="3429000"/>
            <a:chOff x="581025" y="1143000"/>
            <a:chExt cx="2906713" cy="3429000"/>
          </a:xfrm>
        </p:grpSpPr>
        <p:sp>
          <p:nvSpPr>
            <p:cNvPr id="16390" name="Oval 3"/>
            <p:cNvSpPr>
              <a:spLocks noChangeAspect="1" noChangeArrowheads="1"/>
            </p:cNvSpPr>
            <p:nvPr/>
          </p:nvSpPr>
          <p:spPr bwMode="auto">
            <a:xfrm>
              <a:off x="1001713" y="20193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391" name="Oval 4"/>
            <p:cNvSpPr>
              <a:spLocks noChangeAspect="1" noChangeArrowheads="1"/>
            </p:cNvSpPr>
            <p:nvPr/>
          </p:nvSpPr>
          <p:spPr bwMode="auto">
            <a:xfrm>
              <a:off x="1919288" y="24384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392" name="Oval 5"/>
            <p:cNvSpPr>
              <a:spLocks noChangeAspect="1" noChangeArrowheads="1"/>
            </p:cNvSpPr>
            <p:nvPr/>
          </p:nvSpPr>
          <p:spPr bwMode="auto">
            <a:xfrm>
              <a:off x="2952750" y="18288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393" name="Oval 6"/>
            <p:cNvSpPr>
              <a:spLocks noChangeAspect="1" noChangeArrowheads="1"/>
            </p:cNvSpPr>
            <p:nvPr/>
          </p:nvSpPr>
          <p:spPr bwMode="auto">
            <a:xfrm>
              <a:off x="1308100" y="28194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394" name="Oval 7"/>
            <p:cNvSpPr>
              <a:spLocks noChangeAspect="1" noChangeArrowheads="1"/>
            </p:cNvSpPr>
            <p:nvPr/>
          </p:nvSpPr>
          <p:spPr bwMode="auto">
            <a:xfrm>
              <a:off x="1881188" y="33131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395" name="Oval 8"/>
            <p:cNvSpPr>
              <a:spLocks noChangeAspect="1" noChangeArrowheads="1"/>
            </p:cNvSpPr>
            <p:nvPr/>
          </p:nvSpPr>
          <p:spPr bwMode="auto">
            <a:xfrm>
              <a:off x="581025" y="27051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396" name="Oval 9"/>
            <p:cNvSpPr>
              <a:spLocks noChangeAspect="1" noChangeArrowheads="1"/>
            </p:cNvSpPr>
            <p:nvPr/>
          </p:nvSpPr>
          <p:spPr bwMode="auto">
            <a:xfrm>
              <a:off x="3181350" y="37322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397" name="Oval 10"/>
            <p:cNvSpPr>
              <a:spLocks noChangeAspect="1" noChangeArrowheads="1"/>
            </p:cNvSpPr>
            <p:nvPr/>
          </p:nvSpPr>
          <p:spPr bwMode="auto">
            <a:xfrm>
              <a:off x="3335338" y="22860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398" name="Oval 11"/>
            <p:cNvSpPr>
              <a:spLocks noChangeAspect="1" noChangeArrowheads="1"/>
            </p:cNvSpPr>
            <p:nvPr/>
          </p:nvSpPr>
          <p:spPr bwMode="auto">
            <a:xfrm>
              <a:off x="809625" y="3541713"/>
              <a:ext cx="77788"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399" name="Oval 12"/>
            <p:cNvSpPr>
              <a:spLocks noChangeAspect="1" noChangeArrowheads="1"/>
            </p:cNvSpPr>
            <p:nvPr/>
          </p:nvSpPr>
          <p:spPr bwMode="auto">
            <a:xfrm>
              <a:off x="3411538" y="30845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400" name="Oval 13"/>
            <p:cNvSpPr>
              <a:spLocks noChangeAspect="1" noChangeArrowheads="1"/>
            </p:cNvSpPr>
            <p:nvPr/>
          </p:nvSpPr>
          <p:spPr bwMode="auto">
            <a:xfrm>
              <a:off x="1498600" y="39989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401" name="Oval 15"/>
            <p:cNvSpPr>
              <a:spLocks noChangeAspect="1" noChangeArrowheads="1"/>
            </p:cNvSpPr>
            <p:nvPr/>
          </p:nvSpPr>
          <p:spPr bwMode="auto">
            <a:xfrm>
              <a:off x="2646363" y="26289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6402" name="Line 30"/>
            <p:cNvSpPr>
              <a:spLocks noChangeAspect="1" noChangeShapeType="1"/>
            </p:cNvSpPr>
            <p:nvPr/>
          </p:nvSpPr>
          <p:spPr bwMode="auto">
            <a:xfrm flipH="1">
              <a:off x="1077913" y="1638300"/>
              <a:ext cx="993775" cy="3810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3" name="Line 31"/>
            <p:cNvSpPr>
              <a:spLocks noChangeAspect="1" noChangeShapeType="1"/>
            </p:cNvSpPr>
            <p:nvPr/>
          </p:nvSpPr>
          <p:spPr bwMode="auto">
            <a:xfrm flipH="1">
              <a:off x="1957388" y="1635125"/>
              <a:ext cx="114300" cy="8001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4" name="Line 32"/>
            <p:cNvSpPr>
              <a:spLocks noChangeAspect="1" noChangeShapeType="1"/>
            </p:cNvSpPr>
            <p:nvPr/>
          </p:nvSpPr>
          <p:spPr bwMode="auto">
            <a:xfrm>
              <a:off x="2071688" y="1638300"/>
              <a:ext cx="574675" cy="9906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5" name="Line 33"/>
            <p:cNvSpPr>
              <a:spLocks noChangeAspect="1" noChangeShapeType="1"/>
            </p:cNvSpPr>
            <p:nvPr/>
          </p:nvSpPr>
          <p:spPr bwMode="auto">
            <a:xfrm>
              <a:off x="2071688" y="1638300"/>
              <a:ext cx="881062" cy="2286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6" name="Line 34"/>
            <p:cNvSpPr>
              <a:spLocks noChangeAspect="1" noChangeShapeType="1"/>
            </p:cNvSpPr>
            <p:nvPr/>
          </p:nvSpPr>
          <p:spPr bwMode="auto">
            <a:xfrm flipH="1">
              <a:off x="2684463" y="1866900"/>
              <a:ext cx="306387" cy="7620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7" name="Line 35"/>
            <p:cNvSpPr>
              <a:spLocks noChangeAspect="1" noChangeShapeType="1"/>
            </p:cNvSpPr>
            <p:nvPr/>
          </p:nvSpPr>
          <p:spPr bwMode="auto">
            <a:xfrm flipV="1">
              <a:off x="1919288" y="2705100"/>
              <a:ext cx="727075" cy="64611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8" name="Line 36"/>
            <p:cNvSpPr>
              <a:spLocks noChangeAspect="1" noChangeShapeType="1"/>
            </p:cNvSpPr>
            <p:nvPr/>
          </p:nvSpPr>
          <p:spPr bwMode="auto">
            <a:xfrm flipV="1">
              <a:off x="1957388" y="2324100"/>
              <a:ext cx="1377950" cy="1524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9" name="Line 37"/>
            <p:cNvSpPr>
              <a:spLocks noChangeAspect="1" noChangeShapeType="1"/>
            </p:cNvSpPr>
            <p:nvPr/>
          </p:nvSpPr>
          <p:spPr bwMode="auto">
            <a:xfrm>
              <a:off x="3028950" y="1866900"/>
              <a:ext cx="344488" cy="4191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0" name="Line 39"/>
            <p:cNvSpPr>
              <a:spLocks noChangeAspect="1" noChangeShapeType="1"/>
            </p:cNvSpPr>
            <p:nvPr/>
          </p:nvSpPr>
          <p:spPr bwMode="auto">
            <a:xfrm>
              <a:off x="3373438" y="2324100"/>
              <a:ext cx="76200" cy="72231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1" name="Line 40"/>
            <p:cNvSpPr>
              <a:spLocks noChangeAspect="1" noChangeShapeType="1"/>
            </p:cNvSpPr>
            <p:nvPr/>
          </p:nvSpPr>
          <p:spPr bwMode="auto">
            <a:xfrm>
              <a:off x="1957388" y="2514600"/>
              <a:ext cx="1223962" cy="121761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2" name="Line 41"/>
            <p:cNvSpPr>
              <a:spLocks noChangeAspect="1" noChangeShapeType="1"/>
            </p:cNvSpPr>
            <p:nvPr/>
          </p:nvSpPr>
          <p:spPr bwMode="auto">
            <a:xfrm flipH="1">
              <a:off x="1384300" y="2476500"/>
              <a:ext cx="573088" cy="3429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3" name="Line 42"/>
            <p:cNvSpPr>
              <a:spLocks noChangeAspect="1" noChangeShapeType="1"/>
            </p:cNvSpPr>
            <p:nvPr/>
          </p:nvSpPr>
          <p:spPr bwMode="auto">
            <a:xfrm>
              <a:off x="1039813" y="2057400"/>
              <a:ext cx="306387" cy="7620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4" name="Line 43"/>
            <p:cNvSpPr>
              <a:spLocks noChangeAspect="1" noChangeShapeType="1"/>
            </p:cNvSpPr>
            <p:nvPr/>
          </p:nvSpPr>
          <p:spPr bwMode="auto">
            <a:xfrm flipH="1">
              <a:off x="657225" y="2057400"/>
              <a:ext cx="382588" cy="6096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5" name="Line 44"/>
            <p:cNvSpPr>
              <a:spLocks noChangeAspect="1" noChangeShapeType="1"/>
            </p:cNvSpPr>
            <p:nvPr/>
          </p:nvSpPr>
          <p:spPr bwMode="auto">
            <a:xfrm>
              <a:off x="619125" y="2743200"/>
              <a:ext cx="1223963" cy="56991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6" name="Line 45"/>
            <p:cNvSpPr>
              <a:spLocks noChangeAspect="1" noChangeShapeType="1"/>
            </p:cNvSpPr>
            <p:nvPr/>
          </p:nvSpPr>
          <p:spPr bwMode="auto">
            <a:xfrm flipH="1">
              <a:off x="1574800" y="3351213"/>
              <a:ext cx="344488" cy="6477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7" name="Line 46"/>
            <p:cNvSpPr>
              <a:spLocks noChangeAspect="1" noChangeShapeType="1"/>
            </p:cNvSpPr>
            <p:nvPr/>
          </p:nvSpPr>
          <p:spPr bwMode="auto">
            <a:xfrm>
              <a:off x="1919288" y="3351213"/>
              <a:ext cx="612775" cy="7239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8" name="Line 47"/>
            <p:cNvSpPr>
              <a:spLocks noChangeAspect="1" noChangeShapeType="1"/>
            </p:cNvSpPr>
            <p:nvPr/>
          </p:nvSpPr>
          <p:spPr bwMode="auto">
            <a:xfrm flipH="1">
              <a:off x="925513" y="3351213"/>
              <a:ext cx="993775" cy="1905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9" name="Line 48"/>
            <p:cNvSpPr>
              <a:spLocks noChangeAspect="1" noChangeShapeType="1"/>
            </p:cNvSpPr>
            <p:nvPr/>
          </p:nvSpPr>
          <p:spPr bwMode="auto">
            <a:xfrm flipH="1">
              <a:off x="2608263" y="3770313"/>
              <a:ext cx="611187" cy="3429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50"/>
            <p:cNvSpPr>
              <a:spLocks noChangeAspect="1" noChangeShapeType="1"/>
            </p:cNvSpPr>
            <p:nvPr/>
          </p:nvSpPr>
          <p:spPr bwMode="auto">
            <a:xfrm flipH="1" flipV="1">
              <a:off x="2684463" y="2743200"/>
              <a:ext cx="765175" cy="37941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51"/>
            <p:cNvSpPr>
              <a:spLocks noChangeAspect="1" noChangeShapeType="1"/>
            </p:cNvSpPr>
            <p:nvPr/>
          </p:nvSpPr>
          <p:spPr bwMode="auto">
            <a:xfrm flipH="1" flipV="1">
              <a:off x="1384300" y="2895600"/>
              <a:ext cx="534988" cy="45561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2" name="Line 52"/>
            <p:cNvSpPr>
              <a:spLocks noChangeAspect="1" noChangeShapeType="1"/>
            </p:cNvSpPr>
            <p:nvPr/>
          </p:nvSpPr>
          <p:spPr bwMode="auto">
            <a:xfrm flipH="1">
              <a:off x="3219450" y="3122613"/>
              <a:ext cx="230188" cy="6096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3" name="Line 53"/>
            <p:cNvSpPr>
              <a:spLocks noChangeAspect="1" noChangeShapeType="1"/>
            </p:cNvSpPr>
            <p:nvPr/>
          </p:nvSpPr>
          <p:spPr bwMode="auto">
            <a:xfrm flipV="1">
              <a:off x="2570163" y="2781300"/>
              <a:ext cx="76200" cy="133191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4" name="Line 54"/>
            <p:cNvSpPr>
              <a:spLocks noChangeAspect="1" noChangeShapeType="1"/>
            </p:cNvSpPr>
            <p:nvPr/>
          </p:nvSpPr>
          <p:spPr bwMode="auto">
            <a:xfrm flipH="1" flipV="1">
              <a:off x="1612900" y="4075113"/>
              <a:ext cx="957263" cy="381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5" name="Line 55"/>
            <p:cNvSpPr>
              <a:spLocks noChangeAspect="1" noChangeShapeType="1"/>
            </p:cNvSpPr>
            <p:nvPr/>
          </p:nvSpPr>
          <p:spPr bwMode="auto">
            <a:xfrm flipV="1">
              <a:off x="1346200" y="1714500"/>
              <a:ext cx="649288" cy="11430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6" name="Line 56"/>
            <p:cNvSpPr>
              <a:spLocks noChangeAspect="1" noChangeShapeType="1"/>
            </p:cNvSpPr>
            <p:nvPr/>
          </p:nvSpPr>
          <p:spPr bwMode="auto">
            <a:xfrm>
              <a:off x="847725" y="3579813"/>
              <a:ext cx="650875" cy="4191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7" name="Line 57"/>
            <p:cNvSpPr>
              <a:spLocks noChangeAspect="1" noChangeShapeType="1"/>
            </p:cNvSpPr>
            <p:nvPr/>
          </p:nvSpPr>
          <p:spPr bwMode="auto">
            <a:xfrm>
              <a:off x="619125" y="2743200"/>
              <a:ext cx="190500" cy="79851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8" name="Line 58"/>
            <p:cNvSpPr>
              <a:spLocks noChangeAspect="1" noChangeShapeType="1"/>
            </p:cNvSpPr>
            <p:nvPr/>
          </p:nvSpPr>
          <p:spPr bwMode="auto">
            <a:xfrm>
              <a:off x="619125" y="2743200"/>
              <a:ext cx="688975" cy="1143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9" name="Text Box 16"/>
            <p:cNvSpPr txBox="1">
              <a:spLocks noChangeAspect="1" noChangeArrowheads="1"/>
            </p:cNvSpPr>
            <p:nvPr/>
          </p:nvSpPr>
          <p:spPr bwMode="auto">
            <a:xfrm>
              <a:off x="1981200" y="1143000"/>
              <a:ext cx="331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s</a:t>
              </a:r>
            </a:p>
          </p:txBody>
        </p:sp>
        <p:sp>
          <p:nvSpPr>
            <p:cNvPr id="16430" name="Text Box 23"/>
            <p:cNvSpPr txBox="1">
              <a:spLocks noChangeAspect="1" noChangeArrowheads="1"/>
            </p:cNvSpPr>
            <p:nvPr/>
          </p:nvSpPr>
          <p:spPr bwMode="auto">
            <a:xfrm>
              <a:off x="2551113" y="4018002"/>
              <a:ext cx="2920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t</a:t>
              </a:r>
            </a:p>
          </p:txBody>
        </p:sp>
        <p:sp>
          <p:nvSpPr>
            <p:cNvPr id="16431" name="Oval 62"/>
            <p:cNvSpPr>
              <a:spLocks noChangeAspect="1" noChangeArrowheads="1"/>
            </p:cNvSpPr>
            <p:nvPr/>
          </p:nvSpPr>
          <p:spPr bwMode="auto">
            <a:xfrm>
              <a:off x="2033588" y="1600200"/>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sp>
          <p:nvSpPr>
            <p:cNvPr id="16432" name="Oval 62"/>
            <p:cNvSpPr>
              <a:spLocks noChangeAspect="1" noChangeArrowheads="1"/>
            </p:cNvSpPr>
            <p:nvPr/>
          </p:nvSpPr>
          <p:spPr bwMode="auto">
            <a:xfrm>
              <a:off x="2581469" y="4077476"/>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grpSp>
      <p:pic>
        <p:nvPicPr>
          <p:cNvPr id="135" name="Picture 112" descr="dglxas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013" y="3429000"/>
            <a:ext cx="3063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 calcmode="lin" valueType="num">
                                      <p:cBhvr additive="base">
                                        <p:cTn id="17"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35"/>
                                        </p:tgtEl>
                                        <p:attrNameLst>
                                          <p:attrName>style.visibility</p:attrName>
                                        </p:attrNameLst>
                                      </p:cBhvr>
                                      <p:to>
                                        <p:strVal val="visible"/>
                                      </p:to>
                                    </p:set>
                                    <p:anim calcmode="lin" valueType="num">
                                      <p:cBhvr additive="base">
                                        <p:cTn id="21" dur="500" fill="hold"/>
                                        <p:tgtEl>
                                          <p:spTgt spid="135"/>
                                        </p:tgtEl>
                                        <p:attrNameLst>
                                          <p:attrName>ppt_x</p:attrName>
                                        </p:attrNameLst>
                                      </p:cBhvr>
                                      <p:tavLst>
                                        <p:tav tm="0">
                                          <p:val>
                                            <p:strVal val="0-#ppt_w/2"/>
                                          </p:val>
                                        </p:tav>
                                        <p:tav tm="100000">
                                          <p:val>
                                            <p:strVal val="#ppt_x"/>
                                          </p:val>
                                        </p:tav>
                                      </p:tavLst>
                                    </p:anim>
                                    <p:anim calcmode="lin" valueType="num">
                                      <p:cBhvr additive="base">
                                        <p:cTn id="22" dur="5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83651">
                                            <p:txEl>
                                              <p:pRg st="3" end="3"/>
                                            </p:txEl>
                                          </p:spTgt>
                                        </p:tgtEl>
                                        <p:attrNameLst>
                                          <p:attrName>style.visibility</p:attrName>
                                        </p:attrNameLst>
                                      </p:cBhvr>
                                      <p:to>
                                        <p:strVal val="visible"/>
                                      </p:to>
                                    </p:set>
                                    <p:anim calcmode="lin" valueType="num">
                                      <p:cBhvr additive="base">
                                        <p:cTn id="27"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1.38889E-6 -2.96296E-6 C -0.00191 0.0037 -0.0026 0.00972 -0.00572 0.01134 C -0.00989 0.01343 -0.01319 0.01713 -0.01788 0.01782 C -0.0276 0.01898 -0.0375 0.01921 -0.04722 0.02014 C -0.05034 0.02292 -0.05312 0.02384 -0.05659 0.02523 C -0.06041 0.03032 -0.06545 0.03449 -0.07066 0.03657 C -0.0743 0.03958 -0.07812 0.0412 -0.08211 0.04282 C -0.08611 0.04653 -0.09062 0.04884 -0.09531 0.05046 C -0.10225 0.05695 -0.09982 0.05972 -0.10086 0.07315 C -0.10156 0.08148 -0.10364 0.08982 -0.10468 0.09815 C -0.10399 0.10995 -0.10399 0.11991 -0.09895 0.12963 C -0.096 0.14259 -0.09566 0.14583 -0.08576 0.15232 C -0.07881 0.15116 -0.07638 0.14954 -0.06979 0.15116 C -0.07048 0.15833 -0.07066 0.16412 -0.07361 0.16991 C -0.07795 0.18866 -0.06371 0.19537 -0.08107 0.19259 C -0.08645 0.19051 -0.09166 0.18982 -0.09722 0.18889 C -0.11475 0.18218 -0.13246 0.17407 -0.15 0.16875 C -0.15069 0.16991 -0.15173 0.17107 -0.15191 0.17245 C -0.15243 0.17824 -0.14774 0.18843 -0.14427 0.1912 C -0.14288 0.19398 -0.14079 0.19607 -0.13958 0.19884 C -0.13802 0.20255 -0.1375 0.20972 -0.1368 0.21389 C -0.13628 0.23218 -0.13871 0.25301 -0.12638 0.26435 C -0.10225 0.26343 -0.07795 0.26296 -0.05381 0.26181 C -0.04843 0.26157 -0.04357 0.25394 -0.03871 0.25301 C -0.03316 0.25185 -0.02743 0.25208 -0.0217 0.25162 C -0.01753 0.25 -0.01458 0.24583 -0.01041 0.24421 C -0.00225 0.23727 -0.01041 0.22546 -0.01406 0.21782 C -0.02187 0.20139 -0.04444 0.18542 -0.0585 0.18125 C -0.0618 0.17917 -0.06441 0.17639 -0.06788 0.175 C -0.06684 0.16227 -0.06493 0.1581 -0.05659 0.15116 C -0.05225 0.14213 -0.04635 0.14167 -0.03871 0.13982 C -0.02795 0.13727 -0.01857 0.13218 -0.00746 0.13102 C -0.00069 0.13218 0.00678 0.13148 0.0132 0.13472 C 0.01598 0.14491 0.02917 0.16296 0.03594 0.16875 C 0.03924 0.17593 0.04532 0.17963 0.04914 0.18634 C 0.05348 0.19375 0.05469 0.19861 0.06042 0.20394 C 0.0625 0.2081 0.0658 0.21111 0.06789 0.21528 C 0.079 0.23681 0.09462 0.2537 0.10851 0.27176 C 0.1158 0.28125 0.12136 0.29213 0.1283 0.30208 C 0.1349 0.30093 0.13594 0.29931 0.1415 0.29699 C 0.14306 0.2912 0.14375 0.28519 0.14532 0.2794 C 0.14671 0.26713 0.1474 0.25486 0.14914 0.24282 C 0.15 0.22639 0.15191 0.21157 0.14914 0.19514 C 0.14514 0.17107 0.1257 0.1588 0.10938 0.15486 C 0.10434 0.15232 0.09862 0.14907 0.09341 0.14722 C 0.08994 0.14607 0.08299 0.14468 0.08299 0.14468 C 0.07257 0.14699 0.07587 0.14722 0.06789 0.15347 C 0.06476 0.15995 0.06407 0.16597 0.0632 0.17361 C 0.06407 0.23357 0.06042 0.29282 0.06042 0.35232 " pathEditMode="relative" ptsTypes="ffffffffffffffffffffffffffffffffffffffffffffffffA">
                                      <p:cBhvr>
                                        <p:cTn id="32" dur="2000" fill="hold"/>
                                        <p:tgtEl>
                                          <p:spTgt spid="1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6120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L</a:t>
            </a:r>
            <a:r>
              <a:rPr lang="en-US" altLang="en-US"/>
              <a:t> = Set of computational problems computed by</a:t>
            </a:r>
            <a:br>
              <a:rPr lang="en-US" altLang="en-US"/>
            </a:br>
            <a:r>
              <a:rPr lang="en-US" altLang="en-US"/>
              <a:t>        a TM with a read-only tape for the input</a:t>
            </a:r>
            <a:br>
              <a:rPr lang="en-US" altLang="en-US"/>
            </a:br>
            <a:r>
              <a:rPr lang="en-US" altLang="en-US"/>
              <a:t>        and a </a:t>
            </a:r>
            <a:r>
              <a:rPr lang="en-US" altLang="en-US" i="1"/>
              <a:t>O(log(n))</a:t>
            </a:r>
            <a:r>
              <a:rPr lang="en-US" altLang="en-US"/>
              <a:t> cell work tape.</a:t>
            </a:r>
          </a:p>
          <a:p>
            <a:pPr lvl="1"/>
            <a:r>
              <a:rPr lang="en-US" altLang="en-US"/>
              <a:t>Likely can</a:t>
            </a:r>
            <a:r>
              <a:rPr lang="en-US" altLang="en-US">
                <a:solidFill>
                  <a:srgbClr val="FF0000"/>
                </a:solidFill>
              </a:rPr>
              <a:t>not</a:t>
            </a:r>
            <a:r>
              <a:rPr lang="en-US" altLang="en-US"/>
              <a:t> solve directed </a:t>
            </a:r>
            <a:r>
              <a:rPr lang="en-US" altLang="en-US" i="1"/>
              <a:t>st</a:t>
            </a:r>
            <a:r>
              <a:rPr lang="en-US" altLang="en-US"/>
              <a:t>-connectivity</a:t>
            </a:r>
          </a:p>
          <a:p>
            <a:pPr lvl="2"/>
            <a:r>
              <a:rPr lang="en-US" altLang="en-US"/>
              <a:t>Constant number of “pebbles” get stuck.</a:t>
            </a:r>
          </a:p>
          <a:p>
            <a:pPr lvl="2"/>
            <a:r>
              <a:rPr lang="en-US" altLang="en-US"/>
              <a:t>This requires </a:t>
            </a:r>
            <a:r>
              <a:rPr lang="en-US" altLang="en-US" i="1"/>
              <a:t>O(log</a:t>
            </a:r>
            <a:r>
              <a:rPr lang="en-US" altLang="en-US" i="1" baseline="30000"/>
              <a:t>2</a:t>
            </a:r>
            <a:r>
              <a:rPr lang="en-US" altLang="en-US" i="1"/>
              <a:t>(n))</a:t>
            </a:r>
            <a:r>
              <a:rPr lang="en-US" altLang="en-US"/>
              <a:t> space</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Log-Space</a:t>
            </a:r>
            <a:endParaRPr lang="en-US" sz="3200" b="1" baseline="-25000" dirty="0">
              <a:solidFill>
                <a:schemeClr val="tx2"/>
              </a:solidFill>
              <a:effectLst>
                <a:outerShdw blurRad="38100" dist="38100" dir="2700000" algn="tl">
                  <a:srgbClr val="000000"/>
                </a:outerShdw>
              </a:effectLst>
            </a:endParaRPr>
          </a:p>
        </p:txBody>
      </p:sp>
      <p:grpSp>
        <p:nvGrpSpPr>
          <p:cNvPr id="2" name="Group 49"/>
          <p:cNvGrpSpPr>
            <a:grpSpLocks/>
          </p:cNvGrpSpPr>
          <p:nvPr/>
        </p:nvGrpSpPr>
        <p:grpSpPr bwMode="auto">
          <a:xfrm>
            <a:off x="2351088" y="3124200"/>
            <a:ext cx="2906712" cy="3429000"/>
            <a:chOff x="2514600" y="3124200"/>
            <a:chExt cx="2906713" cy="3429000"/>
          </a:xfrm>
        </p:grpSpPr>
        <p:sp>
          <p:nvSpPr>
            <p:cNvPr id="17414" name="Oval 3"/>
            <p:cNvSpPr>
              <a:spLocks noChangeAspect="1" noChangeArrowheads="1"/>
            </p:cNvSpPr>
            <p:nvPr/>
          </p:nvSpPr>
          <p:spPr bwMode="auto">
            <a:xfrm>
              <a:off x="2935288" y="40005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15" name="Oval 4"/>
            <p:cNvSpPr>
              <a:spLocks noChangeAspect="1" noChangeArrowheads="1"/>
            </p:cNvSpPr>
            <p:nvPr/>
          </p:nvSpPr>
          <p:spPr bwMode="auto">
            <a:xfrm>
              <a:off x="3852863" y="44196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16" name="Oval 5"/>
            <p:cNvSpPr>
              <a:spLocks noChangeAspect="1" noChangeArrowheads="1"/>
            </p:cNvSpPr>
            <p:nvPr/>
          </p:nvSpPr>
          <p:spPr bwMode="auto">
            <a:xfrm>
              <a:off x="4886325" y="38100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17" name="Oval 6"/>
            <p:cNvSpPr>
              <a:spLocks noChangeAspect="1" noChangeArrowheads="1"/>
            </p:cNvSpPr>
            <p:nvPr/>
          </p:nvSpPr>
          <p:spPr bwMode="auto">
            <a:xfrm>
              <a:off x="3241675" y="48006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18" name="Oval 7"/>
            <p:cNvSpPr>
              <a:spLocks noChangeAspect="1" noChangeArrowheads="1"/>
            </p:cNvSpPr>
            <p:nvPr/>
          </p:nvSpPr>
          <p:spPr bwMode="auto">
            <a:xfrm>
              <a:off x="3814763" y="52943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19" name="Oval 8"/>
            <p:cNvSpPr>
              <a:spLocks noChangeAspect="1" noChangeArrowheads="1"/>
            </p:cNvSpPr>
            <p:nvPr/>
          </p:nvSpPr>
          <p:spPr bwMode="auto">
            <a:xfrm>
              <a:off x="2514600" y="46863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20" name="Oval 9"/>
            <p:cNvSpPr>
              <a:spLocks noChangeAspect="1" noChangeArrowheads="1"/>
            </p:cNvSpPr>
            <p:nvPr/>
          </p:nvSpPr>
          <p:spPr bwMode="auto">
            <a:xfrm>
              <a:off x="5114925" y="57134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21" name="Oval 10"/>
            <p:cNvSpPr>
              <a:spLocks noChangeAspect="1" noChangeArrowheads="1"/>
            </p:cNvSpPr>
            <p:nvPr/>
          </p:nvSpPr>
          <p:spPr bwMode="auto">
            <a:xfrm>
              <a:off x="5268913" y="42672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22" name="Oval 11"/>
            <p:cNvSpPr>
              <a:spLocks noChangeAspect="1" noChangeArrowheads="1"/>
            </p:cNvSpPr>
            <p:nvPr/>
          </p:nvSpPr>
          <p:spPr bwMode="auto">
            <a:xfrm>
              <a:off x="2743200" y="5522913"/>
              <a:ext cx="77788"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23" name="Oval 12"/>
            <p:cNvSpPr>
              <a:spLocks noChangeAspect="1" noChangeArrowheads="1"/>
            </p:cNvSpPr>
            <p:nvPr/>
          </p:nvSpPr>
          <p:spPr bwMode="auto">
            <a:xfrm>
              <a:off x="5345113" y="50657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24" name="Oval 13"/>
            <p:cNvSpPr>
              <a:spLocks noChangeAspect="1" noChangeArrowheads="1"/>
            </p:cNvSpPr>
            <p:nvPr/>
          </p:nvSpPr>
          <p:spPr bwMode="auto">
            <a:xfrm>
              <a:off x="3432175" y="59801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25" name="Oval 15"/>
            <p:cNvSpPr>
              <a:spLocks noChangeAspect="1" noChangeArrowheads="1"/>
            </p:cNvSpPr>
            <p:nvPr/>
          </p:nvSpPr>
          <p:spPr bwMode="auto">
            <a:xfrm>
              <a:off x="4579938" y="46101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7426" name="Line 30"/>
            <p:cNvSpPr>
              <a:spLocks noChangeAspect="1" noChangeShapeType="1"/>
            </p:cNvSpPr>
            <p:nvPr/>
          </p:nvSpPr>
          <p:spPr bwMode="auto">
            <a:xfrm flipH="1">
              <a:off x="3011488" y="3619500"/>
              <a:ext cx="993775"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7" name="Line 31"/>
            <p:cNvSpPr>
              <a:spLocks noChangeAspect="1" noChangeShapeType="1"/>
            </p:cNvSpPr>
            <p:nvPr/>
          </p:nvSpPr>
          <p:spPr bwMode="auto">
            <a:xfrm flipH="1">
              <a:off x="3890963" y="3616325"/>
              <a:ext cx="114300" cy="800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8" name="Line 32"/>
            <p:cNvSpPr>
              <a:spLocks noChangeAspect="1" noChangeShapeType="1"/>
            </p:cNvSpPr>
            <p:nvPr/>
          </p:nvSpPr>
          <p:spPr bwMode="auto">
            <a:xfrm>
              <a:off x="4005263" y="3619500"/>
              <a:ext cx="574675" cy="990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9" name="Line 33"/>
            <p:cNvSpPr>
              <a:spLocks noChangeAspect="1" noChangeShapeType="1"/>
            </p:cNvSpPr>
            <p:nvPr/>
          </p:nvSpPr>
          <p:spPr bwMode="auto">
            <a:xfrm>
              <a:off x="4005263" y="3619500"/>
              <a:ext cx="881062" cy="228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0" name="Line 34"/>
            <p:cNvSpPr>
              <a:spLocks noChangeAspect="1" noChangeShapeType="1"/>
            </p:cNvSpPr>
            <p:nvPr/>
          </p:nvSpPr>
          <p:spPr bwMode="auto">
            <a:xfrm flipH="1">
              <a:off x="4618038" y="3848100"/>
              <a:ext cx="306387" cy="762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1" name="Line 35"/>
            <p:cNvSpPr>
              <a:spLocks noChangeAspect="1" noChangeShapeType="1"/>
            </p:cNvSpPr>
            <p:nvPr/>
          </p:nvSpPr>
          <p:spPr bwMode="auto">
            <a:xfrm flipV="1">
              <a:off x="3852863" y="4686300"/>
              <a:ext cx="727075" cy="646113"/>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2" name="Line 36"/>
            <p:cNvSpPr>
              <a:spLocks noChangeAspect="1" noChangeShapeType="1"/>
            </p:cNvSpPr>
            <p:nvPr/>
          </p:nvSpPr>
          <p:spPr bwMode="auto">
            <a:xfrm flipV="1">
              <a:off x="3890963" y="4305300"/>
              <a:ext cx="1377950" cy="1524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3" name="Line 37"/>
            <p:cNvSpPr>
              <a:spLocks noChangeAspect="1" noChangeShapeType="1"/>
            </p:cNvSpPr>
            <p:nvPr/>
          </p:nvSpPr>
          <p:spPr bwMode="auto">
            <a:xfrm>
              <a:off x="4962525" y="3848100"/>
              <a:ext cx="344488" cy="419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4" name="Line 38"/>
            <p:cNvSpPr>
              <a:spLocks noChangeAspect="1" noChangeShapeType="1"/>
            </p:cNvSpPr>
            <p:nvPr/>
          </p:nvSpPr>
          <p:spPr bwMode="auto">
            <a:xfrm>
              <a:off x="4618038" y="4686300"/>
              <a:ext cx="727075" cy="3413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5" name="Line 39"/>
            <p:cNvSpPr>
              <a:spLocks noChangeAspect="1" noChangeShapeType="1"/>
            </p:cNvSpPr>
            <p:nvPr/>
          </p:nvSpPr>
          <p:spPr bwMode="auto">
            <a:xfrm>
              <a:off x="5307013" y="4305300"/>
              <a:ext cx="76200" cy="7223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6" name="Line 40"/>
            <p:cNvSpPr>
              <a:spLocks noChangeAspect="1" noChangeShapeType="1"/>
            </p:cNvSpPr>
            <p:nvPr/>
          </p:nvSpPr>
          <p:spPr bwMode="auto">
            <a:xfrm>
              <a:off x="3890963" y="4495800"/>
              <a:ext cx="1223962" cy="12176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7" name="Line 41"/>
            <p:cNvSpPr>
              <a:spLocks noChangeAspect="1" noChangeShapeType="1"/>
            </p:cNvSpPr>
            <p:nvPr/>
          </p:nvSpPr>
          <p:spPr bwMode="auto">
            <a:xfrm flipH="1">
              <a:off x="3317875" y="4457700"/>
              <a:ext cx="573088" cy="3429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8" name="Line 42"/>
            <p:cNvSpPr>
              <a:spLocks noChangeAspect="1" noChangeShapeType="1"/>
            </p:cNvSpPr>
            <p:nvPr/>
          </p:nvSpPr>
          <p:spPr bwMode="auto">
            <a:xfrm>
              <a:off x="2973388" y="4038600"/>
              <a:ext cx="306387" cy="762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9" name="Line 43"/>
            <p:cNvSpPr>
              <a:spLocks noChangeAspect="1" noChangeShapeType="1"/>
            </p:cNvSpPr>
            <p:nvPr/>
          </p:nvSpPr>
          <p:spPr bwMode="auto">
            <a:xfrm flipH="1">
              <a:off x="2590800" y="4038600"/>
              <a:ext cx="382588"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40" name="Line 44"/>
            <p:cNvSpPr>
              <a:spLocks noChangeAspect="1" noChangeShapeType="1"/>
            </p:cNvSpPr>
            <p:nvPr/>
          </p:nvSpPr>
          <p:spPr bwMode="auto">
            <a:xfrm>
              <a:off x="2552700" y="4724400"/>
              <a:ext cx="1223963" cy="5699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41" name="Line 45"/>
            <p:cNvSpPr>
              <a:spLocks noChangeAspect="1" noChangeShapeType="1"/>
            </p:cNvSpPr>
            <p:nvPr/>
          </p:nvSpPr>
          <p:spPr bwMode="auto">
            <a:xfrm flipH="1">
              <a:off x="3508375" y="5332413"/>
              <a:ext cx="344488" cy="6477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42" name="Line 46"/>
            <p:cNvSpPr>
              <a:spLocks noChangeAspect="1" noChangeShapeType="1"/>
            </p:cNvSpPr>
            <p:nvPr/>
          </p:nvSpPr>
          <p:spPr bwMode="auto">
            <a:xfrm>
              <a:off x="3852863" y="5332413"/>
              <a:ext cx="612775" cy="723900"/>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3" name="Line 47"/>
            <p:cNvSpPr>
              <a:spLocks noChangeAspect="1" noChangeShapeType="1"/>
            </p:cNvSpPr>
            <p:nvPr/>
          </p:nvSpPr>
          <p:spPr bwMode="auto">
            <a:xfrm flipH="1">
              <a:off x="2859088" y="5332413"/>
              <a:ext cx="993775" cy="190500"/>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4" name="Line 48"/>
            <p:cNvSpPr>
              <a:spLocks noChangeAspect="1" noChangeShapeType="1"/>
            </p:cNvSpPr>
            <p:nvPr/>
          </p:nvSpPr>
          <p:spPr bwMode="auto">
            <a:xfrm flipH="1">
              <a:off x="4541838" y="5751513"/>
              <a:ext cx="611187" cy="3429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49"/>
            <p:cNvSpPr>
              <a:spLocks noChangeAspect="1" noChangeShapeType="1"/>
            </p:cNvSpPr>
            <p:nvPr/>
          </p:nvSpPr>
          <p:spPr bwMode="auto">
            <a:xfrm flipV="1">
              <a:off x="5191125" y="5141913"/>
              <a:ext cx="230188"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46" name="Line 50"/>
            <p:cNvSpPr>
              <a:spLocks noChangeAspect="1" noChangeShapeType="1"/>
            </p:cNvSpPr>
            <p:nvPr/>
          </p:nvSpPr>
          <p:spPr bwMode="auto">
            <a:xfrm flipH="1" flipV="1">
              <a:off x="4618038" y="4724400"/>
              <a:ext cx="765175" cy="3794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47" name="Line 51"/>
            <p:cNvSpPr>
              <a:spLocks noChangeAspect="1" noChangeShapeType="1"/>
            </p:cNvSpPr>
            <p:nvPr/>
          </p:nvSpPr>
          <p:spPr bwMode="auto">
            <a:xfrm flipH="1" flipV="1">
              <a:off x="3317875" y="4876800"/>
              <a:ext cx="534988" cy="455613"/>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8" name="Line 52"/>
            <p:cNvSpPr>
              <a:spLocks noChangeAspect="1" noChangeShapeType="1"/>
            </p:cNvSpPr>
            <p:nvPr/>
          </p:nvSpPr>
          <p:spPr bwMode="auto">
            <a:xfrm flipH="1">
              <a:off x="5153025" y="5103813"/>
              <a:ext cx="230188"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49" name="Line 53"/>
            <p:cNvSpPr>
              <a:spLocks noChangeAspect="1" noChangeShapeType="1"/>
            </p:cNvSpPr>
            <p:nvPr/>
          </p:nvSpPr>
          <p:spPr bwMode="auto">
            <a:xfrm flipV="1">
              <a:off x="4503738" y="4762500"/>
              <a:ext cx="76200" cy="13319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50" name="Line 54"/>
            <p:cNvSpPr>
              <a:spLocks noChangeAspect="1" noChangeShapeType="1"/>
            </p:cNvSpPr>
            <p:nvPr/>
          </p:nvSpPr>
          <p:spPr bwMode="auto">
            <a:xfrm flipH="1" flipV="1">
              <a:off x="3572354" y="6073566"/>
              <a:ext cx="957263" cy="38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51" name="Line 55"/>
            <p:cNvSpPr>
              <a:spLocks noChangeAspect="1" noChangeShapeType="1"/>
            </p:cNvSpPr>
            <p:nvPr/>
          </p:nvSpPr>
          <p:spPr bwMode="auto">
            <a:xfrm flipV="1">
              <a:off x="3279775" y="3695700"/>
              <a:ext cx="649288" cy="1143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52" name="Line 56"/>
            <p:cNvSpPr>
              <a:spLocks noChangeAspect="1" noChangeShapeType="1"/>
            </p:cNvSpPr>
            <p:nvPr/>
          </p:nvSpPr>
          <p:spPr bwMode="auto">
            <a:xfrm>
              <a:off x="2781300" y="5561013"/>
              <a:ext cx="650875" cy="419100"/>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3" name="Line 57"/>
            <p:cNvSpPr>
              <a:spLocks noChangeAspect="1" noChangeShapeType="1"/>
            </p:cNvSpPr>
            <p:nvPr/>
          </p:nvSpPr>
          <p:spPr bwMode="auto">
            <a:xfrm>
              <a:off x="2552700" y="4724400"/>
              <a:ext cx="190500" cy="7985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54" name="Line 58"/>
            <p:cNvSpPr>
              <a:spLocks noChangeAspect="1" noChangeShapeType="1"/>
            </p:cNvSpPr>
            <p:nvPr/>
          </p:nvSpPr>
          <p:spPr bwMode="auto">
            <a:xfrm>
              <a:off x="2552700" y="4724400"/>
              <a:ext cx="688975" cy="1143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55" name="Text Box 16"/>
            <p:cNvSpPr txBox="1">
              <a:spLocks noChangeAspect="1" noChangeArrowheads="1"/>
            </p:cNvSpPr>
            <p:nvPr/>
          </p:nvSpPr>
          <p:spPr bwMode="auto">
            <a:xfrm>
              <a:off x="3914775" y="3124200"/>
              <a:ext cx="331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s</a:t>
              </a:r>
            </a:p>
          </p:txBody>
        </p:sp>
        <p:sp>
          <p:nvSpPr>
            <p:cNvPr id="17456" name="Text Box 23"/>
            <p:cNvSpPr txBox="1">
              <a:spLocks noChangeAspect="1" noChangeArrowheads="1"/>
            </p:cNvSpPr>
            <p:nvPr/>
          </p:nvSpPr>
          <p:spPr bwMode="auto">
            <a:xfrm>
              <a:off x="4484688" y="5999202"/>
              <a:ext cx="2920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t</a:t>
              </a:r>
            </a:p>
          </p:txBody>
        </p:sp>
        <p:sp>
          <p:nvSpPr>
            <p:cNvPr id="17457" name="Oval 62"/>
            <p:cNvSpPr>
              <a:spLocks noChangeAspect="1" noChangeArrowheads="1"/>
            </p:cNvSpPr>
            <p:nvPr/>
          </p:nvSpPr>
          <p:spPr bwMode="auto">
            <a:xfrm>
              <a:off x="3967163" y="3581400"/>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sp>
          <p:nvSpPr>
            <p:cNvPr id="17458" name="Oval 62"/>
            <p:cNvSpPr>
              <a:spLocks noChangeAspect="1" noChangeArrowheads="1"/>
            </p:cNvSpPr>
            <p:nvPr/>
          </p:nvSpPr>
          <p:spPr bwMode="auto">
            <a:xfrm>
              <a:off x="4515044" y="6058676"/>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grpSp>
      <p:pic>
        <p:nvPicPr>
          <p:cNvPr id="135" name="Picture 112" descr="dglxas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3359150"/>
            <a:ext cx="3619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 calcmode="lin" valueType="num">
                                      <p:cBhvr additive="base">
                                        <p:cTn id="17"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135"/>
                                        </p:tgtEl>
                                        <p:attrNameLst>
                                          <p:attrName>style.visibility</p:attrName>
                                        </p:attrNameLst>
                                      </p:cBhvr>
                                      <p:to>
                                        <p:strVal val="visible"/>
                                      </p:to>
                                    </p:set>
                                    <p:anim calcmode="lin" valueType="num">
                                      <p:cBhvr additive="base">
                                        <p:cTn id="23" dur="500" fill="hold"/>
                                        <p:tgtEl>
                                          <p:spTgt spid="135"/>
                                        </p:tgtEl>
                                        <p:attrNameLst>
                                          <p:attrName>ppt_x</p:attrName>
                                        </p:attrNameLst>
                                      </p:cBhvr>
                                      <p:tavLst>
                                        <p:tav tm="0">
                                          <p:val>
                                            <p:strVal val="#ppt_x"/>
                                          </p:val>
                                        </p:tav>
                                        <p:tav tm="100000">
                                          <p:val>
                                            <p:strVal val="#ppt_x"/>
                                          </p:val>
                                        </p:tav>
                                      </p:tavLst>
                                    </p:anim>
                                    <p:anim calcmode="lin" valueType="num">
                                      <p:cBhvr additive="base">
                                        <p:cTn id="24" dur="500" fill="hold"/>
                                        <p:tgtEl>
                                          <p:spTgt spid="135"/>
                                        </p:tgtEl>
                                        <p:attrNameLst>
                                          <p:attrName>ppt_y</p:attrName>
                                        </p:attrNameLst>
                                      </p:cBhvr>
                                      <p:tavLst>
                                        <p:tav tm="0">
                                          <p:val>
                                            <p:strVal val="0-#ppt_h/2"/>
                                          </p:val>
                                        </p:tav>
                                        <p:tav tm="100000">
                                          <p:val>
                                            <p:strVal val="#ppt_y"/>
                                          </p:val>
                                        </p:tav>
                                      </p:tavLst>
                                    </p:anim>
                                  </p:childTnLst>
                                </p:cTn>
                              </p:par>
                              <p:par>
                                <p:cTn id="25" presetID="0" presetClass="path" presetSubtype="0" accel="50000" decel="50000" fill="hold" nodeType="withEffect">
                                  <p:stCondLst>
                                    <p:cond delay="0"/>
                                  </p:stCondLst>
                                  <p:childTnLst>
                                    <p:animMotion origin="layout" path="M -4.44444E-6 -1.85185E-6 C -0.00208 0.00185 -0.00364 0.00463 -0.00573 0.00625 C -0.0085 0.00833 -0.01302 0.00995 -0.01614 0.01134 C -0.02031 0.01504 -0.02465 0.01551 -0.02934 0.01759 C -0.03211 0.02014 -0.03455 0.02129 -0.03784 0.02268 C -0.04132 0.02592 -0.04461 0.02523 -0.04826 0.02777 C -0.05243 0.03055 -0.0559 0.03333 -0.06041 0.03518 C -0.0677 0.04143 -0.07777 0.04328 -0.08593 0.04537 C -0.08698 0.0456 -0.0908 0.04745 -0.09166 0.04791 C -0.09357 0.04861 -0.09722 0.05023 -0.09722 0.05023 C -0.10399 0.05625 -0.10416 0.05995 -0.10955 0.06666 C -0.11093 0.0824 -0.10989 0.0993 -0.10659 0.11458 C -0.10555 0.11898 -0.10382 0.12291 -0.10104 0.12592 C -0.0993 0.12777 -0.09531 0.13078 -0.09531 0.13078 C -0.09305 0.13541 -0.09027 0.1368 -0.08784 0.14097 C -0.0842 0.14722 -0.08229 0.15416 -0.07743 0.15856 C -0.07291 0.16736 -0.07274 0.16666 -0.0651 0.16365 C -0.05295 0.15254 -0.05555 0.13102 -0.04722 0.11574 C -0.04583 0.10949 -0.04166 0.1044 -0.03871 0.0993 C -0.03402 0.09143 -0.02934 0.08333 -0.02465 0.07546 C -0.02031 0.06828 -0.01632 0.06041 -0.01232 0.05277 C -0.00677 0.04259 -0.01198 0.05532 -0.00764 0.04537 C -0.00642 0.04259 -0.00625 0.03912 -0.00486 0.03657 C -0.00416 0.03495 -0.00277 0.03402 -0.00191 0.03264 C -0.00052 0.03032 0.00052 0.02777 0.00174 0.02523 C 0.00365 0.02129 0.00469 0.01643 0.0066 0.0125 C 0.00712 0.00995 0.00782 0.00764 0.00834 0.00509 C 0.00903 0.00231 0.00469 0.0125 0.00469 0.0125 C 0.00105 0.03518 0.00486 0.00949 0.00278 0.06551 C 0.00226 0.07754 -0.00277 0.09328 -0.00764 0.10324 C -0.0085 0.10671 -0.0092 0.11157 -0.01041 0.11458 C -0.01145 0.11713 -0.01423 0.12199 -0.01423 0.12199 C -0.0177 0.13796 -0.03142 0.1449 -0.04253 0.14722 C -0.05 0.15139 -0.05833 0.15208 -0.06614 0.15486 C -0.0677 0.16157 -0.06632 0.15717 -0.07083 0.16597 C -0.07152 0.16736 -0.07274 0.1699 -0.07274 0.1699 C -0.07378 0.17407 -0.07552 0.17708 -0.07656 0.18125 C -0.0743 0.19143 -0.07656 0.18842 -0.0717 0.19259 C -0.06736 0.20162 -0.05955 0.20902 -0.05295 0.21504 C -0.04774 0.22592 -0.05451 0.21365 -0.04826 0.22014 C -0.04184 0.22685 -0.05104 0.22152 -0.0434 0.22523 C -0.04045 0.23171 -0.02899 0.24444 -0.02361 0.24652 C -0.02066 0.2493 -0.01823 0.25254 -0.0151 0.25532 C -0.01145 0.26342 -0.01666 0.28472 -0.02083 0.29305 C -0.02222 0.29953 -0.02517 0.30301 -0.02934 0.30694 C -0.03229 0.3125 -0.04357 0.32453 -0.04826 0.32824 C -0.05034 0.3331 -0.05434 0.33541 -0.0585 0.33703 C -0.06284 0.33657 -0.07048 0.3375 -0.07552 0.33472 C -0.0842 0.32986 -0.09392 0.31527 -0.10191 0.31203 C -0.10625 0.30833 -0.10937 0.30532 -0.11423 0.30324 C -0.11718 0.30046 -0.12031 0.29907 -0.12361 0.29699 C -0.12673 0.29282 -0.13003 0.29074 -0.13316 0.2868 C -0.13159 0.27708 -0.12534 0.27315 -0.11805 0.27291 C -0.09132 0.27222 -0.06458 0.27222 -0.03784 0.27176 C -0.02777 0.26875 -0.02795 0.26944 -0.01423 0.27037 C -0.01527 0.27477 -0.02621 0.29259 -0.02934 0.2956 C -0.03264 0.30949 -0.03472 0.3199 -0.04635 0.32453 C -0.05225 0.32407 -0.05833 0.32407 -0.06423 0.32338 C -0.075 0.32199 -0.08489 0.31551 -0.09531 0.31319 C -0.10399 0.31134 -0.11232 0.3118 -0.11996 0.30578 C -0.12118 0.3 -0.12257 0.29421 -0.12361 0.28819 C -0.11996 0.27129 -0.09253 0.26643 -0.08125 0.26551 C -0.07361 0.26481 -0.06614 0.26458 -0.0585 0.26412 C -0.04757 0.2625 -0.03767 0.26111 -0.02656 0.26041 C -0.02343 0.26643 -0.02274 0.27222 -0.0217 0.27916 C -0.02257 0.28889 -0.02378 0.29861 -0.0302 0.3044 C -0.03316 0.31018 -0.03732 0.31481 -0.04166 0.31828 C -0.04461 0.3206 -0.0467 0.32523 -0.05 0.32592 C -0.0559 0.32731 -0.0533 0.32639 -0.05764 0.32824 C -0.07708 0.32615 -0.08055 0.32199 -0.09531 0.30694 C -0.09809 0.2993 -0.10208 0.29282 -0.10659 0.2868 C -0.1059 0.28287 -0.10555 0.27731 -0.10295 0.2743 C -0.09444 0.26458 -0.0802 0.26296 -0.06996 0.26041 C -0.0618 0.25833 -0.05468 0.25532 -0.04635 0.25416 C -0.03941 0.25092 -0.0309 0.25115 -0.02361 0.25023 C -0.0177 0.25069 -0.01076 0.24722 -0.00573 0.25162 C -0.00191 0.25509 -0.00746 0.26875 -0.00955 0.27291 C -0.01267 0.2875 -0.02222 0.31088 -0.03402 0.31574 C -0.03923 0.32268 -0.04843 0.32407 -0.05573 0.32592 C -0.0585 0.32546 -0.06145 0.32569 -0.06423 0.32453 C -0.07031 0.32222 -0.07482 0.31458 -0.08125 0.31203 C -0.08559 0.3081 -0.08975 0.30301 -0.0934 0.29815 C -0.09375 0.29583 -0.09409 0.28981 -0.09635 0.28819 C -0.09843 0.2868 -0.10295 0.28565 -0.10295 0.28565 C -0.11111 0.27801 -0.10486 0.26597 -0.09635 0.26551 C -0.07847 0.26481 -0.06041 0.26458 -0.04253 0.26412 C -0.03177 0.26296 -0.02777 0.25833 -0.02465 0.27176 C -0.02604 0.28889 -0.03298 0.32106 -0.04722 0.32708 C -0.05121 0.3324 -0.0552 0.33287 -0.06041 0.33472 C -0.07014 0.33426 -0.08003 0.33402 -0.08975 0.33333 C -0.09288 0.3331 -0.09635 0.32453 -0.09635 0.32453 C -0.09809 0.31713 -0.10208 0.30949 -0.10573 0.30324 C -0.10677 0.29815 -0.10816 0.29305 -0.10955 0.28819 C -0.11024 0.28264 -0.11128 0.2787 -0.10955 0.27291 C -0.10798 0.26805 -0.10208 0.26759 -0.09913 0.26666 C -0.09826 0.26643 -0.09739 0.26551 -0.09635 0.26551 C -0.08715 0.26481 -0.07812 0.26458 -0.06892 0.26412 C -0.06284 0.26157 -0.05642 0.26018 -0.05 0.25926 C -0.04357 0.25602 -0.03524 0.25532 -0.0283 0.25416 C -0.02552 0.25463 -0.02239 0.2537 -0.01996 0.25532 C -0.01875 0.25602 -0.01892 0.25856 -0.01892 0.26041 C -0.01892 0.27639 -0.01892 0.29051 -0.02743 0.30185 C -0.02882 0.30787 -0.03211 0.30856 -0.03507 0.31319 C -0.03576 0.31435 -0.03593 0.31597 -0.0368 0.3169 C -0.03854 0.31898 -0.04253 0.32199 -0.04253 0.32199 C -0.04705 0.33078 -0.04514 0.32708 -0.04826 0.33333 C -0.04895 0.33472 -0.05104 0.33703 -0.05104 0.33703 " pathEditMode="relative" ptsTypes="ffffffffffffffffffffffffffffffffffffffffffffffffffffffffffffffffffffffffffffffffffffffffffffffffffffffffffA">
                                      <p:cBhvr>
                                        <p:cTn id="26" dur="2000" fill="hold"/>
                                        <p:tgtEl>
                                          <p:spTgt spid="135"/>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83651">
                                            <p:txEl>
                                              <p:pRg st="3" end="3"/>
                                            </p:txEl>
                                          </p:spTgt>
                                        </p:tgtEl>
                                        <p:attrNameLst>
                                          <p:attrName>style.visibility</p:attrName>
                                        </p:attrNameLst>
                                      </p:cBhvr>
                                      <p:to>
                                        <p:strVal val="visible"/>
                                      </p:to>
                                    </p:set>
                                    <p:anim calcmode="lin" valueType="num">
                                      <p:cBhvr additive="base">
                                        <p:cTn id="31"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8057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NL</a:t>
            </a:r>
            <a:r>
              <a:rPr lang="en-US" altLang="en-US"/>
              <a:t> = Set of computational problems computed by</a:t>
            </a:r>
            <a:br>
              <a:rPr lang="en-US" altLang="en-US"/>
            </a:br>
            <a:r>
              <a:rPr lang="en-US" altLang="en-US"/>
              <a:t>        a non-deterministic TM </a:t>
            </a:r>
            <a:br>
              <a:rPr lang="en-US" altLang="en-US"/>
            </a:br>
            <a:r>
              <a:rPr lang="en-US" altLang="en-US"/>
              <a:t>        with a read-only tape for the input</a:t>
            </a:r>
            <a:br>
              <a:rPr lang="en-US" altLang="en-US"/>
            </a:br>
            <a:r>
              <a:rPr lang="en-US" altLang="en-US"/>
              <a:t>        and a </a:t>
            </a:r>
            <a:r>
              <a:rPr lang="en-US" altLang="en-US" i="1"/>
              <a:t>O(log(n))</a:t>
            </a:r>
            <a:r>
              <a:rPr lang="en-US" altLang="en-US"/>
              <a:t> cell work tape.</a:t>
            </a:r>
          </a:p>
          <a:p>
            <a:pPr lvl="1"/>
            <a:r>
              <a:rPr lang="en-US" altLang="en-US"/>
              <a:t>Fairy Godmother tells you which step to take </a:t>
            </a:r>
            <a:br>
              <a:rPr lang="en-US" altLang="en-US"/>
            </a:br>
            <a:r>
              <a:rPr lang="en-US" altLang="en-US"/>
              <a:t>  if possible to get to an accepting computation.</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Non-Deterministic Log-Space</a:t>
            </a:r>
            <a:endParaRPr lang="en-US" sz="3200" b="1" baseline="-25000" dirty="0">
              <a:solidFill>
                <a:schemeClr val="tx2"/>
              </a:solidFill>
              <a:effectLst>
                <a:outerShdw blurRad="38100" dist="38100" dir="2700000" algn="tl">
                  <a:srgbClr val="000000"/>
                </a:outerShdw>
              </a:effectLst>
            </a:endParaRPr>
          </a:p>
        </p:txBody>
      </p:sp>
      <p:grpSp>
        <p:nvGrpSpPr>
          <p:cNvPr id="2" name="Group 130"/>
          <p:cNvGrpSpPr>
            <a:grpSpLocks/>
          </p:cNvGrpSpPr>
          <p:nvPr/>
        </p:nvGrpSpPr>
        <p:grpSpPr bwMode="auto">
          <a:xfrm>
            <a:off x="1066800" y="4149725"/>
            <a:ext cx="7188200" cy="2555875"/>
            <a:chOff x="1066800" y="4149725"/>
            <a:chExt cx="7188200" cy="2555875"/>
          </a:xfrm>
        </p:grpSpPr>
        <p:grpSp>
          <p:nvGrpSpPr>
            <p:cNvPr id="18539" name="Group 107"/>
            <p:cNvGrpSpPr>
              <a:grpSpLocks/>
            </p:cNvGrpSpPr>
            <p:nvPr/>
          </p:nvGrpSpPr>
          <p:grpSpPr bwMode="auto">
            <a:xfrm>
              <a:off x="1066800" y="4149725"/>
              <a:ext cx="7188200" cy="2555875"/>
              <a:chOff x="1295400" y="4114800"/>
              <a:chExt cx="7188200" cy="2555875"/>
            </a:xfrm>
          </p:grpSpPr>
          <p:sp>
            <p:nvSpPr>
              <p:cNvPr id="34" name="Rectangle 3"/>
              <p:cNvSpPr>
                <a:spLocks noChangeArrowheads="1"/>
              </p:cNvSpPr>
              <p:nvPr/>
            </p:nvSpPr>
            <p:spPr bwMode="auto">
              <a:xfrm>
                <a:off x="1295400" y="4114800"/>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18547" name="Group 4"/>
              <p:cNvGrpSpPr>
                <a:grpSpLocks/>
              </p:cNvGrpSpPr>
              <p:nvPr/>
            </p:nvGrpSpPr>
            <p:grpSpPr bwMode="auto">
              <a:xfrm>
                <a:off x="2763837" y="4800600"/>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18548"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7" y="4800600"/>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849438" y="4800600"/>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4092576" y="5180012"/>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18551" name="Straight Arrow Connector 57"/>
              <p:cNvCxnSpPr>
                <a:cxnSpLocks noChangeShapeType="1"/>
              </p:cNvCxnSpPr>
              <p:nvPr/>
            </p:nvCxnSpPr>
            <p:spPr bwMode="auto">
              <a:xfrm>
                <a:off x="2763837" y="4724400"/>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605463" y="4310063"/>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63" name="Rectangle 7"/>
              <p:cNvSpPr>
                <a:spLocks noChangeArrowheads="1"/>
              </p:cNvSpPr>
              <p:nvPr/>
            </p:nvSpPr>
            <p:spPr bwMode="auto">
              <a:xfrm>
                <a:off x="45339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0</a:t>
                </a:r>
              </a:p>
            </p:txBody>
          </p:sp>
          <p:sp>
            <p:nvSpPr>
              <p:cNvPr id="64" name="Rectangle 8"/>
              <p:cNvSpPr>
                <a:spLocks noChangeArrowheads="1"/>
              </p:cNvSpPr>
              <p:nvPr/>
            </p:nvSpPr>
            <p:spPr bwMode="auto">
              <a:xfrm>
                <a:off x="39624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5" name="Rectangle 9"/>
              <p:cNvSpPr>
                <a:spLocks noChangeArrowheads="1"/>
              </p:cNvSpPr>
              <p:nvPr/>
            </p:nvSpPr>
            <p:spPr bwMode="auto">
              <a:xfrm>
                <a:off x="33909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6" name="Rectangle 10"/>
              <p:cNvSpPr>
                <a:spLocks noChangeArrowheads="1"/>
              </p:cNvSpPr>
              <p:nvPr/>
            </p:nvSpPr>
            <p:spPr bwMode="auto">
              <a:xfrm>
                <a:off x="2819400" y="6019800"/>
                <a:ext cx="571500"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r>
                  <a:rPr lang="en-US" sz="2000" dirty="0">
                    <a:effectLst>
                      <a:outerShdw blurRad="38100" dist="38100" dir="2700000" algn="tl">
                        <a:srgbClr val="000000"/>
                      </a:outerShdw>
                    </a:effectLst>
                    <a:latin typeface="Comic Sans MS" pitchFamily="66" charset="0"/>
                  </a:rPr>
                  <a:t>0</a:t>
                </a:r>
              </a:p>
            </p:txBody>
          </p:sp>
          <p:sp>
            <p:nvSpPr>
              <p:cNvPr id="67" name="Line 11"/>
              <p:cNvSpPr>
                <a:spLocks noChangeShapeType="1"/>
              </p:cNvSpPr>
              <p:nvPr/>
            </p:nvSpPr>
            <p:spPr bwMode="auto">
              <a:xfrm>
                <a:off x="2819400" y="6019800"/>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68" name="Line 12"/>
              <p:cNvSpPr>
                <a:spLocks noChangeShapeType="1"/>
              </p:cNvSpPr>
              <p:nvPr/>
            </p:nvSpPr>
            <p:spPr bwMode="auto">
              <a:xfrm>
                <a:off x="2819400" y="641508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69" name="Line 13"/>
              <p:cNvSpPr>
                <a:spLocks noChangeShapeType="1"/>
              </p:cNvSpPr>
              <p:nvPr/>
            </p:nvSpPr>
            <p:spPr bwMode="auto">
              <a:xfrm>
                <a:off x="2819400" y="6019800"/>
                <a:ext cx="0" cy="395288"/>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0" name="Line 14"/>
              <p:cNvSpPr>
                <a:spLocks noChangeShapeType="1"/>
              </p:cNvSpPr>
              <p:nvPr/>
            </p:nvSpPr>
            <p:spPr bwMode="auto">
              <a:xfrm>
                <a:off x="33909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1" name="Line 15"/>
              <p:cNvSpPr>
                <a:spLocks noChangeShapeType="1"/>
              </p:cNvSpPr>
              <p:nvPr/>
            </p:nvSpPr>
            <p:spPr bwMode="auto">
              <a:xfrm>
                <a:off x="39624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2" name="Line 16"/>
              <p:cNvSpPr>
                <a:spLocks noChangeShapeType="1"/>
              </p:cNvSpPr>
              <p:nvPr/>
            </p:nvSpPr>
            <p:spPr bwMode="auto">
              <a:xfrm>
                <a:off x="4533900" y="6019800"/>
                <a:ext cx="0" cy="395288"/>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76" name="AutoShape 67"/>
              <p:cNvSpPr>
                <a:spLocks noChangeArrowheads="1"/>
              </p:cNvSpPr>
              <p:nvPr/>
            </p:nvSpPr>
            <p:spPr bwMode="auto">
              <a:xfrm rot="16200000">
                <a:off x="4148138" y="6399213"/>
                <a:ext cx="182562" cy="360362"/>
              </a:xfrm>
              <a:prstGeom prst="homePlate">
                <a:avLst>
                  <a:gd name="adj" fmla="val 25000"/>
                </a:avLst>
              </a:prstGeom>
              <a:noFill/>
              <a:ln w="38100" cap="sq">
                <a:solidFill>
                  <a:schemeClr val="hlink"/>
                </a:solidFill>
                <a:miter lim="800000"/>
                <a:headEnd/>
                <a:tailEnd/>
              </a:ln>
            </p:spPr>
            <p:txBody>
              <a:bodyPr vert="eaVert" lIns="274320" rIns="274320" anchor="ctr"/>
              <a:lstStyle/>
              <a:p>
                <a:pPr algn="ctr">
                  <a:buFontTx/>
                  <a:buNone/>
                  <a:defRPr/>
                </a:pPr>
                <a:endParaRPr lang="en-CA">
                  <a:effectLst>
                    <a:outerShdw blurRad="38100" dist="38100" dir="2700000" algn="tl">
                      <a:srgbClr val="000000">
                        <a:alpha val="43137"/>
                      </a:srgbClr>
                    </a:outerShdw>
                  </a:effectLst>
                </a:endParaRPr>
              </a:p>
            </p:txBody>
          </p:sp>
          <p:cxnSp>
            <p:nvCxnSpPr>
              <p:cNvPr id="18564" name="Straight Arrow Connector 76"/>
              <p:cNvCxnSpPr>
                <a:cxnSpLocks noChangeShapeType="1"/>
              </p:cNvCxnSpPr>
              <p:nvPr/>
            </p:nvCxnSpPr>
            <p:spPr bwMode="auto">
              <a:xfrm>
                <a:off x="2819400" y="5943600"/>
                <a:ext cx="2286000"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78" name="Rectangle 77"/>
              <p:cNvSpPr/>
              <p:nvPr/>
            </p:nvSpPr>
            <p:spPr>
              <a:xfrm>
                <a:off x="3505200" y="5486400"/>
                <a:ext cx="1365250" cy="461963"/>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O(log(n))</a:t>
                </a:r>
                <a:endParaRPr lang="en-CA" sz="2400" dirty="0">
                  <a:solidFill>
                    <a:schemeClr val="accent2"/>
                  </a:solidFill>
                </a:endParaRPr>
              </a:p>
            </p:txBody>
          </p:sp>
          <p:sp>
            <p:nvSpPr>
              <p:cNvPr id="95" name="Rectangle 7"/>
              <p:cNvSpPr>
                <a:spLocks noChangeArrowheads="1"/>
              </p:cNvSpPr>
              <p:nvPr/>
            </p:nvSpPr>
            <p:spPr bwMode="auto">
              <a:xfrm>
                <a:off x="79121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3406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7691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6197600" y="4799013"/>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6197600" y="4799013"/>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6197600" y="5194300"/>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6197600" y="4799013"/>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7691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3406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912100" y="4799013"/>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600700" y="4787900"/>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grpSp>
        <p:sp>
          <p:nvSpPr>
            <p:cNvPr id="18540"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18541"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18542"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18543"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18544"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18545"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grpSp>
      <p:grpSp>
        <p:nvGrpSpPr>
          <p:cNvPr id="5" name="Group 28"/>
          <p:cNvGrpSpPr>
            <a:grpSpLocks/>
          </p:cNvGrpSpPr>
          <p:nvPr/>
        </p:nvGrpSpPr>
        <p:grpSpPr bwMode="auto">
          <a:xfrm>
            <a:off x="304800" y="4354513"/>
            <a:ext cx="1076325" cy="2274887"/>
            <a:chOff x="3915" y="446"/>
            <a:chExt cx="678" cy="1433"/>
          </a:xfrm>
        </p:grpSpPr>
        <p:sp>
          <p:nvSpPr>
            <p:cNvPr id="18438" name="Rectangle 29"/>
            <p:cNvSpPr>
              <a:spLocks noChangeArrowheads="1"/>
            </p:cNvSpPr>
            <p:nvPr/>
          </p:nvSpPr>
          <p:spPr bwMode="auto">
            <a:xfrm>
              <a:off x="3951" y="544"/>
              <a:ext cx="532" cy="1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18439" name="Freeform 30"/>
            <p:cNvSpPr>
              <a:spLocks/>
            </p:cNvSpPr>
            <p:nvPr/>
          </p:nvSpPr>
          <p:spPr bwMode="auto">
            <a:xfrm>
              <a:off x="3959" y="556"/>
              <a:ext cx="516" cy="448"/>
            </a:xfrm>
            <a:custGeom>
              <a:avLst/>
              <a:gdLst>
                <a:gd name="T0" fmla="*/ 20 w 2580"/>
                <a:gd name="T1" fmla="*/ 0 h 2240"/>
                <a:gd name="T2" fmla="*/ 21 w 2580"/>
                <a:gd name="T3" fmla="*/ 14 h 2240"/>
                <a:gd name="T4" fmla="*/ 20 w 2580"/>
                <a:gd name="T5" fmla="*/ 14 h 2240"/>
                <a:gd name="T6" fmla="*/ 19 w 2580"/>
                <a:gd name="T7" fmla="*/ 14 h 2240"/>
                <a:gd name="T8" fmla="*/ 18 w 2580"/>
                <a:gd name="T9" fmla="*/ 15 h 2240"/>
                <a:gd name="T10" fmla="*/ 17 w 2580"/>
                <a:gd name="T11" fmla="*/ 15 h 2240"/>
                <a:gd name="T12" fmla="*/ 16 w 2580"/>
                <a:gd name="T13" fmla="*/ 16 h 2240"/>
                <a:gd name="T14" fmla="*/ 15 w 2580"/>
                <a:gd name="T15" fmla="*/ 16 h 2240"/>
                <a:gd name="T16" fmla="*/ 14 w 2580"/>
                <a:gd name="T17" fmla="*/ 16 h 2240"/>
                <a:gd name="T18" fmla="*/ 13 w 2580"/>
                <a:gd name="T19" fmla="*/ 15 h 2240"/>
                <a:gd name="T20" fmla="*/ 12 w 2580"/>
                <a:gd name="T21" fmla="*/ 16 h 2240"/>
                <a:gd name="T22" fmla="*/ 11 w 2580"/>
                <a:gd name="T23" fmla="*/ 16 h 2240"/>
                <a:gd name="T24" fmla="*/ 10 w 2580"/>
                <a:gd name="T25" fmla="*/ 17 h 2240"/>
                <a:gd name="T26" fmla="*/ 9 w 2580"/>
                <a:gd name="T27" fmla="*/ 17 h 2240"/>
                <a:gd name="T28" fmla="*/ 8 w 2580"/>
                <a:gd name="T29" fmla="*/ 17 h 2240"/>
                <a:gd name="T30" fmla="*/ 7 w 2580"/>
                <a:gd name="T31" fmla="*/ 18 h 2240"/>
                <a:gd name="T32" fmla="*/ 7 w 2580"/>
                <a:gd name="T33" fmla="*/ 18 h 2240"/>
                <a:gd name="T34" fmla="*/ 6 w 2580"/>
                <a:gd name="T35" fmla="*/ 18 h 2240"/>
                <a:gd name="T36" fmla="*/ 5 w 2580"/>
                <a:gd name="T37" fmla="*/ 17 h 2240"/>
                <a:gd name="T38" fmla="*/ 4 w 2580"/>
                <a:gd name="T39" fmla="*/ 17 h 2240"/>
                <a:gd name="T40" fmla="*/ 3 w 2580"/>
                <a:gd name="T41" fmla="*/ 16 h 2240"/>
                <a:gd name="T42" fmla="*/ 2 w 2580"/>
                <a:gd name="T43" fmla="*/ 16 h 2240"/>
                <a:gd name="T44" fmla="*/ 2 w 2580"/>
                <a:gd name="T45" fmla="*/ 16 h 2240"/>
                <a:gd name="T46" fmla="*/ 1 w 2580"/>
                <a:gd name="T47" fmla="*/ 16 h 2240"/>
                <a:gd name="T48" fmla="*/ 0 w 2580"/>
                <a:gd name="T49" fmla="*/ 16 h 2240"/>
                <a:gd name="T50" fmla="*/ 0 w 2580"/>
                <a:gd name="T51" fmla="*/ 16 h 2240"/>
                <a:gd name="T52" fmla="*/ 0 w 2580"/>
                <a:gd name="T53" fmla="*/ 14 h 2240"/>
                <a:gd name="T54" fmla="*/ 0 w 2580"/>
                <a:gd name="T55" fmla="*/ 12 h 2240"/>
                <a:gd name="T56" fmla="*/ 0 w 2580"/>
                <a:gd name="T57" fmla="*/ 10 h 2240"/>
                <a:gd name="T58" fmla="*/ 0 w 2580"/>
                <a:gd name="T59" fmla="*/ 8 h 2240"/>
                <a:gd name="T60" fmla="*/ 0 w 2580"/>
                <a:gd name="T61" fmla="*/ 6 h 2240"/>
                <a:gd name="T62" fmla="*/ 0 w 2580"/>
                <a:gd name="T63" fmla="*/ 4 h 2240"/>
                <a:gd name="T64" fmla="*/ 0 w 2580"/>
                <a:gd name="T65" fmla="*/ 2 h 2240"/>
                <a:gd name="T66" fmla="*/ 0 w 2580"/>
                <a:gd name="T67" fmla="*/ 0 h 2240"/>
                <a:gd name="T68" fmla="*/ 20 w 2580"/>
                <a:gd name="T69" fmla="*/ 0 h 2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0"/>
                <a:gd name="T106" fmla="*/ 0 h 2240"/>
                <a:gd name="T107" fmla="*/ 2580 w 2580"/>
                <a:gd name="T108" fmla="*/ 2240 h 2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0" name="Freeform 31"/>
            <p:cNvSpPr>
              <a:spLocks/>
            </p:cNvSpPr>
            <p:nvPr/>
          </p:nvSpPr>
          <p:spPr bwMode="auto">
            <a:xfrm>
              <a:off x="4110" y="929"/>
              <a:ext cx="363" cy="136"/>
            </a:xfrm>
            <a:custGeom>
              <a:avLst/>
              <a:gdLst>
                <a:gd name="T0" fmla="*/ 15 w 1815"/>
                <a:gd name="T1" fmla="*/ 5 h 676"/>
                <a:gd name="T2" fmla="*/ 13 w 1815"/>
                <a:gd name="T3" fmla="*/ 5 h 676"/>
                <a:gd name="T4" fmla="*/ 12 w 1815"/>
                <a:gd name="T5" fmla="*/ 5 h 676"/>
                <a:gd name="T6" fmla="*/ 11 w 1815"/>
                <a:gd name="T7" fmla="*/ 5 h 676"/>
                <a:gd name="T8" fmla="*/ 10 w 1815"/>
                <a:gd name="T9" fmla="*/ 5 h 676"/>
                <a:gd name="T10" fmla="*/ 9 w 1815"/>
                <a:gd name="T11" fmla="*/ 4 h 676"/>
                <a:gd name="T12" fmla="*/ 8 w 1815"/>
                <a:gd name="T13" fmla="*/ 4 h 676"/>
                <a:gd name="T14" fmla="*/ 7 w 1815"/>
                <a:gd name="T15" fmla="*/ 4 h 676"/>
                <a:gd name="T16" fmla="*/ 6 w 1815"/>
                <a:gd name="T17" fmla="*/ 4 h 676"/>
                <a:gd name="T18" fmla="*/ 3 w 1815"/>
                <a:gd name="T19" fmla="*/ 5 h 676"/>
                <a:gd name="T20" fmla="*/ 0 w 1815"/>
                <a:gd name="T21" fmla="*/ 3 h 676"/>
                <a:gd name="T22" fmla="*/ 1 w 1815"/>
                <a:gd name="T23" fmla="*/ 3 h 676"/>
                <a:gd name="T24" fmla="*/ 1 w 1815"/>
                <a:gd name="T25" fmla="*/ 3 h 676"/>
                <a:gd name="T26" fmla="*/ 2 w 1815"/>
                <a:gd name="T27" fmla="*/ 3 h 676"/>
                <a:gd name="T28" fmla="*/ 3 w 1815"/>
                <a:gd name="T29" fmla="*/ 3 h 676"/>
                <a:gd name="T30" fmla="*/ 4 w 1815"/>
                <a:gd name="T31" fmla="*/ 2 h 676"/>
                <a:gd name="T32" fmla="*/ 5 w 1815"/>
                <a:gd name="T33" fmla="*/ 2 h 676"/>
                <a:gd name="T34" fmla="*/ 6 w 1815"/>
                <a:gd name="T35" fmla="*/ 2 h 676"/>
                <a:gd name="T36" fmla="*/ 6 w 1815"/>
                <a:gd name="T37" fmla="*/ 1 h 676"/>
                <a:gd name="T38" fmla="*/ 7 w 1815"/>
                <a:gd name="T39" fmla="*/ 2 h 676"/>
                <a:gd name="T40" fmla="*/ 8 w 1815"/>
                <a:gd name="T41" fmla="*/ 2 h 676"/>
                <a:gd name="T42" fmla="*/ 9 w 1815"/>
                <a:gd name="T43" fmla="*/ 2 h 676"/>
                <a:gd name="T44" fmla="*/ 9 w 1815"/>
                <a:gd name="T45" fmla="*/ 2 h 676"/>
                <a:gd name="T46" fmla="*/ 10 w 1815"/>
                <a:gd name="T47" fmla="*/ 1 h 676"/>
                <a:gd name="T48" fmla="*/ 11 w 1815"/>
                <a:gd name="T49" fmla="*/ 1 h 676"/>
                <a:gd name="T50" fmla="*/ 12 w 1815"/>
                <a:gd name="T51" fmla="*/ 1 h 676"/>
                <a:gd name="T52" fmla="*/ 12 w 1815"/>
                <a:gd name="T53" fmla="*/ 0 h 676"/>
                <a:gd name="T54" fmla="*/ 15 w 1815"/>
                <a:gd name="T55" fmla="*/ 0 h 676"/>
                <a:gd name="T56" fmla="*/ 15 w 1815"/>
                <a:gd name="T57" fmla="*/ 5 h 6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5"/>
                <a:gd name="T88" fmla="*/ 0 h 676"/>
                <a:gd name="T89" fmla="*/ 1815 w 1815"/>
                <a:gd name="T90" fmla="*/ 676 h 6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1" name="Freeform 32"/>
            <p:cNvSpPr>
              <a:spLocks/>
            </p:cNvSpPr>
            <p:nvPr/>
          </p:nvSpPr>
          <p:spPr bwMode="auto">
            <a:xfrm>
              <a:off x="3961" y="973"/>
              <a:ext cx="224" cy="137"/>
            </a:xfrm>
            <a:custGeom>
              <a:avLst/>
              <a:gdLst>
                <a:gd name="T0" fmla="*/ 9 w 1120"/>
                <a:gd name="T1" fmla="*/ 4 h 684"/>
                <a:gd name="T2" fmla="*/ 8 w 1120"/>
                <a:gd name="T3" fmla="*/ 4 h 684"/>
                <a:gd name="T4" fmla="*/ 8 w 1120"/>
                <a:gd name="T5" fmla="*/ 5 h 684"/>
                <a:gd name="T6" fmla="*/ 7 w 1120"/>
                <a:gd name="T7" fmla="*/ 5 h 684"/>
                <a:gd name="T8" fmla="*/ 6 w 1120"/>
                <a:gd name="T9" fmla="*/ 5 h 684"/>
                <a:gd name="T10" fmla="*/ 6 w 1120"/>
                <a:gd name="T11" fmla="*/ 5 h 684"/>
                <a:gd name="T12" fmla="*/ 5 w 1120"/>
                <a:gd name="T13" fmla="*/ 4 h 684"/>
                <a:gd name="T14" fmla="*/ 5 w 1120"/>
                <a:gd name="T15" fmla="*/ 4 h 684"/>
                <a:gd name="T16" fmla="*/ 4 w 1120"/>
                <a:gd name="T17" fmla="*/ 3 h 684"/>
                <a:gd name="T18" fmla="*/ 4 w 1120"/>
                <a:gd name="T19" fmla="*/ 4 h 684"/>
                <a:gd name="T20" fmla="*/ 3 w 1120"/>
                <a:gd name="T21" fmla="*/ 4 h 684"/>
                <a:gd name="T22" fmla="*/ 3 w 1120"/>
                <a:gd name="T23" fmla="*/ 4 h 684"/>
                <a:gd name="T24" fmla="*/ 2 w 1120"/>
                <a:gd name="T25" fmla="*/ 4 h 684"/>
                <a:gd name="T26" fmla="*/ 2 w 1120"/>
                <a:gd name="T27" fmla="*/ 5 h 684"/>
                <a:gd name="T28" fmla="*/ 1 w 1120"/>
                <a:gd name="T29" fmla="*/ 5 h 684"/>
                <a:gd name="T30" fmla="*/ 1 w 1120"/>
                <a:gd name="T31" fmla="*/ 5 h 684"/>
                <a:gd name="T32" fmla="*/ 0 w 1120"/>
                <a:gd name="T33" fmla="*/ 5 h 684"/>
                <a:gd name="T34" fmla="*/ 0 w 1120"/>
                <a:gd name="T35" fmla="*/ 0 h 684"/>
                <a:gd name="T36" fmla="*/ 1 w 1120"/>
                <a:gd name="T37" fmla="*/ 0 h 684"/>
                <a:gd name="T38" fmla="*/ 1 w 1120"/>
                <a:gd name="T39" fmla="*/ 0 h 684"/>
                <a:gd name="T40" fmla="*/ 2 w 1120"/>
                <a:gd name="T41" fmla="*/ 0 h 684"/>
                <a:gd name="T42" fmla="*/ 2 w 1120"/>
                <a:gd name="T43" fmla="*/ 0 h 684"/>
                <a:gd name="T44" fmla="*/ 3 w 1120"/>
                <a:gd name="T45" fmla="*/ 0 h 684"/>
                <a:gd name="T46" fmla="*/ 3 w 1120"/>
                <a:gd name="T47" fmla="*/ 0 h 684"/>
                <a:gd name="T48" fmla="*/ 4 w 1120"/>
                <a:gd name="T49" fmla="*/ 0 h 684"/>
                <a:gd name="T50" fmla="*/ 4 w 1120"/>
                <a:gd name="T51" fmla="*/ 1 h 684"/>
                <a:gd name="T52" fmla="*/ 5 w 1120"/>
                <a:gd name="T53" fmla="*/ 1 h 684"/>
                <a:gd name="T54" fmla="*/ 5 w 1120"/>
                <a:gd name="T55" fmla="*/ 2 h 684"/>
                <a:gd name="T56" fmla="*/ 6 w 1120"/>
                <a:gd name="T57" fmla="*/ 2 h 684"/>
                <a:gd name="T58" fmla="*/ 7 w 1120"/>
                <a:gd name="T59" fmla="*/ 3 h 684"/>
                <a:gd name="T60" fmla="*/ 7 w 1120"/>
                <a:gd name="T61" fmla="*/ 3 h 684"/>
                <a:gd name="T62" fmla="*/ 8 w 1120"/>
                <a:gd name="T63" fmla="*/ 3 h 684"/>
                <a:gd name="T64" fmla="*/ 8 w 1120"/>
                <a:gd name="T65" fmla="*/ 3 h 684"/>
                <a:gd name="T66" fmla="*/ 9 w 1120"/>
                <a:gd name="T67" fmla="*/ 4 h 6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0"/>
                <a:gd name="T103" fmla="*/ 0 h 684"/>
                <a:gd name="T104" fmla="*/ 1120 w 1120"/>
                <a:gd name="T105" fmla="*/ 684 h 6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33"/>
            <p:cNvSpPr>
              <a:spLocks/>
            </p:cNvSpPr>
            <p:nvPr/>
          </p:nvSpPr>
          <p:spPr bwMode="auto">
            <a:xfrm>
              <a:off x="4133" y="1034"/>
              <a:ext cx="340" cy="109"/>
            </a:xfrm>
            <a:custGeom>
              <a:avLst/>
              <a:gdLst>
                <a:gd name="T0" fmla="*/ 14 w 1700"/>
                <a:gd name="T1" fmla="*/ 2 h 544"/>
                <a:gd name="T2" fmla="*/ 14 w 1700"/>
                <a:gd name="T3" fmla="*/ 4 h 544"/>
                <a:gd name="T4" fmla="*/ 13 w 1700"/>
                <a:gd name="T5" fmla="*/ 3 h 544"/>
                <a:gd name="T6" fmla="*/ 12 w 1700"/>
                <a:gd name="T7" fmla="*/ 3 h 544"/>
                <a:gd name="T8" fmla="*/ 11 w 1700"/>
                <a:gd name="T9" fmla="*/ 3 h 544"/>
                <a:gd name="T10" fmla="*/ 11 w 1700"/>
                <a:gd name="T11" fmla="*/ 3 h 544"/>
                <a:gd name="T12" fmla="*/ 10 w 1700"/>
                <a:gd name="T13" fmla="*/ 3 h 544"/>
                <a:gd name="T14" fmla="*/ 9 w 1700"/>
                <a:gd name="T15" fmla="*/ 3 h 544"/>
                <a:gd name="T16" fmla="*/ 8 w 1700"/>
                <a:gd name="T17" fmla="*/ 3 h 544"/>
                <a:gd name="T18" fmla="*/ 8 w 1700"/>
                <a:gd name="T19" fmla="*/ 3 h 544"/>
                <a:gd name="T20" fmla="*/ 7 w 1700"/>
                <a:gd name="T21" fmla="*/ 3 h 544"/>
                <a:gd name="T22" fmla="*/ 6 w 1700"/>
                <a:gd name="T23" fmla="*/ 3 h 544"/>
                <a:gd name="T24" fmla="*/ 6 w 1700"/>
                <a:gd name="T25" fmla="*/ 3 h 544"/>
                <a:gd name="T26" fmla="*/ 5 w 1700"/>
                <a:gd name="T27" fmla="*/ 3 h 544"/>
                <a:gd name="T28" fmla="*/ 4 w 1700"/>
                <a:gd name="T29" fmla="*/ 3 h 544"/>
                <a:gd name="T30" fmla="*/ 4 w 1700"/>
                <a:gd name="T31" fmla="*/ 3 h 544"/>
                <a:gd name="T32" fmla="*/ 3 w 1700"/>
                <a:gd name="T33" fmla="*/ 4 h 544"/>
                <a:gd name="T34" fmla="*/ 2 w 1700"/>
                <a:gd name="T35" fmla="*/ 4 h 544"/>
                <a:gd name="T36" fmla="*/ 0 w 1700"/>
                <a:gd name="T37" fmla="*/ 3 h 544"/>
                <a:gd name="T38" fmla="*/ 1 w 1700"/>
                <a:gd name="T39" fmla="*/ 2 h 544"/>
                <a:gd name="T40" fmla="*/ 2 w 1700"/>
                <a:gd name="T41" fmla="*/ 2 h 544"/>
                <a:gd name="T42" fmla="*/ 3 w 1700"/>
                <a:gd name="T43" fmla="*/ 1 h 544"/>
                <a:gd name="T44" fmla="*/ 4 w 1700"/>
                <a:gd name="T45" fmla="*/ 1 h 544"/>
                <a:gd name="T46" fmla="*/ 5 w 1700"/>
                <a:gd name="T47" fmla="*/ 0 h 544"/>
                <a:gd name="T48" fmla="*/ 6 w 1700"/>
                <a:gd name="T49" fmla="*/ 0 h 544"/>
                <a:gd name="T50" fmla="*/ 8 w 1700"/>
                <a:gd name="T51" fmla="*/ 0 h 544"/>
                <a:gd name="T52" fmla="*/ 9 w 1700"/>
                <a:gd name="T53" fmla="*/ 1 h 544"/>
                <a:gd name="T54" fmla="*/ 10 w 1700"/>
                <a:gd name="T55" fmla="*/ 1 h 544"/>
                <a:gd name="T56" fmla="*/ 10 w 1700"/>
                <a:gd name="T57" fmla="*/ 1 h 544"/>
                <a:gd name="T58" fmla="*/ 11 w 1700"/>
                <a:gd name="T59" fmla="*/ 1 h 544"/>
                <a:gd name="T60" fmla="*/ 12 w 1700"/>
                <a:gd name="T61" fmla="*/ 1 h 544"/>
                <a:gd name="T62" fmla="*/ 12 w 1700"/>
                <a:gd name="T63" fmla="*/ 1 h 544"/>
                <a:gd name="T64" fmla="*/ 13 w 1700"/>
                <a:gd name="T65" fmla="*/ 2 h 544"/>
                <a:gd name="T66" fmla="*/ 13 w 1700"/>
                <a:gd name="T67" fmla="*/ 2 h 544"/>
                <a:gd name="T68" fmla="*/ 14 w 1700"/>
                <a:gd name="T69" fmla="*/ 2 h 5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0"/>
                <a:gd name="T106" fmla="*/ 0 h 544"/>
                <a:gd name="T107" fmla="*/ 1700 w 1700"/>
                <a:gd name="T108" fmla="*/ 544 h 5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3" name="Freeform 34"/>
            <p:cNvSpPr>
              <a:spLocks/>
            </p:cNvSpPr>
            <p:nvPr/>
          </p:nvSpPr>
          <p:spPr bwMode="auto">
            <a:xfrm>
              <a:off x="3959" y="1075"/>
              <a:ext cx="516" cy="606"/>
            </a:xfrm>
            <a:custGeom>
              <a:avLst/>
              <a:gdLst>
                <a:gd name="T0" fmla="*/ 9 w 2583"/>
                <a:gd name="T1" fmla="*/ 3 h 3030"/>
                <a:gd name="T2" fmla="*/ 10 w 2583"/>
                <a:gd name="T3" fmla="*/ 3 h 3030"/>
                <a:gd name="T4" fmla="*/ 10 w 2583"/>
                <a:gd name="T5" fmla="*/ 2 h 3030"/>
                <a:gd name="T6" fmla="*/ 11 w 2583"/>
                <a:gd name="T7" fmla="*/ 2 h 3030"/>
                <a:gd name="T8" fmla="*/ 11 w 2583"/>
                <a:gd name="T9" fmla="*/ 2 h 3030"/>
                <a:gd name="T10" fmla="*/ 12 w 2583"/>
                <a:gd name="T11" fmla="*/ 2 h 3030"/>
                <a:gd name="T12" fmla="*/ 12 w 2583"/>
                <a:gd name="T13" fmla="*/ 2 h 3030"/>
                <a:gd name="T14" fmla="*/ 13 w 2583"/>
                <a:gd name="T15" fmla="*/ 2 h 3030"/>
                <a:gd name="T16" fmla="*/ 13 w 2583"/>
                <a:gd name="T17" fmla="*/ 2 h 3030"/>
                <a:gd name="T18" fmla="*/ 14 w 2583"/>
                <a:gd name="T19" fmla="*/ 2 h 3030"/>
                <a:gd name="T20" fmla="*/ 15 w 2583"/>
                <a:gd name="T21" fmla="*/ 2 h 3030"/>
                <a:gd name="T22" fmla="*/ 16 w 2583"/>
                <a:gd name="T23" fmla="*/ 2 h 3030"/>
                <a:gd name="T24" fmla="*/ 17 w 2583"/>
                <a:gd name="T25" fmla="*/ 2 h 3030"/>
                <a:gd name="T26" fmla="*/ 18 w 2583"/>
                <a:gd name="T27" fmla="*/ 2 h 3030"/>
                <a:gd name="T28" fmla="*/ 19 w 2583"/>
                <a:gd name="T29" fmla="*/ 2 h 3030"/>
                <a:gd name="T30" fmla="*/ 20 w 2583"/>
                <a:gd name="T31" fmla="*/ 2 h 3030"/>
                <a:gd name="T32" fmla="*/ 21 w 2583"/>
                <a:gd name="T33" fmla="*/ 2 h 3030"/>
                <a:gd name="T34" fmla="*/ 21 w 2583"/>
                <a:gd name="T35" fmla="*/ 3 h 3030"/>
                <a:gd name="T36" fmla="*/ 20 w 2583"/>
                <a:gd name="T37" fmla="*/ 5 h 3030"/>
                <a:gd name="T38" fmla="*/ 20 w 2583"/>
                <a:gd name="T39" fmla="*/ 8 h 3030"/>
                <a:gd name="T40" fmla="*/ 20 w 2583"/>
                <a:gd name="T41" fmla="*/ 11 h 3030"/>
                <a:gd name="T42" fmla="*/ 20 w 2583"/>
                <a:gd name="T43" fmla="*/ 15 h 3030"/>
                <a:gd name="T44" fmla="*/ 21 w 2583"/>
                <a:gd name="T45" fmla="*/ 18 h 3030"/>
                <a:gd name="T46" fmla="*/ 21 w 2583"/>
                <a:gd name="T47" fmla="*/ 21 h 3030"/>
                <a:gd name="T48" fmla="*/ 21 w 2583"/>
                <a:gd name="T49" fmla="*/ 24 h 3030"/>
                <a:gd name="T50" fmla="*/ 18 w 2583"/>
                <a:gd name="T51" fmla="*/ 24 h 3030"/>
                <a:gd name="T52" fmla="*/ 16 w 2583"/>
                <a:gd name="T53" fmla="*/ 24 h 3030"/>
                <a:gd name="T54" fmla="*/ 12 w 2583"/>
                <a:gd name="T55" fmla="*/ 24 h 3030"/>
                <a:gd name="T56" fmla="*/ 9 w 2583"/>
                <a:gd name="T57" fmla="*/ 24 h 3030"/>
                <a:gd name="T58" fmla="*/ 6 w 2583"/>
                <a:gd name="T59" fmla="*/ 24 h 3030"/>
                <a:gd name="T60" fmla="*/ 3 w 2583"/>
                <a:gd name="T61" fmla="*/ 24 h 3030"/>
                <a:gd name="T62" fmla="*/ 1 w 2583"/>
                <a:gd name="T63" fmla="*/ 24 h 3030"/>
                <a:gd name="T64" fmla="*/ 0 w 2583"/>
                <a:gd name="T65" fmla="*/ 24 h 3030"/>
                <a:gd name="T66" fmla="*/ 0 w 2583"/>
                <a:gd name="T67" fmla="*/ 22 h 3030"/>
                <a:gd name="T68" fmla="*/ 0 w 2583"/>
                <a:gd name="T69" fmla="*/ 19 h 3030"/>
                <a:gd name="T70" fmla="*/ 0 w 2583"/>
                <a:gd name="T71" fmla="*/ 16 h 3030"/>
                <a:gd name="T72" fmla="*/ 0 w 2583"/>
                <a:gd name="T73" fmla="*/ 13 h 3030"/>
                <a:gd name="T74" fmla="*/ 0 w 2583"/>
                <a:gd name="T75" fmla="*/ 10 h 3030"/>
                <a:gd name="T76" fmla="*/ 0 w 2583"/>
                <a:gd name="T77" fmla="*/ 8 h 3030"/>
                <a:gd name="T78" fmla="*/ 0 w 2583"/>
                <a:gd name="T79" fmla="*/ 5 h 3030"/>
                <a:gd name="T80" fmla="*/ 0 w 2583"/>
                <a:gd name="T81" fmla="*/ 2 h 3030"/>
                <a:gd name="T82" fmla="*/ 1 w 2583"/>
                <a:gd name="T83" fmla="*/ 2 h 3030"/>
                <a:gd name="T84" fmla="*/ 1 w 2583"/>
                <a:gd name="T85" fmla="*/ 1 h 3030"/>
                <a:gd name="T86" fmla="*/ 2 w 2583"/>
                <a:gd name="T87" fmla="*/ 1 h 3030"/>
                <a:gd name="T88" fmla="*/ 2 w 2583"/>
                <a:gd name="T89" fmla="*/ 1 h 3030"/>
                <a:gd name="T90" fmla="*/ 3 w 2583"/>
                <a:gd name="T91" fmla="*/ 1 h 3030"/>
                <a:gd name="T92" fmla="*/ 3 w 2583"/>
                <a:gd name="T93" fmla="*/ 0 h 3030"/>
                <a:gd name="T94" fmla="*/ 4 w 2583"/>
                <a:gd name="T95" fmla="*/ 0 h 3030"/>
                <a:gd name="T96" fmla="*/ 4 w 2583"/>
                <a:gd name="T97" fmla="*/ 0 h 3030"/>
                <a:gd name="T98" fmla="*/ 5 w 2583"/>
                <a:gd name="T99" fmla="*/ 1 h 3030"/>
                <a:gd name="T100" fmla="*/ 5 w 2583"/>
                <a:gd name="T101" fmla="*/ 1 h 3030"/>
                <a:gd name="T102" fmla="*/ 6 w 2583"/>
                <a:gd name="T103" fmla="*/ 2 h 3030"/>
                <a:gd name="T104" fmla="*/ 7 w 2583"/>
                <a:gd name="T105" fmla="*/ 2 h 3030"/>
                <a:gd name="T106" fmla="*/ 7 w 2583"/>
                <a:gd name="T107" fmla="*/ 2 h 3030"/>
                <a:gd name="T108" fmla="*/ 8 w 2583"/>
                <a:gd name="T109" fmla="*/ 2 h 3030"/>
                <a:gd name="T110" fmla="*/ 9 w 2583"/>
                <a:gd name="T111" fmla="*/ 3 h 3030"/>
                <a:gd name="T112" fmla="*/ 9 w 2583"/>
                <a:gd name="T113" fmla="*/ 3 h 30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3"/>
                <a:gd name="T172" fmla="*/ 0 h 3030"/>
                <a:gd name="T173" fmla="*/ 2583 w 2583"/>
                <a:gd name="T174" fmla="*/ 3030 h 30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35"/>
            <p:cNvSpPr>
              <a:spLocks/>
            </p:cNvSpPr>
            <p:nvPr/>
          </p:nvSpPr>
          <p:spPr bwMode="auto">
            <a:xfrm>
              <a:off x="4519" y="446"/>
              <a:ext cx="29" cy="46"/>
            </a:xfrm>
            <a:custGeom>
              <a:avLst/>
              <a:gdLst>
                <a:gd name="T0" fmla="*/ 1 w 144"/>
                <a:gd name="T1" fmla="*/ 0 h 228"/>
                <a:gd name="T2" fmla="*/ 0 w 144"/>
                <a:gd name="T3" fmla="*/ 2 h 228"/>
                <a:gd name="T4" fmla="*/ 0 w 144"/>
                <a:gd name="T5" fmla="*/ 2 h 228"/>
                <a:gd name="T6" fmla="*/ 0 w 144"/>
                <a:gd name="T7" fmla="*/ 2 h 228"/>
                <a:gd name="T8" fmla="*/ 1 w 144"/>
                <a:gd name="T9" fmla="*/ 0 h 228"/>
                <a:gd name="T10" fmla="*/ 1 w 144"/>
                <a:gd name="T11" fmla="*/ 0 h 228"/>
                <a:gd name="T12" fmla="*/ 1 w 144"/>
                <a:gd name="T13" fmla="*/ 0 h 228"/>
                <a:gd name="T14" fmla="*/ 1 w 144"/>
                <a:gd name="T15" fmla="*/ 0 h 228"/>
                <a:gd name="T16" fmla="*/ 1 w 144"/>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28"/>
                <a:gd name="T29" fmla="*/ 144 w 144"/>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36"/>
            <p:cNvSpPr>
              <a:spLocks/>
            </p:cNvSpPr>
            <p:nvPr/>
          </p:nvSpPr>
          <p:spPr bwMode="auto">
            <a:xfrm>
              <a:off x="4502" y="451"/>
              <a:ext cx="10" cy="28"/>
            </a:xfrm>
            <a:custGeom>
              <a:avLst/>
              <a:gdLst>
                <a:gd name="T0" fmla="*/ 0 w 52"/>
                <a:gd name="T1" fmla="*/ 0 h 144"/>
                <a:gd name="T2" fmla="*/ 0 w 52"/>
                <a:gd name="T3" fmla="*/ 1 h 144"/>
                <a:gd name="T4" fmla="*/ 0 w 52"/>
                <a:gd name="T5" fmla="*/ 1 h 144"/>
                <a:gd name="T6" fmla="*/ 0 w 52"/>
                <a:gd name="T7" fmla="*/ 0 h 144"/>
                <a:gd name="T8" fmla="*/ 0 w 52"/>
                <a:gd name="T9" fmla="*/ 0 h 144"/>
                <a:gd name="T10" fmla="*/ 0 w 52"/>
                <a:gd name="T11" fmla="*/ 0 h 144"/>
                <a:gd name="T12" fmla="*/ 0 w 52"/>
                <a:gd name="T13" fmla="*/ 0 h 144"/>
                <a:gd name="T14" fmla="*/ 0 w 52"/>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44"/>
                <a:gd name="T26" fmla="*/ 52 w 5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37"/>
            <p:cNvSpPr>
              <a:spLocks/>
            </p:cNvSpPr>
            <p:nvPr/>
          </p:nvSpPr>
          <p:spPr bwMode="auto">
            <a:xfrm>
              <a:off x="4452" y="453"/>
              <a:ext cx="17" cy="37"/>
            </a:xfrm>
            <a:custGeom>
              <a:avLst/>
              <a:gdLst>
                <a:gd name="T0" fmla="*/ 0 w 83"/>
                <a:gd name="T1" fmla="*/ 0 h 182"/>
                <a:gd name="T2" fmla="*/ 0 w 83"/>
                <a:gd name="T3" fmla="*/ 0 h 182"/>
                <a:gd name="T4" fmla="*/ 0 w 83"/>
                <a:gd name="T5" fmla="*/ 0 h 182"/>
                <a:gd name="T6" fmla="*/ 0 w 83"/>
                <a:gd name="T7" fmla="*/ 1 h 182"/>
                <a:gd name="T8" fmla="*/ 0 w 83"/>
                <a:gd name="T9" fmla="*/ 1 h 182"/>
                <a:gd name="T10" fmla="*/ 0 w 83"/>
                <a:gd name="T11" fmla="*/ 1 h 182"/>
                <a:gd name="T12" fmla="*/ 1 w 83"/>
                <a:gd name="T13" fmla="*/ 1 h 182"/>
                <a:gd name="T14" fmla="*/ 1 w 83"/>
                <a:gd name="T15" fmla="*/ 1 h 182"/>
                <a:gd name="T16" fmla="*/ 1 w 83"/>
                <a:gd name="T17" fmla="*/ 2 h 182"/>
                <a:gd name="T18" fmla="*/ 1 w 83"/>
                <a:gd name="T19" fmla="*/ 2 h 182"/>
                <a:gd name="T20" fmla="*/ 0 w 83"/>
                <a:gd name="T21" fmla="*/ 1 h 182"/>
                <a:gd name="T22" fmla="*/ 0 w 83"/>
                <a:gd name="T23" fmla="*/ 1 h 182"/>
                <a:gd name="T24" fmla="*/ 0 w 83"/>
                <a:gd name="T25" fmla="*/ 1 h 182"/>
                <a:gd name="T26" fmla="*/ 0 w 83"/>
                <a:gd name="T27" fmla="*/ 1 h 182"/>
                <a:gd name="T28" fmla="*/ 0 w 83"/>
                <a:gd name="T29" fmla="*/ 1 h 182"/>
                <a:gd name="T30" fmla="*/ 0 w 83"/>
                <a:gd name="T31" fmla="*/ 0 h 182"/>
                <a:gd name="T32" fmla="*/ 0 w 83"/>
                <a:gd name="T33" fmla="*/ 0 h 182"/>
                <a:gd name="T34" fmla="*/ 0 w 83"/>
                <a:gd name="T35" fmla="*/ 0 h 182"/>
                <a:gd name="T36" fmla="*/ 0 w 83"/>
                <a:gd name="T37" fmla="*/ 0 h 182"/>
                <a:gd name="T38" fmla="*/ 0 w 83"/>
                <a:gd name="T39" fmla="*/ 0 h 182"/>
                <a:gd name="T40" fmla="*/ 0 w 83"/>
                <a:gd name="T41" fmla="*/ 0 h 182"/>
                <a:gd name="T42" fmla="*/ 0 w 83"/>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82"/>
                <a:gd name="T68" fmla="*/ 83 w 83"/>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38"/>
            <p:cNvSpPr>
              <a:spLocks/>
            </p:cNvSpPr>
            <p:nvPr/>
          </p:nvSpPr>
          <p:spPr bwMode="auto">
            <a:xfrm>
              <a:off x="4477" y="459"/>
              <a:ext cx="9" cy="16"/>
            </a:xfrm>
            <a:custGeom>
              <a:avLst/>
              <a:gdLst>
                <a:gd name="T0" fmla="*/ 0 w 42"/>
                <a:gd name="T1" fmla="*/ 1 h 84"/>
                <a:gd name="T2" fmla="*/ 0 w 42"/>
                <a:gd name="T3" fmla="*/ 1 h 84"/>
                <a:gd name="T4" fmla="*/ 0 w 42"/>
                <a:gd name="T5" fmla="*/ 1 h 84"/>
                <a:gd name="T6" fmla="*/ 0 w 42"/>
                <a:gd name="T7" fmla="*/ 1 h 84"/>
                <a:gd name="T8" fmla="*/ 0 w 42"/>
                <a:gd name="T9" fmla="*/ 1 h 84"/>
                <a:gd name="T10" fmla="*/ 0 w 42"/>
                <a:gd name="T11" fmla="*/ 1 h 84"/>
                <a:gd name="T12" fmla="*/ 0 w 42"/>
                <a:gd name="T13" fmla="*/ 0 h 84"/>
                <a:gd name="T14" fmla="*/ 0 w 42"/>
                <a:gd name="T15" fmla="*/ 0 h 84"/>
                <a:gd name="T16" fmla="*/ 0 w 42"/>
                <a:gd name="T17" fmla="*/ 0 h 84"/>
                <a:gd name="T18" fmla="*/ 0 w 42"/>
                <a:gd name="T19" fmla="*/ 0 h 84"/>
                <a:gd name="T20" fmla="*/ 0 w 42"/>
                <a:gd name="T21" fmla="*/ 0 h 84"/>
                <a:gd name="T22" fmla="*/ 0 w 42"/>
                <a:gd name="T23" fmla="*/ 0 h 84"/>
                <a:gd name="T24" fmla="*/ 0 w 42"/>
                <a:gd name="T25" fmla="*/ 0 h 84"/>
                <a:gd name="T26" fmla="*/ 0 w 42"/>
                <a:gd name="T27" fmla="*/ 0 h 84"/>
                <a:gd name="T28" fmla="*/ 0 w 42"/>
                <a:gd name="T29" fmla="*/ 0 h 84"/>
                <a:gd name="T30" fmla="*/ 0 w 42"/>
                <a:gd name="T31" fmla="*/ 0 h 84"/>
                <a:gd name="T32" fmla="*/ 0 w 42"/>
                <a:gd name="T33" fmla="*/ 0 h 84"/>
                <a:gd name="T34" fmla="*/ 0 w 42"/>
                <a:gd name="T35" fmla="*/ 0 h 84"/>
                <a:gd name="T36" fmla="*/ 0 w 42"/>
                <a:gd name="T37" fmla="*/ 0 h 84"/>
                <a:gd name="T38" fmla="*/ 0 w 42"/>
                <a:gd name="T39" fmla="*/ 0 h 84"/>
                <a:gd name="T40" fmla="*/ 0 w 42"/>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84"/>
                <a:gd name="T65" fmla="*/ 42 w 4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39"/>
            <p:cNvSpPr>
              <a:spLocks/>
            </p:cNvSpPr>
            <p:nvPr/>
          </p:nvSpPr>
          <p:spPr bwMode="auto">
            <a:xfrm>
              <a:off x="4542" y="485"/>
              <a:ext cx="20" cy="16"/>
            </a:xfrm>
            <a:custGeom>
              <a:avLst/>
              <a:gdLst>
                <a:gd name="T0" fmla="*/ 1 w 103"/>
                <a:gd name="T1" fmla="*/ 0 h 76"/>
                <a:gd name="T2" fmla="*/ 1 w 103"/>
                <a:gd name="T3" fmla="*/ 0 h 76"/>
                <a:gd name="T4" fmla="*/ 1 w 103"/>
                <a:gd name="T5" fmla="*/ 0 h 76"/>
                <a:gd name="T6" fmla="*/ 1 w 103"/>
                <a:gd name="T7" fmla="*/ 0 h 76"/>
                <a:gd name="T8" fmla="*/ 1 w 103"/>
                <a:gd name="T9" fmla="*/ 0 h 76"/>
                <a:gd name="T10" fmla="*/ 0 w 103"/>
                <a:gd name="T11" fmla="*/ 0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0 h 76"/>
                <a:gd name="T32" fmla="*/ 0 w 103"/>
                <a:gd name="T33" fmla="*/ 0 h 76"/>
                <a:gd name="T34" fmla="*/ 0 w 103"/>
                <a:gd name="T35" fmla="*/ 0 h 76"/>
                <a:gd name="T36" fmla="*/ 0 w 103"/>
                <a:gd name="T37" fmla="*/ 0 h 76"/>
                <a:gd name="T38" fmla="*/ 0 w 103"/>
                <a:gd name="T39" fmla="*/ 0 h 76"/>
                <a:gd name="T40" fmla="*/ 1 w 103"/>
                <a:gd name="T41" fmla="*/ 0 h 76"/>
                <a:gd name="T42" fmla="*/ 1 w 103"/>
                <a:gd name="T43" fmla="*/ 0 h 76"/>
                <a:gd name="T44" fmla="*/ 1 w 103"/>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76"/>
                <a:gd name="T71" fmla="*/ 103 w 103"/>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40"/>
            <p:cNvSpPr>
              <a:spLocks/>
            </p:cNvSpPr>
            <p:nvPr/>
          </p:nvSpPr>
          <p:spPr bwMode="auto">
            <a:xfrm>
              <a:off x="4429" y="487"/>
              <a:ext cx="115" cy="115"/>
            </a:xfrm>
            <a:custGeom>
              <a:avLst/>
              <a:gdLst>
                <a:gd name="T0" fmla="*/ 3 w 571"/>
                <a:gd name="T1" fmla="*/ 1 h 573"/>
                <a:gd name="T2" fmla="*/ 3 w 571"/>
                <a:gd name="T3" fmla="*/ 1 h 573"/>
                <a:gd name="T4" fmla="*/ 4 w 571"/>
                <a:gd name="T5" fmla="*/ 1 h 573"/>
                <a:gd name="T6" fmla="*/ 4 w 571"/>
                <a:gd name="T7" fmla="*/ 2 h 573"/>
                <a:gd name="T8" fmla="*/ 5 w 571"/>
                <a:gd name="T9" fmla="*/ 2 h 573"/>
                <a:gd name="T10" fmla="*/ 5 w 571"/>
                <a:gd name="T11" fmla="*/ 2 h 573"/>
                <a:gd name="T12" fmla="*/ 5 w 571"/>
                <a:gd name="T13" fmla="*/ 2 h 573"/>
                <a:gd name="T14" fmla="*/ 4 w 571"/>
                <a:gd name="T15" fmla="*/ 3 h 573"/>
                <a:gd name="T16" fmla="*/ 4 w 571"/>
                <a:gd name="T17" fmla="*/ 3 h 573"/>
                <a:gd name="T18" fmla="*/ 4 w 571"/>
                <a:gd name="T19" fmla="*/ 4 h 573"/>
                <a:gd name="T20" fmla="*/ 4 w 571"/>
                <a:gd name="T21" fmla="*/ 4 h 573"/>
                <a:gd name="T22" fmla="*/ 4 w 571"/>
                <a:gd name="T23" fmla="*/ 4 h 573"/>
                <a:gd name="T24" fmla="*/ 4 w 571"/>
                <a:gd name="T25" fmla="*/ 4 h 573"/>
                <a:gd name="T26" fmla="*/ 4 w 571"/>
                <a:gd name="T27" fmla="*/ 4 h 573"/>
                <a:gd name="T28" fmla="*/ 4 w 571"/>
                <a:gd name="T29" fmla="*/ 4 h 573"/>
                <a:gd name="T30" fmla="*/ 4 w 571"/>
                <a:gd name="T31" fmla="*/ 4 h 573"/>
                <a:gd name="T32" fmla="*/ 3 w 571"/>
                <a:gd name="T33" fmla="*/ 4 h 573"/>
                <a:gd name="T34" fmla="*/ 3 w 571"/>
                <a:gd name="T35" fmla="*/ 3 h 573"/>
                <a:gd name="T36" fmla="*/ 2 w 571"/>
                <a:gd name="T37" fmla="*/ 4 h 573"/>
                <a:gd name="T38" fmla="*/ 2 w 571"/>
                <a:gd name="T39" fmla="*/ 4 h 573"/>
                <a:gd name="T40" fmla="*/ 2 w 571"/>
                <a:gd name="T41" fmla="*/ 4 h 573"/>
                <a:gd name="T42" fmla="*/ 1 w 571"/>
                <a:gd name="T43" fmla="*/ 4 h 573"/>
                <a:gd name="T44" fmla="*/ 1 w 571"/>
                <a:gd name="T45" fmla="*/ 4 h 573"/>
                <a:gd name="T46" fmla="*/ 1 w 571"/>
                <a:gd name="T47" fmla="*/ 5 h 573"/>
                <a:gd name="T48" fmla="*/ 1 w 571"/>
                <a:gd name="T49" fmla="*/ 5 h 573"/>
                <a:gd name="T50" fmla="*/ 1 w 571"/>
                <a:gd name="T51" fmla="*/ 5 h 573"/>
                <a:gd name="T52" fmla="*/ 1 w 571"/>
                <a:gd name="T53" fmla="*/ 4 h 573"/>
                <a:gd name="T54" fmla="*/ 1 w 571"/>
                <a:gd name="T55" fmla="*/ 4 h 573"/>
                <a:gd name="T56" fmla="*/ 1 w 571"/>
                <a:gd name="T57" fmla="*/ 4 h 573"/>
                <a:gd name="T58" fmla="*/ 1 w 571"/>
                <a:gd name="T59" fmla="*/ 3 h 573"/>
                <a:gd name="T60" fmla="*/ 1 w 571"/>
                <a:gd name="T61" fmla="*/ 3 h 573"/>
                <a:gd name="T62" fmla="*/ 1 w 571"/>
                <a:gd name="T63" fmla="*/ 3 h 573"/>
                <a:gd name="T64" fmla="*/ 1 w 571"/>
                <a:gd name="T65" fmla="*/ 3 h 573"/>
                <a:gd name="T66" fmla="*/ 0 w 571"/>
                <a:gd name="T67" fmla="*/ 2 h 573"/>
                <a:gd name="T68" fmla="*/ 0 w 571"/>
                <a:gd name="T69" fmla="*/ 2 h 573"/>
                <a:gd name="T70" fmla="*/ 0 w 571"/>
                <a:gd name="T71" fmla="*/ 2 h 573"/>
                <a:gd name="T72" fmla="*/ 0 w 571"/>
                <a:gd name="T73" fmla="*/ 2 h 573"/>
                <a:gd name="T74" fmla="*/ 0 w 571"/>
                <a:gd name="T75" fmla="*/ 2 h 573"/>
                <a:gd name="T76" fmla="*/ 0 w 571"/>
                <a:gd name="T77" fmla="*/ 2 h 573"/>
                <a:gd name="T78" fmla="*/ 0 w 571"/>
                <a:gd name="T79" fmla="*/ 2 h 573"/>
                <a:gd name="T80" fmla="*/ 1 w 571"/>
                <a:gd name="T81" fmla="*/ 2 h 573"/>
                <a:gd name="T82" fmla="*/ 1 w 571"/>
                <a:gd name="T83" fmla="*/ 2 h 573"/>
                <a:gd name="T84" fmla="*/ 2 w 571"/>
                <a:gd name="T85" fmla="*/ 2 h 573"/>
                <a:gd name="T86" fmla="*/ 2 w 571"/>
                <a:gd name="T87" fmla="*/ 1 h 573"/>
                <a:gd name="T88" fmla="*/ 2 w 571"/>
                <a:gd name="T89" fmla="*/ 1 h 573"/>
                <a:gd name="T90" fmla="*/ 2 w 571"/>
                <a:gd name="T91" fmla="*/ 1 h 573"/>
                <a:gd name="T92" fmla="*/ 2 w 571"/>
                <a:gd name="T93" fmla="*/ 0 h 573"/>
                <a:gd name="T94" fmla="*/ 2 w 571"/>
                <a:gd name="T95" fmla="*/ 0 h 573"/>
                <a:gd name="T96" fmla="*/ 2 w 571"/>
                <a:gd name="T97" fmla="*/ 0 h 573"/>
                <a:gd name="T98" fmla="*/ 2 w 571"/>
                <a:gd name="T99" fmla="*/ 0 h 573"/>
                <a:gd name="T100" fmla="*/ 2 w 571"/>
                <a:gd name="T101" fmla="*/ 0 h 573"/>
                <a:gd name="T102" fmla="*/ 2 w 571"/>
                <a:gd name="T103" fmla="*/ 0 h 573"/>
                <a:gd name="T104" fmla="*/ 2 w 571"/>
                <a:gd name="T105" fmla="*/ 0 h 573"/>
                <a:gd name="T106" fmla="*/ 3 w 571"/>
                <a:gd name="T107" fmla="*/ 1 h 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1"/>
                <a:gd name="T163" fmla="*/ 0 h 573"/>
                <a:gd name="T164" fmla="*/ 571 w 571"/>
                <a:gd name="T165" fmla="*/ 573 h 5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41"/>
            <p:cNvSpPr>
              <a:spLocks/>
            </p:cNvSpPr>
            <p:nvPr/>
          </p:nvSpPr>
          <p:spPr bwMode="auto">
            <a:xfrm>
              <a:off x="4432" y="490"/>
              <a:ext cx="16" cy="17"/>
            </a:xfrm>
            <a:custGeom>
              <a:avLst/>
              <a:gdLst>
                <a:gd name="T0" fmla="*/ 1 w 83"/>
                <a:gd name="T1" fmla="*/ 0 h 84"/>
                <a:gd name="T2" fmla="*/ 1 w 83"/>
                <a:gd name="T3" fmla="*/ 1 h 84"/>
                <a:gd name="T4" fmla="*/ 0 w 83"/>
                <a:gd name="T5" fmla="*/ 1 h 84"/>
                <a:gd name="T6" fmla="*/ 0 w 83"/>
                <a:gd name="T7" fmla="*/ 1 h 84"/>
                <a:gd name="T8" fmla="*/ 0 w 83"/>
                <a:gd name="T9" fmla="*/ 1 h 84"/>
                <a:gd name="T10" fmla="*/ 0 w 83"/>
                <a:gd name="T11" fmla="*/ 0 h 84"/>
                <a:gd name="T12" fmla="*/ 0 w 83"/>
                <a:gd name="T13" fmla="*/ 0 h 84"/>
                <a:gd name="T14" fmla="*/ 0 w 83"/>
                <a:gd name="T15" fmla="*/ 0 h 84"/>
                <a:gd name="T16" fmla="*/ 0 w 83"/>
                <a:gd name="T17" fmla="*/ 0 h 84"/>
                <a:gd name="T18" fmla="*/ 0 w 83"/>
                <a:gd name="T19" fmla="*/ 0 h 84"/>
                <a:gd name="T20" fmla="*/ 0 w 83"/>
                <a:gd name="T21" fmla="*/ 0 h 84"/>
                <a:gd name="T22" fmla="*/ 0 w 83"/>
                <a:gd name="T23" fmla="*/ 0 h 84"/>
                <a:gd name="T24" fmla="*/ 0 w 83"/>
                <a:gd name="T25" fmla="*/ 0 h 84"/>
                <a:gd name="T26" fmla="*/ 0 w 83"/>
                <a:gd name="T27" fmla="*/ 0 h 84"/>
                <a:gd name="T28" fmla="*/ 0 w 83"/>
                <a:gd name="T29" fmla="*/ 0 h 84"/>
                <a:gd name="T30" fmla="*/ 0 w 83"/>
                <a:gd name="T31" fmla="*/ 0 h 84"/>
                <a:gd name="T32" fmla="*/ 1 w 83"/>
                <a:gd name="T33" fmla="*/ 0 h 84"/>
                <a:gd name="T34" fmla="*/ 1 w 83"/>
                <a:gd name="T35" fmla="*/ 0 h 84"/>
                <a:gd name="T36" fmla="*/ 1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42"/>
            <p:cNvSpPr>
              <a:spLocks/>
            </p:cNvSpPr>
            <p:nvPr/>
          </p:nvSpPr>
          <p:spPr bwMode="auto">
            <a:xfrm>
              <a:off x="4392" y="498"/>
              <a:ext cx="35" cy="21"/>
            </a:xfrm>
            <a:custGeom>
              <a:avLst/>
              <a:gdLst>
                <a:gd name="T0" fmla="*/ 1 w 176"/>
                <a:gd name="T1" fmla="*/ 1 h 106"/>
                <a:gd name="T2" fmla="*/ 1 w 176"/>
                <a:gd name="T3" fmla="*/ 1 h 106"/>
                <a:gd name="T4" fmla="*/ 1 w 176"/>
                <a:gd name="T5" fmla="*/ 1 h 106"/>
                <a:gd name="T6" fmla="*/ 1 w 176"/>
                <a:gd name="T7" fmla="*/ 1 h 106"/>
                <a:gd name="T8" fmla="*/ 1 w 176"/>
                <a:gd name="T9" fmla="*/ 1 h 106"/>
                <a:gd name="T10" fmla="*/ 1 w 176"/>
                <a:gd name="T11" fmla="*/ 1 h 106"/>
                <a:gd name="T12" fmla="*/ 0 w 176"/>
                <a:gd name="T13" fmla="*/ 0 h 106"/>
                <a:gd name="T14" fmla="*/ 0 w 176"/>
                <a:gd name="T15" fmla="*/ 0 h 106"/>
                <a:gd name="T16" fmla="*/ 0 w 176"/>
                <a:gd name="T17" fmla="*/ 0 h 106"/>
                <a:gd name="T18" fmla="*/ 0 w 176"/>
                <a:gd name="T19" fmla="*/ 0 h 106"/>
                <a:gd name="T20" fmla="*/ 0 w 176"/>
                <a:gd name="T21" fmla="*/ 0 h 106"/>
                <a:gd name="T22" fmla="*/ 0 w 176"/>
                <a:gd name="T23" fmla="*/ 0 h 106"/>
                <a:gd name="T24" fmla="*/ 0 w 176"/>
                <a:gd name="T25" fmla="*/ 0 h 106"/>
                <a:gd name="T26" fmla="*/ 0 w 176"/>
                <a:gd name="T27" fmla="*/ 0 h 106"/>
                <a:gd name="T28" fmla="*/ 0 w 176"/>
                <a:gd name="T29" fmla="*/ 0 h 106"/>
                <a:gd name="T30" fmla="*/ 0 w 176"/>
                <a:gd name="T31" fmla="*/ 0 h 106"/>
                <a:gd name="T32" fmla="*/ 0 w 176"/>
                <a:gd name="T33" fmla="*/ 0 h 106"/>
                <a:gd name="T34" fmla="*/ 0 w 176"/>
                <a:gd name="T35" fmla="*/ 0 h 106"/>
                <a:gd name="T36" fmla="*/ 1 w 176"/>
                <a:gd name="T37" fmla="*/ 0 h 106"/>
                <a:gd name="T38" fmla="*/ 1 w 176"/>
                <a:gd name="T39" fmla="*/ 0 h 106"/>
                <a:gd name="T40" fmla="*/ 1 w 176"/>
                <a:gd name="T41" fmla="*/ 0 h 106"/>
                <a:gd name="T42" fmla="*/ 1 w 176"/>
                <a:gd name="T43" fmla="*/ 0 h 106"/>
                <a:gd name="T44" fmla="*/ 1 w 176"/>
                <a:gd name="T45" fmla="*/ 0 h 106"/>
                <a:gd name="T46" fmla="*/ 1 w 176"/>
                <a:gd name="T47" fmla="*/ 1 h 106"/>
                <a:gd name="T48" fmla="*/ 1 w 176"/>
                <a:gd name="T49" fmla="*/ 1 h 106"/>
                <a:gd name="T50" fmla="*/ 1 w 17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106"/>
                <a:gd name="T80" fmla="*/ 176 w 17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43"/>
            <p:cNvSpPr>
              <a:spLocks/>
            </p:cNvSpPr>
            <p:nvPr/>
          </p:nvSpPr>
          <p:spPr bwMode="auto">
            <a:xfrm>
              <a:off x="4438" y="498"/>
              <a:ext cx="97" cy="91"/>
            </a:xfrm>
            <a:custGeom>
              <a:avLst/>
              <a:gdLst>
                <a:gd name="T0" fmla="*/ 3 w 487"/>
                <a:gd name="T1" fmla="*/ 1 h 456"/>
                <a:gd name="T2" fmla="*/ 3 w 487"/>
                <a:gd name="T3" fmla="*/ 1 h 456"/>
                <a:gd name="T4" fmla="*/ 3 w 487"/>
                <a:gd name="T5" fmla="*/ 1 h 456"/>
                <a:gd name="T6" fmla="*/ 3 w 487"/>
                <a:gd name="T7" fmla="*/ 1 h 456"/>
                <a:gd name="T8" fmla="*/ 3 w 487"/>
                <a:gd name="T9" fmla="*/ 1 h 456"/>
                <a:gd name="T10" fmla="*/ 3 w 487"/>
                <a:gd name="T11" fmla="*/ 1 h 456"/>
                <a:gd name="T12" fmla="*/ 4 w 487"/>
                <a:gd name="T13" fmla="*/ 1 h 456"/>
                <a:gd name="T14" fmla="*/ 4 w 487"/>
                <a:gd name="T15" fmla="*/ 1 h 456"/>
                <a:gd name="T16" fmla="*/ 4 w 487"/>
                <a:gd name="T17" fmla="*/ 1 h 456"/>
                <a:gd name="T18" fmla="*/ 3 w 487"/>
                <a:gd name="T19" fmla="*/ 2 h 456"/>
                <a:gd name="T20" fmla="*/ 3 w 487"/>
                <a:gd name="T21" fmla="*/ 4 h 456"/>
                <a:gd name="T22" fmla="*/ 3 w 487"/>
                <a:gd name="T23" fmla="*/ 3 h 456"/>
                <a:gd name="T24" fmla="*/ 3 w 487"/>
                <a:gd name="T25" fmla="*/ 3 h 456"/>
                <a:gd name="T26" fmla="*/ 3 w 487"/>
                <a:gd name="T27" fmla="*/ 3 h 456"/>
                <a:gd name="T28" fmla="*/ 3 w 487"/>
                <a:gd name="T29" fmla="*/ 3 h 456"/>
                <a:gd name="T30" fmla="*/ 3 w 487"/>
                <a:gd name="T31" fmla="*/ 3 h 456"/>
                <a:gd name="T32" fmla="*/ 3 w 487"/>
                <a:gd name="T33" fmla="*/ 3 h 456"/>
                <a:gd name="T34" fmla="*/ 3 w 487"/>
                <a:gd name="T35" fmla="*/ 3 h 456"/>
                <a:gd name="T36" fmla="*/ 3 w 487"/>
                <a:gd name="T37" fmla="*/ 3 h 456"/>
                <a:gd name="T38" fmla="*/ 3 w 487"/>
                <a:gd name="T39" fmla="*/ 3 h 456"/>
                <a:gd name="T40" fmla="*/ 3 w 487"/>
                <a:gd name="T41" fmla="*/ 3 h 456"/>
                <a:gd name="T42" fmla="*/ 2 w 487"/>
                <a:gd name="T43" fmla="*/ 3 h 456"/>
                <a:gd name="T44" fmla="*/ 2 w 487"/>
                <a:gd name="T45" fmla="*/ 3 h 456"/>
                <a:gd name="T46" fmla="*/ 2 w 487"/>
                <a:gd name="T47" fmla="*/ 3 h 456"/>
                <a:gd name="T48" fmla="*/ 2 w 487"/>
                <a:gd name="T49" fmla="*/ 3 h 456"/>
                <a:gd name="T50" fmla="*/ 2 w 487"/>
                <a:gd name="T51" fmla="*/ 3 h 456"/>
                <a:gd name="T52" fmla="*/ 2 w 487"/>
                <a:gd name="T53" fmla="*/ 3 h 456"/>
                <a:gd name="T54" fmla="*/ 1 w 487"/>
                <a:gd name="T55" fmla="*/ 4 h 456"/>
                <a:gd name="T56" fmla="*/ 1 w 487"/>
                <a:gd name="T57" fmla="*/ 4 h 456"/>
                <a:gd name="T58" fmla="*/ 1 w 487"/>
                <a:gd name="T59" fmla="*/ 3 h 456"/>
                <a:gd name="T60" fmla="*/ 1 w 487"/>
                <a:gd name="T61" fmla="*/ 3 h 456"/>
                <a:gd name="T62" fmla="*/ 1 w 487"/>
                <a:gd name="T63" fmla="*/ 3 h 456"/>
                <a:gd name="T64" fmla="*/ 1 w 487"/>
                <a:gd name="T65" fmla="*/ 3 h 456"/>
                <a:gd name="T66" fmla="*/ 1 w 487"/>
                <a:gd name="T67" fmla="*/ 3 h 456"/>
                <a:gd name="T68" fmla="*/ 1 w 487"/>
                <a:gd name="T69" fmla="*/ 3 h 456"/>
                <a:gd name="T70" fmla="*/ 1 w 487"/>
                <a:gd name="T71" fmla="*/ 3 h 456"/>
                <a:gd name="T72" fmla="*/ 0 w 487"/>
                <a:gd name="T73" fmla="*/ 1 h 456"/>
                <a:gd name="T74" fmla="*/ 0 w 487"/>
                <a:gd name="T75" fmla="*/ 1 h 456"/>
                <a:gd name="T76" fmla="*/ 0 w 487"/>
                <a:gd name="T77" fmla="*/ 1 h 456"/>
                <a:gd name="T78" fmla="*/ 0 w 487"/>
                <a:gd name="T79" fmla="*/ 1 h 456"/>
                <a:gd name="T80" fmla="*/ 1 w 487"/>
                <a:gd name="T81" fmla="*/ 1 h 456"/>
                <a:gd name="T82" fmla="*/ 1 w 487"/>
                <a:gd name="T83" fmla="*/ 1 h 456"/>
                <a:gd name="T84" fmla="*/ 1 w 487"/>
                <a:gd name="T85" fmla="*/ 1 h 456"/>
                <a:gd name="T86" fmla="*/ 1 w 487"/>
                <a:gd name="T87" fmla="*/ 1 h 456"/>
                <a:gd name="T88" fmla="*/ 1 w 487"/>
                <a:gd name="T89" fmla="*/ 1 h 456"/>
                <a:gd name="T90" fmla="*/ 1 w 487"/>
                <a:gd name="T91" fmla="*/ 1 h 456"/>
                <a:gd name="T92" fmla="*/ 1 w 487"/>
                <a:gd name="T93" fmla="*/ 1 h 456"/>
                <a:gd name="T94" fmla="*/ 1 w 487"/>
                <a:gd name="T95" fmla="*/ 1 h 456"/>
                <a:gd name="T96" fmla="*/ 1 w 487"/>
                <a:gd name="T97" fmla="*/ 1 h 456"/>
                <a:gd name="T98" fmla="*/ 1 w 487"/>
                <a:gd name="T99" fmla="*/ 1 h 456"/>
                <a:gd name="T100" fmla="*/ 1 w 487"/>
                <a:gd name="T101" fmla="*/ 1 h 456"/>
                <a:gd name="T102" fmla="*/ 1 w 487"/>
                <a:gd name="T103" fmla="*/ 1 h 456"/>
                <a:gd name="T104" fmla="*/ 1 w 487"/>
                <a:gd name="T105" fmla="*/ 1 h 456"/>
                <a:gd name="T106" fmla="*/ 2 w 487"/>
                <a:gd name="T107" fmla="*/ 0 h 456"/>
                <a:gd name="T108" fmla="*/ 2 w 487"/>
                <a:gd name="T109" fmla="*/ 0 h 456"/>
                <a:gd name="T110" fmla="*/ 2 w 487"/>
                <a:gd name="T111" fmla="*/ 0 h 456"/>
                <a:gd name="T112" fmla="*/ 2 w 487"/>
                <a:gd name="T113" fmla="*/ 1 h 456"/>
                <a:gd name="T114" fmla="*/ 2 w 487"/>
                <a:gd name="T115" fmla="*/ 1 h 456"/>
                <a:gd name="T116" fmla="*/ 2 w 487"/>
                <a:gd name="T117" fmla="*/ 1 h 456"/>
                <a:gd name="T118" fmla="*/ 2 w 487"/>
                <a:gd name="T119" fmla="*/ 1 h 456"/>
                <a:gd name="T120" fmla="*/ 3 w 487"/>
                <a:gd name="T121" fmla="*/ 1 h 456"/>
                <a:gd name="T122" fmla="*/ 3 w 487"/>
                <a:gd name="T123" fmla="*/ 1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7"/>
                <a:gd name="T187" fmla="*/ 0 h 456"/>
                <a:gd name="T188" fmla="*/ 487 w 487"/>
                <a:gd name="T189" fmla="*/ 456 h 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44"/>
            <p:cNvSpPr>
              <a:spLocks/>
            </p:cNvSpPr>
            <p:nvPr/>
          </p:nvSpPr>
          <p:spPr bwMode="auto">
            <a:xfrm>
              <a:off x="4557" y="525"/>
              <a:ext cx="36" cy="10"/>
            </a:xfrm>
            <a:custGeom>
              <a:avLst/>
              <a:gdLst>
                <a:gd name="T0" fmla="*/ 1 w 182"/>
                <a:gd name="T1" fmla="*/ 0 h 52"/>
                <a:gd name="T2" fmla="*/ 1 w 182"/>
                <a:gd name="T3" fmla="*/ 0 h 52"/>
                <a:gd name="T4" fmla="*/ 0 w 182"/>
                <a:gd name="T5" fmla="*/ 0 h 52"/>
                <a:gd name="T6" fmla="*/ 0 w 182"/>
                <a:gd name="T7" fmla="*/ 0 h 52"/>
                <a:gd name="T8" fmla="*/ 0 w 182"/>
                <a:gd name="T9" fmla="*/ 0 h 52"/>
                <a:gd name="T10" fmla="*/ 0 w 182"/>
                <a:gd name="T11" fmla="*/ 0 h 52"/>
                <a:gd name="T12" fmla="*/ 0 w 182"/>
                <a:gd name="T13" fmla="*/ 0 h 52"/>
                <a:gd name="T14" fmla="*/ 0 w 182"/>
                <a:gd name="T15" fmla="*/ 0 h 52"/>
                <a:gd name="T16" fmla="*/ 0 w 182"/>
                <a:gd name="T17" fmla="*/ 0 h 52"/>
                <a:gd name="T18" fmla="*/ 1 w 182"/>
                <a:gd name="T19" fmla="*/ 0 h 52"/>
                <a:gd name="T20" fmla="*/ 1 w 182"/>
                <a:gd name="T21" fmla="*/ 0 h 52"/>
                <a:gd name="T22" fmla="*/ 1 w 182"/>
                <a:gd name="T23" fmla="*/ 0 h 52"/>
                <a:gd name="T24" fmla="*/ 1 w 182"/>
                <a:gd name="T25" fmla="*/ 0 h 52"/>
                <a:gd name="T26" fmla="*/ 1 w 182"/>
                <a:gd name="T27" fmla="*/ 0 h 52"/>
                <a:gd name="T28" fmla="*/ 1 w 182"/>
                <a:gd name="T29" fmla="*/ 0 h 52"/>
                <a:gd name="T30" fmla="*/ 1 w 182"/>
                <a:gd name="T31" fmla="*/ 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52"/>
                <a:gd name="T50" fmla="*/ 182 w 182"/>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45"/>
            <p:cNvSpPr>
              <a:spLocks/>
            </p:cNvSpPr>
            <p:nvPr/>
          </p:nvSpPr>
          <p:spPr bwMode="auto">
            <a:xfrm>
              <a:off x="4396" y="535"/>
              <a:ext cx="21" cy="9"/>
            </a:xfrm>
            <a:custGeom>
              <a:avLst/>
              <a:gdLst>
                <a:gd name="T0" fmla="*/ 1 w 104"/>
                <a:gd name="T1" fmla="*/ 0 h 43"/>
                <a:gd name="T2" fmla="*/ 1 w 104"/>
                <a:gd name="T3" fmla="*/ 0 h 43"/>
                <a:gd name="T4" fmla="*/ 1 w 104"/>
                <a:gd name="T5" fmla="*/ 0 h 43"/>
                <a:gd name="T6" fmla="*/ 1 w 104"/>
                <a:gd name="T7" fmla="*/ 0 h 43"/>
                <a:gd name="T8" fmla="*/ 1 w 104"/>
                <a:gd name="T9" fmla="*/ 0 h 43"/>
                <a:gd name="T10" fmla="*/ 1 w 104"/>
                <a:gd name="T11" fmla="*/ 0 h 43"/>
                <a:gd name="T12" fmla="*/ 1 w 104"/>
                <a:gd name="T13" fmla="*/ 0 h 43"/>
                <a:gd name="T14" fmla="*/ 1 w 104"/>
                <a:gd name="T15" fmla="*/ 0 h 43"/>
                <a:gd name="T16" fmla="*/ 1 w 104"/>
                <a:gd name="T17" fmla="*/ 0 h 43"/>
                <a:gd name="T18" fmla="*/ 0 w 104"/>
                <a:gd name="T19" fmla="*/ 0 h 43"/>
                <a:gd name="T20" fmla="*/ 0 w 104"/>
                <a:gd name="T21" fmla="*/ 0 h 43"/>
                <a:gd name="T22" fmla="*/ 0 w 104"/>
                <a:gd name="T23" fmla="*/ 0 h 43"/>
                <a:gd name="T24" fmla="*/ 0 w 104"/>
                <a:gd name="T25" fmla="*/ 0 h 43"/>
                <a:gd name="T26" fmla="*/ 0 w 104"/>
                <a:gd name="T27" fmla="*/ 0 h 43"/>
                <a:gd name="T28" fmla="*/ 0 w 104"/>
                <a:gd name="T29" fmla="*/ 0 h 43"/>
                <a:gd name="T30" fmla="*/ 1 w 104"/>
                <a:gd name="T31" fmla="*/ 0 h 43"/>
                <a:gd name="T32" fmla="*/ 1 w 104"/>
                <a:gd name="T33" fmla="*/ 0 h 43"/>
                <a:gd name="T34" fmla="*/ 1 w 104"/>
                <a:gd name="T35" fmla="*/ 0 h 43"/>
                <a:gd name="T36" fmla="*/ 1 w 10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3"/>
                <a:gd name="T59" fmla="*/ 104 w 10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46"/>
            <p:cNvSpPr>
              <a:spLocks/>
            </p:cNvSpPr>
            <p:nvPr/>
          </p:nvSpPr>
          <p:spPr bwMode="auto">
            <a:xfrm>
              <a:off x="4556" y="552"/>
              <a:ext cx="23" cy="5"/>
            </a:xfrm>
            <a:custGeom>
              <a:avLst/>
              <a:gdLst>
                <a:gd name="T0" fmla="*/ 1 w 114"/>
                <a:gd name="T1" fmla="*/ 0 h 27"/>
                <a:gd name="T2" fmla="*/ 1 w 114"/>
                <a:gd name="T3" fmla="*/ 0 h 27"/>
                <a:gd name="T4" fmla="*/ 1 w 114"/>
                <a:gd name="T5" fmla="*/ 0 h 27"/>
                <a:gd name="T6" fmla="*/ 1 w 114"/>
                <a:gd name="T7" fmla="*/ 0 h 27"/>
                <a:gd name="T8" fmla="*/ 0 w 114"/>
                <a:gd name="T9" fmla="*/ 0 h 27"/>
                <a:gd name="T10" fmla="*/ 0 w 114"/>
                <a:gd name="T11" fmla="*/ 0 h 27"/>
                <a:gd name="T12" fmla="*/ 0 w 114"/>
                <a:gd name="T13" fmla="*/ 0 h 27"/>
                <a:gd name="T14" fmla="*/ 0 w 114"/>
                <a:gd name="T15" fmla="*/ 0 h 27"/>
                <a:gd name="T16" fmla="*/ 0 w 114"/>
                <a:gd name="T17" fmla="*/ 0 h 27"/>
                <a:gd name="T18" fmla="*/ 0 w 114"/>
                <a:gd name="T19" fmla="*/ 0 h 27"/>
                <a:gd name="T20" fmla="*/ 0 w 114"/>
                <a:gd name="T21" fmla="*/ 0 h 27"/>
                <a:gd name="T22" fmla="*/ 0 w 114"/>
                <a:gd name="T23" fmla="*/ 0 h 27"/>
                <a:gd name="T24" fmla="*/ 0 w 114"/>
                <a:gd name="T25" fmla="*/ 0 h 27"/>
                <a:gd name="T26" fmla="*/ 1 w 114"/>
                <a:gd name="T27" fmla="*/ 0 h 27"/>
                <a:gd name="T28" fmla="*/ 1 w 114"/>
                <a:gd name="T29" fmla="*/ 0 h 27"/>
                <a:gd name="T30" fmla="*/ 1 w 114"/>
                <a:gd name="T31" fmla="*/ 0 h 27"/>
                <a:gd name="T32" fmla="*/ 1 w 114"/>
                <a:gd name="T33" fmla="*/ 0 h 27"/>
                <a:gd name="T34" fmla="*/ 1 w 11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27"/>
                <a:gd name="T56" fmla="*/ 114 w 1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47"/>
            <p:cNvSpPr>
              <a:spLocks/>
            </p:cNvSpPr>
            <p:nvPr/>
          </p:nvSpPr>
          <p:spPr bwMode="auto">
            <a:xfrm>
              <a:off x="4380" y="562"/>
              <a:ext cx="49" cy="9"/>
            </a:xfrm>
            <a:custGeom>
              <a:avLst/>
              <a:gdLst>
                <a:gd name="T0" fmla="*/ 2 w 248"/>
                <a:gd name="T1" fmla="*/ 0 h 42"/>
                <a:gd name="T2" fmla="*/ 2 w 248"/>
                <a:gd name="T3" fmla="*/ 0 h 42"/>
                <a:gd name="T4" fmla="*/ 2 w 248"/>
                <a:gd name="T5" fmla="*/ 0 h 42"/>
                <a:gd name="T6" fmla="*/ 2 w 248"/>
                <a:gd name="T7" fmla="*/ 0 h 42"/>
                <a:gd name="T8" fmla="*/ 2 w 248"/>
                <a:gd name="T9" fmla="*/ 0 h 42"/>
                <a:gd name="T10" fmla="*/ 2 w 248"/>
                <a:gd name="T11" fmla="*/ 0 h 42"/>
                <a:gd name="T12" fmla="*/ 2 w 248"/>
                <a:gd name="T13" fmla="*/ 0 h 42"/>
                <a:gd name="T14" fmla="*/ 2 w 248"/>
                <a:gd name="T15" fmla="*/ 0 h 42"/>
                <a:gd name="T16" fmla="*/ 1 w 248"/>
                <a:gd name="T17" fmla="*/ 0 h 42"/>
                <a:gd name="T18" fmla="*/ 1 w 248"/>
                <a:gd name="T19" fmla="*/ 0 h 42"/>
                <a:gd name="T20" fmla="*/ 1 w 248"/>
                <a:gd name="T21" fmla="*/ 0 h 42"/>
                <a:gd name="T22" fmla="*/ 1 w 248"/>
                <a:gd name="T23" fmla="*/ 0 h 42"/>
                <a:gd name="T24" fmla="*/ 0 w 248"/>
                <a:gd name="T25" fmla="*/ 0 h 42"/>
                <a:gd name="T26" fmla="*/ 0 w 248"/>
                <a:gd name="T27" fmla="*/ 0 h 42"/>
                <a:gd name="T28" fmla="*/ 0 w 248"/>
                <a:gd name="T29" fmla="*/ 0 h 42"/>
                <a:gd name="T30" fmla="*/ 0 w 248"/>
                <a:gd name="T31" fmla="*/ 0 h 42"/>
                <a:gd name="T32" fmla="*/ 0 w 248"/>
                <a:gd name="T33" fmla="*/ 0 h 42"/>
                <a:gd name="T34" fmla="*/ 0 w 248"/>
                <a:gd name="T35" fmla="*/ 0 h 42"/>
                <a:gd name="T36" fmla="*/ 1 w 248"/>
                <a:gd name="T37" fmla="*/ 0 h 42"/>
                <a:gd name="T38" fmla="*/ 1 w 248"/>
                <a:gd name="T39" fmla="*/ 0 h 42"/>
                <a:gd name="T40" fmla="*/ 1 w 248"/>
                <a:gd name="T41" fmla="*/ 0 h 42"/>
                <a:gd name="T42" fmla="*/ 1 w 248"/>
                <a:gd name="T43" fmla="*/ 0 h 42"/>
                <a:gd name="T44" fmla="*/ 1 w 248"/>
                <a:gd name="T45" fmla="*/ 0 h 42"/>
                <a:gd name="T46" fmla="*/ 2 w 248"/>
                <a:gd name="T47" fmla="*/ 0 h 42"/>
                <a:gd name="T48" fmla="*/ 2 w 248"/>
                <a:gd name="T49" fmla="*/ 0 h 42"/>
                <a:gd name="T50" fmla="*/ 2 w 248"/>
                <a:gd name="T51" fmla="*/ 0 h 42"/>
                <a:gd name="T52" fmla="*/ 2 w 248"/>
                <a:gd name="T53" fmla="*/ 0 h 42"/>
                <a:gd name="T54" fmla="*/ 2 w 248"/>
                <a:gd name="T55" fmla="*/ 0 h 42"/>
                <a:gd name="T56" fmla="*/ 2 w 248"/>
                <a:gd name="T57" fmla="*/ 0 h 42"/>
                <a:gd name="T58" fmla="*/ 2 w 248"/>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8"/>
                <a:gd name="T91" fmla="*/ 0 h 42"/>
                <a:gd name="T92" fmla="*/ 248 w 248"/>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48"/>
            <p:cNvSpPr>
              <a:spLocks/>
            </p:cNvSpPr>
            <p:nvPr/>
          </p:nvSpPr>
          <p:spPr bwMode="auto">
            <a:xfrm>
              <a:off x="4554" y="575"/>
              <a:ext cx="35" cy="19"/>
            </a:xfrm>
            <a:custGeom>
              <a:avLst/>
              <a:gdLst>
                <a:gd name="T0" fmla="*/ 1 w 176"/>
                <a:gd name="T1" fmla="*/ 1 h 94"/>
                <a:gd name="T2" fmla="*/ 1 w 176"/>
                <a:gd name="T3" fmla="*/ 1 h 94"/>
                <a:gd name="T4" fmla="*/ 1 w 176"/>
                <a:gd name="T5" fmla="*/ 1 h 94"/>
                <a:gd name="T6" fmla="*/ 1 w 176"/>
                <a:gd name="T7" fmla="*/ 1 h 94"/>
                <a:gd name="T8" fmla="*/ 1 w 176"/>
                <a:gd name="T9" fmla="*/ 1 h 94"/>
                <a:gd name="T10" fmla="*/ 1 w 176"/>
                <a:gd name="T11" fmla="*/ 0 h 94"/>
                <a:gd name="T12" fmla="*/ 1 w 176"/>
                <a:gd name="T13" fmla="*/ 0 h 94"/>
                <a:gd name="T14" fmla="*/ 0 w 176"/>
                <a:gd name="T15" fmla="*/ 0 h 94"/>
                <a:gd name="T16" fmla="*/ 0 w 176"/>
                <a:gd name="T17" fmla="*/ 0 h 94"/>
                <a:gd name="T18" fmla="*/ 0 w 176"/>
                <a:gd name="T19" fmla="*/ 0 h 94"/>
                <a:gd name="T20" fmla="*/ 0 w 176"/>
                <a:gd name="T21" fmla="*/ 0 h 94"/>
                <a:gd name="T22" fmla="*/ 0 w 176"/>
                <a:gd name="T23" fmla="*/ 0 h 94"/>
                <a:gd name="T24" fmla="*/ 0 w 176"/>
                <a:gd name="T25" fmla="*/ 0 h 94"/>
                <a:gd name="T26" fmla="*/ 1 w 176"/>
                <a:gd name="T27" fmla="*/ 0 h 94"/>
                <a:gd name="T28" fmla="*/ 1 w 176"/>
                <a:gd name="T29" fmla="*/ 0 h 94"/>
                <a:gd name="T30" fmla="*/ 1 w 176"/>
                <a:gd name="T31" fmla="*/ 0 h 94"/>
                <a:gd name="T32" fmla="*/ 1 w 176"/>
                <a:gd name="T33" fmla="*/ 0 h 94"/>
                <a:gd name="T34" fmla="*/ 1 w 176"/>
                <a:gd name="T35" fmla="*/ 1 h 94"/>
                <a:gd name="T36" fmla="*/ 1 w 176"/>
                <a:gd name="T37" fmla="*/ 1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94"/>
                <a:gd name="T59" fmla="*/ 176 w 176"/>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49"/>
            <p:cNvSpPr>
              <a:spLocks/>
            </p:cNvSpPr>
            <p:nvPr/>
          </p:nvSpPr>
          <p:spPr bwMode="auto">
            <a:xfrm>
              <a:off x="4417" y="582"/>
              <a:ext cx="21" cy="14"/>
            </a:xfrm>
            <a:custGeom>
              <a:avLst/>
              <a:gdLst>
                <a:gd name="T0" fmla="*/ 1 w 104"/>
                <a:gd name="T1" fmla="*/ 0 h 68"/>
                <a:gd name="T2" fmla="*/ 1 w 104"/>
                <a:gd name="T3" fmla="*/ 0 h 68"/>
                <a:gd name="T4" fmla="*/ 1 w 104"/>
                <a:gd name="T5" fmla="*/ 0 h 68"/>
                <a:gd name="T6" fmla="*/ 1 w 104"/>
                <a:gd name="T7" fmla="*/ 0 h 68"/>
                <a:gd name="T8" fmla="*/ 0 w 104"/>
                <a:gd name="T9" fmla="*/ 0 h 68"/>
                <a:gd name="T10" fmla="*/ 0 w 104"/>
                <a:gd name="T11" fmla="*/ 0 h 68"/>
                <a:gd name="T12" fmla="*/ 0 w 104"/>
                <a:gd name="T13" fmla="*/ 0 h 68"/>
                <a:gd name="T14" fmla="*/ 0 w 104"/>
                <a:gd name="T15" fmla="*/ 0 h 68"/>
                <a:gd name="T16" fmla="*/ 0 w 104"/>
                <a:gd name="T17" fmla="*/ 1 h 68"/>
                <a:gd name="T18" fmla="*/ 0 w 104"/>
                <a:gd name="T19" fmla="*/ 1 h 68"/>
                <a:gd name="T20" fmla="*/ 0 w 104"/>
                <a:gd name="T21" fmla="*/ 1 h 68"/>
                <a:gd name="T22" fmla="*/ 0 w 104"/>
                <a:gd name="T23" fmla="*/ 1 h 68"/>
                <a:gd name="T24" fmla="*/ 0 w 104"/>
                <a:gd name="T25" fmla="*/ 1 h 68"/>
                <a:gd name="T26" fmla="*/ 0 w 104"/>
                <a:gd name="T27" fmla="*/ 0 h 68"/>
                <a:gd name="T28" fmla="*/ 0 w 104"/>
                <a:gd name="T29" fmla="*/ 0 h 68"/>
                <a:gd name="T30" fmla="*/ 0 w 104"/>
                <a:gd name="T31" fmla="*/ 0 h 68"/>
                <a:gd name="T32" fmla="*/ 0 w 104"/>
                <a:gd name="T33" fmla="*/ 0 h 68"/>
                <a:gd name="T34" fmla="*/ 0 w 104"/>
                <a:gd name="T35" fmla="*/ 0 h 68"/>
                <a:gd name="T36" fmla="*/ 0 w 104"/>
                <a:gd name="T37" fmla="*/ 0 h 68"/>
                <a:gd name="T38" fmla="*/ 1 w 104"/>
                <a:gd name="T39" fmla="*/ 0 h 68"/>
                <a:gd name="T40" fmla="*/ 1 w 104"/>
                <a:gd name="T41" fmla="*/ 0 h 68"/>
                <a:gd name="T42" fmla="*/ 1 w 104"/>
                <a:gd name="T43" fmla="*/ 0 h 68"/>
                <a:gd name="T44" fmla="*/ 1 w 104"/>
                <a:gd name="T45" fmla="*/ 0 h 68"/>
                <a:gd name="T46" fmla="*/ 1 w 104"/>
                <a:gd name="T47" fmla="*/ 0 h 68"/>
                <a:gd name="T48" fmla="*/ 1 w 104"/>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68"/>
                <a:gd name="T77" fmla="*/ 104 w 10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50"/>
            <p:cNvSpPr>
              <a:spLocks/>
            </p:cNvSpPr>
            <p:nvPr/>
          </p:nvSpPr>
          <p:spPr bwMode="auto">
            <a:xfrm>
              <a:off x="4550" y="602"/>
              <a:ext cx="18" cy="12"/>
            </a:xfrm>
            <a:custGeom>
              <a:avLst/>
              <a:gdLst>
                <a:gd name="T0" fmla="*/ 1 w 93"/>
                <a:gd name="T1" fmla="*/ 0 h 62"/>
                <a:gd name="T2" fmla="*/ 1 w 93"/>
                <a:gd name="T3" fmla="*/ 0 h 62"/>
                <a:gd name="T4" fmla="*/ 1 w 93"/>
                <a:gd name="T5" fmla="*/ 0 h 62"/>
                <a:gd name="T6" fmla="*/ 1 w 93"/>
                <a:gd name="T7" fmla="*/ 0 h 62"/>
                <a:gd name="T8" fmla="*/ 1 w 93"/>
                <a:gd name="T9" fmla="*/ 0 h 62"/>
                <a:gd name="T10" fmla="*/ 0 w 93"/>
                <a:gd name="T11" fmla="*/ 0 h 62"/>
                <a:gd name="T12" fmla="*/ 0 w 93"/>
                <a:gd name="T13" fmla="*/ 0 h 62"/>
                <a:gd name="T14" fmla="*/ 0 w 93"/>
                <a:gd name="T15" fmla="*/ 0 h 62"/>
                <a:gd name="T16" fmla="*/ 0 w 93"/>
                <a:gd name="T17" fmla="*/ 0 h 62"/>
                <a:gd name="T18" fmla="*/ 0 w 93"/>
                <a:gd name="T19" fmla="*/ 0 h 62"/>
                <a:gd name="T20" fmla="*/ 0 w 93"/>
                <a:gd name="T21" fmla="*/ 0 h 62"/>
                <a:gd name="T22" fmla="*/ 0 w 93"/>
                <a:gd name="T23" fmla="*/ 0 h 62"/>
                <a:gd name="T24" fmla="*/ 0 w 93"/>
                <a:gd name="T25" fmla="*/ 0 h 62"/>
                <a:gd name="T26" fmla="*/ 0 w 93"/>
                <a:gd name="T27" fmla="*/ 0 h 62"/>
                <a:gd name="T28" fmla="*/ 0 w 93"/>
                <a:gd name="T29" fmla="*/ 0 h 62"/>
                <a:gd name="T30" fmla="*/ 0 w 93"/>
                <a:gd name="T31" fmla="*/ 0 h 62"/>
                <a:gd name="T32" fmla="*/ 0 w 93"/>
                <a:gd name="T33" fmla="*/ 0 h 62"/>
                <a:gd name="T34" fmla="*/ 0 w 93"/>
                <a:gd name="T35" fmla="*/ 0 h 62"/>
                <a:gd name="T36" fmla="*/ 1 w 93"/>
                <a:gd name="T37" fmla="*/ 0 h 62"/>
                <a:gd name="T38" fmla="*/ 1 w 93"/>
                <a:gd name="T39" fmla="*/ 0 h 62"/>
                <a:gd name="T40" fmla="*/ 1 w 93"/>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62"/>
                <a:gd name="T65" fmla="*/ 93 w 93"/>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51"/>
            <p:cNvSpPr>
              <a:spLocks/>
            </p:cNvSpPr>
            <p:nvPr/>
          </p:nvSpPr>
          <p:spPr bwMode="auto">
            <a:xfrm>
              <a:off x="4401" y="604"/>
              <a:ext cx="41" cy="35"/>
            </a:xfrm>
            <a:custGeom>
              <a:avLst/>
              <a:gdLst>
                <a:gd name="T0" fmla="*/ 2 w 207"/>
                <a:gd name="T1" fmla="*/ 0 h 176"/>
                <a:gd name="T2" fmla="*/ 0 w 207"/>
                <a:gd name="T3" fmla="*/ 1 h 176"/>
                <a:gd name="T4" fmla="*/ 0 w 207"/>
                <a:gd name="T5" fmla="*/ 1 h 176"/>
                <a:gd name="T6" fmla="*/ 0 w 207"/>
                <a:gd name="T7" fmla="*/ 1 h 176"/>
                <a:gd name="T8" fmla="*/ 0 w 207"/>
                <a:gd name="T9" fmla="*/ 1 h 176"/>
                <a:gd name="T10" fmla="*/ 0 w 207"/>
                <a:gd name="T11" fmla="*/ 1 h 176"/>
                <a:gd name="T12" fmla="*/ 0 w 207"/>
                <a:gd name="T13" fmla="*/ 1 h 176"/>
                <a:gd name="T14" fmla="*/ 1 w 207"/>
                <a:gd name="T15" fmla="*/ 0 h 176"/>
                <a:gd name="T16" fmla="*/ 2 w 207"/>
                <a:gd name="T17" fmla="*/ 0 h 176"/>
                <a:gd name="T18" fmla="*/ 2 w 207"/>
                <a:gd name="T19" fmla="*/ 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76"/>
                <a:gd name="T32" fmla="*/ 207 w 207"/>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52"/>
            <p:cNvSpPr>
              <a:spLocks/>
            </p:cNvSpPr>
            <p:nvPr/>
          </p:nvSpPr>
          <p:spPr bwMode="auto">
            <a:xfrm>
              <a:off x="4469" y="606"/>
              <a:ext cx="12" cy="54"/>
            </a:xfrm>
            <a:custGeom>
              <a:avLst/>
              <a:gdLst>
                <a:gd name="T0" fmla="*/ 0 w 63"/>
                <a:gd name="T1" fmla="*/ 0 h 270"/>
                <a:gd name="T2" fmla="*/ 0 w 63"/>
                <a:gd name="T3" fmla="*/ 0 h 270"/>
                <a:gd name="T4" fmla="*/ 0 w 63"/>
                <a:gd name="T5" fmla="*/ 1 h 270"/>
                <a:gd name="T6" fmla="*/ 0 w 63"/>
                <a:gd name="T7" fmla="*/ 1 h 270"/>
                <a:gd name="T8" fmla="*/ 0 w 63"/>
                <a:gd name="T9" fmla="*/ 1 h 270"/>
                <a:gd name="T10" fmla="*/ 0 w 63"/>
                <a:gd name="T11" fmla="*/ 1 h 270"/>
                <a:gd name="T12" fmla="*/ 0 w 63"/>
                <a:gd name="T13" fmla="*/ 2 h 270"/>
                <a:gd name="T14" fmla="*/ 0 w 63"/>
                <a:gd name="T15" fmla="*/ 2 h 270"/>
                <a:gd name="T16" fmla="*/ 0 w 63"/>
                <a:gd name="T17" fmla="*/ 2 h 270"/>
                <a:gd name="T18" fmla="*/ 0 w 63"/>
                <a:gd name="T19" fmla="*/ 2 h 270"/>
                <a:gd name="T20" fmla="*/ 0 w 63"/>
                <a:gd name="T21" fmla="*/ 2 h 270"/>
                <a:gd name="T22" fmla="*/ 0 w 63"/>
                <a:gd name="T23" fmla="*/ 2 h 270"/>
                <a:gd name="T24" fmla="*/ 0 w 63"/>
                <a:gd name="T25" fmla="*/ 2 h 270"/>
                <a:gd name="T26" fmla="*/ 0 w 63"/>
                <a:gd name="T27" fmla="*/ 2 h 270"/>
                <a:gd name="T28" fmla="*/ 0 w 63"/>
                <a:gd name="T29" fmla="*/ 2 h 270"/>
                <a:gd name="T30" fmla="*/ 0 w 63"/>
                <a:gd name="T31" fmla="*/ 2 h 270"/>
                <a:gd name="T32" fmla="*/ 0 w 63"/>
                <a:gd name="T33" fmla="*/ 1 h 270"/>
                <a:gd name="T34" fmla="*/ 0 w 63"/>
                <a:gd name="T35" fmla="*/ 1 h 270"/>
                <a:gd name="T36" fmla="*/ 0 w 63"/>
                <a:gd name="T37" fmla="*/ 1 h 270"/>
                <a:gd name="T38" fmla="*/ 0 w 63"/>
                <a:gd name="T39" fmla="*/ 1 h 270"/>
                <a:gd name="T40" fmla="*/ 0 w 63"/>
                <a:gd name="T41" fmla="*/ 0 h 270"/>
                <a:gd name="T42" fmla="*/ 0 w 63"/>
                <a:gd name="T43" fmla="*/ 0 h 270"/>
                <a:gd name="T44" fmla="*/ 0 w 63"/>
                <a:gd name="T45" fmla="*/ 0 h 270"/>
                <a:gd name="T46" fmla="*/ 0 w 63"/>
                <a:gd name="T47" fmla="*/ 0 h 270"/>
                <a:gd name="T48" fmla="*/ 0 w 63"/>
                <a:gd name="T49" fmla="*/ 0 h 270"/>
                <a:gd name="T50" fmla="*/ 0 w 63"/>
                <a:gd name="T51" fmla="*/ 0 h 270"/>
                <a:gd name="T52" fmla="*/ 0 w 63"/>
                <a:gd name="T53" fmla="*/ 0 h 270"/>
                <a:gd name="T54" fmla="*/ 0 w 63"/>
                <a:gd name="T55" fmla="*/ 0 h 270"/>
                <a:gd name="T56" fmla="*/ 0 w 63"/>
                <a:gd name="T57" fmla="*/ 0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270"/>
                <a:gd name="T89" fmla="*/ 63 w 63"/>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53"/>
            <p:cNvSpPr>
              <a:spLocks/>
            </p:cNvSpPr>
            <p:nvPr/>
          </p:nvSpPr>
          <p:spPr bwMode="auto">
            <a:xfrm>
              <a:off x="4506" y="610"/>
              <a:ext cx="6" cy="24"/>
            </a:xfrm>
            <a:custGeom>
              <a:avLst/>
              <a:gdLst>
                <a:gd name="T0" fmla="*/ 0 w 30"/>
                <a:gd name="T1" fmla="*/ 1 h 118"/>
                <a:gd name="T2" fmla="*/ 0 w 30"/>
                <a:gd name="T3" fmla="*/ 1 h 118"/>
                <a:gd name="T4" fmla="*/ 0 w 30"/>
                <a:gd name="T5" fmla="*/ 1 h 118"/>
                <a:gd name="T6" fmla="*/ 0 w 30"/>
                <a:gd name="T7" fmla="*/ 1 h 118"/>
                <a:gd name="T8" fmla="*/ 0 w 30"/>
                <a:gd name="T9" fmla="*/ 1 h 118"/>
                <a:gd name="T10" fmla="*/ 0 w 30"/>
                <a:gd name="T11" fmla="*/ 0 h 118"/>
                <a:gd name="T12" fmla="*/ 0 w 30"/>
                <a:gd name="T13" fmla="*/ 0 h 118"/>
                <a:gd name="T14" fmla="*/ 0 w 30"/>
                <a:gd name="T15" fmla="*/ 0 h 118"/>
                <a:gd name="T16" fmla="*/ 0 w 30"/>
                <a:gd name="T17" fmla="*/ 0 h 118"/>
                <a:gd name="T18" fmla="*/ 0 w 30"/>
                <a:gd name="T19" fmla="*/ 0 h 118"/>
                <a:gd name="T20" fmla="*/ 0 w 30"/>
                <a:gd name="T21" fmla="*/ 1 h 118"/>
                <a:gd name="T22" fmla="*/ 0 w 30"/>
                <a:gd name="T23" fmla="*/ 1 h 118"/>
                <a:gd name="T24" fmla="*/ 0 w 30"/>
                <a:gd name="T25" fmla="*/ 1 h 118"/>
                <a:gd name="T26" fmla="*/ 0 w 30"/>
                <a:gd name="T27" fmla="*/ 1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18"/>
                <a:gd name="T44" fmla="*/ 30 w 30"/>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54"/>
            <p:cNvSpPr>
              <a:spLocks/>
            </p:cNvSpPr>
            <p:nvPr/>
          </p:nvSpPr>
          <p:spPr bwMode="auto">
            <a:xfrm>
              <a:off x="4446" y="612"/>
              <a:ext cx="10" cy="24"/>
            </a:xfrm>
            <a:custGeom>
              <a:avLst/>
              <a:gdLst>
                <a:gd name="T0" fmla="*/ 0 w 50"/>
                <a:gd name="T1" fmla="*/ 1 h 119"/>
                <a:gd name="T2" fmla="*/ 0 w 50"/>
                <a:gd name="T3" fmla="*/ 1 h 119"/>
                <a:gd name="T4" fmla="*/ 0 w 50"/>
                <a:gd name="T5" fmla="*/ 1 h 119"/>
                <a:gd name="T6" fmla="*/ 0 w 50"/>
                <a:gd name="T7" fmla="*/ 1 h 119"/>
                <a:gd name="T8" fmla="*/ 0 w 50"/>
                <a:gd name="T9" fmla="*/ 1 h 119"/>
                <a:gd name="T10" fmla="*/ 0 w 50"/>
                <a:gd name="T11" fmla="*/ 1 h 119"/>
                <a:gd name="T12" fmla="*/ 0 w 50"/>
                <a:gd name="T13" fmla="*/ 1 h 119"/>
                <a:gd name="T14" fmla="*/ 0 w 50"/>
                <a:gd name="T15" fmla="*/ 1 h 119"/>
                <a:gd name="T16" fmla="*/ 0 w 50"/>
                <a:gd name="T17" fmla="*/ 0 h 119"/>
                <a:gd name="T18" fmla="*/ 0 w 50"/>
                <a:gd name="T19" fmla="*/ 0 h 119"/>
                <a:gd name="T20" fmla="*/ 0 w 50"/>
                <a:gd name="T21" fmla="*/ 0 h 119"/>
                <a:gd name="T22" fmla="*/ 0 w 50"/>
                <a:gd name="T23" fmla="*/ 0 h 119"/>
                <a:gd name="T24" fmla="*/ 0 w 50"/>
                <a:gd name="T25" fmla="*/ 0 h 119"/>
                <a:gd name="T26" fmla="*/ 0 w 50"/>
                <a:gd name="T27" fmla="*/ 0 h 119"/>
                <a:gd name="T28" fmla="*/ 0 w 50"/>
                <a:gd name="T29" fmla="*/ 0 h 119"/>
                <a:gd name="T30" fmla="*/ 0 w 50"/>
                <a:gd name="T31" fmla="*/ 0 h 119"/>
                <a:gd name="T32" fmla="*/ 0 w 50"/>
                <a:gd name="T33" fmla="*/ 0 h 119"/>
                <a:gd name="T34" fmla="*/ 0 w 50"/>
                <a:gd name="T35" fmla="*/ 1 h 119"/>
                <a:gd name="T36" fmla="*/ 0 w 50"/>
                <a:gd name="T37" fmla="*/ 1 h 119"/>
                <a:gd name="T38" fmla="*/ 0 w 50"/>
                <a:gd name="T39" fmla="*/ 1 h 119"/>
                <a:gd name="T40" fmla="*/ 0 w 50"/>
                <a:gd name="T41" fmla="*/ 1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19"/>
                <a:gd name="T65" fmla="*/ 50 w 50"/>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55"/>
            <p:cNvSpPr>
              <a:spLocks/>
            </p:cNvSpPr>
            <p:nvPr/>
          </p:nvSpPr>
          <p:spPr bwMode="auto">
            <a:xfrm>
              <a:off x="4527" y="616"/>
              <a:ext cx="23" cy="39"/>
            </a:xfrm>
            <a:custGeom>
              <a:avLst/>
              <a:gdLst>
                <a:gd name="T0" fmla="*/ 1 w 115"/>
                <a:gd name="T1" fmla="*/ 1 h 198"/>
                <a:gd name="T2" fmla="*/ 1 w 115"/>
                <a:gd name="T3" fmla="*/ 1 h 198"/>
                <a:gd name="T4" fmla="*/ 1 w 115"/>
                <a:gd name="T5" fmla="*/ 2 h 198"/>
                <a:gd name="T6" fmla="*/ 1 w 115"/>
                <a:gd name="T7" fmla="*/ 2 h 198"/>
                <a:gd name="T8" fmla="*/ 1 w 115"/>
                <a:gd name="T9" fmla="*/ 2 h 198"/>
                <a:gd name="T10" fmla="*/ 1 w 115"/>
                <a:gd name="T11" fmla="*/ 1 h 198"/>
                <a:gd name="T12" fmla="*/ 1 w 115"/>
                <a:gd name="T13" fmla="*/ 1 h 198"/>
                <a:gd name="T14" fmla="*/ 1 w 115"/>
                <a:gd name="T15" fmla="*/ 1 h 198"/>
                <a:gd name="T16" fmla="*/ 1 w 115"/>
                <a:gd name="T17" fmla="*/ 1 h 198"/>
                <a:gd name="T18" fmla="*/ 0 w 115"/>
                <a:gd name="T19" fmla="*/ 1 h 198"/>
                <a:gd name="T20" fmla="*/ 0 w 115"/>
                <a:gd name="T21" fmla="*/ 1 h 198"/>
                <a:gd name="T22" fmla="*/ 0 w 115"/>
                <a:gd name="T23" fmla="*/ 1 h 198"/>
                <a:gd name="T24" fmla="*/ 0 w 115"/>
                <a:gd name="T25" fmla="*/ 0 h 198"/>
                <a:gd name="T26" fmla="*/ 0 w 115"/>
                <a:gd name="T27" fmla="*/ 0 h 198"/>
                <a:gd name="T28" fmla="*/ 0 w 115"/>
                <a:gd name="T29" fmla="*/ 0 h 198"/>
                <a:gd name="T30" fmla="*/ 0 w 115"/>
                <a:gd name="T31" fmla="*/ 0 h 198"/>
                <a:gd name="T32" fmla="*/ 0 w 115"/>
                <a:gd name="T33" fmla="*/ 0 h 198"/>
                <a:gd name="T34" fmla="*/ 0 w 115"/>
                <a:gd name="T35" fmla="*/ 0 h 198"/>
                <a:gd name="T36" fmla="*/ 0 w 115"/>
                <a:gd name="T37" fmla="*/ 0 h 198"/>
                <a:gd name="T38" fmla="*/ 0 w 115"/>
                <a:gd name="T39" fmla="*/ 0 h 198"/>
                <a:gd name="T40" fmla="*/ 0 w 115"/>
                <a:gd name="T41" fmla="*/ 0 h 198"/>
                <a:gd name="T42" fmla="*/ 0 w 115"/>
                <a:gd name="T43" fmla="*/ 0 h 198"/>
                <a:gd name="T44" fmla="*/ 0 w 115"/>
                <a:gd name="T45" fmla="*/ 0 h 198"/>
                <a:gd name="T46" fmla="*/ 0 w 115"/>
                <a:gd name="T47" fmla="*/ 0 h 198"/>
                <a:gd name="T48" fmla="*/ 1 w 115"/>
                <a:gd name="T49" fmla="*/ 1 h 198"/>
                <a:gd name="T50" fmla="*/ 1 w 115"/>
                <a:gd name="T51" fmla="*/ 1 h 198"/>
                <a:gd name="T52" fmla="*/ 1 w 115"/>
                <a:gd name="T53" fmla="*/ 1 h 198"/>
                <a:gd name="T54" fmla="*/ 1 w 115"/>
                <a:gd name="T55" fmla="*/ 1 h 198"/>
                <a:gd name="T56" fmla="*/ 1 w 115"/>
                <a:gd name="T57" fmla="*/ 1 h 198"/>
                <a:gd name="T58" fmla="*/ 1 w 115"/>
                <a:gd name="T59" fmla="*/ 1 h 198"/>
                <a:gd name="T60" fmla="*/ 1 w 115"/>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198"/>
                <a:gd name="T95" fmla="*/ 115 w 115"/>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56"/>
            <p:cNvSpPr>
              <a:spLocks/>
            </p:cNvSpPr>
            <p:nvPr/>
          </p:nvSpPr>
          <p:spPr bwMode="auto">
            <a:xfrm>
              <a:off x="4014" y="695"/>
              <a:ext cx="523" cy="1184"/>
            </a:xfrm>
            <a:custGeom>
              <a:avLst/>
              <a:gdLst>
                <a:gd name="T0" fmla="*/ 19 w 2616"/>
                <a:gd name="T1" fmla="*/ 1 h 5921"/>
                <a:gd name="T2" fmla="*/ 19 w 2616"/>
                <a:gd name="T3" fmla="*/ 3 h 5921"/>
                <a:gd name="T4" fmla="*/ 20 w 2616"/>
                <a:gd name="T5" fmla="*/ 3 h 5921"/>
                <a:gd name="T6" fmla="*/ 19 w 2616"/>
                <a:gd name="T7" fmla="*/ 4 h 5921"/>
                <a:gd name="T8" fmla="*/ 20 w 2616"/>
                <a:gd name="T9" fmla="*/ 4 h 5921"/>
                <a:gd name="T10" fmla="*/ 19 w 2616"/>
                <a:gd name="T11" fmla="*/ 5 h 5921"/>
                <a:gd name="T12" fmla="*/ 16 w 2616"/>
                <a:gd name="T13" fmla="*/ 8 h 5921"/>
                <a:gd name="T14" fmla="*/ 17 w 2616"/>
                <a:gd name="T15" fmla="*/ 7 h 5921"/>
                <a:gd name="T16" fmla="*/ 18 w 2616"/>
                <a:gd name="T17" fmla="*/ 6 h 5921"/>
                <a:gd name="T18" fmla="*/ 20 w 2616"/>
                <a:gd name="T19" fmla="*/ 6 h 5921"/>
                <a:gd name="T20" fmla="*/ 20 w 2616"/>
                <a:gd name="T21" fmla="*/ 8 h 5921"/>
                <a:gd name="T22" fmla="*/ 20 w 2616"/>
                <a:gd name="T23" fmla="*/ 8 h 5921"/>
                <a:gd name="T24" fmla="*/ 19 w 2616"/>
                <a:gd name="T25" fmla="*/ 10 h 5921"/>
                <a:gd name="T26" fmla="*/ 20 w 2616"/>
                <a:gd name="T27" fmla="*/ 11 h 5921"/>
                <a:gd name="T28" fmla="*/ 16 w 2616"/>
                <a:gd name="T29" fmla="*/ 12 h 5921"/>
                <a:gd name="T30" fmla="*/ 12 w 2616"/>
                <a:gd name="T31" fmla="*/ 17 h 5921"/>
                <a:gd name="T32" fmla="*/ 11 w 2616"/>
                <a:gd name="T33" fmla="*/ 23 h 5921"/>
                <a:gd name="T34" fmla="*/ 12 w 2616"/>
                <a:gd name="T35" fmla="*/ 26 h 5921"/>
                <a:gd name="T36" fmla="*/ 13 w 2616"/>
                <a:gd name="T37" fmla="*/ 37 h 5921"/>
                <a:gd name="T38" fmla="*/ 14 w 2616"/>
                <a:gd name="T39" fmla="*/ 41 h 5921"/>
                <a:gd name="T40" fmla="*/ 13 w 2616"/>
                <a:gd name="T41" fmla="*/ 42 h 5921"/>
                <a:gd name="T42" fmla="*/ 12 w 2616"/>
                <a:gd name="T43" fmla="*/ 42 h 5921"/>
                <a:gd name="T44" fmla="*/ 13 w 2616"/>
                <a:gd name="T45" fmla="*/ 46 h 5921"/>
                <a:gd name="T46" fmla="*/ 9 w 2616"/>
                <a:gd name="T47" fmla="*/ 43 h 5921"/>
                <a:gd name="T48" fmla="*/ 8 w 2616"/>
                <a:gd name="T49" fmla="*/ 42 h 5921"/>
                <a:gd name="T50" fmla="*/ 7 w 2616"/>
                <a:gd name="T51" fmla="*/ 43 h 5921"/>
                <a:gd name="T52" fmla="*/ 8 w 2616"/>
                <a:gd name="T53" fmla="*/ 46 h 5921"/>
                <a:gd name="T54" fmla="*/ 7 w 2616"/>
                <a:gd name="T55" fmla="*/ 47 h 5921"/>
                <a:gd name="T56" fmla="*/ 4 w 2616"/>
                <a:gd name="T57" fmla="*/ 44 h 5921"/>
                <a:gd name="T58" fmla="*/ 3 w 2616"/>
                <a:gd name="T59" fmla="*/ 42 h 5921"/>
                <a:gd name="T60" fmla="*/ 1 w 2616"/>
                <a:gd name="T61" fmla="*/ 41 h 5921"/>
                <a:gd name="T62" fmla="*/ 2 w 2616"/>
                <a:gd name="T63" fmla="*/ 36 h 5921"/>
                <a:gd name="T64" fmla="*/ 2 w 2616"/>
                <a:gd name="T65" fmla="*/ 36 h 5921"/>
                <a:gd name="T66" fmla="*/ 2 w 2616"/>
                <a:gd name="T67" fmla="*/ 30 h 5921"/>
                <a:gd name="T68" fmla="*/ 3 w 2616"/>
                <a:gd name="T69" fmla="*/ 23 h 5921"/>
                <a:gd name="T70" fmla="*/ 2 w 2616"/>
                <a:gd name="T71" fmla="*/ 20 h 5921"/>
                <a:gd name="T72" fmla="*/ 1 w 2616"/>
                <a:gd name="T73" fmla="*/ 20 h 5921"/>
                <a:gd name="T74" fmla="*/ 1 w 2616"/>
                <a:gd name="T75" fmla="*/ 19 h 5921"/>
                <a:gd name="T76" fmla="*/ 1 w 2616"/>
                <a:gd name="T77" fmla="*/ 17 h 5921"/>
                <a:gd name="T78" fmla="*/ 0 w 2616"/>
                <a:gd name="T79" fmla="*/ 16 h 5921"/>
                <a:gd name="T80" fmla="*/ 0 w 2616"/>
                <a:gd name="T81" fmla="*/ 15 h 5921"/>
                <a:gd name="T82" fmla="*/ 0 w 2616"/>
                <a:gd name="T83" fmla="*/ 13 h 5921"/>
                <a:gd name="T84" fmla="*/ 1 w 2616"/>
                <a:gd name="T85" fmla="*/ 11 h 5921"/>
                <a:gd name="T86" fmla="*/ 0 w 2616"/>
                <a:gd name="T87" fmla="*/ 10 h 5921"/>
                <a:gd name="T88" fmla="*/ 0 w 2616"/>
                <a:gd name="T89" fmla="*/ 8 h 5921"/>
                <a:gd name="T90" fmla="*/ 1 w 2616"/>
                <a:gd name="T91" fmla="*/ 7 h 5921"/>
                <a:gd name="T92" fmla="*/ 1 w 2616"/>
                <a:gd name="T93" fmla="*/ 6 h 5921"/>
                <a:gd name="T94" fmla="*/ 2 w 2616"/>
                <a:gd name="T95" fmla="*/ 5 h 5921"/>
                <a:gd name="T96" fmla="*/ 3 w 2616"/>
                <a:gd name="T97" fmla="*/ 4 h 5921"/>
                <a:gd name="T98" fmla="*/ 5 w 2616"/>
                <a:gd name="T99" fmla="*/ 3 h 5921"/>
                <a:gd name="T100" fmla="*/ 7 w 2616"/>
                <a:gd name="T101" fmla="*/ 3 h 5921"/>
                <a:gd name="T102" fmla="*/ 9 w 2616"/>
                <a:gd name="T103" fmla="*/ 5 h 5921"/>
                <a:gd name="T104" fmla="*/ 10 w 2616"/>
                <a:gd name="T105" fmla="*/ 6 h 5921"/>
                <a:gd name="T106" fmla="*/ 11 w 2616"/>
                <a:gd name="T107" fmla="*/ 7 h 5921"/>
                <a:gd name="T108" fmla="*/ 11 w 2616"/>
                <a:gd name="T109" fmla="*/ 9 h 5921"/>
                <a:gd name="T110" fmla="*/ 12 w 2616"/>
                <a:gd name="T111" fmla="*/ 10 h 5921"/>
                <a:gd name="T112" fmla="*/ 14 w 2616"/>
                <a:gd name="T113" fmla="*/ 6 h 5921"/>
                <a:gd name="T114" fmla="*/ 15 w 2616"/>
                <a:gd name="T115" fmla="*/ 2 h 5921"/>
                <a:gd name="T116" fmla="*/ 16 w 2616"/>
                <a:gd name="T117" fmla="*/ 3 h 5921"/>
                <a:gd name="T118" fmla="*/ 17 w 2616"/>
                <a:gd name="T119" fmla="*/ 0 h 5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6"/>
                <a:gd name="T181" fmla="*/ 0 h 5921"/>
                <a:gd name="T182" fmla="*/ 2616 w 2616"/>
                <a:gd name="T183" fmla="*/ 5921 h 5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57"/>
            <p:cNvSpPr>
              <a:spLocks/>
            </p:cNvSpPr>
            <p:nvPr/>
          </p:nvSpPr>
          <p:spPr bwMode="auto">
            <a:xfrm>
              <a:off x="4313" y="705"/>
              <a:ext cx="197" cy="305"/>
            </a:xfrm>
            <a:custGeom>
              <a:avLst/>
              <a:gdLst>
                <a:gd name="T0" fmla="*/ 5 w 986"/>
                <a:gd name="T1" fmla="*/ 2 h 1524"/>
                <a:gd name="T2" fmla="*/ 6 w 986"/>
                <a:gd name="T3" fmla="*/ 2 h 1524"/>
                <a:gd name="T4" fmla="*/ 6 w 986"/>
                <a:gd name="T5" fmla="*/ 2 h 1524"/>
                <a:gd name="T6" fmla="*/ 6 w 986"/>
                <a:gd name="T7" fmla="*/ 1 h 1524"/>
                <a:gd name="T8" fmla="*/ 7 w 986"/>
                <a:gd name="T9" fmla="*/ 1 h 1524"/>
                <a:gd name="T10" fmla="*/ 6 w 986"/>
                <a:gd name="T11" fmla="*/ 2 h 1524"/>
                <a:gd name="T12" fmla="*/ 6 w 986"/>
                <a:gd name="T13" fmla="*/ 2 h 1524"/>
                <a:gd name="T14" fmla="*/ 6 w 986"/>
                <a:gd name="T15" fmla="*/ 3 h 1524"/>
                <a:gd name="T16" fmla="*/ 6 w 986"/>
                <a:gd name="T17" fmla="*/ 3 h 1524"/>
                <a:gd name="T18" fmla="*/ 7 w 986"/>
                <a:gd name="T19" fmla="*/ 3 h 1524"/>
                <a:gd name="T20" fmla="*/ 7 w 986"/>
                <a:gd name="T21" fmla="*/ 2 h 1524"/>
                <a:gd name="T22" fmla="*/ 8 w 986"/>
                <a:gd name="T23" fmla="*/ 2 h 1524"/>
                <a:gd name="T24" fmla="*/ 8 w 986"/>
                <a:gd name="T25" fmla="*/ 2 h 1524"/>
                <a:gd name="T26" fmla="*/ 7 w 986"/>
                <a:gd name="T27" fmla="*/ 3 h 1524"/>
                <a:gd name="T28" fmla="*/ 6 w 986"/>
                <a:gd name="T29" fmla="*/ 3 h 1524"/>
                <a:gd name="T30" fmla="*/ 6 w 986"/>
                <a:gd name="T31" fmla="*/ 4 h 1524"/>
                <a:gd name="T32" fmla="*/ 7 w 986"/>
                <a:gd name="T33" fmla="*/ 4 h 1524"/>
                <a:gd name="T34" fmla="*/ 7 w 986"/>
                <a:gd name="T35" fmla="*/ 4 h 1524"/>
                <a:gd name="T36" fmla="*/ 6 w 986"/>
                <a:gd name="T37" fmla="*/ 4 h 1524"/>
                <a:gd name="T38" fmla="*/ 5 w 986"/>
                <a:gd name="T39" fmla="*/ 5 h 1524"/>
                <a:gd name="T40" fmla="*/ 4 w 986"/>
                <a:gd name="T41" fmla="*/ 5 h 1524"/>
                <a:gd name="T42" fmla="*/ 4 w 986"/>
                <a:gd name="T43" fmla="*/ 6 h 1524"/>
                <a:gd name="T44" fmla="*/ 4 w 986"/>
                <a:gd name="T45" fmla="*/ 6 h 1524"/>
                <a:gd name="T46" fmla="*/ 3 w 986"/>
                <a:gd name="T47" fmla="*/ 7 h 1524"/>
                <a:gd name="T48" fmla="*/ 3 w 986"/>
                <a:gd name="T49" fmla="*/ 7 h 1524"/>
                <a:gd name="T50" fmla="*/ 3 w 986"/>
                <a:gd name="T51" fmla="*/ 7 h 1524"/>
                <a:gd name="T52" fmla="*/ 3 w 986"/>
                <a:gd name="T53" fmla="*/ 8 h 1524"/>
                <a:gd name="T54" fmla="*/ 3 w 986"/>
                <a:gd name="T55" fmla="*/ 9 h 1524"/>
                <a:gd name="T56" fmla="*/ 3 w 986"/>
                <a:gd name="T57" fmla="*/ 9 h 1524"/>
                <a:gd name="T58" fmla="*/ 3 w 986"/>
                <a:gd name="T59" fmla="*/ 10 h 1524"/>
                <a:gd name="T60" fmla="*/ 1 w 986"/>
                <a:gd name="T61" fmla="*/ 12 h 1524"/>
                <a:gd name="T62" fmla="*/ 1 w 986"/>
                <a:gd name="T63" fmla="*/ 12 h 1524"/>
                <a:gd name="T64" fmla="*/ 1 w 986"/>
                <a:gd name="T65" fmla="*/ 12 h 1524"/>
                <a:gd name="T66" fmla="*/ 0 w 986"/>
                <a:gd name="T67" fmla="*/ 12 h 1524"/>
                <a:gd name="T68" fmla="*/ 0 w 986"/>
                <a:gd name="T69" fmla="*/ 12 h 1524"/>
                <a:gd name="T70" fmla="*/ 0 w 986"/>
                <a:gd name="T71" fmla="*/ 11 h 1524"/>
                <a:gd name="T72" fmla="*/ 0 w 986"/>
                <a:gd name="T73" fmla="*/ 11 h 1524"/>
                <a:gd name="T74" fmla="*/ 0 w 986"/>
                <a:gd name="T75" fmla="*/ 10 h 1524"/>
                <a:gd name="T76" fmla="*/ 0 w 986"/>
                <a:gd name="T77" fmla="*/ 10 h 1524"/>
                <a:gd name="T78" fmla="*/ 0 w 986"/>
                <a:gd name="T79" fmla="*/ 10 h 1524"/>
                <a:gd name="T80" fmla="*/ 1 w 986"/>
                <a:gd name="T81" fmla="*/ 10 h 1524"/>
                <a:gd name="T82" fmla="*/ 1 w 986"/>
                <a:gd name="T83" fmla="*/ 10 h 1524"/>
                <a:gd name="T84" fmla="*/ 1 w 986"/>
                <a:gd name="T85" fmla="*/ 9 h 1524"/>
                <a:gd name="T86" fmla="*/ 2 w 986"/>
                <a:gd name="T87" fmla="*/ 8 h 1524"/>
                <a:gd name="T88" fmla="*/ 3 w 986"/>
                <a:gd name="T89" fmla="*/ 6 h 1524"/>
                <a:gd name="T90" fmla="*/ 3 w 986"/>
                <a:gd name="T91" fmla="*/ 5 h 1524"/>
                <a:gd name="T92" fmla="*/ 3 w 986"/>
                <a:gd name="T93" fmla="*/ 4 h 1524"/>
                <a:gd name="T94" fmla="*/ 3 w 986"/>
                <a:gd name="T95" fmla="*/ 3 h 1524"/>
                <a:gd name="T96" fmla="*/ 3 w 986"/>
                <a:gd name="T97" fmla="*/ 2 h 1524"/>
                <a:gd name="T98" fmla="*/ 3 w 986"/>
                <a:gd name="T99" fmla="*/ 2 h 1524"/>
                <a:gd name="T100" fmla="*/ 4 w 986"/>
                <a:gd name="T101" fmla="*/ 3 h 1524"/>
                <a:gd name="T102" fmla="*/ 4 w 986"/>
                <a:gd name="T103" fmla="*/ 2 h 1524"/>
                <a:gd name="T104" fmla="*/ 5 w 986"/>
                <a:gd name="T105" fmla="*/ 2 h 1524"/>
                <a:gd name="T106" fmla="*/ 5 w 986"/>
                <a:gd name="T107" fmla="*/ 1 h 1524"/>
                <a:gd name="T108" fmla="*/ 5 w 986"/>
                <a:gd name="T109" fmla="*/ 0 h 1524"/>
                <a:gd name="T110" fmla="*/ 5 w 986"/>
                <a:gd name="T111" fmla="*/ 1 h 1524"/>
                <a:gd name="T112" fmla="*/ 5 w 986"/>
                <a:gd name="T113" fmla="*/ 1 h 1524"/>
                <a:gd name="T114" fmla="*/ 5 w 986"/>
                <a:gd name="T115" fmla="*/ 2 h 1524"/>
                <a:gd name="T116" fmla="*/ 5 w 986"/>
                <a:gd name="T117" fmla="*/ 2 h 15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6"/>
                <a:gd name="T178" fmla="*/ 0 h 1524"/>
                <a:gd name="T179" fmla="*/ 986 w 986"/>
                <a:gd name="T180" fmla="*/ 1524 h 15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58"/>
            <p:cNvSpPr>
              <a:spLocks/>
            </p:cNvSpPr>
            <p:nvPr/>
          </p:nvSpPr>
          <p:spPr bwMode="auto">
            <a:xfrm>
              <a:off x="4023" y="778"/>
              <a:ext cx="167" cy="286"/>
            </a:xfrm>
            <a:custGeom>
              <a:avLst/>
              <a:gdLst>
                <a:gd name="T0" fmla="*/ 6 w 834"/>
                <a:gd name="T1" fmla="*/ 1 h 1430"/>
                <a:gd name="T2" fmla="*/ 5 w 834"/>
                <a:gd name="T3" fmla="*/ 1 h 1430"/>
                <a:gd name="T4" fmla="*/ 5 w 834"/>
                <a:gd name="T5" fmla="*/ 1 h 1430"/>
                <a:gd name="T6" fmla="*/ 4 w 834"/>
                <a:gd name="T7" fmla="*/ 2 h 1430"/>
                <a:gd name="T8" fmla="*/ 3 w 834"/>
                <a:gd name="T9" fmla="*/ 2 h 1430"/>
                <a:gd name="T10" fmla="*/ 3 w 834"/>
                <a:gd name="T11" fmla="*/ 3 h 1430"/>
                <a:gd name="T12" fmla="*/ 3 w 834"/>
                <a:gd name="T13" fmla="*/ 4 h 1430"/>
                <a:gd name="T14" fmla="*/ 2 w 834"/>
                <a:gd name="T15" fmla="*/ 4 h 1430"/>
                <a:gd name="T16" fmla="*/ 2 w 834"/>
                <a:gd name="T17" fmla="*/ 5 h 1430"/>
                <a:gd name="T18" fmla="*/ 2 w 834"/>
                <a:gd name="T19" fmla="*/ 6 h 1430"/>
                <a:gd name="T20" fmla="*/ 2 w 834"/>
                <a:gd name="T21" fmla="*/ 7 h 1430"/>
                <a:gd name="T22" fmla="*/ 2 w 834"/>
                <a:gd name="T23" fmla="*/ 7 h 1430"/>
                <a:gd name="T24" fmla="*/ 3 w 834"/>
                <a:gd name="T25" fmla="*/ 8 h 1430"/>
                <a:gd name="T26" fmla="*/ 2 w 834"/>
                <a:gd name="T27" fmla="*/ 9 h 1430"/>
                <a:gd name="T28" fmla="*/ 2 w 834"/>
                <a:gd name="T29" fmla="*/ 10 h 1430"/>
                <a:gd name="T30" fmla="*/ 1 w 834"/>
                <a:gd name="T31" fmla="*/ 11 h 1430"/>
                <a:gd name="T32" fmla="*/ 0 w 834"/>
                <a:gd name="T33" fmla="*/ 11 h 1430"/>
                <a:gd name="T34" fmla="*/ 1 w 834"/>
                <a:gd name="T35" fmla="*/ 11 h 1430"/>
                <a:gd name="T36" fmla="*/ 1 w 834"/>
                <a:gd name="T37" fmla="*/ 10 h 1430"/>
                <a:gd name="T38" fmla="*/ 1 w 834"/>
                <a:gd name="T39" fmla="*/ 10 h 1430"/>
                <a:gd name="T40" fmla="*/ 1 w 834"/>
                <a:gd name="T41" fmla="*/ 9 h 1430"/>
                <a:gd name="T42" fmla="*/ 1 w 834"/>
                <a:gd name="T43" fmla="*/ 9 h 1430"/>
                <a:gd name="T44" fmla="*/ 1 w 834"/>
                <a:gd name="T45" fmla="*/ 9 h 1430"/>
                <a:gd name="T46" fmla="*/ 1 w 834"/>
                <a:gd name="T47" fmla="*/ 9 h 1430"/>
                <a:gd name="T48" fmla="*/ 0 w 834"/>
                <a:gd name="T49" fmla="*/ 9 h 1430"/>
                <a:gd name="T50" fmla="*/ 0 w 834"/>
                <a:gd name="T51" fmla="*/ 9 h 1430"/>
                <a:gd name="T52" fmla="*/ 1 w 834"/>
                <a:gd name="T53" fmla="*/ 8 h 1430"/>
                <a:gd name="T54" fmla="*/ 1 w 834"/>
                <a:gd name="T55" fmla="*/ 8 h 1430"/>
                <a:gd name="T56" fmla="*/ 1 w 834"/>
                <a:gd name="T57" fmla="*/ 7 h 1430"/>
                <a:gd name="T58" fmla="*/ 1 w 834"/>
                <a:gd name="T59" fmla="*/ 7 h 1430"/>
                <a:gd name="T60" fmla="*/ 0 w 834"/>
                <a:gd name="T61" fmla="*/ 7 h 1430"/>
                <a:gd name="T62" fmla="*/ 0 w 834"/>
                <a:gd name="T63" fmla="*/ 7 h 1430"/>
                <a:gd name="T64" fmla="*/ 0 w 834"/>
                <a:gd name="T65" fmla="*/ 7 h 1430"/>
                <a:gd name="T66" fmla="*/ 1 w 834"/>
                <a:gd name="T67" fmla="*/ 6 h 1430"/>
                <a:gd name="T68" fmla="*/ 1 w 834"/>
                <a:gd name="T69" fmla="*/ 6 h 1430"/>
                <a:gd name="T70" fmla="*/ 1 w 834"/>
                <a:gd name="T71" fmla="*/ 6 h 1430"/>
                <a:gd name="T72" fmla="*/ 1 w 834"/>
                <a:gd name="T73" fmla="*/ 5 h 1430"/>
                <a:gd name="T74" fmla="*/ 1 w 834"/>
                <a:gd name="T75" fmla="*/ 5 h 1430"/>
                <a:gd name="T76" fmla="*/ 1 w 834"/>
                <a:gd name="T77" fmla="*/ 5 h 1430"/>
                <a:gd name="T78" fmla="*/ 1 w 834"/>
                <a:gd name="T79" fmla="*/ 4 h 1430"/>
                <a:gd name="T80" fmla="*/ 1 w 834"/>
                <a:gd name="T81" fmla="*/ 4 h 1430"/>
                <a:gd name="T82" fmla="*/ 1 w 834"/>
                <a:gd name="T83" fmla="*/ 4 h 1430"/>
                <a:gd name="T84" fmla="*/ 2 w 834"/>
                <a:gd name="T85" fmla="*/ 4 h 1430"/>
                <a:gd name="T86" fmla="*/ 2 w 834"/>
                <a:gd name="T87" fmla="*/ 3 h 1430"/>
                <a:gd name="T88" fmla="*/ 2 w 834"/>
                <a:gd name="T89" fmla="*/ 2 h 1430"/>
                <a:gd name="T90" fmla="*/ 3 w 834"/>
                <a:gd name="T91" fmla="*/ 2 h 1430"/>
                <a:gd name="T92" fmla="*/ 2 w 834"/>
                <a:gd name="T93" fmla="*/ 2 h 1430"/>
                <a:gd name="T94" fmla="*/ 2 w 834"/>
                <a:gd name="T95" fmla="*/ 1 h 1430"/>
                <a:gd name="T96" fmla="*/ 3 w 834"/>
                <a:gd name="T97" fmla="*/ 1 h 1430"/>
                <a:gd name="T98" fmla="*/ 2 w 834"/>
                <a:gd name="T99" fmla="*/ 1 h 1430"/>
                <a:gd name="T100" fmla="*/ 2 w 834"/>
                <a:gd name="T101" fmla="*/ 1 h 1430"/>
                <a:gd name="T102" fmla="*/ 3 w 834"/>
                <a:gd name="T103" fmla="*/ 1 h 1430"/>
                <a:gd name="T104" fmla="*/ 3 w 834"/>
                <a:gd name="T105" fmla="*/ 1 h 1430"/>
                <a:gd name="T106" fmla="*/ 4 w 834"/>
                <a:gd name="T107" fmla="*/ 1 h 1430"/>
                <a:gd name="T108" fmla="*/ 4 w 834"/>
                <a:gd name="T109" fmla="*/ 0 h 1430"/>
                <a:gd name="T110" fmla="*/ 5 w 834"/>
                <a:gd name="T111" fmla="*/ 1 h 1430"/>
                <a:gd name="T112" fmla="*/ 6 w 834"/>
                <a:gd name="T113" fmla="*/ 0 h 1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4"/>
                <a:gd name="T172" fmla="*/ 0 h 1430"/>
                <a:gd name="T173" fmla="*/ 834 w 834"/>
                <a:gd name="T174" fmla="*/ 1430 h 1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Freeform 59"/>
            <p:cNvSpPr>
              <a:spLocks/>
            </p:cNvSpPr>
            <p:nvPr/>
          </p:nvSpPr>
          <p:spPr bwMode="auto">
            <a:xfrm>
              <a:off x="4073" y="808"/>
              <a:ext cx="130" cy="165"/>
            </a:xfrm>
            <a:custGeom>
              <a:avLst/>
              <a:gdLst>
                <a:gd name="T0" fmla="*/ 4 w 653"/>
                <a:gd name="T1" fmla="*/ 0 h 823"/>
                <a:gd name="T2" fmla="*/ 5 w 653"/>
                <a:gd name="T3" fmla="*/ 0 h 823"/>
                <a:gd name="T4" fmla="*/ 5 w 653"/>
                <a:gd name="T5" fmla="*/ 0 h 823"/>
                <a:gd name="T6" fmla="*/ 5 w 653"/>
                <a:gd name="T7" fmla="*/ 1 h 823"/>
                <a:gd name="T8" fmla="*/ 5 w 653"/>
                <a:gd name="T9" fmla="*/ 1 h 823"/>
                <a:gd name="T10" fmla="*/ 4 w 653"/>
                <a:gd name="T11" fmla="*/ 1 h 823"/>
                <a:gd name="T12" fmla="*/ 4 w 653"/>
                <a:gd name="T13" fmla="*/ 2 h 823"/>
                <a:gd name="T14" fmla="*/ 3 w 653"/>
                <a:gd name="T15" fmla="*/ 2 h 823"/>
                <a:gd name="T16" fmla="*/ 3 w 653"/>
                <a:gd name="T17" fmla="*/ 1 h 823"/>
                <a:gd name="T18" fmla="*/ 3 w 653"/>
                <a:gd name="T19" fmla="*/ 2 h 823"/>
                <a:gd name="T20" fmla="*/ 2 w 653"/>
                <a:gd name="T21" fmla="*/ 3 h 823"/>
                <a:gd name="T22" fmla="*/ 2 w 653"/>
                <a:gd name="T23" fmla="*/ 3 h 823"/>
                <a:gd name="T24" fmla="*/ 2 w 653"/>
                <a:gd name="T25" fmla="*/ 3 h 823"/>
                <a:gd name="T26" fmla="*/ 2 w 653"/>
                <a:gd name="T27" fmla="*/ 3 h 823"/>
                <a:gd name="T28" fmla="*/ 2 w 653"/>
                <a:gd name="T29" fmla="*/ 4 h 823"/>
                <a:gd name="T30" fmla="*/ 2 w 653"/>
                <a:gd name="T31" fmla="*/ 4 h 823"/>
                <a:gd name="T32" fmla="*/ 2 w 653"/>
                <a:gd name="T33" fmla="*/ 4 h 823"/>
                <a:gd name="T34" fmla="*/ 2 w 653"/>
                <a:gd name="T35" fmla="*/ 5 h 823"/>
                <a:gd name="T36" fmla="*/ 2 w 653"/>
                <a:gd name="T37" fmla="*/ 5 h 823"/>
                <a:gd name="T38" fmla="*/ 2 w 653"/>
                <a:gd name="T39" fmla="*/ 6 h 823"/>
                <a:gd name="T40" fmla="*/ 2 w 653"/>
                <a:gd name="T41" fmla="*/ 6 h 823"/>
                <a:gd name="T42" fmla="*/ 1 w 653"/>
                <a:gd name="T43" fmla="*/ 7 h 823"/>
                <a:gd name="T44" fmla="*/ 1 w 653"/>
                <a:gd name="T45" fmla="*/ 6 h 823"/>
                <a:gd name="T46" fmla="*/ 1 w 653"/>
                <a:gd name="T47" fmla="*/ 6 h 823"/>
                <a:gd name="T48" fmla="*/ 1 w 653"/>
                <a:gd name="T49" fmla="*/ 6 h 823"/>
                <a:gd name="T50" fmla="*/ 1 w 653"/>
                <a:gd name="T51" fmla="*/ 5 h 823"/>
                <a:gd name="T52" fmla="*/ 1 w 653"/>
                <a:gd name="T53" fmla="*/ 5 h 823"/>
                <a:gd name="T54" fmla="*/ 0 w 653"/>
                <a:gd name="T55" fmla="*/ 5 h 823"/>
                <a:gd name="T56" fmla="*/ 0 w 653"/>
                <a:gd name="T57" fmla="*/ 5 h 823"/>
                <a:gd name="T58" fmla="*/ 1 w 653"/>
                <a:gd name="T59" fmla="*/ 5 h 823"/>
                <a:gd name="T60" fmla="*/ 1 w 653"/>
                <a:gd name="T61" fmla="*/ 5 h 823"/>
                <a:gd name="T62" fmla="*/ 1 w 653"/>
                <a:gd name="T63" fmla="*/ 4 h 823"/>
                <a:gd name="T64" fmla="*/ 1 w 653"/>
                <a:gd name="T65" fmla="*/ 4 h 823"/>
                <a:gd name="T66" fmla="*/ 1 w 653"/>
                <a:gd name="T67" fmla="*/ 4 h 823"/>
                <a:gd name="T68" fmla="*/ 0 w 653"/>
                <a:gd name="T69" fmla="*/ 4 h 823"/>
                <a:gd name="T70" fmla="*/ 0 w 653"/>
                <a:gd name="T71" fmla="*/ 4 h 823"/>
                <a:gd name="T72" fmla="*/ 1 w 653"/>
                <a:gd name="T73" fmla="*/ 3 h 823"/>
                <a:gd name="T74" fmla="*/ 1 w 653"/>
                <a:gd name="T75" fmla="*/ 3 h 823"/>
                <a:gd name="T76" fmla="*/ 1 w 653"/>
                <a:gd name="T77" fmla="*/ 2 h 823"/>
                <a:gd name="T78" fmla="*/ 2 w 653"/>
                <a:gd name="T79" fmla="*/ 2 h 823"/>
                <a:gd name="T80" fmla="*/ 2 w 653"/>
                <a:gd name="T81" fmla="*/ 2 h 823"/>
                <a:gd name="T82" fmla="*/ 1 w 653"/>
                <a:gd name="T83" fmla="*/ 2 h 823"/>
                <a:gd name="T84" fmla="*/ 1 w 653"/>
                <a:gd name="T85" fmla="*/ 2 h 823"/>
                <a:gd name="T86" fmla="*/ 2 w 653"/>
                <a:gd name="T87" fmla="*/ 2 h 823"/>
                <a:gd name="T88" fmla="*/ 2 w 653"/>
                <a:gd name="T89" fmla="*/ 1 h 823"/>
                <a:gd name="T90" fmla="*/ 1 w 653"/>
                <a:gd name="T91" fmla="*/ 2 h 823"/>
                <a:gd name="T92" fmla="*/ 1 w 653"/>
                <a:gd name="T93" fmla="*/ 1 h 823"/>
                <a:gd name="T94" fmla="*/ 2 w 653"/>
                <a:gd name="T95" fmla="*/ 1 h 823"/>
                <a:gd name="T96" fmla="*/ 3 w 653"/>
                <a:gd name="T97" fmla="*/ 1 h 823"/>
                <a:gd name="T98" fmla="*/ 3 w 653"/>
                <a:gd name="T99" fmla="*/ 1 h 823"/>
                <a:gd name="T100" fmla="*/ 3 w 653"/>
                <a:gd name="T101" fmla="*/ 0 h 823"/>
                <a:gd name="T102" fmla="*/ 3 w 653"/>
                <a:gd name="T103" fmla="*/ 0 h 823"/>
                <a:gd name="T104" fmla="*/ 4 w 653"/>
                <a:gd name="T105" fmla="*/ 0 h 823"/>
                <a:gd name="T106" fmla="*/ 4 w 653"/>
                <a:gd name="T107" fmla="*/ 0 h 8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3"/>
                <a:gd name="T163" fmla="*/ 0 h 823"/>
                <a:gd name="T164" fmla="*/ 653 w 653"/>
                <a:gd name="T165" fmla="*/ 823 h 8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60"/>
            <p:cNvSpPr>
              <a:spLocks/>
            </p:cNvSpPr>
            <p:nvPr/>
          </p:nvSpPr>
          <p:spPr bwMode="auto">
            <a:xfrm>
              <a:off x="4205" y="822"/>
              <a:ext cx="88" cy="130"/>
            </a:xfrm>
            <a:custGeom>
              <a:avLst/>
              <a:gdLst>
                <a:gd name="T0" fmla="*/ 1 w 437"/>
                <a:gd name="T1" fmla="*/ 0 h 653"/>
                <a:gd name="T2" fmla="*/ 1 w 437"/>
                <a:gd name="T3" fmla="*/ 0 h 653"/>
                <a:gd name="T4" fmla="*/ 1 w 437"/>
                <a:gd name="T5" fmla="*/ 0 h 653"/>
                <a:gd name="T6" fmla="*/ 1 w 437"/>
                <a:gd name="T7" fmla="*/ 1 h 653"/>
                <a:gd name="T8" fmla="*/ 1 w 437"/>
                <a:gd name="T9" fmla="*/ 0 h 653"/>
                <a:gd name="T10" fmla="*/ 2 w 437"/>
                <a:gd name="T11" fmla="*/ 1 h 653"/>
                <a:gd name="T12" fmla="*/ 2 w 437"/>
                <a:gd name="T13" fmla="*/ 1 h 653"/>
                <a:gd name="T14" fmla="*/ 1 w 437"/>
                <a:gd name="T15" fmla="*/ 1 h 653"/>
                <a:gd name="T16" fmla="*/ 1 w 437"/>
                <a:gd name="T17" fmla="*/ 1 h 653"/>
                <a:gd name="T18" fmla="*/ 1 w 437"/>
                <a:gd name="T19" fmla="*/ 1 h 653"/>
                <a:gd name="T20" fmla="*/ 2 w 437"/>
                <a:gd name="T21" fmla="*/ 1 h 653"/>
                <a:gd name="T22" fmla="*/ 2 w 437"/>
                <a:gd name="T23" fmla="*/ 1 h 653"/>
                <a:gd name="T24" fmla="*/ 2 w 437"/>
                <a:gd name="T25" fmla="*/ 1 h 653"/>
                <a:gd name="T26" fmla="*/ 2 w 437"/>
                <a:gd name="T27" fmla="*/ 1 h 653"/>
                <a:gd name="T28" fmla="*/ 2 w 437"/>
                <a:gd name="T29" fmla="*/ 2 h 653"/>
                <a:gd name="T30" fmla="*/ 2 w 437"/>
                <a:gd name="T31" fmla="*/ 2 h 653"/>
                <a:gd name="T32" fmla="*/ 2 w 437"/>
                <a:gd name="T33" fmla="*/ 2 h 653"/>
                <a:gd name="T34" fmla="*/ 2 w 437"/>
                <a:gd name="T35" fmla="*/ 2 h 653"/>
                <a:gd name="T36" fmla="*/ 2 w 437"/>
                <a:gd name="T37" fmla="*/ 2 h 653"/>
                <a:gd name="T38" fmla="*/ 2 w 437"/>
                <a:gd name="T39" fmla="*/ 2 h 653"/>
                <a:gd name="T40" fmla="*/ 2 w 437"/>
                <a:gd name="T41" fmla="*/ 2 h 653"/>
                <a:gd name="T42" fmla="*/ 2 w 437"/>
                <a:gd name="T43" fmla="*/ 2 h 653"/>
                <a:gd name="T44" fmla="*/ 2 w 437"/>
                <a:gd name="T45" fmla="*/ 2 h 653"/>
                <a:gd name="T46" fmla="*/ 2 w 437"/>
                <a:gd name="T47" fmla="*/ 2 h 653"/>
                <a:gd name="T48" fmla="*/ 2 w 437"/>
                <a:gd name="T49" fmla="*/ 3 h 653"/>
                <a:gd name="T50" fmla="*/ 2 w 437"/>
                <a:gd name="T51" fmla="*/ 3 h 653"/>
                <a:gd name="T52" fmla="*/ 3 w 437"/>
                <a:gd name="T53" fmla="*/ 2 h 653"/>
                <a:gd name="T54" fmla="*/ 3 w 437"/>
                <a:gd name="T55" fmla="*/ 3 h 653"/>
                <a:gd name="T56" fmla="*/ 3 w 437"/>
                <a:gd name="T57" fmla="*/ 3 h 653"/>
                <a:gd name="T58" fmla="*/ 3 w 437"/>
                <a:gd name="T59" fmla="*/ 3 h 653"/>
                <a:gd name="T60" fmla="*/ 3 w 437"/>
                <a:gd name="T61" fmla="*/ 3 h 653"/>
                <a:gd name="T62" fmla="*/ 3 w 437"/>
                <a:gd name="T63" fmla="*/ 3 h 653"/>
                <a:gd name="T64" fmla="*/ 3 w 437"/>
                <a:gd name="T65" fmla="*/ 3 h 653"/>
                <a:gd name="T66" fmla="*/ 4 w 437"/>
                <a:gd name="T67" fmla="*/ 3 h 653"/>
                <a:gd name="T68" fmla="*/ 3 w 437"/>
                <a:gd name="T69" fmla="*/ 3 h 653"/>
                <a:gd name="T70" fmla="*/ 3 w 437"/>
                <a:gd name="T71" fmla="*/ 3 h 653"/>
                <a:gd name="T72" fmla="*/ 3 w 437"/>
                <a:gd name="T73" fmla="*/ 3 h 653"/>
                <a:gd name="T74" fmla="*/ 3 w 437"/>
                <a:gd name="T75" fmla="*/ 4 h 653"/>
                <a:gd name="T76" fmla="*/ 3 w 437"/>
                <a:gd name="T77" fmla="*/ 4 h 653"/>
                <a:gd name="T78" fmla="*/ 3 w 437"/>
                <a:gd name="T79" fmla="*/ 4 h 653"/>
                <a:gd name="T80" fmla="*/ 3 w 437"/>
                <a:gd name="T81" fmla="*/ 4 h 653"/>
                <a:gd name="T82" fmla="*/ 3 w 437"/>
                <a:gd name="T83" fmla="*/ 4 h 653"/>
                <a:gd name="T84" fmla="*/ 4 w 437"/>
                <a:gd name="T85" fmla="*/ 4 h 653"/>
                <a:gd name="T86" fmla="*/ 3 w 437"/>
                <a:gd name="T87" fmla="*/ 4 h 653"/>
                <a:gd name="T88" fmla="*/ 3 w 437"/>
                <a:gd name="T89" fmla="*/ 4 h 653"/>
                <a:gd name="T90" fmla="*/ 3 w 437"/>
                <a:gd name="T91" fmla="*/ 5 h 653"/>
                <a:gd name="T92" fmla="*/ 3 w 437"/>
                <a:gd name="T93" fmla="*/ 5 h 653"/>
                <a:gd name="T94" fmla="*/ 3 w 437"/>
                <a:gd name="T95" fmla="*/ 5 h 653"/>
                <a:gd name="T96" fmla="*/ 2 w 437"/>
                <a:gd name="T97" fmla="*/ 5 h 653"/>
                <a:gd name="T98" fmla="*/ 2 w 437"/>
                <a:gd name="T99" fmla="*/ 4 h 653"/>
                <a:gd name="T100" fmla="*/ 2 w 437"/>
                <a:gd name="T101" fmla="*/ 3 h 653"/>
                <a:gd name="T102" fmla="*/ 1 w 437"/>
                <a:gd name="T103" fmla="*/ 2 h 653"/>
                <a:gd name="T104" fmla="*/ 2 w 437"/>
                <a:gd name="T105" fmla="*/ 2 h 653"/>
                <a:gd name="T106" fmla="*/ 1 w 437"/>
                <a:gd name="T107" fmla="*/ 2 h 653"/>
                <a:gd name="T108" fmla="*/ 1 w 437"/>
                <a:gd name="T109" fmla="*/ 2 h 653"/>
                <a:gd name="T110" fmla="*/ 1 w 437"/>
                <a:gd name="T111" fmla="*/ 1 h 653"/>
                <a:gd name="T112" fmla="*/ 1 w 437"/>
                <a:gd name="T113" fmla="*/ 1 h 653"/>
                <a:gd name="T114" fmla="*/ 0 w 437"/>
                <a:gd name="T115" fmla="*/ 1 h 653"/>
                <a:gd name="T116" fmla="*/ 0 w 437"/>
                <a:gd name="T117" fmla="*/ 1 h 653"/>
                <a:gd name="T118" fmla="*/ 0 w 437"/>
                <a:gd name="T119" fmla="*/ 0 h 653"/>
                <a:gd name="T120" fmla="*/ 1 w 437"/>
                <a:gd name="T121" fmla="*/ 0 h 653"/>
                <a:gd name="T122" fmla="*/ 1 w 437"/>
                <a:gd name="T123" fmla="*/ 0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7"/>
                <a:gd name="T187" fmla="*/ 0 h 653"/>
                <a:gd name="T188" fmla="*/ 437 w 437"/>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61"/>
            <p:cNvSpPr>
              <a:spLocks/>
            </p:cNvSpPr>
            <p:nvPr/>
          </p:nvSpPr>
          <p:spPr bwMode="auto">
            <a:xfrm>
              <a:off x="4056" y="840"/>
              <a:ext cx="17" cy="4"/>
            </a:xfrm>
            <a:custGeom>
              <a:avLst/>
              <a:gdLst>
                <a:gd name="T0" fmla="*/ 1 w 86"/>
                <a:gd name="T1" fmla="*/ 0 h 23"/>
                <a:gd name="T2" fmla="*/ 1 w 86"/>
                <a:gd name="T3" fmla="*/ 0 h 23"/>
                <a:gd name="T4" fmla="*/ 1 w 86"/>
                <a:gd name="T5" fmla="*/ 0 h 23"/>
                <a:gd name="T6" fmla="*/ 0 w 86"/>
                <a:gd name="T7" fmla="*/ 0 h 23"/>
                <a:gd name="T8" fmla="*/ 0 w 86"/>
                <a:gd name="T9" fmla="*/ 0 h 23"/>
                <a:gd name="T10" fmla="*/ 0 w 86"/>
                <a:gd name="T11" fmla="*/ 0 h 23"/>
                <a:gd name="T12" fmla="*/ 0 w 86"/>
                <a:gd name="T13" fmla="*/ 0 h 23"/>
                <a:gd name="T14" fmla="*/ 0 w 86"/>
                <a:gd name="T15" fmla="*/ 0 h 23"/>
                <a:gd name="T16" fmla="*/ 0 w 86"/>
                <a:gd name="T17" fmla="*/ 0 h 23"/>
                <a:gd name="T18" fmla="*/ 0 w 86"/>
                <a:gd name="T19" fmla="*/ 0 h 23"/>
                <a:gd name="T20" fmla="*/ 0 w 86"/>
                <a:gd name="T21" fmla="*/ 0 h 23"/>
                <a:gd name="T22" fmla="*/ 0 w 86"/>
                <a:gd name="T23" fmla="*/ 0 h 23"/>
                <a:gd name="T24" fmla="*/ 0 w 86"/>
                <a:gd name="T25" fmla="*/ 0 h 23"/>
                <a:gd name="T26" fmla="*/ 0 w 86"/>
                <a:gd name="T27" fmla="*/ 0 h 23"/>
                <a:gd name="T28" fmla="*/ 0 w 86"/>
                <a:gd name="T29" fmla="*/ 0 h 23"/>
                <a:gd name="T30" fmla="*/ 1 w 86"/>
                <a:gd name="T31" fmla="*/ 0 h 23"/>
                <a:gd name="T32" fmla="*/ 1 w 8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23"/>
                <a:gd name="T53" fmla="*/ 86 w 8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62"/>
            <p:cNvSpPr>
              <a:spLocks/>
            </p:cNvSpPr>
            <p:nvPr/>
          </p:nvSpPr>
          <p:spPr bwMode="auto">
            <a:xfrm>
              <a:off x="4127" y="844"/>
              <a:ext cx="130" cy="150"/>
            </a:xfrm>
            <a:custGeom>
              <a:avLst/>
              <a:gdLst>
                <a:gd name="T0" fmla="*/ 4 w 653"/>
                <a:gd name="T1" fmla="*/ 1 h 747"/>
                <a:gd name="T2" fmla="*/ 4 w 653"/>
                <a:gd name="T3" fmla="*/ 1 h 747"/>
                <a:gd name="T4" fmla="*/ 3 w 653"/>
                <a:gd name="T5" fmla="*/ 1 h 747"/>
                <a:gd name="T6" fmla="*/ 3 w 653"/>
                <a:gd name="T7" fmla="*/ 2 h 747"/>
                <a:gd name="T8" fmla="*/ 3 w 653"/>
                <a:gd name="T9" fmla="*/ 2 h 747"/>
                <a:gd name="T10" fmla="*/ 3 w 653"/>
                <a:gd name="T11" fmla="*/ 1 h 747"/>
                <a:gd name="T12" fmla="*/ 3 w 653"/>
                <a:gd name="T13" fmla="*/ 1 h 747"/>
                <a:gd name="T14" fmla="*/ 3 w 653"/>
                <a:gd name="T15" fmla="*/ 1 h 747"/>
                <a:gd name="T16" fmla="*/ 4 w 653"/>
                <a:gd name="T17" fmla="*/ 3 h 747"/>
                <a:gd name="T18" fmla="*/ 4 w 653"/>
                <a:gd name="T19" fmla="*/ 3 h 747"/>
                <a:gd name="T20" fmla="*/ 4 w 653"/>
                <a:gd name="T21" fmla="*/ 4 h 747"/>
                <a:gd name="T22" fmla="*/ 4 w 653"/>
                <a:gd name="T23" fmla="*/ 4 h 747"/>
                <a:gd name="T24" fmla="*/ 4 w 653"/>
                <a:gd name="T25" fmla="*/ 4 h 747"/>
                <a:gd name="T26" fmla="*/ 4 w 653"/>
                <a:gd name="T27" fmla="*/ 4 h 747"/>
                <a:gd name="T28" fmla="*/ 4 w 653"/>
                <a:gd name="T29" fmla="*/ 4 h 747"/>
                <a:gd name="T30" fmla="*/ 4 w 653"/>
                <a:gd name="T31" fmla="*/ 4 h 747"/>
                <a:gd name="T32" fmla="*/ 4 w 653"/>
                <a:gd name="T33" fmla="*/ 3 h 747"/>
                <a:gd name="T34" fmla="*/ 4 w 653"/>
                <a:gd name="T35" fmla="*/ 3 h 747"/>
                <a:gd name="T36" fmla="*/ 4 w 653"/>
                <a:gd name="T37" fmla="*/ 3 h 747"/>
                <a:gd name="T38" fmla="*/ 4 w 653"/>
                <a:gd name="T39" fmla="*/ 3 h 747"/>
                <a:gd name="T40" fmla="*/ 4 w 653"/>
                <a:gd name="T41" fmla="*/ 2 h 747"/>
                <a:gd name="T42" fmla="*/ 4 w 653"/>
                <a:gd name="T43" fmla="*/ 2 h 747"/>
                <a:gd name="T44" fmla="*/ 4 w 653"/>
                <a:gd name="T45" fmla="*/ 2 h 747"/>
                <a:gd name="T46" fmla="*/ 5 w 653"/>
                <a:gd name="T47" fmla="*/ 2 h 747"/>
                <a:gd name="T48" fmla="*/ 5 w 653"/>
                <a:gd name="T49" fmla="*/ 3 h 747"/>
                <a:gd name="T50" fmla="*/ 5 w 653"/>
                <a:gd name="T51" fmla="*/ 6 h 747"/>
                <a:gd name="T52" fmla="*/ 4 w 653"/>
                <a:gd name="T53" fmla="*/ 6 h 747"/>
                <a:gd name="T54" fmla="*/ 4 w 653"/>
                <a:gd name="T55" fmla="*/ 6 h 747"/>
                <a:gd name="T56" fmla="*/ 4 w 653"/>
                <a:gd name="T57" fmla="*/ 6 h 747"/>
                <a:gd name="T58" fmla="*/ 3 w 653"/>
                <a:gd name="T59" fmla="*/ 6 h 747"/>
                <a:gd name="T60" fmla="*/ 2 w 653"/>
                <a:gd name="T61" fmla="*/ 5 h 747"/>
                <a:gd name="T62" fmla="*/ 1 w 653"/>
                <a:gd name="T63" fmla="*/ 5 h 747"/>
                <a:gd name="T64" fmla="*/ 1 w 653"/>
                <a:gd name="T65" fmla="*/ 5 h 747"/>
                <a:gd name="T66" fmla="*/ 1 w 653"/>
                <a:gd name="T67" fmla="*/ 4 h 747"/>
                <a:gd name="T68" fmla="*/ 0 w 653"/>
                <a:gd name="T69" fmla="*/ 4 h 747"/>
                <a:gd name="T70" fmla="*/ 0 w 653"/>
                <a:gd name="T71" fmla="*/ 3 h 747"/>
                <a:gd name="T72" fmla="*/ 0 w 653"/>
                <a:gd name="T73" fmla="*/ 3 h 747"/>
                <a:gd name="T74" fmla="*/ 0 w 653"/>
                <a:gd name="T75" fmla="*/ 2 h 747"/>
                <a:gd name="T76" fmla="*/ 0 w 653"/>
                <a:gd name="T77" fmla="*/ 2 h 747"/>
                <a:gd name="T78" fmla="*/ 1 w 653"/>
                <a:gd name="T79" fmla="*/ 2 h 747"/>
                <a:gd name="T80" fmla="*/ 1 w 653"/>
                <a:gd name="T81" fmla="*/ 1 h 747"/>
                <a:gd name="T82" fmla="*/ 1 w 653"/>
                <a:gd name="T83" fmla="*/ 1 h 747"/>
                <a:gd name="T84" fmla="*/ 1 w 653"/>
                <a:gd name="T85" fmla="*/ 1 h 747"/>
                <a:gd name="T86" fmla="*/ 2 w 653"/>
                <a:gd name="T87" fmla="*/ 1 h 747"/>
                <a:gd name="T88" fmla="*/ 2 w 653"/>
                <a:gd name="T89" fmla="*/ 1 h 747"/>
                <a:gd name="T90" fmla="*/ 2 w 653"/>
                <a:gd name="T91" fmla="*/ 1 h 747"/>
                <a:gd name="T92" fmla="*/ 2 w 653"/>
                <a:gd name="T93" fmla="*/ 1 h 747"/>
                <a:gd name="T94" fmla="*/ 3 w 653"/>
                <a:gd name="T95" fmla="*/ 0 h 747"/>
                <a:gd name="T96" fmla="*/ 3 w 653"/>
                <a:gd name="T97" fmla="*/ 0 h 747"/>
                <a:gd name="T98" fmla="*/ 3 w 653"/>
                <a:gd name="T99" fmla="*/ 0 h 747"/>
                <a:gd name="T100" fmla="*/ 3 w 653"/>
                <a:gd name="T101" fmla="*/ 0 h 747"/>
                <a:gd name="T102" fmla="*/ 4 w 653"/>
                <a:gd name="T103" fmla="*/ 0 h 747"/>
                <a:gd name="T104" fmla="*/ 4 w 653"/>
                <a:gd name="T105" fmla="*/ 1 h 7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3"/>
                <a:gd name="T160" fmla="*/ 0 h 747"/>
                <a:gd name="T161" fmla="*/ 653 w 653"/>
                <a:gd name="T162" fmla="*/ 747 h 7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63"/>
            <p:cNvSpPr>
              <a:spLocks/>
            </p:cNvSpPr>
            <p:nvPr/>
          </p:nvSpPr>
          <p:spPr bwMode="auto">
            <a:xfrm>
              <a:off x="4210" y="855"/>
              <a:ext cx="315" cy="286"/>
            </a:xfrm>
            <a:custGeom>
              <a:avLst/>
              <a:gdLst>
                <a:gd name="T0" fmla="*/ 10 w 1572"/>
                <a:gd name="T1" fmla="*/ 2 h 1430"/>
                <a:gd name="T2" fmla="*/ 11 w 1572"/>
                <a:gd name="T3" fmla="*/ 1 h 1430"/>
                <a:gd name="T4" fmla="*/ 11 w 1572"/>
                <a:gd name="T5" fmla="*/ 1 h 1430"/>
                <a:gd name="T6" fmla="*/ 12 w 1572"/>
                <a:gd name="T7" fmla="*/ 0 h 1430"/>
                <a:gd name="T8" fmla="*/ 12 w 1572"/>
                <a:gd name="T9" fmla="*/ 0 h 1430"/>
                <a:gd name="T10" fmla="*/ 12 w 1572"/>
                <a:gd name="T11" fmla="*/ 1 h 1430"/>
                <a:gd name="T12" fmla="*/ 11 w 1572"/>
                <a:gd name="T13" fmla="*/ 1 h 1430"/>
                <a:gd name="T14" fmla="*/ 11 w 1572"/>
                <a:gd name="T15" fmla="*/ 2 h 1430"/>
                <a:gd name="T16" fmla="*/ 11 w 1572"/>
                <a:gd name="T17" fmla="*/ 2 h 1430"/>
                <a:gd name="T18" fmla="*/ 11 w 1572"/>
                <a:gd name="T19" fmla="*/ 2 h 1430"/>
                <a:gd name="T20" fmla="*/ 11 w 1572"/>
                <a:gd name="T21" fmla="*/ 2 h 1430"/>
                <a:gd name="T22" fmla="*/ 11 w 1572"/>
                <a:gd name="T23" fmla="*/ 2 h 1430"/>
                <a:gd name="T24" fmla="*/ 13 w 1572"/>
                <a:gd name="T25" fmla="*/ 2 h 1430"/>
                <a:gd name="T26" fmla="*/ 12 w 1572"/>
                <a:gd name="T27" fmla="*/ 3 h 1430"/>
                <a:gd name="T28" fmla="*/ 11 w 1572"/>
                <a:gd name="T29" fmla="*/ 3 h 1430"/>
                <a:gd name="T30" fmla="*/ 11 w 1572"/>
                <a:gd name="T31" fmla="*/ 3 h 1430"/>
                <a:gd name="T32" fmla="*/ 11 w 1572"/>
                <a:gd name="T33" fmla="*/ 4 h 1430"/>
                <a:gd name="T34" fmla="*/ 11 w 1572"/>
                <a:gd name="T35" fmla="*/ 4 h 1430"/>
                <a:gd name="T36" fmla="*/ 10 w 1572"/>
                <a:gd name="T37" fmla="*/ 4 h 1430"/>
                <a:gd name="T38" fmla="*/ 9 w 1572"/>
                <a:gd name="T39" fmla="*/ 5 h 1430"/>
                <a:gd name="T40" fmla="*/ 8 w 1572"/>
                <a:gd name="T41" fmla="*/ 5 h 1430"/>
                <a:gd name="T42" fmla="*/ 7 w 1572"/>
                <a:gd name="T43" fmla="*/ 7 h 1430"/>
                <a:gd name="T44" fmla="*/ 6 w 1572"/>
                <a:gd name="T45" fmla="*/ 8 h 1430"/>
                <a:gd name="T46" fmla="*/ 5 w 1572"/>
                <a:gd name="T47" fmla="*/ 9 h 1430"/>
                <a:gd name="T48" fmla="*/ 4 w 1572"/>
                <a:gd name="T49" fmla="*/ 11 h 1430"/>
                <a:gd name="T50" fmla="*/ 3 w 1572"/>
                <a:gd name="T51" fmla="*/ 11 h 1430"/>
                <a:gd name="T52" fmla="*/ 3 w 1572"/>
                <a:gd name="T53" fmla="*/ 11 h 1430"/>
                <a:gd name="T54" fmla="*/ 2 w 1572"/>
                <a:gd name="T55" fmla="*/ 11 h 1430"/>
                <a:gd name="T56" fmla="*/ 2 w 1572"/>
                <a:gd name="T57" fmla="*/ 11 h 1430"/>
                <a:gd name="T58" fmla="*/ 0 w 1572"/>
                <a:gd name="T59" fmla="*/ 11 h 1430"/>
                <a:gd name="T60" fmla="*/ 0 w 1572"/>
                <a:gd name="T61" fmla="*/ 11 h 1430"/>
                <a:gd name="T62" fmla="*/ 0 w 1572"/>
                <a:gd name="T63" fmla="*/ 10 h 1430"/>
                <a:gd name="T64" fmla="*/ 0 w 1572"/>
                <a:gd name="T65" fmla="*/ 10 h 1430"/>
                <a:gd name="T66" fmla="*/ 0 w 1572"/>
                <a:gd name="T67" fmla="*/ 9 h 1430"/>
                <a:gd name="T68" fmla="*/ 1 w 1572"/>
                <a:gd name="T69" fmla="*/ 9 h 1430"/>
                <a:gd name="T70" fmla="*/ 2 w 1572"/>
                <a:gd name="T71" fmla="*/ 9 h 1430"/>
                <a:gd name="T72" fmla="*/ 2 w 1572"/>
                <a:gd name="T73" fmla="*/ 9 h 1430"/>
                <a:gd name="T74" fmla="*/ 3 w 1572"/>
                <a:gd name="T75" fmla="*/ 9 h 1430"/>
                <a:gd name="T76" fmla="*/ 8 w 1572"/>
                <a:gd name="T77" fmla="*/ 4 h 1430"/>
                <a:gd name="T78" fmla="*/ 8 w 1572"/>
                <a:gd name="T79" fmla="*/ 3 h 1430"/>
                <a:gd name="T80" fmla="*/ 8 w 1572"/>
                <a:gd name="T81" fmla="*/ 2 h 1430"/>
                <a:gd name="T82" fmla="*/ 8 w 1572"/>
                <a:gd name="T83" fmla="*/ 1 h 1430"/>
                <a:gd name="T84" fmla="*/ 8 w 1572"/>
                <a:gd name="T85" fmla="*/ 1 h 1430"/>
                <a:gd name="T86" fmla="*/ 8 w 1572"/>
                <a:gd name="T87" fmla="*/ 1 h 1430"/>
                <a:gd name="T88" fmla="*/ 8 w 1572"/>
                <a:gd name="T89" fmla="*/ 2 h 1430"/>
                <a:gd name="T90" fmla="*/ 8 w 1572"/>
                <a:gd name="T91" fmla="*/ 2 h 1430"/>
                <a:gd name="T92" fmla="*/ 9 w 1572"/>
                <a:gd name="T93" fmla="*/ 2 h 1430"/>
                <a:gd name="T94" fmla="*/ 9 w 1572"/>
                <a:gd name="T95" fmla="*/ 2 h 1430"/>
                <a:gd name="T96" fmla="*/ 9 w 1572"/>
                <a:gd name="T97" fmla="*/ 1 h 1430"/>
                <a:gd name="T98" fmla="*/ 10 w 1572"/>
                <a:gd name="T99" fmla="*/ 0 h 1430"/>
                <a:gd name="T100" fmla="*/ 10 w 1572"/>
                <a:gd name="T101" fmla="*/ 0 h 1430"/>
                <a:gd name="T102" fmla="*/ 10 w 1572"/>
                <a:gd name="T103" fmla="*/ 1 h 1430"/>
                <a:gd name="T104" fmla="*/ 10 w 1572"/>
                <a:gd name="T105" fmla="*/ 1 h 1430"/>
                <a:gd name="T106" fmla="*/ 10 w 1572"/>
                <a:gd name="T107" fmla="*/ 2 h 14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2"/>
                <a:gd name="T163" fmla="*/ 0 h 1430"/>
                <a:gd name="T164" fmla="*/ 1572 w 1572"/>
                <a:gd name="T165" fmla="*/ 1430 h 14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64"/>
            <p:cNvSpPr>
              <a:spLocks/>
            </p:cNvSpPr>
            <p:nvPr/>
          </p:nvSpPr>
          <p:spPr bwMode="auto">
            <a:xfrm>
              <a:off x="4220" y="878"/>
              <a:ext cx="10" cy="8"/>
            </a:xfrm>
            <a:custGeom>
              <a:avLst/>
              <a:gdLst>
                <a:gd name="T0" fmla="*/ 0 w 52"/>
                <a:gd name="T1" fmla="*/ 0 h 42"/>
                <a:gd name="T2" fmla="*/ 0 w 52"/>
                <a:gd name="T3" fmla="*/ 0 h 42"/>
                <a:gd name="T4" fmla="*/ 0 w 52"/>
                <a:gd name="T5" fmla="*/ 0 h 42"/>
                <a:gd name="T6" fmla="*/ 0 w 52"/>
                <a:gd name="T7" fmla="*/ 0 h 42"/>
                <a:gd name="T8" fmla="*/ 0 w 52"/>
                <a:gd name="T9" fmla="*/ 0 h 42"/>
                <a:gd name="T10" fmla="*/ 0 w 52"/>
                <a:gd name="T11" fmla="*/ 0 h 42"/>
                <a:gd name="T12" fmla="*/ 0 w 52"/>
                <a:gd name="T13" fmla="*/ 0 h 42"/>
                <a:gd name="T14" fmla="*/ 0 w 52"/>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2"/>
                <a:gd name="T26" fmla="*/ 52 w 5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4" name="Freeform 65"/>
            <p:cNvSpPr>
              <a:spLocks/>
            </p:cNvSpPr>
            <p:nvPr/>
          </p:nvSpPr>
          <p:spPr bwMode="auto">
            <a:xfrm>
              <a:off x="4081" y="893"/>
              <a:ext cx="27" cy="14"/>
            </a:xfrm>
            <a:custGeom>
              <a:avLst/>
              <a:gdLst>
                <a:gd name="T0" fmla="*/ 1 w 134"/>
                <a:gd name="T1" fmla="*/ 0 h 71"/>
                <a:gd name="T2" fmla="*/ 1 w 134"/>
                <a:gd name="T3" fmla="*/ 0 h 71"/>
                <a:gd name="T4" fmla="*/ 1 w 134"/>
                <a:gd name="T5" fmla="*/ 0 h 71"/>
                <a:gd name="T6" fmla="*/ 1 w 134"/>
                <a:gd name="T7" fmla="*/ 0 h 71"/>
                <a:gd name="T8" fmla="*/ 1 w 134"/>
                <a:gd name="T9" fmla="*/ 0 h 71"/>
                <a:gd name="T10" fmla="*/ 0 w 134"/>
                <a:gd name="T11" fmla="*/ 0 h 71"/>
                <a:gd name="T12" fmla="*/ 0 w 134"/>
                <a:gd name="T13" fmla="*/ 1 h 71"/>
                <a:gd name="T14" fmla="*/ 0 w 134"/>
                <a:gd name="T15" fmla="*/ 1 h 71"/>
                <a:gd name="T16" fmla="*/ 0 w 134"/>
                <a:gd name="T17" fmla="*/ 1 h 71"/>
                <a:gd name="T18" fmla="*/ 0 w 134"/>
                <a:gd name="T19" fmla="*/ 0 h 71"/>
                <a:gd name="T20" fmla="*/ 0 w 134"/>
                <a:gd name="T21" fmla="*/ 0 h 71"/>
                <a:gd name="T22" fmla="*/ 0 w 134"/>
                <a:gd name="T23" fmla="*/ 0 h 71"/>
                <a:gd name="T24" fmla="*/ 0 w 134"/>
                <a:gd name="T25" fmla="*/ 0 h 71"/>
                <a:gd name="T26" fmla="*/ 1 w 134"/>
                <a:gd name="T27" fmla="*/ 0 h 71"/>
                <a:gd name="T28" fmla="*/ 1 w 134"/>
                <a:gd name="T29" fmla="*/ 0 h 71"/>
                <a:gd name="T30" fmla="*/ 1 w 134"/>
                <a:gd name="T31" fmla="*/ 0 h 71"/>
                <a:gd name="T32" fmla="*/ 1 w 13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71"/>
                <a:gd name="T53" fmla="*/ 134 w 13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66"/>
            <p:cNvSpPr>
              <a:spLocks/>
            </p:cNvSpPr>
            <p:nvPr/>
          </p:nvSpPr>
          <p:spPr bwMode="auto">
            <a:xfrm>
              <a:off x="4147" y="896"/>
              <a:ext cx="43" cy="37"/>
            </a:xfrm>
            <a:custGeom>
              <a:avLst/>
              <a:gdLst>
                <a:gd name="T0" fmla="*/ 2 w 214"/>
                <a:gd name="T1" fmla="*/ 0 h 185"/>
                <a:gd name="T2" fmla="*/ 2 w 214"/>
                <a:gd name="T3" fmla="*/ 0 h 185"/>
                <a:gd name="T4" fmla="*/ 2 w 214"/>
                <a:gd name="T5" fmla="*/ 0 h 185"/>
                <a:gd name="T6" fmla="*/ 2 w 214"/>
                <a:gd name="T7" fmla="*/ 0 h 185"/>
                <a:gd name="T8" fmla="*/ 2 w 214"/>
                <a:gd name="T9" fmla="*/ 1 h 185"/>
                <a:gd name="T10" fmla="*/ 2 w 214"/>
                <a:gd name="T11" fmla="*/ 1 h 185"/>
                <a:gd name="T12" fmla="*/ 2 w 214"/>
                <a:gd name="T13" fmla="*/ 1 h 185"/>
                <a:gd name="T14" fmla="*/ 1 w 214"/>
                <a:gd name="T15" fmla="*/ 1 h 185"/>
                <a:gd name="T16" fmla="*/ 1 w 214"/>
                <a:gd name="T17" fmla="*/ 1 h 185"/>
                <a:gd name="T18" fmla="*/ 1 w 214"/>
                <a:gd name="T19" fmla="*/ 1 h 185"/>
                <a:gd name="T20" fmla="*/ 1 w 214"/>
                <a:gd name="T21" fmla="*/ 1 h 185"/>
                <a:gd name="T22" fmla="*/ 1 w 214"/>
                <a:gd name="T23" fmla="*/ 1 h 185"/>
                <a:gd name="T24" fmla="*/ 1 w 214"/>
                <a:gd name="T25" fmla="*/ 1 h 185"/>
                <a:gd name="T26" fmla="*/ 1 w 214"/>
                <a:gd name="T27" fmla="*/ 1 h 185"/>
                <a:gd name="T28" fmla="*/ 0 w 214"/>
                <a:gd name="T29" fmla="*/ 1 h 185"/>
                <a:gd name="T30" fmla="*/ 0 w 214"/>
                <a:gd name="T31" fmla="*/ 1 h 185"/>
                <a:gd name="T32" fmla="*/ 0 w 214"/>
                <a:gd name="T33" fmla="*/ 1 h 185"/>
                <a:gd name="T34" fmla="*/ 0 w 214"/>
                <a:gd name="T35" fmla="*/ 1 h 185"/>
                <a:gd name="T36" fmla="*/ 0 w 214"/>
                <a:gd name="T37" fmla="*/ 1 h 185"/>
                <a:gd name="T38" fmla="*/ 0 w 214"/>
                <a:gd name="T39" fmla="*/ 1 h 185"/>
                <a:gd name="T40" fmla="*/ 0 w 214"/>
                <a:gd name="T41" fmla="*/ 1 h 185"/>
                <a:gd name="T42" fmla="*/ 0 w 214"/>
                <a:gd name="T43" fmla="*/ 1 h 185"/>
                <a:gd name="T44" fmla="*/ 0 w 214"/>
                <a:gd name="T45" fmla="*/ 1 h 185"/>
                <a:gd name="T46" fmla="*/ 0 w 214"/>
                <a:gd name="T47" fmla="*/ 1 h 185"/>
                <a:gd name="T48" fmla="*/ 0 w 214"/>
                <a:gd name="T49" fmla="*/ 1 h 185"/>
                <a:gd name="T50" fmla="*/ 0 w 214"/>
                <a:gd name="T51" fmla="*/ 1 h 185"/>
                <a:gd name="T52" fmla="*/ 1 w 214"/>
                <a:gd name="T53" fmla="*/ 0 h 185"/>
                <a:gd name="T54" fmla="*/ 1 w 214"/>
                <a:gd name="T55" fmla="*/ 0 h 185"/>
                <a:gd name="T56" fmla="*/ 1 w 214"/>
                <a:gd name="T57" fmla="*/ 0 h 185"/>
                <a:gd name="T58" fmla="*/ 1 w 214"/>
                <a:gd name="T59" fmla="*/ 0 h 185"/>
                <a:gd name="T60" fmla="*/ 1 w 214"/>
                <a:gd name="T61" fmla="*/ 0 h 185"/>
                <a:gd name="T62" fmla="*/ 1 w 214"/>
                <a:gd name="T63" fmla="*/ 0 h 185"/>
                <a:gd name="T64" fmla="*/ 2 w 214"/>
                <a:gd name="T65" fmla="*/ 0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4"/>
                <a:gd name="T100" fmla="*/ 0 h 185"/>
                <a:gd name="T101" fmla="*/ 214 w 214"/>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67"/>
            <p:cNvSpPr>
              <a:spLocks/>
            </p:cNvSpPr>
            <p:nvPr/>
          </p:nvSpPr>
          <p:spPr bwMode="auto">
            <a:xfrm>
              <a:off x="4170" y="904"/>
              <a:ext cx="9" cy="13"/>
            </a:xfrm>
            <a:custGeom>
              <a:avLst/>
              <a:gdLst>
                <a:gd name="T0" fmla="*/ 0 w 47"/>
                <a:gd name="T1" fmla="*/ 1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w 47"/>
                <a:gd name="T15" fmla="*/ 0 h 62"/>
                <a:gd name="T16" fmla="*/ 0 w 47"/>
                <a:gd name="T17" fmla="*/ 0 h 62"/>
                <a:gd name="T18" fmla="*/ 0 w 47"/>
                <a:gd name="T19" fmla="*/ 0 h 62"/>
                <a:gd name="T20" fmla="*/ 0 w 47"/>
                <a:gd name="T21" fmla="*/ 0 h 62"/>
                <a:gd name="T22" fmla="*/ 0 w 47"/>
                <a:gd name="T23" fmla="*/ 0 h 62"/>
                <a:gd name="T24" fmla="*/ 0 w 47"/>
                <a:gd name="T25" fmla="*/ 0 h 62"/>
                <a:gd name="T26" fmla="*/ 0 w 47"/>
                <a:gd name="T27" fmla="*/ 0 h 62"/>
                <a:gd name="T28" fmla="*/ 0 w 47"/>
                <a:gd name="T29" fmla="*/ 0 h 62"/>
                <a:gd name="T30" fmla="*/ 0 w 47"/>
                <a:gd name="T31" fmla="*/ 1 h 62"/>
                <a:gd name="T32" fmla="*/ 0 w 4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2"/>
                <a:gd name="T53" fmla="*/ 47 w 47"/>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68"/>
            <p:cNvSpPr>
              <a:spLocks/>
            </p:cNvSpPr>
            <p:nvPr/>
          </p:nvSpPr>
          <p:spPr bwMode="auto">
            <a:xfrm>
              <a:off x="4160" y="913"/>
              <a:ext cx="10" cy="10"/>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2"/>
                <a:gd name="T35" fmla="*/ 52 w 5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8" name="Freeform 69"/>
            <p:cNvSpPr>
              <a:spLocks/>
            </p:cNvSpPr>
            <p:nvPr/>
          </p:nvSpPr>
          <p:spPr bwMode="auto">
            <a:xfrm>
              <a:off x="4222" y="954"/>
              <a:ext cx="19" cy="13"/>
            </a:xfrm>
            <a:custGeom>
              <a:avLst/>
              <a:gdLst>
                <a:gd name="T0" fmla="*/ 1 w 94"/>
                <a:gd name="T1" fmla="*/ 0 h 63"/>
                <a:gd name="T2" fmla="*/ 1 w 94"/>
                <a:gd name="T3" fmla="*/ 0 h 63"/>
                <a:gd name="T4" fmla="*/ 1 w 94"/>
                <a:gd name="T5" fmla="*/ 0 h 63"/>
                <a:gd name="T6" fmla="*/ 1 w 94"/>
                <a:gd name="T7" fmla="*/ 0 h 63"/>
                <a:gd name="T8" fmla="*/ 1 w 94"/>
                <a:gd name="T9" fmla="*/ 0 h 63"/>
                <a:gd name="T10" fmla="*/ 1 w 94"/>
                <a:gd name="T11" fmla="*/ 0 h 63"/>
                <a:gd name="T12" fmla="*/ 1 w 94"/>
                <a:gd name="T13" fmla="*/ 0 h 63"/>
                <a:gd name="T14" fmla="*/ 0 w 94"/>
                <a:gd name="T15" fmla="*/ 0 h 63"/>
                <a:gd name="T16" fmla="*/ 0 w 94"/>
                <a:gd name="T17" fmla="*/ 1 h 63"/>
                <a:gd name="T18" fmla="*/ 0 w 94"/>
                <a:gd name="T19" fmla="*/ 1 h 63"/>
                <a:gd name="T20" fmla="*/ 0 w 94"/>
                <a:gd name="T21" fmla="*/ 1 h 63"/>
                <a:gd name="T22" fmla="*/ 0 w 94"/>
                <a:gd name="T23" fmla="*/ 1 h 63"/>
                <a:gd name="T24" fmla="*/ 0 w 94"/>
                <a:gd name="T25" fmla="*/ 0 h 63"/>
                <a:gd name="T26" fmla="*/ 0 w 94"/>
                <a:gd name="T27" fmla="*/ 0 h 63"/>
                <a:gd name="T28" fmla="*/ 0 w 94"/>
                <a:gd name="T29" fmla="*/ 0 h 63"/>
                <a:gd name="T30" fmla="*/ 0 w 94"/>
                <a:gd name="T31" fmla="*/ 0 h 63"/>
                <a:gd name="T32" fmla="*/ 0 w 94"/>
                <a:gd name="T33" fmla="*/ 0 h 63"/>
                <a:gd name="T34" fmla="*/ 0 w 94"/>
                <a:gd name="T35" fmla="*/ 0 h 63"/>
                <a:gd name="T36" fmla="*/ 0 w 94"/>
                <a:gd name="T37" fmla="*/ 0 h 63"/>
                <a:gd name="T38" fmla="*/ 0 w 94"/>
                <a:gd name="T39" fmla="*/ 0 h 63"/>
                <a:gd name="T40" fmla="*/ 0 w 94"/>
                <a:gd name="T41" fmla="*/ 0 h 63"/>
                <a:gd name="T42" fmla="*/ 0 w 94"/>
                <a:gd name="T43" fmla="*/ 0 h 63"/>
                <a:gd name="T44" fmla="*/ 1 w 94"/>
                <a:gd name="T45" fmla="*/ 0 h 63"/>
                <a:gd name="T46" fmla="*/ 1 w 94"/>
                <a:gd name="T47" fmla="*/ 0 h 63"/>
                <a:gd name="T48" fmla="*/ 1 w 94"/>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63"/>
                <a:gd name="T77" fmla="*/ 94 w 94"/>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9" name="Freeform 70"/>
            <p:cNvSpPr>
              <a:spLocks/>
            </p:cNvSpPr>
            <p:nvPr/>
          </p:nvSpPr>
          <p:spPr bwMode="auto">
            <a:xfrm>
              <a:off x="4222" y="958"/>
              <a:ext cx="102" cy="121"/>
            </a:xfrm>
            <a:custGeom>
              <a:avLst/>
              <a:gdLst>
                <a:gd name="T0" fmla="*/ 3 w 510"/>
                <a:gd name="T1" fmla="*/ 1 h 604"/>
                <a:gd name="T2" fmla="*/ 3 w 510"/>
                <a:gd name="T3" fmla="*/ 1 h 604"/>
                <a:gd name="T4" fmla="*/ 4 w 510"/>
                <a:gd name="T5" fmla="*/ 2 h 604"/>
                <a:gd name="T6" fmla="*/ 4 w 510"/>
                <a:gd name="T7" fmla="*/ 2 h 604"/>
                <a:gd name="T8" fmla="*/ 4 w 510"/>
                <a:gd name="T9" fmla="*/ 3 h 604"/>
                <a:gd name="T10" fmla="*/ 4 w 510"/>
                <a:gd name="T11" fmla="*/ 3 h 604"/>
                <a:gd name="T12" fmla="*/ 4 w 510"/>
                <a:gd name="T13" fmla="*/ 3 h 604"/>
                <a:gd name="T14" fmla="*/ 3 w 510"/>
                <a:gd name="T15" fmla="*/ 3 h 604"/>
                <a:gd name="T16" fmla="*/ 3 w 510"/>
                <a:gd name="T17" fmla="*/ 3 h 604"/>
                <a:gd name="T18" fmla="*/ 3 w 510"/>
                <a:gd name="T19" fmla="*/ 3 h 604"/>
                <a:gd name="T20" fmla="*/ 3 w 510"/>
                <a:gd name="T21" fmla="*/ 3 h 604"/>
                <a:gd name="T22" fmla="*/ 4 w 510"/>
                <a:gd name="T23" fmla="*/ 3 h 604"/>
                <a:gd name="T24" fmla="*/ 4 w 510"/>
                <a:gd name="T25" fmla="*/ 3 h 604"/>
                <a:gd name="T26" fmla="*/ 3 w 510"/>
                <a:gd name="T27" fmla="*/ 2 h 604"/>
                <a:gd name="T28" fmla="*/ 3 w 510"/>
                <a:gd name="T29" fmla="*/ 2 h 604"/>
                <a:gd name="T30" fmla="*/ 3 w 510"/>
                <a:gd name="T31" fmla="*/ 2 h 604"/>
                <a:gd name="T32" fmla="*/ 3 w 510"/>
                <a:gd name="T33" fmla="*/ 2 h 604"/>
                <a:gd name="T34" fmla="*/ 3 w 510"/>
                <a:gd name="T35" fmla="*/ 2 h 604"/>
                <a:gd name="T36" fmla="*/ 2 w 510"/>
                <a:gd name="T37" fmla="*/ 2 h 604"/>
                <a:gd name="T38" fmla="*/ 2 w 510"/>
                <a:gd name="T39" fmla="*/ 1 h 604"/>
                <a:gd name="T40" fmla="*/ 2 w 510"/>
                <a:gd name="T41" fmla="*/ 1 h 604"/>
                <a:gd name="T42" fmla="*/ 2 w 510"/>
                <a:gd name="T43" fmla="*/ 2 h 604"/>
                <a:gd name="T44" fmla="*/ 2 w 510"/>
                <a:gd name="T45" fmla="*/ 2 h 604"/>
                <a:gd name="T46" fmla="*/ 2 w 510"/>
                <a:gd name="T47" fmla="*/ 2 h 604"/>
                <a:gd name="T48" fmla="*/ 2 w 510"/>
                <a:gd name="T49" fmla="*/ 3 h 604"/>
                <a:gd name="T50" fmla="*/ 1 w 510"/>
                <a:gd name="T51" fmla="*/ 3 h 604"/>
                <a:gd name="T52" fmla="*/ 1 w 510"/>
                <a:gd name="T53" fmla="*/ 3 h 604"/>
                <a:gd name="T54" fmla="*/ 1 w 510"/>
                <a:gd name="T55" fmla="*/ 3 h 604"/>
                <a:gd name="T56" fmla="*/ 0 w 510"/>
                <a:gd name="T57" fmla="*/ 3 h 604"/>
                <a:gd name="T58" fmla="*/ 1 w 510"/>
                <a:gd name="T59" fmla="*/ 4 h 604"/>
                <a:gd name="T60" fmla="*/ 1 w 510"/>
                <a:gd name="T61" fmla="*/ 4 h 604"/>
                <a:gd name="T62" fmla="*/ 1 w 510"/>
                <a:gd name="T63" fmla="*/ 4 h 604"/>
                <a:gd name="T64" fmla="*/ 1 w 510"/>
                <a:gd name="T65" fmla="*/ 5 h 604"/>
                <a:gd name="T66" fmla="*/ 1 w 510"/>
                <a:gd name="T67" fmla="*/ 5 h 604"/>
                <a:gd name="T68" fmla="*/ 1 w 510"/>
                <a:gd name="T69" fmla="*/ 5 h 604"/>
                <a:gd name="T70" fmla="*/ 1 w 510"/>
                <a:gd name="T71" fmla="*/ 5 h 604"/>
                <a:gd name="T72" fmla="*/ 0 w 510"/>
                <a:gd name="T73" fmla="*/ 5 h 604"/>
                <a:gd name="T74" fmla="*/ 0 w 510"/>
                <a:gd name="T75" fmla="*/ 5 h 604"/>
                <a:gd name="T76" fmla="*/ 0 w 510"/>
                <a:gd name="T77" fmla="*/ 4 h 604"/>
                <a:gd name="T78" fmla="*/ 0 w 510"/>
                <a:gd name="T79" fmla="*/ 4 h 604"/>
                <a:gd name="T80" fmla="*/ 0 w 510"/>
                <a:gd name="T81" fmla="*/ 4 h 604"/>
                <a:gd name="T82" fmla="*/ 0 w 510"/>
                <a:gd name="T83" fmla="*/ 4 h 604"/>
                <a:gd name="T84" fmla="*/ 0 w 510"/>
                <a:gd name="T85" fmla="*/ 3 h 604"/>
                <a:gd name="T86" fmla="*/ 0 w 510"/>
                <a:gd name="T87" fmla="*/ 2 h 604"/>
                <a:gd name="T88" fmla="*/ 0 w 510"/>
                <a:gd name="T89" fmla="*/ 2 h 604"/>
                <a:gd name="T90" fmla="*/ 0 w 510"/>
                <a:gd name="T91" fmla="*/ 2 h 604"/>
                <a:gd name="T92" fmla="*/ 1 w 510"/>
                <a:gd name="T93" fmla="*/ 2 h 604"/>
                <a:gd name="T94" fmla="*/ 1 w 510"/>
                <a:gd name="T95" fmla="*/ 2 h 604"/>
                <a:gd name="T96" fmla="*/ 2 w 510"/>
                <a:gd name="T97" fmla="*/ 2 h 604"/>
                <a:gd name="T98" fmla="*/ 2 w 510"/>
                <a:gd name="T99" fmla="*/ 1 h 604"/>
                <a:gd name="T100" fmla="*/ 2 w 510"/>
                <a:gd name="T101" fmla="*/ 1 h 604"/>
                <a:gd name="T102" fmla="*/ 2 w 510"/>
                <a:gd name="T103" fmla="*/ 0 h 604"/>
                <a:gd name="T104" fmla="*/ 3 w 510"/>
                <a:gd name="T105" fmla="*/ 0 h 604"/>
                <a:gd name="T106" fmla="*/ 3 w 510"/>
                <a:gd name="T107" fmla="*/ 0 h 604"/>
                <a:gd name="T108" fmla="*/ 3 w 510"/>
                <a:gd name="T109" fmla="*/ 0 h 604"/>
                <a:gd name="T110" fmla="*/ 3 w 510"/>
                <a:gd name="T111" fmla="*/ 0 h 604"/>
                <a:gd name="T112" fmla="*/ 3 w 510"/>
                <a:gd name="T113" fmla="*/ 0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0"/>
                <a:gd name="T172" fmla="*/ 0 h 604"/>
                <a:gd name="T173" fmla="*/ 510 w 510"/>
                <a:gd name="T174" fmla="*/ 604 h 6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0" name="Freeform 71"/>
            <p:cNvSpPr>
              <a:spLocks/>
            </p:cNvSpPr>
            <p:nvPr/>
          </p:nvSpPr>
          <p:spPr bwMode="auto">
            <a:xfrm>
              <a:off x="4108" y="967"/>
              <a:ext cx="69" cy="92"/>
            </a:xfrm>
            <a:custGeom>
              <a:avLst/>
              <a:gdLst>
                <a:gd name="T0" fmla="*/ 2 w 345"/>
                <a:gd name="T1" fmla="*/ 1 h 460"/>
                <a:gd name="T2" fmla="*/ 2 w 345"/>
                <a:gd name="T3" fmla="*/ 1 h 460"/>
                <a:gd name="T4" fmla="*/ 2 w 345"/>
                <a:gd name="T5" fmla="*/ 1 h 460"/>
                <a:gd name="T6" fmla="*/ 2 w 345"/>
                <a:gd name="T7" fmla="*/ 1 h 460"/>
                <a:gd name="T8" fmla="*/ 2 w 345"/>
                <a:gd name="T9" fmla="*/ 2 h 460"/>
                <a:gd name="T10" fmla="*/ 2 w 345"/>
                <a:gd name="T11" fmla="*/ 2 h 460"/>
                <a:gd name="T12" fmla="*/ 2 w 345"/>
                <a:gd name="T13" fmla="*/ 2 h 460"/>
                <a:gd name="T14" fmla="*/ 2 w 345"/>
                <a:gd name="T15" fmla="*/ 2 h 460"/>
                <a:gd name="T16" fmla="*/ 2 w 345"/>
                <a:gd name="T17" fmla="*/ 2 h 460"/>
                <a:gd name="T18" fmla="*/ 2 w 345"/>
                <a:gd name="T19" fmla="*/ 2 h 460"/>
                <a:gd name="T20" fmla="*/ 2 w 345"/>
                <a:gd name="T21" fmla="*/ 2 h 460"/>
                <a:gd name="T22" fmla="*/ 3 w 345"/>
                <a:gd name="T23" fmla="*/ 2 h 460"/>
                <a:gd name="T24" fmla="*/ 3 w 345"/>
                <a:gd name="T25" fmla="*/ 3 h 460"/>
                <a:gd name="T26" fmla="*/ 3 w 345"/>
                <a:gd name="T27" fmla="*/ 3 h 460"/>
                <a:gd name="T28" fmla="*/ 3 w 345"/>
                <a:gd name="T29" fmla="*/ 3 h 460"/>
                <a:gd name="T30" fmla="*/ 2 w 345"/>
                <a:gd name="T31" fmla="*/ 4 h 460"/>
                <a:gd name="T32" fmla="*/ 2 w 345"/>
                <a:gd name="T33" fmla="*/ 4 h 460"/>
                <a:gd name="T34" fmla="*/ 2 w 345"/>
                <a:gd name="T35" fmla="*/ 4 h 460"/>
                <a:gd name="T36" fmla="*/ 2 w 345"/>
                <a:gd name="T37" fmla="*/ 4 h 460"/>
                <a:gd name="T38" fmla="*/ 2 w 345"/>
                <a:gd name="T39" fmla="*/ 3 h 460"/>
                <a:gd name="T40" fmla="*/ 2 w 345"/>
                <a:gd name="T41" fmla="*/ 3 h 460"/>
                <a:gd name="T42" fmla="*/ 2 w 345"/>
                <a:gd name="T43" fmla="*/ 3 h 460"/>
                <a:gd name="T44" fmla="*/ 2 w 345"/>
                <a:gd name="T45" fmla="*/ 3 h 460"/>
                <a:gd name="T46" fmla="*/ 1 w 345"/>
                <a:gd name="T47" fmla="*/ 3 h 460"/>
                <a:gd name="T48" fmla="*/ 1 w 345"/>
                <a:gd name="T49" fmla="*/ 3 h 460"/>
                <a:gd name="T50" fmla="*/ 1 w 345"/>
                <a:gd name="T51" fmla="*/ 3 h 460"/>
                <a:gd name="T52" fmla="*/ 1 w 345"/>
                <a:gd name="T53" fmla="*/ 3 h 460"/>
                <a:gd name="T54" fmla="*/ 1 w 345"/>
                <a:gd name="T55" fmla="*/ 2 h 460"/>
                <a:gd name="T56" fmla="*/ 1 w 345"/>
                <a:gd name="T57" fmla="*/ 2 h 460"/>
                <a:gd name="T58" fmla="*/ 1 w 345"/>
                <a:gd name="T59" fmla="*/ 2 h 460"/>
                <a:gd name="T60" fmla="*/ 1 w 345"/>
                <a:gd name="T61" fmla="*/ 2 h 460"/>
                <a:gd name="T62" fmla="*/ 1 w 345"/>
                <a:gd name="T63" fmla="*/ 3 h 460"/>
                <a:gd name="T64" fmla="*/ 1 w 345"/>
                <a:gd name="T65" fmla="*/ 3 h 460"/>
                <a:gd name="T66" fmla="*/ 1 w 345"/>
                <a:gd name="T67" fmla="*/ 2 h 460"/>
                <a:gd name="T68" fmla="*/ 1 w 345"/>
                <a:gd name="T69" fmla="*/ 2 h 460"/>
                <a:gd name="T70" fmla="*/ 1 w 345"/>
                <a:gd name="T71" fmla="*/ 2 h 460"/>
                <a:gd name="T72" fmla="*/ 1 w 345"/>
                <a:gd name="T73" fmla="*/ 2 h 460"/>
                <a:gd name="T74" fmla="*/ 1 w 345"/>
                <a:gd name="T75" fmla="*/ 2 h 460"/>
                <a:gd name="T76" fmla="*/ 1 w 345"/>
                <a:gd name="T77" fmla="*/ 2 h 460"/>
                <a:gd name="T78" fmla="*/ 1 w 345"/>
                <a:gd name="T79" fmla="*/ 1 h 460"/>
                <a:gd name="T80" fmla="*/ 1 w 345"/>
                <a:gd name="T81" fmla="*/ 1 h 460"/>
                <a:gd name="T82" fmla="*/ 1 w 345"/>
                <a:gd name="T83" fmla="*/ 1 h 460"/>
                <a:gd name="T84" fmla="*/ 0 w 345"/>
                <a:gd name="T85" fmla="*/ 2 h 460"/>
                <a:gd name="T86" fmla="*/ 0 w 345"/>
                <a:gd name="T87" fmla="*/ 2 h 460"/>
                <a:gd name="T88" fmla="*/ 0 w 345"/>
                <a:gd name="T89" fmla="*/ 2 h 460"/>
                <a:gd name="T90" fmla="*/ 0 w 345"/>
                <a:gd name="T91" fmla="*/ 1 h 460"/>
                <a:gd name="T92" fmla="*/ 1 w 345"/>
                <a:gd name="T93" fmla="*/ 1 h 460"/>
                <a:gd name="T94" fmla="*/ 1 w 345"/>
                <a:gd name="T95" fmla="*/ 1 h 460"/>
                <a:gd name="T96" fmla="*/ 1 w 345"/>
                <a:gd name="T97" fmla="*/ 1 h 460"/>
                <a:gd name="T98" fmla="*/ 1 w 345"/>
                <a:gd name="T99" fmla="*/ 1 h 460"/>
                <a:gd name="T100" fmla="*/ 0 w 345"/>
                <a:gd name="T101" fmla="*/ 1 h 460"/>
                <a:gd name="T102" fmla="*/ 0 w 345"/>
                <a:gd name="T103" fmla="*/ 1 h 460"/>
                <a:gd name="T104" fmla="*/ 0 w 345"/>
                <a:gd name="T105" fmla="*/ 1 h 460"/>
                <a:gd name="T106" fmla="*/ 0 w 345"/>
                <a:gd name="T107" fmla="*/ 1 h 460"/>
                <a:gd name="T108" fmla="*/ 0 w 345"/>
                <a:gd name="T109" fmla="*/ 1 h 460"/>
                <a:gd name="T110" fmla="*/ 0 w 345"/>
                <a:gd name="T111" fmla="*/ 0 h 460"/>
                <a:gd name="T112" fmla="*/ 1 w 345"/>
                <a:gd name="T113" fmla="*/ 0 h 460"/>
                <a:gd name="T114" fmla="*/ 1 w 345"/>
                <a:gd name="T115" fmla="*/ 0 h 460"/>
                <a:gd name="T116" fmla="*/ 1 w 345"/>
                <a:gd name="T117" fmla="*/ 0 h 460"/>
                <a:gd name="T118" fmla="*/ 2 w 345"/>
                <a:gd name="T119" fmla="*/ 1 h 4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60"/>
                <a:gd name="T182" fmla="*/ 345 w 345"/>
                <a:gd name="T183" fmla="*/ 460 h 4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1" name="Freeform 72"/>
            <p:cNvSpPr>
              <a:spLocks/>
            </p:cNvSpPr>
            <p:nvPr/>
          </p:nvSpPr>
          <p:spPr bwMode="auto">
            <a:xfrm>
              <a:off x="4170" y="989"/>
              <a:ext cx="44" cy="74"/>
            </a:xfrm>
            <a:custGeom>
              <a:avLst/>
              <a:gdLst>
                <a:gd name="T0" fmla="*/ 2 w 218"/>
                <a:gd name="T1" fmla="*/ 0 h 367"/>
                <a:gd name="T2" fmla="*/ 2 w 218"/>
                <a:gd name="T3" fmla="*/ 1 h 367"/>
                <a:gd name="T4" fmla="*/ 2 w 218"/>
                <a:gd name="T5" fmla="*/ 1 h 367"/>
                <a:gd name="T6" fmla="*/ 2 w 218"/>
                <a:gd name="T7" fmla="*/ 1 h 367"/>
                <a:gd name="T8" fmla="*/ 2 w 218"/>
                <a:gd name="T9" fmla="*/ 2 h 367"/>
                <a:gd name="T10" fmla="*/ 2 w 218"/>
                <a:gd name="T11" fmla="*/ 2 h 367"/>
                <a:gd name="T12" fmla="*/ 2 w 218"/>
                <a:gd name="T13" fmla="*/ 2 h 367"/>
                <a:gd name="T14" fmla="*/ 2 w 218"/>
                <a:gd name="T15" fmla="*/ 3 h 367"/>
                <a:gd name="T16" fmla="*/ 2 w 218"/>
                <a:gd name="T17" fmla="*/ 3 h 367"/>
                <a:gd name="T18" fmla="*/ 2 w 218"/>
                <a:gd name="T19" fmla="*/ 3 h 367"/>
                <a:gd name="T20" fmla="*/ 1 w 218"/>
                <a:gd name="T21" fmla="*/ 3 h 367"/>
                <a:gd name="T22" fmla="*/ 1 w 218"/>
                <a:gd name="T23" fmla="*/ 3 h 367"/>
                <a:gd name="T24" fmla="*/ 1 w 218"/>
                <a:gd name="T25" fmla="*/ 3 h 367"/>
                <a:gd name="T26" fmla="*/ 1 w 218"/>
                <a:gd name="T27" fmla="*/ 3 h 367"/>
                <a:gd name="T28" fmla="*/ 1 w 218"/>
                <a:gd name="T29" fmla="*/ 3 h 367"/>
                <a:gd name="T30" fmla="*/ 1 w 218"/>
                <a:gd name="T31" fmla="*/ 3 h 367"/>
                <a:gd name="T32" fmla="*/ 1 w 218"/>
                <a:gd name="T33" fmla="*/ 3 h 367"/>
                <a:gd name="T34" fmla="*/ 1 w 218"/>
                <a:gd name="T35" fmla="*/ 3 h 367"/>
                <a:gd name="T36" fmla="*/ 1 w 218"/>
                <a:gd name="T37" fmla="*/ 2 h 367"/>
                <a:gd name="T38" fmla="*/ 1 w 218"/>
                <a:gd name="T39" fmla="*/ 2 h 367"/>
                <a:gd name="T40" fmla="*/ 1 w 218"/>
                <a:gd name="T41" fmla="*/ 2 h 367"/>
                <a:gd name="T42" fmla="*/ 1 w 218"/>
                <a:gd name="T43" fmla="*/ 2 h 367"/>
                <a:gd name="T44" fmla="*/ 1 w 218"/>
                <a:gd name="T45" fmla="*/ 1 h 367"/>
                <a:gd name="T46" fmla="*/ 1 w 218"/>
                <a:gd name="T47" fmla="*/ 1 h 367"/>
                <a:gd name="T48" fmla="*/ 0 w 218"/>
                <a:gd name="T49" fmla="*/ 1 h 367"/>
                <a:gd name="T50" fmla="*/ 0 w 218"/>
                <a:gd name="T51" fmla="*/ 1 h 367"/>
                <a:gd name="T52" fmla="*/ 0 w 218"/>
                <a:gd name="T53" fmla="*/ 1 h 367"/>
                <a:gd name="T54" fmla="*/ 0 w 218"/>
                <a:gd name="T55" fmla="*/ 1 h 367"/>
                <a:gd name="T56" fmla="*/ 0 w 218"/>
                <a:gd name="T57" fmla="*/ 1 h 367"/>
                <a:gd name="T58" fmla="*/ 0 w 218"/>
                <a:gd name="T59" fmla="*/ 0 h 367"/>
                <a:gd name="T60" fmla="*/ 0 w 218"/>
                <a:gd name="T61" fmla="*/ 0 h 367"/>
                <a:gd name="T62" fmla="*/ 0 w 218"/>
                <a:gd name="T63" fmla="*/ 0 h 367"/>
                <a:gd name="T64" fmla="*/ 0 w 218"/>
                <a:gd name="T65" fmla="*/ 0 h 367"/>
                <a:gd name="T66" fmla="*/ 2 w 218"/>
                <a:gd name="T67" fmla="*/ 0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367"/>
                <a:gd name="T104" fmla="*/ 218 w 218"/>
                <a:gd name="T105" fmla="*/ 367 h 3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2" name="Freeform 73"/>
            <p:cNvSpPr>
              <a:spLocks/>
            </p:cNvSpPr>
            <p:nvPr/>
          </p:nvSpPr>
          <p:spPr bwMode="auto">
            <a:xfrm>
              <a:off x="4249" y="1006"/>
              <a:ext cx="46" cy="66"/>
            </a:xfrm>
            <a:custGeom>
              <a:avLst/>
              <a:gdLst>
                <a:gd name="T0" fmla="*/ 2 w 229"/>
                <a:gd name="T1" fmla="*/ 1 h 331"/>
                <a:gd name="T2" fmla="*/ 2 w 229"/>
                <a:gd name="T3" fmla="*/ 1 h 331"/>
                <a:gd name="T4" fmla="*/ 1 w 229"/>
                <a:gd name="T5" fmla="*/ 1 h 331"/>
                <a:gd name="T6" fmla="*/ 1 w 229"/>
                <a:gd name="T7" fmla="*/ 1 h 331"/>
                <a:gd name="T8" fmla="*/ 2 w 229"/>
                <a:gd name="T9" fmla="*/ 2 h 331"/>
                <a:gd name="T10" fmla="*/ 2 w 229"/>
                <a:gd name="T11" fmla="*/ 2 h 331"/>
                <a:gd name="T12" fmla="*/ 2 w 229"/>
                <a:gd name="T13" fmla="*/ 2 h 331"/>
                <a:gd name="T14" fmla="*/ 2 w 229"/>
                <a:gd name="T15" fmla="*/ 2 h 331"/>
                <a:gd name="T16" fmla="*/ 2 w 229"/>
                <a:gd name="T17" fmla="*/ 2 h 331"/>
                <a:gd name="T18" fmla="*/ 1 w 229"/>
                <a:gd name="T19" fmla="*/ 2 h 331"/>
                <a:gd name="T20" fmla="*/ 1 w 229"/>
                <a:gd name="T21" fmla="*/ 2 h 331"/>
                <a:gd name="T22" fmla="*/ 1 w 229"/>
                <a:gd name="T23" fmla="*/ 2 h 331"/>
                <a:gd name="T24" fmla="*/ 1 w 229"/>
                <a:gd name="T25" fmla="*/ 2 h 331"/>
                <a:gd name="T26" fmla="*/ 1 w 229"/>
                <a:gd name="T27" fmla="*/ 2 h 331"/>
                <a:gd name="T28" fmla="*/ 1 w 229"/>
                <a:gd name="T29" fmla="*/ 2 h 331"/>
                <a:gd name="T30" fmla="*/ 1 w 229"/>
                <a:gd name="T31" fmla="*/ 3 h 331"/>
                <a:gd name="T32" fmla="*/ 1 w 229"/>
                <a:gd name="T33" fmla="*/ 3 h 331"/>
                <a:gd name="T34" fmla="*/ 1 w 229"/>
                <a:gd name="T35" fmla="*/ 3 h 331"/>
                <a:gd name="T36" fmla="*/ 1 w 229"/>
                <a:gd name="T37" fmla="*/ 2 h 331"/>
                <a:gd name="T38" fmla="*/ 1 w 229"/>
                <a:gd name="T39" fmla="*/ 2 h 331"/>
                <a:gd name="T40" fmla="*/ 1 w 229"/>
                <a:gd name="T41" fmla="*/ 2 h 331"/>
                <a:gd name="T42" fmla="*/ 1 w 229"/>
                <a:gd name="T43" fmla="*/ 2 h 331"/>
                <a:gd name="T44" fmla="*/ 1 w 229"/>
                <a:gd name="T45" fmla="*/ 2 h 331"/>
                <a:gd name="T46" fmla="*/ 1 w 229"/>
                <a:gd name="T47" fmla="*/ 2 h 331"/>
                <a:gd name="T48" fmla="*/ 1 w 229"/>
                <a:gd name="T49" fmla="*/ 2 h 331"/>
                <a:gd name="T50" fmla="*/ 0 w 229"/>
                <a:gd name="T51" fmla="*/ 2 h 331"/>
                <a:gd name="T52" fmla="*/ 1 w 229"/>
                <a:gd name="T53" fmla="*/ 1 h 331"/>
                <a:gd name="T54" fmla="*/ 1 w 229"/>
                <a:gd name="T55" fmla="*/ 0 h 331"/>
                <a:gd name="T56" fmla="*/ 1 w 229"/>
                <a:gd name="T57" fmla="*/ 0 h 331"/>
                <a:gd name="T58" fmla="*/ 1 w 229"/>
                <a:gd name="T59" fmla="*/ 0 h 331"/>
                <a:gd name="T60" fmla="*/ 1 w 229"/>
                <a:gd name="T61" fmla="*/ 0 h 331"/>
                <a:gd name="T62" fmla="*/ 1 w 229"/>
                <a:gd name="T63" fmla="*/ 1 h 331"/>
                <a:gd name="T64" fmla="*/ 1 w 229"/>
                <a:gd name="T65" fmla="*/ 1 h 331"/>
                <a:gd name="T66" fmla="*/ 1 w 229"/>
                <a:gd name="T67" fmla="*/ 1 h 331"/>
                <a:gd name="T68" fmla="*/ 2 w 229"/>
                <a:gd name="T69" fmla="*/ 1 h 331"/>
                <a:gd name="T70" fmla="*/ 2 w 229"/>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331"/>
                <a:gd name="T110" fmla="*/ 229 w 229"/>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3" name="Freeform 74"/>
            <p:cNvSpPr>
              <a:spLocks/>
            </p:cNvSpPr>
            <p:nvPr/>
          </p:nvSpPr>
          <p:spPr bwMode="auto">
            <a:xfrm>
              <a:off x="4029" y="1022"/>
              <a:ext cx="116" cy="176"/>
            </a:xfrm>
            <a:custGeom>
              <a:avLst/>
              <a:gdLst>
                <a:gd name="T0" fmla="*/ 3 w 581"/>
                <a:gd name="T1" fmla="*/ 1 h 879"/>
                <a:gd name="T2" fmla="*/ 4 w 581"/>
                <a:gd name="T3" fmla="*/ 1 h 879"/>
                <a:gd name="T4" fmla="*/ 4 w 581"/>
                <a:gd name="T5" fmla="*/ 1 h 879"/>
                <a:gd name="T6" fmla="*/ 5 w 581"/>
                <a:gd name="T7" fmla="*/ 1 h 879"/>
                <a:gd name="T8" fmla="*/ 4 w 581"/>
                <a:gd name="T9" fmla="*/ 1 h 879"/>
                <a:gd name="T10" fmla="*/ 4 w 581"/>
                <a:gd name="T11" fmla="*/ 1 h 879"/>
                <a:gd name="T12" fmla="*/ 4 w 581"/>
                <a:gd name="T13" fmla="*/ 2 h 879"/>
                <a:gd name="T14" fmla="*/ 4 w 581"/>
                <a:gd name="T15" fmla="*/ 2 h 879"/>
                <a:gd name="T16" fmla="*/ 4 w 581"/>
                <a:gd name="T17" fmla="*/ 1 h 879"/>
                <a:gd name="T18" fmla="*/ 3 w 581"/>
                <a:gd name="T19" fmla="*/ 2 h 879"/>
                <a:gd name="T20" fmla="*/ 3 w 581"/>
                <a:gd name="T21" fmla="*/ 2 h 879"/>
                <a:gd name="T22" fmla="*/ 3 w 581"/>
                <a:gd name="T23" fmla="*/ 2 h 879"/>
                <a:gd name="T24" fmla="*/ 3 w 581"/>
                <a:gd name="T25" fmla="*/ 2 h 879"/>
                <a:gd name="T26" fmla="*/ 2 w 581"/>
                <a:gd name="T27" fmla="*/ 2 h 879"/>
                <a:gd name="T28" fmla="*/ 3 w 581"/>
                <a:gd name="T29" fmla="*/ 2 h 879"/>
                <a:gd name="T30" fmla="*/ 2 w 581"/>
                <a:gd name="T31" fmla="*/ 3 h 879"/>
                <a:gd name="T32" fmla="*/ 3 w 581"/>
                <a:gd name="T33" fmla="*/ 3 h 879"/>
                <a:gd name="T34" fmla="*/ 3 w 581"/>
                <a:gd name="T35" fmla="*/ 3 h 879"/>
                <a:gd name="T36" fmla="*/ 3 w 581"/>
                <a:gd name="T37" fmla="*/ 3 h 879"/>
                <a:gd name="T38" fmla="*/ 3 w 581"/>
                <a:gd name="T39" fmla="*/ 4 h 879"/>
                <a:gd name="T40" fmla="*/ 2 w 581"/>
                <a:gd name="T41" fmla="*/ 4 h 879"/>
                <a:gd name="T42" fmla="*/ 2 w 581"/>
                <a:gd name="T43" fmla="*/ 4 h 879"/>
                <a:gd name="T44" fmla="*/ 2 w 581"/>
                <a:gd name="T45" fmla="*/ 5 h 879"/>
                <a:gd name="T46" fmla="*/ 2 w 581"/>
                <a:gd name="T47" fmla="*/ 6 h 879"/>
                <a:gd name="T48" fmla="*/ 2 w 581"/>
                <a:gd name="T49" fmla="*/ 6 h 879"/>
                <a:gd name="T50" fmla="*/ 2 w 581"/>
                <a:gd name="T51" fmla="*/ 7 h 879"/>
                <a:gd name="T52" fmla="*/ 1 w 581"/>
                <a:gd name="T53" fmla="*/ 7 h 879"/>
                <a:gd name="T54" fmla="*/ 1 w 581"/>
                <a:gd name="T55" fmla="*/ 7 h 879"/>
                <a:gd name="T56" fmla="*/ 1 w 581"/>
                <a:gd name="T57" fmla="*/ 6 h 879"/>
                <a:gd name="T58" fmla="*/ 2 w 581"/>
                <a:gd name="T59" fmla="*/ 6 h 879"/>
                <a:gd name="T60" fmla="*/ 1 w 581"/>
                <a:gd name="T61" fmla="*/ 6 h 879"/>
                <a:gd name="T62" fmla="*/ 1 w 581"/>
                <a:gd name="T63" fmla="*/ 6 h 879"/>
                <a:gd name="T64" fmla="*/ 1 w 581"/>
                <a:gd name="T65" fmla="*/ 6 h 879"/>
                <a:gd name="T66" fmla="*/ 1 w 581"/>
                <a:gd name="T67" fmla="*/ 5 h 879"/>
                <a:gd name="T68" fmla="*/ 2 w 581"/>
                <a:gd name="T69" fmla="*/ 5 h 879"/>
                <a:gd name="T70" fmla="*/ 2 w 581"/>
                <a:gd name="T71" fmla="*/ 5 h 879"/>
                <a:gd name="T72" fmla="*/ 1 w 581"/>
                <a:gd name="T73" fmla="*/ 5 h 879"/>
                <a:gd name="T74" fmla="*/ 1 w 581"/>
                <a:gd name="T75" fmla="*/ 5 h 879"/>
                <a:gd name="T76" fmla="*/ 1 w 581"/>
                <a:gd name="T77" fmla="*/ 5 h 879"/>
                <a:gd name="T78" fmla="*/ 2 w 581"/>
                <a:gd name="T79" fmla="*/ 4 h 879"/>
                <a:gd name="T80" fmla="*/ 2 w 581"/>
                <a:gd name="T81" fmla="*/ 4 h 879"/>
                <a:gd name="T82" fmla="*/ 1 w 581"/>
                <a:gd name="T83" fmla="*/ 4 h 879"/>
                <a:gd name="T84" fmla="*/ 0 w 581"/>
                <a:gd name="T85" fmla="*/ 5 h 879"/>
                <a:gd name="T86" fmla="*/ 0 w 581"/>
                <a:gd name="T87" fmla="*/ 4 h 879"/>
                <a:gd name="T88" fmla="*/ 1 w 581"/>
                <a:gd name="T89" fmla="*/ 4 h 879"/>
                <a:gd name="T90" fmla="*/ 2 w 581"/>
                <a:gd name="T91" fmla="*/ 4 h 879"/>
                <a:gd name="T92" fmla="*/ 2 w 581"/>
                <a:gd name="T93" fmla="*/ 3 h 879"/>
                <a:gd name="T94" fmla="*/ 1 w 581"/>
                <a:gd name="T95" fmla="*/ 4 h 879"/>
                <a:gd name="T96" fmla="*/ 1 w 581"/>
                <a:gd name="T97" fmla="*/ 3 h 879"/>
                <a:gd name="T98" fmla="*/ 1 w 581"/>
                <a:gd name="T99" fmla="*/ 3 h 879"/>
                <a:gd name="T100" fmla="*/ 1 w 581"/>
                <a:gd name="T101" fmla="*/ 3 h 879"/>
                <a:gd name="T102" fmla="*/ 1 w 581"/>
                <a:gd name="T103" fmla="*/ 3 h 879"/>
                <a:gd name="T104" fmla="*/ 0 w 581"/>
                <a:gd name="T105" fmla="*/ 3 h 879"/>
                <a:gd name="T106" fmla="*/ 0 w 581"/>
                <a:gd name="T107" fmla="*/ 3 h 879"/>
                <a:gd name="T108" fmla="*/ 1 w 581"/>
                <a:gd name="T109" fmla="*/ 2 h 879"/>
                <a:gd name="T110" fmla="*/ 1 w 581"/>
                <a:gd name="T111" fmla="*/ 2 h 879"/>
                <a:gd name="T112" fmla="*/ 1 w 581"/>
                <a:gd name="T113" fmla="*/ 2 h 879"/>
                <a:gd name="T114" fmla="*/ 1 w 581"/>
                <a:gd name="T115" fmla="*/ 1 h 879"/>
                <a:gd name="T116" fmla="*/ 2 w 581"/>
                <a:gd name="T117" fmla="*/ 1 h 879"/>
                <a:gd name="T118" fmla="*/ 2 w 581"/>
                <a:gd name="T119" fmla="*/ 0 h 879"/>
                <a:gd name="T120" fmla="*/ 2 w 581"/>
                <a:gd name="T121" fmla="*/ 0 h 879"/>
                <a:gd name="T122" fmla="*/ 3 w 581"/>
                <a:gd name="T123" fmla="*/ 0 h 879"/>
                <a:gd name="T124" fmla="*/ 3 w 581"/>
                <a:gd name="T125" fmla="*/ 0 h 8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1"/>
                <a:gd name="T190" fmla="*/ 0 h 879"/>
                <a:gd name="T191" fmla="*/ 581 w 581"/>
                <a:gd name="T192" fmla="*/ 879 h 8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75"/>
            <p:cNvSpPr>
              <a:spLocks/>
            </p:cNvSpPr>
            <p:nvPr/>
          </p:nvSpPr>
          <p:spPr bwMode="auto">
            <a:xfrm>
              <a:off x="4091" y="1068"/>
              <a:ext cx="119" cy="108"/>
            </a:xfrm>
            <a:custGeom>
              <a:avLst/>
              <a:gdLst>
                <a:gd name="T0" fmla="*/ 5 w 591"/>
                <a:gd name="T1" fmla="*/ 1 h 540"/>
                <a:gd name="T2" fmla="*/ 4 w 591"/>
                <a:gd name="T3" fmla="*/ 1 h 540"/>
                <a:gd name="T4" fmla="*/ 4 w 591"/>
                <a:gd name="T5" fmla="*/ 2 h 540"/>
                <a:gd name="T6" fmla="*/ 4 w 591"/>
                <a:gd name="T7" fmla="*/ 3 h 540"/>
                <a:gd name="T8" fmla="*/ 4 w 591"/>
                <a:gd name="T9" fmla="*/ 3 h 540"/>
                <a:gd name="T10" fmla="*/ 4 w 591"/>
                <a:gd name="T11" fmla="*/ 4 h 540"/>
                <a:gd name="T12" fmla="*/ 3 w 591"/>
                <a:gd name="T13" fmla="*/ 4 h 540"/>
                <a:gd name="T14" fmla="*/ 2 w 591"/>
                <a:gd name="T15" fmla="*/ 4 h 540"/>
                <a:gd name="T16" fmla="*/ 2 w 591"/>
                <a:gd name="T17" fmla="*/ 3 h 540"/>
                <a:gd name="T18" fmla="*/ 3 w 591"/>
                <a:gd name="T19" fmla="*/ 4 h 540"/>
                <a:gd name="T20" fmla="*/ 3 w 591"/>
                <a:gd name="T21" fmla="*/ 4 h 540"/>
                <a:gd name="T22" fmla="*/ 3 w 591"/>
                <a:gd name="T23" fmla="*/ 4 h 540"/>
                <a:gd name="T24" fmla="*/ 3 w 591"/>
                <a:gd name="T25" fmla="*/ 3 h 540"/>
                <a:gd name="T26" fmla="*/ 3 w 591"/>
                <a:gd name="T27" fmla="*/ 3 h 540"/>
                <a:gd name="T28" fmla="*/ 4 w 591"/>
                <a:gd name="T29" fmla="*/ 2 h 540"/>
                <a:gd name="T30" fmla="*/ 4 w 591"/>
                <a:gd name="T31" fmla="*/ 2 h 540"/>
                <a:gd name="T32" fmla="*/ 4 w 591"/>
                <a:gd name="T33" fmla="*/ 2 h 540"/>
                <a:gd name="T34" fmla="*/ 3 w 591"/>
                <a:gd name="T35" fmla="*/ 2 h 540"/>
                <a:gd name="T36" fmla="*/ 3 w 591"/>
                <a:gd name="T37" fmla="*/ 2 h 540"/>
                <a:gd name="T38" fmla="*/ 3 w 591"/>
                <a:gd name="T39" fmla="*/ 1 h 540"/>
                <a:gd name="T40" fmla="*/ 3 w 591"/>
                <a:gd name="T41" fmla="*/ 1 h 540"/>
                <a:gd name="T42" fmla="*/ 2 w 591"/>
                <a:gd name="T43" fmla="*/ 1 h 540"/>
                <a:gd name="T44" fmla="*/ 2 w 591"/>
                <a:gd name="T45" fmla="*/ 1 h 540"/>
                <a:gd name="T46" fmla="*/ 2 w 591"/>
                <a:gd name="T47" fmla="*/ 2 h 540"/>
                <a:gd name="T48" fmla="*/ 2 w 591"/>
                <a:gd name="T49" fmla="*/ 2 h 540"/>
                <a:gd name="T50" fmla="*/ 1 w 591"/>
                <a:gd name="T51" fmla="*/ 2 h 540"/>
                <a:gd name="T52" fmla="*/ 1 w 591"/>
                <a:gd name="T53" fmla="*/ 2 h 540"/>
                <a:gd name="T54" fmla="*/ 1 w 591"/>
                <a:gd name="T55" fmla="*/ 3 h 540"/>
                <a:gd name="T56" fmla="*/ 1 w 591"/>
                <a:gd name="T57" fmla="*/ 3 h 540"/>
                <a:gd name="T58" fmla="*/ 1 w 591"/>
                <a:gd name="T59" fmla="*/ 4 h 540"/>
                <a:gd name="T60" fmla="*/ 1 w 591"/>
                <a:gd name="T61" fmla="*/ 4 h 540"/>
                <a:gd name="T62" fmla="*/ 1 w 591"/>
                <a:gd name="T63" fmla="*/ 4 h 540"/>
                <a:gd name="T64" fmla="*/ 0 w 591"/>
                <a:gd name="T65" fmla="*/ 4 h 540"/>
                <a:gd name="T66" fmla="*/ 0 w 591"/>
                <a:gd name="T67" fmla="*/ 3 h 540"/>
                <a:gd name="T68" fmla="*/ 0 w 591"/>
                <a:gd name="T69" fmla="*/ 3 h 540"/>
                <a:gd name="T70" fmla="*/ 0 w 591"/>
                <a:gd name="T71" fmla="*/ 2 h 540"/>
                <a:gd name="T72" fmla="*/ 1 w 591"/>
                <a:gd name="T73" fmla="*/ 2 h 540"/>
                <a:gd name="T74" fmla="*/ 1 w 591"/>
                <a:gd name="T75" fmla="*/ 1 h 540"/>
                <a:gd name="T76" fmla="*/ 1 w 591"/>
                <a:gd name="T77" fmla="*/ 1 h 540"/>
                <a:gd name="T78" fmla="*/ 2 w 591"/>
                <a:gd name="T79" fmla="*/ 1 h 540"/>
                <a:gd name="T80" fmla="*/ 2 w 591"/>
                <a:gd name="T81" fmla="*/ 0 h 540"/>
                <a:gd name="T82" fmla="*/ 3 w 591"/>
                <a:gd name="T83" fmla="*/ 0 h 540"/>
                <a:gd name="T84" fmla="*/ 3 w 591"/>
                <a:gd name="T85" fmla="*/ 0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1"/>
                <a:gd name="T130" fmla="*/ 0 h 540"/>
                <a:gd name="T131" fmla="*/ 591 w 591"/>
                <a:gd name="T132" fmla="*/ 540 h 5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76"/>
            <p:cNvSpPr>
              <a:spLocks/>
            </p:cNvSpPr>
            <p:nvPr/>
          </p:nvSpPr>
          <p:spPr bwMode="auto">
            <a:xfrm>
              <a:off x="4123" y="1101"/>
              <a:ext cx="47" cy="55"/>
            </a:xfrm>
            <a:custGeom>
              <a:avLst/>
              <a:gdLst>
                <a:gd name="T0" fmla="*/ 2 w 238"/>
                <a:gd name="T1" fmla="*/ 1 h 271"/>
                <a:gd name="T2" fmla="*/ 2 w 238"/>
                <a:gd name="T3" fmla="*/ 1 h 271"/>
                <a:gd name="T4" fmla="*/ 2 w 238"/>
                <a:gd name="T5" fmla="*/ 1 h 271"/>
                <a:gd name="T6" fmla="*/ 2 w 238"/>
                <a:gd name="T7" fmla="*/ 1 h 271"/>
                <a:gd name="T8" fmla="*/ 2 w 238"/>
                <a:gd name="T9" fmla="*/ 1 h 271"/>
                <a:gd name="T10" fmla="*/ 2 w 238"/>
                <a:gd name="T11" fmla="*/ 1 h 271"/>
                <a:gd name="T12" fmla="*/ 2 w 238"/>
                <a:gd name="T13" fmla="*/ 2 h 271"/>
                <a:gd name="T14" fmla="*/ 2 w 238"/>
                <a:gd name="T15" fmla="*/ 2 h 271"/>
                <a:gd name="T16" fmla="*/ 2 w 238"/>
                <a:gd name="T17" fmla="*/ 2 h 271"/>
                <a:gd name="T18" fmla="*/ 2 w 238"/>
                <a:gd name="T19" fmla="*/ 2 h 271"/>
                <a:gd name="T20" fmla="*/ 2 w 238"/>
                <a:gd name="T21" fmla="*/ 2 h 271"/>
                <a:gd name="T22" fmla="*/ 1 w 238"/>
                <a:gd name="T23" fmla="*/ 2 h 271"/>
                <a:gd name="T24" fmla="*/ 1 w 238"/>
                <a:gd name="T25" fmla="*/ 2 h 271"/>
                <a:gd name="T26" fmla="*/ 1 w 238"/>
                <a:gd name="T27" fmla="*/ 2 h 271"/>
                <a:gd name="T28" fmla="*/ 1 w 238"/>
                <a:gd name="T29" fmla="*/ 1 h 271"/>
                <a:gd name="T30" fmla="*/ 1 w 238"/>
                <a:gd name="T31" fmla="*/ 1 h 271"/>
                <a:gd name="T32" fmla="*/ 1 w 238"/>
                <a:gd name="T33" fmla="*/ 1 h 271"/>
                <a:gd name="T34" fmla="*/ 0 w 238"/>
                <a:gd name="T35" fmla="*/ 2 h 271"/>
                <a:gd name="T36" fmla="*/ 0 w 238"/>
                <a:gd name="T37" fmla="*/ 2 h 271"/>
                <a:gd name="T38" fmla="*/ 0 w 238"/>
                <a:gd name="T39" fmla="*/ 2 h 271"/>
                <a:gd name="T40" fmla="*/ 0 w 238"/>
                <a:gd name="T41" fmla="*/ 2 h 271"/>
                <a:gd name="T42" fmla="*/ 0 w 238"/>
                <a:gd name="T43" fmla="*/ 2 h 271"/>
                <a:gd name="T44" fmla="*/ 0 w 238"/>
                <a:gd name="T45" fmla="*/ 2 h 271"/>
                <a:gd name="T46" fmla="*/ 0 w 238"/>
                <a:gd name="T47" fmla="*/ 1 h 271"/>
                <a:gd name="T48" fmla="*/ 0 w 238"/>
                <a:gd name="T49" fmla="*/ 1 h 271"/>
                <a:gd name="T50" fmla="*/ 0 w 238"/>
                <a:gd name="T51" fmla="*/ 1 h 271"/>
                <a:gd name="T52" fmla="*/ 0 w 238"/>
                <a:gd name="T53" fmla="*/ 1 h 271"/>
                <a:gd name="T54" fmla="*/ 0 w 238"/>
                <a:gd name="T55" fmla="*/ 1 h 271"/>
                <a:gd name="T56" fmla="*/ 0 w 238"/>
                <a:gd name="T57" fmla="*/ 1 h 271"/>
                <a:gd name="T58" fmla="*/ 0 w 238"/>
                <a:gd name="T59" fmla="*/ 1 h 271"/>
                <a:gd name="T60" fmla="*/ 0 w 238"/>
                <a:gd name="T61" fmla="*/ 1 h 271"/>
                <a:gd name="T62" fmla="*/ 1 w 238"/>
                <a:gd name="T63" fmla="*/ 1 h 271"/>
                <a:gd name="T64" fmla="*/ 1 w 238"/>
                <a:gd name="T65" fmla="*/ 1 h 271"/>
                <a:gd name="T66" fmla="*/ 1 w 238"/>
                <a:gd name="T67" fmla="*/ 1 h 271"/>
                <a:gd name="T68" fmla="*/ 1 w 238"/>
                <a:gd name="T69" fmla="*/ 1 h 271"/>
                <a:gd name="T70" fmla="*/ 1 w 238"/>
                <a:gd name="T71" fmla="*/ 1 h 271"/>
                <a:gd name="T72" fmla="*/ 1 w 238"/>
                <a:gd name="T73" fmla="*/ 1 h 271"/>
                <a:gd name="T74" fmla="*/ 1 w 238"/>
                <a:gd name="T75" fmla="*/ 1 h 271"/>
                <a:gd name="T76" fmla="*/ 1 w 238"/>
                <a:gd name="T77" fmla="*/ 0 h 271"/>
                <a:gd name="T78" fmla="*/ 1 w 238"/>
                <a:gd name="T79" fmla="*/ 0 h 271"/>
                <a:gd name="T80" fmla="*/ 1 w 238"/>
                <a:gd name="T81" fmla="*/ 0 h 271"/>
                <a:gd name="T82" fmla="*/ 1 w 238"/>
                <a:gd name="T83" fmla="*/ 0 h 271"/>
                <a:gd name="T84" fmla="*/ 1 w 238"/>
                <a:gd name="T85" fmla="*/ 0 h 271"/>
                <a:gd name="T86" fmla="*/ 1 w 238"/>
                <a:gd name="T87" fmla="*/ 0 h 271"/>
                <a:gd name="T88" fmla="*/ 1 w 238"/>
                <a:gd name="T89" fmla="*/ 0 h 271"/>
                <a:gd name="T90" fmla="*/ 1 w 238"/>
                <a:gd name="T91" fmla="*/ 1 h 271"/>
                <a:gd name="T92" fmla="*/ 1 w 238"/>
                <a:gd name="T93" fmla="*/ 1 h 271"/>
                <a:gd name="T94" fmla="*/ 2 w 238"/>
                <a:gd name="T95" fmla="*/ 1 h 271"/>
                <a:gd name="T96" fmla="*/ 2 w 238"/>
                <a:gd name="T97" fmla="*/ 1 h 271"/>
                <a:gd name="T98" fmla="*/ 2 w 238"/>
                <a:gd name="T99" fmla="*/ 1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8"/>
                <a:gd name="T151" fmla="*/ 0 h 271"/>
                <a:gd name="T152" fmla="*/ 238 w 238"/>
                <a:gd name="T153" fmla="*/ 271 h 2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77"/>
            <p:cNvSpPr>
              <a:spLocks/>
            </p:cNvSpPr>
            <p:nvPr/>
          </p:nvSpPr>
          <p:spPr bwMode="auto">
            <a:xfrm>
              <a:off x="4135" y="1141"/>
              <a:ext cx="161" cy="158"/>
            </a:xfrm>
            <a:custGeom>
              <a:avLst/>
              <a:gdLst>
                <a:gd name="T0" fmla="*/ 5 w 806"/>
                <a:gd name="T1" fmla="*/ 6 h 789"/>
                <a:gd name="T2" fmla="*/ 5 w 806"/>
                <a:gd name="T3" fmla="*/ 5 h 789"/>
                <a:gd name="T4" fmla="*/ 5 w 806"/>
                <a:gd name="T5" fmla="*/ 5 h 789"/>
                <a:gd name="T6" fmla="*/ 5 w 806"/>
                <a:gd name="T7" fmla="*/ 5 h 789"/>
                <a:gd name="T8" fmla="*/ 4 w 806"/>
                <a:gd name="T9" fmla="*/ 5 h 789"/>
                <a:gd name="T10" fmla="*/ 4 w 806"/>
                <a:gd name="T11" fmla="*/ 5 h 789"/>
                <a:gd name="T12" fmla="*/ 4 w 806"/>
                <a:gd name="T13" fmla="*/ 5 h 789"/>
                <a:gd name="T14" fmla="*/ 4 w 806"/>
                <a:gd name="T15" fmla="*/ 6 h 789"/>
                <a:gd name="T16" fmla="*/ 4 w 806"/>
                <a:gd name="T17" fmla="*/ 6 h 789"/>
                <a:gd name="T18" fmla="*/ 3 w 806"/>
                <a:gd name="T19" fmla="*/ 5 h 789"/>
                <a:gd name="T20" fmla="*/ 3 w 806"/>
                <a:gd name="T21" fmla="*/ 5 h 789"/>
                <a:gd name="T22" fmla="*/ 3 w 806"/>
                <a:gd name="T23" fmla="*/ 4 h 789"/>
                <a:gd name="T24" fmla="*/ 3 w 806"/>
                <a:gd name="T25" fmla="*/ 3 h 789"/>
                <a:gd name="T26" fmla="*/ 3 w 806"/>
                <a:gd name="T27" fmla="*/ 3 h 789"/>
                <a:gd name="T28" fmla="*/ 3 w 806"/>
                <a:gd name="T29" fmla="*/ 3 h 789"/>
                <a:gd name="T30" fmla="*/ 3 w 806"/>
                <a:gd name="T31" fmla="*/ 4 h 789"/>
                <a:gd name="T32" fmla="*/ 3 w 806"/>
                <a:gd name="T33" fmla="*/ 5 h 789"/>
                <a:gd name="T34" fmla="*/ 2 w 806"/>
                <a:gd name="T35" fmla="*/ 6 h 789"/>
                <a:gd name="T36" fmla="*/ 2 w 806"/>
                <a:gd name="T37" fmla="*/ 6 h 789"/>
                <a:gd name="T38" fmla="*/ 2 w 806"/>
                <a:gd name="T39" fmla="*/ 6 h 789"/>
                <a:gd name="T40" fmla="*/ 2 w 806"/>
                <a:gd name="T41" fmla="*/ 5 h 789"/>
                <a:gd name="T42" fmla="*/ 2 w 806"/>
                <a:gd name="T43" fmla="*/ 5 h 789"/>
                <a:gd name="T44" fmla="*/ 1 w 806"/>
                <a:gd name="T45" fmla="*/ 5 h 789"/>
                <a:gd name="T46" fmla="*/ 0 w 806"/>
                <a:gd name="T47" fmla="*/ 6 h 789"/>
                <a:gd name="T48" fmla="*/ 0 w 806"/>
                <a:gd name="T49" fmla="*/ 6 h 789"/>
                <a:gd name="T50" fmla="*/ 0 w 806"/>
                <a:gd name="T51" fmla="*/ 5 h 789"/>
                <a:gd name="T52" fmla="*/ 0 w 806"/>
                <a:gd name="T53" fmla="*/ 5 h 789"/>
                <a:gd name="T54" fmla="*/ 0 w 806"/>
                <a:gd name="T55" fmla="*/ 5 h 789"/>
                <a:gd name="T56" fmla="*/ 0 w 806"/>
                <a:gd name="T57" fmla="*/ 5 h 789"/>
                <a:gd name="T58" fmla="*/ 0 w 806"/>
                <a:gd name="T59" fmla="*/ 4 h 789"/>
                <a:gd name="T60" fmla="*/ 1 w 806"/>
                <a:gd name="T61" fmla="*/ 4 h 789"/>
                <a:gd name="T62" fmla="*/ 1 w 806"/>
                <a:gd name="T63" fmla="*/ 4 h 789"/>
                <a:gd name="T64" fmla="*/ 1 w 806"/>
                <a:gd name="T65" fmla="*/ 4 h 789"/>
                <a:gd name="T66" fmla="*/ 1 w 806"/>
                <a:gd name="T67" fmla="*/ 5 h 789"/>
                <a:gd name="T68" fmla="*/ 1 w 806"/>
                <a:gd name="T69" fmla="*/ 5 h 789"/>
                <a:gd name="T70" fmla="*/ 2 w 806"/>
                <a:gd name="T71" fmla="*/ 3 h 789"/>
                <a:gd name="T72" fmla="*/ 2 w 806"/>
                <a:gd name="T73" fmla="*/ 3 h 789"/>
                <a:gd name="T74" fmla="*/ 2 w 806"/>
                <a:gd name="T75" fmla="*/ 2 h 789"/>
                <a:gd name="T76" fmla="*/ 1 w 806"/>
                <a:gd name="T77" fmla="*/ 2 h 789"/>
                <a:gd name="T78" fmla="*/ 1 w 806"/>
                <a:gd name="T79" fmla="*/ 2 h 789"/>
                <a:gd name="T80" fmla="*/ 1 w 806"/>
                <a:gd name="T81" fmla="*/ 2 h 789"/>
                <a:gd name="T82" fmla="*/ 2 w 806"/>
                <a:gd name="T83" fmla="*/ 2 h 789"/>
                <a:gd name="T84" fmla="*/ 2 w 806"/>
                <a:gd name="T85" fmla="*/ 2 h 789"/>
                <a:gd name="T86" fmla="*/ 3 w 806"/>
                <a:gd name="T87" fmla="*/ 1 h 789"/>
                <a:gd name="T88" fmla="*/ 3 w 806"/>
                <a:gd name="T89" fmla="*/ 1 h 789"/>
                <a:gd name="T90" fmla="*/ 3 w 806"/>
                <a:gd name="T91" fmla="*/ 1 h 789"/>
                <a:gd name="T92" fmla="*/ 3 w 806"/>
                <a:gd name="T93" fmla="*/ 1 h 789"/>
                <a:gd name="T94" fmla="*/ 3 w 806"/>
                <a:gd name="T95" fmla="*/ 1 h 789"/>
                <a:gd name="T96" fmla="*/ 3 w 806"/>
                <a:gd name="T97" fmla="*/ 0 h 789"/>
                <a:gd name="T98" fmla="*/ 4 w 806"/>
                <a:gd name="T99" fmla="*/ 0 h 789"/>
                <a:gd name="T100" fmla="*/ 5 w 806"/>
                <a:gd name="T101" fmla="*/ 0 h 789"/>
                <a:gd name="T102" fmla="*/ 6 w 806"/>
                <a:gd name="T103" fmla="*/ 0 h 789"/>
                <a:gd name="T104" fmla="*/ 6 w 806"/>
                <a:gd name="T105" fmla="*/ 1 h 789"/>
                <a:gd name="T106" fmla="*/ 6 w 806"/>
                <a:gd name="T107" fmla="*/ 2 h 789"/>
                <a:gd name="T108" fmla="*/ 6 w 806"/>
                <a:gd name="T109" fmla="*/ 4 h 789"/>
                <a:gd name="T110" fmla="*/ 6 w 806"/>
                <a:gd name="T111" fmla="*/ 5 h 7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6"/>
                <a:gd name="T169" fmla="*/ 0 h 789"/>
                <a:gd name="T170" fmla="*/ 806 w 806"/>
                <a:gd name="T171" fmla="*/ 789 h 7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Freeform 78"/>
            <p:cNvSpPr>
              <a:spLocks/>
            </p:cNvSpPr>
            <p:nvPr/>
          </p:nvSpPr>
          <p:spPr bwMode="auto">
            <a:xfrm>
              <a:off x="4214" y="1168"/>
              <a:ext cx="81" cy="83"/>
            </a:xfrm>
            <a:custGeom>
              <a:avLst/>
              <a:gdLst>
                <a:gd name="T0" fmla="*/ 2 w 405"/>
                <a:gd name="T1" fmla="*/ 1 h 414"/>
                <a:gd name="T2" fmla="*/ 3 w 405"/>
                <a:gd name="T3" fmla="*/ 1 h 414"/>
                <a:gd name="T4" fmla="*/ 3 w 405"/>
                <a:gd name="T5" fmla="*/ 1 h 414"/>
                <a:gd name="T6" fmla="*/ 3 w 405"/>
                <a:gd name="T7" fmla="*/ 1 h 414"/>
                <a:gd name="T8" fmla="*/ 3 w 405"/>
                <a:gd name="T9" fmla="*/ 1 h 414"/>
                <a:gd name="T10" fmla="*/ 3 w 405"/>
                <a:gd name="T11" fmla="*/ 2 h 414"/>
                <a:gd name="T12" fmla="*/ 2 w 405"/>
                <a:gd name="T13" fmla="*/ 2 h 414"/>
                <a:gd name="T14" fmla="*/ 2 w 405"/>
                <a:gd name="T15" fmla="*/ 3 h 414"/>
                <a:gd name="T16" fmla="*/ 2 w 405"/>
                <a:gd name="T17" fmla="*/ 3 h 414"/>
                <a:gd name="T18" fmla="*/ 2 w 405"/>
                <a:gd name="T19" fmla="*/ 3 h 414"/>
                <a:gd name="T20" fmla="*/ 2 w 405"/>
                <a:gd name="T21" fmla="*/ 3 h 414"/>
                <a:gd name="T22" fmla="*/ 2 w 405"/>
                <a:gd name="T23" fmla="*/ 3 h 414"/>
                <a:gd name="T24" fmla="*/ 2 w 405"/>
                <a:gd name="T25" fmla="*/ 3 h 414"/>
                <a:gd name="T26" fmla="*/ 1 w 405"/>
                <a:gd name="T27" fmla="*/ 3 h 414"/>
                <a:gd name="T28" fmla="*/ 1 w 405"/>
                <a:gd name="T29" fmla="*/ 3 h 414"/>
                <a:gd name="T30" fmla="*/ 1 w 405"/>
                <a:gd name="T31" fmla="*/ 3 h 414"/>
                <a:gd name="T32" fmla="*/ 1 w 405"/>
                <a:gd name="T33" fmla="*/ 3 h 414"/>
                <a:gd name="T34" fmla="*/ 1 w 405"/>
                <a:gd name="T35" fmla="*/ 3 h 414"/>
                <a:gd name="T36" fmla="*/ 1 w 405"/>
                <a:gd name="T37" fmla="*/ 3 h 414"/>
                <a:gd name="T38" fmla="*/ 1 w 405"/>
                <a:gd name="T39" fmla="*/ 2 h 414"/>
                <a:gd name="T40" fmla="*/ 1 w 405"/>
                <a:gd name="T41" fmla="*/ 2 h 414"/>
                <a:gd name="T42" fmla="*/ 1 w 405"/>
                <a:gd name="T43" fmla="*/ 2 h 414"/>
                <a:gd name="T44" fmla="*/ 0 w 405"/>
                <a:gd name="T45" fmla="*/ 2 h 414"/>
                <a:gd name="T46" fmla="*/ 0 w 405"/>
                <a:gd name="T47" fmla="*/ 2 h 414"/>
                <a:gd name="T48" fmla="*/ 0 w 405"/>
                <a:gd name="T49" fmla="*/ 2 h 414"/>
                <a:gd name="T50" fmla="*/ 0 w 405"/>
                <a:gd name="T51" fmla="*/ 2 h 414"/>
                <a:gd name="T52" fmla="*/ 0 w 405"/>
                <a:gd name="T53" fmla="*/ 2 h 414"/>
                <a:gd name="T54" fmla="*/ 1 w 405"/>
                <a:gd name="T55" fmla="*/ 2 h 414"/>
                <a:gd name="T56" fmla="*/ 1 w 405"/>
                <a:gd name="T57" fmla="*/ 2 h 414"/>
                <a:gd name="T58" fmla="*/ 1 w 405"/>
                <a:gd name="T59" fmla="*/ 1 h 414"/>
                <a:gd name="T60" fmla="*/ 1 w 405"/>
                <a:gd name="T61" fmla="*/ 1 h 414"/>
                <a:gd name="T62" fmla="*/ 2 w 405"/>
                <a:gd name="T63" fmla="*/ 0 h 414"/>
                <a:gd name="T64" fmla="*/ 2 w 405"/>
                <a:gd name="T65" fmla="*/ 0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5"/>
                <a:gd name="T100" fmla="*/ 0 h 414"/>
                <a:gd name="T101" fmla="*/ 405 w 405"/>
                <a:gd name="T102" fmla="*/ 414 h 4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8" name="Freeform 79"/>
            <p:cNvSpPr>
              <a:spLocks/>
            </p:cNvSpPr>
            <p:nvPr/>
          </p:nvSpPr>
          <p:spPr bwMode="auto">
            <a:xfrm>
              <a:off x="4091" y="1180"/>
              <a:ext cx="50" cy="114"/>
            </a:xfrm>
            <a:custGeom>
              <a:avLst/>
              <a:gdLst>
                <a:gd name="T0" fmla="*/ 2 w 249"/>
                <a:gd name="T1" fmla="*/ 0 h 569"/>
                <a:gd name="T2" fmla="*/ 2 w 249"/>
                <a:gd name="T3" fmla="*/ 0 h 569"/>
                <a:gd name="T4" fmla="*/ 2 w 249"/>
                <a:gd name="T5" fmla="*/ 1 h 569"/>
                <a:gd name="T6" fmla="*/ 2 w 249"/>
                <a:gd name="T7" fmla="*/ 1 h 569"/>
                <a:gd name="T8" fmla="*/ 2 w 249"/>
                <a:gd name="T9" fmla="*/ 1 h 569"/>
                <a:gd name="T10" fmla="*/ 2 w 249"/>
                <a:gd name="T11" fmla="*/ 1 h 569"/>
                <a:gd name="T12" fmla="*/ 1 w 249"/>
                <a:gd name="T13" fmla="*/ 1 h 569"/>
                <a:gd name="T14" fmla="*/ 1 w 249"/>
                <a:gd name="T15" fmla="*/ 2 h 569"/>
                <a:gd name="T16" fmla="*/ 1 w 249"/>
                <a:gd name="T17" fmla="*/ 2 h 569"/>
                <a:gd name="T18" fmla="*/ 1 w 249"/>
                <a:gd name="T19" fmla="*/ 2 h 569"/>
                <a:gd name="T20" fmla="*/ 1 w 249"/>
                <a:gd name="T21" fmla="*/ 2 h 569"/>
                <a:gd name="T22" fmla="*/ 1 w 249"/>
                <a:gd name="T23" fmla="*/ 2 h 569"/>
                <a:gd name="T24" fmla="*/ 1 w 249"/>
                <a:gd name="T25" fmla="*/ 2 h 569"/>
                <a:gd name="T26" fmla="*/ 1 w 249"/>
                <a:gd name="T27" fmla="*/ 2 h 569"/>
                <a:gd name="T28" fmla="*/ 1 w 249"/>
                <a:gd name="T29" fmla="*/ 2 h 569"/>
                <a:gd name="T30" fmla="*/ 1 w 249"/>
                <a:gd name="T31" fmla="*/ 2 h 569"/>
                <a:gd name="T32" fmla="*/ 1 w 249"/>
                <a:gd name="T33" fmla="*/ 3 h 569"/>
                <a:gd name="T34" fmla="*/ 1 w 249"/>
                <a:gd name="T35" fmla="*/ 3 h 569"/>
                <a:gd name="T36" fmla="*/ 1 w 249"/>
                <a:gd name="T37" fmla="*/ 3 h 569"/>
                <a:gd name="T38" fmla="*/ 1 w 249"/>
                <a:gd name="T39" fmla="*/ 3 h 569"/>
                <a:gd name="T40" fmla="*/ 1 w 249"/>
                <a:gd name="T41" fmla="*/ 3 h 569"/>
                <a:gd name="T42" fmla="*/ 1 w 249"/>
                <a:gd name="T43" fmla="*/ 4 h 569"/>
                <a:gd name="T44" fmla="*/ 1 w 249"/>
                <a:gd name="T45" fmla="*/ 4 h 569"/>
                <a:gd name="T46" fmla="*/ 1 w 249"/>
                <a:gd name="T47" fmla="*/ 4 h 569"/>
                <a:gd name="T48" fmla="*/ 1 w 249"/>
                <a:gd name="T49" fmla="*/ 4 h 569"/>
                <a:gd name="T50" fmla="*/ 2 w 249"/>
                <a:gd name="T51" fmla="*/ 5 h 569"/>
                <a:gd name="T52" fmla="*/ 1 w 249"/>
                <a:gd name="T53" fmla="*/ 5 h 569"/>
                <a:gd name="T54" fmla="*/ 1 w 249"/>
                <a:gd name="T55" fmla="*/ 5 h 569"/>
                <a:gd name="T56" fmla="*/ 1 w 249"/>
                <a:gd name="T57" fmla="*/ 4 h 569"/>
                <a:gd name="T58" fmla="*/ 1 w 249"/>
                <a:gd name="T59" fmla="*/ 4 h 569"/>
                <a:gd name="T60" fmla="*/ 1 w 249"/>
                <a:gd name="T61" fmla="*/ 4 h 569"/>
                <a:gd name="T62" fmla="*/ 1 w 249"/>
                <a:gd name="T63" fmla="*/ 4 h 569"/>
                <a:gd name="T64" fmla="*/ 1 w 249"/>
                <a:gd name="T65" fmla="*/ 4 h 569"/>
                <a:gd name="T66" fmla="*/ 1 w 249"/>
                <a:gd name="T67" fmla="*/ 4 h 569"/>
                <a:gd name="T68" fmla="*/ 0 w 249"/>
                <a:gd name="T69" fmla="*/ 3 h 569"/>
                <a:gd name="T70" fmla="*/ 0 w 249"/>
                <a:gd name="T71" fmla="*/ 3 h 569"/>
                <a:gd name="T72" fmla="*/ 0 w 249"/>
                <a:gd name="T73" fmla="*/ 2 h 569"/>
                <a:gd name="T74" fmla="*/ 0 w 249"/>
                <a:gd name="T75" fmla="*/ 2 h 569"/>
                <a:gd name="T76" fmla="*/ 0 w 249"/>
                <a:gd name="T77" fmla="*/ 2 h 569"/>
                <a:gd name="T78" fmla="*/ 0 w 249"/>
                <a:gd name="T79" fmla="*/ 1 h 569"/>
                <a:gd name="T80" fmla="*/ 0 w 249"/>
                <a:gd name="T81" fmla="*/ 1 h 569"/>
                <a:gd name="T82" fmla="*/ 0 w 249"/>
                <a:gd name="T83" fmla="*/ 0 h 569"/>
                <a:gd name="T84" fmla="*/ 0 w 249"/>
                <a:gd name="T85" fmla="*/ 0 h 569"/>
                <a:gd name="T86" fmla="*/ 0 w 249"/>
                <a:gd name="T87" fmla="*/ 0 h 569"/>
                <a:gd name="T88" fmla="*/ 1 w 249"/>
                <a:gd name="T89" fmla="*/ 0 h 569"/>
                <a:gd name="T90" fmla="*/ 1 w 249"/>
                <a:gd name="T91" fmla="*/ 0 h 569"/>
                <a:gd name="T92" fmla="*/ 1 w 249"/>
                <a:gd name="T93" fmla="*/ 0 h 569"/>
                <a:gd name="T94" fmla="*/ 1 w 249"/>
                <a:gd name="T95" fmla="*/ 0 h 569"/>
                <a:gd name="T96" fmla="*/ 1 w 249"/>
                <a:gd name="T97" fmla="*/ 0 h 569"/>
                <a:gd name="T98" fmla="*/ 2 w 249"/>
                <a:gd name="T99" fmla="*/ 0 h 569"/>
                <a:gd name="T100" fmla="*/ 2 w 249"/>
                <a:gd name="T101" fmla="*/ 0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9"/>
                <a:gd name="T154" fmla="*/ 0 h 569"/>
                <a:gd name="T155" fmla="*/ 249 w 249"/>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80"/>
            <p:cNvSpPr>
              <a:spLocks/>
            </p:cNvSpPr>
            <p:nvPr/>
          </p:nvSpPr>
          <p:spPr bwMode="auto">
            <a:xfrm>
              <a:off x="4244" y="1188"/>
              <a:ext cx="34" cy="40"/>
            </a:xfrm>
            <a:custGeom>
              <a:avLst/>
              <a:gdLst>
                <a:gd name="T0" fmla="*/ 1 w 168"/>
                <a:gd name="T1" fmla="*/ 1 h 198"/>
                <a:gd name="T2" fmla="*/ 1 w 168"/>
                <a:gd name="T3" fmla="*/ 1 h 198"/>
                <a:gd name="T4" fmla="*/ 1 w 168"/>
                <a:gd name="T5" fmla="*/ 1 h 198"/>
                <a:gd name="T6" fmla="*/ 1 w 168"/>
                <a:gd name="T7" fmla="*/ 1 h 198"/>
                <a:gd name="T8" fmla="*/ 1 w 168"/>
                <a:gd name="T9" fmla="*/ 1 h 198"/>
                <a:gd name="T10" fmla="*/ 1 w 168"/>
                <a:gd name="T11" fmla="*/ 1 h 198"/>
                <a:gd name="T12" fmla="*/ 1 w 168"/>
                <a:gd name="T13" fmla="*/ 1 h 198"/>
                <a:gd name="T14" fmla="*/ 0 w 168"/>
                <a:gd name="T15" fmla="*/ 1 h 198"/>
                <a:gd name="T16" fmla="*/ 0 w 168"/>
                <a:gd name="T17" fmla="*/ 1 h 198"/>
                <a:gd name="T18" fmla="*/ 0 w 168"/>
                <a:gd name="T19" fmla="*/ 1 h 198"/>
                <a:gd name="T20" fmla="*/ 0 w 168"/>
                <a:gd name="T21" fmla="*/ 1 h 198"/>
                <a:gd name="T22" fmla="*/ 0 w 168"/>
                <a:gd name="T23" fmla="*/ 1 h 198"/>
                <a:gd name="T24" fmla="*/ 0 w 168"/>
                <a:gd name="T25" fmla="*/ 1 h 198"/>
                <a:gd name="T26" fmla="*/ 0 w 168"/>
                <a:gd name="T27" fmla="*/ 2 h 198"/>
                <a:gd name="T28" fmla="*/ 0 w 168"/>
                <a:gd name="T29" fmla="*/ 2 h 198"/>
                <a:gd name="T30" fmla="*/ 0 w 168"/>
                <a:gd name="T31" fmla="*/ 1 h 198"/>
                <a:gd name="T32" fmla="*/ 0 w 168"/>
                <a:gd name="T33" fmla="*/ 1 h 198"/>
                <a:gd name="T34" fmla="*/ 0 w 168"/>
                <a:gd name="T35" fmla="*/ 1 h 198"/>
                <a:gd name="T36" fmla="*/ 0 w 168"/>
                <a:gd name="T37" fmla="*/ 1 h 198"/>
                <a:gd name="T38" fmla="*/ 0 w 168"/>
                <a:gd name="T39" fmla="*/ 1 h 198"/>
                <a:gd name="T40" fmla="*/ 0 w 168"/>
                <a:gd name="T41" fmla="*/ 0 h 198"/>
                <a:gd name="T42" fmla="*/ 0 w 168"/>
                <a:gd name="T43" fmla="*/ 0 h 198"/>
                <a:gd name="T44" fmla="*/ 0 w 168"/>
                <a:gd name="T45" fmla="*/ 0 h 198"/>
                <a:gd name="T46" fmla="*/ 0 w 168"/>
                <a:gd name="T47" fmla="*/ 0 h 198"/>
                <a:gd name="T48" fmla="*/ 1 w 168"/>
                <a:gd name="T49" fmla="*/ 0 h 198"/>
                <a:gd name="T50" fmla="*/ 1 w 168"/>
                <a:gd name="T51" fmla="*/ 0 h 198"/>
                <a:gd name="T52" fmla="*/ 1 w 168"/>
                <a:gd name="T53" fmla="*/ 0 h 198"/>
                <a:gd name="T54" fmla="*/ 1 w 168"/>
                <a:gd name="T55" fmla="*/ 1 h 198"/>
                <a:gd name="T56" fmla="*/ 1 w 168"/>
                <a:gd name="T57" fmla="*/ 1 h 198"/>
                <a:gd name="T58" fmla="*/ 1 w 168"/>
                <a:gd name="T59" fmla="*/ 1 h 198"/>
                <a:gd name="T60" fmla="*/ 1 w 168"/>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98"/>
                <a:gd name="T95" fmla="*/ 168 w 168"/>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81"/>
            <p:cNvSpPr>
              <a:spLocks/>
            </p:cNvSpPr>
            <p:nvPr/>
          </p:nvSpPr>
          <p:spPr bwMode="auto">
            <a:xfrm>
              <a:off x="4127" y="1191"/>
              <a:ext cx="50" cy="56"/>
            </a:xfrm>
            <a:custGeom>
              <a:avLst/>
              <a:gdLst>
                <a:gd name="T0" fmla="*/ 2 w 250"/>
                <a:gd name="T1" fmla="*/ 1 h 279"/>
                <a:gd name="T2" fmla="*/ 2 w 250"/>
                <a:gd name="T3" fmla="*/ 1 h 279"/>
                <a:gd name="T4" fmla="*/ 2 w 250"/>
                <a:gd name="T5" fmla="*/ 1 h 279"/>
                <a:gd name="T6" fmla="*/ 2 w 250"/>
                <a:gd name="T7" fmla="*/ 1 h 279"/>
                <a:gd name="T8" fmla="*/ 1 w 250"/>
                <a:gd name="T9" fmla="*/ 1 h 279"/>
                <a:gd name="T10" fmla="*/ 1 w 250"/>
                <a:gd name="T11" fmla="*/ 2 h 279"/>
                <a:gd name="T12" fmla="*/ 1 w 250"/>
                <a:gd name="T13" fmla="*/ 2 h 279"/>
                <a:gd name="T14" fmla="*/ 1 w 250"/>
                <a:gd name="T15" fmla="*/ 2 h 279"/>
                <a:gd name="T16" fmla="*/ 2 w 250"/>
                <a:gd name="T17" fmla="*/ 2 h 279"/>
                <a:gd name="T18" fmla="*/ 1 w 250"/>
                <a:gd name="T19" fmla="*/ 2 h 279"/>
                <a:gd name="T20" fmla="*/ 1 w 250"/>
                <a:gd name="T21" fmla="*/ 2 h 279"/>
                <a:gd name="T22" fmla="*/ 1 w 250"/>
                <a:gd name="T23" fmla="*/ 2 h 279"/>
                <a:gd name="T24" fmla="*/ 1 w 250"/>
                <a:gd name="T25" fmla="*/ 2 h 279"/>
                <a:gd name="T26" fmla="*/ 1 w 250"/>
                <a:gd name="T27" fmla="*/ 2 h 279"/>
                <a:gd name="T28" fmla="*/ 1 w 250"/>
                <a:gd name="T29" fmla="*/ 2 h 279"/>
                <a:gd name="T30" fmla="*/ 1 w 250"/>
                <a:gd name="T31" fmla="*/ 2 h 279"/>
                <a:gd name="T32" fmla="*/ 0 w 250"/>
                <a:gd name="T33" fmla="*/ 2 h 279"/>
                <a:gd name="T34" fmla="*/ 0 w 250"/>
                <a:gd name="T35" fmla="*/ 2 h 279"/>
                <a:gd name="T36" fmla="*/ 0 w 250"/>
                <a:gd name="T37" fmla="*/ 2 h 279"/>
                <a:gd name="T38" fmla="*/ 0 w 250"/>
                <a:gd name="T39" fmla="*/ 2 h 279"/>
                <a:gd name="T40" fmla="*/ 0 w 250"/>
                <a:gd name="T41" fmla="*/ 2 h 279"/>
                <a:gd name="T42" fmla="*/ 0 w 250"/>
                <a:gd name="T43" fmla="*/ 2 h 279"/>
                <a:gd name="T44" fmla="*/ 0 w 250"/>
                <a:gd name="T45" fmla="*/ 2 h 279"/>
                <a:gd name="T46" fmla="*/ 0 w 250"/>
                <a:gd name="T47" fmla="*/ 2 h 279"/>
                <a:gd name="T48" fmla="*/ 0 w 250"/>
                <a:gd name="T49" fmla="*/ 1 h 279"/>
                <a:gd name="T50" fmla="*/ 0 w 250"/>
                <a:gd name="T51" fmla="*/ 1 h 279"/>
                <a:gd name="T52" fmla="*/ 0 w 250"/>
                <a:gd name="T53" fmla="*/ 1 h 279"/>
                <a:gd name="T54" fmla="*/ 1 w 250"/>
                <a:gd name="T55" fmla="*/ 1 h 279"/>
                <a:gd name="T56" fmla="*/ 1 w 250"/>
                <a:gd name="T57" fmla="*/ 1 h 279"/>
                <a:gd name="T58" fmla="*/ 1 w 250"/>
                <a:gd name="T59" fmla="*/ 1 h 279"/>
                <a:gd name="T60" fmla="*/ 1 w 250"/>
                <a:gd name="T61" fmla="*/ 0 h 279"/>
                <a:gd name="T62" fmla="*/ 1 w 250"/>
                <a:gd name="T63" fmla="*/ 0 h 279"/>
                <a:gd name="T64" fmla="*/ 1 w 250"/>
                <a:gd name="T65" fmla="*/ 0 h 279"/>
                <a:gd name="T66" fmla="*/ 1 w 250"/>
                <a:gd name="T67" fmla="*/ 0 h 279"/>
                <a:gd name="T68" fmla="*/ 1 w 250"/>
                <a:gd name="T69" fmla="*/ 0 h 279"/>
                <a:gd name="T70" fmla="*/ 1 w 250"/>
                <a:gd name="T71" fmla="*/ 1 h 279"/>
                <a:gd name="T72" fmla="*/ 1 w 250"/>
                <a:gd name="T73" fmla="*/ 1 h 279"/>
                <a:gd name="T74" fmla="*/ 1 w 250"/>
                <a:gd name="T75" fmla="*/ 1 h 279"/>
                <a:gd name="T76" fmla="*/ 2 w 250"/>
                <a:gd name="T77" fmla="*/ 1 h 279"/>
                <a:gd name="T78" fmla="*/ 2 w 250"/>
                <a:gd name="T79" fmla="*/ 1 h 279"/>
                <a:gd name="T80" fmla="*/ 2 w 250"/>
                <a:gd name="T81" fmla="*/ 1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79"/>
                <a:gd name="T125" fmla="*/ 250 w 250"/>
                <a:gd name="T126" fmla="*/ 279 h 2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1" name="Freeform 82"/>
            <p:cNvSpPr>
              <a:spLocks/>
            </p:cNvSpPr>
            <p:nvPr/>
          </p:nvSpPr>
          <p:spPr bwMode="auto">
            <a:xfrm>
              <a:off x="4193" y="1267"/>
              <a:ext cx="21" cy="32"/>
            </a:xfrm>
            <a:custGeom>
              <a:avLst/>
              <a:gdLst>
                <a:gd name="T0" fmla="*/ 1 w 104"/>
                <a:gd name="T1" fmla="*/ 1 h 156"/>
                <a:gd name="T2" fmla="*/ 1 w 104"/>
                <a:gd name="T3" fmla="*/ 1 h 156"/>
                <a:gd name="T4" fmla="*/ 1 w 104"/>
                <a:gd name="T5" fmla="*/ 1 h 156"/>
                <a:gd name="T6" fmla="*/ 0 w 104"/>
                <a:gd name="T7" fmla="*/ 1 h 156"/>
                <a:gd name="T8" fmla="*/ 0 w 104"/>
                <a:gd name="T9" fmla="*/ 1 h 156"/>
                <a:gd name="T10" fmla="*/ 0 w 104"/>
                <a:gd name="T11" fmla="*/ 1 h 156"/>
                <a:gd name="T12" fmla="*/ 0 w 104"/>
                <a:gd name="T13" fmla="*/ 1 h 156"/>
                <a:gd name="T14" fmla="*/ 0 w 104"/>
                <a:gd name="T15" fmla="*/ 1 h 156"/>
                <a:gd name="T16" fmla="*/ 0 w 104"/>
                <a:gd name="T17" fmla="*/ 1 h 156"/>
                <a:gd name="T18" fmla="*/ 1 w 104"/>
                <a:gd name="T19" fmla="*/ 0 h 156"/>
                <a:gd name="T20" fmla="*/ 1 w 104"/>
                <a:gd name="T21" fmla="*/ 1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56"/>
                <a:gd name="T35" fmla="*/ 104 w 104"/>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2" name="Freeform 83"/>
            <p:cNvSpPr>
              <a:spLocks/>
            </p:cNvSpPr>
            <p:nvPr/>
          </p:nvSpPr>
          <p:spPr bwMode="auto">
            <a:xfrm>
              <a:off x="4160" y="1288"/>
              <a:ext cx="12" cy="13"/>
            </a:xfrm>
            <a:custGeom>
              <a:avLst/>
              <a:gdLst>
                <a:gd name="T0" fmla="*/ 0 w 62"/>
                <a:gd name="T1" fmla="*/ 0 h 62"/>
                <a:gd name="T2" fmla="*/ 0 w 62"/>
                <a:gd name="T3" fmla="*/ 0 h 62"/>
                <a:gd name="T4" fmla="*/ 0 w 62"/>
                <a:gd name="T5" fmla="*/ 1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52"/>
                  </a:moveTo>
                  <a:lnTo>
                    <a:pt x="22" y="0"/>
                  </a:lnTo>
                  <a:lnTo>
                    <a:pt x="62" y="62"/>
                  </a:lnTo>
                  <a:lnTo>
                    <a:pt x="0" y="5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3" name="Freeform 84"/>
            <p:cNvSpPr>
              <a:spLocks/>
            </p:cNvSpPr>
            <p:nvPr/>
          </p:nvSpPr>
          <p:spPr bwMode="auto">
            <a:xfrm>
              <a:off x="4118" y="1290"/>
              <a:ext cx="158" cy="33"/>
            </a:xfrm>
            <a:custGeom>
              <a:avLst/>
              <a:gdLst>
                <a:gd name="T0" fmla="*/ 6 w 788"/>
                <a:gd name="T1" fmla="*/ 0 h 165"/>
                <a:gd name="T2" fmla="*/ 6 w 788"/>
                <a:gd name="T3" fmla="*/ 1 h 165"/>
                <a:gd name="T4" fmla="*/ 5 w 788"/>
                <a:gd name="T5" fmla="*/ 1 h 165"/>
                <a:gd name="T6" fmla="*/ 4 w 788"/>
                <a:gd name="T7" fmla="*/ 1 h 165"/>
                <a:gd name="T8" fmla="*/ 3 w 788"/>
                <a:gd name="T9" fmla="*/ 1 h 165"/>
                <a:gd name="T10" fmla="*/ 3 w 788"/>
                <a:gd name="T11" fmla="*/ 1 h 165"/>
                <a:gd name="T12" fmla="*/ 2 w 788"/>
                <a:gd name="T13" fmla="*/ 1 h 165"/>
                <a:gd name="T14" fmla="*/ 1 w 788"/>
                <a:gd name="T15" fmla="*/ 1 h 165"/>
                <a:gd name="T16" fmla="*/ 0 w 788"/>
                <a:gd name="T17" fmla="*/ 1 h 165"/>
                <a:gd name="T18" fmla="*/ 0 w 788"/>
                <a:gd name="T19" fmla="*/ 1 h 165"/>
                <a:gd name="T20" fmla="*/ 0 w 788"/>
                <a:gd name="T21" fmla="*/ 1 h 165"/>
                <a:gd name="T22" fmla="*/ 0 w 788"/>
                <a:gd name="T23" fmla="*/ 1 h 165"/>
                <a:gd name="T24" fmla="*/ 0 w 788"/>
                <a:gd name="T25" fmla="*/ 1 h 165"/>
                <a:gd name="T26" fmla="*/ 0 w 788"/>
                <a:gd name="T27" fmla="*/ 1 h 165"/>
                <a:gd name="T28" fmla="*/ 0 w 788"/>
                <a:gd name="T29" fmla="*/ 1 h 165"/>
                <a:gd name="T30" fmla="*/ 0 w 788"/>
                <a:gd name="T31" fmla="*/ 1 h 165"/>
                <a:gd name="T32" fmla="*/ 0 w 788"/>
                <a:gd name="T33" fmla="*/ 1 h 165"/>
                <a:gd name="T34" fmla="*/ 1 w 788"/>
                <a:gd name="T35" fmla="*/ 1 h 165"/>
                <a:gd name="T36" fmla="*/ 2 w 788"/>
                <a:gd name="T37" fmla="*/ 1 h 165"/>
                <a:gd name="T38" fmla="*/ 2 w 788"/>
                <a:gd name="T39" fmla="*/ 1 h 165"/>
                <a:gd name="T40" fmla="*/ 3 w 788"/>
                <a:gd name="T41" fmla="*/ 1 h 165"/>
                <a:gd name="T42" fmla="*/ 4 w 788"/>
                <a:gd name="T43" fmla="*/ 1 h 165"/>
                <a:gd name="T44" fmla="*/ 5 w 788"/>
                <a:gd name="T45" fmla="*/ 0 h 165"/>
                <a:gd name="T46" fmla="*/ 6 w 788"/>
                <a:gd name="T47" fmla="*/ 0 h 165"/>
                <a:gd name="T48" fmla="*/ 6 w 788"/>
                <a:gd name="T49" fmla="*/ 0 h 165"/>
                <a:gd name="T50" fmla="*/ 6 w 788"/>
                <a:gd name="T51" fmla="*/ 0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8"/>
                <a:gd name="T79" fmla="*/ 0 h 165"/>
                <a:gd name="T80" fmla="*/ 788 w 788"/>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4" name="Freeform 85"/>
            <p:cNvSpPr>
              <a:spLocks/>
            </p:cNvSpPr>
            <p:nvPr/>
          </p:nvSpPr>
          <p:spPr bwMode="auto">
            <a:xfrm>
              <a:off x="4064" y="1311"/>
              <a:ext cx="299" cy="429"/>
            </a:xfrm>
            <a:custGeom>
              <a:avLst/>
              <a:gdLst>
                <a:gd name="T0" fmla="*/ 10 w 1493"/>
                <a:gd name="T1" fmla="*/ 8 h 2145"/>
                <a:gd name="T2" fmla="*/ 9 w 1493"/>
                <a:gd name="T3" fmla="*/ 9 h 2145"/>
                <a:gd name="T4" fmla="*/ 9 w 1493"/>
                <a:gd name="T5" fmla="*/ 9 h 2145"/>
                <a:gd name="T6" fmla="*/ 9 w 1493"/>
                <a:gd name="T7" fmla="*/ 10 h 2145"/>
                <a:gd name="T8" fmla="*/ 9 w 1493"/>
                <a:gd name="T9" fmla="*/ 11 h 2145"/>
                <a:gd name="T10" fmla="*/ 10 w 1493"/>
                <a:gd name="T11" fmla="*/ 10 h 2145"/>
                <a:gd name="T12" fmla="*/ 11 w 1493"/>
                <a:gd name="T13" fmla="*/ 14 h 2145"/>
                <a:gd name="T14" fmla="*/ 10 w 1493"/>
                <a:gd name="T15" fmla="*/ 15 h 2145"/>
                <a:gd name="T16" fmla="*/ 10 w 1493"/>
                <a:gd name="T17" fmla="*/ 15 h 2145"/>
                <a:gd name="T18" fmla="*/ 10 w 1493"/>
                <a:gd name="T19" fmla="*/ 16 h 2145"/>
                <a:gd name="T20" fmla="*/ 11 w 1493"/>
                <a:gd name="T21" fmla="*/ 16 h 2145"/>
                <a:gd name="T22" fmla="*/ 12 w 1493"/>
                <a:gd name="T23" fmla="*/ 16 h 2145"/>
                <a:gd name="T24" fmla="*/ 12 w 1493"/>
                <a:gd name="T25" fmla="*/ 17 h 2145"/>
                <a:gd name="T26" fmla="*/ 11 w 1493"/>
                <a:gd name="T27" fmla="*/ 17 h 2145"/>
                <a:gd name="T28" fmla="*/ 10 w 1493"/>
                <a:gd name="T29" fmla="*/ 17 h 2145"/>
                <a:gd name="T30" fmla="*/ 9 w 1493"/>
                <a:gd name="T31" fmla="*/ 12 h 2145"/>
                <a:gd name="T32" fmla="*/ 8 w 1493"/>
                <a:gd name="T33" fmla="*/ 7 h 2145"/>
                <a:gd name="T34" fmla="*/ 8 w 1493"/>
                <a:gd name="T35" fmla="*/ 7 h 2145"/>
                <a:gd name="T36" fmla="*/ 8 w 1493"/>
                <a:gd name="T37" fmla="*/ 8 h 2145"/>
                <a:gd name="T38" fmla="*/ 8 w 1493"/>
                <a:gd name="T39" fmla="*/ 12 h 2145"/>
                <a:gd name="T40" fmla="*/ 8 w 1493"/>
                <a:gd name="T41" fmla="*/ 12 h 2145"/>
                <a:gd name="T42" fmla="*/ 7 w 1493"/>
                <a:gd name="T43" fmla="*/ 12 h 2145"/>
                <a:gd name="T44" fmla="*/ 7 w 1493"/>
                <a:gd name="T45" fmla="*/ 13 h 2145"/>
                <a:gd name="T46" fmla="*/ 6 w 1493"/>
                <a:gd name="T47" fmla="*/ 12 h 2145"/>
                <a:gd name="T48" fmla="*/ 6 w 1493"/>
                <a:gd name="T49" fmla="*/ 9 h 2145"/>
                <a:gd name="T50" fmla="*/ 6 w 1493"/>
                <a:gd name="T51" fmla="*/ 13 h 2145"/>
                <a:gd name="T52" fmla="*/ 5 w 1493"/>
                <a:gd name="T53" fmla="*/ 17 h 2145"/>
                <a:gd name="T54" fmla="*/ 5 w 1493"/>
                <a:gd name="T55" fmla="*/ 11 h 2145"/>
                <a:gd name="T56" fmla="*/ 5 w 1493"/>
                <a:gd name="T57" fmla="*/ 8 h 2145"/>
                <a:gd name="T58" fmla="*/ 5 w 1493"/>
                <a:gd name="T59" fmla="*/ 10 h 2145"/>
                <a:gd name="T60" fmla="*/ 4 w 1493"/>
                <a:gd name="T61" fmla="*/ 10 h 2145"/>
                <a:gd name="T62" fmla="*/ 4 w 1493"/>
                <a:gd name="T63" fmla="*/ 9 h 2145"/>
                <a:gd name="T64" fmla="*/ 4 w 1493"/>
                <a:gd name="T65" fmla="*/ 9 h 2145"/>
                <a:gd name="T66" fmla="*/ 3 w 1493"/>
                <a:gd name="T67" fmla="*/ 10 h 2145"/>
                <a:gd name="T68" fmla="*/ 3 w 1493"/>
                <a:gd name="T69" fmla="*/ 10 h 2145"/>
                <a:gd name="T70" fmla="*/ 3 w 1493"/>
                <a:gd name="T71" fmla="*/ 11 h 2145"/>
                <a:gd name="T72" fmla="*/ 3 w 1493"/>
                <a:gd name="T73" fmla="*/ 11 h 2145"/>
                <a:gd name="T74" fmla="*/ 3 w 1493"/>
                <a:gd name="T75" fmla="*/ 12 h 2145"/>
                <a:gd name="T76" fmla="*/ 4 w 1493"/>
                <a:gd name="T77" fmla="*/ 11 h 2145"/>
                <a:gd name="T78" fmla="*/ 4 w 1493"/>
                <a:gd name="T79" fmla="*/ 14 h 2145"/>
                <a:gd name="T80" fmla="*/ 3 w 1493"/>
                <a:gd name="T81" fmla="*/ 14 h 2145"/>
                <a:gd name="T82" fmla="*/ 3 w 1493"/>
                <a:gd name="T83" fmla="*/ 14 h 2145"/>
                <a:gd name="T84" fmla="*/ 2 w 1493"/>
                <a:gd name="T85" fmla="*/ 15 h 2145"/>
                <a:gd name="T86" fmla="*/ 3 w 1493"/>
                <a:gd name="T87" fmla="*/ 11 h 2145"/>
                <a:gd name="T88" fmla="*/ 2 w 1493"/>
                <a:gd name="T89" fmla="*/ 10 h 2145"/>
                <a:gd name="T90" fmla="*/ 2 w 1493"/>
                <a:gd name="T91" fmla="*/ 10 h 2145"/>
                <a:gd name="T92" fmla="*/ 2 w 1493"/>
                <a:gd name="T93" fmla="*/ 10 h 2145"/>
                <a:gd name="T94" fmla="*/ 2 w 1493"/>
                <a:gd name="T95" fmla="*/ 11 h 2145"/>
                <a:gd name="T96" fmla="*/ 1 w 1493"/>
                <a:gd name="T97" fmla="*/ 10 h 2145"/>
                <a:gd name="T98" fmla="*/ 1 w 1493"/>
                <a:gd name="T99" fmla="*/ 10 h 2145"/>
                <a:gd name="T100" fmla="*/ 0 w 1493"/>
                <a:gd name="T101" fmla="*/ 11 h 2145"/>
                <a:gd name="T102" fmla="*/ 0 w 1493"/>
                <a:gd name="T103" fmla="*/ 7 h 2145"/>
                <a:gd name="T104" fmla="*/ 2 w 1493"/>
                <a:gd name="T105" fmla="*/ 1 h 2145"/>
                <a:gd name="T106" fmla="*/ 6 w 1493"/>
                <a:gd name="T107" fmla="*/ 1 h 2145"/>
                <a:gd name="T108" fmla="*/ 9 w 1493"/>
                <a:gd name="T109" fmla="*/ 1 h 2145"/>
                <a:gd name="T110" fmla="*/ 10 w 1493"/>
                <a:gd name="T111" fmla="*/ 6 h 21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3"/>
                <a:gd name="T169" fmla="*/ 0 h 2145"/>
                <a:gd name="T170" fmla="*/ 1493 w 1493"/>
                <a:gd name="T171" fmla="*/ 2145 h 21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5" name="Freeform 86"/>
            <p:cNvSpPr>
              <a:spLocks/>
            </p:cNvSpPr>
            <p:nvPr/>
          </p:nvSpPr>
          <p:spPr bwMode="auto">
            <a:xfrm>
              <a:off x="4203" y="1342"/>
              <a:ext cx="87" cy="79"/>
            </a:xfrm>
            <a:custGeom>
              <a:avLst/>
              <a:gdLst>
                <a:gd name="T0" fmla="*/ 2 w 435"/>
                <a:gd name="T1" fmla="*/ 1 h 396"/>
                <a:gd name="T2" fmla="*/ 3 w 435"/>
                <a:gd name="T3" fmla="*/ 1 h 396"/>
                <a:gd name="T4" fmla="*/ 3 w 435"/>
                <a:gd name="T5" fmla="*/ 1 h 396"/>
                <a:gd name="T6" fmla="*/ 3 w 435"/>
                <a:gd name="T7" fmla="*/ 1 h 396"/>
                <a:gd name="T8" fmla="*/ 3 w 435"/>
                <a:gd name="T9" fmla="*/ 2 h 396"/>
                <a:gd name="T10" fmla="*/ 3 w 435"/>
                <a:gd name="T11" fmla="*/ 2 h 396"/>
                <a:gd name="T12" fmla="*/ 3 w 435"/>
                <a:gd name="T13" fmla="*/ 2 h 396"/>
                <a:gd name="T14" fmla="*/ 3 w 435"/>
                <a:gd name="T15" fmla="*/ 2 h 396"/>
                <a:gd name="T16" fmla="*/ 3 w 435"/>
                <a:gd name="T17" fmla="*/ 3 h 396"/>
                <a:gd name="T18" fmla="*/ 3 w 435"/>
                <a:gd name="T19" fmla="*/ 3 h 396"/>
                <a:gd name="T20" fmla="*/ 3 w 435"/>
                <a:gd name="T21" fmla="*/ 3 h 396"/>
                <a:gd name="T22" fmla="*/ 3 w 435"/>
                <a:gd name="T23" fmla="*/ 3 h 396"/>
                <a:gd name="T24" fmla="*/ 2 w 435"/>
                <a:gd name="T25" fmla="*/ 3 h 396"/>
                <a:gd name="T26" fmla="*/ 2 w 435"/>
                <a:gd name="T27" fmla="*/ 3 h 396"/>
                <a:gd name="T28" fmla="*/ 2 w 435"/>
                <a:gd name="T29" fmla="*/ 3 h 396"/>
                <a:gd name="T30" fmla="*/ 2 w 435"/>
                <a:gd name="T31" fmla="*/ 3 h 396"/>
                <a:gd name="T32" fmla="*/ 2 w 435"/>
                <a:gd name="T33" fmla="*/ 3 h 396"/>
                <a:gd name="T34" fmla="*/ 2 w 435"/>
                <a:gd name="T35" fmla="*/ 3 h 396"/>
                <a:gd name="T36" fmla="*/ 2 w 435"/>
                <a:gd name="T37" fmla="*/ 3 h 396"/>
                <a:gd name="T38" fmla="*/ 2 w 435"/>
                <a:gd name="T39" fmla="*/ 3 h 396"/>
                <a:gd name="T40" fmla="*/ 2 w 435"/>
                <a:gd name="T41" fmla="*/ 3 h 396"/>
                <a:gd name="T42" fmla="*/ 2 w 435"/>
                <a:gd name="T43" fmla="*/ 3 h 396"/>
                <a:gd name="T44" fmla="*/ 2 w 435"/>
                <a:gd name="T45" fmla="*/ 3 h 396"/>
                <a:gd name="T46" fmla="*/ 2 w 435"/>
                <a:gd name="T47" fmla="*/ 3 h 396"/>
                <a:gd name="T48" fmla="*/ 2 w 435"/>
                <a:gd name="T49" fmla="*/ 3 h 396"/>
                <a:gd name="T50" fmla="*/ 1 w 435"/>
                <a:gd name="T51" fmla="*/ 3 h 396"/>
                <a:gd name="T52" fmla="*/ 1 w 435"/>
                <a:gd name="T53" fmla="*/ 3 h 396"/>
                <a:gd name="T54" fmla="*/ 1 w 435"/>
                <a:gd name="T55" fmla="*/ 3 h 396"/>
                <a:gd name="T56" fmla="*/ 1 w 435"/>
                <a:gd name="T57" fmla="*/ 2 h 396"/>
                <a:gd name="T58" fmla="*/ 1 w 435"/>
                <a:gd name="T59" fmla="*/ 2 h 396"/>
                <a:gd name="T60" fmla="*/ 1 w 435"/>
                <a:gd name="T61" fmla="*/ 2 h 396"/>
                <a:gd name="T62" fmla="*/ 0 w 435"/>
                <a:gd name="T63" fmla="*/ 2 h 396"/>
                <a:gd name="T64" fmla="*/ 0 w 435"/>
                <a:gd name="T65" fmla="*/ 2 h 396"/>
                <a:gd name="T66" fmla="*/ 0 w 435"/>
                <a:gd name="T67" fmla="*/ 2 h 396"/>
                <a:gd name="T68" fmla="*/ 0 w 435"/>
                <a:gd name="T69" fmla="*/ 2 h 396"/>
                <a:gd name="T70" fmla="*/ 0 w 435"/>
                <a:gd name="T71" fmla="*/ 2 h 396"/>
                <a:gd name="T72" fmla="*/ 0 w 435"/>
                <a:gd name="T73" fmla="*/ 2 h 396"/>
                <a:gd name="T74" fmla="*/ 1 w 435"/>
                <a:gd name="T75" fmla="*/ 2 h 396"/>
                <a:gd name="T76" fmla="*/ 1 w 435"/>
                <a:gd name="T77" fmla="*/ 2 h 396"/>
                <a:gd name="T78" fmla="*/ 1 w 435"/>
                <a:gd name="T79" fmla="*/ 2 h 396"/>
                <a:gd name="T80" fmla="*/ 1 w 435"/>
                <a:gd name="T81" fmla="*/ 2 h 396"/>
                <a:gd name="T82" fmla="*/ 1 w 435"/>
                <a:gd name="T83" fmla="*/ 1 h 396"/>
                <a:gd name="T84" fmla="*/ 2 w 435"/>
                <a:gd name="T85" fmla="*/ 0 h 396"/>
                <a:gd name="T86" fmla="*/ 2 w 435"/>
                <a:gd name="T87" fmla="*/ 0 h 396"/>
                <a:gd name="T88" fmla="*/ 2 w 435"/>
                <a:gd name="T89" fmla="*/ 0 h 396"/>
                <a:gd name="T90" fmla="*/ 2 w 435"/>
                <a:gd name="T91" fmla="*/ 0 h 396"/>
                <a:gd name="T92" fmla="*/ 2 w 435"/>
                <a:gd name="T93" fmla="*/ 0 h 396"/>
                <a:gd name="T94" fmla="*/ 2 w 435"/>
                <a:gd name="T95" fmla="*/ 1 h 396"/>
                <a:gd name="T96" fmla="*/ 2 w 435"/>
                <a:gd name="T97" fmla="*/ 1 h 396"/>
                <a:gd name="T98" fmla="*/ 2 w 435"/>
                <a:gd name="T99" fmla="*/ 1 h 396"/>
                <a:gd name="T100" fmla="*/ 2 w 435"/>
                <a:gd name="T101" fmla="*/ 1 h 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396"/>
                <a:gd name="T155" fmla="*/ 435 w 435"/>
                <a:gd name="T156" fmla="*/ 396 h 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87"/>
            <p:cNvSpPr>
              <a:spLocks/>
            </p:cNvSpPr>
            <p:nvPr/>
          </p:nvSpPr>
          <p:spPr bwMode="auto">
            <a:xfrm>
              <a:off x="4228" y="1363"/>
              <a:ext cx="52" cy="41"/>
            </a:xfrm>
            <a:custGeom>
              <a:avLst/>
              <a:gdLst>
                <a:gd name="T0" fmla="*/ 2 w 258"/>
                <a:gd name="T1" fmla="*/ 0 h 207"/>
                <a:gd name="T2" fmla="*/ 2 w 258"/>
                <a:gd name="T3" fmla="*/ 1 h 207"/>
                <a:gd name="T4" fmla="*/ 2 w 258"/>
                <a:gd name="T5" fmla="*/ 1 h 207"/>
                <a:gd name="T6" fmla="*/ 2 w 258"/>
                <a:gd name="T7" fmla="*/ 1 h 207"/>
                <a:gd name="T8" fmla="*/ 2 w 258"/>
                <a:gd name="T9" fmla="*/ 1 h 207"/>
                <a:gd name="T10" fmla="*/ 2 w 258"/>
                <a:gd name="T11" fmla="*/ 1 h 207"/>
                <a:gd name="T12" fmla="*/ 1 w 258"/>
                <a:gd name="T13" fmla="*/ 1 h 207"/>
                <a:gd name="T14" fmla="*/ 1 w 258"/>
                <a:gd name="T15" fmla="*/ 1 h 207"/>
                <a:gd name="T16" fmla="*/ 1 w 258"/>
                <a:gd name="T17" fmla="*/ 2 h 207"/>
                <a:gd name="T18" fmla="*/ 1 w 258"/>
                <a:gd name="T19" fmla="*/ 2 h 207"/>
                <a:gd name="T20" fmla="*/ 1 w 258"/>
                <a:gd name="T21" fmla="*/ 1 h 207"/>
                <a:gd name="T22" fmla="*/ 1 w 258"/>
                <a:gd name="T23" fmla="*/ 1 h 207"/>
                <a:gd name="T24" fmla="*/ 1 w 258"/>
                <a:gd name="T25" fmla="*/ 1 h 207"/>
                <a:gd name="T26" fmla="*/ 1 w 258"/>
                <a:gd name="T27" fmla="*/ 1 h 207"/>
                <a:gd name="T28" fmla="*/ 1 w 258"/>
                <a:gd name="T29" fmla="*/ 1 h 207"/>
                <a:gd name="T30" fmla="*/ 1 w 258"/>
                <a:gd name="T31" fmla="*/ 1 h 207"/>
                <a:gd name="T32" fmla="*/ 1 w 258"/>
                <a:gd name="T33" fmla="*/ 2 h 207"/>
                <a:gd name="T34" fmla="*/ 0 w 258"/>
                <a:gd name="T35" fmla="*/ 1 h 207"/>
                <a:gd name="T36" fmla="*/ 0 w 258"/>
                <a:gd name="T37" fmla="*/ 1 h 207"/>
                <a:gd name="T38" fmla="*/ 0 w 258"/>
                <a:gd name="T39" fmla="*/ 1 h 207"/>
                <a:gd name="T40" fmla="*/ 0 w 258"/>
                <a:gd name="T41" fmla="*/ 1 h 207"/>
                <a:gd name="T42" fmla="*/ 0 w 258"/>
                <a:gd name="T43" fmla="*/ 1 h 207"/>
                <a:gd name="T44" fmla="*/ 0 w 258"/>
                <a:gd name="T45" fmla="*/ 1 h 207"/>
                <a:gd name="T46" fmla="*/ 0 w 258"/>
                <a:gd name="T47" fmla="*/ 1 h 207"/>
                <a:gd name="T48" fmla="*/ 0 w 258"/>
                <a:gd name="T49" fmla="*/ 1 h 207"/>
                <a:gd name="T50" fmla="*/ 0 w 258"/>
                <a:gd name="T51" fmla="*/ 1 h 207"/>
                <a:gd name="T52" fmla="*/ 1 w 258"/>
                <a:gd name="T53" fmla="*/ 0 h 207"/>
                <a:gd name="T54" fmla="*/ 1 w 258"/>
                <a:gd name="T55" fmla="*/ 0 h 207"/>
                <a:gd name="T56" fmla="*/ 1 w 258"/>
                <a:gd name="T57" fmla="*/ 0 h 207"/>
                <a:gd name="T58" fmla="*/ 1 w 258"/>
                <a:gd name="T59" fmla="*/ 0 h 207"/>
                <a:gd name="T60" fmla="*/ 1 w 258"/>
                <a:gd name="T61" fmla="*/ 0 h 207"/>
                <a:gd name="T62" fmla="*/ 2 w 258"/>
                <a:gd name="T63" fmla="*/ 0 h 207"/>
                <a:gd name="T64" fmla="*/ 2 w 258"/>
                <a:gd name="T65" fmla="*/ 0 h 207"/>
                <a:gd name="T66" fmla="*/ 2 w 258"/>
                <a:gd name="T67" fmla="*/ 0 h 207"/>
                <a:gd name="T68" fmla="*/ 2 w 258"/>
                <a:gd name="T69" fmla="*/ 0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
                <a:gd name="T106" fmla="*/ 0 h 207"/>
                <a:gd name="T107" fmla="*/ 258 w 258"/>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7" name="Freeform 88"/>
            <p:cNvSpPr>
              <a:spLocks/>
            </p:cNvSpPr>
            <p:nvPr/>
          </p:nvSpPr>
          <p:spPr bwMode="auto">
            <a:xfrm>
              <a:off x="4087" y="1373"/>
              <a:ext cx="87" cy="91"/>
            </a:xfrm>
            <a:custGeom>
              <a:avLst/>
              <a:gdLst>
                <a:gd name="T0" fmla="*/ 3 w 435"/>
                <a:gd name="T1" fmla="*/ 1 h 457"/>
                <a:gd name="T2" fmla="*/ 3 w 435"/>
                <a:gd name="T3" fmla="*/ 1 h 457"/>
                <a:gd name="T4" fmla="*/ 3 w 435"/>
                <a:gd name="T5" fmla="*/ 1 h 457"/>
                <a:gd name="T6" fmla="*/ 3 w 435"/>
                <a:gd name="T7" fmla="*/ 1 h 457"/>
                <a:gd name="T8" fmla="*/ 3 w 435"/>
                <a:gd name="T9" fmla="*/ 1 h 457"/>
                <a:gd name="T10" fmla="*/ 3 w 435"/>
                <a:gd name="T11" fmla="*/ 2 h 457"/>
                <a:gd name="T12" fmla="*/ 3 w 435"/>
                <a:gd name="T13" fmla="*/ 2 h 457"/>
                <a:gd name="T14" fmla="*/ 3 w 435"/>
                <a:gd name="T15" fmla="*/ 2 h 457"/>
                <a:gd name="T16" fmla="*/ 3 w 435"/>
                <a:gd name="T17" fmla="*/ 3 h 457"/>
                <a:gd name="T18" fmla="*/ 3 w 435"/>
                <a:gd name="T19" fmla="*/ 3 h 457"/>
                <a:gd name="T20" fmla="*/ 3 w 435"/>
                <a:gd name="T21" fmla="*/ 3 h 457"/>
                <a:gd name="T22" fmla="*/ 3 w 435"/>
                <a:gd name="T23" fmla="*/ 3 h 457"/>
                <a:gd name="T24" fmla="*/ 3 w 435"/>
                <a:gd name="T25" fmla="*/ 3 h 457"/>
                <a:gd name="T26" fmla="*/ 2 w 435"/>
                <a:gd name="T27" fmla="*/ 3 h 457"/>
                <a:gd name="T28" fmla="*/ 2 w 435"/>
                <a:gd name="T29" fmla="*/ 3 h 457"/>
                <a:gd name="T30" fmla="*/ 2 w 435"/>
                <a:gd name="T31" fmla="*/ 3 h 457"/>
                <a:gd name="T32" fmla="*/ 2 w 435"/>
                <a:gd name="T33" fmla="*/ 3 h 457"/>
                <a:gd name="T34" fmla="*/ 2 w 435"/>
                <a:gd name="T35" fmla="*/ 3 h 457"/>
                <a:gd name="T36" fmla="*/ 2 w 435"/>
                <a:gd name="T37" fmla="*/ 3 h 457"/>
                <a:gd name="T38" fmla="*/ 2 w 435"/>
                <a:gd name="T39" fmla="*/ 3 h 457"/>
                <a:gd name="T40" fmla="*/ 2 w 435"/>
                <a:gd name="T41" fmla="*/ 3 h 457"/>
                <a:gd name="T42" fmla="*/ 2 w 435"/>
                <a:gd name="T43" fmla="*/ 3 h 457"/>
                <a:gd name="T44" fmla="*/ 2 w 435"/>
                <a:gd name="T45" fmla="*/ 3 h 457"/>
                <a:gd name="T46" fmla="*/ 1 w 435"/>
                <a:gd name="T47" fmla="*/ 3 h 457"/>
                <a:gd name="T48" fmla="*/ 1 w 435"/>
                <a:gd name="T49" fmla="*/ 4 h 457"/>
                <a:gd name="T50" fmla="*/ 1 w 435"/>
                <a:gd name="T51" fmla="*/ 4 h 457"/>
                <a:gd name="T52" fmla="*/ 1 w 435"/>
                <a:gd name="T53" fmla="*/ 4 h 457"/>
                <a:gd name="T54" fmla="*/ 1 w 435"/>
                <a:gd name="T55" fmla="*/ 4 h 457"/>
                <a:gd name="T56" fmla="*/ 1 w 435"/>
                <a:gd name="T57" fmla="*/ 3 h 457"/>
                <a:gd name="T58" fmla="*/ 1 w 435"/>
                <a:gd name="T59" fmla="*/ 3 h 457"/>
                <a:gd name="T60" fmla="*/ 1 w 435"/>
                <a:gd name="T61" fmla="*/ 3 h 457"/>
                <a:gd name="T62" fmla="*/ 1 w 435"/>
                <a:gd name="T63" fmla="*/ 3 h 457"/>
                <a:gd name="T64" fmla="*/ 1 w 435"/>
                <a:gd name="T65" fmla="*/ 3 h 457"/>
                <a:gd name="T66" fmla="*/ 1 w 435"/>
                <a:gd name="T67" fmla="*/ 3 h 457"/>
                <a:gd name="T68" fmla="*/ 1 w 435"/>
                <a:gd name="T69" fmla="*/ 2 h 457"/>
                <a:gd name="T70" fmla="*/ 1 w 435"/>
                <a:gd name="T71" fmla="*/ 2 h 457"/>
                <a:gd name="T72" fmla="*/ 1 w 435"/>
                <a:gd name="T73" fmla="*/ 2 h 457"/>
                <a:gd name="T74" fmla="*/ 0 w 435"/>
                <a:gd name="T75" fmla="*/ 2 h 457"/>
                <a:gd name="T76" fmla="*/ 0 w 435"/>
                <a:gd name="T77" fmla="*/ 2 h 457"/>
                <a:gd name="T78" fmla="*/ 0 w 435"/>
                <a:gd name="T79" fmla="*/ 2 h 457"/>
                <a:gd name="T80" fmla="*/ 0 w 435"/>
                <a:gd name="T81" fmla="*/ 2 h 457"/>
                <a:gd name="T82" fmla="*/ 0 w 435"/>
                <a:gd name="T83" fmla="*/ 2 h 457"/>
                <a:gd name="T84" fmla="*/ 0 w 435"/>
                <a:gd name="T85" fmla="*/ 2 h 457"/>
                <a:gd name="T86" fmla="*/ 0 w 435"/>
                <a:gd name="T87" fmla="*/ 2 h 457"/>
                <a:gd name="T88" fmla="*/ 0 w 435"/>
                <a:gd name="T89" fmla="*/ 2 h 457"/>
                <a:gd name="T90" fmla="*/ 0 w 435"/>
                <a:gd name="T91" fmla="*/ 2 h 457"/>
                <a:gd name="T92" fmla="*/ 1 w 435"/>
                <a:gd name="T93" fmla="*/ 2 h 457"/>
                <a:gd name="T94" fmla="*/ 1 w 435"/>
                <a:gd name="T95" fmla="*/ 2 h 457"/>
                <a:gd name="T96" fmla="*/ 1 w 435"/>
                <a:gd name="T97" fmla="*/ 1 h 457"/>
                <a:gd name="T98" fmla="*/ 1 w 435"/>
                <a:gd name="T99" fmla="*/ 1 h 457"/>
                <a:gd name="T100" fmla="*/ 1 w 435"/>
                <a:gd name="T101" fmla="*/ 0 h 457"/>
                <a:gd name="T102" fmla="*/ 2 w 435"/>
                <a:gd name="T103" fmla="*/ 0 h 457"/>
                <a:gd name="T104" fmla="*/ 2 w 435"/>
                <a:gd name="T105" fmla="*/ 0 h 457"/>
                <a:gd name="T106" fmla="*/ 2 w 435"/>
                <a:gd name="T107" fmla="*/ 0 h 457"/>
                <a:gd name="T108" fmla="*/ 2 w 435"/>
                <a:gd name="T109" fmla="*/ 1 h 457"/>
                <a:gd name="T110" fmla="*/ 2 w 435"/>
                <a:gd name="T111" fmla="*/ 1 h 457"/>
                <a:gd name="T112" fmla="*/ 3 w 435"/>
                <a:gd name="T113" fmla="*/ 1 h 457"/>
                <a:gd name="T114" fmla="*/ 3 w 435"/>
                <a:gd name="T115" fmla="*/ 1 h 457"/>
                <a:gd name="T116" fmla="*/ 3 w 435"/>
                <a:gd name="T117" fmla="*/ 1 h 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5"/>
                <a:gd name="T178" fmla="*/ 0 h 457"/>
                <a:gd name="T179" fmla="*/ 435 w 435"/>
                <a:gd name="T180" fmla="*/ 457 h 4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8" name="Freeform 89"/>
            <p:cNvSpPr>
              <a:spLocks/>
            </p:cNvSpPr>
            <p:nvPr/>
          </p:nvSpPr>
          <p:spPr bwMode="auto">
            <a:xfrm>
              <a:off x="4102" y="1386"/>
              <a:ext cx="62" cy="58"/>
            </a:xfrm>
            <a:custGeom>
              <a:avLst/>
              <a:gdLst>
                <a:gd name="T0" fmla="*/ 2 w 312"/>
                <a:gd name="T1" fmla="*/ 1 h 290"/>
                <a:gd name="T2" fmla="*/ 2 w 312"/>
                <a:gd name="T3" fmla="*/ 1 h 290"/>
                <a:gd name="T4" fmla="*/ 2 w 312"/>
                <a:gd name="T5" fmla="*/ 1 h 290"/>
                <a:gd name="T6" fmla="*/ 2 w 312"/>
                <a:gd name="T7" fmla="*/ 1 h 290"/>
                <a:gd name="T8" fmla="*/ 2 w 312"/>
                <a:gd name="T9" fmla="*/ 1 h 290"/>
                <a:gd name="T10" fmla="*/ 2 w 312"/>
                <a:gd name="T11" fmla="*/ 1 h 290"/>
                <a:gd name="T12" fmla="*/ 2 w 312"/>
                <a:gd name="T13" fmla="*/ 1 h 290"/>
                <a:gd name="T14" fmla="*/ 2 w 312"/>
                <a:gd name="T15" fmla="*/ 2 h 290"/>
                <a:gd name="T16" fmla="*/ 2 w 312"/>
                <a:gd name="T17" fmla="*/ 2 h 290"/>
                <a:gd name="T18" fmla="*/ 2 w 312"/>
                <a:gd name="T19" fmla="*/ 2 h 290"/>
                <a:gd name="T20" fmla="*/ 2 w 312"/>
                <a:gd name="T21" fmla="*/ 2 h 290"/>
                <a:gd name="T22" fmla="*/ 2 w 312"/>
                <a:gd name="T23" fmla="*/ 2 h 290"/>
                <a:gd name="T24" fmla="*/ 2 w 312"/>
                <a:gd name="T25" fmla="*/ 2 h 290"/>
                <a:gd name="T26" fmla="*/ 1 w 312"/>
                <a:gd name="T27" fmla="*/ 2 h 290"/>
                <a:gd name="T28" fmla="*/ 1 w 312"/>
                <a:gd name="T29" fmla="*/ 2 h 290"/>
                <a:gd name="T30" fmla="*/ 1 w 312"/>
                <a:gd name="T31" fmla="*/ 2 h 290"/>
                <a:gd name="T32" fmla="*/ 1 w 312"/>
                <a:gd name="T33" fmla="*/ 2 h 290"/>
                <a:gd name="T34" fmla="*/ 1 w 312"/>
                <a:gd name="T35" fmla="*/ 2 h 290"/>
                <a:gd name="T36" fmla="*/ 1 w 312"/>
                <a:gd name="T37" fmla="*/ 2 h 290"/>
                <a:gd name="T38" fmla="*/ 1 w 312"/>
                <a:gd name="T39" fmla="*/ 2 h 290"/>
                <a:gd name="T40" fmla="*/ 1 w 312"/>
                <a:gd name="T41" fmla="*/ 2 h 290"/>
                <a:gd name="T42" fmla="*/ 1 w 312"/>
                <a:gd name="T43" fmla="*/ 2 h 290"/>
                <a:gd name="T44" fmla="*/ 1 w 312"/>
                <a:gd name="T45" fmla="*/ 2 h 290"/>
                <a:gd name="T46" fmla="*/ 0 w 312"/>
                <a:gd name="T47" fmla="*/ 2 h 290"/>
                <a:gd name="T48" fmla="*/ 0 w 312"/>
                <a:gd name="T49" fmla="*/ 2 h 290"/>
                <a:gd name="T50" fmla="*/ 0 w 312"/>
                <a:gd name="T51" fmla="*/ 1 h 290"/>
                <a:gd name="T52" fmla="*/ 0 w 312"/>
                <a:gd name="T53" fmla="*/ 1 h 290"/>
                <a:gd name="T54" fmla="*/ 0 w 312"/>
                <a:gd name="T55" fmla="*/ 1 h 290"/>
                <a:gd name="T56" fmla="*/ 1 w 312"/>
                <a:gd name="T57" fmla="*/ 1 h 290"/>
                <a:gd name="T58" fmla="*/ 1 w 312"/>
                <a:gd name="T59" fmla="*/ 1 h 290"/>
                <a:gd name="T60" fmla="*/ 1 w 312"/>
                <a:gd name="T61" fmla="*/ 1 h 290"/>
                <a:gd name="T62" fmla="*/ 1 w 312"/>
                <a:gd name="T63" fmla="*/ 1 h 290"/>
                <a:gd name="T64" fmla="*/ 1 w 312"/>
                <a:gd name="T65" fmla="*/ 0 h 290"/>
                <a:gd name="T66" fmla="*/ 1 w 312"/>
                <a:gd name="T67" fmla="*/ 0 h 290"/>
                <a:gd name="T68" fmla="*/ 1 w 312"/>
                <a:gd name="T69" fmla="*/ 0 h 290"/>
                <a:gd name="T70" fmla="*/ 1 w 312"/>
                <a:gd name="T71" fmla="*/ 0 h 290"/>
                <a:gd name="T72" fmla="*/ 1 w 312"/>
                <a:gd name="T73" fmla="*/ 0 h 290"/>
                <a:gd name="T74" fmla="*/ 1 w 312"/>
                <a:gd name="T75" fmla="*/ 0 h 290"/>
                <a:gd name="T76" fmla="*/ 2 w 312"/>
                <a:gd name="T77" fmla="*/ 1 h 290"/>
                <a:gd name="T78" fmla="*/ 2 w 312"/>
                <a:gd name="T79" fmla="*/ 1 h 290"/>
                <a:gd name="T80" fmla="*/ 2 w 312"/>
                <a:gd name="T81" fmla="*/ 1 h 290"/>
                <a:gd name="T82" fmla="*/ 2 w 312"/>
                <a:gd name="T83" fmla="*/ 1 h 290"/>
                <a:gd name="T84" fmla="*/ 2 w 312"/>
                <a:gd name="T85" fmla="*/ 1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2"/>
                <a:gd name="T130" fmla="*/ 0 h 290"/>
                <a:gd name="T131" fmla="*/ 312 w 312"/>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9" name="Freeform 90"/>
            <p:cNvSpPr>
              <a:spLocks/>
            </p:cNvSpPr>
            <p:nvPr/>
          </p:nvSpPr>
          <p:spPr bwMode="auto">
            <a:xfrm>
              <a:off x="4170" y="1417"/>
              <a:ext cx="77" cy="84"/>
            </a:xfrm>
            <a:custGeom>
              <a:avLst/>
              <a:gdLst>
                <a:gd name="T0" fmla="*/ 2 w 384"/>
                <a:gd name="T1" fmla="*/ 1 h 420"/>
                <a:gd name="T2" fmla="*/ 2 w 384"/>
                <a:gd name="T3" fmla="*/ 1 h 420"/>
                <a:gd name="T4" fmla="*/ 2 w 384"/>
                <a:gd name="T5" fmla="*/ 1 h 420"/>
                <a:gd name="T6" fmla="*/ 3 w 384"/>
                <a:gd name="T7" fmla="*/ 1 h 420"/>
                <a:gd name="T8" fmla="*/ 3 w 384"/>
                <a:gd name="T9" fmla="*/ 1 h 420"/>
                <a:gd name="T10" fmla="*/ 3 w 384"/>
                <a:gd name="T11" fmla="*/ 2 h 420"/>
                <a:gd name="T12" fmla="*/ 3 w 384"/>
                <a:gd name="T13" fmla="*/ 2 h 420"/>
                <a:gd name="T14" fmla="*/ 3 w 384"/>
                <a:gd name="T15" fmla="*/ 2 h 420"/>
                <a:gd name="T16" fmla="*/ 3 w 384"/>
                <a:gd name="T17" fmla="*/ 2 h 420"/>
                <a:gd name="T18" fmla="*/ 3 w 384"/>
                <a:gd name="T19" fmla="*/ 2 h 420"/>
                <a:gd name="T20" fmla="*/ 3 w 384"/>
                <a:gd name="T21" fmla="*/ 2 h 420"/>
                <a:gd name="T22" fmla="*/ 2 w 384"/>
                <a:gd name="T23" fmla="*/ 2 h 420"/>
                <a:gd name="T24" fmla="*/ 2 w 384"/>
                <a:gd name="T25" fmla="*/ 2 h 420"/>
                <a:gd name="T26" fmla="*/ 2 w 384"/>
                <a:gd name="T27" fmla="*/ 3 h 420"/>
                <a:gd name="T28" fmla="*/ 2 w 384"/>
                <a:gd name="T29" fmla="*/ 3 h 420"/>
                <a:gd name="T30" fmla="*/ 2 w 384"/>
                <a:gd name="T31" fmla="*/ 3 h 420"/>
                <a:gd name="T32" fmla="*/ 2 w 384"/>
                <a:gd name="T33" fmla="*/ 3 h 420"/>
                <a:gd name="T34" fmla="*/ 2 w 384"/>
                <a:gd name="T35" fmla="*/ 3 h 420"/>
                <a:gd name="T36" fmla="*/ 2 w 384"/>
                <a:gd name="T37" fmla="*/ 3 h 420"/>
                <a:gd name="T38" fmla="*/ 2 w 384"/>
                <a:gd name="T39" fmla="*/ 3 h 420"/>
                <a:gd name="T40" fmla="*/ 2 w 384"/>
                <a:gd name="T41" fmla="*/ 3 h 420"/>
                <a:gd name="T42" fmla="*/ 1 w 384"/>
                <a:gd name="T43" fmla="*/ 3 h 420"/>
                <a:gd name="T44" fmla="*/ 1 w 384"/>
                <a:gd name="T45" fmla="*/ 3 h 420"/>
                <a:gd name="T46" fmla="*/ 1 w 384"/>
                <a:gd name="T47" fmla="*/ 3 h 420"/>
                <a:gd name="T48" fmla="*/ 1 w 384"/>
                <a:gd name="T49" fmla="*/ 3 h 420"/>
                <a:gd name="T50" fmla="*/ 1 w 384"/>
                <a:gd name="T51" fmla="*/ 3 h 420"/>
                <a:gd name="T52" fmla="*/ 1 w 384"/>
                <a:gd name="T53" fmla="*/ 3 h 420"/>
                <a:gd name="T54" fmla="*/ 1 w 384"/>
                <a:gd name="T55" fmla="*/ 3 h 420"/>
                <a:gd name="T56" fmla="*/ 1 w 384"/>
                <a:gd name="T57" fmla="*/ 3 h 420"/>
                <a:gd name="T58" fmla="*/ 0 w 384"/>
                <a:gd name="T59" fmla="*/ 3 h 420"/>
                <a:gd name="T60" fmla="*/ 0 w 384"/>
                <a:gd name="T61" fmla="*/ 3 h 420"/>
                <a:gd name="T62" fmla="*/ 0 w 384"/>
                <a:gd name="T63" fmla="*/ 3 h 420"/>
                <a:gd name="T64" fmla="*/ 0 w 384"/>
                <a:gd name="T65" fmla="*/ 3 h 420"/>
                <a:gd name="T66" fmla="*/ 0 w 384"/>
                <a:gd name="T67" fmla="*/ 3 h 420"/>
                <a:gd name="T68" fmla="*/ 0 w 384"/>
                <a:gd name="T69" fmla="*/ 2 h 420"/>
                <a:gd name="T70" fmla="*/ 0 w 384"/>
                <a:gd name="T71" fmla="*/ 2 h 420"/>
                <a:gd name="T72" fmla="*/ 0 w 384"/>
                <a:gd name="T73" fmla="*/ 2 h 420"/>
                <a:gd name="T74" fmla="*/ 0 w 384"/>
                <a:gd name="T75" fmla="*/ 2 h 420"/>
                <a:gd name="T76" fmla="*/ 0 w 384"/>
                <a:gd name="T77" fmla="*/ 1 h 420"/>
                <a:gd name="T78" fmla="*/ 0 w 384"/>
                <a:gd name="T79" fmla="*/ 1 h 420"/>
                <a:gd name="T80" fmla="*/ 0 w 384"/>
                <a:gd name="T81" fmla="*/ 1 h 420"/>
                <a:gd name="T82" fmla="*/ 0 w 384"/>
                <a:gd name="T83" fmla="*/ 1 h 420"/>
                <a:gd name="T84" fmla="*/ 0 w 384"/>
                <a:gd name="T85" fmla="*/ 1 h 420"/>
                <a:gd name="T86" fmla="*/ 0 w 384"/>
                <a:gd name="T87" fmla="*/ 1 h 420"/>
                <a:gd name="T88" fmla="*/ 1 w 384"/>
                <a:gd name="T89" fmla="*/ 1 h 420"/>
                <a:gd name="T90" fmla="*/ 1 w 384"/>
                <a:gd name="T91" fmla="*/ 1 h 420"/>
                <a:gd name="T92" fmla="*/ 1 w 384"/>
                <a:gd name="T93" fmla="*/ 1 h 420"/>
                <a:gd name="T94" fmla="*/ 1 w 384"/>
                <a:gd name="T95" fmla="*/ 1 h 420"/>
                <a:gd name="T96" fmla="*/ 1 w 384"/>
                <a:gd name="T97" fmla="*/ 1 h 420"/>
                <a:gd name="T98" fmla="*/ 1 w 384"/>
                <a:gd name="T99" fmla="*/ 1 h 420"/>
                <a:gd name="T100" fmla="*/ 1 w 384"/>
                <a:gd name="T101" fmla="*/ 1 h 420"/>
                <a:gd name="T102" fmla="*/ 1 w 384"/>
                <a:gd name="T103" fmla="*/ 1 h 420"/>
                <a:gd name="T104" fmla="*/ 2 w 384"/>
                <a:gd name="T105" fmla="*/ 0 h 420"/>
                <a:gd name="T106" fmla="*/ 2 w 384"/>
                <a:gd name="T107" fmla="*/ 0 h 420"/>
                <a:gd name="T108" fmla="*/ 2 w 384"/>
                <a:gd name="T109" fmla="*/ 0 h 420"/>
                <a:gd name="T110" fmla="*/ 2 w 384"/>
                <a:gd name="T111" fmla="*/ 0 h 420"/>
                <a:gd name="T112" fmla="*/ 2 w 384"/>
                <a:gd name="T113" fmla="*/ 0 h 420"/>
                <a:gd name="T114" fmla="*/ 2 w 384"/>
                <a:gd name="T115" fmla="*/ 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4"/>
                <a:gd name="T175" fmla="*/ 0 h 420"/>
                <a:gd name="T176" fmla="*/ 384 w 384"/>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0" name="Freeform 91"/>
            <p:cNvSpPr>
              <a:spLocks/>
            </p:cNvSpPr>
            <p:nvPr/>
          </p:nvSpPr>
          <p:spPr bwMode="auto">
            <a:xfrm>
              <a:off x="4185" y="1435"/>
              <a:ext cx="47" cy="54"/>
            </a:xfrm>
            <a:custGeom>
              <a:avLst/>
              <a:gdLst>
                <a:gd name="T0" fmla="*/ 2 w 239"/>
                <a:gd name="T1" fmla="*/ 1 h 270"/>
                <a:gd name="T2" fmla="*/ 2 w 239"/>
                <a:gd name="T3" fmla="*/ 1 h 270"/>
                <a:gd name="T4" fmla="*/ 2 w 239"/>
                <a:gd name="T5" fmla="*/ 1 h 270"/>
                <a:gd name="T6" fmla="*/ 2 w 239"/>
                <a:gd name="T7" fmla="*/ 1 h 270"/>
                <a:gd name="T8" fmla="*/ 2 w 239"/>
                <a:gd name="T9" fmla="*/ 1 h 270"/>
                <a:gd name="T10" fmla="*/ 1 w 239"/>
                <a:gd name="T11" fmla="*/ 1 h 270"/>
                <a:gd name="T12" fmla="*/ 1 w 239"/>
                <a:gd name="T13" fmla="*/ 1 h 270"/>
                <a:gd name="T14" fmla="*/ 1 w 239"/>
                <a:gd name="T15" fmla="*/ 1 h 270"/>
                <a:gd name="T16" fmla="*/ 1 w 239"/>
                <a:gd name="T17" fmla="*/ 2 h 270"/>
                <a:gd name="T18" fmla="*/ 1 w 239"/>
                <a:gd name="T19" fmla="*/ 2 h 270"/>
                <a:gd name="T20" fmla="*/ 1 w 239"/>
                <a:gd name="T21" fmla="*/ 2 h 270"/>
                <a:gd name="T22" fmla="*/ 1 w 239"/>
                <a:gd name="T23" fmla="*/ 2 h 270"/>
                <a:gd name="T24" fmla="*/ 1 w 239"/>
                <a:gd name="T25" fmla="*/ 2 h 270"/>
                <a:gd name="T26" fmla="*/ 1 w 239"/>
                <a:gd name="T27" fmla="*/ 2 h 270"/>
                <a:gd name="T28" fmla="*/ 0 w 239"/>
                <a:gd name="T29" fmla="*/ 2 h 270"/>
                <a:gd name="T30" fmla="*/ 0 w 239"/>
                <a:gd name="T31" fmla="*/ 2 h 270"/>
                <a:gd name="T32" fmla="*/ 0 w 239"/>
                <a:gd name="T33" fmla="*/ 2 h 270"/>
                <a:gd name="T34" fmla="*/ 0 w 239"/>
                <a:gd name="T35" fmla="*/ 2 h 270"/>
                <a:gd name="T36" fmla="*/ 0 w 239"/>
                <a:gd name="T37" fmla="*/ 2 h 270"/>
                <a:gd name="T38" fmla="*/ 0 w 239"/>
                <a:gd name="T39" fmla="*/ 2 h 270"/>
                <a:gd name="T40" fmla="*/ 0 w 239"/>
                <a:gd name="T41" fmla="*/ 1 h 270"/>
                <a:gd name="T42" fmla="*/ 0 w 239"/>
                <a:gd name="T43" fmla="*/ 1 h 270"/>
                <a:gd name="T44" fmla="*/ 0 w 239"/>
                <a:gd name="T45" fmla="*/ 1 h 270"/>
                <a:gd name="T46" fmla="*/ 0 w 239"/>
                <a:gd name="T47" fmla="*/ 1 h 270"/>
                <a:gd name="T48" fmla="*/ 0 w 239"/>
                <a:gd name="T49" fmla="*/ 1 h 270"/>
                <a:gd name="T50" fmla="*/ 0 w 239"/>
                <a:gd name="T51" fmla="*/ 1 h 270"/>
                <a:gd name="T52" fmla="*/ 0 w 239"/>
                <a:gd name="T53" fmla="*/ 1 h 270"/>
                <a:gd name="T54" fmla="*/ 0 w 239"/>
                <a:gd name="T55" fmla="*/ 1 h 270"/>
                <a:gd name="T56" fmla="*/ 0 w 239"/>
                <a:gd name="T57" fmla="*/ 1 h 270"/>
                <a:gd name="T58" fmla="*/ 0 w 239"/>
                <a:gd name="T59" fmla="*/ 1 h 270"/>
                <a:gd name="T60" fmla="*/ 0 w 239"/>
                <a:gd name="T61" fmla="*/ 1 h 270"/>
                <a:gd name="T62" fmla="*/ 0 w 239"/>
                <a:gd name="T63" fmla="*/ 1 h 270"/>
                <a:gd name="T64" fmla="*/ 0 w 239"/>
                <a:gd name="T65" fmla="*/ 1 h 270"/>
                <a:gd name="T66" fmla="*/ 0 w 239"/>
                <a:gd name="T67" fmla="*/ 1 h 270"/>
                <a:gd name="T68" fmla="*/ 1 w 239"/>
                <a:gd name="T69" fmla="*/ 1 h 270"/>
                <a:gd name="T70" fmla="*/ 1 w 239"/>
                <a:gd name="T71" fmla="*/ 0 h 270"/>
                <a:gd name="T72" fmla="*/ 1 w 239"/>
                <a:gd name="T73" fmla="*/ 0 h 270"/>
                <a:gd name="T74" fmla="*/ 1 w 239"/>
                <a:gd name="T75" fmla="*/ 0 h 270"/>
                <a:gd name="T76" fmla="*/ 1 w 239"/>
                <a:gd name="T77" fmla="*/ 1 h 270"/>
                <a:gd name="T78" fmla="*/ 1 w 239"/>
                <a:gd name="T79" fmla="*/ 1 h 270"/>
                <a:gd name="T80" fmla="*/ 1 w 239"/>
                <a:gd name="T81" fmla="*/ 1 h 270"/>
                <a:gd name="T82" fmla="*/ 2 w 239"/>
                <a:gd name="T83" fmla="*/ 1 h 270"/>
                <a:gd name="T84" fmla="*/ 2 w 239"/>
                <a:gd name="T85" fmla="*/ 1 h 270"/>
                <a:gd name="T86" fmla="*/ 2 w 239"/>
                <a:gd name="T87" fmla="*/ 1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270"/>
                <a:gd name="T134" fmla="*/ 239 w 239"/>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1" name="Freeform 92"/>
            <p:cNvSpPr>
              <a:spLocks/>
            </p:cNvSpPr>
            <p:nvPr/>
          </p:nvSpPr>
          <p:spPr bwMode="auto">
            <a:xfrm>
              <a:off x="4297" y="1514"/>
              <a:ext cx="27" cy="50"/>
            </a:xfrm>
            <a:custGeom>
              <a:avLst/>
              <a:gdLst>
                <a:gd name="T0" fmla="*/ 1 w 134"/>
                <a:gd name="T1" fmla="*/ 2 h 249"/>
                <a:gd name="T2" fmla="*/ 1 w 134"/>
                <a:gd name="T3" fmla="*/ 2 h 249"/>
                <a:gd name="T4" fmla="*/ 1 w 134"/>
                <a:gd name="T5" fmla="*/ 2 h 249"/>
                <a:gd name="T6" fmla="*/ 1 w 134"/>
                <a:gd name="T7" fmla="*/ 2 h 249"/>
                <a:gd name="T8" fmla="*/ 1 w 134"/>
                <a:gd name="T9" fmla="*/ 2 h 249"/>
                <a:gd name="T10" fmla="*/ 1 w 134"/>
                <a:gd name="T11" fmla="*/ 2 h 249"/>
                <a:gd name="T12" fmla="*/ 1 w 134"/>
                <a:gd name="T13" fmla="*/ 2 h 249"/>
                <a:gd name="T14" fmla="*/ 1 w 134"/>
                <a:gd name="T15" fmla="*/ 2 h 249"/>
                <a:gd name="T16" fmla="*/ 0 w 134"/>
                <a:gd name="T17" fmla="*/ 2 h 249"/>
                <a:gd name="T18" fmla="*/ 1 w 134"/>
                <a:gd name="T19" fmla="*/ 2 h 249"/>
                <a:gd name="T20" fmla="*/ 1 w 134"/>
                <a:gd name="T21" fmla="*/ 2 h 249"/>
                <a:gd name="T22" fmla="*/ 1 w 134"/>
                <a:gd name="T23" fmla="*/ 2 h 249"/>
                <a:gd name="T24" fmla="*/ 1 w 134"/>
                <a:gd name="T25" fmla="*/ 2 h 249"/>
                <a:gd name="T26" fmla="*/ 1 w 134"/>
                <a:gd name="T27" fmla="*/ 1 h 249"/>
                <a:gd name="T28" fmla="*/ 1 w 134"/>
                <a:gd name="T29" fmla="*/ 1 h 249"/>
                <a:gd name="T30" fmla="*/ 1 w 134"/>
                <a:gd name="T31" fmla="*/ 1 h 249"/>
                <a:gd name="T32" fmla="*/ 1 w 134"/>
                <a:gd name="T33" fmla="*/ 1 h 249"/>
                <a:gd name="T34" fmla="*/ 0 w 134"/>
                <a:gd name="T35" fmla="*/ 1 h 249"/>
                <a:gd name="T36" fmla="*/ 0 w 134"/>
                <a:gd name="T37" fmla="*/ 1 h 249"/>
                <a:gd name="T38" fmla="*/ 0 w 134"/>
                <a:gd name="T39" fmla="*/ 1 h 249"/>
                <a:gd name="T40" fmla="*/ 0 w 134"/>
                <a:gd name="T41" fmla="*/ 1 h 249"/>
                <a:gd name="T42" fmla="*/ 0 w 134"/>
                <a:gd name="T43" fmla="*/ 1 h 249"/>
                <a:gd name="T44" fmla="*/ 0 w 134"/>
                <a:gd name="T45" fmla="*/ 1 h 249"/>
                <a:gd name="T46" fmla="*/ 0 w 134"/>
                <a:gd name="T47" fmla="*/ 1 h 249"/>
                <a:gd name="T48" fmla="*/ 0 w 134"/>
                <a:gd name="T49" fmla="*/ 1 h 249"/>
                <a:gd name="T50" fmla="*/ 0 w 134"/>
                <a:gd name="T51" fmla="*/ 1 h 249"/>
                <a:gd name="T52" fmla="*/ 0 w 134"/>
                <a:gd name="T53" fmla="*/ 1 h 249"/>
                <a:gd name="T54" fmla="*/ 0 w 134"/>
                <a:gd name="T55" fmla="*/ 1 h 249"/>
                <a:gd name="T56" fmla="*/ 1 w 134"/>
                <a:gd name="T57" fmla="*/ 1 h 249"/>
                <a:gd name="T58" fmla="*/ 1 w 134"/>
                <a:gd name="T59" fmla="*/ 0 h 249"/>
                <a:gd name="T60" fmla="*/ 1 w 134"/>
                <a:gd name="T61" fmla="*/ 0 h 249"/>
                <a:gd name="T62" fmla="*/ 1 w 134"/>
                <a:gd name="T63" fmla="*/ 0 h 249"/>
                <a:gd name="T64" fmla="*/ 1 w 134"/>
                <a:gd name="T65" fmla="*/ 0 h 249"/>
                <a:gd name="T66" fmla="*/ 1 w 134"/>
                <a:gd name="T67" fmla="*/ 2 h 2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49"/>
                <a:gd name="T104" fmla="*/ 134 w 134"/>
                <a:gd name="T105" fmla="*/ 249 h 2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2" name="Freeform 93"/>
            <p:cNvSpPr>
              <a:spLocks/>
            </p:cNvSpPr>
            <p:nvPr/>
          </p:nvSpPr>
          <p:spPr bwMode="auto">
            <a:xfrm>
              <a:off x="4145" y="1547"/>
              <a:ext cx="34" cy="42"/>
            </a:xfrm>
            <a:custGeom>
              <a:avLst/>
              <a:gdLst>
                <a:gd name="T0" fmla="*/ 1 w 166"/>
                <a:gd name="T1" fmla="*/ 1 h 206"/>
                <a:gd name="T2" fmla="*/ 1 w 166"/>
                <a:gd name="T3" fmla="*/ 2 h 206"/>
                <a:gd name="T4" fmla="*/ 1 w 166"/>
                <a:gd name="T5" fmla="*/ 2 h 206"/>
                <a:gd name="T6" fmla="*/ 1 w 166"/>
                <a:gd name="T7" fmla="*/ 2 h 206"/>
                <a:gd name="T8" fmla="*/ 1 w 166"/>
                <a:gd name="T9" fmla="*/ 2 h 206"/>
                <a:gd name="T10" fmla="*/ 1 w 166"/>
                <a:gd name="T11" fmla="*/ 2 h 206"/>
                <a:gd name="T12" fmla="*/ 1 w 166"/>
                <a:gd name="T13" fmla="*/ 1 h 206"/>
                <a:gd name="T14" fmla="*/ 1 w 166"/>
                <a:gd name="T15" fmla="*/ 1 h 206"/>
                <a:gd name="T16" fmla="*/ 1 w 166"/>
                <a:gd name="T17" fmla="*/ 1 h 206"/>
                <a:gd name="T18" fmla="*/ 1 w 166"/>
                <a:gd name="T19" fmla="*/ 1 h 206"/>
                <a:gd name="T20" fmla="*/ 1 w 166"/>
                <a:gd name="T21" fmla="*/ 2 h 206"/>
                <a:gd name="T22" fmla="*/ 1 w 166"/>
                <a:gd name="T23" fmla="*/ 2 h 206"/>
                <a:gd name="T24" fmla="*/ 1 w 166"/>
                <a:gd name="T25" fmla="*/ 2 h 206"/>
                <a:gd name="T26" fmla="*/ 0 w 166"/>
                <a:gd name="T27" fmla="*/ 1 h 206"/>
                <a:gd name="T28" fmla="*/ 0 w 166"/>
                <a:gd name="T29" fmla="*/ 1 h 206"/>
                <a:gd name="T30" fmla="*/ 0 w 166"/>
                <a:gd name="T31" fmla="*/ 1 h 206"/>
                <a:gd name="T32" fmla="*/ 0 w 166"/>
                <a:gd name="T33" fmla="*/ 1 h 206"/>
                <a:gd name="T34" fmla="*/ 0 w 166"/>
                <a:gd name="T35" fmla="*/ 1 h 206"/>
                <a:gd name="T36" fmla="*/ 0 w 166"/>
                <a:gd name="T37" fmla="*/ 1 h 206"/>
                <a:gd name="T38" fmla="*/ 0 w 166"/>
                <a:gd name="T39" fmla="*/ 0 h 206"/>
                <a:gd name="T40" fmla="*/ 0 w 166"/>
                <a:gd name="T41" fmla="*/ 0 h 206"/>
                <a:gd name="T42" fmla="*/ 1 w 166"/>
                <a:gd name="T43" fmla="*/ 0 h 206"/>
                <a:gd name="T44" fmla="*/ 1 w 166"/>
                <a:gd name="T45" fmla="*/ 0 h 206"/>
                <a:gd name="T46" fmla="*/ 1 w 166"/>
                <a:gd name="T47" fmla="*/ 1 h 206"/>
                <a:gd name="T48" fmla="*/ 1 w 166"/>
                <a:gd name="T49" fmla="*/ 1 h 206"/>
                <a:gd name="T50" fmla="*/ 1 w 166"/>
                <a:gd name="T51" fmla="*/ 1 h 206"/>
                <a:gd name="T52" fmla="*/ 1 w 166"/>
                <a:gd name="T53" fmla="*/ 1 h 206"/>
                <a:gd name="T54" fmla="*/ 1 w 166"/>
                <a:gd name="T55" fmla="*/ 1 h 2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
                <a:gd name="T85" fmla="*/ 0 h 206"/>
                <a:gd name="T86" fmla="*/ 166 w 166"/>
                <a:gd name="T87" fmla="*/ 206 h 2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3" name="Freeform 94"/>
            <p:cNvSpPr>
              <a:spLocks/>
            </p:cNvSpPr>
            <p:nvPr/>
          </p:nvSpPr>
          <p:spPr bwMode="auto">
            <a:xfrm>
              <a:off x="4063" y="1572"/>
              <a:ext cx="49" cy="66"/>
            </a:xfrm>
            <a:custGeom>
              <a:avLst/>
              <a:gdLst>
                <a:gd name="T0" fmla="*/ 2 w 246"/>
                <a:gd name="T1" fmla="*/ 1 h 331"/>
                <a:gd name="T2" fmla="*/ 2 w 246"/>
                <a:gd name="T3" fmla="*/ 2 h 331"/>
                <a:gd name="T4" fmla="*/ 1 w 246"/>
                <a:gd name="T5" fmla="*/ 2 h 331"/>
                <a:gd name="T6" fmla="*/ 1 w 246"/>
                <a:gd name="T7" fmla="*/ 3 h 331"/>
                <a:gd name="T8" fmla="*/ 1 w 246"/>
                <a:gd name="T9" fmla="*/ 3 h 331"/>
                <a:gd name="T10" fmla="*/ 1 w 246"/>
                <a:gd name="T11" fmla="*/ 2 h 331"/>
                <a:gd name="T12" fmla="*/ 1 w 246"/>
                <a:gd name="T13" fmla="*/ 2 h 331"/>
                <a:gd name="T14" fmla="*/ 1 w 246"/>
                <a:gd name="T15" fmla="*/ 2 h 331"/>
                <a:gd name="T16" fmla="*/ 1 w 246"/>
                <a:gd name="T17" fmla="*/ 2 h 331"/>
                <a:gd name="T18" fmla="*/ 1 w 246"/>
                <a:gd name="T19" fmla="*/ 2 h 331"/>
                <a:gd name="T20" fmla="*/ 1 w 246"/>
                <a:gd name="T21" fmla="*/ 2 h 331"/>
                <a:gd name="T22" fmla="*/ 1 w 246"/>
                <a:gd name="T23" fmla="*/ 2 h 331"/>
                <a:gd name="T24" fmla="*/ 1 w 246"/>
                <a:gd name="T25" fmla="*/ 1 h 331"/>
                <a:gd name="T26" fmla="*/ 1 w 246"/>
                <a:gd name="T27" fmla="*/ 1 h 331"/>
                <a:gd name="T28" fmla="*/ 0 w 246"/>
                <a:gd name="T29" fmla="*/ 1 h 331"/>
                <a:gd name="T30" fmla="*/ 0 w 246"/>
                <a:gd name="T31" fmla="*/ 1 h 331"/>
                <a:gd name="T32" fmla="*/ 0 w 246"/>
                <a:gd name="T33" fmla="*/ 1 h 331"/>
                <a:gd name="T34" fmla="*/ 0 w 246"/>
                <a:gd name="T35" fmla="*/ 1 h 331"/>
                <a:gd name="T36" fmla="*/ 0 w 246"/>
                <a:gd name="T37" fmla="*/ 1 h 331"/>
                <a:gd name="T38" fmla="*/ 0 w 246"/>
                <a:gd name="T39" fmla="*/ 1 h 331"/>
                <a:gd name="T40" fmla="*/ 0 w 246"/>
                <a:gd name="T41" fmla="*/ 1 h 331"/>
                <a:gd name="T42" fmla="*/ 0 w 246"/>
                <a:gd name="T43" fmla="*/ 1 h 331"/>
                <a:gd name="T44" fmla="*/ 1 w 246"/>
                <a:gd name="T45" fmla="*/ 1 h 331"/>
                <a:gd name="T46" fmla="*/ 1 w 246"/>
                <a:gd name="T47" fmla="*/ 1 h 331"/>
                <a:gd name="T48" fmla="*/ 1 w 246"/>
                <a:gd name="T49" fmla="*/ 1 h 331"/>
                <a:gd name="T50" fmla="*/ 1 w 246"/>
                <a:gd name="T51" fmla="*/ 0 h 331"/>
                <a:gd name="T52" fmla="*/ 1 w 246"/>
                <a:gd name="T53" fmla="*/ 0 h 331"/>
                <a:gd name="T54" fmla="*/ 1 w 246"/>
                <a:gd name="T55" fmla="*/ 0 h 331"/>
                <a:gd name="T56" fmla="*/ 1 w 246"/>
                <a:gd name="T57" fmla="*/ 0 h 331"/>
                <a:gd name="T58" fmla="*/ 1 w 246"/>
                <a:gd name="T59" fmla="*/ 0 h 331"/>
                <a:gd name="T60" fmla="*/ 1 w 246"/>
                <a:gd name="T61" fmla="*/ 0 h 331"/>
                <a:gd name="T62" fmla="*/ 1 w 246"/>
                <a:gd name="T63" fmla="*/ 1 h 331"/>
                <a:gd name="T64" fmla="*/ 2 w 246"/>
                <a:gd name="T65" fmla="*/ 1 h 331"/>
                <a:gd name="T66" fmla="*/ 2 w 246"/>
                <a:gd name="T67" fmla="*/ 1 h 331"/>
                <a:gd name="T68" fmla="*/ 2 w 246"/>
                <a:gd name="T69" fmla="*/ 1 h 331"/>
                <a:gd name="T70" fmla="*/ 2 w 246"/>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331"/>
                <a:gd name="T110" fmla="*/ 246 w 246"/>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4" name="Freeform 95"/>
            <p:cNvSpPr>
              <a:spLocks/>
            </p:cNvSpPr>
            <p:nvPr/>
          </p:nvSpPr>
          <p:spPr bwMode="auto">
            <a:xfrm>
              <a:off x="4046" y="1616"/>
              <a:ext cx="62" cy="122"/>
            </a:xfrm>
            <a:custGeom>
              <a:avLst/>
              <a:gdLst>
                <a:gd name="T0" fmla="*/ 1 w 311"/>
                <a:gd name="T1" fmla="*/ 0 h 611"/>
                <a:gd name="T2" fmla="*/ 1 w 311"/>
                <a:gd name="T3" fmla="*/ 0 h 611"/>
                <a:gd name="T4" fmla="*/ 1 w 311"/>
                <a:gd name="T5" fmla="*/ 1 h 611"/>
                <a:gd name="T6" fmla="*/ 1 w 311"/>
                <a:gd name="T7" fmla="*/ 1 h 611"/>
                <a:gd name="T8" fmla="*/ 1 w 311"/>
                <a:gd name="T9" fmla="*/ 1 h 611"/>
                <a:gd name="T10" fmla="*/ 1 w 311"/>
                <a:gd name="T11" fmla="*/ 1 h 611"/>
                <a:gd name="T12" fmla="*/ 1 w 311"/>
                <a:gd name="T13" fmla="*/ 1 h 611"/>
                <a:gd name="T14" fmla="*/ 1 w 311"/>
                <a:gd name="T15" fmla="*/ 2 h 611"/>
                <a:gd name="T16" fmla="*/ 1 w 311"/>
                <a:gd name="T17" fmla="*/ 2 h 611"/>
                <a:gd name="T18" fmla="*/ 1 w 311"/>
                <a:gd name="T19" fmla="*/ 2 h 611"/>
                <a:gd name="T20" fmla="*/ 1 w 311"/>
                <a:gd name="T21" fmla="*/ 2 h 611"/>
                <a:gd name="T22" fmla="*/ 2 w 311"/>
                <a:gd name="T23" fmla="*/ 1 h 611"/>
                <a:gd name="T24" fmla="*/ 2 w 311"/>
                <a:gd name="T25" fmla="*/ 1 h 611"/>
                <a:gd name="T26" fmla="*/ 2 w 311"/>
                <a:gd name="T27" fmla="*/ 1 h 611"/>
                <a:gd name="T28" fmla="*/ 2 w 311"/>
                <a:gd name="T29" fmla="*/ 1 h 611"/>
                <a:gd name="T30" fmla="*/ 2 w 311"/>
                <a:gd name="T31" fmla="*/ 1 h 611"/>
                <a:gd name="T32" fmla="*/ 2 w 311"/>
                <a:gd name="T33" fmla="*/ 1 h 611"/>
                <a:gd name="T34" fmla="*/ 2 w 311"/>
                <a:gd name="T35" fmla="*/ 1 h 611"/>
                <a:gd name="T36" fmla="*/ 2 w 311"/>
                <a:gd name="T37" fmla="*/ 2 h 611"/>
                <a:gd name="T38" fmla="*/ 2 w 311"/>
                <a:gd name="T39" fmla="*/ 2 h 611"/>
                <a:gd name="T40" fmla="*/ 2 w 311"/>
                <a:gd name="T41" fmla="*/ 3 h 611"/>
                <a:gd name="T42" fmla="*/ 2 w 311"/>
                <a:gd name="T43" fmla="*/ 3 h 611"/>
                <a:gd name="T44" fmla="*/ 2 w 311"/>
                <a:gd name="T45" fmla="*/ 4 h 611"/>
                <a:gd name="T46" fmla="*/ 2 w 311"/>
                <a:gd name="T47" fmla="*/ 4 h 611"/>
                <a:gd name="T48" fmla="*/ 2 w 311"/>
                <a:gd name="T49" fmla="*/ 5 h 611"/>
                <a:gd name="T50" fmla="*/ 2 w 311"/>
                <a:gd name="T51" fmla="*/ 5 h 611"/>
                <a:gd name="T52" fmla="*/ 1 w 311"/>
                <a:gd name="T53" fmla="*/ 5 h 611"/>
                <a:gd name="T54" fmla="*/ 1 w 311"/>
                <a:gd name="T55" fmla="*/ 5 h 611"/>
                <a:gd name="T56" fmla="*/ 1 w 311"/>
                <a:gd name="T57" fmla="*/ 5 h 611"/>
                <a:gd name="T58" fmla="*/ 1 w 311"/>
                <a:gd name="T59" fmla="*/ 5 h 611"/>
                <a:gd name="T60" fmla="*/ 0 w 311"/>
                <a:gd name="T61" fmla="*/ 5 h 611"/>
                <a:gd name="T62" fmla="*/ 0 w 311"/>
                <a:gd name="T63" fmla="*/ 5 h 611"/>
                <a:gd name="T64" fmla="*/ 0 w 311"/>
                <a:gd name="T65" fmla="*/ 4 h 611"/>
                <a:gd name="T66" fmla="*/ 0 w 311"/>
                <a:gd name="T67" fmla="*/ 4 h 611"/>
                <a:gd name="T68" fmla="*/ 0 w 311"/>
                <a:gd name="T69" fmla="*/ 3 h 611"/>
                <a:gd name="T70" fmla="*/ 0 w 311"/>
                <a:gd name="T71" fmla="*/ 3 h 611"/>
                <a:gd name="T72" fmla="*/ 0 w 311"/>
                <a:gd name="T73" fmla="*/ 2 h 611"/>
                <a:gd name="T74" fmla="*/ 1 w 311"/>
                <a:gd name="T75" fmla="*/ 2 h 611"/>
                <a:gd name="T76" fmla="*/ 1 w 311"/>
                <a:gd name="T77" fmla="*/ 1 h 611"/>
                <a:gd name="T78" fmla="*/ 1 w 311"/>
                <a:gd name="T79" fmla="*/ 1 h 611"/>
                <a:gd name="T80" fmla="*/ 1 w 311"/>
                <a:gd name="T81" fmla="*/ 0 h 611"/>
                <a:gd name="T82" fmla="*/ 1 w 311"/>
                <a:gd name="T83" fmla="*/ 0 h 611"/>
                <a:gd name="T84" fmla="*/ 1 w 311"/>
                <a:gd name="T85" fmla="*/ 0 h 611"/>
                <a:gd name="T86" fmla="*/ 1 w 311"/>
                <a:gd name="T87" fmla="*/ 0 h 611"/>
                <a:gd name="T88" fmla="*/ 1 w 311"/>
                <a:gd name="T89" fmla="*/ 0 h 611"/>
                <a:gd name="T90" fmla="*/ 1 w 311"/>
                <a:gd name="T91" fmla="*/ 0 h 611"/>
                <a:gd name="T92" fmla="*/ 1 w 311"/>
                <a:gd name="T93" fmla="*/ 0 h 611"/>
                <a:gd name="T94" fmla="*/ 1 w 311"/>
                <a:gd name="T95" fmla="*/ 0 h 611"/>
                <a:gd name="T96" fmla="*/ 1 w 311"/>
                <a:gd name="T97" fmla="*/ 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1"/>
                <a:gd name="T148" fmla="*/ 0 h 611"/>
                <a:gd name="T149" fmla="*/ 311 w 311"/>
                <a:gd name="T150" fmla="*/ 611 h 6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5" name="Freeform 96"/>
            <p:cNvSpPr>
              <a:spLocks/>
            </p:cNvSpPr>
            <p:nvPr/>
          </p:nvSpPr>
          <p:spPr bwMode="auto">
            <a:xfrm>
              <a:off x="4232" y="1620"/>
              <a:ext cx="54" cy="60"/>
            </a:xfrm>
            <a:custGeom>
              <a:avLst/>
              <a:gdLst>
                <a:gd name="T0" fmla="*/ 1 w 270"/>
                <a:gd name="T1" fmla="*/ 1 h 301"/>
                <a:gd name="T2" fmla="*/ 1 w 270"/>
                <a:gd name="T3" fmla="*/ 1 h 301"/>
                <a:gd name="T4" fmla="*/ 1 w 270"/>
                <a:gd name="T5" fmla="*/ 1 h 301"/>
                <a:gd name="T6" fmla="*/ 2 w 270"/>
                <a:gd name="T7" fmla="*/ 1 h 301"/>
                <a:gd name="T8" fmla="*/ 2 w 270"/>
                <a:gd name="T9" fmla="*/ 1 h 301"/>
                <a:gd name="T10" fmla="*/ 2 w 270"/>
                <a:gd name="T11" fmla="*/ 1 h 301"/>
                <a:gd name="T12" fmla="*/ 2 w 270"/>
                <a:gd name="T13" fmla="*/ 0 h 301"/>
                <a:gd name="T14" fmla="*/ 2 w 270"/>
                <a:gd name="T15" fmla="*/ 0 h 301"/>
                <a:gd name="T16" fmla="*/ 2 w 270"/>
                <a:gd name="T17" fmla="*/ 0 h 301"/>
                <a:gd name="T18" fmla="*/ 2 w 270"/>
                <a:gd name="T19" fmla="*/ 2 h 301"/>
                <a:gd name="T20" fmla="*/ 2 w 270"/>
                <a:gd name="T21" fmla="*/ 2 h 301"/>
                <a:gd name="T22" fmla="*/ 2 w 270"/>
                <a:gd name="T23" fmla="*/ 2 h 301"/>
                <a:gd name="T24" fmla="*/ 2 w 270"/>
                <a:gd name="T25" fmla="*/ 2 h 301"/>
                <a:gd name="T26" fmla="*/ 2 w 270"/>
                <a:gd name="T27" fmla="*/ 2 h 301"/>
                <a:gd name="T28" fmla="*/ 2 w 270"/>
                <a:gd name="T29" fmla="*/ 1 h 301"/>
                <a:gd name="T30" fmla="*/ 2 w 270"/>
                <a:gd name="T31" fmla="*/ 1 h 301"/>
                <a:gd name="T32" fmla="*/ 1 w 270"/>
                <a:gd name="T33" fmla="*/ 1 h 301"/>
                <a:gd name="T34" fmla="*/ 1 w 270"/>
                <a:gd name="T35" fmla="*/ 1 h 301"/>
                <a:gd name="T36" fmla="*/ 1 w 270"/>
                <a:gd name="T37" fmla="*/ 2 h 301"/>
                <a:gd name="T38" fmla="*/ 1 w 270"/>
                <a:gd name="T39" fmla="*/ 2 h 301"/>
                <a:gd name="T40" fmla="*/ 1 w 270"/>
                <a:gd name="T41" fmla="*/ 2 h 301"/>
                <a:gd name="T42" fmla="*/ 1 w 270"/>
                <a:gd name="T43" fmla="*/ 2 h 301"/>
                <a:gd name="T44" fmla="*/ 1 w 270"/>
                <a:gd name="T45" fmla="*/ 2 h 301"/>
                <a:gd name="T46" fmla="*/ 1 w 270"/>
                <a:gd name="T47" fmla="*/ 2 h 301"/>
                <a:gd name="T48" fmla="*/ 1 w 270"/>
                <a:gd name="T49" fmla="*/ 2 h 301"/>
                <a:gd name="T50" fmla="*/ 1 w 270"/>
                <a:gd name="T51" fmla="*/ 2 h 301"/>
                <a:gd name="T52" fmla="*/ 1 w 270"/>
                <a:gd name="T53" fmla="*/ 2 h 301"/>
                <a:gd name="T54" fmla="*/ 1 w 270"/>
                <a:gd name="T55" fmla="*/ 2 h 301"/>
                <a:gd name="T56" fmla="*/ 1 w 270"/>
                <a:gd name="T57" fmla="*/ 2 h 301"/>
                <a:gd name="T58" fmla="*/ 0 w 270"/>
                <a:gd name="T59" fmla="*/ 2 h 301"/>
                <a:gd name="T60" fmla="*/ 0 w 270"/>
                <a:gd name="T61" fmla="*/ 2 h 301"/>
                <a:gd name="T62" fmla="*/ 0 w 270"/>
                <a:gd name="T63" fmla="*/ 2 h 301"/>
                <a:gd name="T64" fmla="*/ 0 w 270"/>
                <a:gd name="T65" fmla="*/ 2 h 301"/>
                <a:gd name="T66" fmla="*/ 0 w 270"/>
                <a:gd name="T67" fmla="*/ 2 h 301"/>
                <a:gd name="T68" fmla="*/ 0 w 270"/>
                <a:gd name="T69" fmla="*/ 2 h 301"/>
                <a:gd name="T70" fmla="*/ 0 w 270"/>
                <a:gd name="T71" fmla="*/ 2 h 301"/>
                <a:gd name="T72" fmla="*/ 0 w 270"/>
                <a:gd name="T73" fmla="*/ 1 h 301"/>
                <a:gd name="T74" fmla="*/ 0 w 270"/>
                <a:gd name="T75" fmla="*/ 1 h 301"/>
                <a:gd name="T76" fmla="*/ 1 w 270"/>
                <a:gd name="T77" fmla="*/ 1 h 301"/>
                <a:gd name="T78" fmla="*/ 1 w 270"/>
                <a:gd name="T79" fmla="*/ 1 h 301"/>
                <a:gd name="T80" fmla="*/ 1 w 270"/>
                <a:gd name="T81" fmla="*/ 0 h 301"/>
                <a:gd name="T82" fmla="*/ 1 w 270"/>
                <a:gd name="T83" fmla="*/ 0 h 301"/>
                <a:gd name="T84" fmla="*/ 1 w 270"/>
                <a:gd name="T85" fmla="*/ 0 h 301"/>
                <a:gd name="T86" fmla="*/ 1 w 270"/>
                <a:gd name="T87" fmla="*/ 0 h 301"/>
                <a:gd name="T88" fmla="*/ 1 w 270"/>
                <a:gd name="T89" fmla="*/ 0 h 301"/>
                <a:gd name="T90" fmla="*/ 1 w 270"/>
                <a:gd name="T91" fmla="*/ 0 h 301"/>
                <a:gd name="T92" fmla="*/ 1 w 270"/>
                <a:gd name="T93" fmla="*/ 0 h 301"/>
                <a:gd name="T94" fmla="*/ 1 w 270"/>
                <a:gd name="T95" fmla="*/ 0 h 301"/>
                <a:gd name="T96" fmla="*/ 1 w 270"/>
                <a:gd name="T97" fmla="*/ 1 h 301"/>
                <a:gd name="T98" fmla="*/ 1 w 270"/>
                <a:gd name="T99" fmla="*/ 1 h 301"/>
                <a:gd name="T100" fmla="*/ 1 w 270"/>
                <a:gd name="T101" fmla="*/ 1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301"/>
                <a:gd name="T155" fmla="*/ 270 w 270"/>
                <a:gd name="T156" fmla="*/ 301 h 3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6" name="Freeform 97"/>
            <p:cNvSpPr>
              <a:spLocks/>
            </p:cNvSpPr>
            <p:nvPr/>
          </p:nvSpPr>
          <p:spPr bwMode="auto">
            <a:xfrm>
              <a:off x="4322" y="1663"/>
              <a:ext cx="37" cy="44"/>
            </a:xfrm>
            <a:custGeom>
              <a:avLst/>
              <a:gdLst>
                <a:gd name="T0" fmla="*/ 1 w 187"/>
                <a:gd name="T1" fmla="*/ 1 h 217"/>
                <a:gd name="T2" fmla="*/ 1 w 187"/>
                <a:gd name="T3" fmla="*/ 1 h 217"/>
                <a:gd name="T4" fmla="*/ 1 w 187"/>
                <a:gd name="T5" fmla="*/ 1 h 217"/>
                <a:gd name="T6" fmla="*/ 1 w 187"/>
                <a:gd name="T7" fmla="*/ 1 h 217"/>
                <a:gd name="T8" fmla="*/ 1 w 187"/>
                <a:gd name="T9" fmla="*/ 1 h 217"/>
                <a:gd name="T10" fmla="*/ 1 w 187"/>
                <a:gd name="T11" fmla="*/ 1 h 217"/>
                <a:gd name="T12" fmla="*/ 1 w 187"/>
                <a:gd name="T13" fmla="*/ 1 h 217"/>
                <a:gd name="T14" fmla="*/ 1 w 187"/>
                <a:gd name="T15" fmla="*/ 1 h 217"/>
                <a:gd name="T16" fmla="*/ 1 w 187"/>
                <a:gd name="T17" fmla="*/ 1 h 217"/>
                <a:gd name="T18" fmla="*/ 1 w 187"/>
                <a:gd name="T19" fmla="*/ 1 h 217"/>
                <a:gd name="T20" fmla="*/ 1 w 187"/>
                <a:gd name="T21" fmla="*/ 1 h 217"/>
                <a:gd name="T22" fmla="*/ 1 w 187"/>
                <a:gd name="T23" fmla="*/ 2 h 217"/>
                <a:gd name="T24" fmla="*/ 1 w 187"/>
                <a:gd name="T25" fmla="*/ 2 h 217"/>
                <a:gd name="T26" fmla="*/ 1 w 187"/>
                <a:gd name="T27" fmla="*/ 2 h 217"/>
                <a:gd name="T28" fmla="*/ 1 w 187"/>
                <a:gd name="T29" fmla="*/ 2 h 217"/>
                <a:gd name="T30" fmla="*/ 0 w 187"/>
                <a:gd name="T31" fmla="*/ 2 h 217"/>
                <a:gd name="T32" fmla="*/ 0 w 187"/>
                <a:gd name="T33" fmla="*/ 2 h 217"/>
                <a:gd name="T34" fmla="*/ 0 w 187"/>
                <a:gd name="T35" fmla="*/ 2 h 217"/>
                <a:gd name="T36" fmla="*/ 0 w 187"/>
                <a:gd name="T37" fmla="*/ 2 h 217"/>
                <a:gd name="T38" fmla="*/ 0 w 187"/>
                <a:gd name="T39" fmla="*/ 1 h 217"/>
                <a:gd name="T40" fmla="*/ 0 w 187"/>
                <a:gd name="T41" fmla="*/ 1 h 217"/>
                <a:gd name="T42" fmla="*/ 0 w 187"/>
                <a:gd name="T43" fmla="*/ 1 h 217"/>
                <a:gd name="T44" fmla="*/ 0 w 187"/>
                <a:gd name="T45" fmla="*/ 1 h 217"/>
                <a:gd name="T46" fmla="*/ 0 w 187"/>
                <a:gd name="T47" fmla="*/ 1 h 217"/>
                <a:gd name="T48" fmla="*/ 0 w 187"/>
                <a:gd name="T49" fmla="*/ 1 h 217"/>
                <a:gd name="T50" fmla="*/ 0 w 187"/>
                <a:gd name="T51" fmla="*/ 1 h 217"/>
                <a:gd name="T52" fmla="*/ 0 w 187"/>
                <a:gd name="T53" fmla="*/ 1 h 217"/>
                <a:gd name="T54" fmla="*/ 0 w 187"/>
                <a:gd name="T55" fmla="*/ 1 h 217"/>
                <a:gd name="T56" fmla="*/ 1 w 187"/>
                <a:gd name="T57" fmla="*/ 1 h 217"/>
                <a:gd name="T58" fmla="*/ 1 w 187"/>
                <a:gd name="T59" fmla="*/ 0 h 217"/>
                <a:gd name="T60" fmla="*/ 1 w 187"/>
                <a:gd name="T61" fmla="*/ 0 h 217"/>
                <a:gd name="T62" fmla="*/ 1 w 187"/>
                <a:gd name="T63" fmla="*/ 0 h 217"/>
                <a:gd name="T64" fmla="*/ 1 w 187"/>
                <a:gd name="T65" fmla="*/ 0 h 217"/>
                <a:gd name="T66" fmla="*/ 1 w 187"/>
                <a:gd name="T67" fmla="*/ 0 h 217"/>
                <a:gd name="T68" fmla="*/ 1 w 187"/>
                <a:gd name="T69" fmla="*/ 0 h 217"/>
                <a:gd name="T70" fmla="*/ 1 w 187"/>
                <a:gd name="T71" fmla="*/ 1 h 217"/>
                <a:gd name="T72" fmla="*/ 1 w 187"/>
                <a:gd name="T73" fmla="*/ 1 h 217"/>
                <a:gd name="T74" fmla="*/ 1 w 187"/>
                <a:gd name="T75" fmla="*/ 1 h 217"/>
                <a:gd name="T76" fmla="*/ 1 w 187"/>
                <a:gd name="T77" fmla="*/ 1 h 217"/>
                <a:gd name="T78" fmla="*/ 1 w 187"/>
                <a:gd name="T79" fmla="*/ 1 h 217"/>
                <a:gd name="T80" fmla="*/ 1 w 187"/>
                <a:gd name="T81" fmla="*/ 1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217"/>
                <a:gd name="T125" fmla="*/ 187 w 187"/>
                <a:gd name="T126" fmla="*/ 217 h 2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7" name="Freeform 98"/>
            <p:cNvSpPr>
              <a:spLocks/>
            </p:cNvSpPr>
            <p:nvPr/>
          </p:nvSpPr>
          <p:spPr bwMode="auto">
            <a:xfrm>
              <a:off x="4112" y="1663"/>
              <a:ext cx="52" cy="46"/>
            </a:xfrm>
            <a:custGeom>
              <a:avLst/>
              <a:gdLst>
                <a:gd name="T0" fmla="*/ 2 w 260"/>
                <a:gd name="T1" fmla="*/ 1 h 228"/>
                <a:gd name="T2" fmla="*/ 2 w 260"/>
                <a:gd name="T3" fmla="*/ 1 h 228"/>
                <a:gd name="T4" fmla="*/ 2 w 260"/>
                <a:gd name="T5" fmla="*/ 1 h 228"/>
                <a:gd name="T6" fmla="*/ 2 w 260"/>
                <a:gd name="T7" fmla="*/ 1 h 228"/>
                <a:gd name="T8" fmla="*/ 2 w 260"/>
                <a:gd name="T9" fmla="*/ 1 h 228"/>
                <a:gd name="T10" fmla="*/ 2 w 260"/>
                <a:gd name="T11" fmla="*/ 1 h 228"/>
                <a:gd name="T12" fmla="*/ 2 w 260"/>
                <a:gd name="T13" fmla="*/ 1 h 228"/>
                <a:gd name="T14" fmla="*/ 2 w 260"/>
                <a:gd name="T15" fmla="*/ 1 h 228"/>
                <a:gd name="T16" fmla="*/ 2 w 260"/>
                <a:gd name="T17" fmla="*/ 2 h 228"/>
                <a:gd name="T18" fmla="*/ 2 w 260"/>
                <a:gd name="T19" fmla="*/ 2 h 228"/>
                <a:gd name="T20" fmla="*/ 2 w 260"/>
                <a:gd name="T21" fmla="*/ 2 h 228"/>
                <a:gd name="T22" fmla="*/ 2 w 260"/>
                <a:gd name="T23" fmla="*/ 2 h 228"/>
                <a:gd name="T24" fmla="*/ 2 w 260"/>
                <a:gd name="T25" fmla="*/ 2 h 228"/>
                <a:gd name="T26" fmla="*/ 2 w 260"/>
                <a:gd name="T27" fmla="*/ 2 h 228"/>
                <a:gd name="T28" fmla="*/ 1 w 260"/>
                <a:gd name="T29" fmla="*/ 2 h 228"/>
                <a:gd name="T30" fmla="*/ 1 w 260"/>
                <a:gd name="T31" fmla="*/ 2 h 228"/>
                <a:gd name="T32" fmla="*/ 1 w 260"/>
                <a:gd name="T33" fmla="*/ 2 h 228"/>
                <a:gd name="T34" fmla="*/ 1 w 260"/>
                <a:gd name="T35" fmla="*/ 2 h 228"/>
                <a:gd name="T36" fmla="*/ 1 w 260"/>
                <a:gd name="T37" fmla="*/ 2 h 228"/>
                <a:gd name="T38" fmla="*/ 1 w 260"/>
                <a:gd name="T39" fmla="*/ 2 h 228"/>
                <a:gd name="T40" fmla="*/ 1 w 260"/>
                <a:gd name="T41" fmla="*/ 2 h 228"/>
                <a:gd name="T42" fmla="*/ 1 w 260"/>
                <a:gd name="T43" fmla="*/ 1 h 228"/>
                <a:gd name="T44" fmla="*/ 1 w 260"/>
                <a:gd name="T45" fmla="*/ 1 h 228"/>
                <a:gd name="T46" fmla="*/ 0 w 260"/>
                <a:gd name="T47" fmla="*/ 1 h 228"/>
                <a:gd name="T48" fmla="*/ 0 w 260"/>
                <a:gd name="T49" fmla="*/ 1 h 228"/>
                <a:gd name="T50" fmla="*/ 0 w 260"/>
                <a:gd name="T51" fmla="*/ 1 h 228"/>
                <a:gd name="T52" fmla="*/ 0 w 260"/>
                <a:gd name="T53" fmla="*/ 1 h 228"/>
                <a:gd name="T54" fmla="*/ 0 w 260"/>
                <a:gd name="T55" fmla="*/ 1 h 228"/>
                <a:gd name="T56" fmla="*/ 0 w 260"/>
                <a:gd name="T57" fmla="*/ 1 h 228"/>
                <a:gd name="T58" fmla="*/ 0 w 260"/>
                <a:gd name="T59" fmla="*/ 1 h 228"/>
                <a:gd name="T60" fmla="*/ 1 w 260"/>
                <a:gd name="T61" fmla="*/ 1 h 228"/>
                <a:gd name="T62" fmla="*/ 1 w 260"/>
                <a:gd name="T63" fmla="*/ 1 h 228"/>
                <a:gd name="T64" fmla="*/ 1 w 260"/>
                <a:gd name="T65" fmla="*/ 1 h 228"/>
                <a:gd name="T66" fmla="*/ 1 w 260"/>
                <a:gd name="T67" fmla="*/ 1 h 228"/>
                <a:gd name="T68" fmla="*/ 1 w 260"/>
                <a:gd name="T69" fmla="*/ 1 h 228"/>
                <a:gd name="T70" fmla="*/ 1 w 260"/>
                <a:gd name="T71" fmla="*/ 0 h 228"/>
                <a:gd name="T72" fmla="*/ 1 w 260"/>
                <a:gd name="T73" fmla="*/ 0 h 228"/>
                <a:gd name="T74" fmla="*/ 1 w 260"/>
                <a:gd name="T75" fmla="*/ 0 h 228"/>
                <a:gd name="T76" fmla="*/ 1 w 260"/>
                <a:gd name="T77" fmla="*/ 0 h 228"/>
                <a:gd name="T78" fmla="*/ 1 w 260"/>
                <a:gd name="T79" fmla="*/ 0 h 228"/>
                <a:gd name="T80" fmla="*/ 1 w 260"/>
                <a:gd name="T81" fmla="*/ 0 h 228"/>
                <a:gd name="T82" fmla="*/ 1 w 260"/>
                <a:gd name="T83" fmla="*/ 1 h 228"/>
                <a:gd name="T84" fmla="*/ 2 w 260"/>
                <a:gd name="T85" fmla="*/ 1 h 228"/>
                <a:gd name="T86" fmla="*/ 2 w 260"/>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228"/>
                <a:gd name="T134" fmla="*/ 260 w 260"/>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8" name="Freeform 99"/>
            <p:cNvSpPr>
              <a:spLocks/>
            </p:cNvSpPr>
            <p:nvPr/>
          </p:nvSpPr>
          <p:spPr bwMode="auto">
            <a:xfrm>
              <a:off x="4228" y="1668"/>
              <a:ext cx="60" cy="102"/>
            </a:xfrm>
            <a:custGeom>
              <a:avLst/>
              <a:gdLst>
                <a:gd name="T0" fmla="*/ 2 w 300"/>
                <a:gd name="T1" fmla="*/ 4 h 510"/>
                <a:gd name="T2" fmla="*/ 2 w 300"/>
                <a:gd name="T3" fmla="*/ 4 h 510"/>
                <a:gd name="T4" fmla="*/ 2 w 300"/>
                <a:gd name="T5" fmla="*/ 4 h 510"/>
                <a:gd name="T6" fmla="*/ 2 w 300"/>
                <a:gd name="T7" fmla="*/ 4 h 510"/>
                <a:gd name="T8" fmla="*/ 1 w 300"/>
                <a:gd name="T9" fmla="*/ 4 h 510"/>
                <a:gd name="T10" fmla="*/ 1 w 300"/>
                <a:gd name="T11" fmla="*/ 4 h 510"/>
                <a:gd name="T12" fmla="*/ 1 w 300"/>
                <a:gd name="T13" fmla="*/ 4 h 510"/>
                <a:gd name="T14" fmla="*/ 0 w 300"/>
                <a:gd name="T15" fmla="*/ 4 h 510"/>
                <a:gd name="T16" fmla="*/ 0 w 300"/>
                <a:gd name="T17" fmla="*/ 4 h 510"/>
                <a:gd name="T18" fmla="*/ 0 w 300"/>
                <a:gd name="T19" fmla="*/ 0 h 510"/>
                <a:gd name="T20" fmla="*/ 0 w 300"/>
                <a:gd name="T21" fmla="*/ 0 h 510"/>
                <a:gd name="T22" fmla="*/ 1 w 300"/>
                <a:gd name="T23" fmla="*/ 0 h 510"/>
                <a:gd name="T24" fmla="*/ 1 w 300"/>
                <a:gd name="T25" fmla="*/ 0 h 510"/>
                <a:gd name="T26" fmla="*/ 1 w 300"/>
                <a:gd name="T27" fmla="*/ 1 h 510"/>
                <a:gd name="T28" fmla="*/ 1 w 300"/>
                <a:gd name="T29" fmla="*/ 1 h 510"/>
                <a:gd name="T30" fmla="*/ 1 w 300"/>
                <a:gd name="T31" fmla="*/ 1 h 510"/>
                <a:gd name="T32" fmla="*/ 1 w 300"/>
                <a:gd name="T33" fmla="*/ 1 h 510"/>
                <a:gd name="T34" fmla="*/ 1 w 300"/>
                <a:gd name="T35" fmla="*/ 1 h 510"/>
                <a:gd name="T36" fmla="*/ 1 w 300"/>
                <a:gd name="T37" fmla="*/ 1 h 510"/>
                <a:gd name="T38" fmla="*/ 1 w 300"/>
                <a:gd name="T39" fmla="*/ 1 h 510"/>
                <a:gd name="T40" fmla="*/ 1 w 300"/>
                <a:gd name="T41" fmla="*/ 1 h 510"/>
                <a:gd name="T42" fmla="*/ 2 w 300"/>
                <a:gd name="T43" fmla="*/ 1 h 510"/>
                <a:gd name="T44" fmla="*/ 2 w 300"/>
                <a:gd name="T45" fmla="*/ 1 h 510"/>
                <a:gd name="T46" fmla="*/ 2 w 300"/>
                <a:gd name="T47" fmla="*/ 0 h 510"/>
                <a:gd name="T48" fmla="*/ 2 w 300"/>
                <a:gd name="T49" fmla="*/ 0 h 510"/>
                <a:gd name="T50" fmla="*/ 2 w 300"/>
                <a:gd name="T51" fmla="*/ 0 h 510"/>
                <a:gd name="T52" fmla="*/ 2 w 300"/>
                <a:gd name="T53" fmla="*/ 0 h 510"/>
                <a:gd name="T54" fmla="*/ 2 w 300"/>
                <a:gd name="T55" fmla="*/ 4 h 5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510"/>
                <a:gd name="T86" fmla="*/ 300 w 300"/>
                <a:gd name="T87" fmla="*/ 510 h 5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9" name="Freeform 100"/>
            <p:cNvSpPr>
              <a:spLocks/>
            </p:cNvSpPr>
            <p:nvPr/>
          </p:nvSpPr>
          <p:spPr bwMode="auto">
            <a:xfrm>
              <a:off x="4104" y="1684"/>
              <a:ext cx="74" cy="83"/>
            </a:xfrm>
            <a:custGeom>
              <a:avLst/>
              <a:gdLst>
                <a:gd name="T0" fmla="*/ 3 w 368"/>
                <a:gd name="T1" fmla="*/ 3 h 416"/>
                <a:gd name="T2" fmla="*/ 2 w 368"/>
                <a:gd name="T3" fmla="*/ 3 h 416"/>
                <a:gd name="T4" fmla="*/ 2 w 368"/>
                <a:gd name="T5" fmla="*/ 3 h 416"/>
                <a:gd name="T6" fmla="*/ 1 w 368"/>
                <a:gd name="T7" fmla="*/ 3 h 416"/>
                <a:gd name="T8" fmla="*/ 0 w 368"/>
                <a:gd name="T9" fmla="*/ 3 h 416"/>
                <a:gd name="T10" fmla="*/ 0 w 368"/>
                <a:gd name="T11" fmla="*/ 3 h 416"/>
                <a:gd name="T12" fmla="*/ 0 w 368"/>
                <a:gd name="T13" fmla="*/ 2 h 416"/>
                <a:gd name="T14" fmla="*/ 0 w 368"/>
                <a:gd name="T15" fmla="*/ 2 h 416"/>
                <a:gd name="T16" fmla="*/ 0 w 368"/>
                <a:gd name="T17" fmla="*/ 1 h 416"/>
                <a:gd name="T18" fmla="*/ 0 w 368"/>
                <a:gd name="T19" fmla="*/ 1 h 416"/>
                <a:gd name="T20" fmla="*/ 1 w 368"/>
                <a:gd name="T21" fmla="*/ 1 h 416"/>
                <a:gd name="T22" fmla="*/ 1 w 368"/>
                <a:gd name="T23" fmla="*/ 1 h 416"/>
                <a:gd name="T24" fmla="*/ 1 w 368"/>
                <a:gd name="T25" fmla="*/ 1 h 416"/>
                <a:gd name="T26" fmla="*/ 1 w 368"/>
                <a:gd name="T27" fmla="*/ 1 h 416"/>
                <a:gd name="T28" fmla="*/ 1 w 368"/>
                <a:gd name="T29" fmla="*/ 2 h 416"/>
                <a:gd name="T30" fmla="*/ 1 w 368"/>
                <a:gd name="T31" fmla="*/ 2 h 416"/>
                <a:gd name="T32" fmla="*/ 1 w 368"/>
                <a:gd name="T33" fmla="*/ 2 h 416"/>
                <a:gd name="T34" fmla="*/ 1 w 368"/>
                <a:gd name="T35" fmla="*/ 2 h 416"/>
                <a:gd name="T36" fmla="*/ 2 w 368"/>
                <a:gd name="T37" fmla="*/ 2 h 416"/>
                <a:gd name="T38" fmla="*/ 2 w 368"/>
                <a:gd name="T39" fmla="*/ 1 h 416"/>
                <a:gd name="T40" fmla="*/ 2 w 368"/>
                <a:gd name="T41" fmla="*/ 1 h 416"/>
                <a:gd name="T42" fmla="*/ 2 w 368"/>
                <a:gd name="T43" fmla="*/ 2 h 416"/>
                <a:gd name="T44" fmla="*/ 2 w 368"/>
                <a:gd name="T45" fmla="*/ 2 h 416"/>
                <a:gd name="T46" fmla="*/ 2 w 368"/>
                <a:gd name="T47" fmla="*/ 2 h 416"/>
                <a:gd name="T48" fmla="*/ 3 w 368"/>
                <a:gd name="T49" fmla="*/ 2 h 416"/>
                <a:gd name="T50" fmla="*/ 3 w 368"/>
                <a:gd name="T51" fmla="*/ 1 h 416"/>
                <a:gd name="T52" fmla="*/ 3 w 368"/>
                <a:gd name="T53" fmla="*/ 1 h 416"/>
                <a:gd name="T54" fmla="*/ 2 w 368"/>
                <a:gd name="T55" fmla="*/ 0 h 416"/>
                <a:gd name="T56" fmla="*/ 3 w 368"/>
                <a:gd name="T57" fmla="*/ 0 h 416"/>
                <a:gd name="T58" fmla="*/ 3 w 368"/>
                <a:gd name="T59" fmla="*/ 1 h 416"/>
                <a:gd name="T60" fmla="*/ 3 w 368"/>
                <a:gd name="T61" fmla="*/ 1 h 416"/>
                <a:gd name="T62" fmla="*/ 3 w 368"/>
                <a:gd name="T63" fmla="*/ 2 h 416"/>
                <a:gd name="T64" fmla="*/ 3 w 368"/>
                <a:gd name="T65" fmla="*/ 3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8"/>
                <a:gd name="T100" fmla="*/ 0 h 416"/>
                <a:gd name="T101" fmla="*/ 368 w 368"/>
                <a:gd name="T102" fmla="*/ 416 h 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0" name="Freeform 101"/>
            <p:cNvSpPr>
              <a:spLocks/>
            </p:cNvSpPr>
            <p:nvPr/>
          </p:nvSpPr>
          <p:spPr bwMode="auto">
            <a:xfrm>
              <a:off x="4278" y="1767"/>
              <a:ext cx="31" cy="46"/>
            </a:xfrm>
            <a:custGeom>
              <a:avLst/>
              <a:gdLst>
                <a:gd name="T0" fmla="*/ 1 w 156"/>
                <a:gd name="T1" fmla="*/ 0 h 228"/>
                <a:gd name="T2" fmla="*/ 0 w 156"/>
                <a:gd name="T3" fmla="*/ 2 h 228"/>
                <a:gd name="T4" fmla="*/ 0 w 156"/>
                <a:gd name="T5" fmla="*/ 2 h 228"/>
                <a:gd name="T6" fmla="*/ 0 w 156"/>
                <a:gd name="T7" fmla="*/ 2 h 228"/>
                <a:gd name="T8" fmla="*/ 0 w 156"/>
                <a:gd name="T9" fmla="*/ 2 h 228"/>
                <a:gd name="T10" fmla="*/ 0 w 156"/>
                <a:gd name="T11" fmla="*/ 2 h 228"/>
                <a:gd name="T12" fmla="*/ 0 w 156"/>
                <a:gd name="T13" fmla="*/ 2 h 228"/>
                <a:gd name="T14" fmla="*/ 0 w 156"/>
                <a:gd name="T15" fmla="*/ 2 h 228"/>
                <a:gd name="T16" fmla="*/ 1 w 156"/>
                <a:gd name="T17" fmla="*/ 0 h 228"/>
                <a:gd name="T18" fmla="*/ 1 w 156"/>
                <a:gd name="T19" fmla="*/ 0 h 228"/>
                <a:gd name="T20" fmla="*/ 1 w 156"/>
                <a:gd name="T21" fmla="*/ 0 h 228"/>
                <a:gd name="T22" fmla="*/ 1 w 156"/>
                <a:gd name="T23" fmla="*/ 0 h 228"/>
                <a:gd name="T24" fmla="*/ 1 w 156"/>
                <a:gd name="T25" fmla="*/ 0 h 228"/>
                <a:gd name="T26" fmla="*/ 1 w 156"/>
                <a:gd name="T27" fmla="*/ 0 h 228"/>
                <a:gd name="T28" fmla="*/ 1 w 156"/>
                <a:gd name="T29" fmla="*/ 0 h 228"/>
                <a:gd name="T30" fmla="*/ 1 w 156"/>
                <a:gd name="T31" fmla="*/ 0 h 228"/>
                <a:gd name="T32" fmla="*/ 1 w 156"/>
                <a:gd name="T33" fmla="*/ 0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228"/>
                <a:gd name="T53" fmla="*/ 156 w 156"/>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1" name="Freeform 102"/>
            <p:cNvSpPr>
              <a:spLocks/>
            </p:cNvSpPr>
            <p:nvPr/>
          </p:nvSpPr>
          <p:spPr bwMode="auto">
            <a:xfrm>
              <a:off x="4275" y="1773"/>
              <a:ext cx="11" cy="19"/>
            </a:xfrm>
            <a:custGeom>
              <a:avLst/>
              <a:gdLst>
                <a:gd name="T0" fmla="*/ 0 w 55"/>
                <a:gd name="T1" fmla="*/ 1 h 93"/>
                <a:gd name="T2" fmla="*/ 0 w 55"/>
                <a:gd name="T3" fmla="*/ 1 h 93"/>
                <a:gd name="T4" fmla="*/ 0 w 55"/>
                <a:gd name="T5" fmla="*/ 0 h 93"/>
                <a:gd name="T6" fmla="*/ 0 w 55"/>
                <a:gd name="T7" fmla="*/ 0 h 93"/>
                <a:gd name="T8" fmla="*/ 0 w 55"/>
                <a:gd name="T9" fmla="*/ 0 h 93"/>
                <a:gd name="T10" fmla="*/ 0 w 55"/>
                <a:gd name="T11" fmla="*/ 0 h 93"/>
                <a:gd name="T12" fmla="*/ 0 w 55"/>
                <a:gd name="T13" fmla="*/ 0 h 93"/>
                <a:gd name="T14" fmla="*/ 0 w 55"/>
                <a:gd name="T15" fmla="*/ 0 h 93"/>
                <a:gd name="T16" fmla="*/ 0 w 55"/>
                <a:gd name="T17" fmla="*/ 0 h 93"/>
                <a:gd name="T18" fmla="*/ 0 w 55"/>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93"/>
                <a:gd name="T32" fmla="*/ 55 w 5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2" name="Freeform 103"/>
            <p:cNvSpPr>
              <a:spLocks/>
            </p:cNvSpPr>
            <p:nvPr/>
          </p:nvSpPr>
          <p:spPr bwMode="auto">
            <a:xfrm>
              <a:off x="4131" y="1777"/>
              <a:ext cx="29" cy="44"/>
            </a:xfrm>
            <a:custGeom>
              <a:avLst/>
              <a:gdLst>
                <a:gd name="T0" fmla="*/ 1 w 145"/>
                <a:gd name="T1" fmla="*/ 0 h 218"/>
                <a:gd name="T2" fmla="*/ 1 w 145"/>
                <a:gd name="T3" fmla="*/ 0 h 218"/>
                <a:gd name="T4" fmla="*/ 1 w 145"/>
                <a:gd name="T5" fmla="*/ 0 h 218"/>
                <a:gd name="T6" fmla="*/ 1 w 145"/>
                <a:gd name="T7" fmla="*/ 1 h 218"/>
                <a:gd name="T8" fmla="*/ 1 w 145"/>
                <a:gd name="T9" fmla="*/ 1 h 218"/>
                <a:gd name="T10" fmla="*/ 0 w 145"/>
                <a:gd name="T11" fmla="*/ 1 h 218"/>
                <a:gd name="T12" fmla="*/ 0 w 145"/>
                <a:gd name="T13" fmla="*/ 1 h 218"/>
                <a:gd name="T14" fmla="*/ 0 w 145"/>
                <a:gd name="T15" fmla="*/ 2 h 218"/>
                <a:gd name="T16" fmla="*/ 0 w 145"/>
                <a:gd name="T17" fmla="*/ 2 h 218"/>
                <a:gd name="T18" fmla="*/ 0 w 145"/>
                <a:gd name="T19" fmla="*/ 1 h 218"/>
                <a:gd name="T20" fmla="*/ 0 w 145"/>
                <a:gd name="T21" fmla="*/ 1 h 218"/>
                <a:gd name="T22" fmla="*/ 0 w 145"/>
                <a:gd name="T23" fmla="*/ 1 h 218"/>
                <a:gd name="T24" fmla="*/ 0 w 145"/>
                <a:gd name="T25" fmla="*/ 1 h 218"/>
                <a:gd name="T26" fmla="*/ 0 w 145"/>
                <a:gd name="T27" fmla="*/ 1 h 218"/>
                <a:gd name="T28" fmla="*/ 0 w 145"/>
                <a:gd name="T29" fmla="*/ 0 h 218"/>
                <a:gd name="T30" fmla="*/ 1 w 145"/>
                <a:gd name="T31" fmla="*/ 0 h 218"/>
                <a:gd name="T32" fmla="*/ 1 w 145"/>
                <a:gd name="T33" fmla="*/ 0 h 218"/>
                <a:gd name="T34" fmla="*/ 1 w 145"/>
                <a:gd name="T35" fmla="*/ 0 h 218"/>
                <a:gd name="T36" fmla="*/ 1 w 145"/>
                <a:gd name="T37" fmla="*/ 0 h 218"/>
                <a:gd name="T38" fmla="*/ 1 w 145"/>
                <a:gd name="T39" fmla="*/ 0 h 218"/>
                <a:gd name="T40" fmla="*/ 1 w 145"/>
                <a:gd name="T41" fmla="*/ 0 h 218"/>
                <a:gd name="T42" fmla="*/ 1 w 145"/>
                <a:gd name="T43" fmla="*/ 0 h 218"/>
                <a:gd name="T44" fmla="*/ 1 w 145"/>
                <a:gd name="T45" fmla="*/ 0 h 218"/>
                <a:gd name="T46" fmla="*/ 1 w 145"/>
                <a:gd name="T47" fmla="*/ 0 h 218"/>
                <a:gd name="T48" fmla="*/ 1 w 145"/>
                <a:gd name="T49" fmla="*/ 0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18"/>
                <a:gd name="T77" fmla="*/ 145 w 145"/>
                <a:gd name="T78" fmla="*/ 218 h 2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3" name="Freeform 104"/>
            <p:cNvSpPr>
              <a:spLocks/>
            </p:cNvSpPr>
            <p:nvPr/>
          </p:nvSpPr>
          <p:spPr bwMode="auto">
            <a:xfrm>
              <a:off x="4139" y="1782"/>
              <a:ext cx="29" cy="53"/>
            </a:xfrm>
            <a:custGeom>
              <a:avLst/>
              <a:gdLst>
                <a:gd name="T0" fmla="*/ 0 w 146"/>
                <a:gd name="T1" fmla="*/ 2 h 269"/>
                <a:gd name="T2" fmla="*/ 0 w 146"/>
                <a:gd name="T3" fmla="*/ 2 h 269"/>
                <a:gd name="T4" fmla="*/ 1 w 146"/>
                <a:gd name="T5" fmla="*/ 0 h 269"/>
                <a:gd name="T6" fmla="*/ 1 w 146"/>
                <a:gd name="T7" fmla="*/ 0 h 269"/>
                <a:gd name="T8" fmla="*/ 1 w 146"/>
                <a:gd name="T9" fmla="*/ 1 h 269"/>
                <a:gd name="T10" fmla="*/ 1 w 146"/>
                <a:gd name="T11" fmla="*/ 1 h 269"/>
                <a:gd name="T12" fmla="*/ 1 w 146"/>
                <a:gd name="T13" fmla="*/ 1 h 269"/>
                <a:gd name="T14" fmla="*/ 1 w 146"/>
                <a:gd name="T15" fmla="*/ 1 h 269"/>
                <a:gd name="T16" fmla="*/ 1 w 146"/>
                <a:gd name="T17" fmla="*/ 2 h 269"/>
                <a:gd name="T18" fmla="*/ 0 w 146"/>
                <a:gd name="T19" fmla="*/ 2 h 269"/>
                <a:gd name="T20" fmla="*/ 0 w 146"/>
                <a:gd name="T21" fmla="*/ 2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9"/>
                <a:gd name="T35" fmla="*/ 146 w 146"/>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4" name="Freeform 105"/>
            <p:cNvSpPr>
              <a:spLocks/>
            </p:cNvSpPr>
            <p:nvPr/>
          </p:nvSpPr>
          <p:spPr bwMode="auto">
            <a:xfrm>
              <a:off x="4293" y="1782"/>
              <a:ext cx="30" cy="43"/>
            </a:xfrm>
            <a:custGeom>
              <a:avLst/>
              <a:gdLst>
                <a:gd name="T0" fmla="*/ 0 w 149"/>
                <a:gd name="T1" fmla="*/ 2 h 217"/>
                <a:gd name="T2" fmla="*/ 0 w 149"/>
                <a:gd name="T3" fmla="*/ 2 h 217"/>
                <a:gd name="T4" fmla="*/ 0 w 149"/>
                <a:gd name="T5" fmla="*/ 2 h 217"/>
                <a:gd name="T6" fmla="*/ 0 w 149"/>
                <a:gd name="T7" fmla="*/ 2 h 217"/>
                <a:gd name="T8" fmla="*/ 0 w 149"/>
                <a:gd name="T9" fmla="*/ 2 h 217"/>
                <a:gd name="T10" fmla="*/ 0 w 149"/>
                <a:gd name="T11" fmla="*/ 1 h 217"/>
                <a:gd name="T12" fmla="*/ 0 w 149"/>
                <a:gd name="T13" fmla="*/ 1 h 217"/>
                <a:gd name="T14" fmla="*/ 0 w 149"/>
                <a:gd name="T15" fmla="*/ 1 h 217"/>
                <a:gd name="T16" fmla="*/ 0 w 149"/>
                <a:gd name="T17" fmla="*/ 1 h 217"/>
                <a:gd name="T18" fmla="*/ 1 w 149"/>
                <a:gd name="T19" fmla="*/ 0 h 217"/>
                <a:gd name="T20" fmla="*/ 1 w 149"/>
                <a:gd name="T21" fmla="*/ 0 h 217"/>
                <a:gd name="T22" fmla="*/ 1 w 149"/>
                <a:gd name="T23" fmla="*/ 0 h 217"/>
                <a:gd name="T24" fmla="*/ 1 w 149"/>
                <a:gd name="T25" fmla="*/ 1 h 217"/>
                <a:gd name="T26" fmla="*/ 1 w 149"/>
                <a:gd name="T27" fmla="*/ 1 h 217"/>
                <a:gd name="T28" fmla="*/ 1 w 149"/>
                <a:gd name="T29" fmla="*/ 1 h 217"/>
                <a:gd name="T30" fmla="*/ 1 w 149"/>
                <a:gd name="T31" fmla="*/ 1 h 217"/>
                <a:gd name="T32" fmla="*/ 1 w 149"/>
                <a:gd name="T33" fmla="*/ 1 h 217"/>
                <a:gd name="T34" fmla="*/ 0 w 149"/>
                <a:gd name="T35" fmla="*/ 2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7"/>
                <a:gd name="T56" fmla="*/ 149 w 149"/>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5" name="Freeform 106"/>
            <p:cNvSpPr>
              <a:spLocks/>
            </p:cNvSpPr>
            <p:nvPr/>
          </p:nvSpPr>
          <p:spPr bwMode="auto">
            <a:xfrm>
              <a:off x="4313" y="1798"/>
              <a:ext cx="31" cy="37"/>
            </a:xfrm>
            <a:custGeom>
              <a:avLst/>
              <a:gdLst>
                <a:gd name="T0" fmla="*/ 1 w 156"/>
                <a:gd name="T1" fmla="*/ 0 h 186"/>
                <a:gd name="T2" fmla="*/ 1 w 156"/>
                <a:gd name="T3" fmla="*/ 1 h 186"/>
                <a:gd name="T4" fmla="*/ 0 w 156"/>
                <a:gd name="T5" fmla="*/ 1 h 186"/>
                <a:gd name="T6" fmla="*/ 1 w 156"/>
                <a:gd name="T7" fmla="*/ 0 h 186"/>
                <a:gd name="T8" fmla="*/ 1 w 156"/>
                <a:gd name="T9" fmla="*/ 0 h 186"/>
                <a:gd name="T10" fmla="*/ 1 w 156"/>
                <a:gd name="T11" fmla="*/ 0 h 186"/>
                <a:gd name="T12" fmla="*/ 1 w 156"/>
                <a:gd name="T13" fmla="*/ 0 h 186"/>
                <a:gd name="T14" fmla="*/ 1 w 156"/>
                <a:gd name="T15" fmla="*/ 0 h 186"/>
                <a:gd name="T16" fmla="*/ 1 w 156"/>
                <a:gd name="T17" fmla="*/ 0 h 186"/>
                <a:gd name="T18" fmla="*/ 1 w 156"/>
                <a:gd name="T19" fmla="*/ 0 h 186"/>
                <a:gd name="T20" fmla="*/ 1 w 156"/>
                <a:gd name="T21" fmla="*/ 0 h 186"/>
                <a:gd name="T22" fmla="*/ 1 w 156"/>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86"/>
                <a:gd name="T38" fmla="*/ 156 w 156"/>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6" name="Freeform 107"/>
            <p:cNvSpPr>
              <a:spLocks/>
            </p:cNvSpPr>
            <p:nvPr/>
          </p:nvSpPr>
          <p:spPr bwMode="auto">
            <a:xfrm>
              <a:off x="4154" y="1809"/>
              <a:ext cx="26" cy="43"/>
            </a:xfrm>
            <a:custGeom>
              <a:avLst/>
              <a:gdLst>
                <a:gd name="T0" fmla="*/ 1 w 130"/>
                <a:gd name="T1" fmla="*/ 1 h 218"/>
                <a:gd name="T2" fmla="*/ 0 w 130"/>
                <a:gd name="T3" fmla="*/ 2 h 218"/>
                <a:gd name="T4" fmla="*/ 0 w 130"/>
                <a:gd name="T5" fmla="*/ 2 h 218"/>
                <a:gd name="T6" fmla="*/ 0 w 130"/>
                <a:gd name="T7" fmla="*/ 2 h 218"/>
                <a:gd name="T8" fmla="*/ 0 w 130"/>
                <a:gd name="T9" fmla="*/ 1 h 218"/>
                <a:gd name="T10" fmla="*/ 0 w 130"/>
                <a:gd name="T11" fmla="*/ 1 h 218"/>
                <a:gd name="T12" fmla="*/ 1 w 130"/>
                <a:gd name="T13" fmla="*/ 0 h 218"/>
                <a:gd name="T14" fmla="*/ 1 w 130"/>
                <a:gd name="T15" fmla="*/ 0 h 218"/>
                <a:gd name="T16" fmla="*/ 1 w 130"/>
                <a:gd name="T17" fmla="*/ 0 h 218"/>
                <a:gd name="T18" fmla="*/ 1 w 130"/>
                <a:gd name="T19" fmla="*/ 0 h 218"/>
                <a:gd name="T20" fmla="*/ 1 w 130"/>
                <a:gd name="T21" fmla="*/ 0 h 218"/>
                <a:gd name="T22" fmla="*/ 1 w 130"/>
                <a:gd name="T23" fmla="*/ 0 h 218"/>
                <a:gd name="T24" fmla="*/ 1 w 130"/>
                <a:gd name="T25" fmla="*/ 0 h 218"/>
                <a:gd name="T26" fmla="*/ 1 w 130"/>
                <a:gd name="T27" fmla="*/ 0 h 218"/>
                <a:gd name="T28" fmla="*/ 1 w 130"/>
                <a:gd name="T29" fmla="*/ 1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18"/>
                <a:gd name="T47" fmla="*/ 130 w 130"/>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7" name="Freeform 108"/>
            <p:cNvSpPr>
              <a:spLocks/>
            </p:cNvSpPr>
            <p:nvPr/>
          </p:nvSpPr>
          <p:spPr bwMode="auto">
            <a:xfrm>
              <a:off x="4336" y="1815"/>
              <a:ext cx="20" cy="29"/>
            </a:xfrm>
            <a:custGeom>
              <a:avLst/>
              <a:gdLst>
                <a:gd name="T0" fmla="*/ 1 w 97"/>
                <a:gd name="T1" fmla="*/ 1 h 146"/>
                <a:gd name="T2" fmla="*/ 0 w 97"/>
                <a:gd name="T3" fmla="*/ 1 h 146"/>
                <a:gd name="T4" fmla="*/ 1 w 97"/>
                <a:gd name="T5" fmla="*/ 0 h 146"/>
                <a:gd name="T6" fmla="*/ 1 w 97"/>
                <a:gd name="T7" fmla="*/ 0 h 146"/>
                <a:gd name="T8" fmla="*/ 1 w 97"/>
                <a:gd name="T9" fmla="*/ 0 h 146"/>
                <a:gd name="T10" fmla="*/ 1 w 97"/>
                <a:gd name="T11" fmla="*/ 0 h 146"/>
                <a:gd name="T12" fmla="*/ 1 w 97"/>
                <a:gd name="T13" fmla="*/ 1 h 146"/>
                <a:gd name="T14" fmla="*/ 1 w 97"/>
                <a:gd name="T15" fmla="*/ 1 h 146"/>
                <a:gd name="T16" fmla="*/ 1 w 97"/>
                <a:gd name="T17" fmla="*/ 1 h 146"/>
                <a:gd name="T18" fmla="*/ 1 w 97"/>
                <a:gd name="T19" fmla="*/ 1 h 146"/>
                <a:gd name="T20" fmla="*/ 1 w 97"/>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6"/>
                <a:gd name="T35" fmla="*/ 97 w 9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8" name="Freeform 109"/>
            <p:cNvSpPr>
              <a:spLocks/>
            </p:cNvSpPr>
            <p:nvPr/>
          </p:nvSpPr>
          <p:spPr bwMode="auto">
            <a:xfrm>
              <a:off x="4171" y="1827"/>
              <a:ext cx="24" cy="35"/>
            </a:xfrm>
            <a:custGeom>
              <a:avLst/>
              <a:gdLst>
                <a:gd name="T0" fmla="*/ 0 w 119"/>
                <a:gd name="T1" fmla="*/ 1 h 176"/>
                <a:gd name="T2" fmla="*/ 0 w 119"/>
                <a:gd name="T3" fmla="*/ 1 h 176"/>
                <a:gd name="T4" fmla="*/ 0 w 119"/>
                <a:gd name="T5" fmla="*/ 1 h 176"/>
                <a:gd name="T6" fmla="*/ 0 w 119"/>
                <a:gd name="T7" fmla="*/ 1 h 176"/>
                <a:gd name="T8" fmla="*/ 0 w 119"/>
                <a:gd name="T9" fmla="*/ 1 h 176"/>
                <a:gd name="T10" fmla="*/ 0 w 119"/>
                <a:gd name="T11" fmla="*/ 1 h 176"/>
                <a:gd name="T12" fmla="*/ 0 w 119"/>
                <a:gd name="T13" fmla="*/ 1 h 176"/>
                <a:gd name="T14" fmla="*/ 0 w 119"/>
                <a:gd name="T15" fmla="*/ 1 h 176"/>
                <a:gd name="T16" fmla="*/ 0 w 119"/>
                <a:gd name="T17" fmla="*/ 1 h 176"/>
                <a:gd name="T18" fmla="*/ 1 w 119"/>
                <a:gd name="T19" fmla="*/ 0 h 176"/>
                <a:gd name="T20" fmla="*/ 1 w 119"/>
                <a:gd name="T21" fmla="*/ 0 h 176"/>
                <a:gd name="T22" fmla="*/ 1 w 119"/>
                <a:gd name="T23" fmla="*/ 0 h 176"/>
                <a:gd name="T24" fmla="*/ 1 w 119"/>
                <a:gd name="T25" fmla="*/ 1 h 176"/>
                <a:gd name="T26" fmla="*/ 1 w 119"/>
                <a:gd name="T27" fmla="*/ 1 h 176"/>
                <a:gd name="T28" fmla="*/ 1 w 119"/>
                <a:gd name="T29" fmla="*/ 1 h 176"/>
                <a:gd name="T30" fmla="*/ 1 w 119"/>
                <a:gd name="T31" fmla="*/ 1 h 176"/>
                <a:gd name="T32" fmla="*/ 1 w 119"/>
                <a:gd name="T33" fmla="*/ 1 h 176"/>
                <a:gd name="T34" fmla="*/ 0 w 119"/>
                <a:gd name="T35" fmla="*/ 1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76"/>
                <a:gd name="T56" fmla="*/ 119 w 119"/>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9" name="Freeform 110"/>
            <p:cNvSpPr>
              <a:spLocks/>
            </p:cNvSpPr>
            <p:nvPr/>
          </p:nvSpPr>
          <p:spPr bwMode="auto">
            <a:xfrm>
              <a:off x="4193" y="1846"/>
              <a:ext cx="17" cy="23"/>
            </a:xfrm>
            <a:custGeom>
              <a:avLst/>
              <a:gdLst>
                <a:gd name="T0" fmla="*/ 1 w 85"/>
                <a:gd name="T1" fmla="*/ 1 h 114"/>
                <a:gd name="T2" fmla="*/ 0 w 85"/>
                <a:gd name="T3" fmla="*/ 1 h 114"/>
                <a:gd name="T4" fmla="*/ 0 w 85"/>
                <a:gd name="T5" fmla="*/ 0 h 114"/>
                <a:gd name="T6" fmla="*/ 0 w 85"/>
                <a:gd name="T7" fmla="*/ 0 h 114"/>
                <a:gd name="T8" fmla="*/ 1 w 85"/>
                <a:gd name="T9" fmla="*/ 0 h 114"/>
                <a:gd name="T10" fmla="*/ 1 w 85"/>
                <a:gd name="T11" fmla="*/ 0 h 114"/>
                <a:gd name="T12" fmla="*/ 1 w 85"/>
                <a:gd name="T13" fmla="*/ 0 h 114"/>
                <a:gd name="T14" fmla="*/ 1 w 85"/>
                <a:gd name="T15" fmla="*/ 1 h 114"/>
                <a:gd name="T16" fmla="*/ 1 w 85"/>
                <a:gd name="T17" fmla="*/ 1 h 114"/>
                <a:gd name="T18" fmla="*/ 1 w 85"/>
                <a:gd name="T19" fmla="*/ 1 h 114"/>
                <a:gd name="T20" fmla="*/ 1 w 85"/>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14"/>
                <a:gd name="T35" fmla="*/ 85 w 8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0" name="Freeform 111"/>
            <p:cNvSpPr>
              <a:spLocks/>
            </p:cNvSpPr>
            <p:nvPr/>
          </p:nvSpPr>
          <p:spPr bwMode="auto">
            <a:xfrm>
              <a:off x="4212" y="884"/>
              <a:ext cx="12" cy="7"/>
            </a:xfrm>
            <a:custGeom>
              <a:avLst/>
              <a:gdLst>
                <a:gd name="T0" fmla="*/ 0 w 62"/>
                <a:gd name="T1" fmla="*/ 0 h 35"/>
                <a:gd name="T2" fmla="*/ 0 w 62"/>
                <a:gd name="T3" fmla="*/ 0 h 35"/>
                <a:gd name="T4" fmla="*/ 0 w 62"/>
                <a:gd name="T5" fmla="*/ 0 h 35"/>
                <a:gd name="T6" fmla="*/ 0 w 62"/>
                <a:gd name="T7" fmla="*/ 0 h 35"/>
                <a:gd name="T8" fmla="*/ 0 w 62"/>
                <a:gd name="T9" fmla="*/ 0 h 35"/>
                <a:gd name="T10" fmla="*/ 0 w 62"/>
                <a:gd name="T11" fmla="*/ 0 h 35"/>
                <a:gd name="T12" fmla="*/ 0 w 62"/>
                <a:gd name="T13" fmla="*/ 0 h 35"/>
                <a:gd name="T14" fmla="*/ 0 w 62"/>
                <a:gd name="T15" fmla="*/ 0 h 35"/>
                <a:gd name="T16" fmla="*/ 0 w 62"/>
                <a:gd name="T17" fmla="*/ 0 h 35"/>
                <a:gd name="T18" fmla="*/ 0 w 62"/>
                <a:gd name="T19" fmla="*/ 0 h 35"/>
                <a:gd name="T20" fmla="*/ 0 w 62"/>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35"/>
                <a:gd name="T35" fmla="*/ 62 w 6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1" name="Freeform 112"/>
            <p:cNvSpPr>
              <a:spLocks/>
            </p:cNvSpPr>
            <p:nvPr/>
          </p:nvSpPr>
          <p:spPr bwMode="auto">
            <a:xfrm>
              <a:off x="4123" y="610"/>
              <a:ext cx="62" cy="66"/>
            </a:xfrm>
            <a:custGeom>
              <a:avLst/>
              <a:gdLst>
                <a:gd name="T0" fmla="*/ 2 w 310"/>
                <a:gd name="T1" fmla="*/ 1 h 332"/>
                <a:gd name="T2" fmla="*/ 2 w 310"/>
                <a:gd name="T3" fmla="*/ 1 h 332"/>
                <a:gd name="T4" fmla="*/ 2 w 310"/>
                <a:gd name="T5" fmla="*/ 1 h 332"/>
                <a:gd name="T6" fmla="*/ 2 w 310"/>
                <a:gd name="T7" fmla="*/ 1 h 332"/>
                <a:gd name="T8" fmla="*/ 2 w 310"/>
                <a:gd name="T9" fmla="*/ 1 h 332"/>
                <a:gd name="T10" fmla="*/ 2 w 310"/>
                <a:gd name="T11" fmla="*/ 1 h 332"/>
                <a:gd name="T12" fmla="*/ 2 w 310"/>
                <a:gd name="T13" fmla="*/ 1 h 332"/>
                <a:gd name="T14" fmla="*/ 2 w 310"/>
                <a:gd name="T15" fmla="*/ 1 h 332"/>
                <a:gd name="T16" fmla="*/ 2 w 310"/>
                <a:gd name="T17" fmla="*/ 2 h 332"/>
                <a:gd name="T18" fmla="*/ 2 w 310"/>
                <a:gd name="T19" fmla="*/ 2 h 332"/>
                <a:gd name="T20" fmla="*/ 2 w 310"/>
                <a:gd name="T21" fmla="*/ 2 h 332"/>
                <a:gd name="T22" fmla="*/ 2 w 310"/>
                <a:gd name="T23" fmla="*/ 2 h 332"/>
                <a:gd name="T24" fmla="*/ 2 w 310"/>
                <a:gd name="T25" fmla="*/ 2 h 332"/>
                <a:gd name="T26" fmla="*/ 2 w 310"/>
                <a:gd name="T27" fmla="*/ 2 h 332"/>
                <a:gd name="T28" fmla="*/ 2 w 310"/>
                <a:gd name="T29" fmla="*/ 2 h 332"/>
                <a:gd name="T30" fmla="*/ 2 w 310"/>
                <a:gd name="T31" fmla="*/ 2 h 332"/>
                <a:gd name="T32" fmla="*/ 2 w 310"/>
                <a:gd name="T33" fmla="*/ 2 h 332"/>
                <a:gd name="T34" fmla="*/ 2 w 310"/>
                <a:gd name="T35" fmla="*/ 3 h 332"/>
                <a:gd name="T36" fmla="*/ 2 w 310"/>
                <a:gd name="T37" fmla="*/ 3 h 332"/>
                <a:gd name="T38" fmla="*/ 2 w 310"/>
                <a:gd name="T39" fmla="*/ 3 h 332"/>
                <a:gd name="T40" fmla="*/ 2 w 310"/>
                <a:gd name="T41" fmla="*/ 3 h 332"/>
                <a:gd name="T42" fmla="*/ 2 w 310"/>
                <a:gd name="T43" fmla="*/ 2 h 332"/>
                <a:gd name="T44" fmla="*/ 2 w 310"/>
                <a:gd name="T45" fmla="*/ 2 h 332"/>
                <a:gd name="T46" fmla="*/ 2 w 310"/>
                <a:gd name="T47" fmla="*/ 2 h 332"/>
                <a:gd name="T48" fmla="*/ 2 w 310"/>
                <a:gd name="T49" fmla="*/ 2 h 332"/>
                <a:gd name="T50" fmla="*/ 1 w 310"/>
                <a:gd name="T51" fmla="*/ 2 h 332"/>
                <a:gd name="T52" fmla="*/ 1 w 310"/>
                <a:gd name="T53" fmla="*/ 2 h 332"/>
                <a:gd name="T54" fmla="*/ 1 w 310"/>
                <a:gd name="T55" fmla="*/ 2 h 332"/>
                <a:gd name="T56" fmla="*/ 1 w 310"/>
                <a:gd name="T57" fmla="*/ 2 h 332"/>
                <a:gd name="T58" fmla="*/ 1 w 310"/>
                <a:gd name="T59" fmla="*/ 2 h 332"/>
                <a:gd name="T60" fmla="*/ 1 w 310"/>
                <a:gd name="T61" fmla="*/ 2 h 332"/>
                <a:gd name="T62" fmla="*/ 1 w 310"/>
                <a:gd name="T63" fmla="*/ 2 h 332"/>
                <a:gd name="T64" fmla="*/ 1 w 310"/>
                <a:gd name="T65" fmla="*/ 2 h 332"/>
                <a:gd name="T66" fmla="*/ 1 w 310"/>
                <a:gd name="T67" fmla="*/ 2 h 332"/>
                <a:gd name="T68" fmla="*/ 1 w 310"/>
                <a:gd name="T69" fmla="*/ 2 h 332"/>
                <a:gd name="T70" fmla="*/ 1 w 310"/>
                <a:gd name="T71" fmla="*/ 2 h 332"/>
                <a:gd name="T72" fmla="*/ 1 w 310"/>
                <a:gd name="T73" fmla="*/ 2 h 332"/>
                <a:gd name="T74" fmla="*/ 1 w 310"/>
                <a:gd name="T75" fmla="*/ 2 h 332"/>
                <a:gd name="T76" fmla="*/ 0 w 310"/>
                <a:gd name="T77" fmla="*/ 2 h 332"/>
                <a:gd name="T78" fmla="*/ 0 w 310"/>
                <a:gd name="T79" fmla="*/ 2 h 332"/>
                <a:gd name="T80" fmla="*/ 0 w 310"/>
                <a:gd name="T81" fmla="*/ 2 h 332"/>
                <a:gd name="T82" fmla="*/ 0 w 310"/>
                <a:gd name="T83" fmla="*/ 3 h 332"/>
                <a:gd name="T84" fmla="*/ 0 w 310"/>
                <a:gd name="T85" fmla="*/ 3 h 332"/>
                <a:gd name="T86" fmla="*/ 0 w 310"/>
                <a:gd name="T87" fmla="*/ 1 h 332"/>
                <a:gd name="T88" fmla="*/ 0 w 310"/>
                <a:gd name="T89" fmla="*/ 1 h 332"/>
                <a:gd name="T90" fmla="*/ 0 w 310"/>
                <a:gd name="T91" fmla="*/ 1 h 332"/>
                <a:gd name="T92" fmla="*/ 0 w 310"/>
                <a:gd name="T93" fmla="*/ 1 h 332"/>
                <a:gd name="T94" fmla="*/ 0 w 310"/>
                <a:gd name="T95" fmla="*/ 1 h 332"/>
                <a:gd name="T96" fmla="*/ 0 w 310"/>
                <a:gd name="T97" fmla="*/ 1 h 332"/>
                <a:gd name="T98" fmla="*/ 0 w 310"/>
                <a:gd name="T99" fmla="*/ 1 h 332"/>
                <a:gd name="T100" fmla="*/ 0 w 310"/>
                <a:gd name="T101" fmla="*/ 1 h 332"/>
                <a:gd name="T102" fmla="*/ 0 w 310"/>
                <a:gd name="T103" fmla="*/ 1 h 332"/>
                <a:gd name="T104" fmla="*/ 0 w 310"/>
                <a:gd name="T105" fmla="*/ 1 h 332"/>
                <a:gd name="T106" fmla="*/ 0 w 310"/>
                <a:gd name="T107" fmla="*/ 1 h 332"/>
                <a:gd name="T108" fmla="*/ 1 w 310"/>
                <a:gd name="T109" fmla="*/ 1 h 332"/>
                <a:gd name="T110" fmla="*/ 1 w 310"/>
                <a:gd name="T111" fmla="*/ 1 h 332"/>
                <a:gd name="T112" fmla="*/ 1 w 310"/>
                <a:gd name="T113" fmla="*/ 1 h 332"/>
                <a:gd name="T114" fmla="*/ 1 w 310"/>
                <a:gd name="T115" fmla="*/ 0 h 332"/>
                <a:gd name="T116" fmla="*/ 1 w 310"/>
                <a:gd name="T117" fmla="*/ 0 h 332"/>
                <a:gd name="T118" fmla="*/ 1 w 310"/>
                <a:gd name="T119" fmla="*/ 0 h 332"/>
                <a:gd name="T120" fmla="*/ 1 w 310"/>
                <a:gd name="T121" fmla="*/ 0 h 332"/>
                <a:gd name="T122" fmla="*/ 2 w 310"/>
                <a:gd name="T123" fmla="*/ 1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
                <a:gd name="T187" fmla="*/ 0 h 332"/>
                <a:gd name="T188" fmla="*/ 310 w 310"/>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2" name="Freeform 113"/>
            <p:cNvSpPr>
              <a:spLocks/>
            </p:cNvSpPr>
            <p:nvPr/>
          </p:nvSpPr>
          <p:spPr bwMode="auto">
            <a:xfrm>
              <a:off x="4131" y="618"/>
              <a:ext cx="46" cy="52"/>
            </a:xfrm>
            <a:custGeom>
              <a:avLst/>
              <a:gdLst>
                <a:gd name="T0" fmla="*/ 2 w 229"/>
                <a:gd name="T1" fmla="*/ 1 h 259"/>
                <a:gd name="T2" fmla="*/ 2 w 229"/>
                <a:gd name="T3" fmla="*/ 1 h 259"/>
                <a:gd name="T4" fmla="*/ 2 w 229"/>
                <a:gd name="T5" fmla="*/ 1 h 259"/>
                <a:gd name="T6" fmla="*/ 2 w 229"/>
                <a:gd name="T7" fmla="*/ 1 h 259"/>
                <a:gd name="T8" fmla="*/ 2 w 229"/>
                <a:gd name="T9" fmla="*/ 1 h 259"/>
                <a:gd name="T10" fmla="*/ 2 w 229"/>
                <a:gd name="T11" fmla="*/ 1 h 259"/>
                <a:gd name="T12" fmla="*/ 2 w 229"/>
                <a:gd name="T13" fmla="*/ 1 h 259"/>
                <a:gd name="T14" fmla="*/ 2 w 229"/>
                <a:gd name="T15" fmla="*/ 1 h 259"/>
                <a:gd name="T16" fmla="*/ 2 w 229"/>
                <a:gd name="T17" fmla="*/ 1 h 259"/>
                <a:gd name="T18" fmla="*/ 2 w 229"/>
                <a:gd name="T19" fmla="*/ 1 h 259"/>
                <a:gd name="T20" fmla="*/ 2 w 229"/>
                <a:gd name="T21" fmla="*/ 1 h 259"/>
                <a:gd name="T22" fmla="*/ 1 w 229"/>
                <a:gd name="T23" fmla="*/ 1 h 259"/>
                <a:gd name="T24" fmla="*/ 1 w 229"/>
                <a:gd name="T25" fmla="*/ 1 h 259"/>
                <a:gd name="T26" fmla="*/ 1 w 229"/>
                <a:gd name="T27" fmla="*/ 1 h 259"/>
                <a:gd name="T28" fmla="*/ 1 w 229"/>
                <a:gd name="T29" fmla="*/ 1 h 259"/>
                <a:gd name="T30" fmla="*/ 2 w 229"/>
                <a:gd name="T31" fmla="*/ 2 h 259"/>
                <a:gd name="T32" fmla="*/ 2 w 229"/>
                <a:gd name="T33" fmla="*/ 2 h 259"/>
                <a:gd name="T34" fmla="*/ 2 w 229"/>
                <a:gd name="T35" fmla="*/ 2 h 259"/>
                <a:gd name="T36" fmla="*/ 2 w 229"/>
                <a:gd name="T37" fmla="*/ 2 h 259"/>
                <a:gd name="T38" fmla="*/ 2 w 229"/>
                <a:gd name="T39" fmla="*/ 2 h 259"/>
                <a:gd name="T40" fmla="*/ 2 w 229"/>
                <a:gd name="T41" fmla="*/ 2 h 259"/>
                <a:gd name="T42" fmla="*/ 1 w 229"/>
                <a:gd name="T43" fmla="*/ 1 h 259"/>
                <a:gd name="T44" fmla="*/ 0 w 229"/>
                <a:gd name="T45" fmla="*/ 2 h 259"/>
                <a:gd name="T46" fmla="*/ 0 w 229"/>
                <a:gd name="T47" fmla="*/ 2 h 259"/>
                <a:gd name="T48" fmla="*/ 0 w 229"/>
                <a:gd name="T49" fmla="*/ 2 h 259"/>
                <a:gd name="T50" fmla="*/ 0 w 229"/>
                <a:gd name="T51" fmla="*/ 2 h 259"/>
                <a:gd name="T52" fmla="*/ 0 w 229"/>
                <a:gd name="T53" fmla="*/ 1 h 259"/>
                <a:gd name="T54" fmla="*/ 0 w 229"/>
                <a:gd name="T55" fmla="*/ 1 h 259"/>
                <a:gd name="T56" fmla="*/ 0 w 229"/>
                <a:gd name="T57" fmla="*/ 1 h 259"/>
                <a:gd name="T58" fmla="*/ 0 w 229"/>
                <a:gd name="T59" fmla="*/ 1 h 259"/>
                <a:gd name="T60" fmla="*/ 0 w 229"/>
                <a:gd name="T61" fmla="*/ 1 h 259"/>
                <a:gd name="T62" fmla="*/ 0 w 229"/>
                <a:gd name="T63" fmla="*/ 1 h 259"/>
                <a:gd name="T64" fmla="*/ 0 w 229"/>
                <a:gd name="T65" fmla="*/ 1 h 259"/>
                <a:gd name="T66" fmla="*/ 0 w 229"/>
                <a:gd name="T67" fmla="*/ 1 h 259"/>
                <a:gd name="T68" fmla="*/ 0 w 229"/>
                <a:gd name="T69" fmla="*/ 1 h 259"/>
                <a:gd name="T70" fmla="*/ 0 w 229"/>
                <a:gd name="T71" fmla="*/ 1 h 259"/>
                <a:gd name="T72" fmla="*/ 0 w 229"/>
                <a:gd name="T73" fmla="*/ 1 h 259"/>
                <a:gd name="T74" fmla="*/ 0 w 229"/>
                <a:gd name="T75" fmla="*/ 1 h 259"/>
                <a:gd name="T76" fmla="*/ 0 w 229"/>
                <a:gd name="T77" fmla="*/ 1 h 259"/>
                <a:gd name="T78" fmla="*/ 1 w 229"/>
                <a:gd name="T79" fmla="*/ 1 h 259"/>
                <a:gd name="T80" fmla="*/ 1 w 229"/>
                <a:gd name="T81" fmla="*/ 0 h 259"/>
                <a:gd name="T82" fmla="*/ 1 w 229"/>
                <a:gd name="T83" fmla="*/ 0 h 259"/>
                <a:gd name="T84" fmla="*/ 1 w 229"/>
                <a:gd name="T85" fmla="*/ 0 h 259"/>
                <a:gd name="T86" fmla="*/ 1 w 229"/>
                <a:gd name="T87" fmla="*/ 0 h 259"/>
                <a:gd name="T88" fmla="*/ 1 w 229"/>
                <a:gd name="T89" fmla="*/ 0 h 259"/>
                <a:gd name="T90" fmla="*/ 1 w 229"/>
                <a:gd name="T91" fmla="*/ 1 h 259"/>
                <a:gd name="T92" fmla="*/ 1 w 229"/>
                <a:gd name="T93" fmla="*/ 1 h 259"/>
                <a:gd name="T94" fmla="*/ 1 w 229"/>
                <a:gd name="T95" fmla="*/ 1 h 259"/>
                <a:gd name="T96" fmla="*/ 2 w 229"/>
                <a:gd name="T97" fmla="*/ 1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259"/>
                <a:gd name="T149" fmla="*/ 229 w 229"/>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3" name="Freeform 114"/>
            <p:cNvSpPr>
              <a:spLocks/>
            </p:cNvSpPr>
            <p:nvPr/>
          </p:nvSpPr>
          <p:spPr bwMode="auto">
            <a:xfrm>
              <a:off x="4249" y="726"/>
              <a:ext cx="62" cy="60"/>
            </a:xfrm>
            <a:custGeom>
              <a:avLst/>
              <a:gdLst>
                <a:gd name="T0" fmla="*/ 2 w 311"/>
                <a:gd name="T1" fmla="*/ 0 h 300"/>
                <a:gd name="T2" fmla="*/ 2 w 311"/>
                <a:gd name="T3" fmla="*/ 0 h 300"/>
                <a:gd name="T4" fmla="*/ 2 w 311"/>
                <a:gd name="T5" fmla="*/ 1 h 300"/>
                <a:gd name="T6" fmla="*/ 2 w 311"/>
                <a:gd name="T7" fmla="*/ 1 h 300"/>
                <a:gd name="T8" fmla="*/ 2 w 311"/>
                <a:gd name="T9" fmla="*/ 1 h 300"/>
                <a:gd name="T10" fmla="*/ 2 w 311"/>
                <a:gd name="T11" fmla="*/ 1 h 300"/>
                <a:gd name="T12" fmla="*/ 2 w 311"/>
                <a:gd name="T13" fmla="*/ 1 h 300"/>
                <a:gd name="T14" fmla="*/ 2 w 311"/>
                <a:gd name="T15" fmla="*/ 1 h 300"/>
                <a:gd name="T16" fmla="*/ 2 w 311"/>
                <a:gd name="T17" fmla="*/ 2 h 300"/>
                <a:gd name="T18" fmla="*/ 2 w 311"/>
                <a:gd name="T19" fmla="*/ 2 h 300"/>
                <a:gd name="T20" fmla="*/ 2 w 311"/>
                <a:gd name="T21" fmla="*/ 2 h 300"/>
                <a:gd name="T22" fmla="*/ 2 w 311"/>
                <a:gd name="T23" fmla="*/ 2 h 300"/>
                <a:gd name="T24" fmla="*/ 2 w 311"/>
                <a:gd name="T25" fmla="*/ 2 h 300"/>
                <a:gd name="T26" fmla="*/ 2 w 311"/>
                <a:gd name="T27" fmla="*/ 2 h 300"/>
                <a:gd name="T28" fmla="*/ 2 w 311"/>
                <a:gd name="T29" fmla="*/ 2 h 300"/>
                <a:gd name="T30" fmla="*/ 1 w 311"/>
                <a:gd name="T31" fmla="*/ 2 h 300"/>
                <a:gd name="T32" fmla="*/ 1 w 311"/>
                <a:gd name="T33" fmla="*/ 2 h 300"/>
                <a:gd name="T34" fmla="*/ 1 w 311"/>
                <a:gd name="T35" fmla="*/ 2 h 300"/>
                <a:gd name="T36" fmla="*/ 1 w 311"/>
                <a:gd name="T37" fmla="*/ 2 h 300"/>
                <a:gd name="T38" fmla="*/ 1 w 311"/>
                <a:gd name="T39" fmla="*/ 2 h 300"/>
                <a:gd name="T40" fmla="*/ 1 w 311"/>
                <a:gd name="T41" fmla="*/ 2 h 300"/>
                <a:gd name="T42" fmla="*/ 1 w 311"/>
                <a:gd name="T43" fmla="*/ 2 h 300"/>
                <a:gd name="T44" fmla="*/ 1 w 311"/>
                <a:gd name="T45" fmla="*/ 2 h 300"/>
                <a:gd name="T46" fmla="*/ 1 w 311"/>
                <a:gd name="T47" fmla="*/ 1 h 300"/>
                <a:gd name="T48" fmla="*/ 1 w 311"/>
                <a:gd name="T49" fmla="*/ 1 h 300"/>
                <a:gd name="T50" fmla="*/ 0 w 311"/>
                <a:gd name="T51" fmla="*/ 1 h 300"/>
                <a:gd name="T52" fmla="*/ 0 w 311"/>
                <a:gd name="T53" fmla="*/ 1 h 300"/>
                <a:gd name="T54" fmla="*/ 0 w 311"/>
                <a:gd name="T55" fmla="*/ 1 h 300"/>
                <a:gd name="T56" fmla="*/ 0 w 311"/>
                <a:gd name="T57" fmla="*/ 1 h 300"/>
                <a:gd name="T58" fmla="*/ 1 w 311"/>
                <a:gd name="T59" fmla="*/ 1 h 300"/>
                <a:gd name="T60" fmla="*/ 1 w 311"/>
                <a:gd name="T61" fmla="*/ 0 h 300"/>
                <a:gd name="T62" fmla="*/ 1 w 311"/>
                <a:gd name="T63" fmla="*/ 0 h 300"/>
                <a:gd name="T64" fmla="*/ 1 w 311"/>
                <a:gd name="T65" fmla="*/ 0 h 300"/>
                <a:gd name="T66" fmla="*/ 2 w 311"/>
                <a:gd name="T67" fmla="*/ 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300"/>
                <a:gd name="T104" fmla="*/ 311 w 311"/>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4" name="Freeform 115"/>
            <p:cNvSpPr>
              <a:spLocks/>
            </p:cNvSpPr>
            <p:nvPr/>
          </p:nvSpPr>
          <p:spPr bwMode="auto">
            <a:xfrm>
              <a:off x="4257" y="733"/>
              <a:ext cx="48" cy="47"/>
            </a:xfrm>
            <a:custGeom>
              <a:avLst/>
              <a:gdLst>
                <a:gd name="T0" fmla="*/ 2 w 239"/>
                <a:gd name="T1" fmla="*/ 1 h 238"/>
                <a:gd name="T2" fmla="*/ 2 w 239"/>
                <a:gd name="T3" fmla="*/ 1 h 238"/>
                <a:gd name="T4" fmla="*/ 2 w 239"/>
                <a:gd name="T5" fmla="*/ 1 h 238"/>
                <a:gd name="T6" fmla="*/ 2 w 239"/>
                <a:gd name="T7" fmla="*/ 1 h 238"/>
                <a:gd name="T8" fmla="*/ 2 w 239"/>
                <a:gd name="T9" fmla="*/ 1 h 238"/>
                <a:gd name="T10" fmla="*/ 2 w 239"/>
                <a:gd name="T11" fmla="*/ 1 h 238"/>
                <a:gd name="T12" fmla="*/ 2 w 239"/>
                <a:gd name="T13" fmla="*/ 1 h 238"/>
                <a:gd name="T14" fmla="*/ 1 w 239"/>
                <a:gd name="T15" fmla="*/ 1 h 238"/>
                <a:gd name="T16" fmla="*/ 1 w 239"/>
                <a:gd name="T17" fmla="*/ 1 h 238"/>
                <a:gd name="T18" fmla="*/ 1 w 239"/>
                <a:gd name="T19" fmla="*/ 1 h 238"/>
                <a:gd name="T20" fmla="*/ 2 w 239"/>
                <a:gd name="T21" fmla="*/ 2 h 238"/>
                <a:gd name="T22" fmla="*/ 1 w 239"/>
                <a:gd name="T23" fmla="*/ 2 h 238"/>
                <a:gd name="T24" fmla="*/ 1 w 239"/>
                <a:gd name="T25" fmla="*/ 2 h 238"/>
                <a:gd name="T26" fmla="*/ 1 w 239"/>
                <a:gd name="T27" fmla="*/ 2 h 238"/>
                <a:gd name="T28" fmla="*/ 1 w 239"/>
                <a:gd name="T29" fmla="*/ 2 h 238"/>
                <a:gd name="T30" fmla="*/ 1 w 239"/>
                <a:gd name="T31" fmla="*/ 2 h 238"/>
                <a:gd name="T32" fmla="*/ 1 w 239"/>
                <a:gd name="T33" fmla="*/ 2 h 238"/>
                <a:gd name="T34" fmla="*/ 1 w 239"/>
                <a:gd name="T35" fmla="*/ 1 h 238"/>
                <a:gd name="T36" fmla="*/ 1 w 239"/>
                <a:gd name="T37" fmla="*/ 1 h 238"/>
                <a:gd name="T38" fmla="*/ 0 w 239"/>
                <a:gd name="T39" fmla="*/ 2 h 238"/>
                <a:gd name="T40" fmla="*/ 1 w 239"/>
                <a:gd name="T41" fmla="*/ 1 h 238"/>
                <a:gd name="T42" fmla="*/ 0 w 239"/>
                <a:gd name="T43" fmla="*/ 1 h 238"/>
                <a:gd name="T44" fmla="*/ 0 w 239"/>
                <a:gd name="T45" fmla="*/ 1 h 238"/>
                <a:gd name="T46" fmla="*/ 0 w 239"/>
                <a:gd name="T47" fmla="*/ 1 h 238"/>
                <a:gd name="T48" fmla="*/ 0 w 239"/>
                <a:gd name="T49" fmla="*/ 1 h 238"/>
                <a:gd name="T50" fmla="*/ 0 w 239"/>
                <a:gd name="T51" fmla="*/ 1 h 238"/>
                <a:gd name="T52" fmla="*/ 0 w 239"/>
                <a:gd name="T53" fmla="*/ 1 h 238"/>
                <a:gd name="T54" fmla="*/ 0 w 239"/>
                <a:gd name="T55" fmla="*/ 1 h 238"/>
                <a:gd name="T56" fmla="*/ 0 w 239"/>
                <a:gd name="T57" fmla="*/ 1 h 238"/>
                <a:gd name="T58" fmla="*/ 0 w 239"/>
                <a:gd name="T59" fmla="*/ 1 h 238"/>
                <a:gd name="T60" fmla="*/ 0 w 239"/>
                <a:gd name="T61" fmla="*/ 1 h 238"/>
                <a:gd name="T62" fmla="*/ 0 w 239"/>
                <a:gd name="T63" fmla="*/ 1 h 238"/>
                <a:gd name="T64" fmla="*/ 0 w 239"/>
                <a:gd name="T65" fmla="*/ 1 h 238"/>
                <a:gd name="T66" fmla="*/ 0 w 239"/>
                <a:gd name="T67" fmla="*/ 1 h 238"/>
                <a:gd name="T68" fmla="*/ 1 w 239"/>
                <a:gd name="T69" fmla="*/ 1 h 238"/>
                <a:gd name="T70" fmla="*/ 1 w 239"/>
                <a:gd name="T71" fmla="*/ 1 h 238"/>
                <a:gd name="T72" fmla="*/ 1 w 239"/>
                <a:gd name="T73" fmla="*/ 1 h 238"/>
                <a:gd name="T74" fmla="*/ 1 w 239"/>
                <a:gd name="T75" fmla="*/ 0 h 238"/>
                <a:gd name="T76" fmla="*/ 1 w 239"/>
                <a:gd name="T77" fmla="*/ 0 h 238"/>
                <a:gd name="T78" fmla="*/ 1 w 239"/>
                <a:gd name="T79" fmla="*/ 0 h 238"/>
                <a:gd name="T80" fmla="*/ 1 w 239"/>
                <a:gd name="T81" fmla="*/ 0 h 238"/>
                <a:gd name="T82" fmla="*/ 1 w 239"/>
                <a:gd name="T83" fmla="*/ 0 h 238"/>
                <a:gd name="T84" fmla="*/ 1 w 239"/>
                <a:gd name="T85" fmla="*/ 1 h 238"/>
                <a:gd name="T86" fmla="*/ 1 w 239"/>
                <a:gd name="T87" fmla="*/ 1 h 238"/>
                <a:gd name="T88" fmla="*/ 1 w 239"/>
                <a:gd name="T89" fmla="*/ 1 h 238"/>
                <a:gd name="T90" fmla="*/ 2 w 239"/>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238"/>
                <a:gd name="T140" fmla="*/ 239 w 239"/>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5" name="Freeform 116"/>
            <p:cNvSpPr>
              <a:spLocks/>
            </p:cNvSpPr>
            <p:nvPr/>
          </p:nvSpPr>
          <p:spPr bwMode="auto">
            <a:xfrm>
              <a:off x="3969" y="730"/>
              <a:ext cx="69" cy="69"/>
            </a:xfrm>
            <a:custGeom>
              <a:avLst/>
              <a:gdLst>
                <a:gd name="T0" fmla="*/ 2 w 343"/>
                <a:gd name="T1" fmla="*/ 0 h 343"/>
                <a:gd name="T2" fmla="*/ 2 w 343"/>
                <a:gd name="T3" fmla="*/ 0 h 343"/>
                <a:gd name="T4" fmla="*/ 2 w 343"/>
                <a:gd name="T5" fmla="*/ 0 h 343"/>
                <a:gd name="T6" fmla="*/ 2 w 343"/>
                <a:gd name="T7" fmla="*/ 0 h 343"/>
                <a:gd name="T8" fmla="*/ 2 w 343"/>
                <a:gd name="T9" fmla="*/ 1 h 343"/>
                <a:gd name="T10" fmla="*/ 2 w 343"/>
                <a:gd name="T11" fmla="*/ 1 h 343"/>
                <a:gd name="T12" fmla="*/ 2 w 343"/>
                <a:gd name="T13" fmla="*/ 1 h 343"/>
                <a:gd name="T14" fmla="*/ 2 w 343"/>
                <a:gd name="T15" fmla="*/ 1 h 343"/>
                <a:gd name="T16" fmla="*/ 2 w 343"/>
                <a:gd name="T17" fmla="*/ 1 h 343"/>
                <a:gd name="T18" fmla="*/ 3 w 343"/>
                <a:gd name="T19" fmla="*/ 1 h 343"/>
                <a:gd name="T20" fmla="*/ 3 w 343"/>
                <a:gd name="T21" fmla="*/ 1 h 343"/>
                <a:gd name="T22" fmla="*/ 2 w 343"/>
                <a:gd name="T23" fmla="*/ 2 h 343"/>
                <a:gd name="T24" fmla="*/ 2 w 343"/>
                <a:gd name="T25" fmla="*/ 2 h 343"/>
                <a:gd name="T26" fmla="*/ 2 w 343"/>
                <a:gd name="T27" fmla="*/ 2 h 343"/>
                <a:gd name="T28" fmla="*/ 2 w 343"/>
                <a:gd name="T29" fmla="*/ 2 h 343"/>
                <a:gd name="T30" fmla="*/ 2 w 343"/>
                <a:gd name="T31" fmla="*/ 2 h 343"/>
                <a:gd name="T32" fmla="*/ 2 w 343"/>
                <a:gd name="T33" fmla="*/ 2 h 343"/>
                <a:gd name="T34" fmla="*/ 2 w 343"/>
                <a:gd name="T35" fmla="*/ 2 h 343"/>
                <a:gd name="T36" fmla="*/ 2 w 343"/>
                <a:gd name="T37" fmla="*/ 3 h 343"/>
                <a:gd name="T38" fmla="*/ 2 w 343"/>
                <a:gd name="T39" fmla="*/ 3 h 343"/>
                <a:gd name="T40" fmla="*/ 2 w 343"/>
                <a:gd name="T41" fmla="*/ 3 h 343"/>
                <a:gd name="T42" fmla="*/ 2 w 343"/>
                <a:gd name="T43" fmla="*/ 3 h 343"/>
                <a:gd name="T44" fmla="*/ 2 w 343"/>
                <a:gd name="T45" fmla="*/ 2 h 343"/>
                <a:gd name="T46" fmla="*/ 2 w 343"/>
                <a:gd name="T47" fmla="*/ 2 h 343"/>
                <a:gd name="T48" fmla="*/ 2 w 343"/>
                <a:gd name="T49" fmla="*/ 2 h 343"/>
                <a:gd name="T50" fmla="*/ 1 w 343"/>
                <a:gd name="T51" fmla="*/ 2 h 343"/>
                <a:gd name="T52" fmla="*/ 1 w 343"/>
                <a:gd name="T53" fmla="*/ 2 h 343"/>
                <a:gd name="T54" fmla="*/ 1 w 343"/>
                <a:gd name="T55" fmla="*/ 2 h 343"/>
                <a:gd name="T56" fmla="*/ 0 w 343"/>
                <a:gd name="T57" fmla="*/ 3 h 343"/>
                <a:gd name="T58" fmla="*/ 0 w 343"/>
                <a:gd name="T59" fmla="*/ 3 h 343"/>
                <a:gd name="T60" fmla="*/ 0 w 343"/>
                <a:gd name="T61" fmla="*/ 3 h 343"/>
                <a:gd name="T62" fmla="*/ 0 w 343"/>
                <a:gd name="T63" fmla="*/ 3 h 343"/>
                <a:gd name="T64" fmla="*/ 0 w 343"/>
                <a:gd name="T65" fmla="*/ 2 h 343"/>
                <a:gd name="T66" fmla="*/ 0 w 343"/>
                <a:gd name="T67" fmla="*/ 2 h 343"/>
                <a:gd name="T68" fmla="*/ 0 w 343"/>
                <a:gd name="T69" fmla="*/ 2 h 343"/>
                <a:gd name="T70" fmla="*/ 1 w 343"/>
                <a:gd name="T71" fmla="*/ 2 h 343"/>
                <a:gd name="T72" fmla="*/ 1 w 343"/>
                <a:gd name="T73" fmla="*/ 2 h 343"/>
                <a:gd name="T74" fmla="*/ 1 w 343"/>
                <a:gd name="T75" fmla="*/ 2 h 343"/>
                <a:gd name="T76" fmla="*/ 1 w 343"/>
                <a:gd name="T77" fmla="*/ 2 h 343"/>
                <a:gd name="T78" fmla="*/ 1 w 343"/>
                <a:gd name="T79" fmla="*/ 2 h 343"/>
                <a:gd name="T80" fmla="*/ 0 w 343"/>
                <a:gd name="T81" fmla="*/ 2 h 343"/>
                <a:gd name="T82" fmla="*/ 0 w 343"/>
                <a:gd name="T83" fmla="*/ 1 h 343"/>
                <a:gd name="T84" fmla="*/ 0 w 343"/>
                <a:gd name="T85" fmla="*/ 1 h 343"/>
                <a:gd name="T86" fmla="*/ 0 w 343"/>
                <a:gd name="T87" fmla="*/ 1 h 343"/>
                <a:gd name="T88" fmla="*/ 0 w 343"/>
                <a:gd name="T89" fmla="*/ 1 h 343"/>
                <a:gd name="T90" fmla="*/ 0 w 343"/>
                <a:gd name="T91" fmla="*/ 1 h 343"/>
                <a:gd name="T92" fmla="*/ 0 w 343"/>
                <a:gd name="T93" fmla="*/ 1 h 343"/>
                <a:gd name="T94" fmla="*/ 0 w 343"/>
                <a:gd name="T95" fmla="*/ 1 h 343"/>
                <a:gd name="T96" fmla="*/ 0 w 343"/>
                <a:gd name="T97" fmla="*/ 1 h 343"/>
                <a:gd name="T98" fmla="*/ 0 w 343"/>
                <a:gd name="T99" fmla="*/ 1 h 343"/>
                <a:gd name="T100" fmla="*/ 0 w 343"/>
                <a:gd name="T101" fmla="*/ 1 h 343"/>
                <a:gd name="T102" fmla="*/ 1 w 343"/>
                <a:gd name="T103" fmla="*/ 1 h 343"/>
                <a:gd name="T104" fmla="*/ 1 w 343"/>
                <a:gd name="T105" fmla="*/ 1 h 343"/>
                <a:gd name="T106" fmla="*/ 1 w 343"/>
                <a:gd name="T107" fmla="*/ 1 h 343"/>
                <a:gd name="T108" fmla="*/ 2 w 343"/>
                <a:gd name="T109" fmla="*/ 0 h 343"/>
                <a:gd name="T110" fmla="*/ 2 w 343"/>
                <a:gd name="T111" fmla="*/ 0 h 3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3"/>
                <a:gd name="T169" fmla="*/ 0 h 343"/>
                <a:gd name="T170" fmla="*/ 343 w 343"/>
                <a:gd name="T171" fmla="*/ 343 h 3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6" name="Freeform 117"/>
            <p:cNvSpPr>
              <a:spLocks/>
            </p:cNvSpPr>
            <p:nvPr/>
          </p:nvSpPr>
          <p:spPr bwMode="auto">
            <a:xfrm>
              <a:off x="3977" y="739"/>
              <a:ext cx="52" cy="49"/>
            </a:xfrm>
            <a:custGeom>
              <a:avLst/>
              <a:gdLst>
                <a:gd name="T0" fmla="*/ 1 w 259"/>
                <a:gd name="T1" fmla="*/ 1 h 249"/>
                <a:gd name="T2" fmla="*/ 1 w 259"/>
                <a:gd name="T3" fmla="*/ 1 h 249"/>
                <a:gd name="T4" fmla="*/ 1 w 259"/>
                <a:gd name="T5" fmla="*/ 1 h 249"/>
                <a:gd name="T6" fmla="*/ 2 w 259"/>
                <a:gd name="T7" fmla="*/ 1 h 249"/>
                <a:gd name="T8" fmla="*/ 2 w 259"/>
                <a:gd name="T9" fmla="*/ 1 h 249"/>
                <a:gd name="T10" fmla="*/ 2 w 259"/>
                <a:gd name="T11" fmla="*/ 1 h 249"/>
                <a:gd name="T12" fmla="*/ 2 w 259"/>
                <a:gd name="T13" fmla="*/ 1 h 249"/>
                <a:gd name="T14" fmla="*/ 2 w 259"/>
                <a:gd name="T15" fmla="*/ 1 h 249"/>
                <a:gd name="T16" fmla="*/ 2 w 259"/>
                <a:gd name="T17" fmla="*/ 1 h 249"/>
                <a:gd name="T18" fmla="*/ 2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0 w 259"/>
                <a:gd name="T39" fmla="*/ 2 h 249"/>
                <a:gd name="T40" fmla="*/ 0 w 259"/>
                <a:gd name="T41" fmla="*/ 2 h 249"/>
                <a:gd name="T42" fmla="*/ 0 w 259"/>
                <a:gd name="T43" fmla="*/ 2 h 249"/>
                <a:gd name="T44" fmla="*/ 0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0 w 259"/>
                <a:gd name="T57" fmla="*/ 1 h 249"/>
                <a:gd name="T58" fmla="*/ 0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7" name="Freeform 118"/>
            <p:cNvSpPr>
              <a:spLocks/>
            </p:cNvSpPr>
            <p:nvPr/>
          </p:nvSpPr>
          <p:spPr bwMode="auto">
            <a:xfrm>
              <a:off x="3973" y="542"/>
              <a:ext cx="58" cy="58"/>
            </a:xfrm>
            <a:custGeom>
              <a:avLst/>
              <a:gdLst>
                <a:gd name="T0" fmla="*/ 2 w 290"/>
                <a:gd name="T1" fmla="*/ 1 h 290"/>
                <a:gd name="T2" fmla="*/ 2 w 290"/>
                <a:gd name="T3" fmla="*/ 1 h 290"/>
                <a:gd name="T4" fmla="*/ 2 w 290"/>
                <a:gd name="T5" fmla="*/ 1 h 290"/>
                <a:gd name="T6" fmla="*/ 2 w 290"/>
                <a:gd name="T7" fmla="*/ 1 h 290"/>
                <a:gd name="T8" fmla="*/ 2 w 290"/>
                <a:gd name="T9" fmla="*/ 1 h 290"/>
                <a:gd name="T10" fmla="*/ 2 w 290"/>
                <a:gd name="T11" fmla="*/ 1 h 290"/>
                <a:gd name="T12" fmla="*/ 2 w 290"/>
                <a:gd name="T13" fmla="*/ 1 h 290"/>
                <a:gd name="T14" fmla="*/ 2 w 290"/>
                <a:gd name="T15" fmla="*/ 1 h 290"/>
                <a:gd name="T16" fmla="*/ 2 w 290"/>
                <a:gd name="T17" fmla="*/ 1 h 290"/>
                <a:gd name="T18" fmla="*/ 2 w 290"/>
                <a:gd name="T19" fmla="*/ 1 h 290"/>
                <a:gd name="T20" fmla="*/ 2 w 290"/>
                <a:gd name="T21" fmla="*/ 1 h 290"/>
                <a:gd name="T22" fmla="*/ 2 w 290"/>
                <a:gd name="T23" fmla="*/ 1 h 290"/>
                <a:gd name="T24" fmla="*/ 2 w 290"/>
                <a:gd name="T25" fmla="*/ 1 h 290"/>
                <a:gd name="T26" fmla="*/ 2 w 290"/>
                <a:gd name="T27" fmla="*/ 1 h 290"/>
                <a:gd name="T28" fmla="*/ 2 w 290"/>
                <a:gd name="T29" fmla="*/ 1 h 290"/>
                <a:gd name="T30" fmla="*/ 2 w 290"/>
                <a:gd name="T31" fmla="*/ 1 h 290"/>
                <a:gd name="T32" fmla="*/ 2 w 290"/>
                <a:gd name="T33" fmla="*/ 2 h 290"/>
                <a:gd name="T34" fmla="*/ 2 w 290"/>
                <a:gd name="T35" fmla="*/ 2 h 290"/>
                <a:gd name="T36" fmla="*/ 2 w 290"/>
                <a:gd name="T37" fmla="*/ 2 h 290"/>
                <a:gd name="T38" fmla="*/ 2 w 290"/>
                <a:gd name="T39" fmla="*/ 2 h 290"/>
                <a:gd name="T40" fmla="*/ 2 w 290"/>
                <a:gd name="T41" fmla="*/ 2 h 290"/>
                <a:gd name="T42" fmla="*/ 2 w 290"/>
                <a:gd name="T43" fmla="*/ 2 h 290"/>
                <a:gd name="T44" fmla="*/ 2 w 290"/>
                <a:gd name="T45" fmla="*/ 2 h 290"/>
                <a:gd name="T46" fmla="*/ 2 w 290"/>
                <a:gd name="T47" fmla="*/ 2 h 290"/>
                <a:gd name="T48" fmla="*/ 2 w 290"/>
                <a:gd name="T49" fmla="*/ 2 h 290"/>
                <a:gd name="T50" fmla="*/ 2 w 290"/>
                <a:gd name="T51" fmla="*/ 2 h 290"/>
                <a:gd name="T52" fmla="*/ 2 w 290"/>
                <a:gd name="T53" fmla="*/ 2 h 290"/>
                <a:gd name="T54" fmla="*/ 2 w 290"/>
                <a:gd name="T55" fmla="*/ 2 h 290"/>
                <a:gd name="T56" fmla="*/ 1 w 290"/>
                <a:gd name="T57" fmla="*/ 2 h 290"/>
                <a:gd name="T58" fmla="*/ 1 w 290"/>
                <a:gd name="T59" fmla="*/ 2 h 290"/>
                <a:gd name="T60" fmla="*/ 1 w 290"/>
                <a:gd name="T61" fmla="*/ 2 h 290"/>
                <a:gd name="T62" fmla="*/ 1 w 290"/>
                <a:gd name="T63" fmla="*/ 2 h 290"/>
                <a:gd name="T64" fmla="*/ 1 w 290"/>
                <a:gd name="T65" fmla="*/ 2 h 290"/>
                <a:gd name="T66" fmla="*/ 0 w 290"/>
                <a:gd name="T67" fmla="*/ 2 h 290"/>
                <a:gd name="T68" fmla="*/ 0 w 290"/>
                <a:gd name="T69" fmla="*/ 2 h 290"/>
                <a:gd name="T70" fmla="*/ 0 w 290"/>
                <a:gd name="T71" fmla="*/ 2 h 290"/>
                <a:gd name="T72" fmla="*/ 0 w 290"/>
                <a:gd name="T73" fmla="*/ 2 h 290"/>
                <a:gd name="T74" fmla="*/ 0 w 290"/>
                <a:gd name="T75" fmla="*/ 2 h 290"/>
                <a:gd name="T76" fmla="*/ 0 w 290"/>
                <a:gd name="T77" fmla="*/ 2 h 290"/>
                <a:gd name="T78" fmla="*/ 1 w 290"/>
                <a:gd name="T79" fmla="*/ 2 h 290"/>
                <a:gd name="T80" fmla="*/ 1 w 290"/>
                <a:gd name="T81" fmla="*/ 2 h 290"/>
                <a:gd name="T82" fmla="*/ 1 w 290"/>
                <a:gd name="T83" fmla="*/ 1 h 290"/>
                <a:gd name="T84" fmla="*/ 1 w 290"/>
                <a:gd name="T85" fmla="*/ 1 h 290"/>
                <a:gd name="T86" fmla="*/ 1 w 290"/>
                <a:gd name="T87" fmla="*/ 1 h 290"/>
                <a:gd name="T88" fmla="*/ 1 w 290"/>
                <a:gd name="T89" fmla="*/ 1 h 290"/>
                <a:gd name="T90" fmla="*/ 0 w 290"/>
                <a:gd name="T91" fmla="*/ 1 h 290"/>
                <a:gd name="T92" fmla="*/ 0 w 290"/>
                <a:gd name="T93" fmla="*/ 1 h 290"/>
                <a:gd name="T94" fmla="*/ 0 w 290"/>
                <a:gd name="T95" fmla="*/ 1 h 290"/>
                <a:gd name="T96" fmla="*/ 0 w 290"/>
                <a:gd name="T97" fmla="*/ 1 h 290"/>
                <a:gd name="T98" fmla="*/ 0 w 290"/>
                <a:gd name="T99" fmla="*/ 1 h 290"/>
                <a:gd name="T100" fmla="*/ 0 w 290"/>
                <a:gd name="T101" fmla="*/ 1 h 290"/>
                <a:gd name="T102" fmla="*/ 0 w 290"/>
                <a:gd name="T103" fmla="*/ 1 h 290"/>
                <a:gd name="T104" fmla="*/ 1 w 290"/>
                <a:gd name="T105" fmla="*/ 1 h 290"/>
                <a:gd name="T106" fmla="*/ 1 w 290"/>
                <a:gd name="T107" fmla="*/ 0 h 290"/>
                <a:gd name="T108" fmla="*/ 1 w 290"/>
                <a:gd name="T109" fmla="*/ 0 h 290"/>
                <a:gd name="T110" fmla="*/ 1 w 290"/>
                <a:gd name="T111" fmla="*/ 0 h 290"/>
                <a:gd name="T112" fmla="*/ 1 w 290"/>
                <a:gd name="T113" fmla="*/ 0 h 290"/>
                <a:gd name="T114" fmla="*/ 1 w 290"/>
                <a:gd name="T115" fmla="*/ 0 h 290"/>
                <a:gd name="T116" fmla="*/ 1 w 290"/>
                <a:gd name="T117" fmla="*/ 0 h 290"/>
                <a:gd name="T118" fmla="*/ 2 w 290"/>
                <a:gd name="T119" fmla="*/ 1 h 290"/>
                <a:gd name="T120" fmla="*/ 2 w 290"/>
                <a:gd name="T121" fmla="*/ 1 h 290"/>
                <a:gd name="T122" fmla="*/ 2 w 290"/>
                <a:gd name="T123" fmla="*/ 1 h 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290"/>
                <a:gd name="T188" fmla="*/ 290 w 290"/>
                <a:gd name="T189" fmla="*/ 290 h 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8" name="Freeform 119"/>
            <p:cNvSpPr>
              <a:spLocks/>
            </p:cNvSpPr>
            <p:nvPr/>
          </p:nvSpPr>
          <p:spPr bwMode="auto">
            <a:xfrm>
              <a:off x="3981" y="548"/>
              <a:ext cx="42" cy="44"/>
            </a:xfrm>
            <a:custGeom>
              <a:avLst/>
              <a:gdLst>
                <a:gd name="T0" fmla="*/ 1 w 208"/>
                <a:gd name="T1" fmla="*/ 1 h 218"/>
                <a:gd name="T2" fmla="*/ 2 w 208"/>
                <a:gd name="T3" fmla="*/ 1 h 218"/>
                <a:gd name="T4" fmla="*/ 1 w 208"/>
                <a:gd name="T5" fmla="*/ 1 h 218"/>
                <a:gd name="T6" fmla="*/ 1 w 208"/>
                <a:gd name="T7" fmla="*/ 1 h 218"/>
                <a:gd name="T8" fmla="*/ 1 w 208"/>
                <a:gd name="T9" fmla="*/ 1 h 218"/>
                <a:gd name="T10" fmla="*/ 1 w 208"/>
                <a:gd name="T11" fmla="*/ 1 h 218"/>
                <a:gd name="T12" fmla="*/ 1 w 208"/>
                <a:gd name="T13" fmla="*/ 1 h 218"/>
                <a:gd name="T14" fmla="*/ 1 w 208"/>
                <a:gd name="T15" fmla="*/ 1 h 218"/>
                <a:gd name="T16" fmla="*/ 1 w 208"/>
                <a:gd name="T17" fmla="*/ 1 h 218"/>
                <a:gd name="T18" fmla="*/ 1 w 208"/>
                <a:gd name="T19" fmla="*/ 2 h 218"/>
                <a:gd name="T20" fmla="*/ 1 w 208"/>
                <a:gd name="T21" fmla="*/ 2 h 218"/>
                <a:gd name="T22" fmla="*/ 1 w 208"/>
                <a:gd name="T23" fmla="*/ 1 h 218"/>
                <a:gd name="T24" fmla="*/ 0 w 208"/>
                <a:gd name="T25" fmla="*/ 2 h 218"/>
                <a:gd name="T26" fmla="*/ 0 w 208"/>
                <a:gd name="T27" fmla="*/ 2 h 218"/>
                <a:gd name="T28" fmla="*/ 0 w 208"/>
                <a:gd name="T29" fmla="*/ 2 h 218"/>
                <a:gd name="T30" fmla="*/ 0 w 208"/>
                <a:gd name="T31" fmla="*/ 1 h 218"/>
                <a:gd name="T32" fmla="*/ 0 w 208"/>
                <a:gd name="T33" fmla="*/ 1 h 218"/>
                <a:gd name="T34" fmla="*/ 0 w 208"/>
                <a:gd name="T35" fmla="*/ 1 h 218"/>
                <a:gd name="T36" fmla="*/ 1 w 208"/>
                <a:gd name="T37" fmla="*/ 1 h 218"/>
                <a:gd name="T38" fmla="*/ 1 w 208"/>
                <a:gd name="T39" fmla="*/ 1 h 218"/>
                <a:gd name="T40" fmla="*/ 1 w 208"/>
                <a:gd name="T41" fmla="*/ 1 h 218"/>
                <a:gd name="T42" fmla="*/ 0 w 208"/>
                <a:gd name="T43" fmla="*/ 1 h 218"/>
                <a:gd name="T44" fmla="*/ 0 w 208"/>
                <a:gd name="T45" fmla="*/ 1 h 218"/>
                <a:gd name="T46" fmla="*/ 0 w 208"/>
                <a:gd name="T47" fmla="*/ 1 h 218"/>
                <a:gd name="T48" fmla="*/ 0 w 208"/>
                <a:gd name="T49" fmla="*/ 1 h 218"/>
                <a:gd name="T50" fmla="*/ 0 w 208"/>
                <a:gd name="T51" fmla="*/ 1 h 218"/>
                <a:gd name="T52" fmla="*/ 0 w 208"/>
                <a:gd name="T53" fmla="*/ 1 h 218"/>
                <a:gd name="T54" fmla="*/ 0 w 208"/>
                <a:gd name="T55" fmla="*/ 1 h 218"/>
                <a:gd name="T56" fmla="*/ 0 w 208"/>
                <a:gd name="T57" fmla="*/ 1 h 218"/>
                <a:gd name="T58" fmla="*/ 1 w 208"/>
                <a:gd name="T59" fmla="*/ 1 h 218"/>
                <a:gd name="T60" fmla="*/ 1 w 208"/>
                <a:gd name="T61" fmla="*/ 0 h 218"/>
                <a:gd name="T62" fmla="*/ 1 w 208"/>
                <a:gd name="T63" fmla="*/ 0 h 218"/>
                <a:gd name="T64" fmla="*/ 1 w 208"/>
                <a:gd name="T65" fmla="*/ 0 h 218"/>
                <a:gd name="T66" fmla="*/ 1 w 208"/>
                <a:gd name="T67" fmla="*/ 0 h 218"/>
                <a:gd name="T68" fmla="*/ 1 w 208"/>
                <a:gd name="T69" fmla="*/ 0 h 218"/>
                <a:gd name="T70" fmla="*/ 1 w 208"/>
                <a:gd name="T71" fmla="*/ 0 h 218"/>
                <a:gd name="T72" fmla="*/ 1 w 208"/>
                <a:gd name="T73" fmla="*/ 1 h 218"/>
                <a:gd name="T74" fmla="*/ 1 w 208"/>
                <a:gd name="T75" fmla="*/ 1 h 218"/>
                <a:gd name="T76" fmla="*/ 1 w 208"/>
                <a:gd name="T77" fmla="*/ 1 h 2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18"/>
                <a:gd name="T119" fmla="*/ 208 w 208"/>
                <a:gd name="T120" fmla="*/ 218 h 2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9" name="Freeform 120"/>
            <p:cNvSpPr>
              <a:spLocks/>
            </p:cNvSpPr>
            <p:nvPr/>
          </p:nvSpPr>
          <p:spPr bwMode="auto">
            <a:xfrm>
              <a:off x="4081" y="670"/>
              <a:ext cx="58" cy="58"/>
            </a:xfrm>
            <a:custGeom>
              <a:avLst/>
              <a:gdLst>
                <a:gd name="T0" fmla="*/ 2 w 289"/>
                <a:gd name="T1" fmla="*/ 1 h 290"/>
                <a:gd name="T2" fmla="*/ 2 w 289"/>
                <a:gd name="T3" fmla="*/ 1 h 290"/>
                <a:gd name="T4" fmla="*/ 2 w 289"/>
                <a:gd name="T5" fmla="*/ 1 h 290"/>
                <a:gd name="T6" fmla="*/ 2 w 289"/>
                <a:gd name="T7" fmla="*/ 1 h 290"/>
                <a:gd name="T8" fmla="*/ 2 w 289"/>
                <a:gd name="T9" fmla="*/ 1 h 290"/>
                <a:gd name="T10" fmla="*/ 2 w 289"/>
                <a:gd name="T11" fmla="*/ 1 h 290"/>
                <a:gd name="T12" fmla="*/ 2 w 289"/>
                <a:gd name="T13" fmla="*/ 1 h 290"/>
                <a:gd name="T14" fmla="*/ 2 w 289"/>
                <a:gd name="T15" fmla="*/ 1 h 290"/>
                <a:gd name="T16" fmla="*/ 2 w 289"/>
                <a:gd name="T17" fmla="*/ 1 h 290"/>
                <a:gd name="T18" fmla="*/ 2 w 289"/>
                <a:gd name="T19" fmla="*/ 1 h 290"/>
                <a:gd name="T20" fmla="*/ 2 w 289"/>
                <a:gd name="T21" fmla="*/ 1 h 290"/>
                <a:gd name="T22" fmla="*/ 2 w 289"/>
                <a:gd name="T23" fmla="*/ 1 h 290"/>
                <a:gd name="T24" fmla="*/ 2 w 289"/>
                <a:gd name="T25" fmla="*/ 1 h 290"/>
                <a:gd name="T26" fmla="*/ 2 w 289"/>
                <a:gd name="T27" fmla="*/ 1 h 290"/>
                <a:gd name="T28" fmla="*/ 2 w 289"/>
                <a:gd name="T29" fmla="*/ 1 h 290"/>
                <a:gd name="T30" fmla="*/ 2 w 289"/>
                <a:gd name="T31" fmla="*/ 2 h 290"/>
                <a:gd name="T32" fmla="*/ 2 w 289"/>
                <a:gd name="T33" fmla="*/ 2 h 290"/>
                <a:gd name="T34" fmla="*/ 2 w 289"/>
                <a:gd name="T35" fmla="*/ 2 h 290"/>
                <a:gd name="T36" fmla="*/ 2 w 289"/>
                <a:gd name="T37" fmla="*/ 2 h 290"/>
                <a:gd name="T38" fmla="*/ 2 w 289"/>
                <a:gd name="T39" fmla="*/ 2 h 290"/>
                <a:gd name="T40" fmla="*/ 2 w 289"/>
                <a:gd name="T41" fmla="*/ 2 h 290"/>
                <a:gd name="T42" fmla="*/ 2 w 289"/>
                <a:gd name="T43" fmla="*/ 2 h 290"/>
                <a:gd name="T44" fmla="*/ 2 w 289"/>
                <a:gd name="T45" fmla="*/ 2 h 290"/>
                <a:gd name="T46" fmla="*/ 2 w 289"/>
                <a:gd name="T47" fmla="*/ 2 h 290"/>
                <a:gd name="T48" fmla="*/ 2 w 289"/>
                <a:gd name="T49" fmla="*/ 2 h 290"/>
                <a:gd name="T50" fmla="*/ 2 w 289"/>
                <a:gd name="T51" fmla="*/ 2 h 290"/>
                <a:gd name="T52" fmla="*/ 2 w 289"/>
                <a:gd name="T53" fmla="*/ 2 h 290"/>
                <a:gd name="T54" fmla="*/ 2 w 289"/>
                <a:gd name="T55" fmla="*/ 2 h 290"/>
                <a:gd name="T56" fmla="*/ 1 w 289"/>
                <a:gd name="T57" fmla="*/ 2 h 290"/>
                <a:gd name="T58" fmla="*/ 1 w 289"/>
                <a:gd name="T59" fmla="*/ 2 h 290"/>
                <a:gd name="T60" fmla="*/ 1 w 289"/>
                <a:gd name="T61" fmla="*/ 2 h 290"/>
                <a:gd name="T62" fmla="*/ 1 w 289"/>
                <a:gd name="T63" fmla="*/ 2 h 290"/>
                <a:gd name="T64" fmla="*/ 1 w 289"/>
                <a:gd name="T65" fmla="*/ 2 h 290"/>
                <a:gd name="T66" fmla="*/ 0 w 289"/>
                <a:gd name="T67" fmla="*/ 2 h 290"/>
                <a:gd name="T68" fmla="*/ 0 w 289"/>
                <a:gd name="T69" fmla="*/ 2 h 290"/>
                <a:gd name="T70" fmla="*/ 0 w 289"/>
                <a:gd name="T71" fmla="*/ 2 h 290"/>
                <a:gd name="T72" fmla="*/ 0 w 289"/>
                <a:gd name="T73" fmla="*/ 2 h 290"/>
                <a:gd name="T74" fmla="*/ 0 w 289"/>
                <a:gd name="T75" fmla="*/ 2 h 290"/>
                <a:gd name="T76" fmla="*/ 0 w 289"/>
                <a:gd name="T77" fmla="*/ 2 h 290"/>
                <a:gd name="T78" fmla="*/ 1 w 289"/>
                <a:gd name="T79" fmla="*/ 2 h 290"/>
                <a:gd name="T80" fmla="*/ 1 w 289"/>
                <a:gd name="T81" fmla="*/ 2 h 290"/>
                <a:gd name="T82" fmla="*/ 1 w 289"/>
                <a:gd name="T83" fmla="*/ 1 h 290"/>
                <a:gd name="T84" fmla="*/ 1 w 289"/>
                <a:gd name="T85" fmla="*/ 1 h 290"/>
                <a:gd name="T86" fmla="*/ 1 w 289"/>
                <a:gd name="T87" fmla="*/ 1 h 290"/>
                <a:gd name="T88" fmla="*/ 1 w 289"/>
                <a:gd name="T89" fmla="*/ 1 h 290"/>
                <a:gd name="T90" fmla="*/ 0 w 289"/>
                <a:gd name="T91" fmla="*/ 1 h 290"/>
                <a:gd name="T92" fmla="*/ 0 w 289"/>
                <a:gd name="T93" fmla="*/ 1 h 290"/>
                <a:gd name="T94" fmla="*/ 0 w 289"/>
                <a:gd name="T95" fmla="*/ 1 h 290"/>
                <a:gd name="T96" fmla="*/ 0 w 289"/>
                <a:gd name="T97" fmla="*/ 1 h 290"/>
                <a:gd name="T98" fmla="*/ 0 w 289"/>
                <a:gd name="T99" fmla="*/ 1 h 290"/>
                <a:gd name="T100" fmla="*/ 0 w 289"/>
                <a:gd name="T101" fmla="*/ 1 h 290"/>
                <a:gd name="T102" fmla="*/ 1 w 289"/>
                <a:gd name="T103" fmla="*/ 1 h 290"/>
                <a:gd name="T104" fmla="*/ 1 w 289"/>
                <a:gd name="T105" fmla="*/ 0 h 290"/>
                <a:gd name="T106" fmla="*/ 1 w 289"/>
                <a:gd name="T107" fmla="*/ 0 h 290"/>
                <a:gd name="T108" fmla="*/ 1 w 289"/>
                <a:gd name="T109" fmla="*/ 0 h 290"/>
                <a:gd name="T110" fmla="*/ 1 w 289"/>
                <a:gd name="T111" fmla="*/ 0 h 290"/>
                <a:gd name="T112" fmla="*/ 1 w 289"/>
                <a:gd name="T113" fmla="*/ 0 h 290"/>
                <a:gd name="T114" fmla="*/ 1 w 289"/>
                <a:gd name="T115" fmla="*/ 0 h 290"/>
                <a:gd name="T116" fmla="*/ 2 w 289"/>
                <a:gd name="T117" fmla="*/ 1 h 290"/>
                <a:gd name="T118" fmla="*/ 2 w 289"/>
                <a:gd name="T119" fmla="*/ 1 h 290"/>
                <a:gd name="T120" fmla="*/ 2 w 289"/>
                <a:gd name="T121" fmla="*/ 1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9"/>
                <a:gd name="T184" fmla="*/ 0 h 290"/>
                <a:gd name="T185" fmla="*/ 289 w 289"/>
                <a:gd name="T186" fmla="*/ 290 h 2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0" name="Freeform 121"/>
            <p:cNvSpPr>
              <a:spLocks/>
            </p:cNvSpPr>
            <p:nvPr/>
          </p:nvSpPr>
          <p:spPr bwMode="auto">
            <a:xfrm>
              <a:off x="4089" y="679"/>
              <a:ext cx="42" cy="41"/>
            </a:xfrm>
            <a:custGeom>
              <a:avLst/>
              <a:gdLst>
                <a:gd name="T0" fmla="*/ 1 w 208"/>
                <a:gd name="T1" fmla="*/ 1 h 207"/>
                <a:gd name="T2" fmla="*/ 2 w 208"/>
                <a:gd name="T3" fmla="*/ 1 h 207"/>
                <a:gd name="T4" fmla="*/ 1 w 208"/>
                <a:gd name="T5" fmla="*/ 1 h 207"/>
                <a:gd name="T6" fmla="*/ 1 w 208"/>
                <a:gd name="T7" fmla="*/ 1 h 207"/>
                <a:gd name="T8" fmla="*/ 1 w 208"/>
                <a:gd name="T9" fmla="*/ 1 h 207"/>
                <a:gd name="T10" fmla="*/ 1 w 208"/>
                <a:gd name="T11" fmla="*/ 1 h 207"/>
                <a:gd name="T12" fmla="*/ 1 w 208"/>
                <a:gd name="T13" fmla="*/ 1 h 207"/>
                <a:gd name="T14" fmla="*/ 1 w 208"/>
                <a:gd name="T15" fmla="*/ 1 h 207"/>
                <a:gd name="T16" fmla="*/ 1 w 208"/>
                <a:gd name="T17" fmla="*/ 1 h 207"/>
                <a:gd name="T18" fmla="*/ 1 w 208"/>
                <a:gd name="T19" fmla="*/ 1 h 207"/>
                <a:gd name="T20" fmla="*/ 1 w 208"/>
                <a:gd name="T21" fmla="*/ 2 h 207"/>
                <a:gd name="T22" fmla="*/ 1 w 208"/>
                <a:gd name="T23" fmla="*/ 1 h 207"/>
                <a:gd name="T24" fmla="*/ 0 w 208"/>
                <a:gd name="T25" fmla="*/ 2 h 207"/>
                <a:gd name="T26" fmla="*/ 0 w 208"/>
                <a:gd name="T27" fmla="*/ 2 h 207"/>
                <a:gd name="T28" fmla="*/ 0 w 208"/>
                <a:gd name="T29" fmla="*/ 1 h 207"/>
                <a:gd name="T30" fmla="*/ 0 w 208"/>
                <a:gd name="T31" fmla="*/ 1 h 207"/>
                <a:gd name="T32" fmla="*/ 0 w 208"/>
                <a:gd name="T33" fmla="*/ 1 h 207"/>
                <a:gd name="T34" fmla="*/ 0 w 208"/>
                <a:gd name="T35" fmla="*/ 1 h 207"/>
                <a:gd name="T36" fmla="*/ 1 w 208"/>
                <a:gd name="T37" fmla="*/ 1 h 207"/>
                <a:gd name="T38" fmla="*/ 1 w 208"/>
                <a:gd name="T39" fmla="*/ 1 h 207"/>
                <a:gd name="T40" fmla="*/ 1 w 208"/>
                <a:gd name="T41" fmla="*/ 1 h 207"/>
                <a:gd name="T42" fmla="*/ 0 w 208"/>
                <a:gd name="T43" fmla="*/ 1 h 207"/>
                <a:gd name="T44" fmla="*/ 0 w 208"/>
                <a:gd name="T45" fmla="*/ 1 h 207"/>
                <a:gd name="T46" fmla="*/ 0 w 208"/>
                <a:gd name="T47" fmla="*/ 1 h 207"/>
                <a:gd name="T48" fmla="*/ 0 w 208"/>
                <a:gd name="T49" fmla="*/ 1 h 207"/>
                <a:gd name="T50" fmla="*/ 0 w 208"/>
                <a:gd name="T51" fmla="*/ 1 h 207"/>
                <a:gd name="T52" fmla="*/ 0 w 208"/>
                <a:gd name="T53" fmla="*/ 1 h 207"/>
                <a:gd name="T54" fmla="*/ 0 w 208"/>
                <a:gd name="T55" fmla="*/ 1 h 207"/>
                <a:gd name="T56" fmla="*/ 1 w 208"/>
                <a:gd name="T57" fmla="*/ 1 h 207"/>
                <a:gd name="T58" fmla="*/ 1 w 208"/>
                <a:gd name="T59" fmla="*/ 1 h 207"/>
                <a:gd name="T60" fmla="*/ 1 w 208"/>
                <a:gd name="T61" fmla="*/ 0 h 207"/>
                <a:gd name="T62" fmla="*/ 1 w 208"/>
                <a:gd name="T63" fmla="*/ 0 h 207"/>
                <a:gd name="T64" fmla="*/ 1 w 208"/>
                <a:gd name="T65" fmla="*/ 0 h 207"/>
                <a:gd name="T66" fmla="*/ 1 w 208"/>
                <a:gd name="T67" fmla="*/ 0 h 207"/>
                <a:gd name="T68" fmla="*/ 1 w 208"/>
                <a:gd name="T69" fmla="*/ 0 h 207"/>
                <a:gd name="T70" fmla="*/ 1 w 208"/>
                <a:gd name="T71" fmla="*/ 0 h 207"/>
                <a:gd name="T72" fmla="*/ 1 w 208"/>
                <a:gd name="T73" fmla="*/ 0 h 207"/>
                <a:gd name="T74" fmla="*/ 1 w 208"/>
                <a:gd name="T75" fmla="*/ 1 h 207"/>
                <a:gd name="T76" fmla="*/ 1 w 208"/>
                <a:gd name="T77" fmla="*/ 1 h 2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07"/>
                <a:gd name="T119" fmla="*/ 208 w 208"/>
                <a:gd name="T120" fmla="*/ 207 h 2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1" name="Freeform 122"/>
            <p:cNvSpPr>
              <a:spLocks/>
            </p:cNvSpPr>
            <p:nvPr/>
          </p:nvSpPr>
          <p:spPr bwMode="auto">
            <a:xfrm>
              <a:off x="4407" y="645"/>
              <a:ext cx="68" cy="69"/>
            </a:xfrm>
            <a:custGeom>
              <a:avLst/>
              <a:gdLst>
                <a:gd name="T0" fmla="*/ 1 w 343"/>
                <a:gd name="T1" fmla="*/ 0 h 343"/>
                <a:gd name="T2" fmla="*/ 1 w 343"/>
                <a:gd name="T3" fmla="*/ 0 h 343"/>
                <a:gd name="T4" fmla="*/ 1 w 343"/>
                <a:gd name="T5" fmla="*/ 0 h 343"/>
                <a:gd name="T6" fmla="*/ 1 w 343"/>
                <a:gd name="T7" fmla="*/ 0 h 343"/>
                <a:gd name="T8" fmla="*/ 1 w 343"/>
                <a:gd name="T9" fmla="*/ 1 h 343"/>
                <a:gd name="T10" fmla="*/ 1 w 343"/>
                <a:gd name="T11" fmla="*/ 1 h 343"/>
                <a:gd name="T12" fmla="*/ 1 w 343"/>
                <a:gd name="T13" fmla="*/ 1 h 343"/>
                <a:gd name="T14" fmla="*/ 1 w 343"/>
                <a:gd name="T15" fmla="*/ 1 h 343"/>
                <a:gd name="T16" fmla="*/ 1 w 343"/>
                <a:gd name="T17" fmla="*/ 1 h 343"/>
                <a:gd name="T18" fmla="*/ 0 w 343"/>
                <a:gd name="T19" fmla="*/ 1 h 343"/>
                <a:gd name="T20" fmla="*/ 1 w 343"/>
                <a:gd name="T21" fmla="*/ 2 h 343"/>
                <a:gd name="T22" fmla="*/ 1 w 343"/>
                <a:gd name="T23" fmla="*/ 2 h 343"/>
                <a:gd name="T24" fmla="*/ 1 w 343"/>
                <a:gd name="T25" fmla="*/ 2 h 343"/>
                <a:gd name="T26" fmla="*/ 1 w 343"/>
                <a:gd name="T27" fmla="*/ 2 h 343"/>
                <a:gd name="T28" fmla="*/ 1 w 343"/>
                <a:gd name="T29" fmla="*/ 2 h 343"/>
                <a:gd name="T30" fmla="*/ 1 w 343"/>
                <a:gd name="T31" fmla="*/ 2 h 343"/>
                <a:gd name="T32" fmla="*/ 1 w 343"/>
                <a:gd name="T33" fmla="*/ 2 h 343"/>
                <a:gd name="T34" fmla="*/ 1 w 343"/>
                <a:gd name="T35" fmla="*/ 3 h 343"/>
                <a:gd name="T36" fmla="*/ 1 w 343"/>
                <a:gd name="T37" fmla="*/ 3 h 343"/>
                <a:gd name="T38" fmla="*/ 1 w 343"/>
                <a:gd name="T39" fmla="*/ 3 h 343"/>
                <a:gd name="T40" fmla="*/ 1 w 343"/>
                <a:gd name="T41" fmla="*/ 3 h 343"/>
                <a:gd name="T42" fmla="*/ 1 w 343"/>
                <a:gd name="T43" fmla="*/ 2 h 343"/>
                <a:gd name="T44" fmla="*/ 1 w 343"/>
                <a:gd name="T45" fmla="*/ 2 h 343"/>
                <a:gd name="T46" fmla="*/ 1 w 343"/>
                <a:gd name="T47" fmla="*/ 2 h 343"/>
                <a:gd name="T48" fmla="*/ 1 w 343"/>
                <a:gd name="T49" fmla="*/ 2 h 343"/>
                <a:gd name="T50" fmla="*/ 1 w 343"/>
                <a:gd name="T51" fmla="*/ 2 h 343"/>
                <a:gd name="T52" fmla="*/ 1 w 343"/>
                <a:gd name="T53" fmla="*/ 2 h 343"/>
                <a:gd name="T54" fmla="*/ 2 w 343"/>
                <a:gd name="T55" fmla="*/ 3 h 343"/>
                <a:gd name="T56" fmla="*/ 2 w 343"/>
                <a:gd name="T57" fmla="*/ 3 h 343"/>
                <a:gd name="T58" fmla="*/ 2 w 343"/>
                <a:gd name="T59" fmla="*/ 3 h 343"/>
                <a:gd name="T60" fmla="*/ 2 w 343"/>
                <a:gd name="T61" fmla="*/ 3 h 343"/>
                <a:gd name="T62" fmla="*/ 2 w 343"/>
                <a:gd name="T63" fmla="*/ 2 h 343"/>
                <a:gd name="T64" fmla="*/ 2 w 343"/>
                <a:gd name="T65" fmla="*/ 2 h 343"/>
                <a:gd name="T66" fmla="*/ 2 w 343"/>
                <a:gd name="T67" fmla="*/ 2 h 343"/>
                <a:gd name="T68" fmla="*/ 2 w 343"/>
                <a:gd name="T69" fmla="*/ 2 h 343"/>
                <a:gd name="T70" fmla="*/ 2 w 343"/>
                <a:gd name="T71" fmla="*/ 2 h 343"/>
                <a:gd name="T72" fmla="*/ 2 w 343"/>
                <a:gd name="T73" fmla="*/ 2 h 343"/>
                <a:gd name="T74" fmla="*/ 2 w 343"/>
                <a:gd name="T75" fmla="*/ 2 h 343"/>
                <a:gd name="T76" fmla="*/ 2 w 343"/>
                <a:gd name="T77" fmla="*/ 2 h 343"/>
                <a:gd name="T78" fmla="*/ 2 w 343"/>
                <a:gd name="T79" fmla="*/ 2 h 343"/>
                <a:gd name="T80" fmla="*/ 2 w 343"/>
                <a:gd name="T81" fmla="*/ 1 h 343"/>
                <a:gd name="T82" fmla="*/ 2 w 343"/>
                <a:gd name="T83" fmla="*/ 1 h 343"/>
                <a:gd name="T84" fmla="*/ 3 w 343"/>
                <a:gd name="T85" fmla="*/ 1 h 343"/>
                <a:gd name="T86" fmla="*/ 3 w 343"/>
                <a:gd name="T87" fmla="*/ 1 h 343"/>
                <a:gd name="T88" fmla="*/ 3 w 343"/>
                <a:gd name="T89" fmla="*/ 1 h 343"/>
                <a:gd name="T90" fmla="*/ 3 w 343"/>
                <a:gd name="T91" fmla="*/ 1 h 343"/>
                <a:gd name="T92" fmla="*/ 2 w 343"/>
                <a:gd name="T93" fmla="*/ 1 h 343"/>
                <a:gd name="T94" fmla="*/ 2 w 343"/>
                <a:gd name="T95" fmla="*/ 1 h 343"/>
                <a:gd name="T96" fmla="*/ 2 w 343"/>
                <a:gd name="T97" fmla="*/ 1 h 343"/>
                <a:gd name="T98" fmla="*/ 2 w 343"/>
                <a:gd name="T99" fmla="*/ 1 h 343"/>
                <a:gd name="T100" fmla="*/ 2 w 343"/>
                <a:gd name="T101" fmla="*/ 1 h 343"/>
                <a:gd name="T102" fmla="*/ 2 w 343"/>
                <a:gd name="T103" fmla="*/ 1 h 343"/>
                <a:gd name="T104" fmla="*/ 2 w 343"/>
                <a:gd name="T105" fmla="*/ 1 h 343"/>
                <a:gd name="T106" fmla="*/ 1 w 343"/>
                <a:gd name="T107" fmla="*/ 0 h 343"/>
                <a:gd name="T108" fmla="*/ 1 w 343"/>
                <a:gd name="T109" fmla="*/ 0 h 3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3"/>
                <a:gd name="T166" fmla="*/ 0 h 343"/>
                <a:gd name="T167" fmla="*/ 343 w 343"/>
                <a:gd name="T168" fmla="*/ 343 h 3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2" name="Freeform 123"/>
            <p:cNvSpPr>
              <a:spLocks/>
            </p:cNvSpPr>
            <p:nvPr/>
          </p:nvSpPr>
          <p:spPr bwMode="auto">
            <a:xfrm>
              <a:off x="4415" y="654"/>
              <a:ext cx="52" cy="49"/>
            </a:xfrm>
            <a:custGeom>
              <a:avLst/>
              <a:gdLst>
                <a:gd name="T0" fmla="*/ 1 w 259"/>
                <a:gd name="T1" fmla="*/ 1 h 249"/>
                <a:gd name="T2" fmla="*/ 1 w 259"/>
                <a:gd name="T3" fmla="*/ 1 h 249"/>
                <a:gd name="T4" fmla="*/ 1 w 259"/>
                <a:gd name="T5" fmla="*/ 1 h 249"/>
                <a:gd name="T6" fmla="*/ 0 w 259"/>
                <a:gd name="T7" fmla="*/ 1 h 249"/>
                <a:gd name="T8" fmla="*/ 0 w 259"/>
                <a:gd name="T9" fmla="*/ 1 h 249"/>
                <a:gd name="T10" fmla="*/ 0 w 259"/>
                <a:gd name="T11" fmla="*/ 1 h 249"/>
                <a:gd name="T12" fmla="*/ 0 w 259"/>
                <a:gd name="T13" fmla="*/ 1 h 249"/>
                <a:gd name="T14" fmla="*/ 0 w 259"/>
                <a:gd name="T15" fmla="*/ 1 h 249"/>
                <a:gd name="T16" fmla="*/ 0 w 259"/>
                <a:gd name="T17" fmla="*/ 1 h 249"/>
                <a:gd name="T18" fmla="*/ 1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2 w 259"/>
                <a:gd name="T39" fmla="*/ 2 h 249"/>
                <a:gd name="T40" fmla="*/ 2 w 259"/>
                <a:gd name="T41" fmla="*/ 2 h 249"/>
                <a:gd name="T42" fmla="*/ 2 w 259"/>
                <a:gd name="T43" fmla="*/ 2 h 249"/>
                <a:gd name="T44" fmla="*/ 1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2 w 259"/>
                <a:gd name="T57" fmla="*/ 1 h 249"/>
                <a:gd name="T58" fmla="*/ 2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3" name="Freeform 124"/>
            <p:cNvSpPr>
              <a:spLocks/>
            </p:cNvSpPr>
            <p:nvPr/>
          </p:nvSpPr>
          <p:spPr bwMode="auto">
            <a:xfrm>
              <a:off x="3915" y="882"/>
              <a:ext cx="77" cy="74"/>
            </a:xfrm>
            <a:custGeom>
              <a:avLst/>
              <a:gdLst>
                <a:gd name="T0" fmla="*/ 2 w 383"/>
                <a:gd name="T1" fmla="*/ 0 h 374"/>
                <a:gd name="T2" fmla="*/ 2 w 383"/>
                <a:gd name="T3" fmla="*/ 1 h 374"/>
                <a:gd name="T4" fmla="*/ 2 w 383"/>
                <a:gd name="T5" fmla="*/ 1 h 374"/>
                <a:gd name="T6" fmla="*/ 2 w 383"/>
                <a:gd name="T7" fmla="*/ 1 h 374"/>
                <a:gd name="T8" fmla="*/ 2 w 383"/>
                <a:gd name="T9" fmla="*/ 1 h 374"/>
                <a:gd name="T10" fmla="*/ 3 w 383"/>
                <a:gd name="T11" fmla="*/ 1 h 374"/>
                <a:gd name="T12" fmla="*/ 3 w 383"/>
                <a:gd name="T13" fmla="*/ 1 h 374"/>
                <a:gd name="T14" fmla="*/ 3 w 383"/>
                <a:gd name="T15" fmla="*/ 1 h 374"/>
                <a:gd name="T16" fmla="*/ 2 w 383"/>
                <a:gd name="T17" fmla="*/ 2 h 374"/>
                <a:gd name="T18" fmla="*/ 2 w 383"/>
                <a:gd name="T19" fmla="*/ 2 h 374"/>
                <a:gd name="T20" fmla="*/ 2 w 383"/>
                <a:gd name="T21" fmla="*/ 2 h 374"/>
                <a:gd name="T22" fmla="*/ 2 w 383"/>
                <a:gd name="T23" fmla="*/ 3 h 374"/>
                <a:gd name="T24" fmla="*/ 2 w 383"/>
                <a:gd name="T25" fmla="*/ 3 h 374"/>
                <a:gd name="T26" fmla="*/ 2 w 383"/>
                <a:gd name="T27" fmla="*/ 3 h 374"/>
                <a:gd name="T28" fmla="*/ 2 w 383"/>
                <a:gd name="T29" fmla="*/ 3 h 374"/>
                <a:gd name="T30" fmla="*/ 2 w 383"/>
                <a:gd name="T31" fmla="*/ 3 h 374"/>
                <a:gd name="T32" fmla="*/ 2 w 383"/>
                <a:gd name="T33" fmla="*/ 2 h 374"/>
                <a:gd name="T34" fmla="*/ 1 w 383"/>
                <a:gd name="T35" fmla="*/ 2 h 374"/>
                <a:gd name="T36" fmla="*/ 1 w 383"/>
                <a:gd name="T37" fmla="*/ 3 h 374"/>
                <a:gd name="T38" fmla="*/ 1 w 383"/>
                <a:gd name="T39" fmla="*/ 3 h 374"/>
                <a:gd name="T40" fmla="*/ 1 w 383"/>
                <a:gd name="T41" fmla="*/ 3 h 374"/>
                <a:gd name="T42" fmla="*/ 1 w 383"/>
                <a:gd name="T43" fmla="*/ 3 h 374"/>
                <a:gd name="T44" fmla="*/ 1 w 383"/>
                <a:gd name="T45" fmla="*/ 2 h 374"/>
                <a:gd name="T46" fmla="*/ 1 w 383"/>
                <a:gd name="T47" fmla="*/ 2 h 374"/>
                <a:gd name="T48" fmla="*/ 1 w 383"/>
                <a:gd name="T49" fmla="*/ 2 h 374"/>
                <a:gd name="T50" fmla="*/ 0 w 383"/>
                <a:gd name="T51" fmla="*/ 1 h 374"/>
                <a:gd name="T52" fmla="*/ 0 w 383"/>
                <a:gd name="T53" fmla="*/ 1 h 374"/>
                <a:gd name="T54" fmla="*/ 0 w 383"/>
                <a:gd name="T55" fmla="*/ 1 h 374"/>
                <a:gd name="T56" fmla="*/ 0 w 383"/>
                <a:gd name="T57" fmla="*/ 1 h 374"/>
                <a:gd name="T58" fmla="*/ 1 w 383"/>
                <a:gd name="T59" fmla="*/ 1 h 374"/>
                <a:gd name="T60" fmla="*/ 1 w 383"/>
                <a:gd name="T61" fmla="*/ 1 h 374"/>
                <a:gd name="T62" fmla="*/ 2 w 383"/>
                <a:gd name="T63" fmla="*/ 0 h 374"/>
                <a:gd name="T64" fmla="*/ 2 w 383"/>
                <a:gd name="T65" fmla="*/ 0 h 374"/>
                <a:gd name="T66" fmla="*/ 2 w 383"/>
                <a:gd name="T67" fmla="*/ 0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3"/>
                <a:gd name="T103" fmla="*/ 0 h 374"/>
                <a:gd name="T104" fmla="*/ 383 w 383"/>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4" name="Freeform 125"/>
            <p:cNvSpPr>
              <a:spLocks/>
            </p:cNvSpPr>
            <p:nvPr/>
          </p:nvSpPr>
          <p:spPr bwMode="auto">
            <a:xfrm>
              <a:off x="3925" y="892"/>
              <a:ext cx="61" cy="58"/>
            </a:xfrm>
            <a:custGeom>
              <a:avLst/>
              <a:gdLst>
                <a:gd name="T0" fmla="*/ 2 w 301"/>
                <a:gd name="T1" fmla="*/ 1 h 291"/>
                <a:gd name="T2" fmla="*/ 2 w 301"/>
                <a:gd name="T3" fmla="*/ 1 h 291"/>
                <a:gd name="T4" fmla="*/ 2 w 301"/>
                <a:gd name="T5" fmla="*/ 1 h 291"/>
                <a:gd name="T6" fmla="*/ 2 w 301"/>
                <a:gd name="T7" fmla="*/ 1 h 291"/>
                <a:gd name="T8" fmla="*/ 2 w 301"/>
                <a:gd name="T9" fmla="*/ 1 h 291"/>
                <a:gd name="T10" fmla="*/ 2 w 301"/>
                <a:gd name="T11" fmla="*/ 1 h 291"/>
                <a:gd name="T12" fmla="*/ 2 w 301"/>
                <a:gd name="T13" fmla="*/ 1 h 291"/>
                <a:gd name="T14" fmla="*/ 2 w 301"/>
                <a:gd name="T15" fmla="*/ 1 h 291"/>
                <a:gd name="T16" fmla="*/ 2 w 301"/>
                <a:gd name="T17" fmla="*/ 1 h 291"/>
                <a:gd name="T18" fmla="*/ 2 w 301"/>
                <a:gd name="T19" fmla="*/ 1 h 291"/>
                <a:gd name="T20" fmla="*/ 2 w 301"/>
                <a:gd name="T21" fmla="*/ 2 h 291"/>
                <a:gd name="T22" fmla="*/ 2 w 301"/>
                <a:gd name="T23" fmla="*/ 2 h 291"/>
                <a:gd name="T24" fmla="*/ 2 w 301"/>
                <a:gd name="T25" fmla="*/ 2 h 291"/>
                <a:gd name="T26" fmla="*/ 2 w 301"/>
                <a:gd name="T27" fmla="*/ 2 h 291"/>
                <a:gd name="T28" fmla="*/ 1 w 301"/>
                <a:gd name="T29" fmla="*/ 2 h 291"/>
                <a:gd name="T30" fmla="*/ 1 w 301"/>
                <a:gd name="T31" fmla="*/ 2 h 291"/>
                <a:gd name="T32" fmla="*/ 1 w 301"/>
                <a:gd name="T33" fmla="*/ 2 h 291"/>
                <a:gd name="T34" fmla="*/ 1 w 301"/>
                <a:gd name="T35" fmla="*/ 2 h 291"/>
                <a:gd name="T36" fmla="*/ 1 w 301"/>
                <a:gd name="T37" fmla="*/ 2 h 291"/>
                <a:gd name="T38" fmla="*/ 0 w 301"/>
                <a:gd name="T39" fmla="*/ 2 h 291"/>
                <a:gd name="T40" fmla="*/ 1 w 301"/>
                <a:gd name="T41" fmla="*/ 1 h 291"/>
                <a:gd name="T42" fmla="*/ 1 w 301"/>
                <a:gd name="T43" fmla="*/ 1 h 291"/>
                <a:gd name="T44" fmla="*/ 1 w 301"/>
                <a:gd name="T45" fmla="*/ 1 h 291"/>
                <a:gd name="T46" fmla="*/ 0 w 301"/>
                <a:gd name="T47" fmla="*/ 1 h 291"/>
                <a:gd name="T48" fmla="*/ 0 w 301"/>
                <a:gd name="T49" fmla="*/ 1 h 291"/>
                <a:gd name="T50" fmla="*/ 0 w 301"/>
                <a:gd name="T51" fmla="*/ 1 h 291"/>
                <a:gd name="T52" fmla="*/ 0 w 301"/>
                <a:gd name="T53" fmla="*/ 1 h 291"/>
                <a:gd name="T54" fmla="*/ 0 w 301"/>
                <a:gd name="T55" fmla="*/ 1 h 291"/>
                <a:gd name="T56" fmla="*/ 0 w 301"/>
                <a:gd name="T57" fmla="*/ 1 h 291"/>
                <a:gd name="T58" fmla="*/ 0 w 301"/>
                <a:gd name="T59" fmla="*/ 1 h 291"/>
                <a:gd name="T60" fmla="*/ 0 w 301"/>
                <a:gd name="T61" fmla="*/ 1 h 291"/>
                <a:gd name="T62" fmla="*/ 0 w 301"/>
                <a:gd name="T63" fmla="*/ 1 h 291"/>
                <a:gd name="T64" fmla="*/ 0 w 301"/>
                <a:gd name="T65" fmla="*/ 1 h 291"/>
                <a:gd name="T66" fmla="*/ 1 w 301"/>
                <a:gd name="T67" fmla="*/ 1 h 291"/>
                <a:gd name="T68" fmla="*/ 1 w 301"/>
                <a:gd name="T69" fmla="*/ 1 h 291"/>
                <a:gd name="T70" fmla="*/ 1 w 301"/>
                <a:gd name="T71" fmla="*/ 1 h 291"/>
                <a:gd name="T72" fmla="*/ 1 w 301"/>
                <a:gd name="T73" fmla="*/ 1 h 291"/>
                <a:gd name="T74" fmla="*/ 2 w 301"/>
                <a:gd name="T75" fmla="*/ 0 h 291"/>
                <a:gd name="T76" fmla="*/ 2 w 301"/>
                <a:gd name="T77" fmla="*/ 0 h 291"/>
                <a:gd name="T78" fmla="*/ 2 w 301"/>
                <a:gd name="T79" fmla="*/ 0 h 291"/>
                <a:gd name="T80" fmla="*/ 2 w 301"/>
                <a:gd name="T81" fmla="*/ 0 h 291"/>
                <a:gd name="T82" fmla="*/ 2 w 301"/>
                <a:gd name="T83" fmla="*/ 1 h 291"/>
                <a:gd name="T84" fmla="*/ 2 w 301"/>
                <a:gd name="T85" fmla="*/ 1 h 291"/>
                <a:gd name="T86" fmla="*/ 2 w 301"/>
                <a:gd name="T87" fmla="*/ 1 h 291"/>
                <a:gd name="T88" fmla="*/ 2 w 301"/>
                <a:gd name="T89" fmla="*/ 1 h 291"/>
                <a:gd name="T90" fmla="*/ 2 w 301"/>
                <a:gd name="T91" fmla="*/ 1 h 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1"/>
                <a:gd name="T139" fmla="*/ 0 h 291"/>
                <a:gd name="T140" fmla="*/ 301 w 301"/>
                <a:gd name="T141" fmla="*/ 291 h 2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 name="Freeform 126"/>
            <p:cNvSpPr>
              <a:spLocks/>
            </p:cNvSpPr>
            <p:nvPr/>
          </p:nvSpPr>
          <p:spPr bwMode="auto">
            <a:xfrm>
              <a:off x="4245" y="544"/>
              <a:ext cx="48" cy="48"/>
            </a:xfrm>
            <a:custGeom>
              <a:avLst/>
              <a:gdLst>
                <a:gd name="T0" fmla="*/ 1 w 240"/>
                <a:gd name="T1" fmla="*/ 1 h 239"/>
                <a:gd name="T2" fmla="*/ 1 w 240"/>
                <a:gd name="T3" fmla="*/ 1 h 239"/>
                <a:gd name="T4" fmla="*/ 1 w 240"/>
                <a:gd name="T5" fmla="*/ 1 h 239"/>
                <a:gd name="T6" fmla="*/ 1 w 240"/>
                <a:gd name="T7" fmla="*/ 1 h 239"/>
                <a:gd name="T8" fmla="*/ 2 w 240"/>
                <a:gd name="T9" fmla="*/ 1 h 239"/>
                <a:gd name="T10" fmla="*/ 2 w 240"/>
                <a:gd name="T11" fmla="*/ 1 h 239"/>
                <a:gd name="T12" fmla="*/ 2 w 240"/>
                <a:gd name="T13" fmla="*/ 1 h 239"/>
                <a:gd name="T14" fmla="*/ 2 w 240"/>
                <a:gd name="T15" fmla="*/ 1 h 239"/>
                <a:gd name="T16" fmla="*/ 2 w 240"/>
                <a:gd name="T17" fmla="*/ 1 h 239"/>
                <a:gd name="T18" fmla="*/ 2 w 240"/>
                <a:gd name="T19" fmla="*/ 1 h 239"/>
                <a:gd name="T20" fmla="*/ 2 w 240"/>
                <a:gd name="T21" fmla="*/ 1 h 239"/>
                <a:gd name="T22" fmla="*/ 2 w 240"/>
                <a:gd name="T23" fmla="*/ 1 h 239"/>
                <a:gd name="T24" fmla="*/ 2 w 240"/>
                <a:gd name="T25" fmla="*/ 1 h 239"/>
                <a:gd name="T26" fmla="*/ 1 w 240"/>
                <a:gd name="T27" fmla="*/ 1 h 239"/>
                <a:gd name="T28" fmla="*/ 1 w 240"/>
                <a:gd name="T29" fmla="*/ 1 h 239"/>
                <a:gd name="T30" fmla="*/ 1 w 240"/>
                <a:gd name="T31" fmla="*/ 1 h 239"/>
                <a:gd name="T32" fmla="*/ 1 w 240"/>
                <a:gd name="T33" fmla="*/ 1 h 239"/>
                <a:gd name="T34" fmla="*/ 1 w 240"/>
                <a:gd name="T35" fmla="*/ 1 h 239"/>
                <a:gd name="T36" fmla="*/ 1 w 240"/>
                <a:gd name="T37" fmla="*/ 2 h 239"/>
                <a:gd name="T38" fmla="*/ 2 w 240"/>
                <a:gd name="T39" fmla="*/ 2 h 239"/>
                <a:gd name="T40" fmla="*/ 2 w 240"/>
                <a:gd name="T41" fmla="*/ 2 h 239"/>
                <a:gd name="T42" fmla="*/ 1 w 240"/>
                <a:gd name="T43" fmla="*/ 2 h 239"/>
                <a:gd name="T44" fmla="*/ 1 w 240"/>
                <a:gd name="T45" fmla="*/ 2 h 239"/>
                <a:gd name="T46" fmla="*/ 1 w 240"/>
                <a:gd name="T47" fmla="*/ 2 h 239"/>
                <a:gd name="T48" fmla="*/ 1 w 240"/>
                <a:gd name="T49" fmla="*/ 2 h 239"/>
                <a:gd name="T50" fmla="*/ 1 w 240"/>
                <a:gd name="T51" fmla="*/ 2 h 239"/>
                <a:gd name="T52" fmla="*/ 1 w 240"/>
                <a:gd name="T53" fmla="*/ 1 h 239"/>
                <a:gd name="T54" fmla="*/ 1 w 240"/>
                <a:gd name="T55" fmla="*/ 1 h 239"/>
                <a:gd name="T56" fmla="*/ 1 w 240"/>
                <a:gd name="T57" fmla="*/ 1 h 239"/>
                <a:gd name="T58" fmla="*/ 0 w 240"/>
                <a:gd name="T59" fmla="*/ 2 h 239"/>
                <a:gd name="T60" fmla="*/ 0 w 240"/>
                <a:gd name="T61" fmla="*/ 2 h 239"/>
                <a:gd name="T62" fmla="*/ 0 w 240"/>
                <a:gd name="T63" fmla="*/ 2 h 239"/>
                <a:gd name="T64" fmla="*/ 0 w 240"/>
                <a:gd name="T65" fmla="*/ 2 h 239"/>
                <a:gd name="T66" fmla="*/ 0 w 240"/>
                <a:gd name="T67" fmla="*/ 2 h 239"/>
                <a:gd name="T68" fmla="*/ 0 w 240"/>
                <a:gd name="T69" fmla="*/ 1 h 239"/>
                <a:gd name="T70" fmla="*/ 0 w 240"/>
                <a:gd name="T71" fmla="*/ 1 h 239"/>
                <a:gd name="T72" fmla="*/ 1 w 240"/>
                <a:gd name="T73" fmla="*/ 1 h 239"/>
                <a:gd name="T74" fmla="*/ 1 w 240"/>
                <a:gd name="T75" fmla="*/ 1 h 239"/>
                <a:gd name="T76" fmla="*/ 1 w 240"/>
                <a:gd name="T77" fmla="*/ 1 h 239"/>
                <a:gd name="T78" fmla="*/ 0 w 240"/>
                <a:gd name="T79" fmla="*/ 1 h 239"/>
                <a:gd name="T80" fmla="*/ 0 w 240"/>
                <a:gd name="T81" fmla="*/ 1 h 239"/>
                <a:gd name="T82" fmla="*/ 0 w 240"/>
                <a:gd name="T83" fmla="*/ 1 h 239"/>
                <a:gd name="T84" fmla="*/ 0 w 240"/>
                <a:gd name="T85" fmla="*/ 1 h 239"/>
                <a:gd name="T86" fmla="*/ 0 w 240"/>
                <a:gd name="T87" fmla="*/ 1 h 239"/>
                <a:gd name="T88" fmla="*/ 0 w 240"/>
                <a:gd name="T89" fmla="*/ 1 h 239"/>
                <a:gd name="T90" fmla="*/ 0 w 240"/>
                <a:gd name="T91" fmla="*/ 1 h 239"/>
                <a:gd name="T92" fmla="*/ 0 w 240"/>
                <a:gd name="T93" fmla="*/ 1 h 239"/>
                <a:gd name="T94" fmla="*/ 0 w 240"/>
                <a:gd name="T95" fmla="*/ 1 h 239"/>
                <a:gd name="T96" fmla="*/ 1 w 240"/>
                <a:gd name="T97" fmla="*/ 1 h 239"/>
                <a:gd name="T98" fmla="*/ 1 w 240"/>
                <a:gd name="T99" fmla="*/ 0 h 239"/>
                <a:gd name="T100" fmla="*/ 1 w 240"/>
                <a:gd name="T101" fmla="*/ 0 h 239"/>
                <a:gd name="T102" fmla="*/ 1 w 240"/>
                <a:gd name="T103" fmla="*/ 0 h 239"/>
                <a:gd name="T104" fmla="*/ 1 w 240"/>
                <a:gd name="T105" fmla="*/ 0 h 239"/>
                <a:gd name="T106" fmla="*/ 1 w 240"/>
                <a:gd name="T107" fmla="*/ 0 h 239"/>
                <a:gd name="T108" fmla="*/ 1 w 240"/>
                <a:gd name="T109" fmla="*/ 0 h 239"/>
                <a:gd name="T110" fmla="*/ 1 w 240"/>
                <a:gd name="T111" fmla="*/ 0 h 239"/>
                <a:gd name="T112" fmla="*/ 1 w 240"/>
                <a:gd name="T113" fmla="*/ 0 h 239"/>
                <a:gd name="T114" fmla="*/ 1 w 240"/>
                <a:gd name="T115" fmla="*/ 1 h 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
                <a:gd name="T175" fmla="*/ 0 h 239"/>
                <a:gd name="T176" fmla="*/ 240 w 240"/>
                <a:gd name="T177" fmla="*/ 239 h 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6" name="Freeform 127"/>
            <p:cNvSpPr>
              <a:spLocks/>
            </p:cNvSpPr>
            <p:nvPr/>
          </p:nvSpPr>
          <p:spPr bwMode="auto">
            <a:xfrm>
              <a:off x="4251" y="550"/>
              <a:ext cx="35" cy="33"/>
            </a:xfrm>
            <a:custGeom>
              <a:avLst/>
              <a:gdLst>
                <a:gd name="T0" fmla="*/ 1 w 176"/>
                <a:gd name="T1" fmla="*/ 0 h 166"/>
                <a:gd name="T2" fmla="*/ 1 w 176"/>
                <a:gd name="T3" fmla="*/ 0 h 166"/>
                <a:gd name="T4" fmla="*/ 1 w 176"/>
                <a:gd name="T5" fmla="*/ 1 h 166"/>
                <a:gd name="T6" fmla="*/ 1 w 176"/>
                <a:gd name="T7" fmla="*/ 1 h 166"/>
                <a:gd name="T8" fmla="*/ 1 w 176"/>
                <a:gd name="T9" fmla="*/ 1 h 166"/>
                <a:gd name="T10" fmla="*/ 1 w 176"/>
                <a:gd name="T11" fmla="*/ 1 h 166"/>
                <a:gd name="T12" fmla="*/ 1 w 176"/>
                <a:gd name="T13" fmla="*/ 1 h 166"/>
                <a:gd name="T14" fmla="*/ 1 w 176"/>
                <a:gd name="T15" fmla="*/ 1 h 166"/>
                <a:gd name="T16" fmla="*/ 1 w 176"/>
                <a:gd name="T17" fmla="*/ 1 h 166"/>
                <a:gd name="T18" fmla="*/ 1 w 176"/>
                <a:gd name="T19" fmla="*/ 1 h 166"/>
                <a:gd name="T20" fmla="*/ 1 w 176"/>
                <a:gd name="T21" fmla="*/ 1 h 166"/>
                <a:gd name="T22" fmla="*/ 1 w 176"/>
                <a:gd name="T23" fmla="*/ 1 h 166"/>
                <a:gd name="T24" fmla="*/ 0 w 176"/>
                <a:gd name="T25" fmla="*/ 1 h 166"/>
                <a:gd name="T26" fmla="*/ 0 w 176"/>
                <a:gd name="T27" fmla="*/ 1 h 166"/>
                <a:gd name="T28" fmla="*/ 0 w 176"/>
                <a:gd name="T29" fmla="*/ 1 h 166"/>
                <a:gd name="T30" fmla="*/ 0 w 176"/>
                <a:gd name="T31" fmla="*/ 1 h 166"/>
                <a:gd name="T32" fmla="*/ 0 w 176"/>
                <a:gd name="T33" fmla="*/ 1 h 166"/>
                <a:gd name="T34" fmla="*/ 0 w 176"/>
                <a:gd name="T35" fmla="*/ 1 h 166"/>
                <a:gd name="T36" fmla="*/ 0 w 176"/>
                <a:gd name="T37" fmla="*/ 1 h 166"/>
                <a:gd name="T38" fmla="*/ 0 w 176"/>
                <a:gd name="T39" fmla="*/ 1 h 166"/>
                <a:gd name="T40" fmla="*/ 0 w 176"/>
                <a:gd name="T41" fmla="*/ 1 h 166"/>
                <a:gd name="T42" fmla="*/ 0 w 176"/>
                <a:gd name="T43" fmla="*/ 0 h 166"/>
                <a:gd name="T44" fmla="*/ 0 w 176"/>
                <a:gd name="T45" fmla="*/ 0 h 166"/>
                <a:gd name="T46" fmla="*/ 0 w 176"/>
                <a:gd name="T47" fmla="*/ 0 h 166"/>
                <a:gd name="T48" fmla="*/ 0 w 176"/>
                <a:gd name="T49" fmla="*/ 0 h 166"/>
                <a:gd name="T50" fmla="*/ 0 w 176"/>
                <a:gd name="T51" fmla="*/ 0 h 166"/>
                <a:gd name="T52" fmla="*/ 0 w 176"/>
                <a:gd name="T53" fmla="*/ 0 h 166"/>
                <a:gd name="T54" fmla="*/ 0 w 176"/>
                <a:gd name="T55" fmla="*/ 0 h 166"/>
                <a:gd name="T56" fmla="*/ 0 w 176"/>
                <a:gd name="T57" fmla="*/ 0 h 166"/>
                <a:gd name="T58" fmla="*/ 0 w 176"/>
                <a:gd name="T59" fmla="*/ 0 h 166"/>
                <a:gd name="T60" fmla="*/ 1 w 176"/>
                <a:gd name="T61" fmla="*/ 0 h 166"/>
                <a:gd name="T62" fmla="*/ 1 w 176"/>
                <a:gd name="T63" fmla="*/ 0 h 166"/>
                <a:gd name="T64" fmla="*/ 1 w 176"/>
                <a:gd name="T65" fmla="*/ 0 h 166"/>
                <a:gd name="T66" fmla="*/ 1 w 176"/>
                <a:gd name="T67" fmla="*/ 0 h 166"/>
                <a:gd name="T68" fmla="*/ 1 w 176"/>
                <a:gd name="T69" fmla="*/ 0 h 166"/>
                <a:gd name="T70" fmla="*/ 1 w 176"/>
                <a:gd name="T71" fmla="*/ 0 h 166"/>
                <a:gd name="T72" fmla="*/ 1 w 176"/>
                <a:gd name="T73" fmla="*/ 0 h 166"/>
                <a:gd name="T74" fmla="*/ 1 w 176"/>
                <a:gd name="T75" fmla="*/ 0 h 166"/>
                <a:gd name="T76" fmla="*/ 1 w 176"/>
                <a:gd name="T77" fmla="*/ 0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6"/>
                <a:gd name="T118" fmla="*/ 0 h 166"/>
                <a:gd name="T119" fmla="*/ 176 w 176"/>
                <a:gd name="T120" fmla="*/ 166 h 1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7" name="Freeform 128"/>
            <p:cNvSpPr>
              <a:spLocks/>
            </p:cNvSpPr>
            <p:nvPr/>
          </p:nvSpPr>
          <p:spPr bwMode="auto">
            <a:xfrm>
              <a:off x="4311" y="598"/>
              <a:ext cx="60" cy="62"/>
            </a:xfrm>
            <a:custGeom>
              <a:avLst/>
              <a:gdLst>
                <a:gd name="T0" fmla="*/ 2 w 301"/>
                <a:gd name="T1" fmla="*/ 0 h 312"/>
                <a:gd name="T2" fmla="*/ 2 w 301"/>
                <a:gd name="T3" fmla="*/ 0 h 312"/>
                <a:gd name="T4" fmla="*/ 2 w 301"/>
                <a:gd name="T5" fmla="*/ 1 h 312"/>
                <a:gd name="T6" fmla="*/ 2 w 301"/>
                <a:gd name="T7" fmla="*/ 1 h 312"/>
                <a:gd name="T8" fmla="*/ 2 w 301"/>
                <a:gd name="T9" fmla="*/ 1 h 312"/>
                <a:gd name="T10" fmla="*/ 2 w 301"/>
                <a:gd name="T11" fmla="*/ 1 h 312"/>
                <a:gd name="T12" fmla="*/ 2 w 301"/>
                <a:gd name="T13" fmla="*/ 1 h 312"/>
                <a:gd name="T14" fmla="*/ 2 w 301"/>
                <a:gd name="T15" fmla="*/ 1 h 312"/>
                <a:gd name="T16" fmla="*/ 2 w 301"/>
                <a:gd name="T17" fmla="*/ 2 h 312"/>
                <a:gd name="T18" fmla="*/ 2 w 301"/>
                <a:gd name="T19" fmla="*/ 2 h 312"/>
                <a:gd name="T20" fmla="*/ 2 w 301"/>
                <a:gd name="T21" fmla="*/ 2 h 312"/>
                <a:gd name="T22" fmla="*/ 2 w 301"/>
                <a:gd name="T23" fmla="*/ 2 h 312"/>
                <a:gd name="T24" fmla="*/ 2 w 301"/>
                <a:gd name="T25" fmla="*/ 2 h 312"/>
                <a:gd name="T26" fmla="*/ 2 w 301"/>
                <a:gd name="T27" fmla="*/ 2 h 312"/>
                <a:gd name="T28" fmla="*/ 1 w 301"/>
                <a:gd name="T29" fmla="*/ 2 h 312"/>
                <a:gd name="T30" fmla="*/ 1 w 301"/>
                <a:gd name="T31" fmla="*/ 2 h 312"/>
                <a:gd name="T32" fmla="*/ 1 w 301"/>
                <a:gd name="T33" fmla="*/ 2 h 312"/>
                <a:gd name="T34" fmla="*/ 1 w 301"/>
                <a:gd name="T35" fmla="*/ 2 h 312"/>
                <a:gd name="T36" fmla="*/ 1 w 301"/>
                <a:gd name="T37" fmla="*/ 2 h 312"/>
                <a:gd name="T38" fmla="*/ 1 w 301"/>
                <a:gd name="T39" fmla="*/ 2 h 312"/>
                <a:gd name="T40" fmla="*/ 0 w 301"/>
                <a:gd name="T41" fmla="*/ 2 h 312"/>
                <a:gd name="T42" fmla="*/ 0 w 301"/>
                <a:gd name="T43" fmla="*/ 2 h 312"/>
                <a:gd name="T44" fmla="*/ 1 w 301"/>
                <a:gd name="T45" fmla="*/ 2 h 312"/>
                <a:gd name="T46" fmla="*/ 1 w 301"/>
                <a:gd name="T47" fmla="*/ 2 h 312"/>
                <a:gd name="T48" fmla="*/ 0 w 301"/>
                <a:gd name="T49" fmla="*/ 1 h 312"/>
                <a:gd name="T50" fmla="*/ 0 w 301"/>
                <a:gd name="T51" fmla="*/ 1 h 312"/>
                <a:gd name="T52" fmla="*/ 0 w 301"/>
                <a:gd name="T53" fmla="*/ 1 h 312"/>
                <a:gd name="T54" fmla="*/ 0 w 301"/>
                <a:gd name="T55" fmla="*/ 1 h 312"/>
                <a:gd name="T56" fmla="*/ 0 w 301"/>
                <a:gd name="T57" fmla="*/ 1 h 312"/>
                <a:gd name="T58" fmla="*/ 1 w 301"/>
                <a:gd name="T59" fmla="*/ 1 h 312"/>
                <a:gd name="T60" fmla="*/ 1 w 301"/>
                <a:gd name="T61" fmla="*/ 1 h 312"/>
                <a:gd name="T62" fmla="*/ 1 w 301"/>
                <a:gd name="T63" fmla="*/ 0 h 312"/>
                <a:gd name="T64" fmla="*/ 1 w 301"/>
                <a:gd name="T65" fmla="*/ 0 h 312"/>
                <a:gd name="T66" fmla="*/ 2 w 301"/>
                <a:gd name="T67" fmla="*/ 0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312"/>
                <a:gd name="T104" fmla="*/ 301 w 301"/>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8" name="Freeform 129"/>
            <p:cNvSpPr>
              <a:spLocks/>
            </p:cNvSpPr>
            <p:nvPr/>
          </p:nvSpPr>
          <p:spPr bwMode="auto">
            <a:xfrm>
              <a:off x="4318" y="606"/>
              <a:ext cx="47" cy="48"/>
            </a:xfrm>
            <a:custGeom>
              <a:avLst/>
              <a:gdLst>
                <a:gd name="T0" fmla="*/ 2 w 238"/>
                <a:gd name="T1" fmla="*/ 1 h 238"/>
                <a:gd name="T2" fmla="*/ 2 w 238"/>
                <a:gd name="T3" fmla="*/ 1 h 238"/>
                <a:gd name="T4" fmla="*/ 2 w 238"/>
                <a:gd name="T5" fmla="*/ 1 h 238"/>
                <a:gd name="T6" fmla="*/ 2 w 238"/>
                <a:gd name="T7" fmla="*/ 1 h 238"/>
                <a:gd name="T8" fmla="*/ 2 w 238"/>
                <a:gd name="T9" fmla="*/ 1 h 238"/>
                <a:gd name="T10" fmla="*/ 2 w 238"/>
                <a:gd name="T11" fmla="*/ 1 h 238"/>
                <a:gd name="T12" fmla="*/ 2 w 238"/>
                <a:gd name="T13" fmla="*/ 1 h 238"/>
                <a:gd name="T14" fmla="*/ 1 w 238"/>
                <a:gd name="T15" fmla="*/ 1 h 238"/>
                <a:gd name="T16" fmla="*/ 1 w 238"/>
                <a:gd name="T17" fmla="*/ 1 h 238"/>
                <a:gd name="T18" fmla="*/ 1 w 238"/>
                <a:gd name="T19" fmla="*/ 1 h 238"/>
                <a:gd name="T20" fmla="*/ 1 w 238"/>
                <a:gd name="T21" fmla="*/ 2 h 238"/>
                <a:gd name="T22" fmla="*/ 1 w 238"/>
                <a:gd name="T23" fmla="*/ 2 h 238"/>
                <a:gd name="T24" fmla="*/ 1 w 238"/>
                <a:gd name="T25" fmla="*/ 2 h 238"/>
                <a:gd name="T26" fmla="*/ 1 w 238"/>
                <a:gd name="T27" fmla="*/ 2 h 238"/>
                <a:gd name="T28" fmla="*/ 1 w 238"/>
                <a:gd name="T29" fmla="*/ 2 h 238"/>
                <a:gd name="T30" fmla="*/ 1 w 238"/>
                <a:gd name="T31" fmla="*/ 2 h 238"/>
                <a:gd name="T32" fmla="*/ 1 w 238"/>
                <a:gd name="T33" fmla="*/ 2 h 238"/>
                <a:gd name="T34" fmla="*/ 1 w 238"/>
                <a:gd name="T35" fmla="*/ 1 h 238"/>
                <a:gd name="T36" fmla="*/ 1 w 238"/>
                <a:gd name="T37" fmla="*/ 1 h 238"/>
                <a:gd name="T38" fmla="*/ 0 w 238"/>
                <a:gd name="T39" fmla="*/ 2 h 238"/>
                <a:gd name="T40" fmla="*/ 1 w 238"/>
                <a:gd name="T41" fmla="*/ 1 h 238"/>
                <a:gd name="T42" fmla="*/ 0 w 238"/>
                <a:gd name="T43" fmla="*/ 1 h 238"/>
                <a:gd name="T44" fmla="*/ 0 w 238"/>
                <a:gd name="T45" fmla="*/ 1 h 238"/>
                <a:gd name="T46" fmla="*/ 0 w 238"/>
                <a:gd name="T47" fmla="*/ 1 h 238"/>
                <a:gd name="T48" fmla="*/ 0 w 238"/>
                <a:gd name="T49" fmla="*/ 1 h 238"/>
                <a:gd name="T50" fmla="*/ 0 w 238"/>
                <a:gd name="T51" fmla="*/ 1 h 238"/>
                <a:gd name="T52" fmla="*/ 0 w 238"/>
                <a:gd name="T53" fmla="*/ 1 h 238"/>
                <a:gd name="T54" fmla="*/ 0 w 238"/>
                <a:gd name="T55" fmla="*/ 1 h 238"/>
                <a:gd name="T56" fmla="*/ 0 w 238"/>
                <a:gd name="T57" fmla="*/ 1 h 238"/>
                <a:gd name="T58" fmla="*/ 0 w 238"/>
                <a:gd name="T59" fmla="*/ 1 h 238"/>
                <a:gd name="T60" fmla="*/ 0 w 238"/>
                <a:gd name="T61" fmla="*/ 1 h 238"/>
                <a:gd name="T62" fmla="*/ 0 w 238"/>
                <a:gd name="T63" fmla="*/ 1 h 238"/>
                <a:gd name="T64" fmla="*/ 0 w 238"/>
                <a:gd name="T65" fmla="*/ 1 h 238"/>
                <a:gd name="T66" fmla="*/ 0 w 238"/>
                <a:gd name="T67" fmla="*/ 1 h 238"/>
                <a:gd name="T68" fmla="*/ 1 w 238"/>
                <a:gd name="T69" fmla="*/ 1 h 238"/>
                <a:gd name="T70" fmla="*/ 1 w 238"/>
                <a:gd name="T71" fmla="*/ 1 h 238"/>
                <a:gd name="T72" fmla="*/ 1 w 238"/>
                <a:gd name="T73" fmla="*/ 1 h 238"/>
                <a:gd name="T74" fmla="*/ 1 w 238"/>
                <a:gd name="T75" fmla="*/ 0 h 238"/>
                <a:gd name="T76" fmla="*/ 1 w 238"/>
                <a:gd name="T77" fmla="*/ 0 h 238"/>
                <a:gd name="T78" fmla="*/ 1 w 238"/>
                <a:gd name="T79" fmla="*/ 0 h 238"/>
                <a:gd name="T80" fmla="*/ 1 w 238"/>
                <a:gd name="T81" fmla="*/ 0 h 238"/>
                <a:gd name="T82" fmla="*/ 1 w 238"/>
                <a:gd name="T83" fmla="*/ 1 h 238"/>
                <a:gd name="T84" fmla="*/ 1 w 238"/>
                <a:gd name="T85" fmla="*/ 1 h 238"/>
                <a:gd name="T86" fmla="*/ 1 w 238"/>
                <a:gd name="T87" fmla="*/ 1 h 238"/>
                <a:gd name="T88" fmla="*/ 1 w 238"/>
                <a:gd name="T89" fmla="*/ 1 h 238"/>
                <a:gd name="T90" fmla="*/ 2 w 238"/>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8"/>
                <a:gd name="T139" fmla="*/ 0 h 238"/>
                <a:gd name="T140" fmla="*/ 238 w 238"/>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6439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NL</a:t>
            </a:r>
            <a:r>
              <a:rPr lang="en-US" altLang="en-US"/>
              <a:t> = Set of computational problems computed by</a:t>
            </a:r>
            <a:br>
              <a:rPr lang="en-US" altLang="en-US"/>
            </a:br>
            <a:r>
              <a:rPr lang="en-US" altLang="en-US"/>
              <a:t>        a non-deterministic TM </a:t>
            </a:r>
            <a:br>
              <a:rPr lang="en-US" altLang="en-US"/>
            </a:br>
            <a:r>
              <a:rPr lang="en-US" altLang="en-US"/>
              <a:t>        with a read-only tape for the input</a:t>
            </a:r>
            <a:br>
              <a:rPr lang="en-US" altLang="en-US"/>
            </a:br>
            <a:r>
              <a:rPr lang="en-US" altLang="en-US"/>
              <a:t>        and a </a:t>
            </a:r>
            <a:r>
              <a:rPr lang="en-US" altLang="en-US" i="1"/>
              <a:t>O(log(n))</a:t>
            </a:r>
            <a:r>
              <a:rPr lang="en-US" altLang="en-US"/>
              <a:t> cell work tape.</a:t>
            </a:r>
          </a:p>
          <a:p>
            <a:pPr lvl="1"/>
            <a:r>
              <a:rPr lang="en-US" altLang="en-US"/>
              <a:t>Can solve directed </a:t>
            </a:r>
            <a:r>
              <a:rPr lang="en-US" altLang="en-US" i="1"/>
              <a:t>st</a:t>
            </a:r>
            <a:r>
              <a:rPr lang="en-US" altLang="en-US"/>
              <a:t>-connectivity</a:t>
            </a:r>
          </a:p>
          <a:p>
            <a:pPr lvl="2"/>
            <a:r>
              <a:rPr lang="en-US" altLang="en-US"/>
              <a:t>Use </a:t>
            </a:r>
            <a:r>
              <a:rPr lang="en-US" altLang="en-US" i="1"/>
              <a:t>log(n)</a:t>
            </a:r>
            <a:r>
              <a:rPr lang="en-US" altLang="en-US"/>
              <a:t> bits to remember location of “pebble”</a:t>
            </a:r>
          </a:p>
          <a:p>
            <a:pPr lvl="2"/>
            <a:r>
              <a:rPr lang="en-US" altLang="en-US"/>
              <a:t>Fairy Godmother tells you which edge to take </a:t>
            </a:r>
            <a:br>
              <a:rPr lang="en-US" altLang="en-US"/>
            </a:br>
            <a:r>
              <a:rPr lang="en-US" altLang="en-US"/>
              <a:t>  if possible to get to </a:t>
            </a:r>
            <a:r>
              <a:rPr lang="en-US" altLang="en-US" i="1">
                <a:solidFill>
                  <a:schemeClr val="accent2"/>
                </a:solidFill>
              </a:rPr>
              <a:t>t</a:t>
            </a:r>
            <a:r>
              <a:rPr lang="en-US" altLang="en-US"/>
              <a:t>.</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Non-Deterministic Log-Space</a:t>
            </a:r>
            <a:endParaRPr lang="en-US" sz="3200" b="1" baseline="-25000" dirty="0">
              <a:solidFill>
                <a:schemeClr val="tx2"/>
              </a:solidFill>
              <a:effectLst>
                <a:outerShdw blurRad="38100" dist="38100" dir="2700000" algn="tl">
                  <a:srgbClr val="000000"/>
                </a:outerShdw>
              </a:effectLst>
            </a:endParaRPr>
          </a:p>
        </p:txBody>
      </p:sp>
      <p:grpSp>
        <p:nvGrpSpPr>
          <p:cNvPr id="19460" name="Group 28"/>
          <p:cNvGrpSpPr>
            <a:grpSpLocks/>
          </p:cNvGrpSpPr>
          <p:nvPr/>
        </p:nvGrpSpPr>
        <p:grpSpPr bwMode="auto">
          <a:xfrm>
            <a:off x="320675" y="4343400"/>
            <a:ext cx="1076325" cy="2274888"/>
            <a:chOff x="3915" y="446"/>
            <a:chExt cx="678" cy="1433"/>
          </a:xfrm>
        </p:grpSpPr>
        <p:sp>
          <p:nvSpPr>
            <p:cNvPr id="19509" name="Rectangle 29"/>
            <p:cNvSpPr>
              <a:spLocks noChangeArrowheads="1"/>
            </p:cNvSpPr>
            <p:nvPr/>
          </p:nvSpPr>
          <p:spPr bwMode="auto">
            <a:xfrm>
              <a:off x="3951" y="544"/>
              <a:ext cx="532" cy="1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19510" name="Freeform 30"/>
            <p:cNvSpPr>
              <a:spLocks/>
            </p:cNvSpPr>
            <p:nvPr/>
          </p:nvSpPr>
          <p:spPr bwMode="auto">
            <a:xfrm>
              <a:off x="3959" y="556"/>
              <a:ext cx="516" cy="448"/>
            </a:xfrm>
            <a:custGeom>
              <a:avLst/>
              <a:gdLst>
                <a:gd name="T0" fmla="*/ 20 w 2580"/>
                <a:gd name="T1" fmla="*/ 0 h 2240"/>
                <a:gd name="T2" fmla="*/ 21 w 2580"/>
                <a:gd name="T3" fmla="*/ 14 h 2240"/>
                <a:gd name="T4" fmla="*/ 20 w 2580"/>
                <a:gd name="T5" fmla="*/ 14 h 2240"/>
                <a:gd name="T6" fmla="*/ 19 w 2580"/>
                <a:gd name="T7" fmla="*/ 14 h 2240"/>
                <a:gd name="T8" fmla="*/ 18 w 2580"/>
                <a:gd name="T9" fmla="*/ 15 h 2240"/>
                <a:gd name="T10" fmla="*/ 17 w 2580"/>
                <a:gd name="T11" fmla="*/ 15 h 2240"/>
                <a:gd name="T12" fmla="*/ 16 w 2580"/>
                <a:gd name="T13" fmla="*/ 16 h 2240"/>
                <a:gd name="T14" fmla="*/ 15 w 2580"/>
                <a:gd name="T15" fmla="*/ 16 h 2240"/>
                <a:gd name="T16" fmla="*/ 14 w 2580"/>
                <a:gd name="T17" fmla="*/ 16 h 2240"/>
                <a:gd name="T18" fmla="*/ 13 w 2580"/>
                <a:gd name="T19" fmla="*/ 15 h 2240"/>
                <a:gd name="T20" fmla="*/ 12 w 2580"/>
                <a:gd name="T21" fmla="*/ 16 h 2240"/>
                <a:gd name="T22" fmla="*/ 11 w 2580"/>
                <a:gd name="T23" fmla="*/ 16 h 2240"/>
                <a:gd name="T24" fmla="*/ 10 w 2580"/>
                <a:gd name="T25" fmla="*/ 17 h 2240"/>
                <a:gd name="T26" fmla="*/ 9 w 2580"/>
                <a:gd name="T27" fmla="*/ 17 h 2240"/>
                <a:gd name="T28" fmla="*/ 8 w 2580"/>
                <a:gd name="T29" fmla="*/ 17 h 2240"/>
                <a:gd name="T30" fmla="*/ 7 w 2580"/>
                <a:gd name="T31" fmla="*/ 18 h 2240"/>
                <a:gd name="T32" fmla="*/ 7 w 2580"/>
                <a:gd name="T33" fmla="*/ 18 h 2240"/>
                <a:gd name="T34" fmla="*/ 6 w 2580"/>
                <a:gd name="T35" fmla="*/ 18 h 2240"/>
                <a:gd name="T36" fmla="*/ 5 w 2580"/>
                <a:gd name="T37" fmla="*/ 17 h 2240"/>
                <a:gd name="T38" fmla="*/ 4 w 2580"/>
                <a:gd name="T39" fmla="*/ 17 h 2240"/>
                <a:gd name="T40" fmla="*/ 3 w 2580"/>
                <a:gd name="T41" fmla="*/ 16 h 2240"/>
                <a:gd name="T42" fmla="*/ 2 w 2580"/>
                <a:gd name="T43" fmla="*/ 16 h 2240"/>
                <a:gd name="T44" fmla="*/ 2 w 2580"/>
                <a:gd name="T45" fmla="*/ 16 h 2240"/>
                <a:gd name="T46" fmla="*/ 1 w 2580"/>
                <a:gd name="T47" fmla="*/ 16 h 2240"/>
                <a:gd name="T48" fmla="*/ 0 w 2580"/>
                <a:gd name="T49" fmla="*/ 16 h 2240"/>
                <a:gd name="T50" fmla="*/ 0 w 2580"/>
                <a:gd name="T51" fmla="*/ 16 h 2240"/>
                <a:gd name="T52" fmla="*/ 0 w 2580"/>
                <a:gd name="T53" fmla="*/ 14 h 2240"/>
                <a:gd name="T54" fmla="*/ 0 w 2580"/>
                <a:gd name="T55" fmla="*/ 12 h 2240"/>
                <a:gd name="T56" fmla="*/ 0 w 2580"/>
                <a:gd name="T57" fmla="*/ 10 h 2240"/>
                <a:gd name="T58" fmla="*/ 0 w 2580"/>
                <a:gd name="T59" fmla="*/ 8 h 2240"/>
                <a:gd name="T60" fmla="*/ 0 w 2580"/>
                <a:gd name="T61" fmla="*/ 6 h 2240"/>
                <a:gd name="T62" fmla="*/ 0 w 2580"/>
                <a:gd name="T63" fmla="*/ 4 h 2240"/>
                <a:gd name="T64" fmla="*/ 0 w 2580"/>
                <a:gd name="T65" fmla="*/ 2 h 2240"/>
                <a:gd name="T66" fmla="*/ 0 w 2580"/>
                <a:gd name="T67" fmla="*/ 0 h 2240"/>
                <a:gd name="T68" fmla="*/ 20 w 2580"/>
                <a:gd name="T69" fmla="*/ 0 h 2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0"/>
                <a:gd name="T106" fmla="*/ 0 h 2240"/>
                <a:gd name="T107" fmla="*/ 2580 w 2580"/>
                <a:gd name="T108" fmla="*/ 2240 h 2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1" name="Freeform 31"/>
            <p:cNvSpPr>
              <a:spLocks/>
            </p:cNvSpPr>
            <p:nvPr/>
          </p:nvSpPr>
          <p:spPr bwMode="auto">
            <a:xfrm>
              <a:off x="4110" y="929"/>
              <a:ext cx="363" cy="136"/>
            </a:xfrm>
            <a:custGeom>
              <a:avLst/>
              <a:gdLst>
                <a:gd name="T0" fmla="*/ 15 w 1815"/>
                <a:gd name="T1" fmla="*/ 5 h 676"/>
                <a:gd name="T2" fmla="*/ 13 w 1815"/>
                <a:gd name="T3" fmla="*/ 5 h 676"/>
                <a:gd name="T4" fmla="*/ 12 w 1815"/>
                <a:gd name="T5" fmla="*/ 5 h 676"/>
                <a:gd name="T6" fmla="*/ 11 w 1815"/>
                <a:gd name="T7" fmla="*/ 5 h 676"/>
                <a:gd name="T8" fmla="*/ 10 w 1815"/>
                <a:gd name="T9" fmla="*/ 5 h 676"/>
                <a:gd name="T10" fmla="*/ 9 w 1815"/>
                <a:gd name="T11" fmla="*/ 4 h 676"/>
                <a:gd name="T12" fmla="*/ 8 w 1815"/>
                <a:gd name="T13" fmla="*/ 4 h 676"/>
                <a:gd name="T14" fmla="*/ 7 w 1815"/>
                <a:gd name="T15" fmla="*/ 4 h 676"/>
                <a:gd name="T16" fmla="*/ 6 w 1815"/>
                <a:gd name="T17" fmla="*/ 4 h 676"/>
                <a:gd name="T18" fmla="*/ 3 w 1815"/>
                <a:gd name="T19" fmla="*/ 5 h 676"/>
                <a:gd name="T20" fmla="*/ 0 w 1815"/>
                <a:gd name="T21" fmla="*/ 3 h 676"/>
                <a:gd name="T22" fmla="*/ 1 w 1815"/>
                <a:gd name="T23" fmla="*/ 3 h 676"/>
                <a:gd name="T24" fmla="*/ 1 w 1815"/>
                <a:gd name="T25" fmla="*/ 3 h 676"/>
                <a:gd name="T26" fmla="*/ 2 w 1815"/>
                <a:gd name="T27" fmla="*/ 3 h 676"/>
                <a:gd name="T28" fmla="*/ 3 w 1815"/>
                <a:gd name="T29" fmla="*/ 3 h 676"/>
                <a:gd name="T30" fmla="*/ 4 w 1815"/>
                <a:gd name="T31" fmla="*/ 2 h 676"/>
                <a:gd name="T32" fmla="*/ 5 w 1815"/>
                <a:gd name="T33" fmla="*/ 2 h 676"/>
                <a:gd name="T34" fmla="*/ 6 w 1815"/>
                <a:gd name="T35" fmla="*/ 2 h 676"/>
                <a:gd name="T36" fmla="*/ 6 w 1815"/>
                <a:gd name="T37" fmla="*/ 1 h 676"/>
                <a:gd name="T38" fmla="*/ 7 w 1815"/>
                <a:gd name="T39" fmla="*/ 2 h 676"/>
                <a:gd name="T40" fmla="*/ 8 w 1815"/>
                <a:gd name="T41" fmla="*/ 2 h 676"/>
                <a:gd name="T42" fmla="*/ 9 w 1815"/>
                <a:gd name="T43" fmla="*/ 2 h 676"/>
                <a:gd name="T44" fmla="*/ 9 w 1815"/>
                <a:gd name="T45" fmla="*/ 2 h 676"/>
                <a:gd name="T46" fmla="*/ 10 w 1815"/>
                <a:gd name="T47" fmla="*/ 1 h 676"/>
                <a:gd name="T48" fmla="*/ 11 w 1815"/>
                <a:gd name="T49" fmla="*/ 1 h 676"/>
                <a:gd name="T50" fmla="*/ 12 w 1815"/>
                <a:gd name="T51" fmla="*/ 1 h 676"/>
                <a:gd name="T52" fmla="*/ 12 w 1815"/>
                <a:gd name="T53" fmla="*/ 0 h 676"/>
                <a:gd name="T54" fmla="*/ 15 w 1815"/>
                <a:gd name="T55" fmla="*/ 0 h 676"/>
                <a:gd name="T56" fmla="*/ 15 w 1815"/>
                <a:gd name="T57" fmla="*/ 5 h 6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5"/>
                <a:gd name="T88" fmla="*/ 0 h 676"/>
                <a:gd name="T89" fmla="*/ 1815 w 1815"/>
                <a:gd name="T90" fmla="*/ 676 h 6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2" name="Freeform 32"/>
            <p:cNvSpPr>
              <a:spLocks/>
            </p:cNvSpPr>
            <p:nvPr/>
          </p:nvSpPr>
          <p:spPr bwMode="auto">
            <a:xfrm>
              <a:off x="3961" y="973"/>
              <a:ext cx="224" cy="137"/>
            </a:xfrm>
            <a:custGeom>
              <a:avLst/>
              <a:gdLst>
                <a:gd name="T0" fmla="*/ 9 w 1120"/>
                <a:gd name="T1" fmla="*/ 4 h 684"/>
                <a:gd name="T2" fmla="*/ 8 w 1120"/>
                <a:gd name="T3" fmla="*/ 4 h 684"/>
                <a:gd name="T4" fmla="*/ 8 w 1120"/>
                <a:gd name="T5" fmla="*/ 5 h 684"/>
                <a:gd name="T6" fmla="*/ 7 w 1120"/>
                <a:gd name="T7" fmla="*/ 5 h 684"/>
                <a:gd name="T8" fmla="*/ 6 w 1120"/>
                <a:gd name="T9" fmla="*/ 5 h 684"/>
                <a:gd name="T10" fmla="*/ 6 w 1120"/>
                <a:gd name="T11" fmla="*/ 5 h 684"/>
                <a:gd name="T12" fmla="*/ 5 w 1120"/>
                <a:gd name="T13" fmla="*/ 4 h 684"/>
                <a:gd name="T14" fmla="*/ 5 w 1120"/>
                <a:gd name="T15" fmla="*/ 4 h 684"/>
                <a:gd name="T16" fmla="*/ 4 w 1120"/>
                <a:gd name="T17" fmla="*/ 3 h 684"/>
                <a:gd name="T18" fmla="*/ 4 w 1120"/>
                <a:gd name="T19" fmla="*/ 4 h 684"/>
                <a:gd name="T20" fmla="*/ 3 w 1120"/>
                <a:gd name="T21" fmla="*/ 4 h 684"/>
                <a:gd name="T22" fmla="*/ 3 w 1120"/>
                <a:gd name="T23" fmla="*/ 4 h 684"/>
                <a:gd name="T24" fmla="*/ 2 w 1120"/>
                <a:gd name="T25" fmla="*/ 4 h 684"/>
                <a:gd name="T26" fmla="*/ 2 w 1120"/>
                <a:gd name="T27" fmla="*/ 5 h 684"/>
                <a:gd name="T28" fmla="*/ 1 w 1120"/>
                <a:gd name="T29" fmla="*/ 5 h 684"/>
                <a:gd name="T30" fmla="*/ 1 w 1120"/>
                <a:gd name="T31" fmla="*/ 5 h 684"/>
                <a:gd name="T32" fmla="*/ 0 w 1120"/>
                <a:gd name="T33" fmla="*/ 5 h 684"/>
                <a:gd name="T34" fmla="*/ 0 w 1120"/>
                <a:gd name="T35" fmla="*/ 0 h 684"/>
                <a:gd name="T36" fmla="*/ 1 w 1120"/>
                <a:gd name="T37" fmla="*/ 0 h 684"/>
                <a:gd name="T38" fmla="*/ 1 w 1120"/>
                <a:gd name="T39" fmla="*/ 0 h 684"/>
                <a:gd name="T40" fmla="*/ 2 w 1120"/>
                <a:gd name="T41" fmla="*/ 0 h 684"/>
                <a:gd name="T42" fmla="*/ 2 w 1120"/>
                <a:gd name="T43" fmla="*/ 0 h 684"/>
                <a:gd name="T44" fmla="*/ 3 w 1120"/>
                <a:gd name="T45" fmla="*/ 0 h 684"/>
                <a:gd name="T46" fmla="*/ 3 w 1120"/>
                <a:gd name="T47" fmla="*/ 0 h 684"/>
                <a:gd name="T48" fmla="*/ 4 w 1120"/>
                <a:gd name="T49" fmla="*/ 0 h 684"/>
                <a:gd name="T50" fmla="*/ 4 w 1120"/>
                <a:gd name="T51" fmla="*/ 1 h 684"/>
                <a:gd name="T52" fmla="*/ 5 w 1120"/>
                <a:gd name="T53" fmla="*/ 1 h 684"/>
                <a:gd name="T54" fmla="*/ 5 w 1120"/>
                <a:gd name="T55" fmla="*/ 2 h 684"/>
                <a:gd name="T56" fmla="*/ 6 w 1120"/>
                <a:gd name="T57" fmla="*/ 2 h 684"/>
                <a:gd name="T58" fmla="*/ 7 w 1120"/>
                <a:gd name="T59" fmla="*/ 3 h 684"/>
                <a:gd name="T60" fmla="*/ 7 w 1120"/>
                <a:gd name="T61" fmla="*/ 3 h 684"/>
                <a:gd name="T62" fmla="*/ 8 w 1120"/>
                <a:gd name="T63" fmla="*/ 3 h 684"/>
                <a:gd name="T64" fmla="*/ 8 w 1120"/>
                <a:gd name="T65" fmla="*/ 3 h 684"/>
                <a:gd name="T66" fmla="*/ 9 w 1120"/>
                <a:gd name="T67" fmla="*/ 4 h 6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0"/>
                <a:gd name="T103" fmla="*/ 0 h 684"/>
                <a:gd name="T104" fmla="*/ 1120 w 1120"/>
                <a:gd name="T105" fmla="*/ 684 h 6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3" name="Freeform 33"/>
            <p:cNvSpPr>
              <a:spLocks/>
            </p:cNvSpPr>
            <p:nvPr/>
          </p:nvSpPr>
          <p:spPr bwMode="auto">
            <a:xfrm>
              <a:off x="4133" y="1034"/>
              <a:ext cx="340" cy="109"/>
            </a:xfrm>
            <a:custGeom>
              <a:avLst/>
              <a:gdLst>
                <a:gd name="T0" fmla="*/ 14 w 1700"/>
                <a:gd name="T1" fmla="*/ 2 h 544"/>
                <a:gd name="T2" fmla="*/ 14 w 1700"/>
                <a:gd name="T3" fmla="*/ 4 h 544"/>
                <a:gd name="T4" fmla="*/ 13 w 1700"/>
                <a:gd name="T5" fmla="*/ 3 h 544"/>
                <a:gd name="T6" fmla="*/ 12 w 1700"/>
                <a:gd name="T7" fmla="*/ 3 h 544"/>
                <a:gd name="T8" fmla="*/ 11 w 1700"/>
                <a:gd name="T9" fmla="*/ 3 h 544"/>
                <a:gd name="T10" fmla="*/ 11 w 1700"/>
                <a:gd name="T11" fmla="*/ 3 h 544"/>
                <a:gd name="T12" fmla="*/ 10 w 1700"/>
                <a:gd name="T13" fmla="*/ 3 h 544"/>
                <a:gd name="T14" fmla="*/ 9 w 1700"/>
                <a:gd name="T15" fmla="*/ 3 h 544"/>
                <a:gd name="T16" fmla="*/ 8 w 1700"/>
                <a:gd name="T17" fmla="*/ 3 h 544"/>
                <a:gd name="T18" fmla="*/ 8 w 1700"/>
                <a:gd name="T19" fmla="*/ 3 h 544"/>
                <a:gd name="T20" fmla="*/ 7 w 1700"/>
                <a:gd name="T21" fmla="*/ 3 h 544"/>
                <a:gd name="T22" fmla="*/ 6 w 1700"/>
                <a:gd name="T23" fmla="*/ 3 h 544"/>
                <a:gd name="T24" fmla="*/ 6 w 1700"/>
                <a:gd name="T25" fmla="*/ 3 h 544"/>
                <a:gd name="T26" fmla="*/ 5 w 1700"/>
                <a:gd name="T27" fmla="*/ 3 h 544"/>
                <a:gd name="T28" fmla="*/ 4 w 1700"/>
                <a:gd name="T29" fmla="*/ 3 h 544"/>
                <a:gd name="T30" fmla="*/ 4 w 1700"/>
                <a:gd name="T31" fmla="*/ 3 h 544"/>
                <a:gd name="T32" fmla="*/ 3 w 1700"/>
                <a:gd name="T33" fmla="*/ 4 h 544"/>
                <a:gd name="T34" fmla="*/ 2 w 1700"/>
                <a:gd name="T35" fmla="*/ 4 h 544"/>
                <a:gd name="T36" fmla="*/ 0 w 1700"/>
                <a:gd name="T37" fmla="*/ 3 h 544"/>
                <a:gd name="T38" fmla="*/ 1 w 1700"/>
                <a:gd name="T39" fmla="*/ 2 h 544"/>
                <a:gd name="T40" fmla="*/ 2 w 1700"/>
                <a:gd name="T41" fmla="*/ 2 h 544"/>
                <a:gd name="T42" fmla="*/ 3 w 1700"/>
                <a:gd name="T43" fmla="*/ 1 h 544"/>
                <a:gd name="T44" fmla="*/ 4 w 1700"/>
                <a:gd name="T45" fmla="*/ 1 h 544"/>
                <a:gd name="T46" fmla="*/ 5 w 1700"/>
                <a:gd name="T47" fmla="*/ 0 h 544"/>
                <a:gd name="T48" fmla="*/ 6 w 1700"/>
                <a:gd name="T49" fmla="*/ 0 h 544"/>
                <a:gd name="T50" fmla="*/ 8 w 1700"/>
                <a:gd name="T51" fmla="*/ 0 h 544"/>
                <a:gd name="T52" fmla="*/ 9 w 1700"/>
                <a:gd name="T53" fmla="*/ 1 h 544"/>
                <a:gd name="T54" fmla="*/ 10 w 1700"/>
                <a:gd name="T55" fmla="*/ 1 h 544"/>
                <a:gd name="T56" fmla="*/ 10 w 1700"/>
                <a:gd name="T57" fmla="*/ 1 h 544"/>
                <a:gd name="T58" fmla="*/ 11 w 1700"/>
                <a:gd name="T59" fmla="*/ 1 h 544"/>
                <a:gd name="T60" fmla="*/ 12 w 1700"/>
                <a:gd name="T61" fmla="*/ 1 h 544"/>
                <a:gd name="T62" fmla="*/ 12 w 1700"/>
                <a:gd name="T63" fmla="*/ 1 h 544"/>
                <a:gd name="T64" fmla="*/ 13 w 1700"/>
                <a:gd name="T65" fmla="*/ 2 h 544"/>
                <a:gd name="T66" fmla="*/ 13 w 1700"/>
                <a:gd name="T67" fmla="*/ 2 h 544"/>
                <a:gd name="T68" fmla="*/ 14 w 1700"/>
                <a:gd name="T69" fmla="*/ 2 h 5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0"/>
                <a:gd name="T106" fmla="*/ 0 h 544"/>
                <a:gd name="T107" fmla="*/ 1700 w 1700"/>
                <a:gd name="T108" fmla="*/ 544 h 5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4" name="Freeform 34"/>
            <p:cNvSpPr>
              <a:spLocks/>
            </p:cNvSpPr>
            <p:nvPr/>
          </p:nvSpPr>
          <p:spPr bwMode="auto">
            <a:xfrm>
              <a:off x="3959" y="1075"/>
              <a:ext cx="516" cy="606"/>
            </a:xfrm>
            <a:custGeom>
              <a:avLst/>
              <a:gdLst>
                <a:gd name="T0" fmla="*/ 9 w 2583"/>
                <a:gd name="T1" fmla="*/ 3 h 3030"/>
                <a:gd name="T2" fmla="*/ 10 w 2583"/>
                <a:gd name="T3" fmla="*/ 3 h 3030"/>
                <a:gd name="T4" fmla="*/ 10 w 2583"/>
                <a:gd name="T5" fmla="*/ 2 h 3030"/>
                <a:gd name="T6" fmla="*/ 11 w 2583"/>
                <a:gd name="T7" fmla="*/ 2 h 3030"/>
                <a:gd name="T8" fmla="*/ 11 w 2583"/>
                <a:gd name="T9" fmla="*/ 2 h 3030"/>
                <a:gd name="T10" fmla="*/ 12 w 2583"/>
                <a:gd name="T11" fmla="*/ 2 h 3030"/>
                <a:gd name="T12" fmla="*/ 12 w 2583"/>
                <a:gd name="T13" fmla="*/ 2 h 3030"/>
                <a:gd name="T14" fmla="*/ 13 w 2583"/>
                <a:gd name="T15" fmla="*/ 2 h 3030"/>
                <a:gd name="T16" fmla="*/ 13 w 2583"/>
                <a:gd name="T17" fmla="*/ 2 h 3030"/>
                <a:gd name="T18" fmla="*/ 14 w 2583"/>
                <a:gd name="T19" fmla="*/ 2 h 3030"/>
                <a:gd name="T20" fmla="*/ 15 w 2583"/>
                <a:gd name="T21" fmla="*/ 2 h 3030"/>
                <a:gd name="T22" fmla="*/ 16 w 2583"/>
                <a:gd name="T23" fmla="*/ 2 h 3030"/>
                <a:gd name="T24" fmla="*/ 17 w 2583"/>
                <a:gd name="T25" fmla="*/ 2 h 3030"/>
                <a:gd name="T26" fmla="*/ 18 w 2583"/>
                <a:gd name="T27" fmla="*/ 2 h 3030"/>
                <a:gd name="T28" fmla="*/ 19 w 2583"/>
                <a:gd name="T29" fmla="*/ 2 h 3030"/>
                <a:gd name="T30" fmla="*/ 20 w 2583"/>
                <a:gd name="T31" fmla="*/ 2 h 3030"/>
                <a:gd name="T32" fmla="*/ 21 w 2583"/>
                <a:gd name="T33" fmla="*/ 2 h 3030"/>
                <a:gd name="T34" fmla="*/ 21 w 2583"/>
                <a:gd name="T35" fmla="*/ 3 h 3030"/>
                <a:gd name="T36" fmla="*/ 20 w 2583"/>
                <a:gd name="T37" fmla="*/ 5 h 3030"/>
                <a:gd name="T38" fmla="*/ 20 w 2583"/>
                <a:gd name="T39" fmla="*/ 8 h 3030"/>
                <a:gd name="T40" fmla="*/ 20 w 2583"/>
                <a:gd name="T41" fmla="*/ 11 h 3030"/>
                <a:gd name="T42" fmla="*/ 20 w 2583"/>
                <a:gd name="T43" fmla="*/ 15 h 3030"/>
                <a:gd name="T44" fmla="*/ 21 w 2583"/>
                <a:gd name="T45" fmla="*/ 18 h 3030"/>
                <a:gd name="T46" fmla="*/ 21 w 2583"/>
                <a:gd name="T47" fmla="*/ 21 h 3030"/>
                <a:gd name="T48" fmla="*/ 21 w 2583"/>
                <a:gd name="T49" fmla="*/ 24 h 3030"/>
                <a:gd name="T50" fmla="*/ 18 w 2583"/>
                <a:gd name="T51" fmla="*/ 24 h 3030"/>
                <a:gd name="T52" fmla="*/ 16 w 2583"/>
                <a:gd name="T53" fmla="*/ 24 h 3030"/>
                <a:gd name="T54" fmla="*/ 12 w 2583"/>
                <a:gd name="T55" fmla="*/ 24 h 3030"/>
                <a:gd name="T56" fmla="*/ 9 w 2583"/>
                <a:gd name="T57" fmla="*/ 24 h 3030"/>
                <a:gd name="T58" fmla="*/ 6 w 2583"/>
                <a:gd name="T59" fmla="*/ 24 h 3030"/>
                <a:gd name="T60" fmla="*/ 3 w 2583"/>
                <a:gd name="T61" fmla="*/ 24 h 3030"/>
                <a:gd name="T62" fmla="*/ 1 w 2583"/>
                <a:gd name="T63" fmla="*/ 24 h 3030"/>
                <a:gd name="T64" fmla="*/ 0 w 2583"/>
                <a:gd name="T65" fmla="*/ 24 h 3030"/>
                <a:gd name="T66" fmla="*/ 0 w 2583"/>
                <a:gd name="T67" fmla="*/ 22 h 3030"/>
                <a:gd name="T68" fmla="*/ 0 w 2583"/>
                <a:gd name="T69" fmla="*/ 19 h 3030"/>
                <a:gd name="T70" fmla="*/ 0 w 2583"/>
                <a:gd name="T71" fmla="*/ 16 h 3030"/>
                <a:gd name="T72" fmla="*/ 0 w 2583"/>
                <a:gd name="T73" fmla="*/ 13 h 3030"/>
                <a:gd name="T74" fmla="*/ 0 w 2583"/>
                <a:gd name="T75" fmla="*/ 10 h 3030"/>
                <a:gd name="T76" fmla="*/ 0 w 2583"/>
                <a:gd name="T77" fmla="*/ 8 h 3030"/>
                <a:gd name="T78" fmla="*/ 0 w 2583"/>
                <a:gd name="T79" fmla="*/ 5 h 3030"/>
                <a:gd name="T80" fmla="*/ 0 w 2583"/>
                <a:gd name="T81" fmla="*/ 2 h 3030"/>
                <a:gd name="T82" fmla="*/ 1 w 2583"/>
                <a:gd name="T83" fmla="*/ 2 h 3030"/>
                <a:gd name="T84" fmla="*/ 1 w 2583"/>
                <a:gd name="T85" fmla="*/ 1 h 3030"/>
                <a:gd name="T86" fmla="*/ 2 w 2583"/>
                <a:gd name="T87" fmla="*/ 1 h 3030"/>
                <a:gd name="T88" fmla="*/ 2 w 2583"/>
                <a:gd name="T89" fmla="*/ 1 h 3030"/>
                <a:gd name="T90" fmla="*/ 3 w 2583"/>
                <a:gd name="T91" fmla="*/ 1 h 3030"/>
                <a:gd name="T92" fmla="*/ 3 w 2583"/>
                <a:gd name="T93" fmla="*/ 0 h 3030"/>
                <a:gd name="T94" fmla="*/ 4 w 2583"/>
                <a:gd name="T95" fmla="*/ 0 h 3030"/>
                <a:gd name="T96" fmla="*/ 4 w 2583"/>
                <a:gd name="T97" fmla="*/ 0 h 3030"/>
                <a:gd name="T98" fmla="*/ 5 w 2583"/>
                <a:gd name="T99" fmla="*/ 1 h 3030"/>
                <a:gd name="T100" fmla="*/ 5 w 2583"/>
                <a:gd name="T101" fmla="*/ 1 h 3030"/>
                <a:gd name="T102" fmla="*/ 6 w 2583"/>
                <a:gd name="T103" fmla="*/ 2 h 3030"/>
                <a:gd name="T104" fmla="*/ 7 w 2583"/>
                <a:gd name="T105" fmla="*/ 2 h 3030"/>
                <a:gd name="T106" fmla="*/ 7 w 2583"/>
                <a:gd name="T107" fmla="*/ 2 h 3030"/>
                <a:gd name="T108" fmla="*/ 8 w 2583"/>
                <a:gd name="T109" fmla="*/ 2 h 3030"/>
                <a:gd name="T110" fmla="*/ 9 w 2583"/>
                <a:gd name="T111" fmla="*/ 3 h 3030"/>
                <a:gd name="T112" fmla="*/ 9 w 2583"/>
                <a:gd name="T113" fmla="*/ 3 h 30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3"/>
                <a:gd name="T172" fmla="*/ 0 h 3030"/>
                <a:gd name="T173" fmla="*/ 2583 w 2583"/>
                <a:gd name="T174" fmla="*/ 3030 h 30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5" name="Freeform 35"/>
            <p:cNvSpPr>
              <a:spLocks/>
            </p:cNvSpPr>
            <p:nvPr/>
          </p:nvSpPr>
          <p:spPr bwMode="auto">
            <a:xfrm>
              <a:off x="4519" y="446"/>
              <a:ext cx="29" cy="46"/>
            </a:xfrm>
            <a:custGeom>
              <a:avLst/>
              <a:gdLst>
                <a:gd name="T0" fmla="*/ 1 w 144"/>
                <a:gd name="T1" fmla="*/ 0 h 228"/>
                <a:gd name="T2" fmla="*/ 0 w 144"/>
                <a:gd name="T3" fmla="*/ 2 h 228"/>
                <a:gd name="T4" fmla="*/ 0 w 144"/>
                <a:gd name="T5" fmla="*/ 2 h 228"/>
                <a:gd name="T6" fmla="*/ 0 w 144"/>
                <a:gd name="T7" fmla="*/ 2 h 228"/>
                <a:gd name="T8" fmla="*/ 1 w 144"/>
                <a:gd name="T9" fmla="*/ 0 h 228"/>
                <a:gd name="T10" fmla="*/ 1 w 144"/>
                <a:gd name="T11" fmla="*/ 0 h 228"/>
                <a:gd name="T12" fmla="*/ 1 w 144"/>
                <a:gd name="T13" fmla="*/ 0 h 228"/>
                <a:gd name="T14" fmla="*/ 1 w 144"/>
                <a:gd name="T15" fmla="*/ 0 h 228"/>
                <a:gd name="T16" fmla="*/ 1 w 144"/>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28"/>
                <a:gd name="T29" fmla="*/ 144 w 144"/>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6" name="Freeform 36"/>
            <p:cNvSpPr>
              <a:spLocks/>
            </p:cNvSpPr>
            <p:nvPr/>
          </p:nvSpPr>
          <p:spPr bwMode="auto">
            <a:xfrm>
              <a:off x="4502" y="451"/>
              <a:ext cx="10" cy="28"/>
            </a:xfrm>
            <a:custGeom>
              <a:avLst/>
              <a:gdLst>
                <a:gd name="T0" fmla="*/ 0 w 52"/>
                <a:gd name="T1" fmla="*/ 0 h 144"/>
                <a:gd name="T2" fmla="*/ 0 w 52"/>
                <a:gd name="T3" fmla="*/ 1 h 144"/>
                <a:gd name="T4" fmla="*/ 0 w 52"/>
                <a:gd name="T5" fmla="*/ 1 h 144"/>
                <a:gd name="T6" fmla="*/ 0 w 52"/>
                <a:gd name="T7" fmla="*/ 0 h 144"/>
                <a:gd name="T8" fmla="*/ 0 w 52"/>
                <a:gd name="T9" fmla="*/ 0 h 144"/>
                <a:gd name="T10" fmla="*/ 0 w 52"/>
                <a:gd name="T11" fmla="*/ 0 h 144"/>
                <a:gd name="T12" fmla="*/ 0 w 52"/>
                <a:gd name="T13" fmla="*/ 0 h 144"/>
                <a:gd name="T14" fmla="*/ 0 w 52"/>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44"/>
                <a:gd name="T26" fmla="*/ 52 w 5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7" name="Freeform 37"/>
            <p:cNvSpPr>
              <a:spLocks/>
            </p:cNvSpPr>
            <p:nvPr/>
          </p:nvSpPr>
          <p:spPr bwMode="auto">
            <a:xfrm>
              <a:off x="4452" y="453"/>
              <a:ext cx="17" cy="37"/>
            </a:xfrm>
            <a:custGeom>
              <a:avLst/>
              <a:gdLst>
                <a:gd name="T0" fmla="*/ 0 w 83"/>
                <a:gd name="T1" fmla="*/ 0 h 182"/>
                <a:gd name="T2" fmla="*/ 0 w 83"/>
                <a:gd name="T3" fmla="*/ 0 h 182"/>
                <a:gd name="T4" fmla="*/ 0 w 83"/>
                <a:gd name="T5" fmla="*/ 0 h 182"/>
                <a:gd name="T6" fmla="*/ 0 w 83"/>
                <a:gd name="T7" fmla="*/ 1 h 182"/>
                <a:gd name="T8" fmla="*/ 0 w 83"/>
                <a:gd name="T9" fmla="*/ 1 h 182"/>
                <a:gd name="T10" fmla="*/ 0 w 83"/>
                <a:gd name="T11" fmla="*/ 1 h 182"/>
                <a:gd name="T12" fmla="*/ 1 w 83"/>
                <a:gd name="T13" fmla="*/ 1 h 182"/>
                <a:gd name="T14" fmla="*/ 1 w 83"/>
                <a:gd name="T15" fmla="*/ 1 h 182"/>
                <a:gd name="T16" fmla="*/ 1 w 83"/>
                <a:gd name="T17" fmla="*/ 2 h 182"/>
                <a:gd name="T18" fmla="*/ 1 w 83"/>
                <a:gd name="T19" fmla="*/ 2 h 182"/>
                <a:gd name="T20" fmla="*/ 0 w 83"/>
                <a:gd name="T21" fmla="*/ 1 h 182"/>
                <a:gd name="T22" fmla="*/ 0 w 83"/>
                <a:gd name="T23" fmla="*/ 1 h 182"/>
                <a:gd name="T24" fmla="*/ 0 w 83"/>
                <a:gd name="T25" fmla="*/ 1 h 182"/>
                <a:gd name="T26" fmla="*/ 0 w 83"/>
                <a:gd name="T27" fmla="*/ 1 h 182"/>
                <a:gd name="T28" fmla="*/ 0 w 83"/>
                <a:gd name="T29" fmla="*/ 1 h 182"/>
                <a:gd name="T30" fmla="*/ 0 w 83"/>
                <a:gd name="T31" fmla="*/ 0 h 182"/>
                <a:gd name="T32" fmla="*/ 0 w 83"/>
                <a:gd name="T33" fmla="*/ 0 h 182"/>
                <a:gd name="T34" fmla="*/ 0 w 83"/>
                <a:gd name="T35" fmla="*/ 0 h 182"/>
                <a:gd name="T36" fmla="*/ 0 w 83"/>
                <a:gd name="T37" fmla="*/ 0 h 182"/>
                <a:gd name="T38" fmla="*/ 0 w 83"/>
                <a:gd name="T39" fmla="*/ 0 h 182"/>
                <a:gd name="T40" fmla="*/ 0 w 83"/>
                <a:gd name="T41" fmla="*/ 0 h 182"/>
                <a:gd name="T42" fmla="*/ 0 w 83"/>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82"/>
                <a:gd name="T68" fmla="*/ 83 w 83"/>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8" name="Freeform 38"/>
            <p:cNvSpPr>
              <a:spLocks/>
            </p:cNvSpPr>
            <p:nvPr/>
          </p:nvSpPr>
          <p:spPr bwMode="auto">
            <a:xfrm>
              <a:off x="4477" y="459"/>
              <a:ext cx="9" cy="16"/>
            </a:xfrm>
            <a:custGeom>
              <a:avLst/>
              <a:gdLst>
                <a:gd name="T0" fmla="*/ 0 w 42"/>
                <a:gd name="T1" fmla="*/ 1 h 84"/>
                <a:gd name="T2" fmla="*/ 0 w 42"/>
                <a:gd name="T3" fmla="*/ 1 h 84"/>
                <a:gd name="T4" fmla="*/ 0 w 42"/>
                <a:gd name="T5" fmla="*/ 1 h 84"/>
                <a:gd name="T6" fmla="*/ 0 w 42"/>
                <a:gd name="T7" fmla="*/ 1 h 84"/>
                <a:gd name="T8" fmla="*/ 0 w 42"/>
                <a:gd name="T9" fmla="*/ 1 h 84"/>
                <a:gd name="T10" fmla="*/ 0 w 42"/>
                <a:gd name="T11" fmla="*/ 1 h 84"/>
                <a:gd name="T12" fmla="*/ 0 w 42"/>
                <a:gd name="T13" fmla="*/ 0 h 84"/>
                <a:gd name="T14" fmla="*/ 0 w 42"/>
                <a:gd name="T15" fmla="*/ 0 h 84"/>
                <a:gd name="T16" fmla="*/ 0 w 42"/>
                <a:gd name="T17" fmla="*/ 0 h 84"/>
                <a:gd name="T18" fmla="*/ 0 w 42"/>
                <a:gd name="T19" fmla="*/ 0 h 84"/>
                <a:gd name="T20" fmla="*/ 0 w 42"/>
                <a:gd name="T21" fmla="*/ 0 h 84"/>
                <a:gd name="T22" fmla="*/ 0 w 42"/>
                <a:gd name="T23" fmla="*/ 0 h 84"/>
                <a:gd name="T24" fmla="*/ 0 w 42"/>
                <a:gd name="T25" fmla="*/ 0 h 84"/>
                <a:gd name="T26" fmla="*/ 0 w 42"/>
                <a:gd name="T27" fmla="*/ 0 h 84"/>
                <a:gd name="T28" fmla="*/ 0 w 42"/>
                <a:gd name="T29" fmla="*/ 0 h 84"/>
                <a:gd name="T30" fmla="*/ 0 w 42"/>
                <a:gd name="T31" fmla="*/ 0 h 84"/>
                <a:gd name="T32" fmla="*/ 0 w 42"/>
                <a:gd name="T33" fmla="*/ 0 h 84"/>
                <a:gd name="T34" fmla="*/ 0 w 42"/>
                <a:gd name="T35" fmla="*/ 0 h 84"/>
                <a:gd name="T36" fmla="*/ 0 w 42"/>
                <a:gd name="T37" fmla="*/ 0 h 84"/>
                <a:gd name="T38" fmla="*/ 0 w 42"/>
                <a:gd name="T39" fmla="*/ 0 h 84"/>
                <a:gd name="T40" fmla="*/ 0 w 42"/>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84"/>
                <a:gd name="T65" fmla="*/ 42 w 4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9" name="Freeform 39"/>
            <p:cNvSpPr>
              <a:spLocks/>
            </p:cNvSpPr>
            <p:nvPr/>
          </p:nvSpPr>
          <p:spPr bwMode="auto">
            <a:xfrm>
              <a:off x="4542" y="485"/>
              <a:ext cx="20" cy="16"/>
            </a:xfrm>
            <a:custGeom>
              <a:avLst/>
              <a:gdLst>
                <a:gd name="T0" fmla="*/ 1 w 103"/>
                <a:gd name="T1" fmla="*/ 0 h 76"/>
                <a:gd name="T2" fmla="*/ 1 w 103"/>
                <a:gd name="T3" fmla="*/ 0 h 76"/>
                <a:gd name="T4" fmla="*/ 1 w 103"/>
                <a:gd name="T5" fmla="*/ 0 h 76"/>
                <a:gd name="T6" fmla="*/ 1 w 103"/>
                <a:gd name="T7" fmla="*/ 0 h 76"/>
                <a:gd name="T8" fmla="*/ 1 w 103"/>
                <a:gd name="T9" fmla="*/ 0 h 76"/>
                <a:gd name="T10" fmla="*/ 0 w 103"/>
                <a:gd name="T11" fmla="*/ 0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0 h 76"/>
                <a:gd name="T32" fmla="*/ 0 w 103"/>
                <a:gd name="T33" fmla="*/ 0 h 76"/>
                <a:gd name="T34" fmla="*/ 0 w 103"/>
                <a:gd name="T35" fmla="*/ 0 h 76"/>
                <a:gd name="T36" fmla="*/ 0 w 103"/>
                <a:gd name="T37" fmla="*/ 0 h 76"/>
                <a:gd name="T38" fmla="*/ 0 w 103"/>
                <a:gd name="T39" fmla="*/ 0 h 76"/>
                <a:gd name="T40" fmla="*/ 1 w 103"/>
                <a:gd name="T41" fmla="*/ 0 h 76"/>
                <a:gd name="T42" fmla="*/ 1 w 103"/>
                <a:gd name="T43" fmla="*/ 0 h 76"/>
                <a:gd name="T44" fmla="*/ 1 w 103"/>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76"/>
                <a:gd name="T71" fmla="*/ 103 w 103"/>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0" name="Freeform 40"/>
            <p:cNvSpPr>
              <a:spLocks/>
            </p:cNvSpPr>
            <p:nvPr/>
          </p:nvSpPr>
          <p:spPr bwMode="auto">
            <a:xfrm>
              <a:off x="4429" y="487"/>
              <a:ext cx="115" cy="115"/>
            </a:xfrm>
            <a:custGeom>
              <a:avLst/>
              <a:gdLst>
                <a:gd name="T0" fmla="*/ 3 w 571"/>
                <a:gd name="T1" fmla="*/ 1 h 573"/>
                <a:gd name="T2" fmla="*/ 3 w 571"/>
                <a:gd name="T3" fmla="*/ 1 h 573"/>
                <a:gd name="T4" fmla="*/ 4 w 571"/>
                <a:gd name="T5" fmla="*/ 1 h 573"/>
                <a:gd name="T6" fmla="*/ 4 w 571"/>
                <a:gd name="T7" fmla="*/ 2 h 573"/>
                <a:gd name="T8" fmla="*/ 5 w 571"/>
                <a:gd name="T9" fmla="*/ 2 h 573"/>
                <a:gd name="T10" fmla="*/ 5 w 571"/>
                <a:gd name="T11" fmla="*/ 2 h 573"/>
                <a:gd name="T12" fmla="*/ 5 w 571"/>
                <a:gd name="T13" fmla="*/ 2 h 573"/>
                <a:gd name="T14" fmla="*/ 4 w 571"/>
                <a:gd name="T15" fmla="*/ 3 h 573"/>
                <a:gd name="T16" fmla="*/ 4 w 571"/>
                <a:gd name="T17" fmla="*/ 3 h 573"/>
                <a:gd name="T18" fmla="*/ 4 w 571"/>
                <a:gd name="T19" fmla="*/ 4 h 573"/>
                <a:gd name="T20" fmla="*/ 4 w 571"/>
                <a:gd name="T21" fmla="*/ 4 h 573"/>
                <a:gd name="T22" fmla="*/ 4 w 571"/>
                <a:gd name="T23" fmla="*/ 4 h 573"/>
                <a:gd name="T24" fmla="*/ 4 w 571"/>
                <a:gd name="T25" fmla="*/ 4 h 573"/>
                <a:gd name="T26" fmla="*/ 4 w 571"/>
                <a:gd name="T27" fmla="*/ 4 h 573"/>
                <a:gd name="T28" fmla="*/ 4 w 571"/>
                <a:gd name="T29" fmla="*/ 4 h 573"/>
                <a:gd name="T30" fmla="*/ 4 w 571"/>
                <a:gd name="T31" fmla="*/ 4 h 573"/>
                <a:gd name="T32" fmla="*/ 3 w 571"/>
                <a:gd name="T33" fmla="*/ 4 h 573"/>
                <a:gd name="T34" fmla="*/ 3 w 571"/>
                <a:gd name="T35" fmla="*/ 3 h 573"/>
                <a:gd name="T36" fmla="*/ 2 w 571"/>
                <a:gd name="T37" fmla="*/ 4 h 573"/>
                <a:gd name="T38" fmla="*/ 2 w 571"/>
                <a:gd name="T39" fmla="*/ 4 h 573"/>
                <a:gd name="T40" fmla="*/ 2 w 571"/>
                <a:gd name="T41" fmla="*/ 4 h 573"/>
                <a:gd name="T42" fmla="*/ 1 w 571"/>
                <a:gd name="T43" fmla="*/ 4 h 573"/>
                <a:gd name="T44" fmla="*/ 1 w 571"/>
                <a:gd name="T45" fmla="*/ 4 h 573"/>
                <a:gd name="T46" fmla="*/ 1 w 571"/>
                <a:gd name="T47" fmla="*/ 5 h 573"/>
                <a:gd name="T48" fmla="*/ 1 w 571"/>
                <a:gd name="T49" fmla="*/ 5 h 573"/>
                <a:gd name="T50" fmla="*/ 1 w 571"/>
                <a:gd name="T51" fmla="*/ 5 h 573"/>
                <a:gd name="T52" fmla="*/ 1 w 571"/>
                <a:gd name="T53" fmla="*/ 4 h 573"/>
                <a:gd name="T54" fmla="*/ 1 w 571"/>
                <a:gd name="T55" fmla="*/ 4 h 573"/>
                <a:gd name="T56" fmla="*/ 1 w 571"/>
                <a:gd name="T57" fmla="*/ 4 h 573"/>
                <a:gd name="T58" fmla="*/ 1 w 571"/>
                <a:gd name="T59" fmla="*/ 3 h 573"/>
                <a:gd name="T60" fmla="*/ 1 w 571"/>
                <a:gd name="T61" fmla="*/ 3 h 573"/>
                <a:gd name="T62" fmla="*/ 1 w 571"/>
                <a:gd name="T63" fmla="*/ 3 h 573"/>
                <a:gd name="T64" fmla="*/ 1 w 571"/>
                <a:gd name="T65" fmla="*/ 3 h 573"/>
                <a:gd name="T66" fmla="*/ 0 w 571"/>
                <a:gd name="T67" fmla="*/ 2 h 573"/>
                <a:gd name="T68" fmla="*/ 0 w 571"/>
                <a:gd name="T69" fmla="*/ 2 h 573"/>
                <a:gd name="T70" fmla="*/ 0 w 571"/>
                <a:gd name="T71" fmla="*/ 2 h 573"/>
                <a:gd name="T72" fmla="*/ 0 w 571"/>
                <a:gd name="T73" fmla="*/ 2 h 573"/>
                <a:gd name="T74" fmla="*/ 0 w 571"/>
                <a:gd name="T75" fmla="*/ 2 h 573"/>
                <a:gd name="T76" fmla="*/ 0 w 571"/>
                <a:gd name="T77" fmla="*/ 2 h 573"/>
                <a:gd name="T78" fmla="*/ 0 w 571"/>
                <a:gd name="T79" fmla="*/ 2 h 573"/>
                <a:gd name="T80" fmla="*/ 1 w 571"/>
                <a:gd name="T81" fmla="*/ 2 h 573"/>
                <a:gd name="T82" fmla="*/ 1 w 571"/>
                <a:gd name="T83" fmla="*/ 2 h 573"/>
                <a:gd name="T84" fmla="*/ 2 w 571"/>
                <a:gd name="T85" fmla="*/ 2 h 573"/>
                <a:gd name="T86" fmla="*/ 2 w 571"/>
                <a:gd name="T87" fmla="*/ 1 h 573"/>
                <a:gd name="T88" fmla="*/ 2 w 571"/>
                <a:gd name="T89" fmla="*/ 1 h 573"/>
                <a:gd name="T90" fmla="*/ 2 w 571"/>
                <a:gd name="T91" fmla="*/ 1 h 573"/>
                <a:gd name="T92" fmla="*/ 2 w 571"/>
                <a:gd name="T93" fmla="*/ 0 h 573"/>
                <a:gd name="T94" fmla="*/ 2 w 571"/>
                <a:gd name="T95" fmla="*/ 0 h 573"/>
                <a:gd name="T96" fmla="*/ 2 w 571"/>
                <a:gd name="T97" fmla="*/ 0 h 573"/>
                <a:gd name="T98" fmla="*/ 2 w 571"/>
                <a:gd name="T99" fmla="*/ 0 h 573"/>
                <a:gd name="T100" fmla="*/ 2 w 571"/>
                <a:gd name="T101" fmla="*/ 0 h 573"/>
                <a:gd name="T102" fmla="*/ 2 w 571"/>
                <a:gd name="T103" fmla="*/ 0 h 573"/>
                <a:gd name="T104" fmla="*/ 2 w 571"/>
                <a:gd name="T105" fmla="*/ 0 h 573"/>
                <a:gd name="T106" fmla="*/ 3 w 571"/>
                <a:gd name="T107" fmla="*/ 1 h 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1"/>
                <a:gd name="T163" fmla="*/ 0 h 573"/>
                <a:gd name="T164" fmla="*/ 571 w 571"/>
                <a:gd name="T165" fmla="*/ 573 h 5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1" name="Freeform 41"/>
            <p:cNvSpPr>
              <a:spLocks/>
            </p:cNvSpPr>
            <p:nvPr/>
          </p:nvSpPr>
          <p:spPr bwMode="auto">
            <a:xfrm>
              <a:off x="4432" y="490"/>
              <a:ext cx="16" cy="17"/>
            </a:xfrm>
            <a:custGeom>
              <a:avLst/>
              <a:gdLst>
                <a:gd name="T0" fmla="*/ 1 w 83"/>
                <a:gd name="T1" fmla="*/ 0 h 84"/>
                <a:gd name="T2" fmla="*/ 1 w 83"/>
                <a:gd name="T3" fmla="*/ 1 h 84"/>
                <a:gd name="T4" fmla="*/ 0 w 83"/>
                <a:gd name="T5" fmla="*/ 1 h 84"/>
                <a:gd name="T6" fmla="*/ 0 w 83"/>
                <a:gd name="T7" fmla="*/ 1 h 84"/>
                <a:gd name="T8" fmla="*/ 0 w 83"/>
                <a:gd name="T9" fmla="*/ 1 h 84"/>
                <a:gd name="T10" fmla="*/ 0 w 83"/>
                <a:gd name="T11" fmla="*/ 0 h 84"/>
                <a:gd name="T12" fmla="*/ 0 w 83"/>
                <a:gd name="T13" fmla="*/ 0 h 84"/>
                <a:gd name="T14" fmla="*/ 0 w 83"/>
                <a:gd name="T15" fmla="*/ 0 h 84"/>
                <a:gd name="T16" fmla="*/ 0 w 83"/>
                <a:gd name="T17" fmla="*/ 0 h 84"/>
                <a:gd name="T18" fmla="*/ 0 w 83"/>
                <a:gd name="T19" fmla="*/ 0 h 84"/>
                <a:gd name="T20" fmla="*/ 0 w 83"/>
                <a:gd name="T21" fmla="*/ 0 h 84"/>
                <a:gd name="T22" fmla="*/ 0 w 83"/>
                <a:gd name="T23" fmla="*/ 0 h 84"/>
                <a:gd name="T24" fmla="*/ 0 w 83"/>
                <a:gd name="T25" fmla="*/ 0 h 84"/>
                <a:gd name="T26" fmla="*/ 0 w 83"/>
                <a:gd name="T27" fmla="*/ 0 h 84"/>
                <a:gd name="T28" fmla="*/ 0 w 83"/>
                <a:gd name="T29" fmla="*/ 0 h 84"/>
                <a:gd name="T30" fmla="*/ 0 w 83"/>
                <a:gd name="T31" fmla="*/ 0 h 84"/>
                <a:gd name="T32" fmla="*/ 1 w 83"/>
                <a:gd name="T33" fmla="*/ 0 h 84"/>
                <a:gd name="T34" fmla="*/ 1 w 83"/>
                <a:gd name="T35" fmla="*/ 0 h 84"/>
                <a:gd name="T36" fmla="*/ 1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2" name="Freeform 42"/>
            <p:cNvSpPr>
              <a:spLocks/>
            </p:cNvSpPr>
            <p:nvPr/>
          </p:nvSpPr>
          <p:spPr bwMode="auto">
            <a:xfrm>
              <a:off x="4392" y="498"/>
              <a:ext cx="35" cy="21"/>
            </a:xfrm>
            <a:custGeom>
              <a:avLst/>
              <a:gdLst>
                <a:gd name="T0" fmla="*/ 1 w 176"/>
                <a:gd name="T1" fmla="*/ 1 h 106"/>
                <a:gd name="T2" fmla="*/ 1 w 176"/>
                <a:gd name="T3" fmla="*/ 1 h 106"/>
                <a:gd name="T4" fmla="*/ 1 w 176"/>
                <a:gd name="T5" fmla="*/ 1 h 106"/>
                <a:gd name="T6" fmla="*/ 1 w 176"/>
                <a:gd name="T7" fmla="*/ 1 h 106"/>
                <a:gd name="T8" fmla="*/ 1 w 176"/>
                <a:gd name="T9" fmla="*/ 1 h 106"/>
                <a:gd name="T10" fmla="*/ 1 w 176"/>
                <a:gd name="T11" fmla="*/ 1 h 106"/>
                <a:gd name="T12" fmla="*/ 0 w 176"/>
                <a:gd name="T13" fmla="*/ 0 h 106"/>
                <a:gd name="T14" fmla="*/ 0 w 176"/>
                <a:gd name="T15" fmla="*/ 0 h 106"/>
                <a:gd name="T16" fmla="*/ 0 w 176"/>
                <a:gd name="T17" fmla="*/ 0 h 106"/>
                <a:gd name="T18" fmla="*/ 0 w 176"/>
                <a:gd name="T19" fmla="*/ 0 h 106"/>
                <a:gd name="T20" fmla="*/ 0 w 176"/>
                <a:gd name="T21" fmla="*/ 0 h 106"/>
                <a:gd name="T22" fmla="*/ 0 w 176"/>
                <a:gd name="T23" fmla="*/ 0 h 106"/>
                <a:gd name="T24" fmla="*/ 0 w 176"/>
                <a:gd name="T25" fmla="*/ 0 h 106"/>
                <a:gd name="T26" fmla="*/ 0 w 176"/>
                <a:gd name="T27" fmla="*/ 0 h 106"/>
                <a:gd name="T28" fmla="*/ 0 w 176"/>
                <a:gd name="T29" fmla="*/ 0 h 106"/>
                <a:gd name="T30" fmla="*/ 0 w 176"/>
                <a:gd name="T31" fmla="*/ 0 h 106"/>
                <a:gd name="T32" fmla="*/ 0 w 176"/>
                <a:gd name="T33" fmla="*/ 0 h 106"/>
                <a:gd name="T34" fmla="*/ 0 w 176"/>
                <a:gd name="T35" fmla="*/ 0 h 106"/>
                <a:gd name="T36" fmla="*/ 1 w 176"/>
                <a:gd name="T37" fmla="*/ 0 h 106"/>
                <a:gd name="T38" fmla="*/ 1 w 176"/>
                <a:gd name="T39" fmla="*/ 0 h 106"/>
                <a:gd name="T40" fmla="*/ 1 w 176"/>
                <a:gd name="T41" fmla="*/ 0 h 106"/>
                <a:gd name="T42" fmla="*/ 1 w 176"/>
                <a:gd name="T43" fmla="*/ 0 h 106"/>
                <a:gd name="T44" fmla="*/ 1 w 176"/>
                <a:gd name="T45" fmla="*/ 0 h 106"/>
                <a:gd name="T46" fmla="*/ 1 w 176"/>
                <a:gd name="T47" fmla="*/ 1 h 106"/>
                <a:gd name="T48" fmla="*/ 1 w 176"/>
                <a:gd name="T49" fmla="*/ 1 h 106"/>
                <a:gd name="T50" fmla="*/ 1 w 17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106"/>
                <a:gd name="T80" fmla="*/ 176 w 17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3" name="Freeform 43"/>
            <p:cNvSpPr>
              <a:spLocks/>
            </p:cNvSpPr>
            <p:nvPr/>
          </p:nvSpPr>
          <p:spPr bwMode="auto">
            <a:xfrm>
              <a:off x="4438" y="498"/>
              <a:ext cx="97" cy="91"/>
            </a:xfrm>
            <a:custGeom>
              <a:avLst/>
              <a:gdLst>
                <a:gd name="T0" fmla="*/ 3 w 487"/>
                <a:gd name="T1" fmla="*/ 1 h 456"/>
                <a:gd name="T2" fmla="*/ 3 w 487"/>
                <a:gd name="T3" fmla="*/ 1 h 456"/>
                <a:gd name="T4" fmla="*/ 3 w 487"/>
                <a:gd name="T5" fmla="*/ 1 h 456"/>
                <a:gd name="T6" fmla="*/ 3 w 487"/>
                <a:gd name="T7" fmla="*/ 1 h 456"/>
                <a:gd name="T8" fmla="*/ 3 w 487"/>
                <a:gd name="T9" fmla="*/ 1 h 456"/>
                <a:gd name="T10" fmla="*/ 3 w 487"/>
                <a:gd name="T11" fmla="*/ 1 h 456"/>
                <a:gd name="T12" fmla="*/ 4 w 487"/>
                <a:gd name="T13" fmla="*/ 1 h 456"/>
                <a:gd name="T14" fmla="*/ 4 w 487"/>
                <a:gd name="T15" fmla="*/ 1 h 456"/>
                <a:gd name="T16" fmla="*/ 4 w 487"/>
                <a:gd name="T17" fmla="*/ 1 h 456"/>
                <a:gd name="T18" fmla="*/ 3 w 487"/>
                <a:gd name="T19" fmla="*/ 2 h 456"/>
                <a:gd name="T20" fmla="*/ 3 w 487"/>
                <a:gd name="T21" fmla="*/ 4 h 456"/>
                <a:gd name="T22" fmla="*/ 3 w 487"/>
                <a:gd name="T23" fmla="*/ 3 h 456"/>
                <a:gd name="T24" fmla="*/ 3 w 487"/>
                <a:gd name="T25" fmla="*/ 3 h 456"/>
                <a:gd name="T26" fmla="*/ 3 w 487"/>
                <a:gd name="T27" fmla="*/ 3 h 456"/>
                <a:gd name="T28" fmla="*/ 3 w 487"/>
                <a:gd name="T29" fmla="*/ 3 h 456"/>
                <a:gd name="T30" fmla="*/ 3 w 487"/>
                <a:gd name="T31" fmla="*/ 3 h 456"/>
                <a:gd name="T32" fmla="*/ 3 w 487"/>
                <a:gd name="T33" fmla="*/ 3 h 456"/>
                <a:gd name="T34" fmla="*/ 3 w 487"/>
                <a:gd name="T35" fmla="*/ 3 h 456"/>
                <a:gd name="T36" fmla="*/ 3 w 487"/>
                <a:gd name="T37" fmla="*/ 3 h 456"/>
                <a:gd name="T38" fmla="*/ 3 w 487"/>
                <a:gd name="T39" fmla="*/ 3 h 456"/>
                <a:gd name="T40" fmla="*/ 3 w 487"/>
                <a:gd name="T41" fmla="*/ 3 h 456"/>
                <a:gd name="T42" fmla="*/ 2 w 487"/>
                <a:gd name="T43" fmla="*/ 3 h 456"/>
                <a:gd name="T44" fmla="*/ 2 w 487"/>
                <a:gd name="T45" fmla="*/ 3 h 456"/>
                <a:gd name="T46" fmla="*/ 2 w 487"/>
                <a:gd name="T47" fmla="*/ 3 h 456"/>
                <a:gd name="T48" fmla="*/ 2 w 487"/>
                <a:gd name="T49" fmla="*/ 3 h 456"/>
                <a:gd name="T50" fmla="*/ 2 w 487"/>
                <a:gd name="T51" fmla="*/ 3 h 456"/>
                <a:gd name="T52" fmla="*/ 2 w 487"/>
                <a:gd name="T53" fmla="*/ 3 h 456"/>
                <a:gd name="T54" fmla="*/ 1 w 487"/>
                <a:gd name="T55" fmla="*/ 4 h 456"/>
                <a:gd name="T56" fmla="*/ 1 w 487"/>
                <a:gd name="T57" fmla="*/ 4 h 456"/>
                <a:gd name="T58" fmla="*/ 1 w 487"/>
                <a:gd name="T59" fmla="*/ 3 h 456"/>
                <a:gd name="T60" fmla="*/ 1 w 487"/>
                <a:gd name="T61" fmla="*/ 3 h 456"/>
                <a:gd name="T62" fmla="*/ 1 w 487"/>
                <a:gd name="T63" fmla="*/ 3 h 456"/>
                <a:gd name="T64" fmla="*/ 1 w 487"/>
                <a:gd name="T65" fmla="*/ 3 h 456"/>
                <a:gd name="T66" fmla="*/ 1 w 487"/>
                <a:gd name="T67" fmla="*/ 3 h 456"/>
                <a:gd name="T68" fmla="*/ 1 w 487"/>
                <a:gd name="T69" fmla="*/ 3 h 456"/>
                <a:gd name="T70" fmla="*/ 1 w 487"/>
                <a:gd name="T71" fmla="*/ 3 h 456"/>
                <a:gd name="T72" fmla="*/ 0 w 487"/>
                <a:gd name="T73" fmla="*/ 1 h 456"/>
                <a:gd name="T74" fmla="*/ 0 w 487"/>
                <a:gd name="T75" fmla="*/ 1 h 456"/>
                <a:gd name="T76" fmla="*/ 0 w 487"/>
                <a:gd name="T77" fmla="*/ 1 h 456"/>
                <a:gd name="T78" fmla="*/ 0 w 487"/>
                <a:gd name="T79" fmla="*/ 1 h 456"/>
                <a:gd name="T80" fmla="*/ 1 w 487"/>
                <a:gd name="T81" fmla="*/ 1 h 456"/>
                <a:gd name="T82" fmla="*/ 1 w 487"/>
                <a:gd name="T83" fmla="*/ 1 h 456"/>
                <a:gd name="T84" fmla="*/ 1 w 487"/>
                <a:gd name="T85" fmla="*/ 1 h 456"/>
                <a:gd name="T86" fmla="*/ 1 w 487"/>
                <a:gd name="T87" fmla="*/ 1 h 456"/>
                <a:gd name="T88" fmla="*/ 1 w 487"/>
                <a:gd name="T89" fmla="*/ 1 h 456"/>
                <a:gd name="T90" fmla="*/ 1 w 487"/>
                <a:gd name="T91" fmla="*/ 1 h 456"/>
                <a:gd name="T92" fmla="*/ 1 w 487"/>
                <a:gd name="T93" fmla="*/ 1 h 456"/>
                <a:gd name="T94" fmla="*/ 1 w 487"/>
                <a:gd name="T95" fmla="*/ 1 h 456"/>
                <a:gd name="T96" fmla="*/ 1 w 487"/>
                <a:gd name="T97" fmla="*/ 1 h 456"/>
                <a:gd name="T98" fmla="*/ 1 w 487"/>
                <a:gd name="T99" fmla="*/ 1 h 456"/>
                <a:gd name="T100" fmla="*/ 1 w 487"/>
                <a:gd name="T101" fmla="*/ 1 h 456"/>
                <a:gd name="T102" fmla="*/ 1 w 487"/>
                <a:gd name="T103" fmla="*/ 1 h 456"/>
                <a:gd name="T104" fmla="*/ 1 w 487"/>
                <a:gd name="T105" fmla="*/ 1 h 456"/>
                <a:gd name="T106" fmla="*/ 2 w 487"/>
                <a:gd name="T107" fmla="*/ 0 h 456"/>
                <a:gd name="T108" fmla="*/ 2 w 487"/>
                <a:gd name="T109" fmla="*/ 0 h 456"/>
                <a:gd name="T110" fmla="*/ 2 w 487"/>
                <a:gd name="T111" fmla="*/ 0 h 456"/>
                <a:gd name="T112" fmla="*/ 2 w 487"/>
                <a:gd name="T113" fmla="*/ 1 h 456"/>
                <a:gd name="T114" fmla="*/ 2 w 487"/>
                <a:gd name="T115" fmla="*/ 1 h 456"/>
                <a:gd name="T116" fmla="*/ 2 w 487"/>
                <a:gd name="T117" fmla="*/ 1 h 456"/>
                <a:gd name="T118" fmla="*/ 2 w 487"/>
                <a:gd name="T119" fmla="*/ 1 h 456"/>
                <a:gd name="T120" fmla="*/ 3 w 487"/>
                <a:gd name="T121" fmla="*/ 1 h 456"/>
                <a:gd name="T122" fmla="*/ 3 w 487"/>
                <a:gd name="T123" fmla="*/ 1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7"/>
                <a:gd name="T187" fmla="*/ 0 h 456"/>
                <a:gd name="T188" fmla="*/ 487 w 487"/>
                <a:gd name="T189" fmla="*/ 456 h 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4" name="Freeform 44"/>
            <p:cNvSpPr>
              <a:spLocks/>
            </p:cNvSpPr>
            <p:nvPr/>
          </p:nvSpPr>
          <p:spPr bwMode="auto">
            <a:xfrm>
              <a:off x="4557" y="525"/>
              <a:ext cx="36" cy="10"/>
            </a:xfrm>
            <a:custGeom>
              <a:avLst/>
              <a:gdLst>
                <a:gd name="T0" fmla="*/ 1 w 182"/>
                <a:gd name="T1" fmla="*/ 0 h 52"/>
                <a:gd name="T2" fmla="*/ 1 w 182"/>
                <a:gd name="T3" fmla="*/ 0 h 52"/>
                <a:gd name="T4" fmla="*/ 0 w 182"/>
                <a:gd name="T5" fmla="*/ 0 h 52"/>
                <a:gd name="T6" fmla="*/ 0 w 182"/>
                <a:gd name="T7" fmla="*/ 0 h 52"/>
                <a:gd name="T8" fmla="*/ 0 w 182"/>
                <a:gd name="T9" fmla="*/ 0 h 52"/>
                <a:gd name="T10" fmla="*/ 0 w 182"/>
                <a:gd name="T11" fmla="*/ 0 h 52"/>
                <a:gd name="T12" fmla="*/ 0 w 182"/>
                <a:gd name="T13" fmla="*/ 0 h 52"/>
                <a:gd name="T14" fmla="*/ 0 w 182"/>
                <a:gd name="T15" fmla="*/ 0 h 52"/>
                <a:gd name="T16" fmla="*/ 0 w 182"/>
                <a:gd name="T17" fmla="*/ 0 h 52"/>
                <a:gd name="T18" fmla="*/ 1 w 182"/>
                <a:gd name="T19" fmla="*/ 0 h 52"/>
                <a:gd name="T20" fmla="*/ 1 w 182"/>
                <a:gd name="T21" fmla="*/ 0 h 52"/>
                <a:gd name="T22" fmla="*/ 1 w 182"/>
                <a:gd name="T23" fmla="*/ 0 h 52"/>
                <a:gd name="T24" fmla="*/ 1 w 182"/>
                <a:gd name="T25" fmla="*/ 0 h 52"/>
                <a:gd name="T26" fmla="*/ 1 w 182"/>
                <a:gd name="T27" fmla="*/ 0 h 52"/>
                <a:gd name="T28" fmla="*/ 1 w 182"/>
                <a:gd name="T29" fmla="*/ 0 h 52"/>
                <a:gd name="T30" fmla="*/ 1 w 182"/>
                <a:gd name="T31" fmla="*/ 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52"/>
                <a:gd name="T50" fmla="*/ 182 w 182"/>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5" name="Freeform 45"/>
            <p:cNvSpPr>
              <a:spLocks/>
            </p:cNvSpPr>
            <p:nvPr/>
          </p:nvSpPr>
          <p:spPr bwMode="auto">
            <a:xfrm>
              <a:off x="4396" y="535"/>
              <a:ext cx="21" cy="9"/>
            </a:xfrm>
            <a:custGeom>
              <a:avLst/>
              <a:gdLst>
                <a:gd name="T0" fmla="*/ 1 w 104"/>
                <a:gd name="T1" fmla="*/ 0 h 43"/>
                <a:gd name="T2" fmla="*/ 1 w 104"/>
                <a:gd name="T3" fmla="*/ 0 h 43"/>
                <a:gd name="T4" fmla="*/ 1 w 104"/>
                <a:gd name="T5" fmla="*/ 0 h 43"/>
                <a:gd name="T6" fmla="*/ 1 w 104"/>
                <a:gd name="T7" fmla="*/ 0 h 43"/>
                <a:gd name="T8" fmla="*/ 1 w 104"/>
                <a:gd name="T9" fmla="*/ 0 h 43"/>
                <a:gd name="T10" fmla="*/ 1 w 104"/>
                <a:gd name="T11" fmla="*/ 0 h 43"/>
                <a:gd name="T12" fmla="*/ 1 w 104"/>
                <a:gd name="T13" fmla="*/ 0 h 43"/>
                <a:gd name="T14" fmla="*/ 1 w 104"/>
                <a:gd name="T15" fmla="*/ 0 h 43"/>
                <a:gd name="T16" fmla="*/ 1 w 104"/>
                <a:gd name="T17" fmla="*/ 0 h 43"/>
                <a:gd name="T18" fmla="*/ 0 w 104"/>
                <a:gd name="T19" fmla="*/ 0 h 43"/>
                <a:gd name="T20" fmla="*/ 0 w 104"/>
                <a:gd name="T21" fmla="*/ 0 h 43"/>
                <a:gd name="T22" fmla="*/ 0 w 104"/>
                <a:gd name="T23" fmla="*/ 0 h 43"/>
                <a:gd name="T24" fmla="*/ 0 w 104"/>
                <a:gd name="T25" fmla="*/ 0 h 43"/>
                <a:gd name="T26" fmla="*/ 0 w 104"/>
                <a:gd name="T27" fmla="*/ 0 h 43"/>
                <a:gd name="T28" fmla="*/ 0 w 104"/>
                <a:gd name="T29" fmla="*/ 0 h 43"/>
                <a:gd name="T30" fmla="*/ 1 w 104"/>
                <a:gd name="T31" fmla="*/ 0 h 43"/>
                <a:gd name="T32" fmla="*/ 1 w 104"/>
                <a:gd name="T33" fmla="*/ 0 h 43"/>
                <a:gd name="T34" fmla="*/ 1 w 104"/>
                <a:gd name="T35" fmla="*/ 0 h 43"/>
                <a:gd name="T36" fmla="*/ 1 w 10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3"/>
                <a:gd name="T59" fmla="*/ 104 w 10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6" name="Freeform 46"/>
            <p:cNvSpPr>
              <a:spLocks/>
            </p:cNvSpPr>
            <p:nvPr/>
          </p:nvSpPr>
          <p:spPr bwMode="auto">
            <a:xfrm>
              <a:off x="4556" y="552"/>
              <a:ext cx="23" cy="5"/>
            </a:xfrm>
            <a:custGeom>
              <a:avLst/>
              <a:gdLst>
                <a:gd name="T0" fmla="*/ 1 w 114"/>
                <a:gd name="T1" fmla="*/ 0 h 27"/>
                <a:gd name="T2" fmla="*/ 1 w 114"/>
                <a:gd name="T3" fmla="*/ 0 h 27"/>
                <a:gd name="T4" fmla="*/ 1 w 114"/>
                <a:gd name="T5" fmla="*/ 0 h 27"/>
                <a:gd name="T6" fmla="*/ 1 w 114"/>
                <a:gd name="T7" fmla="*/ 0 h 27"/>
                <a:gd name="T8" fmla="*/ 0 w 114"/>
                <a:gd name="T9" fmla="*/ 0 h 27"/>
                <a:gd name="T10" fmla="*/ 0 w 114"/>
                <a:gd name="T11" fmla="*/ 0 h 27"/>
                <a:gd name="T12" fmla="*/ 0 w 114"/>
                <a:gd name="T13" fmla="*/ 0 h 27"/>
                <a:gd name="T14" fmla="*/ 0 w 114"/>
                <a:gd name="T15" fmla="*/ 0 h 27"/>
                <a:gd name="T16" fmla="*/ 0 w 114"/>
                <a:gd name="T17" fmla="*/ 0 h 27"/>
                <a:gd name="T18" fmla="*/ 0 w 114"/>
                <a:gd name="T19" fmla="*/ 0 h 27"/>
                <a:gd name="T20" fmla="*/ 0 w 114"/>
                <a:gd name="T21" fmla="*/ 0 h 27"/>
                <a:gd name="T22" fmla="*/ 0 w 114"/>
                <a:gd name="T23" fmla="*/ 0 h 27"/>
                <a:gd name="T24" fmla="*/ 0 w 114"/>
                <a:gd name="T25" fmla="*/ 0 h 27"/>
                <a:gd name="T26" fmla="*/ 1 w 114"/>
                <a:gd name="T27" fmla="*/ 0 h 27"/>
                <a:gd name="T28" fmla="*/ 1 w 114"/>
                <a:gd name="T29" fmla="*/ 0 h 27"/>
                <a:gd name="T30" fmla="*/ 1 w 114"/>
                <a:gd name="T31" fmla="*/ 0 h 27"/>
                <a:gd name="T32" fmla="*/ 1 w 114"/>
                <a:gd name="T33" fmla="*/ 0 h 27"/>
                <a:gd name="T34" fmla="*/ 1 w 11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27"/>
                <a:gd name="T56" fmla="*/ 114 w 1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7" name="Freeform 47"/>
            <p:cNvSpPr>
              <a:spLocks/>
            </p:cNvSpPr>
            <p:nvPr/>
          </p:nvSpPr>
          <p:spPr bwMode="auto">
            <a:xfrm>
              <a:off x="4380" y="562"/>
              <a:ext cx="49" cy="9"/>
            </a:xfrm>
            <a:custGeom>
              <a:avLst/>
              <a:gdLst>
                <a:gd name="T0" fmla="*/ 2 w 248"/>
                <a:gd name="T1" fmla="*/ 0 h 42"/>
                <a:gd name="T2" fmla="*/ 2 w 248"/>
                <a:gd name="T3" fmla="*/ 0 h 42"/>
                <a:gd name="T4" fmla="*/ 2 w 248"/>
                <a:gd name="T5" fmla="*/ 0 h 42"/>
                <a:gd name="T6" fmla="*/ 2 w 248"/>
                <a:gd name="T7" fmla="*/ 0 h 42"/>
                <a:gd name="T8" fmla="*/ 2 w 248"/>
                <a:gd name="T9" fmla="*/ 0 h 42"/>
                <a:gd name="T10" fmla="*/ 2 w 248"/>
                <a:gd name="T11" fmla="*/ 0 h 42"/>
                <a:gd name="T12" fmla="*/ 2 w 248"/>
                <a:gd name="T13" fmla="*/ 0 h 42"/>
                <a:gd name="T14" fmla="*/ 2 w 248"/>
                <a:gd name="T15" fmla="*/ 0 h 42"/>
                <a:gd name="T16" fmla="*/ 1 w 248"/>
                <a:gd name="T17" fmla="*/ 0 h 42"/>
                <a:gd name="T18" fmla="*/ 1 w 248"/>
                <a:gd name="T19" fmla="*/ 0 h 42"/>
                <a:gd name="T20" fmla="*/ 1 w 248"/>
                <a:gd name="T21" fmla="*/ 0 h 42"/>
                <a:gd name="T22" fmla="*/ 1 w 248"/>
                <a:gd name="T23" fmla="*/ 0 h 42"/>
                <a:gd name="T24" fmla="*/ 0 w 248"/>
                <a:gd name="T25" fmla="*/ 0 h 42"/>
                <a:gd name="T26" fmla="*/ 0 w 248"/>
                <a:gd name="T27" fmla="*/ 0 h 42"/>
                <a:gd name="T28" fmla="*/ 0 w 248"/>
                <a:gd name="T29" fmla="*/ 0 h 42"/>
                <a:gd name="T30" fmla="*/ 0 w 248"/>
                <a:gd name="T31" fmla="*/ 0 h 42"/>
                <a:gd name="T32" fmla="*/ 0 w 248"/>
                <a:gd name="T33" fmla="*/ 0 h 42"/>
                <a:gd name="T34" fmla="*/ 0 w 248"/>
                <a:gd name="T35" fmla="*/ 0 h 42"/>
                <a:gd name="T36" fmla="*/ 1 w 248"/>
                <a:gd name="T37" fmla="*/ 0 h 42"/>
                <a:gd name="T38" fmla="*/ 1 w 248"/>
                <a:gd name="T39" fmla="*/ 0 h 42"/>
                <a:gd name="T40" fmla="*/ 1 w 248"/>
                <a:gd name="T41" fmla="*/ 0 h 42"/>
                <a:gd name="T42" fmla="*/ 1 w 248"/>
                <a:gd name="T43" fmla="*/ 0 h 42"/>
                <a:gd name="T44" fmla="*/ 1 w 248"/>
                <a:gd name="T45" fmla="*/ 0 h 42"/>
                <a:gd name="T46" fmla="*/ 2 w 248"/>
                <a:gd name="T47" fmla="*/ 0 h 42"/>
                <a:gd name="T48" fmla="*/ 2 w 248"/>
                <a:gd name="T49" fmla="*/ 0 h 42"/>
                <a:gd name="T50" fmla="*/ 2 w 248"/>
                <a:gd name="T51" fmla="*/ 0 h 42"/>
                <a:gd name="T52" fmla="*/ 2 w 248"/>
                <a:gd name="T53" fmla="*/ 0 h 42"/>
                <a:gd name="T54" fmla="*/ 2 w 248"/>
                <a:gd name="T55" fmla="*/ 0 h 42"/>
                <a:gd name="T56" fmla="*/ 2 w 248"/>
                <a:gd name="T57" fmla="*/ 0 h 42"/>
                <a:gd name="T58" fmla="*/ 2 w 248"/>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8"/>
                <a:gd name="T91" fmla="*/ 0 h 42"/>
                <a:gd name="T92" fmla="*/ 248 w 248"/>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8" name="Freeform 48"/>
            <p:cNvSpPr>
              <a:spLocks/>
            </p:cNvSpPr>
            <p:nvPr/>
          </p:nvSpPr>
          <p:spPr bwMode="auto">
            <a:xfrm>
              <a:off x="4554" y="575"/>
              <a:ext cx="35" cy="19"/>
            </a:xfrm>
            <a:custGeom>
              <a:avLst/>
              <a:gdLst>
                <a:gd name="T0" fmla="*/ 1 w 176"/>
                <a:gd name="T1" fmla="*/ 1 h 94"/>
                <a:gd name="T2" fmla="*/ 1 w 176"/>
                <a:gd name="T3" fmla="*/ 1 h 94"/>
                <a:gd name="T4" fmla="*/ 1 w 176"/>
                <a:gd name="T5" fmla="*/ 1 h 94"/>
                <a:gd name="T6" fmla="*/ 1 w 176"/>
                <a:gd name="T7" fmla="*/ 1 h 94"/>
                <a:gd name="T8" fmla="*/ 1 w 176"/>
                <a:gd name="T9" fmla="*/ 1 h 94"/>
                <a:gd name="T10" fmla="*/ 1 w 176"/>
                <a:gd name="T11" fmla="*/ 0 h 94"/>
                <a:gd name="T12" fmla="*/ 1 w 176"/>
                <a:gd name="T13" fmla="*/ 0 h 94"/>
                <a:gd name="T14" fmla="*/ 0 w 176"/>
                <a:gd name="T15" fmla="*/ 0 h 94"/>
                <a:gd name="T16" fmla="*/ 0 w 176"/>
                <a:gd name="T17" fmla="*/ 0 h 94"/>
                <a:gd name="T18" fmla="*/ 0 w 176"/>
                <a:gd name="T19" fmla="*/ 0 h 94"/>
                <a:gd name="T20" fmla="*/ 0 w 176"/>
                <a:gd name="T21" fmla="*/ 0 h 94"/>
                <a:gd name="T22" fmla="*/ 0 w 176"/>
                <a:gd name="T23" fmla="*/ 0 h 94"/>
                <a:gd name="T24" fmla="*/ 0 w 176"/>
                <a:gd name="T25" fmla="*/ 0 h 94"/>
                <a:gd name="T26" fmla="*/ 1 w 176"/>
                <a:gd name="T27" fmla="*/ 0 h 94"/>
                <a:gd name="T28" fmla="*/ 1 w 176"/>
                <a:gd name="T29" fmla="*/ 0 h 94"/>
                <a:gd name="T30" fmla="*/ 1 w 176"/>
                <a:gd name="T31" fmla="*/ 0 h 94"/>
                <a:gd name="T32" fmla="*/ 1 w 176"/>
                <a:gd name="T33" fmla="*/ 0 h 94"/>
                <a:gd name="T34" fmla="*/ 1 w 176"/>
                <a:gd name="T35" fmla="*/ 1 h 94"/>
                <a:gd name="T36" fmla="*/ 1 w 176"/>
                <a:gd name="T37" fmla="*/ 1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94"/>
                <a:gd name="T59" fmla="*/ 176 w 176"/>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9" name="Freeform 49"/>
            <p:cNvSpPr>
              <a:spLocks/>
            </p:cNvSpPr>
            <p:nvPr/>
          </p:nvSpPr>
          <p:spPr bwMode="auto">
            <a:xfrm>
              <a:off x="4417" y="582"/>
              <a:ext cx="21" cy="14"/>
            </a:xfrm>
            <a:custGeom>
              <a:avLst/>
              <a:gdLst>
                <a:gd name="T0" fmla="*/ 1 w 104"/>
                <a:gd name="T1" fmla="*/ 0 h 68"/>
                <a:gd name="T2" fmla="*/ 1 w 104"/>
                <a:gd name="T3" fmla="*/ 0 h 68"/>
                <a:gd name="T4" fmla="*/ 1 w 104"/>
                <a:gd name="T5" fmla="*/ 0 h 68"/>
                <a:gd name="T6" fmla="*/ 1 w 104"/>
                <a:gd name="T7" fmla="*/ 0 h 68"/>
                <a:gd name="T8" fmla="*/ 0 w 104"/>
                <a:gd name="T9" fmla="*/ 0 h 68"/>
                <a:gd name="T10" fmla="*/ 0 w 104"/>
                <a:gd name="T11" fmla="*/ 0 h 68"/>
                <a:gd name="T12" fmla="*/ 0 w 104"/>
                <a:gd name="T13" fmla="*/ 0 h 68"/>
                <a:gd name="T14" fmla="*/ 0 w 104"/>
                <a:gd name="T15" fmla="*/ 0 h 68"/>
                <a:gd name="T16" fmla="*/ 0 w 104"/>
                <a:gd name="T17" fmla="*/ 1 h 68"/>
                <a:gd name="T18" fmla="*/ 0 w 104"/>
                <a:gd name="T19" fmla="*/ 1 h 68"/>
                <a:gd name="T20" fmla="*/ 0 w 104"/>
                <a:gd name="T21" fmla="*/ 1 h 68"/>
                <a:gd name="T22" fmla="*/ 0 w 104"/>
                <a:gd name="T23" fmla="*/ 1 h 68"/>
                <a:gd name="T24" fmla="*/ 0 w 104"/>
                <a:gd name="T25" fmla="*/ 1 h 68"/>
                <a:gd name="T26" fmla="*/ 0 w 104"/>
                <a:gd name="T27" fmla="*/ 0 h 68"/>
                <a:gd name="T28" fmla="*/ 0 w 104"/>
                <a:gd name="T29" fmla="*/ 0 h 68"/>
                <a:gd name="T30" fmla="*/ 0 w 104"/>
                <a:gd name="T31" fmla="*/ 0 h 68"/>
                <a:gd name="T32" fmla="*/ 0 w 104"/>
                <a:gd name="T33" fmla="*/ 0 h 68"/>
                <a:gd name="T34" fmla="*/ 0 w 104"/>
                <a:gd name="T35" fmla="*/ 0 h 68"/>
                <a:gd name="T36" fmla="*/ 0 w 104"/>
                <a:gd name="T37" fmla="*/ 0 h 68"/>
                <a:gd name="T38" fmla="*/ 1 w 104"/>
                <a:gd name="T39" fmla="*/ 0 h 68"/>
                <a:gd name="T40" fmla="*/ 1 w 104"/>
                <a:gd name="T41" fmla="*/ 0 h 68"/>
                <a:gd name="T42" fmla="*/ 1 w 104"/>
                <a:gd name="T43" fmla="*/ 0 h 68"/>
                <a:gd name="T44" fmla="*/ 1 w 104"/>
                <a:gd name="T45" fmla="*/ 0 h 68"/>
                <a:gd name="T46" fmla="*/ 1 w 104"/>
                <a:gd name="T47" fmla="*/ 0 h 68"/>
                <a:gd name="T48" fmla="*/ 1 w 104"/>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68"/>
                <a:gd name="T77" fmla="*/ 104 w 10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0" name="Freeform 50"/>
            <p:cNvSpPr>
              <a:spLocks/>
            </p:cNvSpPr>
            <p:nvPr/>
          </p:nvSpPr>
          <p:spPr bwMode="auto">
            <a:xfrm>
              <a:off x="4550" y="602"/>
              <a:ext cx="18" cy="12"/>
            </a:xfrm>
            <a:custGeom>
              <a:avLst/>
              <a:gdLst>
                <a:gd name="T0" fmla="*/ 1 w 93"/>
                <a:gd name="T1" fmla="*/ 0 h 62"/>
                <a:gd name="T2" fmla="*/ 1 w 93"/>
                <a:gd name="T3" fmla="*/ 0 h 62"/>
                <a:gd name="T4" fmla="*/ 1 w 93"/>
                <a:gd name="T5" fmla="*/ 0 h 62"/>
                <a:gd name="T6" fmla="*/ 1 w 93"/>
                <a:gd name="T7" fmla="*/ 0 h 62"/>
                <a:gd name="T8" fmla="*/ 1 w 93"/>
                <a:gd name="T9" fmla="*/ 0 h 62"/>
                <a:gd name="T10" fmla="*/ 0 w 93"/>
                <a:gd name="T11" fmla="*/ 0 h 62"/>
                <a:gd name="T12" fmla="*/ 0 w 93"/>
                <a:gd name="T13" fmla="*/ 0 h 62"/>
                <a:gd name="T14" fmla="*/ 0 w 93"/>
                <a:gd name="T15" fmla="*/ 0 h 62"/>
                <a:gd name="T16" fmla="*/ 0 w 93"/>
                <a:gd name="T17" fmla="*/ 0 h 62"/>
                <a:gd name="T18" fmla="*/ 0 w 93"/>
                <a:gd name="T19" fmla="*/ 0 h 62"/>
                <a:gd name="T20" fmla="*/ 0 w 93"/>
                <a:gd name="T21" fmla="*/ 0 h 62"/>
                <a:gd name="T22" fmla="*/ 0 w 93"/>
                <a:gd name="T23" fmla="*/ 0 h 62"/>
                <a:gd name="T24" fmla="*/ 0 w 93"/>
                <a:gd name="T25" fmla="*/ 0 h 62"/>
                <a:gd name="T26" fmla="*/ 0 w 93"/>
                <a:gd name="T27" fmla="*/ 0 h 62"/>
                <a:gd name="T28" fmla="*/ 0 w 93"/>
                <a:gd name="T29" fmla="*/ 0 h 62"/>
                <a:gd name="T30" fmla="*/ 0 w 93"/>
                <a:gd name="T31" fmla="*/ 0 h 62"/>
                <a:gd name="T32" fmla="*/ 0 w 93"/>
                <a:gd name="T33" fmla="*/ 0 h 62"/>
                <a:gd name="T34" fmla="*/ 0 w 93"/>
                <a:gd name="T35" fmla="*/ 0 h 62"/>
                <a:gd name="T36" fmla="*/ 1 w 93"/>
                <a:gd name="T37" fmla="*/ 0 h 62"/>
                <a:gd name="T38" fmla="*/ 1 w 93"/>
                <a:gd name="T39" fmla="*/ 0 h 62"/>
                <a:gd name="T40" fmla="*/ 1 w 93"/>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62"/>
                <a:gd name="T65" fmla="*/ 93 w 93"/>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1" name="Freeform 51"/>
            <p:cNvSpPr>
              <a:spLocks/>
            </p:cNvSpPr>
            <p:nvPr/>
          </p:nvSpPr>
          <p:spPr bwMode="auto">
            <a:xfrm>
              <a:off x="4401" y="604"/>
              <a:ext cx="41" cy="35"/>
            </a:xfrm>
            <a:custGeom>
              <a:avLst/>
              <a:gdLst>
                <a:gd name="T0" fmla="*/ 2 w 207"/>
                <a:gd name="T1" fmla="*/ 0 h 176"/>
                <a:gd name="T2" fmla="*/ 0 w 207"/>
                <a:gd name="T3" fmla="*/ 1 h 176"/>
                <a:gd name="T4" fmla="*/ 0 w 207"/>
                <a:gd name="T5" fmla="*/ 1 h 176"/>
                <a:gd name="T6" fmla="*/ 0 w 207"/>
                <a:gd name="T7" fmla="*/ 1 h 176"/>
                <a:gd name="T8" fmla="*/ 0 w 207"/>
                <a:gd name="T9" fmla="*/ 1 h 176"/>
                <a:gd name="T10" fmla="*/ 0 w 207"/>
                <a:gd name="T11" fmla="*/ 1 h 176"/>
                <a:gd name="T12" fmla="*/ 0 w 207"/>
                <a:gd name="T13" fmla="*/ 1 h 176"/>
                <a:gd name="T14" fmla="*/ 1 w 207"/>
                <a:gd name="T15" fmla="*/ 0 h 176"/>
                <a:gd name="T16" fmla="*/ 2 w 207"/>
                <a:gd name="T17" fmla="*/ 0 h 176"/>
                <a:gd name="T18" fmla="*/ 2 w 207"/>
                <a:gd name="T19" fmla="*/ 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76"/>
                <a:gd name="T32" fmla="*/ 207 w 207"/>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2" name="Freeform 52"/>
            <p:cNvSpPr>
              <a:spLocks/>
            </p:cNvSpPr>
            <p:nvPr/>
          </p:nvSpPr>
          <p:spPr bwMode="auto">
            <a:xfrm>
              <a:off x="4469" y="606"/>
              <a:ext cx="12" cy="54"/>
            </a:xfrm>
            <a:custGeom>
              <a:avLst/>
              <a:gdLst>
                <a:gd name="T0" fmla="*/ 0 w 63"/>
                <a:gd name="T1" fmla="*/ 0 h 270"/>
                <a:gd name="T2" fmla="*/ 0 w 63"/>
                <a:gd name="T3" fmla="*/ 0 h 270"/>
                <a:gd name="T4" fmla="*/ 0 w 63"/>
                <a:gd name="T5" fmla="*/ 1 h 270"/>
                <a:gd name="T6" fmla="*/ 0 w 63"/>
                <a:gd name="T7" fmla="*/ 1 h 270"/>
                <a:gd name="T8" fmla="*/ 0 w 63"/>
                <a:gd name="T9" fmla="*/ 1 h 270"/>
                <a:gd name="T10" fmla="*/ 0 w 63"/>
                <a:gd name="T11" fmla="*/ 1 h 270"/>
                <a:gd name="T12" fmla="*/ 0 w 63"/>
                <a:gd name="T13" fmla="*/ 2 h 270"/>
                <a:gd name="T14" fmla="*/ 0 w 63"/>
                <a:gd name="T15" fmla="*/ 2 h 270"/>
                <a:gd name="T16" fmla="*/ 0 w 63"/>
                <a:gd name="T17" fmla="*/ 2 h 270"/>
                <a:gd name="T18" fmla="*/ 0 w 63"/>
                <a:gd name="T19" fmla="*/ 2 h 270"/>
                <a:gd name="T20" fmla="*/ 0 w 63"/>
                <a:gd name="T21" fmla="*/ 2 h 270"/>
                <a:gd name="T22" fmla="*/ 0 w 63"/>
                <a:gd name="T23" fmla="*/ 2 h 270"/>
                <a:gd name="T24" fmla="*/ 0 w 63"/>
                <a:gd name="T25" fmla="*/ 2 h 270"/>
                <a:gd name="T26" fmla="*/ 0 w 63"/>
                <a:gd name="T27" fmla="*/ 2 h 270"/>
                <a:gd name="T28" fmla="*/ 0 w 63"/>
                <a:gd name="T29" fmla="*/ 2 h 270"/>
                <a:gd name="T30" fmla="*/ 0 w 63"/>
                <a:gd name="T31" fmla="*/ 2 h 270"/>
                <a:gd name="T32" fmla="*/ 0 w 63"/>
                <a:gd name="T33" fmla="*/ 1 h 270"/>
                <a:gd name="T34" fmla="*/ 0 w 63"/>
                <a:gd name="T35" fmla="*/ 1 h 270"/>
                <a:gd name="T36" fmla="*/ 0 w 63"/>
                <a:gd name="T37" fmla="*/ 1 h 270"/>
                <a:gd name="T38" fmla="*/ 0 w 63"/>
                <a:gd name="T39" fmla="*/ 1 h 270"/>
                <a:gd name="T40" fmla="*/ 0 w 63"/>
                <a:gd name="T41" fmla="*/ 0 h 270"/>
                <a:gd name="T42" fmla="*/ 0 w 63"/>
                <a:gd name="T43" fmla="*/ 0 h 270"/>
                <a:gd name="T44" fmla="*/ 0 w 63"/>
                <a:gd name="T45" fmla="*/ 0 h 270"/>
                <a:gd name="T46" fmla="*/ 0 w 63"/>
                <a:gd name="T47" fmla="*/ 0 h 270"/>
                <a:gd name="T48" fmla="*/ 0 w 63"/>
                <a:gd name="T49" fmla="*/ 0 h 270"/>
                <a:gd name="T50" fmla="*/ 0 w 63"/>
                <a:gd name="T51" fmla="*/ 0 h 270"/>
                <a:gd name="T52" fmla="*/ 0 w 63"/>
                <a:gd name="T53" fmla="*/ 0 h 270"/>
                <a:gd name="T54" fmla="*/ 0 w 63"/>
                <a:gd name="T55" fmla="*/ 0 h 270"/>
                <a:gd name="T56" fmla="*/ 0 w 63"/>
                <a:gd name="T57" fmla="*/ 0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270"/>
                <a:gd name="T89" fmla="*/ 63 w 63"/>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3" name="Freeform 53"/>
            <p:cNvSpPr>
              <a:spLocks/>
            </p:cNvSpPr>
            <p:nvPr/>
          </p:nvSpPr>
          <p:spPr bwMode="auto">
            <a:xfrm>
              <a:off x="4506" y="610"/>
              <a:ext cx="6" cy="24"/>
            </a:xfrm>
            <a:custGeom>
              <a:avLst/>
              <a:gdLst>
                <a:gd name="T0" fmla="*/ 0 w 30"/>
                <a:gd name="T1" fmla="*/ 1 h 118"/>
                <a:gd name="T2" fmla="*/ 0 w 30"/>
                <a:gd name="T3" fmla="*/ 1 h 118"/>
                <a:gd name="T4" fmla="*/ 0 w 30"/>
                <a:gd name="T5" fmla="*/ 1 h 118"/>
                <a:gd name="T6" fmla="*/ 0 w 30"/>
                <a:gd name="T7" fmla="*/ 1 h 118"/>
                <a:gd name="T8" fmla="*/ 0 w 30"/>
                <a:gd name="T9" fmla="*/ 1 h 118"/>
                <a:gd name="T10" fmla="*/ 0 w 30"/>
                <a:gd name="T11" fmla="*/ 0 h 118"/>
                <a:gd name="T12" fmla="*/ 0 w 30"/>
                <a:gd name="T13" fmla="*/ 0 h 118"/>
                <a:gd name="T14" fmla="*/ 0 w 30"/>
                <a:gd name="T15" fmla="*/ 0 h 118"/>
                <a:gd name="T16" fmla="*/ 0 w 30"/>
                <a:gd name="T17" fmla="*/ 0 h 118"/>
                <a:gd name="T18" fmla="*/ 0 w 30"/>
                <a:gd name="T19" fmla="*/ 0 h 118"/>
                <a:gd name="T20" fmla="*/ 0 w 30"/>
                <a:gd name="T21" fmla="*/ 1 h 118"/>
                <a:gd name="T22" fmla="*/ 0 w 30"/>
                <a:gd name="T23" fmla="*/ 1 h 118"/>
                <a:gd name="T24" fmla="*/ 0 w 30"/>
                <a:gd name="T25" fmla="*/ 1 h 118"/>
                <a:gd name="T26" fmla="*/ 0 w 30"/>
                <a:gd name="T27" fmla="*/ 1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18"/>
                <a:gd name="T44" fmla="*/ 30 w 30"/>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4" name="Freeform 54"/>
            <p:cNvSpPr>
              <a:spLocks/>
            </p:cNvSpPr>
            <p:nvPr/>
          </p:nvSpPr>
          <p:spPr bwMode="auto">
            <a:xfrm>
              <a:off x="4446" y="612"/>
              <a:ext cx="10" cy="24"/>
            </a:xfrm>
            <a:custGeom>
              <a:avLst/>
              <a:gdLst>
                <a:gd name="T0" fmla="*/ 0 w 50"/>
                <a:gd name="T1" fmla="*/ 1 h 119"/>
                <a:gd name="T2" fmla="*/ 0 w 50"/>
                <a:gd name="T3" fmla="*/ 1 h 119"/>
                <a:gd name="T4" fmla="*/ 0 w 50"/>
                <a:gd name="T5" fmla="*/ 1 h 119"/>
                <a:gd name="T6" fmla="*/ 0 w 50"/>
                <a:gd name="T7" fmla="*/ 1 h 119"/>
                <a:gd name="T8" fmla="*/ 0 w 50"/>
                <a:gd name="T9" fmla="*/ 1 h 119"/>
                <a:gd name="T10" fmla="*/ 0 w 50"/>
                <a:gd name="T11" fmla="*/ 1 h 119"/>
                <a:gd name="T12" fmla="*/ 0 w 50"/>
                <a:gd name="T13" fmla="*/ 1 h 119"/>
                <a:gd name="T14" fmla="*/ 0 w 50"/>
                <a:gd name="T15" fmla="*/ 1 h 119"/>
                <a:gd name="T16" fmla="*/ 0 w 50"/>
                <a:gd name="T17" fmla="*/ 0 h 119"/>
                <a:gd name="T18" fmla="*/ 0 w 50"/>
                <a:gd name="T19" fmla="*/ 0 h 119"/>
                <a:gd name="T20" fmla="*/ 0 w 50"/>
                <a:gd name="T21" fmla="*/ 0 h 119"/>
                <a:gd name="T22" fmla="*/ 0 w 50"/>
                <a:gd name="T23" fmla="*/ 0 h 119"/>
                <a:gd name="T24" fmla="*/ 0 w 50"/>
                <a:gd name="T25" fmla="*/ 0 h 119"/>
                <a:gd name="T26" fmla="*/ 0 w 50"/>
                <a:gd name="T27" fmla="*/ 0 h 119"/>
                <a:gd name="T28" fmla="*/ 0 w 50"/>
                <a:gd name="T29" fmla="*/ 0 h 119"/>
                <a:gd name="T30" fmla="*/ 0 w 50"/>
                <a:gd name="T31" fmla="*/ 0 h 119"/>
                <a:gd name="T32" fmla="*/ 0 w 50"/>
                <a:gd name="T33" fmla="*/ 0 h 119"/>
                <a:gd name="T34" fmla="*/ 0 w 50"/>
                <a:gd name="T35" fmla="*/ 1 h 119"/>
                <a:gd name="T36" fmla="*/ 0 w 50"/>
                <a:gd name="T37" fmla="*/ 1 h 119"/>
                <a:gd name="T38" fmla="*/ 0 w 50"/>
                <a:gd name="T39" fmla="*/ 1 h 119"/>
                <a:gd name="T40" fmla="*/ 0 w 50"/>
                <a:gd name="T41" fmla="*/ 1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19"/>
                <a:gd name="T65" fmla="*/ 50 w 50"/>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5" name="Freeform 55"/>
            <p:cNvSpPr>
              <a:spLocks/>
            </p:cNvSpPr>
            <p:nvPr/>
          </p:nvSpPr>
          <p:spPr bwMode="auto">
            <a:xfrm>
              <a:off x="4527" y="616"/>
              <a:ext cx="23" cy="39"/>
            </a:xfrm>
            <a:custGeom>
              <a:avLst/>
              <a:gdLst>
                <a:gd name="T0" fmla="*/ 1 w 115"/>
                <a:gd name="T1" fmla="*/ 1 h 198"/>
                <a:gd name="T2" fmla="*/ 1 w 115"/>
                <a:gd name="T3" fmla="*/ 1 h 198"/>
                <a:gd name="T4" fmla="*/ 1 w 115"/>
                <a:gd name="T5" fmla="*/ 2 h 198"/>
                <a:gd name="T6" fmla="*/ 1 w 115"/>
                <a:gd name="T7" fmla="*/ 2 h 198"/>
                <a:gd name="T8" fmla="*/ 1 w 115"/>
                <a:gd name="T9" fmla="*/ 2 h 198"/>
                <a:gd name="T10" fmla="*/ 1 w 115"/>
                <a:gd name="T11" fmla="*/ 1 h 198"/>
                <a:gd name="T12" fmla="*/ 1 w 115"/>
                <a:gd name="T13" fmla="*/ 1 h 198"/>
                <a:gd name="T14" fmla="*/ 1 w 115"/>
                <a:gd name="T15" fmla="*/ 1 h 198"/>
                <a:gd name="T16" fmla="*/ 1 w 115"/>
                <a:gd name="T17" fmla="*/ 1 h 198"/>
                <a:gd name="T18" fmla="*/ 0 w 115"/>
                <a:gd name="T19" fmla="*/ 1 h 198"/>
                <a:gd name="T20" fmla="*/ 0 w 115"/>
                <a:gd name="T21" fmla="*/ 1 h 198"/>
                <a:gd name="T22" fmla="*/ 0 w 115"/>
                <a:gd name="T23" fmla="*/ 1 h 198"/>
                <a:gd name="T24" fmla="*/ 0 w 115"/>
                <a:gd name="T25" fmla="*/ 0 h 198"/>
                <a:gd name="T26" fmla="*/ 0 w 115"/>
                <a:gd name="T27" fmla="*/ 0 h 198"/>
                <a:gd name="T28" fmla="*/ 0 w 115"/>
                <a:gd name="T29" fmla="*/ 0 h 198"/>
                <a:gd name="T30" fmla="*/ 0 w 115"/>
                <a:gd name="T31" fmla="*/ 0 h 198"/>
                <a:gd name="T32" fmla="*/ 0 w 115"/>
                <a:gd name="T33" fmla="*/ 0 h 198"/>
                <a:gd name="T34" fmla="*/ 0 w 115"/>
                <a:gd name="T35" fmla="*/ 0 h 198"/>
                <a:gd name="T36" fmla="*/ 0 w 115"/>
                <a:gd name="T37" fmla="*/ 0 h 198"/>
                <a:gd name="T38" fmla="*/ 0 w 115"/>
                <a:gd name="T39" fmla="*/ 0 h 198"/>
                <a:gd name="T40" fmla="*/ 0 w 115"/>
                <a:gd name="T41" fmla="*/ 0 h 198"/>
                <a:gd name="T42" fmla="*/ 0 w 115"/>
                <a:gd name="T43" fmla="*/ 0 h 198"/>
                <a:gd name="T44" fmla="*/ 0 w 115"/>
                <a:gd name="T45" fmla="*/ 0 h 198"/>
                <a:gd name="T46" fmla="*/ 0 w 115"/>
                <a:gd name="T47" fmla="*/ 0 h 198"/>
                <a:gd name="T48" fmla="*/ 1 w 115"/>
                <a:gd name="T49" fmla="*/ 1 h 198"/>
                <a:gd name="T50" fmla="*/ 1 w 115"/>
                <a:gd name="T51" fmla="*/ 1 h 198"/>
                <a:gd name="T52" fmla="*/ 1 w 115"/>
                <a:gd name="T53" fmla="*/ 1 h 198"/>
                <a:gd name="T54" fmla="*/ 1 w 115"/>
                <a:gd name="T55" fmla="*/ 1 h 198"/>
                <a:gd name="T56" fmla="*/ 1 w 115"/>
                <a:gd name="T57" fmla="*/ 1 h 198"/>
                <a:gd name="T58" fmla="*/ 1 w 115"/>
                <a:gd name="T59" fmla="*/ 1 h 198"/>
                <a:gd name="T60" fmla="*/ 1 w 115"/>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198"/>
                <a:gd name="T95" fmla="*/ 115 w 115"/>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6" name="Freeform 56"/>
            <p:cNvSpPr>
              <a:spLocks/>
            </p:cNvSpPr>
            <p:nvPr/>
          </p:nvSpPr>
          <p:spPr bwMode="auto">
            <a:xfrm>
              <a:off x="4014" y="695"/>
              <a:ext cx="523" cy="1184"/>
            </a:xfrm>
            <a:custGeom>
              <a:avLst/>
              <a:gdLst>
                <a:gd name="T0" fmla="*/ 19 w 2616"/>
                <a:gd name="T1" fmla="*/ 1 h 5921"/>
                <a:gd name="T2" fmla="*/ 19 w 2616"/>
                <a:gd name="T3" fmla="*/ 3 h 5921"/>
                <a:gd name="T4" fmla="*/ 20 w 2616"/>
                <a:gd name="T5" fmla="*/ 3 h 5921"/>
                <a:gd name="T6" fmla="*/ 19 w 2616"/>
                <a:gd name="T7" fmla="*/ 4 h 5921"/>
                <a:gd name="T8" fmla="*/ 20 w 2616"/>
                <a:gd name="T9" fmla="*/ 4 h 5921"/>
                <a:gd name="T10" fmla="*/ 19 w 2616"/>
                <a:gd name="T11" fmla="*/ 5 h 5921"/>
                <a:gd name="T12" fmla="*/ 16 w 2616"/>
                <a:gd name="T13" fmla="*/ 8 h 5921"/>
                <a:gd name="T14" fmla="*/ 17 w 2616"/>
                <a:gd name="T15" fmla="*/ 7 h 5921"/>
                <a:gd name="T16" fmla="*/ 18 w 2616"/>
                <a:gd name="T17" fmla="*/ 6 h 5921"/>
                <a:gd name="T18" fmla="*/ 20 w 2616"/>
                <a:gd name="T19" fmla="*/ 6 h 5921"/>
                <a:gd name="T20" fmla="*/ 20 w 2616"/>
                <a:gd name="T21" fmla="*/ 8 h 5921"/>
                <a:gd name="T22" fmla="*/ 20 w 2616"/>
                <a:gd name="T23" fmla="*/ 8 h 5921"/>
                <a:gd name="T24" fmla="*/ 19 w 2616"/>
                <a:gd name="T25" fmla="*/ 10 h 5921"/>
                <a:gd name="T26" fmla="*/ 20 w 2616"/>
                <a:gd name="T27" fmla="*/ 11 h 5921"/>
                <a:gd name="T28" fmla="*/ 16 w 2616"/>
                <a:gd name="T29" fmla="*/ 12 h 5921"/>
                <a:gd name="T30" fmla="*/ 12 w 2616"/>
                <a:gd name="T31" fmla="*/ 17 h 5921"/>
                <a:gd name="T32" fmla="*/ 11 w 2616"/>
                <a:gd name="T33" fmla="*/ 23 h 5921"/>
                <a:gd name="T34" fmla="*/ 12 w 2616"/>
                <a:gd name="T35" fmla="*/ 26 h 5921"/>
                <a:gd name="T36" fmla="*/ 13 w 2616"/>
                <a:gd name="T37" fmla="*/ 37 h 5921"/>
                <a:gd name="T38" fmla="*/ 14 w 2616"/>
                <a:gd name="T39" fmla="*/ 41 h 5921"/>
                <a:gd name="T40" fmla="*/ 13 w 2616"/>
                <a:gd name="T41" fmla="*/ 42 h 5921"/>
                <a:gd name="T42" fmla="*/ 12 w 2616"/>
                <a:gd name="T43" fmla="*/ 42 h 5921"/>
                <a:gd name="T44" fmla="*/ 13 w 2616"/>
                <a:gd name="T45" fmla="*/ 46 h 5921"/>
                <a:gd name="T46" fmla="*/ 9 w 2616"/>
                <a:gd name="T47" fmla="*/ 43 h 5921"/>
                <a:gd name="T48" fmla="*/ 8 w 2616"/>
                <a:gd name="T49" fmla="*/ 42 h 5921"/>
                <a:gd name="T50" fmla="*/ 7 w 2616"/>
                <a:gd name="T51" fmla="*/ 43 h 5921"/>
                <a:gd name="T52" fmla="*/ 8 w 2616"/>
                <a:gd name="T53" fmla="*/ 46 h 5921"/>
                <a:gd name="T54" fmla="*/ 7 w 2616"/>
                <a:gd name="T55" fmla="*/ 47 h 5921"/>
                <a:gd name="T56" fmla="*/ 4 w 2616"/>
                <a:gd name="T57" fmla="*/ 44 h 5921"/>
                <a:gd name="T58" fmla="*/ 3 w 2616"/>
                <a:gd name="T59" fmla="*/ 42 h 5921"/>
                <a:gd name="T60" fmla="*/ 1 w 2616"/>
                <a:gd name="T61" fmla="*/ 41 h 5921"/>
                <a:gd name="T62" fmla="*/ 2 w 2616"/>
                <a:gd name="T63" fmla="*/ 36 h 5921"/>
                <a:gd name="T64" fmla="*/ 2 w 2616"/>
                <a:gd name="T65" fmla="*/ 36 h 5921"/>
                <a:gd name="T66" fmla="*/ 2 w 2616"/>
                <a:gd name="T67" fmla="*/ 30 h 5921"/>
                <a:gd name="T68" fmla="*/ 3 w 2616"/>
                <a:gd name="T69" fmla="*/ 23 h 5921"/>
                <a:gd name="T70" fmla="*/ 2 w 2616"/>
                <a:gd name="T71" fmla="*/ 20 h 5921"/>
                <a:gd name="T72" fmla="*/ 1 w 2616"/>
                <a:gd name="T73" fmla="*/ 20 h 5921"/>
                <a:gd name="T74" fmla="*/ 1 w 2616"/>
                <a:gd name="T75" fmla="*/ 19 h 5921"/>
                <a:gd name="T76" fmla="*/ 1 w 2616"/>
                <a:gd name="T77" fmla="*/ 17 h 5921"/>
                <a:gd name="T78" fmla="*/ 0 w 2616"/>
                <a:gd name="T79" fmla="*/ 16 h 5921"/>
                <a:gd name="T80" fmla="*/ 0 w 2616"/>
                <a:gd name="T81" fmla="*/ 15 h 5921"/>
                <a:gd name="T82" fmla="*/ 0 w 2616"/>
                <a:gd name="T83" fmla="*/ 13 h 5921"/>
                <a:gd name="T84" fmla="*/ 1 w 2616"/>
                <a:gd name="T85" fmla="*/ 11 h 5921"/>
                <a:gd name="T86" fmla="*/ 0 w 2616"/>
                <a:gd name="T87" fmla="*/ 10 h 5921"/>
                <a:gd name="T88" fmla="*/ 0 w 2616"/>
                <a:gd name="T89" fmla="*/ 8 h 5921"/>
                <a:gd name="T90" fmla="*/ 1 w 2616"/>
                <a:gd name="T91" fmla="*/ 7 h 5921"/>
                <a:gd name="T92" fmla="*/ 1 w 2616"/>
                <a:gd name="T93" fmla="*/ 6 h 5921"/>
                <a:gd name="T94" fmla="*/ 2 w 2616"/>
                <a:gd name="T95" fmla="*/ 5 h 5921"/>
                <a:gd name="T96" fmla="*/ 3 w 2616"/>
                <a:gd name="T97" fmla="*/ 4 h 5921"/>
                <a:gd name="T98" fmla="*/ 5 w 2616"/>
                <a:gd name="T99" fmla="*/ 3 h 5921"/>
                <a:gd name="T100" fmla="*/ 7 w 2616"/>
                <a:gd name="T101" fmla="*/ 3 h 5921"/>
                <a:gd name="T102" fmla="*/ 9 w 2616"/>
                <a:gd name="T103" fmla="*/ 5 h 5921"/>
                <a:gd name="T104" fmla="*/ 10 w 2616"/>
                <a:gd name="T105" fmla="*/ 6 h 5921"/>
                <a:gd name="T106" fmla="*/ 11 w 2616"/>
                <a:gd name="T107" fmla="*/ 7 h 5921"/>
                <a:gd name="T108" fmla="*/ 11 w 2616"/>
                <a:gd name="T109" fmla="*/ 9 h 5921"/>
                <a:gd name="T110" fmla="*/ 12 w 2616"/>
                <a:gd name="T111" fmla="*/ 10 h 5921"/>
                <a:gd name="T112" fmla="*/ 14 w 2616"/>
                <a:gd name="T113" fmla="*/ 6 h 5921"/>
                <a:gd name="T114" fmla="*/ 15 w 2616"/>
                <a:gd name="T115" fmla="*/ 2 h 5921"/>
                <a:gd name="T116" fmla="*/ 16 w 2616"/>
                <a:gd name="T117" fmla="*/ 3 h 5921"/>
                <a:gd name="T118" fmla="*/ 17 w 2616"/>
                <a:gd name="T119" fmla="*/ 0 h 5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6"/>
                <a:gd name="T181" fmla="*/ 0 h 5921"/>
                <a:gd name="T182" fmla="*/ 2616 w 2616"/>
                <a:gd name="T183" fmla="*/ 5921 h 5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7" name="Freeform 57"/>
            <p:cNvSpPr>
              <a:spLocks/>
            </p:cNvSpPr>
            <p:nvPr/>
          </p:nvSpPr>
          <p:spPr bwMode="auto">
            <a:xfrm>
              <a:off x="4313" y="705"/>
              <a:ext cx="197" cy="305"/>
            </a:xfrm>
            <a:custGeom>
              <a:avLst/>
              <a:gdLst>
                <a:gd name="T0" fmla="*/ 5 w 986"/>
                <a:gd name="T1" fmla="*/ 2 h 1524"/>
                <a:gd name="T2" fmla="*/ 6 w 986"/>
                <a:gd name="T3" fmla="*/ 2 h 1524"/>
                <a:gd name="T4" fmla="*/ 6 w 986"/>
                <a:gd name="T5" fmla="*/ 2 h 1524"/>
                <a:gd name="T6" fmla="*/ 6 w 986"/>
                <a:gd name="T7" fmla="*/ 1 h 1524"/>
                <a:gd name="T8" fmla="*/ 7 w 986"/>
                <a:gd name="T9" fmla="*/ 1 h 1524"/>
                <a:gd name="T10" fmla="*/ 6 w 986"/>
                <a:gd name="T11" fmla="*/ 2 h 1524"/>
                <a:gd name="T12" fmla="*/ 6 w 986"/>
                <a:gd name="T13" fmla="*/ 2 h 1524"/>
                <a:gd name="T14" fmla="*/ 6 w 986"/>
                <a:gd name="T15" fmla="*/ 3 h 1524"/>
                <a:gd name="T16" fmla="*/ 6 w 986"/>
                <a:gd name="T17" fmla="*/ 3 h 1524"/>
                <a:gd name="T18" fmla="*/ 7 w 986"/>
                <a:gd name="T19" fmla="*/ 3 h 1524"/>
                <a:gd name="T20" fmla="*/ 7 w 986"/>
                <a:gd name="T21" fmla="*/ 2 h 1524"/>
                <a:gd name="T22" fmla="*/ 8 w 986"/>
                <a:gd name="T23" fmla="*/ 2 h 1524"/>
                <a:gd name="T24" fmla="*/ 8 w 986"/>
                <a:gd name="T25" fmla="*/ 2 h 1524"/>
                <a:gd name="T26" fmla="*/ 7 w 986"/>
                <a:gd name="T27" fmla="*/ 3 h 1524"/>
                <a:gd name="T28" fmla="*/ 6 w 986"/>
                <a:gd name="T29" fmla="*/ 3 h 1524"/>
                <a:gd name="T30" fmla="*/ 6 w 986"/>
                <a:gd name="T31" fmla="*/ 4 h 1524"/>
                <a:gd name="T32" fmla="*/ 7 w 986"/>
                <a:gd name="T33" fmla="*/ 4 h 1524"/>
                <a:gd name="T34" fmla="*/ 7 w 986"/>
                <a:gd name="T35" fmla="*/ 4 h 1524"/>
                <a:gd name="T36" fmla="*/ 6 w 986"/>
                <a:gd name="T37" fmla="*/ 4 h 1524"/>
                <a:gd name="T38" fmla="*/ 5 w 986"/>
                <a:gd name="T39" fmla="*/ 5 h 1524"/>
                <a:gd name="T40" fmla="*/ 4 w 986"/>
                <a:gd name="T41" fmla="*/ 5 h 1524"/>
                <a:gd name="T42" fmla="*/ 4 w 986"/>
                <a:gd name="T43" fmla="*/ 6 h 1524"/>
                <a:gd name="T44" fmla="*/ 4 w 986"/>
                <a:gd name="T45" fmla="*/ 6 h 1524"/>
                <a:gd name="T46" fmla="*/ 3 w 986"/>
                <a:gd name="T47" fmla="*/ 7 h 1524"/>
                <a:gd name="T48" fmla="*/ 3 w 986"/>
                <a:gd name="T49" fmla="*/ 7 h 1524"/>
                <a:gd name="T50" fmla="*/ 3 w 986"/>
                <a:gd name="T51" fmla="*/ 7 h 1524"/>
                <a:gd name="T52" fmla="*/ 3 w 986"/>
                <a:gd name="T53" fmla="*/ 8 h 1524"/>
                <a:gd name="T54" fmla="*/ 3 w 986"/>
                <a:gd name="T55" fmla="*/ 9 h 1524"/>
                <a:gd name="T56" fmla="*/ 3 w 986"/>
                <a:gd name="T57" fmla="*/ 9 h 1524"/>
                <a:gd name="T58" fmla="*/ 3 w 986"/>
                <a:gd name="T59" fmla="*/ 10 h 1524"/>
                <a:gd name="T60" fmla="*/ 1 w 986"/>
                <a:gd name="T61" fmla="*/ 12 h 1524"/>
                <a:gd name="T62" fmla="*/ 1 w 986"/>
                <a:gd name="T63" fmla="*/ 12 h 1524"/>
                <a:gd name="T64" fmla="*/ 1 w 986"/>
                <a:gd name="T65" fmla="*/ 12 h 1524"/>
                <a:gd name="T66" fmla="*/ 0 w 986"/>
                <a:gd name="T67" fmla="*/ 12 h 1524"/>
                <a:gd name="T68" fmla="*/ 0 w 986"/>
                <a:gd name="T69" fmla="*/ 12 h 1524"/>
                <a:gd name="T70" fmla="*/ 0 w 986"/>
                <a:gd name="T71" fmla="*/ 11 h 1524"/>
                <a:gd name="T72" fmla="*/ 0 w 986"/>
                <a:gd name="T73" fmla="*/ 11 h 1524"/>
                <a:gd name="T74" fmla="*/ 0 w 986"/>
                <a:gd name="T75" fmla="*/ 10 h 1524"/>
                <a:gd name="T76" fmla="*/ 0 w 986"/>
                <a:gd name="T77" fmla="*/ 10 h 1524"/>
                <a:gd name="T78" fmla="*/ 0 w 986"/>
                <a:gd name="T79" fmla="*/ 10 h 1524"/>
                <a:gd name="T80" fmla="*/ 1 w 986"/>
                <a:gd name="T81" fmla="*/ 10 h 1524"/>
                <a:gd name="T82" fmla="*/ 1 w 986"/>
                <a:gd name="T83" fmla="*/ 10 h 1524"/>
                <a:gd name="T84" fmla="*/ 1 w 986"/>
                <a:gd name="T85" fmla="*/ 9 h 1524"/>
                <a:gd name="T86" fmla="*/ 2 w 986"/>
                <a:gd name="T87" fmla="*/ 8 h 1524"/>
                <a:gd name="T88" fmla="*/ 3 w 986"/>
                <a:gd name="T89" fmla="*/ 6 h 1524"/>
                <a:gd name="T90" fmla="*/ 3 w 986"/>
                <a:gd name="T91" fmla="*/ 5 h 1524"/>
                <a:gd name="T92" fmla="*/ 3 w 986"/>
                <a:gd name="T93" fmla="*/ 4 h 1524"/>
                <a:gd name="T94" fmla="*/ 3 w 986"/>
                <a:gd name="T95" fmla="*/ 3 h 1524"/>
                <a:gd name="T96" fmla="*/ 3 w 986"/>
                <a:gd name="T97" fmla="*/ 2 h 1524"/>
                <a:gd name="T98" fmla="*/ 3 w 986"/>
                <a:gd name="T99" fmla="*/ 2 h 1524"/>
                <a:gd name="T100" fmla="*/ 4 w 986"/>
                <a:gd name="T101" fmla="*/ 3 h 1524"/>
                <a:gd name="T102" fmla="*/ 4 w 986"/>
                <a:gd name="T103" fmla="*/ 2 h 1524"/>
                <a:gd name="T104" fmla="*/ 5 w 986"/>
                <a:gd name="T105" fmla="*/ 2 h 1524"/>
                <a:gd name="T106" fmla="*/ 5 w 986"/>
                <a:gd name="T107" fmla="*/ 1 h 1524"/>
                <a:gd name="T108" fmla="*/ 5 w 986"/>
                <a:gd name="T109" fmla="*/ 0 h 1524"/>
                <a:gd name="T110" fmla="*/ 5 w 986"/>
                <a:gd name="T111" fmla="*/ 1 h 1524"/>
                <a:gd name="T112" fmla="*/ 5 w 986"/>
                <a:gd name="T113" fmla="*/ 1 h 1524"/>
                <a:gd name="T114" fmla="*/ 5 w 986"/>
                <a:gd name="T115" fmla="*/ 2 h 1524"/>
                <a:gd name="T116" fmla="*/ 5 w 986"/>
                <a:gd name="T117" fmla="*/ 2 h 15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6"/>
                <a:gd name="T178" fmla="*/ 0 h 1524"/>
                <a:gd name="T179" fmla="*/ 986 w 986"/>
                <a:gd name="T180" fmla="*/ 1524 h 15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8" name="Freeform 58"/>
            <p:cNvSpPr>
              <a:spLocks/>
            </p:cNvSpPr>
            <p:nvPr/>
          </p:nvSpPr>
          <p:spPr bwMode="auto">
            <a:xfrm>
              <a:off x="4023" y="778"/>
              <a:ext cx="167" cy="286"/>
            </a:xfrm>
            <a:custGeom>
              <a:avLst/>
              <a:gdLst>
                <a:gd name="T0" fmla="*/ 6 w 834"/>
                <a:gd name="T1" fmla="*/ 1 h 1430"/>
                <a:gd name="T2" fmla="*/ 5 w 834"/>
                <a:gd name="T3" fmla="*/ 1 h 1430"/>
                <a:gd name="T4" fmla="*/ 5 w 834"/>
                <a:gd name="T5" fmla="*/ 1 h 1430"/>
                <a:gd name="T6" fmla="*/ 4 w 834"/>
                <a:gd name="T7" fmla="*/ 2 h 1430"/>
                <a:gd name="T8" fmla="*/ 3 w 834"/>
                <a:gd name="T9" fmla="*/ 2 h 1430"/>
                <a:gd name="T10" fmla="*/ 3 w 834"/>
                <a:gd name="T11" fmla="*/ 3 h 1430"/>
                <a:gd name="T12" fmla="*/ 3 w 834"/>
                <a:gd name="T13" fmla="*/ 4 h 1430"/>
                <a:gd name="T14" fmla="*/ 2 w 834"/>
                <a:gd name="T15" fmla="*/ 4 h 1430"/>
                <a:gd name="T16" fmla="*/ 2 w 834"/>
                <a:gd name="T17" fmla="*/ 5 h 1430"/>
                <a:gd name="T18" fmla="*/ 2 w 834"/>
                <a:gd name="T19" fmla="*/ 6 h 1430"/>
                <a:gd name="T20" fmla="*/ 2 w 834"/>
                <a:gd name="T21" fmla="*/ 7 h 1430"/>
                <a:gd name="T22" fmla="*/ 2 w 834"/>
                <a:gd name="T23" fmla="*/ 7 h 1430"/>
                <a:gd name="T24" fmla="*/ 3 w 834"/>
                <a:gd name="T25" fmla="*/ 8 h 1430"/>
                <a:gd name="T26" fmla="*/ 2 w 834"/>
                <a:gd name="T27" fmla="*/ 9 h 1430"/>
                <a:gd name="T28" fmla="*/ 2 w 834"/>
                <a:gd name="T29" fmla="*/ 10 h 1430"/>
                <a:gd name="T30" fmla="*/ 1 w 834"/>
                <a:gd name="T31" fmla="*/ 11 h 1430"/>
                <a:gd name="T32" fmla="*/ 0 w 834"/>
                <a:gd name="T33" fmla="*/ 11 h 1430"/>
                <a:gd name="T34" fmla="*/ 1 w 834"/>
                <a:gd name="T35" fmla="*/ 11 h 1430"/>
                <a:gd name="T36" fmla="*/ 1 w 834"/>
                <a:gd name="T37" fmla="*/ 10 h 1430"/>
                <a:gd name="T38" fmla="*/ 1 w 834"/>
                <a:gd name="T39" fmla="*/ 10 h 1430"/>
                <a:gd name="T40" fmla="*/ 1 w 834"/>
                <a:gd name="T41" fmla="*/ 9 h 1430"/>
                <a:gd name="T42" fmla="*/ 1 w 834"/>
                <a:gd name="T43" fmla="*/ 9 h 1430"/>
                <a:gd name="T44" fmla="*/ 1 w 834"/>
                <a:gd name="T45" fmla="*/ 9 h 1430"/>
                <a:gd name="T46" fmla="*/ 1 w 834"/>
                <a:gd name="T47" fmla="*/ 9 h 1430"/>
                <a:gd name="T48" fmla="*/ 0 w 834"/>
                <a:gd name="T49" fmla="*/ 9 h 1430"/>
                <a:gd name="T50" fmla="*/ 0 w 834"/>
                <a:gd name="T51" fmla="*/ 9 h 1430"/>
                <a:gd name="T52" fmla="*/ 1 w 834"/>
                <a:gd name="T53" fmla="*/ 8 h 1430"/>
                <a:gd name="T54" fmla="*/ 1 w 834"/>
                <a:gd name="T55" fmla="*/ 8 h 1430"/>
                <a:gd name="T56" fmla="*/ 1 w 834"/>
                <a:gd name="T57" fmla="*/ 7 h 1430"/>
                <a:gd name="T58" fmla="*/ 1 w 834"/>
                <a:gd name="T59" fmla="*/ 7 h 1430"/>
                <a:gd name="T60" fmla="*/ 0 w 834"/>
                <a:gd name="T61" fmla="*/ 7 h 1430"/>
                <a:gd name="T62" fmla="*/ 0 w 834"/>
                <a:gd name="T63" fmla="*/ 7 h 1430"/>
                <a:gd name="T64" fmla="*/ 0 w 834"/>
                <a:gd name="T65" fmla="*/ 7 h 1430"/>
                <a:gd name="T66" fmla="*/ 1 w 834"/>
                <a:gd name="T67" fmla="*/ 6 h 1430"/>
                <a:gd name="T68" fmla="*/ 1 w 834"/>
                <a:gd name="T69" fmla="*/ 6 h 1430"/>
                <a:gd name="T70" fmla="*/ 1 w 834"/>
                <a:gd name="T71" fmla="*/ 6 h 1430"/>
                <a:gd name="T72" fmla="*/ 1 w 834"/>
                <a:gd name="T73" fmla="*/ 5 h 1430"/>
                <a:gd name="T74" fmla="*/ 1 w 834"/>
                <a:gd name="T75" fmla="*/ 5 h 1430"/>
                <a:gd name="T76" fmla="*/ 1 w 834"/>
                <a:gd name="T77" fmla="*/ 5 h 1430"/>
                <a:gd name="T78" fmla="*/ 1 w 834"/>
                <a:gd name="T79" fmla="*/ 4 h 1430"/>
                <a:gd name="T80" fmla="*/ 1 w 834"/>
                <a:gd name="T81" fmla="*/ 4 h 1430"/>
                <a:gd name="T82" fmla="*/ 1 w 834"/>
                <a:gd name="T83" fmla="*/ 4 h 1430"/>
                <a:gd name="T84" fmla="*/ 2 w 834"/>
                <a:gd name="T85" fmla="*/ 4 h 1430"/>
                <a:gd name="T86" fmla="*/ 2 w 834"/>
                <a:gd name="T87" fmla="*/ 3 h 1430"/>
                <a:gd name="T88" fmla="*/ 2 w 834"/>
                <a:gd name="T89" fmla="*/ 2 h 1430"/>
                <a:gd name="T90" fmla="*/ 3 w 834"/>
                <a:gd name="T91" fmla="*/ 2 h 1430"/>
                <a:gd name="T92" fmla="*/ 2 w 834"/>
                <a:gd name="T93" fmla="*/ 2 h 1430"/>
                <a:gd name="T94" fmla="*/ 2 w 834"/>
                <a:gd name="T95" fmla="*/ 1 h 1430"/>
                <a:gd name="T96" fmla="*/ 3 w 834"/>
                <a:gd name="T97" fmla="*/ 1 h 1430"/>
                <a:gd name="T98" fmla="*/ 2 w 834"/>
                <a:gd name="T99" fmla="*/ 1 h 1430"/>
                <a:gd name="T100" fmla="*/ 2 w 834"/>
                <a:gd name="T101" fmla="*/ 1 h 1430"/>
                <a:gd name="T102" fmla="*/ 3 w 834"/>
                <a:gd name="T103" fmla="*/ 1 h 1430"/>
                <a:gd name="T104" fmla="*/ 3 w 834"/>
                <a:gd name="T105" fmla="*/ 1 h 1430"/>
                <a:gd name="T106" fmla="*/ 4 w 834"/>
                <a:gd name="T107" fmla="*/ 1 h 1430"/>
                <a:gd name="T108" fmla="*/ 4 w 834"/>
                <a:gd name="T109" fmla="*/ 0 h 1430"/>
                <a:gd name="T110" fmla="*/ 5 w 834"/>
                <a:gd name="T111" fmla="*/ 1 h 1430"/>
                <a:gd name="T112" fmla="*/ 6 w 834"/>
                <a:gd name="T113" fmla="*/ 0 h 1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4"/>
                <a:gd name="T172" fmla="*/ 0 h 1430"/>
                <a:gd name="T173" fmla="*/ 834 w 834"/>
                <a:gd name="T174" fmla="*/ 1430 h 1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9" name="Freeform 59"/>
            <p:cNvSpPr>
              <a:spLocks/>
            </p:cNvSpPr>
            <p:nvPr/>
          </p:nvSpPr>
          <p:spPr bwMode="auto">
            <a:xfrm>
              <a:off x="4073" y="808"/>
              <a:ext cx="130" cy="165"/>
            </a:xfrm>
            <a:custGeom>
              <a:avLst/>
              <a:gdLst>
                <a:gd name="T0" fmla="*/ 4 w 653"/>
                <a:gd name="T1" fmla="*/ 0 h 823"/>
                <a:gd name="T2" fmla="*/ 5 w 653"/>
                <a:gd name="T3" fmla="*/ 0 h 823"/>
                <a:gd name="T4" fmla="*/ 5 w 653"/>
                <a:gd name="T5" fmla="*/ 0 h 823"/>
                <a:gd name="T6" fmla="*/ 5 w 653"/>
                <a:gd name="T7" fmla="*/ 1 h 823"/>
                <a:gd name="T8" fmla="*/ 5 w 653"/>
                <a:gd name="T9" fmla="*/ 1 h 823"/>
                <a:gd name="T10" fmla="*/ 4 w 653"/>
                <a:gd name="T11" fmla="*/ 1 h 823"/>
                <a:gd name="T12" fmla="*/ 4 w 653"/>
                <a:gd name="T13" fmla="*/ 2 h 823"/>
                <a:gd name="T14" fmla="*/ 3 w 653"/>
                <a:gd name="T15" fmla="*/ 2 h 823"/>
                <a:gd name="T16" fmla="*/ 3 w 653"/>
                <a:gd name="T17" fmla="*/ 1 h 823"/>
                <a:gd name="T18" fmla="*/ 3 w 653"/>
                <a:gd name="T19" fmla="*/ 2 h 823"/>
                <a:gd name="T20" fmla="*/ 2 w 653"/>
                <a:gd name="T21" fmla="*/ 3 h 823"/>
                <a:gd name="T22" fmla="*/ 2 w 653"/>
                <a:gd name="T23" fmla="*/ 3 h 823"/>
                <a:gd name="T24" fmla="*/ 2 w 653"/>
                <a:gd name="T25" fmla="*/ 3 h 823"/>
                <a:gd name="T26" fmla="*/ 2 w 653"/>
                <a:gd name="T27" fmla="*/ 3 h 823"/>
                <a:gd name="T28" fmla="*/ 2 w 653"/>
                <a:gd name="T29" fmla="*/ 4 h 823"/>
                <a:gd name="T30" fmla="*/ 2 w 653"/>
                <a:gd name="T31" fmla="*/ 4 h 823"/>
                <a:gd name="T32" fmla="*/ 2 w 653"/>
                <a:gd name="T33" fmla="*/ 4 h 823"/>
                <a:gd name="T34" fmla="*/ 2 w 653"/>
                <a:gd name="T35" fmla="*/ 5 h 823"/>
                <a:gd name="T36" fmla="*/ 2 w 653"/>
                <a:gd name="T37" fmla="*/ 5 h 823"/>
                <a:gd name="T38" fmla="*/ 2 w 653"/>
                <a:gd name="T39" fmla="*/ 6 h 823"/>
                <a:gd name="T40" fmla="*/ 2 w 653"/>
                <a:gd name="T41" fmla="*/ 6 h 823"/>
                <a:gd name="T42" fmla="*/ 1 w 653"/>
                <a:gd name="T43" fmla="*/ 7 h 823"/>
                <a:gd name="T44" fmla="*/ 1 w 653"/>
                <a:gd name="T45" fmla="*/ 6 h 823"/>
                <a:gd name="T46" fmla="*/ 1 w 653"/>
                <a:gd name="T47" fmla="*/ 6 h 823"/>
                <a:gd name="T48" fmla="*/ 1 w 653"/>
                <a:gd name="T49" fmla="*/ 6 h 823"/>
                <a:gd name="T50" fmla="*/ 1 w 653"/>
                <a:gd name="T51" fmla="*/ 5 h 823"/>
                <a:gd name="T52" fmla="*/ 1 w 653"/>
                <a:gd name="T53" fmla="*/ 5 h 823"/>
                <a:gd name="T54" fmla="*/ 0 w 653"/>
                <a:gd name="T55" fmla="*/ 5 h 823"/>
                <a:gd name="T56" fmla="*/ 0 w 653"/>
                <a:gd name="T57" fmla="*/ 5 h 823"/>
                <a:gd name="T58" fmla="*/ 1 w 653"/>
                <a:gd name="T59" fmla="*/ 5 h 823"/>
                <a:gd name="T60" fmla="*/ 1 w 653"/>
                <a:gd name="T61" fmla="*/ 5 h 823"/>
                <a:gd name="T62" fmla="*/ 1 w 653"/>
                <a:gd name="T63" fmla="*/ 4 h 823"/>
                <a:gd name="T64" fmla="*/ 1 w 653"/>
                <a:gd name="T65" fmla="*/ 4 h 823"/>
                <a:gd name="T66" fmla="*/ 1 w 653"/>
                <a:gd name="T67" fmla="*/ 4 h 823"/>
                <a:gd name="T68" fmla="*/ 0 w 653"/>
                <a:gd name="T69" fmla="*/ 4 h 823"/>
                <a:gd name="T70" fmla="*/ 0 w 653"/>
                <a:gd name="T71" fmla="*/ 4 h 823"/>
                <a:gd name="T72" fmla="*/ 1 w 653"/>
                <a:gd name="T73" fmla="*/ 3 h 823"/>
                <a:gd name="T74" fmla="*/ 1 w 653"/>
                <a:gd name="T75" fmla="*/ 3 h 823"/>
                <a:gd name="T76" fmla="*/ 1 w 653"/>
                <a:gd name="T77" fmla="*/ 2 h 823"/>
                <a:gd name="T78" fmla="*/ 2 w 653"/>
                <a:gd name="T79" fmla="*/ 2 h 823"/>
                <a:gd name="T80" fmla="*/ 2 w 653"/>
                <a:gd name="T81" fmla="*/ 2 h 823"/>
                <a:gd name="T82" fmla="*/ 1 w 653"/>
                <a:gd name="T83" fmla="*/ 2 h 823"/>
                <a:gd name="T84" fmla="*/ 1 w 653"/>
                <a:gd name="T85" fmla="*/ 2 h 823"/>
                <a:gd name="T86" fmla="*/ 2 w 653"/>
                <a:gd name="T87" fmla="*/ 2 h 823"/>
                <a:gd name="T88" fmla="*/ 2 w 653"/>
                <a:gd name="T89" fmla="*/ 1 h 823"/>
                <a:gd name="T90" fmla="*/ 1 w 653"/>
                <a:gd name="T91" fmla="*/ 2 h 823"/>
                <a:gd name="T92" fmla="*/ 1 w 653"/>
                <a:gd name="T93" fmla="*/ 1 h 823"/>
                <a:gd name="T94" fmla="*/ 2 w 653"/>
                <a:gd name="T95" fmla="*/ 1 h 823"/>
                <a:gd name="T96" fmla="*/ 3 w 653"/>
                <a:gd name="T97" fmla="*/ 1 h 823"/>
                <a:gd name="T98" fmla="*/ 3 w 653"/>
                <a:gd name="T99" fmla="*/ 1 h 823"/>
                <a:gd name="T100" fmla="*/ 3 w 653"/>
                <a:gd name="T101" fmla="*/ 0 h 823"/>
                <a:gd name="T102" fmla="*/ 3 w 653"/>
                <a:gd name="T103" fmla="*/ 0 h 823"/>
                <a:gd name="T104" fmla="*/ 4 w 653"/>
                <a:gd name="T105" fmla="*/ 0 h 823"/>
                <a:gd name="T106" fmla="*/ 4 w 653"/>
                <a:gd name="T107" fmla="*/ 0 h 8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3"/>
                <a:gd name="T163" fmla="*/ 0 h 823"/>
                <a:gd name="T164" fmla="*/ 653 w 653"/>
                <a:gd name="T165" fmla="*/ 823 h 8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0" name="Freeform 60"/>
            <p:cNvSpPr>
              <a:spLocks/>
            </p:cNvSpPr>
            <p:nvPr/>
          </p:nvSpPr>
          <p:spPr bwMode="auto">
            <a:xfrm>
              <a:off x="4205" y="822"/>
              <a:ext cx="88" cy="130"/>
            </a:xfrm>
            <a:custGeom>
              <a:avLst/>
              <a:gdLst>
                <a:gd name="T0" fmla="*/ 1 w 437"/>
                <a:gd name="T1" fmla="*/ 0 h 653"/>
                <a:gd name="T2" fmla="*/ 1 w 437"/>
                <a:gd name="T3" fmla="*/ 0 h 653"/>
                <a:gd name="T4" fmla="*/ 1 w 437"/>
                <a:gd name="T5" fmla="*/ 0 h 653"/>
                <a:gd name="T6" fmla="*/ 1 w 437"/>
                <a:gd name="T7" fmla="*/ 1 h 653"/>
                <a:gd name="T8" fmla="*/ 1 w 437"/>
                <a:gd name="T9" fmla="*/ 0 h 653"/>
                <a:gd name="T10" fmla="*/ 2 w 437"/>
                <a:gd name="T11" fmla="*/ 1 h 653"/>
                <a:gd name="T12" fmla="*/ 2 w 437"/>
                <a:gd name="T13" fmla="*/ 1 h 653"/>
                <a:gd name="T14" fmla="*/ 1 w 437"/>
                <a:gd name="T15" fmla="*/ 1 h 653"/>
                <a:gd name="T16" fmla="*/ 1 w 437"/>
                <a:gd name="T17" fmla="*/ 1 h 653"/>
                <a:gd name="T18" fmla="*/ 1 w 437"/>
                <a:gd name="T19" fmla="*/ 1 h 653"/>
                <a:gd name="T20" fmla="*/ 2 w 437"/>
                <a:gd name="T21" fmla="*/ 1 h 653"/>
                <a:gd name="T22" fmla="*/ 2 w 437"/>
                <a:gd name="T23" fmla="*/ 1 h 653"/>
                <a:gd name="T24" fmla="*/ 2 w 437"/>
                <a:gd name="T25" fmla="*/ 1 h 653"/>
                <a:gd name="T26" fmla="*/ 2 w 437"/>
                <a:gd name="T27" fmla="*/ 1 h 653"/>
                <a:gd name="T28" fmla="*/ 2 w 437"/>
                <a:gd name="T29" fmla="*/ 2 h 653"/>
                <a:gd name="T30" fmla="*/ 2 w 437"/>
                <a:gd name="T31" fmla="*/ 2 h 653"/>
                <a:gd name="T32" fmla="*/ 2 w 437"/>
                <a:gd name="T33" fmla="*/ 2 h 653"/>
                <a:gd name="T34" fmla="*/ 2 w 437"/>
                <a:gd name="T35" fmla="*/ 2 h 653"/>
                <a:gd name="T36" fmla="*/ 2 w 437"/>
                <a:gd name="T37" fmla="*/ 2 h 653"/>
                <a:gd name="T38" fmla="*/ 2 w 437"/>
                <a:gd name="T39" fmla="*/ 2 h 653"/>
                <a:gd name="T40" fmla="*/ 2 w 437"/>
                <a:gd name="T41" fmla="*/ 2 h 653"/>
                <a:gd name="T42" fmla="*/ 2 w 437"/>
                <a:gd name="T43" fmla="*/ 2 h 653"/>
                <a:gd name="T44" fmla="*/ 2 w 437"/>
                <a:gd name="T45" fmla="*/ 2 h 653"/>
                <a:gd name="T46" fmla="*/ 2 w 437"/>
                <a:gd name="T47" fmla="*/ 2 h 653"/>
                <a:gd name="T48" fmla="*/ 2 w 437"/>
                <a:gd name="T49" fmla="*/ 3 h 653"/>
                <a:gd name="T50" fmla="*/ 2 w 437"/>
                <a:gd name="T51" fmla="*/ 3 h 653"/>
                <a:gd name="T52" fmla="*/ 3 w 437"/>
                <a:gd name="T53" fmla="*/ 2 h 653"/>
                <a:gd name="T54" fmla="*/ 3 w 437"/>
                <a:gd name="T55" fmla="*/ 3 h 653"/>
                <a:gd name="T56" fmla="*/ 3 w 437"/>
                <a:gd name="T57" fmla="*/ 3 h 653"/>
                <a:gd name="T58" fmla="*/ 3 w 437"/>
                <a:gd name="T59" fmla="*/ 3 h 653"/>
                <a:gd name="T60" fmla="*/ 3 w 437"/>
                <a:gd name="T61" fmla="*/ 3 h 653"/>
                <a:gd name="T62" fmla="*/ 3 w 437"/>
                <a:gd name="T63" fmla="*/ 3 h 653"/>
                <a:gd name="T64" fmla="*/ 3 w 437"/>
                <a:gd name="T65" fmla="*/ 3 h 653"/>
                <a:gd name="T66" fmla="*/ 4 w 437"/>
                <a:gd name="T67" fmla="*/ 3 h 653"/>
                <a:gd name="T68" fmla="*/ 3 w 437"/>
                <a:gd name="T69" fmla="*/ 3 h 653"/>
                <a:gd name="T70" fmla="*/ 3 w 437"/>
                <a:gd name="T71" fmla="*/ 3 h 653"/>
                <a:gd name="T72" fmla="*/ 3 w 437"/>
                <a:gd name="T73" fmla="*/ 3 h 653"/>
                <a:gd name="T74" fmla="*/ 3 w 437"/>
                <a:gd name="T75" fmla="*/ 4 h 653"/>
                <a:gd name="T76" fmla="*/ 3 w 437"/>
                <a:gd name="T77" fmla="*/ 4 h 653"/>
                <a:gd name="T78" fmla="*/ 3 w 437"/>
                <a:gd name="T79" fmla="*/ 4 h 653"/>
                <a:gd name="T80" fmla="*/ 3 w 437"/>
                <a:gd name="T81" fmla="*/ 4 h 653"/>
                <a:gd name="T82" fmla="*/ 3 w 437"/>
                <a:gd name="T83" fmla="*/ 4 h 653"/>
                <a:gd name="T84" fmla="*/ 4 w 437"/>
                <a:gd name="T85" fmla="*/ 4 h 653"/>
                <a:gd name="T86" fmla="*/ 3 w 437"/>
                <a:gd name="T87" fmla="*/ 4 h 653"/>
                <a:gd name="T88" fmla="*/ 3 w 437"/>
                <a:gd name="T89" fmla="*/ 4 h 653"/>
                <a:gd name="T90" fmla="*/ 3 w 437"/>
                <a:gd name="T91" fmla="*/ 5 h 653"/>
                <a:gd name="T92" fmla="*/ 3 w 437"/>
                <a:gd name="T93" fmla="*/ 5 h 653"/>
                <a:gd name="T94" fmla="*/ 3 w 437"/>
                <a:gd name="T95" fmla="*/ 5 h 653"/>
                <a:gd name="T96" fmla="*/ 2 w 437"/>
                <a:gd name="T97" fmla="*/ 5 h 653"/>
                <a:gd name="T98" fmla="*/ 2 w 437"/>
                <a:gd name="T99" fmla="*/ 4 h 653"/>
                <a:gd name="T100" fmla="*/ 2 w 437"/>
                <a:gd name="T101" fmla="*/ 3 h 653"/>
                <a:gd name="T102" fmla="*/ 1 w 437"/>
                <a:gd name="T103" fmla="*/ 2 h 653"/>
                <a:gd name="T104" fmla="*/ 2 w 437"/>
                <a:gd name="T105" fmla="*/ 2 h 653"/>
                <a:gd name="T106" fmla="*/ 1 w 437"/>
                <a:gd name="T107" fmla="*/ 2 h 653"/>
                <a:gd name="T108" fmla="*/ 1 w 437"/>
                <a:gd name="T109" fmla="*/ 2 h 653"/>
                <a:gd name="T110" fmla="*/ 1 w 437"/>
                <a:gd name="T111" fmla="*/ 1 h 653"/>
                <a:gd name="T112" fmla="*/ 1 w 437"/>
                <a:gd name="T113" fmla="*/ 1 h 653"/>
                <a:gd name="T114" fmla="*/ 0 w 437"/>
                <a:gd name="T115" fmla="*/ 1 h 653"/>
                <a:gd name="T116" fmla="*/ 0 w 437"/>
                <a:gd name="T117" fmla="*/ 1 h 653"/>
                <a:gd name="T118" fmla="*/ 0 w 437"/>
                <a:gd name="T119" fmla="*/ 0 h 653"/>
                <a:gd name="T120" fmla="*/ 1 w 437"/>
                <a:gd name="T121" fmla="*/ 0 h 653"/>
                <a:gd name="T122" fmla="*/ 1 w 437"/>
                <a:gd name="T123" fmla="*/ 0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7"/>
                <a:gd name="T187" fmla="*/ 0 h 653"/>
                <a:gd name="T188" fmla="*/ 437 w 437"/>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1" name="Freeform 61"/>
            <p:cNvSpPr>
              <a:spLocks/>
            </p:cNvSpPr>
            <p:nvPr/>
          </p:nvSpPr>
          <p:spPr bwMode="auto">
            <a:xfrm>
              <a:off x="4056" y="840"/>
              <a:ext cx="17" cy="4"/>
            </a:xfrm>
            <a:custGeom>
              <a:avLst/>
              <a:gdLst>
                <a:gd name="T0" fmla="*/ 1 w 86"/>
                <a:gd name="T1" fmla="*/ 0 h 23"/>
                <a:gd name="T2" fmla="*/ 1 w 86"/>
                <a:gd name="T3" fmla="*/ 0 h 23"/>
                <a:gd name="T4" fmla="*/ 1 w 86"/>
                <a:gd name="T5" fmla="*/ 0 h 23"/>
                <a:gd name="T6" fmla="*/ 0 w 86"/>
                <a:gd name="T7" fmla="*/ 0 h 23"/>
                <a:gd name="T8" fmla="*/ 0 w 86"/>
                <a:gd name="T9" fmla="*/ 0 h 23"/>
                <a:gd name="T10" fmla="*/ 0 w 86"/>
                <a:gd name="T11" fmla="*/ 0 h 23"/>
                <a:gd name="T12" fmla="*/ 0 w 86"/>
                <a:gd name="T13" fmla="*/ 0 h 23"/>
                <a:gd name="T14" fmla="*/ 0 w 86"/>
                <a:gd name="T15" fmla="*/ 0 h 23"/>
                <a:gd name="T16" fmla="*/ 0 w 86"/>
                <a:gd name="T17" fmla="*/ 0 h 23"/>
                <a:gd name="T18" fmla="*/ 0 w 86"/>
                <a:gd name="T19" fmla="*/ 0 h 23"/>
                <a:gd name="T20" fmla="*/ 0 w 86"/>
                <a:gd name="T21" fmla="*/ 0 h 23"/>
                <a:gd name="T22" fmla="*/ 0 w 86"/>
                <a:gd name="T23" fmla="*/ 0 h 23"/>
                <a:gd name="T24" fmla="*/ 0 w 86"/>
                <a:gd name="T25" fmla="*/ 0 h 23"/>
                <a:gd name="T26" fmla="*/ 0 w 86"/>
                <a:gd name="T27" fmla="*/ 0 h 23"/>
                <a:gd name="T28" fmla="*/ 0 w 86"/>
                <a:gd name="T29" fmla="*/ 0 h 23"/>
                <a:gd name="T30" fmla="*/ 1 w 86"/>
                <a:gd name="T31" fmla="*/ 0 h 23"/>
                <a:gd name="T32" fmla="*/ 1 w 8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23"/>
                <a:gd name="T53" fmla="*/ 86 w 8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2" name="Freeform 62"/>
            <p:cNvSpPr>
              <a:spLocks/>
            </p:cNvSpPr>
            <p:nvPr/>
          </p:nvSpPr>
          <p:spPr bwMode="auto">
            <a:xfrm>
              <a:off x="4127" y="844"/>
              <a:ext cx="130" cy="150"/>
            </a:xfrm>
            <a:custGeom>
              <a:avLst/>
              <a:gdLst>
                <a:gd name="T0" fmla="*/ 4 w 653"/>
                <a:gd name="T1" fmla="*/ 1 h 747"/>
                <a:gd name="T2" fmla="*/ 4 w 653"/>
                <a:gd name="T3" fmla="*/ 1 h 747"/>
                <a:gd name="T4" fmla="*/ 3 w 653"/>
                <a:gd name="T5" fmla="*/ 1 h 747"/>
                <a:gd name="T6" fmla="*/ 3 w 653"/>
                <a:gd name="T7" fmla="*/ 2 h 747"/>
                <a:gd name="T8" fmla="*/ 3 w 653"/>
                <a:gd name="T9" fmla="*/ 2 h 747"/>
                <a:gd name="T10" fmla="*/ 3 w 653"/>
                <a:gd name="T11" fmla="*/ 1 h 747"/>
                <a:gd name="T12" fmla="*/ 3 w 653"/>
                <a:gd name="T13" fmla="*/ 1 h 747"/>
                <a:gd name="T14" fmla="*/ 3 w 653"/>
                <a:gd name="T15" fmla="*/ 1 h 747"/>
                <a:gd name="T16" fmla="*/ 4 w 653"/>
                <a:gd name="T17" fmla="*/ 3 h 747"/>
                <a:gd name="T18" fmla="*/ 4 w 653"/>
                <a:gd name="T19" fmla="*/ 3 h 747"/>
                <a:gd name="T20" fmla="*/ 4 w 653"/>
                <a:gd name="T21" fmla="*/ 4 h 747"/>
                <a:gd name="T22" fmla="*/ 4 w 653"/>
                <a:gd name="T23" fmla="*/ 4 h 747"/>
                <a:gd name="T24" fmla="*/ 4 w 653"/>
                <a:gd name="T25" fmla="*/ 4 h 747"/>
                <a:gd name="T26" fmla="*/ 4 w 653"/>
                <a:gd name="T27" fmla="*/ 4 h 747"/>
                <a:gd name="T28" fmla="*/ 4 w 653"/>
                <a:gd name="T29" fmla="*/ 4 h 747"/>
                <a:gd name="T30" fmla="*/ 4 w 653"/>
                <a:gd name="T31" fmla="*/ 4 h 747"/>
                <a:gd name="T32" fmla="*/ 4 w 653"/>
                <a:gd name="T33" fmla="*/ 3 h 747"/>
                <a:gd name="T34" fmla="*/ 4 w 653"/>
                <a:gd name="T35" fmla="*/ 3 h 747"/>
                <a:gd name="T36" fmla="*/ 4 w 653"/>
                <a:gd name="T37" fmla="*/ 3 h 747"/>
                <a:gd name="T38" fmla="*/ 4 w 653"/>
                <a:gd name="T39" fmla="*/ 3 h 747"/>
                <a:gd name="T40" fmla="*/ 4 w 653"/>
                <a:gd name="T41" fmla="*/ 2 h 747"/>
                <a:gd name="T42" fmla="*/ 4 w 653"/>
                <a:gd name="T43" fmla="*/ 2 h 747"/>
                <a:gd name="T44" fmla="*/ 4 w 653"/>
                <a:gd name="T45" fmla="*/ 2 h 747"/>
                <a:gd name="T46" fmla="*/ 5 w 653"/>
                <a:gd name="T47" fmla="*/ 2 h 747"/>
                <a:gd name="T48" fmla="*/ 5 w 653"/>
                <a:gd name="T49" fmla="*/ 3 h 747"/>
                <a:gd name="T50" fmla="*/ 5 w 653"/>
                <a:gd name="T51" fmla="*/ 6 h 747"/>
                <a:gd name="T52" fmla="*/ 4 w 653"/>
                <a:gd name="T53" fmla="*/ 6 h 747"/>
                <a:gd name="T54" fmla="*/ 4 w 653"/>
                <a:gd name="T55" fmla="*/ 6 h 747"/>
                <a:gd name="T56" fmla="*/ 4 w 653"/>
                <a:gd name="T57" fmla="*/ 6 h 747"/>
                <a:gd name="T58" fmla="*/ 3 w 653"/>
                <a:gd name="T59" fmla="*/ 6 h 747"/>
                <a:gd name="T60" fmla="*/ 2 w 653"/>
                <a:gd name="T61" fmla="*/ 5 h 747"/>
                <a:gd name="T62" fmla="*/ 1 w 653"/>
                <a:gd name="T63" fmla="*/ 5 h 747"/>
                <a:gd name="T64" fmla="*/ 1 w 653"/>
                <a:gd name="T65" fmla="*/ 5 h 747"/>
                <a:gd name="T66" fmla="*/ 1 w 653"/>
                <a:gd name="T67" fmla="*/ 4 h 747"/>
                <a:gd name="T68" fmla="*/ 0 w 653"/>
                <a:gd name="T69" fmla="*/ 4 h 747"/>
                <a:gd name="T70" fmla="*/ 0 w 653"/>
                <a:gd name="T71" fmla="*/ 3 h 747"/>
                <a:gd name="T72" fmla="*/ 0 w 653"/>
                <a:gd name="T73" fmla="*/ 3 h 747"/>
                <a:gd name="T74" fmla="*/ 0 w 653"/>
                <a:gd name="T75" fmla="*/ 2 h 747"/>
                <a:gd name="T76" fmla="*/ 0 w 653"/>
                <a:gd name="T77" fmla="*/ 2 h 747"/>
                <a:gd name="T78" fmla="*/ 1 w 653"/>
                <a:gd name="T79" fmla="*/ 2 h 747"/>
                <a:gd name="T80" fmla="*/ 1 w 653"/>
                <a:gd name="T81" fmla="*/ 1 h 747"/>
                <a:gd name="T82" fmla="*/ 1 w 653"/>
                <a:gd name="T83" fmla="*/ 1 h 747"/>
                <a:gd name="T84" fmla="*/ 1 w 653"/>
                <a:gd name="T85" fmla="*/ 1 h 747"/>
                <a:gd name="T86" fmla="*/ 2 w 653"/>
                <a:gd name="T87" fmla="*/ 1 h 747"/>
                <a:gd name="T88" fmla="*/ 2 w 653"/>
                <a:gd name="T89" fmla="*/ 1 h 747"/>
                <a:gd name="T90" fmla="*/ 2 w 653"/>
                <a:gd name="T91" fmla="*/ 1 h 747"/>
                <a:gd name="T92" fmla="*/ 2 w 653"/>
                <a:gd name="T93" fmla="*/ 1 h 747"/>
                <a:gd name="T94" fmla="*/ 3 w 653"/>
                <a:gd name="T95" fmla="*/ 0 h 747"/>
                <a:gd name="T96" fmla="*/ 3 w 653"/>
                <a:gd name="T97" fmla="*/ 0 h 747"/>
                <a:gd name="T98" fmla="*/ 3 w 653"/>
                <a:gd name="T99" fmla="*/ 0 h 747"/>
                <a:gd name="T100" fmla="*/ 3 w 653"/>
                <a:gd name="T101" fmla="*/ 0 h 747"/>
                <a:gd name="T102" fmla="*/ 4 w 653"/>
                <a:gd name="T103" fmla="*/ 0 h 747"/>
                <a:gd name="T104" fmla="*/ 4 w 653"/>
                <a:gd name="T105" fmla="*/ 1 h 7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3"/>
                <a:gd name="T160" fmla="*/ 0 h 747"/>
                <a:gd name="T161" fmla="*/ 653 w 653"/>
                <a:gd name="T162" fmla="*/ 747 h 7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3" name="Freeform 63"/>
            <p:cNvSpPr>
              <a:spLocks/>
            </p:cNvSpPr>
            <p:nvPr/>
          </p:nvSpPr>
          <p:spPr bwMode="auto">
            <a:xfrm>
              <a:off x="4210" y="855"/>
              <a:ext cx="315" cy="286"/>
            </a:xfrm>
            <a:custGeom>
              <a:avLst/>
              <a:gdLst>
                <a:gd name="T0" fmla="*/ 10 w 1572"/>
                <a:gd name="T1" fmla="*/ 2 h 1430"/>
                <a:gd name="T2" fmla="*/ 11 w 1572"/>
                <a:gd name="T3" fmla="*/ 1 h 1430"/>
                <a:gd name="T4" fmla="*/ 11 w 1572"/>
                <a:gd name="T5" fmla="*/ 1 h 1430"/>
                <a:gd name="T6" fmla="*/ 12 w 1572"/>
                <a:gd name="T7" fmla="*/ 0 h 1430"/>
                <a:gd name="T8" fmla="*/ 12 w 1572"/>
                <a:gd name="T9" fmla="*/ 0 h 1430"/>
                <a:gd name="T10" fmla="*/ 12 w 1572"/>
                <a:gd name="T11" fmla="*/ 1 h 1430"/>
                <a:gd name="T12" fmla="*/ 11 w 1572"/>
                <a:gd name="T13" fmla="*/ 1 h 1430"/>
                <a:gd name="T14" fmla="*/ 11 w 1572"/>
                <a:gd name="T15" fmla="*/ 2 h 1430"/>
                <a:gd name="T16" fmla="*/ 11 w 1572"/>
                <a:gd name="T17" fmla="*/ 2 h 1430"/>
                <a:gd name="T18" fmla="*/ 11 w 1572"/>
                <a:gd name="T19" fmla="*/ 2 h 1430"/>
                <a:gd name="T20" fmla="*/ 11 w 1572"/>
                <a:gd name="T21" fmla="*/ 2 h 1430"/>
                <a:gd name="T22" fmla="*/ 11 w 1572"/>
                <a:gd name="T23" fmla="*/ 2 h 1430"/>
                <a:gd name="T24" fmla="*/ 13 w 1572"/>
                <a:gd name="T25" fmla="*/ 2 h 1430"/>
                <a:gd name="T26" fmla="*/ 12 w 1572"/>
                <a:gd name="T27" fmla="*/ 3 h 1430"/>
                <a:gd name="T28" fmla="*/ 11 w 1572"/>
                <a:gd name="T29" fmla="*/ 3 h 1430"/>
                <a:gd name="T30" fmla="*/ 11 w 1572"/>
                <a:gd name="T31" fmla="*/ 3 h 1430"/>
                <a:gd name="T32" fmla="*/ 11 w 1572"/>
                <a:gd name="T33" fmla="*/ 4 h 1430"/>
                <a:gd name="T34" fmla="*/ 11 w 1572"/>
                <a:gd name="T35" fmla="*/ 4 h 1430"/>
                <a:gd name="T36" fmla="*/ 10 w 1572"/>
                <a:gd name="T37" fmla="*/ 4 h 1430"/>
                <a:gd name="T38" fmla="*/ 9 w 1572"/>
                <a:gd name="T39" fmla="*/ 5 h 1430"/>
                <a:gd name="T40" fmla="*/ 8 w 1572"/>
                <a:gd name="T41" fmla="*/ 5 h 1430"/>
                <a:gd name="T42" fmla="*/ 7 w 1572"/>
                <a:gd name="T43" fmla="*/ 7 h 1430"/>
                <a:gd name="T44" fmla="*/ 6 w 1572"/>
                <a:gd name="T45" fmla="*/ 8 h 1430"/>
                <a:gd name="T46" fmla="*/ 5 w 1572"/>
                <a:gd name="T47" fmla="*/ 9 h 1430"/>
                <a:gd name="T48" fmla="*/ 4 w 1572"/>
                <a:gd name="T49" fmla="*/ 11 h 1430"/>
                <a:gd name="T50" fmla="*/ 3 w 1572"/>
                <a:gd name="T51" fmla="*/ 11 h 1430"/>
                <a:gd name="T52" fmla="*/ 3 w 1572"/>
                <a:gd name="T53" fmla="*/ 11 h 1430"/>
                <a:gd name="T54" fmla="*/ 2 w 1572"/>
                <a:gd name="T55" fmla="*/ 11 h 1430"/>
                <a:gd name="T56" fmla="*/ 2 w 1572"/>
                <a:gd name="T57" fmla="*/ 11 h 1430"/>
                <a:gd name="T58" fmla="*/ 0 w 1572"/>
                <a:gd name="T59" fmla="*/ 11 h 1430"/>
                <a:gd name="T60" fmla="*/ 0 w 1572"/>
                <a:gd name="T61" fmla="*/ 11 h 1430"/>
                <a:gd name="T62" fmla="*/ 0 w 1572"/>
                <a:gd name="T63" fmla="*/ 10 h 1430"/>
                <a:gd name="T64" fmla="*/ 0 w 1572"/>
                <a:gd name="T65" fmla="*/ 10 h 1430"/>
                <a:gd name="T66" fmla="*/ 0 w 1572"/>
                <a:gd name="T67" fmla="*/ 9 h 1430"/>
                <a:gd name="T68" fmla="*/ 1 w 1572"/>
                <a:gd name="T69" fmla="*/ 9 h 1430"/>
                <a:gd name="T70" fmla="*/ 2 w 1572"/>
                <a:gd name="T71" fmla="*/ 9 h 1430"/>
                <a:gd name="T72" fmla="*/ 2 w 1572"/>
                <a:gd name="T73" fmla="*/ 9 h 1430"/>
                <a:gd name="T74" fmla="*/ 3 w 1572"/>
                <a:gd name="T75" fmla="*/ 9 h 1430"/>
                <a:gd name="T76" fmla="*/ 8 w 1572"/>
                <a:gd name="T77" fmla="*/ 4 h 1430"/>
                <a:gd name="T78" fmla="*/ 8 w 1572"/>
                <a:gd name="T79" fmla="*/ 3 h 1430"/>
                <a:gd name="T80" fmla="*/ 8 w 1572"/>
                <a:gd name="T81" fmla="*/ 2 h 1430"/>
                <a:gd name="T82" fmla="*/ 8 w 1572"/>
                <a:gd name="T83" fmla="*/ 1 h 1430"/>
                <a:gd name="T84" fmla="*/ 8 w 1572"/>
                <a:gd name="T85" fmla="*/ 1 h 1430"/>
                <a:gd name="T86" fmla="*/ 8 w 1572"/>
                <a:gd name="T87" fmla="*/ 1 h 1430"/>
                <a:gd name="T88" fmla="*/ 8 w 1572"/>
                <a:gd name="T89" fmla="*/ 2 h 1430"/>
                <a:gd name="T90" fmla="*/ 8 w 1572"/>
                <a:gd name="T91" fmla="*/ 2 h 1430"/>
                <a:gd name="T92" fmla="*/ 9 w 1572"/>
                <a:gd name="T93" fmla="*/ 2 h 1430"/>
                <a:gd name="T94" fmla="*/ 9 w 1572"/>
                <a:gd name="T95" fmla="*/ 2 h 1430"/>
                <a:gd name="T96" fmla="*/ 9 w 1572"/>
                <a:gd name="T97" fmla="*/ 1 h 1430"/>
                <a:gd name="T98" fmla="*/ 10 w 1572"/>
                <a:gd name="T99" fmla="*/ 0 h 1430"/>
                <a:gd name="T100" fmla="*/ 10 w 1572"/>
                <a:gd name="T101" fmla="*/ 0 h 1430"/>
                <a:gd name="T102" fmla="*/ 10 w 1572"/>
                <a:gd name="T103" fmla="*/ 1 h 1430"/>
                <a:gd name="T104" fmla="*/ 10 w 1572"/>
                <a:gd name="T105" fmla="*/ 1 h 1430"/>
                <a:gd name="T106" fmla="*/ 10 w 1572"/>
                <a:gd name="T107" fmla="*/ 2 h 14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2"/>
                <a:gd name="T163" fmla="*/ 0 h 1430"/>
                <a:gd name="T164" fmla="*/ 1572 w 1572"/>
                <a:gd name="T165" fmla="*/ 1430 h 14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4" name="Freeform 64"/>
            <p:cNvSpPr>
              <a:spLocks/>
            </p:cNvSpPr>
            <p:nvPr/>
          </p:nvSpPr>
          <p:spPr bwMode="auto">
            <a:xfrm>
              <a:off x="4220" y="878"/>
              <a:ext cx="10" cy="8"/>
            </a:xfrm>
            <a:custGeom>
              <a:avLst/>
              <a:gdLst>
                <a:gd name="T0" fmla="*/ 0 w 52"/>
                <a:gd name="T1" fmla="*/ 0 h 42"/>
                <a:gd name="T2" fmla="*/ 0 w 52"/>
                <a:gd name="T3" fmla="*/ 0 h 42"/>
                <a:gd name="T4" fmla="*/ 0 w 52"/>
                <a:gd name="T5" fmla="*/ 0 h 42"/>
                <a:gd name="T6" fmla="*/ 0 w 52"/>
                <a:gd name="T7" fmla="*/ 0 h 42"/>
                <a:gd name="T8" fmla="*/ 0 w 52"/>
                <a:gd name="T9" fmla="*/ 0 h 42"/>
                <a:gd name="T10" fmla="*/ 0 w 52"/>
                <a:gd name="T11" fmla="*/ 0 h 42"/>
                <a:gd name="T12" fmla="*/ 0 w 52"/>
                <a:gd name="T13" fmla="*/ 0 h 42"/>
                <a:gd name="T14" fmla="*/ 0 w 52"/>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2"/>
                <a:gd name="T26" fmla="*/ 52 w 5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5" name="Freeform 65"/>
            <p:cNvSpPr>
              <a:spLocks/>
            </p:cNvSpPr>
            <p:nvPr/>
          </p:nvSpPr>
          <p:spPr bwMode="auto">
            <a:xfrm>
              <a:off x="4081" y="893"/>
              <a:ext cx="27" cy="14"/>
            </a:xfrm>
            <a:custGeom>
              <a:avLst/>
              <a:gdLst>
                <a:gd name="T0" fmla="*/ 1 w 134"/>
                <a:gd name="T1" fmla="*/ 0 h 71"/>
                <a:gd name="T2" fmla="*/ 1 w 134"/>
                <a:gd name="T3" fmla="*/ 0 h 71"/>
                <a:gd name="T4" fmla="*/ 1 w 134"/>
                <a:gd name="T5" fmla="*/ 0 h 71"/>
                <a:gd name="T6" fmla="*/ 1 w 134"/>
                <a:gd name="T7" fmla="*/ 0 h 71"/>
                <a:gd name="T8" fmla="*/ 1 w 134"/>
                <a:gd name="T9" fmla="*/ 0 h 71"/>
                <a:gd name="T10" fmla="*/ 0 w 134"/>
                <a:gd name="T11" fmla="*/ 0 h 71"/>
                <a:gd name="T12" fmla="*/ 0 w 134"/>
                <a:gd name="T13" fmla="*/ 1 h 71"/>
                <a:gd name="T14" fmla="*/ 0 w 134"/>
                <a:gd name="T15" fmla="*/ 1 h 71"/>
                <a:gd name="T16" fmla="*/ 0 w 134"/>
                <a:gd name="T17" fmla="*/ 1 h 71"/>
                <a:gd name="T18" fmla="*/ 0 w 134"/>
                <a:gd name="T19" fmla="*/ 0 h 71"/>
                <a:gd name="T20" fmla="*/ 0 w 134"/>
                <a:gd name="T21" fmla="*/ 0 h 71"/>
                <a:gd name="T22" fmla="*/ 0 w 134"/>
                <a:gd name="T23" fmla="*/ 0 h 71"/>
                <a:gd name="T24" fmla="*/ 0 w 134"/>
                <a:gd name="T25" fmla="*/ 0 h 71"/>
                <a:gd name="T26" fmla="*/ 1 w 134"/>
                <a:gd name="T27" fmla="*/ 0 h 71"/>
                <a:gd name="T28" fmla="*/ 1 w 134"/>
                <a:gd name="T29" fmla="*/ 0 h 71"/>
                <a:gd name="T30" fmla="*/ 1 w 134"/>
                <a:gd name="T31" fmla="*/ 0 h 71"/>
                <a:gd name="T32" fmla="*/ 1 w 13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71"/>
                <a:gd name="T53" fmla="*/ 134 w 13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6" name="Freeform 66"/>
            <p:cNvSpPr>
              <a:spLocks/>
            </p:cNvSpPr>
            <p:nvPr/>
          </p:nvSpPr>
          <p:spPr bwMode="auto">
            <a:xfrm>
              <a:off x="4147" y="896"/>
              <a:ext cx="43" cy="37"/>
            </a:xfrm>
            <a:custGeom>
              <a:avLst/>
              <a:gdLst>
                <a:gd name="T0" fmla="*/ 2 w 214"/>
                <a:gd name="T1" fmla="*/ 0 h 185"/>
                <a:gd name="T2" fmla="*/ 2 w 214"/>
                <a:gd name="T3" fmla="*/ 0 h 185"/>
                <a:gd name="T4" fmla="*/ 2 w 214"/>
                <a:gd name="T5" fmla="*/ 0 h 185"/>
                <a:gd name="T6" fmla="*/ 2 w 214"/>
                <a:gd name="T7" fmla="*/ 0 h 185"/>
                <a:gd name="T8" fmla="*/ 2 w 214"/>
                <a:gd name="T9" fmla="*/ 1 h 185"/>
                <a:gd name="T10" fmla="*/ 2 w 214"/>
                <a:gd name="T11" fmla="*/ 1 h 185"/>
                <a:gd name="T12" fmla="*/ 2 w 214"/>
                <a:gd name="T13" fmla="*/ 1 h 185"/>
                <a:gd name="T14" fmla="*/ 1 w 214"/>
                <a:gd name="T15" fmla="*/ 1 h 185"/>
                <a:gd name="T16" fmla="*/ 1 w 214"/>
                <a:gd name="T17" fmla="*/ 1 h 185"/>
                <a:gd name="T18" fmla="*/ 1 w 214"/>
                <a:gd name="T19" fmla="*/ 1 h 185"/>
                <a:gd name="T20" fmla="*/ 1 w 214"/>
                <a:gd name="T21" fmla="*/ 1 h 185"/>
                <a:gd name="T22" fmla="*/ 1 w 214"/>
                <a:gd name="T23" fmla="*/ 1 h 185"/>
                <a:gd name="T24" fmla="*/ 1 w 214"/>
                <a:gd name="T25" fmla="*/ 1 h 185"/>
                <a:gd name="T26" fmla="*/ 1 w 214"/>
                <a:gd name="T27" fmla="*/ 1 h 185"/>
                <a:gd name="T28" fmla="*/ 0 w 214"/>
                <a:gd name="T29" fmla="*/ 1 h 185"/>
                <a:gd name="T30" fmla="*/ 0 w 214"/>
                <a:gd name="T31" fmla="*/ 1 h 185"/>
                <a:gd name="T32" fmla="*/ 0 w 214"/>
                <a:gd name="T33" fmla="*/ 1 h 185"/>
                <a:gd name="T34" fmla="*/ 0 w 214"/>
                <a:gd name="T35" fmla="*/ 1 h 185"/>
                <a:gd name="T36" fmla="*/ 0 w 214"/>
                <a:gd name="T37" fmla="*/ 1 h 185"/>
                <a:gd name="T38" fmla="*/ 0 w 214"/>
                <a:gd name="T39" fmla="*/ 1 h 185"/>
                <a:gd name="T40" fmla="*/ 0 w 214"/>
                <a:gd name="T41" fmla="*/ 1 h 185"/>
                <a:gd name="T42" fmla="*/ 0 w 214"/>
                <a:gd name="T43" fmla="*/ 1 h 185"/>
                <a:gd name="T44" fmla="*/ 0 w 214"/>
                <a:gd name="T45" fmla="*/ 1 h 185"/>
                <a:gd name="T46" fmla="*/ 0 w 214"/>
                <a:gd name="T47" fmla="*/ 1 h 185"/>
                <a:gd name="T48" fmla="*/ 0 w 214"/>
                <a:gd name="T49" fmla="*/ 1 h 185"/>
                <a:gd name="T50" fmla="*/ 0 w 214"/>
                <a:gd name="T51" fmla="*/ 1 h 185"/>
                <a:gd name="T52" fmla="*/ 1 w 214"/>
                <a:gd name="T53" fmla="*/ 0 h 185"/>
                <a:gd name="T54" fmla="*/ 1 w 214"/>
                <a:gd name="T55" fmla="*/ 0 h 185"/>
                <a:gd name="T56" fmla="*/ 1 w 214"/>
                <a:gd name="T57" fmla="*/ 0 h 185"/>
                <a:gd name="T58" fmla="*/ 1 w 214"/>
                <a:gd name="T59" fmla="*/ 0 h 185"/>
                <a:gd name="T60" fmla="*/ 1 w 214"/>
                <a:gd name="T61" fmla="*/ 0 h 185"/>
                <a:gd name="T62" fmla="*/ 1 w 214"/>
                <a:gd name="T63" fmla="*/ 0 h 185"/>
                <a:gd name="T64" fmla="*/ 2 w 214"/>
                <a:gd name="T65" fmla="*/ 0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4"/>
                <a:gd name="T100" fmla="*/ 0 h 185"/>
                <a:gd name="T101" fmla="*/ 214 w 214"/>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7" name="Freeform 67"/>
            <p:cNvSpPr>
              <a:spLocks/>
            </p:cNvSpPr>
            <p:nvPr/>
          </p:nvSpPr>
          <p:spPr bwMode="auto">
            <a:xfrm>
              <a:off x="4170" y="904"/>
              <a:ext cx="9" cy="13"/>
            </a:xfrm>
            <a:custGeom>
              <a:avLst/>
              <a:gdLst>
                <a:gd name="T0" fmla="*/ 0 w 47"/>
                <a:gd name="T1" fmla="*/ 1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w 47"/>
                <a:gd name="T15" fmla="*/ 0 h 62"/>
                <a:gd name="T16" fmla="*/ 0 w 47"/>
                <a:gd name="T17" fmla="*/ 0 h 62"/>
                <a:gd name="T18" fmla="*/ 0 w 47"/>
                <a:gd name="T19" fmla="*/ 0 h 62"/>
                <a:gd name="T20" fmla="*/ 0 w 47"/>
                <a:gd name="T21" fmla="*/ 0 h 62"/>
                <a:gd name="T22" fmla="*/ 0 w 47"/>
                <a:gd name="T23" fmla="*/ 0 h 62"/>
                <a:gd name="T24" fmla="*/ 0 w 47"/>
                <a:gd name="T25" fmla="*/ 0 h 62"/>
                <a:gd name="T26" fmla="*/ 0 w 47"/>
                <a:gd name="T27" fmla="*/ 0 h 62"/>
                <a:gd name="T28" fmla="*/ 0 w 47"/>
                <a:gd name="T29" fmla="*/ 0 h 62"/>
                <a:gd name="T30" fmla="*/ 0 w 47"/>
                <a:gd name="T31" fmla="*/ 1 h 62"/>
                <a:gd name="T32" fmla="*/ 0 w 4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2"/>
                <a:gd name="T53" fmla="*/ 47 w 47"/>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8" name="Freeform 68"/>
            <p:cNvSpPr>
              <a:spLocks/>
            </p:cNvSpPr>
            <p:nvPr/>
          </p:nvSpPr>
          <p:spPr bwMode="auto">
            <a:xfrm>
              <a:off x="4160" y="913"/>
              <a:ext cx="10" cy="10"/>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2"/>
                <a:gd name="T35" fmla="*/ 52 w 5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9" name="Freeform 69"/>
            <p:cNvSpPr>
              <a:spLocks/>
            </p:cNvSpPr>
            <p:nvPr/>
          </p:nvSpPr>
          <p:spPr bwMode="auto">
            <a:xfrm>
              <a:off x="4222" y="954"/>
              <a:ext cx="19" cy="13"/>
            </a:xfrm>
            <a:custGeom>
              <a:avLst/>
              <a:gdLst>
                <a:gd name="T0" fmla="*/ 1 w 94"/>
                <a:gd name="T1" fmla="*/ 0 h 63"/>
                <a:gd name="T2" fmla="*/ 1 w 94"/>
                <a:gd name="T3" fmla="*/ 0 h 63"/>
                <a:gd name="T4" fmla="*/ 1 w 94"/>
                <a:gd name="T5" fmla="*/ 0 h 63"/>
                <a:gd name="T6" fmla="*/ 1 w 94"/>
                <a:gd name="T7" fmla="*/ 0 h 63"/>
                <a:gd name="T8" fmla="*/ 1 w 94"/>
                <a:gd name="T9" fmla="*/ 0 h 63"/>
                <a:gd name="T10" fmla="*/ 1 w 94"/>
                <a:gd name="T11" fmla="*/ 0 h 63"/>
                <a:gd name="T12" fmla="*/ 1 w 94"/>
                <a:gd name="T13" fmla="*/ 0 h 63"/>
                <a:gd name="T14" fmla="*/ 0 w 94"/>
                <a:gd name="T15" fmla="*/ 0 h 63"/>
                <a:gd name="T16" fmla="*/ 0 w 94"/>
                <a:gd name="T17" fmla="*/ 1 h 63"/>
                <a:gd name="T18" fmla="*/ 0 w 94"/>
                <a:gd name="T19" fmla="*/ 1 h 63"/>
                <a:gd name="T20" fmla="*/ 0 w 94"/>
                <a:gd name="T21" fmla="*/ 1 h 63"/>
                <a:gd name="T22" fmla="*/ 0 w 94"/>
                <a:gd name="T23" fmla="*/ 1 h 63"/>
                <a:gd name="T24" fmla="*/ 0 w 94"/>
                <a:gd name="T25" fmla="*/ 0 h 63"/>
                <a:gd name="T26" fmla="*/ 0 w 94"/>
                <a:gd name="T27" fmla="*/ 0 h 63"/>
                <a:gd name="T28" fmla="*/ 0 w 94"/>
                <a:gd name="T29" fmla="*/ 0 h 63"/>
                <a:gd name="T30" fmla="*/ 0 w 94"/>
                <a:gd name="T31" fmla="*/ 0 h 63"/>
                <a:gd name="T32" fmla="*/ 0 w 94"/>
                <a:gd name="T33" fmla="*/ 0 h 63"/>
                <a:gd name="T34" fmla="*/ 0 w 94"/>
                <a:gd name="T35" fmla="*/ 0 h 63"/>
                <a:gd name="T36" fmla="*/ 0 w 94"/>
                <a:gd name="T37" fmla="*/ 0 h 63"/>
                <a:gd name="T38" fmla="*/ 0 w 94"/>
                <a:gd name="T39" fmla="*/ 0 h 63"/>
                <a:gd name="T40" fmla="*/ 0 w 94"/>
                <a:gd name="T41" fmla="*/ 0 h 63"/>
                <a:gd name="T42" fmla="*/ 0 w 94"/>
                <a:gd name="T43" fmla="*/ 0 h 63"/>
                <a:gd name="T44" fmla="*/ 1 w 94"/>
                <a:gd name="T45" fmla="*/ 0 h 63"/>
                <a:gd name="T46" fmla="*/ 1 w 94"/>
                <a:gd name="T47" fmla="*/ 0 h 63"/>
                <a:gd name="T48" fmla="*/ 1 w 94"/>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63"/>
                <a:gd name="T77" fmla="*/ 94 w 94"/>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0" name="Freeform 70"/>
            <p:cNvSpPr>
              <a:spLocks/>
            </p:cNvSpPr>
            <p:nvPr/>
          </p:nvSpPr>
          <p:spPr bwMode="auto">
            <a:xfrm>
              <a:off x="4222" y="958"/>
              <a:ext cx="102" cy="121"/>
            </a:xfrm>
            <a:custGeom>
              <a:avLst/>
              <a:gdLst>
                <a:gd name="T0" fmla="*/ 3 w 510"/>
                <a:gd name="T1" fmla="*/ 1 h 604"/>
                <a:gd name="T2" fmla="*/ 3 w 510"/>
                <a:gd name="T3" fmla="*/ 1 h 604"/>
                <a:gd name="T4" fmla="*/ 4 w 510"/>
                <a:gd name="T5" fmla="*/ 2 h 604"/>
                <a:gd name="T6" fmla="*/ 4 w 510"/>
                <a:gd name="T7" fmla="*/ 2 h 604"/>
                <a:gd name="T8" fmla="*/ 4 w 510"/>
                <a:gd name="T9" fmla="*/ 3 h 604"/>
                <a:gd name="T10" fmla="*/ 4 w 510"/>
                <a:gd name="T11" fmla="*/ 3 h 604"/>
                <a:gd name="T12" fmla="*/ 4 w 510"/>
                <a:gd name="T13" fmla="*/ 3 h 604"/>
                <a:gd name="T14" fmla="*/ 3 w 510"/>
                <a:gd name="T15" fmla="*/ 3 h 604"/>
                <a:gd name="T16" fmla="*/ 3 w 510"/>
                <a:gd name="T17" fmla="*/ 3 h 604"/>
                <a:gd name="T18" fmla="*/ 3 w 510"/>
                <a:gd name="T19" fmla="*/ 3 h 604"/>
                <a:gd name="T20" fmla="*/ 3 w 510"/>
                <a:gd name="T21" fmla="*/ 3 h 604"/>
                <a:gd name="T22" fmla="*/ 4 w 510"/>
                <a:gd name="T23" fmla="*/ 3 h 604"/>
                <a:gd name="T24" fmla="*/ 4 w 510"/>
                <a:gd name="T25" fmla="*/ 3 h 604"/>
                <a:gd name="T26" fmla="*/ 3 w 510"/>
                <a:gd name="T27" fmla="*/ 2 h 604"/>
                <a:gd name="T28" fmla="*/ 3 w 510"/>
                <a:gd name="T29" fmla="*/ 2 h 604"/>
                <a:gd name="T30" fmla="*/ 3 w 510"/>
                <a:gd name="T31" fmla="*/ 2 h 604"/>
                <a:gd name="T32" fmla="*/ 3 w 510"/>
                <a:gd name="T33" fmla="*/ 2 h 604"/>
                <a:gd name="T34" fmla="*/ 3 w 510"/>
                <a:gd name="T35" fmla="*/ 2 h 604"/>
                <a:gd name="T36" fmla="*/ 2 w 510"/>
                <a:gd name="T37" fmla="*/ 2 h 604"/>
                <a:gd name="T38" fmla="*/ 2 w 510"/>
                <a:gd name="T39" fmla="*/ 1 h 604"/>
                <a:gd name="T40" fmla="*/ 2 w 510"/>
                <a:gd name="T41" fmla="*/ 1 h 604"/>
                <a:gd name="T42" fmla="*/ 2 w 510"/>
                <a:gd name="T43" fmla="*/ 2 h 604"/>
                <a:gd name="T44" fmla="*/ 2 w 510"/>
                <a:gd name="T45" fmla="*/ 2 h 604"/>
                <a:gd name="T46" fmla="*/ 2 w 510"/>
                <a:gd name="T47" fmla="*/ 2 h 604"/>
                <a:gd name="T48" fmla="*/ 2 w 510"/>
                <a:gd name="T49" fmla="*/ 3 h 604"/>
                <a:gd name="T50" fmla="*/ 1 w 510"/>
                <a:gd name="T51" fmla="*/ 3 h 604"/>
                <a:gd name="T52" fmla="*/ 1 w 510"/>
                <a:gd name="T53" fmla="*/ 3 h 604"/>
                <a:gd name="T54" fmla="*/ 1 w 510"/>
                <a:gd name="T55" fmla="*/ 3 h 604"/>
                <a:gd name="T56" fmla="*/ 0 w 510"/>
                <a:gd name="T57" fmla="*/ 3 h 604"/>
                <a:gd name="T58" fmla="*/ 1 w 510"/>
                <a:gd name="T59" fmla="*/ 4 h 604"/>
                <a:gd name="T60" fmla="*/ 1 w 510"/>
                <a:gd name="T61" fmla="*/ 4 h 604"/>
                <a:gd name="T62" fmla="*/ 1 w 510"/>
                <a:gd name="T63" fmla="*/ 4 h 604"/>
                <a:gd name="T64" fmla="*/ 1 w 510"/>
                <a:gd name="T65" fmla="*/ 5 h 604"/>
                <a:gd name="T66" fmla="*/ 1 w 510"/>
                <a:gd name="T67" fmla="*/ 5 h 604"/>
                <a:gd name="T68" fmla="*/ 1 w 510"/>
                <a:gd name="T69" fmla="*/ 5 h 604"/>
                <a:gd name="T70" fmla="*/ 1 w 510"/>
                <a:gd name="T71" fmla="*/ 5 h 604"/>
                <a:gd name="T72" fmla="*/ 0 w 510"/>
                <a:gd name="T73" fmla="*/ 5 h 604"/>
                <a:gd name="T74" fmla="*/ 0 w 510"/>
                <a:gd name="T75" fmla="*/ 5 h 604"/>
                <a:gd name="T76" fmla="*/ 0 w 510"/>
                <a:gd name="T77" fmla="*/ 4 h 604"/>
                <a:gd name="T78" fmla="*/ 0 w 510"/>
                <a:gd name="T79" fmla="*/ 4 h 604"/>
                <a:gd name="T80" fmla="*/ 0 w 510"/>
                <a:gd name="T81" fmla="*/ 4 h 604"/>
                <a:gd name="T82" fmla="*/ 0 w 510"/>
                <a:gd name="T83" fmla="*/ 4 h 604"/>
                <a:gd name="T84" fmla="*/ 0 w 510"/>
                <a:gd name="T85" fmla="*/ 3 h 604"/>
                <a:gd name="T86" fmla="*/ 0 w 510"/>
                <a:gd name="T87" fmla="*/ 2 h 604"/>
                <a:gd name="T88" fmla="*/ 0 w 510"/>
                <a:gd name="T89" fmla="*/ 2 h 604"/>
                <a:gd name="T90" fmla="*/ 0 w 510"/>
                <a:gd name="T91" fmla="*/ 2 h 604"/>
                <a:gd name="T92" fmla="*/ 1 w 510"/>
                <a:gd name="T93" fmla="*/ 2 h 604"/>
                <a:gd name="T94" fmla="*/ 1 w 510"/>
                <a:gd name="T95" fmla="*/ 2 h 604"/>
                <a:gd name="T96" fmla="*/ 2 w 510"/>
                <a:gd name="T97" fmla="*/ 2 h 604"/>
                <a:gd name="T98" fmla="*/ 2 w 510"/>
                <a:gd name="T99" fmla="*/ 1 h 604"/>
                <a:gd name="T100" fmla="*/ 2 w 510"/>
                <a:gd name="T101" fmla="*/ 1 h 604"/>
                <a:gd name="T102" fmla="*/ 2 w 510"/>
                <a:gd name="T103" fmla="*/ 0 h 604"/>
                <a:gd name="T104" fmla="*/ 3 w 510"/>
                <a:gd name="T105" fmla="*/ 0 h 604"/>
                <a:gd name="T106" fmla="*/ 3 w 510"/>
                <a:gd name="T107" fmla="*/ 0 h 604"/>
                <a:gd name="T108" fmla="*/ 3 w 510"/>
                <a:gd name="T109" fmla="*/ 0 h 604"/>
                <a:gd name="T110" fmla="*/ 3 w 510"/>
                <a:gd name="T111" fmla="*/ 0 h 604"/>
                <a:gd name="T112" fmla="*/ 3 w 510"/>
                <a:gd name="T113" fmla="*/ 0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0"/>
                <a:gd name="T172" fmla="*/ 0 h 604"/>
                <a:gd name="T173" fmla="*/ 510 w 510"/>
                <a:gd name="T174" fmla="*/ 604 h 6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1" name="Freeform 71"/>
            <p:cNvSpPr>
              <a:spLocks/>
            </p:cNvSpPr>
            <p:nvPr/>
          </p:nvSpPr>
          <p:spPr bwMode="auto">
            <a:xfrm>
              <a:off x="4108" y="967"/>
              <a:ext cx="69" cy="92"/>
            </a:xfrm>
            <a:custGeom>
              <a:avLst/>
              <a:gdLst>
                <a:gd name="T0" fmla="*/ 2 w 345"/>
                <a:gd name="T1" fmla="*/ 1 h 460"/>
                <a:gd name="T2" fmla="*/ 2 w 345"/>
                <a:gd name="T3" fmla="*/ 1 h 460"/>
                <a:gd name="T4" fmla="*/ 2 w 345"/>
                <a:gd name="T5" fmla="*/ 1 h 460"/>
                <a:gd name="T6" fmla="*/ 2 w 345"/>
                <a:gd name="T7" fmla="*/ 1 h 460"/>
                <a:gd name="T8" fmla="*/ 2 w 345"/>
                <a:gd name="T9" fmla="*/ 2 h 460"/>
                <a:gd name="T10" fmla="*/ 2 w 345"/>
                <a:gd name="T11" fmla="*/ 2 h 460"/>
                <a:gd name="T12" fmla="*/ 2 w 345"/>
                <a:gd name="T13" fmla="*/ 2 h 460"/>
                <a:gd name="T14" fmla="*/ 2 w 345"/>
                <a:gd name="T15" fmla="*/ 2 h 460"/>
                <a:gd name="T16" fmla="*/ 2 w 345"/>
                <a:gd name="T17" fmla="*/ 2 h 460"/>
                <a:gd name="T18" fmla="*/ 2 w 345"/>
                <a:gd name="T19" fmla="*/ 2 h 460"/>
                <a:gd name="T20" fmla="*/ 2 w 345"/>
                <a:gd name="T21" fmla="*/ 2 h 460"/>
                <a:gd name="T22" fmla="*/ 3 w 345"/>
                <a:gd name="T23" fmla="*/ 2 h 460"/>
                <a:gd name="T24" fmla="*/ 3 w 345"/>
                <a:gd name="T25" fmla="*/ 3 h 460"/>
                <a:gd name="T26" fmla="*/ 3 w 345"/>
                <a:gd name="T27" fmla="*/ 3 h 460"/>
                <a:gd name="T28" fmla="*/ 3 w 345"/>
                <a:gd name="T29" fmla="*/ 3 h 460"/>
                <a:gd name="T30" fmla="*/ 2 w 345"/>
                <a:gd name="T31" fmla="*/ 4 h 460"/>
                <a:gd name="T32" fmla="*/ 2 w 345"/>
                <a:gd name="T33" fmla="*/ 4 h 460"/>
                <a:gd name="T34" fmla="*/ 2 w 345"/>
                <a:gd name="T35" fmla="*/ 4 h 460"/>
                <a:gd name="T36" fmla="*/ 2 w 345"/>
                <a:gd name="T37" fmla="*/ 4 h 460"/>
                <a:gd name="T38" fmla="*/ 2 w 345"/>
                <a:gd name="T39" fmla="*/ 3 h 460"/>
                <a:gd name="T40" fmla="*/ 2 w 345"/>
                <a:gd name="T41" fmla="*/ 3 h 460"/>
                <a:gd name="T42" fmla="*/ 2 w 345"/>
                <a:gd name="T43" fmla="*/ 3 h 460"/>
                <a:gd name="T44" fmla="*/ 2 w 345"/>
                <a:gd name="T45" fmla="*/ 3 h 460"/>
                <a:gd name="T46" fmla="*/ 1 w 345"/>
                <a:gd name="T47" fmla="*/ 3 h 460"/>
                <a:gd name="T48" fmla="*/ 1 w 345"/>
                <a:gd name="T49" fmla="*/ 3 h 460"/>
                <a:gd name="T50" fmla="*/ 1 w 345"/>
                <a:gd name="T51" fmla="*/ 3 h 460"/>
                <a:gd name="T52" fmla="*/ 1 w 345"/>
                <a:gd name="T53" fmla="*/ 3 h 460"/>
                <a:gd name="T54" fmla="*/ 1 w 345"/>
                <a:gd name="T55" fmla="*/ 2 h 460"/>
                <a:gd name="T56" fmla="*/ 1 w 345"/>
                <a:gd name="T57" fmla="*/ 2 h 460"/>
                <a:gd name="T58" fmla="*/ 1 w 345"/>
                <a:gd name="T59" fmla="*/ 2 h 460"/>
                <a:gd name="T60" fmla="*/ 1 w 345"/>
                <a:gd name="T61" fmla="*/ 2 h 460"/>
                <a:gd name="T62" fmla="*/ 1 w 345"/>
                <a:gd name="T63" fmla="*/ 3 h 460"/>
                <a:gd name="T64" fmla="*/ 1 w 345"/>
                <a:gd name="T65" fmla="*/ 3 h 460"/>
                <a:gd name="T66" fmla="*/ 1 w 345"/>
                <a:gd name="T67" fmla="*/ 2 h 460"/>
                <a:gd name="T68" fmla="*/ 1 w 345"/>
                <a:gd name="T69" fmla="*/ 2 h 460"/>
                <a:gd name="T70" fmla="*/ 1 w 345"/>
                <a:gd name="T71" fmla="*/ 2 h 460"/>
                <a:gd name="T72" fmla="*/ 1 w 345"/>
                <a:gd name="T73" fmla="*/ 2 h 460"/>
                <a:gd name="T74" fmla="*/ 1 w 345"/>
                <a:gd name="T75" fmla="*/ 2 h 460"/>
                <a:gd name="T76" fmla="*/ 1 w 345"/>
                <a:gd name="T77" fmla="*/ 2 h 460"/>
                <a:gd name="T78" fmla="*/ 1 w 345"/>
                <a:gd name="T79" fmla="*/ 1 h 460"/>
                <a:gd name="T80" fmla="*/ 1 w 345"/>
                <a:gd name="T81" fmla="*/ 1 h 460"/>
                <a:gd name="T82" fmla="*/ 1 w 345"/>
                <a:gd name="T83" fmla="*/ 1 h 460"/>
                <a:gd name="T84" fmla="*/ 0 w 345"/>
                <a:gd name="T85" fmla="*/ 2 h 460"/>
                <a:gd name="T86" fmla="*/ 0 w 345"/>
                <a:gd name="T87" fmla="*/ 2 h 460"/>
                <a:gd name="T88" fmla="*/ 0 w 345"/>
                <a:gd name="T89" fmla="*/ 2 h 460"/>
                <a:gd name="T90" fmla="*/ 0 w 345"/>
                <a:gd name="T91" fmla="*/ 1 h 460"/>
                <a:gd name="T92" fmla="*/ 1 w 345"/>
                <a:gd name="T93" fmla="*/ 1 h 460"/>
                <a:gd name="T94" fmla="*/ 1 w 345"/>
                <a:gd name="T95" fmla="*/ 1 h 460"/>
                <a:gd name="T96" fmla="*/ 1 w 345"/>
                <a:gd name="T97" fmla="*/ 1 h 460"/>
                <a:gd name="T98" fmla="*/ 1 w 345"/>
                <a:gd name="T99" fmla="*/ 1 h 460"/>
                <a:gd name="T100" fmla="*/ 0 w 345"/>
                <a:gd name="T101" fmla="*/ 1 h 460"/>
                <a:gd name="T102" fmla="*/ 0 w 345"/>
                <a:gd name="T103" fmla="*/ 1 h 460"/>
                <a:gd name="T104" fmla="*/ 0 w 345"/>
                <a:gd name="T105" fmla="*/ 1 h 460"/>
                <a:gd name="T106" fmla="*/ 0 w 345"/>
                <a:gd name="T107" fmla="*/ 1 h 460"/>
                <a:gd name="T108" fmla="*/ 0 w 345"/>
                <a:gd name="T109" fmla="*/ 1 h 460"/>
                <a:gd name="T110" fmla="*/ 0 w 345"/>
                <a:gd name="T111" fmla="*/ 0 h 460"/>
                <a:gd name="T112" fmla="*/ 1 w 345"/>
                <a:gd name="T113" fmla="*/ 0 h 460"/>
                <a:gd name="T114" fmla="*/ 1 w 345"/>
                <a:gd name="T115" fmla="*/ 0 h 460"/>
                <a:gd name="T116" fmla="*/ 1 w 345"/>
                <a:gd name="T117" fmla="*/ 0 h 460"/>
                <a:gd name="T118" fmla="*/ 2 w 345"/>
                <a:gd name="T119" fmla="*/ 1 h 4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60"/>
                <a:gd name="T182" fmla="*/ 345 w 345"/>
                <a:gd name="T183" fmla="*/ 460 h 4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2" name="Freeform 72"/>
            <p:cNvSpPr>
              <a:spLocks/>
            </p:cNvSpPr>
            <p:nvPr/>
          </p:nvSpPr>
          <p:spPr bwMode="auto">
            <a:xfrm>
              <a:off x="4170" y="989"/>
              <a:ext cx="44" cy="74"/>
            </a:xfrm>
            <a:custGeom>
              <a:avLst/>
              <a:gdLst>
                <a:gd name="T0" fmla="*/ 2 w 218"/>
                <a:gd name="T1" fmla="*/ 0 h 367"/>
                <a:gd name="T2" fmla="*/ 2 w 218"/>
                <a:gd name="T3" fmla="*/ 1 h 367"/>
                <a:gd name="T4" fmla="*/ 2 w 218"/>
                <a:gd name="T5" fmla="*/ 1 h 367"/>
                <a:gd name="T6" fmla="*/ 2 w 218"/>
                <a:gd name="T7" fmla="*/ 1 h 367"/>
                <a:gd name="T8" fmla="*/ 2 w 218"/>
                <a:gd name="T9" fmla="*/ 2 h 367"/>
                <a:gd name="T10" fmla="*/ 2 w 218"/>
                <a:gd name="T11" fmla="*/ 2 h 367"/>
                <a:gd name="T12" fmla="*/ 2 w 218"/>
                <a:gd name="T13" fmla="*/ 2 h 367"/>
                <a:gd name="T14" fmla="*/ 2 w 218"/>
                <a:gd name="T15" fmla="*/ 3 h 367"/>
                <a:gd name="T16" fmla="*/ 2 w 218"/>
                <a:gd name="T17" fmla="*/ 3 h 367"/>
                <a:gd name="T18" fmla="*/ 2 w 218"/>
                <a:gd name="T19" fmla="*/ 3 h 367"/>
                <a:gd name="T20" fmla="*/ 1 w 218"/>
                <a:gd name="T21" fmla="*/ 3 h 367"/>
                <a:gd name="T22" fmla="*/ 1 w 218"/>
                <a:gd name="T23" fmla="*/ 3 h 367"/>
                <a:gd name="T24" fmla="*/ 1 w 218"/>
                <a:gd name="T25" fmla="*/ 3 h 367"/>
                <a:gd name="T26" fmla="*/ 1 w 218"/>
                <a:gd name="T27" fmla="*/ 3 h 367"/>
                <a:gd name="T28" fmla="*/ 1 w 218"/>
                <a:gd name="T29" fmla="*/ 3 h 367"/>
                <a:gd name="T30" fmla="*/ 1 w 218"/>
                <a:gd name="T31" fmla="*/ 3 h 367"/>
                <a:gd name="T32" fmla="*/ 1 w 218"/>
                <a:gd name="T33" fmla="*/ 3 h 367"/>
                <a:gd name="T34" fmla="*/ 1 w 218"/>
                <a:gd name="T35" fmla="*/ 3 h 367"/>
                <a:gd name="T36" fmla="*/ 1 w 218"/>
                <a:gd name="T37" fmla="*/ 2 h 367"/>
                <a:gd name="T38" fmla="*/ 1 w 218"/>
                <a:gd name="T39" fmla="*/ 2 h 367"/>
                <a:gd name="T40" fmla="*/ 1 w 218"/>
                <a:gd name="T41" fmla="*/ 2 h 367"/>
                <a:gd name="T42" fmla="*/ 1 w 218"/>
                <a:gd name="T43" fmla="*/ 2 h 367"/>
                <a:gd name="T44" fmla="*/ 1 w 218"/>
                <a:gd name="T45" fmla="*/ 1 h 367"/>
                <a:gd name="T46" fmla="*/ 1 w 218"/>
                <a:gd name="T47" fmla="*/ 1 h 367"/>
                <a:gd name="T48" fmla="*/ 0 w 218"/>
                <a:gd name="T49" fmla="*/ 1 h 367"/>
                <a:gd name="T50" fmla="*/ 0 w 218"/>
                <a:gd name="T51" fmla="*/ 1 h 367"/>
                <a:gd name="T52" fmla="*/ 0 w 218"/>
                <a:gd name="T53" fmla="*/ 1 h 367"/>
                <a:gd name="T54" fmla="*/ 0 w 218"/>
                <a:gd name="T55" fmla="*/ 1 h 367"/>
                <a:gd name="T56" fmla="*/ 0 w 218"/>
                <a:gd name="T57" fmla="*/ 1 h 367"/>
                <a:gd name="T58" fmla="*/ 0 w 218"/>
                <a:gd name="T59" fmla="*/ 0 h 367"/>
                <a:gd name="T60" fmla="*/ 0 w 218"/>
                <a:gd name="T61" fmla="*/ 0 h 367"/>
                <a:gd name="T62" fmla="*/ 0 w 218"/>
                <a:gd name="T63" fmla="*/ 0 h 367"/>
                <a:gd name="T64" fmla="*/ 0 w 218"/>
                <a:gd name="T65" fmla="*/ 0 h 367"/>
                <a:gd name="T66" fmla="*/ 2 w 218"/>
                <a:gd name="T67" fmla="*/ 0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367"/>
                <a:gd name="T104" fmla="*/ 218 w 218"/>
                <a:gd name="T105" fmla="*/ 367 h 3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3" name="Freeform 73"/>
            <p:cNvSpPr>
              <a:spLocks/>
            </p:cNvSpPr>
            <p:nvPr/>
          </p:nvSpPr>
          <p:spPr bwMode="auto">
            <a:xfrm>
              <a:off x="4249" y="1006"/>
              <a:ext cx="46" cy="66"/>
            </a:xfrm>
            <a:custGeom>
              <a:avLst/>
              <a:gdLst>
                <a:gd name="T0" fmla="*/ 2 w 229"/>
                <a:gd name="T1" fmla="*/ 1 h 331"/>
                <a:gd name="T2" fmla="*/ 2 w 229"/>
                <a:gd name="T3" fmla="*/ 1 h 331"/>
                <a:gd name="T4" fmla="*/ 1 w 229"/>
                <a:gd name="T5" fmla="*/ 1 h 331"/>
                <a:gd name="T6" fmla="*/ 1 w 229"/>
                <a:gd name="T7" fmla="*/ 1 h 331"/>
                <a:gd name="T8" fmla="*/ 2 w 229"/>
                <a:gd name="T9" fmla="*/ 2 h 331"/>
                <a:gd name="T10" fmla="*/ 2 w 229"/>
                <a:gd name="T11" fmla="*/ 2 h 331"/>
                <a:gd name="T12" fmla="*/ 2 w 229"/>
                <a:gd name="T13" fmla="*/ 2 h 331"/>
                <a:gd name="T14" fmla="*/ 2 w 229"/>
                <a:gd name="T15" fmla="*/ 2 h 331"/>
                <a:gd name="T16" fmla="*/ 2 w 229"/>
                <a:gd name="T17" fmla="*/ 2 h 331"/>
                <a:gd name="T18" fmla="*/ 1 w 229"/>
                <a:gd name="T19" fmla="*/ 2 h 331"/>
                <a:gd name="T20" fmla="*/ 1 w 229"/>
                <a:gd name="T21" fmla="*/ 2 h 331"/>
                <a:gd name="T22" fmla="*/ 1 w 229"/>
                <a:gd name="T23" fmla="*/ 2 h 331"/>
                <a:gd name="T24" fmla="*/ 1 w 229"/>
                <a:gd name="T25" fmla="*/ 2 h 331"/>
                <a:gd name="T26" fmla="*/ 1 w 229"/>
                <a:gd name="T27" fmla="*/ 2 h 331"/>
                <a:gd name="T28" fmla="*/ 1 w 229"/>
                <a:gd name="T29" fmla="*/ 2 h 331"/>
                <a:gd name="T30" fmla="*/ 1 w 229"/>
                <a:gd name="T31" fmla="*/ 3 h 331"/>
                <a:gd name="T32" fmla="*/ 1 w 229"/>
                <a:gd name="T33" fmla="*/ 3 h 331"/>
                <a:gd name="T34" fmla="*/ 1 w 229"/>
                <a:gd name="T35" fmla="*/ 3 h 331"/>
                <a:gd name="T36" fmla="*/ 1 w 229"/>
                <a:gd name="T37" fmla="*/ 2 h 331"/>
                <a:gd name="T38" fmla="*/ 1 w 229"/>
                <a:gd name="T39" fmla="*/ 2 h 331"/>
                <a:gd name="T40" fmla="*/ 1 w 229"/>
                <a:gd name="T41" fmla="*/ 2 h 331"/>
                <a:gd name="T42" fmla="*/ 1 w 229"/>
                <a:gd name="T43" fmla="*/ 2 h 331"/>
                <a:gd name="T44" fmla="*/ 1 w 229"/>
                <a:gd name="T45" fmla="*/ 2 h 331"/>
                <a:gd name="T46" fmla="*/ 1 w 229"/>
                <a:gd name="T47" fmla="*/ 2 h 331"/>
                <a:gd name="T48" fmla="*/ 1 w 229"/>
                <a:gd name="T49" fmla="*/ 2 h 331"/>
                <a:gd name="T50" fmla="*/ 0 w 229"/>
                <a:gd name="T51" fmla="*/ 2 h 331"/>
                <a:gd name="T52" fmla="*/ 1 w 229"/>
                <a:gd name="T53" fmla="*/ 1 h 331"/>
                <a:gd name="T54" fmla="*/ 1 w 229"/>
                <a:gd name="T55" fmla="*/ 0 h 331"/>
                <a:gd name="T56" fmla="*/ 1 w 229"/>
                <a:gd name="T57" fmla="*/ 0 h 331"/>
                <a:gd name="T58" fmla="*/ 1 w 229"/>
                <a:gd name="T59" fmla="*/ 0 h 331"/>
                <a:gd name="T60" fmla="*/ 1 w 229"/>
                <a:gd name="T61" fmla="*/ 0 h 331"/>
                <a:gd name="T62" fmla="*/ 1 w 229"/>
                <a:gd name="T63" fmla="*/ 1 h 331"/>
                <a:gd name="T64" fmla="*/ 1 w 229"/>
                <a:gd name="T65" fmla="*/ 1 h 331"/>
                <a:gd name="T66" fmla="*/ 1 w 229"/>
                <a:gd name="T67" fmla="*/ 1 h 331"/>
                <a:gd name="T68" fmla="*/ 2 w 229"/>
                <a:gd name="T69" fmla="*/ 1 h 331"/>
                <a:gd name="T70" fmla="*/ 2 w 229"/>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331"/>
                <a:gd name="T110" fmla="*/ 229 w 229"/>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4" name="Freeform 74"/>
            <p:cNvSpPr>
              <a:spLocks/>
            </p:cNvSpPr>
            <p:nvPr/>
          </p:nvSpPr>
          <p:spPr bwMode="auto">
            <a:xfrm>
              <a:off x="4029" y="1022"/>
              <a:ext cx="116" cy="176"/>
            </a:xfrm>
            <a:custGeom>
              <a:avLst/>
              <a:gdLst>
                <a:gd name="T0" fmla="*/ 3 w 581"/>
                <a:gd name="T1" fmla="*/ 1 h 879"/>
                <a:gd name="T2" fmla="*/ 4 w 581"/>
                <a:gd name="T3" fmla="*/ 1 h 879"/>
                <a:gd name="T4" fmla="*/ 4 w 581"/>
                <a:gd name="T5" fmla="*/ 1 h 879"/>
                <a:gd name="T6" fmla="*/ 5 w 581"/>
                <a:gd name="T7" fmla="*/ 1 h 879"/>
                <a:gd name="T8" fmla="*/ 4 w 581"/>
                <a:gd name="T9" fmla="*/ 1 h 879"/>
                <a:gd name="T10" fmla="*/ 4 w 581"/>
                <a:gd name="T11" fmla="*/ 1 h 879"/>
                <a:gd name="T12" fmla="*/ 4 w 581"/>
                <a:gd name="T13" fmla="*/ 2 h 879"/>
                <a:gd name="T14" fmla="*/ 4 w 581"/>
                <a:gd name="T15" fmla="*/ 2 h 879"/>
                <a:gd name="T16" fmla="*/ 4 w 581"/>
                <a:gd name="T17" fmla="*/ 1 h 879"/>
                <a:gd name="T18" fmla="*/ 3 w 581"/>
                <a:gd name="T19" fmla="*/ 2 h 879"/>
                <a:gd name="T20" fmla="*/ 3 w 581"/>
                <a:gd name="T21" fmla="*/ 2 h 879"/>
                <a:gd name="T22" fmla="*/ 3 w 581"/>
                <a:gd name="T23" fmla="*/ 2 h 879"/>
                <a:gd name="T24" fmla="*/ 3 w 581"/>
                <a:gd name="T25" fmla="*/ 2 h 879"/>
                <a:gd name="T26" fmla="*/ 2 w 581"/>
                <a:gd name="T27" fmla="*/ 2 h 879"/>
                <a:gd name="T28" fmla="*/ 3 w 581"/>
                <a:gd name="T29" fmla="*/ 2 h 879"/>
                <a:gd name="T30" fmla="*/ 2 w 581"/>
                <a:gd name="T31" fmla="*/ 3 h 879"/>
                <a:gd name="T32" fmla="*/ 3 w 581"/>
                <a:gd name="T33" fmla="*/ 3 h 879"/>
                <a:gd name="T34" fmla="*/ 3 w 581"/>
                <a:gd name="T35" fmla="*/ 3 h 879"/>
                <a:gd name="T36" fmla="*/ 3 w 581"/>
                <a:gd name="T37" fmla="*/ 3 h 879"/>
                <a:gd name="T38" fmla="*/ 3 w 581"/>
                <a:gd name="T39" fmla="*/ 4 h 879"/>
                <a:gd name="T40" fmla="*/ 2 w 581"/>
                <a:gd name="T41" fmla="*/ 4 h 879"/>
                <a:gd name="T42" fmla="*/ 2 w 581"/>
                <a:gd name="T43" fmla="*/ 4 h 879"/>
                <a:gd name="T44" fmla="*/ 2 w 581"/>
                <a:gd name="T45" fmla="*/ 5 h 879"/>
                <a:gd name="T46" fmla="*/ 2 w 581"/>
                <a:gd name="T47" fmla="*/ 6 h 879"/>
                <a:gd name="T48" fmla="*/ 2 w 581"/>
                <a:gd name="T49" fmla="*/ 6 h 879"/>
                <a:gd name="T50" fmla="*/ 2 w 581"/>
                <a:gd name="T51" fmla="*/ 7 h 879"/>
                <a:gd name="T52" fmla="*/ 1 w 581"/>
                <a:gd name="T53" fmla="*/ 7 h 879"/>
                <a:gd name="T54" fmla="*/ 1 w 581"/>
                <a:gd name="T55" fmla="*/ 7 h 879"/>
                <a:gd name="T56" fmla="*/ 1 w 581"/>
                <a:gd name="T57" fmla="*/ 6 h 879"/>
                <a:gd name="T58" fmla="*/ 2 w 581"/>
                <a:gd name="T59" fmla="*/ 6 h 879"/>
                <a:gd name="T60" fmla="*/ 1 w 581"/>
                <a:gd name="T61" fmla="*/ 6 h 879"/>
                <a:gd name="T62" fmla="*/ 1 w 581"/>
                <a:gd name="T63" fmla="*/ 6 h 879"/>
                <a:gd name="T64" fmla="*/ 1 w 581"/>
                <a:gd name="T65" fmla="*/ 6 h 879"/>
                <a:gd name="T66" fmla="*/ 1 w 581"/>
                <a:gd name="T67" fmla="*/ 5 h 879"/>
                <a:gd name="T68" fmla="*/ 2 w 581"/>
                <a:gd name="T69" fmla="*/ 5 h 879"/>
                <a:gd name="T70" fmla="*/ 2 w 581"/>
                <a:gd name="T71" fmla="*/ 5 h 879"/>
                <a:gd name="T72" fmla="*/ 1 w 581"/>
                <a:gd name="T73" fmla="*/ 5 h 879"/>
                <a:gd name="T74" fmla="*/ 1 w 581"/>
                <a:gd name="T75" fmla="*/ 5 h 879"/>
                <a:gd name="T76" fmla="*/ 1 w 581"/>
                <a:gd name="T77" fmla="*/ 5 h 879"/>
                <a:gd name="T78" fmla="*/ 2 w 581"/>
                <a:gd name="T79" fmla="*/ 4 h 879"/>
                <a:gd name="T80" fmla="*/ 2 w 581"/>
                <a:gd name="T81" fmla="*/ 4 h 879"/>
                <a:gd name="T82" fmla="*/ 1 w 581"/>
                <a:gd name="T83" fmla="*/ 4 h 879"/>
                <a:gd name="T84" fmla="*/ 0 w 581"/>
                <a:gd name="T85" fmla="*/ 5 h 879"/>
                <a:gd name="T86" fmla="*/ 0 w 581"/>
                <a:gd name="T87" fmla="*/ 4 h 879"/>
                <a:gd name="T88" fmla="*/ 1 w 581"/>
                <a:gd name="T89" fmla="*/ 4 h 879"/>
                <a:gd name="T90" fmla="*/ 2 w 581"/>
                <a:gd name="T91" fmla="*/ 4 h 879"/>
                <a:gd name="T92" fmla="*/ 2 w 581"/>
                <a:gd name="T93" fmla="*/ 3 h 879"/>
                <a:gd name="T94" fmla="*/ 1 w 581"/>
                <a:gd name="T95" fmla="*/ 4 h 879"/>
                <a:gd name="T96" fmla="*/ 1 w 581"/>
                <a:gd name="T97" fmla="*/ 3 h 879"/>
                <a:gd name="T98" fmla="*/ 1 w 581"/>
                <a:gd name="T99" fmla="*/ 3 h 879"/>
                <a:gd name="T100" fmla="*/ 1 w 581"/>
                <a:gd name="T101" fmla="*/ 3 h 879"/>
                <a:gd name="T102" fmla="*/ 1 w 581"/>
                <a:gd name="T103" fmla="*/ 3 h 879"/>
                <a:gd name="T104" fmla="*/ 0 w 581"/>
                <a:gd name="T105" fmla="*/ 3 h 879"/>
                <a:gd name="T106" fmla="*/ 0 w 581"/>
                <a:gd name="T107" fmla="*/ 3 h 879"/>
                <a:gd name="T108" fmla="*/ 1 w 581"/>
                <a:gd name="T109" fmla="*/ 2 h 879"/>
                <a:gd name="T110" fmla="*/ 1 w 581"/>
                <a:gd name="T111" fmla="*/ 2 h 879"/>
                <a:gd name="T112" fmla="*/ 1 w 581"/>
                <a:gd name="T113" fmla="*/ 2 h 879"/>
                <a:gd name="T114" fmla="*/ 1 w 581"/>
                <a:gd name="T115" fmla="*/ 1 h 879"/>
                <a:gd name="T116" fmla="*/ 2 w 581"/>
                <a:gd name="T117" fmla="*/ 1 h 879"/>
                <a:gd name="T118" fmla="*/ 2 w 581"/>
                <a:gd name="T119" fmla="*/ 0 h 879"/>
                <a:gd name="T120" fmla="*/ 2 w 581"/>
                <a:gd name="T121" fmla="*/ 0 h 879"/>
                <a:gd name="T122" fmla="*/ 3 w 581"/>
                <a:gd name="T123" fmla="*/ 0 h 879"/>
                <a:gd name="T124" fmla="*/ 3 w 581"/>
                <a:gd name="T125" fmla="*/ 0 h 8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1"/>
                <a:gd name="T190" fmla="*/ 0 h 879"/>
                <a:gd name="T191" fmla="*/ 581 w 581"/>
                <a:gd name="T192" fmla="*/ 879 h 8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5" name="Freeform 75"/>
            <p:cNvSpPr>
              <a:spLocks/>
            </p:cNvSpPr>
            <p:nvPr/>
          </p:nvSpPr>
          <p:spPr bwMode="auto">
            <a:xfrm>
              <a:off x="4091" y="1068"/>
              <a:ext cx="119" cy="108"/>
            </a:xfrm>
            <a:custGeom>
              <a:avLst/>
              <a:gdLst>
                <a:gd name="T0" fmla="*/ 5 w 591"/>
                <a:gd name="T1" fmla="*/ 1 h 540"/>
                <a:gd name="T2" fmla="*/ 4 w 591"/>
                <a:gd name="T3" fmla="*/ 1 h 540"/>
                <a:gd name="T4" fmla="*/ 4 w 591"/>
                <a:gd name="T5" fmla="*/ 2 h 540"/>
                <a:gd name="T6" fmla="*/ 4 w 591"/>
                <a:gd name="T7" fmla="*/ 3 h 540"/>
                <a:gd name="T8" fmla="*/ 4 w 591"/>
                <a:gd name="T9" fmla="*/ 3 h 540"/>
                <a:gd name="T10" fmla="*/ 4 w 591"/>
                <a:gd name="T11" fmla="*/ 4 h 540"/>
                <a:gd name="T12" fmla="*/ 3 w 591"/>
                <a:gd name="T13" fmla="*/ 4 h 540"/>
                <a:gd name="T14" fmla="*/ 2 w 591"/>
                <a:gd name="T15" fmla="*/ 4 h 540"/>
                <a:gd name="T16" fmla="*/ 2 w 591"/>
                <a:gd name="T17" fmla="*/ 3 h 540"/>
                <a:gd name="T18" fmla="*/ 3 w 591"/>
                <a:gd name="T19" fmla="*/ 4 h 540"/>
                <a:gd name="T20" fmla="*/ 3 w 591"/>
                <a:gd name="T21" fmla="*/ 4 h 540"/>
                <a:gd name="T22" fmla="*/ 3 w 591"/>
                <a:gd name="T23" fmla="*/ 4 h 540"/>
                <a:gd name="T24" fmla="*/ 3 w 591"/>
                <a:gd name="T25" fmla="*/ 3 h 540"/>
                <a:gd name="T26" fmla="*/ 3 w 591"/>
                <a:gd name="T27" fmla="*/ 3 h 540"/>
                <a:gd name="T28" fmla="*/ 4 w 591"/>
                <a:gd name="T29" fmla="*/ 2 h 540"/>
                <a:gd name="T30" fmla="*/ 4 w 591"/>
                <a:gd name="T31" fmla="*/ 2 h 540"/>
                <a:gd name="T32" fmla="*/ 4 w 591"/>
                <a:gd name="T33" fmla="*/ 2 h 540"/>
                <a:gd name="T34" fmla="*/ 3 w 591"/>
                <a:gd name="T35" fmla="*/ 2 h 540"/>
                <a:gd name="T36" fmla="*/ 3 w 591"/>
                <a:gd name="T37" fmla="*/ 2 h 540"/>
                <a:gd name="T38" fmla="*/ 3 w 591"/>
                <a:gd name="T39" fmla="*/ 1 h 540"/>
                <a:gd name="T40" fmla="*/ 3 w 591"/>
                <a:gd name="T41" fmla="*/ 1 h 540"/>
                <a:gd name="T42" fmla="*/ 2 w 591"/>
                <a:gd name="T43" fmla="*/ 1 h 540"/>
                <a:gd name="T44" fmla="*/ 2 w 591"/>
                <a:gd name="T45" fmla="*/ 1 h 540"/>
                <a:gd name="T46" fmla="*/ 2 w 591"/>
                <a:gd name="T47" fmla="*/ 2 h 540"/>
                <a:gd name="T48" fmla="*/ 2 w 591"/>
                <a:gd name="T49" fmla="*/ 2 h 540"/>
                <a:gd name="T50" fmla="*/ 1 w 591"/>
                <a:gd name="T51" fmla="*/ 2 h 540"/>
                <a:gd name="T52" fmla="*/ 1 w 591"/>
                <a:gd name="T53" fmla="*/ 2 h 540"/>
                <a:gd name="T54" fmla="*/ 1 w 591"/>
                <a:gd name="T55" fmla="*/ 3 h 540"/>
                <a:gd name="T56" fmla="*/ 1 w 591"/>
                <a:gd name="T57" fmla="*/ 3 h 540"/>
                <a:gd name="T58" fmla="*/ 1 w 591"/>
                <a:gd name="T59" fmla="*/ 4 h 540"/>
                <a:gd name="T60" fmla="*/ 1 w 591"/>
                <a:gd name="T61" fmla="*/ 4 h 540"/>
                <a:gd name="T62" fmla="*/ 1 w 591"/>
                <a:gd name="T63" fmla="*/ 4 h 540"/>
                <a:gd name="T64" fmla="*/ 0 w 591"/>
                <a:gd name="T65" fmla="*/ 4 h 540"/>
                <a:gd name="T66" fmla="*/ 0 w 591"/>
                <a:gd name="T67" fmla="*/ 3 h 540"/>
                <a:gd name="T68" fmla="*/ 0 w 591"/>
                <a:gd name="T69" fmla="*/ 3 h 540"/>
                <a:gd name="T70" fmla="*/ 0 w 591"/>
                <a:gd name="T71" fmla="*/ 2 h 540"/>
                <a:gd name="T72" fmla="*/ 1 w 591"/>
                <a:gd name="T73" fmla="*/ 2 h 540"/>
                <a:gd name="T74" fmla="*/ 1 w 591"/>
                <a:gd name="T75" fmla="*/ 1 h 540"/>
                <a:gd name="T76" fmla="*/ 1 w 591"/>
                <a:gd name="T77" fmla="*/ 1 h 540"/>
                <a:gd name="T78" fmla="*/ 2 w 591"/>
                <a:gd name="T79" fmla="*/ 1 h 540"/>
                <a:gd name="T80" fmla="*/ 2 w 591"/>
                <a:gd name="T81" fmla="*/ 0 h 540"/>
                <a:gd name="T82" fmla="*/ 3 w 591"/>
                <a:gd name="T83" fmla="*/ 0 h 540"/>
                <a:gd name="T84" fmla="*/ 3 w 591"/>
                <a:gd name="T85" fmla="*/ 0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1"/>
                <a:gd name="T130" fmla="*/ 0 h 540"/>
                <a:gd name="T131" fmla="*/ 591 w 591"/>
                <a:gd name="T132" fmla="*/ 540 h 5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6" name="Freeform 76"/>
            <p:cNvSpPr>
              <a:spLocks/>
            </p:cNvSpPr>
            <p:nvPr/>
          </p:nvSpPr>
          <p:spPr bwMode="auto">
            <a:xfrm>
              <a:off x="4123" y="1101"/>
              <a:ext cx="47" cy="55"/>
            </a:xfrm>
            <a:custGeom>
              <a:avLst/>
              <a:gdLst>
                <a:gd name="T0" fmla="*/ 2 w 238"/>
                <a:gd name="T1" fmla="*/ 1 h 271"/>
                <a:gd name="T2" fmla="*/ 2 w 238"/>
                <a:gd name="T3" fmla="*/ 1 h 271"/>
                <a:gd name="T4" fmla="*/ 2 w 238"/>
                <a:gd name="T5" fmla="*/ 1 h 271"/>
                <a:gd name="T6" fmla="*/ 2 w 238"/>
                <a:gd name="T7" fmla="*/ 1 h 271"/>
                <a:gd name="T8" fmla="*/ 2 w 238"/>
                <a:gd name="T9" fmla="*/ 1 h 271"/>
                <a:gd name="T10" fmla="*/ 2 w 238"/>
                <a:gd name="T11" fmla="*/ 1 h 271"/>
                <a:gd name="T12" fmla="*/ 2 w 238"/>
                <a:gd name="T13" fmla="*/ 2 h 271"/>
                <a:gd name="T14" fmla="*/ 2 w 238"/>
                <a:gd name="T15" fmla="*/ 2 h 271"/>
                <a:gd name="T16" fmla="*/ 2 w 238"/>
                <a:gd name="T17" fmla="*/ 2 h 271"/>
                <a:gd name="T18" fmla="*/ 2 w 238"/>
                <a:gd name="T19" fmla="*/ 2 h 271"/>
                <a:gd name="T20" fmla="*/ 2 w 238"/>
                <a:gd name="T21" fmla="*/ 2 h 271"/>
                <a:gd name="T22" fmla="*/ 1 w 238"/>
                <a:gd name="T23" fmla="*/ 2 h 271"/>
                <a:gd name="T24" fmla="*/ 1 w 238"/>
                <a:gd name="T25" fmla="*/ 2 h 271"/>
                <a:gd name="T26" fmla="*/ 1 w 238"/>
                <a:gd name="T27" fmla="*/ 2 h 271"/>
                <a:gd name="T28" fmla="*/ 1 w 238"/>
                <a:gd name="T29" fmla="*/ 1 h 271"/>
                <a:gd name="T30" fmla="*/ 1 w 238"/>
                <a:gd name="T31" fmla="*/ 1 h 271"/>
                <a:gd name="T32" fmla="*/ 1 w 238"/>
                <a:gd name="T33" fmla="*/ 1 h 271"/>
                <a:gd name="T34" fmla="*/ 0 w 238"/>
                <a:gd name="T35" fmla="*/ 2 h 271"/>
                <a:gd name="T36" fmla="*/ 0 w 238"/>
                <a:gd name="T37" fmla="*/ 2 h 271"/>
                <a:gd name="T38" fmla="*/ 0 w 238"/>
                <a:gd name="T39" fmla="*/ 2 h 271"/>
                <a:gd name="T40" fmla="*/ 0 w 238"/>
                <a:gd name="T41" fmla="*/ 2 h 271"/>
                <a:gd name="T42" fmla="*/ 0 w 238"/>
                <a:gd name="T43" fmla="*/ 2 h 271"/>
                <a:gd name="T44" fmla="*/ 0 w 238"/>
                <a:gd name="T45" fmla="*/ 2 h 271"/>
                <a:gd name="T46" fmla="*/ 0 w 238"/>
                <a:gd name="T47" fmla="*/ 1 h 271"/>
                <a:gd name="T48" fmla="*/ 0 w 238"/>
                <a:gd name="T49" fmla="*/ 1 h 271"/>
                <a:gd name="T50" fmla="*/ 0 w 238"/>
                <a:gd name="T51" fmla="*/ 1 h 271"/>
                <a:gd name="T52" fmla="*/ 0 w 238"/>
                <a:gd name="T53" fmla="*/ 1 h 271"/>
                <a:gd name="T54" fmla="*/ 0 w 238"/>
                <a:gd name="T55" fmla="*/ 1 h 271"/>
                <a:gd name="T56" fmla="*/ 0 w 238"/>
                <a:gd name="T57" fmla="*/ 1 h 271"/>
                <a:gd name="T58" fmla="*/ 0 w 238"/>
                <a:gd name="T59" fmla="*/ 1 h 271"/>
                <a:gd name="T60" fmla="*/ 0 w 238"/>
                <a:gd name="T61" fmla="*/ 1 h 271"/>
                <a:gd name="T62" fmla="*/ 1 w 238"/>
                <a:gd name="T63" fmla="*/ 1 h 271"/>
                <a:gd name="T64" fmla="*/ 1 w 238"/>
                <a:gd name="T65" fmla="*/ 1 h 271"/>
                <a:gd name="T66" fmla="*/ 1 w 238"/>
                <a:gd name="T67" fmla="*/ 1 h 271"/>
                <a:gd name="T68" fmla="*/ 1 w 238"/>
                <a:gd name="T69" fmla="*/ 1 h 271"/>
                <a:gd name="T70" fmla="*/ 1 w 238"/>
                <a:gd name="T71" fmla="*/ 1 h 271"/>
                <a:gd name="T72" fmla="*/ 1 w 238"/>
                <a:gd name="T73" fmla="*/ 1 h 271"/>
                <a:gd name="T74" fmla="*/ 1 w 238"/>
                <a:gd name="T75" fmla="*/ 1 h 271"/>
                <a:gd name="T76" fmla="*/ 1 w 238"/>
                <a:gd name="T77" fmla="*/ 0 h 271"/>
                <a:gd name="T78" fmla="*/ 1 w 238"/>
                <a:gd name="T79" fmla="*/ 0 h 271"/>
                <a:gd name="T80" fmla="*/ 1 w 238"/>
                <a:gd name="T81" fmla="*/ 0 h 271"/>
                <a:gd name="T82" fmla="*/ 1 w 238"/>
                <a:gd name="T83" fmla="*/ 0 h 271"/>
                <a:gd name="T84" fmla="*/ 1 w 238"/>
                <a:gd name="T85" fmla="*/ 0 h 271"/>
                <a:gd name="T86" fmla="*/ 1 w 238"/>
                <a:gd name="T87" fmla="*/ 0 h 271"/>
                <a:gd name="T88" fmla="*/ 1 w 238"/>
                <a:gd name="T89" fmla="*/ 0 h 271"/>
                <a:gd name="T90" fmla="*/ 1 w 238"/>
                <a:gd name="T91" fmla="*/ 1 h 271"/>
                <a:gd name="T92" fmla="*/ 1 w 238"/>
                <a:gd name="T93" fmla="*/ 1 h 271"/>
                <a:gd name="T94" fmla="*/ 2 w 238"/>
                <a:gd name="T95" fmla="*/ 1 h 271"/>
                <a:gd name="T96" fmla="*/ 2 w 238"/>
                <a:gd name="T97" fmla="*/ 1 h 271"/>
                <a:gd name="T98" fmla="*/ 2 w 238"/>
                <a:gd name="T99" fmla="*/ 1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8"/>
                <a:gd name="T151" fmla="*/ 0 h 271"/>
                <a:gd name="T152" fmla="*/ 238 w 238"/>
                <a:gd name="T153" fmla="*/ 271 h 2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7" name="Freeform 77"/>
            <p:cNvSpPr>
              <a:spLocks/>
            </p:cNvSpPr>
            <p:nvPr/>
          </p:nvSpPr>
          <p:spPr bwMode="auto">
            <a:xfrm>
              <a:off x="4135" y="1141"/>
              <a:ext cx="161" cy="158"/>
            </a:xfrm>
            <a:custGeom>
              <a:avLst/>
              <a:gdLst>
                <a:gd name="T0" fmla="*/ 5 w 806"/>
                <a:gd name="T1" fmla="*/ 6 h 789"/>
                <a:gd name="T2" fmla="*/ 5 w 806"/>
                <a:gd name="T3" fmla="*/ 5 h 789"/>
                <a:gd name="T4" fmla="*/ 5 w 806"/>
                <a:gd name="T5" fmla="*/ 5 h 789"/>
                <a:gd name="T6" fmla="*/ 5 w 806"/>
                <a:gd name="T7" fmla="*/ 5 h 789"/>
                <a:gd name="T8" fmla="*/ 4 w 806"/>
                <a:gd name="T9" fmla="*/ 5 h 789"/>
                <a:gd name="T10" fmla="*/ 4 w 806"/>
                <a:gd name="T11" fmla="*/ 5 h 789"/>
                <a:gd name="T12" fmla="*/ 4 w 806"/>
                <a:gd name="T13" fmla="*/ 5 h 789"/>
                <a:gd name="T14" fmla="*/ 4 w 806"/>
                <a:gd name="T15" fmla="*/ 6 h 789"/>
                <a:gd name="T16" fmla="*/ 4 w 806"/>
                <a:gd name="T17" fmla="*/ 6 h 789"/>
                <a:gd name="T18" fmla="*/ 3 w 806"/>
                <a:gd name="T19" fmla="*/ 5 h 789"/>
                <a:gd name="T20" fmla="*/ 3 w 806"/>
                <a:gd name="T21" fmla="*/ 5 h 789"/>
                <a:gd name="T22" fmla="*/ 3 w 806"/>
                <a:gd name="T23" fmla="*/ 4 h 789"/>
                <a:gd name="T24" fmla="*/ 3 w 806"/>
                <a:gd name="T25" fmla="*/ 3 h 789"/>
                <a:gd name="T26" fmla="*/ 3 w 806"/>
                <a:gd name="T27" fmla="*/ 3 h 789"/>
                <a:gd name="T28" fmla="*/ 3 w 806"/>
                <a:gd name="T29" fmla="*/ 3 h 789"/>
                <a:gd name="T30" fmla="*/ 3 w 806"/>
                <a:gd name="T31" fmla="*/ 4 h 789"/>
                <a:gd name="T32" fmla="*/ 3 w 806"/>
                <a:gd name="T33" fmla="*/ 5 h 789"/>
                <a:gd name="T34" fmla="*/ 2 w 806"/>
                <a:gd name="T35" fmla="*/ 6 h 789"/>
                <a:gd name="T36" fmla="*/ 2 w 806"/>
                <a:gd name="T37" fmla="*/ 6 h 789"/>
                <a:gd name="T38" fmla="*/ 2 w 806"/>
                <a:gd name="T39" fmla="*/ 6 h 789"/>
                <a:gd name="T40" fmla="*/ 2 w 806"/>
                <a:gd name="T41" fmla="*/ 5 h 789"/>
                <a:gd name="T42" fmla="*/ 2 w 806"/>
                <a:gd name="T43" fmla="*/ 5 h 789"/>
                <a:gd name="T44" fmla="*/ 1 w 806"/>
                <a:gd name="T45" fmla="*/ 5 h 789"/>
                <a:gd name="T46" fmla="*/ 0 w 806"/>
                <a:gd name="T47" fmla="*/ 6 h 789"/>
                <a:gd name="T48" fmla="*/ 0 w 806"/>
                <a:gd name="T49" fmla="*/ 6 h 789"/>
                <a:gd name="T50" fmla="*/ 0 w 806"/>
                <a:gd name="T51" fmla="*/ 5 h 789"/>
                <a:gd name="T52" fmla="*/ 0 w 806"/>
                <a:gd name="T53" fmla="*/ 5 h 789"/>
                <a:gd name="T54" fmla="*/ 0 w 806"/>
                <a:gd name="T55" fmla="*/ 5 h 789"/>
                <a:gd name="T56" fmla="*/ 0 w 806"/>
                <a:gd name="T57" fmla="*/ 5 h 789"/>
                <a:gd name="T58" fmla="*/ 0 w 806"/>
                <a:gd name="T59" fmla="*/ 4 h 789"/>
                <a:gd name="T60" fmla="*/ 1 w 806"/>
                <a:gd name="T61" fmla="*/ 4 h 789"/>
                <a:gd name="T62" fmla="*/ 1 w 806"/>
                <a:gd name="T63" fmla="*/ 4 h 789"/>
                <a:gd name="T64" fmla="*/ 1 w 806"/>
                <a:gd name="T65" fmla="*/ 4 h 789"/>
                <a:gd name="T66" fmla="*/ 1 w 806"/>
                <a:gd name="T67" fmla="*/ 5 h 789"/>
                <a:gd name="T68" fmla="*/ 1 w 806"/>
                <a:gd name="T69" fmla="*/ 5 h 789"/>
                <a:gd name="T70" fmla="*/ 2 w 806"/>
                <a:gd name="T71" fmla="*/ 3 h 789"/>
                <a:gd name="T72" fmla="*/ 2 w 806"/>
                <a:gd name="T73" fmla="*/ 3 h 789"/>
                <a:gd name="T74" fmla="*/ 2 w 806"/>
                <a:gd name="T75" fmla="*/ 2 h 789"/>
                <a:gd name="T76" fmla="*/ 1 w 806"/>
                <a:gd name="T77" fmla="*/ 2 h 789"/>
                <a:gd name="T78" fmla="*/ 1 w 806"/>
                <a:gd name="T79" fmla="*/ 2 h 789"/>
                <a:gd name="T80" fmla="*/ 1 w 806"/>
                <a:gd name="T81" fmla="*/ 2 h 789"/>
                <a:gd name="T82" fmla="*/ 2 w 806"/>
                <a:gd name="T83" fmla="*/ 2 h 789"/>
                <a:gd name="T84" fmla="*/ 2 w 806"/>
                <a:gd name="T85" fmla="*/ 2 h 789"/>
                <a:gd name="T86" fmla="*/ 3 w 806"/>
                <a:gd name="T87" fmla="*/ 1 h 789"/>
                <a:gd name="T88" fmla="*/ 3 w 806"/>
                <a:gd name="T89" fmla="*/ 1 h 789"/>
                <a:gd name="T90" fmla="*/ 3 w 806"/>
                <a:gd name="T91" fmla="*/ 1 h 789"/>
                <a:gd name="T92" fmla="*/ 3 w 806"/>
                <a:gd name="T93" fmla="*/ 1 h 789"/>
                <a:gd name="T94" fmla="*/ 3 w 806"/>
                <a:gd name="T95" fmla="*/ 1 h 789"/>
                <a:gd name="T96" fmla="*/ 3 w 806"/>
                <a:gd name="T97" fmla="*/ 0 h 789"/>
                <a:gd name="T98" fmla="*/ 4 w 806"/>
                <a:gd name="T99" fmla="*/ 0 h 789"/>
                <a:gd name="T100" fmla="*/ 5 w 806"/>
                <a:gd name="T101" fmla="*/ 0 h 789"/>
                <a:gd name="T102" fmla="*/ 6 w 806"/>
                <a:gd name="T103" fmla="*/ 0 h 789"/>
                <a:gd name="T104" fmla="*/ 6 w 806"/>
                <a:gd name="T105" fmla="*/ 1 h 789"/>
                <a:gd name="T106" fmla="*/ 6 w 806"/>
                <a:gd name="T107" fmla="*/ 2 h 789"/>
                <a:gd name="T108" fmla="*/ 6 w 806"/>
                <a:gd name="T109" fmla="*/ 4 h 789"/>
                <a:gd name="T110" fmla="*/ 6 w 806"/>
                <a:gd name="T111" fmla="*/ 5 h 7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6"/>
                <a:gd name="T169" fmla="*/ 0 h 789"/>
                <a:gd name="T170" fmla="*/ 806 w 806"/>
                <a:gd name="T171" fmla="*/ 789 h 7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8" name="Freeform 78"/>
            <p:cNvSpPr>
              <a:spLocks/>
            </p:cNvSpPr>
            <p:nvPr/>
          </p:nvSpPr>
          <p:spPr bwMode="auto">
            <a:xfrm>
              <a:off x="4214" y="1168"/>
              <a:ext cx="81" cy="83"/>
            </a:xfrm>
            <a:custGeom>
              <a:avLst/>
              <a:gdLst>
                <a:gd name="T0" fmla="*/ 2 w 405"/>
                <a:gd name="T1" fmla="*/ 1 h 414"/>
                <a:gd name="T2" fmla="*/ 3 w 405"/>
                <a:gd name="T3" fmla="*/ 1 h 414"/>
                <a:gd name="T4" fmla="*/ 3 w 405"/>
                <a:gd name="T5" fmla="*/ 1 h 414"/>
                <a:gd name="T6" fmla="*/ 3 w 405"/>
                <a:gd name="T7" fmla="*/ 1 h 414"/>
                <a:gd name="T8" fmla="*/ 3 w 405"/>
                <a:gd name="T9" fmla="*/ 1 h 414"/>
                <a:gd name="T10" fmla="*/ 3 w 405"/>
                <a:gd name="T11" fmla="*/ 2 h 414"/>
                <a:gd name="T12" fmla="*/ 2 w 405"/>
                <a:gd name="T13" fmla="*/ 2 h 414"/>
                <a:gd name="T14" fmla="*/ 2 w 405"/>
                <a:gd name="T15" fmla="*/ 3 h 414"/>
                <a:gd name="T16" fmla="*/ 2 w 405"/>
                <a:gd name="T17" fmla="*/ 3 h 414"/>
                <a:gd name="T18" fmla="*/ 2 w 405"/>
                <a:gd name="T19" fmla="*/ 3 h 414"/>
                <a:gd name="T20" fmla="*/ 2 w 405"/>
                <a:gd name="T21" fmla="*/ 3 h 414"/>
                <a:gd name="T22" fmla="*/ 2 w 405"/>
                <a:gd name="T23" fmla="*/ 3 h 414"/>
                <a:gd name="T24" fmla="*/ 2 w 405"/>
                <a:gd name="T25" fmla="*/ 3 h 414"/>
                <a:gd name="T26" fmla="*/ 1 w 405"/>
                <a:gd name="T27" fmla="*/ 3 h 414"/>
                <a:gd name="T28" fmla="*/ 1 w 405"/>
                <a:gd name="T29" fmla="*/ 3 h 414"/>
                <a:gd name="T30" fmla="*/ 1 w 405"/>
                <a:gd name="T31" fmla="*/ 3 h 414"/>
                <a:gd name="T32" fmla="*/ 1 w 405"/>
                <a:gd name="T33" fmla="*/ 3 h 414"/>
                <a:gd name="T34" fmla="*/ 1 w 405"/>
                <a:gd name="T35" fmla="*/ 3 h 414"/>
                <a:gd name="T36" fmla="*/ 1 w 405"/>
                <a:gd name="T37" fmla="*/ 3 h 414"/>
                <a:gd name="T38" fmla="*/ 1 w 405"/>
                <a:gd name="T39" fmla="*/ 2 h 414"/>
                <a:gd name="T40" fmla="*/ 1 w 405"/>
                <a:gd name="T41" fmla="*/ 2 h 414"/>
                <a:gd name="T42" fmla="*/ 1 w 405"/>
                <a:gd name="T43" fmla="*/ 2 h 414"/>
                <a:gd name="T44" fmla="*/ 0 w 405"/>
                <a:gd name="T45" fmla="*/ 2 h 414"/>
                <a:gd name="T46" fmla="*/ 0 w 405"/>
                <a:gd name="T47" fmla="*/ 2 h 414"/>
                <a:gd name="T48" fmla="*/ 0 w 405"/>
                <a:gd name="T49" fmla="*/ 2 h 414"/>
                <a:gd name="T50" fmla="*/ 0 w 405"/>
                <a:gd name="T51" fmla="*/ 2 h 414"/>
                <a:gd name="T52" fmla="*/ 0 w 405"/>
                <a:gd name="T53" fmla="*/ 2 h 414"/>
                <a:gd name="T54" fmla="*/ 1 w 405"/>
                <a:gd name="T55" fmla="*/ 2 h 414"/>
                <a:gd name="T56" fmla="*/ 1 w 405"/>
                <a:gd name="T57" fmla="*/ 2 h 414"/>
                <a:gd name="T58" fmla="*/ 1 w 405"/>
                <a:gd name="T59" fmla="*/ 1 h 414"/>
                <a:gd name="T60" fmla="*/ 1 w 405"/>
                <a:gd name="T61" fmla="*/ 1 h 414"/>
                <a:gd name="T62" fmla="*/ 2 w 405"/>
                <a:gd name="T63" fmla="*/ 0 h 414"/>
                <a:gd name="T64" fmla="*/ 2 w 405"/>
                <a:gd name="T65" fmla="*/ 0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5"/>
                <a:gd name="T100" fmla="*/ 0 h 414"/>
                <a:gd name="T101" fmla="*/ 405 w 405"/>
                <a:gd name="T102" fmla="*/ 414 h 4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9" name="Freeform 79"/>
            <p:cNvSpPr>
              <a:spLocks/>
            </p:cNvSpPr>
            <p:nvPr/>
          </p:nvSpPr>
          <p:spPr bwMode="auto">
            <a:xfrm>
              <a:off x="4091" y="1180"/>
              <a:ext cx="50" cy="114"/>
            </a:xfrm>
            <a:custGeom>
              <a:avLst/>
              <a:gdLst>
                <a:gd name="T0" fmla="*/ 2 w 249"/>
                <a:gd name="T1" fmla="*/ 0 h 569"/>
                <a:gd name="T2" fmla="*/ 2 w 249"/>
                <a:gd name="T3" fmla="*/ 0 h 569"/>
                <a:gd name="T4" fmla="*/ 2 w 249"/>
                <a:gd name="T5" fmla="*/ 1 h 569"/>
                <a:gd name="T6" fmla="*/ 2 w 249"/>
                <a:gd name="T7" fmla="*/ 1 h 569"/>
                <a:gd name="T8" fmla="*/ 2 w 249"/>
                <a:gd name="T9" fmla="*/ 1 h 569"/>
                <a:gd name="T10" fmla="*/ 2 w 249"/>
                <a:gd name="T11" fmla="*/ 1 h 569"/>
                <a:gd name="T12" fmla="*/ 1 w 249"/>
                <a:gd name="T13" fmla="*/ 1 h 569"/>
                <a:gd name="T14" fmla="*/ 1 w 249"/>
                <a:gd name="T15" fmla="*/ 2 h 569"/>
                <a:gd name="T16" fmla="*/ 1 w 249"/>
                <a:gd name="T17" fmla="*/ 2 h 569"/>
                <a:gd name="T18" fmla="*/ 1 w 249"/>
                <a:gd name="T19" fmla="*/ 2 h 569"/>
                <a:gd name="T20" fmla="*/ 1 w 249"/>
                <a:gd name="T21" fmla="*/ 2 h 569"/>
                <a:gd name="T22" fmla="*/ 1 w 249"/>
                <a:gd name="T23" fmla="*/ 2 h 569"/>
                <a:gd name="T24" fmla="*/ 1 w 249"/>
                <a:gd name="T25" fmla="*/ 2 h 569"/>
                <a:gd name="T26" fmla="*/ 1 w 249"/>
                <a:gd name="T27" fmla="*/ 2 h 569"/>
                <a:gd name="T28" fmla="*/ 1 w 249"/>
                <a:gd name="T29" fmla="*/ 2 h 569"/>
                <a:gd name="T30" fmla="*/ 1 w 249"/>
                <a:gd name="T31" fmla="*/ 2 h 569"/>
                <a:gd name="T32" fmla="*/ 1 w 249"/>
                <a:gd name="T33" fmla="*/ 3 h 569"/>
                <a:gd name="T34" fmla="*/ 1 w 249"/>
                <a:gd name="T35" fmla="*/ 3 h 569"/>
                <a:gd name="T36" fmla="*/ 1 w 249"/>
                <a:gd name="T37" fmla="*/ 3 h 569"/>
                <a:gd name="T38" fmla="*/ 1 w 249"/>
                <a:gd name="T39" fmla="*/ 3 h 569"/>
                <a:gd name="T40" fmla="*/ 1 w 249"/>
                <a:gd name="T41" fmla="*/ 3 h 569"/>
                <a:gd name="T42" fmla="*/ 1 w 249"/>
                <a:gd name="T43" fmla="*/ 4 h 569"/>
                <a:gd name="T44" fmla="*/ 1 w 249"/>
                <a:gd name="T45" fmla="*/ 4 h 569"/>
                <a:gd name="T46" fmla="*/ 1 w 249"/>
                <a:gd name="T47" fmla="*/ 4 h 569"/>
                <a:gd name="T48" fmla="*/ 1 w 249"/>
                <a:gd name="T49" fmla="*/ 4 h 569"/>
                <a:gd name="T50" fmla="*/ 2 w 249"/>
                <a:gd name="T51" fmla="*/ 5 h 569"/>
                <a:gd name="T52" fmla="*/ 1 w 249"/>
                <a:gd name="T53" fmla="*/ 5 h 569"/>
                <a:gd name="T54" fmla="*/ 1 w 249"/>
                <a:gd name="T55" fmla="*/ 5 h 569"/>
                <a:gd name="T56" fmla="*/ 1 w 249"/>
                <a:gd name="T57" fmla="*/ 4 h 569"/>
                <a:gd name="T58" fmla="*/ 1 w 249"/>
                <a:gd name="T59" fmla="*/ 4 h 569"/>
                <a:gd name="T60" fmla="*/ 1 w 249"/>
                <a:gd name="T61" fmla="*/ 4 h 569"/>
                <a:gd name="T62" fmla="*/ 1 w 249"/>
                <a:gd name="T63" fmla="*/ 4 h 569"/>
                <a:gd name="T64" fmla="*/ 1 w 249"/>
                <a:gd name="T65" fmla="*/ 4 h 569"/>
                <a:gd name="T66" fmla="*/ 1 w 249"/>
                <a:gd name="T67" fmla="*/ 4 h 569"/>
                <a:gd name="T68" fmla="*/ 0 w 249"/>
                <a:gd name="T69" fmla="*/ 3 h 569"/>
                <a:gd name="T70" fmla="*/ 0 w 249"/>
                <a:gd name="T71" fmla="*/ 3 h 569"/>
                <a:gd name="T72" fmla="*/ 0 w 249"/>
                <a:gd name="T73" fmla="*/ 2 h 569"/>
                <a:gd name="T74" fmla="*/ 0 w 249"/>
                <a:gd name="T75" fmla="*/ 2 h 569"/>
                <a:gd name="T76" fmla="*/ 0 w 249"/>
                <a:gd name="T77" fmla="*/ 2 h 569"/>
                <a:gd name="T78" fmla="*/ 0 w 249"/>
                <a:gd name="T79" fmla="*/ 1 h 569"/>
                <a:gd name="T80" fmla="*/ 0 w 249"/>
                <a:gd name="T81" fmla="*/ 1 h 569"/>
                <a:gd name="T82" fmla="*/ 0 w 249"/>
                <a:gd name="T83" fmla="*/ 0 h 569"/>
                <a:gd name="T84" fmla="*/ 0 w 249"/>
                <a:gd name="T85" fmla="*/ 0 h 569"/>
                <a:gd name="T86" fmla="*/ 0 w 249"/>
                <a:gd name="T87" fmla="*/ 0 h 569"/>
                <a:gd name="T88" fmla="*/ 1 w 249"/>
                <a:gd name="T89" fmla="*/ 0 h 569"/>
                <a:gd name="T90" fmla="*/ 1 w 249"/>
                <a:gd name="T91" fmla="*/ 0 h 569"/>
                <a:gd name="T92" fmla="*/ 1 w 249"/>
                <a:gd name="T93" fmla="*/ 0 h 569"/>
                <a:gd name="T94" fmla="*/ 1 w 249"/>
                <a:gd name="T95" fmla="*/ 0 h 569"/>
                <a:gd name="T96" fmla="*/ 1 w 249"/>
                <a:gd name="T97" fmla="*/ 0 h 569"/>
                <a:gd name="T98" fmla="*/ 2 w 249"/>
                <a:gd name="T99" fmla="*/ 0 h 569"/>
                <a:gd name="T100" fmla="*/ 2 w 249"/>
                <a:gd name="T101" fmla="*/ 0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9"/>
                <a:gd name="T154" fmla="*/ 0 h 569"/>
                <a:gd name="T155" fmla="*/ 249 w 249"/>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0" name="Freeform 80"/>
            <p:cNvSpPr>
              <a:spLocks/>
            </p:cNvSpPr>
            <p:nvPr/>
          </p:nvSpPr>
          <p:spPr bwMode="auto">
            <a:xfrm>
              <a:off x="4244" y="1188"/>
              <a:ext cx="34" cy="40"/>
            </a:xfrm>
            <a:custGeom>
              <a:avLst/>
              <a:gdLst>
                <a:gd name="T0" fmla="*/ 1 w 168"/>
                <a:gd name="T1" fmla="*/ 1 h 198"/>
                <a:gd name="T2" fmla="*/ 1 w 168"/>
                <a:gd name="T3" fmla="*/ 1 h 198"/>
                <a:gd name="T4" fmla="*/ 1 w 168"/>
                <a:gd name="T5" fmla="*/ 1 h 198"/>
                <a:gd name="T6" fmla="*/ 1 w 168"/>
                <a:gd name="T7" fmla="*/ 1 h 198"/>
                <a:gd name="T8" fmla="*/ 1 w 168"/>
                <a:gd name="T9" fmla="*/ 1 h 198"/>
                <a:gd name="T10" fmla="*/ 1 w 168"/>
                <a:gd name="T11" fmla="*/ 1 h 198"/>
                <a:gd name="T12" fmla="*/ 1 w 168"/>
                <a:gd name="T13" fmla="*/ 1 h 198"/>
                <a:gd name="T14" fmla="*/ 0 w 168"/>
                <a:gd name="T15" fmla="*/ 1 h 198"/>
                <a:gd name="T16" fmla="*/ 0 w 168"/>
                <a:gd name="T17" fmla="*/ 1 h 198"/>
                <a:gd name="T18" fmla="*/ 0 w 168"/>
                <a:gd name="T19" fmla="*/ 1 h 198"/>
                <a:gd name="T20" fmla="*/ 0 w 168"/>
                <a:gd name="T21" fmla="*/ 1 h 198"/>
                <a:gd name="T22" fmla="*/ 0 w 168"/>
                <a:gd name="T23" fmla="*/ 1 h 198"/>
                <a:gd name="T24" fmla="*/ 0 w 168"/>
                <a:gd name="T25" fmla="*/ 1 h 198"/>
                <a:gd name="T26" fmla="*/ 0 w 168"/>
                <a:gd name="T27" fmla="*/ 2 h 198"/>
                <a:gd name="T28" fmla="*/ 0 w 168"/>
                <a:gd name="T29" fmla="*/ 2 h 198"/>
                <a:gd name="T30" fmla="*/ 0 w 168"/>
                <a:gd name="T31" fmla="*/ 1 h 198"/>
                <a:gd name="T32" fmla="*/ 0 w 168"/>
                <a:gd name="T33" fmla="*/ 1 h 198"/>
                <a:gd name="T34" fmla="*/ 0 w 168"/>
                <a:gd name="T35" fmla="*/ 1 h 198"/>
                <a:gd name="T36" fmla="*/ 0 w 168"/>
                <a:gd name="T37" fmla="*/ 1 h 198"/>
                <a:gd name="T38" fmla="*/ 0 w 168"/>
                <a:gd name="T39" fmla="*/ 1 h 198"/>
                <a:gd name="T40" fmla="*/ 0 w 168"/>
                <a:gd name="T41" fmla="*/ 0 h 198"/>
                <a:gd name="T42" fmla="*/ 0 w 168"/>
                <a:gd name="T43" fmla="*/ 0 h 198"/>
                <a:gd name="T44" fmla="*/ 0 w 168"/>
                <a:gd name="T45" fmla="*/ 0 h 198"/>
                <a:gd name="T46" fmla="*/ 0 w 168"/>
                <a:gd name="T47" fmla="*/ 0 h 198"/>
                <a:gd name="T48" fmla="*/ 1 w 168"/>
                <a:gd name="T49" fmla="*/ 0 h 198"/>
                <a:gd name="T50" fmla="*/ 1 w 168"/>
                <a:gd name="T51" fmla="*/ 0 h 198"/>
                <a:gd name="T52" fmla="*/ 1 w 168"/>
                <a:gd name="T53" fmla="*/ 0 h 198"/>
                <a:gd name="T54" fmla="*/ 1 w 168"/>
                <a:gd name="T55" fmla="*/ 1 h 198"/>
                <a:gd name="T56" fmla="*/ 1 w 168"/>
                <a:gd name="T57" fmla="*/ 1 h 198"/>
                <a:gd name="T58" fmla="*/ 1 w 168"/>
                <a:gd name="T59" fmla="*/ 1 h 198"/>
                <a:gd name="T60" fmla="*/ 1 w 168"/>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98"/>
                <a:gd name="T95" fmla="*/ 168 w 168"/>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1" name="Freeform 81"/>
            <p:cNvSpPr>
              <a:spLocks/>
            </p:cNvSpPr>
            <p:nvPr/>
          </p:nvSpPr>
          <p:spPr bwMode="auto">
            <a:xfrm>
              <a:off x="4127" y="1191"/>
              <a:ext cx="50" cy="56"/>
            </a:xfrm>
            <a:custGeom>
              <a:avLst/>
              <a:gdLst>
                <a:gd name="T0" fmla="*/ 2 w 250"/>
                <a:gd name="T1" fmla="*/ 1 h 279"/>
                <a:gd name="T2" fmla="*/ 2 w 250"/>
                <a:gd name="T3" fmla="*/ 1 h 279"/>
                <a:gd name="T4" fmla="*/ 2 w 250"/>
                <a:gd name="T5" fmla="*/ 1 h 279"/>
                <a:gd name="T6" fmla="*/ 2 w 250"/>
                <a:gd name="T7" fmla="*/ 1 h 279"/>
                <a:gd name="T8" fmla="*/ 1 w 250"/>
                <a:gd name="T9" fmla="*/ 1 h 279"/>
                <a:gd name="T10" fmla="*/ 1 w 250"/>
                <a:gd name="T11" fmla="*/ 2 h 279"/>
                <a:gd name="T12" fmla="*/ 1 w 250"/>
                <a:gd name="T13" fmla="*/ 2 h 279"/>
                <a:gd name="T14" fmla="*/ 1 w 250"/>
                <a:gd name="T15" fmla="*/ 2 h 279"/>
                <a:gd name="T16" fmla="*/ 2 w 250"/>
                <a:gd name="T17" fmla="*/ 2 h 279"/>
                <a:gd name="T18" fmla="*/ 1 w 250"/>
                <a:gd name="T19" fmla="*/ 2 h 279"/>
                <a:gd name="T20" fmla="*/ 1 w 250"/>
                <a:gd name="T21" fmla="*/ 2 h 279"/>
                <a:gd name="T22" fmla="*/ 1 w 250"/>
                <a:gd name="T23" fmla="*/ 2 h 279"/>
                <a:gd name="T24" fmla="*/ 1 w 250"/>
                <a:gd name="T25" fmla="*/ 2 h 279"/>
                <a:gd name="T26" fmla="*/ 1 w 250"/>
                <a:gd name="T27" fmla="*/ 2 h 279"/>
                <a:gd name="T28" fmla="*/ 1 w 250"/>
                <a:gd name="T29" fmla="*/ 2 h 279"/>
                <a:gd name="T30" fmla="*/ 1 w 250"/>
                <a:gd name="T31" fmla="*/ 2 h 279"/>
                <a:gd name="T32" fmla="*/ 0 w 250"/>
                <a:gd name="T33" fmla="*/ 2 h 279"/>
                <a:gd name="T34" fmla="*/ 0 w 250"/>
                <a:gd name="T35" fmla="*/ 2 h 279"/>
                <a:gd name="T36" fmla="*/ 0 w 250"/>
                <a:gd name="T37" fmla="*/ 2 h 279"/>
                <a:gd name="T38" fmla="*/ 0 w 250"/>
                <a:gd name="T39" fmla="*/ 2 h 279"/>
                <a:gd name="T40" fmla="*/ 0 w 250"/>
                <a:gd name="T41" fmla="*/ 2 h 279"/>
                <a:gd name="T42" fmla="*/ 0 w 250"/>
                <a:gd name="T43" fmla="*/ 2 h 279"/>
                <a:gd name="T44" fmla="*/ 0 w 250"/>
                <a:gd name="T45" fmla="*/ 2 h 279"/>
                <a:gd name="T46" fmla="*/ 0 w 250"/>
                <a:gd name="T47" fmla="*/ 2 h 279"/>
                <a:gd name="T48" fmla="*/ 0 w 250"/>
                <a:gd name="T49" fmla="*/ 1 h 279"/>
                <a:gd name="T50" fmla="*/ 0 w 250"/>
                <a:gd name="T51" fmla="*/ 1 h 279"/>
                <a:gd name="T52" fmla="*/ 0 w 250"/>
                <a:gd name="T53" fmla="*/ 1 h 279"/>
                <a:gd name="T54" fmla="*/ 1 w 250"/>
                <a:gd name="T55" fmla="*/ 1 h 279"/>
                <a:gd name="T56" fmla="*/ 1 w 250"/>
                <a:gd name="T57" fmla="*/ 1 h 279"/>
                <a:gd name="T58" fmla="*/ 1 w 250"/>
                <a:gd name="T59" fmla="*/ 1 h 279"/>
                <a:gd name="T60" fmla="*/ 1 w 250"/>
                <a:gd name="T61" fmla="*/ 0 h 279"/>
                <a:gd name="T62" fmla="*/ 1 w 250"/>
                <a:gd name="T63" fmla="*/ 0 h 279"/>
                <a:gd name="T64" fmla="*/ 1 w 250"/>
                <a:gd name="T65" fmla="*/ 0 h 279"/>
                <a:gd name="T66" fmla="*/ 1 w 250"/>
                <a:gd name="T67" fmla="*/ 0 h 279"/>
                <a:gd name="T68" fmla="*/ 1 w 250"/>
                <a:gd name="T69" fmla="*/ 0 h 279"/>
                <a:gd name="T70" fmla="*/ 1 w 250"/>
                <a:gd name="T71" fmla="*/ 1 h 279"/>
                <a:gd name="T72" fmla="*/ 1 w 250"/>
                <a:gd name="T73" fmla="*/ 1 h 279"/>
                <a:gd name="T74" fmla="*/ 1 w 250"/>
                <a:gd name="T75" fmla="*/ 1 h 279"/>
                <a:gd name="T76" fmla="*/ 2 w 250"/>
                <a:gd name="T77" fmla="*/ 1 h 279"/>
                <a:gd name="T78" fmla="*/ 2 w 250"/>
                <a:gd name="T79" fmla="*/ 1 h 279"/>
                <a:gd name="T80" fmla="*/ 2 w 250"/>
                <a:gd name="T81" fmla="*/ 1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79"/>
                <a:gd name="T125" fmla="*/ 250 w 250"/>
                <a:gd name="T126" fmla="*/ 279 h 2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2" name="Freeform 82"/>
            <p:cNvSpPr>
              <a:spLocks/>
            </p:cNvSpPr>
            <p:nvPr/>
          </p:nvSpPr>
          <p:spPr bwMode="auto">
            <a:xfrm>
              <a:off x="4193" y="1267"/>
              <a:ext cx="21" cy="32"/>
            </a:xfrm>
            <a:custGeom>
              <a:avLst/>
              <a:gdLst>
                <a:gd name="T0" fmla="*/ 1 w 104"/>
                <a:gd name="T1" fmla="*/ 1 h 156"/>
                <a:gd name="T2" fmla="*/ 1 w 104"/>
                <a:gd name="T3" fmla="*/ 1 h 156"/>
                <a:gd name="T4" fmla="*/ 1 w 104"/>
                <a:gd name="T5" fmla="*/ 1 h 156"/>
                <a:gd name="T6" fmla="*/ 0 w 104"/>
                <a:gd name="T7" fmla="*/ 1 h 156"/>
                <a:gd name="T8" fmla="*/ 0 w 104"/>
                <a:gd name="T9" fmla="*/ 1 h 156"/>
                <a:gd name="T10" fmla="*/ 0 w 104"/>
                <a:gd name="T11" fmla="*/ 1 h 156"/>
                <a:gd name="T12" fmla="*/ 0 w 104"/>
                <a:gd name="T13" fmla="*/ 1 h 156"/>
                <a:gd name="T14" fmla="*/ 0 w 104"/>
                <a:gd name="T15" fmla="*/ 1 h 156"/>
                <a:gd name="T16" fmla="*/ 0 w 104"/>
                <a:gd name="T17" fmla="*/ 1 h 156"/>
                <a:gd name="T18" fmla="*/ 1 w 104"/>
                <a:gd name="T19" fmla="*/ 0 h 156"/>
                <a:gd name="T20" fmla="*/ 1 w 104"/>
                <a:gd name="T21" fmla="*/ 1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56"/>
                <a:gd name="T35" fmla="*/ 104 w 104"/>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3" name="Freeform 83"/>
            <p:cNvSpPr>
              <a:spLocks/>
            </p:cNvSpPr>
            <p:nvPr/>
          </p:nvSpPr>
          <p:spPr bwMode="auto">
            <a:xfrm>
              <a:off x="4160" y="1288"/>
              <a:ext cx="12" cy="13"/>
            </a:xfrm>
            <a:custGeom>
              <a:avLst/>
              <a:gdLst>
                <a:gd name="T0" fmla="*/ 0 w 62"/>
                <a:gd name="T1" fmla="*/ 0 h 62"/>
                <a:gd name="T2" fmla="*/ 0 w 62"/>
                <a:gd name="T3" fmla="*/ 0 h 62"/>
                <a:gd name="T4" fmla="*/ 0 w 62"/>
                <a:gd name="T5" fmla="*/ 1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52"/>
                  </a:moveTo>
                  <a:lnTo>
                    <a:pt x="22" y="0"/>
                  </a:lnTo>
                  <a:lnTo>
                    <a:pt x="62" y="62"/>
                  </a:lnTo>
                  <a:lnTo>
                    <a:pt x="0" y="5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4" name="Freeform 84"/>
            <p:cNvSpPr>
              <a:spLocks/>
            </p:cNvSpPr>
            <p:nvPr/>
          </p:nvSpPr>
          <p:spPr bwMode="auto">
            <a:xfrm>
              <a:off x="4118" y="1290"/>
              <a:ext cx="158" cy="33"/>
            </a:xfrm>
            <a:custGeom>
              <a:avLst/>
              <a:gdLst>
                <a:gd name="T0" fmla="*/ 6 w 788"/>
                <a:gd name="T1" fmla="*/ 0 h 165"/>
                <a:gd name="T2" fmla="*/ 6 w 788"/>
                <a:gd name="T3" fmla="*/ 1 h 165"/>
                <a:gd name="T4" fmla="*/ 5 w 788"/>
                <a:gd name="T5" fmla="*/ 1 h 165"/>
                <a:gd name="T6" fmla="*/ 4 w 788"/>
                <a:gd name="T7" fmla="*/ 1 h 165"/>
                <a:gd name="T8" fmla="*/ 3 w 788"/>
                <a:gd name="T9" fmla="*/ 1 h 165"/>
                <a:gd name="T10" fmla="*/ 3 w 788"/>
                <a:gd name="T11" fmla="*/ 1 h 165"/>
                <a:gd name="T12" fmla="*/ 2 w 788"/>
                <a:gd name="T13" fmla="*/ 1 h 165"/>
                <a:gd name="T14" fmla="*/ 1 w 788"/>
                <a:gd name="T15" fmla="*/ 1 h 165"/>
                <a:gd name="T16" fmla="*/ 0 w 788"/>
                <a:gd name="T17" fmla="*/ 1 h 165"/>
                <a:gd name="T18" fmla="*/ 0 w 788"/>
                <a:gd name="T19" fmla="*/ 1 h 165"/>
                <a:gd name="T20" fmla="*/ 0 w 788"/>
                <a:gd name="T21" fmla="*/ 1 h 165"/>
                <a:gd name="T22" fmla="*/ 0 w 788"/>
                <a:gd name="T23" fmla="*/ 1 h 165"/>
                <a:gd name="T24" fmla="*/ 0 w 788"/>
                <a:gd name="T25" fmla="*/ 1 h 165"/>
                <a:gd name="T26" fmla="*/ 0 w 788"/>
                <a:gd name="T27" fmla="*/ 1 h 165"/>
                <a:gd name="T28" fmla="*/ 0 w 788"/>
                <a:gd name="T29" fmla="*/ 1 h 165"/>
                <a:gd name="T30" fmla="*/ 0 w 788"/>
                <a:gd name="T31" fmla="*/ 1 h 165"/>
                <a:gd name="T32" fmla="*/ 0 w 788"/>
                <a:gd name="T33" fmla="*/ 1 h 165"/>
                <a:gd name="T34" fmla="*/ 1 w 788"/>
                <a:gd name="T35" fmla="*/ 1 h 165"/>
                <a:gd name="T36" fmla="*/ 2 w 788"/>
                <a:gd name="T37" fmla="*/ 1 h 165"/>
                <a:gd name="T38" fmla="*/ 2 w 788"/>
                <a:gd name="T39" fmla="*/ 1 h 165"/>
                <a:gd name="T40" fmla="*/ 3 w 788"/>
                <a:gd name="T41" fmla="*/ 1 h 165"/>
                <a:gd name="T42" fmla="*/ 4 w 788"/>
                <a:gd name="T43" fmla="*/ 1 h 165"/>
                <a:gd name="T44" fmla="*/ 5 w 788"/>
                <a:gd name="T45" fmla="*/ 0 h 165"/>
                <a:gd name="T46" fmla="*/ 6 w 788"/>
                <a:gd name="T47" fmla="*/ 0 h 165"/>
                <a:gd name="T48" fmla="*/ 6 w 788"/>
                <a:gd name="T49" fmla="*/ 0 h 165"/>
                <a:gd name="T50" fmla="*/ 6 w 788"/>
                <a:gd name="T51" fmla="*/ 0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8"/>
                <a:gd name="T79" fmla="*/ 0 h 165"/>
                <a:gd name="T80" fmla="*/ 788 w 788"/>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5" name="Freeform 85"/>
            <p:cNvSpPr>
              <a:spLocks/>
            </p:cNvSpPr>
            <p:nvPr/>
          </p:nvSpPr>
          <p:spPr bwMode="auto">
            <a:xfrm>
              <a:off x="4064" y="1311"/>
              <a:ext cx="299" cy="429"/>
            </a:xfrm>
            <a:custGeom>
              <a:avLst/>
              <a:gdLst>
                <a:gd name="T0" fmla="*/ 10 w 1493"/>
                <a:gd name="T1" fmla="*/ 8 h 2145"/>
                <a:gd name="T2" fmla="*/ 9 w 1493"/>
                <a:gd name="T3" fmla="*/ 9 h 2145"/>
                <a:gd name="T4" fmla="*/ 9 w 1493"/>
                <a:gd name="T5" fmla="*/ 9 h 2145"/>
                <a:gd name="T6" fmla="*/ 9 w 1493"/>
                <a:gd name="T7" fmla="*/ 10 h 2145"/>
                <a:gd name="T8" fmla="*/ 9 w 1493"/>
                <a:gd name="T9" fmla="*/ 11 h 2145"/>
                <a:gd name="T10" fmla="*/ 10 w 1493"/>
                <a:gd name="T11" fmla="*/ 10 h 2145"/>
                <a:gd name="T12" fmla="*/ 11 w 1493"/>
                <a:gd name="T13" fmla="*/ 14 h 2145"/>
                <a:gd name="T14" fmla="*/ 10 w 1493"/>
                <a:gd name="T15" fmla="*/ 15 h 2145"/>
                <a:gd name="T16" fmla="*/ 10 w 1493"/>
                <a:gd name="T17" fmla="*/ 15 h 2145"/>
                <a:gd name="T18" fmla="*/ 10 w 1493"/>
                <a:gd name="T19" fmla="*/ 16 h 2145"/>
                <a:gd name="T20" fmla="*/ 11 w 1493"/>
                <a:gd name="T21" fmla="*/ 16 h 2145"/>
                <a:gd name="T22" fmla="*/ 12 w 1493"/>
                <a:gd name="T23" fmla="*/ 16 h 2145"/>
                <a:gd name="T24" fmla="*/ 12 w 1493"/>
                <a:gd name="T25" fmla="*/ 17 h 2145"/>
                <a:gd name="T26" fmla="*/ 11 w 1493"/>
                <a:gd name="T27" fmla="*/ 17 h 2145"/>
                <a:gd name="T28" fmla="*/ 10 w 1493"/>
                <a:gd name="T29" fmla="*/ 17 h 2145"/>
                <a:gd name="T30" fmla="*/ 9 w 1493"/>
                <a:gd name="T31" fmla="*/ 12 h 2145"/>
                <a:gd name="T32" fmla="*/ 8 w 1493"/>
                <a:gd name="T33" fmla="*/ 7 h 2145"/>
                <a:gd name="T34" fmla="*/ 8 w 1493"/>
                <a:gd name="T35" fmla="*/ 7 h 2145"/>
                <a:gd name="T36" fmla="*/ 8 w 1493"/>
                <a:gd name="T37" fmla="*/ 8 h 2145"/>
                <a:gd name="T38" fmla="*/ 8 w 1493"/>
                <a:gd name="T39" fmla="*/ 12 h 2145"/>
                <a:gd name="T40" fmla="*/ 8 w 1493"/>
                <a:gd name="T41" fmla="*/ 12 h 2145"/>
                <a:gd name="T42" fmla="*/ 7 w 1493"/>
                <a:gd name="T43" fmla="*/ 12 h 2145"/>
                <a:gd name="T44" fmla="*/ 7 w 1493"/>
                <a:gd name="T45" fmla="*/ 13 h 2145"/>
                <a:gd name="T46" fmla="*/ 6 w 1493"/>
                <a:gd name="T47" fmla="*/ 12 h 2145"/>
                <a:gd name="T48" fmla="*/ 6 w 1493"/>
                <a:gd name="T49" fmla="*/ 9 h 2145"/>
                <a:gd name="T50" fmla="*/ 6 w 1493"/>
                <a:gd name="T51" fmla="*/ 13 h 2145"/>
                <a:gd name="T52" fmla="*/ 5 w 1493"/>
                <a:gd name="T53" fmla="*/ 17 h 2145"/>
                <a:gd name="T54" fmla="*/ 5 w 1493"/>
                <a:gd name="T55" fmla="*/ 11 h 2145"/>
                <a:gd name="T56" fmla="*/ 5 w 1493"/>
                <a:gd name="T57" fmla="*/ 8 h 2145"/>
                <a:gd name="T58" fmla="*/ 5 w 1493"/>
                <a:gd name="T59" fmla="*/ 10 h 2145"/>
                <a:gd name="T60" fmla="*/ 4 w 1493"/>
                <a:gd name="T61" fmla="*/ 10 h 2145"/>
                <a:gd name="T62" fmla="*/ 4 w 1493"/>
                <a:gd name="T63" fmla="*/ 9 h 2145"/>
                <a:gd name="T64" fmla="*/ 4 w 1493"/>
                <a:gd name="T65" fmla="*/ 9 h 2145"/>
                <a:gd name="T66" fmla="*/ 3 w 1493"/>
                <a:gd name="T67" fmla="*/ 10 h 2145"/>
                <a:gd name="T68" fmla="*/ 3 w 1493"/>
                <a:gd name="T69" fmla="*/ 10 h 2145"/>
                <a:gd name="T70" fmla="*/ 3 w 1493"/>
                <a:gd name="T71" fmla="*/ 11 h 2145"/>
                <a:gd name="T72" fmla="*/ 3 w 1493"/>
                <a:gd name="T73" fmla="*/ 11 h 2145"/>
                <a:gd name="T74" fmla="*/ 3 w 1493"/>
                <a:gd name="T75" fmla="*/ 12 h 2145"/>
                <a:gd name="T76" fmla="*/ 4 w 1493"/>
                <a:gd name="T77" fmla="*/ 11 h 2145"/>
                <a:gd name="T78" fmla="*/ 4 w 1493"/>
                <a:gd name="T79" fmla="*/ 14 h 2145"/>
                <a:gd name="T80" fmla="*/ 3 w 1493"/>
                <a:gd name="T81" fmla="*/ 14 h 2145"/>
                <a:gd name="T82" fmla="*/ 3 w 1493"/>
                <a:gd name="T83" fmla="*/ 14 h 2145"/>
                <a:gd name="T84" fmla="*/ 2 w 1493"/>
                <a:gd name="T85" fmla="*/ 15 h 2145"/>
                <a:gd name="T86" fmla="*/ 3 w 1493"/>
                <a:gd name="T87" fmla="*/ 11 h 2145"/>
                <a:gd name="T88" fmla="*/ 2 w 1493"/>
                <a:gd name="T89" fmla="*/ 10 h 2145"/>
                <a:gd name="T90" fmla="*/ 2 w 1493"/>
                <a:gd name="T91" fmla="*/ 10 h 2145"/>
                <a:gd name="T92" fmla="*/ 2 w 1493"/>
                <a:gd name="T93" fmla="*/ 10 h 2145"/>
                <a:gd name="T94" fmla="*/ 2 w 1493"/>
                <a:gd name="T95" fmla="*/ 11 h 2145"/>
                <a:gd name="T96" fmla="*/ 1 w 1493"/>
                <a:gd name="T97" fmla="*/ 10 h 2145"/>
                <a:gd name="T98" fmla="*/ 1 w 1493"/>
                <a:gd name="T99" fmla="*/ 10 h 2145"/>
                <a:gd name="T100" fmla="*/ 0 w 1493"/>
                <a:gd name="T101" fmla="*/ 11 h 2145"/>
                <a:gd name="T102" fmla="*/ 0 w 1493"/>
                <a:gd name="T103" fmla="*/ 7 h 2145"/>
                <a:gd name="T104" fmla="*/ 2 w 1493"/>
                <a:gd name="T105" fmla="*/ 1 h 2145"/>
                <a:gd name="T106" fmla="*/ 6 w 1493"/>
                <a:gd name="T107" fmla="*/ 1 h 2145"/>
                <a:gd name="T108" fmla="*/ 9 w 1493"/>
                <a:gd name="T109" fmla="*/ 1 h 2145"/>
                <a:gd name="T110" fmla="*/ 10 w 1493"/>
                <a:gd name="T111" fmla="*/ 6 h 21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3"/>
                <a:gd name="T169" fmla="*/ 0 h 2145"/>
                <a:gd name="T170" fmla="*/ 1493 w 1493"/>
                <a:gd name="T171" fmla="*/ 2145 h 21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6" name="Freeform 86"/>
            <p:cNvSpPr>
              <a:spLocks/>
            </p:cNvSpPr>
            <p:nvPr/>
          </p:nvSpPr>
          <p:spPr bwMode="auto">
            <a:xfrm>
              <a:off x="4203" y="1342"/>
              <a:ext cx="87" cy="79"/>
            </a:xfrm>
            <a:custGeom>
              <a:avLst/>
              <a:gdLst>
                <a:gd name="T0" fmla="*/ 2 w 435"/>
                <a:gd name="T1" fmla="*/ 1 h 396"/>
                <a:gd name="T2" fmla="*/ 3 w 435"/>
                <a:gd name="T3" fmla="*/ 1 h 396"/>
                <a:gd name="T4" fmla="*/ 3 w 435"/>
                <a:gd name="T5" fmla="*/ 1 h 396"/>
                <a:gd name="T6" fmla="*/ 3 w 435"/>
                <a:gd name="T7" fmla="*/ 1 h 396"/>
                <a:gd name="T8" fmla="*/ 3 w 435"/>
                <a:gd name="T9" fmla="*/ 2 h 396"/>
                <a:gd name="T10" fmla="*/ 3 w 435"/>
                <a:gd name="T11" fmla="*/ 2 h 396"/>
                <a:gd name="T12" fmla="*/ 3 w 435"/>
                <a:gd name="T13" fmla="*/ 2 h 396"/>
                <a:gd name="T14" fmla="*/ 3 w 435"/>
                <a:gd name="T15" fmla="*/ 2 h 396"/>
                <a:gd name="T16" fmla="*/ 3 w 435"/>
                <a:gd name="T17" fmla="*/ 3 h 396"/>
                <a:gd name="T18" fmla="*/ 3 w 435"/>
                <a:gd name="T19" fmla="*/ 3 h 396"/>
                <a:gd name="T20" fmla="*/ 3 w 435"/>
                <a:gd name="T21" fmla="*/ 3 h 396"/>
                <a:gd name="T22" fmla="*/ 3 w 435"/>
                <a:gd name="T23" fmla="*/ 3 h 396"/>
                <a:gd name="T24" fmla="*/ 2 w 435"/>
                <a:gd name="T25" fmla="*/ 3 h 396"/>
                <a:gd name="T26" fmla="*/ 2 w 435"/>
                <a:gd name="T27" fmla="*/ 3 h 396"/>
                <a:gd name="T28" fmla="*/ 2 w 435"/>
                <a:gd name="T29" fmla="*/ 3 h 396"/>
                <a:gd name="T30" fmla="*/ 2 w 435"/>
                <a:gd name="T31" fmla="*/ 3 h 396"/>
                <a:gd name="T32" fmla="*/ 2 w 435"/>
                <a:gd name="T33" fmla="*/ 3 h 396"/>
                <a:gd name="T34" fmla="*/ 2 w 435"/>
                <a:gd name="T35" fmla="*/ 3 h 396"/>
                <a:gd name="T36" fmla="*/ 2 w 435"/>
                <a:gd name="T37" fmla="*/ 3 h 396"/>
                <a:gd name="T38" fmla="*/ 2 w 435"/>
                <a:gd name="T39" fmla="*/ 3 h 396"/>
                <a:gd name="T40" fmla="*/ 2 w 435"/>
                <a:gd name="T41" fmla="*/ 3 h 396"/>
                <a:gd name="T42" fmla="*/ 2 w 435"/>
                <a:gd name="T43" fmla="*/ 3 h 396"/>
                <a:gd name="T44" fmla="*/ 2 w 435"/>
                <a:gd name="T45" fmla="*/ 3 h 396"/>
                <a:gd name="T46" fmla="*/ 2 w 435"/>
                <a:gd name="T47" fmla="*/ 3 h 396"/>
                <a:gd name="T48" fmla="*/ 2 w 435"/>
                <a:gd name="T49" fmla="*/ 3 h 396"/>
                <a:gd name="T50" fmla="*/ 1 w 435"/>
                <a:gd name="T51" fmla="*/ 3 h 396"/>
                <a:gd name="T52" fmla="*/ 1 w 435"/>
                <a:gd name="T53" fmla="*/ 3 h 396"/>
                <a:gd name="T54" fmla="*/ 1 w 435"/>
                <a:gd name="T55" fmla="*/ 3 h 396"/>
                <a:gd name="T56" fmla="*/ 1 w 435"/>
                <a:gd name="T57" fmla="*/ 2 h 396"/>
                <a:gd name="T58" fmla="*/ 1 w 435"/>
                <a:gd name="T59" fmla="*/ 2 h 396"/>
                <a:gd name="T60" fmla="*/ 1 w 435"/>
                <a:gd name="T61" fmla="*/ 2 h 396"/>
                <a:gd name="T62" fmla="*/ 0 w 435"/>
                <a:gd name="T63" fmla="*/ 2 h 396"/>
                <a:gd name="T64" fmla="*/ 0 w 435"/>
                <a:gd name="T65" fmla="*/ 2 h 396"/>
                <a:gd name="T66" fmla="*/ 0 w 435"/>
                <a:gd name="T67" fmla="*/ 2 h 396"/>
                <a:gd name="T68" fmla="*/ 0 w 435"/>
                <a:gd name="T69" fmla="*/ 2 h 396"/>
                <a:gd name="T70" fmla="*/ 0 w 435"/>
                <a:gd name="T71" fmla="*/ 2 h 396"/>
                <a:gd name="T72" fmla="*/ 0 w 435"/>
                <a:gd name="T73" fmla="*/ 2 h 396"/>
                <a:gd name="T74" fmla="*/ 1 w 435"/>
                <a:gd name="T75" fmla="*/ 2 h 396"/>
                <a:gd name="T76" fmla="*/ 1 w 435"/>
                <a:gd name="T77" fmla="*/ 2 h 396"/>
                <a:gd name="T78" fmla="*/ 1 w 435"/>
                <a:gd name="T79" fmla="*/ 2 h 396"/>
                <a:gd name="T80" fmla="*/ 1 w 435"/>
                <a:gd name="T81" fmla="*/ 2 h 396"/>
                <a:gd name="T82" fmla="*/ 1 w 435"/>
                <a:gd name="T83" fmla="*/ 1 h 396"/>
                <a:gd name="T84" fmla="*/ 2 w 435"/>
                <a:gd name="T85" fmla="*/ 0 h 396"/>
                <a:gd name="T86" fmla="*/ 2 w 435"/>
                <a:gd name="T87" fmla="*/ 0 h 396"/>
                <a:gd name="T88" fmla="*/ 2 w 435"/>
                <a:gd name="T89" fmla="*/ 0 h 396"/>
                <a:gd name="T90" fmla="*/ 2 w 435"/>
                <a:gd name="T91" fmla="*/ 0 h 396"/>
                <a:gd name="T92" fmla="*/ 2 w 435"/>
                <a:gd name="T93" fmla="*/ 0 h 396"/>
                <a:gd name="T94" fmla="*/ 2 w 435"/>
                <a:gd name="T95" fmla="*/ 1 h 396"/>
                <a:gd name="T96" fmla="*/ 2 w 435"/>
                <a:gd name="T97" fmla="*/ 1 h 396"/>
                <a:gd name="T98" fmla="*/ 2 w 435"/>
                <a:gd name="T99" fmla="*/ 1 h 396"/>
                <a:gd name="T100" fmla="*/ 2 w 435"/>
                <a:gd name="T101" fmla="*/ 1 h 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396"/>
                <a:gd name="T155" fmla="*/ 435 w 435"/>
                <a:gd name="T156" fmla="*/ 396 h 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7" name="Freeform 87"/>
            <p:cNvSpPr>
              <a:spLocks/>
            </p:cNvSpPr>
            <p:nvPr/>
          </p:nvSpPr>
          <p:spPr bwMode="auto">
            <a:xfrm>
              <a:off x="4228" y="1363"/>
              <a:ext cx="52" cy="41"/>
            </a:xfrm>
            <a:custGeom>
              <a:avLst/>
              <a:gdLst>
                <a:gd name="T0" fmla="*/ 2 w 258"/>
                <a:gd name="T1" fmla="*/ 0 h 207"/>
                <a:gd name="T2" fmla="*/ 2 w 258"/>
                <a:gd name="T3" fmla="*/ 1 h 207"/>
                <a:gd name="T4" fmla="*/ 2 w 258"/>
                <a:gd name="T5" fmla="*/ 1 h 207"/>
                <a:gd name="T6" fmla="*/ 2 w 258"/>
                <a:gd name="T7" fmla="*/ 1 h 207"/>
                <a:gd name="T8" fmla="*/ 2 w 258"/>
                <a:gd name="T9" fmla="*/ 1 h 207"/>
                <a:gd name="T10" fmla="*/ 2 w 258"/>
                <a:gd name="T11" fmla="*/ 1 h 207"/>
                <a:gd name="T12" fmla="*/ 1 w 258"/>
                <a:gd name="T13" fmla="*/ 1 h 207"/>
                <a:gd name="T14" fmla="*/ 1 w 258"/>
                <a:gd name="T15" fmla="*/ 1 h 207"/>
                <a:gd name="T16" fmla="*/ 1 w 258"/>
                <a:gd name="T17" fmla="*/ 2 h 207"/>
                <a:gd name="T18" fmla="*/ 1 w 258"/>
                <a:gd name="T19" fmla="*/ 2 h 207"/>
                <a:gd name="T20" fmla="*/ 1 w 258"/>
                <a:gd name="T21" fmla="*/ 1 h 207"/>
                <a:gd name="T22" fmla="*/ 1 w 258"/>
                <a:gd name="T23" fmla="*/ 1 h 207"/>
                <a:gd name="T24" fmla="*/ 1 w 258"/>
                <a:gd name="T25" fmla="*/ 1 h 207"/>
                <a:gd name="T26" fmla="*/ 1 w 258"/>
                <a:gd name="T27" fmla="*/ 1 h 207"/>
                <a:gd name="T28" fmla="*/ 1 w 258"/>
                <a:gd name="T29" fmla="*/ 1 h 207"/>
                <a:gd name="T30" fmla="*/ 1 w 258"/>
                <a:gd name="T31" fmla="*/ 1 h 207"/>
                <a:gd name="T32" fmla="*/ 1 w 258"/>
                <a:gd name="T33" fmla="*/ 2 h 207"/>
                <a:gd name="T34" fmla="*/ 0 w 258"/>
                <a:gd name="T35" fmla="*/ 1 h 207"/>
                <a:gd name="T36" fmla="*/ 0 w 258"/>
                <a:gd name="T37" fmla="*/ 1 h 207"/>
                <a:gd name="T38" fmla="*/ 0 w 258"/>
                <a:gd name="T39" fmla="*/ 1 h 207"/>
                <a:gd name="T40" fmla="*/ 0 w 258"/>
                <a:gd name="T41" fmla="*/ 1 h 207"/>
                <a:gd name="T42" fmla="*/ 0 w 258"/>
                <a:gd name="T43" fmla="*/ 1 h 207"/>
                <a:gd name="T44" fmla="*/ 0 w 258"/>
                <a:gd name="T45" fmla="*/ 1 h 207"/>
                <a:gd name="T46" fmla="*/ 0 w 258"/>
                <a:gd name="T47" fmla="*/ 1 h 207"/>
                <a:gd name="T48" fmla="*/ 0 w 258"/>
                <a:gd name="T49" fmla="*/ 1 h 207"/>
                <a:gd name="T50" fmla="*/ 0 w 258"/>
                <a:gd name="T51" fmla="*/ 1 h 207"/>
                <a:gd name="T52" fmla="*/ 1 w 258"/>
                <a:gd name="T53" fmla="*/ 0 h 207"/>
                <a:gd name="T54" fmla="*/ 1 w 258"/>
                <a:gd name="T55" fmla="*/ 0 h 207"/>
                <a:gd name="T56" fmla="*/ 1 w 258"/>
                <a:gd name="T57" fmla="*/ 0 h 207"/>
                <a:gd name="T58" fmla="*/ 1 w 258"/>
                <a:gd name="T59" fmla="*/ 0 h 207"/>
                <a:gd name="T60" fmla="*/ 1 w 258"/>
                <a:gd name="T61" fmla="*/ 0 h 207"/>
                <a:gd name="T62" fmla="*/ 2 w 258"/>
                <a:gd name="T63" fmla="*/ 0 h 207"/>
                <a:gd name="T64" fmla="*/ 2 w 258"/>
                <a:gd name="T65" fmla="*/ 0 h 207"/>
                <a:gd name="T66" fmla="*/ 2 w 258"/>
                <a:gd name="T67" fmla="*/ 0 h 207"/>
                <a:gd name="T68" fmla="*/ 2 w 258"/>
                <a:gd name="T69" fmla="*/ 0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
                <a:gd name="T106" fmla="*/ 0 h 207"/>
                <a:gd name="T107" fmla="*/ 258 w 258"/>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8" name="Freeform 88"/>
            <p:cNvSpPr>
              <a:spLocks/>
            </p:cNvSpPr>
            <p:nvPr/>
          </p:nvSpPr>
          <p:spPr bwMode="auto">
            <a:xfrm>
              <a:off x="4087" y="1373"/>
              <a:ext cx="87" cy="91"/>
            </a:xfrm>
            <a:custGeom>
              <a:avLst/>
              <a:gdLst>
                <a:gd name="T0" fmla="*/ 3 w 435"/>
                <a:gd name="T1" fmla="*/ 1 h 457"/>
                <a:gd name="T2" fmla="*/ 3 w 435"/>
                <a:gd name="T3" fmla="*/ 1 h 457"/>
                <a:gd name="T4" fmla="*/ 3 w 435"/>
                <a:gd name="T5" fmla="*/ 1 h 457"/>
                <a:gd name="T6" fmla="*/ 3 w 435"/>
                <a:gd name="T7" fmla="*/ 1 h 457"/>
                <a:gd name="T8" fmla="*/ 3 w 435"/>
                <a:gd name="T9" fmla="*/ 1 h 457"/>
                <a:gd name="T10" fmla="*/ 3 w 435"/>
                <a:gd name="T11" fmla="*/ 2 h 457"/>
                <a:gd name="T12" fmla="*/ 3 w 435"/>
                <a:gd name="T13" fmla="*/ 2 h 457"/>
                <a:gd name="T14" fmla="*/ 3 w 435"/>
                <a:gd name="T15" fmla="*/ 2 h 457"/>
                <a:gd name="T16" fmla="*/ 3 w 435"/>
                <a:gd name="T17" fmla="*/ 3 h 457"/>
                <a:gd name="T18" fmla="*/ 3 w 435"/>
                <a:gd name="T19" fmla="*/ 3 h 457"/>
                <a:gd name="T20" fmla="*/ 3 w 435"/>
                <a:gd name="T21" fmla="*/ 3 h 457"/>
                <a:gd name="T22" fmla="*/ 3 w 435"/>
                <a:gd name="T23" fmla="*/ 3 h 457"/>
                <a:gd name="T24" fmla="*/ 3 w 435"/>
                <a:gd name="T25" fmla="*/ 3 h 457"/>
                <a:gd name="T26" fmla="*/ 2 w 435"/>
                <a:gd name="T27" fmla="*/ 3 h 457"/>
                <a:gd name="T28" fmla="*/ 2 w 435"/>
                <a:gd name="T29" fmla="*/ 3 h 457"/>
                <a:gd name="T30" fmla="*/ 2 w 435"/>
                <a:gd name="T31" fmla="*/ 3 h 457"/>
                <a:gd name="T32" fmla="*/ 2 w 435"/>
                <a:gd name="T33" fmla="*/ 3 h 457"/>
                <a:gd name="T34" fmla="*/ 2 w 435"/>
                <a:gd name="T35" fmla="*/ 3 h 457"/>
                <a:gd name="T36" fmla="*/ 2 w 435"/>
                <a:gd name="T37" fmla="*/ 3 h 457"/>
                <a:gd name="T38" fmla="*/ 2 w 435"/>
                <a:gd name="T39" fmla="*/ 3 h 457"/>
                <a:gd name="T40" fmla="*/ 2 w 435"/>
                <a:gd name="T41" fmla="*/ 3 h 457"/>
                <a:gd name="T42" fmla="*/ 2 w 435"/>
                <a:gd name="T43" fmla="*/ 3 h 457"/>
                <a:gd name="T44" fmla="*/ 2 w 435"/>
                <a:gd name="T45" fmla="*/ 3 h 457"/>
                <a:gd name="T46" fmla="*/ 1 w 435"/>
                <a:gd name="T47" fmla="*/ 3 h 457"/>
                <a:gd name="T48" fmla="*/ 1 w 435"/>
                <a:gd name="T49" fmla="*/ 4 h 457"/>
                <a:gd name="T50" fmla="*/ 1 w 435"/>
                <a:gd name="T51" fmla="*/ 4 h 457"/>
                <a:gd name="T52" fmla="*/ 1 w 435"/>
                <a:gd name="T53" fmla="*/ 4 h 457"/>
                <a:gd name="T54" fmla="*/ 1 w 435"/>
                <a:gd name="T55" fmla="*/ 4 h 457"/>
                <a:gd name="T56" fmla="*/ 1 w 435"/>
                <a:gd name="T57" fmla="*/ 3 h 457"/>
                <a:gd name="T58" fmla="*/ 1 w 435"/>
                <a:gd name="T59" fmla="*/ 3 h 457"/>
                <a:gd name="T60" fmla="*/ 1 w 435"/>
                <a:gd name="T61" fmla="*/ 3 h 457"/>
                <a:gd name="T62" fmla="*/ 1 w 435"/>
                <a:gd name="T63" fmla="*/ 3 h 457"/>
                <a:gd name="T64" fmla="*/ 1 w 435"/>
                <a:gd name="T65" fmla="*/ 3 h 457"/>
                <a:gd name="T66" fmla="*/ 1 w 435"/>
                <a:gd name="T67" fmla="*/ 3 h 457"/>
                <a:gd name="T68" fmla="*/ 1 w 435"/>
                <a:gd name="T69" fmla="*/ 2 h 457"/>
                <a:gd name="T70" fmla="*/ 1 w 435"/>
                <a:gd name="T71" fmla="*/ 2 h 457"/>
                <a:gd name="T72" fmla="*/ 1 w 435"/>
                <a:gd name="T73" fmla="*/ 2 h 457"/>
                <a:gd name="T74" fmla="*/ 0 w 435"/>
                <a:gd name="T75" fmla="*/ 2 h 457"/>
                <a:gd name="T76" fmla="*/ 0 w 435"/>
                <a:gd name="T77" fmla="*/ 2 h 457"/>
                <a:gd name="T78" fmla="*/ 0 w 435"/>
                <a:gd name="T79" fmla="*/ 2 h 457"/>
                <a:gd name="T80" fmla="*/ 0 w 435"/>
                <a:gd name="T81" fmla="*/ 2 h 457"/>
                <a:gd name="T82" fmla="*/ 0 w 435"/>
                <a:gd name="T83" fmla="*/ 2 h 457"/>
                <a:gd name="T84" fmla="*/ 0 w 435"/>
                <a:gd name="T85" fmla="*/ 2 h 457"/>
                <a:gd name="T86" fmla="*/ 0 w 435"/>
                <a:gd name="T87" fmla="*/ 2 h 457"/>
                <a:gd name="T88" fmla="*/ 0 w 435"/>
                <a:gd name="T89" fmla="*/ 2 h 457"/>
                <a:gd name="T90" fmla="*/ 0 w 435"/>
                <a:gd name="T91" fmla="*/ 2 h 457"/>
                <a:gd name="T92" fmla="*/ 1 w 435"/>
                <a:gd name="T93" fmla="*/ 2 h 457"/>
                <a:gd name="T94" fmla="*/ 1 w 435"/>
                <a:gd name="T95" fmla="*/ 2 h 457"/>
                <a:gd name="T96" fmla="*/ 1 w 435"/>
                <a:gd name="T97" fmla="*/ 1 h 457"/>
                <a:gd name="T98" fmla="*/ 1 w 435"/>
                <a:gd name="T99" fmla="*/ 1 h 457"/>
                <a:gd name="T100" fmla="*/ 1 w 435"/>
                <a:gd name="T101" fmla="*/ 0 h 457"/>
                <a:gd name="T102" fmla="*/ 2 w 435"/>
                <a:gd name="T103" fmla="*/ 0 h 457"/>
                <a:gd name="T104" fmla="*/ 2 w 435"/>
                <a:gd name="T105" fmla="*/ 0 h 457"/>
                <a:gd name="T106" fmla="*/ 2 w 435"/>
                <a:gd name="T107" fmla="*/ 0 h 457"/>
                <a:gd name="T108" fmla="*/ 2 w 435"/>
                <a:gd name="T109" fmla="*/ 1 h 457"/>
                <a:gd name="T110" fmla="*/ 2 w 435"/>
                <a:gd name="T111" fmla="*/ 1 h 457"/>
                <a:gd name="T112" fmla="*/ 3 w 435"/>
                <a:gd name="T113" fmla="*/ 1 h 457"/>
                <a:gd name="T114" fmla="*/ 3 w 435"/>
                <a:gd name="T115" fmla="*/ 1 h 457"/>
                <a:gd name="T116" fmla="*/ 3 w 435"/>
                <a:gd name="T117" fmla="*/ 1 h 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5"/>
                <a:gd name="T178" fmla="*/ 0 h 457"/>
                <a:gd name="T179" fmla="*/ 435 w 435"/>
                <a:gd name="T180" fmla="*/ 457 h 4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9" name="Freeform 89"/>
            <p:cNvSpPr>
              <a:spLocks/>
            </p:cNvSpPr>
            <p:nvPr/>
          </p:nvSpPr>
          <p:spPr bwMode="auto">
            <a:xfrm>
              <a:off x="4102" y="1386"/>
              <a:ext cx="62" cy="58"/>
            </a:xfrm>
            <a:custGeom>
              <a:avLst/>
              <a:gdLst>
                <a:gd name="T0" fmla="*/ 2 w 312"/>
                <a:gd name="T1" fmla="*/ 1 h 290"/>
                <a:gd name="T2" fmla="*/ 2 w 312"/>
                <a:gd name="T3" fmla="*/ 1 h 290"/>
                <a:gd name="T4" fmla="*/ 2 w 312"/>
                <a:gd name="T5" fmla="*/ 1 h 290"/>
                <a:gd name="T6" fmla="*/ 2 w 312"/>
                <a:gd name="T7" fmla="*/ 1 h 290"/>
                <a:gd name="T8" fmla="*/ 2 w 312"/>
                <a:gd name="T9" fmla="*/ 1 h 290"/>
                <a:gd name="T10" fmla="*/ 2 w 312"/>
                <a:gd name="T11" fmla="*/ 1 h 290"/>
                <a:gd name="T12" fmla="*/ 2 w 312"/>
                <a:gd name="T13" fmla="*/ 1 h 290"/>
                <a:gd name="T14" fmla="*/ 2 w 312"/>
                <a:gd name="T15" fmla="*/ 2 h 290"/>
                <a:gd name="T16" fmla="*/ 2 w 312"/>
                <a:gd name="T17" fmla="*/ 2 h 290"/>
                <a:gd name="T18" fmla="*/ 2 w 312"/>
                <a:gd name="T19" fmla="*/ 2 h 290"/>
                <a:gd name="T20" fmla="*/ 2 w 312"/>
                <a:gd name="T21" fmla="*/ 2 h 290"/>
                <a:gd name="T22" fmla="*/ 2 w 312"/>
                <a:gd name="T23" fmla="*/ 2 h 290"/>
                <a:gd name="T24" fmla="*/ 2 w 312"/>
                <a:gd name="T25" fmla="*/ 2 h 290"/>
                <a:gd name="T26" fmla="*/ 1 w 312"/>
                <a:gd name="T27" fmla="*/ 2 h 290"/>
                <a:gd name="T28" fmla="*/ 1 w 312"/>
                <a:gd name="T29" fmla="*/ 2 h 290"/>
                <a:gd name="T30" fmla="*/ 1 w 312"/>
                <a:gd name="T31" fmla="*/ 2 h 290"/>
                <a:gd name="T32" fmla="*/ 1 w 312"/>
                <a:gd name="T33" fmla="*/ 2 h 290"/>
                <a:gd name="T34" fmla="*/ 1 w 312"/>
                <a:gd name="T35" fmla="*/ 2 h 290"/>
                <a:gd name="T36" fmla="*/ 1 w 312"/>
                <a:gd name="T37" fmla="*/ 2 h 290"/>
                <a:gd name="T38" fmla="*/ 1 w 312"/>
                <a:gd name="T39" fmla="*/ 2 h 290"/>
                <a:gd name="T40" fmla="*/ 1 w 312"/>
                <a:gd name="T41" fmla="*/ 2 h 290"/>
                <a:gd name="T42" fmla="*/ 1 w 312"/>
                <a:gd name="T43" fmla="*/ 2 h 290"/>
                <a:gd name="T44" fmla="*/ 1 w 312"/>
                <a:gd name="T45" fmla="*/ 2 h 290"/>
                <a:gd name="T46" fmla="*/ 0 w 312"/>
                <a:gd name="T47" fmla="*/ 2 h 290"/>
                <a:gd name="T48" fmla="*/ 0 w 312"/>
                <a:gd name="T49" fmla="*/ 2 h 290"/>
                <a:gd name="T50" fmla="*/ 0 w 312"/>
                <a:gd name="T51" fmla="*/ 1 h 290"/>
                <a:gd name="T52" fmla="*/ 0 w 312"/>
                <a:gd name="T53" fmla="*/ 1 h 290"/>
                <a:gd name="T54" fmla="*/ 0 w 312"/>
                <a:gd name="T55" fmla="*/ 1 h 290"/>
                <a:gd name="T56" fmla="*/ 1 w 312"/>
                <a:gd name="T57" fmla="*/ 1 h 290"/>
                <a:gd name="T58" fmla="*/ 1 w 312"/>
                <a:gd name="T59" fmla="*/ 1 h 290"/>
                <a:gd name="T60" fmla="*/ 1 w 312"/>
                <a:gd name="T61" fmla="*/ 1 h 290"/>
                <a:gd name="T62" fmla="*/ 1 w 312"/>
                <a:gd name="T63" fmla="*/ 1 h 290"/>
                <a:gd name="T64" fmla="*/ 1 w 312"/>
                <a:gd name="T65" fmla="*/ 0 h 290"/>
                <a:gd name="T66" fmla="*/ 1 w 312"/>
                <a:gd name="T67" fmla="*/ 0 h 290"/>
                <a:gd name="T68" fmla="*/ 1 w 312"/>
                <a:gd name="T69" fmla="*/ 0 h 290"/>
                <a:gd name="T70" fmla="*/ 1 w 312"/>
                <a:gd name="T71" fmla="*/ 0 h 290"/>
                <a:gd name="T72" fmla="*/ 1 w 312"/>
                <a:gd name="T73" fmla="*/ 0 h 290"/>
                <a:gd name="T74" fmla="*/ 1 w 312"/>
                <a:gd name="T75" fmla="*/ 0 h 290"/>
                <a:gd name="T76" fmla="*/ 2 w 312"/>
                <a:gd name="T77" fmla="*/ 1 h 290"/>
                <a:gd name="T78" fmla="*/ 2 w 312"/>
                <a:gd name="T79" fmla="*/ 1 h 290"/>
                <a:gd name="T80" fmla="*/ 2 w 312"/>
                <a:gd name="T81" fmla="*/ 1 h 290"/>
                <a:gd name="T82" fmla="*/ 2 w 312"/>
                <a:gd name="T83" fmla="*/ 1 h 290"/>
                <a:gd name="T84" fmla="*/ 2 w 312"/>
                <a:gd name="T85" fmla="*/ 1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2"/>
                <a:gd name="T130" fmla="*/ 0 h 290"/>
                <a:gd name="T131" fmla="*/ 312 w 312"/>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0" name="Freeform 90"/>
            <p:cNvSpPr>
              <a:spLocks/>
            </p:cNvSpPr>
            <p:nvPr/>
          </p:nvSpPr>
          <p:spPr bwMode="auto">
            <a:xfrm>
              <a:off x="4170" y="1417"/>
              <a:ext cx="77" cy="84"/>
            </a:xfrm>
            <a:custGeom>
              <a:avLst/>
              <a:gdLst>
                <a:gd name="T0" fmla="*/ 2 w 384"/>
                <a:gd name="T1" fmla="*/ 1 h 420"/>
                <a:gd name="T2" fmla="*/ 2 w 384"/>
                <a:gd name="T3" fmla="*/ 1 h 420"/>
                <a:gd name="T4" fmla="*/ 2 w 384"/>
                <a:gd name="T5" fmla="*/ 1 h 420"/>
                <a:gd name="T6" fmla="*/ 3 w 384"/>
                <a:gd name="T7" fmla="*/ 1 h 420"/>
                <a:gd name="T8" fmla="*/ 3 w 384"/>
                <a:gd name="T9" fmla="*/ 1 h 420"/>
                <a:gd name="T10" fmla="*/ 3 w 384"/>
                <a:gd name="T11" fmla="*/ 2 h 420"/>
                <a:gd name="T12" fmla="*/ 3 w 384"/>
                <a:gd name="T13" fmla="*/ 2 h 420"/>
                <a:gd name="T14" fmla="*/ 3 w 384"/>
                <a:gd name="T15" fmla="*/ 2 h 420"/>
                <a:gd name="T16" fmla="*/ 3 w 384"/>
                <a:gd name="T17" fmla="*/ 2 h 420"/>
                <a:gd name="T18" fmla="*/ 3 w 384"/>
                <a:gd name="T19" fmla="*/ 2 h 420"/>
                <a:gd name="T20" fmla="*/ 3 w 384"/>
                <a:gd name="T21" fmla="*/ 2 h 420"/>
                <a:gd name="T22" fmla="*/ 2 w 384"/>
                <a:gd name="T23" fmla="*/ 2 h 420"/>
                <a:gd name="T24" fmla="*/ 2 w 384"/>
                <a:gd name="T25" fmla="*/ 2 h 420"/>
                <a:gd name="T26" fmla="*/ 2 w 384"/>
                <a:gd name="T27" fmla="*/ 3 h 420"/>
                <a:gd name="T28" fmla="*/ 2 w 384"/>
                <a:gd name="T29" fmla="*/ 3 h 420"/>
                <a:gd name="T30" fmla="*/ 2 w 384"/>
                <a:gd name="T31" fmla="*/ 3 h 420"/>
                <a:gd name="T32" fmla="*/ 2 w 384"/>
                <a:gd name="T33" fmla="*/ 3 h 420"/>
                <a:gd name="T34" fmla="*/ 2 w 384"/>
                <a:gd name="T35" fmla="*/ 3 h 420"/>
                <a:gd name="T36" fmla="*/ 2 w 384"/>
                <a:gd name="T37" fmla="*/ 3 h 420"/>
                <a:gd name="T38" fmla="*/ 2 w 384"/>
                <a:gd name="T39" fmla="*/ 3 h 420"/>
                <a:gd name="T40" fmla="*/ 2 w 384"/>
                <a:gd name="T41" fmla="*/ 3 h 420"/>
                <a:gd name="T42" fmla="*/ 1 w 384"/>
                <a:gd name="T43" fmla="*/ 3 h 420"/>
                <a:gd name="T44" fmla="*/ 1 w 384"/>
                <a:gd name="T45" fmla="*/ 3 h 420"/>
                <a:gd name="T46" fmla="*/ 1 w 384"/>
                <a:gd name="T47" fmla="*/ 3 h 420"/>
                <a:gd name="T48" fmla="*/ 1 w 384"/>
                <a:gd name="T49" fmla="*/ 3 h 420"/>
                <a:gd name="T50" fmla="*/ 1 w 384"/>
                <a:gd name="T51" fmla="*/ 3 h 420"/>
                <a:gd name="T52" fmla="*/ 1 w 384"/>
                <a:gd name="T53" fmla="*/ 3 h 420"/>
                <a:gd name="T54" fmla="*/ 1 w 384"/>
                <a:gd name="T55" fmla="*/ 3 h 420"/>
                <a:gd name="T56" fmla="*/ 1 w 384"/>
                <a:gd name="T57" fmla="*/ 3 h 420"/>
                <a:gd name="T58" fmla="*/ 0 w 384"/>
                <a:gd name="T59" fmla="*/ 3 h 420"/>
                <a:gd name="T60" fmla="*/ 0 w 384"/>
                <a:gd name="T61" fmla="*/ 3 h 420"/>
                <a:gd name="T62" fmla="*/ 0 w 384"/>
                <a:gd name="T63" fmla="*/ 3 h 420"/>
                <a:gd name="T64" fmla="*/ 0 w 384"/>
                <a:gd name="T65" fmla="*/ 3 h 420"/>
                <a:gd name="T66" fmla="*/ 0 w 384"/>
                <a:gd name="T67" fmla="*/ 3 h 420"/>
                <a:gd name="T68" fmla="*/ 0 w 384"/>
                <a:gd name="T69" fmla="*/ 2 h 420"/>
                <a:gd name="T70" fmla="*/ 0 w 384"/>
                <a:gd name="T71" fmla="*/ 2 h 420"/>
                <a:gd name="T72" fmla="*/ 0 w 384"/>
                <a:gd name="T73" fmla="*/ 2 h 420"/>
                <a:gd name="T74" fmla="*/ 0 w 384"/>
                <a:gd name="T75" fmla="*/ 2 h 420"/>
                <a:gd name="T76" fmla="*/ 0 w 384"/>
                <a:gd name="T77" fmla="*/ 1 h 420"/>
                <a:gd name="T78" fmla="*/ 0 w 384"/>
                <a:gd name="T79" fmla="*/ 1 h 420"/>
                <a:gd name="T80" fmla="*/ 0 w 384"/>
                <a:gd name="T81" fmla="*/ 1 h 420"/>
                <a:gd name="T82" fmla="*/ 0 w 384"/>
                <a:gd name="T83" fmla="*/ 1 h 420"/>
                <a:gd name="T84" fmla="*/ 0 w 384"/>
                <a:gd name="T85" fmla="*/ 1 h 420"/>
                <a:gd name="T86" fmla="*/ 0 w 384"/>
                <a:gd name="T87" fmla="*/ 1 h 420"/>
                <a:gd name="T88" fmla="*/ 1 w 384"/>
                <a:gd name="T89" fmla="*/ 1 h 420"/>
                <a:gd name="T90" fmla="*/ 1 w 384"/>
                <a:gd name="T91" fmla="*/ 1 h 420"/>
                <a:gd name="T92" fmla="*/ 1 w 384"/>
                <a:gd name="T93" fmla="*/ 1 h 420"/>
                <a:gd name="T94" fmla="*/ 1 w 384"/>
                <a:gd name="T95" fmla="*/ 1 h 420"/>
                <a:gd name="T96" fmla="*/ 1 w 384"/>
                <a:gd name="T97" fmla="*/ 1 h 420"/>
                <a:gd name="T98" fmla="*/ 1 w 384"/>
                <a:gd name="T99" fmla="*/ 1 h 420"/>
                <a:gd name="T100" fmla="*/ 1 w 384"/>
                <a:gd name="T101" fmla="*/ 1 h 420"/>
                <a:gd name="T102" fmla="*/ 1 w 384"/>
                <a:gd name="T103" fmla="*/ 1 h 420"/>
                <a:gd name="T104" fmla="*/ 2 w 384"/>
                <a:gd name="T105" fmla="*/ 0 h 420"/>
                <a:gd name="T106" fmla="*/ 2 w 384"/>
                <a:gd name="T107" fmla="*/ 0 h 420"/>
                <a:gd name="T108" fmla="*/ 2 w 384"/>
                <a:gd name="T109" fmla="*/ 0 h 420"/>
                <a:gd name="T110" fmla="*/ 2 w 384"/>
                <a:gd name="T111" fmla="*/ 0 h 420"/>
                <a:gd name="T112" fmla="*/ 2 w 384"/>
                <a:gd name="T113" fmla="*/ 0 h 420"/>
                <a:gd name="T114" fmla="*/ 2 w 384"/>
                <a:gd name="T115" fmla="*/ 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4"/>
                <a:gd name="T175" fmla="*/ 0 h 420"/>
                <a:gd name="T176" fmla="*/ 384 w 384"/>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1" name="Freeform 91"/>
            <p:cNvSpPr>
              <a:spLocks/>
            </p:cNvSpPr>
            <p:nvPr/>
          </p:nvSpPr>
          <p:spPr bwMode="auto">
            <a:xfrm>
              <a:off x="4185" y="1435"/>
              <a:ext cx="47" cy="54"/>
            </a:xfrm>
            <a:custGeom>
              <a:avLst/>
              <a:gdLst>
                <a:gd name="T0" fmla="*/ 2 w 239"/>
                <a:gd name="T1" fmla="*/ 1 h 270"/>
                <a:gd name="T2" fmla="*/ 2 w 239"/>
                <a:gd name="T3" fmla="*/ 1 h 270"/>
                <a:gd name="T4" fmla="*/ 2 w 239"/>
                <a:gd name="T5" fmla="*/ 1 h 270"/>
                <a:gd name="T6" fmla="*/ 2 w 239"/>
                <a:gd name="T7" fmla="*/ 1 h 270"/>
                <a:gd name="T8" fmla="*/ 2 w 239"/>
                <a:gd name="T9" fmla="*/ 1 h 270"/>
                <a:gd name="T10" fmla="*/ 1 w 239"/>
                <a:gd name="T11" fmla="*/ 1 h 270"/>
                <a:gd name="T12" fmla="*/ 1 w 239"/>
                <a:gd name="T13" fmla="*/ 1 h 270"/>
                <a:gd name="T14" fmla="*/ 1 w 239"/>
                <a:gd name="T15" fmla="*/ 1 h 270"/>
                <a:gd name="T16" fmla="*/ 1 w 239"/>
                <a:gd name="T17" fmla="*/ 2 h 270"/>
                <a:gd name="T18" fmla="*/ 1 w 239"/>
                <a:gd name="T19" fmla="*/ 2 h 270"/>
                <a:gd name="T20" fmla="*/ 1 w 239"/>
                <a:gd name="T21" fmla="*/ 2 h 270"/>
                <a:gd name="T22" fmla="*/ 1 w 239"/>
                <a:gd name="T23" fmla="*/ 2 h 270"/>
                <a:gd name="T24" fmla="*/ 1 w 239"/>
                <a:gd name="T25" fmla="*/ 2 h 270"/>
                <a:gd name="T26" fmla="*/ 1 w 239"/>
                <a:gd name="T27" fmla="*/ 2 h 270"/>
                <a:gd name="T28" fmla="*/ 0 w 239"/>
                <a:gd name="T29" fmla="*/ 2 h 270"/>
                <a:gd name="T30" fmla="*/ 0 w 239"/>
                <a:gd name="T31" fmla="*/ 2 h 270"/>
                <a:gd name="T32" fmla="*/ 0 w 239"/>
                <a:gd name="T33" fmla="*/ 2 h 270"/>
                <a:gd name="T34" fmla="*/ 0 w 239"/>
                <a:gd name="T35" fmla="*/ 2 h 270"/>
                <a:gd name="T36" fmla="*/ 0 w 239"/>
                <a:gd name="T37" fmla="*/ 2 h 270"/>
                <a:gd name="T38" fmla="*/ 0 w 239"/>
                <a:gd name="T39" fmla="*/ 2 h 270"/>
                <a:gd name="T40" fmla="*/ 0 w 239"/>
                <a:gd name="T41" fmla="*/ 1 h 270"/>
                <a:gd name="T42" fmla="*/ 0 w 239"/>
                <a:gd name="T43" fmla="*/ 1 h 270"/>
                <a:gd name="T44" fmla="*/ 0 w 239"/>
                <a:gd name="T45" fmla="*/ 1 h 270"/>
                <a:gd name="T46" fmla="*/ 0 w 239"/>
                <a:gd name="T47" fmla="*/ 1 h 270"/>
                <a:gd name="T48" fmla="*/ 0 w 239"/>
                <a:gd name="T49" fmla="*/ 1 h 270"/>
                <a:gd name="T50" fmla="*/ 0 w 239"/>
                <a:gd name="T51" fmla="*/ 1 h 270"/>
                <a:gd name="T52" fmla="*/ 0 w 239"/>
                <a:gd name="T53" fmla="*/ 1 h 270"/>
                <a:gd name="T54" fmla="*/ 0 w 239"/>
                <a:gd name="T55" fmla="*/ 1 h 270"/>
                <a:gd name="T56" fmla="*/ 0 w 239"/>
                <a:gd name="T57" fmla="*/ 1 h 270"/>
                <a:gd name="T58" fmla="*/ 0 w 239"/>
                <a:gd name="T59" fmla="*/ 1 h 270"/>
                <a:gd name="T60" fmla="*/ 0 w 239"/>
                <a:gd name="T61" fmla="*/ 1 h 270"/>
                <a:gd name="T62" fmla="*/ 0 w 239"/>
                <a:gd name="T63" fmla="*/ 1 h 270"/>
                <a:gd name="T64" fmla="*/ 0 w 239"/>
                <a:gd name="T65" fmla="*/ 1 h 270"/>
                <a:gd name="T66" fmla="*/ 0 w 239"/>
                <a:gd name="T67" fmla="*/ 1 h 270"/>
                <a:gd name="T68" fmla="*/ 1 w 239"/>
                <a:gd name="T69" fmla="*/ 1 h 270"/>
                <a:gd name="T70" fmla="*/ 1 w 239"/>
                <a:gd name="T71" fmla="*/ 0 h 270"/>
                <a:gd name="T72" fmla="*/ 1 w 239"/>
                <a:gd name="T73" fmla="*/ 0 h 270"/>
                <a:gd name="T74" fmla="*/ 1 w 239"/>
                <a:gd name="T75" fmla="*/ 0 h 270"/>
                <a:gd name="T76" fmla="*/ 1 w 239"/>
                <a:gd name="T77" fmla="*/ 1 h 270"/>
                <a:gd name="T78" fmla="*/ 1 w 239"/>
                <a:gd name="T79" fmla="*/ 1 h 270"/>
                <a:gd name="T80" fmla="*/ 1 w 239"/>
                <a:gd name="T81" fmla="*/ 1 h 270"/>
                <a:gd name="T82" fmla="*/ 2 w 239"/>
                <a:gd name="T83" fmla="*/ 1 h 270"/>
                <a:gd name="T84" fmla="*/ 2 w 239"/>
                <a:gd name="T85" fmla="*/ 1 h 270"/>
                <a:gd name="T86" fmla="*/ 2 w 239"/>
                <a:gd name="T87" fmla="*/ 1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270"/>
                <a:gd name="T134" fmla="*/ 239 w 239"/>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2" name="Freeform 92"/>
            <p:cNvSpPr>
              <a:spLocks/>
            </p:cNvSpPr>
            <p:nvPr/>
          </p:nvSpPr>
          <p:spPr bwMode="auto">
            <a:xfrm>
              <a:off x="4297" y="1514"/>
              <a:ext cx="27" cy="50"/>
            </a:xfrm>
            <a:custGeom>
              <a:avLst/>
              <a:gdLst>
                <a:gd name="T0" fmla="*/ 1 w 134"/>
                <a:gd name="T1" fmla="*/ 2 h 249"/>
                <a:gd name="T2" fmla="*/ 1 w 134"/>
                <a:gd name="T3" fmla="*/ 2 h 249"/>
                <a:gd name="T4" fmla="*/ 1 w 134"/>
                <a:gd name="T5" fmla="*/ 2 h 249"/>
                <a:gd name="T6" fmla="*/ 1 w 134"/>
                <a:gd name="T7" fmla="*/ 2 h 249"/>
                <a:gd name="T8" fmla="*/ 1 w 134"/>
                <a:gd name="T9" fmla="*/ 2 h 249"/>
                <a:gd name="T10" fmla="*/ 1 w 134"/>
                <a:gd name="T11" fmla="*/ 2 h 249"/>
                <a:gd name="T12" fmla="*/ 1 w 134"/>
                <a:gd name="T13" fmla="*/ 2 h 249"/>
                <a:gd name="T14" fmla="*/ 1 w 134"/>
                <a:gd name="T15" fmla="*/ 2 h 249"/>
                <a:gd name="T16" fmla="*/ 0 w 134"/>
                <a:gd name="T17" fmla="*/ 2 h 249"/>
                <a:gd name="T18" fmla="*/ 1 w 134"/>
                <a:gd name="T19" fmla="*/ 2 h 249"/>
                <a:gd name="T20" fmla="*/ 1 w 134"/>
                <a:gd name="T21" fmla="*/ 2 h 249"/>
                <a:gd name="T22" fmla="*/ 1 w 134"/>
                <a:gd name="T23" fmla="*/ 2 h 249"/>
                <a:gd name="T24" fmla="*/ 1 w 134"/>
                <a:gd name="T25" fmla="*/ 2 h 249"/>
                <a:gd name="T26" fmla="*/ 1 w 134"/>
                <a:gd name="T27" fmla="*/ 1 h 249"/>
                <a:gd name="T28" fmla="*/ 1 w 134"/>
                <a:gd name="T29" fmla="*/ 1 h 249"/>
                <a:gd name="T30" fmla="*/ 1 w 134"/>
                <a:gd name="T31" fmla="*/ 1 h 249"/>
                <a:gd name="T32" fmla="*/ 1 w 134"/>
                <a:gd name="T33" fmla="*/ 1 h 249"/>
                <a:gd name="T34" fmla="*/ 0 w 134"/>
                <a:gd name="T35" fmla="*/ 1 h 249"/>
                <a:gd name="T36" fmla="*/ 0 w 134"/>
                <a:gd name="T37" fmla="*/ 1 h 249"/>
                <a:gd name="T38" fmla="*/ 0 w 134"/>
                <a:gd name="T39" fmla="*/ 1 h 249"/>
                <a:gd name="T40" fmla="*/ 0 w 134"/>
                <a:gd name="T41" fmla="*/ 1 h 249"/>
                <a:gd name="T42" fmla="*/ 0 w 134"/>
                <a:gd name="T43" fmla="*/ 1 h 249"/>
                <a:gd name="T44" fmla="*/ 0 w 134"/>
                <a:gd name="T45" fmla="*/ 1 h 249"/>
                <a:gd name="T46" fmla="*/ 0 w 134"/>
                <a:gd name="T47" fmla="*/ 1 h 249"/>
                <a:gd name="T48" fmla="*/ 0 w 134"/>
                <a:gd name="T49" fmla="*/ 1 h 249"/>
                <a:gd name="T50" fmla="*/ 0 w 134"/>
                <a:gd name="T51" fmla="*/ 1 h 249"/>
                <a:gd name="T52" fmla="*/ 0 w 134"/>
                <a:gd name="T53" fmla="*/ 1 h 249"/>
                <a:gd name="T54" fmla="*/ 0 w 134"/>
                <a:gd name="T55" fmla="*/ 1 h 249"/>
                <a:gd name="T56" fmla="*/ 1 w 134"/>
                <a:gd name="T57" fmla="*/ 1 h 249"/>
                <a:gd name="T58" fmla="*/ 1 w 134"/>
                <a:gd name="T59" fmla="*/ 0 h 249"/>
                <a:gd name="T60" fmla="*/ 1 w 134"/>
                <a:gd name="T61" fmla="*/ 0 h 249"/>
                <a:gd name="T62" fmla="*/ 1 w 134"/>
                <a:gd name="T63" fmla="*/ 0 h 249"/>
                <a:gd name="T64" fmla="*/ 1 w 134"/>
                <a:gd name="T65" fmla="*/ 0 h 249"/>
                <a:gd name="T66" fmla="*/ 1 w 134"/>
                <a:gd name="T67" fmla="*/ 2 h 2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49"/>
                <a:gd name="T104" fmla="*/ 134 w 134"/>
                <a:gd name="T105" fmla="*/ 249 h 2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3" name="Freeform 93"/>
            <p:cNvSpPr>
              <a:spLocks/>
            </p:cNvSpPr>
            <p:nvPr/>
          </p:nvSpPr>
          <p:spPr bwMode="auto">
            <a:xfrm>
              <a:off x="4145" y="1547"/>
              <a:ext cx="34" cy="42"/>
            </a:xfrm>
            <a:custGeom>
              <a:avLst/>
              <a:gdLst>
                <a:gd name="T0" fmla="*/ 1 w 166"/>
                <a:gd name="T1" fmla="*/ 1 h 206"/>
                <a:gd name="T2" fmla="*/ 1 w 166"/>
                <a:gd name="T3" fmla="*/ 2 h 206"/>
                <a:gd name="T4" fmla="*/ 1 w 166"/>
                <a:gd name="T5" fmla="*/ 2 h 206"/>
                <a:gd name="T6" fmla="*/ 1 w 166"/>
                <a:gd name="T7" fmla="*/ 2 h 206"/>
                <a:gd name="T8" fmla="*/ 1 w 166"/>
                <a:gd name="T9" fmla="*/ 2 h 206"/>
                <a:gd name="T10" fmla="*/ 1 w 166"/>
                <a:gd name="T11" fmla="*/ 2 h 206"/>
                <a:gd name="T12" fmla="*/ 1 w 166"/>
                <a:gd name="T13" fmla="*/ 1 h 206"/>
                <a:gd name="T14" fmla="*/ 1 w 166"/>
                <a:gd name="T15" fmla="*/ 1 h 206"/>
                <a:gd name="T16" fmla="*/ 1 w 166"/>
                <a:gd name="T17" fmla="*/ 1 h 206"/>
                <a:gd name="T18" fmla="*/ 1 w 166"/>
                <a:gd name="T19" fmla="*/ 1 h 206"/>
                <a:gd name="T20" fmla="*/ 1 w 166"/>
                <a:gd name="T21" fmla="*/ 2 h 206"/>
                <a:gd name="T22" fmla="*/ 1 w 166"/>
                <a:gd name="T23" fmla="*/ 2 h 206"/>
                <a:gd name="T24" fmla="*/ 1 w 166"/>
                <a:gd name="T25" fmla="*/ 2 h 206"/>
                <a:gd name="T26" fmla="*/ 0 w 166"/>
                <a:gd name="T27" fmla="*/ 1 h 206"/>
                <a:gd name="T28" fmla="*/ 0 w 166"/>
                <a:gd name="T29" fmla="*/ 1 h 206"/>
                <a:gd name="T30" fmla="*/ 0 w 166"/>
                <a:gd name="T31" fmla="*/ 1 h 206"/>
                <a:gd name="T32" fmla="*/ 0 w 166"/>
                <a:gd name="T33" fmla="*/ 1 h 206"/>
                <a:gd name="T34" fmla="*/ 0 w 166"/>
                <a:gd name="T35" fmla="*/ 1 h 206"/>
                <a:gd name="T36" fmla="*/ 0 w 166"/>
                <a:gd name="T37" fmla="*/ 1 h 206"/>
                <a:gd name="T38" fmla="*/ 0 w 166"/>
                <a:gd name="T39" fmla="*/ 0 h 206"/>
                <a:gd name="T40" fmla="*/ 0 w 166"/>
                <a:gd name="T41" fmla="*/ 0 h 206"/>
                <a:gd name="T42" fmla="*/ 1 w 166"/>
                <a:gd name="T43" fmla="*/ 0 h 206"/>
                <a:gd name="T44" fmla="*/ 1 w 166"/>
                <a:gd name="T45" fmla="*/ 0 h 206"/>
                <a:gd name="T46" fmla="*/ 1 w 166"/>
                <a:gd name="T47" fmla="*/ 1 h 206"/>
                <a:gd name="T48" fmla="*/ 1 w 166"/>
                <a:gd name="T49" fmla="*/ 1 h 206"/>
                <a:gd name="T50" fmla="*/ 1 w 166"/>
                <a:gd name="T51" fmla="*/ 1 h 206"/>
                <a:gd name="T52" fmla="*/ 1 w 166"/>
                <a:gd name="T53" fmla="*/ 1 h 206"/>
                <a:gd name="T54" fmla="*/ 1 w 166"/>
                <a:gd name="T55" fmla="*/ 1 h 2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
                <a:gd name="T85" fmla="*/ 0 h 206"/>
                <a:gd name="T86" fmla="*/ 166 w 166"/>
                <a:gd name="T87" fmla="*/ 206 h 2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4" name="Freeform 94"/>
            <p:cNvSpPr>
              <a:spLocks/>
            </p:cNvSpPr>
            <p:nvPr/>
          </p:nvSpPr>
          <p:spPr bwMode="auto">
            <a:xfrm>
              <a:off x="4063" y="1572"/>
              <a:ext cx="49" cy="66"/>
            </a:xfrm>
            <a:custGeom>
              <a:avLst/>
              <a:gdLst>
                <a:gd name="T0" fmla="*/ 2 w 246"/>
                <a:gd name="T1" fmla="*/ 1 h 331"/>
                <a:gd name="T2" fmla="*/ 2 w 246"/>
                <a:gd name="T3" fmla="*/ 2 h 331"/>
                <a:gd name="T4" fmla="*/ 1 w 246"/>
                <a:gd name="T5" fmla="*/ 2 h 331"/>
                <a:gd name="T6" fmla="*/ 1 w 246"/>
                <a:gd name="T7" fmla="*/ 3 h 331"/>
                <a:gd name="T8" fmla="*/ 1 w 246"/>
                <a:gd name="T9" fmla="*/ 3 h 331"/>
                <a:gd name="T10" fmla="*/ 1 w 246"/>
                <a:gd name="T11" fmla="*/ 2 h 331"/>
                <a:gd name="T12" fmla="*/ 1 w 246"/>
                <a:gd name="T13" fmla="*/ 2 h 331"/>
                <a:gd name="T14" fmla="*/ 1 w 246"/>
                <a:gd name="T15" fmla="*/ 2 h 331"/>
                <a:gd name="T16" fmla="*/ 1 w 246"/>
                <a:gd name="T17" fmla="*/ 2 h 331"/>
                <a:gd name="T18" fmla="*/ 1 w 246"/>
                <a:gd name="T19" fmla="*/ 2 h 331"/>
                <a:gd name="T20" fmla="*/ 1 w 246"/>
                <a:gd name="T21" fmla="*/ 2 h 331"/>
                <a:gd name="T22" fmla="*/ 1 w 246"/>
                <a:gd name="T23" fmla="*/ 2 h 331"/>
                <a:gd name="T24" fmla="*/ 1 w 246"/>
                <a:gd name="T25" fmla="*/ 1 h 331"/>
                <a:gd name="T26" fmla="*/ 1 w 246"/>
                <a:gd name="T27" fmla="*/ 1 h 331"/>
                <a:gd name="T28" fmla="*/ 0 w 246"/>
                <a:gd name="T29" fmla="*/ 1 h 331"/>
                <a:gd name="T30" fmla="*/ 0 w 246"/>
                <a:gd name="T31" fmla="*/ 1 h 331"/>
                <a:gd name="T32" fmla="*/ 0 w 246"/>
                <a:gd name="T33" fmla="*/ 1 h 331"/>
                <a:gd name="T34" fmla="*/ 0 w 246"/>
                <a:gd name="T35" fmla="*/ 1 h 331"/>
                <a:gd name="T36" fmla="*/ 0 w 246"/>
                <a:gd name="T37" fmla="*/ 1 h 331"/>
                <a:gd name="T38" fmla="*/ 0 w 246"/>
                <a:gd name="T39" fmla="*/ 1 h 331"/>
                <a:gd name="T40" fmla="*/ 0 w 246"/>
                <a:gd name="T41" fmla="*/ 1 h 331"/>
                <a:gd name="T42" fmla="*/ 0 w 246"/>
                <a:gd name="T43" fmla="*/ 1 h 331"/>
                <a:gd name="T44" fmla="*/ 1 w 246"/>
                <a:gd name="T45" fmla="*/ 1 h 331"/>
                <a:gd name="T46" fmla="*/ 1 w 246"/>
                <a:gd name="T47" fmla="*/ 1 h 331"/>
                <a:gd name="T48" fmla="*/ 1 w 246"/>
                <a:gd name="T49" fmla="*/ 1 h 331"/>
                <a:gd name="T50" fmla="*/ 1 w 246"/>
                <a:gd name="T51" fmla="*/ 0 h 331"/>
                <a:gd name="T52" fmla="*/ 1 w 246"/>
                <a:gd name="T53" fmla="*/ 0 h 331"/>
                <a:gd name="T54" fmla="*/ 1 w 246"/>
                <a:gd name="T55" fmla="*/ 0 h 331"/>
                <a:gd name="T56" fmla="*/ 1 w 246"/>
                <a:gd name="T57" fmla="*/ 0 h 331"/>
                <a:gd name="T58" fmla="*/ 1 w 246"/>
                <a:gd name="T59" fmla="*/ 0 h 331"/>
                <a:gd name="T60" fmla="*/ 1 w 246"/>
                <a:gd name="T61" fmla="*/ 0 h 331"/>
                <a:gd name="T62" fmla="*/ 1 w 246"/>
                <a:gd name="T63" fmla="*/ 1 h 331"/>
                <a:gd name="T64" fmla="*/ 2 w 246"/>
                <a:gd name="T65" fmla="*/ 1 h 331"/>
                <a:gd name="T66" fmla="*/ 2 w 246"/>
                <a:gd name="T67" fmla="*/ 1 h 331"/>
                <a:gd name="T68" fmla="*/ 2 w 246"/>
                <a:gd name="T69" fmla="*/ 1 h 331"/>
                <a:gd name="T70" fmla="*/ 2 w 246"/>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331"/>
                <a:gd name="T110" fmla="*/ 246 w 246"/>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5" name="Freeform 95"/>
            <p:cNvSpPr>
              <a:spLocks/>
            </p:cNvSpPr>
            <p:nvPr/>
          </p:nvSpPr>
          <p:spPr bwMode="auto">
            <a:xfrm>
              <a:off x="4046" y="1616"/>
              <a:ext cx="62" cy="122"/>
            </a:xfrm>
            <a:custGeom>
              <a:avLst/>
              <a:gdLst>
                <a:gd name="T0" fmla="*/ 1 w 311"/>
                <a:gd name="T1" fmla="*/ 0 h 611"/>
                <a:gd name="T2" fmla="*/ 1 w 311"/>
                <a:gd name="T3" fmla="*/ 0 h 611"/>
                <a:gd name="T4" fmla="*/ 1 w 311"/>
                <a:gd name="T5" fmla="*/ 1 h 611"/>
                <a:gd name="T6" fmla="*/ 1 w 311"/>
                <a:gd name="T7" fmla="*/ 1 h 611"/>
                <a:gd name="T8" fmla="*/ 1 w 311"/>
                <a:gd name="T9" fmla="*/ 1 h 611"/>
                <a:gd name="T10" fmla="*/ 1 w 311"/>
                <a:gd name="T11" fmla="*/ 1 h 611"/>
                <a:gd name="T12" fmla="*/ 1 w 311"/>
                <a:gd name="T13" fmla="*/ 1 h 611"/>
                <a:gd name="T14" fmla="*/ 1 w 311"/>
                <a:gd name="T15" fmla="*/ 2 h 611"/>
                <a:gd name="T16" fmla="*/ 1 w 311"/>
                <a:gd name="T17" fmla="*/ 2 h 611"/>
                <a:gd name="T18" fmla="*/ 1 w 311"/>
                <a:gd name="T19" fmla="*/ 2 h 611"/>
                <a:gd name="T20" fmla="*/ 1 w 311"/>
                <a:gd name="T21" fmla="*/ 2 h 611"/>
                <a:gd name="T22" fmla="*/ 2 w 311"/>
                <a:gd name="T23" fmla="*/ 1 h 611"/>
                <a:gd name="T24" fmla="*/ 2 w 311"/>
                <a:gd name="T25" fmla="*/ 1 h 611"/>
                <a:gd name="T26" fmla="*/ 2 w 311"/>
                <a:gd name="T27" fmla="*/ 1 h 611"/>
                <a:gd name="T28" fmla="*/ 2 w 311"/>
                <a:gd name="T29" fmla="*/ 1 h 611"/>
                <a:gd name="T30" fmla="*/ 2 w 311"/>
                <a:gd name="T31" fmla="*/ 1 h 611"/>
                <a:gd name="T32" fmla="*/ 2 w 311"/>
                <a:gd name="T33" fmla="*/ 1 h 611"/>
                <a:gd name="T34" fmla="*/ 2 w 311"/>
                <a:gd name="T35" fmla="*/ 1 h 611"/>
                <a:gd name="T36" fmla="*/ 2 w 311"/>
                <a:gd name="T37" fmla="*/ 2 h 611"/>
                <a:gd name="T38" fmla="*/ 2 w 311"/>
                <a:gd name="T39" fmla="*/ 2 h 611"/>
                <a:gd name="T40" fmla="*/ 2 w 311"/>
                <a:gd name="T41" fmla="*/ 3 h 611"/>
                <a:gd name="T42" fmla="*/ 2 w 311"/>
                <a:gd name="T43" fmla="*/ 3 h 611"/>
                <a:gd name="T44" fmla="*/ 2 w 311"/>
                <a:gd name="T45" fmla="*/ 4 h 611"/>
                <a:gd name="T46" fmla="*/ 2 w 311"/>
                <a:gd name="T47" fmla="*/ 4 h 611"/>
                <a:gd name="T48" fmla="*/ 2 w 311"/>
                <a:gd name="T49" fmla="*/ 5 h 611"/>
                <a:gd name="T50" fmla="*/ 2 w 311"/>
                <a:gd name="T51" fmla="*/ 5 h 611"/>
                <a:gd name="T52" fmla="*/ 1 w 311"/>
                <a:gd name="T53" fmla="*/ 5 h 611"/>
                <a:gd name="T54" fmla="*/ 1 w 311"/>
                <a:gd name="T55" fmla="*/ 5 h 611"/>
                <a:gd name="T56" fmla="*/ 1 w 311"/>
                <a:gd name="T57" fmla="*/ 5 h 611"/>
                <a:gd name="T58" fmla="*/ 1 w 311"/>
                <a:gd name="T59" fmla="*/ 5 h 611"/>
                <a:gd name="T60" fmla="*/ 0 w 311"/>
                <a:gd name="T61" fmla="*/ 5 h 611"/>
                <a:gd name="T62" fmla="*/ 0 w 311"/>
                <a:gd name="T63" fmla="*/ 5 h 611"/>
                <a:gd name="T64" fmla="*/ 0 w 311"/>
                <a:gd name="T65" fmla="*/ 4 h 611"/>
                <a:gd name="T66" fmla="*/ 0 w 311"/>
                <a:gd name="T67" fmla="*/ 4 h 611"/>
                <a:gd name="T68" fmla="*/ 0 w 311"/>
                <a:gd name="T69" fmla="*/ 3 h 611"/>
                <a:gd name="T70" fmla="*/ 0 w 311"/>
                <a:gd name="T71" fmla="*/ 3 h 611"/>
                <a:gd name="T72" fmla="*/ 0 w 311"/>
                <a:gd name="T73" fmla="*/ 2 h 611"/>
                <a:gd name="T74" fmla="*/ 1 w 311"/>
                <a:gd name="T75" fmla="*/ 2 h 611"/>
                <a:gd name="T76" fmla="*/ 1 w 311"/>
                <a:gd name="T77" fmla="*/ 1 h 611"/>
                <a:gd name="T78" fmla="*/ 1 w 311"/>
                <a:gd name="T79" fmla="*/ 1 h 611"/>
                <a:gd name="T80" fmla="*/ 1 w 311"/>
                <a:gd name="T81" fmla="*/ 0 h 611"/>
                <a:gd name="T82" fmla="*/ 1 w 311"/>
                <a:gd name="T83" fmla="*/ 0 h 611"/>
                <a:gd name="T84" fmla="*/ 1 w 311"/>
                <a:gd name="T85" fmla="*/ 0 h 611"/>
                <a:gd name="T86" fmla="*/ 1 w 311"/>
                <a:gd name="T87" fmla="*/ 0 h 611"/>
                <a:gd name="T88" fmla="*/ 1 w 311"/>
                <a:gd name="T89" fmla="*/ 0 h 611"/>
                <a:gd name="T90" fmla="*/ 1 w 311"/>
                <a:gd name="T91" fmla="*/ 0 h 611"/>
                <a:gd name="T92" fmla="*/ 1 w 311"/>
                <a:gd name="T93" fmla="*/ 0 h 611"/>
                <a:gd name="T94" fmla="*/ 1 w 311"/>
                <a:gd name="T95" fmla="*/ 0 h 611"/>
                <a:gd name="T96" fmla="*/ 1 w 311"/>
                <a:gd name="T97" fmla="*/ 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1"/>
                <a:gd name="T148" fmla="*/ 0 h 611"/>
                <a:gd name="T149" fmla="*/ 311 w 311"/>
                <a:gd name="T150" fmla="*/ 611 h 6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6" name="Freeform 96"/>
            <p:cNvSpPr>
              <a:spLocks/>
            </p:cNvSpPr>
            <p:nvPr/>
          </p:nvSpPr>
          <p:spPr bwMode="auto">
            <a:xfrm>
              <a:off x="4232" y="1620"/>
              <a:ext cx="54" cy="60"/>
            </a:xfrm>
            <a:custGeom>
              <a:avLst/>
              <a:gdLst>
                <a:gd name="T0" fmla="*/ 1 w 270"/>
                <a:gd name="T1" fmla="*/ 1 h 301"/>
                <a:gd name="T2" fmla="*/ 1 w 270"/>
                <a:gd name="T3" fmla="*/ 1 h 301"/>
                <a:gd name="T4" fmla="*/ 1 w 270"/>
                <a:gd name="T5" fmla="*/ 1 h 301"/>
                <a:gd name="T6" fmla="*/ 2 w 270"/>
                <a:gd name="T7" fmla="*/ 1 h 301"/>
                <a:gd name="T8" fmla="*/ 2 w 270"/>
                <a:gd name="T9" fmla="*/ 1 h 301"/>
                <a:gd name="T10" fmla="*/ 2 w 270"/>
                <a:gd name="T11" fmla="*/ 1 h 301"/>
                <a:gd name="T12" fmla="*/ 2 w 270"/>
                <a:gd name="T13" fmla="*/ 0 h 301"/>
                <a:gd name="T14" fmla="*/ 2 w 270"/>
                <a:gd name="T15" fmla="*/ 0 h 301"/>
                <a:gd name="T16" fmla="*/ 2 w 270"/>
                <a:gd name="T17" fmla="*/ 0 h 301"/>
                <a:gd name="T18" fmla="*/ 2 w 270"/>
                <a:gd name="T19" fmla="*/ 2 h 301"/>
                <a:gd name="T20" fmla="*/ 2 w 270"/>
                <a:gd name="T21" fmla="*/ 2 h 301"/>
                <a:gd name="T22" fmla="*/ 2 w 270"/>
                <a:gd name="T23" fmla="*/ 2 h 301"/>
                <a:gd name="T24" fmla="*/ 2 w 270"/>
                <a:gd name="T25" fmla="*/ 2 h 301"/>
                <a:gd name="T26" fmla="*/ 2 w 270"/>
                <a:gd name="T27" fmla="*/ 2 h 301"/>
                <a:gd name="T28" fmla="*/ 2 w 270"/>
                <a:gd name="T29" fmla="*/ 1 h 301"/>
                <a:gd name="T30" fmla="*/ 2 w 270"/>
                <a:gd name="T31" fmla="*/ 1 h 301"/>
                <a:gd name="T32" fmla="*/ 1 w 270"/>
                <a:gd name="T33" fmla="*/ 1 h 301"/>
                <a:gd name="T34" fmla="*/ 1 w 270"/>
                <a:gd name="T35" fmla="*/ 1 h 301"/>
                <a:gd name="T36" fmla="*/ 1 w 270"/>
                <a:gd name="T37" fmla="*/ 2 h 301"/>
                <a:gd name="T38" fmla="*/ 1 w 270"/>
                <a:gd name="T39" fmla="*/ 2 h 301"/>
                <a:gd name="T40" fmla="*/ 1 w 270"/>
                <a:gd name="T41" fmla="*/ 2 h 301"/>
                <a:gd name="T42" fmla="*/ 1 w 270"/>
                <a:gd name="T43" fmla="*/ 2 h 301"/>
                <a:gd name="T44" fmla="*/ 1 w 270"/>
                <a:gd name="T45" fmla="*/ 2 h 301"/>
                <a:gd name="T46" fmla="*/ 1 w 270"/>
                <a:gd name="T47" fmla="*/ 2 h 301"/>
                <a:gd name="T48" fmla="*/ 1 w 270"/>
                <a:gd name="T49" fmla="*/ 2 h 301"/>
                <a:gd name="T50" fmla="*/ 1 w 270"/>
                <a:gd name="T51" fmla="*/ 2 h 301"/>
                <a:gd name="T52" fmla="*/ 1 w 270"/>
                <a:gd name="T53" fmla="*/ 2 h 301"/>
                <a:gd name="T54" fmla="*/ 1 w 270"/>
                <a:gd name="T55" fmla="*/ 2 h 301"/>
                <a:gd name="T56" fmla="*/ 1 w 270"/>
                <a:gd name="T57" fmla="*/ 2 h 301"/>
                <a:gd name="T58" fmla="*/ 0 w 270"/>
                <a:gd name="T59" fmla="*/ 2 h 301"/>
                <a:gd name="T60" fmla="*/ 0 w 270"/>
                <a:gd name="T61" fmla="*/ 2 h 301"/>
                <a:gd name="T62" fmla="*/ 0 w 270"/>
                <a:gd name="T63" fmla="*/ 2 h 301"/>
                <a:gd name="T64" fmla="*/ 0 w 270"/>
                <a:gd name="T65" fmla="*/ 2 h 301"/>
                <a:gd name="T66" fmla="*/ 0 w 270"/>
                <a:gd name="T67" fmla="*/ 2 h 301"/>
                <a:gd name="T68" fmla="*/ 0 w 270"/>
                <a:gd name="T69" fmla="*/ 2 h 301"/>
                <a:gd name="T70" fmla="*/ 0 w 270"/>
                <a:gd name="T71" fmla="*/ 2 h 301"/>
                <a:gd name="T72" fmla="*/ 0 w 270"/>
                <a:gd name="T73" fmla="*/ 1 h 301"/>
                <a:gd name="T74" fmla="*/ 0 w 270"/>
                <a:gd name="T75" fmla="*/ 1 h 301"/>
                <a:gd name="T76" fmla="*/ 1 w 270"/>
                <a:gd name="T77" fmla="*/ 1 h 301"/>
                <a:gd name="T78" fmla="*/ 1 w 270"/>
                <a:gd name="T79" fmla="*/ 1 h 301"/>
                <a:gd name="T80" fmla="*/ 1 w 270"/>
                <a:gd name="T81" fmla="*/ 0 h 301"/>
                <a:gd name="T82" fmla="*/ 1 w 270"/>
                <a:gd name="T83" fmla="*/ 0 h 301"/>
                <a:gd name="T84" fmla="*/ 1 w 270"/>
                <a:gd name="T85" fmla="*/ 0 h 301"/>
                <a:gd name="T86" fmla="*/ 1 w 270"/>
                <a:gd name="T87" fmla="*/ 0 h 301"/>
                <a:gd name="T88" fmla="*/ 1 w 270"/>
                <a:gd name="T89" fmla="*/ 0 h 301"/>
                <a:gd name="T90" fmla="*/ 1 w 270"/>
                <a:gd name="T91" fmla="*/ 0 h 301"/>
                <a:gd name="T92" fmla="*/ 1 w 270"/>
                <a:gd name="T93" fmla="*/ 0 h 301"/>
                <a:gd name="T94" fmla="*/ 1 w 270"/>
                <a:gd name="T95" fmla="*/ 0 h 301"/>
                <a:gd name="T96" fmla="*/ 1 w 270"/>
                <a:gd name="T97" fmla="*/ 1 h 301"/>
                <a:gd name="T98" fmla="*/ 1 w 270"/>
                <a:gd name="T99" fmla="*/ 1 h 301"/>
                <a:gd name="T100" fmla="*/ 1 w 270"/>
                <a:gd name="T101" fmla="*/ 1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301"/>
                <a:gd name="T155" fmla="*/ 270 w 270"/>
                <a:gd name="T156" fmla="*/ 301 h 3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7" name="Freeform 97"/>
            <p:cNvSpPr>
              <a:spLocks/>
            </p:cNvSpPr>
            <p:nvPr/>
          </p:nvSpPr>
          <p:spPr bwMode="auto">
            <a:xfrm>
              <a:off x="4322" y="1663"/>
              <a:ext cx="37" cy="44"/>
            </a:xfrm>
            <a:custGeom>
              <a:avLst/>
              <a:gdLst>
                <a:gd name="T0" fmla="*/ 1 w 187"/>
                <a:gd name="T1" fmla="*/ 1 h 217"/>
                <a:gd name="T2" fmla="*/ 1 w 187"/>
                <a:gd name="T3" fmla="*/ 1 h 217"/>
                <a:gd name="T4" fmla="*/ 1 w 187"/>
                <a:gd name="T5" fmla="*/ 1 h 217"/>
                <a:gd name="T6" fmla="*/ 1 w 187"/>
                <a:gd name="T7" fmla="*/ 1 h 217"/>
                <a:gd name="T8" fmla="*/ 1 w 187"/>
                <a:gd name="T9" fmla="*/ 1 h 217"/>
                <a:gd name="T10" fmla="*/ 1 w 187"/>
                <a:gd name="T11" fmla="*/ 1 h 217"/>
                <a:gd name="T12" fmla="*/ 1 w 187"/>
                <a:gd name="T13" fmla="*/ 1 h 217"/>
                <a:gd name="T14" fmla="*/ 1 w 187"/>
                <a:gd name="T15" fmla="*/ 1 h 217"/>
                <a:gd name="T16" fmla="*/ 1 w 187"/>
                <a:gd name="T17" fmla="*/ 1 h 217"/>
                <a:gd name="T18" fmla="*/ 1 w 187"/>
                <a:gd name="T19" fmla="*/ 1 h 217"/>
                <a:gd name="T20" fmla="*/ 1 w 187"/>
                <a:gd name="T21" fmla="*/ 1 h 217"/>
                <a:gd name="T22" fmla="*/ 1 w 187"/>
                <a:gd name="T23" fmla="*/ 2 h 217"/>
                <a:gd name="T24" fmla="*/ 1 w 187"/>
                <a:gd name="T25" fmla="*/ 2 h 217"/>
                <a:gd name="T26" fmla="*/ 1 w 187"/>
                <a:gd name="T27" fmla="*/ 2 h 217"/>
                <a:gd name="T28" fmla="*/ 1 w 187"/>
                <a:gd name="T29" fmla="*/ 2 h 217"/>
                <a:gd name="T30" fmla="*/ 0 w 187"/>
                <a:gd name="T31" fmla="*/ 2 h 217"/>
                <a:gd name="T32" fmla="*/ 0 w 187"/>
                <a:gd name="T33" fmla="*/ 2 h 217"/>
                <a:gd name="T34" fmla="*/ 0 w 187"/>
                <a:gd name="T35" fmla="*/ 2 h 217"/>
                <a:gd name="T36" fmla="*/ 0 w 187"/>
                <a:gd name="T37" fmla="*/ 2 h 217"/>
                <a:gd name="T38" fmla="*/ 0 w 187"/>
                <a:gd name="T39" fmla="*/ 1 h 217"/>
                <a:gd name="T40" fmla="*/ 0 w 187"/>
                <a:gd name="T41" fmla="*/ 1 h 217"/>
                <a:gd name="T42" fmla="*/ 0 w 187"/>
                <a:gd name="T43" fmla="*/ 1 h 217"/>
                <a:gd name="T44" fmla="*/ 0 w 187"/>
                <a:gd name="T45" fmla="*/ 1 h 217"/>
                <a:gd name="T46" fmla="*/ 0 w 187"/>
                <a:gd name="T47" fmla="*/ 1 h 217"/>
                <a:gd name="T48" fmla="*/ 0 w 187"/>
                <a:gd name="T49" fmla="*/ 1 h 217"/>
                <a:gd name="T50" fmla="*/ 0 w 187"/>
                <a:gd name="T51" fmla="*/ 1 h 217"/>
                <a:gd name="T52" fmla="*/ 0 w 187"/>
                <a:gd name="T53" fmla="*/ 1 h 217"/>
                <a:gd name="T54" fmla="*/ 0 w 187"/>
                <a:gd name="T55" fmla="*/ 1 h 217"/>
                <a:gd name="T56" fmla="*/ 1 w 187"/>
                <a:gd name="T57" fmla="*/ 1 h 217"/>
                <a:gd name="T58" fmla="*/ 1 w 187"/>
                <a:gd name="T59" fmla="*/ 0 h 217"/>
                <a:gd name="T60" fmla="*/ 1 w 187"/>
                <a:gd name="T61" fmla="*/ 0 h 217"/>
                <a:gd name="T62" fmla="*/ 1 w 187"/>
                <a:gd name="T63" fmla="*/ 0 h 217"/>
                <a:gd name="T64" fmla="*/ 1 w 187"/>
                <a:gd name="T65" fmla="*/ 0 h 217"/>
                <a:gd name="T66" fmla="*/ 1 w 187"/>
                <a:gd name="T67" fmla="*/ 0 h 217"/>
                <a:gd name="T68" fmla="*/ 1 w 187"/>
                <a:gd name="T69" fmla="*/ 0 h 217"/>
                <a:gd name="T70" fmla="*/ 1 w 187"/>
                <a:gd name="T71" fmla="*/ 1 h 217"/>
                <a:gd name="T72" fmla="*/ 1 w 187"/>
                <a:gd name="T73" fmla="*/ 1 h 217"/>
                <a:gd name="T74" fmla="*/ 1 w 187"/>
                <a:gd name="T75" fmla="*/ 1 h 217"/>
                <a:gd name="T76" fmla="*/ 1 w 187"/>
                <a:gd name="T77" fmla="*/ 1 h 217"/>
                <a:gd name="T78" fmla="*/ 1 w 187"/>
                <a:gd name="T79" fmla="*/ 1 h 217"/>
                <a:gd name="T80" fmla="*/ 1 w 187"/>
                <a:gd name="T81" fmla="*/ 1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217"/>
                <a:gd name="T125" fmla="*/ 187 w 187"/>
                <a:gd name="T126" fmla="*/ 217 h 2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8" name="Freeform 98"/>
            <p:cNvSpPr>
              <a:spLocks/>
            </p:cNvSpPr>
            <p:nvPr/>
          </p:nvSpPr>
          <p:spPr bwMode="auto">
            <a:xfrm>
              <a:off x="4112" y="1663"/>
              <a:ext cx="52" cy="46"/>
            </a:xfrm>
            <a:custGeom>
              <a:avLst/>
              <a:gdLst>
                <a:gd name="T0" fmla="*/ 2 w 260"/>
                <a:gd name="T1" fmla="*/ 1 h 228"/>
                <a:gd name="T2" fmla="*/ 2 w 260"/>
                <a:gd name="T3" fmla="*/ 1 h 228"/>
                <a:gd name="T4" fmla="*/ 2 w 260"/>
                <a:gd name="T5" fmla="*/ 1 h 228"/>
                <a:gd name="T6" fmla="*/ 2 w 260"/>
                <a:gd name="T7" fmla="*/ 1 h 228"/>
                <a:gd name="T8" fmla="*/ 2 w 260"/>
                <a:gd name="T9" fmla="*/ 1 h 228"/>
                <a:gd name="T10" fmla="*/ 2 w 260"/>
                <a:gd name="T11" fmla="*/ 1 h 228"/>
                <a:gd name="T12" fmla="*/ 2 w 260"/>
                <a:gd name="T13" fmla="*/ 1 h 228"/>
                <a:gd name="T14" fmla="*/ 2 w 260"/>
                <a:gd name="T15" fmla="*/ 1 h 228"/>
                <a:gd name="T16" fmla="*/ 2 w 260"/>
                <a:gd name="T17" fmla="*/ 2 h 228"/>
                <a:gd name="T18" fmla="*/ 2 w 260"/>
                <a:gd name="T19" fmla="*/ 2 h 228"/>
                <a:gd name="T20" fmla="*/ 2 w 260"/>
                <a:gd name="T21" fmla="*/ 2 h 228"/>
                <a:gd name="T22" fmla="*/ 2 w 260"/>
                <a:gd name="T23" fmla="*/ 2 h 228"/>
                <a:gd name="T24" fmla="*/ 2 w 260"/>
                <a:gd name="T25" fmla="*/ 2 h 228"/>
                <a:gd name="T26" fmla="*/ 2 w 260"/>
                <a:gd name="T27" fmla="*/ 2 h 228"/>
                <a:gd name="T28" fmla="*/ 1 w 260"/>
                <a:gd name="T29" fmla="*/ 2 h 228"/>
                <a:gd name="T30" fmla="*/ 1 w 260"/>
                <a:gd name="T31" fmla="*/ 2 h 228"/>
                <a:gd name="T32" fmla="*/ 1 w 260"/>
                <a:gd name="T33" fmla="*/ 2 h 228"/>
                <a:gd name="T34" fmla="*/ 1 w 260"/>
                <a:gd name="T35" fmla="*/ 2 h 228"/>
                <a:gd name="T36" fmla="*/ 1 w 260"/>
                <a:gd name="T37" fmla="*/ 2 h 228"/>
                <a:gd name="T38" fmla="*/ 1 w 260"/>
                <a:gd name="T39" fmla="*/ 2 h 228"/>
                <a:gd name="T40" fmla="*/ 1 w 260"/>
                <a:gd name="T41" fmla="*/ 2 h 228"/>
                <a:gd name="T42" fmla="*/ 1 w 260"/>
                <a:gd name="T43" fmla="*/ 1 h 228"/>
                <a:gd name="T44" fmla="*/ 1 w 260"/>
                <a:gd name="T45" fmla="*/ 1 h 228"/>
                <a:gd name="T46" fmla="*/ 0 w 260"/>
                <a:gd name="T47" fmla="*/ 1 h 228"/>
                <a:gd name="T48" fmla="*/ 0 w 260"/>
                <a:gd name="T49" fmla="*/ 1 h 228"/>
                <a:gd name="T50" fmla="*/ 0 w 260"/>
                <a:gd name="T51" fmla="*/ 1 h 228"/>
                <a:gd name="T52" fmla="*/ 0 w 260"/>
                <a:gd name="T53" fmla="*/ 1 h 228"/>
                <a:gd name="T54" fmla="*/ 0 w 260"/>
                <a:gd name="T55" fmla="*/ 1 h 228"/>
                <a:gd name="T56" fmla="*/ 0 w 260"/>
                <a:gd name="T57" fmla="*/ 1 h 228"/>
                <a:gd name="T58" fmla="*/ 0 w 260"/>
                <a:gd name="T59" fmla="*/ 1 h 228"/>
                <a:gd name="T60" fmla="*/ 1 w 260"/>
                <a:gd name="T61" fmla="*/ 1 h 228"/>
                <a:gd name="T62" fmla="*/ 1 w 260"/>
                <a:gd name="T63" fmla="*/ 1 h 228"/>
                <a:gd name="T64" fmla="*/ 1 w 260"/>
                <a:gd name="T65" fmla="*/ 1 h 228"/>
                <a:gd name="T66" fmla="*/ 1 w 260"/>
                <a:gd name="T67" fmla="*/ 1 h 228"/>
                <a:gd name="T68" fmla="*/ 1 w 260"/>
                <a:gd name="T69" fmla="*/ 1 h 228"/>
                <a:gd name="T70" fmla="*/ 1 w 260"/>
                <a:gd name="T71" fmla="*/ 0 h 228"/>
                <a:gd name="T72" fmla="*/ 1 w 260"/>
                <a:gd name="T73" fmla="*/ 0 h 228"/>
                <a:gd name="T74" fmla="*/ 1 w 260"/>
                <a:gd name="T75" fmla="*/ 0 h 228"/>
                <a:gd name="T76" fmla="*/ 1 w 260"/>
                <a:gd name="T77" fmla="*/ 0 h 228"/>
                <a:gd name="T78" fmla="*/ 1 w 260"/>
                <a:gd name="T79" fmla="*/ 0 h 228"/>
                <a:gd name="T80" fmla="*/ 1 w 260"/>
                <a:gd name="T81" fmla="*/ 0 h 228"/>
                <a:gd name="T82" fmla="*/ 1 w 260"/>
                <a:gd name="T83" fmla="*/ 1 h 228"/>
                <a:gd name="T84" fmla="*/ 2 w 260"/>
                <a:gd name="T85" fmla="*/ 1 h 228"/>
                <a:gd name="T86" fmla="*/ 2 w 260"/>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228"/>
                <a:gd name="T134" fmla="*/ 260 w 260"/>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9" name="Freeform 99"/>
            <p:cNvSpPr>
              <a:spLocks/>
            </p:cNvSpPr>
            <p:nvPr/>
          </p:nvSpPr>
          <p:spPr bwMode="auto">
            <a:xfrm>
              <a:off x="4228" y="1668"/>
              <a:ext cx="60" cy="102"/>
            </a:xfrm>
            <a:custGeom>
              <a:avLst/>
              <a:gdLst>
                <a:gd name="T0" fmla="*/ 2 w 300"/>
                <a:gd name="T1" fmla="*/ 4 h 510"/>
                <a:gd name="T2" fmla="*/ 2 w 300"/>
                <a:gd name="T3" fmla="*/ 4 h 510"/>
                <a:gd name="T4" fmla="*/ 2 w 300"/>
                <a:gd name="T5" fmla="*/ 4 h 510"/>
                <a:gd name="T6" fmla="*/ 2 w 300"/>
                <a:gd name="T7" fmla="*/ 4 h 510"/>
                <a:gd name="T8" fmla="*/ 1 w 300"/>
                <a:gd name="T9" fmla="*/ 4 h 510"/>
                <a:gd name="T10" fmla="*/ 1 w 300"/>
                <a:gd name="T11" fmla="*/ 4 h 510"/>
                <a:gd name="T12" fmla="*/ 1 w 300"/>
                <a:gd name="T13" fmla="*/ 4 h 510"/>
                <a:gd name="T14" fmla="*/ 0 w 300"/>
                <a:gd name="T15" fmla="*/ 4 h 510"/>
                <a:gd name="T16" fmla="*/ 0 w 300"/>
                <a:gd name="T17" fmla="*/ 4 h 510"/>
                <a:gd name="T18" fmla="*/ 0 w 300"/>
                <a:gd name="T19" fmla="*/ 0 h 510"/>
                <a:gd name="T20" fmla="*/ 0 w 300"/>
                <a:gd name="T21" fmla="*/ 0 h 510"/>
                <a:gd name="T22" fmla="*/ 1 w 300"/>
                <a:gd name="T23" fmla="*/ 0 h 510"/>
                <a:gd name="T24" fmla="*/ 1 w 300"/>
                <a:gd name="T25" fmla="*/ 0 h 510"/>
                <a:gd name="T26" fmla="*/ 1 w 300"/>
                <a:gd name="T27" fmla="*/ 1 h 510"/>
                <a:gd name="T28" fmla="*/ 1 w 300"/>
                <a:gd name="T29" fmla="*/ 1 h 510"/>
                <a:gd name="T30" fmla="*/ 1 w 300"/>
                <a:gd name="T31" fmla="*/ 1 h 510"/>
                <a:gd name="T32" fmla="*/ 1 w 300"/>
                <a:gd name="T33" fmla="*/ 1 h 510"/>
                <a:gd name="T34" fmla="*/ 1 w 300"/>
                <a:gd name="T35" fmla="*/ 1 h 510"/>
                <a:gd name="T36" fmla="*/ 1 w 300"/>
                <a:gd name="T37" fmla="*/ 1 h 510"/>
                <a:gd name="T38" fmla="*/ 1 w 300"/>
                <a:gd name="T39" fmla="*/ 1 h 510"/>
                <a:gd name="T40" fmla="*/ 1 w 300"/>
                <a:gd name="T41" fmla="*/ 1 h 510"/>
                <a:gd name="T42" fmla="*/ 2 w 300"/>
                <a:gd name="T43" fmla="*/ 1 h 510"/>
                <a:gd name="T44" fmla="*/ 2 w 300"/>
                <a:gd name="T45" fmla="*/ 1 h 510"/>
                <a:gd name="T46" fmla="*/ 2 w 300"/>
                <a:gd name="T47" fmla="*/ 0 h 510"/>
                <a:gd name="T48" fmla="*/ 2 w 300"/>
                <a:gd name="T49" fmla="*/ 0 h 510"/>
                <a:gd name="T50" fmla="*/ 2 w 300"/>
                <a:gd name="T51" fmla="*/ 0 h 510"/>
                <a:gd name="T52" fmla="*/ 2 w 300"/>
                <a:gd name="T53" fmla="*/ 0 h 510"/>
                <a:gd name="T54" fmla="*/ 2 w 300"/>
                <a:gd name="T55" fmla="*/ 4 h 5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510"/>
                <a:gd name="T86" fmla="*/ 300 w 300"/>
                <a:gd name="T87" fmla="*/ 510 h 5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0" name="Freeform 100"/>
            <p:cNvSpPr>
              <a:spLocks/>
            </p:cNvSpPr>
            <p:nvPr/>
          </p:nvSpPr>
          <p:spPr bwMode="auto">
            <a:xfrm>
              <a:off x="4104" y="1684"/>
              <a:ext cx="74" cy="83"/>
            </a:xfrm>
            <a:custGeom>
              <a:avLst/>
              <a:gdLst>
                <a:gd name="T0" fmla="*/ 3 w 368"/>
                <a:gd name="T1" fmla="*/ 3 h 416"/>
                <a:gd name="T2" fmla="*/ 2 w 368"/>
                <a:gd name="T3" fmla="*/ 3 h 416"/>
                <a:gd name="T4" fmla="*/ 2 w 368"/>
                <a:gd name="T5" fmla="*/ 3 h 416"/>
                <a:gd name="T6" fmla="*/ 1 w 368"/>
                <a:gd name="T7" fmla="*/ 3 h 416"/>
                <a:gd name="T8" fmla="*/ 0 w 368"/>
                <a:gd name="T9" fmla="*/ 3 h 416"/>
                <a:gd name="T10" fmla="*/ 0 w 368"/>
                <a:gd name="T11" fmla="*/ 3 h 416"/>
                <a:gd name="T12" fmla="*/ 0 w 368"/>
                <a:gd name="T13" fmla="*/ 2 h 416"/>
                <a:gd name="T14" fmla="*/ 0 w 368"/>
                <a:gd name="T15" fmla="*/ 2 h 416"/>
                <a:gd name="T16" fmla="*/ 0 w 368"/>
                <a:gd name="T17" fmla="*/ 1 h 416"/>
                <a:gd name="T18" fmla="*/ 0 w 368"/>
                <a:gd name="T19" fmla="*/ 1 h 416"/>
                <a:gd name="T20" fmla="*/ 1 w 368"/>
                <a:gd name="T21" fmla="*/ 1 h 416"/>
                <a:gd name="T22" fmla="*/ 1 w 368"/>
                <a:gd name="T23" fmla="*/ 1 h 416"/>
                <a:gd name="T24" fmla="*/ 1 w 368"/>
                <a:gd name="T25" fmla="*/ 1 h 416"/>
                <a:gd name="T26" fmla="*/ 1 w 368"/>
                <a:gd name="T27" fmla="*/ 1 h 416"/>
                <a:gd name="T28" fmla="*/ 1 w 368"/>
                <a:gd name="T29" fmla="*/ 2 h 416"/>
                <a:gd name="T30" fmla="*/ 1 w 368"/>
                <a:gd name="T31" fmla="*/ 2 h 416"/>
                <a:gd name="T32" fmla="*/ 1 w 368"/>
                <a:gd name="T33" fmla="*/ 2 h 416"/>
                <a:gd name="T34" fmla="*/ 1 w 368"/>
                <a:gd name="T35" fmla="*/ 2 h 416"/>
                <a:gd name="T36" fmla="*/ 2 w 368"/>
                <a:gd name="T37" fmla="*/ 2 h 416"/>
                <a:gd name="T38" fmla="*/ 2 w 368"/>
                <a:gd name="T39" fmla="*/ 1 h 416"/>
                <a:gd name="T40" fmla="*/ 2 w 368"/>
                <a:gd name="T41" fmla="*/ 1 h 416"/>
                <a:gd name="T42" fmla="*/ 2 w 368"/>
                <a:gd name="T43" fmla="*/ 2 h 416"/>
                <a:gd name="T44" fmla="*/ 2 w 368"/>
                <a:gd name="T45" fmla="*/ 2 h 416"/>
                <a:gd name="T46" fmla="*/ 2 w 368"/>
                <a:gd name="T47" fmla="*/ 2 h 416"/>
                <a:gd name="T48" fmla="*/ 3 w 368"/>
                <a:gd name="T49" fmla="*/ 2 h 416"/>
                <a:gd name="T50" fmla="*/ 3 w 368"/>
                <a:gd name="T51" fmla="*/ 1 h 416"/>
                <a:gd name="T52" fmla="*/ 3 w 368"/>
                <a:gd name="T53" fmla="*/ 1 h 416"/>
                <a:gd name="T54" fmla="*/ 2 w 368"/>
                <a:gd name="T55" fmla="*/ 0 h 416"/>
                <a:gd name="T56" fmla="*/ 3 w 368"/>
                <a:gd name="T57" fmla="*/ 0 h 416"/>
                <a:gd name="T58" fmla="*/ 3 w 368"/>
                <a:gd name="T59" fmla="*/ 1 h 416"/>
                <a:gd name="T60" fmla="*/ 3 w 368"/>
                <a:gd name="T61" fmla="*/ 1 h 416"/>
                <a:gd name="T62" fmla="*/ 3 w 368"/>
                <a:gd name="T63" fmla="*/ 2 h 416"/>
                <a:gd name="T64" fmla="*/ 3 w 368"/>
                <a:gd name="T65" fmla="*/ 3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8"/>
                <a:gd name="T100" fmla="*/ 0 h 416"/>
                <a:gd name="T101" fmla="*/ 368 w 368"/>
                <a:gd name="T102" fmla="*/ 416 h 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1" name="Freeform 101"/>
            <p:cNvSpPr>
              <a:spLocks/>
            </p:cNvSpPr>
            <p:nvPr/>
          </p:nvSpPr>
          <p:spPr bwMode="auto">
            <a:xfrm>
              <a:off x="4278" y="1767"/>
              <a:ext cx="31" cy="46"/>
            </a:xfrm>
            <a:custGeom>
              <a:avLst/>
              <a:gdLst>
                <a:gd name="T0" fmla="*/ 1 w 156"/>
                <a:gd name="T1" fmla="*/ 0 h 228"/>
                <a:gd name="T2" fmla="*/ 0 w 156"/>
                <a:gd name="T3" fmla="*/ 2 h 228"/>
                <a:gd name="T4" fmla="*/ 0 w 156"/>
                <a:gd name="T5" fmla="*/ 2 h 228"/>
                <a:gd name="T6" fmla="*/ 0 w 156"/>
                <a:gd name="T7" fmla="*/ 2 h 228"/>
                <a:gd name="T8" fmla="*/ 0 w 156"/>
                <a:gd name="T9" fmla="*/ 2 h 228"/>
                <a:gd name="T10" fmla="*/ 0 w 156"/>
                <a:gd name="T11" fmla="*/ 2 h 228"/>
                <a:gd name="T12" fmla="*/ 0 w 156"/>
                <a:gd name="T13" fmla="*/ 2 h 228"/>
                <a:gd name="T14" fmla="*/ 0 w 156"/>
                <a:gd name="T15" fmla="*/ 2 h 228"/>
                <a:gd name="T16" fmla="*/ 1 w 156"/>
                <a:gd name="T17" fmla="*/ 0 h 228"/>
                <a:gd name="T18" fmla="*/ 1 w 156"/>
                <a:gd name="T19" fmla="*/ 0 h 228"/>
                <a:gd name="T20" fmla="*/ 1 w 156"/>
                <a:gd name="T21" fmla="*/ 0 h 228"/>
                <a:gd name="T22" fmla="*/ 1 w 156"/>
                <a:gd name="T23" fmla="*/ 0 h 228"/>
                <a:gd name="T24" fmla="*/ 1 w 156"/>
                <a:gd name="T25" fmla="*/ 0 h 228"/>
                <a:gd name="T26" fmla="*/ 1 w 156"/>
                <a:gd name="T27" fmla="*/ 0 h 228"/>
                <a:gd name="T28" fmla="*/ 1 w 156"/>
                <a:gd name="T29" fmla="*/ 0 h 228"/>
                <a:gd name="T30" fmla="*/ 1 w 156"/>
                <a:gd name="T31" fmla="*/ 0 h 228"/>
                <a:gd name="T32" fmla="*/ 1 w 156"/>
                <a:gd name="T33" fmla="*/ 0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228"/>
                <a:gd name="T53" fmla="*/ 156 w 156"/>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2" name="Freeform 102"/>
            <p:cNvSpPr>
              <a:spLocks/>
            </p:cNvSpPr>
            <p:nvPr/>
          </p:nvSpPr>
          <p:spPr bwMode="auto">
            <a:xfrm>
              <a:off x="4275" y="1773"/>
              <a:ext cx="11" cy="19"/>
            </a:xfrm>
            <a:custGeom>
              <a:avLst/>
              <a:gdLst>
                <a:gd name="T0" fmla="*/ 0 w 55"/>
                <a:gd name="T1" fmla="*/ 1 h 93"/>
                <a:gd name="T2" fmla="*/ 0 w 55"/>
                <a:gd name="T3" fmla="*/ 1 h 93"/>
                <a:gd name="T4" fmla="*/ 0 w 55"/>
                <a:gd name="T5" fmla="*/ 0 h 93"/>
                <a:gd name="T6" fmla="*/ 0 w 55"/>
                <a:gd name="T7" fmla="*/ 0 h 93"/>
                <a:gd name="T8" fmla="*/ 0 w 55"/>
                <a:gd name="T9" fmla="*/ 0 h 93"/>
                <a:gd name="T10" fmla="*/ 0 w 55"/>
                <a:gd name="T11" fmla="*/ 0 h 93"/>
                <a:gd name="T12" fmla="*/ 0 w 55"/>
                <a:gd name="T13" fmla="*/ 0 h 93"/>
                <a:gd name="T14" fmla="*/ 0 w 55"/>
                <a:gd name="T15" fmla="*/ 0 h 93"/>
                <a:gd name="T16" fmla="*/ 0 w 55"/>
                <a:gd name="T17" fmla="*/ 0 h 93"/>
                <a:gd name="T18" fmla="*/ 0 w 55"/>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93"/>
                <a:gd name="T32" fmla="*/ 55 w 5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3" name="Freeform 103"/>
            <p:cNvSpPr>
              <a:spLocks/>
            </p:cNvSpPr>
            <p:nvPr/>
          </p:nvSpPr>
          <p:spPr bwMode="auto">
            <a:xfrm>
              <a:off x="4131" y="1777"/>
              <a:ext cx="29" cy="44"/>
            </a:xfrm>
            <a:custGeom>
              <a:avLst/>
              <a:gdLst>
                <a:gd name="T0" fmla="*/ 1 w 145"/>
                <a:gd name="T1" fmla="*/ 0 h 218"/>
                <a:gd name="T2" fmla="*/ 1 w 145"/>
                <a:gd name="T3" fmla="*/ 0 h 218"/>
                <a:gd name="T4" fmla="*/ 1 w 145"/>
                <a:gd name="T5" fmla="*/ 0 h 218"/>
                <a:gd name="T6" fmla="*/ 1 w 145"/>
                <a:gd name="T7" fmla="*/ 1 h 218"/>
                <a:gd name="T8" fmla="*/ 1 w 145"/>
                <a:gd name="T9" fmla="*/ 1 h 218"/>
                <a:gd name="T10" fmla="*/ 0 w 145"/>
                <a:gd name="T11" fmla="*/ 1 h 218"/>
                <a:gd name="T12" fmla="*/ 0 w 145"/>
                <a:gd name="T13" fmla="*/ 1 h 218"/>
                <a:gd name="T14" fmla="*/ 0 w 145"/>
                <a:gd name="T15" fmla="*/ 2 h 218"/>
                <a:gd name="T16" fmla="*/ 0 w 145"/>
                <a:gd name="T17" fmla="*/ 2 h 218"/>
                <a:gd name="T18" fmla="*/ 0 w 145"/>
                <a:gd name="T19" fmla="*/ 1 h 218"/>
                <a:gd name="T20" fmla="*/ 0 w 145"/>
                <a:gd name="T21" fmla="*/ 1 h 218"/>
                <a:gd name="T22" fmla="*/ 0 w 145"/>
                <a:gd name="T23" fmla="*/ 1 h 218"/>
                <a:gd name="T24" fmla="*/ 0 w 145"/>
                <a:gd name="T25" fmla="*/ 1 h 218"/>
                <a:gd name="T26" fmla="*/ 0 w 145"/>
                <a:gd name="T27" fmla="*/ 1 h 218"/>
                <a:gd name="T28" fmla="*/ 0 w 145"/>
                <a:gd name="T29" fmla="*/ 0 h 218"/>
                <a:gd name="T30" fmla="*/ 1 w 145"/>
                <a:gd name="T31" fmla="*/ 0 h 218"/>
                <a:gd name="T32" fmla="*/ 1 w 145"/>
                <a:gd name="T33" fmla="*/ 0 h 218"/>
                <a:gd name="T34" fmla="*/ 1 w 145"/>
                <a:gd name="T35" fmla="*/ 0 h 218"/>
                <a:gd name="T36" fmla="*/ 1 w 145"/>
                <a:gd name="T37" fmla="*/ 0 h 218"/>
                <a:gd name="T38" fmla="*/ 1 w 145"/>
                <a:gd name="T39" fmla="*/ 0 h 218"/>
                <a:gd name="T40" fmla="*/ 1 w 145"/>
                <a:gd name="T41" fmla="*/ 0 h 218"/>
                <a:gd name="T42" fmla="*/ 1 w 145"/>
                <a:gd name="T43" fmla="*/ 0 h 218"/>
                <a:gd name="T44" fmla="*/ 1 w 145"/>
                <a:gd name="T45" fmla="*/ 0 h 218"/>
                <a:gd name="T46" fmla="*/ 1 w 145"/>
                <a:gd name="T47" fmla="*/ 0 h 218"/>
                <a:gd name="T48" fmla="*/ 1 w 145"/>
                <a:gd name="T49" fmla="*/ 0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18"/>
                <a:gd name="T77" fmla="*/ 145 w 145"/>
                <a:gd name="T78" fmla="*/ 218 h 2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4" name="Freeform 104"/>
            <p:cNvSpPr>
              <a:spLocks/>
            </p:cNvSpPr>
            <p:nvPr/>
          </p:nvSpPr>
          <p:spPr bwMode="auto">
            <a:xfrm>
              <a:off x="4139" y="1782"/>
              <a:ext cx="29" cy="53"/>
            </a:xfrm>
            <a:custGeom>
              <a:avLst/>
              <a:gdLst>
                <a:gd name="T0" fmla="*/ 0 w 146"/>
                <a:gd name="T1" fmla="*/ 2 h 269"/>
                <a:gd name="T2" fmla="*/ 0 w 146"/>
                <a:gd name="T3" fmla="*/ 2 h 269"/>
                <a:gd name="T4" fmla="*/ 1 w 146"/>
                <a:gd name="T5" fmla="*/ 0 h 269"/>
                <a:gd name="T6" fmla="*/ 1 w 146"/>
                <a:gd name="T7" fmla="*/ 0 h 269"/>
                <a:gd name="T8" fmla="*/ 1 w 146"/>
                <a:gd name="T9" fmla="*/ 1 h 269"/>
                <a:gd name="T10" fmla="*/ 1 w 146"/>
                <a:gd name="T11" fmla="*/ 1 h 269"/>
                <a:gd name="T12" fmla="*/ 1 w 146"/>
                <a:gd name="T13" fmla="*/ 1 h 269"/>
                <a:gd name="T14" fmla="*/ 1 w 146"/>
                <a:gd name="T15" fmla="*/ 1 h 269"/>
                <a:gd name="T16" fmla="*/ 1 w 146"/>
                <a:gd name="T17" fmla="*/ 2 h 269"/>
                <a:gd name="T18" fmla="*/ 0 w 146"/>
                <a:gd name="T19" fmla="*/ 2 h 269"/>
                <a:gd name="T20" fmla="*/ 0 w 146"/>
                <a:gd name="T21" fmla="*/ 2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9"/>
                <a:gd name="T35" fmla="*/ 146 w 146"/>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5" name="Freeform 105"/>
            <p:cNvSpPr>
              <a:spLocks/>
            </p:cNvSpPr>
            <p:nvPr/>
          </p:nvSpPr>
          <p:spPr bwMode="auto">
            <a:xfrm>
              <a:off x="4293" y="1782"/>
              <a:ext cx="30" cy="43"/>
            </a:xfrm>
            <a:custGeom>
              <a:avLst/>
              <a:gdLst>
                <a:gd name="T0" fmla="*/ 0 w 149"/>
                <a:gd name="T1" fmla="*/ 2 h 217"/>
                <a:gd name="T2" fmla="*/ 0 w 149"/>
                <a:gd name="T3" fmla="*/ 2 h 217"/>
                <a:gd name="T4" fmla="*/ 0 w 149"/>
                <a:gd name="T5" fmla="*/ 2 h 217"/>
                <a:gd name="T6" fmla="*/ 0 w 149"/>
                <a:gd name="T7" fmla="*/ 2 h 217"/>
                <a:gd name="T8" fmla="*/ 0 w 149"/>
                <a:gd name="T9" fmla="*/ 2 h 217"/>
                <a:gd name="T10" fmla="*/ 0 w 149"/>
                <a:gd name="T11" fmla="*/ 1 h 217"/>
                <a:gd name="T12" fmla="*/ 0 w 149"/>
                <a:gd name="T13" fmla="*/ 1 h 217"/>
                <a:gd name="T14" fmla="*/ 0 w 149"/>
                <a:gd name="T15" fmla="*/ 1 h 217"/>
                <a:gd name="T16" fmla="*/ 0 w 149"/>
                <a:gd name="T17" fmla="*/ 1 h 217"/>
                <a:gd name="T18" fmla="*/ 1 w 149"/>
                <a:gd name="T19" fmla="*/ 0 h 217"/>
                <a:gd name="T20" fmla="*/ 1 w 149"/>
                <a:gd name="T21" fmla="*/ 0 h 217"/>
                <a:gd name="T22" fmla="*/ 1 w 149"/>
                <a:gd name="T23" fmla="*/ 0 h 217"/>
                <a:gd name="T24" fmla="*/ 1 w 149"/>
                <a:gd name="T25" fmla="*/ 1 h 217"/>
                <a:gd name="T26" fmla="*/ 1 w 149"/>
                <a:gd name="T27" fmla="*/ 1 h 217"/>
                <a:gd name="T28" fmla="*/ 1 w 149"/>
                <a:gd name="T29" fmla="*/ 1 h 217"/>
                <a:gd name="T30" fmla="*/ 1 w 149"/>
                <a:gd name="T31" fmla="*/ 1 h 217"/>
                <a:gd name="T32" fmla="*/ 1 w 149"/>
                <a:gd name="T33" fmla="*/ 1 h 217"/>
                <a:gd name="T34" fmla="*/ 0 w 149"/>
                <a:gd name="T35" fmla="*/ 2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7"/>
                <a:gd name="T56" fmla="*/ 149 w 149"/>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6" name="Freeform 106"/>
            <p:cNvSpPr>
              <a:spLocks/>
            </p:cNvSpPr>
            <p:nvPr/>
          </p:nvSpPr>
          <p:spPr bwMode="auto">
            <a:xfrm>
              <a:off x="4313" y="1798"/>
              <a:ext cx="31" cy="37"/>
            </a:xfrm>
            <a:custGeom>
              <a:avLst/>
              <a:gdLst>
                <a:gd name="T0" fmla="*/ 1 w 156"/>
                <a:gd name="T1" fmla="*/ 0 h 186"/>
                <a:gd name="T2" fmla="*/ 1 w 156"/>
                <a:gd name="T3" fmla="*/ 1 h 186"/>
                <a:gd name="T4" fmla="*/ 0 w 156"/>
                <a:gd name="T5" fmla="*/ 1 h 186"/>
                <a:gd name="T6" fmla="*/ 1 w 156"/>
                <a:gd name="T7" fmla="*/ 0 h 186"/>
                <a:gd name="T8" fmla="*/ 1 w 156"/>
                <a:gd name="T9" fmla="*/ 0 h 186"/>
                <a:gd name="T10" fmla="*/ 1 w 156"/>
                <a:gd name="T11" fmla="*/ 0 h 186"/>
                <a:gd name="T12" fmla="*/ 1 w 156"/>
                <a:gd name="T13" fmla="*/ 0 h 186"/>
                <a:gd name="T14" fmla="*/ 1 w 156"/>
                <a:gd name="T15" fmla="*/ 0 h 186"/>
                <a:gd name="T16" fmla="*/ 1 w 156"/>
                <a:gd name="T17" fmla="*/ 0 h 186"/>
                <a:gd name="T18" fmla="*/ 1 w 156"/>
                <a:gd name="T19" fmla="*/ 0 h 186"/>
                <a:gd name="T20" fmla="*/ 1 w 156"/>
                <a:gd name="T21" fmla="*/ 0 h 186"/>
                <a:gd name="T22" fmla="*/ 1 w 156"/>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86"/>
                <a:gd name="T38" fmla="*/ 156 w 156"/>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7" name="Freeform 107"/>
            <p:cNvSpPr>
              <a:spLocks/>
            </p:cNvSpPr>
            <p:nvPr/>
          </p:nvSpPr>
          <p:spPr bwMode="auto">
            <a:xfrm>
              <a:off x="4154" y="1809"/>
              <a:ext cx="26" cy="43"/>
            </a:xfrm>
            <a:custGeom>
              <a:avLst/>
              <a:gdLst>
                <a:gd name="T0" fmla="*/ 1 w 130"/>
                <a:gd name="T1" fmla="*/ 1 h 218"/>
                <a:gd name="T2" fmla="*/ 0 w 130"/>
                <a:gd name="T3" fmla="*/ 2 h 218"/>
                <a:gd name="T4" fmla="*/ 0 w 130"/>
                <a:gd name="T5" fmla="*/ 2 h 218"/>
                <a:gd name="T6" fmla="*/ 0 w 130"/>
                <a:gd name="T7" fmla="*/ 2 h 218"/>
                <a:gd name="T8" fmla="*/ 0 w 130"/>
                <a:gd name="T9" fmla="*/ 1 h 218"/>
                <a:gd name="T10" fmla="*/ 0 w 130"/>
                <a:gd name="T11" fmla="*/ 1 h 218"/>
                <a:gd name="T12" fmla="*/ 1 w 130"/>
                <a:gd name="T13" fmla="*/ 0 h 218"/>
                <a:gd name="T14" fmla="*/ 1 w 130"/>
                <a:gd name="T15" fmla="*/ 0 h 218"/>
                <a:gd name="T16" fmla="*/ 1 w 130"/>
                <a:gd name="T17" fmla="*/ 0 h 218"/>
                <a:gd name="T18" fmla="*/ 1 w 130"/>
                <a:gd name="T19" fmla="*/ 0 h 218"/>
                <a:gd name="T20" fmla="*/ 1 w 130"/>
                <a:gd name="T21" fmla="*/ 0 h 218"/>
                <a:gd name="T22" fmla="*/ 1 w 130"/>
                <a:gd name="T23" fmla="*/ 0 h 218"/>
                <a:gd name="T24" fmla="*/ 1 w 130"/>
                <a:gd name="T25" fmla="*/ 0 h 218"/>
                <a:gd name="T26" fmla="*/ 1 w 130"/>
                <a:gd name="T27" fmla="*/ 0 h 218"/>
                <a:gd name="T28" fmla="*/ 1 w 130"/>
                <a:gd name="T29" fmla="*/ 1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18"/>
                <a:gd name="T47" fmla="*/ 130 w 130"/>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8" name="Freeform 108"/>
            <p:cNvSpPr>
              <a:spLocks/>
            </p:cNvSpPr>
            <p:nvPr/>
          </p:nvSpPr>
          <p:spPr bwMode="auto">
            <a:xfrm>
              <a:off x="4336" y="1815"/>
              <a:ext cx="20" cy="29"/>
            </a:xfrm>
            <a:custGeom>
              <a:avLst/>
              <a:gdLst>
                <a:gd name="T0" fmla="*/ 1 w 97"/>
                <a:gd name="T1" fmla="*/ 1 h 146"/>
                <a:gd name="T2" fmla="*/ 0 w 97"/>
                <a:gd name="T3" fmla="*/ 1 h 146"/>
                <a:gd name="T4" fmla="*/ 1 w 97"/>
                <a:gd name="T5" fmla="*/ 0 h 146"/>
                <a:gd name="T6" fmla="*/ 1 w 97"/>
                <a:gd name="T7" fmla="*/ 0 h 146"/>
                <a:gd name="T8" fmla="*/ 1 w 97"/>
                <a:gd name="T9" fmla="*/ 0 h 146"/>
                <a:gd name="T10" fmla="*/ 1 w 97"/>
                <a:gd name="T11" fmla="*/ 0 h 146"/>
                <a:gd name="T12" fmla="*/ 1 w 97"/>
                <a:gd name="T13" fmla="*/ 1 h 146"/>
                <a:gd name="T14" fmla="*/ 1 w 97"/>
                <a:gd name="T15" fmla="*/ 1 h 146"/>
                <a:gd name="T16" fmla="*/ 1 w 97"/>
                <a:gd name="T17" fmla="*/ 1 h 146"/>
                <a:gd name="T18" fmla="*/ 1 w 97"/>
                <a:gd name="T19" fmla="*/ 1 h 146"/>
                <a:gd name="T20" fmla="*/ 1 w 97"/>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6"/>
                <a:gd name="T35" fmla="*/ 97 w 9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9" name="Freeform 109"/>
            <p:cNvSpPr>
              <a:spLocks/>
            </p:cNvSpPr>
            <p:nvPr/>
          </p:nvSpPr>
          <p:spPr bwMode="auto">
            <a:xfrm>
              <a:off x="4171" y="1827"/>
              <a:ext cx="24" cy="35"/>
            </a:xfrm>
            <a:custGeom>
              <a:avLst/>
              <a:gdLst>
                <a:gd name="T0" fmla="*/ 0 w 119"/>
                <a:gd name="T1" fmla="*/ 1 h 176"/>
                <a:gd name="T2" fmla="*/ 0 w 119"/>
                <a:gd name="T3" fmla="*/ 1 h 176"/>
                <a:gd name="T4" fmla="*/ 0 w 119"/>
                <a:gd name="T5" fmla="*/ 1 h 176"/>
                <a:gd name="T6" fmla="*/ 0 w 119"/>
                <a:gd name="T7" fmla="*/ 1 h 176"/>
                <a:gd name="T8" fmla="*/ 0 w 119"/>
                <a:gd name="T9" fmla="*/ 1 h 176"/>
                <a:gd name="T10" fmla="*/ 0 w 119"/>
                <a:gd name="T11" fmla="*/ 1 h 176"/>
                <a:gd name="T12" fmla="*/ 0 w 119"/>
                <a:gd name="T13" fmla="*/ 1 h 176"/>
                <a:gd name="T14" fmla="*/ 0 w 119"/>
                <a:gd name="T15" fmla="*/ 1 h 176"/>
                <a:gd name="T16" fmla="*/ 0 w 119"/>
                <a:gd name="T17" fmla="*/ 1 h 176"/>
                <a:gd name="T18" fmla="*/ 1 w 119"/>
                <a:gd name="T19" fmla="*/ 0 h 176"/>
                <a:gd name="T20" fmla="*/ 1 w 119"/>
                <a:gd name="T21" fmla="*/ 0 h 176"/>
                <a:gd name="T22" fmla="*/ 1 w 119"/>
                <a:gd name="T23" fmla="*/ 0 h 176"/>
                <a:gd name="T24" fmla="*/ 1 w 119"/>
                <a:gd name="T25" fmla="*/ 1 h 176"/>
                <a:gd name="T26" fmla="*/ 1 w 119"/>
                <a:gd name="T27" fmla="*/ 1 h 176"/>
                <a:gd name="T28" fmla="*/ 1 w 119"/>
                <a:gd name="T29" fmla="*/ 1 h 176"/>
                <a:gd name="T30" fmla="*/ 1 w 119"/>
                <a:gd name="T31" fmla="*/ 1 h 176"/>
                <a:gd name="T32" fmla="*/ 1 w 119"/>
                <a:gd name="T33" fmla="*/ 1 h 176"/>
                <a:gd name="T34" fmla="*/ 0 w 119"/>
                <a:gd name="T35" fmla="*/ 1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76"/>
                <a:gd name="T56" fmla="*/ 119 w 119"/>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0" name="Freeform 110"/>
            <p:cNvSpPr>
              <a:spLocks/>
            </p:cNvSpPr>
            <p:nvPr/>
          </p:nvSpPr>
          <p:spPr bwMode="auto">
            <a:xfrm>
              <a:off x="4193" y="1846"/>
              <a:ext cx="17" cy="23"/>
            </a:xfrm>
            <a:custGeom>
              <a:avLst/>
              <a:gdLst>
                <a:gd name="T0" fmla="*/ 1 w 85"/>
                <a:gd name="T1" fmla="*/ 1 h 114"/>
                <a:gd name="T2" fmla="*/ 0 w 85"/>
                <a:gd name="T3" fmla="*/ 1 h 114"/>
                <a:gd name="T4" fmla="*/ 0 w 85"/>
                <a:gd name="T5" fmla="*/ 0 h 114"/>
                <a:gd name="T6" fmla="*/ 0 w 85"/>
                <a:gd name="T7" fmla="*/ 0 h 114"/>
                <a:gd name="T8" fmla="*/ 1 w 85"/>
                <a:gd name="T9" fmla="*/ 0 h 114"/>
                <a:gd name="T10" fmla="*/ 1 w 85"/>
                <a:gd name="T11" fmla="*/ 0 h 114"/>
                <a:gd name="T12" fmla="*/ 1 w 85"/>
                <a:gd name="T13" fmla="*/ 0 h 114"/>
                <a:gd name="T14" fmla="*/ 1 w 85"/>
                <a:gd name="T15" fmla="*/ 1 h 114"/>
                <a:gd name="T16" fmla="*/ 1 w 85"/>
                <a:gd name="T17" fmla="*/ 1 h 114"/>
                <a:gd name="T18" fmla="*/ 1 w 85"/>
                <a:gd name="T19" fmla="*/ 1 h 114"/>
                <a:gd name="T20" fmla="*/ 1 w 85"/>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14"/>
                <a:gd name="T35" fmla="*/ 85 w 8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1" name="Freeform 111"/>
            <p:cNvSpPr>
              <a:spLocks/>
            </p:cNvSpPr>
            <p:nvPr/>
          </p:nvSpPr>
          <p:spPr bwMode="auto">
            <a:xfrm>
              <a:off x="4212" y="884"/>
              <a:ext cx="12" cy="7"/>
            </a:xfrm>
            <a:custGeom>
              <a:avLst/>
              <a:gdLst>
                <a:gd name="T0" fmla="*/ 0 w 62"/>
                <a:gd name="T1" fmla="*/ 0 h 35"/>
                <a:gd name="T2" fmla="*/ 0 w 62"/>
                <a:gd name="T3" fmla="*/ 0 h 35"/>
                <a:gd name="T4" fmla="*/ 0 w 62"/>
                <a:gd name="T5" fmla="*/ 0 h 35"/>
                <a:gd name="T6" fmla="*/ 0 w 62"/>
                <a:gd name="T7" fmla="*/ 0 h 35"/>
                <a:gd name="T8" fmla="*/ 0 w 62"/>
                <a:gd name="T9" fmla="*/ 0 h 35"/>
                <a:gd name="T10" fmla="*/ 0 w 62"/>
                <a:gd name="T11" fmla="*/ 0 h 35"/>
                <a:gd name="T12" fmla="*/ 0 w 62"/>
                <a:gd name="T13" fmla="*/ 0 h 35"/>
                <a:gd name="T14" fmla="*/ 0 w 62"/>
                <a:gd name="T15" fmla="*/ 0 h 35"/>
                <a:gd name="T16" fmla="*/ 0 w 62"/>
                <a:gd name="T17" fmla="*/ 0 h 35"/>
                <a:gd name="T18" fmla="*/ 0 w 62"/>
                <a:gd name="T19" fmla="*/ 0 h 35"/>
                <a:gd name="T20" fmla="*/ 0 w 62"/>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35"/>
                <a:gd name="T35" fmla="*/ 62 w 6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2" name="Freeform 112"/>
            <p:cNvSpPr>
              <a:spLocks/>
            </p:cNvSpPr>
            <p:nvPr/>
          </p:nvSpPr>
          <p:spPr bwMode="auto">
            <a:xfrm>
              <a:off x="4123" y="610"/>
              <a:ext cx="62" cy="66"/>
            </a:xfrm>
            <a:custGeom>
              <a:avLst/>
              <a:gdLst>
                <a:gd name="T0" fmla="*/ 2 w 310"/>
                <a:gd name="T1" fmla="*/ 1 h 332"/>
                <a:gd name="T2" fmla="*/ 2 w 310"/>
                <a:gd name="T3" fmla="*/ 1 h 332"/>
                <a:gd name="T4" fmla="*/ 2 w 310"/>
                <a:gd name="T5" fmla="*/ 1 h 332"/>
                <a:gd name="T6" fmla="*/ 2 w 310"/>
                <a:gd name="T7" fmla="*/ 1 h 332"/>
                <a:gd name="T8" fmla="*/ 2 w 310"/>
                <a:gd name="T9" fmla="*/ 1 h 332"/>
                <a:gd name="T10" fmla="*/ 2 w 310"/>
                <a:gd name="T11" fmla="*/ 1 h 332"/>
                <a:gd name="T12" fmla="*/ 2 w 310"/>
                <a:gd name="T13" fmla="*/ 1 h 332"/>
                <a:gd name="T14" fmla="*/ 2 w 310"/>
                <a:gd name="T15" fmla="*/ 1 h 332"/>
                <a:gd name="T16" fmla="*/ 2 w 310"/>
                <a:gd name="T17" fmla="*/ 2 h 332"/>
                <a:gd name="T18" fmla="*/ 2 w 310"/>
                <a:gd name="T19" fmla="*/ 2 h 332"/>
                <a:gd name="T20" fmla="*/ 2 w 310"/>
                <a:gd name="T21" fmla="*/ 2 h 332"/>
                <a:gd name="T22" fmla="*/ 2 w 310"/>
                <a:gd name="T23" fmla="*/ 2 h 332"/>
                <a:gd name="T24" fmla="*/ 2 w 310"/>
                <a:gd name="T25" fmla="*/ 2 h 332"/>
                <a:gd name="T26" fmla="*/ 2 w 310"/>
                <a:gd name="T27" fmla="*/ 2 h 332"/>
                <a:gd name="T28" fmla="*/ 2 w 310"/>
                <a:gd name="T29" fmla="*/ 2 h 332"/>
                <a:gd name="T30" fmla="*/ 2 w 310"/>
                <a:gd name="T31" fmla="*/ 2 h 332"/>
                <a:gd name="T32" fmla="*/ 2 w 310"/>
                <a:gd name="T33" fmla="*/ 2 h 332"/>
                <a:gd name="T34" fmla="*/ 2 w 310"/>
                <a:gd name="T35" fmla="*/ 3 h 332"/>
                <a:gd name="T36" fmla="*/ 2 w 310"/>
                <a:gd name="T37" fmla="*/ 3 h 332"/>
                <a:gd name="T38" fmla="*/ 2 w 310"/>
                <a:gd name="T39" fmla="*/ 3 h 332"/>
                <a:gd name="T40" fmla="*/ 2 w 310"/>
                <a:gd name="T41" fmla="*/ 3 h 332"/>
                <a:gd name="T42" fmla="*/ 2 w 310"/>
                <a:gd name="T43" fmla="*/ 2 h 332"/>
                <a:gd name="T44" fmla="*/ 2 w 310"/>
                <a:gd name="T45" fmla="*/ 2 h 332"/>
                <a:gd name="T46" fmla="*/ 2 w 310"/>
                <a:gd name="T47" fmla="*/ 2 h 332"/>
                <a:gd name="T48" fmla="*/ 2 w 310"/>
                <a:gd name="T49" fmla="*/ 2 h 332"/>
                <a:gd name="T50" fmla="*/ 1 w 310"/>
                <a:gd name="T51" fmla="*/ 2 h 332"/>
                <a:gd name="T52" fmla="*/ 1 w 310"/>
                <a:gd name="T53" fmla="*/ 2 h 332"/>
                <a:gd name="T54" fmla="*/ 1 w 310"/>
                <a:gd name="T55" fmla="*/ 2 h 332"/>
                <a:gd name="T56" fmla="*/ 1 w 310"/>
                <a:gd name="T57" fmla="*/ 2 h 332"/>
                <a:gd name="T58" fmla="*/ 1 w 310"/>
                <a:gd name="T59" fmla="*/ 2 h 332"/>
                <a:gd name="T60" fmla="*/ 1 w 310"/>
                <a:gd name="T61" fmla="*/ 2 h 332"/>
                <a:gd name="T62" fmla="*/ 1 w 310"/>
                <a:gd name="T63" fmla="*/ 2 h 332"/>
                <a:gd name="T64" fmla="*/ 1 w 310"/>
                <a:gd name="T65" fmla="*/ 2 h 332"/>
                <a:gd name="T66" fmla="*/ 1 w 310"/>
                <a:gd name="T67" fmla="*/ 2 h 332"/>
                <a:gd name="T68" fmla="*/ 1 w 310"/>
                <a:gd name="T69" fmla="*/ 2 h 332"/>
                <a:gd name="T70" fmla="*/ 1 w 310"/>
                <a:gd name="T71" fmla="*/ 2 h 332"/>
                <a:gd name="T72" fmla="*/ 1 w 310"/>
                <a:gd name="T73" fmla="*/ 2 h 332"/>
                <a:gd name="T74" fmla="*/ 1 w 310"/>
                <a:gd name="T75" fmla="*/ 2 h 332"/>
                <a:gd name="T76" fmla="*/ 0 w 310"/>
                <a:gd name="T77" fmla="*/ 2 h 332"/>
                <a:gd name="T78" fmla="*/ 0 w 310"/>
                <a:gd name="T79" fmla="*/ 2 h 332"/>
                <a:gd name="T80" fmla="*/ 0 w 310"/>
                <a:gd name="T81" fmla="*/ 2 h 332"/>
                <a:gd name="T82" fmla="*/ 0 w 310"/>
                <a:gd name="T83" fmla="*/ 3 h 332"/>
                <a:gd name="T84" fmla="*/ 0 w 310"/>
                <a:gd name="T85" fmla="*/ 3 h 332"/>
                <a:gd name="T86" fmla="*/ 0 w 310"/>
                <a:gd name="T87" fmla="*/ 1 h 332"/>
                <a:gd name="T88" fmla="*/ 0 w 310"/>
                <a:gd name="T89" fmla="*/ 1 h 332"/>
                <a:gd name="T90" fmla="*/ 0 w 310"/>
                <a:gd name="T91" fmla="*/ 1 h 332"/>
                <a:gd name="T92" fmla="*/ 0 w 310"/>
                <a:gd name="T93" fmla="*/ 1 h 332"/>
                <a:gd name="T94" fmla="*/ 0 w 310"/>
                <a:gd name="T95" fmla="*/ 1 h 332"/>
                <a:gd name="T96" fmla="*/ 0 w 310"/>
                <a:gd name="T97" fmla="*/ 1 h 332"/>
                <a:gd name="T98" fmla="*/ 0 w 310"/>
                <a:gd name="T99" fmla="*/ 1 h 332"/>
                <a:gd name="T100" fmla="*/ 0 w 310"/>
                <a:gd name="T101" fmla="*/ 1 h 332"/>
                <a:gd name="T102" fmla="*/ 0 w 310"/>
                <a:gd name="T103" fmla="*/ 1 h 332"/>
                <a:gd name="T104" fmla="*/ 0 w 310"/>
                <a:gd name="T105" fmla="*/ 1 h 332"/>
                <a:gd name="T106" fmla="*/ 0 w 310"/>
                <a:gd name="T107" fmla="*/ 1 h 332"/>
                <a:gd name="T108" fmla="*/ 1 w 310"/>
                <a:gd name="T109" fmla="*/ 1 h 332"/>
                <a:gd name="T110" fmla="*/ 1 w 310"/>
                <a:gd name="T111" fmla="*/ 1 h 332"/>
                <a:gd name="T112" fmla="*/ 1 w 310"/>
                <a:gd name="T113" fmla="*/ 1 h 332"/>
                <a:gd name="T114" fmla="*/ 1 w 310"/>
                <a:gd name="T115" fmla="*/ 0 h 332"/>
                <a:gd name="T116" fmla="*/ 1 w 310"/>
                <a:gd name="T117" fmla="*/ 0 h 332"/>
                <a:gd name="T118" fmla="*/ 1 w 310"/>
                <a:gd name="T119" fmla="*/ 0 h 332"/>
                <a:gd name="T120" fmla="*/ 1 w 310"/>
                <a:gd name="T121" fmla="*/ 0 h 332"/>
                <a:gd name="T122" fmla="*/ 2 w 310"/>
                <a:gd name="T123" fmla="*/ 1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
                <a:gd name="T187" fmla="*/ 0 h 332"/>
                <a:gd name="T188" fmla="*/ 310 w 310"/>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3" name="Freeform 113"/>
            <p:cNvSpPr>
              <a:spLocks/>
            </p:cNvSpPr>
            <p:nvPr/>
          </p:nvSpPr>
          <p:spPr bwMode="auto">
            <a:xfrm>
              <a:off x="4131" y="618"/>
              <a:ext cx="46" cy="52"/>
            </a:xfrm>
            <a:custGeom>
              <a:avLst/>
              <a:gdLst>
                <a:gd name="T0" fmla="*/ 2 w 229"/>
                <a:gd name="T1" fmla="*/ 1 h 259"/>
                <a:gd name="T2" fmla="*/ 2 w 229"/>
                <a:gd name="T3" fmla="*/ 1 h 259"/>
                <a:gd name="T4" fmla="*/ 2 w 229"/>
                <a:gd name="T5" fmla="*/ 1 h 259"/>
                <a:gd name="T6" fmla="*/ 2 w 229"/>
                <a:gd name="T7" fmla="*/ 1 h 259"/>
                <a:gd name="T8" fmla="*/ 2 w 229"/>
                <a:gd name="T9" fmla="*/ 1 h 259"/>
                <a:gd name="T10" fmla="*/ 2 w 229"/>
                <a:gd name="T11" fmla="*/ 1 h 259"/>
                <a:gd name="T12" fmla="*/ 2 w 229"/>
                <a:gd name="T13" fmla="*/ 1 h 259"/>
                <a:gd name="T14" fmla="*/ 2 w 229"/>
                <a:gd name="T15" fmla="*/ 1 h 259"/>
                <a:gd name="T16" fmla="*/ 2 w 229"/>
                <a:gd name="T17" fmla="*/ 1 h 259"/>
                <a:gd name="T18" fmla="*/ 2 w 229"/>
                <a:gd name="T19" fmla="*/ 1 h 259"/>
                <a:gd name="T20" fmla="*/ 2 w 229"/>
                <a:gd name="T21" fmla="*/ 1 h 259"/>
                <a:gd name="T22" fmla="*/ 1 w 229"/>
                <a:gd name="T23" fmla="*/ 1 h 259"/>
                <a:gd name="T24" fmla="*/ 1 w 229"/>
                <a:gd name="T25" fmla="*/ 1 h 259"/>
                <a:gd name="T26" fmla="*/ 1 w 229"/>
                <a:gd name="T27" fmla="*/ 1 h 259"/>
                <a:gd name="T28" fmla="*/ 1 w 229"/>
                <a:gd name="T29" fmla="*/ 1 h 259"/>
                <a:gd name="T30" fmla="*/ 2 w 229"/>
                <a:gd name="T31" fmla="*/ 2 h 259"/>
                <a:gd name="T32" fmla="*/ 2 w 229"/>
                <a:gd name="T33" fmla="*/ 2 h 259"/>
                <a:gd name="T34" fmla="*/ 2 w 229"/>
                <a:gd name="T35" fmla="*/ 2 h 259"/>
                <a:gd name="T36" fmla="*/ 2 w 229"/>
                <a:gd name="T37" fmla="*/ 2 h 259"/>
                <a:gd name="T38" fmla="*/ 2 w 229"/>
                <a:gd name="T39" fmla="*/ 2 h 259"/>
                <a:gd name="T40" fmla="*/ 2 w 229"/>
                <a:gd name="T41" fmla="*/ 2 h 259"/>
                <a:gd name="T42" fmla="*/ 1 w 229"/>
                <a:gd name="T43" fmla="*/ 1 h 259"/>
                <a:gd name="T44" fmla="*/ 0 w 229"/>
                <a:gd name="T45" fmla="*/ 2 h 259"/>
                <a:gd name="T46" fmla="*/ 0 w 229"/>
                <a:gd name="T47" fmla="*/ 2 h 259"/>
                <a:gd name="T48" fmla="*/ 0 w 229"/>
                <a:gd name="T49" fmla="*/ 2 h 259"/>
                <a:gd name="T50" fmla="*/ 0 w 229"/>
                <a:gd name="T51" fmla="*/ 2 h 259"/>
                <a:gd name="T52" fmla="*/ 0 w 229"/>
                <a:gd name="T53" fmla="*/ 1 h 259"/>
                <a:gd name="T54" fmla="*/ 0 w 229"/>
                <a:gd name="T55" fmla="*/ 1 h 259"/>
                <a:gd name="T56" fmla="*/ 0 w 229"/>
                <a:gd name="T57" fmla="*/ 1 h 259"/>
                <a:gd name="T58" fmla="*/ 0 w 229"/>
                <a:gd name="T59" fmla="*/ 1 h 259"/>
                <a:gd name="T60" fmla="*/ 0 w 229"/>
                <a:gd name="T61" fmla="*/ 1 h 259"/>
                <a:gd name="T62" fmla="*/ 0 w 229"/>
                <a:gd name="T63" fmla="*/ 1 h 259"/>
                <a:gd name="T64" fmla="*/ 0 w 229"/>
                <a:gd name="T65" fmla="*/ 1 h 259"/>
                <a:gd name="T66" fmla="*/ 0 w 229"/>
                <a:gd name="T67" fmla="*/ 1 h 259"/>
                <a:gd name="T68" fmla="*/ 0 w 229"/>
                <a:gd name="T69" fmla="*/ 1 h 259"/>
                <a:gd name="T70" fmla="*/ 0 w 229"/>
                <a:gd name="T71" fmla="*/ 1 h 259"/>
                <a:gd name="T72" fmla="*/ 0 w 229"/>
                <a:gd name="T73" fmla="*/ 1 h 259"/>
                <a:gd name="T74" fmla="*/ 0 w 229"/>
                <a:gd name="T75" fmla="*/ 1 h 259"/>
                <a:gd name="T76" fmla="*/ 0 w 229"/>
                <a:gd name="T77" fmla="*/ 1 h 259"/>
                <a:gd name="T78" fmla="*/ 1 w 229"/>
                <a:gd name="T79" fmla="*/ 1 h 259"/>
                <a:gd name="T80" fmla="*/ 1 w 229"/>
                <a:gd name="T81" fmla="*/ 0 h 259"/>
                <a:gd name="T82" fmla="*/ 1 w 229"/>
                <a:gd name="T83" fmla="*/ 0 h 259"/>
                <a:gd name="T84" fmla="*/ 1 w 229"/>
                <a:gd name="T85" fmla="*/ 0 h 259"/>
                <a:gd name="T86" fmla="*/ 1 w 229"/>
                <a:gd name="T87" fmla="*/ 0 h 259"/>
                <a:gd name="T88" fmla="*/ 1 w 229"/>
                <a:gd name="T89" fmla="*/ 0 h 259"/>
                <a:gd name="T90" fmla="*/ 1 w 229"/>
                <a:gd name="T91" fmla="*/ 1 h 259"/>
                <a:gd name="T92" fmla="*/ 1 w 229"/>
                <a:gd name="T93" fmla="*/ 1 h 259"/>
                <a:gd name="T94" fmla="*/ 1 w 229"/>
                <a:gd name="T95" fmla="*/ 1 h 259"/>
                <a:gd name="T96" fmla="*/ 2 w 229"/>
                <a:gd name="T97" fmla="*/ 1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259"/>
                <a:gd name="T149" fmla="*/ 229 w 229"/>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4" name="Freeform 114"/>
            <p:cNvSpPr>
              <a:spLocks/>
            </p:cNvSpPr>
            <p:nvPr/>
          </p:nvSpPr>
          <p:spPr bwMode="auto">
            <a:xfrm>
              <a:off x="4249" y="726"/>
              <a:ext cx="62" cy="60"/>
            </a:xfrm>
            <a:custGeom>
              <a:avLst/>
              <a:gdLst>
                <a:gd name="T0" fmla="*/ 2 w 311"/>
                <a:gd name="T1" fmla="*/ 0 h 300"/>
                <a:gd name="T2" fmla="*/ 2 w 311"/>
                <a:gd name="T3" fmla="*/ 0 h 300"/>
                <a:gd name="T4" fmla="*/ 2 w 311"/>
                <a:gd name="T5" fmla="*/ 1 h 300"/>
                <a:gd name="T6" fmla="*/ 2 w 311"/>
                <a:gd name="T7" fmla="*/ 1 h 300"/>
                <a:gd name="T8" fmla="*/ 2 w 311"/>
                <a:gd name="T9" fmla="*/ 1 h 300"/>
                <a:gd name="T10" fmla="*/ 2 w 311"/>
                <a:gd name="T11" fmla="*/ 1 h 300"/>
                <a:gd name="T12" fmla="*/ 2 w 311"/>
                <a:gd name="T13" fmla="*/ 1 h 300"/>
                <a:gd name="T14" fmla="*/ 2 w 311"/>
                <a:gd name="T15" fmla="*/ 1 h 300"/>
                <a:gd name="T16" fmla="*/ 2 w 311"/>
                <a:gd name="T17" fmla="*/ 2 h 300"/>
                <a:gd name="T18" fmla="*/ 2 w 311"/>
                <a:gd name="T19" fmla="*/ 2 h 300"/>
                <a:gd name="T20" fmla="*/ 2 w 311"/>
                <a:gd name="T21" fmla="*/ 2 h 300"/>
                <a:gd name="T22" fmla="*/ 2 w 311"/>
                <a:gd name="T23" fmla="*/ 2 h 300"/>
                <a:gd name="T24" fmla="*/ 2 w 311"/>
                <a:gd name="T25" fmla="*/ 2 h 300"/>
                <a:gd name="T26" fmla="*/ 2 w 311"/>
                <a:gd name="T27" fmla="*/ 2 h 300"/>
                <a:gd name="T28" fmla="*/ 2 w 311"/>
                <a:gd name="T29" fmla="*/ 2 h 300"/>
                <a:gd name="T30" fmla="*/ 1 w 311"/>
                <a:gd name="T31" fmla="*/ 2 h 300"/>
                <a:gd name="T32" fmla="*/ 1 w 311"/>
                <a:gd name="T33" fmla="*/ 2 h 300"/>
                <a:gd name="T34" fmla="*/ 1 w 311"/>
                <a:gd name="T35" fmla="*/ 2 h 300"/>
                <a:gd name="T36" fmla="*/ 1 w 311"/>
                <a:gd name="T37" fmla="*/ 2 h 300"/>
                <a:gd name="T38" fmla="*/ 1 w 311"/>
                <a:gd name="T39" fmla="*/ 2 h 300"/>
                <a:gd name="T40" fmla="*/ 1 w 311"/>
                <a:gd name="T41" fmla="*/ 2 h 300"/>
                <a:gd name="T42" fmla="*/ 1 w 311"/>
                <a:gd name="T43" fmla="*/ 2 h 300"/>
                <a:gd name="T44" fmla="*/ 1 w 311"/>
                <a:gd name="T45" fmla="*/ 2 h 300"/>
                <a:gd name="T46" fmla="*/ 1 w 311"/>
                <a:gd name="T47" fmla="*/ 1 h 300"/>
                <a:gd name="T48" fmla="*/ 1 w 311"/>
                <a:gd name="T49" fmla="*/ 1 h 300"/>
                <a:gd name="T50" fmla="*/ 0 w 311"/>
                <a:gd name="T51" fmla="*/ 1 h 300"/>
                <a:gd name="T52" fmla="*/ 0 w 311"/>
                <a:gd name="T53" fmla="*/ 1 h 300"/>
                <a:gd name="T54" fmla="*/ 0 w 311"/>
                <a:gd name="T55" fmla="*/ 1 h 300"/>
                <a:gd name="T56" fmla="*/ 0 w 311"/>
                <a:gd name="T57" fmla="*/ 1 h 300"/>
                <a:gd name="T58" fmla="*/ 1 w 311"/>
                <a:gd name="T59" fmla="*/ 1 h 300"/>
                <a:gd name="T60" fmla="*/ 1 w 311"/>
                <a:gd name="T61" fmla="*/ 0 h 300"/>
                <a:gd name="T62" fmla="*/ 1 w 311"/>
                <a:gd name="T63" fmla="*/ 0 h 300"/>
                <a:gd name="T64" fmla="*/ 1 w 311"/>
                <a:gd name="T65" fmla="*/ 0 h 300"/>
                <a:gd name="T66" fmla="*/ 2 w 311"/>
                <a:gd name="T67" fmla="*/ 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300"/>
                <a:gd name="T104" fmla="*/ 311 w 311"/>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5" name="Freeform 115"/>
            <p:cNvSpPr>
              <a:spLocks/>
            </p:cNvSpPr>
            <p:nvPr/>
          </p:nvSpPr>
          <p:spPr bwMode="auto">
            <a:xfrm>
              <a:off x="4257" y="733"/>
              <a:ext cx="48" cy="47"/>
            </a:xfrm>
            <a:custGeom>
              <a:avLst/>
              <a:gdLst>
                <a:gd name="T0" fmla="*/ 2 w 239"/>
                <a:gd name="T1" fmla="*/ 1 h 238"/>
                <a:gd name="T2" fmla="*/ 2 w 239"/>
                <a:gd name="T3" fmla="*/ 1 h 238"/>
                <a:gd name="T4" fmla="*/ 2 w 239"/>
                <a:gd name="T5" fmla="*/ 1 h 238"/>
                <a:gd name="T6" fmla="*/ 2 w 239"/>
                <a:gd name="T7" fmla="*/ 1 h 238"/>
                <a:gd name="T8" fmla="*/ 2 w 239"/>
                <a:gd name="T9" fmla="*/ 1 h 238"/>
                <a:gd name="T10" fmla="*/ 2 w 239"/>
                <a:gd name="T11" fmla="*/ 1 h 238"/>
                <a:gd name="T12" fmla="*/ 2 w 239"/>
                <a:gd name="T13" fmla="*/ 1 h 238"/>
                <a:gd name="T14" fmla="*/ 1 w 239"/>
                <a:gd name="T15" fmla="*/ 1 h 238"/>
                <a:gd name="T16" fmla="*/ 1 w 239"/>
                <a:gd name="T17" fmla="*/ 1 h 238"/>
                <a:gd name="T18" fmla="*/ 1 w 239"/>
                <a:gd name="T19" fmla="*/ 1 h 238"/>
                <a:gd name="T20" fmla="*/ 2 w 239"/>
                <a:gd name="T21" fmla="*/ 2 h 238"/>
                <a:gd name="T22" fmla="*/ 1 w 239"/>
                <a:gd name="T23" fmla="*/ 2 h 238"/>
                <a:gd name="T24" fmla="*/ 1 w 239"/>
                <a:gd name="T25" fmla="*/ 2 h 238"/>
                <a:gd name="T26" fmla="*/ 1 w 239"/>
                <a:gd name="T27" fmla="*/ 2 h 238"/>
                <a:gd name="T28" fmla="*/ 1 w 239"/>
                <a:gd name="T29" fmla="*/ 2 h 238"/>
                <a:gd name="T30" fmla="*/ 1 w 239"/>
                <a:gd name="T31" fmla="*/ 2 h 238"/>
                <a:gd name="T32" fmla="*/ 1 w 239"/>
                <a:gd name="T33" fmla="*/ 2 h 238"/>
                <a:gd name="T34" fmla="*/ 1 w 239"/>
                <a:gd name="T35" fmla="*/ 1 h 238"/>
                <a:gd name="T36" fmla="*/ 1 w 239"/>
                <a:gd name="T37" fmla="*/ 1 h 238"/>
                <a:gd name="T38" fmla="*/ 0 w 239"/>
                <a:gd name="T39" fmla="*/ 2 h 238"/>
                <a:gd name="T40" fmla="*/ 1 w 239"/>
                <a:gd name="T41" fmla="*/ 1 h 238"/>
                <a:gd name="T42" fmla="*/ 0 w 239"/>
                <a:gd name="T43" fmla="*/ 1 h 238"/>
                <a:gd name="T44" fmla="*/ 0 w 239"/>
                <a:gd name="T45" fmla="*/ 1 h 238"/>
                <a:gd name="T46" fmla="*/ 0 w 239"/>
                <a:gd name="T47" fmla="*/ 1 h 238"/>
                <a:gd name="T48" fmla="*/ 0 w 239"/>
                <a:gd name="T49" fmla="*/ 1 h 238"/>
                <a:gd name="T50" fmla="*/ 0 w 239"/>
                <a:gd name="T51" fmla="*/ 1 h 238"/>
                <a:gd name="T52" fmla="*/ 0 w 239"/>
                <a:gd name="T53" fmla="*/ 1 h 238"/>
                <a:gd name="T54" fmla="*/ 0 w 239"/>
                <a:gd name="T55" fmla="*/ 1 h 238"/>
                <a:gd name="T56" fmla="*/ 0 w 239"/>
                <a:gd name="T57" fmla="*/ 1 h 238"/>
                <a:gd name="T58" fmla="*/ 0 w 239"/>
                <a:gd name="T59" fmla="*/ 1 h 238"/>
                <a:gd name="T60" fmla="*/ 0 w 239"/>
                <a:gd name="T61" fmla="*/ 1 h 238"/>
                <a:gd name="T62" fmla="*/ 0 w 239"/>
                <a:gd name="T63" fmla="*/ 1 h 238"/>
                <a:gd name="T64" fmla="*/ 0 w 239"/>
                <a:gd name="T65" fmla="*/ 1 h 238"/>
                <a:gd name="T66" fmla="*/ 0 w 239"/>
                <a:gd name="T67" fmla="*/ 1 h 238"/>
                <a:gd name="T68" fmla="*/ 1 w 239"/>
                <a:gd name="T69" fmla="*/ 1 h 238"/>
                <a:gd name="T70" fmla="*/ 1 w 239"/>
                <a:gd name="T71" fmla="*/ 1 h 238"/>
                <a:gd name="T72" fmla="*/ 1 w 239"/>
                <a:gd name="T73" fmla="*/ 1 h 238"/>
                <a:gd name="T74" fmla="*/ 1 w 239"/>
                <a:gd name="T75" fmla="*/ 0 h 238"/>
                <a:gd name="T76" fmla="*/ 1 w 239"/>
                <a:gd name="T77" fmla="*/ 0 h 238"/>
                <a:gd name="T78" fmla="*/ 1 w 239"/>
                <a:gd name="T79" fmla="*/ 0 h 238"/>
                <a:gd name="T80" fmla="*/ 1 w 239"/>
                <a:gd name="T81" fmla="*/ 0 h 238"/>
                <a:gd name="T82" fmla="*/ 1 w 239"/>
                <a:gd name="T83" fmla="*/ 0 h 238"/>
                <a:gd name="T84" fmla="*/ 1 w 239"/>
                <a:gd name="T85" fmla="*/ 1 h 238"/>
                <a:gd name="T86" fmla="*/ 1 w 239"/>
                <a:gd name="T87" fmla="*/ 1 h 238"/>
                <a:gd name="T88" fmla="*/ 1 w 239"/>
                <a:gd name="T89" fmla="*/ 1 h 238"/>
                <a:gd name="T90" fmla="*/ 2 w 239"/>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238"/>
                <a:gd name="T140" fmla="*/ 239 w 239"/>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6" name="Freeform 116"/>
            <p:cNvSpPr>
              <a:spLocks/>
            </p:cNvSpPr>
            <p:nvPr/>
          </p:nvSpPr>
          <p:spPr bwMode="auto">
            <a:xfrm>
              <a:off x="3969" y="730"/>
              <a:ext cx="69" cy="69"/>
            </a:xfrm>
            <a:custGeom>
              <a:avLst/>
              <a:gdLst>
                <a:gd name="T0" fmla="*/ 2 w 343"/>
                <a:gd name="T1" fmla="*/ 0 h 343"/>
                <a:gd name="T2" fmla="*/ 2 w 343"/>
                <a:gd name="T3" fmla="*/ 0 h 343"/>
                <a:gd name="T4" fmla="*/ 2 w 343"/>
                <a:gd name="T5" fmla="*/ 0 h 343"/>
                <a:gd name="T6" fmla="*/ 2 w 343"/>
                <a:gd name="T7" fmla="*/ 0 h 343"/>
                <a:gd name="T8" fmla="*/ 2 w 343"/>
                <a:gd name="T9" fmla="*/ 1 h 343"/>
                <a:gd name="T10" fmla="*/ 2 w 343"/>
                <a:gd name="T11" fmla="*/ 1 h 343"/>
                <a:gd name="T12" fmla="*/ 2 w 343"/>
                <a:gd name="T13" fmla="*/ 1 h 343"/>
                <a:gd name="T14" fmla="*/ 2 w 343"/>
                <a:gd name="T15" fmla="*/ 1 h 343"/>
                <a:gd name="T16" fmla="*/ 2 w 343"/>
                <a:gd name="T17" fmla="*/ 1 h 343"/>
                <a:gd name="T18" fmla="*/ 3 w 343"/>
                <a:gd name="T19" fmla="*/ 1 h 343"/>
                <a:gd name="T20" fmla="*/ 3 w 343"/>
                <a:gd name="T21" fmla="*/ 1 h 343"/>
                <a:gd name="T22" fmla="*/ 2 w 343"/>
                <a:gd name="T23" fmla="*/ 2 h 343"/>
                <a:gd name="T24" fmla="*/ 2 w 343"/>
                <a:gd name="T25" fmla="*/ 2 h 343"/>
                <a:gd name="T26" fmla="*/ 2 w 343"/>
                <a:gd name="T27" fmla="*/ 2 h 343"/>
                <a:gd name="T28" fmla="*/ 2 w 343"/>
                <a:gd name="T29" fmla="*/ 2 h 343"/>
                <a:gd name="T30" fmla="*/ 2 w 343"/>
                <a:gd name="T31" fmla="*/ 2 h 343"/>
                <a:gd name="T32" fmla="*/ 2 w 343"/>
                <a:gd name="T33" fmla="*/ 2 h 343"/>
                <a:gd name="T34" fmla="*/ 2 w 343"/>
                <a:gd name="T35" fmla="*/ 2 h 343"/>
                <a:gd name="T36" fmla="*/ 2 w 343"/>
                <a:gd name="T37" fmla="*/ 3 h 343"/>
                <a:gd name="T38" fmla="*/ 2 w 343"/>
                <a:gd name="T39" fmla="*/ 3 h 343"/>
                <a:gd name="T40" fmla="*/ 2 w 343"/>
                <a:gd name="T41" fmla="*/ 3 h 343"/>
                <a:gd name="T42" fmla="*/ 2 w 343"/>
                <a:gd name="T43" fmla="*/ 3 h 343"/>
                <a:gd name="T44" fmla="*/ 2 w 343"/>
                <a:gd name="T45" fmla="*/ 2 h 343"/>
                <a:gd name="T46" fmla="*/ 2 w 343"/>
                <a:gd name="T47" fmla="*/ 2 h 343"/>
                <a:gd name="T48" fmla="*/ 2 w 343"/>
                <a:gd name="T49" fmla="*/ 2 h 343"/>
                <a:gd name="T50" fmla="*/ 1 w 343"/>
                <a:gd name="T51" fmla="*/ 2 h 343"/>
                <a:gd name="T52" fmla="*/ 1 w 343"/>
                <a:gd name="T53" fmla="*/ 2 h 343"/>
                <a:gd name="T54" fmla="*/ 1 w 343"/>
                <a:gd name="T55" fmla="*/ 2 h 343"/>
                <a:gd name="T56" fmla="*/ 0 w 343"/>
                <a:gd name="T57" fmla="*/ 3 h 343"/>
                <a:gd name="T58" fmla="*/ 0 w 343"/>
                <a:gd name="T59" fmla="*/ 3 h 343"/>
                <a:gd name="T60" fmla="*/ 0 w 343"/>
                <a:gd name="T61" fmla="*/ 3 h 343"/>
                <a:gd name="T62" fmla="*/ 0 w 343"/>
                <a:gd name="T63" fmla="*/ 3 h 343"/>
                <a:gd name="T64" fmla="*/ 0 w 343"/>
                <a:gd name="T65" fmla="*/ 2 h 343"/>
                <a:gd name="T66" fmla="*/ 0 w 343"/>
                <a:gd name="T67" fmla="*/ 2 h 343"/>
                <a:gd name="T68" fmla="*/ 0 w 343"/>
                <a:gd name="T69" fmla="*/ 2 h 343"/>
                <a:gd name="T70" fmla="*/ 1 w 343"/>
                <a:gd name="T71" fmla="*/ 2 h 343"/>
                <a:gd name="T72" fmla="*/ 1 w 343"/>
                <a:gd name="T73" fmla="*/ 2 h 343"/>
                <a:gd name="T74" fmla="*/ 1 w 343"/>
                <a:gd name="T75" fmla="*/ 2 h 343"/>
                <a:gd name="T76" fmla="*/ 1 w 343"/>
                <a:gd name="T77" fmla="*/ 2 h 343"/>
                <a:gd name="T78" fmla="*/ 1 w 343"/>
                <a:gd name="T79" fmla="*/ 2 h 343"/>
                <a:gd name="T80" fmla="*/ 0 w 343"/>
                <a:gd name="T81" fmla="*/ 2 h 343"/>
                <a:gd name="T82" fmla="*/ 0 w 343"/>
                <a:gd name="T83" fmla="*/ 1 h 343"/>
                <a:gd name="T84" fmla="*/ 0 w 343"/>
                <a:gd name="T85" fmla="*/ 1 h 343"/>
                <a:gd name="T86" fmla="*/ 0 w 343"/>
                <a:gd name="T87" fmla="*/ 1 h 343"/>
                <a:gd name="T88" fmla="*/ 0 w 343"/>
                <a:gd name="T89" fmla="*/ 1 h 343"/>
                <a:gd name="T90" fmla="*/ 0 w 343"/>
                <a:gd name="T91" fmla="*/ 1 h 343"/>
                <a:gd name="T92" fmla="*/ 0 w 343"/>
                <a:gd name="T93" fmla="*/ 1 h 343"/>
                <a:gd name="T94" fmla="*/ 0 w 343"/>
                <a:gd name="T95" fmla="*/ 1 h 343"/>
                <a:gd name="T96" fmla="*/ 0 w 343"/>
                <a:gd name="T97" fmla="*/ 1 h 343"/>
                <a:gd name="T98" fmla="*/ 0 w 343"/>
                <a:gd name="T99" fmla="*/ 1 h 343"/>
                <a:gd name="T100" fmla="*/ 0 w 343"/>
                <a:gd name="T101" fmla="*/ 1 h 343"/>
                <a:gd name="T102" fmla="*/ 1 w 343"/>
                <a:gd name="T103" fmla="*/ 1 h 343"/>
                <a:gd name="T104" fmla="*/ 1 w 343"/>
                <a:gd name="T105" fmla="*/ 1 h 343"/>
                <a:gd name="T106" fmla="*/ 1 w 343"/>
                <a:gd name="T107" fmla="*/ 1 h 343"/>
                <a:gd name="T108" fmla="*/ 2 w 343"/>
                <a:gd name="T109" fmla="*/ 0 h 343"/>
                <a:gd name="T110" fmla="*/ 2 w 343"/>
                <a:gd name="T111" fmla="*/ 0 h 3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3"/>
                <a:gd name="T169" fmla="*/ 0 h 343"/>
                <a:gd name="T170" fmla="*/ 343 w 343"/>
                <a:gd name="T171" fmla="*/ 343 h 3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7" name="Freeform 117"/>
            <p:cNvSpPr>
              <a:spLocks/>
            </p:cNvSpPr>
            <p:nvPr/>
          </p:nvSpPr>
          <p:spPr bwMode="auto">
            <a:xfrm>
              <a:off x="3977" y="739"/>
              <a:ext cx="52" cy="49"/>
            </a:xfrm>
            <a:custGeom>
              <a:avLst/>
              <a:gdLst>
                <a:gd name="T0" fmla="*/ 1 w 259"/>
                <a:gd name="T1" fmla="*/ 1 h 249"/>
                <a:gd name="T2" fmla="*/ 1 w 259"/>
                <a:gd name="T3" fmla="*/ 1 h 249"/>
                <a:gd name="T4" fmla="*/ 1 w 259"/>
                <a:gd name="T5" fmla="*/ 1 h 249"/>
                <a:gd name="T6" fmla="*/ 2 w 259"/>
                <a:gd name="T7" fmla="*/ 1 h 249"/>
                <a:gd name="T8" fmla="*/ 2 w 259"/>
                <a:gd name="T9" fmla="*/ 1 h 249"/>
                <a:gd name="T10" fmla="*/ 2 w 259"/>
                <a:gd name="T11" fmla="*/ 1 h 249"/>
                <a:gd name="T12" fmla="*/ 2 w 259"/>
                <a:gd name="T13" fmla="*/ 1 h 249"/>
                <a:gd name="T14" fmla="*/ 2 w 259"/>
                <a:gd name="T15" fmla="*/ 1 h 249"/>
                <a:gd name="T16" fmla="*/ 2 w 259"/>
                <a:gd name="T17" fmla="*/ 1 h 249"/>
                <a:gd name="T18" fmla="*/ 2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0 w 259"/>
                <a:gd name="T39" fmla="*/ 2 h 249"/>
                <a:gd name="T40" fmla="*/ 0 w 259"/>
                <a:gd name="T41" fmla="*/ 2 h 249"/>
                <a:gd name="T42" fmla="*/ 0 w 259"/>
                <a:gd name="T43" fmla="*/ 2 h 249"/>
                <a:gd name="T44" fmla="*/ 0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0 w 259"/>
                <a:gd name="T57" fmla="*/ 1 h 249"/>
                <a:gd name="T58" fmla="*/ 0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8" name="Freeform 118"/>
            <p:cNvSpPr>
              <a:spLocks/>
            </p:cNvSpPr>
            <p:nvPr/>
          </p:nvSpPr>
          <p:spPr bwMode="auto">
            <a:xfrm>
              <a:off x="3973" y="542"/>
              <a:ext cx="58" cy="58"/>
            </a:xfrm>
            <a:custGeom>
              <a:avLst/>
              <a:gdLst>
                <a:gd name="T0" fmla="*/ 2 w 290"/>
                <a:gd name="T1" fmla="*/ 1 h 290"/>
                <a:gd name="T2" fmla="*/ 2 w 290"/>
                <a:gd name="T3" fmla="*/ 1 h 290"/>
                <a:gd name="T4" fmla="*/ 2 w 290"/>
                <a:gd name="T5" fmla="*/ 1 h 290"/>
                <a:gd name="T6" fmla="*/ 2 w 290"/>
                <a:gd name="T7" fmla="*/ 1 h 290"/>
                <a:gd name="T8" fmla="*/ 2 w 290"/>
                <a:gd name="T9" fmla="*/ 1 h 290"/>
                <a:gd name="T10" fmla="*/ 2 w 290"/>
                <a:gd name="T11" fmla="*/ 1 h 290"/>
                <a:gd name="T12" fmla="*/ 2 w 290"/>
                <a:gd name="T13" fmla="*/ 1 h 290"/>
                <a:gd name="T14" fmla="*/ 2 w 290"/>
                <a:gd name="T15" fmla="*/ 1 h 290"/>
                <a:gd name="T16" fmla="*/ 2 w 290"/>
                <a:gd name="T17" fmla="*/ 1 h 290"/>
                <a:gd name="T18" fmla="*/ 2 w 290"/>
                <a:gd name="T19" fmla="*/ 1 h 290"/>
                <a:gd name="T20" fmla="*/ 2 w 290"/>
                <a:gd name="T21" fmla="*/ 1 h 290"/>
                <a:gd name="T22" fmla="*/ 2 w 290"/>
                <a:gd name="T23" fmla="*/ 1 h 290"/>
                <a:gd name="T24" fmla="*/ 2 w 290"/>
                <a:gd name="T25" fmla="*/ 1 h 290"/>
                <a:gd name="T26" fmla="*/ 2 w 290"/>
                <a:gd name="T27" fmla="*/ 1 h 290"/>
                <a:gd name="T28" fmla="*/ 2 w 290"/>
                <a:gd name="T29" fmla="*/ 1 h 290"/>
                <a:gd name="T30" fmla="*/ 2 w 290"/>
                <a:gd name="T31" fmla="*/ 1 h 290"/>
                <a:gd name="T32" fmla="*/ 2 w 290"/>
                <a:gd name="T33" fmla="*/ 2 h 290"/>
                <a:gd name="T34" fmla="*/ 2 w 290"/>
                <a:gd name="T35" fmla="*/ 2 h 290"/>
                <a:gd name="T36" fmla="*/ 2 w 290"/>
                <a:gd name="T37" fmla="*/ 2 h 290"/>
                <a:gd name="T38" fmla="*/ 2 w 290"/>
                <a:gd name="T39" fmla="*/ 2 h 290"/>
                <a:gd name="T40" fmla="*/ 2 w 290"/>
                <a:gd name="T41" fmla="*/ 2 h 290"/>
                <a:gd name="T42" fmla="*/ 2 w 290"/>
                <a:gd name="T43" fmla="*/ 2 h 290"/>
                <a:gd name="T44" fmla="*/ 2 w 290"/>
                <a:gd name="T45" fmla="*/ 2 h 290"/>
                <a:gd name="T46" fmla="*/ 2 w 290"/>
                <a:gd name="T47" fmla="*/ 2 h 290"/>
                <a:gd name="T48" fmla="*/ 2 w 290"/>
                <a:gd name="T49" fmla="*/ 2 h 290"/>
                <a:gd name="T50" fmla="*/ 2 w 290"/>
                <a:gd name="T51" fmla="*/ 2 h 290"/>
                <a:gd name="T52" fmla="*/ 2 w 290"/>
                <a:gd name="T53" fmla="*/ 2 h 290"/>
                <a:gd name="T54" fmla="*/ 2 w 290"/>
                <a:gd name="T55" fmla="*/ 2 h 290"/>
                <a:gd name="T56" fmla="*/ 1 w 290"/>
                <a:gd name="T57" fmla="*/ 2 h 290"/>
                <a:gd name="T58" fmla="*/ 1 w 290"/>
                <a:gd name="T59" fmla="*/ 2 h 290"/>
                <a:gd name="T60" fmla="*/ 1 w 290"/>
                <a:gd name="T61" fmla="*/ 2 h 290"/>
                <a:gd name="T62" fmla="*/ 1 w 290"/>
                <a:gd name="T63" fmla="*/ 2 h 290"/>
                <a:gd name="T64" fmla="*/ 1 w 290"/>
                <a:gd name="T65" fmla="*/ 2 h 290"/>
                <a:gd name="T66" fmla="*/ 0 w 290"/>
                <a:gd name="T67" fmla="*/ 2 h 290"/>
                <a:gd name="T68" fmla="*/ 0 w 290"/>
                <a:gd name="T69" fmla="*/ 2 h 290"/>
                <a:gd name="T70" fmla="*/ 0 w 290"/>
                <a:gd name="T71" fmla="*/ 2 h 290"/>
                <a:gd name="T72" fmla="*/ 0 w 290"/>
                <a:gd name="T73" fmla="*/ 2 h 290"/>
                <a:gd name="T74" fmla="*/ 0 w 290"/>
                <a:gd name="T75" fmla="*/ 2 h 290"/>
                <a:gd name="T76" fmla="*/ 0 w 290"/>
                <a:gd name="T77" fmla="*/ 2 h 290"/>
                <a:gd name="T78" fmla="*/ 1 w 290"/>
                <a:gd name="T79" fmla="*/ 2 h 290"/>
                <a:gd name="T80" fmla="*/ 1 w 290"/>
                <a:gd name="T81" fmla="*/ 2 h 290"/>
                <a:gd name="T82" fmla="*/ 1 w 290"/>
                <a:gd name="T83" fmla="*/ 1 h 290"/>
                <a:gd name="T84" fmla="*/ 1 w 290"/>
                <a:gd name="T85" fmla="*/ 1 h 290"/>
                <a:gd name="T86" fmla="*/ 1 w 290"/>
                <a:gd name="T87" fmla="*/ 1 h 290"/>
                <a:gd name="T88" fmla="*/ 1 w 290"/>
                <a:gd name="T89" fmla="*/ 1 h 290"/>
                <a:gd name="T90" fmla="*/ 0 w 290"/>
                <a:gd name="T91" fmla="*/ 1 h 290"/>
                <a:gd name="T92" fmla="*/ 0 w 290"/>
                <a:gd name="T93" fmla="*/ 1 h 290"/>
                <a:gd name="T94" fmla="*/ 0 w 290"/>
                <a:gd name="T95" fmla="*/ 1 h 290"/>
                <a:gd name="T96" fmla="*/ 0 w 290"/>
                <a:gd name="T97" fmla="*/ 1 h 290"/>
                <a:gd name="T98" fmla="*/ 0 w 290"/>
                <a:gd name="T99" fmla="*/ 1 h 290"/>
                <a:gd name="T100" fmla="*/ 0 w 290"/>
                <a:gd name="T101" fmla="*/ 1 h 290"/>
                <a:gd name="T102" fmla="*/ 0 w 290"/>
                <a:gd name="T103" fmla="*/ 1 h 290"/>
                <a:gd name="T104" fmla="*/ 1 w 290"/>
                <a:gd name="T105" fmla="*/ 1 h 290"/>
                <a:gd name="T106" fmla="*/ 1 w 290"/>
                <a:gd name="T107" fmla="*/ 0 h 290"/>
                <a:gd name="T108" fmla="*/ 1 w 290"/>
                <a:gd name="T109" fmla="*/ 0 h 290"/>
                <a:gd name="T110" fmla="*/ 1 w 290"/>
                <a:gd name="T111" fmla="*/ 0 h 290"/>
                <a:gd name="T112" fmla="*/ 1 w 290"/>
                <a:gd name="T113" fmla="*/ 0 h 290"/>
                <a:gd name="T114" fmla="*/ 1 w 290"/>
                <a:gd name="T115" fmla="*/ 0 h 290"/>
                <a:gd name="T116" fmla="*/ 1 w 290"/>
                <a:gd name="T117" fmla="*/ 0 h 290"/>
                <a:gd name="T118" fmla="*/ 2 w 290"/>
                <a:gd name="T119" fmla="*/ 1 h 290"/>
                <a:gd name="T120" fmla="*/ 2 w 290"/>
                <a:gd name="T121" fmla="*/ 1 h 290"/>
                <a:gd name="T122" fmla="*/ 2 w 290"/>
                <a:gd name="T123" fmla="*/ 1 h 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290"/>
                <a:gd name="T188" fmla="*/ 290 w 290"/>
                <a:gd name="T189" fmla="*/ 290 h 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9" name="Freeform 119"/>
            <p:cNvSpPr>
              <a:spLocks/>
            </p:cNvSpPr>
            <p:nvPr/>
          </p:nvSpPr>
          <p:spPr bwMode="auto">
            <a:xfrm>
              <a:off x="3981" y="548"/>
              <a:ext cx="42" cy="44"/>
            </a:xfrm>
            <a:custGeom>
              <a:avLst/>
              <a:gdLst>
                <a:gd name="T0" fmla="*/ 1 w 208"/>
                <a:gd name="T1" fmla="*/ 1 h 218"/>
                <a:gd name="T2" fmla="*/ 2 w 208"/>
                <a:gd name="T3" fmla="*/ 1 h 218"/>
                <a:gd name="T4" fmla="*/ 1 w 208"/>
                <a:gd name="T5" fmla="*/ 1 h 218"/>
                <a:gd name="T6" fmla="*/ 1 w 208"/>
                <a:gd name="T7" fmla="*/ 1 h 218"/>
                <a:gd name="T8" fmla="*/ 1 w 208"/>
                <a:gd name="T9" fmla="*/ 1 h 218"/>
                <a:gd name="T10" fmla="*/ 1 w 208"/>
                <a:gd name="T11" fmla="*/ 1 h 218"/>
                <a:gd name="T12" fmla="*/ 1 w 208"/>
                <a:gd name="T13" fmla="*/ 1 h 218"/>
                <a:gd name="T14" fmla="*/ 1 w 208"/>
                <a:gd name="T15" fmla="*/ 1 h 218"/>
                <a:gd name="T16" fmla="*/ 1 w 208"/>
                <a:gd name="T17" fmla="*/ 1 h 218"/>
                <a:gd name="T18" fmla="*/ 1 w 208"/>
                <a:gd name="T19" fmla="*/ 2 h 218"/>
                <a:gd name="T20" fmla="*/ 1 w 208"/>
                <a:gd name="T21" fmla="*/ 2 h 218"/>
                <a:gd name="T22" fmla="*/ 1 w 208"/>
                <a:gd name="T23" fmla="*/ 1 h 218"/>
                <a:gd name="T24" fmla="*/ 0 w 208"/>
                <a:gd name="T25" fmla="*/ 2 h 218"/>
                <a:gd name="T26" fmla="*/ 0 w 208"/>
                <a:gd name="T27" fmla="*/ 2 h 218"/>
                <a:gd name="T28" fmla="*/ 0 w 208"/>
                <a:gd name="T29" fmla="*/ 2 h 218"/>
                <a:gd name="T30" fmla="*/ 0 w 208"/>
                <a:gd name="T31" fmla="*/ 1 h 218"/>
                <a:gd name="T32" fmla="*/ 0 w 208"/>
                <a:gd name="T33" fmla="*/ 1 h 218"/>
                <a:gd name="T34" fmla="*/ 0 w 208"/>
                <a:gd name="T35" fmla="*/ 1 h 218"/>
                <a:gd name="T36" fmla="*/ 1 w 208"/>
                <a:gd name="T37" fmla="*/ 1 h 218"/>
                <a:gd name="T38" fmla="*/ 1 w 208"/>
                <a:gd name="T39" fmla="*/ 1 h 218"/>
                <a:gd name="T40" fmla="*/ 1 w 208"/>
                <a:gd name="T41" fmla="*/ 1 h 218"/>
                <a:gd name="T42" fmla="*/ 0 w 208"/>
                <a:gd name="T43" fmla="*/ 1 h 218"/>
                <a:gd name="T44" fmla="*/ 0 w 208"/>
                <a:gd name="T45" fmla="*/ 1 h 218"/>
                <a:gd name="T46" fmla="*/ 0 w 208"/>
                <a:gd name="T47" fmla="*/ 1 h 218"/>
                <a:gd name="T48" fmla="*/ 0 w 208"/>
                <a:gd name="T49" fmla="*/ 1 h 218"/>
                <a:gd name="T50" fmla="*/ 0 w 208"/>
                <a:gd name="T51" fmla="*/ 1 h 218"/>
                <a:gd name="T52" fmla="*/ 0 w 208"/>
                <a:gd name="T53" fmla="*/ 1 h 218"/>
                <a:gd name="T54" fmla="*/ 0 w 208"/>
                <a:gd name="T55" fmla="*/ 1 h 218"/>
                <a:gd name="T56" fmla="*/ 0 w 208"/>
                <a:gd name="T57" fmla="*/ 1 h 218"/>
                <a:gd name="T58" fmla="*/ 1 w 208"/>
                <a:gd name="T59" fmla="*/ 1 h 218"/>
                <a:gd name="T60" fmla="*/ 1 w 208"/>
                <a:gd name="T61" fmla="*/ 0 h 218"/>
                <a:gd name="T62" fmla="*/ 1 w 208"/>
                <a:gd name="T63" fmla="*/ 0 h 218"/>
                <a:gd name="T64" fmla="*/ 1 w 208"/>
                <a:gd name="T65" fmla="*/ 0 h 218"/>
                <a:gd name="T66" fmla="*/ 1 w 208"/>
                <a:gd name="T67" fmla="*/ 0 h 218"/>
                <a:gd name="T68" fmla="*/ 1 w 208"/>
                <a:gd name="T69" fmla="*/ 0 h 218"/>
                <a:gd name="T70" fmla="*/ 1 w 208"/>
                <a:gd name="T71" fmla="*/ 0 h 218"/>
                <a:gd name="T72" fmla="*/ 1 w 208"/>
                <a:gd name="T73" fmla="*/ 1 h 218"/>
                <a:gd name="T74" fmla="*/ 1 w 208"/>
                <a:gd name="T75" fmla="*/ 1 h 218"/>
                <a:gd name="T76" fmla="*/ 1 w 208"/>
                <a:gd name="T77" fmla="*/ 1 h 2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18"/>
                <a:gd name="T119" fmla="*/ 208 w 208"/>
                <a:gd name="T120" fmla="*/ 218 h 2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0" name="Freeform 120"/>
            <p:cNvSpPr>
              <a:spLocks/>
            </p:cNvSpPr>
            <p:nvPr/>
          </p:nvSpPr>
          <p:spPr bwMode="auto">
            <a:xfrm>
              <a:off x="4081" y="670"/>
              <a:ext cx="58" cy="58"/>
            </a:xfrm>
            <a:custGeom>
              <a:avLst/>
              <a:gdLst>
                <a:gd name="T0" fmla="*/ 2 w 289"/>
                <a:gd name="T1" fmla="*/ 1 h 290"/>
                <a:gd name="T2" fmla="*/ 2 w 289"/>
                <a:gd name="T3" fmla="*/ 1 h 290"/>
                <a:gd name="T4" fmla="*/ 2 w 289"/>
                <a:gd name="T5" fmla="*/ 1 h 290"/>
                <a:gd name="T6" fmla="*/ 2 w 289"/>
                <a:gd name="T7" fmla="*/ 1 h 290"/>
                <a:gd name="T8" fmla="*/ 2 w 289"/>
                <a:gd name="T9" fmla="*/ 1 h 290"/>
                <a:gd name="T10" fmla="*/ 2 w 289"/>
                <a:gd name="T11" fmla="*/ 1 h 290"/>
                <a:gd name="T12" fmla="*/ 2 w 289"/>
                <a:gd name="T13" fmla="*/ 1 h 290"/>
                <a:gd name="T14" fmla="*/ 2 w 289"/>
                <a:gd name="T15" fmla="*/ 1 h 290"/>
                <a:gd name="T16" fmla="*/ 2 w 289"/>
                <a:gd name="T17" fmla="*/ 1 h 290"/>
                <a:gd name="T18" fmla="*/ 2 w 289"/>
                <a:gd name="T19" fmla="*/ 1 h 290"/>
                <a:gd name="T20" fmla="*/ 2 w 289"/>
                <a:gd name="T21" fmla="*/ 1 h 290"/>
                <a:gd name="T22" fmla="*/ 2 w 289"/>
                <a:gd name="T23" fmla="*/ 1 h 290"/>
                <a:gd name="T24" fmla="*/ 2 w 289"/>
                <a:gd name="T25" fmla="*/ 1 h 290"/>
                <a:gd name="T26" fmla="*/ 2 w 289"/>
                <a:gd name="T27" fmla="*/ 1 h 290"/>
                <a:gd name="T28" fmla="*/ 2 w 289"/>
                <a:gd name="T29" fmla="*/ 1 h 290"/>
                <a:gd name="T30" fmla="*/ 2 w 289"/>
                <a:gd name="T31" fmla="*/ 2 h 290"/>
                <a:gd name="T32" fmla="*/ 2 w 289"/>
                <a:gd name="T33" fmla="*/ 2 h 290"/>
                <a:gd name="T34" fmla="*/ 2 w 289"/>
                <a:gd name="T35" fmla="*/ 2 h 290"/>
                <a:gd name="T36" fmla="*/ 2 w 289"/>
                <a:gd name="T37" fmla="*/ 2 h 290"/>
                <a:gd name="T38" fmla="*/ 2 w 289"/>
                <a:gd name="T39" fmla="*/ 2 h 290"/>
                <a:gd name="T40" fmla="*/ 2 w 289"/>
                <a:gd name="T41" fmla="*/ 2 h 290"/>
                <a:gd name="T42" fmla="*/ 2 w 289"/>
                <a:gd name="T43" fmla="*/ 2 h 290"/>
                <a:gd name="T44" fmla="*/ 2 w 289"/>
                <a:gd name="T45" fmla="*/ 2 h 290"/>
                <a:gd name="T46" fmla="*/ 2 w 289"/>
                <a:gd name="T47" fmla="*/ 2 h 290"/>
                <a:gd name="T48" fmla="*/ 2 w 289"/>
                <a:gd name="T49" fmla="*/ 2 h 290"/>
                <a:gd name="T50" fmla="*/ 2 w 289"/>
                <a:gd name="T51" fmla="*/ 2 h 290"/>
                <a:gd name="T52" fmla="*/ 2 w 289"/>
                <a:gd name="T53" fmla="*/ 2 h 290"/>
                <a:gd name="T54" fmla="*/ 2 w 289"/>
                <a:gd name="T55" fmla="*/ 2 h 290"/>
                <a:gd name="T56" fmla="*/ 1 w 289"/>
                <a:gd name="T57" fmla="*/ 2 h 290"/>
                <a:gd name="T58" fmla="*/ 1 w 289"/>
                <a:gd name="T59" fmla="*/ 2 h 290"/>
                <a:gd name="T60" fmla="*/ 1 w 289"/>
                <a:gd name="T61" fmla="*/ 2 h 290"/>
                <a:gd name="T62" fmla="*/ 1 w 289"/>
                <a:gd name="T63" fmla="*/ 2 h 290"/>
                <a:gd name="T64" fmla="*/ 1 w 289"/>
                <a:gd name="T65" fmla="*/ 2 h 290"/>
                <a:gd name="T66" fmla="*/ 0 w 289"/>
                <a:gd name="T67" fmla="*/ 2 h 290"/>
                <a:gd name="T68" fmla="*/ 0 w 289"/>
                <a:gd name="T69" fmla="*/ 2 h 290"/>
                <a:gd name="T70" fmla="*/ 0 w 289"/>
                <a:gd name="T71" fmla="*/ 2 h 290"/>
                <a:gd name="T72" fmla="*/ 0 w 289"/>
                <a:gd name="T73" fmla="*/ 2 h 290"/>
                <a:gd name="T74" fmla="*/ 0 w 289"/>
                <a:gd name="T75" fmla="*/ 2 h 290"/>
                <a:gd name="T76" fmla="*/ 0 w 289"/>
                <a:gd name="T77" fmla="*/ 2 h 290"/>
                <a:gd name="T78" fmla="*/ 1 w 289"/>
                <a:gd name="T79" fmla="*/ 2 h 290"/>
                <a:gd name="T80" fmla="*/ 1 w 289"/>
                <a:gd name="T81" fmla="*/ 2 h 290"/>
                <a:gd name="T82" fmla="*/ 1 w 289"/>
                <a:gd name="T83" fmla="*/ 1 h 290"/>
                <a:gd name="T84" fmla="*/ 1 w 289"/>
                <a:gd name="T85" fmla="*/ 1 h 290"/>
                <a:gd name="T86" fmla="*/ 1 w 289"/>
                <a:gd name="T87" fmla="*/ 1 h 290"/>
                <a:gd name="T88" fmla="*/ 1 w 289"/>
                <a:gd name="T89" fmla="*/ 1 h 290"/>
                <a:gd name="T90" fmla="*/ 0 w 289"/>
                <a:gd name="T91" fmla="*/ 1 h 290"/>
                <a:gd name="T92" fmla="*/ 0 w 289"/>
                <a:gd name="T93" fmla="*/ 1 h 290"/>
                <a:gd name="T94" fmla="*/ 0 w 289"/>
                <a:gd name="T95" fmla="*/ 1 h 290"/>
                <a:gd name="T96" fmla="*/ 0 w 289"/>
                <a:gd name="T97" fmla="*/ 1 h 290"/>
                <a:gd name="T98" fmla="*/ 0 w 289"/>
                <a:gd name="T99" fmla="*/ 1 h 290"/>
                <a:gd name="T100" fmla="*/ 0 w 289"/>
                <a:gd name="T101" fmla="*/ 1 h 290"/>
                <a:gd name="T102" fmla="*/ 1 w 289"/>
                <a:gd name="T103" fmla="*/ 1 h 290"/>
                <a:gd name="T104" fmla="*/ 1 w 289"/>
                <a:gd name="T105" fmla="*/ 0 h 290"/>
                <a:gd name="T106" fmla="*/ 1 w 289"/>
                <a:gd name="T107" fmla="*/ 0 h 290"/>
                <a:gd name="T108" fmla="*/ 1 w 289"/>
                <a:gd name="T109" fmla="*/ 0 h 290"/>
                <a:gd name="T110" fmla="*/ 1 w 289"/>
                <a:gd name="T111" fmla="*/ 0 h 290"/>
                <a:gd name="T112" fmla="*/ 1 w 289"/>
                <a:gd name="T113" fmla="*/ 0 h 290"/>
                <a:gd name="T114" fmla="*/ 1 w 289"/>
                <a:gd name="T115" fmla="*/ 0 h 290"/>
                <a:gd name="T116" fmla="*/ 2 w 289"/>
                <a:gd name="T117" fmla="*/ 1 h 290"/>
                <a:gd name="T118" fmla="*/ 2 w 289"/>
                <a:gd name="T119" fmla="*/ 1 h 290"/>
                <a:gd name="T120" fmla="*/ 2 w 289"/>
                <a:gd name="T121" fmla="*/ 1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9"/>
                <a:gd name="T184" fmla="*/ 0 h 290"/>
                <a:gd name="T185" fmla="*/ 289 w 289"/>
                <a:gd name="T186" fmla="*/ 290 h 2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1" name="Freeform 121"/>
            <p:cNvSpPr>
              <a:spLocks/>
            </p:cNvSpPr>
            <p:nvPr/>
          </p:nvSpPr>
          <p:spPr bwMode="auto">
            <a:xfrm>
              <a:off x="4089" y="679"/>
              <a:ext cx="42" cy="41"/>
            </a:xfrm>
            <a:custGeom>
              <a:avLst/>
              <a:gdLst>
                <a:gd name="T0" fmla="*/ 1 w 208"/>
                <a:gd name="T1" fmla="*/ 1 h 207"/>
                <a:gd name="T2" fmla="*/ 2 w 208"/>
                <a:gd name="T3" fmla="*/ 1 h 207"/>
                <a:gd name="T4" fmla="*/ 1 w 208"/>
                <a:gd name="T5" fmla="*/ 1 h 207"/>
                <a:gd name="T6" fmla="*/ 1 w 208"/>
                <a:gd name="T7" fmla="*/ 1 h 207"/>
                <a:gd name="T8" fmla="*/ 1 w 208"/>
                <a:gd name="T9" fmla="*/ 1 h 207"/>
                <a:gd name="T10" fmla="*/ 1 w 208"/>
                <a:gd name="T11" fmla="*/ 1 h 207"/>
                <a:gd name="T12" fmla="*/ 1 w 208"/>
                <a:gd name="T13" fmla="*/ 1 h 207"/>
                <a:gd name="T14" fmla="*/ 1 w 208"/>
                <a:gd name="T15" fmla="*/ 1 h 207"/>
                <a:gd name="T16" fmla="*/ 1 w 208"/>
                <a:gd name="T17" fmla="*/ 1 h 207"/>
                <a:gd name="T18" fmla="*/ 1 w 208"/>
                <a:gd name="T19" fmla="*/ 1 h 207"/>
                <a:gd name="T20" fmla="*/ 1 w 208"/>
                <a:gd name="T21" fmla="*/ 2 h 207"/>
                <a:gd name="T22" fmla="*/ 1 w 208"/>
                <a:gd name="T23" fmla="*/ 1 h 207"/>
                <a:gd name="T24" fmla="*/ 0 w 208"/>
                <a:gd name="T25" fmla="*/ 2 h 207"/>
                <a:gd name="T26" fmla="*/ 0 w 208"/>
                <a:gd name="T27" fmla="*/ 2 h 207"/>
                <a:gd name="T28" fmla="*/ 0 w 208"/>
                <a:gd name="T29" fmla="*/ 1 h 207"/>
                <a:gd name="T30" fmla="*/ 0 w 208"/>
                <a:gd name="T31" fmla="*/ 1 h 207"/>
                <a:gd name="T32" fmla="*/ 0 w 208"/>
                <a:gd name="T33" fmla="*/ 1 h 207"/>
                <a:gd name="T34" fmla="*/ 0 w 208"/>
                <a:gd name="T35" fmla="*/ 1 h 207"/>
                <a:gd name="T36" fmla="*/ 1 w 208"/>
                <a:gd name="T37" fmla="*/ 1 h 207"/>
                <a:gd name="T38" fmla="*/ 1 w 208"/>
                <a:gd name="T39" fmla="*/ 1 h 207"/>
                <a:gd name="T40" fmla="*/ 1 w 208"/>
                <a:gd name="T41" fmla="*/ 1 h 207"/>
                <a:gd name="T42" fmla="*/ 0 w 208"/>
                <a:gd name="T43" fmla="*/ 1 h 207"/>
                <a:gd name="T44" fmla="*/ 0 w 208"/>
                <a:gd name="T45" fmla="*/ 1 h 207"/>
                <a:gd name="T46" fmla="*/ 0 w 208"/>
                <a:gd name="T47" fmla="*/ 1 h 207"/>
                <a:gd name="T48" fmla="*/ 0 w 208"/>
                <a:gd name="T49" fmla="*/ 1 h 207"/>
                <a:gd name="T50" fmla="*/ 0 w 208"/>
                <a:gd name="T51" fmla="*/ 1 h 207"/>
                <a:gd name="T52" fmla="*/ 0 w 208"/>
                <a:gd name="T53" fmla="*/ 1 h 207"/>
                <a:gd name="T54" fmla="*/ 0 w 208"/>
                <a:gd name="T55" fmla="*/ 1 h 207"/>
                <a:gd name="T56" fmla="*/ 1 w 208"/>
                <a:gd name="T57" fmla="*/ 1 h 207"/>
                <a:gd name="T58" fmla="*/ 1 w 208"/>
                <a:gd name="T59" fmla="*/ 1 h 207"/>
                <a:gd name="T60" fmla="*/ 1 w 208"/>
                <a:gd name="T61" fmla="*/ 0 h 207"/>
                <a:gd name="T62" fmla="*/ 1 w 208"/>
                <a:gd name="T63" fmla="*/ 0 h 207"/>
                <a:gd name="T64" fmla="*/ 1 w 208"/>
                <a:gd name="T65" fmla="*/ 0 h 207"/>
                <a:gd name="T66" fmla="*/ 1 w 208"/>
                <a:gd name="T67" fmla="*/ 0 h 207"/>
                <a:gd name="T68" fmla="*/ 1 w 208"/>
                <a:gd name="T69" fmla="*/ 0 h 207"/>
                <a:gd name="T70" fmla="*/ 1 w 208"/>
                <a:gd name="T71" fmla="*/ 0 h 207"/>
                <a:gd name="T72" fmla="*/ 1 w 208"/>
                <a:gd name="T73" fmla="*/ 0 h 207"/>
                <a:gd name="T74" fmla="*/ 1 w 208"/>
                <a:gd name="T75" fmla="*/ 1 h 207"/>
                <a:gd name="T76" fmla="*/ 1 w 208"/>
                <a:gd name="T77" fmla="*/ 1 h 2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07"/>
                <a:gd name="T119" fmla="*/ 208 w 208"/>
                <a:gd name="T120" fmla="*/ 207 h 2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2" name="Freeform 122"/>
            <p:cNvSpPr>
              <a:spLocks/>
            </p:cNvSpPr>
            <p:nvPr/>
          </p:nvSpPr>
          <p:spPr bwMode="auto">
            <a:xfrm>
              <a:off x="4407" y="645"/>
              <a:ext cx="68" cy="69"/>
            </a:xfrm>
            <a:custGeom>
              <a:avLst/>
              <a:gdLst>
                <a:gd name="T0" fmla="*/ 1 w 343"/>
                <a:gd name="T1" fmla="*/ 0 h 343"/>
                <a:gd name="T2" fmla="*/ 1 w 343"/>
                <a:gd name="T3" fmla="*/ 0 h 343"/>
                <a:gd name="T4" fmla="*/ 1 w 343"/>
                <a:gd name="T5" fmla="*/ 0 h 343"/>
                <a:gd name="T6" fmla="*/ 1 w 343"/>
                <a:gd name="T7" fmla="*/ 0 h 343"/>
                <a:gd name="T8" fmla="*/ 1 w 343"/>
                <a:gd name="T9" fmla="*/ 1 h 343"/>
                <a:gd name="T10" fmla="*/ 1 w 343"/>
                <a:gd name="T11" fmla="*/ 1 h 343"/>
                <a:gd name="T12" fmla="*/ 1 w 343"/>
                <a:gd name="T13" fmla="*/ 1 h 343"/>
                <a:gd name="T14" fmla="*/ 1 w 343"/>
                <a:gd name="T15" fmla="*/ 1 h 343"/>
                <a:gd name="T16" fmla="*/ 1 w 343"/>
                <a:gd name="T17" fmla="*/ 1 h 343"/>
                <a:gd name="T18" fmla="*/ 0 w 343"/>
                <a:gd name="T19" fmla="*/ 1 h 343"/>
                <a:gd name="T20" fmla="*/ 1 w 343"/>
                <a:gd name="T21" fmla="*/ 2 h 343"/>
                <a:gd name="T22" fmla="*/ 1 w 343"/>
                <a:gd name="T23" fmla="*/ 2 h 343"/>
                <a:gd name="T24" fmla="*/ 1 w 343"/>
                <a:gd name="T25" fmla="*/ 2 h 343"/>
                <a:gd name="T26" fmla="*/ 1 w 343"/>
                <a:gd name="T27" fmla="*/ 2 h 343"/>
                <a:gd name="T28" fmla="*/ 1 w 343"/>
                <a:gd name="T29" fmla="*/ 2 h 343"/>
                <a:gd name="T30" fmla="*/ 1 w 343"/>
                <a:gd name="T31" fmla="*/ 2 h 343"/>
                <a:gd name="T32" fmla="*/ 1 w 343"/>
                <a:gd name="T33" fmla="*/ 2 h 343"/>
                <a:gd name="T34" fmla="*/ 1 w 343"/>
                <a:gd name="T35" fmla="*/ 3 h 343"/>
                <a:gd name="T36" fmla="*/ 1 w 343"/>
                <a:gd name="T37" fmla="*/ 3 h 343"/>
                <a:gd name="T38" fmla="*/ 1 w 343"/>
                <a:gd name="T39" fmla="*/ 3 h 343"/>
                <a:gd name="T40" fmla="*/ 1 w 343"/>
                <a:gd name="T41" fmla="*/ 3 h 343"/>
                <a:gd name="T42" fmla="*/ 1 w 343"/>
                <a:gd name="T43" fmla="*/ 2 h 343"/>
                <a:gd name="T44" fmla="*/ 1 w 343"/>
                <a:gd name="T45" fmla="*/ 2 h 343"/>
                <a:gd name="T46" fmla="*/ 1 w 343"/>
                <a:gd name="T47" fmla="*/ 2 h 343"/>
                <a:gd name="T48" fmla="*/ 1 w 343"/>
                <a:gd name="T49" fmla="*/ 2 h 343"/>
                <a:gd name="T50" fmla="*/ 1 w 343"/>
                <a:gd name="T51" fmla="*/ 2 h 343"/>
                <a:gd name="T52" fmla="*/ 1 w 343"/>
                <a:gd name="T53" fmla="*/ 2 h 343"/>
                <a:gd name="T54" fmla="*/ 2 w 343"/>
                <a:gd name="T55" fmla="*/ 3 h 343"/>
                <a:gd name="T56" fmla="*/ 2 w 343"/>
                <a:gd name="T57" fmla="*/ 3 h 343"/>
                <a:gd name="T58" fmla="*/ 2 w 343"/>
                <a:gd name="T59" fmla="*/ 3 h 343"/>
                <a:gd name="T60" fmla="*/ 2 w 343"/>
                <a:gd name="T61" fmla="*/ 3 h 343"/>
                <a:gd name="T62" fmla="*/ 2 w 343"/>
                <a:gd name="T63" fmla="*/ 2 h 343"/>
                <a:gd name="T64" fmla="*/ 2 w 343"/>
                <a:gd name="T65" fmla="*/ 2 h 343"/>
                <a:gd name="T66" fmla="*/ 2 w 343"/>
                <a:gd name="T67" fmla="*/ 2 h 343"/>
                <a:gd name="T68" fmla="*/ 2 w 343"/>
                <a:gd name="T69" fmla="*/ 2 h 343"/>
                <a:gd name="T70" fmla="*/ 2 w 343"/>
                <a:gd name="T71" fmla="*/ 2 h 343"/>
                <a:gd name="T72" fmla="*/ 2 w 343"/>
                <a:gd name="T73" fmla="*/ 2 h 343"/>
                <a:gd name="T74" fmla="*/ 2 w 343"/>
                <a:gd name="T75" fmla="*/ 2 h 343"/>
                <a:gd name="T76" fmla="*/ 2 w 343"/>
                <a:gd name="T77" fmla="*/ 2 h 343"/>
                <a:gd name="T78" fmla="*/ 2 w 343"/>
                <a:gd name="T79" fmla="*/ 2 h 343"/>
                <a:gd name="T80" fmla="*/ 2 w 343"/>
                <a:gd name="T81" fmla="*/ 1 h 343"/>
                <a:gd name="T82" fmla="*/ 2 w 343"/>
                <a:gd name="T83" fmla="*/ 1 h 343"/>
                <a:gd name="T84" fmla="*/ 3 w 343"/>
                <a:gd name="T85" fmla="*/ 1 h 343"/>
                <a:gd name="T86" fmla="*/ 3 w 343"/>
                <a:gd name="T87" fmla="*/ 1 h 343"/>
                <a:gd name="T88" fmla="*/ 3 w 343"/>
                <a:gd name="T89" fmla="*/ 1 h 343"/>
                <a:gd name="T90" fmla="*/ 3 w 343"/>
                <a:gd name="T91" fmla="*/ 1 h 343"/>
                <a:gd name="T92" fmla="*/ 2 w 343"/>
                <a:gd name="T93" fmla="*/ 1 h 343"/>
                <a:gd name="T94" fmla="*/ 2 w 343"/>
                <a:gd name="T95" fmla="*/ 1 h 343"/>
                <a:gd name="T96" fmla="*/ 2 w 343"/>
                <a:gd name="T97" fmla="*/ 1 h 343"/>
                <a:gd name="T98" fmla="*/ 2 w 343"/>
                <a:gd name="T99" fmla="*/ 1 h 343"/>
                <a:gd name="T100" fmla="*/ 2 w 343"/>
                <a:gd name="T101" fmla="*/ 1 h 343"/>
                <a:gd name="T102" fmla="*/ 2 w 343"/>
                <a:gd name="T103" fmla="*/ 1 h 343"/>
                <a:gd name="T104" fmla="*/ 2 w 343"/>
                <a:gd name="T105" fmla="*/ 1 h 343"/>
                <a:gd name="T106" fmla="*/ 1 w 343"/>
                <a:gd name="T107" fmla="*/ 0 h 343"/>
                <a:gd name="T108" fmla="*/ 1 w 343"/>
                <a:gd name="T109" fmla="*/ 0 h 3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3"/>
                <a:gd name="T166" fmla="*/ 0 h 343"/>
                <a:gd name="T167" fmla="*/ 343 w 343"/>
                <a:gd name="T168" fmla="*/ 343 h 3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3" name="Freeform 123"/>
            <p:cNvSpPr>
              <a:spLocks/>
            </p:cNvSpPr>
            <p:nvPr/>
          </p:nvSpPr>
          <p:spPr bwMode="auto">
            <a:xfrm>
              <a:off x="4415" y="654"/>
              <a:ext cx="52" cy="49"/>
            </a:xfrm>
            <a:custGeom>
              <a:avLst/>
              <a:gdLst>
                <a:gd name="T0" fmla="*/ 1 w 259"/>
                <a:gd name="T1" fmla="*/ 1 h 249"/>
                <a:gd name="T2" fmla="*/ 1 w 259"/>
                <a:gd name="T3" fmla="*/ 1 h 249"/>
                <a:gd name="T4" fmla="*/ 1 w 259"/>
                <a:gd name="T5" fmla="*/ 1 h 249"/>
                <a:gd name="T6" fmla="*/ 0 w 259"/>
                <a:gd name="T7" fmla="*/ 1 h 249"/>
                <a:gd name="T8" fmla="*/ 0 w 259"/>
                <a:gd name="T9" fmla="*/ 1 h 249"/>
                <a:gd name="T10" fmla="*/ 0 w 259"/>
                <a:gd name="T11" fmla="*/ 1 h 249"/>
                <a:gd name="T12" fmla="*/ 0 w 259"/>
                <a:gd name="T13" fmla="*/ 1 h 249"/>
                <a:gd name="T14" fmla="*/ 0 w 259"/>
                <a:gd name="T15" fmla="*/ 1 h 249"/>
                <a:gd name="T16" fmla="*/ 0 w 259"/>
                <a:gd name="T17" fmla="*/ 1 h 249"/>
                <a:gd name="T18" fmla="*/ 1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2 w 259"/>
                <a:gd name="T39" fmla="*/ 2 h 249"/>
                <a:gd name="T40" fmla="*/ 2 w 259"/>
                <a:gd name="T41" fmla="*/ 2 h 249"/>
                <a:gd name="T42" fmla="*/ 2 w 259"/>
                <a:gd name="T43" fmla="*/ 2 h 249"/>
                <a:gd name="T44" fmla="*/ 1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2 w 259"/>
                <a:gd name="T57" fmla="*/ 1 h 249"/>
                <a:gd name="T58" fmla="*/ 2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4" name="Freeform 124"/>
            <p:cNvSpPr>
              <a:spLocks/>
            </p:cNvSpPr>
            <p:nvPr/>
          </p:nvSpPr>
          <p:spPr bwMode="auto">
            <a:xfrm>
              <a:off x="3915" y="882"/>
              <a:ext cx="77" cy="74"/>
            </a:xfrm>
            <a:custGeom>
              <a:avLst/>
              <a:gdLst>
                <a:gd name="T0" fmla="*/ 2 w 383"/>
                <a:gd name="T1" fmla="*/ 0 h 374"/>
                <a:gd name="T2" fmla="*/ 2 w 383"/>
                <a:gd name="T3" fmla="*/ 1 h 374"/>
                <a:gd name="T4" fmla="*/ 2 w 383"/>
                <a:gd name="T5" fmla="*/ 1 h 374"/>
                <a:gd name="T6" fmla="*/ 2 w 383"/>
                <a:gd name="T7" fmla="*/ 1 h 374"/>
                <a:gd name="T8" fmla="*/ 2 w 383"/>
                <a:gd name="T9" fmla="*/ 1 h 374"/>
                <a:gd name="T10" fmla="*/ 3 w 383"/>
                <a:gd name="T11" fmla="*/ 1 h 374"/>
                <a:gd name="T12" fmla="*/ 3 w 383"/>
                <a:gd name="T13" fmla="*/ 1 h 374"/>
                <a:gd name="T14" fmla="*/ 3 w 383"/>
                <a:gd name="T15" fmla="*/ 1 h 374"/>
                <a:gd name="T16" fmla="*/ 2 w 383"/>
                <a:gd name="T17" fmla="*/ 2 h 374"/>
                <a:gd name="T18" fmla="*/ 2 w 383"/>
                <a:gd name="T19" fmla="*/ 2 h 374"/>
                <a:gd name="T20" fmla="*/ 2 w 383"/>
                <a:gd name="T21" fmla="*/ 2 h 374"/>
                <a:gd name="T22" fmla="*/ 2 w 383"/>
                <a:gd name="T23" fmla="*/ 3 h 374"/>
                <a:gd name="T24" fmla="*/ 2 w 383"/>
                <a:gd name="T25" fmla="*/ 3 h 374"/>
                <a:gd name="T26" fmla="*/ 2 w 383"/>
                <a:gd name="T27" fmla="*/ 3 h 374"/>
                <a:gd name="T28" fmla="*/ 2 w 383"/>
                <a:gd name="T29" fmla="*/ 3 h 374"/>
                <a:gd name="T30" fmla="*/ 2 w 383"/>
                <a:gd name="T31" fmla="*/ 3 h 374"/>
                <a:gd name="T32" fmla="*/ 2 w 383"/>
                <a:gd name="T33" fmla="*/ 2 h 374"/>
                <a:gd name="T34" fmla="*/ 1 w 383"/>
                <a:gd name="T35" fmla="*/ 2 h 374"/>
                <a:gd name="T36" fmla="*/ 1 w 383"/>
                <a:gd name="T37" fmla="*/ 3 h 374"/>
                <a:gd name="T38" fmla="*/ 1 w 383"/>
                <a:gd name="T39" fmla="*/ 3 h 374"/>
                <a:gd name="T40" fmla="*/ 1 w 383"/>
                <a:gd name="T41" fmla="*/ 3 h 374"/>
                <a:gd name="T42" fmla="*/ 1 w 383"/>
                <a:gd name="T43" fmla="*/ 3 h 374"/>
                <a:gd name="T44" fmla="*/ 1 w 383"/>
                <a:gd name="T45" fmla="*/ 2 h 374"/>
                <a:gd name="T46" fmla="*/ 1 w 383"/>
                <a:gd name="T47" fmla="*/ 2 h 374"/>
                <a:gd name="T48" fmla="*/ 1 w 383"/>
                <a:gd name="T49" fmla="*/ 2 h 374"/>
                <a:gd name="T50" fmla="*/ 0 w 383"/>
                <a:gd name="T51" fmla="*/ 1 h 374"/>
                <a:gd name="T52" fmla="*/ 0 w 383"/>
                <a:gd name="T53" fmla="*/ 1 h 374"/>
                <a:gd name="T54" fmla="*/ 0 w 383"/>
                <a:gd name="T55" fmla="*/ 1 h 374"/>
                <a:gd name="T56" fmla="*/ 0 w 383"/>
                <a:gd name="T57" fmla="*/ 1 h 374"/>
                <a:gd name="T58" fmla="*/ 1 w 383"/>
                <a:gd name="T59" fmla="*/ 1 h 374"/>
                <a:gd name="T60" fmla="*/ 1 w 383"/>
                <a:gd name="T61" fmla="*/ 1 h 374"/>
                <a:gd name="T62" fmla="*/ 2 w 383"/>
                <a:gd name="T63" fmla="*/ 0 h 374"/>
                <a:gd name="T64" fmla="*/ 2 w 383"/>
                <a:gd name="T65" fmla="*/ 0 h 374"/>
                <a:gd name="T66" fmla="*/ 2 w 383"/>
                <a:gd name="T67" fmla="*/ 0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3"/>
                <a:gd name="T103" fmla="*/ 0 h 374"/>
                <a:gd name="T104" fmla="*/ 383 w 383"/>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5" name="Freeform 125"/>
            <p:cNvSpPr>
              <a:spLocks/>
            </p:cNvSpPr>
            <p:nvPr/>
          </p:nvSpPr>
          <p:spPr bwMode="auto">
            <a:xfrm>
              <a:off x="3925" y="892"/>
              <a:ext cx="61" cy="58"/>
            </a:xfrm>
            <a:custGeom>
              <a:avLst/>
              <a:gdLst>
                <a:gd name="T0" fmla="*/ 2 w 301"/>
                <a:gd name="T1" fmla="*/ 1 h 291"/>
                <a:gd name="T2" fmla="*/ 2 w 301"/>
                <a:gd name="T3" fmla="*/ 1 h 291"/>
                <a:gd name="T4" fmla="*/ 2 w 301"/>
                <a:gd name="T5" fmla="*/ 1 h 291"/>
                <a:gd name="T6" fmla="*/ 2 w 301"/>
                <a:gd name="T7" fmla="*/ 1 h 291"/>
                <a:gd name="T8" fmla="*/ 2 w 301"/>
                <a:gd name="T9" fmla="*/ 1 h 291"/>
                <a:gd name="T10" fmla="*/ 2 w 301"/>
                <a:gd name="T11" fmla="*/ 1 h 291"/>
                <a:gd name="T12" fmla="*/ 2 w 301"/>
                <a:gd name="T13" fmla="*/ 1 h 291"/>
                <a:gd name="T14" fmla="*/ 2 w 301"/>
                <a:gd name="T15" fmla="*/ 1 h 291"/>
                <a:gd name="T16" fmla="*/ 2 w 301"/>
                <a:gd name="T17" fmla="*/ 1 h 291"/>
                <a:gd name="T18" fmla="*/ 2 w 301"/>
                <a:gd name="T19" fmla="*/ 1 h 291"/>
                <a:gd name="T20" fmla="*/ 2 w 301"/>
                <a:gd name="T21" fmla="*/ 2 h 291"/>
                <a:gd name="T22" fmla="*/ 2 w 301"/>
                <a:gd name="T23" fmla="*/ 2 h 291"/>
                <a:gd name="T24" fmla="*/ 2 w 301"/>
                <a:gd name="T25" fmla="*/ 2 h 291"/>
                <a:gd name="T26" fmla="*/ 2 w 301"/>
                <a:gd name="T27" fmla="*/ 2 h 291"/>
                <a:gd name="T28" fmla="*/ 1 w 301"/>
                <a:gd name="T29" fmla="*/ 2 h 291"/>
                <a:gd name="T30" fmla="*/ 1 w 301"/>
                <a:gd name="T31" fmla="*/ 2 h 291"/>
                <a:gd name="T32" fmla="*/ 1 w 301"/>
                <a:gd name="T33" fmla="*/ 2 h 291"/>
                <a:gd name="T34" fmla="*/ 1 w 301"/>
                <a:gd name="T35" fmla="*/ 2 h 291"/>
                <a:gd name="T36" fmla="*/ 1 w 301"/>
                <a:gd name="T37" fmla="*/ 2 h 291"/>
                <a:gd name="T38" fmla="*/ 0 w 301"/>
                <a:gd name="T39" fmla="*/ 2 h 291"/>
                <a:gd name="T40" fmla="*/ 1 w 301"/>
                <a:gd name="T41" fmla="*/ 1 h 291"/>
                <a:gd name="T42" fmla="*/ 1 w 301"/>
                <a:gd name="T43" fmla="*/ 1 h 291"/>
                <a:gd name="T44" fmla="*/ 1 w 301"/>
                <a:gd name="T45" fmla="*/ 1 h 291"/>
                <a:gd name="T46" fmla="*/ 0 w 301"/>
                <a:gd name="T47" fmla="*/ 1 h 291"/>
                <a:gd name="T48" fmla="*/ 0 w 301"/>
                <a:gd name="T49" fmla="*/ 1 h 291"/>
                <a:gd name="T50" fmla="*/ 0 w 301"/>
                <a:gd name="T51" fmla="*/ 1 h 291"/>
                <a:gd name="T52" fmla="*/ 0 w 301"/>
                <a:gd name="T53" fmla="*/ 1 h 291"/>
                <a:gd name="T54" fmla="*/ 0 w 301"/>
                <a:gd name="T55" fmla="*/ 1 h 291"/>
                <a:gd name="T56" fmla="*/ 0 w 301"/>
                <a:gd name="T57" fmla="*/ 1 h 291"/>
                <a:gd name="T58" fmla="*/ 0 w 301"/>
                <a:gd name="T59" fmla="*/ 1 h 291"/>
                <a:gd name="T60" fmla="*/ 0 w 301"/>
                <a:gd name="T61" fmla="*/ 1 h 291"/>
                <a:gd name="T62" fmla="*/ 0 w 301"/>
                <a:gd name="T63" fmla="*/ 1 h 291"/>
                <a:gd name="T64" fmla="*/ 0 w 301"/>
                <a:gd name="T65" fmla="*/ 1 h 291"/>
                <a:gd name="T66" fmla="*/ 1 w 301"/>
                <a:gd name="T67" fmla="*/ 1 h 291"/>
                <a:gd name="T68" fmla="*/ 1 w 301"/>
                <a:gd name="T69" fmla="*/ 1 h 291"/>
                <a:gd name="T70" fmla="*/ 1 w 301"/>
                <a:gd name="T71" fmla="*/ 1 h 291"/>
                <a:gd name="T72" fmla="*/ 1 w 301"/>
                <a:gd name="T73" fmla="*/ 1 h 291"/>
                <a:gd name="T74" fmla="*/ 2 w 301"/>
                <a:gd name="T75" fmla="*/ 0 h 291"/>
                <a:gd name="T76" fmla="*/ 2 w 301"/>
                <a:gd name="T77" fmla="*/ 0 h 291"/>
                <a:gd name="T78" fmla="*/ 2 w 301"/>
                <a:gd name="T79" fmla="*/ 0 h 291"/>
                <a:gd name="T80" fmla="*/ 2 w 301"/>
                <a:gd name="T81" fmla="*/ 0 h 291"/>
                <a:gd name="T82" fmla="*/ 2 w 301"/>
                <a:gd name="T83" fmla="*/ 1 h 291"/>
                <a:gd name="T84" fmla="*/ 2 w 301"/>
                <a:gd name="T85" fmla="*/ 1 h 291"/>
                <a:gd name="T86" fmla="*/ 2 w 301"/>
                <a:gd name="T87" fmla="*/ 1 h 291"/>
                <a:gd name="T88" fmla="*/ 2 w 301"/>
                <a:gd name="T89" fmla="*/ 1 h 291"/>
                <a:gd name="T90" fmla="*/ 2 w 301"/>
                <a:gd name="T91" fmla="*/ 1 h 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1"/>
                <a:gd name="T139" fmla="*/ 0 h 291"/>
                <a:gd name="T140" fmla="*/ 301 w 301"/>
                <a:gd name="T141" fmla="*/ 291 h 2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6" name="Freeform 126"/>
            <p:cNvSpPr>
              <a:spLocks/>
            </p:cNvSpPr>
            <p:nvPr/>
          </p:nvSpPr>
          <p:spPr bwMode="auto">
            <a:xfrm>
              <a:off x="4245" y="544"/>
              <a:ext cx="48" cy="48"/>
            </a:xfrm>
            <a:custGeom>
              <a:avLst/>
              <a:gdLst>
                <a:gd name="T0" fmla="*/ 1 w 240"/>
                <a:gd name="T1" fmla="*/ 1 h 239"/>
                <a:gd name="T2" fmla="*/ 1 w 240"/>
                <a:gd name="T3" fmla="*/ 1 h 239"/>
                <a:gd name="T4" fmla="*/ 1 w 240"/>
                <a:gd name="T5" fmla="*/ 1 h 239"/>
                <a:gd name="T6" fmla="*/ 1 w 240"/>
                <a:gd name="T7" fmla="*/ 1 h 239"/>
                <a:gd name="T8" fmla="*/ 2 w 240"/>
                <a:gd name="T9" fmla="*/ 1 h 239"/>
                <a:gd name="T10" fmla="*/ 2 w 240"/>
                <a:gd name="T11" fmla="*/ 1 h 239"/>
                <a:gd name="T12" fmla="*/ 2 w 240"/>
                <a:gd name="T13" fmla="*/ 1 h 239"/>
                <a:gd name="T14" fmla="*/ 2 w 240"/>
                <a:gd name="T15" fmla="*/ 1 h 239"/>
                <a:gd name="T16" fmla="*/ 2 w 240"/>
                <a:gd name="T17" fmla="*/ 1 h 239"/>
                <a:gd name="T18" fmla="*/ 2 w 240"/>
                <a:gd name="T19" fmla="*/ 1 h 239"/>
                <a:gd name="T20" fmla="*/ 2 w 240"/>
                <a:gd name="T21" fmla="*/ 1 h 239"/>
                <a:gd name="T22" fmla="*/ 2 w 240"/>
                <a:gd name="T23" fmla="*/ 1 h 239"/>
                <a:gd name="T24" fmla="*/ 2 w 240"/>
                <a:gd name="T25" fmla="*/ 1 h 239"/>
                <a:gd name="T26" fmla="*/ 1 w 240"/>
                <a:gd name="T27" fmla="*/ 1 h 239"/>
                <a:gd name="T28" fmla="*/ 1 w 240"/>
                <a:gd name="T29" fmla="*/ 1 h 239"/>
                <a:gd name="T30" fmla="*/ 1 w 240"/>
                <a:gd name="T31" fmla="*/ 1 h 239"/>
                <a:gd name="T32" fmla="*/ 1 w 240"/>
                <a:gd name="T33" fmla="*/ 1 h 239"/>
                <a:gd name="T34" fmla="*/ 1 w 240"/>
                <a:gd name="T35" fmla="*/ 1 h 239"/>
                <a:gd name="T36" fmla="*/ 1 w 240"/>
                <a:gd name="T37" fmla="*/ 2 h 239"/>
                <a:gd name="T38" fmla="*/ 2 w 240"/>
                <a:gd name="T39" fmla="*/ 2 h 239"/>
                <a:gd name="T40" fmla="*/ 2 w 240"/>
                <a:gd name="T41" fmla="*/ 2 h 239"/>
                <a:gd name="T42" fmla="*/ 1 w 240"/>
                <a:gd name="T43" fmla="*/ 2 h 239"/>
                <a:gd name="T44" fmla="*/ 1 w 240"/>
                <a:gd name="T45" fmla="*/ 2 h 239"/>
                <a:gd name="T46" fmla="*/ 1 w 240"/>
                <a:gd name="T47" fmla="*/ 2 h 239"/>
                <a:gd name="T48" fmla="*/ 1 w 240"/>
                <a:gd name="T49" fmla="*/ 2 h 239"/>
                <a:gd name="T50" fmla="*/ 1 w 240"/>
                <a:gd name="T51" fmla="*/ 2 h 239"/>
                <a:gd name="T52" fmla="*/ 1 w 240"/>
                <a:gd name="T53" fmla="*/ 1 h 239"/>
                <a:gd name="T54" fmla="*/ 1 w 240"/>
                <a:gd name="T55" fmla="*/ 1 h 239"/>
                <a:gd name="T56" fmla="*/ 1 w 240"/>
                <a:gd name="T57" fmla="*/ 1 h 239"/>
                <a:gd name="T58" fmla="*/ 0 w 240"/>
                <a:gd name="T59" fmla="*/ 2 h 239"/>
                <a:gd name="T60" fmla="*/ 0 w 240"/>
                <a:gd name="T61" fmla="*/ 2 h 239"/>
                <a:gd name="T62" fmla="*/ 0 w 240"/>
                <a:gd name="T63" fmla="*/ 2 h 239"/>
                <a:gd name="T64" fmla="*/ 0 w 240"/>
                <a:gd name="T65" fmla="*/ 2 h 239"/>
                <a:gd name="T66" fmla="*/ 0 w 240"/>
                <a:gd name="T67" fmla="*/ 2 h 239"/>
                <a:gd name="T68" fmla="*/ 0 w 240"/>
                <a:gd name="T69" fmla="*/ 1 h 239"/>
                <a:gd name="T70" fmla="*/ 0 w 240"/>
                <a:gd name="T71" fmla="*/ 1 h 239"/>
                <a:gd name="T72" fmla="*/ 1 w 240"/>
                <a:gd name="T73" fmla="*/ 1 h 239"/>
                <a:gd name="T74" fmla="*/ 1 w 240"/>
                <a:gd name="T75" fmla="*/ 1 h 239"/>
                <a:gd name="T76" fmla="*/ 1 w 240"/>
                <a:gd name="T77" fmla="*/ 1 h 239"/>
                <a:gd name="T78" fmla="*/ 0 w 240"/>
                <a:gd name="T79" fmla="*/ 1 h 239"/>
                <a:gd name="T80" fmla="*/ 0 w 240"/>
                <a:gd name="T81" fmla="*/ 1 h 239"/>
                <a:gd name="T82" fmla="*/ 0 w 240"/>
                <a:gd name="T83" fmla="*/ 1 h 239"/>
                <a:gd name="T84" fmla="*/ 0 w 240"/>
                <a:gd name="T85" fmla="*/ 1 h 239"/>
                <a:gd name="T86" fmla="*/ 0 w 240"/>
                <a:gd name="T87" fmla="*/ 1 h 239"/>
                <a:gd name="T88" fmla="*/ 0 w 240"/>
                <a:gd name="T89" fmla="*/ 1 h 239"/>
                <a:gd name="T90" fmla="*/ 0 w 240"/>
                <a:gd name="T91" fmla="*/ 1 h 239"/>
                <a:gd name="T92" fmla="*/ 0 w 240"/>
                <a:gd name="T93" fmla="*/ 1 h 239"/>
                <a:gd name="T94" fmla="*/ 0 w 240"/>
                <a:gd name="T95" fmla="*/ 1 h 239"/>
                <a:gd name="T96" fmla="*/ 1 w 240"/>
                <a:gd name="T97" fmla="*/ 1 h 239"/>
                <a:gd name="T98" fmla="*/ 1 w 240"/>
                <a:gd name="T99" fmla="*/ 0 h 239"/>
                <a:gd name="T100" fmla="*/ 1 w 240"/>
                <a:gd name="T101" fmla="*/ 0 h 239"/>
                <a:gd name="T102" fmla="*/ 1 w 240"/>
                <a:gd name="T103" fmla="*/ 0 h 239"/>
                <a:gd name="T104" fmla="*/ 1 w 240"/>
                <a:gd name="T105" fmla="*/ 0 h 239"/>
                <a:gd name="T106" fmla="*/ 1 w 240"/>
                <a:gd name="T107" fmla="*/ 0 h 239"/>
                <a:gd name="T108" fmla="*/ 1 w 240"/>
                <a:gd name="T109" fmla="*/ 0 h 239"/>
                <a:gd name="T110" fmla="*/ 1 w 240"/>
                <a:gd name="T111" fmla="*/ 0 h 239"/>
                <a:gd name="T112" fmla="*/ 1 w 240"/>
                <a:gd name="T113" fmla="*/ 0 h 239"/>
                <a:gd name="T114" fmla="*/ 1 w 240"/>
                <a:gd name="T115" fmla="*/ 1 h 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
                <a:gd name="T175" fmla="*/ 0 h 239"/>
                <a:gd name="T176" fmla="*/ 240 w 240"/>
                <a:gd name="T177" fmla="*/ 239 h 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7" name="Freeform 127"/>
            <p:cNvSpPr>
              <a:spLocks/>
            </p:cNvSpPr>
            <p:nvPr/>
          </p:nvSpPr>
          <p:spPr bwMode="auto">
            <a:xfrm>
              <a:off x="4251" y="550"/>
              <a:ext cx="35" cy="33"/>
            </a:xfrm>
            <a:custGeom>
              <a:avLst/>
              <a:gdLst>
                <a:gd name="T0" fmla="*/ 1 w 176"/>
                <a:gd name="T1" fmla="*/ 0 h 166"/>
                <a:gd name="T2" fmla="*/ 1 w 176"/>
                <a:gd name="T3" fmla="*/ 0 h 166"/>
                <a:gd name="T4" fmla="*/ 1 w 176"/>
                <a:gd name="T5" fmla="*/ 1 h 166"/>
                <a:gd name="T6" fmla="*/ 1 w 176"/>
                <a:gd name="T7" fmla="*/ 1 h 166"/>
                <a:gd name="T8" fmla="*/ 1 w 176"/>
                <a:gd name="T9" fmla="*/ 1 h 166"/>
                <a:gd name="T10" fmla="*/ 1 w 176"/>
                <a:gd name="T11" fmla="*/ 1 h 166"/>
                <a:gd name="T12" fmla="*/ 1 w 176"/>
                <a:gd name="T13" fmla="*/ 1 h 166"/>
                <a:gd name="T14" fmla="*/ 1 w 176"/>
                <a:gd name="T15" fmla="*/ 1 h 166"/>
                <a:gd name="T16" fmla="*/ 1 w 176"/>
                <a:gd name="T17" fmla="*/ 1 h 166"/>
                <a:gd name="T18" fmla="*/ 1 w 176"/>
                <a:gd name="T19" fmla="*/ 1 h 166"/>
                <a:gd name="T20" fmla="*/ 1 w 176"/>
                <a:gd name="T21" fmla="*/ 1 h 166"/>
                <a:gd name="T22" fmla="*/ 1 w 176"/>
                <a:gd name="T23" fmla="*/ 1 h 166"/>
                <a:gd name="T24" fmla="*/ 0 w 176"/>
                <a:gd name="T25" fmla="*/ 1 h 166"/>
                <a:gd name="T26" fmla="*/ 0 w 176"/>
                <a:gd name="T27" fmla="*/ 1 h 166"/>
                <a:gd name="T28" fmla="*/ 0 w 176"/>
                <a:gd name="T29" fmla="*/ 1 h 166"/>
                <a:gd name="T30" fmla="*/ 0 w 176"/>
                <a:gd name="T31" fmla="*/ 1 h 166"/>
                <a:gd name="T32" fmla="*/ 0 w 176"/>
                <a:gd name="T33" fmla="*/ 1 h 166"/>
                <a:gd name="T34" fmla="*/ 0 w 176"/>
                <a:gd name="T35" fmla="*/ 1 h 166"/>
                <a:gd name="T36" fmla="*/ 0 w 176"/>
                <a:gd name="T37" fmla="*/ 1 h 166"/>
                <a:gd name="T38" fmla="*/ 0 w 176"/>
                <a:gd name="T39" fmla="*/ 1 h 166"/>
                <a:gd name="T40" fmla="*/ 0 w 176"/>
                <a:gd name="T41" fmla="*/ 1 h 166"/>
                <a:gd name="T42" fmla="*/ 0 w 176"/>
                <a:gd name="T43" fmla="*/ 0 h 166"/>
                <a:gd name="T44" fmla="*/ 0 w 176"/>
                <a:gd name="T45" fmla="*/ 0 h 166"/>
                <a:gd name="T46" fmla="*/ 0 w 176"/>
                <a:gd name="T47" fmla="*/ 0 h 166"/>
                <a:gd name="T48" fmla="*/ 0 w 176"/>
                <a:gd name="T49" fmla="*/ 0 h 166"/>
                <a:gd name="T50" fmla="*/ 0 w 176"/>
                <a:gd name="T51" fmla="*/ 0 h 166"/>
                <a:gd name="T52" fmla="*/ 0 w 176"/>
                <a:gd name="T53" fmla="*/ 0 h 166"/>
                <a:gd name="T54" fmla="*/ 0 w 176"/>
                <a:gd name="T55" fmla="*/ 0 h 166"/>
                <a:gd name="T56" fmla="*/ 0 w 176"/>
                <a:gd name="T57" fmla="*/ 0 h 166"/>
                <a:gd name="T58" fmla="*/ 0 w 176"/>
                <a:gd name="T59" fmla="*/ 0 h 166"/>
                <a:gd name="T60" fmla="*/ 1 w 176"/>
                <a:gd name="T61" fmla="*/ 0 h 166"/>
                <a:gd name="T62" fmla="*/ 1 w 176"/>
                <a:gd name="T63" fmla="*/ 0 h 166"/>
                <a:gd name="T64" fmla="*/ 1 w 176"/>
                <a:gd name="T65" fmla="*/ 0 h 166"/>
                <a:gd name="T66" fmla="*/ 1 w 176"/>
                <a:gd name="T67" fmla="*/ 0 h 166"/>
                <a:gd name="T68" fmla="*/ 1 w 176"/>
                <a:gd name="T69" fmla="*/ 0 h 166"/>
                <a:gd name="T70" fmla="*/ 1 w 176"/>
                <a:gd name="T71" fmla="*/ 0 h 166"/>
                <a:gd name="T72" fmla="*/ 1 w 176"/>
                <a:gd name="T73" fmla="*/ 0 h 166"/>
                <a:gd name="T74" fmla="*/ 1 w 176"/>
                <a:gd name="T75" fmla="*/ 0 h 166"/>
                <a:gd name="T76" fmla="*/ 1 w 176"/>
                <a:gd name="T77" fmla="*/ 0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6"/>
                <a:gd name="T118" fmla="*/ 0 h 166"/>
                <a:gd name="T119" fmla="*/ 176 w 176"/>
                <a:gd name="T120" fmla="*/ 166 h 1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8" name="Freeform 128"/>
            <p:cNvSpPr>
              <a:spLocks/>
            </p:cNvSpPr>
            <p:nvPr/>
          </p:nvSpPr>
          <p:spPr bwMode="auto">
            <a:xfrm>
              <a:off x="4311" y="598"/>
              <a:ext cx="60" cy="62"/>
            </a:xfrm>
            <a:custGeom>
              <a:avLst/>
              <a:gdLst>
                <a:gd name="T0" fmla="*/ 2 w 301"/>
                <a:gd name="T1" fmla="*/ 0 h 312"/>
                <a:gd name="T2" fmla="*/ 2 w 301"/>
                <a:gd name="T3" fmla="*/ 0 h 312"/>
                <a:gd name="T4" fmla="*/ 2 w 301"/>
                <a:gd name="T5" fmla="*/ 1 h 312"/>
                <a:gd name="T6" fmla="*/ 2 w 301"/>
                <a:gd name="T7" fmla="*/ 1 h 312"/>
                <a:gd name="T8" fmla="*/ 2 w 301"/>
                <a:gd name="T9" fmla="*/ 1 h 312"/>
                <a:gd name="T10" fmla="*/ 2 w 301"/>
                <a:gd name="T11" fmla="*/ 1 h 312"/>
                <a:gd name="T12" fmla="*/ 2 w 301"/>
                <a:gd name="T13" fmla="*/ 1 h 312"/>
                <a:gd name="T14" fmla="*/ 2 w 301"/>
                <a:gd name="T15" fmla="*/ 1 h 312"/>
                <a:gd name="T16" fmla="*/ 2 w 301"/>
                <a:gd name="T17" fmla="*/ 2 h 312"/>
                <a:gd name="T18" fmla="*/ 2 w 301"/>
                <a:gd name="T19" fmla="*/ 2 h 312"/>
                <a:gd name="T20" fmla="*/ 2 w 301"/>
                <a:gd name="T21" fmla="*/ 2 h 312"/>
                <a:gd name="T22" fmla="*/ 2 w 301"/>
                <a:gd name="T23" fmla="*/ 2 h 312"/>
                <a:gd name="T24" fmla="*/ 2 w 301"/>
                <a:gd name="T25" fmla="*/ 2 h 312"/>
                <a:gd name="T26" fmla="*/ 2 w 301"/>
                <a:gd name="T27" fmla="*/ 2 h 312"/>
                <a:gd name="T28" fmla="*/ 1 w 301"/>
                <a:gd name="T29" fmla="*/ 2 h 312"/>
                <a:gd name="T30" fmla="*/ 1 w 301"/>
                <a:gd name="T31" fmla="*/ 2 h 312"/>
                <a:gd name="T32" fmla="*/ 1 w 301"/>
                <a:gd name="T33" fmla="*/ 2 h 312"/>
                <a:gd name="T34" fmla="*/ 1 w 301"/>
                <a:gd name="T35" fmla="*/ 2 h 312"/>
                <a:gd name="T36" fmla="*/ 1 w 301"/>
                <a:gd name="T37" fmla="*/ 2 h 312"/>
                <a:gd name="T38" fmla="*/ 1 w 301"/>
                <a:gd name="T39" fmla="*/ 2 h 312"/>
                <a:gd name="T40" fmla="*/ 0 w 301"/>
                <a:gd name="T41" fmla="*/ 2 h 312"/>
                <a:gd name="T42" fmla="*/ 0 w 301"/>
                <a:gd name="T43" fmla="*/ 2 h 312"/>
                <a:gd name="T44" fmla="*/ 1 w 301"/>
                <a:gd name="T45" fmla="*/ 2 h 312"/>
                <a:gd name="T46" fmla="*/ 1 w 301"/>
                <a:gd name="T47" fmla="*/ 2 h 312"/>
                <a:gd name="T48" fmla="*/ 0 w 301"/>
                <a:gd name="T49" fmla="*/ 1 h 312"/>
                <a:gd name="T50" fmla="*/ 0 w 301"/>
                <a:gd name="T51" fmla="*/ 1 h 312"/>
                <a:gd name="T52" fmla="*/ 0 w 301"/>
                <a:gd name="T53" fmla="*/ 1 h 312"/>
                <a:gd name="T54" fmla="*/ 0 w 301"/>
                <a:gd name="T55" fmla="*/ 1 h 312"/>
                <a:gd name="T56" fmla="*/ 0 w 301"/>
                <a:gd name="T57" fmla="*/ 1 h 312"/>
                <a:gd name="T58" fmla="*/ 1 w 301"/>
                <a:gd name="T59" fmla="*/ 1 h 312"/>
                <a:gd name="T60" fmla="*/ 1 w 301"/>
                <a:gd name="T61" fmla="*/ 1 h 312"/>
                <a:gd name="T62" fmla="*/ 1 w 301"/>
                <a:gd name="T63" fmla="*/ 0 h 312"/>
                <a:gd name="T64" fmla="*/ 1 w 301"/>
                <a:gd name="T65" fmla="*/ 0 h 312"/>
                <a:gd name="T66" fmla="*/ 2 w 301"/>
                <a:gd name="T67" fmla="*/ 0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312"/>
                <a:gd name="T104" fmla="*/ 301 w 301"/>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9" name="Freeform 129"/>
            <p:cNvSpPr>
              <a:spLocks/>
            </p:cNvSpPr>
            <p:nvPr/>
          </p:nvSpPr>
          <p:spPr bwMode="auto">
            <a:xfrm>
              <a:off x="4318" y="606"/>
              <a:ext cx="47" cy="48"/>
            </a:xfrm>
            <a:custGeom>
              <a:avLst/>
              <a:gdLst>
                <a:gd name="T0" fmla="*/ 2 w 238"/>
                <a:gd name="T1" fmla="*/ 1 h 238"/>
                <a:gd name="T2" fmla="*/ 2 w 238"/>
                <a:gd name="T3" fmla="*/ 1 h 238"/>
                <a:gd name="T4" fmla="*/ 2 w 238"/>
                <a:gd name="T5" fmla="*/ 1 h 238"/>
                <a:gd name="T6" fmla="*/ 2 w 238"/>
                <a:gd name="T7" fmla="*/ 1 h 238"/>
                <a:gd name="T8" fmla="*/ 2 w 238"/>
                <a:gd name="T9" fmla="*/ 1 h 238"/>
                <a:gd name="T10" fmla="*/ 2 w 238"/>
                <a:gd name="T11" fmla="*/ 1 h 238"/>
                <a:gd name="T12" fmla="*/ 2 w 238"/>
                <a:gd name="T13" fmla="*/ 1 h 238"/>
                <a:gd name="T14" fmla="*/ 1 w 238"/>
                <a:gd name="T15" fmla="*/ 1 h 238"/>
                <a:gd name="T16" fmla="*/ 1 w 238"/>
                <a:gd name="T17" fmla="*/ 1 h 238"/>
                <a:gd name="T18" fmla="*/ 1 w 238"/>
                <a:gd name="T19" fmla="*/ 1 h 238"/>
                <a:gd name="T20" fmla="*/ 1 w 238"/>
                <a:gd name="T21" fmla="*/ 2 h 238"/>
                <a:gd name="T22" fmla="*/ 1 w 238"/>
                <a:gd name="T23" fmla="*/ 2 h 238"/>
                <a:gd name="T24" fmla="*/ 1 w 238"/>
                <a:gd name="T25" fmla="*/ 2 h 238"/>
                <a:gd name="T26" fmla="*/ 1 w 238"/>
                <a:gd name="T27" fmla="*/ 2 h 238"/>
                <a:gd name="T28" fmla="*/ 1 w 238"/>
                <a:gd name="T29" fmla="*/ 2 h 238"/>
                <a:gd name="T30" fmla="*/ 1 w 238"/>
                <a:gd name="T31" fmla="*/ 2 h 238"/>
                <a:gd name="T32" fmla="*/ 1 w 238"/>
                <a:gd name="T33" fmla="*/ 2 h 238"/>
                <a:gd name="T34" fmla="*/ 1 w 238"/>
                <a:gd name="T35" fmla="*/ 1 h 238"/>
                <a:gd name="T36" fmla="*/ 1 w 238"/>
                <a:gd name="T37" fmla="*/ 1 h 238"/>
                <a:gd name="T38" fmla="*/ 0 w 238"/>
                <a:gd name="T39" fmla="*/ 2 h 238"/>
                <a:gd name="T40" fmla="*/ 1 w 238"/>
                <a:gd name="T41" fmla="*/ 1 h 238"/>
                <a:gd name="T42" fmla="*/ 0 w 238"/>
                <a:gd name="T43" fmla="*/ 1 h 238"/>
                <a:gd name="T44" fmla="*/ 0 w 238"/>
                <a:gd name="T45" fmla="*/ 1 h 238"/>
                <a:gd name="T46" fmla="*/ 0 w 238"/>
                <a:gd name="T47" fmla="*/ 1 h 238"/>
                <a:gd name="T48" fmla="*/ 0 w 238"/>
                <a:gd name="T49" fmla="*/ 1 h 238"/>
                <a:gd name="T50" fmla="*/ 0 w 238"/>
                <a:gd name="T51" fmla="*/ 1 h 238"/>
                <a:gd name="T52" fmla="*/ 0 w 238"/>
                <a:gd name="T53" fmla="*/ 1 h 238"/>
                <a:gd name="T54" fmla="*/ 0 w 238"/>
                <a:gd name="T55" fmla="*/ 1 h 238"/>
                <a:gd name="T56" fmla="*/ 0 w 238"/>
                <a:gd name="T57" fmla="*/ 1 h 238"/>
                <a:gd name="T58" fmla="*/ 0 w 238"/>
                <a:gd name="T59" fmla="*/ 1 h 238"/>
                <a:gd name="T60" fmla="*/ 0 w 238"/>
                <a:gd name="T61" fmla="*/ 1 h 238"/>
                <a:gd name="T62" fmla="*/ 0 w 238"/>
                <a:gd name="T63" fmla="*/ 1 h 238"/>
                <a:gd name="T64" fmla="*/ 0 w 238"/>
                <a:gd name="T65" fmla="*/ 1 h 238"/>
                <a:gd name="T66" fmla="*/ 0 w 238"/>
                <a:gd name="T67" fmla="*/ 1 h 238"/>
                <a:gd name="T68" fmla="*/ 1 w 238"/>
                <a:gd name="T69" fmla="*/ 1 h 238"/>
                <a:gd name="T70" fmla="*/ 1 w 238"/>
                <a:gd name="T71" fmla="*/ 1 h 238"/>
                <a:gd name="T72" fmla="*/ 1 w 238"/>
                <a:gd name="T73" fmla="*/ 1 h 238"/>
                <a:gd name="T74" fmla="*/ 1 w 238"/>
                <a:gd name="T75" fmla="*/ 0 h 238"/>
                <a:gd name="T76" fmla="*/ 1 w 238"/>
                <a:gd name="T77" fmla="*/ 0 h 238"/>
                <a:gd name="T78" fmla="*/ 1 w 238"/>
                <a:gd name="T79" fmla="*/ 0 h 238"/>
                <a:gd name="T80" fmla="*/ 1 w 238"/>
                <a:gd name="T81" fmla="*/ 0 h 238"/>
                <a:gd name="T82" fmla="*/ 1 w 238"/>
                <a:gd name="T83" fmla="*/ 1 h 238"/>
                <a:gd name="T84" fmla="*/ 1 w 238"/>
                <a:gd name="T85" fmla="*/ 1 h 238"/>
                <a:gd name="T86" fmla="*/ 1 w 238"/>
                <a:gd name="T87" fmla="*/ 1 h 238"/>
                <a:gd name="T88" fmla="*/ 1 w 238"/>
                <a:gd name="T89" fmla="*/ 1 h 238"/>
                <a:gd name="T90" fmla="*/ 2 w 238"/>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8"/>
                <a:gd name="T139" fmla="*/ 0 h 238"/>
                <a:gd name="T140" fmla="*/ 238 w 238"/>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191"/>
          <p:cNvGrpSpPr>
            <a:grpSpLocks/>
          </p:cNvGrpSpPr>
          <p:nvPr/>
        </p:nvGrpSpPr>
        <p:grpSpPr bwMode="auto">
          <a:xfrm>
            <a:off x="3798888" y="3505200"/>
            <a:ext cx="2906712" cy="3429000"/>
            <a:chOff x="2514600" y="3124200"/>
            <a:chExt cx="2906713" cy="3429000"/>
          </a:xfrm>
        </p:grpSpPr>
        <p:sp>
          <p:nvSpPr>
            <p:cNvPr id="19464" name="Oval 3"/>
            <p:cNvSpPr>
              <a:spLocks noChangeAspect="1" noChangeArrowheads="1"/>
            </p:cNvSpPr>
            <p:nvPr/>
          </p:nvSpPr>
          <p:spPr bwMode="auto">
            <a:xfrm>
              <a:off x="2935288" y="40005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65" name="Oval 4"/>
            <p:cNvSpPr>
              <a:spLocks noChangeAspect="1" noChangeArrowheads="1"/>
            </p:cNvSpPr>
            <p:nvPr/>
          </p:nvSpPr>
          <p:spPr bwMode="auto">
            <a:xfrm>
              <a:off x="3852863" y="44196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66" name="Oval 5"/>
            <p:cNvSpPr>
              <a:spLocks noChangeAspect="1" noChangeArrowheads="1"/>
            </p:cNvSpPr>
            <p:nvPr/>
          </p:nvSpPr>
          <p:spPr bwMode="auto">
            <a:xfrm>
              <a:off x="4886325" y="38100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67" name="Oval 6"/>
            <p:cNvSpPr>
              <a:spLocks noChangeAspect="1" noChangeArrowheads="1"/>
            </p:cNvSpPr>
            <p:nvPr/>
          </p:nvSpPr>
          <p:spPr bwMode="auto">
            <a:xfrm>
              <a:off x="3241675" y="48006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68" name="Oval 7"/>
            <p:cNvSpPr>
              <a:spLocks noChangeAspect="1" noChangeArrowheads="1"/>
            </p:cNvSpPr>
            <p:nvPr/>
          </p:nvSpPr>
          <p:spPr bwMode="auto">
            <a:xfrm>
              <a:off x="3814763" y="52943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69" name="Oval 8"/>
            <p:cNvSpPr>
              <a:spLocks noChangeAspect="1" noChangeArrowheads="1"/>
            </p:cNvSpPr>
            <p:nvPr/>
          </p:nvSpPr>
          <p:spPr bwMode="auto">
            <a:xfrm>
              <a:off x="2514600" y="46863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70" name="Oval 9"/>
            <p:cNvSpPr>
              <a:spLocks noChangeAspect="1" noChangeArrowheads="1"/>
            </p:cNvSpPr>
            <p:nvPr/>
          </p:nvSpPr>
          <p:spPr bwMode="auto">
            <a:xfrm>
              <a:off x="5114925" y="57134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71" name="Oval 10"/>
            <p:cNvSpPr>
              <a:spLocks noChangeAspect="1" noChangeArrowheads="1"/>
            </p:cNvSpPr>
            <p:nvPr/>
          </p:nvSpPr>
          <p:spPr bwMode="auto">
            <a:xfrm>
              <a:off x="5268913" y="42672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72" name="Oval 11"/>
            <p:cNvSpPr>
              <a:spLocks noChangeAspect="1" noChangeArrowheads="1"/>
            </p:cNvSpPr>
            <p:nvPr/>
          </p:nvSpPr>
          <p:spPr bwMode="auto">
            <a:xfrm>
              <a:off x="2743200" y="5522913"/>
              <a:ext cx="77788"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73" name="Oval 12"/>
            <p:cNvSpPr>
              <a:spLocks noChangeAspect="1" noChangeArrowheads="1"/>
            </p:cNvSpPr>
            <p:nvPr/>
          </p:nvSpPr>
          <p:spPr bwMode="auto">
            <a:xfrm>
              <a:off x="5345113" y="50657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74" name="Oval 13"/>
            <p:cNvSpPr>
              <a:spLocks noChangeAspect="1" noChangeArrowheads="1"/>
            </p:cNvSpPr>
            <p:nvPr/>
          </p:nvSpPr>
          <p:spPr bwMode="auto">
            <a:xfrm>
              <a:off x="3432175" y="59801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75" name="Oval 15"/>
            <p:cNvSpPr>
              <a:spLocks noChangeAspect="1" noChangeArrowheads="1"/>
            </p:cNvSpPr>
            <p:nvPr/>
          </p:nvSpPr>
          <p:spPr bwMode="auto">
            <a:xfrm>
              <a:off x="4579938" y="46101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19476" name="Line 30"/>
            <p:cNvSpPr>
              <a:spLocks noChangeAspect="1" noChangeShapeType="1"/>
            </p:cNvSpPr>
            <p:nvPr/>
          </p:nvSpPr>
          <p:spPr bwMode="auto">
            <a:xfrm flipH="1">
              <a:off x="3011488" y="3619500"/>
              <a:ext cx="993775"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7" name="Line 31"/>
            <p:cNvSpPr>
              <a:spLocks noChangeAspect="1" noChangeShapeType="1"/>
            </p:cNvSpPr>
            <p:nvPr/>
          </p:nvSpPr>
          <p:spPr bwMode="auto">
            <a:xfrm flipH="1">
              <a:off x="3890963" y="3616325"/>
              <a:ext cx="114300" cy="800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8" name="Line 32"/>
            <p:cNvSpPr>
              <a:spLocks noChangeAspect="1" noChangeShapeType="1"/>
            </p:cNvSpPr>
            <p:nvPr/>
          </p:nvSpPr>
          <p:spPr bwMode="auto">
            <a:xfrm>
              <a:off x="4005263" y="3619500"/>
              <a:ext cx="574675" cy="990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9" name="Line 33"/>
            <p:cNvSpPr>
              <a:spLocks noChangeAspect="1" noChangeShapeType="1"/>
            </p:cNvSpPr>
            <p:nvPr/>
          </p:nvSpPr>
          <p:spPr bwMode="auto">
            <a:xfrm>
              <a:off x="4005263" y="3619500"/>
              <a:ext cx="881062" cy="228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0" name="Line 34"/>
            <p:cNvSpPr>
              <a:spLocks noChangeAspect="1" noChangeShapeType="1"/>
            </p:cNvSpPr>
            <p:nvPr/>
          </p:nvSpPr>
          <p:spPr bwMode="auto">
            <a:xfrm flipH="1">
              <a:off x="4618038" y="3848100"/>
              <a:ext cx="306387" cy="762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1" name="Line 35"/>
            <p:cNvSpPr>
              <a:spLocks noChangeAspect="1" noChangeShapeType="1"/>
            </p:cNvSpPr>
            <p:nvPr/>
          </p:nvSpPr>
          <p:spPr bwMode="auto">
            <a:xfrm flipV="1">
              <a:off x="3852863" y="4686300"/>
              <a:ext cx="727075" cy="646113"/>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2" name="Line 36"/>
            <p:cNvSpPr>
              <a:spLocks noChangeAspect="1" noChangeShapeType="1"/>
            </p:cNvSpPr>
            <p:nvPr/>
          </p:nvSpPr>
          <p:spPr bwMode="auto">
            <a:xfrm flipV="1">
              <a:off x="3890963" y="4305300"/>
              <a:ext cx="1377950" cy="1524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3" name="Line 37"/>
            <p:cNvSpPr>
              <a:spLocks noChangeAspect="1" noChangeShapeType="1"/>
            </p:cNvSpPr>
            <p:nvPr/>
          </p:nvSpPr>
          <p:spPr bwMode="auto">
            <a:xfrm>
              <a:off x="4962525" y="3848100"/>
              <a:ext cx="344488" cy="419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4" name="Line 38"/>
            <p:cNvSpPr>
              <a:spLocks noChangeAspect="1" noChangeShapeType="1"/>
            </p:cNvSpPr>
            <p:nvPr/>
          </p:nvSpPr>
          <p:spPr bwMode="auto">
            <a:xfrm>
              <a:off x="4618038" y="4686300"/>
              <a:ext cx="727075" cy="3413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5" name="Line 39"/>
            <p:cNvSpPr>
              <a:spLocks noChangeAspect="1" noChangeShapeType="1"/>
            </p:cNvSpPr>
            <p:nvPr/>
          </p:nvSpPr>
          <p:spPr bwMode="auto">
            <a:xfrm>
              <a:off x="5307013" y="4305300"/>
              <a:ext cx="76200" cy="7223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6" name="Line 40"/>
            <p:cNvSpPr>
              <a:spLocks noChangeAspect="1" noChangeShapeType="1"/>
            </p:cNvSpPr>
            <p:nvPr/>
          </p:nvSpPr>
          <p:spPr bwMode="auto">
            <a:xfrm>
              <a:off x="3890963" y="4495800"/>
              <a:ext cx="1223962" cy="12176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7" name="Line 41"/>
            <p:cNvSpPr>
              <a:spLocks noChangeAspect="1" noChangeShapeType="1"/>
            </p:cNvSpPr>
            <p:nvPr/>
          </p:nvSpPr>
          <p:spPr bwMode="auto">
            <a:xfrm flipH="1">
              <a:off x="3317875" y="4457700"/>
              <a:ext cx="573088" cy="3429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8" name="Line 42"/>
            <p:cNvSpPr>
              <a:spLocks noChangeAspect="1" noChangeShapeType="1"/>
            </p:cNvSpPr>
            <p:nvPr/>
          </p:nvSpPr>
          <p:spPr bwMode="auto">
            <a:xfrm>
              <a:off x="2973388" y="4038600"/>
              <a:ext cx="306387" cy="762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9" name="Line 43"/>
            <p:cNvSpPr>
              <a:spLocks noChangeAspect="1" noChangeShapeType="1"/>
            </p:cNvSpPr>
            <p:nvPr/>
          </p:nvSpPr>
          <p:spPr bwMode="auto">
            <a:xfrm flipH="1">
              <a:off x="2590800" y="4038600"/>
              <a:ext cx="382588"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90" name="Line 44"/>
            <p:cNvSpPr>
              <a:spLocks noChangeAspect="1" noChangeShapeType="1"/>
            </p:cNvSpPr>
            <p:nvPr/>
          </p:nvSpPr>
          <p:spPr bwMode="auto">
            <a:xfrm>
              <a:off x="2552700" y="4724400"/>
              <a:ext cx="1223963" cy="5699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91" name="Line 45"/>
            <p:cNvSpPr>
              <a:spLocks noChangeAspect="1" noChangeShapeType="1"/>
            </p:cNvSpPr>
            <p:nvPr/>
          </p:nvSpPr>
          <p:spPr bwMode="auto">
            <a:xfrm flipH="1">
              <a:off x="3508375" y="5332413"/>
              <a:ext cx="344488" cy="6477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92" name="Line 46"/>
            <p:cNvSpPr>
              <a:spLocks noChangeAspect="1" noChangeShapeType="1"/>
            </p:cNvSpPr>
            <p:nvPr/>
          </p:nvSpPr>
          <p:spPr bwMode="auto">
            <a:xfrm>
              <a:off x="3852863" y="5332413"/>
              <a:ext cx="612775" cy="723900"/>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3" name="Line 47"/>
            <p:cNvSpPr>
              <a:spLocks noChangeAspect="1" noChangeShapeType="1"/>
            </p:cNvSpPr>
            <p:nvPr/>
          </p:nvSpPr>
          <p:spPr bwMode="auto">
            <a:xfrm flipH="1">
              <a:off x="2859088" y="5332413"/>
              <a:ext cx="993775" cy="1905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94" name="Line 48"/>
            <p:cNvSpPr>
              <a:spLocks noChangeAspect="1" noChangeShapeType="1"/>
            </p:cNvSpPr>
            <p:nvPr/>
          </p:nvSpPr>
          <p:spPr bwMode="auto">
            <a:xfrm flipH="1">
              <a:off x="4541838" y="5751513"/>
              <a:ext cx="611187" cy="3429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95" name="Line 49"/>
            <p:cNvSpPr>
              <a:spLocks noChangeAspect="1" noChangeShapeType="1"/>
            </p:cNvSpPr>
            <p:nvPr/>
          </p:nvSpPr>
          <p:spPr bwMode="auto">
            <a:xfrm flipV="1">
              <a:off x="5191125" y="5141913"/>
              <a:ext cx="230188"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96" name="Line 50"/>
            <p:cNvSpPr>
              <a:spLocks noChangeAspect="1" noChangeShapeType="1"/>
            </p:cNvSpPr>
            <p:nvPr/>
          </p:nvSpPr>
          <p:spPr bwMode="auto">
            <a:xfrm flipH="1" flipV="1">
              <a:off x="4618038" y="4724400"/>
              <a:ext cx="765175" cy="3794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97" name="Line 51"/>
            <p:cNvSpPr>
              <a:spLocks noChangeAspect="1" noChangeShapeType="1"/>
            </p:cNvSpPr>
            <p:nvPr/>
          </p:nvSpPr>
          <p:spPr bwMode="auto">
            <a:xfrm flipH="1" flipV="1">
              <a:off x="3317875" y="4876800"/>
              <a:ext cx="534988" cy="455613"/>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8" name="Line 52"/>
            <p:cNvSpPr>
              <a:spLocks noChangeAspect="1" noChangeShapeType="1"/>
            </p:cNvSpPr>
            <p:nvPr/>
          </p:nvSpPr>
          <p:spPr bwMode="auto">
            <a:xfrm flipH="1">
              <a:off x="5153025" y="5103813"/>
              <a:ext cx="230188"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99" name="Line 53"/>
            <p:cNvSpPr>
              <a:spLocks noChangeAspect="1" noChangeShapeType="1"/>
            </p:cNvSpPr>
            <p:nvPr/>
          </p:nvSpPr>
          <p:spPr bwMode="auto">
            <a:xfrm flipV="1">
              <a:off x="4503738" y="4762500"/>
              <a:ext cx="76200" cy="13319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500" name="Line 54"/>
            <p:cNvSpPr>
              <a:spLocks noChangeAspect="1" noChangeShapeType="1"/>
            </p:cNvSpPr>
            <p:nvPr/>
          </p:nvSpPr>
          <p:spPr bwMode="auto">
            <a:xfrm flipH="1" flipV="1">
              <a:off x="3572354" y="6073566"/>
              <a:ext cx="957263" cy="38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501" name="Line 55"/>
            <p:cNvSpPr>
              <a:spLocks noChangeAspect="1" noChangeShapeType="1"/>
            </p:cNvSpPr>
            <p:nvPr/>
          </p:nvSpPr>
          <p:spPr bwMode="auto">
            <a:xfrm flipV="1">
              <a:off x="3279775" y="3695700"/>
              <a:ext cx="649288" cy="1143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502" name="Line 56"/>
            <p:cNvSpPr>
              <a:spLocks noChangeAspect="1" noChangeShapeType="1"/>
            </p:cNvSpPr>
            <p:nvPr/>
          </p:nvSpPr>
          <p:spPr bwMode="auto">
            <a:xfrm>
              <a:off x="2781300" y="5561013"/>
              <a:ext cx="650875" cy="419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503" name="Line 57"/>
            <p:cNvSpPr>
              <a:spLocks noChangeAspect="1" noChangeShapeType="1"/>
            </p:cNvSpPr>
            <p:nvPr/>
          </p:nvSpPr>
          <p:spPr bwMode="auto">
            <a:xfrm>
              <a:off x="2552700" y="4724400"/>
              <a:ext cx="190500" cy="7985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504" name="Line 58"/>
            <p:cNvSpPr>
              <a:spLocks noChangeAspect="1" noChangeShapeType="1"/>
            </p:cNvSpPr>
            <p:nvPr/>
          </p:nvSpPr>
          <p:spPr bwMode="auto">
            <a:xfrm>
              <a:off x="2552700" y="4724400"/>
              <a:ext cx="688975" cy="1143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505" name="Text Box 16"/>
            <p:cNvSpPr txBox="1">
              <a:spLocks noChangeAspect="1" noChangeArrowheads="1"/>
            </p:cNvSpPr>
            <p:nvPr/>
          </p:nvSpPr>
          <p:spPr bwMode="auto">
            <a:xfrm>
              <a:off x="3914775" y="3124200"/>
              <a:ext cx="331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s</a:t>
              </a:r>
            </a:p>
          </p:txBody>
        </p:sp>
        <p:sp>
          <p:nvSpPr>
            <p:cNvPr id="19506" name="Text Box 23"/>
            <p:cNvSpPr txBox="1">
              <a:spLocks noChangeAspect="1" noChangeArrowheads="1"/>
            </p:cNvSpPr>
            <p:nvPr/>
          </p:nvSpPr>
          <p:spPr bwMode="auto">
            <a:xfrm>
              <a:off x="4484688" y="5999202"/>
              <a:ext cx="2920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t</a:t>
              </a:r>
            </a:p>
          </p:txBody>
        </p:sp>
        <p:sp>
          <p:nvSpPr>
            <p:cNvPr id="19507" name="Oval 62"/>
            <p:cNvSpPr>
              <a:spLocks noChangeAspect="1" noChangeArrowheads="1"/>
            </p:cNvSpPr>
            <p:nvPr/>
          </p:nvSpPr>
          <p:spPr bwMode="auto">
            <a:xfrm>
              <a:off x="3967163" y="3581400"/>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sp>
          <p:nvSpPr>
            <p:cNvPr id="19508" name="Oval 62"/>
            <p:cNvSpPr>
              <a:spLocks noChangeAspect="1" noChangeArrowheads="1"/>
            </p:cNvSpPr>
            <p:nvPr/>
          </p:nvSpPr>
          <p:spPr bwMode="auto">
            <a:xfrm>
              <a:off x="4515044" y="6058676"/>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grpSp>
      <p:pic>
        <p:nvPicPr>
          <p:cNvPr id="238" name="Picture 112" descr="dglxas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575" y="3740150"/>
            <a:ext cx="3619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Rectangle 238"/>
          <p:cNvSpPr>
            <a:spLocks noChangeArrowheads="1"/>
          </p:cNvSpPr>
          <p:nvPr/>
        </p:nvSpPr>
        <p:spPr bwMode="auto">
          <a:xfrm>
            <a:off x="6248400" y="2192338"/>
            <a:ext cx="233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(NL-complete)</a:t>
            </a:r>
            <a:endParaRPr lang="en-CA" alt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 calcmode="lin" valueType="num">
                                      <p:cBhvr additive="base">
                                        <p:cTn id="17"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38"/>
                                        </p:tgtEl>
                                        <p:attrNameLst>
                                          <p:attrName>style.visibility</p:attrName>
                                        </p:attrNameLst>
                                      </p:cBhvr>
                                      <p:to>
                                        <p:strVal val="visible"/>
                                      </p:to>
                                    </p:set>
                                    <p:anim calcmode="lin" valueType="num">
                                      <p:cBhvr additive="base">
                                        <p:cTn id="21" dur="500" fill="hold"/>
                                        <p:tgtEl>
                                          <p:spTgt spid="238"/>
                                        </p:tgtEl>
                                        <p:attrNameLst>
                                          <p:attrName>ppt_x</p:attrName>
                                        </p:attrNameLst>
                                      </p:cBhvr>
                                      <p:tavLst>
                                        <p:tav tm="0">
                                          <p:val>
                                            <p:strVal val="0-#ppt_w/2"/>
                                          </p:val>
                                        </p:tav>
                                        <p:tav tm="100000">
                                          <p:val>
                                            <p:strVal val="#ppt_x"/>
                                          </p:val>
                                        </p:tav>
                                      </p:tavLst>
                                    </p:anim>
                                    <p:anim calcmode="lin" valueType="num">
                                      <p:cBhvr additive="base">
                                        <p:cTn id="22" dur="500" fill="hold"/>
                                        <p:tgtEl>
                                          <p:spTgt spid="23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83651">
                                            <p:txEl>
                                              <p:pRg st="3" end="3"/>
                                            </p:txEl>
                                          </p:spTgt>
                                        </p:tgtEl>
                                        <p:attrNameLst>
                                          <p:attrName>style.visibility</p:attrName>
                                        </p:attrNameLst>
                                      </p:cBhvr>
                                      <p:to>
                                        <p:strVal val="visible"/>
                                      </p:to>
                                    </p:set>
                                    <p:anim calcmode="lin" valueType="num">
                                      <p:cBhvr additive="base">
                                        <p:cTn id="27"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3.33333E-6 -2.96296E-6 C 0.0066 0.00278 0.00694 0.01042 0.01042 0.0176 C 0.01163 0.02014 0.01267 0.02292 0.01424 0.025 C 0.01545 0.02662 0.01684 0.02824 0.01788 0.0301 C 0.02118 0.03704 0.02205 0.04491 0.02552 0.05139 C 0.02708 0.0625 0.02882 0.07361 0.03489 0.08172 C 0.03646 0.0875 0.03819 0.0926 0.04062 0.09792 C 0.04184 0.10047 0.04444 0.10556 0.04444 0.10556 C 0.04739 0.11806 0.05451 0.13056 0.06042 0.14074 C 0.06371 0.14653 0.06458 0.1507 0.06892 0.15463 C 0.07465 0.16621 0.08194 0.17061 0.09062 0.17732 C 0.10087 0.18519 0.11111 0.19422 0.12274 0.19746 C 0.12934 0.20209 0.13628 0.20695 0.1434 0.20996 C 0.14757 0.21389 0.15278 0.21528 0.15764 0.2176 C 0.15972 0.22686 0.15868 0.23635 0.15469 0.24399 C 0.15347 0.24885 0.15226 0.25093 0.14913 0.25394 C 0.14792 0.25834 0.14722 0.26158 0.14531 0.26528 C 0.14323 0.27408 0.1408 0.28403 0.1368 0.29167 C 0.13576 0.29723 0.13437 0.30255 0.13299 0.30811 C 0.13281 0.30857 0.13125 0.31551 0.13108 0.31574 C 0.12483 0.32408 0.11285 0.3257 0.10469 0.32686 C 0.09392 0.33102 0.08403 0.3338 0.07448 0.34213 C 0.07257 0.34375 0.07083 0.34561 0.06892 0.34699 C 0.06736 0.34815 0.06562 0.34838 0.06424 0.34954 C 0.05226 0.35949 0.06076 0.35556 0.05382 0.35834 C 0.04722 0.36436 0.05555 0.36227 0.05851 0.36227 " pathEditMode="relative" ptsTypes="fffffffffffffffffffffffffA">
                                      <p:cBhvr>
                                        <p:cTn id="32" dur="2000" fill="hold"/>
                                        <p:tgtEl>
                                          <p:spTgt spid="238"/>
                                        </p:tgtEl>
                                        <p:attrNameLst>
                                          <p:attrName>ppt_x</p:attrName>
                                          <p:attrName>ppt_y</p:attrName>
                                        </p:attrNameLst>
                                      </p:cBhvr>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9"/>
                                        </p:tgtEl>
                                        <p:attrNameLst>
                                          <p:attrName>style.visibility</p:attrName>
                                        </p:attrNameLst>
                                      </p:cBhvr>
                                      <p:to>
                                        <p:strVal val="visible"/>
                                      </p:to>
                                    </p:set>
                                    <p:anim calcmode="lin" valueType="num">
                                      <p:cBhvr additive="base">
                                        <p:cTn id="37" dur="500" fill="hold"/>
                                        <p:tgtEl>
                                          <p:spTgt spid="239"/>
                                        </p:tgtEl>
                                        <p:attrNameLst>
                                          <p:attrName>ppt_x</p:attrName>
                                        </p:attrNameLst>
                                      </p:cBhvr>
                                      <p:tavLst>
                                        <p:tav tm="0">
                                          <p:val>
                                            <p:strVal val="1+#ppt_w/2"/>
                                          </p:val>
                                        </p:tav>
                                        <p:tav tm="100000">
                                          <p:val>
                                            <p:strVal val="#ppt_x"/>
                                          </p:val>
                                        </p:tav>
                                      </p:tavLst>
                                    </p:anim>
                                    <p:anim calcmode="lin" valueType="num">
                                      <p:cBhvr additive="base">
                                        <p:cTn id="38" dur="500" fill="hold"/>
                                        <p:tgtEl>
                                          <p:spTgt spid="2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705725"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NL</a:t>
            </a:r>
            <a:r>
              <a:rPr lang="en-US" altLang="en-US"/>
              <a:t> = Set of computational problems computed by</a:t>
            </a:r>
            <a:br>
              <a:rPr lang="en-US" altLang="en-US"/>
            </a:br>
            <a:r>
              <a:rPr lang="en-US" altLang="en-US"/>
              <a:t>        a non-deterministic TM </a:t>
            </a:r>
            <a:br>
              <a:rPr lang="en-US" altLang="en-US"/>
            </a:br>
            <a:r>
              <a:rPr lang="en-US" altLang="en-US"/>
              <a:t>        with a read-only tape for the input</a:t>
            </a:r>
            <a:br>
              <a:rPr lang="en-US" altLang="en-US"/>
            </a:br>
            <a:r>
              <a:rPr lang="en-US" altLang="en-US"/>
              <a:t>        and a </a:t>
            </a:r>
            <a:r>
              <a:rPr lang="en-US" altLang="en-US" i="1"/>
              <a:t>O(log(n))</a:t>
            </a:r>
            <a:r>
              <a:rPr lang="en-US" altLang="en-US"/>
              <a:t> cell work tape.</a:t>
            </a:r>
          </a:p>
          <a:p>
            <a:pPr lvl="1"/>
            <a:r>
              <a:rPr lang="en-US" altLang="en-US"/>
              <a:t>Directed </a:t>
            </a:r>
            <a:r>
              <a:rPr lang="en-US" altLang="en-US" i="1"/>
              <a:t>st</a:t>
            </a:r>
            <a:r>
              <a:rPr lang="en-US" altLang="en-US"/>
              <a:t>-connectivity is </a:t>
            </a:r>
            <a:r>
              <a:rPr lang="en-US" altLang="en-US" i="1">
                <a:solidFill>
                  <a:schemeClr val="accent2"/>
                </a:solidFill>
              </a:rPr>
              <a:t>complete</a:t>
            </a:r>
            <a:r>
              <a:rPr lang="en-US" altLang="en-US"/>
              <a:t> for NL.</a:t>
            </a:r>
          </a:p>
          <a:p>
            <a:pPr lvl="2"/>
            <a:r>
              <a:rPr lang="en-US" altLang="en-US"/>
              <a:t>If I can do directed </a:t>
            </a:r>
            <a:r>
              <a:rPr lang="en-US" altLang="en-US" i="1"/>
              <a:t>st</a:t>
            </a:r>
            <a:r>
              <a:rPr lang="en-US" altLang="en-US"/>
              <a:t>-connectivity fast</a:t>
            </a:r>
          </a:p>
          <a:p>
            <a:pPr lvl="2"/>
            <a:r>
              <a:rPr lang="en-US" altLang="en-US">
                <a:sym typeface="Wingdings" pitchFamily="2" charset="2"/>
              </a:rPr>
              <a:t> I can do all problems </a:t>
            </a:r>
            <a:r>
              <a:rPr lang="en-US" altLang="en-US"/>
              <a:t>P</a:t>
            </a:r>
            <a:r>
              <a:rPr lang="en-US" altLang="en-US">
                <a:sym typeface="Symbol" pitchFamily="18" charset="2"/>
              </a:rPr>
              <a:t>NL fast.</a:t>
            </a:r>
            <a:endParaRPr lang="en-US" altLang="en-US"/>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Non-Deterministic Log-Space</a:t>
            </a:r>
            <a:endParaRPr lang="en-US" sz="3200" b="1" baseline="-25000" dirty="0">
              <a:solidFill>
                <a:schemeClr val="tx2"/>
              </a:solidFill>
              <a:effectLst>
                <a:outerShdw blurRad="38100" dist="38100" dir="2700000" algn="tl">
                  <a:srgbClr val="000000"/>
                </a:outerShdw>
              </a:effectLst>
            </a:endParaRPr>
          </a:p>
        </p:txBody>
      </p:sp>
      <p:grpSp>
        <p:nvGrpSpPr>
          <p:cNvPr id="20484" name="Group 28"/>
          <p:cNvGrpSpPr>
            <a:grpSpLocks/>
          </p:cNvGrpSpPr>
          <p:nvPr/>
        </p:nvGrpSpPr>
        <p:grpSpPr bwMode="auto">
          <a:xfrm>
            <a:off x="320675" y="4343400"/>
            <a:ext cx="1076325" cy="2274888"/>
            <a:chOff x="3915" y="446"/>
            <a:chExt cx="678" cy="1433"/>
          </a:xfrm>
        </p:grpSpPr>
        <p:sp>
          <p:nvSpPr>
            <p:cNvPr id="20485" name="Rectangle 29"/>
            <p:cNvSpPr>
              <a:spLocks noChangeArrowheads="1"/>
            </p:cNvSpPr>
            <p:nvPr/>
          </p:nvSpPr>
          <p:spPr bwMode="auto">
            <a:xfrm>
              <a:off x="3951" y="544"/>
              <a:ext cx="532" cy="1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20486" name="Freeform 30"/>
            <p:cNvSpPr>
              <a:spLocks/>
            </p:cNvSpPr>
            <p:nvPr/>
          </p:nvSpPr>
          <p:spPr bwMode="auto">
            <a:xfrm>
              <a:off x="3959" y="556"/>
              <a:ext cx="516" cy="448"/>
            </a:xfrm>
            <a:custGeom>
              <a:avLst/>
              <a:gdLst>
                <a:gd name="T0" fmla="*/ 20 w 2580"/>
                <a:gd name="T1" fmla="*/ 0 h 2240"/>
                <a:gd name="T2" fmla="*/ 21 w 2580"/>
                <a:gd name="T3" fmla="*/ 14 h 2240"/>
                <a:gd name="T4" fmla="*/ 20 w 2580"/>
                <a:gd name="T5" fmla="*/ 14 h 2240"/>
                <a:gd name="T6" fmla="*/ 19 w 2580"/>
                <a:gd name="T7" fmla="*/ 14 h 2240"/>
                <a:gd name="T8" fmla="*/ 18 w 2580"/>
                <a:gd name="T9" fmla="*/ 15 h 2240"/>
                <a:gd name="T10" fmla="*/ 17 w 2580"/>
                <a:gd name="T11" fmla="*/ 15 h 2240"/>
                <a:gd name="T12" fmla="*/ 16 w 2580"/>
                <a:gd name="T13" fmla="*/ 16 h 2240"/>
                <a:gd name="T14" fmla="*/ 15 w 2580"/>
                <a:gd name="T15" fmla="*/ 16 h 2240"/>
                <a:gd name="T16" fmla="*/ 14 w 2580"/>
                <a:gd name="T17" fmla="*/ 16 h 2240"/>
                <a:gd name="T18" fmla="*/ 13 w 2580"/>
                <a:gd name="T19" fmla="*/ 15 h 2240"/>
                <a:gd name="T20" fmla="*/ 12 w 2580"/>
                <a:gd name="T21" fmla="*/ 16 h 2240"/>
                <a:gd name="T22" fmla="*/ 11 w 2580"/>
                <a:gd name="T23" fmla="*/ 16 h 2240"/>
                <a:gd name="T24" fmla="*/ 10 w 2580"/>
                <a:gd name="T25" fmla="*/ 17 h 2240"/>
                <a:gd name="T26" fmla="*/ 9 w 2580"/>
                <a:gd name="T27" fmla="*/ 17 h 2240"/>
                <a:gd name="T28" fmla="*/ 8 w 2580"/>
                <a:gd name="T29" fmla="*/ 17 h 2240"/>
                <a:gd name="T30" fmla="*/ 7 w 2580"/>
                <a:gd name="T31" fmla="*/ 18 h 2240"/>
                <a:gd name="T32" fmla="*/ 7 w 2580"/>
                <a:gd name="T33" fmla="*/ 18 h 2240"/>
                <a:gd name="T34" fmla="*/ 6 w 2580"/>
                <a:gd name="T35" fmla="*/ 18 h 2240"/>
                <a:gd name="T36" fmla="*/ 5 w 2580"/>
                <a:gd name="T37" fmla="*/ 17 h 2240"/>
                <a:gd name="T38" fmla="*/ 4 w 2580"/>
                <a:gd name="T39" fmla="*/ 17 h 2240"/>
                <a:gd name="T40" fmla="*/ 3 w 2580"/>
                <a:gd name="T41" fmla="*/ 16 h 2240"/>
                <a:gd name="T42" fmla="*/ 2 w 2580"/>
                <a:gd name="T43" fmla="*/ 16 h 2240"/>
                <a:gd name="T44" fmla="*/ 2 w 2580"/>
                <a:gd name="T45" fmla="*/ 16 h 2240"/>
                <a:gd name="T46" fmla="*/ 1 w 2580"/>
                <a:gd name="T47" fmla="*/ 16 h 2240"/>
                <a:gd name="T48" fmla="*/ 0 w 2580"/>
                <a:gd name="T49" fmla="*/ 16 h 2240"/>
                <a:gd name="T50" fmla="*/ 0 w 2580"/>
                <a:gd name="T51" fmla="*/ 16 h 2240"/>
                <a:gd name="T52" fmla="*/ 0 w 2580"/>
                <a:gd name="T53" fmla="*/ 14 h 2240"/>
                <a:gd name="T54" fmla="*/ 0 w 2580"/>
                <a:gd name="T55" fmla="*/ 12 h 2240"/>
                <a:gd name="T56" fmla="*/ 0 w 2580"/>
                <a:gd name="T57" fmla="*/ 10 h 2240"/>
                <a:gd name="T58" fmla="*/ 0 w 2580"/>
                <a:gd name="T59" fmla="*/ 8 h 2240"/>
                <a:gd name="T60" fmla="*/ 0 w 2580"/>
                <a:gd name="T61" fmla="*/ 6 h 2240"/>
                <a:gd name="T62" fmla="*/ 0 w 2580"/>
                <a:gd name="T63" fmla="*/ 4 h 2240"/>
                <a:gd name="T64" fmla="*/ 0 w 2580"/>
                <a:gd name="T65" fmla="*/ 2 h 2240"/>
                <a:gd name="T66" fmla="*/ 0 w 2580"/>
                <a:gd name="T67" fmla="*/ 0 h 2240"/>
                <a:gd name="T68" fmla="*/ 20 w 2580"/>
                <a:gd name="T69" fmla="*/ 0 h 2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0"/>
                <a:gd name="T106" fmla="*/ 0 h 2240"/>
                <a:gd name="T107" fmla="*/ 2580 w 2580"/>
                <a:gd name="T108" fmla="*/ 2240 h 2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7" name="Freeform 31"/>
            <p:cNvSpPr>
              <a:spLocks/>
            </p:cNvSpPr>
            <p:nvPr/>
          </p:nvSpPr>
          <p:spPr bwMode="auto">
            <a:xfrm>
              <a:off x="4110" y="929"/>
              <a:ext cx="363" cy="136"/>
            </a:xfrm>
            <a:custGeom>
              <a:avLst/>
              <a:gdLst>
                <a:gd name="T0" fmla="*/ 15 w 1815"/>
                <a:gd name="T1" fmla="*/ 5 h 676"/>
                <a:gd name="T2" fmla="*/ 13 w 1815"/>
                <a:gd name="T3" fmla="*/ 5 h 676"/>
                <a:gd name="T4" fmla="*/ 12 w 1815"/>
                <a:gd name="T5" fmla="*/ 5 h 676"/>
                <a:gd name="T6" fmla="*/ 11 w 1815"/>
                <a:gd name="T7" fmla="*/ 5 h 676"/>
                <a:gd name="T8" fmla="*/ 10 w 1815"/>
                <a:gd name="T9" fmla="*/ 5 h 676"/>
                <a:gd name="T10" fmla="*/ 9 w 1815"/>
                <a:gd name="T11" fmla="*/ 4 h 676"/>
                <a:gd name="T12" fmla="*/ 8 w 1815"/>
                <a:gd name="T13" fmla="*/ 4 h 676"/>
                <a:gd name="T14" fmla="*/ 7 w 1815"/>
                <a:gd name="T15" fmla="*/ 4 h 676"/>
                <a:gd name="T16" fmla="*/ 6 w 1815"/>
                <a:gd name="T17" fmla="*/ 4 h 676"/>
                <a:gd name="T18" fmla="*/ 3 w 1815"/>
                <a:gd name="T19" fmla="*/ 5 h 676"/>
                <a:gd name="T20" fmla="*/ 0 w 1815"/>
                <a:gd name="T21" fmla="*/ 3 h 676"/>
                <a:gd name="T22" fmla="*/ 1 w 1815"/>
                <a:gd name="T23" fmla="*/ 3 h 676"/>
                <a:gd name="T24" fmla="*/ 1 w 1815"/>
                <a:gd name="T25" fmla="*/ 3 h 676"/>
                <a:gd name="T26" fmla="*/ 2 w 1815"/>
                <a:gd name="T27" fmla="*/ 3 h 676"/>
                <a:gd name="T28" fmla="*/ 3 w 1815"/>
                <a:gd name="T29" fmla="*/ 3 h 676"/>
                <a:gd name="T30" fmla="*/ 4 w 1815"/>
                <a:gd name="T31" fmla="*/ 2 h 676"/>
                <a:gd name="T32" fmla="*/ 5 w 1815"/>
                <a:gd name="T33" fmla="*/ 2 h 676"/>
                <a:gd name="T34" fmla="*/ 6 w 1815"/>
                <a:gd name="T35" fmla="*/ 2 h 676"/>
                <a:gd name="T36" fmla="*/ 6 w 1815"/>
                <a:gd name="T37" fmla="*/ 1 h 676"/>
                <a:gd name="T38" fmla="*/ 7 w 1815"/>
                <a:gd name="T39" fmla="*/ 2 h 676"/>
                <a:gd name="T40" fmla="*/ 8 w 1815"/>
                <a:gd name="T41" fmla="*/ 2 h 676"/>
                <a:gd name="T42" fmla="*/ 9 w 1815"/>
                <a:gd name="T43" fmla="*/ 2 h 676"/>
                <a:gd name="T44" fmla="*/ 9 w 1815"/>
                <a:gd name="T45" fmla="*/ 2 h 676"/>
                <a:gd name="T46" fmla="*/ 10 w 1815"/>
                <a:gd name="T47" fmla="*/ 1 h 676"/>
                <a:gd name="T48" fmla="*/ 11 w 1815"/>
                <a:gd name="T49" fmla="*/ 1 h 676"/>
                <a:gd name="T50" fmla="*/ 12 w 1815"/>
                <a:gd name="T51" fmla="*/ 1 h 676"/>
                <a:gd name="T52" fmla="*/ 12 w 1815"/>
                <a:gd name="T53" fmla="*/ 0 h 676"/>
                <a:gd name="T54" fmla="*/ 15 w 1815"/>
                <a:gd name="T55" fmla="*/ 0 h 676"/>
                <a:gd name="T56" fmla="*/ 15 w 1815"/>
                <a:gd name="T57" fmla="*/ 5 h 6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5"/>
                <a:gd name="T88" fmla="*/ 0 h 676"/>
                <a:gd name="T89" fmla="*/ 1815 w 1815"/>
                <a:gd name="T90" fmla="*/ 676 h 6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8" name="Freeform 32"/>
            <p:cNvSpPr>
              <a:spLocks/>
            </p:cNvSpPr>
            <p:nvPr/>
          </p:nvSpPr>
          <p:spPr bwMode="auto">
            <a:xfrm>
              <a:off x="3961" y="973"/>
              <a:ext cx="224" cy="137"/>
            </a:xfrm>
            <a:custGeom>
              <a:avLst/>
              <a:gdLst>
                <a:gd name="T0" fmla="*/ 9 w 1120"/>
                <a:gd name="T1" fmla="*/ 4 h 684"/>
                <a:gd name="T2" fmla="*/ 8 w 1120"/>
                <a:gd name="T3" fmla="*/ 4 h 684"/>
                <a:gd name="T4" fmla="*/ 8 w 1120"/>
                <a:gd name="T5" fmla="*/ 5 h 684"/>
                <a:gd name="T6" fmla="*/ 7 w 1120"/>
                <a:gd name="T7" fmla="*/ 5 h 684"/>
                <a:gd name="T8" fmla="*/ 6 w 1120"/>
                <a:gd name="T9" fmla="*/ 5 h 684"/>
                <a:gd name="T10" fmla="*/ 6 w 1120"/>
                <a:gd name="T11" fmla="*/ 5 h 684"/>
                <a:gd name="T12" fmla="*/ 5 w 1120"/>
                <a:gd name="T13" fmla="*/ 4 h 684"/>
                <a:gd name="T14" fmla="*/ 5 w 1120"/>
                <a:gd name="T15" fmla="*/ 4 h 684"/>
                <a:gd name="T16" fmla="*/ 4 w 1120"/>
                <a:gd name="T17" fmla="*/ 3 h 684"/>
                <a:gd name="T18" fmla="*/ 4 w 1120"/>
                <a:gd name="T19" fmla="*/ 4 h 684"/>
                <a:gd name="T20" fmla="*/ 3 w 1120"/>
                <a:gd name="T21" fmla="*/ 4 h 684"/>
                <a:gd name="T22" fmla="*/ 3 w 1120"/>
                <a:gd name="T23" fmla="*/ 4 h 684"/>
                <a:gd name="T24" fmla="*/ 2 w 1120"/>
                <a:gd name="T25" fmla="*/ 4 h 684"/>
                <a:gd name="T26" fmla="*/ 2 w 1120"/>
                <a:gd name="T27" fmla="*/ 5 h 684"/>
                <a:gd name="T28" fmla="*/ 1 w 1120"/>
                <a:gd name="T29" fmla="*/ 5 h 684"/>
                <a:gd name="T30" fmla="*/ 1 w 1120"/>
                <a:gd name="T31" fmla="*/ 5 h 684"/>
                <a:gd name="T32" fmla="*/ 0 w 1120"/>
                <a:gd name="T33" fmla="*/ 5 h 684"/>
                <a:gd name="T34" fmla="*/ 0 w 1120"/>
                <a:gd name="T35" fmla="*/ 0 h 684"/>
                <a:gd name="T36" fmla="*/ 1 w 1120"/>
                <a:gd name="T37" fmla="*/ 0 h 684"/>
                <a:gd name="T38" fmla="*/ 1 w 1120"/>
                <a:gd name="T39" fmla="*/ 0 h 684"/>
                <a:gd name="T40" fmla="*/ 2 w 1120"/>
                <a:gd name="T41" fmla="*/ 0 h 684"/>
                <a:gd name="T42" fmla="*/ 2 w 1120"/>
                <a:gd name="T43" fmla="*/ 0 h 684"/>
                <a:gd name="T44" fmla="*/ 3 w 1120"/>
                <a:gd name="T45" fmla="*/ 0 h 684"/>
                <a:gd name="T46" fmla="*/ 3 w 1120"/>
                <a:gd name="T47" fmla="*/ 0 h 684"/>
                <a:gd name="T48" fmla="*/ 4 w 1120"/>
                <a:gd name="T49" fmla="*/ 0 h 684"/>
                <a:gd name="T50" fmla="*/ 4 w 1120"/>
                <a:gd name="T51" fmla="*/ 1 h 684"/>
                <a:gd name="T52" fmla="*/ 5 w 1120"/>
                <a:gd name="T53" fmla="*/ 1 h 684"/>
                <a:gd name="T54" fmla="*/ 5 w 1120"/>
                <a:gd name="T55" fmla="*/ 2 h 684"/>
                <a:gd name="T56" fmla="*/ 6 w 1120"/>
                <a:gd name="T57" fmla="*/ 2 h 684"/>
                <a:gd name="T58" fmla="*/ 7 w 1120"/>
                <a:gd name="T59" fmla="*/ 3 h 684"/>
                <a:gd name="T60" fmla="*/ 7 w 1120"/>
                <a:gd name="T61" fmla="*/ 3 h 684"/>
                <a:gd name="T62" fmla="*/ 8 w 1120"/>
                <a:gd name="T63" fmla="*/ 3 h 684"/>
                <a:gd name="T64" fmla="*/ 8 w 1120"/>
                <a:gd name="T65" fmla="*/ 3 h 684"/>
                <a:gd name="T66" fmla="*/ 9 w 1120"/>
                <a:gd name="T67" fmla="*/ 4 h 6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0"/>
                <a:gd name="T103" fmla="*/ 0 h 684"/>
                <a:gd name="T104" fmla="*/ 1120 w 1120"/>
                <a:gd name="T105" fmla="*/ 684 h 6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9" name="Freeform 33"/>
            <p:cNvSpPr>
              <a:spLocks/>
            </p:cNvSpPr>
            <p:nvPr/>
          </p:nvSpPr>
          <p:spPr bwMode="auto">
            <a:xfrm>
              <a:off x="4133" y="1034"/>
              <a:ext cx="340" cy="109"/>
            </a:xfrm>
            <a:custGeom>
              <a:avLst/>
              <a:gdLst>
                <a:gd name="T0" fmla="*/ 14 w 1700"/>
                <a:gd name="T1" fmla="*/ 2 h 544"/>
                <a:gd name="T2" fmla="*/ 14 w 1700"/>
                <a:gd name="T3" fmla="*/ 4 h 544"/>
                <a:gd name="T4" fmla="*/ 13 w 1700"/>
                <a:gd name="T5" fmla="*/ 3 h 544"/>
                <a:gd name="T6" fmla="*/ 12 w 1700"/>
                <a:gd name="T7" fmla="*/ 3 h 544"/>
                <a:gd name="T8" fmla="*/ 11 w 1700"/>
                <a:gd name="T9" fmla="*/ 3 h 544"/>
                <a:gd name="T10" fmla="*/ 11 w 1700"/>
                <a:gd name="T11" fmla="*/ 3 h 544"/>
                <a:gd name="T12" fmla="*/ 10 w 1700"/>
                <a:gd name="T13" fmla="*/ 3 h 544"/>
                <a:gd name="T14" fmla="*/ 9 w 1700"/>
                <a:gd name="T15" fmla="*/ 3 h 544"/>
                <a:gd name="T16" fmla="*/ 8 w 1700"/>
                <a:gd name="T17" fmla="*/ 3 h 544"/>
                <a:gd name="T18" fmla="*/ 8 w 1700"/>
                <a:gd name="T19" fmla="*/ 3 h 544"/>
                <a:gd name="T20" fmla="*/ 7 w 1700"/>
                <a:gd name="T21" fmla="*/ 3 h 544"/>
                <a:gd name="T22" fmla="*/ 6 w 1700"/>
                <a:gd name="T23" fmla="*/ 3 h 544"/>
                <a:gd name="T24" fmla="*/ 6 w 1700"/>
                <a:gd name="T25" fmla="*/ 3 h 544"/>
                <a:gd name="T26" fmla="*/ 5 w 1700"/>
                <a:gd name="T27" fmla="*/ 3 h 544"/>
                <a:gd name="T28" fmla="*/ 4 w 1700"/>
                <a:gd name="T29" fmla="*/ 3 h 544"/>
                <a:gd name="T30" fmla="*/ 4 w 1700"/>
                <a:gd name="T31" fmla="*/ 3 h 544"/>
                <a:gd name="T32" fmla="*/ 3 w 1700"/>
                <a:gd name="T33" fmla="*/ 4 h 544"/>
                <a:gd name="T34" fmla="*/ 2 w 1700"/>
                <a:gd name="T35" fmla="*/ 4 h 544"/>
                <a:gd name="T36" fmla="*/ 0 w 1700"/>
                <a:gd name="T37" fmla="*/ 3 h 544"/>
                <a:gd name="T38" fmla="*/ 1 w 1700"/>
                <a:gd name="T39" fmla="*/ 2 h 544"/>
                <a:gd name="T40" fmla="*/ 2 w 1700"/>
                <a:gd name="T41" fmla="*/ 2 h 544"/>
                <a:gd name="T42" fmla="*/ 3 w 1700"/>
                <a:gd name="T43" fmla="*/ 1 h 544"/>
                <a:gd name="T44" fmla="*/ 4 w 1700"/>
                <a:gd name="T45" fmla="*/ 1 h 544"/>
                <a:gd name="T46" fmla="*/ 5 w 1700"/>
                <a:gd name="T47" fmla="*/ 0 h 544"/>
                <a:gd name="T48" fmla="*/ 6 w 1700"/>
                <a:gd name="T49" fmla="*/ 0 h 544"/>
                <a:gd name="T50" fmla="*/ 8 w 1700"/>
                <a:gd name="T51" fmla="*/ 0 h 544"/>
                <a:gd name="T52" fmla="*/ 9 w 1700"/>
                <a:gd name="T53" fmla="*/ 1 h 544"/>
                <a:gd name="T54" fmla="*/ 10 w 1700"/>
                <a:gd name="T55" fmla="*/ 1 h 544"/>
                <a:gd name="T56" fmla="*/ 10 w 1700"/>
                <a:gd name="T57" fmla="*/ 1 h 544"/>
                <a:gd name="T58" fmla="*/ 11 w 1700"/>
                <a:gd name="T59" fmla="*/ 1 h 544"/>
                <a:gd name="T60" fmla="*/ 12 w 1700"/>
                <a:gd name="T61" fmla="*/ 1 h 544"/>
                <a:gd name="T62" fmla="*/ 12 w 1700"/>
                <a:gd name="T63" fmla="*/ 1 h 544"/>
                <a:gd name="T64" fmla="*/ 13 w 1700"/>
                <a:gd name="T65" fmla="*/ 2 h 544"/>
                <a:gd name="T66" fmla="*/ 13 w 1700"/>
                <a:gd name="T67" fmla="*/ 2 h 544"/>
                <a:gd name="T68" fmla="*/ 14 w 1700"/>
                <a:gd name="T69" fmla="*/ 2 h 5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0"/>
                <a:gd name="T106" fmla="*/ 0 h 544"/>
                <a:gd name="T107" fmla="*/ 1700 w 1700"/>
                <a:gd name="T108" fmla="*/ 544 h 5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0" name="Freeform 34"/>
            <p:cNvSpPr>
              <a:spLocks/>
            </p:cNvSpPr>
            <p:nvPr/>
          </p:nvSpPr>
          <p:spPr bwMode="auto">
            <a:xfrm>
              <a:off x="3959" y="1075"/>
              <a:ext cx="516" cy="606"/>
            </a:xfrm>
            <a:custGeom>
              <a:avLst/>
              <a:gdLst>
                <a:gd name="T0" fmla="*/ 9 w 2583"/>
                <a:gd name="T1" fmla="*/ 3 h 3030"/>
                <a:gd name="T2" fmla="*/ 10 w 2583"/>
                <a:gd name="T3" fmla="*/ 3 h 3030"/>
                <a:gd name="T4" fmla="*/ 10 w 2583"/>
                <a:gd name="T5" fmla="*/ 2 h 3030"/>
                <a:gd name="T6" fmla="*/ 11 w 2583"/>
                <a:gd name="T7" fmla="*/ 2 h 3030"/>
                <a:gd name="T8" fmla="*/ 11 w 2583"/>
                <a:gd name="T9" fmla="*/ 2 h 3030"/>
                <a:gd name="T10" fmla="*/ 12 w 2583"/>
                <a:gd name="T11" fmla="*/ 2 h 3030"/>
                <a:gd name="T12" fmla="*/ 12 w 2583"/>
                <a:gd name="T13" fmla="*/ 2 h 3030"/>
                <a:gd name="T14" fmla="*/ 13 w 2583"/>
                <a:gd name="T15" fmla="*/ 2 h 3030"/>
                <a:gd name="T16" fmla="*/ 13 w 2583"/>
                <a:gd name="T17" fmla="*/ 2 h 3030"/>
                <a:gd name="T18" fmla="*/ 14 w 2583"/>
                <a:gd name="T19" fmla="*/ 2 h 3030"/>
                <a:gd name="T20" fmla="*/ 15 w 2583"/>
                <a:gd name="T21" fmla="*/ 2 h 3030"/>
                <a:gd name="T22" fmla="*/ 16 w 2583"/>
                <a:gd name="T23" fmla="*/ 2 h 3030"/>
                <a:gd name="T24" fmla="*/ 17 w 2583"/>
                <a:gd name="T25" fmla="*/ 2 h 3030"/>
                <a:gd name="T26" fmla="*/ 18 w 2583"/>
                <a:gd name="T27" fmla="*/ 2 h 3030"/>
                <a:gd name="T28" fmla="*/ 19 w 2583"/>
                <a:gd name="T29" fmla="*/ 2 h 3030"/>
                <a:gd name="T30" fmla="*/ 20 w 2583"/>
                <a:gd name="T31" fmla="*/ 2 h 3030"/>
                <a:gd name="T32" fmla="*/ 21 w 2583"/>
                <a:gd name="T33" fmla="*/ 2 h 3030"/>
                <a:gd name="T34" fmla="*/ 21 w 2583"/>
                <a:gd name="T35" fmla="*/ 3 h 3030"/>
                <a:gd name="T36" fmla="*/ 20 w 2583"/>
                <a:gd name="T37" fmla="*/ 5 h 3030"/>
                <a:gd name="T38" fmla="*/ 20 w 2583"/>
                <a:gd name="T39" fmla="*/ 8 h 3030"/>
                <a:gd name="T40" fmla="*/ 20 w 2583"/>
                <a:gd name="T41" fmla="*/ 11 h 3030"/>
                <a:gd name="T42" fmla="*/ 20 w 2583"/>
                <a:gd name="T43" fmla="*/ 15 h 3030"/>
                <a:gd name="T44" fmla="*/ 21 w 2583"/>
                <a:gd name="T45" fmla="*/ 18 h 3030"/>
                <a:gd name="T46" fmla="*/ 21 w 2583"/>
                <a:gd name="T47" fmla="*/ 21 h 3030"/>
                <a:gd name="T48" fmla="*/ 21 w 2583"/>
                <a:gd name="T49" fmla="*/ 24 h 3030"/>
                <a:gd name="T50" fmla="*/ 18 w 2583"/>
                <a:gd name="T51" fmla="*/ 24 h 3030"/>
                <a:gd name="T52" fmla="*/ 16 w 2583"/>
                <a:gd name="T53" fmla="*/ 24 h 3030"/>
                <a:gd name="T54" fmla="*/ 12 w 2583"/>
                <a:gd name="T55" fmla="*/ 24 h 3030"/>
                <a:gd name="T56" fmla="*/ 9 w 2583"/>
                <a:gd name="T57" fmla="*/ 24 h 3030"/>
                <a:gd name="T58" fmla="*/ 6 w 2583"/>
                <a:gd name="T59" fmla="*/ 24 h 3030"/>
                <a:gd name="T60" fmla="*/ 3 w 2583"/>
                <a:gd name="T61" fmla="*/ 24 h 3030"/>
                <a:gd name="T62" fmla="*/ 1 w 2583"/>
                <a:gd name="T63" fmla="*/ 24 h 3030"/>
                <a:gd name="T64" fmla="*/ 0 w 2583"/>
                <a:gd name="T65" fmla="*/ 24 h 3030"/>
                <a:gd name="T66" fmla="*/ 0 w 2583"/>
                <a:gd name="T67" fmla="*/ 22 h 3030"/>
                <a:gd name="T68" fmla="*/ 0 w 2583"/>
                <a:gd name="T69" fmla="*/ 19 h 3030"/>
                <a:gd name="T70" fmla="*/ 0 w 2583"/>
                <a:gd name="T71" fmla="*/ 16 h 3030"/>
                <a:gd name="T72" fmla="*/ 0 w 2583"/>
                <a:gd name="T73" fmla="*/ 13 h 3030"/>
                <a:gd name="T74" fmla="*/ 0 w 2583"/>
                <a:gd name="T75" fmla="*/ 10 h 3030"/>
                <a:gd name="T76" fmla="*/ 0 w 2583"/>
                <a:gd name="T77" fmla="*/ 8 h 3030"/>
                <a:gd name="T78" fmla="*/ 0 w 2583"/>
                <a:gd name="T79" fmla="*/ 5 h 3030"/>
                <a:gd name="T80" fmla="*/ 0 w 2583"/>
                <a:gd name="T81" fmla="*/ 2 h 3030"/>
                <a:gd name="T82" fmla="*/ 1 w 2583"/>
                <a:gd name="T83" fmla="*/ 2 h 3030"/>
                <a:gd name="T84" fmla="*/ 1 w 2583"/>
                <a:gd name="T85" fmla="*/ 1 h 3030"/>
                <a:gd name="T86" fmla="*/ 2 w 2583"/>
                <a:gd name="T87" fmla="*/ 1 h 3030"/>
                <a:gd name="T88" fmla="*/ 2 w 2583"/>
                <a:gd name="T89" fmla="*/ 1 h 3030"/>
                <a:gd name="T90" fmla="*/ 3 w 2583"/>
                <a:gd name="T91" fmla="*/ 1 h 3030"/>
                <a:gd name="T92" fmla="*/ 3 w 2583"/>
                <a:gd name="T93" fmla="*/ 0 h 3030"/>
                <a:gd name="T94" fmla="*/ 4 w 2583"/>
                <a:gd name="T95" fmla="*/ 0 h 3030"/>
                <a:gd name="T96" fmla="*/ 4 w 2583"/>
                <a:gd name="T97" fmla="*/ 0 h 3030"/>
                <a:gd name="T98" fmla="*/ 5 w 2583"/>
                <a:gd name="T99" fmla="*/ 1 h 3030"/>
                <a:gd name="T100" fmla="*/ 5 w 2583"/>
                <a:gd name="T101" fmla="*/ 1 h 3030"/>
                <a:gd name="T102" fmla="*/ 6 w 2583"/>
                <a:gd name="T103" fmla="*/ 2 h 3030"/>
                <a:gd name="T104" fmla="*/ 7 w 2583"/>
                <a:gd name="T105" fmla="*/ 2 h 3030"/>
                <a:gd name="T106" fmla="*/ 7 w 2583"/>
                <a:gd name="T107" fmla="*/ 2 h 3030"/>
                <a:gd name="T108" fmla="*/ 8 w 2583"/>
                <a:gd name="T109" fmla="*/ 2 h 3030"/>
                <a:gd name="T110" fmla="*/ 9 w 2583"/>
                <a:gd name="T111" fmla="*/ 3 h 3030"/>
                <a:gd name="T112" fmla="*/ 9 w 2583"/>
                <a:gd name="T113" fmla="*/ 3 h 30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3"/>
                <a:gd name="T172" fmla="*/ 0 h 3030"/>
                <a:gd name="T173" fmla="*/ 2583 w 2583"/>
                <a:gd name="T174" fmla="*/ 3030 h 30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1" name="Freeform 35"/>
            <p:cNvSpPr>
              <a:spLocks/>
            </p:cNvSpPr>
            <p:nvPr/>
          </p:nvSpPr>
          <p:spPr bwMode="auto">
            <a:xfrm>
              <a:off x="4519" y="446"/>
              <a:ext cx="29" cy="46"/>
            </a:xfrm>
            <a:custGeom>
              <a:avLst/>
              <a:gdLst>
                <a:gd name="T0" fmla="*/ 1 w 144"/>
                <a:gd name="T1" fmla="*/ 0 h 228"/>
                <a:gd name="T2" fmla="*/ 0 w 144"/>
                <a:gd name="T3" fmla="*/ 2 h 228"/>
                <a:gd name="T4" fmla="*/ 0 w 144"/>
                <a:gd name="T5" fmla="*/ 2 h 228"/>
                <a:gd name="T6" fmla="*/ 0 w 144"/>
                <a:gd name="T7" fmla="*/ 2 h 228"/>
                <a:gd name="T8" fmla="*/ 1 w 144"/>
                <a:gd name="T9" fmla="*/ 0 h 228"/>
                <a:gd name="T10" fmla="*/ 1 w 144"/>
                <a:gd name="T11" fmla="*/ 0 h 228"/>
                <a:gd name="T12" fmla="*/ 1 w 144"/>
                <a:gd name="T13" fmla="*/ 0 h 228"/>
                <a:gd name="T14" fmla="*/ 1 w 144"/>
                <a:gd name="T15" fmla="*/ 0 h 228"/>
                <a:gd name="T16" fmla="*/ 1 w 144"/>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28"/>
                <a:gd name="T29" fmla="*/ 144 w 144"/>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2" name="Freeform 36"/>
            <p:cNvSpPr>
              <a:spLocks/>
            </p:cNvSpPr>
            <p:nvPr/>
          </p:nvSpPr>
          <p:spPr bwMode="auto">
            <a:xfrm>
              <a:off x="4502" y="451"/>
              <a:ext cx="10" cy="28"/>
            </a:xfrm>
            <a:custGeom>
              <a:avLst/>
              <a:gdLst>
                <a:gd name="T0" fmla="*/ 0 w 52"/>
                <a:gd name="T1" fmla="*/ 0 h 144"/>
                <a:gd name="T2" fmla="*/ 0 w 52"/>
                <a:gd name="T3" fmla="*/ 1 h 144"/>
                <a:gd name="T4" fmla="*/ 0 w 52"/>
                <a:gd name="T5" fmla="*/ 1 h 144"/>
                <a:gd name="T6" fmla="*/ 0 w 52"/>
                <a:gd name="T7" fmla="*/ 0 h 144"/>
                <a:gd name="T8" fmla="*/ 0 w 52"/>
                <a:gd name="T9" fmla="*/ 0 h 144"/>
                <a:gd name="T10" fmla="*/ 0 w 52"/>
                <a:gd name="T11" fmla="*/ 0 h 144"/>
                <a:gd name="T12" fmla="*/ 0 w 52"/>
                <a:gd name="T13" fmla="*/ 0 h 144"/>
                <a:gd name="T14" fmla="*/ 0 w 52"/>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44"/>
                <a:gd name="T26" fmla="*/ 52 w 5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3" name="Freeform 37"/>
            <p:cNvSpPr>
              <a:spLocks/>
            </p:cNvSpPr>
            <p:nvPr/>
          </p:nvSpPr>
          <p:spPr bwMode="auto">
            <a:xfrm>
              <a:off x="4452" y="453"/>
              <a:ext cx="17" cy="37"/>
            </a:xfrm>
            <a:custGeom>
              <a:avLst/>
              <a:gdLst>
                <a:gd name="T0" fmla="*/ 0 w 83"/>
                <a:gd name="T1" fmla="*/ 0 h 182"/>
                <a:gd name="T2" fmla="*/ 0 w 83"/>
                <a:gd name="T3" fmla="*/ 0 h 182"/>
                <a:gd name="T4" fmla="*/ 0 w 83"/>
                <a:gd name="T5" fmla="*/ 0 h 182"/>
                <a:gd name="T6" fmla="*/ 0 w 83"/>
                <a:gd name="T7" fmla="*/ 1 h 182"/>
                <a:gd name="T8" fmla="*/ 0 w 83"/>
                <a:gd name="T9" fmla="*/ 1 h 182"/>
                <a:gd name="T10" fmla="*/ 0 w 83"/>
                <a:gd name="T11" fmla="*/ 1 h 182"/>
                <a:gd name="T12" fmla="*/ 1 w 83"/>
                <a:gd name="T13" fmla="*/ 1 h 182"/>
                <a:gd name="T14" fmla="*/ 1 w 83"/>
                <a:gd name="T15" fmla="*/ 1 h 182"/>
                <a:gd name="T16" fmla="*/ 1 w 83"/>
                <a:gd name="T17" fmla="*/ 2 h 182"/>
                <a:gd name="T18" fmla="*/ 1 w 83"/>
                <a:gd name="T19" fmla="*/ 2 h 182"/>
                <a:gd name="T20" fmla="*/ 0 w 83"/>
                <a:gd name="T21" fmla="*/ 1 h 182"/>
                <a:gd name="T22" fmla="*/ 0 w 83"/>
                <a:gd name="T23" fmla="*/ 1 h 182"/>
                <a:gd name="T24" fmla="*/ 0 w 83"/>
                <a:gd name="T25" fmla="*/ 1 h 182"/>
                <a:gd name="T26" fmla="*/ 0 w 83"/>
                <a:gd name="T27" fmla="*/ 1 h 182"/>
                <a:gd name="T28" fmla="*/ 0 w 83"/>
                <a:gd name="T29" fmla="*/ 1 h 182"/>
                <a:gd name="T30" fmla="*/ 0 w 83"/>
                <a:gd name="T31" fmla="*/ 0 h 182"/>
                <a:gd name="T32" fmla="*/ 0 w 83"/>
                <a:gd name="T33" fmla="*/ 0 h 182"/>
                <a:gd name="T34" fmla="*/ 0 w 83"/>
                <a:gd name="T35" fmla="*/ 0 h 182"/>
                <a:gd name="T36" fmla="*/ 0 w 83"/>
                <a:gd name="T37" fmla="*/ 0 h 182"/>
                <a:gd name="T38" fmla="*/ 0 w 83"/>
                <a:gd name="T39" fmla="*/ 0 h 182"/>
                <a:gd name="T40" fmla="*/ 0 w 83"/>
                <a:gd name="T41" fmla="*/ 0 h 182"/>
                <a:gd name="T42" fmla="*/ 0 w 83"/>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82"/>
                <a:gd name="T68" fmla="*/ 83 w 83"/>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4" name="Freeform 38"/>
            <p:cNvSpPr>
              <a:spLocks/>
            </p:cNvSpPr>
            <p:nvPr/>
          </p:nvSpPr>
          <p:spPr bwMode="auto">
            <a:xfrm>
              <a:off x="4477" y="459"/>
              <a:ext cx="9" cy="16"/>
            </a:xfrm>
            <a:custGeom>
              <a:avLst/>
              <a:gdLst>
                <a:gd name="T0" fmla="*/ 0 w 42"/>
                <a:gd name="T1" fmla="*/ 1 h 84"/>
                <a:gd name="T2" fmla="*/ 0 w 42"/>
                <a:gd name="T3" fmla="*/ 1 h 84"/>
                <a:gd name="T4" fmla="*/ 0 w 42"/>
                <a:gd name="T5" fmla="*/ 1 h 84"/>
                <a:gd name="T6" fmla="*/ 0 w 42"/>
                <a:gd name="T7" fmla="*/ 1 h 84"/>
                <a:gd name="T8" fmla="*/ 0 w 42"/>
                <a:gd name="T9" fmla="*/ 1 h 84"/>
                <a:gd name="T10" fmla="*/ 0 w 42"/>
                <a:gd name="T11" fmla="*/ 1 h 84"/>
                <a:gd name="T12" fmla="*/ 0 w 42"/>
                <a:gd name="T13" fmla="*/ 0 h 84"/>
                <a:gd name="T14" fmla="*/ 0 w 42"/>
                <a:gd name="T15" fmla="*/ 0 h 84"/>
                <a:gd name="T16" fmla="*/ 0 w 42"/>
                <a:gd name="T17" fmla="*/ 0 h 84"/>
                <a:gd name="T18" fmla="*/ 0 w 42"/>
                <a:gd name="T19" fmla="*/ 0 h 84"/>
                <a:gd name="T20" fmla="*/ 0 w 42"/>
                <a:gd name="T21" fmla="*/ 0 h 84"/>
                <a:gd name="T22" fmla="*/ 0 w 42"/>
                <a:gd name="T23" fmla="*/ 0 h 84"/>
                <a:gd name="T24" fmla="*/ 0 w 42"/>
                <a:gd name="T25" fmla="*/ 0 h 84"/>
                <a:gd name="T26" fmla="*/ 0 w 42"/>
                <a:gd name="T27" fmla="*/ 0 h 84"/>
                <a:gd name="T28" fmla="*/ 0 w 42"/>
                <a:gd name="T29" fmla="*/ 0 h 84"/>
                <a:gd name="T30" fmla="*/ 0 w 42"/>
                <a:gd name="T31" fmla="*/ 0 h 84"/>
                <a:gd name="T32" fmla="*/ 0 w 42"/>
                <a:gd name="T33" fmla="*/ 0 h 84"/>
                <a:gd name="T34" fmla="*/ 0 w 42"/>
                <a:gd name="T35" fmla="*/ 0 h 84"/>
                <a:gd name="T36" fmla="*/ 0 w 42"/>
                <a:gd name="T37" fmla="*/ 0 h 84"/>
                <a:gd name="T38" fmla="*/ 0 w 42"/>
                <a:gd name="T39" fmla="*/ 0 h 84"/>
                <a:gd name="T40" fmla="*/ 0 w 42"/>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84"/>
                <a:gd name="T65" fmla="*/ 42 w 4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5" name="Freeform 39"/>
            <p:cNvSpPr>
              <a:spLocks/>
            </p:cNvSpPr>
            <p:nvPr/>
          </p:nvSpPr>
          <p:spPr bwMode="auto">
            <a:xfrm>
              <a:off x="4542" y="485"/>
              <a:ext cx="20" cy="16"/>
            </a:xfrm>
            <a:custGeom>
              <a:avLst/>
              <a:gdLst>
                <a:gd name="T0" fmla="*/ 1 w 103"/>
                <a:gd name="T1" fmla="*/ 0 h 76"/>
                <a:gd name="T2" fmla="*/ 1 w 103"/>
                <a:gd name="T3" fmla="*/ 0 h 76"/>
                <a:gd name="T4" fmla="*/ 1 w 103"/>
                <a:gd name="T5" fmla="*/ 0 h 76"/>
                <a:gd name="T6" fmla="*/ 1 w 103"/>
                <a:gd name="T7" fmla="*/ 0 h 76"/>
                <a:gd name="T8" fmla="*/ 1 w 103"/>
                <a:gd name="T9" fmla="*/ 0 h 76"/>
                <a:gd name="T10" fmla="*/ 0 w 103"/>
                <a:gd name="T11" fmla="*/ 0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0 h 76"/>
                <a:gd name="T32" fmla="*/ 0 w 103"/>
                <a:gd name="T33" fmla="*/ 0 h 76"/>
                <a:gd name="T34" fmla="*/ 0 w 103"/>
                <a:gd name="T35" fmla="*/ 0 h 76"/>
                <a:gd name="T36" fmla="*/ 0 w 103"/>
                <a:gd name="T37" fmla="*/ 0 h 76"/>
                <a:gd name="T38" fmla="*/ 0 w 103"/>
                <a:gd name="T39" fmla="*/ 0 h 76"/>
                <a:gd name="T40" fmla="*/ 1 w 103"/>
                <a:gd name="T41" fmla="*/ 0 h 76"/>
                <a:gd name="T42" fmla="*/ 1 w 103"/>
                <a:gd name="T43" fmla="*/ 0 h 76"/>
                <a:gd name="T44" fmla="*/ 1 w 103"/>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76"/>
                <a:gd name="T71" fmla="*/ 103 w 103"/>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6" name="Freeform 40"/>
            <p:cNvSpPr>
              <a:spLocks/>
            </p:cNvSpPr>
            <p:nvPr/>
          </p:nvSpPr>
          <p:spPr bwMode="auto">
            <a:xfrm>
              <a:off x="4429" y="487"/>
              <a:ext cx="115" cy="115"/>
            </a:xfrm>
            <a:custGeom>
              <a:avLst/>
              <a:gdLst>
                <a:gd name="T0" fmla="*/ 3 w 571"/>
                <a:gd name="T1" fmla="*/ 1 h 573"/>
                <a:gd name="T2" fmla="*/ 3 w 571"/>
                <a:gd name="T3" fmla="*/ 1 h 573"/>
                <a:gd name="T4" fmla="*/ 4 w 571"/>
                <a:gd name="T5" fmla="*/ 1 h 573"/>
                <a:gd name="T6" fmla="*/ 4 w 571"/>
                <a:gd name="T7" fmla="*/ 2 h 573"/>
                <a:gd name="T8" fmla="*/ 5 w 571"/>
                <a:gd name="T9" fmla="*/ 2 h 573"/>
                <a:gd name="T10" fmla="*/ 5 w 571"/>
                <a:gd name="T11" fmla="*/ 2 h 573"/>
                <a:gd name="T12" fmla="*/ 5 w 571"/>
                <a:gd name="T13" fmla="*/ 2 h 573"/>
                <a:gd name="T14" fmla="*/ 4 w 571"/>
                <a:gd name="T15" fmla="*/ 3 h 573"/>
                <a:gd name="T16" fmla="*/ 4 w 571"/>
                <a:gd name="T17" fmla="*/ 3 h 573"/>
                <a:gd name="T18" fmla="*/ 4 w 571"/>
                <a:gd name="T19" fmla="*/ 4 h 573"/>
                <a:gd name="T20" fmla="*/ 4 w 571"/>
                <a:gd name="T21" fmla="*/ 4 h 573"/>
                <a:gd name="T22" fmla="*/ 4 w 571"/>
                <a:gd name="T23" fmla="*/ 4 h 573"/>
                <a:gd name="T24" fmla="*/ 4 w 571"/>
                <a:gd name="T25" fmla="*/ 4 h 573"/>
                <a:gd name="T26" fmla="*/ 4 w 571"/>
                <a:gd name="T27" fmla="*/ 4 h 573"/>
                <a:gd name="T28" fmla="*/ 4 w 571"/>
                <a:gd name="T29" fmla="*/ 4 h 573"/>
                <a:gd name="T30" fmla="*/ 4 w 571"/>
                <a:gd name="T31" fmla="*/ 4 h 573"/>
                <a:gd name="T32" fmla="*/ 3 w 571"/>
                <a:gd name="T33" fmla="*/ 4 h 573"/>
                <a:gd name="T34" fmla="*/ 3 w 571"/>
                <a:gd name="T35" fmla="*/ 3 h 573"/>
                <a:gd name="T36" fmla="*/ 2 w 571"/>
                <a:gd name="T37" fmla="*/ 4 h 573"/>
                <a:gd name="T38" fmla="*/ 2 w 571"/>
                <a:gd name="T39" fmla="*/ 4 h 573"/>
                <a:gd name="T40" fmla="*/ 2 w 571"/>
                <a:gd name="T41" fmla="*/ 4 h 573"/>
                <a:gd name="T42" fmla="*/ 1 w 571"/>
                <a:gd name="T43" fmla="*/ 4 h 573"/>
                <a:gd name="T44" fmla="*/ 1 w 571"/>
                <a:gd name="T45" fmla="*/ 4 h 573"/>
                <a:gd name="T46" fmla="*/ 1 w 571"/>
                <a:gd name="T47" fmla="*/ 5 h 573"/>
                <a:gd name="T48" fmla="*/ 1 w 571"/>
                <a:gd name="T49" fmla="*/ 5 h 573"/>
                <a:gd name="T50" fmla="*/ 1 w 571"/>
                <a:gd name="T51" fmla="*/ 5 h 573"/>
                <a:gd name="T52" fmla="*/ 1 w 571"/>
                <a:gd name="T53" fmla="*/ 4 h 573"/>
                <a:gd name="T54" fmla="*/ 1 w 571"/>
                <a:gd name="T55" fmla="*/ 4 h 573"/>
                <a:gd name="T56" fmla="*/ 1 w 571"/>
                <a:gd name="T57" fmla="*/ 4 h 573"/>
                <a:gd name="T58" fmla="*/ 1 w 571"/>
                <a:gd name="T59" fmla="*/ 3 h 573"/>
                <a:gd name="T60" fmla="*/ 1 w 571"/>
                <a:gd name="T61" fmla="*/ 3 h 573"/>
                <a:gd name="T62" fmla="*/ 1 w 571"/>
                <a:gd name="T63" fmla="*/ 3 h 573"/>
                <a:gd name="T64" fmla="*/ 1 w 571"/>
                <a:gd name="T65" fmla="*/ 3 h 573"/>
                <a:gd name="T66" fmla="*/ 0 w 571"/>
                <a:gd name="T67" fmla="*/ 2 h 573"/>
                <a:gd name="T68" fmla="*/ 0 w 571"/>
                <a:gd name="T69" fmla="*/ 2 h 573"/>
                <a:gd name="T70" fmla="*/ 0 w 571"/>
                <a:gd name="T71" fmla="*/ 2 h 573"/>
                <a:gd name="T72" fmla="*/ 0 w 571"/>
                <a:gd name="T73" fmla="*/ 2 h 573"/>
                <a:gd name="T74" fmla="*/ 0 w 571"/>
                <a:gd name="T75" fmla="*/ 2 h 573"/>
                <a:gd name="T76" fmla="*/ 0 w 571"/>
                <a:gd name="T77" fmla="*/ 2 h 573"/>
                <a:gd name="T78" fmla="*/ 0 w 571"/>
                <a:gd name="T79" fmla="*/ 2 h 573"/>
                <a:gd name="T80" fmla="*/ 1 w 571"/>
                <a:gd name="T81" fmla="*/ 2 h 573"/>
                <a:gd name="T82" fmla="*/ 1 w 571"/>
                <a:gd name="T83" fmla="*/ 2 h 573"/>
                <a:gd name="T84" fmla="*/ 2 w 571"/>
                <a:gd name="T85" fmla="*/ 2 h 573"/>
                <a:gd name="T86" fmla="*/ 2 w 571"/>
                <a:gd name="T87" fmla="*/ 1 h 573"/>
                <a:gd name="T88" fmla="*/ 2 w 571"/>
                <a:gd name="T89" fmla="*/ 1 h 573"/>
                <a:gd name="T90" fmla="*/ 2 w 571"/>
                <a:gd name="T91" fmla="*/ 1 h 573"/>
                <a:gd name="T92" fmla="*/ 2 w 571"/>
                <a:gd name="T93" fmla="*/ 0 h 573"/>
                <a:gd name="T94" fmla="*/ 2 w 571"/>
                <a:gd name="T95" fmla="*/ 0 h 573"/>
                <a:gd name="T96" fmla="*/ 2 w 571"/>
                <a:gd name="T97" fmla="*/ 0 h 573"/>
                <a:gd name="T98" fmla="*/ 2 w 571"/>
                <a:gd name="T99" fmla="*/ 0 h 573"/>
                <a:gd name="T100" fmla="*/ 2 w 571"/>
                <a:gd name="T101" fmla="*/ 0 h 573"/>
                <a:gd name="T102" fmla="*/ 2 w 571"/>
                <a:gd name="T103" fmla="*/ 0 h 573"/>
                <a:gd name="T104" fmla="*/ 2 w 571"/>
                <a:gd name="T105" fmla="*/ 0 h 573"/>
                <a:gd name="T106" fmla="*/ 3 w 571"/>
                <a:gd name="T107" fmla="*/ 1 h 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1"/>
                <a:gd name="T163" fmla="*/ 0 h 573"/>
                <a:gd name="T164" fmla="*/ 571 w 571"/>
                <a:gd name="T165" fmla="*/ 573 h 5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7" name="Freeform 41"/>
            <p:cNvSpPr>
              <a:spLocks/>
            </p:cNvSpPr>
            <p:nvPr/>
          </p:nvSpPr>
          <p:spPr bwMode="auto">
            <a:xfrm>
              <a:off x="4432" y="490"/>
              <a:ext cx="16" cy="17"/>
            </a:xfrm>
            <a:custGeom>
              <a:avLst/>
              <a:gdLst>
                <a:gd name="T0" fmla="*/ 1 w 83"/>
                <a:gd name="T1" fmla="*/ 0 h 84"/>
                <a:gd name="T2" fmla="*/ 1 w 83"/>
                <a:gd name="T3" fmla="*/ 1 h 84"/>
                <a:gd name="T4" fmla="*/ 0 w 83"/>
                <a:gd name="T5" fmla="*/ 1 h 84"/>
                <a:gd name="T6" fmla="*/ 0 w 83"/>
                <a:gd name="T7" fmla="*/ 1 h 84"/>
                <a:gd name="T8" fmla="*/ 0 w 83"/>
                <a:gd name="T9" fmla="*/ 1 h 84"/>
                <a:gd name="T10" fmla="*/ 0 w 83"/>
                <a:gd name="T11" fmla="*/ 0 h 84"/>
                <a:gd name="T12" fmla="*/ 0 w 83"/>
                <a:gd name="T13" fmla="*/ 0 h 84"/>
                <a:gd name="T14" fmla="*/ 0 w 83"/>
                <a:gd name="T15" fmla="*/ 0 h 84"/>
                <a:gd name="T16" fmla="*/ 0 w 83"/>
                <a:gd name="T17" fmla="*/ 0 h 84"/>
                <a:gd name="T18" fmla="*/ 0 w 83"/>
                <a:gd name="T19" fmla="*/ 0 h 84"/>
                <a:gd name="T20" fmla="*/ 0 w 83"/>
                <a:gd name="T21" fmla="*/ 0 h 84"/>
                <a:gd name="T22" fmla="*/ 0 w 83"/>
                <a:gd name="T23" fmla="*/ 0 h 84"/>
                <a:gd name="T24" fmla="*/ 0 w 83"/>
                <a:gd name="T25" fmla="*/ 0 h 84"/>
                <a:gd name="T26" fmla="*/ 0 w 83"/>
                <a:gd name="T27" fmla="*/ 0 h 84"/>
                <a:gd name="T28" fmla="*/ 0 w 83"/>
                <a:gd name="T29" fmla="*/ 0 h 84"/>
                <a:gd name="T30" fmla="*/ 0 w 83"/>
                <a:gd name="T31" fmla="*/ 0 h 84"/>
                <a:gd name="T32" fmla="*/ 1 w 83"/>
                <a:gd name="T33" fmla="*/ 0 h 84"/>
                <a:gd name="T34" fmla="*/ 1 w 83"/>
                <a:gd name="T35" fmla="*/ 0 h 84"/>
                <a:gd name="T36" fmla="*/ 1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8" name="Freeform 42"/>
            <p:cNvSpPr>
              <a:spLocks/>
            </p:cNvSpPr>
            <p:nvPr/>
          </p:nvSpPr>
          <p:spPr bwMode="auto">
            <a:xfrm>
              <a:off x="4392" y="498"/>
              <a:ext cx="35" cy="21"/>
            </a:xfrm>
            <a:custGeom>
              <a:avLst/>
              <a:gdLst>
                <a:gd name="T0" fmla="*/ 1 w 176"/>
                <a:gd name="T1" fmla="*/ 1 h 106"/>
                <a:gd name="T2" fmla="*/ 1 w 176"/>
                <a:gd name="T3" fmla="*/ 1 h 106"/>
                <a:gd name="T4" fmla="*/ 1 w 176"/>
                <a:gd name="T5" fmla="*/ 1 h 106"/>
                <a:gd name="T6" fmla="*/ 1 w 176"/>
                <a:gd name="T7" fmla="*/ 1 h 106"/>
                <a:gd name="T8" fmla="*/ 1 w 176"/>
                <a:gd name="T9" fmla="*/ 1 h 106"/>
                <a:gd name="T10" fmla="*/ 1 w 176"/>
                <a:gd name="T11" fmla="*/ 1 h 106"/>
                <a:gd name="T12" fmla="*/ 0 w 176"/>
                <a:gd name="T13" fmla="*/ 0 h 106"/>
                <a:gd name="T14" fmla="*/ 0 w 176"/>
                <a:gd name="T15" fmla="*/ 0 h 106"/>
                <a:gd name="T16" fmla="*/ 0 w 176"/>
                <a:gd name="T17" fmla="*/ 0 h 106"/>
                <a:gd name="T18" fmla="*/ 0 w 176"/>
                <a:gd name="T19" fmla="*/ 0 h 106"/>
                <a:gd name="T20" fmla="*/ 0 w 176"/>
                <a:gd name="T21" fmla="*/ 0 h 106"/>
                <a:gd name="T22" fmla="*/ 0 w 176"/>
                <a:gd name="T23" fmla="*/ 0 h 106"/>
                <a:gd name="T24" fmla="*/ 0 w 176"/>
                <a:gd name="T25" fmla="*/ 0 h 106"/>
                <a:gd name="T26" fmla="*/ 0 w 176"/>
                <a:gd name="T27" fmla="*/ 0 h 106"/>
                <a:gd name="T28" fmla="*/ 0 w 176"/>
                <a:gd name="T29" fmla="*/ 0 h 106"/>
                <a:gd name="T30" fmla="*/ 0 w 176"/>
                <a:gd name="T31" fmla="*/ 0 h 106"/>
                <a:gd name="T32" fmla="*/ 0 w 176"/>
                <a:gd name="T33" fmla="*/ 0 h 106"/>
                <a:gd name="T34" fmla="*/ 0 w 176"/>
                <a:gd name="T35" fmla="*/ 0 h 106"/>
                <a:gd name="T36" fmla="*/ 1 w 176"/>
                <a:gd name="T37" fmla="*/ 0 h 106"/>
                <a:gd name="T38" fmla="*/ 1 w 176"/>
                <a:gd name="T39" fmla="*/ 0 h 106"/>
                <a:gd name="T40" fmla="*/ 1 w 176"/>
                <a:gd name="T41" fmla="*/ 0 h 106"/>
                <a:gd name="T42" fmla="*/ 1 w 176"/>
                <a:gd name="T43" fmla="*/ 0 h 106"/>
                <a:gd name="T44" fmla="*/ 1 w 176"/>
                <a:gd name="T45" fmla="*/ 0 h 106"/>
                <a:gd name="T46" fmla="*/ 1 w 176"/>
                <a:gd name="T47" fmla="*/ 1 h 106"/>
                <a:gd name="T48" fmla="*/ 1 w 176"/>
                <a:gd name="T49" fmla="*/ 1 h 106"/>
                <a:gd name="T50" fmla="*/ 1 w 17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106"/>
                <a:gd name="T80" fmla="*/ 176 w 17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9" name="Freeform 43"/>
            <p:cNvSpPr>
              <a:spLocks/>
            </p:cNvSpPr>
            <p:nvPr/>
          </p:nvSpPr>
          <p:spPr bwMode="auto">
            <a:xfrm>
              <a:off x="4438" y="498"/>
              <a:ext cx="97" cy="91"/>
            </a:xfrm>
            <a:custGeom>
              <a:avLst/>
              <a:gdLst>
                <a:gd name="T0" fmla="*/ 3 w 487"/>
                <a:gd name="T1" fmla="*/ 1 h 456"/>
                <a:gd name="T2" fmla="*/ 3 w 487"/>
                <a:gd name="T3" fmla="*/ 1 h 456"/>
                <a:gd name="T4" fmla="*/ 3 w 487"/>
                <a:gd name="T5" fmla="*/ 1 h 456"/>
                <a:gd name="T6" fmla="*/ 3 w 487"/>
                <a:gd name="T7" fmla="*/ 1 h 456"/>
                <a:gd name="T8" fmla="*/ 3 w 487"/>
                <a:gd name="T9" fmla="*/ 1 h 456"/>
                <a:gd name="T10" fmla="*/ 3 w 487"/>
                <a:gd name="T11" fmla="*/ 1 h 456"/>
                <a:gd name="T12" fmla="*/ 4 w 487"/>
                <a:gd name="T13" fmla="*/ 1 h 456"/>
                <a:gd name="T14" fmla="*/ 4 w 487"/>
                <a:gd name="T15" fmla="*/ 1 h 456"/>
                <a:gd name="T16" fmla="*/ 4 w 487"/>
                <a:gd name="T17" fmla="*/ 1 h 456"/>
                <a:gd name="T18" fmla="*/ 3 w 487"/>
                <a:gd name="T19" fmla="*/ 2 h 456"/>
                <a:gd name="T20" fmla="*/ 3 w 487"/>
                <a:gd name="T21" fmla="*/ 4 h 456"/>
                <a:gd name="T22" fmla="*/ 3 w 487"/>
                <a:gd name="T23" fmla="*/ 3 h 456"/>
                <a:gd name="T24" fmla="*/ 3 w 487"/>
                <a:gd name="T25" fmla="*/ 3 h 456"/>
                <a:gd name="T26" fmla="*/ 3 w 487"/>
                <a:gd name="T27" fmla="*/ 3 h 456"/>
                <a:gd name="T28" fmla="*/ 3 w 487"/>
                <a:gd name="T29" fmla="*/ 3 h 456"/>
                <a:gd name="T30" fmla="*/ 3 w 487"/>
                <a:gd name="T31" fmla="*/ 3 h 456"/>
                <a:gd name="T32" fmla="*/ 3 w 487"/>
                <a:gd name="T33" fmla="*/ 3 h 456"/>
                <a:gd name="T34" fmla="*/ 3 w 487"/>
                <a:gd name="T35" fmla="*/ 3 h 456"/>
                <a:gd name="T36" fmla="*/ 3 w 487"/>
                <a:gd name="T37" fmla="*/ 3 h 456"/>
                <a:gd name="T38" fmla="*/ 3 w 487"/>
                <a:gd name="T39" fmla="*/ 3 h 456"/>
                <a:gd name="T40" fmla="*/ 3 w 487"/>
                <a:gd name="T41" fmla="*/ 3 h 456"/>
                <a:gd name="T42" fmla="*/ 2 w 487"/>
                <a:gd name="T43" fmla="*/ 3 h 456"/>
                <a:gd name="T44" fmla="*/ 2 w 487"/>
                <a:gd name="T45" fmla="*/ 3 h 456"/>
                <a:gd name="T46" fmla="*/ 2 w 487"/>
                <a:gd name="T47" fmla="*/ 3 h 456"/>
                <a:gd name="T48" fmla="*/ 2 w 487"/>
                <a:gd name="T49" fmla="*/ 3 h 456"/>
                <a:gd name="T50" fmla="*/ 2 w 487"/>
                <a:gd name="T51" fmla="*/ 3 h 456"/>
                <a:gd name="T52" fmla="*/ 2 w 487"/>
                <a:gd name="T53" fmla="*/ 3 h 456"/>
                <a:gd name="T54" fmla="*/ 1 w 487"/>
                <a:gd name="T55" fmla="*/ 4 h 456"/>
                <a:gd name="T56" fmla="*/ 1 w 487"/>
                <a:gd name="T57" fmla="*/ 4 h 456"/>
                <a:gd name="T58" fmla="*/ 1 w 487"/>
                <a:gd name="T59" fmla="*/ 3 h 456"/>
                <a:gd name="T60" fmla="*/ 1 w 487"/>
                <a:gd name="T61" fmla="*/ 3 h 456"/>
                <a:gd name="T62" fmla="*/ 1 w 487"/>
                <a:gd name="T63" fmla="*/ 3 h 456"/>
                <a:gd name="T64" fmla="*/ 1 w 487"/>
                <a:gd name="T65" fmla="*/ 3 h 456"/>
                <a:gd name="T66" fmla="*/ 1 w 487"/>
                <a:gd name="T67" fmla="*/ 3 h 456"/>
                <a:gd name="T68" fmla="*/ 1 w 487"/>
                <a:gd name="T69" fmla="*/ 3 h 456"/>
                <a:gd name="T70" fmla="*/ 1 w 487"/>
                <a:gd name="T71" fmla="*/ 3 h 456"/>
                <a:gd name="T72" fmla="*/ 0 w 487"/>
                <a:gd name="T73" fmla="*/ 1 h 456"/>
                <a:gd name="T74" fmla="*/ 0 w 487"/>
                <a:gd name="T75" fmla="*/ 1 h 456"/>
                <a:gd name="T76" fmla="*/ 0 w 487"/>
                <a:gd name="T77" fmla="*/ 1 h 456"/>
                <a:gd name="T78" fmla="*/ 0 w 487"/>
                <a:gd name="T79" fmla="*/ 1 h 456"/>
                <a:gd name="T80" fmla="*/ 1 w 487"/>
                <a:gd name="T81" fmla="*/ 1 h 456"/>
                <a:gd name="T82" fmla="*/ 1 w 487"/>
                <a:gd name="T83" fmla="*/ 1 h 456"/>
                <a:gd name="T84" fmla="*/ 1 w 487"/>
                <a:gd name="T85" fmla="*/ 1 h 456"/>
                <a:gd name="T86" fmla="*/ 1 w 487"/>
                <a:gd name="T87" fmla="*/ 1 h 456"/>
                <a:gd name="T88" fmla="*/ 1 w 487"/>
                <a:gd name="T89" fmla="*/ 1 h 456"/>
                <a:gd name="T90" fmla="*/ 1 w 487"/>
                <a:gd name="T91" fmla="*/ 1 h 456"/>
                <a:gd name="T92" fmla="*/ 1 w 487"/>
                <a:gd name="T93" fmla="*/ 1 h 456"/>
                <a:gd name="T94" fmla="*/ 1 w 487"/>
                <a:gd name="T95" fmla="*/ 1 h 456"/>
                <a:gd name="T96" fmla="*/ 1 w 487"/>
                <a:gd name="T97" fmla="*/ 1 h 456"/>
                <a:gd name="T98" fmla="*/ 1 w 487"/>
                <a:gd name="T99" fmla="*/ 1 h 456"/>
                <a:gd name="T100" fmla="*/ 1 w 487"/>
                <a:gd name="T101" fmla="*/ 1 h 456"/>
                <a:gd name="T102" fmla="*/ 1 w 487"/>
                <a:gd name="T103" fmla="*/ 1 h 456"/>
                <a:gd name="T104" fmla="*/ 1 w 487"/>
                <a:gd name="T105" fmla="*/ 1 h 456"/>
                <a:gd name="T106" fmla="*/ 2 w 487"/>
                <a:gd name="T107" fmla="*/ 0 h 456"/>
                <a:gd name="T108" fmla="*/ 2 w 487"/>
                <a:gd name="T109" fmla="*/ 0 h 456"/>
                <a:gd name="T110" fmla="*/ 2 w 487"/>
                <a:gd name="T111" fmla="*/ 0 h 456"/>
                <a:gd name="T112" fmla="*/ 2 w 487"/>
                <a:gd name="T113" fmla="*/ 1 h 456"/>
                <a:gd name="T114" fmla="*/ 2 w 487"/>
                <a:gd name="T115" fmla="*/ 1 h 456"/>
                <a:gd name="T116" fmla="*/ 2 w 487"/>
                <a:gd name="T117" fmla="*/ 1 h 456"/>
                <a:gd name="T118" fmla="*/ 2 w 487"/>
                <a:gd name="T119" fmla="*/ 1 h 456"/>
                <a:gd name="T120" fmla="*/ 3 w 487"/>
                <a:gd name="T121" fmla="*/ 1 h 456"/>
                <a:gd name="T122" fmla="*/ 3 w 487"/>
                <a:gd name="T123" fmla="*/ 1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7"/>
                <a:gd name="T187" fmla="*/ 0 h 456"/>
                <a:gd name="T188" fmla="*/ 487 w 487"/>
                <a:gd name="T189" fmla="*/ 456 h 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0" name="Freeform 44"/>
            <p:cNvSpPr>
              <a:spLocks/>
            </p:cNvSpPr>
            <p:nvPr/>
          </p:nvSpPr>
          <p:spPr bwMode="auto">
            <a:xfrm>
              <a:off x="4557" y="525"/>
              <a:ext cx="36" cy="10"/>
            </a:xfrm>
            <a:custGeom>
              <a:avLst/>
              <a:gdLst>
                <a:gd name="T0" fmla="*/ 1 w 182"/>
                <a:gd name="T1" fmla="*/ 0 h 52"/>
                <a:gd name="T2" fmla="*/ 1 w 182"/>
                <a:gd name="T3" fmla="*/ 0 h 52"/>
                <a:gd name="T4" fmla="*/ 0 w 182"/>
                <a:gd name="T5" fmla="*/ 0 h 52"/>
                <a:gd name="T6" fmla="*/ 0 w 182"/>
                <a:gd name="T7" fmla="*/ 0 h 52"/>
                <a:gd name="T8" fmla="*/ 0 w 182"/>
                <a:gd name="T9" fmla="*/ 0 h 52"/>
                <a:gd name="T10" fmla="*/ 0 w 182"/>
                <a:gd name="T11" fmla="*/ 0 h 52"/>
                <a:gd name="T12" fmla="*/ 0 w 182"/>
                <a:gd name="T13" fmla="*/ 0 h 52"/>
                <a:gd name="T14" fmla="*/ 0 w 182"/>
                <a:gd name="T15" fmla="*/ 0 h 52"/>
                <a:gd name="T16" fmla="*/ 0 w 182"/>
                <a:gd name="T17" fmla="*/ 0 h 52"/>
                <a:gd name="T18" fmla="*/ 1 w 182"/>
                <a:gd name="T19" fmla="*/ 0 h 52"/>
                <a:gd name="T20" fmla="*/ 1 w 182"/>
                <a:gd name="T21" fmla="*/ 0 h 52"/>
                <a:gd name="T22" fmla="*/ 1 w 182"/>
                <a:gd name="T23" fmla="*/ 0 h 52"/>
                <a:gd name="T24" fmla="*/ 1 w 182"/>
                <a:gd name="T25" fmla="*/ 0 h 52"/>
                <a:gd name="T26" fmla="*/ 1 w 182"/>
                <a:gd name="T27" fmla="*/ 0 h 52"/>
                <a:gd name="T28" fmla="*/ 1 w 182"/>
                <a:gd name="T29" fmla="*/ 0 h 52"/>
                <a:gd name="T30" fmla="*/ 1 w 182"/>
                <a:gd name="T31" fmla="*/ 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52"/>
                <a:gd name="T50" fmla="*/ 182 w 182"/>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1" name="Freeform 45"/>
            <p:cNvSpPr>
              <a:spLocks/>
            </p:cNvSpPr>
            <p:nvPr/>
          </p:nvSpPr>
          <p:spPr bwMode="auto">
            <a:xfrm>
              <a:off x="4396" y="535"/>
              <a:ext cx="21" cy="9"/>
            </a:xfrm>
            <a:custGeom>
              <a:avLst/>
              <a:gdLst>
                <a:gd name="T0" fmla="*/ 1 w 104"/>
                <a:gd name="T1" fmla="*/ 0 h 43"/>
                <a:gd name="T2" fmla="*/ 1 w 104"/>
                <a:gd name="T3" fmla="*/ 0 h 43"/>
                <a:gd name="T4" fmla="*/ 1 w 104"/>
                <a:gd name="T5" fmla="*/ 0 h 43"/>
                <a:gd name="T6" fmla="*/ 1 w 104"/>
                <a:gd name="T7" fmla="*/ 0 h 43"/>
                <a:gd name="T8" fmla="*/ 1 w 104"/>
                <a:gd name="T9" fmla="*/ 0 h 43"/>
                <a:gd name="T10" fmla="*/ 1 w 104"/>
                <a:gd name="T11" fmla="*/ 0 h 43"/>
                <a:gd name="T12" fmla="*/ 1 w 104"/>
                <a:gd name="T13" fmla="*/ 0 h 43"/>
                <a:gd name="T14" fmla="*/ 1 w 104"/>
                <a:gd name="T15" fmla="*/ 0 h 43"/>
                <a:gd name="T16" fmla="*/ 1 w 104"/>
                <a:gd name="T17" fmla="*/ 0 h 43"/>
                <a:gd name="T18" fmla="*/ 0 w 104"/>
                <a:gd name="T19" fmla="*/ 0 h 43"/>
                <a:gd name="T20" fmla="*/ 0 w 104"/>
                <a:gd name="T21" fmla="*/ 0 h 43"/>
                <a:gd name="T22" fmla="*/ 0 w 104"/>
                <a:gd name="T23" fmla="*/ 0 h 43"/>
                <a:gd name="T24" fmla="*/ 0 w 104"/>
                <a:gd name="T25" fmla="*/ 0 h 43"/>
                <a:gd name="T26" fmla="*/ 0 w 104"/>
                <a:gd name="T27" fmla="*/ 0 h 43"/>
                <a:gd name="T28" fmla="*/ 0 w 104"/>
                <a:gd name="T29" fmla="*/ 0 h 43"/>
                <a:gd name="T30" fmla="*/ 1 w 104"/>
                <a:gd name="T31" fmla="*/ 0 h 43"/>
                <a:gd name="T32" fmla="*/ 1 w 104"/>
                <a:gd name="T33" fmla="*/ 0 h 43"/>
                <a:gd name="T34" fmla="*/ 1 w 104"/>
                <a:gd name="T35" fmla="*/ 0 h 43"/>
                <a:gd name="T36" fmla="*/ 1 w 10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3"/>
                <a:gd name="T59" fmla="*/ 104 w 10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2" name="Freeform 46"/>
            <p:cNvSpPr>
              <a:spLocks/>
            </p:cNvSpPr>
            <p:nvPr/>
          </p:nvSpPr>
          <p:spPr bwMode="auto">
            <a:xfrm>
              <a:off x="4556" y="552"/>
              <a:ext cx="23" cy="5"/>
            </a:xfrm>
            <a:custGeom>
              <a:avLst/>
              <a:gdLst>
                <a:gd name="T0" fmla="*/ 1 w 114"/>
                <a:gd name="T1" fmla="*/ 0 h 27"/>
                <a:gd name="T2" fmla="*/ 1 w 114"/>
                <a:gd name="T3" fmla="*/ 0 h 27"/>
                <a:gd name="T4" fmla="*/ 1 w 114"/>
                <a:gd name="T5" fmla="*/ 0 h 27"/>
                <a:gd name="T6" fmla="*/ 1 w 114"/>
                <a:gd name="T7" fmla="*/ 0 h 27"/>
                <a:gd name="T8" fmla="*/ 0 w 114"/>
                <a:gd name="T9" fmla="*/ 0 h 27"/>
                <a:gd name="T10" fmla="*/ 0 w 114"/>
                <a:gd name="T11" fmla="*/ 0 h 27"/>
                <a:gd name="T12" fmla="*/ 0 w 114"/>
                <a:gd name="T13" fmla="*/ 0 h 27"/>
                <a:gd name="T14" fmla="*/ 0 w 114"/>
                <a:gd name="T15" fmla="*/ 0 h 27"/>
                <a:gd name="T16" fmla="*/ 0 w 114"/>
                <a:gd name="T17" fmla="*/ 0 h 27"/>
                <a:gd name="T18" fmla="*/ 0 w 114"/>
                <a:gd name="T19" fmla="*/ 0 h 27"/>
                <a:gd name="T20" fmla="*/ 0 w 114"/>
                <a:gd name="T21" fmla="*/ 0 h 27"/>
                <a:gd name="T22" fmla="*/ 0 w 114"/>
                <a:gd name="T23" fmla="*/ 0 h 27"/>
                <a:gd name="T24" fmla="*/ 0 w 114"/>
                <a:gd name="T25" fmla="*/ 0 h 27"/>
                <a:gd name="T26" fmla="*/ 1 w 114"/>
                <a:gd name="T27" fmla="*/ 0 h 27"/>
                <a:gd name="T28" fmla="*/ 1 w 114"/>
                <a:gd name="T29" fmla="*/ 0 h 27"/>
                <a:gd name="T30" fmla="*/ 1 w 114"/>
                <a:gd name="T31" fmla="*/ 0 h 27"/>
                <a:gd name="T32" fmla="*/ 1 w 114"/>
                <a:gd name="T33" fmla="*/ 0 h 27"/>
                <a:gd name="T34" fmla="*/ 1 w 11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27"/>
                <a:gd name="T56" fmla="*/ 114 w 1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3" name="Freeform 47"/>
            <p:cNvSpPr>
              <a:spLocks/>
            </p:cNvSpPr>
            <p:nvPr/>
          </p:nvSpPr>
          <p:spPr bwMode="auto">
            <a:xfrm>
              <a:off x="4380" y="562"/>
              <a:ext cx="49" cy="9"/>
            </a:xfrm>
            <a:custGeom>
              <a:avLst/>
              <a:gdLst>
                <a:gd name="T0" fmla="*/ 2 w 248"/>
                <a:gd name="T1" fmla="*/ 0 h 42"/>
                <a:gd name="T2" fmla="*/ 2 w 248"/>
                <a:gd name="T3" fmla="*/ 0 h 42"/>
                <a:gd name="T4" fmla="*/ 2 w 248"/>
                <a:gd name="T5" fmla="*/ 0 h 42"/>
                <a:gd name="T6" fmla="*/ 2 w 248"/>
                <a:gd name="T7" fmla="*/ 0 h 42"/>
                <a:gd name="T8" fmla="*/ 2 w 248"/>
                <a:gd name="T9" fmla="*/ 0 h 42"/>
                <a:gd name="T10" fmla="*/ 2 w 248"/>
                <a:gd name="T11" fmla="*/ 0 h 42"/>
                <a:gd name="T12" fmla="*/ 2 w 248"/>
                <a:gd name="T13" fmla="*/ 0 h 42"/>
                <a:gd name="T14" fmla="*/ 2 w 248"/>
                <a:gd name="T15" fmla="*/ 0 h 42"/>
                <a:gd name="T16" fmla="*/ 1 w 248"/>
                <a:gd name="T17" fmla="*/ 0 h 42"/>
                <a:gd name="T18" fmla="*/ 1 w 248"/>
                <a:gd name="T19" fmla="*/ 0 h 42"/>
                <a:gd name="T20" fmla="*/ 1 w 248"/>
                <a:gd name="T21" fmla="*/ 0 h 42"/>
                <a:gd name="T22" fmla="*/ 1 w 248"/>
                <a:gd name="T23" fmla="*/ 0 h 42"/>
                <a:gd name="T24" fmla="*/ 0 w 248"/>
                <a:gd name="T25" fmla="*/ 0 h 42"/>
                <a:gd name="T26" fmla="*/ 0 w 248"/>
                <a:gd name="T27" fmla="*/ 0 h 42"/>
                <a:gd name="T28" fmla="*/ 0 w 248"/>
                <a:gd name="T29" fmla="*/ 0 h 42"/>
                <a:gd name="T30" fmla="*/ 0 w 248"/>
                <a:gd name="T31" fmla="*/ 0 h 42"/>
                <a:gd name="T32" fmla="*/ 0 w 248"/>
                <a:gd name="T33" fmla="*/ 0 h 42"/>
                <a:gd name="T34" fmla="*/ 0 w 248"/>
                <a:gd name="T35" fmla="*/ 0 h 42"/>
                <a:gd name="T36" fmla="*/ 1 w 248"/>
                <a:gd name="T37" fmla="*/ 0 h 42"/>
                <a:gd name="T38" fmla="*/ 1 w 248"/>
                <a:gd name="T39" fmla="*/ 0 h 42"/>
                <a:gd name="T40" fmla="*/ 1 w 248"/>
                <a:gd name="T41" fmla="*/ 0 h 42"/>
                <a:gd name="T42" fmla="*/ 1 w 248"/>
                <a:gd name="T43" fmla="*/ 0 h 42"/>
                <a:gd name="T44" fmla="*/ 1 w 248"/>
                <a:gd name="T45" fmla="*/ 0 h 42"/>
                <a:gd name="T46" fmla="*/ 2 w 248"/>
                <a:gd name="T47" fmla="*/ 0 h 42"/>
                <a:gd name="T48" fmla="*/ 2 w 248"/>
                <a:gd name="T49" fmla="*/ 0 h 42"/>
                <a:gd name="T50" fmla="*/ 2 w 248"/>
                <a:gd name="T51" fmla="*/ 0 h 42"/>
                <a:gd name="T52" fmla="*/ 2 w 248"/>
                <a:gd name="T53" fmla="*/ 0 h 42"/>
                <a:gd name="T54" fmla="*/ 2 w 248"/>
                <a:gd name="T55" fmla="*/ 0 h 42"/>
                <a:gd name="T56" fmla="*/ 2 w 248"/>
                <a:gd name="T57" fmla="*/ 0 h 42"/>
                <a:gd name="T58" fmla="*/ 2 w 248"/>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8"/>
                <a:gd name="T91" fmla="*/ 0 h 42"/>
                <a:gd name="T92" fmla="*/ 248 w 248"/>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4" name="Freeform 48"/>
            <p:cNvSpPr>
              <a:spLocks/>
            </p:cNvSpPr>
            <p:nvPr/>
          </p:nvSpPr>
          <p:spPr bwMode="auto">
            <a:xfrm>
              <a:off x="4554" y="575"/>
              <a:ext cx="35" cy="19"/>
            </a:xfrm>
            <a:custGeom>
              <a:avLst/>
              <a:gdLst>
                <a:gd name="T0" fmla="*/ 1 w 176"/>
                <a:gd name="T1" fmla="*/ 1 h 94"/>
                <a:gd name="T2" fmla="*/ 1 w 176"/>
                <a:gd name="T3" fmla="*/ 1 h 94"/>
                <a:gd name="T4" fmla="*/ 1 w 176"/>
                <a:gd name="T5" fmla="*/ 1 h 94"/>
                <a:gd name="T6" fmla="*/ 1 w 176"/>
                <a:gd name="T7" fmla="*/ 1 h 94"/>
                <a:gd name="T8" fmla="*/ 1 w 176"/>
                <a:gd name="T9" fmla="*/ 1 h 94"/>
                <a:gd name="T10" fmla="*/ 1 w 176"/>
                <a:gd name="T11" fmla="*/ 0 h 94"/>
                <a:gd name="T12" fmla="*/ 1 w 176"/>
                <a:gd name="T13" fmla="*/ 0 h 94"/>
                <a:gd name="T14" fmla="*/ 0 w 176"/>
                <a:gd name="T15" fmla="*/ 0 h 94"/>
                <a:gd name="T16" fmla="*/ 0 w 176"/>
                <a:gd name="T17" fmla="*/ 0 h 94"/>
                <a:gd name="T18" fmla="*/ 0 w 176"/>
                <a:gd name="T19" fmla="*/ 0 h 94"/>
                <a:gd name="T20" fmla="*/ 0 w 176"/>
                <a:gd name="T21" fmla="*/ 0 h 94"/>
                <a:gd name="T22" fmla="*/ 0 w 176"/>
                <a:gd name="T23" fmla="*/ 0 h 94"/>
                <a:gd name="T24" fmla="*/ 0 w 176"/>
                <a:gd name="T25" fmla="*/ 0 h 94"/>
                <a:gd name="T26" fmla="*/ 1 w 176"/>
                <a:gd name="T27" fmla="*/ 0 h 94"/>
                <a:gd name="T28" fmla="*/ 1 w 176"/>
                <a:gd name="T29" fmla="*/ 0 h 94"/>
                <a:gd name="T30" fmla="*/ 1 w 176"/>
                <a:gd name="T31" fmla="*/ 0 h 94"/>
                <a:gd name="T32" fmla="*/ 1 w 176"/>
                <a:gd name="T33" fmla="*/ 0 h 94"/>
                <a:gd name="T34" fmla="*/ 1 w 176"/>
                <a:gd name="T35" fmla="*/ 1 h 94"/>
                <a:gd name="T36" fmla="*/ 1 w 176"/>
                <a:gd name="T37" fmla="*/ 1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94"/>
                <a:gd name="T59" fmla="*/ 176 w 176"/>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5" name="Freeform 49"/>
            <p:cNvSpPr>
              <a:spLocks/>
            </p:cNvSpPr>
            <p:nvPr/>
          </p:nvSpPr>
          <p:spPr bwMode="auto">
            <a:xfrm>
              <a:off x="4417" y="582"/>
              <a:ext cx="21" cy="14"/>
            </a:xfrm>
            <a:custGeom>
              <a:avLst/>
              <a:gdLst>
                <a:gd name="T0" fmla="*/ 1 w 104"/>
                <a:gd name="T1" fmla="*/ 0 h 68"/>
                <a:gd name="T2" fmla="*/ 1 w 104"/>
                <a:gd name="T3" fmla="*/ 0 h 68"/>
                <a:gd name="T4" fmla="*/ 1 w 104"/>
                <a:gd name="T5" fmla="*/ 0 h 68"/>
                <a:gd name="T6" fmla="*/ 1 w 104"/>
                <a:gd name="T7" fmla="*/ 0 h 68"/>
                <a:gd name="T8" fmla="*/ 0 w 104"/>
                <a:gd name="T9" fmla="*/ 0 h 68"/>
                <a:gd name="T10" fmla="*/ 0 w 104"/>
                <a:gd name="T11" fmla="*/ 0 h 68"/>
                <a:gd name="T12" fmla="*/ 0 w 104"/>
                <a:gd name="T13" fmla="*/ 0 h 68"/>
                <a:gd name="T14" fmla="*/ 0 w 104"/>
                <a:gd name="T15" fmla="*/ 0 h 68"/>
                <a:gd name="T16" fmla="*/ 0 w 104"/>
                <a:gd name="T17" fmla="*/ 1 h 68"/>
                <a:gd name="T18" fmla="*/ 0 w 104"/>
                <a:gd name="T19" fmla="*/ 1 h 68"/>
                <a:gd name="T20" fmla="*/ 0 w 104"/>
                <a:gd name="T21" fmla="*/ 1 h 68"/>
                <a:gd name="T22" fmla="*/ 0 w 104"/>
                <a:gd name="T23" fmla="*/ 1 h 68"/>
                <a:gd name="T24" fmla="*/ 0 w 104"/>
                <a:gd name="T25" fmla="*/ 1 h 68"/>
                <a:gd name="T26" fmla="*/ 0 w 104"/>
                <a:gd name="T27" fmla="*/ 0 h 68"/>
                <a:gd name="T28" fmla="*/ 0 w 104"/>
                <a:gd name="T29" fmla="*/ 0 h 68"/>
                <a:gd name="T30" fmla="*/ 0 w 104"/>
                <a:gd name="T31" fmla="*/ 0 h 68"/>
                <a:gd name="T32" fmla="*/ 0 w 104"/>
                <a:gd name="T33" fmla="*/ 0 h 68"/>
                <a:gd name="T34" fmla="*/ 0 w 104"/>
                <a:gd name="T35" fmla="*/ 0 h 68"/>
                <a:gd name="T36" fmla="*/ 0 w 104"/>
                <a:gd name="T37" fmla="*/ 0 h 68"/>
                <a:gd name="T38" fmla="*/ 1 w 104"/>
                <a:gd name="T39" fmla="*/ 0 h 68"/>
                <a:gd name="T40" fmla="*/ 1 w 104"/>
                <a:gd name="T41" fmla="*/ 0 h 68"/>
                <a:gd name="T42" fmla="*/ 1 w 104"/>
                <a:gd name="T43" fmla="*/ 0 h 68"/>
                <a:gd name="T44" fmla="*/ 1 w 104"/>
                <a:gd name="T45" fmla="*/ 0 h 68"/>
                <a:gd name="T46" fmla="*/ 1 w 104"/>
                <a:gd name="T47" fmla="*/ 0 h 68"/>
                <a:gd name="T48" fmla="*/ 1 w 104"/>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68"/>
                <a:gd name="T77" fmla="*/ 104 w 10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6" name="Freeform 50"/>
            <p:cNvSpPr>
              <a:spLocks/>
            </p:cNvSpPr>
            <p:nvPr/>
          </p:nvSpPr>
          <p:spPr bwMode="auto">
            <a:xfrm>
              <a:off x="4550" y="602"/>
              <a:ext cx="18" cy="12"/>
            </a:xfrm>
            <a:custGeom>
              <a:avLst/>
              <a:gdLst>
                <a:gd name="T0" fmla="*/ 1 w 93"/>
                <a:gd name="T1" fmla="*/ 0 h 62"/>
                <a:gd name="T2" fmla="*/ 1 w 93"/>
                <a:gd name="T3" fmla="*/ 0 h 62"/>
                <a:gd name="T4" fmla="*/ 1 w 93"/>
                <a:gd name="T5" fmla="*/ 0 h 62"/>
                <a:gd name="T6" fmla="*/ 1 w 93"/>
                <a:gd name="T7" fmla="*/ 0 h 62"/>
                <a:gd name="T8" fmla="*/ 1 w 93"/>
                <a:gd name="T9" fmla="*/ 0 h 62"/>
                <a:gd name="T10" fmla="*/ 0 w 93"/>
                <a:gd name="T11" fmla="*/ 0 h 62"/>
                <a:gd name="T12" fmla="*/ 0 w 93"/>
                <a:gd name="T13" fmla="*/ 0 h 62"/>
                <a:gd name="T14" fmla="*/ 0 w 93"/>
                <a:gd name="T15" fmla="*/ 0 h 62"/>
                <a:gd name="T16" fmla="*/ 0 w 93"/>
                <a:gd name="T17" fmla="*/ 0 h 62"/>
                <a:gd name="T18" fmla="*/ 0 w 93"/>
                <a:gd name="T19" fmla="*/ 0 h 62"/>
                <a:gd name="T20" fmla="*/ 0 w 93"/>
                <a:gd name="T21" fmla="*/ 0 h 62"/>
                <a:gd name="T22" fmla="*/ 0 w 93"/>
                <a:gd name="T23" fmla="*/ 0 h 62"/>
                <a:gd name="T24" fmla="*/ 0 w 93"/>
                <a:gd name="T25" fmla="*/ 0 h 62"/>
                <a:gd name="T26" fmla="*/ 0 w 93"/>
                <a:gd name="T27" fmla="*/ 0 h 62"/>
                <a:gd name="T28" fmla="*/ 0 w 93"/>
                <a:gd name="T29" fmla="*/ 0 h 62"/>
                <a:gd name="T30" fmla="*/ 0 w 93"/>
                <a:gd name="T31" fmla="*/ 0 h 62"/>
                <a:gd name="T32" fmla="*/ 0 w 93"/>
                <a:gd name="T33" fmla="*/ 0 h 62"/>
                <a:gd name="T34" fmla="*/ 0 w 93"/>
                <a:gd name="T35" fmla="*/ 0 h 62"/>
                <a:gd name="T36" fmla="*/ 1 w 93"/>
                <a:gd name="T37" fmla="*/ 0 h 62"/>
                <a:gd name="T38" fmla="*/ 1 w 93"/>
                <a:gd name="T39" fmla="*/ 0 h 62"/>
                <a:gd name="T40" fmla="*/ 1 w 93"/>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62"/>
                <a:gd name="T65" fmla="*/ 93 w 93"/>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7" name="Freeform 51"/>
            <p:cNvSpPr>
              <a:spLocks/>
            </p:cNvSpPr>
            <p:nvPr/>
          </p:nvSpPr>
          <p:spPr bwMode="auto">
            <a:xfrm>
              <a:off x="4401" y="604"/>
              <a:ext cx="41" cy="35"/>
            </a:xfrm>
            <a:custGeom>
              <a:avLst/>
              <a:gdLst>
                <a:gd name="T0" fmla="*/ 2 w 207"/>
                <a:gd name="T1" fmla="*/ 0 h 176"/>
                <a:gd name="T2" fmla="*/ 0 w 207"/>
                <a:gd name="T3" fmla="*/ 1 h 176"/>
                <a:gd name="T4" fmla="*/ 0 w 207"/>
                <a:gd name="T5" fmla="*/ 1 h 176"/>
                <a:gd name="T6" fmla="*/ 0 w 207"/>
                <a:gd name="T7" fmla="*/ 1 h 176"/>
                <a:gd name="T8" fmla="*/ 0 w 207"/>
                <a:gd name="T9" fmla="*/ 1 h 176"/>
                <a:gd name="T10" fmla="*/ 0 w 207"/>
                <a:gd name="T11" fmla="*/ 1 h 176"/>
                <a:gd name="T12" fmla="*/ 0 w 207"/>
                <a:gd name="T13" fmla="*/ 1 h 176"/>
                <a:gd name="T14" fmla="*/ 1 w 207"/>
                <a:gd name="T15" fmla="*/ 0 h 176"/>
                <a:gd name="T16" fmla="*/ 2 w 207"/>
                <a:gd name="T17" fmla="*/ 0 h 176"/>
                <a:gd name="T18" fmla="*/ 2 w 207"/>
                <a:gd name="T19" fmla="*/ 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76"/>
                <a:gd name="T32" fmla="*/ 207 w 207"/>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8" name="Freeform 52"/>
            <p:cNvSpPr>
              <a:spLocks/>
            </p:cNvSpPr>
            <p:nvPr/>
          </p:nvSpPr>
          <p:spPr bwMode="auto">
            <a:xfrm>
              <a:off x="4469" y="606"/>
              <a:ext cx="12" cy="54"/>
            </a:xfrm>
            <a:custGeom>
              <a:avLst/>
              <a:gdLst>
                <a:gd name="T0" fmla="*/ 0 w 63"/>
                <a:gd name="T1" fmla="*/ 0 h 270"/>
                <a:gd name="T2" fmla="*/ 0 w 63"/>
                <a:gd name="T3" fmla="*/ 0 h 270"/>
                <a:gd name="T4" fmla="*/ 0 w 63"/>
                <a:gd name="T5" fmla="*/ 1 h 270"/>
                <a:gd name="T6" fmla="*/ 0 w 63"/>
                <a:gd name="T7" fmla="*/ 1 h 270"/>
                <a:gd name="T8" fmla="*/ 0 w 63"/>
                <a:gd name="T9" fmla="*/ 1 h 270"/>
                <a:gd name="T10" fmla="*/ 0 w 63"/>
                <a:gd name="T11" fmla="*/ 1 h 270"/>
                <a:gd name="T12" fmla="*/ 0 w 63"/>
                <a:gd name="T13" fmla="*/ 2 h 270"/>
                <a:gd name="T14" fmla="*/ 0 w 63"/>
                <a:gd name="T15" fmla="*/ 2 h 270"/>
                <a:gd name="T16" fmla="*/ 0 w 63"/>
                <a:gd name="T17" fmla="*/ 2 h 270"/>
                <a:gd name="T18" fmla="*/ 0 w 63"/>
                <a:gd name="T19" fmla="*/ 2 h 270"/>
                <a:gd name="T20" fmla="*/ 0 w 63"/>
                <a:gd name="T21" fmla="*/ 2 h 270"/>
                <a:gd name="T22" fmla="*/ 0 w 63"/>
                <a:gd name="T23" fmla="*/ 2 h 270"/>
                <a:gd name="T24" fmla="*/ 0 w 63"/>
                <a:gd name="T25" fmla="*/ 2 h 270"/>
                <a:gd name="T26" fmla="*/ 0 w 63"/>
                <a:gd name="T27" fmla="*/ 2 h 270"/>
                <a:gd name="T28" fmla="*/ 0 w 63"/>
                <a:gd name="T29" fmla="*/ 2 h 270"/>
                <a:gd name="T30" fmla="*/ 0 w 63"/>
                <a:gd name="T31" fmla="*/ 2 h 270"/>
                <a:gd name="T32" fmla="*/ 0 w 63"/>
                <a:gd name="T33" fmla="*/ 1 h 270"/>
                <a:gd name="T34" fmla="*/ 0 w 63"/>
                <a:gd name="T35" fmla="*/ 1 h 270"/>
                <a:gd name="T36" fmla="*/ 0 w 63"/>
                <a:gd name="T37" fmla="*/ 1 h 270"/>
                <a:gd name="T38" fmla="*/ 0 w 63"/>
                <a:gd name="T39" fmla="*/ 1 h 270"/>
                <a:gd name="T40" fmla="*/ 0 w 63"/>
                <a:gd name="T41" fmla="*/ 0 h 270"/>
                <a:gd name="T42" fmla="*/ 0 w 63"/>
                <a:gd name="T43" fmla="*/ 0 h 270"/>
                <a:gd name="T44" fmla="*/ 0 w 63"/>
                <a:gd name="T45" fmla="*/ 0 h 270"/>
                <a:gd name="T46" fmla="*/ 0 w 63"/>
                <a:gd name="T47" fmla="*/ 0 h 270"/>
                <a:gd name="T48" fmla="*/ 0 w 63"/>
                <a:gd name="T49" fmla="*/ 0 h 270"/>
                <a:gd name="T50" fmla="*/ 0 w 63"/>
                <a:gd name="T51" fmla="*/ 0 h 270"/>
                <a:gd name="T52" fmla="*/ 0 w 63"/>
                <a:gd name="T53" fmla="*/ 0 h 270"/>
                <a:gd name="T54" fmla="*/ 0 w 63"/>
                <a:gd name="T55" fmla="*/ 0 h 270"/>
                <a:gd name="T56" fmla="*/ 0 w 63"/>
                <a:gd name="T57" fmla="*/ 0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270"/>
                <a:gd name="T89" fmla="*/ 63 w 63"/>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9" name="Freeform 53"/>
            <p:cNvSpPr>
              <a:spLocks/>
            </p:cNvSpPr>
            <p:nvPr/>
          </p:nvSpPr>
          <p:spPr bwMode="auto">
            <a:xfrm>
              <a:off x="4506" y="610"/>
              <a:ext cx="6" cy="24"/>
            </a:xfrm>
            <a:custGeom>
              <a:avLst/>
              <a:gdLst>
                <a:gd name="T0" fmla="*/ 0 w 30"/>
                <a:gd name="T1" fmla="*/ 1 h 118"/>
                <a:gd name="T2" fmla="*/ 0 w 30"/>
                <a:gd name="T3" fmla="*/ 1 h 118"/>
                <a:gd name="T4" fmla="*/ 0 w 30"/>
                <a:gd name="T5" fmla="*/ 1 h 118"/>
                <a:gd name="T6" fmla="*/ 0 w 30"/>
                <a:gd name="T7" fmla="*/ 1 h 118"/>
                <a:gd name="T8" fmla="*/ 0 w 30"/>
                <a:gd name="T9" fmla="*/ 1 h 118"/>
                <a:gd name="T10" fmla="*/ 0 w 30"/>
                <a:gd name="T11" fmla="*/ 0 h 118"/>
                <a:gd name="T12" fmla="*/ 0 w 30"/>
                <a:gd name="T13" fmla="*/ 0 h 118"/>
                <a:gd name="T14" fmla="*/ 0 w 30"/>
                <a:gd name="T15" fmla="*/ 0 h 118"/>
                <a:gd name="T16" fmla="*/ 0 w 30"/>
                <a:gd name="T17" fmla="*/ 0 h 118"/>
                <a:gd name="T18" fmla="*/ 0 w 30"/>
                <a:gd name="T19" fmla="*/ 0 h 118"/>
                <a:gd name="T20" fmla="*/ 0 w 30"/>
                <a:gd name="T21" fmla="*/ 1 h 118"/>
                <a:gd name="T22" fmla="*/ 0 w 30"/>
                <a:gd name="T23" fmla="*/ 1 h 118"/>
                <a:gd name="T24" fmla="*/ 0 w 30"/>
                <a:gd name="T25" fmla="*/ 1 h 118"/>
                <a:gd name="T26" fmla="*/ 0 w 30"/>
                <a:gd name="T27" fmla="*/ 1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18"/>
                <a:gd name="T44" fmla="*/ 30 w 30"/>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0" name="Freeform 54"/>
            <p:cNvSpPr>
              <a:spLocks/>
            </p:cNvSpPr>
            <p:nvPr/>
          </p:nvSpPr>
          <p:spPr bwMode="auto">
            <a:xfrm>
              <a:off x="4446" y="612"/>
              <a:ext cx="10" cy="24"/>
            </a:xfrm>
            <a:custGeom>
              <a:avLst/>
              <a:gdLst>
                <a:gd name="T0" fmla="*/ 0 w 50"/>
                <a:gd name="T1" fmla="*/ 1 h 119"/>
                <a:gd name="T2" fmla="*/ 0 w 50"/>
                <a:gd name="T3" fmla="*/ 1 h 119"/>
                <a:gd name="T4" fmla="*/ 0 w 50"/>
                <a:gd name="T5" fmla="*/ 1 h 119"/>
                <a:gd name="T6" fmla="*/ 0 w 50"/>
                <a:gd name="T7" fmla="*/ 1 h 119"/>
                <a:gd name="T8" fmla="*/ 0 w 50"/>
                <a:gd name="T9" fmla="*/ 1 h 119"/>
                <a:gd name="T10" fmla="*/ 0 w 50"/>
                <a:gd name="T11" fmla="*/ 1 h 119"/>
                <a:gd name="T12" fmla="*/ 0 w 50"/>
                <a:gd name="T13" fmla="*/ 1 h 119"/>
                <a:gd name="T14" fmla="*/ 0 w 50"/>
                <a:gd name="T15" fmla="*/ 1 h 119"/>
                <a:gd name="T16" fmla="*/ 0 w 50"/>
                <a:gd name="T17" fmla="*/ 0 h 119"/>
                <a:gd name="T18" fmla="*/ 0 w 50"/>
                <a:gd name="T19" fmla="*/ 0 h 119"/>
                <a:gd name="T20" fmla="*/ 0 w 50"/>
                <a:gd name="T21" fmla="*/ 0 h 119"/>
                <a:gd name="T22" fmla="*/ 0 w 50"/>
                <a:gd name="T23" fmla="*/ 0 h 119"/>
                <a:gd name="T24" fmla="*/ 0 w 50"/>
                <a:gd name="T25" fmla="*/ 0 h 119"/>
                <a:gd name="T26" fmla="*/ 0 w 50"/>
                <a:gd name="T27" fmla="*/ 0 h 119"/>
                <a:gd name="T28" fmla="*/ 0 w 50"/>
                <a:gd name="T29" fmla="*/ 0 h 119"/>
                <a:gd name="T30" fmla="*/ 0 w 50"/>
                <a:gd name="T31" fmla="*/ 0 h 119"/>
                <a:gd name="T32" fmla="*/ 0 w 50"/>
                <a:gd name="T33" fmla="*/ 0 h 119"/>
                <a:gd name="T34" fmla="*/ 0 w 50"/>
                <a:gd name="T35" fmla="*/ 1 h 119"/>
                <a:gd name="T36" fmla="*/ 0 w 50"/>
                <a:gd name="T37" fmla="*/ 1 h 119"/>
                <a:gd name="T38" fmla="*/ 0 w 50"/>
                <a:gd name="T39" fmla="*/ 1 h 119"/>
                <a:gd name="T40" fmla="*/ 0 w 50"/>
                <a:gd name="T41" fmla="*/ 1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19"/>
                <a:gd name="T65" fmla="*/ 50 w 50"/>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1" name="Freeform 55"/>
            <p:cNvSpPr>
              <a:spLocks/>
            </p:cNvSpPr>
            <p:nvPr/>
          </p:nvSpPr>
          <p:spPr bwMode="auto">
            <a:xfrm>
              <a:off x="4527" y="616"/>
              <a:ext cx="23" cy="39"/>
            </a:xfrm>
            <a:custGeom>
              <a:avLst/>
              <a:gdLst>
                <a:gd name="T0" fmla="*/ 1 w 115"/>
                <a:gd name="T1" fmla="*/ 1 h 198"/>
                <a:gd name="T2" fmla="*/ 1 w 115"/>
                <a:gd name="T3" fmla="*/ 1 h 198"/>
                <a:gd name="T4" fmla="*/ 1 w 115"/>
                <a:gd name="T5" fmla="*/ 2 h 198"/>
                <a:gd name="T6" fmla="*/ 1 w 115"/>
                <a:gd name="T7" fmla="*/ 2 h 198"/>
                <a:gd name="T8" fmla="*/ 1 w 115"/>
                <a:gd name="T9" fmla="*/ 2 h 198"/>
                <a:gd name="T10" fmla="*/ 1 w 115"/>
                <a:gd name="T11" fmla="*/ 1 h 198"/>
                <a:gd name="T12" fmla="*/ 1 w 115"/>
                <a:gd name="T13" fmla="*/ 1 h 198"/>
                <a:gd name="T14" fmla="*/ 1 w 115"/>
                <a:gd name="T15" fmla="*/ 1 h 198"/>
                <a:gd name="T16" fmla="*/ 1 w 115"/>
                <a:gd name="T17" fmla="*/ 1 h 198"/>
                <a:gd name="T18" fmla="*/ 0 w 115"/>
                <a:gd name="T19" fmla="*/ 1 h 198"/>
                <a:gd name="T20" fmla="*/ 0 w 115"/>
                <a:gd name="T21" fmla="*/ 1 h 198"/>
                <a:gd name="T22" fmla="*/ 0 w 115"/>
                <a:gd name="T23" fmla="*/ 1 h 198"/>
                <a:gd name="T24" fmla="*/ 0 w 115"/>
                <a:gd name="T25" fmla="*/ 0 h 198"/>
                <a:gd name="T26" fmla="*/ 0 w 115"/>
                <a:gd name="T27" fmla="*/ 0 h 198"/>
                <a:gd name="T28" fmla="*/ 0 w 115"/>
                <a:gd name="T29" fmla="*/ 0 h 198"/>
                <a:gd name="T30" fmla="*/ 0 w 115"/>
                <a:gd name="T31" fmla="*/ 0 h 198"/>
                <a:gd name="T32" fmla="*/ 0 w 115"/>
                <a:gd name="T33" fmla="*/ 0 h 198"/>
                <a:gd name="T34" fmla="*/ 0 w 115"/>
                <a:gd name="T35" fmla="*/ 0 h 198"/>
                <a:gd name="T36" fmla="*/ 0 w 115"/>
                <a:gd name="T37" fmla="*/ 0 h 198"/>
                <a:gd name="T38" fmla="*/ 0 w 115"/>
                <a:gd name="T39" fmla="*/ 0 h 198"/>
                <a:gd name="T40" fmla="*/ 0 w 115"/>
                <a:gd name="T41" fmla="*/ 0 h 198"/>
                <a:gd name="T42" fmla="*/ 0 w 115"/>
                <a:gd name="T43" fmla="*/ 0 h 198"/>
                <a:gd name="T44" fmla="*/ 0 w 115"/>
                <a:gd name="T45" fmla="*/ 0 h 198"/>
                <a:gd name="T46" fmla="*/ 0 w 115"/>
                <a:gd name="T47" fmla="*/ 0 h 198"/>
                <a:gd name="T48" fmla="*/ 1 w 115"/>
                <a:gd name="T49" fmla="*/ 1 h 198"/>
                <a:gd name="T50" fmla="*/ 1 w 115"/>
                <a:gd name="T51" fmla="*/ 1 h 198"/>
                <a:gd name="T52" fmla="*/ 1 w 115"/>
                <a:gd name="T53" fmla="*/ 1 h 198"/>
                <a:gd name="T54" fmla="*/ 1 w 115"/>
                <a:gd name="T55" fmla="*/ 1 h 198"/>
                <a:gd name="T56" fmla="*/ 1 w 115"/>
                <a:gd name="T57" fmla="*/ 1 h 198"/>
                <a:gd name="T58" fmla="*/ 1 w 115"/>
                <a:gd name="T59" fmla="*/ 1 h 198"/>
                <a:gd name="T60" fmla="*/ 1 w 115"/>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198"/>
                <a:gd name="T95" fmla="*/ 115 w 115"/>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2" name="Freeform 56"/>
            <p:cNvSpPr>
              <a:spLocks/>
            </p:cNvSpPr>
            <p:nvPr/>
          </p:nvSpPr>
          <p:spPr bwMode="auto">
            <a:xfrm>
              <a:off x="4014" y="695"/>
              <a:ext cx="523" cy="1184"/>
            </a:xfrm>
            <a:custGeom>
              <a:avLst/>
              <a:gdLst>
                <a:gd name="T0" fmla="*/ 19 w 2616"/>
                <a:gd name="T1" fmla="*/ 1 h 5921"/>
                <a:gd name="T2" fmla="*/ 19 w 2616"/>
                <a:gd name="T3" fmla="*/ 3 h 5921"/>
                <a:gd name="T4" fmla="*/ 20 w 2616"/>
                <a:gd name="T5" fmla="*/ 3 h 5921"/>
                <a:gd name="T6" fmla="*/ 19 w 2616"/>
                <a:gd name="T7" fmla="*/ 4 h 5921"/>
                <a:gd name="T8" fmla="*/ 20 w 2616"/>
                <a:gd name="T9" fmla="*/ 4 h 5921"/>
                <a:gd name="T10" fmla="*/ 19 w 2616"/>
                <a:gd name="T11" fmla="*/ 5 h 5921"/>
                <a:gd name="T12" fmla="*/ 16 w 2616"/>
                <a:gd name="T13" fmla="*/ 8 h 5921"/>
                <a:gd name="T14" fmla="*/ 17 w 2616"/>
                <a:gd name="T15" fmla="*/ 7 h 5921"/>
                <a:gd name="T16" fmla="*/ 18 w 2616"/>
                <a:gd name="T17" fmla="*/ 6 h 5921"/>
                <a:gd name="T18" fmla="*/ 20 w 2616"/>
                <a:gd name="T19" fmla="*/ 6 h 5921"/>
                <a:gd name="T20" fmla="*/ 20 w 2616"/>
                <a:gd name="T21" fmla="*/ 8 h 5921"/>
                <a:gd name="T22" fmla="*/ 20 w 2616"/>
                <a:gd name="T23" fmla="*/ 8 h 5921"/>
                <a:gd name="T24" fmla="*/ 19 w 2616"/>
                <a:gd name="T25" fmla="*/ 10 h 5921"/>
                <a:gd name="T26" fmla="*/ 20 w 2616"/>
                <a:gd name="T27" fmla="*/ 11 h 5921"/>
                <a:gd name="T28" fmla="*/ 16 w 2616"/>
                <a:gd name="T29" fmla="*/ 12 h 5921"/>
                <a:gd name="T30" fmla="*/ 12 w 2616"/>
                <a:gd name="T31" fmla="*/ 17 h 5921"/>
                <a:gd name="T32" fmla="*/ 11 w 2616"/>
                <a:gd name="T33" fmla="*/ 23 h 5921"/>
                <a:gd name="T34" fmla="*/ 12 w 2616"/>
                <a:gd name="T35" fmla="*/ 26 h 5921"/>
                <a:gd name="T36" fmla="*/ 13 w 2616"/>
                <a:gd name="T37" fmla="*/ 37 h 5921"/>
                <a:gd name="T38" fmla="*/ 14 w 2616"/>
                <a:gd name="T39" fmla="*/ 41 h 5921"/>
                <a:gd name="T40" fmla="*/ 13 w 2616"/>
                <a:gd name="T41" fmla="*/ 42 h 5921"/>
                <a:gd name="T42" fmla="*/ 12 w 2616"/>
                <a:gd name="T43" fmla="*/ 42 h 5921"/>
                <a:gd name="T44" fmla="*/ 13 w 2616"/>
                <a:gd name="T45" fmla="*/ 46 h 5921"/>
                <a:gd name="T46" fmla="*/ 9 w 2616"/>
                <a:gd name="T47" fmla="*/ 43 h 5921"/>
                <a:gd name="T48" fmla="*/ 8 w 2616"/>
                <a:gd name="T49" fmla="*/ 42 h 5921"/>
                <a:gd name="T50" fmla="*/ 7 w 2616"/>
                <a:gd name="T51" fmla="*/ 43 h 5921"/>
                <a:gd name="T52" fmla="*/ 8 w 2616"/>
                <a:gd name="T53" fmla="*/ 46 h 5921"/>
                <a:gd name="T54" fmla="*/ 7 w 2616"/>
                <a:gd name="T55" fmla="*/ 47 h 5921"/>
                <a:gd name="T56" fmla="*/ 4 w 2616"/>
                <a:gd name="T57" fmla="*/ 44 h 5921"/>
                <a:gd name="T58" fmla="*/ 3 w 2616"/>
                <a:gd name="T59" fmla="*/ 42 h 5921"/>
                <a:gd name="T60" fmla="*/ 1 w 2616"/>
                <a:gd name="T61" fmla="*/ 41 h 5921"/>
                <a:gd name="T62" fmla="*/ 2 w 2616"/>
                <a:gd name="T63" fmla="*/ 36 h 5921"/>
                <a:gd name="T64" fmla="*/ 2 w 2616"/>
                <a:gd name="T65" fmla="*/ 36 h 5921"/>
                <a:gd name="T66" fmla="*/ 2 w 2616"/>
                <a:gd name="T67" fmla="*/ 30 h 5921"/>
                <a:gd name="T68" fmla="*/ 3 w 2616"/>
                <a:gd name="T69" fmla="*/ 23 h 5921"/>
                <a:gd name="T70" fmla="*/ 2 w 2616"/>
                <a:gd name="T71" fmla="*/ 20 h 5921"/>
                <a:gd name="T72" fmla="*/ 1 w 2616"/>
                <a:gd name="T73" fmla="*/ 20 h 5921"/>
                <a:gd name="T74" fmla="*/ 1 w 2616"/>
                <a:gd name="T75" fmla="*/ 19 h 5921"/>
                <a:gd name="T76" fmla="*/ 1 w 2616"/>
                <a:gd name="T77" fmla="*/ 17 h 5921"/>
                <a:gd name="T78" fmla="*/ 0 w 2616"/>
                <a:gd name="T79" fmla="*/ 16 h 5921"/>
                <a:gd name="T80" fmla="*/ 0 w 2616"/>
                <a:gd name="T81" fmla="*/ 15 h 5921"/>
                <a:gd name="T82" fmla="*/ 0 w 2616"/>
                <a:gd name="T83" fmla="*/ 13 h 5921"/>
                <a:gd name="T84" fmla="*/ 1 w 2616"/>
                <a:gd name="T85" fmla="*/ 11 h 5921"/>
                <a:gd name="T86" fmla="*/ 0 w 2616"/>
                <a:gd name="T87" fmla="*/ 10 h 5921"/>
                <a:gd name="T88" fmla="*/ 0 w 2616"/>
                <a:gd name="T89" fmla="*/ 8 h 5921"/>
                <a:gd name="T90" fmla="*/ 1 w 2616"/>
                <a:gd name="T91" fmla="*/ 7 h 5921"/>
                <a:gd name="T92" fmla="*/ 1 w 2616"/>
                <a:gd name="T93" fmla="*/ 6 h 5921"/>
                <a:gd name="T94" fmla="*/ 2 w 2616"/>
                <a:gd name="T95" fmla="*/ 5 h 5921"/>
                <a:gd name="T96" fmla="*/ 3 w 2616"/>
                <a:gd name="T97" fmla="*/ 4 h 5921"/>
                <a:gd name="T98" fmla="*/ 5 w 2616"/>
                <a:gd name="T99" fmla="*/ 3 h 5921"/>
                <a:gd name="T100" fmla="*/ 7 w 2616"/>
                <a:gd name="T101" fmla="*/ 3 h 5921"/>
                <a:gd name="T102" fmla="*/ 9 w 2616"/>
                <a:gd name="T103" fmla="*/ 5 h 5921"/>
                <a:gd name="T104" fmla="*/ 10 w 2616"/>
                <a:gd name="T105" fmla="*/ 6 h 5921"/>
                <a:gd name="T106" fmla="*/ 11 w 2616"/>
                <a:gd name="T107" fmla="*/ 7 h 5921"/>
                <a:gd name="T108" fmla="*/ 11 w 2616"/>
                <a:gd name="T109" fmla="*/ 9 h 5921"/>
                <a:gd name="T110" fmla="*/ 12 w 2616"/>
                <a:gd name="T111" fmla="*/ 10 h 5921"/>
                <a:gd name="T112" fmla="*/ 14 w 2616"/>
                <a:gd name="T113" fmla="*/ 6 h 5921"/>
                <a:gd name="T114" fmla="*/ 15 w 2616"/>
                <a:gd name="T115" fmla="*/ 2 h 5921"/>
                <a:gd name="T116" fmla="*/ 16 w 2616"/>
                <a:gd name="T117" fmla="*/ 3 h 5921"/>
                <a:gd name="T118" fmla="*/ 17 w 2616"/>
                <a:gd name="T119" fmla="*/ 0 h 5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6"/>
                <a:gd name="T181" fmla="*/ 0 h 5921"/>
                <a:gd name="T182" fmla="*/ 2616 w 2616"/>
                <a:gd name="T183" fmla="*/ 5921 h 5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3" name="Freeform 57"/>
            <p:cNvSpPr>
              <a:spLocks/>
            </p:cNvSpPr>
            <p:nvPr/>
          </p:nvSpPr>
          <p:spPr bwMode="auto">
            <a:xfrm>
              <a:off x="4313" y="705"/>
              <a:ext cx="197" cy="305"/>
            </a:xfrm>
            <a:custGeom>
              <a:avLst/>
              <a:gdLst>
                <a:gd name="T0" fmla="*/ 5 w 986"/>
                <a:gd name="T1" fmla="*/ 2 h 1524"/>
                <a:gd name="T2" fmla="*/ 6 w 986"/>
                <a:gd name="T3" fmla="*/ 2 h 1524"/>
                <a:gd name="T4" fmla="*/ 6 w 986"/>
                <a:gd name="T5" fmla="*/ 2 h 1524"/>
                <a:gd name="T6" fmla="*/ 6 w 986"/>
                <a:gd name="T7" fmla="*/ 1 h 1524"/>
                <a:gd name="T8" fmla="*/ 7 w 986"/>
                <a:gd name="T9" fmla="*/ 1 h 1524"/>
                <a:gd name="T10" fmla="*/ 6 w 986"/>
                <a:gd name="T11" fmla="*/ 2 h 1524"/>
                <a:gd name="T12" fmla="*/ 6 w 986"/>
                <a:gd name="T13" fmla="*/ 2 h 1524"/>
                <a:gd name="T14" fmla="*/ 6 w 986"/>
                <a:gd name="T15" fmla="*/ 3 h 1524"/>
                <a:gd name="T16" fmla="*/ 6 w 986"/>
                <a:gd name="T17" fmla="*/ 3 h 1524"/>
                <a:gd name="T18" fmla="*/ 7 w 986"/>
                <a:gd name="T19" fmla="*/ 3 h 1524"/>
                <a:gd name="T20" fmla="*/ 7 w 986"/>
                <a:gd name="T21" fmla="*/ 2 h 1524"/>
                <a:gd name="T22" fmla="*/ 8 w 986"/>
                <a:gd name="T23" fmla="*/ 2 h 1524"/>
                <a:gd name="T24" fmla="*/ 8 w 986"/>
                <a:gd name="T25" fmla="*/ 2 h 1524"/>
                <a:gd name="T26" fmla="*/ 7 w 986"/>
                <a:gd name="T27" fmla="*/ 3 h 1524"/>
                <a:gd name="T28" fmla="*/ 6 w 986"/>
                <a:gd name="T29" fmla="*/ 3 h 1524"/>
                <a:gd name="T30" fmla="*/ 6 w 986"/>
                <a:gd name="T31" fmla="*/ 4 h 1524"/>
                <a:gd name="T32" fmla="*/ 7 w 986"/>
                <a:gd name="T33" fmla="*/ 4 h 1524"/>
                <a:gd name="T34" fmla="*/ 7 w 986"/>
                <a:gd name="T35" fmla="*/ 4 h 1524"/>
                <a:gd name="T36" fmla="*/ 6 w 986"/>
                <a:gd name="T37" fmla="*/ 4 h 1524"/>
                <a:gd name="T38" fmla="*/ 5 w 986"/>
                <a:gd name="T39" fmla="*/ 5 h 1524"/>
                <a:gd name="T40" fmla="*/ 4 w 986"/>
                <a:gd name="T41" fmla="*/ 5 h 1524"/>
                <a:gd name="T42" fmla="*/ 4 w 986"/>
                <a:gd name="T43" fmla="*/ 6 h 1524"/>
                <a:gd name="T44" fmla="*/ 4 w 986"/>
                <a:gd name="T45" fmla="*/ 6 h 1524"/>
                <a:gd name="T46" fmla="*/ 3 w 986"/>
                <a:gd name="T47" fmla="*/ 7 h 1524"/>
                <a:gd name="T48" fmla="*/ 3 w 986"/>
                <a:gd name="T49" fmla="*/ 7 h 1524"/>
                <a:gd name="T50" fmla="*/ 3 w 986"/>
                <a:gd name="T51" fmla="*/ 7 h 1524"/>
                <a:gd name="T52" fmla="*/ 3 w 986"/>
                <a:gd name="T53" fmla="*/ 8 h 1524"/>
                <a:gd name="T54" fmla="*/ 3 w 986"/>
                <a:gd name="T55" fmla="*/ 9 h 1524"/>
                <a:gd name="T56" fmla="*/ 3 w 986"/>
                <a:gd name="T57" fmla="*/ 9 h 1524"/>
                <a:gd name="T58" fmla="*/ 3 w 986"/>
                <a:gd name="T59" fmla="*/ 10 h 1524"/>
                <a:gd name="T60" fmla="*/ 1 w 986"/>
                <a:gd name="T61" fmla="*/ 12 h 1524"/>
                <a:gd name="T62" fmla="*/ 1 w 986"/>
                <a:gd name="T63" fmla="*/ 12 h 1524"/>
                <a:gd name="T64" fmla="*/ 1 w 986"/>
                <a:gd name="T65" fmla="*/ 12 h 1524"/>
                <a:gd name="T66" fmla="*/ 0 w 986"/>
                <a:gd name="T67" fmla="*/ 12 h 1524"/>
                <a:gd name="T68" fmla="*/ 0 w 986"/>
                <a:gd name="T69" fmla="*/ 12 h 1524"/>
                <a:gd name="T70" fmla="*/ 0 w 986"/>
                <a:gd name="T71" fmla="*/ 11 h 1524"/>
                <a:gd name="T72" fmla="*/ 0 w 986"/>
                <a:gd name="T73" fmla="*/ 11 h 1524"/>
                <a:gd name="T74" fmla="*/ 0 w 986"/>
                <a:gd name="T75" fmla="*/ 10 h 1524"/>
                <a:gd name="T76" fmla="*/ 0 w 986"/>
                <a:gd name="T77" fmla="*/ 10 h 1524"/>
                <a:gd name="T78" fmla="*/ 0 w 986"/>
                <a:gd name="T79" fmla="*/ 10 h 1524"/>
                <a:gd name="T80" fmla="*/ 1 w 986"/>
                <a:gd name="T81" fmla="*/ 10 h 1524"/>
                <a:gd name="T82" fmla="*/ 1 w 986"/>
                <a:gd name="T83" fmla="*/ 10 h 1524"/>
                <a:gd name="T84" fmla="*/ 1 w 986"/>
                <a:gd name="T85" fmla="*/ 9 h 1524"/>
                <a:gd name="T86" fmla="*/ 2 w 986"/>
                <a:gd name="T87" fmla="*/ 8 h 1524"/>
                <a:gd name="T88" fmla="*/ 3 w 986"/>
                <a:gd name="T89" fmla="*/ 6 h 1524"/>
                <a:gd name="T90" fmla="*/ 3 w 986"/>
                <a:gd name="T91" fmla="*/ 5 h 1524"/>
                <a:gd name="T92" fmla="*/ 3 w 986"/>
                <a:gd name="T93" fmla="*/ 4 h 1524"/>
                <a:gd name="T94" fmla="*/ 3 w 986"/>
                <a:gd name="T95" fmla="*/ 3 h 1524"/>
                <a:gd name="T96" fmla="*/ 3 w 986"/>
                <a:gd name="T97" fmla="*/ 2 h 1524"/>
                <a:gd name="T98" fmla="*/ 3 w 986"/>
                <a:gd name="T99" fmla="*/ 2 h 1524"/>
                <a:gd name="T100" fmla="*/ 4 w 986"/>
                <a:gd name="T101" fmla="*/ 3 h 1524"/>
                <a:gd name="T102" fmla="*/ 4 w 986"/>
                <a:gd name="T103" fmla="*/ 2 h 1524"/>
                <a:gd name="T104" fmla="*/ 5 w 986"/>
                <a:gd name="T105" fmla="*/ 2 h 1524"/>
                <a:gd name="T106" fmla="*/ 5 w 986"/>
                <a:gd name="T107" fmla="*/ 1 h 1524"/>
                <a:gd name="T108" fmla="*/ 5 w 986"/>
                <a:gd name="T109" fmla="*/ 0 h 1524"/>
                <a:gd name="T110" fmla="*/ 5 w 986"/>
                <a:gd name="T111" fmla="*/ 1 h 1524"/>
                <a:gd name="T112" fmla="*/ 5 w 986"/>
                <a:gd name="T113" fmla="*/ 1 h 1524"/>
                <a:gd name="T114" fmla="*/ 5 w 986"/>
                <a:gd name="T115" fmla="*/ 2 h 1524"/>
                <a:gd name="T116" fmla="*/ 5 w 986"/>
                <a:gd name="T117" fmla="*/ 2 h 15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6"/>
                <a:gd name="T178" fmla="*/ 0 h 1524"/>
                <a:gd name="T179" fmla="*/ 986 w 986"/>
                <a:gd name="T180" fmla="*/ 1524 h 15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4" name="Freeform 58"/>
            <p:cNvSpPr>
              <a:spLocks/>
            </p:cNvSpPr>
            <p:nvPr/>
          </p:nvSpPr>
          <p:spPr bwMode="auto">
            <a:xfrm>
              <a:off x="4023" y="778"/>
              <a:ext cx="167" cy="286"/>
            </a:xfrm>
            <a:custGeom>
              <a:avLst/>
              <a:gdLst>
                <a:gd name="T0" fmla="*/ 6 w 834"/>
                <a:gd name="T1" fmla="*/ 1 h 1430"/>
                <a:gd name="T2" fmla="*/ 5 w 834"/>
                <a:gd name="T3" fmla="*/ 1 h 1430"/>
                <a:gd name="T4" fmla="*/ 5 w 834"/>
                <a:gd name="T5" fmla="*/ 1 h 1430"/>
                <a:gd name="T6" fmla="*/ 4 w 834"/>
                <a:gd name="T7" fmla="*/ 2 h 1430"/>
                <a:gd name="T8" fmla="*/ 3 w 834"/>
                <a:gd name="T9" fmla="*/ 2 h 1430"/>
                <a:gd name="T10" fmla="*/ 3 w 834"/>
                <a:gd name="T11" fmla="*/ 3 h 1430"/>
                <a:gd name="T12" fmla="*/ 3 w 834"/>
                <a:gd name="T13" fmla="*/ 4 h 1430"/>
                <a:gd name="T14" fmla="*/ 2 w 834"/>
                <a:gd name="T15" fmla="*/ 4 h 1430"/>
                <a:gd name="T16" fmla="*/ 2 w 834"/>
                <a:gd name="T17" fmla="*/ 5 h 1430"/>
                <a:gd name="T18" fmla="*/ 2 w 834"/>
                <a:gd name="T19" fmla="*/ 6 h 1430"/>
                <a:gd name="T20" fmla="*/ 2 w 834"/>
                <a:gd name="T21" fmla="*/ 7 h 1430"/>
                <a:gd name="T22" fmla="*/ 2 w 834"/>
                <a:gd name="T23" fmla="*/ 7 h 1430"/>
                <a:gd name="T24" fmla="*/ 3 w 834"/>
                <a:gd name="T25" fmla="*/ 8 h 1430"/>
                <a:gd name="T26" fmla="*/ 2 w 834"/>
                <a:gd name="T27" fmla="*/ 9 h 1430"/>
                <a:gd name="T28" fmla="*/ 2 w 834"/>
                <a:gd name="T29" fmla="*/ 10 h 1430"/>
                <a:gd name="T30" fmla="*/ 1 w 834"/>
                <a:gd name="T31" fmla="*/ 11 h 1430"/>
                <a:gd name="T32" fmla="*/ 0 w 834"/>
                <a:gd name="T33" fmla="*/ 11 h 1430"/>
                <a:gd name="T34" fmla="*/ 1 w 834"/>
                <a:gd name="T35" fmla="*/ 11 h 1430"/>
                <a:gd name="T36" fmla="*/ 1 w 834"/>
                <a:gd name="T37" fmla="*/ 10 h 1430"/>
                <a:gd name="T38" fmla="*/ 1 w 834"/>
                <a:gd name="T39" fmla="*/ 10 h 1430"/>
                <a:gd name="T40" fmla="*/ 1 w 834"/>
                <a:gd name="T41" fmla="*/ 9 h 1430"/>
                <a:gd name="T42" fmla="*/ 1 w 834"/>
                <a:gd name="T43" fmla="*/ 9 h 1430"/>
                <a:gd name="T44" fmla="*/ 1 w 834"/>
                <a:gd name="T45" fmla="*/ 9 h 1430"/>
                <a:gd name="T46" fmla="*/ 1 w 834"/>
                <a:gd name="T47" fmla="*/ 9 h 1430"/>
                <a:gd name="T48" fmla="*/ 0 w 834"/>
                <a:gd name="T49" fmla="*/ 9 h 1430"/>
                <a:gd name="T50" fmla="*/ 0 w 834"/>
                <a:gd name="T51" fmla="*/ 9 h 1430"/>
                <a:gd name="T52" fmla="*/ 1 w 834"/>
                <a:gd name="T53" fmla="*/ 8 h 1430"/>
                <a:gd name="T54" fmla="*/ 1 w 834"/>
                <a:gd name="T55" fmla="*/ 8 h 1430"/>
                <a:gd name="T56" fmla="*/ 1 w 834"/>
                <a:gd name="T57" fmla="*/ 7 h 1430"/>
                <a:gd name="T58" fmla="*/ 1 w 834"/>
                <a:gd name="T59" fmla="*/ 7 h 1430"/>
                <a:gd name="T60" fmla="*/ 0 w 834"/>
                <a:gd name="T61" fmla="*/ 7 h 1430"/>
                <a:gd name="T62" fmla="*/ 0 w 834"/>
                <a:gd name="T63" fmla="*/ 7 h 1430"/>
                <a:gd name="T64" fmla="*/ 0 w 834"/>
                <a:gd name="T65" fmla="*/ 7 h 1430"/>
                <a:gd name="T66" fmla="*/ 1 w 834"/>
                <a:gd name="T67" fmla="*/ 6 h 1430"/>
                <a:gd name="T68" fmla="*/ 1 w 834"/>
                <a:gd name="T69" fmla="*/ 6 h 1430"/>
                <a:gd name="T70" fmla="*/ 1 w 834"/>
                <a:gd name="T71" fmla="*/ 6 h 1430"/>
                <a:gd name="T72" fmla="*/ 1 w 834"/>
                <a:gd name="T73" fmla="*/ 5 h 1430"/>
                <a:gd name="T74" fmla="*/ 1 w 834"/>
                <a:gd name="T75" fmla="*/ 5 h 1430"/>
                <a:gd name="T76" fmla="*/ 1 w 834"/>
                <a:gd name="T77" fmla="*/ 5 h 1430"/>
                <a:gd name="T78" fmla="*/ 1 w 834"/>
                <a:gd name="T79" fmla="*/ 4 h 1430"/>
                <a:gd name="T80" fmla="*/ 1 w 834"/>
                <a:gd name="T81" fmla="*/ 4 h 1430"/>
                <a:gd name="T82" fmla="*/ 1 w 834"/>
                <a:gd name="T83" fmla="*/ 4 h 1430"/>
                <a:gd name="T84" fmla="*/ 2 w 834"/>
                <a:gd name="T85" fmla="*/ 4 h 1430"/>
                <a:gd name="T86" fmla="*/ 2 w 834"/>
                <a:gd name="T87" fmla="*/ 3 h 1430"/>
                <a:gd name="T88" fmla="*/ 2 w 834"/>
                <a:gd name="T89" fmla="*/ 2 h 1430"/>
                <a:gd name="T90" fmla="*/ 3 w 834"/>
                <a:gd name="T91" fmla="*/ 2 h 1430"/>
                <a:gd name="T92" fmla="*/ 2 w 834"/>
                <a:gd name="T93" fmla="*/ 2 h 1430"/>
                <a:gd name="T94" fmla="*/ 2 w 834"/>
                <a:gd name="T95" fmla="*/ 1 h 1430"/>
                <a:gd name="T96" fmla="*/ 3 w 834"/>
                <a:gd name="T97" fmla="*/ 1 h 1430"/>
                <a:gd name="T98" fmla="*/ 2 w 834"/>
                <a:gd name="T99" fmla="*/ 1 h 1430"/>
                <a:gd name="T100" fmla="*/ 2 w 834"/>
                <a:gd name="T101" fmla="*/ 1 h 1430"/>
                <a:gd name="T102" fmla="*/ 3 w 834"/>
                <a:gd name="T103" fmla="*/ 1 h 1430"/>
                <a:gd name="T104" fmla="*/ 3 w 834"/>
                <a:gd name="T105" fmla="*/ 1 h 1430"/>
                <a:gd name="T106" fmla="*/ 4 w 834"/>
                <a:gd name="T107" fmla="*/ 1 h 1430"/>
                <a:gd name="T108" fmla="*/ 4 w 834"/>
                <a:gd name="T109" fmla="*/ 0 h 1430"/>
                <a:gd name="T110" fmla="*/ 5 w 834"/>
                <a:gd name="T111" fmla="*/ 1 h 1430"/>
                <a:gd name="T112" fmla="*/ 6 w 834"/>
                <a:gd name="T113" fmla="*/ 0 h 1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4"/>
                <a:gd name="T172" fmla="*/ 0 h 1430"/>
                <a:gd name="T173" fmla="*/ 834 w 834"/>
                <a:gd name="T174" fmla="*/ 1430 h 1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5" name="Freeform 59"/>
            <p:cNvSpPr>
              <a:spLocks/>
            </p:cNvSpPr>
            <p:nvPr/>
          </p:nvSpPr>
          <p:spPr bwMode="auto">
            <a:xfrm>
              <a:off x="4073" y="808"/>
              <a:ext cx="130" cy="165"/>
            </a:xfrm>
            <a:custGeom>
              <a:avLst/>
              <a:gdLst>
                <a:gd name="T0" fmla="*/ 4 w 653"/>
                <a:gd name="T1" fmla="*/ 0 h 823"/>
                <a:gd name="T2" fmla="*/ 5 w 653"/>
                <a:gd name="T3" fmla="*/ 0 h 823"/>
                <a:gd name="T4" fmla="*/ 5 w 653"/>
                <a:gd name="T5" fmla="*/ 0 h 823"/>
                <a:gd name="T6" fmla="*/ 5 w 653"/>
                <a:gd name="T7" fmla="*/ 1 h 823"/>
                <a:gd name="T8" fmla="*/ 5 w 653"/>
                <a:gd name="T9" fmla="*/ 1 h 823"/>
                <a:gd name="T10" fmla="*/ 4 w 653"/>
                <a:gd name="T11" fmla="*/ 1 h 823"/>
                <a:gd name="T12" fmla="*/ 4 w 653"/>
                <a:gd name="T13" fmla="*/ 2 h 823"/>
                <a:gd name="T14" fmla="*/ 3 w 653"/>
                <a:gd name="T15" fmla="*/ 2 h 823"/>
                <a:gd name="T16" fmla="*/ 3 w 653"/>
                <a:gd name="T17" fmla="*/ 1 h 823"/>
                <a:gd name="T18" fmla="*/ 3 w 653"/>
                <a:gd name="T19" fmla="*/ 2 h 823"/>
                <a:gd name="T20" fmla="*/ 2 w 653"/>
                <a:gd name="T21" fmla="*/ 3 h 823"/>
                <a:gd name="T22" fmla="*/ 2 w 653"/>
                <a:gd name="T23" fmla="*/ 3 h 823"/>
                <a:gd name="T24" fmla="*/ 2 w 653"/>
                <a:gd name="T25" fmla="*/ 3 h 823"/>
                <a:gd name="T26" fmla="*/ 2 w 653"/>
                <a:gd name="T27" fmla="*/ 3 h 823"/>
                <a:gd name="T28" fmla="*/ 2 w 653"/>
                <a:gd name="T29" fmla="*/ 4 h 823"/>
                <a:gd name="T30" fmla="*/ 2 w 653"/>
                <a:gd name="T31" fmla="*/ 4 h 823"/>
                <a:gd name="T32" fmla="*/ 2 w 653"/>
                <a:gd name="T33" fmla="*/ 4 h 823"/>
                <a:gd name="T34" fmla="*/ 2 w 653"/>
                <a:gd name="T35" fmla="*/ 5 h 823"/>
                <a:gd name="T36" fmla="*/ 2 w 653"/>
                <a:gd name="T37" fmla="*/ 5 h 823"/>
                <a:gd name="T38" fmla="*/ 2 w 653"/>
                <a:gd name="T39" fmla="*/ 6 h 823"/>
                <a:gd name="T40" fmla="*/ 2 w 653"/>
                <a:gd name="T41" fmla="*/ 6 h 823"/>
                <a:gd name="T42" fmla="*/ 1 w 653"/>
                <a:gd name="T43" fmla="*/ 7 h 823"/>
                <a:gd name="T44" fmla="*/ 1 w 653"/>
                <a:gd name="T45" fmla="*/ 6 h 823"/>
                <a:gd name="T46" fmla="*/ 1 w 653"/>
                <a:gd name="T47" fmla="*/ 6 h 823"/>
                <a:gd name="T48" fmla="*/ 1 w 653"/>
                <a:gd name="T49" fmla="*/ 6 h 823"/>
                <a:gd name="T50" fmla="*/ 1 w 653"/>
                <a:gd name="T51" fmla="*/ 5 h 823"/>
                <a:gd name="T52" fmla="*/ 1 w 653"/>
                <a:gd name="T53" fmla="*/ 5 h 823"/>
                <a:gd name="T54" fmla="*/ 0 w 653"/>
                <a:gd name="T55" fmla="*/ 5 h 823"/>
                <a:gd name="T56" fmla="*/ 0 w 653"/>
                <a:gd name="T57" fmla="*/ 5 h 823"/>
                <a:gd name="T58" fmla="*/ 1 w 653"/>
                <a:gd name="T59" fmla="*/ 5 h 823"/>
                <a:gd name="T60" fmla="*/ 1 w 653"/>
                <a:gd name="T61" fmla="*/ 5 h 823"/>
                <a:gd name="T62" fmla="*/ 1 w 653"/>
                <a:gd name="T63" fmla="*/ 4 h 823"/>
                <a:gd name="T64" fmla="*/ 1 w 653"/>
                <a:gd name="T65" fmla="*/ 4 h 823"/>
                <a:gd name="T66" fmla="*/ 1 w 653"/>
                <a:gd name="T67" fmla="*/ 4 h 823"/>
                <a:gd name="T68" fmla="*/ 0 w 653"/>
                <a:gd name="T69" fmla="*/ 4 h 823"/>
                <a:gd name="T70" fmla="*/ 0 w 653"/>
                <a:gd name="T71" fmla="*/ 4 h 823"/>
                <a:gd name="T72" fmla="*/ 1 w 653"/>
                <a:gd name="T73" fmla="*/ 3 h 823"/>
                <a:gd name="T74" fmla="*/ 1 w 653"/>
                <a:gd name="T75" fmla="*/ 3 h 823"/>
                <a:gd name="T76" fmla="*/ 1 w 653"/>
                <a:gd name="T77" fmla="*/ 2 h 823"/>
                <a:gd name="T78" fmla="*/ 2 w 653"/>
                <a:gd name="T79" fmla="*/ 2 h 823"/>
                <a:gd name="T80" fmla="*/ 2 w 653"/>
                <a:gd name="T81" fmla="*/ 2 h 823"/>
                <a:gd name="T82" fmla="*/ 1 w 653"/>
                <a:gd name="T83" fmla="*/ 2 h 823"/>
                <a:gd name="T84" fmla="*/ 1 w 653"/>
                <a:gd name="T85" fmla="*/ 2 h 823"/>
                <a:gd name="T86" fmla="*/ 2 w 653"/>
                <a:gd name="T87" fmla="*/ 2 h 823"/>
                <a:gd name="T88" fmla="*/ 2 w 653"/>
                <a:gd name="T89" fmla="*/ 1 h 823"/>
                <a:gd name="T90" fmla="*/ 1 w 653"/>
                <a:gd name="T91" fmla="*/ 2 h 823"/>
                <a:gd name="T92" fmla="*/ 1 w 653"/>
                <a:gd name="T93" fmla="*/ 1 h 823"/>
                <a:gd name="T94" fmla="*/ 2 w 653"/>
                <a:gd name="T95" fmla="*/ 1 h 823"/>
                <a:gd name="T96" fmla="*/ 3 w 653"/>
                <a:gd name="T97" fmla="*/ 1 h 823"/>
                <a:gd name="T98" fmla="*/ 3 w 653"/>
                <a:gd name="T99" fmla="*/ 1 h 823"/>
                <a:gd name="T100" fmla="*/ 3 w 653"/>
                <a:gd name="T101" fmla="*/ 0 h 823"/>
                <a:gd name="T102" fmla="*/ 3 w 653"/>
                <a:gd name="T103" fmla="*/ 0 h 823"/>
                <a:gd name="T104" fmla="*/ 4 w 653"/>
                <a:gd name="T105" fmla="*/ 0 h 823"/>
                <a:gd name="T106" fmla="*/ 4 w 653"/>
                <a:gd name="T107" fmla="*/ 0 h 8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3"/>
                <a:gd name="T163" fmla="*/ 0 h 823"/>
                <a:gd name="T164" fmla="*/ 653 w 653"/>
                <a:gd name="T165" fmla="*/ 823 h 8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6" name="Freeform 60"/>
            <p:cNvSpPr>
              <a:spLocks/>
            </p:cNvSpPr>
            <p:nvPr/>
          </p:nvSpPr>
          <p:spPr bwMode="auto">
            <a:xfrm>
              <a:off x="4205" y="822"/>
              <a:ext cx="88" cy="130"/>
            </a:xfrm>
            <a:custGeom>
              <a:avLst/>
              <a:gdLst>
                <a:gd name="T0" fmla="*/ 1 w 437"/>
                <a:gd name="T1" fmla="*/ 0 h 653"/>
                <a:gd name="T2" fmla="*/ 1 w 437"/>
                <a:gd name="T3" fmla="*/ 0 h 653"/>
                <a:gd name="T4" fmla="*/ 1 w 437"/>
                <a:gd name="T5" fmla="*/ 0 h 653"/>
                <a:gd name="T6" fmla="*/ 1 w 437"/>
                <a:gd name="T7" fmla="*/ 1 h 653"/>
                <a:gd name="T8" fmla="*/ 1 w 437"/>
                <a:gd name="T9" fmla="*/ 0 h 653"/>
                <a:gd name="T10" fmla="*/ 2 w 437"/>
                <a:gd name="T11" fmla="*/ 1 h 653"/>
                <a:gd name="T12" fmla="*/ 2 w 437"/>
                <a:gd name="T13" fmla="*/ 1 h 653"/>
                <a:gd name="T14" fmla="*/ 1 w 437"/>
                <a:gd name="T15" fmla="*/ 1 h 653"/>
                <a:gd name="T16" fmla="*/ 1 w 437"/>
                <a:gd name="T17" fmla="*/ 1 h 653"/>
                <a:gd name="T18" fmla="*/ 1 w 437"/>
                <a:gd name="T19" fmla="*/ 1 h 653"/>
                <a:gd name="T20" fmla="*/ 2 w 437"/>
                <a:gd name="T21" fmla="*/ 1 h 653"/>
                <a:gd name="T22" fmla="*/ 2 w 437"/>
                <a:gd name="T23" fmla="*/ 1 h 653"/>
                <a:gd name="T24" fmla="*/ 2 w 437"/>
                <a:gd name="T25" fmla="*/ 1 h 653"/>
                <a:gd name="T26" fmla="*/ 2 w 437"/>
                <a:gd name="T27" fmla="*/ 1 h 653"/>
                <a:gd name="T28" fmla="*/ 2 w 437"/>
                <a:gd name="T29" fmla="*/ 2 h 653"/>
                <a:gd name="T30" fmla="*/ 2 w 437"/>
                <a:gd name="T31" fmla="*/ 2 h 653"/>
                <a:gd name="T32" fmla="*/ 2 w 437"/>
                <a:gd name="T33" fmla="*/ 2 h 653"/>
                <a:gd name="T34" fmla="*/ 2 w 437"/>
                <a:gd name="T35" fmla="*/ 2 h 653"/>
                <a:gd name="T36" fmla="*/ 2 w 437"/>
                <a:gd name="T37" fmla="*/ 2 h 653"/>
                <a:gd name="T38" fmla="*/ 2 w 437"/>
                <a:gd name="T39" fmla="*/ 2 h 653"/>
                <a:gd name="T40" fmla="*/ 2 w 437"/>
                <a:gd name="T41" fmla="*/ 2 h 653"/>
                <a:gd name="T42" fmla="*/ 2 w 437"/>
                <a:gd name="T43" fmla="*/ 2 h 653"/>
                <a:gd name="T44" fmla="*/ 2 w 437"/>
                <a:gd name="T45" fmla="*/ 2 h 653"/>
                <a:gd name="T46" fmla="*/ 2 w 437"/>
                <a:gd name="T47" fmla="*/ 2 h 653"/>
                <a:gd name="T48" fmla="*/ 2 w 437"/>
                <a:gd name="T49" fmla="*/ 3 h 653"/>
                <a:gd name="T50" fmla="*/ 2 w 437"/>
                <a:gd name="T51" fmla="*/ 3 h 653"/>
                <a:gd name="T52" fmla="*/ 3 w 437"/>
                <a:gd name="T53" fmla="*/ 2 h 653"/>
                <a:gd name="T54" fmla="*/ 3 w 437"/>
                <a:gd name="T55" fmla="*/ 3 h 653"/>
                <a:gd name="T56" fmla="*/ 3 w 437"/>
                <a:gd name="T57" fmla="*/ 3 h 653"/>
                <a:gd name="T58" fmla="*/ 3 w 437"/>
                <a:gd name="T59" fmla="*/ 3 h 653"/>
                <a:gd name="T60" fmla="*/ 3 w 437"/>
                <a:gd name="T61" fmla="*/ 3 h 653"/>
                <a:gd name="T62" fmla="*/ 3 w 437"/>
                <a:gd name="T63" fmla="*/ 3 h 653"/>
                <a:gd name="T64" fmla="*/ 3 w 437"/>
                <a:gd name="T65" fmla="*/ 3 h 653"/>
                <a:gd name="T66" fmla="*/ 4 w 437"/>
                <a:gd name="T67" fmla="*/ 3 h 653"/>
                <a:gd name="T68" fmla="*/ 3 w 437"/>
                <a:gd name="T69" fmla="*/ 3 h 653"/>
                <a:gd name="T70" fmla="*/ 3 w 437"/>
                <a:gd name="T71" fmla="*/ 3 h 653"/>
                <a:gd name="T72" fmla="*/ 3 w 437"/>
                <a:gd name="T73" fmla="*/ 3 h 653"/>
                <a:gd name="T74" fmla="*/ 3 w 437"/>
                <a:gd name="T75" fmla="*/ 4 h 653"/>
                <a:gd name="T76" fmla="*/ 3 w 437"/>
                <a:gd name="T77" fmla="*/ 4 h 653"/>
                <a:gd name="T78" fmla="*/ 3 w 437"/>
                <a:gd name="T79" fmla="*/ 4 h 653"/>
                <a:gd name="T80" fmla="*/ 3 w 437"/>
                <a:gd name="T81" fmla="*/ 4 h 653"/>
                <a:gd name="T82" fmla="*/ 3 w 437"/>
                <a:gd name="T83" fmla="*/ 4 h 653"/>
                <a:gd name="T84" fmla="*/ 4 w 437"/>
                <a:gd name="T85" fmla="*/ 4 h 653"/>
                <a:gd name="T86" fmla="*/ 3 w 437"/>
                <a:gd name="T87" fmla="*/ 4 h 653"/>
                <a:gd name="T88" fmla="*/ 3 w 437"/>
                <a:gd name="T89" fmla="*/ 4 h 653"/>
                <a:gd name="T90" fmla="*/ 3 w 437"/>
                <a:gd name="T91" fmla="*/ 5 h 653"/>
                <a:gd name="T92" fmla="*/ 3 w 437"/>
                <a:gd name="T93" fmla="*/ 5 h 653"/>
                <a:gd name="T94" fmla="*/ 3 w 437"/>
                <a:gd name="T95" fmla="*/ 5 h 653"/>
                <a:gd name="T96" fmla="*/ 2 w 437"/>
                <a:gd name="T97" fmla="*/ 5 h 653"/>
                <a:gd name="T98" fmla="*/ 2 w 437"/>
                <a:gd name="T99" fmla="*/ 4 h 653"/>
                <a:gd name="T100" fmla="*/ 2 w 437"/>
                <a:gd name="T101" fmla="*/ 3 h 653"/>
                <a:gd name="T102" fmla="*/ 1 w 437"/>
                <a:gd name="T103" fmla="*/ 2 h 653"/>
                <a:gd name="T104" fmla="*/ 2 w 437"/>
                <a:gd name="T105" fmla="*/ 2 h 653"/>
                <a:gd name="T106" fmla="*/ 1 w 437"/>
                <a:gd name="T107" fmla="*/ 2 h 653"/>
                <a:gd name="T108" fmla="*/ 1 w 437"/>
                <a:gd name="T109" fmla="*/ 2 h 653"/>
                <a:gd name="T110" fmla="*/ 1 w 437"/>
                <a:gd name="T111" fmla="*/ 1 h 653"/>
                <a:gd name="T112" fmla="*/ 1 w 437"/>
                <a:gd name="T113" fmla="*/ 1 h 653"/>
                <a:gd name="T114" fmla="*/ 0 w 437"/>
                <a:gd name="T115" fmla="*/ 1 h 653"/>
                <a:gd name="T116" fmla="*/ 0 w 437"/>
                <a:gd name="T117" fmla="*/ 1 h 653"/>
                <a:gd name="T118" fmla="*/ 0 w 437"/>
                <a:gd name="T119" fmla="*/ 0 h 653"/>
                <a:gd name="T120" fmla="*/ 1 w 437"/>
                <a:gd name="T121" fmla="*/ 0 h 653"/>
                <a:gd name="T122" fmla="*/ 1 w 437"/>
                <a:gd name="T123" fmla="*/ 0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7"/>
                <a:gd name="T187" fmla="*/ 0 h 653"/>
                <a:gd name="T188" fmla="*/ 437 w 437"/>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7" name="Freeform 61"/>
            <p:cNvSpPr>
              <a:spLocks/>
            </p:cNvSpPr>
            <p:nvPr/>
          </p:nvSpPr>
          <p:spPr bwMode="auto">
            <a:xfrm>
              <a:off x="4056" y="840"/>
              <a:ext cx="17" cy="4"/>
            </a:xfrm>
            <a:custGeom>
              <a:avLst/>
              <a:gdLst>
                <a:gd name="T0" fmla="*/ 1 w 86"/>
                <a:gd name="T1" fmla="*/ 0 h 23"/>
                <a:gd name="T2" fmla="*/ 1 w 86"/>
                <a:gd name="T3" fmla="*/ 0 h 23"/>
                <a:gd name="T4" fmla="*/ 1 w 86"/>
                <a:gd name="T5" fmla="*/ 0 h 23"/>
                <a:gd name="T6" fmla="*/ 0 w 86"/>
                <a:gd name="T7" fmla="*/ 0 h 23"/>
                <a:gd name="T8" fmla="*/ 0 w 86"/>
                <a:gd name="T9" fmla="*/ 0 h 23"/>
                <a:gd name="T10" fmla="*/ 0 w 86"/>
                <a:gd name="T11" fmla="*/ 0 h 23"/>
                <a:gd name="T12" fmla="*/ 0 w 86"/>
                <a:gd name="T13" fmla="*/ 0 h 23"/>
                <a:gd name="T14" fmla="*/ 0 w 86"/>
                <a:gd name="T15" fmla="*/ 0 h 23"/>
                <a:gd name="T16" fmla="*/ 0 w 86"/>
                <a:gd name="T17" fmla="*/ 0 h 23"/>
                <a:gd name="T18" fmla="*/ 0 w 86"/>
                <a:gd name="T19" fmla="*/ 0 h 23"/>
                <a:gd name="T20" fmla="*/ 0 w 86"/>
                <a:gd name="T21" fmla="*/ 0 h 23"/>
                <a:gd name="T22" fmla="*/ 0 w 86"/>
                <a:gd name="T23" fmla="*/ 0 h 23"/>
                <a:gd name="T24" fmla="*/ 0 w 86"/>
                <a:gd name="T25" fmla="*/ 0 h 23"/>
                <a:gd name="T26" fmla="*/ 0 w 86"/>
                <a:gd name="T27" fmla="*/ 0 h 23"/>
                <a:gd name="T28" fmla="*/ 0 w 86"/>
                <a:gd name="T29" fmla="*/ 0 h 23"/>
                <a:gd name="T30" fmla="*/ 1 w 86"/>
                <a:gd name="T31" fmla="*/ 0 h 23"/>
                <a:gd name="T32" fmla="*/ 1 w 8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23"/>
                <a:gd name="T53" fmla="*/ 86 w 8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8" name="Freeform 62"/>
            <p:cNvSpPr>
              <a:spLocks/>
            </p:cNvSpPr>
            <p:nvPr/>
          </p:nvSpPr>
          <p:spPr bwMode="auto">
            <a:xfrm>
              <a:off x="4127" y="844"/>
              <a:ext cx="130" cy="150"/>
            </a:xfrm>
            <a:custGeom>
              <a:avLst/>
              <a:gdLst>
                <a:gd name="T0" fmla="*/ 4 w 653"/>
                <a:gd name="T1" fmla="*/ 1 h 747"/>
                <a:gd name="T2" fmla="*/ 4 w 653"/>
                <a:gd name="T3" fmla="*/ 1 h 747"/>
                <a:gd name="T4" fmla="*/ 3 w 653"/>
                <a:gd name="T5" fmla="*/ 1 h 747"/>
                <a:gd name="T6" fmla="*/ 3 w 653"/>
                <a:gd name="T7" fmla="*/ 2 h 747"/>
                <a:gd name="T8" fmla="*/ 3 w 653"/>
                <a:gd name="T9" fmla="*/ 2 h 747"/>
                <a:gd name="T10" fmla="*/ 3 w 653"/>
                <a:gd name="T11" fmla="*/ 1 h 747"/>
                <a:gd name="T12" fmla="*/ 3 w 653"/>
                <a:gd name="T13" fmla="*/ 1 h 747"/>
                <a:gd name="T14" fmla="*/ 3 w 653"/>
                <a:gd name="T15" fmla="*/ 1 h 747"/>
                <a:gd name="T16" fmla="*/ 4 w 653"/>
                <a:gd name="T17" fmla="*/ 3 h 747"/>
                <a:gd name="T18" fmla="*/ 4 w 653"/>
                <a:gd name="T19" fmla="*/ 3 h 747"/>
                <a:gd name="T20" fmla="*/ 4 w 653"/>
                <a:gd name="T21" fmla="*/ 4 h 747"/>
                <a:gd name="T22" fmla="*/ 4 w 653"/>
                <a:gd name="T23" fmla="*/ 4 h 747"/>
                <a:gd name="T24" fmla="*/ 4 w 653"/>
                <a:gd name="T25" fmla="*/ 4 h 747"/>
                <a:gd name="T26" fmla="*/ 4 w 653"/>
                <a:gd name="T27" fmla="*/ 4 h 747"/>
                <a:gd name="T28" fmla="*/ 4 w 653"/>
                <a:gd name="T29" fmla="*/ 4 h 747"/>
                <a:gd name="T30" fmla="*/ 4 w 653"/>
                <a:gd name="T31" fmla="*/ 4 h 747"/>
                <a:gd name="T32" fmla="*/ 4 w 653"/>
                <a:gd name="T33" fmla="*/ 3 h 747"/>
                <a:gd name="T34" fmla="*/ 4 w 653"/>
                <a:gd name="T35" fmla="*/ 3 h 747"/>
                <a:gd name="T36" fmla="*/ 4 w 653"/>
                <a:gd name="T37" fmla="*/ 3 h 747"/>
                <a:gd name="T38" fmla="*/ 4 w 653"/>
                <a:gd name="T39" fmla="*/ 3 h 747"/>
                <a:gd name="T40" fmla="*/ 4 w 653"/>
                <a:gd name="T41" fmla="*/ 2 h 747"/>
                <a:gd name="T42" fmla="*/ 4 w 653"/>
                <a:gd name="T43" fmla="*/ 2 h 747"/>
                <a:gd name="T44" fmla="*/ 4 w 653"/>
                <a:gd name="T45" fmla="*/ 2 h 747"/>
                <a:gd name="T46" fmla="*/ 5 w 653"/>
                <a:gd name="T47" fmla="*/ 2 h 747"/>
                <a:gd name="T48" fmla="*/ 5 w 653"/>
                <a:gd name="T49" fmla="*/ 3 h 747"/>
                <a:gd name="T50" fmla="*/ 5 w 653"/>
                <a:gd name="T51" fmla="*/ 6 h 747"/>
                <a:gd name="T52" fmla="*/ 4 w 653"/>
                <a:gd name="T53" fmla="*/ 6 h 747"/>
                <a:gd name="T54" fmla="*/ 4 w 653"/>
                <a:gd name="T55" fmla="*/ 6 h 747"/>
                <a:gd name="T56" fmla="*/ 4 w 653"/>
                <a:gd name="T57" fmla="*/ 6 h 747"/>
                <a:gd name="T58" fmla="*/ 3 w 653"/>
                <a:gd name="T59" fmla="*/ 6 h 747"/>
                <a:gd name="T60" fmla="*/ 2 w 653"/>
                <a:gd name="T61" fmla="*/ 5 h 747"/>
                <a:gd name="T62" fmla="*/ 1 w 653"/>
                <a:gd name="T63" fmla="*/ 5 h 747"/>
                <a:gd name="T64" fmla="*/ 1 w 653"/>
                <a:gd name="T65" fmla="*/ 5 h 747"/>
                <a:gd name="T66" fmla="*/ 1 w 653"/>
                <a:gd name="T67" fmla="*/ 4 h 747"/>
                <a:gd name="T68" fmla="*/ 0 w 653"/>
                <a:gd name="T69" fmla="*/ 4 h 747"/>
                <a:gd name="T70" fmla="*/ 0 w 653"/>
                <a:gd name="T71" fmla="*/ 3 h 747"/>
                <a:gd name="T72" fmla="*/ 0 w 653"/>
                <a:gd name="T73" fmla="*/ 3 h 747"/>
                <a:gd name="T74" fmla="*/ 0 w 653"/>
                <a:gd name="T75" fmla="*/ 2 h 747"/>
                <a:gd name="T76" fmla="*/ 0 w 653"/>
                <a:gd name="T77" fmla="*/ 2 h 747"/>
                <a:gd name="T78" fmla="*/ 1 w 653"/>
                <a:gd name="T79" fmla="*/ 2 h 747"/>
                <a:gd name="T80" fmla="*/ 1 w 653"/>
                <a:gd name="T81" fmla="*/ 1 h 747"/>
                <a:gd name="T82" fmla="*/ 1 w 653"/>
                <a:gd name="T83" fmla="*/ 1 h 747"/>
                <a:gd name="T84" fmla="*/ 1 w 653"/>
                <a:gd name="T85" fmla="*/ 1 h 747"/>
                <a:gd name="T86" fmla="*/ 2 w 653"/>
                <a:gd name="T87" fmla="*/ 1 h 747"/>
                <a:gd name="T88" fmla="*/ 2 w 653"/>
                <a:gd name="T89" fmla="*/ 1 h 747"/>
                <a:gd name="T90" fmla="*/ 2 w 653"/>
                <a:gd name="T91" fmla="*/ 1 h 747"/>
                <a:gd name="T92" fmla="*/ 2 w 653"/>
                <a:gd name="T93" fmla="*/ 1 h 747"/>
                <a:gd name="T94" fmla="*/ 3 w 653"/>
                <a:gd name="T95" fmla="*/ 0 h 747"/>
                <a:gd name="T96" fmla="*/ 3 w 653"/>
                <a:gd name="T97" fmla="*/ 0 h 747"/>
                <a:gd name="T98" fmla="*/ 3 w 653"/>
                <a:gd name="T99" fmla="*/ 0 h 747"/>
                <a:gd name="T100" fmla="*/ 3 w 653"/>
                <a:gd name="T101" fmla="*/ 0 h 747"/>
                <a:gd name="T102" fmla="*/ 4 w 653"/>
                <a:gd name="T103" fmla="*/ 0 h 747"/>
                <a:gd name="T104" fmla="*/ 4 w 653"/>
                <a:gd name="T105" fmla="*/ 1 h 7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3"/>
                <a:gd name="T160" fmla="*/ 0 h 747"/>
                <a:gd name="T161" fmla="*/ 653 w 653"/>
                <a:gd name="T162" fmla="*/ 747 h 7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9" name="Freeform 63"/>
            <p:cNvSpPr>
              <a:spLocks/>
            </p:cNvSpPr>
            <p:nvPr/>
          </p:nvSpPr>
          <p:spPr bwMode="auto">
            <a:xfrm>
              <a:off x="4210" y="855"/>
              <a:ext cx="315" cy="286"/>
            </a:xfrm>
            <a:custGeom>
              <a:avLst/>
              <a:gdLst>
                <a:gd name="T0" fmla="*/ 10 w 1572"/>
                <a:gd name="T1" fmla="*/ 2 h 1430"/>
                <a:gd name="T2" fmla="*/ 11 w 1572"/>
                <a:gd name="T3" fmla="*/ 1 h 1430"/>
                <a:gd name="T4" fmla="*/ 11 w 1572"/>
                <a:gd name="T5" fmla="*/ 1 h 1430"/>
                <a:gd name="T6" fmla="*/ 12 w 1572"/>
                <a:gd name="T7" fmla="*/ 0 h 1430"/>
                <a:gd name="T8" fmla="*/ 12 w 1572"/>
                <a:gd name="T9" fmla="*/ 0 h 1430"/>
                <a:gd name="T10" fmla="*/ 12 w 1572"/>
                <a:gd name="T11" fmla="*/ 1 h 1430"/>
                <a:gd name="T12" fmla="*/ 11 w 1572"/>
                <a:gd name="T13" fmla="*/ 1 h 1430"/>
                <a:gd name="T14" fmla="*/ 11 w 1572"/>
                <a:gd name="T15" fmla="*/ 2 h 1430"/>
                <a:gd name="T16" fmla="*/ 11 w 1572"/>
                <a:gd name="T17" fmla="*/ 2 h 1430"/>
                <a:gd name="T18" fmla="*/ 11 w 1572"/>
                <a:gd name="T19" fmla="*/ 2 h 1430"/>
                <a:gd name="T20" fmla="*/ 11 w 1572"/>
                <a:gd name="T21" fmla="*/ 2 h 1430"/>
                <a:gd name="T22" fmla="*/ 11 w 1572"/>
                <a:gd name="T23" fmla="*/ 2 h 1430"/>
                <a:gd name="T24" fmla="*/ 13 w 1572"/>
                <a:gd name="T25" fmla="*/ 2 h 1430"/>
                <a:gd name="T26" fmla="*/ 12 w 1572"/>
                <a:gd name="T27" fmla="*/ 3 h 1430"/>
                <a:gd name="T28" fmla="*/ 11 w 1572"/>
                <a:gd name="T29" fmla="*/ 3 h 1430"/>
                <a:gd name="T30" fmla="*/ 11 w 1572"/>
                <a:gd name="T31" fmla="*/ 3 h 1430"/>
                <a:gd name="T32" fmla="*/ 11 w 1572"/>
                <a:gd name="T33" fmla="*/ 4 h 1430"/>
                <a:gd name="T34" fmla="*/ 11 w 1572"/>
                <a:gd name="T35" fmla="*/ 4 h 1430"/>
                <a:gd name="T36" fmla="*/ 10 w 1572"/>
                <a:gd name="T37" fmla="*/ 4 h 1430"/>
                <a:gd name="T38" fmla="*/ 9 w 1572"/>
                <a:gd name="T39" fmla="*/ 5 h 1430"/>
                <a:gd name="T40" fmla="*/ 8 w 1572"/>
                <a:gd name="T41" fmla="*/ 5 h 1430"/>
                <a:gd name="T42" fmla="*/ 7 w 1572"/>
                <a:gd name="T43" fmla="*/ 7 h 1430"/>
                <a:gd name="T44" fmla="*/ 6 w 1572"/>
                <a:gd name="T45" fmla="*/ 8 h 1430"/>
                <a:gd name="T46" fmla="*/ 5 w 1572"/>
                <a:gd name="T47" fmla="*/ 9 h 1430"/>
                <a:gd name="T48" fmla="*/ 4 w 1572"/>
                <a:gd name="T49" fmla="*/ 11 h 1430"/>
                <a:gd name="T50" fmla="*/ 3 w 1572"/>
                <a:gd name="T51" fmla="*/ 11 h 1430"/>
                <a:gd name="T52" fmla="*/ 3 w 1572"/>
                <a:gd name="T53" fmla="*/ 11 h 1430"/>
                <a:gd name="T54" fmla="*/ 2 w 1572"/>
                <a:gd name="T55" fmla="*/ 11 h 1430"/>
                <a:gd name="T56" fmla="*/ 2 w 1572"/>
                <a:gd name="T57" fmla="*/ 11 h 1430"/>
                <a:gd name="T58" fmla="*/ 0 w 1572"/>
                <a:gd name="T59" fmla="*/ 11 h 1430"/>
                <a:gd name="T60" fmla="*/ 0 w 1572"/>
                <a:gd name="T61" fmla="*/ 11 h 1430"/>
                <a:gd name="T62" fmla="*/ 0 w 1572"/>
                <a:gd name="T63" fmla="*/ 10 h 1430"/>
                <a:gd name="T64" fmla="*/ 0 w 1572"/>
                <a:gd name="T65" fmla="*/ 10 h 1430"/>
                <a:gd name="T66" fmla="*/ 0 w 1572"/>
                <a:gd name="T67" fmla="*/ 9 h 1430"/>
                <a:gd name="T68" fmla="*/ 1 w 1572"/>
                <a:gd name="T69" fmla="*/ 9 h 1430"/>
                <a:gd name="T70" fmla="*/ 2 w 1572"/>
                <a:gd name="T71" fmla="*/ 9 h 1430"/>
                <a:gd name="T72" fmla="*/ 2 w 1572"/>
                <a:gd name="T73" fmla="*/ 9 h 1430"/>
                <a:gd name="T74" fmla="*/ 3 w 1572"/>
                <a:gd name="T75" fmla="*/ 9 h 1430"/>
                <a:gd name="T76" fmla="*/ 8 w 1572"/>
                <a:gd name="T77" fmla="*/ 4 h 1430"/>
                <a:gd name="T78" fmla="*/ 8 w 1572"/>
                <a:gd name="T79" fmla="*/ 3 h 1430"/>
                <a:gd name="T80" fmla="*/ 8 w 1572"/>
                <a:gd name="T81" fmla="*/ 2 h 1430"/>
                <a:gd name="T82" fmla="*/ 8 w 1572"/>
                <a:gd name="T83" fmla="*/ 1 h 1430"/>
                <a:gd name="T84" fmla="*/ 8 w 1572"/>
                <a:gd name="T85" fmla="*/ 1 h 1430"/>
                <a:gd name="T86" fmla="*/ 8 w 1572"/>
                <a:gd name="T87" fmla="*/ 1 h 1430"/>
                <a:gd name="T88" fmla="*/ 8 w 1572"/>
                <a:gd name="T89" fmla="*/ 2 h 1430"/>
                <a:gd name="T90" fmla="*/ 8 w 1572"/>
                <a:gd name="T91" fmla="*/ 2 h 1430"/>
                <a:gd name="T92" fmla="*/ 9 w 1572"/>
                <a:gd name="T93" fmla="*/ 2 h 1430"/>
                <a:gd name="T94" fmla="*/ 9 w 1572"/>
                <a:gd name="T95" fmla="*/ 2 h 1430"/>
                <a:gd name="T96" fmla="*/ 9 w 1572"/>
                <a:gd name="T97" fmla="*/ 1 h 1430"/>
                <a:gd name="T98" fmla="*/ 10 w 1572"/>
                <a:gd name="T99" fmla="*/ 0 h 1430"/>
                <a:gd name="T100" fmla="*/ 10 w 1572"/>
                <a:gd name="T101" fmla="*/ 0 h 1430"/>
                <a:gd name="T102" fmla="*/ 10 w 1572"/>
                <a:gd name="T103" fmla="*/ 1 h 1430"/>
                <a:gd name="T104" fmla="*/ 10 w 1572"/>
                <a:gd name="T105" fmla="*/ 1 h 1430"/>
                <a:gd name="T106" fmla="*/ 10 w 1572"/>
                <a:gd name="T107" fmla="*/ 2 h 14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2"/>
                <a:gd name="T163" fmla="*/ 0 h 1430"/>
                <a:gd name="T164" fmla="*/ 1572 w 1572"/>
                <a:gd name="T165" fmla="*/ 1430 h 14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0" name="Freeform 64"/>
            <p:cNvSpPr>
              <a:spLocks/>
            </p:cNvSpPr>
            <p:nvPr/>
          </p:nvSpPr>
          <p:spPr bwMode="auto">
            <a:xfrm>
              <a:off x="4220" y="878"/>
              <a:ext cx="10" cy="8"/>
            </a:xfrm>
            <a:custGeom>
              <a:avLst/>
              <a:gdLst>
                <a:gd name="T0" fmla="*/ 0 w 52"/>
                <a:gd name="T1" fmla="*/ 0 h 42"/>
                <a:gd name="T2" fmla="*/ 0 w 52"/>
                <a:gd name="T3" fmla="*/ 0 h 42"/>
                <a:gd name="T4" fmla="*/ 0 w 52"/>
                <a:gd name="T5" fmla="*/ 0 h 42"/>
                <a:gd name="T6" fmla="*/ 0 w 52"/>
                <a:gd name="T7" fmla="*/ 0 h 42"/>
                <a:gd name="T8" fmla="*/ 0 w 52"/>
                <a:gd name="T9" fmla="*/ 0 h 42"/>
                <a:gd name="T10" fmla="*/ 0 w 52"/>
                <a:gd name="T11" fmla="*/ 0 h 42"/>
                <a:gd name="T12" fmla="*/ 0 w 52"/>
                <a:gd name="T13" fmla="*/ 0 h 42"/>
                <a:gd name="T14" fmla="*/ 0 w 52"/>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2"/>
                <a:gd name="T26" fmla="*/ 52 w 5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1" name="Freeform 65"/>
            <p:cNvSpPr>
              <a:spLocks/>
            </p:cNvSpPr>
            <p:nvPr/>
          </p:nvSpPr>
          <p:spPr bwMode="auto">
            <a:xfrm>
              <a:off x="4081" y="893"/>
              <a:ext cx="27" cy="14"/>
            </a:xfrm>
            <a:custGeom>
              <a:avLst/>
              <a:gdLst>
                <a:gd name="T0" fmla="*/ 1 w 134"/>
                <a:gd name="T1" fmla="*/ 0 h 71"/>
                <a:gd name="T2" fmla="*/ 1 w 134"/>
                <a:gd name="T3" fmla="*/ 0 h 71"/>
                <a:gd name="T4" fmla="*/ 1 w 134"/>
                <a:gd name="T5" fmla="*/ 0 h 71"/>
                <a:gd name="T6" fmla="*/ 1 w 134"/>
                <a:gd name="T7" fmla="*/ 0 h 71"/>
                <a:gd name="T8" fmla="*/ 1 w 134"/>
                <a:gd name="T9" fmla="*/ 0 h 71"/>
                <a:gd name="T10" fmla="*/ 0 w 134"/>
                <a:gd name="T11" fmla="*/ 0 h 71"/>
                <a:gd name="T12" fmla="*/ 0 w 134"/>
                <a:gd name="T13" fmla="*/ 1 h 71"/>
                <a:gd name="T14" fmla="*/ 0 w 134"/>
                <a:gd name="T15" fmla="*/ 1 h 71"/>
                <a:gd name="T16" fmla="*/ 0 w 134"/>
                <a:gd name="T17" fmla="*/ 1 h 71"/>
                <a:gd name="T18" fmla="*/ 0 w 134"/>
                <a:gd name="T19" fmla="*/ 0 h 71"/>
                <a:gd name="T20" fmla="*/ 0 w 134"/>
                <a:gd name="T21" fmla="*/ 0 h 71"/>
                <a:gd name="T22" fmla="*/ 0 w 134"/>
                <a:gd name="T23" fmla="*/ 0 h 71"/>
                <a:gd name="T24" fmla="*/ 0 w 134"/>
                <a:gd name="T25" fmla="*/ 0 h 71"/>
                <a:gd name="T26" fmla="*/ 1 w 134"/>
                <a:gd name="T27" fmla="*/ 0 h 71"/>
                <a:gd name="T28" fmla="*/ 1 w 134"/>
                <a:gd name="T29" fmla="*/ 0 h 71"/>
                <a:gd name="T30" fmla="*/ 1 w 134"/>
                <a:gd name="T31" fmla="*/ 0 h 71"/>
                <a:gd name="T32" fmla="*/ 1 w 13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71"/>
                <a:gd name="T53" fmla="*/ 134 w 13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2" name="Freeform 66"/>
            <p:cNvSpPr>
              <a:spLocks/>
            </p:cNvSpPr>
            <p:nvPr/>
          </p:nvSpPr>
          <p:spPr bwMode="auto">
            <a:xfrm>
              <a:off x="4147" y="896"/>
              <a:ext cx="43" cy="37"/>
            </a:xfrm>
            <a:custGeom>
              <a:avLst/>
              <a:gdLst>
                <a:gd name="T0" fmla="*/ 2 w 214"/>
                <a:gd name="T1" fmla="*/ 0 h 185"/>
                <a:gd name="T2" fmla="*/ 2 w 214"/>
                <a:gd name="T3" fmla="*/ 0 h 185"/>
                <a:gd name="T4" fmla="*/ 2 w 214"/>
                <a:gd name="T5" fmla="*/ 0 h 185"/>
                <a:gd name="T6" fmla="*/ 2 w 214"/>
                <a:gd name="T7" fmla="*/ 0 h 185"/>
                <a:gd name="T8" fmla="*/ 2 w 214"/>
                <a:gd name="T9" fmla="*/ 1 h 185"/>
                <a:gd name="T10" fmla="*/ 2 w 214"/>
                <a:gd name="T11" fmla="*/ 1 h 185"/>
                <a:gd name="T12" fmla="*/ 2 w 214"/>
                <a:gd name="T13" fmla="*/ 1 h 185"/>
                <a:gd name="T14" fmla="*/ 1 w 214"/>
                <a:gd name="T15" fmla="*/ 1 h 185"/>
                <a:gd name="T16" fmla="*/ 1 w 214"/>
                <a:gd name="T17" fmla="*/ 1 h 185"/>
                <a:gd name="T18" fmla="*/ 1 w 214"/>
                <a:gd name="T19" fmla="*/ 1 h 185"/>
                <a:gd name="T20" fmla="*/ 1 w 214"/>
                <a:gd name="T21" fmla="*/ 1 h 185"/>
                <a:gd name="T22" fmla="*/ 1 w 214"/>
                <a:gd name="T23" fmla="*/ 1 h 185"/>
                <a:gd name="T24" fmla="*/ 1 w 214"/>
                <a:gd name="T25" fmla="*/ 1 h 185"/>
                <a:gd name="T26" fmla="*/ 1 w 214"/>
                <a:gd name="T27" fmla="*/ 1 h 185"/>
                <a:gd name="T28" fmla="*/ 0 w 214"/>
                <a:gd name="T29" fmla="*/ 1 h 185"/>
                <a:gd name="T30" fmla="*/ 0 w 214"/>
                <a:gd name="T31" fmla="*/ 1 h 185"/>
                <a:gd name="T32" fmla="*/ 0 w 214"/>
                <a:gd name="T33" fmla="*/ 1 h 185"/>
                <a:gd name="T34" fmla="*/ 0 w 214"/>
                <a:gd name="T35" fmla="*/ 1 h 185"/>
                <a:gd name="T36" fmla="*/ 0 w 214"/>
                <a:gd name="T37" fmla="*/ 1 h 185"/>
                <a:gd name="T38" fmla="*/ 0 w 214"/>
                <a:gd name="T39" fmla="*/ 1 h 185"/>
                <a:gd name="T40" fmla="*/ 0 w 214"/>
                <a:gd name="T41" fmla="*/ 1 h 185"/>
                <a:gd name="T42" fmla="*/ 0 w 214"/>
                <a:gd name="T43" fmla="*/ 1 h 185"/>
                <a:gd name="T44" fmla="*/ 0 w 214"/>
                <a:gd name="T45" fmla="*/ 1 h 185"/>
                <a:gd name="T46" fmla="*/ 0 w 214"/>
                <a:gd name="T47" fmla="*/ 1 h 185"/>
                <a:gd name="T48" fmla="*/ 0 w 214"/>
                <a:gd name="T49" fmla="*/ 1 h 185"/>
                <a:gd name="T50" fmla="*/ 0 w 214"/>
                <a:gd name="T51" fmla="*/ 1 h 185"/>
                <a:gd name="T52" fmla="*/ 1 w 214"/>
                <a:gd name="T53" fmla="*/ 0 h 185"/>
                <a:gd name="T54" fmla="*/ 1 w 214"/>
                <a:gd name="T55" fmla="*/ 0 h 185"/>
                <a:gd name="T56" fmla="*/ 1 w 214"/>
                <a:gd name="T57" fmla="*/ 0 h 185"/>
                <a:gd name="T58" fmla="*/ 1 w 214"/>
                <a:gd name="T59" fmla="*/ 0 h 185"/>
                <a:gd name="T60" fmla="*/ 1 w 214"/>
                <a:gd name="T61" fmla="*/ 0 h 185"/>
                <a:gd name="T62" fmla="*/ 1 w 214"/>
                <a:gd name="T63" fmla="*/ 0 h 185"/>
                <a:gd name="T64" fmla="*/ 2 w 214"/>
                <a:gd name="T65" fmla="*/ 0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4"/>
                <a:gd name="T100" fmla="*/ 0 h 185"/>
                <a:gd name="T101" fmla="*/ 214 w 214"/>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3" name="Freeform 67"/>
            <p:cNvSpPr>
              <a:spLocks/>
            </p:cNvSpPr>
            <p:nvPr/>
          </p:nvSpPr>
          <p:spPr bwMode="auto">
            <a:xfrm>
              <a:off x="4170" y="904"/>
              <a:ext cx="9" cy="13"/>
            </a:xfrm>
            <a:custGeom>
              <a:avLst/>
              <a:gdLst>
                <a:gd name="T0" fmla="*/ 0 w 47"/>
                <a:gd name="T1" fmla="*/ 1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w 47"/>
                <a:gd name="T15" fmla="*/ 0 h 62"/>
                <a:gd name="T16" fmla="*/ 0 w 47"/>
                <a:gd name="T17" fmla="*/ 0 h 62"/>
                <a:gd name="T18" fmla="*/ 0 w 47"/>
                <a:gd name="T19" fmla="*/ 0 h 62"/>
                <a:gd name="T20" fmla="*/ 0 w 47"/>
                <a:gd name="T21" fmla="*/ 0 h 62"/>
                <a:gd name="T22" fmla="*/ 0 w 47"/>
                <a:gd name="T23" fmla="*/ 0 h 62"/>
                <a:gd name="T24" fmla="*/ 0 w 47"/>
                <a:gd name="T25" fmla="*/ 0 h 62"/>
                <a:gd name="T26" fmla="*/ 0 w 47"/>
                <a:gd name="T27" fmla="*/ 0 h 62"/>
                <a:gd name="T28" fmla="*/ 0 w 47"/>
                <a:gd name="T29" fmla="*/ 0 h 62"/>
                <a:gd name="T30" fmla="*/ 0 w 47"/>
                <a:gd name="T31" fmla="*/ 1 h 62"/>
                <a:gd name="T32" fmla="*/ 0 w 4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2"/>
                <a:gd name="T53" fmla="*/ 47 w 47"/>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4" name="Freeform 68"/>
            <p:cNvSpPr>
              <a:spLocks/>
            </p:cNvSpPr>
            <p:nvPr/>
          </p:nvSpPr>
          <p:spPr bwMode="auto">
            <a:xfrm>
              <a:off x="4160" y="913"/>
              <a:ext cx="10" cy="10"/>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2"/>
                <a:gd name="T35" fmla="*/ 52 w 5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5" name="Freeform 69"/>
            <p:cNvSpPr>
              <a:spLocks/>
            </p:cNvSpPr>
            <p:nvPr/>
          </p:nvSpPr>
          <p:spPr bwMode="auto">
            <a:xfrm>
              <a:off x="4222" y="954"/>
              <a:ext cx="19" cy="13"/>
            </a:xfrm>
            <a:custGeom>
              <a:avLst/>
              <a:gdLst>
                <a:gd name="T0" fmla="*/ 1 w 94"/>
                <a:gd name="T1" fmla="*/ 0 h 63"/>
                <a:gd name="T2" fmla="*/ 1 w 94"/>
                <a:gd name="T3" fmla="*/ 0 h 63"/>
                <a:gd name="T4" fmla="*/ 1 w 94"/>
                <a:gd name="T5" fmla="*/ 0 h 63"/>
                <a:gd name="T6" fmla="*/ 1 w 94"/>
                <a:gd name="T7" fmla="*/ 0 h 63"/>
                <a:gd name="T8" fmla="*/ 1 w 94"/>
                <a:gd name="T9" fmla="*/ 0 h 63"/>
                <a:gd name="T10" fmla="*/ 1 w 94"/>
                <a:gd name="T11" fmla="*/ 0 h 63"/>
                <a:gd name="T12" fmla="*/ 1 w 94"/>
                <a:gd name="T13" fmla="*/ 0 h 63"/>
                <a:gd name="T14" fmla="*/ 0 w 94"/>
                <a:gd name="T15" fmla="*/ 0 h 63"/>
                <a:gd name="T16" fmla="*/ 0 w 94"/>
                <a:gd name="T17" fmla="*/ 1 h 63"/>
                <a:gd name="T18" fmla="*/ 0 w 94"/>
                <a:gd name="T19" fmla="*/ 1 h 63"/>
                <a:gd name="T20" fmla="*/ 0 w 94"/>
                <a:gd name="T21" fmla="*/ 1 h 63"/>
                <a:gd name="T22" fmla="*/ 0 w 94"/>
                <a:gd name="T23" fmla="*/ 1 h 63"/>
                <a:gd name="T24" fmla="*/ 0 w 94"/>
                <a:gd name="T25" fmla="*/ 0 h 63"/>
                <a:gd name="T26" fmla="*/ 0 w 94"/>
                <a:gd name="T27" fmla="*/ 0 h 63"/>
                <a:gd name="T28" fmla="*/ 0 w 94"/>
                <a:gd name="T29" fmla="*/ 0 h 63"/>
                <a:gd name="T30" fmla="*/ 0 w 94"/>
                <a:gd name="T31" fmla="*/ 0 h 63"/>
                <a:gd name="T32" fmla="*/ 0 w 94"/>
                <a:gd name="T33" fmla="*/ 0 h 63"/>
                <a:gd name="T34" fmla="*/ 0 w 94"/>
                <a:gd name="T35" fmla="*/ 0 h 63"/>
                <a:gd name="T36" fmla="*/ 0 w 94"/>
                <a:gd name="T37" fmla="*/ 0 h 63"/>
                <a:gd name="T38" fmla="*/ 0 w 94"/>
                <a:gd name="T39" fmla="*/ 0 h 63"/>
                <a:gd name="T40" fmla="*/ 0 w 94"/>
                <a:gd name="T41" fmla="*/ 0 h 63"/>
                <a:gd name="T42" fmla="*/ 0 w 94"/>
                <a:gd name="T43" fmla="*/ 0 h 63"/>
                <a:gd name="T44" fmla="*/ 1 w 94"/>
                <a:gd name="T45" fmla="*/ 0 h 63"/>
                <a:gd name="T46" fmla="*/ 1 w 94"/>
                <a:gd name="T47" fmla="*/ 0 h 63"/>
                <a:gd name="T48" fmla="*/ 1 w 94"/>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63"/>
                <a:gd name="T77" fmla="*/ 94 w 94"/>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6" name="Freeform 70"/>
            <p:cNvSpPr>
              <a:spLocks/>
            </p:cNvSpPr>
            <p:nvPr/>
          </p:nvSpPr>
          <p:spPr bwMode="auto">
            <a:xfrm>
              <a:off x="4222" y="958"/>
              <a:ext cx="102" cy="121"/>
            </a:xfrm>
            <a:custGeom>
              <a:avLst/>
              <a:gdLst>
                <a:gd name="T0" fmla="*/ 3 w 510"/>
                <a:gd name="T1" fmla="*/ 1 h 604"/>
                <a:gd name="T2" fmla="*/ 3 w 510"/>
                <a:gd name="T3" fmla="*/ 1 h 604"/>
                <a:gd name="T4" fmla="*/ 4 w 510"/>
                <a:gd name="T5" fmla="*/ 2 h 604"/>
                <a:gd name="T6" fmla="*/ 4 w 510"/>
                <a:gd name="T7" fmla="*/ 2 h 604"/>
                <a:gd name="T8" fmla="*/ 4 w 510"/>
                <a:gd name="T9" fmla="*/ 3 h 604"/>
                <a:gd name="T10" fmla="*/ 4 w 510"/>
                <a:gd name="T11" fmla="*/ 3 h 604"/>
                <a:gd name="T12" fmla="*/ 4 w 510"/>
                <a:gd name="T13" fmla="*/ 3 h 604"/>
                <a:gd name="T14" fmla="*/ 3 w 510"/>
                <a:gd name="T15" fmla="*/ 3 h 604"/>
                <a:gd name="T16" fmla="*/ 3 w 510"/>
                <a:gd name="T17" fmla="*/ 3 h 604"/>
                <a:gd name="T18" fmla="*/ 3 w 510"/>
                <a:gd name="T19" fmla="*/ 3 h 604"/>
                <a:gd name="T20" fmla="*/ 3 w 510"/>
                <a:gd name="T21" fmla="*/ 3 h 604"/>
                <a:gd name="T22" fmla="*/ 4 w 510"/>
                <a:gd name="T23" fmla="*/ 3 h 604"/>
                <a:gd name="T24" fmla="*/ 4 w 510"/>
                <a:gd name="T25" fmla="*/ 3 h 604"/>
                <a:gd name="T26" fmla="*/ 3 w 510"/>
                <a:gd name="T27" fmla="*/ 2 h 604"/>
                <a:gd name="T28" fmla="*/ 3 w 510"/>
                <a:gd name="T29" fmla="*/ 2 h 604"/>
                <a:gd name="T30" fmla="*/ 3 w 510"/>
                <a:gd name="T31" fmla="*/ 2 h 604"/>
                <a:gd name="T32" fmla="*/ 3 w 510"/>
                <a:gd name="T33" fmla="*/ 2 h 604"/>
                <a:gd name="T34" fmla="*/ 3 w 510"/>
                <a:gd name="T35" fmla="*/ 2 h 604"/>
                <a:gd name="T36" fmla="*/ 2 w 510"/>
                <a:gd name="T37" fmla="*/ 2 h 604"/>
                <a:gd name="T38" fmla="*/ 2 w 510"/>
                <a:gd name="T39" fmla="*/ 1 h 604"/>
                <a:gd name="T40" fmla="*/ 2 w 510"/>
                <a:gd name="T41" fmla="*/ 1 h 604"/>
                <a:gd name="T42" fmla="*/ 2 w 510"/>
                <a:gd name="T43" fmla="*/ 2 h 604"/>
                <a:gd name="T44" fmla="*/ 2 w 510"/>
                <a:gd name="T45" fmla="*/ 2 h 604"/>
                <a:gd name="T46" fmla="*/ 2 w 510"/>
                <a:gd name="T47" fmla="*/ 2 h 604"/>
                <a:gd name="T48" fmla="*/ 2 w 510"/>
                <a:gd name="T49" fmla="*/ 3 h 604"/>
                <a:gd name="T50" fmla="*/ 1 w 510"/>
                <a:gd name="T51" fmla="*/ 3 h 604"/>
                <a:gd name="T52" fmla="*/ 1 w 510"/>
                <a:gd name="T53" fmla="*/ 3 h 604"/>
                <a:gd name="T54" fmla="*/ 1 w 510"/>
                <a:gd name="T55" fmla="*/ 3 h 604"/>
                <a:gd name="T56" fmla="*/ 0 w 510"/>
                <a:gd name="T57" fmla="*/ 3 h 604"/>
                <a:gd name="T58" fmla="*/ 1 w 510"/>
                <a:gd name="T59" fmla="*/ 4 h 604"/>
                <a:gd name="T60" fmla="*/ 1 w 510"/>
                <a:gd name="T61" fmla="*/ 4 h 604"/>
                <a:gd name="T62" fmla="*/ 1 w 510"/>
                <a:gd name="T63" fmla="*/ 4 h 604"/>
                <a:gd name="T64" fmla="*/ 1 w 510"/>
                <a:gd name="T65" fmla="*/ 5 h 604"/>
                <a:gd name="T66" fmla="*/ 1 w 510"/>
                <a:gd name="T67" fmla="*/ 5 h 604"/>
                <a:gd name="T68" fmla="*/ 1 w 510"/>
                <a:gd name="T69" fmla="*/ 5 h 604"/>
                <a:gd name="T70" fmla="*/ 1 w 510"/>
                <a:gd name="T71" fmla="*/ 5 h 604"/>
                <a:gd name="T72" fmla="*/ 0 w 510"/>
                <a:gd name="T73" fmla="*/ 5 h 604"/>
                <a:gd name="T74" fmla="*/ 0 w 510"/>
                <a:gd name="T75" fmla="*/ 5 h 604"/>
                <a:gd name="T76" fmla="*/ 0 w 510"/>
                <a:gd name="T77" fmla="*/ 4 h 604"/>
                <a:gd name="T78" fmla="*/ 0 w 510"/>
                <a:gd name="T79" fmla="*/ 4 h 604"/>
                <a:gd name="T80" fmla="*/ 0 w 510"/>
                <a:gd name="T81" fmla="*/ 4 h 604"/>
                <a:gd name="T82" fmla="*/ 0 w 510"/>
                <a:gd name="T83" fmla="*/ 4 h 604"/>
                <a:gd name="T84" fmla="*/ 0 w 510"/>
                <a:gd name="T85" fmla="*/ 3 h 604"/>
                <a:gd name="T86" fmla="*/ 0 w 510"/>
                <a:gd name="T87" fmla="*/ 2 h 604"/>
                <a:gd name="T88" fmla="*/ 0 w 510"/>
                <a:gd name="T89" fmla="*/ 2 h 604"/>
                <a:gd name="T90" fmla="*/ 0 w 510"/>
                <a:gd name="T91" fmla="*/ 2 h 604"/>
                <a:gd name="T92" fmla="*/ 1 w 510"/>
                <a:gd name="T93" fmla="*/ 2 h 604"/>
                <a:gd name="T94" fmla="*/ 1 w 510"/>
                <a:gd name="T95" fmla="*/ 2 h 604"/>
                <a:gd name="T96" fmla="*/ 2 w 510"/>
                <a:gd name="T97" fmla="*/ 2 h 604"/>
                <a:gd name="T98" fmla="*/ 2 w 510"/>
                <a:gd name="T99" fmla="*/ 1 h 604"/>
                <a:gd name="T100" fmla="*/ 2 w 510"/>
                <a:gd name="T101" fmla="*/ 1 h 604"/>
                <a:gd name="T102" fmla="*/ 2 w 510"/>
                <a:gd name="T103" fmla="*/ 0 h 604"/>
                <a:gd name="T104" fmla="*/ 3 w 510"/>
                <a:gd name="T105" fmla="*/ 0 h 604"/>
                <a:gd name="T106" fmla="*/ 3 w 510"/>
                <a:gd name="T107" fmla="*/ 0 h 604"/>
                <a:gd name="T108" fmla="*/ 3 w 510"/>
                <a:gd name="T109" fmla="*/ 0 h 604"/>
                <a:gd name="T110" fmla="*/ 3 w 510"/>
                <a:gd name="T111" fmla="*/ 0 h 604"/>
                <a:gd name="T112" fmla="*/ 3 w 510"/>
                <a:gd name="T113" fmla="*/ 0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0"/>
                <a:gd name="T172" fmla="*/ 0 h 604"/>
                <a:gd name="T173" fmla="*/ 510 w 510"/>
                <a:gd name="T174" fmla="*/ 604 h 6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7" name="Freeform 71"/>
            <p:cNvSpPr>
              <a:spLocks/>
            </p:cNvSpPr>
            <p:nvPr/>
          </p:nvSpPr>
          <p:spPr bwMode="auto">
            <a:xfrm>
              <a:off x="4108" y="967"/>
              <a:ext cx="69" cy="92"/>
            </a:xfrm>
            <a:custGeom>
              <a:avLst/>
              <a:gdLst>
                <a:gd name="T0" fmla="*/ 2 w 345"/>
                <a:gd name="T1" fmla="*/ 1 h 460"/>
                <a:gd name="T2" fmla="*/ 2 w 345"/>
                <a:gd name="T3" fmla="*/ 1 h 460"/>
                <a:gd name="T4" fmla="*/ 2 w 345"/>
                <a:gd name="T5" fmla="*/ 1 h 460"/>
                <a:gd name="T6" fmla="*/ 2 w 345"/>
                <a:gd name="T7" fmla="*/ 1 h 460"/>
                <a:gd name="T8" fmla="*/ 2 w 345"/>
                <a:gd name="T9" fmla="*/ 2 h 460"/>
                <a:gd name="T10" fmla="*/ 2 w 345"/>
                <a:gd name="T11" fmla="*/ 2 h 460"/>
                <a:gd name="T12" fmla="*/ 2 w 345"/>
                <a:gd name="T13" fmla="*/ 2 h 460"/>
                <a:gd name="T14" fmla="*/ 2 w 345"/>
                <a:gd name="T15" fmla="*/ 2 h 460"/>
                <a:gd name="T16" fmla="*/ 2 w 345"/>
                <a:gd name="T17" fmla="*/ 2 h 460"/>
                <a:gd name="T18" fmla="*/ 2 w 345"/>
                <a:gd name="T19" fmla="*/ 2 h 460"/>
                <a:gd name="T20" fmla="*/ 2 w 345"/>
                <a:gd name="T21" fmla="*/ 2 h 460"/>
                <a:gd name="T22" fmla="*/ 3 w 345"/>
                <a:gd name="T23" fmla="*/ 2 h 460"/>
                <a:gd name="T24" fmla="*/ 3 w 345"/>
                <a:gd name="T25" fmla="*/ 3 h 460"/>
                <a:gd name="T26" fmla="*/ 3 w 345"/>
                <a:gd name="T27" fmla="*/ 3 h 460"/>
                <a:gd name="T28" fmla="*/ 3 w 345"/>
                <a:gd name="T29" fmla="*/ 3 h 460"/>
                <a:gd name="T30" fmla="*/ 2 w 345"/>
                <a:gd name="T31" fmla="*/ 4 h 460"/>
                <a:gd name="T32" fmla="*/ 2 w 345"/>
                <a:gd name="T33" fmla="*/ 4 h 460"/>
                <a:gd name="T34" fmla="*/ 2 w 345"/>
                <a:gd name="T35" fmla="*/ 4 h 460"/>
                <a:gd name="T36" fmla="*/ 2 w 345"/>
                <a:gd name="T37" fmla="*/ 4 h 460"/>
                <a:gd name="T38" fmla="*/ 2 w 345"/>
                <a:gd name="T39" fmla="*/ 3 h 460"/>
                <a:gd name="T40" fmla="*/ 2 w 345"/>
                <a:gd name="T41" fmla="*/ 3 h 460"/>
                <a:gd name="T42" fmla="*/ 2 w 345"/>
                <a:gd name="T43" fmla="*/ 3 h 460"/>
                <a:gd name="T44" fmla="*/ 2 w 345"/>
                <a:gd name="T45" fmla="*/ 3 h 460"/>
                <a:gd name="T46" fmla="*/ 1 w 345"/>
                <a:gd name="T47" fmla="*/ 3 h 460"/>
                <a:gd name="T48" fmla="*/ 1 w 345"/>
                <a:gd name="T49" fmla="*/ 3 h 460"/>
                <a:gd name="T50" fmla="*/ 1 w 345"/>
                <a:gd name="T51" fmla="*/ 3 h 460"/>
                <a:gd name="T52" fmla="*/ 1 w 345"/>
                <a:gd name="T53" fmla="*/ 3 h 460"/>
                <a:gd name="T54" fmla="*/ 1 w 345"/>
                <a:gd name="T55" fmla="*/ 2 h 460"/>
                <a:gd name="T56" fmla="*/ 1 w 345"/>
                <a:gd name="T57" fmla="*/ 2 h 460"/>
                <a:gd name="T58" fmla="*/ 1 w 345"/>
                <a:gd name="T59" fmla="*/ 2 h 460"/>
                <a:gd name="T60" fmla="*/ 1 w 345"/>
                <a:gd name="T61" fmla="*/ 2 h 460"/>
                <a:gd name="T62" fmla="*/ 1 w 345"/>
                <a:gd name="T63" fmla="*/ 3 h 460"/>
                <a:gd name="T64" fmla="*/ 1 w 345"/>
                <a:gd name="T65" fmla="*/ 3 h 460"/>
                <a:gd name="T66" fmla="*/ 1 w 345"/>
                <a:gd name="T67" fmla="*/ 2 h 460"/>
                <a:gd name="T68" fmla="*/ 1 w 345"/>
                <a:gd name="T69" fmla="*/ 2 h 460"/>
                <a:gd name="T70" fmla="*/ 1 w 345"/>
                <a:gd name="T71" fmla="*/ 2 h 460"/>
                <a:gd name="T72" fmla="*/ 1 w 345"/>
                <a:gd name="T73" fmla="*/ 2 h 460"/>
                <a:gd name="T74" fmla="*/ 1 w 345"/>
                <a:gd name="T75" fmla="*/ 2 h 460"/>
                <a:gd name="T76" fmla="*/ 1 w 345"/>
                <a:gd name="T77" fmla="*/ 2 h 460"/>
                <a:gd name="T78" fmla="*/ 1 w 345"/>
                <a:gd name="T79" fmla="*/ 1 h 460"/>
                <a:gd name="T80" fmla="*/ 1 w 345"/>
                <a:gd name="T81" fmla="*/ 1 h 460"/>
                <a:gd name="T82" fmla="*/ 1 w 345"/>
                <a:gd name="T83" fmla="*/ 1 h 460"/>
                <a:gd name="T84" fmla="*/ 0 w 345"/>
                <a:gd name="T85" fmla="*/ 2 h 460"/>
                <a:gd name="T86" fmla="*/ 0 w 345"/>
                <a:gd name="T87" fmla="*/ 2 h 460"/>
                <a:gd name="T88" fmla="*/ 0 w 345"/>
                <a:gd name="T89" fmla="*/ 2 h 460"/>
                <a:gd name="T90" fmla="*/ 0 w 345"/>
                <a:gd name="T91" fmla="*/ 1 h 460"/>
                <a:gd name="T92" fmla="*/ 1 w 345"/>
                <a:gd name="T93" fmla="*/ 1 h 460"/>
                <a:gd name="T94" fmla="*/ 1 w 345"/>
                <a:gd name="T95" fmla="*/ 1 h 460"/>
                <a:gd name="T96" fmla="*/ 1 w 345"/>
                <a:gd name="T97" fmla="*/ 1 h 460"/>
                <a:gd name="T98" fmla="*/ 1 w 345"/>
                <a:gd name="T99" fmla="*/ 1 h 460"/>
                <a:gd name="T100" fmla="*/ 0 w 345"/>
                <a:gd name="T101" fmla="*/ 1 h 460"/>
                <a:gd name="T102" fmla="*/ 0 w 345"/>
                <a:gd name="T103" fmla="*/ 1 h 460"/>
                <a:gd name="T104" fmla="*/ 0 w 345"/>
                <a:gd name="T105" fmla="*/ 1 h 460"/>
                <a:gd name="T106" fmla="*/ 0 w 345"/>
                <a:gd name="T107" fmla="*/ 1 h 460"/>
                <a:gd name="T108" fmla="*/ 0 w 345"/>
                <a:gd name="T109" fmla="*/ 1 h 460"/>
                <a:gd name="T110" fmla="*/ 0 w 345"/>
                <a:gd name="T111" fmla="*/ 0 h 460"/>
                <a:gd name="T112" fmla="*/ 1 w 345"/>
                <a:gd name="T113" fmla="*/ 0 h 460"/>
                <a:gd name="T114" fmla="*/ 1 w 345"/>
                <a:gd name="T115" fmla="*/ 0 h 460"/>
                <a:gd name="T116" fmla="*/ 1 w 345"/>
                <a:gd name="T117" fmla="*/ 0 h 460"/>
                <a:gd name="T118" fmla="*/ 2 w 345"/>
                <a:gd name="T119" fmla="*/ 1 h 4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60"/>
                <a:gd name="T182" fmla="*/ 345 w 345"/>
                <a:gd name="T183" fmla="*/ 460 h 4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8" name="Freeform 72"/>
            <p:cNvSpPr>
              <a:spLocks/>
            </p:cNvSpPr>
            <p:nvPr/>
          </p:nvSpPr>
          <p:spPr bwMode="auto">
            <a:xfrm>
              <a:off x="4170" y="989"/>
              <a:ext cx="44" cy="74"/>
            </a:xfrm>
            <a:custGeom>
              <a:avLst/>
              <a:gdLst>
                <a:gd name="T0" fmla="*/ 2 w 218"/>
                <a:gd name="T1" fmla="*/ 0 h 367"/>
                <a:gd name="T2" fmla="*/ 2 w 218"/>
                <a:gd name="T3" fmla="*/ 1 h 367"/>
                <a:gd name="T4" fmla="*/ 2 w 218"/>
                <a:gd name="T5" fmla="*/ 1 h 367"/>
                <a:gd name="T6" fmla="*/ 2 w 218"/>
                <a:gd name="T7" fmla="*/ 1 h 367"/>
                <a:gd name="T8" fmla="*/ 2 w 218"/>
                <a:gd name="T9" fmla="*/ 2 h 367"/>
                <a:gd name="T10" fmla="*/ 2 w 218"/>
                <a:gd name="T11" fmla="*/ 2 h 367"/>
                <a:gd name="T12" fmla="*/ 2 w 218"/>
                <a:gd name="T13" fmla="*/ 2 h 367"/>
                <a:gd name="T14" fmla="*/ 2 w 218"/>
                <a:gd name="T15" fmla="*/ 3 h 367"/>
                <a:gd name="T16" fmla="*/ 2 w 218"/>
                <a:gd name="T17" fmla="*/ 3 h 367"/>
                <a:gd name="T18" fmla="*/ 2 w 218"/>
                <a:gd name="T19" fmla="*/ 3 h 367"/>
                <a:gd name="T20" fmla="*/ 1 w 218"/>
                <a:gd name="T21" fmla="*/ 3 h 367"/>
                <a:gd name="T22" fmla="*/ 1 w 218"/>
                <a:gd name="T23" fmla="*/ 3 h 367"/>
                <a:gd name="T24" fmla="*/ 1 w 218"/>
                <a:gd name="T25" fmla="*/ 3 h 367"/>
                <a:gd name="T26" fmla="*/ 1 w 218"/>
                <a:gd name="T27" fmla="*/ 3 h 367"/>
                <a:gd name="T28" fmla="*/ 1 w 218"/>
                <a:gd name="T29" fmla="*/ 3 h 367"/>
                <a:gd name="T30" fmla="*/ 1 w 218"/>
                <a:gd name="T31" fmla="*/ 3 h 367"/>
                <a:gd name="T32" fmla="*/ 1 w 218"/>
                <a:gd name="T33" fmla="*/ 3 h 367"/>
                <a:gd name="T34" fmla="*/ 1 w 218"/>
                <a:gd name="T35" fmla="*/ 3 h 367"/>
                <a:gd name="T36" fmla="*/ 1 w 218"/>
                <a:gd name="T37" fmla="*/ 2 h 367"/>
                <a:gd name="T38" fmla="*/ 1 w 218"/>
                <a:gd name="T39" fmla="*/ 2 h 367"/>
                <a:gd name="T40" fmla="*/ 1 w 218"/>
                <a:gd name="T41" fmla="*/ 2 h 367"/>
                <a:gd name="T42" fmla="*/ 1 w 218"/>
                <a:gd name="T43" fmla="*/ 2 h 367"/>
                <a:gd name="T44" fmla="*/ 1 w 218"/>
                <a:gd name="T45" fmla="*/ 1 h 367"/>
                <a:gd name="T46" fmla="*/ 1 w 218"/>
                <a:gd name="T47" fmla="*/ 1 h 367"/>
                <a:gd name="T48" fmla="*/ 0 w 218"/>
                <a:gd name="T49" fmla="*/ 1 h 367"/>
                <a:gd name="T50" fmla="*/ 0 w 218"/>
                <a:gd name="T51" fmla="*/ 1 h 367"/>
                <a:gd name="T52" fmla="*/ 0 w 218"/>
                <a:gd name="T53" fmla="*/ 1 h 367"/>
                <a:gd name="T54" fmla="*/ 0 w 218"/>
                <a:gd name="T55" fmla="*/ 1 h 367"/>
                <a:gd name="T56" fmla="*/ 0 w 218"/>
                <a:gd name="T57" fmla="*/ 1 h 367"/>
                <a:gd name="T58" fmla="*/ 0 w 218"/>
                <a:gd name="T59" fmla="*/ 0 h 367"/>
                <a:gd name="T60" fmla="*/ 0 w 218"/>
                <a:gd name="T61" fmla="*/ 0 h 367"/>
                <a:gd name="T62" fmla="*/ 0 w 218"/>
                <a:gd name="T63" fmla="*/ 0 h 367"/>
                <a:gd name="T64" fmla="*/ 0 w 218"/>
                <a:gd name="T65" fmla="*/ 0 h 367"/>
                <a:gd name="T66" fmla="*/ 2 w 218"/>
                <a:gd name="T67" fmla="*/ 0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367"/>
                <a:gd name="T104" fmla="*/ 218 w 218"/>
                <a:gd name="T105" fmla="*/ 367 h 3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9" name="Freeform 73"/>
            <p:cNvSpPr>
              <a:spLocks/>
            </p:cNvSpPr>
            <p:nvPr/>
          </p:nvSpPr>
          <p:spPr bwMode="auto">
            <a:xfrm>
              <a:off x="4249" y="1006"/>
              <a:ext cx="46" cy="66"/>
            </a:xfrm>
            <a:custGeom>
              <a:avLst/>
              <a:gdLst>
                <a:gd name="T0" fmla="*/ 2 w 229"/>
                <a:gd name="T1" fmla="*/ 1 h 331"/>
                <a:gd name="T2" fmla="*/ 2 w 229"/>
                <a:gd name="T3" fmla="*/ 1 h 331"/>
                <a:gd name="T4" fmla="*/ 1 w 229"/>
                <a:gd name="T5" fmla="*/ 1 h 331"/>
                <a:gd name="T6" fmla="*/ 1 w 229"/>
                <a:gd name="T7" fmla="*/ 1 h 331"/>
                <a:gd name="T8" fmla="*/ 2 w 229"/>
                <a:gd name="T9" fmla="*/ 2 h 331"/>
                <a:gd name="T10" fmla="*/ 2 w 229"/>
                <a:gd name="T11" fmla="*/ 2 h 331"/>
                <a:gd name="T12" fmla="*/ 2 w 229"/>
                <a:gd name="T13" fmla="*/ 2 h 331"/>
                <a:gd name="T14" fmla="*/ 2 w 229"/>
                <a:gd name="T15" fmla="*/ 2 h 331"/>
                <a:gd name="T16" fmla="*/ 2 w 229"/>
                <a:gd name="T17" fmla="*/ 2 h 331"/>
                <a:gd name="T18" fmla="*/ 1 w 229"/>
                <a:gd name="T19" fmla="*/ 2 h 331"/>
                <a:gd name="T20" fmla="*/ 1 w 229"/>
                <a:gd name="T21" fmla="*/ 2 h 331"/>
                <a:gd name="T22" fmla="*/ 1 w 229"/>
                <a:gd name="T23" fmla="*/ 2 h 331"/>
                <a:gd name="T24" fmla="*/ 1 w 229"/>
                <a:gd name="T25" fmla="*/ 2 h 331"/>
                <a:gd name="T26" fmla="*/ 1 w 229"/>
                <a:gd name="T27" fmla="*/ 2 h 331"/>
                <a:gd name="T28" fmla="*/ 1 w 229"/>
                <a:gd name="T29" fmla="*/ 2 h 331"/>
                <a:gd name="T30" fmla="*/ 1 w 229"/>
                <a:gd name="T31" fmla="*/ 3 h 331"/>
                <a:gd name="T32" fmla="*/ 1 w 229"/>
                <a:gd name="T33" fmla="*/ 3 h 331"/>
                <a:gd name="T34" fmla="*/ 1 w 229"/>
                <a:gd name="T35" fmla="*/ 3 h 331"/>
                <a:gd name="T36" fmla="*/ 1 w 229"/>
                <a:gd name="T37" fmla="*/ 2 h 331"/>
                <a:gd name="T38" fmla="*/ 1 w 229"/>
                <a:gd name="T39" fmla="*/ 2 h 331"/>
                <a:gd name="T40" fmla="*/ 1 w 229"/>
                <a:gd name="T41" fmla="*/ 2 h 331"/>
                <a:gd name="T42" fmla="*/ 1 w 229"/>
                <a:gd name="T43" fmla="*/ 2 h 331"/>
                <a:gd name="T44" fmla="*/ 1 w 229"/>
                <a:gd name="T45" fmla="*/ 2 h 331"/>
                <a:gd name="T46" fmla="*/ 1 w 229"/>
                <a:gd name="T47" fmla="*/ 2 h 331"/>
                <a:gd name="T48" fmla="*/ 1 w 229"/>
                <a:gd name="T49" fmla="*/ 2 h 331"/>
                <a:gd name="T50" fmla="*/ 0 w 229"/>
                <a:gd name="T51" fmla="*/ 2 h 331"/>
                <a:gd name="T52" fmla="*/ 1 w 229"/>
                <a:gd name="T53" fmla="*/ 1 h 331"/>
                <a:gd name="T54" fmla="*/ 1 w 229"/>
                <a:gd name="T55" fmla="*/ 0 h 331"/>
                <a:gd name="T56" fmla="*/ 1 w 229"/>
                <a:gd name="T57" fmla="*/ 0 h 331"/>
                <a:gd name="T58" fmla="*/ 1 w 229"/>
                <a:gd name="T59" fmla="*/ 0 h 331"/>
                <a:gd name="T60" fmla="*/ 1 w 229"/>
                <a:gd name="T61" fmla="*/ 0 h 331"/>
                <a:gd name="T62" fmla="*/ 1 w 229"/>
                <a:gd name="T63" fmla="*/ 1 h 331"/>
                <a:gd name="T64" fmla="*/ 1 w 229"/>
                <a:gd name="T65" fmla="*/ 1 h 331"/>
                <a:gd name="T66" fmla="*/ 1 w 229"/>
                <a:gd name="T67" fmla="*/ 1 h 331"/>
                <a:gd name="T68" fmla="*/ 2 w 229"/>
                <a:gd name="T69" fmla="*/ 1 h 331"/>
                <a:gd name="T70" fmla="*/ 2 w 229"/>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331"/>
                <a:gd name="T110" fmla="*/ 229 w 229"/>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0" name="Freeform 74"/>
            <p:cNvSpPr>
              <a:spLocks/>
            </p:cNvSpPr>
            <p:nvPr/>
          </p:nvSpPr>
          <p:spPr bwMode="auto">
            <a:xfrm>
              <a:off x="4029" y="1022"/>
              <a:ext cx="116" cy="176"/>
            </a:xfrm>
            <a:custGeom>
              <a:avLst/>
              <a:gdLst>
                <a:gd name="T0" fmla="*/ 3 w 581"/>
                <a:gd name="T1" fmla="*/ 1 h 879"/>
                <a:gd name="T2" fmla="*/ 4 w 581"/>
                <a:gd name="T3" fmla="*/ 1 h 879"/>
                <a:gd name="T4" fmla="*/ 4 w 581"/>
                <a:gd name="T5" fmla="*/ 1 h 879"/>
                <a:gd name="T6" fmla="*/ 5 w 581"/>
                <a:gd name="T7" fmla="*/ 1 h 879"/>
                <a:gd name="T8" fmla="*/ 4 w 581"/>
                <a:gd name="T9" fmla="*/ 1 h 879"/>
                <a:gd name="T10" fmla="*/ 4 w 581"/>
                <a:gd name="T11" fmla="*/ 1 h 879"/>
                <a:gd name="T12" fmla="*/ 4 w 581"/>
                <a:gd name="T13" fmla="*/ 2 h 879"/>
                <a:gd name="T14" fmla="*/ 4 w 581"/>
                <a:gd name="T15" fmla="*/ 2 h 879"/>
                <a:gd name="T16" fmla="*/ 4 w 581"/>
                <a:gd name="T17" fmla="*/ 1 h 879"/>
                <a:gd name="T18" fmla="*/ 3 w 581"/>
                <a:gd name="T19" fmla="*/ 2 h 879"/>
                <a:gd name="T20" fmla="*/ 3 w 581"/>
                <a:gd name="T21" fmla="*/ 2 h 879"/>
                <a:gd name="T22" fmla="*/ 3 w 581"/>
                <a:gd name="T23" fmla="*/ 2 h 879"/>
                <a:gd name="T24" fmla="*/ 3 w 581"/>
                <a:gd name="T25" fmla="*/ 2 h 879"/>
                <a:gd name="T26" fmla="*/ 2 w 581"/>
                <a:gd name="T27" fmla="*/ 2 h 879"/>
                <a:gd name="T28" fmla="*/ 3 w 581"/>
                <a:gd name="T29" fmla="*/ 2 h 879"/>
                <a:gd name="T30" fmla="*/ 2 w 581"/>
                <a:gd name="T31" fmla="*/ 3 h 879"/>
                <a:gd name="T32" fmla="*/ 3 w 581"/>
                <a:gd name="T33" fmla="*/ 3 h 879"/>
                <a:gd name="T34" fmla="*/ 3 w 581"/>
                <a:gd name="T35" fmla="*/ 3 h 879"/>
                <a:gd name="T36" fmla="*/ 3 w 581"/>
                <a:gd name="T37" fmla="*/ 3 h 879"/>
                <a:gd name="T38" fmla="*/ 3 w 581"/>
                <a:gd name="T39" fmla="*/ 4 h 879"/>
                <a:gd name="T40" fmla="*/ 2 w 581"/>
                <a:gd name="T41" fmla="*/ 4 h 879"/>
                <a:gd name="T42" fmla="*/ 2 w 581"/>
                <a:gd name="T43" fmla="*/ 4 h 879"/>
                <a:gd name="T44" fmla="*/ 2 w 581"/>
                <a:gd name="T45" fmla="*/ 5 h 879"/>
                <a:gd name="T46" fmla="*/ 2 w 581"/>
                <a:gd name="T47" fmla="*/ 6 h 879"/>
                <a:gd name="T48" fmla="*/ 2 w 581"/>
                <a:gd name="T49" fmla="*/ 6 h 879"/>
                <a:gd name="T50" fmla="*/ 2 w 581"/>
                <a:gd name="T51" fmla="*/ 7 h 879"/>
                <a:gd name="T52" fmla="*/ 1 w 581"/>
                <a:gd name="T53" fmla="*/ 7 h 879"/>
                <a:gd name="T54" fmla="*/ 1 w 581"/>
                <a:gd name="T55" fmla="*/ 7 h 879"/>
                <a:gd name="T56" fmla="*/ 1 w 581"/>
                <a:gd name="T57" fmla="*/ 6 h 879"/>
                <a:gd name="T58" fmla="*/ 2 w 581"/>
                <a:gd name="T59" fmla="*/ 6 h 879"/>
                <a:gd name="T60" fmla="*/ 1 w 581"/>
                <a:gd name="T61" fmla="*/ 6 h 879"/>
                <a:gd name="T62" fmla="*/ 1 w 581"/>
                <a:gd name="T63" fmla="*/ 6 h 879"/>
                <a:gd name="T64" fmla="*/ 1 w 581"/>
                <a:gd name="T65" fmla="*/ 6 h 879"/>
                <a:gd name="T66" fmla="*/ 1 w 581"/>
                <a:gd name="T67" fmla="*/ 5 h 879"/>
                <a:gd name="T68" fmla="*/ 2 w 581"/>
                <a:gd name="T69" fmla="*/ 5 h 879"/>
                <a:gd name="T70" fmla="*/ 2 w 581"/>
                <a:gd name="T71" fmla="*/ 5 h 879"/>
                <a:gd name="T72" fmla="*/ 1 w 581"/>
                <a:gd name="T73" fmla="*/ 5 h 879"/>
                <a:gd name="T74" fmla="*/ 1 w 581"/>
                <a:gd name="T75" fmla="*/ 5 h 879"/>
                <a:gd name="T76" fmla="*/ 1 w 581"/>
                <a:gd name="T77" fmla="*/ 5 h 879"/>
                <a:gd name="T78" fmla="*/ 2 w 581"/>
                <a:gd name="T79" fmla="*/ 4 h 879"/>
                <a:gd name="T80" fmla="*/ 2 w 581"/>
                <a:gd name="T81" fmla="*/ 4 h 879"/>
                <a:gd name="T82" fmla="*/ 1 w 581"/>
                <a:gd name="T83" fmla="*/ 4 h 879"/>
                <a:gd name="T84" fmla="*/ 0 w 581"/>
                <a:gd name="T85" fmla="*/ 5 h 879"/>
                <a:gd name="T86" fmla="*/ 0 w 581"/>
                <a:gd name="T87" fmla="*/ 4 h 879"/>
                <a:gd name="T88" fmla="*/ 1 w 581"/>
                <a:gd name="T89" fmla="*/ 4 h 879"/>
                <a:gd name="T90" fmla="*/ 2 w 581"/>
                <a:gd name="T91" fmla="*/ 4 h 879"/>
                <a:gd name="T92" fmla="*/ 2 w 581"/>
                <a:gd name="T93" fmla="*/ 3 h 879"/>
                <a:gd name="T94" fmla="*/ 1 w 581"/>
                <a:gd name="T95" fmla="*/ 4 h 879"/>
                <a:gd name="T96" fmla="*/ 1 w 581"/>
                <a:gd name="T97" fmla="*/ 3 h 879"/>
                <a:gd name="T98" fmla="*/ 1 w 581"/>
                <a:gd name="T99" fmla="*/ 3 h 879"/>
                <a:gd name="T100" fmla="*/ 1 w 581"/>
                <a:gd name="T101" fmla="*/ 3 h 879"/>
                <a:gd name="T102" fmla="*/ 1 w 581"/>
                <a:gd name="T103" fmla="*/ 3 h 879"/>
                <a:gd name="T104" fmla="*/ 0 w 581"/>
                <a:gd name="T105" fmla="*/ 3 h 879"/>
                <a:gd name="T106" fmla="*/ 0 w 581"/>
                <a:gd name="T107" fmla="*/ 3 h 879"/>
                <a:gd name="T108" fmla="*/ 1 w 581"/>
                <a:gd name="T109" fmla="*/ 2 h 879"/>
                <a:gd name="T110" fmla="*/ 1 w 581"/>
                <a:gd name="T111" fmla="*/ 2 h 879"/>
                <a:gd name="T112" fmla="*/ 1 w 581"/>
                <a:gd name="T113" fmla="*/ 2 h 879"/>
                <a:gd name="T114" fmla="*/ 1 w 581"/>
                <a:gd name="T115" fmla="*/ 1 h 879"/>
                <a:gd name="T116" fmla="*/ 2 w 581"/>
                <a:gd name="T117" fmla="*/ 1 h 879"/>
                <a:gd name="T118" fmla="*/ 2 w 581"/>
                <a:gd name="T119" fmla="*/ 0 h 879"/>
                <a:gd name="T120" fmla="*/ 2 w 581"/>
                <a:gd name="T121" fmla="*/ 0 h 879"/>
                <a:gd name="T122" fmla="*/ 3 w 581"/>
                <a:gd name="T123" fmla="*/ 0 h 879"/>
                <a:gd name="T124" fmla="*/ 3 w 581"/>
                <a:gd name="T125" fmla="*/ 0 h 8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1"/>
                <a:gd name="T190" fmla="*/ 0 h 879"/>
                <a:gd name="T191" fmla="*/ 581 w 581"/>
                <a:gd name="T192" fmla="*/ 879 h 8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1" name="Freeform 75"/>
            <p:cNvSpPr>
              <a:spLocks/>
            </p:cNvSpPr>
            <p:nvPr/>
          </p:nvSpPr>
          <p:spPr bwMode="auto">
            <a:xfrm>
              <a:off x="4091" y="1068"/>
              <a:ext cx="119" cy="108"/>
            </a:xfrm>
            <a:custGeom>
              <a:avLst/>
              <a:gdLst>
                <a:gd name="T0" fmla="*/ 5 w 591"/>
                <a:gd name="T1" fmla="*/ 1 h 540"/>
                <a:gd name="T2" fmla="*/ 4 w 591"/>
                <a:gd name="T3" fmla="*/ 1 h 540"/>
                <a:gd name="T4" fmla="*/ 4 w 591"/>
                <a:gd name="T5" fmla="*/ 2 h 540"/>
                <a:gd name="T6" fmla="*/ 4 w 591"/>
                <a:gd name="T7" fmla="*/ 3 h 540"/>
                <a:gd name="T8" fmla="*/ 4 w 591"/>
                <a:gd name="T9" fmla="*/ 3 h 540"/>
                <a:gd name="T10" fmla="*/ 4 w 591"/>
                <a:gd name="T11" fmla="*/ 4 h 540"/>
                <a:gd name="T12" fmla="*/ 3 w 591"/>
                <a:gd name="T13" fmla="*/ 4 h 540"/>
                <a:gd name="T14" fmla="*/ 2 w 591"/>
                <a:gd name="T15" fmla="*/ 4 h 540"/>
                <a:gd name="T16" fmla="*/ 2 w 591"/>
                <a:gd name="T17" fmla="*/ 3 h 540"/>
                <a:gd name="T18" fmla="*/ 3 w 591"/>
                <a:gd name="T19" fmla="*/ 4 h 540"/>
                <a:gd name="T20" fmla="*/ 3 w 591"/>
                <a:gd name="T21" fmla="*/ 4 h 540"/>
                <a:gd name="T22" fmla="*/ 3 w 591"/>
                <a:gd name="T23" fmla="*/ 4 h 540"/>
                <a:gd name="T24" fmla="*/ 3 w 591"/>
                <a:gd name="T25" fmla="*/ 3 h 540"/>
                <a:gd name="T26" fmla="*/ 3 w 591"/>
                <a:gd name="T27" fmla="*/ 3 h 540"/>
                <a:gd name="T28" fmla="*/ 4 w 591"/>
                <a:gd name="T29" fmla="*/ 2 h 540"/>
                <a:gd name="T30" fmla="*/ 4 w 591"/>
                <a:gd name="T31" fmla="*/ 2 h 540"/>
                <a:gd name="T32" fmla="*/ 4 w 591"/>
                <a:gd name="T33" fmla="*/ 2 h 540"/>
                <a:gd name="T34" fmla="*/ 3 w 591"/>
                <a:gd name="T35" fmla="*/ 2 h 540"/>
                <a:gd name="T36" fmla="*/ 3 w 591"/>
                <a:gd name="T37" fmla="*/ 2 h 540"/>
                <a:gd name="T38" fmla="*/ 3 w 591"/>
                <a:gd name="T39" fmla="*/ 1 h 540"/>
                <a:gd name="T40" fmla="*/ 3 w 591"/>
                <a:gd name="T41" fmla="*/ 1 h 540"/>
                <a:gd name="T42" fmla="*/ 2 w 591"/>
                <a:gd name="T43" fmla="*/ 1 h 540"/>
                <a:gd name="T44" fmla="*/ 2 w 591"/>
                <a:gd name="T45" fmla="*/ 1 h 540"/>
                <a:gd name="T46" fmla="*/ 2 w 591"/>
                <a:gd name="T47" fmla="*/ 2 h 540"/>
                <a:gd name="T48" fmla="*/ 2 w 591"/>
                <a:gd name="T49" fmla="*/ 2 h 540"/>
                <a:gd name="T50" fmla="*/ 1 w 591"/>
                <a:gd name="T51" fmla="*/ 2 h 540"/>
                <a:gd name="T52" fmla="*/ 1 w 591"/>
                <a:gd name="T53" fmla="*/ 2 h 540"/>
                <a:gd name="T54" fmla="*/ 1 w 591"/>
                <a:gd name="T55" fmla="*/ 3 h 540"/>
                <a:gd name="T56" fmla="*/ 1 w 591"/>
                <a:gd name="T57" fmla="*/ 3 h 540"/>
                <a:gd name="T58" fmla="*/ 1 w 591"/>
                <a:gd name="T59" fmla="*/ 4 h 540"/>
                <a:gd name="T60" fmla="*/ 1 w 591"/>
                <a:gd name="T61" fmla="*/ 4 h 540"/>
                <a:gd name="T62" fmla="*/ 1 w 591"/>
                <a:gd name="T63" fmla="*/ 4 h 540"/>
                <a:gd name="T64" fmla="*/ 0 w 591"/>
                <a:gd name="T65" fmla="*/ 4 h 540"/>
                <a:gd name="T66" fmla="*/ 0 w 591"/>
                <a:gd name="T67" fmla="*/ 3 h 540"/>
                <a:gd name="T68" fmla="*/ 0 w 591"/>
                <a:gd name="T69" fmla="*/ 3 h 540"/>
                <a:gd name="T70" fmla="*/ 0 w 591"/>
                <a:gd name="T71" fmla="*/ 2 h 540"/>
                <a:gd name="T72" fmla="*/ 1 w 591"/>
                <a:gd name="T73" fmla="*/ 2 h 540"/>
                <a:gd name="T74" fmla="*/ 1 w 591"/>
                <a:gd name="T75" fmla="*/ 1 h 540"/>
                <a:gd name="T76" fmla="*/ 1 w 591"/>
                <a:gd name="T77" fmla="*/ 1 h 540"/>
                <a:gd name="T78" fmla="*/ 2 w 591"/>
                <a:gd name="T79" fmla="*/ 1 h 540"/>
                <a:gd name="T80" fmla="*/ 2 w 591"/>
                <a:gd name="T81" fmla="*/ 0 h 540"/>
                <a:gd name="T82" fmla="*/ 3 w 591"/>
                <a:gd name="T83" fmla="*/ 0 h 540"/>
                <a:gd name="T84" fmla="*/ 3 w 591"/>
                <a:gd name="T85" fmla="*/ 0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1"/>
                <a:gd name="T130" fmla="*/ 0 h 540"/>
                <a:gd name="T131" fmla="*/ 591 w 591"/>
                <a:gd name="T132" fmla="*/ 540 h 5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2" name="Freeform 76"/>
            <p:cNvSpPr>
              <a:spLocks/>
            </p:cNvSpPr>
            <p:nvPr/>
          </p:nvSpPr>
          <p:spPr bwMode="auto">
            <a:xfrm>
              <a:off x="4123" y="1101"/>
              <a:ext cx="47" cy="55"/>
            </a:xfrm>
            <a:custGeom>
              <a:avLst/>
              <a:gdLst>
                <a:gd name="T0" fmla="*/ 2 w 238"/>
                <a:gd name="T1" fmla="*/ 1 h 271"/>
                <a:gd name="T2" fmla="*/ 2 w 238"/>
                <a:gd name="T3" fmla="*/ 1 h 271"/>
                <a:gd name="T4" fmla="*/ 2 w 238"/>
                <a:gd name="T5" fmla="*/ 1 h 271"/>
                <a:gd name="T6" fmla="*/ 2 w 238"/>
                <a:gd name="T7" fmla="*/ 1 h 271"/>
                <a:gd name="T8" fmla="*/ 2 w 238"/>
                <a:gd name="T9" fmla="*/ 1 h 271"/>
                <a:gd name="T10" fmla="*/ 2 w 238"/>
                <a:gd name="T11" fmla="*/ 1 h 271"/>
                <a:gd name="T12" fmla="*/ 2 w 238"/>
                <a:gd name="T13" fmla="*/ 2 h 271"/>
                <a:gd name="T14" fmla="*/ 2 w 238"/>
                <a:gd name="T15" fmla="*/ 2 h 271"/>
                <a:gd name="T16" fmla="*/ 2 w 238"/>
                <a:gd name="T17" fmla="*/ 2 h 271"/>
                <a:gd name="T18" fmla="*/ 2 w 238"/>
                <a:gd name="T19" fmla="*/ 2 h 271"/>
                <a:gd name="T20" fmla="*/ 2 w 238"/>
                <a:gd name="T21" fmla="*/ 2 h 271"/>
                <a:gd name="T22" fmla="*/ 1 w 238"/>
                <a:gd name="T23" fmla="*/ 2 h 271"/>
                <a:gd name="T24" fmla="*/ 1 w 238"/>
                <a:gd name="T25" fmla="*/ 2 h 271"/>
                <a:gd name="T26" fmla="*/ 1 w 238"/>
                <a:gd name="T27" fmla="*/ 2 h 271"/>
                <a:gd name="T28" fmla="*/ 1 w 238"/>
                <a:gd name="T29" fmla="*/ 1 h 271"/>
                <a:gd name="T30" fmla="*/ 1 w 238"/>
                <a:gd name="T31" fmla="*/ 1 h 271"/>
                <a:gd name="T32" fmla="*/ 1 w 238"/>
                <a:gd name="T33" fmla="*/ 1 h 271"/>
                <a:gd name="T34" fmla="*/ 0 w 238"/>
                <a:gd name="T35" fmla="*/ 2 h 271"/>
                <a:gd name="T36" fmla="*/ 0 w 238"/>
                <a:gd name="T37" fmla="*/ 2 h 271"/>
                <a:gd name="T38" fmla="*/ 0 w 238"/>
                <a:gd name="T39" fmla="*/ 2 h 271"/>
                <a:gd name="T40" fmla="*/ 0 w 238"/>
                <a:gd name="T41" fmla="*/ 2 h 271"/>
                <a:gd name="T42" fmla="*/ 0 w 238"/>
                <a:gd name="T43" fmla="*/ 2 h 271"/>
                <a:gd name="T44" fmla="*/ 0 w 238"/>
                <a:gd name="T45" fmla="*/ 2 h 271"/>
                <a:gd name="T46" fmla="*/ 0 w 238"/>
                <a:gd name="T47" fmla="*/ 1 h 271"/>
                <a:gd name="T48" fmla="*/ 0 w 238"/>
                <a:gd name="T49" fmla="*/ 1 h 271"/>
                <a:gd name="T50" fmla="*/ 0 w 238"/>
                <a:gd name="T51" fmla="*/ 1 h 271"/>
                <a:gd name="T52" fmla="*/ 0 w 238"/>
                <a:gd name="T53" fmla="*/ 1 h 271"/>
                <a:gd name="T54" fmla="*/ 0 w 238"/>
                <a:gd name="T55" fmla="*/ 1 h 271"/>
                <a:gd name="T56" fmla="*/ 0 w 238"/>
                <a:gd name="T57" fmla="*/ 1 h 271"/>
                <a:gd name="T58" fmla="*/ 0 w 238"/>
                <a:gd name="T59" fmla="*/ 1 h 271"/>
                <a:gd name="T60" fmla="*/ 0 w 238"/>
                <a:gd name="T61" fmla="*/ 1 h 271"/>
                <a:gd name="T62" fmla="*/ 1 w 238"/>
                <a:gd name="T63" fmla="*/ 1 h 271"/>
                <a:gd name="T64" fmla="*/ 1 w 238"/>
                <a:gd name="T65" fmla="*/ 1 h 271"/>
                <a:gd name="T66" fmla="*/ 1 w 238"/>
                <a:gd name="T67" fmla="*/ 1 h 271"/>
                <a:gd name="T68" fmla="*/ 1 w 238"/>
                <a:gd name="T69" fmla="*/ 1 h 271"/>
                <a:gd name="T70" fmla="*/ 1 w 238"/>
                <a:gd name="T71" fmla="*/ 1 h 271"/>
                <a:gd name="T72" fmla="*/ 1 w 238"/>
                <a:gd name="T73" fmla="*/ 1 h 271"/>
                <a:gd name="T74" fmla="*/ 1 w 238"/>
                <a:gd name="T75" fmla="*/ 1 h 271"/>
                <a:gd name="T76" fmla="*/ 1 w 238"/>
                <a:gd name="T77" fmla="*/ 0 h 271"/>
                <a:gd name="T78" fmla="*/ 1 w 238"/>
                <a:gd name="T79" fmla="*/ 0 h 271"/>
                <a:gd name="T80" fmla="*/ 1 w 238"/>
                <a:gd name="T81" fmla="*/ 0 h 271"/>
                <a:gd name="T82" fmla="*/ 1 w 238"/>
                <a:gd name="T83" fmla="*/ 0 h 271"/>
                <a:gd name="T84" fmla="*/ 1 w 238"/>
                <a:gd name="T85" fmla="*/ 0 h 271"/>
                <a:gd name="T86" fmla="*/ 1 w 238"/>
                <a:gd name="T87" fmla="*/ 0 h 271"/>
                <a:gd name="T88" fmla="*/ 1 w 238"/>
                <a:gd name="T89" fmla="*/ 0 h 271"/>
                <a:gd name="T90" fmla="*/ 1 w 238"/>
                <a:gd name="T91" fmla="*/ 1 h 271"/>
                <a:gd name="T92" fmla="*/ 1 w 238"/>
                <a:gd name="T93" fmla="*/ 1 h 271"/>
                <a:gd name="T94" fmla="*/ 2 w 238"/>
                <a:gd name="T95" fmla="*/ 1 h 271"/>
                <a:gd name="T96" fmla="*/ 2 w 238"/>
                <a:gd name="T97" fmla="*/ 1 h 271"/>
                <a:gd name="T98" fmla="*/ 2 w 238"/>
                <a:gd name="T99" fmla="*/ 1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8"/>
                <a:gd name="T151" fmla="*/ 0 h 271"/>
                <a:gd name="T152" fmla="*/ 238 w 238"/>
                <a:gd name="T153" fmla="*/ 271 h 2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3" name="Freeform 77"/>
            <p:cNvSpPr>
              <a:spLocks/>
            </p:cNvSpPr>
            <p:nvPr/>
          </p:nvSpPr>
          <p:spPr bwMode="auto">
            <a:xfrm>
              <a:off x="4135" y="1141"/>
              <a:ext cx="161" cy="158"/>
            </a:xfrm>
            <a:custGeom>
              <a:avLst/>
              <a:gdLst>
                <a:gd name="T0" fmla="*/ 5 w 806"/>
                <a:gd name="T1" fmla="*/ 6 h 789"/>
                <a:gd name="T2" fmla="*/ 5 w 806"/>
                <a:gd name="T3" fmla="*/ 5 h 789"/>
                <a:gd name="T4" fmla="*/ 5 w 806"/>
                <a:gd name="T5" fmla="*/ 5 h 789"/>
                <a:gd name="T6" fmla="*/ 5 w 806"/>
                <a:gd name="T7" fmla="*/ 5 h 789"/>
                <a:gd name="T8" fmla="*/ 4 w 806"/>
                <a:gd name="T9" fmla="*/ 5 h 789"/>
                <a:gd name="T10" fmla="*/ 4 w 806"/>
                <a:gd name="T11" fmla="*/ 5 h 789"/>
                <a:gd name="T12" fmla="*/ 4 w 806"/>
                <a:gd name="T13" fmla="*/ 5 h 789"/>
                <a:gd name="T14" fmla="*/ 4 w 806"/>
                <a:gd name="T15" fmla="*/ 6 h 789"/>
                <a:gd name="T16" fmla="*/ 4 w 806"/>
                <a:gd name="T17" fmla="*/ 6 h 789"/>
                <a:gd name="T18" fmla="*/ 3 w 806"/>
                <a:gd name="T19" fmla="*/ 5 h 789"/>
                <a:gd name="T20" fmla="*/ 3 w 806"/>
                <a:gd name="T21" fmla="*/ 5 h 789"/>
                <a:gd name="T22" fmla="*/ 3 w 806"/>
                <a:gd name="T23" fmla="*/ 4 h 789"/>
                <a:gd name="T24" fmla="*/ 3 w 806"/>
                <a:gd name="T25" fmla="*/ 3 h 789"/>
                <a:gd name="T26" fmla="*/ 3 w 806"/>
                <a:gd name="T27" fmla="*/ 3 h 789"/>
                <a:gd name="T28" fmla="*/ 3 w 806"/>
                <a:gd name="T29" fmla="*/ 3 h 789"/>
                <a:gd name="T30" fmla="*/ 3 w 806"/>
                <a:gd name="T31" fmla="*/ 4 h 789"/>
                <a:gd name="T32" fmla="*/ 3 w 806"/>
                <a:gd name="T33" fmla="*/ 5 h 789"/>
                <a:gd name="T34" fmla="*/ 2 w 806"/>
                <a:gd name="T35" fmla="*/ 6 h 789"/>
                <a:gd name="T36" fmla="*/ 2 w 806"/>
                <a:gd name="T37" fmla="*/ 6 h 789"/>
                <a:gd name="T38" fmla="*/ 2 w 806"/>
                <a:gd name="T39" fmla="*/ 6 h 789"/>
                <a:gd name="T40" fmla="*/ 2 w 806"/>
                <a:gd name="T41" fmla="*/ 5 h 789"/>
                <a:gd name="T42" fmla="*/ 2 w 806"/>
                <a:gd name="T43" fmla="*/ 5 h 789"/>
                <a:gd name="T44" fmla="*/ 1 w 806"/>
                <a:gd name="T45" fmla="*/ 5 h 789"/>
                <a:gd name="T46" fmla="*/ 0 w 806"/>
                <a:gd name="T47" fmla="*/ 6 h 789"/>
                <a:gd name="T48" fmla="*/ 0 w 806"/>
                <a:gd name="T49" fmla="*/ 6 h 789"/>
                <a:gd name="T50" fmla="*/ 0 w 806"/>
                <a:gd name="T51" fmla="*/ 5 h 789"/>
                <a:gd name="T52" fmla="*/ 0 w 806"/>
                <a:gd name="T53" fmla="*/ 5 h 789"/>
                <a:gd name="T54" fmla="*/ 0 w 806"/>
                <a:gd name="T55" fmla="*/ 5 h 789"/>
                <a:gd name="T56" fmla="*/ 0 w 806"/>
                <a:gd name="T57" fmla="*/ 5 h 789"/>
                <a:gd name="T58" fmla="*/ 0 w 806"/>
                <a:gd name="T59" fmla="*/ 4 h 789"/>
                <a:gd name="T60" fmla="*/ 1 w 806"/>
                <a:gd name="T61" fmla="*/ 4 h 789"/>
                <a:gd name="T62" fmla="*/ 1 w 806"/>
                <a:gd name="T63" fmla="*/ 4 h 789"/>
                <a:gd name="T64" fmla="*/ 1 w 806"/>
                <a:gd name="T65" fmla="*/ 4 h 789"/>
                <a:gd name="T66" fmla="*/ 1 w 806"/>
                <a:gd name="T67" fmla="*/ 5 h 789"/>
                <a:gd name="T68" fmla="*/ 1 w 806"/>
                <a:gd name="T69" fmla="*/ 5 h 789"/>
                <a:gd name="T70" fmla="*/ 2 w 806"/>
                <a:gd name="T71" fmla="*/ 3 h 789"/>
                <a:gd name="T72" fmla="*/ 2 w 806"/>
                <a:gd name="T73" fmla="*/ 3 h 789"/>
                <a:gd name="T74" fmla="*/ 2 w 806"/>
                <a:gd name="T75" fmla="*/ 2 h 789"/>
                <a:gd name="T76" fmla="*/ 1 w 806"/>
                <a:gd name="T77" fmla="*/ 2 h 789"/>
                <a:gd name="T78" fmla="*/ 1 w 806"/>
                <a:gd name="T79" fmla="*/ 2 h 789"/>
                <a:gd name="T80" fmla="*/ 1 w 806"/>
                <a:gd name="T81" fmla="*/ 2 h 789"/>
                <a:gd name="T82" fmla="*/ 2 w 806"/>
                <a:gd name="T83" fmla="*/ 2 h 789"/>
                <a:gd name="T84" fmla="*/ 2 w 806"/>
                <a:gd name="T85" fmla="*/ 2 h 789"/>
                <a:gd name="T86" fmla="*/ 3 w 806"/>
                <a:gd name="T87" fmla="*/ 1 h 789"/>
                <a:gd name="T88" fmla="*/ 3 w 806"/>
                <a:gd name="T89" fmla="*/ 1 h 789"/>
                <a:gd name="T90" fmla="*/ 3 w 806"/>
                <a:gd name="T91" fmla="*/ 1 h 789"/>
                <a:gd name="T92" fmla="*/ 3 w 806"/>
                <a:gd name="T93" fmla="*/ 1 h 789"/>
                <a:gd name="T94" fmla="*/ 3 w 806"/>
                <a:gd name="T95" fmla="*/ 1 h 789"/>
                <a:gd name="T96" fmla="*/ 3 w 806"/>
                <a:gd name="T97" fmla="*/ 0 h 789"/>
                <a:gd name="T98" fmla="*/ 4 w 806"/>
                <a:gd name="T99" fmla="*/ 0 h 789"/>
                <a:gd name="T100" fmla="*/ 5 w 806"/>
                <a:gd name="T101" fmla="*/ 0 h 789"/>
                <a:gd name="T102" fmla="*/ 6 w 806"/>
                <a:gd name="T103" fmla="*/ 0 h 789"/>
                <a:gd name="T104" fmla="*/ 6 w 806"/>
                <a:gd name="T105" fmla="*/ 1 h 789"/>
                <a:gd name="T106" fmla="*/ 6 w 806"/>
                <a:gd name="T107" fmla="*/ 2 h 789"/>
                <a:gd name="T108" fmla="*/ 6 w 806"/>
                <a:gd name="T109" fmla="*/ 4 h 789"/>
                <a:gd name="T110" fmla="*/ 6 w 806"/>
                <a:gd name="T111" fmla="*/ 5 h 7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6"/>
                <a:gd name="T169" fmla="*/ 0 h 789"/>
                <a:gd name="T170" fmla="*/ 806 w 806"/>
                <a:gd name="T171" fmla="*/ 789 h 7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4" name="Freeform 78"/>
            <p:cNvSpPr>
              <a:spLocks/>
            </p:cNvSpPr>
            <p:nvPr/>
          </p:nvSpPr>
          <p:spPr bwMode="auto">
            <a:xfrm>
              <a:off x="4214" y="1168"/>
              <a:ext cx="81" cy="83"/>
            </a:xfrm>
            <a:custGeom>
              <a:avLst/>
              <a:gdLst>
                <a:gd name="T0" fmla="*/ 2 w 405"/>
                <a:gd name="T1" fmla="*/ 1 h 414"/>
                <a:gd name="T2" fmla="*/ 3 w 405"/>
                <a:gd name="T3" fmla="*/ 1 h 414"/>
                <a:gd name="T4" fmla="*/ 3 w 405"/>
                <a:gd name="T5" fmla="*/ 1 h 414"/>
                <a:gd name="T6" fmla="*/ 3 w 405"/>
                <a:gd name="T7" fmla="*/ 1 h 414"/>
                <a:gd name="T8" fmla="*/ 3 w 405"/>
                <a:gd name="T9" fmla="*/ 1 h 414"/>
                <a:gd name="T10" fmla="*/ 3 w 405"/>
                <a:gd name="T11" fmla="*/ 2 h 414"/>
                <a:gd name="T12" fmla="*/ 2 w 405"/>
                <a:gd name="T13" fmla="*/ 2 h 414"/>
                <a:gd name="T14" fmla="*/ 2 w 405"/>
                <a:gd name="T15" fmla="*/ 3 h 414"/>
                <a:gd name="T16" fmla="*/ 2 w 405"/>
                <a:gd name="T17" fmla="*/ 3 h 414"/>
                <a:gd name="T18" fmla="*/ 2 w 405"/>
                <a:gd name="T19" fmla="*/ 3 h 414"/>
                <a:gd name="T20" fmla="*/ 2 w 405"/>
                <a:gd name="T21" fmla="*/ 3 h 414"/>
                <a:gd name="T22" fmla="*/ 2 w 405"/>
                <a:gd name="T23" fmla="*/ 3 h 414"/>
                <a:gd name="T24" fmla="*/ 2 w 405"/>
                <a:gd name="T25" fmla="*/ 3 h 414"/>
                <a:gd name="T26" fmla="*/ 1 w 405"/>
                <a:gd name="T27" fmla="*/ 3 h 414"/>
                <a:gd name="T28" fmla="*/ 1 w 405"/>
                <a:gd name="T29" fmla="*/ 3 h 414"/>
                <a:gd name="T30" fmla="*/ 1 w 405"/>
                <a:gd name="T31" fmla="*/ 3 h 414"/>
                <a:gd name="T32" fmla="*/ 1 w 405"/>
                <a:gd name="T33" fmla="*/ 3 h 414"/>
                <a:gd name="T34" fmla="*/ 1 w 405"/>
                <a:gd name="T35" fmla="*/ 3 h 414"/>
                <a:gd name="T36" fmla="*/ 1 w 405"/>
                <a:gd name="T37" fmla="*/ 3 h 414"/>
                <a:gd name="T38" fmla="*/ 1 w 405"/>
                <a:gd name="T39" fmla="*/ 2 h 414"/>
                <a:gd name="T40" fmla="*/ 1 w 405"/>
                <a:gd name="T41" fmla="*/ 2 h 414"/>
                <a:gd name="T42" fmla="*/ 1 w 405"/>
                <a:gd name="T43" fmla="*/ 2 h 414"/>
                <a:gd name="T44" fmla="*/ 0 w 405"/>
                <a:gd name="T45" fmla="*/ 2 h 414"/>
                <a:gd name="T46" fmla="*/ 0 w 405"/>
                <a:gd name="T47" fmla="*/ 2 h 414"/>
                <a:gd name="T48" fmla="*/ 0 w 405"/>
                <a:gd name="T49" fmla="*/ 2 h 414"/>
                <a:gd name="T50" fmla="*/ 0 w 405"/>
                <a:gd name="T51" fmla="*/ 2 h 414"/>
                <a:gd name="T52" fmla="*/ 0 w 405"/>
                <a:gd name="T53" fmla="*/ 2 h 414"/>
                <a:gd name="T54" fmla="*/ 1 w 405"/>
                <a:gd name="T55" fmla="*/ 2 h 414"/>
                <a:gd name="T56" fmla="*/ 1 w 405"/>
                <a:gd name="T57" fmla="*/ 2 h 414"/>
                <a:gd name="T58" fmla="*/ 1 w 405"/>
                <a:gd name="T59" fmla="*/ 1 h 414"/>
                <a:gd name="T60" fmla="*/ 1 w 405"/>
                <a:gd name="T61" fmla="*/ 1 h 414"/>
                <a:gd name="T62" fmla="*/ 2 w 405"/>
                <a:gd name="T63" fmla="*/ 0 h 414"/>
                <a:gd name="T64" fmla="*/ 2 w 405"/>
                <a:gd name="T65" fmla="*/ 0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5"/>
                <a:gd name="T100" fmla="*/ 0 h 414"/>
                <a:gd name="T101" fmla="*/ 405 w 405"/>
                <a:gd name="T102" fmla="*/ 414 h 4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5" name="Freeform 79"/>
            <p:cNvSpPr>
              <a:spLocks/>
            </p:cNvSpPr>
            <p:nvPr/>
          </p:nvSpPr>
          <p:spPr bwMode="auto">
            <a:xfrm>
              <a:off x="4091" y="1180"/>
              <a:ext cx="50" cy="114"/>
            </a:xfrm>
            <a:custGeom>
              <a:avLst/>
              <a:gdLst>
                <a:gd name="T0" fmla="*/ 2 w 249"/>
                <a:gd name="T1" fmla="*/ 0 h 569"/>
                <a:gd name="T2" fmla="*/ 2 w 249"/>
                <a:gd name="T3" fmla="*/ 0 h 569"/>
                <a:gd name="T4" fmla="*/ 2 w 249"/>
                <a:gd name="T5" fmla="*/ 1 h 569"/>
                <a:gd name="T6" fmla="*/ 2 w 249"/>
                <a:gd name="T7" fmla="*/ 1 h 569"/>
                <a:gd name="T8" fmla="*/ 2 w 249"/>
                <a:gd name="T9" fmla="*/ 1 h 569"/>
                <a:gd name="T10" fmla="*/ 2 w 249"/>
                <a:gd name="T11" fmla="*/ 1 h 569"/>
                <a:gd name="T12" fmla="*/ 1 w 249"/>
                <a:gd name="T13" fmla="*/ 1 h 569"/>
                <a:gd name="T14" fmla="*/ 1 w 249"/>
                <a:gd name="T15" fmla="*/ 2 h 569"/>
                <a:gd name="T16" fmla="*/ 1 w 249"/>
                <a:gd name="T17" fmla="*/ 2 h 569"/>
                <a:gd name="T18" fmla="*/ 1 w 249"/>
                <a:gd name="T19" fmla="*/ 2 h 569"/>
                <a:gd name="T20" fmla="*/ 1 w 249"/>
                <a:gd name="T21" fmla="*/ 2 h 569"/>
                <a:gd name="T22" fmla="*/ 1 w 249"/>
                <a:gd name="T23" fmla="*/ 2 h 569"/>
                <a:gd name="T24" fmla="*/ 1 w 249"/>
                <a:gd name="T25" fmla="*/ 2 h 569"/>
                <a:gd name="T26" fmla="*/ 1 w 249"/>
                <a:gd name="T27" fmla="*/ 2 h 569"/>
                <a:gd name="T28" fmla="*/ 1 w 249"/>
                <a:gd name="T29" fmla="*/ 2 h 569"/>
                <a:gd name="T30" fmla="*/ 1 w 249"/>
                <a:gd name="T31" fmla="*/ 2 h 569"/>
                <a:gd name="T32" fmla="*/ 1 w 249"/>
                <a:gd name="T33" fmla="*/ 3 h 569"/>
                <a:gd name="T34" fmla="*/ 1 w 249"/>
                <a:gd name="T35" fmla="*/ 3 h 569"/>
                <a:gd name="T36" fmla="*/ 1 w 249"/>
                <a:gd name="T37" fmla="*/ 3 h 569"/>
                <a:gd name="T38" fmla="*/ 1 w 249"/>
                <a:gd name="T39" fmla="*/ 3 h 569"/>
                <a:gd name="T40" fmla="*/ 1 w 249"/>
                <a:gd name="T41" fmla="*/ 3 h 569"/>
                <a:gd name="T42" fmla="*/ 1 w 249"/>
                <a:gd name="T43" fmla="*/ 4 h 569"/>
                <a:gd name="T44" fmla="*/ 1 w 249"/>
                <a:gd name="T45" fmla="*/ 4 h 569"/>
                <a:gd name="T46" fmla="*/ 1 w 249"/>
                <a:gd name="T47" fmla="*/ 4 h 569"/>
                <a:gd name="T48" fmla="*/ 1 w 249"/>
                <a:gd name="T49" fmla="*/ 4 h 569"/>
                <a:gd name="T50" fmla="*/ 2 w 249"/>
                <a:gd name="T51" fmla="*/ 5 h 569"/>
                <a:gd name="T52" fmla="*/ 1 w 249"/>
                <a:gd name="T53" fmla="*/ 5 h 569"/>
                <a:gd name="T54" fmla="*/ 1 w 249"/>
                <a:gd name="T55" fmla="*/ 5 h 569"/>
                <a:gd name="T56" fmla="*/ 1 w 249"/>
                <a:gd name="T57" fmla="*/ 4 h 569"/>
                <a:gd name="T58" fmla="*/ 1 w 249"/>
                <a:gd name="T59" fmla="*/ 4 h 569"/>
                <a:gd name="T60" fmla="*/ 1 w 249"/>
                <a:gd name="T61" fmla="*/ 4 h 569"/>
                <a:gd name="T62" fmla="*/ 1 w 249"/>
                <a:gd name="T63" fmla="*/ 4 h 569"/>
                <a:gd name="T64" fmla="*/ 1 w 249"/>
                <a:gd name="T65" fmla="*/ 4 h 569"/>
                <a:gd name="T66" fmla="*/ 1 w 249"/>
                <a:gd name="T67" fmla="*/ 4 h 569"/>
                <a:gd name="T68" fmla="*/ 0 w 249"/>
                <a:gd name="T69" fmla="*/ 3 h 569"/>
                <a:gd name="T70" fmla="*/ 0 w 249"/>
                <a:gd name="T71" fmla="*/ 3 h 569"/>
                <a:gd name="T72" fmla="*/ 0 w 249"/>
                <a:gd name="T73" fmla="*/ 2 h 569"/>
                <a:gd name="T74" fmla="*/ 0 w 249"/>
                <a:gd name="T75" fmla="*/ 2 h 569"/>
                <a:gd name="T76" fmla="*/ 0 w 249"/>
                <a:gd name="T77" fmla="*/ 2 h 569"/>
                <a:gd name="T78" fmla="*/ 0 w 249"/>
                <a:gd name="T79" fmla="*/ 1 h 569"/>
                <a:gd name="T80" fmla="*/ 0 w 249"/>
                <a:gd name="T81" fmla="*/ 1 h 569"/>
                <a:gd name="T82" fmla="*/ 0 w 249"/>
                <a:gd name="T83" fmla="*/ 0 h 569"/>
                <a:gd name="T84" fmla="*/ 0 w 249"/>
                <a:gd name="T85" fmla="*/ 0 h 569"/>
                <a:gd name="T86" fmla="*/ 0 w 249"/>
                <a:gd name="T87" fmla="*/ 0 h 569"/>
                <a:gd name="T88" fmla="*/ 1 w 249"/>
                <a:gd name="T89" fmla="*/ 0 h 569"/>
                <a:gd name="T90" fmla="*/ 1 w 249"/>
                <a:gd name="T91" fmla="*/ 0 h 569"/>
                <a:gd name="T92" fmla="*/ 1 w 249"/>
                <a:gd name="T93" fmla="*/ 0 h 569"/>
                <a:gd name="T94" fmla="*/ 1 w 249"/>
                <a:gd name="T95" fmla="*/ 0 h 569"/>
                <a:gd name="T96" fmla="*/ 1 w 249"/>
                <a:gd name="T97" fmla="*/ 0 h 569"/>
                <a:gd name="T98" fmla="*/ 2 w 249"/>
                <a:gd name="T99" fmla="*/ 0 h 569"/>
                <a:gd name="T100" fmla="*/ 2 w 249"/>
                <a:gd name="T101" fmla="*/ 0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9"/>
                <a:gd name="T154" fmla="*/ 0 h 569"/>
                <a:gd name="T155" fmla="*/ 249 w 249"/>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6" name="Freeform 80"/>
            <p:cNvSpPr>
              <a:spLocks/>
            </p:cNvSpPr>
            <p:nvPr/>
          </p:nvSpPr>
          <p:spPr bwMode="auto">
            <a:xfrm>
              <a:off x="4244" y="1188"/>
              <a:ext cx="34" cy="40"/>
            </a:xfrm>
            <a:custGeom>
              <a:avLst/>
              <a:gdLst>
                <a:gd name="T0" fmla="*/ 1 w 168"/>
                <a:gd name="T1" fmla="*/ 1 h 198"/>
                <a:gd name="T2" fmla="*/ 1 w 168"/>
                <a:gd name="T3" fmla="*/ 1 h 198"/>
                <a:gd name="T4" fmla="*/ 1 w 168"/>
                <a:gd name="T5" fmla="*/ 1 h 198"/>
                <a:gd name="T6" fmla="*/ 1 w 168"/>
                <a:gd name="T7" fmla="*/ 1 h 198"/>
                <a:gd name="T8" fmla="*/ 1 w 168"/>
                <a:gd name="T9" fmla="*/ 1 h 198"/>
                <a:gd name="T10" fmla="*/ 1 w 168"/>
                <a:gd name="T11" fmla="*/ 1 h 198"/>
                <a:gd name="T12" fmla="*/ 1 w 168"/>
                <a:gd name="T13" fmla="*/ 1 h 198"/>
                <a:gd name="T14" fmla="*/ 0 w 168"/>
                <a:gd name="T15" fmla="*/ 1 h 198"/>
                <a:gd name="T16" fmla="*/ 0 w 168"/>
                <a:gd name="T17" fmla="*/ 1 h 198"/>
                <a:gd name="T18" fmla="*/ 0 w 168"/>
                <a:gd name="T19" fmla="*/ 1 h 198"/>
                <a:gd name="T20" fmla="*/ 0 w 168"/>
                <a:gd name="T21" fmla="*/ 1 h 198"/>
                <a:gd name="T22" fmla="*/ 0 w 168"/>
                <a:gd name="T23" fmla="*/ 1 h 198"/>
                <a:gd name="T24" fmla="*/ 0 w 168"/>
                <a:gd name="T25" fmla="*/ 1 h 198"/>
                <a:gd name="T26" fmla="*/ 0 w 168"/>
                <a:gd name="T27" fmla="*/ 2 h 198"/>
                <a:gd name="T28" fmla="*/ 0 w 168"/>
                <a:gd name="T29" fmla="*/ 2 h 198"/>
                <a:gd name="T30" fmla="*/ 0 w 168"/>
                <a:gd name="T31" fmla="*/ 1 h 198"/>
                <a:gd name="T32" fmla="*/ 0 w 168"/>
                <a:gd name="T33" fmla="*/ 1 h 198"/>
                <a:gd name="T34" fmla="*/ 0 w 168"/>
                <a:gd name="T35" fmla="*/ 1 h 198"/>
                <a:gd name="T36" fmla="*/ 0 w 168"/>
                <a:gd name="T37" fmla="*/ 1 h 198"/>
                <a:gd name="T38" fmla="*/ 0 w 168"/>
                <a:gd name="T39" fmla="*/ 1 h 198"/>
                <a:gd name="T40" fmla="*/ 0 w 168"/>
                <a:gd name="T41" fmla="*/ 0 h 198"/>
                <a:gd name="T42" fmla="*/ 0 w 168"/>
                <a:gd name="T43" fmla="*/ 0 h 198"/>
                <a:gd name="T44" fmla="*/ 0 w 168"/>
                <a:gd name="T45" fmla="*/ 0 h 198"/>
                <a:gd name="T46" fmla="*/ 0 w 168"/>
                <a:gd name="T47" fmla="*/ 0 h 198"/>
                <a:gd name="T48" fmla="*/ 1 w 168"/>
                <a:gd name="T49" fmla="*/ 0 h 198"/>
                <a:gd name="T50" fmla="*/ 1 w 168"/>
                <a:gd name="T51" fmla="*/ 0 h 198"/>
                <a:gd name="T52" fmla="*/ 1 w 168"/>
                <a:gd name="T53" fmla="*/ 0 h 198"/>
                <a:gd name="T54" fmla="*/ 1 w 168"/>
                <a:gd name="T55" fmla="*/ 1 h 198"/>
                <a:gd name="T56" fmla="*/ 1 w 168"/>
                <a:gd name="T57" fmla="*/ 1 h 198"/>
                <a:gd name="T58" fmla="*/ 1 w 168"/>
                <a:gd name="T59" fmla="*/ 1 h 198"/>
                <a:gd name="T60" fmla="*/ 1 w 168"/>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98"/>
                <a:gd name="T95" fmla="*/ 168 w 168"/>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7" name="Freeform 81"/>
            <p:cNvSpPr>
              <a:spLocks/>
            </p:cNvSpPr>
            <p:nvPr/>
          </p:nvSpPr>
          <p:spPr bwMode="auto">
            <a:xfrm>
              <a:off x="4127" y="1191"/>
              <a:ext cx="50" cy="56"/>
            </a:xfrm>
            <a:custGeom>
              <a:avLst/>
              <a:gdLst>
                <a:gd name="T0" fmla="*/ 2 w 250"/>
                <a:gd name="T1" fmla="*/ 1 h 279"/>
                <a:gd name="T2" fmla="*/ 2 w 250"/>
                <a:gd name="T3" fmla="*/ 1 h 279"/>
                <a:gd name="T4" fmla="*/ 2 w 250"/>
                <a:gd name="T5" fmla="*/ 1 h 279"/>
                <a:gd name="T6" fmla="*/ 2 w 250"/>
                <a:gd name="T7" fmla="*/ 1 h 279"/>
                <a:gd name="T8" fmla="*/ 1 w 250"/>
                <a:gd name="T9" fmla="*/ 1 h 279"/>
                <a:gd name="T10" fmla="*/ 1 w 250"/>
                <a:gd name="T11" fmla="*/ 2 h 279"/>
                <a:gd name="T12" fmla="*/ 1 w 250"/>
                <a:gd name="T13" fmla="*/ 2 h 279"/>
                <a:gd name="T14" fmla="*/ 1 w 250"/>
                <a:gd name="T15" fmla="*/ 2 h 279"/>
                <a:gd name="T16" fmla="*/ 2 w 250"/>
                <a:gd name="T17" fmla="*/ 2 h 279"/>
                <a:gd name="T18" fmla="*/ 1 w 250"/>
                <a:gd name="T19" fmla="*/ 2 h 279"/>
                <a:gd name="T20" fmla="*/ 1 w 250"/>
                <a:gd name="T21" fmla="*/ 2 h 279"/>
                <a:gd name="T22" fmla="*/ 1 w 250"/>
                <a:gd name="T23" fmla="*/ 2 h 279"/>
                <a:gd name="T24" fmla="*/ 1 w 250"/>
                <a:gd name="T25" fmla="*/ 2 h 279"/>
                <a:gd name="T26" fmla="*/ 1 w 250"/>
                <a:gd name="T27" fmla="*/ 2 h 279"/>
                <a:gd name="T28" fmla="*/ 1 w 250"/>
                <a:gd name="T29" fmla="*/ 2 h 279"/>
                <a:gd name="T30" fmla="*/ 1 w 250"/>
                <a:gd name="T31" fmla="*/ 2 h 279"/>
                <a:gd name="T32" fmla="*/ 0 w 250"/>
                <a:gd name="T33" fmla="*/ 2 h 279"/>
                <a:gd name="T34" fmla="*/ 0 w 250"/>
                <a:gd name="T35" fmla="*/ 2 h 279"/>
                <a:gd name="T36" fmla="*/ 0 w 250"/>
                <a:gd name="T37" fmla="*/ 2 h 279"/>
                <a:gd name="T38" fmla="*/ 0 w 250"/>
                <a:gd name="T39" fmla="*/ 2 h 279"/>
                <a:gd name="T40" fmla="*/ 0 w 250"/>
                <a:gd name="T41" fmla="*/ 2 h 279"/>
                <a:gd name="T42" fmla="*/ 0 w 250"/>
                <a:gd name="T43" fmla="*/ 2 h 279"/>
                <a:gd name="T44" fmla="*/ 0 w 250"/>
                <a:gd name="T45" fmla="*/ 2 h 279"/>
                <a:gd name="T46" fmla="*/ 0 w 250"/>
                <a:gd name="T47" fmla="*/ 2 h 279"/>
                <a:gd name="T48" fmla="*/ 0 w 250"/>
                <a:gd name="T49" fmla="*/ 1 h 279"/>
                <a:gd name="T50" fmla="*/ 0 w 250"/>
                <a:gd name="T51" fmla="*/ 1 h 279"/>
                <a:gd name="T52" fmla="*/ 0 w 250"/>
                <a:gd name="T53" fmla="*/ 1 h 279"/>
                <a:gd name="T54" fmla="*/ 1 w 250"/>
                <a:gd name="T55" fmla="*/ 1 h 279"/>
                <a:gd name="T56" fmla="*/ 1 w 250"/>
                <a:gd name="T57" fmla="*/ 1 h 279"/>
                <a:gd name="T58" fmla="*/ 1 w 250"/>
                <a:gd name="T59" fmla="*/ 1 h 279"/>
                <a:gd name="T60" fmla="*/ 1 w 250"/>
                <a:gd name="T61" fmla="*/ 0 h 279"/>
                <a:gd name="T62" fmla="*/ 1 w 250"/>
                <a:gd name="T63" fmla="*/ 0 h 279"/>
                <a:gd name="T64" fmla="*/ 1 w 250"/>
                <a:gd name="T65" fmla="*/ 0 h 279"/>
                <a:gd name="T66" fmla="*/ 1 w 250"/>
                <a:gd name="T67" fmla="*/ 0 h 279"/>
                <a:gd name="T68" fmla="*/ 1 w 250"/>
                <a:gd name="T69" fmla="*/ 0 h 279"/>
                <a:gd name="T70" fmla="*/ 1 w 250"/>
                <a:gd name="T71" fmla="*/ 1 h 279"/>
                <a:gd name="T72" fmla="*/ 1 w 250"/>
                <a:gd name="T73" fmla="*/ 1 h 279"/>
                <a:gd name="T74" fmla="*/ 1 w 250"/>
                <a:gd name="T75" fmla="*/ 1 h 279"/>
                <a:gd name="T76" fmla="*/ 2 w 250"/>
                <a:gd name="T77" fmla="*/ 1 h 279"/>
                <a:gd name="T78" fmla="*/ 2 w 250"/>
                <a:gd name="T79" fmla="*/ 1 h 279"/>
                <a:gd name="T80" fmla="*/ 2 w 250"/>
                <a:gd name="T81" fmla="*/ 1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79"/>
                <a:gd name="T125" fmla="*/ 250 w 250"/>
                <a:gd name="T126" fmla="*/ 279 h 2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8" name="Freeform 82"/>
            <p:cNvSpPr>
              <a:spLocks/>
            </p:cNvSpPr>
            <p:nvPr/>
          </p:nvSpPr>
          <p:spPr bwMode="auto">
            <a:xfrm>
              <a:off x="4193" y="1267"/>
              <a:ext cx="21" cy="32"/>
            </a:xfrm>
            <a:custGeom>
              <a:avLst/>
              <a:gdLst>
                <a:gd name="T0" fmla="*/ 1 w 104"/>
                <a:gd name="T1" fmla="*/ 1 h 156"/>
                <a:gd name="T2" fmla="*/ 1 w 104"/>
                <a:gd name="T3" fmla="*/ 1 h 156"/>
                <a:gd name="T4" fmla="*/ 1 w 104"/>
                <a:gd name="T5" fmla="*/ 1 h 156"/>
                <a:gd name="T6" fmla="*/ 0 w 104"/>
                <a:gd name="T7" fmla="*/ 1 h 156"/>
                <a:gd name="T8" fmla="*/ 0 w 104"/>
                <a:gd name="T9" fmla="*/ 1 h 156"/>
                <a:gd name="T10" fmla="*/ 0 w 104"/>
                <a:gd name="T11" fmla="*/ 1 h 156"/>
                <a:gd name="T12" fmla="*/ 0 w 104"/>
                <a:gd name="T13" fmla="*/ 1 h 156"/>
                <a:gd name="T14" fmla="*/ 0 w 104"/>
                <a:gd name="T15" fmla="*/ 1 h 156"/>
                <a:gd name="T16" fmla="*/ 0 w 104"/>
                <a:gd name="T17" fmla="*/ 1 h 156"/>
                <a:gd name="T18" fmla="*/ 1 w 104"/>
                <a:gd name="T19" fmla="*/ 0 h 156"/>
                <a:gd name="T20" fmla="*/ 1 w 104"/>
                <a:gd name="T21" fmla="*/ 1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56"/>
                <a:gd name="T35" fmla="*/ 104 w 104"/>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9" name="Freeform 83"/>
            <p:cNvSpPr>
              <a:spLocks/>
            </p:cNvSpPr>
            <p:nvPr/>
          </p:nvSpPr>
          <p:spPr bwMode="auto">
            <a:xfrm>
              <a:off x="4160" y="1288"/>
              <a:ext cx="12" cy="13"/>
            </a:xfrm>
            <a:custGeom>
              <a:avLst/>
              <a:gdLst>
                <a:gd name="T0" fmla="*/ 0 w 62"/>
                <a:gd name="T1" fmla="*/ 0 h 62"/>
                <a:gd name="T2" fmla="*/ 0 w 62"/>
                <a:gd name="T3" fmla="*/ 0 h 62"/>
                <a:gd name="T4" fmla="*/ 0 w 62"/>
                <a:gd name="T5" fmla="*/ 1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52"/>
                  </a:moveTo>
                  <a:lnTo>
                    <a:pt x="22" y="0"/>
                  </a:lnTo>
                  <a:lnTo>
                    <a:pt x="62" y="62"/>
                  </a:lnTo>
                  <a:lnTo>
                    <a:pt x="0" y="5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0" name="Freeform 84"/>
            <p:cNvSpPr>
              <a:spLocks/>
            </p:cNvSpPr>
            <p:nvPr/>
          </p:nvSpPr>
          <p:spPr bwMode="auto">
            <a:xfrm>
              <a:off x="4118" y="1290"/>
              <a:ext cx="158" cy="33"/>
            </a:xfrm>
            <a:custGeom>
              <a:avLst/>
              <a:gdLst>
                <a:gd name="T0" fmla="*/ 6 w 788"/>
                <a:gd name="T1" fmla="*/ 0 h 165"/>
                <a:gd name="T2" fmla="*/ 6 w 788"/>
                <a:gd name="T3" fmla="*/ 1 h 165"/>
                <a:gd name="T4" fmla="*/ 5 w 788"/>
                <a:gd name="T5" fmla="*/ 1 h 165"/>
                <a:gd name="T6" fmla="*/ 4 w 788"/>
                <a:gd name="T7" fmla="*/ 1 h 165"/>
                <a:gd name="T8" fmla="*/ 3 w 788"/>
                <a:gd name="T9" fmla="*/ 1 h 165"/>
                <a:gd name="T10" fmla="*/ 3 w 788"/>
                <a:gd name="T11" fmla="*/ 1 h 165"/>
                <a:gd name="T12" fmla="*/ 2 w 788"/>
                <a:gd name="T13" fmla="*/ 1 h 165"/>
                <a:gd name="T14" fmla="*/ 1 w 788"/>
                <a:gd name="T15" fmla="*/ 1 h 165"/>
                <a:gd name="T16" fmla="*/ 0 w 788"/>
                <a:gd name="T17" fmla="*/ 1 h 165"/>
                <a:gd name="T18" fmla="*/ 0 w 788"/>
                <a:gd name="T19" fmla="*/ 1 h 165"/>
                <a:gd name="T20" fmla="*/ 0 w 788"/>
                <a:gd name="T21" fmla="*/ 1 h 165"/>
                <a:gd name="T22" fmla="*/ 0 w 788"/>
                <a:gd name="T23" fmla="*/ 1 h 165"/>
                <a:gd name="T24" fmla="*/ 0 w 788"/>
                <a:gd name="T25" fmla="*/ 1 h 165"/>
                <a:gd name="T26" fmla="*/ 0 w 788"/>
                <a:gd name="T27" fmla="*/ 1 h 165"/>
                <a:gd name="T28" fmla="*/ 0 w 788"/>
                <a:gd name="T29" fmla="*/ 1 h 165"/>
                <a:gd name="T30" fmla="*/ 0 w 788"/>
                <a:gd name="T31" fmla="*/ 1 h 165"/>
                <a:gd name="T32" fmla="*/ 0 w 788"/>
                <a:gd name="T33" fmla="*/ 1 h 165"/>
                <a:gd name="T34" fmla="*/ 1 w 788"/>
                <a:gd name="T35" fmla="*/ 1 h 165"/>
                <a:gd name="T36" fmla="*/ 2 w 788"/>
                <a:gd name="T37" fmla="*/ 1 h 165"/>
                <a:gd name="T38" fmla="*/ 2 w 788"/>
                <a:gd name="T39" fmla="*/ 1 h 165"/>
                <a:gd name="T40" fmla="*/ 3 w 788"/>
                <a:gd name="T41" fmla="*/ 1 h 165"/>
                <a:gd name="T42" fmla="*/ 4 w 788"/>
                <a:gd name="T43" fmla="*/ 1 h 165"/>
                <a:gd name="T44" fmla="*/ 5 w 788"/>
                <a:gd name="T45" fmla="*/ 0 h 165"/>
                <a:gd name="T46" fmla="*/ 6 w 788"/>
                <a:gd name="T47" fmla="*/ 0 h 165"/>
                <a:gd name="T48" fmla="*/ 6 w 788"/>
                <a:gd name="T49" fmla="*/ 0 h 165"/>
                <a:gd name="T50" fmla="*/ 6 w 788"/>
                <a:gd name="T51" fmla="*/ 0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8"/>
                <a:gd name="T79" fmla="*/ 0 h 165"/>
                <a:gd name="T80" fmla="*/ 788 w 788"/>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1" name="Freeform 85"/>
            <p:cNvSpPr>
              <a:spLocks/>
            </p:cNvSpPr>
            <p:nvPr/>
          </p:nvSpPr>
          <p:spPr bwMode="auto">
            <a:xfrm>
              <a:off x="4064" y="1311"/>
              <a:ext cx="299" cy="429"/>
            </a:xfrm>
            <a:custGeom>
              <a:avLst/>
              <a:gdLst>
                <a:gd name="T0" fmla="*/ 10 w 1493"/>
                <a:gd name="T1" fmla="*/ 8 h 2145"/>
                <a:gd name="T2" fmla="*/ 9 w 1493"/>
                <a:gd name="T3" fmla="*/ 9 h 2145"/>
                <a:gd name="T4" fmla="*/ 9 w 1493"/>
                <a:gd name="T5" fmla="*/ 9 h 2145"/>
                <a:gd name="T6" fmla="*/ 9 w 1493"/>
                <a:gd name="T7" fmla="*/ 10 h 2145"/>
                <a:gd name="T8" fmla="*/ 9 w 1493"/>
                <a:gd name="T9" fmla="*/ 11 h 2145"/>
                <a:gd name="T10" fmla="*/ 10 w 1493"/>
                <a:gd name="T11" fmla="*/ 10 h 2145"/>
                <a:gd name="T12" fmla="*/ 11 w 1493"/>
                <a:gd name="T13" fmla="*/ 14 h 2145"/>
                <a:gd name="T14" fmla="*/ 10 w 1493"/>
                <a:gd name="T15" fmla="*/ 15 h 2145"/>
                <a:gd name="T16" fmla="*/ 10 w 1493"/>
                <a:gd name="T17" fmla="*/ 15 h 2145"/>
                <a:gd name="T18" fmla="*/ 10 w 1493"/>
                <a:gd name="T19" fmla="*/ 16 h 2145"/>
                <a:gd name="T20" fmla="*/ 11 w 1493"/>
                <a:gd name="T21" fmla="*/ 16 h 2145"/>
                <a:gd name="T22" fmla="*/ 12 w 1493"/>
                <a:gd name="T23" fmla="*/ 16 h 2145"/>
                <a:gd name="T24" fmla="*/ 12 w 1493"/>
                <a:gd name="T25" fmla="*/ 17 h 2145"/>
                <a:gd name="T26" fmla="*/ 11 w 1493"/>
                <a:gd name="T27" fmla="*/ 17 h 2145"/>
                <a:gd name="T28" fmla="*/ 10 w 1493"/>
                <a:gd name="T29" fmla="*/ 17 h 2145"/>
                <a:gd name="T30" fmla="*/ 9 w 1493"/>
                <a:gd name="T31" fmla="*/ 12 h 2145"/>
                <a:gd name="T32" fmla="*/ 8 w 1493"/>
                <a:gd name="T33" fmla="*/ 7 h 2145"/>
                <a:gd name="T34" fmla="*/ 8 w 1493"/>
                <a:gd name="T35" fmla="*/ 7 h 2145"/>
                <a:gd name="T36" fmla="*/ 8 w 1493"/>
                <a:gd name="T37" fmla="*/ 8 h 2145"/>
                <a:gd name="T38" fmla="*/ 8 w 1493"/>
                <a:gd name="T39" fmla="*/ 12 h 2145"/>
                <a:gd name="T40" fmla="*/ 8 w 1493"/>
                <a:gd name="T41" fmla="*/ 12 h 2145"/>
                <a:gd name="T42" fmla="*/ 7 w 1493"/>
                <a:gd name="T43" fmla="*/ 12 h 2145"/>
                <a:gd name="T44" fmla="*/ 7 w 1493"/>
                <a:gd name="T45" fmla="*/ 13 h 2145"/>
                <a:gd name="T46" fmla="*/ 6 w 1493"/>
                <a:gd name="T47" fmla="*/ 12 h 2145"/>
                <a:gd name="T48" fmla="*/ 6 w 1493"/>
                <a:gd name="T49" fmla="*/ 9 h 2145"/>
                <a:gd name="T50" fmla="*/ 6 w 1493"/>
                <a:gd name="T51" fmla="*/ 13 h 2145"/>
                <a:gd name="T52" fmla="*/ 5 w 1493"/>
                <a:gd name="T53" fmla="*/ 17 h 2145"/>
                <a:gd name="T54" fmla="*/ 5 w 1493"/>
                <a:gd name="T55" fmla="*/ 11 h 2145"/>
                <a:gd name="T56" fmla="*/ 5 w 1493"/>
                <a:gd name="T57" fmla="*/ 8 h 2145"/>
                <a:gd name="T58" fmla="*/ 5 w 1493"/>
                <a:gd name="T59" fmla="*/ 10 h 2145"/>
                <a:gd name="T60" fmla="*/ 4 w 1493"/>
                <a:gd name="T61" fmla="*/ 10 h 2145"/>
                <a:gd name="T62" fmla="*/ 4 w 1493"/>
                <a:gd name="T63" fmla="*/ 9 h 2145"/>
                <a:gd name="T64" fmla="*/ 4 w 1493"/>
                <a:gd name="T65" fmla="*/ 9 h 2145"/>
                <a:gd name="T66" fmla="*/ 3 w 1493"/>
                <a:gd name="T67" fmla="*/ 10 h 2145"/>
                <a:gd name="T68" fmla="*/ 3 w 1493"/>
                <a:gd name="T69" fmla="*/ 10 h 2145"/>
                <a:gd name="T70" fmla="*/ 3 w 1493"/>
                <a:gd name="T71" fmla="*/ 11 h 2145"/>
                <a:gd name="T72" fmla="*/ 3 w 1493"/>
                <a:gd name="T73" fmla="*/ 11 h 2145"/>
                <a:gd name="T74" fmla="*/ 3 w 1493"/>
                <a:gd name="T75" fmla="*/ 12 h 2145"/>
                <a:gd name="T76" fmla="*/ 4 w 1493"/>
                <a:gd name="T77" fmla="*/ 11 h 2145"/>
                <a:gd name="T78" fmla="*/ 4 w 1493"/>
                <a:gd name="T79" fmla="*/ 14 h 2145"/>
                <a:gd name="T80" fmla="*/ 3 w 1493"/>
                <a:gd name="T81" fmla="*/ 14 h 2145"/>
                <a:gd name="T82" fmla="*/ 3 w 1493"/>
                <a:gd name="T83" fmla="*/ 14 h 2145"/>
                <a:gd name="T84" fmla="*/ 2 w 1493"/>
                <a:gd name="T85" fmla="*/ 15 h 2145"/>
                <a:gd name="T86" fmla="*/ 3 w 1493"/>
                <a:gd name="T87" fmla="*/ 11 h 2145"/>
                <a:gd name="T88" fmla="*/ 2 w 1493"/>
                <a:gd name="T89" fmla="*/ 10 h 2145"/>
                <a:gd name="T90" fmla="*/ 2 w 1493"/>
                <a:gd name="T91" fmla="*/ 10 h 2145"/>
                <a:gd name="T92" fmla="*/ 2 w 1493"/>
                <a:gd name="T93" fmla="*/ 10 h 2145"/>
                <a:gd name="T94" fmla="*/ 2 w 1493"/>
                <a:gd name="T95" fmla="*/ 11 h 2145"/>
                <a:gd name="T96" fmla="*/ 1 w 1493"/>
                <a:gd name="T97" fmla="*/ 10 h 2145"/>
                <a:gd name="T98" fmla="*/ 1 w 1493"/>
                <a:gd name="T99" fmla="*/ 10 h 2145"/>
                <a:gd name="T100" fmla="*/ 0 w 1493"/>
                <a:gd name="T101" fmla="*/ 11 h 2145"/>
                <a:gd name="T102" fmla="*/ 0 w 1493"/>
                <a:gd name="T103" fmla="*/ 7 h 2145"/>
                <a:gd name="T104" fmla="*/ 2 w 1493"/>
                <a:gd name="T105" fmla="*/ 1 h 2145"/>
                <a:gd name="T106" fmla="*/ 6 w 1493"/>
                <a:gd name="T107" fmla="*/ 1 h 2145"/>
                <a:gd name="T108" fmla="*/ 9 w 1493"/>
                <a:gd name="T109" fmla="*/ 1 h 2145"/>
                <a:gd name="T110" fmla="*/ 10 w 1493"/>
                <a:gd name="T111" fmla="*/ 6 h 21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3"/>
                <a:gd name="T169" fmla="*/ 0 h 2145"/>
                <a:gd name="T170" fmla="*/ 1493 w 1493"/>
                <a:gd name="T171" fmla="*/ 2145 h 21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2" name="Freeform 86"/>
            <p:cNvSpPr>
              <a:spLocks/>
            </p:cNvSpPr>
            <p:nvPr/>
          </p:nvSpPr>
          <p:spPr bwMode="auto">
            <a:xfrm>
              <a:off x="4203" y="1342"/>
              <a:ext cx="87" cy="79"/>
            </a:xfrm>
            <a:custGeom>
              <a:avLst/>
              <a:gdLst>
                <a:gd name="T0" fmla="*/ 2 w 435"/>
                <a:gd name="T1" fmla="*/ 1 h 396"/>
                <a:gd name="T2" fmla="*/ 3 w 435"/>
                <a:gd name="T3" fmla="*/ 1 h 396"/>
                <a:gd name="T4" fmla="*/ 3 w 435"/>
                <a:gd name="T5" fmla="*/ 1 h 396"/>
                <a:gd name="T6" fmla="*/ 3 w 435"/>
                <a:gd name="T7" fmla="*/ 1 h 396"/>
                <a:gd name="T8" fmla="*/ 3 w 435"/>
                <a:gd name="T9" fmla="*/ 2 h 396"/>
                <a:gd name="T10" fmla="*/ 3 w 435"/>
                <a:gd name="T11" fmla="*/ 2 h 396"/>
                <a:gd name="T12" fmla="*/ 3 w 435"/>
                <a:gd name="T13" fmla="*/ 2 h 396"/>
                <a:gd name="T14" fmla="*/ 3 w 435"/>
                <a:gd name="T15" fmla="*/ 2 h 396"/>
                <a:gd name="T16" fmla="*/ 3 w 435"/>
                <a:gd name="T17" fmla="*/ 3 h 396"/>
                <a:gd name="T18" fmla="*/ 3 w 435"/>
                <a:gd name="T19" fmla="*/ 3 h 396"/>
                <a:gd name="T20" fmla="*/ 3 w 435"/>
                <a:gd name="T21" fmla="*/ 3 h 396"/>
                <a:gd name="T22" fmla="*/ 3 w 435"/>
                <a:gd name="T23" fmla="*/ 3 h 396"/>
                <a:gd name="T24" fmla="*/ 2 w 435"/>
                <a:gd name="T25" fmla="*/ 3 h 396"/>
                <a:gd name="T26" fmla="*/ 2 w 435"/>
                <a:gd name="T27" fmla="*/ 3 h 396"/>
                <a:gd name="T28" fmla="*/ 2 w 435"/>
                <a:gd name="T29" fmla="*/ 3 h 396"/>
                <a:gd name="T30" fmla="*/ 2 w 435"/>
                <a:gd name="T31" fmla="*/ 3 h 396"/>
                <a:gd name="T32" fmla="*/ 2 w 435"/>
                <a:gd name="T33" fmla="*/ 3 h 396"/>
                <a:gd name="T34" fmla="*/ 2 w 435"/>
                <a:gd name="T35" fmla="*/ 3 h 396"/>
                <a:gd name="T36" fmla="*/ 2 w 435"/>
                <a:gd name="T37" fmla="*/ 3 h 396"/>
                <a:gd name="T38" fmla="*/ 2 w 435"/>
                <a:gd name="T39" fmla="*/ 3 h 396"/>
                <a:gd name="T40" fmla="*/ 2 w 435"/>
                <a:gd name="T41" fmla="*/ 3 h 396"/>
                <a:gd name="T42" fmla="*/ 2 w 435"/>
                <a:gd name="T43" fmla="*/ 3 h 396"/>
                <a:gd name="T44" fmla="*/ 2 w 435"/>
                <a:gd name="T45" fmla="*/ 3 h 396"/>
                <a:gd name="T46" fmla="*/ 2 w 435"/>
                <a:gd name="T47" fmla="*/ 3 h 396"/>
                <a:gd name="T48" fmla="*/ 2 w 435"/>
                <a:gd name="T49" fmla="*/ 3 h 396"/>
                <a:gd name="T50" fmla="*/ 1 w 435"/>
                <a:gd name="T51" fmla="*/ 3 h 396"/>
                <a:gd name="T52" fmla="*/ 1 w 435"/>
                <a:gd name="T53" fmla="*/ 3 h 396"/>
                <a:gd name="T54" fmla="*/ 1 w 435"/>
                <a:gd name="T55" fmla="*/ 3 h 396"/>
                <a:gd name="T56" fmla="*/ 1 w 435"/>
                <a:gd name="T57" fmla="*/ 2 h 396"/>
                <a:gd name="T58" fmla="*/ 1 w 435"/>
                <a:gd name="T59" fmla="*/ 2 h 396"/>
                <a:gd name="T60" fmla="*/ 1 w 435"/>
                <a:gd name="T61" fmla="*/ 2 h 396"/>
                <a:gd name="T62" fmla="*/ 0 w 435"/>
                <a:gd name="T63" fmla="*/ 2 h 396"/>
                <a:gd name="T64" fmla="*/ 0 w 435"/>
                <a:gd name="T65" fmla="*/ 2 h 396"/>
                <a:gd name="T66" fmla="*/ 0 w 435"/>
                <a:gd name="T67" fmla="*/ 2 h 396"/>
                <a:gd name="T68" fmla="*/ 0 w 435"/>
                <a:gd name="T69" fmla="*/ 2 h 396"/>
                <a:gd name="T70" fmla="*/ 0 w 435"/>
                <a:gd name="T71" fmla="*/ 2 h 396"/>
                <a:gd name="T72" fmla="*/ 0 w 435"/>
                <a:gd name="T73" fmla="*/ 2 h 396"/>
                <a:gd name="T74" fmla="*/ 1 w 435"/>
                <a:gd name="T75" fmla="*/ 2 h 396"/>
                <a:gd name="T76" fmla="*/ 1 w 435"/>
                <a:gd name="T77" fmla="*/ 2 h 396"/>
                <a:gd name="T78" fmla="*/ 1 w 435"/>
                <a:gd name="T79" fmla="*/ 2 h 396"/>
                <a:gd name="T80" fmla="*/ 1 w 435"/>
                <a:gd name="T81" fmla="*/ 2 h 396"/>
                <a:gd name="T82" fmla="*/ 1 w 435"/>
                <a:gd name="T83" fmla="*/ 1 h 396"/>
                <a:gd name="T84" fmla="*/ 2 w 435"/>
                <a:gd name="T85" fmla="*/ 0 h 396"/>
                <a:gd name="T86" fmla="*/ 2 w 435"/>
                <a:gd name="T87" fmla="*/ 0 h 396"/>
                <a:gd name="T88" fmla="*/ 2 w 435"/>
                <a:gd name="T89" fmla="*/ 0 h 396"/>
                <a:gd name="T90" fmla="*/ 2 w 435"/>
                <a:gd name="T91" fmla="*/ 0 h 396"/>
                <a:gd name="T92" fmla="*/ 2 w 435"/>
                <a:gd name="T93" fmla="*/ 0 h 396"/>
                <a:gd name="T94" fmla="*/ 2 w 435"/>
                <a:gd name="T95" fmla="*/ 1 h 396"/>
                <a:gd name="T96" fmla="*/ 2 w 435"/>
                <a:gd name="T97" fmla="*/ 1 h 396"/>
                <a:gd name="T98" fmla="*/ 2 w 435"/>
                <a:gd name="T99" fmla="*/ 1 h 396"/>
                <a:gd name="T100" fmla="*/ 2 w 435"/>
                <a:gd name="T101" fmla="*/ 1 h 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396"/>
                <a:gd name="T155" fmla="*/ 435 w 435"/>
                <a:gd name="T156" fmla="*/ 396 h 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3" name="Freeform 87"/>
            <p:cNvSpPr>
              <a:spLocks/>
            </p:cNvSpPr>
            <p:nvPr/>
          </p:nvSpPr>
          <p:spPr bwMode="auto">
            <a:xfrm>
              <a:off x="4228" y="1363"/>
              <a:ext cx="52" cy="41"/>
            </a:xfrm>
            <a:custGeom>
              <a:avLst/>
              <a:gdLst>
                <a:gd name="T0" fmla="*/ 2 w 258"/>
                <a:gd name="T1" fmla="*/ 0 h 207"/>
                <a:gd name="T2" fmla="*/ 2 w 258"/>
                <a:gd name="T3" fmla="*/ 1 h 207"/>
                <a:gd name="T4" fmla="*/ 2 w 258"/>
                <a:gd name="T5" fmla="*/ 1 h 207"/>
                <a:gd name="T6" fmla="*/ 2 w 258"/>
                <a:gd name="T7" fmla="*/ 1 h 207"/>
                <a:gd name="T8" fmla="*/ 2 w 258"/>
                <a:gd name="T9" fmla="*/ 1 h 207"/>
                <a:gd name="T10" fmla="*/ 2 w 258"/>
                <a:gd name="T11" fmla="*/ 1 h 207"/>
                <a:gd name="T12" fmla="*/ 1 w 258"/>
                <a:gd name="T13" fmla="*/ 1 h 207"/>
                <a:gd name="T14" fmla="*/ 1 w 258"/>
                <a:gd name="T15" fmla="*/ 1 h 207"/>
                <a:gd name="T16" fmla="*/ 1 w 258"/>
                <a:gd name="T17" fmla="*/ 2 h 207"/>
                <a:gd name="T18" fmla="*/ 1 w 258"/>
                <a:gd name="T19" fmla="*/ 2 h 207"/>
                <a:gd name="T20" fmla="*/ 1 w 258"/>
                <a:gd name="T21" fmla="*/ 1 h 207"/>
                <a:gd name="T22" fmla="*/ 1 w 258"/>
                <a:gd name="T23" fmla="*/ 1 h 207"/>
                <a:gd name="T24" fmla="*/ 1 w 258"/>
                <a:gd name="T25" fmla="*/ 1 h 207"/>
                <a:gd name="T26" fmla="*/ 1 w 258"/>
                <a:gd name="T27" fmla="*/ 1 h 207"/>
                <a:gd name="T28" fmla="*/ 1 w 258"/>
                <a:gd name="T29" fmla="*/ 1 h 207"/>
                <a:gd name="T30" fmla="*/ 1 w 258"/>
                <a:gd name="T31" fmla="*/ 1 h 207"/>
                <a:gd name="T32" fmla="*/ 1 w 258"/>
                <a:gd name="T33" fmla="*/ 2 h 207"/>
                <a:gd name="T34" fmla="*/ 0 w 258"/>
                <a:gd name="T35" fmla="*/ 1 h 207"/>
                <a:gd name="T36" fmla="*/ 0 w 258"/>
                <a:gd name="T37" fmla="*/ 1 h 207"/>
                <a:gd name="T38" fmla="*/ 0 w 258"/>
                <a:gd name="T39" fmla="*/ 1 h 207"/>
                <a:gd name="T40" fmla="*/ 0 w 258"/>
                <a:gd name="T41" fmla="*/ 1 h 207"/>
                <a:gd name="T42" fmla="*/ 0 w 258"/>
                <a:gd name="T43" fmla="*/ 1 h 207"/>
                <a:gd name="T44" fmla="*/ 0 w 258"/>
                <a:gd name="T45" fmla="*/ 1 h 207"/>
                <a:gd name="T46" fmla="*/ 0 w 258"/>
                <a:gd name="T47" fmla="*/ 1 h 207"/>
                <a:gd name="T48" fmla="*/ 0 w 258"/>
                <a:gd name="T49" fmla="*/ 1 h 207"/>
                <a:gd name="T50" fmla="*/ 0 w 258"/>
                <a:gd name="T51" fmla="*/ 1 h 207"/>
                <a:gd name="T52" fmla="*/ 1 w 258"/>
                <a:gd name="T53" fmla="*/ 0 h 207"/>
                <a:gd name="T54" fmla="*/ 1 w 258"/>
                <a:gd name="T55" fmla="*/ 0 h 207"/>
                <a:gd name="T56" fmla="*/ 1 w 258"/>
                <a:gd name="T57" fmla="*/ 0 h 207"/>
                <a:gd name="T58" fmla="*/ 1 w 258"/>
                <a:gd name="T59" fmla="*/ 0 h 207"/>
                <a:gd name="T60" fmla="*/ 1 w 258"/>
                <a:gd name="T61" fmla="*/ 0 h 207"/>
                <a:gd name="T62" fmla="*/ 2 w 258"/>
                <a:gd name="T63" fmla="*/ 0 h 207"/>
                <a:gd name="T64" fmla="*/ 2 w 258"/>
                <a:gd name="T65" fmla="*/ 0 h 207"/>
                <a:gd name="T66" fmla="*/ 2 w 258"/>
                <a:gd name="T67" fmla="*/ 0 h 207"/>
                <a:gd name="T68" fmla="*/ 2 w 258"/>
                <a:gd name="T69" fmla="*/ 0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
                <a:gd name="T106" fmla="*/ 0 h 207"/>
                <a:gd name="T107" fmla="*/ 258 w 258"/>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4" name="Freeform 88"/>
            <p:cNvSpPr>
              <a:spLocks/>
            </p:cNvSpPr>
            <p:nvPr/>
          </p:nvSpPr>
          <p:spPr bwMode="auto">
            <a:xfrm>
              <a:off x="4087" y="1373"/>
              <a:ext cx="87" cy="91"/>
            </a:xfrm>
            <a:custGeom>
              <a:avLst/>
              <a:gdLst>
                <a:gd name="T0" fmla="*/ 3 w 435"/>
                <a:gd name="T1" fmla="*/ 1 h 457"/>
                <a:gd name="T2" fmla="*/ 3 w 435"/>
                <a:gd name="T3" fmla="*/ 1 h 457"/>
                <a:gd name="T4" fmla="*/ 3 w 435"/>
                <a:gd name="T5" fmla="*/ 1 h 457"/>
                <a:gd name="T6" fmla="*/ 3 w 435"/>
                <a:gd name="T7" fmla="*/ 1 h 457"/>
                <a:gd name="T8" fmla="*/ 3 w 435"/>
                <a:gd name="T9" fmla="*/ 1 h 457"/>
                <a:gd name="T10" fmla="*/ 3 w 435"/>
                <a:gd name="T11" fmla="*/ 2 h 457"/>
                <a:gd name="T12" fmla="*/ 3 w 435"/>
                <a:gd name="T13" fmla="*/ 2 h 457"/>
                <a:gd name="T14" fmla="*/ 3 w 435"/>
                <a:gd name="T15" fmla="*/ 2 h 457"/>
                <a:gd name="T16" fmla="*/ 3 w 435"/>
                <a:gd name="T17" fmla="*/ 3 h 457"/>
                <a:gd name="T18" fmla="*/ 3 w 435"/>
                <a:gd name="T19" fmla="*/ 3 h 457"/>
                <a:gd name="T20" fmla="*/ 3 w 435"/>
                <a:gd name="T21" fmla="*/ 3 h 457"/>
                <a:gd name="T22" fmla="*/ 3 w 435"/>
                <a:gd name="T23" fmla="*/ 3 h 457"/>
                <a:gd name="T24" fmla="*/ 3 w 435"/>
                <a:gd name="T25" fmla="*/ 3 h 457"/>
                <a:gd name="T26" fmla="*/ 2 w 435"/>
                <a:gd name="T27" fmla="*/ 3 h 457"/>
                <a:gd name="T28" fmla="*/ 2 w 435"/>
                <a:gd name="T29" fmla="*/ 3 h 457"/>
                <a:gd name="T30" fmla="*/ 2 w 435"/>
                <a:gd name="T31" fmla="*/ 3 h 457"/>
                <a:gd name="T32" fmla="*/ 2 w 435"/>
                <a:gd name="T33" fmla="*/ 3 h 457"/>
                <a:gd name="T34" fmla="*/ 2 w 435"/>
                <a:gd name="T35" fmla="*/ 3 h 457"/>
                <a:gd name="T36" fmla="*/ 2 w 435"/>
                <a:gd name="T37" fmla="*/ 3 h 457"/>
                <a:gd name="T38" fmla="*/ 2 w 435"/>
                <a:gd name="T39" fmla="*/ 3 h 457"/>
                <a:gd name="T40" fmla="*/ 2 w 435"/>
                <a:gd name="T41" fmla="*/ 3 h 457"/>
                <a:gd name="T42" fmla="*/ 2 w 435"/>
                <a:gd name="T43" fmla="*/ 3 h 457"/>
                <a:gd name="T44" fmla="*/ 2 w 435"/>
                <a:gd name="T45" fmla="*/ 3 h 457"/>
                <a:gd name="T46" fmla="*/ 1 w 435"/>
                <a:gd name="T47" fmla="*/ 3 h 457"/>
                <a:gd name="T48" fmla="*/ 1 w 435"/>
                <a:gd name="T49" fmla="*/ 4 h 457"/>
                <a:gd name="T50" fmla="*/ 1 w 435"/>
                <a:gd name="T51" fmla="*/ 4 h 457"/>
                <a:gd name="T52" fmla="*/ 1 w 435"/>
                <a:gd name="T53" fmla="*/ 4 h 457"/>
                <a:gd name="T54" fmla="*/ 1 w 435"/>
                <a:gd name="T55" fmla="*/ 4 h 457"/>
                <a:gd name="T56" fmla="*/ 1 w 435"/>
                <a:gd name="T57" fmla="*/ 3 h 457"/>
                <a:gd name="T58" fmla="*/ 1 w 435"/>
                <a:gd name="T59" fmla="*/ 3 h 457"/>
                <a:gd name="T60" fmla="*/ 1 w 435"/>
                <a:gd name="T61" fmla="*/ 3 h 457"/>
                <a:gd name="T62" fmla="*/ 1 w 435"/>
                <a:gd name="T63" fmla="*/ 3 h 457"/>
                <a:gd name="T64" fmla="*/ 1 w 435"/>
                <a:gd name="T65" fmla="*/ 3 h 457"/>
                <a:gd name="T66" fmla="*/ 1 w 435"/>
                <a:gd name="T67" fmla="*/ 3 h 457"/>
                <a:gd name="T68" fmla="*/ 1 w 435"/>
                <a:gd name="T69" fmla="*/ 2 h 457"/>
                <a:gd name="T70" fmla="*/ 1 w 435"/>
                <a:gd name="T71" fmla="*/ 2 h 457"/>
                <a:gd name="T72" fmla="*/ 1 w 435"/>
                <a:gd name="T73" fmla="*/ 2 h 457"/>
                <a:gd name="T74" fmla="*/ 0 w 435"/>
                <a:gd name="T75" fmla="*/ 2 h 457"/>
                <a:gd name="T76" fmla="*/ 0 w 435"/>
                <a:gd name="T77" fmla="*/ 2 h 457"/>
                <a:gd name="T78" fmla="*/ 0 w 435"/>
                <a:gd name="T79" fmla="*/ 2 h 457"/>
                <a:gd name="T80" fmla="*/ 0 w 435"/>
                <a:gd name="T81" fmla="*/ 2 h 457"/>
                <a:gd name="T82" fmla="*/ 0 w 435"/>
                <a:gd name="T83" fmla="*/ 2 h 457"/>
                <a:gd name="T84" fmla="*/ 0 w 435"/>
                <a:gd name="T85" fmla="*/ 2 h 457"/>
                <a:gd name="T86" fmla="*/ 0 w 435"/>
                <a:gd name="T87" fmla="*/ 2 h 457"/>
                <a:gd name="T88" fmla="*/ 0 w 435"/>
                <a:gd name="T89" fmla="*/ 2 h 457"/>
                <a:gd name="T90" fmla="*/ 0 w 435"/>
                <a:gd name="T91" fmla="*/ 2 h 457"/>
                <a:gd name="T92" fmla="*/ 1 w 435"/>
                <a:gd name="T93" fmla="*/ 2 h 457"/>
                <a:gd name="T94" fmla="*/ 1 w 435"/>
                <a:gd name="T95" fmla="*/ 2 h 457"/>
                <a:gd name="T96" fmla="*/ 1 w 435"/>
                <a:gd name="T97" fmla="*/ 1 h 457"/>
                <a:gd name="T98" fmla="*/ 1 w 435"/>
                <a:gd name="T99" fmla="*/ 1 h 457"/>
                <a:gd name="T100" fmla="*/ 1 w 435"/>
                <a:gd name="T101" fmla="*/ 0 h 457"/>
                <a:gd name="T102" fmla="*/ 2 w 435"/>
                <a:gd name="T103" fmla="*/ 0 h 457"/>
                <a:gd name="T104" fmla="*/ 2 w 435"/>
                <a:gd name="T105" fmla="*/ 0 h 457"/>
                <a:gd name="T106" fmla="*/ 2 w 435"/>
                <a:gd name="T107" fmla="*/ 0 h 457"/>
                <a:gd name="T108" fmla="*/ 2 w 435"/>
                <a:gd name="T109" fmla="*/ 1 h 457"/>
                <a:gd name="T110" fmla="*/ 2 w 435"/>
                <a:gd name="T111" fmla="*/ 1 h 457"/>
                <a:gd name="T112" fmla="*/ 3 w 435"/>
                <a:gd name="T113" fmla="*/ 1 h 457"/>
                <a:gd name="T114" fmla="*/ 3 w 435"/>
                <a:gd name="T115" fmla="*/ 1 h 457"/>
                <a:gd name="T116" fmla="*/ 3 w 435"/>
                <a:gd name="T117" fmla="*/ 1 h 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5"/>
                <a:gd name="T178" fmla="*/ 0 h 457"/>
                <a:gd name="T179" fmla="*/ 435 w 435"/>
                <a:gd name="T180" fmla="*/ 457 h 4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5" name="Freeform 89"/>
            <p:cNvSpPr>
              <a:spLocks/>
            </p:cNvSpPr>
            <p:nvPr/>
          </p:nvSpPr>
          <p:spPr bwMode="auto">
            <a:xfrm>
              <a:off x="4102" y="1386"/>
              <a:ext cx="62" cy="58"/>
            </a:xfrm>
            <a:custGeom>
              <a:avLst/>
              <a:gdLst>
                <a:gd name="T0" fmla="*/ 2 w 312"/>
                <a:gd name="T1" fmla="*/ 1 h 290"/>
                <a:gd name="T2" fmla="*/ 2 w 312"/>
                <a:gd name="T3" fmla="*/ 1 h 290"/>
                <a:gd name="T4" fmla="*/ 2 w 312"/>
                <a:gd name="T5" fmla="*/ 1 h 290"/>
                <a:gd name="T6" fmla="*/ 2 w 312"/>
                <a:gd name="T7" fmla="*/ 1 h 290"/>
                <a:gd name="T8" fmla="*/ 2 w 312"/>
                <a:gd name="T9" fmla="*/ 1 h 290"/>
                <a:gd name="T10" fmla="*/ 2 w 312"/>
                <a:gd name="T11" fmla="*/ 1 h 290"/>
                <a:gd name="T12" fmla="*/ 2 w 312"/>
                <a:gd name="T13" fmla="*/ 1 h 290"/>
                <a:gd name="T14" fmla="*/ 2 w 312"/>
                <a:gd name="T15" fmla="*/ 2 h 290"/>
                <a:gd name="T16" fmla="*/ 2 w 312"/>
                <a:gd name="T17" fmla="*/ 2 h 290"/>
                <a:gd name="T18" fmla="*/ 2 w 312"/>
                <a:gd name="T19" fmla="*/ 2 h 290"/>
                <a:gd name="T20" fmla="*/ 2 w 312"/>
                <a:gd name="T21" fmla="*/ 2 h 290"/>
                <a:gd name="T22" fmla="*/ 2 w 312"/>
                <a:gd name="T23" fmla="*/ 2 h 290"/>
                <a:gd name="T24" fmla="*/ 2 w 312"/>
                <a:gd name="T25" fmla="*/ 2 h 290"/>
                <a:gd name="T26" fmla="*/ 1 w 312"/>
                <a:gd name="T27" fmla="*/ 2 h 290"/>
                <a:gd name="T28" fmla="*/ 1 w 312"/>
                <a:gd name="T29" fmla="*/ 2 h 290"/>
                <a:gd name="T30" fmla="*/ 1 w 312"/>
                <a:gd name="T31" fmla="*/ 2 h 290"/>
                <a:gd name="T32" fmla="*/ 1 w 312"/>
                <a:gd name="T33" fmla="*/ 2 h 290"/>
                <a:gd name="T34" fmla="*/ 1 w 312"/>
                <a:gd name="T35" fmla="*/ 2 h 290"/>
                <a:gd name="T36" fmla="*/ 1 w 312"/>
                <a:gd name="T37" fmla="*/ 2 h 290"/>
                <a:gd name="T38" fmla="*/ 1 w 312"/>
                <a:gd name="T39" fmla="*/ 2 h 290"/>
                <a:gd name="T40" fmla="*/ 1 w 312"/>
                <a:gd name="T41" fmla="*/ 2 h 290"/>
                <a:gd name="T42" fmla="*/ 1 w 312"/>
                <a:gd name="T43" fmla="*/ 2 h 290"/>
                <a:gd name="T44" fmla="*/ 1 w 312"/>
                <a:gd name="T45" fmla="*/ 2 h 290"/>
                <a:gd name="T46" fmla="*/ 0 w 312"/>
                <a:gd name="T47" fmla="*/ 2 h 290"/>
                <a:gd name="T48" fmla="*/ 0 w 312"/>
                <a:gd name="T49" fmla="*/ 2 h 290"/>
                <a:gd name="T50" fmla="*/ 0 w 312"/>
                <a:gd name="T51" fmla="*/ 1 h 290"/>
                <a:gd name="T52" fmla="*/ 0 w 312"/>
                <a:gd name="T53" fmla="*/ 1 h 290"/>
                <a:gd name="T54" fmla="*/ 0 w 312"/>
                <a:gd name="T55" fmla="*/ 1 h 290"/>
                <a:gd name="T56" fmla="*/ 1 w 312"/>
                <a:gd name="T57" fmla="*/ 1 h 290"/>
                <a:gd name="T58" fmla="*/ 1 w 312"/>
                <a:gd name="T59" fmla="*/ 1 h 290"/>
                <a:gd name="T60" fmla="*/ 1 w 312"/>
                <a:gd name="T61" fmla="*/ 1 h 290"/>
                <a:gd name="T62" fmla="*/ 1 w 312"/>
                <a:gd name="T63" fmla="*/ 1 h 290"/>
                <a:gd name="T64" fmla="*/ 1 w 312"/>
                <a:gd name="T65" fmla="*/ 0 h 290"/>
                <a:gd name="T66" fmla="*/ 1 w 312"/>
                <a:gd name="T67" fmla="*/ 0 h 290"/>
                <a:gd name="T68" fmla="*/ 1 w 312"/>
                <a:gd name="T69" fmla="*/ 0 h 290"/>
                <a:gd name="T70" fmla="*/ 1 w 312"/>
                <a:gd name="T71" fmla="*/ 0 h 290"/>
                <a:gd name="T72" fmla="*/ 1 w 312"/>
                <a:gd name="T73" fmla="*/ 0 h 290"/>
                <a:gd name="T74" fmla="*/ 1 w 312"/>
                <a:gd name="T75" fmla="*/ 0 h 290"/>
                <a:gd name="T76" fmla="*/ 2 w 312"/>
                <a:gd name="T77" fmla="*/ 1 h 290"/>
                <a:gd name="T78" fmla="*/ 2 w 312"/>
                <a:gd name="T79" fmla="*/ 1 h 290"/>
                <a:gd name="T80" fmla="*/ 2 w 312"/>
                <a:gd name="T81" fmla="*/ 1 h 290"/>
                <a:gd name="T82" fmla="*/ 2 w 312"/>
                <a:gd name="T83" fmla="*/ 1 h 290"/>
                <a:gd name="T84" fmla="*/ 2 w 312"/>
                <a:gd name="T85" fmla="*/ 1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2"/>
                <a:gd name="T130" fmla="*/ 0 h 290"/>
                <a:gd name="T131" fmla="*/ 312 w 312"/>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6" name="Freeform 90"/>
            <p:cNvSpPr>
              <a:spLocks/>
            </p:cNvSpPr>
            <p:nvPr/>
          </p:nvSpPr>
          <p:spPr bwMode="auto">
            <a:xfrm>
              <a:off x="4170" y="1417"/>
              <a:ext cx="77" cy="84"/>
            </a:xfrm>
            <a:custGeom>
              <a:avLst/>
              <a:gdLst>
                <a:gd name="T0" fmla="*/ 2 w 384"/>
                <a:gd name="T1" fmla="*/ 1 h 420"/>
                <a:gd name="T2" fmla="*/ 2 w 384"/>
                <a:gd name="T3" fmla="*/ 1 h 420"/>
                <a:gd name="T4" fmla="*/ 2 w 384"/>
                <a:gd name="T5" fmla="*/ 1 h 420"/>
                <a:gd name="T6" fmla="*/ 3 w 384"/>
                <a:gd name="T7" fmla="*/ 1 h 420"/>
                <a:gd name="T8" fmla="*/ 3 w 384"/>
                <a:gd name="T9" fmla="*/ 1 h 420"/>
                <a:gd name="T10" fmla="*/ 3 w 384"/>
                <a:gd name="T11" fmla="*/ 2 h 420"/>
                <a:gd name="T12" fmla="*/ 3 w 384"/>
                <a:gd name="T13" fmla="*/ 2 h 420"/>
                <a:gd name="T14" fmla="*/ 3 w 384"/>
                <a:gd name="T15" fmla="*/ 2 h 420"/>
                <a:gd name="T16" fmla="*/ 3 w 384"/>
                <a:gd name="T17" fmla="*/ 2 h 420"/>
                <a:gd name="T18" fmla="*/ 3 w 384"/>
                <a:gd name="T19" fmla="*/ 2 h 420"/>
                <a:gd name="T20" fmla="*/ 3 w 384"/>
                <a:gd name="T21" fmla="*/ 2 h 420"/>
                <a:gd name="T22" fmla="*/ 2 w 384"/>
                <a:gd name="T23" fmla="*/ 2 h 420"/>
                <a:gd name="T24" fmla="*/ 2 w 384"/>
                <a:gd name="T25" fmla="*/ 2 h 420"/>
                <a:gd name="T26" fmla="*/ 2 w 384"/>
                <a:gd name="T27" fmla="*/ 3 h 420"/>
                <a:gd name="T28" fmla="*/ 2 w 384"/>
                <a:gd name="T29" fmla="*/ 3 h 420"/>
                <a:gd name="T30" fmla="*/ 2 w 384"/>
                <a:gd name="T31" fmla="*/ 3 h 420"/>
                <a:gd name="T32" fmla="*/ 2 w 384"/>
                <a:gd name="T33" fmla="*/ 3 h 420"/>
                <a:gd name="T34" fmla="*/ 2 w 384"/>
                <a:gd name="T35" fmla="*/ 3 h 420"/>
                <a:gd name="T36" fmla="*/ 2 w 384"/>
                <a:gd name="T37" fmla="*/ 3 h 420"/>
                <a:gd name="T38" fmla="*/ 2 w 384"/>
                <a:gd name="T39" fmla="*/ 3 h 420"/>
                <a:gd name="T40" fmla="*/ 2 w 384"/>
                <a:gd name="T41" fmla="*/ 3 h 420"/>
                <a:gd name="T42" fmla="*/ 1 w 384"/>
                <a:gd name="T43" fmla="*/ 3 h 420"/>
                <a:gd name="T44" fmla="*/ 1 w 384"/>
                <a:gd name="T45" fmla="*/ 3 h 420"/>
                <a:gd name="T46" fmla="*/ 1 w 384"/>
                <a:gd name="T47" fmla="*/ 3 h 420"/>
                <a:gd name="T48" fmla="*/ 1 w 384"/>
                <a:gd name="T49" fmla="*/ 3 h 420"/>
                <a:gd name="T50" fmla="*/ 1 w 384"/>
                <a:gd name="T51" fmla="*/ 3 h 420"/>
                <a:gd name="T52" fmla="*/ 1 w 384"/>
                <a:gd name="T53" fmla="*/ 3 h 420"/>
                <a:gd name="T54" fmla="*/ 1 w 384"/>
                <a:gd name="T55" fmla="*/ 3 h 420"/>
                <a:gd name="T56" fmla="*/ 1 w 384"/>
                <a:gd name="T57" fmla="*/ 3 h 420"/>
                <a:gd name="T58" fmla="*/ 0 w 384"/>
                <a:gd name="T59" fmla="*/ 3 h 420"/>
                <a:gd name="T60" fmla="*/ 0 w 384"/>
                <a:gd name="T61" fmla="*/ 3 h 420"/>
                <a:gd name="T62" fmla="*/ 0 w 384"/>
                <a:gd name="T63" fmla="*/ 3 h 420"/>
                <a:gd name="T64" fmla="*/ 0 w 384"/>
                <a:gd name="T65" fmla="*/ 3 h 420"/>
                <a:gd name="T66" fmla="*/ 0 w 384"/>
                <a:gd name="T67" fmla="*/ 3 h 420"/>
                <a:gd name="T68" fmla="*/ 0 w 384"/>
                <a:gd name="T69" fmla="*/ 2 h 420"/>
                <a:gd name="T70" fmla="*/ 0 w 384"/>
                <a:gd name="T71" fmla="*/ 2 h 420"/>
                <a:gd name="T72" fmla="*/ 0 w 384"/>
                <a:gd name="T73" fmla="*/ 2 h 420"/>
                <a:gd name="T74" fmla="*/ 0 w 384"/>
                <a:gd name="T75" fmla="*/ 2 h 420"/>
                <a:gd name="T76" fmla="*/ 0 w 384"/>
                <a:gd name="T77" fmla="*/ 1 h 420"/>
                <a:gd name="T78" fmla="*/ 0 w 384"/>
                <a:gd name="T79" fmla="*/ 1 h 420"/>
                <a:gd name="T80" fmla="*/ 0 w 384"/>
                <a:gd name="T81" fmla="*/ 1 h 420"/>
                <a:gd name="T82" fmla="*/ 0 w 384"/>
                <a:gd name="T83" fmla="*/ 1 h 420"/>
                <a:gd name="T84" fmla="*/ 0 w 384"/>
                <a:gd name="T85" fmla="*/ 1 h 420"/>
                <a:gd name="T86" fmla="*/ 0 w 384"/>
                <a:gd name="T87" fmla="*/ 1 h 420"/>
                <a:gd name="T88" fmla="*/ 1 w 384"/>
                <a:gd name="T89" fmla="*/ 1 h 420"/>
                <a:gd name="T90" fmla="*/ 1 w 384"/>
                <a:gd name="T91" fmla="*/ 1 h 420"/>
                <a:gd name="T92" fmla="*/ 1 w 384"/>
                <a:gd name="T93" fmla="*/ 1 h 420"/>
                <a:gd name="T94" fmla="*/ 1 w 384"/>
                <a:gd name="T95" fmla="*/ 1 h 420"/>
                <a:gd name="T96" fmla="*/ 1 w 384"/>
                <a:gd name="T97" fmla="*/ 1 h 420"/>
                <a:gd name="T98" fmla="*/ 1 w 384"/>
                <a:gd name="T99" fmla="*/ 1 h 420"/>
                <a:gd name="T100" fmla="*/ 1 w 384"/>
                <a:gd name="T101" fmla="*/ 1 h 420"/>
                <a:gd name="T102" fmla="*/ 1 w 384"/>
                <a:gd name="T103" fmla="*/ 1 h 420"/>
                <a:gd name="T104" fmla="*/ 2 w 384"/>
                <a:gd name="T105" fmla="*/ 0 h 420"/>
                <a:gd name="T106" fmla="*/ 2 w 384"/>
                <a:gd name="T107" fmla="*/ 0 h 420"/>
                <a:gd name="T108" fmla="*/ 2 w 384"/>
                <a:gd name="T109" fmla="*/ 0 h 420"/>
                <a:gd name="T110" fmla="*/ 2 w 384"/>
                <a:gd name="T111" fmla="*/ 0 h 420"/>
                <a:gd name="T112" fmla="*/ 2 w 384"/>
                <a:gd name="T113" fmla="*/ 0 h 420"/>
                <a:gd name="T114" fmla="*/ 2 w 384"/>
                <a:gd name="T115" fmla="*/ 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4"/>
                <a:gd name="T175" fmla="*/ 0 h 420"/>
                <a:gd name="T176" fmla="*/ 384 w 384"/>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7" name="Freeform 91"/>
            <p:cNvSpPr>
              <a:spLocks/>
            </p:cNvSpPr>
            <p:nvPr/>
          </p:nvSpPr>
          <p:spPr bwMode="auto">
            <a:xfrm>
              <a:off x="4185" y="1435"/>
              <a:ext cx="47" cy="54"/>
            </a:xfrm>
            <a:custGeom>
              <a:avLst/>
              <a:gdLst>
                <a:gd name="T0" fmla="*/ 2 w 239"/>
                <a:gd name="T1" fmla="*/ 1 h 270"/>
                <a:gd name="T2" fmla="*/ 2 w 239"/>
                <a:gd name="T3" fmla="*/ 1 h 270"/>
                <a:gd name="T4" fmla="*/ 2 w 239"/>
                <a:gd name="T5" fmla="*/ 1 h 270"/>
                <a:gd name="T6" fmla="*/ 2 w 239"/>
                <a:gd name="T7" fmla="*/ 1 h 270"/>
                <a:gd name="T8" fmla="*/ 2 w 239"/>
                <a:gd name="T9" fmla="*/ 1 h 270"/>
                <a:gd name="T10" fmla="*/ 1 w 239"/>
                <a:gd name="T11" fmla="*/ 1 h 270"/>
                <a:gd name="T12" fmla="*/ 1 w 239"/>
                <a:gd name="T13" fmla="*/ 1 h 270"/>
                <a:gd name="T14" fmla="*/ 1 w 239"/>
                <a:gd name="T15" fmla="*/ 1 h 270"/>
                <a:gd name="T16" fmla="*/ 1 w 239"/>
                <a:gd name="T17" fmla="*/ 2 h 270"/>
                <a:gd name="T18" fmla="*/ 1 w 239"/>
                <a:gd name="T19" fmla="*/ 2 h 270"/>
                <a:gd name="T20" fmla="*/ 1 w 239"/>
                <a:gd name="T21" fmla="*/ 2 h 270"/>
                <a:gd name="T22" fmla="*/ 1 w 239"/>
                <a:gd name="T23" fmla="*/ 2 h 270"/>
                <a:gd name="T24" fmla="*/ 1 w 239"/>
                <a:gd name="T25" fmla="*/ 2 h 270"/>
                <a:gd name="T26" fmla="*/ 1 w 239"/>
                <a:gd name="T27" fmla="*/ 2 h 270"/>
                <a:gd name="T28" fmla="*/ 0 w 239"/>
                <a:gd name="T29" fmla="*/ 2 h 270"/>
                <a:gd name="T30" fmla="*/ 0 w 239"/>
                <a:gd name="T31" fmla="*/ 2 h 270"/>
                <a:gd name="T32" fmla="*/ 0 w 239"/>
                <a:gd name="T33" fmla="*/ 2 h 270"/>
                <a:gd name="T34" fmla="*/ 0 w 239"/>
                <a:gd name="T35" fmla="*/ 2 h 270"/>
                <a:gd name="T36" fmla="*/ 0 w 239"/>
                <a:gd name="T37" fmla="*/ 2 h 270"/>
                <a:gd name="T38" fmla="*/ 0 w 239"/>
                <a:gd name="T39" fmla="*/ 2 h 270"/>
                <a:gd name="T40" fmla="*/ 0 w 239"/>
                <a:gd name="T41" fmla="*/ 1 h 270"/>
                <a:gd name="T42" fmla="*/ 0 w 239"/>
                <a:gd name="T43" fmla="*/ 1 h 270"/>
                <a:gd name="T44" fmla="*/ 0 w 239"/>
                <a:gd name="T45" fmla="*/ 1 h 270"/>
                <a:gd name="T46" fmla="*/ 0 w 239"/>
                <a:gd name="T47" fmla="*/ 1 h 270"/>
                <a:gd name="T48" fmla="*/ 0 w 239"/>
                <a:gd name="T49" fmla="*/ 1 h 270"/>
                <a:gd name="T50" fmla="*/ 0 w 239"/>
                <a:gd name="T51" fmla="*/ 1 h 270"/>
                <a:gd name="T52" fmla="*/ 0 w 239"/>
                <a:gd name="T53" fmla="*/ 1 h 270"/>
                <a:gd name="T54" fmla="*/ 0 w 239"/>
                <a:gd name="T55" fmla="*/ 1 h 270"/>
                <a:gd name="T56" fmla="*/ 0 w 239"/>
                <a:gd name="T57" fmla="*/ 1 h 270"/>
                <a:gd name="T58" fmla="*/ 0 w 239"/>
                <a:gd name="T59" fmla="*/ 1 h 270"/>
                <a:gd name="T60" fmla="*/ 0 w 239"/>
                <a:gd name="T61" fmla="*/ 1 h 270"/>
                <a:gd name="T62" fmla="*/ 0 w 239"/>
                <a:gd name="T63" fmla="*/ 1 h 270"/>
                <a:gd name="T64" fmla="*/ 0 w 239"/>
                <a:gd name="T65" fmla="*/ 1 h 270"/>
                <a:gd name="T66" fmla="*/ 0 w 239"/>
                <a:gd name="T67" fmla="*/ 1 h 270"/>
                <a:gd name="T68" fmla="*/ 1 w 239"/>
                <a:gd name="T69" fmla="*/ 1 h 270"/>
                <a:gd name="T70" fmla="*/ 1 w 239"/>
                <a:gd name="T71" fmla="*/ 0 h 270"/>
                <a:gd name="T72" fmla="*/ 1 w 239"/>
                <a:gd name="T73" fmla="*/ 0 h 270"/>
                <a:gd name="T74" fmla="*/ 1 w 239"/>
                <a:gd name="T75" fmla="*/ 0 h 270"/>
                <a:gd name="T76" fmla="*/ 1 w 239"/>
                <a:gd name="T77" fmla="*/ 1 h 270"/>
                <a:gd name="T78" fmla="*/ 1 w 239"/>
                <a:gd name="T79" fmla="*/ 1 h 270"/>
                <a:gd name="T80" fmla="*/ 1 w 239"/>
                <a:gd name="T81" fmla="*/ 1 h 270"/>
                <a:gd name="T82" fmla="*/ 2 w 239"/>
                <a:gd name="T83" fmla="*/ 1 h 270"/>
                <a:gd name="T84" fmla="*/ 2 w 239"/>
                <a:gd name="T85" fmla="*/ 1 h 270"/>
                <a:gd name="T86" fmla="*/ 2 w 239"/>
                <a:gd name="T87" fmla="*/ 1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270"/>
                <a:gd name="T134" fmla="*/ 239 w 239"/>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8" name="Freeform 92"/>
            <p:cNvSpPr>
              <a:spLocks/>
            </p:cNvSpPr>
            <p:nvPr/>
          </p:nvSpPr>
          <p:spPr bwMode="auto">
            <a:xfrm>
              <a:off x="4297" y="1514"/>
              <a:ext cx="27" cy="50"/>
            </a:xfrm>
            <a:custGeom>
              <a:avLst/>
              <a:gdLst>
                <a:gd name="T0" fmla="*/ 1 w 134"/>
                <a:gd name="T1" fmla="*/ 2 h 249"/>
                <a:gd name="T2" fmla="*/ 1 w 134"/>
                <a:gd name="T3" fmla="*/ 2 h 249"/>
                <a:gd name="T4" fmla="*/ 1 w 134"/>
                <a:gd name="T5" fmla="*/ 2 h 249"/>
                <a:gd name="T6" fmla="*/ 1 w 134"/>
                <a:gd name="T7" fmla="*/ 2 h 249"/>
                <a:gd name="T8" fmla="*/ 1 w 134"/>
                <a:gd name="T9" fmla="*/ 2 h 249"/>
                <a:gd name="T10" fmla="*/ 1 w 134"/>
                <a:gd name="T11" fmla="*/ 2 h 249"/>
                <a:gd name="T12" fmla="*/ 1 w 134"/>
                <a:gd name="T13" fmla="*/ 2 h 249"/>
                <a:gd name="T14" fmla="*/ 1 w 134"/>
                <a:gd name="T15" fmla="*/ 2 h 249"/>
                <a:gd name="T16" fmla="*/ 0 w 134"/>
                <a:gd name="T17" fmla="*/ 2 h 249"/>
                <a:gd name="T18" fmla="*/ 1 w 134"/>
                <a:gd name="T19" fmla="*/ 2 h 249"/>
                <a:gd name="T20" fmla="*/ 1 w 134"/>
                <a:gd name="T21" fmla="*/ 2 h 249"/>
                <a:gd name="T22" fmla="*/ 1 w 134"/>
                <a:gd name="T23" fmla="*/ 2 h 249"/>
                <a:gd name="T24" fmla="*/ 1 w 134"/>
                <a:gd name="T25" fmla="*/ 2 h 249"/>
                <a:gd name="T26" fmla="*/ 1 w 134"/>
                <a:gd name="T27" fmla="*/ 1 h 249"/>
                <a:gd name="T28" fmla="*/ 1 w 134"/>
                <a:gd name="T29" fmla="*/ 1 h 249"/>
                <a:gd name="T30" fmla="*/ 1 w 134"/>
                <a:gd name="T31" fmla="*/ 1 h 249"/>
                <a:gd name="T32" fmla="*/ 1 w 134"/>
                <a:gd name="T33" fmla="*/ 1 h 249"/>
                <a:gd name="T34" fmla="*/ 0 w 134"/>
                <a:gd name="T35" fmla="*/ 1 h 249"/>
                <a:gd name="T36" fmla="*/ 0 w 134"/>
                <a:gd name="T37" fmla="*/ 1 h 249"/>
                <a:gd name="T38" fmla="*/ 0 w 134"/>
                <a:gd name="T39" fmla="*/ 1 h 249"/>
                <a:gd name="T40" fmla="*/ 0 w 134"/>
                <a:gd name="T41" fmla="*/ 1 h 249"/>
                <a:gd name="T42" fmla="*/ 0 w 134"/>
                <a:gd name="T43" fmla="*/ 1 h 249"/>
                <a:gd name="T44" fmla="*/ 0 w 134"/>
                <a:gd name="T45" fmla="*/ 1 h 249"/>
                <a:gd name="T46" fmla="*/ 0 w 134"/>
                <a:gd name="T47" fmla="*/ 1 h 249"/>
                <a:gd name="T48" fmla="*/ 0 w 134"/>
                <a:gd name="T49" fmla="*/ 1 h 249"/>
                <a:gd name="T50" fmla="*/ 0 w 134"/>
                <a:gd name="T51" fmla="*/ 1 h 249"/>
                <a:gd name="T52" fmla="*/ 0 w 134"/>
                <a:gd name="T53" fmla="*/ 1 h 249"/>
                <a:gd name="T54" fmla="*/ 0 w 134"/>
                <a:gd name="T55" fmla="*/ 1 h 249"/>
                <a:gd name="T56" fmla="*/ 1 w 134"/>
                <a:gd name="T57" fmla="*/ 1 h 249"/>
                <a:gd name="T58" fmla="*/ 1 w 134"/>
                <a:gd name="T59" fmla="*/ 0 h 249"/>
                <a:gd name="T60" fmla="*/ 1 w 134"/>
                <a:gd name="T61" fmla="*/ 0 h 249"/>
                <a:gd name="T62" fmla="*/ 1 w 134"/>
                <a:gd name="T63" fmla="*/ 0 h 249"/>
                <a:gd name="T64" fmla="*/ 1 w 134"/>
                <a:gd name="T65" fmla="*/ 0 h 249"/>
                <a:gd name="T66" fmla="*/ 1 w 134"/>
                <a:gd name="T67" fmla="*/ 2 h 2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49"/>
                <a:gd name="T104" fmla="*/ 134 w 134"/>
                <a:gd name="T105" fmla="*/ 249 h 2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9" name="Freeform 93"/>
            <p:cNvSpPr>
              <a:spLocks/>
            </p:cNvSpPr>
            <p:nvPr/>
          </p:nvSpPr>
          <p:spPr bwMode="auto">
            <a:xfrm>
              <a:off x="4145" y="1547"/>
              <a:ext cx="34" cy="42"/>
            </a:xfrm>
            <a:custGeom>
              <a:avLst/>
              <a:gdLst>
                <a:gd name="T0" fmla="*/ 1 w 166"/>
                <a:gd name="T1" fmla="*/ 1 h 206"/>
                <a:gd name="T2" fmla="*/ 1 w 166"/>
                <a:gd name="T3" fmla="*/ 2 h 206"/>
                <a:gd name="T4" fmla="*/ 1 w 166"/>
                <a:gd name="T5" fmla="*/ 2 h 206"/>
                <a:gd name="T6" fmla="*/ 1 w 166"/>
                <a:gd name="T7" fmla="*/ 2 h 206"/>
                <a:gd name="T8" fmla="*/ 1 w 166"/>
                <a:gd name="T9" fmla="*/ 2 h 206"/>
                <a:gd name="T10" fmla="*/ 1 w 166"/>
                <a:gd name="T11" fmla="*/ 2 h 206"/>
                <a:gd name="T12" fmla="*/ 1 w 166"/>
                <a:gd name="T13" fmla="*/ 1 h 206"/>
                <a:gd name="T14" fmla="*/ 1 w 166"/>
                <a:gd name="T15" fmla="*/ 1 h 206"/>
                <a:gd name="T16" fmla="*/ 1 w 166"/>
                <a:gd name="T17" fmla="*/ 1 h 206"/>
                <a:gd name="T18" fmla="*/ 1 w 166"/>
                <a:gd name="T19" fmla="*/ 1 h 206"/>
                <a:gd name="T20" fmla="*/ 1 w 166"/>
                <a:gd name="T21" fmla="*/ 2 h 206"/>
                <a:gd name="T22" fmla="*/ 1 w 166"/>
                <a:gd name="T23" fmla="*/ 2 h 206"/>
                <a:gd name="T24" fmla="*/ 1 w 166"/>
                <a:gd name="T25" fmla="*/ 2 h 206"/>
                <a:gd name="T26" fmla="*/ 0 w 166"/>
                <a:gd name="T27" fmla="*/ 1 h 206"/>
                <a:gd name="T28" fmla="*/ 0 w 166"/>
                <a:gd name="T29" fmla="*/ 1 h 206"/>
                <a:gd name="T30" fmla="*/ 0 w 166"/>
                <a:gd name="T31" fmla="*/ 1 h 206"/>
                <a:gd name="T32" fmla="*/ 0 w 166"/>
                <a:gd name="T33" fmla="*/ 1 h 206"/>
                <a:gd name="T34" fmla="*/ 0 w 166"/>
                <a:gd name="T35" fmla="*/ 1 h 206"/>
                <a:gd name="T36" fmla="*/ 0 w 166"/>
                <a:gd name="T37" fmla="*/ 1 h 206"/>
                <a:gd name="T38" fmla="*/ 0 w 166"/>
                <a:gd name="T39" fmla="*/ 0 h 206"/>
                <a:gd name="T40" fmla="*/ 0 w 166"/>
                <a:gd name="T41" fmla="*/ 0 h 206"/>
                <a:gd name="T42" fmla="*/ 1 w 166"/>
                <a:gd name="T43" fmla="*/ 0 h 206"/>
                <a:gd name="T44" fmla="*/ 1 w 166"/>
                <a:gd name="T45" fmla="*/ 0 h 206"/>
                <a:gd name="T46" fmla="*/ 1 w 166"/>
                <a:gd name="T47" fmla="*/ 1 h 206"/>
                <a:gd name="T48" fmla="*/ 1 w 166"/>
                <a:gd name="T49" fmla="*/ 1 h 206"/>
                <a:gd name="T50" fmla="*/ 1 w 166"/>
                <a:gd name="T51" fmla="*/ 1 h 206"/>
                <a:gd name="T52" fmla="*/ 1 w 166"/>
                <a:gd name="T53" fmla="*/ 1 h 206"/>
                <a:gd name="T54" fmla="*/ 1 w 166"/>
                <a:gd name="T55" fmla="*/ 1 h 2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
                <a:gd name="T85" fmla="*/ 0 h 206"/>
                <a:gd name="T86" fmla="*/ 166 w 166"/>
                <a:gd name="T87" fmla="*/ 206 h 2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0" name="Freeform 94"/>
            <p:cNvSpPr>
              <a:spLocks/>
            </p:cNvSpPr>
            <p:nvPr/>
          </p:nvSpPr>
          <p:spPr bwMode="auto">
            <a:xfrm>
              <a:off x="4063" y="1572"/>
              <a:ext cx="49" cy="66"/>
            </a:xfrm>
            <a:custGeom>
              <a:avLst/>
              <a:gdLst>
                <a:gd name="T0" fmla="*/ 2 w 246"/>
                <a:gd name="T1" fmla="*/ 1 h 331"/>
                <a:gd name="T2" fmla="*/ 2 w 246"/>
                <a:gd name="T3" fmla="*/ 2 h 331"/>
                <a:gd name="T4" fmla="*/ 1 w 246"/>
                <a:gd name="T5" fmla="*/ 2 h 331"/>
                <a:gd name="T6" fmla="*/ 1 w 246"/>
                <a:gd name="T7" fmla="*/ 3 h 331"/>
                <a:gd name="T8" fmla="*/ 1 w 246"/>
                <a:gd name="T9" fmla="*/ 3 h 331"/>
                <a:gd name="T10" fmla="*/ 1 w 246"/>
                <a:gd name="T11" fmla="*/ 2 h 331"/>
                <a:gd name="T12" fmla="*/ 1 w 246"/>
                <a:gd name="T13" fmla="*/ 2 h 331"/>
                <a:gd name="T14" fmla="*/ 1 w 246"/>
                <a:gd name="T15" fmla="*/ 2 h 331"/>
                <a:gd name="T16" fmla="*/ 1 w 246"/>
                <a:gd name="T17" fmla="*/ 2 h 331"/>
                <a:gd name="T18" fmla="*/ 1 w 246"/>
                <a:gd name="T19" fmla="*/ 2 h 331"/>
                <a:gd name="T20" fmla="*/ 1 w 246"/>
                <a:gd name="T21" fmla="*/ 2 h 331"/>
                <a:gd name="T22" fmla="*/ 1 w 246"/>
                <a:gd name="T23" fmla="*/ 2 h 331"/>
                <a:gd name="T24" fmla="*/ 1 w 246"/>
                <a:gd name="T25" fmla="*/ 1 h 331"/>
                <a:gd name="T26" fmla="*/ 1 w 246"/>
                <a:gd name="T27" fmla="*/ 1 h 331"/>
                <a:gd name="T28" fmla="*/ 0 w 246"/>
                <a:gd name="T29" fmla="*/ 1 h 331"/>
                <a:gd name="T30" fmla="*/ 0 w 246"/>
                <a:gd name="T31" fmla="*/ 1 h 331"/>
                <a:gd name="T32" fmla="*/ 0 w 246"/>
                <a:gd name="T33" fmla="*/ 1 h 331"/>
                <a:gd name="T34" fmla="*/ 0 w 246"/>
                <a:gd name="T35" fmla="*/ 1 h 331"/>
                <a:gd name="T36" fmla="*/ 0 w 246"/>
                <a:gd name="T37" fmla="*/ 1 h 331"/>
                <a:gd name="T38" fmla="*/ 0 w 246"/>
                <a:gd name="T39" fmla="*/ 1 h 331"/>
                <a:gd name="T40" fmla="*/ 0 w 246"/>
                <a:gd name="T41" fmla="*/ 1 h 331"/>
                <a:gd name="T42" fmla="*/ 0 w 246"/>
                <a:gd name="T43" fmla="*/ 1 h 331"/>
                <a:gd name="T44" fmla="*/ 1 w 246"/>
                <a:gd name="T45" fmla="*/ 1 h 331"/>
                <a:gd name="T46" fmla="*/ 1 w 246"/>
                <a:gd name="T47" fmla="*/ 1 h 331"/>
                <a:gd name="T48" fmla="*/ 1 w 246"/>
                <a:gd name="T49" fmla="*/ 1 h 331"/>
                <a:gd name="T50" fmla="*/ 1 w 246"/>
                <a:gd name="T51" fmla="*/ 0 h 331"/>
                <a:gd name="T52" fmla="*/ 1 w 246"/>
                <a:gd name="T53" fmla="*/ 0 h 331"/>
                <a:gd name="T54" fmla="*/ 1 w 246"/>
                <a:gd name="T55" fmla="*/ 0 h 331"/>
                <a:gd name="T56" fmla="*/ 1 w 246"/>
                <a:gd name="T57" fmla="*/ 0 h 331"/>
                <a:gd name="T58" fmla="*/ 1 w 246"/>
                <a:gd name="T59" fmla="*/ 0 h 331"/>
                <a:gd name="T60" fmla="*/ 1 w 246"/>
                <a:gd name="T61" fmla="*/ 0 h 331"/>
                <a:gd name="T62" fmla="*/ 1 w 246"/>
                <a:gd name="T63" fmla="*/ 1 h 331"/>
                <a:gd name="T64" fmla="*/ 2 w 246"/>
                <a:gd name="T65" fmla="*/ 1 h 331"/>
                <a:gd name="T66" fmla="*/ 2 w 246"/>
                <a:gd name="T67" fmla="*/ 1 h 331"/>
                <a:gd name="T68" fmla="*/ 2 w 246"/>
                <a:gd name="T69" fmla="*/ 1 h 331"/>
                <a:gd name="T70" fmla="*/ 2 w 246"/>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331"/>
                <a:gd name="T110" fmla="*/ 246 w 246"/>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1" name="Freeform 95"/>
            <p:cNvSpPr>
              <a:spLocks/>
            </p:cNvSpPr>
            <p:nvPr/>
          </p:nvSpPr>
          <p:spPr bwMode="auto">
            <a:xfrm>
              <a:off x="4046" y="1616"/>
              <a:ext cx="62" cy="122"/>
            </a:xfrm>
            <a:custGeom>
              <a:avLst/>
              <a:gdLst>
                <a:gd name="T0" fmla="*/ 1 w 311"/>
                <a:gd name="T1" fmla="*/ 0 h 611"/>
                <a:gd name="T2" fmla="*/ 1 w 311"/>
                <a:gd name="T3" fmla="*/ 0 h 611"/>
                <a:gd name="T4" fmla="*/ 1 w 311"/>
                <a:gd name="T5" fmla="*/ 1 h 611"/>
                <a:gd name="T6" fmla="*/ 1 w 311"/>
                <a:gd name="T7" fmla="*/ 1 h 611"/>
                <a:gd name="T8" fmla="*/ 1 w 311"/>
                <a:gd name="T9" fmla="*/ 1 h 611"/>
                <a:gd name="T10" fmla="*/ 1 w 311"/>
                <a:gd name="T11" fmla="*/ 1 h 611"/>
                <a:gd name="T12" fmla="*/ 1 w 311"/>
                <a:gd name="T13" fmla="*/ 1 h 611"/>
                <a:gd name="T14" fmla="*/ 1 w 311"/>
                <a:gd name="T15" fmla="*/ 2 h 611"/>
                <a:gd name="T16" fmla="*/ 1 w 311"/>
                <a:gd name="T17" fmla="*/ 2 h 611"/>
                <a:gd name="T18" fmla="*/ 1 w 311"/>
                <a:gd name="T19" fmla="*/ 2 h 611"/>
                <a:gd name="T20" fmla="*/ 1 w 311"/>
                <a:gd name="T21" fmla="*/ 2 h 611"/>
                <a:gd name="T22" fmla="*/ 2 w 311"/>
                <a:gd name="T23" fmla="*/ 1 h 611"/>
                <a:gd name="T24" fmla="*/ 2 w 311"/>
                <a:gd name="T25" fmla="*/ 1 h 611"/>
                <a:gd name="T26" fmla="*/ 2 w 311"/>
                <a:gd name="T27" fmla="*/ 1 h 611"/>
                <a:gd name="T28" fmla="*/ 2 w 311"/>
                <a:gd name="T29" fmla="*/ 1 h 611"/>
                <a:gd name="T30" fmla="*/ 2 w 311"/>
                <a:gd name="T31" fmla="*/ 1 h 611"/>
                <a:gd name="T32" fmla="*/ 2 w 311"/>
                <a:gd name="T33" fmla="*/ 1 h 611"/>
                <a:gd name="T34" fmla="*/ 2 w 311"/>
                <a:gd name="T35" fmla="*/ 1 h 611"/>
                <a:gd name="T36" fmla="*/ 2 w 311"/>
                <a:gd name="T37" fmla="*/ 2 h 611"/>
                <a:gd name="T38" fmla="*/ 2 w 311"/>
                <a:gd name="T39" fmla="*/ 2 h 611"/>
                <a:gd name="T40" fmla="*/ 2 w 311"/>
                <a:gd name="T41" fmla="*/ 3 h 611"/>
                <a:gd name="T42" fmla="*/ 2 w 311"/>
                <a:gd name="T43" fmla="*/ 3 h 611"/>
                <a:gd name="T44" fmla="*/ 2 w 311"/>
                <a:gd name="T45" fmla="*/ 4 h 611"/>
                <a:gd name="T46" fmla="*/ 2 w 311"/>
                <a:gd name="T47" fmla="*/ 4 h 611"/>
                <a:gd name="T48" fmla="*/ 2 w 311"/>
                <a:gd name="T49" fmla="*/ 5 h 611"/>
                <a:gd name="T50" fmla="*/ 2 w 311"/>
                <a:gd name="T51" fmla="*/ 5 h 611"/>
                <a:gd name="T52" fmla="*/ 1 w 311"/>
                <a:gd name="T53" fmla="*/ 5 h 611"/>
                <a:gd name="T54" fmla="*/ 1 w 311"/>
                <a:gd name="T55" fmla="*/ 5 h 611"/>
                <a:gd name="T56" fmla="*/ 1 w 311"/>
                <a:gd name="T57" fmla="*/ 5 h 611"/>
                <a:gd name="T58" fmla="*/ 1 w 311"/>
                <a:gd name="T59" fmla="*/ 5 h 611"/>
                <a:gd name="T60" fmla="*/ 0 w 311"/>
                <a:gd name="T61" fmla="*/ 5 h 611"/>
                <a:gd name="T62" fmla="*/ 0 w 311"/>
                <a:gd name="T63" fmla="*/ 5 h 611"/>
                <a:gd name="T64" fmla="*/ 0 w 311"/>
                <a:gd name="T65" fmla="*/ 4 h 611"/>
                <a:gd name="T66" fmla="*/ 0 w 311"/>
                <a:gd name="T67" fmla="*/ 4 h 611"/>
                <a:gd name="T68" fmla="*/ 0 w 311"/>
                <a:gd name="T69" fmla="*/ 3 h 611"/>
                <a:gd name="T70" fmla="*/ 0 w 311"/>
                <a:gd name="T71" fmla="*/ 3 h 611"/>
                <a:gd name="T72" fmla="*/ 0 w 311"/>
                <a:gd name="T73" fmla="*/ 2 h 611"/>
                <a:gd name="T74" fmla="*/ 1 w 311"/>
                <a:gd name="T75" fmla="*/ 2 h 611"/>
                <a:gd name="T76" fmla="*/ 1 w 311"/>
                <a:gd name="T77" fmla="*/ 1 h 611"/>
                <a:gd name="T78" fmla="*/ 1 w 311"/>
                <a:gd name="T79" fmla="*/ 1 h 611"/>
                <a:gd name="T80" fmla="*/ 1 w 311"/>
                <a:gd name="T81" fmla="*/ 0 h 611"/>
                <a:gd name="T82" fmla="*/ 1 w 311"/>
                <a:gd name="T83" fmla="*/ 0 h 611"/>
                <a:gd name="T84" fmla="*/ 1 w 311"/>
                <a:gd name="T85" fmla="*/ 0 h 611"/>
                <a:gd name="T86" fmla="*/ 1 w 311"/>
                <a:gd name="T87" fmla="*/ 0 h 611"/>
                <a:gd name="T88" fmla="*/ 1 w 311"/>
                <a:gd name="T89" fmla="*/ 0 h 611"/>
                <a:gd name="T90" fmla="*/ 1 w 311"/>
                <a:gd name="T91" fmla="*/ 0 h 611"/>
                <a:gd name="T92" fmla="*/ 1 w 311"/>
                <a:gd name="T93" fmla="*/ 0 h 611"/>
                <a:gd name="T94" fmla="*/ 1 w 311"/>
                <a:gd name="T95" fmla="*/ 0 h 611"/>
                <a:gd name="T96" fmla="*/ 1 w 311"/>
                <a:gd name="T97" fmla="*/ 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1"/>
                <a:gd name="T148" fmla="*/ 0 h 611"/>
                <a:gd name="T149" fmla="*/ 311 w 311"/>
                <a:gd name="T150" fmla="*/ 611 h 6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2" name="Freeform 96"/>
            <p:cNvSpPr>
              <a:spLocks/>
            </p:cNvSpPr>
            <p:nvPr/>
          </p:nvSpPr>
          <p:spPr bwMode="auto">
            <a:xfrm>
              <a:off x="4232" y="1620"/>
              <a:ext cx="54" cy="60"/>
            </a:xfrm>
            <a:custGeom>
              <a:avLst/>
              <a:gdLst>
                <a:gd name="T0" fmla="*/ 1 w 270"/>
                <a:gd name="T1" fmla="*/ 1 h 301"/>
                <a:gd name="T2" fmla="*/ 1 w 270"/>
                <a:gd name="T3" fmla="*/ 1 h 301"/>
                <a:gd name="T4" fmla="*/ 1 w 270"/>
                <a:gd name="T5" fmla="*/ 1 h 301"/>
                <a:gd name="T6" fmla="*/ 2 w 270"/>
                <a:gd name="T7" fmla="*/ 1 h 301"/>
                <a:gd name="T8" fmla="*/ 2 w 270"/>
                <a:gd name="T9" fmla="*/ 1 h 301"/>
                <a:gd name="T10" fmla="*/ 2 w 270"/>
                <a:gd name="T11" fmla="*/ 1 h 301"/>
                <a:gd name="T12" fmla="*/ 2 w 270"/>
                <a:gd name="T13" fmla="*/ 0 h 301"/>
                <a:gd name="T14" fmla="*/ 2 w 270"/>
                <a:gd name="T15" fmla="*/ 0 h 301"/>
                <a:gd name="T16" fmla="*/ 2 w 270"/>
                <a:gd name="T17" fmla="*/ 0 h 301"/>
                <a:gd name="T18" fmla="*/ 2 w 270"/>
                <a:gd name="T19" fmla="*/ 2 h 301"/>
                <a:gd name="T20" fmla="*/ 2 w 270"/>
                <a:gd name="T21" fmla="*/ 2 h 301"/>
                <a:gd name="T22" fmla="*/ 2 w 270"/>
                <a:gd name="T23" fmla="*/ 2 h 301"/>
                <a:gd name="T24" fmla="*/ 2 w 270"/>
                <a:gd name="T25" fmla="*/ 2 h 301"/>
                <a:gd name="T26" fmla="*/ 2 w 270"/>
                <a:gd name="T27" fmla="*/ 2 h 301"/>
                <a:gd name="T28" fmla="*/ 2 w 270"/>
                <a:gd name="T29" fmla="*/ 1 h 301"/>
                <a:gd name="T30" fmla="*/ 2 w 270"/>
                <a:gd name="T31" fmla="*/ 1 h 301"/>
                <a:gd name="T32" fmla="*/ 1 w 270"/>
                <a:gd name="T33" fmla="*/ 1 h 301"/>
                <a:gd name="T34" fmla="*/ 1 w 270"/>
                <a:gd name="T35" fmla="*/ 1 h 301"/>
                <a:gd name="T36" fmla="*/ 1 w 270"/>
                <a:gd name="T37" fmla="*/ 2 h 301"/>
                <a:gd name="T38" fmla="*/ 1 w 270"/>
                <a:gd name="T39" fmla="*/ 2 h 301"/>
                <a:gd name="T40" fmla="*/ 1 w 270"/>
                <a:gd name="T41" fmla="*/ 2 h 301"/>
                <a:gd name="T42" fmla="*/ 1 w 270"/>
                <a:gd name="T43" fmla="*/ 2 h 301"/>
                <a:gd name="T44" fmla="*/ 1 w 270"/>
                <a:gd name="T45" fmla="*/ 2 h 301"/>
                <a:gd name="T46" fmla="*/ 1 w 270"/>
                <a:gd name="T47" fmla="*/ 2 h 301"/>
                <a:gd name="T48" fmla="*/ 1 w 270"/>
                <a:gd name="T49" fmla="*/ 2 h 301"/>
                <a:gd name="T50" fmla="*/ 1 w 270"/>
                <a:gd name="T51" fmla="*/ 2 h 301"/>
                <a:gd name="T52" fmla="*/ 1 w 270"/>
                <a:gd name="T53" fmla="*/ 2 h 301"/>
                <a:gd name="T54" fmla="*/ 1 w 270"/>
                <a:gd name="T55" fmla="*/ 2 h 301"/>
                <a:gd name="T56" fmla="*/ 1 w 270"/>
                <a:gd name="T57" fmla="*/ 2 h 301"/>
                <a:gd name="T58" fmla="*/ 0 w 270"/>
                <a:gd name="T59" fmla="*/ 2 h 301"/>
                <a:gd name="T60" fmla="*/ 0 w 270"/>
                <a:gd name="T61" fmla="*/ 2 h 301"/>
                <a:gd name="T62" fmla="*/ 0 w 270"/>
                <a:gd name="T63" fmla="*/ 2 h 301"/>
                <a:gd name="T64" fmla="*/ 0 w 270"/>
                <a:gd name="T65" fmla="*/ 2 h 301"/>
                <a:gd name="T66" fmla="*/ 0 w 270"/>
                <a:gd name="T67" fmla="*/ 2 h 301"/>
                <a:gd name="T68" fmla="*/ 0 w 270"/>
                <a:gd name="T69" fmla="*/ 2 h 301"/>
                <a:gd name="T70" fmla="*/ 0 w 270"/>
                <a:gd name="T71" fmla="*/ 2 h 301"/>
                <a:gd name="T72" fmla="*/ 0 w 270"/>
                <a:gd name="T73" fmla="*/ 1 h 301"/>
                <a:gd name="T74" fmla="*/ 0 w 270"/>
                <a:gd name="T75" fmla="*/ 1 h 301"/>
                <a:gd name="T76" fmla="*/ 1 w 270"/>
                <a:gd name="T77" fmla="*/ 1 h 301"/>
                <a:gd name="T78" fmla="*/ 1 w 270"/>
                <a:gd name="T79" fmla="*/ 1 h 301"/>
                <a:gd name="T80" fmla="*/ 1 w 270"/>
                <a:gd name="T81" fmla="*/ 0 h 301"/>
                <a:gd name="T82" fmla="*/ 1 w 270"/>
                <a:gd name="T83" fmla="*/ 0 h 301"/>
                <a:gd name="T84" fmla="*/ 1 w 270"/>
                <a:gd name="T85" fmla="*/ 0 h 301"/>
                <a:gd name="T86" fmla="*/ 1 w 270"/>
                <a:gd name="T87" fmla="*/ 0 h 301"/>
                <a:gd name="T88" fmla="*/ 1 w 270"/>
                <a:gd name="T89" fmla="*/ 0 h 301"/>
                <a:gd name="T90" fmla="*/ 1 w 270"/>
                <a:gd name="T91" fmla="*/ 0 h 301"/>
                <a:gd name="T92" fmla="*/ 1 w 270"/>
                <a:gd name="T93" fmla="*/ 0 h 301"/>
                <a:gd name="T94" fmla="*/ 1 w 270"/>
                <a:gd name="T95" fmla="*/ 0 h 301"/>
                <a:gd name="T96" fmla="*/ 1 w 270"/>
                <a:gd name="T97" fmla="*/ 1 h 301"/>
                <a:gd name="T98" fmla="*/ 1 w 270"/>
                <a:gd name="T99" fmla="*/ 1 h 301"/>
                <a:gd name="T100" fmla="*/ 1 w 270"/>
                <a:gd name="T101" fmla="*/ 1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301"/>
                <a:gd name="T155" fmla="*/ 270 w 270"/>
                <a:gd name="T156" fmla="*/ 301 h 3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3" name="Freeform 97"/>
            <p:cNvSpPr>
              <a:spLocks/>
            </p:cNvSpPr>
            <p:nvPr/>
          </p:nvSpPr>
          <p:spPr bwMode="auto">
            <a:xfrm>
              <a:off x="4322" y="1663"/>
              <a:ext cx="37" cy="44"/>
            </a:xfrm>
            <a:custGeom>
              <a:avLst/>
              <a:gdLst>
                <a:gd name="T0" fmla="*/ 1 w 187"/>
                <a:gd name="T1" fmla="*/ 1 h 217"/>
                <a:gd name="T2" fmla="*/ 1 w 187"/>
                <a:gd name="T3" fmla="*/ 1 h 217"/>
                <a:gd name="T4" fmla="*/ 1 w 187"/>
                <a:gd name="T5" fmla="*/ 1 h 217"/>
                <a:gd name="T6" fmla="*/ 1 w 187"/>
                <a:gd name="T7" fmla="*/ 1 h 217"/>
                <a:gd name="T8" fmla="*/ 1 w 187"/>
                <a:gd name="T9" fmla="*/ 1 h 217"/>
                <a:gd name="T10" fmla="*/ 1 w 187"/>
                <a:gd name="T11" fmla="*/ 1 h 217"/>
                <a:gd name="T12" fmla="*/ 1 w 187"/>
                <a:gd name="T13" fmla="*/ 1 h 217"/>
                <a:gd name="T14" fmla="*/ 1 w 187"/>
                <a:gd name="T15" fmla="*/ 1 h 217"/>
                <a:gd name="T16" fmla="*/ 1 w 187"/>
                <a:gd name="T17" fmla="*/ 1 h 217"/>
                <a:gd name="T18" fmla="*/ 1 w 187"/>
                <a:gd name="T19" fmla="*/ 1 h 217"/>
                <a:gd name="T20" fmla="*/ 1 w 187"/>
                <a:gd name="T21" fmla="*/ 1 h 217"/>
                <a:gd name="T22" fmla="*/ 1 w 187"/>
                <a:gd name="T23" fmla="*/ 2 h 217"/>
                <a:gd name="T24" fmla="*/ 1 w 187"/>
                <a:gd name="T25" fmla="*/ 2 h 217"/>
                <a:gd name="T26" fmla="*/ 1 w 187"/>
                <a:gd name="T27" fmla="*/ 2 h 217"/>
                <a:gd name="T28" fmla="*/ 1 w 187"/>
                <a:gd name="T29" fmla="*/ 2 h 217"/>
                <a:gd name="T30" fmla="*/ 0 w 187"/>
                <a:gd name="T31" fmla="*/ 2 h 217"/>
                <a:gd name="T32" fmla="*/ 0 w 187"/>
                <a:gd name="T33" fmla="*/ 2 h 217"/>
                <a:gd name="T34" fmla="*/ 0 w 187"/>
                <a:gd name="T35" fmla="*/ 2 h 217"/>
                <a:gd name="T36" fmla="*/ 0 w 187"/>
                <a:gd name="T37" fmla="*/ 2 h 217"/>
                <a:gd name="T38" fmla="*/ 0 w 187"/>
                <a:gd name="T39" fmla="*/ 1 h 217"/>
                <a:gd name="T40" fmla="*/ 0 w 187"/>
                <a:gd name="T41" fmla="*/ 1 h 217"/>
                <a:gd name="T42" fmla="*/ 0 w 187"/>
                <a:gd name="T43" fmla="*/ 1 h 217"/>
                <a:gd name="T44" fmla="*/ 0 w 187"/>
                <a:gd name="T45" fmla="*/ 1 h 217"/>
                <a:gd name="T46" fmla="*/ 0 w 187"/>
                <a:gd name="T47" fmla="*/ 1 h 217"/>
                <a:gd name="T48" fmla="*/ 0 w 187"/>
                <a:gd name="T49" fmla="*/ 1 h 217"/>
                <a:gd name="T50" fmla="*/ 0 w 187"/>
                <a:gd name="T51" fmla="*/ 1 h 217"/>
                <a:gd name="T52" fmla="*/ 0 w 187"/>
                <a:gd name="T53" fmla="*/ 1 h 217"/>
                <a:gd name="T54" fmla="*/ 0 w 187"/>
                <a:gd name="T55" fmla="*/ 1 h 217"/>
                <a:gd name="T56" fmla="*/ 1 w 187"/>
                <a:gd name="T57" fmla="*/ 1 h 217"/>
                <a:gd name="T58" fmla="*/ 1 w 187"/>
                <a:gd name="T59" fmla="*/ 0 h 217"/>
                <a:gd name="T60" fmla="*/ 1 w 187"/>
                <a:gd name="T61" fmla="*/ 0 h 217"/>
                <a:gd name="T62" fmla="*/ 1 w 187"/>
                <a:gd name="T63" fmla="*/ 0 h 217"/>
                <a:gd name="T64" fmla="*/ 1 w 187"/>
                <a:gd name="T65" fmla="*/ 0 h 217"/>
                <a:gd name="T66" fmla="*/ 1 w 187"/>
                <a:gd name="T67" fmla="*/ 0 h 217"/>
                <a:gd name="T68" fmla="*/ 1 w 187"/>
                <a:gd name="T69" fmla="*/ 0 h 217"/>
                <a:gd name="T70" fmla="*/ 1 w 187"/>
                <a:gd name="T71" fmla="*/ 1 h 217"/>
                <a:gd name="T72" fmla="*/ 1 w 187"/>
                <a:gd name="T73" fmla="*/ 1 h 217"/>
                <a:gd name="T74" fmla="*/ 1 w 187"/>
                <a:gd name="T75" fmla="*/ 1 h 217"/>
                <a:gd name="T76" fmla="*/ 1 w 187"/>
                <a:gd name="T77" fmla="*/ 1 h 217"/>
                <a:gd name="T78" fmla="*/ 1 w 187"/>
                <a:gd name="T79" fmla="*/ 1 h 217"/>
                <a:gd name="T80" fmla="*/ 1 w 187"/>
                <a:gd name="T81" fmla="*/ 1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217"/>
                <a:gd name="T125" fmla="*/ 187 w 187"/>
                <a:gd name="T126" fmla="*/ 217 h 2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4" name="Freeform 98"/>
            <p:cNvSpPr>
              <a:spLocks/>
            </p:cNvSpPr>
            <p:nvPr/>
          </p:nvSpPr>
          <p:spPr bwMode="auto">
            <a:xfrm>
              <a:off x="4112" y="1663"/>
              <a:ext cx="52" cy="46"/>
            </a:xfrm>
            <a:custGeom>
              <a:avLst/>
              <a:gdLst>
                <a:gd name="T0" fmla="*/ 2 w 260"/>
                <a:gd name="T1" fmla="*/ 1 h 228"/>
                <a:gd name="T2" fmla="*/ 2 w 260"/>
                <a:gd name="T3" fmla="*/ 1 h 228"/>
                <a:gd name="T4" fmla="*/ 2 w 260"/>
                <a:gd name="T5" fmla="*/ 1 h 228"/>
                <a:gd name="T6" fmla="*/ 2 w 260"/>
                <a:gd name="T7" fmla="*/ 1 h 228"/>
                <a:gd name="T8" fmla="*/ 2 w 260"/>
                <a:gd name="T9" fmla="*/ 1 h 228"/>
                <a:gd name="T10" fmla="*/ 2 w 260"/>
                <a:gd name="T11" fmla="*/ 1 h 228"/>
                <a:gd name="T12" fmla="*/ 2 w 260"/>
                <a:gd name="T13" fmla="*/ 1 h 228"/>
                <a:gd name="T14" fmla="*/ 2 w 260"/>
                <a:gd name="T15" fmla="*/ 1 h 228"/>
                <a:gd name="T16" fmla="*/ 2 w 260"/>
                <a:gd name="T17" fmla="*/ 2 h 228"/>
                <a:gd name="T18" fmla="*/ 2 w 260"/>
                <a:gd name="T19" fmla="*/ 2 h 228"/>
                <a:gd name="T20" fmla="*/ 2 w 260"/>
                <a:gd name="T21" fmla="*/ 2 h 228"/>
                <a:gd name="T22" fmla="*/ 2 w 260"/>
                <a:gd name="T23" fmla="*/ 2 h 228"/>
                <a:gd name="T24" fmla="*/ 2 w 260"/>
                <a:gd name="T25" fmla="*/ 2 h 228"/>
                <a:gd name="T26" fmla="*/ 2 w 260"/>
                <a:gd name="T27" fmla="*/ 2 h 228"/>
                <a:gd name="T28" fmla="*/ 1 w 260"/>
                <a:gd name="T29" fmla="*/ 2 h 228"/>
                <a:gd name="T30" fmla="*/ 1 w 260"/>
                <a:gd name="T31" fmla="*/ 2 h 228"/>
                <a:gd name="T32" fmla="*/ 1 w 260"/>
                <a:gd name="T33" fmla="*/ 2 h 228"/>
                <a:gd name="T34" fmla="*/ 1 w 260"/>
                <a:gd name="T35" fmla="*/ 2 h 228"/>
                <a:gd name="T36" fmla="*/ 1 w 260"/>
                <a:gd name="T37" fmla="*/ 2 h 228"/>
                <a:gd name="T38" fmla="*/ 1 w 260"/>
                <a:gd name="T39" fmla="*/ 2 h 228"/>
                <a:gd name="T40" fmla="*/ 1 w 260"/>
                <a:gd name="T41" fmla="*/ 2 h 228"/>
                <a:gd name="T42" fmla="*/ 1 w 260"/>
                <a:gd name="T43" fmla="*/ 1 h 228"/>
                <a:gd name="T44" fmla="*/ 1 w 260"/>
                <a:gd name="T45" fmla="*/ 1 h 228"/>
                <a:gd name="T46" fmla="*/ 0 w 260"/>
                <a:gd name="T47" fmla="*/ 1 h 228"/>
                <a:gd name="T48" fmla="*/ 0 w 260"/>
                <a:gd name="T49" fmla="*/ 1 h 228"/>
                <a:gd name="T50" fmla="*/ 0 w 260"/>
                <a:gd name="T51" fmla="*/ 1 h 228"/>
                <a:gd name="T52" fmla="*/ 0 w 260"/>
                <a:gd name="T53" fmla="*/ 1 h 228"/>
                <a:gd name="T54" fmla="*/ 0 w 260"/>
                <a:gd name="T55" fmla="*/ 1 h 228"/>
                <a:gd name="T56" fmla="*/ 0 w 260"/>
                <a:gd name="T57" fmla="*/ 1 h 228"/>
                <a:gd name="T58" fmla="*/ 0 w 260"/>
                <a:gd name="T59" fmla="*/ 1 h 228"/>
                <a:gd name="T60" fmla="*/ 1 w 260"/>
                <a:gd name="T61" fmla="*/ 1 h 228"/>
                <a:gd name="T62" fmla="*/ 1 w 260"/>
                <a:gd name="T63" fmla="*/ 1 h 228"/>
                <a:gd name="T64" fmla="*/ 1 w 260"/>
                <a:gd name="T65" fmla="*/ 1 h 228"/>
                <a:gd name="T66" fmla="*/ 1 w 260"/>
                <a:gd name="T67" fmla="*/ 1 h 228"/>
                <a:gd name="T68" fmla="*/ 1 w 260"/>
                <a:gd name="T69" fmla="*/ 1 h 228"/>
                <a:gd name="T70" fmla="*/ 1 w 260"/>
                <a:gd name="T71" fmla="*/ 0 h 228"/>
                <a:gd name="T72" fmla="*/ 1 w 260"/>
                <a:gd name="T73" fmla="*/ 0 h 228"/>
                <a:gd name="T74" fmla="*/ 1 w 260"/>
                <a:gd name="T75" fmla="*/ 0 h 228"/>
                <a:gd name="T76" fmla="*/ 1 w 260"/>
                <a:gd name="T77" fmla="*/ 0 h 228"/>
                <a:gd name="T78" fmla="*/ 1 w 260"/>
                <a:gd name="T79" fmla="*/ 0 h 228"/>
                <a:gd name="T80" fmla="*/ 1 w 260"/>
                <a:gd name="T81" fmla="*/ 0 h 228"/>
                <a:gd name="T82" fmla="*/ 1 w 260"/>
                <a:gd name="T83" fmla="*/ 1 h 228"/>
                <a:gd name="T84" fmla="*/ 2 w 260"/>
                <a:gd name="T85" fmla="*/ 1 h 228"/>
                <a:gd name="T86" fmla="*/ 2 w 260"/>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228"/>
                <a:gd name="T134" fmla="*/ 260 w 260"/>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5" name="Freeform 99"/>
            <p:cNvSpPr>
              <a:spLocks/>
            </p:cNvSpPr>
            <p:nvPr/>
          </p:nvSpPr>
          <p:spPr bwMode="auto">
            <a:xfrm>
              <a:off x="4228" y="1668"/>
              <a:ext cx="60" cy="102"/>
            </a:xfrm>
            <a:custGeom>
              <a:avLst/>
              <a:gdLst>
                <a:gd name="T0" fmla="*/ 2 w 300"/>
                <a:gd name="T1" fmla="*/ 4 h 510"/>
                <a:gd name="T2" fmla="*/ 2 w 300"/>
                <a:gd name="T3" fmla="*/ 4 h 510"/>
                <a:gd name="T4" fmla="*/ 2 w 300"/>
                <a:gd name="T5" fmla="*/ 4 h 510"/>
                <a:gd name="T6" fmla="*/ 2 w 300"/>
                <a:gd name="T7" fmla="*/ 4 h 510"/>
                <a:gd name="T8" fmla="*/ 1 w 300"/>
                <a:gd name="T9" fmla="*/ 4 h 510"/>
                <a:gd name="T10" fmla="*/ 1 w 300"/>
                <a:gd name="T11" fmla="*/ 4 h 510"/>
                <a:gd name="T12" fmla="*/ 1 w 300"/>
                <a:gd name="T13" fmla="*/ 4 h 510"/>
                <a:gd name="T14" fmla="*/ 0 w 300"/>
                <a:gd name="T15" fmla="*/ 4 h 510"/>
                <a:gd name="T16" fmla="*/ 0 w 300"/>
                <a:gd name="T17" fmla="*/ 4 h 510"/>
                <a:gd name="T18" fmla="*/ 0 w 300"/>
                <a:gd name="T19" fmla="*/ 0 h 510"/>
                <a:gd name="T20" fmla="*/ 0 w 300"/>
                <a:gd name="T21" fmla="*/ 0 h 510"/>
                <a:gd name="T22" fmla="*/ 1 w 300"/>
                <a:gd name="T23" fmla="*/ 0 h 510"/>
                <a:gd name="T24" fmla="*/ 1 w 300"/>
                <a:gd name="T25" fmla="*/ 0 h 510"/>
                <a:gd name="T26" fmla="*/ 1 w 300"/>
                <a:gd name="T27" fmla="*/ 1 h 510"/>
                <a:gd name="T28" fmla="*/ 1 w 300"/>
                <a:gd name="T29" fmla="*/ 1 h 510"/>
                <a:gd name="T30" fmla="*/ 1 w 300"/>
                <a:gd name="T31" fmla="*/ 1 h 510"/>
                <a:gd name="T32" fmla="*/ 1 w 300"/>
                <a:gd name="T33" fmla="*/ 1 h 510"/>
                <a:gd name="T34" fmla="*/ 1 w 300"/>
                <a:gd name="T35" fmla="*/ 1 h 510"/>
                <a:gd name="T36" fmla="*/ 1 w 300"/>
                <a:gd name="T37" fmla="*/ 1 h 510"/>
                <a:gd name="T38" fmla="*/ 1 w 300"/>
                <a:gd name="T39" fmla="*/ 1 h 510"/>
                <a:gd name="T40" fmla="*/ 1 w 300"/>
                <a:gd name="T41" fmla="*/ 1 h 510"/>
                <a:gd name="T42" fmla="*/ 2 w 300"/>
                <a:gd name="T43" fmla="*/ 1 h 510"/>
                <a:gd name="T44" fmla="*/ 2 w 300"/>
                <a:gd name="T45" fmla="*/ 1 h 510"/>
                <a:gd name="T46" fmla="*/ 2 w 300"/>
                <a:gd name="T47" fmla="*/ 0 h 510"/>
                <a:gd name="T48" fmla="*/ 2 w 300"/>
                <a:gd name="T49" fmla="*/ 0 h 510"/>
                <a:gd name="T50" fmla="*/ 2 w 300"/>
                <a:gd name="T51" fmla="*/ 0 h 510"/>
                <a:gd name="T52" fmla="*/ 2 w 300"/>
                <a:gd name="T53" fmla="*/ 0 h 510"/>
                <a:gd name="T54" fmla="*/ 2 w 300"/>
                <a:gd name="T55" fmla="*/ 4 h 5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510"/>
                <a:gd name="T86" fmla="*/ 300 w 300"/>
                <a:gd name="T87" fmla="*/ 510 h 5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6" name="Freeform 100"/>
            <p:cNvSpPr>
              <a:spLocks/>
            </p:cNvSpPr>
            <p:nvPr/>
          </p:nvSpPr>
          <p:spPr bwMode="auto">
            <a:xfrm>
              <a:off x="4104" y="1684"/>
              <a:ext cx="74" cy="83"/>
            </a:xfrm>
            <a:custGeom>
              <a:avLst/>
              <a:gdLst>
                <a:gd name="T0" fmla="*/ 3 w 368"/>
                <a:gd name="T1" fmla="*/ 3 h 416"/>
                <a:gd name="T2" fmla="*/ 2 w 368"/>
                <a:gd name="T3" fmla="*/ 3 h 416"/>
                <a:gd name="T4" fmla="*/ 2 w 368"/>
                <a:gd name="T5" fmla="*/ 3 h 416"/>
                <a:gd name="T6" fmla="*/ 1 w 368"/>
                <a:gd name="T7" fmla="*/ 3 h 416"/>
                <a:gd name="T8" fmla="*/ 0 w 368"/>
                <a:gd name="T9" fmla="*/ 3 h 416"/>
                <a:gd name="T10" fmla="*/ 0 w 368"/>
                <a:gd name="T11" fmla="*/ 3 h 416"/>
                <a:gd name="T12" fmla="*/ 0 w 368"/>
                <a:gd name="T13" fmla="*/ 2 h 416"/>
                <a:gd name="T14" fmla="*/ 0 w 368"/>
                <a:gd name="T15" fmla="*/ 2 h 416"/>
                <a:gd name="T16" fmla="*/ 0 w 368"/>
                <a:gd name="T17" fmla="*/ 1 h 416"/>
                <a:gd name="T18" fmla="*/ 0 w 368"/>
                <a:gd name="T19" fmla="*/ 1 h 416"/>
                <a:gd name="T20" fmla="*/ 1 w 368"/>
                <a:gd name="T21" fmla="*/ 1 h 416"/>
                <a:gd name="T22" fmla="*/ 1 w 368"/>
                <a:gd name="T23" fmla="*/ 1 h 416"/>
                <a:gd name="T24" fmla="*/ 1 w 368"/>
                <a:gd name="T25" fmla="*/ 1 h 416"/>
                <a:gd name="T26" fmla="*/ 1 w 368"/>
                <a:gd name="T27" fmla="*/ 1 h 416"/>
                <a:gd name="T28" fmla="*/ 1 w 368"/>
                <a:gd name="T29" fmla="*/ 2 h 416"/>
                <a:gd name="T30" fmla="*/ 1 w 368"/>
                <a:gd name="T31" fmla="*/ 2 h 416"/>
                <a:gd name="T32" fmla="*/ 1 w 368"/>
                <a:gd name="T33" fmla="*/ 2 h 416"/>
                <a:gd name="T34" fmla="*/ 1 w 368"/>
                <a:gd name="T35" fmla="*/ 2 h 416"/>
                <a:gd name="T36" fmla="*/ 2 w 368"/>
                <a:gd name="T37" fmla="*/ 2 h 416"/>
                <a:gd name="T38" fmla="*/ 2 w 368"/>
                <a:gd name="T39" fmla="*/ 1 h 416"/>
                <a:gd name="T40" fmla="*/ 2 w 368"/>
                <a:gd name="T41" fmla="*/ 1 h 416"/>
                <a:gd name="T42" fmla="*/ 2 w 368"/>
                <a:gd name="T43" fmla="*/ 2 h 416"/>
                <a:gd name="T44" fmla="*/ 2 w 368"/>
                <a:gd name="T45" fmla="*/ 2 h 416"/>
                <a:gd name="T46" fmla="*/ 2 w 368"/>
                <a:gd name="T47" fmla="*/ 2 h 416"/>
                <a:gd name="T48" fmla="*/ 3 w 368"/>
                <a:gd name="T49" fmla="*/ 2 h 416"/>
                <a:gd name="T50" fmla="*/ 3 w 368"/>
                <a:gd name="T51" fmla="*/ 1 h 416"/>
                <a:gd name="T52" fmla="*/ 3 w 368"/>
                <a:gd name="T53" fmla="*/ 1 h 416"/>
                <a:gd name="T54" fmla="*/ 2 w 368"/>
                <a:gd name="T55" fmla="*/ 0 h 416"/>
                <a:gd name="T56" fmla="*/ 3 w 368"/>
                <a:gd name="T57" fmla="*/ 0 h 416"/>
                <a:gd name="T58" fmla="*/ 3 w 368"/>
                <a:gd name="T59" fmla="*/ 1 h 416"/>
                <a:gd name="T60" fmla="*/ 3 w 368"/>
                <a:gd name="T61" fmla="*/ 1 h 416"/>
                <a:gd name="T62" fmla="*/ 3 w 368"/>
                <a:gd name="T63" fmla="*/ 2 h 416"/>
                <a:gd name="T64" fmla="*/ 3 w 368"/>
                <a:gd name="T65" fmla="*/ 3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8"/>
                <a:gd name="T100" fmla="*/ 0 h 416"/>
                <a:gd name="T101" fmla="*/ 368 w 368"/>
                <a:gd name="T102" fmla="*/ 416 h 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7" name="Freeform 101"/>
            <p:cNvSpPr>
              <a:spLocks/>
            </p:cNvSpPr>
            <p:nvPr/>
          </p:nvSpPr>
          <p:spPr bwMode="auto">
            <a:xfrm>
              <a:off x="4278" y="1767"/>
              <a:ext cx="31" cy="46"/>
            </a:xfrm>
            <a:custGeom>
              <a:avLst/>
              <a:gdLst>
                <a:gd name="T0" fmla="*/ 1 w 156"/>
                <a:gd name="T1" fmla="*/ 0 h 228"/>
                <a:gd name="T2" fmla="*/ 0 w 156"/>
                <a:gd name="T3" fmla="*/ 2 h 228"/>
                <a:gd name="T4" fmla="*/ 0 w 156"/>
                <a:gd name="T5" fmla="*/ 2 h 228"/>
                <a:gd name="T6" fmla="*/ 0 w 156"/>
                <a:gd name="T7" fmla="*/ 2 h 228"/>
                <a:gd name="T8" fmla="*/ 0 w 156"/>
                <a:gd name="T9" fmla="*/ 2 h 228"/>
                <a:gd name="T10" fmla="*/ 0 w 156"/>
                <a:gd name="T11" fmla="*/ 2 h 228"/>
                <a:gd name="T12" fmla="*/ 0 w 156"/>
                <a:gd name="T13" fmla="*/ 2 h 228"/>
                <a:gd name="T14" fmla="*/ 0 w 156"/>
                <a:gd name="T15" fmla="*/ 2 h 228"/>
                <a:gd name="T16" fmla="*/ 1 w 156"/>
                <a:gd name="T17" fmla="*/ 0 h 228"/>
                <a:gd name="T18" fmla="*/ 1 w 156"/>
                <a:gd name="T19" fmla="*/ 0 h 228"/>
                <a:gd name="T20" fmla="*/ 1 w 156"/>
                <a:gd name="T21" fmla="*/ 0 h 228"/>
                <a:gd name="T22" fmla="*/ 1 w 156"/>
                <a:gd name="T23" fmla="*/ 0 h 228"/>
                <a:gd name="T24" fmla="*/ 1 w 156"/>
                <a:gd name="T25" fmla="*/ 0 h 228"/>
                <a:gd name="T26" fmla="*/ 1 w 156"/>
                <a:gd name="T27" fmla="*/ 0 h 228"/>
                <a:gd name="T28" fmla="*/ 1 w 156"/>
                <a:gd name="T29" fmla="*/ 0 h 228"/>
                <a:gd name="T30" fmla="*/ 1 w 156"/>
                <a:gd name="T31" fmla="*/ 0 h 228"/>
                <a:gd name="T32" fmla="*/ 1 w 156"/>
                <a:gd name="T33" fmla="*/ 0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228"/>
                <a:gd name="T53" fmla="*/ 156 w 156"/>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8" name="Freeform 102"/>
            <p:cNvSpPr>
              <a:spLocks/>
            </p:cNvSpPr>
            <p:nvPr/>
          </p:nvSpPr>
          <p:spPr bwMode="auto">
            <a:xfrm>
              <a:off x="4275" y="1773"/>
              <a:ext cx="11" cy="19"/>
            </a:xfrm>
            <a:custGeom>
              <a:avLst/>
              <a:gdLst>
                <a:gd name="T0" fmla="*/ 0 w 55"/>
                <a:gd name="T1" fmla="*/ 1 h 93"/>
                <a:gd name="T2" fmla="*/ 0 w 55"/>
                <a:gd name="T3" fmla="*/ 1 h 93"/>
                <a:gd name="T4" fmla="*/ 0 w 55"/>
                <a:gd name="T5" fmla="*/ 0 h 93"/>
                <a:gd name="T6" fmla="*/ 0 w 55"/>
                <a:gd name="T7" fmla="*/ 0 h 93"/>
                <a:gd name="T8" fmla="*/ 0 w 55"/>
                <a:gd name="T9" fmla="*/ 0 h 93"/>
                <a:gd name="T10" fmla="*/ 0 w 55"/>
                <a:gd name="T11" fmla="*/ 0 h 93"/>
                <a:gd name="T12" fmla="*/ 0 w 55"/>
                <a:gd name="T13" fmla="*/ 0 h 93"/>
                <a:gd name="T14" fmla="*/ 0 w 55"/>
                <a:gd name="T15" fmla="*/ 0 h 93"/>
                <a:gd name="T16" fmla="*/ 0 w 55"/>
                <a:gd name="T17" fmla="*/ 0 h 93"/>
                <a:gd name="T18" fmla="*/ 0 w 55"/>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93"/>
                <a:gd name="T32" fmla="*/ 55 w 5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9" name="Freeform 103"/>
            <p:cNvSpPr>
              <a:spLocks/>
            </p:cNvSpPr>
            <p:nvPr/>
          </p:nvSpPr>
          <p:spPr bwMode="auto">
            <a:xfrm>
              <a:off x="4131" y="1777"/>
              <a:ext cx="29" cy="44"/>
            </a:xfrm>
            <a:custGeom>
              <a:avLst/>
              <a:gdLst>
                <a:gd name="T0" fmla="*/ 1 w 145"/>
                <a:gd name="T1" fmla="*/ 0 h 218"/>
                <a:gd name="T2" fmla="*/ 1 w 145"/>
                <a:gd name="T3" fmla="*/ 0 h 218"/>
                <a:gd name="T4" fmla="*/ 1 w 145"/>
                <a:gd name="T5" fmla="*/ 0 h 218"/>
                <a:gd name="T6" fmla="*/ 1 w 145"/>
                <a:gd name="T7" fmla="*/ 1 h 218"/>
                <a:gd name="T8" fmla="*/ 1 w 145"/>
                <a:gd name="T9" fmla="*/ 1 h 218"/>
                <a:gd name="T10" fmla="*/ 0 w 145"/>
                <a:gd name="T11" fmla="*/ 1 h 218"/>
                <a:gd name="T12" fmla="*/ 0 w 145"/>
                <a:gd name="T13" fmla="*/ 1 h 218"/>
                <a:gd name="T14" fmla="*/ 0 w 145"/>
                <a:gd name="T15" fmla="*/ 2 h 218"/>
                <a:gd name="T16" fmla="*/ 0 w 145"/>
                <a:gd name="T17" fmla="*/ 2 h 218"/>
                <a:gd name="T18" fmla="*/ 0 w 145"/>
                <a:gd name="T19" fmla="*/ 1 h 218"/>
                <a:gd name="T20" fmla="*/ 0 w 145"/>
                <a:gd name="T21" fmla="*/ 1 h 218"/>
                <a:gd name="T22" fmla="*/ 0 w 145"/>
                <a:gd name="T23" fmla="*/ 1 h 218"/>
                <a:gd name="T24" fmla="*/ 0 w 145"/>
                <a:gd name="T25" fmla="*/ 1 h 218"/>
                <a:gd name="T26" fmla="*/ 0 w 145"/>
                <a:gd name="T27" fmla="*/ 1 h 218"/>
                <a:gd name="T28" fmla="*/ 0 w 145"/>
                <a:gd name="T29" fmla="*/ 0 h 218"/>
                <a:gd name="T30" fmla="*/ 1 w 145"/>
                <a:gd name="T31" fmla="*/ 0 h 218"/>
                <a:gd name="T32" fmla="*/ 1 w 145"/>
                <a:gd name="T33" fmla="*/ 0 h 218"/>
                <a:gd name="T34" fmla="*/ 1 w 145"/>
                <a:gd name="T35" fmla="*/ 0 h 218"/>
                <a:gd name="T36" fmla="*/ 1 w 145"/>
                <a:gd name="T37" fmla="*/ 0 h 218"/>
                <a:gd name="T38" fmla="*/ 1 w 145"/>
                <a:gd name="T39" fmla="*/ 0 h 218"/>
                <a:gd name="T40" fmla="*/ 1 w 145"/>
                <a:gd name="T41" fmla="*/ 0 h 218"/>
                <a:gd name="T42" fmla="*/ 1 w 145"/>
                <a:gd name="T43" fmla="*/ 0 h 218"/>
                <a:gd name="T44" fmla="*/ 1 w 145"/>
                <a:gd name="T45" fmla="*/ 0 h 218"/>
                <a:gd name="T46" fmla="*/ 1 w 145"/>
                <a:gd name="T47" fmla="*/ 0 h 218"/>
                <a:gd name="T48" fmla="*/ 1 w 145"/>
                <a:gd name="T49" fmla="*/ 0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18"/>
                <a:gd name="T77" fmla="*/ 145 w 145"/>
                <a:gd name="T78" fmla="*/ 218 h 2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0" name="Freeform 104"/>
            <p:cNvSpPr>
              <a:spLocks/>
            </p:cNvSpPr>
            <p:nvPr/>
          </p:nvSpPr>
          <p:spPr bwMode="auto">
            <a:xfrm>
              <a:off x="4139" y="1782"/>
              <a:ext cx="29" cy="53"/>
            </a:xfrm>
            <a:custGeom>
              <a:avLst/>
              <a:gdLst>
                <a:gd name="T0" fmla="*/ 0 w 146"/>
                <a:gd name="T1" fmla="*/ 2 h 269"/>
                <a:gd name="T2" fmla="*/ 0 w 146"/>
                <a:gd name="T3" fmla="*/ 2 h 269"/>
                <a:gd name="T4" fmla="*/ 1 w 146"/>
                <a:gd name="T5" fmla="*/ 0 h 269"/>
                <a:gd name="T6" fmla="*/ 1 w 146"/>
                <a:gd name="T7" fmla="*/ 0 h 269"/>
                <a:gd name="T8" fmla="*/ 1 w 146"/>
                <a:gd name="T9" fmla="*/ 1 h 269"/>
                <a:gd name="T10" fmla="*/ 1 w 146"/>
                <a:gd name="T11" fmla="*/ 1 h 269"/>
                <a:gd name="T12" fmla="*/ 1 w 146"/>
                <a:gd name="T13" fmla="*/ 1 h 269"/>
                <a:gd name="T14" fmla="*/ 1 w 146"/>
                <a:gd name="T15" fmla="*/ 1 h 269"/>
                <a:gd name="T16" fmla="*/ 1 w 146"/>
                <a:gd name="T17" fmla="*/ 2 h 269"/>
                <a:gd name="T18" fmla="*/ 0 w 146"/>
                <a:gd name="T19" fmla="*/ 2 h 269"/>
                <a:gd name="T20" fmla="*/ 0 w 146"/>
                <a:gd name="T21" fmla="*/ 2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9"/>
                <a:gd name="T35" fmla="*/ 146 w 146"/>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1" name="Freeform 105"/>
            <p:cNvSpPr>
              <a:spLocks/>
            </p:cNvSpPr>
            <p:nvPr/>
          </p:nvSpPr>
          <p:spPr bwMode="auto">
            <a:xfrm>
              <a:off x="4293" y="1782"/>
              <a:ext cx="30" cy="43"/>
            </a:xfrm>
            <a:custGeom>
              <a:avLst/>
              <a:gdLst>
                <a:gd name="T0" fmla="*/ 0 w 149"/>
                <a:gd name="T1" fmla="*/ 2 h 217"/>
                <a:gd name="T2" fmla="*/ 0 w 149"/>
                <a:gd name="T3" fmla="*/ 2 h 217"/>
                <a:gd name="T4" fmla="*/ 0 w 149"/>
                <a:gd name="T5" fmla="*/ 2 h 217"/>
                <a:gd name="T6" fmla="*/ 0 w 149"/>
                <a:gd name="T7" fmla="*/ 2 h 217"/>
                <a:gd name="T8" fmla="*/ 0 w 149"/>
                <a:gd name="T9" fmla="*/ 2 h 217"/>
                <a:gd name="T10" fmla="*/ 0 w 149"/>
                <a:gd name="T11" fmla="*/ 1 h 217"/>
                <a:gd name="T12" fmla="*/ 0 w 149"/>
                <a:gd name="T13" fmla="*/ 1 h 217"/>
                <a:gd name="T14" fmla="*/ 0 w 149"/>
                <a:gd name="T15" fmla="*/ 1 h 217"/>
                <a:gd name="T16" fmla="*/ 0 w 149"/>
                <a:gd name="T17" fmla="*/ 1 h 217"/>
                <a:gd name="T18" fmla="*/ 1 w 149"/>
                <a:gd name="T19" fmla="*/ 0 h 217"/>
                <a:gd name="T20" fmla="*/ 1 w 149"/>
                <a:gd name="T21" fmla="*/ 0 h 217"/>
                <a:gd name="T22" fmla="*/ 1 w 149"/>
                <a:gd name="T23" fmla="*/ 0 h 217"/>
                <a:gd name="T24" fmla="*/ 1 w 149"/>
                <a:gd name="T25" fmla="*/ 1 h 217"/>
                <a:gd name="T26" fmla="*/ 1 w 149"/>
                <a:gd name="T27" fmla="*/ 1 h 217"/>
                <a:gd name="T28" fmla="*/ 1 w 149"/>
                <a:gd name="T29" fmla="*/ 1 h 217"/>
                <a:gd name="T30" fmla="*/ 1 w 149"/>
                <a:gd name="T31" fmla="*/ 1 h 217"/>
                <a:gd name="T32" fmla="*/ 1 w 149"/>
                <a:gd name="T33" fmla="*/ 1 h 217"/>
                <a:gd name="T34" fmla="*/ 0 w 149"/>
                <a:gd name="T35" fmla="*/ 2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7"/>
                <a:gd name="T56" fmla="*/ 149 w 149"/>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2" name="Freeform 106"/>
            <p:cNvSpPr>
              <a:spLocks/>
            </p:cNvSpPr>
            <p:nvPr/>
          </p:nvSpPr>
          <p:spPr bwMode="auto">
            <a:xfrm>
              <a:off x="4313" y="1798"/>
              <a:ext cx="31" cy="37"/>
            </a:xfrm>
            <a:custGeom>
              <a:avLst/>
              <a:gdLst>
                <a:gd name="T0" fmla="*/ 1 w 156"/>
                <a:gd name="T1" fmla="*/ 0 h 186"/>
                <a:gd name="T2" fmla="*/ 1 w 156"/>
                <a:gd name="T3" fmla="*/ 1 h 186"/>
                <a:gd name="T4" fmla="*/ 0 w 156"/>
                <a:gd name="T5" fmla="*/ 1 h 186"/>
                <a:gd name="T6" fmla="*/ 1 w 156"/>
                <a:gd name="T7" fmla="*/ 0 h 186"/>
                <a:gd name="T8" fmla="*/ 1 w 156"/>
                <a:gd name="T9" fmla="*/ 0 h 186"/>
                <a:gd name="T10" fmla="*/ 1 w 156"/>
                <a:gd name="T11" fmla="*/ 0 h 186"/>
                <a:gd name="T12" fmla="*/ 1 w 156"/>
                <a:gd name="T13" fmla="*/ 0 h 186"/>
                <a:gd name="T14" fmla="*/ 1 w 156"/>
                <a:gd name="T15" fmla="*/ 0 h 186"/>
                <a:gd name="T16" fmla="*/ 1 w 156"/>
                <a:gd name="T17" fmla="*/ 0 h 186"/>
                <a:gd name="T18" fmla="*/ 1 w 156"/>
                <a:gd name="T19" fmla="*/ 0 h 186"/>
                <a:gd name="T20" fmla="*/ 1 w 156"/>
                <a:gd name="T21" fmla="*/ 0 h 186"/>
                <a:gd name="T22" fmla="*/ 1 w 156"/>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86"/>
                <a:gd name="T38" fmla="*/ 156 w 156"/>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3" name="Freeform 107"/>
            <p:cNvSpPr>
              <a:spLocks/>
            </p:cNvSpPr>
            <p:nvPr/>
          </p:nvSpPr>
          <p:spPr bwMode="auto">
            <a:xfrm>
              <a:off x="4154" y="1809"/>
              <a:ext cx="26" cy="43"/>
            </a:xfrm>
            <a:custGeom>
              <a:avLst/>
              <a:gdLst>
                <a:gd name="T0" fmla="*/ 1 w 130"/>
                <a:gd name="T1" fmla="*/ 1 h 218"/>
                <a:gd name="T2" fmla="*/ 0 w 130"/>
                <a:gd name="T3" fmla="*/ 2 h 218"/>
                <a:gd name="T4" fmla="*/ 0 w 130"/>
                <a:gd name="T5" fmla="*/ 2 h 218"/>
                <a:gd name="T6" fmla="*/ 0 w 130"/>
                <a:gd name="T7" fmla="*/ 2 h 218"/>
                <a:gd name="T8" fmla="*/ 0 w 130"/>
                <a:gd name="T9" fmla="*/ 1 h 218"/>
                <a:gd name="T10" fmla="*/ 0 w 130"/>
                <a:gd name="T11" fmla="*/ 1 h 218"/>
                <a:gd name="T12" fmla="*/ 1 w 130"/>
                <a:gd name="T13" fmla="*/ 0 h 218"/>
                <a:gd name="T14" fmla="*/ 1 w 130"/>
                <a:gd name="T15" fmla="*/ 0 h 218"/>
                <a:gd name="T16" fmla="*/ 1 w 130"/>
                <a:gd name="T17" fmla="*/ 0 h 218"/>
                <a:gd name="T18" fmla="*/ 1 w 130"/>
                <a:gd name="T19" fmla="*/ 0 h 218"/>
                <a:gd name="T20" fmla="*/ 1 w 130"/>
                <a:gd name="T21" fmla="*/ 0 h 218"/>
                <a:gd name="T22" fmla="*/ 1 w 130"/>
                <a:gd name="T23" fmla="*/ 0 h 218"/>
                <a:gd name="T24" fmla="*/ 1 w 130"/>
                <a:gd name="T25" fmla="*/ 0 h 218"/>
                <a:gd name="T26" fmla="*/ 1 w 130"/>
                <a:gd name="T27" fmla="*/ 0 h 218"/>
                <a:gd name="T28" fmla="*/ 1 w 130"/>
                <a:gd name="T29" fmla="*/ 1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18"/>
                <a:gd name="T47" fmla="*/ 130 w 130"/>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4" name="Freeform 108"/>
            <p:cNvSpPr>
              <a:spLocks/>
            </p:cNvSpPr>
            <p:nvPr/>
          </p:nvSpPr>
          <p:spPr bwMode="auto">
            <a:xfrm>
              <a:off x="4336" y="1815"/>
              <a:ext cx="20" cy="29"/>
            </a:xfrm>
            <a:custGeom>
              <a:avLst/>
              <a:gdLst>
                <a:gd name="T0" fmla="*/ 1 w 97"/>
                <a:gd name="T1" fmla="*/ 1 h 146"/>
                <a:gd name="T2" fmla="*/ 0 w 97"/>
                <a:gd name="T3" fmla="*/ 1 h 146"/>
                <a:gd name="T4" fmla="*/ 1 w 97"/>
                <a:gd name="T5" fmla="*/ 0 h 146"/>
                <a:gd name="T6" fmla="*/ 1 w 97"/>
                <a:gd name="T7" fmla="*/ 0 h 146"/>
                <a:gd name="T8" fmla="*/ 1 w 97"/>
                <a:gd name="T9" fmla="*/ 0 h 146"/>
                <a:gd name="T10" fmla="*/ 1 w 97"/>
                <a:gd name="T11" fmla="*/ 0 h 146"/>
                <a:gd name="T12" fmla="*/ 1 w 97"/>
                <a:gd name="T13" fmla="*/ 1 h 146"/>
                <a:gd name="T14" fmla="*/ 1 w 97"/>
                <a:gd name="T15" fmla="*/ 1 h 146"/>
                <a:gd name="T16" fmla="*/ 1 w 97"/>
                <a:gd name="T17" fmla="*/ 1 h 146"/>
                <a:gd name="T18" fmla="*/ 1 w 97"/>
                <a:gd name="T19" fmla="*/ 1 h 146"/>
                <a:gd name="T20" fmla="*/ 1 w 97"/>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6"/>
                <a:gd name="T35" fmla="*/ 97 w 9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5" name="Freeform 109"/>
            <p:cNvSpPr>
              <a:spLocks/>
            </p:cNvSpPr>
            <p:nvPr/>
          </p:nvSpPr>
          <p:spPr bwMode="auto">
            <a:xfrm>
              <a:off x="4171" y="1827"/>
              <a:ext cx="24" cy="35"/>
            </a:xfrm>
            <a:custGeom>
              <a:avLst/>
              <a:gdLst>
                <a:gd name="T0" fmla="*/ 0 w 119"/>
                <a:gd name="T1" fmla="*/ 1 h 176"/>
                <a:gd name="T2" fmla="*/ 0 w 119"/>
                <a:gd name="T3" fmla="*/ 1 h 176"/>
                <a:gd name="T4" fmla="*/ 0 w 119"/>
                <a:gd name="T5" fmla="*/ 1 h 176"/>
                <a:gd name="T6" fmla="*/ 0 w 119"/>
                <a:gd name="T7" fmla="*/ 1 h 176"/>
                <a:gd name="T8" fmla="*/ 0 w 119"/>
                <a:gd name="T9" fmla="*/ 1 h 176"/>
                <a:gd name="T10" fmla="*/ 0 w 119"/>
                <a:gd name="T11" fmla="*/ 1 h 176"/>
                <a:gd name="T12" fmla="*/ 0 w 119"/>
                <a:gd name="T13" fmla="*/ 1 h 176"/>
                <a:gd name="T14" fmla="*/ 0 w 119"/>
                <a:gd name="T15" fmla="*/ 1 h 176"/>
                <a:gd name="T16" fmla="*/ 0 w 119"/>
                <a:gd name="T17" fmla="*/ 1 h 176"/>
                <a:gd name="T18" fmla="*/ 1 w 119"/>
                <a:gd name="T19" fmla="*/ 0 h 176"/>
                <a:gd name="T20" fmla="*/ 1 w 119"/>
                <a:gd name="T21" fmla="*/ 0 h 176"/>
                <a:gd name="T22" fmla="*/ 1 w 119"/>
                <a:gd name="T23" fmla="*/ 0 h 176"/>
                <a:gd name="T24" fmla="*/ 1 w 119"/>
                <a:gd name="T25" fmla="*/ 1 h 176"/>
                <a:gd name="T26" fmla="*/ 1 w 119"/>
                <a:gd name="T27" fmla="*/ 1 h 176"/>
                <a:gd name="T28" fmla="*/ 1 w 119"/>
                <a:gd name="T29" fmla="*/ 1 h 176"/>
                <a:gd name="T30" fmla="*/ 1 w 119"/>
                <a:gd name="T31" fmla="*/ 1 h 176"/>
                <a:gd name="T32" fmla="*/ 1 w 119"/>
                <a:gd name="T33" fmla="*/ 1 h 176"/>
                <a:gd name="T34" fmla="*/ 0 w 119"/>
                <a:gd name="T35" fmla="*/ 1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76"/>
                <a:gd name="T56" fmla="*/ 119 w 119"/>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6" name="Freeform 110"/>
            <p:cNvSpPr>
              <a:spLocks/>
            </p:cNvSpPr>
            <p:nvPr/>
          </p:nvSpPr>
          <p:spPr bwMode="auto">
            <a:xfrm>
              <a:off x="4193" y="1846"/>
              <a:ext cx="17" cy="23"/>
            </a:xfrm>
            <a:custGeom>
              <a:avLst/>
              <a:gdLst>
                <a:gd name="T0" fmla="*/ 1 w 85"/>
                <a:gd name="T1" fmla="*/ 1 h 114"/>
                <a:gd name="T2" fmla="*/ 0 w 85"/>
                <a:gd name="T3" fmla="*/ 1 h 114"/>
                <a:gd name="T4" fmla="*/ 0 w 85"/>
                <a:gd name="T5" fmla="*/ 0 h 114"/>
                <a:gd name="T6" fmla="*/ 0 w 85"/>
                <a:gd name="T7" fmla="*/ 0 h 114"/>
                <a:gd name="T8" fmla="*/ 1 w 85"/>
                <a:gd name="T9" fmla="*/ 0 h 114"/>
                <a:gd name="T10" fmla="*/ 1 w 85"/>
                <a:gd name="T11" fmla="*/ 0 h 114"/>
                <a:gd name="T12" fmla="*/ 1 w 85"/>
                <a:gd name="T13" fmla="*/ 0 h 114"/>
                <a:gd name="T14" fmla="*/ 1 w 85"/>
                <a:gd name="T15" fmla="*/ 1 h 114"/>
                <a:gd name="T16" fmla="*/ 1 w 85"/>
                <a:gd name="T17" fmla="*/ 1 h 114"/>
                <a:gd name="T18" fmla="*/ 1 w 85"/>
                <a:gd name="T19" fmla="*/ 1 h 114"/>
                <a:gd name="T20" fmla="*/ 1 w 85"/>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14"/>
                <a:gd name="T35" fmla="*/ 85 w 8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7" name="Freeform 111"/>
            <p:cNvSpPr>
              <a:spLocks/>
            </p:cNvSpPr>
            <p:nvPr/>
          </p:nvSpPr>
          <p:spPr bwMode="auto">
            <a:xfrm>
              <a:off x="4212" y="884"/>
              <a:ext cx="12" cy="7"/>
            </a:xfrm>
            <a:custGeom>
              <a:avLst/>
              <a:gdLst>
                <a:gd name="T0" fmla="*/ 0 w 62"/>
                <a:gd name="T1" fmla="*/ 0 h 35"/>
                <a:gd name="T2" fmla="*/ 0 w 62"/>
                <a:gd name="T3" fmla="*/ 0 h 35"/>
                <a:gd name="T4" fmla="*/ 0 w 62"/>
                <a:gd name="T5" fmla="*/ 0 h 35"/>
                <a:gd name="T6" fmla="*/ 0 w 62"/>
                <a:gd name="T7" fmla="*/ 0 h 35"/>
                <a:gd name="T8" fmla="*/ 0 w 62"/>
                <a:gd name="T9" fmla="*/ 0 h 35"/>
                <a:gd name="T10" fmla="*/ 0 w 62"/>
                <a:gd name="T11" fmla="*/ 0 h 35"/>
                <a:gd name="T12" fmla="*/ 0 w 62"/>
                <a:gd name="T13" fmla="*/ 0 h 35"/>
                <a:gd name="T14" fmla="*/ 0 w 62"/>
                <a:gd name="T15" fmla="*/ 0 h 35"/>
                <a:gd name="T16" fmla="*/ 0 w 62"/>
                <a:gd name="T17" fmla="*/ 0 h 35"/>
                <a:gd name="T18" fmla="*/ 0 w 62"/>
                <a:gd name="T19" fmla="*/ 0 h 35"/>
                <a:gd name="T20" fmla="*/ 0 w 62"/>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35"/>
                <a:gd name="T35" fmla="*/ 62 w 6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8" name="Freeform 112"/>
            <p:cNvSpPr>
              <a:spLocks/>
            </p:cNvSpPr>
            <p:nvPr/>
          </p:nvSpPr>
          <p:spPr bwMode="auto">
            <a:xfrm>
              <a:off x="4123" y="610"/>
              <a:ext cx="62" cy="66"/>
            </a:xfrm>
            <a:custGeom>
              <a:avLst/>
              <a:gdLst>
                <a:gd name="T0" fmla="*/ 2 w 310"/>
                <a:gd name="T1" fmla="*/ 1 h 332"/>
                <a:gd name="T2" fmla="*/ 2 w 310"/>
                <a:gd name="T3" fmla="*/ 1 h 332"/>
                <a:gd name="T4" fmla="*/ 2 w 310"/>
                <a:gd name="T5" fmla="*/ 1 h 332"/>
                <a:gd name="T6" fmla="*/ 2 w 310"/>
                <a:gd name="T7" fmla="*/ 1 h 332"/>
                <a:gd name="T8" fmla="*/ 2 w 310"/>
                <a:gd name="T9" fmla="*/ 1 h 332"/>
                <a:gd name="T10" fmla="*/ 2 w 310"/>
                <a:gd name="T11" fmla="*/ 1 h 332"/>
                <a:gd name="T12" fmla="*/ 2 w 310"/>
                <a:gd name="T13" fmla="*/ 1 h 332"/>
                <a:gd name="T14" fmla="*/ 2 w 310"/>
                <a:gd name="T15" fmla="*/ 1 h 332"/>
                <a:gd name="T16" fmla="*/ 2 w 310"/>
                <a:gd name="T17" fmla="*/ 2 h 332"/>
                <a:gd name="T18" fmla="*/ 2 w 310"/>
                <a:gd name="T19" fmla="*/ 2 h 332"/>
                <a:gd name="T20" fmla="*/ 2 w 310"/>
                <a:gd name="T21" fmla="*/ 2 h 332"/>
                <a:gd name="T22" fmla="*/ 2 w 310"/>
                <a:gd name="T23" fmla="*/ 2 h 332"/>
                <a:gd name="T24" fmla="*/ 2 w 310"/>
                <a:gd name="T25" fmla="*/ 2 h 332"/>
                <a:gd name="T26" fmla="*/ 2 w 310"/>
                <a:gd name="T27" fmla="*/ 2 h 332"/>
                <a:gd name="T28" fmla="*/ 2 w 310"/>
                <a:gd name="T29" fmla="*/ 2 h 332"/>
                <a:gd name="T30" fmla="*/ 2 w 310"/>
                <a:gd name="T31" fmla="*/ 2 h 332"/>
                <a:gd name="T32" fmla="*/ 2 w 310"/>
                <a:gd name="T33" fmla="*/ 2 h 332"/>
                <a:gd name="T34" fmla="*/ 2 w 310"/>
                <a:gd name="T35" fmla="*/ 3 h 332"/>
                <a:gd name="T36" fmla="*/ 2 w 310"/>
                <a:gd name="T37" fmla="*/ 3 h 332"/>
                <a:gd name="T38" fmla="*/ 2 w 310"/>
                <a:gd name="T39" fmla="*/ 3 h 332"/>
                <a:gd name="T40" fmla="*/ 2 w 310"/>
                <a:gd name="T41" fmla="*/ 3 h 332"/>
                <a:gd name="T42" fmla="*/ 2 w 310"/>
                <a:gd name="T43" fmla="*/ 2 h 332"/>
                <a:gd name="T44" fmla="*/ 2 w 310"/>
                <a:gd name="T45" fmla="*/ 2 h 332"/>
                <a:gd name="T46" fmla="*/ 2 w 310"/>
                <a:gd name="T47" fmla="*/ 2 h 332"/>
                <a:gd name="T48" fmla="*/ 2 w 310"/>
                <a:gd name="T49" fmla="*/ 2 h 332"/>
                <a:gd name="T50" fmla="*/ 1 w 310"/>
                <a:gd name="T51" fmla="*/ 2 h 332"/>
                <a:gd name="T52" fmla="*/ 1 w 310"/>
                <a:gd name="T53" fmla="*/ 2 h 332"/>
                <a:gd name="T54" fmla="*/ 1 w 310"/>
                <a:gd name="T55" fmla="*/ 2 h 332"/>
                <a:gd name="T56" fmla="*/ 1 w 310"/>
                <a:gd name="T57" fmla="*/ 2 h 332"/>
                <a:gd name="T58" fmla="*/ 1 w 310"/>
                <a:gd name="T59" fmla="*/ 2 h 332"/>
                <a:gd name="T60" fmla="*/ 1 w 310"/>
                <a:gd name="T61" fmla="*/ 2 h 332"/>
                <a:gd name="T62" fmla="*/ 1 w 310"/>
                <a:gd name="T63" fmla="*/ 2 h 332"/>
                <a:gd name="T64" fmla="*/ 1 w 310"/>
                <a:gd name="T65" fmla="*/ 2 h 332"/>
                <a:gd name="T66" fmla="*/ 1 w 310"/>
                <a:gd name="T67" fmla="*/ 2 h 332"/>
                <a:gd name="T68" fmla="*/ 1 w 310"/>
                <a:gd name="T69" fmla="*/ 2 h 332"/>
                <a:gd name="T70" fmla="*/ 1 w 310"/>
                <a:gd name="T71" fmla="*/ 2 h 332"/>
                <a:gd name="T72" fmla="*/ 1 w 310"/>
                <a:gd name="T73" fmla="*/ 2 h 332"/>
                <a:gd name="T74" fmla="*/ 1 w 310"/>
                <a:gd name="T75" fmla="*/ 2 h 332"/>
                <a:gd name="T76" fmla="*/ 0 w 310"/>
                <a:gd name="T77" fmla="*/ 2 h 332"/>
                <a:gd name="T78" fmla="*/ 0 w 310"/>
                <a:gd name="T79" fmla="*/ 2 h 332"/>
                <a:gd name="T80" fmla="*/ 0 w 310"/>
                <a:gd name="T81" fmla="*/ 2 h 332"/>
                <a:gd name="T82" fmla="*/ 0 w 310"/>
                <a:gd name="T83" fmla="*/ 3 h 332"/>
                <a:gd name="T84" fmla="*/ 0 w 310"/>
                <a:gd name="T85" fmla="*/ 3 h 332"/>
                <a:gd name="T86" fmla="*/ 0 w 310"/>
                <a:gd name="T87" fmla="*/ 1 h 332"/>
                <a:gd name="T88" fmla="*/ 0 w 310"/>
                <a:gd name="T89" fmla="*/ 1 h 332"/>
                <a:gd name="T90" fmla="*/ 0 w 310"/>
                <a:gd name="T91" fmla="*/ 1 h 332"/>
                <a:gd name="T92" fmla="*/ 0 w 310"/>
                <a:gd name="T93" fmla="*/ 1 h 332"/>
                <a:gd name="T94" fmla="*/ 0 w 310"/>
                <a:gd name="T95" fmla="*/ 1 h 332"/>
                <a:gd name="T96" fmla="*/ 0 w 310"/>
                <a:gd name="T97" fmla="*/ 1 h 332"/>
                <a:gd name="T98" fmla="*/ 0 w 310"/>
                <a:gd name="T99" fmla="*/ 1 h 332"/>
                <a:gd name="T100" fmla="*/ 0 w 310"/>
                <a:gd name="T101" fmla="*/ 1 h 332"/>
                <a:gd name="T102" fmla="*/ 0 w 310"/>
                <a:gd name="T103" fmla="*/ 1 h 332"/>
                <a:gd name="T104" fmla="*/ 0 w 310"/>
                <a:gd name="T105" fmla="*/ 1 h 332"/>
                <a:gd name="T106" fmla="*/ 0 w 310"/>
                <a:gd name="T107" fmla="*/ 1 h 332"/>
                <a:gd name="T108" fmla="*/ 1 w 310"/>
                <a:gd name="T109" fmla="*/ 1 h 332"/>
                <a:gd name="T110" fmla="*/ 1 w 310"/>
                <a:gd name="T111" fmla="*/ 1 h 332"/>
                <a:gd name="T112" fmla="*/ 1 w 310"/>
                <a:gd name="T113" fmla="*/ 1 h 332"/>
                <a:gd name="T114" fmla="*/ 1 w 310"/>
                <a:gd name="T115" fmla="*/ 0 h 332"/>
                <a:gd name="T116" fmla="*/ 1 w 310"/>
                <a:gd name="T117" fmla="*/ 0 h 332"/>
                <a:gd name="T118" fmla="*/ 1 w 310"/>
                <a:gd name="T119" fmla="*/ 0 h 332"/>
                <a:gd name="T120" fmla="*/ 1 w 310"/>
                <a:gd name="T121" fmla="*/ 0 h 332"/>
                <a:gd name="T122" fmla="*/ 2 w 310"/>
                <a:gd name="T123" fmla="*/ 1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
                <a:gd name="T187" fmla="*/ 0 h 332"/>
                <a:gd name="T188" fmla="*/ 310 w 310"/>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9" name="Freeform 113"/>
            <p:cNvSpPr>
              <a:spLocks/>
            </p:cNvSpPr>
            <p:nvPr/>
          </p:nvSpPr>
          <p:spPr bwMode="auto">
            <a:xfrm>
              <a:off x="4131" y="618"/>
              <a:ext cx="46" cy="52"/>
            </a:xfrm>
            <a:custGeom>
              <a:avLst/>
              <a:gdLst>
                <a:gd name="T0" fmla="*/ 2 w 229"/>
                <a:gd name="T1" fmla="*/ 1 h 259"/>
                <a:gd name="T2" fmla="*/ 2 w 229"/>
                <a:gd name="T3" fmla="*/ 1 h 259"/>
                <a:gd name="T4" fmla="*/ 2 w 229"/>
                <a:gd name="T5" fmla="*/ 1 h 259"/>
                <a:gd name="T6" fmla="*/ 2 w 229"/>
                <a:gd name="T7" fmla="*/ 1 h 259"/>
                <a:gd name="T8" fmla="*/ 2 w 229"/>
                <a:gd name="T9" fmla="*/ 1 h 259"/>
                <a:gd name="T10" fmla="*/ 2 w 229"/>
                <a:gd name="T11" fmla="*/ 1 h 259"/>
                <a:gd name="T12" fmla="*/ 2 w 229"/>
                <a:gd name="T13" fmla="*/ 1 h 259"/>
                <a:gd name="T14" fmla="*/ 2 w 229"/>
                <a:gd name="T15" fmla="*/ 1 h 259"/>
                <a:gd name="T16" fmla="*/ 2 w 229"/>
                <a:gd name="T17" fmla="*/ 1 h 259"/>
                <a:gd name="T18" fmla="*/ 2 w 229"/>
                <a:gd name="T19" fmla="*/ 1 h 259"/>
                <a:gd name="T20" fmla="*/ 2 w 229"/>
                <a:gd name="T21" fmla="*/ 1 h 259"/>
                <a:gd name="T22" fmla="*/ 1 w 229"/>
                <a:gd name="T23" fmla="*/ 1 h 259"/>
                <a:gd name="T24" fmla="*/ 1 w 229"/>
                <a:gd name="T25" fmla="*/ 1 h 259"/>
                <a:gd name="T26" fmla="*/ 1 w 229"/>
                <a:gd name="T27" fmla="*/ 1 h 259"/>
                <a:gd name="T28" fmla="*/ 1 w 229"/>
                <a:gd name="T29" fmla="*/ 1 h 259"/>
                <a:gd name="T30" fmla="*/ 2 w 229"/>
                <a:gd name="T31" fmla="*/ 2 h 259"/>
                <a:gd name="T32" fmla="*/ 2 w 229"/>
                <a:gd name="T33" fmla="*/ 2 h 259"/>
                <a:gd name="T34" fmla="*/ 2 w 229"/>
                <a:gd name="T35" fmla="*/ 2 h 259"/>
                <a:gd name="T36" fmla="*/ 2 w 229"/>
                <a:gd name="T37" fmla="*/ 2 h 259"/>
                <a:gd name="T38" fmla="*/ 2 w 229"/>
                <a:gd name="T39" fmla="*/ 2 h 259"/>
                <a:gd name="T40" fmla="*/ 2 w 229"/>
                <a:gd name="T41" fmla="*/ 2 h 259"/>
                <a:gd name="T42" fmla="*/ 1 w 229"/>
                <a:gd name="T43" fmla="*/ 1 h 259"/>
                <a:gd name="T44" fmla="*/ 0 w 229"/>
                <a:gd name="T45" fmla="*/ 2 h 259"/>
                <a:gd name="T46" fmla="*/ 0 w 229"/>
                <a:gd name="T47" fmla="*/ 2 h 259"/>
                <a:gd name="T48" fmla="*/ 0 w 229"/>
                <a:gd name="T49" fmla="*/ 2 h 259"/>
                <a:gd name="T50" fmla="*/ 0 w 229"/>
                <a:gd name="T51" fmla="*/ 2 h 259"/>
                <a:gd name="T52" fmla="*/ 0 w 229"/>
                <a:gd name="T53" fmla="*/ 1 h 259"/>
                <a:gd name="T54" fmla="*/ 0 w 229"/>
                <a:gd name="T55" fmla="*/ 1 h 259"/>
                <a:gd name="T56" fmla="*/ 0 w 229"/>
                <a:gd name="T57" fmla="*/ 1 h 259"/>
                <a:gd name="T58" fmla="*/ 0 w 229"/>
                <a:gd name="T59" fmla="*/ 1 h 259"/>
                <a:gd name="T60" fmla="*/ 0 w 229"/>
                <a:gd name="T61" fmla="*/ 1 h 259"/>
                <a:gd name="T62" fmla="*/ 0 w 229"/>
                <a:gd name="T63" fmla="*/ 1 h 259"/>
                <a:gd name="T64" fmla="*/ 0 w 229"/>
                <a:gd name="T65" fmla="*/ 1 h 259"/>
                <a:gd name="T66" fmla="*/ 0 w 229"/>
                <a:gd name="T67" fmla="*/ 1 h 259"/>
                <a:gd name="T68" fmla="*/ 0 w 229"/>
                <a:gd name="T69" fmla="*/ 1 h 259"/>
                <a:gd name="T70" fmla="*/ 0 w 229"/>
                <a:gd name="T71" fmla="*/ 1 h 259"/>
                <a:gd name="T72" fmla="*/ 0 w 229"/>
                <a:gd name="T73" fmla="*/ 1 h 259"/>
                <a:gd name="T74" fmla="*/ 0 w 229"/>
                <a:gd name="T75" fmla="*/ 1 h 259"/>
                <a:gd name="T76" fmla="*/ 0 w 229"/>
                <a:gd name="T77" fmla="*/ 1 h 259"/>
                <a:gd name="T78" fmla="*/ 1 w 229"/>
                <a:gd name="T79" fmla="*/ 1 h 259"/>
                <a:gd name="T80" fmla="*/ 1 w 229"/>
                <a:gd name="T81" fmla="*/ 0 h 259"/>
                <a:gd name="T82" fmla="*/ 1 w 229"/>
                <a:gd name="T83" fmla="*/ 0 h 259"/>
                <a:gd name="T84" fmla="*/ 1 w 229"/>
                <a:gd name="T85" fmla="*/ 0 h 259"/>
                <a:gd name="T86" fmla="*/ 1 w 229"/>
                <a:gd name="T87" fmla="*/ 0 h 259"/>
                <a:gd name="T88" fmla="*/ 1 w 229"/>
                <a:gd name="T89" fmla="*/ 0 h 259"/>
                <a:gd name="T90" fmla="*/ 1 w 229"/>
                <a:gd name="T91" fmla="*/ 1 h 259"/>
                <a:gd name="T92" fmla="*/ 1 w 229"/>
                <a:gd name="T93" fmla="*/ 1 h 259"/>
                <a:gd name="T94" fmla="*/ 1 w 229"/>
                <a:gd name="T95" fmla="*/ 1 h 259"/>
                <a:gd name="T96" fmla="*/ 2 w 229"/>
                <a:gd name="T97" fmla="*/ 1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259"/>
                <a:gd name="T149" fmla="*/ 229 w 229"/>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0" name="Freeform 114"/>
            <p:cNvSpPr>
              <a:spLocks/>
            </p:cNvSpPr>
            <p:nvPr/>
          </p:nvSpPr>
          <p:spPr bwMode="auto">
            <a:xfrm>
              <a:off x="4249" y="726"/>
              <a:ext cx="62" cy="60"/>
            </a:xfrm>
            <a:custGeom>
              <a:avLst/>
              <a:gdLst>
                <a:gd name="T0" fmla="*/ 2 w 311"/>
                <a:gd name="T1" fmla="*/ 0 h 300"/>
                <a:gd name="T2" fmla="*/ 2 w 311"/>
                <a:gd name="T3" fmla="*/ 0 h 300"/>
                <a:gd name="T4" fmla="*/ 2 w 311"/>
                <a:gd name="T5" fmla="*/ 1 h 300"/>
                <a:gd name="T6" fmla="*/ 2 w 311"/>
                <a:gd name="T7" fmla="*/ 1 h 300"/>
                <a:gd name="T8" fmla="*/ 2 w 311"/>
                <a:gd name="T9" fmla="*/ 1 h 300"/>
                <a:gd name="T10" fmla="*/ 2 w 311"/>
                <a:gd name="T11" fmla="*/ 1 h 300"/>
                <a:gd name="T12" fmla="*/ 2 w 311"/>
                <a:gd name="T13" fmla="*/ 1 h 300"/>
                <a:gd name="T14" fmla="*/ 2 w 311"/>
                <a:gd name="T15" fmla="*/ 1 h 300"/>
                <a:gd name="T16" fmla="*/ 2 w 311"/>
                <a:gd name="T17" fmla="*/ 2 h 300"/>
                <a:gd name="T18" fmla="*/ 2 w 311"/>
                <a:gd name="T19" fmla="*/ 2 h 300"/>
                <a:gd name="T20" fmla="*/ 2 w 311"/>
                <a:gd name="T21" fmla="*/ 2 h 300"/>
                <a:gd name="T22" fmla="*/ 2 w 311"/>
                <a:gd name="T23" fmla="*/ 2 h 300"/>
                <a:gd name="T24" fmla="*/ 2 w 311"/>
                <a:gd name="T25" fmla="*/ 2 h 300"/>
                <a:gd name="T26" fmla="*/ 2 w 311"/>
                <a:gd name="T27" fmla="*/ 2 h 300"/>
                <a:gd name="T28" fmla="*/ 2 w 311"/>
                <a:gd name="T29" fmla="*/ 2 h 300"/>
                <a:gd name="T30" fmla="*/ 1 w 311"/>
                <a:gd name="T31" fmla="*/ 2 h 300"/>
                <a:gd name="T32" fmla="*/ 1 w 311"/>
                <a:gd name="T33" fmla="*/ 2 h 300"/>
                <a:gd name="T34" fmla="*/ 1 w 311"/>
                <a:gd name="T35" fmla="*/ 2 h 300"/>
                <a:gd name="T36" fmla="*/ 1 w 311"/>
                <a:gd name="T37" fmla="*/ 2 h 300"/>
                <a:gd name="T38" fmla="*/ 1 w 311"/>
                <a:gd name="T39" fmla="*/ 2 h 300"/>
                <a:gd name="T40" fmla="*/ 1 w 311"/>
                <a:gd name="T41" fmla="*/ 2 h 300"/>
                <a:gd name="T42" fmla="*/ 1 w 311"/>
                <a:gd name="T43" fmla="*/ 2 h 300"/>
                <a:gd name="T44" fmla="*/ 1 w 311"/>
                <a:gd name="T45" fmla="*/ 2 h 300"/>
                <a:gd name="T46" fmla="*/ 1 w 311"/>
                <a:gd name="T47" fmla="*/ 1 h 300"/>
                <a:gd name="T48" fmla="*/ 1 w 311"/>
                <a:gd name="T49" fmla="*/ 1 h 300"/>
                <a:gd name="T50" fmla="*/ 0 w 311"/>
                <a:gd name="T51" fmla="*/ 1 h 300"/>
                <a:gd name="T52" fmla="*/ 0 w 311"/>
                <a:gd name="T53" fmla="*/ 1 h 300"/>
                <a:gd name="T54" fmla="*/ 0 w 311"/>
                <a:gd name="T55" fmla="*/ 1 h 300"/>
                <a:gd name="T56" fmla="*/ 0 w 311"/>
                <a:gd name="T57" fmla="*/ 1 h 300"/>
                <a:gd name="T58" fmla="*/ 1 w 311"/>
                <a:gd name="T59" fmla="*/ 1 h 300"/>
                <a:gd name="T60" fmla="*/ 1 w 311"/>
                <a:gd name="T61" fmla="*/ 0 h 300"/>
                <a:gd name="T62" fmla="*/ 1 w 311"/>
                <a:gd name="T63" fmla="*/ 0 h 300"/>
                <a:gd name="T64" fmla="*/ 1 w 311"/>
                <a:gd name="T65" fmla="*/ 0 h 300"/>
                <a:gd name="T66" fmla="*/ 2 w 311"/>
                <a:gd name="T67" fmla="*/ 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300"/>
                <a:gd name="T104" fmla="*/ 311 w 311"/>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1" name="Freeform 115"/>
            <p:cNvSpPr>
              <a:spLocks/>
            </p:cNvSpPr>
            <p:nvPr/>
          </p:nvSpPr>
          <p:spPr bwMode="auto">
            <a:xfrm>
              <a:off x="4257" y="733"/>
              <a:ext cx="48" cy="47"/>
            </a:xfrm>
            <a:custGeom>
              <a:avLst/>
              <a:gdLst>
                <a:gd name="T0" fmla="*/ 2 w 239"/>
                <a:gd name="T1" fmla="*/ 1 h 238"/>
                <a:gd name="T2" fmla="*/ 2 w 239"/>
                <a:gd name="T3" fmla="*/ 1 h 238"/>
                <a:gd name="T4" fmla="*/ 2 w 239"/>
                <a:gd name="T5" fmla="*/ 1 h 238"/>
                <a:gd name="T6" fmla="*/ 2 w 239"/>
                <a:gd name="T7" fmla="*/ 1 h 238"/>
                <a:gd name="T8" fmla="*/ 2 w 239"/>
                <a:gd name="T9" fmla="*/ 1 h 238"/>
                <a:gd name="T10" fmla="*/ 2 w 239"/>
                <a:gd name="T11" fmla="*/ 1 h 238"/>
                <a:gd name="T12" fmla="*/ 2 w 239"/>
                <a:gd name="T13" fmla="*/ 1 h 238"/>
                <a:gd name="T14" fmla="*/ 1 w 239"/>
                <a:gd name="T15" fmla="*/ 1 h 238"/>
                <a:gd name="T16" fmla="*/ 1 w 239"/>
                <a:gd name="T17" fmla="*/ 1 h 238"/>
                <a:gd name="T18" fmla="*/ 1 w 239"/>
                <a:gd name="T19" fmla="*/ 1 h 238"/>
                <a:gd name="T20" fmla="*/ 2 w 239"/>
                <a:gd name="T21" fmla="*/ 2 h 238"/>
                <a:gd name="T22" fmla="*/ 1 w 239"/>
                <a:gd name="T23" fmla="*/ 2 h 238"/>
                <a:gd name="T24" fmla="*/ 1 w 239"/>
                <a:gd name="T25" fmla="*/ 2 h 238"/>
                <a:gd name="T26" fmla="*/ 1 w 239"/>
                <a:gd name="T27" fmla="*/ 2 h 238"/>
                <a:gd name="T28" fmla="*/ 1 w 239"/>
                <a:gd name="T29" fmla="*/ 2 h 238"/>
                <a:gd name="T30" fmla="*/ 1 w 239"/>
                <a:gd name="T31" fmla="*/ 2 h 238"/>
                <a:gd name="T32" fmla="*/ 1 w 239"/>
                <a:gd name="T33" fmla="*/ 2 h 238"/>
                <a:gd name="T34" fmla="*/ 1 w 239"/>
                <a:gd name="T35" fmla="*/ 1 h 238"/>
                <a:gd name="T36" fmla="*/ 1 w 239"/>
                <a:gd name="T37" fmla="*/ 1 h 238"/>
                <a:gd name="T38" fmla="*/ 0 w 239"/>
                <a:gd name="T39" fmla="*/ 2 h 238"/>
                <a:gd name="T40" fmla="*/ 1 w 239"/>
                <a:gd name="T41" fmla="*/ 1 h 238"/>
                <a:gd name="T42" fmla="*/ 0 w 239"/>
                <a:gd name="T43" fmla="*/ 1 h 238"/>
                <a:gd name="T44" fmla="*/ 0 w 239"/>
                <a:gd name="T45" fmla="*/ 1 h 238"/>
                <a:gd name="T46" fmla="*/ 0 w 239"/>
                <a:gd name="T47" fmla="*/ 1 h 238"/>
                <a:gd name="T48" fmla="*/ 0 w 239"/>
                <a:gd name="T49" fmla="*/ 1 h 238"/>
                <a:gd name="T50" fmla="*/ 0 w 239"/>
                <a:gd name="T51" fmla="*/ 1 h 238"/>
                <a:gd name="T52" fmla="*/ 0 w 239"/>
                <a:gd name="T53" fmla="*/ 1 h 238"/>
                <a:gd name="T54" fmla="*/ 0 w 239"/>
                <a:gd name="T55" fmla="*/ 1 h 238"/>
                <a:gd name="T56" fmla="*/ 0 w 239"/>
                <a:gd name="T57" fmla="*/ 1 h 238"/>
                <a:gd name="T58" fmla="*/ 0 w 239"/>
                <a:gd name="T59" fmla="*/ 1 h 238"/>
                <a:gd name="T60" fmla="*/ 0 w 239"/>
                <a:gd name="T61" fmla="*/ 1 h 238"/>
                <a:gd name="T62" fmla="*/ 0 w 239"/>
                <a:gd name="T63" fmla="*/ 1 h 238"/>
                <a:gd name="T64" fmla="*/ 0 w 239"/>
                <a:gd name="T65" fmla="*/ 1 h 238"/>
                <a:gd name="T66" fmla="*/ 0 w 239"/>
                <a:gd name="T67" fmla="*/ 1 h 238"/>
                <a:gd name="T68" fmla="*/ 1 w 239"/>
                <a:gd name="T69" fmla="*/ 1 h 238"/>
                <a:gd name="T70" fmla="*/ 1 w 239"/>
                <a:gd name="T71" fmla="*/ 1 h 238"/>
                <a:gd name="T72" fmla="*/ 1 w 239"/>
                <a:gd name="T73" fmla="*/ 1 h 238"/>
                <a:gd name="T74" fmla="*/ 1 w 239"/>
                <a:gd name="T75" fmla="*/ 0 h 238"/>
                <a:gd name="T76" fmla="*/ 1 w 239"/>
                <a:gd name="T77" fmla="*/ 0 h 238"/>
                <a:gd name="T78" fmla="*/ 1 w 239"/>
                <a:gd name="T79" fmla="*/ 0 h 238"/>
                <a:gd name="T80" fmla="*/ 1 w 239"/>
                <a:gd name="T81" fmla="*/ 0 h 238"/>
                <a:gd name="T82" fmla="*/ 1 w 239"/>
                <a:gd name="T83" fmla="*/ 0 h 238"/>
                <a:gd name="T84" fmla="*/ 1 w 239"/>
                <a:gd name="T85" fmla="*/ 1 h 238"/>
                <a:gd name="T86" fmla="*/ 1 w 239"/>
                <a:gd name="T87" fmla="*/ 1 h 238"/>
                <a:gd name="T88" fmla="*/ 1 w 239"/>
                <a:gd name="T89" fmla="*/ 1 h 238"/>
                <a:gd name="T90" fmla="*/ 2 w 239"/>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238"/>
                <a:gd name="T140" fmla="*/ 239 w 239"/>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2" name="Freeform 116"/>
            <p:cNvSpPr>
              <a:spLocks/>
            </p:cNvSpPr>
            <p:nvPr/>
          </p:nvSpPr>
          <p:spPr bwMode="auto">
            <a:xfrm>
              <a:off x="3969" y="730"/>
              <a:ext cx="69" cy="69"/>
            </a:xfrm>
            <a:custGeom>
              <a:avLst/>
              <a:gdLst>
                <a:gd name="T0" fmla="*/ 2 w 343"/>
                <a:gd name="T1" fmla="*/ 0 h 343"/>
                <a:gd name="T2" fmla="*/ 2 w 343"/>
                <a:gd name="T3" fmla="*/ 0 h 343"/>
                <a:gd name="T4" fmla="*/ 2 w 343"/>
                <a:gd name="T5" fmla="*/ 0 h 343"/>
                <a:gd name="T6" fmla="*/ 2 w 343"/>
                <a:gd name="T7" fmla="*/ 0 h 343"/>
                <a:gd name="T8" fmla="*/ 2 w 343"/>
                <a:gd name="T9" fmla="*/ 1 h 343"/>
                <a:gd name="T10" fmla="*/ 2 w 343"/>
                <a:gd name="T11" fmla="*/ 1 h 343"/>
                <a:gd name="T12" fmla="*/ 2 w 343"/>
                <a:gd name="T13" fmla="*/ 1 h 343"/>
                <a:gd name="T14" fmla="*/ 2 w 343"/>
                <a:gd name="T15" fmla="*/ 1 h 343"/>
                <a:gd name="T16" fmla="*/ 2 w 343"/>
                <a:gd name="T17" fmla="*/ 1 h 343"/>
                <a:gd name="T18" fmla="*/ 3 w 343"/>
                <a:gd name="T19" fmla="*/ 1 h 343"/>
                <a:gd name="T20" fmla="*/ 3 w 343"/>
                <a:gd name="T21" fmla="*/ 1 h 343"/>
                <a:gd name="T22" fmla="*/ 2 w 343"/>
                <a:gd name="T23" fmla="*/ 2 h 343"/>
                <a:gd name="T24" fmla="*/ 2 w 343"/>
                <a:gd name="T25" fmla="*/ 2 h 343"/>
                <a:gd name="T26" fmla="*/ 2 w 343"/>
                <a:gd name="T27" fmla="*/ 2 h 343"/>
                <a:gd name="T28" fmla="*/ 2 w 343"/>
                <a:gd name="T29" fmla="*/ 2 h 343"/>
                <a:gd name="T30" fmla="*/ 2 w 343"/>
                <a:gd name="T31" fmla="*/ 2 h 343"/>
                <a:gd name="T32" fmla="*/ 2 w 343"/>
                <a:gd name="T33" fmla="*/ 2 h 343"/>
                <a:gd name="T34" fmla="*/ 2 w 343"/>
                <a:gd name="T35" fmla="*/ 2 h 343"/>
                <a:gd name="T36" fmla="*/ 2 w 343"/>
                <a:gd name="T37" fmla="*/ 3 h 343"/>
                <a:gd name="T38" fmla="*/ 2 w 343"/>
                <a:gd name="T39" fmla="*/ 3 h 343"/>
                <a:gd name="T40" fmla="*/ 2 w 343"/>
                <a:gd name="T41" fmla="*/ 3 h 343"/>
                <a:gd name="T42" fmla="*/ 2 w 343"/>
                <a:gd name="T43" fmla="*/ 3 h 343"/>
                <a:gd name="T44" fmla="*/ 2 w 343"/>
                <a:gd name="T45" fmla="*/ 2 h 343"/>
                <a:gd name="T46" fmla="*/ 2 w 343"/>
                <a:gd name="T47" fmla="*/ 2 h 343"/>
                <a:gd name="T48" fmla="*/ 2 w 343"/>
                <a:gd name="T49" fmla="*/ 2 h 343"/>
                <a:gd name="T50" fmla="*/ 1 w 343"/>
                <a:gd name="T51" fmla="*/ 2 h 343"/>
                <a:gd name="T52" fmla="*/ 1 w 343"/>
                <a:gd name="T53" fmla="*/ 2 h 343"/>
                <a:gd name="T54" fmla="*/ 1 w 343"/>
                <a:gd name="T55" fmla="*/ 2 h 343"/>
                <a:gd name="T56" fmla="*/ 0 w 343"/>
                <a:gd name="T57" fmla="*/ 3 h 343"/>
                <a:gd name="T58" fmla="*/ 0 w 343"/>
                <a:gd name="T59" fmla="*/ 3 h 343"/>
                <a:gd name="T60" fmla="*/ 0 w 343"/>
                <a:gd name="T61" fmla="*/ 3 h 343"/>
                <a:gd name="T62" fmla="*/ 0 w 343"/>
                <a:gd name="T63" fmla="*/ 3 h 343"/>
                <a:gd name="T64" fmla="*/ 0 w 343"/>
                <a:gd name="T65" fmla="*/ 2 h 343"/>
                <a:gd name="T66" fmla="*/ 0 w 343"/>
                <a:gd name="T67" fmla="*/ 2 h 343"/>
                <a:gd name="T68" fmla="*/ 0 w 343"/>
                <a:gd name="T69" fmla="*/ 2 h 343"/>
                <a:gd name="T70" fmla="*/ 1 w 343"/>
                <a:gd name="T71" fmla="*/ 2 h 343"/>
                <a:gd name="T72" fmla="*/ 1 w 343"/>
                <a:gd name="T73" fmla="*/ 2 h 343"/>
                <a:gd name="T74" fmla="*/ 1 w 343"/>
                <a:gd name="T75" fmla="*/ 2 h 343"/>
                <a:gd name="T76" fmla="*/ 1 w 343"/>
                <a:gd name="T77" fmla="*/ 2 h 343"/>
                <a:gd name="T78" fmla="*/ 1 w 343"/>
                <a:gd name="T79" fmla="*/ 2 h 343"/>
                <a:gd name="T80" fmla="*/ 0 w 343"/>
                <a:gd name="T81" fmla="*/ 2 h 343"/>
                <a:gd name="T82" fmla="*/ 0 w 343"/>
                <a:gd name="T83" fmla="*/ 1 h 343"/>
                <a:gd name="T84" fmla="*/ 0 w 343"/>
                <a:gd name="T85" fmla="*/ 1 h 343"/>
                <a:gd name="T86" fmla="*/ 0 w 343"/>
                <a:gd name="T87" fmla="*/ 1 h 343"/>
                <a:gd name="T88" fmla="*/ 0 w 343"/>
                <a:gd name="T89" fmla="*/ 1 h 343"/>
                <a:gd name="T90" fmla="*/ 0 w 343"/>
                <a:gd name="T91" fmla="*/ 1 h 343"/>
                <a:gd name="T92" fmla="*/ 0 w 343"/>
                <a:gd name="T93" fmla="*/ 1 h 343"/>
                <a:gd name="T94" fmla="*/ 0 w 343"/>
                <a:gd name="T95" fmla="*/ 1 h 343"/>
                <a:gd name="T96" fmla="*/ 0 w 343"/>
                <a:gd name="T97" fmla="*/ 1 h 343"/>
                <a:gd name="T98" fmla="*/ 0 w 343"/>
                <a:gd name="T99" fmla="*/ 1 h 343"/>
                <a:gd name="T100" fmla="*/ 0 w 343"/>
                <a:gd name="T101" fmla="*/ 1 h 343"/>
                <a:gd name="T102" fmla="*/ 1 w 343"/>
                <a:gd name="T103" fmla="*/ 1 h 343"/>
                <a:gd name="T104" fmla="*/ 1 w 343"/>
                <a:gd name="T105" fmla="*/ 1 h 343"/>
                <a:gd name="T106" fmla="*/ 1 w 343"/>
                <a:gd name="T107" fmla="*/ 1 h 343"/>
                <a:gd name="T108" fmla="*/ 2 w 343"/>
                <a:gd name="T109" fmla="*/ 0 h 343"/>
                <a:gd name="T110" fmla="*/ 2 w 343"/>
                <a:gd name="T111" fmla="*/ 0 h 3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3"/>
                <a:gd name="T169" fmla="*/ 0 h 343"/>
                <a:gd name="T170" fmla="*/ 343 w 343"/>
                <a:gd name="T171" fmla="*/ 343 h 3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3" name="Freeform 117"/>
            <p:cNvSpPr>
              <a:spLocks/>
            </p:cNvSpPr>
            <p:nvPr/>
          </p:nvSpPr>
          <p:spPr bwMode="auto">
            <a:xfrm>
              <a:off x="3977" y="739"/>
              <a:ext cx="52" cy="49"/>
            </a:xfrm>
            <a:custGeom>
              <a:avLst/>
              <a:gdLst>
                <a:gd name="T0" fmla="*/ 1 w 259"/>
                <a:gd name="T1" fmla="*/ 1 h 249"/>
                <a:gd name="T2" fmla="*/ 1 w 259"/>
                <a:gd name="T3" fmla="*/ 1 h 249"/>
                <a:gd name="T4" fmla="*/ 1 w 259"/>
                <a:gd name="T5" fmla="*/ 1 h 249"/>
                <a:gd name="T6" fmla="*/ 2 w 259"/>
                <a:gd name="T7" fmla="*/ 1 h 249"/>
                <a:gd name="T8" fmla="*/ 2 w 259"/>
                <a:gd name="T9" fmla="*/ 1 h 249"/>
                <a:gd name="T10" fmla="*/ 2 w 259"/>
                <a:gd name="T11" fmla="*/ 1 h 249"/>
                <a:gd name="T12" fmla="*/ 2 w 259"/>
                <a:gd name="T13" fmla="*/ 1 h 249"/>
                <a:gd name="T14" fmla="*/ 2 w 259"/>
                <a:gd name="T15" fmla="*/ 1 h 249"/>
                <a:gd name="T16" fmla="*/ 2 w 259"/>
                <a:gd name="T17" fmla="*/ 1 h 249"/>
                <a:gd name="T18" fmla="*/ 2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0 w 259"/>
                <a:gd name="T39" fmla="*/ 2 h 249"/>
                <a:gd name="T40" fmla="*/ 0 w 259"/>
                <a:gd name="T41" fmla="*/ 2 h 249"/>
                <a:gd name="T42" fmla="*/ 0 w 259"/>
                <a:gd name="T43" fmla="*/ 2 h 249"/>
                <a:gd name="T44" fmla="*/ 0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0 w 259"/>
                <a:gd name="T57" fmla="*/ 1 h 249"/>
                <a:gd name="T58" fmla="*/ 0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4" name="Freeform 118"/>
            <p:cNvSpPr>
              <a:spLocks/>
            </p:cNvSpPr>
            <p:nvPr/>
          </p:nvSpPr>
          <p:spPr bwMode="auto">
            <a:xfrm>
              <a:off x="3973" y="542"/>
              <a:ext cx="58" cy="58"/>
            </a:xfrm>
            <a:custGeom>
              <a:avLst/>
              <a:gdLst>
                <a:gd name="T0" fmla="*/ 2 w 290"/>
                <a:gd name="T1" fmla="*/ 1 h 290"/>
                <a:gd name="T2" fmla="*/ 2 w 290"/>
                <a:gd name="T3" fmla="*/ 1 h 290"/>
                <a:gd name="T4" fmla="*/ 2 w 290"/>
                <a:gd name="T5" fmla="*/ 1 h 290"/>
                <a:gd name="T6" fmla="*/ 2 w 290"/>
                <a:gd name="T7" fmla="*/ 1 h 290"/>
                <a:gd name="T8" fmla="*/ 2 w 290"/>
                <a:gd name="T9" fmla="*/ 1 h 290"/>
                <a:gd name="T10" fmla="*/ 2 w 290"/>
                <a:gd name="T11" fmla="*/ 1 h 290"/>
                <a:gd name="T12" fmla="*/ 2 w 290"/>
                <a:gd name="T13" fmla="*/ 1 h 290"/>
                <a:gd name="T14" fmla="*/ 2 w 290"/>
                <a:gd name="T15" fmla="*/ 1 h 290"/>
                <a:gd name="T16" fmla="*/ 2 w 290"/>
                <a:gd name="T17" fmla="*/ 1 h 290"/>
                <a:gd name="T18" fmla="*/ 2 w 290"/>
                <a:gd name="T19" fmla="*/ 1 h 290"/>
                <a:gd name="T20" fmla="*/ 2 w 290"/>
                <a:gd name="T21" fmla="*/ 1 h 290"/>
                <a:gd name="T22" fmla="*/ 2 w 290"/>
                <a:gd name="T23" fmla="*/ 1 h 290"/>
                <a:gd name="T24" fmla="*/ 2 w 290"/>
                <a:gd name="T25" fmla="*/ 1 h 290"/>
                <a:gd name="T26" fmla="*/ 2 w 290"/>
                <a:gd name="T27" fmla="*/ 1 h 290"/>
                <a:gd name="T28" fmla="*/ 2 w 290"/>
                <a:gd name="T29" fmla="*/ 1 h 290"/>
                <a:gd name="T30" fmla="*/ 2 w 290"/>
                <a:gd name="T31" fmla="*/ 1 h 290"/>
                <a:gd name="T32" fmla="*/ 2 w 290"/>
                <a:gd name="T33" fmla="*/ 2 h 290"/>
                <a:gd name="T34" fmla="*/ 2 w 290"/>
                <a:gd name="T35" fmla="*/ 2 h 290"/>
                <a:gd name="T36" fmla="*/ 2 w 290"/>
                <a:gd name="T37" fmla="*/ 2 h 290"/>
                <a:gd name="T38" fmla="*/ 2 w 290"/>
                <a:gd name="T39" fmla="*/ 2 h 290"/>
                <a:gd name="T40" fmla="*/ 2 w 290"/>
                <a:gd name="T41" fmla="*/ 2 h 290"/>
                <a:gd name="T42" fmla="*/ 2 w 290"/>
                <a:gd name="T43" fmla="*/ 2 h 290"/>
                <a:gd name="T44" fmla="*/ 2 w 290"/>
                <a:gd name="T45" fmla="*/ 2 h 290"/>
                <a:gd name="T46" fmla="*/ 2 w 290"/>
                <a:gd name="T47" fmla="*/ 2 h 290"/>
                <a:gd name="T48" fmla="*/ 2 w 290"/>
                <a:gd name="T49" fmla="*/ 2 h 290"/>
                <a:gd name="T50" fmla="*/ 2 w 290"/>
                <a:gd name="T51" fmla="*/ 2 h 290"/>
                <a:gd name="T52" fmla="*/ 2 w 290"/>
                <a:gd name="T53" fmla="*/ 2 h 290"/>
                <a:gd name="T54" fmla="*/ 2 w 290"/>
                <a:gd name="T55" fmla="*/ 2 h 290"/>
                <a:gd name="T56" fmla="*/ 1 w 290"/>
                <a:gd name="T57" fmla="*/ 2 h 290"/>
                <a:gd name="T58" fmla="*/ 1 w 290"/>
                <a:gd name="T59" fmla="*/ 2 h 290"/>
                <a:gd name="T60" fmla="*/ 1 w 290"/>
                <a:gd name="T61" fmla="*/ 2 h 290"/>
                <a:gd name="T62" fmla="*/ 1 w 290"/>
                <a:gd name="T63" fmla="*/ 2 h 290"/>
                <a:gd name="T64" fmla="*/ 1 w 290"/>
                <a:gd name="T65" fmla="*/ 2 h 290"/>
                <a:gd name="T66" fmla="*/ 0 w 290"/>
                <a:gd name="T67" fmla="*/ 2 h 290"/>
                <a:gd name="T68" fmla="*/ 0 w 290"/>
                <a:gd name="T69" fmla="*/ 2 h 290"/>
                <a:gd name="T70" fmla="*/ 0 w 290"/>
                <a:gd name="T71" fmla="*/ 2 h 290"/>
                <a:gd name="T72" fmla="*/ 0 w 290"/>
                <a:gd name="T73" fmla="*/ 2 h 290"/>
                <a:gd name="T74" fmla="*/ 0 w 290"/>
                <a:gd name="T75" fmla="*/ 2 h 290"/>
                <a:gd name="T76" fmla="*/ 0 w 290"/>
                <a:gd name="T77" fmla="*/ 2 h 290"/>
                <a:gd name="T78" fmla="*/ 1 w 290"/>
                <a:gd name="T79" fmla="*/ 2 h 290"/>
                <a:gd name="T80" fmla="*/ 1 w 290"/>
                <a:gd name="T81" fmla="*/ 2 h 290"/>
                <a:gd name="T82" fmla="*/ 1 w 290"/>
                <a:gd name="T83" fmla="*/ 1 h 290"/>
                <a:gd name="T84" fmla="*/ 1 w 290"/>
                <a:gd name="T85" fmla="*/ 1 h 290"/>
                <a:gd name="T86" fmla="*/ 1 w 290"/>
                <a:gd name="T87" fmla="*/ 1 h 290"/>
                <a:gd name="T88" fmla="*/ 1 w 290"/>
                <a:gd name="T89" fmla="*/ 1 h 290"/>
                <a:gd name="T90" fmla="*/ 0 w 290"/>
                <a:gd name="T91" fmla="*/ 1 h 290"/>
                <a:gd name="T92" fmla="*/ 0 w 290"/>
                <a:gd name="T93" fmla="*/ 1 h 290"/>
                <a:gd name="T94" fmla="*/ 0 w 290"/>
                <a:gd name="T95" fmla="*/ 1 h 290"/>
                <a:gd name="T96" fmla="*/ 0 w 290"/>
                <a:gd name="T97" fmla="*/ 1 h 290"/>
                <a:gd name="T98" fmla="*/ 0 w 290"/>
                <a:gd name="T99" fmla="*/ 1 h 290"/>
                <a:gd name="T100" fmla="*/ 0 w 290"/>
                <a:gd name="T101" fmla="*/ 1 h 290"/>
                <a:gd name="T102" fmla="*/ 0 w 290"/>
                <a:gd name="T103" fmla="*/ 1 h 290"/>
                <a:gd name="T104" fmla="*/ 1 w 290"/>
                <a:gd name="T105" fmla="*/ 1 h 290"/>
                <a:gd name="T106" fmla="*/ 1 w 290"/>
                <a:gd name="T107" fmla="*/ 0 h 290"/>
                <a:gd name="T108" fmla="*/ 1 w 290"/>
                <a:gd name="T109" fmla="*/ 0 h 290"/>
                <a:gd name="T110" fmla="*/ 1 w 290"/>
                <a:gd name="T111" fmla="*/ 0 h 290"/>
                <a:gd name="T112" fmla="*/ 1 w 290"/>
                <a:gd name="T113" fmla="*/ 0 h 290"/>
                <a:gd name="T114" fmla="*/ 1 w 290"/>
                <a:gd name="T115" fmla="*/ 0 h 290"/>
                <a:gd name="T116" fmla="*/ 1 w 290"/>
                <a:gd name="T117" fmla="*/ 0 h 290"/>
                <a:gd name="T118" fmla="*/ 2 w 290"/>
                <a:gd name="T119" fmla="*/ 1 h 290"/>
                <a:gd name="T120" fmla="*/ 2 w 290"/>
                <a:gd name="T121" fmla="*/ 1 h 290"/>
                <a:gd name="T122" fmla="*/ 2 w 290"/>
                <a:gd name="T123" fmla="*/ 1 h 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290"/>
                <a:gd name="T188" fmla="*/ 290 w 290"/>
                <a:gd name="T189" fmla="*/ 290 h 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5" name="Freeform 119"/>
            <p:cNvSpPr>
              <a:spLocks/>
            </p:cNvSpPr>
            <p:nvPr/>
          </p:nvSpPr>
          <p:spPr bwMode="auto">
            <a:xfrm>
              <a:off x="3981" y="548"/>
              <a:ext cx="42" cy="44"/>
            </a:xfrm>
            <a:custGeom>
              <a:avLst/>
              <a:gdLst>
                <a:gd name="T0" fmla="*/ 1 w 208"/>
                <a:gd name="T1" fmla="*/ 1 h 218"/>
                <a:gd name="T2" fmla="*/ 2 w 208"/>
                <a:gd name="T3" fmla="*/ 1 h 218"/>
                <a:gd name="T4" fmla="*/ 1 w 208"/>
                <a:gd name="T5" fmla="*/ 1 h 218"/>
                <a:gd name="T6" fmla="*/ 1 w 208"/>
                <a:gd name="T7" fmla="*/ 1 h 218"/>
                <a:gd name="T8" fmla="*/ 1 w 208"/>
                <a:gd name="T9" fmla="*/ 1 h 218"/>
                <a:gd name="T10" fmla="*/ 1 w 208"/>
                <a:gd name="T11" fmla="*/ 1 h 218"/>
                <a:gd name="T12" fmla="*/ 1 w 208"/>
                <a:gd name="T13" fmla="*/ 1 h 218"/>
                <a:gd name="T14" fmla="*/ 1 w 208"/>
                <a:gd name="T15" fmla="*/ 1 h 218"/>
                <a:gd name="T16" fmla="*/ 1 w 208"/>
                <a:gd name="T17" fmla="*/ 1 h 218"/>
                <a:gd name="T18" fmla="*/ 1 w 208"/>
                <a:gd name="T19" fmla="*/ 2 h 218"/>
                <a:gd name="T20" fmla="*/ 1 w 208"/>
                <a:gd name="T21" fmla="*/ 2 h 218"/>
                <a:gd name="T22" fmla="*/ 1 w 208"/>
                <a:gd name="T23" fmla="*/ 1 h 218"/>
                <a:gd name="T24" fmla="*/ 0 w 208"/>
                <a:gd name="T25" fmla="*/ 2 h 218"/>
                <a:gd name="T26" fmla="*/ 0 w 208"/>
                <a:gd name="T27" fmla="*/ 2 h 218"/>
                <a:gd name="T28" fmla="*/ 0 w 208"/>
                <a:gd name="T29" fmla="*/ 2 h 218"/>
                <a:gd name="T30" fmla="*/ 0 w 208"/>
                <a:gd name="T31" fmla="*/ 1 h 218"/>
                <a:gd name="T32" fmla="*/ 0 w 208"/>
                <a:gd name="T33" fmla="*/ 1 h 218"/>
                <a:gd name="T34" fmla="*/ 0 w 208"/>
                <a:gd name="T35" fmla="*/ 1 h 218"/>
                <a:gd name="T36" fmla="*/ 1 w 208"/>
                <a:gd name="T37" fmla="*/ 1 h 218"/>
                <a:gd name="T38" fmla="*/ 1 w 208"/>
                <a:gd name="T39" fmla="*/ 1 h 218"/>
                <a:gd name="T40" fmla="*/ 1 w 208"/>
                <a:gd name="T41" fmla="*/ 1 h 218"/>
                <a:gd name="T42" fmla="*/ 0 w 208"/>
                <a:gd name="T43" fmla="*/ 1 h 218"/>
                <a:gd name="T44" fmla="*/ 0 w 208"/>
                <a:gd name="T45" fmla="*/ 1 h 218"/>
                <a:gd name="T46" fmla="*/ 0 w 208"/>
                <a:gd name="T47" fmla="*/ 1 h 218"/>
                <a:gd name="T48" fmla="*/ 0 w 208"/>
                <a:gd name="T49" fmla="*/ 1 h 218"/>
                <a:gd name="T50" fmla="*/ 0 w 208"/>
                <a:gd name="T51" fmla="*/ 1 h 218"/>
                <a:gd name="T52" fmla="*/ 0 w 208"/>
                <a:gd name="T53" fmla="*/ 1 h 218"/>
                <a:gd name="T54" fmla="*/ 0 w 208"/>
                <a:gd name="T55" fmla="*/ 1 h 218"/>
                <a:gd name="T56" fmla="*/ 0 w 208"/>
                <a:gd name="T57" fmla="*/ 1 h 218"/>
                <a:gd name="T58" fmla="*/ 1 w 208"/>
                <a:gd name="T59" fmla="*/ 1 h 218"/>
                <a:gd name="T60" fmla="*/ 1 w 208"/>
                <a:gd name="T61" fmla="*/ 0 h 218"/>
                <a:gd name="T62" fmla="*/ 1 w 208"/>
                <a:gd name="T63" fmla="*/ 0 h 218"/>
                <a:gd name="T64" fmla="*/ 1 w 208"/>
                <a:gd name="T65" fmla="*/ 0 h 218"/>
                <a:gd name="T66" fmla="*/ 1 w 208"/>
                <a:gd name="T67" fmla="*/ 0 h 218"/>
                <a:gd name="T68" fmla="*/ 1 w 208"/>
                <a:gd name="T69" fmla="*/ 0 h 218"/>
                <a:gd name="T70" fmla="*/ 1 w 208"/>
                <a:gd name="T71" fmla="*/ 0 h 218"/>
                <a:gd name="T72" fmla="*/ 1 w 208"/>
                <a:gd name="T73" fmla="*/ 1 h 218"/>
                <a:gd name="T74" fmla="*/ 1 w 208"/>
                <a:gd name="T75" fmla="*/ 1 h 218"/>
                <a:gd name="T76" fmla="*/ 1 w 208"/>
                <a:gd name="T77" fmla="*/ 1 h 2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18"/>
                <a:gd name="T119" fmla="*/ 208 w 208"/>
                <a:gd name="T120" fmla="*/ 218 h 2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6" name="Freeform 120"/>
            <p:cNvSpPr>
              <a:spLocks/>
            </p:cNvSpPr>
            <p:nvPr/>
          </p:nvSpPr>
          <p:spPr bwMode="auto">
            <a:xfrm>
              <a:off x="4081" y="670"/>
              <a:ext cx="58" cy="58"/>
            </a:xfrm>
            <a:custGeom>
              <a:avLst/>
              <a:gdLst>
                <a:gd name="T0" fmla="*/ 2 w 289"/>
                <a:gd name="T1" fmla="*/ 1 h 290"/>
                <a:gd name="T2" fmla="*/ 2 w 289"/>
                <a:gd name="T3" fmla="*/ 1 h 290"/>
                <a:gd name="T4" fmla="*/ 2 w 289"/>
                <a:gd name="T5" fmla="*/ 1 h 290"/>
                <a:gd name="T6" fmla="*/ 2 w 289"/>
                <a:gd name="T7" fmla="*/ 1 h 290"/>
                <a:gd name="T8" fmla="*/ 2 w 289"/>
                <a:gd name="T9" fmla="*/ 1 h 290"/>
                <a:gd name="T10" fmla="*/ 2 w 289"/>
                <a:gd name="T11" fmla="*/ 1 h 290"/>
                <a:gd name="T12" fmla="*/ 2 w 289"/>
                <a:gd name="T13" fmla="*/ 1 h 290"/>
                <a:gd name="T14" fmla="*/ 2 w 289"/>
                <a:gd name="T15" fmla="*/ 1 h 290"/>
                <a:gd name="T16" fmla="*/ 2 w 289"/>
                <a:gd name="T17" fmla="*/ 1 h 290"/>
                <a:gd name="T18" fmla="*/ 2 w 289"/>
                <a:gd name="T19" fmla="*/ 1 h 290"/>
                <a:gd name="T20" fmla="*/ 2 w 289"/>
                <a:gd name="T21" fmla="*/ 1 h 290"/>
                <a:gd name="T22" fmla="*/ 2 w 289"/>
                <a:gd name="T23" fmla="*/ 1 h 290"/>
                <a:gd name="T24" fmla="*/ 2 w 289"/>
                <a:gd name="T25" fmla="*/ 1 h 290"/>
                <a:gd name="T26" fmla="*/ 2 w 289"/>
                <a:gd name="T27" fmla="*/ 1 h 290"/>
                <a:gd name="T28" fmla="*/ 2 w 289"/>
                <a:gd name="T29" fmla="*/ 1 h 290"/>
                <a:gd name="T30" fmla="*/ 2 w 289"/>
                <a:gd name="T31" fmla="*/ 2 h 290"/>
                <a:gd name="T32" fmla="*/ 2 w 289"/>
                <a:gd name="T33" fmla="*/ 2 h 290"/>
                <a:gd name="T34" fmla="*/ 2 w 289"/>
                <a:gd name="T35" fmla="*/ 2 h 290"/>
                <a:gd name="T36" fmla="*/ 2 w 289"/>
                <a:gd name="T37" fmla="*/ 2 h 290"/>
                <a:gd name="T38" fmla="*/ 2 w 289"/>
                <a:gd name="T39" fmla="*/ 2 h 290"/>
                <a:gd name="T40" fmla="*/ 2 w 289"/>
                <a:gd name="T41" fmla="*/ 2 h 290"/>
                <a:gd name="T42" fmla="*/ 2 w 289"/>
                <a:gd name="T43" fmla="*/ 2 h 290"/>
                <a:gd name="T44" fmla="*/ 2 w 289"/>
                <a:gd name="T45" fmla="*/ 2 h 290"/>
                <a:gd name="T46" fmla="*/ 2 w 289"/>
                <a:gd name="T47" fmla="*/ 2 h 290"/>
                <a:gd name="T48" fmla="*/ 2 w 289"/>
                <a:gd name="T49" fmla="*/ 2 h 290"/>
                <a:gd name="T50" fmla="*/ 2 w 289"/>
                <a:gd name="T51" fmla="*/ 2 h 290"/>
                <a:gd name="T52" fmla="*/ 2 w 289"/>
                <a:gd name="T53" fmla="*/ 2 h 290"/>
                <a:gd name="T54" fmla="*/ 2 w 289"/>
                <a:gd name="T55" fmla="*/ 2 h 290"/>
                <a:gd name="T56" fmla="*/ 1 w 289"/>
                <a:gd name="T57" fmla="*/ 2 h 290"/>
                <a:gd name="T58" fmla="*/ 1 w 289"/>
                <a:gd name="T59" fmla="*/ 2 h 290"/>
                <a:gd name="T60" fmla="*/ 1 w 289"/>
                <a:gd name="T61" fmla="*/ 2 h 290"/>
                <a:gd name="T62" fmla="*/ 1 w 289"/>
                <a:gd name="T63" fmla="*/ 2 h 290"/>
                <a:gd name="T64" fmla="*/ 1 w 289"/>
                <a:gd name="T65" fmla="*/ 2 h 290"/>
                <a:gd name="T66" fmla="*/ 0 w 289"/>
                <a:gd name="T67" fmla="*/ 2 h 290"/>
                <a:gd name="T68" fmla="*/ 0 w 289"/>
                <a:gd name="T69" fmla="*/ 2 h 290"/>
                <a:gd name="T70" fmla="*/ 0 w 289"/>
                <a:gd name="T71" fmla="*/ 2 h 290"/>
                <a:gd name="T72" fmla="*/ 0 w 289"/>
                <a:gd name="T73" fmla="*/ 2 h 290"/>
                <a:gd name="T74" fmla="*/ 0 w 289"/>
                <a:gd name="T75" fmla="*/ 2 h 290"/>
                <a:gd name="T76" fmla="*/ 0 w 289"/>
                <a:gd name="T77" fmla="*/ 2 h 290"/>
                <a:gd name="T78" fmla="*/ 1 w 289"/>
                <a:gd name="T79" fmla="*/ 2 h 290"/>
                <a:gd name="T80" fmla="*/ 1 w 289"/>
                <a:gd name="T81" fmla="*/ 2 h 290"/>
                <a:gd name="T82" fmla="*/ 1 w 289"/>
                <a:gd name="T83" fmla="*/ 1 h 290"/>
                <a:gd name="T84" fmla="*/ 1 w 289"/>
                <a:gd name="T85" fmla="*/ 1 h 290"/>
                <a:gd name="T86" fmla="*/ 1 w 289"/>
                <a:gd name="T87" fmla="*/ 1 h 290"/>
                <a:gd name="T88" fmla="*/ 1 w 289"/>
                <a:gd name="T89" fmla="*/ 1 h 290"/>
                <a:gd name="T90" fmla="*/ 0 w 289"/>
                <a:gd name="T91" fmla="*/ 1 h 290"/>
                <a:gd name="T92" fmla="*/ 0 w 289"/>
                <a:gd name="T93" fmla="*/ 1 h 290"/>
                <a:gd name="T94" fmla="*/ 0 w 289"/>
                <a:gd name="T95" fmla="*/ 1 h 290"/>
                <a:gd name="T96" fmla="*/ 0 w 289"/>
                <a:gd name="T97" fmla="*/ 1 h 290"/>
                <a:gd name="T98" fmla="*/ 0 w 289"/>
                <a:gd name="T99" fmla="*/ 1 h 290"/>
                <a:gd name="T100" fmla="*/ 0 w 289"/>
                <a:gd name="T101" fmla="*/ 1 h 290"/>
                <a:gd name="T102" fmla="*/ 1 w 289"/>
                <a:gd name="T103" fmla="*/ 1 h 290"/>
                <a:gd name="T104" fmla="*/ 1 w 289"/>
                <a:gd name="T105" fmla="*/ 0 h 290"/>
                <a:gd name="T106" fmla="*/ 1 w 289"/>
                <a:gd name="T107" fmla="*/ 0 h 290"/>
                <a:gd name="T108" fmla="*/ 1 w 289"/>
                <a:gd name="T109" fmla="*/ 0 h 290"/>
                <a:gd name="T110" fmla="*/ 1 w 289"/>
                <a:gd name="T111" fmla="*/ 0 h 290"/>
                <a:gd name="T112" fmla="*/ 1 w 289"/>
                <a:gd name="T113" fmla="*/ 0 h 290"/>
                <a:gd name="T114" fmla="*/ 1 w 289"/>
                <a:gd name="T115" fmla="*/ 0 h 290"/>
                <a:gd name="T116" fmla="*/ 2 w 289"/>
                <a:gd name="T117" fmla="*/ 1 h 290"/>
                <a:gd name="T118" fmla="*/ 2 w 289"/>
                <a:gd name="T119" fmla="*/ 1 h 290"/>
                <a:gd name="T120" fmla="*/ 2 w 289"/>
                <a:gd name="T121" fmla="*/ 1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9"/>
                <a:gd name="T184" fmla="*/ 0 h 290"/>
                <a:gd name="T185" fmla="*/ 289 w 289"/>
                <a:gd name="T186" fmla="*/ 290 h 2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7" name="Freeform 121"/>
            <p:cNvSpPr>
              <a:spLocks/>
            </p:cNvSpPr>
            <p:nvPr/>
          </p:nvSpPr>
          <p:spPr bwMode="auto">
            <a:xfrm>
              <a:off x="4089" y="679"/>
              <a:ext cx="42" cy="41"/>
            </a:xfrm>
            <a:custGeom>
              <a:avLst/>
              <a:gdLst>
                <a:gd name="T0" fmla="*/ 1 w 208"/>
                <a:gd name="T1" fmla="*/ 1 h 207"/>
                <a:gd name="T2" fmla="*/ 2 w 208"/>
                <a:gd name="T3" fmla="*/ 1 h 207"/>
                <a:gd name="T4" fmla="*/ 1 w 208"/>
                <a:gd name="T5" fmla="*/ 1 h 207"/>
                <a:gd name="T6" fmla="*/ 1 w 208"/>
                <a:gd name="T7" fmla="*/ 1 h 207"/>
                <a:gd name="T8" fmla="*/ 1 w 208"/>
                <a:gd name="T9" fmla="*/ 1 h 207"/>
                <a:gd name="T10" fmla="*/ 1 w 208"/>
                <a:gd name="T11" fmla="*/ 1 h 207"/>
                <a:gd name="T12" fmla="*/ 1 w 208"/>
                <a:gd name="T13" fmla="*/ 1 h 207"/>
                <a:gd name="T14" fmla="*/ 1 w 208"/>
                <a:gd name="T15" fmla="*/ 1 h 207"/>
                <a:gd name="T16" fmla="*/ 1 w 208"/>
                <a:gd name="T17" fmla="*/ 1 h 207"/>
                <a:gd name="T18" fmla="*/ 1 w 208"/>
                <a:gd name="T19" fmla="*/ 1 h 207"/>
                <a:gd name="T20" fmla="*/ 1 w 208"/>
                <a:gd name="T21" fmla="*/ 2 h 207"/>
                <a:gd name="T22" fmla="*/ 1 w 208"/>
                <a:gd name="T23" fmla="*/ 1 h 207"/>
                <a:gd name="T24" fmla="*/ 0 w 208"/>
                <a:gd name="T25" fmla="*/ 2 h 207"/>
                <a:gd name="T26" fmla="*/ 0 w 208"/>
                <a:gd name="T27" fmla="*/ 2 h 207"/>
                <a:gd name="T28" fmla="*/ 0 w 208"/>
                <a:gd name="T29" fmla="*/ 1 h 207"/>
                <a:gd name="T30" fmla="*/ 0 w 208"/>
                <a:gd name="T31" fmla="*/ 1 h 207"/>
                <a:gd name="T32" fmla="*/ 0 w 208"/>
                <a:gd name="T33" fmla="*/ 1 h 207"/>
                <a:gd name="T34" fmla="*/ 0 w 208"/>
                <a:gd name="T35" fmla="*/ 1 h 207"/>
                <a:gd name="T36" fmla="*/ 1 w 208"/>
                <a:gd name="T37" fmla="*/ 1 h 207"/>
                <a:gd name="T38" fmla="*/ 1 w 208"/>
                <a:gd name="T39" fmla="*/ 1 h 207"/>
                <a:gd name="T40" fmla="*/ 1 w 208"/>
                <a:gd name="T41" fmla="*/ 1 h 207"/>
                <a:gd name="T42" fmla="*/ 0 w 208"/>
                <a:gd name="T43" fmla="*/ 1 h 207"/>
                <a:gd name="T44" fmla="*/ 0 w 208"/>
                <a:gd name="T45" fmla="*/ 1 h 207"/>
                <a:gd name="T46" fmla="*/ 0 w 208"/>
                <a:gd name="T47" fmla="*/ 1 h 207"/>
                <a:gd name="T48" fmla="*/ 0 w 208"/>
                <a:gd name="T49" fmla="*/ 1 h 207"/>
                <a:gd name="T50" fmla="*/ 0 w 208"/>
                <a:gd name="T51" fmla="*/ 1 h 207"/>
                <a:gd name="T52" fmla="*/ 0 w 208"/>
                <a:gd name="T53" fmla="*/ 1 h 207"/>
                <a:gd name="T54" fmla="*/ 0 w 208"/>
                <a:gd name="T55" fmla="*/ 1 h 207"/>
                <a:gd name="T56" fmla="*/ 1 w 208"/>
                <a:gd name="T57" fmla="*/ 1 h 207"/>
                <a:gd name="T58" fmla="*/ 1 w 208"/>
                <a:gd name="T59" fmla="*/ 1 h 207"/>
                <a:gd name="T60" fmla="*/ 1 w 208"/>
                <a:gd name="T61" fmla="*/ 0 h 207"/>
                <a:gd name="T62" fmla="*/ 1 w 208"/>
                <a:gd name="T63" fmla="*/ 0 h 207"/>
                <a:gd name="T64" fmla="*/ 1 w 208"/>
                <a:gd name="T65" fmla="*/ 0 h 207"/>
                <a:gd name="T66" fmla="*/ 1 w 208"/>
                <a:gd name="T67" fmla="*/ 0 h 207"/>
                <a:gd name="T68" fmla="*/ 1 w 208"/>
                <a:gd name="T69" fmla="*/ 0 h 207"/>
                <a:gd name="T70" fmla="*/ 1 w 208"/>
                <a:gd name="T71" fmla="*/ 0 h 207"/>
                <a:gd name="T72" fmla="*/ 1 w 208"/>
                <a:gd name="T73" fmla="*/ 0 h 207"/>
                <a:gd name="T74" fmla="*/ 1 w 208"/>
                <a:gd name="T75" fmla="*/ 1 h 207"/>
                <a:gd name="T76" fmla="*/ 1 w 208"/>
                <a:gd name="T77" fmla="*/ 1 h 2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07"/>
                <a:gd name="T119" fmla="*/ 208 w 208"/>
                <a:gd name="T120" fmla="*/ 207 h 2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8" name="Freeform 122"/>
            <p:cNvSpPr>
              <a:spLocks/>
            </p:cNvSpPr>
            <p:nvPr/>
          </p:nvSpPr>
          <p:spPr bwMode="auto">
            <a:xfrm>
              <a:off x="4407" y="645"/>
              <a:ext cx="68" cy="69"/>
            </a:xfrm>
            <a:custGeom>
              <a:avLst/>
              <a:gdLst>
                <a:gd name="T0" fmla="*/ 1 w 343"/>
                <a:gd name="T1" fmla="*/ 0 h 343"/>
                <a:gd name="T2" fmla="*/ 1 w 343"/>
                <a:gd name="T3" fmla="*/ 0 h 343"/>
                <a:gd name="T4" fmla="*/ 1 w 343"/>
                <a:gd name="T5" fmla="*/ 0 h 343"/>
                <a:gd name="T6" fmla="*/ 1 w 343"/>
                <a:gd name="T7" fmla="*/ 0 h 343"/>
                <a:gd name="T8" fmla="*/ 1 w 343"/>
                <a:gd name="T9" fmla="*/ 1 h 343"/>
                <a:gd name="T10" fmla="*/ 1 w 343"/>
                <a:gd name="T11" fmla="*/ 1 h 343"/>
                <a:gd name="T12" fmla="*/ 1 w 343"/>
                <a:gd name="T13" fmla="*/ 1 h 343"/>
                <a:gd name="T14" fmla="*/ 1 w 343"/>
                <a:gd name="T15" fmla="*/ 1 h 343"/>
                <a:gd name="T16" fmla="*/ 1 w 343"/>
                <a:gd name="T17" fmla="*/ 1 h 343"/>
                <a:gd name="T18" fmla="*/ 0 w 343"/>
                <a:gd name="T19" fmla="*/ 1 h 343"/>
                <a:gd name="T20" fmla="*/ 1 w 343"/>
                <a:gd name="T21" fmla="*/ 2 h 343"/>
                <a:gd name="T22" fmla="*/ 1 w 343"/>
                <a:gd name="T23" fmla="*/ 2 h 343"/>
                <a:gd name="T24" fmla="*/ 1 w 343"/>
                <a:gd name="T25" fmla="*/ 2 h 343"/>
                <a:gd name="T26" fmla="*/ 1 w 343"/>
                <a:gd name="T27" fmla="*/ 2 h 343"/>
                <a:gd name="T28" fmla="*/ 1 w 343"/>
                <a:gd name="T29" fmla="*/ 2 h 343"/>
                <a:gd name="T30" fmla="*/ 1 w 343"/>
                <a:gd name="T31" fmla="*/ 2 h 343"/>
                <a:gd name="T32" fmla="*/ 1 w 343"/>
                <a:gd name="T33" fmla="*/ 2 h 343"/>
                <a:gd name="T34" fmla="*/ 1 w 343"/>
                <a:gd name="T35" fmla="*/ 3 h 343"/>
                <a:gd name="T36" fmla="*/ 1 w 343"/>
                <a:gd name="T37" fmla="*/ 3 h 343"/>
                <a:gd name="T38" fmla="*/ 1 w 343"/>
                <a:gd name="T39" fmla="*/ 3 h 343"/>
                <a:gd name="T40" fmla="*/ 1 w 343"/>
                <a:gd name="T41" fmla="*/ 3 h 343"/>
                <a:gd name="T42" fmla="*/ 1 w 343"/>
                <a:gd name="T43" fmla="*/ 2 h 343"/>
                <a:gd name="T44" fmla="*/ 1 w 343"/>
                <a:gd name="T45" fmla="*/ 2 h 343"/>
                <a:gd name="T46" fmla="*/ 1 w 343"/>
                <a:gd name="T47" fmla="*/ 2 h 343"/>
                <a:gd name="T48" fmla="*/ 1 w 343"/>
                <a:gd name="T49" fmla="*/ 2 h 343"/>
                <a:gd name="T50" fmla="*/ 1 w 343"/>
                <a:gd name="T51" fmla="*/ 2 h 343"/>
                <a:gd name="T52" fmla="*/ 1 w 343"/>
                <a:gd name="T53" fmla="*/ 2 h 343"/>
                <a:gd name="T54" fmla="*/ 2 w 343"/>
                <a:gd name="T55" fmla="*/ 3 h 343"/>
                <a:gd name="T56" fmla="*/ 2 w 343"/>
                <a:gd name="T57" fmla="*/ 3 h 343"/>
                <a:gd name="T58" fmla="*/ 2 w 343"/>
                <a:gd name="T59" fmla="*/ 3 h 343"/>
                <a:gd name="T60" fmla="*/ 2 w 343"/>
                <a:gd name="T61" fmla="*/ 3 h 343"/>
                <a:gd name="T62" fmla="*/ 2 w 343"/>
                <a:gd name="T63" fmla="*/ 2 h 343"/>
                <a:gd name="T64" fmla="*/ 2 w 343"/>
                <a:gd name="T65" fmla="*/ 2 h 343"/>
                <a:gd name="T66" fmla="*/ 2 w 343"/>
                <a:gd name="T67" fmla="*/ 2 h 343"/>
                <a:gd name="T68" fmla="*/ 2 w 343"/>
                <a:gd name="T69" fmla="*/ 2 h 343"/>
                <a:gd name="T70" fmla="*/ 2 w 343"/>
                <a:gd name="T71" fmla="*/ 2 h 343"/>
                <a:gd name="T72" fmla="*/ 2 w 343"/>
                <a:gd name="T73" fmla="*/ 2 h 343"/>
                <a:gd name="T74" fmla="*/ 2 w 343"/>
                <a:gd name="T75" fmla="*/ 2 h 343"/>
                <a:gd name="T76" fmla="*/ 2 w 343"/>
                <a:gd name="T77" fmla="*/ 2 h 343"/>
                <a:gd name="T78" fmla="*/ 2 w 343"/>
                <a:gd name="T79" fmla="*/ 2 h 343"/>
                <a:gd name="T80" fmla="*/ 2 w 343"/>
                <a:gd name="T81" fmla="*/ 1 h 343"/>
                <a:gd name="T82" fmla="*/ 2 w 343"/>
                <a:gd name="T83" fmla="*/ 1 h 343"/>
                <a:gd name="T84" fmla="*/ 3 w 343"/>
                <a:gd name="T85" fmla="*/ 1 h 343"/>
                <a:gd name="T86" fmla="*/ 3 w 343"/>
                <a:gd name="T87" fmla="*/ 1 h 343"/>
                <a:gd name="T88" fmla="*/ 3 w 343"/>
                <a:gd name="T89" fmla="*/ 1 h 343"/>
                <a:gd name="T90" fmla="*/ 3 w 343"/>
                <a:gd name="T91" fmla="*/ 1 h 343"/>
                <a:gd name="T92" fmla="*/ 2 w 343"/>
                <a:gd name="T93" fmla="*/ 1 h 343"/>
                <a:gd name="T94" fmla="*/ 2 w 343"/>
                <a:gd name="T95" fmla="*/ 1 h 343"/>
                <a:gd name="T96" fmla="*/ 2 w 343"/>
                <a:gd name="T97" fmla="*/ 1 h 343"/>
                <a:gd name="T98" fmla="*/ 2 w 343"/>
                <a:gd name="T99" fmla="*/ 1 h 343"/>
                <a:gd name="T100" fmla="*/ 2 w 343"/>
                <a:gd name="T101" fmla="*/ 1 h 343"/>
                <a:gd name="T102" fmla="*/ 2 w 343"/>
                <a:gd name="T103" fmla="*/ 1 h 343"/>
                <a:gd name="T104" fmla="*/ 2 w 343"/>
                <a:gd name="T105" fmla="*/ 1 h 343"/>
                <a:gd name="T106" fmla="*/ 1 w 343"/>
                <a:gd name="T107" fmla="*/ 0 h 343"/>
                <a:gd name="T108" fmla="*/ 1 w 343"/>
                <a:gd name="T109" fmla="*/ 0 h 3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3"/>
                <a:gd name="T166" fmla="*/ 0 h 343"/>
                <a:gd name="T167" fmla="*/ 343 w 343"/>
                <a:gd name="T168" fmla="*/ 343 h 3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9" name="Freeform 123"/>
            <p:cNvSpPr>
              <a:spLocks/>
            </p:cNvSpPr>
            <p:nvPr/>
          </p:nvSpPr>
          <p:spPr bwMode="auto">
            <a:xfrm>
              <a:off x="4415" y="654"/>
              <a:ext cx="52" cy="49"/>
            </a:xfrm>
            <a:custGeom>
              <a:avLst/>
              <a:gdLst>
                <a:gd name="T0" fmla="*/ 1 w 259"/>
                <a:gd name="T1" fmla="*/ 1 h 249"/>
                <a:gd name="T2" fmla="*/ 1 w 259"/>
                <a:gd name="T3" fmla="*/ 1 h 249"/>
                <a:gd name="T4" fmla="*/ 1 w 259"/>
                <a:gd name="T5" fmla="*/ 1 h 249"/>
                <a:gd name="T6" fmla="*/ 0 w 259"/>
                <a:gd name="T7" fmla="*/ 1 h 249"/>
                <a:gd name="T8" fmla="*/ 0 w 259"/>
                <a:gd name="T9" fmla="*/ 1 h 249"/>
                <a:gd name="T10" fmla="*/ 0 w 259"/>
                <a:gd name="T11" fmla="*/ 1 h 249"/>
                <a:gd name="T12" fmla="*/ 0 w 259"/>
                <a:gd name="T13" fmla="*/ 1 h 249"/>
                <a:gd name="T14" fmla="*/ 0 w 259"/>
                <a:gd name="T15" fmla="*/ 1 h 249"/>
                <a:gd name="T16" fmla="*/ 0 w 259"/>
                <a:gd name="T17" fmla="*/ 1 h 249"/>
                <a:gd name="T18" fmla="*/ 1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2 w 259"/>
                <a:gd name="T39" fmla="*/ 2 h 249"/>
                <a:gd name="T40" fmla="*/ 2 w 259"/>
                <a:gd name="T41" fmla="*/ 2 h 249"/>
                <a:gd name="T42" fmla="*/ 2 w 259"/>
                <a:gd name="T43" fmla="*/ 2 h 249"/>
                <a:gd name="T44" fmla="*/ 1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2 w 259"/>
                <a:gd name="T57" fmla="*/ 1 h 249"/>
                <a:gd name="T58" fmla="*/ 2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0" name="Freeform 124"/>
            <p:cNvSpPr>
              <a:spLocks/>
            </p:cNvSpPr>
            <p:nvPr/>
          </p:nvSpPr>
          <p:spPr bwMode="auto">
            <a:xfrm>
              <a:off x="3915" y="882"/>
              <a:ext cx="77" cy="74"/>
            </a:xfrm>
            <a:custGeom>
              <a:avLst/>
              <a:gdLst>
                <a:gd name="T0" fmla="*/ 2 w 383"/>
                <a:gd name="T1" fmla="*/ 0 h 374"/>
                <a:gd name="T2" fmla="*/ 2 w 383"/>
                <a:gd name="T3" fmla="*/ 1 h 374"/>
                <a:gd name="T4" fmla="*/ 2 w 383"/>
                <a:gd name="T5" fmla="*/ 1 h 374"/>
                <a:gd name="T6" fmla="*/ 2 w 383"/>
                <a:gd name="T7" fmla="*/ 1 h 374"/>
                <a:gd name="T8" fmla="*/ 2 w 383"/>
                <a:gd name="T9" fmla="*/ 1 h 374"/>
                <a:gd name="T10" fmla="*/ 3 w 383"/>
                <a:gd name="T11" fmla="*/ 1 h 374"/>
                <a:gd name="T12" fmla="*/ 3 w 383"/>
                <a:gd name="T13" fmla="*/ 1 h 374"/>
                <a:gd name="T14" fmla="*/ 3 w 383"/>
                <a:gd name="T15" fmla="*/ 1 h 374"/>
                <a:gd name="T16" fmla="*/ 2 w 383"/>
                <a:gd name="T17" fmla="*/ 2 h 374"/>
                <a:gd name="T18" fmla="*/ 2 w 383"/>
                <a:gd name="T19" fmla="*/ 2 h 374"/>
                <a:gd name="T20" fmla="*/ 2 w 383"/>
                <a:gd name="T21" fmla="*/ 2 h 374"/>
                <a:gd name="T22" fmla="*/ 2 w 383"/>
                <a:gd name="T23" fmla="*/ 3 h 374"/>
                <a:gd name="T24" fmla="*/ 2 w 383"/>
                <a:gd name="T25" fmla="*/ 3 h 374"/>
                <a:gd name="T26" fmla="*/ 2 w 383"/>
                <a:gd name="T27" fmla="*/ 3 h 374"/>
                <a:gd name="T28" fmla="*/ 2 w 383"/>
                <a:gd name="T29" fmla="*/ 3 h 374"/>
                <a:gd name="T30" fmla="*/ 2 w 383"/>
                <a:gd name="T31" fmla="*/ 3 h 374"/>
                <a:gd name="T32" fmla="*/ 2 w 383"/>
                <a:gd name="T33" fmla="*/ 2 h 374"/>
                <a:gd name="T34" fmla="*/ 1 w 383"/>
                <a:gd name="T35" fmla="*/ 2 h 374"/>
                <a:gd name="T36" fmla="*/ 1 w 383"/>
                <a:gd name="T37" fmla="*/ 3 h 374"/>
                <a:gd name="T38" fmla="*/ 1 w 383"/>
                <a:gd name="T39" fmla="*/ 3 h 374"/>
                <a:gd name="T40" fmla="*/ 1 w 383"/>
                <a:gd name="T41" fmla="*/ 3 h 374"/>
                <a:gd name="T42" fmla="*/ 1 w 383"/>
                <a:gd name="T43" fmla="*/ 3 h 374"/>
                <a:gd name="T44" fmla="*/ 1 w 383"/>
                <a:gd name="T45" fmla="*/ 2 h 374"/>
                <a:gd name="T46" fmla="*/ 1 w 383"/>
                <a:gd name="T47" fmla="*/ 2 h 374"/>
                <a:gd name="T48" fmla="*/ 1 w 383"/>
                <a:gd name="T49" fmla="*/ 2 h 374"/>
                <a:gd name="T50" fmla="*/ 0 w 383"/>
                <a:gd name="T51" fmla="*/ 1 h 374"/>
                <a:gd name="T52" fmla="*/ 0 w 383"/>
                <a:gd name="T53" fmla="*/ 1 h 374"/>
                <a:gd name="T54" fmla="*/ 0 w 383"/>
                <a:gd name="T55" fmla="*/ 1 h 374"/>
                <a:gd name="T56" fmla="*/ 0 w 383"/>
                <a:gd name="T57" fmla="*/ 1 h 374"/>
                <a:gd name="T58" fmla="*/ 1 w 383"/>
                <a:gd name="T59" fmla="*/ 1 h 374"/>
                <a:gd name="T60" fmla="*/ 1 w 383"/>
                <a:gd name="T61" fmla="*/ 1 h 374"/>
                <a:gd name="T62" fmla="*/ 2 w 383"/>
                <a:gd name="T63" fmla="*/ 0 h 374"/>
                <a:gd name="T64" fmla="*/ 2 w 383"/>
                <a:gd name="T65" fmla="*/ 0 h 374"/>
                <a:gd name="T66" fmla="*/ 2 w 383"/>
                <a:gd name="T67" fmla="*/ 0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3"/>
                <a:gd name="T103" fmla="*/ 0 h 374"/>
                <a:gd name="T104" fmla="*/ 383 w 383"/>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1" name="Freeform 125"/>
            <p:cNvSpPr>
              <a:spLocks/>
            </p:cNvSpPr>
            <p:nvPr/>
          </p:nvSpPr>
          <p:spPr bwMode="auto">
            <a:xfrm>
              <a:off x="3925" y="892"/>
              <a:ext cx="61" cy="58"/>
            </a:xfrm>
            <a:custGeom>
              <a:avLst/>
              <a:gdLst>
                <a:gd name="T0" fmla="*/ 2 w 301"/>
                <a:gd name="T1" fmla="*/ 1 h 291"/>
                <a:gd name="T2" fmla="*/ 2 w 301"/>
                <a:gd name="T3" fmla="*/ 1 h 291"/>
                <a:gd name="T4" fmla="*/ 2 w 301"/>
                <a:gd name="T5" fmla="*/ 1 h 291"/>
                <a:gd name="T6" fmla="*/ 2 w 301"/>
                <a:gd name="T7" fmla="*/ 1 h 291"/>
                <a:gd name="T8" fmla="*/ 2 w 301"/>
                <a:gd name="T9" fmla="*/ 1 h 291"/>
                <a:gd name="T10" fmla="*/ 2 w 301"/>
                <a:gd name="T11" fmla="*/ 1 h 291"/>
                <a:gd name="T12" fmla="*/ 2 w 301"/>
                <a:gd name="T13" fmla="*/ 1 h 291"/>
                <a:gd name="T14" fmla="*/ 2 w 301"/>
                <a:gd name="T15" fmla="*/ 1 h 291"/>
                <a:gd name="T16" fmla="*/ 2 w 301"/>
                <a:gd name="T17" fmla="*/ 1 h 291"/>
                <a:gd name="T18" fmla="*/ 2 w 301"/>
                <a:gd name="T19" fmla="*/ 1 h 291"/>
                <a:gd name="T20" fmla="*/ 2 w 301"/>
                <a:gd name="T21" fmla="*/ 2 h 291"/>
                <a:gd name="T22" fmla="*/ 2 w 301"/>
                <a:gd name="T23" fmla="*/ 2 h 291"/>
                <a:gd name="T24" fmla="*/ 2 w 301"/>
                <a:gd name="T25" fmla="*/ 2 h 291"/>
                <a:gd name="T26" fmla="*/ 2 w 301"/>
                <a:gd name="T27" fmla="*/ 2 h 291"/>
                <a:gd name="T28" fmla="*/ 1 w 301"/>
                <a:gd name="T29" fmla="*/ 2 h 291"/>
                <a:gd name="T30" fmla="*/ 1 w 301"/>
                <a:gd name="T31" fmla="*/ 2 h 291"/>
                <a:gd name="T32" fmla="*/ 1 w 301"/>
                <a:gd name="T33" fmla="*/ 2 h 291"/>
                <a:gd name="T34" fmla="*/ 1 w 301"/>
                <a:gd name="T35" fmla="*/ 2 h 291"/>
                <a:gd name="T36" fmla="*/ 1 w 301"/>
                <a:gd name="T37" fmla="*/ 2 h 291"/>
                <a:gd name="T38" fmla="*/ 0 w 301"/>
                <a:gd name="T39" fmla="*/ 2 h 291"/>
                <a:gd name="T40" fmla="*/ 1 w 301"/>
                <a:gd name="T41" fmla="*/ 1 h 291"/>
                <a:gd name="T42" fmla="*/ 1 w 301"/>
                <a:gd name="T43" fmla="*/ 1 h 291"/>
                <a:gd name="T44" fmla="*/ 1 w 301"/>
                <a:gd name="T45" fmla="*/ 1 h 291"/>
                <a:gd name="T46" fmla="*/ 0 w 301"/>
                <a:gd name="T47" fmla="*/ 1 h 291"/>
                <a:gd name="T48" fmla="*/ 0 w 301"/>
                <a:gd name="T49" fmla="*/ 1 h 291"/>
                <a:gd name="T50" fmla="*/ 0 w 301"/>
                <a:gd name="T51" fmla="*/ 1 h 291"/>
                <a:gd name="T52" fmla="*/ 0 w 301"/>
                <a:gd name="T53" fmla="*/ 1 h 291"/>
                <a:gd name="T54" fmla="*/ 0 w 301"/>
                <a:gd name="T55" fmla="*/ 1 h 291"/>
                <a:gd name="T56" fmla="*/ 0 w 301"/>
                <a:gd name="T57" fmla="*/ 1 h 291"/>
                <a:gd name="T58" fmla="*/ 0 w 301"/>
                <a:gd name="T59" fmla="*/ 1 h 291"/>
                <a:gd name="T60" fmla="*/ 0 w 301"/>
                <a:gd name="T61" fmla="*/ 1 h 291"/>
                <a:gd name="T62" fmla="*/ 0 w 301"/>
                <a:gd name="T63" fmla="*/ 1 h 291"/>
                <a:gd name="T64" fmla="*/ 0 w 301"/>
                <a:gd name="T65" fmla="*/ 1 h 291"/>
                <a:gd name="T66" fmla="*/ 1 w 301"/>
                <a:gd name="T67" fmla="*/ 1 h 291"/>
                <a:gd name="T68" fmla="*/ 1 w 301"/>
                <a:gd name="T69" fmla="*/ 1 h 291"/>
                <a:gd name="T70" fmla="*/ 1 w 301"/>
                <a:gd name="T71" fmla="*/ 1 h 291"/>
                <a:gd name="T72" fmla="*/ 1 w 301"/>
                <a:gd name="T73" fmla="*/ 1 h 291"/>
                <a:gd name="T74" fmla="*/ 2 w 301"/>
                <a:gd name="T75" fmla="*/ 0 h 291"/>
                <a:gd name="T76" fmla="*/ 2 w 301"/>
                <a:gd name="T77" fmla="*/ 0 h 291"/>
                <a:gd name="T78" fmla="*/ 2 w 301"/>
                <a:gd name="T79" fmla="*/ 0 h 291"/>
                <a:gd name="T80" fmla="*/ 2 w 301"/>
                <a:gd name="T81" fmla="*/ 0 h 291"/>
                <a:gd name="T82" fmla="*/ 2 w 301"/>
                <a:gd name="T83" fmla="*/ 1 h 291"/>
                <a:gd name="T84" fmla="*/ 2 w 301"/>
                <a:gd name="T85" fmla="*/ 1 h 291"/>
                <a:gd name="T86" fmla="*/ 2 w 301"/>
                <a:gd name="T87" fmla="*/ 1 h 291"/>
                <a:gd name="T88" fmla="*/ 2 w 301"/>
                <a:gd name="T89" fmla="*/ 1 h 291"/>
                <a:gd name="T90" fmla="*/ 2 w 301"/>
                <a:gd name="T91" fmla="*/ 1 h 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1"/>
                <a:gd name="T139" fmla="*/ 0 h 291"/>
                <a:gd name="T140" fmla="*/ 301 w 301"/>
                <a:gd name="T141" fmla="*/ 291 h 2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2" name="Freeform 126"/>
            <p:cNvSpPr>
              <a:spLocks/>
            </p:cNvSpPr>
            <p:nvPr/>
          </p:nvSpPr>
          <p:spPr bwMode="auto">
            <a:xfrm>
              <a:off x="4245" y="544"/>
              <a:ext cx="48" cy="48"/>
            </a:xfrm>
            <a:custGeom>
              <a:avLst/>
              <a:gdLst>
                <a:gd name="T0" fmla="*/ 1 w 240"/>
                <a:gd name="T1" fmla="*/ 1 h 239"/>
                <a:gd name="T2" fmla="*/ 1 w 240"/>
                <a:gd name="T3" fmla="*/ 1 h 239"/>
                <a:gd name="T4" fmla="*/ 1 w 240"/>
                <a:gd name="T5" fmla="*/ 1 h 239"/>
                <a:gd name="T6" fmla="*/ 1 w 240"/>
                <a:gd name="T7" fmla="*/ 1 h 239"/>
                <a:gd name="T8" fmla="*/ 2 w 240"/>
                <a:gd name="T9" fmla="*/ 1 h 239"/>
                <a:gd name="T10" fmla="*/ 2 w 240"/>
                <a:gd name="T11" fmla="*/ 1 h 239"/>
                <a:gd name="T12" fmla="*/ 2 w 240"/>
                <a:gd name="T13" fmla="*/ 1 h 239"/>
                <a:gd name="T14" fmla="*/ 2 w 240"/>
                <a:gd name="T15" fmla="*/ 1 h 239"/>
                <a:gd name="T16" fmla="*/ 2 w 240"/>
                <a:gd name="T17" fmla="*/ 1 h 239"/>
                <a:gd name="T18" fmla="*/ 2 w 240"/>
                <a:gd name="T19" fmla="*/ 1 h 239"/>
                <a:gd name="T20" fmla="*/ 2 w 240"/>
                <a:gd name="T21" fmla="*/ 1 h 239"/>
                <a:gd name="T22" fmla="*/ 2 w 240"/>
                <a:gd name="T23" fmla="*/ 1 h 239"/>
                <a:gd name="T24" fmla="*/ 2 w 240"/>
                <a:gd name="T25" fmla="*/ 1 h 239"/>
                <a:gd name="T26" fmla="*/ 1 w 240"/>
                <a:gd name="T27" fmla="*/ 1 h 239"/>
                <a:gd name="T28" fmla="*/ 1 w 240"/>
                <a:gd name="T29" fmla="*/ 1 h 239"/>
                <a:gd name="T30" fmla="*/ 1 w 240"/>
                <a:gd name="T31" fmla="*/ 1 h 239"/>
                <a:gd name="T32" fmla="*/ 1 w 240"/>
                <a:gd name="T33" fmla="*/ 1 h 239"/>
                <a:gd name="T34" fmla="*/ 1 w 240"/>
                <a:gd name="T35" fmla="*/ 1 h 239"/>
                <a:gd name="T36" fmla="*/ 1 w 240"/>
                <a:gd name="T37" fmla="*/ 2 h 239"/>
                <a:gd name="T38" fmla="*/ 2 w 240"/>
                <a:gd name="T39" fmla="*/ 2 h 239"/>
                <a:gd name="T40" fmla="*/ 2 w 240"/>
                <a:gd name="T41" fmla="*/ 2 h 239"/>
                <a:gd name="T42" fmla="*/ 1 w 240"/>
                <a:gd name="T43" fmla="*/ 2 h 239"/>
                <a:gd name="T44" fmla="*/ 1 w 240"/>
                <a:gd name="T45" fmla="*/ 2 h 239"/>
                <a:gd name="T46" fmla="*/ 1 w 240"/>
                <a:gd name="T47" fmla="*/ 2 h 239"/>
                <a:gd name="T48" fmla="*/ 1 w 240"/>
                <a:gd name="T49" fmla="*/ 2 h 239"/>
                <a:gd name="T50" fmla="*/ 1 w 240"/>
                <a:gd name="T51" fmla="*/ 2 h 239"/>
                <a:gd name="T52" fmla="*/ 1 w 240"/>
                <a:gd name="T53" fmla="*/ 1 h 239"/>
                <a:gd name="T54" fmla="*/ 1 w 240"/>
                <a:gd name="T55" fmla="*/ 1 h 239"/>
                <a:gd name="T56" fmla="*/ 1 w 240"/>
                <a:gd name="T57" fmla="*/ 1 h 239"/>
                <a:gd name="T58" fmla="*/ 0 w 240"/>
                <a:gd name="T59" fmla="*/ 2 h 239"/>
                <a:gd name="T60" fmla="*/ 0 w 240"/>
                <a:gd name="T61" fmla="*/ 2 h 239"/>
                <a:gd name="T62" fmla="*/ 0 w 240"/>
                <a:gd name="T63" fmla="*/ 2 h 239"/>
                <a:gd name="T64" fmla="*/ 0 w 240"/>
                <a:gd name="T65" fmla="*/ 2 h 239"/>
                <a:gd name="T66" fmla="*/ 0 w 240"/>
                <a:gd name="T67" fmla="*/ 2 h 239"/>
                <a:gd name="T68" fmla="*/ 0 w 240"/>
                <a:gd name="T69" fmla="*/ 1 h 239"/>
                <a:gd name="T70" fmla="*/ 0 w 240"/>
                <a:gd name="T71" fmla="*/ 1 h 239"/>
                <a:gd name="T72" fmla="*/ 1 w 240"/>
                <a:gd name="T73" fmla="*/ 1 h 239"/>
                <a:gd name="T74" fmla="*/ 1 w 240"/>
                <a:gd name="T75" fmla="*/ 1 h 239"/>
                <a:gd name="T76" fmla="*/ 1 w 240"/>
                <a:gd name="T77" fmla="*/ 1 h 239"/>
                <a:gd name="T78" fmla="*/ 0 w 240"/>
                <a:gd name="T79" fmla="*/ 1 h 239"/>
                <a:gd name="T80" fmla="*/ 0 w 240"/>
                <a:gd name="T81" fmla="*/ 1 h 239"/>
                <a:gd name="T82" fmla="*/ 0 w 240"/>
                <a:gd name="T83" fmla="*/ 1 h 239"/>
                <a:gd name="T84" fmla="*/ 0 w 240"/>
                <a:gd name="T85" fmla="*/ 1 h 239"/>
                <a:gd name="T86" fmla="*/ 0 w 240"/>
                <a:gd name="T87" fmla="*/ 1 h 239"/>
                <a:gd name="T88" fmla="*/ 0 w 240"/>
                <a:gd name="T89" fmla="*/ 1 h 239"/>
                <a:gd name="T90" fmla="*/ 0 w 240"/>
                <a:gd name="T91" fmla="*/ 1 h 239"/>
                <a:gd name="T92" fmla="*/ 0 w 240"/>
                <a:gd name="T93" fmla="*/ 1 h 239"/>
                <a:gd name="T94" fmla="*/ 0 w 240"/>
                <a:gd name="T95" fmla="*/ 1 h 239"/>
                <a:gd name="T96" fmla="*/ 1 w 240"/>
                <a:gd name="T97" fmla="*/ 1 h 239"/>
                <a:gd name="T98" fmla="*/ 1 w 240"/>
                <a:gd name="T99" fmla="*/ 0 h 239"/>
                <a:gd name="T100" fmla="*/ 1 w 240"/>
                <a:gd name="T101" fmla="*/ 0 h 239"/>
                <a:gd name="T102" fmla="*/ 1 w 240"/>
                <a:gd name="T103" fmla="*/ 0 h 239"/>
                <a:gd name="T104" fmla="*/ 1 w 240"/>
                <a:gd name="T105" fmla="*/ 0 h 239"/>
                <a:gd name="T106" fmla="*/ 1 w 240"/>
                <a:gd name="T107" fmla="*/ 0 h 239"/>
                <a:gd name="T108" fmla="*/ 1 w 240"/>
                <a:gd name="T109" fmla="*/ 0 h 239"/>
                <a:gd name="T110" fmla="*/ 1 w 240"/>
                <a:gd name="T111" fmla="*/ 0 h 239"/>
                <a:gd name="T112" fmla="*/ 1 w 240"/>
                <a:gd name="T113" fmla="*/ 0 h 239"/>
                <a:gd name="T114" fmla="*/ 1 w 240"/>
                <a:gd name="T115" fmla="*/ 1 h 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
                <a:gd name="T175" fmla="*/ 0 h 239"/>
                <a:gd name="T176" fmla="*/ 240 w 240"/>
                <a:gd name="T177" fmla="*/ 239 h 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3" name="Freeform 127"/>
            <p:cNvSpPr>
              <a:spLocks/>
            </p:cNvSpPr>
            <p:nvPr/>
          </p:nvSpPr>
          <p:spPr bwMode="auto">
            <a:xfrm>
              <a:off x="4251" y="550"/>
              <a:ext cx="35" cy="33"/>
            </a:xfrm>
            <a:custGeom>
              <a:avLst/>
              <a:gdLst>
                <a:gd name="T0" fmla="*/ 1 w 176"/>
                <a:gd name="T1" fmla="*/ 0 h 166"/>
                <a:gd name="T2" fmla="*/ 1 w 176"/>
                <a:gd name="T3" fmla="*/ 0 h 166"/>
                <a:gd name="T4" fmla="*/ 1 w 176"/>
                <a:gd name="T5" fmla="*/ 1 h 166"/>
                <a:gd name="T6" fmla="*/ 1 w 176"/>
                <a:gd name="T7" fmla="*/ 1 h 166"/>
                <a:gd name="T8" fmla="*/ 1 w 176"/>
                <a:gd name="T9" fmla="*/ 1 h 166"/>
                <a:gd name="T10" fmla="*/ 1 w 176"/>
                <a:gd name="T11" fmla="*/ 1 h 166"/>
                <a:gd name="T12" fmla="*/ 1 w 176"/>
                <a:gd name="T13" fmla="*/ 1 h 166"/>
                <a:gd name="T14" fmla="*/ 1 w 176"/>
                <a:gd name="T15" fmla="*/ 1 h 166"/>
                <a:gd name="T16" fmla="*/ 1 w 176"/>
                <a:gd name="T17" fmla="*/ 1 h 166"/>
                <a:gd name="T18" fmla="*/ 1 w 176"/>
                <a:gd name="T19" fmla="*/ 1 h 166"/>
                <a:gd name="T20" fmla="*/ 1 w 176"/>
                <a:gd name="T21" fmla="*/ 1 h 166"/>
                <a:gd name="T22" fmla="*/ 1 w 176"/>
                <a:gd name="T23" fmla="*/ 1 h 166"/>
                <a:gd name="T24" fmla="*/ 0 w 176"/>
                <a:gd name="T25" fmla="*/ 1 h 166"/>
                <a:gd name="T26" fmla="*/ 0 w 176"/>
                <a:gd name="T27" fmla="*/ 1 h 166"/>
                <a:gd name="T28" fmla="*/ 0 w 176"/>
                <a:gd name="T29" fmla="*/ 1 h 166"/>
                <a:gd name="T30" fmla="*/ 0 w 176"/>
                <a:gd name="T31" fmla="*/ 1 h 166"/>
                <a:gd name="T32" fmla="*/ 0 w 176"/>
                <a:gd name="T33" fmla="*/ 1 h 166"/>
                <a:gd name="T34" fmla="*/ 0 w 176"/>
                <a:gd name="T35" fmla="*/ 1 h 166"/>
                <a:gd name="T36" fmla="*/ 0 w 176"/>
                <a:gd name="T37" fmla="*/ 1 h 166"/>
                <a:gd name="T38" fmla="*/ 0 w 176"/>
                <a:gd name="T39" fmla="*/ 1 h 166"/>
                <a:gd name="T40" fmla="*/ 0 w 176"/>
                <a:gd name="T41" fmla="*/ 1 h 166"/>
                <a:gd name="T42" fmla="*/ 0 w 176"/>
                <a:gd name="T43" fmla="*/ 0 h 166"/>
                <a:gd name="T44" fmla="*/ 0 w 176"/>
                <a:gd name="T45" fmla="*/ 0 h 166"/>
                <a:gd name="T46" fmla="*/ 0 w 176"/>
                <a:gd name="T47" fmla="*/ 0 h 166"/>
                <a:gd name="T48" fmla="*/ 0 w 176"/>
                <a:gd name="T49" fmla="*/ 0 h 166"/>
                <a:gd name="T50" fmla="*/ 0 w 176"/>
                <a:gd name="T51" fmla="*/ 0 h 166"/>
                <a:gd name="T52" fmla="*/ 0 w 176"/>
                <a:gd name="T53" fmla="*/ 0 h 166"/>
                <a:gd name="T54" fmla="*/ 0 w 176"/>
                <a:gd name="T55" fmla="*/ 0 h 166"/>
                <a:gd name="T56" fmla="*/ 0 w 176"/>
                <a:gd name="T57" fmla="*/ 0 h 166"/>
                <a:gd name="T58" fmla="*/ 0 w 176"/>
                <a:gd name="T59" fmla="*/ 0 h 166"/>
                <a:gd name="T60" fmla="*/ 1 w 176"/>
                <a:gd name="T61" fmla="*/ 0 h 166"/>
                <a:gd name="T62" fmla="*/ 1 w 176"/>
                <a:gd name="T63" fmla="*/ 0 h 166"/>
                <a:gd name="T64" fmla="*/ 1 w 176"/>
                <a:gd name="T65" fmla="*/ 0 h 166"/>
                <a:gd name="T66" fmla="*/ 1 w 176"/>
                <a:gd name="T67" fmla="*/ 0 h 166"/>
                <a:gd name="T68" fmla="*/ 1 w 176"/>
                <a:gd name="T69" fmla="*/ 0 h 166"/>
                <a:gd name="T70" fmla="*/ 1 w 176"/>
                <a:gd name="T71" fmla="*/ 0 h 166"/>
                <a:gd name="T72" fmla="*/ 1 w 176"/>
                <a:gd name="T73" fmla="*/ 0 h 166"/>
                <a:gd name="T74" fmla="*/ 1 w 176"/>
                <a:gd name="T75" fmla="*/ 0 h 166"/>
                <a:gd name="T76" fmla="*/ 1 w 176"/>
                <a:gd name="T77" fmla="*/ 0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6"/>
                <a:gd name="T118" fmla="*/ 0 h 166"/>
                <a:gd name="T119" fmla="*/ 176 w 176"/>
                <a:gd name="T120" fmla="*/ 166 h 1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4" name="Freeform 128"/>
            <p:cNvSpPr>
              <a:spLocks/>
            </p:cNvSpPr>
            <p:nvPr/>
          </p:nvSpPr>
          <p:spPr bwMode="auto">
            <a:xfrm>
              <a:off x="4311" y="598"/>
              <a:ext cx="60" cy="62"/>
            </a:xfrm>
            <a:custGeom>
              <a:avLst/>
              <a:gdLst>
                <a:gd name="T0" fmla="*/ 2 w 301"/>
                <a:gd name="T1" fmla="*/ 0 h 312"/>
                <a:gd name="T2" fmla="*/ 2 w 301"/>
                <a:gd name="T3" fmla="*/ 0 h 312"/>
                <a:gd name="T4" fmla="*/ 2 w 301"/>
                <a:gd name="T5" fmla="*/ 1 h 312"/>
                <a:gd name="T6" fmla="*/ 2 w 301"/>
                <a:gd name="T7" fmla="*/ 1 h 312"/>
                <a:gd name="T8" fmla="*/ 2 w 301"/>
                <a:gd name="T9" fmla="*/ 1 h 312"/>
                <a:gd name="T10" fmla="*/ 2 w 301"/>
                <a:gd name="T11" fmla="*/ 1 h 312"/>
                <a:gd name="T12" fmla="*/ 2 w 301"/>
                <a:gd name="T13" fmla="*/ 1 h 312"/>
                <a:gd name="T14" fmla="*/ 2 w 301"/>
                <a:gd name="T15" fmla="*/ 1 h 312"/>
                <a:gd name="T16" fmla="*/ 2 w 301"/>
                <a:gd name="T17" fmla="*/ 2 h 312"/>
                <a:gd name="T18" fmla="*/ 2 w 301"/>
                <a:gd name="T19" fmla="*/ 2 h 312"/>
                <a:gd name="T20" fmla="*/ 2 w 301"/>
                <a:gd name="T21" fmla="*/ 2 h 312"/>
                <a:gd name="T22" fmla="*/ 2 w 301"/>
                <a:gd name="T23" fmla="*/ 2 h 312"/>
                <a:gd name="T24" fmla="*/ 2 w 301"/>
                <a:gd name="T25" fmla="*/ 2 h 312"/>
                <a:gd name="T26" fmla="*/ 2 w 301"/>
                <a:gd name="T27" fmla="*/ 2 h 312"/>
                <a:gd name="T28" fmla="*/ 1 w 301"/>
                <a:gd name="T29" fmla="*/ 2 h 312"/>
                <a:gd name="T30" fmla="*/ 1 w 301"/>
                <a:gd name="T31" fmla="*/ 2 h 312"/>
                <a:gd name="T32" fmla="*/ 1 w 301"/>
                <a:gd name="T33" fmla="*/ 2 h 312"/>
                <a:gd name="T34" fmla="*/ 1 w 301"/>
                <a:gd name="T35" fmla="*/ 2 h 312"/>
                <a:gd name="T36" fmla="*/ 1 w 301"/>
                <a:gd name="T37" fmla="*/ 2 h 312"/>
                <a:gd name="T38" fmla="*/ 1 w 301"/>
                <a:gd name="T39" fmla="*/ 2 h 312"/>
                <a:gd name="T40" fmla="*/ 0 w 301"/>
                <a:gd name="T41" fmla="*/ 2 h 312"/>
                <a:gd name="T42" fmla="*/ 0 w 301"/>
                <a:gd name="T43" fmla="*/ 2 h 312"/>
                <a:gd name="T44" fmla="*/ 1 w 301"/>
                <a:gd name="T45" fmla="*/ 2 h 312"/>
                <a:gd name="T46" fmla="*/ 1 w 301"/>
                <a:gd name="T47" fmla="*/ 2 h 312"/>
                <a:gd name="T48" fmla="*/ 0 w 301"/>
                <a:gd name="T49" fmla="*/ 1 h 312"/>
                <a:gd name="T50" fmla="*/ 0 w 301"/>
                <a:gd name="T51" fmla="*/ 1 h 312"/>
                <a:gd name="T52" fmla="*/ 0 w 301"/>
                <a:gd name="T53" fmla="*/ 1 h 312"/>
                <a:gd name="T54" fmla="*/ 0 w 301"/>
                <a:gd name="T55" fmla="*/ 1 h 312"/>
                <a:gd name="T56" fmla="*/ 0 w 301"/>
                <a:gd name="T57" fmla="*/ 1 h 312"/>
                <a:gd name="T58" fmla="*/ 1 w 301"/>
                <a:gd name="T59" fmla="*/ 1 h 312"/>
                <a:gd name="T60" fmla="*/ 1 w 301"/>
                <a:gd name="T61" fmla="*/ 1 h 312"/>
                <a:gd name="T62" fmla="*/ 1 w 301"/>
                <a:gd name="T63" fmla="*/ 0 h 312"/>
                <a:gd name="T64" fmla="*/ 1 w 301"/>
                <a:gd name="T65" fmla="*/ 0 h 312"/>
                <a:gd name="T66" fmla="*/ 2 w 301"/>
                <a:gd name="T67" fmla="*/ 0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312"/>
                <a:gd name="T104" fmla="*/ 301 w 301"/>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5" name="Freeform 129"/>
            <p:cNvSpPr>
              <a:spLocks/>
            </p:cNvSpPr>
            <p:nvPr/>
          </p:nvSpPr>
          <p:spPr bwMode="auto">
            <a:xfrm>
              <a:off x="4318" y="606"/>
              <a:ext cx="47" cy="48"/>
            </a:xfrm>
            <a:custGeom>
              <a:avLst/>
              <a:gdLst>
                <a:gd name="T0" fmla="*/ 2 w 238"/>
                <a:gd name="T1" fmla="*/ 1 h 238"/>
                <a:gd name="T2" fmla="*/ 2 w 238"/>
                <a:gd name="T3" fmla="*/ 1 h 238"/>
                <a:gd name="T4" fmla="*/ 2 w 238"/>
                <a:gd name="T5" fmla="*/ 1 h 238"/>
                <a:gd name="T6" fmla="*/ 2 w 238"/>
                <a:gd name="T7" fmla="*/ 1 h 238"/>
                <a:gd name="T8" fmla="*/ 2 w 238"/>
                <a:gd name="T9" fmla="*/ 1 h 238"/>
                <a:gd name="T10" fmla="*/ 2 w 238"/>
                <a:gd name="T11" fmla="*/ 1 h 238"/>
                <a:gd name="T12" fmla="*/ 2 w 238"/>
                <a:gd name="T13" fmla="*/ 1 h 238"/>
                <a:gd name="T14" fmla="*/ 1 w 238"/>
                <a:gd name="T15" fmla="*/ 1 h 238"/>
                <a:gd name="T16" fmla="*/ 1 w 238"/>
                <a:gd name="T17" fmla="*/ 1 h 238"/>
                <a:gd name="T18" fmla="*/ 1 w 238"/>
                <a:gd name="T19" fmla="*/ 1 h 238"/>
                <a:gd name="T20" fmla="*/ 1 w 238"/>
                <a:gd name="T21" fmla="*/ 2 h 238"/>
                <a:gd name="T22" fmla="*/ 1 w 238"/>
                <a:gd name="T23" fmla="*/ 2 h 238"/>
                <a:gd name="T24" fmla="*/ 1 w 238"/>
                <a:gd name="T25" fmla="*/ 2 h 238"/>
                <a:gd name="T26" fmla="*/ 1 w 238"/>
                <a:gd name="T27" fmla="*/ 2 h 238"/>
                <a:gd name="T28" fmla="*/ 1 w 238"/>
                <a:gd name="T29" fmla="*/ 2 h 238"/>
                <a:gd name="T30" fmla="*/ 1 w 238"/>
                <a:gd name="T31" fmla="*/ 2 h 238"/>
                <a:gd name="T32" fmla="*/ 1 w 238"/>
                <a:gd name="T33" fmla="*/ 2 h 238"/>
                <a:gd name="T34" fmla="*/ 1 w 238"/>
                <a:gd name="T35" fmla="*/ 1 h 238"/>
                <a:gd name="T36" fmla="*/ 1 w 238"/>
                <a:gd name="T37" fmla="*/ 1 h 238"/>
                <a:gd name="T38" fmla="*/ 0 w 238"/>
                <a:gd name="T39" fmla="*/ 2 h 238"/>
                <a:gd name="T40" fmla="*/ 1 w 238"/>
                <a:gd name="T41" fmla="*/ 1 h 238"/>
                <a:gd name="T42" fmla="*/ 0 w 238"/>
                <a:gd name="T43" fmla="*/ 1 h 238"/>
                <a:gd name="T44" fmla="*/ 0 w 238"/>
                <a:gd name="T45" fmla="*/ 1 h 238"/>
                <a:gd name="T46" fmla="*/ 0 w 238"/>
                <a:gd name="T47" fmla="*/ 1 h 238"/>
                <a:gd name="T48" fmla="*/ 0 w 238"/>
                <a:gd name="T49" fmla="*/ 1 h 238"/>
                <a:gd name="T50" fmla="*/ 0 w 238"/>
                <a:gd name="T51" fmla="*/ 1 h 238"/>
                <a:gd name="T52" fmla="*/ 0 w 238"/>
                <a:gd name="T53" fmla="*/ 1 h 238"/>
                <a:gd name="T54" fmla="*/ 0 w 238"/>
                <a:gd name="T55" fmla="*/ 1 h 238"/>
                <a:gd name="T56" fmla="*/ 0 w 238"/>
                <a:gd name="T57" fmla="*/ 1 h 238"/>
                <a:gd name="T58" fmla="*/ 0 w 238"/>
                <a:gd name="T59" fmla="*/ 1 h 238"/>
                <a:gd name="T60" fmla="*/ 0 w 238"/>
                <a:gd name="T61" fmla="*/ 1 h 238"/>
                <a:gd name="T62" fmla="*/ 0 w 238"/>
                <a:gd name="T63" fmla="*/ 1 h 238"/>
                <a:gd name="T64" fmla="*/ 0 w 238"/>
                <a:gd name="T65" fmla="*/ 1 h 238"/>
                <a:gd name="T66" fmla="*/ 0 w 238"/>
                <a:gd name="T67" fmla="*/ 1 h 238"/>
                <a:gd name="T68" fmla="*/ 1 w 238"/>
                <a:gd name="T69" fmla="*/ 1 h 238"/>
                <a:gd name="T70" fmla="*/ 1 w 238"/>
                <a:gd name="T71" fmla="*/ 1 h 238"/>
                <a:gd name="T72" fmla="*/ 1 w 238"/>
                <a:gd name="T73" fmla="*/ 1 h 238"/>
                <a:gd name="T74" fmla="*/ 1 w 238"/>
                <a:gd name="T75" fmla="*/ 0 h 238"/>
                <a:gd name="T76" fmla="*/ 1 w 238"/>
                <a:gd name="T77" fmla="*/ 0 h 238"/>
                <a:gd name="T78" fmla="*/ 1 w 238"/>
                <a:gd name="T79" fmla="*/ 0 h 238"/>
                <a:gd name="T80" fmla="*/ 1 w 238"/>
                <a:gd name="T81" fmla="*/ 0 h 238"/>
                <a:gd name="T82" fmla="*/ 1 w 238"/>
                <a:gd name="T83" fmla="*/ 1 h 238"/>
                <a:gd name="T84" fmla="*/ 1 w 238"/>
                <a:gd name="T85" fmla="*/ 1 h 238"/>
                <a:gd name="T86" fmla="*/ 1 w 238"/>
                <a:gd name="T87" fmla="*/ 1 h 238"/>
                <a:gd name="T88" fmla="*/ 1 w 238"/>
                <a:gd name="T89" fmla="*/ 1 h 238"/>
                <a:gd name="T90" fmla="*/ 2 w 238"/>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8"/>
                <a:gd name="T139" fmla="*/ 0 h 238"/>
                <a:gd name="T140" fmla="*/ 238 w 238"/>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2" end="2"/>
                                            </p:txEl>
                                          </p:spTgt>
                                        </p:tgtEl>
                                        <p:attrNameLst>
                                          <p:attrName>style.visibility</p:attrName>
                                        </p:attrNameLst>
                                      </p:cBhvr>
                                      <p:to>
                                        <p:strVal val="visible"/>
                                      </p:to>
                                    </p:set>
                                    <p:anim calcmode="lin" valueType="num">
                                      <p:cBhvr additive="base">
                                        <p:cTn id="1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anim calcmode="lin" valueType="num">
                                      <p:cBhvr additive="base">
                                        <p:cTn id="1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4953000" y="838200"/>
            <a:ext cx="4114800" cy="5918200"/>
            <a:chOff x="4953000" y="838200"/>
            <a:chExt cx="4114800" cy="5918201"/>
          </a:xfrm>
        </p:grpSpPr>
        <p:grpSp>
          <p:nvGrpSpPr>
            <p:cNvPr id="3091" name="Group 2"/>
            <p:cNvGrpSpPr>
              <a:grpSpLocks/>
            </p:cNvGrpSpPr>
            <p:nvPr/>
          </p:nvGrpSpPr>
          <p:grpSpPr bwMode="auto">
            <a:xfrm>
              <a:off x="4953000" y="838200"/>
              <a:ext cx="4114800" cy="5918201"/>
              <a:chOff x="2400" y="528"/>
              <a:chExt cx="3312" cy="3728"/>
            </a:xfrm>
          </p:grpSpPr>
          <p:sp>
            <p:nvSpPr>
              <p:cNvPr id="1305603"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defRPr/>
                </a:pPr>
                <a:endParaRPr lang="en-CA">
                  <a:effectLst>
                    <a:outerShdw blurRad="38100" dist="38100" dir="2700000" algn="tl">
                      <a:srgbClr val="000000">
                        <a:alpha val="43137"/>
                      </a:srgbClr>
                    </a:outerShdw>
                  </a:effectLst>
                </a:endParaRPr>
              </a:p>
            </p:txBody>
          </p:sp>
          <p:sp>
            <p:nvSpPr>
              <p:cNvPr id="3099"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5050"/>
                    </a:solidFill>
                  </a:rPr>
                  <a:t>Computable</a:t>
                </a:r>
              </a:p>
            </p:txBody>
          </p:sp>
        </p:grpSp>
        <p:grpSp>
          <p:nvGrpSpPr>
            <p:cNvPr id="3092" name="Group 6"/>
            <p:cNvGrpSpPr>
              <a:grpSpLocks/>
            </p:cNvGrpSpPr>
            <p:nvPr/>
          </p:nvGrpSpPr>
          <p:grpSpPr bwMode="auto">
            <a:xfrm>
              <a:off x="5000349" y="1830388"/>
              <a:ext cx="3902351" cy="4887913"/>
              <a:chOff x="2467" y="1153"/>
              <a:chExt cx="3141" cy="3079"/>
            </a:xfrm>
          </p:grpSpPr>
          <p:sp>
            <p:nvSpPr>
              <p:cNvPr id="1305607" name="Oval 7"/>
              <p:cNvSpPr>
                <a:spLocks noChangeArrowheads="1"/>
              </p:cNvSpPr>
              <p:nvPr/>
            </p:nvSpPr>
            <p:spPr bwMode="auto">
              <a:xfrm>
                <a:off x="2467" y="1240"/>
                <a:ext cx="3141" cy="2992"/>
              </a:xfrm>
              <a:prstGeom prst="ellipse">
                <a:avLst/>
              </a:prstGeom>
              <a:noFill/>
              <a:ln w="38100" cap="sq">
                <a:solidFill>
                  <a:srgbClr val="00FF00"/>
                </a:solidFill>
                <a:round/>
                <a:headEnd/>
                <a:tailEnd/>
              </a:ln>
              <a:effectLst/>
            </p:spPr>
            <p:txBody>
              <a:bodyPr wrap="none" lIns="274320" rIns="274320" anchor="ctr">
                <a:spAutoFit/>
              </a:bodyPr>
              <a:lstStyle/>
              <a:p>
                <a:pPr>
                  <a:defRPr/>
                </a:pPr>
                <a:endParaRPr lang="en-CA">
                  <a:effectLst>
                    <a:outerShdw blurRad="38100" dist="38100" dir="2700000" algn="tl">
                      <a:srgbClr val="000000">
                        <a:alpha val="43137"/>
                      </a:srgbClr>
                    </a:outerShdw>
                  </a:effectLst>
                </a:endParaRPr>
              </a:p>
            </p:txBody>
          </p:sp>
          <p:sp>
            <p:nvSpPr>
              <p:cNvPr id="3097" name="Text Box 8"/>
              <p:cNvSpPr txBox="1">
                <a:spLocks noChangeArrowheads="1"/>
              </p:cNvSpPr>
              <p:nvPr/>
            </p:nvSpPr>
            <p:spPr bwMode="auto">
              <a:xfrm>
                <a:off x="3696" y="1153"/>
                <a:ext cx="7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66FF33"/>
                    </a:solidFill>
                  </a:rPr>
                  <a:t>Exp</a:t>
                </a:r>
              </a:p>
            </p:txBody>
          </p:sp>
        </p:grpSp>
        <p:grpSp>
          <p:nvGrpSpPr>
            <p:cNvPr id="3093" name="Group 9"/>
            <p:cNvGrpSpPr>
              <a:grpSpLocks/>
            </p:cNvGrpSpPr>
            <p:nvPr/>
          </p:nvGrpSpPr>
          <p:grpSpPr bwMode="auto">
            <a:xfrm>
              <a:off x="6040230" y="4370388"/>
              <a:ext cx="1789043" cy="2386013"/>
              <a:chOff x="3304" y="2753"/>
              <a:chExt cx="1440" cy="1503"/>
            </a:xfrm>
          </p:grpSpPr>
          <p:sp>
            <p:nvSpPr>
              <p:cNvPr id="3094" name="Oval 10"/>
              <p:cNvSpPr>
                <a:spLocks noChangeArrowheads="1"/>
              </p:cNvSpPr>
              <p:nvPr/>
            </p:nvSpPr>
            <p:spPr bwMode="auto">
              <a:xfrm>
                <a:off x="3304" y="2816"/>
                <a:ext cx="1440" cy="144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3095" name="Text Box 11"/>
              <p:cNvSpPr txBox="1">
                <a:spLocks noChangeArrowheads="1"/>
              </p:cNvSpPr>
              <p:nvPr/>
            </p:nvSpPr>
            <p:spPr bwMode="auto">
              <a:xfrm>
                <a:off x="3648" y="2753"/>
                <a:ext cx="7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CC99FF"/>
                    </a:solidFill>
                  </a:rPr>
                  <a:t>Poly</a:t>
                </a:r>
              </a:p>
            </p:txBody>
          </p:sp>
        </p:grpSp>
      </p:grpSp>
      <p:sp>
        <p:nvSpPr>
          <p:cNvPr id="19" name="Rectangle 3"/>
          <p:cNvSpPr>
            <a:spLocks noChangeArrowheads="1"/>
          </p:cNvSpPr>
          <p:nvPr/>
        </p:nvSpPr>
        <p:spPr bwMode="auto">
          <a:xfrm>
            <a:off x="-215900" y="990600"/>
            <a:ext cx="5930900" cy="6124575"/>
          </a:xfrm>
          <a:prstGeom prst="rect">
            <a:avLst/>
          </a:prstGeom>
          <a:noFill/>
          <a:ln w="38100" cap="sq">
            <a:noFill/>
            <a:miter lim="800000"/>
            <a:headEnd/>
            <a:tailEnd/>
          </a:ln>
        </p:spPr>
        <p:txBody>
          <a:bodyPr lIns="274320" rIns="274320">
            <a:spAutoFit/>
          </a:bodyPr>
          <a:lstStyle/>
          <a:p>
            <a:pPr marL="342900" indent="-342900">
              <a:buFontTx/>
              <a:buNone/>
              <a:defRPr/>
            </a:pPr>
            <a:r>
              <a:rPr lang="en-US" dirty="0"/>
              <a:t>A</a:t>
            </a:r>
            <a:r>
              <a:rPr lang="en-US" dirty="0">
                <a:solidFill>
                  <a:schemeClr val="tx2"/>
                </a:solidFill>
              </a:rPr>
              <a:t> complexity class </a:t>
            </a:r>
            <a:r>
              <a:rPr lang="en-US" dirty="0"/>
              <a:t>is </a:t>
            </a:r>
            <a:br>
              <a:rPr lang="en-US" dirty="0"/>
            </a:br>
            <a:r>
              <a:rPr lang="en-US" dirty="0"/>
              <a:t>a set of computational problems </a:t>
            </a:r>
            <a:br>
              <a:rPr lang="en-US" dirty="0"/>
            </a:br>
            <a:r>
              <a:rPr lang="en-US" dirty="0"/>
              <a:t>that have a similar difficulty in computing them.</a:t>
            </a:r>
          </a:p>
          <a:p>
            <a:pPr marL="342900" indent="-342900">
              <a:buFontTx/>
              <a:buNone/>
              <a:defRPr/>
            </a:pPr>
            <a:r>
              <a:rPr lang="en-CA" dirty="0">
                <a:sym typeface="Symbol" pitchFamily="18" charset="2"/>
              </a:rPr>
              <a:t>Design a new class:</a:t>
            </a:r>
          </a:p>
          <a:p>
            <a:pPr marL="514350" indent="-514350">
              <a:buFont typeface="+mj-lt"/>
              <a:buAutoNum type="arabicPeriod"/>
              <a:defRPr/>
            </a:pPr>
            <a:r>
              <a:rPr lang="en-CA" dirty="0">
                <a:sym typeface="Symbol" pitchFamily="18" charset="2"/>
              </a:rPr>
              <a:t>Choose some model</a:t>
            </a:r>
          </a:p>
          <a:p>
            <a:pPr marL="971550" lvl="1" indent="-514350">
              <a:defRPr/>
            </a:pPr>
            <a:r>
              <a:rPr lang="en-CA" dirty="0">
                <a:sym typeface="Symbol" pitchFamily="18" charset="2"/>
              </a:rPr>
              <a:t>Java or Circuits</a:t>
            </a:r>
          </a:p>
          <a:p>
            <a:pPr marL="514350" indent="-514350">
              <a:buFont typeface="+mj-lt"/>
              <a:buAutoNum type="arabicPeriod"/>
              <a:defRPr/>
            </a:pPr>
            <a:r>
              <a:rPr lang="en-CA" dirty="0">
                <a:sym typeface="Symbol" pitchFamily="18" charset="2"/>
              </a:rPr>
              <a:t>Deterministic or Nondeterministic</a:t>
            </a:r>
          </a:p>
          <a:p>
            <a:pPr marL="514350" indent="-514350">
              <a:buFont typeface="+mj-lt"/>
              <a:buAutoNum type="arabicPeriod"/>
              <a:defRPr/>
            </a:pPr>
            <a:r>
              <a:rPr lang="en-CA" dirty="0">
                <a:sym typeface="Symbol" pitchFamily="18" charset="2"/>
              </a:rPr>
              <a:t>Limit some resource</a:t>
            </a:r>
          </a:p>
          <a:p>
            <a:pPr marL="971550" lvl="1" indent="-514350">
              <a:defRPr/>
            </a:pPr>
            <a:r>
              <a:rPr lang="en-CA" dirty="0">
                <a:sym typeface="Symbol" pitchFamily="18" charset="2"/>
              </a:rPr>
              <a:t>Time or Space</a:t>
            </a:r>
          </a:p>
          <a:p>
            <a:pPr marL="971550" lvl="1" indent="-514350">
              <a:defRPr/>
            </a:pPr>
            <a:r>
              <a:rPr lang="en-CA" dirty="0">
                <a:sym typeface="Symbol" pitchFamily="18" charset="2"/>
              </a:rPr>
              <a:t>to Log, Poly, Exp, ….</a:t>
            </a:r>
            <a:endParaRPr lang="en-US" dirty="0">
              <a:sym typeface="Symbol" pitchFamily="18" charset="2"/>
            </a:endParaRPr>
          </a:p>
          <a:p>
            <a:pPr marL="342900" indent="-342900">
              <a:defRPr/>
            </a:pPr>
            <a:endParaRPr lang="en-US" dirty="0">
              <a:sym typeface="Symbol" pitchFamily="18" charset="2"/>
            </a:endParaRPr>
          </a:p>
          <a:p>
            <a:pPr marL="342900" indent="-342900">
              <a:defRPr/>
            </a:pPr>
            <a:endParaRPr lang="en-US" dirty="0"/>
          </a:p>
        </p:txBody>
      </p:sp>
      <p:sp>
        <p:nvSpPr>
          <p:cNvPr id="21" name="Oval 10"/>
          <p:cNvSpPr>
            <a:spLocks noChangeArrowheads="1"/>
          </p:cNvSpPr>
          <p:nvPr/>
        </p:nvSpPr>
        <p:spPr bwMode="auto">
          <a:xfrm>
            <a:off x="6213475" y="4957763"/>
            <a:ext cx="1503363" cy="1789112"/>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23" name="Oval 10"/>
          <p:cNvSpPr>
            <a:spLocks noChangeArrowheads="1"/>
          </p:cNvSpPr>
          <p:nvPr/>
        </p:nvSpPr>
        <p:spPr bwMode="auto">
          <a:xfrm>
            <a:off x="6553200" y="5675313"/>
            <a:ext cx="863600" cy="107950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24" name="Oval 10"/>
          <p:cNvSpPr>
            <a:spLocks noChangeArrowheads="1"/>
          </p:cNvSpPr>
          <p:nvPr/>
        </p:nvSpPr>
        <p:spPr bwMode="auto">
          <a:xfrm>
            <a:off x="6415088" y="5324475"/>
            <a:ext cx="1084262" cy="144145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25" name="Oval 10"/>
          <p:cNvSpPr>
            <a:spLocks noChangeArrowheads="1"/>
          </p:cNvSpPr>
          <p:nvPr/>
        </p:nvSpPr>
        <p:spPr bwMode="auto">
          <a:xfrm>
            <a:off x="6678613" y="6010275"/>
            <a:ext cx="609600" cy="73660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26" name="Oval 10"/>
          <p:cNvSpPr>
            <a:spLocks noChangeArrowheads="1"/>
          </p:cNvSpPr>
          <p:nvPr/>
        </p:nvSpPr>
        <p:spPr bwMode="auto">
          <a:xfrm>
            <a:off x="6792913" y="6215063"/>
            <a:ext cx="360362" cy="53975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27" name="Oval 10"/>
          <p:cNvSpPr>
            <a:spLocks noChangeArrowheads="1"/>
          </p:cNvSpPr>
          <p:nvPr/>
        </p:nvSpPr>
        <p:spPr bwMode="auto">
          <a:xfrm>
            <a:off x="6858000" y="6376988"/>
            <a:ext cx="246063" cy="360362"/>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28" name="Rectangle 15"/>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cs typeface="Times New Roman" pitchFamily="18" charset="0"/>
              </a:rPr>
              <a:t>Complexity Classes</a:t>
            </a:r>
          </a:p>
        </p:txBody>
      </p:sp>
      <p:sp>
        <p:nvSpPr>
          <p:cNvPr id="30" name="Oval 10"/>
          <p:cNvSpPr>
            <a:spLocks noChangeArrowheads="1"/>
          </p:cNvSpPr>
          <p:nvPr/>
        </p:nvSpPr>
        <p:spPr bwMode="auto">
          <a:xfrm>
            <a:off x="4703763" y="301625"/>
            <a:ext cx="4516437" cy="6480175"/>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31" name="Oval 10"/>
          <p:cNvSpPr>
            <a:spLocks noChangeArrowheads="1"/>
          </p:cNvSpPr>
          <p:nvPr/>
        </p:nvSpPr>
        <p:spPr bwMode="auto">
          <a:xfrm>
            <a:off x="4419600" y="-417513"/>
            <a:ext cx="4973638" cy="7199313"/>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grpSp>
        <p:nvGrpSpPr>
          <p:cNvPr id="6" name="Group 47"/>
          <p:cNvGrpSpPr>
            <a:grpSpLocks/>
          </p:cNvGrpSpPr>
          <p:nvPr/>
        </p:nvGrpSpPr>
        <p:grpSpPr bwMode="auto">
          <a:xfrm>
            <a:off x="5018088" y="3590925"/>
            <a:ext cx="4002087" cy="2962275"/>
            <a:chOff x="5017933" y="3591580"/>
            <a:chExt cx="4002336" cy="2961620"/>
          </a:xfrm>
        </p:grpSpPr>
        <p:sp>
          <p:nvSpPr>
            <p:cNvPr id="3087" name="Oval 24"/>
            <p:cNvSpPr>
              <a:spLocks noChangeArrowheads="1"/>
            </p:cNvSpPr>
            <p:nvPr/>
          </p:nvSpPr>
          <p:spPr bwMode="auto">
            <a:xfrm rot="2528719">
              <a:off x="5017933" y="4208655"/>
              <a:ext cx="3083440" cy="2344545"/>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3088" name="Text Box 25"/>
            <p:cNvSpPr txBox="1">
              <a:spLocks noChangeArrowheads="1"/>
            </p:cNvSpPr>
            <p:nvPr/>
          </p:nvSpPr>
          <p:spPr bwMode="auto">
            <a:xfrm>
              <a:off x="5486400" y="3597734"/>
              <a:ext cx="737370" cy="44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NP</a:t>
              </a:r>
            </a:p>
          </p:txBody>
        </p:sp>
        <p:sp>
          <p:nvSpPr>
            <p:cNvPr id="3089" name="Oval 24"/>
            <p:cNvSpPr>
              <a:spLocks noChangeArrowheads="1"/>
            </p:cNvSpPr>
            <p:nvPr/>
          </p:nvSpPr>
          <p:spPr bwMode="auto">
            <a:xfrm rot="19071281" flipH="1">
              <a:off x="5791200" y="4208655"/>
              <a:ext cx="3083440" cy="2344545"/>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3090" name="Text Box 25"/>
            <p:cNvSpPr txBox="1">
              <a:spLocks noChangeArrowheads="1"/>
            </p:cNvSpPr>
            <p:nvPr/>
          </p:nvSpPr>
          <p:spPr bwMode="auto">
            <a:xfrm flipH="1">
              <a:off x="7467600" y="3591580"/>
              <a:ext cx="15526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Co-NP</a:t>
              </a:r>
            </a:p>
          </p:txBody>
        </p:sp>
      </p:grpSp>
      <p:sp>
        <p:nvSpPr>
          <p:cNvPr id="49" name="Oval 10"/>
          <p:cNvSpPr>
            <a:spLocks noChangeArrowheads="1"/>
          </p:cNvSpPr>
          <p:nvPr/>
        </p:nvSpPr>
        <p:spPr bwMode="auto">
          <a:xfrm>
            <a:off x="5114925" y="3124200"/>
            <a:ext cx="3598863" cy="360045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 calcmode="lin" valueType="num">
                                      <p:cBhvr additive="base">
                                        <p:cTn id="2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 calcmode="lin" valueType="num">
                                      <p:cBhvr additive="base">
                                        <p:cTn id="2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 calcmode="lin" valueType="num">
                                      <p:cBhvr additive="base">
                                        <p:cTn id="33"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9">
                                            <p:txEl>
                                              <p:pRg st="4" end="4"/>
                                            </p:txEl>
                                          </p:spTgt>
                                        </p:tgtEl>
                                        <p:attrNameLst>
                                          <p:attrName>style.visibility</p:attrName>
                                        </p:attrNameLst>
                                      </p:cBhvr>
                                      <p:to>
                                        <p:strVal val="visible"/>
                                      </p:to>
                                    </p:set>
                                    <p:anim calcmode="lin" valueType="num">
                                      <p:cBhvr additive="base">
                                        <p:cTn id="39"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9">
                                            <p:txEl>
                                              <p:pRg st="5" end="5"/>
                                            </p:txEl>
                                          </p:spTgt>
                                        </p:tgtEl>
                                        <p:attrNameLst>
                                          <p:attrName>style.visibility</p:attrName>
                                        </p:attrNameLst>
                                      </p:cBhvr>
                                      <p:to>
                                        <p:strVal val="visible"/>
                                      </p:to>
                                    </p:set>
                                    <p:anim calcmode="lin" valueType="num">
                                      <p:cBhvr additive="base">
                                        <p:cTn id="45"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9">
                                            <p:txEl>
                                              <p:pRg st="6" end="6"/>
                                            </p:txEl>
                                          </p:spTgt>
                                        </p:tgtEl>
                                        <p:attrNameLst>
                                          <p:attrName>style.visibility</p:attrName>
                                        </p:attrNameLst>
                                      </p:cBhvr>
                                      <p:to>
                                        <p:strVal val="visible"/>
                                      </p:to>
                                    </p:set>
                                    <p:anim calcmode="lin" valueType="num">
                                      <p:cBhvr additive="base">
                                        <p:cTn id="51"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9">
                                            <p:txEl>
                                              <p:pRg st="7" end="7"/>
                                            </p:txEl>
                                          </p:spTgt>
                                        </p:tgtEl>
                                        <p:attrNameLst>
                                          <p:attrName>style.visibility</p:attrName>
                                        </p:attrNameLst>
                                      </p:cBhvr>
                                      <p:to>
                                        <p:strVal val="visible"/>
                                      </p:to>
                                    </p:set>
                                    <p:anim calcmode="lin" valueType="num">
                                      <p:cBhvr additive="base">
                                        <p:cTn id="57"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1500"/>
                            </p:stCondLst>
                            <p:childTnLst>
                              <p:par>
                                <p:cTn id="70" presetID="2" presetClass="entr" presetSubtype="4"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ppt_x"/>
                                          </p:val>
                                        </p:tav>
                                        <p:tav tm="100000">
                                          <p:val>
                                            <p:strVal val="#ppt_x"/>
                                          </p:val>
                                        </p:tav>
                                      </p:tavLst>
                                    </p:anim>
                                    <p:anim calcmode="lin" valueType="num">
                                      <p:cBhvr additive="base">
                                        <p:cTn id="73" dur="500" fill="hold"/>
                                        <p:tgtEl>
                                          <p:spTgt spid="25"/>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2500"/>
                            </p:stCondLst>
                            <p:childTnLst>
                              <p:par>
                                <p:cTn id="80" presetID="2" presetClass="entr" presetSubtype="4"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3000"/>
                            </p:stCondLst>
                            <p:childTnLst>
                              <p:par>
                                <p:cTn id="85" presetID="2" presetClass="entr" presetSubtype="4"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4000"/>
                            </p:stCondLst>
                            <p:childTnLst>
                              <p:par>
                                <p:cTn id="90" presetID="2" presetClass="entr" presetSubtype="4"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500" fill="hold"/>
                                        <p:tgtEl>
                                          <p:spTgt spid="49"/>
                                        </p:tgtEl>
                                        <p:attrNameLst>
                                          <p:attrName>ppt_x</p:attrName>
                                        </p:attrNameLst>
                                      </p:cBhvr>
                                      <p:tavLst>
                                        <p:tav tm="0">
                                          <p:val>
                                            <p:strVal val="#ppt_x"/>
                                          </p:val>
                                        </p:tav>
                                        <p:tav tm="100000">
                                          <p:val>
                                            <p:strVal val="#ppt_x"/>
                                          </p:val>
                                        </p:tav>
                                      </p:tavLst>
                                    </p:anim>
                                    <p:anim calcmode="lin" valueType="num">
                                      <p:cBhvr additive="base">
                                        <p:cTn id="93" dur="500" fill="hold"/>
                                        <p:tgtEl>
                                          <p:spTgt spid="49"/>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4500"/>
                            </p:stCondLst>
                            <p:childTnLst>
                              <p:par>
                                <p:cTn id="95" presetID="2" presetClass="entr" presetSubtype="4"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5000"/>
                            </p:stCondLst>
                            <p:childTnLst>
                              <p:par>
                                <p:cTn id="100" presetID="2" presetClass="entr" presetSubtype="4"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30" grpId="0" animBg="1"/>
      <p:bldP spid="31"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216775" y="2513013"/>
            <a:ext cx="1800225" cy="3803650"/>
            <a:chOff x="4194" y="1993"/>
            <a:chExt cx="1422" cy="2912"/>
          </a:xfrm>
        </p:grpSpPr>
        <p:pic>
          <p:nvPicPr>
            <p:cNvPr id="21523"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1524" name="Text Box 4"/>
            <p:cNvSpPr txBox="1">
              <a:spLocks noChangeArrowheads="1"/>
            </p:cNvSpPr>
            <p:nvPr/>
          </p:nvSpPr>
          <p:spPr bwMode="auto">
            <a:xfrm>
              <a:off x="4194" y="3611"/>
              <a:ext cx="1422" cy="1294"/>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spcBef>
                  <a:spcPct val="50000"/>
                </a:spcBef>
                <a:buFontTx/>
                <a:buNone/>
              </a:pPr>
              <a:r>
                <a:rPr lang="en-US" altLang="en-US" sz="2000">
                  <a:solidFill>
                    <a:schemeClr val="tx2"/>
                  </a:solidFill>
                </a:rPr>
                <a:t>GIVEN:</a:t>
              </a:r>
              <a:br>
                <a:rPr lang="en-US" altLang="en-US" sz="2000">
                  <a:solidFill>
                    <a:schemeClr val="tx2"/>
                  </a:solidFill>
                </a:rPr>
              </a:br>
              <a:r>
                <a:rPr lang="en-US" altLang="en-US" sz="2400"/>
                <a:t>Oracle </a:t>
              </a:r>
              <a:r>
                <a:rPr lang="en-US" altLang="en-US" sz="2000">
                  <a:sym typeface="Wingdings" pitchFamily="2" charset="2"/>
                </a:rPr>
                <a:t>for</a:t>
              </a:r>
              <a:r>
                <a:rPr lang="en-US" altLang="en-US">
                  <a:sym typeface="Wingdings" pitchFamily="2" charset="2"/>
                </a:rPr>
                <a:t> directed </a:t>
              </a:r>
              <a:br>
                <a:rPr lang="en-US" altLang="en-US">
                  <a:sym typeface="Wingdings" pitchFamily="2" charset="2"/>
                </a:rPr>
              </a:br>
              <a:r>
                <a:rPr lang="en-US" altLang="en-US">
                  <a:sym typeface="Wingdings" pitchFamily="2" charset="2"/>
                </a:rPr>
                <a:t>st-conn</a:t>
              </a:r>
              <a:endParaRPr lang="en-US" altLang="en-US" sz="3200"/>
            </a:p>
          </p:txBody>
        </p:sp>
      </p:grpSp>
      <p:sp>
        <p:nvSpPr>
          <p:cNvPr id="376838" name="Text Box 6"/>
          <p:cNvSpPr txBox="1">
            <a:spLocks noChangeArrowheads="1"/>
          </p:cNvSpPr>
          <p:nvPr/>
        </p:nvSpPr>
        <p:spPr bwMode="auto">
          <a:xfrm>
            <a:off x="-144463" y="1828800"/>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I</a:t>
            </a:r>
          </a:p>
        </p:txBody>
      </p:sp>
      <p:grpSp>
        <p:nvGrpSpPr>
          <p:cNvPr id="3" name="Group 32"/>
          <p:cNvGrpSpPr>
            <a:grpSpLocks/>
          </p:cNvGrpSpPr>
          <p:nvPr/>
        </p:nvGrpSpPr>
        <p:grpSpPr bwMode="auto">
          <a:xfrm>
            <a:off x="1171575" y="2513013"/>
            <a:ext cx="1800225" cy="3262312"/>
            <a:chOff x="4194" y="1993"/>
            <a:chExt cx="1422" cy="2469"/>
          </a:xfrm>
        </p:grpSpPr>
        <p:pic>
          <p:nvPicPr>
            <p:cNvPr id="21521"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75785" name="Text Box 34"/>
            <p:cNvSpPr txBox="1">
              <a:spLocks noChangeArrowheads="1"/>
            </p:cNvSpPr>
            <p:nvPr/>
          </p:nvSpPr>
          <p:spPr bwMode="auto">
            <a:xfrm>
              <a:off x="4194" y="3609"/>
              <a:ext cx="1422" cy="853"/>
            </a:xfrm>
            <a:prstGeom prst="rect">
              <a:avLst/>
            </a:prstGeom>
            <a:solidFill>
              <a:schemeClr val="bg2"/>
            </a:solidFill>
            <a:ln w="12700" cap="sq">
              <a:noFill/>
              <a:miter lim="800000"/>
              <a:headEnd type="none" w="sm" len="sm"/>
              <a:tailEnd type="none" w="sm" len="sm"/>
            </a:ln>
            <a:effectLst>
              <a:prstShdw prst="shdw17" dist="17961" dir="2700000">
                <a:schemeClr val="bg2">
                  <a:gamma/>
                  <a:shade val="60000"/>
                  <a:invGamma/>
                </a:schemeClr>
              </a:prstShdw>
            </a:effectLst>
          </p:spPr>
          <p:txBody>
            <a:bodyPr lIns="274320" rIns="274320">
              <a:spAutoFit/>
            </a:bodyPr>
            <a:lstStyle/>
            <a:p>
              <a:pPr algn="ctr">
                <a:spcBef>
                  <a:spcPct val="50000"/>
                </a:spcBef>
                <a:buFontTx/>
                <a:buNone/>
                <a:defRPr/>
              </a:pPr>
              <a:r>
                <a:rPr lang="en-US" sz="2000">
                  <a:solidFill>
                    <a:schemeClr val="tx2"/>
                  </a:solidFill>
                </a:rPr>
                <a:t>BUILD:</a:t>
              </a:r>
              <a:br>
                <a:rPr lang="en-US" sz="2000">
                  <a:solidFill>
                    <a:schemeClr val="tx2"/>
                  </a:solidFill>
                </a:rPr>
              </a:br>
              <a:r>
                <a:rPr lang="en-US" sz="2400"/>
                <a:t>Oracle for P </a:t>
              </a:r>
            </a:p>
          </p:txBody>
        </p:sp>
      </p:grpSp>
      <p:sp>
        <p:nvSpPr>
          <p:cNvPr id="376871" name="Freeform 39"/>
          <p:cNvSpPr>
            <a:spLocks/>
          </p:cNvSpPr>
          <p:nvPr/>
        </p:nvSpPr>
        <p:spPr bwMode="auto">
          <a:xfrm>
            <a:off x="257175"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4" name="Group 17"/>
          <p:cNvGrpSpPr>
            <a:grpSpLocks/>
          </p:cNvGrpSpPr>
          <p:nvPr/>
        </p:nvGrpSpPr>
        <p:grpSpPr bwMode="auto">
          <a:xfrm>
            <a:off x="525463" y="1295400"/>
            <a:ext cx="1852612" cy="1385888"/>
            <a:chOff x="793" y="926"/>
            <a:chExt cx="1167" cy="873"/>
          </a:xfrm>
        </p:grpSpPr>
        <p:sp>
          <p:nvSpPr>
            <p:cNvPr id="21519" name="Freeform 40"/>
            <p:cNvSpPr>
              <a:spLocks/>
            </p:cNvSpPr>
            <p:nvPr/>
          </p:nvSpPr>
          <p:spPr bwMode="auto">
            <a:xfrm>
              <a:off x="862" y="1508"/>
              <a:ext cx="242" cy="291"/>
            </a:xfrm>
            <a:custGeom>
              <a:avLst/>
              <a:gdLst>
                <a:gd name="T0" fmla="*/ 242 w 242"/>
                <a:gd name="T1" fmla="*/ 69 h 470"/>
                <a:gd name="T2" fmla="*/ 40 w 242"/>
                <a:gd name="T3" fmla="*/ 5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21520" name="Rectangle 19"/>
            <p:cNvSpPr>
              <a:spLocks noChangeArrowheads="1"/>
            </p:cNvSpPr>
            <p:nvPr/>
          </p:nvSpPr>
          <p:spPr bwMode="auto">
            <a:xfrm>
              <a:off x="793" y="926"/>
              <a:ext cx="116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2400"/>
            </a:p>
            <a:p>
              <a:pPr algn="ctr">
                <a:buFontTx/>
                <a:buNone/>
              </a:pPr>
              <a:r>
                <a:rPr lang="en-US" altLang="en-US" sz="2400"/>
                <a:t>P(I) is true</a:t>
              </a:r>
            </a:p>
            <a:p>
              <a:pPr algn="ctr">
                <a:buFontTx/>
                <a:buNone/>
              </a:pPr>
              <a:r>
                <a:rPr lang="en-US" altLang="en-US" sz="2400"/>
                <a:t>or not</a:t>
              </a:r>
            </a:p>
          </p:txBody>
        </p:sp>
      </p:grpSp>
      <p:grpSp>
        <p:nvGrpSpPr>
          <p:cNvPr id="5" name="Group 25"/>
          <p:cNvGrpSpPr>
            <a:grpSpLocks/>
          </p:cNvGrpSpPr>
          <p:nvPr/>
        </p:nvGrpSpPr>
        <p:grpSpPr bwMode="auto">
          <a:xfrm>
            <a:off x="2849563" y="1905000"/>
            <a:ext cx="3551237" cy="665163"/>
            <a:chOff x="1795" y="1200"/>
            <a:chExt cx="2237" cy="419"/>
          </a:xfrm>
        </p:grpSpPr>
        <p:sp>
          <p:nvSpPr>
            <p:cNvPr id="21517" name="Line 36"/>
            <p:cNvSpPr>
              <a:spLocks noChangeShapeType="1"/>
            </p:cNvSpPr>
            <p:nvPr/>
          </p:nvSpPr>
          <p:spPr bwMode="auto">
            <a:xfrm>
              <a:off x="2160" y="1200"/>
              <a:ext cx="1872"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1518" name="Text Box 35"/>
            <p:cNvSpPr txBox="1">
              <a:spLocks noChangeArrowheads="1"/>
            </p:cNvSpPr>
            <p:nvPr/>
          </p:nvSpPr>
          <p:spPr bwMode="auto">
            <a:xfrm>
              <a:off x="1795" y="1292"/>
              <a:ext cx="19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Directed graph G</a:t>
              </a:r>
              <a:endParaRPr lang="en-US" altLang="en-US" sz="2400"/>
            </a:p>
          </p:txBody>
        </p:sp>
      </p:grpSp>
      <p:grpSp>
        <p:nvGrpSpPr>
          <p:cNvPr id="6" name="Group 24"/>
          <p:cNvGrpSpPr>
            <a:grpSpLocks/>
          </p:cNvGrpSpPr>
          <p:nvPr/>
        </p:nvGrpSpPr>
        <p:grpSpPr bwMode="auto">
          <a:xfrm>
            <a:off x="3352800" y="5768975"/>
            <a:ext cx="3484563" cy="860425"/>
            <a:chOff x="2112" y="3634"/>
            <a:chExt cx="2195" cy="542"/>
          </a:xfrm>
        </p:grpSpPr>
        <p:sp>
          <p:nvSpPr>
            <p:cNvPr id="21515" name="Line 41"/>
            <p:cNvSpPr>
              <a:spLocks noChangeShapeType="1"/>
            </p:cNvSpPr>
            <p:nvPr/>
          </p:nvSpPr>
          <p:spPr bwMode="auto">
            <a:xfrm flipH="1">
              <a:off x="2161" y="4176"/>
              <a:ext cx="2051"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1516" name="Rectangle 23"/>
            <p:cNvSpPr>
              <a:spLocks noChangeArrowheads="1"/>
            </p:cNvSpPr>
            <p:nvPr/>
          </p:nvSpPr>
          <p:spPr bwMode="auto">
            <a:xfrm>
              <a:off x="2112" y="3634"/>
              <a:ext cx="219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Yes, there is a path in G</a:t>
              </a:r>
              <a:br>
                <a:rPr lang="en-US" altLang="en-US" sz="2400"/>
              </a:br>
              <a:r>
                <a:rPr lang="en-US" altLang="en-US" sz="2400"/>
                <a:t>from </a:t>
              </a:r>
              <a:r>
                <a:rPr lang="en-US" altLang="en-US" sz="2400" i="1"/>
                <a:t>s </a:t>
              </a:r>
              <a:r>
                <a:rPr lang="en-US" altLang="en-US" sz="2400"/>
                <a:t>to </a:t>
              </a:r>
              <a:r>
                <a:rPr lang="en-US" altLang="en-US" sz="2400" i="1"/>
                <a:t>t</a:t>
              </a:r>
              <a:r>
                <a:rPr lang="en-US" altLang="en-US" sz="2400"/>
                <a:t> or not.</a:t>
              </a:r>
            </a:p>
          </p:txBody>
        </p:sp>
      </p:grpSp>
      <p:sp>
        <p:nvSpPr>
          <p:cNvPr id="24" name="Text Box 6"/>
          <p:cNvSpPr txBox="1">
            <a:spLocks noChangeArrowheads="1"/>
          </p:cNvSpPr>
          <p:nvPr/>
        </p:nvSpPr>
        <p:spPr bwMode="auto">
          <a:xfrm>
            <a:off x="611188" y="533400"/>
            <a:ext cx="84058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P</a:t>
            </a:r>
            <a:r>
              <a:rPr lang="en-US" altLang="en-US" sz="2400">
                <a:sym typeface="Symbol" pitchFamily="18" charset="2"/>
              </a:rPr>
              <a:t>NL  </a:t>
            </a:r>
            <a:r>
              <a:rPr lang="en-US" altLang="en-US" sz="2400">
                <a:sym typeface="Wingdings" pitchFamily="2" charset="2"/>
              </a:rPr>
              <a:t>  Non-Det Log-Space TM M</a:t>
            </a:r>
            <a:r>
              <a:rPr lang="en-US" altLang="en-US" sz="2400" baseline="-25000">
                <a:sym typeface="Wingdings" pitchFamily="2" charset="2"/>
              </a:rPr>
              <a:t>P</a:t>
            </a:r>
            <a:r>
              <a:rPr lang="en-US" altLang="en-US" sz="2400">
                <a:sym typeface="Wingdings" pitchFamily="2" charset="2"/>
              </a:rPr>
              <a:t> computes P </a:t>
            </a:r>
          </a:p>
          <a:p>
            <a:pPr>
              <a:buFontTx/>
              <a:buNone/>
            </a:pPr>
            <a:r>
              <a:rPr lang="en-US" altLang="en-US" sz="2400">
                <a:sym typeface="Wingdings" pitchFamily="2" charset="2"/>
              </a:rPr>
              <a:t>             I can compute P fast </a:t>
            </a:r>
            <a:br>
              <a:rPr lang="en-US" altLang="en-US" sz="2400">
                <a:sym typeface="Wingdings" pitchFamily="2" charset="2"/>
              </a:rPr>
            </a:br>
            <a:r>
              <a:rPr lang="en-US" altLang="en-US" sz="2400">
                <a:sym typeface="Wingdings" pitchFamily="2" charset="2"/>
              </a:rPr>
              <a:t>                  using this fast algorithm for directed st-connectivity.</a:t>
            </a:r>
            <a:endParaRPr lang="en-US" altLang="en-US" sz="2400">
              <a:cs typeface="Times New Roman" pitchFamily="18" charset="0"/>
            </a:endParaRP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a:solidFill>
                  <a:schemeClr val="tx2"/>
                </a:solidFill>
                <a:effectLst>
                  <a:outerShdw blurRad="38100" dist="38100" dir="2700000" algn="tl">
                    <a:srgbClr val="000000"/>
                  </a:outerShdw>
                </a:effectLst>
              </a:rPr>
              <a:t>NL Complete</a:t>
            </a:r>
            <a:endParaRPr lang="en-US" sz="3200" b="1" baseline="-250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additive="base">
                                        <p:cTn id="25"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
                                            <p:txEl>
                                              <p:pRg st="0" end="0"/>
                                            </p:txEl>
                                          </p:spTgt>
                                        </p:tgtEl>
                                        <p:attrNameLst>
                                          <p:attrName>ppt_y</p:attrName>
                                        </p:attrNameLst>
                                      </p:cBhvr>
                                      <p:tavLst>
                                        <p:tav tm="0">
                                          <p:val>
                                            <p:strVal val="#ppt_y"/>
                                          </p:val>
                                        </p:tav>
                                        <p:tav tm="100000">
                                          <p:val>
                                            <p:strVal val="#ppt_y"/>
                                          </p:val>
                                        </p:tav>
                                      </p:tavLst>
                                    </p:anim>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4">
                                            <p:txEl>
                                              <p:pRg st="1" end="1"/>
                                            </p:txEl>
                                          </p:spTgt>
                                        </p:tgtEl>
                                        <p:attrNameLst>
                                          <p:attrName>style.visibility</p:attrName>
                                        </p:attrNameLst>
                                      </p:cBhvr>
                                      <p:to>
                                        <p:strVal val="visible"/>
                                      </p:to>
                                    </p:set>
                                    <p:anim calcmode="lin" valueType="num">
                                      <p:cBhvr additive="base">
                                        <p:cTn id="35"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376838"/>
                                        </p:tgtEl>
                                        <p:attrNameLst>
                                          <p:attrName>style.visibility</p:attrName>
                                        </p:attrNameLst>
                                      </p:cBhvr>
                                      <p:to>
                                        <p:strVal val="visible"/>
                                      </p:to>
                                    </p:set>
                                    <p:anim calcmode="lin" valueType="num">
                                      <p:cBhvr additive="base">
                                        <p:cTn id="47" dur="500" fill="hold"/>
                                        <p:tgtEl>
                                          <p:spTgt spid="376838"/>
                                        </p:tgtEl>
                                        <p:attrNameLst>
                                          <p:attrName>ppt_x</p:attrName>
                                        </p:attrNameLst>
                                      </p:cBhvr>
                                      <p:tavLst>
                                        <p:tav tm="0">
                                          <p:val>
                                            <p:strVal val="0-#ppt_w/2"/>
                                          </p:val>
                                        </p:tav>
                                        <p:tav tm="100000">
                                          <p:val>
                                            <p:strVal val="#ppt_x"/>
                                          </p:val>
                                        </p:tav>
                                      </p:tavLst>
                                    </p:anim>
                                    <p:anim calcmode="lin" valueType="num">
                                      <p:cBhvr additive="base">
                                        <p:cTn id="48" dur="500" fill="hold"/>
                                        <p:tgtEl>
                                          <p:spTgt spid="376838"/>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376871"/>
                                        </p:tgtEl>
                                        <p:attrNameLst>
                                          <p:attrName>style.visibility</p:attrName>
                                        </p:attrNameLst>
                                      </p:cBhvr>
                                      <p:to>
                                        <p:strVal val="visible"/>
                                      </p:to>
                                    </p:set>
                                    <p:anim calcmode="lin" valueType="num">
                                      <p:cBhvr additive="base">
                                        <p:cTn id="51" dur="500" fill="hold"/>
                                        <p:tgtEl>
                                          <p:spTgt spid="376871"/>
                                        </p:tgtEl>
                                        <p:attrNameLst>
                                          <p:attrName>ppt_x</p:attrName>
                                        </p:attrNameLst>
                                      </p:cBhvr>
                                      <p:tavLst>
                                        <p:tav tm="0">
                                          <p:val>
                                            <p:strVal val="0-#ppt_w/2"/>
                                          </p:val>
                                        </p:tav>
                                        <p:tav tm="100000">
                                          <p:val>
                                            <p:strVal val="#ppt_x"/>
                                          </p:val>
                                        </p:tav>
                                      </p:tavLst>
                                    </p:anim>
                                    <p:anim calcmode="lin" valueType="num">
                                      <p:cBhvr additive="base">
                                        <p:cTn id="5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6"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1+#ppt_w/2"/>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3768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5"/>
          <p:cNvGrpSpPr>
            <a:grpSpLocks/>
          </p:cNvGrpSpPr>
          <p:nvPr/>
        </p:nvGrpSpPr>
        <p:grpSpPr bwMode="auto">
          <a:xfrm>
            <a:off x="7216775" y="2513013"/>
            <a:ext cx="1800225" cy="3803650"/>
            <a:chOff x="4194" y="1993"/>
            <a:chExt cx="1422" cy="2912"/>
          </a:xfrm>
        </p:grpSpPr>
        <p:pic>
          <p:nvPicPr>
            <p:cNvPr id="22542"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2543" name="Text Box 4"/>
            <p:cNvSpPr txBox="1">
              <a:spLocks noChangeArrowheads="1"/>
            </p:cNvSpPr>
            <p:nvPr/>
          </p:nvSpPr>
          <p:spPr bwMode="auto">
            <a:xfrm>
              <a:off x="4194" y="3611"/>
              <a:ext cx="1422" cy="1294"/>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spcBef>
                  <a:spcPct val="50000"/>
                </a:spcBef>
                <a:buFontTx/>
                <a:buNone/>
              </a:pPr>
              <a:r>
                <a:rPr lang="en-US" altLang="en-US" sz="2000">
                  <a:solidFill>
                    <a:schemeClr val="tx2"/>
                  </a:solidFill>
                </a:rPr>
                <a:t>GIVEN:</a:t>
              </a:r>
              <a:br>
                <a:rPr lang="en-US" altLang="en-US" sz="2000">
                  <a:solidFill>
                    <a:schemeClr val="tx2"/>
                  </a:solidFill>
                </a:rPr>
              </a:br>
              <a:r>
                <a:rPr lang="en-US" altLang="en-US" sz="2400"/>
                <a:t>Oracle </a:t>
              </a:r>
              <a:r>
                <a:rPr lang="en-US" altLang="en-US" sz="2000">
                  <a:sym typeface="Wingdings" pitchFamily="2" charset="2"/>
                </a:rPr>
                <a:t>for</a:t>
              </a:r>
              <a:r>
                <a:rPr lang="en-US" altLang="en-US">
                  <a:sym typeface="Wingdings" pitchFamily="2" charset="2"/>
                </a:rPr>
                <a:t> directed </a:t>
              </a:r>
              <a:br>
                <a:rPr lang="en-US" altLang="en-US">
                  <a:sym typeface="Wingdings" pitchFamily="2" charset="2"/>
                </a:rPr>
              </a:br>
              <a:r>
                <a:rPr lang="en-US" altLang="en-US">
                  <a:sym typeface="Wingdings" pitchFamily="2" charset="2"/>
                </a:rPr>
                <a:t>st-conn</a:t>
              </a:r>
              <a:endParaRPr lang="en-US" altLang="en-US" sz="3200"/>
            </a:p>
          </p:txBody>
        </p:sp>
      </p:grpSp>
      <p:sp>
        <p:nvSpPr>
          <p:cNvPr id="376838" name="Text Box 6"/>
          <p:cNvSpPr txBox="1">
            <a:spLocks noChangeArrowheads="1"/>
          </p:cNvSpPr>
          <p:nvPr/>
        </p:nvSpPr>
        <p:spPr bwMode="auto">
          <a:xfrm>
            <a:off x="-144463" y="1828800"/>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I</a:t>
            </a:r>
          </a:p>
        </p:txBody>
      </p:sp>
      <p:grpSp>
        <p:nvGrpSpPr>
          <p:cNvPr id="22532" name="Group 32"/>
          <p:cNvGrpSpPr>
            <a:grpSpLocks/>
          </p:cNvGrpSpPr>
          <p:nvPr/>
        </p:nvGrpSpPr>
        <p:grpSpPr bwMode="auto">
          <a:xfrm>
            <a:off x="1171575" y="2513013"/>
            <a:ext cx="1800225" cy="3262312"/>
            <a:chOff x="4194" y="1993"/>
            <a:chExt cx="1422" cy="2469"/>
          </a:xfrm>
        </p:grpSpPr>
        <p:pic>
          <p:nvPicPr>
            <p:cNvPr id="22540"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77833" name="Text Box 34"/>
            <p:cNvSpPr txBox="1">
              <a:spLocks noChangeArrowheads="1"/>
            </p:cNvSpPr>
            <p:nvPr/>
          </p:nvSpPr>
          <p:spPr bwMode="auto">
            <a:xfrm>
              <a:off x="4194" y="3609"/>
              <a:ext cx="1422" cy="853"/>
            </a:xfrm>
            <a:prstGeom prst="rect">
              <a:avLst/>
            </a:prstGeom>
            <a:solidFill>
              <a:schemeClr val="bg2"/>
            </a:solidFill>
            <a:ln w="12700" cap="sq">
              <a:noFill/>
              <a:miter lim="800000"/>
              <a:headEnd type="none" w="sm" len="sm"/>
              <a:tailEnd type="none" w="sm" len="sm"/>
            </a:ln>
            <a:effectLst>
              <a:prstShdw prst="shdw17" dist="17961" dir="2700000">
                <a:schemeClr val="bg2">
                  <a:gamma/>
                  <a:shade val="60000"/>
                  <a:invGamma/>
                </a:schemeClr>
              </a:prstShdw>
            </a:effectLst>
          </p:spPr>
          <p:txBody>
            <a:bodyPr lIns="274320" rIns="274320">
              <a:spAutoFit/>
            </a:bodyPr>
            <a:lstStyle/>
            <a:p>
              <a:pPr algn="ctr">
                <a:spcBef>
                  <a:spcPct val="50000"/>
                </a:spcBef>
                <a:buFontTx/>
                <a:buNone/>
                <a:defRPr/>
              </a:pPr>
              <a:r>
                <a:rPr lang="en-US" sz="2000">
                  <a:solidFill>
                    <a:schemeClr val="tx2"/>
                  </a:solidFill>
                </a:rPr>
                <a:t>BUILD:</a:t>
              </a:r>
              <a:br>
                <a:rPr lang="en-US" sz="2000">
                  <a:solidFill>
                    <a:schemeClr val="tx2"/>
                  </a:solidFill>
                </a:rPr>
              </a:br>
              <a:r>
                <a:rPr lang="en-US" sz="2400"/>
                <a:t>Oracle for P </a:t>
              </a:r>
            </a:p>
          </p:txBody>
        </p:sp>
      </p:grpSp>
      <p:sp>
        <p:nvSpPr>
          <p:cNvPr id="376871" name="Freeform 39"/>
          <p:cNvSpPr>
            <a:spLocks/>
          </p:cNvSpPr>
          <p:nvPr/>
        </p:nvSpPr>
        <p:spPr bwMode="auto">
          <a:xfrm>
            <a:off x="257175"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4" name="Group 14"/>
          <p:cNvGrpSpPr>
            <a:grpSpLocks/>
          </p:cNvGrpSpPr>
          <p:nvPr/>
        </p:nvGrpSpPr>
        <p:grpSpPr bwMode="auto">
          <a:xfrm>
            <a:off x="2849563" y="1905000"/>
            <a:ext cx="3551237" cy="665163"/>
            <a:chOff x="1795" y="1200"/>
            <a:chExt cx="2237" cy="419"/>
          </a:xfrm>
        </p:grpSpPr>
        <p:sp>
          <p:nvSpPr>
            <p:cNvPr id="22538" name="Line 36"/>
            <p:cNvSpPr>
              <a:spLocks noChangeShapeType="1"/>
            </p:cNvSpPr>
            <p:nvPr/>
          </p:nvSpPr>
          <p:spPr bwMode="auto">
            <a:xfrm>
              <a:off x="2160" y="1200"/>
              <a:ext cx="1872"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2539" name="Text Box 35"/>
            <p:cNvSpPr txBox="1">
              <a:spLocks noChangeArrowheads="1"/>
            </p:cNvSpPr>
            <p:nvPr/>
          </p:nvSpPr>
          <p:spPr bwMode="auto">
            <a:xfrm>
              <a:off x="1795" y="1292"/>
              <a:ext cx="20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Directed graph G =</a:t>
              </a:r>
              <a:endParaRPr lang="en-US" altLang="en-US" sz="2400"/>
            </a:p>
          </p:txBody>
        </p:sp>
      </p:grpSp>
      <p:sp>
        <p:nvSpPr>
          <p:cNvPr id="22535" name="Text Box 6"/>
          <p:cNvSpPr txBox="1">
            <a:spLocks noChangeArrowheads="1"/>
          </p:cNvSpPr>
          <p:nvPr/>
        </p:nvSpPr>
        <p:spPr bwMode="auto">
          <a:xfrm>
            <a:off x="611188" y="533400"/>
            <a:ext cx="84058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P</a:t>
            </a:r>
            <a:r>
              <a:rPr lang="en-US" altLang="en-US" sz="2400">
                <a:sym typeface="Symbol" pitchFamily="18" charset="2"/>
              </a:rPr>
              <a:t>NL  </a:t>
            </a:r>
            <a:r>
              <a:rPr lang="en-US" altLang="en-US" sz="2400">
                <a:sym typeface="Wingdings" pitchFamily="2" charset="2"/>
              </a:rPr>
              <a:t>  Non-Det Log-Space TM M</a:t>
            </a:r>
            <a:r>
              <a:rPr lang="en-US" altLang="en-US" sz="2400" baseline="-25000">
                <a:sym typeface="Wingdings" pitchFamily="2" charset="2"/>
              </a:rPr>
              <a:t>P</a:t>
            </a:r>
            <a:r>
              <a:rPr lang="en-US" altLang="en-US" sz="2400">
                <a:sym typeface="Wingdings" pitchFamily="2" charset="2"/>
              </a:rPr>
              <a:t> computes P </a:t>
            </a:r>
          </a:p>
          <a:p>
            <a:pPr>
              <a:buFontTx/>
              <a:buNone/>
            </a:pPr>
            <a:r>
              <a:rPr lang="en-US" altLang="en-US" sz="2400">
                <a:sym typeface="Wingdings" pitchFamily="2" charset="2"/>
              </a:rPr>
              <a:t>             I can compute P fast </a:t>
            </a:r>
            <a:br>
              <a:rPr lang="en-US" altLang="en-US" sz="2400">
                <a:sym typeface="Wingdings" pitchFamily="2" charset="2"/>
              </a:rPr>
            </a:br>
            <a:r>
              <a:rPr lang="en-US" altLang="en-US" sz="2400">
                <a:sym typeface="Wingdings" pitchFamily="2" charset="2"/>
              </a:rPr>
              <a:t>                  using this fast algorithm for directed st-connectivity.</a:t>
            </a:r>
            <a:endParaRPr lang="en-US" altLang="en-US" sz="2400">
              <a:cs typeface="Times New Roman" pitchFamily="18" charset="0"/>
            </a:endParaRPr>
          </a:p>
        </p:txBody>
      </p:sp>
      <p:sp>
        <p:nvSpPr>
          <p:cNvPr id="50196" name="Text Box 35"/>
          <p:cNvSpPr txBox="1">
            <a:spLocks noChangeArrowheads="1"/>
          </p:cNvSpPr>
          <p:nvPr/>
        </p:nvSpPr>
        <p:spPr bwMode="auto">
          <a:xfrm>
            <a:off x="2849563" y="2514600"/>
            <a:ext cx="43227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Nodes are the configs of M</a:t>
            </a:r>
            <a:r>
              <a:rPr lang="en-US" altLang="en-US" sz="2400" baseline="-25000"/>
              <a:t>P</a:t>
            </a:r>
          </a:p>
          <a:p>
            <a:r>
              <a:rPr lang="en-US" altLang="en-US" sz="2400"/>
              <a:t>At most </a:t>
            </a:r>
            <a:r>
              <a:rPr lang="en-US" altLang="en-US" sz="2400" i="1"/>
              <a:t>clogn</a:t>
            </a:r>
            <a:r>
              <a:rPr lang="en-US" altLang="en-US" sz="2400"/>
              <a:t> cells</a:t>
            </a:r>
          </a:p>
          <a:p>
            <a:pPr>
              <a:buFontTx/>
              <a:buNone/>
            </a:pPr>
            <a:r>
              <a:rPr lang="en-US" altLang="en-US" sz="2400"/>
              <a:t>   </a:t>
            </a:r>
            <a:r>
              <a:rPr lang="en-US" altLang="en-US" sz="2400">
                <a:sym typeface="Wingdings" pitchFamily="2" charset="2"/>
              </a:rPr>
              <a:t> at most </a:t>
            </a:r>
            <a:r>
              <a:rPr lang="en-US" altLang="en-US" sz="2400" i="1">
                <a:sym typeface="Wingdings" pitchFamily="2" charset="2"/>
              </a:rPr>
              <a:t>2</a:t>
            </a:r>
            <a:r>
              <a:rPr lang="en-US" altLang="en-US" sz="2400" i="1" baseline="30000">
                <a:sym typeface="Wingdings" pitchFamily="2" charset="2"/>
              </a:rPr>
              <a:t>clogn</a:t>
            </a:r>
            <a:r>
              <a:rPr lang="en-US" altLang="en-US" sz="2400" i="1">
                <a:sym typeface="Wingdings" pitchFamily="2" charset="2"/>
              </a:rPr>
              <a:t> = n</a:t>
            </a:r>
            <a:r>
              <a:rPr lang="en-US" altLang="en-US" sz="2400" i="1" baseline="30000">
                <a:sym typeface="Wingdings" pitchFamily="2" charset="2"/>
              </a:rPr>
              <a:t>c</a:t>
            </a:r>
            <a:r>
              <a:rPr lang="en-US" altLang="en-US" sz="2400" i="1">
                <a:sym typeface="Wingdings" pitchFamily="2" charset="2"/>
              </a:rPr>
              <a:t> </a:t>
            </a:r>
            <a:r>
              <a:rPr lang="en-US" altLang="en-US" sz="2400">
                <a:sym typeface="Wingdings" pitchFamily="2" charset="2"/>
              </a:rPr>
              <a:t>configs</a:t>
            </a:r>
          </a:p>
          <a:p>
            <a:pPr>
              <a:buFontTx/>
              <a:buNone/>
            </a:pPr>
            <a:r>
              <a:rPr lang="en-US" altLang="en-US" sz="2400">
                <a:sym typeface="Wingdings" pitchFamily="2" charset="2"/>
              </a:rPr>
              <a:t>    at most </a:t>
            </a:r>
            <a:r>
              <a:rPr lang="en-US" altLang="en-US" sz="2400" i="1">
                <a:sym typeface="Wingdings" pitchFamily="2" charset="2"/>
              </a:rPr>
              <a:t>2</a:t>
            </a:r>
            <a:r>
              <a:rPr lang="en-US" altLang="en-US" sz="2400" i="1" baseline="30000">
                <a:sym typeface="Wingdings" pitchFamily="2" charset="2"/>
              </a:rPr>
              <a:t>clogn</a:t>
            </a:r>
            <a:r>
              <a:rPr lang="en-US" altLang="en-US" sz="2400" i="1">
                <a:sym typeface="Wingdings" pitchFamily="2" charset="2"/>
              </a:rPr>
              <a:t> = n</a:t>
            </a:r>
            <a:r>
              <a:rPr lang="en-US" altLang="en-US" sz="2400" i="1" baseline="30000">
                <a:sym typeface="Wingdings" pitchFamily="2" charset="2"/>
              </a:rPr>
              <a:t>c</a:t>
            </a:r>
            <a:r>
              <a:rPr lang="en-US" altLang="en-US" sz="2400" i="1">
                <a:sym typeface="Wingdings" pitchFamily="2" charset="2"/>
              </a:rPr>
              <a:t> </a:t>
            </a:r>
            <a:r>
              <a:rPr lang="en-US" altLang="en-US" sz="2400">
                <a:sym typeface="Wingdings" pitchFamily="2" charset="2"/>
              </a:rPr>
              <a:t>nodes</a:t>
            </a:r>
            <a:endParaRPr lang="en-US" altLang="en-US" sz="2400"/>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a:solidFill>
                  <a:schemeClr val="tx2"/>
                </a:solidFill>
                <a:effectLst>
                  <a:outerShdw blurRad="38100" dist="38100" dir="2700000" algn="tl">
                    <a:srgbClr val="000000"/>
                  </a:outerShdw>
                </a:effectLst>
              </a:rPr>
              <a:t>NL Complete</a:t>
            </a:r>
            <a:endParaRPr lang="en-US" sz="3200" b="1" baseline="-250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376838"/>
                                        </p:tgtEl>
                                        <p:attrNameLst>
                                          <p:attrName>style.visibility</p:attrName>
                                        </p:attrNameLst>
                                      </p:cBhvr>
                                      <p:to>
                                        <p:strVal val="visible"/>
                                      </p:to>
                                    </p:set>
                                    <p:anim calcmode="lin" valueType="num">
                                      <p:cBhvr additive="base">
                                        <p:cTn id="7" dur="500" fill="hold"/>
                                        <p:tgtEl>
                                          <p:spTgt spid="376838"/>
                                        </p:tgtEl>
                                        <p:attrNameLst>
                                          <p:attrName>ppt_x</p:attrName>
                                        </p:attrNameLst>
                                      </p:cBhvr>
                                      <p:tavLst>
                                        <p:tav tm="0">
                                          <p:val>
                                            <p:strVal val="0-#ppt_w/2"/>
                                          </p:val>
                                        </p:tav>
                                        <p:tav tm="100000">
                                          <p:val>
                                            <p:strVal val="#ppt_x"/>
                                          </p:val>
                                        </p:tav>
                                      </p:tavLst>
                                    </p:anim>
                                    <p:anim calcmode="lin" valueType="num">
                                      <p:cBhvr additive="base">
                                        <p:cTn id="8" dur="500" fill="hold"/>
                                        <p:tgtEl>
                                          <p:spTgt spid="37683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76871"/>
                                        </p:tgtEl>
                                        <p:attrNameLst>
                                          <p:attrName>style.visibility</p:attrName>
                                        </p:attrNameLst>
                                      </p:cBhvr>
                                      <p:to>
                                        <p:strVal val="visible"/>
                                      </p:to>
                                    </p:set>
                                    <p:anim calcmode="lin" valueType="num">
                                      <p:cBhvr additive="base">
                                        <p:cTn id="11" dur="500" fill="hold"/>
                                        <p:tgtEl>
                                          <p:spTgt spid="376871"/>
                                        </p:tgtEl>
                                        <p:attrNameLst>
                                          <p:attrName>ppt_x</p:attrName>
                                        </p:attrNameLst>
                                      </p:cBhvr>
                                      <p:tavLst>
                                        <p:tav tm="0">
                                          <p:val>
                                            <p:strVal val="0-#ppt_w/2"/>
                                          </p:val>
                                        </p:tav>
                                        <p:tav tm="100000">
                                          <p:val>
                                            <p:strVal val="#ppt_x"/>
                                          </p:val>
                                        </p:tav>
                                      </p:tavLst>
                                    </p:anim>
                                    <p:anim calcmode="lin" valueType="num">
                                      <p:cBhvr additive="base">
                                        <p:cTn id="1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0196">
                                            <p:txEl>
                                              <p:pRg st="0" end="0"/>
                                            </p:txEl>
                                          </p:spTgt>
                                        </p:tgtEl>
                                        <p:attrNameLst>
                                          <p:attrName>style.visibility</p:attrName>
                                        </p:attrNameLst>
                                      </p:cBhvr>
                                      <p:to>
                                        <p:strVal val="visible"/>
                                      </p:to>
                                    </p:set>
                                    <p:anim calcmode="lin" valueType="num">
                                      <p:cBhvr additive="base">
                                        <p:cTn id="23" dur="500" fill="hold"/>
                                        <p:tgtEl>
                                          <p:spTgt spid="5019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0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0196">
                                            <p:txEl>
                                              <p:pRg st="1" end="1"/>
                                            </p:txEl>
                                          </p:spTgt>
                                        </p:tgtEl>
                                        <p:attrNameLst>
                                          <p:attrName>style.visibility</p:attrName>
                                        </p:attrNameLst>
                                      </p:cBhvr>
                                      <p:to>
                                        <p:strVal val="visible"/>
                                      </p:to>
                                    </p:set>
                                    <p:anim calcmode="lin" valueType="num">
                                      <p:cBhvr additive="base">
                                        <p:cTn id="29" dur="500" fill="hold"/>
                                        <p:tgtEl>
                                          <p:spTgt spid="5019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0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0196">
                                            <p:txEl>
                                              <p:pRg st="2" end="2"/>
                                            </p:txEl>
                                          </p:spTgt>
                                        </p:tgtEl>
                                        <p:attrNameLst>
                                          <p:attrName>style.visibility</p:attrName>
                                        </p:attrNameLst>
                                      </p:cBhvr>
                                      <p:to>
                                        <p:strVal val="visible"/>
                                      </p:to>
                                    </p:set>
                                    <p:anim calcmode="lin" valueType="num">
                                      <p:cBhvr additive="base">
                                        <p:cTn id="35" dur="500" fill="hold"/>
                                        <p:tgtEl>
                                          <p:spTgt spid="5019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0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0196">
                                            <p:txEl>
                                              <p:pRg st="3" end="3"/>
                                            </p:txEl>
                                          </p:spTgt>
                                        </p:tgtEl>
                                        <p:attrNameLst>
                                          <p:attrName>style.visibility</p:attrName>
                                        </p:attrNameLst>
                                      </p:cBhvr>
                                      <p:to>
                                        <p:strVal val="visible"/>
                                      </p:to>
                                    </p:set>
                                    <p:anim calcmode="lin" valueType="num">
                                      <p:cBhvr additive="base">
                                        <p:cTn id="41" dur="500" fill="hold"/>
                                        <p:tgtEl>
                                          <p:spTgt spid="5019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01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3768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5"/>
          <p:cNvGrpSpPr>
            <a:grpSpLocks/>
          </p:cNvGrpSpPr>
          <p:nvPr/>
        </p:nvGrpSpPr>
        <p:grpSpPr bwMode="auto">
          <a:xfrm>
            <a:off x="7216775" y="2513013"/>
            <a:ext cx="1800225" cy="3803650"/>
            <a:chOff x="4194" y="1993"/>
            <a:chExt cx="1422" cy="2912"/>
          </a:xfrm>
        </p:grpSpPr>
        <p:pic>
          <p:nvPicPr>
            <p:cNvPr id="23566"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3567" name="Text Box 4"/>
            <p:cNvSpPr txBox="1">
              <a:spLocks noChangeArrowheads="1"/>
            </p:cNvSpPr>
            <p:nvPr/>
          </p:nvSpPr>
          <p:spPr bwMode="auto">
            <a:xfrm>
              <a:off x="4194" y="3611"/>
              <a:ext cx="1422" cy="1294"/>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spcBef>
                  <a:spcPct val="50000"/>
                </a:spcBef>
                <a:buFontTx/>
                <a:buNone/>
              </a:pPr>
              <a:r>
                <a:rPr lang="en-US" altLang="en-US" sz="2000">
                  <a:solidFill>
                    <a:schemeClr val="tx2"/>
                  </a:solidFill>
                </a:rPr>
                <a:t>GIVEN:</a:t>
              </a:r>
              <a:br>
                <a:rPr lang="en-US" altLang="en-US" sz="2000">
                  <a:solidFill>
                    <a:schemeClr val="tx2"/>
                  </a:solidFill>
                </a:rPr>
              </a:br>
              <a:r>
                <a:rPr lang="en-US" altLang="en-US" sz="2400"/>
                <a:t>Oracle </a:t>
              </a:r>
              <a:r>
                <a:rPr lang="en-US" altLang="en-US" sz="2000">
                  <a:sym typeface="Wingdings" pitchFamily="2" charset="2"/>
                </a:rPr>
                <a:t>for</a:t>
              </a:r>
              <a:r>
                <a:rPr lang="en-US" altLang="en-US">
                  <a:sym typeface="Wingdings" pitchFamily="2" charset="2"/>
                </a:rPr>
                <a:t> directed </a:t>
              </a:r>
              <a:br>
                <a:rPr lang="en-US" altLang="en-US">
                  <a:sym typeface="Wingdings" pitchFamily="2" charset="2"/>
                </a:rPr>
              </a:br>
              <a:r>
                <a:rPr lang="en-US" altLang="en-US">
                  <a:sym typeface="Wingdings" pitchFamily="2" charset="2"/>
                </a:rPr>
                <a:t>st-conn</a:t>
              </a:r>
              <a:endParaRPr lang="en-US" altLang="en-US" sz="3200"/>
            </a:p>
          </p:txBody>
        </p:sp>
      </p:grpSp>
      <p:sp>
        <p:nvSpPr>
          <p:cNvPr id="23555" name="Text Box 6"/>
          <p:cNvSpPr txBox="1">
            <a:spLocks noChangeArrowheads="1"/>
          </p:cNvSpPr>
          <p:nvPr/>
        </p:nvSpPr>
        <p:spPr bwMode="auto">
          <a:xfrm>
            <a:off x="-144463" y="1828800"/>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I</a:t>
            </a:r>
          </a:p>
        </p:txBody>
      </p:sp>
      <p:grpSp>
        <p:nvGrpSpPr>
          <p:cNvPr id="23556" name="Group 32"/>
          <p:cNvGrpSpPr>
            <a:grpSpLocks/>
          </p:cNvGrpSpPr>
          <p:nvPr/>
        </p:nvGrpSpPr>
        <p:grpSpPr bwMode="auto">
          <a:xfrm>
            <a:off x="1171575" y="2513013"/>
            <a:ext cx="1800225" cy="3262312"/>
            <a:chOff x="4194" y="1993"/>
            <a:chExt cx="1422" cy="2469"/>
          </a:xfrm>
        </p:grpSpPr>
        <p:pic>
          <p:nvPicPr>
            <p:cNvPr id="23564"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78857" name="Text Box 34"/>
            <p:cNvSpPr txBox="1">
              <a:spLocks noChangeArrowheads="1"/>
            </p:cNvSpPr>
            <p:nvPr/>
          </p:nvSpPr>
          <p:spPr bwMode="auto">
            <a:xfrm>
              <a:off x="4194" y="3609"/>
              <a:ext cx="1422" cy="853"/>
            </a:xfrm>
            <a:prstGeom prst="rect">
              <a:avLst/>
            </a:prstGeom>
            <a:solidFill>
              <a:schemeClr val="bg2"/>
            </a:solidFill>
            <a:ln w="12700" cap="sq">
              <a:noFill/>
              <a:miter lim="800000"/>
              <a:headEnd type="none" w="sm" len="sm"/>
              <a:tailEnd type="none" w="sm" len="sm"/>
            </a:ln>
            <a:effectLst>
              <a:prstShdw prst="shdw17" dist="17961" dir="2700000">
                <a:schemeClr val="bg2">
                  <a:gamma/>
                  <a:shade val="60000"/>
                  <a:invGamma/>
                </a:schemeClr>
              </a:prstShdw>
            </a:effectLst>
          </p:spPr>
          <p:txBody>
            <a:bodyPr lIns="274320" rIns="274320">
              <a:spAutoFit/>
            </a:bodyPr>
            <a:lstStyle/>
            <a:p>
              <a:pPr algn="ctr">
                <a:spcBef>
                  <a:spcPct val="50000"/>
                </a:spcBef>
                <a:buFontTx/>
                <a:buNone/>
                <a:defRPr/>
              </a:pPr>
              <a:r>
                <a:rPr lang="en-US" sz="2000">
                  <a:solidFill>
                    <a:schemeClr val="tx2"/>
                  </a:solidFill>
                </a:rPr>
                <a:t>BUILD:</a:t>
              </a:r>
              <a:br>
                <a:rPr lang="en-US" sz="2000">
                  <a:solidFill>
                    <a:schemeClr val="tx2"/>
                  </a:solidFill>
                </a:rPr>
              </a:br>
              <a:r>
                <a:rPr lang="en-US" sz="2400"/>
                <a:t>Oracle for P </a:t>
              </a:r>
            </a:p>
          </p:txBody>
        </p:sp>
      </p:grpSp>
      <p:sp>
        <p:nvSpPr>
          <p:cNvPr id="23557" name="Freeform 39"/>
          <p:cNvSpPr>
            <a:spLocks/>
          </p:cNvSpPr>
          <p:nvPr/>
        </p:nvSpPr>
        <p:spPr bwMode="auto">
          <a:xfrm>
            <a:off x="257175"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23558" name="Group 14"/>
          <p:cNvGrpSpPr>
            <a:grpSpLocks/>
          </p:cNvGrpSpPr>
          <p:nvPr/>
        </p:nvGrpSpPr>
        <p:grpSpPr bwMode="auto">
          <a:xfrm>
            <a:off x="2849563" y="1905000"/>
            <a:ext cx="3551237" cy="665163"/>
            <a:chOff x="1795" y="1200"/>
            <a:chExt cx="2237" cy="419"/>
          </a:xfrm>
        </p:grpSpPr>
        <p:sp>
          <p:nvSpPr>
            <p:cNvPr id="23562" name="Line 36"/>
            <p:cNvSpPr>
              <a:spLocks noChangeShapeType="1"/>
            </p:cNvSpPr>
            <p:nvPr/>
          </p:nvSpPr>
          <p:spPr bwMode="auto">
            <a:xfrm>
              <a:off x="2160" y="1200"/>
              <a:ext cx="1872"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3563" name="Text Box 35"/>
            <p:cNvSpPr txBox="1">
              <a:spLocks noChangeArrowheads="1"/>
            </p:cNvSpPr>
            <p:nvPr/>
          </p:nvSpPr>
          <p:spPr bwMode="auto">
            <a:xfrm>
              <a:off x="1795" y="1292"/>
              <a:ext cx="20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Directed graph G =</a:t>
              </a:r>
              <a:endParaRPr lang="en-US" altLang="en-US" sz="2400"/>
            </a:p>
          </p:txBody>
        </p:sp>
      </p:grpSp>
      <p:sp>
        <p:nvSpPr>
          <p:cNvPr id="23559" name="Text Box 6"/>
          <p:cNvSpPr txBox="1">
            <a:spLocks noChangeArrowheads="1"/>
          </p:cNvSpPr>
          <p:nvPr/>
        </p:nvSpPr>
        <p:spPr bwMode="auto">
          <a:xfrm>
            <a:off x="611188" y="533400"/>
            <a:ext cx="84058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P</a:t>
            </a:r>
            <a:r>
              <a:rPr lang="en-US" altLang="en-US" sz="2400">
                <a:sym typeface="Symbol" pitchFamily="18" charset="2"/>
              </a:rPr>
              <a:t>NL  </a:t>
            </a:r>
            <a:r>
              <a:rPr lang="en-US" altLang="en-US" sz="2400">
                <a:sym typeface="Wingdings" pitchFamily="2" charset="2"/>
              </a:rPr>
              <a:t>  Non-Det Log-Space TM M</a:t>
            </a:r>
            <a:r>
              <a:rPr lang="en-US" altLang="en-US" sz="2400" baseline="-25000">
                <a:sym typeface="Wingdings" pitchFamily="2" charset="2"/>
              </a:rPr>
              <a:t>P</a:t>
            </a:r>
            <a:r>
              <a:rPr lang="en-US" altLang="en-US" sz="2400">
                <a:sym typeface="Wingdings" pitchFamily="2" charset="2"/>
              </a:rPr>
              <a:t> computes P </a:t>
            </a:r>
          </a:p>
          <a:p>
            <a:pPr>
              <a:buFontTx/>
              <a:buNone/>
            </a:pPr>
            <a:r>
              <a:rPr lang="en-US" altLang="en-US" sz="2400">
                <a:sym typeface="Wingdings" pitchFamily="2" charset="2"/>
              </a:rPr>
              <a:t>             I can compute P fast </a:t>
            </a:r>
            <a:br>
              <a:rPr lang="en-US" altLang="en-US" sz="2400">
                <a:sym typeface="Wingdings" pitchFamily="2" charset="2"/>
              </a:rPr>
            </a:br>
            <a:r>
              <a:rPr lang="en-US" altLang="en-US" sz="2400">
                <a:sym typeface="Wingdings" pitchFamily="2" charset="2"/>
              </a:rPr>
              <a:t>                  using this fast algorithm for directed st-connectivity.</a:t>
            </a:r>
            <a:endParaRPr lang="en-US" altLang="en-US" sz="2400">
              <a:cs typeface="Times New Roman" pitchFamily="18" charset="0"/>
            </a:endParaRPr>
          </a:p>
        </p:txBody>
      </p:sp>
      <p:sp>
        <p:nvSpPr>
          <p:cNvPr id="50196" name="Text Box 35"/>
          <p:cNvSpPr txBox="1">
            <a:spLocks noChangeArrowheads="1"/>
          </p:cNvSpPr>
          <p:nvPr/>
        </p:nvSpPr>
        <p:spPr bwMode="auto">
          <a:xfrm>
            <a:off x="2849563" y="2514600"/>
            <a:ext cx="45783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Nodes are the configs of M</a:t>
            </a:r>
            <a:r>
              <a:rPr lang="en-US" altLang="en-US" sz="2400" baseline="-25000"/>
              <a:t>P</a:t>
            </a:r>
          </a:p>
          <a:p>
            <a:r>
              <a:rPr lang="en-US" altLang="en-US" sz="2400"/>
              <a:t>Directed edge &lt;u,v&gt;</a:t>
            </a:r>
            <a:br>
              <a:rPr lang="en-US" altLang="en-US" sz="2400"/>
            </a:br>
            <a:r>
              <a:rPr lang="en-US" altLang="en-US" sz="2400"/>
              <a:t>   M</a:t>
            </a:r>
            <a:r>
              <a:rPr lang="en-US" altLang="en-US" sz="2400" baseline="-25000"/>
              <a:t>P</a:t>
            </a:r>
            <a:r>
              <a:rPr lang="en-US" altLang="en-US" sz="2400"/>
              <a:t> could transition from u to v</a:t>
            </a:r>
          </a:p>
          <a:p>
            <a:r>
              <a:rPr lang="en-US" altLang="en-US"/>
              <a:t>Because non-deterministic,</a:t>
            </a:r>
            <a:br>
              <a:rPr lang="en-US" altLang="en-US"/>
            </a:br>
            <a:r>
              <a:rPr lang="en-US" altLang="en-US"/>
              <a:t>  out degree </a:t>
            </a:r>
            <a:r>
              <a:rPr lang="en-US" altLang="en-US">
                <a:cs typeface="Times New Roman" pitchFamily="18" charset="0"/>
              </a:rPr>
              <a:t>≥ 1</a:t>
            </a:r>
            <a:endParaRPr lang="en-US" altLang="en-US" sz="2400"/>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a:solidFill>
                  <a:schemeClr val="tx2"/>
                </a:solidFill>
                <a:effectLst>
                  <a:outerShdw blurRad="38100" dist="38100" dir="2700000" algn="tl">
                    <a:srgbClr val="000000"/>
                  </a:outerShdw>
                </a:effectLst>
              </a:rPr>
              <a:t>NL Complete</a:t>
            </a:r>
            <a:endParaRPr lang="en-US" sz="3200" b="1" baseline="-250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0196">
                                            <p:txEl>
                                              <p:pRg st="1" end="1"/>
                                            </p:txEl>
                                          </p:spTgt>
                                        </p:tgtEl>
                                        <p:attrNameLst>
                                          <p:attrName>style.visibility</p:attrName>
                                        </p:attrNameLst>
                                      </p:cBhvr>
                                      <p:to>
                                        <p:strVal val="visible"/>
                                      </p:to>
                                    </p:set>
                                    <p:anim calcmode="lin" valueType="num">
                                      <p:cBhvr additive="base">
                                        <p:cTn id="7" dur="500" fill="hold"/>
                                        <p:tgtEl>
                                          <p:spTgt spid="501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96">
                                            <p:txEl>
                                              <p:pRg st="2" end="2"/>
                                            </p:txEl>
                                          </p:spTgt>
                                        </p:tgtEl>
                                        <p:attrNameLst>
                                          <p:attrName>style.visibility</p:attrName>
                                        </p:attrNameLst>
                                      </p:cBhvr>
                                      <p:to>
                                        <p:strVal val="visible"/>
                                      </p:to>
                                    </p:set>
                                    <p:anim calcmode="lin" valueType="num">
                                      <p:cBhvr additive="base">
                                        <p:cTn id="13" dur="500" fill="hold"/>
                                        <p:tgtEl>
                                          <p:spTgt spid="5019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5"/>
          <p:cNvGrpSpPr>
            <a:grpSpLocks/>
          </p:cNvGrpSpPr>
          <p:nvPr/>
        </p:nvGrpSpPr>
        <p:grpSpPr bwMode="auto">
          <a:xfrm>
            <a:off x="7216775" y="2513013"/>
            <a:ext cx="1800225" cy="3803650"/>
            <a:chOff x="4194" y="1993"/>
            <a:chExt cx="1422" cy="2912"/>
          </a:xfrm>
        </p:grpSpPr>
        <p:pic>
          <p:nvPicPr>
            <p:cNvPr id="24596"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4597" name="Text Box 4"/>
            <p:cNvSpPr txBox="1">
              <a:spLocks noChangeArrowheads="1"/>
            </p:cNvSpPr>
            <p:nvPr/>
          </p:nvSpPr>
          <p:spPr bwMode="auto">
            <a:xfrm>
              <a:off x="4194" y="3611"/>
              <a:ext cx="1422" cy="1294"/>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spcBef>
                  <a:spcPct val="50000"/>
                </a:spcBef>
                <a:buFontTx/>
                <a:buNone/>
              </a:pPr>
              <a:r>
                <a:rPr lang="en-US" altLang="en-US" sz="2000">
                  <a:solidFill>
                    <a:schemeClr val="tx2"/>
                  </a:solidFill>
                </a:rPr>
                <a:t>GIVEN:</a:t>
              </a:r>
              <a:br>
                <a:rPr lang="en-US" altLang="en-US" sz="2000">
                  <a:solidFill>
                    <a:schemeClr val="tx2"/>
                  </a:solidFill>
                </a:rPr>
              </a:br>
              <a:r>
                <a:rPr lang="en-US" altLang="en-US" sz="2400"/>
                <a:t>Oracle </a:t>
              </a:r>
              <a:r>
                <a:rPr lang="en-US" altLang="en-US" sz="2000">
                  <a:sym typeface="Wingdings" pitchFamily="2" charset="2"/>
                </a:rPr>
                <a:t>for</a:t>
              </a:r>
              <a:r>
                <a:rPr lang="en-US" altLang="en-US">
                  <a:sym typeface="Wingdings" pitchFamily="2" charset="2"/>
                </a:rPr>
                <a:t> directed </a:t>
              </a:r>
              <a:br>
                <a:rPr lang="en-US" altLang="en-US">
                  <a:sym typeface="Wingdings" pitchFamily="2" charset="2"/>
                </a:rPr>
              </a:br>
              <a:r>
                <a:rPr lang="en-US" altLang="en-US">
                  <a:sym typeface="Wingdings" pitchFamily="2" charset="2"/>
                </a:rPr>
                <a:t>st-conn</a:t>
              </a:r>
              <a:endParaRPr lang="en-US" altLang="en-US" sz="3200"/>
            </a:p>
          </p:txBody>
        </p:sp>
      </p:grpSp>
      <p:sp>
        <p:nvSpPr>
          <p:cNvPr id="24579" name="Text Box 6"/>
          <p:cNvSpPr txBox="1">
            <a:spLocks noChangeArrowheads="1"/>
          </p:cNvSpPr>
          <p:nvPr/>
        </p:nvSpPr>
        <p:spPr bwMode="auto">
          <a:xfrm>
            <a:off x="-144463" y="1828800"/>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I</a:t>
            </a:r>
          </a:p>
        </p:txBody>
      </p:sp>
      <p:grpSp>
        <p:nvGrpSpPr>
          <p:cNvPr id="24580" name="Group 32"/>
          <p:cNvGrpSpPr>
            <a:grpSpLocks/>
          </p:cNvGrpSpPr>
          <p:nvPr/>
        </p:nvGrpSpPr>
        <p:grpSpPr bwMode="auto">
          <a:xfrm>
            <a:off x="1171575" y="2513013"/>
            <a:ext cx="1800225" cy="3262312"/>
            <a:chOff x="4194" y="1993"/>
            <a:chExt cx="1422" cy="2469"/>
          </a:xfrm>
        </p:grpSpPr>
        <p:pic>
          <p:nvPicPr>
            <p:cNvPr id="24594"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79881" name="Text Box 34"/>
            <p:cNvSpPr txBox="1">
              <a:spLocks noChangeArrowheads="1"/>
            </p:cNvSpPr>
            <p:nvPr/>
          </p:nvSpPr>
          <p:spPr bwMode="auto">
            <a:xfrm>
              <a:off x="4194" y="3609"/>
              <a:ext cx="1422" cy="853"/>
            </a:xfrm>
            <a:prstGeom prst="rect">
              <a:avLst/>
            </a:prstGeom>
            <a:solidFill>
              <a:schemeClr val="bg2"/>
            </a:solidFill>
            <a:ln w="12700" cap="sq">
              <a:noFill/>
              <a:miter lim="800000"/>
              <a:headEnd type="none" w="sm" len="sm"/>
              <a:tailEnd type="none" w="sm" len="sm"/>
            </a:ln>
            <a:effectLst>
              <a:prstShdw prst="shdw17" dist="17961" dir="2700000">
                <a:schemeClr val="bg2">
                  <a:gamma/>
                  <a:shade val="60000"/>
                  <a:invGamma/>
                </a:schemeClr>
              </a:prstShdw>
            </a:effectLst>
          </p:spPr>
          <p:txBody>
            <a:bodyPr lIns="274320" rIns="274320">
              <a:spAutoFit/>
            </a:bodyPr>
            <a:lstStyle/>
            <a:p>
              <a:pPr algn="ctr">
                <a:spcBef>
                  <a:spcPct val="50000"/>
                </a:spcBef>
                <a:buFontTx/>
                <a:buNone/>
                <a:defRPr/>
              </a:pPr>
              <a:r>
                <a:rPr lang="en-US" sz="2000">
                  <a:solidFill>
                    <a:schemeClr val="tx2"/>
                  </a:solidFill>
                </a:rPr>
                <a:t>BUILD:</a:t>
              </a:r>
              <a:br>
                <a:rPr lang="en-US" sz="2000">
                  <a:solidFill>
                    <a:schemeClr val="tx2"/>
                  </a:solidFill>
                </a:rPr>
              </a:br>
              <a:r>
                <a:rPr lang="en-US" sz="2400"/>
                <a:t>Oracle for P </a:t>
              </a:r>
            </a:p>
          </p:txBody>
        </p:sp>
      </p:grpSp>
      <p:sp>
        <p:nvSpPr>
          <p:cNvPr id="24581" name="Freeform 39"/>
          <p:cNvSpPr>
            <a:spLocks/>
          </p:cNvSpPr>
          <p:nvPr/>
        </p:nvSpPr>
        <p:spPr bwMode="auto">
          <a:xfrm>
            <a:off x="257175"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24582" name="Group 14"/>
          <p:cNvGrpSpPr>
            <a:grpSpLocks/>
          </p:cNvGrpSpPr>
          <p:nvPr/>
        </p:nvGrpSpPr>
        <p:grpSpPr bwMode="auto">
          <a:xfrm>
            <a:off x="2849563" y="1905000"/>
            <a:ext cx="3551237" cy="665163"/>
            <a:chOff x="1795" y="1200"/>
            <a:chExt cx="2237" cy="419"/>
          </a:xfrm>
        </p:grpSpPr>
        <p:sp>
          <p:nvSpPr>
            <p:cNvPr id="24592" name="Line 36"/>
            <p:cNvSpPr>
              <a:spLocks noChangeShapeType="1"/>
            </p:cNvSpPr>
            <p:nvPr/>
          </p:nvSpPr>
          <p:spPr bwMode="auto">
            <a:xfrm>
              <a:off x="2160" y="1200"/>
              <a:ext cx="1872"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4593" name="Text Box 35"/>
            <p:cNvSpPr txBox="1">
              <a:spLocks noChangeArrowheads="1"/>
            </p:cNvSpPr>
            <p:nvPr/>
          </p:nvSpPr>
          <p:spPr bwMode="auto">
            <a:xfrm>
              <a:off x="1795" y="1292"/>
              <a:ext cx="20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Directed graph G =</a:t>
              </a:r>
              <a:endParaRPr lang="en-US" altLang="en-US" sz="2400"/>
            </a:p>
          </p:txBody>
        </p:sp>
      </p:grpSp>
      <p:sp>
        <p:nvSpPr>
          <p:cNvPr id="24583" name="Text Box 6"/>
          <p:cNvSpPr txBox="1">
            <a:spLocks noChangeArrowheads="1"/>
          </p:cNvSpPr>
          <p:nvPr/>
        </p:nvSpPr>
        <p:spPr bwMode="auto">
          <a:xfrm>
            <a:off x="611188" y="533400"/>
            <a:ext cx="84058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P</a:t>
            </a:r>
            <a:r>
              <a:rPr lang="en-US" altLang="en-US" sz="2400">
                <a:sym typeface="Symbol" pitchFamily="18" charset="2"/>
              </a:rPr>
              <a:t>NL  </a:t>
            </a:r>
            <a:r>
              <a:rPr lang="en-US" altLang="en-US" sz="2400">
                <a:sym typeface="Wingdings" pitchFamily="2" charset="2"/>
              </a:rPr>
              <a:t>  Non-Det Log-Space TM M</a:t>
            </a:r>
            <a:r>
              <a:rPr lang="en-US" altLang="en-US" sz="2400" baseline="-25000">
                <a:sym typeface="Wingdings" pitchFamily="2" charset="2"/>
              </a:rPr>
              <a:t>P</a:t>
            </a:r>
            <a:r>
              <a:rPr lang="en-US" altLang="en-US" sz="2400">
                <a:sym typeface="Wingdings" pitchFamily="2" charset="2"/>
              </a:rPr>
              <a:t> computes P </a:t>
            </a:r>
          </a:p>
          <a:p>
            <a:pPr>
              <a:buFontTx/>
              <a:buNone/>
            </a:pPr>
            <a:r>
              <a:rPr lang="en-US" altLang="en-US" sz="2400">
                <a:sym typeface="Wingdings" pitchFamily="2" charset="2"/>
              </a:rPr>
              <a:t>             I can compute P fast </a:t>
            </a:r>
            <a:br>
              <a:rPr lang="en-US" altLang="en-US" sz="2400">
                <a:sym typeface="Wingdings" pitchFamily="2" charset="2"/>
              </a:rPr>
            </a:br>
            <a:r>
              <a:rPr lang="en-US" altLang="en-US" sz="2400">
                <a:sym typeface="Wingdings" pitchFamily="2" charset="2"/>
              </a:rPr>
              <a:t>                  using this fast algorithm for directed st-connectivity.</a:t>
            </a:r>
            <a:endParaRPr lang="en-US" altLang="en-US" sz="2400">
              <a:cs typeface="Times New Roman" pitchFamily="18" charset="0"/>
            </a:endParaRPr>
          </a:p>
        </p:txBody>
      </p:sp>
      <p:sp>
        <p:nvSpPr>
          <p:cNvPr id="50196" name="Text Box 35"/>
          <p:cNvSpPr txBox="1">
            <a:spLocks noChangeArrowheads="1"/>
          </p:cNvSpPr>
          <p:nvPr/>
        </p:nvSpPr>
        <p:spPr bwMode="auto">
          <a:xfrm>
            <a:off x="2849563" y="2514600"/>
            <a:ext cx="45783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Nodes are the configs of M</a:t>
            </a:r>
            <a:r>
              <a:rPr lang="en-US" altLang="en-US" sz="2400" baseline="-25000"/>
              <a:t>P</a:t>
            </a:r>
          </a:p>
          <a:p>
            <a:r>
              <a:rPr lang="en-US" altLang="en-US" sz="2400"/>
              <a:t>Directed edge &lt;u,v&gt;</a:t>
            </a:r>
            <a:br>
              <a:rPr lang="en-US" altLang="en-US" sz="2400"/>
            </a:br>
            <a:r>
              <a:rPr lang="en-US" altLang="en-US" sz="2400"/>
              <a:t>   M</a:t>
            </a:r>
            <a:r>
              <a:rPr lang="en-US" altLang="en-US" sz="2400" baseline="-25000"/>
              <a:t>P</a:t>
            </a:r>
            <a:r>
              <a:rPr lang="en-US" altLang="en-US" sz="2400"/>
              <a:t> could transition from u to v</a:t>
            </a:r>
          </a:p>
          <a:p>
            <a:r>
              <a:rPr lang="en-US" altLang="en-US" sz="2400"/>
              <a:t>s is the start configuration </a:t>
            </a:r>
            <a:br>
              <a:rPr lang="en-US" altLang="en-US" sz="2400"/>
            </a:br>
            <a:r>
              <a:rPr lang="en-US" altLang="en-US" sz="2400"/>
              <a:t>   of M on I</a:t>
            </a:r>
          </a:p>
          <a:p>
            <a:r>
              <a:rPr lang="en-US" altLang="en-US" sz="2400"/>
              <a:t>t is the accepting configuration</a:t>
            </a:r>
          </a:p>
        </p:txBody>
      </p:sp>
      <p:grpSp>
        <p:nvGrpSpPr>
          <p:cNvPr id="5" name="Group 17"/>
          <p:cNvGrpSpPr>
            <a:grpSpLocks/>
          </p:cNvGrpSpPr>
          <p:nvPr/>
        </p:nvGrpSpPr>
        <p:grpSpPr bwMode="auto">
          <a:xfrm>
            <a:off x="525463" y="1295400"/>
            <a:ext cx="1852612" cy="1385888"/>
            <a:chOff x="793" y="926"/>
            <a:chExt cx="1167" cy="873"/>
          </a:xfrm>
        </p:grpSpPr>
        <p:sp>
          <p:nvSpPr>
            <p:cNvPr id="24590" name="Freeform 40"/>
            <p:cNvSpPr>
              <a:spLocks/>
            </p:cNvSpPr>
            <p:nvPr/>
          </p:nvSpPr>
          <p:spPr bwMode="auto">
            <a:xfrm>
              <a:off x="862" y="1508"/>
              <a:ext cx="242" cy="291"/>
            </a:xfrm>
            <a:custGeom>
              <a:avLst/>
              <a:gdLst>
                <a:gd name="T0" fmla="*/ 242 w 242"/>
                <a:gd name="T1" fmla="*/ 69 h 470"/>
                <a:gd name="T2" fmla="*/ 40 w 242"/>
                <a:gd name="T3" fmla="*/ 5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24591" name="Rectangle 19"/>
            <p:cNvSpPr>
              <a:spLocks noChangeArrowheads="1"/>
            </p:cNvSpPr>
            <p:nvPr/>
          </p:nvSpPr>
          <p:spPr bwMode="auto">
            <a:xfrm>
              <a:off x="793" y="926"/>
              <a:ext cx="116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2400"/>
            </a:p>
            <a:p>
              <a:pPr algn="ctr">
                <a:buFontTx/>
                <a:buNone/>
              </a:pPr>
              <a:r>
                <a:rPr lang="en-US" altLang="en-US" sz="2400"/>
                <a:t>P(I) is true</a:t>
              </a:r>
            </a:p>
            <a:p>
              <a:pPr algn="ctr">
                <a:buFontTx/>
                <a:buNone/>
              </a:pPr>
              <a:r>
                <a:rPr lang="en-US" altLang="en-US" sz="2400"/>
                <a:t>or not</a:t>
              </a:r>
            </a:p>
          </p:txBody>
        </p:sp>
      </p:grpSp>
      <p:grpSp>
        <p:nvGrpSpPr>
          <p:cNvPr id="6" name="Group 25"/>
          <p:cNvGrpSpPr>
            <a:grpSpLocks/>
          </p:cNvGrpSpPr>
          <p:nvPr/>
        </p:nvGrpSpPr>
        <p:grpSpPr bwMode="auto">
          <a:xfrm>
            <a:off x="3352800" y="5768975"/>
            <a:ext cx="3484563" cy="860425"/>
            <a:chOff x="2112" y="3634"/>
            <a:chExt cx="2195" cy="542"/>
          </a:xfrm>
        </p:grpSpPr>
        <p:sp>
          <p:nvSpPr>
            <p:cNvPr id="24588" name="Line 41"/>
            <p:cNvSpPr>
              <a:spLocks noChangeShapeType="1"/>
            </p:cNvSpPr>
            <p:nvPr/>
          </p:nvSpPr>
          <p:spPr bwMode="auto">
            <a:xfrm flipH="1">
              <a:off x="2161" y="4176"/>
              <a:ext cx="2051"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4589" name="Rectangle 23"/>
            <p:cNvSpPr>
              <a:spLocks noChangeArrowheads="1"/>
            </p:cNvSpPr>
            <p:nvPr/>
          </p:nvSpPr>
          <p:spPr bwMode="auto">
            <a:xfrm>
              <a:off x="2112" y="3634"/>
              <a:ext cx="219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Yes, there is a path in G</a:t>
              </a:r>
              <a:br>
                <a:rPr lang="en-US" altLang="en-US" sz="2400"/>
              </a:br>
              <a:r>
                <a:rPr lang="en-US" altLang="en-US" sz="2400"/>
                <a:t>from </a:t>
              </a:r>
              <a:r>
                <a:rPr lang="en-US" altLang="en-US" sz="2400" i="1"/>
                <a:t>s </a:t>
              </a:r>
              <a:r>
                <a:rPr lang="en-US" altLang="en-US" sz="2400"/>
                <a:t>to </a:t>
              </a:r>
              <a:r>
                <a:rPr lang="en-US" altLang="en-US" sz="2400" i="1"/>
                <a:t>t</a:t>
              </a:r>
              <a:r>
                <a:rPr lang="en-US" altLang="en-US" sz="2400"/>
                <a:t> or not.</a:t>
              </a:r>
            </a:p>
          </p:txBody>
        </p:sp>
      </p:gr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a:solidFill>
                  <a:schemeClr val="tx2"/>
                </a:solidFill>
                <a:effectLst>
                  <a:outerShdw blurRad="38100" dist="38100" dir="2700000" algn="tl">
                    <a:srgbClr val="000000"/>
                  </a:outerShdw>
                </a:effectLst>
              </a:rPr>
              <a:t>NL Complete</a:t>
            </a:r>
            <a:endParaRPr lang="en-US" sz="3200" b="1" baseline="-250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0196">
                                            <p:txEl>
                                              <p:pRg st="2" end="2"/>
                                            </p:txEl>
                                          </p:spTgt>
                                        </p:tgtEl>
                                        <p:attrNameLst>
                                          <p:attrName>style.visibility</p:attrName>
                                        </p:attrNameLst>
                                      </p:cBhvr>
                                      <p:to>
                                        <p:strVal val="visible"/>
                                      </p:to>
                                    </p:set>
                                    <p:anim calcmode="lin" valueType="num">
                                      <p:cBhvr additive="base">
                                        <p:cTn id="7" dur="500" fill="hold"/>
                                        <p:tgtEl>
                                          <p:spTgt spid="5019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96">
                                            <p:txEl>
                                              <p:pRg st="3" end="3"/>
                                            </p:txEl>
                                          </p:spTgt>
                                        </p:tgtEl>
                                        <p:attrNameLst>
                                          <p:attrName>style.visibility</p:attrName>
                                        </p:attrNameLst>
                                      </p:cBhvr>
                                      <p:to>
                                        <p:strVal val="visible"/>
                                      </p:to>
                                    </p:set>
                                    <p:anim calcmode="lin" valueType="num">
                                      <p:cBhvr additive="base">
                                        <p:cTn id="13" dur="500" fill="hold"/>
                                        <p:tgtEl>
                                          <p:spTgt spid="5019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705725"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NL</a:t>
            </a:r>
            <a:r>
              <a:rPr lang="en-US" altLang="en-US"/>
              <a:t> = Set of computational problems computed by</a:t>
            </a:r>
            <a:br>
              <a:rPr lang="en-US" altLang="en-US"/>
            </a:br>
            <a:r>
              <a:rPr lang="en-US" altLang="en-US"/>
              <a:t>        a non-deterministic TM </a:t>
            </a:r>
            <a:br>
              <a:rPr lang="en-US" altLang="en-US"/>
            </a:br>
            <a:r>
              <a:rPr lang="en-US" altLang="en-US"/>
              <a:t>        with a read-only tape for the input</a:t>
            </a:r>
            <a:br>
              <a:rPr lang="en-US" altLang="en-US"/>
            </a:br>
            <a:r>
              <a:rPr lang="en-US" altLang="en-US"/>
              <a:t>        and a </a:t>
            </a:r>
            <a:r>
              <a:rPr lang="en-US" altLang="en-US" i="1"/>
              <a:t>O(log(n))</a:t>
            </a:r>
            <a:r>
              <a:rPr lang="en-US" altLang="en-US"/>
              <a:t> cell work tape.</a:t>
            </a:r>
          </a:p>
          <a:p>
            <a:pPr lvl="1"/>
            <a:r>
              <a:rPr lang="en-US" altLang="en-US"/>
              <a:t>Directed </a:t>
            </a:r>
            <a:r>
              <a:rPr lang="en-US" altLang="en-US" i="1"/>
              <a:t>st</a:t>
            </a:r>
            <a:r>
              <a:rPr lang="en-US" altLang="en-US"/>
              <a:t>-connectivity is </a:t>
            </a:r>
            <a:r>
              <a:rPr lang="en-US" altLang="en-US" i="1">
                <a:solidFill>
                  <a:schemeClr val="accent2"/>
                </a:solidFill>
              </a:rPr>
              <a:t>complete</a:t>
            </a:r>
            <a:r>
              <a:rPr lang="en-US" altLang="en-US"/>
              <a:t> for NL.</a:t>
            </a:r>
          </a:p>
          <a:p>
            <a:pPr lvl="2"/>
            <a:r>
              <a:rPr lang="en-US" altLang="en-US"/>
              <a:t>If I can do directed </a:t>
            </a:r>
            <a:r>
              <a:rPr lang="en-US" altLang="en-US" i="1"/>
              <a:t>st</a:t>
            </a:r>
            <a:r>
              <a:rPr lang="en-US" altLang="en-US"/>
              <a:t>-connectivity fast</a:t>
            </a:r>
          </a:p>
          <a:p>
            <a:pPr lvl="2"/>
            <a:r>
              <a:rPr lang="en-US" altLang="en-US">
                <a:sym typeface="Wingdings" pitchFamily="2" charset="2"/>
              </a:rPr>
              <a:t> I can do all problems </a:t>
            </a:r>
            <a:r>
              <a:rPr lang="en-US" altLang="en-US"/>
              <a:t>P</a:t>
            </a:r>
            <a:r>
              <a:rPr lang="en-US" altLang="en-US">
                <a:sym typeface="Symbol" pitchFamily="18" charset="2"/>
              </a:rPr>
              <a:t>NL fast.</a:t>
            </a:r>
            <a:endParaRPr lang="en-US" altLang="en-US"/>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Non-Deterministic Log-Space</a:t>
            </a:r>
            <a:endParaRPr lang="en-US" sz="3200" b="1" baseline="-25000" dirty="0">
              <a:solidFill>
                <a:schemeClr val="tx2"/>
              </a:solidFill>
              <a:effectLst>
                <a:outerShdw blurRad="38100" dist="38100" dir="2700000" algn="tl">
                  <a:srgbClr val="000000"/>
                </a:outerShdw>
              </a:effectLst>
            </a:endParaRPr>
          </a:p>
        </p:txBody>
      </p:sp>
      <p:grpSp>
        <p:nvGrpSpPr>
          <p:cNvPr id="25604" name="Group 28"/>
          <p:cNvGrpSpPr>
            <a:grpSpLocks/>
          </p:cNvGrpSpPr>
          <p:nvPr/>
        </p:nvGrpSpPr>
        <p:grpSpPr bwMode="auto">
          <a:xfrm>
            <a:off x="320675" y="4343400"/>
            <a:ext cx="1076325" cy="2274888"/>
            <a:chOff x="3915" y="446"/>
            <a:chExt cx="678" cy="1433"/>
          </a:xfrm>
        </p:grpSpPr>
        <p:sp>
          <p:nvSpPr>
            <p:cNvPr id="25605" name="Rectangle 29"/>
            <p:cNvSpPr>
              <a:spLocks noChangeArrowheads="1"/>
            </p:cNvSpPr>
            <p:nvPr/>
          </p:nvSpPr>
          <p:spPr bwMode="auto">
            <a:xfrm>
              <a:off x="3951" y="544"/>
              <a:ext cx="532" cy="1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25606" name="Freeform 30"/>
            <p:cNvSpPr>
              <a:spLocks/>
            </p:cNvSpPr>
            <p:nvPr/>
          </p:nvSpPr>
          <p:spPr bwMode="auto">
            <a:xfrm>
              <a:off x="3959" y="556"/>
              <a:ext cx="516" cy="448"/>
            </a:xfrm>
            <a:custGeom>
              <a:avLst/>
              <a:gdLst>
                <a:gd name="T0" fmla="*/ 20 w 2580"/>
                <a:gd name="T1" fmla="*/ 0 h 2240"/>
                <a:gd name="T2" fmla="*/ 21 w 2580"/>
                <a:gd name="T3" fmla="*/ 14 h 2240"/>
                <a:gd name="T4" fmla="*/ 20 w 2580"/>
                <a:gd name="T5" fmla="*/ 14 h 2240"/>
                <a:gd name="T6" fmla="*/ 19 w 2580"/>
                <a:gd name="T7" fmla="*/ 14 h 2240"/>
                <a:gd name="T8" fmla="*/ 18 w 2580"/>
                <a:gd name="T9" fmla="*/ 15 h 2240"/>
                <a:gd name="T10" fmla="*/ 17 w 2580"/>
                <a:gd name="T11" fmla="*/ 15 h 2240"/>
                <a:gd name="T12" fmla="*/ 16 w 2580"/>
                <a:gd name="T13" fmla="*/ 16 h 2240"/>
                <a:gd name="T14" fmla="*/ 15 w 2580"/>
                <a:gd name="T15" fmla="*/ 16 h 2240"/>
                <a:gd name="T16" fmla="*/ 14 w 2580"/>
                <a:gd name="T17" fmla="*/ 16 h 2240"/>
                <a:gd name="T18" fmla="*/ 13 w 2580"/>
                <a:gd name="T19" fmla="*/ 15 h 2240"/>
                <a:gd name="T20" fmla="*/ 12 w 2580"/>
                <a:gd name="T21" fmla="*/ 16 h 2240"/>
                <a:gd name="T22" fmla="*/ 11 w 2580"/>
                <a:gd name="T23" fmla="*/ 16 h 2240"/>
                <a:gd name="T24" fmla="*/ 10 w 2580"/>
                <a:gd name="T25" fmla="*/ 17 h 2240"/>
                <a:gd name="T26" fmla="*/ 9 w 2580"/>
                <a:gd name="T27" fmla="*/ 17 h 2240"/>
                <a:gd name="T28" fmla="*/ 8 w 2580"/>
                <a:gd name="T29" fmla="*/ 17 h 2240"/>
                <a:gd name="T30" fmla="*/ 7 w 2580"/>
                <a:gd name="T31" fmla="*/ 18 h 2240"/>
                <a:gd name="T32" fmla="*/ 7 w 2580"/>
                <a:gd name="T33" fmla="*/ 18 h 2240"/>
                <a:gd name="T34" fmla="*/ 6 w 2580"/>
                <a:gd name="T35" fmla="*/ 18 h 2240"/>
                <a:gd name="T36" fmla="*/ 5 w 2580"/>
                <a:gd name="T37" fmla="*/ 17 h 2240"/>
                <a:gd name="T38" fmla="*/ 4 w 2580"/>
                <a:gd name="T39" fmla="*/ 17 h 2240"/>
                <a:gd name="T40" fmla="*/ 3 w 2580"/>
                <a:gd name="T41" fmla="*/ 16 h 2240"/>
                <a:gd name="T42" fmla="*/ 2 w 2580"/>
                <a:gd name="T43" fmla="*/ 16 h 2240"/>
                <a:gd name="T44" fmla="*/ 2 w 2580"/>
                <a:gd name="T45" fmla="*/ 16 h 2240"/>
                <a:gd name="T46" fmla="*/ 1 w 2580"/>
                <a:gd name="T47" fmla="*/ 16 h 2240"/>
                <a:gd name="T48" fmla="*/ 0 w 2580"/>
                <a:gd name="T49" fmla="*/ 16 h 2240"/>
                <a:gd name="T50" fmla="*/ 0 w 2580"/>
                <a:gd name="T51" fmla="*/ 16 h 2240"/>
                <a:gd name="T52" fmla="*/ 0 w 2580"/>
                <a:gd name="T53" fmla="*/ 14 h 2240"/>
                <a:gd name="T54" fmla="*/ 0 w 2580"/>
                <a:gd name="T55" fmla="*/ 12 h 2240"/>
                <a:gd name="T56" fmla="*/ 0 w 2580"/>
                <a:gd name="T57" fmla="*/ 10 h 2240"/>
                <a:gd name="T58" fmla="*/ 0 w 2580"/>
                <a:gd name="T59" fmla="*/ 8 h 2240"/>
                <a:gd name="T60" fmla="*/ 0 w 2580"/>
                <a:gd name="T61" fmla="*/ 6 h 2240"/>
                <a:gd name="T62" fmla="*/ 0 w 2580"/>
                <a:gd name="T63" fmla="*/ 4 h 2240"/>
                <a:gd name="T64" fmla="*/ 0 w 2580"/>
                <a:gd name="T65" fmla="*/ 2 h 2240"/>
                <a:gd name="T66" fmla="*/ 0 w 2580"/>
                <a:gd name="T67" fmla="*/ 0 h 2240"/>
                <a:gd name="T68" fmla="*/ 20 w 2580"/>
                <a:gd name="T69" fmla="*/ 0 h 2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0"/>
                <a:gd name="T106" fmla="*/ 0 h 2240"/>
                <a:gd name="T107" fmla="*/ 2580 w 2580"/>
                <a:gd name="T108" fmla="*/ 2240 h 2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7" name="Freeform 31"/>
            <p:cNvSpPr>
              <a:spLocks/>
            </p:cNvSpPr>
            <p:nvPr/>
          </p:nvSpPr>
          <p:spPr bwMode="auto">
            <a:xfrm>
              <a:off x="4110" y="929"/>
              <a:ext cx="363" cy="136"/>
            </a:xfrm>
            <a:custGeom>
              <a:avLst/>
              <a:gdLst>
                <a:gd name="T0" fmla="*/ 15 w 1815"/>
                <a:gd name="T1" fmla="*/ 5 h 676"/>
                <a:gd name="T2" fmla="*/ 13 w 1815"/>
                <a:gd name="T3" fmla="*/ 5 h 676"/>
                <a:gd name="T4" fmla="*/ 12 w 1815"/>
                <a:gd name="T5" fmla="*/ 5 h 676"/>
                <a:gd name="T6" fmla="*/ 11 w 1815"/>
                <a:gd name="T7" fmla="*/ 5 h 676"/>
                <a:gd name="T8" fmla="*/ 10 w 1815"/>
                <a:gd name="T9" fmla="*/ 5 h 676"/>
                <a:gd name="T10" fmla="*/ 9 w 1815"/>
                <a:gd name="T11" fmla="*/ 4 h 676"/>
                <a:gd name="T12" fmla="*/ 8 w 1815"/>
                <a:gd name="T13" fmla="*/ 4 h 676"/>
                <a:gd name="T14" fmla="*/ 7 w 1815"/>
                <a:gd name="T15" fmla="*/ 4 h 676"/>
                <a:gd name="T16" fmla="*/ 6 w 1815"/>
                <a:gd name="T17" fmla="*/ 4 h 676"/>
                <a:gd name="T18" fmla="*/ 3 w 1815"/>
                <a:gd name="T19" fmla="*/ 5 h 676"/>
                <a:gd name="T20" fmla="*/ 0 w 1815"/>
                <a:gd name="T21" fmla="*/ 3 h 676"/>
                <a:gd name="T22" fmla="*/ 1 w 1815"/>
                <a:gd name="T23" fmla="*/ 3 h 676"/>
                <a:gd name="T24" fmla="*/ 1 w 1815"/>
                <a:gd name="T25" fmla="*/ 3 h 676"/>
                <a:gd name="T26" fmla="*/ 2 w 1815"/>
                <a:gd name="T27" fmla="*/ 3 h 676"/>
                <a:gd name="T28" fmla="*/ 3 w 1815"/>
                <a:gd name="T29" fmla="*/ 3 h 676"/>
                <a:gd name="T30" fmla="*/ 4 w 1815"/>
                <a:gd name="T31" fmla="*/ 2 h 676"/>
                <a:gd name="T32" fmla="*/ 5 w 1815"/>
                <a:gd name="T33" fmla="*/ 2 h 676"/>
                <a:gd name="T34" fmla="*/ 6 w 1815"/>
                <a:gd name="T35" fmla="*/ 2 h 676"/>
                <a:gd name="T36" fmla="*/ 6 w 1815"/>
                <a:gd name="T37" fmla="*/ 1 h 676"/>
                <a:gd name="T38" fmla="*/ 7 w 1815"/>
                <a:gd name="T39" fmla="*/ 2 h 676"/>
                <a:gd name="T40" fmla="*/ 8 w 1815"/>
                <a:gd name="T41" fmla="*/ 2 h 676"/>
                <a:gd name="T42" fmla="*/ 9 w 1815"/>
                <a:gd name="T43" fmla="*/ 2 h 676"/>
                <a:gd name="T44" fmla="*/ 9 w 1815"/>
                <a:gd name="T45" fmla="*/ 2 h 676"/>
                <a:gd name="T46" fmla="*/ 10 w 1815"/>
                <a:gd name="T47" fmla="*/ 1 h 676"/>
                <a:gd name="T48" fmla="*/ 11 w 1815"/>
                <a:gd name="T49" fmla="*/ 1 h 676"/>
                <a:gd name="T50" fmla="*/ 12 w 1815"/>
                <a:gd name="T51" fmla="*/ 1 h 676"/>
                <a:gd name="T52" fmla="*/ 12 w 1815"/>
                <a:gd name="T53" fmla="*/ 0 h 676"/>
                <a:gd name="T54" fmla="*/ 15 w 1815"/>
                <a:gd name="T55" fmla="*/ 0 h 676"/>
                <a:gd name="T56" fmla="*/ 15 w 1815"/>
                <a:gd name="T57" fmla="*/ 5 h 6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5"/>
                <a:gd name="T88" fmla="*/ 0 h 676"/>
                <a:gd name="T89" fmla="*/ 1815 w 1815"/>
                <a:gd name="T90" fmla="*/ 676 h 6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8" name="Freeform 32"/>
            <p:cNvSpPr>
              <a:spLocks/>
            </p:cNvSpPr>
            <p:nvPr/>
          </p:nvSpPr>
          <p:spPr bwMode="auto">
            <a:xfrm>
              <a:off x="3961" y="973"/>
              <a:ext cx="224" cy="137"/>
            </a:xfrm>
            <a:custGeom>
              <a:avLst/>
              <a:gdLst>
                <a:gd name="T0" fmla="*/ 9 w 1120"/>
                <a:gd name="T1" fmla="*/ 4 h 684"/>
                <a:gd name="T2" fmla="*/ 8 w 1120"/>
                <a:gd name="T3" fmla="*/ 4 h 684"/>
                <a:gd name="T4" fmla="*/ 8 w 1120"/>
                <a:gd name="T5" fmla="*/ 5 h 684"/>
                <a:gd name="T6" fmla="*/ 7 w 1120"/>
                <a:gd name="T7" fmla="*/ 5 h 684"/>
                <a:gd name="T8" fmla="*/ 6 w 1120"/>
                <a:gd name="T9" fmla="*/ 5 h 684"/>
                <a:gd name="T10" fmla="*/ 6 w 1120"/>
                <a:gd name="T11" fmla="*/ 5 h 684"/>
                <a:gd name="T12" fmla="*/ 5 w 1120"/>
                <a:gd name="T13" fmla="*/ 4 h 684"/>
                <a:gd name="T14" fmla="*/ 5 w 1120"/>
                <a:gd name="T15" fmla="*/ 4 h 684"/>
                <a:gd name="T16" fmla="*/ 4 w 1120"/>
                <a:gd name="T17" fmla="*/ 3 h 684"/>
                <a:gd name="T18" fmla="*/ 4 w 1120"/>
                <a:gd name="T19" fmla="*/ 4 h 684"/>
                <a:gd name="T20" fmla="*/ 3 w 1120"/>
                <a:gd name="T21" fmla="*/ 4 h 684"/>
                <a:gd name="T22" fmla="*/ 3 w 1120"/>
                <a:gd name="T23" fmla="*/ 4 h 684"/>
                <a:gd name="T24" fmla="*/ 2 w 1120"/>
                <a:gd name="T25" fmla="*/ 4 h 684"/>
                <a:gd name="T26" fmla="*/ 2 w 1120"/>
                <a:gd name="T27" fmla="*/ 5 h 684"/>
                <a:gd name="T28" fmla="*/ 1 w 1120"/>
                <a:gd name="T29" fmla="*/ 5 h 684"/>
                <a:gd name="T30" fmla="*/ 1 w 1120"/>
                <a:gd name="T31" fmla="*/ 5 h 684"/>
                <a:gd name="T32" fmla="*/ 0 w 1120"/>
                <a:gd name="T33" fmla="*/ 5 h 684"/>
                <a:gd name="T34" fmla="*/ 0 w 1120"/>
                <a:gd name="T35" fmla="*/ 0 h 684"/>
                <a:gd name="T36" fmla="*/ 1 w 1120"/>
                <a:gd name="T37" fmla="*/ 0 h 684"/>
                <a:gd name="T38" fmla="*/ 1 w 1120"/>
                <a:gd name="T39" fmla="*/ 0 h 684"/>
                <a:gd name="T40" fmla="*/ 2 w 1120"/>
                <a:gd name="T41" fmla="*/ 0 h 684"/>
                <a:gd name="T42" fmla="*/ 2 w 1120"/>
                <a:gd name="T43" fmla="*/ 0 h 684"/>
                <a:gd name="T44" fmla="*/ 3 w 1120"/>
                <a:gd name="T45" fmla="*/ 0 h 684"/>
                <a:gd name="T46" fmla="*/ 3 w 1120"/>
                <a:gd name="T47" fmla="*/ 0 h 684"/>
                <a:gd name="T48" fmla="*/ 4 w 1120"/>
                <a:gd name="T49" fmla="*/ 0 h 684"/>
                <a:gd name="T50" fmla="*/ 4 w 1120"/>
                <a:gd name="T51" fmla="*/ 1 h 684"/>
                <a:gd name="T52" fmla="*/ 5 w 1120"/>
                <a:gd name="T53" fmla="*/ 1 h 684"/>
                <a:gd name="T54" fmla="*/ 5 w 1120"/>
                <a:gd name="T55" fmla="*/ 2 h 684"/>
                <a:gd name="T56" fmla="*/ 6 w 1120"/>
                <a:gd name="T57" fmla="*/ 2 h 684"/>
                <a:gd name="T58" fmla="*/ 7 w 1120"/>
                <a:gd name="T59" fmla="*/ 3 h 684"/>
                <a:gd name="T60" fmla="*/ 7 w 1120"/>
                <a:gd name="T61" fmla="*/ 3 h 684"/>
                <a:gd name="T62" fmla="*/ 8 w 1120"/>
                <a:gd name="T63" fmla="*/ 3 h 684"/>
                <a:gd name="T64" fmla="*/ 8 w 1120"/>
                <a:gd name="T65" fmla="*/ 3 h 684"/>
                <a:gd name="T66" fmla="*/ 9 w 1120"/>
                <a:gd name="T67" fmla="*/ 4 h 6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0"/>
                <a:gd name="T103" fmla="*/ 0 h 684"/>
                <a:gd name="T104" fmla="*/ 1120 w 1120"/>
                <a:gd name="T105" fmla="*/ 684 h 6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Freeform 33"/>
            <p:cNvSpPr>
              <a:spLocks/>
            </p:cNvSpPr>
            <p:nvPr/>
          </p:nvSpPr>
          <p:spPr bwMode="auto">
            <a:xfrm>
              <a:off x="4133" y="1034"/>
              <a:ext cx="340" cy="109"/>
            </a:xfrm>
            <a:custGeom>
              <a:avLst/>
              <a:gdLst>
                <a:gd name="T0" fmla="*/ 14 w 1700"/>
                <a:gd name="T1" fmla="*/ 2 h 544"/>
                <a:gd name="T2" fmla="*/ 14 w 1700"/>
                <a:gd name="T3" fmla="*/ 4 h 544"/>
                <a:gd name="T4" fmla="*/ 13 w 1700"/>
                <a:gd name="T5" fmla="*/ 3 h 544"/>
                <a:gd name="T6" fmla="*/ 12 w 1700"/>
                <a:gd name="T7" fmla="*/ 3 h 544"/>
                <a:gd name="T8" fmla="*/ 11 w 1700"/>
                <a:gd name="T9" fmla="*/ 3 h 544"/>
                <a:gd name="T10" fmla="*/ 11 w 1700"/>
                <a:gd name="T11" fmla="*/ 3 h 544"/>
                <a:gd name="T12" fmla="*/ 10 w 1700"/>
                <a:gd name="T13" fmla="*/ 3 h 544"/>
                <a:gd name="T14" fmla="*/ 9 w 1700"/>
                <a:gd name="T15" fmla="*/ 3 h 544"/>
                <a:gd name="T16" fmla="*/ 8 w 1700"/>
                <a:gd name="T17" fmla="*/ 3 h 544"/>
                <a:gd name="T18" fmla="*/ 8 w 1700"/>
                <a:gd name="T19" fmla="*/ 3 h 544"/>
                <a:gd name="T20" fmla="*/ 7 w 1700"/>
                <a:gd name="T21" fmla="*/ 3 h 544"/>
                <a:gd name="T22" fmla="*/ 6 w 1700"/>
                <a:gd name="T23" fmla="*/ 3 h 544"/>
                <a:gd name="T24" fmla="*/ 6 w 1700"/>
                <a:gd name="T25" fmla="*/ 3 h 544"/>
                <a:gd name="T26" fmla="*/ 5 w 1700"/>
                <a:gd name="T27" fmla="*/ 3 h 544"/>
                <a:gd name="T28" fmla="*/ 4 w 1700"/>
                <a:gd name="T29" fmla="*/ 3 h 544"/>
                <a:gd name="T30" fmla="*/ 4 w 1700"/>
                <a:gd name="T31" fmla="*/ 3 h 544"/>
                <a:gd name="T32" fmla="*/ 3 w 1700"/>
                <a:gd name="T33" fmla="*/ 4 h 544"/>
                <a:gd name="T34" fmla="*/ 2 w 1700"/>
                <a:gd name="T35" fmla="*/ 4 h 544"/>
                <a:gd name="T36" fmla="*/ 0 w 1700"/>
                <a:gd name="T37" fmla="*/ 3 h 544"/>
                <a:gd name="T38" fmla="*/ 1 w 1700"/>
                <a:gd name="T39" fmla="*/ 2 h 544"/>
                <a:gd name="T40" fmla="*/ 2 w 1700"/>
                <a:gd name="T41" fmla="*/ 2 h 544"/>
                <a:gd name="T42" fmla="*/ 3 w 1700"/>
                <a:gd name="T43" fmla="*/ 1 h 544"/>
                <a:gd name="T44" fmla="*/ 4 w 1700"/>
                <a:gd name="T45" fmla="*/ 1 h 544"/>
                <a:gd name="T46" fmla="*/ 5 w 1700"/>
                <a:gd name="T47" fmla="*/ 0 h 544"/>
                <a:gd name="T48" fmla="*/ 6 w 1700"/>
                <a:gd name="T49" fmla="*/ 0 h 544"/>
                <a:gd name="T50" fmla="*/ 8 w 1700"/>
                <a:gd name="T51" fmla="*/ 0 h 544"/>
                <a:gd name="T52" fmla="*/ 9 w 1700"/>
                <a:gd name="T53" fmla="*/ 1 h 544"/>
                <a:gd name="T54" fmla="*/ 10 w 1700"/>
                <a:gd name="T55" fmla="*/ 1 h 544"/>
                <a:gd name="T56" fmla="*/ 10 w 1700"/>
                <a:gd name="T57" fmla="*/ 1 h 544"/>
                <a:gd name="T58" fmla="*/ 11 w 1700"/>
                <a:gd name="T59" fmla="*/ 1 h 544"/>
                <a:gd name="T60" fmla="*/ 12 w 1700"/>
                <a:gd name="T61" fmla="*/ 1 h 544"/>
                <a:gd name="T62" fmla="*/ 12 w 1700"/>
                <a:gd name="T63" fmla="*/ 1 h 544"/>
                <a:gd name="T64" fmla="*/ 13 w 1700"/>
                <a:gd name="T65" fmla="*/ 2 h 544"/>
                <a:gd name="T66" fmla="*/ 13 w 1700"/>
                <a:gd name="T67" fmla="*/ 2 h 544"/>
                <a:gd name="T68" fmla="*/ 14 w 1700"/>
                <a:gd name="T69" fmla="*/ 2 h 5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0"/>
                <a:gd name="T106" fmla="*/ 0 h 544"/>
                <a:gd name="T107" fmla="*/ 1700 w 1700"/>
                <a:gd name="T108" fmla="*/ 544 h 5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34"/>
            <p:cNvSpPr>
              <a:spLocks/>
            </p:cNvSpPr>
            <p:nvPr/>
          </p:nvSpPr>
          <p:spPr bwMode="auto">
            <a:xfrm>
              <a:off x="3959" y="1075"/>
              <a:ext cx="516" cy="606"/>
            </a:xfrm>
            <a:custGeom>
              <a:avLst/>
              <a:gdLst>
                <a:gd name="T0" fmla="*/ 9 w 2583"/>
                <a:gd name="T1" fmla="*/ 3 h 3030"/>
                <a:gd name="T2" fmla="*/ 10 w 2583"/>
                <a:gd name="T3" fmla="*/ 3 h 3030"/>
                <a:gd name="T4" fmla="*/ 10 w 2583"/>
                <a:gd name="T5" fmla="*/ 2 h 3030"/>
                <a:gd name="T6" fmla="*/ 11 w 2583"/>
                <a:gd name="T7" fmla="*/ 2 h 3030"/>
                <a:gd name="T8" fmla="*/ 11 w 2583"/>
                <a:gd name="T9" fmla="*/ 2 h 3030"/>
                <a:gd name="T10" fmla="*/ 12 w 2583"/>
                <a:gd name="T11" fmla="*/ 2 h 3030"/>
                <a:gd name="T12" fmla="*/ 12 w 2583"/>
                <a:gd name="T13" fmla="*/ 2 h 3030"/>
                <a:gd name="T14" fmla="*/ 13 w 2583"/>
                <a:gd name="T15" fmla="*/ 2 h 3030"/>
                <a:gd name="T16" fmla="*/ 13 w 2583"/>
                <a:gd name="T17" fmla="*/ 2 h 3030"/>
                <a:gd name="T18" fmla="*/ 14 w 2583"/>
                <a:gd name="T19" fmla="*/ 2 h 3030"/>
                <a:gd name="T20" fmla="*/ 15 w 2583"/>
                <a:gd name="T21" fmla="*/ 2 h 3030"/>
                <a:gd name="T22" fmla="*/ 16 w 2583"/>
                <a:gd name="T23" fmla="*/ 2 h 3030"/>
                <a:gd name="T24" fmla="*/ 17 w 2583"/>
                <a:gd name="T25" fmla="*/ 2 h 3030"/>
                <a:gd name="T26" fmla="*/ 18 w 2583"/>
                <a:gd name="T27" fmla="*/ 2 h 3030"/>
                <a:gd name="T28" fmla="*/ 19 w 2583"/>
                <a:gd name="T29" fmla="*/ 2 h 3030"/>
                <a:gd name="T30" fmla="*/ 20 w 2583"/>
                <a:gd name="T31" fmla="*/ 2 h 3030"/>
                <a:gd name="T32" fmla="*/ 21 w 2583"/>
                <a:gd name="T33" fmla="*/ 2 h 3030"/>
                <a:gd name="T34" fmla="*/ 21 w 2583"/>
                <a:gd name="T35" fmla="*/ 3 h 3030"/>
                <a:gd name="T36" fmla="*/ 20 w 2583"/>
                <a:gd name="T37" fmla="*/ 5 h 3030"/>
                <a:gd name="T38" fmla="*/ 20 w 2583"/>
                <a:gd name="T39" fmla="*/ 8 h 3030"/>
                <a:gd name="T40" fmla="*/ 20 w 2583"/>
                <a:gd name="T41" fmla="*/ 11 h 3030"/>
                <a:gd name="T42" fmla="*/ 20 w 2583"/>
                <a:gd name="T43" fmla="*/ 15 h 3030"/>
                <a:gd name="T44" fmla="*/ 21 w 2583"/>
                <a:gd name="T45" fmla="*/ 18 h 3030"/>
                <a:gd name="T46" fmla="*/ 21 w 2583"/>
                <a:gd name="T47" fmla="*/ 21 h 3030"/>
                <a:gd name="T48" fmla="*/ 21 w 2583"/>
                <a:gd name="T49" fmla="*/ 24 h 3030"/>
                <a:gd name="T50" fmla="*/ 18 w 2583"/>
                <a:gd name="T51" fmla="*/ 24 h 3030"/>
                <a:gd name="T52" fmla="*/ 16 w 2583"/>
                <a:gd name="T53" fmla="*/ 24 h 3030"/>
                <a:gd name="T54" fmla="*/ 12 w 2583"/>
                <a:gd name="T55" fmla="*/ 24 h 3030"/>
                <a:gd name="T56" fmla="*/ 9 w 2583"/>
                <a:gd name="T57" fmla="*/ 24 h 3030"/>
                <a:gd name="T58" fmla="*/ 6 w 2583"/>
                <a:gd name="T59" fmla="*/ 24 h 3030"/>
                <a:gd name="T60" fmla="*/ 3 w 2583"/>
                <a:gd name="T61" fmla="*/ 24 h 3030"/>
                <a:gd name="T62" fmla="*/ 1 w 2583"/>
                <a:gd name="T63" fmla="*/ 24 h 3030"/>
                <a:gd name="T64" fmla="*/ 0 w 2583"/>
                <a:gd name="T65" fmla="*/ 24 h 3030"/>
                <a:gd name="T66" fmla="*/ 0 w 2583"/>
                <a:gd name="T67" fmla="*/ 22 h 3030"/>
                <a:gd name="T68" fmla="*/ 0 w 2583"/>
                <a:gd name="T69" fmla="*/ 19 h 3030"/>
                <a:gd name="T70" fmla="*/ 0 w 2583"/>
                <a:gd name="T71" fmla="*/ 16 h 3030"/>
                <a:gd name="T72" fmla="*/ 0 w 2583"/>
                <a:gd name="T73" fmla="*/ 13 h 3030"/>
                <a:gd name="T74" fmla="*/ 0 w 2583"/>
                <a:gd name="T75" fmla="*/ 10 h 3030"/>
                <a:gd name="T76" fmla="*/ 0 w 2583"/>
                <a:gd name="T77" fmla="*/ 8 h 3030"/>
                <a:gd name="T78" fmla="*/ 0 w 2583"/>
                <a:gd name="T79" fmla="*/ 5 h 3030"/>
                <a:gd name="T80" fmla="*/ 0 w 2583"/>
                <a:gd name="T81" fmla="*/ 2 h 3030"/>
                <a:gd name="T82" fmla="*/ 1 w 2583"/>
                <a:gd name="T83" fmla="*/ 2 h 3030"/>
                <a:gd name="T84" fmla="*/ 1 w 2583"/>
                <a:gd name="T85" fmla="*/ 1 h 3030"/>
                <a:gd name="T86" fmla="*/ 2 w 2583"/>
                <a:gd name="T87" fmla="*/ 1 h 3030"/>
                <a:gd name="T88" fmla="*/ 2 w 2583"/>
                <a:gd name="T89" fmla="*/ 1 h 3030"/>
                <a:gd name="T90" fmla="*/ 3 w 2583"/>
                <a:gd name="T91" fmla="*/ 1 h 3030"/>
                <a:gd name="T92" fmla="*/ 3 w 2583"/>
                <a:gd name="T93" fmla="*/ 0 h 3030"/>
                <a:gd name="T94" fmla="*/ 4 w 2583"/>
                <a:gd name="T95" fmla="*/ 0 h 3030"/>
                <a:gd name="T96" fmla="*/ 4 w 2583"/>
                <a:gd name="T97" fmla="*/ 0 h 3030"/>
                <a:gd name="T98" fmla="*/ 5 w 2583"/>
                <a:gd name="T99" fmla="*/ 1 h 3030"/>
                <a:gd name="T100" fmla="*/ 5 w 2583"/>
                <a:gd name="T101" fmla="*/ 1 h 3030"/>
                <a:gd name="T102" fmla="*/ 6 w 2583"/>
                <a:gd name="T103" fmla="*/ 2 h 3030"/>
                <a:gd name="T104" fmla="*/ 7 w 2583"/>
                <a:gd name="T105" fmla="*/ 2 h 3030"/>
                <a:gd name="T106" fmla="*/ 7 w 2583"/>
                <a:gd name="T107" fmla="*/ 2 h 3030"/>
                <a:gd name="T108" fmla="*/ 8 w 2583"/>
                <a:gd name="T109" fmla="*/ 2 h 3030"/>
                <a:gd name="T110" fmla="*/ 9 w 2583"/>
                <a:gd name="T111" fmla="*/ 3 h 3030"/>
                <a:gd name="T112" fmla="*/ 9 w 2583"/>
                <a:gd name="T113" fmla="*/ 3 h 30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3"/>
                <a:gd name="T172" fmla="*/ 0 h 3030"/>
                <a:gd name="T173" fmla="*/ 2583 w 2583"/>
                <a:gd name="T174" fmla="*/ 3030 h 30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1" name="Freeform 35"/>
            <p:cNvSpPr>
              <a:spLocks/>
            </p:cNvSpPr>
            <p:nvPr/>
          </p:nvSpPr>
          <p:spPr bwMode="auto">
            <a:xfrm>
              <a:off x="4519" y="446"/>
              <a:ext cx="29" cy="46"/>
            </a:xfrm>
            <a:custGeom>
              <a:avLst/>
              <a:gdLst>
                <a:gd name="T0" fmla="*/ 1 w 144"/>
                <a:gd name="T1" fmla="*/ 0 h 228"/>
                <a:gd name="T2" fmla="*/ 0 w 144"/>
                <a:gd name="T3" fmla="*/ 2 h 228"/>
                <a:gd name="T4" fmla="*/ 0 w 144"/>
                <a:gd name="T5" fmla="*/ 2 h 228"/>
                <a:gd name="T6" fmla="*/ 0 w 144"/>
                <a:gd name="T7" fmla="*/ 2 h 228"/>
                <a:gd name="T8" fmla="*/ 1 w 144"/>
                <a:gd name="T9" fmla="*/ 0 h 228"/>
                <a:gd name="T10" fmla="*/ 1 w 144"/>
                <a:gd name="T11" fmla="*/ 0 h 228"/>
                <a:gd name="T12" fmla="*/ 1 w 144"/>
                <a:gd name="T13" fmla="*/ 0 h 228"/>
                <a:gd name="T14" fmla="*/ 1 w 144"/>
                <a:gd name="T15" fmla="*/ 0 h 228"/>
                <a:gd name="T16" fmla="*/ 1 w 144"/>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28"/>
                <a:gd name="T29" fmla="*/ 144 w 144"/>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36"/>
            <p:cNvSpPr>
              <a:spLocks/>
            </p:cNvSpPr>
            <p:nvPr/>
          </p:nvSpPr>
          <p:spPr bwMode="auto">
            <a:xfrm>
              <a:off x="4502" y="451"/>
              <a:ext cx="10" cy="28"/>
            </a:xfrm>
            <a:custGeom>
              <a:avLst/>
              <a:gdLst>
                <a:gd name="T0" fmla="*/ 0 w 52"/>
                <a:gd name="T1" fmla="*/ 0 h 144"/>
                <a:gd name="T2" fmla="*/ 0 w 52"/>
                <a:gd name="T3" fmla="*/ 1 h 144"/>
                <a:gd name="T4" fmla="*/ 0 w 52"/>
                <a:gd name="T5" fmla="*/ 1 h 144"/>
                <a:gd name="T6" fmla="*/ 0 w 52"/>
                <a:gd name="T7" fmla="*/ 0 h 144"/>
                <a:gd name="T8" fmla="*/ 0 w 52"/>
                <a:gd name="T9" fmla="*/ 0 h 144"/>
                <a:gd name="T10" fmla="*/ 0 w 52"/>
                <a:gd name="T11" fmla="*/ 0 h 144"/>
                <a:gd name="T12" fmla="*/ 0 w 52"/>
                <a:gd name="T13" fmla="*/ 0 h 144"/>
                <a:gd name="T14" fmla="*/ 0 w 52"/>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44"/>
                <a:gd name="T26" fmla="*/ 52 w 5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Freeform 37"/>
            <p:cNvSpPr>
              <a:spLocks/>
            </p:cNvSpPr>
            <p:nvPr/>
          </p:nvSpPr>
          <p:spPr bwMode="auto">
            <a:xfrm>
              <a:off x="4452" y="453"/>
              <a:ext cx="17" cy="37"/>
            </a:xfrm>
            <a:custGeom>
              <a:avLst/>
              <a:gdLst>
                <a:gd name="T0" fmla="*/ 0 w 83"/>
                <a:gd name="T1" fmla="*/ 0 h 182"/>
                <a:gd name="T2" fmla="*/ 0 w 83"/>
                <a:gd name="T3" fmla="*/ 0 h 182"/>
                <a:gd name="T4" fmla="*/ 0 w 83"/>
                <a:gd name="T5" fmla="*/ 0 h 182"/>
                <a:gd name="T6" fmla="*/ 0 w 83"/>
                <a:gd name="T7" fmla="*/ 1 h 182"/>
                <a:gd name="T8" fmla="*/ 0 w 83"/>
                <a:gd name="T9" fmla="*/ 1 h 182"/>
                <a:gd name="T10" fmla="*/ 0 w 83"/>
                <a:gd name="T11" fmla="*/ 1 h 182"/>
                <a:gd name="T12" fmla="*/ 1 w 83"/>
                <a:gd name="T13" fmla="*/ 1 h 182"/>
                <a:gd name="T14" fmla="*/ 1 w 83"/>
                <a:gd name="T15" fmla="*/ 1 h 182"/>
                <a:gd name="T16" fmla="*/ 1 w 83"/>
                <a:gd name="T17" fmla="*/ 2 h 182"/>
                <a:gd name="T18" fmla="*/ 1 w 83"/>
                <a:gd name="T19" fmla="*/ 2 h 182"/>
                <a:gd name="T20" fmla="*/ 0 w 83"/>
                <a:gd name="T21" fmla="*/ 1 h 182"/>
                <a:gd name="T22" fmla="*/ 0 w 83"/>
                <a:gd name="T23" fmla="*/ 1 h 182"/>
                <a:gd name="T24" fmla="*/ 0 w 83"/>
                <a:gd name="T25" fmla="*/ 1 h 182"/>
                <a:gd name="T26" fmla="*/ 0 w 83"/>
                <a:gd name="T27" fmla="*/ 1 h 182"/>
                <a:gd name="T28" fmla="*/ 0 w 83"/>
                <a:gd name="T29" fmla="*/ 1 h 182"/>
                <a:gd name="T30" fmla="*/ 0 w 83"/>
                <a:gd name="T31" fmla="*/ 0 h 182"/>
                <a:gd name="T32" fmla="*/ 0 w 83"/>
                <a:gd name="T33" fmla="*/ 0 h 182"/>
                <a:gd name="T34" fmla="*/ 0 w 83"/>
                <a:gd name="T35" fmla="*/ 0 h 182"/>
                <a:gd name="T36" fmla="*/ 0 w 83"/>
                <a:gd name="T37" fmla="*/ 0 h 182"/>
                <a:gd name="T38" fmla="*/ 0 w 83"/>
                <a:gd name="T39" fmla="*/ 0 h 182"/>
                <a:gd name="T40" fmla="*/ 0 w 83"/>
                <a:gd name="T41" fmla="*/ 0 h 182"/>
                <a:gd name="T42" fmla="*/ 0 w 83"/>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82"/>
                <a:gd name="T68" fmla="*/ 83 w 83"/>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38"/>
            <p:cNvSpPr>
              <a:spLocks/>
            </p:cNvSpPr>
            <p:nvPr/>
          </p:nvSpPr>
          <p:spPr bwMode="auto">
            <a:xfrm>
              <a:off x="4477" y="459"/>
              <a:ext cx="9" cy="16"/>
            </a:xfrm>
            <a:custGeom>
              <a:avLst/>
              <a:gdLst>
                <a:gd name="T0" fmla="*/ 0 w 42"/>
                <a:gd name="T1" fmla="*/ 1 h 84"/>
                <a:gd name="T2" fmla="*/ 0 w 42"/>
                <a:gd name="T3" fmla="*/ 1 h 84"/>
                <a:gd name="T4" fmla="*/ 0 w 42"/>
                <a:gd name="T5" fmla="*/ 1 h 84"/>
                <a:gd name="T6" fmla="*/ 0 w 42"/>
                <a:gd name="T7" fmla="*/ 1 h 84"/>
                <a:gd name="T8" fmla="*/ 0 w 42"/>
                <a:gd name="T9" fmla="*/ 1 h 84"/>
                <a:gd name="T10" fmla="*/ 0 w 42"/>
                <a:gd name="T11" fmla="*/ 1 h 84"/>
                <a:gd name="T12" fmla="*/ 0 w 42"/>
                <a:gd name="T13" fmla="*/ 0 h 84"/>
                <a:gd name="T14" fmla="*/ 0 w 42"/>
                <a:gd name="T15" fmla="*/ 0 h 84"/>
                <a:gd name="T16" fmla="*/ 0 w 42"/>
                <a:gd name="T17" fmla="*/ 0 h 84"/>
                <a:gd name="T18" fmla="*/ 0 w 42"/>
                <a:gd name="T19" fmla="*/ 0 h 84"/>
                <a:gd name="T20" fmla="*/ 0 w 42"/>
                <a:gd name="T21" fmla="*/ 0 h 84"/>
                <a:gd name="T22" fmla="*/ 0 w 42"/>
                <a:gd name="T23" fmla="*/ 0 h 84"/>
                <a:gd name="T24" fmla="*/ 0 w 42"/>
                <a:gd name="T25" fmla="*/ 0 h 84"/>
                <a:gd name="T26" fmla="*/ 0 w 42"/>
                <a:gd name="T27" fmla="*/ 0 h 84"/>
                <a:gd name="T28" fmla="*/ 0 w 42"/>
                <a:gd name="T29" fmla="*/ 0 h 84"/>
                <a:gd name="T30" fmla="*/ 0 w 42"/>
                <a:gd name="T31" fmla="*/ 0 h 84"/>
                <a:gd name="T32" fmla="*/ 0 w 42"/>
                <a:gd name="T33" fmla="*/ 0 h 84"/>
                <a:gd name="T34" fmla="*/ 0 w 42"/>
                <a:gd name="T35" fmla="*/ 0 h 84"/>
                <a:gd name="T36" fmla="*/ 0 w 42"/>
                <a:gd name="T37" fmla="*/ 0 h 84"/>
                <a:gd name="T38" fmla="*/ 0 w 42"/>
                <a:gd name="T39" fmla="*/ 0 h 84"/>
                <a:gd name="T40" fmla="*/ 0 w 42"/>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84"/>
                <a:gd name="T65" fmla="*/ 42 w 4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5" name="Freeform 39"/>
            <p:cNvSpPr>
              <a:spLocks/>
            </p:cNvSpPr>
            <p:nvPr/>
          </p:nvSpPr>
          <p:spPr bwMode="auto">
            <a:xfrm>
              <a:off x="4542" y="485"/>
              <a:ext cx="20" cy="16"/>
            </a:xfrm>
            <a:custGeom>
              <a:avLst/>
              <a:gdLst>
                <a:gd name="T0" fmla="*/ 1 w 103"/>
                <a:gd name="T1" fmla="*/ 0 h 76"/>
                <a:gd name="T2" fmla="*/ 1 w 103"/>
                <a:gd name="T3" fmla="*/ 0 h 76"/>
                <a:gd name="T4" fmla="*/ 1 w 103"/>
                <a:gd name="T5" fmla="*/ 0 h 76"/>
                <a:gd name="T6" fmla="*/ 1 w 103"/>
                <a:gd name="T7" fmla="*/ 0 h 76"/>
                <a:gd name="T8" fmla="*/ 1 w 103"/>
                <a:gd name="T9" fmla="*/ 0 h 76"/>
                <a:gd name="T10" fmla="*/ 0 w 103"/>
                <a:gd name="T11" fmla="*/ 0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0 h 76"/>
                <a:gd name="T32" fmla="*/ 0 w 103"/>
                <a:gd name="T33" fmla="*/ 0 h 76"/>
                <a:gd name="T34" fmla="*/ 0 w 103"/>
                <a:gd name="T35" fmla="*/ 0 h 76"/>
                <a:gd name="T36" fmla="*/ 0 w 103"/>
                <a:gd name="T37" fmla="*/ 0 h 76"/>
                <a:gd name="T38" fmla="*/ 0 w 103"/>
                <a:gd name="T39" fmla="*/ 0 h 76"/>
                <a:gd name="T40" fmla="*/ 1 w 103"/>
                <a:gd name="T41" fmla="*/ 0 h 76"/>
                <a:gd name="T42" fmla="*/ 1 w 103"/>
                <a:gd name="T43" fmla="*/ 0 h 76"/>
                <a:gd name="T44" fmla="*/ 1 w 103"/>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76"/>
                <a:gd name="T71" fmla="*/ 103 w 103"/>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Freeform 40"/>
            <p:cNvSpPr>
              <a:spLocks/>
            </p:cNvSpPr>
            <p:nvPr/>
          </p:nvSpPr>
          <p:spPr bwMode="auto">
            <a:xfrm>
              <a:off x="4429" y="487"/>
              <a:ext cx="115" cy="115"/>
            </a:xfrm>
            <a:custGeom>
              <a:avLst/>
              <a:gdLst>
                <a:gd name="T0" fmla="*/ 3 w 571"/>
                <a:gd name="T1" fmla="*/ 1 h 573"/>
                <a:gd name="T2" fmla="*/ 3 w 571"/>
                <a:gd name="T3" fmla="*/ 1 h 573"/>
                <a:gd name="T4" fmla="*/ 4 w 571"/>
                <a:gd name="T5" fmla="*/ 1 h 573"/>
                <a:gd name="T6" fmla="*/ 4 w 571"/>
                <a:gd name="T7" fmla="*/ 2 h 573"/>
                <a:gd name="T8" fmla="*/ 5 w 571"/>
                <a:gd name="T9" fmla="*/ 2 h 573"/>
                <a:gd name="T10" fmla="*/ 5 w 571"/>
                <a:gd name="T11" fmla="*/ 2 h 573"/>
                <a:gd name="T12" fmla="*/ 5 w 571"/>
                <a:gd name="T13" fmla="*/ 2 h 573"/>
                <a:gd name="T14" fmla="*/ 4 w 571"/>
                <a:gd name="T15" fmla="*/ 3 h 573"/>
                <a:gd name="T16" fmla="*/ 4 w 571"/>
                <a:gd name="T17" fmla="*/ 3 h 573"/>
                <a:gd name="T18" fmla="*/ 4 w 571"/>
                <a:gd name="T19" fmla="*/ 4 h 573"/>
                <a:gd name="T20" fmla="*/ 4 w 571"/>
                <a:gd name="T21" fmla="*/ 4 h 573"/>
                <a:gd name="T22" fmla="*/ 4 w 571"/>
                <a:gd name="T23" fmla="*/ 4 h 573"/>
                <a:gd name="T24" fmla="*/ 4 w 571"/>
                <a:gd name="T25" fmla="*/ 4 h 573"/>
                <a:gd name="T26" fmla="*/ 4 w 571"/>
                <a:gd name="T27" fmla="*/ 4 h 573"/>
                <a:gd name="T28" fmla="*/ 4 w 571"/>
                <a:gd name="T29" fmla="*/ 4 h 573"/>
                <a:gd name="T30" fmla="*/ 4 w 571"/>
                <a:gd name="T31" fmla="*/ 4 h 573"/>
                <a:gd name="T32" fmla="*/ 3 w 571"/>
                <a:gd name="T33" fmla="*/ 4 h 573"/>
                <a:gd name="T34" fmla="*/ 3 w 571"/>
                <a:gd name="T35" fmla="*/ 3 h 573"/>
                <a:gd name="T36" fmla="*/ 2 w 571"/>
                <a:gd name="T37" fmla="*/ 4 h 573"/>
                <a:gd name="T38" fmla="*/ 2 w 571"/>
                <a:gd name="T39" fmla="*/ 4 h 573"/>
                <a:gd name="T40" fmla="*/ 2 w 571"/>
                <a:gd name="T41" fmla="*/ 4 h 573"/>
                <a:gd name="T42" fmla="*/ 1 w 571"/>
                <a:gd name="T43" fmla="*/ 4 h 573"/>
                <a:gd name="T44" fmla="*/ 1 w 571"/>
                <a:gd name="T45" fmla="*/ 4 h 573"/>
                <a:gd name="T46" fmla="*/ 1 w 571"/>
                <a:gd name="T47" fmla="*/ 5 h 573"/>
                <a:gd name="T48" fmla="*/ 1 w 571"/>
                <a:gd name="T49" fmla="*/ 5 h 573"/>
                <a:gd name="T50" fmla="*/ 1 w 571"/>
                <a:gd name="T51" fmla="*/ 5 h 573"/>
                <a:gd name="T52" fmla="*/ 1 w 571"/>
                <a:gd name="T53" fmla="*/ 4 h 573"/>
                <a:gd name="T54" fmla="*/ 1 w 571"/>
                <a:gd name="T55" fmla="*/ 4 h 573"/>
                <a:gd name="T56" fmla="*/ 1 w 571"/>
                <a:gd name="T57" fmla="*/ 4 h 573"/>
                <a:gd name="T58" fmla="*/ 1 w 571"/>
                <a:gd name="T59" fmla="*/ 3 h 573"/>
                <a:gd name="T60" fmla="*/ 1 w 571"/>
                <a:gd name="T61" fmla="*/ 3 h 573"/>
                <a:gd name="T62" fmla="*/ 1 w 571"/>
                <a:gd name="T63" fmla="*/ 3 h 573"/>
                <a:gd name="T64" fmla="*/ 1 w 571"/>
                <a:gd name="T65" fmla="*/ 3 h 573"/>
                <a:gd name="T66" fmla="*/ 0 w 571"/>
                <a:gd name="T67" fmla="*/ 2 h 573"/>
                <a:gd name="T68" fmla="*/ 0 w 571"/>
                <a:gd name="T69" fmla="*/ 2 h 573"/>
                <a:gd name="T70" fmla="*/ 0 w 571"/>
                <a:gd name="T71" fmla="*/ 2 h 573"/>
                <a:gd name="T72" fmla="*/ 0 w 571"/>
                <a:gd name="T73" fmla="*/ 2 h 573"/>
                <a:gd name="T74" fmla="*/ 0 w 571"/>
                <a:gd name="T75" fmla="*/ 2 h 573"/>
                <a:gd name="T76" fmla="*/ 0 w 571"/>
                <a:gd name="T77" fmla="*/ 2 h 573"/>
                <a:gd name="T78" fmla="*/ 0 w 571"/>
                <a:gd name="T79" fmla="*/ 2 h 573"/>
                <a:gd name="T80" fmla="*/ 1 w 571"/>
                <a:gd name="T81" fmla="*/ 2 h 573"/>
                <a:gd name="T82" fmla="*/ 1 w 571"/>
                <a:gd name="T83" fmla="*/ 2 h 573"/>
                <a:gd name="T84" fmla="*/ 2 w 571"/>
                <a:gd name="T85" fmla="*/ 2 h 573"/>
                <a:gd name="T86" fmla="*/ 2 w 571"/>
                <a:gd name="T87" fmla="*/ 1 h 573"/>
                <a:gd name="T88" fmla="*/ 2 w 571"/>
                <a:gd name="T89" fmla="*/ 1 h 573"/>
                <a:gd name="T90" fmla="*/ 2 w 571"/>
                <a:gd name="T91" fmla="*/ 1 h 573"/>
                <a:gd name="T92" fmla="*/ 2 w 571"/>
                <a:gd name="T93" fmla="*/ 0 h 573"/>
                <a:gd name="T94" fmla="*/ 2 w 571"/>
                <a:gd name="T95" fmla="*/ 0 h 573"/>
                <a:gd name="T96" fmla="*/ 2 w 571"/>
                <a:gd name="T97" fmla="*/ 0 h 573"/>
                <a:gd name="T98" fmla="*/ 2 w 571"/>
                <a:gd name="T99" fmla="*/ 0 h 573"/>
                <a:gd name="T100" fmla="*/ 2 w 571"/>
                <a:gd name="T101" fmla="*/ 0 h 573"/>
                <a:gd name="T102" fmla="*/ 2 w 571"/>
                <a:gd name="T103" fmla="*/ 0 h 573"/>
                <a:gd name="T104" fmla="*/ 2 w 571"/>
                <a:gd name="T105" fmla="*/ 0 h 573"/>
                <a:gd name="T106" fmla="*/ 3 w 571"/>
                <a:gd name="T107" fmla="*/ 1 h 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1"/>
                <a:gd name="T163" fmla="*/ 0 h 573"/>
                <a:gd name="T164" fmla="*/ 571 w 571"/>
                <a:gd name="T165" fmla="*/ 573 h 5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7" name="Freeform 41"/>
            <p:cNvSpPr>
              <a:spLocks/>
            </p:cNvSpPr>
            <p:nvPr/>
          </p:nvSpPr>
          <p:spPr bwMode="auto">
            <a:xfrm>
              <a:off x="4432" y="490"/>
              <a:ext cx="16" cy="17"/>
            </a:xfrm>
            <a:custGeom>
              <a:avLst/>
              <a:gdLst>
                <a:gd name="T0" fmla="*/ 1 w 83"/>
                <a:gd name="T1" fmla="*/ 0 h 84"/>
                <a:gd name="T2" fmla="*/ 1 w 83"/>
                <a:gd name="T3" fmla="*/ 1 h 84"/>
                <a:gd name="T4" fmla="*/ 0 w 83"/>
                <a:gd name="T5" fmla="*/ 1 h 84"/>
                <a:gd name="T6" fmla="*/ 0 w 83"/>
                <a:gd name="T7" fmla="*/ 1 h 84"/>
                <a:gd name="T8" fmla="*/ 0 w 83"/>
                <a:gd name="T9" fmla="*/ 1 h 84"/>
                <a:gd name="T10" fmla="*/ 0 w 83"/>
                <a:gd name="T11" fmla="*/ 0 h 84"/>
                <a:gd name="T12" fmla="*/ 0 w 83"/>
                <a:gd name="T13" fmla="*/ 0 h 84"/>
                <a:gd name="T14" fmla="*/ 0 w 83"/>
                <a:gd name="T15" fmla="*/ 0 h 84"/>
                <a:gd name="T16" fmla="*/ 0 w 83"/>
                <a:gd name="T17" fmla="*/ 0 h 84"/>
                <a:gd name="T18" fmla="*/ 0 w 83"/>
                <a:gd name="T19" fmla="*/ 0 h 84"/>
                <a:gd name="T20" fmla="*/ 0 w 83"/>
                <a:gd name="T21" fmla="*/ 0 h 84"/>
                <a:gd name="T22" fmla="*/ 0 w 83"/>
                <a:gd name="T23" fmla="*/ 0 h 84"/>
                <a:gd name="T24" fmla="*/ 0 w 83"/>
                <a:gd name="T25" fmla="*/ 0 h 84"/>
                <a:gd name="T26" fmla="*/ 0 w 83"/>
                <a:gd name="T27" fmla="*/ 0 h 84"/>
                <a:gd name="T28" fmla="*/ 0 w 83"/>
                <a:gd name="T29" fmla="*/ 0 h 84"/>
                <a:gd name="T30" fmla="*/ 0 w 83"/>
                <a:gd name="T31" fmla="*/ 0 h 84"/>
                <a:gd name="T32" fmla="*/ 1 w 83"/>
                <a:gd name="T33" fmla="*/ 0 h 84"/>
                <a:gd name="T34" fmla="*/ 1 w 83"/>
                <a:gd name="T35" fmla="*/ 0 h 84"/>
                <a:gd name="T36" fmla="*/ 1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8" name="Freeform 42"/>
            <p:cNvSpPr>
              <a:spLocks/>
            </p:cNvSpPr>
            <p:nvPr/>
          </p:nvSpPr>
          <p:spPr bwMode="auto">
            <a:xfrm>
              <a:off x="4392" y="498"/>
              <a:ext cx="35" cy="21"/>
            </a:xfrm>
            <a:custGeom>
              <a:avLst/>
              <a:gdLst>
                <a:gd name="T0" fmla="*/ 1 w 176"/>
                <a:gd name="T1" fmla="*/ 1 h 106"/>
                <a:gd name="T2" fmla="*/ 1 w 176"/>
                <a:gd name="T3" fmla="*/ 1 h 106"/>
                <a:gd name="T4" fmla="*/ 1 w 176"/>
                <a:gd name="T5" fmla="*/ 1 h 106"/>
                <a:gd name="T6" fmla="*/ 1 w 176"/>
                <a:gd name="T7" fmla="*/ 1 h 106"/>
                <a:gd name="T8" fmla="*/ 1 w 176"/>
                <a:gd name="T9" fmla="*/ 1 h 106"/>
                <a:gd name="T10" fmla="*/ 1 w 176"/>
                <a:gd name="T11" fmla="*/ 1 h 106"/>
                <a:gd name="T12" fmla="*/ 0 w 176"/>
                <a:gd name="T13" fmla="*/ 0 h 106"/>
                <a:gd name="T14" fmla="*/ 0 w 176"/>
                <a:gd name="T15" fmla="*/ 0 h 106"/>
                <a:gd name="T16" fmla="*/ 0 w 176"/>
                <a:gd name="T17" fmla="*/ 0 h 106"/>
                <a:gd name="T18" fmla="*/ 0 w 176"/>
                <a:gd name="T19" fmla="*/ 0 h 106"/>
                <a:gd name="T20" fmla="*/ 0 w 176"/>
                <a:gd name="T21" fmla="*/ 0 h 106"/>
                <a:gd name="T22" fmla="*/ 0 w 176"/>
                <a:gd name="T23" fmla="*/ 0 h 106"/>
                <a:gd name="T24" fmla="*/ 0 w 176"/>
                <a:gd name="T25" fmla="*/ 0 h 106"/>
                <a:gd name="T26" fmla="*/ 0 w 176"/>
                <a:gd name="T27" fmla="*/ 0 h 106"/>
                <a:gd name="T28" fmla="*/ 0 w 176"/>
                <a:gd name="T29" fmla="*/ 0 h 106"/>
                <a:gd name="T30" fmla="*/ 0 w 176"/>
                <a:gd name="T31" fmla="*/ 0 h 106"/>
                <a:gd name="T32" fmla="*/ 0 w 176"/>
                <a:gd name="T33" fmla="*/ 0 h 106"/>
                <a:gd name="T34" fmla="*/ 0 w 176"/>
                <a:gd name="T35" fmla="*/ 0 h 106"/>
                <a:gd name="T36" fmla="*/ 1 w 176"/>
                <a:gd name="T37" fmla="*/ 0 h 106"/>
                <a:gd name="T38" fmla="*/ 1 w 176"/>
                <a:gd name="T39" fmla="*/ 0 h 106"/>
                <a:gd name="T40" fmla="*/ 1 w 176"/>
                <a:gd name="T41" fmla="*/ 0 h 106"/>
                <a:gd name="T42" fmla="*/ 1 w 176"/>
                <a:gd name="T43" fmla="*/ 0 h 106"/>
                <a:gd name="T44" fmla="*/ 1 w 176"/>
                <a:gd name="T45" fmla="*/ 0 h 106"/>
                <a:gd name="T46" fmla="*/ 1 w 176"/>
                <a:gd name="T47" fmla="*/ 1 h 106"/>
                <a:gd name="T48" fmla="*/ 1 w 176"/>
                <a:gd name="T49" fmla="*/ 1 h 106"/>
                <a:gd name="T50" fmla="*/ 1 w 17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106"/>
                <a:gd name="T80" fmla="*/ 176 w 17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9" name="Freeform 43"/>
            <p:cNvSpPr>
              <a:spLocks/>
            </p:cNvSpPr>
            <p:nvPr/>
          </p:nvSpPr>
          <p:spPr bwMode="auto">
            <a:xfrm>
              <a:off x="4438" y="498"/>
              <a:ext cx="97" cy="91"/>
            </a:xfrm>
            <a:custGeom>
              <a:avLst/>
              <a:gdLst>
                <a:gd name="T0" fmla="*/ 3 w 487"/>
                <a:gd name="T1" fmla="*/ 1 h 456"/>
                <a:gd name="T2" fmla="*/ 3 w 487"/>
                <a:gd name="T3" fmla="*/ 1 h 456"/>
                <a:gd name="T4" fmla="*/ 3 w 487"/>
                <a:gd name="T5" fmla="*/ 1 h 456"/>
                <a:gd name="T6" fmla="*/ 3 w 487"/>
                <a:gd name="T7" fmla="*/ 1 h 456"/>
                <a:gd name="T8" fmla="*/ 3 w 487"/>
                <a:gd name="T9" fmla="*/ 1 h 456"/>
                <a:gd name="T10" fmla="*/ 3 w 487"/>
                <a:gd name="T11" fmla="*/ 1 h 456"/>
                <a:gd name="T12" fmla="*/ 4 w 487"/>
                <a:gd name="T13" fmla="*/ 1 h 456"/>
                <a:gd name="T14" fmla="*/ 4 w 487"/>
                <a:gd name="T15" fmla="*/ 1 h 456"/>
                <a:gd name="T16" fmla="*/ 4 w 487"/>
                <a:gd name="T17" fmla="*/ 1 h 456"/>
                <a:gd name="T18" fmla="*/ 3 w 487"/>
                <a:gd name="T19" fmla="*/ 2 h 456"/>
                <a:gd name="T20" fmla="*/ 3 w 487"/>
                <a:gd name="T21" fmla="*/ 4 h 456"/>
                <a:gd name="T22" fmla="*/ 3 w 487"/>
                <a:gd name="T23" fmla="*/ 3 h 456"/>
                <a:gd name="T24" fmla="*/ 3 w 487"/>
                <a:gd name="T25" fmla="*/ 3 h 456"/>
                <a:gd name="T26" fmla="*/ 3 w 487"/>
                <a:gd name="T27" fmla="*/ 3 h 456"/>
                <a:gd name="T28" fmla="*/ 3 w 487"/>
                <a:gd name="T29" fmla="*/ 3 h 456"/>
                <a:gd name="T30" fmla="*/ 3 w 487"/>
                <a:gd name="T31" fmla="*/ 3 h 456"/>
                <a:gd name="T32" fmla="*/ 3 w 487"/>
                <a:gd name="T33" fmla="*/ 3 h 456"/>
                <a:gd name="T34" fmla="*/ 3 w 487"/>
                <a:gd name="T35" fmla="*/ 3 h 456"/>
                <a:gd name="T36" fmla="*/ 3 w 487"/>
                <a:gd name="T37" fmla="*/ 3 h 456"/>
                <a:gd name="T38" fmla="*/ 3 w 487"/>
                <a:gd name="T39" fmla="*/ 3 h 456"/>
                <a:gd name="T40" fmla="*/ 3 w 487"/>
                <a:gd name="T41" fmla="*/ 3 h 456"/>
                <a:gd name="T42" fmla="*/ 2 w 487"/>
                <a:gd name="T43" fmla="*/ 3 h 456"/>
                <a:gd name="T44" fmla="*/ 2 w 487"/>
                <a:gd name="T45" fmla="*/ 3 h 456"/>
                <a:gd name="T46" fmla="*/ 2 w 487"/>
                <a:gd name="T47" fmla="*/ 3 h 456"/>
                <a:gd name="T48" fmla="*/ 2 w 487"/>
                <a:gd name="T49" fmla="*/ 3 h 456"/>
                <a:gd name="T50" fmla="*/ 2 w 487"/>
                <a:gd name="T51" fmla="*/ 3 h 456"/>
                <a:gd name="T52" fmla="*/ 2 w 487"/>
                <a:gd name="T53" fmla="*/ 3 h 456"/>
                <a:gd name="T54" fmla="*/ 1 w 487"/>
                <a:gd name="T55" fmla="*/ 4 h 456"/>
                <a:gd name="T56" fmla="*/ 1 w 487"/>
                <a:gd name="T57" fmla="*/ 4 h 456"/>
                <a:gd name="T58" fmla="*/ 1 w 487"/>
                <a:gd name="T59" fmla="*/ 3 h 456"/>
                <a:gd name="T60" fmla="*/ 1 w 487"/>
                <a:gd name="T61" fmla="*/ 3 h 456"/>
                <a:gd name="T62" fmla="*/ 1 w 487"/>
                <a:gd name="T63" fmla="*/ 3 h 456"/>
                <a:gd name="T64" fmla="*/ 1 w 487"/>
                <a:gd name="T65" fmla="*/ 3 h 456"/>
                <a:gd name="T66" fmla="*/ 1 w 487"/>
                <a:gd name="T67" fmla="*/ 3 h 456"/>
                <a:gd name="T68" fmla="*/ 1 w 487"/>
                <a:gd name="T69" fmla="*/ 3 h 456"/>
                <a:gd name="T70" fmla="*/ 1 w 487"/>
                <a:gd name="T71" fmla="*/ 3 h 456"/>
                <a:gd name="T72" fmla="*/ 0 w 487"/>
                <a:gd name="T73" fmla="*/ 1 h 456"/>
                <a:gd name="T74" fmla="*/ 0 w 487"/>
                <a:gd name="T75" fmla="*/ 1 h 456"/>
                <a:gd name="T76" fmla="*/ 0 w 487"/>
                <a:gd name="T77" fmla="*/ 1 h 456"/>
                <a:gd name="T78" fmla="*/ 0 w 487"/>
                <a:gd name="T79" fmla="*/ 1 h 456"/>
                <a:gd name="T80" fmla="*/ 1 w 487"/>
                <a:gd name="T81" fmla="*/ 1 h 456"/>
                <a:gd name="T82" fmla="*/ 1 w 487"/>
                <a:gd name="T83" fmla="*/ 1 h 456"/>
                <a:gd name="T84" fmla="*/ 1 w 487"/>
                <a:gd name="T85" fmla="*/ 1 h 456"/>
                <a:gd name="T86" fmla="*/ 1 w 487"/>
                <a:gd name="T87" fmla="*/ 1 h 456"/>
                <a:gd name="T88" fmla="*/ 1 w 487"/>
                <a:gd name="T89" fmla="*/ 1 h 456"/>
                <a:gd name="T90" fmla="*/ 1 w 487"/>
                <a:gd name="T91" fmla="*/ 1 h 456"/>
                <a:gd name="T92" fmla="*/ 1 w 487"/>
                <a:gd name="T93" fmla="*/ 1 h 456"/>
                <a:gd name="T94" fmla="*/ 1 w 487"/>
                <a:gd name="T95" fmla="*/ 1 h 456"/>
                <a:gd name="T96" fmla="*/ 1 w 487"/>
                <a:gd name="T97" fmla="*/ 1 h 456"/>
                <a:gd name="T98" fmla="*/ 1 w 487"/>
                <a:gd name="T99" fmla="*/ 1 h 456"/>
                <a:gd name="T100" fmla="*/ 1 w 487"/>
                <a:gd name="T101" fmla="*/ 1 h 456"/>
                <a:gd name="T102" fmla="*/ 1 w 487"/>
                <a:gd name="T103" fmla="*/ 1 h 456"/>
                <a:gd name="T104" fmla="*/ 1 w 487"/>
                <a:gd name="T105" fmla="*/ 1 h 456"/>
                <a:gd name="T106" fmla="*/ 2 w 487"/>
                <a:gd name="T107" fmla="*/ 0 h 456"/>
                <a:gd name="T108" fmla="*/ 2 w 487"/>
                <a:gd name="T109" fmla="*/ 0 h 456"/>
                <a:gd name="T110" fmla="*/ 2 w 487"/>
                <a:gd name="T111" fmla="*/ 0 h 456"/>
                <a:gd name="T112" fmla="*/ 2 w 487"/>
                <a:gd name="T113" fmla="*/ 1 h 456"/>
                <a:gd name="T114" fmla="*/ 2 w 487"/>
                <a:gd name="T115" fmla="*/ 1 h 456"/>
                <a:gd name="T116" fmla="*/ 2 w 487"/>
                <a:gd name="T117" fmla="*/ 1 h 456"/>
                <a:gd name="T118" fmla="*/ 2 w 487"/>
                <a:gd name="T119" fmla="*/ 1 h 456"/>
                <a:gd name="T120" fmla="*/ 3 w 487"/>
                <a:gd name="T121" fmla="*/ 1 h 456"/>
                <a:gd name="T122" fmla="*/ 3 w 487"/>
                <a:gd name="T123" fmla="*/ 1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7"/>
                <a:gd name="T187" fmla="*/ 0 h 456"/>
                <a:gd name="T188" fmla="*/ 487 w 487"/>
                <a:gd name="T189" fmla="*/ 456 h 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44"/>
            <p:cNvSpPr>
              <a:spLocks/>
            </p:cNvSpPr>
            <p:nvPr/>
          </p:nvSpPr>
          <p:spPr bwMode="auto">
            <a:xfrm>
              <a:off x="4557" y="525"/>
              <a:ext cx="36" cy="10"/>
            </a:xfrm>
            <a:custGeom>
              <a:avLst/>
              <a:gdLst>
                <a:gd name="T0" fmla="*/ 1 w 182"/>
                <a:gd name="T1" fmla="*/ 0 h 52"/>
                <a:gd name="T2" fmla="*/ 1 w 182"/>
                <a:gd name="T3" fmla="*/ 0 h 52"/>
                <a:gd name="T4" fmla="*/ 0 w 182"/>
                <a:gd name="T5" fmla="*/ 0 h 52"/>
                <a:gd name="T6" fmla="*/ 0 w 182"/>
                <a:gd name="T7" fmla="*/ 0 h 52"/>
                <a:gd name="T8" fmla="*/ 0 w 182"/>
                <a:gd name="T9" fmla="*/ 0 h 52"/>
                <a:gd name="T10" fmla="*/ 0 w 182"/>
                <a:gd name="T11" fmla="*/ 0 h 52"/>
                <a:gd name="T12" fmla="*/ 0 w 182"/>
                <a:gd name="T13" fmla="*/ 0 h 52"/>
                <a:gd name="T14" fmla="*/ 0 w 182"/>
                <a:gd name="T15" fmla="*/ 0 h 52"/>
                <a:gd name="T16" fmla="*/ 0 w 182"/>
                <a:gd name="T17" fmla="*/ 0 h 52"/>
                <a:gd name="T18" fmla="*/ 1 w 182"/>
                <a:gd name="T19" fmla="*/ 0 h 52"/>
                <a:gd name="T20" fmla="*/ 1 w 182"/>
                <a:gd name="T21" fmla="*/ 0 h 52"/>
                <a:gd name="T22" fmla="*/ 1 w 182"/>
                <a:gd name="T23" fmla="*/ 0 h 52"/>
                <a:gd name="T24" fmla="*/ 1 w 182"/>
                <a:gd name="T25" fmla="*/ 0 h 52"/>
                <a:gd name="T26" fmla="*/ 1 w 182"/>
                <a:gd name="T27" fmla="*/ 0 h 52"/>
                <a:gd name="T28" fmla="*/ 1 w 182"/>
                <a:gd name="T29" fmla="*/ 0 h 52"/>
                <a:gd name="T30" fmla="*/ 1 w 182"/>
                <a:gd name="T31" fmla="*/ 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52"/>
                <a:gd name="T50" fmla="*/ 182 w 182"/>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Freeform 45"/>
            <p:cNvSpPr>
              <a:spLocks/>
            </p:cNvSpPr>
            <p:nvPr/>
          </p:nvSpPr>
          <p:spPr bwMode="auto">
            <a:xfrm>
              <a:off x="4396" y="535"/>
              <a:ext cx="21" cy="9"/>
            </a:xfrm>
            <a:custGeom>
              <a:avLst/>
              <a:gdLst>
                <a:gd name="T0" fmla="*/ 1 w 104"/>
                <a:gd name="T1" fmla="*/ 0 h 43"/>
                <a:gd name="T2" fmla="*/ 1 w 104"/>
                <a:gd name="T3" fmla="*/ 0 h 43"/>
                <a:gd name="T4" fmla="*/ 1 w 104"/>
                <a:gd name="T5" fmla="*/ 0 h 43"/>
                <a:gd name="T6" fmla="*/ 1 w 104"/>
                <a:gd name="T7" fmla="*/ 0 h 43"/>
                <a:gd name="T8" fmla="*/ 1 w 104"/>
                <a:gd name="T9" fmla="*/ 0 h 43"/>
                <a:gd name="T10" fmla="*/ 1 w 104"/>
                <a:gd name="T11" fmla="*/ 0 h 43"/>
                <a:gd name="T12" fmla="*/ 1 w 104"/>
                <a:gd name="T13" fmla="*/ 0 h 43"/>
                <a:gd name="T14" fmla="*/ 1 w 104"/>
                <a:gd name="T15" fmla="*/ 0 h 43"/>
                <a:gd name="T16" fmla="*/ 1 w 104"/>
                <a:gd name="T17" fmla="*/ 0 h 43"/>
                <a:gd name="T18" fmla="*/ 0 w 104"/>
                <a:gd name="T19" fmla="*/ 0 h 43"/>
                <a:gd name="T20" fmla="*/ 0 w 104"/>
                <a:gd name="T21" fmla="*/ 0 h 43"/>
                <a:gd name="T22" fmla="*/ 0 w 104"/>
                <a:gd name="T23" fmla="*/ 0 h 43"/>
                <a:gd name="T24" fmla="*/ 0 w 104"/>
                <a:gd name="T25" fmla="*/ 0 h 43"/>
                <a:gd name="T26" fmla="*/ 0 w 104"/>
                <a:gd name="T27" fmla="*/ 0 h 43"/>
                <a:gd name="T28" fmla="*/ 0 w 104"/>
                <a:gd name="T29" fmla="*/ 0 h 43"/>
                <a:gd name="T30" fmla="*/ 1 w 104"/>
                <a:gd name="T31" fmla="*/ 0 h 43"/>
                <a:gd name="T32" fmla="*/ 1 w 104"/>
                <a:gd name="T33" fmla="*/ 0 h 43"/>
                <a:gd name="T34" fmla="*/ 1 w 104"/>
                <a:gd name="T35" fmla="*/ 0 h 43"/>
                <a:gd name="T36" fmla="*/ 1 w 10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3"/>
                <a:gd name="T59" fmla="*/ 104 w 10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46"/>
            <p:cNvSpPr>
              <a:spLocks/>
            </p:cNvSpPr>
            <p:nvPr/>
          </p:nvSpPr>
          <p:spPr bwMode="auto">
            <a:xfrm>
              <a:off x="4556" y="552"/>
              <a:ext cx="23" cy="5"/>
            </a:xfrm>
            <a:custGeom>
              <a:avLst/>
              <a:gdLst>
                <a:gd name="T0" fmla="*/ 1 w 114"/>
                <a:gd name="T1" fmla="*/ 0 h 27"/>
                <a:gd name="T2" fmla="*/ 1 w 114"/>
                <a:gd name="T3" fmla="*/ 0 h 27"/>
                <a:gd name="T4" fmla="*/ 1 w 114"/>
                <a:gd name="T5" fmla="*/ 0 h 27"/>
                <a:gd name="T6" fmla="*/ 1 w 114"/>
                <a:gd name="T7" fmla="*/ 0 h 27"/>
                <a:gd name="T8" fmla="*/ 0 w 114"/>
                <a:gd name="T9" fmla="*/ 0 h 27"/>
                <a:gd name="T10" fmla="*/ 0 w 114"/>
                <a:gd name="T11" fmla="*/ 0 h 27"/>
                <a:gd name="T12" fmla="*/ 0 w 114"/>
                <a:gd name="T13" fmla="*/ 0 h 27"/>
                <a:gd name="T14" fmla="*/ 0 w 114"/>
                <a:gd name="T15" fmla="*/ 0 h 27"/>
                <a:gd name="T16" fmla="*/ 0 w 114"/>
                <a:gd name="T17" fmla="*/ 0 h 27"/>
                <a:gd name="T18" fmla="*/ 0 w 114"/>
                <a:gd name="T19" fmla="*/ 0 h 27"/>
                <a:gd name="T20" fmla="*/ 0 w 114"/>
                <a:gd name="T21" fmla="*/ 0 h 27"/>
                <a:gd name="T22" fmla="*/ 0 w 114"/>
                <a:gd name="T23" fmla="*/ 0 h 27"/>
                <a:gd name="T24" fmla="*/ 0 w 114"/>
                <a:gd name="T25" fmla="*/ 0 h 27"/>
                <a:gd name="T26" fmla="*/ 1 w 114"/>
                <a:gd name="T27" fmla="*/ 0 h 27"/>
                <a:gd name="T28" fmla="*/ 1 w 114"/>
                <a:gd name="T29" fmla="*/ 0 h 27"/>
                <a:gd name="T30" fmla="*/ 1 w 114"/>
                <a:gd name="T31" fmla="*/ 0 h 27"/>
                <a:gd name="T32" fmla="*/ 1 w 114"/>
                <a:gd name="T33" fmla="*/ 0 h 27"/>
                <a:gd name="T34" fmla="*/ 1 w 11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27"/>
                <a:gd name="T56" fmla="*/ 114 w 1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3" name="Freeform 47"/>
            <p:cNvSpPr>
              <a:spLocks/>
            </p:cNvSpPr>
            <p:nvPr/>
          </p:nvSpPr>
          <p:spPr bwMode="auto">
            <a:xfrm>
              <a:off x="4380" y="562"/>
              <a:ext cx="49" cy="9"/>
            </a:xfrm>
            <a:custGeom>
              <a:avLst/>
              <a:gdLst>
                <a:gd name="T0" fmla="*/ 2 w 248"/>
                <a:gd name="T1" fmla="*/ 0 h 42"/>
                <a:gd name="T2" fmla="*/ 2 w 248"/>
                <a:gd name="T3" fmla="*/ 0 h 42"/>
                <a:gd name="T4" fmla="*/ 2 w 248"/>
                <a:gd name="T5" fmla="*/ 0 h 42"/>
                <a:gd name="T6" fmla="*/ 2 w 248"/>
                <a:gd name="T7" fmla="*/ 0 h 42"/>
                <a:gd name="T8" fmla="*/ 2 w 248"/>
                <a:gd name="T9" fmla="*/ 0 h 42"/>
                <a:gd name="T10" fmla="*/ 2 w 248"/>
                <a:gd name="T11" fmla="*/ 0 h 42"/>
                <a:gd name="T12" fmla="*/ 2 w 248"/>
                <a:gd name="T13" fmla="*/ 0 h 42"/>
                <a:gd name="T14" fmla="*/ 2 w 248"/>
                <a:gd name="T15" fmla="*/ 0 h 42"/>
                <a:gd name="T16" fmla="*/ 1 w 248"/>
                <a:gd name="T17" fmla="*/ 0 h 42"/>
                <a:gd name="T18" fmla="*/ 1 w 248"/>
                <a:gd name="T19" fmla="*/ 0 h 42"/>
                <a:gd name="T20" fmla="*/ 1 w 248"/>
                <a:gd name="T21" fmla="*/ 0 h 42"/>
                <a:gd name="T22" fmla="*/ 1 w 248"/>
                <a:gd name="T23" fmla="*/ 0 h 42"/>
                <a:gd name="T24" fmla="*/ 0 w 248"/>
                <a:gd name="T25" fmla="*/ 0 h 42"/>
                <a:gd name="T26" fmla="*/ 0 w 248"/>
                <a:gd name="T27" fmla="*/ 0 h 42"/>
                <a:gd name="T28" fmla="*/ 0 w 248"/>
                <a:gd name="T29" fmla="*/ 0 h 42"/>
                <a:gd name="T30" fmla="*/ 0 w 248"/>
                <a:gd name="T31" fmla="*/ 0 h 42"/>
                <a:gd name="T32" fmla="*/ 0 w 248"/>
                <a:gd name="T33" fmla="*/ 0 h 42"/>
                <a:gd name="T34" fmla="*/ 0 w 248"/>
                <a:gd name="T35" fmla="*/ 0 h 42"/>
                <a:gd name="T36" fmla="*/ 1 w 248"/>
                <a:gd name="T37" fmla="*/ 0 h 42"/>
                <a:gd name="T38" fmla="*/ 1 w 248"/>
                <a:gd name="T39" fmla="*/ 0 h 42"/>
                <a:gd name="T40" fmla="*/ 1 w 248"/>
                <a:gd name="T41" fmla="*/ 0 h 42"/>
                <a:gd name="T42" fmla="*/ 1 w 248"/>
                <a:gd name="T43" fmla="*/ 0 h 42"/>
                <a:gd name="T44" fmla="*/ 1 w 248"/>
                <a:gd name="T45" fmla="*/ 0 h 42"/>
                <a:gd name="T46" fmla="*/ 2 w 248"/>
                <a:gd name="T47" fmla="*/ 0 h 42"/>
                <a:gd name="T48" fmla="*/ 2 w 248"/>
                <a:gd name="T49" fmla="*/ 0 h 42"/>
                <a:gd name="T50" fmla="*/ 2 w 248"/>
                <a:gd name="T51" fmla="*/ 0 h 42"/>
                <a:gd name="T52" fmla="*/ 2 w 248"/>
                <a:gd name="T53" fmla="*/ 0 h 42"/>
                <a:gd name="T54" fmla="*/ 2 w 248"/>
                <a:gd name="T55" fmla="*/ 0 h 42"/>
                <a:gd name="T56" fmla="*/ 2 w 248"/>
                <a:gd name="T57" fmla="*/ 0 h 42"/>
                <a:gd name="T58" fmla="*/ 2 w 248"/>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8"/>
                <a:gd name="T91" fmla="*/ 0 h 42"/>
                <a:gd name="T92" fmla="*/ 248 w 248"/>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48"/>
            <p:cNvSpPr>
              <a:spLocks/>
            </p:cNvSpPr>
            <p:nvPr/>
          </p:nvSpPr>
          <p:spPr bwMode="auto">
            <a:xfrm>
              <a:off x="4554" y="575"/>
              <a:ext cx="35" cy="19"/>
            </a:xfrm>
            <a:custGeom>
              <a:avLst/>
              <a:gdLst>
                <a:gd name="T0" fmla="*/ 1 w 176"/>
                <a:gd name="T1" fmla="*/ 1 h 94"/>
                <a:gd name="T2" fmla="*/ 1 w 176"/>
                <a:gd name="T3" fmla="*/ 1 h 94"/>
                <a:gd name="T4" fmla="*/ 1 w 176"/>
                <a:gd name="T5" fmla="*/ 1 h 94"/>
                <a:gd name="T6" fmla="*/ 1 w 176"/>
                <a:gd name="T7" fmla="*/ 1 h 94"/>
                <a:gd name="T8" fmla="*/ 1 w 176"/>
                <a:gd name="T9" fmla="*/ 1 h 94"/>
                <a:gd name="T10" fmla="*/ 1 w 176"/>
                <a:gd name="T11" fmla="*/ 0 h 94"/>
                <a:gd name="T12" fmla="*/ 1 w 176"/>
                <a:gd name="T13" fmla="*/ 0 h 94"/>
                <a:gd name="T14" fmla="*/ 0 w 176"/>
                <a:gd name="T15" fmla="*/ 0 h 94"/>
                <a:gd name="T16" fmla="*/ 0 w 176"/>
                <a:gd name="T17" fmla="*/ 0 h 94"/>
                <a:gd name="T18" fmla="*/ 0 w 176"/>
                <a:gd name="T19" fmla="*/ 0 h 94"/>
                <a:gd name="T20" fmla="*/ 0 w 176"/>
                <a:gd name="T21" fmla="*/ 0 h 94"/>
                <a:gd name="T22" fmla="*/ 0 w 176"/>
                <a:gd name="T23" fmla="*/ 0 h 94"/>
                <a:gd name="T24" fmla="*/ 0 w 176"/>
                <a:gd name="T25" fmla="*/ 0 h 94"/>
                <a:gd name="T26" fmla="*/ 1 w 176"/>
                <a:gd name="T27" fmla="*/ 0 h 94"/>
                <a:gd name="T28" fmla="*/ 1 w 176"/>
                <a:gd name="T29" fmla="*/ 0 h 94"/>
                <a:gd name="T30" fmla="*/ 1 w 176"/>
                <a:gd name="T31" fmla="*/ 0 h 94"/>
                <a:gd name="T32" fmla="*/ 1 w 176"/>
                <a:gd name="T33" fmla="*/ 0 h 94"/>
                <a:gd name="T34" fmla="*/ 1 w 176"/>
                <a:gd name="T35" fmla="*/ 1 h 94"/>
                <a:gd name="T36" fmla="*/ 1 w 176"/>
                <a:gd name="T37" fmla="*/ 1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94"/>
                <a:gd name="T59" fmla="*/ 176 w 176"/>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5" name="Freeform 49"/>
            <p:cNvSpPr>
              <a:spLocks/>
            </p:cNvSpPr>
            <p:nvPr/>
          </p:nvSpPr>
          <p:spPr bwMode="auto">
            <a:xfrm>
              <a:off x="4417" y="582"/>
              <a:ext cx="21" cy="14"/>
            </a:xfrm>
            <a:custGeom>
              <a:avLst/>
              <a:gdLst>
                <a:gd name="T0" fmla="*/ 1 w 104"/>
                <a:gd name="T1" fmla="*/ 0 h 68"/>
                <a:gd name="T2" fmla="*/ 1 w 104"/>
                <a:gd name="T3" fmla="*/ 0 h 68"/>
                <a:gd name="T4" fmla="*/ 1 w 104"/>
                <a:gd name="T5" fmla="*/ 0 h 68"/>
                <a:gd name="T6" fmla="*/ 1 w 104"/>
                <a:gd name="T7" fmla="*/ 0 h 68"/>
                <a:gd name="T8" fmla="*/ 0 w 104"/>
                <a:gd name="T9" fmla="*/ 0 h 68"/>
                <a:gd name="T10" fmla="*/ 0 w 104"/>
                <a:gd name="T11" fmla="*/ 0 h 68"/>
                <a:gd name="T12" fmla="*/ 0 w 104"/>
                <a:gd name="T13" fmla="*/ 0 h 68"/>
                <a:gd name="T14" fmla="*/ 0 w 104"/>
                <a:gd name="T15" fmla="*/ 0 h 68"/>
                <a:gd name="T16" fmla="*/ 0 w 104"/>
                <a:gd name="T17" fmla="*/ 1 h 68"/>
                <a:gd name="T18" fmla="*/ 0 w 104"/>
                <a:gd name="T19" fmla="*/ 1 h 68"/>
                <a:gd name="T20" fmla="*/ 0 w 104"/>
                <a:gd name="T21" fmla="*/ 1 h 68"/>
                <a:gd name="T22" fmla="*/ 0 w 104"/>
                <a:gd name="T23" fmla="*/ 1 h 68"/>
                <a:gd name="T24" fmla="*/ 0 w 104"/>
                <a:gd name="T25" fmla="*/ 1 h 68"/>
                <a:gd name="T26" fmla="*/ 0 w 104"/>
                <a:gd name="T27" fmla="*/ 0 h 68"/>
                <a:gd name="T28" fmla="*/ 0 w 104"/>
                <a:gd name="T29" fmla="*/ 0 h 68"/>
                <a:gd name="T30" fmla="*/ 0 w 104"/>
                <a:gd name="T31" fmla="*/ 0 h 68"/>
                <a:gd name="T32" fmla="*/ 0 w 104"/>
                <a:gd name="T33" fmla="*/ 0 h 68"/>
                <a:gd name="T34" fmla="*/ 0 w 104"/>
                <a:gd name="T35" fmla="*/ 0 h 68"/>
                <a:gd name="T36" fmla="*/ 0 w 104"/>
                <a:gd name="T37" fmla="*/ 0 h 68"/>
                <a:gd name="T38" fmla="*/ 1 w 104"/>
                <a:gd name="T39" fmla="*/ 0 h 68"/>
                <a:gd name="T40" fmla="*/ 1 w 104"/>
                <a:gd name="T41" fmla="*/ 0 h 68"/>
                <a:gd name="T42" fmla="*/ 1 w 104"/>
                <a:gd name="T43" fmla="*/ 0 h 68"/>
                <a:gd name="T44" fmla="*/ 1 w 104"/>
                <a:gd name="T45" fmla="*/ 0 h 68"/>
                <a:gd name="T46" fmla="*/ 1 w 104"/>
                <a:gd name="T47" fmla="*/ 0 h 68"/>
                <a:gd name="T48" fmla="*/ 1 w 104"/>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68"/>
                <a:gd name="T77" fmla="*/ 104 w 10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6" name="Freeform 50"/>
            <p:cNvSpPr>
              <a:spLocks/>
            </p:cNvSpPr>
            <p:nvPr/>
          </p:nvSpPr>
          <p:spPr bwMode="auto">
            <a:xfrm>
              <a:off x="4550" y="602"/>
              <a:ext cx="18" cy="12"/>
            </a:xfrm>
            <a:custGeom>
              <a:avLst/>
              <a:gdLst>
                <a:gd name="T0" fmla="*/ 1 w 93"/>
                <a:gd name="T1" fmla="*/ 0 h 62"/>
                <a:gd name="T2" fmla="*/ 1 w 93"/>
                <a:gd name="T3" fmla="*/ 0 h 62"/>
                <a:gd name="T4" fmla="*/ 1 w 93"/>
                <a:gd name="T5" fmla="*/ 0 h 62"/>
                <a:gd name="T6" fmla="*/ 1 w 93"/>
                <a:gd name="T7" fmla="*/ 0 h 62"/>
                <a:gd name="T8" fmla="*/ 1 w 93"/>
                <a:gd name="T9" fmla="*/ 0 h 62"/>
                <a:gd name="T10" fmla="*/ 0 w 93"/>
                <a:gd name="T11" fmla="*/ 0 h 62"/>
                <a:gd name="T12" fmla="*/ 0 w 93"/>
                <a:gd name="T13" fmla="*/ 0 h 62"/>
                <a:gd name="T14" fmla="*/ 0 w 93"/>
                <a:gd name="T15" fmla="*/ 0 h 62"/>
                <a:gd name="T16" fmla="*/ 0 w 93"/>
                <a:gd name="T17" fmla="*/ 0 h 62"/>
                <a:gd name="T18" fmla="*/ 0 w 93"/>
                <a:gd name="T19" fmla="*/ 0 h 62"/>
                <a:gd name="T20" fmla="*/ 0 w 93"/>
                <a:gd name="T21" fmla="*/ 0 h 62"/>
                <a:gd name="T22" fmla="*/ 0 w 93"/>
                <a:gd name="T23" fmla="*/ 0 h 62"/>
                <a:gd name="T24" fmla="*/ 0 w 93"/>
                <a:gd name="T25" fmla="*/ 0 h 62"/>
                <a:gd name="T26" fmla="*/ 0 w 93"/>
                <a:gd name="T27" fmla="*/ 0 h 62"/>
                <a:gd name="T28" fmla="*/ 0 w 93"/>
                <a:gd name="T29" fmla="*/ 0 h 62"/>
                <a:gd name="T30" fmla="*/ 0 w 93"/>
                <a:gd name="T31" fmla="*/ 0 h 62"/>
                <a:gd name="T32" fmla="*/ 0 w 93"/>
                <a:gd name="T33" fmla="*/ 0 h 62"/>
                <a:gd name="T34" fmla="*/ 0 w 93"/>
                <a:gd name="T35" fmla="*/ 0 h 62"/>
                <a:gd name="T36" fmla="*/ 1 w 93"/>
                <a:gd name="T37" fmla="*/ 0 h 62"/>
                <a:gd name="T38" fmla="*/ 1 w 93"/>
                <a:gd name="T39" fmla="*/ 0 h 62"/>
                <a:gd name="T40" fmla="*/ 1 w 93"/>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62"/>
                <a:gd name="T65" fmla="*/ 93 w 93"/>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7" name="Freeform 51"/>
            <p:cNvSpPr>
              <a:spLocks/>
            </p:cNvSpPr>
            <p:nvPr/>
          </p:nvSpPr>
          <p:spPr bwMode="auto">
            <a:xfrm>
              <a:off x="4401" y="604"/>
              <a:ext cx="41" cy="35"/>
            </a:xfrm>
            <a:custGeom>
              <a:avLst/>
              <a:gdLst>
                <a:gd name="T0" fmla="*/ 2 w 207"/>
                <a:gd name="T1" fmla="*/ 0 h 176"/>
                <a:gd name="T2" fmla="*/ 0 w 207"/>
                <a:gd name="T3" fmla="*/ 1 h 176"/>
                <a:gd name="T4" fmla="*/ 0 w 207"/>
                <a:gd name="T5" fmla="*/ 1 h 176"/>
                <a:gd name="T6" fmla="*/ 0 w 207"/>
                <a:gd name="T7" fmla="*/ 1 h 176"/>
                <a:gd name="T8" fmla="*/ 0 w 207"/>
                <a:gd name="T9" fmla="*/ 1 h 176"/>
                <a:gd name="T10" fmla="*/ 0 w 207"/>
                <a:gd name="T11" fmla="*/ 1 h 176"/>
                <a:gd name="T12" fmla="*/ 0 w 207"/>
                <a:gd name="T13" fmla="*/ 1 h 176"/>
                <a:gd name="T14" fmla="*/ 1 w 207"/>
                <a:gd name="T15" fmla="*/ 0 h 176"/>
                <a:gd name="T16" fmla="*/ 2 w 207"/>
                <a:gd name="T17" fmla="*/ 0 h 176"/>
                <a:gd name="T18" fmla="*/ 2 w 207"/>
                <a:gd name="T19" fmla="*/ 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76"/>
                <a:gd name="T32" fmla="*/ 207 w 207"/>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8" name="Freeform 52"/>
            <p:cNvSpPr>
              <a:spLocks/>
            </p:cNvSpPr>
            <p:nvPr/>
          </p:nvSpPr>
          <p:spPr bwMode="auto">
            <a:xfrm>
              <a:off x="4469" y="606"/>
              <a:ext cx="12" cy="54"/>
            </a:xfrm>
            <a:custGeom>
              <a:avLst/>
              <a:gdLst>
                <a:gd name="T0" fmla="*/ 0 w 63"/>
                <a:gd name="T1" fmla="*/ 0 h 270"/>
                <a:gd name="T2" fmla="*/ 0 w 63"/>
                <a:gd name="T3" fmla="*/ 0 h 270"/>
                <a:gd name="T4" fmla="*/ 0 w 63"/>
                <a:gd name="T5" fmla="*/ 1 h 270"/>
                <a:gd name="T6" fmla="*/ 0 w 63"/>
                <a:gd name="T7" fmla="*/ 1 h 270"/>
                <a:gd name="T8" fmla="*/ 0 w 63"/>
                <a:gd name="T9" fmla="*/ 1 h 270"/>
                <a:gd name="T10" fmla="*/ 0 w 63"/>
                <a:gd name="T11" fmla="*/ 1 h 270"/>
                <a:gd name="T12" fmla="*/ 0 w 63"/>
                <a:gd name="T13" fmla="*/ 2 h 270"/>
                <a:gd name="T14" fmla="*/ 0 w 63"/>
                <a:gd name="T15" fmla="*/ 2 h 270"/>
                <a:gd name="T16" fmla="*/ 0 w 63"/>
                <a:gd name="T17" fmla="*/ 2 h 270"/>
                <a:gd name="T18" fmla="*/ 0 w 63"/>
                <a:gd name="T19" fmla="*/ 2 h 270"/>
                <a:gd name="T20" fmla="*/ 0 w 63"/>
                <a:gd name="T21" fmla="*/ 2 h 270"/>
                <a:gd name="T22" fmla="*/ 0 w 63"/>
                <a:gd name="T23" fmla="*/ 2 h 270"/>
                <a:gd name="T24" fmla="*/ 0 w 63"/>
                <a:gd name="T25" fmla="*/ 2 h 270"/>
                <a:gd name="T26" fmla="*/ 0 w 63"/>
                <a:gd name="T27" fmla="*/ 2 h 270"/>
                <a:gd name="T28" fmla="*/ 0 w 63"/>
                <a:gd name="T29" fmla="*/ 2 h 270"/>
                <a:gd name="T30" fmla="*/ 0 w 63"/>
                <a:gd name="T31" fmla="*/ 2 h 270"/>
                <a:gd name="T32" fmla="*/ 0 w 63"/>
                <a:gd name="T33" fmla="*/ 1 h 270"/>
                <a:gd name="T34" fmla="*/ 0 w 63"/>
                <a:gd name="T35" fmla="*/ 1 h 270"/>
                <a:gd name="T36" fmla="*/ 0 w 63"/>
                <a:gd name="T37" fmla="*/ 1 h 270"/>
                <a:gd name="T38" fmla="*/ 0 w 63"/>
                <a:gd name="T39" fmla="*/ 1 h 270"/>
                <a:gd name="T40" fmla="*/ 0 w 63"/>
                <a:gd name="T41" fmla="*/ 0 h 270"/>
                <a:gd name="T42" fmla="*/ 0 w 63"/>
                <a:gd name="T43" fmla="*/ 0 h 270"/>
                <a:gd name="T44" fmla="*/ 0 w 63"/>
                <a:gd name="T45" fmla="*/ 0 h 270"/>
                <a:gd name="T46" fmla="*/ 0 w 63"/>
                <a:gd name="T47" fmla="*/ 0 h 270"/>
                <a:gd name="T48" fmla="*/ 0 w 63"/>
                <a:gd name="T49" fmla="*/ 0 h 270"/>
                <a:gd name="T50" fmla="*/ 0 w 63"/>
                <a:gd name="T51" fmla="*/ 0 h 270"/>
                <a:gd name="T52" fmla="*/ 0 w 63"/>
                <a:gd name="T53" fmla="*/ 0 h 270"/>
                <a:gd name="T54" fmla="*/ 0 w 63"/>
                <a:gd name="T55" fmla="*/ 0 h 270"/>
                <a:gd name="T56" fmla="*/ 0 w 63"/>
                <a:gd name="T57" fmla="*/ 0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270"/>
                <a:gd name="T89" fmla="*/ 63 w 63"/>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9" name="Freeform 53"/>
            <p:cNvSpPr>
              <a:spLocks/>
            </p:cNvSpPr>
            <p:nvPr/>
          </p:nvSpPr>
          <p:spPr bwMode="auto">
            <a:xfrm>
              <a:off x="4506" y="610"/>
              <a:ext cx="6" cy="24"/>
            </a:xfrm>
            <a:custGeom>
              <a:avLst/>
              <a:gdLst>
                <a:gd name="T0" fmla="*/ 0 w 30"/>
                <a:gd name="T1" fmla="*/ 1 h 118"/>
                <a:gd name="T2" fmla="*/ 0 w 30"/>
                <a:gd name="T3" fmla="*/ 1 h 118"/>
                <a:gd name="T4" fmla="*/ 0 w 30"/>
                <a:gd name="T5" fmla="*/ 1 h 118"/>
                <a:gd name="T6" fmla="*/ 0 w 30"/>
                <a:gd name="T7" fmla="*/ 1 h 118"/>
                <a:gd name="T8" fmla="*/ 0 w 30"/>
                <a:gd name="T9" fmla="*/ 1 h 118"/>
                <a:gd name="T10" fmla="*/ 0 w 30"/>
                <a:gd name="T11" fmla="*/ 0 h 118"/>
                <a:gd name="T12" fmla="*/ 0 w 30"/>
                <a:gd name="T13" fmla="*/ 0 h 118"/>
                <a:gd name="T14" fmla="*/ 0 w 30"/>
                <a:gd name="T15" fmla="*/ 0 h 118"/>
                <a:gd name="T16" fmla="*/ 0 w 30"/>
                <a:gd name="T17" fmla="*/ 0 h 118"/>
                <a:gd name="T18" fmla="*/ 0 w 30"/>
                <a:gd name="T19" fmla="*/ 0 h 118"/>
                <a:gd name="T20" fmla="*/ 0 w 30"/>
                <a:gd name="T21" fmla="*/ 1 h 118"/>
                <a:gd name="T22" fmla="*/ 0 w 30"/>
                <a:gd name="T23" fmla="*/ 1 h 118"/>
                <a:gd name="T24" fmla="*/ 0 w 30"/>
                <a:gd name="T25" fmla="*/ 1 h 118"/>
                <a:gd name="T26" fmla="*/ 0 w 30"/>
                <a:gd name="T27" fmla="*/ 1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18"/>
                <a:gd name="T44" fmla="*/ 30 w 30"/>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0" name="Freeform 54"/>
            <p:cNvSpPr>
              <a:spLocks/>
            </p:cNvSpPr>
            <p:nvPr/>
          </p:nvSpPr>
          <p:spPr bwMode="auto">
            <a:xfrm>
              <a:off x="4446" y="612"/>
              <a:ext cx="10" cy="24"/>
            </a:xfrm>
            <a:custGeom>
              <a:avLst/>
              <a:gdLst>
                <a:gd name="T0" fmla="*/ 0 w 50"/>
                <a:gd name="T1" fmla="*/ 1 h 119"/>
                <a:gd name="T2" fmla="*/ 0 w 50"/>
                <a:gd name="T3" fmla="*/ 1 h 119"/>
                <a:gd name="T4" fmla="*/ 0 w 50"/>
                <a:gd name="T5" fmla="*/ 1 h 119"/>
                <a:gd name="T6" fmla="*/ 0 w 50"/>
                <a:gd name="T7" fmla="*/ 1 h 119"/>
                <a:gd name="T8" fmla="*/ 0 w 50"/>
                <a:gd name="T9" fmla="*/ 1 h 119"/>
                <a:gd name="T10" fmla="*/ 0 w 50"/>
                <a:gd name="T11" fmla="*/ 1 h 119"/>
                <a:gd name="T12" fmla="*/ 0 w 50"/>
                <a:gd name="T13" fmla="*/ 1 h 119"/>
                <a:gd name="T14" fmla="*/ 0 w 50"/>
                <a:gd name="T15" fmla="*/ 1 h 119"/>
                <a:gd name="T16" fmla="*/ 0 w 50"/>
                <a:gd name="T17" fmla="*/ 0 h 119"/>
                <a:gd name="T18" fmla="*/ 0 w 50"/>
                <a:gd name="T19" fmla="*/ 0 h 119"/>
                <a:gd name="T20" fmla="*/ 0 w 50"/>
                <a:gd name="T21" fmla="*/ 0 h 119"/>
                <a:gd name="T22" fmla="*/ 0 w 50"/>
                <a:gd name="T23" fmla="*/ 0 h 119"/>
                <a:gd name="T24" fmla="*/ 0 w 50"/>
                <a:gd name="T25" fmla="*/ 0 h 119"/>
                <a:gd name="T26" fmla="*/ 0 w 50"/>
                <a:gd name="T27" fmla="*/ 0 h 119"/>
                <a:gd name="T28" fmla="*/ 0 w 50"/>
                <a:gd name="T29" fmla="*/ 0 h 119"/>
                <a:gd name="T30" fmla="*/ 0 w 50"/>
                <a:gd name="T31" fmla="*/ 0 h 119"/>
                <a:gd name="T32" fmla="*/ 0 w 50"/>
                <a:gd name="T33" fmla="*/ 0 h 119"/>
                <a:gd name="T34" fmla="*/ 0 w 50"/>
                <a:gd name="T35" fmla="*/ 1 h 119"/>
                <a:gd name="T36" fmla="*/ 0 w 50"/>
                <a:gd name="T37" fmla="*/ 1 h 119"/>
                <a:gd name="T38" fmla="*/ 0 w 50"/>
                <a:gd name="T39" fmla="*/ 1 h 119"/>
                <a:gd name="T40" fmla="*/ 0 w 50"/>
                <a:gd name="T41" fmla="*/ 1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19"/>
                <a:gd name="T65" fmla="*/ 50 w 50"/>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1" name="Freeform 55"/>
            <p:cNvSpPr>
              <a:spLocks/>
            </p:cNvSpPr>
            <p:nvPr/>
          </p:nvSpPr>
          <p:spPr bwMode="auto">
            <a:xfrm>
              <a:off x="4527" y="616"/>
              <a:ext cx="23" cy="39"/>
            </a:xfrm>
            <a:custGeom>
              <a:avLst/>
              <a:gdLst>
                <a:gd name="T0" fmla="*/ 1 w 115"/>
                <a:gd name="T1" fmla="*/ 1 h 198"/>
                <a:gd name="T2" fmla="*/ 1 w 115"/>
                <a:gd name="T3" fmla="*/ 1 h 198"/>
                <a:gd name="T4" fmla="*/ 1 w 115"/>
                <a:gd name="T5" fmla="*/ 2 h 198"/>
                <a:gd name="T6" fmla="*/ 1 w 115"/>
                <a:gd name="T7" fmla="*/ 2 h 198"/>
                <a:gd name="T8" fmla="*/ 1 w 115"/>
                <a:gd name="T9" fmla="*/ 2 h 198"/>
                <a:gd name="T10" fmla="*/ 1 w 115"/>
                <a:gd name="T11" fmla="*/ 1 h 198"/>
                <a:gd name="T12" fmla="*/ 1 w 115"/>
                <a:gd name="T13" fmla="*/ 1 h 198"/>
                <a:gd name="T14" fmla="*/ 1 w 115"/>
                <a:gd name="T15" fmla="*/ 1 h 198"/>
                <a:gd name="T16" fmla="*/ 1 w 115"/>
                <a:gd name="T17" fmla="*/ 1 h 198"/>
                <a:gd name="T18" fmla="*/ 0 w 115"/>
                <a:gd name="T19" fmla="*/ 1 h 198"/>
                <a:gd name="T20" fmla="*/ 0 w 115"/>
                <a:gd name="T21" fmla="*/ 1 h 198"/>
                <a:gd name="T22" fmla="*/ 0 w 115"/>
                <a:gd name="T23" fmla="*/ 1 h 198"/>
                <a:gd name="T24" fmla="*/ 0 w 115"/>
                <a:gd name="T25" fmla="*/ 0 h 198"/>
                <a:gd name="T26" fmla="*/ 0 w 115"/>
                <a:gd name="T27" fmla="*/ 0 h 198"/>
                <a:gd name="T28" fmla="*/ 0 w 115"/>
                <a:gd name="T29" fmla="*/ 0 h 198"/>
                <a:gd name="T30" fmla="*/ 0 w 115"/>
                <a:gd name="T31" fmla="*/ 0 h 198"/>
                <a:gd name="T32" fmla="*/ 0 w 115"/>
                <a:gd name="T33" fmla="*/ 0 h 198"/>
                <a:gd name="T34" fmla="*/ 0 w 115"/>
                <a:gd name="T35" fmla="*/ 0 h 198"/>
                <a:gd name="T36" fmla="*/ 0 w 115"/>
                <a:gd name="T37" fmla="*/ 0 h 198"/>
                <a:gd name="T38" fmla="*/ 0 w 115"/>
                <a:gd name="T39" fmla="*/ 0 h 198"/>
                <a:gd name="T40" fmla="*/ 0 w 115"/>
                <a:gd name="T41" fmla="*/ 0 h 198"/>
                <a:gd name="T42" fmla="*/ 0 w 115"/>
                <a:gd name="T43" fmla="*/ 0 h 198"/>
                <a:gd name="T44" fmla="*/ 0 w 115"/>
                <a:gd name="T45" fmla="*/ 0 h 198"/>
                <a:gd name="T46" fmla="*/ 0 w 115"/>
                <a:gd name="T47" fmla="*/ 0 h 198"/>
                <a:gd name="T48" fmla="*/ 1 w 115"/>
                <a:gd name="T49" fmla="*/ 1 h 198"/>
                <a:gd name="T50" fmla="*/ 1 w 115"/>
                <a:gd name="T51" fmla="*/ 1 h 198"/>
                <a:gd name="T52" fmla="*/ 1 w 115"/>
                <a:gd name="T53" fmla="*/ 1 h 198"/>
                <a:gd name="T54" fmla="*/ 1 w 115"/>
                <a:gd name="T55" fmla="*/ 1 h 198"/>
                <a:gd name="T56" fmla="*/ 1 w 115"/>
                <a:gd name="T57" fmla="*/ 1 h 198"/>
                <a:gd name="T58" fmla="*/ 1 w 115"/>
                <a:gd name="T59" fmla="*/ 1 h 198"/>
                <a:gd name="T60" fmla="*/ 1 w 115"/>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198"/>
                <a:gd name="T95" fmla="*/ 115 w 115"/>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2" name="Freeform 56"/>
            <p:cNvSpPr>
              <a:spLocks/>
            </p:cNvSpPr>
            <p:nvPr/>
          </p:nvSpPr>
          <p:spPr bwMode="auto">
            <a:xfrm>
              <a:off x="4014" y="695"/>
              <a:ext cx="523" cy="1184"/>
            </a:xfrm>
            <a:custGeom>
              <a:avLst/>
              <a:gdLst>
                <a:gd name="T0" fmla="*/ 19 w 2616"/>
                <a:gd name="T1" fmla="*/ 1 h 5921"/>
                <a:gd name="T2" fmla="*/ 19 w 2616"/>
                <a:gd name="T3" fmla="*/ 3 h 5921"/>
                <a:gd name="T4" fmla="*/ 20 w 2616"/>
                <a:gd name="T5" fmla="*/ 3 h 5921"/>
                <a:gd name="T6" fmla="*/ 19 w 2616"/>
                <a:gd name="T7" fmla="*/ 4 h 5921"/>
                <a:gd name="T8" fmla="*/ 20 w 2616"/>
                <a:gd name="T9" fmla="*/ 4 h 5921"/>
                <a:gd name="T10" fmla="*/ 19 w 2616"/>
                <a:gd name="T11" fmla="*/ 5 h 5921"/>
                <a:gd name="T12" fmla="*/ 16 w 2616"/>
                <a:gd name="T13" fmla="*/ 8 h 5921"/>
                <a:gd name="T14" fmla="*/ 17 w 2616"/>
                <a:gd name="T15" fmla="*/ 7 h 5921"/>
                <a:gd name="T16" fmla="*/ 18 w 2616"/>
                <a:gd name="T17" fmla="*/ 6 h 5921"/>
                <a:gd name="T18" fmla="*/ 20 w 2616"/>
                <a:gd name="T19" fmla="*/ 6 h 5921"/>
                <a:gd name="T20" fmla="*/ 20 w 2616"/>
                <a:gd name="T21" fmla="*/ 8 h 5921"/>
                <a:gd name="T22" fmla="*/ 20 w 2616"/>
                <a:gd name="T23" fmla="*/ 8 h 5921"/>
                <a:gd name="T24" fmla="*/ 19 w 2616"/>
                <a:gd name="T25" fmla="*/ 10 h 5921"/>
                <a:gd name="T26" fmla="*/ 20 w 2616"/>
                <a:gd name="T27" fmla="*/ 11 h 5921"/>
                <a:gd name="T28" fmla="*/ 16 w 2616"/>
                <a:gd name="T29" fmla="*/ 12 h 5921"/>
                <a:gd name="T30" fmla="*/ 12 w 2616"/>
                <a:gd name="T31" fmla="*/ 17 h 5921"/>
                <a:gd name="T32" fmla="*/ 11 w 2616"/>
                <a:gd name="T33" fmla="*/ 23 h 5921"/>
                <a:gd name="T34" fmla="*/ 12 w 2616"/>
                <a:gd name="T35" fmla="*/ 26 h 5921"/>
                <a:gd name="T36" fmla="*/ 13 w 2616"/>
                <a:gd name="T37" fmla="*/ 37 h 5921"/>
                <a:gd name="T38" fmla="*/ 14 w 2616"/>
                <a:gd name="T39" fmla="*/ 41 h 5921"/>
                <a:gd name="T40" fmla="*/ 13 w 2616"/>
                <a:gd name="T41" fmla="*/ 42 h 5921"/>
                <a:gd name="T42" fmla="*/ 12 w 2616"/>
                <a:gd name="T43" fmla="*/ 42 h 5921"/>
                <a:gd name="T44" fmla="*/ 13 w 2616"/>
                <a:gd name="T45" fmla="*/ 46 h 5921"/>
                <a:gd name="T46" fmla="*/ 9 w 2616"/>
                <a:gd name="T47" fmla="*/ 43 h 5921"/>
                <a:gd name="T48" fmla="*/ 8 w 2616"/>
                <a:gd name="T49" fmla="*/ 42 h 5921"/>
                <a:gd name="T50" fmla="*/ 7 w 2616"/>
                <a:gd name="T51" fmla="*/ 43 h 5921"/>
                <a:gd name="T52" fmla="*/ 8 w 2616"/>
                <a:gd name="T53" fmla="*/ 46 h 5921"/>
                <a:gd name="T54" fmla="*/ 7 w 2616"/>
                <a:gd name="T55" fmla="*/ 47 h 5921"/>
                <a:gd name="T56" fmla="*/ 4 w 2616"/>
                <a:gd name="T57" fmla="*/ 44 h 5921"/>
                <a:gd name="T58" fmla="*/ 3 w 2616"/>
                <a:gd name="T59" fmla="*/ 42 h 5921"/>
                <a:gd name="T60" fmla="*/ 1 w 2616"/>
                <a:gd name="T61" fmla="*/ 41 h 5921"/>
                <a:gd name="T62" fmla="*/ 2 w 2616"/>
                <a:gd name="T63" fmla="*/ 36 h 5921"/>
                <a:gd name="T64" fmla="*/ 2 w 2616"/>
                <a:gd name="T65" fmla="*/ 36 h 5921"/>
                <a:gd name="T66" fmla="*/ 2 w 2616"/>
                <a:gd name="T67" fmla="*/ 30 h 5921"/>
                <a:gd name="T68" fmla="*/ 3 w 2616"/>
                <a:gd name="T69" fmla="*/ 23 h 5921"/>
                <a:gd name="T70" fmla="*/ 2 w 2616"/>
                <a:gd name="T71" fmla="*/ 20 h 5921"/>
                <a:gd name="T72" fmla="*/ 1 w 2616"/>
                <a:gd name="T73" fmla="*/ 20 h 5921"/>
                <a:gd name="T74" fmla="*/ 1 w 2616"/>
                <a:gd name="T75" fmla="*/ 19 h 5921"/>
                <a:gd name="T76" fmla="*/ 1 w 2616"/>
                <a:gd name="T77" fmla="*/ 17 h 5921"/>
                <a:gd name="T78" fmla="*/ 0 w 2616"/>
                <a:gd name="T79" fmla="*/ 16 h 5921"/>
                <a:gd name="T80" fmla="*/ 0 w 2616"/>
                <a:gd name="T81" fmla="*/ 15 h 5921"/>
                <a:gd name="T82" fmla="*/ 0 w 2616"/>
                <a:gd name="T83" fmla="*/ 13 h 5921"/>
                <a:gd name="T84" fmla="*/ 1 w 2616"/>
                <a:gd name="T85" fmla="*/ 11 h 5921"/>
                <a:gd name="T86" fmla="*/ 0 w 2616"/>
                <a:gd name="T87" fmla="*/ 10 h 5921"/>
                <a:gd name="T88" fmla="*/ 0 w 2616"/>
                <a:gd name="T89" fmla="*/ 8 h 5921"/>
                <a:gd name="T90" fmla="*/ 1 w 2616"/>
                <a:gd name="T91" fmla="*/ 7 h 5921"/>
                <a:gd name="T92" fmla="*/ 1 w 2616"/>
                <a:gd name="T93" fmla="*/ 6 h 5921"/>
                <a:gd name="T94" fmla="*/ 2 w 2616"/>
                <a:gd name="T95" fmla="*/ 5 h 5921"/>
                <a:gd name="T96" fmla="*/ 3 w 2616"/>
                <a:gd name="T97" fmla="*/ 4 h 5921"/>
                <a:gd name="T98" fmla="*/ 5 w 2616"/>
                <a:gd name="T99" fmla="*/ 3 h 5921"/>
                <a:gd name="T100" fmla="*/ 7 w 2616"/>
                <a:gd name="T101" fmla="*/ 3 h 5921"/>
                <a:gd name="T102" fmla="*/ 9 w 2616"/>
                <a:gd name="T103" fmla="*/ 5 h 5921"/>
                <a:gd name="T104" fmla="*/ 10 w 2616"/>
                <a:gd name="T105" fmla="*/ 6 h 5921"/>
                <a:gd name="T106" fmla="*/ 11 w 2616"/>
                <a:gd name="T107" fmla="*/ 7 h 5921"/>
                <a:gd name="T108" fmla="*/ 11 w 2616"/>
                <a:gd name="T109" fmla="*/ 9 h 5921"/>
                <a:gd name="T110" fmla="*/ 12 w 2616"/>
                <a:gd name="T111" fmla="*/ 10 h 5921"/>
                <a:gd name="T112" fmla="*/ 14 w 2616"/>
                <a:gd name="T113" fmla="*/ 6 h 5921"/>
                <a:gd name="T114" fmla="*/ 15 w 2616"/>
                <a:gd name="T115" fmla="*/ 2 h 5921"/>
                <a:gd name="T116" fmla="*/ 16 w 2616"/>
                <a:gd name="T117" fmla="*/ 3 h 5921"/>
                <a:gd name="T118" fmla="*/ 17 w 2616"/>
                <a:gd name="T119" fmla="*/ 0 h 5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6"/>
                <a:gd name="T181" fmla="*/ 0 h 5921"/>
                <a:gd name="T182" fmla="*/ 2616 w 2616"/>
                <a:gd name="T183" fmla="*/ 5921 h 5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3" name="Freeform 57"/>
            <p:cNvSpPr>
              <a:spLocks/>
            </p:cNvSpPr>
            <p:nvPr/>
          </p:nvSpPr>
          <p:spPr bwMode="auto">
            <a:xfrm>
              <a:off x="4313" y="705"/>
              <a:ext cx="197" cy="305"/>
            </a:xfrm>
            <a:custGeom>
              <a:avLst/>
              <a:gdLst>
                <a:gd name="T0" fmla="*/ 5 w 986"/>
                <a:gd name="T1" fmla="*/ 2 h 1524"/>
                <a:gd name="T2" fmla="*/ 6 w 986"/>
                <a:gd name="T3" fmla="*/ 2 h 1524"/>
                <a:gd name="T4" fmla="*/ 6 w 986"/>
                <a:gd name="T5" fmla="*/ 2 h 1524"/>
                <a:gd name="T6" fmla="*/ 6 w 986"/>
                <a:gd name="T7" fmla="*/ 1 h 1524"/>
                <a:gd name="T8" fmla="*/ 7 w 986"/>
                <a:gd name="T9" fmla="*/ 1 h 1524"/>
                <a:gd name="T10" fmla="*/ 6 w 986"/>
                <a:gd name="T11" fmla="*/ 2 h 1524"/>
                <a:gd name="T12" fmla="*/ 6 w 986"/>
                <a:gd name="T13" fmla="*/ 2 h 1524"/>
                <a:gd name="T14" fmla="*/ 6 w 986"/>
                <a:gd name="T15" fmla="*/ 3 h 1524"/>
                <a:gd name="T16" fmla="*/ 6 w 986"/>
                <a:gd name="T17" fmla="*/ 3 h 1524"/>
                <a:gd name="T18" fmla="*/ 7 w 986"/>
                <a:gd name="T19" fmla="*/ 3 h 1524"/>
                <a:gd name="T20" fmla="*/ 7 w 986"/>
                <a:gd name="T21" fmla="*/ 2 h 1524"/>
                <a:gd name="T22" fmla="*/ 8 w 986"/>
                <a:gd name="T23" fmla="*/ 2 h 1524"/>
                <a:gd name="T24" fmla="*/ 8 w 986"/>
                <a:gd name="T25" fmla="*/ 2 h 1524"/>
                <a:gd name="T26" fmla="*/ 7 w 986"/>
                <a:gd name="T27" fmla="*/ 3 h 1524"/>
                <a:gd name="T28" fmla="*/ 6 w 986"/>
                <a:gd name="T29" fmla="*/ 3 h 1524"/>
                <a:gd name="T30" fmla="*/ 6 w 986"/>
                <a:gd name="T31" fmla="*/ 4 h 1524"/>
                <a:gd name="T32" fmla="*/ 7 w 986"/>
                <a:gd name="T33" fmla="*/ 4 h 1524"/>
                <a:gd name="T34" fmla="*/ 7 w 986"/>
                <a:gd name="T35" fmla="*/ 4 h 1524"/>
                <a:gd name="T36" fmla="*/ 6 w 986"/>
                <a:gd name="T37" fmla="*/ 4 h 1524"/>
                <a:gd name="T38" fmla="*/ 5 w 986"/>
                <a:gd name="T39" fmla="*/ 5 h 1524"/>
                <a:gd name="T40" fmla="*/ 4 w 986"/>
                <a:gd name="T41" fmla="*/ 5 h 1524"/>
                <a:gd name="T42" fmla="*/ 4 w 986"/>
                <a:gd name="T43" fmla="*/ 6 h 1524"/>
                <a:gd name="T44" fmla="*/ 4 w 986"/>
                <a:gd name="T45" fmla="*/ 6 h 1524"/>
                <a:gd name="T46" fmla="*/ 3 w 986"/>
                <a:gd name="T47" fmla="*/ 7 h 1524"/>
                <a:gd name="T48" fmla="*/ 3 w 986"/>
                <a:gd name="T49" fmla="*/ 7 h 1524"/>
                <a:gd name="T50" fmla="*/ 3 w 986"/>
                <a:gd name="T51" fmla="*/ 7 h 1524"/>
                <a:gd name="T52" fmla="*/ 3 w 986"/>
                <a:gd name="T53" fmla="*/ 8 h 1524"/>
                <a:gd name="T54" fmla="*/ 3 w 986"/>
                <a:gd name="T55" fmla="*/ 9 h 1524"/>
                <a:gd name="T56" fmla="*/ 3 w 986"/>
                <a:gd name="T57" fmla="*/ 9 h 1524"/>
                <a:gd name="T58" fmla="*/ 3 w 986"/>
                <a:gd name="T59" fmla="*/ 10 h 1524"/>
                <a:gd name="T60" fmla="*/ 1 w 986"/>
                <a:gd name="T61" fmla="*/ 12 h 1524"/>
                <a:gd name="T62" fmla="*/ 1 w 986"/>
                <a:gd name="T63" fmla="*/ 12 h 1524"/>
                <a:gd name="T64" fmla="*/ 1 w 986"/>
                <a:gd name="T65" fmla="*/ 12 h 1524"/>
                <a:gd name="T66" fmla="*/ 0 w 986"/>
                <a:gd name="T67" fmla="*/ 12 h 1524"/>
                <a:gd name="T68" fmla="*/ 0 w 986"/>
                <a:gd name="T69" fmla="*/ 12 h 1524"/>
                <a:gd name="T70" fmla="*/ 0 w 986"/>
                <a:gd name="T71" fmla="*/ 11 h 1524"/>
                <a:gd name="T72" fmla="*/ 0 w 986"/>
                <a:gd name="T73" fmla="*/ 11 h 1524"/>
                <a:gd name="T74" fmla="*/ 0 w 986"/>
                <a:gd name="T75" fmla="*/ 10 h 1524"/>
                <a:gd name="T76" fmla="*/ 0 w 986"/>
                <a:gd name="T77" fmla="*/ 10 h 1524"/>
                <a:gd name="T78" fmla="*/ 0 w 986"/>
                <a:gd name="T79" fmla="*/ 10 h 1524"/>
                <a:gd name="T80" fmla="*/ 1 w 986"/>
                <a:gd name="T81" fmla="*/ 10 h 1524"/>
                <a:gd name="T82" fmla="*/ 1 w 986"/>
                <a:gd name="T83" fmla="*/ 10 h 1524"/>
                <a:gd name="T84" fmla="*/ 1 w 986"/>
                <a:gd name="T85" fmla="*/ 9 h 1524"/>
                <a:gd name="T86" fmla="*/ 2 w 986"/>
                <a:gd name="T87" fmla="*/ 8 h 1524"/>
                <a:gd name="T88" fmla="*/ 3 w 986"/>
                <a:gd name="T89" fmla="*/ 6 h 1524"/>
                <a:gd name="T90" fmla="*/ 3 w 986"/>
                <a:gd name="T91" fmla="*/ 5 h 1524"/>
                <a:gd name="T92" fmla="*/ 3 w 986"/>
                <a:gd name="T93" fmla="*/ 4 h 1524"/>
                <a:gd name="T94" fmla="*/ 3 w 986"/>
                <a:gd name="T95" fmla="*/ 3 h 1524"/>
                <a:gd name="T96" fmla="*/ 3 w 986"/>
                <a:gd name="T97" fmla="*/ 2 h 1524"/>
                <a:gd name="T98" fmla="*/ 3 w 986"/>
                <a:gd name="T99" fmla="*/ 2 h 1524"/>
                <a:gd name="T100" fmla="*/ 4 w 986"/>
                <a:gd name="T101" fmla="*/ 3 h 1524"/>
                <a:gd name="T102" fmla="*/ 4 w 986"/>
                <a:gd name="T103" fmla="*/ 2 h 1524"/>
                <a:gd name="T104" fmla="*/ 5 w 986"/>
                <a:gd name="T105" fmla="*/ 2 h 1524"/>
                <a:gd name="T106" fmla="*/ 5 w 986"/>
                <a:gd name="T107" fmla="*/ 1 h 1524"/>
                <a:gd name="T108" fmla="*/ 5 w 986"/>
                <a:gd name="T109" fmla="*/ 0 h 1524"/>
                <a:gd name="T110" fmla="*/ 5 w 986"/>
                <a:gd name="T111" fmla="*/ 1 h 1524"/>
                <a:gd name="T112" fmla="*/ 5 w 986"/>
                <a:gd name="T113" fmla="*/ 1 h 1524"/>
                <a:gd name="T114" fmla="*/ 5 w 986"/>
                <a:gd name="T115" fmla="*/ 2 h 1524"/>
                <a:gd name="T116" fmla="*/ 5 w 986"/>
                <a:gd name="T117" fmla="*/ 2 h 15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6"/>
                <a:gd name="T178" fmla="*/ 0 h 1524"/>
                <a:gd name="T179" fmla="*/ 986 w 986"/>
                <a:gd name="T180" fmla="*/ 1524 h 15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4" name="Freeform 58"/>
            <p:cNvSpPr>
              <a:spLocks/>
            </p:cNvSpPr>
            <p:nvPr/>
          </p:nvSpPr>
          <p:spPr bwMode="auto">
            <a:xfrm>
              <a:off x="4023" y="778"/>
              <a:ext cx="167" cy="286"/>
            </a:xfrm>
            <a:custGeom>
              <a:avLst/>
              <a:gdLst>
                <a:gd name="T0" fmla="*/ 6 w 834"/>
                <a:gd name="T1" fmla="*/ 1 h 1430"/>
                <a:gd name="T2" fmla="*/ 5 w 834"/>
                <a:gd name="T3" fmla="*/ 1 h 1430"/>
                <a:gd name="T4" fmla="*/ 5 w 834"/>
                <a:gd name="T5" fmla="*/ 1 h 1430"/>
                <a:gd name="T6" fmla="*/ 4 w 834"/>
                <a:gd name="T7" fmla="*/ 2 h 1430"/>
                <a:gd name="T8" fmla="*/ 3 w 834"/>
                <a:gd name="T9" fmla="*/ 2 h 1430"/>
                <a:gd name="T10" fmla="*/ 3 w 834"/>
                <a:gd name="T11" fmla="*/ 3 h 1430"/>
                <a:gd name="T12" fmla="*/ 3 w 834"/>
                <a:gd name="T13" fmla="*/ 4 h 1430"/>
                <a:gd name="T14" fmla="*/ 2 w 834"/>
                <a:gd name="T15" fmla="*/ 4 h 1430"/>
                <a:gd name="T16" fmla="*/ 2 w 834"/>
                <a:gd name="T17" fmla="*/ 5 h 1430"/>
                <a:gd name="T18" fmla="*/ 2 w 834"/>
                <a:gd name="T19" fmla="*/ 6 h 1430"/>
                <a:gd name="T20" fmla="*/ 2 w 834"/>
                <a:gd name="T21" fmla="*/ 7 h 1430"/>
                <a:gd name="T22" fmla="*/ 2 w 834"/>
                <a:gd name="T23" fmla="*/ 7 h 1430"/>
                <a:gd name="T24" fmla="*/ 3 w 834"/>
                <a:gd name="T25" fmla="*/ 8 h 1430"/>
                <a:gd name="T26" fmla="*/ 2 w 834"/>
                <a:gd name="T27" fmla="*/ 9 h 1430"/>
                <a:gd name="T28" fmla="*/ 2 w 834"/>
                <a:gd name="T29" fmla="*/ 10 h 1430"/>
                <a:gd name="T30" fmla="*/ 1 w 834"/>
                <a:gd name="T31" fmla="*/ 11 h 1430"/>
                <a:gd name="T32" fmla="*/ 0 w 834"/>
                <a:gd name="T33" fmla="*/ 11 h 1430"/>
                <a:gd name="T34" fmla="*/ 1 w 834"/>
                <a:gd name="T35" fmla="*/ 11 h 1430"/>
                <a:gd name="T36" fmla="*/ 1 w 834"/>
                <a:gd name="T37" fmla="*/ 10 h 1430"/>
                <a:gd name="T38" fmla="*/ 1 w 834"/>
                <a:gd name="T39" fmla="*/ 10 h 1430"/>
                <a:gd name="T40" fmla="*/ 1 w 834"/>
                <a:gd name="T41" fmla="*/ 9 h 1430"/>
                <a:gd name="T42" fmla="*/ 1 w 834"/>
                <a:gd name="T43" fmla="*/ 9 h 1430"/>
                <a:gd name="T44" fmla="*/ 1 w 834"/>
                <a:gd name="T45" fmla="*/ 9 h 1430"/>
                <a:gd name="T46" fmla="*/ 1 w 834"/>
                <a:gd name="T47" fmla="*/ 9 h 1430"/>
                <a:gd name="T48" fmla="*/ 0 w 834"/>
                <a:gd name="T49" fmla="*/ 9 h 1430"/>
                <a:gd name="T50" fmla="*/ 0 w 834"/>
                <a:gd name="T51" fmla="*/ 9 h 1430"/>
                <a:gd name="T52" fmla="*/ 1 w 834"/>
                <a:gd name="T53" fmla="*/ 8 h 1430"/>
                <a:gd name="T54" fmla="*/ 1 w 834"/>
                <a:gd name="T55" fmla="*/ 8 h 1430"/>
                <a:gd name="T56" fmla="*/ 1 w 834"/>
                <a:gd name="T57" fmla="*/ 7 h 1430"/>
                <a:gd name="T58" fmla="*/ 1 w 834"/>
                <a:gd name="T59" fmla="*/ 7 h 1430"/>
                <a:gd name="T60" fmla="*/ 0 w 834"/>
                <a:gd name="T61" fmla="*/ 7 h 1430"/>
                <a:gd name="T62" fmla="*/ 0 w 834"/>
                <a:gd name="T63" fmla="*/ 7 h 1430"/>
                <a:gd name="T64" fmla="*/ 0 w 834"/>
                <a:gd name="T65" fmla="*/ 7 h 1430"/>
                <a:gd name="T66" fmla="*/ 1 w 834"/>
                <a:gd name="T67" fmla="*/ 6 h 1430"/>
                <a:gd name="T68" fmla="*/ 1 w 834"/>
                <a:gd name="T69" fmla="*/ 6 h 1430"/>
                <a:gd name="T70" fmla="*/ 1 w 834"/>
                <a:gd name="T71" fmla="*/ 6 h 1430"/>
                <a:gd name="T72" fmla="*/ 1 w 834"/>
                <a:gd name="T73" fmla="*/ 5 h 1430"/>
                <a:gd name="T74" fmla="*/ 1 w 834"/>
                <a:gd name="T75" fmla="*/ 5 h 1430"/>
                <a:gd name="T76" fmla="*/ 1 w 834"/>
                <a:gd name="T77" fmla="*/ 5 h 1430"/>
                <a:gd name="T78" fmla="*/ 1 w 834"/>
                <a:gd name="T79" fmla="*/ 4 h 1430"/>
                <a:gd name="T80" fmla="*/ 1 w 834"/>
                <a:gd name="T81" fmla="*/ 4 h 1430"/>
                <a:gd name="T82" fmla="*/ 1 w 834"/>
                <a:gd name="T83" fmla="*/ 4 h 1430"/>
                <a:gd name="T84" fmla="*/ 2 w 834"/>
                <a:gd name="T85" fmla="*/ 4 h 1430"/>
                <a:gd name="T86" fmla="*/ 2 w 834"/>
                <a:gd name="T87" fmla="*/ 3 h 1430"/>
                <a:gd name="T88" fmla="*/ 2 w 834"/>
                <a:gd name="T89" fmla="*/ 2 h 1430"/>
                <a:gd name="T90" fmla="*/ 3 w 834"/>
                <a:gd name="T91" fmla="*/ 2 h 1430"/>
                <a:gd name="T92" fmla="*/ 2 w 834"/>
                <a:gd name="T93" fmla="*/ 2 h 1430"/>
                <a:gd name="T94" fmla="*/ 2 w 834"/>
                <a:gd name="T95" fmla="*/ 1 h 1430"/>
                <a:gd name="T96" fmla="*/ 3 w 834"/>
                <a:gd name="T97" fmla="*/ 1 h 1430"/>
                <a:gd name="T98" fmla="*/ 2 w 834"/>
                <a:gd name="T99" fmla="*/ 1 h 1430"/>
                <a:gd name="T100" fmla="*/ 2 w 834"/>
                <a:gd name="T101" fmla="*/ 1 h 1430"/>
                <a:gd name="T102" fmla="*/ 3 w 834"/>
                <a:gd name="T103" fmla="*/ 1 h 1430"/>
                <a:gd name="T104" fmla="*/ 3 w 834"/>
                <a:gd name="T105" fmla="*/ 1 h 1430"/>
                <a:gd name="T106" fmla="*/ 4 w 834"/>
                <a:gd name="T107" fmla="*/ 1 h 1430"/>
                <a:gd name="T108" fmla="*/ 4 w 834"/>
                <a:gd name="T109" fmla="*/ 0 h 1430"/>
                <a:gd name="T110" fmla="*/ 5 w 834"/>
                <a:gd name="T111" fmla="*/ 1 h 1430"/>
                <a:gd name="T112" fmla="*/ 6 w 834"/>
                <a:gd name="T113" fmla="*/ 0 h 1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4"/>
                <a:gd name="T172" fmla="*/ 0 h 1430"/>
                <a:gd name="T173" fmla="*/ 834 w 834"/>
                <a:gd name="T174" fmla="*/ 1430 h 1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5" name="Freeform 59"/>
            <p:cNvSpPr>
              <a:spLocks/>
            </p:cNvSpPr>
            <p:nvPr/>
          </p:nvSpPr>
          <p:spPr bwMode="auto">
            <a:xfrm>
              <a:off x="4073" y="808"/>
              <a:ext cx="130" cy="165"/>
            </a:xfrm>
            <a:custGeom>
              <a:avLst/>
              <a:gdLst>
                <a:gd name="T0" fmla="*/ 4 w 653"/>
                <a:gd name="T1" fmla="*/ 0 h 823"/>
                <a:gd name="T2" fmla="*/ 5 w 653"/>
                <a:gd name="T3" fmla="*/ 0 h 823"/>
                <a:gd name="T4" fmla="*/ 5 w 653"/>
                <a:gd name="T5" fmla="*/ 0 h 823"/>
                <a:gd name="T6" fmla="*/ 5 w 653"/>
                <a:gd name="T7" fmla="*/ 1 h 823"/>
                <a:gd name="T8" fmla="*/ 5 w 653"/>
                <a:gd name="T9" fmla="*/ 1 h 823"/>
                <a:gd name="T10" fmla="*/ 4 w 653"/>
                <a:gd name="T11" fmla="*/ 1 h 823"/>
                <a:gd name="T12" fmla="*/ 4 w 653"/>
                <a:gd name="T13" fmla="*/ 2 h 823"/>
                <a:gd name="T14" fmla="*/ 3 w 653"/>
                <a:gd name="T15" fmla="*/ 2 h 823"/>
                <a:gd name="T16" fmla="*/ 3 w 653"/>
                <a:gd name="T17" fmla="*/ 1 h 823"/>
                <a:gd name="T18" fmla="*/ 3 w 653"/>
                <a:gd name="T19" fmla="*/ 2 h 823"/>
                <a:gd name="T20" fmla="*/ 2 w 653"/>
                <a:gd name="T21" fmla="*/ 3 h 823"/>
                <a:gd name="T22" fmla="*/ 2 w 653"/>
                <a:gd name="T23" fmla="*/ 3 h 823"/>
                <a:gd name="T24" fmla="*/ 2 w 653"/>
                <a:gd name="T25" fmla="*/ 3 h 823"/>
                <a:gd name="T26" fmla="*/ 2 w 653"/>
                <a:gd name="T27" fmla="*/ 3 h 823"/>
                <a:gd name="T28" fmla="*/ 2 w 653"/>
                <a:gd name="T29" fmla="*/ 4 h 823"/>
                <a:gd name="T30" fmla="*/ 2 w 653"/>
                <a:gd name="T31" fmla="*/ 4 h 823"/>
                <a:gd name="T32" fmla="*/ 2 w 653"/>
                <a:gd name="T33" fmla="*/ 4 h 823"/>
                <a:gd name="T34" fmla="*/ 2 w 653"/>
                <a:gd name="T35" fmla="*/ 5 h 823"/>
                <a:gd name="T36" fmla="*/ 2 w 653"/>
                <a:gd name="T37" fmla="*/ 5 h 823"/>
                <a:gd name="T38" fmla="*/ 2 w 653"/>
                <a:gd name="T39" fmla="*/ 6 h 823"/>
                <a:gd name="T40" fmla="*/ 2 w 653"/>
                <a:gd name="T41" fmla="*/ 6 h 823"/>
                <a:gd name="T42" fmla="*/ 1 w 653"/>
                <a:gd name="T43" fmla="*/ 7 h 823"/>
                <a:gd name="T44" fmla="*/ 1 w 653"/>
                <a:gd name="T45" fmla="*/ 6 h 823"/>
                <a:gd name="T46" fmla="*/ 1 w 653"/>
                <a:gd name="T47" fmla="*/ 6 h 823"/>
                <a:gd name="T48" fmla="*/ 1 w 653"/>
                <a:gd name="T49" fmla="*/ 6 h 823"/>
                <a:gd name="T50" fmla="*/ 1 w 653"/>
                <a:gd name="T51" fmla="*/ 5 h 823"/>
                <a:gd name="T52" fmla="*/ 1 w 653"/>
                <a:gd name="T53" fmla="*/ 5 h 823"/>
                <a:gd name="T54" fmla="*/ 0 w 653"/>
                <a:gd name="T55" fmla="*/ 5 h 823"/>
                <a:gd name="T56" fmla="*/ 0 w 653"/>
                <a:gd name="T57" fmla="*/ 5 h 823"/>
                <a:gd name="T58" fmla="*/ 1 w 653"/>
                <a:gd name="T59" fmla="*/ 5 h 823"/>
                <a:gd name="T60" fmla="*/ 1 w 653"/>
                <a:gd name="T61" fmla="*/ 5 h 823"/>
                <a:gd name="T62" fmla="*/ 1 w 653"/>
                <a:gd name="T63" fmla="*/ 4 h 823"/>
                <a:gd name="T64" fmla="*/ 1 w 653"/>
                <a:gd name="T65" fmla="*/ 4 h 823"/>
                <a:gd name="T66" fmla="*/ 1 w 653"/>
                <a:gd name="T67" fmla="*/ 4 h 823"/>
                <a:gd name="T68" fmla="*/ 0 w 653"/>
                <a:gd name="T69" fmla="*/ 4 h 823"/>
                <a:gd name="T70" fmla="*/ 0 w 653"/>
                <a:gd name="T71" fmla="*/ 4 h 823"/>
                <a:gd name="T72" fmla="*/ 1 w 653"/>
                <a:gd name="T73" fmla="*/ 3 h 823"/>
                <a:gd name="T74" fmla="*/ 1 w 653"/>
                <a:gd name="T75" fmla="*/ 3 h 823"/>
                <a:gd name="T76" fmla="*/ 1 w 653"/>
                <a:gd name="T77" fmla="*/ 2 h 823"/>
                <a:gd name="T78" fmla="*/ 2 w 653"/>
                <a:gd name="T79" fmla="*/ 2 h 823"/>
                <a:gd name="T80" fmla="*/ 2 w 653"/>
                <a:gd name="T81" fmla="*/ 2 h 823"/>
                <a:gd name="T82" fmla="*/ 1 w 653"/>
                <a:gd name="T83" fmla="*/ 2 h 823"/>
                <a:gd name="T84" fmla="*/ 1 w 653"/>
                <a:gd name="T85" fmla="*/ 2 h 823"/>
                <a:gd name="T86" fmla="*/ 2 w 653"/>
                <a:gd name="T87" fmla="*/ 2 h 823"/>
                <a:gd name="T88" fmla="*/ 2 w 653"/>
                <a:gd name="T89" fmla="*/ 1 h 823"/>
                <a:gd name="T90" fmla="*/ 1 w 653"/>
                <a:gd name="T91" fmla="*/ 2 h 823"/>
                <a:gd name="T92" fmla="*/ 1 w 653"/>
                <a:gd name="T93" fmla="*/ 1 h 823"/>
                <a:gd name="T94" fmla="*/ 2 w 653"/>
                <a:gd name="T95" fmla="*/ 1 h 823"/>
                <a:gd name="T96" fmla="*/ 3 w 653"/>
                <a:gd name="T97" fmla="*/ 1 h 823"/>
                <a:gd name="T98" fmla="*/ 3 w 653"/>
                <a:gd name="T99" fmla="*/ 1 h 823"/>
                <a:gd name="T100" fmla="*/ 3 w 653"/>
                <a:gd name="T101" fmla="*/ 0 h 823"/>
                <a:gd name="T102" fmla="*/ 3 w 653"/>
                <a:gd name="T103" fmla="*/ 0 h 823"/>
                <a:gd name="T104" fmla="*/ 4 w 653"/>
                <a:gd name="T105" fmla="*/ 0 h 823"/>
                <a:gd name="T106" fmla="*/ 4 w 653"/>
                <a:gd name="T107" fmla="*/ 0 h 8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3"/>
                <a:gd name="T163" fmla="*/ 0 h 823"/>
                <a:gd name="T164" fmla="*/ 653 w 653"/>
                <a:gd name="T165" fmla="*/ 823 h 8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6" name="Freeform 60"/>
            <p:cNvSpPr>
              <a:spLocks/>
            </p:cNvSpPr>
            <p:nvPr/>
          </p:nvSpPr>
          <p:spPr bwMode="auto">
            <a:xfrm>
              <a:off x="4205" y="822"/>
              <a:ext cx="88" cy="130"/>
            </a:xfrm>
            <a:custGeom>
              <a:avLst/>
              <a:gdLst>
                <a:gd name="T0" fmla="*/ 1 w 437"/>
                <a:gd name="T1" fmla="*/ 0 h 653"/>
                <a:gd name="T2" fmla="*/ 1 w 437"/>
                <a:gd name="T3" fmla="*/ 0 h 653"/>
                <a:gd name="T4" fmla="*/ 1 w 437"/>
                <a:gd name="T5" fmla="*/ 0 h 653"/>
                <a:gd name="T6" fmla="*/ 1 w 437"/>
                <a:gd name="T7" fmla="*/ 1 h 653"/>
                <a:gd name="T8" fmla="*/ 1 w 437"/>
                <a:gd name="T9" fmla="*/ 0 h 653"/>
                <a:gd name="T10" fmla="*/ 2 w 437"/>
                <a:gd name="T11" fmla="*/ 1 h 653"/>
                <a:gd name="T12" fmla="*/ 2 w 437"/>
                <a:gd name="T13" fmla="*/ 1 h 653"/>
                <a:gd name="T14" fmla="*/ 1 w 437"/>
                <a:gd name="T15" fmla="*/ 1 h 653"/>
                <a:gd name="T16" fmla="*/ 1 w 437"/>
                <a:gd name="T17" fmla="*/ 1 h 653"/>
                <a:gd name="T18" fmla="*/ 1 w 437"/>
                <a:gd name="T19" fmla="*/ 1 h 653"/>
                <a:gd name="T20" fmla="*/ 2 w 437"/>
                <a:gd name="T21" fmla="*/ 1 h 653"/>
                <a:gd name="T22" fmla="*/ 2 w 437"/>
                <a:gd name="T23" fmla="*/ 1 h 653"/>
                <a:gd name="T24" fmla="*/ 2 w 437"/>
                <a:gd name="T25" fmla="*/ 1 h 653"/>
                <a:gd name="T26" fmla="*/ 2 w 437"/>
                <a:gd name="T27" fmla="*/ 1 h 653"/>
                <a:gd name="T28" fmla="*/ 2 w 437"/>
                <a:gd name="T29" fmla="*/ 2 h 653"/>
                <a:gd name="T30" fmla="*/ 2 w 437"/>
                <a:gd name="T31" fmla="*/ 2 h 653"/>
                <a:gd name="T32" fmla="*/ 2 w 437"/>
                <a:gd name="T33" fmla="*/ 2 h 653"/>
                <a:gd name="T34" fmla="*/ 2 w 437"/>
                <a:gd name="T35" fmla="*/ 2 h 653"/>
                <a:gd name="T36" fmla="*/ 2 w 437"/>
                <a:gd name="T37" fmla="*/ 2 h 653"/>
                <a:gd name="T38" fmla="*/ 2 w 437"/>
                <a:gd name="T39" fmla="*/ 2 h 653"/>
                <a:gd name="T40" fmla="*/ 2 w 437"/>
                <a:gd name="T41" fmla="*/ 2 h 653"/>
                <a:gd name="T42" fmla="*/ 2 w 437"/>
                <a:gd name="T43" fmla="*/ 2 h 653"/>
                <a:gd name="T44" fmla="*/ 2 w 437"/>
                <a:gd name="T45" fmla="*/ 2 h 653"/>
                <a:gd name="T46" fmla="*/ 2 w 437"/>
                <a:gd name="T47" fmla="*/ 2 h 653"/>
                <a:gd name="T48" fmla="*/ 2 w 437"/>
                <a:gd name="T49" fmla="*/ 3 h 653"/>
                <a:gd name="T50" fmla="*/ 2 w 437"/>
                <a:gd name="T51" fmla="*/ 3 h 653"/>
                <a:gd name="T52" fmla="*/ 3 w 437"/>
                <a:gd name="T53" fmla="*/ 2 h 653"/>
                <a:gd name="T54" fmla="*/ 3 w 437"/>
                <a:gd name="T55" fmla="*/ 3 h 653"/>
                <a:gd name="T56" fmla="*/ 3 w 437"/>
                <a:gd name="T57" fmla="*/ 3 h 653"/>
                <a:gd name="T58" fmla="*/ 3 w 437"/>
                <a:gd name="T59" fmla="*/ 3 h 653"/>
                <a:gd name="T60" fmla="*/ 3 w 437"/>
                <a:gd name="T61" fmla="*/ 3 h 653"/>
                <a:gd name="T62" fmla="*/ 3 w 437"/>
                <a:gd name="T63" fmla="*/ 3 h 653"/>
                <a:gd name="T64" fmla="*/ 3 w 437"/>
                <a:gd name="T65" fmla="*/ 3 h 653"/>
                <a:gd name="T66" fmla="*/ 4 w 437"/>
                <a:gd name="T67" fmla="*/ 3 h 653"/>
                <a:gd name="T68" fmla="*/ 3 w 437"/>
                <a:gd name="T69" fmla="*/ 3 h 653"/>
                <a:gd name="T70" fmla="*/ 3 w 437"/>
                <a:gd name="T71" fmla="*/ 3 h 653"/>
                <a:gd name="T72" fmla="*/ 3 w 437"/>
                <a:gd name="T73" fmla="*/ 3 h 653"/>
                <a:gd name="T74" fmla="*/ 3 w 437"/>
                <a:gd name="T75" fmla="*/ 4 h 653"/>
                <a:gd name="T76" fmla="*/ 3 w 437"/>
                <a:gd name="T77" fmla="*/ 4 h 653"/>
                <a:gd name="T78" fmla="*/ 3 w 437"/>
                <a:gd name="T79" fmla="*/ 4 h 653"/>
                <a:gd name="T80" fmla="*/ 3 w 437"/>
                <a:gd name="T81" fmla="*/ 4 h 653"/>
                <a:gd name="T82" fmla="*/ 3 w 437"/>
                <a:gd name="T83" fmla="*/ 4 h 653"/>
                <a:gd name="T84" fmla="*/ 4 w 437"/>
                <a:gd name="T85" fmla="*/ 4 h 653"/>
                <a:gd name="T86" fmla="*/ 3 w 437"/>
                <a:gd name="T87" fmla="*/ 4 h 653"/>
                <a:gd name="T88" fmla="*/ 3 w 437"/>
                <a:gd name="T89" fmla="*/ 4 h 653"/>
                <a:gd name="T90" fmla="*/ 3 w 437"/>
                <a:gd name="T91" fmla="*/ 5 h 653"/>
                <a:gd name="T92" fmla="*/ 3 w 437"/>
                <a:gd name="T93" fmla="*/ 5 h 653"/>
                <a:gd name="T94" fmla="*/ 3 w 437"/>
                <a:gd name="T95" fmla="*/ 5 h 653"/>
                <a:gd name="T96" fmla="*/ 2 w 437"/>
                <a:gd name="T97" fmla="*/ 5 h 653"/>
                <a:gd name="T98" fmla="*/ 2 w 437"/>
                <a:gd name="T99" fmla="*/ 4 h 653"/>
                <a:gd name="T100" fmla="*/ 2 w 437"/>
                <a:gd name="T101" fmla="*/ 3 h 653"/>
                <a:gd name="T102" fmla="*/ 1 w 437"/>
                <a:gd name="T103" fmla="*/ 2 h 653"/>
                <a:gd name="T104" fmla="*/ 2 w 437"/>
                <a:gd name="T105" fmla="*/ 2 h 653"/>
                <a:gd name="T106" fmla="*/ 1 w 437"/>
                <a:gd name="T107" fmla="*/ 2 h 653"/>
                <a:gd name="T108" fmla="*/ 1 w 437"/>
                <a:gd name="T109" fmla="*/ 2 h 653"/>
                <a:gd name="T110" fmla="*/ 1 w 437"/>
                <a:gd name="T111" fmla="*/ 1 h 653"/>
                <a:gd name="T112" fmla="*/ 1 w 437"/>
                <a:gd name="T113" fmla="*/ 1 h 653"/>
                <a:gd name="T114" fmla="*/ 0 w 437"/>
                <a:gd name="T115" fmla="*/ 1 h 653"/>
                <a:gd name="T116" fmla="*/ 0 w 437"/>
                <a:gd name="T117" fmla="*/ 1 h 653"/>
                <a:gd name="T118" fmla="*/ 0 w 437"/>
                <a:gd name="T119" fmla="*/ 0 h 653"/>
                <a:gd name="T120" fmla="*/ 1 w 437"/>
                <a:gd name="T121" fmla="*/ 0 h 653"/>
                <a:gd name="T122" fmla="*/ 1 w 437"/>
                <a:gd name="T123" fmla="*/ 0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7"/>
                <a:gd name="T187" fmla="*/ 0 h 653"/>
                <a:gd name="T188" fmla="*/ 437 w 437"/>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7" name="Freeform 61"/>
            <p:cNvSpPr>
              <a:spLocks/>
            </p:cNvSpPr>
            <p:nvPr/>
          </p:nvSpPr>
          <p:spPr bwMode="auto">
            <a:xfrm>
              <a:off x="4056" y="840"/>
              <a:ext cx="17" cy="4"/>
            </a:xfrm>
            <a:custGeom>
              <a:avLst/>
              <a:gdLst>
                <a:gd name="T0" fmla="*/ 1 w 86"/>
                <a:gd name="T1" fmla="*/ 0 h 23"/>
                <a:gd name="T2" fmla="*/ 1 w 86"/>
                <a:gd name="T3" fmla="*/ 0 h 23"/>
                <a:gd name="T4" fmla="*/ 1 w 86"/>
                <a:gd name="T5" fmla="*/ 0 h 23"/>
                <a:gd name="T6" fmla="*/ 0 w 86"/>
                <a:gd name="T7" fmla="*/ 0 h 23"/>
                <a:gd name="T8" fmla="*/ 0 w 86"/>
                <a:gd name="T9" fmla="*/ 0 h 23"/>
                <a:gd name="T10" fmla="*/ 0 w 86"/>
                <a:gd name="T11" fmla="*/ 0 h 23"/>
                <a:gd name="T12" fmla="*/ 0 w 86"/>
                <a:gd name="T13" fmla="*/ 0 h 23"/>
                <a:gd name="T14" fmla="*/ 0 w 86"/>
                <a:gd name="T15" fmla="*/ 0 h 23"/>
                <a:gd name="T16" fmla="*/ 0 w 86"/>
                <a:gd name="T17" fmla="*/ 0 h 23"/>
                <a:gd name="T18" fmla="*/ 0 w 86"/>
                <a:gd name="T19" fmla="*/ 0 h 23"/>
                <a:gd name="T20" fmla="*/ 0 w 86"/>
                <a:gd name="T21" fmla="*/ 0 h 23"/>
                <a:gd name="T22" fmla="*/ 0 w 86"/>
                <a:gd name="T23" fmla="*/ 0 h 23"/>
                <a:gd name="T24" fmla="*/ 0 w 86"/>
                <a:gd name="T25" fmla="*/ 0 h 23"/>
                <a:gd name="T26" fmla="*/ 0 w 86"/>
                <a:gd name="T27" fmla="*/ 0 h 23"/>
                <a:gd name="T28" fmla="*/ 0 w 86"/>
                <a:gd name="T29" fmla="*/ 0 h 23"/>
                <a:gd name="T30" fmla="*/ 1 w 86"/>
                <a:gd name="T31" fmla="*/ 0 h 23"/>
                <a:gd name="T32" fmla="*/ 1 w 8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23"/>
                <a:gd name="T53" fmla="*/ 86 w 8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8" name="Freeform 62"/>
            <p:cNvSpPr>
              <a:spLocks/>
            </p:cNvSpPr>
            <p:nvPr/>
          </p:nvSpPr>
          <p:spPr bwMode="auto">
            <a:xfrm>
              <a:off x="4127" y="844"/>
              <a:ext cx="130" cy="150"/>
            </a:xfrm>
            <a:custGeom>
              <a:avLst/>
              <a:gdLst>
                <a:gd name="T0" fmla="*/ 4 w 653"/>
                <a:gd name="T1" fmla="*/ 1 h 747"/>
                <a:gd name="T2" fmla="*/ 4 w 653"/>
                <a:gd name="T3" fmla="*/ 1 h 747"/>
                <a:gd name="T4" fmla="*/ 3 w 653"/>
                <a:gd name="T5" fmla="*/ 1 h 747"/>
                <a:gd name="T6" fmla="*/ 3 w 653"/>
                <a:gd name="T7" fmla="*/ 2 h 747"/>
                <a:gd name="T8" fmla="*/ 3 w 653"/>
                <a:gd name="T9" fmla="*/ 2 h 747"/>
                <a:gd name="T10" fmla="*/ 3 w 653"/>
                <a:gd name="T11" fmla="*/ 1 h 747"/>
                <a:gd name="T12" fmla="*/ 3 w 653"/>
                <a:gd name="T13" fmla="*/ 1 h 747"/>
                <a:gd name="T14" fmla="*/ 3 w 653"/>
                <a:gd name="T15" fmla="*/ 1 h 747"/>
                <a:gd name="T16" fmla="*/ 4 w 653"/>
                <a:gd name="T17" fmla="*/ 3 h 747"/>
                <a:gd name="T18" fmla="*/ 4 w 653"/>
                <a:gd name="T19" fmla="*/ 3 h 747"/>
                <a:gd name="T20" fmla="*/ 4 w 653"/>
                <a:gd name="T21" fmla="*/ 4 h 747"/>
                <a:gd name="T22" fmla="*/ 4 w 653"/>
                <a:gd name="T23" fmla="*/ 4 h 747"/>
                <a:gd name="T24" fmla="*/ 4 w 653"/>
                <a:gd name="T25" fmla="*/ 4 h 747"/>
                <a:gd name="T26" fmla="*/ 4 w 653"/>
                <a:gd name="T27" fmla="*/ 4 h 747"/>
                <a:gd name="T28" fmla="*/ 4 w 653"/>
                <a:gd name="T29" fmla="*/ 4 h 747"/>
                <a:gd name="T30" fmla="*/ 4 w 653"/>
                <a:gd name="T31" fmla="*/ 4 h 747"/>
                <a:gd name="T32" fmla="*/ 4 w 653"/>
                <a:gd name="T33" fmla="*/ 3 h 747"/>
                <a:gd name="T34" fmla="*/ 4 w 653"/>
                <a:gd name="T35" fmla="*/ 3 h 747"/>
                <a:gd name="T36" fmla="*/ 4 w 653"/>
                <a:gd name="T37" fmla="*/ 3 h 747"/>
                <a:gd name="T38" fmla="*/ 4 w 653"/>
                <a:gd name="T39" fmla="*/ 3 h 747"/>
                <a:gd name="T40" fmla="*/ 4 w 653"/>
                <a:gd name="T41" fmla="*/ 2 h 747"/>
                <a:gd name="T42" fmla="*/ 4 w 653"/>
                <a:gd name="T43" fmla="*/ 2 h 747"/>
                <a:gd name="T44" fmla="*/ 4 w 653"/>
                <a:gd name="T45" fmla="*/ 2 h 747"/>
                <a:gd name="T46" fmla="*/ 5 w 653"/>
                <a:gd name="T47" fmla="*/ 2 h 747"/>
                <a:gd name="T48" fmla="*/ 5 w 653"/>
                <a:gd name="T49" fmla="*/ 3 h 747"/>
                <a:gd name="T50" fmla="*/ 5 w 653"/>
                <a:gd name="T51" fmla="*/ 6 h 747"/>
                <a:gd name="T52" fmla="*/ 4 w 653"/>
                <a:gd name="T53" fmla="*/ 6 h 747"/>
                <a:gd name="T54" fmla="*/ 4 w 653"/>
                <a:gd name="T55" fmla="*/ 6 h 747"/>
                <a:gd name="T56" fmla="*/ 4 w 653"/>
                <a:gd name="T57" fmla="*/ 6 h 747"/>
                <a:gd name="T58" fmla="*/ 3 w 653"/>
                <a:gd name="T59" fmla="*/ 6 h 747"/>
                <a:gd name="T60" fmla="*/ 2 w 653"/>
                <a:gd name="T61" fmla="*/ 5 h 747"/>
                <a:gd name="T62" fmla="*/ 1 w 653"/>
                <a:gd name="T63" fmla="*/ 5 h 747"/>
                <a:gd name="T64" fmla="*/ 1 w 653"/>
                <a:gd name="T65" fmla="*/ 5 h 747"/>
                <a:gd name="T66" fmla="*/ 1 w 653"/>
                <a:gd name="T67" fmla="*/ 4 h 747"/>
                <a:gd name="T68" fmla="*/ 0 w 653"/>
                <a:gd name="T69" fmla="*/ 4 h 747"/>
                <a:gd name="T70" fmla="*/ 0 w 653"/>
                <a:gd name="T71" fmla="*/ 3 h 747"/>
                <a:gd name="T72" fmla="*/ 0 w 653"/>
                <a:gd name="T73" fmla="*/ 3 h 747"/>
                <a:gd name="T74" fmla="*/ 0 w 653"/>
                <a:gd name="T75" fmla="*/ 2 h 747"/>
                <a:gd name="T76" fmla="*/ 0 w 653"/>
                <a:gd name="T77" fmla="*/ 2 h 747"/>
                <a:gd name="T78" fmla="*/ 1 w 653"/>
                <a:gd name="T79" fmla="*/ 2 h 747"/>
                <a:gd name="T80" fmla="*/ 1 w 653"/>
                <a:gd name="T81" fmla="*/ 1 h 747"/>
                <a:gd name="T82" fmla="*/ 1 w 653"/>
                <a:gd name="T83" fmla="*/ 1 h 747"/>
                <a:gd name="T84" fmla="*/ 1 w 653"/>
                <a:gd name="T85" fmla="*/ 1 h 747"/>
                <a:gd name="T86" fmla="*/ 2 w 653"/>
                <a:gd name="T87" fmla="*/ 1 h 747"/>
                <a:gd name="T88" fmla="*/ 2 w 653"/>
                <a:gd name="T89" fmla="*/ 1 h 747"/>
                <a:gd name="T90" fmla="*/ 2 w 653"/>
                <a:gd name="T91" fmla="*/ 1 h 747"/>
                <a:gd name="T92" fmla="*/ 2 w 653"/>
                <a:gd name="T93" fmla="*/ 1 h 747"/>
                <a:gd name="T94" fmla="*/ 3 w 653"/>
                <a:gd name="T95" fmla="*/ 0 h 747"/>
                <a:gd name="T96" fmla="*/ 3 w 653"/>
                <a:gd name="T97" fmla="*/ 0 h 747"/>
                <a:gd name="T98" fmla="*/ 3 w 653"/>
                <a:gd name="T99" fmla="*/ 0 h 747"/>
                <a:gd name="T100" fmla="*/ 3 w 653"/>
                <a:gd name="T101" fmla="*/ 0 h 747"/>
                <a:gd name="T102" fmla="*/ 4 w 653"/>
                <a:gd name="T103" fmla="*/ 0 h 747"/>
                <a:gd name="T104" fmla="*/ 4 w 653"/>
                <a:gd name="T105" fmla="*/ 1 h 7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3"/>
                <a:gd name="T160" fmla="*/ 0 h 747"/>
                <a:gd name="T161" fmla="*/ 653 w 653"/>
                <a:gd name="T162" fmla="*/ 747 h 7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9" name="Freeform 63"/>
            <p:cNvSpPr>
              <a:spLocks/>
            </p:cNvSpPr>
            <p:nvPr/>
          </p:nvSpPr>
          <p:spPr bwMode="auto">
            <a:xfrm>
              <a:off x="4210" y="855"/>
              <a:ext cx="315" cy="286"/>
            </a:xfrm>
            <a:custGeom>
              <a:avLst/>
              <a:gdLst>
                <a:gd name="T0" fmla="*/ 10 w 1572"/>
                <a:gd name="T1" fmla="*/ 2 h 1430"/>
                <a:gd name="T2" fmla="*/ 11 w 1572"/>
                <a:gd name="T3" fmla="*/ 1 h 1430"/>
                <a:gd name="T4" fmla="*/ 11 w 1572"/>
                <a:gd name="T5" fmla="*/ 1 h 1430"/>
                <a:gd name="T6" fmla="*/ 12 w 1572"/>
                <a:gd name="T7" fmla="*/ 0 h 1430"/>
                <a:gd name="T8" fmla="*/ 12 w 1572"/>
                <a:gd name="T9" fmla="*/ 0 h 1430"/>
                <a:gd name="T10" fmla="*/ 12 w 1572"/>
                <a:gd name="T11" fmla="*/ 1 h 1430"/>
                <a:gd name="T12" fmla="*/ 11 w 1572"/>
                <a:gd name="T13" fmla="*/ 1 h 1430"/>
                <a:gd name="T14" fmla="*/ 11 w 1572"/>
                <a:gd name="T15" fmla="*/ 2 h 1430"/>
                <a:gd name="T16" fmla="*/ 11 w 1572"/>
                <a:gd name="T17" fmla="*/ 2 h 1430"/>
                <a:gd name="T18" fmla="*/ 11 w 1572"/>
                <a:gd name="T19" fmla="*/ 2 h 1430"/>
                <a:gd name="T20" fmla="*/ 11 w 1572"/>
                <a:gd name="T21" fmla="*/ 2 h 1430"/>
                <a:gd name="T22" fmla="*/ 11 w 1572"/>
                <a:gd name="T23" fmla="*/ 2 h 1430"/>
                <a:gd name="T24" fmla="*/ 13 w 1572"/>
                <a:gd name="T25" fmla="*/ 2 h 1430"/>
                <a:gd name="T26" fmla="*/ 12 w 1572"/>
                <a:gd name="T27" fmla="*/ 3 h 1430"/>
                <a:gd name="T28" fmla="*/ 11 w 1572"/>
                <a:gd name="T29" fmla="*/ 3 h 1430"/>
                <a:gd name="T30" fmla="*/ 11 w 1572"/>
                <a:gd name="T31" fmla="*/ 3 h 1430"/>
                <a:gd name="T32" fmla="*/ 11 w 1572"/>
                <a:gd name="T33" fmla="*/ 4 h 1430"/>
                <a:gd name="T34" fmla="*/ 11 w 1572"/>
                <a:gd name="T35" fmla="*/ 4 h 1430"/>
                <a:gd name="T36" fmla="*/ 10 w 1572"/>
                <a:gd name="T37" fmla="*/ 4 h 1430"/>
                <a:gd name="T38" fmla="*/ 9 w 1572"/>
                <a:gd name="T39" fmla="*/ 5 h 1430"/>
                <a:gd name="T40" fmla="*/ 8 w 1572"/>
                <a:gd name="T41" fmla="*/ 5 h 1430"/>
                <a:gd name="T42" fmla="*/ 7 w 1572"/>
                <a:gd name="T43" fmla="*/ 7 h 1430"/>
                <a:gd name="T44" fmla="*/ 6 w 1572"/>
                <a:gd name="T45" fmla="*/ 8 h 1430"/>
                <a:gd name="T46" fmla="*/ 5 w 1572"/>
                <a:gd name="T47" fmla="*/ 9 h 1430"/>
                <a:gd name="T48" fmla="*/ 4 w 1572"/>
                <a:gd name="T49" fmla="*/ 11 h 1430"/>
                <a:gd name="T50" fmla="*/ 3 w 1572"/>
                <a:gd name="T51" fmla="*/ 11 h 1430"/>
                <a:gd name="T52" fmla="*/ 3 w 1572"/>
                <a:gd name="T53" fmla="*/ 11 h 1430"/>
                <a:gd name="T54" fmla="*/ 2 w 1572"/>
                <a:gd name="T55" fmla="*/ 11 h 1430"/>
                <a:gd name="T56" fmla="*/ 2 w 1572"/>
                <a:gd name="T57" fmla="*/ 11 h 1430"/>
                <a:gd name="T58" fmla="*/ 0 w 1572"/>
                <a:gd name="T59" fmla="*/ 11 h 1430"/>
                <a:gd name="T60" fmla="*/ 0 w 1572"/>
                <a:gd name="T61" fmla="*/ 11 h 1430"/>
                <a:gd name="T62" fmla="*/ 0 w 1572"/>
                <a:gd name="T63" fmla="*/ 10 h 1430"/>
                <a:gd name="T64" fmla="*/ 0 w 1572"/>
                <a:gd name="T65" fmla="*/ 10 h 1430"/>
                <a:gd name="T66" fmla="*/ 0 w 1572"/>
                <a:gd name="T67" fmla="*/ 9 h 1430"/>
                <a:gd name="T68" fmla="*/ 1 w 1572"/>
                <a:gd name="T69" fmla="*/ 9 h 1430"/>
                <a:gd name="T70" fmla="*/ 2 w 1572"/>
                <a:gd name="T71" fmla="*/ 9 h 1430"/>
                <a:gd name="T72" fmla="*/ 2 w 1572"/>
                <a:gd name="T73" fmla="*/ 9 h 1430"/>
                <a:gd name="T74" fmla="*/ 3 w 1572"/>
                <a:gd name="T75" fmla="*/ 9 h 1430"/>
                <a:gd name="T76" fmla="*/ 8 w 1572"/>
                <a:gd name="T77" fmla="*/ 4 h 1430"/>
                <a:gd name="T78" fmla="*/ 8 w 1572"/>
                <a:gd name="T79" fmla="*/ 3 h 1430"/>
                <a:gd name="T80" fmla="*/ 8 w 1572"/>
                <a:gd name="T81" fmla="*/ 2 h 1430"/>
                <a:gd name="T82" fmla="*/ 8 w 1572"/>
                <a:gd name="T83" fmla="*/ 1 h 1430"/>
                <a:gd name="T84" fmla="*/ 8 w 1572"/>
                <a:gd name="T85" fmla="*/ 1 h 1430"/>
                <a:gd name="T86" fmla="*/ 8 w 1572"/>
                <a:gd name="T87" fmla="*/ 1 h 1430"/>
                <a:gd name="T88" fmla="*/ 8 w 1572"/>
                <a:gd name="T89" fmla="*/ 2 h 1430"/>
                <a:gd name="T90" fmla="*/ 8 w 1572"/>
                <a:gd name="T91" fmla="*/ 2 h 1430"/>
                <a:gd name="T92" fmla="*/ 9 w 1572"/>
                <a:gd name="T93" fmla="*/ 2 h 1430"/>
                <a:gd name="T94" fmla="*/ 9 w 1572"/>
                <a:gd name="T95" fmla="*/ 2 h 1430"/>
                <a:gd name="T96" fmla="*/ 9 w 1572"/>
                <a:gd name="T97" fmla="*/ 1 h 1430"/>
                <a:gd name="T98" fmla="*/ 10 w 1572"/>
                <a:gd name="T99" fmla="*/ 0 h 1430"/>
                <a:gd name="T100" fmla="*/ 10 w 1572"/>
                <a:gd name="T101" fmla="*/ 0 h 1430"/>
                <a:gd name="T102" fmla="*/ 10 w 1572"/>
                <a:gd name="T103" fmla="*/ 1 h 1430"/>
                <a:gd name="T104" fmla="*/ 10 w 1572"/>
                <a:gd name="T105" fmla="*/ 1 h 1430"/>
                <a:gd name="T106" fmla="*/ 10 w 1572"/>
                <a:gd name="T107" fmla="*/ 2 h 14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2"/>
                <a:gd name="T163" fmla="*/ 0 h 1430"/>
                <a:gd name="T164" fmla="*/ 1572 w 1572"/>
                <a:gd name="T165" fmla="*/ 1430 h 14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0" name="Freeform 64"/>
            <p:cNvSpPr>
              <a:spLocks/>
            </p:cNvSpPr>
            <p:nvPr/>
          </p:nvSpPr>
          <p:spPr bwMode="auto">
            <a:xfrm>
              <a:off x="4220" y="878"/>
              <a:ext cx="10" cy="8"/>
            </a:xfrm>
            <a:custGeom>
              <a:avLst/>
              <a:gdLst>
                <a:gd name="T0" fmla="*/ 0 w 52"/>
                <a:gd name="T1" fmla="*/ 0 h 42"/>
                <a:gd name="T2" fmla="*/ 0 w 52"/>
                <a:gd name="T3" fmla="*/ 0 h 42"/>
                <a:gd name="T4" fmla="*/ 0 w 52"/>
                <a:gd name="T5" fmla="*/ 0 h 42"/>
                <a:gd name="T6" fmla="*/ 0 w 52"/>
                <a:gd name="T7" fmla="*/ 0 h 42"/>
                <a:gd name="T8" fmla="*/ 0 w 52"/>
                <a:gd name="T9" fmla="*/ 0 h 42"/>
                <a:gd name="T10" fmla="*/ 0 w 52"/>
                <a:gd name="T11" fmla="*/ 0 h 42"/>
                <a:gd name="T12" fmla="*/ 0 w 52"/>
                <a:gd name="T13" fmla="*/ 0 h 42"/>
                <a:gd name="T14" fmla="*/ 0 w 52"/>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2"/>
                <a:gd name="T26" fmla="*/ 52 w 5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1" name="Freeform 65"/>
            <p:cNvSpPr>
              <a:spLocks/>
            </p:cNvSpPr>
            <p:nvPr/>
          </p:nvSpPr>
          <p:spPr bwMode="auto">
            <a:xfrm>
              <a:off x="4081" y="893"/>
              <a:ext cx="27" cy="14"/>
            </a:xfrm>
            <a:custGeom>
              <a:avLst/>
              <a:gdLst>
                <a:gd name="T0" fmla="*/ 1 w 134"/>
                <a:gd name="T1" fmla="*/ 0 h 71"/>
                <a:gd name="T2" fmla="*/ 1 w 134"/>
                <a:gd name="T3" fmla="*/ 0 h 71"/>
                <a:gd name="T4" fmla="*/ 1 w 134"/>
                <a:gd name="T5" fmla="*/ 0 h 71"/>
                <a:gd name="T6" fmla="*/ 1 w 134"/>
                <a:gd name="T7" fmla="*/ 0 h 71"/>
                <a:gd name="T8" fmla="*/ 1 w 134"/>
                <a:gd name="T9" fmla="*/ 0 h 71"/>
                <a:gd name="T10" fmla="*/ 0 w 134"/>
                <a:gd name="T11" fmla="*/ 0 h 71"/>
                <a:gd name="T12" fmla="*/ 0 w 134"/>
                <a:gd name="T13" fmla="*/ 1 h 71"/>
                <a:gd name="T14" fmla="*/ 0 w 134"/>
                <a:gd name="T15" fmla="*/ 1 h 71"/>
                <a:gd name="T16" fmla="*/ 0 w 134"/>
                <a:gd name="T17" fmla="*/ 1 h 71"/>
                <a:gd name="T18" fmla="*/ 0 w 134"/>
                <a:gd name="T19" fmla="*/ 0 h 71"/>
                <a:gd name="T20" fmla="*/ 0 w 134"/>
                <a:gd name="T21" fmla="*/ 0 h 71"/>
                <a:gd name="T22" fmla="*/ 0 w 134"/>
                <a:gd name="T23" fmla="*/ 0 h 71"/>
                <a:gd name="T24" fmla="*/ 0 w 134"/>
                <a:gd name="T25" fmla="*/ 0 h 71"/>
                <a:gd name="T26" fmla="*/ 1 w 134"/>
                <a:gd name="T27" fmla="*/ 0 h 71"/>
                <a:gd name="T28" fmla="*/ 1 w 134"/>
                <a:gd name="T29" fmla="*/ 0 h 71"/>
                <a:gd name="T30" fmla="*/ 1 w 134"/>
                <a:gd name="T31" fmla="*/ 0 h 71"/>
                <a:gd name="T32" fmla="*/ 1 w 13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71"/>
                <a:gd name="T53" fmla="*/ 134 w 13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2" name="Freeform 66"/>
            <p:cNvSpPr>
              <a:spLocks/>
            </p:cNvSpPr>
            <p:nvPr/>
          </p:nvSpPr>
          <p:spPr bwMode="auto">
            <a:xfrm>
              <a:off x="4147" y="896"/>
              <a:ext cx="43" cy="37"/>
            </a:xfrm>
            <a:custGeom>
              <a:avLst/>
              <a:gdLst>
                <a:gd name="T0" fmla="*/ 2 w 214"/>
                <a:gd name="T1" fmla="*/ 0 h 185"/>
                <a:gd name="T2" fmla="*/ 2 w 214"/>
                <a:gd name="T3" fmla="*/ 0 h 185"/>
                <a:gd name="T4" fmla="*/ 2 w 214"/>
                <a:gd name="T5" fmla="*/ 0 h 185"/>
                <a:gd name="T6" fmla="*/ 2 w 214"/>
                <a:gd name="T7" fmla="*/ 0 h 185"/>
                <a:gd name="T8" fmla="*/ 2 w 214"/>
                <a:gd name="T9" fmla="*/ 1 h 185"/>
                <a:gd name="T10" fmla="*/ 2 w 214"/>
                <a:gd name="T11" fmla="*/ 1 h 185"/>
                <a:gd name="T12" fmla="*/ 2 w 214"/>
                <a:gd name="T13" fmla="*/ 1 h 185"/>
                <a:gd name="T14" fmla="*/ 1 w 214"/>
                <a:gd name="T15" fmla="*/ 1 h 185"/>
                <a:gd name="T16" fmla="*/ 1 w 214"/>
                <a:gd name="T17" fmla="*/ 1 h 185"/>
                <a:gd name="T18" fmla="*/ 1 w 214"/>
                <a:gd name="T19" fmla="*/ 1 h 185"/>
                <a:gd name="T20" fmla="*/ 1 w 214"/>
                <a:gd name="T21" fmla="*/ 1 h 185"/>
                <a:gd name="T22" fmla="*/ 1 w 214"/>
                <a:gd name="T23" fmla="*/ 1 h 185"/>
                <a:gd name="T24" fmla="*/ 1 w 214"/>
                <a:gd name="T25" fmla="*/ 1 h 185"/>
                <a:gd name="T26" fmla="*/ 1 w 214"/>
                <a:gd name="T27" fmla="*/ 1 h 185"/>
                <a:gd name="T28" fmla="*/ 0 w 214"/>
                <a:gd name="T29" fmla="*/ 1 h 185"/>
                <a:gd name="T30" fmla="*/ 0 w 214"/>
                <a:gd name="T31" fmla="*/ 1 h 185"/>
                <a:gd name="T32" fmla="*/ 0 w 214"/>
                <a:gd name="T33" fmla="*/ 1 h 185"/>
                <a:gd name="T34" fmla="*/ 0 w 214"/>
                <a:gd name="T35" fmla="*/ 1 h 185"/>
                <a:gd name="T36" fmla="*/ 0 w 214"/>
                <a:gd name="T37" fmla="*/ 1 h 185"/>
                <a:gd name="T38" fmla="*/ 0 w 214"/>
                <a:gd name="T39" fmla="*/ 1 h 185"/>
                <a:gd name="T40" fmla="*/ 0 w 214"/>
                <a:gd name="T41" fmla="*/ 1 h 185"/>
                <a:gd name="T42" fmla="*/ 0 w 214"/>
                <a:gd name="T43" fmla="*/ 1 h 185"/>
                <a:gd name="T44" fmla="*/ 0 w 214"/>
                <a:gd name="T45" fmla="*/ 1 h 185"/>
                <a:gd name="T46" fmla="*/ 0 w 214"/>
                <a:gd name="T47" fmla="*/ 1 h 185"/>
                <a:gd name="T48" fmla="*/ 0 w 214"/>
                <a:gd name="T49" fmla="*/ 1 h 185"/>
                <a:gd name="T50" fmla="*/ 0 w 214"/>
                <a:gd name="T51" fmla="*/ 1 h 185"/>
                <a:gd name="T52" fmla="*/ 1 w 214"/>
                <a:gd name="T53" fmla="*/ 0 h 185"/>
                <a:gd name="T54" fmla="*/ 1 w 214"/>
                <a:gd name="T55" fmla="*/ 0 h 185"/>
                <a:gd name="T56" fmla="*/ 1 w 214"/>
                <a:gd name="T57" fmla="*/ 0 h 185"/>
                <a:gd name="T58" fmla="*/ 1 w 214"/>
                <a:gd name="T59" fmla="*/ 0 h 185"/>
                <a:gd name="T60" fmla="*/ 1 w 214"/>
                <a:gd name="T61" fmla="*/ 0 h 185"/>
                <a:gd name="T62" fmla="*/ 1 w 214"/>
                <a:gd name="T63" fmla="*/ 0 h 185"/>
                <a:gd name="T64" fmla="*/ 2 w 214"/>
                <a:gd name="T65" fmla="*/ 0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4"/>
                <a:gd name="T100" fmla="*/ 0 h 185"/>
                <a:gd name="T101" fmla="*/ 214 w 214"/>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3" name="Freeform 67"/>
            <p:cNvSpPr>
              <a:spLocks/>
            </p:cNvSpPr>
            <p:nvPr/>
          </p:nvSpPr>
          <p:spPr bwMode="auto">
            <a:xfrm>
              <a:off x="4170" y="904"/>
              <a:ext cx="9" cy="13"/>
            </a:xfrm>
            <a:custGeom>
              <a:avLst/>
              <a:gdLst>
                <a:gd name="T0" fmla="*/ 0 w 47"/>
                <a:gd name="T1" fmla="*/ 1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w 47"/>
                <a:gd name="T15" fmla="*/ 0 h 62"/>
                <a:gd name="T16" fmla="*/ 0 w 47"/>
                <a:gd name="T17" fmla="*/ 0 h 62"/>
                <a:gd name="T18" fmla="*/ 0 w 47"/>
                <a:gd name="T19" fmla="*/ 0 h 62"/>
                <a:gd name="T20" fmla="*/ 0 w 47"/>
                <a:gd name="T21" fmla="*/ 0 h 62"/>
                <a:gd name="T22" fmla="*/ 0 w 47"/>
                <a:gd name="T23" fmla="*/ 0 h 62"/>
                <a:gd name="T24" fmla="*/ 0 w 47"/>
                <a:gd name="T25" fmla="*/ 0 h 62"/>
                <a:gd name="T26" fmla="*/ 0 w 47"/>
                <a:gd name="T27" fmla="*/ 0 h 62"/>
                <a:gd name="T28" fmla="*/ 0 w 47"/>
                <a:gd name="T29" fmla="*/ 0 h 62"/>
                <a:gd name="T30" fmla="*/ 0 w 47"/>
                <a:gd name="T31" fmla="*/ 1 h 62"/>
                <a:gd name="T32" fmla="*/ 0 w 4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2"/>
                <a:gd name="T53" fmla="*/ 47 w 47"/>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4" name="Freeform 68"/>
            <p:cNvSpPr>
              <a:spLocks/>
            </p:cNvSpPr>
            <p:nvPr/>
          </p:nvSpPr>
          <p:spPr bwMode="auto">
            <a:xfrm>
              <a:off x="4160" y="913"/>
              <a:ext cx="10" cy="10"/>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2"/>
                <a:gd name="T35" fmla="*/ 52 w 5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5" name="Freeform 69"/>
            <p:cNvSpPr>
              <a:spLocks/>
            </p:cNvSpPr>
            <p:nvPr/>
          </p:nvSpPr>
          <p:spPr bwMode="auto">
            <a:xfrm>
              <a:off x="4222" y="954"/>
              <a:ext cx="19" cy="13"/>
            </a:xfrm>
            <a:custGeom>
              <a:avLst/>
              <a:gdLst>
                <a:gd name="T0" fmla="*/ 1 w 94"/>
                <a:gd name="T1" fmla="*/ 0 h 63"/>
                <a:gd name="T2" fmla="*/ 1 w 94"/>
                <a:gd name="T3" fmla="*/ 0 h 63"/>
                <a:gd name="T4" fmla="*/ 1 w 94"/>
                <a:gd name="T5" fmla="*/ 0 h 63"/>
                <a:gd name="T6" fmla="*/ 1 w 94"/>
                <a:gd name="T7" fmla="*/ 0 h 63"/>
                <a:gd name="T8" fmla="*/ 1 w 94"/>
                <a:gd name="T9" fmla="*/ 0 h 63"/>
                <a:gd name="T10" fmla="*/ 1 w 94"/>
                <a:gd name="T11" fmla="*/ 0 h 63"/>
                <a:gd name="T12" fmla="*/ 1 w 94"/>
                <a:gd name="T13" fmla="*/ 0 h 63"/>
                <a:gd name="T14" fmla="*/ 0 w 94"/>
                <a:gd name="T15" fmla="*/ 0 h 63"/>
                <a:gd name="T16" fmla="*/ 0 w 94"/>
                <a:gd name="T17" fmla="*/ 1 h 63"/>
                <a:gd name="T18" fmla="*/ 0 w 94"/>
                <a:gd name="T19" fmla="*/ 1 h 63"/>
                <a:gd name="T20" fmla="*/ 0 w 94"/>
                <a:gd name="T21" fmla="*/ 1 h 63"/>
                <a:gd name="T22" fmla="*/ 0 w 94"/>
                <a:gd name="T23" fmla="*/ 1 h 63"/>
                <a:gd name="T24" fmla="*/ 0 w 94"/>
                <a:gd name="T25" fmla="*/ 0 h 63"/>
                <a:gd name="T26" fmla="*/ 0 w 94"/>
                <a:gd name="T27" fmla="*/ 0 h 63"/>
                <a:gd name="T28" fmla="*/ 0 w 94"/>
                <a:gd name="T29" fmla="*/ 0 h 63"/>
                <a:gd name="T30" fmla="*/ 0 w 94"/>
                <a:gd name="T31" fmla="*/ 0 h 63"/>
                <a:gd name="T32" fmla="*/ 0 w 94"/>
                <a:gd name="T33" fmla="*/ 0 h 63"/>
                <a:gd name="T34" fmla="*/ 0 w 94"/>
                <a:gd name="T35" fmla="*/ 0 h 63"/>
                <a:gd name="T36" fmla="*/ 0 w 94"/>
                <a:gd name="T37" fmla="*/ 0 h 63"/>
                <a:gd name="T38" fmla="*/ 0 w 94"/>
                <a:gd name="T39" fmla="*/ 0 h 63"/>
                <a:gd name="T40" fmla="*/ 0 w 94"/>
                <a:gd name="T41" fmla="*/ 0 h 63"/>
                <a:gd name="T42" fmla="*/ 0 w 94"/>
                <a:gd name="T43" fmla="*/ 0 h 63"/>
                <a:gd name="T44" fmla="*/ 1 w 94"/>
                <a:gd name="T45" fmla="*/ 0 h 63"/>
                <a:gd name="T46" fmla="*/ 1 w 94"/>
                <a:gd name="T47" fmla="*/ 0 h 63"/>
                <a:gd name="T48" fmla="*/ 1 w 94"/>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63"/>
                <a:gd name="T77" fmla="*/ 94 w 94"/>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6" name="Freeform 70"/>
            <p:cNvSpPr>
              <a:spLocks/>
            </p:cNvSpPr>
            <p:nvPr/>
          </p:nvSpPr>
          <p:spPr bwMode="auto">
            <a:xfrm>
              <a:off x="4222" y="958"/>
              <a:ext cx="102" cy="121"/>
            </a:xfrm>
            <a:custGeom>
              <a:avLst/>
              <a:gdLst>
                <a:gd name="T0" fmla="*/ 3 w 510"/>
                <a:gd name="T1" fmla="*/ 1 h 604"/>
                <a:gd name="T2" fmla="*/ 3 w 510"/>
                <a:gd name="T3" fmla="*/ 1 h 604"/>
                <a:gd name="T4" fmla="*/ 4 w 510"/>
                <a:gd name="T5" fmla="*/ 2 h 604"/>
                <a:gd name="T6" fmla="*/ 4 w 510"/>
                <a:gd name="T7" fmla="*/ 2 h 604"/>
                <a:gd name="T8" fmla="*/ 4 w 510"/>
                <a:gd name="T9" fmla="*/ 3 h 604"/>
                <a:gd name="T10" fmla="*/ 4 w 510"/>
                <a:gd name="T11" fmla="*/ 3 h 604"/>
                <a:gd name="T12" fmla="*/ 4 w 510"/>
                <a:gd name="T13" fmla="*/ 3 h 604"/>
                <a:gd name="T14" fmla="*/ 3 w 510"/>
                <a:gd name="T15" fmla="*/ 3 h 604"/>
                <a:gd name="T16" fmla="*/ 3 w 510"/>
                <a:gd name="T17" fmla="*/ 3 h 604"/>
                <a:gd name="T18" fmla="*/ 3 w 510"/>
                <a:gd name="T19" fmla="*/ 3 h 604"/>
                <a:gd name="T20" fmla="*/ 3 w 510"/>
                <a:gd name="T21" fmla="*/ 3 h 604"/>
                <a:gd name="T22" fmla="*/ 4 w 510"/>
                <a:gd name="T23" fmla="*/ 3 h 604"/>
                <a:gd name="T24" fmla="*/ 4 w 510"/>
                <a:gd name="T25" fmla="*/ 3 h 604"/>
                <a:gd name="T26" fmla="*/ 3 w 510"/>
                <a:gd name="T27" fmla="*/ 2 h 604"/>
                <a:gd name="T28" fmla="*/ 3 w 510"/>
                <a:gd name="T29" fmla="*/ 2 h 604"/>
                <a:gd name="T30" fmla="*/ 3 w 510"/>
                <a:gd name="T31" fmla="*/ 2 h 604"/>
                <a:gd name="T32" fmla="*/ 3 w 510"/>
                <a:gd name="T33" fmla="*/ 2 h 604"/>
                <a:gd name="T34" fmla="*/ 3 w 510"/>
                <a:gd name="T35" fmla="*/ 2 h 604"/>
                <a:gd name="T36" fmla="*/ 2 w 510"/>
                <a:gd name="T37" fmla="*/ 2 h 604"/>
                <a:gd name="T38" fmla="*/ 2 w 510"/>
                <a:gd name="T39" fmla="*/ 1 h 604"/>
                <a:gd name="T40" fmla="*/ 2 w 510"/>
                <a:gd name="T41" fmla="*/ 1 h 604"/>
                <a:gd name="T42" fmla="*/ 2 w 510"/>
                <a:gd name="T43" fmla="*/ 2 h 604"/>
                <a:gd name="T44" fmla="*/ 2 w 510"/>
                <a:gd name="T45" fmla="*/ 2 h 604"/>
                <a:gd name="T46" fmla="*/ 2 w 510"/>
                <a:gd name="T47" fmla="*/ 2 h 604"/>
                <a:gd name="T48" fmla="*/ 2 w 510"/>
                <a:gd name="T49" fmla="*/ 3 h 604"/>
                <a:gd name="T50" fmla="*/ 1 w 510"/>
                <a:gd name="T51" fmla="*/ 3 h 604"/>
                <a:gd name="T52" fmla="*/ 1 w 510"/>
                <a:gd name="T53" fmla="*/ 3 h 604"/>
                <a:gd name="T54" fmla="*/ 1 w 510"/>
                <a:gd name="T55" fmla="*/ 3 h 604"/>
                <a:gd name="T56" fmla="*/ 0 w 510"/>
                <a:gd name="T57" fmla="*/ 3 h 604"/>
                <a:gd name="T58" fmla="*/ 1 w 510"/>
                <a:gd name="T59" fmla="*/ 4 h 604"/>
                <a:gd name="T60" fmla="*/ 1 w 510"/>
                <a:gd name="T61" fmla="*/ 4 h 604"/>
                <a:gd name="T62" fmla="*/ 1 w 510"/>
                <a:gd name="T63" fmla="*/ 4 h 604"/>
                <a:gd name="T64" fmla="*/ 1 w 510"/>
                <a:gd name="T65" fmla="*/ 5 h 604"/>
                <a:gd name="T66" fmla="*/ 1 w 510"/>
                <a:gd name="T67" fmla="*/ 5 h 604"/>
                <a:gd name="T68" fmla="*/ 1 w 510"/>
                <a:gd name="T69" fmla="*/ 5 h 604"/>
                <a:gd name="T70" fmla="*/ 1 w 510"/>
                <a:gd name="T71" fmla="*/ 5 h 604"/>
                <a:gd name="T72" fmla="*/ 0 w 510"/>
                <a:gd name="T73" fmla="*/ 5 h 604"/>
                <a:gd name="T74" fmla="*/ 0 w 510"/>
                <a:gd name="T75" fmla="*/ 5 h 604"/>
                <a:gd name="T76" fmla="*/ 0 w 510"/>
                <a:gd name="T77" fmla="*/ 4 h 604"/>
                <a:gd name="T78" fmla="*/ 0 w 510"/>
                <a:gd name="T79" fmla="*/ 4 h 604"/>
                <a:gd name="T80" fmla="*/ 0 w 510"/>
                <a:gd name="T81" fmla="*/ 4 h 604"/>
                <a:gd name="T82" fmla="*/ 0 w 510"/>
                <a:gd name="T83" fmla="*/ 4 h 604"/>
                <a:gd name="T84" fmla="*/ 0 w 510"/>
                <a:gd name="T85" fmla="*/ 3 h 604"/>
                <a:gd name="T86" fmla="*/ 0 w 510"/>
                <a:gd name="T87" fmla="*/ 2 h 604"/>
                <a:gd name="T88" fmla="*/ 0 w 510"/>
                <a:gd name="T89" fmla="*/ 2 h 604"/>
                <a:gd name="T90" fmla="*/ 0 w 510"/>
                <a:gd name="T91" fmla="*/ 2 h 604"/>
                <a:gd name="T92" fmla="*/ 1 w 510"/>
                <a:gd name="T93" fmla="*/ 2 h 604"/>
                <a:gd name="T94" fmla="*/ 1 w 510"/>
                <a:gd name="T95" fmla="*/ 2 h 604"/>
                <a:gd name="T96" fmla="*/ 2 w 510"/>
                <a:gd name="T97" fmla="*/ 2 h 604"/>
                <a:gd name="T98" fmla="*/ 2 w 510"/>
                <a:gd name="T99" fmla="*/ 1 h 604"/>
                <a:gd name="T100" fmla="*/ 2 w 510"/>
                <a:gd name="T101" fmla="*/ 1 h 604"/>
                <a:gd name="T102" fmla="*/ 2 w 510"/>
                <a:gd name="T103" fmla="*/ 0 h 604"/>
                <a:gd name="T104" fmla="*/ 3 w 510"/>
                <a:gd name="T105" fmla="*/ 0 h 604"/>
                <a:gd name="T106" fmla="*/ 3 w 510"/>
                <a:gd name="T107" fmla="*/ 0 h 604"/>
                <a:gd name="T108" fmla="*/ 3 w 510"/>
                <a:gd name="T109" fmla="*/ 0 h 604"/>
                <a:gd name="T110" fmla="*/ 3 w 510"/>
                <a:gd name="T111" fmla="*/ 0 h 604"/>
                <a:gd name="T112" fmla="*/ 3 w 510"/>
                <a:gd name="T113" fmla="*/ 0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0"/>
                <a:gd name="T172" fmla="*/ 0 h 604"/>
                <a:gd name="T173" fmla="*/ 510 w 510"/>
                <a:gd name="T174" fmla="*/ 604 h 6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7" name="Freeform 71"/>
            <p:cNvSpPr>
              <a:spLocks/>
            </p:cNvSpPr>
            <p:nvPr/>
          </p:nvSpPr>
          <p:spPr bwMode="auto">
            <a:xfrm>
              <a:off x="4108" y="967"/>
              <a:ext cx="69" cy="92"/>
            </a:xfrm>
            <a:custGeom>
              <a:avLst/>
              <a:gdLst>
                <a:gd name="T0" fmla="*/ 2 w 345"/>
                <a:gd name="T1" fmla="*/ 1 h 460"/>
                <a:gd name="T2" fmla="*/ 2 w 345"/>
                <a:gd name="T3" fmla="*/ 1 h 460"/>
                <a:gd name="T4" fmla="*/ 2 w 345"/>
                <a:gd name="T5" fmla="*/ 1 h 460"/>
                <a:gd name="T6" fmla="*/ 2 w 345"/>
                <a:gd name="T7" fmla="*/ 1 h 460"/>
                <a:gd name="T8" fmla="*/ 2 w 345"/>
                <a:gd name="T9" fmla="*/ 2 h 460"/>
                <a:gd name="T10" fmla="*/ 2 w 345"/>
                <a:gd name="T11" fmla="*/ 2 h 460"/>
                <a:gd name="T12" fmla="*/ 2 w 345"/>
                <a:gd name="T13" fmla="*/ 2 h 460"/>
                <a:gd name="T14" fmla="*/ 2 w 345"/>
                <a:gd name="T15" fmla="*/ 2 h 460"/>
                <a:gd name="T16" fmla="*/ 2 w 345"/>
                <a:gd name="T17" fmla="*/ 2 h 460"/>
                <a:gd name="T18" fmla="*/ 2 w 345"/>
                <a:gd name="T19" fmla="*/ 2 h 460"/>
                <a:gd name="T20" fmla="*/ 2 w 345"/>
                <a:gd name="T21" fmla="*/ 2 h 460"/>
                <a:gd name="T22" fmla="*/ 3 w 345"/>
                <a:gd name="T23" fmla="*/ 2 h 460"/>
                <a:gd name="T24" fmla="*/ 3 w 345"/>
                <a:gd name="T25" fmla="*/ 3 h 460"/>
                <a:gd name="T26" fmla="*/ 3 w 345"/>
                <a:gd name="T27" fmla="*/ 3 h 460"/>
                <a:gd name="T28" fmla="*/ 3 w 345"/>
                <a:gd name="T29" fmla="*/ 3 h 460"/>
                <a:gd name="T30" fmla="*/ 2 w 345"/>
                <a:gd name="T31" fmla="*/ 4 h 460"/>
                <a:gd name="T32" fmla="*/ 2 w 345"/>
                <a:gd name="T33" fmla="*/ 4 h 460"/>
                <a:gd name="T34" fmla="*/ 2 w 345"/>
                <a:gd name="T35" fmla="*/ 4 h 460"/>
                <a:gd name="T36" fmla="*/ 2 w 345"/>
                <a:gd name="T37" fmla="*/ 4 h 460"/>
                <a:gd name="T38" fmla="*/ 2 w 345"/>
                <a:gd name="T39" fmla="*/ 3 h 460"/>
                <a:gd name="T40" fmla="*/ 2 w 345"/>
                <a:gd name="T41" fmla="*/ 3 h 460"/>
                <a:gd name="T42" fmla="*/ 2 w 345"/>
                <a:gd name="T43" fmla="*/ 3 h 460"/>
                <a:gd name="T44" fmla="*/ 2 w 345"/>
                <a:gd name="T45" fmla="*/ 3 h 460"/>
                <a:gd name="T46" fmla="*/ 1 w 345"/>
                <a:gd name="T47" fmla="*/ 3 h 460"/>
                <a:gd name="T48" fmla="*/ 1 w 345"/>
                <a:gd name="T49" fmla="*/ 3 h 460"/>
                <a:gd name="T50" fmla="*/ 1 w 345"/>
                <a:gd name="T51" fmla="*/ 3 h 460"/>
                <a:gd name="T52" fmla="*/ 1 w 345"/>
                <a:gd name="T53" fmla="*/ 3 h 460"/>
                <a:gd name="T54" fmla="*/ 1 w 345"/>
                <a:gd name="T55" fmla="*/ 2 h 460"/>
                <a:gd name="T56" fmla="*/ 1 w 345"/>
                <a:gd name="T57" fmla="*/ 2 h 460"/>
                <a:gd name="T58" fmla="*/ 1 w 345"/>
                <a:gd name="T59" fmla="*/ 2 h 460"/>
                <a:gd name="T60" fmla="*/ 1 w 345"/>
                <a:gd name="T61" fmla="*/ 2 h 460"/>
                <a:gd name="T62" fmla="*/ 1 w 345"/>
                <a:gd name="T63" fmla="*/ 3 h 460"/>
                <a:gd name="T64" fmla="*/ 1 w 345"/>
                <a:gd name="T65" fmla="*/ 3 h 460"/>
                <a:gd name="T66" fmla="*/ 1 w 345"/>
                <a:gd name="T67" fmla="*/ 2 h 460"/>
                <a:gd name="T68" fmla="*/ 1 w 345"/>
                <a:gd name="T69" fmla="*/ 2 h 460"/>
                <a:gd name="T70" fmla="*/ 1 w 345"/>
                <a:gd name="T71" fmla="*/ 2 h 460"/>
                <a:gd name="T72" fmla="*/ 1 w 345"/>
                <a:gd name="T73" fmla="*/ 2 h 460"/>
                <a:gd name="T74" fmla="*/ 1 w 345"/>
                <a:gd name="T75" fmla="*/ 2 h 460"/>
                <a:gd name="T76" fmla="*/ 1 w 345"/>
                <a:gd name="T77" fmla="*/ 2 h 460"/>
                <a:gd name="T78" fmla="*/ 1 w 345"/>
                <a:gd name="T79" fmla="*/ 1 h 460"/>
                <a:gd name="T80" fmla="*/ 1 w 345"/>
                <a:gd name="T81" fmla="*/ 1 h 460"/>
                <a:gd name="T82" fmla="*/ 1 w 345"/>
                <a:gd name="T83" fmla="*/ 1 h 460"/>
                <a:gd name="T84" fmla="*/ 0 w 345"/>
                <a:gd name="T85" fmla="*/ 2 h 460"/>
                <a:gd name="T86" fmla="*/ 0 w 345"/>
                <a:gd name="T87" fmla="*/ 2 h 460"/>
                <a:gd name="T88" fmla="*/ 0 w 345"/>
                <a:gd name="T89" fmla="*/ 2 h 460"/>
                <a:gd name="T90" fmla="*/ 0 w 345"/>
                <a:gd name="T91" fmla="*/ 1 h 460"/>
                <a:gd name="T92" fmla="*/ 1 w 345"/>
                <a:gd name="T93" fmla="*/ 1 h 460"/>
                <a:gd name="T94" fmla="*/ 1 w 345"/>
                <a:gd name="T95" fmla="*/ 1 h 460"/>
                <a:gd name="T96" fmla="*/ 1 w 345"/>
                <a:gd name="T97" fmla="*/ 1 h 460"/>
                <a:gd name="T98" fmla="*/ 1 w 345"/>
                <a:gd name="T99" fmla="*/ 1 h 460"/>
                <a:gd name="T100" fmla="*/ 0 w 345"/>
                <a:gd name="T101" fmla="*/ 1 h 460"/>
                <a:gd name="T102" fmla="*/ 0 w 345"/>
                <a:gd name="T103" fmla="*/ 1 h 460"/>
                <a:gd name="T104" fmla="*/ 0 w 345"/>
                <a:gd name="T105" fmla="*/ 1 h 460"/>
                <a:gd name="T106" fmla="*/ 0 w 345"/>
                <a:gd name="T107" fmla="*/ 1 h 460"/>
                <a:gd name="T108" fmla="*/ 0 w 345"/>
                <a:gd name="T109" fmla="*/ 1 h 460"/>
                <a:gd name="T110" fmla="*/ 0 w 345"/>
                <a:gd name="T111" fmla="*/ 0 h 460"/>
                <a:gd name="T112" fmla="*/ 1 w 345"/>
                <a:gd name="T113" fmla="*/ 0 h 460"/>
                <a:gd name="T114" fmla="*/ 1 w 345"/>
                <a:gd name="T115" fmla="*/ 0 h 460"/>
                <a:gd name="T116" fmla="*/ 1 w 345"/>
                <a:gd name="T117" fmla="*/ 0 h 460"/>
                <a:gd name="T118" fmla="*/ 2 w 345"/>
                <a:gd name="T119" fmla="*/ 1 h 4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60"/>
                <a:gd name="T182" fmla="*/ 345 w 345"/>
                <a:gd name="T183" fmla="*/ 460 h 4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8" name="Freeform 72"/>
            <p:cNvSpPr>
              <a:spLocks/>
            </p:cNvSpPr>
            <p:nvPr/>
          </p:nvSpPr>
          <p:spPr bwMode="auto">
            <a:xfrm>
              <a:off x="4170" y="989"/>
              <a:ext cx="44" cy="74"/>
            </a:xfrm>
            <a:custGeom>
              <a:avLst/>
              <a:gdLst>
                <a:gd name="T0" fmla="*/ 2 w 218"/>
                <a:gd name="T1" fmla="*/ 0 h 367"/>
                <a:gd name="T2" fmla="*/ 2 w 218"/>
                <a:gd name="T3" fmla="*/ 1 h 367"/>
                <a:gd name="T4" fmla="*/ 2 w 218"/>
                <a:gd name="T5" fmla="*/ 1 h 367"/>
                <a:gd name="T6" fmla="*/ 2 w 218"/>
                <a:gd name="T7" fmla="*/ 1 h 367"/>
                <a:gd name="T8" fmla="*/ 2 w 218"/>
                <a:gd name="T9" fmla="*/ 2 h 367"/>
                <a:gd name="T10" fmla="*/ 2 w 218"/>
                <a:gd name="T11" fmla="*/ 2 h 367"/>
                <a:gd name="T12" fmla="*/ 2 w 218"/>
                <a:gd name="T13" fmla="*/ 2 h 367"/>
                <a:gd name="T14" fmla="*/ 2 w 218"/>
                <a:gd name="T15" fmla="*/ 3 h 367"/>
                <a:gd name="T16" fmla="*/ 2 w 218"/>
                <a:gd name="T17" fmla="*/ 3 h 367"/>
                <a:gd name="T18" fmla="*/ 2 w 218"/>
                <a:gd name="T19" fmla="*/ 3 h 367"/>
                <a:gd name="T20" fmla="*/ 1 w 218"/>
                <a:gd name="T21" fmla="*/ 3 h 367"/>
                <a:gd name="T22" fmla="*/ 1 w 218"/>
                <a:gd name="T23" fmla="*/ 3 h 367"/>
                <a:gd name="T24" fmla="*/ 1 w 218"/>
                <a:gd name="T25" fmla="*/ 3 h 367"/>
                <a:gd name="T26" fmla="*/ 1 w 218"/>
                <a:gd name="T27" fmla="*/ 3 h 367"/>
                <a:gd name="T28" fmla="*/ 1 w 218"/>
                <a:gd name="T29" fmla="*/ 3 h 367"/>
                <a:gd name="T30" fmla="*/ 1 w 218"/>
                <a:gd name="T31" fmla="*/ 3 h 367"/>
                <a:gd name="T32" fmla="*/ 1 w 218"/>
                <a:gd name="T33" fmla="*/ 3 h 367"/>
                <a:gd name="T34" fmla="*/ 1 w 218"/>
                <a:gd name="T35" fmla="*/ 3 h 367"/>
                <a:gd name="T36" fmla="*/ 1 w 218"/>
                <a:gd name="T37" fmla="*/ 2 h 367"/>
                <a:gd name="T38" fmla="*/ 1 w 218"/>
                <a:gd name="T39" fmla="*/ 2 h 367"/>
                <a:gd name="T40" fmla="*/ 1 w 218"/>
                <a:gd name="T41" fmla="*/ 2 h 367"/>
                <a:gd name="T42" fmla="*/ 1 w 218"/>
                <a:gd name="T43" fmla="*/ 2 h 367"/>
                <a:gd name="T44" fmla="*/ 1 w 218"/>
                <a:gd name="T45" fmla="*/ 1 h 367"/>
                <a:gd name="T46" fmla="*/ 1 w 218"/>
                <a:gd name="T47" fmla="*/ 1 h 367"/>
                <a:gd name="T48" fmla="*/ 0 w 218"/>
                <a:gd name="T49" fmla="*/ 1 h 367"/>
                <a:gd name="T50" fmla="*/ 0 w 218"/>
                <a:gd name="T51" fmla="*/ 1 h 367"/>
                <a:gd name="T52" fmla="*/ 0 w 218"/>
                <a:gd name="T53" fmla="*/ 1 h 367"/>
                <a:gd name="T54" fmla="*/ 0 w 218"/>
                <a:gd name="T55" fmla="*/ 1 h 367"/>
                <a:gd name="T56" fmla="*/ 0 w 218"/>
                <a:gd name="T57" fmla="*/ 1 h 367"/>
                <a:gd name="T58" fmla="*/ 0 w 218"/>
                <a:gd name="T59" fmla="*/ 0 h 367"/>
                <a:gd name="T60" fmla="*/ 0 w 218"/>
                <a:gd name="T61" fmla="*/ 0 h 367"/>
                <a:gd name="T62" fmla="*/ 0 w 218"/>
                <a:gd name="T63" fmla="*/ 0 h 367"/>
                <a:gd name="T64" fmla="*/ 0 w 218"/>
                <a:gd name="T65" fmla="*/ 0 h 367"/>
                <a:gd name="T66" fmla="*/ 2 w 218"/>
                <a:gd name="T67" fmla="*/ 0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367"/>
                <a:gd name="T104" fmla="*/ 218 w 218"/>
                <a:gd name="T105" fmla="*/ 367 h 3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9" name="Freeform 73"/>
            <p:cNvSpPr>
              <a:spLocks/>
            </p:cNvSpPr>
            <p:nvPr/>
          </p:nvSpPr>
          <p:spPr bwMode="auto">
            <a:xfrm>
              <a:off x="4249" y="1006"/>
              <a:ext cx="46" cy="66"/>
            </a:xfrm>
            <a:custGeom>
              <a:avLst/>
              <a:gdLst>
                <a:gd name="T0" fmla="*/ 2 w 229"/>
                <a:gd name="T1" fmla="*/ 1 h 331"/>
                <a:gd name="T2" fmla="*/ 2 w 229"/>
                <a:gd name="T3" fmla="*/ 1 h 331"/>
                <a:gd name="T4" fmla="*/ 1 w 229"/>
                <a:gd name="T5" fmla="*/ 1 h 331"/>
                <a:gd name="T6" fmla="*/ 1 w 229"/>
                <a:gd name="T7" fmla="*/ 1 h 331"/>
                <a:gd name="T8" fmla="*/ 2 w 229"/>
                <a:gd name="T9" fmla="*/ 2 h 331"/>
                <a:gd name="T10" fmla="*/ 2 w 229"/>
                <a:gd name="T11" fmla="*/ 2 h 331"/>
                <a:gd name="T12" fmla="*/ 2 w 229"/>
                <a:gd name="T13" fmla="*/ 2 h 331"/>
                <a:gd name="T14" fmla="*/ 2 w 229"/>
                <a:gd name="T15" fmla="*/ 2 h 331"/>
                <a:gd name="T16" fmla="*/ 2 w 229"/>
                <a:gd name="T17" fmla="*/ 2 h 331"/>
                <a:gd name="T18" fmla="*/ 1 w 229"/>
                <a:gd name="T19" fmla="*/ 2 h 331"/>
                <a:gd name="T20" fmla="*/ 1 w 229"/>
                <a:gd name="T21" fmla="*/ 2 h 331"/>
                <a:gd name="T22" fmla="*/ 1 w 229"/>
                <a:gd name="T23" fmla="*/ 2 h 331"/>
                <a:gd name="T24" fmla="*/ 1 w 229"/>
                <a:gd name="T25" fmla="*/ 2 h 331"/>
                <a:gd name="T26" fmla="*/ 1 w 229"/>
                <a:gd name="T27" fmla="*/ 2 h 331"/>
                <a:gd name="T28" fmla="*/ 1 w 229"/>
                <a:gd name="T29" fmla="*/ 2 h 331"/>
                <a:gd name="T30" fmla="*/ 1 w 229"/>
                <a:gd name="T31" fmla="*/ 3 h 331"/>
                <a:gd name="T32" fmla="*/ 1 w 229"/>
                <a:gd name="T33" fmla="*/ 3 h 331"/>
                <a:gd name="T34" fmla="*/ 1 w 229"/>
                <a:gd name="T35" fmla="*/ 3 h 331"/>
                <a:gd name="T36" fmla="*/ 1 w 229"/>
                <a:gd name="T37" fmla="*/ 2 h 331"/>
                <a:gd name="T38" fmla="*/ 1 w 229"/>
                <a:gd name="T39" fmla="*/ 2 h 331"/>
                <a:gd name="T40" fmla="*/ 1 w 229"/>
                <a:gd name="T41" fmla="*/ 2 h 331"/>
                <a:gd name="T42" fmla="*/ 1 w 229"/>
                <a:gd name="T43" fmla="*/ 2 h 331"/>
                <a:gd name="T44" fmla="*/ 1 w 229"/>
                <a:gd name="T45" fmla="*/ 2 h 331"/>
                <a:gd name="T46" fmla="*/ 1 w 229"/>
                <a:gd name="T47" fmla="*/ 2 h 331"/>
                <a:gd name="T48" fmla="*/ 1 w 229"/>
                <a:gd name="T49" fmla="*/ 2 h 331"/>
                <a:gd name="T50" fmla="*/ 0 w 229"/>
                <a:gd name="T51" fmla="*/ 2 h 331"/>
                <a:gd name="T52" fmla="*/ 1 w 229"/>
                <a:gd name="T53" fmla="*/ 1 h 331"/>
                <a:gd name="T54" fmla="*/ 1 w 229"/>
                <a:gd name="T55" fmla="*/ 0 h 331"/>
                <a:gd name="T56" fmla="*/ 1 w 229"/>
                <a:gd name="T57" fmla="*/ 0 h 331"/>
                <a:gd name="T58" fmla="*/ 1 w 229"/>
                <a:gd name="T59" fmla="*/ 0 h 331"/>
                <a:gd name="T60" fmla="*/ 1 w 229"/>
                <a:gd name="T61" fmla="*/ 0 h 331"/>
                <a:gd name="T62" fmla="*/ 1 w 229"/>
                <a:gd name="T63" fmla="*/ 1 h 331"/>
                <a:gd name="T64" fmla="*/ 1 w 229"/>
                <a:gd name="T65" fmla="*/ 1 h 331"/>
                <a:gd name="T66" fmla="*/ 1 w 229"/>
                <a:gd name="T67" fmla="*/ 1 h 331"/>
                <a:gd name="T68" fmla="*/ 2 w 229"/>
                <a:gd name="T69" fmla="*/ 1 h 331"/>
                <a:gd name="T70" fmla="*/ 2 w 229"/>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331"/>
                <a:gd name="T110" fmla="*/ 229 w 229"/>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0" name="Freeform 74"/>
            <p:cNvSpPr>
              <a:spLocks/>
            </p:cNvSpPr>
            <p:nvPr/>
          </p:nvSpPr>
          <p:spPr bwMode="auto">
            <a:xfrm>
              <a:off x="4029" y="1022"/>
              <a:ext cx="116" cy="176"/>
            </a:xfrm>
            <a:custGeom>
              <a:avLst/>
              <a:gdLst>
                <a:gd name="T0" fmla="*/ 3 w 581"/>
                <a:gd name="T1" fmla="*/ 1 h 879"/>
                <a:gd name="T2" fmla="*/ 4 w 581"/>
                <a:gd name="T3" fmla="*/ 1 h 879"/>
                <a:gd name="T4" fmla="*/ 4 w 581"/>
                <a:gd name="T5" fmla="*/ 1 h 879"/>
                <a:gd name="T6" fmla="*/ 5 w 581"/>
                <a:gd name="T7" fmla="*/ 1 h 879"/>
                <a:gd name="T8" fmla="*/ 4 w 581"/>
                <a:gd name="T9" fmla="*/ 1 h 879"/>
                <a:gd name="T10" fmla="*/ 4 w 581"/>
                <a:gd name="T11" fmla="*/ 1 h 879"/>
                <a:gd name="T12" fmla="*/ 4 w 581"/>
                <a:gd name="T13" fmla="*/ 2 h 879"/>
                <a:gd name="T14" fmla="*/ 4 w 581"/>
                <a:gd name="T15" fmla="*/ 2 h 879"/>
                <a:gd name="T16" fmla="*/ 4 w 581"/>
                <a:gd name="T17" fmla="*/ 1 h 879"/>
                <a:gd name="T18" fmla="*/ 3 w 581"/>
                <a:gd name="T19" fmla="*/ 2 h 879"/>
                <a:gd name="T20" fmla="*/ 3 w 581"/>
                <a:gd name="T21" fmla="*/ 2 h 879"/>
                <a:gd name="T22" fmla="*/ 3 w 581"/>
                <a:gd name="T23" fmla="*/ 2 h 879"/>
                <a:gd name="T24" fmla="*/ 3 w 581"/>
                <a:gd name="T25" fmla="*/ 2 h 879"/>
                <a:gd name="T26" fmla="*/ 2 w 581"/>
                <a:gd name="T27" fmla="*/ 2 h 879"/>
                <a:gd name="T28" fmla="*/ 3 w 581"/>
                <a:gd name="T29" fmla="*/ 2 h 879"/>
                <a:gd name="T30" fmla="*/ 2 w 581"/>
                <a:gd name="T31" fmla="*/ 3 h 879"/>
                <a:gd name="T32" fmla="*/ 3 w 581"/>
                <a:gd name="T33" fmla="*/ 3 h 879"/>
                <a:gd name="T34" fmla="*/ 3 w 581"/>
                <a:gd name="T35" fmla="*/ 3 h 879"/>
                <a:gd name="T36" fmla="*/ 3 w 581"/>
                <a:gd name="T37" fmla="*/ 3 h 879"/>
                <a:gd name="T38" fmla="*/ 3 w 581"/>
                <a:gd name="T39" fmla="*/ 4 h 879"/>
                <a:gd name="T40" fmla="*/ 2 w 581"/>
                <a:gd name="T41" fmla="*/ 4 h 879"/>
                <a:gd name="T42" fmla="*/ 2 w 581"/>
                <a:gd name="T43" fmla="*/ 4 h 879"/>
                <a:gd name="T44" fmla="*/ 2 w 581"/>
                <a:gd name="T45" fmla="*/ 5 h 879"/>
                <a:gd name="T46" fmla="*/ 2 w 581"/>
                <a:gd name="T47" fmla="*/ 6 h 879"/>
                <a:gd name="T48" fmla="*/ 2 w 581"/>
                <a:gd name="T49" fmla="*/ 6 h 879"/>
                <a:gd name="T50" fmla="*/ 2 w 581"/>
                <a:gd name="T51" fmla="*/ 7 h 879"/>
                <a:gd name="T52" fmla="*/ 1 w 581"/>
                <a:gd name="T53" fmla="*/ 7 h 879"/>
                <a:gd name="T54" fmla="*/ 1 w 581"/>
                <a:gd name="T55" fmla="*/ 7 h 879"/>
                <a:gd name="T56" fmla="*/ 1 w 581"/>
                <a:gd name="T57" fmla="*/ 6 h 879"/>
                <a:gd name="T58" fmla="*/ 2 w 581"/>
                <a:gd name="T59" fmla="*/ 6 h 879"/>
                <a:gd name="T60" fmla="*/ 1 w 581"/>
                <a:gd name="T61" fmla="*/ 6 h 879"/>
                <a:gd name="T62" fmla="*/ 1 w 581"/>
                <a:gd name="T63" fmla="*/ 6 h 879"/>
                <a:gd name="T64" fmla="*/ 1 w 581"/>
                <a:gd name="T65" fmla="*/ 6 h 879"/>
                <a:gd name="T66" fmla="*/ 1 w 581"/>
                <a:gd name="T67" fmla="*/ 5 h 879"/>
                <a:gd name="T68" fmla="*/ 2 w 581"/>
                <a:gd name="T69" fmla="*/ 5 h 879"/>
                <a:gd name="T70" fmla="*/ 2 w 581"/>
                <a:gd name="T71" fmla="*/ 5 h 879"/>
                <a:gd name="T72" fmla="*/ 1 w 581"/>
                <a:gd name="T73" fmla="*/ 5 h 879"/>
                <a:gd name="T74" fmla="*/ 1 w 581"/>
                <a:gd name="T75" fmla="*/ 5 h 879"/>
                <a:gd name="T76" fmla="*/ 1 w 581"/>
                <a:gd name="T77" fmla="*/ 5 h 879"/>
                <a:gd name="T78" fmla="*/ 2 w 581"/>
                <a:gd name="T79" fmla="*/ 4 h 879"/>
                <a:gd name="T80" fmla="*/ 2 w 581"/>
                <a:gd name="T81" fmla="*/ 4 h 879"/>
                <a:gd name="T82" fmla="*/ 1 w 581"/>
                <a:gd name="T83" fmla="*/ 4 h 879"/>
                <a:gd name="T84" fmla="*/ 0 w 581"/>
                <a:gd name="T85" fmla="*/ 5 h 879"/>
                <a:gd name="T86" fmla="*/ 0 w 581"/>
                <a:gd name="T87" fmla="*/ 4 h 879"/>
                <a:gd name="T88" fmla="*/ 1 w 581"/>
                <a:gd name="T89" fmla="*/ 4 h 879"/>
                <a:gd name="T90" fmla="*/ 2 w 581"/>
                <a:gd name="T91" fmla="*/ 4 h 879"/>
                <a:gd name="T92" fmla="*/ 2 w 581"/>
                <a:gd name="T93" fmla="*/ 3 h 879"/>
                <a:gd name="T94" fmla="*/ 1 w 581"/>
                <a:gd name="T95" fmla="*/ 4 h 879"/>
                <a:gd name="T96" fmla="*/ 1 w 581"/>
                <a:gd name="T97" fmla="*/ 3 h 879"/>
                <a:gd name="T98" fmla="*/ 1 w 581"/>
                <a:gd name="T99" fmla="*/ 3 h 879"/>
                <a:gd name="T100" fmla="*/ 1 w 581"/>
                <a:gd name="T101" fmla="*/ 3 h 879"/>
                <a:gd name="T102" fmla="*/ 1 w 581"/>
                <a:gd name="T103" fmla="*/ 3 h 879"/>
                <a:gd name="T104" fmla="*/ 0 w 581"/>
                <a:gd name="T105" fmla="*/ 3 h 879"/>
                <a:gd name="T106" fmla="*/ 0 w 581"/>
                <a:gd name="T107" fmla="*/ 3 h 879"/>
                <a:gd name="T108" fmla="*/ 1 w 581"/>
                <a:gd name="T109" fmla="*/ 2 h 879"/>
                <a:gd name="T110" fmla="*/ 1 w 581"/>
                <a:gd name="T111" fmla="*/ 2 h 879"/>
                <a:gd name="T112" fmla="*/ 1 w 581"/>
                <a:gd name="T113" fmla="*/ 2 h 879"/>
                <a:gd name="T114" fmla="*/ 1 w 581"/>
                <a:gd name="T115" fmla="*/ 1 h 879"/>
                <a:gd name="T116" fmla="*/ 2 w 581"/>
                <a:gd name="T117" fmla="*/ 1 h 879"/>
                <a:gd name="T118" fmla="*/ 2 w 581"/>
                <a:gd name="T119" fmla="*/ 0 h 879"/>
                <a:gd name="T120" fmla="*/ 2 w 581"/>
                <a:gd name="T121" fmla="*/ 0 h 879"/>
                <a:gd name="T122" fmla="*/ 3 w 581"/>
                <a:gd name="T123" fmla="*/ 0 h 879"/>
                <a:gd name="T124" fmla="*/ 3 w 581"/>
                <a:gd name="T125" fmla="*/ 0 h 8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1"/>
                <a:gd name="T190" fmla="*/ 0 h 879"/>
                <a:gd name="T191" fmla="*/ 581 w 581"/>
                <a:gd name="T192" fmla="*/ 879 h 8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1" name="Freeform 75"/>
            <p:cNvSpPr>
              <a:spLocks/>
            </p:cNvSpPr>
            <p:nvPr/>
          </p:nvSpPr>
          <p:spPr bwMode="auto">
            <a:xfrm>
              <a:off x="4091" y="1068"/>
              <a:ext cx="119" cy="108"/>
            </a:xfrm>
            <a:custGeom>
              <a:avLst/>
              <a:gdLst>
                <a:gd name="T0" fmla="*/ 5 w 591"/>
                <a:gd name="T1" fmla="*/ 1 h 540"/>
                <a:gd name="T2" fmla="*/ 4 w 591"/>
                <a:gd name="T3" fmla="*/ 1 h 540"/>
                <a:gd name="T4" fmla="*/ 4 w 591"/>
                <a:gd name="T5" fmla="*/ 2 h 540"/>
                <a:gd name="T6" fmla="*/ 4 w 591"/>
                <a:gd name="T7" fmla="*/ 3 h 540"/>
                <a:gd name="T8" fmla="*/ 4 w 591"/>
                <a:gd name="T9" fmla="*/ 3 h 540"/>
                <a:gd name="T10" fmla="*/ 4 w 591"/>
                <a:gd name="T11" fmla="*/ 4 h 540"/>
                <a:gd name="T12" fmla="*/ 3 w 591"/>
                <a:gd name="T13" fmla="*/ 4 h 540"/>
                <a:gd name="T14" fmla="*/ 2 w 591"/>
                <a:gd name="T15" fmla="*/ 4 h 540"/>
                <a:gd name="T16" fmla="*/ 2 w 591"/>
                <a:gd name="T17" fmla="*/ 3 h 540"/>
                <a:gd name="T18" fmla="*/ 3 w 591"/>
                <a:gd name="T19" fmla="*/ 4 h 540"/>
                <a:gd name="T20" fmla="*/ 3 w 591"/>
                <a:gd name="T21" fmla="*/ 4 h 540"/>
                <a:gd name="T22" fmla="*/ 3 w 591"/>
                <a:gd name="T23" fmla="*/ 4 h 540"/>
                <a:gd name="T24" fmla="*/ 3 w 591"/>
                <a:gd name="T25" fmla="*/ 3 h 540"/>
                <a:gd name="T26" fmla="*/ 3 w 591"/>
                <a:gd name="T27" fmla="*/ 3 h 540"/>
                <a:gd name="T28" fmla="*/ 4 w 591"/>
                <a:gd name="T29" fmla="*/ 2 h 540"/>
                <a:gd name="T30" fmla="*/ 4 w 591"/>
                <a:gd name="T31" fmla="*/ 2 h 540"/>
                <a:gd name="T32" fmla="*/ 4 w 591"/>
                <a:gd name="T33" fmla="*/ 2 h 540"/>
                <a:gd name="T34" fmla="*/ 3 w 591"/>
                <a:gd name="T35" fmla="*/ 2 h 540"/>
                <a:gd name="T36" fmla="*/ 3 w 591"/>
                <a:gd name="T37" fmla="*/ 2 h 540"/>
                <a:gd name="T38" fmla="*/ 3 w 591"/>
                <a:gd name="T39" fmla="*/ 1 h 540"/>
                <a:gd name="T40" fmla="*/ 3 w 591"/>
                <a:gd name="T41" fmla="*/ 1 h 540"/>
                <a:gd name="T42" fmla="*/ 2 w 591"/>
                <a:gd name="T43" fmla="*/ 1 h 540"/>
                <a:gd name="T44" fmla="*/ 2 w 591"/>
                <a:gd name="T45" fmla="*/ 1 h 540"/>
                <a:gd name="T46" fmla="*/ 2 w 591"/>
                <a:gd name="T47" fmla="*/ 2 h 540"/>
                <a:gd name="T48" fmla="*/ 2 w 591"/>
                <a:gd name="T49" fmla="*/ 2 h 540"/>
                <a:gd name="T50" fmla="*/ 1 w 591"/>
                <a:gd name="T51" fmla="*/ 2 h 540"/>
                <a:gd name="T52" fmla="*/ 1 w 591"/>
                <a:gd name="T53" fmla="*/ 2 h 540"/>
                <a:gd name="T54" fmla="*/ 1 w 591"/>
                <a:gd name="T55" fmla="*/ 3 h 540"/>
                <a:gd name="T56" fmla="*/ 1 w 591"/>
                <a:gd name="T57" fmla="*/ 3 h 540"/>
                <a:gd name="T58" fmla="*/ 1 w 591"/>
                <a:gd name="T59" fmla="*/ 4 h 540"/>
                <a:gd name="T60" fmla="*/ 1 w 591"/>
                <a:gd name="T61" fmla="*/ 4 h 540"/>
                <a:gd name="T62" fmla="*/ 1 w 591"/>
                <a:gd name="T63" fmla="*/ 4 h 540"/>
                <a:gd name="T64" fmla="*/ 0 w 591"/>
                <a:gd name="T65" fmla="*/ 4 h 540"/>
                <a:gd name="T66" fmla="*/ 0 w 591"/>
                <a:gd name="T67" fmla="*/ 3 h 540"/>
                <a:gd name="T68" fmla="*/ 0 w 591"/>
                <a:gd name="T69" fmla="*/ 3 h 540"/>
                <a:gd name="T70" fmla="*/ 0 w 591"/>
                <a:gd name="T71" fmla="*/ 2 h 540"/>
                <a:gd name="T72" fmla="*/ 1 w 591"/>
                <a:gd name="T73" fmla="*/ 2 h 540"/>
                <a:gd name="T74" fmla="*/ 1 w 591"/>
                <a:gd name="T75" fmla="*/ 1 h 540"/>
                <a:gd name="T76" fmla="*/ 1 w 591"/>
                <a:gd name="T77" fmla="*/ 1 h 540"/>
                <a:gd name="T78" fmla="*/ 2 w 591"/>
                <a:gd name="T79" fmla="*/ 1 h 540"/>
                <a:gd name="T80" fmla="*/ 2 w 591"/>
                <a:gd name="T81" fmla="*/ 0 h 540"/>
                <a:gd name="T82" fmla="*/ 3 w 591"/>
                <a:gd name="T83" fmla="*/ 0 h 540"/>
                <a:gd name="T84" fmla="*/ 3 w 591"/>
                <a:gd name="T85" fmla="*/ 0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1"/>
                <a:gd name="T130" fmla="*/ 0 h 540"/>
                <a:gd name="T131" fmla="*/ 591 w 591"/>
                <a:gd name="T132" fmla="*/ 540 h 5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2" name="Freeform 76"/>
            <p:cNvSpPr>
              <a:spLocks/>
            </p:cNvSpPr>
            <p:nvPr/>
          </p:nvSpPr>
          <p:spPr bwMode="auto">
            <a:xfrm>
              <a:off x="4123" y="1101"/>
              <a:ext cx="47" cy="55"/>
            </a:xfrm>
            <a:custGeom>
              <a:avLst/>
              <a:gdLst>
                <a:gd name="T0" fmla="*/ 2 w 238"/>
                <a:gd name="T1" fmla="*/ 1 h 271"/>
                <a:gd name="T2" fmla="*/ 2 w 238"/>
                <a:gd name="T3" fmla="*/ 1 h 271"/>
                <a:gd name="T4" fmla="*/ 2 w 238"/>
                <a:gd name="T5" fmla="*/ 1 h 271"/>
                <a:gd name="T6" fmla="*/ 2 w 238"/>
                <a:gd name="T7" fmla="*/ 1 h 271"/>
                <a:gd name="T8" fmla="*/ 2 w 238"/>
                <a:gd name="T9" fmla="*/ 1 h 271"/>
                <a:gd name="T10" fmla="*/ 2 w 238"/>
                <a:gd name="T11" fmla="*/ 1 h 271"/>
                <a:gd name="T12" fmla="*/ 2 w 238"/>
                <a:gd name="T13" fmla="*/ 2 h 271"/>
                <a:gd name="T14" fmla="*/ 2 w 238"/>
                <a:gd name="T15" fmla="*/ 2 h 271"/>
                <a:gd name="T16" fmla="*/ 2 w 238"/>
                <a:gd name="T17" fmla="*/ 2 h 271"/>
                <a:gd name="T18" fmla="*/ 2 w 238"/>
                <a:gd name="T19" fmla="*/ 2 h 271"/>
                <a:gd name="T20" fmla="*/ 2 w 238"/>
                <a:gd name="T21" fmla="*/ 2 h 271"/>
                <a:gd name="T22" fmla="*/ 1 w 238"/>
                <a:gd name="T23" fmla="*/ 2 h 271"/>
                <a:gd name="T24" fmla="*/ 1 w 238"/>
                <a:gd name="T25" fmla="*/ 2 h 271"/>
                <a:gd name="T26" fmla="*/ 1 w 238"/>
                <a:gd name="T27" fmla="*/ 2 h 271"/>
                <a:gd name="T28" fmla="*/ 1 w 238"/>
                <a:gd name="T29" fmla="*/ 1 h 271"/>
                <a:gd name="T30" fmla="*/ 1 w 238"/>
                <a:gd name="T31" fmla="*/ 1 h 271"/>
                <a:gd name="T32" fmla="*/ 1 w 238"/>
                <a:gd name="T33" fmla="*/ 1 h 271"/>
                <a:gd name="T34" fmla="*/ 0 w 238"/>
                <a:gd name="T35" fmla="*/ 2 h 271"/>
                <a:gd name="T36" fmla="*/ 0 w 238"/>
                <a:gd name="T37" fmla="*/ 2 h 271"/>
                <a:gd name="T38" fmla="*/ 0 w 238"/>
                <a:gd name="T39" fmla="*/ 2 h 271"/>
                <a:gd name="T40" fmla="*/ 0 w 238"/>
                <a:gd name="T41" fmla="*/ 2 h 271"/>
                <a:gd name="T42" fmla="*/ 0 w 238"/>
                <a:gd name="T43" fmla="*/ 2 h 271"/>
                <a:gd name="T44" fmla="*/ 0 w 238"/>
                <a:gd name="T45" fmla="*/ 2 h 271"/>
                <a:gd name="T46" fmla="*/ 0 w 238"/>
                <a:gd name="T47" fmla="*/ 1 h 271"/>
                <a:gd name="T48" fmla="*/ 0 w 238"/>
                <a:gd name="T49" fmla="*/ 1 h 271"/>
                <a:gd name="T50" fmla="*/ 0 w 238"/>
                <a:gd name="T51" fmla="*/ 1 h 271"/>
                <a:gd name="T52" fmla="*/ 0 w 238"/>
                <a:gd name="T53" fmla="*/ 1 h 271"/>
                <a:gd name="T54" fmla="*/ 0 w 238"/>
                <a:gd name="T55" fmla="*/ 1 h 271"/>
                <a:gd name="T56" fmla="*/ 0 w 238"/>
                <a:gd name="T57" fmla="*/ 1 h 271"/>
                <a:gd name="T58" fmla="*/ 0 w 238"/>
                <a:gd name="T59" fmla="*/ 1 h 271"/>
                <a:gd name="T60" fmla="*/ 0 w 238"/>
                <a:gd name="T61" fmla="*/ 1 h 271"/>
                <a:gd name="T62" fmla="*/ 1 w 238"/>
                <a:gd name="T63" fmla="*/ 1 h 271"/>
                <a:gd name="T64" fmla="*/ 1 w 238"/>
                <a:gd name="T65" fmla="*/ 1 h 271"/>
                <a:gd name="T66" fmla="*/ 1 w 238"/>
                <a:gd name="T67" fmla="*/ 1 h 271"/>
                <a:gd name="T68" fmla="*/ 1 w 238"/>
                <a:gd name="T69" fmla="*/ 1 h 271"/>
                <a:gd name="T70" fmla="*/ 1 w 238"/>
                <a:gd name="T71" fmla="*/ 1 h 271"/>
                <a:gd name="T72" fmla="*/ 1 w 238"/>
                <a:gd name="T73" fmla="*/ 1 h 271"/>
                <a:gd name="T74" fmla="*/ 1 w 238"/>
                <a:gd name="T75" fmla="*/ 1 h 271"/>
                <a:gd name="T76" fmla="*/ 1 w 238"/>
                <a:gd name="T77" fmla="*/ 0 h 271"/>
                <a:gd name="T78" fmla="*/ 1 w 238"/>
                <a:gd name="T79" fmla="*/ 0 h 271"/>
                <a:gd name="T80" fmla="*/ 1 w 238"/>
                <a:gd name="T81" fmla="*/ 0 h 271"/>
                <a:gd name="T82" fmla="*/ 1 w 238"/>
                <a:gd name="T83" fmla="*/ 0 h 271"/>
                <a:gd name="T84" fmla="*/ 1 w 238"/>
                <a:gd name="T85" fmla="*/ 0 h 271"/>
                <a:gd name="T86" fmla="*/ 1 w 238"/>
                <a:gd name="T87" fmla="*/ 0 h 271"/>
                <a:gd name="T88" fmla="*/ 1 w 238"/>
                <a:gd name="T89" fmla="*/ 0 h 271"/>
                <a:gd name="T90" fmla="*/ 1 w 238"/>
                <a:gd name="T91" fmla="*/ 1 h 271"/>
                <a:gd name="T92" fmla="*/ 1 w 238"/>
                <a:gd name="T93" fmla="*/ 1 h 271"/>
                <a:gd name="T94" fmla="*/ 2 w 238"/>
                <a:gd name="T95" fmla="*/ 1 h 271"/>
                <a:gd name="T96" fmla="*/ 2 w 238"/>
                <a:gd name="T97" fmla="*/ 1 h 271"/>
                <a:gd name="T98" fmla="*/ 2 w 238"/>
                <a:gd name="T99" fmla="*/ 1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8"/>
                <a:gd name="T151" fmla="*/ 0 h 271"/>
                <a:gd name="T152" fmla="*/ 238 w 238"/>
                <a:gd name="T153" fmla="*/ 271 h 2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3" name="Freeform 77"/>
            <p:cNvSpPr>
              <a:spLocks/>
            </p:cNvSpPr>
            <p:nvPr/>
          </p:nvSpPr>
          <p:spPr bwMode="auto">
            <a:xfrm>
              <a:off x="4135" y="1141"/>
              <a:ext cx="161" cy="158"/>
            </a:xfrm>
            <a:custGeom>
              <a:avLst/>
              <a:gdLst>
                <a:gd name="T0" fmla="*/ 5 w 806"/>
                <a:gd name="T1" fmla="*/ 6 h 789"/>
                <a:gd name="T2" fmla="*/ 5 w 806"/>
                <a:gd name="T3" fmla="*/ 5 h 789"/>
                <a:gd name="T4" fmla="*/ 5 w 806"/>
                <a:gd name="T5" fmla="*/ 5 h 789"/>
                <a:gd name="T6" fmla="*/ 5 w 806"/>
                <a:gd name="T7" fmla="*/ 5 h 789"/>
                <a:gd name="T8" fmla="*/ 4 w 806"/>
                <a:gd name="T9" fmla="*/ 5 h 789"/>
                <a:gd name="T10" fmla="*/ 4 w 806"/>
                <a:gd name="T11" fmla="*/ 5 h 789"/>
                <a:gd name="T12" fmla="*/ 4 w 806"/>
                <a:gd name="T13" fmla="*/ 5 h 789"/>
                <a:gd name="T14" fmla="*/ 4 w 806"/>
                <a:gd name="T15" fmla="*/ 6 h 789"/>
                <a:gd name="T16" fmla="*/ 4 w 806"/>
                <a:gd name="T17" fmla="*/ 6 h 789"/>
                <a:gd name="T18" fmla="*/ 3 w 806"/>
                <a:gd name="T19" fmla="*/ 5 h 789"/>
                <a:gd name="T20" fmla="*/ 3 w 806"/>
                <a:gd name="T21" fmla="*/ 5 h 789"/>
                <a:gd name="T22" fmla="*/ 3 w 806"/>
                <a:gd name="T23" fmla="*/ 4 h 789"/>
                <a:gd name="T24" fmla="*/ 3 w 806"/>
                <a:gd name="T25" fmla="*/ 3 h 789"/>
                <a:gd name="T26" fmla="*/ 3 w 806"/>
                <a:gd name="T27" fmla="*/ 3 h 789"/>
                <a:gd name="T28" fmla="*/ 3 w 806"/>
                <a:gd name="T29" fmla="*/ 3 h 789"/>
                <a:gd name="T30" fmla="*/ 3 w 806"/>
                <a:gd name="T31" fmla="*/ 4 h 789"/>
                <a:gd name="T32" fmla="*/ 3 w 806"/>
                <a:gd name="T33" fmla="*/ 5 h 789"/>
                <a:gd name="T34" fmla="*/ 2 w 806"/>
                <a:gd name="T35" fmla="*/ 6 h 789"/>
                <a:gd name="T36" fmla="*/ 2 w 806"/>
                <a:gd name="T37" fmla="*/ 6 h 789"/>
                <a:gd name="T38" fmla="*/ 2 w 806"/>
                <a:gd name="T39" fmla="*/ 6 h 789"/>
                <a:gd name="T40" fmla="*/ 2 w 806"/>
                <a:gd name="T41" fmla="*/ 5 h 789"/>
                <a:gd name="T42" fmla="*/ 2 w 806"/>
                <a:gd name="T43" fmla="*/ 5 h 789"/>
                <a:gd name="T44" fmla="*/ 1 w 806"/>
                <a:gd name="T45" fmla="*/ 5 h 789"/>
                <a:gd name="T46" fmla="*/ 0 w 806"/>
                <a:gd name="T47" fmla="*/ 6 h 789"/>
                <a:gd name="T48" fmla="*/ 0 w 806"/>
                <a:gd name="T49" fmla="*/ 6 h 789"/>
                <a:gd name="T50" fmla="*/ 0 w 806"/>
                <a:gd name="T51" fmla="*/ 5 h 789"/>
                <a:gd name="T52" fmla="*/ 0 w 806"/>
                <a:gd name="T53" fmla="*/ 5 h 789"/>
                <a:gd name="T54" fmla="*/ 0 w 806"/>
                <a:gd name="T55" fmla="*/ 5 h 789"/>
                <a:gd name="T56" fmla="*/ 0 w 806"/>
                <a:gd name="T57" fmla="*/ 5 h 789"/>
                <a:gd name="T58" fmla="*/ 0 w 806"/>
                <a:gd name="T59" fmla="*/ 4 h 789"/>
                <a:gd name="T60" fmla="*/ 1 w 806"/>
                <a:gd name="T61" fmla="*/ 4 h 789"/>
                <a:gd name="T62" fmla="*/ 1 w 806"/>
                <a:gd name="T63" fmla="*/ 4 h 789"/>
                <a:gd name="T64" fmla="*/ 1 w 806"/>
                <a:gd name="T65" fmla="*/ 4 h 789"/>
                <a:gd name="T66" fmla="*/ 1 w 806"/>
                <a:gd name="T67" fmla="*/ 5 h 789"/>
                <a:gd name="T68" fmla="*/ 1 w 806"/>
                <a:gd name="T69" fmla="*/ 5 h 789"/>
                <a:gd name="T70" fmla="*/ 2 w 806"/>
                <a:gd name="T71" fmla="*/ 3 h 789"/>
                <a:gd name="T72" fmla="*/ 2 w 806"/>
                <a:gd name="T73" fmla="*/ 3 h 789"/>
                <a:gd name="T74" fmla="*/ 2 w 806"/>
                <a:gd name="T75" fmla="*/ 2 h 789"/>
                <a:gd name="T76" fmla="*/ 1 w 806"/>
                <a:gd name="T77" fmla="*/ 2 h 789"/>
                <a:gd name="T78" fmla="*/ 1 w 806"/>
                <a:gd name="T79" fmla="*/ 2 h 789"/>
                <a:gd name="T80" fmla="*/ 1 w 806"/>
                <a:gd name="T81" fmla="*/ 2 h 789"/>
                <a:gd name="T82" fmla="*/ 2 w 806"/>
                <a:gd name="T83" fmla="*/ 2 h 789"/>
                <a:gd name="T84" fmla="*/ 2 w 806"/>
                <a:gd name="T85" fmla="*/ 2 h 789"/>
                <a:gd name="T86" fmla="*/ 3 w 806"/>
                <a:gd name="T87" fmla="*/ 1 h 789"/>
                <a:gd name="T88" fmla="*/ 3 w 806"/>
                <a:gd name="T89" fmla="*/ 1 h 789"/>
                <a:gd name="T90" fmla="*/ 3 w 806"/>
                <a:gd name="T91" fmla="*/ 1 h 789"/>
                <a:gd name="T92" fmla="*/ 3 w 806"/>
                <a:gd name="T93" fmla="*/ 1 h 789"/>
                <a:gd name="T94" fmla="*/ 3 w 806"/>
                <a:gd name="T95" fmla="*/ 1 h 789"/>
                <a:gd name="T96" fmla="*/ 3 w 806"/>
                <a:gd name="T97" fmla="*/ 0 h 789"/>
                <a:gd name="T98" fmla="*/ 4 w 806"/>
                <a:gd name="T99" fmla="*/ 0 h 789"/>
                <a:gd name="T100" fmla="*/ 5 w 806"/>
                <a:gd name="T101" fmla="*/ 0 h 789"/>
                <a:gd name="T102" fmla="*/ 6 w 806"/>
                <a:gd name="T103" fmla="*/ 0 h 789"/>
                <a:gd name="T104" fmla="*/ 6 w 806"/>
                <a:gd name="T105" fmla="*/ 1 h 789"/>
                <a:gd name="T106" fmla="*/ 6 w 806"/>
                <a:gd name="T107" fmla="*/ 2 h 789"/>
                <a:gd name="T108" fmla="*/ 6 w 806"/>
                <a:gd name="T109" fmla="*/ 4 h 789"/>
                <a:gd name="T110" fmla="*/ 6 w 806"/>
                <a:gd name="T111" fmla="*/ 5 h 7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6"/>
                <a:gd name="T169" fmla="*/ 0 h 789"/>
                <a:gd name="T170" fmla="*/ 806 w 806"/>
                <a:gd name="T171" fmla="*/ 789 h 7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4" name="Freeform 78"/>
            <p:cNvSpPr>
              <a:spLocks/>
            </p:cNvSpPr>
            <p:nvPr/>
          </p:nvSpPr>
          <p:spPr bwMode="auto">
            <a:xfrm>
              <a:off x="4214" y="1168"/>
              <a:ext cx="81" cy="83"/>
            </a:xfrm>
            <a:custGeom>
              <a:avLst/>
              <a:gdLst>
                <a:gd name="T0" fmla="*/ 2 w 405"/>
                <a:gd name="T1" fmla="*/ 1 h 414"/>
                <a:gd name="T2" fmla="*/ 3 w 405"/>
                <a:gd name="T3" fmla="*/ 1 h 414"/>
                <a:gd name="T4" fmla="*/ 3 w 405"/>
                <a:gd name="T5" fmla="*/ 1 h 414"/>
                <a:gd name="T6" fmla="*/ 3 w 405"/>
                <a:gd name="T7" fmla="*/ 1 h 414"/>
                <a:gd name="T8" fmla="*/ 3 w 405"/>
                <a:gd name="T9" fmla="*/ 1 h 414"/>
                <a:gd name="T10" fmla="*/ 3 w 405"/>
                <a:gd name="T11" fmla="*/ 2 h 414"/>
                <a:gd name="T12" fmla="*/ 2 w 405"/>
                <a:gd name="T13" fmla="*/ 2 h 414"/>
                <a:gd name="T14" fmla="*/ 2 w 405"/>
                <a:gd name="T15" fmla="*/ 3 h 414"/>
                <a:gd name="T16" fmla="*/ 2 w 405"/>
                <a:gd name="T17" fmla="*/ 3 h 414"/>
                <a:gd name="T18" fmla="*/ 2 w 405"/>
                <a:gd name="T19" fmla="*/ 3 h 414"/>
                <a:gd name="T20" fmla="*/ 2 w 405"/>
                <a:gd name="T21" fmla="*/ 3 h 414"/>
                <a:gd name="T22" fmla="*/ 2 w 405"/>
                <a:gd name="T23" fmla="*/ 3 h 414"/>
                <a:gd name="T24" fmla="*/ 2 w 405"/>
                <a:gd name="T25" fmla="*/ 3 h 414"/>
                <a:gd name="T26" fmla="*/ 1 w 405"/>
                <a:gd name="T27" fmla="*/ 3 h 414"/>
                <a:gd name="T28" fmla="*/ 1 w 405"/>
                <a:gd name="T29" fmla="*/ 3 h 414"/>
                <a:gd name="T30" fmla="*/ 1 w 405"/>
                <a:gd name="T31" fmla="*/ 3 h 414"/>
                <a:gd name="T32" fmla="*/ 1 w 405"/>
                <a:gd name="T33" fmla="*/ 3 h 414"/>
                <a:gd name="T34" fmla="*/ 1 w 405"/>
                <a:gd name="T35" fmla="*/ 3 h 414"/>
                <a:gd name="T36" fmla="*/ 1 w 405"/>
                <a:gd name="T37" fmla="*/ 3 h 414"/>
                <a:gd name="T38" fmla="*/ 1 w 405"/>
                <a:gd name="T39" fmla="*/ 2 h 414"/>
                <a:gd name="T40" fmla="*/ 1 w 405"/>
                <a:gd name="T41" fmla="*/ 2 h 414"/>
                <a:gd name="T42" fmla="*/ 1 w 405"/>
                <a:gd name="T43" fmla="*/ 2 h 414"/>
                <a:gd name="T44" fmla="*/ 0 w 405"/>
                <a:gd name="T45" fmla="*/ 2 h 414"/>
                <a:gd name="T46" fmla="*/ 0 w 405"/>
                <a:gd name="T47" fmla="*/ 2 h 414"/>
                <a:gd name="T48" fmla="*/ 0 w 405"/>
                <a:gd name="T49" fmla="*/ 2 h 414"/>
                <a:gd name="T50" fmla="*/ 0 w 405"/>
                <a:gd name="T51" fmla="*/ 2 h 414"/>
                <a:gd name="T52" fmla="*/ 0 w 405"/>
                <a:gd name="T53" fmla="*/ 2 h 414"/>
                <a:gd name="T54" fmla="*/ 1 w 405"/>
                <a:gd name="T55" fmla="*/ 2 h 414"/>
                <a:gd name="T56" fmla="*/ 1 w 405"/>
                <a:gd name="T57" fmla="*/ 2 h 414"/>
                <a:gd name="T58" fmla="*/ 1 w 405"/>
                <a:gd name="T59" fmla="*/ 1 h 414"/>
                <a:gd name="T60" fmla="*/ 1 w 405"/>
                <a:gd name="T61" fmla="*/ 1 h 414"/>
                <a:gd name="T62" fmla="*/ 2 w 405"/>
                <a:gd name="T63" fmla="*/ 0 h 414"/>
                <a:gd name="T64" fmla="*/ 2 w 405"/>
                <a:gd name="T65" fmla="*/ 0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5"/>
                <a:gd name="T100" fmla="*/ 0 h 414"/>
                <a:gd name="T101" fmla="*/ 405 w 405"/>
                <a:gd name="T102" fmla="*/ 414 h 4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5" name="Freeform 79"/>
            <p:cNvSpPr>
              <a:spLocks/>
            </p:cNvSpPr>
            <p:nvPr/>
          </p:nvSpPr>
          <p:spPr bwMode="auto">
            <a:xfrm>
              <a:off x="4091" y="1180"/>
              <a:ext cx="50" cy="114"/>
            </a:xfrm>
            <a:custGeom>
              <a:avLst/>
              <a:gdLst>
                <a:gd name="T0" fmla="*/ 2 w 249"/>
                <a:gd name="T1" fmla="*/ 0 h 569"/>
                <a:gd name="T2" fmla="*/ 2 w 249"/>
                <a:gd name="T3" fmla="*/ 0 h 569"/>
                <a:gd name="T4" fmla="*/ 2 w 249"/>
                <a:gd name="T5" fmla="*/ 1 h 569"/>
                <a:gd name="T6" fmla="*/ 2 w 249"/>
                <a:gd name="T7" fmla="*/ 1 h 569"/>
                <a:gd name="T8" fmla="*/ 2 w 249"/>
                <a:gd name="T9" fmla="*/ 1 h 569"/>
                <a:gd name="T10" fmla="*/ 2 w 249"/>
                <a:gd name="T11" fmla="*/ 1 h 569"/>
                <a:gd name="T12" fmla="*/ 1 w 249"/>
                <a:gd name="T13" fmla="*/ 1 h 569"/>
                <a:gd name="T14" fmla="*/ 1 w 249"/>
                <a:gd name="T15" fmla="*/ 2 h 569"/>
                <a:gd name="T16" fmla="*/ 1 w 249"/>
                <a:gd name="T17" fmla="*/ 2 h 569"/>
                <a:gd name="T18" fmla="*/ 1 w 249"/>
                <a:gd name="T19" fmla="*/ 2 h 569"/>
                <a:gd name="T20" fmla="*/ 1 w 249"/>
                <a:gd name="T21" fmla="*/ 2 h 569"/>
                <a:gd name="T22" fmla="*/ 1 w 249"/>
                <a:gd name="T23" fmla="*/ 2 h 569"/>
                <a:gd name="T24" fmla="*/ 1 w 249"/>
                <a:gd name="T25" fmla="*/ 2 h 569"/>
                <a:gd name="T26" fmla="*/ 1 w 249"/>
                <a:gd name="T27" fmla="*/ 2 h 569"/>
                <a:gd name="T28" fmla="*/ 1 w 249"/>
                <a:gd name="T29" fmla="*/ 2 h 569"/>
                <a:gd name="T30" fmla="*/ 1 w 249"/>
                <a:gd name="T31" fmla="*/ 2 h 569"/>
                <a:gd name="T32" fmla="*/ 1 w 249"/>
                <a:gd name="T33" fmla="*/ 3 h 569"/>
                <a:gd name="T34" fmla="*/ 1 w 249"/>
                <a:gd name="T35" fmla="*/ 3 h 569"/>
                <a:gd name="T36" fmla="*/ 1 w 249"/>
                <a:gd name="T37" fmla="*/ 3 h 569"/>
                <a:gd name="T38" fmla="*/ 1 w 249"/>
                <a:gd name="T39" fmla="*/ 3 h 569"/>
                <a:gd name="T40" fmla="*/ 1 w 249"/>
                <a:gd name="T41" fmla="*/ 3 h 569"/>
                <a:gd name="T42" fmla="*/ 1 w 249"/>
                <a:gd name="T43" fmla="*/ 4 h 569"/>
                <a:gd name="T44" fmla="*/ 1 w 249"/>
                <a:gd name="T45" fmla="*/ 4 h 569"/>
                <a:gd name="T46" fmla="*/ 1 w 249"/>
                <a:gd name="T47" fmla="*/ 4 h 569"/>
                <a:gd name="T48" fmla="*/ 1 w 249"/>
                <a:gd name="T49" fmla="*/ 4 h 569"/>
                <a:gd name="T50" fmla="*/ 2 w 249"/>
                <a:gd name="T51" fmla="*/ 5 h 569"/>
                <a:gd name="T52" fmla="*/ 1 w 249"/>
                <a:gd name="T53" fmla="*/ 5 h 569"/>
                <a:gd name="T54" fmla="*/ 1 w 249"/>
                <a:gd name="T55" fmla="*/ 5 h 569"/>
                <a:gd name="T56" fmla="*/ 1 w 249"/>
                <a:gd name="T57" fmla="*/ 4 h 569"/>
                <a:gd name="T58" fmla="*/ 1 w 249"/>
                <a:gd name="T59" fmla="*/ 4 h 569"/>
                <a:gd name="T60" fmla="*/ 1 w 249"/>
                <a:gd name="T61" fmla="*/ 4 h 569"/>
                <a:gd name="T62" fmla="*/ 1 w 249"/>
                <a:gd name="T63" fmla="*/ 4 h 569"/>
                <a:gd name="T64" fmla="*/ 1 w 249"/>
                <a:gd name="T65" fmla="*/ 4 h 569"/>
                <a:gd name="T66" fmla="*/ 1 w 249"/>
                <a:gd name="T67" fmla="*/ 4 h 569"/>
                <a:gd name="T68" fmla="*/ 0 w 249"/>
                <a:gd name="T69" fmla="*/ 3 h 569"/>
                <a:gd name="T70" fmla="*/ 0 w 249"/>
                <a:gd name="T71" fmla="*/ 3 h 569"/>
                <a:gd name="T72" fmla="*/ 0 w 249"/>
                <a:gd name="T73" fmla="*/ 2 h 569"/>
                <a:gd name="T74" fmla="*/ 0 w 249"/>
                <a:gd name="T75" fmla="*/ 2 h 569"/>
                <a:gd name="T76" fmla="*/ 0 w 249"/>
                <a:gd name="T77" fmla="*/ 2 h 569"/>
                <a:gd name="T78" fmla="*/ 0 w 249"/>
                <a:gd name="T79" fmla="*/ 1 h 569"/>
                <a:gd name="T80" fmla="*/ 0 w 249"/>
                <a:gd name="T81" fmla="*/ 1 h 569"/>
                <a:gd name="T82" fmla="*/ 0 w 249"/>
                <a:gd name="T83" fmla="*/ 0 h 569"/>
                <a:gd name="T84" fmla="*/ 0 w 249"/>
                <a:gd name="T85" fmla="*/ 0 h 569"/>
                <a:gd name="T86" fmla="*/ 0 w 249"/>
                <a:gd name="T87" fmla="*/ 0 h 569"/>
                <a:gd name="T88" fmla="*/ 1 w 249"/>
                <a:gd name="T89" fmla="*/ 0 h 569"/>
                <a:gd name="T90" fmla="*/ 1 w 249"/>
                <a:gd name="T91" fmla="*/ 0 h 569"/>
                <a:gd name="T92" fmla="*/ 1 w 249"/>
                <a:gd name="T93" fmla="*/ 0 h 569"/>
                <a:gd name="T94" fmla="*/ 1 w 249"/>
                <a:gd name="T95" fmla="*/ 0 h 569"/>
                <a:gd name="T96" fmla="*/ 1 w 249"/>
                <a:gd name="T97" fmla="*/ 0 h 569"/>
                <a:gd name="T98" fmla="*/ 2 w 249"/>
                <a:gd name="T99" fmla="*/ 0 h 569"/>
                <a:gd name="T100" fmla="*/ 2 w 249"/>
                <a:gd name="T101" fmla="*/ 0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9"/>
                <a:gd name="T154" fmla="*/ 0 h 569"/>
                <a:gd name="T155" fmla="*/ 249 w 249"/>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6" name="Freeform 80"/>
            <p:cNvSpPr>
              <a:spLocks/>
            </p:cNvSpPr>
            <p:nvPr/>
          </p:nvSpPr>
          <p:spPr bwMode="auto">
            <a:xfrm>
              <a:off x="4244" y="1188"/>
              <a:ext cx="34" cy="40"/>
            </a:xfrm>
            <a:custGeom>
              <a:avLst/>
              <a:gdLst>
                <a:gd name="T0" fmla="*/ 1 w 168"/>
                <a:gd name="T1" fmla="*/ 1 h 198"/>
                <a:gd name="T2" fmla="*/ 1 w 168"/>
                <a:gd name="T3" fmla="*/ 1 h 198"/>
                <a:gd name="T4" fmla="*/ 1 w 168"/>
                <a:gd name="T5" fmla="*/ 1 h 198"/>
                <a:gd name="T6" fmla="*/ 1 w 168"/>
                <a:gd name="T7" fmla="*/ 1 h 198"/>
                <a:gd name="T8" fmla="*/ 1 w 168"/>
                <a:gd name="T9" fmla="*/ 1 h 198"/>
                <a:gd name="T10" fmla="*/ 1 w 168"/>
                <a:gd name="T11" fmla="*/ 1 h 198"/>
                <a:gd name="T12" fmla="*/ 1 w 168"/>
                <a:gd name="T13" fmla="*/ 1 h 198"/>
                <a:gd name="T14" fmla="*/ 0 w 168"/>
                <a:gd name="T15" fmla="*/ 1 h 198"/>
                <a:gd name="T16" fmla="*/ 0 w 168"/>
                <a:gd name="T17" fmla="*/ 1 h 198"/>
                <a:gd name="T18" fmla="*/ 0 w 168"/>
                <a:gd name="T19" fmla="*/ 1 h 198"/>
                <a:gd name="T20" fmla="*/ 0 w 168"/>
                <a:gd name="T21" fmla="*/ 1 h 198"/>
                <a:gd name="T22" fmla="*/ 0 w 168"/>
                <a:gd name="T23" fmla="*/ 1 h 198"/>
                <a:gd name="T24" fmla="*/ 0 w 168"/>
                <a:gd name="T25" fmla="*/ 1 h 198"/>
                <a:gd name="T26" fmla="*/ 0 w 168"/>
                <a:gd name="T27" fmla="*/ 2 h 198"/>
                <a:gd name="T28" fmla="*/ 0 w 168"/>
                <a:gd name="T29" fmla="*/ 2 h 198"/>
                <a:gd name="T30" fmla="*/ 0 w 168"/>
                <a:gd name="T31" fmla="*/ 1 h 198"/>
                <a:gd name="T32" fmla="*/ 0 w 168"/>
                <a:gd name="T33" fmla="*/ 1 h 198"/>
                <a:gd name="T34" fmla="*/ 0 w 168"/>
                <a:gd name="T35" fmla="*/ 1 h 198"/>
                <a:gd name="T36" fmla="*/ 0 w 168"/>
                <a:gd name="T37" fmla="*/ 1 h 198"/>
                <a:gd name="T38" fmla="*/ 0 w 168"/>
                <a:gd name="T39" fmla="*/ 1 h 198"/>
                <a:gd name="T40" fmla="*/ 0 w 168"/>
                <a:gd name="T41" fmla="*/ 0 h 198"/>
                <a:gd name="T42" fmla="*/ 0 w 168"/>
                <a:gd name="T43" fmla="*/ 0 h 198"/>
                <a:gd name="T44" fmla="*/ 0 w 168"/>
                <a:gd name="T45" fmla="*/ 0 h 198"/>
                <a:gd name="T46" fmla="*/ 0 w 168"/>
                <a:gd name="T47" fmla="*/ 0 h 198"/>
                <a:gd name="T48" fmla="*/ 1 w 168"/>
                <a:gd name="T49" fmla="*/ 0 h 198"/>
                <a:gd name="T50" fmla="*/ 1 w 168"/>
                <a:gd name="T51" fmla="*/ 0 h 198"/>
                <a:gd name="T52" fmla="*/ 1 w 168"/>
                <a:gd name="T53" fmla="*/ 0 h 198"/>
                <a:gd name="T54" fmla="*/ 1 w 168"/>
                <a:gd name="T55" fmla="*/ 1 h 198"/>
                <a:gd name="T56" fmla="*/ 1 w 168"/>
                <a:gd name="T57" fmla="*/ 1 h 198"/>
                <a:gd name="T58" fmla="*/ 1 w 168"/>
                <a:gd name="T59" fmla="*/ 1 h 198"/>
                <a:gd name="T60" fmla="*/ 1 w 168"/>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98"/>
                <a:gd name="T95" fmla="*/ 168 w 168"/>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7" name="Freeform 81"/>
            <p:cNvSpPr>
              <a:spLocks/>
            </p:cNvSpPr>
            <p:nvPr/>
          </p:nvSpPr>
          <p:spPr bwMode="auto">
            <a:xfrm>
              <a:off x="4127" y="1191"/>
              <a:ext cx="50" cy="56"/>
            </a:xfrm>
            <a:custGeom>
              <a:avLst/>
              <a:gdLst>
                <a:gd name="T0" fmla="*/ 2 w 250"/>
                <a:gd name="T1" fmla="*/ 1 h 279"/>
                <a:gd name="T2" fmla="*/ 2 w 250"/>
                <a:gd name="T3" fmla="*/ 1 h 279"/>
                <a:gd name="T4" fmla="*/ 2 w 250"/>
                <a:gd name="T5" fmla="*/ 1 h 279"/>
                <a:gd name="T6" fmla="*/ 2 w 250"/>
                <a:gd name="T7" fmla="*/ 1 h 279"/>
                <a:gd name="T8" fmla="*/ 1 w 250"/>
                <a:gd name="T9" fmla="*/ 1 h 279"/>
                <a:gd name="T10" fmla="*/ 1 w 250"/>
                <a:gd name="T11" fmla="*/ 2 h 279"/>
                <a:gd name="T12" fmla="*/ 1 w 250"/>
                <a:gd name="T13" fmla="*/ 2 h 279"/>
                <a:gd name="T14" fmla="*/ 1 w 250"/>
                <a:gd name="T15" fmla="*/ 2 h 279"/>
                <a:gd name="T16" fmla="*/ 2 w 250"/>
                <a:gd name="T17" fmla="*/ 2 h 279"/>
                <a:gd name="T18" fmla="*/ 1 w 250"/>
                <a:gd name="T19" fmla="*/ 2 h 279"/>
                <a:gd name="T20" fmla="*/ 1 w 250"/>
                <a:gd name="T21" fmla="*/ 2 h 279"/>
                <a:gd name="T22" fmla="*/ 1 w 250"/>
                <a:gd name="T23" fmla="*/ 2 h 279"/>
                <a:gd name="T24" fmla="*/ 1 w 250"/>
                <a:gd name="T25" fmla="*/ 2 h 279"/>
                <a:gd name="T26" fmla="*/ 1 w 250"/>
                <a:gd name="T27" fmla="*/ 2 h 279"/>
                <a:gd name="T28" fmla="*/ 1 w 250"/>
                <a:gd name="T29" fmla="*/ 2 h 279"/>
                <a:gd name="T30" fmla="*/ 1 w 250"/>
                <a:gd name="T31" fmla="*/ 2 h 279"/>
                <a:gd name="T32" fmla="*/ 0 w 250"/>
                <a:gd name="T33" fmla="*/ 2 h 279"/>
                <a:gd name="T34" fmla="*/ 0 w 250"/>
                <a:gd name="T35" fmla="*/ 2 h 279"/>
                <a:gd name="T36" fmla="*/ 0 w 250"/>
                <a:gd name="T37" fmla="*/ 2 h 279"/>
                <a:gd name="T38" fmla="*/ 0 w 250"/>
                <a:gd name="T39" fmla="*/ 2 h 279"/>
                <a:gd name="T40" fmla="*/ 0 w 250"/>
                <a:gd name="T41" fmla="*/ 2 h 279"/>
                <a:gd name="T42" fmla="*/ 0 w 250"/>
                <a:gd name="T43" fmla="*/ 2 h 279"/>
                <a:gd name="T44" fmla="*/ 0 w 250"/>
                <a:gd name="T45" fmla="*/ 2 h 279"/>
                <a:gd name="T46" fmla="*/ 0 w 250"/>
                <a:gd name="T47" fmla="*/ 2 h 279"/>
                <a:gd name="T48" fmla="*/ 0 w 250"/>
                <a:gd name="T49" fmla="*/ 1 h 279"/>
                <a:gd name="T50" fmla="*/ 0 w 250"/>
                <a:gd name="T51" fmla="*/ 1 h 279"/>
                <a:gd name="T52" fmla="*/ 0 w 250"/>
                <a:gd name="T53" fmla="*/ 1 h 279"/>
                <a:gd name="T54" fmla="*/ 1 w 250"/>
                <a:gd name="T55" fmla="*/ 1 h 279"/>
                <a:gd name="T56" fmla="*/ 1 w 250"/>
                <a:gd name="T57" fmla="*/ 1 h 279"/>
                <a:gd name="T58" fmla="*/ 1 w 250"/>
                <a:gd name="T59" fmla="*/ 1 h 279"/>
                <a:gd name="T60" fmla="*/ 1 w 250"/>
                <a:gd name="T61" fmla="*/ 0 h 279"/>
                <a:gd name="T62" fmla="*/ 1 w 250"/>
                <a:gd name="T63" fmla="*/ 0 h 279"/>
                <a:gd name="T64" fmla="*/ 1 w 250"/>
                <a:gd name="T65" fmla="*/ 0 h 279"/>
                <a:gd name="T66" fmla="*/ 1 w 250"/>
                <a:gd name="T67" fmla="*/ 0 h 279"/>
                <a:gd name="T68" fmla="*/ 1 w 250"/>
                <a:gd name="T69" fmla="*/ 0 h 279"/>
                <a:gd name="T70" fmla="*/ 1 w 250"/>
                <a:gd name="T71" fmla="*/ 1 h 279"/>
                <a:gd name="T72" fmla="*/ 1 w 250"/>
                <a:gd name="T73" fmla="*/ 1 h 279"/>
                <a:gd name="T74" fmla="*/ 1 w 250"/>
                <a:gd name="T75" fmla="*/ 1 h 279"/>
                <a:gd name="T76" fmla="*/ 2 w 250"/>
                <a:gd name="T77" fmla="*/ 1 h 279"/>
                <a:gd name="T78" fmla="*/ 2 w 250"/>
                <a:gd name="T79" fmla="*/ 1 h 279"/>
                <a:gd name="T80" fmla="*/ 2 w 250"/>
                <a:gd name="T81" fmla="*/ 1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79"/>
                <a:gd name="T125" fmla="*/ 250 w 250"/>
                <a:gd name="T126" fmla="*/ 279 h 2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8" name="Freeform 82"/>
            <p:cNvSpPr>
              <a:spLocks/>
            </p:cNvSpPr>
            <p:nvPr/>
          </p:nvSpPr>
          <p:spPr bwMode="auto">
            <a:xfrm>
              <a:off x="4193" y="1267"/>
              <a:ext cx="21" cy="32"/>
            </a:xfrm>
            <a:custGeom>
              <a:avLst/>
              <a:gdLst>
                <a:gd name="T0" fmla="*/ 1 w 104"/>
                <a:gd name="T1" fmla="*/ 1 h 156"/>
                <a:gd name="T2" fmla="*/ 1 w 104"/>
                <a:gd name="T3" fmla="*/ 1 h 156"/>
                <a:gd name="T4" fmla="*/ 1 w 104"/>
                <a:gd name="T5" fmla="*/ 1 h 156"/>
                <a:gd name="T6" fmla="*/ 0 w 104"/>
                <a:gd name="T7" fmla="*/ 1 h 156"/>
                <a:gd name="T8" fmla="*/ 0 w 104"/>
                <a:gd name="T9" fmla="*/ 1 h 156"/>
                <a:gd name="T10" fmla="*/ 0 w 104"/>
                <a:gd name="T11" fmla="*/ 1 h 156"/>
                <a:gd name="T12" fmla="*/ 0 w 104"/>
                <a:gd name="T13" fmla="*/ 1 h 156"/>
                <a:gd name="T14" fmla="*/ 0 w 104"/>
                <a:gd name="T15" fmla="*/ 1 h 156"/>
                <a:gd name="T16" fmla="*/ 0 w 104"/>
                <a:gd name="T17" fmla="*/ 1 h 156"/>
                <a:gd name="T18" fmla="*/ 1 w 104"/>
                <a:gd name="T19" fmla="*/ 0 h 156"/>
                <a:gd name="T20" fmla="*/ 1 w 104"/>
                <a:gd name="T21" fmla="*/ 1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56"/>
                <a:gd name="T35" fmla="*/ 104 w 104"/>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9" name="Freeform 83"/>
            <p:cNvSpPr>
              <a:spLocks/>
            </p:cNvSpPr>
            <p:nvPr/>
          </p:nvSpPr>
          <p:spPr bwMode="auto">
            <a:xfrm>
              <a:off x="4160" y="1288"/>
              <a:ext cx="12" cy="13"/>
            </a:xfrm>
            <a:custGeom>
              <a:avLst/>
              <a:gdLst>
                <a:gd name="T0" fmla="*/ 0 w 62"/>
                <a:gd name="T1" fmla="*/ 0 h 62"/>
                <a:gd name="T2" fmla="*/ 0 w 62"/>
                <a:gd name="T3" fmla="*/ 0 h 62"/>
                <a:gd name="T4" fmla="*/ 0 w 62"/>
                <a:gd name="T5" fmla="*/ 1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52"/>
                  </a:moveTo>
                  <a:lnTo>
                    <a:pt x="22" y="0"/>
                  </a:lnTo>
                  <a:lnTo>
                    <a:pt x="62" y="62"/>
                  </a:lnTo>
                  <a:lnTo>
                    <a:pt x="0" y="5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0" name="Freeform 84"/>
            <p:cNvSpPr>
              <a:spLocks/>
            </p:cNvSpPr>
            <p:nvPr/>
          </p:nvSpPr>
          <p:spPr bwMode="auto">
            <a:xfrm>
              <a:off x="4118" y="1290"/>
              <a:ext cx="158" cy="33"/>
            </a:xfrm>
            <a:custGeom>
              <a:avLst/>
              <a:gdLst>
                <a:gd name="T0" fmla="*/ 6 w 788"/>
                <a:gd name="T1" fmla="*/ 0 h 165"/>
                <a:gd name="T2" fmla="*/ 6 w 788"/>
                <a:gd name="T3" fmla="*/ 1 h 165"/>
                <a:gd name="T4" fmla="*/ 5 w 788"/>
                <a:gd name="T5" fmla="*/ 1 h 165"/>
                <a:gd name="T6" fmla="*/ 4 w 788"/>
                <a:gd name="T7" fmla="*/ 1 h 165"/>
                <a:gd name="T8" fmla="*/ 3 w 788"/>
                <a:gd name="T9" fmla="*/ 1 h 165"/>
                <a:gd name="T10" fmla="*/ 3 w 788"/>
                <a:gd name="T11" fmla="*/ 1 h 165"/>
                <a:gd name="T12" fmla="*/ 2 w 788"/>
                <a:gd name="T13" fmla="*/ 1 h 165"/>
                <a:gd name="T14" fmla="*/ 1 w 788"/>
                <a:gd name="T15" fmla="*/ 1 h 165"/>
                <a:gd name="T16" fmla="*/ 0 w 788"/>
                <a:gd name="T17" fmla="*/ 1 h 165"/>
                <a:gd name="T18" fmla="*/ 0 w 788"/>
                <a:gd name="T19" fmla="*/ 1 h 165"/>
                <a:gd name="T20" fmla="*/ 0 w 788"/>
                <a:gd name="T21" fmla="*/ 1 h 165"/>
                <a:gd name="T22" fmla="*/ 0 w 788"/>
                <a:gd name="T23" fmla="*/ 1 h 165"/>
                <a:gd name="T24" fmla="*/ 0 w 788"/>
                <a:gd name="T25" fmla="*/ 1 h 165"/>
                <a:gd name="T26" fmla="*/ 0 w 788"/>
                <a:gd name="T27" fmla="*/ 1 h 165"/>
                <a:gd name="T28" fmla="*/ 0 w 788"/>
                <a:gd name="T29" fmla="*/ 1 h 165"/>
                <a:gd name="T30" fmla="*/ 0 w 788"/>
                <a:gd name="T31" fmla="*/ 1 h 165"/>
                <a:gd name="T32" fmla="*/ 0 w 788"/>
                <a:gd name="T33" fmla="*/ 1 h 165"/>
                <a:gd name="T34" fmla="*/ 1 w 788"/>
                <a:gd name="T35" fmla="*/ 1 h 165"/>
                <a:gd name="T36" fmla="*/ 2 w 788"/>
                <a:gd name="T37" fmla="*/ 1 h 165"/>
                <a:gd name="T38" fmla="*/ 2 w 788"/>
                <a:gd name="T39" fmla="*/ 1 h 165"/>
                <a:gd name="T40" fmla="*/ 3 w 788"/>
                <a:gd name="T41" fmla="*/ 1 h 165"/>
                <a:gd name="T42" fmla="*/ 4 w 788"/>
                <a:gd name="T43" fmla="*/ 1 h 165"/>
                <a:gd name="T44" fmla="*/ 5 w 788"/>
                <a:gd name="T45" fmla="*/ 0 h 165"/>
                <a:gd name="T46" fmla="*/ 6 w 788"/>
                <a:gd name="T47" fmla="*/ 0 h 165"/>
                <a:gd name="T48" fmla="*/ 6 w 788"/>
                <a:gd name="T49" fmla="*/ 0 h 165"/>
                <a:gd name="T50" fmla="*/ 6 w 788"/>
                <a:gd name="T51" fmla="*/ 0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8"/>
                <a:gd name="T79" fmla="*/ 0 h 165"/>
                <a:gd name="T80" fmla="*/ 788 w 788"/>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1" name="Freeform 85"/>
            <p:cNvSpPr>
              <a:spLocks/>
            </p:cNvSpPr>
            <p:nvPr/>
          </p:nvSpPr>
          <p:spPr bwMode="auto">
            <a:xfrm>
              <a:off x="4064" y="1311"/>
              <a:ext cx="299" cy="429"/>
            </a:xfrm>
            <a:custGeom>
              <a:avLst/>
              <a:gdLst>
                <a:gd name="T0" fmla="*/ 10 w 1493"/>
                <a:gd name="T1" fmla="*/ 8 h 2145"/>
                <a:gd name="T2" fmla="*/ 9 w 1493"/>
                <a:gd name="T3" fmla="*/ 9 h 2145"/>
                <a:gd name="T4" fmla="*/ 9 w 1493"/>
                <a:gd name="T5" fmla="*/ 9 h 2145"/>
                <a:gd name="T6" fmla="*/ 9 w 1493"/>
                <a:gd name="T7" fmla="*/ 10 h 2145"/>
                <a:gd name="T8" fmla="*/ 9 w 1493"/>
                <a:gd name="T9" fmla="*/ 11 h 2145"/>
                <a:gd name="T10" fmla="*/ 10 w 1493"/>
                <a:gd name="T11" fmla="*/ 10 h 2145"/>
                <a:gd name="T12" fmla="*/ 11 w 1493"/>
                <a:gd name="T13" fmla="*/ 14 h 2145"/>
                <a:gd name="T14" fmla="*/ 10 w 1493"/>
                <a:gd name="T15" fmla="*/ 15 h 2145"/>
                <a:gd name="T16" fmla="*/ 10 w 1493"/>
                <a:gd name="T17" fmla="*/ 15 h 2145"/>
                <a:gd name="T18" fmla="*/ 10 w 1493"/>
                <a:gd name="T19" fmla="*/ 16 h 2145"/>
                <a:gd name="T20" fmla="*/ 11 w 1493"/>
                <a:gd name="T21" fmla="*/ 16 h 2145"/>
                <a:gd name="T22" fmla="*/ 12 w 1493"/>
                <a:gd name="T23" fmla="*/ 16 h 2145"/>
                <a:gd name="T24" fmla="*/ 12 w 1493"/>
                <a:gd name="T25" fmla="*/ 17 h 2145"/>
                <a:gd name="T26" fmla="*/ 11 w 1493"/>
                <a:gd name="T27" fmla="*/ 17 h 2145"/>
                <a:gd name="T28" fmla="*/ 10 w 1493"/>
                <a:gd name="T29" fmla="*/ 17 h 2145"/>
                <a:gd name="T30" fmla="*/ 9 w 1493"/>
                <a:gd name="T31" fmla="*/ 12 h 2145"/>
                <a:gd name="T32" fmla="*/ 8 w 1493"/>
                <a:gd name="T33" fmla="*/ 7 h 2145"/>
                <a:gd name="T34" fmla="*/ 8 w 1493"/>
                <a:gd name="T35" fmla="*/ 7 h 2145"/>
                <a:gd name="T36" fmla="*/ 8 w 1493"/>
                <a:gd name="T37" fmla="*/ 8 h 2145"/>
                <a:gd name="T38" fmla="*/ 8 w 1493"/>
                <a:gd name="T39" fmla="*/ 12 h 2145"/>
                <a:gd name="T40" fmla="*/ 8 w 1493"/>
                <a:gd name="T41" fmla="*/ 12 h 2145"/>
                <a:gd name="T42" fmla="*/ 7 w 1493"/>
                <a:gd name="T43" fmla="*/ 12 h 2145"/>
                <a:gd name="T44" fmla="*/ 7 w 1493"/>
                <a:gd name="T45" fmla="*/ 13 h 2145"/>
                <a:gd name="T46" fmla="*/ 6 w 1493"/>
                <a:gd name="T47" fmla="*/ 12 h 2145"/>
                <a:gd name="T48" fmla="*/ 6 w 1493"/>
                <a:gd name="T49" fmla="*/ 9 h 2145"/>
                <a:gd name="T50" fmla="*/ 6 w 1493"/>
                <a:gd name="T51" fmla="*/ 13 h 2145"/>
                <a:gd name="T52" fmla="*/ 5 w 1493"/>
                <a:gd name="T53" fmla="*/ 17 h 2145"/>
                <a:gd name="T54" fmla="*/ 5 w 1493"/>
                <a:gd name="T55" fmla="*/ 11 h 2145"/>
                <a:gd name="T56" fmla="*/ 5 w 1493"/>
                <a:gd name="T57" fmla="*/ 8 h 2145"/>
                <a:gd name="T58" fmla="*/ 5 w 1493"/>
                <a:gd name="T59" fmla="*/ 10 h 2145"/>
                <a:gd name="T60" fmla="*/ 4 w 1493"/>
                <a:gd name="T61" fmla="*/ 10 h 2145"/>
                <a:gd name="T62" fmla="*/ 4 w 1493"/>
                <a:gd name="T63" fmla="*/ 9 h 2145"/>
                <a:gd name="T64" fmla="*/ 4 w 1493"/>
                <a:gd name="T65" fmla="*/ 9 h 2145"/>
                <a:gd name="T66" fmla="*/ 3 w 1493"/>
                <a:gd name="T67" fmla="*/ 10 h 2145"/>
                <a:gd name="T68" fmla="*/ 3 w 1493"/>
                <a:gd name="T69" fmla="*/ 10 h 2145"/>
                <a:gd name="T70" fmla="*/ 3 w 1493"/>
                <a:gd name="T71" fmla="*/ 11 h 2145"/>
                <a:gd name="T72" fmla="*/ 3 w 1493"/>
                <a:gd name="T73" fmla="*/ 11 h 2145"/>
                <a:gd name="T74" fmla="*/ 3 w 1493"/>
                <a:gd name="T75" fmla="*/ 12 h 2145"/>
                <a:gd name="T76" fmla="*/ 4 w 1493"/>
                <a:gd name="T77" fmla="*/ 11 h 2145"/>
                <a:gd name="T78" fmla="*/ 4 w 1493"/>
                <a:gd name="T79" fmla="*/ 14 h 2145"/>
                <a:gd name="T80" fmla="*/ 3 w 1493"/>
                <a:gd name="T81" fmla="*/ 14 h 2145"/>
                <a:gd name="T82" fmla="*/ 3 w 1493"/>
                <a:gd name="T83" fmla="*/ 14 h 2145"/>
                <a:gd name="T84" fmla="*/ 2 w 1493"/>
                <a:gd name="T85" fmla="*/ 15 h 2145"/>
                <a:gd name="T86" fmla="*/ 3 w 1493"/>
                <a:gd name="T87" fmla="*/ 11 h 2145"/>
                <a:gd name="T88" fmla="*/ 2 w 1493"/>
                <a:gd name="T89" fmla="*/ 10 h 2145"/>
                <a:gd name="T90" fmla="*/ 2 w 1493"/>
                <a:gd name="T91" fmla="*/ 10 h 2145"/>
                <a:gd name="T92" fmla="*/ 2 w 1493"/>
                <a:gd name="T93" fmla="*/ 10 h 2145"/>
                <a:gd name="T94" fmla="*/ 2 w 1493"/>
                <a:gd name="T95" fmla="*/ 11 h 2145"/>
                <a:gd name="T96" fmla="*/ 1 w 1493"/>
                <a:gd name="T97" fmla="*/ 10 h 2145"/>
                <a:gd name="T98" fmla="*/ 1 w 1493"/>
                <a:gd name="T99" fmla="*/ 10 h 2145"/>
                <a:gd name="T100" fmla="*/ 0 w 1493"/>
                <a:gd name="T101" fmla="*/ 11 h 2145"/>
                <a:gd name="T102" fmla="*/ 0 w 1493"/>
                <a:gd name="T103" fmla="*/ 7 h 2145"/>
                <a:gd name="T104" fmla="*/ 2 w 1493"/>
                <a:gd name="T105" fmla="*/ 1 h 2145"/>
                <a:gd name="T106" fmla="*/ 6 w 1493"/>
                <a:gd name="T107" fmla="*/ 1 h 2145"/>
                <a:gd name="T108" fmla="*/ 9 w 1493"/>
                <a:gd name="T109" fmla="*/ 1 h 2145"/>
                <a:gd name="T110" fmla="*/ 10 w 1493"/>
                <a:gd name="T111" fmla="*/ 6 h 21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3"/>
                <a:gd name="T169" fmla="*/ 0 h 2145"/>
                <a:gd name="T170" fmla="*/ 1493 w 1493"/>
                <a:gd name="T171" fmla="*/ 2145 h 21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2" name="Freeform 86"/>
            <p:cNvSpPr>
              <a:spLocks/>
            </p:cNvSpPr>
            <p:nvPr/>
          </p:nvSpPr>
          <p:spPr bwMode="auto">
            <a:xfrm>
              <a:off x="4203" y="1342"/>
              <a:ext cx="87" cy="79"/>
            </a:xfrm>
            <a:custGeom>
              <a:avLst/>
              <a:gdLst>
                <a:gd name="T0" fmla="*/ 2 w 435"/>
                <a:gd name="T1" fmla="*/ 1 h 396"/>
                <a:gd name="T2" fmla="*/ 3 w 435"/>
                <a:gd name="T3" fmla="*/ 1 h 396"/>
                <a:gd name="T4" fmla="*/ 3 w 435"/>
                <a:gd name="T5" fmla="*/ 1 h 396"/>
                <a:gd name="T6" fmla="*/ 3 w 435"/>
                <a:gd name="T7" fmla="*/ 1 h 396"/>
                <a:gd name="T8" fmla="*/ 3 w 435"/>
                <a:gd name="T9" fmla="*/ 2 h 396"/>
                <a:gd name="T10" fmla="*/ 3 w 435"/>
                <a:gd name="T11" fmla="*/ 2 h 396"/>
                <a:gd name="T12" fmla="*/ 3 w 435"/>
                <a:gd name="T13" fmla="*/ 2 h 396"/>
                <a:gd name="T14" fmla="*/ 3 w 435"/>
                <a:gd name="T15" fmla="*/ 2 h 396"/>
                <a:gd name="T16" fmla="*/ 3 w 435"/>
                <a:gd name="T17" fmla="*/ 3 h 396"/>
                <a:gd name="T18" fmla="*/ 3 w 435"/>
                <a:gd name="T19" fmla="*/ 3 h 396"/>
                <a:gd name="T20" fmla="*/ 3 w 435"/>
                <a:gd name="T21" fmla="*/ 3 h 396"/>
                <a:gd name="T22" fmla="*/ 3 w 435"/>
                <a:gd name="T23" fmla="*/ 3 h 396"/>
                <a:gd name="T24" fmla="*/ 2 w 435"/>
                <a:gd name="T25" fmla="*/ 3 h 396"/>
                <a:gd name="T26" fmla="*/ 2 w 435"/>
                <a:gd name="T27" fmla="*/ 3 h 396"/>
                <a:gd name="T28" fmla="*/ 2 w 435"/>
                <a:gd name="T29" fmla="*/ 3 h 396"/>
                <a:gd name="T30" fmla="*/ 2 w 435"/>
                <a:gd name="T31" fmla="*/ 3 h 396"/>
                <a:gd name="T32" fmla="*/ 2 w 435"/>
                <a:gd name="T33" fmla="*/ 3 h 396"/>
                <a:gd name="T34" fmla="*/ 2 w 435"/>
                <a:gd name="T35" fmla="*/ 3 h 396"/>
                <a:gd name="T36" fmla="*/ 2 w 435"/>
                <a:gd name="T37" fmla="*/ 3 h 396"/>
                <a:gd name="T38" fmla="*/ 2 w 435"/>
                <a:gd name="T39" fmla="*/ 3 h 396"/>
                <a:gd name="T40" fmla="*/ 2 w 435"/>
                <a:gd name="T41" fmla="*/ 3 h 396"/>
                <a:gd name="T42" fmla="*/ 2 w 435"/>
                <a:gd name="T43" fmla="*/ 3 h 396"/>
                <a:gd name="T44" fmla="*/ 2 w 435"/>
                <a:gd name="T45" fmla="*/ 3 h 396"/>
                <a:gd name="T46" fmla="*/ 2 w 435"/>
                <a:gd name="T47" fmla="*/ 3 h 396"/>
                <a:gd name="T48" fmla="*/ 2 w 435"/>
                <a:gd name="T49" fmla="*/ 3 h 396"/>
                <a:gd name="T50" fmla="*/ 1 w 435"/>
                <a:gd name="T51" fmla="*/ 3 h 396"/>
                <a:gd name="T52" fmla="*/ 1 w 435"/>
                <a:gd name="T53" fmla="*/ 3 h 396"/>
                <a:gd name="T54" fmla="*/ 1 w 435"/>
                <a:gd name="T55" fmla="*/ 3 h 396"/>
                <a:gd name="T56" fmla="*/ 1 w 435"/>
                <a:gd name="T57" fmla="*/ 2 h 396"/>
                <a:gd name="T58" fmla="*/ 1 w 435"/>
                <a:gd name="T59" fmla="*/ 2 h 396"/>
                <a:gd name="T60" fmla="*/ 1 w 435"/>
                <a:gd name="T61" fmla="*/ 2 h 396"/>
                <a:gd name="T62" fmla="*/ 0 w 435"/>
                <a:gd name="T63" fmla="*/ 2 h 396"/>
                <a:gd name="T64" fmla="*/ 0 w 435"/>
                <a:gd name="T65" fmla="*/ 2 h 396"/>
                <a:gd name="T66" fmla="*/ 0 w 435"/>
                <a:gd name="T67" fmla="*/ 2 h 396"/>
                <a:gd name="T68" fmla="*/ 0 w 435"/>
                <a:gd name="T69" fmla="*/ 2 h 396"/>
                <a:gd name="T70" fmla="*/ 0 w 435"/>
                <a:gd name="T71" fmla="*/ 2 h 396"/>
                <a:gd name="T72" fmla="*/ 0 w 435"/>
                <a:gd name="T73" fmla="*/ 2 h 396"/>
                <a:gd name="T74" fmla="*/ 1 w 435"/>
                <a:gd name="T75" fmla="*/ 2 h 396"/>
                <a:gd name="T76" fmla="*/ 1 w 435"/>
                <a:gd name="T77" fmla="*/ 2 h 396"/>
                <a:gd name="T78" fmla="*/ 1 w 435"/>
                <a:gd name="T79" fmla="*/ 2 h 396"/>
                <a:gd name="T80" fmla="*/ 1 w 435"/>
                <a:gd name="T81" fmla="*/ 2 h 396"/>
                <a:gd name="T82" fmla="*/ 1 w 435"/>
                <a:gd name="T83" fmla="*/ 1 h 396"/>
                <a:gd name="T84" fmla="*/ 2 w 435"/>
                <a:gd name="T85" fmla="*/ 0 h 396"/>
                <a:gd name="T86" fmla="*/ 2 w 435"/>
                <a:gd name="T87" fmla="*/ 0 h 396"/>
                <a:gd name="T88" fmla="*/ 2 w 435"/>
                <a:gd name="T89" fmla="*/ 0 h 396"/>
                <a:gd name="T90" fmla="*/ 2 w 435"/>
                <a:gd name="T91" fmla="*/ 0 h 396"/>
                <a:gd name="T92" fmla="*/ 2 w 435"/>
                <a:gd name="T93" fmla="*/ 0 h 396"/>
                <a:gd name="T94" fmla="*/ 2 w 435"/>
                <a:gd name="T95" fmla="*/ 1 h 396"/>
                <a:gd name="T96" fmla="*/ 2 w 435"/>
                <a:gd name="T97" fmla="*/ 1 h 396"/>
                <a:gd name="T98" fmla="*/ 2 w 435"/>
                <a:gd name="T99" fmla="*/ 1 h 396"/>
                <a:gd name="T100" fmla="*/ 2 w 435"/>
                <a:gd name="T101" fmla="*/ 1 h 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396"/>
                <a:gd name="T155" fmla="*/ 435 w 435"/>
                <a:gd name="T156" fmla="*/ 396 h 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3" name="Freeform 87"/>
            <p:cNvSpPr>
              <a:spLocks/>
            </p:cNvSpPr>
            <p:nvPr/>
          </p:nvSpPr>
          <p:spPr bwMode="auto">
            <a:xfrm>
              <a:off x="4228" y="1363"/>
              <a:ext cx="52" cy="41"/>
            </a:xfrm>
            <a:custGeom>
              <a:avLst/>
              <a:gdLst>
                <a:gd name="T0" fmla="*/ 2 w 258"/>
                <a:gd name="T1" fmla="*/ 0 h 207"/>
                <a:gd name="T2" fmla="*/ 2 w 258"/>
                <a:gd name="T3" fmla="*/ 1 h 207"/>
                <a:gd name="T4" fmla="*/ 2 w 258"/>
                <a:gd name="T5" fmla="*/ 1 h 207"/>
                <a:gd name="T6" fmla="*/ 2 w 258"/>
                <a:gd name="T7" fmla="*/ 1 h 207"/>
                <a:gd name="T8" fmla="*/ 2 w 258"/>
                <a:gd name="T9" fmla="*/ 1 h 207"/>
                <a:gd name="T10" fmla="*/ 2 w 258"/>
                <a:gd name="T11" fmla="*/ 1 h 207"/>
                <a:gd name="T12" fmla="*/ 1 w 258"/>
                <a:gd name="T13" fmla="*/ 1 h 207"/>
                <a:gd name="T14" fmla="*/ 1 w 258"/>
                <a:gd name="T15" fmla="*/ 1 h 207"/>
                <a:gd name="T16" fmla="*/ 1 w 258"/>
                <a:gd name="T17" fmla="*/ 2 h 207"/>
                <a:gd name="T18" fmla="*/ 1 w 258"/>
                <a:gd name="T19" fmla="*/ 2 h 207"/>
                <a:gd name="T20" fmla="*/ 1 w 258"/>
                <a:gd name="T21" fmla="*/ 1 h 207"/>
                <a:gd name="T22" fmla="*/ 1 w 258"/>
                <a:gd name="T23" fmla="*/ 1 h 207"/>
                <a:gd name="T24" fmla="*/ 1 w 258"/>
                <a:gd name="T25" fmla="*/ 1 h 207"/>
                <a:gd name="T26" fmla="*/ 1 w 258"/>
                <a:gd name="T27" fmla="*/ 1 h 207"/>
                <a:gd name="T28" fmla="*/ 1 w 258"/>
                <a:gd name="T29" fmla="*/ 1 h 207"/>
                <a:gd name="T30" fmla="*/ 1 w 258"/>
                <a:gd name="T31" fmla="*/ 1 h 207"/>
                <a:gd name="T32" fmla="*/ 1 w 258"/>
                <a:gd name="T33" fmla="*/ 2 h 207"/>
                <a:gd name="T34" fmla="*/ 0 w 258"/>
                <a:gd name="T35" fmla="*/ 1 h 207"/>
                <a:gd name="T36" fmla="*/ 0 w 258"/>
                <a:gd name="T37" fmla="*/ 1 h 207"/>
                <a:gd name="T38" fmla="*/ 0 w 258"/>
                <a:gd name="T39" fmla="*/ 1 h 207"/>
                <a:gd name="T40" fmla="*/ 0 w 258"/>
                <a:gd name="T41" fmla="*/ 1 h 207"/>
                <a:gd name="T42" fmla="*/ 0 w 258"/>
                <a:gd name="T43" fmla="*/ 1 h 207"/>
                <a:gd name="T44" fmla="*/ 0 w 258"/>
                <a:gd name="T45" fmla="*/ 1 h 207"/>
                <a:gd name="T46" fmla="*/ 0 w 258"/>
                <a:gd name="T47" fmla="*/ 1 h 207"/>
                <a:gd name="T48" fmla="*/ 0 w 258"/>
                <a:gd name="T49" fmla="*/ 1 h 207"/>
                <a:gd name="T50" fmla="*/ 0 w 258"/>
                <a:gd name="T51" fmla="*/ 1 h 207"/>
                <a:gd name="T52" fmla="*/ 1 w 258"/>
                <a:gd name="T53" fmla="*/ 0 h 207"/>
                <a:gd name="T54" fmla="*/ 1 w 258"/>
                <a:gd name="T55" fmla="*/ 0 h 207"/>
                <a:gd name="T56" fmla="*/ 1 w 258"/>
                <a:gd name="T57" fmla="*/ 0 h 207"/>
                <a:gd name="T58" fmla="*/ 1 w 258"/>
                <a:gd name="T59" fmla="*/ 0 h 207"/>
                <a:gd name="T60" fmla="*/ 1 w 258"/>
                <a:gd name="T61" fmla="*/ 0 h 207"/>
                <a:gd name="T62" fmla="*/ 2 w 258"/>
                <a:gd name="T63" fmla="*/ 0 h 207"/>
                <a:gd name="T64" fmla="*/ 2 w 258"/>
                <a:gd name="T65" fmla="*/ 0 h 207"/>
                <a:gd name="T66" fmla="*/ 2 w 258"/>
                <a:gd name="T67" fmla="*/ 0 h 207"/>
                <a:gd name="T68" fmla="*/ 2 w 258"/>
                <a:gd name="T69" fmla="*/ 0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
                <a:gd name="T106" fmla="*/ 0 h 207"/>
                <a:gd name="T107" fmla="*/ 258 w 258"/>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4" name="Freeform 88"/>
            <p:cNvSpPr>
              <a:spLocks/>
            </p:cNvSpPr>
            <p:nvPr/>
          </p:nvSpPr>
          <p:spPr bwMode="auto">
            <a:xfrm>
              <a:off x="4087" y="1373"/>
              <a:ext cx="87" cy="91"/>
            </a:xfrm>
            <a:custGeom>
              <a:avLst/>
              <a:gdLst>
                <a:gd name="T0" fmla="*/ 3 w 435"/>
                <a:gd name="T1" fmla="*/ 1 h 457"/>
                <a:gd name="T2" fmla="*/ 3 w 435"/>
                <a:gd name="T3" fmla="*/ 1 h 457"/>
                <a:gd name="T4" fmla="*/ 3 w 435"/>
                <a:gd name="T5" fmla="*/ 1 h 457"/>
                <a:gd name="T6" fmla="*/ 3 w 435"/>
                <a:gd name="T7" fmla="*/ 1 h 457"/>
                <a:gd name="T8" fmla="*/ 3 w 435"/>
                <a:gd name="T9" fmla="*/ 1 h 457"/>
                <a:gd name="T10" fmla="*/ 3 w 435"/>
                <a:gd name="T11" fmla="*/ 2 h 457"/>
                <a:gd name="T12" fmla="*/ 3 w 435"/>
                <a:gd name="T13" fmla="*/ 2 h 457"/>
                <a:gd name="T14" fmla="*/ 3 w 435"/>
                <a:gd name="T15" fmla="*/ 2 h 457"/>
                <a:gd name="T16" fmla="*/ 3 w 435"/>
                <a:gd name="T17" fmla="*/ 3 h 457"/>
                <a:gd name="T18" fmla="*/ 3 w 435"/>
                <a:gd name="T19" fmla="*/ 3 h 457"/>
                <a:gd name="T20" fmla="*/ 3 w 435"/>
                <a:gd name="T21" fmla="*/ 3 h 457"/>
                <a:gd name="T22" fmla="*/ 3 w 435"/>
                <a:gd name="T23" fmla="*/ 3 h 457"/>
                <a:gd name="T24" fmla="*/ 3 w 435"/>
                <a:gd name="T25" fmla="*/ 3 h 457"/>
                <a:gd name="T26" fmla="*/ 2 w 435"/>
                <a:gd name="T27" fmla="*/ 3 h 457"/>
                <a:gd name="T28" fmla="*/ 2 w 435"/>
                <a:gd name="T29" fmla="*/ 3 h 457"/>
                <a:gd name="T30" fmla="*/ 2 w 435"/>
                <a:gd name="T31" fmla="*/ 3 h 457"/>
                <a:gd name="T32" fmla="*/ 2 w 435"/>
                <a:gd name="T33" fmla="*/ 3 h 457"/>
                <a:gd name="T34" fmla="*/ 2 w 435"/>
                <a:gd name="T35" fmla="*/ 3 h 457"/>
                <a:gd name="T36" fmla="*/ 2 w 435"/>
                <a:gd name="T37" fmla="*/ 3 h 457"/>
                <a:gd name="T38" fmla="*/ 2 w 435"/>
                <a:gd name="T39" fmla="*/ 3 h 457"/>
                <a:gd name="T40" fmla="*/ 2 w 435"/>
                <a:gd name="T41" fmla="*/ 3 h 457"/>
                <a:gd name="T42" fmla="*/ 2 w 435"/>
                <a:gd name="T43" fmla="*/ 3 h 457"/>
                <a:gd name="T44" fmla="*/ 2 w 435"/>
                <a:gd name="T45" fmla="*/ 3 h 457"/>
                <a:gd name="T46" fmla="*/ 1 w 435"/>
                <a:gd name="T47" fmla="*/ 3 h 457"/>
                <a:gd name="T48" fmla="*/ 1 w 435"/>
                <a:gd name="T49" fmla="*/ 4 h 457"/>
                <a:gd name="T50" fmla="*/ 1 w 435"/>
                <a:gd name="T51" fmla="*/ 4 h 457"/>
                <a:gd name="T52" fmla="*/ 1 w 435"/>
                <a:gd name="T53" fmla="*/ 4 h 457"/>
                <a:gd name="T54" fmla="*/ 1 w 435"/>
                <a:gd name="T55" fmla="*/ 4 h 457"/>
                <a:gd name="T56" fmla="*/ 1 w 435"/>
                <a:gd name="T57" fmla="*/ 3 h 457"/>
                <a:gd name="T58" fmla="*/ 1 w 435"/>
                <a:gd name="T59" fmla="*/ 3 h 457"/>
                <a:gd name="T60" fmla="*/ 1 w 435"/>
                <a:gd name="T61" fmla="*/ 3 h 457"/>
                <a:gd name="T62" fmla="*/ 1 w 435"/>
                <a:gd name="T63" fmla="*/ 3 h 457"/>
                <a:gd name="T64" fmla="*/ 1 w 435"/>
                <a:gd name="T65" fmla="*/ 3 h 457"/>
                <a:gd name="T66" fmla="*/ 1 w 435"/>
                <a:gd name="T67" fmla="*/ 3 h 457"/>
                <a:gd name="T68" fmla="*/ 1 w 435"/>
                <a:gd name="T69" fmla="*/ 2 h 457"/>
                <a:gd name="T70" fmla="*/ 1 w 435"/>
                <a:gd name="T71" fmla="*/ 2 h 457"/>
                <a:gd name="T72" fmla="*/ 1 w 435"/>
                <a:gd name="T73" fmla="*/ 2 h 457"/>
                <a:gd name="T74" fmla="*/ 0 w 435"/>
                <a:gd name="T75" fmla="*/ 2 h 457"/>
                <a:gd name="T76" fmla="*/ 0 w 435"/>
                <a:gd name="T77" fmla="*/ 2 h 457"/>
                <a:gd name="T78" fmla="*/ 0 w 435"/>
                <a:gd name="T79" fmla="*/ 2 h 457"/>
                <a:gd name="T80" fmla="*/ 0 w 435"/>
                <a:gd name="T81" fmla="*/ 2 h 457"/>
                <a:gd name="T82" fmla="*/ 0 w 435"/>
                <a:gd name="T83" fmla="*/ 2 h 457"/>
                <a:gd name="T84" fmla="*/ 0 w 435"/>
                <a:gd name="T85" fmla="*/ 2 h 457"/>
                <a:gd name="T86" fmla="*/ 0 w 435"/>
                <a:gd name="T87" fmla="*/ 2 h 457"/>
                <a:gd name="T88" fmla="*/ 0 w 435"/>
                <a:gd name="T89" fmla="*/ 2 h 457"/>
                <a:gd name="T90" fmla="*/ 0 w 435"/>
                <a:gd name="T91" fmla="*/ 2 h 457"/>
                <a:gd name="T92" fmla="*/ 1 w 435"/>
                <a:gd name="T93" fmla="*/ 2 h 457"/>
                <a:gd name="T94" fmla="*/ 1 w 435"/>
                <a:gd name="T95" fmla="*/ 2 h 457"/>
                <a:gd name="T96" fmla="*/ 1 w 435"/>
                <a:gd name="T97" fmla="*/ 1 h 457"/>
                <a:gd name="T98" fmla="*/ 1 w 435"/>
                <a:gd name="T99" fmla="*/ 1 h 457"/>
                <a:gd name="T100" fmla="*/ 1 w 435"/>
                <a:gd name="T101" fmla="*/ 0 h 457"/>
                <a:gd name="T102" fmla="*/ 2 w 435"/>
                <a:gd name="T103" fmla="*/ 0 h 457"/>
                <a:gd name="T104" fmla="*/ 2 w 435"/>
                <a:gd name="T105" fmla="*/ 0 h 457"/>
                <a:gd name="T106" fmla="*/ 2 w 435"/>
                <a:gd name="T107" fmla="*/ 0 h 457"/>
                <a:gd name="T108" fmla="*/ 2 w 435"/>
                <a:gd name="T109" fmla="*/ 1 h 457"/>
                <a:gd name="T110" fmla="*/ 2 w 435"/>
                <a:gd name="T111" fmla="*/ 1 h 457"/>
                <a:gd name="T112" fmla="*/ 3 w 435"/>
                <a:gd name="T113" fmla="*/ 1 h 457"/>
                <a:gd name="T114" fmla="*/ 3 w 435"/>
                <a:gd name="T115" fmla="*/ 1 h 457"/>
                <a:gd name="T116" fmla="*/ 3 w 435"/>
                <a:gd name="T117" fmla="*/ 1 h 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5"/>
                <a:gd name="T178" fmla="*/ 0 h 457"/>
                <a:gd name="T179" fmla="*/ 435 w 435"/>
                <a:gd name="T180" fmla="*/ 457 h 4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5" name="Freeform 89"/>
            <p:cNvSpPr>
              <a:spLocks/>
            </p:cNvSpPr>
            <p:nvPr/>
          </p:nvSpPr>
          <p:spPr bwMode="auto">
            <a:xfrm>
              <a:off x="4102" y="1386"/>
              <a:ext cx="62" cy="58"/>
            </a:xfrm>
            <a:custGeom>
              <a:avLst/>
              <a:gdLst>
                <a:gd name="T0" fmla="*/ 2 w 312"/>
                <a:gd name="T1" fmla="*/ 1 h 290"/>
                <a:gd name="T2" fmla="*/ 2 w 312"/>
                <a:gd name="T3" fmla="*/ 1 h 290"/>
                <a:gd name="T4" fmla="*/ 2 w 312"/>
                <a:gd name="T5" fmla="*/ 1 h 290"/>
                <a:gd name="T6" fmla="*/ 2 w 312"/>
                <a:gd name="T7" fmla="*/ 1 h 290"/>
                <a:gd name="T8" fmla="*/ 2 w 312"/>
                <a:gd name="T9" fmla="*/ 1 h 290"/>
                <a:gd name="T10" fmla="*/ 2 w 312"/>
                <a:gd name="T11" fmla="*/ 1 h 290"/>
                <a:gd name="T12" fmla="*/ 2 w 312"/>
                <a:gd name="T13" fmla="*/ 1 h 290"/>
                <a:gd name="T14" fmla="*/ 2 w 312"/>
                <a:gd name="T15" fmla="*/ 2 h 290"/>
                <a:gd name="T16" fmla="*/ 2 w 312"/>
                <a:gd name="T17" fmla="*/ 2 h 290"/>
                <a:gd name="T18" fmla="*/ 2 w 312"/>
                <a:gd name="T19" fmla="*/ 2 h 290"/>
                <a:gd name="T20" fmla="*/ 2 w 312"/>
                <a:gd name="T21" fmla="*/ 2 h 290"/>
                <a:gd name="T22" fmla="*/ 2 w 312"/>
                <a:gd name="T23" fmla="*/ 2 h 290"/>
                <a:gd name="T24" fmla="*/ 2 w 312"/>
                <a:gd name="T25" fmla="*/ 2 h 290"/>
                <a:gd name="T26" fmla="*/ 1 w 312"/>
                <a:gd name="T27" fmla="*/ 2 h 290"/>
                <a:gd name="T28" fmla="*/ 1 w 312"/>
                <a:gd name="T29" fmla="*/ 2 h 290"/>
                <a:gd name="T30" fmla="*/ 1 w 312"/>
                <a:gd name="T31" fmla="*/ 2 h 290"/>
                <a:gd name="T32" fmla="*/ 1 w 312"/>
                <a:gd name="T33" fmla="*/ 2 h 290"/>
                <a:gd name="T34" fmla="*/ 1 w 312"/>
                <a:gd name="T35" fmla="*/ 2 h 290"/>
                <a:gd name="T36" fmla="*/ 1 w 312"/>
                <a:gd name="T37" fmla="*/ 2 h 290"/>
                <a:gd name="T38" fmla="*/ 1 w 312"/>
                <a:gd name="T39" fmla="*/ 2 h 290"/>
                <a:gd name="T40" fmla="*/ 1 w 312"/>
                <a:gd name="T41" fmla="*/ 2 h 290"/>
                <a:gd name="T42" fmla="*/ 1 w 312"/>
                <a:gd name="T43" fmla="*/ 2 h 290"/>
                <a:gd name="T44" fmla="*/ 1 w 312"/>
                <a:gd name="T45" fmla="*/ 2 h 290"/>
                <a:gd name="T46" fmla="*/ 0 w 312"/>
                <a:gd name="T47" fmla="*/ 2 h 290"/>
                <a:gd name="T48" fmla="*/ 0 w 312"/>
                <a:gd name="T49" fmla="*/ 2 h 290"/>
                <a:gd name="T50" fmla="*/ 0 w 312"/>
                <a:gd name="T51" fmla="*/ 1 h 290"/>
                <a:gd name="T52" fmla="*/ 0 w 312"/>
                <a:gd name="T53" fmla="*/ 1 h 290"/>
                <a:gd name="T54" fmla="*/ 0 w 312"/>
                <a:gd name="T55" fmla="*/ 1 h 290"/>
                <a:gd name="T56" fmla="*/ 1 w 312"/>
                <a:gd name="T57" fmla="*/ 1 h 290"/>
                <a:gd name="T58" fmla="*/ 1 w 312"/>
                <a:gd name="T59" fmla="*/ 1 h 290"/>
                <a:gd name="T60" fmla="*/ 1 w 312"/>
                <a:gd name="T61" fmla="*/ 1 h 290"/>
                <a:gd name="T62" fmla="*/ 1 w 312"/>
                <a:gd name="T63" fmla="*/ 1 h 290"/>
                <a:gd name="T64" fmla="*/ 1 w 312"/>
                <a:gd name="T65" fmla="*/ 0 h 290"/>
                <a:gd name="T66" fmla="*/ 1 w 312"/>
                <a:gd name="T67" fmla="*/ 0 h 290"/>
                <a:gd name="T68" fmla="*/ 1 w 312"/>
                <a:gd name="T69" fmla="*/ 0 h 290"/>
                <a:gd name="T70" fmla="*/ 1 w 312"/>
                <a:gd name="T71" fmla="*/ 0 h 290"/>
                <a:gd name="T72" fmla="*/ 1 w 312"/>
                <a:gd name="T73" fmla="*/ 0 h 290"/>
                <a:gd name="T74" fmla="*/ 1 w 312"/>
                <a:gd name="T75" fmla="*/ 0 h 290"/>
                <a:gd name="T76" fmla="*/ 2 w 312"/>
                <a:gd name="T77" fmla="*/ 1 h 290"/>
                <a:gd name="T78" fmla="*/ 2 w 312"/>
                <a:gd name="T79" fmla="*/ 1 h 290"/>
                <a:gd name="T80" fmla="*/ 2 w 312"/>
                <a:gd name="T81" fmla="*/ 1 h 290"/>
                <a:gd name="T82" fmla="*/ 2 w 312"/>
                <a:gd name="T83" fmla="*/ 1 h 290"/>
                <a:gd name="T84" fmla="*/ 2 w 312"/>
                <a:gd name="T85" fmla="*/ 1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2"/>
                <a:gd name="T130" fmla="*/ 0 h 290"/>
                <a:gd name="T131" fmla="*/ 312 w 312"/>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6" name="Freeform 90"/>
            <p:cNvSpPr>
              <a:spLocks/>
            </p:cNvSpPr>
            <p:nvPr/>
          </p:nvSpPr>
          <p:spPr bwMode="auto">
            <a:xfrm>
              <a:off x="4170" y="1417"/>
              <a:ext cx="77" cy="84"/>
            </a:xfrm>
            <a:custGeom>
              <a:avLst/>
              <a:gdLst>
                <a:gd name="T0" fmla="*/ 2 w 384"/>
                <a:gd name="T1" fmla="*/ 1 h 420"/>
                <a:gd name="T2" fmla="*/ 2 w 384"/>
                <a:gd name="T3" fmla="*/ 1 h 420"/>
                <a:gd name="T4" fmla="*/ 2 w 384"/>
                <a:gd name="T5" fmla="*/ 1 h 420"/>
                <a:gd name="T6" fmla="*/ 3 w 384"/>
                <a:gd name="T7" fmla="*/ 1 h 420"/>
                <a:gd name="T8" fmla="*/ 3 w 384"/>
                <a:gd name="T9" fmla="*/ 1 h 420"/>
                <a:gd name="T10" fmla="*/ 3 w 384"/>
                <a:gd name="T11" fmla="*/ 2 h 420"/>
                <a:gd name="T12" fmla="*/ 3 w 384"/>
                <a:gd name="T13" fmla="*/ 2 h 420"/>
                <a:gd name="T14" fmla="*/ 3 w 384"/>
                <a:gd name="T15" fmla="*/ 2 h 420"/>
                <a:gd name="T16" fmla="*/ 3 w 384"/>
                <a:gd name="T17" fmla="*/ 2 h 420"/>
                <a:gd name="T18" fmla="*/ 3 w 384"/>
                <a:gd name="T19" fmla="*/ 2 h 420"/>
                <a:gd name="T20" fmla="*/ 3 w 384"/>
                <a:gd name="T21" fmla="*/ 2 h 420"/>
                <a:gd name="T22" fmla="*/ 2 w 384"/>
                <a:gd name="T23" fmla="*/ 2 h 420"/>
                <a:gd name="T24" fmla="*/ 2 w 384"/>
                <a:gd name="T25" fmla="*/ 2 h 420"/>
                <a:gd name="T26" fmla="*/ 2 w 384"/>
                <a:gd name="T27" fmla="*/ 3 h 420"/>
                <a:gd name="T28" fmla="*/ 2 w 384"/>
                <a:gd name="T29" fmla="*/ 3 h 420"/>
                <a:gd name="T30" fmla="*/ 2 w 384"/>
                <a:gd name="T31" fmla="*/ 3 h 420"/>
                <a:gd name="T32" fmla="*/ 2 w 384"/>
                <a:gd name="T33" fmla="*/ 3 h 420"/>
                <a:gd name="T34" fmla="*/ 2 w 384"/>
                <a:gd name="T35" fmla="*/ 3 h 420"/>
                <a:gd name="T36" fmla="*/ 2 w 384"/>
                <a:gd name="T37" fmla="*/ 3 h 420"/>
                <a:gd name="T38" fmla="*/ 2 w 384"/>
                <a:gd name="T39" fmla="*/ 3 h 420"/>
                <a:gd name="T40" fmla="*/ 2 w 384"/>
                <a:gd name="T41" fmla="*/ 3 h 420"/>
                <a:gd name="T42" fmla="*/ 1 w 384"/>
                <a:gd name="T43" fmla="*/ 3 h 420"/>
                <a:gd name="T44" fmla="*/ 1 w 384"/>
                <a:gd name="T45" fmla="*/ 3 h 420"/>
                <a:gd name="T46" fmla="*/ 1 w 384"/>
                <a:gd name="T47" fmla="*/ 3 h 420"/>
                <a:gd name="T48" fmla="*/ 1 w 384"/>
                <a:gd name="T49" fmla="*/ 3 h 420"/>
                <a:gd name="T50" fmla="*/ 1 w 384"/>
                <a:gd name="T51" fmla="*/ 3 h 420"/>
                <a:gd name="T52" fmla="*/ 1 w 384"/>
                <a:gd name="T53" fmla="*/ 3 h 420"/>
                <a:gd name="T54" fmla="*/ 1 w 384"/>
                <a:gd name="T55" fmla="*/ 3 h 420"/>
                <a:gd name="T56" fmla="*/ 1 w 384"/>
                <a:gd name="T57" fmla="*/ 3 h 420"/>
                <a:gd name="T58" fmla="*/ 0 w 384"/>
                <a:gd name="T59" fmla="*/ 3 h 420"/>
                <a:gd name="T60" fmla="*/ 0 w 384"/>
                <a:gd name="T61" fmla="*/ 3 h 420"/>
                <a:gd name="T62" fmla="*/ 0 w 384"/>
                <a:gd name="T63" fmla="*/ 3 h 420"/>
                <a:gd name="T64" fmla="*/ 0 w 384"/>
                <a:gd name="T65" fmla="*/ 3 h 420"/>
                <a:gd name="T66" fmla="*/ 0 w 384"/>
                <a:gd name="T67" fmla="*/ 3 h 420"/>
                <a:gd name="T68" fmla="*/ 0 w 384"/>
                <a:gd name="T69" fmla="*/ 2 h 420"/>
                <a:gd name="T70" fmla="*/ 0 w 384"/>
                <a:gd name="T71" fmla="*/ 2 h 420"/>
                <a:gd name="T72" fmla="*/ 0 w 384"/>
                <a:gd name="T73" fmla="*/ 2 h 420"/>
                <a:gd name="T74" fmla="*/ 0 w 384"/>
                <a:gd name="T75" fmla="*/ 2 h 420"/>
                <a:gd name="T76" fmla="*/ 0 w 384"/>
                <a:gd name="T77" fmla="*/ 1 h 420"/>
                <a:gd name="T78" fmla="*/ 0 w 384"/>
                <a:gd name="T79" fmla="*/ 1 h 420"/>
                <a:gd name="T80" fmla="*/ 0 w 384"/>
                <a:gd name="T81" fmla="*/ 1 h 420"/>
                <a:gd name="T82" fmla="*/ 0 w 384"/>
                <a:gd name="T83" fmla="*/ 1 h 420"/>
                <a:gd name="T84" fmla="*/ 0 w 384"/>
                <a:gd name="T85" fmla="*/ 1 h 420"/>
                <a:gd name="T86" fmla="*/ 0 w 384"/>
                <a:gd name="T87" fmla="*/ 1 h 420"/>
                <a:gd name="T88" fmla="*/ 1 w 384"/>
                <a:gd name="T89" fmla="*/ 1 h 420"/>
                <a:gd name="T90" fmla="*/ 1 w 384"/>
                <a:gd name="T91" fmla="*/ 1 h 420"/>
                <a:gd name="T92" fmla="*/ 1 w 384"/>
                <a:gd name="T93" fmla="*/ 1 h 420"/>
                <a:gd name="T94" fmla="*/ 1 w 384"/>
                <a:gd name="T95" fmla="*/ 1 h 420"/>
                <a:gd name="T96" fmla="*/ 1 w 384"/>
                <a:gd name="T97" fmla="*/ 1 h 420"/>
                <a:gd name="T98" fmla="*/ 1 w 384"/>
                <a:gd name="T99" fmla="*/ 1 h 420"/>
                <a:gd name="T100" fmla="*/ 1 w 384"/>
                <a:gd name="T101" fmla="*/ 1 h 420"/>
                <a:gd name="T102" fmla="*/ 1 w 384"/>
                <a:gd name="T103" fmla="*/ 1 h 420"/>
                <a:gd name="T104" fmla="*/ 2 w 384"/>
                <a:gd name="T105" fmla="*/ 0 h 420"/>
                <a:gd name="T106" fmla="*/ 2 w 384"/>
                <a:gd name="T107" fmla="*/ 0 h 420"/>
                <a:gd name="T108" fmla="*/ 2 w 384"/>
                <a:gd name="T109" fmla="*/ 0 h 420"/>
                <a:gd name="T110" fmla="*/ 2 w 384"/>
                <a:gd name="T111" fmla="*/ 0 h 420"/>
                <a:gd name="T112" fmla="*/ 2 w 384"/>
                <a:gd name="T113" fmla="*/ 0 h 420"/>
                <a:gd name="T114" fmla="*/ 2 w 384"/>
                <a:gd name="T115" fmla="*/ 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4"/>
                <a:gd name="T175" fmla="*/ 0 h 420"/>
                <a:gd name="T176" fmla="*/ 384 w 384"/>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7" name="Freeform 91"/>
            <p:cNvSpPr>
              <a:spLocks/>
            </p:cNvSpPr>
            <p:nvPr/>
          </p:nvSpPr>
          <p:spPr bwMode="auto">
            <a:xfrm>
              <a:off x="4185" y="1435"/>
              <a:ext cx="47" cy="54"/>
            </a:xfrm>
            <a:custGeom>
              <a:avLst/>
              <a:gdLst>
                <a:gd name="T0" fmla="*/ 2 w 239"/>
                <a:gd name="T1" fmla="*/ 1 h 270"/>
                <a:gd name="T2" fmla="*/ 2 w 239"/>
                <a:gd name="T3" fmla="*/ 1 h 270"/>
                <a:gd name="T4" fmla="*/ 2 w 239"/>
                <a:gd name="T5" fmla="*/ 1 h 270"/>
                <a:gd name="T6" fmla="*/ 2 w 239"/>
                <a:gd name="T7" fmla="*/ 1 h 270"/>
                <a:gd name="T8" fmla="*/ 2 w 239"/>
                <a:gd name="T9" fmla="*/ 1 h 270"/>
                <a:gd name="T10" fmla="*/ 1 w 239"/>
                <a:gd name="T11" fmla="*/ 1 h 270"/>
                <a:gd name="T12" fmla="*/ 1 w 239"/>
                <a:gd name="T13" fmla="*/ 1 h 270"/>
                <a:gd name="T14" fmla="*/ 1 w 239"/>
                <a:gd name="T15" fmla="*/ 1 h 270"/>
                <a:gd name="T16" fmla="*/ 1 w 239"/>
                <a:gd name="T17" fmla="*/ 2 h 270"/>
                <a:gd name="T18" fmla="*/ 1 w 239"/>
                <a:gd name="T19" fmla="*/ 2 h 270"/>
                <a:gd name="T20" fmla="*/ 1 w 239"/>
                <a:gd name="T21" fmla="*/ 2 h 270"/>
                <a:gd name="T22" fmla="*/ 1 w 239"/>
                <a:gd name="T23" fmla="*/ 2 h 270"/>
                <a:gd name="T24" fmla="*/ 1 w 239"/>
                <a:gd name="T25" fmla="*/ 2 h 270"/>
                <a:gd name="T26" fmla="*/ 1 w 239"/>
                <a:gd name="T27" fmla="*/ 2 h 270"/>
                <a:gd name="T28" fmla="*/ 0 w 239"/>
                <a:gd name="T29" fmla="*/ 2 h 270"/>
                <a:gd name="T30" fmla="*/ 0 w 239"/>
                <a:gd name="T31" fmla="*/ 2 h 270"/>
                <a:gd name="T32" fmla="*/ 0 w 239"/>
                <a:gd name="T33" fmla="*/ 2 h 270"/>
                <a:gd name="T34" fmla="*/ 0 w 239"/>
                <a:gd name="T35" fmla="*/ 2 h 270"/>
                <a:gd name="T36" fmla="*/ 0 w 239"/>
                <a:gd name="T37" fmla="*/ 2 h 270"/>
                <a:gd name="T38" fmla="*/ 0 w 239"/>
                <a:gd name="T39" fmla="*/ 2 h 270"/>
                <a:gd name="T40" fmla="*/ 0 w 239"/>
                <a:gd name="T41" fmla="*/ 1 h 270"/>
                <a:gd name="T42" fmla="*/ 0 w 239"/>
                <a:gd name="T43" fmla="*/ 1 h 270"/>
                <a:gd name="T44" fmla="*/ 0 w 239"/>
                <a:gd name="T45" fmla="*/ 1 h 270"/>
                <a:gd name="T46" fmla="*/ 0 w 239"/>
                <a:gd name="T47" fmla="*/ 1 h 270"/>
                <a:gd name="T48" fmla="*/ 0 w 239"/>
                <a:gd name="T49" fmla="*/ 1 h 270"/>
                <a:gd name="T50" fmla="*/ 0 w 239"/>
                <a:gd name="T51" fmla="*/ 1 h 270"/>
                <a:gd name="T52" fmla="*/ 0 w 239"/>
                <a:gd name="T53" fmla="*/ 1 h 270"/>
                <a:gd name="T54" fmla="*/ 0 w 239"/>
                <a:gd name="T55" fmla="*/ 1 h 270"/>
                <a:gd name="T56" fmla="*/ 0 w 239"/>
                <a:gd name="T57" fmla="*/ 1 h 270"/>
                <a:gd name="T58" fmla="*/ 0 w 239"/>
                <a:gd name="T59" fmla="*/ 1 h 270"/>
                <a:gd name="T60" fmla="*/ 0 w 239"/>
                <a:gd name="T61" fmla="*/ 1 h 270"/>
                <a:gd name="T62" fmla="*/ 0 w 239"/>
                <a:gd name="T63" fmla="*/ 1 h 270"/>
                <a:gd name="T64" fmla="*/ 0 w 239"/>
                <a:gd name="T65" fmla="*/ 1 h 270"/>
                <a:gd name="T66" fmla="*/ 0 w 239"/>
                <a:gd name="T67" fmla="*/ 1 h 270"/>
                <a:gd name="T68" fmla="*/ 1 w 239"/>
                <a:gd name="T69" fmla="*/ 1 h 270"/>
                <a:gd name="T70" fmla="*/ 1 w 239"/>
                <a:gd name="T71" fmla="*/ 0 h 270"/>
                <a:gd name="T72" fmla="*/ 1 w 239"/>
                <a:gd name="T73" fmla="*/ 0 h 270"/>
                <a:gd name="T74" fmla="*/ 1 w 239"/>
                <a:gd name="T75" fmla="*/ 0 h 270"/>
                <a:gd name="T76" fmla="*/ 1 w 239"/>
                <a:gd name="T77" fmla="*/ 1 h 270"/>
                <a:gd name="T78" fmla="*/ 1 w 239"/>
                <a:gd name="T79" fmla="*/ 1 h 270"/>
                <a:gd name="T80" fmla="*/ 1 w 239"/>
                <a:gd name="T81" fmla="*/ 1 h 270"/>
                <a:gd name="T82" fmla="*/ 2 w 239"/>
                <a:gd name="T83" fmla="*/ 1 h 270"/>
                <a:gd name="T84" fmla="*/ 2 w 239"/>
                <a:gd name="T85" fmla="*/ 1 h 270"/>
                <a:gd name="T86" fmla="*/ 2 w 239"/>
                <a:gd name="T87" fmla="*/ 1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270"/>
                <a:gd name="T134" fmla="*/ 239 w 239"/>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8" name="Freeform 92"/>
            <p:cNvSpPr>
              <a:spLocks/>
            </p:cNvSpPr>
            <p:nvPr/>
          </p:nvSpPr>
          <p:spPr bwMode="auto">
            <a:xfrm>
              <a:off x="4297" y="1514"/>
              <a:ext cx="27" cy="50"/>
            </a:xfrm>
            <a:custGeom>
              <a:avLst/>
              <a:gdLst>
                <a:gd name="T0" fmla="*/ 1 w 134"/>
                <a:gd name="T1" fmla="*/ 2 h 249"/>
                <a:gd name="T2" fmla="*/ 1 w 134"/>
                <a:gd name="T3" fmla="*/ 2 h 249"/>
                <a:gd name="T4" fmla="*/ 1 w 134"/>
                <a:gd name="T5" fmla="*/ 2 h 249"/>
                <a:gd name="T6" fmla="*/ 1 w 134"/>
                <a:gd name="T7" fmla="*/ 2 h 249"/>
                <a:gd name="T8" fmla="*/ 1 w 134"/>
                <a:gd name="T9" fmla="*/ 2 h 249"/>
                <a:gd name="T10" fmla="*/ 1 w 134"/>
                <a:gd name="T11" fmla="*/ 2 h 249"/>
                <a:gd name="T12" fmla="*/ 1 w 134"/>
                <a:gd name="T13" fmla="*/ 2 h 249"/>
                <a:gd name="T14" fmla="*/ 1 w 134"/>
                <a:gd name="T15" fmla="*/ 2 h 249"/>
                <a:gd name="T16" fmla="*/ 0 w 134"/>
                <a:gd name="T17" fmla="*/ 2 h 249"/>
                <a:gd name="T18" fmla="*/ 1 w 134"/>
                <a:gd name="T19" fmla="*/ 2 h 249"/>
                <a:gd name="T20" fmla="*/ 1 w 134"/>
                <a:gd name="T21" fmla="*/ 2 h 249"/>
                <a:gd name="T22" fmla="*/ 1 w 134"/>
                <a:gd name="T23" fmla="*/ 2 h 249"/>
                <a:gd name="T24" fmla="*/ 1 w 134"/>
                <a:gd name="T25" fmla="*/ 2 h 249"/>
                <a:gd name="T26" fmla="*/ 1 w 134"/>
                <a:gd name="T27" fmla="*/ 1 h 249"/>
                <a:gd name="T28" fmla="*/ 1 w 134"/>
                <a:gd name="T29" fmla="*/ 1 h 249"/>
                <a:gd name="T30" fmla="*/ 1 w 134"/>
                <a:gd name="T31" fmla="*/ 1 h 249"/>
                <a:gd name="T32" fmla="*/ 1 w 134"/>
                <a:gd name="T33" fmla="*/ 1 h 249"/>
                <a:gd name="T34" fmla="*/ 0 w 134"/>
                <a:gd name="T35" fmla="*/ 1 h 249"/>
                <a:gd name="T36" fmla="*/ 0 w 134"/>
                <a:gd name="T37" fmla="*/ 1 h 249"/>
                <a:gd name="T38" fmla="*/ 0 w 134"/>
                <a:gd name="T39" fmla="*/ 1 h 249"/>
                <a:gd name="T40" fmla="*/ 0 w 134"/>
                <a:gd name="T41" fmla="*/ 1 h 249"/>
                <a:gd name="T42" fmla="*/ 0 w 134"/>
                <a:gd name="T43" fmla="*/ 1 h 249"/>
                <a:gd name="T44" fmla="*/ 0 w 134"/>
                <a:gd name="T45" fmla="*/ 1 h 249"/>
                <a:gd name="T46" fmla="*/ 0 w 134"/>
                <a:gd name="T47" fmla="*/ 1 h 249"/>
                <a:gd name="T48" fmla="*/ 0 w 134"/>
                <a:gd name="T49" fmla="*/ 1 h 249"/>
                <a:gd name="T50" fmla="*/ 0 w 134"/>
                <a:gd name="T51" fmla="*/ 1 h 249"/>
                <a:gd name="T52" fmla="*/ 0 w 134"/>
                <a:gd name="T53" fmla="*/ 1 h 249"/>
                <a:gd name="T54" fmla="*/ 0 w 134"/>
                <a:gd name="T55" fmla="*/ 1 h 249"/>
                <a:gd name="T56" fmla="*/ 1 w 134"/>
                <a:gd name="T57" fmla="*/ 1 h 249"/>
                <a:gd name="T58" fmla="*/ 1 w 134"/>
                <a:gd name="T59" fmla="*/ 0 h 249"/>
                <a:gd name="T60" fmla="*/ 1 w 134"/>
                <a:gd name="T61" fmla="*/ 0 h 249"/>
                <a:gd name="T62" fmla="*/ 1 w 134"/>
                <a:gd name="T63" fmla="*/ 0 h 249"/>
                <a:gd name="T64" fmla="*/ 1 w 134"/>
                <a:gd name="T65" fmla="*/ 0 h 249"/>
                <a:gd name="T66" fmla="*/ 1 w 134"/>
                <a:gd name="T67" fmla="*/ 2 h 2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49"/>
                <a:gd name="T104" fmla="*/ 134 w 134"/>
                <a:gd name="T105" fmla="*/ 249 h 2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9" name="Freeform 93"/>
            <p:cNvSpPr>
              <a:spLocks/>
            </p:cNvSpPr>
            <p:nvPr/>
          </p:nvSpPr>
          <p:spPr bwMode="auto">
            <a:xfrm>
              <a:off x="4145" y="1547"/>
              <a:ext cx="34" cy="42"/>
            </a:xfrm>
            <a:custGeom>
              <a:avLst/>
              <a:gdLst>
                <a:gd name="T0" fmla="*/ 1 w 166"/>
                <a:gd name="T1" fmla="*/ 1 h 206"/>
                <a:gd name="T2" fmla="*/ 1 w 166"/>
                <a:gd name="T3" fmla="*/ 2 h 206"/>
                <a:gd name="T4" fmla="*/ 1 w 166"/>
                <a:gd name="T5" fmla="*/ 2 h 206"/>
                <a:gd name="T6" fmla="*/ 1 w 166"/>
                <a:gd name="T7" fmla="*/ 2 h 206"/>
                <a:gd name="T8" fmla="*/ 1 w 166"/>
                <a:gd name="T9" fmla="*/ 2 h 206"/>
                <a:gd name="T10" fmla="*/ 1 w 166"/>
                <a:gd name="T11" fmla="*/ 2 h 206"/>
                <a:gd name="T12" fmla="*/ 1 w 166"/>
                <a:gd name="T13" fmla="*/ 1 h 206"/>
                <a:gd name="T14" fmla="*/ 1 w 166"/>
                <a:gd name="T15" fmla="*/ 1 h 206"/>
                <a:gd name="T16" fmla="*/ 1 w 166"/>
                <a:gd name="T17" fmla="*/ 1 h 206"/>
                <a:gd name="T18" fmla="*/ 1 w 166"/>
                <a:gd name="T19" fmla="*/ 1 h 206"/>
                <a:gd name="T20" fmla="*/ 1 w 166"/>
                <a:gd name="T21" fmla="*/ 2 h 206"/>
                <a:gd name="T22" fmla="*/ 1 w 166"/>
                <a:gd name="T23" fmla="*/ 2 h 206"/>
                <a:gd name="T24" fmla="*/ 1 w 166"/>
                <a:gd name="T25" fmla="*/ 2 h 206"/>
                <a:gd name="T26" fmla="*/ 0 w 166"/>
                <a:gd name="T27" fmla="*/ 1 h 206"/>
                <a:gd name="T28" fmla="*/ 0 w 166"/>
                <a:gd name="T29" fmla="*/ 1 h 206"/>
                <a:gd name="T30" fmla="*/ 0 w 166"/>
                <a:gd name="T31" fmla="*/ 1 h 206"/>
                <a:gd name="T32" fmla="*/ 0 w 166"/>
                <a:gd name="T33" fmla="*/ 1 h 206"/>
                <a:gd name="T34" fmla="*/ 0 w 166"/>
                <a:gd name="T35" fmla="*/ 1 h 206"/>
                <a:gd name="T36" fmla="*/ 0 w 166"/>
                <a:gd name="T37" fmla="*/ 1 h 206"/>
                <a:gd name="T38" fmla="*/ 0 w 166"/>
                <a:gd name="T39" fmla="*/ 0 h 206"/>
                <a:gd name="T40" fmla="*/ 0 w 166"/>
                <a:gd name="T41" fmla="*/ 0 h 206"/>
                <a:gd name="T42" fmla="*/ 1 w 166"/>
                <a:gd name="T43" fmla="*/ 0 h 206"/>
                <a:gd name="T44" fmla="*/ 1 w 166"/>
                <a:gd name="T45" fmla="*/ 0 h 206"/>
                <a:gd name="T46" fmla="*/ 1 w 166"/>
                <a:gd name="T47" fmla="*/ 1 h 206"/>
                <a:gd name="T48" fmla="*/ 1 w 166"/>
                <a:gd name="T49" fmla="*/ 1 h 206"/>
                <a:gd name="T50" fmla="*/ 1 w 166"/>
                <a:gd name="T51" fmla="*/ 1 h 206"/>
                <a:gd name="T52" fmla="*/ 1 w 166"/>
                <a:gd name="T53" fmla="*/ 1 h 206"/>
                <a:gd name="T54" fmla="*/ 1 w 166"/>
                <a:gd name="T55" fmla="*/ 1 h 2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
                <a:gd name="T85" fmla="*/ 0 h 206"/>
                <a:gd name="T86" fmla="*/ 166 w 166"/>
                <a:gd name="T87" fmla="*/ 206 h 2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0" name="Freeform 94"/>
            <p:cNvSpPr>
              <a:spLocks/>
            </p:cNvSpPr>
            <p:nvPr/>
          </p:nvSpPr>
          <p:spPr bwMode="auto">
            <a:xfrm>
              <a:off x="4063" y="1572"/>
              <a:ext cx="49" cy="66"/>
            </a:xfrm>
            <a:custGeom>
              <a:avLst/>
              <a:gdLst>
                <a:gd name="T0" fmla="*/ 2 w 246"/>
                <a:gd name="T1" fmla="*/ 1 h 331"/>
                <a:gd name="T2" fmla="*/ 2 w 246"/>
                <a:gd name="T3" fmla="*/ 2 h 331"/>
                <a:gd name="T4" fmla="*/ 1 w 246"/>
                <a:gd name="T5" fmla="*/ 2 h 331"/>
                <a:gd name="T6" fmla="*/ 1 w 246"/>
                <a:gd name="T7" fmla="*/ 3 h 331"/>
                <a:gd name="T8" fmla="*/ 1 w 246"/>
                <a:gd name="T9" fmla="*/ 3 h 331"/>
                <a:gd name="T10" fmla="*/ 1 w 246"/>
                <a:gd name="T11" fmla="*/ 2 h 331"/>
                <a:gd name="T12" fmla="*/ 1 w 246"/>
                <a:gd name="T13" fmla="*/ 2 h 331"/>
                <a:gd name="T14" fmla="*/ 1 w 246"/>
                <a:gd name="T15" fmla="*/ 2 h 331"/>
                <a:gd name="T16" fmla="*/ 1 w 246"/>
                <a:gd name="T17" fmla="*/ 2 h 331"/>
                <a:gd name="T18" fmla="*/ 1 w 246"/>
                <a:gd name="T19" fmla="*/ 2 h 331"/>
                <a:gd name="T20" fmla="*/ 1 w 246"/>
                <a:gd name="T21" fmla="*/ 2 h 331"/>
                <a:gd name="T22" fmla="*/ 1 w 246"/>
                <a:gd name="T23" fmla="*/ 2 h 331"/>
                <a:gd name="T24" fmla="*/ 1 w 246"/>
                <a:gd name="T25" fmla="*/ 1 h 331"/>
                <a:gd name="T26" fmla="*/ 1 w 246"/>
                <a:gd name="T27" fmla="*/ 1 h 331"/>
                <a:gd name="T28" fmla="*/ 0 w 246"/>
                <a:gd name="T29" fmla="*/ 1 h 331"/>
                <a:gd name="T30" fmla="*/ 0 w 246"/>
                <a:gd name="T31" fmla="*/ 1 h 331"/>
                <a:gd name="T32" fmla="*/ 0 w 246"/>
                <a:gd name="T33" fmla="*/ 1 h 331"/>
                <a:gd name="T34" fmla="*/ 0 w 246"/>
                <a:gd name="T35" fmla="*/ 1 h 331"/>
                <a:gd name="T36" fmla="*/ 0 w 246"/>
                <a:gd name="T37" fmla="*/ 1 h 331"/>
                <a:gd name="T38" fmla="*/ 0 w 246"/>
                <a:gd name="T39" fmla="*/ 1 h 331"/>
                <a:gd name="T40" fmla="*/ 0 w 246"/>
                <a:gd name="T41" fmla="*/ 1 h 331"/>
                <a:gd name="T42" fmla="*/ 0 w 246"/>
                <a:gd name="T43" fmla="*/ 1 h 331"/>
                <a:gd name="T44" fmla="*/ 1 w 246"/>
                <a:gd name="T45" fmla="*/ 1 h 331"/>
                <a:gd name="T46" fmla="*/ 1 w 246"/>
                <a:gd name="T47" fmla="*/ 1 h 331"/>
                <a:gd name="T48" fmla="*/ 1 w 246"/>
                <a:gd name="T49" fmla="*/ 1 h 331"/>
                <a:gd name="T50" fmla="*/ 1 w 246"/>
                <a:gd name="T51" fmla="*/ 0 h 331"/>
                <a:gd name="T52" fmla="*/ 1 w 246"/>
                <a:gd name="T53" fmla="*/ 0 h 331"/>
                <a:gd name="T54" fmla="*/ 1 w 246"/>
                <a:gd name="T55" fmla="*/ 0 h 331"/>
                <a:gd name="T56" fmla="*/ 1 w 246"/>
                <a:gd name="T57" fmla="*/ 0 h 331"/>
                <a:gd name="T58" fmla="*/ 1 w 246"/>
                <a:gd name="T59" fmla="*/ 0 h 331"/>
                <a:gd name="T60" fmla="*/ 1 w 246"/>
                <a:gd name="T61" fmla="*/ 0 h 331"/>
                <a:gd name="T62" fmla="*/ 1 w 246"/>
                <a:gd name="T63" fmla="*/ 1 h 331"/>
                <a:gd name="T64" fmla="*/ 2 w 246"/>
                <a:gd name="T65" fmla="*/ 1 h 331"/>
                <a:gd name="T66" fmla="*/ 2 w 246"/>
                <a:gd name="T67" fmla="*/ 1 h 331"/>
                <a:gd name="T68" fmla="*/ 2 w 246"/>
                <a:gd name="T69" fmla="*/ 1 h 331"/>
                <a:gd name="T70" fmla="*/ 2 w 246"/>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331"/>
                <a:gd name="T110" fmla="*/ 246 w 246"/>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1" name="Freeform 95"/>
            <p:cNvSpPr>
              <a:spLocks/>
            </p:cNvSpPr>
            <p:nvPr/>
          </p:nvSpPr>
          <p:spPr bwMode="auto">
            <a:xfrm>
              <a:off x="4046" y="1616"/>
              <a:ext cx="62" cy="122"/>
            </a:xfrm>
            <a:custGeom>
              <a:avLst/>
              <a:gdLst>
                <a:gd name="T0" fmla="*/ 1 w 311"/>
                <a:gd name="T1" fmla="*/ 0 h 611"/>
                <a:gd name="T2" fmla="*/ 1 w 311"/>
                <a:gd name="T3" fmla="*/ 0 h 611"/>
                <a:gd name="T4" fmla="*/ 1 w 311"/>
                <a:gd name="T5" fmla="*/ 1 h 611"/>
                <a:gd name="T6" fmla="*/ 1 w 311"/>
                <a:gd name="T7" fmla="*/ 1 h 611"/>
                <a:gd name="T8" fmla="*/ 1 w 311"/>
                <a:gd name="T9" fmla="*/ 1 h 611"/>
                <a:gd name="T10" fmla="*/ 1 w 311"/>
                <a:gd name="T11" fmla="*/ 1 h 611"/>
                <a:gd name="T12" fmla="*/ 1 w 311"/>
                <a:gd name="T13" fmla="*/ 1 h 611"/>
                <a:gd name="T14" fmla="*/ 1 w 311"/>
                <a:gd name="T15" fmla="*/ 2 h 611"/>
                <a:gd name="T16" fmla="*/ 1 w 311"/>
                <a:gd name="T17" fmla="*/ 2 h 611"/>
                <a:gd name="T18" fmla="*/ 1 w 311"/>
                <a:gd name="T19" fmla="*/ 2 h 611"/>
                <a:gd name="T20" fmla="*/ 1 w 311"/>
                <a:gd name="T21" fmla="*/ 2 h 611"/>
                <a:gd name="T22" fmla="*/ 2 w 311"/>
                <a:gd name="T23" fmla="*/ 1 h 611"/>
                <a:gd name="T24" fmla="*/ 2 w 311"/>
                <a:gd name="T25" fmla="*/ 1 h 611"/>
                <a:gd name="T26" fmla="*/ 2 w 311"/>
                <a:gd name="T27" fmla="*/ 1 h 611"/>
                <a:gd name="T28" fmla="*/ 2 w 311"/>
                <a:gd name="T29" fmla="*/ 1 h 611"/>
                <a:gd name="T30" fmla="*/ 2 w 311"/>
                <a:gd name="T31" fmla="*/ 1 h 611"/>
                <a:gd name="T32" fmla="*/ 2 w 311"/>
                <a:gd name="T33" fmla="*/ 1 h 611"/>
                <a:gd name="T34" fmla="*/ 2 w 311"/>
                <a:gd name="T35" fmla="*/ 1 h 611"/>
                <a:gd name="T36" fmla="*/ 2 w 311"/>
                <a:gd name="T37" fmla="*/ 2 h 611"/>
                <a:gd name="T38" fmla="*/ 2 w 311"/>
                <a:gd name="T39" fmla="*/ 2 h 611"/>
                <a:gd name="T40" fmla="*/ 2 w 311"/>
                <a:gd name="T41" fmla="*/ 3 h 611"/>
                <a:gd name="T42" fmla="*/ 2 w 311"/>
                <a:gd name="T43" fmla="*/ 3 h 611"/>
                <a:gd name="T44" fmla="*/ 2 w 311"/>
                <a:gd name="T45" fmla="*/ 4 h 611"/>
                <a:gd name="T46" fmla="*/ 2 w 311"/>
                <a:gd name="T47" fmla="*/ 4 h 611"/>
                <a:gd name="T48" fmla="*/ 2 w 311"/>
                <a:gd name="T49" fmla="*/ 5 h 611"/>
                <a:gd name="T50" fmla="*/ 2 w 311"/>
                <a:gd name="T51" fmla="*/ 5 h 611"/>
                <a:gd name="T52" fmla="*/ 1 w 311"/>
                <a:gd name="T53" fmla="*/ 5 h 611"/>
                <a:gd name="T54" fmla="*/ 1 w 311"/>
                <a:gd name="T55" fmla="*/ 5 h 611"/>
                <a:gd name="T56" fmla="*/ 1 w 311"/>
                <a:gd name="T57" fmla="*/ 5 h 611"/>
                <a:gd name="T58" fmla="*/ 1 w 311"/>
                <a:gd name="T59" fmla="*/ 5 h 611"/>
                <a:gd name="T60" fmla="*/ 0 w 311"/>
                <a:gd name="T61" fmla="*/ 5 h 611"/>
                <a:gd name="T62" fmla="*/ 0 w 311"/>
                <a:gd name="T63" fmla="*/ 5 h 611"/>
                <a:gd name="T64" fmla="*/ 0 w 311"/>
                <a:gd name="T65" fmla="*/ 4 h 611"/>
                <a:gd name="T66" fmla="*/ 0 w 311"/>
                <a:gd name="T67" fmla="*/ 4 h 611"/>
                <a:gd name="T68" fmla="*/ 0 w 311"/>
                <a:gd name="T69" fmla="*/ 3 h 611"/>
                <a:gd name="T70" fmla="*/ 0 w 311"/>
                <a:gd name="T71" fmla="*/ 3 h 611"/>
                <a:gd name="T72" fmla="*/ 0 w 311"/>
                <a:gd name="T73" fmla="*/ 2 h 611"/>
                <a:gd name="T74" fmla="*/ 1 w 311"/>
                <a:gd name="T75" fmla="*/ 2 h 611"/>
                <a:gd name="T76" fmla="*/ 1 w 311"/>
                <a:gd name="T77" fmla="*/ 1 h 611"/>
                <a:gd name="T78" fmla="*/ 1 w 311"/>
                <a:gd name="T79" fmla="*/ 1 h 611"/>
                <a:gd name="T80" fmla="*/ 1 w 311"/>
                <a:gd name="T81" fmla="*/ 0 h 611"/>
                <a:gd name="T82" fmla="*/ 1 w 311"/>
                <a:gd name="T83" fmla="*/ 0 h 611"/>
                <a:gd name="T84" fmla="*/ 1 w 311"/>
                <a:gd name="T85" fmla="*/ 0 h 611"/>
                <a:gd name="T86" fmla="*/ 1 w 311"/>
                <a:gd name="T87" fmla="*/ 0 h 611"/>
                <a:gd name="T88" fmla="*/ 1 w 311"/>
                <a:gd name="T89" fmla="*/ 0 h 611"/>
                <a:gd name="T90" fmla="*/ 1 w 311"/>
                <a:gd name="T91" fmla="*/ 0 h 611"/>
                <a:gd name="T92" fmla="*/ 1 w 311"/>
                <a:gd name="T93" fmla="*/ 0 h 611"/>
                <a:gd name="T94" fmla="*/ 1 w 311"/>
                <a:gd name="T95" fmla="*/ 0 h 611"/>
                <a:gd name="T96" fmla="*/ 1 w 311"/>
                <a:gd name="T97" fmla="*/ 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1"/>
                <a:gd name="T148" fmla="*/ 0 h 611"/>
                <a:gd name="T149" fmla="*/ 311 w 311"/>
                <a:gd name="T150" fmla="*/ 611 h 6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2" name="Freeform 96"/>
            <p:cNvSpPr>
              <a:spLocks/>
            </p:cNvSpPr>
            <p:nvPr/>
          </p:nvSpPr>
          <p:spPr bwMode="auto">
            <a:xfrm>
              <a:off x="4232" y="1620"/>
              <a:ext cx="54" cy="60"/>
            </a:xfrm>
            <a:custGeom>
              <a:avLst/>
              <a:gdLst>
                <a:gd name="T0" fmla="*/ 1 w 270"/>
                <a:gd name="T1" fmla="*/ 1 h 301"/>
                <a:gd name="T2" fmla="*/ 1 w 270"/>
                <a:gd name="T3" fmla="*/ 1 h 301"/>
                <a:gd name="T4" fmla="*/ 1 w 270"/>
                <a:gd name="T5" fmla="*/ 1 h 301"/>
                <a:gd name="T6" fmla="*/ 2 w 270"/>
                <a:gd name="T7" fmla="*/ 1 h 301"/>
                <a:gd name="T8" fmla="*/ 2 w 270"/>
                <a:gd name="T9" fmla="*/ 1 h 301"/>
                <a:gd name="T10" fmla="*/ 2 w 270"/>
                <a:gd name="T11" fmla="*/ 1 h 301"/>
                <a:gd name="T12" fmla="*/ 2 w 270"/>
                <a:gd name="T13" fmla="*/ 0 h 301"/>
                <a:gd name="T14" fmla="*/ 2 w 270"/>
                <a:gd name="T15" fmla="*/ 0 h 301"/>
                <a:gd name="T16" fmla="*/ 2 w 270"/>
                <a:gd name="T17" fmla="*/ 0 h 301"/>
                <a:gd name="T18" fmla="*/ 2 w 270"/>
                <a:gd name="T19" fmla="*/ 2 h 301"/>
                <a:gd name="T20" fmla="*/ 2 w 270"/>
                <a:gd name="T21" fmla="*/ 2 h 301"/>
                <a:gd name="T22" fmla="*/ 2 w 270"/>
                <a:gd name="T23" fmla="*/ 2 h 301"/>
                <a:gd name="T24" fmla="*/ 2 w 270"/>
                <a:gd name="T25" fmla="*/ 2 h 301"/>
                <a:gd name="T26" fmla="*/ 2 w 270"/>
                <a:gd name="T27" fmla="*/ 2 h 301"/>
                <a:gd name="T28" fmla="*/ 2 w 270"/>
                <a:gd name="T29" fmla="*/ 1 h 301"/>
                <a:gd name="T30" fmla="*/ 2 w 270"/>
                <a:gd name="T31" fmla="*/ 1 h 301"/>
                <a:gd name="T32" fmla="*/ 1 w 270"/>
                <a:gd name="T33" fmla="*/ 1 h 301"/>
                <a:gd name="T34" fmla="*/ 1 w 270"/>
                <a:gd name="T35" fmla="*/ 1 h 301"/>
                <a:gd name="T36" fmla="*/ 1 w 270"/>
                <a:gd name="T37" fmla="*/ 2 h 301"/>
                <a:gd name="T38" fmla="*/ 1 w 270"/>
                <a:gd name="T39" fmla="*/ 2 h 301"/>
                <a:gd name="T40" fmla="*/ 1 w 270"/>
                <a:gd name="T41" fmla="*/ 2 h 301"/>
                <a:gd name="T42" fmla="*/ 1 w 270"/>
                <a:gd name="T43" fmla="*/ 2 h 301"/>
                <a:gd name="T44" fmla="*/ 1 w 270"/>
                <a:gd name="T45" fmla="*/ 2 h 301"/>
                <a:gd name="T46" fmla="*/ 1 w 270"/>
                <a:gd name="T47" fmla="*/ 2 h 301"/>
                <a:gd name="T48" fmla="*/ 1 w 270"/>
                <a:gd name="T49" fmla="*/ 2 h 301"/>
                <a:gd name="T50" fmla="*/ 1 w 270"/>
                <a:gd name="T51" fmla="*/ 2 h 301"/>
                <a:gd name="T52" fmla="*/ 1 w 270"/>
                <a:gd name="T53" fmla="*/ 2 h 301"/>
                <a:gd name="T54" fmla="*/ 1 w 270"/>
                <a:gd name="T55" fmla="*/ 2 h 301"/>
                <a:gd name="T56" fmla="*/ 1 w 270"/>
                <a:gd name="T57" fmla="*/ 2 h 301"/>
                <a:gd name="T58" fmla="*/ 0 w 270"/>
                <a:gd name="T59" fmla="*/ 2 h 301"/>
                <a:gd name="T60" fmla="*/ 0 w 270"/>
                <a:gd name="T61" fmla="*/ 2 h 301"/>
                <a:gd name="T62" fmla="*/ 0 w 270"/>
                <a:gd name="T63" fmla="*/ 2 h 301"/>
                <a:gd name="T64" fmla="*/ 0 w 270"/>
                <a:gd name="T65" fmla="*/ 2 h 301"/>
                <a:gd name="T66" fmla="*/ 0 w 270"/>
                <a:gd name="T67" fmla="*/ 2 h 301"/>
                <a:gd name="T68" fmla="*/ 0 w 270"/>
                <a:gd name="T69" fmla="*/ 2 h 301"/>
                <a:gd name="T70" fmla="*/ 0 w 270"/>
                <a:gd name="T71" fmla="*/ 2 h 301"/>
                <a:gd name="T72" fmla="*/ 0 w 270"/>
                <a:gd name="T73" fmla="*/ 1 h 301"/>
                <a:gd name="T74" fmla="*/ 0 w 270"/>
                <a:gd name="T75" fmla="*/ 1 h 301"/>
                <a:gd name="T76" fmla="*/ 1 w 270"/>
                <a:gd name="T77" fmla="*/ 1 h 301"/>
                <a:gd name="T78" fmla="*/ 1 w 270"/>
                <a:gd name="T79" fmla="*/ 1 h 301"/>
                <a:gd name="T80" fmla="*/ 1 w 270"/>
                <a:gd name="T81" fmla="*/ 0 h 301"/>
                <a:gd name="T82" fmla="*/ 1 w 270"/>
                <a:gd name="T83" fmla="*/ 0 h 301"/>
                <a:gd name="T84" fmla="*/ 1 w 270"/>
                <a:gd name="T85" fmla="*/ 0 h 301"/>
                <a:gd name="T86" fmla="*/ 1 w 270"/>
                <a:gd name="T87" fmla="*/ 0 h 301"/>
                <a:gd name="T88" fmla="*/ 1 w 270"/>
                <a:gd name="T89" fmla="*/ 0 h 301"/>
                <a:gd name="T90" fmla="*/ 1 w 270"/>
                <a:gd name="T91" fmla="*/ 0 h 301"/>
                <a:gd name="T92" fmla="*/ 1 w 270"/>
                <a:gd name="T93" fmla="*/ 0 h 301"/>
                <a:gd name="T94" fmla="*/ 1 w 270"/>
                <a:gd name="T95" fmla="*/ 0 h 301"/>
                <a:gd name="T96" fmla="*/ 1 w 270"/>
                <a:gd name="T97" fmla="*/ 1 h 301"/>
                <a:gd name="T98" fmla="*/ 1 w 270"/>
                <a:gd name="T99" fmla="*/ 1 h 301"/>
                <a:gd name="T100" fmla="*/ 1 w 270"/>
                <a:gd name="T101" fmla="*/ 1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301"/>
                <a:gd name="T155" fmla="*/ 270 w 270"/>
                <a:gd name="T156" fmla="*/ 301 h 3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3" name="Freeform 97"/>
            <p:cNvSpPr>
              <a:spLocks/>
            </p:cNvSpPr>
            <p:nvPr/>
          </p:nvSpPr>
          <p:spPr bwMode="auto">
            <a:xfrm>
              <a:off x="4322" y="1663"/>
              <a:ext cx="37" cy="44"/>
            </a:xfrm>
            <a:custGeom>
              <a:avLst/>
              <a:gdLst>
                <a:gd name="T0" fmla="*/ 1 w 187"/>
                <a:gd name="T1" fmla="*/ 1 h 217"/>
                <a:gd name="T2" fmla="*/ 1 w 187"/>
                <a:gd name="T3" fmla="*/ 1 h 217"/>
                <a:gd name="T4" fmla="*/ 1 w 187"/>
                <a:gd name="T5" fmla="*/ 1 h 217"/>
                <a:gd name="T6" fmla="*/ 1 w 187"/>
                <a:gd name="T7" fmla="*/ 1 h 217"/>
                <a:gd name="T8" fmla="*/ 1 w 187"/>
                <a:gd name="T9" fmla="*/ 1 h 217"/>
                <a:gd name="T10" fmla="*/ 1 w 187"/>
                <a:gd name="T11" fmla="*/ 1 h 217"/>
                <a:gd name="T12" fmla="*/ 1 w 187"/>
                <a:gd name="T13" fmla="*/ 1 h 217"/>
                <a:gd name="T14" fmla="*/ 1 w 187"/>
                <a:gd name="T15" fmla="*/ 1 h 217"/>
                <a:gd name="T16" fmla="*/ 1 w 187"/>
                <a:gd name="T17" fmla="*/ 1 h 217"/>
                <a:gd name="T18" fmla="*/ 1 w 187"/>
                <a:gd name="T19" fmla="*/ 1 h 217"/>
                <a:gd name="T20" fmla="*/ 1 w 187"/>
                <a:gd name="T21" fmla="*/ 1 h 217"/>
                <a:gd name="T22" fmla="*/ 1 w 187"/>
                <a:gd name="T23" fmla="*/ 2 h 217"/>
                <a:gd name="T24" fmla="*/ 1 w 187"/>
                <a:gd name="T25" fmla="*/ 2 h 217"/>
                <a:gd name="T26" fmla="*/ 1 w 187"/>
                <a:gd name="T27" fmla="*/ 2 h 217"/>
                <a:gd name="T28" fmla="*/ 1 w 187"/>
                <a:gd name="T29" fmla="*/ 2 h 217"/>
                <a:gd name="T30" fmla="*/ 0 w 187"/>
                <a:gd name="T31" fmla="*/ 2 h 217"/>
                <a:gd name="T32" fmla="*/ 0 w 187"/>
                <a:gd name="T33" fmla="*/ 2 h 217"/>
                <a:gd name="T34" fmla="*/ 0 w 187"/>
                <a:gd name="T35" fmla="*/ 2 h 217"/>
                <a:gd name="T36" fmla="*/ 0 w 187"/>
                <a:gd name="T37" fmla="*/ 2 h 217"/>
                <a:gd name="T38" fmla="*/ 0 w 187"/>
                <a:gd name="T39" fmla="*/ 1 h 217"/>
                <a:gd name="T40" fmla="*/ 0 w 187"/>
                <a:gd name="T41" fmla="*/ 1 h 217"/>
                <a:gd name="T42" fmla="*/ 0 w 187"/>
                <a:gd name="T43" fmla="*/ 1 h 217"/>
                <a:gd name="T44" fmla="*/ 0 w 187"/>
                <a:gd name="T45" fmla="*/ 1 h 217"/>
                <a:gd name="T46" fmla="*/ 0 w 187"/>
                <a:gd name="T47" fmla="*/ 1 h 217"/>
                <a:gd name="T48" fmla="*/ 0 w 187"/>
                <a:gd name="T49" fmla="*/ 1 h 217"/>
                <a:gd name="T50" fmla="*/ 0 w 187"/>
                <a:gd name="T51" fmla="*/ 1 h 217"/>
                <a:gd name="T52" fmla="*/ 0 w 187"/>
                <a:gd name="T53" fmla="*/ 1 h 217"/>
                <a:gd name="T54" fmla="*/ 0 w 187"/>
                <a:gd name="T55" fmla="*/ 1 h 217"/>
                <a:gd name="T56" fmla="*/ 1 w 187"/>
                <a:gd name="T57" fmla="*/ 1 h 217"/>
                <a:gd name="T58" fmla="*/ 1 w 187"/>
                <a:gd name="T59" fmla="*/ 0 h 217"/>
                <a:gd name="T60" fmla="*/ 1 w 187"/>
                <a:gd name="T61" fmla="*/ 0 h 217"/>
                <a:gd name="T62" fmla="*/ 1 w 187"/>
                <a:gd name="T63" fmla="*/ 0 h 217"/>
                <a:gd name="T64" fmla="*/ 1 w 187"/>
                <a:gd name="T65" fmla="*/ 0 h 217"/>
                <a:gd name="T66" fmla="*/ 1 w 187"/>
                <a:gd name="T67" fmla="*/ 0 h 217"/>
                <a:gd name="T68" fmla="*/ 1 w 187"/>
                <a:gd name="T69" fmla="*/ 0 h 217"/>
                <a:gd name="T70" fmla="*/ 1 w 187"/>
                <a:gd name="T71" fmla="*/ 1 h 217"/>
                <a:gd name="T72" fmla="*/ 1 w 187"/>
                <a:gd name="T73" fmla="*/ 1 h 217"/>
                <a:gd name="T74" fmla="*/ 1 w 187"/>
                <a:gd name="T75" fmla="*/ 1 h 217"/>
                <a:gd name="T76" fmla="*/ 1 w 187"/>
                <a:gd name="T77" fmla="*/ 1 h 217"/>
                <a:gd name="T78" fmla="*/ 1 w 187"/>
                <a:gd name="T79" fmla="*/ 1 h 217"/>
                <a:gd name="T80" fmla="*/ 1 w 187"/>
                <a:gd name="T81" fmla="*/ 1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217"/>
                <a:gd name="T125" fmla="*/ 187 w 187"/>
                <a:gd name="T126" fmla="*/ 217 h 2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4" name="Freeform 98"/>
            <p:cNvSpPr>
              <a:spLocks/>
            </p:cNvSpPr>
            <p:nvPr/>
          </p:nvSpPr>
          <p:spPr bwMode="auto">
            <a:xfrm>
              <a:off x="4112" y="1663"/>
              <a:ext cx="52" cy="46"/>
            </a:xfrm>
            <a:custGeom>
              <a:avLst/>
              <a:gdLst>
                <a:gd name="T0" fmla="*/ 2 w 260"/>
                <a:gd name="T1" fmla="*/ 1 h 228"/>
                <a:gd name="T2" fmla="*/ 2 w 260"/>
                <a:gd name="T3" fmla="*/ 1 h 228"/>
                <a:gd name="T4" fmla="*/ 2 w 260"/>
                <a:gd name="T5" fmla="*/ 1 h 228"/>
                <a:gd name="T6" fmla="*/ 2 w 260"/>
                <a:gd name="T7" fmla="*/ 1 h 228"/>
                <a:gd name="T8" fmla="*/ 2 w 260"/>
                <a:gd name="T9" fmla="*/ 1 h 228"/>
                <a:gd name="T10" fmla="*/ 2 w 260"/>
                <a:gd name="T11" fmla="*/ 1 h 228"/>
                <a:gd name="T12" fmla="*/ 2 w 260"/>
                <a:gd name="T13" fmla="*/ 1 h 228"/>
                <a:gd name="T14" fmla="*/ 2 w 260"/>
                <a:gd name="T15" fmla="*/ 1 h 228"/>
                <a:gd name="T16" fmla="*/ 2 w 260"/>
                <a:gd name="T17" fmla="*/ 2 h 228"/>
                <a:gd name="T18" fmla="*/ 2 w 260"/>
                <a:gd name="T19" fmla="*/ 2 h 228"/>
                <a:gd name="T20" fmla="*/ 2 w 260"/>
                <a:gd name="T21" fmla="*/ 2 h 228"/>
                <a:gd name="T22" fmla="*/ 2 w 260"/>
                <a:gd name="T23" fmla="*/ 2 h 228"/>
                <a:gd name="T24" fmla="*/ 2 w 260"/>
                <a:gd name="T25" fmla="*/ 2 h 228"/>
                <a:gd name="T26" fmla="*/ 2 w 260"/>
                <a:gd name="T27" fmla="*/ 2 h 228"/>
                <a:gd name="T28" fmla="*/ 1 w 260"/>
                <a:gd name="T29" fmla="*/ 2 h 228"/>
                <a:gd name="T30" fmla="*/ 1 w 260"/>
                <a:gd name="T31" fmla="*/ 2 h 228"/>
                <a:gd name="T32" fmla="*/ 1 w 260"/>
                <a:gd name="T33" fmla="*/ 2 h 228"/>
                <a:gd name="T34" fmla="*/ 1 w 260"/>
                <a:gd name="T35" fmla="*/ 2 h 228"/>
                <a:gd name="T36" fmla="*/ 1 w 260"/>
                <a:gd name="T37" fmla="*/ 2 h 228"/>
                <a:gd name="T38" fmla="*/ 1 w 260"/>
                <a:gd name="T39" fmla="*/ 2 h 228"/>
                <a:gd name="T40" fmla="*/ 1 w 260"/>
                <a:gd name="T41" fmla="*/ 2 h 228"/>
                <a:gd name="T42" fmla="*/ 1 w 260"/>
                <a:gd name="T43" fmla="*/ 1 h 228"/>
                <a:gd name="T44" fmla="*/ 1 w 260"/>
                <a:gd name="T45" fmla="*/ 1 h 228"/>
                <a:gd name="T46" fmla="*/ 0 w 260"/>
                <a:gd name="T47" fmla="*/ 1 h 228"/>
                <a:gd name="T48" fmla="*/ 0 w 260"/>
                <a:gd name="T49" fmla="*/ 1 h 228"/>
                <a:gd name="T50" fmla="*/ 0 w 260"/>
                <a:gd name="T51" fmla="*/ 1 h 228"/>
                <a:gd name="T52" fmla="*/ 0 w 260"/>
                <a:gd name="T53" fmla="*/ 1 h 228"/>
                <a:gd name="T54" fmla="*/ 0 w 260"/>
                <a:gd name="T55" fmla="*/ 1 h 228"/>
                <a:gd name="T56" fmla="*/ 0 w 260"/>
                <a:gd name="T57" fmla="*/ 1 h 228"/>
                <a:gd name="T58" fmla="*/ 0 w 260"/>
                <a:gd name="T59" fmla="*/ 1 h 228"/>
                <a:gd name="T60" fmla="*/ 1 w 260"/>
                <a:gd name="T61" fmla="*/ 1 h 228"/>
                <a:gd name="T62" fmla="*/ 1 w 260"/>
                <a:gd name="T63" fmla="*/ 1 h 228"/>
                <a:gd name="T64" fmla="*/ 1 w 260"/>
                <a:gd name="T65" fmla="*/ 1 h 228"/>
                <a:gd name="T66" fmla="*/ 1 w 260"/>
                <a:gd name="T67" fmla="*/ 1 h 228"/>
                <a:gd name="T68" fmla="*/ 1 w 260"/>
                <a:gd name="T69" fmla="*/ 1 h 228"/>
                <a:gd name="T70" fmla="*/ 1 w 260"/>
                <a:gd name="T71" fmla="*/ 0 h 228"/>
                <a:gd name="T72" fmla="*/ 1 w 260"/>
                <a:gd name="T73" fmla="*/ 0 h 228"/>
                <a:gd name="T74" fmla="*/ 1 w 260"/>
                <a:gd name="T75" fmla="*/ 0 h 228"/>
                <a:gd name="T76" fmla="*/ 1 w 260"/>
                <a:gd name="T77" fmla="*/ 0 h 228"/>
                <a:gd name="T78" fmla="*/ 1 w 260"/>
                <a:gd name="T79" fmla="*/ 0 h 228"/>
                <a:gd name="T80" fmla="*/ 1 w 260"/>
                <a:gd name="T81" fmla="*/ 0 h 228"/>
                <a:gd name="T82" fmla="*/ 1 w 260"/>
                <a:gd name="T83" fmla="*/ 1 h 228"/>
                <a:gd name="T84" fmla="*/ 2 w 260"/>
                <a:gd name="T85" fmla="*/ 1 h 228"/>
                <a:gd name="T86" fmla="*/ 2 w 260"/>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228"/>
                <a:gd name="T134" fmla="*/ 260 w 260"/>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5" name="Freeform 99"/>
            <p:cNvSpPr>
              <a:spLocks/>
            </p:cNvSpPr>
            <p:nvPr/>
          </p:nvSpPr>
          <p:spPr bwMode="auto">
            <a:xfrm>
              <a:off x="4228" y="1668"/>
              <a:ext cx="60" cy="102"/>
            </a:xfrm>
            <a:custGeom>
              <a:avLst/>
              <a:gdLst>
                <a:gd name="T0" fmla="*/ 2 w 300"/>
                <a:gd name="T1" fmla="*/ 4 h 510"/>
                <a:gd name="T2" fmla="*/ 2 w 300"/>
                <a:gd name="T3" fmla="*/ 4 h 510"/>
                <a:gd name="T4" fmla="*/ 2 w 300"/>
                <a:gd name="T5" fmla="*/ 4 h 510"/>
                <a:gd name="T6" fmla="*/ 2 w 300"/>
                <a:gd name="T7" fmla="*/ 4 h 510"/>
                <a:gd name="T8" fmla="*/ 1 w 300"/>
                <a:gd name="T9" fmla="*/ 4 h 510"/>
                <a:gd name="T10" fmla="*/ 1 w 300"/>
                <a:gd name="T11" fmla="*/ 4 h 510"/>
                <a:gd name="T12" fmla="*/ 1 w 300"/>
                <a:gd name="T13" fmla="*/ 4 h 510"/>
                <a:gd name="T14" fmla="*/ 0 w 300"/>
                <a:gd name="T15" fmla="*/ 4 h 510"/>
                <a:gd name="T16" fmla="*/ 0 w 300"/>
                <a:gd name="T17" fmla="*/ 4 h 510"/>
                <a:gd name="T18" fmla="*/ 0 w 300"/>
                <a:gd name="T19" fmla="*/ 0 h 510"/>
                <a:gd name="T20" fmla="*/ 0 w 300"/>
                <a:gd name="T21" fmla="*/ 0 h 510"/>
                <a:gd name="T22" fmla="*/ 1 w 300"/>
                <a:gd name="T23" fmla="*/ 0 h 510"/>
                <a:gd name="T24" fmla="*/ 1 w 300"/>
                <a:gd name="T25" fmla="*/ 0 h 510"/>
                <a:gd name="T26" fmla="*/ 1 w 300"/>
                <a:gd name="T27" fmla="*/ 1 h 510"/>
                <a:gd name="T28" fmla="*/ 1 w 300"/>
                <a:gd name="T29" fmla="*/ 1 h 510"/>
                <a:gd name="T30" fmla="*/ 1 w 300"/>
                <a:gd name="T31" fmla="*/ 1 h 510"/>
                <a:gd name="T32" fmla="*/ 1 w 300"/>
                <a:gd name="T33" fmla="*/ 1 h 510"/>
                <a:gd name="T34" fmla="*/ 1 w 300"/>
                <a:gd name="T35" fmla="*/ 1 h 510"/>
                <a:gd name="T36" fmla="*/ 1 w 300"/>
                <a:gd name="T37" fmla="*/ 1 h 510"/>
                <a:gd name="T38" fmla="*/ 1 w 300"/>
                <a:gd name="T39" fmla="*/ 1 h 510"/>
                <a:gd name="T40" fmla="*/ 1 w 300"/>
                <a:gd name="T41" fmla="*/ 1 h 510"/>
                <a:gd name="T42" fmla="*/ 2 w 300"/>
                <a:gd name="T43" fmla="*/ 1 h 510"/>
                <a:gd name="T44" fmla="*/ 2 w 300"/>
                <a:gd name="T45" fmla="*/ 1 h 510"/>
                <a:gd name="T46" fmla="*/ 2 w 300"/>
                <a:gd name="T47" fmla="*/ 0 h 510"/>
                <a:gd name="T48" fmla="*/ 2 w 300"/>
                <a:gd name="T49" fmla="*/ 0 h 510"/>
                <a:gd name="T50" fmla="*/ 2 w 300"/>
                <a:gd name="T51" fmla="*/ 0 h 510"/>
                <a:gd name="T52" fmla="*/ 2 w 300"/>
                <a:gd name="T53" fmla="*/ 0 h 510"/>
                <a:gd name="T54" fmla="*/ 2 w 300"/>
                <a:gd name="T55" fmla="*/ 4 h 5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510"/>
                <a:gd name="T86" fmla="*/ 300 w 300"/>
                <a:gd name="T87" fmla="*/ 510 h 5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6" name="Freeform 100"/>
            <p:cNvSpPr>
              <a:spLocks/>
            </p:cNvSpPr>
            <p:nvPr/>
          </p:nvSpPr>
          <p:spPr bwMode="auto">
            <a:xfrm>
              <a:off x="4104" y="1684"/>
              <a:ext cx="74" cy="83"/>
            </a:xfrm>
            <a:custGeom>
              <a:avLst/>
              <a:gdLst>
                <a:gd name="T0" fmla="*/ 3 w 368"/>
                <a:gd name="T1" fmla="*/ 3 h 416"/>
                <a:gd name="T2" fmla="*/ 2 w 368"/>
                <a:gd name="T3" fmla="*/ 3 h 416"/>
                <a:gd name="T4" fmla="*/ 2 w 368"/>
                <a:gd name="T5" fmla="*/ 3 h 416"/>
                <a:gd name="T6" fmla="*/ 1 w 368"/>
                <a:gd name="T7" fmla="*/ 3 h 416"/>
                <a:gd name="T8" fmla="*/ 0 w 368"/>
                <a:gd name="T9" fmla="*/ 3 h 416"/>
                <a:gd name="T10" fmla="*/ 0 w 368"/>
                <a:gd name="T11" fmla="*/ 3 h 416"/>
                <a:gd name="T12" fmla="*/ 0 w 368"/>
                <a:gd name="T13" fmla="*/ 2 h 416"/>
                <a:gd name="T14" fmla="*/ 0 w 368"/>
                <a:gd name="T15" fmla="*/ 2 h 416"/>
                <a:gd name="T16" fmla="*/ 0 w 368"/>
                <a:gd name="T17" fmla="*/ 1 h 416"/>
                <a:gd name="T18" fmla="*/ 0 w 368"/>
                <a:gd name="T19" fmla="*/ 1 h 416"/>
                <a:gd name="T20" fmla="*/ 1 w 368"/>
                <a:gd name="T21" fmla="*/ 1 h 416"/>
                <a:gd name="T22" fmla="*/ 1 w 368"/>
                <a:gd name="T23" fmla="*/ 1 h 416"/>
                <a:gd name="T24" fmla="*/ 1 w 368"/>
                <a:gd name="T25" fmla="*/ 1 h 416"/>
                <a:gd name="T26" fmla="*/ 1 w 368"/>
                <a:gd name="T27" fmla="*/ 1 h 416"/>
                <a:gd name="T28" fmla="*/ 1 w 368"/>
                <a:gd name="T29" fmla="*/ 2 h 416"/>
                <a:gd name="T30" fmla="*/ 1 w 368"/>
                <a:gd name="T31" fmla="*/ 2 h 416"/>
                <a:gd name="T32" fmla="*/ 1 w 368"/>
                <a:gd name="T33" fmla="*/ 2 h 416"/>
                <a:gd name="T34" fmla="*/ 1 w 368"/>
                <a:gd name="T35" fmla="*/ 2 h 416"/>
                <a:gd name="T36" fmla="*/ 2 w 368"/>
                <a:gd name="T37" fmla="*/ 2 h 416"/>
                <a:gd name="T38" fmla="*/ 2 w 368"/>
                <a:gd name="T39" fmla="*/ 1 h 416"/>
                <a:gd name="T40" fmla="*/ 2 w 368"/>
                <a:gd name="T41" fmla="*/ 1 h 416"/>
                <a:gd name="T42" fmla="*/ 2 w 368"/>
                <a:gd name="T43" fmla="*/ 2 h 416"/>
                <a:gd name="T44" fmla="*/ 2 w 368"/>
                <a:gd name="T45" fmla="*/ 2 h 416"/>
                <a:gd name="T46" fmla="*/ 2 w 368"/>
                <a:gd name="T47" fmla="*/ 2 h 416"/>
                <a:gd name="T48" fmla="*/ 3 w 368"/>
                <a:gd name="T49" fmla="*/ 2 h 416"/>
                <a:gd name="T50" fmla="*/ 3 w 368"/>
                <a:gd name="T51" fmla="*/ 1 h 416"/>
                <a:gd name="T52" fmla="*/ 3 w 368"/>
                <a:gd name="T53" fmla="*/ 1 h 416"/>
                <a:gd name="T54" fmla="*/ 2 w 368"/>
                <a:gd name="T55" fmla="*/ 0 h 416"/>
                <a:gd name="T56" fmla="*/ 3 w 368"/>
                <a:gd name="T57" fmla="*/ 0 h 416"/>
                <a:gd name="T58" fmla="*/ 3 w 368"/>
                <a:gd name="T59" fmla="*/ 1 h 416"/>
                <a:gd name="T60" fmla="*/ 3 w 368"/>
                <a:gd name="T61" fmla="*/ 1 h 416"/>
                <a:gd name="T62" fmla="*/ 3 w 368"/>
                <a:gd name="T63" fmla="*/ 2 h 416"/>
                <a:gd name="T64" fmla="*/ 3 w 368"/>
                <a:gd name="T65" fmla="*/ 3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8"/>
                <a:gd name="T100" fmla="*/ 0 h 416"/>
                <a:gd name="T101" fmla="*/ 368 w 368"/>
                <a:gd name="T102" fmla="*/ 416 h 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7" name="Freeform 101"/>
            <p:cNvSpPr>
              <a:spLocks/>
            </p:cNvSpPr>
            <p:nvPr/>
          </p:nvSpPr>
          <p:spPr bwMode="auto">
            <a:xfrm>
              <a:off x="4278" y="1767"/>
              <a:ext cx="31" cy="46"/>
            </a:xfrm>
            <a:custGeom>
              <a:avLst/>
              <a:gdLst>
                <a:gd name="T0" fmla="*/ 1 w 156"/>
                <a:gd name="T1" fmla="*/ 0 h 228"/>
                <a:gd name="T2" fmla="*/ 0 w 156"/>
                <a:gd name="T3" fmla="*/ 2 h 228"/>
                <a:gd name="T4" fmla="*/ 0 w 156"/>
                <a:gd name="T5" fmla="*/ 2 h 228"/>
                <a:gd name="T6" fmla="*/ 0 w 156"/>
                <a:gd name="T7" fmla="*/ 2 h 228"/>
                <a:gd name="T8" fmla="*/ 0 w 156"/>
                <a:gd name="T9" fmla="*/ 2 h 228"/>
                <a:gd name="T10" fmla="*/ 0 w 156"/>
                <a:gd name="T11" fmla="*/ 2 h 228"/>
                <a:gd name="T12" fmla="*/ 0 w 156"/>
                <a:gd name="T13" fmla="*/ 2 h 228"/>
                <a:gd name="T14" fmla="*/ 0 w 156"/>
                <a:gd name="T15" fmla="*/ 2 h 228"/>
                <a:gd name="T16" fmla="*/ 1 w 156"/>
                <a:gd name="T17" fmla="*/ 0 h 228"/>
                <a:gd name="T18" fmla="*/ 1 w 156"/>
                <a:gd name="T19" fmla="*/ 0 h 228"/>
                <a:gd name="T20" fmla="*/ 1 w 156"/>
                <a:gd name="T21" fmla="*/ 0 h 228"/>
                <a:gd name="T22" fmla="*/ 1 w 156"/>
                <a:gd name="T23" fmla="*/ 0 h 228"/>
                <a:gd name="T24" fmla="*/ 1 w 156"/>
                <a:gd name="T25" fmla="*/ 0 h 228"/>
                <a:gd name="T26" fmla="*/ 1 w 156"/>
                <a:gd name="T27" fmla="*/ 0 h 228"/>
                <a:gd name="T28" fmla="*/ 1 w 156"/>
                <a:gd name="T29" fmla="*/ 0 h 228"/>
                <a:gd name="T30" fmla="*/ 1 w 156"/>
                <a:gd name="T31" fmla="*/ 0 h 228"/>
                <a:gd name="T32" fmla="*/ 1 w 156"/>
                <a:gd name="T33" fmla="*/ 0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228"/>
                <a:gd name="T53" fmla="*/ 156 w 156"/>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8" name="Freeform 102"/>
            <p:cNvSpPr>
              <a:spLocks/>
            </p:cNvSpPr>
            <p:nvPr/>
          </p:nvSpPr>
          <p:spPr bwMode="auto">
            <a:xfrm>
              <a:off x="4275" y="1773"/>
              <a:ext cx="11" cy="19"/>
            </a:xfrm>
            <a:custGeom>
              <a:avLst/>
              <a:gdLst>
                <a:gd name="T0" fmla="*/ 0 w 55"/>
                <a:gd name="T1" fmla="*/ 1 h 93"/>
                <a:gd name="T2" fmla="*/ 0 w 55"/>
                <a:gd name="T3" fmla="*/ 1 h 93"/>
                <a:gd name="T4" fmla="*/ 0 w 55"/>
                <a:gd name="T5" fmla="*/ 0 h 93"/>
                <a:gd name="T6" fmla="*/ 0 w 55"/>
                <a:gd name="T7" fmla="*/ 0 h 93"/>
                <a:gd name="T8" fmla="*/ 0 w 55"/>
                <a:gd name="T9" fmla="*/ 0 h 93"/>
                <a:gd name="T10" fmla="*/ 0 w 55"/>
                <a:gd name="T11" fmla="*/ 0 h 93"/>
                <a:gd name="T12" fmla="*/ 0 w 55"/>
                <a:gd name="T13" fmla="*/ 0 h 93"/>
                <a:gd name="T14" fmla="*/ 0 w 55"/>
                <a:gd name="T15" fmla="*/ 0 h 93"/>
                <a:gd name="T16" fmla="*/ 0 w 55"/>
                <a:gd name="T17" fmla="*/ 0 h 93"/>
                <a:gd name="T18" fmla="*/ 0 w 55"/>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93"/>
                <a:gd name="T32" fmla="*/ 55 w 5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9" name="Freeform 103"/>
            <p:cNvSpPr>
              <a:spLocks/>
            </p:cNvSpPr>
            <p:nvPr/>
          </p:nvSpPr>
          <p:spPr bwMode="auto">
            <a:xfrm>
              <a:off x="4131" y="1777"/>
              <a:ext cx="29" cy="44"/>
            </a:xfrm>
            <a:custGeom>
              <a:avLst/>
              <a:gdLst>
                <a:gd name="T0" fmla="*/ 1 w 145"/>
                <a:gd name="T1" fmla="*/ 0 h 218"/>
                <a:gd name="T2" fmla="*/ 1 w 145"/>
                <a:gd name="T3" fmla="*/ 0 h 218"/>
                <a:gd name="T4" fmla="*/ 1 w 145"/>
                <a:gd name="T5" fmla="*/ 0 h 218"/>
                <a:gd name="T6" fmla="*/ 1 w 145"/>
                <a:gd name="T7" fmla="*/ 1 h 218"/>
                <a:gd name="T8" fmla="*/ 1 w 145"/>
                <a:gd name="T9" fmla="*/ 1 h 218"/>
                <a:gd name="T10" fmla="*/ 0 w 145"/>
                <a:gd name="T11" fmla="*/ 1 h 218"/>
                <a:gd name="T12" fmla="*/ 0 w 145"/>
                <a:gd name="T13" fmla="*/ 1 h 218"/>
                <a:gd name="T14" fmla="*/ 0 w 145"/>
                <a:gd name="T15" fmla="*/ 2 h 218"/>
                <a:gd name="T16" fmla="*/ 0 w 145"/>
                <a:gd name="T17" fmla="*/ 2 h 218"/>
                <a:gd name="T18" fmla="*/ 0 w 145"/>
                <a:gd name="T19" fmla="*/ 1 h 218"/>
                <a:gd name="T20" fmla="*/ 0 w 145"/>
                <a:gd name="T21" fmla="*/ 1 h 218"/>
                <a:gd name="T22" fmla="*/ 0 w 145"/>
                <a:gd name="T23" fmla="*/ 1 h 218"/>
                <a:gd name="T24" fmla="*/ 0 w 145"/>
                <a:gd name="T25" fmla="*/ 1 h 218"/>
                <a:gd name="T26" fmla="*/ 0 w 145"/>
                <a:gd name="T27" fmla="*/ 1 h 218"/>
                <a:gd name="T28" fmla="*/ 0 w 145"/>
                <a:gd name="T29" fmla="*/ 0 h 218"/>
                <a:gd name="T30" fmla="*/ 1 w 145"/>
                <a:gd name="T31" fmla="*/ 0 h 218"/>
                <a:gd name="T32" fmla="*/ 1 w 145"/>
                <a:gd name="T33" fmla="*/ 0 h 218"/>
                <a:gd name="T34" fmla="*/ 1 w 145"/>
                <a:gd name="T35" fmla="*/ 0 h 218"/>
                <a:gd name="T36" fmla="*/ 1 w 145"/>
                <a:gd name="T37" fmla="*/ 0 h 218"/>
                <a:gd name="T38" fmla="*/ 1 w 145"/>
                <a:gd name="T39" fmla="*/ 0 h 218"/>
                <a:gd name="T40" fmla="*/ 1 w 145"/>
                <a:gd name="T41" fmla="*/ 0 h 218"/>
                <a:gd name="T42" fmla="*/ 1 w 145"/>
                <a:gd name="T43" fmla="*/ 0 h 218"/>
                <a:gd name="T44" fmla="*/ 1 w 145"/>
                <a:gd name="T45" fmla="*/ 0 h 218"/>
                <a:gd name="T46" fmla="*/ 1 w 145"/>
                <a:gd name="T47" fmla="*/ 0 h 218"/>
                <a:gd name="T48" fmla="*/ 1 w 145"/>
                <a:gd name="T49" fmla="*/ 0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18"/>
                <a:gd name="T77" fmla="*/ 145 w 145"/>
                <a:gd name="T78" fmla="*/ 218 h 2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0" name="Freeform 104"/>
            <p:cNvSpPr>
              <a:spLocks/>
            </p:cNvSpPr>
            <p:nvPr/>
          </p:nvSpPr>
          <p:spPr bwMode="auto">
            <a:xfrm>
              <a:off x="4139" y="1782"/>
              <a:ext cx="29" cy="53"/>
            </a:xfrm>
            <a:custGeom>
              <a:avLst/>
              <a:gdLst>
                <a:gd name="T0" fmla="*/ 0 w 146"/>
                <a:gd name="T1" fmla="*/ 2 h 269"/>
                <a:gd name="T2" fmla="*/ 0 w 146"/>
                <a:gd name="T3" fmla="*/ 2 h 269"/>
                <a:gd name="T4" fmla="*/ 1 w 146"/>
                <a:gd name="T5" fmla="*/ 0 h 269"/>
                <a:gd name="T6" fmla="*/ 1 w 146"/>
                <a:gd name="T7" fmla="*/ 0 h 269"/>
                <a:gd name="T8" fmla="*/ 1 w 146"/>
                <a:gd name="T9" fmla="*/ 1 h 269"/>
                <a:gd name="T10" fmla="*/ 1 w 146"/>
                <a:gd name="T11" fmla="*/ 1 h 269"/>
                <a:gd name="T12" fmla="*/ 1 w 146"/>
                <a:gd name="T13" fmla="*/ 1 h 269"/>
                <a:gd name="T14" fmla="*/ 1 w 146"/>
                <a:gd name="T15" fmla="*/ 1 h 269"/>
                <a:gd name="T16" fmla="*/ 1 w 146"/>
                <a:gd name="T17" fmla="*/ 2 h 269"/>
                <a:gd name="T18" fmla="*/ 0 w 146"/>
                <a:gd name="T19" fmla="*/ 2 h 269"/>
                <a:gd name="T20" fmla="*/ 0 w 146"/>
                <a:gd name="T21" fmla="*/ 2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9"/>
                <a:gd name="T35" fmla="*/ 146 w 146"/>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1" name="Freeform 105"/>
            <p:cNvSpPr>
              <a:spLocks/>
            </p:cNvSpPr>
            <p:nvPr/>
          </p:nvSpPr>
          <p:spPr bwMode="auto">
            <a:xfrm>
              <a:off x="4293" y="1782"/>
              <a:ext cx="30" cy="43"/>
            </a:xfrm>
            <a:custGeom>
              <a:avLst/>
              <a:gdLst>
                <a:gd name="T0" fmla="*/ 0 w 149"/>
                <a:gd name="T1" fmla="*/ 2 h 217"/>
                <a:gd name="T2" fmla="*/ 0 w 149"/>
                <a:gd name="T3" fmla="*/ 2 h 217"/>
                <a:gd name="T4" fmla="*/ 0 w 149"/>
                <a:gd name="T5" fmla="*/ 2 h 217"/>
                <a:gd name="T6" fmla="*/ 0 w 149"/>
                <a:gd name="T7" fmla="*/ 2 h 217"/>
                <a:gd name="T8" fmla="*/ 0 w 149"/>
                <a:gd name="T9" fmla="*/ 2 h 217"/>
                <a:gd name="T10" fmla="*/ 0 w 149"/>
                <a:gd name="T11" fmla="*/ 1 h 217"/>
                <a:gd name="T12" fmla="*/ 0 w 149"/>
                <a:gd name="T13" fmla="*/ 1 h 217"/>
                <a:gd name="T14" fmla="*/ 0 w 149"/>
                <a:gd name="T15" fmla="*/ 1 h 217"/>
                <a:gd name="T16" fmla="*/ 0 w 149"/>
                <a:gd name="T17" fmla="*/ 1 h 217"/>
                <a:gd name="T18" fmla="*/ 1 w 149"/>
                <a:gd name="T19" fmla="*/ 0 h 217"/>
                <a:gd name="T20" fmla="*/ 1 w 149"/>
                <a:gd name="T21" fmla="*/ 0 h 217"/>
                <a:gd name="T22" fmla="*/ 1 w 149"/>
                <a:gd name="T23" fmla="*/ 0 h 217"/>
                <a:gd name="T24" fmla="*/ 1 w 149"/>
                <a:gd name="T25" fmla="*/ 1 h 217"/>
                <a:gd name="T26" fmla="*/ 1 w 149"/>
                <a:gd name="T27" fmla="*/ 1 h 217"/>
                <a:gd name="T28" fmla="*/ 1 w 149"/>
                <a:gd name="T29" fmla="*/ 1 h 217"/>
                <a:gd name="T30" fmla="*/ 1 w 149"/>
                <a:gd name="T31" fmla="*/ 1 h 217"/>
                <a:gd name="T32" fmla="*/ 1 w 149"/>
                <a:gd name="T33" fmla="*/ 1 h 217"/>
                <a:gd name="T34" fmla="*/ 0 w 149"/>
                <a:gd name="T35" fmla="*/ 2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7"/>
                <a:gd name="T56" fmla="*/ 149 w 149"/>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2" name="Freeform 106"/>
            <p:cNvSpPr>
              <a:spLocks/>
            </p:cNvSpPr>
            <p:nvPr/>
          </p:nvSpPr>
          <p:spPr bwMode="auto">
            <a:xfrm>
              <a:off x="4313" y="1798"/>
              <a:ext cx="31" cy="37"/>
            </a:xfrm>
            <a:custGeom>
              <a:avLst/>
              <a:gdLst>
                <a:gd name="T0" fmla="*/ 1 w 156"/>
                <a:gd name="T1" fmla="*/ 0 h 186"/>
                <a:gd name="T2" fmla="*/ 1 w 156"/>
                <a:gd name="T3" fmla="*/ 1 h 186"/>
                <a:gd name="T4" fmla="*/ 0 w 156"/>
                <a:gd name="T5" fmla="*/ 1 h 186"/>
                <a:gd name="T6" fmla="*/ 1 w 156"/>
                <a:gd name="T7" fmla="*/ 0 h 186"/>
                <a:gd name="T8" fmla="*/ 1 w 156"/>
                <a:gd name="T9" fmla="*/ 0 h 186"/>
                <a:gd name="T10" fmla="*/ 1 w 156"/>
                <a:gd name="T11" fmla="*/ 0 h 186"/>
                <a:gd name="T12" fmla="*/ 1 w 156"/>
                <a:gd name="T13" fmla="*/ 0 h 186"/>
                <a:gd name="T14" fmla="*/ 1 w 156"/>
                <a:gd name="T15" fmla="*/ 0 h 186"/>
                <a:gd name="T16" fmla="*/ 1 w 156"/>
                <a:gd name="T17" fmla="*/ 0 h 186"/>
                <a:gd name="T18" fmla="*/ 1 w 156"/>
                <a:gd name="T19" fmla="*/ 0 h 186"/>
                <a:gd name="T20" fmla="*/ 1 w 156"/>
                <a:gd name="T21" fmla="*/ 0 h 186"/>
                <a:gd name="T22" fmla="*/ 1 w 156"/>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86"/>
                <a:gd name="T38" fmla="*/ 156 w 156"/>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3" name="Freeform 107"/>
            <p:cNvSpPr>
              <a:spLocks/>
            </p:cNvSpPr>
            <p:nvPr/>
          </p:nvSpPr>
          <p:spPr bwMode="auto">
            <a:xfrm>
              <a:off x="4154" y="1809"/>
              <a:ext cx="26" cy="43"/>
            </a:xfrm>
            <a:custGeom>
              <a:avLst/>
              <a:gdLst>
                <a:gd name="T0" fmla="*/ 1 w 130"/>
                <a:gd name="T1" fmla="*/ 1 h 218"/>
                <a:gd name="T2" fmla="*/ 0 w 130"/>
                <a:gd name="T3" fmla="*/ 2 h 218"/>
                <a:gd name="T4" fmla="*/ 0 w 130"/>
                <a:gd name="T5" fmla="*/ 2 h 218"/>
                <a:gd name="T6" fmla="*/ 0 w 130"/>
                <a:gd name="T7" fmla="*/ 2 h 218"/>
                <a:gd name="T8" fmla="*/ 0 w 130"/>
                <a:gd name="T9" fmla="*/ 1 h 218"/>
                <a:gd name="T10" fmla="*/ 0 w 130"/>
                <a:gd name="T11" fmla="*/ 1 h 218"/>
                <a:gd name="T12" fmla="*/ 1 w 130"/>
                <a:gd name="T13" fmla="*/ 0 h 218"/>
                <a:gd name="T14" fmla="*/ 1 w 130"/>
                <a:gd name="T15" fmla="*/ 0 h 218"/>
                <a:gd name="T16" fmla="*/ 1 w 130"/>
                <a:gd name="T17" fmla="*/ 0 h 218"/>
                <a:gd name="T18" fmla="*/ 1 w 130"/>
                <a:gd name="T19" fmla="*/ 0 h 218"/>
                <a:gd name="T20" fmla="*/ 1 w 130"/>
                <a:gd name="T21" fmla="*/ 0 h 218"/>
                <a:gd name="T22" fmla="*/ 1 w 130"/>
                <a:gd name="T23" fmla="*/ 0 h 218"/>
                <a:gd name="T24" fmla="*/ 1 w 130"/>
                <a:gd name="T25" fmla="*/ 0 h 218"/>
                <a:gd name="T26" fmla="*/ 1 w 130"/>
                <a:gd name="T27" fmla="*/ 0 h 218"/>
                <a:gd name="T28" fmla="*/ 1 w 130"/>
                <a:gd name="T29" fmla="*/ 1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18"/>
                <a:gd name="T47" fmla="*/ 130 w 130"/>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4" name="Freeform 108"/>
            <p:cNvSpPr>
              <a:spLocks/>
            </p:cNvSpPr>
            <p:nvPr/>
          </p:nvSpPr>
          <p:spPr bwMode="auto">
            <a:xfrm>
              <a:off x="4336" y="1815"/>
              <a:ext cx="20" cy="29"/>
            </a:xfrm>
            <a:custGeom>
              <a:avLst/>
              <a:gdLst>
                <a:gd name="T0" fmla="*/ 1 w 97"/>
                <a:gd name="T1" fmla="*/ 1 h 146"/>
                <a:gd name="T2" fmla="*/ 0 w 97"/>
                <a:gd name="T3" fmla="*/ 1 h 146"/>
                <a:gd name="T4" fmla="*/ 1 w 97"/>
                <a:gd name="T5" fmla="*/ 0 h 146"/>
                <a:gd name="T6" fmla="*/ 1 w 97"/>
                <a:gd name="T7" fmla="*/ 0 h 146"/>
                <a:gd name="T8" fmla="*/ 1 w 97"/>
                <a:gd name="T9" fmla="*/ 0 h 146"/>
                <a:gd name="T10" fmla="*/ 1 w 97"/>
                <a:gd name="T11" fmla="*/ 0 h 146"/>
                <a:gd name="T12" fmla="*/ 1 w 97"/>
                <a:gd name="T13" fmla="*/ 1 h 146"/>
                <a:gd name="T14" fmla="*/ 1 w 97"/>
                <a:gd name="T15" fmla="*/ 1 h 146"/>
                <a:gd name="T16" fmla="*/ 1 w 97"/>
                <a:gd name="T17" fmla="*/ 1 h 146"/>
                <a:gd name="T18" fmla="*/ 1 w 97"/>
                <a:gd name="T19" fmla="*/ 1 h 146"/>
                <a:gd name="T20" fmla="*/ 1 w 97"/>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6"/>
                <a:gd name="T35" fmla="*/ 97 w 9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5" name="Freeform 109"/>
            <p:cNvSpPr>
              <a:spLocks/>
            </p:cNvSpPr>
            <p:nvPr/>
          </p:nvSpPr>
          <p:spPr bwMode="auto">
            <a:xfrm>
              <a:off x="4171" y="1827"/>
              <a:ext cx="24" cy="35"/>
            </a:xfrm>
            <a:custGeom>
              <a:avLst/>
              <a:gdLst>
                <a:gd name="T0" fmla="*/ 0 w 119"/>
                <a:gd name="T1" fmla="*/ 1 h 176"/>
                <a:gd name="T2" fmla="*/ 0 w 119"/>
                <a:gd name="T3" fmla="*/ 1 h 176"/>
                <a:gd name="T4" fmla="*/ 0 w 119"/>
                <a:gd name="T5" fmla="*/ 1 h 176"/>
                <a:gd name="T6" fmla="*/ 0 w 119"/>
                <a:gd name="T7" fmla="*/ 1 h 176"/>
                <a:gd name="T8" fmla="*/ 0 w 119"/>
                <a:gd name="T9" fmla="*/ 1 h 176"/>
                <a:gd name="T10" fmla="*/ 0 w 119"/>
                <a:gd name="T11" fmla="*/ 1 h 176"/>
                <a:gd name="T12" fmla="*/ 0 w 119"/>
                <a:gd name="T13" fmla="*/ 1 h 176"/>
                <a:gd name="T14" fmla="*/ 0 w 119"/>
                <a:gd name="T15" fmla="*/ 1 h 176"/>
                <a:gd name="T16" fmla="*/ 0 w 119"/>
                <a:gd name="T17" fmla="*/ 1 h 176"/>
                <a:gd name="T18" fmla="*/ 1 w 119"/>
                <a:gd name="T19" fmla="*/ 0 h 176"/>
                <a:gd name="T20" fmla="*/ 1 w 119"/>
                <a:gd name="T21" fmla="*/ 0 h 176"/>
                <a:gd name="T22" fmla="*/ 1 w 119"/>
                <a:gd name="T23" fmla="*/ 0 h 176"/>
                <a:gd name="T24" fmla="*/ 1 w 119"/>
                <a:gd name="T25" fmla="*/ 1 h 176"/>
                <a:gd name="T26" fmla="*/ 1 w 119"/>
                <a:gd name="T27" fmla="*/ 1 h 176"/>
                <a:gd name="T28" fmla="*/ 1 w 119"/>
                <a:gd name="T29" fmla="*/ 1 h 176"/>
                <a:gd name="T30" fmla="*/ 1 w 119"/>
                <a:gd name="T31" fmla="*/ 1 h 176"/>
                <a:gd name="T32" fmla="*/ 1 w 119"/>
                <a:gd name="T33" fmla="*/ 1 h 176"/>
                <a:gd name="T34" fmla="*/ 0 w 119"/>
                <a:gd name="T35" fmla="*/ 1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76"/>
                <a:gd name="T56" fmla="*/ 119 w 119"/>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6" name="Freeform 110"/>
            <p:cNvSpPr>
              <a:spLocks/>
            </p:cNvSpPr>
            <p:nvPr/>
          </p:nvSpPr>
          <p:spPr bwMode="auto">
            <a:xfrm>
              <a:off x="4193" y="1846"/>
              <a:ext cx="17" cy="23"/>
            </a:xfrm>
            <a:custGeom>
              <a:avLst/>
              <a:gdLst>
                <a:gd name="T0" fmla="*/ 1 w 85"/>
                <a:gd name="T1" fmla="*/ 1 h 114"/>
                <a:gd name="T2" fmla="*/ 0 w 85"/>
                <a:gd name="T3" fmla="*/ 1 h 114"/>
                <a:gd name="T4" fmla="*/ 0 w 85"/>
                <a:gd name="T5" fmla="*/ 0 h 114"/>
                <a:gd name="T6" fmla="*/ 0 w 85"/>
                <a:gd name="T7" fmla="*/ 0 h 114"/>
                <a:gd name="T8" fmla="*/ 1 w 85"/>
                <a:gd name="T9" fmla="*/ 0 h 114"/>
                <a:gd name="T10" fmla="*/ 1 w 85"/>
                <a:gd name="T11" fmla="*/ 0 h 114"/>
                <a:gd name="T12" fmla="*/ 1 w 85"/>
                <a:gd name="T13" fmla="*/ 0 h 114"/>
                <a:gd name="T14" fmla="*/ 1 w 85"/>
                <a:gd name="T15" fmla="*/ 1 h 114"/>
                <a:gd name="T16" fmla="*/ 1 w 85"/>
                <a:gd name="T17" fmla="*/ 1 h 114"/>
                <a:gd name="T18" fmla="*/ 1 w 85"/>
                <a:gd name="T19" fmla="*/ 1 h 114"/>
                <a:gd name="T20" fmla="*/ 1 w 85"/>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14"/>
                <a:gd name="T35" fmla="*/ 85 w 8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7" name="Freeform 111"/>
            <p:cNvSpPr>
              <a:spLocks/>
            </p:cNvSpPr>
            <p:nvPr/>
          </p:nvSpPr>
          <p:spPr bwMode="auto">
            <a:xfrm>
              <a:off x="4212" y="884"/>
              <a:ext cx="12" cy="7"/>
            </a:xfrm>
            <a:custGeom>
              <a:avLst/>
              <a:gdLst>
                <a:gd name="T0" fmla="*/ 0 w 62"/>
                <a:gd name="T1" fmla="*/ 0 h 35"/>
                <a:gd name="T2" fmla="*/ 0 w 62"/>
                <a:gd name="T3" fmla="*/ 0 h 35"/>
                <a:gd name="T4" fmla="*/ 0 w 62"/>
                <a:gd name="T5" fmla="*/ 0 h 35"/>
                <a:gd name="T6" fmla="*/ 0 w 62"/>
                <a:gd name="T7" fmla="*/ 0 h 35"/>
                <a:gd name="T8" fmla="*/ 0 w 62"/>
                <a:gd name="T9" fmla="*/ 0 h 35"/>
                <a:gd name="T10" fmla="*/ 0 w 62"/>
                <a:gd name="T11" fmla="*/ 0 h 35"/>
                <a:gd name="T12" fmla="*/ 0 w 62"/>
                <a:gd name="T13" fmla="*/ 0 h 35"/>
                <a:gd name="T14" fmla="*/ 0 w 62"/>
                <a:gd name="T15" fmla="*/ 0 h 35"/>
                <a:gd name="T16" fmla="*/ 0 w 62"/>
                <a:gd name="T17" fmla="*/ 0 h 35"/>
                <a:gd name="T18" fmla="*/ 0 w 62"/>
                <a:gd name="T19" fmla="*/ 0 h 35"/>
                <a:gd name="T20" fmla="*/ 0 w 62"/>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35"/>
                <a:gd name="T35" fmla="*/ 62 w 6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8" name="Freeform 112"/>
            <p:cNvSpPr>
              <a:spLocks/>
            </p:cNvSpPr>
            <p:nvPr/>
          </p:nvSpPr>
          <p:spPr bwMode="auto">
            <a:xfrm>
              <a:off x="4123" y="610"/>
              <a:ext cx="62" cy="66"/>
            </a:xfrm>
            <a:custGeom>
              <a:avLst/>
              <a:gdLst>
                <a:gd name="T0" fmla="*/ 2 w 310"/>
                <a:gd name="T1" fmla="*/ 1 h 332"/>
                <a:gd name="T2" fmla="*/ 2 w 310"/>
                <a:gd name="T3" fmla="*/ 1 h 332"/>
                <a:gd name="T4" fmla="*/ 2 w 310"/>
                <a:gd name="T5" fmla="*/ 1 h 332"/>
                <a:gd name="T6" fmla="*/ 2 w 310"/>
                <a:gd name="T7" fmla="*/ 1 h 332"/>
                <a:gd name="T8" fmla="*/ 2 w 310"/>
                <a:gd name="T9" fmla="*/ 1 h 332"/>
                <a:gd name="T10" fmla="*/ 2 w 310"/>
                <a:gd name="T11" fmla="*/ 1 h 332"/>
                <a:gd name="T12" fmla="*/ 2 w 310"/>
                <a:gd name="T13" fmla="*/ 1 h 332"/>
                <a:gd name="T14" fmla="*/ 2 w 310"/>
                <a:gd name="T15" fmla="*/ 1 h 332"/>
                <a:gd name="T16" fmla="*/ 2 w 310"/>
                <a:gd name="T17" fmla="*/ 2 h 332"/>
                <a:gd name="T18" fmla="*/ 2 w 310"/>
                <a:gd name="T19" fmla="*/ 2 h 332"/>
                <a:gd name="T20" fmla="*/ 2 w 310"/>
                <a:gd name="T21" fmla="*/ 2 h 332"/>
                <a:gd name="T22" fmla="*/ 2 w 310"/>
                <a:gd name="T23" fmla="*/ 2 h 332"/>
                <a:gd name="T24" fmla="*/ 2 w 310"/>
                <a:gd name="T25" fmla="*/ 2 h 332"/>
                <a:gd name="T26" fmla="*/ 2 w 310"/>
                <a:gd name="T27" fmla="*/ 2 h 332"/>
                <a:gd name="T28" fmla="*/ 2 w 310"/>
                <a:gd name="T29" fmla="*/ 2 h 332"/>
                <a:gd name="T30" fmla="*/ 2 w 310"/>
                <a:gd name="T31" fmla="*/ 2 h 332"/>
                <a:gd name="T32" fmla="*/ 2 w 310"/>
                <a:gd name="T33" fmla="*/ 2 h 332"/>
                <a:gd name="T34" fmla="*/ 2 w 310"/>
                <a:gd name="T35" fmla="*/ 3 h 332"/>
                <a:gd name="T36" fmla="*/ 2 w 310"/>
                <a:gd name="T37" fmla="*/ 3 h 332"/>
                <a:gd name="T38" fmla="*/ 2 w 310"/>
                <a:gd name="T39" fmla="*/ 3 h 332"/>
                <a:gd name="T40" fmla="*/ 2 w 310"/>
                <a:gd name="T41" fmla="*/ 3 h 332"/>
                <a:gd name="T42" fmla="*/ 2 w 310"/>
                <a:gd name="T43" fmla="*/ 2 h 332"/>
                <a:gd name="T44" fmla="*/ 2 w 310"/>
                <a:gd name="T45" fmla="*/ 2 h 332"/>
                <a:gd name="T46" fmla="*/ 2 w 310"/>
                <a:gd name="T47" fmla="*/ 2 h 332"/>
                <a:gd name="T48" fmla="*/ 2 w 310"/>
                <a:gd name="T49" fmla="*/ 2 h 332"/>
                <a:gd name="T50" fmla="*/ 1 w 310"/>
                <a:gd name="T51" fmla="*/ 2 h 332"/>
                <a:gd name="T52" fmla="*/ 1 w 310"/>
                <a:gd name="T53" fmla="*/ 2 h 332"/>
                <a:gd name="T54" fmla="*/ 1 w 310"/>
                <a:gd name="T55" fmla="*/ 2 h 332"/>
                <a:gd name="T56" fmla="*/ 1 w 310"/>
                <a:gd name="T57" fmla="*/ 2 h 332"/>
                <a:gd name="T58" fmla="*/ 1 w 310"/>
                <a:gd name="T59" fmla="*/ 2 h 332"/>
                <a:gd name="T60" fmla="*/ 1 w 310"/>
                <a:gd name="T61" fmla="*/ 2 h 332"/>
                <a:gd name="T62" fmla="*/ 1 w 310"/>
                <a:gd name="T63" fmla="*/ 2 h 332"/>
                <a:gd name="T64" fmla="*/ 1 w 310"/>
                <a:gd name="T65" fmla="*/ 2 h 332"/>
                <a:gd name="T66" fmla="*/ 1 w 310"/>
                <a:gd name="T67" fmla="*/ 2 h 332"/>
                <a:gd name="T68" fmla="*/ 1 w 310"/>
                <a:gd name="T69" fmla="*/ 2 h 332"/>
                <a:gd name="T70" fmla="*/ 1 w 310"/>
                <a:gd name="T71" fmla="*/ 2 h 332"/>
                <a:gd name="T72" fmla="*/ 1 w 310"/>
                <a:gd name="T73" fmla="*/ 2 h 332"/>
                <a:gd name="T74" fmla="*/ 1 w 310"/>
                <a:gd name="T75" fmla="*/ 2 h 332"/>
                <a:gd name="T76" fmla="*/ 0 w 310"/>
                <a:gd name="T77" fmla="*/ 2 h 332"/>
                <a:gd name="T78" fmla="*/ 0 w 310"/>
                <a:gd name="T79" fmla="*/ 2 h 332"/>
                <a:gd name="T80" fmla="*/ 0 w 310"/>
                <a:gd name="T81" fmla="*/ 2 h 332"/>
                <a:gd name="T82" fmla="*/ 0 w 310"/>
                <a:gd name="T83" fmla="*/ 3 h 332"/>
                <a:gd name="T84" fmla="*/ 0 w 310"/>
                <a:gd name="T85" fmla="*/ 3 h 332"/>
                <a:gd name="T86" fmla="*/ 0 w 310"/>
                <a:gd name="T87" fmla="*/ 1 h 332"/>
                <a:gd name="T88" fmla="*/ 0 w 310"/>
                <a:gd name="T89" fmla="*/ 1 h 332"/>
                <a:gd name="T90" fmla="*/ 0 w 310"/>
                <a:gd name="T91" fmla="*/ 1 h 332"/>
                <a:gd name="T92" fmla="*/ 0 w 310"/>
                <a:gd name="T93" fmla="*/ 1 h 332"/>
                <a:gd name="T94" fmla="*/ 0 w 310"/>
                <a:gd name="T95" fmla="*/ 1 h 332"/>
                <a:gd name="T96" fmla="*/ 0 w 310"/>
                <a:gd name="T97" fmla="*/ 1 h 332"/>
                <a:gd name="T98" fmla="*/ 0 w 310"/>
                <a:gd name="T99" fmla="*/ 1 h 332"/>
                <a:gd name="T100" fmla="*/ 0 w 310"/>
                <a:gd name="T101" fmla="*/ 1 h 332"/>
                <a:gd name="T102" fmla="*/ 0 w 310"/>
                <a:gd name="T103" fmla="*/ 1 h 332"/>
                <a:gd name="T104" fmla="*/ 0 w 310"/>
                <a:gd name="T105" fmla="*/ 1 h 332"/>
                <a:gd name="T106" fmla="*/ 0 w 310"/>
                <a:gd name="T107" fmla="*/ 1 h 332"/>
                <a:gd name="T108" fmla="*/ 1 w 310"/>
                <a:gd name="T109" fmla="*/ 1 h 332"/>
                <a:gd name="T110" fmla="*/ 1 w 310"/>
                <a:gd name="T111" fmla="*/ 1 h 332"/>
                <a:gd name="T112" fmla="*/ 1 w 310"/>
                <a:gd name="T113" fmla="*/ 1 h 332"/>
                <a:gd name="T114" fmla="*/ 1 w 310"/>
                <a:gd name="T115" fmla="*/ 0 h 332"/>
                <a:gd name="T116" fmla="*/ 1 w 310"/>
                <a:gd name="T117" fmla="*/ 0 h 332"/>
                <a:gd name="T118" fmla="*/ 1 w 310"/>
                <a:gd name="T119" fmla="*/ 0 h 332"/>
                <a:gd name="T120" fmla="*/ 1 w 310"/>
                <a:gd name="T121" fmla="*/ 0 h 332"/>
                <a:gd name="T122" fmla="*/ 2 w 310"/>
                <a:gd name="T123" fmla="*/ 1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
                <a:gd name="T187" fmla="*/ 0 h 332"/>
                <a:gd name="T188" fmla="*/ 310 w 310"/>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9" name="Freeform 113"/>
            <p:cNvSpPr>
              <a:spLocks/>
            </p:cNvSpPr>
            <p:nvPr/>
          </p:nvSpPr>
          <p:spPr bwMode="auto">
            <a:xfrm>
              <a:off x="4131" y="618"/>
              <a:ext cx="46" cy="52"/>
            </a:xfrm>
            <a:custGeom>
              <a:avLst/>
              <a:gdLst>
                <a:gd name="T0" fmla="*/ 2 w 229"/>
                <a:gd name="T1" fmla="*/ 1 h 259"/>
                <a:gd name="T2" fmla="*/ 2 w 229"/>
                <a:gd name="T3" fmla="*/ 1 h 259"/>
                <a:gd name="T4" fmla="*/ 2 w 229"/>
                <a:gd name="T5" fmla="*/ 1 h 259"/>
                <a:gd name="T6" fmla="*/ 2 w 229"/>
                <a:gd name="T7" fmla="*/ 1 h 259"/>
                <a:gd name="T8" fmla="*/ 2 w 229"/>
                <a:gd name="T9" fmla="*/ 1 h 259"/>
                <a:gd name="T10" fmla="*/ 2 w 229"/>
                <a:gd name="T11" fmla="*/ 1 h 259"/>
                <a:gd name="T12" fmla="*/ 2 w 229"/>
                <a:gd name="T13" fmla="*/ 1 h 259"/>
                <a:gd name="T14" fmla="*/ 2 w 229"/>
                <a:gd name="T15" fmla="*/ 1 h 259"/>
                <a:gd name="T16" fmla="*/ 2 w 229"/>
                <a:gd name="T17" fmla="*/ 1 h 259"/>
                <a:gd name="T18" fmla="*/ 2 w 229"/>
                <a:gd name="T19" fmla="*/ 1 h 259"/>
                <a:gd name="T20" fmla="*/ 2 w 229"/>
                <a:gd name="T21" fmla="*/ 1 h 259"/>
                <a:gd name="T22" fmla="*/ 1 w 229"/>
                <a:gd name="T23" fmla="*/ 1 h 259"/>
                <a:gd name="T24" fmla="*/ 1 w 229"/>
                <a:gd name="T25" fmla="*/ 1 h 259"/>
                <a:gd name="T26" fmla="*/ 1 w 229"/>
                <a:gd name="T27" fmla="*/ 1 h 259"/>
                <a:gd name="T28" fmla="*/ 1 w 229"/>
                <a:gd name="T29" fmla="*/ 1 h 259"/>
                <a:gd name="T30" fmla="*/ 2 w 229"/>
                <a:gd name="T31" fmla="*/ 2 h 259"/>
                <a:gd name="T32" fmla="*/ 2 w 229"/>
                <a:gd name="T33" fmla="*/ 2 h 259"/>
                <a:gd name="T34" fmla="*/ 2 w 229"/>
                <a:gd name="T35" fmla="*/ 2 h 259"/>
                <a:gd name="T36" fmla="*/ 2 w 229"/>
                <a:gd name="T37" fmla="*/ 2 h 259"/>
                <a:gd name="T38" fmla="*/ 2 w 229"/>
                <a:gd name="T39" fmla="*/ 2 h 259"/>
                <a:gd name="T40" fmla="*/ 2 w 229"/>
                <a:gd name="T41" fmla="*/ 2 h 259"/>
                <a:gd name="T42" fmla="*/ 1 w 229"/>
                <a:gd name="T43" fmla="*/ 1 h 259"/>
                <a:gd name="T44" fmla="*/ 0 w 229"/>
                <a:gd name="T45" fmla="*/ 2 h 259"/>
                <a:gd name="T46" fmla="*/ 0 w 229"/>
                <a:gd name="T47" fmla="*/ 2 h 259"/>
                <a:gd name="T48" fmla="*/ 0 w 229"/>
                <a:gd name="T49" fmla="*/ 2 h 259"/>
                <a:gd name="T50" fmla="*/ 0 w 229"/>
                <a:gd name="T51" fmla="*/ 2 h 259"/>
                <a:gd name="T52" fmla="*/ 0 w 229"/>
                <a:gd name="T53" fmla="*/ 1 h 259"/>
                <a:gd name="T54" fmla="*/ 0 w 229"/>
                <a:gd name="T55" fmla="*/ 1 h 259"/>
                <a:gd name="T56" fmla="*/ 0 w 229"/>
                <a:gd name="T57" fmla="*/ 1 h 259"/>
                <a:gd name="T58" fmla="*/ 0 w 229"/>
                <a:gd name="T59" fmla="*/ 1 h 259"/>
                <a:gd name="T60" fmla="*/ 0 w 229"/>
                <a:gd name="T61" fmla="*/ 1 h 259"/>
                <a:gd name="T62" fmla="*/ 0 w 229"/>
                <a:gd name="T63" fmla="*/ 1 h 259"/>
                <a:gd name="T64" fmla="*/ 0 w 229"/>
                <a:gd name="T65" fmla="*/ 1 h 259"/>
                <a:gd name="T66" fmla="*/ 0 w 229"/>
                <a:gd name="T67" fmla="*/ 1 h 259"/>
                <a:gd name="T68" fmla="*/ 0 w 229"/>
                <a:gd name="T69" fmla="*/ 1 h 259"/>
                <a:gd name="T70" fmla="*/ 0 w 229"/>
                <a:gd name="T71" fmla="*/ 1 h 259"/>
                <a:gd name="T72" fmla="*/ 0 w 229"/>
                <a:gd name="T73" fmla="*/ 1 h 259"/>
                <a:gd name="T74" fmla="*/ 0 w 229"/>
                <a:gd name="T75" fmla="*/ 1 h 259"/>
                <a:gd name="T76" fmla="*/ 0 w 229"/>
                <a:gd name="T77" fmla="*/ 1 h 259"/>
                <a:gd name="T78" fmla="*/ 1 w 229"/>
                <a:gd name="T79" fmla="*/ 1 h 259"/>
                <a:gd name="T80" fmla="*/ 1 w 229"/>
                <a:gd name="T81" fmla="*/ 0 h 259"/>
                <a:gd name="T82" fmla="*/ 1 w 229"/>
                <a:gd name="T83" fmla="*/ 0 h 259"/>
                <a:gd name="T84" fmla="*/ 1 w 229"/>
                <a:gd name="T85" fmla="*/ 0 h 259"/>
                <a:gd name="T86" fmla="*/ 1 w 229"/>
                <a:gd name="T87" fmla="*/ 0 h 259"/>
                <a:gd name="T88" fmla="*/ 1 w 229"/>
                <a:gd name="T89" fmla="*/ 0 h 259"/>
                <a:gd name="T90" fmla="*/ 1 w 229"/>
                <a:gd name="T91" fmla="*/ 1 h 259"/>
                <a:gd name="T92" fmla="*/ 1 w 229"/>
                <a:gd name="T93" fmla="*/ 1 h 259"/>
                <a:gd name="T94" fmla="*/ 1 w 229"/>
                <a:gd name="T95" fmla="*/ 1 h 259"/>
                <a:gd name="T96" fmla="*/ 2 w 229"/>
                <a:gd name="T97" fmla="*/ 1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259"/>
                <a:gd name="T149" fmla="*/ 229 w 229"/>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0" name="Freeform 114"/>
            <p:cNvSpPr>
              <a:spLocks/>
            </p:cNvSpPr>
            <p:nvPr/>
          </p:nvSpPr>
          <p:spPr bwMode="auto">
            <a:xfrm>
              <a:off x="4249" y="726"/>
              <a:ext cx="62" cy="60"/>
            </a:xfrm>
            <a:custGeom>
              <a:avLst/>
              <a:gdLst>
                <a:gd name="T0" fmla="*/ 2 w 311"/>
                <a:gd name="T1" fmla="*/ 0 h 300"/>
                <a:gd name="T2" fmla="*/ 2 w 311"/>
                <a:gd name="T3" fmla="*/ 0 h 300"/>
                <a:gd name="T4" fmla="*/ 2 w 311"/>
                <a:gd name="T5" fmla="*/ 1 h 300"/>
                <a:gd name="T6" fmla="*/ 2 w 311"/>
                <a:gd name="T7" fmla="*/ 1 h 300"/>
                <a:gd name="T8" fmla="*/ 2 w 311"/>
                <a:gd name="T9" fmla="*/ 1 h 300"/>
                <a:gd name="T10" fmla="*/ 2 w 311"/>
                <a:gd name="T11" fmla="*/ 1 h 300"/>
                <a:gd name="T12" fmla="*/ 2 w 311"/>
                <a:gd name="T13" fmla="*/ 1 h 300"/>
                <a:gd name="T14" fmla="*/ 2 w 311"/>
                <a:gd name="T15" fmla="*/ 1 h 300"/>
                <a:gd name="T16" fmla="*/ 2 w 311"/>
                <a:gd name="T17" fmla="*/ 2 h 300"/>
                <a:gd name="T18" fmla="*/ 2 w 311"/>
                <a:gd name="T19" fmla="*/ 2 h 300"/>
                <a:gd name="T20" fmla="*/ 2 w 311"/>
                <a:gd name="T21" fmla="*/ 2 h 300"/>
                <a:gd name="T22" fmla="*/ 2 w 311"/>
                <a:gd name="T23" fmla="*/ 2 h 300"/>
                <a:gd name="T24" fmla="*/ 2 w 311"/>
                <a:gd name="T25" fmla="*/ 2 h 300"/>
                <a:gd name="T26" fmla="*/ 2 w 311"/>
                <a:gd name="T27" fmla="*/ 2 h 300"/>
                <a:gd name="T28" fmla="*/ 2 w 311"/>
                <a:gd name="T29" fmla="*/ 2 h 300"/>
                <a:gd name="T30" fmla="*/ 1 w 311"/>
                <a:gd name="T31" fmla="*/ 2 h 300"/>
                <a:gd name="T32" fmla="*/ 1 w 311"/>
                <a:gd name="T33" fmla="*/ 2 h 300"/>
                <a:gd name="T34" fmla="*/ 1 w 311"/>
                <a:gd name="T35" fmla="*/ 2 h 300"/>
                <a:gd name="T36" fmla="*/ 1 w 311"/>
                <a:gd name="T37" fmla="*/ 2 h 300"/>
                <a:gd name="T38" fmla="*/ 1 w 311"/>
                <a:gd name="T39" fmla="*/ 2 h 300"/>
                <a:gd name="T40" fmla="*/ 1 w 311"/>
                <a:gd name="T41" fmla="*/ 2 h 300"/>
                <a:gd name="T42" fmla="*/ 1 w 311"/>
                <a:gd name="T43" fmla="*/ 2 h 300"/>
                <a:gd name="T44" fmla="*/ 1 w 311"/>
                <a:gd name="T45" fmla="*/ 2 h 300"/>
                <a:gd name="T46" fmla="*/ 1 w 311"/>
                <a:gd name="T47" fmla="*/ 1 h 300"/>
                <a:gd name="T48" fmla="*/ 1 w 311"/>
                <a:gd name="T49" fmla="*/ 1 h 300"/>
                <a:gd name="T50" fmla="*/ 0 w 311"/>
                <a:gd name="T51" fmla="*/ 1 h 300"/>
                <a:gd name="T52" fmla="*/ 0 w 311"/>
                <a:gd name="T53" fmla="*/ 1 h 300"/>
                <a:gd name="T54" fmla="*/ 0 w 311"/>
                <a:gd name="T55" fmla="*/ 1 h 300"/>
                <a:gd name="T56" fmla="*/ 0 w 311"/>
                <a:gd name="T57" fmla="*/ 1 h 300"/>
                <a:gd name="T58" fmla="*/ 1 w 311"/>
                <a:gd name="T59" fmla="*/ 1 h 300"/>
                <a:gd name="T60" fmla="*/ 1 w 311"/>
                <a:gd name="T61" fmla="*/ 0 h 300"/>
                <a:gd name="T62" fmla="*/ 1 w 311"/>
                <a:gd name="T63" fmla="*/ 0 h 300"/>
                <a:gd name="T64" fmla="*/ 1 w 311"/>
                <a:gd name="T65" fmla="*/ 0 h 300"/>
                <a:gd name="T66" fmla="*/ 2 w 311"/>
                <a:gd name="T67" fmla="*/ 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300"/>
                <a:gd name="T104" fmla="*/ 311 w 311"/>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1" name="Freeform 115"/>
            <p:cNvSpPr>
              <a:spLocks/>
            </p:cNvSpPr>
            <p:nvPr/>
          </p:nvSpPr>
          <p:spPr bwMode="auto">
            <a:xfrm>
              <a:off x="4257" y="733"/>
              <a:ext cx="48" cy="47"/>
            </a:xfrm>
            <a:custGeom>
              <a:avLst/>
              <a:gdLst>
                <a:gd name="T0" fmla="*/ 2 w 239"/>
                <a:gd name="T1" fmla="*/ 1 h 238"/>
                <a:gd name="T2" fmla="*/ 2 w 239"/>
                <a:gd name="T3" fmla="*/ 1 h 238"/>
                <a:gd name="T4" fmla="*/ 2 w 239"/>
                <a:gd name="T5" fmla="*/ 1 h 238"/>
                <a:gd name="T6" fmla="*/ 2 w 239"/>
                <a:gd name="T7" fmla="*/ 1 h 238"/>
                <a:gd name="T8" fmla="*/ 2 w 239"/>
                <a:gd name="T9" fmla="*/ 1 h 238"/>
                <a:gd name="T10" fmla="*/ 2 w 239"/>
                <a:gd name="T11" fmla="*/ 1 h 238"/>
                <a:gd name="T12" fmla="*/ 2 w 239"/>
                <a:gd name="T13" fmla="*/ 1 h 238"/>
                <a:gd name="T14" fmla="*/ 1 w 239"/>
                <a:gd name="T15" fmla="*/ 1 h 238"/>
                <a:gd name="T16" fmla="*/ 1 w 239"/>
                <a:gd name="T17" fmla="*/ 1 h 238"/>
                <a:gd name="T18" fmla="*/ 1 w 239"/>
                <a:gd name="T19" fmla="*/ 1 h 238"/>
                <a:gd name="T20" fmla="*/ 2 w 239"/>
                <a:gd name="T21" fmla="*/ 2 h 238"/>
                <a:gd name="T22" fmla="*/ 1 w 239"/>
                <a:gd name="T23" fmla="*/ 2 h 238"/>
                <a:gd name="T24" fmla="*/ 1 w 239"/>
                <a:gd name="T25" fmla="*/ 2 h 238"/>
                <a:gd name="T26" fmla="*/ 1 w 239"/>
                <a:gd name="T27" fmla="*/ 2 h 238"/>
                <a:gd name="T28" fmla="*/ 1 w 239"/>
                <a:gd name="T29" fmla="*/ 2 h 238"/>
                <a:gd name="T30" fmla="*/ 1 w 239"/>
                <a:gd name="T31" fmla="*/ 2 h 238"/>
                <a:gd name="T32" fmla="*/ 1 w 239"/>
                <a:gd name="T33" fmla="*/ 2 h 238"/>
                <a:gd name="T34" fmla="*/ 1 w 239"/>
                <a:gd name="T35" fmla="*/ 1 h 238"/>
                <a:gd name="T36" fmla="*/ 1 w 239"/>
                <a:gd name="T37" fmla="*/ 1 h 238"/>
                <a:gd name="T38" fmla="*/ 0 w 239"/>
                <a:gd name="T39" fmla="*/ 2 h 238"/>
                <a:gd name="T40" fmla="*/ 1 w 239"/>
                <a:gd name="T41" fmla="*/ 1 h 238"/>
                <a:gd name="T42" fmla="*/ 0 w 239"/>
                <a:gd name="T43" fmla="*/ 1 h 238"/>
                <a:gd name="T44" fmla="*/ 0 w 239"/>
                <a:gd name="T45" fmla="*/ 1 h 238"/>
                <a:gd name="T46" fmla="*/ 0 w 239"/>
                <a:gd name="T47" fmla="*/ 1 h 238"/>
                <a:gd name="T48" fmla="*/ 0 w 239"/>
                <a:gd name="T49" fmla="*/ 1 h 238"/>
                <a:gd name="T50" fmla="*/ 0 w 239"/>
                <a:gd name="T51" fmla="*/ 1 h 238"/>
                <a:gd name="T52" fmla="*/ 0 w 239"/>
                <a:gd name="T53" fmla="*/ 1 h 238"/>
                <a:gd name="T54" fmla="*/ 0 w 239"/>
                <a:gd name="T55" fmla="*/ 1 h 238"/>
                <a:gd name="T56" fmla="*/ 0 w 239"/>
                <a:gd name="T57" fmla="*/ 1 h 238"/>
                <a:gd name="T58" fmla="*/ 0 w 239"/>
                <a:gd name="T59" fmla="*/ 1 h 238"/>
                <a:gd name="T60" fmla="*/ 0 w 239"/>
                <a:gd name="T61" fmla="*/ 1 h 238"/>
                <a:gd name="T62" fmla="*/ 0 w 239"/>
                <a:gd name="T63" fmla="*/ 1 h 238"/>
                <a:gd name="T64" fmla="*/ 0 w 239"/>
                <a:gd name="T65" fmla="*/ 1 h 238"/>
                <a:gd name="T66" fmla="*/ 0 w 239"/>
                <a:gd name="T67" fmla="*/ 1 h 238"/>
                <a:gd name="T68" fmla="*/ 1 w 239"/>
                <a:gd name="T69" fmla="*/ 1 h 238"/>
                <a:gd name="T70" fmla="*/ 1 w 239"/>
                <a:gd name="T71" fmla="*/ 1 h 238"/>
                <a:gd name="T72" fmla="*/ 1 w 239"/>
                <a:gd name="T73" fmla="*/ 1 h 238"/>
                <a:gd name="T74" fmla="*/ 1 w 239"/>
                <a:gd name="T75" fmla="*/ 0 h 238"/>
                <a:gd name="T76" fmla="*/ 1 w 239"/>
                <a:gd name="T77" fmla="*/ 0 h 238"/>
                <a:gd name="T78" fmla="*/ 1 w 239"/>
                <a:gd name="T79" fmla="*/ 0 h 238"/>
                <a:gd name="T80" fmla="*/ 1 w 239"/>
                <a:gd name="T81" fmla="*/ 0 h 238"/>
                <a:gd name="T82" fmla="*/ 1 w 239"/>
                <a:gd name="T83" fmla="*/ 0 h 238"/>
                <a:gd name="T84" fmla="*/ 1 w 239"/>
                <a:gd name="T85" fmla="*/ 1 h 238"/>
                <a:gd name="T86" fmla="*/ 1 w 239"/>
                <a:gd name="T87" fmla="*/ 1 h 238"/>
                <a:gd name="T88" fmla="*/ 1 w 239"/>
                <a:gd name="T89" fmla="*/ 1 h 238"/>
                <a:gd name="T90" fmla="*/ 2 w 239"/>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238"/>
                <a:gd name="T140" fmla="*/ 239 w 239"/>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2" name="Freeform 116"/>
            <p:cNvSpPr>
              <a:spLocks/>
            </p:cNvSpPr>
            <p:nvPr/>
          </p:nvSpPr>
          <p:spPr bwMode="auto">
            <a:xfrm>
              <a:off x="3969" y="730"/>
              <a:ext cx="69" cy="69"/>
            </a:xfrm>
            <a:custGeom>
              <a:avLst/>
              <a:gdLst>
                <a:gd name="T0" fmla="*/ 2 w 343"/>
                <a:gd name="T1" fmla="*/ 0 h 343"/>
                <a:gd name="T2" fmla="*/ 2 w 343"/>
                <a:gd name="T3" fmla="*/ 0 h 343"/>
                <a:gd name="T4" fmla="*/ 2 w 343"/>
                <a:gd name="T5" fmla="*/ 0 h 343"/>
                <a:gd name="T6" fmla="*/ 2 w 343"/>
                <a:gd name="T7" fmla="*/ 0 h 343"/>
                <a:gd name="T8" fmla="*/ 2 w 343"/>
                <a:gd name="T9" fmla="*/ 1 h 343"/>
                <a:gd name="T10" fmla="*/ 2 w 343"/>
                <a:gd name="T11" fmla="*/ 1 h 343"/>
                <a:gd name="T12" fmla="*/ 2 w 343"/>
                <a:gd name="T13" fmla="*/ 1 h 343"/>
                <a:gd name="T14" fmla="*/ 2 w 343"/>
                <a:gd name="T15" fmla="*/ 1 h 343"/>
                <a:gd name="T16" fmla="*/ 2 w 343"/>
                <a:gd name="T17" fmla="*/ 1 h 343"/>
                <a:gd name="T18" fmla="*/ 3 w 343"/>
                <a:gd name="T19" fmla="*/ 1 h 343"/>
                <a:gd name="T20" fmla="*/ 3 w 343"/>
                <a:gd name="T21" fmla="*/ 1 h 343"/>
                <a:gd name="T22" fmla="*/ 2 w 343"/>
                <a:gd name="T23" fmla="*/ 2 h 343"/>
                <a:gd name="T24" fmla="*/ 2 w 343"/>
                <a:gd name="T25" fmla="*/ 2 h 343"/>
                <a:gd name="T26" fmla="*/ 2 w 343"/>
                <a:gd name="T27" fmla="*/ 2 h 343"/>
                <a:gd name="T28" fmla="*/ 2 w 343"/>
                <a:gd name="T29" fmla="*/ 2 h 343"/>
                <a:gd name="T30" fmla="*/ 2 w 343"/>
                <a:gd name="T31" fmla="*/ 2 h 343"/>
                <a:gd name="T32" fmla="*/ 2 w 343"/>
                <a:gd name="T33" fmla="*/ 2 h 343"/>
                <a:gd name="T34" fmla="*/ 2 w 343"/>
                <a:gd name="T35" fmla="*/ 2 h 343"/>
                <a:gd name="T36" fmla="*/ 2 w 343"/>
                <a:gd name="T37" fmla="*/ 3 h 343"/>
                <a:gd name="T38" fmla="*/ 2 w 343"/>
                <a:gd name="T39" fmla="*/ 3 h 343"/>
                <a:gd name="T40" fmla="*/ 2 w 343"/>
                <a:gd name="T41" fmla="*/ 3 h 343"/>
                <a:gd name="T42" fmla="*/ 2 w 343"/>
                <a:gd name="T43" fmla="*/ 3 h 343"/>
                <a:gd name="T44" fmla="*/ 2 w 343"/>
                <a:gd name="T45" fmla="*/ 2 h 343"/>
                <a:gd name="T46" fmla="*/ 2 w 343"/>
                <a:gd name="T47" fmla="*/ 2 h 343"/>
                <a:gd name="T48" fmla="*/ 2 w 343"/>
                <a:gd name="T49" fmla="*/ 2 h 343"/>
                <a:gd name="T50" fmla="*/ 1 w 343"/>
                <a:gd name="T51" fmla="*/ 2 h 343"/>
                <a:gd name="T52" fmla="*/ 1 w 343"/>
                <a:gd name="T53" fmla="*/ 2 h 343"/>
                <a:gd name="T54" fmla="*/ 1 w 343"/>
                <a:gd name="T55" fmla="*/ 2 h 343"/>
                <a:gd name="T56" fmla="*/ 0 w 343"/>
                <a:gd name="T57" fmla="*/ 3 h 343"/>
                <a:gd name="T58" fmla="*/ 0 w 343"/>
                <a:gd name="T59" fmla="*/ 3 h 343"/>
                <a:gd name="T60" fmla="*/ 0 w 343"/>
                <a:gd name="T61" fmla="*/ 3 h 343"/>
                <a:gd name="T62" fmla="*/ 0 w 343"/>
                <a:gd name="T63" fmla="*/ 3 h 343"/>
                <a:gd name="T64" fmla="*/ 0 w 343"/>
                <a:gd name="T65" fmla="*/ 2 h 343"/>
                <a:gd name="T66" fmla="*/ 0 w 343"/>
                <a:gd name="T67" fmla="*/ 2 h 343"/>
                <a:gd name="T68" fmla="*/ 0 w 343"/>
                <a:gd name="T69" fmla="*/ 2 h 343"/>
                <a:gd name="T70" fmla="*/ 1 w 343"/>
                <a:gd name="T71" fmla="*/ 2 h 343"/>
                <a:gd name="T72" fmla="*/ 1 w 343"/>
                <a:gd name="T73" fmla="*/ 2 h 343"/>
                <a:gd name="T74" fmla="*/ 1 w 343"/>
                <a:gd name="T75" fmla="*/ 2 h 343"/>
                <a:gd name="T76" fmla="*/ 1 w 343"/>
                <a:gd name="T77" fmla="*/ 2 h 343"/>
                <a:gd name="T78" fmla="*/ 1 w 343"/>
                <a:gd name="T79" fmla="*/ 2 h 343"/>
                <a:gd name="T80" fmla="*/ 0 w 343"/>
                <a:gd name="T81" fmla="*/ 2 h 343"/>
                <a:gd name="T82" fmla="*/ 0 w 343"/>
                <a:gd name="T83" fmla="*/ 1 h 343"/>
                <a:gd name="T84" fmla="*/ 0 w 343"/>
                <a:gd name="T85" fmla="*/ 1 h 343"/>
                <a:gd name="T86" fmla="*/ 0 w 343"/>
                <a:gd name="T87" fmla="*/ 1 h 343"/>
                <a:gd name="T88" fmla="*/ 0 w 343"/>
                <a:gd name="T89" fmla="*/ 1 h 343"/>
                <a:gd name="T90" fmla="*/ 0 w 343"/>
                <a:gd name="T91" fmla="*/ 1 h 343"/>
                <a:gd name="T92" fmla="*/ 0 w 343"/>
                <a:gd name="T93" fmla="*/ 1 h 343"/>
                <a:gd name="T94" fmla="*/ 0 w 343"/>
                <a:gd name="T95" fmla="*/ 1 h 343"/>
                <a:gd name="T96" fmla="*/ 0 w 343"/>
                <a:gd name="T97" fmla="*/ 1 h 343"/>
                <a:gd name="T98" fmla="*/ 0 w 343"/>
                <a:gd name="T99" fmla="*/ 1 h 343"/>
                <a:gd name="T100" fmla="*/ 0 w 343"/>
                <a:gd name="T101" fmla="*/ 1 h 343"/>
                <a:gd name="T102" fmla="*/ 1 w 343"/>
                <a:gd name="T103" fmla="*/ 1 h 343"/>
                <a:gd name="T104" fmla="*/ 1 w 343"/>
                <a:gd name="T105" fmla="*/ 1 h 343"/>
                <a:gd name="T106" fmla="*/ 1 w 343"/>
                <a:gd name="T107" fmla="*/ 1 h 343"/>
                <a:gd name="T108" fmla="*/ 2 w 343"/>
                <a:gd name="T109" fmla="*/ 0 h 343"/>
                <a:gd name="T110" fmla="*/ 2 w 343"/>
                <a:gd name="T111" fmla="*/ 0 h 3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3"/>
                <a:gd name="T169" fmla="*/ 0 h 343"/>
                <a:gd name="T170" fmla="*/ 343 w 343"/>
                <a:gd name="T171" fmla="*/ 343 h 3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3" name="Freeform 117"/>
            <p:cNvSpPr>
              <a:spLocks/>
            </p:cNvSpPr>
            <p:nvPr/>
          </p:nvSpPr>
          <p:spPr bwMode="auto">
            <a:xfrm>
              <a:off x="3977" y="739"/>
              <a:ext cx="52" cy="49"/>
            </a:xfrm>
            <a:custGeom>
              <a:avLst/>
              <a:gdLst>
                <a:gd name="T0" fmla="*/ 1 w 259"/>
                <a:gd name="T1" fmla="*/ 1 h 249"/>
                <a:gd name="T2" fmla="*/ 1 w 259"/>
                <a:gd name="T3" fmla="*/ 1 h 249"/>
                <a:gd name="T4" fmla="*/ 1 w 259"/>
                <a:gd name="T5" fmla="*/ 1 h 249"/>
                <a:gd name="T6" fmla="*/ 2 w 259"/>
                <a:gd name="T7" fmla="*/ 1 h 249"/>
                <a:gd name="T8" fmla="*/ 2 w 259"/>
                <a:gd name="T9" fmla="*/ 1 h 249"/>
                <a:gd name="T10" fmla="*/ 2 w 259"/>
                <a:gd name="T11" fmla="*/ 1 h 249"/>
                <a:gd name="T12" fmla="*/ 2 w 259"/>
                <a:gd name="T13" fmla="*/ 1 h 249"/>
                <a:gd name="T14" fmla="*/ 2 w 259"/>
                <a:gd name="T15" fmla="*/ 1 h 249"/>
                <a:gd name="T16" fmla="*/ 2 w 259"/>
                <a:gd name="T17" fmla="*/ 1 h 249"/>
                <a:gd name="T18" fmla="*/ 2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0 w 259"/>
                <a:gd name="T39" fmla="*/ 2 h 249"/>
                <a:gd name="T40" fmla="*/ 0 w 259"/>
                <a:gd name="T41" fmla="*/ 2 h 249"/>
                <a:gd name="T42" fmla="*/ 0 w 259"/>
                <a:gd name="T43" fmla="*/ 2 h 249"/>
                <a:gd name="T44" fmla="*/ 0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0 w 259"/>
                <a:gd name="T57" fmla="*/ 1 h 249"/>
                <a:gd name="T58" fmla="*/ 0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4" name="Freeform 118"/>
            <p:cNvSpPr>
              <a:spLocks/>
            </p:cNvSpPr>
            <p:nvPr/>
          </p:nvSpPr>
          <p:spPr bwMode="auto">
            <a:xfrm>
              <a:off x="3973" y="542"/>
              <a:ext cx="58" cy="58"/>
            </a:xfrm>
            <a:custGeom>
              <a:avLst/>
              <a:gdLst>
                <a:gd name="T0" fmla="*/ 2 w 290"/>
                <a:gd name="T1" fmla="*/ 1 h 290"/>
                <a:gd name="T2" fmla="*/ 2 w 290"/>
                <a:gd name="T3" fmla="*/ 1 h 290"/>
                <a:gd name="T4" fmla="*/ 2 w 290"/>
                <a:gd name="T5" fmla="*/ 1 h 290"/>
                <a:gd name="T6" fmla="*/ 2 w 290"/>
                <a:gd name="T7" fmla="*/ 1 h 290"/>
                <a:gd name="T8" fmla="*/ 2 w 290"/>
                <a:gd name="T9" fmla="*/ 1 h 290"/>
                <a:gd name="T10" fmla="*/ 2 w 290"/>
                <a:gd name="T11" fmla="*/ 1 h 290"/>
                <a:gd name="T12" fmla="*/ 2 w 290"/>
                <a:gd name="T13" fmla="*/ 1 h 290"/>
                <a:gd name="T14" fmla="*/ 2 w 290"/>
                <a:gd name="T15" fmla="*/ 1 h 290"/>
                <a:gd name="T16" fmla="*/ 2 w 290"/>
                <a:gd name="T17" fmla="*/ 1 h 290"/>
                <a:gd name="T18" fmla="*/ 2 w 290"/>
                <a:gd name="T19" fmla="*/ 1 h 290"/>
                <a:gd name="T20" fmla="*/ 2 w 290"/>
                <a:gd name="T21" fmla="*/ 1 h 290"/>
                <a:gd name="T22" fmla="*/ 2 w 290"/>
                <a:gd name="T23" fmla="*/ 1 h 290"/>
                <a:gd name="T24" fmla="*/ 2 w 290"/>
                <a:gd name="T25" fmla="*/ 1 h 290"/>
                <a:gd name="T26" fmla="*/ 2 w 290"/>
                <a:gd name="T27" fmla="*/ 1 h 290"/>
                <a:gd name="T28" fmla="*/ 2 w 290"/>
                <a:gd name="T29" fmla="*/ 1 h 290"/>
                <a:gd name="T30" fmla="*/ 2 w 290"/>
                <a:gd name="T31" fmla="*/ 1 h 290"/>
                <a:gd name="T32" fmla="*/ 2 w 290"/>
                <a:gd name="T33" fmla="*/ 2 h 290"/>
                <a:gd name="T34" fmla="*/ 2 w 290"/>
                <a:gd name="T35" fmla="*/ 2 h 290"/>
                <a:gd name="T36" fmla="*/ 2 w 290"/>
                <a:gd name="T37" fmla="*/ 2 h 290"/>
                <a:gd name="T38" fmla="*/ 2 w 290"/>
                <a:gd name="T39" fmla="*/ 2 h 290"/>
                <a:gd name="T40" fmla="*/ 2 w 290"/>
                <a:gd name="T41" fmla="*/ 2 h 290"/>
                <a:gd name="T42" fmla="*/ 2 w 290"/>
                <a:gd name="T43" fmla="*/ 2 h 290"/>
                <a:gd name="T44" fmla="*/ 2 w 290"/>
                <a:gd name="T45" fmla="*/ 2 h 290"/>
                <a:gd name="T46" fmla="*/ 2 w 290"/>
                <a:gd name="T47" fmla="*/ 2 h 290"/>
                <a:gd name="T48" fmla="*/ 2 w 290"/>
                <a:gd name="T49" fmla="*/ 2 h 290"/>
                <a:gd name="T50" fmla="*/ 2 w 290"/>
                <a:gd name="T51" fmla="*/ 2 h 290"/>
                <a:gd name="T52" fmla="*/ 2 w 290"/>
                <a:gd name="T53" fmla="*/ 2 h 290"/>
                <a:gd name="T54" fmla="*/ 2 w 290"/>
                <a:gd name="T55" fmla="*/ 2 h 290"/>
                <a:gd name="T56" fmla="*/ 1 w 290"/>
                <a:gd name="T57" fmla="*/ 2 h 290"/>
                <a:gd name="T58" fmla="*/ 1 w 290"/>
                <a:gd name="T59" fmla="*/ 2 h 290"/>
                <a:gd name="T60" fmla="*/ 1 w 290"/>
                <a:gd name="T61" fmla="*/ 2 h 290"/>
                <a:gd name="T62" fmla="*/ 1 w 290"/>
                <a:gd name="T63" fmla="*/ 2 h 290"/>
                <a:gd name="T64" fmla="*/ 1 w 290"/>
                <a:gd name="T65" fmla="*/ 2 h 290"/>
                <a:gd name="T66" fmla="*/ 0 w 290"/>
                <a:gd name="T67" fmla="*/ 2 h 290"/>
                <a:gd name="T68" fmla="*/ 0 w 290"/>
                <a:gd name="T69" fmla="*/ 2 h 290"/>
                <a:gd name="T70" fmla="*/ 0 w 290"/>
                <a:gd name="T71" fmla="*/ 2 h 290"/>
                <a:gd name="T72" fmla="*/ 0 w 290"/>
                <a:gd name="T73" fmla="*/ 2 h 290"/>
                <a:gd name="T74" fmla="*/ 0 w 290"/>
                <a:gd name="T75" fmla="*/ 2 h 290"/>
                <a:gd name="T76" fmla="*/ 0 w 290"/>
                <a:gd name="T77" fmla="*/ 2 h 290"/>
                <a:gd name="T78" fmla="*/ 1 w 290"/>
                <a:gd name="T79" fmla="*/ 2 h 290"/>
                <a:gd name="T80" fmla="*/ 1 w 290"/>
                <a:gd name="T81" fmla="*/ 2 h 290"/>
                <a:gd name="T82" fmla="*/ 1 w 290"/>
                <a:gd name="T83" fmla="*/ 1 h 290"/>
                <a:gd name="T84" fmla="*/ 1 w 290"/>
                <a:gd name="T85" fmla="*/ 1 h 290"/>
                <a:gd name="T86" fmla="*/ 1 w 290"/>
                <a:gd name="T87" fmla="*/ 1 h 290"/>
                <a:gd name="T88" fmla="*/ 1 w 290"/>
                <a:gd name="T89" fmla="*/ 1 h 290"/>
                <a:gd name="T90" fmla="*/ 0 w 290"/>
                <a:gd name="T91" fmla="*/ 1 h 290"/>
                <a:gd name="T92" fmla="*/ 0 w 290"/>
                <a:gd name="T93" fmla="*/ 1 h 290"/>
                <a:gd name="T94" fmla="*/ 0 w 290"/>
                <a:gd name="T95" fmla="*/ 1 h 290"/>
                <a:gd name="T96" fmla="*/ 0 w 290"/>
                <a:gd name="T97" fmla="*/ 1 h 290"/>
                <a:gd name="T98" fmla="*/ 0 w 290"/>
                <a:gd name="T99" fmla="*/ 1 h 290"/>
                <a:gd name="T100" fmla="*/ 0 w 290"/>
                <a:gd name="T101" fmla="*/ 1 h 290"/>
                <a:gd name="T102" fmla="*/ 0 w 290"/>
                <a:gd name="T103" fmla="*/ 1 h 290"/>
                <a:gd name="T104" fmla="*/ 1 w 290"/>
                <a:gd name="T105" fmla="*/ 1 h 290"/>
                <a:gd name="T106" fmla="*/ 1 w 290"/>
                <a:gd name="T107" fmla="*/ 0 h 290"/>
                <a:gd name="T108" fmla="*/ 1 w 290"/>
                <a:gd name="T109" fmla="*/ 0 h 290"/>
                <a:gd name="T110" fmla="*/ 1 w 290"/>
                <a:gd name="T111" fmla="*/ 0 h 290"/>
                <a:gd name="T112" fmla="*/ 1 w 290"/>
                <a:gd name="T113" fmla="*/ 0 h 290"/>
                <a:gd name="T114" fmla="*/ 1 w 290"/>
                <a:gd name="T115" fmla="*/ 0 h 290"/>
                <a:gd name="T116" fmla="*/ 1 w 290"/>
                <a:gd name="T117" fmla="*/ 0 h 290"/>
                <a:gd name="T118" fmla="*/ 2 w 290"/>
                <a:gd name="T119" fmla="*/ 1 h 290"/>
                <a:gd name="T120" fmla="*/ 2 w 290"/>
                <a:gd name="T121" fmla="*/ 1 h 290"/>
                <a:gd name="T122" fmla="*/ 2 w 290"/>
                <a:gd name="T123" fmla="*/ 1 h 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290"/>
                <a:gd name="T188" fmla="*/ 290 w 290"/>
                <a:gd name="T189" fmla="*/ 290 h 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5" name="Freeform 119"/>
            <p:cNvSpPr>
              <a:spLocks/>
            </p:cNvSpPr>
            <p:nvPr/>
          </p:nvSpPr>
          <p:spPr bwMode="auto">
            <a:xfrm>
              <a:off x="3981" y="548"/>
              <a:ext cx="42" cy="44"/>
            </a:xfrm>
            <a:custGeom>
              <a:avLst/>
              <a:gdLst>
                <a:gd name="T0" fmla="*/ 1 w 208"/>
                <a:gd name="T1" fmla="*/ 1 h 218"/>
                <a:gd name="T2" fmla="*/ 2 w 208"/>
                <a:gd name="T3" fmla="*/ 1 h 218"/>
                <a:gd name="T4" fmla="*/ 1 w 208"/>
                <a:gd name="T5" fmla="*/ 1 h 218"/>
                <a:gd name="T6" fmla="*/ 1 w 208"/>
                <a:gd name="T7" fmla="*/ 1 h 218"/>
                <a:gd name="T8" fmla="*/ 1 w 208"/>
                <a:gd name="T9" fmla="*/ 1 h 218"/>
                <a:gd name="T10" fmla="*/ 1 w 208"/>
                <a:gd name="T11" fmla="*/ 1 h 218"/>
                <a:gd name="T12" fmla="*/ 1 w 208"/>
                <a:gd name="T13" fmla="*/ 1 h 218"/>
                <a:gd name="T14" fmla="*/ 1 w 208"/>
                <a:gd name="T15" fmla="*/ 1 h 218"/>
                <a:gd name="T16" fmla="*/ 1 w 208"/>
                <a:gd name="T17" fmla="*/ 1 h 218"/>
                <a:gd name="T18" fmla="*/ 1 w 208"/>
                <a:gd name="T19" fmla="*/ 2 h 218"/>
                <a:gd name="T20" fmla="*/ 1 w 208"/>
                <a:gd name="T21" fmla="*/ 2 h 218"/>
                <a:gd name="T22" fmla="*/ 1 w 208"/>
                <a:gd name="T23" fmla="*/ 1 h 218"/>
                <a:gd name="T24" fmla="*/ 0 w 208"/>
                <a:gd name="T25" fmla="*/ 2 h 218"/>
                <a:gd name="T26" fmla="*/ 0 w 208"/>
                <a:gd name="T27" fmla="*/ 2 h 218"/>
                <a:gd name="T28" fmla="*/ 0 w 208"/>
                <a:gd name="T29" fmla="*/ 2 h 218"/>
                <a:gd name="T30" fmla="*/ 0 w 208"/>
                <a:gd name="T31" fmla="*/ 1 h 218"/>
                <a:gd name="T32" fmla="*/ 0 w 208"/>
                <a:gd name="T33" fmla="*/ 1 h 218"/>
                <a:gd name="T34" fmla="*/ 0 w 208"/>
                <a:gd name="T35" fmla="*/ 1 h 218"/>
                <a:gd name="T36" fmla="*/ 1 w 208"/>
                <a:gd name="T37" fmla="*/ 1 h 218"/>
                <a:gd name="T38" fmla="*/ 1 w 208"/>
                <a:gd name="T39" fmla="*/ 1 h 218"/>
                <a:gd name="T40" fmla="*/ 1 w 208"/>
                <a:gd name="T41" fmla="*/ 1 h 218"/>
                <a:gd name="T42" fmla="*/ 0 w 208"/>
                <a:gd name="T43" fmla="*/ 1 h 218"/>
                <a:gd name="T44" fmla="*/ 0 w 208"/>
                <a:gd name="T45" fmla="*/ 1 h 218"/>
                <a:gd name="T46" fmla="*/ 0 w 208"/>
                <a:gd name="T47" fmla="*/ 1 h 218"/>
                <a:gd name="T48" fmla="*/ 0 w 208"/>
                <a:gd name="T49" fmla="*/ 1 h 218"/>
                <a:gd name="T50" fmla="*/ 0 w 208"/>
                <a:gd name="T51" fmla="*/ 1 h 218"/>
                <a:gd name="T52" fmla="*/ 0 w 208"/>
                <a:gd name="T53" fmla="*/ 1 h 218"/>
                <a:gd name="T54" fmla="*/ 0 w 208"/>
                <a:gd name="T55" fmla="*/ 1 h 218"/>
                <a:gd name="T56" fmla="*/ 0 w 208"/>
                <a:gd name="T57" fmla="*/ 1 h 218"/>
                <a:gd name="T58" fmla="*/ 1 w 208"/>
                <a:gd name="T59" fmla="*/ 1 h 218"/>
                <a:gd name="T60" fmla="*/ 1 w 208"/>
                <a:gd name="T61" fmla="*/ 0 h 218"/>
                <a:gd name="T62" fmla="*/ 1 w 208"/>
                <a:gd name="T63" fmla="*/ 0 h 218"/>
                <a:gd name="T64" fmla="*/ 1 w 208"/>
                <a:gd name="T65" fmla="*/ 0 h 218"/>
                <a:gd name="T66" fmla="*/ 1 w 208"/>
                <a:gd name="T67" fmla="*/ 0 h 218"/>
                <a:gd name="T68" fmla="*/ 1 w 208"/>
                <a:gd name="T69" fmla="*/ 0 h 218"/>
                <a:gd name="T70" fmla="*/ 1 w 208"/>
                <a:gd name="T71" fmla="*/ 0 h 218"/>
                <a:gd name="T72" fmla="*/ 1 w 208"/>
                <a:gd name="T73" fmla="*/ 1 h 218"/>
                <a:gd name="T74" fmla="*/ 1 w 208"/>
                <a:gd name="T75" fmla="*/ 1 h 218"/>
                <a:gd name="T76" fmla="*/ 1 w 208"/>
                <a:gd name="T77" fmla="*/ 1 h 2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18"/>
                <a:gd name="T119" fmla="*/ 208 w 208"/>
                <a:gd name="T120" fmla="*/ 218 h 2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6" name="Freeform 120"/>
            <p:cNvSpPr>
              <a:spLocks/>
            </p:cNvSpPr>
            <p:nvPr/>
          </p:nvSpPr>
          <p:spPr bwMode="auto">
            <a:xfrm>
              <a:off x="4081" y="670"/>
              <a:ext cx="58" cy="58"/>
            </a:xfrm>
            <a:custGeom>
              <a:avLst/>
              <a:gdLst>
                <a:gd name="T0" fmla="*/ 2 w 289"/>
                <a:gd name="T1" fmla="*/ 1 h 290"/>
                <a:gd name="T2" fmla="*/ 2 w 289"/>
                <a:gd name="T3" fmla="*/ 1 h 290"/>
                <a:gd name="T4" fmla="*/ 2 w 289"/>
                <a:gd name="T5" fmla="*/ 1 h 290"/>
                <a:gd name="T6" fmla="*/ 2 w 289"/>
                <a:gd name="T7" fmla="*/ 1 h 290"/>
                <a:gd name="T8" fmla="*/ 2 w 289"/>
                <a:gd name="T9" fmla="*/ 1 h 290"/>
                <a:gd name="T10" fmla="*/ 2 w 289"/>
                <a:gd name="T11" fmla="*/ 1 h 290"/>
                <a:gd name="T12" fmla="*/ 2 w 289"/>
                <a:gd name="T13" fmla="*/ 1 h 290"/>
                <a:gd name="T14" fmla="*/ 2 w 289"/>
                <a:gd name="T15" fmla="*/ 1 h 290"/>
                <a:gd name="T16" fmla="*/ 2 w 289"/>
                <a:gd name="T17" fmla="*/ 1 h 290"/>
                <a:gd name="T18" fmla="*/ 2 w 289"/>
                <a:gd name="T19" fmla="*/ 1 h 290"/>
                <a:gd name="T20" fmla="*/ 2 w 289"/>
                <a:gd name="T21" fmla="*/ 1 h 290"/>
                <a:gd name="T22" fmla="*/ 2 w 289"/>
                <a:gd name="T23" fmla="*/ 1 h 290"/>
                <a:gd name="T24" fmla="*/ 2 w 289"/>
                <a:gd name="T25" fmla="*/ 1 h 290"/>
                <a:gd name="T26" fmla="*/ 2 w 289"/>
                <a:gd name="T27" fmla="*/ 1 h 290"/>
                <a:gd name="T28" fmla="*/ 2 w 289"/>
                <a:gd name="T29" fmla="*/ 1 h 290"/>
                <a:gd name="T30" fmla="*/ 2 w 289"/>
                <a:gd name="T31" fmla="*/ 2 h 290"/>
                <a:gd name="T32" fmla="*/ 2 w 289"/>
                <a:gd name="T33" fmla="*/ 2 h 290"/>
                <a:gd name="T34" fmla="*/ 2 w 289"/>
                <a:gd name="T35" fmla="*/ 2 h 290"/>
                <a:gd name="T36" fmla="*/ 2 w 289"/>
                <a:gd name="T37" fmla="*/ 2 h 290"/>
                <a:gd name="T38" fmla="*/ 2 w 289"/>
                <a:gd name="T39" fmla="*/ 2 h 290"/>
                <a:gd name="T40" fmla="*/ 2 w 289"/>
                <a:gd name="T41" fmla="*/ 2 h 290"/>
                <a:gd name="T42" fmla="*/ 2 w 289"/>
                <a:gd name="T43" fmla="*/ 2 h 290"/>
                <a:gd name="T44" fmla="*/ 2 w 289"/>
                <a:gd name="T45" fmla="*/ 2 h 290"/>
                <a:gd name="T46" fmla="*/ 2 w 289"/>
                <a:gd name="T47" fmla="*/ 2 h 290"/>
                <a:gd name="T48" fmla="*/ 2 w 289"/>
                <a:gd name="T49" fmla="*/ 2 h 290"/>
                <a:gd name="T50" fmla="*/ 2 w 289"/>
                <a:gd name="T51" fmla="*/ 2 h 290"/>
                <a:gd name="T52" fmla="*/ 2 w 289"/>
                <a:gd name="T53" fmla="*/ 2 h 290"/>
                <a:gd name="T54" fmla="*/ 2 w 289"/>
                <a:gd name="T55" fmla="*/ 2 h 290"/>
                <a:gd name="T56" fmla="*/ 1 w 289"/>
                <a:gd name="T57" fmla="*/ 2 h 290"/>
                <a:gd name="T58" fmla="*/ 1 w 289"/>
                <a:gd name="T59" fmla="*/ 2 h 290"/>
                <a:gd name="T60" fmla="*/ 1 w 289"/>
                <a:gd name="T61" fmla="*/ 2 h 290"/>
                <a:gd name="T62" fmla="*/ 1 w 289"/>
                <a:gd name="T63" fmla="*/ 2 h 290"/>
                <a:gd name="T64" fmla="*/ 1 w 289"/>
                <a:gd name="T65" fmla="*/ 2 h 290"/>
                <a:gd name="T66" fmla="*/ 0 w 289"/>
                <a:gd name="T67" fmla="*/ 2 h 290"/>
                <a:gd name="T68" fmla="*/ 0 w 289"/>
                <a:gd name="T69" fmla="*/ 2 h 290"/>
                <a:gd name="T70" fmla="*/ 0 w 289"/>
                <a:gd name="T71" fmla="*/ 2 h 290"/>
                <a:gd name="T72" fmla="*/ 0 w 289"/>
                <a:gd name="T73" fmla="*/ 2 h 290"/>
                <a:gd name="T74" fmla="*/ 0 w 289"/>
                <a:gd name="T75" fmla="*/ 2 h 290"/>
                <a:gd name="T76" fmla="*/ 0 w 289"/>
                <a:gd name="T77" fmla="*/ 2 h 290"/>
                <a:gd name="T78" fmla="*/ 1 w 289"/>
                <a:gd name="T79" fmla="*/ 2 h 290"/>
                <a:gd name="T80" fmla="*/ 1 w 289"/>
                <a:gd name="T81" fmla="*/ 2 h 290"/>
                <a:gd name="T82" fmla="*/ 1 w 289"/>
                <a:gd name="T83" fmla="*/ 1 h 290"/>
                <a:gd name="T84" fmla="*/ 1 w 289"/>
                <a:gd name="T85" fmla="*/ 1 h 290"/>
                <a:gd name="T86" fmla="*/ 1 w 289"/>
                <a:gd name="T87" fmla="*/ 1 h 290"/>
                <a:gd name="T88" fmla="*/ 1 w 289"/>
                <a:gd name="T89" fmla="*/ 1 h 290"/>
                <a:gd name="T90" fmla="*/ 0 w 289"/>
                <a:gd name="T91" fmla="*/ 1 h 290"/>
                <a:gd name="T92" fmla="*/ 0 w 289"/>
                <a:gd name="T93" fmla="*/ 1 h 290"/>
                <a:gd name="T94" fmla="*/ 0 w 289"/>
                <a:gd name="T95" fmla="*/ 1 h 290"/>
                <a:gd name="T96" fmla="*/ 0 w 289"/>
                <a:gd name="T97" fmla="*/ 1 h 290"/>
                <a:gd name="T98" fmla="*/ 0 w 289"/>
                <a:gd name="T99" fmla="*/ 1 h 290"/>
                <a:gd name="T100" fmla="*/ 0 w 289"/>
                <a:gd name="T101" fmla="*/ 1 h 290"/>
                <a:gd name="T102" fmla="*/ 1 w 289"/>
                <a:gd name="T103" fmla="*/ 1 h 290"/>
                <a:gd name="T104" fmla="*/ 1 w 289"/>
                <a:gd name="T105" fmla="*/ 0 h 290"/>
                <a:gd name="T106" fmla="*/ 1 w 289"/>
                <a:gd name="T107" fmla="*/ 0 h 290"/>
                <a:gd name="T108" fmla="*/ 1 w 289"/>
                <a:gd name="T109" fmla="*/ 0 h 290"/>
                <a:gd name="T110" fmla="*/ 1 w 289"/>
                <a:gd name="T111" fmla="*/ 0 h 290"/>
                <a:gd name="T112" fmla="*/ 1 w 289"/>
                <a:gd name="T113" fmla="*/ 0 h 290"/>
                <a:gd name="T114" fmla="*/ 1 w 289"/>
                <a:gd name="T115" fmla="*/ 0 h 290"/>
                <a:gd name="T116" fmla="*/ 2 w 289"/>
                <a:gd name="T117" fmla="*/ 1 h 290"/>
                <a:gd name="T118" fmla="*/ 2 w 289"/>
                <a:gd name="T119" fmla="*/ 1 h 290"/>
                <a:gd name="T120" fmla="*/ 2 w 289"/>
                <a:gd name="T121" fmla="*/ 1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9"/>
                <a:gd name="T184" fmla="*/ 0 h 290"/>
                <a:gd name="T185" fmla="*/ 289 w 289"/>
                <a:gd name="T186" fmla="*/ 290 h 2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7" name="Freeform 121"/>
            <p:cNvSpPr>
              <a:spLocks/>
            </p:cNvSpPr>
            <p:nvPr/>
          </p:nvSpPr>
          <p:spPr bwMode="auto">
            <a:xfrm>
              <a:off x="4089" y="679"/>
              <a:ext cx="42" cy="41"/>
            </a:xfrm>
            <a:custGeom>
              <a:avLst/>
              <a:gdLst>
                <a:gd name="T0" fmla="*/ 1 w 208"/>
                <a:gd name="T1" fmla="*/ 1 h 207"/>
                <a:gd name="T2" fmla="*/ 2 w 208"/>
                <a:gd name="T3" fmla="*/ 1 h 207"/>
                <a:gd name="T4" fmla="*/ 1 w 208"/>
                <a:gd name="T5" fmla="*/ 1 h 207"/>
                <a:gd name="T6" fmla="*/ 1 w 208"/>
                <a:gd name="T7" fmla="*/ 1 h 207"/>
                <a:gd name="T8" fmla="*/ 1 w 208"/>
                <a:gd name="T9" fmla="*/ 1 h 207"/>
                <a:gd name="T10" fmla="*/ 1 w 208"/>
                <a:gd name="T11" fmla="*/ 1 h 207"/>
                <a:gd name="T12" fmla="*/ 1 w 208"/>
                <a:gd name="T13" fmla="*/ 1 h 207"/>
                <a:gd name="T14" fmla="*/ 1 w 208"/>
                <a:gd name="T15" fmla="*/ 1 h 207"/>
                <a:gd name="T16" fmla="*/ 1 w 208"/>
                <a:gd name="T17" fmla="*/ 1 h 207"/>
                <a:gd name="T18" fmla="*/ 1 w 208"/>
                <a:gd name="T19" fmla="*/ 1 h 207"/>
                <a:gd name="T20" fmla="*/ 1 w 208"/>
                <a:gd name="T21" fmla="*/ 2 h 207"/>
                <a:gd name="T22" fmla="*/ 1 w 208"/>
                <a:gd name="T23" fmla="*/ 1 h 207"/>
                <a:gd name="T24" fmla="*/ 0 w 208"/>
                <a:gd name="T25" fmla="*/ 2 h 207"/>
                <a:gd name="T26" fmla="*/ 0 w 208"/>
                <a:gd name="T27" fmla="*/ 2 h 207"/>
                <a:gd name="T28" fmla="*/ 0 w 208"/>
                <a:gd name="T29" fmla="*/ 1 h 207"/>
                <a:gd name="T30" fmla="*/ 0 w 208"/>
                <a:gd name="T31" fmla="*/ 1 h 207"/>
                <a:gd name="T32" fmla="*/ 0 w 208"/>
                <a:gd name="T33" fmla="*/ 1 h 207"/>
                <a:gd name="T34" fmla="*/ 0 w 208"/>
                <a:gd name="T35" fmla="*/ 1 h 207"/>
                <a:gd name="T36" fmla="*/ 1 w 208"/>
                <a:gd name="T37" fmla="*/ 1 h 207"/>
                <a:gd name="T38" fmla="*/ 1 w 208"/>
                <a:gd name="T39" fmla="*/ 1 h 207"/>
                <a:gd name="T40" fmla="*/ 1 w 208"/>
                <a:gd name="T41" fmla="*/ 1 h 207"/>
                <a:gd name="T42" fmla="*/ 0 w 208"/>
                <a:gd name="T43" fmla="*/ 1 h 207"/>
                <a:gd name="T44" fmla="*/ 0 w 208"/>
                <a:gd name="T45" fmla="*/ 1 h 207"/>
                <a:gd name="T46" fmla="*/ 0 w 208"/>
                <a:gd name="T47" fmla="*/ 1 h 207"/>
                <a:gd name="T48" fmla="*/ 0 w 208"/>
                <a:gd name="T49" fmla="*/ 1 h 207"/>
                <a:gd name="T50" fmla="*/ 0 w 208"/>
                <a:gd name="T51" fmla="*/ 1 h 207"/>
                <a:gd name="T52" fmla="*/ 0 w 208"/>
                <a:gd name="T53" fmla="*/ 1 h 207"/>
                <a:gd name="T54" fmla="*/ 0 w 208"/>
                <a:gd name="T55" fmla="*/ 1 h 207"/>
                <a:gd name="T56" fmla="*/ 1 w 208"/>
                <a:gd name="T57" fmla="*/ 1 h 207"/>
                <a:gd name="T58" fmla="*/ 1 w 208"/>
                <a:gd name="T59" fmla="*/ 1 h 207"/>
                <a:gd name="T60" fmla="*/ 1 w 208"/>
                <a:gd name="T61" fmla="*/ 0 h 207"/>
                <a:gd name="T62" fmla="*/ 1 w 208"/>
                <a:gd name="T63" fmla="*/ 0 h 207"/>
                <a:gd name="T64" fmla="*/ 1 w 208"/>
                <a:gd name="T65" fmla="*/ 0 h 207"/>
                <a:gd name="T66" fmla="*/ 1 w 208"/>
                <a:gd name="T67" fmla="*/ 0 h 207"/>
                <a:gd name="T68" fmla="*/ 1 w 208"/>
                <a:gd name="T69" fmla="*/ 0 h 207"/>
                <a:gd name="T70" fmla="*/ 1 w 208"/>
                <a:gd name="T71" fmla="*/ 0 h 207"/>
                <a:gd name="T72" fmla="*/ 1 w 208"/>
                <a:gd name="T73" fmla="*/ 0 h 207"/>
                <a:gd name="T74" fmla="*/ 1 w 208"/>
                <a:gd name="T75" fmla="*/ 1 h 207"/>
                <a:gd name="T76" fmla="*/ 1 w 208"/>
                <a:gd name="T77" fmla="*/ 1 h 2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07"/>
                <a:gd name="T119" fmla="*/ 208 w 208"/>
                <a:gd name="T120" fmla="*/ 207 h 2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8" name="Freeform 122"/>
            <p:cNvSpPr>
              <a:spLocks/>
            </p:cNvSpPr>
            <p:nvPr/>
          </p:nvSpPr>
          <p:spPr bwMode="auto">
            <a:xfrm>
              <a:off x="4407" y="645"/>
              <a:ext cx="68" cy="69"/>
            </a:xfrm>
            <a:custGeom>
              <a:avLst/>
              <a:gdLst>
                <a:gd name="T0" fmla="*/ 1 w 343"/>
                <a:gd name="T1" fmla="*/ 0 h 343"/>
                <a:gd name="T2" fmla="*/ 1 w 343"/>
                <a:gd name="T3" fmla="*/ 0 h 343"/>
                <a:gd name="T4" fmla="*/ 1 w 343"/>
                <a:gd name="T5" fmla="*/ 0 h 343"/>
                <a:gd name="T6" fmla="*/ 1 w 343"/>
                <a:gd name="T7" fmla="*/ 0 h 343"/>
                <a:gd name="T8" fmla="*/ 1 w 343"/>
                <a:gd name="T9" fmla="*/ 1 h 343"/>
                <a:gd name="T10" fmla="*/ 1 w 343"/>
                <a:gd name="T11" fmla="*/ 1 h 343"/>
                <a:gd name="T12" fmla="*/ 1 w 343"/>
                <a:gd name="T13" fmla="*/ 1 h 343"/>
                <a:gd name="T14" fmla="*/ 1 w 343"/>
                <a:gd name="T15" fmla="*/ 1 h 343"/>
                <a:gd name="T16" fmla="*/ 1 w 343"/>
                <a:gd name="T17" fmla="*/ 1 h 343"/>
                <a:gd name="T18" fmla="*/ 0 w 343"/>
                <a:gd name="T19" fmla="*/ 1 h 343"/>
                <a:gd name="T20" fmla="*/ 1 w 343"/>
                <a:gd name="T21" fmla="*/ 2 h 343"/>
                <a:gd name="T22" fmla="*/ 1 w 343"/>
                <a:gd name="T23" fmla="*/ 2 h 343"/>
                <a:gd name="T24" fmla="*/ 1 w 343"/>
                <a:gd name="T25" fmla="*/ 2 h 343"/>
                <a:gd name="T26" fmla="*/ 1 w 343"/>
                <a:gd name="T27" fmla="*/ 2 h 343"/>
                <a:gd name="T28" fmla="*/ 1 w 343"/>
                <a:gd name="T29" fmla="*/ 2 h 343"/>
                <a:gd name="T30" fmla="*/ 1 w 343"/>
                <a:gd name="T31" fmla="*/ 2 h 343"/>
                <a:gd name="T32" fmla="*/ 1 w 343"/>
                <a:gd name="T33" fmla="*/ 2 h 343"/>
                <a:gd name="T34" fmla="*/ 1 w 343"/>
                <a:gd name="T35" fmla="*/ 3 h 343"/>
                <a:gd name="T36" fmla="*/ 1 w 343"/>
                <a:gd name="T37" fmla="*/ 3 h 343"/>
                <a:gd name="T38" fmla="*/ 1 w 343"/>
                <a:gd name="T39" fmla="*/ 3 h 343"/>
                <a:gd name="T40" fmla="*/ 1 w 343"/>
                <a:gd name="T41" fmla="*/ 3 h 343"/>
                <a:gd name="T42" fmla="*/ 1 w 343"/>
                <a:gd name="T43" fmla="*/ 2 h 343"/>
                <a:gd name="T44" fmla="*/ 1 w 343"/>
                <a:gd name="T45" fmla="*/ 2 h 343"/>
                <a:gd name="T46" fmla="*/ 1 w 343"/>
                <a:gd name="T47" fmla="*/ 2 h 343"/>
                <a:gd name="T48" fmla="*/ 1 w 343"/>
                <a:gd name="T49" fmla="*/ 2 h 343"/>
                <a:gd name="T50" fmla="*/ 1 w 343"/>
                <a:gd name="T51" fmla="*/ 2 h 343"/>
                <a:gd name="T52" fmla="*/ 1 w 343"/>
                <a:gd name="T53" fmla="*/ 2 h 343"/>
                <a:gd name="T54" fmla="*/ 2 w 343"/>
                <a:gd name="T55" fmla="*/ 3 h 343"/>
                <a:gd name="T56" fmla="*/ 2 w 343"/>
                <a:gd name="T57" fmla="*/ 3 h 343"/>
                <a:gd name="T58" fmla="*/ 2 w 343"/>
                <a:gd name="T59" fmla="*/ 3 h 343"/>
                <a:gd name="T60" fmla="*/ 2 w 343"/>
                <a:gd name="T61" fmla="*/ 3 h 343"/>
                <a:gd name="T62" fmla="*/ 2 w 343"/>
                <a:gd name="T63" fmla="*/ 2 h 343"/>
                <a:gd name="T64" fmla="*/ 2 w 343"/>
                <a:gd name="T65" fmla="*/ 2 h 343"/>
                <a:gd name="T66" fmla="*/ 2 w 343"/>
                <a:gd name="T67" fmla="*/ 2 h 343"/>
                <a:gd name="T68" fmla="*/ 2 w 343"/>
                <a:gd name="T69" fmla="*/ 2 h 343"/>
                <a:gd name="T70" fmla="*/ 2 w 343"/>
                <a:gd name="T71" fmla="*/ 2 h 343"/>
                <a:gd name="T72" fmla="*/ 2 w 343"/>
                <a:gd name="T73" fmla="*/ 2 h 343"/>
                <a:gd name="T74" fmla="*/ 2 w 343"/>
                <a:gd name="T75" fmla="*/ 2 h 343"/>
                <a:gd name="T76" fmla="*/ 2 w 343"/>
                <a:gd name="T77" fmla="*/ 2 h 343"/>
                <a:gd name="T78" fmla="*/ 2 w 343"/>
                <a:gd name="T79" fmla="*/ 2 h 343"/>
                <a:gd name="T80" fmla="*/ 2 w 343"/>
                <a:gd name="T81" fmla="*/ 1 h 343"/>
                <a:gd name="T82" fmla="*/ 2 w 343"/>
                <a:gd name="T83" fmla="*/ 1 h 343"/>
                <a:gd name="T84" fmla="*/ 3 w 343"/>
                <a:gd name="T85" fmla="*/ 1 h 343"/>
                <a:gd name="T86" fmla="*/ 3 w 343"/>
                <a:gd name="T87" fmla="*/ 1 h 343"/>
                <a:gd name="T88" fmla="*/ 3 w 343"/>
                <a:gd name="T89" fmla="*/ 1 h 343"/>
                <a:gd name="T90" fmla="*/ 3 w 343"/>
                <a:gd name="T91" fmla="*/ 1 h 343"/>
                <a:gd name="T92" fmla="*/ 2 w 343"/>
                <a:gd name="T93" fmla="*/ 1 h 343"/>
                <a:gd name="T94" fmla="*/ 2 w 343"/>
                <a:gd name="T95" fmla="*/ 1 h 343"/>
                <a:gd name="T96" fmla="*/ 2 w 343"/>
                <a:gd name="T97" fmla="*/ 1 h 343"/>
                <a:gd name="T98" fmla="*/ 2 w 343"/>
                <a:gd name="T99" fmla="*/ 1 h 343"/>
                <a:gd name="T100" fmla="*/ 2 w 343"/>
                <a:gd name="T101" fmla="*/ 1 h 343"/>
                <a:gd name="T102" fmla="*/ 2 w 343"/>
                <a:gd name="T103" fmla="*/ 1 h 343"/>
                <a:gd name="T104" fmla="*/ 2 w 343"/>
                <a:gd name="T105" fmla="*/ 1 h 343"/>
                <a:gd name="T106" fmla="*/ 1 w 343"/>
                <a:gd name="T107" fmla="*/ 0 h 343"/>
                <a:gd name="T108" fmla="*/ 1 w 343"/>
                <a:gd name="T109" fmla="*/ 0 h 3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3"/>
                <a:gd name="T166" fmla="*/ 0 h 343"/>
                <a:gd name="T167" fmla="*/ 343 w 343"/>
                <a:gd name="T168" fmla="*/ 343 h 3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9" name="Freeform 123"/>
            <p:cNvSpPr>
              <a:spLocks/>
            </p:cNvSpPr>
            <p:nvPr/>
          </p:nvSpPr>
          <p:spPr bwMode="auto">
            <a:xfrm>
              <a:off x="4415" y="654"/>
              <a:ext cx="52" cy="49"/>
            </a:xfrm>
            <a:custGeom>
              <a:avLst/>
              <a:gdLst>
                <a:gd name="T0" fmla="*/ 1 w 259"/>
                <a:gd name="T1" fmla="*/ 1 h 249"/>
                <a:gd name="T2" fmla="*/ 1 w 259"/>
                <a:gd name="T3" fmla="*/ 1 h 249"/>
                <a:gd name="T4" fmla="*/ 1 w 259"/>
                <a:gd name="T5" fmla="*/ 1 h 249"/>
                <a:gd name="T6" fmla="*/ 0 w 259"/>
                <a:gd name="T7" fmla="*/ 1 h 249"/>
                <a:gd name="T8" fmla="*/ 0 w 259"/>
                <a:gd name="T9" fmla="*/ 1 h 249"/>
                <a:gd name="T10" fmla="*/ 0 w 259"/>
                <a:gd name="T11" fmla="*/ 1 h 249"/>
                <a:gd name="T12" fmla="*/ 0 w 259"/>
                <a:gd name="T13" fmla="*/ 1 h 249"/>
                <a:gd name="T14" fmla="*/ 0 w 259"/>
                <a:gd name="T15" fmla="*/ 1 h 249"/>
                <a:gd name="T16" fmla="*/ 0 w 259"/>
                <a:gd name="T17" fmla="*/ 1 h 249"/>
                <a:gd name="T18" fmla="*/ 1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2 w 259"/>
                <a:gd name="T39" fmla="*/ 2 h 249"/>
                <a:gd name="T40" fmla="*/ 2 w 259"/>
                <a:gd name="T41" fmla="*/ 2 h 249"/>
                <a:gd name="T42" fmla="*/ 2 w 259"/>
                <a:gd name="T43" fmla="*/ 2 h 249"/>
                <a:gd name="T44" fmla="*/ 1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2 w 259"/>
                <a:gd name="T57" fmla="*/ 1 h 249"/>
                <a:gd name="T58" fmla="*/ 2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0" name="Freeform 124"/>
            <p:cNvSpPr>
              <a:spLocks/>
            </p:cNvSpPr>
            <p:nvPr/>
          </p:nvSpPr>
          <p:spPr bwMode="auto">
            <a:xfrm>
              <a:off x="3915" y="882"/>
              <a:ext cx="77" cy="74"/>
            </a:xfrm>
            <a:custGeom>
              <a:avLst/>
              <a:gdLst>
                <a:gd name="T0" fmla="*/ 2 w 383"/>
                <a:gd name="T1" fmla="*/ 0 h 374"/>
                <a:gd name="T2" fmla="*/ 2 w 383"/>
                <a:gd name="T3" fmla="*/ 1 h 374"/>
                <a:gd name="T4" fmla="*/ 2 w 383"/>
                <a:gd name="T5" fmla="*/ 1 h 374"/>
                <a:gd name="T6" fmla="*/ 2 w 383"/>
                <a:gd name="T7" fmla="*/ 1 h 374"/>
                <a:gd name="T8" fmla="*/ 2 w 383"/>
                <a:gd name="T9" fmla="*/ 1 h 374"/>
                <a:gd name="T10" fmla="*/ 3 w 383"/>
                <a:gd name="T11" fmla="*/ 1 h 374"/>
                <a:gd name="T12" fmla="*/ 3 w 383"/>
                <a:gd name="T13" fmla="*/ 1 h 374"/>
                <a:gd name="T14" fmla="*/ 3 w 383"/>
                <a:gd name="T15" fmla="*/ 1 h 374"/>
                <a:gd name="T16" fmla="*/ 2 w 383"/>
                <a:gd name="T17" fmla="*/ 2 h 374"/>
                <a:gd name="T18" fmla="*/ 2 w 383"/>
                <a:gd name="T19" fmla="*/ 2 h 374"/>
                <a:gd name="T20" fmla="*/ 2 w 383"/>
                <a:gd name="T21" fmla="*/ 2 h 374"/>
                <a:gd name="T22" fmla="*/ 2 w 383"/>
                <a:gd name="T23" fmla="*/ 3 h 374"/>
                <a:gd name="T24" fmla="*/ 2 w 383"/>
                <a:gd name="T25" fmla="*/ 3 h 374"/>
                <a:gd name="T26" fmla="*/ 2 w 383"/>
                <a:gd name="T27" fmla="*/ 3 h 374"/>
                <a:gd name="T28" fmla="*/ 2 w 383"/>
                <a:gd name="T29" fmla="*/ 3 h 374"/>
                <a:gd name="T30" fmla="*/ 2 w 383"/>
                <a:gd name="T31" fmla="*/ 3 h 374"/>
                <a:gd name="T32" fmla="*/ 2 w 383"/>
                <a:gd name="T33" fmla="*/ 2 h 374"/>
                <a:gd name="T34" fmla="*/ 1 w 383"/>
                <a:gd name="T35" fmla="*/ 2 h 374"/>
                <a:gd name="T36" fmla="*/ 1 w 383"/>
                <a:gd name="T37" fmla="*/ 3 h 374"/>
                <a:gd name="T38" fmla="*/ 1 w 383"/>
                <a:gd name="T39" fmla="*/ 3 h 374"/>
                <a:gd name="T40" fmla="*/ 1 w 383"/>
                <a:gd name="T41" fmla="*/ 3 h 374"/>
                <a:gd name="T42" fmla="*/ 1 w 383"/>
                <a:gd name="T43" fmla="*/ 3 h 374"/>
                <a:gd name="T44" fmla="*/ 1 w 383"/>
                <a:gd name="T45" fmla="*/ 2 h 374"/>
                <a:gd name="T46" fmla="*/ 1 w 383"/>
                <a:gd name="T47" fmla="*/ 2 h 374"/>
                <a:gd name="T48" fmla="*/ 1 w 383"/>
                <a:gd name="T49" fmla="*/ 2 h 374"/>
                <a:gd name="T50" fmla="*/ 0 w 383"/>
                <a:gd name="T51" fmla="*/ 1 h 374"/>
                <a:gd name="T52" fmla="*/ 0 w 383"/>
                <a:gd name="T53" fmla="*/ 1 h 374"/>
                <a:gd name="T54" fmla="*/ 0 w 383"/>
                <a:gd name="T55" fmla="*/ 1 h 374"/>
                <a:gd name="T56" fmla="*/ 0 w 383"/>
                <a:gd name="T57" fmla="*/ 1 h 374"/>
                <a:gd name="T58" fmla="*/ 1 w 383"/>
                <a:gd name="T59" fmla="*/ 1 h 374"/>
                <a:gd name="T60" fmla="*/ 1 w 383"/>
                <a:gd name="T61" fmla="*/ 1 h 374"/>
                <a:gd name="T62" fmla="*/ 2 w 383"/>
                <a:gd name="T63" fmla="*/ 0 h 374"/>
                <a:gd name="T64" fmla="*/ 2 w 383"/>
                <a:gd name="T65" fmla="*/ 0 h 374"/>
                <a:gd name="T66" fmla="*/ 2 w 383"/>
                <a:gd name="T67" fmla="*/ 0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3"/>
                <a:gd name="T103" fmla="*/ 0 h 374"/>
                <a:gd name="T104" fmla="*/ 383 w 383"/>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1" name="Freeform 125"/>
            <p:cNvSpPr>
              <a:spLocks/>
            </p:cNvSpPr>
            <p:nvPr/>
          </p:nvSpPr>
          <p:spPr bwMode="auto">
            <a:xfrm>
              <a:off x="3925" y="892"/>
              <a:ext cx="61" cy="58"/>
            </a:xfrm>
            <a:custGeom>
              <a:avLst/>
              <a:gdLst>
                <a:gd name="T0" fmla="*/ 2 w 301"/>
                <a:gd name="T1" fmla="*/ 1 h 291"/>
                <a:gd name="T2" fmla="*/ 2 w 301"/>
                <a:gd name="T3" fmla="*/ 1 h 291"/>
                <a:gd name="T4" fmla="*/ 2 w 301"/>
                <a:gd name="T5" fmla="*/ 1 h 291"/>
                <a:gd name="T6" fmla="*/ 2 w 301"/>
                <a:gd name="T7" fmla="*/ 1 h 291"/>
                <a:gd name="T8" fmla="*/ 2 w 301"/>
                <a:gd name="T9" fmla="*/ 1 h 291"/>
                <a:gd name="T10" fmla="*/ 2 w 301"/>
                <a:gd name="T11" fmla="*/ 1 h 291"/>
                <a:gd name="T12" fmla="*/ 2 w 301"/>
                <a:gd name="T13" fmla="*/ 1 h 291"/>
                <a:gd name="T14" fmla="*/ 2 w 301"/>
                <a:gd name="T15" fmla="*/ 1 h 291"/>
                <a:gd name="T16" fmla="*/ 2 w 301"/>
                <a:gd name="T17" fmla="*/ 1 h 291"/>
                <a:gd name="T18" fmla="*/ 2 w 301"/>
                <a:gd name="T19" fmla="*/ 1 h 291"/>
                <a:gd name="T20" fmla="*/ 2 w 301"/>
                <a:gd name="T21" fmla="*/ 2 h 291"/>
                <a:gd name="T22" fmla="*/ 2 w 301"/>
                <a:gd name="T23" fmla="*/ 2 h 291"/>
                <a:gd name="T24" fmla="*/ 2 w 301"/>
                <a:gd name="T25" fmla="*/ 2 h 291"/>
                <a:gd name="T26" fmla="*/ 2 w 301"/>
                <a:gd name="T27" fmla="*/ 2 h 291"/>
                <a:gd name="T28" fmla="*/ 1 w 301"/>
                <a:gd name="T29" fmla="*/ 2 h 291"/>
                <a:gd name="T30" fmla="*/ 1 w 301"/>
                <a:gd name="T31" fmla="*/ 2 h 291"/>
                <a:gd name="T32" fmla="*/ 1 w 301"/>
                <a:gd name="T33" fmla="*/ 2 h 291"/>
                <a:gd name="T34" fmla="*/ 1 w 301"/>
                <a:gd name="T35" fmla="*/ 2 h 291"/>
                <a:gd name="T36" fmla="*/ 1 w 301"/>
                <a:gd name="T37" fmla="*/ 2 h 291"/>
                <a:gd name="T38" fmla="*/ 0 w 301"/>
                <a:gd name="T39" fmla="*/ 2 h 291"/>
                <a:gd name="T40" fmla="*/ 1 w 301"/>
                <a:gd name="T41" fmla="*/ 1 h 291"/>
                <a:gd name="T42" fmla="*/ 1 w 301"/>
                <a:gd name="T43" fmla="*/ 1 h 291"/>
                <a:gd name="T44" fmla="*/ 1 w 301"/>
                <a:gd name="T45" fmla="*/ 1 h 291"/>
                <a:gd name="T46" fmla="*/ 0 w 301"/>
                <a:gd name="T47" fmla="*/ 1 h 291"/>
                <a:gd name="T48" fmla="*/ 0 w 301"/>
                <a:gd name="T49" fmla="*/ 1 h 291"/>
                <a:gd name="T50" fmla="*/ 0 w 301"/>
                <a:gd name="T51" fmla="*/ 1 h 291"/>
                <a:gd name="T52" fmla="*/ 0 w 301"/>
                <a:gd name="T53" fmla="*/ 1 h 291"/>
                <a:gd name="T54" fmla="*/ 0 w 301"/>
                <a:gd name="T55" fmla="*/ 1 h 291"/>
                <a:gd name="T56" fmla="*/ 0 w 301"/>
                <a:gd name="T57" fmla="*/ 1 h 291"/>
                <a:gd name="T58" fmla="*/ 0 w 301"/>
                <a:gd name="T59" fmla="*/ 1 h 291"/>
                <a:gd name="T60" fmla="*/ 0 w 301"/>
                <a:gd name="T61" fmla="*/ 1 h 291"/>
                <a:gd name="T62" fmla="*/ 0 w 301"/>
                <a:gd name="T63" fmla="*/ 1 h 291"/>
                <a:gd name="T64" fmla="*/ 0 w 301"/>
                <a:gd name="T65" fmla="*/ 1 h 291"/>
                <a:gd name="T66" fmla="*/ 1 w 301"/>
                <a:gd name="T67" fmla="*/ 1 h 291"/>
                <a:gd name="T68" fmla="*/ 1 w 301"/>
                <a:gd name="T69" fmla="*/ 1 h 291"/>
                <a:gd name="T70" fmla="*/ 1 w 301"/>
                <a:gd name="T71" fmla="*/ 1 h 291"/>
                <a:gd name="T72" fmla="*/ 1 w 301"/>
                <a:gd name="T73" fmla="*/ 1 h 291"/>
                <a:gd name="T74" fmla="*/ 2 w 301"/>
                <a:gd name="T75" fmla="*/ 0 h 291"/>
                <a:gd name="T76" fmla="*/ 2 w 301"/>
                <a:gd name="T77" fmla="*/ 0 h 291"/>
                <a:gd name="T78" fmla="*/ 2 w 301"/>
                <a:gd name="T79" fmla="*/ 0 h 291"/>
                <a:gd name="T80" fmla="*/ 2 w 301"/>
                <a:gd name="T81" fmla="*/ 0 h 291"/>
                <a:gd name="T82" fmla="*/ 2 w 301"/>
                <a:gd name="T83" fmla="*/ 1 h 291"/>
                <a:gd name="T84" fmla="*/ 2 w 301"/>
                <a:gd name="T85" fmla="*/ 1 h 291"/>
                <a:gd name="T86" fmla="*/ 2 w 301"/>
                <a:gd name="T87" fmla="*/ 1 h 291"/>
                <a:gd name="T88" fmla="*/ 2 w 301"/>
                <a:gd name="T89" fmla="*/ 1 h 291"/>
                <a:gd name="T90" fmla="*/ 2 w 301"/>
                <a:gd name="T91" fmla="*/ 1 h 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1"/>
                <a:gd name="T139" fmla="*/ 0 h 291"/>
                <a:gd name="T140" fmla="*/ 301 w 301"/>
                <a:gd name="T141" fmla="*/ 291 h 2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2" name="Freeform 126"/>
            <p:cNvSpPr>
              <a:spLocks/>
            </p:cNvSpPr>
            <p:nvPr/>
          </p:nvSpPr>
          <p:spPr bwMode="auto">
            <a:xfrm>
              <a:off x="4245" y="544"/>
              <a:ext cx="48" cy="48"/>
            </a:xfrm>
            <a:custGeom>
              <a:avLst/>
              <a:gdLst>
                <a:gd name="T0" fmla="*/ 1 w 240"/>
                <a:gd name="T1" fmla="*/ 1 h 239"/>
                <a:gd name="T2" fmla="*/ 1 w 240"/>
                <a:gd name="T3" fmla="*/ 1 h 239"/>
                <a:gd name="T4" fmla="*/ 1 w 240"/>
                <a:gd name="T5" fmla="*/ 1 h 239"/>
                <a:gd name="T6" fmla="*/ 1 w 240"/>
                <a:gd name="T7" fmla="*/ 1 h 239"/>
                <a:gd name="T8" fmla="*/ 2 w 240"/>
                <a:gd name="T9" fmla="*/ 1 h 239"/>
                <a:gd name="T10" fmla="*/ 2 w 240"/>
                <a:gd name="T11" fmla="*/ 1 h 239"/>
                <a:gd name="T12" fmla="*/ 2 w 240"/>
                <a:gd name="T13" fmla="*/ 1 h 239"/>
                <a:gd name="T14" fmla="*/ 2 w 240"/>
                <a:gd name="T15" fmla="*/ 1 h 239"/>
                <a:gd name="T16" fmla="*/ 2 w 240"/>
                <a:gd name="T17" fmla="*/ 1 h 239"/>
                <a:gd name="T18" fmla="*/ 2 w 240"/>
                <a:gd name="T19" fmla="*/ 1 h 239"/>
                <a:gd name="T20" fmla="*/ 2 w 240"/>
                <a:gd name="T21" fmla="*/ 1 h 239"/>
                <a:gd name="T22" fmla="*/ 2 w 240"/>
                <a:gd name="T23" fmla="*/ 1 h 239"/>
                <a:gd name="T24" fmla="*/ 2 w 240"/>
                <a:gd name="T25" fmla="*/ 1 h 239"/>
                <a:gd name="T26" fmla="*/ 1 w 240"/>
                <a:gd name="T27" fmla="*/ 1 h 239"/>
                <a:gd name="T28" fmla="*/ 1 w 240"/>
                <a:gd name="T29" fmla="*/ 1 h 239"/>
                <a:gd name="T30" fmla="*/ 1 w 240"/>
                <a:gd name="T31" fmla="*/ 1 h 239"/>
                <a:gd name="T32" fmla="*/ 1 w 240"/>
                <a:gd name="T33" fmla="*/ 1 h 239"/>
                <a:gd name="T34" fmla="*/ 1 w 240"/>
                <a:gd name="T35" fmla="*/ 1 h 239"/>
                <a:gd name="T36" fmla="*/ 1 w 240"/>
                <a:gd name="T37" fmla="*/ 2 h 239"/>
                <a:gd name="T38" fmla="*/ 2 w 240"/>
                <a:gd name="T39" fmla="*/ 2 h 239"/>
                <a:gd name="T40" fmla="*/ 2 w 240"/>
                <a:gd name="T41" fmla="*/ 2 h 239"/>
                <a:gd name="T42" fmla="*/ 1 w 240"/>
                <a:gd name="T43" fmla="*/ 2 h 239"/>
                <a:gd name="T44" fmla="*/ 1 w 240"/>
                <a:gd name="T45" fmla="*/ 2 h 239"/>
                <a:gd name="T46" fmla="*/ 1 w 240"/>
                <a:gd name="T47" fmla="*/ 2 h 239"/>
                <a:gd name="T48" fmla="*/ 1 w 240"/>
                <a:gd name="T49" fmla="*/ 2 h 239"/>
                <a:gd name="T50" fmla="*/ 1 w 240"/>
                <a:gd name="T51" fmla="*/ 2 h 239"/>
                <a:gd name="T52" fmla="*/ 1 w 240"/>
                <a:gd name="T53" fmla="*/ 1 h 239"/>
                <a:gd name="T54" fmla="*/ 1 w 240"/>
                <a:gd name="T55" fmla="*/ 1 h 239"/>
                <a:gd name="T56" fmla="*/ 1 w 240"/>
                <a:gd name="T57" fmla="*/ 1 h 239"/>
                <a:gd name="T58" fmla="*/ 0 w 240"/>
                <a:gd name="T59" fmla="*/ 2 h 239"/>
                <a:gd name="T60" fmla="*/ 0 w 240"/>
                <a:gd name="T61" fmla="*/ 2 h 239"/>
                <a:gd name="T62" fmla="*/ 0 w 240"/>
                <a:gd name="T63" fmla="*/ 2 h 239"/>
                <a:gd name="T64" fmla="*/ 0 w 240"/>
                <a:gd name="T65" fmla="*/ 2 h 239"/>
                <a:gd name="T66" fmla="*/ 0 w 240"/>
                <a:gd name="T67" fmla="*/ 2 h 239"/>
                <a:gd name="T68" fmla="*/ 0 w 240"/>
                <a:gd name="T69" fmla="*/ 1 h 239"/>
                <a:gd name="T70" fmla="*/ 0 w 240"/>
                <a:gd name="T71" fmla="*/ 1 h 239"/>
                <a:gd name="T72" fmla="*/ 1 w 240"/>
                <a:gd name="T73" fmla="*/ 1 h 239"/>
                <a:gd name="T74" fmla="*/ 1 w 240"/>
                <a:gd name="T75" fmla="*/ 1 h 239"/>
                <a:gd name="T76" fmla="*/ 1 w 240"/>
                <a:gd name="T77" fmla="*/ 1 h 239"/>
                <a:gd name="T78" fmla="*/ 0 w 240"/>
                <a:gd name="T79" fmla="*/ 1 h 239"/>
                <a:gd name="T80" fmla="*/ 0 w 240"/>
                <a:gd name="T81" fmla="*/ 1 h 239"/>
                <a:gd name="T82" fmla="*/ 0 w 240"/>
                <a:gd name="T83" fmla="*/ 1 h 239"/>
                <a:gd name="T84" fmla="*/ 0 w 240"/>
                <a:gd name="T85" fmla="*/ 1 h 239"/>
                <a:gd name="T86" fmla="*/ 0 w 240"/>
                <a:gd name="T87" fmla="*/ 1 h 239"/>
                <a:gd name="T88" fmla="*/ 0 w 240"/>
                <a:gd name="T89" fmla="*/ 1 h 239"/>
                <a:gd name="T90" fmla="*/ 0 w 240"/>
                <a:gd name="T91" fmla="*/ 1 h 239"/>
                <a:gd name="T92" fmla="*/ 0 w 240"/>
                <a:gd name="T93" fmla="*/ 1 h 239"/>
                <a:gd name="T94" fmla="*/ 0 w 240"/>
                <a:gd name="T95" fmla="*/ 1 h 239"/>
                <a:gd name="T96" fmla="*/ 1 w 240"/>
                <a:gd name="T97" fmla="*/ 1 h 239"/>
                <a:gd name="T98" fmla="*/ 1 w 240"/>
                <a:gd name="T99" fmla="*/ 0 h 239"/>
                <a:gd name="T100" fmla="*/ 1 w 240"/>
                <a:gd name="T101" fmla="*/ 0 h 239"/>
                <a:gd name="T102" fmla="*/ 1 w 240"/>
                <a:gd name="T103" fmla="*/ 0 h 239"/>
                <a:gd name="T104" fmla="*/ 1 w 240"/>
                <a:gd name="T105" fmla="*/ 0 h 239"/>
                <a:gd name="T106" fmla="*/ 1 w 240"/>
                <a:gd name="T107" fmla="*/ 0 h 239"/>
                <a:gd name="T108" fmla="*/ 1 w 240"/>
                <a:gd name="T109" fmla="*/ 0 h 239"/>
                <a:gd name="T110" fmla="*/ 1 w 240"/>
                <a:gd name="T111" fmla="*/ 0 h 239"/>
                <a:gd name="T112" fmla="*/ 1 w 240"/>
                <a:gd name="T113" fmla="*/ 0 h 239"/>
                <a:gd name="T114" fmla="*/ 1 w 240"/>
                <a:gd name="T115" fmla="*/ 1 h 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
                <a:gd name="T175" fmla="*/ 0 h 239"/>
                <a:gd name="T176" fmla="*/ 240 w 240"/>
                <a:gd name="T177" fmla="*/ 239 h 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3" name="Freeform 127"/>
            <p:cNvSpPr>
              <a:spLocks/>
            </p:cNvSpPr>
            <p:nvPr/>
          </p:nvSpPr>
          <p:spPr bwMode="auto">
            <a:xfrm>
              <a:off x="4251" y="550"/>
              <a:ext cx="35" cy="33"/>
            </a:xfrm>
            <a:custGeom>
              <a:avLst/>
              <a:gdLst>
                <a:gd name="T0" fmla="*/ 1 w 176"/>
                <a:gd name="T1" fmla="*/ 0 h 166"/>
                <a:gd name="T2" fmla="*/ 1 w 176"/>
                <a:gd name="T3" fmla="*/ 0 h 166"/>
                <a:gd name="T4" fmla="*/ 1 w 176"/>
                <a:gd name="T5" fmla="*/ 1 h 166"/>
                <a:gd name="T6" fmla="*/ 1 w 176"/>
                <a:gd name="T7" fmla="*/ 1 h 166"/>
                <a:gd name="T8" fmla="*/ 1 w 176"/>
                <a:gd name="T9" fmla="*/ 1 h 166"/>
                <a:gd name="T10" fmla="*/ 1 w 176"/>
                <a:gd name="T11" fmla="*/ 1 h 166"/>
                <a:gd name="T12" fmla="*/ 1 w 176"/>
                <a:gd name="T13" fmla="*/ 1 h 166"/>
                <a:gd name="T14" fmla="*/ 1 w 176"/>
                <a:gd name="T15" fmla="*/ 1 h 166"/>
                <a:gd name="T16" fmla="*/ 1 w 176"/>
                <a:gd name="T17" fmla="*/ 1 h 166"/>
                <a:gd name="T18" fmla="*/ 1 w 176"/>
                <a:gd name="T19" fmla="*/ 1 h 166"/>
                <a:gd name="T20" fmla="*/ 1 w 176"/>
                <a:gd name="T21" fmla="*/ 1 h 166"/>
                <a:gd name="T22" fmla="*/ 1 w 176"/>
                <a:gd name="T23" fmla="*/ 1 h 166"/>
                <a:gd name="T24" fmla="*/ 0 w 176"/>
                <a:gd name="T25" fmla="*/ 1 h 166"/>
                <a:gd name="T26" fmla="*/ 0 w 176"/>
                <a:gd name="T27" fmla="*/ 1 h 166"/>
                <a:gd name="T28" fmla="*/ 0 w 176"/>
                <a:gd name="T29" fmla="*/ 1 h 166"/>
                <a:gd name="T30" fmla="*/ 0 w 176"/>
                <a:gd name="T31" fmla="*/ 1 h 166"/>
                <a:gd name="T32" fmla="*/ 0 w 176"/>
                <a:gd name="T33" fmla="*/ 1 h 166"/>
                <a:gd name="T34" fmla="*/ 0 w 176"/>
                <a:gd name="T35" fmla="*/ 1 h 166"/>
                <a:gd name="T36" fmla="*/ 0 w 176"/>
                <a:gd name="T37" fmla="*/ 1 h 166"/>
                <a:gd name="T38" fmla="*/ 0 w 176"/>
                <a:gd name="T39" fmla="*/ 1 h 166"/>
                <a:gd name="T40" fmla="*/ 0 w 176"/>
                <a:gd name="T41" fmla="*/ 1 h 166"/>
                <a:gd name="T42" fmla="*/ 0 w 176"/>
                <a:gd name="T43" fmla="*/ 0 h 166"/>
                <a:gd name="T44" fmla="*/ 0 w 176"/>
                <a:gd name="T45" fmla="*/ 0 h 166"/>
                <a:gd name="T46" fmla="*/ 0 w 176"/>
                <a:gd name="T47" fmla="*/ 0 h 166"/>
                <a:gd name="T48" fmla="*/ 0 w 176"/>
                <a:gd name="T49" fmla="*/ 0 h 166"/>
                <a:gd name="T50" fmla="*/ 0 w 176"/>
                <a:gd name="T51" fmla="*/ 0 h 166"/>
                <a:gd name="T52" fmla="*/ 0 w 176"/>
                <a:gd name="T53" fmla="*/ 0 h 166"/>
                <a:gd name="T54" fmla="*/ 0 w 176"/>
                <a:gd name="T55" fmla="*/ 0 h 166"/>
                <a:gd name="T56" fmla="*/ 0 w 176"/>
                <a:gd name="T57" fmla="*/ 0 h 166"/>
                <a:gd name="T58" fmla="*/ 0 w 176"/>
                <a:gd name="T59" fmla="*/ 0 h 166"/>
                <a:gd name="T60" fmla="*/ 1 w 176"/>
                <a:gd name="T61" fmla="*/ 0 h 166"/>
                <a:gd name="T62" fmla="*/ 1 w 176"/>
                <a:gd name="T63" fmla="*/ 0 h 166"/>
                <a:gd name="T64" fmla="*/ 1 w 176"/>
                <a:gd name="T65" fmla="*/ 0 h 166"/>
                <a:gd name="T66" fmla="*/ 1 w 176"/>
                <a:gd name="T67" fmla="*/ 0 h 166"/>
                <a:gd name="T68" fmla="*/ 1 w 176"/>
                <a:gd name="T69" fmla="*/ 0 h 166"/>
                <a:gd name="T70" fmla="*/ 1 w 176"/>
                <a:gd name="T71" fmla="*/ 0 h 166"/>
                <a:gd name="T72" fmla="*/ 1 w 176"/>
                <a:gd name="T73" fmla="*/ 0 h 166"/>
                <a:gd name="T74" fmla="*/ 1 w 176"/>
                <a:gd name="T75" fmla="*/ 0 h 166"/>
                <a:gd name="T76" fmla="*/ 1 w 176"/>
                <a:gd name="T77" fmla="*/ 0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6"/>
                <a:gd name="T118" fmla="*/ 0 h 166"/>
                <a:gd name="T119" fmla="*/ 176 w 176"/>
                <a:gd name="T120" fmla="*/ 166 h 1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4" name="Freeform 128"/>
            <p:cNvSpPr>
              <a:spLocks/>
            </p:cNvSpPr>
            <p:nvPr/>
          </p:nvSpPr>
          <p:spPr bwMode="auto">
            <a:xfrm>
              <a:off x="4311" y="598"/>
              <a:ext cx="60" cy="62"/>
            </a:xfrm>
            <a:custGeom>
              <a:avLst/>
              <a:gdLst>
                <a:gd name="T0" fmla="*/ 2 w 301"/>
                <a:gd name="T1" fmla="*/ 0 h 312"/>
                <a:gd name="T2" fmla="*/ 2 w 301"/>
                <a:gd name="T3" fmla="*/ 0 h 312"/>
                <a:gd name="T4" fmla="*/ 2 w 301"/>
                <a:gd name="T5" fmla="*/ 1 h 312"/>
                <a:gd name="T6" fmla="*/ 2 w 301"/>
                <a:gd name="T7" fmla="*/ 1 h 312"/>
                <a:gd name="T8" fmla="*/ 2 w 301"/>
                <a:gd name="T9" fmla="*/ 1 h 312"/>
                <a:gd name="T10" fmla="*/ 2 w 301"/>
                <a:gd name="T11" fmla="*/ 1 h 312"/>
                <a:gd name="T12" fmla="*/ 2 w 301"/>
                <a:gd name="T13" fmla="*/ 1 h 312"/>
                <a:gd name="T14" fmla="*/ 2 w 301"/>
                <a:gd name="T15" fmla="*/ 1 h 312"/>
                <a:gd name="T16" fmla="*/ 2 w 301"/>
                <a:gd name="T17" fmla="*/ 2 h 312"/>
                <a:gd name="T18" fmla="*/ 2 w 301"/>
                <a:gd name="T19" fmla="*/ 2 h 312"/>
                <a:gd name="T20" fmla="*/ 2 w 301"/>
                <a:gd name="T21" fmla="*/ 2 h 312"/>
                <a:gd name="T22" fmla="*/ 2 w 301"/>
                <a:gd name="T23" fmla="*/ 2 h 312"/>
                <a:gd name="T24" fmla="*/ 2 w 301"/>
                <a:gd name="T25" fmla="*/ 2 h 312"/>
                <a:gd name="T26" fmla="*/ 2 w 301"/>
                <a:gd name="T27" fmla="*/ 2 h 312"/>
                <a:gd name="T28" fmla="*/ 1 w 301"/>
                <a:gd name="T29" fmla="*/ 2 h 312"/>
                <a:gd name="T30" fmla="*/ 1 w 301"/>
                <a:gd name="T31" fmla="*/ 2 h 312"/>
                <a:gd name="T32" fmla="*/ 1 w 301"/>
                <a:gd name="T33" fmla="*/ 2 h 312"/>
                <a:gd name="T34" fmla="*/ 1 w 301"/>
                <a:gd name="T35" fmla="*/ 2 h 312"/>
                <a:gd name="T36" fmla="*/ 1 w 301"/>
                <a:gd name="T37" fmla="*/ 2 h 312"/>
                <a:gd name="T38" fmla="*/ 1 w 301"/>
                <a:gd name="T39" fmla="*/ 2 h 312"/>
                <a:gd name="T40" fmla="*/ 0 w 301"/>
                <a:gd name="T41" fmla="*/ 2 h 312"/>
                <a:gd name="T42" fmla="*/ 0 w 301"/>
                <a:gd name="T43" fmla="*/ 2 h 312"/>
                <a:gd name="T44" fmla="*/ 1 w 301"/>
                <a:gd name="T45" fmla="*/ 2 h 312"/>
                <a:gd name="T46" fmla="*/ 1 w 301"/>
                <a:gd name="T47" fmla="*/ 2 h 312"/>
                <a:gd name="T48" fmla="*/ 0 w 301"/>
                <a:gd name="T49" fmla="*/ 1 h 312"/>
                <a:gd name="T50" fmla="*/ 0 w 301"/>
                <a:gd name="T51" fmla="*/ 1 h 312"/>
                <a:gd name="T52" fmla="*/ 0 w 301"/>
                <a:gd name="T53" fmla="*/ 1 h 312"/>
                <a:gd name="T54" fmla="*/ 0 w 301"/>
                <a:gd name="T55" fmla="*/ 1 h 312"/>
                <a:gd name="T56" fmla="*/ 0 w 301"/>
                <a:gd name="T57" fmla="*/ 1 h 312"/>
                <a:gd name="T58" fmla="*/ 1 w 301"/>
                <a:gd name="T59" fmla="*/ 1 h 312"/>
                <a:gd name="T60" fmla="*/ 1 w 301"/>
                <a:gd name="T61" fmla="*/ 1 h 312"/>
                <a:gd name="T62" fmla="*/ 1 w 301"/>
                <a:gd name="T63" fmla="*/ 0 h 312"/>
                <a:gd name="T64" fmla="*/ 1 w 301"/>
                <a:gd name="T65" fmla="*/ 0 h 312"/>
                <a:gd name="T66" fmla="*/ 2 w 301"/>
                <a:gd name="T67" fmla="*/ 0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312"/>
                <a:gd name="T104" fmla="*/ 301 w 301"/>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5" name="Freeform 129"/>
            <p:cNvSpPr>
              <a:spLocks/>
            </p:cNvSpPr>
            <p:nvPr/>
          </p:nvSpPr>
          <p:spPr bwMode="auto">
            <a:xfrm>
              <a:off x="4318" y="606"/>
              <a:ext cx="47" cy="48"/>
            </a:xfrm>
            <a:custGeom>
              <a:avLst/>
              <a:gdLst>
                <a:gd name="T0" fmla="*/ 2 w 238"/>
                <a:gd name="T1" fmla="*/ 1 h 238"/>
                <a:gd name="T2" fmla="*/ 2 w 238"/>
                <a:gd name="T3" fmla="*/ 1 h 238"/>
                <a:gd name="T4" fmla="*/ 2 w 238"/>
                <a:gd name="T5" fmla="*/ 1 h 238"/>
                <a:gd name="T6" fmla="*/ 2 w 238"/>
                <a:gd name="T7" fmla="*/ 1 h 238"/>
                <a:gd name="T8" fmla="*/ 2 w 238"/>
                <a:gd name="T9" fmla="*/ 1 h 238"/>
                <a:gd name="T10" fmla="*/ 2 w 238"/>
                <a:gd name="T11" fmla="*/ 1 h 238"/>
                <a:gd name="T12" fmla="*/ 2 w 238"/>
                <a:gd name="T13" fmla="*/ 1 h 238"/>
                <a:gd name="T14" fmla="*/ 1 w 238"/>
                <a:gd name="T15" fmla="*/ 1 h 238"/>
                <a:gd name="T16" fmla="*/ 1 w 238"/>
                <a:gd name="T17" fmla="*/ 1 h 238"/>
                <a:gd name="T18" fmla="*/ 1 w 238"/>
                <a:gd name="T19" fmla="*/ 1 h 238"/>
                <a:gd name="T20" fmla="*/ 1 w 238"/>
                <a:gd name="T21" fmla="*/ 2 h 238"/>
                <a:gd name="T22" fmla="*/ 1 w 238"/>
                <a:gd name="T23" fmla="*/ 2 h 238"/>
                <a:gd name="T24" fmla="*/ 1 w 238"/>
                <a:gd name="T25" fmla="*/ 2 h 238"/>
                <a:gd name="T26" fmla="*/ 1 w 238"/>
                <a:gd name="T27" fmla="*/ 2 h 238"/>
                <a:gd name="T28" fmla="*/ 1 w 238"/>
                <a:gd name="T29" fmla="*/ 2 h 238"/>
                <a:gd name="T30" fmla="*/ 1 w 238"/>
                <a:gd name="T31" fmla="*/ 2 h 238"/>
                <a:gd name="T32" fmla="*/ 1 w 238"/>
                <a:gd name="T33" fmla="*/ 2 h 238"/>
                <a:gd name="T34" fmla="*/ 1 w 238"/>
                <a:gd name="T35" fmla="*/ 1 h 238"/>
                <a:gd name="T36" fmla="*/ 1 w 238"/>
                <a:gd name="T37" fmla="*/ 1 h 238"/>
                <a:gd name="T38" fmla="*/ 0 w 238"/>
                <a:gd name="T39" fmla="*/ 2 h 238"/>
                <a:gd name="T40" fmla="*/ 1 w 238"/>
                <a:gd name="T41" fmla="*/ 1 h 238"/>
                <a:gd name="T42" fmla="*/ 0 w 238"/>
                <a:gd name="T43" fmla="*/ 1 h 238"/>
                <a:gd name="T44" fmla="*/ 0 w 238"/>
                <a:gd name="T45" fmla="*/ 1 h 238"/>
                <a:gd name="T46" fmla="*/ 0 w 238"/>
                <a:gd name="T47" fmla="*/ 1 h 238"/>
                <a:gd name="T48" fmla="*/ 0 w 238"/>
                <a:gd name="T49" fmla="*/ 1 h 238"/>
                <a:gd name="T50" fmla="*/ 0 w 238"/>
                <a:gd name="T51" fmla="*/ 1 h 238"/>
                <a:gd name="T52" fmla="*/ 0 w 238"/>
                <a:gd name="T53" fmla="*/ 1 h 238"/>
                <a:gd name="T54" fmla="*/ 0 w 238"/>
                <a:gd name="T55" fmla="*/ 1 h 238"/>
                <a:gd name="T56" fmla="*/ 0 w 238"/>
                <a:gd name="T57" fmla="*/ 1 h 238"/>
                <a:gd name="T58" fmla="*/ 0 w 238"/>
                <a:gd name="T59" fmla="*/ 1 h 238"/>
                <a:gd name="T60" fmla="*/ 0 w 238"/>
                <a:gd name="T61" fmla="*/ 1 h 238"/>
                <a:gd name="T62" fmla="*/ 0 w 238"/>
                <a:gd name="T63" fmla="*/ 1 h 238"/>
                <a:gd name="T64" fmla="*/ 0 w 238"/>
                <a:gd name="T65" fmla="*/ 1 h 238"/>
                <a:gd name="T66" fmla="*/ 0 w 238"/>
                <a:gd name="T67" fmla="*/ 1 h 238"/>
                <a:gd name="T68" fmla="*/ 1 w 238"/>
                <a:gd name="T69" fmla="*/ 1 h 238"/>
                <a:gd name="T70" fmla="*/ 1 w 238"/>
                <a:gd name="T71" fmla="*/ 1 h 238"/>
                <a:gd name="T72" fmla="*/ 1 w 238"/>
                <a:gd name="T73" fmla="*/ 1 h 238"/>
                <a:gd name="T74" fmla="*/ 1 w 238"/>
                <a:gd name="T75" fmla="*/ 0 h 238"/>
                <a:gd name="T76" fmla="*/ 1 w 238"/>
                <a:gd name="T77" fmla="*/ 0 h 238"/>
                <a:gd name="T78" fmla="*/ 1 w 238"/>
                <a:gd name="T79" fmla="*/ 0 h 238"/>
                <a:gd name="T80" fmla="*/ 1 w 238"/>
                <a:gd name="T81" fmla="*/ 0 h 238"/>
                <a:gd name="T82" fmla="*/ 1 w 238"/>
                <a:gd name="T83" fmla="*/ 1 h 238"/>
                <a:gd name="T84" fmla="*/ 1 w 238"/>
                <a:gd name="T85" fmla="*/ 1 h 238"/>
                <a:gd name="T86" fmla="*/ 1 w 238"/>
                <a:gd name="T87" fmla="*/ 1 h 238"/>
                <a:gd name="T88" fmla="*/ 1 w 238"/>
                <a:gd name="T89" fmla="*/ 1 h 238"/>
                <a:gd name="T90" fmla="*/ 2 w 238"/>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8"/>
                <a:gd name="T139" fmla="*/ 0 h 238"/>
                <a:gd name="T140" fmla="*/ 238 w 238"/>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2" end="2"/>
                                            </p:txEl>
                                          </p:spTgt>
                                        </p:tgtEl>
                                        <p:attrNameLst>
                                          <p:attrName>style.visibility</p:attrName>
                                        </p:attrNameLst>
                                      </p:cBhvr>
                                      <p:to>
                                        <p:strVal val="visible"/>
                                      </p:to>
                                    </p:set>
                                    <p:anim calcmode="lin" valueType="num">
                                      <p:cBhvr additive="base">
                                        <p:cTn id="1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anim calcmode="lin" valueType="num">
                                      <p:cBhvr additive="base">
                                        <p:cTn id="1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7676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NL</a:t>
            </a:r>
            <a:r>
              <a:rPr lang="en-US" altLang="en-US"/>
              <a:t> = Set of computational problems computed by</a:t>
            </a:r>
            <a:br>
              <a:rPr lang="en-US" altLang="en-US"/>
            </a:br>
            <a:r>
              <a:rPr lang="en-US" altLang="en-US"/>
              <a:t>        a non-deterministic TM </a:t>
            </a:r>
            <a:br>
              <a:rPr lang="en-US" altLang="en-US"/>
            </a:br>
            <a:r>
              <a:rPr lang="en-US" altLang="en-US"/>
              <a:t>        with a read-only tape for the input</a:t>
            </a:r>
            <a:br>
              <a:rPr lang="en-US" altLang="en-US"/>
            </a:br>
            <a:r>
              <a:rPr lang="en-US" altLang="en-US"/>
              <a:t>        and a </a:t>
            </a:r>
            <a:r>
              <a:rPr lang="en-US" altLang="en-US" i="1"/>
              <a:t>O(log(n))</a:t>
            </a:r>
            <a:r>
              <a:rPr lang="en-US" altLang="en-US"/>
              <a:t> cell work tape.</a:t>
            </a:r>
          </a:p>
          <a:p>
            <a:pPr lvl="1"/>
            <a:r>
              <a:rPr lang="en-US" altLang="en-US"/>
              <a:t>Much more surprisingly (and harder to prove),</a:t>
            </a:r>
            <a:br>
              <a:rPr lang="en-US" altLang="en-US"/>
            </a:br>
            <a:r>
              <a:rPr lang="en-US" altLang="en-US"/>
              <a:t>  can solve directed </a:t>
            </a:r>
            <a:r>
              <a:rPr lang="en-US" altLang="en-US">
                <a:solidFill>
                  <a:srgbClr val="FF0000"/>
                </a:solidFill>
              </a:rPr>
              <a:t>non-</a:t>
            </a:r>
            <a:r>
              <a:rPr lang="en-US" altLang="en-US" i="1"/>
              <a:t>st</a:t>
            </a:r>
            <a:r>
              <a:rPr lang="en-US" altLang="en-US"/>
              <a:t>-connectivity</a:t>
            </a:r>
          </a:p>
          <a:p>
            <a:pPr lvl="2"/>
            <a:r>
              <a:rPr lang="en-US" altLang="en-US"/>
              <a:t>Fairy Godmother tells you a witness</a:t>
            </a:r>
            <a:br>
              <a:rPr lang="en-US" altLang="en-US"/>
            </a:br>
            <a:r>
              <a:rPr lang="en-US" altLang="en-US"/>
              <a:t>  to prove that there is no st-path.</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Non-Deterministic Log-Space</a:t>
            </a:r>
            <a:endParaRPr lang="en-US" sz="3200" b="1" baseline="-25000" dirty="0">
              <a:solidFill>
                <a:schemeClr val="tx2"/>
              </a:solidFill>
              <a:effectLst>
                <a:outerShdw blurRad="38100" dist="38100" dir="2700000" algn="tl">
                  <a:srgbClr val="000000"/>
                </a:outerShdw>
              </a:effectLst>
            </a:endParaRPr>
          </a:p>
        </p:txBody>
      </p:sp>
      <p:grpSp>
        <p:nvGrpSpPr>
          <p:cNvPr id="26628" name="Group 28"/>
          <p:cNvGrpSpPr>
            <a:grpSpLocks/>
          </p:cNvGrpSpPr>
          <p:nvPr/>
        </p:nvGrpSpPr>
        <p:grpSpPr bwMode="auto">
          <a:xfrm>
            <a:off x="304800" y="4354513"/>
            <a:ext cx="1076325" cy="2274887"/>
            <a:chOff x="3915" y="446"/>
            <a:chExt cx="678" cy="1433"/>
          </a:xfrm>
        </p:grpSpPr>
        <p:sp>
          <p:nvSpPr>
            <p:cNvPr id="26675" name="Rectangle 29"/>
            <p:cNvSpPr>
              <a:spLocks noChangeArrowheads="1"/>
            </p:cNvSpPr>
            <p:nvPr/>
          </p:nvSpPr>
          <p:spPr bwMode="auto">
            <a:xfrm>
              <a:off x="3951" y="544"/>
              <a:ext cx="532" cy="1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26676" name="Freeform 30"/>
            <p:cNvSpPr>
              <a:spLocks/>
            </p:cNvSpPr>
            <p:nvPr/>
          </p:nvSpPr>
          <p:spPr bwMode="auto">
            <a:xfrm>
              <a:off x="3959" y="556"/>
              <a:ext cx="516" cy="448"/>
            </a:xfrm>
            <a:custGeom>
              <a:avLst/>
              <a:gdLst>
                <a:gd name="T0" fmla="*/ 20 w 2580"/>
                <a:gd name="T1" fmla="*/ 0 h 2240"/>
                <a:gd name="T2" fmla="*/ 21 w 2580"/>
                <a:gd name="T3" fmla="*/ 14 h 2240"/>
                <a:gd name="T4" fmla="*/ 20 w 2580"/>
                <a:gd name="T5" fmla="*/ 14 h 2240"/>
                <a:gd name="T6" fmla="*/ 19 w 2580"/>
                <a:gd name="T7" fmla="*/ 14 h 2240"/>
                <a:gd name="T8" fmla="*/ 18 w 2580"/>
                <a:gd name="T9" fmla="*/ 15 h 2240"/>
                <a:gd name="T10" fmla="*/ 17 w 2580"/>
                <a:gd name="T11" fmla="*/ 15 h 2240"/>
                <a:gd name="T12" fmla="*/ 16 w 2580"/>
                <a:gd name="T13" fmla="*/ 16 h 2240"/>
                <a:gd name="T14" fmla="*/ 15 w 2580"/>
                <a:gd name="T15" fmla="*/ 16 h 2240"/>
                <a:gd name="T16" fmla="*/ 14 w 2580"/>
                <a:gd name="T17" fmla="*/ 16 h 2240"/>
                <a:gd name="T18" fmla="*/ 13 w 2580"/>
                <a:gd name="T19" fmla="*/ 15 h 2240"/>
                <a:gd name="T20" fmla="*/ 12 w 2580"/>
                <a:gd name="T21" fmla="*/ 16 h 2240"/>
                <a:gd name="T22" fmla="*/ 11 w 2580"/>
                <a:gd name="T23" fmla="*/ 16 h 2240"/>
                <a:gd name="T24" fmla="*/ 10 w 2580"/>
                <a:gd name="T25" fmla="*/ 17 h 2240"/>
                <a:gd name="T26" fmla="*/ 9 w 2580"/>
                <a:gd name="T27" fmla="*/ 17 h 2240"/>
                <a:gd name="T28" fmla="*/ 8 w 2580"/>
                <a:gd name="T29" fmla="*/ 17 h 2240"/>
                <a:gd name="T30" fmla="*/ 7 w 2580"/>
                <a:gd name="T31" fmla="*/ 18 h 2240"/>
                <a:gd name="T32" fmla="*/ 7 w 2580"/>
                <a:gd name="T33" fmla="*/ 18 h 2240"/>
                <a:gd name="T34" fmla="*/ 6 w 2580"/>
                <a:gd name="T35" fmla="*/ 18 h 2240"/>
                <a:gd name="T36" fmla="*/ 5 w 2580"/>
                <a:gd name="T37" fmla="*/ 17 h 2240"/>
                <a:gd name="T38" fmla="*/ 4 w 2580"/>
                <a:gd name="T39" fmla="*/ 17 h 2240"/>
                <a:gd name="T40" fmla="*/ 3 w 2580"/>
                <a:gd name="T41" fmla="*/ 16 h 2240"/>
                <a:gd name="T42" fmla="*/ 2 w 2580"/>
                <a:gd name="T43" fmla="*/ 16 h 2240"/>
                <a:gd name="T44" fmla="*/ 2 w 2580"/>
                <a:gd name="T45" fmla="*/ 16 h 2240"/>
                <a:gd name="T46" fmla="*/ 1 w 2580"/>
                <a:gd name="T47" fmla="*/ 16 h 2240"/>
                <a:gd name="T48" fmla="*/ 0 w 2580"/>
                <a:gd name="T49" fmla="*/ 16 h 2240"/>
                <a:gd name="T50" fmla="*/ 0 w 2580"/>
                <a:gd name="T51" fmla="*/ 16 h 2240"/>
                <a:gd name="T52" fmla="*/ 0 w 2580"/>
                <a:gd name="T53" fmla="*/ 14 h 2240"/>
                <a:gd name="T54" fmla="*/ 0 w 2580"/>
                <a:gd name="T55" fmla="*/ 12 h 2240"/>
                <a:gd name="T56" fmla="*/ 0 w 2580"/>
                <a:gd name="T57" fmla="*/ 10 h 2240"/>
                <a:gd name="T58" fmla="*/ 0 w 2580"/>
                <a:gd name="T59" fmla="*/ 8 h 2240"/>
                <a:gd name="T60" fmla="*/ 0 w 2580"/>
                <a:gd name="T61" fmla="*/ 6 h 2240"/>
                <a:gd name="T62" fmla="*/ 0 w 2580"/>
                <a:gd name="T63" fmla="*/ 4 h 2240"/>
                <a:gd name="T64" fmla="*/ 0 w 2580"/>
                <a:gd name="T65" fmla="*/ 2 h 2240"/>
                <a:gd name="T66" fmla="*/ 0 w 2580"/>
                <a:gd name="T67" fmla="*/ 0 h 2240"/>
                <a:gd name="T68" fmla="*/ 20 w 2580"/>
                <a:gd name="T69" fmla="*/ 0 h 2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0"/>
                <a:gd name="T106" fmla="*/ 0 h 2240"/>
                <a:gd name="T107" fmla="*/ 2580 w 2580"/>
                <a:gd name="T108" fmla="*/ 2240 h 2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7" name="Freeform 31"/>
            <p:cNvSpPr>
              <a:spLocks/>
            </p:cNvSpPr>
            <p:nvPr/>
          </p:nvSpPr>
          <p:spPr bwMode="auto">
            <a:xfrm>
              <a:off x="4110" y="929"/>
              <a:ext cx="363" cy="136"/>
            </a:xfrm>
            <a:custGeom>
              <a:avLst/>
              <a:gdLst>
                <a:gd name="T0" fmla="*/ 15 w 1815"/>
                <a:gd name="T1" fmla="*/ 5 h 676"/>
                <a:gd name="T2" fmla="*/ 13 w 1815"/>
                <a:gd name="T3" fmla="*/ 5 h 676"/>
                <a:gd name="T4" fmla="*/ 12 w 1815"/>
                <a:gd name="T5" fmla="*/ 5 h 676"/>
                <a:gd name="T6" fmla="*/ 11 w 1815"/>
                <a:gd name="T7" fmla="*/ 5 h 676"/>
                <a:gd name="T8" fmla="*/ 10 w 1815"/>
                <a:gd name="T9" fmla="*/ 5 h 676"/>
                <a:gd name="T10" fmla="*/ 9 w 1815"/>
                <a:gd name="T11" fmla="*/ 4 h 676"/>
                <a:gd name="T12" fmla="*/ 8 w 1815"/>
                <a:gd name="T13" fmla="*/ 4 h 676"/>
                <a:gd name="T14" fmla="*/ 7 w 1815"/>
                <a:gd name="T15" fmla="*/ 4 h 676"/>
                <a:gd name="T16" fmla="*/ 6 w 1815"/>
                <a:gd name="T17" fmla="*/ 4 h 676"/>
                <a:gd name="T18" fmla="*/ 3 w 1815"/>
                <a:gd name="T19" fmla="*/ 5 h 676"/>
                <a:gd name="T20" fmla="*/ 0 w 1815"/>
                <a:gd name="T21" fmla="*/ 3 h 676"/>
                <a:gd name="T22" fmla="*/ 1 w 1815"/>
                <a:gd name="T23" fmla="*/ 3 h 676"/>
                <a:gd name="T24" fmla="*/ 1 w 1815"/>
                <a:gd name="T25" fmla="*/ 3 h 676"/>
                <a:gd name="T26" fmla="*/ 2 w 1815"/>
                <a:gd name="T27" fmla="*/ 3 h 676"/>
                <a:gd name="T28" fmla="*/ 3 w 1815"/>
                <a:gd name="T29" fmla="*/ 3 h 676"/>
                <a:gd name="T30" fmla="*/ 4 w 1815"/>
                <a:gd name="T31" fmla="*/ 2 h 676"/>
                <a:gd name="T32" fmla="*/ 5 w 1815"/>
                <a:gd name="T33" fmla="*/ 2 h 676"/>
                <a:gd name="T34" fmla="*/ 6 w 1815"/>
                <a:gd name="T35" fmla="*/ 2 h 676"/>
                <a:gd name="T36" fmla="*/ 6 w 1815"/>
                <a:gd name="T37" fmla="*/ 1 h 676"/>
                <a:gd name="T38" fmla="*/ 7 w 1815"/>
                <a:gd name="T39" fmla="*/ 2 h 676"/>
                <a:gd name="T40" fmla="*/ 8 w 1815"/>
                <a:gd name="T41" fmla="*/ 2 h 676"/>
                <a:gd name="T42" fmla="*/ 9 w 1815"/>
                <a:gd name="T43" fmla="*/ 2 h 676"/>
                <a:gd name="T44" fmla="*/ 9 w 1815"/>
                <a:gd name="T45" fmla="*/ 2 h 676"/>
                <a:gd name="T46" fmla="*/ 10 w 1815"/>
                <a:gd name="T47" fmla="*/ 1 h 676"/>
                <a:gd name="T48" fmla="*/ 11 w 1815"/>
                <a:gd name="T49" fmla="*/ 1 h 676"/>
                <a:gd name="T50" fmla="*/ 12 w 1815"/>
                <a:gd name="T51" fmla="*/ 1 h 676"/>
                <a:gd name="T52" fmla="*/ 12 w 1815"/>
                <a:gd name="T53" fmla="*/ 0 h 676"/>
                <a:gd name="T54" fmla="*/ 15 w 1815"/>
                <a:gd name="T55" fmla="*/ 0 h 676"/>
                <a:gd name="T56" fmla="*/ 15 w 1815"/>
                <a:gd name="T57" fmla="*/ 5 h 6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5"/>
                <a:gd name="T88" fmla="*/ 0 h 676"/>
                <a:gd name="T89" fmla="*/ 1815 w 1815"/>
                <a:gd name="T90" fmla="*/ 676 h 6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8" name="Freeform 32"/>
            <p:cNvSpPr>
              <a:spLocks/>
            </p:cNvSpPr>
            <p:nvPr/>
          </p:nvSpPr>
          <p:spPr bwMode="auto">
            <a:xfrm>
              <a:off x="3961" y="973"/>
              <a:ext cx="224" cy="137"/>
            </a:xfrm>
            <a:custGeom>
              <a:avLst/>
              <a:gdLst>
                <a:gd name="T0" fmla="*/ 9 w 1120"/>
                <a:gd name="T1" fmla="*/ 4 h 684"/>
                <a:gd name="T2" fmla="*/ 8 w 1120"/>
                <a:gd name="T3" fmla="*/ 4 h 684"/>
                <a:gd name="T4" fmla="*/ 8 w 1120"/>
                <a:gd name="T5" fmla="*/ 5 h 684"/>
                <a:gd name="T6" fmla="*/ 7 w 1120"/>
                <a:gd name="T7" fmla="*/ 5 h 684"/>
                <a:gd name="T8" fmla="*/ 6 w 1120"/>
                <a:gd name="T9" fmla="*/ 5 h 684"/>
                <a:gd name="T10" fmla="*/ 6 w 1120"/>
                <a:gd name="T11" fmla="*/ 5 h 684"/>
                <a:gd name="T12" fmla="*/ 5 w 1120"/>
                <a:gd name="T13" fmla="*/ 4 h 684"/>
                <a:gd name="T14" fmla="*/ 5 w 1120"/>
                <a:gd name="T15" fmla="*/ 4 h 684"/>
                <a:gd name="T16" fmla="*/ 4 w 1120"/>
                <a:gd name="T17" fmla="*/ 3 h 684"/>
                <a:gd name="T18" fmla="*/ 4 w 1120"/>
                <a:gd name="T19" fmla="*/ 4 h 684"/>
                <a:gd name="T20" fmla="*/ 3 w 1120"/>
                <a:gd name="T21" fmla="*/ 4 h 684"/>
                <a:gd name="T22" fmla="*/ 3 w 1120"/>
                <a:gd name="T23" fmla="*/ 4 h 684"/>
                <a:gd name="T24" fmla="*/ 2 w 1120"/>
                <a:gd name="T25" fmla="*/ 4 h 684"/>
                <a:gd name="T26" fmla="*/ 2 w 1120"/>
                <a:gd name="T27" fmla="*/ 5 h 684"/>
                <a:gd name="T28" fmla="*/ 1 w 1120"/>
                <a:gd name="T29" fmla="*/ 5 h 684"/>
                <a:gd name="T30" fmla="*/ 1 w 1120"/>
                <a:gd name="T31" fmla="*/ 5 h 684"/>
                <a:gd name="T32" fmla="*/ 0 w 1120"/>
                <a:gd name="T33" fmla="*/ 5 h 684"/>
                <a:gd name="T34" fmla="*/ 0 w 1120"/>
                <a:gd name="T35" fmla="*/ 0 h 684"/>
                <a:gd name="T36" fmla="*/ 1 w 1120"/>
                <a:gd name="T37" fmla="*/ 0 h 684"/>
                <a:gd name="T38" fmla="*/ 1 w 1120"/>
                <a:gd name="T39" fmla="*/ 0 h 684"/>
                <a:gd name="T40" fmla="*/ 2 w 1120"/>
                <a:gd name="T41" fmla="*/ 0 h 684"/>
                <a:gd name="T42" fmla="*/ 2 w 1120"/>
                <a:gd name="T43" fmla="*/ 0 h 684"/>
                <a:gd name="T44" fmla="*/ 3 w 1120"/>
                <a:gd name="T45" fmla="*/ 0 h 684"/>
                <a:gd name="T46" fmla="*/ 3 w 1120"/>
                <a:gd name="T47" fmla="*/ 0 h 684"/>
                <a:gd name="T48" fmla="*/ 4 w 1120"/>
                <a:gd name="T49" fmla="*/ 0 h 684"/>
                <a:gd name="T50" fmla="*/ 4 w 1120"/>
                <a:gd name="T51" fmla="*/ 1 h 684"/>
                <a:gd name="T52" fmla="*/ 5 w 1120"/>
                <a:gd name="T53" fmla="*/ 1 h 684"/>
                <a:gd name="T54" fmla="*/ 5 w 1120"/>
                <a:gd name="T55" fmla="*/ 2 h 684"/>
                <a:gd name="T56" fmla="*/ 6 w 1120"/>
                <a:gd name="T57" fmla="*/ 2 h 684"/>
                <a:gd name="T58" fmla="*/ 7 w 1120"/>
                <a:gd name="T59" fmla="*/ 3 h 684"/>
                <a:gd name="T60" fmla="*/ 7 w 1120"/>
                <a:gd name="T61" fmla="*/ 3 h 684"/>
                <a:gd name="T62" fmla="*/ 8 w 1120"/>
                <a:gd name="T63" fmla="*/ 3 h 684"/>
                <a:gd name="T64" fmla="*/ 8 w 1120"/>
                <a:gd name="T65" fmla="*/ 3 h 684"/>
                <a:gd name="T66" fmla="*/ 9 w 1120"/>
                <a:gd name="T67" fmla="*/ 4 h 6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0"/>
                <a:gd name="T103" fmla="*/ 0 h 684"/>
                <a:gd name="T104" fmla="*/ 1120 w 1120"/>
                <a:gd name="T105" fmla="*/ 684 h 6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9" name="Freeform 33"/>
            <p:cNvSpPr>
              <a:spLocks/>
            </p:cNvSpPr>
            <p:nvPr/>
          </p:nvSpPr>
          <p:spPr bwMode="auto">
            <a:xfrm>
              <a:off x="4133" y="1034"/>
              <a:ext cx="340" cy="109"/>
            </a:xfrm>
            <a:custGeom>
              <a:avLst/>
              <a:gdLst>
                <a:gd name="T0" fmla="*/ 14 w 1700"/>
                <a:gd name="T1" fmla="*/ 2 h 544"/>
                <a:gd name="T2" fmla="*/ 14 w 1700"/>
                <a:gd name="T3" fmla="*/ 4 h 544"/>
                <a:gd name="T4" fmla="*/ 13 w 1700"/>
                <a:gd name="T5" fmla="*/ 3 h 544"/>
                <a:gd name="T6" fmla="*/ 12 w 1700"/>
                <a:gd name="T7" fmla="*/ 3 h 544"/>
                <a:gd name="T8" fmla="*/ 11 w 1700"/>
                <a:gd name="T9" fmla="*/ 3 h 544"/>
                <a:gd name="T10" fmla="*/ 11 w 1700"/>
                <a:gd name="T11" fmla="*/ 3 h 544"/>
                <a:gd name="T12" fmla="*/ 10 w 1700"/>
                <a:gd name="T13" fmla="*/ 3 h 544"/>
                <a:gd name="T14" fmla="*/ 9 w 1700"/>
                <a:gd name="T15" fmla="*/ 3 h 544"/>
                <a:gd name="T16" fmla="*/ 8 w 1700"/>
                <a:gd name="T17" fmla="*/ 3 h 544"/>
                <a:gd name="T18" fmla="*/ 8 w 1700"/>
                <a:gd name="T19" fmla="*/ 3 h 544"/>
                <a:gd name="T20" fmla="*/ 7 w 1700"/>
                <a:gd name="T21" fmla="*/ 3 h 544"/>
                <a:gd name="T22" fmla="*/ 6 w 1700"/>
                <a:gd name="T23" fmla="*/ 3 h 544"/>
                <a:gd name="T24" fmla="*/ 6 w 1700"/>
                <a:gd name="T25" fmla="*/ 3 h 544"/>
                <a:gd name="T26" fmla="*/ 5 w 1700"/>
                <a:gd name="T27" fmla="*/ 3 h 544"/>
                <a:gd name="T28" fmla="*/ 4 w 1700"/>
                <a:gd name="T29" fmla="*/ 3 h 544"/>
                <a:gd name="T30" fmla="*/ 4 w 1700"/>
                <a:gd name="T31" fmla="*/ 3 h 544"/>
                <a:gd name="T32" fmla="*/ 3 w 1700"/>
                <a:gd name="T33" fmla="*/ 4 h 544"/>
                <a:gd name="T34" fmla="*/ 2 w 1700"/>
                <a:gd name="T35" fmla="*/ 4 h 544"/>
                <a:gd name="T36" fmla="*/ 0 w 1700"/>
                <a:gd name="T37" fmla="*/ 3 h 544"/>
                <a:gd name="T38" fmla="*/ 1 w 1700"/>
                <a:gd name="T39" fmla="*/ 2 h 544"/>
                <a:gd name="T40" fmla="*/ 2 w 1700"/>
                <a:gd name="T41" fmla="*/ 2 h 544"/>
                <a:gd name="T42" fmla="*/ 3 w 1700"/>
                <a:gd name="T43" fmla="*/ 1 h 544"/>
                <a:gd name="T44" fmla="*/ 4 w 1700"/>
                <a:gd name="T45" fmla="*/ 1 h 544"/>
                <a:gd name="T46" fmla="*/ 5 w 1700"/>
                <a:gd name="T47" fmla="*/ 0 h 544"/>
                <a:gd name="T48" fmla="*/ 6 w 1700"/>
                <a:gd name="T49" fmla="*/ 0 h 544"/>
                <a:gd name="T50" fmla="*/ 8 w 1700"/>
                <a:gd name="T51" fmla="*/ 0 h 544"/>
                <a:gd name="T52" fmla="*/ 9 w 1700"/>
                <a:gd name="T53" fmla="*/ 1 h 544"/>
                <a:gd name="T54" fmla="*/ 10 w 1700"/>
                <a:gd name="T55" fmla="*/ 1 h 544"/>
                <a:gd name="T56" fmla="*/ 10 w 1700"/>
                <a:gd name="T57" fmla="*/ 1 h 544"/>
                <a:gd name="T58" fmla="*/ 11 w 1700"/>
                <a:gd name="T59" fmla="*/ 1 h 544"/>
                <a:gd name="T60" fmla="*/ 12 w 1700"/>
                <a:gd name="T61" fmla="*/ 1 h 544"/>
                <a:gd name="T62" fmla="*/ 12 w 1700"/>
                <a:gd name="T63" fmla="*/ 1 h 544"/>
                <a:gd name="T64" fmla="*/ 13 w 1700"/>
                <a:gd name="T65" fmla="*/ 2 h 544"/>
                <a:gd name="T66" fmla="*/ 13 w 1700"/>
                <a:gd name="T67" fmla="*/ 2 h 544"/>
                <a:gd name="T68" fmla="*/ 14 w 1700"/>
                <a:gd name="T69" fmla="*/ 2 h 5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0"/>
                <a:gd name="T106" fmla="*/ 0 h 544"/>
                <a:gd name="T107" fmla="*/ 1700 w 1700"/>
                <a:gd name="T108" fmla="*/ 544 h 5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0" name="Freeform 34"/>
            <p:cNvSpPr>
              <a:spLocks/>
            </p:cNvSpPr>
            <p:nvPr/>
          </p:nvSpPr>
          <p:spPr bwMode="auto">
            <a:xfrm>
              <a:off x="3959" y="1075"/>
              <a:ext cx="516" cy="606"/>
            </a:xfrm>
            <a:custGeom>
              <a:avLst/>
              <a:gdLst>
                <a:gd name="T0" fmla="*/ 9 w 2583"/>
                <a:gd name="T1" fmla="*/ 3 h 3030"/>
                <a:gd name="T2" fmla="*/ 10 w 2583"/>
                <a:gd name="T3" fmla="*/ 3 h 3030"/>
                <a:gd name="T4" fmla="*/ 10 w 2583"/>
                <a:gd name="T5" fmla="*/ 2 h 3030"/>
                <a:gd name="T6" fmla="*/ 11 w 2583"/>
                <a:gd name="T7" fmla="*/ 2 h 3030"/>
                <a:gd name="T8" fmla="*/ 11 w 2583"/>
                <a:gd name="T9" fmla="*/ 2 h 3030"/>
                <a:gd name="T10" fmla="*/ 12 w 2583"/>
                <a:gd name="T11" fmla="*/ 2 h 3030"/>
                <a:gd name="T12" fmla="*/ 12 w 2583"/>
                <a:gd name="T13" fmla="*/ 2 h 3030"/>
                <a:gd name="T14" fmla="*/ 13 w 2583"/>
                <a:gd name="T15" fmla="*/ 2 h 3030"/>
                <a:gd name="T16" fmla="*/ 13 w 2583"/>
                <a:gd name="T17" fmla="*/ 2 h 3030"/>
                <a:gd name="T18" fmla="*/ 14 w 2583"/>
                <a:gd name="T19" fmla="*/ 2 h 3030"/>
                <a:gd name="T20" fmla="*/ 15 w 2583"/>
                <a:gd name="T21" fmla="*/ 2 h 3030"/>
                <a:gd name="T22" fmla="*/ 16 w 2583"/>
                <a:gd name="T23" fmla="*/ 2 h 3030"/>
                <a:gd name="T24" fmla="*/ 17 w 2583"/>
                <a:gd name="T25" fmla="*/ 2 h 3030"/>
                <a:gd name="T26" fmla="*/ 18 w 2583"/>
                <a:gd name="T27" fmla="*/ 2 h 3030"/>
                <a:gd name="T28" fmla="*/ 19 w 2583"/>
                <a:gd name="T29" fmla="*/ 2 h 3030"/>
                <a:gd name="T30" fmla="*/ 20 w 2583"/>
                <a:gd name="T31" fmla="*/ 2 h 3030"/>
                <a:gd name="T32" fmla="*/ 21 w 2583"/>
                <a:gd name="T33" fmla="*/ 2 h 3030"/>
                <a:gd name="T34" fmla="*/ 21 w 2583"/>
                <a:gd name="T35" fmla="*/ 3 h 3030"/>
                <a:gd name="T36" fmla="*/ 20 w 2583"/>
                <a:gd name="T37" fmla="*/ 5 h 3030"/>
                <a:gd name="T38" fmla="*/ 20 w 2583"/>
                <a:gd name="T39" fmla="*/ 8 h 3030"/>
                <a:gd name="T40" fmla="*/ 20 w 2583"/>
                <a:gd name="T41" fmla="*/ 11 h 3030"/>
                <a:gd name="T42" fmla="*/ 20 w 2583"/>
                <a:gd name="T43" fmla="*/ 15 h 3030"/>
                <a:gd name="T44" fmla="*/ 21 w 2583"/>
                <a:gd name="T45" fmla="*/ 18 h 3030"/>
                <a:gd name="T46" fmla="*/ 21 w 2583"/>
                <a:gd name="T47" fmla="*/ 21 h 3030"/>
                <a:gd name="T48" fmla="*/ 21 w 2583"/>
                <a:gd name="T49" fmla="*/ 24 h 3030"/>
                <a:gd name="T50" fmla="*/ 18 w 2583"/>
                <a:gd name="T51" fmla="*/ 24 h 3030"/>
                <a:gd name="T52" fmla="*/ 16 w 2583"/>
                <a:gd name="T53" fmla="*/ 24 h 3030"/>
                <a:gd name="T54" fmla="*/ 12 w 2583"/>
                <a:gd name="T55" fmla="*/ 24 h 3030"/>
                <a:gd name="T56" fmla="*/ 9 w 2583"/>
                <a:gd name="T57" fmla="*/ 24 h 3030"/>
                <a:gd name="T58" fmla="*/ 6 w 2583"/>
                <a:gd name="T59" fmla="*/ 24 h 3030"/>
                <a:gd name="T60" fmla="*/ 3 w 2583"/>
                <a:gd name="T61" fmla="*/ 24 h 3030"/>
                <a:gd name="T62" fmla="*/ 1 w 2583"/>
                <a:gd name="T63" fmla="*/ 24 h 3030"/>
                <a:gd name="T64" fmla="*/ 0 w 2583"/>
                <a:gd name="T65" fmla="*/ 24 h 3030"/>
                <a:gd name="T66" fmla="*/ 0 w 2583"/>
                <a:gd name="T67" fmla="*/ 22 h 3030"/>
                <a:gd name="T68" fmla="*/ 0 w 2583"/>
                <a:gd name="T69" fmla="*/ 19 h 3030"/>
                <a:gd name="T70" fmla="*/ 0 w 2583"/>
                <a:gd name="T71" fmla="*/ 16 h 3030"/>
                <a:gd name="T72" fmla="*/ 0 w 2583"/>
                <a:gd name="T73" fmla="*/ 13 h 3030"/>
                <a:gd name="T74" fmla="*/ 0 w 2583"/>
                <a:gd name="T75" fmla="*/ 10 h 3030"/>
                <a:gd name="T76" fmla="*/ 0 w 2583"/>
                <a:gd name="T77" fmla="*/ 8 h 3030"/>
                <a:gd name="T78" fmla="*/ 0 w 2583"/>
                <a:gd name="T79" fmla="*/ 5 h 3030"/>
                <a:gd name="T80" fmla="*/ 0 w 2583"/>
                <a:gd name="T81" fmla="*/ 2 h 3030"/>
                <a:gd name="T82" fmla="*/ 1 w 2583"/>
                <a:gd name="T83" fmla="*/ 2 h 3030"/>
                <a:gd name="T84" fmla="*/ 1 w 2583"/>
                <a:gd name="T85" fmla="*/ 1 h 3030"/>
                <a:gd name="T86" fmla="*/ 2 w 2583"/>
                <a:gd name="T87" fmla="*/ 1 h 3030"/>
                <a:gd name="T88" fmla="*/ 2 w 2583"/>
                <a:gd name="T89" fmla="*/ 1 h 3030"/>
                <a:gd name="T90" fmla="*/ 3 w 2583"/>
                <a:gd name="T91" fmla="*/ 1 h 3030"/>
                <a:gd name="T92" fmla="*/ 3 w 2583"/>
                <a:gd name="T93" fmla="*/ 0 h 3030"/>
                <a:gd name="T94" fmla="*/ 4 w 2583"/>
                <a:gd name="T95" fmla="*/ 0 h 3030"/>
                <a:gd name="T96" fmla="*/ 4 w 2583"/>
                <a:gd name="T97" fmla="*/ 0 h 3030"/>
                <a:gd name="T98" fmla="*/ 5 w 2583"/>
                <a:gd name="T99" fmla="*/ 1 h 3030"/>
                <a:gd name="T100" fmla="*/ 5 w 2583"/>
                <a:gd name="T101" fmla="*/ 1 h 3030"/>
                <a:gd name="T102" fmla="*/ 6 w 2583"/>
                <a:gd name="T103" fmla="*/ 2 h 3030"/>
                <a:gd name="T104" fmla="*/ 7 w 2583"/>
                <a:gd name="T105" fmla="*/ 2 h 3030"/>
                <a:gd name="T106" fmla="*/ 7 w 2583"/>
                <a:gd name="T107" fmla="*/ 2 h 3030"/>
                <a:gd name="T108" fmla="*/ 8 w 2583"/>
                <a:gd name="T109" fmla="*/ 2 h 3030"/>
                <a:gd name="T110" fmla="*/ 9 w 2583"/>
                <a:gd name="T111" fmla="*/ 3 h 3030"/>
                <a:gd name="T112" fmla="*/ 9 w 2583"/>
                <a:gd name="T113" fmla="*/ 3 h 30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3"/>
                <a:gd name="T172" fmla="*/ 0 h 3030"/>
                <a:gd name="T173" fmla="*/ 2583 w 2583"/>
                <a:gd name="T174" fmla="*/ 3030 h 30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1" name="Freeform 35"/>
            <p:cNvSpPr>
              <a:spLocks/>
            </p:cNvSpPr>
            <p:nvPr/>
          </p:nvSpPr>
          <p:spPr bwMode="auto">
            <a:xfrm>
              <a:off x="4519" y="446"/>
              <a:ext cx="29" cy="46"/>
            </a:xfrm>
            <a:custGeom>
              <a:avLst/>
              <a:gdLst>
                <a:gd name="T0" fmla="*/ 1 w 144"/>
                <a:gd name="T1" fmla="*/ 0 h 228"/>
                <a:gd name="T2" fmla="*/ 0 w 144"/>
                <a:gd name="T3" fmla="*/ 2 h 228"/>
                <a:gd name="T4" fmla="*/ 0 w 144"/>
                <a:gd name="T5" fmla="*/ 2 h 228"/>
                <a:gd name="T6" fmla="*/ 0 w 144"/>
                <a:gd name="T7" fmla="*/ 2 h 228"/>
                <a:gd name="T8" fmla="*/ 1 w 144"/>
                <a:gd name="T9" fmla="*/ 0 h 228"/>
                <a:gd name="T10" fmla="*/ 1 w 144"/>
                <a:gd name="T11" fmla="*/ 0 h 228"/>
                <a:gd name="T12" fmla="*/ 1 w 144"/>
                <a:gd name="T13" fmla="*/ 0 h 228"/>
                <a:gd name="T14" fmla="*/ 1 w 144"/>
                <a:gd name="T15" fmla="*/ 0 h 228"/>
                <a:gd name="T16" fmla="*/ 1 w 144"/>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28"/>
                <a:gd name="T29" fmla="*/ 144 w 144"/>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2" name="Freeform 36"/>
            <p:cNvSpPr>
              <a:spLocks/>
            </p:cNvSpPr>
            <p:nvPr/>
          </p:nvSpPr>
          <p:spPr bwMode="auto">
            <a:xfrm>
              <a:off x="4502" y="451"/>
              <a:ext cx="10" cy="28"/>
            </a:xfrm>
            <a:custGeom>
              <a:avLst/>
              <a:gdLst>
                <a:gd name="T0" fmla="*/ 0 w 52"/>
                <a:gd name="T1" fmla="*/ 0 h 144"/>
                <a:gd name="T2" fmla="*/ 0 w 52"/>
                <a:gd name="T3" fmla="*/ 1 h 144"/>
                <a:gd name="T4" fmla="*/ 0 w 52"/>
                <a:gd name="T5" fmla="*/ 1 h 144"/>
                <a:gd name="T6" fmla="*/ 0 w 52"/>
                <a:gd name="T7" fmla="*/ 0 h 144"/>
                <a:gd name="T8" fmla="*/ 0 w 52"/>
                <a:gd name="T9" fmla="*/ 0 h 144"/>
                <a:gd name="T10" fmla="*/ 0 w 52"/>
                <a:gd name="T11" fmla="*/ 0 h 144"/>
                <a:gd name="T12" fmla="*/ 0 w 52"/>
                <a:gd name="T13" fmla="*/ 0 h 144"/>
                <a:gd name="T14" fmla="*/ 0 w 52"/>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44"/>
                <a:gd name="T26" fmla="*/ 52 w 5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3" name="Freeform 37"/>
            <p:cNvSpPr>
              <a:spLocks/>
            </p:cNvSpPr>
            <p:nvPr/>
          </p:nvSpPr>
          <p:spPr bwMode="auto">
            <a:xfrm>
              <a:off x="4452" y="453"/>
              <a:ext cx="17" cy="37"/>
            </a:xfrm>
            <a:custGeom>
              <a:avLst/>
              <a:gdLst>
                <a:gd name="T0" fmla="*/ 0 w 83"/>
                <a:gd name="T1" fmla="*/ 0 h 182"/>
                <a:gd name="T2" fmla="*/ 0 w 83"/>
                <a:gd name="T3" fmla="*/ 0 h 182"/>
                <a:gd name="T4" fmla="*/ 0 w 83"/>
                <a:gd name="T5" fmla="*/ 0 h 182"/>
                <a:gd name="T6" fmla="*/ 0 w 83"/>
                <a:gd name="T7" fmla="*/ 1 h 182"/>
                <a:gd name="T8" fmla="*/ 0 w 83"/>
                <a:gd name="T9" fmla="*/ 1 h 182"/>
                <a:gd name="T10" fmla="*/ 0 w 83"/>
                <a:gd name="T11" fmla="*/ 1 h 182"/>
                <a:gd name="T12" fmla="*/ 1 w 83"/>
                <a:gd name="T13" fmla="*/ 1 h 182"/>
                <a:gd name="T14" fmla="*/ 1 w 83"/>
                <a:gd name="T15" fmla="*/ 1 h 182"/>
                <a:gd name="T16" fmla="*/ 1 w 83"/>
                <a:gd name="T17" fmla="*/ 2 h 182"/>
                <a:gd name="T18" fmla="*/ 1 w 83"/>
                <a:gd name="T19" fmla="*/ 2 h 182"/>
                <a:gd name="T20" fmla="*/ 0 w 83"/>
                <a:gd name="T21" fmla="*/ 1 h 182"/>
                <a:gd name="T22" fmla="*/ 0 w 83"/>
                <a:gd name="T23" fmla="*/ 1 h 182"/>
                <a:gd name="T24" fmla="*/ 0 w 83"/>
                <a:gd name="T25" fmla="*/ 1 h 182"/>
                <a:gd name="T26" fmla="*/ 0 w 83"/>
                <a:gd name="T27" fmla="*/ 1 h 182"/>
                <a:gd name="T28" fmla="*/ 0 w 83"/>
                <a:gd name="T29" fmla="*/ 1 h 182"/>
                <a:gd name="T30" fmla="*/ 0 w 83"/>
                <a:gd name="T31" fmla="*/ 0 h 182"/>
                <a:gd name="T32" fmla="*/ 0 w 83"/>
                <a:gd name="T33" fmla="*/ 0 h 182"/>
                <a:gd name="T34" fmla="*/ 0 w 83"/>
                <a:gd name="T35" fmla="*/ 0 h 182"/>
                <a:gd name="T36" fmla="*/ 0 w 83"/>
                <a:gd name="T37" fmla="*/ 0 h 182"/>
                <a:gd name="T38" fmla="*/ 0 w 83"/>
                <a:gd name="T39" fmla="*/ 0 h 182"/>
                <a:gd name="T40" fmla="*/ 0 w 83"/>
                <a:gd name="T41" fmla="*/ 0 h 182"/>
                <a:gd name="T42" fmla="*/ 0 w 83"/>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82"/>
                <a:gd name="T68" fmla="*/ 83 w 83"/>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4" name="Freeform 38"/>
            <p:cNvSpPr>
              <a:spLocks/>
            </p:cNvSpPr>
            <p:nvPr/>
          </p:nvSpPr>
          <p:spPr bwMode="auto">
            <a:xfrm>
              <a:off x="4477" y="459"/>
              <a:ext cx="9" cy="16"/>
            </a:xfrm>
            <a:custGeom>
              <a:avLst/>
              <a:gdLst>
                <a:gd name="T0" fmla="*/ 0 w 42"/>
                <a:gd name="T1" fmla="*/ 1 h 84"/>
                <a:gd name="T2" fmla="*/ 0 w 42"/>
                <a:gd name="T3" fmla="*/ 1 h 84"/>
                <a:gd name="T4" fmla="*/ 0 w 42"/>
                <a:gd name="T5" fmla="*/ 1 h 84"/>
                <a:gd name="T6" fmla="*/ 0 w 42"/>
                <a:gd name="T7" fmla="*/ 1 h 84"/>
                <a:gd name="T8" fmla="*/ 0 w 42"/>
                <a:gd name="T9" fmla="*/ 1 h 84"/>
                <a:gd name="T10" fmla="*/ 0 w 42"/>
                <a:gd name="T11" fmla="*/ 1 h 84"/>
                <a:gd name="T12" fmla="*/ 0 w 42"/>
                <a:gd name="T13" fmla="*/ 0 h 84"/>
                <a:gd name="T14" fmla="*/ 0 w 42"/>
                <a:gd name="T15" fmla="*/ 0 h 84"/>
                <a:gd name="T16" fmla="*/ 0 w 42"/>
                <a:gd name="T17" fmla="*/ 0 h 84"/>
                <a:gd name="T18" fmla="*/ 0 w 42"/>
                <a:gd name="T19" fmla="*/ 0 h 84"/>
                <a:gd name="T20" fmla="*/ 0 w 42"/>
                <a:gd name="T21" fmla="*/ 0 h 84"/>
                <a:gd name="T22" fmla="*/ 0 w 42"/>
                <a:gd name="T23" fmla="*/ 0 h 84"/>
                <a:gd name="T24" fmla="*/ 0 w 42"/>
                <a:gd name="T25" fmla="*/ 0 h 84"/>
                <a:gd name="T26" fmla="*/ 0 w 42"/>
                <a:gd name="T27" fmla="*/ 0 h 84"/>
                <a:gd name="T28" fmla="*/ 0 w 42"/>
                <a:gd name="T29" fmla="*/ 0 h 84"/>
                <a:gd name="T30" fmla="*/ 0 w 42"/>
                <a:gd name="T31" fmla="*/ 0 h 84"/>
                <a:gd name="T32" fmla="*/ 0 w 42"/>
                <a:gd name="T33" fmla="*/ 0 h 84"/>
                <a:gd name="T34" fmla="*/ 0 w 42"/>
                <a:gd name="T35" fmla="*/ 0 h 84"/>
                <a:gd name="T36" fmla="*/ 0 w 42"/>
                <a:gd name="T37" fmla="*/ 0 h 84"/>
                <a:gd name="T38" fmla="*/ 0 w 42"/>
                <a:gd name="T39" fmla="*/ 0 h 84"/>
                <a:gd name="T40" fmla="*/ 0 w 42"/>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84"/>
                <a:gd name="T65" fmla="*/ 42 w 4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5" name="Freeform 39"/>
            <p:cNvSpPr>
              <a:spLocks/>
            </p:cNvSpPr>
            <p:nvPr/>
          </p:nvSpPr>
          <p:spPr bwMode="auto">
            <a:xfrm>
              <a:off x="4542" y="485"/>
              <a:ext cx="20" cy="16"/>
            </a:xfrm>
            <a:custGeom>
              <a:avLst/>
              <a:gdLst>
                <a:gd name="T0" fmla="*/ 1 w 103"/>
                <a:gd name="T1" fmla="*/ 0 h 76"/>
                <a:gd name="T2" fmla="*/ 1 w 103"/>
                <a:gd name="T3" fmla="*/ 0 h 76"/>
                <a:gd name="T4" fmla="*/ 1 w 103"/>
                <a:gd name="T5" fmla="*/ 0 h 76"/>
                <a:gd name="T6" fmla="*/ 1 w 103"/>
                <a:gd name="T7" fmla="*/ 0 h 76"/>
                <a:gd name="T8" fmla="*/ 1 w 103"/>
                <a:gd name="T9" fmla="*/ 0 h 76"/>
                <a:gd name="T10" fmla="*/ 0 w 103"/>
                <a:gd name="T11" fmla="*/ 0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0 h 76"/>
                <a:gd name="T32" fmla="*/ 0 w 103"/>
                <a:gd name="T33" fmla="*/ 0 h 76"/>
                <a:gd name="T34" fmla="*/ 0 w 103"/>
                <a:gd name="T35" fmla="*/ 0 h 76"/>
                <a:gd name="T36" fmla="*/ 0 w 103"/>
                <a:gd name="T37" fmla="*/ 0 h 76"/>
                <a:gd name="T38" fmla="*/ 0 w 103"/>
                <a:gd name="T39" fmla="*/ 0 h 76"/>
                <a:gd name="T40" fmla="*/ 1 w 103"/>
                <a:gd name="T41" fmla="*/ 0 h 76"/>
                <a:gd name="T42" fmla="*/ 1 w 103"/>
                <a:gd name="T43" fmla="*/ 0 h 76"/>
                <a:gd name="T44" fmla="*/ 1 w 103"/>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76"/>
                <a:gd name="T71" fmla="*/ 103 w 103"/>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6" name="Freeform 40"/>
            <p:cNvSpPr>
              <a:spLocks/>
            </p:cNvSpPr>
            <p:nvPr/>
          </p:nvSpPr>
          <p:spPr bwMode="auto">
            <a:xfrm>
              <a:off x="4429" y="487"/>
              <a:ext cx="115" cy="115"/>
            </a:xfrm>
            <a:custGeom>
              <a:avLst/>
              <a:gdLst>
                <a:gd name="T0" fmla="*/ 3 w 571"/>
                <a:gd name="T1" fmla="*/ 1 h 573"/>
                <a:gd name="T2" fmla="*/ 3 w 571"/>
                <a:gd name="T3" fmla="*/ 1 h 573"/>
                <a:gd name="T4" fmla="*/ 4 w 571"/>
                <a:gd name="T5" fmla="*/ 1 h 573"/>
                <a:gd name="T6" fmla="*/ 4 w 571"/>
                <a:gd name="T7" fmla="*/ 2 h 573"/>
                <a:gd name="T8" fmla="*/ 5 w 571"/>
                <a:gd name="T9" fmla="*/ 2 h 573"/>
                <a:gd name="T10" fmla="*/ 5 w 571"/>
                <a:gd name="T11" fmla="*/ 2 h 573"/>
                <a:gd name="T12" fmla="*/ 5 w 571"/>
                <a:gd name="T13" fmla="*/ 2 h 573"/>
                <a:gd name="T14" fmla="*/ 4 w 571"/>
                <a:gd name="T15" fmla="*/ 3 h 573"/>
                <a:gd name="T16" fmla="*/ 4 w 571"/>
                <a:gd name="T17" fmla="*/ 3 h 573"/>
                <a:gd name="T18" fmla="*/ 4 w 571"/>
                <a:gd name="T19" fmla="*/ 4 h 573"/>
                <a:gd name="T20" fmla="*/ 4 w 571"/>
                <a:gd name="T21" fmla="*/ 4 h 573"/>
                <a:gd name="T22" fmla="*/ 4 w 571"/>
                <a:gd name="T23" fmla="*/ 4 h 573"/>
                <a:gd name="T24" fmla="*/ 4 w 571"/>
                <a:gd name="T25" fmla="*/ 4 h 573"/>
                <a:gd name="T26" fmla="*/ 4 w 571"/>
                <a:gd name="T27" fmla="*/ 4 h 573"/>
                <a:gd name="T28" fmla="*/ 4 w 571"/>
                <a:gd name="T29" fmla="*/ 4 h 573"/>
                <a:gd name="T30" fmla="*/ 4 w 571"/>
                <a:gd name="T31" fmla="*/ 4 h 573"/>
                <a:gd name="T32" fmla="*/ 3 w 571"/>
                <a:gd name="T33" fmla="*/ 4 h 573"/>
                <a:gd name="T34" fmla="*/ 3 w 571"/>
                <a:gd name="T35" fmla="*/ 3 h 573"/>
                <a:gd name="T36" fmla="*/ 2 w 571"/>
                <a:gd name="T37" fmla="*/ 4 h 573"/>
                <a:gd name="T38" fmla="*/ 2 w 571"/>
                <a:gd name="T39" fmla="*/ 4 h 573"/>
                <a:gd name="T40" fmla="*/ 2 w 571"/>
                <a:gd name="T41" fmla="*/ 4 h 573"/>
                <a:gd name="T42" fmla="*/ 1 w 571"/>
                <a:gd name="T43" fmla="*/ 4 h 573"/>
                <a:gd name="T44" fmla="*/ 1 w 571"/>
                <a:gd name="T45" fmla="*/ 4 h 573"/>
                <a:gd name="T46" fmla="*/ 1 w 571"/>
                <a:gd name="T47" fmla="*/ 5 h 573"/>
                <a:gd name="T48" fmla="*/ 1 w 571"/>
                <a:gd name="T49" fmla="*/ 5 h 573"/>
                <a:gd name="T50" fmla="*/ 1 w 571"/>
                <a:gd name="T51" fmla="*/ 5 h 573"/>
                <a:gd name="T52" fmla="*/ 1 w 571"/>
                <a:gd name="T53" fmla="*/ 4 h 573"/>
                <a:gd name="T54" fmla="*/ 1 w 571"/>
                <a:gd name="T55" fmla="*/ 4 h 573"/>
                <a:gd name="T56" fmla="*/ 1 w 571"/>
                <a:gd name="T57" fmla="*/ 4 h 573"/>
                <a:gd name="T58" fmla="*/ 1 w 571"/>
                <a:gd name="T59" fmla="*/ 3 h 573"/>
                <a:gd name="T60" fmla="*/ 1 w 571"/>
                <a:gd name="T61" fmla="*/ 3 h 573"/>
                <a:gd name="T62" fmla="*/ 1 w 571"/>
                <a:gd name="T63" fmla="*/ 3 h 573"/>
                <a:gd name="T64" fmla="*/ 1 w 571"/>
                <a:gd name="T65" fmla="*/ 3 h 573"/>
                <a:gd name="T66" fmla="*/ 0 w 571"/>
                <a:gd name="T67" fmla="*/ 2 h 573"/>
                <a:gd name="T68" fmla="*/ 0 w 571"/>
                <a:gd name="T69" fmla="*/ 2 h 573"/>
                <a:gd name="T70" fmla="*/ 0 w 571"/>
                <a:gd name="T71" fmla="*/ 2 h 573"/>
                <a:gd name="T72" fmla="*/ 0 w 571"/>
                <a:gd name="T73" fmla="*/ 2 h 573"/>
                <a:gd name="T74" fmla="*/ 0 w 571"/>
                <a:gd name="T75" fmla="*/ 2 h 573"/>
                <a:gd name="T76" fmla="*/ 0 w 571"/>
                <a:gd name="T77" fmla="*/ 2 h 573"/>
                <a:gd name="T78" fmla="*/ 0 w 571"/>
                <a:gd name="T79" fmla="*/ 2 h 573"/>
                <a:gd name="T80" fmla="*/ 1 w 571"/>
                <a:gd name="T81" fmla="*/ 2 h 573"/>
                <a:gd name="T82" fmla="*/ 1 w 571"/>
                <a:gd name="T83" fmla="*/ 2 h 573"/>
                <a:gd name="T84" fmla="*/ 2 w 571"/>
                <a:gd name="T85" fmla="*/ 2 h 573"/>
                <a:gd name="T86" fmla="*/ 2 w 571"/>
                <a:gd name="T87" fmla="*/ 1 h 573"/>
                <a:gd name="T88" fmla="*/ 2 w 571"/>
                <a:gd name="T89" fmla="*/ 1 h 573"/>
                <a:gd name="T90" fmla="*/ 2 w 571"/>
                <a:gd name="T91" fmla="*/ 1 h 573"/>
                <a:gd name="T92" fmla="*/ 2 w 571"/>
                <a:gd name="T93" fmla="*/ 0 h 573"/>
                <a:gd name="T94" fmla="*/ 2 w 571"/>
                <a:gd name="T95" fmla="*/ 0 h 573"/>
                <a:gd name="T96" fmla="*/ 2 w 571"/>
                <a:gd name="T97" fmla="*/ 0 h 573"/>
                <a:gd name="T98" fmla="*/ 2 w 571"/>
                <a:gd name="T99" fmla="*/ 0 h 573"/>
                <a:gd name="T100" fmla="*/ 2 w 571"/>
                <a:gd name="T101" fmla="*/ 0 h 573"/>
                <a:gd name="T102" fmla="*/ 2 w 571"/>
                <a:gd name="T103" fmla="*/ 0 h 573"/>
                <a:gd name="T104" fmla="*/ 2 w 571"/>
                <a:gd name="T105" fmla="*/ 0 h 573"/>
                <a:gd name="T106" fmla="*/ 3 w 571"/>
                <a:gd name="T107" fmla="*/ 1 h 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1"/>
                <a:gd name="T163" fmla="*/ 0 h 573"/>
                <a:gd name="T164" fmla="*/ 571 w 571"/>
                <a:gd name="T165" fmla="*/ 573 h 5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7" name="Freeform 41"/>
            <p:cNvSpPr>
              <a:spLocks/>
            </p:cNvSpPr>
            <p:nvPr/>
          </p:nvSpPr>
          <p:spPr bwMode="auto">
            <a:xfrm>
              <a:off x="4432" y="490"/>
              <a:ext cx="16" cy="17"/>
            </a:xfrm>
            <a:custGeom>
              <a:avLst/>
              <a:gdLst>
                <a:gd name="T0" fmla="*/ 1 w 83"/>
                <a:gd name="T1" fmla="*/ 0 h 84"/>
                <a:gd name="T2" fmla="*/ 1 w 83"/>
                <a:gd name="T3" fmla="*/ 1 h 84"/>
                <a:gd name="T4" fmla="*/ 0 w 83"/>
                <a:gd name="T5" fmla="*/ 1 h 84"/>
                <a:gd name="T6" fmla="*/ 0 w 83"/>
                <a:gd name="T7" fmla="*/ 1 h 84"/>
                <a:gd name="T8" fmla="*/ 0 w 83"/>
                <a:gd name="T9" fmla="*/ 1 h 84"/>
                <a:gd name="T10" fmla="*/ 0 w 83"/>
                <a:gd name="T11" fmla="*/ 0 h 84"/>
                <a:gd name="T12" fmla="*/ 0 w 83"/>
                <a:gd name="T13" fmla="*/ 0 h 84"/>
                <a:gd name="T14" fmla="*/ 0 w 83"/>
                <a:gd name="T15" fmla="*/ 0 h 84"/>
                <a:gd name="T16" fmla="*/ 0 w 83"/>
                <a:gd name="T17" fmla="*/ 0 h 84"/>
                <a:gd name="T18" fmla="*/ 0 w 83"/>
                <a:gd name="T19" fmla="*/ 0 h 84"/>
                <a:gd name="T20" fmla="*/ 0 w 83"/>
                <a:gd name="T21" fmla="*/ 0 h 84"/>
                <a:gd name="T22" fmla="*/ 0 w 83"/>
                <a:gd name="T23" fmla="*/ 0 h 84"/>
                <a:gd name="T24" fmla="*/ 0 w 83"/>
                <a:gd name="T25" fmla="*/ 0 h 84"/>
                <a:gd name="T26" fmla="*/ 0 w 83"/>
                <a:gd name="T27" fmla="*/ 0 h 84"/>
                <a:gd name="T28" fmla="*/ 0 w 83"/>
                <a:gd name="T29" fmla="*/ 0 h 84"/>
                <a:gd name="T30" fmla="*/ 0 w 83"/>
                <a:gd name="T31" fmla="*/ 0 h 84"/>
                <a:gd name="T32" fmla="*/ 1 w 83"/>
                <a:gd name="T33" fmla="*/ 0 h 84"/>
                <a:gd name="T34" fmla="*/ 1 w 83"/>
                <a:gd name="T35" fmla="*/ 0 h 84"/>
                <a:gd name="T36" fmla="*/ 1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8" name="Freeform 42"/>
            <p:cNvSpPr>
              <a:spLocks/>
            </p:cNvSpPr>
            <p:nvPr/>
          </p:nvSpPr>
          <p:spPr bwMode="auto">
            <a:xfrm>
              <a:off x="4392" y="498"/>
              <a:ext cx="35" cy="21"/>
            </a:xfrm>
            <a:custGeom>
              <a:avLst/>
              <a:gdLst>
                <a:gd name="T0" fmla="*/ 1 w 176"/>
                <a:gd name="T1" fmla="*/ 1 h 106"/>
                <a:gd name="T2" fmla="*/ 1 w 176"/>
                <a:gd name="T3" fmla="*/ 1 h 106"/>
                <a:gd name="T4" fmla="*/ 1 w 176"/>
                <a:gd name="T5" fmla="*/ 1 h 106"/>
                <a:gd name="T6" fmla="*/ 1 w 176"/>
                <a:gd name="T7" fmla="*/ 1 h 106"/>
                <a:gd name="T8" fmla="*/ 1 w 176"/>
                <a:gd name="T9" fmla="*/ 1 h 106"/>
                <a:gd name="T10" fmla="*/ 1 w 176"/>
                <a:gd name="T11" fmla="*/ 1 h 106"/>
                <a:gd name="T12" fmla="*/ 0 w 176"/>
                <a:gd name="T13" fmla="*/ 0 h 106"/>
                <a:gd name="T14" fmla="*/ 0 w 176"/>
                <a:gd name="T15" fmla="*/ 0 h 106"/>
                <a:gd name="T16" fmla="*/ 0 w 176"/>
                <a:gd name="T17" fmla="*/ 0 h 106"/>
                <a:gd name="T18" fmla="*/ 0 w 176"/>
                <a:gd name="T19" fmla="*/ 0 h 106"/>
                <a:gd name="T20" fmla="*/ 0 w 176"/>
                <a:gd name="T21" fmla="*/ 0 h 106"/>
                <a:gd name="T22" fmla="*/ 0 w 176"/>
                <a:gd name="T23" fmla="*/ 0 h 106"/>
                <a:gd name="T24" fmla="*/ 0 w 176"/>
                <a:gd name="T25" fmla="*/ 0 h 106"/>
                <a:gd name="T26" fmla="*/ 0 w 176"/>
                <a:gd name="T27" fmla="*/ 0 h 106"/>
                <a:gd name="T28" fmla="*/ 0 w 176"/>
                <a:gd name="T29" fmla="*/ 0 h 106"/>
                <a:gd name="T30" fmla="*/ 0 w 176"/>
                <a:gd name="T31" fmla="*/ 0 h 106"/>
                <a:gd name="T32" fmla="*/ 0 w 176"/>
                <a:gd name="T33" fmla="*/ 0 h 106"/>
                <a:gd name="T34" fmla="*/ 0 w 176"/>
                <a:gd name="T35" fmla="*/ 0 h 106"/>
                <a:gd name="T36" fmla="*/ 1 w 176"/>
                <a:gd name="T37" fmla="*/ 0 h 106"/>
                <a:gd name="T38" fmla="*/ 1 w 176"/>
                <a:gd name="T39" fmla="*/ 0 h 106"/>
                <a:gd name="T40" fmla="*/ 1 w 176"/>
                <a:gd name="T41" fmla="*/ 0 h 106"/>
                <a:gd name="T42" fmla="*/ 1 w 176"/>
                <a:gd name="T43" fmla="*/ 0 h 106"/>
                <a:gd name="T44" fmla="*/ 1 w 176"/>
                <a:gd name="T45" fmla="*/ 0 h 106"/>
                <a:gd name="T46" fmla="*/ 1 w 176"/>
                <a:gd name="T47" fmla="*/ 1 h 106"/>
                <a:gd name="T48" fmla="*/ 1 w 176"/>
                <a:gd name="T49" fmla="*/ 1 h 106"/>
                <a:gd name="T50" fmla="*/ 1 w 17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106"/>
                <a:gd name="T80" fmla="*/ 176 w 17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9" name="Freeform 43"/>
            <p:cNvSpPr>
              <a:spLocks/>
            </p:cNvSpPr>
            <p:nvPr/>
          </p:nvSpPr>
          <p:spPr bwMode="auto">
            <a:xfrm>
              <a:off x="4438" y="498"/>
              <a:ext cx="97" cy="91"/>
            </a:xfrm>
            <a:custGeom>
              <a:avLst/>
              <a:gdLst>
                <a:gd name="T0" fmla="*/ 3 w 487"/>
                <a:gd name="T1" fmla="*/ 1 h 456"/>
                <a:gd name="T2" fmla="*/ 3 w 487"/>
                <a:gd name="T3" fmla="*/ 1 h 456"/>
                <a:gd name="T4" fmla="*/ 3 w 487"/>
                <a:gd name="T5" fmla="*/ 1 h 456"/>
                <a:gd name="T6" fmla="*/ 3 w 487"/>
                <a:gd name="T7" fmla="*/ 1 h 456"/>
                <a:gd name="T8" fmla="*/ 3 w 487"/>
                <a:gd name="T9" fmla="*/ 1 h 456"/>
                <a:gd name="T10" fmla="*/ 3 w 487"/>
                <a:gd name="T11" fmla="*/ 1 h 456"/>
                <a:gd name="T12" fmla="*/ 4 w 487"/>
                <a:gd name="T13" fmla="*/ 1 h 456"/>
                <a:gd name="T14" fmla="*/ 4 w 487"/>
                <a:gd name="T15" fmla="*/ 1 h 456"/>
                <a:gd name="T16" fmla="*/ 4 w 487"/>
                <a:gd name="T17" fmla="*/ 1 h 456"/>
                <a:gd name="T18" fmla="*/ 3 w 487"/>
                <a:gd name="T19" fmla="*/ 2 h 456"/>
                <a:gd name="T20" fmla="*/ 3 w 487"/>
                <a:gd name="T21" fmla="*/ 4 h 456"/>
                <a:gd name="T22" fmla="*/ 3 w 487"/>
                <a:gd name="T23" fmla="*/ 3 h 456"/>
                <a:gd name="T24" fmla="*/ 3 w 487"/>
                <a:gd name="T25" fmla="*/ 3 h 456"/>
                <a:gd name="T26" fmla="*/ 3 w 487"/>
                <a:gd name="T27" fmla="*/ 3 h 456"/>
                <a:gd name="T28" fmla="*/ 3 w 487"/>
                <a:gd name="T29" fmla="*/ 3 h 456"/>
                <a:gd name="T30" fmla="*/ 3 w 487"/>
                <a:gd name="T31" fmla="*/ 3 h 456"/>
                <a:gd name="T32" fmla="*/ 3 w 487"/>
                <a:gd name="T33" fmla="*/ 3 h 456"/>
                <a:gd name="T34" fmla="*/ 3 w 487"/>
                <a:gd name="T35" fmla="*/ 3 h 456"/>
                <a:gd name="T36" fmla="*/ 3 w 487"/>
                <a:gd name="T37" fmla="*/ 3 h 456"/>
                <a:gd name="T38" fmla="*/ 3 w 487"/>
                <a:gd name="T39" fmla="*/ 3 h 456"/>
                <a:gd name="T40" fmla="*/ 3 w 487"/>
                <a:gd name="T41" fmla="*/ 3 h 456"/>
                <a:gd name="T42" fmla="*/ 2 w 487"/>
                <a:gd name="T43" fmla="*/ 3 h 456"/>
                <a:gd name="T44" fmla="*/ 2 w 487"/>
                <a:gd name="T45" fmla="*/ 3 h 456"/>
                <a:gd name="T46" fmla="*/ 2 w 487"/>
                <a:gd name="T47" fmla="*/ 3 h 456"/>
                <a:gd name="T48" fmla="*/ 2 w 487"/>
                <a:gd name="T49" fmla="*/ 3 h 456"/>
                <a:gd name="T50" fmla="*/ 2 w 487"/>
                <a:gd name="T51" fmla="*/ 3 h 456"/>
                <a:gd name="T52" fmla="*/ 2 w 487"/>
                <a:gd name="T53" fmla="*/ 3 h 456"/>
                <a:gd name="T54" fmla="*/ 1 w 487"/>
                <a:gd name="T55" fmla="*/ 4 h 456"/>
                <a:gd name="T56" fmla="*/ 1 w 487"/>
                <a:gd name="T57" fmla="*/ 4 h 456"/>
                <a:gd name="T58" fmla="*/ 1 w 487"/>
                <a:gd name="T59" fmla="*/ 3 h 456"/>
                <a:gd name="T60" fmla="*/ 1 w 487"/>
                <a:gd name="T61" fmla="*/ 3 h 456"/>
                <a:gd name="T62" fmla="*/ 1 w 487"/>
                <a:gd name="T63" fmla="*/ 3 h 456"/>
                <a:gd name="T64" fmla="*/ 1 w 487"/>
                <a:gd name="T65" fmla="*/ 3 h 456"/>
                <a:gd name="T66" fmla="*/ 1 w 487"/>
                <a:gd name="T67" fmla="*/ 3 h 456"/>
                <a:gd name="T68" fmla="*/ 1 w 487"/>
                <a:gd name="T69" fmla="*/ 3 h 456"/>
                <a:gd name="T70" fmla="*/ 1 w 487"/>
                <a:gd name="T71" fmla="*/ 3 h 456"/>
                <a:gd name="T72" fmla="*/ 0 w 487"/>
                <a:gd name="T73" fmla="*/ 1 h 456"/>
                <a:gd name="T74" fmla="*/ 0 w 487"/>
                <a:gd name="T75" fmla="*/ 1 h 456"/>
                <a:gd name="T76" fmla="*/ 0 w 487"/>
                <a:gd name="T77" fmla="*/ 1 h 456"/>
                <a:gd name="T78" fmla="*/ 0 w 487"/>
                <a:gd name="T79" fmla="*/ 1 h 456"/>
                <a:gd name="T80" fmla="*/ 1 w 487"/>
                <a:gd name="T81" fmla="*/ 1 h 456"/>
                <a:gd name="T82" fmla="*/ 1 w 487"/>
                <a:gd name="T83" fmla="*/ 1 h 456"/>
                <a:gd name="T84" fmla="*/ 1 w 487"/>
                <a:gd name="T85" fmla="*/ 1 h 456"/>
                <a:gd name="T86" fmla="*/ 1 w 487"/>
                <a:gd name="T87" fmla="*/ 1 h 456"/>
                <a:gd name="T88" fmla="*/ 1 w 487"/>
                <a:gd name="T89" fmla="*/ 1 h 456"/>
                <a:gd name="T90" fmla="*/ 1 w 487"/>
                <a:gd name="T91" fmla="*/ 1 h 456"/>
                <a:gd name="T92" fmla="*/ 1 w 487"/>
                <a:gd name="T93" fmla="*/ 1 h 456"/>
                <a:gd name="T94" fmla="*/ 1 w 487"/>
                <a:gd name="T95" fmla="*/ 1 h 456"/>
                <a:gd name="T96" fmla="*/ 1 w 487"/>
                <a:gd name="T97" fmla="*/ 1 h 456"/>
                <a:gd name="T98" fmla="*/ 1 w 487"/>
                <a:gd name="T99" fmla="*/ 1 h 456"/>
                <a:gd name="T100" fmla="*/ 1 w 487"/>
                <a:gd name="T101" fmla="*/ 1 h 456"/>
                <a:gd name="T102" fmla="*/ 1 w 487"/>
                <a:gd name="T103" fmla="*/ 1 h 456"/>
                <a:gd name="T104" fmla="*/ 1 w 487"/>
                <a:gd name="T105" fmla="*/ 1 h 456"/>
                <a:gd name="T106" fmla="*/ 2 w 487"/>
                <a:gd name="T107" fmla="*/ 0 h 456"/>
                <a:gd name="T108" fmla="*/ 2 w 487"/>
                <a:gd name="T109" fmla="*/ 0 h 456"/>
                <a:gd name="T110" fmla="*/ 2 w 487"/>
                <a:gd name="T111" fmla="*/ 0 h 456"/>
                <a:gd name="T112" fmla="*/ 2 w 487"/>
                <a:gd name="T113" fmla="*/ 1 h 456"/>
                <a:gd name="T114" fmla="*/ 2 w 487"/>
                <a:gd name="T115" fmla="*/ 1 h 456"/>
                <a:gd name="T116" fmla="*/ 2 w 487"/>
                <a:gd name="T117" fmla="*/ 1 h 456"/>
                <a:gd name="T118" fmla="*/ 2 w 487"/>
                <a:gd name="T119" fmla="*/ 1 h 456"/>
                <a:gd name="T120" fmla="*/ 3 w 487"/>
                <a:gd name="T121" fmla="*/ 1 h 456"/>
                <a:gd name="T122" fmla="*/ 3 w 487"/>
                <a:gd name="T123" fmla="*/ 1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7"/>
                <a:gd name="T187" fmla="*/ 0 h 456"/>
                <a:gd name="T188" fmla="*/ 487 w 487"/>
                <a:gd name="T189" fmla="*/ 456 h 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0" name="Freeform 44"/>
            <p:cNvSpPr>
              <a:spLocks/>
            </p:cNvSpPr>
            <p:nvPr/>
          </p:nvSpPr>
          <p:spPr bwMode="auto">
            <a:xfrm>
              <a:off x="4557" y="525"/>
              <a:ext cx="36" cy="10"/>
            </a:xfrm>
            <a:custGeom>
              <a:avLst/>
              <a:gdLst>
                <a:gd name="T0" fmla="*/ 1 w 182"/>
                <a:gd name="T1" fmla="*/ 0 h 52"/>
                <a:gd name="T2" fmla="*/ 1 w 182"/>
                <a:gd name="T3" fmla="*/ 0 h 52"/>
                <a:gd name="T4" fmla="*/ 0 w 182"/>
                <a:gd name="T5" fmla="*/ 0 h 52"/>
                <a:gd name="T6" fmla="*/ 0 w 182"/>
                <a:gd name="T7" fmla="*/ 0 h 52"/>
                <a:gd name="T8" fmla="*/ 0 w 182"/>
                <a:gd name="T9" fmla="*/ 0 h 52"/>
                <a:gd name="T10" fmla="*/ 0 w 182"/>
                <a:gd name="T11" fmla="*/ 0 h 52"/>
                <a:gd name="T12" fmla="*/ 0 w 182"/>
                <a:gd name="T13" fmla="*/ 0 h 52"/>
                <a:gd name="T14" fmla="*/ 0 w 182"/>
                <a:gd name="T15" fmla="*/ 0 h 52"/>
                <a:gd name="T16" fmla="*/ 0 w 182"/>
                <a:gd name="T17" fmla="*/ 0 h 52"/>
                <a:gd name="T18" fmla="*/ 1 w 182"/>
                <a:gd name="T19" fmla="*/ 0 h 52"/>
                <a:gd name="T20" fmla="*/ 1 w 182"/>
                <a:gd name="T21" fmla="*/ 0 h 52"/>
                <a:gd name="T22" fmla="*/ 1 w 182"/>
                <a:gd name="T23" fmla="*/ 0 h 52"/>
                <a:gd name="T24" fmla="*/ 1 w 182"/>
                <a:gd name="T25" fmla="*/ 0 h 52"/>
                <a:gd name="T26" fmla="*/ 1 w 182"/>
                <a:gd name="T27" fmla="*/ 0 h 52"/>
                <a:gd name="T28" fmla="*/ 1 w 182"/>
                <a:gd name="T29" fmla="*/ 0 h 52"/>
                <a:gd name="T30" fmla="*/ 1 w 182"/>
                <a:gd name="T31" fmla="*/ 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52"/>
                <a:gd name="T50" fmla="*/ 182 w 182"/>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1" name="Freeform 45"/>
            <p:cNvSpPr>
              <a:spLocks/>
            </p:cNvSpPr>
            <p:nvPr/>
          </p:nvSpPr>
          <p:spPr bwMode="auto">
            <a:xfrm>
              <a:off x="4396" y="535"/>
              <a:ext cx="21" cy="9"/>
            </a:xfrm>
            <a:custGeom>
              <a:avLst/>
              <a:gdLst>
                <a:gd name="T0" fmla="*/ 1 w 104"/>
                <a:gd name="T1" fmla="*/ 0 h 43"/>
                <a:gd name="T2" fmla="*/ 1 w 104"/>
                <a:gd name="T3" fmla="*/ 0 h 43"/>
                <a:gd name="T4" fmla="*/ 1 w 104"/>
                <a:gd name="T5" fmla="*/ 0 h 43"/>
                <a:gd name="T6" fmla="*/ 1 w 104"/>
                <a:gd name="T7" fmla="*/ 0 h 43"/>
                <a:gd name="T8" fmla="*/ 1 w 104"/>
                <a:gd name="T9" fmla="*/ 0 h 43"/>
                <a:gd name="T10" fmla="*/ 1 w 104"/>
                <a:gd name="T11" fmla="*/ 0 h 43"/>
                <a:gd name="T12" fmla="*/ 1 w 104"/>
                <a:gd name="T13" fmla="*/ 0 h 43"/>
                <a:gd name="T14" fmla="*/ 1 w 104"/>
                <a:gd name="T15" fmla="*/ 0 h 43"/>
                <a:gd name="T16" fmla="*/ 1 w 104"/>
                <a:gd name="T17" fmla="*/ 0 h 43"/>
                <a:gd name="T18" fmla="*/ 0 w 104"/>
                <a:gd name="T19" fmla="*/ 0 h 43"/>
                <a:gd name="T20" fmla="*/ 0 w 104"/>
                <a:gd name="T21" fmla="*/ 0 h 43"/>
                <a:gd name="T22" fmla="*/ 0 w 104"/>
                <a:gd name="T23" fmla="*/ 0 h 43"/>
                <a:gd name="T24" fmla="*/ 0 w 104"/>
                <a:gd name="T25" fmla="*/ 0 h 43"/>
                <a:gd name="T26" fmla="*/ 0 w 104"/>
                <a:gd name="T27" fmla="*/ 0 h 43"/>
                <a:gd name="T28" fmla="*/ 0 w 104"/>
                <a:gd name="T29" fmla="*/ 0 h 43"/>
                <a:gd name="T30" fmla="*/ 1 w 104"/>
                <a:gd name="T31" fmla="*/ 0 h 43"/>
                <a:gd name="T32" fmla="*/ 1 w 104"/>
                <a:gd name="T33" fmla="*/ 0 h 43"/>
                <a:gd name="T34" fmla="*/ 1 w 104"/>
                <a:gd name="T35" fmla="*/ 0 h 43"/>
                <a:gd name="T36" fmla="*/ 1 w 10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3"/>
                <a:gd name="T59" fmla="*/ 104 w 10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2" name="Freeform 46"/>
            <p:cNvSpPr>
              <a:spLocks/>
            </p:cNvSpPr>
            <p:nvPr/>
          </p:nvSpPr>
          <p:spPr bwMode="auto">
            <a:xfrm>
              <a:off x="4556" y="552"/>
              <a:ext cx="23" cy="5"/>
            </a:xfrm>
            <a:custGeom>
              <a:avLst/>
              <a:gdLst>
                <a:gd name="T0" fmla="*/ 1 w 114"/>
                <a:gd name="T1" fmla="*/ 0 h 27"/>
                <a:gd name="T2" fmla="*/ 1 w 114"/>
                <a:gd name="T3" fmla="*/ 0 h 27"/>
                <a:gd name="T4" fmla="*/ 1 w 114"/>
                <a:gd name="T5" fmla="*/ 0 h 27"/>
                <a:gd name="T6" fmla="*/ 1 w 114"/>
                <a:gd name="T7" fmla="*/ 0 h 27"/>
                <a:gd name="T8" fmla="*/ 0 w 114"/>
                <a:gd name="T9" fmla="*/ 0 h 27"/>
                <a:gd name="T10" fmla="*/ 0 w 114"/>
                <a:gd name="T11" fmla="*/ 0 h 27"/>
                <a:gd name="T12" fmla="*/ 0 w 114"/>
                <a:gd name="T13" fmla="*/ 0 h 27"/>
                <a:gd name="T14" fmla="*/ 0 w 114"/>
                <a:gd name="T15" fmla="*/ 0 h 27"/>
                <a:gd name="T16" fmla="*/ 0 w 114"/>
                <a:gd name="T17" fmla="*/ 0 h 27"/>
                <a:gd name="T18" fmla="*/ 0 w 114"/>
                <a:gd name="T19" fmla="*/ 0 h 27"/>
                <a:gd name="T20" fmla="*/ 0 w 114"/>
                <a:gd name="T21" fmla="*/ 0 h 27"/>
                <a:gd name="T22" fmla="*/ 0 w 114"/>
                <a:gd name="T23" fmla="*/ 0 h 27"/>
                <a:gd name="T24" fmla="*/ 0 w 114"/>
                <a:gd name="T25" fmla="*/ 0 h 27"/>
                <a:gd name="T26" fmla="*/ 1 w 114"/>
                <a:gd name="T27" fmla="*/ 0 h 27"/>
                <a:gd name="T28" fmla="*/ 1 w 114"/>
                <a:gd name="T29" fmla="*/ 0 h 27"/>
                <a:gd name="T30" fmla="*/ 1 w 114"/>
                <a:gd name="T31" fmla="*/ 0 h 27"/>
                <a:gd name="T32" fmla="*/ 1 w 114"/>
                <a:gd name="T33" fmla="*/ 0 h 27"/>
                <a:gd name="T34" fmla="*/ 1 w 11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27"/>
                <a:gd name="T56" fmla="*/ 114 w 1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3" name="Freeform 47"/>
            <p:cNvSpPr>
              <a:spLocks/>
            </p:cNvSpPr>
            <p:nvPr/>
          </p:nvSpPr>
          <p:spPr bwMode="auto">
            <a:xfrm>
              <a:off x="4380" y="562"/>
              <a:ext cx="49" cy="9"/>
            </a:xfrm>
            <a:custGeom>
              <a:avLst/>
              <a:gdLst>
                <a:gd name="T0" fmla="*/ 2 w 248"/>
                <a:gd name="T1" fmla="*/ 0 h 42"/>
                <a:gd name="T2" fmla="*/ 2 w 248"/>
                <a:gd name="T3" fmla="*/ 0 h 42"/>
                <a:gd name="T4" fmla="*/ 2 w 248"/>
                <a:gd name="T5" fmla="*/ 0 h 42"/>
                <a:gd name="T6" fmla="*/ 2 w 248"/>
                <a:gd name="T7" fmla="*/ 0 h 42"/>
                <a:gd name="T8" fmla="*/ 2 w 248"/>
                <a:gd name="T9" fmla="*/ 0 h 42"/>
                <a:gd name="T10" fmla="*/ 2 w 248"/>
                <a:gd name="T11" fmla="*/ 0 h 42"/>
                <a:gd name="T12" fmla="*/ 2 w 248"/>
                <a:gd name="T13" fmla="*/ 0 h 42"/>
                <a:gd name="T14" fmla="*/ 2 w 248"/>
                <a:gd name="T15" fmla="*/ 0 h 42"/>
                <a:gd name="T16" fmla="*/ 1 w 248"/>
                <a:gd name="T17" fmla="*/ 0 h 42"/>
                <a:gd name="T18" fmla="*/ 1 w 248"/>
                <a:gd name="T19" fmla="*/ 0 h 42"/>
                <a:gd name="T20" fmla="*/ 1 w 248"/>
                <a:gd name="T21" fmla="*/ 0 h 42"/>
                <a:gd name="T22" fmla="*/ 1 w 248"/>
                <a:gd name="T23" fmla="*/ 0 h 42"/>
                <a:gd name="T24" fmla="*/ 0 w 248"/>
                <a:gd name="T25" fmla="*/ 0 h 42"/>
                <a:gd name="T26" fmla="*/ 0 w 248"/>
                <a:gd name="T27" fmla="*/ 0 h 42"/>
                <a:gd name="T28" fmla="*/ 0 w 248"/>
                <a:gd name="T29" fmla="*/ 0 h 42"/>
                <a:gd name="T30" fmla="*/ 0 w 248"/>
                <a:gd name="T31" fmla="*/ 0 h 42"/>
                <a:gd name="T32" fmla="*/ 0 w 248"/>
                <a:gd name="T33" fmla="*/ 0 h 42"/>
                <a:gd name="T34" fmla="*/ 0 w 248"/>
                <a:gd name="T35" fmla="*/ 0 h 42"/>
                <a:gd name="T36" fmla="*/ 1 w 248"/>
                <a:gd name="T37" fmla="*/ 0 h 42"/>
                <a:gd name="T38" fmla="*/ 1 w 248"/>
                <a:gd name="T39" fmla="*/ 0 h 42"/>
                <a:gd name="T40" fmla="*/ 1 w 248"/>
                <a:gd name="T41" fmla="*/ 0 h 42"/>
                <a:gd name="T42" fmla="*/ 1 w 248"/>
                <a:gd name="T43" fmla="*/ 0 h 42"/>
                <a:gd name="T44" fmla="*/ 1 w 248"/>
                <a:gd name="T45" fmla="*/ 0 h 42"/>
                <a:gd name="T46" fmla="*/ 2 w 248"/>
                <a:gd name="T47" fmla="*/ 0 h 42"/>
                <a:gd name="T48" fmla="*/ 2 w 248"/>
                <a:gd name="T49" fmla="*/ 0 h 42"/>
                <a:gd name="T50" fmla="*/ 2 w 248"/>
                <a:gd name="T51" fmla="*/ 0 h 42"/>
                <a:gd name="T52" fmla="*/ 2 w 248"/>
                <a:gd name="T53" fmla="*/ 0 h 42"/>
                <a:gd name="T54" fmla="*/ 2 w 248"/>
                <a:gd name="T55" fmla="*/ 0 h 42"/>
                <a:gd name="T56" fmla="*/ 2 w 248"/>
                <a:gd name="T57" fmla="*/ 0 h 42"/>
                <a:gd name="T58" fmla="*/ 2 w 248"/>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8"/>
                <a:gd name="T91" fmla="*/ 0 h 42"/>
                <a:gd name="T92" fmla="*/ 248 w 248"/>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4" name="Freeform 48"/>
            <p:cNvSpPr>
              <a:spLocks/>
            </p:cNvSpPr>
            <p:nvPr/>
          </p:nvSpPr>
          <p:spPr bwMode="auto">
            <a:xfrm>
              <a:off x="4554" y="575"/>
              <a:ext cx="35" cy="19"/>
            </a:xfrm>
            <a:custGeom>
              <a:avLst/>
              <a:gdLst>
                <a:gd name="T0" fmla="*/ 1 w 176"/>
                <a:gd name="T1" fmla="*/ 1 h 94"/>
                <a:gd name="T2" fmla="*/ 1 w 176"/>
                <a:gd name="T3" fmla="*/ 1 h 94"/>
                <a:gd name="T4" fmla="*/ 1 w 176"/>
                <a:gd name="T5" fmla="*/ 1 h 94"/>
                <a:gd name="T6" fmla="*/ 1 w 176"/>
                <a:gd name="T7" fmla="*/ 1 h 94"/>
                <a:gd name="T8" fmla="*/ 1 w 176"/>
                <a:gd name="T9" fmla="*/ 1 h 94"/>
                <a:gd name="T10" fmla="*/ 1 w 176"/>
                <a:gd name="T11" fmla="*/ 0 h 94"/>
                <a:gd name="T12" fmla="*/ 1 w 176"/>
                <a:gd name="T13" fmla="*/ 0 h 94"/>
                <a:gd name="T14" fmla="*/ 0 w 176"/>
                <a:gd name="T15" fmla="*/ 0 h 94"/>
                <a:gd name="T16" fmla="*/ 0 w 176"/>
                <a:gd name="T17" fmla="*/ 0 h 94"/>
                <a:gd name="T18" fmla="*/ 0 w 176"/>
                <a:gd name="T19" fmla="*/ 0 h 94"/>
                <a:gd name="T20" fmla="*/ 0 w 176"/>
                <a:gd name="T21" fmla="*/ 0 h 94"/>
                <a:gd name="T22" fmla="*/ 0 w 176"/>
                <a:gd name="T23" fmla="*/ 0 h 94"/>
                <a:gd name="T24" fmla="*/ 0 w 176"/>
                <a:gd name="T25" fmla="*/ 0 h 94"/>
                <a:gd name="T26" fmla="*/ 1 w 176"/>
                <a:gd name="T27" fmla="*/ 0 h 94"/>
                <a:gd name="T28" fmla="*/ 1 w 176"/>
                <a:gd name="T29" fmla="*/ 0 h 94"/>
                <a:gd name="T30" fmla="*/ 1 w 176"/>
                <a:gd name="T31" fmla="*/ 0 h 94"/>
                <a:gd name="T32" fmla="*/ 1 w 176"/>
                <a:gd name="T33" fmla="*/ 0 h 94"/>
                <a:gd name="T34" fmla="*/ 1 w 176"/>
                <a:gd name="T35" fmla="*/ 1 h 94"/>
                <a:gd name="T36" fmla="*/ 1 w 176"/>
                <a:gd name="T37" fmla="*/ 1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94"/>
                <a:gd name="T59" fmla="*/ 176 w 176"/>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5" name="Freeform 49"/>
            <p:cNvSpPr>
              <a:spLocks/>
            </p:cNvSpPr>
            <p:nvPr/>
          </p:nvSpPr>
          <p:spPr bwMode="auto">
            <a:xfrm>
              <a:off x="4417" y="582"/>
              <a:ext cx="21" cy="14"/>
            </a:xfrm>
            <a:custGeom>
              <a:avLst/>
              <a:gdLst>
                <a:gd name="T0" fmla="*/ 1 w 104"/>
                <a:gd name="T1" fmla="*/ 0 h 68"/>
                <a:gd name="T2" fmla="*/ 1 w 104"/>
                <a:gd name="T3" fmla="*/ 0 h 68"/>
                <a:gd name="T4" fmla="*/ 1 w 104"/>
                <a:gd name="T5" fmla="*/ 0 h 68"/>
                <a:gd name="T6" fmla="*/ 1 w 104"/>
                <a:gd name="T7" fmla="*/ 0 h 68"/>
                <a:gd name="T8" fmla="*/ 0 w 104"/>
                <a:gd name="T9" fmla="*/ 0 h 68"/>
                <a:gd name="T10" fmla="*/ 0 w 104"/>
                <a:gd name="T11" fmla="*/ 0 h 68"/>
                <a:gd name="T12" fmla="*/ 0 w 104"/>
                <a:gd name="T13" fmla="*/ 0 h 68"/>
                <a:gd name="T14" fmla="*/ 0 w 104"/>
                <a:gd name="T15" fmla="*/ 0 h 68"/>
                <a:gd name="T16" fmla="*/ 0 w 104"/>
                <a:gd name="T17" fmla="*/ 1 h 68"/>
                <a:gd name="T18" fmla="*/ 0 w 104"/>
                <a:gd name="T19" fmla="*/ 1 h 68"/>
                <a:gd name="T20" fmla="*/ 0 w 104"/>
                <a:gd name="T21" fmla="*/ 1 h 68"/>
                <a:gd name="T22" fmla="*/ 0 w 104"/>
                <a:gd name="T23" fmla="*/ 1 h 68"/>
                <a:gd name="T24" fmla="*/ 0 w 104"/>
                <a:gd name="T25" fmla="*/ 1 h 68"/>
                <a:gd name="T26" fmla="*/ 0 w 104"/>
                <a:gd name="T27" fmla="*/ 0 h 68"/>
                <a:gd name="T28" fmla="*/ 0 w 104"/>
                <a:gd name="T29" fmla="*/ 0 h 68"/>
                <a:gd name="T30" fmla="*/ 0 w 104"/>
                <a:gd name="T31" fmla="*/ 0 h 68"/>
                <a:gd name="T32" fmla="*/ 0 w 104"/>
                <a:gd name="T33" fmla="*/ 0 h 68"/>
                <a:gd name="T34" fmla="*/ 0 w 104"/>
                <a:gd name="T35" fmla="*/ 0 h 68"/>
                <a:gd name="T36" fmla="*/ 0 w 104"/>
                <a:gd name="T37" fmla="*/ 0 h 68"/>
                <a:gd name="T38" fmla="*/ 1 w 104"/>
                <a:gd name="T39" fmla="*/ 0 h 68"/>
                <a:gd name="T40" fmla="*/ 1 w 104"/>
                <a:gd name="T41" fmla="*/ 0 h 68"/>
                <a:gd name="T42" fmla="*/ 1 w 104"/>
                <a:gd name="T43" fmla="*/ 0 h 68"/>
                <a:gd name="T44" fmla="*/ 1 w 104"/>
                <a:gd name="T45" fmla="*/ 0 h 68"/>
                <a:gd name="T46" fmla="*/ 1 w 104"/>
                <a:gd name="T47" fmla="*/ 0 h 68"/>
                <a:gd name="T48" fmla="*/ 1 w 104"/>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68"/>
                <a:gd name="T77" fmla="*/ 104 w 10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6" name="Freeform 50"/>
            <p:cNvSpPr>
              <a:spLocks/>
            </p:cNvSpPr>
            <p:nvPr/>
          </p:nvSpPr>
          <p:spPr bwMode="auto">
            <a:xfrm>
              <a:off x="4550" y="602"/>
              <a:ext cx="18" cy="12"/>
            </a:xfrm>
            <a:custGeom>
              <a:avLst/>
              <a:gdLst>
                <a:gd name="T0" fmla="*/ 1 w 93"/>
                <a:gd name="T1" fmla="*/ 0 h 62"/>
                <a:gd name="T2" fmla="*/ 1 w 93"/>
                <a:gd name="T3" fmla="*/ 0 h 62"/>
                <a:gd name="T4" fmla="*/ 1 w 93"/>
                <a:gd name="T5" fmla="*/ 0 h 62"/>
                <a:gd name="T6" fmla="*/ 1 w 93"/>
                <a:gd name="T7" fmla="*/ 0 h 62"/>
                <a:gd name="T8" fmla="*/ 1 w 93"/>
                <a:gd name="T9" fmla="*/ 0 h 62"/>
                <a:gd name="T10" fmla="*/ 0 w 93"/>
                <a:gd name="T11" fmla="*/ 0 h 62"/>
                <a:gd name="T12" fmla="*/ 0 w 93"/>
                <a:gd name="T13" fmla="*/ 0 h 62"/>
                <a:gd name="T14" fmla="*/ 0 w 93"/>
                <a:gd name="T15" fmla="*/ 0 h 62"/>
                <a:gd name="T16" fmla="*/ 0 w 93"/>
                <a:gd name="T17" fmla="*/ 0 h 62"/>
                <a:gd name="T18" fmla="*/ 0 w 93"/>
                <a:gd name="T19" fmla="*/ 0 h 62"/>
                <a:gd name="T20" fmla="*/ 0 w 93"/>
                <a:gd name="T21" fmla="*/ 0 h 62"/>
                <a:gd name="T22" fmla="*/ 0 w 93"/>
                <a:gd name="T23" fmla="*/ 0 h 62"/>
                <a:gd name="T24" fmla="*/ 0 w 93"/>
                <a:gd name="T25" fmla="*/ 0 h 62"/>
                <a:gd name="T26" fmla="*/ 0 w 93"/>
                <a:gd name="T27" fmla="*/ 0 h 62"/>
                <a:gd name="T28" fmla="*/ 0 w 93"/>
                <a:gd name="T29" fmla="*/ 0 h 62"/>
                <a:gd name="T30" fmla="*/ 0 w 93"/>
                <a:gd name="T31" fmla="*/ 0 h 62"/>
                <a:gd name="T32" fmla="*/ 0 w 93"/>
                <a:gd name="T33" fmla="*/ 0 h 62"/>
                <a:gd name="T34" fmla="*/ 0 w 93"/>
                <a:gd name="T35" fmla="*/ 0 h 62"/>
                <a:gd name="T36" fmla="*/ 1 w 93"/>
                <a:gd name="T37" fmla="*/ 0 h 62"/>
                <a:gd name="T38" fmla="*/ 1 w 93"/>
                <a:gd name="T39" fmla="*/ 0 h 62"/>
                <a:gd name="T40" fmla="*/ 1 w 93"/>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62"/>
                <a:gd name="T65" fmla="*/ 93 w 93"/>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7" name="Freeform 51"/>
            <p:cNvSpPr>
              <a:spLocks/>
            </p:cNvSpPr>
            <p:nvPr/>
          </p:nvSpPr>
          <p:spPr bwMode="auto">
            <a:xfrm>
              <a:off x="4401" y="604"/>
              <a:ext cx="41" cy="35"/>
            </a:xfrm>
            <a:custGeom>
              <a:avLst/>
              <a:gdLst>
                <a:gd name="T0" fmla="*/ 2 w 207"/>
                <a:gd name="T1" fmla="*/ 0 h 176"/>
                <a:gd name="T2" fmla="*/ 0 w 207"/>
                <a:gd name="T3" fmla="*/ 1 h 176"/>
                <a:gd name="T4" fmla="*/ 0 w 207"/>
                <a:gd name="T5" fmla="*/ 1 h 176"/>
                <a:gd name="T6" fmla="*/ 0 w 207"/>
                <a:gd name="T7" fmla="*/ 1 h 176"/>
                <a:gd name="T8" fmla="*/ 0 w 207"/>
                <a:gd name="T9" fmla="*/ 1 h 176"/>
                <a:gd name="T10" fmla="*/ 0 w 207"/>
                <a:gd name="T11" fmla="*/ 1 h 176"/>
                <a:gd name="T12" fmla="*/ 0 w 207"/>
                <a:gd name="T13" fmla="*/ 1 h 176"/>
                <a:gd name="T14" fmla="*/ 1 w 207"/>
                <a:gd name="T15" fmla="*/ 0 h 176"/>
                <a:gd name="T16" fmla="*/ 2 w 207"/>
                <a:gd name="T17" fmla="*/ 0 h 176"/>
                <a:gd name="T18" fmla="*/ 2 w 207"/>
                <a:gd name="T19" fmla="*/ 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76"/>
                <a:gd name="T32" fmla="*/ 207 w 207"/>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8" name="Freeform 52"/>
            <p:cNvSpPr>
              <a:spLocks/>
            </p:cNvSpPr>
            <p:nvPr/>
          </p:nvSpPr>
          <p:spPr bwMode="auto">
            <a:xfrm>
              <a:off x="4469" y="606"/>
              <a:ext cx="12" cy="54"/>
            </a:xfrm>
            <a:custGeom>
              <a:avLst/>
              <a:gdLst>
                <a:gd name="T0" fmla="*/ 0 w 63"/>
                <a:gd name="T1" fmla="*/ 0 h 270"/>
                <a:gd name="T2" fmla="*/ 0 w 63"/>
                <a:gd name="T3" fmla="*/ 0 h 270"/>
                <a:gd name="T4" fmla="*/ 0 w 63"/>
                <a:gd name="T5" fmla="*/ 1 h 270"/>
                <a:gd name="T6" fmla="*/ 0 w 63"/>
                <a:gd name="T7" fmla="*/ 1 h 270"/>
                <a:gd name="T8" fmla="*/ 0 w 63"/>
                <a:gd name="T9" fmla="*/ 1 h 270"/>
                <a:gd name="T10" fmla="*/ 0 w 63"/>
                <a:gd name="T11" fmla="*/ 1 h 270"/>
                <a:gd name="T12" fmla="*/ 0 w 63"/>
                <a:gd name="T13" fmla="*/ 2 h 270"/>
                <a:gd name="T14" fmla="*/ 0 w 63"/>
                <a:gd name="T15" fmla="*/ 2 h 270"/>
                <a:gd name="T16" fmla="*/ 0 w 63"/>
                <a:gd name="T17" fmla="*/ 2 h 270"/>
                <a:gd name="T18" fmla="*/ 0 w 63"/>
                <a:gd name="T19" fmla="*/ 2 h 270"/>
                <a:gd name="T20" fmla="*/ 0 w 63"/>
                <a:gd name="T21" fmla="*/ 2 h 270"/>
                <a:gd name="T22" fmla="*/ 0 w 63"/>
                <a:gd name="T23" fmla="*/ 2 h 270"/>
                <a:gd name="T24" fmla="*/ 0 w 63"/>
                <a:gd name="T25" fmla="*/ 2 h 270"/>
                <a:gd name="T26" fmla="*/ 0 w 63"/>
                <a:gd name="T27" fmla="*/ 2 h 270"/>
                <a:gd name="T28" fmla="*/ 0 w 63"/>
                <a:gd name="T29" fmla="*/ 2 h 270"/>
                <a:gd name="T30" fmla="*/ 0 w 63"/>
                <a:gd name="T31" fmla="*/ 2 h 270"/>
                <a:gd name="T32" fmla="*/ 0 w 63"/>
                <a:gd name="T33" fmla="*/ 1 h 270"/>
                <a:gd name="T34" fmla="*/ 0 w 63"/>
                <a:gd name="T35" fmla="*/ 1 h 270"/>
                <a:gd name="T36" fmla="*/ 0 w 63"/>
                <a:gd name="T37" fmla="*/ 1 h 270"/>
                <a:gd name="T38" fmla="*/ 0 w 63"/>
                <a:gd name="T39" fmla="*/ 1 h 270"/>
                <a:gd name="T40" fmla="*/ 0 w 63"/>
                <a:gd name="T41" fmla="*/ 0 h 270"/>
                <a:gd name="T42" fmla="*/ 0 w 63"/>
                <a:gd name="T43" fmla="*/ 0 h 270"/>
                <a:gd name="T44" fmla="*/ 0 w 63"/>
                <a:gd name="T45" fmla="*/ 0 h 270"/>
                <a:gd name="T46" fmla="*/ 0 w 63"/>
                <a:gd name="T47" fmla="*/ 0 h 270"/>
                <a:gd name="T48" fmla="*/ 0 w 63"/>
                <a:gd name="T49" fmla="*/ 0 h 270"/>
                <a:gd name="T50" fmla="*/ 0 w 63"/>
                <a:gd name="T51" fmla="*/ 0 h 270"/>
                <a:gd name="T52" fmla="*/ 0 w 63"/>
                <a:gd name="T53" fmla="*/ 0 h 270"/>
                <a:gd name="T54" fmla="*/ 0 w 63"/>
                <a:gd name="T55" fmla="*/ 0 h 270"/>
                <a:gd name="T56" fmla="*/ 0 w 63"/>
                <a:gd name="T57" fmla="*/ 0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270"/>
                <a:gd name="T89" fmla="*/ 63 w 63"/>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9" name="Freeform 53"/>
            <p:cNvSpPr>
              <a:spLocks/>
            </p:cNvSpPr>
            <p:nvPr/>
          </p:nvSpPr>
          <p:spPr bwMode="auto">
            <a:xfrm>
              <a:off x="4506" y="610"/>
              <a:ext cx="6" cy="24"/>
            </a:xfrm>
            <a:custGeom>
              <a:avLst/>
              <a:gdLst>
                <a:gd name="T0" fmla="*/ 0 w 30"/>
                <a:gd name="T1" fmla="*/ 1 h 118"/>
                <a:gd name="T2" fmla="*/ 0 w 30"/>
                <a:gd name="T3" fmla="*/ 1 h 118"/>
                <a:gd name="T4" fmla="*/ 0 w 30"/>
                <a:gd name="T5" fmla="*/ 1 h 118"/>
                <a:gd name="T6" fmla="*/ 0 w 30"/>
                <a:gd name="T7" fmla="*/ 1 h 118"/>
                <a:gd name="T8" fmla="*/ 0 w 30"/>
                <a:gd name="T9" fmla="*/ 1 h 118"/>
                <a:gd name="T10" fmla="*/ 0 w 30"/>
                <a:gd name="T11" fmla="*/ 0 h 118"/>
                <a:gd name="T12" fmla="*/ 0 w 30"/>
                <a:gd name="T13" fmla="*/ 0 h 118"/>
                <a:gd name="T14" fmla="*/ 0 w 30"/>
                <a:gd name="T15" fmla="*/ 0 h 118"/>
                <a:gd name="T16" fmla="*/ 0 w 30"/>
                <a:gd name="T17" fmla="*/ 0 h 118"/>
                <a:gd name="T18" fmla="*/ 0 w 30"/>
                <a:gd name="T19" fmla="*/ 0 h 118"/>
                <a:gd name="T20" fmla="*/ 0 w 30"/>
                <a:gd name="T21" fmla="*/ 1 h 118"/>
                <a:gd name="T22" fmla="*/ 0 w 30"/>
                <a:gd name="T23" fmla="*/ 1 h 118"/>
                <a:gd name="T24" fmla="*/ 0 w 30"/>
                <a:gd name="T25" fmla="*/ 1 h 118"/>
                <a:gd name="T26" fmla="*/ 0 w 30"/>
                <a:gd name="T27" fmla="*/ 1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18"/>
                <a:gd name="T44" fmla="*/ 30 w 30"/>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0" name="Freeform 54"/>
            <p:cNvSpPr>
              <a:spLocks/>
            </p:cNvSpPr>
            <p:nvPr/>
          </p:nvSpPr>
          <p:spPr bwMode="auto">
            <a:xfrm>
              <a:off x="4446" y="612"/>
              <a:ext cx="10" cy="24"/>
            </a:xfrm>
            <a:custGeom>
              <a:avLst/>
              <a:gdLst>
                <a:gd name="T0" fmla="*/ 0 w 50"/>
                <a:gd name="T1" fmla="*/ 1 h 119"/>
                <a:gd name="T2" fmla="*/ 0 w 50"/>
                <a:gd name="T3" fmla="*/ 1 h 119"/>
                <a:gd name="T4" fmla="*/ 0 w 50"/>
                <a:gd name="T5" fmla="*/ 1 h 119"/>
                <a:gd name="T6" fmla="*/ 0 w 50"/>
                <a:gd name="T7" fmla="*/ 1 h 119"/>
                <a:gd name="T8" fmla="*/ 0 w 50"/>
                <a:gd name="T9" fmla="*/ 1 h 119"/>
                <a:gd name="T10" fmla="*/ 0 w 50"/>
                <a:gd name="T11" fmla="*/ 1 h 119"/>
                <a:gd name="T12" fmla="*/ 0 w 50"/>
                <a:gd name="T13" fmla="*/ 1 h 119"/>
                <a:gd name="T14" fmla="*/ 0 w 50"/>
                <a:gd name="T15" fmla="*/ 1 h 119"/>
                <a:gd name="T16" fmla="*/ 0 w 50"/>
                <a:gd name="T17" fmla="*/ 0 h 119"/>
                <a:gd name="T18" fmla="*/ 0 w 50"/>
                <a:gd name="T19" fmla="*/ 0 h 119"/>
                <a:gd name="T20" fmla="*/ 0 w 50"/>
                <a:gd name="T21" fmla="*/ 0 h 119"/>
                <a:gd name="T22" fmla="*/ 0 w 50"/>
                <a:gd name="T23" fmla="*/ 0 h 119"/>
                <a:gd name="T24" fmla="*/ 0 w 50"/>
                <a:gd name="T25" fmla="*/ 0 h 119"/>
                <a:gd name="T26" fmla="*/ 0 w 50"/>
                <a:gd name="T27" fmla="*/ 0 h 119"/>
                <a:gd name="T28" fmla="*/ 0 w 50"/>
                <a:gd name="T29" fmla="*/ 0 h 119"/>
                <a:gd name="T30" fmla="*/ 0 w 50"/>
                <a:gd name="T31" fmla="*/ 0 h 119"/>
                <a:gd name="T32" fmla="*/ 0 w 50"/>
                <a:gd name="T33" fmla="*/ 0 h 119"/>
                <a:gd name="T34" fmla="*/ 0 w 50"/>
                <a:gd name="T35" fmla="*/ 1 h 119"/>
                <a:gd name="T36" fmla="*/ 0 w 50"/>
                <a:gd name="T37" fmla="*/ 1 h 119"/>
                <a:gd name="T38" fmla="*/ 0 w 50"/>
                <a:gd name="T39" fmla="*/ 1 h 119"/>
                <a:gd name="T40" fmla="*/ 0 w 50"/>
                <a:gd name="T41" fmla="*/ 1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19"/>
                <a:gd name="T65" fmla="*/ 50 w 50"/>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1" name="Freeform 55"/>
            <p:cNvSpPr>
              <a:spLocks/>
            </p:cNvSpPr>
            <p:nvPr/>
          </p:nvSpPr>
          <p:spPr bwMode="auto">
            <a:xfrm>
              <a:off x="4527" y="616"/>
              <a:ext cx="23" cy="39"/>
            </a:xfrm>
            <a:custGeom>
              <a:avLst/>
              <a:gdLst>
                <a:gd name="T0" fmla="*/ 1 w 115"/>
                <a:gd name="T1" fmla="*/ 1 h 198"/>
                <a:gd name="T2" fmla="*/ 1 w 115"/>
                <a:gd name="T3" fmla="*/ 1 h 198"/>
                <a:gd name="T4" fmla="*/ 1 w 115"/>
                <a:gd name="T5" fmla="*/ 2 h 198"/>
                <a:gd name="T6" fmla="*/ 1 w 115"/>
                <a:gd name="T7" fmla="*/ 2 h 198"/>
                <a:gd name="T8" fmla="*/ 1 w 115"/>
                <a:gd name="T9" fmla="*/ 2 h 198"/>
                <a:gd name="T10" fmla="*/ 1 w 115"/>
                <a:gd name="T11" fmla="*/ 1 h 198"/>
                <a:gd name="T12" fmla="*/ 1 w 115"/>
                <a:gd name="T13" fmla="*/ 1 h 198"/>
                <a:gd name="T14" fmla="*/ 1 w 115"/>
                <a:gd name="T15" fmla="*/ 1 h 198"/>
                <a:gd name="T16" fmla="*/ 1 w 115"/>
                <a:gd name="T17" fmla="*/ 1 h 198"/>
                <a:gd name="T18" fmla="*/ 0 w 115"/>
                <a:gd name="T19" fmla="*/ 1 h 198"/>
                <a:gd name="T20" fmla="*/ 0 w 115"/>
                <a:gd name="T21" fmla="*/ 1 h 198"/>
                <a:gd name="T22" fmla="*/ 0 w 115"/>
                <a:gd name="T23" fmla="*/ 1 h 198"/>
                <a:gd name="T24" fmla="*/ 0 w 115"/>
                <a:gd name="T25" fmla="*/ 0 h 198"/>
                <a:gd name="T26" fmla="*/ 0 w 115"/>
                <a:gd name="T27" fmla="*/ 0 h 198"/>
                <a:gd name="T28" fmla="*/ 0 w 115"/>
                <a:gd name="T29" fmla="*/ 0 h 198"/>
                <a:gd name="T30" fmla="*/ 0 w 115"/>
                <a:gd name="T31" fmla="*/ 0 h 198"/>
                <a:gd name="T32" fmla="*/ 0 w 115"/>
                <a:gd name="T33" fmla="*/ 0 h 198"/>
                <a:gd name="T34" fmla="*/ 0 w 115"/>
                <a:gd name="T35" fmla="*/ 0 h 198"/>
                <a:gd name="T36" fmla="*/ 0 w 115"/>
                <a:gd name="T37" fmla="*/ 0 h 198"/>
                <a:gd name="T38" fmla="*/ 0 w 115"/>
                <a:gd name="T39" fmla="*/ 0 h 198"/>
                <a:gd name="T40" fmla="*/ 0 w 115"/>
                <a:gd name="T41" fmla="*/ 0 h 198"/>
                <a:gd name="T42" fmla="*/ 0 w 115"/>
                <a:gd name="T43" fmla="*/ 0 h 198"/>
                <a:gd name="T44" fmla="*/ 0 w 115"/>
                <a:gd name="T45" fmla="*/ 0 h 198"/>
                <a:gd name="T46" fmla="*/ 0 w 115"/>
                <a:gd name="T47" fmla="*/ 0 h 198"/>
                <a:gd name="T48" fmla="*/ 1 w 115"/>
                <a:gd name="T49" fmla="*/ 1 h 198"/>
                <a:gd name="T50" fmla="*/ 1 w 115"/>
                <a:gd name="T51" fmla="*/ 1 h 198"/>
                <a:gd name="T52" fmla="*/ 1 w 115"/>
                <a:gd name="T53" fmla="*/ 1 h 198"/>
                <a:gd name="T54" fmla="*/ 1 w 115"/>
                <a:gd name="T55" fmla="*/ 1 h 198"/>
                <a:gd name="T56" fmla="*/ 1 w 115"/>
                <a:gd name="T57" fmla="*/ 1 h 198"/>
                <a:gd name="T58" fmla="*/ 1 w 115"/>
                <a:gd name="T59" fmla="*/ 1 h 198"/>
                <a:gd name="T60" fmla="*/ 1 w 115"/>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198"/>
                <a:gd name="T95" fmla="*/ 115 w 115"/>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2" name="Freeform 56"/>
            <p:cNvSpPr>
              <a:spLocks/>
            </p:cNvSpPr>
            <p:nvPr/>
          </p:nvSpPr>
          <p:spPr bwMode="auto">
            <a:xfrm>
              <a:off x="4014" y="695"/>
              <a:ext cx="523" cy="1184"/>
            </a:xfrm>
            <a:custGeom>
              <a:avLst/>
              <a:gdLst>
                <a:gd name="T0" fmla="*/ 19 w 2616"/>
                <a:gd name="T1" fmla="*/ 1 h 5921"/>
                <a:gd name="T2" fmla="*/ 19 w 2616"/>
                <a:gd name="T3" fmla="*/ 3 h 5921"/>
                <a:gd name="T4" fmla="*/ 20 w 2616"/>
                <a:gd name="T5" fmla="*/ 3 h 5921"/>
                <a:gd name="T6" fmla="*/ 19 w 2616"/>
                <a:gd name="T7" fmla="*/ 4 h 5921"/>
                <a:gd name="T8" fmla="*/ 20 w 2616"/>
                <a:gd name="T9" fmla="*/ 4 h 5921"/>
                <a:gd name="T10" fmla="*/ 19 w 2616"/>
                <a:gd name="T11" fmla="*/ 5 h 5921"/>
                <a:gd name="T12" fmla="*/ 16 w 2616"/>
                <a:gd name="T13" fmla="*/ 8 h 5921"/>
                <a:gd name="T14" fmla="*/ 17 w 2616"/>
                <a:gd name="T15" fmla="*/ 7 h 5921"/>
                <a:gd name="T16" fmla="*/ 18 w 2616"/>
                <a:gd name="T17" fmla="*/ 6 h 5921"/>
                <a:gd name="T18" fmla="*/ 20 w 2616"/>
                <a:gd name="T19" fmla="*/ 6 h 5921"/>
                <a:gd name="T20" fmla="*/ 20 w 2616"/>
                <a:gd name="T21" fmla="*/ 8 h 5921"/>
                <a:gd name="T22" fmla="*/ 20 w 2616"/>
                <a:gd name="T23" fmla="*/ 8 h 5921"/>
                <a:gd name="T24" fmla="*/ 19 w 2616"/>
                <a:gd name="T25" fmla="*/ 10 h 5921"/>
                <a:gd name="T26" fmla="*/ 20 w 2616"/>
                <a:gd name="T27" fmla="*/ 11 h 5921"/>
                <a:gd name="T28" fmla="*/ 16 w 2616"/>
                <a:gd name="T29" fmla="*/ 12 h 5921"/>
                <a:gd name="T30" fmla="*/ 12 w 2616"/>
                <a:gd name="T31" fmla="*/ 17 h 5921"/>
                <a:gd name="T32" fmla="*/ 11 w 2616"/>
                <a:gd name="T33" fmla="*/ 23 h 5921"/>
                <a:gd name="T34" fmla="*/ 12 w 2616"/>
                <a:gd name="T35" fmla="*/ 26 h 5921"/>
                <a:gd name="T36" fmla="*/ 13 w 2616"/>
                <a:gd name="T37" fmla="*/ 37 h 5921"/>
                <a:gd name="T38" fmla="*/ 14 w 2616"/>
                <a:gd name="T39" fmla="*/ 41 h 5921"/>
                <a:gd name="T40" fmla="*/ 13 w 2616"/>
                <a:gd name="T41" fmla="*/ 42 h 5921"/>
                <a:gd name="T42" fmla="*/ 12 w 2616"/>
                <a:gd name="T43" fmla="*/ 42 h 5921"/>
                <a:gd name="T44" fmla="*/ 13 w 2616"/>
                <a:gd name="T45" fmla="*/ 46 h 5921"/>
                <a:gd name="T46" fmla="*/ 9 w 2616"/>
                <a:gd name="T47" fmla="*/ 43 h 5921"/>
                <a:gd name="T48" fmla="*/ 8 w 2616"/>
                <a:gd name="T49" fmla="*/ 42 h 5921"/>
                <a:gd name="T50" fmla="*/ 7 w 2616"/>
                <a:gd name="T51" fmla="*/ 43 h 5921"/>
                <a:gd name="T52" fmla="*/ 8 w 2616"/>
                <a:gd name="T53" fmla="*/ 46 h 5921"/>
                <a:gd name="T54" fmla="*/ 7 w 2616"/>
                <a:gd name="T55" fmla="*/ 47 h 5921"/>
                <a:gd name="T56" fmla="*/ 4 w 2616"/>
                <a:gd name="T57" fmla="*/ 44 h 5921"/>
                <a:gd name="T58" fmla="*/ 3 w 2616"/>
                <a:gd name="T59" fmla="*/ 42 h 5921"/>
                <a:gd name="T60" fmla="*/ 1 w 2616"/>
                <a:gd name="T61" fmla="*/ 41 h 5921"/>
                <a:gd name="T62" fmla="*/ 2 w 2616"/>
                <a:gd name="T63" fmla="*/ 36 h 5921"/>
                <a:gd name="T64" fmla="*/ 2 w 2616"/>
                <a:gd name="T65" fmla="*/ 36 h 5921"/>
                <a:gd name="T66" fmla="*/ 2 w 2616"/>
                <a:gd name="T67" fmla="*/ 30 h 5921"/>
                <a:gd name="T68" fmla="*/ 3 w 2616"/>
                <a:gd name="T69" fmla="*/ 23 h 5921"/>
                <a:gd name="T70" fmla="*/ 2 w 2616"/>
                <a:gd name="T71" fmla="*/ 20 h 5921"/>
                <a:gd name="T72" fmla="*/ 1 w 2616"/>
                <a:gd name="T73" fmla="*/ 20 h 5921"/>
                <a:gd name="T74" fmla="*/ 1 w 2616"/>
                <a:gd name="T75" fmla="*/ 19 h 5921"/>
                <a:gd name="T76" fmla="*/ 1 w 2616"/>
                <a:gd name="T77" fmla="*/ 17 h 5921"/>
                <a:gd name="T78" fmla="*/ 0 w 2616"/>
                <a:gd name="T79" fmla="*/ 16 h 5921"/>
                <a:gd name="T80" fmla="*/ 0 w 2616"/>
                <a:gd name="T81" fmla="*/ 15 h 5921"/>
                <a:gd name="T82" fmla="*/ 0 w 2616"/>
                <a:gd name="T83" fmla="*/ 13 h 5921"/>
                <a:gd name="T84" fmla="*/ 1 w 2616"/>
                <a:gd name="T85" fmla="*/ 11 h 5921"/>
                <a:gd name="T86" fmla="*/ 0 w 2616"/>
                <a:gd name="T87" fmla="*/ 10 h 5921"/>
                <a:gd name="T88" fmla="*/ 0 w 2616"/>
                <a:gd name="T89" fmla="*/ 8 h 5921"/>
                <a:gd name="T90" fmla="*/ 1 w 2616"/>
                <a:gd name="T91" fmla="*/ 7 h 5921"/>
                <a:gd name="T92" fmla="*/ 1 w 2616"/>
                <a:gd name="T93" fmla="*/ 6 h 5921"/>
                <a:gd name="T94" fmla="*/ 2 w 2616"/>
                <a:gd name="T95" fmla="*/ 5 h 5921"/>
                <a:gd name="T96" fmla="*/ 3 w 2616"/>
                <a:gd name="T97" fmla="*/ 4 h 5921"/>
                <a:gd name="T98" fmla="*/ 5 w 2616"/>
                <a:gd name="T99" fmla="*/ 3 h 5921"/>
                <a:gd name="T100" fmla="*/ 7 w 2616"/>
                <a:gd name="T101" fmla="*/ 3 h 5921"/>
                <a:gd name="T102" fmla="*/ 9 w 2616"/>
                <a:gd name="T103" fmla="*/ 5 h 5921"/>
                <a:gd name="T104" fmla="*/ 10 w 2616"/>
                <a:gd name="T105" fmla="*/ 6 h 5921"/>
                <a:gd name="T106" fmla="*/ 11 w 2616"/>
                <a:gd name="T107" fmla="*/ 7 h 5921"/>
                <a:gd name="T108" fmla="*/ 11 w 2616"/>
                <a:gd name="T109" fmla="*/ 9 h 5921"/>
                <a:gd name="T110" fmla="*/ 12 w 2616"/>
                <a:gd name="T111" fmla="*/ 10 h 5921"/>
                <a:gd name="T112" fmla="*/ 14 w 2616"/>
                <a:gd name="T113" fmla="*/ 6 h 5921"/>
                <a:gd name="T114" fmla="*/ 15 w 2616"/>
                <a:gd name="T115" fmla="*/ 2 h 5921"/>
                <a:gd name="T116" fmla="*/ 16 w 2616"/>
                <a:gd name="T117" fmla="*/ 3 h 5921"/>
                <a:gd name="T118" fmla="*/ 17 w 2616"/>
                <a:gd name="T119" fmla="*/ 0 h 5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6"/>
                <a:gd name="T181" fmla="*/ 0 h 5921"/>
                <a:gd name="T182" fmla="*/ 2616 w 2616"/>
                <a:gd name="T183" fmla="*/ 5921 h 5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3" name="Freeform 57"/>
            <p:cNvSpPr>
              <a:spLocks/>
            </p:cNvSpPr>
            <p:nvPr/>
          </p:nvSpPr>
          <p:spPr bwMode="auto">
            <a:xfrm>
              <a:off x="4313" y="705"/>
              <a:ext cx="197" cy="305"/>
            </a:xfrm>
            <a:custGeom>
              <a:avLst/>
              <a:gdLst>
                <a:gd name="T0" fmla="*/ 5 w 986"/>
                <a:gd name="T1" fmla="*/ 2 h 1524"/>
                <a:gd name="T2" fmla="*/ 6 w 986"/>
                <a:gd name="T3" fmla="*/ 2 h 1524"/>
                <a:gd name="T4" fmla="*/ 6 w 986"/>
                <a:gd name="T5" fmla="*/ 2 h 1524"/>
                <a:gd name="T6" fmla="*/ 6 w 986"/>
                <a:gd name="T7" fmla="*/ 1 h 1524"/>
                <a:gd name="T8" fmla="*/ 7 w 986"/>
                <a:gd name="T9" fmla="*/ 1 h 1524"/>
                <a:gd name="T10" fmla="*/ 6 w 986"/>
                <a:gd name="T11" fmla="*/ 2 h 1524"/>
                <a:gd name="T12" fmla="*/ 6 w 986"/>
                <a:gd name="T13" fmla="*/ 2 h 1524"/>
                <a:gd name="T14" fmla="*/ 6 w 986"/>
                <a:gd name="T15" fmla="*/ 3 h 1524"/>
                <a:gd name="T16" fmla="*/ 6 w 986"/>
                <a:gd name="T17" fmla="*/ 3 h 1524"/>
                <a:gd name="T18" fmla="*/ 7 w 986"/>
                <a:gd name="T19" fmla="*/ 3 h 1524"/>
                <a:gd name="T20" fmla="*/ 7 w 986"/>
                <a:gd name="T21" fmla="*/ 2 h 1524"/>
                <a:gd name="T22" fmla="*/ 8 w 986"/>
                <a:gd name="T23" fmla="*/ 2 h 1524"/>
                <a:gd name="T24" fmla="*/ 8 w 986"/>
                <a:gd name="T25" fmla="*/ 2 h 1524"/>
                <a:gd name="T26" fmla="*/ 7 w 986"/>
                <a:gd name="T27" fmla="*/ 3 h 1524"/>
                <a:gd name="T28" fmla="*/ 6 w 986"/>
                <a:gd name="T29" fmla="*/ 3 h 1524"/>
                <a:gd name="T30" fmla="*/ 6 w 986"/>
                <a:gd name="T31" fmla="*/ 4 h 1524"/>
                <a:gd name="T32" fmla="*/ 7 w 986"/>
                <a:gd name="T33" fmla="*/ 4 h 1524"/>
                <a:gd name="T34" fmla="*/ 7 w 986"/>
                <a:gd name="T35" fmla="*/ 4 h 1524"/>
                <a:gd name="T36" fmla="*/ 6 w 986"/>
                <a:gd name="T37" fmla="*/ 4 h 1524"/>
                <a:gd name="T38" fmla="*/ 5 w 986"/>
                <a:gd name="T39" fmla="*/ 5 h 1524"/>
                <a:gd name="T40" fmla="*/ 4 w 986"/>
                <a:gd name="T41" fmla="*/ 5 h 1524"/>
                <a:gd name="T42" fmla="*/ 4 w 986"/>
                <a:gd name="T43" fmla="*/ 6 h 1524"/>
                <a:gd name="T44" fmla="*/ 4 w 986"/>
                <a:gd name="T45" fmla="*/ 6 h 1524"/>
                <a:gd name="T46" fmla="*/ 3 w 986"/>
                <a:gd name="T47" fmla="*/ 7 h 1524"/>
                <a:gd name="T48" fmla="*/ 3 w 986"/>
                <a:gd name="T49" fmla="*/ 7 h 1524"/>
                <a:gd name="T50" fmla="*/ 3 w 986"/>
                <a:gd name="T51" fmla="*/ 7 h 1524"/>
                <a:gd name="T52" fmla="*/ 3 w 986"/>
                <a:gd name="T53" fmla="*/ 8 h 1524"/>
                <a:gd name="T54" fmla="*/ 3 w 986"/>
                <a:gd name="T55" fmla="*/ 9 h 1524"/>
                <a:gd name="T56" fmla="*/ 3 w 986"/>
                <a:gd name="T57" fmla="*/ 9 h 1524"/>
                <a:gd name="T58" fmla="*/ 3 w 986"/>
                <a:gd name="T59" fmla="*/ 10 h 1524"/>
                <a:gd name="T60" fmla="*/ 1 w 986"/>
                <a:gd name="T61" fmla="*/ 12 h 1524"/>
                <a:gd name="T62" fmla="*/ 1 w 986"/>
                <a:gd name="T63" fmla="*/ 12 h 1524"/>
                <a:gd name="T64" fmla="*/ 1 w 986"/>
                <a:gd name="T65" fmla="*/ 12 h 1524"/>
                <a:gd name="T66" fmla="*/ 0 w 986"/>
                <a:gd name="T67" fmla="*/ 12 h 1524"/>
                <a:gd name="T68" fmla="*/ 0 w 986"/>
                <a:gd name="T69" fmla="*/ 12 h 1524"/>
                <a:gd name="T70" fmla="*/ 0 w 986"/>
                <a:gd name="T71" fmla="*/ 11 h 1524"/>
                <a:gd name="T72" fmla="*/ 0 w 986"/>
                <a:gd name="T73" fmla="*/ 11 h 1524"/>
                <a:gd name="T74" fmla="*/ 0 w 986"/>
                <a:gd name="T75" fmla="*/ 10 h 1524"/>
                <a:gd name="T76" fmla="*/ 0 w 986"/>
                <a:gd name="T77" fmla="*/ 10 h 1524"/>
                <a:gd name="T78" fmla="*/ 0 w 986"/>
                <a:gd name="T79" fmla="*/ 10 h 1524"/>
                <a:gd name="T80" fmla="*/ 1 w 986"/>
                <a:gd name="T81" fmla="*/ 10 h 1524"/>
                <a:gd name="T82" fmla="*/ 1 w 986"/>
                <a:gd name="T83" fmla="*/ 10 h 1524"/>
                <a:gd name="T84" fmla="*/ 1 w 986"/>
                <a:gd name="T85" fmla="*/ 9 h 1524"/>
                <a:gd name="T86" fmla="*/ 2 w 986"/>
                <a:gd name="T87" fmla="*/ 8 h 1524"/>
                <a:gd name="T88" fmla="*/ 3 w 986"/>
                <a:gd name="T89" fmla="*/ 6 h 1524"/>
                <a:gd name="T90" fmla="*/ 3 w 986"/>
                <a:gd name="T91" fmla="*/ 5 h 1524"/>
                <a:gd name="T92" fmla="*/ 3 w 986"/>
                <a:gd name="T93" fmla="*/ 4 h 1524"/>
                <a:gd name="T94" fmla="*/ 3 w 986"/>
                <a:gd name="T95" fmla="*/ 3 h 1524"/>
                <a:gd name="T96" fmla="*/ 3 w 986"/>
                <a:gd name="T97" fmla="*/ 2 h 1524"/>
                <a:gd name="T98" fmla="*/ 3 w 986"/>
                <a:gd name="T99" fmla="*/ 2 h 1524"/>
                <a:gd name="T100" fmla="*/ 4 w 986"/>
                <a:gd name="T101" fmla="*/ 3 h 1524"/>
                <a:gd name="T102" fmla="*/ 4 w 986"/>
                <a:gd name="T103" fmla="*/ 2 h 1524"/>
                <a:gd name="T104" fmla="*/ 5 w 986"/>
                <a:gd name="T105" fmla="*/ 2 h 1524"/>
                <a:gd name="T106" fmla="*/ 5 w 986"/>
                <a:gd name="T107" fmla="*/ 1 h 1524"/>
                <a:gd name="T108" fmla="*/ 5 w 986"/>
                <a:gd name="T109" fmla="*/ 0 h 1524"/>
                <a:gd name="T110" fmla="*/ 5 w 986"/>
                <a:gd name="T111" fmla="*/ 1 h 1524"/>
                <a:gd name="T112" fmla="*/ 5 w 986"/>
                <a:gd name="T113" fmla="*/ 1 h 1524"/>
                <a:gd name="T114" fmla="*/ 5 w 986"/>
                <a:gd name="T115" fmla="*/ 2 h 1524"/>
                <a:gd name="T116" fmla="*/ 5 w 986"/>
                <a:gd name="T117" fmla="*/ 2 h 15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6"/>
                <a:gd name="T178" fmla="*/ 0 h 1524"/>
                <a:gd name="T179" fmla="*/ 986 w 986"/>
                <a:gd name="T180" fmla="*/ 1524 h 15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4" name="Freeform 58"/>
            <p:cNvSpPr>
              <a:spLocks/>
            </p:cNvSpPr>
            <p:nvPr/>
          </p:nvSpPr>
          <p:spPr bwMode="auto">
            <a:xfrm>
              <a:off x="4023" y="778"/>
              <a:ext cx="167" cy="286"/>
            </a:xfrm>
            <a:custGeom>
              <a:avLst/>
              <a:gdLst>
                <a:gd name="T0" fmla="*/ 6 w 834"/>
                <a:gd name="T1" fmla="*/ 1 h 1430"/>
                <a:gd name="T2" fmla="*/ 5 w 834"/>
                <a:gd name="T3" fmla="*/ 1 h 1430"/>
                <a:gd name="T4" fmla="*/ 5 w 834"/>
                <a:gd name="T5" fmla="*/ 1 h 1430"/>
                <a:gd name="T6" fmla="*/ 4 w 834"/>
                <a:gd name="T7" fmla="*/ 2 h 1430"/>
                <a:gd name="T8" fmla="*/ 3 w 834"/>
                <a:gd name="T9" fmla="*/ 2 h 1430"/>
                <a:gd name="T10" fmla="*/ 3 w 834"/>
                <a:gd name="T11" fmla="*/ 3 h 1430"/>
                <a:gd name="T12" fmla="*/ 3 w 834"/>
                <a:gd name="T13" fmla="*/ 4 h 1430"/>
                <a:gd name="T14" fmla="*/ 2 w 834"/>
                <a:gd name="T15" fmla="*/ 4 h 1430"/>
                <a:gd name="T16" fmla="*/ 2 w 834"/>
                <a:gd name="T17" fmla="*/ 5 h 1430"/>
                <a:gd name="T18" fmla="*/ 2 w 834"/>
                <a:gd name="T19" fmla="*/ 6 h 1430"/>
                <a:gd name="T20" fmla="*/ 2 w 834"/>
                <a:gd name="T21" fmla="*/ 7 h 1430"/>
                <a:gd name="T22" fmla="*/ 2 w 834"/>
                <a:gd name="T23" fmla="*/ 7 h 1430"/>
                <a:gd name="T24" fmla="*/ 3 w 834"/>
                <a:gd name="T25" fmla="*/ 8 h 1430"/>
                <a:gd name="T26" fmla="*/ 2 w 834"/>
                <a:gd name="T27" fmla="*/ 9 h 1430"/>
                <a:gd name="T28" fmla="*/ 2 w 834"/>
                <a:gd name="T29" fmla="*/ 10 h 1430"/>
                <a:gd name="T30" fmla="*/ 1 w 834"/>
                <a:gd name="T31" fmla="*/ 11 h 1430"/>
                <a:gd name="T32" fmla="*/ 0 w 834"/>
                <a:gd name="T33" fmla="*/ 11 h 1430"/>
                <a:gd name="T34" fmla="*/ 1 w 834"/>
                <a:gd name="T35" fmla="*/ 11 h 1430"/>
                <a:gd name="T36" fmla="*/ 1 w 834"/>
                <a:gd name="T37" fmla="*/ 10 h 1430"/>
                <a:gd name="T38" fmla="*/ 1 w 834"/>
                <a:gd name="T39" fmla="*/ 10 h 1430"/>
                <a:gd name="T40" fmla="*/ 1 w 834"/>
                <a:gd name="T41" fmla="*/ 9 h 1430"/>
                <a:gd name="T42" fmla="*/ 1 w 834"/>
                <a:gd name="T43" fmla="*/ 9 h 1430"/>
                <a:gd name="T44" fmla="*/ 1 w 834"/>
                <a:gd name="T45" fmla="*/ 9 h 1430"/>
                <a:gd name="T46" fmla="*/ 1 w 834"/>
                <a:gd name="T47" fmla="*/ 9 h 1430"/>
                <a:gd name="T48" fmla="*/ 0 w 834"/>
                <a:gd name="T49" fmla="*/ 9 h 1430"/>
                <a:gd name="T50" fmla="*/ 0 w 834"/>
                <a:gd name="T51" fmla="*/ 9 h 1430"/>
                <a:gd name="T52" fmla="*/ 1 w 834"/>
                <a:gd name="T53" fmla="*/ 8 h 1430"/>
                <a:gd name="T54" fmla="*/ 1 w 834"/>
                <a:gd name="T55" fmla="*/ 8 h 1430"/>
                <a:gd name="T56" fmla="*/ 1 w 834"/>
                <a:gd name="T57" fmla="*/ 7 h 1430"/>
                <a:gd name="T58" fmla="*/ 1 w 834"/>
                <a:gd name="T59" fmla="*/ 7 h 1430"/>
                <a:gd name="T60" fmla="*/ 0 w 834"/>
                <a:gd name="T61" fmla="*/ 7 h 1430"/>
                <a:gd name="T62" fmla="*/ 0 w 834"/>
                <a:gd name="T63" fmla="*/ 7 h 1430"/>
                <a:gd name="T64" fmla="*/ 0 w 834"/>
                <a:gd name="T65" fmla="*/ 7 h 1430"/>
                <a:gd name="T66" fmla="*/ 1 w 834"/>
                <a:gd name="T67" fmla="*/ 6 h 1430"/>
                <a:gd name="T68" fmla="*/ 1 w 834"/>
                <a:gd name="T69" fmla="*/ 6 h 1430"/>
                <a:gd name="T70" fmla="*/ 1 w 834"/>
                <a:gd name="T71" fmla="*/ 6 h 1430"/>
                <a:gd name="T72" fmla="*/ 1 w 834"/>
                <a:gd name="T73" fmla="*/ 5 h 1430"/>
                <a:gd name="T74" fmla="*/ 1 w 834"/>
                <a:gd name="T75" fmla="*/ 5 h 1430"/>
                <a:gd name="T76" fmla="*/ 1 w 834"/>
                <a:gd name="T77" fmla="*/ 5 h 1430"/>
                <a:gd name="T78" fmla="*/ 1 w 834"/>
                <a:gd name="T79" fmla="*/ 4 h 1430"/>
                <a:gd name="T80" fmla="*/ 1 w 834"/>
                <a:gd name="T81" fmla="*/ 4 h 1430"/>
                <a:gd name="T82" fmla="*/ 1 w 834"/>
                <a:gd name="T83" fmla="*/ 4 h 1430"/>
                <a:gd name="T84" fmla="*/ 2 w 834"/>
                <a:gd name="T85" fmla="*/ 4 h 1430"/>
                <a:gd name="T86" fmla="*/ 2 w 834"/>
                <a:gd name="T87" fmla="*/ 3 h 1430"/>
                <a:gd name="T88" fmla="*/ 2 w 834"/>
                <a:gd name="T89" fmla="*/ 2 h 1430"/>
                <a:gd name="T90" fmla="*/ 3 w 834"/>
                <a:gd name="T91" fmla="*/ 2 h 1430"/>
                <a:gd name="T92" fmla="*/ 2 w 834"/>
                <a:gd name="T93" fmla="*/ 2 h 1430"/>
                <a:gd name="T94" fmla="*/ 2 w 834"/>
                <a:gd name="T95" fmla="*/ 1 h 1430"/>
                <a:gd name="T96" fmla="*/ 3 w 834"/>
                <a:gd name="T97" fmla="*/ 1 h 1430"/>
                <a:gd name="T98" fmla="*/ 2 w 834"/>
                <a:gd name="T99" fmla="*/ 1 h 1430"/>
                <a:gd name="T100" fmla="*/ 2 w 834"/>
                <a:gd name="T101" fmla="*/ 1 h 1430"/>
                <a:gd name="T102" fmla="*/ 3 w 834"/>
                <a:gd name="T103" fmla="*/ 1 h 1430"/>
                <a:gd name="T104" fmla="*/ 3 w 834"/>
                <a:gd name="T105" fmla="*/ 1 h 1430"/>
                <a:gd name="T106" fmla="*/ 4 w 834"/>
                <a:gd name="T107" fmla="*/ 1 h 1430"/>
                <a:gd name="T108" fmla="*/ 4 w 834"/>
                <a:gd name="T109" fmla="*/ 0 h 1430"/>
                <a:gd name="T110" fmla="*/ 5 w 834"/>
                <a:gd name="T111" fmla="*/ 1 h 1430"/>
                <a:gd name="T112" fmla="*/ 6 w 834"/>
                <a:gd name="T113" fmla="*/ 0 h 1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4"/>
                <a:gd name="T172" fmla="*/ 0 h 1430"/>
                <a:gd name="T173" fmla="*/ 834 w 834"/>
                <a:gd name="T174" fmla="*/ 1430 h 1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5" name="Freeform 59"/>
            <p:cNvSpPr>
              <a:spLocks/>
            </p:cNvSpPr>
            <p:nvPr/>
          </p:nvSpPr>
          <p:spPr bwMode="auto">
            <a:xfrm>
              <a:off x="4073" y="808"/>
              <a:ext cx="130" cy="165"/>
            </a:xfrm>
            <a:custGeom>
              <a:avLst/>
              <a:gdLst>
                <a:gd name="T0" fmla="*/ 4 w 653"/>
                <a:gd name="T1" fmla="*/ 0 h 823"/>
                <a:gd name="T2" fmla="*/ 5 w 653"/>
                <a:gd name="T3" fmla="*/ 0 h 823"/>
                <a:gd name="T4" fmla="*/ 5 w 653"/>
                <a:gd name="T5" fmla="*/ 0 h 823"/>
                <a:gd name="T6" fmla="*/ 5 w 653"/>
                <a:gd name="T7" fmla="*/ 1 h 823"/>
                <a:gd name="T8" fmla="*/ 5 w 653"/>
                <a:gd name="T9" fmla="*/ 1 h 823"/>
                <a:gd name="T10" fmla="*/ 4 w 653"/>
                <a:gd name="T11" fmla="*/ 1 h 823"/>
                <a:gd name="T12" fmla="*/ 4 w 653"/>
                <a:gd name="T13" fmla="*/ 2 h 823"/>
                <a:gd name="T14" fmla="*/ 3 w 653"/>
                <a:gd name="T15" fmla="*/ 2 h 823"/>
                <a:gd name="T16" fmla="*/ 3 w 653"/>
                <a:gd name="T17" fmla="*/ 1 h 823"/>
                <a:gd name="T18" fmla="*/ 3 w 653"/>
                <a:gd name="T19" fmla="*/ 2 h 823"/>
                <a:gd name="T20" fmla="*/ 2 w 653"/>
                <a:gd name="T21" fmla="*/ 3 h 823"/>
                <a:gd name="T22" fmla="*/ 2 w 653"/>
                <a:gd name="T23" fmla="*/ 3 h 823"/>
                <a:gd name="T24" fmla="*/ 2 w 653"/>
                <a:gd name="T25" fmla="*/ 3 h 823"/>
                <a:gd name="T26" fmla="*/ 2 w 653"/>
                <a:gd name="T27" fmla="*/ 3 h 823"/>
                <a:gd name="T28" fmla="*/ 2 w 653"/>
                <a:gd name="T29" fmla="*/ 4 h 823"/>
                <a:gd name="T30" fmla="*/ 2 w 653"/>
                <a:gd name="T31" fmla="*/ 4 h 823"/>
                <a:gd name="T32" fmla="*/ 2 w 653"/>
                <a:gd name="T33" fmla="*/ 4 h 823"/>
                <a:gd name="T34" fmla="*/ 2 w 653"/>
                <a:gd name="T35" fmla="*/ 5 h 823"/>
                <a:gd name="T36" fmla="*/ 2 w 653"/>
                <a:gd name="T37" fmla="*/ 5 h 823"/>
                <a:gd name="T38" fmla="*/ 2 w 653"/>
                <a:gd name="T39" fmla="*/ 6 h 823"/>
                <a:gd name="T40" fmla="*/ 2 w 653"/>
                <a:gd name="T41" fmla="*/ 6 h 823"/>
                <a:gd name="T42" fmla="*/ 1 w 653"/>
                <a:gd name="T43" fmla="*/ 7 h 823"/>
                <a:gd name="T44" fmla="*/ 1 w 653"/>
                <a:gd name="T45" fmla="*/ 6 h 823"/>
                <a:gd name="T46" fmla="*/ 1 w 653"/>
                <a:gd name="T47" fmla="*/ 6 h 823"/>
                <a:gd name="T48" fmla="*/ 1 w 653"/>
                <a:gd name="T49" fmla="*/ 6 h 823"/>
                <a:gd name="T50" fmla="*/ 1 w 653"/>
                <a:gd name="T51" fmla="*/ 5 h 823"/>
                <a:gd name="T52" fmla="*/ 1 w 653"/>
                <a:gd name="T53" fmla="*/ 5 h 823"/>
                <a:gd name="T54" fmla="*/ 0 w 653"/>
                <a:gd name="T55" fmla="*/ 5 h 823"/>
                <a:gd name="T56" fmla="*/ 0 w 653"/>
                <a:gd name="T57" fmla="*/ 5 h 823"/>
                <a:gd name="T58" fmla="*/ 1 w 653"/>
                <a:gd name="T59" fmla="*/ 5 h 823"/>
                <a:gd name="T60" fmla="*/ 1 w 653"/>
                <a:gd name="T61" fmla="*/ 5 h 823"/>
                <a:gd name="T62" fmla="*/ 1 w 653"/>
                <a:gd name="T63" fmla="*/ 4 h 823"/>
                <a:gd name="T64" fmla="*/ 1 w 653"/>
                <a:gd name="T65" fmla="*/ 4 h 823"/>
                <a:gd name="T66" fmla="*/ 1 w 653"/>
                <a:gd name="T67" fmla="*/ 4 h 823"/>
                <a:gd name="T68" fmla="*/ 0 w 653"/>
                <a:gd name="T69" fmla="*/ 4 h 823"/>
                <a:gd name="T70" fmla="*/ 0 w 653"/>
                <a:gd name="T71" fmla="*/ 4 h 823"/>
                <a:gd name="T72" fmla="*/ 1 w 653"/>
                <a:gd name="T73" fmla="*/ 3 h 823"/>
                <a:gd name="T74" fmla="*/ 1 w 653"/>
                <a:gd name="T75" fmla="*/ 3 h 823"/>
                <a:gd name="T76" fmla="*/ 1 w 653"/>
                <a:gd name="T77" fmla="*/ 2 h 823"/>
                <a:gd name="T78" fmla="*/ 2 w 653"/>
                <a:gd name="T79" fmla="*/ 2 h 823"/>
                <a:gd name="T80" fmla="*/ 2 w 653"/>
                <a:gd name="T81" fmla="*/ 2 h 823"/>
                <a:gd name="T82" fmla="*/ 1 w 653"/>
                <a:gd name="T83" fmla="*/ 2 h 823"/>
                <a:gd name="T84" fmla="*/ 1 w 653"/>
                <a:gd name="T85" fmla="*/ 2 h 823"/>
                <a:gd name="T86" fmla="*/ 2 w 653"/>
                <a:gd name="T87" fmla="*/ 2 h 823"/>
                <a:gd name="T88" fmla="*/ 2 w 653"/>
                <a:gd name="T89" fmla="*/ 1 h 823"/>
                <a:gd name="T90" fmla="*/ 1 w 653"/>
                <a:gd name="T91" fmla="*/ 2 h 823"/>
                <a:gd name="T92" fmla="*/ 1 w 653"/>
                <a:gd name="T93" fmla="*/ 1 h 823"/>
                <a:gd name="T94" fmla="*/ 2 w 653"/>
                <a:gd name="T95" fmla="*/ 1 h 823"/>
                <a:gd name="T96" fmla="*/ 3 w 653"/>
                <a:gd name="T97" fmla="*/ 1 h 823"/>
                <a:gd name="T98" fmla="*/ 3 w 653"/>
                <a:gd name="T99" fmla="*/ 1 h 823"/>
                <a:gd name="T100" fmla="*/ 3 w 653"/>
                <a:gd name="T101" fmla="*/ 0 h 823"/>
                <a:gd name="T102" fmla="*/ 3 w 653"/>
                <a:gd name="T103" fmla="*/ 0 h 823"/>
                <a:gd name="T104" fmla="*/ 4 w 653"/>
                <a:gd name="T105" fmla="*/ 0 h 823"/>
                <a:gd name="T106" fmla="*/ 4 w 653"/>
                <a:gd name="T107" fmla="*/ 0 h 8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3"/>
                <a:gd name="T163" fmla="*/ 0 h 823"/>
                <a:gd name="T164" fmla="*/ 653 w 653"/>
                <a:gd name="T165" fmla="*/ 823 h 8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6" name="Freeform 60"/>
            <p:cNvSpPr>
              <a:spLocks/>
            </p:cNvSpPr>
            <p:nvPr/>
          </p:nvSpPr>
          <p:spPr bwMode="auto">
            <a:xfrm>
              <a:off x="4205" y="822"/>
              <a:ext cx="88" cy="130"/>
            </a:xfrm>
            <a:custGeom>
              <a:avLst/>
              <a:gdLst>
                <a:gd name="T0" fmla="*/ 1 w 437"/>
                <a:gd name="T1" fmla="*/ 0 h 653"/>
                <a:gd name="T2" fmla="*/ 1 w 437"/>
                <a:gd name="T3" fmla="*/ 0 h 653"/>
                <a:gd name="T4" fmla="*/ 1 w 437"/>
                <a:gd name="T5" fmla="*/ 0 h 653"/>
                <a:gd name="T6" fmla="*/ 1 w 437"/>
                <a:gd name="T7" fmla="*/ 1 h 653"/>
                <a:gd name="T8" fmla="*/ 1 w 437"/>
                <a:gd name="T9" fmla="*/ 0 h 653"/>
                <a:gd name="T10" fmla="*/ 2 w 437"/>
                <a:gd name="T11" fmla="*/ 1 h 653"/>
                <a:gd name="T12" fmla="*/ 2 w 437"/>
                <a:gd name="T13" fmla="*/ 1 h 653"/>
                <a:gd name="T14" fmla="*/ 1 w 437"/>
                <a:gd name="T15" fmla="*/ 1 h 653"/>
                <a:gd name="T16" fmla="*/ 1 w 437"/>
                <a:gd name="T17" fmla="*/ 1 h 653"/>
                <a:gd name="T18" fmla="*/ 1 w 437"/>
                <a:gd name="T19" fmla="*/ 1 h 653"/>
                <a:gd name="T20" fmla="*/ 2 w 437"/>
                <a:gd name="T21" fmla="*/ 1 h 653"/>
                <a:gd name="T22" fmla="*/ 2 w 437"/>
                <a:gd name="T23" fmla="*/ 1 h 653"/>
                <a:gd name="T24" fmla="*/ 2 w 437"/>
                <a:gd name="T25" fmla="*/ 1 h 653"/>
                <a:gd name="T26" fmla="*/ 2 w 437"/>
                <a:gd name="T27" fmla="*/ 1 h 653"/>
                <a:gd name="T28" fmla="*/ 2 w 437"/>
                <a:gd name="T29" fmla="*/ 2 h 653"/>
                <a:gd name="T30" fmla="*/ 2 w 437"/>
                <a:gd name="T31" fmla="*/ 2 h 653"/>
                <a:gd name="T32" fmla="*/ 2 w 437"/>
                <a:gd name="T33" fmla="*/ 2 h 653"/>
                <a:gd name="T34" fmla="*/ 2 w 437"/>
                <a:gd name="T35" fmla="*/ 2 h 653"/>
                <a:gd name="T36" fmla="*/ 2 w 437"/>
                <a:gd name="T37" fmla="*/ 2 h 653"/>
                <a:gd name="T38" fmla="*/ 2 w 437"/>
                <a:gd name="T39" fmla="*/ 2 h 653"/>
                <a:gd name="T40" fmla="*/ 2 w 437"/>
                <a:gd name="T41" fmla="*/ 2 h 653"/>
                <a:gd name="T42" fmla="*/ 2 w 437"/>
                <a:gd name="T43" fmla="*/ 2 h 653"/>
                <a:gd name="T44" fmla="*/ 2 w 437"/>
                <a:gd name="T45" fmla="*/ 2 h 653"/>
                <a:gd name="T46" fmla="*/ 2 w 437"/>
                <a:gd name="T47" fmla="*/ 2 h 653"/>
                <a:gd name="T48" fmla="*/ 2 w 437"/>
                <a:gd name="T49" fmla="*/ 3 h 653"/>
                <a:gd name="T50" fmla="*/ 2 w 437"/>
                <a:gd name="T51" fmla="*/ 3 h 653"/>
                <a:gd name="T52" fmla="*/ 3 w 437"/>
                <a:gd name="T53" fmla="*/ 2 h 653"/>
                <a:gd name="T54" fmla="*/ 3 w 437"/>
                <a:gd name="T55" fmla="*/ 3 h 653"/>
                <a:gd name="T56" fmla="*/ 3 w 437"/>
                <a:gd name="T57" fmla="*/ 3 h 653"/>
                <a:gd name="T58" fmla="*/ 3 w 437"/>
                <a:gd name="T59" fmla="*/ 3 h 653"/>
                <a:gd name="T60" fmla="*/ 3 w 437"/>
                <a:gd name="T61" fmla="*/ 3 h 653"/>
                <a:gd name="T62" fmla="*/ 3 w 437"/>
                <a:gd name="T63" fmla="*/ 3 h 653"/>
                <a:gd name="T64" fmla="*/ 3 w 437"/>
                <a:gd name="T65" fmla="*/ 3 h 653"/>
                <a:gd name="T66" fmla="*/ 4 w 437"/>
                <a:gd name="T67" fmla="*/ 3 h 653"/>
                <a:gd name="T68" fmla="*/ 3 w 437"/>
                <a:gd name="T69" fmla="*/ 3 h 653"/>
                <a:gd name="T70" fmla="*/ 3 w 437"/>
                <a:gd name="T71" fmla="*/ 3 h 653"/>
                <a:gd name="T72" fmla="*/ 3 w 437"/>
                <a:gd name="T73" fmla="*/ 3 h 653"/>
                <a:gd name="T74" fmla="*/ 3 w 437"/>
                <a:gd name="T75" fmla="*/ 4 h 653"/>
                <a:gd name="T76" fmla="*/ 3 w 437"/>
                <a:gd name="T77" fmla="*/ 4 h 653"/>
                <a:gd name="T78" fmla="*/ 3 w 437"/>
                <a:gd name="T79" fmla="*/ 4 h 653"/>
                <a:gd name="T80" fmla="*/ 3 w 437"/>
                <a:gd name="T81" fmla="*/ 4 h 653"/>
                <a:gd name="T82" fmla="*/ 3 w 437"/>
                <a:gd name="T83" fmla="*/ 4 h 653"/>
                <a:gd name="T84" fmla="*/ 4 w 437"/>
                <a:gd name="T85" fmla="*/ 4 h 653"/>
                <a:gd name="T86" fmla="*/ 3 w 437"/>
                <a:gd name="T87" fmla="*/ 4 h 653"/>
                <a:gd name="T88" fmla="*/ 3 w 437"/>
                <a:gd name="T89" fmla="*/ 4 h 653"/>
                <a:gd name="T90" fmla="*/ 3 w 437"/>
                <a:gd name="T91" fmla="*/ 5 h 653"/>
                <a:gd name="T92" fmla="*/ 3 w 437"/>
                <a:gd name="T93" fmla="*/ 5 h 653"/>
                <a:gd name="T94" fmla="*/ 3 w 437"/>
                <a:gd name="T95" fmla="*/ 5 h 653"/>
                <a:gd name="T96" fmla="*/ 2 w 437"/>
                <a:gd name="T97" fmla="*/ 5 h 653"/>
                <a:gd name="T98" fmla="*/ 2 w 437"/>
                <a:gd name="T99" fmla="*/ 4 h 653"/>
                <a:gd name="T100" fmla="*/ 2 w 437"/>
                <a:gd name="T101" fmla="*/ 3 h 653"/>
                <a:gd name="T102" fmla="*/ 1 w 437"/>
                <a:gd name="T103" fmla="*/ 2 h 653"/>
                <a:gd name="T104" fmla="*/ 2 w 437"/>
                <a:gd name="T105" fmla="*/ 2 h 653"/>
                <a:gd name="T106" fmla="*/ 1 w 437"/>
                <a:gd name="T107" fmla="*/ 2 h 653"/>
                <a:gd name="T108" fmla="*/ 1 w 437"/>
                <a:gd name="T109" fmla="*/ 2 h 653"/>
                <a:gd name="T110" fmla="*/ 1 w 437"/>
                <a:gd name="T111" fmla="*/ 1 h 653"/>
                <a:gd name="T112" fmla="*/ 1 w 437"/>
                <a:gd name="T113" fmla="*/ 1 h 653"/>
                <a:gd name="T114" fmla="*/ 0 w 437"/>
                <a:gd name="T115" fmla="*/ 1 h 653"/>
                <a:gd name="T116" fmla="*/ 0 w 437"/>
                <a:gd name="T117" fmla="*/ 1 h 653"/>
                <a:gd name="T118" fmla="*/ 0 w 437"/>
                <a:gd name="T119" fmla="*/ 0 h 653"/>
                <a:gd name="T120" fmla="*/ 1 w 437"/>
                <a:gd name="T121" fmla="*/ 0 h 653"/>
                <a:gd name="T122" fmla="*/ 1 w 437"/>
                <a:gd name="T123" fmla="*/ 0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7"/>
                <a:gd name="T187" fmla="*/ 0 h 653"/>
                <a:gd name="T188" fmla="*/ 437 w 437"/>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7" name="Freeform 61"/>
            <p:cNvSpPr>
              <a:spLocks/>
            </p:cNvSpPr>
            <p:nvPr/>
          </p:nvSpPr>
          <p:spPr bwMode="auto">
            <a:xfrm>
              <a:off x="4056" y="840"/>
              <a:ext cx="17" cy="4"/>
            </a:xfrm>
            <a:custGeom>
              <a:avLst/>
              <a:gdLst>
                <a:gd name="T0" fmla="*/ 1 w 86"/>
                <a:gd name="T1" fmla="*/ 0 h 23"/>
                <a:gd name="T2" fmla="*/ 1 w 86"/>
                <a:gd name="T3" fmla="*/ 0 h 23"/>
                <a:gd name="T4" fmla="*/ 1 w 86"/>
                <a:gd name="T5" fmla="*/ 0 h 23"/>
                <a:gd name="T6" fmla="*/ 0 w 86"/>
                <a:gd name="T7" fmla="*/ 0 h 23"/>
                <a:gd name="T8" fmla="*/ 0 w 86"/>
                <a:gd name="T9" fmla="*/ 0 h 23"/>
                <a:gd name="T10" fmla="*/ 0 w 86"/>
                <a:gd name="T11" fmla="*/ 0 h 23"/>
                <a:gd name="T12" fmla="*/ 0 w 86"/>
                <a:gd name="T13" fmla="*/ 0 h 23"/>
                <a:gd name="T14" fmla="*/ 0 w 86"/>
                <a:gd name="T15" fmla="*/ 0 h 23"/>
                <a:gd name="T16" fmla="*/ 0 w 86"/>
                <a:gd name="T17" fmla="*/ 0 h 23"/>
                <a:gd name="T18" fmla="*/ 0 w 86"/>
                <a:gd name="T19" fmla="*/ 0 h 23"/>
                <a:gd name="T20" fmla="*/ 0 w 86"/>
                <a:gd name="T21" fmla="*/ 0 h 23"/>
                <a:gd name="T22" fmla="*/ 0 w 86"/>
                <a:gd name="T23" fmla="*/ 0 h 23"/>
                <a:gd name="T24" fmla="*/ 0 w 86"/>
                <a:gd name="T25" fmla="*/ 0 h 23"/>
                <a:gd name="T26" fmla="*/ 0 w 86"/>
                <a:gd name="T27" fmla="*/ 0 h 23"/>
                <a:gd name="T28" fmla="*/ 0 w 86"/>
                <a:gd name="T29" fmla="*/ 0 h 23"/>
                <a:gd name="T30" fmla="*/ 1 w 86"/>
                <a:gd name="T31" fmla="*/ 0 h 23"/>
                <a:gd name="T32" fmla="*/ 1 w 8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23"/>
                <a:gd name="T53" fmla="*/ 86 w 8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8" name="Freeform 62"/>
            <p:cNvSpPr>
              <a:spLocks/>
            </p:cNvSpPr>
            <p:nvPr/>
          </p:nvSpPr>
          <p:spPr bwMode="auto">
            <a:xfrm>
              <a:off x="4127" y="844"/>
              <a:ext cx="130" cy="150"/>
            </a:xfrm>
            <a:custGeom>
              <a:avLst/>
              <a:gdLst>
                <a:gd name="T0" fmla="*/ 4 w 653"/>
                <a:gd name="T1" fmla="*/ 1 h 747"/>
                <a:gd name="T2" fmla="*/ 4 w 653"/>
                <a:gd name="T3" fmla="*/ 1 h 747"/>
                <a:gd name="T4" fmla="*/ 3 w 653"/>
                <a:gd name="T5" fmla="*/ 1 h 747"/>
                <a:gd name="T6" fmla="*/ 3 w 653"/>
                <a:gd name="T7" fmla="*/ 2 h 747"/>
                <a:gd name="T8" fmla="*/ 3 w 653"/>
                <a:gd name="T9" fmla="*/ 2 h 747"/>
                <a:gd name="T10" fmla="*/ 3 w 653"/>
                <a:gd name="T11" fmla="*/ 1 h 747"/>
                <a:gd name="T12" fmla="*/ 3 w 653"/>
                <a:gd name="T13" fmla="*/ 1 h 747"/>
                <a:gd name="T14" fmla="*/ 3 w 653"/>
                <a:gd name="T15" fmla="*/ 1 h 747"/>
                <a:gd name="T16" fmla="*/ 4 w 653"/>
                <a:gd name="T17" fmla="*/ 3 h 747"/>
                <a:gd name="T18" fmla="*/ 4 w 653"/>
                <a:gd name="T19" fmla="*/ 3 h 747"/>
                <a:gd name="T20" fmla="*/ 4 w 653"/>
                <a:gd name="T21" fmla="*/ 4 h 747"/>
                <a:gd name="T22" fmla="*/ 4 w 653"/>
                <a:gd name="T23" fmla="*/ 4 h 747"/>
                <a:gd name="T24" fmla="*/ 4 w 653"/>
                <a:gd name="T25" fmla="*/ 4 h 747"/>
                <a:gd name="T26" fmla="*/ 4 w 653"/>
                <a:gd name="T27" fmla="*/ 4 h 747"/>
                <a:gd name="T28" fmla="*/ 4 w 653"/>
                <a:gd name="T29" fmla="*/ 4 h 747"/>
                <a:gd name="T30" fmla="*/ 4 w 653"/>
                <a:gd name="T31" fmla="*/ 4 h 747"/>
                <a:gd name="T32" fmla="*/ 4 w 653"/>
                <a:gd name="T33" fmla="*/ 3 h 747"/>
                <a:gd name="T34" fmla="*/ 4 w 653"/>
                <a:gd name="T35" fmla="*/ 3 h 747"/>
                <a:gd name="T36" fmla="*/ 4 w 653"/>
                <a:gd name="T37" fmla="*/ 3 h 747"/>
                <a:gd name="T38" fmla="*/ 4 w 653"/>
                <a:gd name="T39" fmla="*/ 3 h 747"/>
                <a:gd name="T40" fmla="*/ 4 w 653"/>
                <a:gd name="T41" fmla="*/ 2 h 747"/>
                <a:gd name="T42" fmla="*/ 4 w 653"/>
                <a:gd name="T43" fmla="*/ 2 h 747"/>
                <a:gd name="T44" fmla="*/ 4 w 653"/>
                <a:gd name="T45" fmla="*/ 2 h 747"/>
                <a:gd name="T46" fmla="*/ 5 w 653"/>
                <a:gd name="T47" fmla="*/ 2 h 747"/>
                <a:gd name="T48" fmla="*/ 5 w 653"/>
                <a:gd name="T49" fmla="*/ 3 h 747"/>
                <a:gd name="T50" fmla="*/ 5 w 653"/>
                <a:gd name="T51" fmla="*/ 6 h 747"/>
                <a:gd name="T52" fmla="*/ 4 w 653"/>
                <a:gd name="T53" fmla="*/ 6 h 747"/>
                <a:gd name="T54" fmla="*/ 4 w 653"/>
                <a:gd name="T55" fmla="*/ 6 h 747"/>
                <a:gd name="T56" fmla="*/ 4 w 653"/>
                <a:gd name="T57" fmla="*/ 6 h 747"/>
                <a:gd name="T58" fmla="*/ 3 w 653"/>
                <a:gd name="T59" fmla="*/ 6 h 747"/>
                <a:gd name="T60" fmla="*/ 2 w 653"/>
                <a:gd name="T61" fmla="*/ 5 h 747"/>
                <a:gd name="T62" fmla="*/ 1 w 653"/>
                <a:gd name="T63" fmla="*/ 5 h 747"/>
                <a:gd name="T64" fmla="*/ 1 w 653"/>
                <a:gd name="T65" fmla="*/ 5 h 747"/>
                <a:gd name="T66" fmla="*/ 1 w 653"/>
                <a:gd name="T67" fmla="*/ 4 h 747"/>
                <a:gd name="T68" fmla="*/ 0 w 653"/>
                <a:gd name="T69" fmla="*/ 4 h 747"/>
                <a:gd name="T70" fmla="*/ 0 w 653"/>
                <a:gd name="T71" fmla="*/ 3 h 747"/>
                <a:gd name="T72" fmla="*/ 0 w 653"/>
                <a:gd name="T73" fmla="*/ 3 h 747"/>
                <a:gd name="T74" fmla="*/ 0 w 653"/>
                <a:gd name="T75" fmla="*/ 2 h 747"/>
                <a:gd name="T76" fmla="*/ 0 w 653"/>
                <a:gd name="T77" fmla="*/ 2 h 747"/>
                <a:gd name="T78" fmla="*/ 1 w 653"/>
                <a:gd name="T79" fmla="*/ 2 h 747"/>
                <a:gd name="T80" fmla="*/ 1 w 653"/>
                <a:gd name="T81" fmla="*/ 1 h 747"/>
                <a:gd name="T82" fmla="*/ 1 w 653"/>
                <a:gd name="T83" fmla="*/ 1 h 747"/>
                <a:gd name="T84" fmla="*/ 1 w 653"/>
                <a:gd name="T85" fmla="*/ 1 h 747"/>
                <a:gd name="T86" fmla="*/ 2 w 653"/>
                <a:gd name="T87" fmla="*/ 1 h 747"/>
                <a:gd name="T88" fmla="*/ 2 w 653"/>
                <a:gd name="T89" fmla="*/ 1 h 747"/>
                <a:gd name="T90" fmla="*/ 2 w 653"/>
                <a:gd name="T91" fmla="*/ 1 h 747"/>
                <a:gd name="T92" fmla="*/ 2 w 653"/>
                <a:gd name="T93" fmla="*/ 1 h 747"/>
                <a:gd name="T94" fmla="*/ 3 w 653"/>
                <a:gd name="T95" fmla="*/ 0 h 747"/>
                <a:gd name="T96" fmla="*/ 3 w 653"/>
                <a:gd name="T97" fmla="*/ 0 h 747"/>
                <a:gd name="T98" fmla="*/ 3 w 653"/>
                <a:gd name="T99" fmla="*/ 0 h 747"/>
                <a:gd name="T100" fmla="*/ 3 w 653"/>
                <a:gd name="T101" fmla="*/ 0 h 747"/>
                <a:gd name="T102" fmla="*/ 4 w 653"/>
                <a:gd name="T103" fmla="*/ 0 h 747"/>
                <a:gd name="T104" fmla="*/ 4 w 653"/>
                <a:gd name="T105" fmla="*/ 1 h 7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3"/>
                <a:gd name="T160" fmla="*/ 0 h 747"/>
                <a:gd name="T161" fmla="*/ 653 w 653"/>
                <a:gd name="T162" fmla="*/ 747 h 7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9" name="Freeform 63"/>
            <p:cNvSpPr>
              <a:spLocks/>
            </p:cNvSpPr>
            <p:nvPr/>
          </p:nvSpPr>
          <p:spPr bwMode="auto">
            <a:xfrm>
              <a:off x="4210" y="855"/>
              <a:ext cx="315" cy="286"/>
            </a:xfrm>
            <a:custGeom>
              <a:avLst/>
              <a:gdLst>
                <a:gd name="T0" fmla="*/ 10 w 1572"/>
                <a:gd name="T1" fmla="*/ 2 h 1430"/>
                <a:gd name="T2" fmla="*/ 11 w 1572"/>
                <a:gd name="T3" fmla="*/ 1 h 1430"/>
                <a:gd name="T4" fmla="*/ 11 w 1572"/>
                <a:gd name="T5" fmla="*/ 1 h 1430"/>
                <a:gd name="T6" fmla="*/ 12 w 1572"/>
                <a:gd name="T7" fmla="*/ 0 h 1430"/>
                <a:gd name="T8" fmla="*/ 12 w 1572"/>
                <a:gd name="T9" fmla="*/ 0 h 1430"/>
                <a:gd name="T10" fmla="*/ 12 w 1572"/>
                <a:gd name="T11" fmla="*/ 1 h 1430"/>
                <a:gd name="T12" fmla="*/ 11 w 1572"/>
                <a:gd name="T13" fmla="*/ 1 h 1430"/>
                <a:gd name="T14" fmla="*/ 11 w 1572"/>
                <a:gd name="T15" fmla="*/ 2 h 1430"/>
                <a:gd name="T16" fmla="*/ 11 w 1572"/>
                <a:gd name="T17" fmla="*/ 2 h 1430"/>
                <a:gd name="T18" fmla="*/ 11 w 1572"/>
                <a:gd name="T19" fmla="*/ 2 h 1430"/>
                <a:gd name="T20" fmla="*/ 11 w 1572"/>
                <a:gd name="T21" fmla="*/ 2 h 1430"/>
                <a:gd name="T22" fmla="*/ 11 w 1572"/>
                <a:gd name="T23" fmla="*/ 2 h 1430"/>
                <a:gd name="T24" fmla="*/ 13 w 1572"/>
                <a:gd name="T25" fmla="*/ 2 h 1430"/>
                <a:gd name="T26" fmla="*/ 12 w 1572"/>
                <a:gd name="T27" fmla="*/ 3 h 1430"/>
                <a:gd name="T28" fmla="*/ 11 w 1572"/>
                <a:gd name="T29" fmla="*/ 3 h 1430"/>
                <a:gd name="T30" fmla="*/ 11 w 1572"/>
                <a:gd name="T31" fmla="*/ 3 h 1430"/>
                <a:gd name="T32" fmla="*/ 11 w 1572"/>
                <a:gd name="T33" fmla="*/ 4 h 1430"/>
                <a:gd name="T34" fmla="*/ 11 w 1572"/>
                <a:gd name="T35" fmla="*/ 4 h 1430"/>
                <a:gd name="T36" fmla="*/ 10 w 1572"/>
                <a:gd name="T37" fmla="*/ 4 h 1430"/>
                <a:gd name="T38" fmla="*/ 9 w 1572"/>
                <a:gd name="T39" fmla="*/ 5 h 1430"/>
                <a:gd name="T40" fmla="*/ 8 w 1572"/>
                <a:gd name="T41" fmla="*/ 5 h 1430"/>
                <a:gd name="T42" fmla="*/ 7 w 1572"/>
                <a:gd name="T43" fmla="*/ 7 h 1430"/>
                <a:gd name="T44" fmla="*/ 6 w 1572"/>
                <a:gd name="T45" fmla="*/ 8 h 1430"/>
                <a:gd name="T46" fmla="*/ 5 w 1572"/>
                <a:gd name="T47" fmla="*/ 9 h 1430"/>
                <a:gd name="T48" fmla="*/ 4 w 1572"/>
                <a:gd name="T49" fmla="*/ 11 h 1430"/>
                <a:gd name="T50" fmla="*/ 3 w 1572"/>
                <a:gd name="T51" fmla="*/ 11 h 1430"/>
                <a:gd name="T52" fmla="*/ 3 w 1572"/>
                <a:gd name="T53" fmla="*/ 11 h 1430"/>
                <a:gd name="T54" fmla="*/ 2 w 1572"/>
                <a:gd name="T55" fmla="*/ 11 h 1430"/>
                <a:gd name="T56" fmla="*/ 2 w 1572"/>
                <a:gd name="T57" fmla="*/ 11 h 1430"/>
                <a:gd name="T58" fmla="*/ 0 w 1572"/>
                <a:gd name="T59" fmla="*/ 11 h 1430"/>
                <a:gd name="T60" fmla="*/ 0 w 1572"/>
                <a:gd name="T61" fmla="*/ 11 h 1430"/>
                <a:gd name="T62" fmla="*/ 0 w 1572"/>
                <a:gd name="T63" fmla="*/ 10 h 1430"/>
                <a:gd name="T64" fmla="*/ 0 w 1572"/>
                <a:gd name="T65" fmla="*/ 10 h 1430"/>
                <a:gd name="T66" fmla="*/ 0 w 1572"/>
                <a:gd name="T67" fmla="*/ 9 h 1430"/>
                <a:gd name="T68" fmla="*/ 1 w 1572"/>
                <a:gd name="T69" fmla="*/ 9 h 1430"/>
                <a:gd name="T70" fmla="*/ 2 w 1572"/>
                <a:gd name="T71" fmla="*/ 9 h 1430"/>
                <a:gd name="T72" fmla="*/ 2 w 1572"/>
                <a:gd name="T73" fmla="*/ 9 h 1430"/>
                <a:gd name="T74" fmla="*/ 3 w 1572"/>
                <a:gd name="T75" fmla="*/ 9 h 1430"/>
                <a:gd name="T76" fmla="*/ 8 w 1572"/>
                <a:gd name="T77" fmla="*/ 4 h 1430"/>
                <a:gd name="T78" fmla="*/ 8 w 1572"/>
                <a:gd name="T79" fmla="*/ 3 h 1430"/>
                <a:gd name="T80" fmla="*/ 8 w 1572"/>
                <a:gd name="T81" fmla="*/ 2 h 1430"/>
                <a:gd name="T82" fmla="*/ 8 w 1572"/>
                <a:gd name="T83" fmla="*/ 1 h 1430"/>
                <a:gd name="T84" fmla="*/ 8 w 1572"/>
                <a:gd name="T85" fmla="*/ 1 h 1430"/>
                <a:gd name="T86" fmla="*/ 8 w 1572"/>
                <a:gd name="T87" fmla="*/ 1 h 1430"/>
                <a:gd name="T88" fmla="*/ 8 w 1572"/>
                <a:gd name="T89" fmla="*/ 2 h 1430"/>
                <a:gd name="T90" fmla="*/ 8 w 1572"/>
                <a:gd name="T91" fmla="*/ 2 h 1430"/>
                <a:gd name="T92" fmla="*/ 9 w 1572"/>
                <a:gd name="T93" fmla="*/ 2 h 1430"/>
                <a:gd name="T94" fmla="*/ 9 w 1572"/>
                <a:gd name="T95" fmla="*/ 2 h 1430"/>
                <a:gd name="T96" fmla="*/ 9 w 1572"/>
                <a:gd name="T97" fmla="*/ 1 h 1430"/>
                <a:gd name="T98" fmla="*/ 10 w 1572"/>
                <a:gd name="T99" fmla="*/ 0 h 1430"/>
                <a:gd name="T100" fmla="*/ 10 w 1572"/>
                <a:gd name="T101" fmla="*/ 0 h 1430"/>
                <a:gd name="T102" fmla="*/ 10 w 1572"/>
                <a:gd name="T103" fmla="*/ 1 h 1430"/>
                <a:gd name="T104" fmla="*/ 10 w 1572"/>
                <a:gd name="T105" fmla="*/ 1 h 1430"/>
                <a:gd name="T106" fmla="*/ 10 w 1572"/>
                <a:gd name="T107" fmla="*/ 2 h 14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2"/>
                <a:gd name="T163" fmla="*/ 0 h 1430"/>
                <a:gd name="T164" fmla="*/ 1572 w 1572"/>
                <a:gd name="T165" fmla="*/ 1430 h 14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0" name="Freeform 64"/>
            <p:cNvSpPr>
              <a:spLocks/>
            </p:cNvSpPr>
            <p:nvPr/>
          </p:nvSpPr>
          <p:spPr bwMode="auto">
            <a:xfrm>
              <a:off x="4220" y="878"/>
              <a:ext cx="10" cy="8"/>
            </a:xfrm>
            <a:custGeom>
              <a:avLst/>
              <a:gdLst>
                <a:gd name="T0" fmla="*/ 0 w 52"/>
                <a:gd name="T1" fmla="*/ 0 h 42"/>
                <a:gd name="T2" fmla="*/ 0 w 52"/>
                <a:gd name="T3" fmla="*/ 0 h 42"/>
                <a:gd name="T4" fmla="*/ 0 w 52"/>
                <a:gd name="T5" fmla="*/ 0 h 42"/>
                <a:gd name="T6" fmla="*/ 0 w 52"/>
                <a:gd name="T7" fmla="*/ 0 h 42"/>
                <a:gd name="T8" fmla="*/ 0 w 52"/>
                <a:gd name="T9" fmla="*/ 0 h 42"/>
                <a:gd name="T10" fmla="*/ 0 w 52"/>
                <a:gd name="T11" fmla="*/ 0 h 42"/>
                <a:gd name="T12" fmla="*/ 0 w 52"/>
                <a:gd name="T13" fmla="*/ 0 h 42"/>
                <a:gd name="T14" fmla="*/ 0 w 52"/>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2"/>
                <a:gd name="T26" fmla="*/ 52 w 5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1" name="Freeform 65"/>
            <p:cNvSpPr>
              <a:spLocks/>
            </p:cNvSpPr>
            <p:nvPr/>
          </p:nvSpPr>
          <p:spPr bwMode="auto">
            <a:xfrm>
              <a:off x="4081" y="893"/>
              <a:ext cx="27" cy="14"/>
            </a:xfrm>
            <a:custGeom>
              <a:avLst/>
              <a:gdLst>
                <a:gd name="T0" fmla="*/ 1 w 134"/>
                <a:gd name="T1" fmla="*/ 0 h 71"/>
                <a:gd name="T2" fmla="*/ 1 w 134"/>
                <a:gd name="T3" fmla="*/ 0 h 71"/>
                <a:gd name="T4" fmla="*/ 1 w 134"/>
                <a:gd name="T5" fmla="*/ 0 h 71"/>
                <a:gd name="T6" fmla="*/ 1 w 134"/>
                <a:gd name="T7" fmla="*/ 0 h 71"/>
                <a:gd name="T8" fmla="*/ 1 w 134"/>
                <a:gd name="T9" fmla="*/ 0 h 71"/>
                <a:gd name="T10" fmla="*/ 0 w 134"/>
                <a:gd name="T11" fmla="*/ 0 h 71"/>
                <a:gd name="T12" fmla="*/ 0 w 134"/>
                <a:gd name="T13" fmla="*/ 1 h 71"/>
                <a:gd name="T14" fmla="*/ 0 w 134"/>
                <a:gd name="T15" fmla="*/ 1 h 71"/>
                <a:gd name="T16" fmla="*/ 0 w 134"/>
                <a:gd name="T17" fmla="*/ 1 h 71"/>
                <a:gd name="T18" fmla="*/ 0 w 134"/>
                <a:gd name="T19" fmla="*/ 0 h 71"/>
                <a:gd name="T20" fmla="*/ 0 w 134"/>
                <a:gd name="T21" fmla="*/ 0 h 71"/>
                <a:gd name="T22" fmla="*/ 0 w 134"/>
                <a:gd name="T23" fmla="*/ 0 h 71"/>
                <a:gd name="T24" fmla="*/ 0 w 134"/>
                <a:gd name="T25" fmla="*/ 0 h 71"/>
                <a:gd name="T26" fmla="*/ 1 w 134"/>
                <a:gd name="T27" fmla="*/ 0 h 71"/>
                <a:gd name="T28" fmla="*/ 1 w 134"/>
                <a:gd name="T29" fmla="*/ 0 h 71"/>
                <a:gd name="T30" fmla="*/ 1 w 134"/>
                <a:gd name="T31" fmla="*/ 0 h 71"/>
                <a:gd name="T32" fmla="*/ 1 w 13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71"/>
                <a:gd name="T53" fmla="*/ 134 w 13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2" name="Freeform 66"/>
            <p:cNvSpPr>
              <a:spLocks/>
            </p:cNvSpPr>
            <p:nvPr/>
          </p:nvSpPr>
          <p:spPr bwMode="auto">
            <a:xfrm>
              <a:off x="4147" y="896"/>
              <a:ext cx="43" cy="37"/>
            </a:xfrm>
            <a:custGeom>
              <a:avLst/>
              <a:gdLst>
                <a:gd name="T0" fmla="*/ 2 w 214"/>
                <a:gd name="T1" fmla="*/ 0 h 185"/>
                <a:gd name="T2" fmla="*/ 2 w 214"/>
                <a:gd name="T3" fmla="*/ 0 h 185"/>
                <a:gd name="T4" fmla="*/ 2 w 214"/>
                <a:gd name="T5" fmla="*/ 0 h 185"/>
                <a:gd name="T6" fmla="*/ 2 w 214"/>
                <a:gd name="T7" fmla="*/ 0 h 185"/>
                <a:gd name="T8" fmla="*/ 2 w 214"/>
                <a:gd name="T9" fmla="*/ 1 h 185"/>
                <a:gd name="T10" fmla="*/ 2 w 214"/>
                <a:gd name="T11" fmla="*/ 1 h 185"/>
                <a:gd name="T12" fmla="*/ 2 w 214"/>
                <a:gd name="T13" fmla="*/ 1 h 185"/>
                <a:gd name="T14" fmla="*/ 1 w 214"/>
                <a:gd name="T15" fmla="*/ 1 h 185"/>
                <a:gd name="T16" fmla="*/ 1 w 214"/>
                <a:gd name="T17" fmla="*/ 1 h 185"/>
                <a:gd name="T18" fmla="*/ 1 w 214"/>
                <a:gd name="T19" fmla="*/ 1 h 185"/>
                <a:gd name="T20" fmla="*/ 1 w 214"/>
                <a:gd name="T21" fmla="*/ 1 h 185"/>
                <a:gd name="T22" fmla="*/ 1 w 214"/>
                <a:gd name="T23" fmla="*/ 1 h 185"/>
                <a:gd name="T24" fmla="*/ 1 w 214"/>
                <a:gd name="T25" fmla="*/ 1 h 185"/>
                <a:gd name="T26" fmla="*/ 1 w 214"/>
                <a:gd name="T27" fmla="*/ 1 h 185"/>
                <a:gd name="T28" fmla="*/ 0 w 214"/>
                <a:gd name="T29" fmla="*/ 1 h 185"/>
                <a:gd name="T30" fmla="*/ 0 w 214"/>
                <a:gd name="T31" fmla="*/ 1 h 185"/>
                <a:gd name="T32" fmla="*/ 0 w 214"/>
                <a:gd name="T33" fmla="*/ 1 h 185"/>
                <a:gd name="T34" fmla="*/ 0 w 214"/>
                <a:gd name="T35" fmla="*/ 1 h 185"/>
                <a:gd name="T36" fmla="*/ 0 w 214"/>
                <a:gd name="T37" fmla="*/ 1 h 185"/>
                <a:gd name="T38" fmla="*/ 0 w 214"/>
                <a:gd name="T39" fmla="*/ 1 h 185"/>
                <a:gd name="T40" fmla="*/ 0 w 214"/>
                <a:gd name="T41" fmla="*/ 1 h 185"/>
                <a:gd name="T42" fmla="*/ 0 w 214"/>
                <a:gd name="T43" fmla="*/ 1 h 185"/>
                <a:gd name="T44" fmla="*/ 0 w 214"/>
                <a:gd name="T45" fmla="*/ 1 h 185"/>
                <a:gd name="T46" fmla="*/ 0 w 214"/>
                <a:gd name="T47" fmla="*/ 1 h 185"/>
                <a:gd name="T48" fmla="*/ 0 w 214"/>
                <a:gd name="T49" fmla="*/ 1 h 185"/>
                <a:gd name="T50" fmla="*/ 0 w 214"/>
                <a:gd name="T51" fmla="*/ 1 h 185"/>
                <a:gd name="T52" fmla="*/ 1 w 214"/>
                <a:gd name="T53" fmla="*/ 0 h 185"/>
                <a:gd name="T54" fmla="*/ 1 w 214"/>
                <a:gd name="T55" fmla="*/ 0 h 185"/>
                <a:gd name="T56" fmla="*/ 1 w 214"/>
                <a:gd name="T57" fmla="*/ 0 h 185"/>
                <a:gd name="T58" fmla="*/ 1 w 214"/>
                <a:gd name="T59" fmla="*/ 0 h 185"/>
                <a:gd name="T60" fmla="*/ 1 w 214"/>
                <a:gd name="T61" fmla="*/ 0 h 185"/>
                <a:gd name="T62" fmla="*/ 1 w 214"/>
                <a:gd name="T63" fmla="*/ 0 h 185"/>
                <a:gd name="T64" fmla="*/ 2 w 214"/>
                <a:gd name="T65" fmla="*/ 0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4"/>
                <a:gd name="T100" fmla="*/ 0 h 185"/>
                <a:gd name="T101" fmla="*/ 214 w 214"/>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3" name="Freeform 67"/>
            <p:cNvSpPr>
              <a:spLocks/>
            </p:cNvSpPr>
            <p:nvPr/>
          </p:nvSpPr>
          <p:spPr bwMode="auto">
            <a:xfrm>
              <a:off x="4170" y="904"/>
              <a:ext cx="9" cy="13"/>
            </a:xfrm>
            <a:custGeom>
              <a:avLst/>
              <a:gdLst>
                <a:gd name="T0" fmla="*/ 0 w 47"/>
                <a:gd name="T1" fmla="*/ 1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w 47"/>
                <a:gd name="T15" fmla="*/ 0 h 62"/>
                <a:gd name="T16" fmla="*/ 0 w 47"/>
                <a:gd name="T17" fmla="*/ 0 h 62"/>
                <a:gd name="T18" fmla="*/ 0 w 47"/>
                <a:gd name="T19" fmla="*/ 0 h 62"/>
                <a:gd name="T20" fmla="*/ 0 w 47"/>
                <a:gd name="T21" fmla="*/ 0 h 62"/>
                <a:gd name="T22" fmla="*/ 0 w 47"/>
                <a:gd name="T23" fmla="*/ 0 h 62"/>
                <a:gd name="T24" fmla="*/ 0 w 47"/>
                <a:gd name="T25" fmla="*/ 0 h 62"/>
                <a:gd name="T26" fmla="*/ 0 w 47"/>
                <a:gd name="T27" fmla="*/ 0 h 62"/>
                <a:gd name="T28" fmla="*/ 0 w 47"/>
                <a:gd name="T29" fmla="*/ 0 h 62"/>
                <a:gd name="T30" fmla="*/ 0 w 47"/>
                <a:gd name="T31" fmla="*/ 1 h 62"/>
                <a:gd name="T32" fmla="*/ 0 w 4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2"/>
                <a:gd name="T53" fmla="*/ 47 w 47"/>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4" name="Freeform 68"/>
            <p:cNvSpPr>
              <a:spLocks/>
            </p:cNvSpPr>
            <p:nvPr/>
          </p:nvSpPr>
          <p:spPr bwMode="auto">
            <a:xfrm>
              <a:off x="4160" y="913"/>
              <a:ext cx="10" cy="10"/>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2"/>
                <a:gd name="T35" fmla="*/ 52 w 5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5" name="Freeform 69"/>
            <p:cNvSpPr>
              <a:spLocks/>
            </p:cNvSpPr>
            <p:nvPr/>
          </p:nvSpPr>
          <p:spPr bwMode="auto">
            <a:xfrm>
              <a:off x="4222" y="954"/>
              <a:ext cx="19" cy="13"/>
            </a:xfrm>
            <a:custGeom>
              <a:avLst/>
              <a:gdLst>
                <a:gd name="T0" fmla="*/ 1 w 94"/>
                <a:gd name="T1" fmla="*/ 0 h 63"/>
                <a:gd name="T2" fmla="*/ 1 w 94"/>
                <a:gd name="T3" fmla="*/ 0 h 63"/>
                <a:gd name="T4" fmla="*/ 1 w 94"/>
                <a:gd name="T5" fmla="*/ 0 h 63"/>
                <a:gd name="T6" fmla="*/ 1 w 94"/>
                <a:gd name="T7" fmla="*/ 0 h 63"/>
                <a:gd name="T8" fmla="*/ 1 w 94"/>
                <a:gd name="T9" fmla="*/ 0 h 63"/>
                <a:gd name="T10" fmla="*/ 1 w 94"/>
                <a:gd name="T11" fmla="*/ 0 h 63"/>
                <a:gd name="T12" fmla="*/ 1 w 94"/>
                <a:gd name="T13" fmla="*/ 0 h 63"/>
                <a:gd name="T14" fmla="*/ 0 w 94"/>
                <a:gd name="T15" fmla="*/ 0 h 63"/>
                <a:gd name="T16" fmla="*/ 0 w 94"/>
                <a:gd name="T17" fmla="*/ 1 h 63"/>
                <a:gd name="T18" fmla="*/ 0 w 94"/>
                <a:gd name="T19" fmla="*/ 1 h 63"/>
                <a:gd name="T20" fmla="*/ 0 w 94"/>
                <a:gd name="T21" fmla="*/ 1 h 63"/>
                <a:gd name="T22" fmla="*/ 0 w 94"/>
                <a:gd name="T23" fmla="*/ 1 h 63"/>
                <a:gd name="T24" fmla="*/ 0 w 94"/>
                <a:gd name="T25" fmla="*/ 0 h 63"/>
                <a:gd name="T26" fmla="*/ 0 w 94"/>
                <a:gd name="T27" fmla="*/ 0 h 63"/>
                <a:gd name="T28" fmla="*/ 0 w 94"/>
                <a:gd name="T29" fmla="*/ 0 h 63"/>
                <a:gd name="T30" fmla="*/ 0 w 94"/>
                <a:gd name="T31" fmla="*/ 0 h 63"/>
                <a:gd name="T32" fmla="*/ 0 w 94"/>
                <a:gd name="T33" fmla="*/ 0 h 63"/>
                <a:gd name="T34" fmla="*/ 0 w 94"/>
                <a:gd name="T35" fmla="*/ 0 h 63"/>
                <a:gd name="T36" fmla="*/ 0 w 94"/>
                <a:gd name="T37" fmla="*/ 0 h 63"/>
                <a:gd name="T38" fmla="*/ 0 w 94"/>
                <a:gd name="T39" fmla="*/ 0 h 63"/>
                <a:gd name="T40" fmla="*/ 0 w 94"/>
                <a:gd name="T41" fmla="*/ 0 h 63"/>
                <a:gd name="T42" fmla="*/ 0 w 94"/>
                <a:gd name="T43" fmla="*/ 0 h 63"/>
                <a:gd name="T44" fmla="*/ 1 w 94"/>
                <a:gd name="T45" fmla="*/ 0 h 63"/>
                <a:gd name="T46" fmla="*/ 1 w 94"/>
                <a:gd name="T47" fmla="*/ 0 h 63"/>
                <a:gd name="T48" fmla="*/ 1 w 94"/>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63"/>
                <a:gd name="T77" fmla="*/ 94 w 94"/>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6" name="Freeform 70"/>
            <p:cNvSpPr>
              <a:spLocks/>
            </p:cNvSpPr>
            <p:nvPr/>
          </p:nvSpPr>
          <p:spPr bwMode="auto">
            <a:xfrm>
              <a:off x="4222" y="958"/>
              <a:ext cx="102" cy="121"/>
            </a:xfrm>
            <a:custGeom>
              <a:avLst/>
              <a:gdLst>
                <a:gd name="T0" fmla="*/ 3 w 510"/>
                <a:gd name="T1" fmla="*/ 1 h 604"/>
                <a:gd name="T2" fmla="*/ 3 w 510"/>
                <a:gd name="T3" fmla="*/ 1 h 604"/>
                <a:gd name="T4" fmla="*/ 4 w 510"/>
                <a:gd name="T5" fmla="*/ 2 h 604"/>
                <a:gd name="T6" fmla="*/ 4 w 510"/>
                <a:gd name="T7" fmla="*/ 2 h 604"/>
                <a:gd name="T8" fmla="*/ 4 w 510"/>
                <a:gd name="T9" fmla="*/ 3 h 604"/>
                <a:gd name="T10" fmla="*/ 4 w 510"/>
                <a:gd name="T11" fmla="*/ 3 h 604"/>
                <a:gd name="T12" fmla="*/ 4 w 510"/>
                <a:gd name="T13" fmla="*/ 3 h 604"/>
                <a:gd name="T14" fmla="*/ 3 w 510"/>
                <a:gd name="T15" fmla="*/ 3 h 604"/>
                <a:gd name="T16" fmla="*/ 3 w 510"/>
                <a:gd name="T17" fmla="*/ 3 h 604"/>
                <a:gd name="T18" fmla="*/ 3 w 510"/>
                <a:gd name="T19" fmla="*/ 3 h 604"/>
                <a:gd name="T20" fmla="*/ 3 w 510"/>
                <a:gd name="T21" fmla="*/ 3 h 604"/>
                <a:gd name="T22" fmla="*/ 4 w 510"/>
                <a:gd name="T23" fmla="*/ 3 h 604"/>
                <a:gd name="T24" fmla="*/ 4 w 510"/>
                <a:gd name="T25" fmla="*/ 3 h 604"/>
                <a:gd name="T26" fmla="*/ 3 w 510"/>
                <a:gd name="T27" fmla="*/ 2 h 604"/>
                <a:gd name="T28" fmla="*/ 3 w 510"/>
                <a:gd name="T29" fmla="*/ 2 h 604"/>
                <a:gd name="T30" fmla="*/ 3 w 510"/>
                <a:gd name="T31" fmla="*/ 2 h 604"/>
                <a:gd name="T32" fmla="*/ 3 w 510"/>
                <a:gd name="T33" fmla="*/ 2 h 604"/>
                <a:gd name="T34" fmla="*/ 3 w 510"/>
                <a:gd name="T35" fmla="*/ 2 h 604"/>
                <a:gd name="T36" fmla="*/ 2 w 510"/>
                <a:gd name="T37" fmla="*/ 2 h 604"/>
                <a:gd name="T38" fmla="*/ 2 w 510"/>
                <a:gd name="T39" fmla="*/ 1 h 604"/>
                <a:gd name="T40" fmla="*/ 2 w 510"/>
                <a:gd name="T41" fmla="*/ 1 h 604"/>
                <a:gd name="T42" fmla="*/ 2 w 510"/>
                <a:gd name="T43" fmla="*/ 2 h 604"/>
                <a:gd name="T44" fmla="*/ 2 w 510"/>
                <a:gd name="T45" fmla="*/ 2 h 604"/>
                <a:gd name="T46" fmla="*/ 2 w 510"/>
                <a:gd name="T47" fmla="*/ 2 h 604"/>
                <a:gd name="T48" fmla="*/ 2 w 510"/>
                <a:gd name="T49" fmla="*/ 3 h 604"/>
                <a:gd name="T50" fmla="*/ 1 w 510"/>
                <a:gd name="T51" fmla="*/ 3 h 604"/>
                <a:gd name="T52" fmla="*/ 1 w 510"/>
                <a:gd name="T53" fmla="*/ 3 h 604"/>
                <a:gd name="T54" fmla="*/ 1 w 510"/>
                <a:gd name="T55" fmla="*/ 3 h 604"/>
                <a:gd name="T56" fmla="*/ 0 w 510"/>
                <a:gd name="T57" fmla="*/ 3 h 604"/>
                <a:gd name="T58" fmla="*/ 1 w 510"/>
                <a:gd name="T59" fmla="*/ 4 h 604"/>
                <a:gd name="T60" fmla="*/ 1 w 510"/>
                <a:gd name="T61" fmla="*/ 4 h 604"/>
                <a:gd name="T62" fmla="*/ 1 w 510"/>
                <a:gd name="T63" fmla="*/ 4 h 604"/>
                <a:gd name="T64" fmla="*/ 1 w 510"/>
                <a:gd name="T65" fmla="*/ 5 h 604"/>
                <a:gd name="T66" fmla="*/ 1 w 510"/>
                <a:gd name="T67" fmla="*/ 5 h 604"/>
                <a:gd name="T68" fmla="*/ 1 w 510"/>
                <a:gd name="T69" fmla="*/ 5 h 604"/>
                <a:gd name="T70" fmla="*/ 1 w 510"/>
                <a:gd name="T71" fmla="*/ 5 h 604"/>
                <a:gd name="T72" fmla="*/ 0 w 510"/>
                <a:gd name="T73" fmla="*/ 5 h 604"/>
                <a:gd name="T74" fmla="*/ 0 w 510"/>
                <a:gd name="T75" fmla="*/ 5 h 604"/>
                <a:gd name="T76" fmla="*/ 0 w 510"/>
                <a:gd name="T77" fmla="*/ 4 h 604"/>
                <a:gd name="T78" fmla="*/ 0 w 510"/>
                <a:gd name="T79" fmla="*/ 4 h 604"/>
                <a:gd name="T80" fmla="*/ 0 w 510"/>
                <a:gd name="T81" fmla="*/ 4 h 604"/>
                <a:gd name="T82" fmla="*/ 0 w 510"/>
                <a:gd name="T83" fmla="*/ 4 h 604"/>
                <a:gd name="T84" fmla="*/ 0 w 510"/>
                <a:gd name="T85" fmla="*/ 3 h 604"/>
                <a:gd name="T86" fmla="*/ 0 w 510"/>
                <a:gd name="T87" fmla="*/ 2 h 604"/>
                <a:gd name="T88" fmla="*/ 0 w 510"/>
                <a:gd name="T89" fmla="*/ 2 h 604"/>
                <a:gd name="T90" fmla="*/ 0 w 510"/>
                <a:gd name="T91" fmla="*/ 2 h 604"/>
                <a:gd name="T92" fmla="*/ 1 w 510"/>
                <a:gd name="T93" fmla="*/ 2 h 604"/>
                <a:gd name="T94" fmla="*/ 1 w 510"/>
                <a:gd name="T95" fmla="*/ 2 h 604"/>
                <a:gd name="T96" fmla="*/ 2 w 510"/>
                <a:gd name="T97" fmla="*/ 2 h 604"/>
                <a:gd name="T98" fmla="*/ 2 w 510"/>
                <a:gd name="T99" fmla="*/ 1 h 604"/>
                <a:gd name="T100" fmla="*/ 2 w 510"/>
                <a:gd name="T101" fmla="*/ 1 h 604"/>
                <a:gd name="T102" fmla="*/ 2 w 510"/>
                <a:gd name="T103" fmla="*/ 0 h 604"/>
                <a:gd name="T104" fmla="*/ 3 w 510"/>
                <a:gd name="T105" fmla="*/ 0 h 604"/>
                <a:gd name="T106" fmla="*/ 3 w 510"/>
                <a:gd name="T107" fmla="*/ 0 h 604"/>
                <a:gd name="T108" fmla="*/ 3 w 510"/>
                <a:gd name="T109" fmla="*/ 0 h 604"/>
                <a:gd name="T110" fmla="*/ 3 w 510"/>
                <a:gd name="T111" fmla="*/ 0 h 604"/>
                <a:gd name="T112" fmla="*/ 3 w 510"/>
                <a:gd name="T113" fmla="*/ 0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0"/>
                <a:gd name="T172" fmla="*/ 0 h 604"/>
                <a:gd name="T173" fmla="*/ 510 w 510"/>
                <a:gd name="T174" fmla="*/ 604 h 6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7" name="Freeform 71"/>
            <p:cNvSpPr>
              <a:spLocks/>
            </p:cNvSpPr>
            <p:nvPr/>
          </p:nvSpPr>
          <p:spPr bwMode="auto">
            <a:xfrm>
              <a:off x="4108" y="967"/>
              <a:ext cx="69" cy="92"/>
            </a:xfrm>
            <a:custGeom>
              <a:avLst/>
              <a:gdLst>
                <a:gd name="T0" fmla="*/ 2 w 345"/>
                <a:gd name="T1" fmla="*/ 1 h 460"/>
                <a:gd name="T2" fmla="*/ 2 w 345"/>
                <a:gd name="T3" fmla="*/ 1 h 460"/>
                <a:gd name="T4" fmla="*/ 2 w 345"/>
                <a:gd name="T5" fmla="*/ 1 h 460"/>
                <a:gd name="T6" fmla="*/ 2 w 345"/>
                <a:gd name="T7" fmla="*/ 1 h 460"/>
                <a:gd name="T8" fmla="*/ 2 w 345"/>
                <a:gd name="T9" fmla="*/ 2 h 460"/>
                <a:gd name="T10" fmla="*/ 2 w 345"/>
                <a:gd name="T11" fmla="*/ 2 h 460"/>
                <a:gd name="T12" fmla="*/ 2 w 345"/>
                <a:gd name="T13" fmla="*/ 2 h 460"/>
                <a:gd name="T14" fmla="*/ 2 w 345"/>
                <a:gd name="T15" fmla="*/ 2 h 460"/>
                <a:gd name="T16" fmla="*/ 2 w 345"/>
                <a:gd name="T17" fmla="*/ 2 h 460"/>
                <a:gd name="T18" fmla="*/ 2 w 345"/>
                <a:gd name="T19" fmla="*/ 2 h 460"/>
                <a:gd name="T20" fmla="*/ 2 w 345"/>
                <a:gd name="T21" fmla="*/ 2 h 460"/>
                <a:gd name="T22" fmla="*/ 3 w 345"/>
                <a:gd name="T23" fmla="*/ 2 h 460"/>
                <a:gd name="T24" fmla="*/ 3 w 345"/>
                <a:gd name="T25" fmla="*/ 3 h 460"/>
                <a:gd name="T26" fmla="*/ 3 w 345"/>
                <a:gd name="T27" fmla="*/ 3 h 460"/>
                <a:gd name="T28" fmla="*/ 3 w 345"/>
                <a:gd name="T29" fmla="*/ 3 h 460"/>
                <a:gd name="T30" fmla="*/ 2 w 345"/>
                <a:gd name="T31" fmla="*/ 4 h 460"/>
                <a:gd name="T32" fmla="*/ 2 w 345"/>
                <a:gd name="T33" fmla="*/ 4 h 460"/>
                <a:gd name="T34" fmla="*/ 2 w 345"/>
                <a:gd name="T35" fmla="*/ 4 h 460"/>
                <a:gd name="T36" fmla="*/ 2 w 345"/>
                <a:gd name="T37" fmla="*/ 4 h 460"/>
                <a:gd name="T38" fmla="*/ 2 w 345"/>
                <a:gd name="T39" fmla="*/ 3 h 460"/>
                <a:gd name="T40" fmla="*/ 2 w 345"/>
                <a:gd name="T41" fmla="*/ 3 h 460"/>
                <a:gd name="T42" fmla="*/ 2 w 345"/>
                <a:gd name="T43" fmla="*/ 3 h 460"/>
                <a:gd name="T44" fmla="*/ 2 w 345"/>
                <a:gd name="T45" fmla="*/ 3 h 460"/>
                <a:gd name="T46" fmla="*/ 1 w 345"/>
                <a:gd name="T47" fmla="*/ 3 h 460"/>
                <a:gd name="T48" fmla="*/ 1 w 345"/>
                <a:gd name="T49" fmla="*/ 3 h 460"/>
                <a:gd name="T50" fmla="*/ 1 w 345"/>
                <a:gd name="T51" fmla="*/ 3 h 460"/>
                <a:gd name="T52" fmla="*/ 1 w 345"/>
                <a:gd name="T53" fmla="*/ 3 h 460"/>
                <a:gd name="T54" fmla="*/ 1 w 345"/>
                <a:gd name="T55" fmla="*/ 2 h 460"/>
                <a:gd name="T56" fmla="*/ 1 w 345"/>
                <a:gd name="T57" fmla="*/ 2 h 460"/>
                <a:gd name="T58" fmla="*/ 1 w 345"/>
                <a:gd name="T59" fmla="*/ 2 h 460"/>
                <a:gd name="T60" fmla="*/ 1 w 345"/>
                <a:gd name="T61" fmla="*/ 2 h 460"/>
                <a:gd name="T62" fmla="*/ 1 w 345"/>
                <a:gd name="T63" fmla="*/ 3 h 460"/>
                <a:gd name="T64" fmla="*/ 1 w 345"/>
                <a:gd name="T65" fmla="*/ 3 h 460"/>
                <a:gd name="T66" fmla="*/ 1 w 345"/>
                <a:gd name="T67" fmla="*/ 2 h 460"/>
                <a:gd name="T68" fmla="*/ 1 w 345"/>
                <a:gd name="T69" fmla="*/ 2 h 460"/>
                <a:gd name="T70" fmla="*/ 1 w 345"/>
                <a:gd name="T71" fmla="*/ 2 h 460"/>
                <a:gd name="T72" fmla="*/ 1 w 345"/>
                <a:gd name="T73" fmla="*/ 2 h 460"/>
                <a:gd name="T74" fmla="*/ 1 w 345"/>
                <a:gd name="T75" fmla="*/ 2 h 460"/>
                <a:gd name="T76" fmla="*/ 1 w 345"/>
                <a:gd name="T77" fmla="*/ 2 h 460"/>
                <a:gd name="T78" fmla="*/ 1 w 345"/>
                <a:gd name="T79" fmla="*/ 1 h 460"/>
                <a:gd name="T80" fmla="*/ 1 w 345"/>
                <a:gd name="T81" fmla="*/ 1 h 460"/>
                <a:gd name="T82" fmla="*/ 1 w 345"/>
                <a:gd name="T83" fmla="*/ 1 h 460"/>
                <a:gd name="T84" fmla="*/ 0 w 345"/>
                <a:gd name="T85" fmla="*/ 2 h 460"/>
                <a:gd name="T86" fmla="*/ 0 w 345"/>
                <a:gd name="T87" fmla="*/ 2 h 460"/>
                <a:gd name="T88" fmla="*/ 0 w 345"/>
                <a:gd name="T89" fmla="*/ 2 h 460"/>
                <a:gd name="T90" fmla="*/ 0 w 345"/>
                <a:gd name="T91" fmla="*/ 1 h 460"/>
                <a:gd name="T92" fmla="*/ 1 w 345"/>
                <a:gd name="T93" fmla="*/ 1 h 460"/>
                <a:gd name="T94" fmla="*/ 1 w 345"/>
                <a:gd name="T95" fmla="*/ 1 h 460"/>
                <a:gd name="T96" fmla="*/ 1 w 345"/>
                <a:gd name="T97" fmla="*/ 1 h 460"/>
                <a:gd name="T98" fmla="*/ 1 w 345"/>
                <a:gd name="T99" fmla="*/ 1 h 460"/>
                <a:gd name="T100" fmla="*/ 0 w 345"/>
                <a:gd name="T101" fmla="*/ 1 h 460"/>
                <a:gd name="T102" fmla="*/ 0 w 345"/>
                <a:gd name="T103" fmla="*/ 1 h 460"/>
                <a:gd name="T104" fmla="*/ 0 w 345"/>
                <a:gd name="T105" fmla="*/ 1 h 460"/>
                <a:gd name="T106" fmla="*/ 0 w 345"/>
                <a:gd name="T107" fmla="*/ 1 h 460"/>
                <a:gd name="T108" fmla="*/ 0 w 345"/>
                <a:gd name="T109" fmla="*/ 1 h 460"/>
                <a:gd name="T110" fmla="*/ 0 w 345"/>
                <a:gd name="T111" fmla="*/ 0 h 460"/>
                <a:gd name="T112" fmla="*/ 1 w 345"/>
                <a:gd name="T113" fmla="*/ 0 h 460"/>
                <a:gd name="T114" fmla="*/ 1 w 345"/>
                <a:gd name="T115" fmla="*/ 0 h 460"/>
                <a:gd name="T116" fmla="*/ 1 w 345"/>
                <a:gd name="T117" fmla="*/ 0 h 460"/>
                <a:gd name="T118" fmla="*/ 2 w 345"/>
                <a:gd name="T119" fmla="*/ 1 h 4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60"/>
                <a:gd name="T182" fmla="*/ 345 w 345"/>
                <a:gd name="T183" fmla="*/ 460 h 4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8" name="Freeform 72"/>
            <p:cNvSpPr>
              <a:spLocks/>
            </p:cNvSpPr>
            <p:nvPr/>
          </p:nvSpPr>
          <p:spPr bwMode="auto">
            <a:xfrm>
              <a:off x="4170" y="989"/>
              <a:ext cx="44" cy="74"/>
            </a:xfrm>
            <a:custGeom>
              <a:avLst/>
              <a:gdLst>
                <a:gd name="T0" fmla="*/ 2 w 218"/>
                <a:gd name="T1" fmla="*/ 0 h 367"/>
                <a:gd name="T2" fmla="*/ 2 w 218"/>
                <a:gd name="T3" fmla="*/ 1 h 367"/>
                <a:gd name="T4" fmla="*/ 2 w 218"/>
                <a:gd name="T5" fmla="*/ 1 h 367"/>
                <a:gd name="T6" fmla="*/ 2 w 218"/>
                <a:gd name="T7" fmla="*/ 1 h 367"/>
                <a:gd name="T8" fmla="*/ 2 w 218"/>
                <a:gd name="T9" fmla="*/ 2 h 367"/>
                <a:gd name="T10" fmla="*/ 2 w 218"/>
                <a:gd name="T11" fmla="*/ 2 h 367"/>
                <a:gd name="T12" fmla="*/ 2 w 218"/>
                <a:gd name="T13" fmla="*/ 2 h 367"/>
                <a:gd name="T14" fmla="*/ 2 w 218"/>
                <a:gd name="T15" fmla="*/ 3 h 367"/>
                <a:gd name="T16" fmla="*/ 2 w 218"/>
                <a:gd name="T17" fmla="*/ 3 h 367"/>
                <a:gd name="T18" fmla="*/ 2 w 218"/>
                <a:gd name="T19" fmla="*/ 3 h 367"/>
                <a:gd name="T20" fmla="*/ 1 w 218"/>
                <a:gd name="T21" fmla="*/ 3 h 367"/>
                <a:gd name="T22" fmla="*/ 1 w 218"/>
                <a:gd name="T23" fmla="*/ 3 h 367"/>
                <a:gd name="T24" fmla="*/ 1 w 218"/>
                <a:gd name="T25" fmla="*/ 3 h 367"/>
                <a:gd name="T26" fmla="*/ 1 w 218"/>
                <a:gd name="T27" fmla="*/ 3 h 367"/>
                <a:gd name="T28" fmla="*/ 1 w 218"/>
                <a:gd name="T29" fmla="*/ 3 h 367"/>
                <a:gd name="T30" fmla="*/ 1 w 218"/>
                <a:gd name="T31" fmla="*/ 3 h 367"/>
                <a:gd name="T32" fmla="*/ 1 w 218"/>
                <a:gd name="T33" fmla="*/ 3 h 367"/>
                <a:gd name="T34" fmla="*/ 1 w 218"/>
                <a:gd name="T35" fmla="*/ 3 h 367"/>
                <a:gd name="T36" fmla="*/ 1 w 218"/>
                <a:gd name="T37" fmla="*/ 2 h 367"/>
                <a:gd name="T38" fmla="*/ 1 w 218"/>
                <a:gd name="T39" fmla="*/ 2 h 367"/>
                <a:gd name="T40" fmla="*/ 1 w 218"/>
                <a:gd name="T41" fmla="*/ 2 h 367"/>
                <a:gd name="T42" fmla="*/ 1 w 218"/>
                <a:gd name="T43" fmla="*/ 2 h 367"/>
                <a:gd name="T44" fmla="*/ 1 w 218"/>
                <a:gd name="T45" fmla="*/ 1 h 367"/>
                <a:gd name="T46" fmla="*/ 1 w 218"/>
                <a:gd name="T47" fmla="*/ 1 h 367"/>
                <a:gd name="T48" fmla="*/ 0 w 218"/>
                <a:gd name="T49" fmla="*/ 1 h 367"/>
                <a:gd name="T50" fmla="*/ 0 w 218"/>
                <a:gd name="T51" fmla="*/ 1 h 367"/>
                <a:gd name="T52" fmla="*/ 0 w 218"/>
                <a:gd name="T53" fmla="*/ 1 h 367"/>
                <a:gd name="T54" fmla="*/ 0 w 218"/>
                <a:gd name="T55" fmla="*/ 1 h 367"/>
                <a:gd name="T56" fmla="*/ 0 w 218"/>
                <a:gd name="T57" fmla="*/ 1 h 367"/>
                <a:gd name="T58" fmla="*/ 0 w 218"/>
                <a:gd name="T59" fmla="*/ 0 h 367"/>
                <a:gd name="T60" fmla="*/ 0 w 218"/>
                <a:gd name="T61" fmla="*/ 0 h 367"/>
                <a:gd name="T62" fmla="*/ 0 w 218"/>
                <a:gd name="T63" fmla="*/ 0 h 367"/>
                <a:gd name="T64" fmla="*/ 0 w 218"/>
                <a:gd name="T65" fmla="*/ 0 h 367"/>
                <a:gd name="T66" fmla="*/ 2 w 218"/>
                <a:gd name="T67" fmla="*/ 0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367"/>
                <a:gd name="T104" fmla="*/ 218 w 218"/>
                <a:gd name="T105" fmla="*/ 367 h 3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9" name="Freeform 73"/>
            <p:cNvSpPr>
              <a:spLocks/>
            </p:cNvSpPr>
            <p:nvPr/>
          </p:nvSpPr>
          <p:spPr bwMode="auto">
            <a:xfrm>
              <a:off x="4249" y="1006"/>
              <a:ext cx="46" cy="66"/>
            </a:xfrm>
            <a:custGeom>
              <a:avLst/>
              <a:gdLst>
                <a:gd name="T0" fmla="*/ 2 w 229"/>
                <a:gd name="T1" fmla="*/ 1 h 331"/>
                <a:gd name="T2" fmla="*/ 2 w 229"/>
                <a:gd name="T3" fmla="*/ 1 h 331"/>
                <a:gd name="T4" fmla="*/ 1 w 229"/>
                <a:gd name="T5" fmla="*/ 1 h 331"/>
                <a:gd name="T6" fmla="*/ 1 w 229"/>
                <a:gd name="T7" fmla="*/ 1 h 331"/>
                <a:gd name="T8" fmla="*/ 2 w 229"/>
                <a:gd name="T9" fmla="*/ 2 h 331"/>
                <a:gd name="T10" fmla="*/ 2 w 229"/>
                <a:gd name="T11" fmla="*/ 2 h 331"/>
                <a:gd name="T12" fmla="*/ 2 w 229"/>
                <a:gd name="T13" fmla="*/ 2 h 331"/>
                <a:gd name="T14" fmla="*/ 2 w 229"/>
                <a:gd name="T15" fmla="*/ 2 h 331"/>
                <a:gd name="T16" fmla="*/ 2 w 229"/>
                <a:gd name="T17" fmla="*/ 2 h 331"/>
                <a:gd name="T18" fmla="*/ 1 w 229"/>
                <a:gd name="T19" fmla="*/ 2 h 331"/>
                <a:gd name="T20" fmla="*/ 1 w 229"/>
                <a:gd name="T21" fmla="*/ 2 h 331"/>
                <a:gd name="T22" fmla="*/ 1 w 229"/>
                <a:gd name="T23" fmla="*/ 2 h 331"/>
                <a:gd name="T24" fmla="*/ 1 w 229"/>
                <a:gd name="T25" fmla="*/ 2 h 331"/>
                <a:gd name="T26" fmla="*/ 1 w 229"/>
                <a:gd name="T27" fmla="*/ 2 h 331"/>
                <a:gd name="T28" fmla="*/ 1 w 229"/>
                <a:gd name="T29" fmla="*/ 2 h 331"/>
                <a:gd name="T30" fmla="*/ 1 w 229"/>
                <a:gd name="T31" fmla="*/ 3 h 331"/>
                <a:gd name="T32" fmla="*/ 1 w 229"/>
                <a:gd name="T33" fmla="*/ 3 h 331"/>
                <a:gd name="T34" fmla="*/ 1 w 229"/>
                <a:gd name="T35" fmla="*/ 3 h 331"/>
                <a:gd name="T36" fmla="*/ 1 w 229"/>
                <a:gd name="T37" fmla="*/ 2 h 331"/>
                <a:gd name="T38" fmla="*/ 1 w 229"/>
                <a:gd name="T39" fmla="*/ 2 h 331"/>
                <a:gd name="T40" fmla="*/ 1 w 229"/>
                <a:gd name="T41" fmla="*/ 2 h 331"/>
                <a:gd name="T42" fmla="*/ 1 w 229"/>
                <a:gd name="T43" fmla="*/ 2 h 331"/>
                <a:gd name="T44" fmla="*/ 1 w 229"/>
                <a:gd name="T45" fmla="*/ 2 h 331"/>
                <a:gd name="T46" fmla="*/ 1 w 229"/>
                <a:gd name="T47" fmla="*/ 2 h 331"/>
                <a:gd name="T48" fmla="*/ 1 w 229"/>
                <a:gd name="T49" fmla="*/ 2 h 331"/>
                <a:gd name="T50" fmla="*/ 0 w 229"/>
                <a:gd name="T51" fmla="*/ 2 h 331"/>
                <a:gd name="T52" fmla="*/ 1 w 229"/>
                <a:gd name="T53" fmla="*/ 1 h 331"/>
                <a:gd name="T54" fmla="*/ 1 w 229"/>
                <a:gd name="T55" fmla="*/ 0 h 331"/>
                <a:gd name="T56" fmla="*/ 1 w 229"/>
                <a:gd name="T57" fmla="*/ 0 h 331"/>
                <a:gd name="T58" fmla="*/ 1 w 229"/>
                <a:gd name="T59" fmla="*/ 0 h 331"/>
                <a:gd name="T60" fmla="*/ 1 w 229"/>
                <a:gd name="T61" fmla="*/ 0 h 331"/>
                <a:gd name="T62" fmla="*/ 1 w 229"/>
                <a:gd name="T63" fmla="*/ 1 h 331"/>
                <a:gd name="T64" fmla="*/ 1 w 229"/>
                <a:gd name="T65" fmla="*/ 1 h 331"/>
                <a:gd name="T66" fmla="*/ 1 w 229"/>
                <a:gd name="T67" fmla="*/ 1 h 331"/>
                <a:gd name="T68" fmla="*/ 2 w 229"/>
                <a:gd name="T69" fmla="*/ 1 h 331"/>
                <a:gd name="T70" fmla="*/ 2 w 229"/>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331"/>
                <a:gd name="T110" fmla="*/ 229 w 229"/>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0" name="Freeform 74"/>
            <p:cNvSpPr>
              <a:spLocks/>
            </p:cNvSpPr>
            <p:nvPr/>
          </p:nvSpPr>
          <p:spPr bwMode="auto">
            <a:xfrm>
              <a:off x="4029" y="1022"/>
              <a:ext cx="116" cy="176"/>
            </a:xfrm>
            <a:custGeom>
              <a:avLst/>
              <a:gdLst>
                <a:gd name="T0" fmla="*/ 3 w 581"/>
                <a:gd name="T1" fmla="*/ 1 h 879"/>
                <a:gd name="T2" fmla="*/ 4 w 581"/>
                <a:gd name="T3" fmla="*/ 1 h 879"/>
                <a:gd name="T4" fmla="*/ 4 w 581"/>
                <a:gd name="T5" fmla="*/ 1 h 879"/>
                <a:gd name="T6" fmla="*/ 5 w 581"/>
                <a:gd name="T7" fmla="*/ 1 h 879"/>
                <a:gd name="T8" fmla="*/ 4 w 581"/>
                <a:gd name="T9" fmla="*/ 1 h 879"/>
                <a:gd name="T10" fmla="*/ 4 w 581"/>
                <a:gd name="T11" fmla="*/ 1 h 879"/>
                <a:gd name="T12" fmla="*/ 4 w 581"/>
                <a:gd name="T13" fmla="*/ 2 h 879"/>
                <a:gd name="T14" fmla="*/ 4 w 581"/>
                <a:gd name="T15" fmla="*/ 2 h 879"/>
                <a:gd name="T16" fmla="*/ 4 w 581"/>
                <a:gd name="T17" fmla="*/ 1 h 879"/>
                <a:gd name="T18" fmla="*/ 3 w 581"/>
                <a:gd name="T19" fmla="*/ 2 h 879"/>
                <a:gd name="T20" fmla="*/ 3 w 581"/>
                <a:gd name="T21" fmla="*/ 2 h 879"/>
                <a:gd name="T22" fmla="*/ 3 w 581"/>
                <a:gd name="T23" fmla="*/ 2 h 879"/>
                <a:gd name="T24" fmla="*/ 3 w 581"/>
                <a:gd name="T25" fmla="*/ 2 h 879"/>
                <a:gd name="T26" fmla="*/ 2 w 581"/>
                <a:gd name="T27" fmla="*/ 2 h 879"/>
                <a:gd name="T28" fmla="*/ 3 w 581"/>
                <a:gd name="T29" fmla="*/ 2 h 879"/>
                <a:gd name="T30" fmla="*/ 2 w 581"/>
                <a:gd name="T31" fmla="*/ 3 h 879"/>
                <a:gd name="T32" fmla="*/ 3 w 581"/>
                <a:gd name="T33" fmla="*/ 3 h 879"/>
                <a:gd name="T34" fmla="*/ 3 w 581"/>
                <a:gd name="T35" fmla="*/ 3 h 879"/>
                <a:gd name="T36" fmla="*/ 3 w 581"/>
                <a:gd name="T37" fmla="*/ 3 h 879"/>
                <a:gd name="T38" fmla="*/ 3 w 581"/>
                <a:gd name="T39" fmla="*/ 4 h 879"/>
                <a:gd name="T40" fmla="*/ 2 w 581"/>
                <a:gd name="T41" fmla="*/ 4 h 879"/>
                <a:gd name="T42" fmla="*/ 2 w 581"/>
                <a:gd name="T43" fmla="*/ 4 h 879"/>
                <a:gd name="T44" fmla="*/ 2 w 581"/>
                <a:gd name="T45" fmla="*/ 5 h 879"/>
                <a:gd name="T46" fmla="*/ 2 w 581"/>
                <a:gd name="T47" fmla="*/ 6 h 879"/>
                <a:gd name="T48" fmla="*/ 2 w 581"/>
                <a:gd name="T49" fmla="*/ 6 h 879"/>
                <a:gd name="T50" fmla="*/ 2 w 581"/>
                <a:gd name="T51" fmla="*/ 7 h 879"/>
                <a:gd name="T52" fmla="*/ 1 w 581"/>
                <a:gd name="T53" fmla="*/ 7 h 879"/>
                <a:gd name="T54" fmla="*/ 1 w 581"/>
                <a:gd name="T55" fmla="*/ 7 h 879"/>
                <a:gd name="T56" fmla="*/ 1 w 581"/>
                <a:gd name="T57" fmla="*/ 6 h 879"/>
                <a:gd name="T58" fmla="*/ 2 w 581"/>
                <a:gd name="T59" fmla="*/ 6 h 879"/>
                <a:gd name="T60" fmla="*/ 1 w 581"/>
                <a:gd name="T61" fmla="*/ 6 h 879"/>
                <a:gd name="T62" fmla="*/ 1 w 581"/>
                <a:gd name="T63" fmla="*/ 6 h 879"/>
                <a:gd name="T64" fmla="*/ 1 w 581"/>
                <a:gd name="T65" fmla="*/ 6 h 879"/>
                <a:gd name="T66" fmla="*/ 1 w 581"/>
                <a:gd name="T67" fmla="*/ 5 h 879"/>
                <a:gd name="T68" fmla="*/ 2 w 581"/>
                <a:gd name="T69" fmla="*/ 5 h 879"/>
                <a:gd name="T70" fmla="*/ 2 w 581"/>
                <a:gd name="T71" fmla="*/ 5 h 879"/>
                <a:gd name="T72" fmla="*/ 1 w 581"/>
                <a:gd name="T73" fmla="*/ 5 h 879"/>
                <a:gd name="T74" fmla="*/ 1 w 581"/>
                <a:gd name="T75" fmla="*/ 5 h 879"/>
                <a:gd name="T76" fmla="*/ 1 w 581"/>
                <a:gd name="T77" fmla="*/ 5 h 879"/>
                <a:gd name="T78" fmla="*/ 2 w 581"/>
                <a:gd name="T79" fmla="*/ 4 h 879"/>
                <a:gd name="T80" fmla="*/ 2 w 581"/>
                <a:gd name="T81" fmla="*/ 4 h 879"/>
                <a:gd name="T82" fmla="*/ 1 w 581"/>
                <a:gd name="T83" fmla="*/ 4 h 879"/>
                <a:gd name="T84" fmla="*/ 0 w 581"/>
                <a:gd name="T85" fmla="*/ 5 h 879"/>
                <a:gd name="T86" fmla="*/ 0 w 581"/>
                <a:gd name="T87" fmla="*/ 4 h 879"/>
                <a:gd name="T88" fmla="*/ 1 w 581"/>
                <a:gd name="T89" fmla="*/ 4 h 879"/>
                <a:gd name="T90" fmla="*/ 2 w 581"/>
                <a:gd name="T91" fmla="*/ 4 h 879"/>
                <a:gd name="T92" fmla="*/ 2 w 581"/>
                <a:gd name="T93" fmla="*/ 3 h 879"/>
                <a:gd name="T94" fmla="*/ 1 w 581"/>
                <a:gd name="T95" fmla="*/ 4 h 879"/>
                <a:gd name="T96" fmla="*/ 1 w 581"/>
                <a:gd name="T97" fmla="*/ 3 h 879"/>
                <a:gd name="T98" fmla="*/ 1 w 581"/>
                <a:gd name="T99" fmla="*/ 3 h 879"/>
                <a:gd name="T100" fmla="*/ 1 w 581"/>
                <a:gd name="T101" fmla="*/ 3 h 879"/>
                <a:gd name="T102" fmla="*/ 1 w 581"/>
                <a:gd name="T103" fmla="*/ 3 h 879"/>
                <a:gd name="T104" fmla="*/ 0 w 581"/>
                <a:gd name="T105" fmla="*/ 3 h 879"/>
                <a:gd name="T106" fmla="*/ 0 w 581"/>
                <a:gd name="T107" fmla="*/ 3 h 879"/>
                <a:gd name="T108" fmla="*/ 1 w 581"/>
                <a:gd name="T109" fmla="*/ 2 h 879"/>
                <a:gd name="T110" fmla="*/ 1 w 581"/>
                <a:gd name="T111" fmla="*/ 2 h 879"/>
                <a:gd name="T112" fmla="*/ 1 w 581"/>
                <a:gd name="T113" fmla="*/ 2 h 879"/>
                <a:gd name="T114" fmla="*/ 1 w 581"/>
                <a:gd name="T115" fmla="*/ 1 h 879"/>
                <a:gd name="T116" fmla="*/ 2 w 581"/>
                <a:gd name="T117" fmla="*/ 1 h 879"/>
                <a:gd name="T118" fmla="*/ 2 w 581"/>
                <a:gd name="T119" fmla="*/ 0 h 879"/>
                <a:gd name="T120" fmla="*/ 2 w 581"/>
                <a:gd name="T121" fmla="*/ 0 h 879"/>
                <a:gd name="T122" fmla="*/ 3 w 581"/>
                <a:gd name="T123" fmla="*/ 0 h 879"/>
                <a:gd name="T124" fmla="*/ 3 w 581"/>
                <a:gd name="T125" fmla="*/ 0 h 8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1"/>
                <a:gd name="T190" fmla="*/ 0 h 879"/>
                <a:gd name="T191" fmla="*/ 581 w 581"/>
                <a:gd name="T192" fmla="*/ 879 h 8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1" name="Freeform 75"/>
            <p:cNvSpPr>
              <a:spLocks/>
            </p:cNvSpPr>
            <p:nvPr/>
          </p:nvSpPr>
          <p:spPr bwMode="auto">
            <a:xfrm>
              <a:off x="4091" y="1068"/>
              <a:ext cx="119" cy="108"/>
            </a:xfrm>
            <a:custGeom>
              <a:avLst/>
              <a:gdLst>
                <a:gd name="T0" fmla="*/ 5 w 591"/>
                <a:gd name="T1" fmla="*/ 1 h 540"/>
                <a:gd name="T2" fmla="*/ 4 w 591"/>
                <a:gd name="T3" fmla="*/ 1 h 540"/>
                <a:gd name="T4" fmla="*/ 4 w 591"/>
                <a:gd name="T5" fmla="*/ 2 h 540"/>
                <a:gd name="T6" fmla="*/ 4 w 591"/>
                <a:gd name="T7" fmla="*/ 3 h 540"/>
                <a:gd name="T8" fmla="*/ 4 w 591"/>
                <a:gd name="T9" fmla="*/ 3 h 540"/>
                <a:gd name="T10" fmla="*/ 4 w 591"/>
                <a:gd name="T11" fmla="*/ 4 h 540"/>
                <a:gd name="T12" fmla="*/ 3 w 591"/>
                <a:gd name="T13" fmla="*/ 4 h 540"/>
                <a:gd name="T14" fmla="*/ 2 w 591"/>
                <a:gd name="T15" fmla="*/ 4 h 540"/>
                <a:gd name="T16" fmla="*/ 2 w 591"/>
                <a:gd name="T17" fmla="*/ 3 h 540"/>
                <a:gd name="T18" fmla="*/ 3 w 591"/>
                <a:gd name="T19" fmla="*/ 4 h 540"/>
                <a:gd name="T20" fmla="*/ 3 w 591"/>
                <a:gd name="T21" fmla="*/ 4 h 540"/>
                <a:gd name="T22" fmla="*/ 3 w 591"/>
                <a:gd name="T23" fmla="*/ 4 h 540"/>
                <a:gd name="T24" fmla="*/ 3 w 591"/>
                <a:gd name="T25" fmla="*/ 3 h 540"/>
                <a:gd name="T26" fmla="*/ 3 w 591"/>
                <a:gd name="T27" fmla="*/ 3 h 540"/>
                <a:gd name="T28" fmla="*/ 4 w 591"/>
                <a:gd name="T29" fmla="*/ 2 h 540"/>
                <a:gd name="T30" fmla="*/ 4 w 591"/>
                <a:gd name="T31" fmla="*/ 2 h 540"/>
                <a:gd name="T32" fmla="*/ 4 w 591"/>
                <a:gd name="T33" fmla="*/ 2 h 540"/>
                <a:gd name="T34" fmla="*/ 3 w 591"/>
                <a:gd name="T35" fmla="*/ 2 h 540"/>
                <a:gd name="T36" fmla="*/ 3 w 591"/>
                <a:gd name="T37" fmla="*/ 2 h 540"/>
                <a:gd name="T38" fmla="*/ 3 w 591"/>
                <a:gd name="T39" fmla="*/ 1 h 540"/>
                <a:gd name="T40" fmla="*/ 3 w 591"/>
                <a:gd name="T41" fmla="*/ 1 h 540"/>
                <a:gd name="T42" fmla="*/ 2 w 591"/>
                <a:gd name="T43" fmla="*/ 1 h 540"/>
                <a:gd name="T44" fmla="*/ 2 w 591"/>
                <a:gd name="T45" fmla="*/ 1 h 540"/>
                <a:gd name="T46" fmla="*/ 2 w 591"/>
                <a:gd name="T47" fmla="*/ 2 h 540"/>
                <a:gd name="T48" fmla="*/ 2 w 591"/>
                <a:gd name="T49" fmla="*/ 2 h 540"/>
                <a:gd name="T50" fmla="*/ 1 w 591"/>
                <a:gd name="T51" fmla="*/ 2 h 540"/>
                <a:gd name="T52" fmla="*/ 1 w 591"/>
                <a:gd name="T53" fmla="*/ 2 h 540"/>
                <a:gd name="T54" fmla="*/ 1 w 591"/>
                <a:gd name="T55" fmla="*/ 3 h 540"/>
                <a:gd name="T56" fmla="*/ 1 w 591"/>
                <a:gd name="T57" fmla="*/ 3 h 540"/>
                <a:gd name="T58" fmla="*/ 1 w 591"/>
                <a:gd name="T59" fmla="*/ 4 h 540"/>
                <a:gd name="T60" fmla="*/ 1 w 591"/>
                <a:gd name="T61" fmla="*/ 4 h 540"/>
                <a:gd name="T62" fmla="*/ 1 w 591"/>
                <a:gd name="T63" fmla="*/ 4 h 540"/>
                <a:gd name="T64" fmla="*/ 0 w 591"/>
                <a:gd name="T65" fmla="*/ 4 h 540"/>
                <a:gd name="T66" fmla="*/ 0 w 591"/>
                <a:gd name="T67" fmla="*/ 3 h 540"/>
                <a:gd name="T68" fmla="*/ 0 w 591"/>
                <a:gd name="T69" fmla="*/ 3 h 540"/>
                <a:gd name="T70" fmla="*/ 0 w 591"/>
                <a:gd name="T71" fmla="*/ 2 h 540"/>
                <a:gd name="T72" fmla="*/ 1 w 591"/>
                <a:gd name="T73" fmla="*/ 2 h 540"/>
                <a:gd name="T74" fmla="*/ 1 w 591"/>
                <a:gd name="T75" fmla="*/ 1 h 540"/>
                <a:gd name="T76" fmla="*/ 1 w 591"/>
                <a:gd name="T77" fmla="*/ 1 h 540"/>
                <a:gd name="T78" fmla="*/ 2 w 591"/>
                <a:gd name="T79" fmla="*/ 1 h 540"/>
                <a:gd name="T80" fmla="*/ 2 w 591"/>
                <a:gd name="T81" fmla="*/ 0 h 540"/>
                <a:gd name="T82" fmla="*/ 3 w 591"/>
                <a:gd name="T83" fmla="*/ 0 h 540"/>
                <a:gd name="T84" fmla="*/ 3 w 591"/>
                <a:gd name="T85" fmla="*/ 0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1"/>
                <a:gd name="T130" fmla="*/ 0 h 540"/>
                <a:gd name="T131" fmla="*/ 591 w 591"/>
                <a:gd name="T132" fmla="*/ 540 h 5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2" name="Freeform 76"/>
            <p:cNvSpPr>
              <a:spLocks/>
            </p:cNvSpPr>
            <p:nvPr/>
          </p:nvSpPr>
          <p:spPr bwMode="auto">
            <a:xfrm>
              <a:off x="4123" y="1101"/>
              <a:ext cx="47" cy="55"/>
            </a:xfrm>
            <a:custGeom>
              <a:avLst/>
              <a:gdLst>
                <a:gd name="T0" fmla="*/ 2 w 238"/>
                <a:gd name="T1" fmla="*/ 1 h 271"/>
                <a:gd name="T2" fmla="*/ 2 w 238"/>
                <a:gd name="T3" fmla="*/ 1 h 271"/>
                <a:gd name="T4" fmla="*/ 2 w 238"/>
                <a:gd name="T5" fmla="*/ 1 h 271"/>
                <a:gd name="T6" fmla="*/ 2 w 238"/>
                <a:gd name="T7" fmla="*/ 1 h 271"/>
                <a:gd name="T8" fmla="*/ 2 w 238"/>
                <a:gd name="T9" fmla="*/ 1 h 271"/>
                <a:gd name="T10" fmla="*/ 2 w 238"/>
                <a:gd name="T11" fmla="*/ 1 h 271"/>
                <a:gd name="T12" fmla="*/ 2 w 238"/>
                <a:gd name="T13" fmla="*/ 2 h 271"/>
                <a:gd name="T14" fmla="*/ 2 w 238"/>
                <a:gd name="T15" fmla="*/ 2 h 271"/>
                <a:gd name="T16" fmla="*/ 2 w 238"/>
                <a:gd name="T17" fmla="*/ 2 h 271"/>
                <a:gd name="T18" fmla="*/ 2 w 238"/>
                <a:gd name="T19" fmla="*/ 2 h 271"/>
                <a:gd name="T20" fmla="*/ 2 w 238"/>
                <a:gd name="T21" fmla="*/ 2 h 271"/>
                <a:gd name="T22" fmla="*/ 1 w 238"/>
                <a:gd name="T23" fmla="*/ 2 h 271"/>
                <a:gd name="T24" fmla="*/ 1 w 238"/>
                <a:gd name="T25" fmla="*/ 2 h 271"/>
                <a:gd name="T26" fmla="*/ 1 w 238"/>
                <a:gd name="T27" fmla="*/ 2 h 271"/>
                <a:gd name="T28" fmla="*/ 1 w 238"/>
                <a:gd name="T29" fmla="*/ 1 h 271"/>
                <a:gd name="T30" fmla="*/ 1 w 238"/>
                <a:gd name="T31" fmla="*/ 1 h 271"/>
                <a:gd name="T32" fmla="*/ 1 w 238"/>
                <a:gd name="T33" fmla="*/ 1 h 271"/>
                <a:gd name="T34" fmla="*/ 0 w 238"/>
                <a:gd name="T35" fmla="*/ 2 h 271"/>
                <a:gd name="T36" fmla="*/ 0 w 238"/>
                <a:gd name="T37" fmla="*/ 2 h 271"/>
                <a:gd name="T38" fmla="*/ 0 w 238"/>
                <a:gd name="T39" fmla="*/ 2 h 271"/>
                <a:gd name="T40" fmla="*/ 0 w 238"/>
                <a:gd name="T41" fmla="*/ 2 h 271"/>
                <a:gd name="T42" fmla="*/ 0 w 238"/>
                <a:gd name="T43" fmla="*/ 2 h 271"/>
                <a:gd name="T44" fmla="*/ 0 w 238"/>
                <a:gd name="T45" fmla="*/ 2 h 271"/>
                <a:gd name="T46" fmla="*/ 0 w 238"/>
                <a:gd name="T47" fmla="*/ 1 h 271"/>
                <a:gd name="T48" fmla="*/ 0 w 238"/>
                <a:gd name="T49" fmla="*/ 1 h 271"/>
                <a:gd name="T50" fmla="*/ 0 w 238"/>
                <a:gd name="T51" fmla="*/ 1 h 271"/>
                <a:gd name="T52" fmla="*/ 0 w 238"/>
                <a:gd name="T53" fmla="*/ 1 h 271"/>
                <a:gd name="T54" fmla="*/ 0 w 238"/>
                <a:gd name="T55" fmla="*/ 1 h 271"/>
                <a:gd name="T56" fmla="*/ 0 w 238"/>
                <a:gd name="T57" fmla="*/ 1 h 271"/>
                <a:gd name="T58" fmla="*/ 0 w 238"/>
                <a:gd name="T59" fmla="*/ 1 h 271"/>
                <a:gd name="T60" fmla="*/ 0 w 238"/>
                <a:gd name="T61" fmla="*/ 1 h 271"/>
                <a:gd name="T62" fmla="*/ 1 w 238"/>
                <a:gd name="T63" fmla="*/ 1 h 271"/>
                <a:gd name="T64" fmla="*/ 1 w 238"/>
                <a:gd name="T65" fmla="*/ 1 h 271"/>
                <a:gd name="T66" fmla="*/ 1 w 238"/>
                <a:gd name="T67" fmla="*/ 1 h 271"/>
                <a:gd name="T68" fmla="*/ 1 w 238"/>
                <a:gd name="T69" fmla="*/ 1 h 271"/>
                <a:gd name="T70" fmla="*/ 1 w 238"/>
                <a:gd name="T71" fmla="*/ 1 h 271"/>
                <a:gd name="T72" fmla="*/ 1 w 238"/>
                <a:gd name="T73" fmla="*/ 1 h 271"/>
                <a:gd name="T74" fmla="*/ 1 w 238"/>
                <a:gd name="T75" fmla="*/ 1 h 271"/>
                <a:gd name="T76" fmla="*/ 1 w 238"/>
                <a:gd name="T77" fmla="*/ 0 h 271"/>
                <a:gd name="T78" fmla="*/ 1 w 238"/>
                <a:gd name="T79" fmla="*/ 0 h 271"/>
                <a:gd name="T80" fmla="*/ 1 w 238"/>
                <a:gd name="T81" fmla="*/ 0 h 271"/>
                <a:gd name="T82" fmla="*/ 1 w 238"/>
                <a:gd name="T83" fmla="*/ 0 h 271"/>
                <a:gd name="T84" fmla="*/ 1 w 238"/>
                <a:gd name="T85" fmla="*/ 0 h 271"/>
                <a:gd name="T86" fmla="*/ 1 w 238"/>
                <a:gd name="T87" fmla="*/ 0 h 271"/>
                <a:gd name="T88" fmla="*/ 1 w 238"/>
                <a:gd name="T89" fmla="*/ 0 h 271"/>
                <a:gd name="T90" fmla="*/ 1 w 238"/>
                <a:gd name="T91" fmla="*/ 1 h 271"/>
                <a:gd name="T92" fmla="*/ 1 w 238"/>
                <a:gd name="T93" fmla="*/ 1 h 271"/>
                <a:gd name="T94" fmla="*/ 2 w 238"/>
                <a:gd name="T95" fmla="*/ 1 h 271"/>
                <a:gd name="T96" fmla="*/ 2 w 238"/>
                <a:gd name="T97" fmla="*/ 1 h 271"/>
                <a:gd name="T98" fmla="*/ 2 w 238"/>
                <a:gd name="T99" fmla="*/ 1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8"/>
                <a:gd name="T151" fmla="*/ 0 h 271"/>
                <a:gd name="T152" fmla="*/ 238 w 238"/>
                <a:gd name="T153" fmla="*/ 271 h 2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3" name="Freeform 77"/>
            <p:cNvSpPr>
              <a:spLocks/>
            </p:cNvSpPr>
            <p:nvPr/>
          </p:nvSpPr>
          <p:spPr bwMode="auto">
            <a:xfrm>
              <a:off x="4135" y="1141"/>
              <a:ext cx="161" cy="158"/>
            </a:xfrm>
            <a:custGeom>
              <a:avLst/>
              <a:gdLst>
                <a:gd name="T0" fmla="*/ 5 w 806"/>
                <a:gd name="T1" fmla="*/ 6 h 789"/>
                <a:gd name="T2" fmla="*/ 5 w 806"/>
                <a:gd name="T3" fmla="*/ 5 h 789"/>
                <a:gd name="T4" fmla="*/ 5 w 806"/>
                <a:gd name="T5" fmla="*/ 5 h 789"/>
                <a:gd name="T6" fmla="*/ 5 w 806"/>
                <a:gd name="T7" fmla="*/ 5 h 789"/>
                <a:gd name="T8" fmla="*/ 4 w 806"/>
                <a:gd name="T9" fmla="*/ 5 h 789"/>
                <a:gd name="T10" fmla="*/ 4 w 806"/>
                <a:gd name="T11" fmla="*/ 5 h 789"/>
                <a:gd name="T12" fmla="*/ 4 w 806"/>
                <a:gd name="T13" fmla="*/ 5 h 789"/>
                <a:gd name="T14" fmla="*/ 4 w 806"/>
                <a:gd name="T15" fmla="*/ 6 h 789"/>
                <a:gd name="T16" fmla="*/ 4 w 806"/>
                <a:gd name="T17" fmla="*/ 6 h 789"/>
                <a:gd name="T18" fmla="*/ 3 w 806"/>
                <a:gd name="T19" fmla="*/ 5 h 789"/>
                <a:gd name="T20" fmla="*/ 3 w 806"/>
                <a:gd name="T21" fmla="*/ 5 h 789"/>
                <a:gd name="T22" fmla="*/ 3 w 806"/>
                <a:gd name="T23" fmla="*/ 4 h 789"/>
                <a:gd name="T24" fmla="*/ 3 w 806"/>
                <a:gd name="T25" fmla="*/ 3 h 789"/>
                <a:gd name="T26" fmla="*/ 3 w 806"/>
                <a:gd name="T27" fmla="*/ 3 h 789"/>
                <a:gd name="T28" fmla="*/ 3 w 806"/>
                <a:gd name="T29" fmla="*/ 3 h 789"/>
                <a:gd name="T30" fmla="*/ 3 w 806"/>
                <a:gd name="T31" fmla="*/ 4 h 789"/>
                <a:gd name="T32" fmla="*/ 3 w 806"/>
                <a:gd name="T33" fmla="*/ 5 h 789"/>
                <a:gd name="T34" fmla="*/ 2 w 806"/>
                <a:gd name="T35" fmla="*/ 6 h 789"/>
                <a:gd name="T36" fmla="*/ 2 w 806"/>
                <a:gd name="T37" fmla="*/ 6 h 789"/>
                <a:gd name="T38" fmla="*/ 2 w 806"/>
                <a:gd name="T39" fmla="*/ 6 h 789"/>
                <a:gd name="T40" fmla="*/ 2 w 806"/>
                <a:gd name="T41" fmla="*/ 5 h 789"/>
                <a:gd name="T42" fmla="*/ 2 w 806"/>
                <a:gd name="T43" fmla="*/ 5 h 789"/>
                <a:gd name="T44" fmla="*/ 1 w 806"/>
                <a:gd name="T45" fmla="*/ 5 h 789"/>
                <a:gd name="T46" fmla="*/ 0 w 806"/>
                <a:gd name="T47" fmla="*/ 6 h 789"/>
                <a:gd name="T48" fmla="*/ 0 w 806"/>
                <a:gd name="T49" fmla="*/ 6 h 789"/>
                <a:gd name="T50" fmla="*/ 0 w 806"/>
                <a:gd name="T51" fmla="*/ 5 h 789"/>
                <a:gd name="T52" fmla="*/ 0 w 806"/>
                <a:gd name="T53" fmla="*/ 5 h 789"/>
                <a:gd name="T54" fmla="*/ 0 w 806"/>
                <a:gd name="T55" fmla="*/ 5 h 789"/>
                <a:gd name="T56" fmla="*/ 0 w 806"/>
                <a:gd name="T57" fmla="*/ 5 h 789"/>
                <a:gd name="T58" fmla="*/ 0 w 806"/>
                <a:gd name="T59" fmla="*/ 4 h 789"/>
                <a:gd name="T60" fmla="*/ 1 w 806"/>
                <a:gd name="T61" fmla="*/ 4 h 789"/>
                <a:gd name="T62" fmla="*/ 1 w 806"/>
                <a:gd name="T63" fmla="*/ 4 h 789"/>
                <a:gd name="T64" fmla="*/ 1 w 806"/>
                <a:gd name="T65" fmla="*/ 4 h 789"/>
                <a:gd name="T66" fmla="*/ 1 w 806"/>
                <a:gd name="T67" fmla="*/ 5 h 789"/>
                <a:gd name="T68" fmla="*/ 1 w 806"/>
                <a:gd name="T69" fmla="*/ 5 h 789"/>
                <a:gd name="T70" fmla="*/ 2 w 806"/>
                <a:gd name="T71" fmla="*/ 3 h 789"/>
                <a:gd name="T72" fmla="*/ 2 w 806"/>
                <a:gd name="T73" fmla="*/ 3 h 789"/>
                <a:gd name="T74" fmla="*/ 2 w 806"/>
                <a:gd name="T75" fmla="*/ 2 h 789"/>
                <a:gd name="T76" fmla="*/ 1 w 806"/>
                <a:gd name="T77" fmla="*/ 2 h 789"/>
                <a:gd name="T78" fmla="*/ 1 w 806"/>
                <a:gd name="T79" fmla="*/ 2 h 789"/>
                <a:gd name="T80" fmla="*/ 1 w 806"/>
                <a:gd name="T81" fmla="*/ 2 h 789"/>
                <a:gd name="T82" fmla="*/ 2 w 806"/>
                <a:gd name="T83" fmla="*/ 2 h 789"/>
                <a:gd name="T84" fmla="*/ 2 w 806"/>
                <a:gd name="T85" fmla="*/ 2 h 789"/>
                <a:gd name="T86" fmla="*/ 3 w 806"/>
                <a:gd name="T87" fmla="*/ 1 h 789"/>
                <a:gd name="T88" fmla="*/ 3 w 806"/>
                <a:gd name="T89" fmla="*/ 1 h 789"/>
                <a:gd name="T90" fmla="*/ 3 w 806"/>
                <a:gd name="T91" fmla="*/ 1 h 789"/>
                <a:gd name="T92" fmla="*/ 3 w 806"/>
                <a:gd name="T93" fmla="*/ 1 h 789"/>
                <a:gd name="T94" fmla="*/ 3 w 806"/>
                <a:gd name="T95" fmla="*/ 1 h 789"/>
                <a:gd name="T96" fmla="*/ 3 w 806"/>
                <a:gd name="T97" fmla="*/ 0 h 789"/>
                <a:gd name="T98" fmla="*/ 4 w 806"/>
                <a:gd name="T99" fmla="*/ 0 h 789"/>
                <a:gd name="T100" fmla="*/ 5 w 806"/>
                <a:gd name="T101" fmla="*/ 0 h 789"/>
                <a:gd name="T102" fmla="*/ 6 w 806"/>
                <a:gd name="T103" fmla="*/ 0 h 789"/>
                <a:gd name="T104" fmla="*/ 6 w 806"/>
                <a:gd name="T105" fmla="*/ 1 h 789"/>
                <a:gd name="T106" fmla="*/ 6 w 806"/>
                <a:gd name="T107" fmla="*/ 2 h 789"/>
                <a:gd name="T108" fmla="*/ 6 w 806"/>
                <a:gd name="T109" fmla="*/ 4 h 789"/>
                <a:gd name="T110" fmla="*/ 6 w 806"/>
                <a:gd name="T111" fmla="*/ 5 h 7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6"/>
                <a:gd name="T169" fmla="*/ 0 h 789"/>
                <a:gd name="T170" fmla="*/ 806 w 806"/>
                <a:gd name="T171" fmla="*/ 789 h 7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4" name="Freeform 78"/>
            <p:cNvSpPr>
              <a:spLocks/>
            </p:cNvSpPr>
            <p:nvPr/>
          </p:nvSpPr>
          <p:spPr bwMode="auto">
            <a:xfrm>
              <a:off x="4214" y="1168"/>
              <a:ext cx="81" cy="83"/>
            </a:xfrm>
            <a:custGeom>
              <a:avLst/>
              <a:gdLst>
                <a:gd name="T0" fmla="*/ 2 w 405"/>
                <a:gd name="T1" fmla="*/ 1 h 414"/>
                <a:gd name="T2" fmla="*/ 3 w 405"/>
                <a:gd name="T3" fmla="*/ 1 h 414"/>
                <a:gd name="T4" fmla="*/ 3 w 405"/>
                <a:gd name="T5" fmla="*/ 1 h 414"/>
                <a:gd name="T6" fmla="*/ 3 w 405"/>
                <a:gd name="T7" fmla="*/ 1 h 414"/>
                <a:gd name="T8" fmla="*/ 3 w 405"/>
                <a:gd name="T9" fmla="*/ 1 h 414"/>
                <a:gd name="T10" fmla="*/ 3 w 405"/>
                <a:gd name="T11" fmla="*/ 2 h 414"/>
                <a:gd name="T12" fmla="*/ 2 w 405"/>
                <a:gd name="T13" fmla="*/ 2 h 414"/>
                <a:gd name="T14" fmla="*/ 2 w 405"/>
                <a:gd name="T15" fmla="*/ 3 h 414"/>
                <a:gd name="T16" fmla="*/ 2 w 405"/>
                <a:gd name="T17" fmla="*/ 3 h 414"/>
                <a:gd name="T18" fmla="*/ 2 w 405"/>
                <a:gd name="T19" fmla="*/ 3 h 414"/>
                <a:gd name="T20" fmla="*/ 2 w 405"/>
                <a:gd name="T21" fmla="*/ 3 h 414"/>
                <a:gd name="T22" fmla="*/ 2 w 405"/>
                <a:gd name="T23" fmla="*/ 3 h 414"/>
                <a:gd name="T24" fmla="*/ 2 w 405"/>
                <a:gd name="T25" fmla="*/ 3 h 414"/>
                <a:gd name="T26" fmla="*/ 1 w 405"/>
                <a:gd name="T27" fmla="*/ 3 h 414"/>
                <a:gd name="T28" fmla="*/ 1 w 405"/>
                <a:gd name="T29" fmla="*/ 3 h 414"/>
                <a:gd name="T30" fmla="*/ 1 w 405"/>
                <a:gd name="T31" fmla="*/ 3 h 414"/>
                <a:gd name="T32" fmla="*/ 1 w 405"/>
                <a:gd name="T33" fmla="*/ 3 h 414"/>
                <a:gd name="T34" fmla="*/ 1 w 405"/>
                <a:gd name="T35" fmla="*/ 3 h 414"/>
                <a:gd name="T36" fmla="*/ 1 w 405"/>
                <a:gd name="T37" fmla="*/ 3 h 414"/>
                <a:gd name="T38" fmla="*/ 1 w 405"/>
                <a:gd name="T39" fmla="*/ 2 h 414"/>
                <a:gd name="T40" fmla="*/ 1 w 405"/>
                <a:gd name="T41" fmla="*/ 2 h 414"/>
                <a:gd name="T42" fmla="*/ 1 w 405"/>
                <a:gd name="T43" fmla="*/ 2 h 414"/>
                <a:gd name="T44" fmla="*/ 0 w 405"/>
                <a:gd name="T45" fmla="*/ 2 h 414"/>
                <a:gd name="T46" fmla="*/ 0 w 405"/>
                <a:gd name="T47" fmla="*/ 2 h 414"/>
                <a:gd name="T48" fmla="*/ 0 w 405"/>
                <a:gd name="T49" fmla="*/ 2 h 414"/>
                <a:gd name="T50" fmla="*/ 0 w 405"/>
                <a:gd name="T51" fmla="*/ 2 h 414"/>
                <a:gd name="T52" fmla="*/ 0 w 405"/>
                <a:gd name="T53" fmla="*/ 2 h 414"/>
                <a:gd name="T54" fmla="*/ 1 w 405"/>
                <a:gd name="T55" fmla="*/ 2 h 414"/>
                <a:gd name="T56" fmla="*/ 1 w 405"/>
                <a:gd name="T57" fmla="*/ 2 h 414"/>
                <a:gd name="T58" fmla="*/ 1 w 405"/>
                <a:gd name="T59" fmla="*/ 1 h 414"/>
                <a:gd name="T60" fmla="*/ 1 w 405"/>
                <a:gd name="T61" fmla="*/ 1 h 414"/>
                <a:gd name="T62" fmla="*/ 2 w 405"/>
                <a:gd name="T63" fmla="*/ 0 h 414"/>
                <a:gd name="T64" fmla="*/ 2 w 405"/>
                <a:gd name="T65" fmla="*/ 0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5"/>
                <a:gd name="T100" fmla="*/ 0 h 414"/>
                <a:gd name="T101" fmla="*/ 405 w 405"/>
                <a:gd name="T102" fmla="*/ 414 h 4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5" name="Freeform 79"/>
            <p:cNvSpPr>
              <a:spLocks/>
            </p:cNvSpPr>
            <p:nvPr/>
          </p:nvSpPr>
          <p:spPr bwMode="auto">
            <a:xfrm>
              <a:off x="4091" y="1180"/>
              <a:ext cx="50" cy="114"/>
            </a:xfrm>
            <a:custGeom>
              <a:avLst/>
              <a:gdLst>
                <a:gd name="T0" fmla="*/ 2 w 249"/>
                <a:gd name="T1" fmla="*/ 0 h 569"/>
                <a:gd name="T2" fmla="*/ 2 w 249"/>
                <a:gd name="T3" fmla="*/ 0 h 569"/>
                <a:gd name="T4" fmla="*/ 2 w 249"/>
                <a:gd name="T5" fmla="*/ 1 h 569"/>
                <a:gd name="T6" fmla="*/ 2 w 249"/>
                <a:gd name="T7" fmla="*/ 1 h 569"/>
                <a:gd name="T8" fmla="*/ 2 w 249"/>
                <a:gd name="T9" fmla="*/ 1 h 569"/>
                <a:gd name="T10" fmla="*/ 2 w 249"/>
                <a:gd name="T11" fmla="*/ 1 h 569"/>
                <a:gd name="T12" fmla="*/ 1 w 249"/>
                <a:gd name="T13" fmla="*/ 1 h 569"/>
                <a:gd name="T14" fmla="*/ 1 w 249"/>
                <a:gd name="T15" fmla="*/ 2 h 569"/>
                <a:gd name="T16" fmla="*/ 1 w 249"/>
                <a:gd name="T17" fmla="*/ 2 h 569"/>
                <a:gd name="T18" fmla="*/ 1 w 249"/>
                <a:gd name="T19" fmla="*/ 2 h 569"/>
                <a:gd name="T20" fmla="*/ 1 w 249"/>
                <a:gd name="T21" fmla="*/ 2 h 569"/>
                <a:gd name="T22" fmla="*/ 1 w 249"/>
                <a:gd name="T23" fmla="*/ 2 h 569"/>
                <a:gd name="T24" fmla="*/ 1 w 249"/>
                <a:gd name="T25" fmla="*/ 2 h 569"/>
                <a:gd name="T26" fmla="*/ 1 w 249"/>
                <a:gd name="T27" fmla="*/ 2 h 569"/>
                <a:gd name="T28" fmla="*/ 1 w 249"/>
                <a:gd name="T29" fmla="*/ 2 h 569"/>
                <a:gd name="T30" fmla="*/ 1 w 249"/>
                <a:gd name="T31" fmla="*/ 2 h 569"/>
                <a:gd name="T32" fmla="*/ 1 w 249"/>
                <a:gd name="T33" fmla="*/ 3 h 569"/>
                <a:gd name="T34" fmla="*/ 1 w 249"/>
                <a:gd name="T35" fmla="*/ 3 h 569"/>
                <a:gd name="T36" fmla="*/ 1 w 249"/>
                <a:gd name="T37" fmla="*/ 3 h 569"/>
                <a:gd name="T38" fmla="*/ 1 w 249"/>
                <a:gd name="T39" fmla="*/ 3 h 569"/>
                <a:gd name="T40" fmla="*/ 1 w 249"/>
                <a:gd name="T41" fmla="*/ 3 h 569"/>
                <a:gd name="T42" fmla="*/ 1 w 249"/>
                <a:gd name="T43" fmla="*/ 4 h 569"/>
                <a:gd name="T44" fmla="*/ 1 w 249"/>
                <a:gd name="T45" fmla="*/ 4 h 569"/>
                <a:gd name="T46" fmla="*/ 1 w 249"/>
                <a:gd name="T47" fmla="*/ 4 h 569"/>
                <a:gd name="T48" fmla="*/ 1 w 249"/>
                <a:gd name="T49" fmla="*/ 4 h 569"/>
                <a:gd name="T50" fmla="*/ 2 w 249"/>
                <a:gd name="T51" fmla="*/ 5 h 569"/>
                <a:gd name="T52" fmla="*/ 1 w 249"/>
                <a:gd name="T53" fmla="*/ 5 h 569"/>
                <a:gd name="T54" fmla="*/ 1 w 249"/>
                <a:gd name="T55" fmla="*/ 5 h 569"/>
                <a:gd name="T56" fmla="*/ 1 w 249"/>
                <a:gd name="T57" fmla="*/ 4 h 569"/>
                <a:gd name="T58" fmla="*/ 1 w 249"/>
                <a:gd name="T59" fmla="*/ 4 h 569"/>
                <a:gd name="T60" fmla="*/ 1 w 249"/>
                <a:gd name="T61" fmla="*/ 4 h 569"/>
                <a:gd name="T62" fmla="*/ 1 w 249"/>
                <a:gd name="T63" fmla="*/ 4 h 569"/>
                <a:gd name="T64" fmla="*/ 1 w 249"/>
                <a:gd name="T65" fmla="*/ 4 h 569"/>
                <a:gd name="T66" fmla="*/ 1 w 249"/>
                <a:gd name="T67" fmla="*/ 4 h 569"/>
                <a:gd name="T68" fmla="*/ 0 w 249"/>
                <a:gd name="T69" fmla="*/ 3 h 569"/>
                <a:gd name="T70" fmla="*/ 0 w 249"/>
                <a:gd name="T71" fmla="*/ 3 h 569"/>
                <a:gd name="T72" fmla="*/ 0 w 249"/>
                <a:gd name="T73" fmla="*/ 2 h 569"/>
                <a:gd name="T74" fmla="*/ 0 w 249"/>
                <a:gd name="T75" fmla="*/ 2 h 569"/>
                <a:gd name="T76" fmla="*/ 0 w 249"/>
                <a:gd name="T77" fmla="*/ 2 h 569"/>
                <a:gd name="T78" fmla="*/ 0 w 249"/>
                <a:gd name="T79" fmla="*/ 1 h 569"/>
                <a:gd name="T80" fmla="*/ 0 w 249"/>
                <a:gd name="T81" fmla="*/ 1 h 569"/>
                <a:gd name="T82" fmla="*/ 0 w 249"/>
                <a:gd name="T83" fmla="*/ 0 h 569"/>
                <a:gd name="T84" fmla="*/ 0 w 249"/>
                <a:gd name="T85" fmla="*/ 0 h 569"/>
                <a:gd name="T86" fmla="*/ 0 w 249"/>
                <a:gd name="T87" fmla="*/ 0 h 569"/>
                <a:gd name="T88" fmla="*/ 1 w 249"/>
                <a:gd name="T89" fmla="*/ 0 h 569"/>
                <a:gd name="T90" fmla="*/ 1 w 249"/>
                <a:gd name="T91" fmla="*/ 0 h 569"/>
                <a:gd name="T92" fmla="*/ 1 w 249"/>
                <a:gd name="T93" fmla="*/ 0 h 569"/>
                <a:gd name="T94" fmla="*/ 1 w 249"/>
                <a:gd name="T95" fmla="*/ 0 h 569"/>
                <a:gd name="T96" fmla="*/ 1 w 249"/>
                <a:gd name="T97" fmla="*/ 0 h 569"/>
                <a:gd name="T98" fmla="*/ 2 w 249"/>
                <a:gd name="T99" fmla="*/ 0 h 569"/>
                <a:gd name="T100" fmla="*/ 2 w 249"/>
                <a:gd name="T101" fmla="*/ 0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9"/>
                <a:gd name="T154" fmla="*/ 0 h 569"/>
                <a:gd name="T155" fmla="*/ 249 w 249"/>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6" name="Freeform 80"/>
            <p:cNvSpPr>
              <a:spLocks/>
            </p:cNvSpPr>
            <p:nvPr/>
          </p:nvSpPr>
          <p:spPr bwMode="auto">
            <a:xfrm>
              <a:off x="4244" y="1188"/>
              <a:ext cx="34" cy="40"/>
            </a:xfrm>
            <a:custGeom>
              <a:avLst/>
              <a:gdLst>
                <a:gd name="T0" fmla="*/ 1 w 168"/>
                <a:gd name="T1" fmla="*/ 1 h 198"/>
                <a:gd name="T2" fmla="*/ 1 w 168"/>
                <a:gd name="T3" fmla="*/ 1 h 198"/>
                <a:gd name="T4" fmla="*/ 1 w 168"/>
                <a:gd name="T5" fmla="*/ 1 h 198"/>
                <a:gd name="T6" fmla="*/ 1 w 168"/>
                <a:gd name="T7" fmla="*/ 1 h 198"/>
                <a:gd name="T8" fmla="*/ 1 w 168"/>
                <a:gd name="T9" fmla="*/ 1 h 198"/>
                <a:gd name="T10" fmla="*/ 1 w 168"/>
                <a:gd name="T11" fmla="*/ 1 h 198"/>
                <a:gd name="T12" fmla="*/ 1 w 168"/>
                <a:gd name="T13" fmla="*/ 1 h 198"/>
                <a:gd name="T14" fmla="*/ 0 w 168"/>
                <a:gd name="T15" fmla="*/ 1 h 198"/>
                <a:gd name="T16" fmla="*/ 0 w 168"/>
                <a:gd name="T17" fmla="*/ 1 h 198"/>
                <a:gd name="T18" fmla="*/ 0 w 168"/>
                <a:gd name="T19" fmla="*/ 1 h 198"/>
                <a:gd name="T20" fmla="*/ 0 w 168"/>
                <a:gd name="T21" fmla="*/ 1 h 198"/>
                <a:gd name="T22" fmla="*/ 0 w 168"/>
                <a:gd name="T23" fmla="*/ 1 h 198"/>
                <a:gd name="T24" fmla="*/ 0 w 168"/>
                <a:gd name="T25" fmla="*/ 1 h 198"/>
                <a:gd name="T26" fmla="*/ 0 w 168"/>
                <a:gd name="T27" fmla="*/ 2 h 198"/>
                <a:gd name="T28" fmla="*/ 0 w 168"/>
                <a:gd name="T29" fmla="*/ 2 h 198"/>
                <a:gd name="T30" fmla="*/ 0 w 168"/>
                <a:gd name="T31" fmla="*/ 1 h 198"/>
                <a:gd name="T32" fmla="*/ 0 w 168"/>
                <a:gd name="T33" fmla="*/ 1 h 198"/>
                <a:gd name="T34" fmla="*/ 0 w 168"/>
                <a:gd name="T35" fmla="*/ 1 h 198"/>
                <a:gd name="T36" fmla="*/ 0 w 168"/>
                <a:gd name="T37" fmla="*/ 1 h 198"/>
                <a:gd name="T38" fmla="*/ 0 w 168"/>
                <a:gd name="T39" fmla="*/ 1 h 198"/>
                <a:gd name="T40" fmla="*/ 0 w 168"/>
                <a:gd name="T41" fmla="*/ 0 h 198"/>
                <a:gd name="T42" fmla="*/ 0 w 168"/>
                <a:gd name="T43" fmla="*/ 0 h 198"/>
                <a:gd name="T44" fmla="*/ 0 w 168"/>
                <a:gd name="T45" fmla="*/ 0 h 198"/>
                <a:gd name="T46" fmla="*/ 0 w 168"/>
                <a:gd name="T47" fmla="*/ 0 h 198"/>
                <a:gd name="T48" fmla="*/ 1 w 168"/>
                <a:gd name="T49" fmla="*/ 0 h 198"/>
                <a:gd name="T50" fmla="*/ 1 w 168"/>
                <a:gd name="T51" fmla="*/ 0 h 198"/>
                <a:gd name="T52" fmla="*/ 1 w 168"/>
                <a:gd name="T53" fmla="*/ 0 h 198"/>
                <a:gd name="T54" fmla="*/ 1 w 168"/>
                <a:gd name="T55" fmla="*/ 1 h 198"/>
                <a:gd name="T56" fmla="*/ 1 w 168"/>
                <a:gd name="T57" fmla="*/ 1 h 198"/>
                <a:gd name="T58" fmla="*/ 1 w 168"/>
                <a:gd name="T59" fmla="*/ 1 h 198"/>
                <a:gd name="T60" fmla="*/ 1 w 168"/>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98"/>
                <a:gd name="T95" fmla="*/ 168 w 168"/>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7" name="Freeform 81"/>
            <p:cNvSpPr>
              <a:spLocks/>
            </p:cNvSpPr>
            <p:nvPr/>
          </p:nvSpPr>
          <p:spPr bwMode="auto">
            <a:xfrm>
              <a:off x="4127" y="1191"/>
              <a:ext cx="50" cy="56"/>
            </a:xfrm>
            <a:custGeom>
              <a:avLst/>
              <a:gdLst>
                <a:gd name="T0" fmla="*/ 2 w 250"/>
                <a:gd name="T1" fmla="*/ 1 h 279"/>
                <a:gd name="T2" fmla="*/ 2 w 250"/>
                <a:gd name="T3" fmla="*/ 1 h 279"/>
                <a:gd name="T4" fmla="*/ 2 w 250"/>
                <a:gd name="T5" fmla="*/ 1 h 279"/>
                <a:gd name="T6" fmla="*/ 2 w 250"/>
                <a:gd name="T7" fmla="*/ 1 h 279"/>
                <a:gd name="T8" fmla="*/ 1 w 250"/>
                <a:gd name="T9" fmla="*/ 1 h 279"/>
                <a:gd name="T10" fmla="*/ 1 w 250"/>
                <a:gd name="T11" fmla="*/ 2 h 279"/>
                <a:gd name="T12" fmla="*/ 1 w 250"/>
                <a:gd name="T13" fmla="*/ 2 h 279"/>
                <a:gd name="T14" fmla="*/ 1 w 250"/>
                <a:gd name="T15" fmla="*/ 2 h 279"/>
                <a:gd name="T16" fmla="*/ 2 w 250"/>
                <a:gd name="T17" fmla="*/ 2 h 279"/>
                <a:gd name="T18" fmla="*/ 1 w 250"/>
                <a:gd name="T19" fmla="*/ 2 h 279"/>
                <a:gd name="T20" fmla="*/ 1 w 250"/>
                <a:gd name="T21" fmla="*/ 2 h 279"/>
                <a:gd name="T22" fmla="*/ 1 w 250"/>
                <a:gd name="T23" fmla="*/ 2 h 279"/>
                <a:gd name="T24" fmla="*/ 1 w 250"/>
                <a:gd name="T25" fmla="*/ 2 h 279"/>
                <a:gd name="T26" fmla="*/ 1 w 250"/>
                <a:gd name="T27" fmla="*/ 2 h 279"/>
                <a:gd name="T28" fmla="*/ 1 w 250"/>
                <a:gd name="T29" fmla="*/ 2 h 279"/>
                <a:gd name="T30" fmla="*/ 1 w 250"/>
                <a:gd name="T31" fmla="*/ 2 h 279"/>
                <a:gd name="T32" fmla="*/ 0 w 250"/>
                <a:gd name="T33" fmla="*/ 2 h 279"/>
                <a:gd name="T34" fmla="*/ 0 w 250"/>
                <a:gd name="T35" fmla="*/ 2 h 279"/>
                <a:gd name="T36" fmla="*/ 0 w 250"/>
                <a:gd name="T37" fmla="*/ 2 h 279"/>
                <a:gd name="T38" fmla="*/ 0 w 250"/>
                <a:gd name="T39" fmla="*/ 2 h 279"/>
                <a:gd name="T40" fmla="*/ 0 w 250"/>
                <a:gd name="T41" fmla="*/ 2 h 279"/>
                <a:gd name="T42" fmla="*/ 0 w 250"/>
                <a:gd name="T43" fmla="*/ 2 h 279"/>
                <a:gd name="T44" fmla="*/ 0 w 250"/>
                <a:gd name="T45" fmla="*/ 2 h 279"/>
                <a:gd name="T46" fmla="*/ 0 w 250"/>
                <a:gd name="T47" fmla="*/ 2 h 279"/>
                <a:gd name="T48" fmla="*/ 0 w 250"/>
                <a:gd name="T49" fmla="*/ 1 h 279"/>
                <a:gd name="T50" fmla="*/ 0 w 250"/>
                <a:gd name="T51" fmla="*/ 1 h 279"/>
                <a:gd name="T52" fmla="*/ 0 w 250"/>
                <a:gd name="T53" fmla="*/ 1 h 279"/>
                <a:gd name="T54" fmla="*/ 1 w 250"/>
                <a:gd name="T55" fmla="*/ 1 h 279"/>
                <a:gd name="T56" fmla="*/ 1 w 250"/>
                <a:gd name="T57" fmla="*/ 1 h 279"/>
                <a:gd name="T58" fmla="*/ 1 w 250"/>
                <a:gd name="T59" fmla="*/ 1 h 279"/>
                <a:gd name="T60" fmla="*/ 1 w 250"/>
                <a:gd name="T61" fmla="*/ 0 h 279"/>
                <a:gd name="T62" fmla="*/ 1 w 250"/>
                <a:gd name="T63" fmla="*/ 0 h 279"/>
                <a:gd name="T64" fmla="*/ 1 w 250"/>
                <a:gd name="T65" fmla="*/ 0 h 279"/>
                <a:gd name="T66" fmla="*/ 1 w 250"/>
                <a:gd name="T67" fmla="*/ 0 h 279"/>
                <a:gd name="T68" fmla="*/ 1 w 250"/>
                <a:gd name="T69" fmla="*/ 0 h 279"/>
                <a:gd name="T70" fmla="*/ 1 w 250"/>
                <a:gd name="T71" fmla="*/ 1 h 279"/>
                <a:gd name="T72" fmla="*/ 1 w 250"/>
                <a:gd name="T73" fmla="*/ 1 h 279"/>
                <a:gd name="T74" fmla="*/ 1 w 250"/>
                <a:gd name="T75" fmla="*/ 1 h 279"/>
                <a:gd name="T76" fmla="*/ 2 w 250"/>
                <a:gd name="T77" fmla="*/ 1 h 279"/>
                <a:gd name="T78" fmla="*/ 2 w 250"/>
                <a:gd name="T79" fmla="*/ 1 h 279"/>
                <a:gd name="T80" fmla="*/ 2 w 250"/>
                <a:gd name="T81" fmla="*/ 1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79"/>
                <a:gd name="T125" fmla="*/ 250 w 250"/>
                <a:gd name="T126" fmla="*/ 279 h 2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8" name="Freeform 82"/>
            <p:cNvSpPr>
              <a:spLocks/>
            </p:cNvSpPr>
            <p:nvPr/>
          </p:nvSpPr>
          <p:spPr bwMode="auto">
            <a:xfrm>
              <a:off x="4193" y="1267"/>
              <a:ext cx="21" cy="32"/>
            </a:xfrm>
            <a:custGeom>
              <a:avLst/>
              <a:gdLst>
                <a:gd name="T0" fmla="*/ 1 w 104"/>
                <a:gd name="T1" fmla="*/ 1 h 156"/>
                <a:gd name="T2" fmla="*/ 1 w 104"/>
                <a:gd name="T3" fmla="*/ 1 h 156"/>
                <a:gd name="T4" fmla="*/ 1 w 104"/>
                <a:gd name="T5" fmla="*/ 1 h 156"/>
                <a:gd name="T6" fmla="*/ 0 w 104"/>
                <a:gd name="T7" fmla="*/ 1 h 156"/>
                <a:gd name="T8" fmla="*/ 0 w 104"/>
                <a:gd name="T9" fmla="*/ 1 h 156"/>
                <a:gd name="T10" fmla="*/ 0 w 104"/>
                <a:gd name="T11" fmla="*/ 1 h 156"/>
                <a:gd name="T12" fmla="*/ 0 w 104"/>
                <a:gd name="T13" fmla="*/ 1 h 156"/>
                <a:gd name="T14" fmla="*/ 0 w 104"/>
                <a:gd name="T15" fmla="*/ 1 h 156"/>
                <a:gd name="T16" fmla="*/ 0 w 104"/>
                <a:gd name="T17" fmla="*/ 1 h 156"/>
                <a:gd name="T18" fmla="*/ 1 w 104"/>
                <a:gd name="T19" fmla="*/ 0 h 156"/>
                <a:gd name="T20" fmla="*/ 1 w 104"/>
                <a:gd name="T21" fmla="*/ 1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56"/>
                <a:gd name="T35" fmla="*/ 104 w 104"/>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9" name="Freeform 83"/>
            <p:cNvSpPr>
              <a:spLocks/>
            </p:cNvSpPr>
            <p:nvPr/>
          </p:nvSpPr>
          <p:spPr bwMode="auto">
            <a:xfrm>
              <a:off x="4160" y="1288"/>
              <a:ext cx="12" cy="13"/>
            </a:xfrm>
            <a:custGeom>
              <a:avLst/>
              <a:gdLst>
                <a:gd name="T0" fmla="*/ 0 w 62"/>
                <a:gd name="T1" fmla="*/ 0 h 62"/>
                <a:gd name="T2" fmla="*/ 0 w 62"/>
                <a:gd name="T3" fmla="*/ 0 h 62"/>
                <a:gd name="T4" fmla="*/ 0 w 62"/>
                <a:gd name="T5" fmla="*/ 1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52"/>
                  </a:moveTo>
                  <a:lnTo>
                    <a:pt x="22" y="0"/>
                  </a:lnTo>
                  <a:lnTo>
                    <a:pt x="62" y="62"/>
                  </a:lnTo>
                  <a:lnTo>
                    <a:pt x="0" y="5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0" name="Freeform 84"/>
            <p:cNvSpPr>
              <a:spLocks/>
            </p:cNvSpPr>
            <p:nvPr/>
          </p:nvSpPr>
          <p:spPr bwMode="auto">
            <a:xfrm>
              <a:off x="4118" y="1290"/>
              <a:ext cx="158" cy="33"/>
            </a:xfrm>
            <a:custGeom>
              <a:avLst/>
              <a:gdLst>
                <a:gd name="T0" fmla="*/ 6 w 788"/>
                <a:gd name="T1" fmla="*/ 0 h 165"/>
                <a:gd name="T2" fmla="*/ 6 w 788"/>
                <a:gd name="T3" fmla="*/ 1 h 165"/>
                <a:gd name="T4" fmla="*/ 5 w 788"/>
                <a:gd name="T5" fmla="*/ 1 h 165"/>
                <a:gd name="T6" fmla="*/ 4 w 788"/>
                <a:gd name="T7" fmla="*/ 1 h 165"/>
                <a:gd name="T8" fmla="*/ 3 w 788"/>
                <a:gd name="T9" fmla="*/ 1 h 165"/>
                <a:gd name="T10" fmla="*/ 3 w 788"/>
                <a:gd name="T11" fmla="*/ 1 h 165"/>
                <a:gd name="T12" fmla="*/ 2 w 788"/>
                <a:gd name="T13" fmla="*/ 1 h 165"/>
                <a:gd name="T14" fmla="*/ 1 w 788"/>
                <a:gd name="T15" fmla="*/ 1 h 165"/>
                <a:gd name="T16" fmla="*/ 0 w 788"/>
                <a:gd name="T17" fmla="*/ 1 h 165"/>
                <a:gd name="T18" fmla="*/ 0 w 788"/>
                <a:gd name="T19" fmla="*/ 1 h 165"/>
                <a:gd name="T20" fmla="*/ 0 w 788"/>
                <a:gd name="T21" fmla="*/ 1 h 165"/>
                <a:gd name="T22" fmla="*/ 0 w 788"/>
                <a:gd name="T23" fmla="*/ 1 h 165"/>
                <a:gd name="T24" fmla="*/ 0 w 788"/>
                <a:gd name="T25" fmla="*/ 1 h 165"/>
                <a:gd name="T26" fmla="*/ 0 w 788"/>
                <a:gd name="T27" fmla="*/ 1 h 165"/>
                <a:gd name="T28" fmla="*/ 0 w 788"/>
                <a:gd name="T29" fmla="*/ 1 h 165"/>
                <a:gd name="T30" fmla="*/ 0 w 788"/>
                <a:gd name="T31" fmla="*/ 1 h 165"/>
                <a:gd name="T32" fmla="*/ 0 w 788"/>
                <a:gd name="T33" fmla="*/ 1 h 165"/>
                <a:gd name="T34" fmla="*/ 1 w 788"/>
                <a:gd name="T35" fmla="*/ 1 h 165"/>
                <a:gd name="T36" fmla="*/ 2 w 788"/>
                <a:gd name="T37" fmla="*/ 1 h 165"/>
                <a:gd name="T38" fmla="*/ 2 w 788"/>
                <a:gd name="T39" fmla="*/ 1 h 165"/>
                <a:gd name="T40" fmla="*/ 3 w 788"/>
                <a:gd name="T41" fmla="*/ 1 h 165"/>
                <a:gd name="T42" fmla="*/ 4 w 788"/>
                <a:gd name="T43" fmla="*/ 1 h 165"/>
                <a:gd name="T44" fmla="*/ 5 w 788"/>
                <a:gd name="T45" fmla="*/ 0 h 165"/>
                <a:gd name="T46" fmla="*/ 6 w 788"/>
                <a:gd name="T47" fmla="*/ 0 h 165"/>
                <a:gd name="T48" fmla="*/ 6 w 788"/>
                <a:gd name="T49" fmla="*/ 0 h 165"/>
                <a:gd name="T50" fmla="*/ 6 w 788"/>
                <a:gd name="T51" fmla="*/ 0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8"/>
                <a:gd name="T79" fmla="*/ 0 h 165"/>
                <a:gd name="T80" fmla="*/ 788 w 788"/>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1" name="Freeform 85"/>
            <p:cNvSpPr>
              <a:spLocks/>
            </p:cNvSpPr>
            <p:nvPr/>
          </p:nvSpPr>
          <p:spPr bwMode="auto">
            <a:xfrm>
              <a:off x="4064" y="1311"/>
              <a:ext cx="299" cy="429"/>
            </a:xfrm>
            <a:custGeom>
              <a:avLst/>
              <a:gdLst>
                <a:gd name="T0" fmla="*/ 10 w 1493"/>
                <a:gd name="T1" fmla="*/ 8 h 2145"/>
                <a:gd name="T2" fmla="*/ 9 w 1493"/>
                <a:gd name="T3" fmla="*/ 9 h 2145"/>
                <a:gd name="T4" fmla="*/ 9 w 1493"/>
                <a:gd name="T5" fmla="*/ 9 h 2145"/>
                <a:gd name="T6" fmla="*/ 9 w 1493"/>
                <a:gd name="T7" fmla="*/ 10 h 2145"/>
                <a:gd name="T8" fmla="*/ 9 w 1493"/>
                <a:gd name="T9" fmla="*/ 11 h 2145"/>
                <a:gd name="T10" fmla="*/ 10 w 1493"/>
                <a:gd name="T11" fmla="*/ 10 h 2145"/>
                <a:gd name="T12" fmla="*/ 11 w 1493"/>
                <a:gd name="T13" fmla="*/ 14 h 2145"/>
                <a:gd name="T14" fmla="*/ 10 w 1493"/>
                <a:gd name="T15" fmla="*/ 15 h 2145"/>
                <a:gd name="T16" fmla="*/ 10 w 1493"/>
                <a:gd name="T17" fmla="*/ 15 h 2145"/>
                <a:gd name="T18" fmla="*/ 10 w 1493"/>
                <a:gd name="T19" fmla="*/ 16 h 2145"/>
                <a:gd name="T20" fmla="*/ 11 w 1493"/>
                <a:gd name="T21" fmla="*/ 16 h 2145"/>
                <a:gd name="T22" fmla="*/ 12 w 1493"/>
                <a:gd name="T23" fmla="*/ 16 h 2145"/>
                <a:gd name="T24" fmla="*/ 12 w 1493"/>
                <a:gd name="T25" fmla="*/ 17 h 2145"/>
                <a:gd name="T26" fmla="*/ 11 w 1493"/>
                <a:gd name="T27" fmla="*/ 17 h 2145"/>
                <a:gd name="T28" fmla="*/ 10 w 1493"/>
                <a:gd name="T29" fmla="*/ 17 h 2145"/>
                <a:gd name="T30" fmla="*/ 9 w 1493"/>
                <a:gd name="T31" fmla="*/ 12 h 2145"/>
                <a:gd name="T32" fmla="*/ 8 w 1493"/>
                <a:gd name="T33" fmla="*/ 7 h 2145"/>
                <a:gd name="T34" fmla="*/ 8 w 1493"/>
                <a:gd name="T35" fmla="*/ 7 h 2145"/>
                <a:gd name="T36" fmla="*/ 8 w 1493"/>
                <a:gd name="T37" fmla="*/ 8 h 2145"/>
                <a:gd name="T38" fmla="*/ 8 w 1493"/>
                <a:gd name="T39" fmla="*/ 12 h 2145"/>
                <a:gd name="T40" fmla="*/ 8 w 1493"/>
                <a:gd name="T41" fmla="*/ 12 h 2145"/>
                <a:gd name="T42" fmla="*/ 7 w 1493"/>
                <a:gd name="T43" fmla="*/ 12 h 2145"/>
                <a:gd name="T44" fmla="*/ 7 w 1493"/>
                <a:gd name="T45" fmla="*/ 13 h 2145"/>
                <a:gd name="T46" fmla="*/ 6 w 1493"/>
                <a:gd name="T47" fmla="*/ 12 h 2145"/>
                <a:gd name="T48" fmla="*/ 6 w 1493"/>
                <a:gd name="T49" fmla="*/ 9 h 2145"/>
                <a:gd name="T50" fmla="*/ 6 w 1493"/>
                <a:gd name="T51" fmla="*/ 13 h 2145"/>
                <a:gd name="T52" fmla="*/ 5 w 1493"/>
                <a:gd name="T53" fmla="*/ 17 h 2145"/>
                <a:gd name="T54" fmla="*/ 5 w 1493"/>
                <a:gd name="T55" fmla="*/ 11 h 2145"/>
                <a:gd name="T56" fmla="*/ 5 w 1493"/>
                <a:gd name="T57" fmla="*/ 8 h 2145"/>
                <a:gd name="T58" fmla="*/ 5 w 1493"/>
                <a:gd name="T59" fmla="*/ 10 h 2145"/>
                <a:gd name="T60" fmla="*/ 4 w 1493"/>
                <a:gd name="T61" fmla="*/ 10 h 2145"/>
                <a:gd name="T62" fmla="*/ 4 w 1493"/>
                <a:gd name="T63" fmla="*/ 9 h 2145"/>
                <a:gd name="T64" fmla="*/ 4 w 1493"/>
                <a:gd name="T65" fmla="*/ 9 h 2145"/>
                <a:gd name="T66" fmla="*/ 3 w 1493"/>
                <a:gd name="T67" fmla="*/ 10 h 2145"/>
                <a:gd name="T68" fmla="*/ 3 w 1493"/>
                <a:gd name="T69" fmla="*/ 10 h 2145"/>
                <a:gd name="T70" fmla="*/ 3 w 1493"/>
                <a:gd name="T71" fmla="*/ 11 h 2145"/>
                <a:gd name="T72" fmla="*/ 3 w 1493"/>
                <a:gd name="T73" fmla="*/ 11 h 2145"/>
                <a:gd name="T74" fmla="*/ 3 w 1493"/>
                <a:gd name="T75" fmla="*/ 12 h 2145"/>
                <a:gd name="T76" fmla="*/ 4 w 1493"/>
                <a:gd name="T77" fmla="*/ 11 h 2145"/>
                <a:gd name="T78" fmla="*/ 4 w 1493"/>
                <a:gd name="T79" fmla="*/ 14 h 2145"/>
                <a:gd name="T80" fmla="*/ 3 w 1493"/>
                <a:gd name="T81" fmla="*/ 14 h 2145"/>
                <a:gd name="T82" fmla="*/ 3 w 1493"/>
                <a:gd name="T83" fmla="*/ 14 h 2145"/>
                <a:gd name="T84" fmla="*/ 2 w 1493"/>
                <a:gd name="T85" fmla="*/ 15 h 2145"/>
                <a:gd name="T86" fmla="*/ 3 w 1493"/>
                <a:gd name="T87" fmla="*/ 11 h 2145"/>
                <a:gd name="T88" fmla="*/ 2 w 1493"/>
                <a:gd name="T89" fmla="*/ 10 h 2145"/>
                <a:gd name="T90" fmla="*/ 2 w 1493"/>
                <a:gd name="T91" fmla="*/ 10 h 2145"/>
                <a:gd name="T92" fmla="*/ 2 w 1493"/>
                <a:gd name="T93" fmla="*/ 10 h 2145"/>
                <a:gd name="T94" fmla="*/ 2 w 1493"/>
                <a:gd name="T95" fmla="*/ 11 h 2145"/>
                <a:gd name="T96" fmla="*/ 1 w 1493"/>
                <a:gd name="T97" fmla="*/ 10 h 2145"/>
                <a:gd name="T98" fmla="*/ 1 w 1493"/>
                <a:gd name="T99" fmla="*/ 10 h 2145"/>
                <a:gd name="T100" fmla="*/ 0 w 1493"/>
                <a:gd name="T101" fmla="*/ 11 h 2145"/>
                <a:gd name="T102" fmla="*/ 0 w 1493"/>
                <a:gd name="T103" fmla="*/ 7 h 2145"/>
                <a:gd name="T104" fmla="*/ 2 w 1493"/>
                <a:gd name="T105" fmla="*/ 1 h 2145"/>
                <a:gd name="T106" fmla="*/ 6 w 1493"/>
                <a:gd name="T107" fmla="*/ 1 h 2145"/>
                <a:gd name="T108" fmla="*/ 9 w 1493"/>
                <a:gd name="T109" fmla="*/ 1 h 2145"/>
                <a:gd name="T110" fmla="*/ 10 w 1493"/>
                <a:gd name="T111" fmla="*/ 6 h 21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3"/>
                <a:gd name="T169" fmla="*/ 0 h 2145"/>
                <a:gd name="T170" fmla="*/ 1493 w 1493"/>
                <a:gd name="T171" fmla="*/ 2145 h 21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2" name="Freeform 86"/>
            <p:cNvSpPr>
              <a:spLocks/>
            </p:cNvSpPr>
            <p:nvPr/>
          </p:nvSpPr>
          <p:spPr bwMode="auto">
            <a:xfrm>
              <a:off x="4203" y="1342"/>
              <a:ext cx="87" cy="79"/>
            </a:xfrm>
            <a:custGeom>
              <a:avLst/>
              <a:gdLst>
                <a:gd name="T0" fmla="*/ 2 w 435"/>
                <a:gd name="T1" fmla="*/ 1 h 396"/>
                <a:gd name="T2" fmla="*/ 3 w 435"/>
                <a:gd name="T3" fmla="*/ 1 h 396"/>
                <a:gd name="T4" fmla="*/ 3 w 435"/>
                <a:gd name="T5" fmla="*/ 1 h 396"/>
                <a:gd name="T6" fmla="*/ 3 w 435"/>
                <a:gd name="T7" fmla="*/ 1 h 396"/>
                <a:gd name="T8" fmla="*/ 3 w 435"/>
                <a:gd name="T9" fmla="*/ 2 h 396"/>
                <a:gd name="T10" fmla="*/ 3 w 435"/>
                <a:gd name="T11" fmla="*/ 2 h 396"/>
                <a:gd name="T12" fmla="*/ 3 w 435"/>
                <a:gd name="T13" fmla="*/ 2 h 396"/>
                <a:gd name="T14" fmla="*/ 3 w 435"/>
                <a:gd name="T15" fmla="*/ 2 h 396"/>
                <a:gd name="T16" fmla="*/ 3 w 435"/>
                <a:gd name="T17" fmla="*/ 3 h 396"/>
                <a:gd name="T18" fmla="*/ 3 w 435"/>
                <a:gd name="T19" fmla="*/ 3 h 396"/>
                <a:gd name="T20" fmla="*/ 3 w 435"/>
                <a:gd name="T21" fmla="*/ 3 h 396"/>
                <a:gd name="T22" fmla="*/ 3 w 435"/>
                <a:gd name="T23" fmla="*/ 3 h 396"/>
                <a:gd name="T24" fmla="*/ 2 w 435"/>
                <a:gd name="T25" fmla="*/ 3 h 396"/>
                <a:gd name="T26" fmla="*/ 2 w 435"/>
                <a:gd name="T27" fmla="*/ 3 h 396"/>
                <a:gd name="T28" fmla="*/ 2 w 435"/>
                <a:gd name="T29" fmla="*/ 3 h 396"/>
                <a:gd name="T30" fmla="*/ 2 w 435"/>
                <a:gd name="T31" fmla="*/ 3 h 396"/>
                <a:gd name="T32" fmla="*/ 2 w 435"/>
                <a:gd name="T33" fmla="*/ 3 h 396"/>
                <a:gd name="T34" fmla="*/ 2 w 435"/>
                <a:gd name="T35" fmla="*/ 3 h 396"/>
                <a:gd name="T36" fmla="*/ 2 w 435"/>
                <a:gd name="T37" fmla="*/ 3 h 396"/>
                <a:gd name="T38" fmla="*/ 2 w 435"/>
                <a:gd name="T39" fmla="*/ 3 h 396"/>
                <a:gd name="T40" fmla="*/ 2 w 435"/>
                <a:gd name="T41" fmla="*/ 3 h 396"/>
                <a:gd name="T42" fmla="*/ 2 w 435"/>
                <a:gd name="T43" fmla="*/ 3 h 396"/>
                <a:gd name="T44" fmla="*/ 2 w 435"/>
                <a:gd name="T45" fmla="*/ 3 h 396"/>
                <a:gd name="T46" fmla="*/ 2 w 435"/>
                <a:gd name="T47" fmla="*/ 3 h 396"/>
                <a:gd name="T48" fmla="*/ 2 w 435"/>
                <a:gd name="T49" fmla="*/ 3 h 396"/>
                <a:gd name="T50" fmla="*/ 1 w 435"/>
                <a:gd name="T51" fmla="*/ 3 h 396"/>
                <a:gd name="T52" fmla="*/ 1 w 435"/>
                <a:gd name="T53" fmla="*/ 3 h 396"/>
                <a:gd name="T54" fmla="*/ 1 w 435"/>
                <a:gd name="T55" fmla="*/ 3 h 396"/>
                <a:gd name="T56" fmla="*/ 1 w 435"/>
                <a:gd name="T57" fmla="*/ 2 h 396"/>
                <a:gd name="T58" fmla="*/ 1 w 435"/>
                <a:gd name="T59" fmla="*/ 2 h 396"/>
                <a:gd name="T60" fmla="*/ 1 w 435"/>
                <a:gd name="T61" fmla="*/ 2 h 396"/>
                <a:gd name="T62" fmla="*/ 0 w 435"/>
                <a:gd name="T63" fmla="*/ 2 h 396"/>
                <a:gd name="T64" fmla="*/ 0 w 435"/>
                <a:gd name="T65" fmla="*/ 2 h 396"/>
                <a:gd name="T66" fmla="*/ 0 w 435"/>
                <a:gd name="T67" fmla="*/ 2 h 396"/>
                <a:gd name="T68" fmla="*/ 0 w 435"/>
                <a:gd name="T69" fmla="*/ 2 h 396"/>
                <a:gd name="T70" fmla="*/ 0 w 435"/>
                <a:gd name="T71" fmla="*/ 2 h 396"/>
                <a:gd name="T72" fmla="*/ 0 w 435"/>
                <a:gd name="T73" fmla="*/ 2 h 396"/>
                <a:gd name="T74" fmla="*/ 1 w 435"/>
                <a:gd name="T75" fmla="*/ 2 h 396"/>
                <a:gd name="T76" fmla="*/ 1 w 435"/>
                <a:gd name="T77" fmla="*/ 2 h 396"/>
                <a:gd name="T78" fmla="*/ 1 w 435"/>
                <a:gd name="T79" fmla="*/ 2 h 396"/>
                <a:gd name="T80" fmla="*/ 1 w 435"/>
                <a:gd name="T81" fmla="*/ 2 h 396"/>
                <a:gd name="T82" fmla="*/ 1 w 435"/>
                <a:gd name="T83" fmla="*/ 1 h 396"/>
                <a:gd name="T84" fmla="*/ 2 w 435"/>
                <a:gd name="T85" fmla="*/ 0 h 396"/>
                <a:gd name="T86" fmla="*/ 2 w 435"/>
                <a:gd name="T87" fmla="*/ 0 h 396"/>
                <a:gd name="T88" fmla="*/ 2 w 435"/>
                <a:gd name="T89" fmla="*/ 0 h 396"/>
                <a:gd name="T90" fmla="*/ 2 w 435"/>
                <a:gd name="T91" fmla="*/ 0 h 396"/>
                <a:gd name="T92" fmla="*/ 2 w 435"/>
                <a:gd name="T93" fmla="*/ 0 h 396"/>
                <a:gd name="T94" fmla="*/ 2 w 435"/>
                <a:gd name="T95" fmla="*/ 1 h 396"/>
                <a:gd name="T96" fmla="*/ 2 w 435"/>
                <a:gd name="T97" fmla="*/ 1 h 396"/>
                <a:gd name="T98" fmla="*/ 2 w 435"/>
                <a:gd name="T99" fmla="*/ 1 h 396"/>
                <a:gd name="T100" fmla="*/ 2 w 435"/>
                <a:gd name="T101" fmla="*/ 1 h 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396"/>
                <a:gd name="T155" fmla="*/ 435 w 435"/>
                <a:gd name="T156" fmla="*/ 396 h 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3" name="Freeform 87"/>
            <p:cNvSpPr>
              <a:spLocks/>
            </p:cNvSpPr>
            <p:nvPr/>
          </p:nvSpPr>
          <p:spPr bwMode="auto">
            <a:xfrm>
              <a:off x="4228" y="1363"/>
              <a:ext cx="52" cy="41"/>
            </a:xfrm>
            <a:custGeom>
              <a:avLst/>
              <a:gdLst>
                <a:gd name="T0" fmla="*/ 2 w 258"/>
                <a:gd name="T1" fmla="*/ 0 h 207"/>
                <a:gd name="T2" fmla="*/ 2 w 258"/>
                <a:gd name="T3" fmla="*/ 1 h 207"/>
                <a:gd name="T4" fmla="*/ 2 w 258"/>
                <a:gd name="T5" fmla="*/ 1 h 207"/>
                <a:gd name="T6" fmla="*/ 2 w 258"/>
                <a:gd name="T7" fmla="*/ 1 h 207"/>
                <a:gd name="T8" fmla="*/ 2 w 258"/>
                <a:gd name="T9" fmla="*/ 1 h 207"/>
                <a:gd name="T10" fmla="*/ 2 w 258"/>
                <a:gd name="T11" fmla="*/ 1 h 207"/>
                <a:gd name="T12" fmla="*/ 1 w 258"/>
                <a:gd name="T13" fmla="*/ 1 h 207"/>
                <a:gd name="T14" fmla="*/ 1 w 258"/>
                <a:gd name="T15" fmla="*/ 1 h 207"/>
                <a:gd name="T16" fmla="*/ 1 w 258"/>
                <a:gd name="T17" fmla="*/ 2 h 207"/>
                <a:gd name="T18" fmla="*/ 1 w 258"/>
                <a:gd name="T19" fmla="*/ 2 h 207"/>
                <a:gd name="T20" fmla="*/ 1 w 258"/>
                <a:gd name="T21" fmla="*/ 1 h 207"/>
                <a:gd name="T22" fmla="*/ 1 w 258"/>
                <a:gd name="T23" fmla="*/ 1 h 207"/>
                <a:gd name="T24" fmla="*/ 1 w 258"/>
                <a:gd name="T25" fmla="*/ 1 h 207"/>
                <a:gd name="T26" fmla="*/ 1 w 258"/>
                <a:gd name="T27" fmla="*/ 1 h 207"/>
                <a:gd name="T28" fmla="*/ 1 w 258"/>
                <a:gd name="T29" fmla="*/ 1 h 207"/>
                <a:gd name="T30" fmla="*/ 1 w 258"/>
                <a:gd name="T31" fmla="*/ 1 h 207"/>
                <a:gd name="T32" fmla="*/ 1 w 258"/>
                <a:gd name="T33" fmla="*/ 2 h 207"/>
                <a:gd name="T34" fmla="*/ 0 w 258"/>
                <a:gd name="T35" fmla="*/ 1 h 207"/>
                <a:gd name="T36" fmla="*/ 0 w 258"/>
                <a:gd name="T37" fmla="*/ 1 h 207"/>
                <a:gd name="T38" fmla="*/ 0 w 258"/>
                <a:gd name="T39" fmla="*/ 1 h 207"/>
                <a:gd name="T40" fmla="*/ 0 w 258"/>
                <a:gd name="T41" fmla="*/ 1 h 207"/>
                <a:gd name="T42" fmla="*/ 0 w 258"/>
                <a:gd name="T43" fmla="*/ 1 h 207"/>
                <a:gd name="T44" fmla="*/ 0 w 258"/>
                <a:gd name="T45" fmla="*/ 1 h 207"/>
                <a:gd name="T46" fmla="*/ 0 w 258"/>
                <a:gd name="T47" fmla="*/ 1 h 207"/>
                <a:gd name="T48" fmla="*/ 0 w 258"/>
                <a:gd name="T49" fmla="*/ 1 h 207"/>
                <a:gd name="T50" fmla="*/ 0 w 258"/>
                <a:gd name="T51" fmla="*/ 1 h 207"/>
                <a:gd name="T52" fmla="*/ 1 w 258"/>
                <a:gd name="T53" fmla="*/ 0 h 207"/>
                <a:gd name="T54" fmla="*/ 1 w 258"/>
                <a:gd name="T55" fmla="*/ 0 h 207"/>
                <a:gd name="T56" fmla="*/ 1 w 258"/>
                <a:gd name="T57" fmla="*/ 0 h 207"/>
                <a:gd name="T58" fmla="*/ 1 w 258"/>
                <a:gd name="T59" fmla="*/ 0 h 207"/>
                <a:gd name="T60" fmla="*/ 1 w 258"/>
                <a:gd name="T61" fmla="*/ 0 h 207"/>
                <a:gd name="T62" fmla="*/ 2 w 258"/>
                <a:gd name="T63" fmla="*/ 0 h 207"/>
                <a:gd name="T64" fmla="*/ 2 w 258"/>
                <a:gd name="T65" fmla="*/ 0 h 207"/>
                <a:gd name="T66" fmla="*/ 2 w 258"/>
                <a:gd name="T67" fmla="*/ 0 h 207"/>
                <a:gd name="T68" fmla="*/ 2 w 258"/>
                <a:gd name="T69" fmla="*/ 0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
                <a:gd name="T106" fmla="*/ 0 h 207"/>
                <a:gd name="T107" fmla="*/ 258 w 258"/>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4" name="Freeform 88"/>
            <p:cNvSpPr>
              <a:spLocks/>
            </p:cNvSpPr>
            <p:nvPr/>
          </p:nvSpPr>
          <p:spPr bwMode="auto">
            <a:xfrm>
              <a:off x="4087" y="1373"/>
              <a:ext cx="87" cy="91"/>
            </a:xfrm>
            <a:custGeom>
              <a:avLst/>
              <a:gdLst>
                <a:gd name="T0" fmla="*/ 3 w 435"/>
                <a:gd name="T1" fmla="*/ 1 h 457"/>
                <a:gd name="T2" fmla="*/ 3 w 435"/>
                <a:gd name="T3" fmla="*/ 1 h 457"/>
                <a:gd name="T4" fmla="*/ 3 w 435"/>
                <a:gd name="T5" fmla="*/ 1 h 457"/>
                <a:gd name="T6" fmla="*/ 3 w 435"/>
                <a:gd name="T7" fmla="*/ 1 h 457"/>
                <a:gd name="T8" fmla="*/ 3 w 435"/>
                <a:gd name="T9" fmla="*/ 1 h 457"/>
                <a:gd name="T10" fmla="*/ 3 w 435"/>
                <a:gd name="T11" fmla="*/ 2 h 457"/>
                <a:gd name="T12" fmla="*/ 3 w 435"/>
                <a:gd name="T13" fmla="*/ 2 h 457"/>
                <a:gd name="T14" fmla="*/ 3 w 435"/>
                <a:gd name="T15" fmla="*/ 2 h 457"/>
                <a:gd name="T16" fmla="*/ 3 w 435"/>
                <a:gd name="T17" fmla="*/ 3 h 457"/>
                <a:gd name="T18" fmla="*/ 3 w 435"/>
                <a:gd name="T19" fmla="*/ 3 h 457"/>
                <a:gd name="T20" fmla="*/ 3 w 435"/>
                <a:gd name="T21" fmla="*/ 3 h 457"/>
                <a:gd name="T22" fmla="*/ 3 w 435"/>
                <a:gd name="T23" fmla="*/ 3 h 457"/>
                <a:gd name="T24" fmla="*/ 3 w 435"/>
                <a:gd name="T25" fmla="*/ 3 h 457"/>
                <a:gd name="T26" fmla="*/ 2 w 435"/>
                <a:gd name="T27" fmla="*/ 3 h 457"/>
                <a:gd name="T28" fmla="*/ 2 w 435"/>
                <a:gd name="T29" fmla="*/ 3 h 457"/>
                <a:gd name="T30" fmla="*/ 2 w 435"/>
                <a:gd name="T31" fmla="*/ 3 h 457"/>
                <a:gd name="T32" fmla="*/ 2 w 435"/>
                <a:gd name="T33" fmla="*/ 3 h 457"/>
                <a:gd name="T34" fmla="*/ 2 w 435"/>
                <a:gd name="T35" fmla="*/ 3 h 457"/>
                <a:gd name="T36" fmla="*/ 2 w 435"/>
                <a:gd name="T37" fmla="*/ 3 h 457"/>
                <a:gd name="T38" fmla="*/ 2 w 435"/>
                <a:gd name="T39" fmla="*/ 3 h 457"/>
                <a:gd name="T40" fmla="*/ 2 w 435"/>
                <a:gd name="T41" fmla="*/ 3 h 457"/>
                <a:gd name="T42" fmla="*/ 2 w 435"/>
                <a:gd name="T43" fmla="*/ 3 h 457"/>
                <a:gd name="T44" fmla="*/ 2 w 435"/>
                <a:gd name="T45" fmla="*/ 3 h 457"/>
                <a:gd name="T46" fmla="*/ 1 w 435"/>
                <a:gd name="T47" fmla="*/ 3 h 457"/>
                <a:gd name="T48" fmla="*/ 1 w 435"/>
                <a:gd name="T49" fmla="*/ 4 h 457"/>
                <a:gd name="T50" fmla="*/ 1 w 435"/>
                <a:gd name="T51" fmla="*/ 4 h 457"/>
                <a:gd name="T52" fmla="*/ 1 w 435"/>
                <a:gd name="T53" fmla="*/ 4 h 457"/>
                <a:gd name="T54" fmla="*/ 1 w 435"/>
                <a:gd name="T55" fmla="*/ 4 h 457"/>
                <a:gd name="T56" fmla="*/ 1 w 435"/>
                <a:gd name="T57" fmla="*/ 3 h 457"/>
                <a:gd name="T58" fmla="*/ 1 w 435"/>
                <a:gd name="T59" fmla="*/ 3 h 457"/>
                <a:gd name="T60" fmla="*/ 1 w 435"/>
                <a:gd name="T61" fmla="*/ 3 h 457"/>
                <a:gd name="T62" fmla="*/ 1 w 435"/>
                <a:gd name="T63" fmla="*/ 3 h 457"/>
                <a:gd name="T64" fmla="*/ 1 w 435"/>
                <a:gd name="T65" fmla="*/ 3 h 457"/>
                <a:gd name="T66" fmla="*/ 1 w 435"/>
                <a:gd name="T67" fmla="*/ 3 h 457"/>
                <a:gd name="T68" fmla="*/ 1 w 435"/>
                <a:gd name="T69" fmla="*/ 2 h 457"/>
                <a:gd name="T70" fmla="*/ 1 w 435"/>
                <a:gd name="T71" fmla="*/ 2 h 457"/>
                <a:gd name="T72" fmla="*/ 1 w 435"/>
                <a:gd name="T73" fmla="*/ 2 h 457"/>
                <a:gd name="T74" fmla="*/ 0 w 435"/>
                <a:gd name="T75" fmla="*/ 2 h 457"/>
                <a:gd name="T76" fmla="*/ 0 w 435"/>
                <a:gd name="T77" fmla="*/ 2 h 457"/>
                <a:gd name="T78" fmla="*/ 0 w 435"/>
                <a:gd name="T79" fmla="*/ 2 h 457"/>
                <a:gd name="T80" fmla="*/ 0 w 435"/>
                <a:gd name="T81" fmla="*/ 2 h 457"/>
                <a:gd name="T82" fmla="*/ 0 w 435"/>
                <a:gd name="T83" fmla="*/ 2 h 457"/>
                <a:gd name="T84" fmla="*/ 0 w 435"/>
                <a:gd name="T85" fmla="*/ 2 h 457"/>
                <a:gd name="T86" fmla="*/ 0 w 435"/>
                <a:gd name="T87" fmla="*/ 2 h 457"/>
                <a:gd name="T88" fmla="*/ 0 w 435"/>
                <a:gd name="T89" fmla="*/ 2 h 457"/>
                <a:gd name="T90" fmla="*/ 0 w 435"/>
                <a:gd name="T91" fmla="*/ 2 h 457"/>
                <a:gd name="T92" fmla="*/ 1 w 435"/>
                <a:gd name="T93" fmla="*/ 2 h 457"/>
                <a:gd name="T94" fmla="*/ 1 w 435"/>
                <a:gd name="T95" fmla="*/ 2 h 457"/>
                <a:gd name="T96" fmla="*/ 1 w 435"/>
                <a:gd name="T97" fmla="*/ 1 h 457"/>
                <a:gd name="T98" fmla="*/ 1 w 435"/>
                <a:gd name="T99" fmla="*/ 1 h 457"/>
                <a:gd name="T100" fmla="*/ 1 w 435"/>
                <a:gd name="T101" fmla="*/ 0 h 457"/>
                <a:gd name="T102" fmla="*/ 2 w 435"/>
                <a:gd name="T103" fmla="*/ 0 h 457"/>
                <a:gd name="T104" fmla="*/ 2 w 435"/>
                <a:gd name="T105" fmla="*/ 0 h 457"/>
                <a:gd name="T106" fmla="*/ 2 w 435"/>
                <a:gd name="T107" fmla="*/ 0 h 457"/>
                <a:gd name="T108" fmla="*/ 2 w 435"/>
                <a:gd name="T109" fmla="*/ 1 h 457"/>
                <a:gd name="T110" fmla="*/ 2 w 435"/>
                <a:gd name="T111" fmla="*/ 1 h 457"/>
                <a:gd name="T112" fmla="*/ 3 w 435"/>
                <a:gd name="T113" fmla="*/ 1 h 457"/>
                <a:gd name="T114" fmla="*/ 3 w 435"/>
                <a:gd name="T115" fmla="*/ 1 h 457"/>
                <a:gd name="T116" fmla="*/ 3 w 435"/>
                <a:gd name="T117" fmla="*/ 1 h 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5"/>
                <a:gd name="T178" fmla="*/ 0 h 457"/>
                <a:gd name="T179" fmla="*/ 435 w 435"/>
                <a:gd name="T180" fmla="*/ 457 h 4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5" name="Freeform 89"/>
            <p:cNvSpPr>
              <a:spLocks/>
            </p:cNvSpPr>
            <p:nvPr/>
          </p:nvSpPr>
          <p:spPr bwMode="auto">
            <a:xfrm>
              <a:off x="4102" y="1386"/>
              <a:ext cx="62" cy="58"/>
            </a:xfrm>
            <a:custGeom>
              <a:avLst/>
              <a:gdLst>
                <a:gd name="T0" fmla="*/ 2 w 312"/>
                <a:gd name="T1" fmla="*/ 1 h 290"/>
                <a:gd name="T2" fmla="*/ 2 w 312"/>
                <a:gd name="T3" fmla="*/ 1 h 290"/>
                <a:gd name="T4" fmla="*/ 2 w 312"/>
                <a:gd name="T5" fmla="*/ 1 h 290"/>
                <a:gd name="T6" fmla="*/ 2 w 312"/>
                <a:gd name="T7" fmla="*/ 1 h 290"/>
                <a:gd name="T8" fmla="*/ 2 w 312"/>
                <a:gd name="T9" fmla="*/ 1 h 290"/>
                <a:gd name="T10" fmla="*/ 2 w 312"/>
                <a:gd name="T11" fmla="*/ 1 h 290"/>
                <a:gd name="T12" fmla="*/ 2 w 312"/>
                <a:gd name="T13" fmla="*/ 1 h 290"/>
                <a:gd name="T14" fmla="*/ 2 w 312"/>
                <a:gd name="T15" fmla="*/ 2 h 290"/>
                <a:gd name="T16" fmla="*/ 2 w 312"/>
                <a:gd name="T17" fmla="*/ 2 h 290"/>
                <a:gd name="T18" fmla="*/ 2 w 312"/>
                <a:gd name="T19" fmla="*/ 2 h 290"/>
                <a:gd name="T20" fmla="*/ 2 w 312"/>
                <a:gd name="T21" fmla="*/ 2 h 290"/>
                <a:gd name="T22" fmla="*/ 2 w 312"/>
                <a:gd name="T23" fmla="*/ 2 h 290"/>
                <a:gd name="T24" fmla="*/ 2 w 312"/>
                <a:gd name="T25" fmla="*/ 2 h 290"/>
                <a:gd name="T26" fmla="*/ 1 w 312"/>
                <a:gd name="T27" fmla="*/ 2 h 290"/>
                <a:gd name="T28" fmla="*/ 1 w 312"/>
                <a:gd name="T29" fmla="*/ 2 h 290"/>
                <a:gd name="T30" fmla="*/ 1 w 312"/>
                <a:gd name="T31" fmla="*/ 2 h 290"/>
                <a:gd name="T32" fmla="*/ 1 w 312"/>
                <a:gd name="T33" fmla="*/ 2 h 290"/>
                <a:gd name="T34" fmla="*/ 1 w 312"/>
                <a:gd name="T35" fmla="*/ 2 h 290"/>
                <a:gd name="T36" fmla="*/ 1 w 312"/>
                <a:gd name="T37" fmla="*/ 2 h 290"/>
                <a:gd name="T38" fmla="*/ 1 w 312"/>
                <a:gd name="T39" fmla="*/ 2 h 290"/>
                <a:gd name="T40" fmla="*/ 1 w 312"/>
                <a:gd name="T41" fmla="*/ 2 h 290"/>
                <a:gd name="T42" fmla="*/ 1 w 312"/>
                <a:gd name="T43" fmla="*/ 2 h 290"/>
                <a:gd name="T44" fmla="*/ 1 w 312"/>
                <a:gd name="T45" fmla="*/ 2 h 290"/>
                <a:gd name="T46" fmla="*/ 0 w 312"/>
                <a:gd name="T47" fmla="*/ 2 h 290"/>
                <a:gd name="T48" fmla="*/ 0 w 312"/>
                <a:gd name="T49" fmla="*/ 2 h 290"/>
                <a:gd name="T50" fmla="*/ 0 w 312"/>
                <a:gd name="T51" fmla="*/ 1 h 290"/>
                <a:gd name="T52" fmla="*/ 0 w 312"/>
                <a:gd name="T53" fmla="*/ 1 h 290"/>
                <a:gd name="T54" fmla="*/ 0 w 312"/>
                <a:gd name="T55" fmla="*/ 1 h 290"/>
                <a:gd name="T56" fmla="*/ 1 w 312"/>
                <a:gd name="T57" fmla="*/ 1 h 290"/>
                <a:gd name="T58" fmla="*/ 1 w 312"/>
                <a:gd name="T59" fmla="*/ 1 h 290"/>
                <a:gd name="T60" fmla="*/ 1 w 312"/>
                <a:gd name="T61" fmla="*/ 1 h 290"/>
                <a:gd name="T62" fmla="*/ 1 w 312"/>
                <a:gd name="T63" fmla="*/ 1 h 290"/>
                <a:gd name="T64" fmla="*/ 1 w 312"/>
                <a:gd name="T65" fmla="*/ 0 h 290"/>
                <a:gd name="T66" fmla="*/ 1 w 312"/>
                <a:gd name="T67" fmla="*/ 0 h 290"/>
                <a:gd name="T68" fmla="*/ 1 w 312"/>
                <a:gd name="T69" fmla="*/ 0 h 290"/>
                <a:gd name="T70" fmla="*/ 1 w 312"/>
                <a:gd name="T71" fmla="*/ 0 h 290"/>
                <a:gd name="T72" fmla="*/ 1 w 312"/>
                <a:gd name="T73" fmla="*/ 0 h 290"/>
                <a:gd name="T74" fmla="*/ 1 w 312"/>
                <a:gd name="T75" fmla="*/ 0 h 290"/>
                <a:gd name="T76" fmla="*/ 2 w 312"/>
                <a:gd name="T77" fmla="*/ 1 h 290"/>
                <a:gd name="T78" fmla="*/ 2 w 312"/>
                <a:gd name="T79" fmla="*/ 1 h 290"/>
                <a:gd name="T80" fmla="*/ 2 w 312"/>
                <a:gd name="T81" fmla="*/ 1 h 290"/>
                <a:gd name="T82" fmla="*/ 2 w 312"/>
                <a:gd name="T83" fmla="*/ 1 h 290"/>
                <a:gd name="T84" fmla="*/ 2 w 312"/>
                <a:gd name="T85" fmla="*/ 1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2"/>
                <a:gd name="T130" fmla="*/ 0 h 290"/>
                <a:gd name="T131" fmla="*/ 312 w 312"/>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6" name="Freeform 90"/>
            <p:cNvSpPr>
              <a:spLocks/>
            </p:cNvSpPr>
            <p:nvPr/>
          </p:nvSpPr>
          <p:spPr bwMode="auto">
            <a:xfrm>
              <a:off x="4170" y="1417"/>
              <a:ext cx="77" cy="84"/>
            </a:xfrm>
            <a:custGeom>
              <a:avLst/>
              <a:gdLst>
                <a:gd name="T0" fmla="*/ 2 w 384"/>
                <a:gd name="T1" fmla="*/ 1 h 420"/>
                <a:gd name="T2" fmla="*/ 2 w 384"/>
                <a:gd name="T3" fmla="*/ 1 h 420"/>
                <a:gd name="T4" fmla="*/ 2 w 384"/>
                <a:gd name="T5" fmla="*/ 1 h 420"/>
                <a:gd name="T6" fmla="*/ 3 w 384"/>
                <a:gd name="T7" fmla="*/ 1 h 420"/>
                <a:gd name="T8" fmla="*/ 3 w 384"/>
                <a:gd name="T9" fmla="*/ 1 h 420"/>
                <a:gd name="T10" fmla="*/ 3 w 384"/>
                <a:gd name="T11" fmla="*/ 2 h 420"/>
                <a:gd name="T12" fmla="*/ 3 w 384"/>
                <a:gd name="T13" fmla="*/ 2 h 420"/>
                <a:gd name="T14" fmla="*/ 3 w 384"/>
                <a:gd name="T15" fmla="*/ 2 h 420"/>
                <a:gd name="T16" fmla="*/ 3 w 384"/>
                <a:gd name="T17" fmla="*/ 2 h 420"/>
                <a:gd name="T18" fmla="*/ 3 w 384"/>
                <a:gd name="T19" fmla="*/ 2 h 420"/>
                <a:gd name="T20" fmla="*/ 3 w 384"/>
                <a:gd name="T21" fmla="*/ 2 h 420"/>
                <a:gd name="T22" fmla="*/ 2 w 384"/>
                <a:gd name="T23" fmla="*/ 2 h 420"/>
                <a:gd name="T24" fmla="*/ 2 w 384"/>
                <a:gd name="T25" fmla="*/ 2 h 420"/>
                <a:gd name="T26" fmla="*/ 2 w 384"/>
                <a:gd name="T27" fmla="*/ 3 h 420"/>
                <a:gd name="T28" fmla="*/ 2 w 384"/>
                <a:gd name="T29" fmla="*/ 3 h 420"/>
                <a:gd name="T30" fmla="*/ 2 w 384"/>
                <a:gd name="T31" fmla="*/ 3 h 420"/>
                <a:gd name="T32" fmla="*/ 2 w 384"/>
                <a:gd name="T33" fmla="*/ 3 h 420"/>
                <a:gd name="T34" fmla="*/ 2 w 384"/>
                <a:gd name="T35" fmla="*/ 3 h 420"/>
                <a:gd name="T36" fmla="*/ 2 w 384"/>
                <a:gd name="T37" fmla="*/ 3 h 420"/>
                <a:gd name="T38" fmla="*/ 2 w 384"/>
                <a:gd name="T39" fmla="*/ 3 h 420"/>
                <a:gd name="T40" fmla="*/ 2 w 384"/>
                <a:gd name="T41" fmla="*/ 3 h 420"/>
                <a:gd name="T42" fmla="*/ 1 w 384"/>
                <a:gd name="T43" fmla="*/ 3 h 420"/>
                <a:gd name="T44" fmla="*/ 1 w 384"/>
                <a:gd name="T45" fmla="*/ 3 h 420"/>
                <a:gd name="T46" fmla="*/ 1 w 384"/>
                <a:gd name="T47" fmla="*/ 3 h 420"/>
                <a:gd name="T48" fmla="*/ 1 w 384"/>
                <a:gd name="T49" fmla="*/ 3 h 420"/>
                <a:gd name="T50" fmla="*/ 1 w 384"/>
                <a:gd name="T51" fmla="*/ 3 h 420"/>
                <a:gd name="T52" fmla="*/ 1 w 384"/>
                <a:gd name="T53" fmla="*/ 3 h 420"/>
                <a:gd name="T54" fmla="*/ 1 w 384"/>
                <a:gd name="T55" fmla="*/ 3 h 420"/>
                <a:gd name="T56" fmla="*/ 1 w 384"/>
                <a:gd name="T57" fmla="*/ 3 h 420"/>
                <a:gd name="T58" fmla="*/ 0 w 384"/>
                <a:gd name="T59" fmla="*/ 3 h 420"/>
                <a:gd name="T60" fmla="*/ 0 w 384"/>
                <a:gd name="T61" fmla="*/ 3 h 420"/>
                <a:gd name="T62" fmla="*/ 0 w 384"/>
                <a:gd name="T63" fmla="*/ 3 h 420"/>
                <a:gd name="T64" fmla="*/ 0 w 384"/>
                <a:gd name="T65" fmla="*/ 3 h 420"/>
                <a:gd name="T66" fmla="*/ 0 w 384"/>
                <a:gd name="T67" fmla="*/ 3 h 420"/>
                <a:gd name="T68" fmla="*/ 0 w 384"/>
                <a:gd name="T69" fmla="*/ 2 h 420"/>
                <a:gd name="T70" fmla="*/ 0 w 384"/>
                <a:gd name="T71" fmla="*/ 2 h 420"/>
                <a:gd name="T72" fmla="*/ 0 w 384"/>
                <a:gd name="T73" fmla="*/ 2 h 420"/>
                <a:gd name="T74" fmla="*/ 0 w 384"/>
                <a:gd name="T75" fmla="*/ 2 h 420"/>
                <a:gd name="T76" fmla="*/ 0 w 384"/>
                <a:gd name="T77" fmla="*/ 1 h 420"/>
                <a:gd name="T78" fmla="*/ 0 w 384"/>
                <a:gd name="T79" fmla="*/ 1 h 420"/>
                <a:gd name="T80" fmla="*/ 0 w 384"/>
                <a:gd name="T81" fmla="*/ 1 h 420"/>
                <a:gd name="T82" fmla="*/ 0 w 384"/>
                <a:gd name="T83" fmla="*/ 1 h 420"/>
                <a:gd name="T84" fmla="*/ 0 w 384"/>
                <a:gd name="T85" fmla="*/ 1 h 420"/>
                <a:gd name="T86" fmla="*/ 0 w 384"/>
                <a:gd name="T87" fmla="*/ 1 h 420"/>
                <a:gd name="T88" fmla="*/ 1 w 384"/>
                <a:gd name="T89" fmla="*/ 1 h 420"/>
                <a:gd name="T90" fmla="*/ 1 w 384"/>
                <a:gd name="T91" fmla="*/ 1 h 420"/>
                <a:gd name="T92" fmla="*/ 1 w 384"/>
                <a:gd name="T93" fmla="*/ 1 h 420"/>
                <a:gd name="T94" fmla="*/ 1 w 384"/>
                <a:gd name="T95" fmla="*/ 1 h 420"/>
                <a:gd name="T96" fmla="*/ 1 w 384"/>
                <a:gd name="T97" fmla="*/ 1 h 420"/>
                <a:gd name="T98" fmla="*/ 1 w 384"/>
                <a:gd name="T99" fmla="*/ 1 h 420"/>
                <a:gd name="T100" fmla="*/ 1 w 384"/>
                <a:gd name="T101" fmla="*/ 1 h 420"/>
                <a:gd name="T102" fmla="*/ 1 w 384"/>
                <a:gd name="T103" fmla="*/ 1 h 420"/>
                <a:gd name="T104" fmla="*/ 2 w 384"/>
                <a:gd name="T105" fmla="*/ 0 h 420"/>
                <a:gd name="T106" fmla="*/ 2 w 384"/>
                <a:gd name="T107" fmla="*/ 0 h 420"/>
                <a:gd name="T108" fmla="*/ 2 w 384"/>
                <a:gd name="T109" fmla="*/ 0 h 420"/>
                <a:gd name="T110" fmla="*/ 2 w 384"/>
                <a:gd name="T111" fmla="*/ 0 h 420"/>
                <a:gd name="T112" fmla="*/ 2 w 384"/>
                <a:gd name="T113" fmla="*/ 0 h 420"/>
                <a:gd name="T114" fmla="*/ 2 w 384"/>
                <a:gd name="T115" fmla="*/ 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4"/>
                <a:gd name="T175" fmla="*/ 0 h 420"/>
                <a:gd name="T176" fmla="*/ 384 w 384"/>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7" name="Freeform 91"/>
            <p:cNvSpPr>
              <a:spLocks/>
            </p:cNvSpPr>
            <p:nvPr/>
          </p:nvSpPr>
          <p:spPr bwMode="auto">
            <a:xfrm>
              <a:off x="4185" y="1435"/>
              <a:ext cx="47" cy="54"/>
            </a:xfrm>
            <a:custGeom>
              <a:avLst/>
              <a:gdLst>
                <a:gd name="T0" fmla="*/ 2 w 239"/>
                <a:gd name="T1" fmla="*/ 1 h 270"/>
                <a:gd name="T2" fmla="*/ 2 w 239"/>
                <a:gd name="T3" fmla="*/ 1 h 270"/>
                <a:gd name="T4" fmla="*/ 2 w 239"/>
                <a:gd name="T5" fmla="*/ 1 h 270"/>
                <a:gd name="T6" fmla="*/ 2 w 239"/>
                <a:gd name="T7" fmla="*/ 1 h 270"/>
                <a:gd name="T8" fmla="*/ 2 w 239"/>
                <a:gd name="T9" fmla="*/ 1 h 270"/>
                <a:gd name="T10" fmla="*/ 1 w 239"/>
                <a:gd name="T11" fmla="*/ 1 h 270"/>
                <a:gd name="T12" fmla="*/ 1 w 239"/>
                <a:gd name="T13" fmla="*/ 1 h 270"/>
                <a:gd name="T14" fmla="*/ 1 w 239"/>
                <a:gd name="T15" fmla="*/ 1 h 270"/>
                <a:gd name="T16" fmla="*/ 1 w 239"/>
                <a:gd name="T17" fmla="*/ 2 h 270"/>
                <a:gd name="T18" fmla="*/ 1 w 239"/>
                <a:gd name="T19" fmla="*/ 2 h 270"/>
                <a:gd name="T20" fmla="*/ 1 w 239"/>
                <a:gd name="T21" fmla="*/ 2 h 270"/>
                <a:gd name="T22" fmla="*/ 1 w 239"/>
                <a:gd name="T23" fmla="*/ 2 h 270"/>
                <a:gd name="T24" fmla="*/ 1 w 239"/>
                <a:gd name="T25" fmla="*/ 2 h 270"/>
                <a:gd name="T26" fmla="*/ 1 w 239"/>
                <a:gd name="T27" fmla="*/ 2 h 270"/>
                <a:gd name="T28" fmla="*/ 0 w 239"/>
                <a:gd name="T29" fmla="*/ 2 h 270"/>
                <a:gd name="T30" fmla="*/ 0 w 239"/>
                <a:gd name="T31" fmla="*/ 2 h 270"/>
                <a:gd name="T32" fmla="*/ 0 w 239"/>
                <a:gd name="T33" fmla="*/ 2 h 270"/>
                <a:gd name="T34" fmla="*/ 0 w 239"/>
                <a:gd name="T35" fmla="*/ 2 h 270"/>
                <a:gd name="T36" fmla="*/ 0 w 239"/>
                <a:gd name="T37" fmla="*/ 2 h 270"/>
                <a:gd name="T38" fmla="*/ 0 w 239"/>
                <a:gd name="T39" fmla="*/ 2 h 270"/>
                <a:gd name="T40" fmla="*/ 0 w 239"/>
                <a:gd name="T41" fmla="*/ 1 h 270"/>
                <a:gd name="T42" fmla="*/ 0 w 239"/>
                <a:gd name="T43" fmla="*/ 1 h 270"/>
                <a:gd name="T44" fmla="*/ 0 w 239"/>
                <a:gd name="T45" fmla="*/ 1 h 270"/>
                <a:gd name="T46" fmla="*/ 0 w 239"/>
                <a:gd name="T47" fmla="*/ 1 h 270"/>
                <a:gd name="T48" fmla="*/ 0 w 239"/>
                <a:gd name="T49" fmla="*/ 1 h 270"/>
                <a:gd name="T50" fmla="*/ 0 w 239"/>
                <a:gd name="T51" fmla="*/ 1 h 270"/>
                <a:gd name="T52" fmla="*/ 0 w 239"/>
                <a:gd name="T53" fmla="*/ 1 h 270"/>
                <a:gd name="T54" fmla="*/ 0 w 239"/>
                <a:gd name="T55" fmla="*/ 1 h 270"/>
                <a:gd name="T56" fmla="*/ 0 w 239"/>
                <a:gd name="T57" fmla="*/ 1 h 270"/>
                <a:gd name="T58" fmla="*/ 0 w 239"/>
                <a:gd name="T59" fmla="*/ 1 h 270"/>
                <a:gd name="T60" fmla="*/ 0 w 239"/>
                <a:gd name="T61" fmla="*/ 1 h 270"/>
                <a:gd name="T62" fmla="*/ 0 w 239"/>
                <a:gd name="T63" fmla="*/ 1 h 270"/>
                <a:gd name="T64" fmla="*/ 0 w 239"/>
                <a:gd name="T65" fmla="*/ 1 h 270"/>
                <a:gd name="T66" fmla="*/ 0 w 239"/>
                <a:gd name="T67" fmla="*/ 1 h 270"/>
                <a:gd name="T68" fmla="*/ 1 w 239"/>
                <a:gd name="T69" fmla="*/ 1 h 270"/>
                <a:gd name="T70" fmla="*/ 1 w 239"/>
                <a:gd name="T71" fmla="*/ 0 h 270"/>
                <a:gd name="T72" fmla="*/ 1 w 239"/>
                <a:gd name="T73" fmla="*/ 0 h 270"/>
                <a:gd name="T74" fmla="*/ 1 w 239"/>
                <a:gd name="T75" fmla="*/ 0 h 270"/>
                <a:gd name="T76" fmla="*/ 1 w 239"/>
                <a:gd name="T77" fmla="*/ 1 h 270"/>
                <a:gd name="T78" fmla="*/ 1 w 239"/>
                <a:gd name="T79" fmla="*/ 1 h 270"/>
                <a:gd name="T80" fmla="*/ 1 w 239"/>
                <a:gd name="T81" fmla="*/ 1 h 270"/>
                <a:gd name="T82" fmla="*/ 2 w 239"/>
                <a:gd name="T83" fmla="*/ 1 h 270"/>
                <a:gd name="T84" fmla="*/ 2 w 239"/>
                <a:gd name="T85" fmla="*/ 1 h 270"/>
                <a:gd name="T86" fmla="*/ 2 w 239"/>
                <a:gd name="T87" fmla="*/ 1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270"/>
                <a:gd name="T134" fmla="*/ 239 w 239"/>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8" name="Freeform 92"/>
            <p:cNvSpPr>
              <a:spLocks/>
            </p:cNvSpPr>
            <p:nvPr/>
          </p:nvSpPr>
          <p:spPr bwMode="auto">
            <a:xfrm>
              <a:off x="4297" y="1514"/>
              <a:ext cx="27" cy="50"/>
            </a:xfrm>
            <a:custGeom>
              <a:avLst/>
              <a:gdLst>
                <a:gd name="T0" fmla="*/ 1 w 134"/>
                <a:gd name="T1" fmla="*/ 2 h 249"/>
                <a:gd name="T2" fmla="*/ 1 w 134"/>
                <a:gd name="T3" fmla="*/ 2 h 249"/>
                <a:gd name="T4" fmla="*/ 1 w 134"/>
                <a:gd name="T5" fmla="*/ 2 h 249"/>
                <a:gd name="T6" fmla="*/ 1 w 134"/>
                <a:gd name="T7" fmla="*/ 2 h 249"/>
                <a:gd name="T8" fmla="*/ 1 w 134"/>
                <a:gd name="T9" fmla="*/ 2 h 249"/>
                <a:gd name="T10" fmla="*/ 1 w 134"/>
                <a:gd name="T11" fmla="*/ 2 h 249"/>
                <a:gd name="T12" fmla="*/ 1 w 134"/>
                <a:gd name="T13" fmla="*/ 2 h 249"/>
                <a:gd name="T14" fmla="*/ 1 w 134"/>
                <a:gd name="T15" fmla="*/ 2 h 249"/>
                <a:gd name="T16" fmla="*/ 0 w 134"/>
                <a:gd name="T17" fmla="*/ 2 h 249"/>
                <a:gd name="T18" fmla="*/ 1 w 134"/>
                <a:gd name="T19" fmla="*/ 2 h 249"/>
                <a:gd name="T20" fmla="*/ 1 w 134"/>
                <a:gd name="T21" fmla="*/ 2 h 249"/>
                <a:gd name="T22" fmla="*/ 1 w 134"/>
                <a:gd name="T23" fmla="*/ 2 h 249"/>
                <a:gd name="T24" fmla="*/ 1 w 134"/>
                <a:gd name="T25" fmla="*/ 2 h 249"/>
                <a:gd name="T26" fmla="*/ 1 w 134"/>
                <a:gd name="T27" fmla="*/ 1 h 249"/>
                <a:gd name="T28" fmla="*/ 1 w 134"/>
                <a:gd name="T29" fmla="*/ 1 h 249"/>
                <a:gd name="T30" fmla="*/ 1 w 134"/>
                <a:gd name="T31" fmla="*/ 1 h 249"/>
                <a:gd name="T32" fmla="*/ 1 w 134"/>
                <a:gd name="T33" fmla="*/ 1 h 249"/>
                <a:gd name="T34" fmla="*/ 0 w 134"/>
                <a:gd name="T35" fmla="*/ 1 h 249"/>
                <a:gd name="T36" fmla="*/ 0 w 134"/>
                <a:gd name="T37" fmla="*/ 1 h 249"/>
                <a:gd name="T38" fmla="*/ 0 w 134"/>
                <a:gd name="T39" fmla="*/ 1 h 249"/>
                <a:gd name="T40" fmla="*/ 0 w 134"/>
                <a:gd name="T41" fmla="*/ 1 h 249"/>
                <a:gd name="T42" fmla="*/ 0 w 134"/>
                <a:gd name="T43" fmla="*/ 1 h 249"/>
                <a:gd name="T44" fmla="*/ 0 w 134"/>
                <a:gd name="T45" fmla="*/ 1 h 249"/>
                <a:gd name="T46" fmla="*/ 0 w 134"/>
                <a:gd name="T47" fmla="*/ 1 h 249"/>
                <a:gd name="T48" fmla="*/ 0 w 134"/>
                <a:gd name="T49" fmla="*/ 1 h 249"/>
                <a:gd name="T50" fmla="*/ 0 w 134"/>
                <a:gd name="T51" fmla="*/ 1 h 249"/>
                <a:gd name="T52" fmla="*/ 0 w 134"/>
                <a:gd name="T53" fmla="*/ 1 h 249"/>
                <a:gd name="T54" fmla="*/ 0 w 134"/>
                <a:gd name="T55" fmla="*/ 1 h 249"/>
                <a:gd name="T56" fmla="*/ 1 w 134"/>
                <a:gd name="T57" fmla="*/ 1 h 249"/>
                <a:gd name="T58" fmla="*/ 1 w 134"/>
                <a:gd name="T59" fmla="*/ 0 h 249"/>
                <a:gd name="T60" fmla="*/ 1 w 134"/>
                <a:gd name="T61" fmla="*/ 0 h 249"/>
                <a:gd name="T62" fmla="*/ 1 w 134"/>
                <a:gd name="T63" fmla="*/ 0 h 249"/>
                <a:gd name="T64" fmla="*/ 1 w 134"/>
                <a:gd name="T65" fmla="*/ 0 h 249"/>
                <a:gd name="T66" fmla="*/ 1 w 134"/>
                <a:gd name="T67" fmla="*/ 2 h 2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49"/>
                <a:gd name="T104" fmla="*/ 134 w 134"/>
                <a:gd name="T105" fmla="*/ 249 h 2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9" name="Freeform 93"/>
            <p:cNvSpPr>
              <a:spLocks/>
            </p:cNvSpPr>
            <p:nvPr/>
          </p:nvSpPr>
          <p:spPr bwMode="auto">
            <a:xfrm>
              <a:off x="4145" y="1547"/>
              <a:ext cx="34" cy="42"/>
            </a:xfrm>
            <a:custGeom>
              <a:avLst/>
              <a:gdLst>
                <a:gd name="T0" fmla="*/ 1 w 166"/>
                <a:gd name="T1" fmla="*/ 1 h 206"/>
                <a:gd name="T2" fmla="*/ 1 w 166"/>
                <a:gd name="T3" fmla="*/ 2 h 206"/>
                <a:gd name="T4" fmla="*/ 1 w 166"/>
                <a:gd name="T5" fmla="*/ 2 h 206"/>
                <a:gd name="T6" fmla="*/ 1 w 166"/>
                <a:gd name="T7" fmla="*/ 2 h 206"/>
                <a:gd name="T8" fmla="*/ 1 w 166"/>
                <a:gd name="T9" fmla="*/ 2 h 206"/>
                <a:gd name="T10" fmla="*/ 1 w 166"/>
                <a:gd name="T11" fmla="*/ 2 h 206"/>
                <a:gd name="T12" fmla="*/ 1 w 166"/>
                <a:gd name="T13" fmla="*/ 1 h 206"/>
                <a:gd name="T14" fmla="*/ 1 w 166"/>
                <a:gd name="T15" fmla="*/ 1 h 206"/>
                <a:gd name="T16" fmla="*/ 1 w 166"/>
                <a:gd name="T17" fmla="*/ 1 h 206"/>
                <a:gd name="T18" fmla="*/ 1 w 166"/>
                <a:gd name="T19" fmla="*/ 1 h 206"/>
                <a:gd name="T20" fmla="*/ 1 w 166"/>
                <a:gd name="T21" fmla="*/ 2 h 206"/>
                <a:gd name="T22" fmla="*/ 1 w 166"/>
                <a:gd name="T23" fmla="*/ 2 h 206"/>
                <a:gd name="T24" fmla="*/ 1 w 166"/>
                <a:gd name="T25" fmla="*/ 2 h 206"/>
                <a:gd name="T26" fmla="*/ 0 w 166"/>
                <a:gd name="T27" fmla="*/ 1 h 206"/>
                <a:gd name="T28" fmla="*/ 0 w 166"/>
                <a:gd name="T29" fmla="*/ 1 h 206"/>
                <a:gd name="T30" fmla="*/ 0 w 166"/>
                <a:gd name="T31" fmla="*/ 1 h 206"/>
                <a:gd name="T32" fmla="*/ 0 w 166"/>
                <a:gd name="T33" fmla="*/ 1 h 206"/>
                <a:gd name="T34" fmla="*/ 0 w 166"/>
                <a:gd name="T35" fmla="*/ 1 h 206"/>
                <a:gd name="T36" fmla="*/ 0 w 166"/>
                <a:gd name="T37" fmla="*/ 1 h 206"/>
                <a:gd name="T38" fmla="*/ 0 w 166"/>
                <a:gd name="T39" fmla="*/ 0 h 206"/>
                <a:gd name="T40" fmla="*/ 0 w 166"/>
                <a:gd name="T41" fmla="*/ 0 h 206"/>
                <a:gd name="T42" fmla="*/ 1 w 166"/>
                <a:gd name="T43" fmla="*/ 0 h 206"/>
                <a:gd name="T44" fmla="*/ 1 w 166"/>
                <a:gd name="T45" fmla="*/ 0 h 206"/>
                <a:gd name="T46" fmla="*/ 1 w 166"/>
                <a:gd name="T47" fmla="*/ 1 h 206"/>
                <a:gd name="T48" fmla="*/ 1 w 166"/>
                <a:gd name="T49" fmla="*/ 1 h 206"/>
                <a:gd name="T50" fmla="*/ 1 w 166"/>
                <a:gd name="T51" fmla="*/ 1 h 206"/>
                <a:gd name="T52" fmla="*/ 1 w 166"/>
                <a:gd name="T53" fmla="*/ 1 h 206"/>
                <a:gd name="T54" fmla="*/ 1 w 166"/>
                <a:gd name="T55" fmla="*/ 1 h 2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
                <a:gd name="T85" fmla="*/ 0 h 206"/>
                <a:gd name="T86" fmla="*/ 166 w 166"/>
                <a:gd name="T87" fmla="*/ 206 h 2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0" name="Freeform 94"/>
            <p:cNvSpPr>
              <a:spLocks/>
            </p:cNvSpPr>
            <p:nvPr/>
          </p:nvSpPr>
          <p:spPr bwMode="auto">
            <a:xfrm>
              <a:off x="4063" y="1572"/>
              <a:ext cx="49" cy="66"/>
            </a:xfrm>
            <a:custGeom>
              <a:avLst/>
              <a:gdLst>
                <a:gd name="T0" fmla="*/ 2 w 246"/>
                <a:gd name="T1" fmla="*/ 1 h 331"/>
                <a:gd name="T2" fmla="*/ 2 w 246"/>
                <a:gd name="T3" fmla="*/ 2 h 331"/>
                <a:gd name="T4" fmla="*/ 1 w 246"/>
                <a:gd name="T5" fmla="*/ 2 h 331"/>
                <a:gd name="T6" fmla="*/ 1 w 246"/>
                <a:gd name="T7" fmla="*/ 3 h 331"/>
                <a:gd name="T8" fmla="*/ 1 w 246"/>
                <a:gd name="T9" fmla="*/ 3 h 331"/>
                <a:gd name="T10" fmla="*/ 1 w 246"/>
                <a:gd name="T11" fmla="*/ 2 h 331"/>
                <a:gd name="T12" fmla="*/ 1 w 246"/>
                <a:gd name="T13" fmla="*/ 2 h 331"/>
                <a:gd name="T14" fmla="*/ 1 w 246"/>
                <a:gd name="T15" fmla="*/ 2 h 331"/>
                <a:gd name="T16" fmla="*/ 1 w 246"/>
                <a:gd name="T17" fmla="*/ 2 h 331"/>
                <a:gd name="T18" fmla="*/ 1 w 246"/>
                <a:gd name="T19" fmla="*/ 2 h 331"/>
                <a:gd name="T20" fmla="*/ 1 w 246"/>
                <a:gd name="T21" fmla="*/ 2 h 331"/>
                <a:gd name="T22" fmla="*/ 1 w 246"/>
                <a:gd name="T23" fmla="*/ 2 h 331"/>
                <a:gd name="T24" fmla="*/ 1 w 246"/>
                <a:gd name="T25" fmla="*/ 1 h 331"/>
                <a:gd name="T26" fmla="*/ 1 w 246"/>
                <a:gd name="T27" fmla="*/ 1 h 331"/>
                <a:gd name="T28" fmla="*/ 0 w 246"/>
                <a:gd name="T29" fmla="*/ 1 h 331"/>
                <a:gd name="T30" fmla="*/ 0 w 246"/>
                <a:gd name="T31" fmla="*/ 1 h 331"/>
                <a:gd name="T32" fmla="*/ 0 w 246"/>
                <a:gd name="T33" fmla="*/ 1 h 331"/>
                <a:gd name="T34" fmla="*/ 0 w 246"/>
                <a:gd name="T35" fmla="*/ 1 h 331"/>
                <a:gd name="T36" fmla="*/ 0 w 246"/>
                <a:gd name="T37" fmla="*/ 1 h 331"/>
                <a:gd name="T38" fmla="*/ 0 w 246"/>
                <a:gd name="T39" fmla="*/ 1 h 331"/>
                <a:gd name="T40" fmla="*/ 0 w 246"/>
                <a:gd name="T41" fmla="*/ 1 h 331"/>
                <a:gd name="T42" fmla="*/ 0 w 246"/>
                <a:gd name="T43" fmla="*/ 1 h 331"/>
                <a:gd name="T44" fmla="*/ 1 w 246"/>
                <a:gd name="T45" fmla="*/ 1 h 331"/>
                <a:gd name="T46" fmla="*/ 1 w 246"/>
                <a:gd name="T47" fmla="*/ 1 h 331"/>
                <a:gd name="T48" fmla="*/ 1 w 246"/>
                <a:gd name="T49" fmla="*/ 1 h 331"/>
                <a:gd name="T50" fmla="*/ 1 w 246"/>
                <a:gd name="T51" fmla="*/ 0 h 331"/>
                <a:gd name="T52" fmla="*/ 1 w 246"/>
                <a:gd name="T53" fmla="*/ 0 h 331"/>
                <a:gd name="T54" fmla="*/ 1 w 246"/>
                <a:gd name="T55" fmla="*/ 0 h 331"/>
                <a:gd name="T56" fmla="*/ 1 w 246"/>
                <a:gd name="T57" fmla="*/ 0 h 331"/>
                <a:gd name="T58" fmla="*/ 1 w 246"/>
                <a:gd name="T59" fmla="*/ 0 h 331"/>
                <a:gd name="T60" fmla="*/ 1 w 246"/>
                <a:gd name="T61" fmla="*/ 0 h 331"/>
                <a:gd name="T62" fmla="*/ 1 w 246"/>
                <a:gd name="T63" fmla="*/ 1 h 331"/>
                <a:gd name="T64" fmla="*/ 2 w 246"/>
                <a:gd name="T65" fmla="*/ 1 h 331"/>
                <a:gd name="T66" fmla="*/ 2 w 246"/>
                <a:gd name="T67" fmla="*/ 1 h 331"/>
                <a:gd name="T68" fmla="*/ 2 w 246"/>
                <a:gd name="T69" fmla="*/ 1 h 331"/>
                <a:gd name="T70" fmla="*/ 2 w 246"/>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331"/>
                <a:gd name="T110" fmla="*/ 246 w 246"/>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1" name="Freeform 95"/>
            <p:cNvSpPr>
              <a:spLocks/>
            </p:cNvSpPr>
            <p:nvPr/>
          </p:nvSpPr>
          <p:spPr bwMode="auto">
            <a:xfrm>
              <a:off x="4046" y="1616"/>
              <a:ext cx="62" cy="122"/>
            </a:xfrm>
            <a:custGeom>
              <a:avLst/>
              <a:gdLst>
                <a:gd name="T0" fmla="*/ 1 w 311"/>
                <a:gd name="T1" fmla="*/ 0 h 611"/>
                <a:gd name="T2" fmla="*/ 1 w 311"/>
                <a:gd name="T3" fmla="*/ 0 h 611"/>
                <a:gd name="T4" fmla="*/ 1 w 311"/>
                <a:gd name="T5" fmla="*/ 1 h 611"/>
                <a:gd name="T6" fmla="*/ 1 w 311"/>
                <a:gd name="T7" fmla="*/ 1 h 611"/>
                <a:gd name="T8" fmla="*/ 1 w 311"/>
                <a:gd name="T9" fmla="*/ 1 h 611"/>
                <a:gd name="T10" fmla="*/ 1 w 311"/>
                <a:gd name="T11" fmla="*/ 1 h 611"/>
                <a:gd name="T12" fmla="*/ 1 w 311"/>
                <a:gd name="T13" fmla="*/ 1 h 611"/>
                <a:gd name="T14" fmla="*/ 1 w 311"/>
                <a:gd name="T15" fmla="*/ 2 h 611"/>
                <a:gd name="T16" fmla="*/ 1 w 311"/>
                <a:gd name="T17" fmla="*/ 2 h 611"/>
                <a:gd name="T18" fmla="*/ 1 w 311"/>
                <a:gd name="T19" fmla="*/ 2 h 611"/>
                <a:gd name="T20" fmla="*/ 1 w 311"/>
                <a:gd name="T21" fmla="*/ 2 h 611"/>
                <a:gd name="T22" fmla="*/ 2 w 311"/>
                <a:gd name="T23" fmla="*/ 1 h 611"/>
                <a:gd name="T24" fmla="*/ 2 w 311"/>
                <a:gd name="T25" fmla="*/ 1 h 611"/>
                <a:gd name="T26" fmla="*/ 2 w 311"/>
                <a:gd name="T27" fmla="*/ 1 h 611"/>
                <a:gd name="T28" fmla="*/ 2 w 311"/>
                <a:gd name="T29" fmla="*/ 1 h 611"/>
                <a:gd name="T30" fmla="*/ 2 w 311"/>
                <a:gd name="T31" fmla="*/ 1 h 611"/>
                <a:gd name="T32" fmla="*/ 2 w 311"/>
                <a:gd name="T33" fmla="*/ 1 h 611"/>
                <a:gd name="T34" fmla="*/ 2 w 311"/>
                <a:gd name="T35" fmla="*/ 1 h 611"/>
                <a:gd name="T36" fmla="*/ 2 w 311"/>
                <a:gd name="T37" fmla="*/ 2 h 611"/>
                <a:gd name="T38" fmla="*/ 2 w 311"/>
                <a:gd name="T39" fmla="*/ 2 h 611"/>
                <a:gd name="T40" fmla="*/ 2 w 311"/>
                <a:gd name="T41" fmla="*/ 3 h 611"/>
                <a:gd name="T42" fmla="*/ 2 w 311"/>
                <a:gd name="T43" fmla="*/ 3 h 611"/>
                <a:gd name="T44" fmla="*/ 2 w 311"/>
                <a:gd name="T45" fmla="*/ 4 h 611"/>
                <a:gd name="T46" fmla="*/ 2 w 311"/>
                <a:gd name="T47" fmla="*/ 4 h 611"/>
                <a:gd name="T48" fmla="*/ 2 w 311"/>
                <a:gd name="T49" fmla="*/ 5 h 611"/>
                <a:gd name="T50" fmla="*/ 2 w 311"/>
                <a:gd name="T51" fmla="*/ 5 h 611"/>
                <a:gd name="T52" fmla="*/ 1 w 311"/>
                <a:gd name="T53" fmla="*/ 5 h 611"/>
                <a:gd name="T54" fmla="*/ 1 w 311"/>
                <a:gd name="T55" fmla="*/ 5 h 611"/>
                <a:gd name="T56" fmla="*/ 1 w 311"/>
                <a:gd name="T57" fmla="*/ 5 h 611"/>
                <a:gd name="T58" fmla="*/ 1 w 311"/>
                <a:gd name="T59" fmla="*/ 5 h 611"/>
                <a:gd name="T60" fmla="*/ 0 w 311"/>
                <a:gd name="T61" fmla="*/ 5 h 611"/>
                <a:gd name="T62" fmla="*/ 0 w 311"/>
                <a:gd name="T63" fmla="*/ 5 h 611"/>
                <a:gd name="T64" fmla="*/ 0 w 311"/>
                <a:gd name="T65" fmla="*/ 4 h 611"/>
                <a:gd name="T66" fmla="*/ 0 w 311"/>
                <a:gd name="T67" fmla="*/ 4 h 611"/>
                <a:gd name="T68" fmla="*/ 0 w 311"/>
                <a:gd name="T69" fmla="*/ 3 h 611"/>
                <a:gd name="T70" fmla="*/ 0 w 311"/>
                <a:gd name="T71" fmla="*/ 3 h 611"/>
                <a:gd name="T72" fmla="*/ 0 w 311"/>
                <a:gd name="T73" fmla="*/ 2 h 611"/>
                <a:gd name="T74" fmla="*/ 1 w 311"/>
                <a:gd name="T75" fmla="*/ 2 h 611"/>
                <a:gd name="T76" fmla="*/ 1 w 311"/>
                <a:gd name="T77" fmla="*/ 1 h 611"/>
                <a:gd name="T78" fmla="*/ 1 w 311"/>
                <a:gd name="T79" fmla="*/ 1 h 611"/>
                <a:gd name="T80" fmla="*/ 1 w 311"/>
                <a:gd name="T81" fmla="*/ 0 h 611"/>
                <a:gd name="T82" fmla="*/ 1 w 311"/>
                <a:gd name="T83" fmla="*/ 0 h 611"/>
                <a:gd name="T84" fmla="*/ 1 w 311"/>
                <a:gd name="T85" fmla="*/ 0 h 611"/>
                <a:gd name="T86" fmla="*/ 1 w 311"/>
                <a:gd name="T87" fmla="*/ 0 h 611"/>
                <a:gd name="T88" fmla="*/ 1 w 311"/>
                <a:gd name="T89" fmla="*/ 0 h 611"/>
                <a:gd name="T90" fmla="*/ 1 w 311"/>
                <a:gd name="T91" fmla="*/ 0 h 611"/>
                <a:gd name="T92" fmla="*/ 1 w 311"/>
                <a:gd name="T93" fmla="*/ 0 h 611"/>
                <a:gd name="T94" fmla="*/ 1 w 311"/>
                <a:gd name="T95" fmla="*/ 0 h 611"/>
                <a:gd name="T96" fmla="*/ 1 w 311"/>
                <a:gd name="T97" fmla="*/ 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1"/>
                <a:gd name="T148" fmla="*/ 0 h 611"/>
                <a:gd name="T149" fmla="*/ 311 w 311"/>
                <a:gd name="T150" fmla="*/ 611 h 6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2" name="Freeform 96"/>
            <p:cNvSpPr>
              <a:spLocks/>
            </p:cNvSpPr>
            <p:nvPr/>
          </p:nvSpPr>
          <p:spPr bwMode="auto">
            <a:xfrm>
              <a:off x="4232" y="1620"/>
              <a:ext cx="54" cy="60"/>
            </a:xfrm>
            <a:custGeom>
              <a:avLst/>
              <a:gdLst>
                <a:gd name="T0" fmla="*/ 1 w 270"/>
                <a:gd name="T1" fmla="*/ 1 h 301"/>
                <a:gd name="T2" fmla="*/ 1 w 270"/>
                <a:gd name="T3" fmla="*/ 1 h 301"/>
                <a:gd name="T4" fmla="*/ 1 w 270"/>
                <a:gd name="T5" fmla="*/ 1 h 301"/>
                <a:gd name="T6" fmla="*/ 2 w 270"/>
                <a:gd name="T7" fmla="*/ 1 h 301"/>
                <a:gd name="T8" fmla="*/ 2 w 270"/>
                <a:gd name="T9" fmla="*/ 1 h 301"/>
                <a:gd name="T10" fmla="*/ 2 w 270"/>
                <a:gd name="T11" fmla="*/ 1 h 301"/>
                <a:gd name="T12" fmla="*/ 2 w 270"/>
                <a:gd name="T13" fmla="*/ 0 h 301"/>
                <a:gd name="T14" fmla="*/ 2 w 270"/>
                <a:gd name="T15" fmla="*/ 0 h 301"/>
                <a:gd name="T16" fmla="*/ 2 w 270"/>
                <a:gd name="T17" fmla="*/ 0 h 301"/>
                <a:gd name="T18" fmla="*/ 2 w 270"/>
                <a:gd name="T19" fmla="*/ 2 h 301"/>
                <a:gd name="T20" fmla="*/ 2 w 270"/>
                <a:gd name="T21" fmla="*/ 2 h 301"/>
                <a:gd name="T22" fmla="*/ 2 w 270"/>
                <a:gd name="T23" fmla="*/ 2 h 301"/>
                <a:gd name="T24" fmla="*/ 2 w 270"/>
                <a:gd name="T25" fmla="*/ 2 h 301"/>
                <a:gd name="T26" fmla="*/ 2 w 270"/>
                <a:gd name="T27" fmla="*/ 2 h 301"/>
                <a:gd name="T28" fmla="*/ 2 w 270"/>
                <a:gd name="T29" fmla="*/ 1 h 301"/>
                <a:gd name="T30" fmla="*/ 2 w 270"/>
                <a:gd name="T31" fmla="*/ 1 h 301"/>
                <a:gd name="T32" fmla="*/ 1 w 270"/>
                <a:gd name="T33" fmla="*/ 1 h 301"/>
                <a:gd name="T34" fmla="*/ 1 w 270"/>
                <a:gd name="T35" fmla="*/ 1 h 301"/>
                <a:gd name="T36" fmla="*/ 1 w 270"/>
                <a:gd name="T37" fmla="*/ 2 h 301"/>
                <a:gd name="T38" fmla="*/ 1 w 270"/>
                <a:gd name="T39" fmla="*/ 2 h 301"/>
                <a:gd name="T40" fmla="*/ 1 w 270"/>
                <a:gd name="T41" fmla="*/ 2 h 301"/>
                <a:gd name="T42" fmla="*/ 1 w 270"/>
                <a:gd name="T43" fmla="*/ 2 h 301"/>
                <a:gd name="T44" fmla="*/ 1 w 270"/>
                <a:gd name="T45" fmla="*/ 2 h 301"/>
                <a:gd name="T46" fmla="*/ 1 w 270"/>
                <a:gd name="T47" fmla="*/ 2 h 301"/>
                <a:gd name="T48" fmla="*/ 1 w 270"/>
                <a:gd name="T49" fmla="*/ 2 h 301"/>
                <a:gd name="T50" fmla="*/ 1 w 270"/>
                <a:gd name="T51" fmla="*/ 2 h 301"/>
                <a:gd name="T52" fmla="*/ 1 w 270"/>
                <a:gd name="T53" fmla="*/ 2 h 301"/>
                <a:gd name="T54" fmla="*/ 1 w 270"/>
                <a:gd name="T55" fmla="*/ 2 h 301"/>
                <a:gd name="T56" fmla="*/ 1 w 270"/>
                <a:gd name="T57" fmla="*/ 2 h 301"/>
                <a:gd name="T58" fmla="*/ 0 w 270"/>
                <a:gd name="T59" fmla="*/ 2 h 301"/>
                <a:gd name="T60" fmla="*/ 0 w 270"/>
                <a:gd name="T61" fmla="*/ 2 h 301"/>
                <a:gd name="T62" fmla="*/ 0 w 270"/>
                <a:gd name="T63" fmla="*/ 2 h 301"/>
                <a:gd name="T64" fmla="*/ 0 w 270"/>
                <a:gd name="T65" fmla="*/ 2 h 301"/>
                <a:gd name="T66" fmla="*/ 0 w 270"/>
                <a:gd name="T67" fmla="*/ 2 h 301"/>
                <a:gd name="T68" fmla="*/ 0 w 270"/>
                <a:gd name="T69" fmla="*/ 2 h 301"/>
                <a:gd name="T70" fmla="*/ 0 w 270"/>
                <a:gd name="T71" fmla="*/ 2 h 301"/>
                <a:gd name="T72" fmla="*/ 0 w 270"/>
                <a:gd name="T73" fmla="*/ 1 h 301"/>
                <a:gd name="T74" fmla="*/ 0 w 270"/>
                <a:gd name="T75" fmla="*/ 1 h 301"/>
                <a:gd name="T76" fmla="*/ 1 w 270"/>
                <a:gd name="T77" fmla="*/ 1 h 301"/>
                <a:gd name="T78" fmla="*/ 1 w 270"/>
                <a:gd name="T79" fmla="*/ 1 h 301"/>
                <a:gd name="T80" fmla="*/ 1 w 270"/>
                <a:gd name="T81" fmla="*/ 0 h 301"/>
                <a:gd name="T82" fmla="*/ 1 w 270"/>
                <a:gd name="T83" fmla="*/ 0 h 301"/>
                <a:gd name="T84" fmla="*/ 1 w 270"/>
                <a:gd name="T85" fmla="*/ 0 h 301"/>
                <a:gd name="T86" fmla="*/ 1 w 270"/>
                <a:gd name="T87" fmla="*/ 0 h 301"/>
                <a:gd name="T88" fmla="*/ 1 w 270"/>
                <a:gd name="T89" fmla="*/ 0 h 301"/>
                <a:gd name="T90" fmla="*/ 1 w 270"/>
                <a:gd name="T91" fmla="*/ 0 h 301"/>
                <a:gd name="T92" fmla="*/ 1 w 270"/>
                <a:gd name="T93" fmla="*/ 0 h 301"/>
                <a:gd name="T94" fmla="*/ 1 w 270"/>
                <a:gd name="T95" fmla="*/ 0 h 301"/>
                <a:gd name="T96" fmla="*/ 1 w 270"/>
                <a:gd name="T97" fmla="*/ 1 h 301"/>
                <a:gd name="T98" fmla="*/ 1 w 270"/>
                <a:gd name="T99" fmla="*/ 1 h 301"/>
                <a:gd name="T100" fmla="*/ 1 w 270"/>
                <a:gd name="T101" fmla="*/ 1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301"/>
                <a:gd name="T155" fmla="*/ 270 w 270"/>
                <a:gd name="T156" fmla="*/ 301 h 3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3" name="Freeform 97"/>
            <p:cNvSpPr>
              <a:spLocks/>
            </p:cNvSpPr>
            <p:nvPr/>
          </p:nvSpPr>
          <p:spPr bwMode="auto">
            <a:xfrm>
              <a:off x="4322" y="1663"/>
              <a:ext cx="37" cy="44"/>
            </a:xfrm>
            <a:custGeom>
              <a:avLst/>
              <a:gdLst>
                <a:gd name="T0" fmla="*/ 1 w 187"/>
                <a:gd name="T1" fmla="*/ 1 h 217"/>
                <a:gd name="T2" fmla="*/ 1 w 187"/>
                <a:gd name="T3" fmla="*/ 1 h 217"/>
                <a:gd name="T4" fmla="*/ 1 w 187"/>
                <a:gd name="T5" fmla="*/ 1 h 217"/>
                <a:gd name="T6" fmla="*/ 1 w 187"/>
                <a:gd name="T7" fmla="*/ 1 h 217"/>
                <a:gd name="T8" fmla="*/ 1 w 187"/>
                <a:gd name="T9" fmla="*/ 1 h 217"/>
                <a:gd name="T10" fmla="*/ 1 w 187"/>
                <a:gd name="T11" fmla="*/ 1 h 217"/>
                <a:gd name="T12" fmla="*/ 1 w 187"/>
                <a:gd name="T13" fmla="*/ 1 h 217"/>
                <a:gd name="T14" fmla="*/ 1 w 187"/>
                <a:gd name="T15" fmla="*/ 1 h 217"/>
                <a:gd name="T16" fmla="*/ 1 w 187"/>
                <a:gd name="T17" fmla="*/ 1 h 217"/>
                <a:gd name="T18" fmla="*/ 1 w 187"/>
                <a:gd name="T19" fmla="*/ 1 h 217"/>
                <a:gd name="T20" fmla="*/ 1 w 187"/>
                <a:gd name="T21" fmla="*/ 1 h 217"/>
                <a:gd name="T22" fmla="*/ 1 w 187"/>
                <a:gd name="T23" fmla="*/ 2 h 217"/>
                <a:gd name="T24" fmla="*/ 1 w 187"/>
                <a:gd name="T25" fmla="*/ 2 h 217"/>
                <a:gd name="T26" fmla="*/ 1 w 187"/>
                <a:gd name="T27" fmla="*/ 2 h 217"/>
                <a:gd name="T28" fmla="*/ 1 w 187"/>
                <a:gd name="T29" fmla="*/ 2 h 217"/>
                <a:gd name="T30" fmla="*/ 0 w 187"/>
                <a:gd name="T31" fmla="*/ 2 h 217"/>
                <a:gd name="T32" fmla="*/ 0 w 187"/>
                <a:gd name="T33" fmla="*/ 2 h 217"/>
                <a:gd name="T34" fmla="*/ 0 w 187"/>
                <a:gd name="T35" fmla="*/ 2 h 217"/>
                <a:gd name="T36" fmla="*/ 0 w 187"/>
                <a:gd name="T37" fmla="*/ 2 h 217"/>
                <a:gd name="T38" fmla="*/ 0 w 187"/>
                <a:gd name="T39" fmla="*/ 1 h 217"/>
                <a:gd name="T40" fmla="*/ 0 w 187"/>
                <a:gd name="T41" fmla="*/ 1 h 217"/>
                <a:gd name="T42" fmla="*/ 0 w 187"/>
                <a:gd name="T43" fmla="*/ 1 h 217"/>
                <a:gd name="T44" fmla="*/ 0 w 187"/>
                <a:gd name="T45" fmla="*/ 1 h 217"/>
                <a:gd name="T46" fmla="*/ 0 w 187"/>
                <a:gd name="T47" fmla="*/ 1 h 217"/>
                <a:gd name="T48" fmla="*/ 0 w 187"/>
                <a:gd name="T49" fmla="*/ 1 h 217"/>
                <a:gd name="T50" fmla="*/ 0 w 187"/>
                <a:gd name="T51" fmla="*/ 1 h 217"/>
                <a:gd name="T52" fmla="*/ 0 w 187"/>
                <a:gd name="T53" fmla="*/ 1 h 217"/>
                <a:gd name="T54" fmla="*/ 0 w 187"/>
                <a:gd name="T55" fmla="*/ 1 h 217"/>
                <a:gd name="T56" fmla="*/ 1 w 187"/>
                <a:gd name="T57" fmla="*/ 1 h 217"/>
                <a:gd name="T58" fmla="*/ 1 w 187"/>
                <a:gd name="T59" fmla="*/ 0 h 217"/>
                <a:gd name="T60" fmla="*/ 1 w 187"/>
                <a:gd name="T61" fmla="*/ 0 h 217"/>
                <a:gd name="T62" fmla="*/ 1 w 187"/>
                <a:gd name="T63" fmla="*/ 0 h 217"/>
                <a:gd name="T64" fmla="*/ 1 w 187"/>
                <a:gd name="T65" fmla="*/ 0 h 217"/>
                <a:gd name="T66" fmla="*/ 1 w 187"/>
                <a:gd name="T67" fmla="*/ 0 h 217"/>
                <a:gd name="T68" fmla="*/ 1 w 187"/>
                <a:gd name="T69" fmla="*/ 0 h 217"/>
                <a:gd name="T70" fmla="*/ 1 w 187"/>
                <a:gd name="T71" fmla="*/ 1 h 217"/>
                <a:gd name="T72" fmla="*/ 1 w 187"/>
                <a:gd name="T73" fmla="*/ 1 h 217"/>
                <a:gd name="T74" fmla="*/ 1 w 187"/>
                <a:gd name="T75" fmla="*/ 1 h 217"/>
                <a:gd name="T76" fmla="*/ 1 w 187"/>
                <a:gd name="T77" fmla="*/ 1 h 217"/>
                <a:gd name="T78" fmla="*/ 1 w 187"/>
                <a:gd name="T79" fmla="*/ 1 h 217"/>
                <a:gd name="T80" fmla="*/ 1 w 187"/>
                <a:gd name="T81" fmla="*/ 1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217"/>
                <a:gd name="T125" fmla="*/ 187 w 187"/>
                <a:gd name="T126" fmla="*/ 217 h 2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4" name="Freeform 98"/>
            <p:cNvSpPr>
              <a:spLocks/>
            </p:cNvSpPr>
            <p:nvPr/>
          </p:nvSpPr>
          <p:spPr bwMode="auto">
            <a:xfrm>
              <a:off x="4112" y="1663"/>
              <a:ext cx="52" cy="46"/>
            </a:xfrm>
            <a:custGeom>
              <a:avLst/>
              <a:gdLst>
                <a:gd name="T0" fmla="*/ 2 w 260"/>
                <a:gd name="T1" fmla="*/ 1 h 228"/>
                <a:gd name="T2" fmla="*/ 2 w 260"/>
                <a:gd name="T3" fmla="*/ 1 h 228"/>
                <a:gd name="T4" fmla="*/ 2 w 260"/>
                <a:gd name="T5" fmla="*/ 1 h 228"/>
                <a:gd name="T6" fmla="*/ 2 w 260"/>
                <a:gd name="T7" fmla="*/ 1 h 228"/>
                <a:gd name="T8" fmla="*/ 2 w 260"/>
                <a:gd name="T9" fmla="*/ 1 h 228"/>
                <a:gd name="T10" fmla="*/ 2 w 260"/>
                <a:gd name="T11" fmla="*/ 1 h 228"/>
                <a:gd name="T12" fmla="*/ 2 w 260"/>
                <a:gd name="T13" fmla="*/ 1 h 228"/>
                <a:gd name="T14" fmla="*/ 2 w 260"/>
                <a:gd name="T15" fmla="*/ 1 h 228"/>
                <a:gd name="T16" fmla="*/ 2 w 260"/>
                <a:gd name="T17" fmla="*/ 2 h 228"/>
                <a:gd name="T18" fmla="*/ 2 w 260"/>
                <a:gd name="T19" fmla="*/ 2 h 228"/>
                <a:gd name="T20" fmla="*/ 2 w 260"/>
                <a:gd name="T21" fmla="*/ 2 h 228"/>
                <a:gd name="T22" fmla="*/ 2 w 260"/>
                <a:gd name="T23" fmla="*/ 2 h 228"/>
                <a:gd name="T24" fmla="*/ 2 w 260"/>
                <a:gd name="T25" fmla="*/ 2 h 228"/>
                <a:gd name="T26" fmla="*/ 2 w 260"/>
                <a:gd name="T27" fmla="*/ 2 h 228"/>
                <a:gd name="T28" fmla="*/ 1 w 260"/>
                <a:gd name="T29" fmla="*/ 2 h 228"/>
                <a:gd name="T30" fmla="*/ 1 w 260"/>
                <a:gd name="T31" fmla="*/ 2 h 228"/>
                <a:gd name="T32" fmla="*/ 1 w 260"/>
                <a:gd name="T33" fmla="*/ 2 h 228"/>
                <a:gd name="T34" fmla="*/ 1 w 260"/>
                <a:gd name="T35" fmla="*/ 2 h 228"/>
                <a:gd name="T36" fmla="*/ 1 w 260"/>
                <a:gd name="T37" fmla="*/ 2 h 228"/>
                <a:gd name="T38" fmla="*/ 1 w 260"/>
                <a:gd name="T39" fmla="*/ 2 h 228"/>
                <a:gd name="T40" fmla="*/ 1 w 260"/>
                <a:gd name="T41" fmla="*/ 2 h 228"/>
                <a:gd name="T42" fmla="*/ 1 w 260"/>
                <a:gd name="T43" fmla="*/ 1 h 228"/>
                <a:gd name="T44" fmla="*/ 1 w 260"/>
                <a:gd name="T45" fmla="*/ 1 h 228"/>
                <a:gd name="T46" fmla="*/ 0 w 260"/>
                <a:gd name="T47" fmla="*/ 1 h 228"/>
                <a:gd name="T48" fmla="*/ 0 w 260"/>
                <a:gd name="T49" fmla="*/ 1 h 228"/>
                <a:gd name="T50" fmla="*/ 0 w 260"/>
                <a:gd name="T51" fmla="*/ 1 h 228"/>
                <a:gd name="T52" fmla="*/ 0 w 260"/>
                <a:gd name="T53" fmla="*/ 1 h 228"/>
                <a:gd name="T54" fmla="*/ 0 w 260"/>
                <a:gd name="T55" fmla="*/ 1 h 228"/>
                <a:gd name="T56" fmla="*/ 0 w 260"/>
                <a:gd name="T57" fmla="*/ 1 h 228"/>
                <a:gd name="T58" fmla="*/ 0 w 260"/>
                <a:gd name="T59" fmla="*/ 1 h 228"/>
                <a:gd name="T60" fmla="*/ 1 w 260"/>
                <a:gd name="T61" fmla="*/ 1 h 228"/>
                <a:gd name="T62" fmla="*/ 1 w 260"/>
                <a:gd name="T63" fmla="*/ 1 h 228"/>
                <a:gd name="T64" fmla="*/ 1 w 260"/>
                <a:gd name="T65" fmla="*/ 1 h 228"/>
                <a:gd name="T66" fmla="*/ 1 w 260"/>
                <a:gd name="T67" fmla="*/ 1 h 228"/>
                <a:gd name="T68" fmla="*/ 1 w 260"/>
                <a:gd name="T69" fmla="*/ 1 h 228"/>
                <a:gd name="T70" fmla="*/ 1 w 260"/>
                <a:gd name="T71" fmla="*/ 0 h 228"/>
                <a:gd name="T72" fmla="*/ 1 w 260"/>
                <a:gd name="T73" fmla="*/ 0 h 228"/>
                <a:gd name="T74" fmla="*/ 1 w 260"/>
                <a:gd name="T75" fmla="*/ 0 h 228"/>
                <a:gd name="T76" fmla="*/ 1 w 260"/>
                <a:gd name="T77" fmla="*/ 0 h 228"/>
                <a:gd name="T78" fmla="*/ 1 w 260"/>
                <a:gd name="T79" fmla="*/ 0 h 228"/>
                <a:gd name="T80" fmla="*/ 1 w 260"/>
                <a:gd name="T81" fmla="*/ 0 h 228"/>
                <a:gd name="T82" fmla="*/ 1 w 260"/>
                <a:gd name="T83" fmla="*/ 1 h 228"/>
                <a:gd name="T84" fmla="*/ 2 w 260"/>
                <a:gd name="T85" fmla="*/ 1 h 228"/>
                <a:gd name="T86" fmla="*/ 2 w 260"/>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228"/>
                <a:gd name="T134" fmla="*/ 260 w 260"/>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5" name="Freeform 99"/>
            <p:cNvSpPr>
              <a:spLocks/>
            </p:cNvSpPr>
            <p:nvPr/>
          </p:nvSpPr>
          <p:spPr bwMode="auto">
            <a:xfrm>
              <a:off x="4228" y="1668"/>
              <a:ext cx="60" cy="102"/>
            </a:xfrm>
            <a:custGeom>
              <a:avLst/>
              <a:gdLst>
                <a:gd name="T0" fmla="*/ 2 w 300"/>
                <a:gd name="T1" fmla="*/ 4 h 510"/>
                <a:gd name="T2" fmla="*/ 2 w 300"/>
                <a:gd name="T3" fmla="*/ 4 h 510"/>
                <a:gd name="T4" fmla="*/ 2 w 300"/>
                <a:gd name="T5" fmla="*/ 4 h 510"/>
                <a:gd name="T6" fmla="*/ 2 w 300"/>
                <a:gd name="T7" fmla="*/ 4 h 510"/>
                <a:gd name="T8" fmla="*/ 1 w 300"/>
                <a:gd name="T9" fmla="*/ 4 h 510"/>
                <a:gd name="T10" fmla="*/ 1 w 300"/>
                <a:gd name="T11" fmla="*/ 4 h 510"/>
                <a:gd name="T12" fmla="*/ 1 w 300"/>
                <a:gd name="T13" fmla="*/ 4 h 510"/>
                <a:gd name="T14" fmla="*/ 0 w 300"/>
                <a:gd name="T15" fmla="*/ 4 h 510"/>
                <a:gd name="T16" fmla="*/ 0 w 300"/>
                <a:gd name="T17" fmla="*/ 4 h 510"/>
                <a:gd name="T18" fmla="*/ 0 w 300"/>
                <a:gd name="T19" fmla="*/ 0 h 510"/>
                <a:gd name="T20" fmla="*/ 0 w 300"/>
                <a:gd name="T21" fmla="*/ 0 h 510"/>
                <a:gd name="T22" fmla="*/ 1 w 300"/>
                <a:gd name="T23" fmla="*/ 0 h 510"/>
                <a:gd name="T24" fmla="*/ 1 w 300"/>
                <a:gd name="T25" fmla="*/ 0 h 510"/>
                <a:gd name="T26" fmla="*/ 1 w 300"/>
                <a:gd name="T27" fmla="*/ 1 h 510"/>
                <a:gd name="T28" fmla="*/ 1 w 300"/>
                <a:gd name="T29" fmla="*/ 1 h 510"/>
                <a:gd name="T30" fmla="*/ 1 w 300"/>
                <a:gd name="T31" fmla="*/ 1 h 510"/>
                <a:gd name="T32" fmla="*/ 1 w 300"/>
                <a:gd name="T33" fmla="*/ 1 h 510"/>
                <a:gd name="T34" fmla="*/ 1 w 300"/>
                <a:gd name="T35" fmla="*/ 1 h 510"/>
                <a:gd name="T36" fmla="*/ 1 w 300"/>
                <a:gd name="T37" fmla="*/ 1 h 510"/>
                <a:gd name="T38" fmla="*/ 1 w 300"/>
                <a:gd name="T39" fmla="*/ 1 h 510"/>
                <a:gd name="T40" fmla="*/ 1 w 300"/>
                <a:gd name="T41" fmla="*/ 1 h 510"/>
                <a:gd name="T42" fmla="*/ 2 w 300"/>
                <a:gd name="T43" fmla="*/ 1 h 510"/>
                <a:gd name="T44" fmla="*/ 2 w 300"/>
                <a:gd name="T45" fmla="*/ 1 h 510"/>
                <a:gd name="T46" fmla="*/ 2 w 300"/>
                <a:gd name="T47" fmla="*/ 0 h 510"/>
                <a:gd name="T48" fmla="*/ 2 w 300"/>
                <a:gd name="T49" fmla="*/ 0 h 510"/>
                <a:gd name="T50" fmla="*/ 2 w 300"/>
                <a:gd name="T51" fmla="*/ 0 h 510"/>
                <a:gd name="T52" fmla="*/ 2 w 300"/>
                <a:gd name="T53" fmla="*/ 0 h 510"/>
                <a:gd name="T54" fmla="*/ 2 w 300"/>
                <a:gd name="T55" fmla="*/ 4 h 5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510"/>
                <a:gd name="T86" fmla="*/ 300 w 300"/>
                <a:gd name="T87" fmla="*/ 510 h 5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6" name="Freeform 100"/>
            <p:cNvSpPr>
              <a:spLocks/>
            </p:cNvSpPr>
            <p:nvPr/>
          </p:nvSpPr>
          <p:spPr bwMode="auto">
            <a:xfrm>
              <a:off x="4104" y="1684"/>
              <a:ext cx="74" cy="83"/>
            </a:xfrm>
            <a:custGeom>
              <a:avLst/>
              <a:gdLst>
                <a:gd name="T0" fmla="*/ 3 w 368"/>
                <a:gd name="T1" fmla="*/ 3 h 416"/>
                <a:gd name="T2" fmla="*/ 2 w 368"/>
                <a:gd name="T3" fmla="*/ 3 h 416"/>
                <a:gd name="T4" fmla="*/ 2 w 368"/>
                <a:gd name="T5" fmla="*/ 3 h 416"/>
                <a:gd name="T6" fmla="*/ 1 w 368"/>
                <a:gd name="T7" fmla="*/ 3 h 416"/>
                <a:gd name="T8" fmla="*/ 0 w 368"/>
                <a:gd name="T9" fmla="*/ 3 h 416"/>
                <a:gd name="T10" fmla="*/ 0 w 368"/>
                <a:gd name="T11" fmla="*/ 3 h 416"/>
                <a:gd name="T12" fmla="*/ 0 w 368"/>
                <a:gd name="T13" fmla="*/ 2 h 416"/>
                <a:gd name="T14" fmla="*/ 0 w 368"/>
                <a:gd name="T15" fmla="*/ 2 h 416"/>
                <a:gd name="T16" fmla="*/ 0 w 368"/>
                <a:gd name="T17" fmla="*/ 1 h 416"/>
                <a:gd name="T18" fmla="*/ 0 w 368"/>
                <a:gd name="T19" fmla="*/ 1 h 416"/>
                <a:gd name="T20" fmla="*/ 1 w 368"/>
                <a:gd name="T21" fmla="*/ 1 h 416"/>
                <a:gd name="T22" fmla="*/ 1 w 368"/>
                <a:gd name="T23" fmla="*/ 1 h 416"/>
                <a:gd name="T24" fmla="*/ 1 w 368"/>
                <a:gd name="T25" fmla="*/ 1 h 416"/>
                <a:gd name="T26" fmla="*/ 1 w 368"/>
                <a:gd name="T27" fmla="*/ 1 h 416"/>
                <a:gd name="T28" fmla="*/ 1 w 368"/>
                <a:gd name="T29" fmla="*/ 2 h 416"/>
                <a:gd name="T30" fmla="*/ 1 w 368"/>
                <a:gd name="T31" fmla="*/ 2 h 416"/>
                <a:gd name="T32" fmla="*/ 1 w 368"/>
                <a:gd name="T33" fmla="*/ 2 h 416"/>
                <a:gd name="T34" fmla="*/ 1 w 368"/>
                <a:gd name="T35" fmla="*/ 2 h 416"/>
                <a:gd name="T36" fmla="*/ 2 w 368"/>
                <a:gd name="T37" fmla="*/ 2 h 416"/>
                <a:gd name="T38" fmla="*/ 2 w 368"/>
                <a:gd name="T39" fmla="*/ 1 h 416"/>
                <a:gd name="T40" fmla="*/ 2 w 368"/>
                <a:gd name="T41" fmla="*/ 1 h 416"/>
                <a:gd name="T42" fmla="*/ 2 w 368"/>
                <a:gd name="T43" fmla="*/ 2 h 416"/>
                <a:gd name="T44" fmla="*/ 2 w 368"/>
                <a:gd name="T45" fmla="*/ 2 h 416"/>
                <a:gd name="T46" fmla="*/ 2 w 368"/>
                <a:gd name="T47" fmla="*/ 2 h 416"/>
                <a:gd name="T48" fmla="*/ 3 w 368"/>
                <a:gd name="T49" fmla="*/ 2 h 416"/>
                <a:gd name="T50" fmla="*/ 3 w 368"/>
                <a:gd name="T51" fmla="*/ 1 h 416"/>
                <a:gd name="T52" fmla="*/ 3 w 368"/>
                <a:gd name="T53" fmla="*/ 1 h 416"/>
                <a:gd name="T54" fmla="*/ 2 w 368"/>
                <a:gd name="T55" fmla="*/ 0 h 416"/>
                <a:gd name="T56" fmla="*/ 3 w 368"/>
                <a:gd name="T57" fmla="*/ 0 h 416"/>
                <a:gd name="T58" fmla="*/ 3 w 368"/>
                <a:gd name="T59" fmla="*/ 1 h 416"/>
                <a:gd name="T60" fmla="*/ 3 w 368"/>
                <a:gd name="T61" fmla="*/ 1 h 416"/>
                <a:gd name="T62" fmla="*/ 3 w 368"/>
                <a:gd name="T63" fmla="*/ 2 h 416"/>
                <a:gd name="T64" fmla="*/ 3 w 368"/>
                <a:gd name="T65" fmla="*/ 3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8"/>
                <a:gd name="T100" fmla="*/ 0 h 416"/>
                <a:gd name="T101" fmla="*/ 368 w 368"/>
                <a:gd name="T102" fmla="*/ 416 h 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7" name="Freeform 101"/>
            <p:cNvSpPr>
              <a:spLocks/>
            </p:cNvSpPr>
            <p:nvPr/>
          </p:nvSpPr>
          <p:spPr bwMode="auto">
            <a:xfrm>
              <a:off x="4278" y="1767"/>
              <a:ext cx="31" cy="46"/>
            </a:xfrm>
            <a:custGeom>
              <a:avLst/>
              <a:gdLst>
                <a:gd name="T0" fmla="*/ 1 w 156"/>
                <a:gd name="T1" fmla="*/ 0 h 228"/>
                <a:gd name="T2" fmla="*/ 0 w 156"/>
                <a:gd name="T3" fmla="*/ 2 h 228"/>
                <a:gd name="T4" fmla="*/ 0 w 156"/>
                <a:gd name="T5" fmla="*/ 2 h 228"/>
                <a:gd name="T6" fmla="*/ 0 w 156"/>
                <a:gd name="T7" fmla="*/ 2 h 228"/>
                <a:gd name="T8" fmla="*/ 0 w 156"/>
                <a:gd name="T9" fmla="*/ 2 h 228"/>
                <a:gd name="T10" fmla="*/ 0 w 156"/>
                <a:gd name="T11" fmla="*/ 2 h 228"/>
                <a:gd name="T12" fmla="*/ 0 w 156"/>
                <a:gd name="T13" fmla="*/ 2 h 228"/>
                <a:gd name="T14" fmla="*/ 0 w 156"/>
                <a:gd name="T15" fmla="*/ 2 h 228"/>
                <a:gd name="T16" fmla="*/ 1 w 156"/>
                <a:gd name="T17" fmla="*/ 0 h 228"/>
                <a:gd name="T18" fmla="*/ 1 w 156"/>
                <a:gd name="T19" fmla="*/ 0 h 228"/>
                <a:gd name="T20" fmla="*/ 1 w 156"/>
                <a:gd name="T21" fmla="*/ 0 h 228"/>
                <a:gd name="T22" fmla="*/ 1 w 156"/>
                <a:gd name="T23" fmla="*/ 0 h 228"/>
                <a:gd name="T24" fmla="*/ 1 w 156"/>
                <a:gd name="T25" fmla="*/ 0 h 228"/>
                <a:gd name="T26" fmla="*/ 1 w 156"/>
                <a:gd name="T27" fmla="*/ 0 h 228"/>
                <a:gd name="T28" fmla="*/ 1 w 156"/>
                <a:gd name="T29" fmla="*/ 0 h 228"/>
                <a:gd name="T30" fmla="*/ 1 w 156"/>
                <a:gd name="T31" fmla="*/ 0 h 228"/>
                <a:gd name="T32" fmla="*/ 1 w 156"/>
                <a:gd name="T33" fmla="*/ 0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228"/>
                <a:gd name="T53" fmla="*/ 156 w 156"/>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8" name="Freeform 102"/>
            <p:cNvSpPr>
              <a:spLocks/>
            </p:cNvSpPr>
            <p:nvPr/>
          </p:nvSpPr>
          <p:spPr bwMode="auto">
            <a:xfrm>
              <a:off x="4275" y="1773"/>
              <a:ext cx="11" cy="19"/>
            </a:xfrm>
            <a:custGeom>
              <a:avLst/>
              <a:gdLst>
                <a:gd name="T0" fmla="*/ 0 w 55"/>
                <a:gd name="T1" fmla="*/ 1 h 93"/>
                <a:gd name="T2" fmla="*/ 0 w 55"/>
                <a:gd name="T3" fmla="*/ 1 h 93"/>
                <a:gd name="T4" fmla="*/ 0 w 55"/>
                <a:gd name="T5" fmla="*/ 0 h 93"/>
                <a:gd name="T6" fmla="*/ 0 w 55"/>
                <a:gd name="T7" fmla="*/ 0 h 93"/>
                <a:gd name="T8" fmla="*/ 0 w 55"/>
                <a:gd name="T9" fmla="*/ 0 h 93"/>
                <a:gd name="T10" fmla="*/ 0 w 55"/>
                <a:gd name="T11" fmla="*/ 0 h 93"/>
                <a:gd name="T12" fmla="*/ 0 w 55"/>
                <a:gd name="T13" fmla="*/ 0 h 93"/>
                <a:gd name="T14" fmla="*/ 0 w 55"/>
                <a:gd name="T15" fmla="*/ 0 h 93"/>
                <a:gd name="T16" fmla="*/ 0 w 55"/>
                <a:gd name="T17" fmla="*/ 0 h 93"/>
                <a:gd name="T18" fmla="*/ 0 w 55"/>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93"/>
                <a:gd name="T32" fmla="*/ 55 w 5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9" name="Freeform 103"/>
            <p:cNvSpPr>
              <a:spLocks/>
            </p:cNvSpPr>
            <p:nvPr/>
          </p:nvSpPr>
          <p:spPr bwMode="auto">
            <a:xfrm>
              <a:off x="4131" y="1777"/>
              <a:ext cx="29" cy="44"/>
            </a:xfrm>
            <a:custGeom>
              <a:avLst/>
              <a:gdLst>
                <a:gd name="T0" fmla="*/ 1 w 145"/>
                <a:gd name="T1" fmla="*/ 0 h 218"/>
                <a:gd name="T2" fmla="*/ 1 w 145"/>
                <a:gd name="T3" fmla="*/ 0 h 218"/>
                <a:gd name="T4" fmla="*/ 1 w 145"/>
                <a:gd name="T5" fmla="*/ 0 h 218"/>
                <a:gd name="T6" fmla="*/ 1 w 145"/>
                <a:gd name="T7" fmla="*/ 1 h 218"/>
                <a:gd name="T8" fmla="*/ 1 w 145"/>
                <a:gd name="T9" fmla="*/ 1 h 218"/>
                <a:gd name="T10" fmla="*/ 0 w 145"/>
                <a:gd name="T11" fmla="*/ 1 h 218"/>
                <a:gd name="T12" fmla="*/ 0 w 145"/>
                <a:gd name="T13" fmla="*/ 1 h 218"/>
                <a:gd name="T14" fmla="*/ 0 w 145"/>
                <a:gd name="T15" fmla="*/ 2 h 218"/>
                <a:gd name="T16" fmla="*/ 0 w 145"/>
                <a:gd name="T17" fmla="*/ 2 h 218"/>
                <a:gd name="T18" fmla="*/ 0 w 145"/>
                <a:gd name="T19" fmla="*/ 1 h 218"/>
                <a:gd name="T20" fmla="*/ 0 w 145"/>
                <a:gd name="T21" fmla="*/ 1 h 218"/>
                <a:gd name="T22" fmla="*/ 0 w 145"/>
                <a:gd name="T23" fmla="*/ 1 h 218"/>
                <a:gd name="T24" fmla="*/ 0 w 145"/>
                <a:gd name="T25" fmla="*/ 1 h 218"/>
                <a:gd name="T26" fmla="*/ 0 w 145"/>
                <a:gd name="T27" fmla="*/ 1 h 218"/>
                <a:gd name="T28" fmla="*/ 0 w 145"/>
                <a:gd name="T29" fmla="*/ 0 h 218"/>
                <a:gd name="T30" fmla="*/ 1 w 145"/>
                <a:gd name="T31" fmla="*/ 0 h 218"/>
                <a:gd name="T32" fmla="*/ 1 w 145"/>
                <a:gd name="T33" fmla="*/ 0 h 218"/>
                <a:gd name="T34" fmla="*/ 1 w 145"/>
                <a:gd name="T35" fmla="*/ 0 h 218"/>
                <a:gd name="T36" fmla="*/ 1 w 145"/>
                <a:gd name="T37" fmla="*/ 0 h 218"/>
                <a:gd name="T38" fmla="*/ 1 w 145"/>
                <a:gd name="T39" fmla="*/ 0 h 218"/>
                <a:gd name="T40" fmla="*/ 1 w 145"/>
                <a:gd name="T41" fmla="*/ 0 h 218"/>
                <a:gd name="T42" fmla="*/ 1 w 145"/>
                <a:gd name="T43" fmla="*/ 0 h 218"/>
                <a:gd name="T44" fmla="*/ 1 w 145"/>
                <a:gd name="T45" fmla="*/ 0 h 218"/>
                <a:gd name="T46" fmla="*/ 1 w 145"/>
                <a:gd name="T47" fmla="*/ 0 h 218"/>
                <a:gd name="T48" fmla="*/ 1 w 145"/>
                <a:gd name="T49" fmla="*/ 0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18"/>
                <a:gd name="T77" fmla="*/ 145 w 145"/>
                <a:gd name="T78" fmla="*/ 218 h 2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0" name="Freeform 104"/>
            <p:cNvSpPr>
              <a:spLocks/>
            </p:cNvSpPr>
            <p:nvPr/>
          </p:nvSpPr>
          <p:spPr bwMode="auto">
            <a:xfrm>
              <a:off x="4139" y="1782"/>
              <a:ext cx="29" cy="53"/>
            </a:xfrm>
            <a:custGeom>
              <a:avLst/>
              <a:gdLst>
                <a:gd name="T0" fmla="*/ 0 w 146"/>
                <a:gd name="T1" fmla="*/ 2 h 269"/>
                <a:gd name="T2" fmla="*/ 0 w 146"/>
                <a:gd name="T3" fmla="*/ 2 h 269"/>
                <a:gd name="T4" fmla="*/ 1 w 146"/>
                <a:gd name="T5" fmla="*/ 0 h 269"/>
                <a:gd name="T6" fmla="*/ 1 w 146"/>
                <a:gd name="T7" fmla="*/ 0 h 269"/>
                <a:gd name="T8" fmla="*/ 1 w 146"/>
                <a:gd name="T9" fmla="*/ 1 h 269"/>
                <a:gd name="T10" fmla="*/ 1 w 146"/>
                <a:gd name="T11" fmla="*/ 1 h 269"/>
                <a:gd name="T12" fmla="*/ 1 w 146"/>
                <a:gd name="T13" fmla="*/ 1 h 269"/>
                <a:gd name="T14" fmla="*/ 1 w 146"/>
                <a:gd name="T15" fmla="*/ 1 h 269"/>
                <a:gd name="T16" fmla="*/ 1 w 146"/>
                <a:gd name="T17" fmla="*/ 2 h 269"/>
                <a:gd name="T18" fmla="*/ 0 w 146"/>
                <a:gd name="T19" fmla="*/ 2 h 269"/>
                <a:gd name="T20" fmla="*/ 0 w 146"/>
                <a:gd name="T21" fmla="*/ 2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9"/>
                <a:gd name="T35" fmla="*/ 146 w 146"/>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1" name="Freeform 105"/>
            <p:cNvSpPr>
              <a:spLocks/>
            </p:cNvSpPr>
            <p:nvPr/>
          </p:nvSpPr>
          <p:spPr bwMode="auto">
            <a:xfrm>
              <a:off x="4293" y="1782"/>
              <a:ext cx="30" cy="43"/>
            </a:xfrm>
            <a:custGeom>
              <a:avLst/>
              <a:gdLst>
                <a:gd name="T0" fmla="*/ 0 w 149"/>
                <a:gd name="T1" fmla="*/ 2 h 217"/>
                <a:gd name="T2" fmla="*/ 0 w 149"/>
                <a:gd name="T3" fmla="*/ 2 h 217"/>
                <a:gd name="T4" fmla="*/ 0 w 149"/>
                <a:gd name="T5" fmla="*/ 2 h 217"/>
                <a:gd name="T6" fmla="*/ 0 w 149"/>
                <a:gd name="T7" fmla="*/ 2 h 217"/>
                <a:gd name="T8" fmla="*/ 0 w 149"/>
                <a:gd name="T9" fmla="*/ 2 h 217"/>
                <a:gd name="T10" fmla="*/ 0 w 149"/>
                <a:gd name="T11" fmla="*/ 1 h 217"/>
                <a:gd name="T12" fmla="*/ 0 w 149"/>
                <a:gd name="T13" fmla="*/ 1 h 217"/>
                <a:gd name="T14" fmla="*/ 0 w 149"/>
                <a:gd name="T15" fmla="*/ 1 h 217"/>
                <a:gd name="T16" fmla="*/ 0 w 149"/>
                <a:gd name="T17" fmla="*/ 1 h 217"/>
                <a:gd name="T18" fmla="*/ 1 w 149"/>
                <a:gd name="T19" fmla="*/ 0 h 217"/>
                <a:gd name="T20" fmla="*/ 1 w 149"/>
                <a:gd name="T21" fmla="*/ 0 h 217"/>
                <a:gd name="T22" fmla="*/ 1 w 149"/>
                <a:gd name="T23" fmla="*/ 0 h 217"/>
                <a:gd name="T24" fmla="*/ 1 w 149"/>
                <a:gd name="T25" fmla="*/ 1 h 217"/>
                <a:gd name="T26" fmla="*/ 1 w 149"/>
                <a:gd name="T27" fmla="*/ 1 h 217"/>
                <a:gd name="T28" fmla="*/ 1 w 149"/>
                <a:gd name="T29" fmla="*/ 1 h 217"/>
                <a:gd name="T30" fmla="*/ 1 w 149"/>
                <a:gd name="T31" fmla="*/ 1 h 217"/>
                <a:gd name="T32" fmla="*/ 1 w 149"/>
                <a:gd name="T33" fmla="*/ 1 h 217"/>
                <a:gd name="T34" fmla="*/ 0 w 149"/>
                <a:gd name="T35" fmla="*/ 2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7"/>
                <a:gd name="T56" fmla="*/ 149 w 149"/>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2" name="Freeform 106"/>
            <p:cNvSpPr>
              <a:spLocks/>
            </p:cNvSpPr>
            <p:nvPr/>
          </p:nvSpPr>
          <p:spPr bwMode="auto">
            <a:xfrm>
              <a:off x="4313" y="1798"/>
              <a:ext cx="31" cy="37"/>
            </a:xfrm>
            <a:custGeom>
              <a:avLst/>
              <a:gdLst>
                <a:gd name="T0" fmla="*/ 1 w 156"/>
                <a:gd name="T1" fmla="*/ 0 h 186"/>
                <a:gd name="T2" fmla="*/ 1 w 156"/>
                <a:gd name="T3" fmla="*/ 1 h 186"/>
                <a:gd name="T4" fmla="*/ 0 w 156"/>
                <a:gd name="T5" fmla="*/ 1 h 186"/>
                <a:gd name="T6" fmla="*/ 1 w 156"/>
                <a:gd name="T7" fmla="*/ 0 h 186"/>
                <a:gd name="T8" fmla="*/ 1 w 156"/>
                <a:gd name="T9" fmla="*/ 0 h 186"/>
                <a:gd name="T10" fmla="*/ 1 w 156"/>
                <a:gd name="T11" fmla="*/ 0 h 186"/>
                <a:gd name="T12" fmla="*/ 1 w 156"/>
                <a:gd name="T13" fmla="*/ 0 h 186"/>
                <a:gd name="T14" fmla="*/ 1 w 156"/>
                <a:gd name="T15" fmla="*/ 0 h 186"/>
                <a:gd name="T16" fmla="*/ 1 w 156"/>
                <a:gd name="T17" fmla="*/ 0 h 186"/>
                <a:gd name="T18" fmla="*/ 1 w 156"/>
                <a:gd name="T19" fmla="*/ 0 h 186"/>
                <a:gd name="T20" fmla="*/ 1 w 156"/>
                <a:gd name="T21" fmla="*/ 0 h 186"/>
                <a:gd name="T22" fmla="*/ 1 w 156"/>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86"/>
                <a:gd name="T38" fmla="*/ 156 w 156"/>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3" name="Freeform 107"/>
            <p:cNvSpPr>
              <a:spLocks/>
            </p:cNvSpPr>
            <p:nvPr/>
          </p:nvSpPr>
          <p:spPr bwMode="auto">
            <a:xfrm>
              <a:off x="4154" y="1809"/>
              <a:ext cx="26" cy="43"/>
            </a:xfrm>
            <a:custGeom>
              <a:avLst/>
              <a:gdLst>
                <a:gd name="T0" fmla="*/ 1 w 130"/>
                <a:gd name="T1" fmla="*/ 1 h 218"/>
                <a:gd name="T2" fmla="*/ 0 w 130"/>
                <a:gd name="T3" fmla="*/ 2 h 218"/>
                <a:gd name="T4" fmla="*/ 0 w 130"/>
                <a:gd name="T5" fmla="*/ 2 h 218"/>
                <a:gd name="T6" fmla="*/ 0 w 130"/>
                <a:gd name="T7" fmla="*/ 2 h 218"/>
                <a:gd name="T8" fmla="*/ 0 w 130"/>
                <a:gd name="T9" fmla="*/ 1 h 218"/>
                <a:gd name="T10" fmla="*/ 0 w 130"/>
                <a:gd name="T11" fmla="*/ 1 h 218"/>
                <a:gd name="T12" fmla="*/ 1 w 130"/>
                <a:gd name="T13" fmla="*/ 0 h 218"/>
                <a:gd name="T14" fmla="*/ 1 w 130"/>
                <a:gd name="T15" fmla="*/ 0 h 218"/>
                <a:gd name="T16" fmla="*/ 1 w 130"/>
                <a:gd name="T17" fmla="*/ 0 h 218"/>
                <a:gd name="T18" fmla="*/ 1 w 130"/>
                <a:gd name="T19" fmla="*/ 0 h 218"/>
                <a:gd name="T20" fmla="*/ 1 w 130"/>
                <a:gd name="T21" fmla="*/ 0 h 218"/>
                <a:gd name="T22" fmla="*/ 1 w 130"/>
                <a:gd name="T23" fmla="*/ 0 h 218"/>
                <a:gd name="T24" fmla="*/ 1 w 130"/>
                <a:gd name="T25" fmla="*/ 0 h 218"/>
                <a:gd name="T26" fmla="*/ 1 w 130"/>
                <a:gd name="T27" fmla="*/ 0 h 218"/>
                <a:gd name="T28" fmla="*/ 1 w 130"/>
                <a:gd name="T29" fmla="*/ 1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18"/>
                <a:gd name="T47" fmla="*/ 130 w 130"/>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4" name="Freeform 108"/>
            <p:cNvSpPr>
              <a:spLocks/>
            </p:cNvSpPr>
            <p:nvPr/>
          </p:nvSpPr>
          <p:spPr bwMode="auto">
            <a:xfrm>
              <a:off x="4336" y="1815"/>
              <a:ext cx="20" cy="29"/>
            </a:xfrm>
            <a:custGeom>
              <a:avLst/>
              <a:gdLst>
                <a:gd name="T0" fmla="*/ 1 w 97"/>
                <a:gd name="T1" fmla="*/ 1 h 146"/>
                <a:gd name="T2" fmla="*/ 0 w 97"/>
                <a:gd name="T3" fmla="*/ 1 h 146"/>
                <a:gd name="T4" fmla="*/ 1 w 97"/>
                <a:gd name="T5" fmla="*/ 0 h 146"/>
                <a:gd name="T6" fmla="*/ 1 w 97"/>
                <a:gd name="T7" fmla="*/ 0 h 146"/>
                <a:gd name="T8" fmla="*/ 1 w 97"/>
                <a:gd name="T9" fmla="*/ 0 h 146"/>
                <a:gd name="T10" fmla="*/ 1 w 97"/>
                <a:gd name="T11" fmla="*/ 0 h 146"/>
                <a:gd name="T12" fmla="*/ 1 w 97"/>
                <a:gd name="T13" fmla="*/ 1 h 146"/>
                <a:gd name="T14" fmla="*/ 1 w 97"/>
                <a:gd name="T15" fmla="*/ 1 h 146"/>
                <a:gd name="T16" fmla="*/ 1 w 97"/>
                <a:gd name="T17" fmla="*/ 1 h 146"/>
                <a:gd name="T18" fmla="*/ 1 w 97"/>
                <a:gd name="T19" fmla="*/ 1 h 146"/>
                <a:gd name="T20" fmla="*/ 1 w 97"/>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6"/>
                <a:gd name="T35" fmla="*/ 97 w 9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5" name="Freeform 109"/>
            <p:cNvSpPr>
              <a:spLocks/>
            </p:cNvSpPr>
            <p:nvPr/>
          </p:nvSpPr>
          <p:spPr bwMode="auto">
            <a:xfrm>
              <a:off x="4171" y="1827"/>
              <a:ext cx="24" cy="35"/>
            </a:xfrm>
            <a:custGeom>
              <a:avLst/>
              <a:gdLst>
                <a:gd name="T0" fmla="*/ 0 w 119"/>
                <a:gd name="T1" fmla="*/ 1 h 176"/>
                <a:gd name="T2" fmla="*/ 0 w 119"/>
                <a:gd name="T3" fmla="*/ 1 h 176"/>
                <a:gd name="T4" fmla="*/ 0 w 119"/>
                <a:gd name="T5" fmla="*/ 1 h 176"/>
                <a:gd name="T6" fmla="*/ 0 w 119"/>
                <a:gd name="T7" fmla="*/ 1 h 176"/>
                <a:gd name="T8" fmla="*/ 0 w 119"/>
                <a:gd name="T9" fmla="*/ 1 h 176"/>
                <a:gd name="T10" fmla="*/ 0 w 119"/>
                <a:gd name="T11" fmla="*/ 1 h 176"/>
                <a:gd name="T12" fmla="*/ 0 w 119"/>
                <a:gd name="T13" fmla="*/ 1 h 176"/>
                <a:gd name="T14" fmla="*/ 0 w 119"/>
                <a:gd name="T15" fmla="*/ 1 h 176"/>
                <a:gd name="T16" fmla="*/ 0 w 119"/>
                <a:gd name="T17" fmla="*/ 1 h 176"/>
                <a:gd name="T18" fmla="*/ 1 w 119"/>
                <a:gd name="T19" fmla="*/ 0 h 176"/>
                <a:gd name="T20" fmla="*/ 1 w 119"/>
                <a:gd name="T21" fmla="*/ 0 h 176"/>
                <a:gd name="T22" fmla="*/ 1 w 119"/>
                <a:gd name="T23" fmla="*/ 0 h 176"/>
                <a:gd name="T24" fmla="*/ 1 w 119"/>
                <a:gd name="T25" fmla="*/ 1 h 176"/>
                <a:gd name="T26" fmla="*/ 1 w 119"/>
                <a:gd name="T27" fmla="*/ 1 h 176"/>
                <a:gd name="T28" fmla="*/ 1 w 119"/>
                <a:gd name="T29" fmla="*/ 1 h 176"/>
                <a:gd name="T30" fmla="*/ 1 w 119"/>
                <a:gd name="T31" fmla="*/ 1 h 176"/>
                <a:gd name="T32" fmla="*/ 1 w 119"/>
                <a:gd name="T33" fmla="*/ 1 h 176"/>
                <a:gd name="T34" fmla="*/ 0 w 119"/>
                <a:gd name="T35" fmla="*/ 1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76"/>
                <a:gd name="T56" fmla="*/ 119 w 119"/>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6" name="Freeform 110"/>
            <p:cNvSpPr>
              <a:spLocks/>
            </p:cNvSpPr>
            <p:nvPr/>
          </p:nvSpPr>
          <p:spPr bwMode="auto">
            <a:xfrm>
              <a:off x="4193" y="1846"/>
              <a:ext cx="17" cy="23"/>
            </a:xfrm>
            <a:custGeom>
              <a:avLst/>
              <a:gdLst>
                <a:gd name="T0" fmla="*/ 1 w 85"/>
                <a:gd name="T1" fmla="*/ 1 h 114"/>
                <a:gd name="T2" fmla="*/ 0 w 85"/>
                <a:gd name="T3" fmla="*/ 1 h 114"/>
                <a:gd name="T4" fmla="*/ 0 w 85"/>
                <a:gd name="T5" fmla="*/ 0 h 114"/>
                <a:gd name="T6" fmla="*/ 0 w 85"/>
                <a:gd name="T7" fmla="*/ 0 h 114"/>
                <a:gd name="T8" fmla="*/ 1 w 85"/>
                <a:gd name="T9" fmla="*/ 0 h 114"/>
                <a:gd name="T10" fmla="*/ 1 w 85"/>
                <a:gd name="T11" fmla="*/ 0 h 114"/>
                <a:gd name="T12" fmla="*/ 1 w 85"/>
                <a:gd name="T13" fmla="*/ 0 h 114"/>
                <a:gd name="T14" fmla="*/ 1 w 85"/>
                <a:gd name="T15" fmla="*/ 1 h 114"/>
                <a:gd name="T16" fmla="*/ 1 w 85"/>
                <a:gd name="T17" fmla="*/ 1 h 114"/>
                <a:gd name="T18" fmla="*/ 1 w 85"/>
                <a:gd name="T19" fmla="*/ 1 h 114"/>
                <a:gd name="T20" fmla="*/ 1 w 85"/>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14"/>
                <a:gd name="T35" fmla="*/ 85 w 8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7" name="Freeform 111"/>
            <p:cNvSpPr>
              <a:spLocks/>
            </p:cNvSpPr>
            <p:nvPr/>
          </p:nvSpPr>
          <p:spPr bwMode="auto">
            <a:xfrm>
              <a:off x="4212" y="884"/>
              <a:ext cx="12" cy="7"/>
            </a:xfrm>
            <a:custGeom>
              <a:avLst/>
              <a:gdLst>
                <a:gd name="T0" fmla="*/ 0 w 62"/>
                <a:gd name="T1" fmla="*/ 0 h 35"/>
                <a:gd name="T2" fmla="*/ 0 w 62"/>
                <a:gd name="T3" fmla="*/ 0 h 35"/>
                <a:gd name="T4" fmla="*/ 0 w 62"/>
                <a:gd name="T5" fmla="*/ 0 h 35"/>
                <a:gd name="T6" fmla="*/ 0 w 62"/>
                <a:gd name="T7" fmla="*/ 0 h 35"/>
                <a:gd name="T8" fmla="*/ 0 w 62"/>
                <a:gd name="T9" fmla="*/ 0 h 35"/>
                <a:gd name="T10" fmla="*/ 0 w 62"/>
                <a:gd name="T11" fmla="*/ 0 h 35"/>
                <a:gd name="T12" fmla="*/ 0 w 62"/>
                <a:gd name="T13" fmla="*/ 0 h 35"/>
                <a:gd name="T14" fmla="*/ 0 w 62"/>
                <a:gd name="T15" fmla="*/ 0 h 35"/>
                <a:gd name="T16" fmla="*/ 0 w 62"/>
                <a:gd name="T17" fmla="*/ 0 h 35"/>
                <a:gd name="T18" fmla="*/ 0 w 62"/>
                <a:gd name="T19" fmla="*/ 0 h 35"/>
                <a:gd name="T20" fmla="*/ 0 w 62"/>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35"/>
                <a:gd name="T35" fmla="*/ 62 w 6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8" name="Freeform 112"/>
            <p:cNvSpPr>
              <a:spLocks/>
            </p:cNvSpPr>
            <p:nvPr/>
          </p:nvSpPr>
          <p:spPr bwMode="auto">
            <a:xfrm>
              <a:off x="4123" y="610"/>
              <a:ext cx="62" cy="66"/>
            </a:xfrm>
            <a:custGeom>
              <a:avLst/>
              <a:gdLst>
                <a:gd name="T0" fmla="*/ 2 w 310"/>
                <a:gd name="T1" fmla="*/ 1 h 332"/>
                <a:gd name="T2" fmla="*/ 2 w 310"/>
                <a:gd name="T3" fmla="*/ 1 h 332"/>
                <a:gd name="T4" fmla="*/ 2 w 310"/>
                <a:gd name="T5" fmla="*/ 1 h 332"/>
                <a:gd name="T6" fmla="*/ 2 w 310"/>
                <a:gd name="T7" fmla="*/ 1 h 332"/>
                <a:gd name="T8" fmla="*/ 2 w 310"/>
                <a:gd name="T9" fmla="*/ 1 h 332"/>
                <a:gd name="T10" fmla="*/ 2 w 310"/>
                <a:gd name="T11" fmla="*/ 1 h 332"/>
                <a:gd name="T12" fmla="*/ 2 w 310"/>
                <a:gd name="T13" fmla="*/ 1 h 332"/>
                <a:gd name="T14" fmla="*/ 2 w 310"/>
                <a:gd name="T15" fmla="*/ 1 h 332"/>
                <a:gd name="T16" fmla="*/ 2 w 310"/>
                <a:gd name="T17" fmla="*/ 2 h 332"/>
                <a:gd name="T18" fmla="*/ 2 w 310"/>
                <a:gd name="T19" fmla="*/ 2 h 332"/>
                <a:gd name="T20" fmla="*/ 2 w 310"/>
                <a:gd name="T21" fmla="*/ 2 h 332"/>
                <a:gd name="T22" fmla="*/ 2 w 310"/>
                <a:gd name="T23" fmla="*/ 2 h 332"/>
                <a:gd name="T24" fmla="*/ 2 w 310"/>
                <a:gd name="T25" fmla="*/ 2 h 332"/>
                <a:gd name="T26" fmla="*/ 2 w 310"/>
                <a:gd name="T27" fmla="*/ 2 h 332"/>
                <a:gd name="T28" fmla="*/ 2 w 310"/>
                <a:gd name="T29" fmla="*/ 2 h 332"/>
                <a:gd name="T30" fmla="*/ 2 w 310"/>
                <a:gd name="T31" fmla="*/ 2 h 332"/>
                <a:gd name="T32" fmla="*/ 2 w 310"/>
                <a:gd name="T33" fmla="*/ 2 h 332"/>
                <a:gd name="T34" fmla="*/ 2 w 310"/>
                <a:gd name="T35" fmla="*/ 3 h 332"/>
                <a:gd name="T36" fmla="*/ 2 w 310"/>
                <a:gd name="T37" fmla="*/ 3 h 332"/>
                <a:gd name="T38" fmla="*/ 2 w 310"/>
                <a:gd name="T39" fmla="*/ 3 h 332"/>
                <a:gd name="T40" fmla="*/ 2 w 310"/>
                <a:gd name="T41" fmla="*/ 3 h 332"/>
                <a:gd name="T42" fmla="*/ 2 w 310"/>
                <a:gd name="T43" fmla="*/ 2 h 332"/>
                <a:gd name="T44" fmla="*/ 2 w 310"/>
                <a:gd name="T45" fmla="*/ 2 h 332"/>
                <a:gd name="T46" fmla="*/ 2 w 310"/>
                <a:gd name="T47" fmla="*/ 2 h 332"/>
                <a:gd name="T48" fmla="*/ 2 w 310"/>
                <a:gd name="T49" fmla="*/ 2 h 332"/>
                <a:gd name="T50" fmla="*/ 1 w 310"/>
                <a:gd name="T51" fmla="*/ 2 h 332"/>
                <a:gd name="T52" fmla="*/ 1 w 310"/>
                <a:gd name="T53" fmla="*/ 2 h 332"/>
                <a:gd name="T54" fmla="*/ 1 w 310"/>
                <a:gd name="T55" fmla="*/ 2 h 332"/>
                <a:gd name="T56" fmla="*/ 1 w 310"/>
                <a:gd name="T57" fmla="*/ 2 h 332"/>
                <a:gd name="T58" fmla="*/ 1 w 310"/>
                <a:gd name="T59" fmla="*/ 2 h 332"/>
                <a:gd name="T60" fmla="*/ 1 w 310"/>
                <a:gd name="T61" fmla="*/ 2 h 332"/>
                <a:gd name="T62" fmla="*/ 1 w 310"/>
                <a:gd name="T63" fmla="*/ 2 h 332"/>
                <a:gd name="T64" fmla="*/ 1 w 310"/>
                <a:gd name="T65" fmla="*/ 2 h 332"/>
                <a:gd name="T66" fmla="*/ 1 w 310"/>
                <a:gd name="T67" fmla="*/ 2 h 332"/>
                <a:gd name="T68" fmla="*/ 1 w 310"/>
                <a:gd name="T69" fmla="*/ 2 h 332"/>
                <a:gd name="T70" fmla="*/ 1 w 310"/>
                <a:gd name="T71" fmla="*/ 2 h 332"/>
                <a:gd name="T72" fmla="*/ 1 w 310"/>
                <a:gd name="T73" fmla="*/ 2 h 332"/>
                <a:gd name="T74" fmla="*/ 1 w 310"/>
                <a:gd name="T75" fmla="*/ 2 h 332"/>
                <a:gd name="T76" fmla="*/ 0 w 310"/>
                <a:gd name="T77" fmla="*/ 2 h 332"/>
                <a:gd name="T78" fmla="*/ 0 w 310"/>
                <a:gd name="T79" fmla="*/ 2 h 332"/>
                <a:gd name="T80" fmla="*/ 0 w 310"/>
                <a:gd name="T81" fmla="*/ 2 h 332"/>
                <a:gd name="T82" fmla="*/ 0 w 310"/>
                <a:gd name="T83" fmla="*/ 3 h 332"/>
                <a:gd name="T84" fmla="*/ 0 w 310"/>
                <a:gd name="T85" fmla="*/ 3 h 332"/>
                <a:gd name="T86" fmla="*/ 0 w 310"/>
                <a:gd name="T87" fmla="*/ 1 h 332"/>
                <a:gd name="T88" fmla="*/ 0 w 310"/>
                <a:gd name="T89" fmla="*/ 1 h 332"/>
                <a:gd name="T90" fmla="*/ 0 w 310"/>
                <a:gd name="T91" fmla="*/ 1 h 332"/>
                <a:gd name="T92" fmla="*/ 0 w 310"/>
                <a:gd name="T93" fmla="*/ 1 h 332"/>
                <a:gd name="T94" fmla="*/ 0 w 310"/>
                <a:gd name="T95" fmla="*/ 1 h 332"/>
                <a:gd name="T96" fmla="*/ 0 w 310"/>
                <a:gd name="T97" fmla="*/ 1 h 332"/>
                <a:gd name="T98" fmla="*/ 0 w 310"/>
                <a:gd name="T99" fmla="*/ 1 h 332"/>
                <a:gd name="T100" fmla="*/ 0 w 310"/>
                <a:gd name="T101" fmla="*/ 1 h 332"/>
                <a:gd name="T102" fmla="*/ 0 w 310"/>
                <a:gd name="T103" fmla="*/ 1 h 332"/>
                <a:gd name="T104" fmla="*/ 0 w 310"/>
                <a:gd name="T105" fmla="*/ 1 h 332"/>
                <a:gd name="T106" fmla="*/ 0 w 310"/>
                <a:gd name="T107" fmla="*/ 1 h 332"/>
                <a:gd name="T108" fmla="*/ 1 w 310"/>
                <a:gd name="T109" fmla="*/ 1 h 332"/>
                <a:gd name="T110" fmla="*/ 1 w 310"/>
                <a:gd name="T111" fmla="*/ 1 h 332"/>
                <a:gd name="T112" fmla="*/ 1 w 310"/>
                <a:gd name="T113" fmla="*/ 1 h 332"/>
                <a:gd name="T114" fmla="*/ 1 w 310"/>
                <a:gd name="T115" fmla="*/ 0 h 332"/>
                <a:gd name="T116" fmla="*/ 1 w 310"/>
                <a:gd name="T117" fmla="*/ 0 h 332"/>
                <a:gd name="T118" fmla="*/ 1 w 310"/>
                <a:gd name="T119" fmla="*/ 0 h 332"/>
                <a:gd name="T120" fmla="*/ 1 w 310"/>
                <a:gd name="T121" fmla="*/ 0 h 332"/>
                <a:gd name="T122" fmla="*/ 2 w 310"/>
                <a:gd name="T123" fmla="*/ 1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
                <a:gd name="T187" fmla="*/ 0 h 332"/>
                <a:gd name="T188" fmla="*/ 310 w 310"/>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9" name="Freeform 113"/>
            <p:cNvSpPr>
              <a:spLocks/>
            </p:cNvSpPr>
            <p:nvPr/>
          </p:nvSpPr>
          <p:spPr bwMode="auto">
            <a:xfrm>
              <a:off x="4131" y="618"/>
              <a:ext cx="46" cy="52"/>
            </a:xfrm>
            <a:custGeom>
              <a:avLst/>
              <a:gdLst>
                <a:gd name="T0" fmla="*/ 2 w 229"/>
                <a:gd name="T1" fmla="*/ 1 h 259"/>
                <a:gd name="T2" fmla="*/ 2 w 229"/>
                <a:gd name="T3" fmla="*/ 1 h 259"/>
                <a:gd name="T4" fmla="*/ 2 w 229"/>
                <a:gd name="T5" fmla="*/ 1 h 259"/>
                <a:gd name="T6" fmla="*/ 2 w 229"/>
                <a:gd name="T7" fmla="*/ 1 h 259"/>
                <a:gd name="T8" fmla="*/ 2 w 229"/>
                <a:gd name="T9" fmla="*/ 1 h 259"/>
                <a:gd name="T10" fmla="*/ 2 w 229"/>
                <a:gd name="T11" fmla="*/ 1 h 259"/>
                <a:gd name="T12" fmla="*/ 2 w 229"/>
                <a:gd name="T13" fmla="*/ 1 h 259"/>
                <a:gd name="T14" fmla="*/ 2 w 229"/>
                <a:gd name="T15" fmla="*/ 1 h 259"/>
                <a:gd name="T16" fmla="*/ 2 w 229"/>
                <a:gd name="T17" fmla="*/ 1 h 259"/>
                <a:gd name="T18" fmla="*/ 2 w 229"/>
                <a:gd name="T19" fmla="*/ 1 h 259"/>
                <a:gd name="T20" fmla="*/ 2 w 229"/>
                <a:gd name="T21" fmla="*/ 1 h 259"/>
                <a:gd name="T22" fmla="*/ 1 w 229"/>
                <a:gd name="T23" fmla="*/ 1 h 259"/>
                <a:gd name="T24" fmla="*/ 1 w 229"/>
                <a:gd name="T25" fmla="*/ 1 h 259"/>
                <a:gd name="T26" fmla="*/ 1 w 229"/>
                <a:gd name="T27" fmla="*/ 1 h 259"/>
                <a:gd name="T28" fmla="*/ 1 w 229"/>
                <a:gd name="T29" fmla="*/ 1 h 259"/>
                <a:gd name="T30" fmla="*/ 2 w 229"/>
                <a:gd name="T31" fmla="*/ 2 h 259"/>
                <a:gd name="T32" fmla="*/ 2 w 229"/>
                <a:gd name="T33" fmla="*/ 2 h 259"/>
                <a:gd name="T34" fmla="*/ 2 w 229"/>
                <a:gd name="T35" fmla="*/ 2 h 259"/>
                <a:gd name="T36" fmla="*/ 2 w 229"/>
                <a:gd name="T37" fmla="*/ 2 h 259"/>
                <a:gd name="T38" fmla="*/ 2 w 229"/>
                <a:gd name="T39" fmla="*/ 2 h 259"/>
                <a:gd name="T40" fmla="*/ 2 w 229"/>
                <a:gd name="T41" fmla="*/ 2 h 259"/>
                <a:gd name="T42" fmla="*/ 1 w 229"/>
                <a:gd name="T43" fmla="*/ 1 h 259"/>
                <a:gd name="T44" fmla="*/ 0 w 229"/>
                <a:gd name="T45" fmla="*/ 2 h 259"/>
                <a:gd name="T46" fmla="*/ 0 w 229"/>
                <a:gd name="T47" fmla="*/ 2 h 259"/>
                <a:gd name="T48" fmla="*/ 0 w 229"/>
                <a:gd name="T49" fmla="*/ 2 h 259"/>
                <a:gd name="T50" fmla="*/ 0 w 229"/>
                <a:gd name="T51" fmla="*/ 2 h 259"/>
                <a:gd name="T52" fmla="*/ 0 w 229"/>
                <a:gd name="T53" fmla="*/ 1 h 259"/>
                <a:gd name="T54" fmla="*/ 0 w 229"/>
                <a:gd name="T55" fmla="*/ 1 h 259"/>
                <a:gd name="T56" fmla="*/ 0 w 229"/>
                <a:gd name="T57" fmla="*/ 1 h 259"/>
                <a:gd name="T58" fmla="*/ 0 w 229"/>
                <a:gd name="T59" fmla="*/ 1 h 259"/>
                <a:gd name="T60" fmla="*/ 0 w 229"/>
                <a:gd name="T61" fmla="*/ 1 h 259"/>
                <a:gd name="T62" fmla="*/ 0 w 229"/>
                <a:gd name="T63" fmla="*/ 1 h 259"/>
                <a:gd name="T64" fmla="*/ 0 w 229"/>
                <a:gd name="T65" fmla="*/ 1 h 259"/>
                <a:gd name="T66" fmla="*/ 0 w 229"/>
                <a:gd name="T67" fmla="*/ 1 h 259"/>
                <a:gd name="T68" fmla="*/ 0 w 229"/>
                <a:gd name="T69" fmla="*/ 1 h 259"/>
                <a:gd name="T70" fmla="*/ 0 w 229"/>
                <a:gd name="T71" fmla="*/ 1 h 259"/>
                <a:gd name="T72" fmla="*/ 0 w 229"/>
                <a:gd name="T73" fmla="*/ 1 h 259"/>
                <a:gd name="T74" fmla="*/ 0 w 229"/>
                <a:gd name="T75" fmla="*/ 1 h 259"/>
                <a:gd name="T76" fmla="*/ 0 w 229"/>
                <a:gd name="T77" fmla="*/ 1 h 259"/>
                <a:gd name="T78" fmla="*/ 1 w 229"/>
                <a:gd name="T79" fmla="*/ 1 h 259"/>
                <a:gd name="T80" fmla="*/ 1 w 229"/>
                <a:gd name="T81" fmla="*/ 0 h 259"/>
                <a:gd name="T82" fmla="*/ 1 w 229"/>
                <a:gd name="T83" fmla="*/ 0 h 259"/>
                <a:gd name="T84" fmla="*/ 1 w 229"/>
                <a:gd name="T85" fmla="*/ 0 h 259"/>
                <a:gd name="T86" fmla="*/ 1 w 229"/>
                <a:gd name="T87" fmla="*/ 0 h 259"/>
                <a:gd name="T88" fmla="*/ 1 w 229"/>
                <a:gd name="T89" fmla="*/ 0 h 259"/>
                <a:gd name="T90" fmla="*/ 1 w 229"/>
                <a:gd name="T91" fmla="*/ 1 h 259"/>
                <a:gd name="T92" fmla="*/ 1 w 229"/>
                <a:gd name="T93" fmla="*/ 1 h 259"/>
                <a:gd name="T94" fmla="*/ 1 w 229"/>
                <a:gd name="T95" fmla="*/ 1 h 259"/>
                <a:gd name="T96" fmla="*/ 2 w 229"/>
                <a:gd name="T97" fmla="*/ 1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259"/>
                <a:gd name="T149" fmla="*/ 229 w 229"/>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0" name="Freeform 114"/>
            <p:cNvSpPr>
              <a:spLocks/>
            </p:cNvSpPr>
            <p:nvPr/>
          </p:nvSpPr>
          <p:spPr bwMode="auto">
            <a:xfrm>
              <a:off x="4249" y="726"/>
              <a:ext cx="62" cy="60"/>
            </a:xfrm>
            <a:custGeom>
              <a:avLst/>
              <a:gdLst>
                <a:gd name="T0" fmla="*/ 2 w 311"/>
                <a:gd name="T1" fmla="*/ 0 h 300"/>
                <a:gd name="T2" fmla="*/ 2 w 311"/>
                <a:gd name="T3" fmla="*/ 0 h 300"/>
                <a:gd name="T4" fmla="*/ 2 w 311"/>
                <a:gd name="T5" fmla="*/ 1 h 300"/>
                <a:gd name="T6" fmla="*/ 2 w 311"/>
                <a:gd name="T7" fmla="*/ 1 h 300"/>
                <a:gd name="T8" fmla="*/ 2 w 311"/>
                <a:gd name="T9" fmla="*/ 1 h 300"/>
                <a:gd name="T10" fmla="*/ 2 w 311"/>
                <a:gd name="T11" fmla="*/ 1 h 300"/>
                <a:gd name="T12" fmla="*/ 2 w 311"/>
                <a:gd name="T13" fmla="*/ 1 h 300"/>
                <a:gd name="T14" fmla="*/ 2 w 311"/>
                <a:gd name="T15" fmla="*/ 1 h 300"/>
                <a:gd name="T16" fmla="*/ 2 w 311"/>
                <a:gd name="T17" fmla="*/ 2 h 300"/>
                <a:gd name="T18" fmla="*/ 2 w 311"/>
                <a:gd name="T19" fmla="*/ 2 h 300"/>
                <a:gd name="T20" fmla="*/ 2 w 311"/>
                <a:gd name="T21" fmla="*/ 2 h 300"/>
                <a:gd name="T22" fmla="*/ 2 w 311"/>
                <a:gd name="T23" fmla="*/ 2 h 300"/>
                <a:gd name="T24" fmla="*/ 2 w 311"/>
                <a:gd name="T25" fmla="*/ 2 h 300"/>
                <a:gd name="T26" fmla="*/ 2 w 311"/>
                <a:gd name="T27" fmla="*/ 2 h 300"/>
                <a:gd name="T28" fmla="*/ 2 w 311"/>
                <a:gd name="T29" fmla="*/ 2 h 300"/>
                <a:gd name="T30" fmla="*/ 1 w 311"/>
                <a:gd name="T31" fmla="*/ 2 h 300"/>
                <a:gd name="T32" fmla="*/ 1 w 311"/>
                <a:gd name="T33" fmla="*/ 2 h 300"/>
                <a:gd name="T34" fmla="*/ 1 w 311"/>
                <a:gd name="T35" fmla="*/ 2 h 300"/>
                <a:gd name="T36" fmla="*/ 1 w 311"/>
                <a:gd name="T37" fmla="*/ 2 h 300"/>
                <a:gd name="T38" fmla="*/ 1 w 311"/>
                <a:gd name="T39" fmla="*/ 2 h 300"/>
                <a:gd name="T40" fmla="*/ 1 w 311"/>
                <a:gd name="T41" fmla="*/ 2 h 300"/>
                <a:gd name="T42" fmla="*/ 1 w 311"/>
                <a:gd name="T43" fmla="*/ 2 h 300"/>
                <a:gd name="T44" fmla="*/ 1 w 311"/>
                <a:gd name="T45" fmla="*/ 2 h 300"/>
                <a:gd name="T46" fmla="*/ 1 w 311"/>
                <a:gd name="T47" fmla="*/ 1 h 300"/>
                <a:gd name="T48" fmla="*/ 1 w 311"/>
                <a:gd name="T49" fmla="*/ 1 h 300"/>
                <a:gd name="T50" fmla="*/ 0 w 311"/>
                <a:gd name="T51" fmla="*/ 1 h 300"/>
                <a:gd name="T52" fmla="*/ 0 w 311"/>
                <a:gd name="T53" fmla="*/ 1 h 300"/>
                <a:gd name="T54" fmla="*/ 0 w 311"/>
                <a:gd name="T55" fmla="*/ 1 h 300"/>
                <a:gd name="T56" fmla="*/ 0 w 311"/>
                <a:gd name="T57" fmla="*/ 1 h 300"/>
                <a:gd name="T58" fmla="*/ 1 w 311"/>
                <a:gd name="T59" fmla="*/ 1 h 300"/>
                <a:gd name="T60" fmla="*/ 1 w 311"/>
                <a:gd name="T61" fmla="*/ 0 h 300"/>
                <a:gd name="T62" fmla="*/ 1 w 311"/>
                <a:gd name="T63" fmla="*/ 0 h 300"/>
                <a:gd name="T64" fmla="*/ 1 w 311"/>
                <a:gd name="T65" fmla="*/ 0 h 300"/>
                <a:gd name="T66" fmla="*/ 2 w 311"/>
                <a:gd name="T67" fmla="*/ 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300"/>
                <a:gd name="T104" fmla="*/ 311 w 311"/>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1" name="Freeform 115"/>
            <p:cNvSpPr>
              <a:spLocks/>
            </p:cNvSpPr>
            <p:nvPr/>
          </p:nvSpPr>
          <p:spPr bwMode="auto">
            <a:xfrm>
              <a:off x="4257" y="733"/>
              <a:ext cx="48" cy="47"/>
            </a:xfrm>
            <a:custGeom>
              <a:avLst/>
              <a:gdLst>
                <a:gd name="T0" fmla="*/ 2 w 239"/>
                <a:gd name="T1" fmla="*/ 1 h 238"/>
                <a:gd name="T2" fmla="*/ 2 w 239"/>
                <a:gd name="T3" fmla="*/ 1 h 238"/>
                <a:gd name="T4" fmla="*/ 2 w 239"/>
                <a:gd name="T5" fmla="*/ 1 h 238"/>
                <a:gd name="T6" fmla="*/ 2 w 239"/>
                <a:gd name="T7" fmla="*/ 1 h 238"/>
                <a:gd name="T8" fmla="*/ 2 w 239"/>
                <a:gd name="T9" fmla="*/ 1 h 238"/>
                <a:gd name="T10" fmla="*/ 2 w 239"/>
                <a:gd name="T11" fmla="*/ 1 h 238"/>
                <a:gd name="T12" fmla="*/ 2 w 239"/>
                <a:gd name="T13" fmla="*/ 1 h 238"/>
                <a:gd name="T14" fmla="*/ 1 w 239"/>
                <a:gd name="T15" fmla="*/ 1 h 238"/>
                <a:gd name="T16" fmla="*/ 1 w 239"/>
                <a:gd name="T17" fmla="*/ 1 h 238"/>
                <a:gd name="T18" fmla="*/ 1 w 239"/>
                <a:gd name="T19" fmla="*/ 1 h 238"/>
                <a:gd name="T20" fmla="*/ 2 w 239"/>
                <a:gd name="T21" fmla="*/ 2 h 238"/>
                <a:gd name="T22" fmla="*/ 1 w 239"/>
                <a:gd name="T23" fmla="*/ 2 h 238"/>
                <a:gd name="T24" fmla="*/ 1 w 239"/>
                <a:gd name="T25" fmla="*/ 2 h 238"/>
                <a:gd name="T26" fmla="*/ 1 w 239"/>
                <a:gd name="T27" fmla="*/ 2 h 238"/>
                <a:gd name="T28" fmla="*/ 1 w 239"/>
                <a:gd name="T29" fmla="*/ 2 h 238"/>
                <a:gd name="T30" fmla="*/ 1 w 239"/>
                <a:gd name="T31" fmla="*/ 2 h 238"/>
                <a:gd name="T32" fmla="*/ 1 w 239"/>
                <a:gd name="T33" fmla="*/ 2 h 238"/>
                <a:gd name="T34" fmla="*/ 1 w 239"/>
                <a:gd name="T35" fmla="*/ 1 h 238"/>
                <a:gd name="T36" fmla="*/ 1 w 239"/>
                <a:gd name="T37" fmla="*/ 1 h 238"/>
                <a:gd name="T38" fmla="*/ 0 w 239"/>
                <a:gd name="T39" fmla="*/ 2 h 238"/>
                <a:gd name="T40" fmla="*/ 1 w 239"/>
                <a:gd name="T41" fmla="*/ 1 h 238"/>
                <a:gd name="T42" fmla="*/ 0 w 239"/>
                <a:gd name="T43" fmla="*/ 1 h 238"/>
                <a:gd name="T44" fmla="*/ 0 w 239"/>
                <a:gd name="T45" fmla="*/ 1 h 238"/>
                <a:gd name="T46" fmla="*/ 0 w 239"/>
                <a:gd name="T47" fmla="*/ 1 h 238"/>
                <a:gd name="T48" fmla="*/ 0 w 239"/>
                <a:gd name="T49" fmla="*/ 1 h 238"/>
                <a:gd name="T50" fmla="*/ 0 w 239"/>
                <a:gd name="T51" fmla="*/ 1 h 238"/>
                <a:gd name="T52" fmla="*/ 0 w 239"/>
                <a:gd name="T53" fmla="*/ 1 h 238"/>
                <a:gd name="T54" fmla="*/ 0 w 239"/>
                <a:gd name="T55" fmla="*/ 1 h 238"/>
                <a:gd name="T56" fmla="*/ 0 w 239"/>
                <a:gd name="T57" fmla="*/ 1 h 238"/>
                <a:gd name="T58" fmla="*/ 0 w 239"/>
                <a:gd name="T59" fmla="*/ 1 h 238"/>
                <a:gd name="T60" fmla="*/ 0 w 239"/>
                <a:gd name="T61" fmla="*/ 1 h 238"/>
                <a:gd name="T62" fmla="*/ 0 w 239"/>
                <a:gd name="T63" fmla="*/ 1 h 238"/>
                <a:gd name="T64" fmla="*/ 0 w 239"/>
                <a:gd name="T65" fmla="*/ 1 h 238"/>
                <a:gd name="T66" fmla="*/ 0 w 239"/>
                <a:gd name="T67" fmla="*/ 1 h 238"/>
                <a:gd name="T68" fmla="*/ 1 w 239"/>
                <a:gd name="T69" fmla="*/ 1 h 238"/>
                <a:gd name="T70" fmla="*/ 1 w 239"/>
                <a:gd name="T71" fmla="*/ 1 h 238"/>
                <a:gd name="T72" fmla="*/ 1 w 239"/>
                <a:gd name="T73" fmla="*/ 1 h 238"/>
                <a:gd name="T74" fmla="*/ 1 w 239"/>
                <a:gd name="T75" fmla="*/ 0 h 238"/>
                <a:gd name="T76" fmla="*/ 1 w 239"/>
                <a:gd name="T77" fmla="*/ 0 h 238"/>
                <a:gd name="T78" fmla="*/ 1 w 239"/>
                <a:gd name="T79" fmla="*/ 0 h 238"/>
                <a:gd name="T80" fmla="*/ 1 w 239"/>
                <a:gd name="T81" fmla="*/ 0 h 238"/>
                <a:gd name="T82" fmla="*/ 1 w 239"/>
                <a:gd name="T83" fmla="*/ 0 h 238"/>
                <a:gd name="T84" fmla="*/ 1 w 239"/>
                <a:gd name="T85" fmla="*/ 1 h 238"/>
                <a:gd name="T86" fmla="*/ 1 w 239"/>
                <a:gd name="T87" fmla="*/ 1 h 238"/>
                <a:gd name="T88" fmla="*/ 1 w 239"/>
                <a:gd name="T89" fmla="*/ 1 h 238"/>
                <a:gd name="T90" fmla="*/ 2 w 239"/>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238"/>
                <a:gd name="T140" fmla="*/ 239 w 239"/>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2" name="Freeform 116"/>
            <p:cNvSpPr>
              <a:spLocks/>
            </p:cNvSpPr>
            <p:nvPr/>
          </p:nvSpPr>
          <p:spPr bwMode="auto">
            <a:xfrm>
              <a:off x="3969" y="730"/>
              <a:ext cx="69" cy="69"/>
            </a:xfrm>
            <a:custGeom>
              <a:avLst/>
              <a:gdLst>
                <a:gd name="T0" fmla="*/ 2 w 343"/>
                <a:gd name="T1" fmla="*/ 0 h 343"/>
                <a:gd name="T2" fmla="*/ 2 w 343"/>
                <a:gd name="T3" fmla="*/ 0 h 343"/>
                <a:gd name="T4" fmla="*/ 2 w 343"/>
                <a:gd name="T5" fmla="*/ 0 h 343"/>
                <a:gd name="T6" fmla="*/ 2 w 343"/>
                <a:gd name="T7" fmla="*/ 0 h 343"/>
                <a:gd name="T8" fmla="*/ 2 w 343"/>
                <a:gd name="T9" fmla="*/ 1 h 343"/>
                <a:gd name="T10" fmla="*/ 2 w 343"/>
                <a:gd name="T11" fmla="*/ 1 h 343"/>
                <a:gd name="T12" fmla="*/ 2 w 343"/>
                <a:gd name="T13" fmla="*/ 1 h 343"/>
                <a:gd name="T14" fmla="*/ 2 w 343"/>
                <a:gd name="T15" fmla="*/ 1 h 343"/>
                <a:gd name="T16" fmla="*/ 2 w 343"/>
                <a:gd name="T17" fmla="*/ 1 h 343"/>
                <a:gd name="T18" fmla="*/ 3 w 343"/>
                <a:gd name="T19" fmla="*/ 1 h 343"/>
                <a:gd name="T20" fmla="*/ 3 w 343"/>
                <a:gd name="T21" fmla="*/ 1 h 343"/>
                <a:gd name="T22" fmla="*/ 2 w 343"/>
                <a:gd name="T23" fmla="*/ 2 h 343"/>
                <a:gd name="T24" fmla="*/ 2 w 343"/>
                <a:gd name="T25" fmla="*/ 2 h 343"/>
                <a:gd name="T26" fmla="*/ 2 w 343"/>
                <a:gd name="T27" fmla="*/ 2 h 343"/>
                <a:gd name="T28" fmla="*/ 2 w 343"/>
                <a:gd name="T29" fmla="*/ 2 h 343"/>
                <a:gd name="T30" fmla="*/ 2 w 343"/>
                <a:gd name="T31" fmla="*/ 2 h 343"/>
                <a:gd name="T32" fmla="*/ 2 w 343"/>
                <a:gd name="T33" fmla="*/ 2 h 343"/>
                <a:gd name="T34" fmla="*/ 2 w 343"/>
                <a:gd name="T35" fmla="*/ 2 h 343"/>
                <a:gd name="T36" fmla="*/ 2 w 343"/>
                <a:gd name="T37" fmla="*/ 3 h 343"/>
                <a:gd name="T38" fmla="*/ 2 w 343"/>
                <a:gd name="T39" fmla="*/ 3 h 343"/>
                <a:gd name="T40" fmla="*/ 2 w 343"/>
                <a:gd name="T41" fmla="*/ 3 h 343"/>
                <a:gd name="T42" fmla="*/ 2 w 343"/>
                <a:gd name="T43" fmla="*/ 3 h 343"/>
                <a:gd name="T44" fmla="*/ 2 w 343"/>
                <a:gd name="T45" fmla="*/ 2 h 343"/>
                <a:gd name="T46" fmla="*/ 2 w 343"/>
                <a:gd name="T47" fmla="*/ 2 h 343"/>
                <a:gd name="T48" fmla="*/ 2 w 343"/>
                <a:gd name="T49" fmla="*/ 2 h 343"/>
                <a:gd name="T50" fmla="*/ 1 w 343"/>
                <a:gd name="T51" fmla="*/ 2 h 343"/>
                <a:gd name="T52" fmla="*/ 1 w 343"/>
                <a:gd name="T53" fmla="*/ 2 h 343"/>
                <a:gd name="T54" fmla="*/ 1 w 343"/>
                <a:gd name="T55" fmla="*/ 2 h 343"/>
                <a:gd name="T56" fmla="*/ 0 w 343"/>
                <a:gd name="T57" fmla="*/ 3 h 343"/>
                <a:gd name="T58" fmla="*/ 0 w 343"/>
                <a:gd name="T59" fmla="*/ 3 h 343"/>
                <a:gd name="T60" fmla="*/ 0 w 343"/>
                <a:gd name="T61" fmla="*/ 3 h 343"/>
                <a:gd name="T62" fmla="*/ 0 w 343"/>
                <a:gd name="T63" fmla="*/ 3 h 343"/>
                <a:gd name="T64" fmla="*/ 0 w 343"/>
                <a:gd name="T65" fmla="*/ 2 h 343"/>
                <a:gd name="T66" fmla="*/ 0 w 343"/>
                <a:gd name="T67" fmla="*/ 2 h 343"/>
                <a:gd name="T68" fmla="*/ 0 w 343"/>
                <a:gd name="T69" fmla="*/ 2 h 343"/>
                <a:gd name="T70" fmla="*/ 1 w 343"/>
                <a:gd name="T71" fmla="*/ 2 h 343"/>
                <a:gd name="T72" fmla="*/ 1 w 343"/>
                <a:gd name="T73" fmla="*/ 2 h 343"/>
                <a:gd name="T74" fmla="*/ 1 w 343"/>
                <a:gd name="T75" fmla="*/ 2 h 343"/>
                <a:gd name="T76" fmla="*/ 1 w 343"/>
                <a:gd name="T77" fmla="*/ 2 h 343"/>
                <a:gd name="T78" fmla="*/ 1 w 343"/>
                <a:gd name="T79" fmla="*/ 2 h 343"/>
                <a:gd name="T80" fmla="*/ 0 w 343"/>
                <a:gd name="T81" fmla="*/ 2 h 343"/>
                <a:gd name="T82" fmla="*/ 0 w 343"/>
                <a:gd name="T83" fmla="*/ 1 h 343"/>
                <a:gd name="T84" fmla="*/ 0 w 343"/>
                <a:gd name="T85" fmla="*/ 1 h 343"/>
                <a:gd name="T86" fmla="*/ 0 w 343"/>
                <a:gd name="T87" fmla="*/ 1 h 343"/>
                <a:gd name="T88" fmla="*/ 0 w 343"/>
                <a:gd name="T89" fmla="*/ 1 h 343"/>
                <a:gd name="T90" fmla="*/ 0 w 343"/>
                <a:gd name="T91" fmla="*/ 1 h 343"/>
                <a:gd name="T92" fmla="*/ 0 w 343"/>
                <a:gd name="T93" fmla="*/ 1 h 343"/>
                <a:gd name="T94" fmla="*/ 0 w 343"/>
                <a:gd name="T95" fmla="*/ 1 h 343"/>
                <a:gd name="T96" fmla="*/ 0 w 343"/>
                <a:gd name="T97" fmla="*/ 1 h 343"/>
                <a:gd name="T98" fmla="*/ 0 w 343"/>
                <a:gd name="T99" fmla="*/ 1 h 343"/>
                <a:gd name="T100" fmla="*/ 0 w 343"/>
                <a:gd name="T101" fmla="*/ 1 h 343"/>
                <a:gd name="T102" fmla="*/ 1 w 343"/>
                <a:gd name="T103" fmla="*/ 1 h 343"/>
                <a:gd name="T104" fmla="*/ 1 w 343"/>
                <a:gd name="T105" fmla="*/ 1 h 343"/>
                <a:gd name="T106" fmla="*/ 1 w 343"/>
                <a:gd name="T107" fmla="*/ 1 h 343"/>
                <a:gd name="T108" fmla="*/ 2 w 343"/>
                <a:gd name="T109" fmla="*/ 0 h 343"/>
                <a:gd name="T110" fmla="*/ 2 w 343"/>
                <a:gd name="T111" fmla="*/ 0 h 3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3"/>
                <a:gd name="T169" fmla="*/ 0 h 343"/>
                <a:gd name="T170" fmla="*/ 343 w 343"/>
                <a:gd name="T171" fmla="*/ 343 h 3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3" name="Freeform 117"/>
            <p:cNvSpPr>
              <a:spLocks/>
            </p:cNvSpPr>
            <p:nvPr/>
          </p:nvSpPr>
          <p:spPr bwMode="auto">
            <a:xfrm>
              <a:off x="3977" y="739"/>
              <a:ext cx="52" cy="49"/>
            </a:xfrm>
            <a:custGeom>
              <a:avLst/>
              <a:gdLst>
                <a:gd name="T0" fmla="*/ 1 w 259"/>
                <a:gd name="T1" fmla="*/ 1 h 249"/>
                <a:gd name="T2" fmla="*/ 1 w 259"/>
                <a:gd name="T3" fmla="*/ 1 h 249"/>
                <a:gd name="T4" fmla="*/ 1 w 259"/>
                <a:gd name="T5" fmla="*/ 1 h 249"/>
                <a:gd name="T6" fmla="*/ 2 w 259"/>
                <a:gd name="T7" fmla="*/ 1 h 249"/>
                <a:gd name="T8" fmla="*/ 2 w 259"/>
                <a:gd name="T9" fmla="*/ 1 h 249"/>
                <a:gd name="T10" fmla="*/ 2 w 259"/>
                <a:gd name="T11" fmla="*/ 1 h 249"/>
                <a:gd name="T12" fmla="*/ 2 w 259"/>
                <a:gd name="T13" fmla="*/ 1 h 249"/>
                <a:gd name="T14" fmla="*/ 2 w 259"/>
                <a:gd name="T15" fmla="*/ 1 h 249"/>
                <a:gd name="T16" fmla="*/ 2 w 259"/>
                <a:gd name="T17" fmla="*/ 1 h 249"/>
                <a:gd name="T18" fmla="*/ 2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0 w 259"/>
                <a:gd name="T39" fmla="*/ 2 h 249"/>
                <a:gd name="T40" fmla="*/ 0 w 259"/>
                <a:gd name="T41" fmla="*/ 2 h 249"/>
                <a:gd name="T42" fmla="*/ 0 w 259"/>
                <a:gd name="T43" fmla="*/ 2 h 249"/>
                <a:gd name="T44" fmla="*/ 0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0 w 259"/>
                <a:gd name="T57" fmla="*/ 1 h 249"/>
                <a:gd name="T58" fmla="*/ 0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4" name="Freeform 118"/>
            <p:cNvSpPr>
              <a:spLocks/>
            </p:cNvSpPr>
            <p:nvPr/>
          </p:nvSpPr>
          <p:spPr bwMode="auto">
            <a:xfrm>
              <a:off x="3973" y="542"/>
              <a:ext cx="58" cy="58"/>
            </a:xfrm>
            <a:custGeom>
              <a:avLst/>
              <a:gdLst>
                <a:gd name="T0" fmla="*/ 2 w 290"/>
                <a:gd name="T1" fmla="*/ 1 h 290"/>
                <a:gd name="T2" fmla="*/ 2 w 290"/>
                <a:gd name="T3" fmla="*/ 1 h 290"/>
                <a:gd name="T4" fmla="*/ 2 w 290"/>
                <a:gd name="T5" fmla="*/ 1 h 290"/>
                <a:gd name="T6" fmla="*/ 2 w 290"/>
                <a:gd name="T7" fmla="*/ 1 h 290"/>
                <a:gd name="T8" fmla="*/ 2 w 290"/>
                <a:gd name="T9" fmla="*/ 1 h 290"/>
                <a:gd name="T10" fmla="*/ 2 w 290"/>
                <a:gd name="T11" fmla="*/ 1 h 290"/>
                <a:gd name="T12" fmla="*/ 2 w 290"/>
                <a:gd name="T13" fmla="*/ 1 h 290"/>
                <a:gd name="T14" fmla="*/ 2 w 290"/>
                <a:gd name="T15" fmla="*/ 1 h 290"/>
                <a:gd name="T16" fmla="*/ 2 w 290"/>
                <a:gd name="T17" fmla="*/ 1 h 290"/>
                <a:gd name="T18" fmla="*/ 2 w 290"/>
                <a:gd name="T19" fmla="*/ 1 h 290"/>
                <a:gd name="T20" fmla="*/ 2 w 290"/>
                <a:gd name="T21" fmla="*/ 1 h 290"/>
                <a:gd name="T22" fmla="*/ 2 w 290"/>
                <a:gd name="T23" fmla="*/ 1 h 290"/>
                <a:gd name="T24" fmla="*/ 2 w 290"/>
                <a:gd name="T25" fmla="*/ 1 h 290"/>
                <a:gd name="T26" fmla="*/ 2 w 290"/>
                <a:gd name="T27" fmla="*/ 1 h 290"/>
                <a:gd name="T28" fmla="*/ 2 w 290"/>
                <a:gd name="T29" fmla="*/ 1 h 290"/>
                <a:gd name="T30" fmla="*/ 2 w 290"/>
                <a:gd name="T31" fmla="*/ 1 h 290"/>
                <a:gd name="T32" fmla="*/ 2 w 290"/>
                <a:gd name="T33" fmla="*/ 2 h 290"/>
                <a:gd name="T34" fmla="*/ 2 w 290"/>
                <a:gd name="T35" fmla="*/ 2 h 290"/>
                <a:gd name="T36" fmla="*/ 2 w 290"/>
                <a:gd name="T37" fmla="*/ 2 h 290"/>
                <a:gd name="T38" fmla="*/ 2 w 290"/>
                <a:gd name="T39" fmla="*/ 2 h 290"/>
                <a:gd name="T40" fmla="*/ 2 w 290"/>
                <a:gd name="T41" fmla="*/ 2 h 290"/>
                <a:gd name="T42" fmla="*/ 2 w 290"/>
                <a:gd name="T43" fmla="*/ 2 h 290"/>
                <a:gd name="T44" fmla="*/ 2 w 290"/>
                <a:gd name="T45" fmla="*/ 2 h 290"/>
                <a:gd name="T46" fmla="*/ 2 w 290"/>
                <a:gd name="T47" fmla="*/ 2 h 290"/>
                <a:gd name="T48" fmla="*/ 2 w 290"/>
                <a:gd name="T49" fmla="*/ 2 h 290"/>
                <a:gd name="T50" fmla="*/ 2 w 290"/>
                <a:gd name="T51" fmla="*/ 2 h 290"/>
                <a:gd name="T52" fmla="*/ 2 w 290"/>
                <a:gd name="T53" fmla="*/ 2 h 290"/>
                <a:gd name="T54" fmla="*/ 2 w 290"/>
                <a:gd name="T55" fmla="*/ 2 h 290"/>
                <a:gd name="T56" fmla="*/ 1 w 290"/>
                <a:gd name="T57" fmla="*/ 2 h 290"/>
                <a:gd name="T58" fmla="*/ 1 w 290"/>
                <a:gd name="T59" fmla="*/ 2 h 290"/>
                <a:gd name="T60" fmla="*/ 1 w 290"/>
                <a:gd name="T61" fmla="*/ 2 h 290"/>
                <a:gd name="T62" fmla="*/ 1 w 290"/>
                <a:gd name="T63" fmla="*/ 2 h 290"/>
                <a:gd name="T64" fmla="*/ 1 w 290"/>
                <a:gd name="T65" fmla="*/ 2 h 290"/>
                <a:gd name="T66" fmla="*/ 0 w 290"/>
                <a:gd name="T67" fmla="*/ 2 h 290"/>
                <a:gd name="T68" fmla="*/ 0 w 290"/>
                <a:gd name="T69" fmla="*/ 2 h 290"/>
                <a:gd name="T70" fmla="*/ 0 w 290"/>
                <a:gd name="T71" fmla="*/ 2 h 290"/>
                <a:gd name="T72" fmla="*/ 0 w 290"/>
                <a:gd name="T73" fmla="*/ 2 h 290"/>
                <a:gd name="T74" fmla="*/ 0 w 290"/>
                <a:gd name="T75" fmla="*/ 2 h 290"/>
                <a:gd name="T76" fmla="*/ 0 w 290"/>
                <a:gd name="T77" fmla="*/ 2 h 290"/>
                <a:gd name="T78" fmla="*/ 1 w 290"/>
                <a:gd name="T79" fmla="*/ 2 h 290"/>
                <a:gd name="T80" fmla="*/ 1 w 290"/>
                <a:gd name="T81" fmla="*/ 2 h 290"/>
                <a:gd name="T82" fmla="*/ 1 w 290"/>
                <a:gd name="T83" fmla="*/ 1 h 290"/>
                <a:gd name="T84" fmla="*/ 1 w 290"/>
                <a:gd name="T85" fmla="*/ 1 h 290"/>
                <a:gd name="T86" fmla="*/ 1 w 290"/>
                <a:gd name="T87" fmla="*/ 1 h 290"/>
                <a:gd name="T88" fmla="*/ 1 w 290"/>
                <a:gd name="T89" fmla="*/ 1 h 290"/>
                <a:gd name="T90" fmla="*/ 0 w 290"/>
                <a:gd name="T91" fmla="*/ 1 h 290"/>
                <a:gd name="T92" fmla="*/ 0 w 290"/>
                <a:gd name="T93" fmla="*/ 1 h 290"/>
                <a:gd name="T94" fmla="*/ 0 w 290"/>
                <a:gd name="T95" fmla="*/ 1 h 290"/>
                <a:gd name="T96" fmla="*/ 0 w 290"/>
                <a:gd name="T97" fmla="*/ 1 h 290"/>
                <a:gd name="T98" fmla="*/ 0 w 290"/>
                <a:gd name="T99" fmla="*/ 1 h 290"/>
                <a:gd name="T100" fmla="*/ 0 w 290"/>
                <a:gd name="T101" fmla="*/ 1 h 290"/>
                <a:gd name="T102" fmla="*/ 0 w 290"/>
                <a:gd name="T103" fmla="*/ 1 h 290"/>
                <a:gd name="T104" fmla="*/ 1 w 290"/>
                <a:gd name="T105" fmla="*/ 1 h 290"/>
                <a:gd name="T106" fmla="*/ 1 w 290"/>
                <a:gd name="T107" fmla="*/ 0 h 290"/>
                <a:gd name="T108" fmla="*/ 1 w 290"/>
                <a:gd name="T109" fmla="*/ 0 h 290"/>
                <a:gd name="T110" fmla="*/ 1 w 290"/>
                <a:gd name="T111" fmla="*/ 0 h 290"/>
                <a:gd name="T112" fmla="*/ 1 w 290"/>
                <a:gd name="T113" fmla="*/ 0 h 290"/>
                <a:gd name="T114" fmla="*/ 1 w 290"/>
                <a:gd name="T115" fmla="*/ 0 h 290"/>
                <a:gd name="T116" fmla="*/ 1 w 290"/>
                <a:gd name="T117" fmla="*/ 0 h 290"/>
                <a:gd name="T118" fmla="*/ 2 w 290"/>
                <a:gd name="T119" fmla="*/ 1 h 290"/>
                <a:gd name="T120" fmla="*/ 2 w 290"/>
                <a:gd name="T121" fmla="*/ 1 h 290"/>
                <a:gd name="T122" fmla="*/ 2 w 290"/>
                <a:gd name="T123" fmla="*/ 1 h 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290"/>
                <a:gd name="T188" fmla="*/ 290 w 290"/>
                <a:gd name="T189" fmla="*/ 290 h 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5" name="Freeform 119"/>
            <p:cNvSpPr>
              <a:spLocks/>
            </p:cNvSpPr>
            <p:nvPr/>
          </p:nvSpPr>
          <p:spPr bwMode="auto">
            <a:xfrm>
              <a:off x="3981" y="548"/>
              <a:ext cx="42" cy="44"/>
            </a:xfrm>
            <a:custGeom>
              <a:avLst/>
              <a:gdLst>
                <a:gd name="T0" fmla="*/ 1 w 208"/>
                <a:gd name="T1" fmla="*/ 1 h 218"/>
                <a:gd name="T2" fmla="*/ 2 w 208"/>
                <a:gd name="T3" fmla="*/ 1 h 218"/>
                <a:gd name="T4" fmla="*/ 1 w 208"/>
                <a:gd name="T5" fmla="*/ 1 h 218"/>
                <a:gd name="T6" fmla="*/ 1 w 208"/>
                <a:gd name="T7" fmla="*/ 1 h 218"/>
                <a:gd name="T8" fmla="*/ 1 w 208"/>
                <a:gd name="T9" fmla="*/ 1 h 218"/>
                <a:gd name="T10" fmla="*/ 1 w 208"/>
                <a:gd name="T11" fmla="*/ 1 h 218"/>
                <a:gd name="T12" fmla="*/ 1 w 208"/>
                <a:gd name="T13" fmla="*/ 1 h 218"/>
                <a:gd name="T14" fmla="*/ 1 w 208"/>
                <a:gd name="T15" fmla="*/ 1 h 218"/>
                <a:gd name="T16" fmla="*/ 1 w 208"/>
                <a:gd name="T17" fmla="*/ 1 h 218"/>
                <a:gd name="T18" fmla="*/ 1 w 208"/>
                <a:gd name="T19" fmla="*/ 2 h 218"/>
                <a:gd name="T20" fmla="*/ 1 w 208"/>
                <a:gd name="T21" fmla="*/ 2 h 218"/>
                <a:gd name="T22" fmla="*/ 1 w 208"/>
                <a:gd name="T23" fmla="*/ 1 h 218"/>
                <a:gd name="T24" fmla="*/ 0 w 208"/>
                <a:gd name="T25" fmla="*/ 2 h 218"/>
                <a:gd name="T26" fmla="*/ 0 w 208"/>
                <a:gd name="T27" fmla="*/ 2 h 218"/>
                <a:gd name="T28" fmla="*/ 0 w 208"/>
                <a:gd name="T29" fmla="*/ 2 h 218"/>
                <a:gd name="T30" fmla="*/ 0 w 208"/>
                <a:gd name="T31" fmla="*/ 1 h 218"/>
                <a:gd name="T32" fmla="*/ 0 w 208"/>
                <a:gd name="T33" fmla="*/ 1 h 218"/>
                <a:gd name="T34" fmla="*/ 0 w 208"/>
                <a:gd name="T35" fmla="*/ 1 h 218"/>
                <a:gd name="T36" fmla="*/ 1 w 208"/>
                <a:gd name="T37" fmla="*/ 1 h 218"/>
                <a:gd name="T38" fmla="*/ 1 w 208"/>
                <a:gd name="T39" fmla="*/ 1 h 218"/>
                <a:gd name="T40" fmla="*/ 1 w 208"/>
                <a:gd name="T41" fmla="*/ 1 h 218"/>
                <a:gd name="T42" fmla="*/ 0 w 208"/>
                <a:gd name="T43" fmla="*/ 1 h 218"/>
                <a:gd name="T44" fmla="*/ 0 w 208"/>
                <a:gd name="T45" fmla="*/ 1 h 218"/>
                <a:gd name="T46" fmla="*/ 0 w 208"/>
                <a:gd name="T47" fmla="*/ 1 h 218"/>
                <a:gd name="T48" fmla="*/ 0 w 208"/>
                <a:gd name="T49" fmla="*/ 1 h 218"/>
                <a:gd name="T50" fmla="*/ 0 w 208"/>
                <a:gd name="T51" fmla="*/ 1 h 218"/>
                <a:gd name="T52" fmla="*/ 0 w 208"/>
                <a:gd name="T53" fmla="*/ 1 h 218"/>
                <a:gd name="T54" fmla="*/ 0 w 208"/>
                <a:gd name="T55" fmla="*/ 1 h 218"/>
                <a:gd name="T56" fmla="*/ 0 w 208"/>
                <a:gd name="T57" fmla="*/ 1 h 218"/>
                <a:gd name="T58" fmla="*/ 1 w 208"/>
                <a:gd name="T59" fmla="*/ 1 h 218"/>
                <a:gd name="T60" fmla="*/ 1 w 208"/>
                <a:gd name="T61" fmla="*/ 0 h 218"/>
                <a:gd name="T62" fmla="*/ 1 w 208"/>
                <a:gd name="T63" fmla="*/ 0 h 218"/>
                <a:gd name="T64" fmla="*/ 1 w 208"/>
                <a:gd name="T65" fmla="*/ 0 h 218"/>
                <a:gd name="T66" fmla="*/ 1 w 208"/>
                <a:gd name="T67" fmla="*/ 0 h 218"/>
                <a:gd name="T68" fmla="*/ 1 w 208"/>
                <a:gd name="T69" fmla="*/ 0 h 218"/>
                <a:gd name="T70" fmla="*/ 1 w 208"/>
                <a:gd name="T71" fmla="*/ 0 h 218"/>
                <a:gd name="T72" fmla="*/ 1 w 208"/>
                <a:gd name="T73" fmla="*/ 1 h 218"/>
                <a:gd name="T74" fmla="*/ 1 w 208"/>
                <a:gd name="T75" fmla="*/ 1 h 218"/>
                <a:gd name="T76" fmla="*/ 1 w 208"/>
                <a:gd name="T77" fmla="*/ 1 h 2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18"/>
                <a:gd name="T119" fmla="*/ 208 w 208"/>
                <a:gd name="T120" fmla="*/ 218 h 2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6" name="Freeform 120"/>
            <p:cNvSpPr>
              <a:spLocks/>
            </p:cNvSpPr>
            <p:nvPr/>
          </p:nvSpPr>
          <p:spPr bwMode="auto">
            <a:xfrm>
              <a:off x="4081" y="670"/>
              <a:ext cx="58" cy="58"/>
            </a:xfrm>
            <a:custGeom>
              <a:avLst/>
              <a:gdLst>
                <a:gd name="T0" fmla="*/ 2 w 289"/>
                <a:gd name="T1" fmla="*/ 1 h 290"/>
                <a:gd name="T2" fmla="*/ 2 w 289"/>
                <a:gd name="T3" fmla="*/ 1 h 290"/>
                <a:gd name="T4" fmla="*/ 2 w 289"/>
                <a:gd name="T5" fmla="*/ 1 h 290"/>
                <a:gd name="T6" fmla="*/ 2 w 289"/>
                <a:gd name="T7" fmla="*/ 1 h 290"/>
                <a:gd name="T8" fmla="*/ 2 w 289"/>
                <a:gd name="T9" fmla="*/ 1 h 290"/>
                <a:gd name="T10" fmla="*/ 2 w 289"/>
                <a:gd name="T11" fmla="*/ 1 h 290"/>
                <a:gd name="T12" fmla="*/ 2 w 289"/>
                <a:gd name="T13" fmla="*/ 1 h 290"/>
                <a:gd name="T14" fmla="*/ 2 w 289"/>
                <a:gd name="T15" fmla="*/ 1 h 290"/>
                <a:gd name="T16" fmla="*/ 2 w 289"/>
                <a:gd name="T17" fmla="*/ 1 h 290"/>
                <a:gd name="T18" fmla="*/ 2 w 289"/>
                <a:gd name="T19" fmla="*/ 1 h 290"/>
                <a:gd name="T20" fmla="*/ 2 w 289"/>
                <a:gd name="T21" fmla="*/ 1 h 290"/>
                <a:gd name="T22" fmla="*/ 2 w 289"/>
                <a:gd name="T23" fmla="*/ 1 h 290"/>
                <a:gd name="T24" fmla="*/ 2 w 289"/>
                <a:gd name="T25" fmla="*/ 1 h 290"/>
                <a:gd name="T26" fmla="*/ 2 w 289"/>
                <a:gd name="T27" fmla="*/ 1 h 290"/>
                <a:gd name="T28" fmla="*/ 2 w 289"/>
                <a:gd name="T29" fmla="*/ 1 h 290"/>
                <a:gd name="T30" fmla="*/ 2 w 289"/>
                <a:gd name="T31" fmla="*/ 2 h 290"/>
                <a:gd name="T32" fmla="*/ 2 w 289"/>
                <a:gd name="T33" fmla="*/ 2 h 290"/>
                <a:gd name="T34" fmla="*/ 2 w 289"/>
                <a:gd name="T35" fmla="*/ 2 h 290"/>
                <a:gd name="T36" fmla="*/ 2 w 289"/>
                <a:gd name="T37" fmla="*/ 2 h 290"/>
                <a:gd name="T38" fmla="*/ 2 w 289"/>
                <a:gd name="T39" fmla="*/ 2 h 290"/>
                <a:gd name="T40" fmla="*/ 2 w 289"/>
                <a:gd name="T41" fmla="*/ 2 h 290"/>
                <a:gd name="T42" fmla="*/ 2 w 289"/>
                <a:gd name="T43" fmla="*/ 2 h 290"/>
                <a:gd name="T44" fmla="*/ 2 w 289"/>
                <a:gd name="T45" fmla="*/ 2 h 290"/>
                <a:gd name="T46" fmla="*/ 2 w 289"/>
                <a:gd name="T47" fmla="*/ 2 h 290"/>
                <a:gd name="T48" fmla="*/ 2 w 289"/>
                <a:gd name="T49" fmla="*/ 2 h 290"/>
                <a:gd name="T50" fmla="*/ 2 w 289"/>
                <a:gd name="T51" fmla="*/ 2 h 290"/>
                <a:gd name="T52" fmla="*/ 2 w 289"/>
                <a:gd name="T53" fmla="*/ 2 h 290"/>
                <a:gd name="T54" fmla="*/ 2 w 289"/>
                <a:gd name="T55" fmla="*/ 2 h 290"/>
                <a:gd name="T56" fmla="*/ 1 w 289"/>
                <a:gd name="T57" fmla="*/ 2 h 290"/>
                <a:gd name="T58" fmla="*/ 1 w 289"/>
                <a:gd name="T59" fmla="*/ 2 h 290"/>
                <a:gd name="T60" fmla="*/ 1 w 289"/>
                <a:gd name="T61" fmla="*/ 2 h 290"/>
                <a:gd name="T62" fmla="*/ 1 w 289"/>
                <a:gd name="T63" fmla="*/ 2 h 290"/>
                <a:gd name="T64" fmla="*/ 1 w 289"/>
                <a:gd name="T65" fmla="*/ 2 h 290"/>
                <a:gd name="T66" fmla="*/ 0 w 289"/>
                <a:gd name="T67" fmla="*/ 2 h 290"/>
                <a:gd name="T68" fmla="*/ 0 w 289"/>
                <a:gd name="T69" fmla="*/ 2 h 290"/>
                <a:gd name="T70" fmla="*/ 0 w 289"/>
                <a:gd name="T71" fmla="*/ 2 h 290"/>
                <a:gd name="T72" fmla="*/ 0 w 289"/>
                <a:gd name="T73" fmla="*/ 2 h 290"/>
                <a:gd name="T74" fmla="*/ 0 w 289"/>
                <a:gd name="T75" fmla="*/ 2 h 290"/>
                <a:gd name="T76" fmla="*/ 0 w 289"/>
                <a:gd name="T77" fmla="*/ 2 h 290"/>
                <a:gd name="T78" fmla="*/ 1 w 289"/>
                <a:gd name="T79" fmla="*/ 2 h 290"/>
                <a:gd name="T80" fmla="*/ 1 w 289"/>
                <a:gd name="T81" fmla="*/ 2 h 290"/>
                <a:gd name="T82" fmla="*/ 1 w 289"/>
                <a:gd name="T83" fmla="*/ 1 h 290"/>
                <a:gd name="T84" fmla="*/ 1 w 289"/>
                <a:gd name="T85" fmla="*/ 1 h 290"/>
                <a:gd name="T86" fmla="*/ 1 w 289"/>
                <a:gd name="T87" fmla="*/ 1 h 290"/>
                <a:gd name="T88" fmla="*/ 1 w 289"/>
                <a:gd name="T89" fmla="*/ 1 h 290"/>
                <a:gd name="T90" fmla="*/ 0 w 289"/>
                <a:gd name="T91" fmla="*/ 1 h 290"/>
                <a:gd name="T92" fmla="*/ 0 w 289"/>
                <a:gd name="T93" fmla="*/ 1 h 290"/>
                <a:gd name="T94" fmla="*/ 0 w 289"/>
                <a:gd name="T95" fmla="*/ 1 h 290"/>
                <a:gd name="T96" fmla="*/ 0 w 289"/>
                <a:gd name="T97" fmla="*/ 1 h 290"/>
                <a:gd name="T98" fmla="*/ 0 w 289"/>
                <a:gd name="T99" fmla="*/ 1 h 290"/>
                <a:gd name="T100" fmla="*/ 0 w 289"/>
                <a:gd name="T101" fmla="*/ 1 h 290"/>
                <a:gd name="T102" fmla="*/ 1 w 289"/>
                <a:gd name="T103" fmla="*/ 1 h 290"/>
                <a:gd name="T104" fmla="*/ 1 w 289"/>
                <a:gd name="T105" fmla="*/ 0 h 290"/>
                <a:gd name="T106" fmla="*/ 1 w 289"/>
                <a:gd name="T107" fmla="*/ 0 h 290"/>
                <a:gd name="T108" fmla="*/ 1 w 289"/>
                <a:gd name="T109" fmla="*/ 0 h 290"/>
                <a:gd name="T110" fmla="*/ 1 w 289"/>
                <a:gd name="T111" fmla="*/ 0 h 290"/>
                <a:gd name="T112" fmla="*/ 1 w 289"/>
                <a:gd name="T113" fmla="*/ 0 h 290"/>
                <a:gd name="T114" fmla="*/ 1 w 289"/>
                <a:gd name="T115" fmla="*/ 0 h 290"/>
                <a:gd name="T116" fmla="*/ 2 w 289"/>
                <a:gd name="T117" fmla="*/ 1 h 290"/>
                <a:gd name="T118" fmla="*/ 2 w 289"/>
                <a:gd name="T119" fmla="*/ 1 h 290"/>
                <a:gd name="T120" fmla="*/ 2 w 289"/>
                <a:gd name="T121" fmla="*/ 1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9"/>
                <a:gd name="T184" fmla="*/ 0 h 290"/>
                <a:gd name="T185" fmla="*/ 289 w 289"/>
                <a:gd name="T186" fmla="*/ 290 h 2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7" name="Freeform 121"/>
            <p:cNvSpPr>
              <a:spLocks/>
            </p:cNvSpPr>
            <p:nvPr/>
          </p:nvSpPr>
          <p:spPr bwMode="auto">
            <a:xfrm>
              <a:off x="4089" y="679"/>
              <a:ext cx="42" cy="41"/>
            </a:xfrm>
            <a:custGeom>
              <a:avLst/>
              <a:gdLst>
                <a:gd name="T0" fmla="*/ 1 w 208"/>
                <a:gd name="T1" fmla="*/ 1 h 207"/>
                <a:gd name="T2" fmla="*/ 2 w 208"/>
                <a:gd name="T3" fmla="*/ 1 h 207"/>
                <a:gd name="T4" fmla="*/ 1 w 208"/>
                <a:gd name="T5" fmla="*/ 1 h 207"/>
                <a:gd name="T6" fmla="*/ 1 w 208"/>
                <a:gd name="T7" fmla="*/ 1 h 207"/>
                <a:gd name="T8" fmla="*/ 1 w 208"/>
                <a:gd name="T9" fmla="*/ 1 h 207"/>
                <a:gd name="T10" fmla="*/ 1 w 208"/>
                <a:gd name="T11" fmla="*/ 1 h 207"/>
                <a:gd name="T12" fmla="*/ 1 w 208"/>
                <a:gd name="T13" fmla="*/ 1 h 207"/>
                <a:gd name="T14" fmla="*/ 1 w 208"/>
                <a:gd name="T15" fmla="*/ 1 h 207"/>
                <a:gd name="T16" fmla="*/ 1 w 208"/>
                <a:gd name="T17" fmla="*/ 1 h 207"/>
                <a:gd name="T18" fmla="*/ 1 w 208"/>
                <a:gd name="T19" fmla="*/ 1 h 207"/>
                <a:gd name="T20" fmla="*/ 1 w 208"/>
                <a:gd name="T21" fmla="*/ 2 h 207"/>
                <a:gd name="T22" fmla="*/ 1 w 208"/>
                <a:gd name="T23" fmla="*/ 1 h 207"/>
                <a:gd name="T24" fmla="*/ 0 w 208"/>
                <a:gd name="T25" fmla="*/ 2 h 207"/>
                <a:gd name="T26" fmla="*/ 0 w 208"/>
                <a:gd name="T27" fmla="*/ 2 h 207"/>
                <a:gd name="T28" fmla="*/ 0 w 208"/>
                <a:gd name="T29" fmla="*/ 1 h 207"/>
                <a:gd name="T30" fmla="*/ 0 w 208"/>
                <a:gd name="T31" fmla="*/ 1 h 207"/>
                <a:gd name="T32" fmla="*/ 0 w 208"/>
                <a:gd name="T33" fmla="*/ 1 h 207"/>
                <a:gd name="T34" fmla="*/ 0 w 208"/>
                <a:gd name="T35" fmla="*/ 1 h 207"/>
                <a:gd name="T36" fmla="*/ 1 w 208"/>
                <a:gd name="T37" fmla="*/ 1 h 207"/>
                <a:gd name="T38" fmla="*/ 1 w 208"/>
                <a:gd name="T39" fmla="*/ 1 h 207"/>
                <a:gd name="T40" fmla="*/ 1 w 208"/>
                <a:gd name="T41" fmla="*/ 1 h 207"/>
                <a:gd name="T42" fmla="*/ 0 w 208"/>
                <a:gd name="T43" fmla="*/ 1 h 207"/>
                <a:gd name="T44" fmla="*/ 0 w 208"/>
                <a:gd name="T45" fmla="*/ 1 h 207"/>
                <a:gd name="T46" fmla="*/ 0 w 208"/>
                <a:gd name="T47" fmla="*/ 1 h 207"/>
                <a:gd name="T48" fmla="*/ 0 w 208"/>
                <a:gd name="T49" fmla="*/ 1 h 207"/>
                <a:gd name="T50" fmla="*/ 0 w 208"/>
                <a:gd name="T51" fmla="*/ 1 h 207"/>
                <a:gd name="T52" fmla="*/ 0 w 208"/>
                <a:gd name="T53" fmla="*/ 1 h 207"/>
                <a:gd name="T54" fmla="*/ 0 w 208"/>
                <a:gd name="T55" fmla="*/ 1 h 207"/>
                <a:gd name="T56" fmla="*/ 1 w 208"/>
                <a:gd name="T57" fmla="*/ 1 h 207"/>
                <a:gd name="T58" fmla="*/ 1 w 208"/>
                <a:gd name="T59" fmla="*/ 1 h 207"/>
                <a:gd name="T60" fmla="*/ 1 w 208"/>
                <a:gd name="T61" fmla="*/ 0 h 207"/>
                <a:gd name="T62" fmla="*/ 1 w 208"/>
                <a:gd name="T63" fmla="*/ 0 h 207"/>
                <a:gd name="T64" fmla="*/ 1 w 208"/>
                <a:gd name="T65" fmla="*/ 0 h 207"/>
                <a:gd name="T66" fmla="*/ 1 w 208"/>
                <a:gd name="T67" fmla="*/ 0 h 207"/>
                <a:gd name="T68" fmla="*/ 1 w 208"/>
                <a:gd name="T69" fmla="*/ 0 h 207"/>
                <a:gd name="T70" fmla="*/ 1 w 208"/>
                <a:gd name="T71" fmla="*/ 0 h 207"/>
                <a:gd name="T72" fmla="*/ 1 w 208"/>
                <a:gd name="T73" fmla="*/ 0 h 207"/>
                <a:gd name="T74" fmla="*/ 1 w 208"/>
                <a:gd name="T75" fmla="*/ 1 h 207"/>
                <a:gd name="T76" fmla="*/ 1 w 208"/>
                <a:gd name="T77" fmla="*/ 1 h 2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07"/>
                <a:gd name="T119" fmla="*/ 208 w 208"/>
                <a:gd name="T120" fmla="*/ 207 h 2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8" name="Freeform 122"/>
            <p:cNvSpPr>
              <a:spLocks/>
            </p:cNvSpPr>
            <p:nvPr/>
          </p:nvSpPr>
          <p:spPr bwMode="auto">
            <a:xfrm>
              <a:off x="4407" y="645"/>
              <a:ext cx="68" cy="69"/>
            </a:xfrm>
            <a:custGeom>
              <a:avLst/>
              <a:gdLst>
                <a:gd name="T0" fmla="*/ 1 w 343"/>
                <a:gd name="T1" fmla="*/ 0 h 343"/>
                <a:gd name="T2" fmla="*/ 1 w 343"/>
                <a:gd name="T3" fmla="*/ 0 h 343"/>
                <a:gd name="T4" fmla="*/ 1 w 343"/>
                <a:gd name="T5" fmla="*/ 0 h 343"/>
                <a:gd name="T6" fmla="*/ 1 w 343"/>
                <a:gd name="T7" fmla="*/ 0 h 343"/>
                <a:gd name="T8" fmla="*/ 1 w 343"/>
                <a:gd name="T9" fmla="*/ 1 h 343"/>
                <a:gd name="T10" fmla="*/ 1 w 343"/>
                <a:gd name="T11" fmla="*/ 1 h 343"/>
                <a:gd name="T12" fmla="*/ 1 w 343"/>
                <a:gd name="T13" fmla="*/ 1 h 343"/>
                <a:gd name="T14" fmla="*/ 1 w 343"/>
                <a:gd name="T15" fmla="*/ 1 h 343"/>
                <a:gd name="T16" fmla="*/ 1 w 343"/>
                <a:gd name="T17" fmla="*/ 1 h 343"/>
                <a:gd name="T18" fmla="*/ 0 w 343"/>
                <a:gd name="T19" fmla="*/ 1 h 343"/>
                <a:gd name="T20" fmla="*/ 1 w 343"/>
                <a:gd name="T21" fmla="*/ 2 h 343"/>
                <a:gd name="T22" fmla="*/ 1 w 343"/>
                <a:gd name="T23" fmla="*/ 2 h 343"/>
                <a:gd name="T24" fmla="*/ 1 w 343"/>
                <a:gd name="T25" fmla="*/ 2 h 343"/>
                <a:gd name="T26" fmla="*/ 1 w 343"/>
                <a:gd name="T27" fmla="*/ 2 h 343"/>
                <a:gd name="T28" fmla="*/ 1 w 343"/>
                <a:gd name="T29" fmla="*/ 2 h 343"/>
                <a:gd name="T30" fmla="*/ 1 w 343"/>
                <a:gd name="T31" fmla="*/ 2 h 343"/>
                <a:gd name="T32" fmla="*/ 1 w 343"/>
                <a:gd name="T33" fmla="*/ 2 h 343"/>
                <a:gd name="T34" fmla="*/ 1 w 343"/>
                <a:gd name="T35" fmla="*/ 3 h 343"/>
                <a:gd name="T36" fmla="*/ 1 w 343"/>
                <a:gd name="T37" fmla="*/ 3 h 343"/>
                <a:gd name="T38" fmla="*/ 1 w 343"/>
                <a:gd name="T39" fmla="*/ 3 h 343"/>
                <a:gd name="T40" fmla="*/ 1 w 343"/>
                <a:gd name="T41" fmla="*/ 3 h 343"/>
                <a:gd name="T42" fmla="*/ 1 w 343"/>
                <a:gd name="T43" fmla="*/ 2 h 343"/>
                <a:gd name="T44" fmla="*/ 1 w 343"/>
                <a:gd name="T45" fmla="*/ 2 h 343"/>
                <a:gd name="T46" fmla="*/ 1 w 343"/>
                <a:gd name="T47" fmla="*/ 2 h 343"/>
                <a:gd name="T48" fmla="*/ 1 w 343"/>
                <a:gd name="T49" fmla="*/ 2 h 343"/>
                <a:gd name="T50" fmla="*/ 1 w 343"/>
                <a:gd name="T51" fmla="*/ 2 h 343"/>
                <a:gd name="T52" fmla="*/ 1 w 343"/>
                <a:gd name="T53" fmla="*/ 2 h 343"/>
                <a:gd name="T54" fmla="*/ 2 w 343"/>
                <a:gd name="T55" fmla="*/ 3 h 343"/>
                <a:gd name="T56" fmla="*/ 2 w 343"/>
                <a:gd name="T57" fmla="*/ 3 h 343"/>
                <a:gd name="T58" fmla="*/ 2 w 343"/>
                <a:gd name="T59" fmla="*/ 3 h 343"/>
                <a:gd name="T60" fmla="*/ 2 w 343"/>
                <a:gd name="T61" fmla="*/ 3 h 343"/>
                <a:gd name="T62" fmla="*/ 2 w 343"/>
                <a:gd name="T63" fmla="*/ 2 h 343"/>
                <a:gd name="T64" fmla="*/ 2 w 343"/>
                <a:gd name="T65" fmla="*/ 2 h 343"/>
                <a:gd name="T66" fmla="*/ 2 w 343"/>
                <a:gd name="T67" fmla="*/ 2 h 343"/>
                <a:gd name="T68" fmla="*/ 2 w 343"/>
                <a:gd name="T69" fmla="*/ 2 h 343"/>
                <a:gd name="T70" fmla="*/ 2 w 343"/>
                <a:gd name="T71" fmla="*/ 2 h 343"/>
                <a:gd name="T72" fmla="*/ 2 w 343"/>
                <a:gd name="T73" fmla="*/ 2 h 343"/>
                <a:gd name="T74" fmla="*/ 2 w 343"/>
                <a:gd name="T75" fmla="*/ 2 h 343"/>
                <a:gd name="T76" fmla="*/ 2 w 343"/>
                <a:gd name="T77" fmla="*/ 2 h 343"/>
                <a:gd name="T78" fmla="*/ 2 w 343"/>
                <a:gd name="T79" fmla="*/ 2 h 343"/>
                <a:gd name="T80" fmla="*/ 2 w 343"/>
                <a:gd name="T81" fmla="*/ 1 h 343"/>
                <a:gd name="T82" fmla="*/ 2 w 343"/>
                <a:gd name="T83" fmla="*/ 1 h 343"/>
                <a:gd name="T84" fmla="*/ 3 w 343"/>
                <a:gd name="T85" fmla="*/ 1 h 343"/>
                <a:gd name="T86" fmla="*/ 3 w 343"/>
                <a:gd name="T87" fmla="*/ 1 h 343"/>
                <a:gd name="T88" fmla="*/ 3 w 343"/>
                <a:gd name="T89" fmla="*/ 1 h 343"/>
                <a:gd name="T90" fmla="*/ 3 w 343"/>
                <a:gd name="T91" fmla="*/ 1 h 343"/>
                <a:gd name="T92" fmla="*/ 2 w 343"/>
                <a:gd name="T93" fmla="*/ 1 h 343"/>
                <a:gd name="T94" fmla="*/ 2 w 343"/>
                <a:gd name="T95" fmla="*/ 1 h 343"/>
                <a:gd name="T96" fmla="*/ 2 w 343"/>
                <a:gd name="T97" fmla="*/ 1 h 343"/>
                <a:gd name="T98" fmla="*/ 2 w 343"/>
                <a:gd name="T99" fmla="*/ 1 h 343"/>
                <a:gd name="T100" fmla="*/ 2 w 343"/>
                <a:gd name="T101" fmla="*/ 1 h 343"/>
                <a:gd name="T102" fmla="*/ 2 w 343"/>
                <a:gd name="T103" fmla="*/ 1 h 343"/>
                <a:gd name="T104" fmla="*/ 2 w 343"/>
                <a:gd name="T105" fmla="*/ 1 h 343"/>
                <a:gd name="T106" fmla="*/ 1 w 343"/>
                <a:gd name="T107" fmla="*/ 0 h 343"/>
                <a:gd name="T108" fmla="*/ 1 w 343"/>
                <a:gd name="T109" fmla="*/ 0 h 3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3"/>
                <a:gd name="T166" fmla="*/ 0 h 343"/>
                <a:gd name="T167" fmla="*/ 343 w 343"/>
                <a:gd name="T168" fmla="*/ 343 h 3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9" name="Freeform 123"/>
            <p:cNvSpPr>
              <a:spLocks/>
            </p:cNvSpPr>
            <p:nvPr/>
          </p:nvSpPr>
          <p:spPr bwMode="auto">
            <a:xfrm>
              <a:off x="4415" y="654"/>
              <a:ext cx="52" cy="49"/>
            </a:xfrm>
            <a:custGeom>
              <a:avLst/>
              <a:gdLst>
                <a:gd name="T0" fmla="*/ 1 w 259"/>
                <a:gd name="T1" fmla="*/ 1 h 249"/>
                <a:gd name="T2" fmla="*/ 1 w 259"/>
                <a:gd name="T3" fmla="*/ 1 h 249"/>
                <a:gd name="T4" fmla="*/ 1 w 259"/>
                <a:gd name="T5" fmla="*/ 1 h 249"/>
                <a:gd name="T6" fmla="*/ 0 w 259"/>
                <a:gd name="T7" fmla="*/ 1 h 249"/>
                <a:gd name="T8" fmla="*/ 0 w 259"/>
                <a:gd name="T9" fmla="*/ 1 h 249"/>
                <a:gd name="T10" fmla="*/ 0 w 259"/>
                <a:gd name="T11" fmla="*/ 1 h 249"/>
                <a:gd name="T12" fmla="*/ 0 w 259"/>
                <a:gd name="T13" fmla="*/ 1 h 249"/>
                <a:gd name="T14" fmla="*/ 0 w 259"/>
                <a:gd name="T15" fmla="*/ 1 h 249"/>
                <a:gd name="T16" fmla="*/ 0 w 259"/>
                <a:gd name="T17" fmla="*/ 1 h 249"/>
                <a:gd name="T18" fmla="*/ 1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2 w 259"/>
                <a:gd name="T39" fmla="*/ 2 h 249"/>
                <a:gd name="T40" fmla="*/ 2 w 259"/>
                <a:gd name="T41" fmla="*/ 2 h 249"/>
                <a:gd name="T42" fmla="*/ 2 w 259"/>
                <a:gd name="T43" fmla="*/ 2 h 249"/>
                <a:gd name="T44" fmla="*/ 1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2 w 259"/>
                <a:gd name="T57" fmla="*/ 1 h 249"/>
                <a:gd name="T58" fmla="*/ 2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0" name="Freeform 124"/>
            <p:cNvSpPr>
              <a:spLocks/>
            </p:cNvSpPr>
            <p:nvPr/>
          </p:nvSpPr>
          <p:spPr bwMode="auto">
            <a:xfrm>
              <a:off x="3915" y="882"/>
              <a:ext cx="77" cy="74"/>
            </a:xfrm>
            <a:custGeom>
              <a:avLst/>
              <a:gdLst>
                <a:gd name="T0" fmla="*/ 2 w 383"/>
                <a:gd name="T1" fmla="*/ 0 h 374"/>
                <a:gd name="T2" fmla="*/ 2 w 383"/>
                <a:gd name="T3" fmla="*/ 1 h 374"/>
                <a:gd name="T4" fmla="*/ 2 w 383"/>
                <a:gd name="T5" fmla="*/ 1 h 374"/>
                <a:gd name="T6" fmla="*/ 2 w 383"/>
                <a:gd name="T7" fmla="*/ 1 h 374"/>
                <a:gd name="T8" fmla="*/ 2 w 383"/>
                <a:gd name="T9" fmla="*/ 1 h 374"/>
                <a:gd name="T10" fmla="*/ 3 w 383"/>
                <a:gd name="T11" fmla="*/ 1 h 374"/>
                <a:gd name="T12" fmla="*/ 3 w 383"/>
                <a:gd name="T13" fmla="*/ 1 h 374"/>
                <a:gd name="T14" fmla="*/ 3 w 383"/>
                <a:gd name="T15" fmla="*/ 1 h 374"/>
                <a:gd name="T16" fmla="*/ 2 w 383"/>
                <a:gd name="T17" fmla="*/ 2 h 374"/>
                <a:gd name="T18" fmla="*/ 2 w 383"/>
                <a:gd name="T19" fmla="*/ 2 h 374"/>
                <a:gd name="T20" fmla="*/ 2 w 383"/>
                <a:gd name="T21" fmla="*/ 2 h 374"/>
                <a:gd name="T22" fmla="*/ 2 w 383"/>
                <a:gd name="T23" fmla="*/ 3 h 374"/>
                <a:gd name="T24" fmla="*/ 2 w 383"/>
                <a:gd name="T25" fmla="*/ 3 h 374"/>
                <a:gd name="T26" fmla="*/ 2 w 383"/>
                <a:gd name="T27" fmla="*/ 3 h 374"/>
                <a:gd name="T28" fmla="*/ 2 w 383"/>
                <a:gd name="T29" fmla="*/ 3 h 374"/>
                <a:gd name="T30" fmla="*/ 2 w 383"/>
                <a:gd name="T31" fmla="*/ 3 h 374"/>
                <a:gd name="T32" fmla="*/ 2 w 383"/>
                <a:gd name="T33" fmla="*/ 2 h 374"/>
                <a:gd name="T34" fmla="*/ 1 w 383"/>
                <a:gd name="T35" fmla="*/ 2 h 374"/>
                <a:gd name="T36" fmla="*/ 1 w 383"/>
                <a:gd name="T37" fmla="*/ 3 h 374"/>
                <a:gd name="T38" fmla="*/ 1 w 383"/>
                <a:gd name="T39" fmla="*/ 3 h 374"/>
                <a:gd name="T40" fmla="*/ 1 w 383"/>
                <a:gd name="T41" fmla="*/ 3 h 374"/>
                <a:gd name="T42" fmla="*/ 1 w 383"/>
                <a:gd name="T43" fmla="*/ 3 h 374"/>
                <a:gd name="T44" fmla="*/ 1 w 383"/>
                <a:gd name="T45" fmla="*/ 2 h 374"/>
                <a:gd name="T46" fmla="*/ 1 w 383"/>
                <a:gd name="T47" fmla="*/ 2 h 374"/>
                <a:gd name="T48" fmla="*/ 1 w 383"/>
                <a:gd name="T49" fmla="*/ 2 h 374"/>
                <a:gd name="T50" fmla="*/ 0 w 383"/>
                <a:gd name="T51" fmla="*/ 1 h 374"/>
                <a:gd name="T52" fmla="*/ 0 w 383"/>
                <a:gd name="T53" fmla="*/ 1 h 374"/>
                <a:gd name="T54" fmla="*/ 0 w 383"/>
                <a:gd name="T55" fmla="*/ 1 h 374"/>
                <a:gd name="T56" fmla="*/ 0 w 383"/>
                <a:gd name="T57" fmla="*/ 1 h 374"/>
                <a:gd name="T58" fmla="*/ 1 w 383"/>
                <a:gd name="T59" fmla="*/ 1 h 374"/>
                <a:gd name="T60" fmla="*/ 1 w 383"/>
                <a:gd name="T61" fmla="*/ 1 h 374"/>
                <a:gd name="T62" fmla="*/ 2 w 383"/>
                <a:gd name="T63" fmla="*/ 0 h 374"/>
                <a:gd name="T64" fmla="*/ 2 w 383"/>
                <a:gd name="T65" fmla="*/ 0 h 374"/>
                <a:gd name="T66" fmla="*/ 2 w 383"/>
                <a:gd name="T67" fmla="*/ 0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3"/>
                <a:gd name="T103" fmla="*/ 0 h 374"/>
                <a:gd name="T104" fmla="*/ 383 w 383"/>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1" name="Freeform 125"/>
            <p:cNvSpPr>
              <a:spLocks/>
            </p:cNvSpPr>
            <p:nvPr/>
          </p:nvSpPr>
          <p:spPr bwMode="auto">
            <a:xfrm>
              <a:off x="3925" y="892"/>
              <a:ext cx="61" cy="58"/>
            </a:xfrm>
            <a:custGeom>
              <a:avLst/>
              <a:gdLst>
                <a:gd name="T0" fmla="*/ 2 w 301"/>
                <a:gd name="T1" fmla="*/ 1 h 291"/>
                <a:gd name="T2" fmla="*/ 2 w 301"/>
                <a:gd name="T3" fmla="*/ 1 h 291"/>
                <a:gd name="T4" fmla="*/ 2 w 301"/>
                <a:gd name="T5" fmla="*/ 1 h 291"/>
                <a:gd name="T6" fmla="*/ 2 w 301"/>
                <a:gd name="T7" fmla="*/ 1 h 291"/>
                <a:gd name="T8" fmla="*/ 2 w 301"/>
                <a:gd name="T9" fmla="*/ 1 h 291"/>
                <a:gd name="T10" fmla="*/ 2 w 301"/>
                <a:gd name="T11" fmla="*/ 1 h 291"/>
                <a:gd name="T12" fmla="*/ 2 w 301"/>
                <a:gd name="T13" fmla="*/ 1 h 291"/>
                <a:gd name="T14" fmla="*/ 2 w 301"/>
                <a:gd name="T15" fmla="*/ 1 h 291"/>
                <a:gd name="T16" fmla="*/ 2 w 301"/>
                <a:gd name="T17" fmla="*/ 1 h 291"/>
                <a:gd name="T18" fmla="*/ 2 w 301"/>
                <a:gd name="T19" fmla="*/ 1 h 291"/>
                <a:gd name="T20" fmla="*/ 2 w 301"/>
                <a:gd name="T21" fmla="*/ 2 h 291"/>
                <a:gd name="T22" fmla="*/ 2 w 301"/>
                <a:gd name="T23" fmla="*/ 2 h 291"/>
                <a:gd name="T24" fmla="*/ 2 w 301"/>
                <a:gd name="T25" fmla="*/ 2 h 291"/>
                <a:gd name="T26" fmla="*/ 2 w 301"/>
                <a:gd name="T27" fmla="*/ 2 h 291"/>
                <a:gd name="T28" fmla="*/ 1 w 301"/>
                <a:gd name="T29" fmla="*/ 2 h 291"/>
                <a:gd name="T30" fmla="*/ 1 w 301"/>
                <a:gd name="T31" fmla="*/ 2 h 291"/>
                <a:gd name="T32" fmla="*/ 1 w 301"/>
                <a:gd name="T33" fmla="*/ 2 h 291"/>
                <a:gd name="T34" fmla="*/ 1 w 301"/>
                <a:gd name="T35" fmla="*/ 2 h 291"/>
                <a:gd name="T36" fmla="*/ 1 w 301"/>
                <a:gd name="T37" fmla="*/ 2 h 291"/>
                <a:gd name="T38" fmla="*/ 0 w 301"/>
                <a:gd name="T39" fmla="*/ 2 h 291"/>
                <a:gd name="T40" fmla="*/ 1 w 301"/>
                <a:gd name="T41" fmla="*/ 1 h 291"/>
                <a:gd name="T42" fmla="*/ 1 w 301"/>
                <a:gd name="T43" fmla="*/ 1 h 291"/>
                <a:gd name="T44" fmla="*/ 1 w 301"/>
                <a:gd name="T45" fmla="*/ 1 h 291"/>
                <a:gd name="T46" fmla="*/ 0 w 301"/>
                <a:gd name="T47" fmla="*/ 1 h 291"/>
                <a:gd name="T48" fmla="*/ 0 w 301"/>
                <a:gd name="T49" fmla="*/ 1 h 291"/>
                <a:gd name="T50" fmla="*/ 0 w 301"/>
                <a:gd name="T51" fmla="*/ 1 h 291"/>
                <a:gd name="T52" fmla="*/ 0 w 301"/>
                <a:gd name="T53" fmla="*/ 1 h 291"/>
                <a:gd name="T54" fmla="*/ 0 w 301"/>
                <a:gd name="T55" fmla="*/ 1 h 291"/>
                <a:gd name="T56" fmla="*/ 0 w 301"/>
                <a:gd name="T57" fmla="*/ 1 h 291"/>
                <a:gd name="T58" fmla="*/ 0 w 301"/>
                <a:gd name="T59" fmla="*/ 1 h 291"/>
                <a:gd name="T60" fmla="*/ 0 w 301"/>
                <a:gd name="T61" fmla="*/ 1 h 291"/>
                <a:gd name="T62" fmla="*/ 0 w 301"/>
                <a:gd name="T63" fmla="*/ 1 h 291"/>
                <a:gd name="T64" fmla="*/ 0 w 301"/>
                <a:gd name="T65" fmla="*/ 1 h 291"/>
                <a:gd name="T66" fmla="*/ 1 w 301"/>
                <a:gd name="T67" fmla="*/ 1 h 291"/>
                <a:gd name="T68" fmla="*/ 1 w 301"/>
                <a:gd name="T69" fmla="*/ 1 h 291"/>
                <a:gd name="T70" fmla="*/ 1 w 301"/>
                <a:gd name="T71" fmla="*/ 1 h 291"/>
                <a:gd name="T72" fmla="*/ 1 w 301"/>
                <a:gd name="T73" fmla="*/ 1 h 291"/>
                <a:gd name="T74" fmla="*/ 2 w 301"/>
                <a:gd name="T75" fmla="*/ 0 h 291"/>
                <a:gd name="T76" fmla="*/ 2 w 301"/>
                <a:gd name="T77" fmla="*/ 0 h 291"/>
                <a:gd name="T78" fmla="*/ 2 w 301"/>
                <a:gd name="T79" fmla="*/ 0 h 291"/>
                <a:gd name="T80" fmla="*/ 2 w 301"/>
                <a:gd name="T81" fmla="*/ 0 h 291"/>
                <a:gd name="T82" fmla="*/ 2 w 301"/>
                <a:gd name="T83" fmla="*/ 1 h 291"/>
                <a:gd name="T84" fmla="*/ 2 w 301"/>
                <a:gd name="T85" fmla="*/ 1 h 291"/>
                <a:gd name="T86" fmla="*/ 2 w 301"/>
                <a:gd name="T87" fmla="*/ 1 h 291"/>
                <a:gd name="T88" fmla="*/ 2 w 301"/>
                <a:gd name="T89" fmla="*/ 1 h 291"/>
                <a:gd name="T90" fmla="*/ 2 w 301"/>
                <a:gd name="T91" fmla="*/ 1 h 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1"/>
                <a:gd name="T139" fmla="*/ 0 h 291"/>
                <a:gd name="T140" fmla="*/ 301 w 301"/>
                <a:gd name="T141" fmla="*/ 291 h 2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2" name="Freeform 126"/>
            <p:cNvSpPr>
              <a:spLocks/>
            </p:cNvSpPr>
            <p:nvPr/>
          </p:nvSpPr>
          <p:spPr bwMode="auto">
            <a:xfrm>
              <a:off x="4245" y="544"/>
              <a:ext cx="48" cy="48"/>
            </a:xfrm>
            <a:custGeom>
              <a:avLst/>
              <a:gdLst>
                <a:gd name="T0" fmla="*/ 1 w 240"/>
                <a:gd name="T1" fmla="*/ 1 h 239"/>
                <a:gd name="T2" fmla="*/ 1 w 240"/>
                <a:gd name="T3" fmla="*/ 1 h 239"/>
                <a:gd name="T4" fmla="*/ 1 w 240"/>
                <a:gd name="T5" fmla="*/ 1 h 239"/>
                <a:gd name="T6" fmla="*/ 1 w 240"/>
                <a:gd name="T7" fmla="*/ 1 h 239"/>
                <a:gd name="T8" fmla="*/ 2 w 240"/>
                <a:gd name="T9" fmla="*/ 1 h 239"/>
                <a:gd name="T10" fmla="*/ 2 w 240"/>
                <a:gd name="T11" fmla="*/ 1 h 239"/>
                <a:gd name="T12" fmla="*/ 2 w 240"/>
                <a:gd name="T13" fmla="*/ 1 h 239"/>
                <a:gd name="T14" fmla="*/ 2 w 240"/>
                <a:gd name="T15" fmla="*/ 1 h 239"/>
                <a:gd name="T16" fmla="*/ 2 w 240"/>
                <a:gd name="T17" fmla="*/ 1 h 239"/>
                <a:gd name="T18" fmla="*/ 2 w 240"/>
                <a:gd name="T19" fmla="*/ 1 h 239"/>
                <a:gd name="T20" fmla="*/ 2 w 240"/>
                <a:gd name="T21" fmla="*/ 1 h 239"/>
                <a:gd name="T22" fmla="*/ 2 w 240"/>
                <a:gd name="T23" fmla="*/ 1 h 239"/>
                <a:gd name="T24" fmla="*/ 2 w 240"/>
                <a:gd name="T25" fmla="*/ 1 h 239"/>
                <a:gd name="T26" fmla="*/ 1 w 240"/>
                <a:gd name="T27" fmla="*/ 1 h 239"/>
                <a:gd name="T28" fmla="*/ 1 w 240"/>
                <a:gd name="T29" fmla="*/ 1 h 239"/>
                <a:gd name="T30" fmla="*/ 1 w 240"/>
                <a:gd name="T31" fmla="*/ 1 h 239"/>
                <a:gd name="T32" fmla="*/ 1 w 240"/>
                <a:gd name="T33" fmla="*/ 1 h 239"/>
                <a:gd name="T34" fmla="*/ 1 w 240"/>
                <a:gd name="T35" fmla="*/ 1 h 239"/>
                <a:gd name="T36" fmla="*/ 1 w 240"/>
                <a:gd name="T37" fmla="*/ 2 h 239"/>
                <a:gd name="T38" fmla="*/ 2 w 240"/>
                <a:gd name="T39" fmla="*/ 2 h 239"/>
                <a:gd name="T40" fmla="*/ 2 w 240"/>
                <a:gd name="T41" fmla="*/ 2 h 239"/>
                <a:gd name="T42" fmla="*/ 1 w 240"/>
                <a:gd name="T43" fmla="*/ 2 h 239"/>
                <a:gd name="T44" fmla="*/ 1 w 240"/>
                <a:gd name="T45" fmla="*/ 2 h 239"/>
                <a:gd name="T46" fmla="*/ 1 w 240"/>
                <a:gd name="T47" fmla="*/ 2 h 239"/>
                <a:gd name="T48" fmla="*/ 1 w 240"/>
                <a:gd name="T49" fmla="*/ 2 h 239"/>
                <a:gd name="T50" fmla="*/ 1 w 240"/>
                <a:gd name="T51" fmla="*/ 2 h 239"/>
                <a:gd name="T52" fmla="*/ 1 w 240"/>
                <a:gd name="T53" fmla="*/ 1 h 239"/>
                <a:gd name="T54" fmla="*/ 1 w 240"/>
                <a:gd name="T55" fmla="*/ 1 h 239"/>
                <a:gd name="T56" fmla="*/ 1 w 240"/>
                <a:gd name="T57" fmla="*/ 1 h 239"/>
                <a:gd name="T58" fmla="*/ 0 w 240"/>
                <a:gd name="T59" fmla="*/ 2 h 239"/>
                <a:gd name="T60" fmla="*/ 0 w 240"/>
                <a:gd name="T61" fmla="*/ 2 h 239"/>
                <a:gd name="T62" fmla="*/ 0 w 240"/>
                <a:gd name="T63" fmla="*/ 2 h 239"/>
                <a:gd name="T64" fmla="*/ 0 w 240"/>
                <a:gd name="T65" fmla="*/ 2 h 239"/>
                <a:gd name="T66" fmla="*/ 0 w 240"/>
                <a:gd name="T67" fmla="*/ 2 h 239"/>
                <a:gd name="T68" fmla="*/ 0 w 240"/>
                <a:gd name="T69" fmla="*/ 1 h 239"/>
                <a:gd name="T70" fmla="*/ 0 w 240"/>
                <a:gd name="T71" fmla="*/ 1 h 239"/>
                <a:gd name="T72" fmla="*/ 1 w 240"/>
                <a:gd name="T73" fmla="*/ 1 h 239"/>
                <a:gd name="T74" fmla="*/ 1 w 240"/>
                <a:gd name="T75" fmla="*/ 1 h 239"/>
                <a:gd name="T76" fmla="*/ 1 w 240"/>
                <a:gd name="T77" fmla="*/ 1 h 239"/>
                <a:gd name="T78" fmla="*/ 0 w 240"/>
                <a:gd name="T79" fmla="*/ 1 h 239"/>
                <a:gd name="T80" fmla="*/ 0 w 240"/>
                <a:gd name="T81" fmla="*/ 1 h 239"/>
                <a:gd name="T82" fmla="*/ 0 w 240"/>
                <a:gd name="T83" fmla="*/ 1 h 239"/>
                <a:gd name="T84" fmla="*/ 0 w 240"/>
                <a:gd name="T85" fmla="*/ 1 h 239"/>
                <a:gd name="T86" fmla="*/ 0 w 240"/>
                <a:gd name="T87" fmla="*/ 1 h 239"/>
                <a:gd name="T88" fmla="*/ 0 w 240"/>
                <a:gd name="T89" fmla="*/ 1 h 239"/>
                <a:gd name="T90" fmla="*/ 0 w 240"/>
                <a:gd name="T91" fmla="*/ 1 h 239"/>
                <a:gd name="T92" fmla="*/ 0 w 240"/>
                <a:gd name="T93" fmla="*/ 1 h 239"/>
                <a:gd name="T94" fmla="*/ 0 w 240"/>
                <a:gd name="T95" fmla="*/ 1 h 239"/>
                <a:gd name="T96" fmla="*/ 1 w 240"/>
                <a:gd name="T97" fmla="*/ 1 h 239"/>
                <a:gd name="T98" fmla="*/ 1 w 240"/>
                <a:gd name="T99" fmla="*/ 0 h 239"/>
                <a:gd name="T100" fmla="*/ 1 w 240"/>
                <a:gd name="T101" fmla="*/ 0 h 239"/>
                <a:gd name="T102" fmla="*/ 1 w 240"/>
                <a:gd name="T103" fmla="*/ 0 h 239"/>
                <a:gd name="T104" fmla="*/ 1 w 240"/>
                <a:gd name="T105" fmla="*/ 0 h 239"/>
                <a:gd name="T106" fmla="*/ 1 w 240"/>
                <a:gd name="T107" fmla="*/ 0 h 239"/>
                <a:gd name="T108" fmla="*/ 1 w 240"/>
                <a:gd name="T109" fmla="*/ 0 h 239"/>
                <a:gd name="T110" fmla="*/ 1 w 240"/>
                <a:gd name="T111" fmla="*/ 0 h 239"/>
                <a:gd name="T112" fmla="*/ 1 w 240"/>
                <a:gd name="T113" fmla="*/ 0 h 239"/>
                <a:gd name="T114" fmla="*/ 1 w 240"/>
                <a:gd name="T115" fmla="*/ 1 h 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
                <a:gd name="T175" fmla="*/ 0 h 239"/>
                <a:gd name="T176" fmla="*/ 240 w 240"/>
                <a:gd name="T177" fmla="*/ 239 h 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3" name="Freeform 127"/>
            <p:cNvSpPr>
              <a:spLocks/>
            </p:cNvSpPr>
            <p:nvPr/>
          </p:nvSpPr>
          <p:spPr bwMode="auto">
            <a:xfrm>
              <a:off x="4251" y="550"/>
              <a:ext cx="35" cy="33"/>
            </a:xfrm>
            <a:custGeom>
              <a:avLst/>
              <a:gdLst>
                <a:gd name="T0" fmla="*/ 1 w 176"/>
                <a:gd name="T1" fmla="*/ 0 h 166"/>
                <a:gd name="T2" fmla="*/ 1 w 176"/>
                <a:gd name="T3" fmla="*/ 0 h 166"/>
                <a:gd name="T4" fmla="*/ 1 w 176"/>
                <a:gd name="T5" fmla="*/ 1 h 166"/>
                <a:gd name="T6" fmla="*/ 1 w 176"/>
                <a:gd name="T7" fmla="*/ 1 h 166"/>
                <a:gd name="T8" fmla="*/ 1 w 176"/>
                <a:gd name="T9" fmla="*/ 1 h 166"/>
                <a:gd name="T10" fmla="*/ 1 w 176"/>
                <a:gd name="T11" fmla="*/ 1 h 166"/>
                <a:gd name="T12" fmla="*/ 1 w 176"/>
                <a:gd name="T13" fmla="*/ 1 h 166"/>
                <a:gd name="T14" fmla="*/ 1 w 176"/>
                <a:gd name="T15" fmla="*/ 1 h 166"/>
                <a:gd name="T16" fmla="*/ 1 w 176"/>
                <a:gd name="T17" fmla="*/ 1 h 166"/>
                <a:gd name="T18" fmla="*/ 1 w 176"/>
                <a:gd name="T19" fmla="*/ 1 h 166"/>
                <a:gd name="T20" fmla="*/ 1 w 176"/>
                <a:gd name="T21" fmla="*/ 1 h 166"/>
                <a:gd name="T22" fmla="*/ 1 w 176"/>
                <a:gd name="T23" fmla="*/ 1 h 166"/>
                <a:gd name="T24" fmla="*/ 0 w 176"/>
                <a:gd name="T25" fmla="*/ 1 h 166"/>
                <a:gd name="T26" fmla="*/ 0 w 176"/>
                <a:gd name="T27" fmla="*/ 1 h 166"/>
                <a:gd name="T28" fmla="*/ 0 w 176"/>
                <a:gd name="T29" fmla="*/ 1 h 166"/>
                <a:gd name="T30" fmla="*/ 0 w 176"/>
                <a:gd name="T31" fmla="*/ 1 h 166"/>
                <a:gd name="T32" fmla="*/ 0 w 176"/>
                <a:gd name="T33" fmla="*/ 1 h 166"/>
                <a:gd name="T34" fmla="*/ 0 w 176"/>
                <a:gd name="T35" fmla="*/ 1 h 166"/>
                <a:gd name="T36" fmla="*/ 0 w 176"/>
                <a:gd name="T37" fmla="*/ 1 h 166"/>
                <a:gd name="T38" fmla="*/ 0 w 176"/>
                <a:gd name="T39" fmla="*/ 1 h 166"/>
                <a:gd name="T40" fmla="*/ 0 w 176"/>
                <a:gd name="T41" fmla="*/ 1 h 166"/>
                <a:gd name="T42" fmla="*/ 0 w 176"/>
                <a:gd name="T43" fmla="*/ 0 h 166"/>
                <a:gd name="T44" fmla="*/ 0 w 176"/>
                <a:gd name="T45" fmla="*/ 0 h 166"/>
                <a:gd name="T46" fmla="*/ 0 w 176"/>
                <a:gd name="T47" fmla="*/ 0 h 166"/>
                <a:gd name="T48" fmla="*/ 0 w 176"/>
                <a:gd name="T49" fmla="*/ 0 h 166"/>
                <a:gd name="T50" fmla="*/ 0 w 176"/>
                <a:gd name="T51" fmla="*/ 0 h 166"/>
                <a:gd name="T52" fmla="*/ 0 w 176"/>
                <a:gd name="T53" fmla="*/ 0 h 166"/>
                <a:gd name="T54" fmla="*/ 0 w 176"/>
                <a:gd name="T55" fmla="*/ 0 h 166"/>
                <a:gd name="T56" fmla="*/ 0 w 176"/>
                <a:gd name="T57" fmla="*/ 0 h 166"/>
                <a:gd name="T58" fmla="*/ 0 w 176"/>
                <a:gd name="T59" fmla="*/ 0 h 166"/>
                <a:gd name="T60" fmla="*/ 1 w 176"/>
                <a:gd name="T61" fmla="*/ 0 h 166"/>
                <a:gd name="T62" fmla="*/ 1 w 176"/>
                <a:gd name="T63" fmla="*/ 0 h 166"/>
                <a:gd name="T64" fmla="*/ 1 w 176"/>
                <a:gd name="T65" fmla="*/ 0 h 166"/>
                <a:gd name="T66" fmla="*/ 1 w 176"/>
                <a:gd name="T67" fmla="*/ 0 h 166"/>
                <a:gd name="T68" fmla="*/ 1 w 176"/>
                <a:gd name="T69" fmla="*/ 0 h 166"/>
                <a:gd name="T70" fmla="*/ 1 w 176"/>
                <a:gd name="T71" fmla="*/ 0 h 166"/>
                <a:gd name="T72" fmla="*/ 1 w 176"/>
                <a:gd name="T73" fmla="*/ 0 h 166"/>
                <a:gd name="T74" fmla="*/ 1 w 176"/>
                <a:gd name="T75" fmla="*/ 0 h 166"/>
                <a:gd name="T76" fmla="*/ 1 w 176"/>
                <a:gd name="T77" fmla="*/ 0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6"/>
                <a:gd name="T118" fmla="*/ 0 h 166"/>
                <a:gd name="T119" fmla="*/ 176 w 176"/>
                <a:gd name="T120" fmla="*/ 166 h 1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4" name="Freeform 128"/>
            <p:cNvSpPr>
              <a:spLocks/>
            </p:cNvSpPr>
            <p:nvPr/>
          </p:nvSpPr>
          <p:spPr bwMode="auto">
            <a:xfrm>
              <a:off x="4311" y="598"/>
              <a:ext cx="60" cy="62"/>
            </a:xfrm>
            <a:custGeom>
              <a:avLst/>
              <a:gdLst>
                <a:gd name="T0" fmla="*/ 2 w 301"/>
                <a:gd name="T1" fmla="*/ 0 h 312"/>
                <a:gd name="T2" fmla="*/ 2 w 301"/>
                <a:gd name="T3" fmla="*/ 0 h 312"/>
                <a:gd name="T4" fmla="*/ 2 w 301"/>
                <a:gd name="T5" fmla="*/ 1 h 312"/>
                <a:gd name="T6" fmla="*/ 2 w 301"/>
                <a:gd name="T7" fmla="*/ 1 h 312"/>
                <a:gd name="T8" fmla="*/ 2 w 301"/>
                <a:gd name="T9" fmla="*/ 1 h 312"/>
                <a:gd name="T10" fmla="*/ 2 w 301"/>
                <a:gd name="T11" fmla="*/ 1 h 312"/>
                <a:gd name="T12" fmla="*/ 2 w 301"/>
                <a:gd name="T13" fmla="*/ 1 h 312"/>
                <a:gd name="T14" fmla="*/ 2 w 301"/>
                <a:gd name="T15" fmla="*/ 1 h 312"/>
                <a:gd name="T16" fmla="*/ 2 w 301"/>
                <a:gd name="T17" fmla="*/ 2 h 312"/>
                <a:gd name="T18" fmla="*/ 2 w 301"/>
                <a:gd name="T19" fmla="*/ 2 h 312"/>
                <a:gd name="T20" fmla="*/ 2 w 301"/>
                <a:gd name="T21" fmla="*/ 2 h 312"/>
                <a:gd name="T22" fmla="*/ 2 w 301"/>
                <a:gd name="T23" fmla="*/ 2 h 312"/>
                <a:gd name="T24" fmla="*/ 2 w 301"/>
                <a:gd name="T25" fmla="*/ 2 h 312"/>
                <a:gd name="T26" fmla="*/ 2 w 301"/>
                <a:gd name="T27" fmla="*/ 2 h 312"/>
                <a:gd name="T28" fmla="*/ 1 w 301"/>
                <a:gd name="T29" fmla="*/ 2 h 312"/>
                <a:gd name="T30" fmla="*/ 1 w 301"/>
                <a:gd name="T31" fmla="*/ 2 h 312"/>
                <a:gd name="T32" fmla="*/ 1 w 301"/>
                <a:gd name="T33" fmla="*/ 2 h 312"/>
                <a:gd name="T34" fmla="*/ 1 w 301"/>
                <a:gd name="T35" fmla="*/ 2 h 312"/>
                <a:gd name="T36" fmla="*/ 1 w 301"/>
                <a:gd name="T37" fmla="*/ 2 h 312"/>
                <a:gd name="T38" fmla="*/ 1 w 301"/>
                <a:gd name="T39" fmla="*/ 2 h 312"/>
                <a:gd name="T40" fmla="*/ 0 w 301"/>
                <a:gd name="T41" fmla="*/ 2 h 312"/>
                <a:gd name="T42" fmla="*/ 0 w 301"/>
                <a:gd name="T43" fmla="*/ 2 h 312"/>
                <a:gd name="T44" fmla="*/ 1 w 301"/>
                <a:gd name="T45" fmla="*/ 2 h 312"/>
                <a:gd name="T46" fmla="*/ 1 w 301"/>
                <a:gd name="T47" fmla="*/ 2 h 312"/>
                <a:gd name="T48" fmla="*/ 0 w 301"/>
                <a:gd name="T49" fmla="*/ 1 h 312"/>
                <a:gd name="T50" fmla="*/ 0 w 301"/>
                <a:gd name="T51" fmla="*/ 1 h 312"/>
                <a:gd name="T52" fmla="*/ 0 w 301"/>
                <a:gd name="T53" fmla="*/ 1 h 312"/>
                <a:gd name="T54" fmla="*/ 0 w 301"/>
                <a:gd name="T55" fmla="*/ 1 h 312"/>
                <a:gd name="T56" fmla="*/ 0 w 301"/>
                <a:gd name="T57" fmla="*/ 1 h 312"/>
                <a:gd name="T58" fmla="*/ 1 w 301"/>
                <a:gd name="T59" fmla="*/ 1 h 312"/>
                <a:gd name="T60" fmla="*/ 1 w 301"/>
                <a:gd name="T61" fmla="*/ 1 h 312"/>
                <a:gd name="T62" fmla="*/ 1 w 301"/>
                <a:gd name="T63" fmla="*/ 0 h 312"/>
                <a:gd name="T64" fmla="*/ 1 w 301"/>
                <a:gd name="T65" fmla="*/ 0 h 312"/>
                <a:gd name="T66" fmla="*/ 2 w 301"/>
                <a:gd name="T67" fmla="*/ 0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312"/>
                <a:gd name="T104" fmla="*/ 301 w 301"/>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5" name="Freeform 129"/>
            <p:cNvSpPr>
              <a:spLocks/>
            </p:cNvSpPr>
            <p:nvPr/>
          </p:nvSpPr>
          <p:spPr bwMode="auto">
            <a:xfrm>
              <a:off x="4318" y="606"/>
              <a:ext cx="47" cy="48"/>
            </a:xfrm>
            <a:custGeom>
              <a:avLst/>
              <a:gdLst>
                <a:gd name="T0" fmla="*/ 2 w 238"/>
                <a:gd name="T1" fmla="*/ 1 h 238"/>
                <a:gd name="T2" fmla="*/ 2 w 238"/>
                <a:gd name="T3" fmla="*/ 1 h 238"/>
                <a:gd name="T4" fmla="*/ 2 w 238"/>
                <a:gd name="T5" fmla="*/ 1 h 238"/>
                <a:gd name="T6" fmla="*/ 2 w 238"/>
                <a:gd name="T7" fmla="*/ 1 h 238"/>
                <a:gd name="T8" fmla="*/ 2 w 238"/>
                <a:gd name="T9" fmla="*/ 1 h 238"/>
                <a:gd name="T10" fmla="*/ 2 w 238"/>
                <a:gd name="T11" fmla="*/ 1 h 238"/>
                <a:gd name="T12" fmla="*/ 2 w 238"/>
                <a:gd name="T13" fmla="*/ 1 h 238"/>
                <a:gd name="T14" fmla="*/ 1 w 238"/>
                <a:gd name="T15" fmla="*/ 1 h 238"/>
                <a:gd name="T16" fmla="*/ 1 w 238"/>
                <a:gd name="T17" fmla="*/ 1 h 238"/>
                <a:gd name="T18" fmla="*/ 1 w 238"/>
                <a:gd name="T19" fmla="*/ 1 h 238"/>
                <a:gd name="T20" fmla="*/ 1 w 238"/>
                <a:gd name="T21" fmla="*/ 2 h 238"/>
                <a:gd name="T22" fmla="*/ 1 w 238"/>
                <a:gd name="T23" fmla="*/ 2 h 238"/>
                <a:gd name="T24" fmla="*/ 1 w 238"/>
                <a:gd name="T25" fmla="*/ 2 h 238"/>
                <a:gd name="T26" fmla="*/ 1 w 238"/>
                <a:gd name="T27" fmla="*/ 2 h 238"/>
                <a:gd name="T28" fmla="*/ 1 w 238"/>
                <a:gd name="T29" fmla="*/ 2 h 238"/>
                <a:gd name="T30" fmla="*/ 1 w 238"/>
                <a:gd name="T31" fmla="*/ 2 h 238"/>
                <a:gd name="T32" fmla="*/ 1 w 238"/>
                <a:gd name="T33" fmla="*/ 2 h 238"/>
                <a:gd name="T34" fmla="*/ 1 w 238"/>
                <a:gd name="T35" fmla="*/ 1 h 238"/>
                <a:gd name="T36" fmla="*/ 1 w 238"/>
                <a:gd name="T37" fmla="*/ 1 h 238"/>
                <a:gd name="T38" fmla="*/ 0 w 238"/>
                <a:gd name="T39" fmla="*/ 2 h 238"/>
                <a:gd name="T40" fmla="*/ 1 w 238"/>
                <a:gd name="T41" fmla="*/ 1 h 238"/>
                <a:gd name="T42" fmla="*/ 0 w 238"/>
                <a:gd name="T43" fmla="*/ 1 h 238"/>
                <a:gd name="T44" fmla="*/ 0 w 238"/>
                <a:gd name="T45" fmla="*/ 1 h 238"/>
                <a:gd name="T46" fmla="*/ 0 w 238"/>
                <a:gd name="T47" fmla="*/ 1 h 238"/>
                <a:gd name="T48" fmla="*/ 0 w 238"/>
                <a:gd name="T49" fmla="*/ 1 h 238"/>
                <a:gd name="T50" fmla="*/ 0 w 238"/>
                <a:gd name="T51" fmla="*/ 1 h 238"/>
                <a:gd name="T52" fmla="*/ 0 w 238"/>
                <a:gd name="T53" fmla="*/ 1 h 238"/>
                <a:gd name="T54" fmla="*/ 0 w 238"/>
                <a:gd name="T55" fmla="*/ 1 h 238"/>
                <a:gd name="T56" fmla="*/ 0 w 238"/>
                <a:gd name="T57" fmla="*/ 1 h 238"/>
                <a:gd name="T58" fmla="*/ 0 w 238"/>
                <a:gd name="T59" fmla="*/ 1 h 238"/>
                <a:gd name="T60" fmla="*/ 0 w 238"/>
                <a:gd name="T61" fmla="*/ 1 h 238"/>
                <a:gd name="T62" fmla="*/ 0 w 238"/>
                <a:gd name="T63" fmla="*/ 1 h 238"/>
                <a:gd name="T64" fmla="*/ 0 w 238"/>
                <a:gd name="T65" fmla="*/ 1 h 238"/>
                <a:gd name="T66" fmla="*/ 0 w 238"/>
                <a:gd name="T67" fmla="*/ 1 h 238"/>
                <a:gd name="T68" fmla="*/ 1 w 238"/>
                <a:gd name="T69" fmla="*/ 1 h 238"/>
                <a:gd name="T70" fmla="*/ 1 w 238"/>
                <a:gd name="T71" fmla="*/ 1 h 238"/>
                <a:gd name="T72" fmla="*/ 1 w 238"/>
                <a:gd name="T73" fmla="*/ 1 h 238"/>
                <a:gd name="T74" fmla="*/ 1 w 238"/>
                <a:gd name="T75" fmla="*/ 0 h 238"/>
                <a:gd name="T76" fmla="*/ 1 w 238"/>
                <a:gd name="T77" fmla="*/ 0 h 238"/>
                <a:gd name="T78" fmla="*/ 1 w 238"/>
                <a:gd name="T79" fmla="*/ 0 h 238"/>
                <a:gd name="T80" fmla="*/ 1 w 238"/>
                <a:gd name="T81" fmla="*/ 0 h 238"/>
                <a:gd name="T82" fmla="*/ 1 w 238"/>
                <a:gd name="T83" fmla="*/ 1 h 238"/>
                <a:gd name="T84" fmla="*/ 1 w 238"/>
                <a:gd name="T85" fmla="*/ 1 h 238"/>
                <a:gd name="T86" fmla="*/ 1 w 238"/>
                <a:gd name="T87" fmla="*/ 1 h 238"/>
                <a:gd name="T88" fmla="*/ 1 w 238"/>
                <a:gd name="T89" fmla="*/ 1 h 238"/>
                <a:gd name="T90" fmla="*/ 2 w 238"/>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8"/>
                <a:gd name="T139" fmla="*/ 0 h 238"/>
                <a:gd name="T140" fmla="*/ 238 w 238"/>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191"/>
          <p:cNvGrpSpPr>
            <a:grpSpLocks/>
          </p:cNvGrpSpPr>
          <p:nvPr/>
        </p:nvGrpSpPr>
        <p:grpSpPr bwMode="auto">
          <a:xfrm>
            <a:off x="3798888" y="3505200"/>
            <a:ext cx="2906712" cy="3429000"/>
            <a:chOff x="2514600" y="3124200"/>
            <a:chExt cx="2906713" cy="3429000"/>
          </a:xfrm>
        </p:grpSpPr>
        <p:sp>
          <p:nvSpPr>
            <p:cNvPr id="26630" name="Oval 3"/>
            <p:cNvSpPr>
              <a:spLocks noChangeAspect="1" noChangeArrowheads="1"/>
            </p:cNvSpPr>
            <p:nvPr/>
          </p:nvSpPr>
          <p:spPr bwMode="auto">
            <a:xfrm>
              <a:off x="2935288" y="40005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31" name="Oval 4"/>
            <p:cNvSpPr>
              <a:spLocks noChangeAspect="1" noChangeArrowheads="1"/>
            </p:cNvSpPr>
            <p:nvPr/>
          </p:nvSpPr>
          <p:spPr bwMode="auto">
            <a:xfrm>
              <a:off x="3852863" y="44196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32" name="Oval 5"/>
            <p:cNvSpPr>
              <a:spLocks noChangeAspect="1" noChangeArrowheads="1"/>
            </p:cNvSpPr>
            <p:nvPr/>
          </p:nvSpPr>
          <p:spPr bwMode="auto">
            <a:xfrm>
              <a:off x="4886325" y="38100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33" name="Oval 6"/>
            <p:cNvSpPr>
              <a:spLocks noChangeAspect="1" noChangeArrowheads="1"/>
            </p:cNvSpPr>
            <p:nvPr/>
          </p:nvSpPr>
          <p:spPr bwMode="auto">
            <a:xfrm>
              <a:off x="3241675" y="48006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34" name="Oval 7"/>
            <p:cNvSpPr>
              <a:spLocks noChangeAspect="1" noChangeArrowheads="1"/>
            </p:cNvSpPr>
            <p:nvPr/>
          </p:nvSpPr>
          <p:spPr bwMode="auto">
            <a:xfrm>
              <a:off x="3814763" y="52943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35" name="Oval 8"/>
            <p:cNvSpPr>
              <a:spLocks noChangeAspect="1" noChangeArrowheads="1"/>
            </p:cNvSpPr>
            <p:nvPr/>
          </p:nvSpPr>
          <p:spPr bwMode="auto">
            <a:xfrm>
              <a:off x="2514600" y="46863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36" name="Oval 9"/>
            <p:cNvSpPr>
              <a:spLocks noChangeAspect="1" noChangeArrowheads="1"/>
            </p:cNvSpPr>
            <p:nvPr/>
          </p:nvSpPr>
          <p:spPr bwMode="auto">
            <a:xfrm>
              <a:off x="5114925" y="57134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37" name="Oval 10"/>
            <p:cNvSpPr>
              <a:spLocks noChangeAspect="1" noChangeArrowheads="1"/>
            </p:cNvSpPr>
            <p:nvPr/>
          </p:nvSpPr>
          <p:spPr bwMode="auto">
            <a:xfrm>
              <a:off x="5268913" y="42672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38" name="Oval 11"/>
            <p:cNvSpPr>
              <a:spLocks noChangeAspect="1" noChangeArrowheads="1"/>
            </p:cNvSpPr>
            <p:nvPr/>
          </p:nvSpPr>
          <p:spPr bwMode="auto">
            <a:xfrm>
              <a:off x="2743200" y="5522913"/>
              <a:ext cx="77788"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39" name="Oval 12"/>
            <p:cNvSpPr>
              <a:spLocks noChangeAspect="1" noChangeArrowheads="1"/>
            </p:cNvSpPr>
            <p:nvPr/>
          </p:nvSpPr>
          <p:spPr bwMode="auto">
            <a:xfrm>
              <a:off x="5345113" y="50657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40" name="Oval 13"/>
            <p:cNvSpPr>
              <a:spLocks noChangeAspect="1" noChangeArrowheads="1"/>
            </p:cNvSpPr>
            <p:nvPr/>
          </p:nvSpPr>
          <p:spPr bwMode="auto">
            <a:xfrm>
              <a:off x="3432175" y="59801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41" name="Oval 15"/>
            <p:cNvSpPr>
              <a:spLocks noChangeAspect="1" noChangeArrowheads="1"/>
            </p:cNvSpPr>
            <p:nvPr/>
          </p:nvSpPr>
          <p:spPr bwMode="auto">
            <a:xfrm>
              <a:off x="4579938" y="46101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26642" name="Line 30"/>
            <p:cNvSpPr>
              <a:spLocks noChangeAspect="1" noChangeShapeType="1"/>
            </p:cNvSpPr>
            <p:nvPr/>
          </p:nvSpPr>
          <p:spPr bwMode="auto">
            <a:xfrm flipH="1">
              <a:off x="3011488" y="3619500"/>
              <a:ext cx="993775"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31"/>
            <p:cNvSpPr>
              <a:spLocks noChangeAspect="1" noChangeShapeType="1"/>
            </p:cNvSpPr>
            <p:nvPr/>
          </p:nvSpPr>
          <p:spPr bwMode="auto">
            <a:xfrm flipH="1">
              <a:off x="3890963" y="3616325"/>
              <a:ext cx="114300" cy="800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32"/>
            <p:cNvSpPr>
              <a:spLocks noChangeAspect="1" noChangeShapeType="1"/>
            </p:cNvSpPr>
            <p:nvPr/>
          </p:nvSpPr>
          <p:spPr bwMode="auto">
            <a:xfrm>
              <a:off x="4005263" y="3619500"/>
              <a:ext cx="574675" cy="990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33"/>
            <p:cNvSpPr>
              <a:spLocks noChangeAspect="1" noChangeShapeType="1"/>
            </p:cNvSpPr>
            <p:nvPr/>
          </p:nvSpPr>
          <p:spPr bwMode="auto">
            <a:xfrm>
              <a:off x="4005263" y="3619500"/>
              <a:ext cx="881062" cy="228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6" name="Line 34"/>
            <p:cNvSpPr>
              <a:spLocks noChangeAspect="1" noChangeShapeType="1"/>
            </p:cNvSpPr>
            <p:nvPr/>
          </p:nvSpPr>
          <p:spPr bwMode="auto">
            <a:xfrm flipH="1">
              <a:off x="4618038" y="3848100"/>
              <a:ext cx="306387" cy="762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7" name="Line 35"/>
            <p:cNvSpPr>
              <a:spLocks noChangeAspect="1" noChangeShapeType="1"/>
            </p:cNvSpPr>
            <p:nvPr/>
          </p:nvSpPr>
          <p:spPr bwMode="auto">
            <a:xfrm flipV="1">
              <a:off x="3852863" y="4686300"/>
              <a:ext cx="727075" cy="646113"/>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8" name="Line 36"/>
            <p:cNvSpPr>
              <a:spLocks noChangeAspect="1" noChangeShapeType="1"/>
            </p:cNvSpPr>
            <p:nvPr/>
          </p:nvSpPr>
          <p:spPr bwMode="auto">
            <a:xfrm flipV="1">
              <a:off x="3890963" y="4305300"/>
              <a:ext cx="1377950" cy="1524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9" name="Line 37"/>
            <p:cNvSpPr>
              <a:spLocks noChangeAspect="1" noChangeShapeType="1"/>
            </p:cNvSpPr>
            <p:nvPr/>
          </p:nvSpPr>
          <p:spPr bwMode="auto">
            <a:xfrm>
              <a:off x="4962525" y="3848100"/>
              <a:ext cx="344488" cy="419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0" name="Line 38"/>
            <p:cNvSpPr>
              <a:spLocks noChangeAspect="1" noChangeShapeType="1"/>
            </p:cNvSpPr>
            <p:nvPr/>
          </p:nvSpPr>
          <p:spPr bwMode="auto">
            <a:xfrm>
              <a:off x="4618038" y="4686300"/>
              <a:ext cx="727075" cy="3413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1" name="Line 39"/>
            <p:cNvSpPr>
              <a:spLocks noChangeAspect="1" noChangeShapeType="1"/>
            </p:cNvSpPr>
            <p:nvPr/>
          </p:nvSpPr>
          <p:spPr bwMode="auto">
            <a:xfrm>
              <a:off x="5307013" y="4305300"/>
              <a:ext cx="76200" cy="7223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2" name="Line 40"/>
            <p:cNvSpPr>
              <a:spLocks noChangeAspect="1" noChangeShapeType="1"/>
            </p:cNvSpPr>
            <p:nvPr/>
          </p:nvSpPr>
          <p:spPr bwMode="auto">
            <a:xfrm>
              <a:off x="3890963" y="4495800"/>
              <a:ext cx="1223962" cy="12176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3" name="Line 41"/>
            <p:cNvSpPr>
              <a:spLocks noChangeAspect="1" noChangeShapeType="1"/>
            </p:cNvSpPr>
            <p:nvPr/>
          </p:nvSpPr>
          <p:spPr bwMode="auto">
            <a:xfrm flipH="1">
              <a:off x="3317875" y="4457700"/>
              <a:ext cx="573088" cy="3429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4" name="Line 42"/>
            <p:cNvSpPr>
              <a:spLocks noChangeAspect="1" noChangeShapeType="1"/>
            </p:cNvSpPr>
            <p:nvPr/>
          </p:nvSpPr>
          <p:spPr bwMode="auto">
            <a:xfrm>
              <a:off x="2973388" y="4038600"/>
              <a:ext cx="306387" cy="762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5" name="Line 43"/>
            <p:cNvSpPr>
              <a:spLocks noChangeAspect="1" noChangeShapeType="1"/>
            </p:cNvSpPr>
            <p:nvPr/>
          </p:nvSpPr>
          <p:spPr bwMode="auto">
            <a:xfrm flipH="1">
              <a:off x="2590800" y="4038600"/>
              <a:ext cx="382588"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6" name="Line 44"/>
            <p:cNvSpPr>
              <a:spLocks noChangeAspect="1" noChangeShapeType="1"/>
            </p:cNvSpPr>
            <p:nvPr/>
          </p:nvSpPr>
          <p:spPr bwMode="auto">
            <a:xfrm>
              <a:off x="2552700" y="4724400"/>
              <a:ext cx="1223963" cy="5699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7" name="Line 45"/>
            <p:cNvSpPr>
              <a:spLocks noChangeAspect="1" noChangeShapeType="1"/>
            </p:cNvSpPr>
            <p:nvPr/>
          </p:nvSpPr>
          <p:spPr bwMode="auto">
            <a:xfrm flipH="1">
              <a:off x="3508375" y="5332413"/>
              <a:ext cx="344488" cy="6477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8" name="Line 46"/>
            <p:cNvSpPr>
              <a:spLocks noChangeAspect="1" noChangeShapeType="1"/>
            </p:cNvSpPr>
            <p:nvPr/>
          </p:nvSpPr>
          <p:spPr bwMode="auto">
            <a:xfrm>
              <a:off x="3852863" y="5332413"/>
              <a:ext cx="612775" cy="723900"/>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9" name="Line 47"/>
            <p:cNvSpPr>
              <a:spLocks noChangeAspect="1" noChangeShapeType="1"/>
            </p:cNvSpPr>
            <p:nvPr/>
          </p:nvSpPr>
          <p:spPr bwMode="auto">
            <a:xfrm flipH="1">
              <a:off x="2859088" y="5332413"/>
              <a:ext cx="993775" cy="1905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0" name="Line 48"/>
            <p:cNvSpPr>
              <a:spLocks noChangeAspect="1" noChangeShapeType="1"/>
            </p:cNvSpPr>
            <p:nvPr/>
          </p:nvSpPr>
          <p:spPr bwMode="auto">
            <a:xfrm flipH="1">
              <a:off x="4541838" y="5751513"/>
              <a:ext cx="611187" cy="3429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1" name="Line 49"/>
            <p:cNvSpPr>
              <a:spLocks noChangeAspect="1" noChangeShapeType="1"/>
            </p:cNvSpPr>
            <p:nvPr/>
          </p:nvSpPr>
          <p:spPr bwMode="auto">
            <a:xfrm flipV="1">
              <a:off x="5191125" y="5141913"/>
              <a:ext cx="230188"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2" name="Line 50"/>
            <p:cNvSpPr>
              <a:spLocks noChangeAspect="1" noChangeShapeType="1"/>
            </p:cNvSpPr>
            <p:nvPr/>
          </p:nvSpPr>
          <p:spPr bwMode="auto">
            <a:xfrm flipH="1" flipV="1">
              <a:off x="4618038" y="4724400"/>
              <a:ext cx="765175" cy="3794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3" name="Line 51"/>
            <p:cNvSpPr>
              <a:spLocks noChangeAspect="1" noChangeShapeType="1"/>
            </p:cNvSpPr>
            <p:nvPr/>
          </p:nvSpPr>
          <p:spPr bwMode="auto">
            <a:xfrm flipH="1" flipV="1">
              <a:off x="3317875" y="4876800"/>
              <a:ext cx="534988" cy="455613"/>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4" name="Line 52"/>
            <p:cNvSpPr>
              <a:spLocks noChangeAspect="1" noChangeShapeType="1"/>
            </p:cNvSpPr>
            <p:nvPr/>
          </p:nvSpPr>
          <p:spPr bwMode="auto">
            <a:xfrm flipH="1">
              <a:off x="5153025" y="5103813"/>
              <a:ext cx="230188"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5" name="Line 53"/>
            <p:cNvSpPr>
              <a:spLocks noChangeAspect="1" noChangeShapeType="1"/>
            </p:cNvSpPr>
            <p:nvPr/>
          </p:nvSpPr>
          <p:spPr bwMode="auto">
            <a:xfrm flipV="1">
              <a:off x="4503738" y="4762500"/>
              <a:ext cx="76200" cy="13319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6" name="Line 54"/>
            <p:cNvSpPr>
              <a:spLocks noChangeAspect="1" noChangeShapeType="1"/>
            </p:cNvSpPr>
            <p:nvPr/>
          </p:nvSpPr>
          <p:spPr bwMode="auto">
            <a:xfrm flipH="1" flipV="1">
              <a:off x="3572354" y="6073566"/>
              <a:ext cx="957263" cy="38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7" name="Line 55"/>
            <p:cNvSpPr>
              <a:spLocks noChangeAspect="1" noChangeShapeType="1"/>
            </p:cNvSpPr>
            <p:nvPr/>
          </p:nvSpPr>
          <p:spPr bwMode="auto">
            <a:xfrm flipV="1">
              <a:off x="3279775" y="3695700"/>
              <a:ext cx="649288" cy="1143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8" name="Line 56"/>
            <p:cNvSpPr>
              <a:spLocks noChangeAspect="1" noChangeShapeType="1"/>
            </p:cNvSpPr>
            <p:nvPr/>
          </p:nvSpPr>
          <p:spPr bwMode="auto">
            <a:xfrm>
              <a:off x="2781300" y="5561013"/>
              <a:ext cx="650875" cy="4191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9" name="Line 57"/>
            <p:cNvSpPr>
              <a:spLocks noChangeAspect="1" noChangeShapeType="1"/>
            </p:cNvSpPr>
            <p:nvPr/>
          </p:nvSpPr>
          <p:spPr bwMode="auto">
            <a:xfrm>
              <a:off x="2552700" y="4724400"/>
              <a:ext cx="190500" cy="7985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70" name="Line 58"/>
            <p:cNvSpPr>
              <a:spLocks noChangeAspect="1" noChangeShapeType="1"/>
            </p:cNvSpPr>
            <p:nvPr/>
          </p:nvSpPr>
          <p:spPr bwMode="auto">
            <a:xfrm>
              <a:off x="2552700" y="4724400"/>
              <a:ext cx="688975" cy="1143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71" name="Text Box 16"/>
            <p:cNvSpPr txBox="1">
              <a:spLocks noChangeAspect="1" noChangeArrowheads="1"/>
            </p:cNvSpPr>
            <p:nvPr/>
          </p:nvSpPr>
          <p:spPr bwMode="auto">
            <a:xfrm>
              <a:off x="3914775" y="3124200"/>
              <a:ext cx="331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s</a:t>
              </a:r>
            </a:p>
          </p:txBody>
        </p:sp>
        <p:sp>
          <p:nvSpPr>
            <p:cNvPr id="26672" name="Text Box 23"/>
            <p:cNvSpPr txBox="1">
              <a:spLocks noChangeAspect="1" noChangeArrowheads="1"/>
            </p:cNvSpPr>
            <p:nvPr/>
          </p:nvSpPr>
          <p:spPr bwMode="auto">
            <a:xfrm>
              <a:off x="4484688" y="5999202"/>
              <a:ext cx="2920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t</a:t>
              </a:r>
            </a:p>
          </p:txBody>
        </p:sp>
        <p:sp>
          <p:nvSpPr>
            <p:cNvPr id="26673" name="Oval 62"/>
            <p:cNvSpPr>
              <a:spLocks noChangeAspect="1" noChangeArrowheads="1"/>
            </p:cNvSpPr>
            <p:nvPr/>
          </p:nvSpPr>
          <p:spPr bwMode="auto">
            <a:xfrm>
              <a:off x="3967163" y="3581400"/>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sp>
          <p:nvSpPr>
            <p:cNvPr id="26674" name="Oval 62"/>
            <p:cNvSpPr>
              <a:spLocks noChangeAspect="1" noChangeArrowheads="1"/>
            </p:cNvSpPr>
            <p:nvPr/>
          </p:nvSpPr>
          <p:spPr bwMode="auto">
            <a:xfrm>
              <a:off x="4515044" y="6058676"/>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 calcmode="lin" valueType="num">
                                      <p:cBhvr additive="base">
                                        <p:cTn id="17"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6"/>
          <p:cNvGrpSpPr>
            <a:grpSpLocks/>
          </p:cNvGrpSpPr>
          <p:nvPr/>
        </p:nvGrpSpPr>
        <p:grpSpPr bwMode="auto">
          <a:xfrm>
            <a:off x="-114300" y="-76200"/>
            <a:ext cx="9318625" cy="7034213"/>
            <a:chOff x="-114300" y="-76436"/>
            <a:chExt cx="9318614" cy="7034449"/>
          </a:xfrm>
        </p:grpSpPr>
        <p:sp>
          <p:nvSpPr>
            <p:cNvPr id="27652"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endParaRPr lang="en-US" altLang="en-US" sz="3200">
                <a:latin typeface="Monotype Corsiva" pitchFamily="66" charset="0"/>
              </a:endParaRPr>
            </a:p>
          </p:txBody>
        </p:sp>
        <p:grpSp>
          <p:nvGrpSpPr>
            <p:cNvPr id="27653" name="Group 14"/>
            <p:cNvGrpSpPr>
              <a:grpSpLocks/>
            </p:cNvGrpSpPr>
            <p:nvPr/>
          </p:nvGrpSpPr>
          <p:grpSpPr bwMode="auto">
            <a:xfrm>
              <a:off x="1728788" y="848053"/>
              <a:ext cx="5257800" cy="5918200"/>
              <a:chOff x="1728788" y="848053"/>
              <a:chExt cx="5257800" cy="5918200"/>
            </a:xfrm>
          </p:grpSpPr>
          <p:sp>
            <p:nvSpPr>
              <p:cNvPr id="27658" name="Oval 3"/>
              <p:cNvSpPr>
                <a:spLocks noChangeArrowheads="1"/>
              </p:cNvSpPr>
              <p:nvPr/>
            </p:nvSpPr>
            <p:spPr bwMode="auto">
              <a:xfrm>
                <a:off x="1728788" y="848053"/>
                <a:ext cx="5257800" cy="5918200"/>
              </a:xfrm>
              <a:prstGeom prst="ellipse">
                <a:avLst/>
              </a:prstGeom>
              <a:noFill/>
              <a:ln w="38100" cap="sq">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27659" name="Text Box 4"/>
              <p:cNvSpPr txBox="1">
                <a:spLocks noChangeArrowheads="1"/>
              </p:cNvSpPr>
              <p:nvPr/>
            </p:nvSpPr>
            <p:spPr bwMode="auto">
              <a:xfrm>
                <a:off x="3094038" y="848053"/>
                <a:ext cx="250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accent2"/>
                    </a:solidFill>
                  </a:rPr>
                  <a:t>Deterministic</a:t>
                </a:r>
              </a:p>
            </p:txBody>
          </p:sp>
        </p:grpSp>
        <p:sp>
          <p:nvSpPr>
            <p:cNvPr id="27654" name="Oval 48"/>
            <p:cNvSpPr>
              <a:spLocks noChangeArrowheads="1"/>
            </p:cNvSpPr>
            <p:nvPr/>
          </p:nvSpPr>
          <p:spPr bwMode="auto">
            <a:xfrm rot="19071281" flipH="1">
              <a:off x="784225" y="-74613"/>
              <a:ext cx="5973763" cy="7032626"/>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27655" name="Rectangle 49"/>
            <p:cNvSpPr>
              <a:spLocks noChangeArrowheads="1"/>
            </p:cNvSpPr>
            <p:nvPr/>
          </p:nvSpPr>
          <p:spPr bwMode="auto">
            <a:xfrm>
              <a:off x="-114300" y="543580"/>
              <a:ext cx="3243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accent2"/>
                  </a:solidFill>
                </a:rPr>
                <a:t>Non-Deterministic</a:t>
              </a:r>
              <a:endParaRPr lang="en-US" altLang="en-US" sz="2400">
                <a:solidFill>
                  <a:schemeClr val="accent2"/>
                </a:solidFill>
              </a:endParaRPr>
            </a:p>
          </p:txBody>
        </p:sp>
        <p:sp>
          <p:nvSpPr>
            <p:cNvPr id="27656" name="Oval 47"/>
            <p:cNvSpPr>
              <a:spLocks noChangeArrowheads="1"/>
            </p:cNvSpPr>
            <p:nvPr/>
          </p:nvSpPr>
          <p:spPr bwMode="auto">
            <a:xfrm rot="2528719">
              <a:off x="2003425" y="-76436"/>
              <a:ext cx="59753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27657" name="Rectangle 23"/>
            <p:cNvSpPr>
              <a:spLocks noChangeArrowheads="1"/>
            </p:cNvSpPr>
            <p:nvPr/>
          </p:nvSpPr>
          <p:spPr bwMode="auto">
            <a:xfrm>
              <a:off x="5791200" y="543580"/>
              <a:ext cx="3413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accent2"/>
                  </a:solidFill>
                </a:rPr>
                <a:t>Co-Non-Deterministic</a:t>
              </a:r>
              <a:endParaRPr lang="en-US" altLang="en-US" sz="2400">
                <a:solidFill>
                  <a:schemeClr val="accent2"/>
                </a:solidFill>
              </a:endParaRPr>
            </a:p>
          </p:txBody>
        </p:sp>
      </p:grpSp>
      <p:sp>
        <p:nvSpPr>
          <p:cNvPr id="11" name="TextBox 10"/>
          <p:cNvSpPr txBox="1">
            <a:spLocks noChangeArrowheads="1"/>
          </p:cNvSpPr>
          <p:nvPr/>
        </p:nvSpPr>
        <p:spPr bwMode="auto">
          <a:xfrm>
            <a:off x="2362200" y="3200400"/>
            <a:ext cx="396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CA" altLang="en-US"/>
              <a:t>Generally, </a:t>
            </a:r>
            <a:br>
              <a:rPr lang="en-CA" altLang="en-US"/>
            </a:br>
            <a:r>
              <a:rPr lang="en-CA" altLang="en-US"/>
              <a:t>these classes are different.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endParaRPr lang="en-US" altLang="en-US" sz="3200">
              <a:latin typeface="Monotype Corsiva" pitchFamily="66" charset="0"/>
            </a:endParaRPr>
          </a:p>
        </p:txBody>
      </p:sp>
      <p:grpSp>
        <p:nvGrpSpPr>
          <p:cNvPr id="28675" name="Group 14"/>
          <p:cNvGrpSpPr>
            <a:grpSpLocks/>
          </p:cNvGrpSpPr>
          <p:nvPr/>
        </p:nvGrpSpPr>
        <p:grpSpPr bwMode="auto">
          <a:xfrm>
            <a:off x="1728788" y="847725"/>
            <a:ext cx="5257800" cy="5918200"/>
            <a:chOff x="1728788" y="848053"/>
            <a:chExt cx="5257800" cy="5918200"/>
          </a:xfrm>
        </p:grpSpPr>
        <p:sp>
          <p:nvSpPr>
            <p:cNvPr id="28680" name="Oval 3"/>
            <p:cNvSpPr>
              <a:spLocks noChangeArrowheads="1"/>
            </p:cNvSpPr>
            <p:nvPr/>
          </p:nvSpPr>
          <p:spPr bwMode="auto">
            <a:xfrm>
              <a:off x="1728788" y="848053"/>
              <a:ext cx="5257800" cy="5918200"/>
            </a:xfrm>
            <a:prstGeom prst="ellipse">
              <a:avLst/>
            </a:prstGeom>
            <a:noFill/>
            <a:ln w="38100" cap="sq">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28681" name="Text Box 4"/>
            <p:cNvSpPr txBox="1">
              <a:spLocks noChangeArrowheads="1"/>
            </p:cNvSpPr>
            <p:nvPr/>
          </p:nvSpPr>
          <p:spPr bwMode="auto">
            <a:xfrm>
              <a:off x="3094038" y="848053"/>
              <a:ext cx="250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accent2"/>
                  </a:solidFill>
                </a:rPr>
                <a:t>Deterministic</a:t>
              </a:r>
            </a:p>
          </p:txBody>
        </p:sp>
      </p:grpSp>
      <p:sp>
        <p:nvSpPr>
          <p:cNvPr id="110601" name="Rectangle 49"/>
          <p:cNvSpPr>
            <a:spLocks noChangeArrowheads="1"/>
          </p:cNvSpPr>
          <p:nvPr/>
        </p:nvSpPr>
        <p:spPr bwMode="auto">
          <a:xfrm>
            <a:off x="1265238" y="88900"/>
            <a:ext cx="35353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accent2"/>
                </a:solidFill>
              </a:rPr>
              <a:t>Non-Deterministic =</a:t>
            </a:r>
          </a:p>
          <a:p>
            <a:pPr algn="ctr">
              <a:buFontTx/>
              <a:buNone/>
            </a:pPr>
            <a:r>
              <a:rPr lang="en-US" altLang="en-US">
                <a:solidFill>
                  <a:schemeClr val="accent2"/>
                </a:solidFill>
              </a:rPr>
              <a:t>Log Space</a:t>
            </a:r>
          </a:p>
        </p:txBody>
      </p:sp>
      <p:sp>
        <p:nvSpPr>
          <p:cNvPr id="110605" name="Rectangle 23"/>
          <p:cNvSpPr>
            <a:spLocks noChangeArrowheads="1"/>
          </p:cNvSpPr>
          <p:nvPr/>
        </p:nvSpPr>
        <p:spPr bwMode="auto">
          <a:xfrm>
            <a:off x="4513263" y="76200"/>
            <a:ext cx="3413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accent2"/>
                </a:solidFill>
              </a:rPr>
              <a:t>Co-Non-Deterministic</a:t>
            </a:r>
          </a:p>
          <a:p>
            <a:pPr algn="ctr">
              <a:buFontTx/>
              <a:buNone/>
            </a:pPr>
            <a:r>
              <a:rPr lang="en-US" altLang="en-US">
                <a:solidFill>
                  <a:schemeClr val="accent2"/>
                </a:solidFill>
              </a:rPr>
              <a:t>Log Space</a:t>
            </a:r>
          </a:p>
        </p:txBody>
      </p:sp>
      <p:sp>
        <p:nvSpPr>
          <p:cNvPr id="11" name="TextBox 10"/>
          <p:cNvSpPr txBox="1">
            <a:spLocks noChangeArrowheads="1"/>
          </p:cNvSpPr>
          <p:nvPr/>
        </p:nvSpPr>
        <p:spPr bwMode="auto">
          <a:xfrm>
            <a:off x="2362200" y="3200400"/>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CA" altLang="en-US"/>
              <a:t>Here they are the same!</a:t>
            </a:r>
          </a:p>
        </p:txBody>
      </p:sp>
      <p:sp>
        <p:nvSpPr>
          <p:cNvPr id="13" name="Oval 3"/>
          <p:cNvSpPr>
            <a:spLocks noChangeArrowheads="1"/>
          </p:cNvSpPr>
          <p:nvPr/>
        </p:nvSpPr>
        <p:spPr bwMode="auto">
          <a:xfrm>
            <a:off x="1295400" y="152400"/>
            <a:ext cx="6172200" cy="6604000"/>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0601"/>
                                        </p:tgtEl>
                                        <p:attrNameLst>
                                          <p:attrName>style.visibility</p:attrName>
                                        </p:attrNameLst>
                                      </p:cBhvr>
                                      <p:to>
                                        <p:strVal val="visible"/>
                                      </p:to>
                                    </p:set>
                                    <p:anim calcmode="lin" valueType="num">
                                      <p:cBhvr additive="base">
                                        <p:cTn id="15" dur="500" fill="hold"/>
                                        <p:tgtEl>
                                          <p:spTgt spid="110601"/>
                                        </p:tgtEl>
                                        <p:attrNameLst>
                                          <p:attrName>ppt_x</p:attrName>
                                        </p:attrNameLst>
                                      </p:cBhvr>
                                      <p:tavLst>
                                        <p:tav tm="0">
                                          <p:val>
                                            <p:strVal val="0-#ppt_w/2"/>
                                          </p:val>
                                        </p:tav>
                                        <p:tav tm="100000">
                                          <p:val>
                                            <p:strVal val="#ppt_x"/>
                                          </p:val>
                                        </p:tav>
                                      </p:tavLst>
                                    </p:anim>
                                    <p:anim calcmode="lin" valueType="num">
                                      <p:cBhvr additive="base">
                                        <p:cTn id="16" dur="500" fill="hold"/>
                                        <p:tgtEl>
                                          <p:spTgt spid="110601"/>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0605"/>
                                        </p:tgtEl>
                                        <p:attrNameLst>
                                          <p:attrName>style.visibility</p:attrName>
                                        </p:attrNameLst>
                                      </p:cBhvr>
                                      <p:to>
                                        <p:strVal val="visible"/>
                                      </p:to>
                                    </p:set>
                                    <p:anim calcmode="lin" valueType="num">
                                      <p:cBhvr additive="base">
                                        <p:cTn id="19" dur="500" fill="hold"/>
                                        <p:tgtEl>
                                          <p:spTgt spid="110605"/>
                                        </p:tgtEl>
                                        <p:attrNameLst>
                                          <p:attrName>ppt_x</p:attrName>
                                        </p:attrNameLst>
                                      </p:cBhvr>
                                      <p:tavLst>
                                        <p:tav tm="0">
                                          <p:val>
                                            <p:strVal val="#ppt_x"/>
                                          </p:val>
                                        </p:tav>
                                        <p:tav tm="100000">
                                          <p:val>
                                            <p:strVal val="#ppt_x"/>
                                          </p:val>
                                        </p:tav>
                                      </p:tavLst>
                                    </p:anim>
                                    <p:anim calcmode="lin" valueType="num">
                                      <p:cBhvr additive="base">
                                        <p:cTn id="20" dur="500" fill="hold"/>
                                        <p:tgtEl>
                                          <p:spTgt spid="110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p:bldP spid="110605" grpId="0"/>
      <p:bldP spid="11"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567738"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NC</a:t>
            </a:r>
            <a:r>
              <a:rPr lang="en-US" altLang="en-US" baseline="30000">
                <a:solidFill>
                  <a:schemeClr val="tx2"/>
                </a:solidFill>
              </a:rPr>
              <a:t>2</a:t>
            </a:r>
            <a:r>
              <a:rPr lang="en-US" altLang="en-US"/>
              <a:t> = Set of computational problems computed by</a:t>
            </a:r>
            <a:br>
              <a:rPr lang="en-US" altLang="en-US"/>
            </a:br>
            <a:r>
              <a:rPr lang="en-US" altLang="en-US"/>
              <a:t>        circuits of </a:t>
            </a:r>
            <a:r>
              <a:rPr lang="en-US" altLang="en-US" i="1"/>
              <a:t>and/or/not</a:t>
            </a:r>
            <a:r>
              <a:rPr lang="en-US" altLang="en-US"/>
              <a:t> gates each with two inputs </a:t>
            </a:r>
            <a:br>
              <a:rPr lang="en-US" altLang="en-US"/>
            </a:br>
            <a:r>
              <a:rPr lang="en-US" altLang="en-US"/>
              <a:t>        of constant </a:t>
            </a:r>
            <a:r>
              <a:rPr lang="en-US" altLang="en-US" i="1"/>
              <a:t>O((logn)</a:t>
            </a:r>
            <a:r>
              <a:rPr lang="en-US" altLang="en-US" i="1" baseline="30000"/>
              <a:t>2</a:t>
            </a:r>
            <a:r>
              <a:rPr lang="en-US" altLang="en-US" i="1"/>
              <a:t>)</a:t>
            </a:r>
            <a:r>
              <a:rPr lang="en-US" altLang="en-US"/>
              <a:t> depth</a:t>
            </a:r>
          </a:p>
          <a:p>
            <a:pPr>
              <a:buFontTx/>
              <a:buNone/>
            </a:pPr>
            <a:r>
              <a:rPr lang="en-US" altLang="en-US"/>
              <a:t>            and poly-size.</a:t>
            </a:r>
          </a:p>
          <a:p>
            <a:pPr lvl="1"/>
            <a:r>
              <a:rPr lang="en-US" altLang="en-US"/>
              <a:t>As a graduate student I helped on a paper</a:t>
            </a:r>
            <a:br>
              <a:rPr lang="en-US" altLang="en-US"/>
            </a:br>
            <a:r>
              <a:rPr lang="en-US" altLang="en-US"/>
              <a:t>trying to prove </a:t>
            </a:r>
            <a:r>
              <a:rPr lang="en-US" altLang="en-US">
                <a:solidFill>
                  <a:schemeClr val="tx2"/>
                </a:solidFill>
              </a:rPr>
              <a:t>NC</a:t>
            </a:r>
            <a:r>
              <a:rPr lang="en-US" altLang="en-US" baseline="30000">
                <a:solidFill>
                  <a:schemeClr val="tx2"/>
                </a:solidFill>
              </a:rPr>
              <a:t>1</a:t>
            </a:r>
            <a:r>
              <a:rPr lang="en-US" altLang="en-US">
                <a:solidFill>
                  <a:schemeClr val="tx2"/>
                </a:solidFill>
              </a:rPr>
              <a:t> </a:t>
            </a:r>
            <a:r>
              <a:rPr lang="en-US" altLang="en-US"/>
              <a:t>&lt;</a:t>
            </a:r>
            <a:r>
              <a:rPr lang="en-US" altLang="en-US">
                <a:solidFill>
                  <a:schemeClr val="tx2"/>
                </a:solidFill>
              </a:rPr>
              <a:t> NC</a:t>
            </a:r>
            <a:r>
              <a:rPr lang="en-US" altLang="en-US" baseline="30000">
                <a:solidFill>
                  <a:schemeClr val="tx2"/>
                </a:solidFill>
              </a:rPr>
              <a:t>2</a:t>
            </a:r>
            <a:r>
              <a:rPr lang="en-US" altLang="en-US"/>
              <a:t>. </a:t>
            </a:r>
          </a:p>
          <a:p>
            <a:pPr lvl="1">
              <a:buFontTx/>
              <a:buNone/>
            </a:pPr>
            <a:r>
              <a:rPr lang="en-US" altLang="en-US"/>
              <a:t>   (Obvious but very hard to prove)</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NC</a:t>
            </a:r>
            <a:r>
              <a:rPr lang="en-US" sz="3200" b="1" baseline="30000" dirty="0">
                <a:solidFill>
                  <a:schemeClr val="tx2"/>
                </a:solidFill>
                <a:effectLst>
                  <a:outerShdw blurRad="38100" dist="38100" dir="2700000" algn="tl">
                    <a:srgbClr val="000000"/>
                  </a:outerShdw>
                </a:effectLst>
              </a:rPr>
              <a:t>2</a:t>
            </a:r>
          </a:p>
        </p:txBody>
      </p:sp>
      <p:sp>
        <p:nvSpPr>
          <p:cNvPr id="29700" name="Rectangle 32"/>
          <p:cNvSpPr>
            <a:spLocks noChangeArrowheads="1"/>
          </p:cNvSpPr>
          <p:nvPr/>
        </p:nvSpPr>
        <p:spPr bwMode="auto">
          <a:xfrm>
            <a:off x="6015038" y="5272088"/>
            <a:ext cx="3057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tx2"/>
                </a:solidFill>
              </a:rPr>
              <a:t>NC</a:t>
            </a:r>
            <a:r>
              <a:rPr lang="en-US" altLang="en-US" baseline="30000">
                <a:solidFill>
                  <a:schemeClr val="tx2"/>
                </a:solidFill>
              </a:rPr>
              <a:t>k</a:t>
            </a:r>
            <a:r>
              <a:rPr lang="en-US" altLang="en-US"/>
              <a:t> allows depth</a:t>
            </a:r>
          </a:p>
          <a:p>
            <a:pPr algn="ctr">
              <a:buFontTx/>
              <a:buNone/>
            </a:pPr>
            <a:r>
              <a:rPr lang="en-US" altLang="en-US" i="1"/>
              <a:t>O((logn)</a:t>
            </a:r>
            <a:r>
              <a:rPr lang="en-US" altLang="en-US" i="1" baseline="30000"/>
              <a:t>k</a:t>
            </a:r>
            <a:r>
              <a:rPr lang="en-US" altLang="en-US" i="1"/>
              <a:t>)</a:t>
            </a:r>
          </a:p>
        </p:txBody>
      </p:sp>
      <p:grpSp>
        <p:nvGrpSpPr>
          <p:cNvPr id="29701" name="Group 4"/>
          <p:cNvGrpSpPr>
            <a:grpSpLocks/>
          </p:cNvGrpSpPr>
          <p:nvPr/>
        </p:nvGrpSpPr>
        <p:grpSpPr bwMode="auto">
          <a:xfrm>
            <a:off x="752475" y="3440113"/>
            <a:ext cx="5492750" cy="3417887"/>
            <a:chOff x="474" y="2167"/>
            <a:chExt cx="3460" cy="2153"/>
          </a:xfrm>
        </p:grpSpPr>
        <p:grpSp>
          <p:nvGrpSpPr>
            <p:cNvPr id="29703" name="Group 75"/>
            <p:cNvGrpSpPr>
              <a:grpSpLocks/>
            </p:cNvGrpSpPr>
            <p:nvPr/>
          </p:nvGrpSpPr>
          <p:grpSpPr bwMode="auto">
            <a:xfrm>
              <a:off x="1718" y="2167"/>
              <a:ext cx="2216" cy="2153"/>
              <a:chOff x="303" y="1342"/>
              <a:chExt cx="2813" cy="2995"/>
            </a:xfrm>
          </p:grpSpPr>
          <p:sp>
            <p:nvSpPr>
              <p:cNvPr id="29706" name="Text Box 76"/>
              <p:cNvSpPr txBox="1">
                <a:spLocks noChangeArrowheads="1"/>
              </p:cNvSpPr>
              <p:nvPr/>
            </p:nvSpPr>
            <p:spPr bwMode="auto">
              <a:xfrm>
                <a:off x="2514" y="1342"/>
                <a:ext cx="60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n</a:t>
                </a:r>
                <a:endParaRPr lang="en-US" altLang="en-US" sz="2000" i="1">
                  <a:solidFill>
                    <a:schemeClr val="accent2"/>
                  </a:solidFill>
                </a:endParaRPr>
              </a:p>
            </p:txBody>
          </p:sp>
          <p:sp>
            <p:nvSpPr>
              <p:cNvPr id="29707" name="Text Box 77"/>
              <p:cNvSpPr txBox="1">
                <a:spLocks noChangeArrowheads="1"/>
              </p:cNvSpPr>
              <p:nvPr/>
            </p:nvSpPr>
            <p:spPr bwMode="auto">
              <a:xfrm>
                <a:off x="1448" y="1342"/>
                <a:ext cx="65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i="1">
                    <a:solidFill>
                      <a:schemeClr val="accent2"/>
                    </a:solidFill>
                  </a:rPr>
                  <a:t>x</a:t>
                </a:r>
                <a:r>
                  <a:rPr lang="en-US" altLang="en-US" sz="2000" i="1" baseline="-25000">
                    <a:solidFill>
                      <a:schemeClr val="accent2"/>
                    </a:solidFill>
                  </a:rPr>
                  <a:t>2</a:t>
                </a:r>
                <a:r>
                  <a:rPr lang="en-US" altLang="en-US" sz="2000" i="1">
                    <a:solidFill>
                      <a:schemeClr val="accent2"/>
                    </a:solidFill>
                  </a:rPr>
                  <a:t> </a:t>
                </a:r>
              </a:p>
            </p:txBody>
          </p:sp>
          <p:sp>
            <p:nvSpPr>
              <p:cNvPr id="29708" name="Text Box 78"/>
              <p:cNvSpPr txBox="1">
                <a:spLocks noChangeArrowheads="1"/>
              </p:cNvSpPr>
              <p:nvPr/>
            </p:nvSpPr>
            <p:spPr bwMode="auto">
              <a:xfrm>
                <a:off x="476" y="1342"/>
                <a:ext cx="60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1</a:t>
                </a:r>
                <a:endParaRPr lang="en-US" altLang="en-US" sz="2000" i="1">
                  <a:solidFill>
                    <a:schemeClr val="accent2"/>
                  </a:solidFill>
                </a:endParaRPr>
              </a:p>
            </p:txBody>
          </p:sp>
          <p:sp>
            <p:nvSpPr>
              <p:cNvPr id="29709" name="AutoShape 79"/>
              <p:cNvSpPr>
                <a:spLocks noChangeArrowheads="1"/>
              </p:cNvSpPr>
              <p:nvPr/>
            </p:nvSpPr>
            <p:spPr bwMode="auto">
              <a:xfrm rot="5400000" flipV="1">
                <a:off x="679" y="2778"/>
                <a:ext cx="671" cy="555"/>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29710" name="AutoShape 80"/>
              <p:cNvSpPr>
                <a:spLocks noChangeArrowheads="1"/>
              </p:cNvSpPr>
              <p:nvPr/>
            </p:nvSpPr>
            <p:spPr bwMode="auto">
              <a:xfrm rot="5400000" flipV="1">
                <a:off x="2545" y="2144"/>
                <a:ext cx="671" cy="321"/>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29711" name="AutoShape 81"/>
              <p:cNvSpPr>
                <a:spLocks noChangeArrowheads="1"/>
              </p:cNvSpPr>
              <p:nvPr/>
            </p:nvSpPr>
            <p:spPr bwMode="auto">
              <a:xfrm rot="5400000" flipV="1">
                <a:off x="1308" y="2063"/>
                <a:ext cx="670" cy="48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29712" name="AutoShape 82"/>
              <p:cNvSpPr>
                <a:spLocks noChangeArrowheads="1"/>
              </p:cNvSpPr>
              <p:nvPr/>
            </p:nvSpPr>
            <p:spPr bwMode="auto">
              <a:xfrm rot="5400000" flipV="1">
                <a:off x="179" y="2104"/>
                <a:ext cx="671" cy="42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cxnSp>
            <p:nvCxnSpPr>
              <p:cNvPr id="29713" name="AutoShape 83"/>
              <p:cNvCxnSpPr>
                <a:cxnSpLocks noChangeShapeType="1"/>
                <a:stCxn id="29708" idx="2"/>
                <a:endCxn id="29712" idx="1"/>
              </p:cNvCxnSpPr>
              <p:nvPr/>
            </p:nvCxnSpPr>
            <p:spPr bwMode="auto">
              <a:xfrm rot="5400000">
                <a:off x="502" y="1705"/>
                <a:ext cx="288" cy="26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14" name="AutoShape 84"/>
              <p:cNvCxnSpPr>
                <a:cxnSpLocks noChangeShapeType="1"/>
                <a:stCxn id="29707" idx="2"/>
                <a:endCxn id="29712" idx="1"/>
              </p:cNvCxnSpPr>
              <p:nvPr/>
            </p:nvCxnSpPr>
            <p:spPr bwMode="auto">
              <a:xfrm rot="5400000">
                <a:off x="1000" y="1207"/>
                <a:ext cx="288" cy="126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15" name="AutoShape 85"/>
              <p:cNvCxnSpPr>
                <a:cxnSpLocks noChangeShapeType="1"/>
                <a:stCxn id="29708" idx="2"/>
                <a:endCxn id="29711" idx="1"/>
              </p:cNvCxnSpPr>
              <p:nvPr/>
            </p:nvCxnSpPr>
            <p:spPr bwMode="auto">
              <a:xfrm rot="16200000" flipH="1">
                <a:off x="1071" y="1399"/>
                <a:ext cx="279" cy="86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16" name="AutoShape 86"/>
              <p:cNvCxnSpPr>
                <a:cxnSpLocks noChangeShapeType="1"/>
                <a:stCxn id="29706" idx="2"/>
                <a:endCxn id="29711" idx="1"/>
              </p:cNvCxnSpPr>
              <p:nvPr/>
            </p:nvCxnSpPr>
            <p:spPr bwMode="auto">
              <a:xfrm rot="5400000">
                <a:off x="2090" y="1246"/>
                <a:ext cx="279" cy="117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17" name="AutoShape 87"/>
              <p:cNvCxnSpPr>
                <a:cxnSpLocks noChangeShapeType="1"/>
                <a:stCxn id="29706" idx="2"/>
                <a:endCxn id="29710" idx="1"/>
              </p:cNvCxnSpPr>
              <p:nvPr/>
            </p:nvCxnSpPr>
            <p:spPr bwMode="auto">
              <a:xfrm rot="16200000" flipH="1">
                <a:off x="2709" y="1798"/>
                <a:ext cx="277" cy="6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18" name="AutoShape 88"/>
              <p:cNvCxnSpPr>
                <a:cxnSpLocks noChangeShapeType="1"/>
                <a:stCxn id="29707" idx="2"/>
                <a:endCxn id="29710" idx="1"/>
              </p:cNvCxnSpPr>
              <p:nvPr/>
            </p:nvCxnSpPr>
            <p:spPr bwMode="auto">
              <a:xfrm rot="16200000" flipH="1">
                <a:off x="2189" y="1278"/>
                <a:ext cx="277" cy="110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9719" name="AutoShape 89"/>
              <p:cNvSpPr>
                <a:spLocks noChangeArrowheads="1"/>
              </p:cNvSpPr>
              <p:nvPr/>
            </p:nvSpPr>
            <p:spPr bwMode="auto">
              <a:xfrm rot="5400000" flipV="1">
                <a:off x="1258" y="3579"/>
                <a:ext cx="671" cy="55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cxnSp>
            <p:nvCxnSpPr>
              <p:cNvPr id="29720" name="AutoShape 90"/>
              <p:cNvCxnSpPr>
                <a:cxnSpLocks noChangeShapeType="1"/>
                <a:stCxn id="29712" idx="3"/>
                <a:endCxn id="29709" idx="1"/>
              </p:cNvCxnSpPr>
              <p:nvPr/>
            </p:nvCxnSpPr>
            <p:spPr bwMode="auto">
              <a:xfrm>
                <a:off x="511" y="2644"/>
                <a:ext cx="501" cy="79"/>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21" name="AutoShape 91"/>
              <p:cNvCxnSpPr>
                <a:cxnSpLocks noChangeShapeType="1"/>
                <a:stCxn id="29711" idx="3"/>
                <a:endCxn id="29709" idx="1"/>
              </p:cNvCxnSpPr>
              <p:nvPr/>
            </p:nvCxnSpPr>
            <p:spPr bwMode="auto">
              <a:xfrm flipH="1">
                <a:off x="1012" y="2645"/>
                <a:ext cx="622" cy="7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22" name="AutoShape 92"/>
              <p:cNvCxnSpPr>
                <a:cxnSpLocks noChangeShapeType="1"/>
                <a:stCxn id="29724" idx="3"/>
                <a:endCxn id="29719" idx="1"/>
              </p:cNvCxnSpPr>
              <p:nvPr/>
            </p:nvCxnSpPr>
            <p:spPr bwMode="auto">
              <a:xfrm flipH="1">
                <a:off x="1588" y="3365"/>
                <a:ext cx="718" cy="163"/>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23" name="AutoShape 93"/>
              <p:cNvCxnSpPr>
                <a:cxnSpLocks noChangeShapeType="1"/>
                <a:stCxn id="29709" idx="3"/>
                <a:endCxn id="29719" idx="1"/>
              </p:cNvCxnSpPr>
              <p:nvPr/>
            </p:nvCxnSpPr>
            <p:spPr bwMode="auto">
              <a:xfrm>
                <a:off x="1012" y="3386"/>
                <a:ext cx="576" cy="14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9724" name="AutoShape 94"/>
              <p:cNvSpPr>
                <a:spLocks noChangeArrowheads="1"/>
              </p:cNvSpPr>
              <p:nvPr/>
            </p:nvSpPr>
            <p:spPr bwMode="auto">
              <a:xfrm rot="5400000" flipV="1">
                <a:off x="1977" y="2820"/>
                <a:ext cx="670" cy="41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NOT</a:t>
                </a:r>
              </a:p>
            </p:txBody>
          </p:sp>
          <p:cxnSp>
            <p:nvCxnSpPr>
              <p:cNvPr id="29725" name="AutoShape 95"/>
              <p:cNvCxnSpPr>
                <a:cxnSpLocks noChangeShapeType="1"/>
                <a:stCxn id="29710" idx="3"/>
                <a:endCxn id="29724" idx="1"/>
              </p:cNvCxnSpPr>
              <p:nvPr/>
            </p:nvCxnSpPr>
            <p:spPr bwMode="auto">
              <a:xfrm flipH="1">
                <a:off x="2306" y="2644"/>
                <a:ext cx="565" cy="5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26" name="AutoShape 96"/>
              <p:cNvCxnSpPr>
                <a:cxnSpLocks noChangeShapeType="1"/>
                <a:stCxn id="29719" idx="3"/>
              </p:cNvCxnSpPr>
              <p:nvPr/>
            </p:nvCxnSpPr>
            <p:spPr bwMode="auto">
              <a:xfrm>
                <a:off x="1588" y="4191"/>
                <a:ext cx="0" cy="14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29704" name="Line 110"/>
            <p:cNvSpPr>
              <a:spLocks noChangeShapeType="1"/>
            </p:cNvSpPr>
            <p:nvPr/>
          </p:nvSpPr>
          <p:spPr bwMode="auto">
            <a:xfrm>
              <a:off x="1488" y="2627"/>
              <a:ext cx="0" cy="1549"/>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29705" name="Rectangle 28"/>
            <p:cNvSpPr>
              <a:spLocks noChangeArrowheads="1"/>
            </p:cNvSpPr>
            <p:nvPr/>
          </p:nvSpPr>
          <p:spPr bwMode="auto">
            <a:xfrm>
              <a:off x="474" y="3161"/>
              <a:ext cx="11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i="1"/>
                <a:t>O((logn)</a:t>
              </a:r>
              <a:r>
                <a:rPr lang="en-US" altLang="en-US" sz="2400" i="1" baseline="30000"/>
                <a:t>2</a:t>
              </a:r>
              <a:r>
                <a:rPr lang="en-US" altLang="en-US" sz="2400" i="1"/>
                <a:t>)</a:t>
              </a:r>
            </a:p>
          </p:txBody>
        </p:sp>
      </p:grpSp>
      <p:sp>
        <p:nvSpPr>
          <p:cNvPr id="29702" name="Rectangle 32"/>
          <p:cNvSpPr>
            <a:spLocks noChangeArrowheads="1"/>
          </p:cNvSpPr>
          <p:nvPr/>
        </p:nvSpPr>
        <p:spPr bwMode="auto">
          <a:xfrm>
            <a:off x="5029200" y="3375025"/>
            <a:ext cx="50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i="1">
                <a:solidFill>
                  <a:schemeClr val="accent2"/>
                </a:solidFill>
              </a:rPr>
              <a:t>…</a:t>
            </a:r>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2" end="2"/>
                                            </p:txEl>
                                          </p:spTgt>
                                        </p:tgtEl>
                                        <p:attrNameLst>
                                          <p:attrName>style.visibility</p:attrName>
                                        </p:attrNameLst>
                                      </p:cBhvr>
                                      <p:to>
                                        <p:strVal val="visible"/>
                                      </p:to>
                                    </p:set>
                                    <p:anim calcmode="lin" valueType="num">
                                      <p:cBhvr additive="base">
                                        <p:cTn id="19"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3651">
                                            <p:txEl>
                                              <p:pRg st="3" end="3"/>
                                            </p:txEl>
                                          </p:spTgt>
                                        </p:tgtEl>
                                        <p:attrNameLst>
                                          <p:attrName>style.visibility</p:attrName>
                                        </p:attrNameLst>
                                      </p:cBhvr>
                                      <p:to>
                                        <p:strVal val="visible"/>
                                      </p:to>
                                    </p:set>
                                    <p:anim calcmode="lin" valueType="num">
                                      <p:cBhvr additive="base">
                                        <p:cTn id="25"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6502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NC</a:t>
            </a:r>
            <a:r>
              <a:rPr lang="en-US" altLang="en-US" baseline="30000">
                <a:solidFill>
                  <a:schemeClr val="tx2"/>
                </a:solidFill>
              </a:rPr>
              <a:t>2</a:t>
            </a:r>
            <a:r>
              <a:rPr lang="en-US" altLang="en-US"/>
              <a:t> = Set of computational problems computed by</a:t>
            </a:r>
            <a:br>
              <a:rPr lang="en-US" altLang="en-US"/>
            </a:br>
            <a:r>
              <a:rPr lang="en-US" altLang="en-US"/>
              <a:t>        circuits of </a:t>
            </a:r>
            <a:r>
              <a:rPr lang="en-US" altLang="en-US" i="1"/>
              <a:t>and/or/not</a:t>
            </a:r>
            <a:r>
              <a:rPr lang="en-US" altLang="en-US"/>
              <a:t> gates each with two inputs </a:t>
            </a:r>
            <a:br>
              <a:rPr lang="en-US" altLang="en-US"/>
            </a:br>
            <a:r>
              <a:rPr lang="en-US" altLang="en-US"/>
              <a:t>        of constant </a:t>
            </a:r>
            <a:r>
              <a:rPr lang="en-US" altLang="en-US" i="1"/>
              <a:t>O((logn)</a:t>
            </a:r>
            <a:r>
              <a:rPr lang="en-US" altLang="en-US" i="1" baseline="30000"/>
              <a:t>2</a:t>
            </a:r>
            <a:r>
              <a:rPr lang="en-US" altLang="en-US" i="1"/>
              <a:t>)</a:t>
            </a:r>
            <a:r>
              <a:rPr lang="en-US" altLang="en-US"/>
              <a:t> depth</a:t>
            </a:r>
          </a:p>
          <a:p>
            <a:pPr>
              <a:buFontTx/>
              <a:buNone/>
            </a:pPr>
            <a:r>
              <a:rPr lang="en-US" altLang="en-US"/>
              <a:t>            and poly-size.</a:t>
            </a:r>
          </a:p>
          <a:p>
            <a:pPr lvl="1"/>
            <a:r>
              <a:rPr lang="en-US" altLang="en-US"/>
              <a:t>Can solve directed </a:t>
            </a:r>
            <a:r>
              <a:rPr lang="en-US" altLang="en-US" i="1"/>
              <a:t>st</a:t>
            </a:r>
            <a:r>
              <a:rPr lang="en-US" altLang="en-US"/>
              <a:t>-connectivity</a:t>
            </a:r>
          </a:p>
          <a:p>
            <a:pPr lvl="1"/>
            <a:r>
              <a:rPr lang="en-US" altLang="en-US"/>
              <a:t>Can solve everything in </a:t>
            </a:r>
            <a:r>
              <a:rPr lang="en-US" altLang="en-US">
                <a:solidFill>
                  <a:schemeClr val="tx2"/>
                </a:solidFill>
              </a:rPr>
              <a:t>NL</a:t>
            </a:r>
            <a:r>
              <a:rPr lang="en-US" altLang="en-US"/>
              <a:t>.</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NC</a:t>
            </a:r>
            <a:r>
              <a:rPr lang="en-US" sz="3200" b="1" baseline="30000" dirty="0">
                <a:solidFill>
                  <a:schemeClr val="tx2"/>
                </a:solidFill>
                <a:effectLst>
                  <a:outerShdw blurRad="38100" dist="38100" dir="2700000" algn="tl">
                    <a:srgbClr val="000000"/>
                  </a:outerShdw>
                </a:effectLst>
              </a:rPr>
              <a:t>2</a:t>
            </a:r>
          </a:p>
        </p:txBody>
      </p:sp>
      <p:sp>
        <p:nvSpPr>
          <p:cNvPr id="30724" name="Rectangle 32"/>
          <p:cNvSpPr>
            <a:spLocks noChangeArrowheads="1"/>
          </p:cNvSpPr>
          <p:nvPr/>
        </p:nvSpPr>
        <p:spPr bwMode="auto">
          <a:xfrm>
            <a:off x="6015038" y="5272088"/>
            <a:ext cx="3057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solidFill>
                  <a:schemeClr val="tx2"/>
                </a:solidFill>
              </a:rPr>
              <a:t>NC</a:t>
            </a:r>
            <a:r>
              <a:rPr lang="en-US" altLang="en-US" baseline="30000">
                <a:solidFill>
                  <a:schemeClr val="tx2"/>
                </a:solidFill>
              </a:rPr>
              <a:t>k</a:t>
            </a:r>
            <a:r>
              <a:rPr lang="en-US" altLang="en-US"/>
              <a:t> allows depth</a:t>
            </a:r>
          </a:p>
          <a:p>
            <a:pPr algn="ctr">
              <a:buFontTx/>
              <a:buNone/>
            </a:pPr>
            <a:r>
              <a:rPr lang="en-US" altLang="en-US" i="1"/>
              <a:t>O((logn)</a:t>
            </a:r>
            <a:r>
              <a:rPr lang="en-US" altLang="en-US" i="1" baseline="30000"/>
              <a:t>k</a:t>
            </a:r>
            <a:r>
              <a:rPr lang="en-US" altLang="en-US" i="1"/>
              <a:t>)</a:t>
            </a:r>
          </a:p>
        </p:txBody>
      </p:sp>
      <p:grpSp>
        <p:nvGrpSpPr>
          <p:cNvPr id="30725" name="Group 4"/>
          <p:cNvGrpSpPr>
            <a:grpSpLocks/>
          </p:cNvGrpSpPr>
          <p:nvPr/>
        </p:nvGrpSpPr>
        <p:grpSpPr bwMode="auto">
          <a:xfrm>
            <a:off x="752475" y="3440113"/>
            <a:ext cx="5492750" cy="3417887"/>
            <a:chOff x="474" y="2167"/>
            <a:chExt cx="3460" cy="2153"/>
          </a:xfrm>
        </p:grpSpPr>
        <p:grpSp>
          <p:nvGrpSpPr>
            <p:cNvPr id="30728" name="Group 75"/>
            <p:cNvGrpSpPr>
              <a:grpSpLocks/>
            </p:cNvGrpSpPr>
            <p:nvPr/>
          </p:nvGrpSpPr>
          <p:grpSpPr bwMode="auto">
            <a:xfrm>
              <a:off x="1718" y="2167"/>
              <a:ext cx="2216" cy="2153"/>
              <a:chOff x="303" y="1342"/>
              <a:chExt cx="2813" cy="2995"/>
            </a:xfrm>
          </p:grpSpPr>
          <p:sp>
            <p:nvSpPr>
              <p:cNvPr id="30731" name="Text Box 76"/>
              <p:cNvSpPr txBox="1">
                <a:spLocks noChangeArrowheads="1"/>
              </p:cNvSpPr>
              <p:nvPr/>
            </p:nvSpPr>
            <p:spPr bwMode="auto">
              <a:xfrm>
                <a:off x="2514" y="1342"/>
                <a:ext cx="60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n</a:t>
                </a:r>
                <a:endParaRPr lang="en-US" altLang="en-US" sz="2000" i="1">
                  <a:solidFill>
                    <a:schemeClr val="accent2"/>
                  </a:solidFill>
                </a:endParaRPr>
              </a:p>
            </p:txBody>
          </p:sp>
          <p:sp>
            <p:nvSpPr>
              <p:cNvPr id="30732" name="Text Box 77"/>
              <p:cNvSpPr txBox="1">
                <a:spLocks noChangeArrowheads="1"/>
              </p:cNvSpPr>
              <p:nvPr/>
            </p:nvSpPr>
            <p:spPr bwMode="auto">
              <a:xfrm>
                <a:off x="1448" y="1342"/>
                <a:ext cx="65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i="1">
                    <a:solidFill>
                      <a:schemeClr val="accent2"/>
                    </a:solidFill>
                  </a:rPr>
                  <a:t>x</a:t>
                </a:r>
                <a:r>
                  <a:rPr lang="en-US" altLang="en-US" sz="2000" i="1" baseline="-25000">
                    <a:solidFill>
                      <a:schemeClr val="accent2"/>
                    </a:solidFill>
                  </a:rPr>
                  <a:t>2</a:t>
                </a:r>
                <a:r>
                  <a:rPr lang="en-US" altLang="en-US" sz="2000" i="1">
                    <a:solidFill>
                      <a:schemeClr val="accent2"/>
                    </a:solidFill>
                  </a:rPr>
                  <a:t> </a:t>
                </a:r>
              </a:p>
            </p:txBody>
          </p:sp>
          <p:sp>
            <p:nvSpPr>
              <p:cNvPr id="30733" name="Text Box 78"/>
              <p:cNvSpPr txBox="1">
                <a:spLocks noChangeArrowheads="1"/>
              </p:cNvSpPr>
              <p:nvPr/>
            </p:nvSpPr>
            <p:spPr bwMode="auto">
              <a:xfrm>
                <a:off x="476" y="1342"/>
                <a:ext cx="60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1</a:t>
                </a:r>
                <a:endParaRPr lang="en-US" altLang="en-US" sz="2000" i="1">
                  <a:solidFill>
                    <a:schemeClr val="accent2"/>
                  </a:solidFill>
                </a:endParaRPr>
              </a:p>
            </p:txBody>
          </p:sp>
          <p:sp>
            <p:nvSpPr>
              <p:cNvPr id="30734" name="AutoShape 79"/>
              <p:cNvSpPr>
                <a:spLocks noChangeArrowheads="1"/>
              </p:cNvSpPr>
              <p:nvPr/>
            </p:nvSpPr>
            <p:spPr bwMode="auto">
              <a:xfrm rot="5400000" flipV="1">
                <a:off x="679" y="2778"/>
                <a:ext cx="671" cy="555"/>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30735" name="AutoShape 80"/>
              <p:cNvSpPr>
                <a:spLocks noChangeArrowheads="1"/>
              </p:cNvSpPr>
              <p:nvPr/>
            </p:nvSpPr>
            <p:spPr bwMode="auto">
              <a:xfrm rot="5400000" flipV="1">
                <a:off x="2545" y="2144"/>
                <a:ext cx="671" cy="321"/>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30736" name="AutoShape 81"/>
              <p:cNvSpPr>
                <a:spLocks noChangeArrowheads="1"/>
              </p:cNvSpPr>
              <p:nvPr/>
            </p:nvSpPr>
            <p:spPr bwMode="auto">
              <a:xfrm rot="5400000" flipV="1">
                <a:off x="1308" y="2063"/>
                <a:ext cx="670" cy="48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30737" name="AutoShape 82"/>
              <p:cNvSpPr>
                <a:spLocks noChangeArrowheads="1"/>
              </p:cNvSpPr>
              <p:nvPr/>
            </p:nvSpPr>
            <p:spPr bwMode="auto">
              <a:xfrm rot="5400000" flipV="1">
                <a:off x="179" y="2104"/>
                <a:ext cx="671" cy="42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cxnSp>
            <p:nvCxnSpPr>
              <p:cNvPr id="30738" name="AutoShape 83"/>
              <p:cNvCxnSpPr>
                <a:cxnSpLocks noChangeShapeType="1"/>
                <a:stCxn id="30733" idx="2"/>
                <a:endCxn id="30737" idx="1"/>
              </p:cNvCxnSpPr>
              <p:nvPr/>
            </p:nvCxnSpPr>
            <p:spPr bwMode="auto">
              <a:xfrm rot="5400000">
                <a:off x="502" y="1705"/>
                <a:ext cx="288" cy="26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39" name="AutoShape 84"/>
              <p:cNvCxnSpPr>
                <a:cxnSpLocks noChangeShapeType="1"/>
                <a:stCxn id="30732" idx="2"/>
                <a:endCxn id="30737" idx="1"/>
              </p:cNvCxnSpPr>
              <p:nvPr/>
            </p:nvCxnSpPr>
            <p:spPr bwMode="auto">
              <a:xfrm rot="5400000">
                <a:off x="1000" y="1207"/>
                <a:ext cx="288" cy="126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40" name="AutoShape 85"/>
              <p:cNvCxnSpPr>
                <a:cxnSpLocks noChangeShapeType="1"/>
                <a:stCxn id="30733" idx="2"/>
                <a:endCxn id="30736" idx="1"/>
              </p:cNvCxnSpPr>
              <p:nvPr/>
            </p:nvCxnSpPr>
            <p:spPr bwMode="auto">
              <a:xfrm rot="16200000" flipH="1">
                <a:off x="1071" y="1399"/>
                <a:ext cx="279" cy="86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41" name="AutoShape 86"/>
              <p:cNvCxnSpPr>
                <a:cxnSpLocks noChangeShapeType="1"/>
                <a:stCxn id="30731" idx="2"/>
                <a:endCxn id="30736" idx="1"/>
              </p:cNvCxnSpPr>
              <p:nvPr/>
            </p:nvCxnSpPr>
            <p:spPr bwMode="auto">
              <a:xfrm rot="5400000">
                <a:off x="2090" y="1246"/>
                <a:ext cx="279" cy="117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42" name="AutoShape 87"/>
              <p:cNvCxnSpPr>
                <a:cxnSpLocks noChangeShapeType="1"/>
                <a:stCxn id="30731" idx="2"/>
                <a:endCxn id="30735" idx="1"/>
              </p:cNvCxnSpPr>
              <p:nvPr/>
            </p:nvCxnSpPr>
            <p:spPr bwMode="auto">
              <a:xfrm rot="16200000" flipH="1">
                <a:off x="2709" y="1798"/>
                <a:ext cx="277" cy="6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43" name="AutoShape 88"/>
              <p:cNvCxnSpPr>
                <a:cxnSpLocks noChangeShapeType="1"/>
                <a:stCxn id="30732" idx="2"/>
                <a:endCxn id="30735" idx="1"/>
              </p:cNvCxnSpPr>
              <p:nvPr/>
            </p:nvCxnSpPr>
            <p:spPr bwMode="auto">
              <a:xfrm rot="16200000" flipH="1">
                <a:off x="2189" y="1278"/>
                <a:ext cx="277" cy="110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44" name="AutoShape 89"/>
              <p:cNvSpPr>
                <a:spLocks noChangeArrowheads="1"/>
              </p:cNvSpPr>
              <p:nvPr/>
            </p:nvSpPr>
            <p:spPr bwMode="auto">
              <a:xfrm rot="5400000" flipV="1">
                <a:off x="1258" y="3579"/>
                <a:ext cx="671" cy="55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cxnSp>
            <p:nvCxnSpPr>
              <p:cNvPr id="30745" name="AutoShape 90"/>
              <p:cNvCxnSpPr>
                <a:cxnSpLocks noChangeShapeType="1"/>
                <a:stCxn id="30737" idx="3"/>
                <a:endCxn id="30734" idx="1"/>
              </p:cNvCxnSpPr>
              <p:nvPr/>
            </p:nvCxnSpPr>
            <p:spPr bwMode="auto">
              <a:xfrm>
                <a:off x="511" y="2644"/>
                <a:ext cx="501" cy="79"/>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46" name="AutoShape 91"/>
              <p:cNvCxnSpPr>
                <a:cxnSpLocks noChangeShapeType="1"/>
                <a:stCxn id="30736" idx="3"/>
                <a:endCxn id="30734" idx="1"/>
              </p:cNvCxnSpPr>
              <p:nvPr/>
            </p:nvCxnSpPr>
            <p:spPr bwMode="auto">
              <a:xfrm flipH="1">
                <a:off x="1012" y="2645"/>
                <a:ext cx="622" cy="7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47" name="AutoShape 92"/>
              <p:cNvCxnSpPr>
                <a:cxnSpLocks noChangeShapeType="1"/>
                <a:stCxn id="30749" idx="3"/>
                <a:endCxn id="30744" idx="1"/>
              </p:cNvCxnSpPr>
              <p:nvPr/>
            </p:nvCxnSpPr>
            <p:spPr bwMode="auto">
              <a:xfrm flipH="1">
                <a:off x="1588" y="3365"/>
                <a:ext cx="718" cy="163"/>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48" name="AutoShape 93"/>
              <p:cNvCxnSpPr>
                <a:cxnSpLocks noChangeShapeType="1"/>
                <a:stCxn id="30734" idx="3"/>
                <a:endCxn id="30744" idx="1"/>
              </p:cNvCxnSpPr>
              <p:nvPr/>
            </p:nvCxnSpPr>
            <p:spPr bwMode="auto">
              <a:xfrm>
                <a:off x="1012" y="3386"/>
                <a:ext cx="576" cy="14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49" name="AutoShape 94"/>
              <p:cNvSpPr>
                <a:spLocks noChangeArrowheads="1"/>
              </p:cNvSpPr>
              <p:nvPr/>
            </p:nvSpPr>
            <p:spPr bwMode="auto">
              <a:xfrm rot="5400000" flipV="1">
                <a:off x="1977" y="2820"/>
                <a:ext cx="670" cy="41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NOT</a:t>
                </a:r>
              </a:p>
            </p:txBody>
          </p:sp>
          <p:cxnSp>
            <p:nvCxnSpPr>
              <p:cNvPr id="30750" name="AutoShape 95"/>
              <p:cNvCxnSpPr>
                <a:cxnSpLocks noChangeShapeType="1"/>
                <a:stCxn id="30735" idx="3"/>
                <a:endCxn id="30749" idx="1"/>
              </p:cNvCxnSpPr>
              <p:nvPr/>
            </p:nvCxnSpPr>
            <p:spPr bwMode="auto">
              <a:xfrm flipH="1">
                <a:off x="2306" y="2644"/>
                <a:ext cx="565" cy="5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51" name="AutoShape 96"/>
              <p:cNvCxnSpPr>
                <a:cxnSpLocks noChangeShapeType="1"/>
                <a:stCxn id="30744" idx="3"/>
              </p:cNvCxnSpPr>
              <p:nvPr/>
            </p:nvCxnSpPr>
            <p:spPr bwMode="auto">
              <a:xfrm>
                <a:off x="1588" y="4191"/>
                <a:ext cx="0" cy="14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30729" name="Line 110"/>
            <p:cNvSpPr>
              <a:spLocks noChangeShapeType="1"/>
            </p:cNvSpPr>
            <p:nvPr/>
          </p:nvSpPr>
          <p:spPr bwMode="auto">
            <a:xfrm>
              <a:off x="1488" y="2627"/>
              <a:ext cx="0" cy="1549"/>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30730" name="Rectangle 28"/>
            <p:cNvSpPr>
              <a:spLocks noChangeArrowheads="1"/>
            </p:cNvSpPr>
            <p:nvPr/>
          </p:nvSpPr>
          <p:spPr bwMode="auto">
            <a:xfrm>
              <a:off x="474" y="3161"/>
              <a:ext cx="11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i="1"/>
                <a:t>O((logn)</a:t>
              </a:r>
              <a:r>
                <a:rPr lang="en-US" altLang="en-US" sz="2400" i="1" baseline="30000"/>
                <a:t>2</a:t>
              </a:r>
              <a:r>
                <a:rPr lang="en-US" altLang="en-US" sz="2400" i="1"/>
                <a:t>)</a:t>
              </a:r>
            </a:p>
          </p:txBody>
        </p:sp>
      </p:grpSp>
      <p:sp>
        <p:nvSpPr>
          <p:cNvPr id="30726" name="Rectangle 32"/>
          <p:cNvSpPr>
            <a:spLocks noChangeArrowheads="1"/>
          </p:cNvSpPr>
          <p:nvPr/>
        </p:nvSpPr>
        <p:spPr bwMode="auto">
          <a:xfrm>
            <a:off x="5029200" y="3375025"/>
            <a:ext cx="50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i="1">
                <a:solidFill>
                  <a:schemeClr val="accent2"/>
                </a:solidFill>
              </a:rPr>
              <a:t>…</a:t>
            </a:r>
            <a:endParaRPr lang="en-CA" altLang="en-US"/>
          </a:p>
        </p:txBody>
      </p:sp>
      <p:sp>
        <p:nvSpPr>
          <p:cNvPr id="35" name="Rectangle 34"/>
          <p:cNvSpPr>
            <a:spLocks noChangeArrowheads="1"/>
          </p:cNvSpPr>
          <p:nvPr/>
        </p:nvSpPr>
        <p:spPr bwMode="auto">
          <a:xfrm>
            <a:off x="5791200" y="2133600"/>
            <a:ext cx="233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(NL-complete)</a:t>
            </a:r>
            <a:endParaRPr lang="en-CA" alt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3651">
                                            <p:txEl>
                                              <p:pRg st="2" end="2"/>
                                            </p:txEl>
                                          </p:spTgt>
                                        </p:tgtEl>
                                        <p:attrNameLst>
                                          <p:attrName>style.visibility</p:attrName>
                                        </p:attrNameLst>
                                      </p:cBhvr>
                                      <p:to>
                                        <p:strVal val="visible"/>
                                      </p:to>
                                    </p:set>
                                    <p:anim calcmode="lin" valueType="num">
                                      <p:cBhvr additive="base">
                                        <p:cTn id="7"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anim calcmode="lin" valueType="num">
                                      <p:cBhvr additive="base">
                                        <p:cTn id="1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8"/>
          <p:cNvGrpSpPr>
            <a:grpSpLocks/>
          </p:cNvGrpSpPr>
          <p:nvPr/>
        </p:nvGrpSpPr>
        <p:grpSpPr bwMode="auto">
          <a:xfrm>
            <a:off x="4953000" y="838200"/>
            <a:ext cx="4114800" cy="5918200"/>
            <a:chOff x="4953000" y="838200"/>
            <a:chExt cx="4114800" cy="5918201"/>
          </a:xfrm>
        </p:grpSpPr>
        <p:grpSp>
          <p:nvGrpSpPr>
            <p:cNvPr id="4118" name="Group 2"/>
            <p:cNvGrpSpPr>
              <a:grpSpLocks/>
            </p:cNvGrpSpPr>
            <p:nvPr/>
          </p:nvGrpSpPr>
          <p:grpSpPr bwMode="auto">
            <a:xfrm>
              <a:off x="4953000" y="838200"/>
              <a:ext cx="4114800" cy="5918201"/>
              <a:chOff x="2400" y="528"/>
              <a:chExt cx="3312" cy="3728"/>
            </a:xfrm>
          </p:grpSpPr>
          <p:sp>
            <p:nvSpPr>
              <p:cNvPr id="1305603"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defRPr/>
                </a:pPr>
                <a:endParaRPr lang="en-CA">
                  <a:effectLst>
                    <a:outerShdw blurRad="38100" dist="38100" dir="2700000" algn="tl">
                      <a:srgbClr val="000000">
                        <a:alpha val="43137"/>
                      </a:srgbClr>
                    </a:outerShdw>
                  </a:effectLst>
                </a:endParaRPr>
              </a:p>
            </p:txBody>
          </p:sp>
          <p:sp>
            <p:nvSpPr>
              <p:cNvPr id="4126"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5050"/>
                    </a:solidFill>
                  </a:rPr>
                  <a:t>Computable</a:t>
                </a:r>
              </a:p>
            </p:txBody>
          </p:sp>
        </p:grpSp>
        <p:grpSp>
          <p:nvGrpSpPr>
            <p:cNvPr id="4119" name="Group 6"/>
            <p:cNvGrpSpPr>
              <a:grpSpLocks/>
            </p:cNvGrpSpPr>
            <p:nvPr/>
          </p:nvGrpSpPr>
          <p:grpSpPr bwMode="auto">
            <a:xfrm>
              <a:off x="5000349" y="1830388"/>
              <a:ext cx="3902351" cy="4887913"/>
              <a:chOff x="2467" y="1153"/>
              <a:chExt cx="3141" cy="3079"/>
            </a:xfrm>
          </p:grpSpPr>
          <p:sp>
            <p:nvSpPr>
              <p:cNvPr id="1305607" name="Oval 7"/>
              <p:cNvSpPr>
                <a:spLocks noChangeArrowheads="1"/>
              </p:cNvSpPr>
              <p:nvPr/>
            </p:nvSpPr>
            <p:spPr bwMode="auto">
              <a:xfrm>
                <a:off x="2467" y="1240"/>
                <a:ext cx="3141" cy="2992"/>
              </a:xfrm>
              <a:prstGeom prst="ellipse">
                <a:avLst/>
              </a:prstGeom>
              <a:noFill/>
              <a:ln w="38100" cap="sq">
                <a:solidFill>
                  <a:srgbClr val="00FF00"/>
                </a:solidFill>
                <a:round/>
                <a:headEnd/>
                <a:tailEnd/>
              </a:ln>
              <a:effectLst/>
            </p:spPr>
            <p:txBody>
              <a:bodyPr wrap="none" lIns="274320" rIns="274320" anchor="ctr">
                <a:spAutoFit/>
              </a:bodyPr>
              <a:lstStyle/>
              <a:p>
                <a:pPr>
                  <a:defRPr/>
                </a:pPr>
                <a:endParaRPr lang="en-CA">
                  <a:effectLst>
                    <a:outerShdw blurRad="38100" dist="38100" dir="2700000" algn="tl">
                      <a:srgbClr val="000000">
                        <a:alpha val="43137"/>
                      </a:srgbClr>
                    </a:outerShdw>
                  </a:effectLst>
                </a:endParaRPr>
              </a:p>
            </p:txBody>
          </p:sp>
          <p:sp>
            <p:nvSpPr>
              <p:cNvPr id="4124" name="Text Box 8"/>
              <p:cNvSpPr txBox="1">
                <a:spLocks noChangeArrowheads="1"/>
              </p:cNvSpPr>
              <p:nvPr/>
            </p:nvSpPr>
            <p:spPr bwMode="auto">
              <a:xfrm>
                <a:off x="3696" y="1153"/>
                <a:ext cx="7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66FF33"/>
                    </a:solidFill>
                  </a:rPr>
                  <a:t>Exp</a:t>
                </a:r>
              </a:p>
            </p:txBody>
          </p:sp>
        </p:grpSp>
        <p:grpSp>
          <p:nvGrpSpPr>
            <p:cNvPr id="4120" name="Group 9"/>
            <p:cNvGrpSpPr>
              <a:grpSpLocks/>
            </p:cNvGrpSpPr>
            <p:nvPr/>
          </p:nvGrpSpPr>
          <p:grpSpPr bwMode="auto">
            <a:xfrm>
              <a:off x="6040230" y="4370388"/>
              <a:ext cx="1789043" cy="2386013"/>
              <a:chOff x="3304" y="2753"/>
              <a:chExt cx="1440" cy="1503"/>
            </a:xfrm>
          </p:grpSpPr>
          <p:sp>
            <p:nvSpPr>
              <p:cNvPr id="4121" name="Oval 10"/>
              <p:cNvSpPr>
                <a:spLocks noChangeArrowheads="1"/>
              </p:cNvSpPr>
              <p:nvPr/>
            </p:nvSpPr>
            <p:spPr bwMode="auto">
              <a:xfrm>
                <a:off x="3304" y="2816"/>
                <a:ext cx="1440" cy="144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4122" name="Text Box 11"/>
              <p:cNvSpPr txBox="1">
                <a:spLocks noChangeArrowheads="1"/>
              </p:cNvSpPr>
              <p:nvPr/>
            </p:nvSpPr>
            <p:spPr bwMode="auto">
              <a:xfrm>
                <a:off x="3648" y="2753"/>
                <a:ext cx="7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CC99FF"/>
                    </a:solidFill>
                  </a:rPr>
                  <a:t>Poly</a:t>
                </a:r>
              </a:p>
            </p:txBody>
          </p:sp>
        </p:grpSp>
      </p:grpSp>
      <p:sp>
        <p:nvSpPr>
          <p:cNvPr id="19" name="Rectangle 3"/>
          <p:cNvSpPr>
            <a:spLocks noChangeArrowheads="1"/>
          </p:cNvSpPr>
          <p:nvPr/>
        </p:nvSpPr>
        <p:spPr bwMode="auto">
          <a:xfrm>
            <a:off x="-215900" y="990600"/>
            <a:ext cx="59309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A</a:t>
            </a:r>
            <a:r>
              <a:rPr lang="en-US" altLang="en-US">
                <a:solidFill>
                  <a:schemeClr val="tx2"/>
                </a:solidFill>
              </a:rPr>
              <a:t> complexity class </a:t>
            </a:r>
            <a:r>
              <a:rPr lang="en-US" altLang="en-US"/>
              <a:t>is </a:t>
            </a:r>
            <a:br>
              <a:rPr lang="en-US" altLang="en-US"/>
            </a:br>
            <a:r>
              <a:rPr lang="en-US" altLang="en-US"/>
              <a:t>a set of computational problems </a:t>
            </a:r>
            <a:br>
              <a:rPr lang="en-US" altLang="en-US"/>
            </a:br>
            <a:r>
              <a:rPr lang="en-US" altLang="en-US"/>
              <a:t>that have a similar difficulty in computing them.</a:t>
            </a:r>
          </a:p>
          <a:p>
            <a:pPr>
              <a:buFontTx/>
              <a:buNone/>
            </a:pPr>
            <a:r>
              <a:rPr lang="en-US" altLang="en-US"/>
              <a:t>We will start with a small weak class </a:t>
            </a:r>
            <a:br>
              <a:rPr lang="en-US" altLang="en-US"/>
            </a:br>
            <a:r>
              <a:rPr lang="en-US" altLang="en-US"/>
              <a:t>and work our way up.</a:t>
            </a:r>
          </a:p>
          <a:p>
            <a:pPr>
              <a:buFontTx/>
              <a:buNone/>
            </a:pPr>
            <a:r>
              <a:rPr lang="en-US" altLang="en-US"/>
              <a:t>Each will be a super set of the previous</a:t>
            </a:r>
          </a:p>
          <a:p>
            <a:pPr>
              <a:buFontTx/>
              <a:buNone/>
            </a:pPr>
            <a:r>
              <a:rPr lang="en-US" altLang="en-US"/>
              <a:t>Proving </a:t>
            </a:r>
            <a:r>
              <a:rPr lang="en-US" altLang="en-US" i="1"/>
              <a:t>C</a:t>
            </a:r>
            <a:r>
              <a:rPr lang="en-US" altLang="en-US" i="1" baseline="-25000"/>
              <a:t>1</a:t>
            </a:r>
            <a:r>
              <a:rPr lang="en-US" altLang="en-US" i="1"/>
              <a:t> </a:t>
            </a:r>
            <a:r>
              <a:rPr lang="en-US" altLang="en-US" i="1">
                <a:sym typeface="Symbol" pitchFamily="18" charset="2"/>
              </a:rPr>
              <a:t> C</a:t>
            </a:r>
            <a:r>
              <a:rPr lang="en-US" altLang="en-US" i="1" baseline="-25000">
                <a:sym typeface="Symbol" pitchFamily="18" charset="2"/>
              </a:rPr>
              <a:t>2</a:t>
            </a:r>
            <a:r>
              <a:rPr lang="en-US" altLang="en-US">
                <a:sym typeface="Symbol" pitchFamily="18" charset="2"/>
              </a:rPr>
              <a:t> is not too hard.</a:t>
            </a:r>
          </a:p>
          <a:p>
            <a:r>
              <a:rPr lang="en-US" altLang="en-US">
                <a:sym typeface="Symbol" pitchFamily="18" charset="2"/>
              </a:rPr>
              <a:t>Prove </a:t>
            </a:r>
            <a:r>
              <a:rPr lang="en-US" altLang="en-US" i="1">
                <a:sym typeface="Symbol" pitchFamily="18" charset="2"/>
              </a:rPr>
              <a:t>C</a:t>
            </a:r>
            <a:r>
              <a:rPr lang="en-US" altLang="en-US" i="1" baseline="-25000">
                <a:sym typeface="Symbol" pitchFamily="18" charset="2"/>
              </a:rPr>
              <a:t>2</a:t>
            </a:r>
            <a:r>
              <a:rPr lang="en-US" altLang="en-US" baseline="-25000">
                <a:sym typeface="Symbol" pitchFamily="18" charset="2"/>
              </a:rPr>
              <a:t> </a:t>
            </a:r>
            <a:r>
              <a:rPr lang="en-US" altLang="en-US">
                <a:sym typeface="Symbol" pitchFamily="18" charset="2"/>
              </a:rPr>
              <a:t>can simulate </a:t>
            </a:r>
            <a:r>
              <a:rPr lang="en-US" altLang="en-US" i="1">
                <a:sym typeface="Symbol" pitchFamily="18" charset="2"/>
              </a:rPr>
              <a:t>C</a:t>
            </a:r>
            <a:r>
              <a:rPr lang="en-US" altLang="en-US" i="1" baseline="-25000">
                <a:sym typeface="Symbol" pitchFamily="18" charset="2"/>
              </a:rPr>
              <a:t>1</a:t>
            </a:r>
            <a:r>
              <a:rPr lang="en-US" altLang="en-US">
                <a:sym typeface="Symbol" pitchFamily="18" charset="2"/>
              </a:rPr>
              <a:t>.</a:t>
            </a:r>
          </a:p>
          <a:p>
            <a:pPr>
              <a:buFontTx/>
              <a:buNone/>
            </a:pPr>
            <a:r>
              <a:rPr lang="en-US" altLang="en-US"/>
              <a:t>Proving </a:t>
            </a:r>
            <a:r>
              <a:rPr lang="en-US" altLang="en-US" i="1"/>
              <a:t>C</a:t>
            </a:r>
            <a:r>
              <a:rPr lang="en-US" altLang="en-US" i="1" baseline="-25000"/>
              <a:t>1</a:t>
            </a:r>
            <a:r>
              <a:rPr lang="en-US" altLang="en-US" i="1"/>
              <a:t> </a:t>
            </a:r>
            <a:r>
              <a:rPr lang="en-US" altLang="en-US" i="1">
                <a:sym typeface="Symbol" pitchFamily="18" charset="2"/>
              </a:rPr>
              <a:t> C</a:t>
            </a:r>
            <a:r>
              <a:rPr lang="en-US" altLang="en-US" i="1" baseline="-25000">
                <a:sym typeface="Symbol" pitchFamily="18" charset="2"/>
              </a:rPr>
              <a:t>2</a:t>
            </a:r>
            <a:r>
              <a:rPr lang="en-US" altLang="en-US">
                <a:sym typeface="Symbol" pitchFamily="18" charset="2"/>
              </a:rPr>
              <a:t> is hard.</a:t>
            </a:r>
          </a:p>
          <a:p>
            <a:r>
              <a:rPr lang="en-US" altLang="en-US">
                <a:sym typeface="Symbol" pitchFamily="18" charset="2"/>
              </a:rPr>
              <a:t>Prove P </a:t>
            </a:r>
            <a:r>
              <a:rPr lang="el-GR" altLang="en-US">
                <a:sym typeface="Symbol" pitchFamily="18" charset="2"/>
              </a:rPr>
              <a:t>ϵ</a:t>
            </a:r>
            <a:r>
              <a:rPr lang="en-CA" altLang="en-US">
                <a:sym typeface="Symbol" pitchFamily="18" charset="2"/>
              </a:rPr>
              <a:t> </a:t>
            </a:r>
            <a:r>
              <a:rPr lang="en-US" altLang="en-US" i="1">
                <a:sym typeface="Symbol" pitchFamily="18" charset="2"/>
              </a:rPr>
              <a:t>C</a:t>
            </a:r>
            <a:r>
              <a:rPr lang="en-US" altLang="en-US" i="1" baseline="-25000">
                <a:sym typeface="Symbol" pitchFamily="18" charset="2"/>
              </a:rPr>
              <a:t>2</a:t>
            </a:r>
            <a:r>
              <a:rPr lang="en-US" altLang="en-US" baseline="-25000">
                <a:sym typeface="Symbol" pitchFamily="18" charset="2"/>
              </a:rPr>
              <a:t> </a:t>
            </a:r>
            <a:r>
              <a:rPr lang="en-US" altLang="en-US">
                <a:sym typeface="Symbol" pitchFamily="18" charset="2"/>
              </a:rPr>
              <a:t>and P </a:t>
            </a:r>
            <a:r>
              <a:rPr lang="el-GR" altLang="en-US">
                <a:sym typeface="Symbol" pitchFamily="18" charset="2"/>
              </a:rPr>
              <a:t>ϵ </a:t>
            </a:r>
            <a:r>
              <a:rPr lang="en-US" altLang="en-US" i="1">
                <a:sym typeface="Symbol" pitchFamily="18" charset="2"/>
              </a:rPr>
              <a:t>C</a:t>
            </a:r>
            <a:r>
              <a:rPr lang="en-US" altLang="en-US" i="1" baseline="-25000">
                <a:sym typeface="Symbol" pitchFamily="18" charset="2"/>
              </a:rPr>
              <a:t>1</a:t>
            </a:r>
            <a:r>
              <a:rPr lang="en-US" altLang="en-US">
                <a:sym typeface="Symbol" pitchFamily="18" charset="2"/>
              </a:rPr>
              <a:t>.</a:t>
            </a:r>
          </a:p>
          <a:p>
            <a:endParaRPr lang="en-US" altLang="en-US">
              <a:sym typeface="Symbol" pitchFamily="18" charset="2"/>
            </a:endParaRPr>
          </a:p>
          <a:p>
            <a:endParaRPr lang="en-US" altLang="en-US"/>
          </a:p>
        </p:txBody>
      </p:sp>
      <p:sp>
        <p:nvSpPr>
          <p:cNvPr id="4100" name="Oval 10"/>
          <p:cNvSpPr>
            <a:spLocks noChangeArrowheads="1"/>
          </p:cNvSpPr>
          <p:nvPr/>
        </p:nvSpPr>
        <p:spPr bwMode="auto">
          <a:xfrm>
            <a:off x="6213475" y="4957763"/>
            <a:ext cx="1503363" cy="1789112"/>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4101" name="Oval 10"/>
          <p:cNvSpPr>
            <a:spLocks noChangeArrowheads="1"/>
          </p:cNvSpPr>
          <p:nvPr/>
        </p:nvSpPr>
        <p:spPr bwMode="auto">
          <a:xfrm>
            <a:off x="6553200" y="5675313"/>
            <a:ext cx="863600" cy="107950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4102" name="Oval 10"/>
          <p:cNvSpPr>
            <a:spLocks noChangeArrowheads="1"/>
          </p:cNvSpPr>
          <p:nvPr/>
        </p:nvSpPr>
        <p:spPr bwMode="auto">
          <a:xfrm>
            <a:off x="6415088" y="5324475"/>
            <a:ext cx="1084262" cy="144145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4103" name="Oval 10"/>
          <p:cNvSpPr>
            <a:spLocks noChangeArrowheads="1"/>
          </p:cNvSpPr>
          <p:nvPr/>
        </p:nvSpPr>
        <p:spPr bwMode="auto">
          <a:xfrm>
            <a:off x="6678613" y="6010275"/>
            <a:ext cx="609600" cy="73660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4104" name="Oval 10"/>
          <p:cNvSpPr>
            <a:spLocks noChangeArrowheads="1"/>
          </p:cNvSpPr>
          <p:nvPr/>
        </p:nvSpPr>
        <p:spPr bwMode="auto">
          <a:xfrm>
            <a:off x="6792913" y="6215063"/>
            <a:ext cx="360362" cy="53975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4105" name="Oval 10"/>
          <p:cNvSpPr>
            <a:spLocks noChangeArrowheads="1"/>
          </p:cNvSpPr>
          <p:nvPr/>
        </p:nvSpPr>
        <p:spPr bwMode="auto">
          <a:xfrm>
            <a:off x="6858000" y="6376988"/>
            <a:ext cx="246063" cy="360362"/>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28" name="Rectangle 15"/>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cs typeface="Times New Roman" pitchFamily="18" charset="0"/>
              </a:rPr>
              <a:t>Complexity Classes</a:t>
            </a:r>
          </a:p>
        </p:txBody>
      </p:sp>
      <p:sp>
        <p:nvSpPr>
          <p:cNvPr id="4107" name="Oval 10"/>
          <p:cNvSpPr>
            <a:spLocks noChangeArrowheads="1"/>
          </p:cNvSpPr>
          <p:nvPr/>
        </p:nvSpPr>
        <p:spPr bwMode="auto">
          <a:xfrm>
            <a:off x="4703763" y="301625"/>
            <a:ext cx="4516437" cy="6480175"/>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4108" name="Oval 10"/>
          <p:cNvSpPr>
            <a:spLocks noChangeArrowheads="1"/>
          </p:cNvSpPr>
          <p:nvPr/>
        </p:nvSpPr>
        <p:spPr bwMode="auto">
          <a:xfrm>
            <a:off x="4419600" y="-417513"/>
            <a:ext cx="4973638" cy="7199313"/>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grpSp>
        <p:nvGrpSpPr>
          <p:cNvPr id="4109" name="Group 47"/>
          <p:cNvGrpSpPr>
            <a:grpSpLocks/>
          </p:cNvGrpSpPr>
          <p:nvPr/>
        </p:nvGrpSpPr>
        <p:grpSpPr bwMode="auto">
          <a:xfrm>
            <a:off x="5018088" y="3590925"/>
            <a:ext cx="4002087" cy="2962275"/>
            <a:chOff x="5017933" y="3591580"/>
            <a:chExt cx="4002336" cy="2961620"/>
          </a:xfrm>
        </p:grpSpPr>
        <p:sp>
          <p:nvSpPr>
            <p:cNvPr id="4114" name="Oval 24"/>
            <p:cNvSpPr>
              <a:spLocks noChangeArrowheads="1"/>
            </p:cNvSpPr>
            <p:nvPr/>
          </p:nvSpPr>
          <p:spPr bwMode="auto">
            <a:xfrm rot="2528719">
              <a:off x="5017933" y="4208655"/>
              <a:ext cx="3083440" cy="2344545"/>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4115" name="Text Box 25"/>
            <p:cNvSpPr txBox="1">
              <a:spLocks noChangeArrowheads="1"/>
            </p:cNvSpPr>
            <p:nvPr/>
          </p:nvSpPr>
          <p:spPr bwMode="auto">
            <a:xfrm>
              <a:off x="5486400" y="3597734"/>
              <a:ext cx="737370" cy="44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NP</a:t>
              </a:r>
            </a:p>
          </p:txBody>
        </p:sp>
        <p:sp>
          <p:nvSpPr>
            <p:cNvPr id="4116" name="Oval 24"/>
            <p:cNvSpPr>
              <a:spLocks noChangeArrowheads="1"/>
            </p:cNvSpPr>
            <p:nvPr/>
          </p:nvSpPr>
          <p:spPr bwMode="auto">
            <a:xfrm rot="19071281" flipH="1">
              <a:off x="5791200" y="4208655"/>
              <a:ext cx="3083440" cy="2344545"/>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4117" name="Text Box 25"/>
            <p:cNvSpPr txBox="1">
              <a:spLocks noChangeArrowheads="1"/>
            </p:cNvSpPr>
            <p:nvPr/>
          </p:nvSpPr>
          <p:spPr bwMode="auto">
            <a:xfrm flipH="1">
              <a:off x="7467600" y="3591580"/>
              <a:ext cx="15526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Co-NP</a:t>
              </a:r>
            </a:p>
          </p:txBody>
        </p:sp>
      </p:grpSp>
      <p:sp>
        <p:nvSpPr>
          <p:cNvPr id="4110" name="Oval 10"/>
          <p:cNvSpPr>
            <a:spLocks noChangeArrowheads="1"/>
          </p:cNvSpPr>
          <p:nvPr/>
        </p:nvSpPr>
        <p:spPr bwMode="auto">
          <a:xfrm>
            <a:off x="5114925" y="3124200"/>
            <a:ext cx="3598863" cy="360045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50" name="Rectangle 49"/>
          <p:cNvSpPr>
            <a:spLocks noChangeArrowheads="1"/>
          </p:cNvSpPr>
          <p:nvPr/>
        </p:nvSpPr>
        <p:spPr bwMode="auto">
          <a:xfrm>
            <a:off x="1668463" y="4078288"/>
            <a:ext cx="2217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a:t>(unless pointed out)</a:t>
            </a:r>
            <a:endParaRPr lang="en-CA" altLang="en-US" sz="2000"/>
          </a:p>
        </p:txBody>
      </p:sp>
      <p:cxnSp>
        <p:nvCxnSpPr>
          <p:cNvPr id="33" name="Straight Connector 32"/>
          <p:cNvCxnSpPr>
            <a:cxnSpLocks noChangeShapeType="1"/>
          </p:cNvCxnSpPr>
          <p:nvPr/>
        </p:nvCxnSpPr>
        <p:spPr bwMode="auto">
          <a:xfrm rot="5400000" flipH="1" flipV="1">
            <a:off x="1738313" y="5616575"/>
            <a:ext cx="188912" cy="160338"/>
          </a:xfrm>
          <a:prstGeom prst="line">
            <a:avLst/>
          </a:prstGeom>
          <a:noFill/>
          <a:ln w="25400" cap="sq" algn="ctr">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rot="5400000" flipH="1" flipV="1">
            <a:off x="3101975" y="5913438"/>
            <a:ext cx="188913" cy="160337"/>
          </a:xfrm>
          <a:prstGeom prst="line">
            <a:avLst/>
          </a:prstGeom>
          <a:noFill/>
          <a:ln w="25400" cap="sq"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additive="base">
                                        <p:cTn id="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additive="base">
                                        <p:cTn id="25"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 calcmode="lin" valueType="num">
                                      <p:cBhvr additive="base">
                                        <p:cTn id="31"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 calcmode="lin" valueType="num">
                                      <p:cBhvr additive="base">
                                        <p:cTn id="3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anim calcmode="lin" valueType="num">
                                      <p:cBhvr additive="base">
                                        <p:cTn id="4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6502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NC</a:t>
            </a:r>
            <a:r>
              <a:rPr lang="en-US" altLang="en-US" baseline="30000">
                <a:solidFill>
                  <a:schemeClr val="tx2"/>
                </a:solidFill>
              </a:rPr>
              <a:t>2</a:t>
            </a:r>
            <a:r>
              <a:rPr lang="en-US" altLang="en-US"/>
              <a:t> = Set of computational problems computed by</a:t>
            </a:r>
            <a:br>
              <a:rPr lang="en-US" altLang="en-US"/>
            </a:br>
            <a:r>
              <a:rPr lang="en-US" altLang="en-US"/>
              <a:t>        circuits of </a:t>
            </a:r>
            <a:r>
              <a:rPr lang="en-US" altLang="en-US" i="1"/>
              <a:t>and/or/not</a:t>
            </a:r>
            <a:r>
              <a:rPr lang="en-US" altLang="en-US"/>
              <a:t> gates each with two inputs </a:t>
            </a:r>
            <a:br>
              <a:rPr lang="en-US" altLang="en-US"/>
            </a:br>
            <a:r>
              <a:rPr lang="en-US" altLang="en-US"/>
              <a:t>        of constant </a:t>
            </a:r>
            <a:r>
              <a:rPr lang="en-US" altLang="en-US" i="1"/>
              <a:t>O((logn)</a:t>
            </a:r>
            <a:r>
              <a:rPr lang="en-US" altLang="en-US" i="1" baseline="30000"/>
              <a:t>2</a:t>
            </a:r>
            <a:r>
              <a:rPr lang="en-US" altLang="en-US" i="1"/>
              <a:t>)</a:t>
            </a:r>
            <a:r>
              <a:rPr lang="en-US" altLang="en-US"/>
              <a:t> depth</a:t>
            </a:r>
          </a:p>
          <a:p>
            <a:pPr>
              <a:buFontTx/>
              <a:buNone/>
            </a:pPr>
            <a:r>
              <a:rPr lang="en-US" altLang="en-US"/>
              <a:t>            and poly-size.</a:t>
            </a:r>
          </a:p>
          <a:p>
            <a:pPr lvl="1"/>
            <a:r>
              <a:rPr lang="en-US" altLang="en-US"/>
              <a:t>Can solve directed </a:t>
            </a:r>
            <a:r>
              <a:rPr lang="en-US" altLang="en-US" i="1"/>
              <a:t>st</a:t>
            </a:r>
            <a:r>
              <a:rPr lang="en-US" altLang="en-US"/>
              <a:t>-connectivity</a:t>
            </a:r>
          </a:p>
          <a:p>
            <a:pPr lvl="2"/>
            <a:r>
              <a:rPr lang="en-US" altLang="en-US"/>
              <a:t>Each round </a:t>
            </a:r>
            <a:r>
              <a:rPr lang="en-US" altLang="en-US" i="1"/>
              <a:t>&lt;u,v&gt;&amp;&lt;v,w&gt; </a:t>
            </a:r>
            <a:r>
              <a:rPr lang="en-US" altLang="en-US" i="1">
                <a:sym typeface="Wingdings" pitchFamily="2" charset="2"/>
              </a:rPr>
              <a:t> &lt;u,w&gt;  </a:t>
            </a:r>
            <a:r>
              <a:rPr lang="en-US" altLang="en-US">
                <a:sym typeface="Wingdings" pitchFamily="2" charset="2"/>
              </a:rPr>
              <a:t/>
            </a:r>
            <a:br>
              <a:rPr lang="en-US" altLang="en-US">
                <a:sym typeface="Wingdings" pitchFamily="2" charset="2"/>
              </a:rPr>
            </a:br>
            <a:r>
              <a:rPr lang="en-US" altLang="en-US">
                <a:sym typeface="Wingdings" pitchFamily="2" charset="2"/>
              </a:rPr>
              <a:t>  (transitive closure)</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NC</a:t>
            </a:r>
            <a:r>
              <a:rPr lang="en-US" sz="3200" b="1" baseline="30000" dirty="0">
                <a:solidFill>
                  <a:schemeClr val="tx2"/>
                </a:solidFill>
                <a:effectLst>
                  <a:outerShdw blurRad="38100" dist="38100" dir="2700000" algn="tl">
                    <a:srgbClr val="000000"/>
                  </a:outerShdw>
                </a:effectLst>
              </a:rPr>
              <a:t>2</a:t>
            </a:r>
          </a:p>
        </p:txBody>
      </p:sp>
      <p:sp>
        <p:nvSpPr>
          <p:cNvPr id="48" name="Line 30"/>
          <p:cNvSpPr>
            <a:spLocks noChangeAspect="1" noChangeShapeType="1"/>
          </p:cNvSpPr>
          <p:nvPr/>
        </p:nvSpPr>
        <p:spPr bwMode="auto">
          <a:xfrm flipH="1">
            <a:off x="1095375" y="4778375"/>
            <a:ext cx="993775" cy="381000"/>
          </a:xfrm>
          <a:prstGeom prst="line">
            <a:avLst/>
          </a:prstGeom>
          <a:noFill/>
          <a:ln w="25400">
            <a:solidFill>
              <a:schemeClr val="accent1">
                <a:lumMod val="60000"/>
                <a:lumOff val="40000"/>
              </a:schemeClr>
            </a:solidFill>
            <a:round/>
            <a:headEnd/>
            <a:tailEnd type="triangle" w="med" len="med"/>
          </a:ln>
        </p:spPr>
        <p:txBody>
          <a:bodyPr wrap="none" anchor="ctr"/>
          <a:lstStyle/>
          <a:p>
            <a:pPr>
              <a:buFontTx/>
              <a:buNone/>
              <a:defRPr/>
            </a:pPr>
            <a:endParaRPr lang="en-CA"/>
          </a:p>
        </p:txBody>
      </p:sp>
      <p:grpSp>
        <p:nvGrpSpPr>
          <p:cNvPr id="2" name="Group 46"/>
          <p:cNvGrpSpPr>
            <a:grpSpLocks/>
          </p:cNvGrpSpPr>
          <p:nvPr/>
        </p:nvGrpSpPr>
        <p:grpSpPr bwMode="auto">
          <a:xfrm>
            <a:off x="685800" y="4257675"/>
            <a:ext cx="1676400" cy="1228725"/>
            <a:chOff x="3886200" y="3505200"/>
            <a:chExt cx="1676140" cy="1229499"/>
          </a:xfrm>
        </p:grpSpPr>
        <p:sp>
          <p:nvSpPr>
            <p:cNvPr id="31773" name="Oval 3"/>
            <p:cNvSpPr>
              <a:spLocks noChangeAspect="1" noChangeArrowheads="1"/>
            </p:cNvSpPr>
            <p:nvPr/>
          </p:nvSpPr>
          <p:spPr bwMode="auto">
            <a:xfrm>
              <a:off x="4205827" y="43815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31774" name="Text Box 16"/>
            <p:cNvSpPr txBox="1">
              <a:spLocks noChangeAspect="1" noChangeArrowheads="1"/>
            </p:cNvSpPr>
            <p:nvPr/>
          </p:nvSpPr>
          <p:spPr bwMode="auto">
            <a:xfrm>
              <a:off x="5185314" y="3505200"/>
              <a:ext cx="3770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u</a:t>
              </a:r>
            </a:p>
          </p:txBody>
        </p:sp>
        <p:sp>
          <p:nvSpPr>
            <p:cNvPr id="31775" name="Text Box 23"/>
            <p:cNvSpPr txBox="1">
              <a:spLocks noChangeAspect="1" noChangeArrowheads="1"/>
            </p:cNvSpPr>
            <p:nvPr/>
          </p:nvSpPr>
          <p:spPr bwMode="auto">
            <a:xfrm>
              <a:off x="3886200" y="4180701"/>
              <a:ext cx="4411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w</a:t>
              </a:r>
            </a:p>
          </p:txBody>
        </p:sp>
        <p:sp>
          <p:nvSpPr>
            <p:cNvPr id="31776" name="Oval 62"/>
            <p:cNvSpPr>
              <a:spLocks noChangeAspect="1" noChangeArrowheads="1"/>
            </p:cNvSpPr>
            <p:nvPr/>
          </p:nvSpPr>
          <p:spPr bwMode="auto">
            <a:xfrm>
              <a:off x="5237702" y="3962400"/>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sp>
          <p:nvSpPr>
            <p:cNvPr id="31777" name="Oval 3"/>
            <p:cNvSpPr>
              <a:spLocks noChangeAspect="1" noChangeArrowheads="1"/>
            </p:cNvSpPr>
            <p:nvPr/>
          </p:nvSpPr>
          <p:spPr bwMode="auto">
            <a:xfrm>
              <a:off x="4693068" y="3971192"/>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cxnSp>
          <p:nvCxnSpPr>
            <p:cNvPr id="31778" name="Straight Arrow Connector 87"/>
            <p:cNvCxnSpPr>
              <a:cxnSpLocks noChangeShapeType="1"/>
            </p:cNvCxnSpPr>
            <p:nvPr/>
          </p:nvCxnSpPr>
          <p:spPr bwMode="auto">
            <a:xfrm rot="5400000" flipH="1">
              <a:off x="5016695" y="3738844"/>
              <a:ext cx="2367" cy="518487"/>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1779" name="Straight Arrow Connector 91"/>
            <p:cNvCxnSpPr>
              <a:cxnSpLocks noChangeShapeType="1"/>
              <a:endCxn id="31773" idx="0"/>
            </p:cNvCxnSpPr>
            <p:nvPr/>
          </p:nvCxnSpPr>
          <p:spPr bwMode="auto">
            <a:xfrm rot="10800000" flipV="1">
              <a:off x="4243927" y="3990646"/>
              <a:ext cx="466726" cy="390854"/>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31780" name="Text Box 23"/>
            <p:cNvSpPr txBox="1">
              <a:spLocks noChangeAspect="1" noChangeArrowheads="1"/>
            </p:cNvSpPr>
            <p:nvPr/>
          </p:nvSpPr>
          <p:spPr bwMode="auto">
            <a:xfrm>
              <a:off x="4495800" y="3563816"/>
              <a:ext cx="356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v</a:t>
              </a:r>
            </a:p>
          </p:txBody>
        </p:sp>
      </p:grpSp>
      <p:grpSp>
        <p:nvGrpSpPr>
          <p:cNvPr id="3" name="Group 48"/>
          <p:cNvGrpSpPr>
            <a:grpSpLocks/>
          </p:cNvGrpSpPr>
          <p:nvPr/>
        </p:nvGrpSpPr>
        <p:grpSpPr bwMode="auto">
          <a:xfrm>
            <a:off x="2913063" y="4551363"/>
            <a:ext cx="1528762" cy="1925637"/>
            <a:chOff x="931933" y="4170362"/>
            <a:chExt cx="1528624" cy="1925638"/>
          </a:xfrm>
        </p:grpSpPr>
        <p:sp>
          <p:nvSpPr>
            <p:cNvPr id="31771" name="Line 110"/>
            <p:cNvSpPr>
              <a:spLocks noChangeShapeType="1"/>
            </p:cNvSpPr>
            <p:nvPr/>
          </p:nvSpPr>
          <p:spPr bwMode="auto">
            <a:xfrm>
              <a:off x="2362201" y="4170362"/>
              <a:ext cx="0" cy="1925638"/>
            </a:xfrm>
            <a:prstGeom prst="line">
              <a:avLst/>
            </a:prstGeom>
            <a:noFill/>
            <a:ln w="34925"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31772" name="Rectangle 28"/>
            <p:cNvSpPr>
              <a:spLocks noChangeArrowheads="1"/>
            </p:cNvSpPr>
            <p:nvPr/>
          </p:nvSpPr>
          <p:spPr bwMode="auto">
            <a:xfrm>
              <a:off x="931933" y="4872335"/>
              <a:ext cx="1528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i="1"/>
                <a:t>O(logn)</a:t>
              </a:r>
            </a:p>
          </p:txBody>
        </p:sp>
      </p:grpSp>
      <p:grpSp>
        <p:nvGrpSpPr>
          <p:cNvPr id="4" name="Group 51"/>
          <p:cNvGrpSpPr>
            <a:grpSpLocks/>
          </p:cNvGrpSpPr>
          <p:nvPr/>
        </p:nvGrpSpPr>
        <p:grpSpPr bwMode="auto">
          <a:xfrm>
            <a:off x="4267200" y="3352800"/>
            <a:ext cx="3838575" cy="461963"/>
            <a:chOff x="2286000" y="2971800"/>
            <a:chExt cx="3837802" cy="461665"/>
          </a:xfrm>
        </p:grpSpPr>
        <p:sp>
          <p:nvSpPr>
            <p:cNvPr id="31769" name="Line 110"/>
            <p:cNvSpPr>
              <a:spLocks noChangeShapeType="1"/>
            </p:cNvSpPr>
            <p:nvPr/>
          </p:nvSpPr>
          <p:spPr bwMode="auto">
            <a:xfrm flipH="1">
              <a:off x="2286000" y="3429000"/>
              <a:ext cx="3837802" cy="0"/>
            </a:xfrm>
            <a:prstGeom prst="line">
              <a:avLst/>
            </a:prstGeom>
            <a:noFill/>
            <a:ln w="34925"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31770" name="Rectangle 28"/>
            <p:cNvSpPr>
              <a:spLocks noChangeArrowheads="1"/>
            </p:cNvSpPr>
            <p:nvPr/>
          </p:nvSpPr>
          <p:spPr bwMode="auto">
            <a:xfrm>
              <a:off x="3141548" y="2971800"/>
              <a:ext cx="2153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i="1"/>
                <a:t>n </a:t>
              </a:r>
              <a:r>
                <a:rPr lang="en-US" altLang="en-US" sz="2400"/>
                <a:t>different</a:t>
              </a:r>
              <a:r>
                <a:rPr lang="en-US" altLang="en-US" sz="2400" i="1"/>
                <a:t> v’</a:t>
              </a:r>
            </a:p>
          </p:txBody>
        </p:sp>
      </p:grpSp>
      <p:grpSp>
        <p:nvGrpSpPr>
          <p:cNvPr id="5" name="Group 54"/>
          <p:cNvGrpSpPr>
            <a:grpSpLocks/>
          </p:cNvGrpSpPr>
          <p:nvPr/>
        </p:nvGrpSpPr>
        <p:grpSpPr bwMode="auto">
          <a:xfrm>
            <a:off x="4030663" y="3756025"/>
            <a:ext cx="4303712" cy="3070225"/>
            <a:chOff x="2048774" y="3375679"/>
            <a:chExt cx="4303629" cy="3070109"/>
          </a:xfrm>
        </p:grpSpPr>
        <p:sp>
          <p:nvSpPr>
            <p:cNvPr id="31753" name="Text Box 77"/>
            <p:cNvSpPr txBox="1">
              <a:spLocks noChangeArrowheads="1"/>
            </p:cNvSpPr>
            <p:nvPr/>
          </p:nvSpPr>
          <p:spPr bwMode="auto">
            <a:xfrm>
              <a:off x="2799316" y="3440337"/>
              <a:ext cx="12306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i="1">
                  <a:solidFill>
                    <a:schemeClr val="accent2"/>
                  </a:solidFill>
                </a:rPr>
                <a:t>&lt;v,w&gt;</a:t>
              </a:r>
            </a:p>
          </p:txBody>
        </p:sp>
        <p:sp>
          <p:nvSpPr>
            <p:cNvPr id="31754" name="Text Box 78"/>
            <p:cNvSpPr txBox="1">
              <a:spLocks noChangeArrowheads="1"/>
            </p:cNvSpPr>
            <p:nvPr/>
          </p:nvSpPr>
          <p:spPr bwMode="auto">
            <a:xfrm>
              <a:off x="2048774" y="3440337"/>
              <a:ext cx="12064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&lt;u,v&gt;</a:t>
              </a:r>
            </a:p>
          </p:txBody>
        </p:sp>
        <p:sp>
          <p:nvSpPr>
            <p:cNvPr id="31755" name="AutoShape 79"/>
            <p:cNvSpPr>
              <a:spLocks noChangeArrowheads="1"/>
            </p:cNvSpPr>
            <p:nvPr/>
          </p:nvSpPr>
          <p:spPr bwMode="auto">
            <a:xfrm rot="5400000" flipV="1">
              <a:off x="3689690" y="5200918"/>
              <a:ext cx="765744" cy="69407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31756" name="AutoShape 81"/>
            <p:cNvSpPr>
              <a:spLocks noChangeArrowheads="1"/>
            </p:cNvSpPr>
            <p:nvPr/>
          </p:nvSpPr>
          <p:spPr bwMode="auto">
            <a:xfrm rot="5400000" flipV="1">
              <a:off x="4867780" y="4236334"/>
              <a:ext cx="764603" cy="607785"/>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31757" name="AutoShape 82"/>
            <p:cNvSpPr>
              <a:spLocks noChangeArrowheads="1"/>
            </p:cNvSpPr>
            <p:nvPr/>
          </p:nvSpPr>
          <p:spPr bwMode="auto">
            <a:xfrm rot="5400000" flipV="1">
              <a:off x="2608953" y="4286514"/>
              <a:ext cx="765744" cy="530249"/>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cxnSp>
          <p:nvCxnSpPr>
            <p:cNvPr id="31758" name="AutoShape 83"/>
            <p:cNvCxnSpPr>
              <a:cxnSpLocks noChangeShapeType="1"/>
              <a:stCxn id="31754" idx="2"/>
              <a:endCxn id="31757" idx="1"/>
            </p:cNvCxnSpPr>
            <p:nvPr/>
          </p:nvCxnSpPr>
          <p:spPr bwMode="auto">
            <a:xfrm rot="16200000" flipH="1">
              <a:off x="2657745" y="3834686"/>
              <a:ext cx="328320" cy="33984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1759" name="AutoShape 84"/>
            <p:cNvCxnSpPr>
              <a:cxnSpLocks noChangeShapeType="1"/>
              <a:stCxn id="31753" idx="2"/>
              <a:endCxn id="31757" idx="1"/>
            </p:cNvCxnSpPr>
            <p:nvPr/>
          </p:nvCxnSpPr>
          <p:spPr bwMode="auto">
            <a:xfrm rot="5400000">
              <a:off x="3039076" y="3793198"/>
              <a:ext cx="328320" cy="422819"/>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1760" name="AutoShape 90"/>
            <p:cNvCxnSpPr>
              <a:cxnSpLocks noChangeShapeType="1"/>
              <a:stCxn id="31757" idx="3"/>
              <a:endCxn id="31755" idx="1"/>
            </p:cNvCxnSpPr>
            <p:nvPr/>
          </p:nvCxnSpPr>
          <p:spPr bwMode="auto">
            <a:xfrm rot="16200000" flipH="1">
              <a:off x="3416908" y="4509429"/>
              <a:ext cx="230573" cy="108073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1761" name="AutoShape 91"/>
            <p:cNvCxnSpPr>
              <a:cxnSpLocks noChangeShapeType="1"/>
              <a:stCxn id="31756" idx="3"/>
              <a:endCxn id="31755" idx="1"/>
            </p:cNvCxnSpPr>
            <p:nvPr/>
          </p:nvCxnSpPr>
          <p:spPr bwMode="auto">
            <a:xfrm rot="5400000">
              <a:off x="4540044" y="4455046"/>
              <a:ext cx="242556" cy="117752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1762" name="AutoShape 93"/>
            <p:cNvCxnSpPr>
              <a:cxnSpLocks noChangeShapeType="1"/>
              <a:stCxn id="31755" idx="3"/>
            </p:cNvCxnSpPr>
            <p:nvPr/>
          </p:nvCxnSpPr>
          <p:spPr bwMode="auto">
            <a:xfrm rot="16200000" flipH="1">
              <a:off x="3951876" y="6051513"/>
              <a:ext cx="241372" cy="1"/>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1763" name="Rectangle 66"/>
            <p:cNvSpPr>
              <a:spLocks noChangeArrowheads="1"/>
            </p:cNvSpPr>
            <p:nvPr/>
          </p:nvSpPr>
          <p:spPr bwMode="auto">
            <a:xfrm>
              <a:off x="3886200" y="3375679"/>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i="1">
                  <a:solidFill>
                    <a:schemeClr val="accent2"/>
                  </a:solidFill>
                </a:rPr>
                <a:t>…</a:t>
              </a:r>
              <a:endParaRPr lang="en-CA" altLang="en-US"/>
            </a:p>
          </p:txBody>
        </p:sp>
        <p:sp>
          <p:nvSpPr>
            <p:cNvPr id="31764" name="Text Box 77"/>
            <p:cNvSpPr txBox="1">
              <a:spLocks noChangeArrowheads="1"/>
            </p:cNvSpPr>
            <p:nvPr/>
          </p:nvSpPr>
          <p:spPr bwMode="auto">
            <a:xfrm>
              <a:off x="5017742" y="3420374"/>
              <a:ext cx="13346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i="1">
                  <a:solidFill>
                    <a:schemeClr val="accent2"/>
                  </a:solidFill>
                </a:rPr>
                <a:t>&lt;v’,w&gt;</a:t>
              </a:r>
            </a:p>
          </p:txBody>
        </p:sp>
        <p:sp>
          <p:nvSpPr>
            <p:cNvPr id="31765" name="Text Box 78"/>
            <p:cNvSpPr txBox="1">
              <a:spLocks noChangeArrowheads="1"/>
            </p:cNvSpPr>
            <p:nvPr/>
          </p:nvSpPr>
          <p:spPr bwMode="auto">
            <a:xfrm>
              <a:off x="4224721" y="3420374"/>
              <a:ext cx="12913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&lt;u,v’&gt;</a:t>
              </a:r>
            </a:p>
          </p:txBody>
        </p:sp>
        <p:cxnSp>
          <p:nvCxnSpPr>
            <p:cNvPr id="31766" name="AutoShape 83"/>
            <p:cNvCxnSpPr>
              <a:cxnSpLocks noChangeShapeType="1"/>
              <a:stCxn id="31765" idx="2"/>
            </p:cNvCxnSpPr>
            <p:nvPr/>
          </p:nvCxnSpPr>
          <p:spPr bwMode="auto">
            <a:xfrm rot="16200000" flipH="1">
              <a:off x="4876171" y="3814724"/>
              <a:ext cx="328320" cy="33984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1767" name="AutoShape 84"/>
            <p:cNvCxnSpPr>
              <a:cxnSpLocks noChangeShapeType="1"/>
              <a:stCxn id="31764" idx="2"/>
            </p:cNvCxnSpPr>
            <p:nvPr/>
          </p:nvCxnSpPr>
          <p:spPr bwMode="auto">
            <a:xfrm rot="5400000">
              <a:off x="5283506" y="3747237"/>
              <a:ext cx="328320" cy="474815"/>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1768" name="Text Box 78"/>
            <p:cNvSpPr txBox="1">
              <a:spLocks noChangeArrowheads="1"/>
            </p:cNvSpPr>
            <p:nvPr/>
          </p:nvSpPr>
          <p:spPr bwMode="auto">
            <a:xfrm>
              <a:off x="3426023" y="6045678"/>
              <a:ext cx="1264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&lt;u,w&gt;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3" end="3"/>
                                            </p:txEl>
                                          </p:spTgt>
                                        </p:tgtEl>
                                        <p:attrNameLst>
                                          <p:attrName>style.visibility</p:attrName>
                                        </p:attrNameLst>
                                      </p:cBhvr>
                                      <p:to>
                                        <p:strVal val="visible"/>
                                      </p:to>
                                    </p:set>
                                    <p:anim calcmode="lin" valueType="num">
                                      <p:cBhvr additive="base">
                                        <p:cTn id="7"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76200" y="457200"/>
            <a:ext cx="86502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NC</a:t>
            </a:r>
            <a:r>
              <a:rPr lang="en-US" altLang="en-US" baseline="30000">
                <a:solidFill>
                  <a:schemeClr val="tx2"/>
                </a:solidFill>
              </a:rPr>
              <a:t>2</a:t>
            </a:r>
            <a:r>
              <a:rPr lang="en-US" altLang="en-US"/>
              <a:t> = Set of computational problems computed by</a:t>
            </a:r>
            <a:br>
              <a:rPr lang="en-US" altLang="en-US"/>
            </a:br>
            <a:r>
              <a:rPr lang="en-US" altLang="en-US"/>
              <a:t>        circuits of </a:t>
            </a:r>
            <a:r>
              <a:rPr lang="en-US" altLang="en-US" i="1"/>
              <a:t>and/or/not</a:t>
            </a:r>
            <a:r>
              <a:rPr lang="en-US" altLang="en-US"/>
              <a:t> gates each with two inputs </a:t>
            </a:r>
            <a:br>
              <a:rPr lang="en-US" altLang="en-US"/>
            </a:br>
            <a:r>
              <a:rPr lang="en-US" altLang="en-US"/>
              <a:t>        of constant </a:t>
            </a:r>
            <a:r>
              <a:rPr lang="en-US" altLang="en-US" i="1"/>
              <a:t>O((logn)</a:t>
            </a:r>
            <a:r>
              <a:rPr lang="en-US" altLang="en-US" i="1" baseline="30000"/>
              <a:t>2</a:t>
            </a:r>
            <a:r>
              <a:rPr lang="en-US" altLang="en-US" i="1"/>
              <a:t>)</a:t>
            </a:r>
            <a:r>
              <a:rPr lang="en-US" altLang="en-US"/>
              <a:t> depth</a:t>
            </a:r>
          </a:p>
          <a:p>
            <a:pPr>
              <a:buFontTx/>
              <a:buNone/>
            </a:pPr>
            <a:r>
              <a:rPr lang="en-US" altLang="en-US"/>
              <a:t>            and poly-size.</a:t>
            </a:r>
          </a:p>
          <a:p>
            <a:pPr lvl="1"/>
            <a:r>
              <a:rPr lang="en-US" altLang="en-US"/>
              <a:t>Can solve directed </a:t>
            </a:r>
            <a:r>
              <a:rPr lang="en-US" altLang="en-US" i="1"/>
              <a:t>st</a:t>
            </a:r>
            <a:r>
              <a:rPr lang="en-US" altLang="en-US"/>
              <a:t>-connectivity</a:t>
            </a:r>
          </a:p>
          <a:p>
            <a:pPr lvl="2"/>
            <a:r>
              <a:rPr lang="en-US" altLang="en-US"/>
              <a:t>Each round &lt;u,v&gt;&amp;&lt;v,w&gt; </a:t>
            </a:r>
            <a:r>
              <a:rPr lang="en-US" altLang="en-US">
                <a:sym typeface="Wingdings" pitchFamily="2" charset="2"/>
              </a:rPr>
              <a:t> &lt;u,w&gt;  </a:t>
            </a:r>
            <a:br>
              <a:rPr lang="en-US" altLang="en-US">
                <a:sym typeface="Wingdings" pitchFamily="2" charset="2"/>
              </a:rPr>
            </a:br>
            <a:r>
              <a:rPr lang="en-US" altLang="en-US">
                <a:sym typeface="Wingdings" pitchFamily="2" charset="2"/>
              </a:rPr>
              <a:t>  (transitive closure)</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NC</a:t>
            </a:r>
            <a:r>
              <a:rPr lang="en-US" sz="3200" b="1" baseline="30000" dirty="0">
                <a:solidFill>
                  <a:schemeClr val="tx2"/>
                </a:solidFill>
                <a:effectLst>
                  <a:outerShdw blurRad="38100" dist="38100" dir="2700000" algn="tl">
                    <a:srgbClr val="000000"/>
                  </a:outerShdw>
                </a:effectLst>
              </a:rPr>
              <a:t>2</a:t>
            </a:r>
          </a:p>
        </p:txBody>
      </p:sp>
      <p:grpSp>
        <p:nvGrpSpPr>
          <p:cNvPr id="2" name="Group 120"/>
          <p:cNvGrpSpPr>
            <a:grpSpLocks/>
          </p:cNvGrpSpPr>
          <p:nvPr/>
        </p:nvGrpSpPr>
        <p:grpSpPr bwMode="auto">
          <a:xfrm>
            <a:off x="3752850" y="3505200"/>
            <a:ext cx="2293938" cy="3429000"/>
            <a:chOff x="3766870" y="3505200"/>
            <a:chExt cx="2294173" cy="3429000"/>
          </a:xfrm>
        </p:grpSpPr>
        <p:sp>
          <p:nvSpPr>
            <p:cNvPr id="32789" name="Oval 3"/>
            <p:cNvSpPr>
              <a:spLocks noChangeAspect="1" noChangeArrowheads="1"/>
            </p:cNvSpPr>
            <p:nvPr/>
          </p:nvSpPr>
          <p:spPr bwMode="auto">
            <a:xfrm>
              <a:off x="4219575" y="43815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32790" name="Oval 8"/>
            <p:cNvSpPr>
              <a:spLocks noChangeAspect="1" noChangeArrowheads="1"/>
            </p:cNvSpPr>
            <p:nvPr/>
          </p:nvSpPr>
          <p:spPr bwMode="auto">
            <a:xfrm>
              <a:off x="3798887" y="5067300"/>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32791" name="Oval 11"/>
            <p:cNvSpPr>
              <a:spLocks noChangeAspect="1" noChangeArrowheads="1"/>
            </p:cNvSpPr>
            <p:nvPr/>
          </p:nvSpPr>
          <p:spPr bwMode="auto">
            <a:xfrm>
              <a:off x="4027487" y="5903913"/>
              <a:ext cx="77788"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32792" name="Oval 13"/>
            <p:cNvSpPr>
              <a:spLocks noChangeAspect="1" noChangeArrowheads="1"/>
            </p:cNvSpPr>
            <p:nvPr/>
          </p:nvSpPr>
          <p:spPr bwMode="auto">
            <a:xfrm>
              <a:off x="4716462" y="6361113"/>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32793" name="Text Box 16"/>
            <p:cNvSpPr txBox="1">
              <a:spLocks noChangeAspect="1" noChangeArrowheads="1"/>
            </p:cNvSpPr>
            <p:nvPr/>
          </p:nvSpPr>
          <p:spPr bwMode="auto">
            <a:xfrm>
              <a:off x="5199062" y="3505200"/>
              <a:ext cx="331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s</a:t>
              </a:r>
            </a:p>
          </p:txBody>
        </p:sp>
        <p:sp>
          <p:nvSpPr>
            <p:cNvPr id="32794" name="Text Box 23"/>
            <p:cNvSpPr txBox="1">
              <a:spLocks noChangeAspect="1" noChangeArrowheads="1"/>
            </p:cNvSpPr>
            <p:nvPr/>
          </p:nvSpPr>
          <p:spPr bwMode="auto">
            <a:xfrm>
              <a:off x="5768975" y="6380202"/>
              <a:ext cx="2920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3000" i="1"/>
                <a:t>t</a:t>
              </a:r>
            </a:p>
          </p:txBody>
        </p:sp>
        <p:sp>
          <p:nvSpPr>
            <p:cNvPr id="32795" name="Oval 62"/>
            <p:cNvSpPr>
              <a:spLocks noChangeAspect="1" noChangeArrowheads="1"/>
            </p:cNvSpPr>
            <p:nvPr/>
          </p:nvSpPr>
          <p:spPr bwMode="auto">
            <a:xfrm>
              <a:off x="5251450" y="3962400"/>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sp>
          <p:nvSpPr>
            <p:cNvPr id="32796" name="Oval 62"/>
            <p:cNvSpPr>
              <a:spLocks noChangeAspect="1" noChangeArrowheads="1"/>
            </p:cNvSpPr>
            <p:nvPr/>
          </p:nvSpPr>
          <p:spPr bwMode="auto">
            <a:xfrm>
              <a:off x="5799331" y="6439676"/>
              <a:ext cx="77787" cy="76200"/>
            </a:xfrm>
            <a:prstGeom prst="ellipse">
              <a:avLst/>
            </a:prstGeom>
            <a:solidFill>
              <a:schemeClr val="tx2"/>
            </a:solidFill>
            <a:ln w="25400">
              <a:solidFill>
                <a:schemeClr val="accent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sz="3000" i="1"/>
            </a:p>
          </p:txBody>
        </p:sp>
        <p:sp>
          <p:nvSpPr>
            <p:cNvPr id="32797" name="Oval 3"/>
            <p:cNvSpPr>
              <a:spLocks noChangeAspect="1" noChangeArrowheads="1"/>
            </p:cNvSpPr>
            <p:nvPr/>
          </p:nvSpPr>
          <p:spPr bwMode="auto">
            <a:xfrm>
              <a:off x="4706816" y="3971192"/>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32798" name="Oval 3"/>
            <p:cNvSpPr>
              <a:spLocks noChangeAspect="1" noChangeArrowheads="1"/>
            </p:cNvSpPr>
            <p:nvPr/>
          </p:nvSpPr>
          <p:spPr bwMode="auto">
            <a:xfrm>
              <a:off x="3912078" y="4606504"/>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32799" name="Oval 3"/>
            <p:cNvSpPr>
              <a:spLocks noChangeAspect="1" noChangeArrowheads="1"/>
            </p:cNvSpPr>
            <p:nvPr/>
          </p:nvSpPr>
          <p:spPr bwMode="auto">
            <a:xfrm>
              <a:off x="3766870" y="5477774"/>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32800" name="Oval 3"/>
            <p:cNvSpPr>
              <a:spLocks noChangeAspect="1" noChangeArrowheads="1"/>
            </p:cNvSpPr>
            <p:nvPr/>
          </p:nvSpPr>
          <p:spPr bwMode="auto">
            <a:xfrm>
              <a:off x="4234130" y="6189452"/>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sp>
          <p:nvSpPr>
            <p:cNvPr id="32801" name="Oval 3"/>
            <p:cNvSpPr>
              <a:spLocks noChangeAspect="1" noChangeArrowheads="1"/>
            </p:cNvSpPr>
            <p:nvPr/>
          </p:nvSpPr>
          <p:spPr bwMode="auto">
            <a:xfrm>
              <a:off x="5290870" y="6527322"/>
              <a:ext cx="76200" cy="76200"/>
            </a:xfrm>
            <a:prstGeom prst="ellipse">
              <a:avLst/>
            </a:prstGeom>
            <a:solidFill>
              <a:schemeClr val="tx2"/>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endParaRPr lang="en-US" altLang="en-US"/>
            </a:p>
          </p:txBody>
        </p:sp>
        <p:cxnSp>
          <p:nvCxnSpPr>
            <p:cNvPr id="32802" name="Straight Arrow Connector 87"/>
            <p:cNvCxnSpPr>
              <a:cxnSpLocks noChangeShapeType="1"/>
            </p:cNvCxnSpPr>
            <p:nvPr/>
          </p:nvCxnSpPr>
          <p:spPr bwMode="auto">
            <a:xfrm rot="5400000" flipH="1">
              <a:off x="5030443" y="3738844"/>
              <a:ext cx="2367" cy="518487"/>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2803" name="Straight Arrow Connector 91"/>
            <p:cNvCxnSpPr>
              <a:cxnSpLocks noChangeShapeType="1"/>
              <a:endCxn id="32789" idx="0"/>
            </p:cNvCxnSpPr>
            <p:nvPr/>
          </p:nvCxnSpPr>
          <p:spPr bwMode="auto">
            <a:xfrm rot="10800000" flipV="1">
              <a:off x="4257675" y="3990646"/>
              <a:ext cx="466726" cy="390854"/>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2804" name="Straight Arrow Connector 93"/>
            <p:cNvCxnSpPr>
              <a:cxnSpLocks noChangeShapeType="1"/>
            </p:cNvCxnSpPr>
            <p:nvPr/>
          </p:nvCxnSpPr>
          <p:spPr bwMode="auto">
            <a:xfrm rot="10800000" flipV="1">
              <a:off x="3977119" y="4425563"/>
              <a:ext cx="275164" cy="183474"/>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2805" name="Straight Arrow Connector 95"/>
            <p:cNvCxnSpPr>
              <a:cxnSpLocks noChangeShapeType="1"/>
              <a:endCxn id="32790" idx="1"/>
            </p:cNvCxnSpPr>
            <p:nvPr/>
          </p:nvCxnSpPr>
          <p:spPr bwMode="auto">
            <a:xfrm rot="5400000">
              <a:off x="3663465" y="4796776"/>
              <a:ext cx="428264" cy="135102"/>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2806" name="Straight Arrow Connector 97"/>
            <p:cNvCxnSpPr>
              <a:cxnSpLocks noChangeShapeType="1"/>
              <a:endCxn id="32799" idx="0"/>
            </p:cNvCxnSpPr>
            <p:nvPr/>
          </p:nvCxnSpPr>
          <p:spPr bwMode="auto">
            <a:xfrm rot="5400000">
              <a:off x="3631453" y="5281975"/>
              <a:ext cx="369316" cy="22282"/>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2807" name="Straight Arrow Connector 99"/>
            <p:cNvCxnSpPr>
              <a:cxnSpLocks noChangeShapeType="1"/>
              <a:endCxn id="32791" idx="2"/>
            </p:cNvCxnSpPr>
            <p:nvPr/>
          </p:nvCxnSpPr>
          <p:spPr bwMode="auto">
            <a:xfrm rot="16200000" flipH="1">
              <a:off x="3708906" y="5623431"/>
              <a:ext cx="419675" cy="217487"/>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2808" name="Straight Arrow Connector 101"/>
            <p:cNvCxnSpPr>
              <a:cxnSpLocks noChangeShapeType="1"/>
              <a:endCxn id="32800" idx="1"/>
            </p:cNvCxnSpPr>
            <p:nvPr/>
          </p:nvCxnSpPr>
          <p:spPr bwMode="auto">
            <a:xfrm rot="16200000" flipH="1">
              <a:off x="4026379" y="5981700"/>
              <a:ext cx="257013" cy="180808"/>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2809" name="Straight Arrow Connector 106"/>
            <p:cNvCxnSpPr>
              <a:cxnSpLocks noChangeShapeType="1"/>
              <a:endCxn id="74" idx="1"/>
            </p:cNvCxnSpPr>
            <p:nvPr/>
          </p:nvCxnSpPr>
          <p:spPr bwMode="auto">
            <a:xfrm>
              <a:off x="4267035" y="6232735"/>
              <a:ext cx="440635" cy="138591"/>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2810" name="Straight Arrow Connector 112"/>
            <p:cNvCxnSpPr>
              <a:cxnSpLocks noChangeShapeType="1"/>
              <a:endCxn id="32801" idx="2"/>
            </p:cNvCxnSpPr>
            <p:nvPr/>
          </p:nvCxnSpPr>
          <p:spPr bwMode="auto">
            <a:xfrm>
              <a:off x="4765409" y="6393761"/>
              <a:ext cx="525461" cy="171661"/>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2811" name="Straight Arrow Connector 114"/>
            <p:cNvCxnSpPr>
              <a:cxnSpLocks noChangeShapeType="1"/>
              <a:endCxn id="32796" idx="3"/>
            </p:cNvCxnSpPr>
            <p:nvPr/>
          </p:nvCxnSpPr>
          <p:spPr bwMode="auto">
            <a:xfrm flipV="1">
              <a:off x="5334000" y="6504717"/>
              <a:ext cx="476723" cy="62293"/>
            </a:xfrm>
            <a:prstGeom prst="straightConnector1">
              <a:avLst/>
            </a:prstGeom>
            <a:noFill/>
            <a:ln w="25400" cap="sq" algn="ctr">
              <a:solidFill>
                <a:schemeClr val="tx2"/>
              </a:solidFill>
              <a:round/>
              <a:headEnd/>
              <a:tailEnd type="triangle" w="med" len="med"/>
            </a:ln>
            <a:extLst>
              <a:ext uri="{909E8E84-426E-40DD-AFC4-6F175D3DCCD1}">
                <a14:hiddenFill xmlns:a14="http://schemas.microsoft.com/office/drawing/2010/main">
                  <a:noFill/>
                </a14:hiddenFill>
              </a:ext>
            </a:extLst>
          </p:spPr>
        </p:cxnSp>
      </p:grpSp>
      <p:grpSp>
        <p:nvGrpSpPr>
          <p:cNvPr id="3" name="Group 119"/>
          <p:cNvGrpSpPr>
            <a:grpSpLocks/>
          </p:cNvGrpSpPr>
          <p:nvPr/>
        </p:nvGrpSpPr>
        <p:grpSpPr bwMode="auto">
          <a:xfrm>
            <a:off x="3827463" y="4025900"/>
            <a:ext cx="1949450" cy="2451100"/>
            <a:chOff x="3836987" y="4026378"/>
            <a:chExt cx="1948596" cy="2451398"/>
          </a:xfrm>
        </p:grpSpPr>
        <p:sp>
          <p:nvSpPr>
            <p:cNvPr id="48" name="Line 30"/>
            <p:cNvSpPr>
              <a:spLocks noChangeAspect="1" noChangeShapeType="1"/>
            </p:cNvSpPr>
            <p:nvPr/>
          </p:nvSpPr>
          <p:spPr bwMode="auto">
            <a:xfrm flipH="1">
              <a:off x="4305094" y="4026378"/>
              <a:ext cx="993340" cy="381046"/>
            </a:xfrm>
            <a:prstGeom prst="line">
              <a:avLst/>
            </a:prstGeom>
            <a:noFill/>
            <a:ln w="25400">
              <a:solidFill>
                <a:schemeClr val="accent1">
                  <a:lumMod val="60000"/>
                  <a:lumOff val="40000"/>
                </a:schemeClr>
              </a:solidFill>
              <a:round/>
              <a:headEnd/>
              <a:tailEnd type="triangle" w="med" len="med"/>
            </a:ln>
          </p:spPr>
          <p:txBody>
            <a:bodyPr wrap="none" anchor="ctr"/>
            <a:lstStyle/>
            <a:p>
              <a:pPr>
                <a:buFontTx/>
                <a:buNone/>
                <a:defRPr/>
              </a:pPr>
              <a:endParaRPr lang="en-CA"/>
            </a:p>
          </p:txBody>
        </p:sp>
        <p:sp>
          <p:nvSpPr>
            <p:cNvPr id="61" name="Line 43"/>
            <p:cNvSpPr>
              <a:spLocks noChangeAspect="1" noChangeShapeType="1"/>
            </p:cNvSpPr>
            <p:nvPr/>
          </p:nvSpPr>
          <p:spPr bwMode="auto">
            <a:xfrm flipH="1">
              <a:off x="3875070" y="4420126"/>
              <a:ext cx="382419" cy="609674"/>
            </a:xfrm>
            <a:prstGeom prst="line">
              <a:avLst/>
            </a:prstGeom>
            <a:noFill/>
            <a:ln w="25400">
              <a:solidFill>
                <a:schemeClr val="accent1">
                  <a:lumMod val="60000"/>
                  <a:lumOff val="40000"/>
                </a:schemeClr>
              </a:solidFill>
              <a:round/>
              <a:headEnd/>
              <a:tailEnd type="triangle" w="med" len="med"/>
            </a:ln>
          </p:spPr>
          <p:txBody>
            <a:bodyPr wrap="none" anchor="ctr"/>
            <a:lstStyle/>
            <a:p>
              <a:pPr>
                <a:buFontTx/>
                <a:buNone/>
                <a:defRPr/>
              </a:pPr>
              <a:endParaRPr lang="en-CA"/>
            </a:p>
          </p:txBody>
        </p:sp>
        <p:sp>
          <p:nvSpPr>
            <p:cNvPr id="74" name="Line 56"/>
            <p:cNvSpPr>
              <a:spLocks noChangeAspect="1" noChangeShapeType="1"/>
            </p:cNvSpPr>
            <p:nvPr/>
          </p:nvSpPr>
          <p:spPr bwMode="auto">
            <a:xfrm>
              <a:off x="4065487" y="5952250"/>
              <a:ext cx="650590" cy="419151"/>
            </a:xfrm>
            <a:prstGeom prst="line">
              <a:avLst/>
            </a:prstGeom>
            <a:noFill/>
            <a:ln w="25400">
              <a:solidFill>
                <a:schemeClr val="accent1">
                  <a:lumMod val="60000"/>
                  <a:lumOff val="40000"/>
                </a:schemeClr>
              </a:solidFill>
              <a:round/>
              <a:headEnd/>
              <a:tailEnd type="triangle" w="med" len="med"/>
            </a:ln>
          </p:spPr>
          <p:txBody>
            <a:bodyPr wrap="none" anchor="ctr"/>
            <a:lstStyle/>
            <a:p>
              <a:pPr>
                <a:buFontTx/>
                <a:buNone/>
                <a:defRPr/>
              </a:pPr>
              <a:endParaRPr lang="en-CA"/>
            </a:p>
          </p:txBody>
        </p:sp>
        <p:sp>
          <p:nvSpPr>
            <p:cNvPr id="75" name="Line 57"/>
            <p:cNvSpPr>
              <a:spLocks noChangeAspect="1" noChangeShapeType="1"/>
            </p:cNvSpPr>
            <p:nvPr/>
          </p:nvSpPr>
          <p:spPr bwMode="auto">
            <a:xfrm>
              <a:off x="3836987" y="5106009"/>
              <a:ext cx="190417" cy="798610"/>
            </a:xfrm>
            <a:prstGeom prst="line">
              <a:avLst/>
            </a:prstGeom>
            <a:noFill/>
            <a:ln w="25400">
              <a:solidFill>
                <a:schemeClr val="accent1">
                  <a:lumMod val="60000"/>
                  <a:lumOff val="40000"/>
                </a:schemeClr>
              </a:solidFill>
              <a:round/>
              <a:headEnd/>
              <a:tailEnd type="triangle" w="med" len="med"/>
            </a:ln>
          </p:spPr>
          <p:txBody>
            <a:bodyPr wrap="none" anchor="ctr"/>
            <a:lstStyle/>
            <a:p>
              <a:pPr>
                <a:buFontTx/>
                <a:buNone/>
                <a:defRPr/>
              </a:pPr>
              <a:endParaRPr lang="en-CA"/>
            </a:p>
          </p:txBody>
        </p:sp>
        <p:cxnSp>
          <p:nvCxnSpPr>
            <p:cNvPr id="118" name="Straight Arrow Connector 117"/>
            <p:cNvCxnSpPr>
              <a:endCxn id="32796" idx="2"/>
            </p:cNvCxnSpPr>
            <p:nvPr/>
          </p:nvCxnSpPr>
          <p:spPr bwMode="auto">
            <a:xfrm>
              <a:off x="4727184" y="6387278"/>
              <a:ext cx="1058399" cy="90498"/>
            </a:xfrm>
            <a:prstGeom prst="straightConnector1">
              <a:avLst/>
            </a:prstGeom>
            <a:noFill/>
            <a:ln w="25400" cap="sq" cmpd="sng" algn="ctr">
              <a:solidFill>
                <a:schemeClr val="accent1">
                  <a:lumMod val="60000"/>
                  <a:lumOff val="40000"/>
                </a:schemeClr>
              </a:solidFill>
              <a:prstDash val="solid"/>
              <a:round/>
              <a:headEnd type="none" w="med" len="med"/>
              <a:tailEnd type="triangle"/>
            </a:ln>
            <a:effectLst/>
          </p:spPr>
        </p:cxnSp>
      </p:grpSp>
      <p:grpSp>
        <p:nvGrpSpPr>
          <p:cNvPr id="4" name="Group 128"/>
          <p:cNvGrpSpPr>
            <a:grpSpLocks/>
          </p:cNvGrpSpPr>
          <p:nvPr/>
        </p:nvGrpSpPr>
        <p:grpSpPr bwMode="auto">
          <a:xfrm>
            <a:off x="3186113" y="3697288"/>
            <a:ext cx="1474787" cy="892175"/>
            <a:chOff x="3195444" y="3697069"/>
            <a:chExt cx="1474338" cy="892349"/>
          </a:xfrm>
        </p:grpSpPr>
        <p:cxnSp>
          <p:nvCxnSpPr>
            <p:cNvPr id="122" name="Straight Arrow Connector 121"/>
            <p:cNvCxnSpPr/>
            <p:nvPr/>
          </p:nvCxnSpPr>
          <p:spPr bwMode="auto">
            <a:xfrm rot="10800000" flipV="1">
              <a:off x="3885796" y="3962233"/>
              <a:ext cx="783986" cy="627185"/>
            </a:xfrm>
            <a:prstGeom prst="straightConnector1">
              <a:avLst/>
            </a:prstGeom>
            <a:noFill/>
            <a:ln w="25400" cap="sq" cmpd="sng" algn="ctr">
              <a:solidFill>
                <a:schemeClr val="accent1">
                  <a:lumMod val="60000"/>
                  <a:lumOff val="40000"/>
                </a:schemeClr>
              </a:solidFill>
              <a:prstDash val="solid"/>
              <a:round/>
              <a:headEnd type="none" w="med" len="med"/>
              <a:tailEnd type="triangle"/>
            </a:ln>
            <a:effectLst/>
          </p:spPr>
        </p:cxnSp>
        <p:sp>
          <p:nvSpPr>
            <p:cNvPr id="32783" name="Rectangle 127"/>
            <p:cNvSpPr>
              <a:spLocks noChangeArrowheads="1"/>
            </p:cNvSpPr>
            <p:nvPr/>
          </p:nvSpPr>
          <p:spPr bwMode="auto">
            <a:xfrm>
              <a:off x="3195444" y="3697069"/>
              <a:ext cx="1300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800">
                  <a:sym typeface="Wingdings" pitchFamily="2" charset="2"/>
                </a:rPr>
                <a:t>These were </a:t>
              </a:r>
              <a:br>
                <a:rPr lang="en-US" altLang="en-US" sz="1800">
                  <a:sym typeface="Wingdings" pitchFamily="2" charset="2"/>
                </a:rPr>
              </a:br>
              <a:r>
                <a:rPr lang="en-US" altLang="en-US" sz="1800">
                  <a:sym typeface="Wingdings" pitchFamily="2" charset="2"/>
                </a:rPr>
                <a:t>added too.</a:t>
              </a:r>
              <a:endParaRPr lang="en-CA" altLang="en-US" sz="1800"/>
            </a:p>
          </p:txBody>
        </p:sp>
      </p:grpSp>
      <p:grpSp>
        <p:nvGrpSpPr>
          <p:cNvPr id="5" name="Group 135"/>
          <p:cNvGrpSpPr>
            <a:grpSpLocks/>
          </p:cNvGrpSpPr>
          <p:nvPr/>
        </p:nvGrpSpPr>
        <p:grpSpPr bwMode="auto">
          <a:xfrm>
            <a:off x="3841750" y="4025900"/>
            <a:ext cx="1438275" cy="2335213"/>
            <a:chOff x="3850181" y="4026377"/>
            <a:chExt cx="1439204" cy="2334735"/>
          </a:xfrm>
        </p:grpSpPr>
        <p:cxnSp>
          <p:nvCxnSpPr>
            <p:cNvPr id="130" name="Straight Arrow Connector 129"/>
            <p:cNvCxnSpPr>
              <a:stCxn id="48" idx="0"/>
              <a:endCxn id="32790" idx="7"/>
            </p:cNvCxnSpPr>
            <p:nvPr/>
          </p:nvCxnSpPr>
          <p:spPr bwMode="auto">
            <a:xfrm rot="5400000">
              <a:off x="4043634" y="3832924"/>
              <a:ext cx="1052298" cy="1439204"/>
            </a:xfrm>
            <a:prstGeom prst="straightConnector1">
              <a:avLst/>
            </a:prstGeom>
            <a:noFill/>
            <a:ln w="25400" cap="sq" cmpd="sng" algn="ctr">
              <a:solidFill>
                <a:schemeClr val="accent2">
                  <a:lumMod val="75000"/>
                </a:schemeClr>
              </a:solidFill>
              <a:prstDash val="solid"/>
              <a:round/>
              <a:headEnd type="none" w="med" len="med"/>
              <a:tailEnd type="triangle"/>
            </a:ln>
            <a:effectLst/>
          </p:spPr>
        </p:cxnSp>
        <p:cxnSp>
          <p:nvCxnSpPr>
            <p:cNvPr id="133" name="Straight Arrow Connector 132"/>
            <p:cNvCxnSpPr>
              <a:endCxn id="32792" idx="0"/>
            </p:cNvCxnSpPr>
            <p:nvPr/>
          </p:nvCxnSpPr>
          <p:spPr bwMode="auto">
            <a:xfrm rot="16200000" flipH="1">
              <a:off x="3693450" y="5313217"/>
              <a:ext cx="1252282" cy="843507"/>
            </a:xfrm>
            <a:prstGeom prst="straightConnector1">
              <a:avLst/>
            </a:prstGeom>
            <a:noFill/>
            <a:ln w="25400" cap="sq" cmpd="sng" algn="ctr">
              <a:solidFill>
                <a:schemeClr val="accent2">
                  <a:lumMod val="75000"/>
                </a:schemeClr>
              </a:solidFill>
              <a:prstDash val="solid"/>
              <a:round/>
              <a:headEnd type="none" w="med" len="med"/>
              <a:tailEnd type="triangle"/>
            </a:ln>
            <a:effectLst/>
          </p:spPr>
        </p:cxnSp>
      </p:grpSp>
      <p:cxnSp>
        <p:nvCxnSpPr>
          <p:cNvPr id="137" name="Straight Arrow Connector 136"/>
          <p:cNvCxnSpPr/>
          <p:nvPr/>
        </p:nvCxnSpPr>
        <p:spPr bwMode="auto">
          <a:xfrm rot="5400000">
            <a:off x="3857625" y="4940300"/>
            <a:ext cx="2346325" cy="517525"/>
          </a:xfrm>
          <a:prstGeom prst="straightConnector1">
            <a:avLst/>
          </a:prstGeom>
          <a:noFill/>
          <a:ln w="25400" cap="sq" cmpd="sng" algn="ctr">
            <a:solidFill>
              <a:schemeClr val="accent2">
                <a:lumMod val="50000"/>
              </a:schemeClr>
            </a:solidFill>
            <a:prstDash val="solid"/>
            <a:round/>
            <a:headEnd type="none" w="med" len="med"/>
            <a:tailEnd type="triangle"/>
          </a:ln>
          <a:effectLst/>
        </p:spPr>
      </p:cxnSp>
      <p:cxnSp>
        <p:nvCxnSpPr>
          <p:cNvPr id="140" name="Straight Arrow Connector 139"/>
          <p:cNvCxnSpPr/>
          <p:nvPr/>
        </p:nvCxnSpPr>
        <p:spPr bwMode="auto">
          <a:xfrm rot="16200000" flipH="1">
            <a:off x="4333082" y="4982368"/>
            <a:ext cx="2425700" cy="512763"/>
          </a:xfrm>
          <a:prstGeom prst="straightConnector1">
            <a:avLst/>
          </a:prstGeom>
          <a:noFill/>
          <a:ln w="25400" cap="sq" cmpd="sng" algn="ctr">
            <a:solidFill>
              <a:schemeClr val="accent4">
                <a:lumMod val="10000"/>
              </a:schemeClr>
            </a:solidFill>
            <a:prstDash val="solid"/>
            <a:round/>
            <a:headEnd type="none" w="med" len="med"/>
            <a:tailEnd type="triangle"/>
          </a:ln>
          <a:effectLst/>
        </p:spPr>
      </p:cxnSp>
      <p:sp>
        <p:nvSpPr>
          <p:cNvPr id="143" name="Rectangle 142"/>
          <p:cNvSpPr>
            <a:spLocks noChangeArrowheads="1"/>
          </p:cNvSpPr>
          <p:nvPr/>
        </p:nvSpPr>
        <p:spPr bwMode="auto">
          <a:xfrm>
            <a:off x="5265738" y="4830763"/>
            <a:ext cx="18113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800" i="1">
                <a:sym typeface="Wingdings" pitchFamily="2" charset="2"/>
              </a:rPr>
              <a:t>s</a:t>
            </a:r>
            <a:r>
              <a:rPr lang="en-US" altLang="en-US" sz="1800">
                <a:sym typeface="Wingdings" pitchFamily="2" charset="2"/>
              </a:rPr>
              <a:t> and </a:t>
            </a:r>
            <a:r>
              <a:rPr lang="en-US" altLang="en-US" sz="1800" i="1">
                <a:sym typeface="Wingdings" pitchFamily="2" charset="2"/>
              </a:rPr>
              <a:t>t</a:t>
            </a:r>
            <a:r>
              <a:rPr lang="en-US" altLang="en-US" sz="1800">
                <a:sym typeface="Wingdings" pitchFamily="2" charset="2"/>
              </a:rPr>
              <a:t> are </a:t>
            </a:r>
            <a:br>
              <a:rPr lang="en-US" altLang="en-US" sz="1800">
                <a:sym typeface="Wingdings" pitchFamily="2" charset="2"/>
              </a:rPr>
            </a:br>
            <a:r>
              <a:rPr lang="en-US" altLang="en-US" sz="1800">
                <a:sym typeface="Wingdings" pitchFamily="2" charset="2"/>
              </a:rPr>
              <a:t>connected.</a:t>
            </a:r>
            <a:endParaRPr lang="en-CA" altLang="en-US" sz="1800"/>
          </a:p>
        </p:txBody>
      </p:sp>
      <p:sp>
        <p:nvSpPr>
          <p:cNvPr id="144" name="Rectangle 143"/>
          <p:cNvSpPr>
            <a:spLocks noChangeArrowheads="1"/>
          </p:cNvSpPr>
          <p:nvPr/>
        </p:nvSpPr>
        <p:spPr bwMode="auto">
          <a:xfrm>
            <a:off x="-685800" y="4330700"/>
            <a:ext cx="45720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lvl="2"/>
            <a:r>
              <a:rPr lang="en-US" altLang="en-US" i="1">
                <a:sym typeface="Wingdings" pitchFamily="2" charset="2"/>
              </a:rPr>
              <a:t>log(n) </a:t>
            </a:r>
            <a:r>
              <a:rPr lang="en-US" altLang="en-US">
                <a:sym typeface="Wingdings" pitchFamily="2" charset="2"/>
              </a:rPr>
              <a:t>rounds</a:t>
            </a:r>
          </a:p>
          <a:p>
            <a:pPr lvl="2"/>
            <a:r>
              <a:rPr lang="en-US" altLang="en-US">
                <a:sym typeface="Wingdings" pitchFamily="2" charset="2"/>
              </a:rPr>
              <a:t>Each round takes</a:t>
            </a:r>
            <a:br>
              <a:rPr lang="en-US" altLang="en-US">
                <a:sym typeface="Wingdings" pitchFamily="2" charset="2"/>
              </a:rPr>
            </a:br>
            <a:r>
              <a:rPr lang="en-US" altLang="en-US">
                <a:sym typeface="Wingdings" pitchFamily="2" charset="2"/>
              </a:rPr>
              <a:t>   </a:t>
            </a:r>
            <a:r>
              <a:rPr lang="en-US" altLang="en-US" i="1">
                <a:sym typeface="Wingdings" pitchFamily="2" charset="2"/>
              </a:rPr>
              <a:t>log(n)</a:t>
            </a:r>
            <a:r>
              <a:rPr lang="en-US" altLang="en-US">
                <a:sym typeface="Wingdings" pitchFamily="2" charset="2"/>
              </a:rPr>
              <a:t> depth.</a:t>
            </a:r>
          </a:p>
          <a:p>
            <a:pPr lvl="2"/>
            <a:r>
              <a:rPr lang="en-US" altLang="en-US">
                <a:sym typeface="Wingdings" pitchFamily="2" charset="2"/>
              </a:rPr>
              <a:t>Total </a:t>
            </a:r>
            <a:r>
              <a:rPr lang="en-US" altLang="en-US" i="1">
                <a:sym typeface="Wingdings" pitchFamily="2" charset="2"/>
              </a:rPr>
              <a:t>(logn)</a:t>
            </a:r>
            <a:r>
              <a:rPr lang="en-US" altLang="en-US" i="1" baseline="30000">
                <a:sym typeface="Wingdings" pitchFamily="2" charset="2"/>
              </a:rPr>
              <a:t>2</a:t>
            </a:r>
            <a:r>
              <a:rPr lang="en-US" altLang="en-US" i="1">
                <a:sym typeface="Wingdings" pitchFamily="2" charset="2"/>
              </a:rPr>
              <a:t> </a:t>
            </a:r>
            <a:r>
              <a:rPr lang="en-US" altLang="en-US">
                <a:sym typeface="Wingdings" pitchFamily="2" charset="2"/>
              </a:rPr>
              <a:t>depth</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137"/>
                                        </p:tgtEl>
                                        <p:attrNameLst>
                                          <p:attrName>style.visibility</p:attrName>
                                        </p:attrNameLst>
                                      </p:cBhvr>
                                      <p:to>
                                        <p:strVal val="visible"/>
                                      </p:to>
                                    </p:set>
                                    <p:anim calcmode="lin" valueType="num">
                                      <p:cBhvr additive="base">
                                        <p:cTn id="33" dur="500" fill="hold"/>
                                        <p:tgtEl>
                                          <p:spTgt spid="137"/>
                                        </p:tgtEl>
                                        <p:attrNameLst>
                                          <p:attrName>ppt_x</p:attrName>
                                        </p:attrNameLst>
                                      </p:cBhvr>
                                      <p:tavLst>
                                        <p:tav tm="0">
                                          <p:val>
                                            <p:strVal val="1+#ppt_w/2"/>
                                          </p:val>
                                        </p:tav>
                                        <p:tav tm="100000">
                                          <p:val>
                                            <p:strVal val="#ppt_x"/>
                                          </p:val>
                                        </p:tav>
                                      </p:tavLst>
                                    </p:anim>
                                    <p:anim calcmode="lin" valueType="num">
                                      <p:cBhvr additive="base">
                                        <p:cTn id="34" dur="500" fill="hold"/>
                                        <p:tgtEl>
                                          <p:spTgt spid="13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500" fill="hold"/>
                                        <p:tgtEl>
                                          <p:spTgt spid="140"/>
                                        </p:tgtEl>
                                        <p:attrNameLst>
                                          <p:attrName>ppt_x</p:attrName>
                                        </p:attrNameLst>
                                      </p:cBhvr>
                                      <p:tavLst>
                                        <p:tav tm="0">
                                          <p:val>
                                            <p:strVal val="1+#ppt_w/2"/>
                                          </p:val>
                                        </p:tav>
                                        <p:tav tm="100000">
                                          <p:val>
                                            <p:strVal val="#ppt_x"/>
                                          </p:val>
                                        </p:tav>
                                      </p:tavLst>
                                    </p:anim>
                                    <p:anim calcmode="lin" valueType="num">
                                      <p:cBhvr additive="base">
                                        <p:cTn id="40"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43"/>
                                        </p:tgtEl>
                                        <p:attrNameLst>
                                          <p:attrName>style.visibility</p:attrName>
                                        </p:attrNameLst>
                                      </p:cBhvr>
                                      <p:to>
                                        <p:strVal val="visible"/>
                                      </p:to>
                                    </p:set>
                                    <p:anim calcmode="lin" valueType="num">
                                      <p:cBhvr additive="base">
                                        <p:cTn id="45" dur="500" fill="hold"/>
                                        <p:tgtEl>
                                          <p:spTgt spid="143"/>
                                        </p:tgtEl>
                                        <p:attrNameLst>
                                          <p:attrName>ppt_x</p:attrName>
                                        </p:attrNameLst>
                                      </p:cBhvr>
                                      <p:tavLst>
                                        <p:tav tm="0">
                                          <p:val>
                                            <p:strVal val="1+#ppt_w/2"/>
                                          </p:val>
                                        </p:tav>
                                        <p:tav tm="100000">
                                          <p:val>
                                            <p:strVal val="#ppt_x"/>
                                          </p:val>
                                        </p:tav>
                                      </p:tavLst>
                                    </p:anim>
                                    <p:anim calcmode="lin" valueType="num">
                                      <p:cBhvr additive="base">
                                        <p:cTn id="46"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44">
                                            <p:txEl>
                                              <p:pRg st="0" end="0"/>
                                            </p:txEl>
                                          </p:spTgt>
                                        </p:tgtEl>
                                        <p:attrNameLst>
                                          <p:attrName>style.visibility</p:attrName>
                                        </p:attrNameLst>
                                      </p:cBhvr>
                                      <p:to>
                                        <p:strVal val="visible"/>
                                      </p:to>
                                    </p:set>
                                    <p:anim calcmode="lin" valueType="num">
                                      <p:cBhvr additive="base">
                                        <p:cTn id="51"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44">
                                            <p:txEl>
                                              <p:pRg st="1" end="1"/>
                                            </p:txEl>
                                          </p:spTgt>
                                        </p:tgtEl>
                                        <p:attrNameLst>
                                          <p:attrName>style.visibility</p:attrName>
                                        </p:attrNameLst>
                                      </p:cBhvr>
                                      <p:to>
                                        <p:strVal val="visible"/>
                                      </p:to>
                                    </p:set>
                                    <p:anim calcmode="lin" valueType="num">
                                      <p:cBhvr additive="base">
                                        <p:cTn id="57"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44">
                                            <p:txEl>
                                              <p:pRg st="2" end="2"/>
                                            </p:txEl>
                                          </p:spTgt>
                                        </p:tgtEl>
                                        <p:attrNameLst>
                                          <p:attrName>style.visibility</p:attrName>
                                        </p:attrNameLst>
                                      </p:cBhvr>
                                      <p:to>
                                        <p:strVal val="visible"/>
                                      </p:to>
                                    </p:set>
                                    <p:anim calcmode="lin" valueType="num">
                                      <p:cBhvr additive="base">
                                        <p:cTn id="63"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6502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NC</a:t>
            </a:r>
            <a:r>
              <a:rPr lang="en-US" altLang="en-US"/>
              <a:t> = Set of computational problems computed by</a:t>
            </a:r>
            <a:br>
              <a:rPr lang="en-US" altLang="en-US"/>
            </a:br>
            <a:r>
              <a:rPr lang="en-US" altLang="en-US"/>
              <a:t>        circuits of </a:t>
            </a:r>
            <a:r>
              <a:rPr lang="en-US" altLang="en-US" i="1"/>
              <a:t>and/or/not</a:t>
            </a:r>
            <a:r>
              <a:rPr lang="en-US" altLang="en-US"/>
              <a:t> gates each with two inputs </a:t>
            </a:r>
            <a:br>
              <a:rPr lang="en-US" altLang="en-US"/>
            </a:br>
            <a:r>
              <a:rPr lang="en-US" altLang="en-US"/>
              <a:t>        of constant </a:t>
            </a:r>
            <a:r>
              <a:rPr lang="en-US" altLang="en-US" i="1"/>
              <a:t>O((logn)</a:t>
            </a:r>
            <a:r>
              <a:rPr lang="en-US" altLang="en-US" i="1" baseline="30000"/>
              <a:t>O(1)</a:t>
            </a:r>
            <a:r>
              <a:rPr lang="en-US" altLang="en-US" i="1"/>
              <a:t>)</a:t>
            </a:r>
            <a:r>
              <a:rPr lang="en-US" altLang="en-US"/>
              <a:t> depth</a:t>
            </a:r>
            <a:br>
              <a:rPr lang="en-US" altLang="en-US"/>
            </a:br>
            <a:r>
              <a:rPr lang="en-US" altLang="en-US"/>
              <a:t>        and poly-size.</a:t>
            </a:r>
          </a:p>
          <a:p>
            <a:pPr lvl="1"/>
            <a:r>
              <a:rPr lang="en-US" altLang="en-US"/>
              <a:t>What can be done quickly in parallel. </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NC</a:t>
            </a:r>
            <a:endParaRPr lang="en-US" sz="3200" b="1" baseline="30000" dirty="0">
              <a:solidFill>
                <a:schemeClr val="tx2"/>
              </a:solidFill>
              <a:effectLst>
                <a:outerShdw blurRad="38100" dist="38100" dir="2700000" algn="tl">
                  <a:srgbClr val="000000"/>
                </a:outerShdw>
              </a:effectLst>
            </a:endParaRPr>
          </a:p>
        </p:txBody>
      </p:sp>
      <p:grpSp>
        <p:nvGrpSpPr>
          <p:cNvPr id="33796" name="Group 4"/>
          <p:cNvGrpSpPr>
            <a:grpSpLocks/>
          </p:cNvGrpSpPr>
          <p:nvPr/>
        </p:nvGrpSpPr>
        <p:grpSpPr bwMode="auto">
          <a:xfrm>
            <a:off x="441325" y="3440113"/>
            <a:ext cx="5803900" cy="3417887"/>
            <a:chOff x="278" y="2167"/>
            <a:chExt cx="3656" cy="2153"/>
          </a:xfrm>
        </p:grpSpPr>
        <p:grpSp>
          <p:nvGrpSpPr>
            <p:cNvPr id="33805" name="Group 75"/>
            <p:cNvGrpSpPr>
              <a:grpSpLocks/>
            </p:cNvGrpSpPr>
            <p:nvPr/>
          </p:nvGrpSpPr>
          <p:grpSpPr bwMode="auto">
            <a:xfrm>
              <a:off x="1718" y="2167"/>
              <a:ext cx="2216" cy="2153"/>
              <a:chOff x="303" y="1342"/>
              <a:chExt cx="2813" cy="2995"/>
            </a:xfrm>
          </p:grpSpPr>
          <p:sp>
            <p:nvSpPr>
              <p:cNvPr id="33808" name="Text Box 76"/>
              <p:cNvSpPr txBox="1">
                <a:spLocks noChangeArrowheads="1"/>
              </p:cNvSpPr>
              <p:nvPr/>
            </p:nvSpPr>
            <p:spPr bwMode="auto">
              <a:xfrm>
                <a:off x="2514" y="1342"/>
                <a:ext cx="60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n</a:t>
                </a:r>
                <a:endParaRPr lang="en-US" altLang="en-US" sz="2000" i="1">
                  <a:solidFill>
                    <a:schemeClr val="accent2"/>
                  </a:solidFill>
                </a:endParaRPr>
              </a:p>
            </p:txBody>
          </p:sp>
          <p:sp>
            <p:nvSpPr>
              <p:cNvPr id="33809" name="Text Box 77"/>
              <p:cNvSpPr txBox="1">
                <a:spLocks noChangeArrowheads="1"/>
              </p:cNvSpPr>
              <p:nvPr/>
            </p:nvSpPr>
            <p:spPr bwMode="auto">
              <a:xfrm>
                <a:off x="1448" y="1342"/>
                <a:ext cx="65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i="1">
                    <a:solidFill>
                      <a:schemeClr val="accent2"/>
                    </a:solidFill>
                  </a:rPr>
                  <a:t>x</a:t>
                </a:r>
                <a:r>
                  <a:rPr lang="en-US" altLang="en-US" sz="2000" i="1" baseline="-25000">
                    <a:solidFill>
                      <a:schemeClr val="accent2"/>
                    </a:solidFill>
                  </a:rPr>
                  <a:t>2</a:t>
                </a:r>
                <a:r>
                  <a:rPr lang="en-US" altLang="en-US" sz="2000" i="1">
                    <a:solidFill>
                      <a:schemeClr val="accent2"/>
                    </a:solidFill>
                  </a:rPr>
                  <a:t> </a:t>
                </a:r>
              </a:p>
            </p:txBody>
          </p:sp>
          <p:sp>
            <p:nvSpPr>
              <p:cNvPr id="33810" name="Text Box 78"/>
              <p:cNvSpPr txBox="1">
                <a:spLocks noChangeArrowheads="1"/>
              </p:cNvSpPr>
              <p:nvPr/>
            </p:nvSpPr>
            <p:spPr bwMode="auto">
              <a:xfrm>
                <a:off x="476" y="1342"/>
                <a:ext cx="60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1</a:t>
                </a:r>
                <a:endParaRPr lang="en-US" altLang="en-US" sz="2000" i="1">
                  <a:solidFill>
                    <a:schemeClr val="accent2"/>
                  </a:solidFill>
                </a:endParaRPr>
              </a:p>
            </p:txBody>
          </p:sp>
          <p:sp>
            <p:nvSpPr>
              <p:cNvPr id="33811" name="AutoShape 79"/>
              <p:cNvSpPr>
                <a:spLocks noChangeArrowheads="1"/>
              </p:cNvSpPr>
              <p:nvPr/>
            </p:nvSpPr>
            <p:spPr bwMode="auto">
              <a:xfrm rot="5400000" flipV="1">
                <a:off x="679" y="2778"/>
                <a:ext cx="671" cy="555"/>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33812" name="AutoShape 80"/>
              <p:cNvSpPr>
                <a:spLocks noChangeArrowheads="1"/>
              </p:cNvSpPr>
              <p:nvPr/>
            </p:nvSpPr>
            <p:spPr bwMode="auto">
              <a:xfrm rot="5400000" flipV="1">
                <a:off x="2545" y="2144"/>
                <a:ext cx="671" cy="321"/>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33813" name="AutoShape 81"/>
              <p:cNvSpPr>
                <a:spLocks noChangeArrowheads="1"/>
              </p:cNvSpPr>
              <p:nvPr/>
            </p:nvSpPr>
            <p:spPr bwMode="auto">
              <a:xfrm rot="5400000" flipV="1">
                <a:off x="1308" y="2063"/>
                <a:ext cx="670" cy="48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33814" name="AutoShape 82"/>
              <p:cNvSpPr>
                <a:spLocks noChangeArrowheads="1"/>
              </p:cNvSpPr>
              <p:nvPr/>
            </p:nvSpPr>
            <p:spPr bwMode="auto">
              <a:xfrm rot="5400000" flipV="1">
                <a:off x="179" y="2104"/>
                <a:ext cx="671" cy="42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cxnSp>
            <p:nvCxnSpPr>
              <p:cNvPr id="33815" name="AutoShape 83"/>
              <p:cNvCxnSpPr>
                <a:cxnSpLocks noChangeShapeType="1"/>
                <a:stCxn id="33810" idx="2"/>
                <a:endCxn id="33814" idx="1"/>
              </p:cNvCxnSpPr>
              <p:nvPr/>
            </p:nvCxnSpPr>
            <p:spPr bwMode="auto">
              <a:xfrm rot="5400000">
                <a:off x="502" y="1705"/>
                <a:ext cx="288" cy="26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16" name="AutoShape 84"/>
              <p:cNvCxnSpPr>
                <a:cxnSpLocks noChangeShapeType="1"/>
                <a:stCxn id="33809" idx="2"/>
                <a:endCxn id="33814" idx="1"/>
              </p:cNvCxnSpPr>
              <p:nvPr/>
            </p:nvCxnSpPr>
            <p:spPr bwMode="auto">
              <a:xfrm rot="5400000">
                <a:off x="1000" y="1207"/>
                <a:ext cx="288" cy="1260"/>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17" name="AutoShape 85"/>
              <p:cNvCxnSpPr>
                <a:cxnSpLocks noChangeShapeType="1"/>
                <a:stCxn id="33810" idx="2"/>
                <a:endCxn id="33813" idx="1"/>
              </p:cNvCxnSpPr>
              <p:nvPr/>
            </p:nvCxnSpPr>
            <p:spPr bwMode="auto">
              <a:xfrm rot="16200000" flipH="1">
                <a:off x="1071" y="1399"/>
                <a:ext cx="279" cy="86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18" name="AutoShape 86"/>
              <p:cNvCxnSpPr>
                <a:cxnSpLocks noChangeShapeType="1"/>
                <a:stCxn id="33808" idx="2"/>
                <a:endCxn id="33813" idx="1"/>
              </p:cNvCxnSpPr>
              <p:nvPr/>
            </p:nvCxnSpPr>
            <p:spPr bwMode="auto">
              <a:xfrm rot="5400000">
                <a:off x="2090" y="1246"/>
                <a:ext cx="279" cy="117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19" name="AutoShape 87"/>
              <p:cNvCxnSpPr>
                <a:cxnSpLocks noChangeShapeType="1"/>
                <a:stCxn id="33808" idx="2"/>
                <a:endCxn id="33812" idx="1"/>
              </p:cNvCxnSpPr>
              <p:nvPr/>
            </p:nvCxnSpPr>
            <p:spPr bwMode="auto">
              <a:xfrm rot="16200000" flipH="1">
                <a:off x="2709" y="1798"/>
                <a:ext cx="277" cy="6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20" name="AutoShape 88"/>
              <p:cNvCxnSpPr>
                <a:cxnSpLocks noChangeShapeType="1"/>
                <a:stCxn id="33809" idx="2"/>
                <a:endCxn id="33812" idx="1"/>
              </p:cNvCxnSpPr>
              <p:nvPr/>
            </p:nvCxnSpPr>
            <p:spPr bwMode="auto">
              <a:xfrm rot="16200000" flipH="1">
                <a:off x="2189" y="1278"/>
                <a:ext cx="277" cy="110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3821" name="AutoShape 89"/>
              <p:cNvSpPr>
                <a:spLocks noChangeArrowheads="1"/>
              </p:cNvSpPr>
              <p:nvPr/>
            </p:nvSpPr>
            <p:spPr bwMode="auto">
              <a:xfrm rot="5400000" flipV="1">
                <a:off x="1258" y="3579"/>
                <a:ext cx="671" cy="55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cxnSp>
            <p:nvCxnSpPr>
              <p:cNvPr id="33822" name="AutoShape 90"/>
              <p:cNvCxnSpPr>
                <a:cxnSpLocks noChangeShapeType="1"/>
                <a:stCxn id="33814" idx="3"/>
                <a:endCxn id="33811" idx="1"/>
              </p:cNvCxnSpPr>
              <p:nvPr/>
            </p:nvCxnSpPr>
            <p:spPr bwMode="auto">
              <a:xfrm>
                <a:off x="511" y="2644"/>
                <a:ext cx="501" cy="79"/>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23" name="AutoShape 91"/>
              <p:cNvCxnSpPr>
                <a:cxnSpLocks noChangeShapeType="1"/>
                <a:stCxn id="33813" idx="3"/>
                <a:endCxn id="33811" idx="1"/>
              </p:cNvCxnSpPr>
              <p:nvPr/>
            </p:nvCxnSpPr>
            <p:spPr bwMode="auto">
              <a:xfrm flipH="1">
                <a:off x="1012" y="2645"/>
                <a:ext cx="622" cy="7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24" name="AutoShape 92"/>
              <p:cNvCxnSpPr>
                <a:cxnSpLocks noChangeShapeType="1"/>
                <a:stCxn id="33826" idx="3"/>
                <a:endCxn id="33821" idx="1"/>
              </p:cNvCxnSpPr>
              <p:nvPr/>
            </p:nvCxnSpPr>
            <p:spPr bwMode="auto">
              <a:xfrm flipH="1">
                <a:off x="1588" y="3365"/>
                <a:ext cx="718" cy="163"/>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25" name="AutoShape 93"/>
              <p:cNvCxnSpPr>
                <a:cxnSpLocks noChangeShapeType="1"/>
                <a:stCxn id="33811" idx="3"/>
                <a:endCxn id="33821" idx="1"/>
              </p:cNvCxnSpPr>
              <p:nvPr/>
            </p:nvCxnSpPr>
            <p:spPr bwMode="auto">
              <a:xfrm>
                <a:off x="1012" y="3386"/>
                <a:ext cx="576" cy="14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3826" name="AutoShape 94"/>
              <p:cNvSpPr>
                <a:spLocks noChangeArrowheads="1"/>
              </p:cNvSpPr>
              <p:nvPr/>
            </p:nvSpPr>
            <p:spPr bwMode="auto">
              <a:xfrm rot="5400000" flipV="1">
                <a:off x="1977" y="2820"/>
                <a:ext cx="670" cy="41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NOT</a:t>
                </a:r>
              </a:p>
            </p:txBody>
          </p:sp>
          <p:cxnSp>
            <p:nvCxnSpPr>
              <p:cNvPr id="33827" name="AutoShape 95"/>
              <p:cNvCxnSpPr>
                <a:cxnSpLocks noChangeShapeType="1"/>
                <a:stCxn id="33812" idx="3"/>
                <a:endCxn id="33826" idx="1"/>
              </p:cNvCxnSpPr>
              <p:nvPr/>
            </p:nvCxnSpPr>
            <p:spPr bwMode="auto">
              <a:xfrm flipH="1">
                <a:off x="2306" y="2644"/>
                <a:ext cx="565" cy="5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28" name="AutoShape 96"/>
              <p:cNvCxnSpPr>
                <a:cxnSpLocks noChangeShapeType="1"/>
                <a:stCxn id="33821" idx="3"/>
              </p:cNvCxnSpPr>
              <p:nvPr/>
            </p:nvCxnSpPr>
            <p:spPr bwMode="auto">
              <a:xfrm>
                <a:off x="1588" y="4191"/>
                <a:ext cx="0" cy="14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33806" name="Line 110"/>
            <p:cNvSpPr>
              <a:spLocks noChangeShapeType="1"/>
            </p:cNvSpPr>
            <p:nvPr/>
          </p:nvSpPr>
          <p:spPr bwMode="auto">
            <a:xfrm>
              <a:off x="1488" y="2627"/>
              <a:ext cx="0" cy="1549"/>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33807" name="Rectangle 28"/>
            <p:cNvSpPr>
              <a:spLocks noChangeArrowheads="1"/>
            </p:cNvSpPr>
            <p:nvPr/>
          </p:nvSpPr>
          <p:spPr bwMode="auto">
            <a:xfrm>
              <a:off x="278" y="3161"/>
              <a:ext cx="13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r">
                <a:buFontTx/>
                <a:buNone/>
              </a:pPr>
              <a:r>
                <a:rPr lang="en-US" altLang="en-US" sz="2400" i="1"/>
                <a:t>O((logn)</a:t>
              </a:r>
              <a:r>
                <a:rPr lang="en-US" altLang="en-US" sz="2400" i="1" baseline="30000"/>
                <a:t>O(1)</a:t>
              </a:r>
              <a:r>
                <a:rPr lang="en-US" altLang="en-US" sz="2400" i="1"/>
                <a:t>)</a:t>
              </a:r>
            </a:p>
          </p:txBody>
        </p:sp>
      </p:grpSp>
      <p:sp>
        <p:nvSpPr>
          <p:cNvPr id="33797" name="Rectangle 32"/>
          <p:cNvSpPr>
            <a:spLocks noChangeArrowheads="1"/>
          </p:cNvSpPr>
          <p:nvPr/>
        </p:nvSpPr>
        <p:spPr bwMode="auto">
          <a:xfrm>
            <a:off x="5029200" y="3375025"/>
            <a:ext cx="50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i="1">
                <a:solidFill>
                  <a:schemeClr val="accent2"/>
                </a:solidFill>
              </a:rPr>
              <a:t>…</a:t>
            </a:r>
            <a:endParaRPr lang="en-CA" altLang="en-US"/>
          </a:p>
        </p:txBody>
      </p:sp>
      <p:grpSp>
        <p:nvGrpSpPr>
          <p:cNvPr id="4" name="Group 118"/>
          <p:cNvGrpSpPr>
            <a:grpSpLocks/>
          </p:cNvGrpSpPr>
          <p:nvPr/>
        </p:nvGrpSpPr>
        <p:grpSpPr bwMode="auto">
          <a:xfrm>
            <a:off x="2711450" y="4124325"/>
            <a:ext cx="3536950" cy="2571750"/>
            <a:chOff x="2402" y="1968"/>
            <a:chExt cx="2830" cy="2250"/>
          </a:xfrm>
        </p:grpSpPr>
        <p:pic>
          <p:nvPicPr>
            <p:cNvPr id="33799" name="Picture 112" descr="dglxas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 y="2064"/>
              <a:ext cx="43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13" descr="dglxas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 y="1994"/>
              <a:ext cx="43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4" descr="dglxas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 y="1968"/>
              <a:ext cx="43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15" descr="dglxas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 y="2826"/>
              <a:ext cx="43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16" descr="dglxas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 y="3684"/>
              <a:ext cx="43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17" descr="dglxas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 y="2784"/>
              <a:ext cx="43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9646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Time(O(n))</a:t>
            </a:r>
            <a:r>
              <a:rPr lang="en-US" altLang="en-US"/>
              <a:t> = Set of computational problems computed by</a:t>
            </a:r>
            <a:br>
              <a:rPr lang="en-US" altLang="en-US"/>
            </a:br>
            <a:r>
              <a:rPr lang="en-US" altLang="en-US"/>
              <a:t>        a TM in time </a:t>
            </a:r>
            <a:r>
              <a:rPr lang="en-US" altLang="en-US" i="1"/>
              <a:t>O(n)</a:t>
            </a:r>
            <a:r>
              <a:rPr lang="en-US" altLang="en-US"/>
              <a:t>.</a:t>
            </a:r>
          </a:p>
          <a:p>
            <a:pPr lvl="1"/>
            <a:r>
              <a:rPr lang="en-US" altLang="en-US"/>
              <a:t>Time to solve problem ~ Time to read the instance.</a:t>
            </a:r>
          </a:p>
          <a:p>
            <a:pPr lvl="1"/>
            <a:r>
              <a:rPr lang="en-US" altLang="en-US"/>
              <a:t>Can add two </a:t>
            </a:r>
            <a:r>
              <a:rPr lang="en-US" altLang="en-US" i="1"/>
              <a:t>n</a:t>
            </a:r>
            <a:r>
              <a:rPr lang="en-US" altLang="en-US"/>
              <a:t>-bit numbers.</a:t>
            </a:r>
          </a:p>
          <a:p>
            <a:pPr lvl="1"/>
            <a:r>
              <a:rPr lang="en-US" altLang="en-US" sz="2400"/>
              <a:t>(Does not contain NC, because NC need not be linear sized.)</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Linear Time</a:t>
            </a:r>
            <a:endParaRPr lang="en-US" sz="3200" b="1" baseline="-25000" dirty="0">
              <a:solidFill>
                <a:schemeClr val="tx2"/>
              </a:solidFill>
              <a:effectLst>
                <a:outerShdw blurRad="38100" dist="38100" dir="2700000" algn="tl">
                  <a:srgbClr val="000000"/>
                </a:outerShdw>
              </a:effectLst>
            </a:endParaRPr>
          </a:p>
        </p:txBody>
      </p:sp>
      <p:grpSp>
        <p:nvGrpSpPr>
          <p:cNvPr id="2"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34822"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34823"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34826"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34839"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34840"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34841"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34842"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34843"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34844"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34845"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34846"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83651">
                                            <p:txEl>
                                              <p:pRg st="2" end="2"/>
                                            </p:txEl>
                                          </p:spTgt>
                                        </p:tgtEl>
                                        <p:attrNameLst>
                                          <p:attrName>style.visibility</p:attrName>
                                        </p:attrNameLst>
                                      </p:cBhvr>
                                      <p:to>
                                        <p:strVal val="visible"/>
                                      </p:to>
                                    </p:set>
                                    <p:anim calcmode="lin" valueType="num">
                                      <p:cBhvr additive="base">
                                        <p:cTn id="2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83651">
                                            <p:txEl>
                                              <p:pRg st="3" end="3"/>
                                            </p:txEl>
                                          </p:spTgt>
                                        </p:tgtEl>
                                        <p:attrNameLst>
                                          <p:attrName>style.visibility</p:attrName>
                                        </p:attrNameLst>
                                      </p:cBhvr>
                                      <p:to>
                                        <p:strVal val="visible"/>
                                      </p:to>
                                    </p:set>
                                    <p:anim calcmode="lin" valueType="num">
                                      <p:cBhvr additive="base">
                                        <p:cTn id="2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96027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Time(O(nlogn))</a:t>
            </a:r>
            <a:r>
              <a:rPr lang="en-US" altLang="en-US"/>
              <a:t> = Set of computational problems computed by</a:t>
            </a:r>
            <a:br>
              <a:rPr lang="en-US" altLang="en-US"/>
            </a:br>
            <a:r>
              <a:rPr lang="en-US" altLang="en-US"/>
              <a:t>        a TM in time </a:t>
            </a:r>
            <a:r>
              <a:rPr lang="en-US" altLang="en-US" i="1"/>
              <a:t>O(nlogn)</a:t>
            </a:r>
            <a:r>
              <a:rPr lang="en-US" altLang="en-US"/>
              <a:t>.</a:t>
            </a:r>
          </a:p>
          <a:p>
            <a:pPr lvl="1"/>
            <a:r>
              <a:rPr lang="en-US" altLang="en-US"/>
              <a:t>Can Sort</a:t>
            </a:r>
          </a:p>
          <a:p>
            <a:pPr lvl="1"/>
            <a:r>
              <a:rPr lang="en-US" altLang="en-US"/>
              <a:t>Can multiply two </a:t>
            </a:r>
            <a:r>
              <a:rPr lang="en-US" altLang="en-US" i="1"/>
              <a:t>n</a:t>
            </a:r>
            <a:r>
              <a:rPr lang="en-US" altLang="en-US"/>
              <a:t>-bit numbers.</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Sorting Time</a:t>
            </a:r>
            <a:endParaRPr lang="en-US" sz="3200" b="1" baseline="-25000" dirty="0">
              <a:solidFill>
                <a:schemeClr val="tx2"/>
              </a:solidFill>
              <a:effectLst>
                <a:outerShdw blurRad="38100" dist="38100" dir="2700000" algn="tl">
                  <a:srgbClr val="000000"/>
                </a:outerShdw>
              </a:effectLst>
            </a:endParaRPr>
          </a:p>
        </p:txBody>
      </p:sp>
      <p:grpSp>
        <p:nvGrpSpPr>
          <p:cNvPr id="35844"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35846"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35847"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35850"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35863"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35864"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35865"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35866"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35867"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35868"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35869"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35870"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2" end="2"/>
                                            </p:txEl>
                                          </p:spTgt>
                                        </p:tgtEl>
                                        <p:attrNameLst>
                                          <p:attrName>style.visibility</p:attrName>
                                        </p:attrNameLst>
                                      </p:cBhvr>
                                      <p:to>
                                        <p:strVal val="visible"/>
                                      </p:to>
                                    </p:set>
                                    <p:anim calcmode="lin" valueType="num">
                                      <p:cBhvr additive="base">
                                        <p:cTn id="19"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9070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Time(O(n</a:t>
            </a:r>
            <a:r>
              <a:rPr lang="en-US" altLang="en-US" baseline="30000">
                <a:solidFill>
                  <a:schemeClr val="tx2"/>
                </a:solidFill>
              </a:rPr>
              <a:t>c</a:t>
            </a:r>
            <a:r>
              <a:rPr lang="en-US" altLang="en-US">
                <a:solidFill>
                  <a:schemeClr val="tx2"/>
                </a:solidFill>
              </a:rPr>
              <a:t>))</a:t>
            </a:r>
            <a:r>
              <a:rPr lang="en-US" altLang="en-US"/>
              <a:t> = Set of computational problems computed by</a:t>
            </a:r>
            <a:br>
              <a:rPr lang="en-US" altLang="en-US"/>
            </a:br>
            <a:r>
              <a:rPr lang="en-US" altLang="en-US"/>
              <a:t>        a TM in time </a:t>
            </a:r>
            <a:r>
              <a:rPr lang="en-US" altLang="en-US" i="1"/>
              <a:t>O(n</a:t>
            </a:r>
            <a:r>
              <a:rPr lang="en-US" altLang="en-US" baseline="30000"/>
              <a:t>c</a:t>
            </a:r>
            <a:r>
              <a:rPr lang="en-US" altLang="en-US" i="1"/>
              <a:t>)</a:t>
            </a:r>
            <a:r>
              <a:rPr lang="en-US" altLang="en-US"/>
              <a:t>.</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err="1">
                <a:solidFill>
                  <a:schemeClr val="tx2"/>
                </a:solidFill>
                <a:effectLst>
                  <a:outerShdw blurRad="38100" dist="38100" dir="2700000" algn="tl">
                    <a:srgbClr val="000000"/>
                  </a:outerShdw>
                </a:effectLst>
              </a:rPr>
              <a:t>n</a:t>
            </a:r>
            <a:r>
              <a:rPr lang="en-US" sz="3200" b="1" baseline="30000" dirty="0" err="1">
                <a:solidFill>
                  <a:schemeClr val="tx2"/>
                </a:solidFill>
                <a:effectLst>
                  <a:outerShdw blurRad="38100" dist="38100" dir="2700000" algn="tl">
                    <a:srgbClr val="000000"/>
                  </a:outerShdw>
                </a:effectLst>
              </a:rPr>
              <a:t>c</a:t>
            </a:r>
            <a:r>
              <a:rPr lang="en-US" sz="3200" b="1" dirty="0">
                <a:solidFill>
                  <a:schemeClr val="tx2"/>
                </a:solidFill>
                <a:effectLst>
                  <a:outerShdw blurRad="38100" dist="38100" dir="2700000" algn="tl">
                    <a:srgbClr val="000000"/>
                  </a:outerShdw>
                </a:effectLst>
              </a:rPr>
              <a:t> Time</a:t>
            </a:r>
            <a:endParaRPr lang="en-US" sz="3200" b="1" baseline="-25000" dirty="0">
              <a:solidFill>
                <a:schemeClr val="tx2"/>
              </a:solidFill>
              <a:effectLst>
                <a:outerShdw blurRad="38100" dist="38100" dir="2700000" algn="tl">
                  <a:srgbClr val="000000"/>
                </a:outerShdw>
              </a:effectLst>
            </a:endParaRPr>
          </a:p>
        </p:txBody>
      </p:sp>
      <p:grpSp>
        <p:nvGrpSpPr>
          <p:cNvPr id="36868"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36870"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36871"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36874"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36887"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36888"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36889"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36890"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36891"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36892"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36893"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36894"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4882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P</a:t>
            </a:r>
            <a:r>
              <a:rPr lang="en-US" altLang="en-US"/>
              <a:t> = Set of computational problems computed by</a:t>
            </a:r>
            <a:br>
              <a:rPr lang="en-US" altLang="en-US"/>
            </a:br>
            <a:r>
              <a:rPr lang="en-US" altLang="en-US"/>
              <a:t>        a TM in time </a:t>
            </a:r>
            <a:r>
              <a:rPr lang="en-US" altLang="en-US" i="1"/>
              <a:t>n</a:t>
            </a:r>
            <a:r>
              <a:rPr lang="en-US" altLang="en-US" i="1" baseline="30000"/>
              <a:t>O(1)</a:t>
            </a:r>
            <a:r>
              <a:rPr lang="en-US" altLang="en-US"/>
              <a:t>.</a:t>
            </a:r>
          </a:p>
          <a:p>
            <a:pPr lvl="1"/>
            <a:r>
              <a:rPr lang="en-US" altLang="en-US"/>
              <a:t>Considered to be a </a:t>
            </a:r>
            <a:r>
              <a:rPr lang="en-US" altLang="en-US" i="1">
                <a:solidFill>
                  <a:srgbClr val="FF0000"/>
                </a:solidFill>
              </a:rPr>
              <a:t>reasonable</a:t>
            </a:r>
            <a:r>
              <a:rPr lang="en-US" altLang="en-US"/>
              <a:t> algorithm.</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Poly-Time</a:t>
            </a:r>
            <a:endParaRPr lang="en-US" sz="3200" b="1" baseline="-25000" dirty="0">
              <a:solidFill>
                <a:schemeClr val="tx2"/>
              </a:solidFill>
              <a:effectLst>
                <a:outerShdw blurRad="38100" dist="38100" dir="2700000" algn="tl">
                  <a:srgbClr val="000000"/>
                </a:outerShdw>
              </a:effectLst>
            </a:endParaRPr>
          </a:p>
        </p:txBody>
      </p:sp>
      <p:grpSp>
        <p:nvGrpSpPr>
          <p:cNvPr id="37892"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37894"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37895"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37898"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37911"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37912"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37913"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37914"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37915"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37916"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37917"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37918"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950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NP</a:t>
            </a:r>
            <a:r>
              <a:rPr lang="en-US" altLang="en-US"/>
              <a:t> = Set of computational problems computed by</a:t>
            </a:r>
            <a:br>
              <a:rPr lang="en-US" altLang="en-US"/>
            </a:br>
            <a:r>
              <a:rPr lang="en-US" altLang="en-US"/>
              <a:t>        a non-deterministic TM in time </a:t>
            </a:r>
            <a:r>
              <a:rPr lang="en-US" altLang="en-US" i="1"/>
              <a:t>n</a:t>
            </a:r>
            <a:r>
              <a:rPr lang="en-US" altLang="en-US" i="1" baseline="30000"/>
              <a:t>O(1)</a:t>
            </a:r>
            <a:r>
              <a:rPr lang="en-US" altLang="en-US"/>
              <a:t>.</a:t>
            </a:r>
          </a:p>
          <a:p>
            <a:pPr lvl="1"/>
            <a:r>
              <a:rPr lang="en-US" altLang="en-US" i="1">
                <a:solidFill>
                  <a:schemeClr val="accent2"/>
                </a:solidFill>
              </a:rPr>
              <a:t>Yes</a:t>
            </a:r>
            <a:r>
              <a:rPr lang="en-US" altLang="en-US"/>
              <a:t> instances have poly-sized </a:t>
            </a:r>
            <a:r>
              <a:rPr lang="en-US" altLang="en-US" i="1">
                <a:solidFill>
                  <a:schemeClr val="accent2"/>
                </a:solidFill>
              </a:rPr>
              <a:t>witnesses S</a:t>
            </a:r>
            <a:r>
              <a:rPr lang="en-US" altLang="en-US"/>
              <a:t> </a:t>
            </a:r>
            <a:br>
              <a:rPr lang="en-US" altLang="en-US"/>
            </a:br>
            <a:r>
              <a:rPr lang="en-US" altLang="en-US"/>
              <a:t>  that verify they are </a:t>
            </a:r>
            <a:r>
              <a:rPr lang="en-US" altLang="en-US" i="1">
                <a:solidFill>
                  <a:schemeClr val="accent2"/>
                </a:solidFill>
              </a:rPr>
              <a:t>yes</a:t>
            </a:r>
            <a:r>
              <a:rPr lang="en-US" altLang="en-US"/>
              <a:t> instances. </a:t>
            </a:r>
            <a:r>
              <a:rPr lang="en-US" altLang="en-US" i="1">
                <a:solidFill>
                  <a:schemeClr val="accent2"/>
                </a:solidFill>
              </a:rPr>
              <a:t>No</a:t>
            </a:r>
            <a:r>
              <a:rPr lang="en-US" altLang="en-US"/>
              <a:t> instances do not.</a:t>
            </a:r>
          </a:p>
          <a:p>
            <a:pPr lvl="1"/>
            <a:r>
              <a:rPr lang="en-US" altLang="en-US"/>
              <a:t>The </a:t>
            </a:r>
            <a:r>
              <a:rPr lang="en-US" altLang="en-US" i="1">
                <a:solidFill>
                  <a:schemeClr val="accent2"/>
                </a:solidFill>
              </a:rPr>
              <a:t>witness</a:t>
            </a:r>
            <a:r>
              <a:rPr lang="en-US" altLang="en-US"/>
              <a:t> can be found in exponential time</a:t>
            </a:r>
          </a:p>
          <a:p>
            <a:pPr lvl="1"/>
            <a:r>
              <a:rPr lang="en-US" altLang="en-US"/>
              <a:t>But verified in polynomial time.</a:t>
            </a:r>
          </a:p>
          <a:p>
            <a:pPr lvl="1"/>
            <a:r>
              <a:rPr lang="en-US" altLang="en-US"/>
              <a:t>Considered to be a </a:t>
            </a:r>
            <a:r>
              <a:rPr lang="en-US" altLang="en-US" i="1">
                <a:solidFill>
                  <a:srgbClr val="FF0000"/>
                </a:solidFill>
              </a:rPr>
              <a:t>unreasonable</a:t>
            </a:r>
            <a:r>
              <a:rPr lang="en-US" altLang="en-US"/>
              <a:t> algorithm.</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Non-Deterministic Poly-Time</a:t>
            </a:r>
            <a:endParaRPr lang="en-US" sz="3200" b="1" baseline="-25000" dirty="0">
              <a:solidFill>
                <a:schemeClr val="tx2"/>
              </a:solidFill>
              <a:effectLst>
                <a:outerShdw blurRad="38100" dist="38100" dir="2700000" algn="tl">
                  <a:srgbClr val="000000"/>
                </a:outerShdw>
              </a:effectLst>
            </a:endParaRPr>
          </a:p>
        </p:txBody>
      </p:sp>
      <p:grpSp>
        <p:nvGrpSpPr>
          <p:cNvPr id="38916"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243205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Non-</a:t>
              </a:r>
              <a:r>
                <a:rPr lang="en-US" dirty="0" err="1">
                  <a:effectLst>
                    <a:outerShdw blurRad="38100" dist="38100" dir="2700000" algn="tl">
                      <a:srgbClr val="000000"/>
                    </a:outerShdw>
                  </a:effectLst>
                </a:rPr>
                <a:t>Det</a:t>
              </a:r>
              <a:r>
                <a:rPr lang="en-US" dirty="0">
                  <a:effectLst>
                    <a:outerShdw blurRad="38100" dist="38100" dir="2700000" algn="tl">
                      <a:srgbClr val="000000"/>
                    </a:outerShdw>
                  </a:effectLst>
                </a:rPr>
                <a:t> TM</a:t>
              </a:r>
            </a:p>
          </p:txBody>
        </p:sp>
        <p:grpSp>
          <p:nvGrpSpPr>
            <p:cNvPr id="39022"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39023"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39026"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39039"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39040"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39041"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39042"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39043"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39044"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39045"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39046"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grpSp>
        <p:nvGrpSpPr>
          <p:cNvPr id="4" name="Group 28"/>
          <p:cNvGrpSpPr>
            <a:grpSpLocks/>
          </p:cNvGrpSpPr>
          <p:nvPr/>
        </p:nvGrpSpPr>
        <p:grpSpPr bwMode="auto">
          <a:xfrm>
            <a:off x="320675" y="4343400"/>
            <a:ext cx="1076325" cy="2274888"/>
            <a:chOff x="3915" y="446"/>
            <a:chExt cx="678" cy="1433"/>
          </a:xfrm>
        </p:grpSpPr>
        <p:sp>
          <p:nvSpPr>
            <p:cNvPr id="38920" name="Rectangle 29"/>
            <p:cNvSpPr>
              <a:spLocks noChangeArrowheads="1"/>
            </p:cNvSpPr>
            <p:nvPr/>
          </p:nvSpPr>
          <p:spPr bwMode="auto">
            <a:xfrm>
              <a:off x="3951" y="544"/>
              <a:ext cx="532" cy="1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38921" name="Freeform 30"/>
            <p:cNvSpPr>
              <a:spLocks/>
            </p:cNvSpPr>
            <p:nvPr/>
          </p:nvSpPr>
          <p:spPr bwMode="auto">
            <a:xfrm>
              <a:off x="3959" y="556"/>
              <a:ext cx="516" cy="448"/>
            </a:xfrm>
            <a:custGeom>
              <a:avLst/>
              <a:gdLst>
                <a:gd name="T0" fmla="*/ 20 w 2580"/>
                <a:gd name="T1" fmla="*/ 0 h 2240"/>
                <a:gd name="T2" fmla="*/ 21 w 2580"/>
                <a:gd name="T3" fmla="*/ 14 h 2240"/>
                <a:gd name="T4" fmla="*/ 20 w 2580"/>
                <a:gd name="T5" fmla="*/ 14 h 2240"/>
                <a:gd name="T6" fmla="*/ 19 w 2580"/>
                <a:gd name="T7" fmla="*/ 14 h 2240"/>
                <a:gd name="T8" fmla="*/ 18 w 2580"/>
                <a:gd name="T9" fmla="*/ 15 h 2240"/>
                <a:gd name="T10" fmla="*/ 17 w 2580"/>
                <a:gd name="T11" fmla="*/ 15 h 2240"/>
                <a:gd name="T12" fmla="*/ 16 w 2580"/>
                <a:gd name="T13" fmla="*/ 16 h 2240"/>
                <a:gd name="T14" fmla="*/ 15 w 2580"/>
                <a:gd name="T15" fmla="*/ 16 h 2240"/>
                <a:gd name="T16" fmla="*/ 14 w 2580"/>
                <a:gd name="T17" fmla="*/ 16 h 2240"/>
                <a:gd name="T18" fmla="*/ 13 w 2580"/>
                <a:gd name="T19" fmla="*/ 15 h 2240"/>
                <a:gd name="T20" fmla="*/ 12 w 2580"/>
                <a:gd name="T21" fmla="*/ 16 h 2240"/>
                <a:gd name="T22" fmla="*/ 11 w 2580"/>
                <a:gd name="T23" fmla="*/ 16 h 2240"/>
                <a:gd name="T24" fmla="*/ 10 w 2580"/>
                <a:gd name="T25" fmla="*/ 17 h 2240"/>
                <a:gd name="T26" fmla="*/ 9 w 2580"/>
                <a:gd name="T27" fmla="*/ 17 h 2240"/>
                <a:gd name="T28" fmla="*/ 8 w 2580"/>
                <a:gd name="T29" fmla="*/ 17 h 2240"/>
                <a:gd name="T30" fmla="*/ 7 w 2580"/>
                <a:gd name="T31" fmla="*/ 18 h 2240"/>
                <a:gd name="T32" fmla="*/ 7 w 2580"/>
                <a:gd name="T33" fmla="*/ 18 h 2240"/>
                <a:gd name="T34" fmla="*/ 6 w 2580"/>
                <a:gd name="T35" fmla="*/ 18 h 2240"/>
                <a:gd name="T36" fmla="*/ 5 w 2580"/>
                <a:gd name="T37" fmla="*/ 17 h 2240"/>
                <a:gd name="T38" fmla="*/ 4 w 2580"/>
                <a:gd name="T39" fmla="*/ 17 h 2240"/>
                <a:gd name="T40" fmla="*/ 3 w 2580"/>
                <a:gd name="T41" fmla="*/ 16 h 2240"/>
                <a:gd name="T42" fmla="*/ 2 w 2580"/>
                <a:gd name="T43" fmla="*/ 16 h 2240"/>
                <a:gd name="T44" fmla="*/ 2 w 2580"/>
                <a:gd name="T45" fmla="*/ 16 h 2240"/>
                <a:gd name="T46" fmla="*/ 1 w 2580"/>
                <a:gd name="T47" fmla="*/ 16 h 2240"/>
                <a:gd name="T48" fmla="*/ 0 w 2580"/>
                <a:gd name="T49" fmla="*/ 16 h 2240"/>
                <a:gd name="T50" fmla="*/ 0 w 2580"/>
                <a:gd name="T51" fmla="*/ 16 h 2240"/>
                <a:gd name="T52" fmla="*/ 0 w 2580"/>
                <a:gd name="T53" fmla="*/ 14 h 2240"/>
                <a:gd name="T54" fmla="*/ 0 w 2580"/>
                <a:gd name="T55" fmla="*/ 12 h 2240"/>
                <a:gd name="T56" fmla="*/ 0 w 2580"/>
                <a:gd name="T57" fmla="*/ 10 h 2240"/>
                <a:gd name="T58" fmla="*/ 0 w 2580"/>
                <a:gd name="T59" fmla="*/ 8 h 2240"/>
                <a:gd name="T60" fmla="*/ 0 w 2580"/>
                <a:gd name="T61" fmla="*/ 6 h 2240"/>
                <a:gd name="T62" fmla="*/ 0 w 2580"/>
                <a:gd name="T63" fmla="*/ 4 h 2240"/>
                <a:gd name="T64" fmla="*/ 0 w 2580"/>
                <a:gd name="T65" fmla="*/ 2 h 2240"/>
                <a:gd name="T66" fmla="*/ 0 w 2580"/>
                <a:gd name="T67" fmla="*/ 0 h 2240"/>
                <a:gd name="T68" fmla="*/ 20 w 2580"/>
                <a:gd name="T69" fmla="*/ 0 h 2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0"/>
                <a:gd name="T106" fmla="*/ 0 h 2240"/>
                <a:gd name="T107" fmla="*/ 2580 w 2580"/>
                <a:gd name="T108" fmla="*/ 2240 h 2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2" name="Freeform 31"/>
            <p:cNvSpPr>
              <a:spLocks/>
            </p:cNvSpPr>
            <p:nvPr/>
          </p:nvSpPr>
          <p:spPr bwMode="auto">
            <a:xfrm>
              <a:off x="4110" y="929"/>
              <a:ext cx="363" cy="136"/>
            </a:xfrm>
            <a:custGeom>
              <a:avLst/>
              <a:gdLst>
                <a:gd name="T0" fmla="*/ 15 w 1815"/>
                <a:gd name="T1" fmla="*/ 5 h 676"/>
                <a:gd name="T2" fmla="*/ 13 w 1815"/>
                <a:gd name="T3" fmla="*/ 5 h 676"/>
                <a:gd name="T4" fmla="*/ 12 w 1815"/>
                <a:gd name="T5" fmla="*/ 5 h 676"/>
                <a:gd name="T6" fmla="*/ 11 w 1815"/>
                <a:gd name="T7" fmla="*/ 5 h 676"/>
                <a:gd name="T8" fmla="*/ 10 w 1815"/>
                <a:gd name="T9" fmla="*/ 5 h 676"/>
                <a:gd name="T10" fmla="*/ 9 w 1815"/>
                <a:gd name="T11" fmla="*/ 4 h 676"/>
                <a:gd name="T12" fmla="*/ 8 w 1815"/>
                <a:gd name="T13" fmla="*/ 4 h 676"/>
                <a:gd name="T14" fmla="*/ 7 w 1815"/>
                <a:gd name="T15" fmla="*/ 4 h 676"/>
                <a:gd name="T16" fmla="*/ 6 w 1815"/>
                <a:gd name="T17" fmla="*/ 4 h 676"/>
                <a:gd name="T18" fmla="*/ 3 w 1815"/>
                <a:gd name="T19" fmla="*/ 5 h 676"/>
                <a:gd name="T20" fmla="*/ 0 w 1815"/>
                <a:gd name="T21" fmla="*/ 3 h 676"/>
                <a:gd name="T22" fmla="*/ 1 w 1815"/>
                <a:gd name="T23" fmla="*/ 3 h 676"/>
                <a:gd name="T24" fmla="*/ 1 w 1815"/>
                <a:gd name="T25" fmla="*/ 3 h 676"/>
                <a:gd name="T26" fmla="*/ 2 w 1815"/>
                <a:gd name="T27" fmla="*/ 3 h 676"/>
                <a:gd name="T28" fmla="*/ 3 w 1815"/>
                <a:gd name="T29" fmla="*/ 3 h 676"/>
                <a:gd name="T30" fmla="*/ 4 w 1815"/>
                <a:gd name="T31" fmla="*/ 2 h 676"/>
                <a:gd name="T32" fmla="*/ 5 w 1815"/>
                <a:gd name="T33" fmla="*/ 2 h 676"/>
                <a:gd name="T34" fmla="*/ 6 w 1815"/>
                <a:gd name="T35" fmla="*/ 2 h 676"/>
                <a:gd name="T36" fmla="*/ 6 w 1815"/>
                <a:gd name="T37" fmla="*/ 1 h 676"/>
                <a:gd name="T38" fmla="*/ 7 w 1815"/>
                <a:gd name="T39" fmla="*/ 2 h 676"/>
                <a:gd name="T40" fmla="*/ 8 w 1815"/>
                <a:gd name="T41" fmla="*/ 2 h 676"/>
                <a:gd name="T42" fmla="*/ 9 w 1815"/>
                <a:gd name="T43" fmla="*/ 2 h 676"/>
                <a:gd name="T44" fmla="*/ 9 w 1815"/>
                <a:gd name="T45" fmla="*/ 2 h 676"/>
                <a:gd name="T46" fmla="*/ 10 w 1815"/>
                <a:gd name="T47" fmla="*/ 1 h 676"/>
                <a:gd name="T48" fmla="*/ 11 w 1815"/>
                <a:gd name="T49" fmla="*/ 1 h 676"/>
                <a:gd name="T50" fmla="*/ 12 w 1815"/>
                <a:gd name="T51" fmla="*/ 1 h 676"/>
                <a:gd name="T52" fmla="*/ 12 w 1815"/>
                <a:gd name="T53" fmla="*/ 0 h 676"/>
                <a:gd name="T54" fmla="*/ 15 w 1815"/>
                <a:gd name="T55" fmla="*/ 0 h 676"/>
                <a:gd name="T56" fmla="*/ 15 w 1815"/>
                <a:gd name="T57" fmla="*/ 5 h 6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5"/>
                <a:gd name="T88" fmla="*/ 0 h 676"/>
                <a:gd name="T89" fmla="*/ 1815 w 1815"/>
                <a:gd name="T90" fmla="*/ 676 h 6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3" name="Freeform 32"/>
            <p:cNvSpPr>
              <a:spLocks/>
            </p:cNvSpPr>
            <p:nvPr/>
          </p:nvSpPr>
          <p:spPr bwMode="auto">
            <a:xfrm>
              <a:off x="3961" y="973"/>
              <a:ext cx="224" cy="137"/>
            </a:xfrm>
            <a:custGeom>
              <a:avLst/>
              <a:gdLst>
                <a:gd name="T0" fmla="*/ 9 w 1120"/>
                <a:gd name="T1" fmla="*/ 4 h 684"/>
                <a:gd name="T2" fmla="*/ 8 w 1120"/>
                <a:gd name="T3" fmla="*/ 4 h 684"/>
                <a:gd name="T4" fmla="*/ 8 w 1120"/>
                <a:gd name="T5" fmla="*/ 5 h 684"/>
                <a:gd name="T6" fmla="*/ 7 w 1120"/>
                <a:gd name="T7" fmla="*/ 5 h 684"/>
                <a:gd name="T8" fmla="*/ 6 w 1120"/>
                <a:gd name="T9" fmla="*/ 5 h 684"/>
                <a:gd name="T10" fmla="*/ 6 w 1120"/>
                <a:gd name="T11" fmla="*/ 5 h 684"/>
                <a:gd name="T12" fmla="*/ 5 w 1120"/>
                <a:gd name="T13" fmla="*/ 4 h 684"/>
                <a:gd name="T14" fmla="*/ 5 w 1120"/>
                <a:gd name="T15" fmla="*/ 4 h 684"/>
                <a:gd name="T16" fmla="*/ 4 w 1120"/>
                <a:gd name="T17" fmla="*/ 3 h 684"/>
                <a:gd name="T18" fmla="*/ 4 w 1120"/>
                <a:gd name="T19" fmla="*/ 4 h 684"/>
                <a:gd name="T20" fmla="*/ 3 w 1120"/>
                <a:gd name="T21" fmla="*/ 4 h 684"/>
                <a:gd name="T22" fmla="*/ 3 w 1120"/>
                <a:gd name="T23" fmla="*/ 4 h 684"/>
                <a:gd name="T24" fmla="*/ 2 w 1120"/>
                <a:gd name="T25" fmla="*/ 4 h 684"/>
                <a:gd name="T26" fmla="*/ 2 w 1120"/>
                <a:gd name="T27" fmla="*/ 5 h 684"/>
                <a:gd name="T28" fmla="*/ 1 w 1120"/>
                <a:gd name="T29" fmla="*/ 5 h 684"/>
                <a:gd name="T30" fmla="*/ 1 w 1120"/>
                <a:gd name="T31" fmla="*/ 5 h 684"/>
                <a:gd name="T32" fmla="*/ 0 w 1120"/>
                <a:gd name="T33" fmla="*/ 5 h 684"/>
                <a:gd name="T34" fmla="*/ 0 w 1120"/>
                <a:gd name="T35" fmla="*/ 0 h 684"/>
                <a:gd name="T36" fmla="*/ 1 w 1120"/>
                <a:gd name="T37" fmla="*/ 0 h 684"/>
                <a:gd name="T38" fmla="*/ 1 w 1120"/>
                <a:gd name="T39" fmla="*/ 0 h 684"/>
                <a:gd name="T40" fmla="*/ 2 w 1120"/>
                <a:gd name="T41" fmla="*/ 0 h 684"/>
                <a:gd name="T42" fmla="*/ 2 w 1120"/>
                <a:gd name="T43" fmla="*/ 0 h 684"/>
                <a:gd name="T44" fmla="*/ 3 w 1120"/>
                <a:gd name="T45" fmla="*/ 0 h 684"/>
                <a:gd name="T46" fmla="*/ 3 w 1120"/>
                <a:gd name="T47" fmla="*/ 0 h 684"/>
                <a:gd name="T48" fmla="*/ 4 w 1120"/>
                <a:gd name="T49" fmla="*/ 0 h 684"/>
                <a:gd name="T50" fmla="*/ 4 w 1120"/>
                <a:gd name="T51" fmla="*/ 1 h 684"/>
                <a:gd name="T52" fmla="*/ 5 w 1120"/>
                <a:gd name="T53" fmla="*/ 1 h 684"/>
                <a:gd name="T54" fmla="*/ 5 w 1120"/>
                <a:gd name="T55" fmla="*/ 2 h 684"/>
                <a:gd name="T56" fmla="*/ 6 w 1120"/>
                <a:gd name="T57" fmla="*/ 2 h 684"/>
                <a:gd name="T58" fmla="*/ 7 w 1120"/>
                <a:gd name="T59" fmla="*/ 3 h 684"/>
                <a:gd name="T60" fmla="*/ 7 w 1120"/>
                <a:gd name="T61" fmla="*/ 3 h 684"/>
                <a:gd name="T62" fmla="*/ 8 w 1120"/>
                <a:gd name="T63" fmla="*/ 3 h 684"/>
                <a:gd name="T64" fmla="*/ 8 w 1120"/>
                <a:gd name="T65" fmla="*/ 3 h 684"/>
                <a:gd name="T66" fmla="*/ 9 w 1120"/>
                <a:gd name="T67" fmla="*/ 4 h 6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0"/>
                <a:gd name="T103" fmla="*/ 0 h 684"/>
                <a:gd name="T104" fmla="*/ 1120 w 1120"/>
                <a:gd name="T105" fmla="*/ 684 h 6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4" name="Freeform 33"/>
            <p:cNvSpPr>
              <a:spLocks/>
            </p:cNvSpPr>
            <p:nvPr/>
          </p:nvSpPr>
          <p:spPr bwMode="auto">
            <a:xfrm>
              <a:off x="4133" y="1034"/>
              <a:ext cx="340" cy="109"/>
            </a:xfrm>
            <a:custGeom>
              <a:avLst/>
              <a:gdLst>
                <a:gd name="T0" fmla="*/ 14 w 1700"/>
                <a:gd name="T1" fmla="*/ 2 h 544"/>
                <a:gd name="T2" fmla="*/ 14 w 1700"/>
                <a:gd name="T3" fmla="*/ 4 h 544"/>
                <a:gd name="T4" fmla="*/ 13 w 1700"/>
                <a:gd name="T5" fmla="*/ 3 h 544"/>
                <a:gd name="T6" fmla="*/ 12 w 1700"/>
                <a:gd name="T7" fmla="*/ 3 h 544"/>
                <a:gd name="T8" fmla="*/ 11 w 1700"/>
                <a:gd name="T9" fmla="*/ 3 h 544"/>
                <a:gd name="T10" fmla="*/ 11 w 1700"/>
                <a:gd name="T11" fmla="*/ 3 h 544"/>
                <a:gd name="T12" fmla="*/ 10 w 1700"/>
                <a:gd name="T13" fmla="*/ 3 h 544"/>
                <a:gd name="T14" fmla="*/ 9 w 1700"/>
                <a:gd name="T15" fmla="*/ 3 h 544"/>
                <a:gd name="T16" fmla="*/ 8 w 1700"/>
                <a:gd name="T17" fmla="*/ 3 h 544"/>
                <a:gd name="T18" fmla="*/ 8 w 1700"/>
                <a:gd name="T19" fmla="*/ 3 h 544"/>
                <a:gd name="T20" fmla="*/ 7 w 1700"/>
                <a:gd name="T21" fmla="*/ 3 h 544"/>
                <a:gd name="T22" fmla="*/ 6 w 1700"/>
                <a:gd name="T23" fmla="*/ 3 h 544"/>
                <a:gd name="T24" fmla="*/ 6 w 1700"/>
                <a:gd name="T25" fmla="*/ 3 h 544"/>
                <a:gd name="T26" fmla="*/ 5 w 1700"/>
                <a:gd name="T27" fmla="*/ 3 h 544"/>
                <a:gd name="T28" fmla="*/ 4 w 1700"/>
                <a:gd name="T29" fmla="*/ 3 h 544"/>
                <a:gd name="T30" fmla="*/ 4 w 1700"/>
                <a:gd name="T31" fmla="*/ 3 h 544"/>
                <a:gd name="T32" fmla="*/ 3 w 1700"/>
                <a:gd name="T33" fmla="*/ 4 h 544"/>
                <a:gd name="T34" fmla="*/ 2 w 1700"/>
                <a:gd name="T35" fmla="*/ 4 h 544"/>
                <a:gd name="T36" fmla="*/ 0 w 1700"/>
                <a:gd name="T37" fmla="*/ 3 h 544"/>
                <a:gd name="T38" fmla="*/ 1 w 1700"/>
                <a:gd name="T39" fmla="*/ 2 h 544"/>
                <a:gd name="T40" fmla="*/ 2 w 1700"/>
                <a:gd name="T41" fmla="*/ 2 h 544"/>
                <a:gd name="T42" fmla="*/ 3 w 1700"/>
                <a:gd name="T43" fmla="*/ 1 h 544"/>
                <a:gd name="T44" fmla="*/ 4 w 1700"/>
                <a:gd name="T45" fmla="*/ 1 h 544"/>
                <a:gd name="T46" fmla="*/ 5 w 1700"/>
                <a:gd name="T47" fmla="*/ 0 h 544"/>
                <a:gd name="T48" fmla="*/ 6 w 1700"/>
                <a:gd name="T49" fmla="*/ 0 h 544"/>
                <a:gd name="T50" fmla="*/ 8 w 1700"/>
                <a:gd name="T51" fmla="*/ 0 h 544"/>
                <a:gd name="T52" fmla="*/ 9 w 1700"/>
                <a:gd name="T53" fmla="*/ 1 h 544"/>
                <a:gd name="T54" fmla="*/ 10 w 1700"/>
                <a:gd name="T55" fmla="*/ 1 h 544"/>
                <a:gd name="T56" fmla="*/ 10 w 1700"/>
                <a:gd name="T57" fmla="*/ 1 h 544"/>
                <a:gd name="T58" fmla="*/ 11 w 1700"/>
                <a:gd name="T59" fmla="*/ 1 h 544"/>
                <a:gd name="T60" fmla="*/ 12 w 1700"/>
                <a:gd name="T61" fmla="*/ 1 h 544"/>
                <a:gd name="T62" fmla="*/ 12 w 1700"/>
                <a:gd name="T63" fmla="*/ 1 h 544"/>
                <a:gd name="T64" fmla="*/ 13 w 1700"/>
                <a:gd name="T65" fmla="*/ 2 h 544"/>
                <a:gd name="T66" fmla="*/ 13 w 1700"/>
                <a:gd name="T67" fmla="*/ 2 h 544"/>
                <a:gd name="T68" fmla="*/ 14 w 1700"/>
                <a:gd name="T69" fmla="*/ 2 h 5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0"/>
                <a:gd name="T106" fmla="*/ 0 h 544"/>
                <a:gd name="T107" fmla="*/ 1700 w 1700"/>
                <a:gd name="T108" fmla="*/ 544 h 5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5" name="Freeform 34"/>
            <p:cNvSpPr>
              <a:spLocks/>
            </p:cNvSpPr>
            <p:nvPr/>
          </p:nvSpPr>
          <p:spPr bwMode="auto">
            <a:xfrm>
              <a:off x="3959" y="1075"/>
              <a:ext cx="516" cy="606"/>
            </a:xfrm>
            <a:custGeom>
              <a:avLst/>
              <a:gdLst>
                <a:gd name="T0" fmla="*/ 9 w 2583"/>
                <a:gd name="T1" fmla="*/ 3 h 3030"/>
                <a:gd name="T2" fmla="*/ 10 w 2583"/>
                <a:gd name="T3" fmla="*/ 3 h 3030"/>
                <a:gd name="T4" fmla="*/ 10 w 2583"/>
                <a:gd name="T5" fmla="*/ 2 h 3030"/>
                <a:gd name="T6" fmla="*/ 11 w 2583"/>
                <a:gd name="T7" fmla="*/ 2 h 3030"/>
                <a:gd name="T8" fmla="*/ 11 w 2583"/>
                <a:gd name="T9" fmla="*/ 2 h 3030"/>
                <a:gd name="T10" fmla="*/ 12 w 2583"/>
                <a:gd name="T11" fmla="*/ 2 h 3030"/>
                <a:gd name="T12" fmla="*/ 12 w 2583"/>
                <a:gd name="T13" fmla="*/ 2 h 3030"/>
                <a:gd name="T14" fmla="*/ 13 w 2583"/>
                <a:gd name="T15" fmla="*/ 2 h 3030"/>
                <a:gd name="T16" fmla="*/ 13 w 2583"/>
                <a:gd name="T17" fmla="*/ 2 h 3030"/>
                <a:gd name="T18" fmla="*/ 14 w 2583"/>
                <a:gd name="T19" fmla="*/ 2 h 3030"/>
                <a:gd name="T20" fmla="*/ 15 w 2583"/>
                <a:gd name="T21" fmla="*/ 2 h 3030"/>
                <a:gd name="T22" fmla="*/ 16 w 2583"/>
                <a:gd name="T23" fmla="*/ 2 h 3030"/>
                <a:gd name="T24" fmla="*/ 17 w 2583"/>
                <a:gd name="T25" fmla="*/ 2 h 3030"/>
                <a:gd name="T26" fmla="*/ 18 w 2583"/>
                <a:gd name="T27" fmla="*/ 2 h 3030"/>
                <a:gd name="T28" fmla="*/ 19 w 2583"/>
                <a:gd name="T29" fmla="*/ 2 h 3030"/>
                <a:gd name="T30" fmla="*/ 20 w 2583"/>
                <a:gd name="T31" fmla="*/ 2 h 3030"/>
                <a:gd name="T32" fmla="*/ 21 w 2583"/>
                <a:gd name="T33" fmla="*/ 2 h 3030"/>
                <a:gd name="T34" fmla="*/ 21 w 2583"/>
                <a:gd name="T35" fmla="*/ 3 h 3030"/>
                <a:gd name="T36" fmla="*/ 20 w 2583"/>
                <a:gd name="T37" fmla="*/ 5 h 3030"/>
                <a:gd name="T38" fmla="*/ 20 w 2583"/>
                <a:gd name="T39" fmla="*/ 8 h 3030"/>
                <a:gd name="T40" fmla="*/ 20 w 2583"/>
                <a:gd name="T41" fmla="*/ 11 h 3030"/>
                <a:gd name="T42" fmla="*/ 20 w 2583"/>
                <a:gd name="T43" fmla="*/ 15 h 3030"/>
                <a:gd name="T44" fmla="*/ 21 w 2583"/>
                <a:gd name="T45" fmla="*/ 18 h 3030"/>
                <a:gd name="T46" fmla="*/ 21 w 2583"/>
                <a:gd name="T47" fmla="*/ 21 h 3030"/>
                <a:gd name="T48" fmla="*/ 21 w 2583"/>
                <a:gd name="T49" fmla="*/ 24 h 3030"/>
                <a:gd name="T50" fmla="*/ 18 w 2583"/>
                <a:gd name="T51" fmla="*/ 24 h 3030"/>
                <a:gd name="T52" fmla="*/ 16 w 2583"/>
                <a:gd name="T53" fmla="*/ 24 h 3030"/>
                <a:gd name="T54" fmla="*/ 12 w 2583"/>
                <a:gd name="T55" fmla="*/ 24 h 3030"/>
                <a:gd name="T56" fmla="*/ 9 w 2583"/>
                <a:gd name="T57" fmla="*/ 24 h 3030"/>
                <a:gd name="T58" fmla="*/ 6 w 2583"/>
                <a:gd name="T59" fmla="*/ 24 h 3030"/>
                <a:gd name="T60" fmla="*/ 3 w 2583"/>
                <a:gd name="T61" fmla="*/ 24 h 3030"/>
                <a:gd name="T62" fmla="*/ 1 w 2583"/>
                <a:gd name="T63" fmla="*/ 24 h 3030"/>
                <a:gd name="T64" fmla="*/ 0 w 2583"/>
                <a:gd name="T65" fmla="*/ 24 h 3030"/>
                <a:gd name="T66" fmla="*/ 0 w 2583"/>
                <a:gd name="T67" fmla="*/ 22 h 3030"/>
                <a:gd name="T68" fmla="*/ 0 w 2583"/>
                <a:gd name="T69" fmla="*/ 19 h 3030"/>
                <a:gd name="T70" fmla="*/ 0 w 2583"/>
                <a:gd name="T71" fmla="*/ 16 h 3030"/>
                <a:gd name="T72" fmla="*/ 0 w 2583"/>
                <a:gd name="T73" fmla="*/ 13 h 3030"/>
                <a:gd name="T74" fmla="*/ 0 w 2583"/>
                <a:gd name="T75" fmla="*/ 10 h 3030"/>
                <a:gd name="T76" fmla="*/ 0 w 2583"/>
                <a:gd name="T77" fmla="*/ 8 h 3030"/>
                <a:gd name="T78" fmla="*/ 0 w 2583"/>
                <a:gd name="T79" fmla="*/ 5 h 3030"/>
                <a:gd name="T80" fmla="*/ 0 w 2583"/>
                <a:gd name="T81" fmla="*/ 2 h 3030"/>
                <a:gd name="T82" fmla="*/ 1 w 2583"/>
                <a:gd name="T83" fmla="*/ 2 h 3030"/>
                <a:gd name="T84" fmla="*/ 1 w 2583"/>
                <a:gd name="T85" fmla="*/ 1 h 3030"/>
                <a:gd name="T86" fmla="*/ 2 w 2583"/>
                <a:gd name="T87" fmla="*/ 1 h 3030"/>
                <a:gd name="T88" fmla="*/ 2 w 2583"/>
                <a:gd name="T89" fmla="*/ 1 h 3030"/>
                <a:gd name="T90" fmla="*/ 3 w 2583"/>
                <a:gd name="T91" fmla="*/ 1 h 3030"/>
                <a:gd name="T92" fmla="*/ 3 w 2583"/>
                <a:gd name="T93" fmla="*/ 0 h 3030"/>
                <a:gd name="T94" fmla="*/ 4 w 2583"/>
                <a:gd name="T95" fmla="*/ 0 h 3030"/>
                <a:gd name="T96" fmla="*/ 4 w 2583"/>
                <a:gd name="T97" fmla="*/ 0 h 3030"/>
                <a:gd name="T98" fmla="*/ 5 w 2583"/>
                <a:gd name="T99" fmla="*/ 1 h 3030"/>
                <a:gd name="T100" fmla="*/ 5 w 2583"/>
                <a:gd name="T101" fmla="*/ 1 h 3030"/>
                <a:gd name="T102" fmla="*/ 6 w 2583"/>
                <a:gd name="T103" fmla="*/ 2 h 3030"/>
                <a:gd name="T104" fmla="*/ 7 w 2583"/>
                <a:gd name="T105" fmla="*/ 2 h 3030"/>
                <a:gd name="T106" fmla="*/ 7 w 2583"/>
                <a:gd name="T107" fmla="*/ 2 h 3030"/>
                <a:gd name="T108" fmla="*/ 8 w 2583"/>
                <a:gd name="T109" fmla="*/ 2 h 3030"/>
                <a:gd name="T110" fmla="*/ 9 w 2583"/>
                <a:gd name="T111" fmla="*/ 3 h 3030"/>
                <a:gd name="T112" fmla="*/ 9 w 2583"/>
                <a:gd name="T113" fmla="*/ 3 h 30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3"/>
                <a:gd name="T172" fmla="*/ 0 h 3030"/>
                <a:gd name="T173" fmla="*/ 2583 w 2583"/>
                <a:gd name="T174" fmla="*/ 3030 h 30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Freeform 35"/>
            <p:cNvSpPr>
              <a:spLocks/>
            </p:cNvSpPr>
            <p:nvPr/>
          </p:nvSpPr>
          <p:spPr bwMode="auto">
            <a:xfrm>
              <a:off x="4519" y="446"/>
              <a:ext cx="29" cy="46"/>
            </a:xfrm>
            <a:custGeom>
              <a:avLst/>
              <a:gdLst>
                <a:gd name="T0" fmla="*/ 1 w 144"/>
                <a:gd name="T1" fmla="*/ 0 h 228"/>
                <a:gd name="T2" fmla="*/ 0 w 144"/>
                <a:gd name="T3" fmla="*/ 2 h 228"/>
                <a:gd name="T4" fmla="*/ 0 w 144"/>
                <a:gd name="T5" fmla="*/ 2 h 228"/>
                <a:gd name="T6" fmla="*/ 0 w 144"/>
                <a:gd name="T7" fmla="*/ 2 h 228"/>
                <a:gd name="T8" fmla="*/ 1 w 144"/>
                <a:gd name="T9" fmla="*/ 0 h 228"/>
                <a:gd name="T10" fmla="*/ 1 w 144"/>
                <a:gd name="T11" fmla="*/ 0 h 228"/>
                <a:gd name="T12" fmla="*/ 1 w 144"/>
                <a:gd name="T13" fmla="*/ 0 h 228"/>
                <a:gd name="T14" fmla="*/ 1 w 144"/>
                <a:gd name="T15" fmla="*/ 0 h 228"/>
                <a:gd name="T16" fmla="*/ 1 w 144"/>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28"/>
                <a:gd name="T29" fmla="*/ 144 w 144"/>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7" name="Freeform 36"/>
            <p:cNvSpPr>
              <a:spLocks/>
            </p:cNvSpPr>
            <p:nvPr/>
          </p:nvSpPr>
          <p:spPr bwMode="auto">
            <a:xfrm>
              <a:off x="4502" y="451"/>
              <a:ext cx="10" cy="28"/>
            </a:xfrm>
            <a:custGeom>
              <a:avLst/>
              <a:gdLst>
                <a:gd name="T0" fmla="*/ 0 w 52"/>
                <a:gd name="T1" fmla="*/ 0 h 144"/>
                <a:gd name="T2" fmla="*/ 0 w 52"/>
                <a:gd name="T3" fmla="*/ 1 h 144"/>
                <a:gd name="T4" fmla="*/ 0 w 52"/>
                <a:gd name="T5" fmla="*/ 1 h 144"/>
                <a:gd name="T6" fmla="*/ 0 w 52"/>
                <a:gd name="T7" fmla="*/ 0 h 144"/>
                <a:gd name="T8" fmla="*/ 0 w 52"/>
                <a:gd name="T9" fmla="*/ 0 h 144"/>
                <a:gd name="T10" fmla="*/ 0 w 52"/>
                <a:gd name="T11" fmla="*/ 0 h 144"/>
                <a:gd name="T12" fmla="*/ 0 w 52"/>
                <a:gd name="T13" fmla="*/ 0 h 144"/>
                <a:gd name="T14" fmla="*/ 0 w 52"/>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44"/>
                <a:gd name="T26" fmla="*/ 52 w 5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37"/>
            <p:cNvSpPr>
              <a:spLocks/>
            </p:cNvSpPr>
            <p:nvPr/>
          </p:nvSpPr>
          <p:spPr bwMode="auto">
            <a:xfrm>
              <a:off x="4452" y="453"/>
              <a:ext cx="17" cy="37"/>
            </a:xfrm>
            <a:custGeom>
              <a:avLst/>
              <a:gdLst>
                <a:gd name="T0" fmla="*/ 0 w 83"/>
                <a:gd name="T1" fmla="*/ 0 h 182"/>
                <a:gd name="T2" fmla="*/ 0 w 83"/>
                <a:gd name="T3" fmla="*/ 0 h 182"/>
                <a:gd name="T4" fmla="*/ 0 w 83"/>
                <a:gd name="T5" fmla="*/ 0 h 182"/>
                <a:gd name="T6" fmla="*/ 0 w 83"/>
                <a:gd name="T7" fmla="*/ 1 h 182"/>
                <a:gd name="T8" fmla="*/ 0 w 83"/>
                <a:gd name="T9" fmla="*/ 1 h 182"/>
                <a:gd name="T10" fmla="*/ 0 w 83"/>
                <a:gd name="T11" fmla="*/ 1 h 182"/>
                <a:gd name="T12" fmla="*/ 1 w 83"/>
                <a:gd name="T13" fmla="*/ 1 h 182"/>
                <a:gd name="T14" fmla="*/ 1 w 83"/>
                <a:gd name="T15" fmla="*/ 1 h 182"/>
                <a:gd name="T16" fmla="*/ 1 w 83"/>
                <a:gd name="T17" fmla="*/ 2 h 182"/>
                <a:gd name="T18" fmla="*/ 1 w 83"/>
                <a:gd name="T19" fmla="*/ 2 h 182"/>
                <a:gd name="T20" fmla="*/ 0 w 83"/>
                <a:gd name="T21" fmla="*/ 1 h 182"/>
                <a:gd name="T22" fmla="*/ 0 w 83"/>
                <a:gd name="T23" fmla="*/ 1 h 182"/>
                <a:gd name="T24" fmla="*/ 0 w 83"/>
                <a:gd name="T25" fmla="*/ 1 h 182"/>
                <a:gd name="T26" fmla="*/ 0 w 83"/>
                <a:gd name="T27" fmla="*/ 1 h 182"/>
                <a:gd name="T28" fmla="*/ 0 w 83"/>
                <a:gd name="T29" fmla="*/ 1 h 182"/>
                <a:gd name="T30" fmla="*/ 0 w 83"/>
                <a:gd name="T31" fmla="*/ 0 h 182"/>
                <a:gd name="T32" fmla="*/ 0 w 83"/>
                <a:gd name="T33" fmla="*/ 0 h 182"/>
                <a:gd name="T34" fmla="*/ 0 w 83"/>
                <a:gd name="T35" fmla="*/ 0 h 182"/>
                <a:gd name="T36" fmla="*/ 0 w 83"/>
                <a:gd name="T37" fmla="*/ 0 h 182"/>
                <a:gd name="T38" fmla="*/ 0 w 83"/>
                <a:gd name="T39" fmla="*/ 0 h 182"/>
                <a:gd name="T40" fmla="*/ 0 w 83"/>
                <a:gd name="T41" fmla="*/ 0 h 182"/>
                <a:gd name="T42" fmla="*/ 0 w 83"/>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182"/>
                <a:gd name="T68" fmla="*/ 83 w 83"/>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9" name="Freeform 38"/>
            <p:cNvSpPr>
              <a:spLocks/>
            </p:cNvSpPr>
            <p:nvPr/>
          </p:nvSpPr>
          <p:spPr bwMode="auto">
            <a:xfrm>
              <a:off x="4477" y="459"/>
              <a:ext cx="9" cy="16"/>
            </a:xfrm>
            <a:custGeom>
              <a:avLst/>
              <a:gdLst>
                <a:gd name="T0" fmla="*/ 0 w 42"/>
                <a:gd name="T1" fmla="*/ 1 h 84"/>
                <a:gd name="T2" fmla="*/ 0 w 42"/>
                <a:gd name="T3" fmla="*/ 1 h 84"/>
                <a:gd name="T4" fmla="*/ 0 w 42"/>
                <a:gd name="T5" fmla="*/ 1 h 84"/>
                <a:gd name="T6" fmla="*/ 0 w 42"/>
                <a:gd name="T7" fmla="*/ 1 h 84"/>
                <a:gd name="T8" fmla="*/ 0 w 42"/>
                <a:gd name="T9" fmla="*/ 1 h 84"/>
                <a:gd name="T10" fmla="*/ 0 w 42"/>
                <a:gd name="T11" fmla="*/ 1 h 84"/>
                <a:gd name="T12" fmla="*/ 0 w 42"/>
                <a:gd name="T13" fmla="*/ 0 h 84"/>
                <a:gd name="T14" fmla="*/ 0 w 42"/>
                <a:gd name="T15" fmla="*/ 0 h 84"/>
                <a:gd name="T16" fmla="*/ 0 w 42"/>
                <a:gd name="T17" fmla="*/ 0 h 84"/>
                <a:gd name="T18" fmla="*/ 0 w 42"/>
                <a:gd name="T19" fmla="*/ 0 h 84"/>
                <a:gd name="T20" fmla="*/ 0 w 42"/>
                <a:gd name="T21" fmla="*/ 0 h 84"/>
                <a:gd name="T22" fmla="*/ 0 w 42"/>
                <a:gd name="T23" fmla="*/ 0 h 84"/>
                <a:gd name="T24" fmla="*/ 0 w 42"/>
                <a:gd name="T25" fmla="*/ 0 h 84"/>
                <a:gd name="T26" fmla="*/ 0 w 42"/>
                <a:gd name="T27" fmla="*/ 0 h 84"/>
                <a:gd name="T28" fmla="*/ 0 w 42"/>
                <a:gd name="T29" fmla="*/ 0 h 84"/>
                <a:gd name="T30" fmla="*/ 0 w 42"/>
                <a:gd name="T31" fmla="*/ 0 h 84"/>
                <a:gd name="T32" fmla="*/ 0 w 42"/>
                <a:gd name="T33" fmla="*/ 0 h 84"/>
                <a:gd name="T34" fmla="*/ 0 w 42"/>
                <a:gd name="T35" fmla="*/ 0 h 84"/>
                <a:gd name="T36" fmla="*/ 0 w 42"/>
                <a:gd name="T37" fmla="*/ 0 h 84"/>
                <a:gd name="T38" fmla="*/ 0 w 42"/>
                <a:gd name="T39" fmla="*/ 0 h 84"/>
                <a:gd name="T40" fmla="*/ 0 w 42"/>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84"/>
                <a:gd name="T65" fmla="*/ 42 w 4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0" name="Freeform 39"/>
            <p:cNvSpPr>
              <a:spLocks/>
            </p:cNvSpPr>
            <p:nvPr/>
          </p:nvSpPr>
          <p:spPr bwMode="auto">
            <a:xfrm>
              <a:off x="4542" y="485"/>
              <a:ext cx="20" cy="16"/>
            </a:xfrm>
            <a:custGeom>
              <a:avLst/>
              <a:gdLst>
                <a:gd name="T0" fmla="*/ 1 w 103"/>
                <a:gd name="T1" fmla="*/ 0 h 76"/>
                <a:gd name="T2" fmla="*/ 1 w 103"/>
                <a:gd name="T3" fmla="*/ 0 h 76"/>
                <a:gd name="T4" fmla="*/ 1 w 103"/>
                <a:gd name="T5" fmla="*/ 0 h 76"/>
                <a:gd name="T6" fmla="*/ 1 w 103"/>
                <a:gd name="T7" fmla="*/ 0 h 76"/>
                <a:gd name="T8" fmla="*/ 1 w 103"/>
                <a:gd name="T9" fmla="*/ 0 h 76"/>
                <a:gd name="T10" fmla="*/ 0 w 103"/>
                <a:gd name="T11" fmla="*/ 0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0 h 76"/>
                <a:gd name="T32" fmla="*/ 0 w 103"/>
                <a:gd name="T33" fmla="*/ 0 h 76"/>
                <a:gd name="T34" fmla="*/ 0 w 103"/>
                <a:gd name="T35" fmla="*/ 0 h 76"/>
                <a:gd name="T36" fmla="*/ 0 w 103"/>
                <a:gd name="T37" fmla="*/ 0 h 76"/>
                <a:gd name="T38" fmla="*/ 0 w 103"/>
                <a:gd name="T39" fmla="*/ 0 h 76"/>
                <a:gd name="T40" fmla="*/ 1 w 103"/>
                <a:gd name="T41" fmla="*/ 0 h 76"/>
                <a:gd name="T42" fmla="*/ 1 w 103"/>
                <a:gd name="T43" fmla="*/ 0 h 76"/>
                <a:gd name="T44" fmla="*/ 1 w 103"/>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76"/>
                <a:gd name="T71" fmla="*/ 103 w 103"/>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1" name="Freeform 40"/>
            <p:cNvSpPr>
              <a:spLocks/>
            </p:cNvSpPr>
            <p:nvPr/>
          </p:nvSpPr>
          <p:spPr bwMode="auto">
            <a:xfrm>
              <a:off x="4429" y="487"/>
              <a:ext cx="115" cy="115"/>
            </a:xfrm>
            <a:custGeom>
              <a:avLst/>
              <a:gdLst>
                <a:gd name="T0" fmla="*/ 3 w 571"/>
                <a:gd name="T1" fmla="*/ 1 h 573"/>
                <a:gd name="T2" fmla="*/ 3 w 571"/>
                <a:gd name="T3" fmla="*/ 1 h 573"/>
                <a:gd name="T4" fmla="*/ 4 w 571"/>
                <a:gd name="T5" fmla="*/ 1 h 573"/>
                <a:gd name="T6" fmla="*/ 4 w 571"/>
                <a:gd name="T7" fmla="*/ 2 h 573"/>
                <a:gd name="T8" fmla="*/ 5 w 571"/>
                <a:gd name="T9" fmla="*/ 2 h 573"/>
                <a:gd name="T10" fmla="*/ 5 w 571"/>
                <a:gd name="T11" fmla="*/ 2 h 573"/>
                <a:gd name="T12" fmla="*/ 5 w 571"/>
                <a:gd name="T13" fmla="*/ 2 h 573"/>
                <a:gd name="T14" fmla="*/ 4 w 571"/>
                <a:gd name="T15" fmla="*/ 3 h 573"/>
                <a:gd name="T16" fmla="*/ 4 w 571"/>
                <a:gd name="T17" fmla="*/ 3 h 573"/>
                <a:gd name="T18" fmla="*/ 4 w 571"/>
                <a:gd name="T19" fmla="*/ 4 h 573"/>
                <a:gd name="T20" fmla="*/ 4 w 571"/>
                <a:gd name="T21" fmla="*/ 4 h 573"/>
                <a:gd name="T22" fmla="*/ 4 w 571"/>
                <a:gd name="T23" fmla="*/ 4 h 573"/>
                <a:gd name="T24" fmla="*/ 4 w 571"/>
                <a:gd name="T25" fmla="*/ 4 h 573"/>
                <a:gd name="T26" fmla="*/ 4 w 571"/>
                <a:gd name="T27" fmla="*/ 4 h 573"/>
                <a:gd name="T28" fmla="*/ 4 w 571"/>
                <a:gd name="T29" fmla="*/ 4 h 573"/>
                <a:gd name="T30" fmla="*/ 4 w 571"/>
                <a:gd name="T31" fmla="*/ 4 h 573"/>
                <a:gd name="T32" fmla="*/ 3 w 571"/>
                <a:gd name="T33" fmla="*/ 4 h 573"/>
                <a:gd name="T34" fmla="*/ 3 w 571"/>
                <a:gd name="T35" fmla="*/ 3 h 573"/>
                <a:gd name="T36" fmla="*/ 2 w 571"/>
                <a:gd name="T37" fmla="*/ 4 h 573"/>
                <a:gd name="T38" fmla="*/ 2 w 571"/>
                <a:gd name="T39" fmla="*/ 4 h 573"/>
                <a:gd name="T40" fmla="*/ 2 w 571"/>
                <a:gd name="T41" fmla="*/ 4 h 573"/>
                <a:gd name="T42" fmla="*/ 1 w 571"/>
                <a:gd name="T43" fmla="*/ 4 h 573"/>
                <a:gd name="T44" fmla="*/ 1 w 571"/>
                <a:gd name="T45" fmla="*/ 4 h 573"/>
                <a:gd name="T46" fmla="*/ 1 w 571"/>
                <a:gd name="T47" fmla="*/ 5 h 573"/>
                <a:gd name="T48" fmla="*/ 1 w 571"/>
                <a:gd name="T49" fmla="*/ 5 h 573"/>
                <a:gd name="T50" fmla="*/ 1 w 571"/>
                <a:gd name="T51" fmla="*/ 5 h 573"/>
                <a:gd name="T52" fmla="*/ 1 w 571"/>
                <a:gd name="T53" fmla="*/ 4 h 573"/>
                <a:gd name="T54" fmla="*/ 1 w 571"/>
                <a:gd name="T55" fmla="*/ 4 h 573"/>
                <a:gd name="T56" fmla="*/ 1 w 571"/>
                <a:gd name="T57" fmla="*/ 4 h 573"/>
                <a:gd name="T58" fmla="*/ 1 w 571"/>
                <a:gd name="T59" fmla="*/ 3 h 573"/>
                <a:gd name="T60" fmla="*/ 1 w 571"/>
                <a:gd name="T61" fmla="*/ 3 h 573"/>
                <a:gd name="T62" fmla="*/ 1 w 571"/>
                <a:gd name="T63" fmla="*/ 3 h 573"/>
                <a:gd name="T64" fmla="*/ 1 w 571"/>
                <a:gd name="T65" fmla="*/ 3 h 573"/>
                <a:gd name="T66" fmla="*/ 0 w 571"/>
                <a:gd name="T67" fmla="*/ 2 h 573"/>
                <a:gd name="T68" fmla="*/ 0 w 571"/>
                <a:gd name="T69" fmla="*/ 2 h 573"/>
                <a:gd name="T70" fmla="*/ 0 w 571"/>
                <a:gd name="T71" fmla="*/ 2 h 573"/>
                <a:gd name="T72" fmla="*/ 0 w 571"/>
                <a:gd name="T73" fmla="*/ 2 h 573"/>
                <a:gd name="T74" fmla="*/ 0 w 571"/>
                <a:gd name="T75" fmla="*/ 2 h 573"/>
                <a:gd name="T76" fmla="*/ 0 w 571"/>
                <a:gd name="T77" fmla="*/ 2 h 573"/>
                <a:gd name="T78" fmla="*/ 0 w 571"/>
                <a:gd name="T79" fmla="*/ 2 h 573"/>
                <a:gd name="T80" fmla="*/ 1 w 571"/>
                <a:gd name="T81" fmla="*/ 2 h 573"/>
                <a:gd name="T82" fmla="*/ 1 w 571"/>
                <a:gd name="T83" fmla="*/ 2 h 573"/>
                <a:gd name="T84" fmla="*/ 2 w 571"/>
                <a:gd name="T85" fmla="*/ 2 h 573"/>
                <a:gd name="T86" fmla="*/ 2 w 571"/>
                <a:gd name="T87" fmla="*/ 1 h 573"/>
                <a:gd name="T88" fmla="*/ 2 w 571"/>
                <a:gd name="T89" fmla="*/ 1 h 573"/>
                <a:gd name="T90" fmla="*/ 2 w 571"/>
                <a:gd name="T91" fmla="*/ 1 h 573"/>
                <a:gd name="T92" fmla="*/ 2 w 571"/>
                <a:gd name="T93" fmla="*/ 0 h 573"/>
                <a:gd name="T94" fmla="*/ 2 w 571"/>
                <a:gd name="T95" fmla="*/ 0 h 573"/>
                <a:gd name="T96" fmla="*/ 2 w 571"/>
                <a:gd name="T97" fmla="*/ 0 h 573"/>
                <a:gd name="T98" fmla="*/ 2 w 571"/>
                <a:gd name="T99" fmla="*/ 0 h 573"/>
                <a:gd name="T100" fmla="*/ 2 w 571"/>
                <a:gd name="T101" fmla="*/ 0 h 573"/>
                <a:gd name="T102" fmla="*/ 2 w 571"/>
                <a:gd name="T103" fmla="*/ 0 h 573"/>
                <a:gd name="T104" fmla="*/ 2 w 571"/>
                <a:gd name="T105" fmla="*/ 0 h 573"/>
                <a:gd name="T106" fmla="*/ 3 w 571"/>
                <a:gd name="T107" fmla="*/ 1 h 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1"/>
                <a:gd name="T163" fmla="*/ 0 h 573"/>
                <a:gd name="T164" fmla="*/ 571 w 571"/>
                <a:gd name="T165" fmla="*/ 573 h 5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2" name="Freeform 41"/>
            <p:cNvSpPr>
              <a:spLocks/>
            </p:cNvSpPr>
            <p:nvPr/>
          </p:nvSpPr>
          <p:spPr bwMode="auto">
            <a:xfrm>
              <a:off x="4432" y="490"/>
              <a:ext cx="16" cy="17"/>
            </a:xfrm>
            <a:custGeom>
              <a:avLst/>
              <a:gdLst>
                <a:gd name="T0" fmla="*/ 1 w 83"/>
                <a:gd name="T1" fmla="*/ 0 h 84"/>
                <a:gd name="T2" fmla="*/ 1 w 83"/>
                <a:gd name="T3" fmla="*/ 1 h 84"/>
                <a:gd name="T4" fmla="*/ 0 w 83"/>
                <a:gd name="T5" fmla="*/ 1 h 84"/>
                <a:gd name="T6" fmla="*/ 0 w 83"/>
                <a:gd name="T7" fmla="*/ 1 h 84"/>
                <a:gd name="T8" fmla="*/ 0 w 83"/>
                <a:gd name="T9" fmla="*/ 1 h 84"/>
                <a:gd name="T10" fmla="*/ 0 w 83"/>
                <a:gd name="T11" fmla="*/ 0 h 84"/>
                <a:gd name="T12" fmla="*/ 0 w 83"/>
                <a:gd name="T13" fmla="*/ 0 h 84"/>
                <a:gd name="T14" fmla="*/ 0 w 83"/>
                <a:gd name="T15" fmla="*/ 0 h 84"/>
                <a:gd name="T16" fmla="*/ 0 w 83"/>
                <a:gd name="T17" fmla="*/ 0 h 84"/>
                <a:gd name="T18" fmla="*/ 0 w 83"/>
                <a:gd name="T19" fmla="*/ 0 h 84"/>
                <a:gd name="T20" fmla="*/ 0 w 83"/>
                <a:gd name="T21" fmla="*/ 0 h 84"/>
                <a:gd name="T22" fmla="*/ 0 w 83"/>
                <a:gd name="T23" fmla="*/ 0 h 84"/>
                <a:gd name="T24" fmla="*/ 0 w 83"/>
                <a:gd name="T25" fmla="*/ 0 h 84"/>
                <a:gd name="T26" fmla="*/ 0 w 83"/>
                <a:gd name="T27" fmla="*/ 0 h 84"/>
                <a:gd name="T28" fmla="*/ 0 w 83"/>
                <a:gd name="T29" fmla="*/ 0 h 84"/>
                <a:gd name="T30" fmla="*/ 0 w 83"/>
                <a:gd name="T31" fmla="*/ 0 h 84"/>
                <a:gd name="T32" fmla="*/ 1 w 83"/>
                <a:gd name="T33" fmla="*/ 0 h 84"/>
                <a:gd name="T34" fmla="*/ 1 w 83"/>
                <a:gd name="T35" fmla="*/ 0 h 84"/>
                <a:gd name="T36" fmla="*/ 1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3" name="Freeform 42"/>
            <p:cNvSpPr>
              <a:spLocks/>
            </p:cNvSpPr>
            <p:nvPr/>
          </p:nvSpPr>
          <p:spPr bwMode="auto">
            <a:xfrm>
              <a:off x="4392" y="498"/>
              <a:ext cx="35" cy="21"/>
            </a:xfrm>
            <a:custGeom>
              <a:avLst/>
              <a:gdLst>
                <a:gd name="T0" fmla="*/ 1 w 176"/>
                <a:gd name="T1" fmla="*/ 1 h 106"/>
                <a:gd name="T2" fmla="*/ 1 w 176"/>
                <a:gd name="T3" fmla="*/ 1 h 106"/>
                <a:gd name="T4" fmla="*/ 1 w 176"/>
                <a:gd name="T5" fmla="*/ 1 h 106"/>
                <a:gd name="T6" fmla="*/ 1 w 176"/>
                <a:gd name="T7" fmla="*/ 1 h 106"/>
                <a:gd name="T8" fmla="*/ 1 w 176"/>
                <a:gd name="T9" fmla="*/ 1 h 106"/>
                <a:gd name="T10" fmla="*/ 1 w 176"/>
                <a:gd name="T11" fmla="*/ 1 h 106"/>
                <a:gd name="T12" fmla="*/ 0 w 176"/>
                <a:gd name="T13" fmla="*/ 0 h 106"/>
                <a:gd name="T14" fmla="*/ 0 w 176"/>
                <a:gd name="T15" fmla="*/ 0 h 106"/>
                <a:gd name="T16" fmla="*/ 0 w 176"/>
                <a:gd name="T17" fmla="*/ 0 h 106"/>
                <a:gd name="T18" fmla="*/ 0 w 176"/>
                <a:gd name="T19" fmla="*/ 0 h 106"/>
                <a:gd name="T20" fmla="*/ 0 w 176"/>
                <a:gd name="T21" fmla="*/ 0 h 106"/>
                <a:gd name="T22" fmla="*/ 0 w 176"/>
                <a:gd name="T23" fmla="*/ 0 h 106"/>
                <a:gd name="T24" fmla="*/ 0 w 176"/>
                <a:gd name="T25" fmla="*/ 0 h 106"/>
                <a:gd name="T26" fmla="*/ 0 w 176"/>
                <a:gd name="T27" fmla="*/ 0 h 106"/>
                <a:gd name="T28" fmla="*/ 0 w 176"/>
                <a:gd name="T29" fmla="*/ 0 h 106"/>
                <a:gd name="T30" fmla="*/ 0 w 176"/>
                <a:gd name="T31" fmla="*/ 0 h 106"/>
                <a:gd name="T32" fmla="*/ 0 w 176"/>
                <a:gd name="T33" fmla="*/ 0 h 106"/>
                <a:gd name="T34" fmla="*/ 0 w 176"/>
                <a:gd name="T35" fmla="*/ 0 h 106"/>
                <a:gd name="T36" fmla="*/ 1 w 176"/>
                <a:gd name="T37" fmla="*/ 0 h 106"/>
                <a:gd name="T38" fmla="*/ 1 w 176"/>
                <a:gd name="T39" fmla="*/ 0 h 106"/>
                <a:gd name="T40" fmla="*/ 1 w 176"/>
                <a:gd name="T41" fmla="*/ 0 h 106"/>
                <a:gd name="T42" fmla="*/ 1 w 176"/>
                <a:gd name="T43" fmla="*/ 0 h 106"/>
                <a:gd name="T44" fmla="*/ 1 w 176"/>
                <a:gd name="T45" fmla="*/ 0 h 106"/>
                <a:gd name="T46" fmla="*/ 1 w 176"/>
                <a:gd name="T47" fmla="*/ 1 h 106"/>
                <a:gd name="T48" fmla="*/ 1 w 176"/>
                <a:gd name="T49" fmla="*/ 1 h 106"/>
                <a:gd name="T50" fmla="*/ 1 w 17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
                <a:gd name="T79" fmla="*/ 0 h 106"/>
                <a:gd name="T80" fmla="*/ 176 w 17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4" name="Freeform 43"/>
            <p:cNvSpPr>
              <a:spLocks/>
            </p:cNvSpPr>
            <p:nvPr/>
          </p:nvSpPr>
          <p:spPr bwMode="auto">
            <a:xfrm>
              <a:off x="4438" y="498"/>
              <a:ext cx="97" cy="91"/>
            </a:xfrm>
            <a:custGeom>
              <a:avLst/>
              <a:gdLst>
                <a:gd name="T0" fmla="*/ 3 w 487"/>
                <a:gd name="T1" fmla="*/ 1 h 456"/>
                <a:gd name="T2" fmla="*/ 3 w 487"/>
                <a:gd name="T3" fmla="*/ 1 h 456"/>
                <a:gd name="T4" fmla="*/ 3 w 487"/>
                <a:gd name="T5" fmla="*/ 1 h 456"/>
                <a:gd name="T6" fmla="*/ 3 w 487"/>
                <a:gd name="T7" fmla="*/ 1 h 456"/>
                <a:gd name="T8" fmla="*/ 3 w 487"/>
                <a:gd name="T9" fmla="*/ 1 h 456"/>
                <a:gd name="T10" fmla="*/ 3 w 487"/>
                <a:gd name="T11" fmla="*/ 1 h 456"/>
                <a:gd name="T12" fmla="*/ 4 w 487"/>
                <a:gd name="T13" fmla="*/ 1 h 456"/>
                <a:gd name="T14" fmla="*/ 4 w 487"/>
                <a:gd name="T15" fmla="*/ 1 h 456"/>
                <a:gd name="T16" fmla="*/ 4 w 487"/>
                <a:gd name="T17" fmla="*/ 1 h 456"/>
                <a:gd name="T18" fmla="*/ 3 w 487"/>
                <a:gd name="T19" fmla="*/ 2 h 456"/>
                <a:gd name="T20" fmla="*/ 3 w 487"/>
                <a:gd name="T21" fmla="*/ 4 h 456"/>
                <a:gd name="T22" fmla="*/ 3 w 487"/>
                <a:gd name="T23" fmla="*/ 3 h 456"/>
                <a:gd name="T24" fmla="*/ 3 w 487"/>
                <a:gd name="T25" fmla="*/ 3 h 456"/>
                <a:gd name="T26" fmla="*/ 3 w 487"/>
                <a:gd name="T27" fmla="*/ 3 h 456"/>
                <a:gd name="T28" fmla="*/ 3 w 487"/>
                <a:gd name="T29" fmla="*/ 3 h 456"/>
                <a:gd name="T30" fmla="*/ 3 w 487"/>
                <a:gd name="T31" fmla="*/ 3 h 456"/>
                <a:gd name="T32" fmla="*/ 3 w 487"/>
                <a:gd name="T33" fmla="*/ 3 h 456"/>
                <a:gd name="T34" fmla="*/ 3 w 487"/>
                <a:gd name="T35" fmla="*/ 3 h 456"/>
                <a:gd name="T36" fmla="*/ 3 w 487"/>
                <a:gd name="T37" fmla="*/ 3 h 456"/>
                <a:gd name="T38" fmla="*/ 3 w 487"/>
                <a:gd name="T39" fmla="*/ 3 h 456"/>
                <a:gd name="T40" fmla="*/ 3 w 487"/>
                <a:gd name="T41" fmla="*/ 3 h 456"/>
                <a:gd name="T42" fmla="*/ 2 w 487"/>
                <a:gd name="T43" fmla="*/ 3 h 456"/>
                <a:gd name="T44" fmla="*/ 2 w 487"/>
                <a:gd name="T45" fmla="*/ 3 h 456"/>
                <a:gd name="T46" fmla="*/ 2 w 487"/>
                <a:gd name="T47" fmla="*/ 3 h 456"/>
                <a:gd name="T48" fmla="*/ 2 w 487"/>
                <a:gd name="T49" fmla="*/ 3 h 456"/>
                <a:gd name="T50" fmla="*/ 2 w 487"/>
                <a:gd name="T51" fmla="*/ 3 h 456"/>
                <a:gd name="T52" fmla="*/ 2 w 487"/>
                <a:gd name="T53" fmla="*/ 3 h 456"/>
                <a:gd name="T54" fmla="*/ 1 w 487"/>
                <a:gd name="T55" fmla="*/ 4 h 456"/>
                <a:gd name="T56" fmla="*/ 1 w 487"/>
                <a:gd name="T57" fmla="*/ 4 h 456"/>
                <a:gd name="T58" fmla="*/ 1 w 487"/>
                <a:gd name="T59" fmla="*/ 3 h 456"/>
                <a:gd name="T60" fmla="*/ 1 w 487"/>
                <a:gd name="T61" fmla="*/ 3 h 456"/>
                <a:gd name="T62" fmla="*/ 1 w 487"/>
                <a:gd name="T63" fmla="*/ 3 h 456"/>
                <a:gd name="T64" fmla="*/ 1 w 487"/>
                <a:gd name="T65" fmla="*/ 3 h 456"/>
                <a:gd name="T66" fmla="*/ 1 w 487"/>
                <a:gd name="T67" fmla="*/ 3 h 456"/>
                <a:gd name="T68" fmla="*/ 1 w 487"/>
                <a:gd name="T69" fmla="*/ 3 h 456"/>
                <a:gd name="T70" fmla="*/ 1 w 487"/>
                <a:gd name="T71" fmla="*/ 3 h 456"/>
                <a:gd name="T72" fmla="*/ 0 w 487"/>
                <a:gd name="T73" fmla="*/ 1 h 456"/>
                <a:gd name="T74" fmla="*/ 0 w 487"/>
                <a:gd name="T75" fmla="*/ 1 h 456"/>
                <a:gd name="T76" fmla="*/ 0 w 487"/>
                <a:gd name="T77" fmla="*/ 1 h 456"/>
                <a:gd name="T78" fmla="*/ 0 w 487"/>
                <a:gd name="T79" fmla="*/ 1 h 456"/>
                <a:gd name="T80" fmla="*/ 1 w 487"/>
                <a:gd name="T81" fmla="*/ 1 h 456"/>
                <a:gd name="T82" fmla="*/ 1 w 487"/>
                <a:gd name="T83" fmla="*/ 1 h 456"/>
                <a:gd name="T84" fmla="*/ 1 w 487"/>
                <a:gd name="T85" fmla="*/ 1 h 456"/>
                <a:gd name="T86" fmla="*/ 1 w 487"/>
                <a:gd name="T87" fmla="*/ 1 h 456"/>
                <a:gd name="T88" fmla="*/ 1 w 487"/>
                <a:gd name="T89" fmla="*/ 1 h 456"/>
                <a:gd name="T90" fmla="*/ 1 w 487"/>
                <a:gd name="T91" fmla="*/ 1 h 456"/>
                <a:gd name="T92" fmla="*/ 1 w 487"/>
                <a:gd name="T93" fmla="*/ 1 h 456"/>
                <a:gd name="T94" fmla="*/ 1 w 487"/>
                <a:gd name="T95" fmla="*/ 1 h 456"/>
                <a:gd name="T96" fmla="*/ 1 w 487"/>
                <a:gd name="T97" fmla="*/ 1 h 456"/>
                <a:gd name="T98" fmla="*/ 1 w 487"/>
                <a:gd name="T99" fmla="*/ 1 h 456"/>
                <a:gd name="T100" fmla="*/ 1 w 487"/>
                <a:gd name="T101" fmla="*/ 1 h 456"/>
                <a:gd name="T102" fmla="*/ 1 w 487"/>
                <a:gd name="T103" fmla="*/ 1 h 456"/>
                <a:gd name="T104" fmla="*/ 1 w 487"/>
                <a:gd name="T105" fmla="*/ 1 h 456"/>
                <a:gd name="T106" fmla="*/ 2 w 487"/>
                <a:gd name="T107" fmla="*/ 0 h 456"/>
                <a:gd name="T108" fmla="*/ 2 w 487"/>
                <a:gd name="T109" fmla="*/ 0 h 456"/>
                <a:gd name="T110" fmla="*/ 2 w 487"/>
                <a:gd name="T111" fmla="*/ 0 h 456"/>
                <a:gd name="T112" fmla="*/ 2 w 487"/>
                <a:gd name="T113" fmla="*/ 1 h 456"/>
                <a:gd name="T114" fmla="*/ 2 w 487"/>
                <a:gd name="T115" fmla="*/ 1 h 456"/>
                <a:gd name="T116" fmla="*/ 2 w 487"/>
                <a:gd name="T117" fmla="*/ 1 h 456"/>
                <a:gd name="T118" fmla="*/ 2 w 487"/>
                <a:gd name="T119" fmla="*/ 1 h 456"/>
                <a:gd name="T120" fmla="*/ 3 w 487"/>
                <a:gd name="T121" fmla="*/ 1 h 456"/>
                <a:gd name="T122" fmla="*/ 3 w 487"/>
                <a:gd name="T123" fmla="*/ 1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7"/>
                <a:gd name="T187" fmla="*/ 0 h 456"/>
                <a:gd name="T188" fmla="*/ 487 w 487"/>
                <a:gd name="T189" fmla="*/ 456 h 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5" name="Freeform 44"/>
            <p:cNvSpPr>
              <a:spLocks/>
            </p:cNvSpPr>
            <p:nvPr/>
          </p:nvSpPr>
          <p:spPr bwMode="auto">
            <a:xfrm>
              <a:off x="4557" y="525"/>
              <a:ext cx="36" cy="10"/>
            </a:xfrm>
            <a:custGeom>
              <a:avLst/>
              <a:gdLst>
                <a:gd name="T0" fmla="*/ 1 w 182"/>
                <a:gd name="T1" fmla="*/ 0 h 52"/>
                <a:gd name="T2" fmla="*/ 1 w 182"/>
                <a:gd name="T3" fmla="*/ 0 h 52"/>
                <a:gd name="T4" fmla="*/ 0 w 182"/>
                <a:gd name="T5" fmla="*/ 0 h 52"/>
                <a:gd name="T6" fmla="*/ 0 w 182"/>
                <a:gd name="T7" fmla="*/ 0 h 52"/>
                <a:gd name="T8" fmla="*/ 0 w 182"/>
                <a:gd name="T9" fmla="*/ 0 h 52"/>
                <a:gd name="T10" fmla="*/ 0 w 182"/>
                <a:gd name="T11" fmla="*/ 0 h 52"/>
                <a:gd name="T12" fmla="*/ 0 w 182"/>
                <a:gd name="T13" fmla="*/ 0 h 52"/>
                <a:gd name="T14" fmla="*/ 0 w 182"/>
                <a:gd name="T15" fmla="*/ 0 h 52"/>
                <a:gd name="T16" fmla="*/ 0 w 182"/>
                <a:gd name="T17" fmla="*/ 0 h 52"/>
                <a:gd name="T18" fmla="*/ 1 w 182"/>
                <a:gd name="T19" fmla="*/ 0 h 52"/>
                <a:gd name="T20" fmla="*/ 1 w 182"/>
                <a:gd name="T21" fmla="*/ 0 h 52"/>
                <a:gd name="T22" fmla="*/ 1 w 182"/>
                <a:gd name="T23" fmla="*/ 0 h 52"/>
                <a:gd name="T24" fmla="*/ 1 w 182"/>
                <a:gd name="T25" fmla="*/ 0 h 52"/>
                <a:gd name="T26" fmla="*/ 1 w 182"/>
                <a:gd name="T27" fmla="*/ 0 h 52"/>
                <a:gd name="T28" fmla="*/ 1 w 182"/>
                <a:gd name="T29" fmla="*/ 0 h 52"/>
                <a:gd name="T30" fmla="*/ 1 w 182"/>
                <a:gd name="T31" fmla="*/ 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52"/>
                <a:gd name="T50" fmla="*/ 182 w 182"/>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6" name="Freeform 45"/>
            <p:cNvSpPr>
              <a:spLocks/>
            </p:cNvSpPr>
            <p:nvPr/>
          </p:nvSpPr>
          <p:spPr bwMode="auto">
            <a:xfrm>
              <a:off x="4396" y="535"/>
              <a:ext cx="21" cy="9"/>
            </a:xfrm>
            <a:custGeom>
              <a:avLst/>
              <a:gdLst>
                <a:gd name="T0" fmla="*/ 1 w 104"/>
                <a:gd name="T1" fmla="*/ 0 h 43"/>
                <a:gd name="T2" fmla="*/ 1 w 104"/>
                <a:gd name="T3" fmla="*/ 0 h 43"/>
                <a:gd name="T4" fmla="*/ 1 w 104"/>
                <a:gd name="T5" fmla="*/ 0 h 43"/>
                <a:gd name="T6" fmla="*/ 1 w 104"/>
                <a:gd name="T7" fmla="*/ 0 h 43"/>
                <a:gd name="T8" fmla="*/ 1 w 104"/>
                <a:gd name="T9" fmla="*/ 0 h 43"/>
                <a:gd name="T10" fmla="*/ 1 w 104"/>
                <a:gd name="T11" fmla="*/ 0 h 43"/>
                <a:gd name="T12" fmla="*/ 1 w 104"/>
                <a:gd name="T13" fmla="*/ 0 h 43"/>
                <a:gd name="T14" fmla="*/ 1 w 104"/>
                <a:gd name="T15" fmla="*/ 0 h 43"/>
                <a:gd name="T16" fmla="*/ 1 w 104"/>
                <a:gd name="T17" fmla="*/ 0 h 43"/>
                <a:gd name="T18" fmla="*/ 0 w 104"/>
                <a:gd name="T19" fmla="*/ 0 h 43"/>
                <a:gd name="T20" fmla="*/ 0 w 104"/>
                <a:gd name="T21" fmla="*/ 0 h 43"/>
                <a:gd name="T22" fmla="*/ 0 w 104"/>
                <a:gd name="T23" fmla="*/ 0 h 43"/>
                <a:gd name="T24" fmla="*/ 0 w 104"/>
                <a:gd name="T25" fmla="*/ 0 h 43"/>
                <a:gd name="T26" fmla="*/ 0 w 104"/>
                <a:gd name="T27" fmla="*/ 0 h 43"/>
                <a:gd name="T28" fmla="*/ 0 w 104"/>
                <a:gd name="T29" fmla="*/ 0 h 43"/>
                <a:gd name="T30" fmla="*/ 1 w 104"/>
                <a:gd name="T31" fmla="*/ 0 h 43"/>
                <a:gd name="T32" fmla="*/ 1 w 104"/>
                <a:gd name="T33" fmla="*/ 0 h 43"/>
                <a:gd name="T34" fmla="*/ 1 w 104"/>
                <a:gd name="T35" fmla="*/ 0 h 43"/>
                <a:gd name="T36" fmla="*/ 1 w 10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3"/>
                <a:gd name="T59" fmla="*/ 104 w 10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7" name="Freeform 46"/>
            <p:cNvSpPr>
              <a:spLocks/>
            </p:cNvSpPr>
            <p:nvPr/>
          </p:nvSpPr>
          <p:spPr bwMode="auto">
            <a:xfrm>
              <a:off x="4556" y="552"/>
              <a:ext cx="23" cy="5"/>
            </a:xfrm>
            <a:custGeom>
              <a:avLst/>
              <a:gdLst>
                <a:gd name="T0" fmla="*/ 1 w 114"/>
                <a:gd name="T1" fmla="*/ 0 h 27"/>
                <a:gd name="T2" fmla="*/ 1 w 114"/>
                <a:gd name="T3" fmla="*/ 0 h 27"/>
                <a:gd name="T4" fmla="*/ 1 w 114"/>
                <a:gd name="T5" fmla="*/ 0 h 27"/>
                <a:gd name="T6" fmla="*/ 1 w 114"/>
                <a:gd name="T7" fmla="*/ 0 h 27"/>
                <a:gd name="T8" fmla="*/ 0 w 114"/>
                <a:gd name="T9" fmla="*/ 0 h 27"/>
                <a:gd name="T10" fmla="*/ 0 w 114"/>
                <a:gd name="T11" fmla="*/ 0 h 27"/>
                <a:gd name="T12" fmla="*/ 0 w 114"/>
                <a:gd name="T13" fmla="*/ 0 h 27"/>
                <a:gd name="T14" fmla="*/ 0 w 114"/>
                <a:gd name="T15" fmla="*/ 0 h 27"/>
                <a:gd name="T16" fmla="*/ 0 w 114"/>
                <a:gd name="T17" fmla="*/ 0 h 27"/>
                <a:gd name="T18" fmla="*/ 0 w 114"/>
                <a:gd name="T19" fmla="*/ 0 h 27"/>
                <a:gd name="T20" fmla="*/ 0 w 114"/>
                <a:gd name="T21" fmla="*/ 0 h 27"/>
                <a:gd name="T22" fmla="*/ 0 w 114"/>
                <a:gd name="T23" fmla="*/ 0 h 27"/>
                <a:gd name="T24" fmla="*/ 0 w 114"/>
                <a:gd name="T25" fmla="*/ 0 h 27"/>
                <a:gd name="T26" fmla="*/ 1 w 114"/>
                <a:gd name="T27" fmla="*/ 0 h 27"/>
                <a:gd name="T28" fmla="*/ 1 w 114"/>
                <a:gd name="T29" fmla="*/ 0 h 27"/>
                <a:gd name="T30" fmla="*/ 1 w 114"/>
                <a:gd name="T31" fmla="*/ 0 h 27"/>
                <a:gd name="T32" fmla="*/ 1 w 114"/>
                <a:gd name="T33" fmla="*/ 0 h 27"/>
                <a:gd name="T34" fmla="*/ 1 w 11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27"/>
                <a:gd name="T56" fmla="*/ 114 w 1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8" name="Freeform 47"/>
            <p:cNvSpPr>
              <a:spLocks/>
            </p:cNvSpPr>
            <p:nvPr/>
          </p:nvSpPr>
          <p:spPr bwMode="auto">
            <a:xfrm>
              <a:off x="4380" y="562"/>
              <a:ext cx="49" cy="9"/>
            </a:xfrm>
            <a:custGeom>
              <a:avLst/>
              <a:gdLst>
                <a:gd name="T0" fmla="*/ 2 w 248"/>
                <a:gd name="T1" fmla="*/ 0 h 42"/>
                <a:gd name="T2" fmla="*/ 2 w 248"/>
                <a:gd name="T3" fmla="*/ 0 h 42"/>
                <a:gd name="T4" fmla="*/ 2 w 248"/>
                <a:gd name="T5" fmla="*/ 0 h 42"/>
                <a:gd name="T6" fmla="*/ 2 w 248"/>
                <a:gd name="T7" fmla="*/ 0 h 42"/>
                <a:gd name="T8" fmla="*/ 2 w 248"/>
                <a:gd name="T9" fmla="*/ 0 h 42"/>
                <a:gd name="T10" fmla="*/ 2 w 248"/>
                <a:gd name="T11" fmla="*/ 0 h 42"/>
                <a:gd name="T12" fmla="*/ 2 w 248"/>
                <a:gd name="T13" fmla="*/ 0 h 42"/>
                <a:gd name="T14" fmla="*/ 2 w 248"/>
                <a:gd name="T15" fmla="*/ 0 h 42"/>
                <a:gd name="T16" fmla="*/ 1 w 248"/>
                <a:gd name="T17" fmla="*/ 0 h 42"/>
                <a:gd name="T18" fmla="*/ 1 w 248"/>
                <a:gd name="T19" fmla="*/ 0 h 42"/>
                <a:gd name="T20" fmla="*/ 1 w 248"/>
                <a:gd name="T21" fmla="*/ 0 h 42"/>
                <a:gd name="T22" fmla="*/ 1 w 248"/>
                <a:gd name="T23" fmla="*/ 0 h 42"/>
                <a:gd name="T24" fmla="*/ 0 w 248"/>
                <a:gd name="T25" fmla="*/ 0 h 42"/>
                <a:gd name="T26" fmla="*/ 0 w 248"/>
                <a:gd name="T27" fmla="*/ 0 h 42"/>
                <a:gd name="T28" fmla="*/ 0 w 248"/>
                <a:gd name="T29" fmla="*/ 0 h 42"/>
                <a:gd name="T30" fmla="*/ 0 w 248"/>
                <a:gd name="T31" fmla="*/ 0 h 42"/>
                <a:gd name="T32" fmla="*/ 0 w 248"/>
                <a:gd name="T33" fmla="*/ 0 h 42"/>
                <a:gd name="T34" fmla="*/ 0 w 248"/>
                <a:gd name="T35" fmla="*/ 0 h 42"/>
                <a:gd name="T36" fmla="*/ 1 w 248"/>
                <a:gd name="T37" fmla="*/ 0 h 42"/>
                <a:gd name="T38" fmla="*/ 1 w 248"/>
                <a:gd name="T39" fmla="*/ 0 h 42"/>
                <a:gd name="T40" fmla="*/ 1 w 248"/>
                <a:gd name="T41" fmla="*/ 0 h 42"/>
                <a:gd name="T42" fmla="*/ 1 w 248"/>
                <a:gd name="T43" fmla="*/ 0 h 42"/>
                <a:gd name="T44" fmla="*/ 1 w 248"/>
                <a:gd name="T45" fmla="*/ 0 h 42"/>
                <a:gd name="T46" fmla="*/ 2 w 248"/>
                <a:gd name="T47" fmla="*/ 0 h 42"/>
                <a:gd name="T48" fmla="*/ 2 w 248"/>
                <a:gd name="T49" fmla="*/ 0 h 42"/>
                <a:gd name="T50" fmla="*/ 2 w 248"/>
                <a:gd name="T51" fmla="*/ 0 h 42"/>
                <a:gd name="T52" fmla="*/ 2 w 248"/>
                <a:gd name="T53" fmla="*/ 0 h 42"/>
                <a:gd name="T54" fmla="*/ 2 w 248"/>
                <a:gd name="T55" fmla="*/ 0 h 42"/>
                <a:gd name="T56" fmla="*/ 2 w 248"/>
                <a:gd name="T57" fmla="*/ 0 h 42"/>
                <a:gd name="T58" fmla="*/ 2 w 248"/>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8"/>
                <a:gd name="T91" fmla="*/ 0 h 42"/>
                <a:gd name="T92" fmla="*/ 248 w 248"/>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9" name="Freeform 48"/>
            <p:cNvSpPr>
              <a:spLocks/>
            </p:cNvSpPr>
            <p:nvPr/>
          </p:nvSpPr>
          <p:spPr bwMode="auto">
            <a:xfrm>
              <a:off x="4554" y="575"/>
              <a:ext cx="35" cy="19"/>
            </a:xfrm>
            <a:custGeom>
              <a:avLst/>
              <a:gdLst>
                <a:gd name="T0" fmla="*/ 1 w 176"/>
                <a:gd name="T1" fmla="*/ 1 h 94"/>
                <a:gd name="T2" fmla="*/ 1 w 176"/>
                <a:gd name="T3" fmla="*/ 1 h 94"/>
                <a:gd name="T4" fmla="*/ 1 w 176"/>
                <a:gd name="T5" fmla="*/ 1 h 94"/>
                <a:gd name="T6" fmla="*/ 1 w 176"/>
                <a:gd name="T7" fmla="*/ 1 h 94"/>
                <a:gd name="T8" fmla="*/ 1 w 176"/>
                <a:gd name="T9" fmla="*/ 1 h 94"/>
                <a:gd name="T10" fmla="*/ 1 w 176"/>
                <a:gd name="T11" fmla="*/ 0 h 94"/>
                <a:gd name="T12" fmla="*/ 1 w 176"/>
                <a:gd name="T13" fmla="*/ 0 h 94"/>
                <a:gd name="T14" fmla="*/ 0 w 176"/>
                <a:gd name="T15" fmla="*/ 0 h 94"/>
                <a:gd name="T16" fmla="*/ 0 w 176"/>
                <a:gd name="T17" fmla="*/ 0 h 94"/>
                <a:gd name="T18" fmla="*/ 0 w 176"/>
                <a:gd name="T19" fmla="*/ 0 h 94"/>
                <a:gd name="T20" fmla="*/ 0 w 176"/>
                <a:gd name="T21" fmla="*/ 0 h 94"/>
                <a:gd name="T22" fmla="*/ 0 w 176"/>
                <a:gd name="T23" fmla="*/ 0 h 94"/>
                <a:gd name="T24" fmla="*/ 0 w 176"/>
                <a:gd name="T25" fmla="*/ 0 h 94"/>
                <a:gd name="T26" fmla="*/ 1 w 176"/>
                <a:gd name="T27" fmla="*/ 0 h 94"/>
                <a:gd name="T28" fmla="*/ 1 w 176"/>
                <a:gd name="T29" fmla="*/ 0 h 94"/>
                <a:gd name="T30" fmla="*/ 1 w 176"/>
                <a:gd name="T31" fmla="*/ 0 h 94"/>
                <a:gd name="T32" fmla="*/ 1 w 176"/>
                <a:gd name="T33" fmla="*/ 0 h 94"/>
                <a:gd name="T34" fmla="*/ 1 w 176"/>
                <a:gd name="T35" fmla="*/ 1 h 94"/>
                <a:gd name="T36" fmla="*/ 1 w 176"/>
                <a:gd name="T37" fmla="*/ 1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94"/>
                <a:gd name="T59" fmla="*/ 176 w 176"/>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0" name="Freeform 49"/>
            <p:cNvSpPr>
              <a:spLocks/>
            </p:cNvSpPr>
            <p:nvPr/>
          </p:nvSpPr>
          <p:spPr bwMode="auto">
            <a:xfrm>
              <a:off x="4417" y="582"/>
              <a:ext cx="21" cy="14"/>
            </a:xfrm>
            <a:custGeom>
              <a:avLst/>
              <a:gdLst>
                <a:gd name="T0" fmla="*/ 1 w 104"/>
                <a:gd name="T1" fmla="*/ 0 h 68"/>
                <a:gd name="T2" fmla="*/ 1 w 104"/>
                <a:gd name="T3" fmla="*/ 0 h 68"/>
                <a:gd name="T4" fmla="*/ 1 w 104"/>
                <a:gd name="T5" fmla="*/ 0 h 68"/>
                <a:gd name="T6" fmla="*/ 1 w 104"/>
                <a:gd name="T7" fmla="*/ 0 h 68"/>
                <a:gd name="T8" fmla="*/ 0 w 104"/>
                <a:gd name="T9" fmla="*/ 0 h 68"/>
                <a:gd name="T10" fmla="*/ 0 w 104"/>
                <a:gd name="T11" fmla="*/ 0 h 68"/>
                <a:gd name="T12" fmla="*/ 0 w 104"/>
                <a:gd name="T13" fmla="*/ 0 h 68"/>
                <a:gd name="T14" fmla="*/ 0 w 104"/>
                <a:gd name="T15" fmla="*/ 0 h 68"/>
                <a:gd name="T16" fmla="*/ 0 w 104"/>
                <a:gd name="T17" fmla="*/ 1 h 68"/>
                <a:gd name="T18" fmla="*/ 0 w 104"/>
                <a:gd name="T19" fmla="*/ 1 h 68"/>
                <a:gd name="T20" fmla="*/ 0 w 104"/>
                <a:gd name="T21" fmla="*/ 1 h 68"/>
                <a:gd name="T22" fmla="*/ 0 w 104"/>
                <a:gd name="T23" fmla="*/ 1 h 68"/>
                <a:gd name="T24" fmla="*/ 0 w 104"/>
                <a:gd name="T25" fmla="*/ 1 h 68"/>
                <a:gd name="T26" fmla="*/ 0 w 104"/>
                <a:gd name="T27" fmla="*/ 0 h 68"/>
                <a:gd name="T28" fmla="*/ 0 w 104"/>
                <a:gd name="T29" fmla="*/ 0 h 68"/>
                <a:gd name="T30" fmla="*/ 0 w 104"/>
                <a:gd name="T31" fmla="*/ 0 h 68"/>
                <a:gd name="T32" fmla="*/ 0 w 104"/>
                <a:gd name="T33" fmla="*/ 0 h 68"/>
                <a:gd name="T34" fmla="*/ 0 w 104"/>
                <a:gd name="T35" fmla="*/ 0 h 68"/>
                <a:gd name="T36" fmla="*/ 0 w 104"/>
                <a:gd name="T37" fmla="*/ 0 h 68"/>
                <a:gd name="T38" fmla="*/ 1 w 104"/>
                <a:gd name="T39" fmla="*/ 0 h 68"/>
                <a:gd name="T40" fmla="*/ 1 w 104"/>
                <a:gd name="T41" fmla="*/ 0 h 68"/>
                <a:gd name="T42" fmla="*/ 1 w 104"/>
                <a:gd name="T43" fmla="*/ 0 h 68"/>
                <a:gd name="T44" fmla="*/ 1 w 104"/>
                <a:gd name="T45" fmla="*/ 0 h 68"/>
                <a:gd name="T46" fmla="*/ 1 w 104"/>
                <a:gd name="T47" fmla="*/ 0 h 68"/>
                <a:gd name="T48" fmla="*/ 1 w 104"/>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68"/>
                <a:gd name="T77" fmla="*/ 104 w 10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1" name="Freeform 50"/>
            <p:cNvSpPr>
              <a:spLocks/>
            </p:cNvSpPr>
            <p:nvPr/>
          </p:nvSpPr>
          <p:spPr bwMode="auto">
            <a:xfrm>
              <a:off x="4550" y="602"/>
              <a:ext cx="18" cy="12"/>
            </a:xfrm>
            <a:custGeom>
              <a:avLst/>
              <a:gdLst>
                <a:gd name="T0" fmla="*/ 1 w 93"/>
                <a:gd name="T1" fmla="*/ 0 h 62"/>
                <a:gd name="T2" fmla="*/ 1 w 93"/>
                <a:gd name="T3" fmla="*/ 0 h 62"/>
                <a:gd name="T4" fmla="*/ 1 w 93"/>
                <a:gd name="T5" fmla="*/ 0 h 62"/>
                <a:gd name="T6" fmla="*/ 1 w 93"/>
                <a:gd name="T7" fmla="*/ 0 h 62"/>
                <a:gd name="T8" fmla="*/ 1 w 93"/>
                <a:gd name="T9" fmla="*/ 0 h 62"/>
                <a:gd name="T10" fmla="*/ 0 w 93"/>
                <a:gd name="T11" fmla="*/ 0 h 62"/>
                <a:gd name="T12" fmla="*/ 0 w 93"/>
                <a:gd name="T13" fmla="*/ 0 h 62"/>
                <a:gd name="T14" fmla="*/ 0 w 93"/>
                <a:gd name="T15" fmla="*/ 0 h 62"/>
                <a:gd name="T16" fmla="*/ 0 w 93"/>
                <a:gd name="T17" fmla="*/ 0 h 62"/>
                <a:gd name="T18" fmla="*/ 0 w 93"/>
                <a:gd name="T19" fmla="*/ 0 h 62"/>
                <a:gd name="T20" fmla="*/ 0 w 93"/>
                <a:gd name="T21" fmla="*/ 0 h 62"/>
                <a:gd name="T22" fmla="*/ 0 w 93"/>
                <a:gd name="T23" fmla="*/ 0 h 62"/>
                <a:gd name="T24" fmla="*/ 0 w 93"/>
                <a:gd name="T25" fmla="*/ 0 h 62"/>
                <a:gd name="T26" fmla="*/ 0 w 93"/>
                <a:gd name="T27" fmla="*/ 0 h 62"/>
                <a:gd name="T28" fmla="*/ 0 w 93"/>
                <a:gd name="T29" fmla="*/ 0 h 62"/>
                <a:gd name="T30" fmla="*/ 0 w 93"/>
                <a:gd name="T31" fmla="*/ 0 h 62"/>
                <a:gd name="T32" fmla="*/ 0 w 93"/>
                <a:gd name="T33" fmla="*/ 0 h 62"/>
                <a:gd name="T34" fmla="*/ 0 w 93"/>
                <a:gd name="T35" fmla="*/ 0 h 62"/>
                <a:gd name="T36" fmla="*/ 1 w 93"/>
                <a:gd name="T37" fmla="*/ 0 h 62"/>
                <a:gd name="T38" fmla="*/ 1 w 93"/>
                <a:gd name="T39" fmla="*/ 0 h 62"/>
                <a:gd name="T40" fmla="*/ 1 w 93"/>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62"/>
                <a:gd name="T65" fmla="*/ 93 w 93"/>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2" name="Freeform 51"/>
            <p:cNvSpPr>
              <a:spLocks/>
            </p:cNvSpPr>
            <p:nvPr/>
          </p:nvSpPr>
          <p:spPr bwMode="auto">
            <a:xfrm>
              <a:off x="4401" y="604"/>
              <a:ext cx="41" cy="35"/>
            </a:xfrm>
            <a:custGeom>
              <a:avLst/>
              <a:gdLst>
                <a:gd name="T0" fmla="*/ 2 w 207"/>
                <a:gd name="T1" fmla="*/ 0 h 176"/>
                <a:gd name="T2" fmla="*/ 0 w 207"/>
                <a:gd name="T3" fmla="*/ 1 h 176"/>
                <a:gd name="T4" fmla="*/ 0 w 207"/>
                <a:gd name="T5" fmla="*/ 1 h 176"/>
                <a:gd name="T6" fmla="*/ 0 w 207"/>
                <a:gd name="T7" fmla="*/ 1 h 176"/>
                <a:gd name="T8" fmla="*/ 0 w 207"/>
                <a:gd name="T9" fmla="*/ 1 h 176"/>
                <a:gd name="T10" fmla="*/ 0 w 207"/>
                <a:gd name="T11" fmla="*/ 1 h 176"/>
                <a:gd name="T12" fmla="*/ 0 w 207"/>
                <a:gd name="T13" fmla="*/ 1 h 176"/>
                <a:gd name="T14" fmla="*/ 1 w 207"/>
                <a:gd name="T15" fmla="*/ 0 h 176"/>
                <a:gd name="T16" fmla="*/ 2 w 207"/>
                <a:gd name="T17" fmla="*/ 0 h 176"/>
                <a:gd name="T18" fmla="*/ 2 w 207"/>
                <a:gd name="T19" fmla="*/ 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76"/>
                <a:gd name="T32" fmla="*/ 207 w 207"/>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3" name="Freeform 52"/>
            <p:cNvSpPr>
              <a:spLocks/>
            </p:cNvSpPr>
            <p:nvPr/>
          </p:nvSpPr>
          <p:spPr bwMode="auto">
            <a:xfrm>
              <a:off x="4469" y="606"/>
              <a:ext cx="12" cy="54"/>
            </a:xfrm>
            <a:custGeom>
              <a:avLst/>
              <a:gdLst>
                <a:gd name="T0" fmla="*/ 0 w 63"/>
                <a:gd name="T1" fmla="*/ 0 h 270"/>
                <a:gd name="T2" fmla="*/ 0 w 63"/>
                <a:gd name="T3" fmla="*/ 0 h 270"/>
                <a:gd name="T4" fmla="*/ 0 w 63"/>
                <a:gd name="T5" fmla="*/ 1 h 270"/>
                <a:gd name="T6" fmla="*/ 0 w 63"/>
                <a:gd name="T7" fmla="*/ 1 h 270"/>
                <a:gd name="T8" fmla="*/ 0 w 63"/>
                <a:gd name="T9" fmla="*/ 1 h 270"/>
                <a:gd name="T10" fmla="*/ 0 w 63"/>
                <a:gd name="T11" fmla="*/ 1 h 270"/>
                <a:gd name="T12" fmla="*/ 0 w 63"/>
                <a:gd name="T13" fmla="*/ 2 h 270"/>
                <a:gd name="T14" fmla="*/ 0 w 63"/>
                <a:gd name="T15" fmla="*/ 2 h 270"/>
                <a:gd name="T16" fmla="*/ 0 w 63"/>
                <a:gd name="T17" fmla="*/ 2 h 270"/>
                <a:gd name="T18" fmla="*/ 0 w 63"/>
                <a:gd name="T19" fmla="*/ 2 h 270"/>
                <a:gd name="T20" fmla="*/ 0 w 63"/>
                <a:gd name="T21" fmla="*/ 2 h 270"/>
                <a:gd name="T22" fmla="*/ 0 w 63"/>
                <a:gd name="T23" fmla="*/ 2 h 270"/>
                <a:gd name="T24" fmla="*/ 0 w 63"/>
                <a:gd name="T25" fmla="*/ 2 h 270"/>
                <a:gd name="T26" fmla="*/ 0 w 63"/>
                <a:gd name="T27" fmla="*/ 2 h 270"/>
                <a:gd name="T28" fmla="*/ 0 w 63"/>
                <a:gd name="T29" fmla="*/ 2 h 270"/>
                <a:gd name="T30" fmla="*/ 0 w 63"/>
                <a:gd name="T31" fmla="*/ 2 h 270"/>
                <a:gd name="T32" fmla="*/ 0 w 63"/>
                <a:gd name="T33" fmla="*/ 1 h 270"/>
                <a:gd name="T34" fmla="*/ 0 w 63"/>
                <a:gd name="T35" fmla="*/ 1 h 270"/>
                <a:gd name="T36" fmla="*/ 0 w 63"/>
                <a:gd name="T37" fmla="*/ 1 h 270"/>
                <a:gd name="T38" fmla="*/ 0 w 63"/>
                <a:gd name="T39" fmla="*/ 1 h 270"/>
                <a:gd name="T40" fmla="*/ 0 w 63"/>
                <a:gd name="T41" fmla="*/ 0 h 270"/>
                <a:gd name="T42" fmla="*/ 0 w 63"/>
                <a:gd name="T43" fmla="*/ 0 h 270"/>
                <a:gd name="T44" fmla="*/ 0 w 63"/>
                <a:gd name="T45" fmla="*/ 0 h 270"/>
                <a:gd name="T46" fmla="*/ 0 w 63"/>
                <a:gd name="T47" fmla="*/ 0 h 270"/>
                <a:gd name="T48" fmla="*/ 0 w 63"/>
                <a:gd name="T49" fmla="*/ 0 h 270"/>
                <a:gd name="T50" fmla="*/ 0 w 63"/>
                <a:gd name="T51" fmla="*/ 0 h 270"/>
                <a:gd name="T52" fmla="*/ 0 w 63"/>
                <a:gd name="T53" fmla="*/ 0 h 270"/>
                <a:gd name="T54" fmla="*/ 0 w 63"/>
                <a:gd name="T55" fmla="*/ 0 h 270"/>
                <a:gd name="T56" fmla="*/ 0 w 63"/>
                <a:gd name="T57" fmla="*/ 0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270"/>
                <a:gd name="T89" fmla="*/ 63 w 63"/>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4" name="Freeform 53"/>
            <p:cNvSpPr>
              <a:spLocks/>
            </p:cNvSpPr>
            <p:nvPr/>
          </p:nvSpPr>
          <p:spPr bwMode="auto">
            <a:xfrm>
              <a:off x="4506" y="610"/>
              <a:ext cx="6" cy="24"/>
            </a:xfrm>
            <a:custGeom>
              <a:avLst/>
              <a:gdLst>
                <a:gd name="T0" fmla="*/ 0 w 30"/>
                <a:gd name="T1" fmla="*/ 1 h 118"/>
                <a:gd name="T2" fmla="*/ 0 w 30"/>
                <a:gd name="T3" fmla="*/ 1 h 118"/>
                <a:gd name="T4" fmla="*/ 0 w 30"/>
                <a:gd name="T5" fmla="*/ 1 h 118"/>
                <a:gd name="T6" fmla="*/ 0 w 30"/>
                <a:gd name="T7" fmla="*/ 1 h 118"/>
                <a:gd name="T8" fmla="*/ 0 w 30"/>
                <a:gd name="T9" fmla="*/ 1 h 118"/>
                <a:gd name="T10" fmla="*/ 0 w 30"/>
                <a:gd name="T11" fmla="*/ 0 h 118"/>
                <a:gd name="T12" fmla="*/ 0 w 30"/>
                <a:gd name="T13" fmla="*/ 0 h 118"/>
                <a:gd name="T14" fmla="*/ 0 w 30"/>
                <a:gd name="T15" fmla="*/ 0 h 118"/>
                <a:gd name="T16" fmla="*/ 0 w 30"/>
                <a:gd name="T17" fmla="*/ 0 h 118"/>
                <a:gd name="T18" fmla="*/ 0 w 30"/>
                <a:gd name="T19" fmla="*/ 0 h 118"/>
                <a:gd name="T20" fmla="*/ 0 w 30"/>
                <a:gd name="T21" fmla="*/ 1 h 118"/>
                <a:gd name="T22" fmla="*/ 0 w 30"/>
                <a:gd name="T23" fmla="*/ 1 h 118"/>
                <a:gd name="T24" fmla="*/ 0 w 30"/>
                <a:gd name="T25" fmla="*/ 1 h 118"/>
                <a:gd name="T26" fmla="*/ 0 w 30"/>
                <a:gd name="T27" fmla="*/ 1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18"/>
                <a:gd name="T44" fmla="*/ 30 w 30"/>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5" name="Freeform 54"/>
            <p:cNvSpPr>
              <a:spLocks/>
            </p:cNvSpPr>
            <p:nvPr/>
          </p:nvSpPr>
          <p:spPr bwMode="auto">
            <a:xfrm>
              <a:off x="4446" y="612"/>
              <a:ext cx="10" cy="24"/>
            </a:xfrm>
            <a:custGeom>
              <a:avLst/>
              <a:gdLst>
                <a:gd name="T0" fmla="*/ 0 w 50"/>
                <a:gd name="T1" fmla="*/ 1 h 119"/>
                <a:gd name="T2" fmla="*/ 0 w 50"/>
                <a:gd name="T3" fmla="*/ 1 h 119"/>
                <a:gd name="T4" fmla="*/ 0 w 50"/>
                <a:gd name="T5" fmla="*/ 1 h 119"/>
                <a:gd name="T6" fmla="*/ 0 w 50"/>
                <a:gd name="T7" fmla="*/ 1 h 119"/>
                <a:gd name="T8" fmla="*/ 0 w 50"/>
                <a:gd name="T9" fmla="*/ 1 h 119"/>
                <a:gd name="T10" fmla="*/ 0 w 50"/>
                <a:gd name="T11" fmla="*/ 1 h 119"/>
                <a:gd name="T12" fmla="*/ 0 w 50"/>
                <a:gd name="T13" fmla="*/ 1 h 119"/>
                <a:gd name="T14" fmla="*/ 0 w 50"/>
                <a:gd name="T15" fmla="*/ 1 h 119"/>
                <a:gd name="T16" fmla="*/ 0 w 50"/>
                <a:gd name="T17" fmla="*/ 0 h 119"/>
                <a:gd name="T18" fmla="*/ 0 w 50"/>
                <a:gd name="T19" fmla="*/ 0 h 119"/>
                <a:gd name="T20" fmla="*/ 0 w 50"/>
                <a:gd name="T21" fmla="*/ 0 h 119"/>
                <a:gd name="T22" fmla="*/ 0 w 50"/>
                <a:gd name="T23" fmla="*/ 0 h 119"/>
                <a:gd name="T24" fmla="*/ 0 w 50"/>
                <a:gd name="T25" fmla="*/ 0 h 119"/>
                <a:gd name="T26" fmla="*/ 0 w 50"/>
                <a:gd name="T27" fmla="*/ 0 h 119"/>
                <a:gd name="T28" fmla="*/ 0 w 50"/>
                <a:gd name="T29" fmla="*/ 0 h 119"/>
                <a:gd name="T30" fmla="*/ 0 w 50"/>
                <a:gd name="T31" fmla="*/ 0 h 119"/>
                <a:gd name="T32" fmla="*/ 0 w 50"/>
                <a:gd name="T33" fmla="*/ 0 h 119"/>
                <a:gd name="T34" fmla="*/ 0 w 50"/>
                <a:gd name="T35" fmla="*/ 1 h 119"/>
                <a:gd name="T36" fmla="*/ 0 w 50"/>
                <a:gd name="T37" fmla="*/ 1 h 119"/>
                <a:gd name="T38" fmla="*/ 0 w 50"/>
                <a:gd name="T39" fmla="*/ 1 h 119"/>
                <a:gd name="T40" fmla="*/ 0 w 50"/>
                <a:gd name="T41" fmla="*/ 1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19"/>
                <a:gd name="T65" fmla="*/ 50 w 50"/>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6" name="Freeform 55"/>
            <p:cNvSpPr>
              <a:spLocks/>
            </p:cNvSpPr>
            <p:nvPr/>
          </p:nvSpPr>
          <p:spPr bwMode="auto">
            <a:xfrm>
              <a:off x="4527" y="616"/>
              <a:ext cx="23" cy="39"/>
            </a:xfrm>
            <a:custGeom>
              <a:avLst/>
              <a:gdLst>
                <a:gd name="T0" fmla="*/ 1 w 115"/>
                <a:gd name="T1" fmla="*/ 1 h 198"/>
                <a:gd name="T2" fmla="*/ 1 w 115"/>
                <a:gd name="T3" fmla="*/ 1 h 198"/>
                <a:gd name="T4" fmla="*/ 1 w 115"/>
                <a:gd name="T5" fmla="*/ 2 h 198"/>
                <a:gd name="T6" fmla="*/ 1 w 115"/>
                <a:gd name="T7" fmla="*/ 2 h 198"/>
                <a:gd name="T8" fmla="*/ 1 w 115"/>
                <a:gd name="T9" fmla="*/ 2 h 198"/>
                <a:gd name="T10" fmla="*/ 1 w 115"/>
                <a:gd name="T11" fmla="*/ 1 h 198"/>
                <a:gd name="T12" fmla="*/ 1 w 115"/>
                <a:gd name="T13" fmla="*/ 1 h 198"/>
                <a:gd name="T14" fmla="*/ 1 w 115"/>
                <a:gd name="T15" fmla="*/ 1 h 198"/>
                <a:gd name="T16" fmla="*/ 1 w 115"/>
                <a:gd name="T17" fmla="*/ 1 h 198"/>
                <a:gd name="T18" fmla="*/ 0 w 115"/>
                <a:gd name="T19" fmla="*/ 1 h 198"/>
                <a:gd name="T20" fmla="*/ 0 w 115"/>
                <a:gd name="T21" fmla="*/ 1 h 198"/>
                <a:gd name="T22" fmla="*/ 0 w 115"/>
                <a:gd name="T23" fmla="*/ 1 h 198"/>
                <a:gd name="T24" fmla="*/ 0 w 115"/>
                <a:gd name="T25" fmla="*/ 0 h 198"/>
                <a:gd name="T26" fmla="*/ 0 w 115"/>
                <a:gd name="T27" fmla="*/ 0 h 198"/>
                <a:gd name="T28" fmla="*/ 0 w 115"/>
                <a:gd name="T29" fmla="*/ 0 h 198"/>
                <a:gd name="T30" fmla="*/ 0 w 115"/>
                <a:gd name="T31" fmla="*/ 0 h 198"/>
                <a:gd name="T32" fmla="*/ 0 w 115"/>
                <a:gd name="T33" fmla="*/ 0 h 198"/>
                <a:gd name="T34" fmla="*/ 0 w 115"/>
                <a:gd name="T35" fmla="*/ 0 h 198"/>
                <a:gd name="T36" fmla="*/ 0 w 115"/>
                <a:gd name="T37" fmla="*/ 0 h 198"/>
                <a:gd name="T38" fmla="*/ 0 w 115"/>
                <a:gd name="T39" fmla="*/ 0 h 198"/>
                <a:gd name="T40" fmla="*/ 0 w 115"/>
                <a:gd name="T41" fmla="*/ 0 h 198"/>
                <a:gd name="T42" fmla="*/ 0 w 115"/>
                <a:gd name="T43" fmla="*/ 0 h 198"/>
                <a:gd name="T44" fmla="*/ 0 w 115"/>
                <a:gd name="T45" fmla="*/ 0 h 198"/>
                <a:gd name="T46" fmla="*/ 0 w 115"/>
                <a:gd name="T47" fmla="*/ 0 h 198"/>
                <a:gd name="T48" fmla="*/ 1 w 115"/>
                <a:gd name="T49" fmla="*/ 1 h 198"/>
                <a:gd name="T50" fmla="*/ 1 w 115"/>
                <a:gd name="T51" fmla="*/ 1 h 198"/>
                <a:gd name="T52" fmla="*/ 1 w 115"/>
                <a:gd name="T53" fmla="*/ 1 h 198"/>
                <a:gd name="T54" fmla="*/ 1 w 115"/>
                <a:gd name="T55" fmla="*/ 1 h 198"/>
                <a:gd name="T56" fmla="*/ 1 w 115"/>
                <a:gd name="T57" fmla="*/ 1 h 198"/>
                <a:gd name="T58" fmla="*/ 1 w 115"/>
                <a:gd name="T59" fmla="*/ 1 h 198"/>
                <a:gd name="T60" fmla="*/ 1 w 115"/>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198"/>
                <a:gd name="T95" fmla="*/ 115 w 115"/>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7" name="Freeform 56"/>
            <p:cNvSpPr>
              <a:spLocks/>
            </p:cNvSpPr>
            <p:nvPr/>
          </p:nvSpPr>
          <p:spPr bwMode="auto">
            <a:xfrm>
              <a:off x="4014" y="695"/>
              <a:ext cx="523" cy="1184"/>
            </a:xfrm>
            <a:custGeom>
              <a:avLst/>
              <a:gdLst>
                <a:gd name="T0" fmla="*/ 19 w 2616"/>
                <a:gd name="T1" fmla="*/ 1 h 5921"/>
                <a:gd name="T2" fmla="*/ 19 w 2616"/>
                <a:gd name="T3" fmla="*/ 3 h 5921"/>
                <a:gd name="T4" fmla="*/ 20 w 2616"/>
                <a:gd name="T5" fmla="*/ 3 h 5921"/>
                <a:gd name="T6" fmla="*/ 19 w 2616"/>
                <a:gd name="T7" fmla="*/ 4 h 5921"/>
                <a:gd name="T8" fmla="*/ 20 w 2616"/>
                <a:gd name="T9" fmla="*/ 4 h 5921"/>
                <a:gd name="T10" fmla="*/ 19 w 2616"/>
                <a:gd name="T11" fmla="*/ 5 h 5921"/>
                <a:gd name="T12" fmla="*/ 16 w 2616"/>
                <a:gd name="T13" fmla="*/ 8 h 5921"/>
                <a:gd name="T14" fmla="*/ 17 w 2616"/>
                <a:gd name="T15" fmla="*/ 7 h 5921"/>
                <a:gd name="T16" fmla="*/ 18 w 2616"/>
                <a:gd name="T17" fmla="*/ 6 h 5921"/>
                <a:gd name="T18" fmla="*/ 20 w 2616"/>
                <a:gd name="T19" fmla="*/ 6 h 5921"/>
                <a:gd name="T20" fmla="*/ 20 w 2616"/>
                <a:gd name="T21" fmla="*/ 8 h 5921"/>
                <a:gd name="T22" fmla="*/ 20 w 2616"/>
                <a:gd name="T23" fmla="*/ 8 h 5921"/>
                <a:gd name="T24" fmla="*/ 19 w 2616"/>
                <a:gd name="T25" fmla="*/ 10 h 5921"/>
                <a:gd name="T26" fmla="*/ 20 w 2616"/>
                <a:gd name="T27" fmla="*/ 11 h 5921"/>
                <a:gd name="T28" fmla="*/ 16 w 2616"/>
                <a:gd name="T29" fmla="*/ 12 h 5921"/>
                <a:gd name="T30" fmla="*/ 12 w 2616"/>
                <a:gd name="T31" fmla="*/ 17 h 5921"/>
                <a:gd name="T32" fmla="*/ 11 w 2616"/>
                <a:gd name="T33" fmla="*/ 23 h 5921"/>
                <a:gd name="T34" fmla="*/ 12 w 2616"/>
                <a:gd name="T35" fmla="*/ 26 h 5921"/>
                <a:gd name="T36" fmla="*/ 13 w 2616"/>
                <a:gd name="T37" fmla="*/ 37 h 5921"/>
                <a:gd name="T38" fmla="*/ 14 w 2616"/>
                <a:gd name="T39" fmla="*/ 41 h 5921"/>
                <a:gd name="T40" fmla="*/ 13 w 2616"/>
                <a:gd name="T41" fmla="*/ 42 h 5921"/>
                <a:gd name="T42" fmla="*/ 12 w 2616"/>
                <a:gd name="T43" fmla="*/ 42 h 5921"/>
                <a:gd name="T44" fmla="*/ 13 w 2616"/>
                <a:gd name="T45" fmla="*/ 46 h 5921"/>
                <a:gd name="T46" fmla="*/ 9 w 2616"/>
                <a:gd name="T47" fmla="*/ 43 h 5921"/>
                <a:gd name="T48" fmla="*/ 8 w 2616"/>
                <a:gd name="T49" fmla="*/ 42 h 5921"/>
                <a:gd name="T50" fmla="*/ 7 w 2616"/>
                <a:gd name="T51" fmla="*/ 43 h 5921"/>
                <a:gd name="T52" fmla="*/ 8 w 2616"/>
                <a:gd name="T53" fmla="*/ 46 h 5921"/>
                <a:gd name="T54" fmla="*/ 7 w 2616"/>
                <a:gd name="T55" fmla="*/ 47 h 5921"/>
                <a:gd name="T56" fmla="*/ 4 w 2616"/>
                <a:gd name="T57" fmla="*/ 44 h 5921"/>
                <a:gd name="T58" fmla="*/ 3 w 2616"/>
                <a:gd name="T59" fmla="*/ 42 h 5921"/>
                <a:gd name="T60" fmla="*/ 1 w 2616"/>
                <a:gd name="T61" fmla="*/ 41 h 5921"/>
                <a:gd name="T62" fmla="*/ 2 w 2616"/>
                <a:gd name="T63" fmla="*/ 36 h 5921"/>
                <a:gd name="T64" fmla="*/ 2 w 2616"/>
                <a:gd name="T65" fmla="*/ 36 h 5921"/>
                <a:gd name="T66" fmla="*/ 2 w 2616"/>
                <a:gd name="T67" fmla="*/ 30 h 5921"/>
                <a:gd name="T68" fmla="*/ 3 w 2616"/>
                <a:gd name="T69" fmla="*/ 23 h 5921"/>
                <a:gd name="T70" fmla="*/ 2 w 2616"/>
                <a:gd name="T71" fmla="*/ 20 h 5921"/>
                <a:gd name="T72" fmla="*/ 1 w 2616"/>
                <a:gd name="T73" fmla="*/ 20 h 5921"/>
                <a:gd name="T74" fmla="*/ 1 w 2616"/>
                <a:gd name="T75" fmla="*/ 19 h 5921"/>
                <a:gd name="T76" fmla="*/ 1 w 2616"/>
                <a:gd name="T77" fmla="*/ 17 h 5921"/>
                <a:gd name="T78" fmla="*/ 0 w 2616"/>
                <a:gd name="T79" fmla="*/ 16 h 5921"/>
                <a:gd name="T80" fmla="*/ 0 w 2616"/>
                <a:gd name="T81" fmla="*/ 15 h 5921"/>
                <a:gd name="T82" fmla="*/ 0 w 2616"/>
                <a:gd name="T83" fmla="*/ 13 h 5921"/>
                <a:gd name="T84" fmla="*/ 1 w 2616"/>
                <a:gd name="T85" fmla="*/ 11 h 5921"/>
                <a:gd name="T86" fmla="*/ 0 w 2616"/>
                <a:gd name="T87" fmla="*/ 10 h 5921"/>
                <a:gd name="T88" fmla="*/ 0 w 2616"/>
                <a:gd name="T89" fmla="*/ 8 h 5921"/>
                <a:gd name="T90" fmla="*/ 1 w 2616"/>
                <a:gd name="T91" fmla="*/ 7 h 5921"/>
                <a:gd name="T92" fmla="*/ 1 w 2616"/>
                <a:gd name="T93" fmla="*/ 6 h 5921"/>
                <a:gd name="T94" fmla="*/ 2 w 2616"/>
                <a:gd name="T95" fmla="*/ 5 h 5921"/>
                <a:gd name="T96" fmla="*/ 3 w 2616"/>
                <a:gd name="T97" fmla="*/ 4 h 5921"/>
                <a:gd name="T98" fmla="*/ 5 w 2616"/>
                <a:gd name="T99" fmla="*/ 3 h 5921"/>
                <a:gd name="T100" fmla="*/ 7 w 2616"/>
                <a:gd name="T101" fmla="*/ 3 h 5921"/>
                <a:gd name="T102" fmla="*/ 9 w 2616"/>
                <a:gd name="T103" fmla="*/ 5 h 5921"/>
                <a:gd name="T104" fmla="*/ 10 w 2616"/>
                <a:gd name="T105" fmla="*/ 6 h 5921"/>
                <a:gd name="T106" fmla="*/ 11 w 2616"/>
                <a:gd name="T107" fmla="*/ 7 h 5921"/>
                <a:gd name="T108" fmla="*/ 11 w 2616"/>
                <a:gd name="T109" fmla="*/ 9 h 5921"/>
                <a:gd name="T110" fmla="*/ 12 w 2616"/>
                <a:gd name="T111" fmla="*/ 10 h 5921"/>
                <a:gd name="T112" fmla="*/ 14 w 2616"/>
                <a:gd name="T113" fmla="*/ 6 h 5921"/>
                <a:gd name="T114" fmla="*/ 15 w 2616"/>
                <a:gd name="T115" fmla="*/ 2 h 5921"/>
                <a:gd name="T116" fmla="*/ 16 w 2616"/>
                <a:gd name="T117" fmla="*/ 3 h 5921"/>
                <a:gd name="T118" fmla="*/ 17 w 2616"/>
                <a:gd name="T119" fmla="*/ 0 h 5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6"/>
                <a:gd name="T181" fmla="*/ 0 h 5921"/>
                <a:gd name="T182" fmla="*/ 2616 w 2616"/>
                <a:gd name="T183" fmla="*/ 5921 h 5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8" name="Freeform 57"/>
            <p:cNvSpPr>
              <a:spLocks/>
            </p:cNvSpPr>
            <p:nvPr/>
          </p:nvSpPr>
          <p:spPr bwMode="auto">
            <a:xfrm>
              <a:off x="4313" y="705"/>
              <a:ext cx="197" cy="305"/>
            </a:xfrm>
            <a:custGeom>
              <a:avLst/>
              <a:gdLst>
                <a:gd name="T0" fmla="*/ 5 w 986"/>
                <a:gd name="T1" fmla="*/ 2 h 1524"/>
                <a:gd name="T2" fmla="*/ 6 w 986"/>
                <a:gd name="T3" fmla="*/ 2 h 1524"/>
                <a:gd name="T4" fmla="*/ 6 w 986"/>
                <a:gd name="T5" fmla="*/ 2 h 1524"/>
                <a:gd name="T6" fmla="*/ 6 w 986"/>
                <a:gd name="T7" fmla="*/ 1 h 1524"/>
                <a:gd name="T8" fmla="*/ 7 w 986"/>
                <a:gd name="T9" fmla="*/ 1 h 1524"/>
                <a:gd name="T10" fmla="*/ 6 w 986"/>
                <a:gd name="T11" fmla="*/ 2 h 1524"/>
                <a:gd name="T12" fmla="*/ 6 w 986"/>
                <a:gd name="T13" fmla="*/ 2 h 1524"/>
                <a:gd name="T14" fmla="*/ 6 w 986"/>
                <a:gd name="T15" fmla="*/ 3 h 1524"/>
                <a:gd name="T16" fmla="*/ 6 w 986"/>
                <a:gd name="T17" fmla="*/ 3 h 1524"/>
                <a:gd name="T18" fmla="*/ 7 w 986"/>
                <a:gd name="T19" fmla="*/ 3 h 1524"/>
                <a:gd name="T20" fmla="*/ 7 w 986"/>
                <a:gd name="T21" fmla="*/ 2 h 1524"/>
                <a:gd name="T22" fmla="*/ 8 w 986"/>
                <a:gd name="T23" fmla="*/ 2 h 1524"/>
                <a:gd name="T24" fmla="*/ 8 w 986"/>
                <a:gd name="T25" fmla="*/ 2 h 1524"/>
                <a:gd name="T26" fmla="*/ 7 w 986"/>
                <a:gd name="T27" fmla="*/ 3 h 1524"/>
                <a:gd name="T28" fmla="*/ 6 w 986"/>
                <a:gd name="T29" fmla="*/ 3 h 1524"/>
                <a:gd name="T30" fmla="*/ 6 w 986"/>
                <a:gd name="T31" fmla="*/ 4 h 1524"/>
                <a:gd name="T32" fmla="*/ 7 w 986"/>
                <a:gd name="T33" fmla="*/ 4 h 1524"/>
                <a:gd name="T34" fmla="*/ 7 w 986"/>
                <a:gd name="T35" fmla="*/ 4 h 1524"/>
                <a:gd name="T36" fmla="*/ 6 w 986"/>
                <a:gd name="T37" fmla="*/ 4 h 1524"/>
                <a:gd name="T38" fmla="*/ 5 w 986"/>
                <a:gd name="T39" fmla="*/ 5 h 1524"/>
                <a:gd name="T40" fmla="*/ 4 w 986"/>
                <a:gd name="T41" fmla="*/ 5 h 1524"/>
                <a:gd name="T42" fmla="*/ 4 w 986"/>
                <a:gd name="T43" fmla="*/ 6 h 1524"/>
                <a:gd name="T44" fmla="*/ 4 w 986"/>
                <a:gd name="T45" fmla="*/ 6 h 1524"/>
                <a:gd name="T46" fmla="*/ 3 w 986"/>
                <a:gd name="T47" fmla="*/ 7 h 1524"/>
                <a:gd name="T48" fmla="*/ 3 w 986"/>
                <a:gd name="T49" fmla="*/ 7 h 1524"/>
                <a:gd name="T50" fmla="*/ 3 w 986"/>
                <a:gd name="T51" fmla="*/ 7 h 1524"/>
                <a:gd name="T52" fmla="*/ 3 w 986"/>
                <a:gd name="T53" fmla="*/ 8 h 1524"/>
                <a:gd name="T54" fmla="*/ 3 w 986"/>
                <a:gd name="T55" fmla="*/ 9 h 1524"/>
                <a:gd name="T56" fmla="*/ 3 w 986"/>
                <a:gd name="T57" fmla="*/ 9 h 1524"/>
                <a:gd name="T58" fmla="*/ 3 w 986"/>
                <a:gd name="T59" fmla="*/ 10 h 1524"/>
                <a:gd name="T60" fmla="*/ 1 w 986"/>
                <a:gd name="T61" fmla="*/ 12 h 1524"/>
                <a:gd name="T62" fmla="*/ 1 w 986"/>
                <a:gd name="T63" fmla="*/ 12 h 1524"/>
                <a:gd name="T64" fmla="*/ 1 w 986"/>
                <a:gd name="T65" fmla="*/ 12 h 1524"/>
                <a:gd name="T66" fmla="*/ 0 w 986"/>
                <a:gd name="T67" fmla="*/ 12 h 1524"/>
                <a:gd name="T68" fmla="*/ 0 w 986"/>
                <a:gd name="T69" fmla="*/ 12 h 1524"/>
                <a:gd name="T70" fmla="*/ 0 w 986"/>
                <a:gd name="T71" fmla="*/ 11 h 1524"/>
                <a:gd name="T72" fmla="*/ 0 w 986"/>
                <a:gd name="T73" fmla="*/ 11 h 1524"/>
                <a:gd name="T74" fmla="*/ 0 w 986"/>
                <a:gd name="T75" fmla="*/ 10 h 1524"/>
                <a:gd name="T76" fmla="*/ 0 w 986"/>
                <a:gd name="T77" fmla="*/ 10 h 1524"/>
                <a:gd name="T78" fmla="*/ 0 w 986"/>
                <a:gd name="T79" fmla="*/ 10 h 1524"/>
                <a:gd name="T80" fmla="*/ 1 w 986"/>
                <a:gd name="T81" fmla="*/ 10 h 1524"/>
                <a:gd name="T82" fmla="*/ 1 w 986"/>
                <a:gd name="T83" fmla="*/ 10 h 1524"/>
                <a:gd name="T84" fmla="*/ 1 w 986"/>
                <a:gd name="T85" fmla="*/ 9 h 1524"/>
                <a:gd name="T86" fmla="*/ 2 w 986"/>
                <a:gd name="T87" fmla="*/ 8 h 1524"/>
                <a:gd name="T88" fmla="*/ 3 w 986"/>
                <a:gd name="T89" fmla="*/ 6 h 1524"/>
                <a:gd name="T90" fmla="*/ 3 w 986"/>
                <a:gd name="T91" fmla="*/ 5 h 1524"/>
                <a:gd name="T92" fmla="*/ 3 w 986"/>
                <a:gd name="T93" fmla="*/ 4 h 1524"/>
                <a:gd name="T94" fmla="*/ 3 w 986"/>
                <a:gd name="T95" fmla="*/ 3 h 1524"/>
                <a:gd name="T96" fmla="*/ 3 w 986"/>
                <a:gd name="T97" fmla="*/ 2 h 1524"/>
                <a:gd name="T98" fmla="*/ 3 w 986"/>
                <a:gd name="T99" fmla="*/ 2 h 1524"/>
                <a:gd name="T100" fmla="*/ 4 w 986"/>
                <a:gd name="T101" fmla="*/ 3 h 1524"/>
                <a:gd name="T102" fmla="*/ 4 w 986"/>
                <a:gd name="T103" fmla="*/ 2 h 1524"/>
                <a:gd name="T104" fmla="*/ 5 w 986"/>
                <a:gd name="T105" fmla="*/ 2 h 1524"/>
                <a:gd name="T106" fmla="*/ 5 w 986"/>
                <a:gd name="T107" fmla="*/ 1 h 1524"/>
                <a:gd name="T108" fmla="*/ 5 w 986"/>
                <a:gd name="T109" fmla="*/ 0 h 1524"/>
                <a:gd name="T110" fmla="*/ 5 w 986"/>
                <a:gd name="T111" fmla="*/ 1 h 1524"/>
                <a:gd name="T112" fmla="*/ 5 w 986"/>
                <a:gd name="T113" fmla="*/ 1 h 1524"/>
                <a:gd name="T114" fmla="*/ 5 w 986"/>
                <a:gd name="T115" fmla="*/ 2 h 1524"/>
                <a:gd name="T116" fmla="*/ 5 w 986"/>
                <a:gd name="T117" fmla="*/ 2 h 15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6"/>
                <a:gd name="T178" fmla="*/ 0 h 1524"/>
                <a:gd name="T179" fmla="*/ 986 w 986"/>
                <a:gd name="T180" fmla="*/ 1524 h 15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9" name="Freeform 58"/>
            <p:cNvSpPr>
              <a:spLocks/>
            </p:cNvSpPr>
            <p:nvPr/>
          </p:nvSpPr>
          <p:spPr bwMode="auto">
            <a:xfrm>
              <a:off x="4023" y="778"/>
              <a:ext cx="167" cy="286"/>
            </a:xfrm>
            <a:custGeom>
              <a:avLst/>
              <a:gdLst>
                <a:gd name="T0" fmla="*/ 6 w 834"/>
                <a:gd name="T1" fmla="*/ 1 h 1430"/>
                <a:gd name="T2" fmla="*/ 5 w 834"/>
                <a:gd name="T3" fmla="*/ 1 h 1430"/>
                <a:gd name="T4" fmla="*/ 5 w 834"/>
                <a:gd name="T5" fmla="*/ 1 h 1430"/>
                <a:gd name="T6" fmla="*/ 4 w 834"/>
                <a:gd name="T7" fmla="*/ 2 h 1430"/>
                <a:gd name="T8" fmla="*/ 3 w 834"/>
                <a:gd name="T9" fmla="*/ 2 h 1430"/>
                <a:gd name="T10" fmla="*/ 3 w 834"/>
                <a:gd name="T11" fmla="*/ 3 h 1430"/>
                <a:gd name="T12" fmla="*/ 3 w 834"/>
                <a:gd name="T13" fmla="*/ 4 h 1430"/>
                <a:gd name="T14" fmla="*/ 2 w 834"/>
                <a:gd name="T15" fmla="*/ 4 h 1430"/>
                <a:gd name="T16" fmla="*/ 2 w 834"/>
                <a:gd name="T17" fmla="*/ 5 h 1430"/>
                <a:gd name="T18" fmla="*/ 2 w 834"/>
                <a:gd name="T19" fmla="*/ 6 h 1430"/>
                <a:gd name="T20" fmla="*/ 2 w 834"/>
                <a:gd name="T21" fmla="*/ 7 h 1430"/>
                <a:gd name="T22" fmla="*/ 2 w 834"/>
                <a:gd name="T23" fmla="*/ 7 h 1430"/>
                <a:gd name="T24" fmla="*/ 3 w 834"/>
                <a:gd name="T25" fmla="*/ 8 h 1430"/>
                <a:gd name="T26" fmla="*/ 2 w 834"/>
                <a:gd name="T27" fmla="*/ 9 h 1430"/>
                <a:gd name="T28" fmla="*/ 2 w 834"/>
                <a:gd name="T29" fmla="*/ 10 h 1430"/>
                <a:gd name="T30" fmla="*/ 1 w 834"/>
                <a:gd name="T31" fmla="*/ 11 h 1430"/>
                <a:gd name="T32" fmla="*/ 0 w 834"/>
                <a:gd name="T33" fmla="*/ 11 h 1430"/>
                <a:gd name="T34" fmla="*/ 1 w 834"/>
                <a:gd name="T35" fmla="*/ 11 h 1430"/>
                <a:gd name="T36" fmla="*/ 1 w 834"/>
                <a:gd name="T37" fmla="*/ 10 h 1430"/>
                <a:gd name="T38" fmla="*/ 1 w 834"/>
                <a:gd name="T39" fmla="*/ 10 h 1430"/>
                <a:gd name="T40" fmla="*/ 1 w 834"/>
                <a:gd name="T41" fmla="*/ 9 h 1430"/>
                <a:gd name="T42" fmla="*/ 1 w 834"/>
                <a:gd name="T43" fmla="*/ 9 h 1430"/>
                <a:gd name="T44" fmla="*/ 1 w 834"/>
                <a:gd name="T45" fmla="*/ 9 h 1430"/>
                <a:gd name="T46" fmla="*/ 1 w 834"/>
                <a:gd name="T47" fmla="*/ 9 h 1430"/>
                <a:gd name="T48" fmla="*/ 0 w 834"/>
                <a:gd name="T49" fmla="*/ 9 h 1430"/>
                <a:gd name="T50" fmla="*/ 0 w 834"/>
                <a:gd name="T51" fmla="*/ 9 h 1430"/>
                <a:gd name="T52" fmla="*/ 1 w 834"/>
                <a:gd name="T53" fmla="*/ 8 h 1430"/>
                <a:gd name="T54" fmla="*/ 1 w 834"/>
                <a:gd name="T55" fmla="*/ 8 h 1430"/>
                <a:gd name="T56" fmla="*/ 1 w 834"/>
                <a:gd name="T57" fmla="*/ 7 h 1430"/>
                <a:gd name="T58" fmla="*/ 1 w 834"/>
                <a:gd name="T59" fmla="*/ 7 h 1430"/>
                <a:gd name="T60" fmla="*/ 0 w 834"/>
                <a:gd name="T61" fmla="*/ 7 h 1430"/>
                <a:gd name="T62" fmla="*/ 0 w 834"/>
                <a:gd name="T63" fmla="*/ 7 h 1430"/>
                <a:gd name="T64" fmla="*/ 0 w 834"/>
                <a:gd name="T65" fmla="*/ 7 h 1430"/>
                <a:gd name="T66" fmla="*/ 1 w 834"/>
                <a:gd name="T67" fmla="*/ 6 h 1430"/>
                <a:gd name="T68" fmla="*/ 1 w 834"/>
                <a:gd name="T69" fmla="*/ 6 h 1430"/>
                <a:gd name="T70" fmla="*/ 1 w 834"/>
                <a:gd name="T71" fmla="*/ 6 h 1430"/>
                <a:gd name="T72" fmla="*/ 1 w 834"/>
                <a:gd name="T73" fmla="*/ 5 h 1430"/>
                <a:gd name="T74" fmla="*/ 1 w 834"/>
                <a:gd name="T75" fmla="*/ 5 h 1430"/>
                <a:gd name="T76" fmla="*/ 1 w 834"/>
                <a:gd name="T77" fmla="*/ 5 h 1430"/>
                <a:gd name="T78" fmla="*/ 1 w 834"/>
                <a:gd name="T79" fmla="*/ 4 h 1430"/>
                <a:gd name="T80" fmla="*/ 1 w 834"/>
                <a:gd name="T81" fmla="*/ 4 h 1430"/>
                <a:gd name="T82" fmla="*/ 1 w 834"/>
                <a:gd name="T83" fmla="*/ 4 h 1430"/>
                <a:gd name="T84" fmla="*/ 2 w 834"/>
                <a:gd name="T85" fmla="*/ 4 h 1430"/>
                <a:gd name="T86" fmla="*/ 2 w 834"/>
                <a:gd name="T87" fmla="*/ 3 h 1430"/>
                <a:gd name="T88" fmla="*/ 2 w 834"/>
                <a:gd name="T89" fmla="*/ 2 h 1430"/>
                <a:gd name="T90" fmla="*/ 3 w 834"/>
                <a:gd name="T91" fmla="*/ 2 h 1430"/>
                <a:gd name="T92" fmla="*/ 2 w 834"/>
                <a:gd name="T93" fmla="*/ 2 h 1430"/>
                <a:gd name="T94" fmla="*/ 2 w 834"/>
                <a:gd name="T95" fmla="*/ 1 h 1430"/>
                <a:gd name="T96" fmla="*/ 3 w 834"/>
                <a:gd name="T97" fmla="*/ 1 h 1430"/>
                <a:gd name="T98" fmla="*/ 2 w 834"/>
                <a:gd name="T99" fmla="*/ 1 h 1430"/>
                <a:gd name="T100" fmla="*/ 2 w 834"/>
                <a:gd name="T101" fmla="*/ 1 h 1430"/>
                <a:gd name="T102" fmla="*/ 3 w 834"/>
                <a:gd name="T103" fmla="*/ 1 h 1430"/>
                <a:gd name="T104" fmla="*/ 3 w 834"/>
                <a:gd name="T105" fmla="*/ 1 h 1430"/>
                <a:gd name="T106" fmla="*/ 4 w 834"/>
                <a:gd name="T107" fmla="*/ 1 h 1430"/>
                <a:gd name="T108" fmla="*/ 4 w 834"/>
                <a:gd name="T109" fmla="*/ 0 h 1430"/>
                <a:gd name="T110" fmla="*/ 5 w 834"/>
                <a:gd name="T111" fmla="*/ 1 h 1430"/>
                <a:gd name="T112" fmla="*/ 6 w 834"/>
                <a:gd name="T113" fmla="*/ 0 h 1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4"/>
                <a:gd name="T172" fmla="*/ 0 h 1430"/>
                <a:gd name="T173" fmla="*/ 834 w 834"/>
                <a:gd name="T174" fmla="*/ 1430 h 1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0" name="Freeform 59"/>
            <p:cNvSpPr>
              <a:spLocks/>
            </p:cNvSpPr>
            <p:nvPr/>
          </p:nvSpPr>
          <p:spPr bwMode="auto">
            <a:xfrm>
              <a:off x="4073" y="808"/>
              <a:ext cx="130" cy="165"/>
            </a:xfrm>
            <a:custGeom>
              <a:avLst/>
              <a:gdLst>
                <a:gd name="T0" fmla="*/ 4 w 653"/>
                <a:gd name="T1" fmla="*/ 0 h 823"/>
                <a:gd name="T2" fmla="*/ 5 w 653"/>
                <a:gd name="T3" fmla="*/ 0 h 823"/>
                <a:gd name="T4" fmla="*/ 5 w 653"/>
                <a:gd name="T5" fmla="*/ 0 h 823"/>
                <a:gd name="T6" fmla="*/ 5 w 653"/>
                <a:gd name="T7" fmla="*/ 1 h 823"/>
                <a:gd name="T8" fmla="*/ 5 w 653"/>
                <a:gd name="T9" fmla="*/ 1 h 823"/>
                <a:gd name="T10" fmla="*/ 4 w 653"/>
                <a:gd name="T11" fmla="*/ 1 h 823"/>
                <a:gd name="T12" fmla="*/ 4 w 653"/>
                <a:gd name="T13" fmla="*/ 2 h 823"/>
                <a:gd name="T14" fmla="*/ 3 w 653"/>
                <a:gd name="T15" fmla="*/ 2 h 823"/>
                <a:gd name="T16" fmla="*/ 3 w 653"/>
                <a:gd name="T17" fmla="*/ 1 h 823"/>
                <a:gd name="T18" fmla="*/ 3 w 653"/>
                <a:gd name="T19" fmla="*/ 2 h 823"/>
                <a:gd name="T20" fmla="*/ 2 w 653"/>
                <a:gd name="T21" fmla="*/ 3 h 823"/>
                <a:gd name="T22" fmla="*/ 2 w 653"/>
                <a:gd name="T23" fmla="*/ 3 h 823"/>
                <a:gd name="T24" fmla="*/ 2 w 653"/>
                <a:gd name="T25" fmla="*/ 3 h 823"/>
                <a:gd name="T26" fmla="*/ 2 w 653"/>
                <a:gd name="T27" fmla="*/ 3 h 823"/>
                <a:gd name="T28" fmla="*/ 2 w 653"/>
                <a:gd name="T29" fmla="*/ 4 h 823"/>
                <a:gd name="T30" fmla="*/ 2 w 653"/>
                <a:gd name="T31" fmla="*/ 4 h 823"/>
                <a:gd name="T32" fmla="*/ 2 w 653"/>
                <a:gd name="T33" fmla="*/ 4 h 823"/>
                <a:gd name="T34" fmla="*/ 2 w 653"/>
                <a:gd name="T35" fmla="*/ 5 h 823"/>
                <a:gd name="T36" fmla="*/ 2 w 653"/>
                <a:gd name="T37" fmla="*/ 5 h 823"/>
                <a:gd name="T38" fmla="*/ 2 w 653"/>
                <a:gd name="T39" fmla="*/ 6 h 823"/>
                <a:gd name="T40" fmla="*/ 2 w 653"/>
                <a:gd name="T41" fmla="*/ 6 h 823"/>
                <a:gd name="T42" fmla="*/ 1 w 653"/>
                <a:gd name="T43" fmla="*/ 7 h 823"/>
                <a:gd name="T44" fmla="*/ 1 w 653"/>
                <a:gd name="T45" fmla="*/ 6 h 823"/>
                <a:gd name="T46" fmla="*/ 1 w 653"/>
                <a:gd name="T47" fmla="*/ 6 h 823"/>
                <a:gd name="T48" fmla="*/ 1 w 653"/>
                <a:gd name="T49" fmla="*/ 6 h 823"/>
                <a:gd name="T50" fmla="*/ 1 w 653"/>
                <a:gd name="T51" fmla="*/ 5 h 823"/>
                <a:gd name="T52" fmla="*/ 1 w 653"/>
                <a:gd name="T53" fmla="*/ 5 h 823"/>
                <a:gd name="T54" fmla="*/ 0 w 653"/>
                <a:gd name="T55" fmla="*/ 5 h 823"/>
                <a:gd name="T56" fmla="*/ 0 w 653"/>
                <a:gd name="T57" fmla="*/ 5 h 823"/>
                <a:gd name="T58" fmla="*/ 1 w 653"/>
                <a:gd name="T59" fmla="*/ 5 h 823"/>
                <a:gd name="T60" fmla="*/ 1 w 653"/>
                <a:gd name="T61" fmla="*/ 5 h 823"/>
                <a:gd name="T62" fmla="*/ 1 w 653"/>
                <a:gd name="T63" fmla="*/ 4 h 823"/>
                <a:gd name="T64" fmla="*/ 1 w 653"/>
                <a:gd name="T65" fmla="*/ 4 h 823"/>
                <a:gd name="T66" fmla="*/ 1 w 653"/>
                <a:gd name="T67" fmla="*/ 4 h 823"/>
                <a:gd name="T68" fmla="*/ 0 w 653"/>
                <a:gd name="T69" fmla="*/ 4 h 823"/>
                <a:gd name="T70" fmla="*/ 0 w 653"/>
                <a:gd name="T71" fmla="*/ 4 h 823"/>
                <a:gd name="T72" fmla="*/ 1 w 653"/>
                <a:gd name="T73" fmla="*/ 3 h 823"/>
                <a:gd name="T74" fmla="*/ 1 w 653"/>
                <a:gd name="T75" fmla="*/ 3 h 823"/>
                <a:gd name="T76" fmla="*/ 1 w 653"/>
                <a:gd name="T77" fmla="*/ 2 h 823"/>
                <a:gd name="T78" fmla="*/ 2 w 653"/>
                <a:gd name="T79" fmla="*/ 2 h 823"/>
                <a:gd name="T80" fmla="*/ 2 w 653"/>
                <a:gd name="T81" fmla="*/ 2 h 823"/>
                <a:gd name="T82" fmla="*/ 1 w 653"/>
                <a:gd name="T83" fmla="*/ 2 h 823"/>
                <a:gd name="T84" fmla="*/ 1 w 653"/>
                <a:gd name="T85" fmla="*/ 2 h 823"/>
                <a:gd name="T86" fmla="*/ 2 w 653"/>
                <a:gd name="T87" fmla="*/ 2 h 823"/>
                <a:gd name="T88" fmla="*/ 2 w 653"/>
                <a:gd name="T89" fmla="*/ 1 h 823"/>
                <a:gd name="T90" fmla="*/ 1 w 653"/>
                <a:gd name="T91" fmla="*/ 2 h 823"/>
                <a:gd name="T92" fmla="*/ 1 w 653"/>
                <a:gd name="T93" fmla="*/ 1 h 823"/>
                <a:gd name="T94" fmla="*/ 2 w 653"/>
                <a:gd name="T95" fmla="*/ 1 h 823"/>
                <a:gd name="T96" fmla="*/ 3 w 653"/>
                <a:gd name="T97" fmla="*/ 1 h 823"/>
                <a:gd name="T98" fmla="*/ 3 w 653"/>
                <a:gd name="T99" fmla="*/ 1 h 823"/>
                <a:gd name="T100" fmla="*/ 3 w 653"/>
                <a:gd name="T101" fmla="*/ 0 h 823"/>
                <a:gd name="T102" fmla="*/ 3 w 653"/>
                <a:gd name="T103" fmla="*/ 0 h 823"/>
                <a:gd name="T104" fmla="*/ 4 w 653"/>
                <a:gd name="T105" fmla="*/ 0 h 823"/>
                <a:gd name="T106" fmla="*/ 4 w 653"/>
                <a:gd name="T107" fmla="*/ 0 h 8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3"/>
                <a:gd name="T163" fmla="*/ 0 h 823"/>
                <a:gd name="T164" fmla="*/ 653 w 653"/>
                <a:gd name="T165" fmla="*/ 823 h 8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1" name="Freeform 60"/>
            <p:cNvSpPr>
              <a:spLocks/>
            </p:cNvSpPr>
            <p:nvPr/>
          </p:nvSpPr>
          <p:spPr bwMode="auto">
            <a:xfrm>
              <a:off x="4205" y="822"/>
              <a:ext cx="88" cy="130"/>
            </a:xfrm>
            <a:custGeom>
              <a:avLst/>
              <a:gdLst>
                <a:gd name="T0" fmla="*/ 1 w 437"/>
                <a:gd name="T1" fmla="*/ 0 h 653"/>
                <a:gd name="T2" fmla="*/ 1 w 437"/>
                <a:gd name="T3" fmla="*/ 0 h 653"/>
                <a:gd name="T4" fmla="*/ 1 w 437"/>
                <a:gd name="T5" fmla="*/ 0 h 653"/>
                <a:gd name="T6" fmla="*/ 1 w 437"/>
                <a:gd name="T7" fmla="*/ 1 h 653"/>
                <a:gd name="T8" fmla="*/ 1 w 437"/>
                <a:gd name="T9" fmla="*/ 0 h 653"/>
                <a:gd name="T10" fmla="*/ 2 w 437"/>
                <a:gd name="T11" fmla="*/ 1 h 653"/>
                <a:gd name="T12" fmla="*/ 2 w 437"/>
                <a:gd name="T13" fmla="*/ 1 h 653"/>
                <a:gd name="T14" fmla="*/ 1 w 437"/>
                <a:gd name="T15" fmla="*/ 1 h 653"/>
                <a:gd name="T16" fmla="*/ 1 w 437"/>
                <a:gd name="T17" fmla="*/ 1 h 653"/>
                <a:gd name="T18" fmla="*/ 1 w 437"/>
                <a:gd name="T19" fmla="*/ 1 h 653"/>
                <a:gd name="T20" fmla="*/ 2 w 437"/>
                <a:gd name="T21" fmla="*/ 1 h 653"/>
                <a:gd name="T22" fmla="*/ 2 w 437"/>
                <a:gd name="T23" fmla="*/ 1 h 653"/>
                <a:gd name="T24" fmla="*/ 2 w 437"/>
                <a:gd name="T25" fmla="*/ 1 h 653"/>
                <a:gd name="T26" fmla="*/ 2 w 437"/>
                <a:gd name="T27" fmla="*/ 1 h 653"/>
                <a:gd name="T28" fmla="*/ 2 w 437"/>
                <a:gd name="T29" fmla="*/ 2 h 653"/>
                <a:gd name="T30" fmla="*/ 2 w 437"/>
                <a:gd name="T31" fmla="*/ 2 h 653"/>
                <a:gd name="T32" fmla="*/ 2 w 437"/>
                <a:gd name="T33" fmla="*/ 2 h 653"/>
                <a:gd name="T34" fmla="*/ 2 w 437"/>
                <a:gd name="T35" fmla="*/ 2 h 653"/>
                <a:gd name="T36" fmla="*/ 2 w 437"/>
                <a:gd name="T37" fmla="*/ 2 h 653"/>
                <a:gd name="T38" fmla="*/ 2 w 437"/>
                <a:gd name="T39" fmla="*/ 2 h 653"/>
                <a:gd name="T40" fmla="*/ 2 w 437"/>
                <a:gd name="T41" fmla="*/ 2 h 653"/>
                <a:gd name="T42" fmla="*/ 2 w 437"/>
                <a:gd name="T43" fmla="*/ 2 h 653"/>
                <a:gd name="T44" fmla="*/ 2 w 437"/>
                <a:gd name="T45" fmla="*/ 2 h 653"/>
                <a:gd name="T46" fmla="*/ 2 w 437"/>
                <a:gd name="T47" fmla="*/ 2 h 653"/>
                <a:gd name="T48" fmla="*/ 2 w 437"/>
                <a:gd name="T49" fmla="*/ 3 h 653"/>
                <a:gd name="T50" fmla="*/ 2 w 437"/>
                <a:gd name="T51" fmla="*/ 3 h 653"/>
                <a:gd name="T52" fmla="*/ 3 w 437"/>
                <a:gd name="T53" fmla="*/ 2 h 653"/>
                <a:gd name="T54" fmla="*/ 3 w 437"/>
                <a:gd name="T55" fmla="*/ 3 h 653"/>
                <a:gd name="T56" fmla="*/ 3 w 437"/>
                <a:gd name="T57" fmla="*/ 3 h 653"/>
                <a:gd name="T58" fmla="*/ 3 w 437"/>
                <a:gd name="T59" fmla="*/ 3 h 653"/>
                <a:gd name="T60" fmla="*/ 3 w 437"/>
                <a:gd name="T61" fmla="*/ 3 h 653"/>
                <a:gd name="T62" fmla="*/ 3 w 437"/>
                <a:gd name="T63" fmla="*/ 3 h 653"/>
                <a:gd name="T64" fmla="*/ 3 w 437"/>
                <a:gd name="T65" fmla="*/ 3 h 653"/>
                <a:gd name="T66" fmla="*/ 4 w 437"/>
                <a:gd name="T67" fmla="*/ 3 h 653"/>
                <a:gd name="T68" fmla="*/ 3 w 437"/>
                <a:gd name="T69" fmla="*/ 3 h 653"/>
                <a:gd name="T70" fmla="*/ 3 w 437"/>
                <a:gd name="T71" fmla="*/ 3 h 653"/>
                <a:gd name="T72" fmla="*/ 3 w 437"/>
                <a:gd name="T73" fmla="*/ 3 h 653"/>
                <a:gd name="T74" fmla="*/ 3 w 437"/>
                <a:gd name="T75" fmla="*/ 4 h 653"/>
                <a:gd name="T76" fmla="*/ 3 w 437"/>
                <a:gd name="T77" fmla="*/ 4 h 653"/>
                <a:gd name="T78" fmla="*/ 3 w 437"/>
                <a:gd name="T79" fmla="*/ 4 h 653"/>
                <a:gd name="T80" fmla="*/ 3 w 437"/>
                <a:gd name="T81" fmla="*/ 4 h 653"/>
                <a:gd name="T82" fmla="*/ 3 w 437"/>
                <a:gd name="T83" fmla="*/ 4 h 653"/>
                <a:gd name="T84" fmla="*/ 4 w 437"/>
                <a:gd name="T85" fmla="*/ 4 h 653"/>
                <a:gd name="T86" fmla="*/ 3 w 437"/>
                <a:gd name="T87" fmla="*/ 4 h 653"/>
                <a:gd name="T88" fmla="*/ 3 w 437"/>
                <a:gd name="T89" fmla="*/ 4 h 653"/>
                <a:gd name="T90" fmla="*/ 3 w 437"/>
                <a:gd name="T91" fmla="*/ 5 h 653"/>
                <a:gd name="T92" fmla="*/ 3 w 437"/>
                <a:gd name="T93" fmla="*/ 5 h 653"/>
                <a:gd name="T94" fmla="*/ 3 w 437"/>
                <a:gd name="T95" fmla="*/ 5 h 653"/>
                <a:gd name="T96" fmla="*/ 2 w 437"/>
                <a:gd name="T97" fmla="*/ 5 h 653"/>
                <a:gd name="T98" fmla="*/ 2 w 437"/>
                <a:gd name="T99" fmla="*/ 4 h 653"/>
                <a:gd name="T100" fmla="*/ 2 w 437"/>
                <a:gd name="T101" fmla="*/ 3 h 653"/>
                <a:gd name="T102" fmla="*/ 1 w 437"/>
                <a:gd name="T103" fmla="*/ 2 h 653"/>
                <a:gd name="T104" fmla="*/ 2 w 437"/>
                <a:gd name="T105" fmla="*/ 2 h 653"/>
                <a:gd name="T106" fmla="*/ 1 w 437"/>
                <a:gd name="T107" fmla="*/ 2 h 653"/>
                <a:gd name="T108" fmla="*/ 1 w 437"/>
                <a:gd name="T109" fmla="*/ 2 h 653"/>
                <a:gd name="T110" fmla="*/ 1 w 437"/>
                <a:gd name="T111" fmla="*/ 1 h 653"/>
                <a:gd name="T112" fmla="*/ 1 w 437"/>
                <a:gd name="T113" fmla="*/ 1 h 653"/>
                <a:gd name="T114" fmla="*/ 0 w 437"/>
                <a:gd name="T115" fmla="*/ 1 h 653"/>
                <a:gd name="T116" fmla="*/ 0 w 437"/>
                <a:gd name="T117" fmla="*/ 1 h 653"/>
                <a:gd name="T118" fmla="*/ 0 w 437"/>
                <a:gd name="T119" fmla="*/ 0 h 653"/>
                <a:gd name="T120" fmla="*/ 1 w 437"/>
                <a:gd name="T121" fmla="*/ 0 h 653"/>
                <a:gd name="T122" fmla="*/ 1 w 437"/>
                <a:gd name="T123" fmla="*/ 0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7"/>
                <a:gd name="T187" fmla="*/ 0 h 653"/>
                <a:gd name="T188" fmla="*/ 437 w 437"/>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2" name="Freeform 61"/>
            <p:cNvSpPr>
              <a:spLocks/>
            </p:cNvSpPr>
            <p:nvPr/>
          </p:nvSpPr>
          <p:spPr bwMode="auto">
            <a:xfrm>
              <a:off x="4056" y="840"/>
              <a:ext cx="17" cy="4"/>
            </a:xfrm>
            <a:custGeom>
              <a:avLst/>
              <a:gdLst>
                <a:gd name="T0" fmla="*/ 1 w 86"/>
                <a:gd name="T1" fmla="*/ 0 h 23"/>
                <a:gd name="T2" fmla="*/ 1 w 86"/>
                <a:gd name="T3" fmla="*/ 0 h 23"/>
                <a:gd name="T4" fmla="*/ 1 w 86"/>
                <a:gd name="T5" fmla="*/ 0 h 23"/>
                <a:gd name="T6" fmla="*/ 0 w 86"/>
                <a:gd name="T7" fmla="*/ 0 h 23"/>
                <a:gd name="T8" fmla="*/ 0 w 86"/>
                <a:gd name="T9" fmla="*/ 0 h 23"/>
                <a:gd name="T10" fmla="*/ 0 w 86"/>
                <a:gd name="T11" fmla="*/ 0 h 23"/>
                <a:gd name="T12" fmla="*/ 0 w 86"/>
                <a:gd name="T13" fmla="*/ 0 h 23"/>
                <a:gd name="T14" fmla="*/ 0 w 86"/>
                <a:gd name="T15" fmla="*/ 0 h 23"/>
                <a:gd name="T16" fmla="*/ 0 w 86"/>
                <a:gd name="T17" fmla="*/ 0 h 23"/>
                <a:gd name="T18" fmla="*/ 0 w 86"/>
                <a:gd name="T19" fmla="*/ 0 h 23"/>
                <a:gd name="T20" fmla="*/ 0 w 86"/>
                <a:gd name="T21" fmla="*/ 0 h 23"/>
                <a:gd name="T22" fmla="*/ 0 w 86"/>
                <a:gd name="T23" fmla="*/ 0 h 23"/>
                <a:gd name="T24" fmla="*/ 0 w 86"/>
                <a:gd name="T25" fmla="*/ 0 h 23"/>
                <a:gd name="T26" fmla="*/ 0 w 86"/>
                <a:gd name="T27" fmla="*/ 0 h 23"/>
                <a:gd name="T28" fmla="*/ 0 w 86"/>
                <a:gd name="T29" fmla="*/ 0 h 23"/>
                <a:gd name="T30" fmla="*/ 1 w 86"/>
                <a:gd name="T31" fmla="*/ 0 h 23"/>
                <a:gd name="T32" fmla="*/ 1 w 8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23"/>
                <a:gd name="T53" fmla="*/ 86 w 8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3" name="Freeform 62"/>
            <p:cNvSpPr>
              <a:spLocks/>
            </p:cNvSpPr>
            <p:nvPr/>
          </p:nvSpPr>
          <p:spPr bwMode="auto">
            <a:xfrm>
              <a:off x="4127" y="844"/>
              <a:ext cx="130" cy="150"/>
            </a:xfrm>
            <a:custGeom>
              <a:avLst/>
              <a:gdLst>
                <a:gd name="T0" fmla="*/ 4 w 653"/>
                <a:gd name="T1" fmla="*/ 1 h 747"/>
                <a:gd name="T2" fmla="*/ 4 w 653"/>
                <a:gd name="T3" fmla="*/ 1 h 747"/>
                <a:gd name="T4" fmla="*/ 3 w 653"/>
                <a:gd name="T5" fmla="*/ 1 h 747"/>
                <a:gd name="T6" fmla="*/ 3 w 653"/>
                <a:gd name="T7" fmla="*/ 2 h 747"/>
                <a:gd name="T8" fmla="*/ 3 w 653"/>
                <a:gd name="T9" fmla="*/ 2 h 747"/>
                <a:gd name="T10" fmla="*/ 3 w 653"/>
                <a:gd name="T11" fmla="*/ 1 h 747"/>
                <a:gd name="T12" fmla="*/ 3 w 653"/>
                <a:gd name="T13" fmla="*/ 1 h 747"/>
                <a:gd name="T14" fmla="*/ 3 w 653"/>
                <a:gd name="T15" fmla="*/ 1 h 747"/>
                <a:gd name="T16" fmla="*/ 4 w 653"/>
                <a:gd name="T17" fmla="*/ 3 h 747"/>
                <a:gd name="T18" fmla="*/ 4 w 653"/>
                <a:gd name="T19" fmla="*/ 3 h 747"/>
                <a:gd name="T20" fmla="*/ 4 w 653"/>
                <a:gd name="T21" fmla="*/ 4 h 747"/>
                <a:gd name="T22" fmla="*/ 4 w 653"/>
                <a:gd name="T23" fmla="*/ 4 h 747"/>
                <a:gd name="T24" fmla="*/ 4 w 653"/>
                <a:gd name="T25" fmla="*/ 4 h 747"/>
                <a:gd name="T26" fmla="*/ 4 w 653"/>
                <a:gd name="T27" fmla="*/ 4 h 747"/>
                <a:gd name="T28" fmla="*/ 4 w 653"/>
                <a:gd name="T29" fmla="*/ 4 h 747"/>
                <a:gd name="T30" fmla="*/ 4 w 653"/>
                <a:gd name="T31" fmla="*/ 4 h 747"/>
                <a:gd name="T32" fmla="*/ 4 w 653"/>
                <a:gd name="T33" fmla="*/ 3 h 747"/>
                <a:gd name="T34" fmla="*/ 4 w 653"/>
                <a:gd name="T35" fmla="*/ 3 h 747"/>
                <a:gd name="T36" fmla="*/ 4 w 653"/>
                <a:gd name="T37" fmla="*/ 3 h 747"/>
                <a:gd name="T38" fmla="*/ 4 w 653"/>
                <a:gd name="T39" fmla="*/ 3 h 747"/>
                <a:gd name="T40" fmla="*/ 4 w 653"/>
                <a:gd name="T41" fmla="*/ 2 h 747"/>
                <a:gd name="T42" fmla="*/ 4 w 653"/>
                <a:gd name="T43" fmla="*/ 2 h 747"/>
                <a:gd name="T44" fmla="*/ 4 w 653"/>
                <a:gd name="T45" fmla="*/ 2 h 747"/>
                <a:gd name="T46" fmla="*/ 5 w 653"/>
                <a:gd name="T47" fmla="*/ 2 h 747"/>
                <a:gd name="T48" fmla="*/ 5 w 653"/>
                <a:gd name="T49" fmla="*/ 3 h 747"/>
                <a:gd name="T50" fmla="*/ 5 w 653"/>
                <a:gd name="T51" fmla="*/ 6 h 747"/>
                <a:gd name="T52" fmla="*/ 4 w 653"/>
                <a:gd name="T53" fmla="*/ 6 h 747"/>
                <a:gd name="T54" fmla="*/ 4 w 653"/>
                <a:gd name="T55" fmla="*/ 6 h 747"/>
                <a:gd name="T56" fmla="*/ 4 w 653"/>
                <a:gd name="T57" fmla="*/ 6 h 747"/>
                <a:gd name="T58" fmla="*/ 3 w 653"/>
                <a:gd name="T59" fmla="*/ 6 h 747"/>
                <a:gd name="T60" fmla="*/ 2 w 653"/>
                <a:gd name="T61" fmla="*/ 5 h 747"/>
                <a:gd name="T62" fmla="*/ 1 w 653"/>
                <a:gd name="T63" fmla="*/ 5 h 747"/>
                <a:gd name="T64" fmla="*/ 1 w 653"/>
                <a:gd name="T65" fmla="*/ 5 h 747"/>
                <a:gd name="T66" fmla="*/ 1 w 653"/>
                <a:gd name="T67" fmla="*/ 4 h 747"/>
                <a:gd name="T68" fmla="*/ 0 w 653"/>
                <a:gd name="T69" fmla="*/ 4 h 747"/>
                <a:gd name="T70" fmla="*/ 0 w 653"/>
                <a:gd name="T71" fmla="*/ 3 h 747"/>
                <a:gd name="T72" fmla="*/ 0 w 653"/>
                <a:gd name="T73" fmla="*/ 3 h 747"/>
                <a:gd name="T74" fmla="*/ 0 w 653"/>
                <a:gd name="T75" fmla="*/ 2 h 747"/>
                <a:gd name="T76" fmla="*/ 0 w 653"/>
                <a:gd name="T77" fmla="*/ 2 h 747"/>
                <a:gd name="T78" fmla="*/ 1 w 653"/>
                <a:gd name="T79" fmla="*/ 2 h 747"/>
                <a:gd name="T80" fmla="*/ 1 w 653"/>
                <a:gd name="T81" fmla="*/ 1 h 747"/>
                <a:gd name="T82" fmla="*/ 1 w 653"/>
                <a:gd name="T83" fmla="*/ 1 h 747"/>
                <a:gd name="T84" fmla="*/ 1 w 653"/>
                <a:gd name="T85" fmla="*/ 1 h 747"/>
                <a:gd name="T86" fmla="*/ 2 w 653"/>
                <a:gd name="T87" fmla="*/ 1 h 747"/>
                <a:gd name="T88" fmla="*/ 2 w 653"/>
                <a:gd name="T89" fmla="*/ 1 h 747"/>
                <a:gd name="T90" fmla="*/ 2 w 653"/>
                <a:gd name="T91" fmla="*/ 1 h 747"/>
                <a:gd name="T92" fmla="*/ 2 w 653"/>
                <a:gd name="T93" fmla="*/ 1 h 747"/>
                <a:gd name="T94" fmla="*/ 3 w 653"/>
                <a:gd name="T95" fmla="*/ 0 h 747"/>
                <a:gd name="T96" fmla="*/ 3 w 653"/>
                <a:gd name="T97" fmla="*/ 0 h 747"/>
                <a:gd name="T98" fmla="*/ 3 w 653"/>
                <a:gd name="T99" fmla="*/ 0 h 747"/>
                <a:gd name="T100" fmla="*/ 3 w 653"/>
                <a:gd name="T101" fmla="*/ 0 h 747"/>
                <a:gd name="T102" fmla="*/ 4 w 653"/>
                <a:gd name="T103" fmla="*/ 0 h 747"/>
                <a:gd name="T104" fmla="*/ 4 w 653"/>
                <a:gd name="T105" fmla="*/ 1 h 7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3"/>
                <a:gd name="T160" fmla="*/ 0 h 747"/>
                <a:gd name="T161" fmla="*/ 653 w 653"/>
                <a:gd name="T162" fmla="*/ 747 h 7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4" name="Freeform 63"/>
            <p:cNvSpPr>
              <a:spLocks/>
            </p:cNvSpPr>
            <p:nvPr/>
          </p:nvSpPr>
          <p:spPr bwMode="auto">
            <a:xfrm>
              <a:off x="4210" y="855"/>
              <a:ext cx="315" cy="286"/>
            </a:xfrm>
            <a:custGeom>
              <a:avLst/>
              <a:gdLst>
                <a:gd name="T0" fmla="*/ 10 w 1572"/>
                <a:gd name="T1" fmla="*/ 2 h 1430"/>
                <a:gd name="T2" fmla="*/ 11 w 1572"/>
                <a:gd name="T3" fmla="*/ 1 h 1430"/>
                <a:gd name="T4" fmla="*/ 11 w 1572"/>
                <a:gd name="T5" fmla="*/ 1 h 1430"/>
                <a:gd name="T6" fmla="*/ 12 w 1572"/>
                <a:gd name="T7" fmla="*/ 0 h 1430"/>
                <a:gd name="T8" fmla="*/ 12 w 1572"/>
                <a:gd name="T9" fmla="*/ 0 h 1430"/>
                <a:gd name="T10" fmla="*/ 12 w 1572"/>
                <a:gd name="T11" fmla="*/ 1 h 1430"/>
                <a:gd name="T12" fmla="*/ 11 w 1572"/>
                <a:gd name="T13" fmla="*/ 1 h 1430"/>
                <a:gd name="T14" fmla="*/ 11 w 1572"/>
                <a:gd name="T15" fmla="*/ 2 h 1430"/>
                <a:gd name="T16" fmla="*/ 11 w 1572"/>
                <a:gd name="T17" fmla="*/ 2 h 1430"/>
                <a:gd name="T18" fmla="*/ 11 w 1572"/>
                <a:gd name="T19" fmla="*/ 2 h 1430"/>
                <a:gd name="T20" fmla="*/ 11 w 1572"/>
                <a:gd name="T21" fmla="*/ 2 h 1430"/>
                <a:gd name="T22" fmla="*/ 11 w 1572"/>
                <a:gd name="T23" fmla="*/ 2 h 1430"/>
                <a:gd name="T24" fmla="*/ 13 w 1572"/>
                <a:gd name="T25" fmla="*/ 2 h 1430"/>
                <a:gd name="T26" fmla="*/ 12 w 1572"/>
                <a:gd name="T27" fmla="*/ 3 h 1430"/>
                <a:gd name="T28" fmla="*/ 11 w 1572"/>
                <a:gd name="T29" fmla="*/ 3 h 1430"/>
                <a:gd name="T30" fmla="*/ 11 w 1572"/>
                <a:gd name="T31" fmla="*/ 3 h 1430"/>
                <a:gd name="T32" fmla="*/ 11 w 1572"/>
                <a:gd name="T33" fmla="*/ 4 h 1430"/>
                <a:gd name="T34" fmla="*/ 11 w 1572"/>
                <a:gd name="T35" fmla="*/ 4 h 1430"/>
                <a:gd name="T36" fmla="*/ 10 w 1572"/>
                <a:gd name="T37" fmla="*/ 4 h 1430"/>
                <a:gd name="T38" fmla="*/ 9 w 1572"/>
                <a:gd name="T39" fmla="*/ 5 h 1430"/>
                <a:gd name="T40" fmla="*/ 8 w 1572"/>
                <a:gd name="T41" fmla="*/ 5 h 1430"/>
                <a:gd name="T42" fmla="*/ 7 w 1572"/>
                <a:gd name="T43" fmla="*/ 7 h 1430"/>
                <a:gd name="T44" fmla="*/ 6 w 1572"/>
                <a:gd name="T45" fmla="*/ 8 h 1430"/>
                <a:gd name="T46" fmla="*/ 5 w 1572"/>
                <a:gd name="T47" fmla="*/ 9 h 1430"/>
                <a:gd name="T48" fmla="*/ 4 w 1572"/>
                <a:gd name="T49" fmla="*/ 11 h 1430"/>
                <a:gd name="T50" fmla="*/ 3 w 1572"/>
                <a:gd name="T51" fmla="*/ 11 h 1430"/>
                <a:gd name="T52" fmla="*/ 3 w 1572"/>
                <a:gd name="T53" fmla="*/ 11 h 1430"/>
                <a:gd name="T54" fmla="*/ 2 w 1572"/>
                <a:gd name="T55" fmla="*/ 11 h 1430"/>
                <a:gd name="T56" fmla="*/ 2 w 1572"/>
                <a:gd name="T57" fmla="*/ 11 h 1430"/>
                <a:gd name="T58" fmla="*/ 0 w 1572"/>
                <a:gd name="T59" fmla="*/ 11 h 1430"/>
                <a:gd name="T60" fmla="*/ 0 w 1572"/>
                <a:gd name="T61" fmla="*/ 11 h 1430"/>
                <a:gd name="T62" fmla="*/ 0 w 1572"/>
                <a:gd name="T63" fmla="*/ 10 h 1430"/>
                <a:gd name="T64" fmla="*/ 0 w 1572"/>
                <a:gd name="T65" fmla="*/ 10 h 1430"/>
                <a:gd name="T66" fmla="*/ 0 w 1572"/>
                <a:gd name="T67" fmla="*/ 9 h 1430"/>
                <a:gd name="T68" fmla="*/ 1 w 1572"/>
                <a:gd name="T69" fmla="*/ 9 h 1430"/>
                <a:gd name="T70" fmla="*/ 2 w 1572"/>
                <a:gd name="T71" fmla="*/ 9 h 1430"/>
                <a:gd name="T72" fmla="*/ 2 w 1572"/>
                <a:gd name="T73" fmla="*/ 9 h 1430"/>
                <a:gd name="T74" fmla="*/ 3 w 1572"/>
                <a:gd name="T75" fmla="*/ 9 h 1430"/>
                <a:gd name="T76" fmla="*/ 8 w 1572"/>
                <a:gd name="T77" fmla="*/ 4 h 1430"/>
                <a:gd name="T78" fmla="*/ 8 w 1572"/>
                <a:gd name="T79" fmla="*/ 3 h 1430"/>
                <a:gd name="T80" fmla="*/ 8 w 1572"/>
                <a:gd name="T81" fmla="*/ 2 h 1430"/>
                <a:gd name="T82" fmla="*/ 8 w 1572"/>
                <a:gd name="T83" fmla="*/ 1 h 1430"/>
                <a:gd name="T84" fmla="*/ 8 w 1572"/>
                <a:gd name="T85" fmla="*/ 1 h 1430"/>
                <a:gd name="T86" fmla="*/ 8 w 1572"/>
                <a:gd name="T87" fmla="*/ 1 h 1430"/>
                <a:gd name="T88" fmla="*/ 8 w 1572"/>
                <a:gd name="T89" fmla="*/ 2 h 1430"/>
                <a:gd name="T90" fmla="*/ 8 w 1572"/>
                <a:gd name="T91" fmla="*/ 2 h 1430"/>
                <a:gd name="T92" fmla="*/ 9 w 1572"/>
                <a:gd name="T93" fmla="*/ 2 h 1430"/>
                <a:gd name="T94" fmla="*/ 9 w 1572"/>
                <a:gd name="T95" fmla="*/ 2 h 1430"/>
                <a:gd name="T96" fmla="*/ 9 w 1572"/>
                <a:gd name="T97" fmla="*/ 1 h 1430"/>
                <a:gd name="T98" fmla="*/ 10 w 1572"/>
                <a:gd name="T99" fmla="*/ 0 h 1430"/>
                <a:gd name="T100" fmla="*/ 10 w 1572"/>
                <a:gd name="T101" fmla="*/ 0 h 1430"/>
                <a:gd name="T102" fmla="*/ 10 w 1572"/>
                <a:gd name="T103" fmla="*/ 1 h 1430"/>
                <a:gd name="T104" fmla="*/ 10 w 1572"/>
                <a:gd name="T105" fmla="*/ 1 h 1430"/>
                <a:gd name="T106" fmla="*/ 10 w 1572"/>
                <a:gd name="T107" fmla="*/ 2 h 14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2"/>
                <a:gd name="T163" fmla="*/ 0 h 1430"/>
                <a:gd name="T164" fmla="*/ 1572 w 1572"/>
                <a:gd name="T165" fmla="*/ 1430 h 14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5" name="Freeform 64"/>
            <p:cNvSpPr>
              <a:spLocks/>
            </p:cNvSpPr>
            <p:nvPr/>
          </p:nvSpPr>
          <p:spPr bwMode="auto">
            <a:xfrm>
              <a:off x="4220" y="878"/>
              <a:ext cx="10" cy="8"/>
            </a:xfrm>
            <a:custGeom>
              <a:avLst/>
              <a:gdLst>
                <a:gd name="T0" fmla="*/ 0 w 52"/>
                <a:gd name="T1" fmla="*/ 0 h 42"/>
                <a:gd name="T2" fmla="*/ 0 w 52"/>
                <a:gd name="T3" fmla="*/ 0 h 42"/>
                <a:gd name="T4" fmla="*/ 0 w 52"/>
                <a:gd name="T5" fmla="*/ 0 h 42"/>
                <a:gd name="T6" fmla="*/ 0 w 52"/>
                <a:gd name="T7" fmla="*/ 0 h 42"/>
                <a:gd name="T8" fmla="*/ 0 w 52"/>
                <a:gd name="T9" fmla="*/ 0 h 42"/>
                <a:gd name="T10" fmla="*/ 0 w 52"/>
                <a:gd name="T11" fmla="*/ 0 h 42"/>
                <a:gd name="T12" fmla="*/ 0 w 52"/>
                <a:gd name="T13" fmla="*/ 0 h 42"/>
                <a:gd name="T14" fmla="*/ 0 w 52"/>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2"/>
                <a:gd name="T26" fmla="*/ 52 w 5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6" name="Freeform 65"/>
            <p:cNvSpPr>
              <a:spLocks/>
            </p:cNvSpPr>
            <p:nvPr/>
          </p:nvSpPr>
          <p:spPr bwMode="auto">
            <a:xfrm>
              <a:off x="4081" y="893"/>
              <a:ext cx="27" cy="14"/>
            </a:xfrm>
            <a:custGeom>
              <a:avLst/>
              <a:gdLst>
                <a:gd name="T0" fmla="*/ 1 w 134"/>
                <a:gd name="T1" fmla="*/ 0 h 71"/>
                <a:gd name="T2" fmla="*/ 1 w 134"/>
                <a:gd name="T3" fmla="*/ 0 h 71"/>
                <a:gd name="T4" fmla="*/ 1 w 134"/>
                <a:gd name="T5" fmla="*/ 0 h 71"/>
                <a:gd name="T6" fmla="*/ 1 w 134"/>
                <a:gd name="T7" fmla="*/ 0 h 71"/>
                <a:gd name="T8" fmla="*/ 1 w 134"/>
                <a:gd name="T9" fmla="*/ 0 h 71"/>
                <a:gd name="T10" fmla="*/ 0 w 134"/>
                <a:gd name="T11" fmla="*/ 0 h 71"/>
                <a:gd name="T12" fmla="*/ 0 w 134"/>
                <a:gd name="T13" fmla="*/ 1 h 71"/>
                <a:gd name="T14" fmla="*/ 0 w 134"/>
                <a:gd name="T15" fmla="*/ 1 h 71"/>
                <a:gd name="T16" fmla="*/ 0 w 134"/>
                <a:gd name="T17" fmla="*/ 1 h 71"/>
                <a:gd name="T18" fmla="*/ 0 w 134"/>
                <a:gd name="T19" fmla="*/ 0 h 71"/>
                <a:gd name="T20" fmla="*/ 0 w 134"/>
                <a:gd name="T21" fmla="*/ 0 h 71"/>
                <a:gd name="T22" fmla="*/ 0 w 134"/>
                <a:gd name="T23" fmla="*/ 0 h 71"/>
                <a:gd name="T24" fmla="*/ 0 w 134"/>
                <a:gd name="T25" fmla="*/ 0 h 71"/>
                <a:gd name="T26" fmla="*/ 1 w 134"/>
                <a:gd name="T27" fmla="*/ 0 h 71"/>
                <a:gd name="T28" fmla="*/ 1 w 134"/>
                <a:gd name="T29" fmla="*/ 0 h 71"/>
                <a:gd name="T30" fmla="*/ 1 w 134"/>
                <a:gd name="T31" fmla="*/ 0 h 71"/>
                <a:gd name="T32" fmla="*/ 1 w 13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71"/>
                <a:gd name="T53" fmla="*/ 134 w 13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7" name="Freeform 66"/>
            <p:cNvSpPr>
              <a:spLocks/>
            </p:cNvSpPr>
            <p:nvPr/>
          </p:nvSpPr>
          <p:spPr bwMode="auto">
            <a:xfrm>
              <a:off x="4147" y="896"/>
              <a:ext cx="43" cy="37"/>
            </a:xfrm>
            <a:custGeom>
              <a:avLst/>
              <a:gdLst>
                <a:gd name="T0" fmla="*/ 2 w 214"/>
                <a:gd name="T1" fmla="*/ 0 h 185"/>
                <a:gd name="T2" fmla="*/ 2 w 214"/>
                <a:gd name="T3" fmla="*/ 0 h 185"/>
                <a:gd name="T4" fmla="*/ 2 w 214"/>
                <a:gd name="T5" fmla="*/ 0 h 185"/>
                <a:gd name="T6" fmla="*/ 2 w 214"/>
                <a:gd name="T7" fmla="*/ 0 h 185"/>
                <a:gd name="T8" fmla="*/ 2 w 214"/>
                <a:gd name="T9" fmla="*/ 1 h 185"/>
                <a:gd name="T10" fmla="*/ 2 w 214"/>
                <a:gd name="T11" fmla="*/ 1 h 185"/>
                <a:gd name="T12" fmla="*/ 2 w 214"/>
                <a:gd name="T13" fmla="*/ 1 h 185"/>
                <a:gd name="T14" fmla="*/ 1 w 214"/>
                <a:gd name="T15" fmla="*/ 1 h 185"/>
                <a:gd name="T16" fmla="*/ 1 w 214"/>
                <a:gd name="T17" fmla="*/ 1 h 185"/>
                <a:gd name="T18" fmla="*/ 1 w 214"/>
                <a:gd name="T19" fmla="*/ 1 h 185"/>
                <a:gd name="T20" fmla="*/ 1 w 214"/>
                <a:gd name="T21" fmla="*/ 1 h 185"/>
                <a:gd name="T22" fmla="*/ 1 w 214"/>
                <a:gd name="T23" fmla="*/ 1 h 185"/>
                <a:gd name="T24" fmla="*/ 1 w 214"/>
                <a:gd name="T25" fmla="*/ 1 h 185"/>
                <a:gd name="T26" fmla="*/ 1 w 214"/>
                <a:gd name="T27" fmla="*/ 1 h 185"/>
                <a:gd name="T28" fmla="*/ 0 w 214"/>
                <a:gd name="T29" fmla="*/ 1 h 185"/>
                <a:gd name="T30" fmla="*/ 0 w 214"/>
                <a:gd name="T31" fmla="*/ 1 h 185"/>
                <a:gd name="T32" fmla="*/ 0 w 214"/>
                <a:gd name="T33" fmla="*/ 1 h 185"/>
                <a:gd name="T34" fmla="*/ 0 w 214"/>
                <a:gd name="T35" fmla="*/ 1 h 185"/>
                <a:gd name="T36" fmla="*/ 0 w 214"/>
                <a:gd name="T37" fmla="*/ 1 h 185"/>
                <a:gd name="T38" fmla="*/ 0 w 214"/>
                <a:gd name="T39" fmla="*/ 1 h 185"/>
                <a:gd name="T40" fmla="*/ 0 w 214"/>
                <a:gd name="T41" fmla="*/ 1 h 185"/>
                <a:gd name="T42" fmla="*/ 0 w 214"/>
                <a:gd name="T43" fmla="*/ 1 h 185"/>
                <a:gd name="T44" fmla="*/ 0 w 214"/>
                <a:gd name="T45" fmla="*/ 1 h 185"/>
                <a:gd name="T46" fmla="*/ 0 w 214"/>
                <a:gd name="T47" fmla="*/ 1 h 185"/>
                <a:gd name="T48" fmla="*/ 0 w 214"/>
                <a:gd name="T49" fmla="*/ 1 h 185"/>
                <a:gd name="T50" fmla="*/ 0 w 214"/>
                <a:gd name="T51" fmla="*/ 1 h 185"/>
                <a:gd name="T52" fmla="*/ 1 w 214"/>
                <a:gd name="T53" fmla="*/ 0 h 185"/>
                <a:gd name="T54" fmla="*/ 1 w 214"/>
                <a:gd name="T55" fmla="*/ 0 h 185"/>
                <a:gd name="T56" fmla="*/ 1 w 214"/>
                <a:gd name="T57" fmla="*/ 0 h 185"/>
                <a:gd name="T58" fmla="*/ 1 w 214"/>
                <a:gd name="T59" fmla="*/ 0 h 185"/>
                <a:gd name="T60" fmla="*/ 1 w 214"/>
                <a:gd name="T61" fmla="*/ 0 h 185"/>
                <a:gd name="T62" fmla="*/ 1 w 214"/>
                <a:gd name="T63" fmla="*/ 0 h 185"/>
                <a:gd name="T64" fmla="*/ 2 w 214"/>
                <a:gd name="T65" fmla="*/ 0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4"/>
                <a:gd name="T100" fmla="*/ 0 h 185"/>
                <a:gd name="T101" fmla="*/ 214 w 214"/>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8" name="Freeform 67"/>
            <p:cNvSpPr>
              <a:spLocks/>
            </p:cNvSpPr>
            <p:nvPr/>
          </p:nvSpPr>
          <p:spPr bwMode="auto">
            <a:xfrm>
              <a:off x="4170" y="904"/>
              <a:ext cx="9" cy="13"/>
            </a:xfrm>
            <a:custGeom>
              <a:avLst/>
              <a:gdLst>
                <a:gd name="T0" fmla="*/ 0 w 47"/>
                <a:gd name="T1" fmla="*/ 1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w 47"/>
                <a:gd name="T15" fmla="*/ 0 h 62"/>
                <a:gd name="T16" fmla="*/ 0 w 47"/>
                <a:gd name="T17" fmla="*/ 0 h 62"/>
                <a:gd name="T18" fmla="*/ 0 w 47"/>
                <a:gd name="T19" fmla="*/ 0 h 62"/>
                <a:gd name="T20" fmla="*/ 0 w 47"/>
                <a:gd name="T21" fmla="*/ 0 h 62"/>
                <a:gd name="T22" fmla="*/ 0 w 47"/>
                <a:gd name="T23" fmla="*/ 0 h 62"/>
                <a:gd name="T24" fmla="*/ 0 w 47"/>
                <a:gd name="T25" fmla="*/ 0 h 62"/>
                <a:gd name="T26" fmla="*/ 0 w 47"/>
                <a:gd name="T27" fmla="*/ 0 h 62"/>
                <a:gd name="T28" fmla="*/ 0 w 47"/>
                <a:gd name="T29" fmla="*/ 0 h 62"/>
                <a:gd name="T30" fmla="*/ 0 w 47"/>
                <a:gd name="T31" fmla="*/ 1 h 62"/>
                <a:gd name="T32" fmla="*/ 0 w 4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2"/>
                <a:gd name="T53" fmla="*/ 47 w 47"/>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9" name="Freeform 68"/>
            <p:cNvSpPr>
              <a:spLocks/>
            </p:cNvSpPr>
            <p:nvPr/>
          </p:nvSpPr>
          <p:spPr bwMode="auto">
            <a:xfrm>
              <a:off x="4160" y="913"/>
              <a:ext cx="10" cy="10"/>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2"/>
                <a:gd name="T35" fmla="*/ 52 w 5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0" name="Freeform 69"/>
            <p:cNvSpPr>
              <a:spLocks/>
            </p:cNvSpPr>
            <p:nvPr/>
          </p:nvSpPr>
          <p:spPr bwMode="auto">
            <a:xfrm>
              <a:off x="4222" y="954"/>
              <a:ext cx="19" cy="13"/>
            </a:xfrm>
            <a:custGeom>
              <a:avLst/>
              <a:gdLst>
                <a:gd name="T0" fmla="*/ 1 w 94"/>
                <a:gd name="T1" fmla="*/ 0 h 63"/>
                <a:gd name="T2" fmla="*/ 1 w 94"/>
                <a:gd name="T3" fmla="*/ 0 h 63"/>
                <a:gd name="T4" fmla="*/ 1 w 94"/>
                <a:gd name="T5" fmla="*/ 0 h 63"/>
                <a:gd name="T6" fmla="*/ 1 w 94"/>
                <a:gd name="T7" fmla="*/ 0 h 63"/>
                <a:gd name="T8" fmla="*/ 1 w 94"/>
                <a:gd name="T9" fmla="*/ 0 h 63"/>
                <a:gd name="T10" fmla="*/ 1 w 94"/>
                <a:gd name="T11" fmla="*/ 0 h 63"/>
                <a:gd name="T12" fmla="*/ 1 w 94"/>
                <a:gd name="T13" fmla="*/ 0 h 63"/>
                <a:gd name="T14" fmla="*/ 0 w 94"/>
                <a:gd name="T15" fmla="*/ 0 h 63"/>
                <a:gd name="T16" fmla="*/ 0 w 94"/>
                <a:gd name="T17" fmla="*/ 1 h 63"/>
                <a:gd name="T18" fmla="*/ 0 w 94"/>
                <a:gd name="T19" fmla="*/ 1 h 63"/>
                <a:gd name="T20" fmla="*/ 0 w 94"/>
                <a:gd name="T21" fmla="*/ 1 h 63"/>
                <a:gd name="T22" fmla="*/ 0 w 94"/>
                <a:gd name="T23" fmla="*/ 1 h 63"/>
                <a:gd name="T24" fmla="*/ 0 w 94"/>
                <a:gd name="T25" fmla="*/ 0 h 63"/>
                <a:gd name="T26" fmla="*/ 0 w 94"/>
                <a:gd name="T27" fmla="*/ 0 h 63"/>
                <a:gd name="T28" fmla="*/ 0 w 94"/>
                <a:gd name="T29" fmla="*/ 0 h 63"/>
                <a:gd name="T30" fmla="*/ 0 w 94"/>
                <a:gd name="T31" fmla="*/ 0 h 63"/>
                <a:gd name="T32" fmla="*/ 0 w 94"/>
                <a:gd name="T33" fmla="*/ 0 h 63"/>
                <a:gd name="T34" fmla="*/ 0 w 94"/>
                <a:gd name="T35" fmla="*/ 0 h 63"/>
                <a:gd name="T36" fmla="*/ 0 w 94"/>
                <a:gd name="T37" fmla="*/ 0 h 63"/>
                <a:gd name="T38" fmla="*/ 0 w 94"/>
                <a:gd name="T39" fmla="*/ 0 h 63"/>
                <a:gd name="T40" fmla="*/ 0 w 94"/>
                <a:gd name="T41" fmla="*/ 0 h 63"/>
                <a:gd name="T42" fmla="*/ 0 w 94"/>
                <a:gd name="T43" fmla="*/ 0 h 63"/>
                <a:gd name="T44" fmla="*/ 1 w 94"/>
                <a:gd name="T45" fmla="*/ 0 h 63"/>
                <a:gd name="T46" fmla="*/ 1 w 94"/>
                <a:gd name="T47" fmla="*/ 0 h 63"/>
                <a:gd name="T48" fmla="*/ 1 w 94"/>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63"/>
                <a:gd name="T77" fmla="*/ 94 w 94"/>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1" name="Freeform 70"/>
            <p:cNvSpPr>
              <a:spLocks/>
            </p:cNvSpPr>
            <p:nvPr/>
          </p:nvSpPr>
          <p:spPr bwMode="auto">
            <a:xfrm>
              <a:off x="4222" y="958"/>
              <a:ext cx="102" cy="121"/>
            </a:xfrm>
            <a:custGeom>
              <a:avLst/>
              <a:gdLst>
                <a:gd name="T0" fmla="*/ 3 w 510"/>
                <a:gd name="T1" fmla="*/ 1 h 604"/>
                <a:gd name="T2" fmla="*/ 3 w 510"/>
                <a:gd name="T3" fmla="*/ 1 h 604"/>
                <a:gd name="T4" fmla="*/ 4 w 510"/>
                <a:gd name="T5" fmla="*/ 2 h 604"/>
                <a:gd name="T6" fmla="*/ 4 w 510"/>
                <a:gd name="T7" fmla="*/ 2 h 604"/>
                <a:gd name="T8" fmla="*/ 4 w 510"/>
                <a:gd name="T9" fmla="*/ 3 h 604"/>
                <a:gd name="T10" fmla="*/ 4 w 510"/>
                <a:gd name="T11" fmla="*/ 3 h 604"/>
                <a:gd name="T12" fmla="*/ 4 w 510"/>
                <a:gd name="T13" fmla="*/ 3 h 604"/>
                <a:gd name="T14" fmla="*/ 3 w 510"/>
                <a:gd name="T15" fmla="*/ 3 h 604"/>
                <a:gd name="T16" fmla="*/ 3 w 510"/>
                <a:gd name="T17" fmla="*/ 3 h 604"/>
                <a:gd name="T18" fmla="*/ 3 w 510"/>
                <a:gd name="T19" fmla="*/ 3 h 604"/>
                <a:gd name="T20" fmla="*/ 3 w 510"/>
                <a:gd name="T21" fmla="*/ 3 h 604"/>
                <a:gd name="T22" fmla="*/ 4 w 510"/>
                <a:gd name="T23" fmla="*/ 3 h 604"/>
                <a:gd name="T24" fmla="*/ 4 w 510"/>
                <a:gd name="T25" fmla="*/ 3 h 604"/>
                <a:gd name="T26" fmla="*/ 3 w 510"/>
                <a:gd name="T27" fmla="*/ 2 h 604"/>
                <a:gd name="T28" fmla="*/ 3 w 510"/>
                <a:gd name="T29" fmla="*/ 2 h 604"/>
                <a:gd name="T30" fmla="*/ 3 w 510"/>
                <a:gd name="T31" fmla="*/ 2 h 604"/>
                <a:gd name="T32" fmla="*/ 3 w 510"/>
                <a:gd name="T33" fmla="*/ 2 h 604"/>
                <a:gd name="T34" fmla="*/ 3 w 510"/>
                <a:gd name="T35" fmla="*/ 2 h 604"/>
                <a:gd name="T36" fmla="*/ 2 w 510"/>
                <a:gd name="T37" fmla="*/ 2 h 604"/>
                <a:gd name="T38" fmla="*/ 2 w 510"/>
                <a:gd name="T39" fmla="*/ 1 h 604"/>
                <a:gd name="T40" fmla="*/ 2 w 510"/>
                <a:gd name="T41" fmla="*/ 1 h 604"/>
                <a:gd name="T42" fmla="*/ 2 w 510"/>
                <a:gd name="T43" fmla="*/ 2 h 604"/>
                <a:gd name="T44" fmla="*/ 2 w 510"/>
                <a:gd name="T45" fmla="*/ 2 h 604"/>
                <a:gd name="T46" fmla="*/ 2 w 510"/>
                <a:gd name="T47" fmla="*/ 2 h 604"/>
                <a:gd name="T48" fmla="*/ 2 w 510"/>
                <a:gd name="T49" fmla="*/ 3 h 604"/>
                <a:gd name="T50" fmla="*/ 1 w 510"/>
                <a:gd name="T51" fmla="*/ 3 h 604"/>
                <a:gd name="T52" fmla="*/ 1 w 510"/>
                <a:gd name="T53" fmla="*/ 3 h 604"/>
                <a:gd name="T54" fmla="*/ 1 w 510"/>
                <a:gd name="T55" fmla="*/ 3 h 604"/>
                <a:gd name="T56" fmla="*/ 0 w 510"/>
                <a:gd name="T57" fmla="*/ 3 h 604"/>
                <a:gd name="T58" fmla="*/ 1 w 510"/>
                <a:gd name="T59" fmla="*/ 4 h 604"/>
                <a:gd name="T60" fmla="*/ 1 w 510"/>
                <a:gd name="T61" fmla="*/ 4 h 604"/>
                <a:gd name="T62" fmla="*/ 1 w 510"/>
                <a:gd name="T63" fmla="*/ 4 h 604"/>
                <a:gd name="T64" fmla="*/ 1 w 510"/>
                <a:gd name="T65" fmla="*/ 5 h 604"/>
                <a:gd name="T66" fmla="*/ 1 w 510"/>
                <a:gd name="T67" fmla="*/ 5 h 604"/>
                <a:gd name="T68" fmla="*/ 1 w 510"/>
                <a:gd name="T69" fmla="*/ 5 h 604"/>
                <a:gd name="T70" fmla="*/ 1 w 510"/>
                <a:gd name="T71" fmla="*/ 5 h 604"/>
                <a:gd name="T72" fmla="*/ 0 w 510"/>
                <a:gd name="T73" fmla="*/ 5 h 604"/>
                <a:gd name="T74" fmla="*/ 0 w 510"/>
                <a:gd name="T75" fmla="*/ 5 h 604"/>
                <a:gd name="T76" fmla="*/ 0 w 510"/>
                <a:gd name="T77" fmla="*/ 4 h 604"/>
                <a:gd name="T78" fmla="*/ 0 w 510"/>
                <a:gd name="T79" fmla="*/ 4 h 604"/>
                <a:gd name="T80" fmla="*/ 0 w 510"/>
                <a:gd name="T81" fmla="*/ 4 h 604"/>
                <a:gd name="T82" fmla="*/ 0 w 510"/>
                <a:gd name="T83" fmla="*/ 4 h 604"/>
                <a:gd name="T84" fmla="*/ 0 w 510"/>
                <a:gd name="T85" fmla="*/ 3 h 604"/>
                <a:gd name="T86" fmla="*/ 0 w 510"/>
                <a:gd name="T87" fmla="*/ 2 h 604"/>
                <a:gd name="T88" fmla="*/ 0 w 510"/>
                <a:gd name="T89" fmla="*/ 2 h 604"/>
                <a:gd name="T90" fmla="*/ 0 w 510"/>
                <a:gd name="T91" fmla="*/ 2 h 604"/>
                <a:gd name="T92" fmla="*/ 1 w 510"/>
                <a:gd name="T93" fmla="*/ 2 h 604"/>
                <a:gd name="T94" fmla="*/ 1 w 510"/>
                <a:gd name="T95" fmla="*/ 2 h 604"/>
                <a:gd name="T96" fmla="*/ 2 w 510"/>
                <a:gd name="T97" fmla="*/ 2 h 604"/>
                <a:gd name="T98" fmla="*/ 2 w 510"/>
                <a:gd name="T99" fmla="*/ 1 h 604"/>
                <a:gd name="T100" fmla="*/ 2 w 510"/>
                <a:gd name="T101" fmla="*/ 1 h 604"/>
                <a:gd name="T102" fmla="*/ 2 w 510"/>
                <a:gd name="T103" fmla="*/ 0 h 604"/>
                <a:gd name="T104" fmla="*/ 3 w 510"/>
                <a:gd name="T105" fmla="*/ 0 h 604"/>
                <a:gd name="T106" fmla="*/ 3 w 510"/>
                <a:gd name="T107" fmla="*/ 0 h 604"/>
                <a:gd name="T108" fmla="*/ 3 w 510"/>
                <a:gd name="T109" fmla="*/ 0 h 604"/>
                <a:gd name="T110" fmla="*/ 3 w 510"/>
                <a:gd name="T111" fmla="*/ 0 h 604"/>
                <a:gd name="T112" fmla="*/ 3 w 510"/>
                <a:gd name="T113" fmla="*/ 0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0"/>
                <a:gd name="T172" fmla="*/ 0 h 604"/>
                <a:gd name="T173" fmla="*/ 510 w 510"/>
                <a:gd name="T174" fmla="*/ 604 h 6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2" name="Freeform 71"/>
            <p:cNvSpPr>
              <a:spLocks/>
            </p:cNvSpPr>
            <p:nvPr/>
          </p:nvSpPr>
          <p:spPr bwMode="auto">
            <a:xfrm>
              <a:off x="4108" y="967"/>
              <a:ext cx="69" cy="92"/>
            </a:xfrm>
            <a:custGeom>
              <a:avLst/>
              <a:gdLst>
                <a:gd name="T0" fmla="*/ 2 w 345"/>
                <a:gd name="T1" fmla="*/ 1 h 460"/>
                <a:gd name="T2" fmla="*/ 2 w 345"/>
                <a:gd name="T3" fmla="*/ 1 h 460"/>
                <a:gd name="T4" fmla="*/ 2 w 345"/>
                <a:gd name="T5" fmla="*/ 1 h 460"/>
                <a:gd name="T6" fmla="*/ 2 w 345"/>
                <a:gd name="T7" fmla="*/ 1 h 460"/>
                <a:gd name="T8" fmla="*/ 2 w 345"/>
                <a:gd name="T9" fmla="*/ 2 h 460"/>
                <a:gd name="T10" fmla="*/ 2 w 345"/>
                <a:gd name="T11" fmla="*/ 2 h 460"/>
                <a:gd name="T12" fmla="*/ 2 w 345"/>
                <a:gd name="T13" fmla="*/ 2 h 460"/>
                <a:gd name="T14" fmla="*/ 2 w 345"/>
                <a:gd name="T15" fmla="*/ 2 h 460"/>
                <a:gd name="T16" fmla="*/ 2 w 345"/>
                <a:gd name="T17" fmla="*/ 2 h 460"/>
                <a:gd name="T18" fmla="*/ 2 w 345"/>
                <a:gd name="T19" fmla="*/ 2 h 460"/>
                <a:gd name="T20" fmla="*/ 2 w 345"/>
                <a:gd name="T21" fmla="*/ 2 h 460"/>
                <a:gd name="T22" fmla="*/ 3 w 345"/>
                <a:gd name="T23" fmla="*/ 2 h 460"/>
                <a:gd name="T24" fmla="*/ 3 w 345"/>
                <a:gd name="T25" fmla="*/ 3 h 460"/>
                <a:gd name="T26" fmla="*/ 3 w 345"/>
                <a:gd name="T27" fmla="*/ 3 h 460"/>
                <a:gd name="T28" fmla="*/ 3 w 345"/>
                <a:gd name="T29" fmla="*/ 3 h 460"/>
                <a:gd name="T30" fmla="*/ 2 w 345"/>
                <a:gd name="T31" fmla="*/ 4 h 460"/>
                <a:gd name="T32" fmla="*/ 2 w 345"/>
                <a:gd name="T33" fmla="*/ 4 h 460"/>
                <a:gd name="T34" fmla="*/ 2 w 345"/>
                <a:gd name="T35" fmla="*/ 4 h 460"/>
                <a:gd name="T36" fmla="*/ 2 w 345"/>
                <a:gd name="T37" fmla="*/ 4 h 460"/>
                <a:gd name="T38" fmla="*/ 2 w 345"/>
                <a:gd name="T39" fmla="*/ 3 h 460"/>
                <a:gd name="T40" fmla="*/ 2 w 345"/>
                <a:gd name="T41" fmla="*/ 3 h 460"/>
                <a:gd name="T42" fmla="*/ 2 w 345"/>
                <a:gd name="T43" fmla="*/ 3 h 460"/>
                <a:gd name="T44" fmla="*/ 2 w 345"/>
                <a:gd name="T45" fmla="*/ 3 h 460"/>
                <a:gd name="T46" fmla="*/ 1 w 345"/>
                <a:gd name="T47" fmla="*/ 3 h 460"/>
                <a:gd name="T48" fmla="*/ 1 w 345"/>
                <a:gd name="T49" fmla="*/ 3 h 460"/>
                <a:gd name="T50" fmla="*/ 1 w 345"/>
                <a:gd name="T51" fmla="*/ 3 h 460"/>
                <a:gd name="T52" fmla="*/ 1 w 345"/>
                <a:gd name="T53" fmla="*/ 3 h 460"/>
                <a:gd name="T54" fmla="*/ 1 w 345"/>
                <a:gd name="T55" fmla="*/ 2 h 460"/>
                <a:gd name="T56" fmla="*/ 1 w 345"/>
                <a:gd name="T57" fmla="*/ 2 h 460"/>
                <a:gd name="T58" fmla="*/ 1 w 345"/>
                <a:gd name="T59" fmla="*/ 2 h 460"/>
                <a:gd name="T60" fmla="*/ 1 w 345"/>
                <a:gd name="T61" fmla="*/ 2 h 460"/>
                <a:gd name="T62" fmla="*/ 1 w 345"/>
                <a:gd name="T63" fmla="*/ 3 h 460"/>
                <a:gd name="T64" fmla="*/ 1 w 345"/>
                <a:gd name="T65" fmla="*/ 3 h 460"/>
                <a:gd name="T66" fmla="*/ 1 w 345"/>
                <a:gd name="T67" fmla="*/ 2 h 460"/>
                <a:gd name="T68" fmla="*/ 1 w 345"/>
                <a:gd name="T69" fmla="*/ 2 h 460"/>
                <a:gd name="T70" fmla="*/ 1 w 345"/>
                <a:gd name="T71" fmla="*/ 2 h 460"/>
                <a:gd name="T72" fmla="*/ 1 w 345"/>
                <a:gd name="T73" fmla="*/ 2 h 460"/>
                <a:gd name="T74" fmla="*/ 1 w 345"/>
                <a:gd name="T75" fmla="*/ 2 h 460"/>
                <a:gd name="T76" fmla="*/ 1 w 345"/>
                <a:gd name="T77" fmla="*/ 2 h 460"/>
                <a:gd name="T78" fmla="*/ 1 w 345"/>
                <a:gd name="T79" fmla="*/ 1 h 460"/>
                <a:gd name="T80" fmla="*/ 1 w 345"/>
                <a:gd name="T81" fmla="*/ 1 h 460"/>
                <a:gd name="T82" fmla="*/ 1 w 345"/>
                <a:gd name="T83" fmla="*/ 1 h 460"/>
                <a:gd name="T84" fmla="*/ 0 w 345"/>
                <a:gd name="T85" fmla="*/ 2 h 460"/>
                <a:gd name="T86" fmla="*/ 0 w 345"/>
                <a:gd name="T87" fmla="*/ 2 h 460"/>
                <a:gd name="T88" fmla="*/ 0 w 345"/>
                <a:gd name="T89" fmla="*/ 2 h 460"/>
                <a:gd name="T90" fmla="*/ 0 w 345"/>
                <a:gd name="T91" fmla="*/ 1 h 460"/>
                <a:gd name="T92" fmla="*/ 1 w 345"/>
                <a:gd name="T93" fmla="*/ 1 h 460"/>
                <a:gd name="T94" fmla="*/ 1 w 345"/>
                <a:gd name="T95" fmla="*/ 1 h 460"/>
                <a:gd name="T96" fmla="*/ 1 w 345"/>
                <a:gd name="T97" fmla="*/ 1 h 460"/>
                <a:gd name="T98" fmla="*/ 1 w 345"/>
                <a:gd name="T99" fmla="*/ 1 h 460"/>
                <a:gd name="T100" fmla="*/ 0 w 345"/>
                <a:gd name="T101" fmla="*/ 1 h 460"/>
                <a:gd name="T102" fmla="*/ 0 w 345"/>
                <a:gd name="T103" fmla="*/ 1 h 460"/>
                <a:gd name="T104" fmla="*/ 0 w 345"/>
                <a:gd name="T105" fmla="*/ 1 h 460"/>
                <a:gd name="T106" fmla="*/ 0 w 345"/>
                <a:gd name="T107" fmla="*/ 1 h 460"/>
                <a:gd name="T108" fmla="*/ 0 w 345"/>
                <a:gd name="T109" fmla="*/ 1 h 460"/>
                <a:gd name="T110" fmla="*/ 0 w 345"/>
                <a:gd name="T111" fmla="*/ 0 h 460"/>
                <a:gd name="T112" fmla="*/ 1 w 345"/>
                <a:gd name="T113" fmla="*/ 0 h 460"/>
                <a:gd name="T114" fmla="*/ 1 w 345"/>
                <a:gd name="T115" fmla="*/ 0 h 460"/>
                <a:gd name="T116" fmla="*/ 1 w 345"/>
                <a:gd name="T117" fmla="*/ 0 h 460"/>
                <a:gd name="T118" fmla="*/ 2 w 345"/>
                <a:gd name="T119" fmla="*/ 1 h 4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60"/>
                <a:gd name="T182" fmla="*/ 345 w 345"/>
                <a:gd name="T183" fmla="*/ 460 h 4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3" name="Freeform 72"/>
            <p:cNvSpPr>
              <a:spLocks/>
            </p:cNvSpPr>
            <p:nvPr/>
          </p:nvSpPr>
          <p:spPr bwMode="auto">
            <a:xfrm>
              <a:off x="4170" y="989"/>
              <a:ext cx="44" cy="74"/>
            </a:xfrm>
            <a:custGeom>
              <a:avLst/>
              <a:gdLst>
                <a:gd name="T0" fmla="*/ 2 w 218"/>
                <a:gd name="T1" fmla="*/ 0 h 367"/>
                <a:gd name="T2" fmla="*/ 2 w 218"/>
                <a:gd name="T3" fmla="*/ 1 h 367"/>
                <a:gd name="T4" fmla="*/ 2 w 218"/>
                <a:gd name="T5" fmla="*/ 1 h 367"/>
                <a:gd name="T6" fmla="*/ 2 w 218"/>
                <a:gd name="T7" fmla="*/ 1 h 367"/>
                <a:gd name="T8" fmla="*/ 2 w 218"/>
                <a:gd name="T9" fmla="*/ 2 h 367"/>
                <a:gd name="T10" fmla="*/ 2 w 218"/>
                <a:gd name="T11" fmla="*/ 2 h 367"/>
                <a:gd name="T12" fmla="*/ 2 w 218"/>
                <a:gd name="T13" fmla="*/ 2 h 367"/>
                <a:gd name="T14" fmla="*/ 2 w 218"/>
                <a:gd name="T15" fmla="*/ 3 h 367"/>
                <a:gd name="T16" fmla="*/ 2 w 218"/>
                <a:gd name="T17" fmla="*/ 3 h 367"/>
                <a:gd name="T18" fmla="*/ 2 w 218"/>
                <a:gd name="T19" fmla="*/ 3 h 367"/>
                <a:gd name="T20" fmla="*/ 1 w 218"/>
                <a:gd name="T21" fmla="*/ 3 h 367"/>
                <a:gd name="T22" fmla="*/ 1 w 218"/>
                <a:gd name="T23" fmla="*/ 3 h 367"/>
                <a:gd name="T24" fmla="*/ 1 w 218"/>
                <a:gd name="T25" fmla="*/ 3 h 367"/>
                <a:gd name="T26" fmla="*/ 1 w 218"/>
                <a:gd name="T27" fmla="*/ 3 h 367"/>
                <a:gd name="T28" fmla="*/ 1 w 218"/>
                <a:gd name="T29" fmla="*/ 3 h 367"/>
                <a:gd name="T30" fmla="*/ 1 w 218"/>
                <a:gd name="T31" fmla="*/ 3 h 367"/>
                <a:gd name="T32" fmla="*/ 1 w 218"/>
                <a:gd name="T33" fmla="*/ 3 h 367"/>
                <a:gd name="T34" fmla="*/ 1 w 218"/>
                <a:gd name="T35" fmla="*/ 3 h 367"/>
                <a:gd name="T36" fmla="*/ 1 w 218"/>
                <a:gd name="T37" fmla="*/ 2 h 367"/>
                <a:gd name="T38" fmla="*/ 1 w 218"/>
                <a:gd name="T39" fmla="*/ 2 h 367"/>
                <a:gd name="T40" fmla="*/ 1 w 218"/>
                <a:gd name="T41" fmla="*/ 2 h 367"/>
                <a:gd name="T42" fmla="*/ 1 w 218"/>
                <a:gd name="T43" fmla="*/ 2 h 367"/>
                <a:gd name="T44" fmla="*/ 1 w 218"/>
                <a:gd name="T45" fmla="*/ 1 h 367"/>
                <a:gd name="T46" fmla="*/ 1 w 218"/>
                <a:gd name="T47" fmla="*/ 1 h 367"/>
                <a:gd name="T48" fmla="*/ 0 w 218"/>
                <a:gd name="T49" fmla="*/ 1 h 367"/>
                <a:gd name="T50" fmla="*/ 0 w 218"/>
                <a:gd name="T51" fmla="*/ 1 h 367"/>
                <a:gd name="T52" fmla="*/ 0 w 218"/>
                <a:gd name="T53" fmla="*/ 1 h 367"/>
                <a:gd name="T54" fmla="*/ 0 w 218"/>
                <a:gd name="T55" fmla="*/ 1 h 367"/>
                <a:gd name="T56" fmla="*/ 0 w 218"/>
                <a:gd name="T57" fmla="*/ 1 h 367"/>
                <a:gd name="T58" fmla="*/ 0 w 218"/>
                <a:gd name="T59" fmla="*/ 0 h 367"/>
                <a:gd name="T60" fmla="*/ 0 w 218"/>
                <a:gd name="T61" fmla="*/ 0 h 367"/>
                <a:gd name="T62" fmla="*/ 0 w 218"/>
                <a:gd name="T63" fmla="*/ 0 h 367"/>
                <a:gd name="T64" fmla="*/ 0 w 218"/>
                <a:gd name="T65" fmla="*/ 0 h 367"/>
                <a:gd name="T66" fmla="*/ 2 w 218"/>
                <a:gd name="T67" fmla="*/ 0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367"/>
                <a:gd name="T104" fmla="*/ 218 w 218"/>
                <a:gd name="T105" fmla="*/ 367 h 3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4" name="Freeform 73"/>
            <p:cNvSpPr>
              <a:spLocks/>
            </p:cNvSpPr>
            <p:nvPr/>
          </p:nvSpPr>
          <p:spPr bwMode="auto">
            <a:xfrm>
              <a:off x="4249" y="1006"/>
              <a:ext cx="46" cy="66"/>
            </a:xfrm>
            <a:custGeom>
              <a:avLst/>
              <a:gdLst>
                <a:gd name="T0" fmla="*/ 2 w 229"/>
                <a:gd name="T1" fmla="*/ 1 h 331"/>
                <a:gd name="T2" fmla="*/ 2 w 229"/>
                <a:gd name="T3" fmla="*/ 1 h 331"/>
                <a:gd name="T4" fmla="*/ 1 w 229"/>
                <a:gd name="T5" fmla="*/ 1 h 331"/>
                <a:gd name="T6" fmla="*/ 1 w 229"/>
                <a:gd name="T7" fmla="*/ 1 h 331"/>
                <a:gd name="T8" fmla="*/ 2 w 229"/>
                <a:gd name="T9" fmla="*/ 2 h 331"/>
                <a:gd name="T10" fmla="*/ 2 w 229"/>
                <a:gd name="T11" fmla="*/ 2 h 331"/>
                <a:gd name="T12" fmla="*/ 2 w 229"/>
                <a:gd name="T13" fmla="*/ 2 h 331"/>
                <a:gd name="T14" fmla="*/ 2 w 229"/>
                <a:gd name="T15" fmla="*/ 2 h 331"/>
                <a:gd name="T16" fmla="*/ 2 w 229"/>
                <a:gd name="T17" fmla="*/ 2 h 331"/>
                <a:gd name="T18" fmla="*/ 1 w 229"/>
                <a:gd name="T19" fmla="*/ 2 h 331"/>
                <a:gd name="T20" fmla="*/ 1 w 229"/>
                <a:gd name="T21" fmla="*/ 2 h 331"/>
                <a:gd name="T22" fmla="*/ 1 w 229"/>
                <a:gd name="T23" fmla="*/ 2 h 331"/>
                <a:gd name="T24" fmla="*/ 1 w 229"/>
                <a:gd name="T25" fmla="*/ 2 h 331"/>
                <a:gd name="T26" fmla="*/ 1 w 229"/>
                <a:gd name="T27" fmla="*/ 2 h 331"/>
                <a:gd name="T28" fmla="*/ 1 w 229"/>
                <a:gd name="T29" fmla="*/ 2 h 331"/>
                <a:gd name="T30" fmla="*/ 1 w 229"/>
                <a:gd name="T31" fmla="*/ 3 h 331"/>
                <a:gd name="T32" fmla="*/ 1 w 229"/>
                <a:gd name="T33" fmla="*/ 3 h 331"/>
                <a:gd name="T34" fmla="*/ 1 w 229"/>
                <a:gd name="T35" fmla="*/ 3 h 331"/>
                <a:gd name="T36" fmla="*/ 1 w 229"/>
                <a:gd name="T37" fmla="*/ 2 h 331"/>
                <a:gd name="T38" fmla="*/ 1 w 229"/>
                <a:gd name="T39" fmla="*/ 2 h 331"/>
                <a:gd name="T40" fmla="*/ 1 w 229"/>
                <a:gd name="T41" fmla="*/ 2 h 331"/>
                <a:gd name="T42" fmla="*/ 1 w 229"/>
                <a:gd name="T43" fmla="*/ 2 h 331"/>
                <a:gd name="T44" fmla="*/ 1 w 229"/>
                <a:gd name="T45" fmla="*/ 2 h 331"/>
                <a:gd name="T46" fmla="*/ 1 w 229"/>
                <a:gd name="T47" fmla="*/ 2 h 331"/>
                <a:gd name="T48" fmla="*/ 1 w 229"/>
                <a:gd name="T49" fmla="*/ 2 h 331"/>
                <a:gd name="T50" fmla="*/ 0 w 229"/>
                <a:gd name="T51" fmla="*/ 2 h 331"/>
                <a:gd name="T52" fmla="*/ 1 w 229"/>
                <a:gd name="T53" fmla="*/ 1 h 331"/>
                <a:gd name="T54" fmla="*/ 1 w 229"/>
                <a:gd name="T55" fmla="*/ 0 h 331"/>
                <a:gd name="T56" fmla="*/ 1 w 229"/>
                <a:gd name="T57" fmla="*/ 0 h 331"/>
                <a:gd name="T58" fmla="*/ 1 w 229"/>
                <a:gd name="T59" fmla="*/ 0 h 331"/>
                <a:gd name="T60" fmla="*/ 1 w 229"/>
                <a:gd name="T61" fmla="*/ 0 h 331"/>
                <a:gd name="T62" fmla="*/ 1 w 229"/>
                <a:gd name="T63" fmla="*/ 1 h 331"/>
                <a:gd name="T64" fmla="*/ 1 w 229"/>
                <a:gd name="T65" fmla="*/ 1 h 331"/>
                <a:gd name="T66" fmla="*/ 1 w 229"/>
                <a:gd name="T67" fmla="*/ 1 h 331"/>
                <a:gd name="T68" fmla="*/ 2 w 229"/>
                <a:gd name="T69" fmla="*/ 1 h 331"/>
                <a:gd name="T70" fmla="*/ 2 w 229"/>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331"/>
                <a:gd name="T110" fmla="*/ 229 w 229"/>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5" name="Freeform 74"/>
            <p:cNvSpPr>
              <a:spLocks/>
            </p:cNvSpPr>
            <p:nvPr/>
          </p:nvSpPr>
          <p:spPr bwMode="auto">
            <a:xfrm>
              <a:off x="4029" y="1022"/>
              <a:ext cx="116" cy="176"/>
            </a:xfrm>
            <a:custGeom>
              <a:avLst/>
              <a:gdLst>
                <a:gd name="T0" fmla="*/ 3 w 581"/>
                <a:gd name="T1" fmla="*/ 1 h 879"/>
                <a:gd name="T2" fmla="*/ 4 w 581"/>
                <a:gd name="T3" fmla="*/ 1 h 879"/>
                <a:gd name="T4" fmla="*/ 4 w 581"/>
                <a:gd name="T5" fmla="*/ 1 h 879"/>
                <a:gd name="T6" fmla="*/ 5 w 581"/>
                <a:gd name="T7" fmla="*/ 1 h 879"/>
                <a:gd name="T8" fmla="*/ 4 w 581"/>
                <a:gd name="T9" fmla="*/ 1 h 879"/>
                <a:gd name="T10" fmla="*/ 4 w 581"/>
                <a:gd name="T11" fmla="*/ 1 h 879"/>
                <a:gd name="T12" fmla="*/ 4 w 581"/>
                <a:gd name="T13" fmla="*/ 2 h 879"/>
                <a:gd name="T14" fmla="*/ 4 w 581"/>
                <a:gd name="T15" fmla="*/ 2 h 879"/>
                <a:gd name="T16" fmla="*/ 4 w 581"/>
                <a:gd name="T17" fmla="*/ 1 h 879"/>
                <a:gd name="T18" fmla="*/ 3 w 581"/>
                <a:gd name="T19" fmla="*/ 2 h 879"/>
                <a:gd name="T20" fmla="*/ 3 w 581"/>
                <a:gd name="T21" fmla="*/ 2 h 879"/>
                <a:gd name="T22" fmla="*/ 3 w 581"/>
                <a:gd name="T23" fmla="*/ 2 h 879"/>
                <a:gd name="T24" fmla="*/ 3 w 581"/>
                <a:gd name="T25" fmla="*/ 2 h 879"/>
                <a:gd name="T26" fmla="*/ 2 w 581"/>
                <a:gd name="T27" fmla="*/ 2 h 879"/>
                <a:gd name="T28" fmla="*/ 3 w 581"/>
                <a:gd name="T29" fmla="*/ 2 h 879"/>
                <a:gd name="T30" fmla="*/ 2 w 581"/>
                <a:gd name="T31" fmla="*/ 3 h 879"/>
                <a:gd name="T32" fmla="*/ 3 w 581"/>
                <a:gd name="T33" fmla="*/ 3 h 879"/>
                <a:gd name="T34" fmla="*/ 3 w 581"/>
                <a:gd name="T35" fmla="*/ 3 h 879"/>
                <a:gd name="T36" fmla="*/ 3 w 581"/>
                <a:gd name="T37" fmla="*/ 3 h 879"/>
                <a:gd name="T38" fmla="*/ 3 w 581"/>
                <a:gd name="T39" fmla="*/ 4 h 879"/>
                <a:gd name="T40" fmla="*/ 2 w 581"/>
                <a:gd name="T41" fmla="*/ 4 h 879"/>
                <a:gd name="T42" fmla="*/ 2 w 581"/>
                <a:gd name="T43" fmla="*/ 4 h 879"/>
                <a:gd name="T44" fmla="*/ 2 w 581"/>
                <a:gd name="T45" fmla="*/ 5 h 879"/>
                <a:gd name="T46" fmla="*/ 2 w 581"/>
                <a:gd name="T47" fmla="*/ 6 h 879"/>
                <a:gd name="T48" fmla="*/ 2 w 581"/>
                <a:gd name="T49" fmla="*/ 6 h 879"/>
                <a:gd name="T50" fmla="*/ 2 w 581"/>
                <a:gd name="T51" fmla="*/ 7 h 879"/>
                <a:gd name="T52" fmla="*/ 1 w 581"/>
                <a:gd name="T53" fmla="*/ 7 h 879"/>
                <a:gd name="T54" fmla="*/ 1 w 581"/>
                <a:gd name="T55" fmla="*/ 7 h 879"/>
                <a:gd name="T56" fmla="*/ 1 w 581"/>
                <a:gd name="T57" fmla="*/ 6 h 879"/>
                <a:gd name="T58" fmla="*/ 2 w 581"/>
                <a:gd name="T59" fmla="*/ 6 h 879"/>
                <a:gd name="T60" fmla="*/ 1 w 581"/>
                <a:gd name="T61" fmla="*/ 6 h 879"/>
                <a:gd name="T62" fmla="*/ 1 w 581"/>
                <a:gd name="T63" fmla="*/ 6 h 879"/>
                <a:gd name="T64" fmla="*/ 1 w 581"/>
                <a:gd name="T65" fmla="*/ 6 h 879"/>
                <a:gd name="T66" fmla="*/ 1 w 581"/>
                <a:gd name="T67" fmla="*/ 5 h 879"/>
                <a:gd name="T68" fmla="*/ 2 w 581"/>
                <a:gd name="T69" fmla="*/ 5 h 879"/>
                <a:gd name="T70" fmla="*/ 2 w 581"/>
                <a:gd name="T71" fmla="*/ 5 h 879"/>
                <a:gd name="T72" fmla="*/ 1 w 581"/>
                <a:gd name="T73" fmla="*/ 5 h 879"/>
                <a:gd name="T74" fmla="*/ 1 w 581"/>
                <a:gd name="T75" fmla="*/ 5 h 879"/>
                <a:gd name="T76" fmla="*/ 1 w 581"/>
                <a:gd name="T77" fmla="*/ 5 h 879"/>
                <a:gd name="T78" fmla="*/ 2 w 581"/>
                <a:gd name="T79" fmla="*/ 4 h 879"/>
                <a:gd name="T80" fmla="*/ 2 w 581"/>
                <a:gd name="T81" fmla="*/ 4 h 879"/>
                <a:gd name="T82" fmla="*/ 1 w 581"/>
                <a:gd name="T83" fmla="*/ 4 h 879"/>
                <a:gd name="T84" fmla="*/ 0 w 581"/>
                <a:gd name="T85" fmla="*/ 5 h 879"/>
                <a:gd name="T86" fmla="*/ 0 w 581"/>
                <a:gd name="T87" fmla="*/ 4 h 879"/>
                <a:gd name="T88" fmla="*/ 1 w 581"/>
                <a:gd name="T89" fmla="*/ 4 h 879"/>
                <a:gd name="T90" fmla="*/ 2 w 581"/>
                <a:gd name="T91" fmla="*/ 4 h 879"/>
                <a:gd name="T92" fmla="*/ 2 w 581"/>
                <a:gd name="T93" fmla="*/ 3 h 879"/>
                <a:gd name="T94" fmla="*/ 1 w 581"/>
                <a:gd name="T95" fmla="*/ 4 h 879"/>
                <a:gd name="T96" fmla="*/ 1 w 581"/>
                <a:gd name="T97" fmla="*/ 3 h 879"/>
                <a:gd name="T98" fmla="*/ 1 w 581"/>
                <a:gd name="T99" fmla="*/ 3 h 879"/>
                <a:gd name="T100" fmla="*/ 1 w 581"/>
                <a:gd name="T101" fmla="*/ 3 h 879"/>
                <a:gd name="T102" fmla="*/ 1 w 581"/>
                <a:gd name="T103" fmla="*/ 3 h 879"/>
                <a:gd name="T104" fmla="*/ 0 w 581"/>
                <a:gd name="T105" fmla="*/ 3 h 879"/>
                <a:gd name="T106" fmla="*/ 0 w 581"/>
                <a:gd name="T107" fmla="*/ 3 h 879"/>
                <a:gd name="T108" fmla="*/ 1 w 581"/>
                <a:gd name="T109" fmla="*/ 2 h 879"/>
                <a:gd name="T110" fmla="*/ 1 w 581"/>
                <a:gd name="T111" fmla="*/ 2 h 879"/>
                <a:gd name="T112" fmla="*/ 1 w 581"/>
                <a:gd name="T113" fmla="*/ 2 h 879"/>
                <a:gd name="T114" fmla="*/ 1 w 581"/>
                <a:gd name="T115" fmla="*/ 1 h 879"/>
                <a:gd name="T116" fmla="*/ 2 w 581"/>
                <a:gd name="T117" fmla="*/ 1 h 879"/>
                <a:gd name="T118" fmla="*/ 2 w 581"/>
                <a:gd name="T119" fmla="*/ 0 h 879"/>
                <a:gd name="T120" fmla="*/ 2 w 581"/>
                <a:gd name="T121" fmla="*/ 0 h 879"/>
                <a:gd name="T122" fmla="*/ 3 w 581"/>
                <a:gd name="T123" fmla="*/ 0 h 879"/>
                <a:gd name="T124" fmla="*/ 3 w 581"/>
                <a:gd name="T125" fmla="*/ 0 h 8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1"/>
                <a:gd name="T190" fmla="*/ 0 h 879"/>
                <a:gd name="T191" fmla="*/ 581 w 581"/>
                <a:gd name="T192" fmla="*/ 879 h 8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6" name="Freeform 75"/>
            <p:cNvSpPr>
              <a:spLocks/>
            </p:cNvSpPr>
            <p:nvPr/>
          </p:nvSpPr>
          <p:spPr bwMode="auto">
            <a:xfrm>
              <a:off x="4091" y="1068"/>
              <a:ext cx="119" cy="108"/>
            </a:xfrm>
            <a:custGeom>
              <a:avLst/>
              <a:gdLst>
                <a:gd name="T0" fmla="*/ 5 w 591"/>
                <a:gd name="T1" fmla="*/ 1 h 540"/>
                <a:gd name="T2" fmla="*/ 4 w 591"/>
                <a:gd name="T3" fmla="*/ 1 h 540"/>
                <a:gd name="T4" fmla="*/ 4 w 591"/>
                <a:gd name="T5" fmla="*/ 2 h 540"/>
                <a:gd name="T6" fmla="*/ 4 w 591"/>
                <a:gd name="T7" fmla="*/ 3 h 540"/>
                <a:gd name="T8" fmla="*/ 4 w 591"/>
                <a:gd name="T9" fmla="*/ 3 h 540"/>
                <a:gd name="T10" fmla="*/ 4 w 591"/>
                <a:gd name="T11" fmla="*/ 4 h 540"/>
                <a:gd name="T12" fmla="*/ 3 w 591"/>
                <a:gd name="T13" fmla="*/ 4 h 540"/>
                <a:gd name="T14" fmla="*/ 2 w 591"/>
                <a:gd name="T15" fmla="*/ 4 h 540"/>
                <a:gd name="T16" fmla="*/ 2 w 591"/>
                <a:gd name="T17" fmla="*/ 3 h 540"/>
                <a:gd name="T18" fmla="*/ 3 w 591"/>
                <a:gd name="T19" fmla="*/ 4 h 540"/>
                <a:gd name="T20" fmla="*/ 3 w 591"/>
                <a:gd name="T21" fmla="*/ 4 h 540"/>
                <a:gd name="T22" fmla="*/ 3 w 591"/>
                <a:gd name="T23" fmla="*/ 4 h 540"/>
                <a:gd name="T24" fmla="*/ 3 w 591"/>
                <a:gd name="T25" fmla="*/ 3 h 540"/>
                <a:gd name="T26" fmla="*/ 3 w 591"/>
                <a:gd name="T27" fmla="*/ 3 h 540"/>
                <a:gd name="T28" fmla="*/ 4 w 591"/>
                <a:gd name="T29" fmla="*/ 2 h 540"/>
                <a:gd name="T30" fmla="*/ 4 w 591"/>
                <a:gd name="T31" fmla="*/ 2 h 540"/>
                <a:gd name="T32" fmla="*/ 4 w 591"/>
                <a:gd name="T33" fmla="*/ 2 h 540"/>
                <a:gd name="T34" fmla="*/ 3 w 591"/>
                <a:gd name="T35" fmla="*/ 2 h 540"/>
                <a:gd name="T36" fmla="*/ 3 w 591"/>
                <a:gd name="T37" fmla="*/ 2 h 540"/>
                <a:gd name="T38" fmla="*/ 3 w 591"/>
                <a:gd name="T39" fmla="*/ 1 h 540"/>
                <a:gd name="T40" fmla="*/ 3 w 591"/>
                <a:gd name="T41" fmla="*/ 1 h 540"/>
                <a:gd name="T42" fmla="*/ 2 w 591"/>
                <a:gd name="T43" fmla="*/ 1 h 540"/>
                <a:gd name="T44" fmla="*/ 2 w 591"/>
                <a:gd name="T45" fmla="*/ 1 h 540"/>
                <a:gd name="T46" fmla="*/ 2 w 591"/>
                <a:gd name="T47" fmla="*/ 2 h 540"/>
                <a:gd name="T48" fmla="*/ 2 w 591"/>
                <a:gd name="T49" fmla="*/ 2 h 540"/>
                <a:gd name="T50" fmla="*/ 1 w 591"/>
                <a:gd name="T51" fmla="*/ 2 h 540"/>
                <a:gd name="T52" fmla="*/ 1 w 591"/>
                <a:gd name="T53" fmla="*/ 2 h 540"/>
                <a:gd name="T54" fmla="*/ 1 w 591"/>
                <a:gd name="T55" fmla="*/ 3 h 540"/>
                <a:gd name="T56" fmla="*/ 1 w 591"/>
                <a:gd name="T57" fmla="*/ 3 h 540"/>
                <a:gd name="T58" fmla="*/ 1 w 591"/>
                <a:gd name="T59" fmla="*/ 4 h 540"/>
                <a:gd name="T60" fmla="*/ 1 w 591"/>
                <a:gd name="T61" fmla="*/ 4 h 540"/>
                <a:gd name="T62" fmla="*/ 1 w 591"/>
                <a:gd name="T63" fmla="*/ 4 h 540"/>
                <a:gd name="T64" fmla="*/ 0 w 591"/>
                <a:gd name="T65" fmla="*/ 4 h 540"/>
                <a:gd name="T66" fmla="*/ 0 w 591"/>
                <a:gd name="T67" fmla="*/ 3 h 540"/>
                <a:gd name="T68" fmla="*/ 0 w 591"/>
                <a:gd name="T69" fmla="*/ 3 h 540"/>
                <a:gd name="T70" fmla="*/ 0 w 591"/>
                <a:gd name="T71" fmla="*/ 2 h 540"/>
                <a:gd name="T72" fmla="*/ 1 w 591"/>
                <a:gd name="T73" fmla="*/ 2 h 540"/>
                <a:gd name="T74" fmla="*/ 1 w 591"/>
                <a:gd name="T75" fmla="*/ 1 h 540"/>
                <a:gd name="T76" fmla="*/ 1 w 591"/>
                <a:gd name="T77" fmla="*/ 1 h 540"/>
                <a:gd name="T78" fmla="*/ 2 w 591"/>
                <a:gd name="T79" fmla="*/ 1 h 540"/>
                <a:gd name="T80" fmla="*/ 2 w 591"/>
                <a:gd name="T81" fmla="*/ 0 h 540"/>
                <a:gd name="T82" fmla="*/ 3 w 591"/>
                <a:gd name="T83" fmla="*/ 0 h 540"/>
                <a:gd name="T84" fmla="*/ 3 w 591"/>
                <a:gd name="T85" fmla="*/ 0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1"/>
                <a:gd name="T130" fmla="*/ 0 h 540"/>
                <a:gd name="T131" fmla="*/ 591 w 591"/>
                <a:gd name="T132" fmla="*/ 540 h 5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7" name="Freeform 76"/>
            <p:cNvSpPr>
              <a:spLocks/>
            </p:cNvSpPr>
            <p:nvPr/>
          </p:nvSpPr>
          <p:spPr bwMode="auto">
            <a:xfrm>
              <a:off x="4123" y="1101"/>
              <a:ext cx="47" cy="55"/>
            </a:xfrm>
            <a:custGeom>
              <a:avLst/>
              <a:gdLst>
                <a:gd name="T0" fmla="*/ 2 w 238"/>
                <a:gd name="T1" fmla="*/ 1 h 271"/>
                <a:gd name="T2" fmla="*/ 2 w 238"/>
                <a:gd name="T3" fmla="*/ 1 h 271"/>
                <a:gd name="T4" fmla="*/ 2 w 238"/>
                <a:gd name="T5" fmla="*/ 1 h 271"/>
                <a:gd name="T6" fmla="*/ 2 w 238"/>
                <a:gd name="T7" fmla="*/ 1 h 271"/>
                <a:gd name="T8" fmla="*/ 2 w 238"/>
                <a:gd name="T9" fmla="*/ 1 h 271"/>
                <a:gd name="T10" fmla="*/ 2 w 238"/>
                <a:gd name="T11" fmla="*/ 1 h 271"/>
                <a:gd name="T12" fmla="*/ 2 w 238"/>
                <a:gd name="T13" fmla="*/ 2 h 271"/>
                <a:gd name="T14" fmla="*/ 2 w 238"/>
                <a:gd name="T15" fmla="*/ 2 h 271"/>
                <a:gd name="T16" fmla="*/ 2 w 238"/>
                <a:gd name="T17" fmla="*/ 2 h 271"/>
                <a:gd name="T18" fmla="*/ 2 w 238"/>
                <a:gd name="T19" fmla="*/ 2 h 271"/>
                <a:gd name="T20" fmla="*/ 2 w 238"/>
                <a:gd name="T21" fmla="*/ 2 h 271"/>
                <a:gd name="T22" fmla="*/ 1 w 238"/>
                <a:gd name="T23" fmla="*/ 2 h 271"/>
                <a:gd name="T24" fmla="*/ 1 w 238"/>
                <a:gd name="T25" fmla="*/ 2 h 271"/>
                <a:gd name="T26" fmla="*/ 1 w 238"/>
                <a:gd name="T27" fmla="*/ 2 h 271"/>
                <a:gd name="T28" fmla="*/ 1 w 238"/>
                <a:gd name="T29" fmla="*/ 1 h 271"/>
                <a:gd name="T30" fmla="*/ 1 w 238"/>
                <a:gd name="T31" fmla="*/ 1 h 271"/>
                <a:gd name="T32" fmla="*/ 1 w 238"/>
                <a:gd name="T33" fmla="*/ 1 h 271"/>
                <a:gd name="T34" fmla="*/ 0 w 238"/>
                <a:gd name="T35" fmla="*/ 2 h 271"/>
                <a:gd name="T36" fmla="*/ 0 w 238"/>
                <a:gd name="T37" fmla="*/ 2 h 271"/>
                <a:gd name="T38" fmla="*/ 0 w 238"/>
                <a:gd name="T39" fmla="*/ 2 h 271"/>
                <a:gd name="T40" fmla="*/ 0 w 238"/>
                <a:gd name="T41" fmla="*/ 2 h 271"/>
                <a:gd name="T42" fmla="*/ 0 w 238"/>
                <a:gd name="T43" fmla="*/ 2 h 271"/>
                <a:gd name="T44" fmla="*/ 0 w 238"/>
                <a:gd name="T45" fmla="*/ 2 h 271"/>
                <a:gd name="T46" fmla="*/ 0 w 238"/>
                <a:gd name="T47" fmla="*/ 1 h 271"/>
                <a:gd name="T48" fmla="*/ 0 w 238"/>
                <a:gd name="T49" fmla="*/ 1 h 271"/>
                <a:gd name="T50" fmla="*/ 0 w 238"/>
                <a:gd name="T51" fmla="*/ 1 h 271"/>
                <a:gd name="T52" fmla="*/ 0 w 238"/>
                <a:gd name="T53" fmla="*/ 1 h 271"/>
                <a:gd name="T54" fmla="*/ 0 w 238"/>
                <a:gd name="T55" fmla="*/ 1 h 271"/>
                <a:gd name="T56" fmla="*/ 0 w 238"/>
                <a:gd name="T57" fmla="*/ 1 h 271"/>
                <a:gd name="T58" fmla="*/ 0 w 238"/>
                <a:gd name="T59" fmla="*/ 1 h 271"/>
                <a:gd name="T60" fmla="*/ 0 w 238"/>
                <a:gd name="T61" fmla="*/ 1 h 271"/>
                <a:gd name="T62" fmla="*/ 1 w 238"/>
                <a:gd name="T63" fmla="*/ 1 h 271"/>
                <a:gd name="T64" fmla="*/ 1 w 238"/>
                <a:gd name="T65" fmla="*/ 1 h 271"/>
                <a:gd name="T66" fmla="*/ 1 w 238"/>
                <a:gd name="T67" fmla="*/ 1 h 271"/>
                <a:gd name="T68" fmla="*/ 1 w 238"/>
                <a:gd name="T69" fmla="*/ 1 h 271"/>
                <a:gd name="T70" fmla="*/ 1 w 238"/>
                <a:gd name="T71" fmla="*/ 1 h 271"/>
                <a:gd name="T72" fmla="*/ 1 w 238"/>
                <a:gd name="T73" fmla="*/ 1 h 271"/>
                <a:gd name="T74" fmla="*/ 1 w 238"/>
                <a:gd name="T75" fmla="*/ 1 h 271"/>
                <a:gd name="T76" fmla="*/ 1 w 238"/>
                <a:gd name="T77" fmla="*/ 0 h 271"/>
                <a:gd name="T78" fmla="*/ 1 w 238"/>
                <a:gd name="T79" fmla="*/ 0 h 271"/>
                <a:gd name="T80" fmla="*/ 1 w 238"/>
                <a:gd name="T81" fmla="*/ 0 h 271"/>
                <a:gd name="T82" fmla="*/ 1 w 238"/>
                <a:gd name="T83" fmla="*/ 0 h 271"/>
                <a:gd name="T84" fmla="*/ 1 w 238"/>
                <a:gd name="T85" fmla="*/ 0 h 271"/>
                <a:gd name="T86" fmla="*/ 1 w 238"/>
                <a:gd name="T87" fmla="*/ 0 h 271"/>
                <a:gd name="T88" fmla="*/ 1 w 238"/>
                <a:gd name="T89" fmla="*/ 0 h 271"/>
                <a:gd name="T90" fmla="*/ 1 w 238"/>
                <a:gd name="T91" fmla="*/ 1 h 271"/>
                <a:gd name="T92" fmla="*/ 1 w 238"/>
                <a:gd name="T93" fmla="*/ 1 h 271"/>
                <a:gd name="T94" fmla="*/ 2 w 238"/>
                <a:gd name="T95" fmla="*/ 1 h 271"/>
                <a:gd name="T96" fmla="*/ 2 w 238"/>
                <a:gd name="T97" fmla="*/ 1 h 271"/>
                <a:gd name="T98" fmla="*/ 2 w 238"/>
                <a:gd name="T99" fmla="*/ 1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8"/>
                <a:gd name="T151" fmla="*/ 0 h 271"/>
                <a:gd name="T152" fmla="*/ 238 w 238"/>
                <a:gd name="T153" fmla="*/ 271 h 2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8" name="Freeform 77"/>
            <p:cNvSpPr>
              <a:spLocks/>
            </p:cNvSpPr>
            <p:nvPr/>
          </p:nvSpPr>
          <p:spPr bwMode="auto">
            <a:xfrm>
              <a:off x="4135" y="1141"/>
              <a:ext cx="161" cy="158"/>
            </a:xfrm>
            <a:custGeom>
              <a:avLst/>
              <a:gdLst>
                <a:gd name="T0" fmla="*/ 5 w 806"/>
                <a:gd name="T1" fmla="*/ 6 h 789"/>
                <a:gd name="T2" fmla="*/ 5 w 806"/>
                <a:gd name="T3" fmla="*/ 5 h 789"/>
                <a:gd name="T4" fmla="*/ 5 w 806"/>
                <a:gd name="T5" fmla="*/ 5 h 789"/>
                <a:gd name="T6" fmla="*/ 5 w 806"/>
                <a:gd name="T7" fmla="*/ 5 h 789"/>
                <a:gd name="T8" fmla="*/ 4 w 806"/>
                <a:gd name="T9" fmla="*/ 5 h 789"/>
                <a:gd name="T10" fmla="*/ 4 w 806"/>
                <a:gd name="T11" fmla="*/ 5 h 789"/>
                <a:gd name="T12" fmla="*/ 4 w 806"/>
                <a:gd name="T13" fmla="*/ 5 h 789"/>
                <a:gd name="T14" fmla="*/ 4 w 806"/>
                <a:gd name="T15" fmla="*/ 6 h 789"/>
                <a:gd name="T16" fmla="*/ 4 w 806"/>
                <a:gd name="T17" fmla="*/ 6 h 789"/>
                <a:gd name="T18" fmla="*/ 3 w 806"/>
                <a:gd name="T19" fmla="*/ 5 h 789"/>
                <a:gd name="T20" fmla="*/ 3 w 806"/>
                <a:gd name="T21" fmla="*/ 5 h 789"/>
                <a:gd name="T22" fmla="*/ 3 w 806"/>
                <a:gd name="T23" fmla="*/ 4 h 789"/>
                <a:gd name="T24" fmla="*/ 3 w 806"/>
                <a:gd name="T25" fmla="*/ 3 h 789"/>
                <a:gd name="T26" fmla="*/ 3 w 806"/>
                <a:gd name="T27" fmla="*/ 3 h 789"/>
                <a:gd name="T28" fmla="*/ 3 w 806"/>
                <a:gd name="T29" fmla="*/ 3 h 789"/>
                <a:gd name="T30" fmla="*/ 3 w 806"/>
                <a:gd name="T31" fmla="*/ 4 h 789"/>
                <a:gd name="T32" fmla="*/ 3 w 806"/>
                <a:gd name="T33" fmla="*/ 5 h 789"/>
                <a:gd name="T34" fmla="*/ 2 w 806"/>
                <a:gd name="T35" fmla="*/ 6 h 789"/>
                <a:gd name="T36" fmla="*/ 2 w 806"/>
                <a:gd name="T37" fmla="*/ 6 h 789"/>
                <a:gd name="T38" fmla="*/ 2 w 806"/>
                <a:gd name="T39" fmla="*/ 6 h 789"/>
                <a:gd name="T40" fmla="*/ 2 w 806"/>
                <a:gd name="T41" fmla="*/ 5 h 789"/>
                <a:gd name="T42" fmla="*/ 2 w 806"/>
                <a:gd name="T43" fmla="*/ 5 h 789"/>
                <a:gd name="T44" fmla="*/ 1 w 806"/>
                <a:gd name="T45" fmla="*/ 5 h 789"/>
                <a:gd name="T46" fmla="*/ 0 w 806"/>
                <a:gd name="T47" fmla="*/ 6 h 789"/>
                <a:gd name="T48" fmla="*/ 0 w 806"/>
                <a:gd name="T49" fmla="*/ 6 h 789"/>
                <a:gd name="T50" fmla="*/ 0 w 806"/>
                <a:gd name="T51" fmla="*/ 5 h 789"/>
                <a:gd name="T52" fmla="*/ 0 w 806"/>
                <a:gd name="T53" fmla="*/ 5 h 789"/>
                <a:gd name="T54" fmla="*/ 0 w 806"/>
                <a:gd name="T55" fmla="*/ 5 h 789"/>
                <a:gd name="T56" fmla="*/ 0 w 806"/>
                <a:gd name="T57" fmla="*/ 5 h 789"/>
                <a:gd name="T58" fmla="*/ 0 w 806"/>
                <a:gd name="T59" fmla="*/ 4 h 789"/>
                <a:gd name="T60" fmla="*/ 1 w 806"/>
                <a:gd name="T61" fmla="*/ 4 h 789"/>
                <a:gd name="T62" fmla="*/ 1 w 806"/>
                <a:gd name="T63" fmla="*/ 4 h 789"/>
                <a:gd name="T64" fmla="*/ 1 w 806"/>
                <a:gd name="T65" fmla="*/ 4 h 789"/>
                <a:gd name="T66" fmla="*/ 1 w 806"/>
                <a:gd name="T67" fmla="*/ 5 h 789"/>
                <a:gd name="T68" fmla="*/ 1 w 806"/>
                <a:gd name="T69" fmla="*/ 5 h 789"/>
                <a:gd name="T70" fmla="*/ 2 w 806"/>
                <a:gd name="T71" fmla="*/ 3 h 789"/>
                <a:gd name="T72" fmla="*/ 2 w 806"/>
                <a:gd name="T73" fmla="*/ 3 h 789"/>
                <a:gd name="T74" fmla="*/ 2 w 806"/>
                <a:gd name="T75" fmla="*/ 2 h 789"/>
                <a:gd name="T76" fmla="*/ 1 w 806"/>
                <a:gd name="T77" fmla="*/ 2 h 789"/>
                <a:gd name="T78" fmla="*/ 1 w 806"/>
                <a:gd name="T79" fmla="*/ 2 h 789"/>
                <a:gd name="T80" fmla="*/ 1 w 806"/>
                <a:gd name="T81" fmla="*/ 2 h 789"/>
                <a:gd name="T82" fmla="*/ 2 w 806"/>
                <a:gd name="T83" fmla="*/ 2 h 789"/>
                <a:gd name="T84" fmla="*/ 2 w 806"/>
                <a:gd name="T85" fmla="*/ 2 h 789"/>
                <a:gd name="T86" fmla="*/ 3 w 806"/>
                <a:gd name="T87" fmla="*/ 1 h 789"/>
                <a:gd name="T88" fmla="*/ 3 w 806"/>
                <a:gd name="T89" fmla="*/ 1 h 789"/>
                <a:gd name="T90" fmla="*/ 3 w 806"/>
                <a:gd name="T91" fmla="*/ 1 h 789"/>
                <a:gd name="T92" fmla="*/ 3 w 806"/>
                <a:gd name="T93" fmla="*/ 1 h 789"/>
                <a:gd name="T94" fmla="*/ 3 w 806"/>
                <a:gd name="T95" fmla="*/ 1 h 789"/>
                <a:gd name="T96" fmla="*/ 3 w 806"/>
                <a:gd name="T97" fmla="*/ 0 h 789"/>
                <a:gd name="T98" fmla="*/ 4 w 806"/>
                <a:gd name="T99" fmla="*/ 0 h 789"/>
                <a:gd name="T100" fmla="*/ 5 w 806"/>
                <a:gd name="T101" fmla="*/ 0 h 789"/>
                <a:gd name="T102" fmla="*/ 6 w 806"/>
                <a:gd name="T103" fmla="*/ 0 h 789"/>
                <a:gd name="T104" fmla="*/ 6 w 806"/>
                <a:gd name="T105" fmla="*/ 1 h 789"/>
                <a:gd name="T106" fmla="*/ 6 w 806"/>
                <a:gd name="T107" fmla="*/ 2 h 789"/>
                <a:gd name="T108" fmla="*/ 6 w 806"/>
                <a:gd name="T109" fmla="*/ 4 h 789"/>
                <a:gd name="T110" fmla="*/ 6 w 806"/>
                <a:gd name="T111" fmla="*/ 5 h 7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6"/>
                <a:gd name="T169" fmla="*/ 0 h 789"/>
                <a:gd name="T170" fmla="*/ 806 w 806"/>
                <a:gd name="T171" fmla="*/ 789 h 7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9" name="Freeform 78"/>
            <p:cNvSpPr>
              <a:spLocks/>
            </p:cNvSpPr>
            <p:nvPr/>
          </p:nvSpPr>
          <p:spPr bwMode="auto">
            <a:xfrm>
              <a:off x="4214" y="1168"/>
              <a:ext cx="81" cy="83"/>
            </a:xfrm>
            <a:custGeom>
              <a:avLst/>
              <a:gdLst>
                <a:gd name="T0" fmla="*/ 2 w 405"/>
                <a:gd name="T1" fmla="*/ 1 h 414"/>
                <a:gd name="T2" fmla="*/ 3 w 405"/>
                <a:gd name="T3" fmla="*/ 1 h 414"/>
                <a:gd name="T4" fmla="*/ 3 w 405"/>
                <a:gd name="T5" fmla="*/ 1 h 414"/>
                <a:gd name="T6" fmla="*/ 3 w 405"/>
                <a:gd name="T7" fmla="*/ 1 h 414"/>
                <a:gd name="T8" fmla="*/ 3 w 405"/>
                <a:gd name="T9" fmla="*/ 1 h 414"/>
                <a:gd name="T10" fmla="*/ 3 w 405"/>
                <a:gd name="T11" fmla="*/ 2 h 414"/>
                <a:gd name="T12" fmla="*/ 2 w 405"/>
                <a:gd name="T13" fmla="*/ 2 h 414"/>
                <a:gd name="T14" fmla="*/ 2 w 405"/>
                <a:gd name="T15" fmla="*/ 3 h 414"/>
                <a:gd name="T16" fmla="*/ 2 w 405"/>
                <a:gd name="T17" fmla="*/ 3 h 414"/>
                <a:gd name="T18" fmla="*/ 2 w 405"/>
                <a:gd name="T19" fmla="*/ 3 h 414"/>
                <a:gd name="T20" fmla="*/ 2 w 405"/>
                <a:gd name="T21" fmla="*/ 3 h 414"/>
                <a:gd name="T22" fmla="*/ 2 w 405"/>
                <a:gd name="T23" fmla="*/ 3 h 414"/>
                <a:gd name="T24" fmla="*/ 2 w 405"/>
                <a:gd name="T25" fmla="*/ 3 h 414"/>
                <a:gd name="T26" fmla="*/ 1 w 405"/>
                <a:gd name="T27" fmla="*/ 3 h 414"/>
                <a:gd name="T28" fmla="*/ 1 w 405"/>
                <a:gd name="T29" fmla="*/ 3 h 414"/>
                <a:gd name="T30" fmla="*/ 1 w 405"/>
                <a:gd name="T31" fmla="*/ 3 h 414"/>
                <a:gd name="T32" fmla="*/ 1 w 405"/>
                <a:gd name="T33" fmla="*/ 3 h 414"/>
                <a:gd name="T34" fmla="*/ 1 w 405"/>
                <a:gd name="T35" fmla="*/ 3 h 414"/>
                <a:gd name="T36" fmla="*/ 1 w 405"/>
                <a:gd name="T37" fmla="*/ 3 h 414"/>
                <a:gd name="T38" fmla="*/ 1 w 405"/>
                <a:gd name="T39" fmla="*/ 2 h 414"/>
                <a:gd name="T40" fmla="*/ 1 w 405"/>
                <a:gd name="T41" fmla="*/ 2 h 414"/>
                <a:gd name="T42" fmla="*/ 1 w 405"/>
                <a:gd name="T43" fmla="*/ 2 h 414"/>
                <a:gd name="T44" fmla="*/ 0 w 405"/>
                <a:gd name="T45" fmla="*/ 2 h 414"/>
                <a:gd name="T46" fmla="*/ 0 w 405"/>
                <a:gd name="T47" fmla="*/ 2 h 414"/>
                <a:gd name="T48" fmla="*/ 0 w 405"/>
                <a:gd name="T49" fmla="*/ 2 h 414"/>
                <a:gd name="T50" fmla="*/ 0 w 405"/>
                <a:gd name="T51" fmla="*/ 2 h 414"/>
                <a:gd name="T52" fmla="*/ 0 w 405"/>
                <a:gd name="T53" fmla="*/ 2 h 414"/>
                <a:gd name="T54" fmla="*/ 1 w 405"/>
                <a:gd name="T55" fmla="*/ 2 h 414"/>
                <a:gd name="T56" fmla="*/ 1 w 405"/>
                <a:gd name="T57" fmla="*/ 2 h 414"/>
                <a:gd name="T58" fmla="*/ 1 w 405"/>
                <a:gd name="T59" fmla="*/ 1 h 414"/>
                <a:gd name="T60" fmla="*/ 1 w 405"/>
                <a:gd name="T61" fmla="*/ 1 h 414"/>
                <a:gd name="T62" fmla="*/ 2 w 405"/>
                <a:gd name="T63" fmla="*/ 0 h 414"/>
                <a:gd name="T64" fmla="*/ 2 w 405"/>
                <a:gd name="T65" fmla="*/ 0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5"/>
                <a:gd name="T100" fmla="*/ 0 h 414"/>
                <a:gd name="T101" fmla="*/ 405 w 405"/>
                <a:gd name="T102" fmla="*/ 414 h 4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0" name="Freeform 79"/>
            <p:cNvSpPr>
              <a:spLocks/>
            </p:cNvSpPr>
            <p:nvPr/>
          </p:nvSpPr>
          <p:spPr bwMode="auto">
            <a:xfrm>
              <a:off x="4091" y="1180"/>
              <a:ext cx="50" cy="114"/>
            </a:xfrm>
            <a:custGeom>
              <a:avLst/>
              <a:gdLst>
                <a:gd name="T0" fmla="*/ 2 w 249"/>
                <a:gd name="T1" fmla="*/ 0 h 569"/>
                <a:gd name="T2" fmla="*/ 2 w 249"/>
                <a:gd name="T3" fmla="*/ 0 h 569"/>
                <a:gd name="T4" fmla="*/ 2 w 249"/>
                <a:gd name="T5" fmla="*/ 1 h 569"/>
                <a:gd name="T6" fmla="*/ 2 w 249"/>
                <a:gd name="T7" fmla="*/ 1 h 569"/>
                <a:gd name="T8" fmla="*/ 2 w 249"/>
                <a:gd name="T9" fmla="*/ 1 h 569"/>
                <a:gd name="T10" fmla="*/ 2 w 249"/>
                <a:gd name="T11" fmla="*/ 1 h 569"/>
                <a:gd name="T12" fmla="*/ 1 w 249"/>
                <a:gd name="T13" fmla="*/ 1 h 569"/>
                <a:gd name="T14" fmla="*/ 1 w 249"/>
                <a:gd name="T15" fmla="*/ 2 h 569"/>
                <a:gd name="T16" fmla="*/ 1 w 249"/>
                <a:gd name="T17" fmla="*/ 2 h 569"/>
                <a:gd name="T18" fmla="*/ 1 w 249"/>
                <a:gd name="T19" fmla="*/ 2 h 569"/>
                <a:gd name="T20" fmla="*/ 1 w 249"/>
                <a:gd name="T21" fmla="*/ 2 h 569"/>
                <a:gd name="T22" fmla="*/ 1 w 249"/>
                <a:gd name="T23" fmla="*/ 2 h 569"/>
                <a:gd name="T24" fmla="*/ 1 w 249"/>
                <a:gd name="T25" fmla="*/ 2 h 569"/>
                <a:gd name="T26" fmla="*/ 1 w 249"/>
                <a:gd name="T27" fmla="*/ 2 h 569"/>
                <a:gd name="T28" fmla="*/ 1 w 249"/>
                <a:gd name="T29" fmla="*/ 2 h 569"/>
                <a:gd name="T30" fmla="*/ 1 w 249"/>
                <a:gd name="T31" fmla="*/ 2 h 569"/>
                <a:gd name="T32" fmla="*/ 1 w 249"/>
                <a:gd name="T33" fmla="*/ 3 h 569"/>
                <a:gd name="T34" fmla="*/ 1 w 249"/>
                <a:gd name="T35" fmla="*/ 3 h 569"/>
                <a:gd name="T36" fmla="*/ 1 w 249"/>
                <a:gd name="T37" fmla="*/ 3 h 569"/>
                <a:gd name="T38" fmla="*/ 1 w 249"/>
                <a:gd name="T39" fmla="*/ 3 h 569"/>
                <a:gd name="T40" fmla="*/ 1 w 249"/>
                <a:gd name="T41" fmla="*/ 3 h 569"/>
                <a:gd name="T42" fmla="*/ 1 w 249"/>
                <a:gd name="T43" fmla="*/ 4 h 569"/>
                <a:gd name="T44" fmla="*/ 1 w 249"/>
                <a:gd name="T45" fmla="*/ 4 h 569"/>
                <a:gd name="T46" fmla="*/ 1 w 249"/>
                <a:gd name="T47" fmla="*/ 4 h 569"/>
                <a:gd name="T48" fmla="*/ 1 w 249"/>
                <a:gd name="T49" fmla="*/ 4 h 569"/>
                <a:gd name="T50" fmla="*/ 2 w 249"/>
                <a:gd name="T51" fmla="*/ 5 h 569"/>
                <a:gd name="T52" fmla="*/ 1 w 249"/>
                <a:gd name="T53" fmla="*/ 5 h 569"/>
                <a:gd name="T54" fmla="*/ 1 w 249"/>
                <a:gd name="T55" fmla="*/ 5 h 569"/>
                <a:gd name="T56" fmla="*/ 1 w 249"/>
                <a:gd name="T57" fmla="*/ 4 h 569"/>
                <a:gd name="T58" fmla="*/ 1 w 249"/>
                <a:gd name="T59" fmla="*/ 4 h 569"/>
                <a:gd name="T60" fmla="*/ 1 w 249"/>
                <a:gd name="T61" fmla="*/ 4 h 569"/>
                <a:gd name="T62" fmla="*/ 1 w 249"/>
                <a:gd name="T63" fmla="*/ 4 h 569"/>
                <a:gd name="T64" fmla="*/ 1 w 249"/>
                <a:gd name="T65" fmla="*/ 4 h 569"/>
                <a:gd name="T66" fmla="*/ 1 w 249"/>
                <a:gd name="T67" fmla="*/ 4 h 569"/>
                <a:gd name="T68" fmla="*/ 0 w 249"/>
                <a:gd name="T69" fmla="*/ 3 h 569"/>
                <a:gd name="T70" fmla="*/ 0 w 249"/>
                <a:gd name="T71" fmla="*/ 3 h 569"/>
                <a:gd name="T72" fmla="*/ 0 w 249"/>
                <a:gd name="T73" fmla="*/ 2 h 569"/>
                <a:gd name="T74" fmla="*/ 0 w 249"/>
                <a:gd name="T75" fmla="*/ 2 h 569"/>
                <a:gd name="T76" fmla="*/ 0 w 249"/>
                <a:gd name="T77" fmla="*/ 2 h 569"/>
                <a:gd name="T78" fmla="*/ 0 w 249"/>
                <a:gd name="T79" fmla="*/ 1 h 569"/>
                <a:gd name="T80" fmla="*/ 0 w 249"/>
                <a:gd name="T81" fmla="*/ 1 h 569"/>
                <a:gd name="T82" fmla="*/ 0 w 249"/>
                <a:gd name="T83" fmla="*/ 0 h 569"/>
                <a:gd name="T84" fmla="*/ 0 w 249"/>
                <a:gd name="T85" fmla="*/ 0 h 569"/>
                <a:gd name="T86" fmla="*/ 0 w 249"/>
                <a:gd name="T87" fmla="*/ 0 h 569"/>
                <a:gd name="T88" fmla="*/ 1 w 249"/>
                <a:gd name="T89" fmla="*/ 0 h 569"/>
                <a:gd name="T90" fmla="*/ 1 w 249"/>
                <a:gd name="T91" fmla="*/ 0 h 569"/>
                <a:gd name="T92" fmla="*/ 1 w 249"/>
                <a:gd name="T93" fmla="*/ 0 h 569"/>
                <a:gd name="T94" fmla="*/ 1 w 249"/>
                <a:gd name="T95" fmla="*/ 0 h 569"/>
                <a:gd name="T96" fmla="*/ 1 w 249"/>
                <a:gd name="T97" fmla="*/ 0 h 569"/>
                <a:gd name="T98" fmla="*/ 2 w 249"/>
                <a:gd name="T99" fmla="*/ 0 h 569"/>
                <a:gd name="T100" fmla="*/ 2 w 249"/>
                <a:gd name="T101" fmla="*/ 0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9"/>
                <a:gd name="T154" fmla="*/ 0 h 569"/>
                <a:gd name="T155" fmla="*/ 249 w 249"/>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1" name="Freeform 80"/>
            <p:cNvSpPr>
              <a:spLocks/>
            </p:cNvSpPr>
            <p:nvPr/>
          </p:nvSpPr>
          <p:spPr bwMode="auto">
            <a:xfrm>
              <a:off x="4244" y="1188"/>
              <a:ext cx="34" cy="40"/>
            </a:xfrm>
            <a:custGeom>
              <a:avLst/>
              <a:gdLst>
                <a:gd name="T0" fmla="*/ 1 w 168"/>
                <a:gd name="T1" fmla="*/ 1 h 198"/>
                <a:gd name="T2" fmla="*/ 1 w 168"/>
                <a:gd name="T3" fmla="*/ 1 h 198"/>
                <a:gd name="T4" fmla="*/ 1 w 168"/>
                <a:gd name="T5" fmla="*/ 1 h 198"/>
                <a:gd name="T6" fmla="*/ 1 w 168"/>
                <a:gd name="T7" fmla="*/ 1 h 198"/>
                <a:gd name="T8" fmla="*/ 1 w 168"/>
                <a:gd name="T9" fmla="*/ 1 h 198"/>
                <a:gd name="T10" fmla="*/ 1 w 168"/>
                <a:gd name="T11" fmla="*/ 1 h 198"/>
                <a:gd name="T12" fmla="*/ 1 w 168"/>
                <a:gd name="T13" fmla="*/ 1 h 198"/>
                <a:gd name="T14" fmla="*/ 0 w 168"/>
                <a:gd name="T15" fmla="*/ 1 h 198"/>
                <a:gd name="T16" fmla="*/ 0 w 168"/>
                <a:gd name="T17" fmla="*/ 1 h 198"/>
                <a:gd name="T18" fmla="*/ 0 w 168"/>
                <a:gd name="T19" fmla="*/ 1 h 198"/>
                <a:gd name="T20" fmla="*/ 0 w 168"/>
                <a:gd name="T21" fmla="*/ 1 h 198"/>
                <a:gd name="T22" fmla="*/ 0 w 168"/>
                <a:gd name="T23" fmla="*/ 1 h 198"/>
                <a:gd name="T24" fmla="*/ 0 w 168"/>
                <a:gd name="T25" fmla="*/ 1 h 198"/>
                <a:gd name="T26" fmla="*/ 0 w 168"/>
                <a:gd name="T27" fmla="*/ 2 h 198"/>
                <a:gd name="T28" fmla="*/ 0 w 168"/>
                <a:gd name="T29" fmla="*/ 2 h 198"/>
                <a:gd name="T30" fmla="*/ 0 w 168"/>
                <a:gd name="T31" fmla="*/ 1 h 198"/>
                <a:gd name="T32" fmla="*/ 0 w 168"/>
                <a:gd name="T33" fmla="*/ 1 h 198"/>
                <a:gd name="T34" fmla="*/ 0 w 168"/>
                <a:gd name="T35" fmla="*/ 1 h 198"/>
                <a:gd name="T36" fmla="*/ 0 w 168"/>
                <a:gd name="T37" fmla="*/ 1 h 198"/>
                <a:gd name="T38" fmla="*/ 0 w 168"/>
                <a:gd name="T39" fmla="*/ 1 h 198"/>
                <a:gd name="T40" fmla="*/ 0 w 168"/>
                <a:gd name="T41" fmla="*/ 0 h 198"/>
                <a:gd name="T42" fmla="*/ 0 w 168"/>
                <a:gd name="T43" fmla="*/ 0 h 198"/>
                <a:gd name="T44" fmla="*/ 0 w 168"/>
                <a:gd name="T45" fmla="*/ 0 h 198"/>
                <a:gd name="T46" fmla="*/ 0 w 168"/>
                <a:gd name="T47" fmla="*/ 0 h 198"/>
                <a:gd name="T48" fmla="*/ 1 w 168"/>
                <a:gd name="T49" fmla="*/ 0 h 198"/>
                <a:gd name="T50" fmla="*/ 1 w 168"/>
                <a:gd name="T51" fmla="*/ 0 h 198"/>
                <a:gd name="T52" fmla="*/ 1 w 168"/>
                <a:gd name="T53" fmla="*/ 0 h 198"/>
                <a:gd name="T54" fmla="*/ 1 w 168"/>
                <a:gd name="T55" fmla="*/ 1 h 198"/>
                <a:gd name="T56" fmla="*/ 1 w 168"/>
                <a:gd name="T57" fmla="*/ 1 h 198"/>
                <a:gd name="T58" fmla="*/ 1 w 168"/>
                <a:gd name="T59" fmla="*/ 1 h 198"/>
                <a:gd name="T60" fmla="*/ 1 w 168"/>
                <a:gd name="T61" fmla="*/ 1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98"/>
                <a:gd name="T95" fmla="*/ 168 w 168"/>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2" name="Freeform 81"/>
            <p:cNvSpPr>
              <a:spLocks/>
            </p:cNvSpPr>
            <p:nvPr/>
          </p:nvSpPr>
          <p:spPr bwMode="auto">
            <a:xfrm>
              <a:off x="4127" y="1191"/>
              <a:ext cx="50" cy="56"/>
            </a:xfrm>
            <a:custGeom>
              <a:avLst/>
              <a:gdLst>
                <a:gd name="T0" fmla="*/ 2 w 250"/>
                <a:gd name="T1" fmla="*/ 1 h 279"/>
                <a:gd name="T2" fmla="*/ 2 w 250"/>
                <a:gd name="T3" fmla="*/ 1 h 279"/>
                <a:gd name="T4" fmla="*/ 2 w 250"/>
                <a:gd name="T5" fmla="*/ 1 h 279"/>
                <a:gd name="T6" fmla="*/ 2 w 250"/>
                <a:gd name="T7" fmla="*/ 1 h 279"/>
                <a:gd name="T8" fmla="*/ 1 w 250"/>
                <a:gd name="T9" fmla="*/ 1 h 279"/>
                <a:gd name="T10" fmla="*/ 1 w 250"/>
                <a:gd name="T11" fmla="*/ 2 h 279"/>
                <a:gd name="T12" fmla="*/ 1 w 250"/>
                <a:gd name="T13" fmla="*/ 2 h 279"/>
                <a:gd name="T14" fmla="*/ 1 w 250"/>
                <a:gd name="T15" fmla="*/ 2 h 279"/>
                <a:gd name="T16" fmla="*/ 2 w 250"/>
                <a:gd name="T17" fmla="*/ 2 h 279"/>
                <a:gd name="T18" fmla="*/ 1 w 250"/>
                <a:gd name="T19" fmla="*/ 2 h 279"/>
                <a:gd name="T20" fmla="*/ 1 w 250"/>
                <a:gd name="T21" fmla="*/ 2 h 279"/>
                <a:gd name="T22" fmla="*/ 1 w 250"/>
                <a:gd name="T23" fmla="*/ 2 h 279"/>
                <a:gd name="T24" fmla="*/ 1 w 250"/>
                <a:gd name="T25" fmla="*/ 2 h 279"/>
                <a:gd name="T26" fmla="*/ 1 w 250"/>
                <a:gd name="T27" fmla="*/ 2 h 279"/>
                <a:gd name="T28" fmla="*/ 1 w 250"/>
                <a:gd name="T29" fmla="*/ 2 h 279"/>
                <a:gd name="T30" fmla="*/ 1 w 250"/>
                <a:gd name="T31" fmla="*/ 2 h 279"/>
                <a:gd name="T32" fmla="*/ 0 w 250"/>
                <a:gd name="T33" fmla="*/ 2 h 279"/>
                <a:gd name="T34" fmla="*/ 0 w 250"/>
                <a:gd name="T35" fmla="*/ 2 h 279"/>
                <a:gd name="T36" fmla="*/ 0 w 250"/>
                <a:gd name="T37" fmla="*/ 2 h 279"/>
                <a:gd name="T38" fmla="*/ 0 w 250"/>
                <a:gd name="T39" fmla="*/ 2 h 279"/>
                <a:gd name="T40" fmla="*/ 0 w 250"/>
                <a:gd name="T41" fmla="*/ 2 h 279"/>
                <a:gd name="T42" fmla="*/ 0 w 250"/>
                <a:gd name="T43" fmla="*/ 2 h 279"/>
                <a:gd name="T44" fmla="*/ 0 w 250"/>
                <a:gd name="T45" fmla="*/ 2 h 279"/>
                <a:gd name="T46" fmla="*/ 0 w 250"/>
                <a:gd name="T47" fmla="*/ 2 h 279"/>
                <a:gd name="T48" fmla="*/ 0 w 250"/>
                <a:gd name="T49" fmla="*/ 1 h 279"/>
                <a:gd name="T50" fmla="*/ 0 w 250"/>
                <a:gd name="T51" fmla="*/ 1 h 279"/>
                <a:gd name="T52" fmla="*/ 0 w 250"/>
                <a:gd name="T53" fmla="*/ 1 h 279"/>
                <a:gd name="T54" fmla="*/ 1 w 250"/>
                <a:gd name="T55" fmla="*/ 1 h 279"/>
                <a:gd name="T56" fmla="*/ 1 w 250"/>
                <a:gd name="T57" fmla="*/ 1 h 279"/>
                <a:gd name="T58" fmla="*/ 1 w 250"/>
                <a:gd name="T59" fmla="*/ 1 h 279"/>
                <a:gd name="T60" fmla="*/ 1 w 250"/>
                <a:gd name="T61" fmla="*/ 0 h 279"/>
                <a:gd name="T62" fmla="*/ 1 w 250"/>
                <a:gd name="T63" fmla="*/ 0 h 279"/>
                <a:gd name="T64" fmla="*/ 1 w 250"/>
                <a:gd name="T65" fmla="*/ 0 h 279"/>
                <a:gd name="T66" fmla="*/ 1 w 250"/>
                <a:gd name="T67" fmla="*/ 0 h 279"/>
                <a:gd name="T68" fmla="*/ 1 w 250"/>
                <a:gd name="T69" fmla="*/ 0 h 279"/>
                <a:gd name="T70" fmla="*/ 1 w 250"/>
                <a:gd name="T71" fmla="*/ 1 h 279"/>
                <a:gd name="T72" fmla="*/ 1 w 250"/>
                <a:gd name="T73" fmla="*/ 1 h 279"/>
                <a:gd name="T74" fmla="*/ 1 w 250"/>
                <a:gd name="T75" fmla="*/ 1 h 279"/>
                <a:gd name="T76" fmla="*/ 2 w 250"/>
                <a:gd name="T77" fmla="*/ 1 h 279"/>
                <a:gd name="T78" fmla="*/ 2 w 250"/>
                <a:gd name="T79" fmla="*/ 1 h 279"/>
                <a:gd name="T80" fmla="*/ 2 w 250"/>
                <a:gd name="T81" fmla="*/ 1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79"/>
                <a:gd name="T125" fmla="*/ 250 w 250"/>
                <a:gd name="T126" fmla="*/ 279 h 2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3" name="Freeform 82"/>
            <p:cNvSpPr>
              <a:spLocks/>
            </p:cNvSpPr>
            <p:nvPr/>
          </p:nvSpPr>
          <p:spPr bwMode="auto">
            <a:xfrm>
              <a:off x="4193" y="1267"/>
              <a:ext cx="21" cy="32"/>
            </a:xfrm>
            <a:custGeom>
              <a:avLst/>
              <a:gdLst>
                <a:gd name="T0" fmla="*/ 1 w 104"/>
                <a:gd name="T1" fmla="*/ 1 h 156"/>
                <a:gd name="T2" fmla="*/ 1 w 104"/>
                <a:gd name="T3" fmla="*/ 1 h 156"/>
                <a:gd name="T4" fmla="*/ 1 w 104"/>
                <a:gd name="T5" fmla="*/ 1 h 156"/>
                <a:gd name="T6" fmla="*/ 0 w 104"/>
                <a:gd name="T7" fmla="*/ 1 h 156"/>
                <a:gd name="T8" fmla="*/ 0 w 104"/>
                <a:gd name="T9" fmla="*/ 1 h 156"/>
                <a:gd name="T10" fmla="*/ 0 w 104"/>
                <a:gd name="T11" fmla="*/ 1 h 156"/>
                <a:gd name="T12" fmla="*/ 0 w 104"/>
                <a:gd name="T13" fmla="*/ 1 h 156"/>
                <a:gd name="T14" fmla="*/ 0 w 104"/>
                <a:gd name="T15" fmla="*/ 1 h 156"/>
                <a:gd name="T16" fmla="*/ 0 w 104"/>
                <a:gd name="T17" fmla="*/ 1 h 156"/>
                <a:gd name="T18" fmla="*/ 1 w 104"/>
                <a:gd name="T19" fmla="*/ 0 h 156"/>
                <a:gd name="T20" fmla="*/ 1 w 104"/>
                <a:gd name="T21" fmla="*/ 1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56"/>
                <a:gd name="T35" fmla="*/ 104 w 104"/>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4" name="Freeform 83"/>
            <p:cNvSpPr>
              <a:spLocks/>
            </p:cNvSpPr>
            <p:nvPr/>
          </p:nvSpPr>
          <p:spPr bwMode="auto">
            <a:xfrm>
              <a:off x="4160" y="1288"/>
              <a:ext cx="12" cy="13"/>
            </a:xfrm>
            <a:custGeom>
              <a:avLst/>
              <a:gdLst>
                <a:gd name="T0" fmla="*/ 0 w 62"/>
                <a:gd name="T1" fmla="*/ 0 h 62"/>
                <a:gd name="T2" fmla="*/ 0 w 62"/>
                <a:gd name="T3" fmla="*/ 0 h 62"/>
                <a:gd name="T4" fmla="*/ 0 w 62"/>
                <a:gd name="T5" fmla="*/ 1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52"/>
                  </a:moveTo>
                  <a:lnTo>
                    <a:pt x="22" y="0"/>
                  </a:lnTo>
                  <a:lnTo>
                    <a:pt x="62" y="62"/>
                  </a:lnTo>
                  <a:lnTo>
                    <a:pt x="0" y="52"/>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5" name="Freeform 84"/>
            <p:cNvSpPr>
              <a:spLocks/>
            </p:cNvSpPr>
            <p:nvPr/>
          </p:nvSpPr>
          <p:spPr bwMode="auto">
            <a:xfrm>
              <a:off x="4118" y="1290"/>
              <a:ext cx="158" cy="33"/>
            </a:xfrm>
            <a:custGeom>
              <a:avLst/>
              <a:gdLst>
                <a:gd name="T0" fmla="*/ 6 w 788"/>
                <a:gd name="T1" fmla="*/ 0 h 165"/>
                <a:gd name="T2" fmla="*/ 6 w 788"/>
                <a:gd name="T3" fmla="*/ 1 h 165"/>
                <a:gd name="T4" fmla="*/ 5 w 788"/>
                <a:gd name="T5" fmla="*/ 1 h 165"/>
                <a:gd name="T6" fmla="*/ 4 w 788"/>
                <a:gd name="T7" fmla="*/ 1 h 165"/>
                <a:gd name="T8" fmla="*/ 3 w 788"/>
                <a:gd name="T9" fmla="*/ 1 h 165"/>
                <a:gd name="T10" fmla="*/ 3 w 788"/>
                <a:gd name="T11" fmla="*/ 1 h 165"/>
                <a:gd name="T12" fmla="*/ 2 w 788"/>
                <a:gd name="T13" fmla="*/ 1 h 165"/>
                <a:gd name="T14" fmla="*/ 1 w 788"/>
                <a:gd name="T15" fmla="*/ 1 h 165"/>
                <a:gd name="T16" fmla="*/ 0 w 788"/>
                <a:gd name="T17" fmla="*/ 1 h 165"/>
                <a:gd name="T18" fmla="*/ 0 w 788"/>
                <a:gd name="T19" fmla="*/ 1 h 165"/>
                <a:gd name="T20" fmla="*/ 0 w 788"/>
                <a:gd name="T21" fmla="*/ 1 h 165"/>
                <a:gd name="T22" fmla="*/ 0 w 788"/>
                <a:gd name="T23" fmla="*/ 1 h 165"/>
                <a:gd name="T24" fmla="*/ 0 w 788"/>
                <a:gd name="T25" fmla="*/ 1 h 165"/>
                <a:gd name="T26" fmla="*/ 0 w 788"/>
                <a:gd name="T27" fmla="*/ 1 h 165"/>
                <a:gd name="T28" fmla="*/ 0 w 788"/>
                <a:gd name="T29" fmla="*/ 1 h 165"/>
                <a:gd name="T30" fmla="*/ 0 w 788"/>
                <a:gd name="T31" fmla="*/ 1 h 165"/>
                <a:gd name="T32" fmla="*/ 0 w 788"/>
                <a:gd name="T33" fmla="*/ 1 h 165"/>
                <a:gd name="T34" fmla="*/ 1 w 788"/>
                <a:gd name="T35" fmla="*/ 1 h 165"/>
                <a:gd name="T36" fmla="*/ 2 w 788"/>
                <a:gd name="T37" fmla="*/ 1 h 165"/>
                <a:gd name="T38" fmla="*/ 2 w 788"/>
                <a:gd name="T39" fmla="*/ 1 h 165"/>
                <a:gd name="T40" fmla="*/ 3 w 788"/>
                <a:gd name="T41" fmla="*/ 1 h 165"/>
                <a:gd name="T42" fmla="*/ 4 w 788"/>
                <a:gd name="T43" fmla="*/ 1 h 165"/>
                <a:gd name="T44" fmla="*/ 5 w 788"/>
                <a:gd name="T45" fmla="*/ 0 h 165"/>
                <a:gd name="T46" fmla="*/ 6 w 788"/>
                <a:gd name="T47" fmla="*/ 0 h 165"/>
                <a:gd name="T48" fmla="*/ 6 w 788"/>
                <a:gd name="T49" fmla="*/ 0 h 165"/>
                <a:gd name="T50" fmla="*/ 6 w 788"/>
                <a:gd name="T51" fmla="*/ 0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8"/>
                <a:gd name="T79" fmla="*/ 0 h 165"/>
                <a:gd name="T80" fmla="*/ 788 w 788"/>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6" name="Freeform 85"/>
            <p:cNvSpPr>
              <a:spLocks/>
            </p:cNvSpPr>
            <p:nvPr/>
          </p:nvSpPr>
          <p:spPr bwMode="auto">
            <a:xfrm>
              <a:off x="4064" y="1311"/>
              <a:ext cx="299" cy="429"/>
            </a:xfrm>
            <a:custGeom>
              <a:avLst/>
              <a:gdLst>
                <a:gd name="T0" fmla="*/ 10 w 1493"/>
                <a:gd name="T1" fmla="*/ 8 h 2145"/>
                <a:gd name="T2" fmla="*/ 9 w 1493"/>
                <a:gd name="T3" fmla="*/ 9 h 2145"/>
                <a:gd name="T4" fmla="*/ 9 w 1493"/>
                <a:gd name="T5" fmla="*/ 9 h 2145"/>
                <a:gd name="T6" fmla="*/ 9 w 1493"/>
                <a:gd name="T7" fmla="*/ 10 h 2145"/>
                <a:gd name="T8" fmla="*/ 9 w 1493"/>
                <a:gd name="T9" fmla="*/ 11 h 2145"/>
                <a:gd name="T10" fmla="*/ 10 w 1493"/>
                <a:gd name="T11" fmla="*/ 10 h 2145"/>
                <a:gd name="T12" fmla="*/ 11 w 1493"/>
                <a:gd name="T13" fmla="*/ 14 h 2145"/>
                <a:gd name="T14" fmla="*/ 10 w 1493"/>
                <a:gd name="T15" fmla="*/ 15 h 2145"/>
                <a:gd name="T16" fmla="*/ 10 w 1493"/>
                <a:gd name="T17" fmla="*/ 15 h 2145"/>
                <a:gd name="T18" fmla="*/ 10 w 1493"/>
                <a:gd name="T19" fmla="*/ 16 h 2145"/>
                <a:gd name="T20" fmla="*/ 11 w 1493"/>
                <a:gd name="T21" fmla="*/ 16 h 2145"/>
                <a:gd name="T22" fmla="*/ 12 w 1493"/>
                <a:gd name="T23" fmla="*/ 16 h 2145"/>
                <a:gd name="T24" fmla="*/ 12 w 1493"/>
                <a:gd name="T25" fmla="*/ 17 h 2145"/>
                <a:gd name="T26" fmla="*/ 11 w 1493"/>
                <a:gd name="T27" fmla="*/ 17 h 2145"/>
                <a:gd name="T28" fmla="*/ 10 w 1493"/>
                <a:gd name="T29" fmla="*/ 17 h 2145"/>
                <a:gd name="T30" fmla="*/ 9 w 1493"/>
                <a:gd name="T31" fmla="*/ 12 h 2145"/>
                <a:gd name="T32" fmla="*/ 8 w 1493"/>
                <a:gd name="T33" fmla="*/ 7 h 2145"/>
                <a:gd name="T34" fmla="*/ 8 w 1493"/>
                <a:gd name="T35" fmla="*/ 7 h 2145"/>
                <a:gd name="T36" fmla="*/ 8 w 1493"/>
                <a:gd name="T37" fmla="*/ 8 h 2145"/>
                <a:gd name="T38" fmla="*/ 8 w 1493"/>
                <a:gd name="T39" fmla="*/ 12 h 2145"/>
                <a:gd name="T40" fmla="*/ 8 w 1493"/>
                <a:gd name="T41" fmla="*/ 12 h 2145"/>
                <a:gd name="T42" fmla="*/ 7 w 1493"/>
                <a:gd name="T43" fmla="*/ 12 h 2145"/>
                <a:gd name="T44" fmla="*/ 7 w 1493"/>
                <a:gd name="T45" fmla="*/ 13 h 2145"/>
                <a:gd name="T46" fmla="*/ 6 w 1493"/>
                <a:gd name="T47" fmla="*/ 12 h 2145"/>
                <a:gd name="T48" fmla="*/ 6 w 1493"/>
                <a:gd name="T49" fmla="*/ 9 h 2145"/>
                <a:gd name="T50" fmla="*/ 6 w 1493"/>
                <a:gd name="T51" fmla="*/ 13 h 2145"/>
                <a:gd name="T52" fmla="*/ 5 w 1493"/>
                <a:gd name="T53" fmla="*/ 17 h 2145"/>
                <a:gd name="T54" fmla="*/ 5 w 1493"/>
                <a:gd name="T55" fmla="*/ 11 h 2145"/>
                <a:gd name="T56" fmla="*/ 5 w 1493"/>
                <a:gd name="T57" fmla="*/ 8 h 2145"/>
                <a:gd name="T58" fmla="*/ 5 w 1493"/>
                <a:gd name="T59" fmla="*/ 10 h 2145"/>
                <a:gd name="T60" fmla="*/ 4 w 1493"/>
                <a:gd name="T61" fmla="*/ 10 h 2145"/>
                <a:gd name="T62" fmla="*/ 4 w 1493"/>
                <a:gd name="T63" fmla="*/ 9 h 2145"/>
                <a:gd name="T64" fmla="*/ 4 w 1493"/>
                <a:gd name="T65" fmla="*/ 9 h 2145"/>
                <a:gd name="T66" fmla="*/ 3 w 1493"/>
                <a:gd name="T67" fmla="*/ 10 h 2145"/>
                <a:gd name="T68" fmla="*/ 3 w 1493"/>
                <a:gd name="T69" fmla="*/ 10 h 2145"/>
                <a:gd name="T70" fmla="*/ 3 w 1493"/>
                <a:gd name="T71" fmla="*/ 11 h 2145"/>
                <a:gd name="T72" fmla="*/ 3 w 1493"/>
                <a:gd name="T73" fmla="*/ 11 h 2145"/>
                <a:gd name="T74" fmla="*/ 3 w 1493"/>
                <a:gd name="T75" fmla="*/ 12 h 2145"/>
                <a:gd name="T76" fmla="*/ 4 w 1493"/>
                <a:gd name="T77" fmla="*/ 11 h 2145"/>
                <a:gd name="T78" fmla="*/ 4 w 1493"/>
                <a:gd name="T79" fmla="*/ 14 h 2145"/>
                <a:gd name="T80" fmla="*/ 3 w 1493"/>
                <a:gd name="T81" fmla="*/ 14 h 2145"/>
                <a:gd name="T82" fmla="*/ 3 w 1493"/>
                <a:gd name="T83" fmla="*/ 14 h 2145"/>
                <a:gd name="T84" fmla="*/ 2 w 1493"/>
                <a:gd name="T85" fmla="*/ 15 h 2145"/>
                <a:gd name="T86" fmla="*/ 3 w 1493"/>
                <a:gd name="T87" fmla="*/ 11 h 2145"/>
                <a:gd name="T88" fmla="*/ 2 w 1493"/>
                <a:gd name="T89" fmla="*/ 10 h 2145"/>
                <a:gd name="T90" fmla="*/ 2 w 1493"/>
                <a:gd name="T91" fmla="*/ 10 h 2145"/>
                <a:gd name="T92" fmla="*/ 2 w 1493"/>
                <a:gd name="T93" fmla="*/ 10 h 2145"/>
                <a:gd name="T94" fmla="*/ 2 w 1493"/>
                <a:gd name="T95" fmla="*/ 11 h 2145"/>
                <a:gd name="T96" fmla="*/ 1 w 1493"/>
                <a:gd name="T97" fmla="*/ 10 h 2145"/>
                <a:gd name="T98" fmla="*/ 1 w 1493"/>
                <a:gd name="T99" fmla="*/ 10 h 2145"/>
                <a:gd name="T100" fmla="*/ 0 w 1493"/>
                <a:gd name="T101" fmla="*/ 11 h 2145"/>
                <a:gd name="T102" fmla="*/ 0 w 1493"/>
                <a:gd name="T103" fmla="*/ 7 h 2145"/>
                <a:gd name="T104" fmla="*/ 2 w 1493"/>
                <a:gd name="T105" fmla="*/ 1 h 2145"/>
                <a:gd name="T106" fmla="*/ 6 w 1493"/>
                <a:gd name="T107" fmla="*/ 1 h 2145"/>
                <a:gd name="T108" fmla="*/ 9 w 1493"/>
                <a:gd name="T109" fmla="*/ 1 h 2145"/>
                <a:gd name="T110" fmla="*/ 10 w 1493"/>
                <a:gd name="T111" fmla="*/ 6 h 21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3"/>
                <a:gd name="T169" fmla="*/ 0 h 2145"/>
                <a:gd name="T170" fmla="*/ 1493 w 1493"/>
                <a:gd name="T171" fmla="*/ 2145 h 21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7" name="Freeform 86"/>
            <p:cNvSpPr>
              <a:spLocks/>
            </p:cNvSpPr>
            <p:nvPr/>
          </p:nvSpPr>
          <p:spPr bwMode="auto">
            <a:xfrm>
              <a:off x="4203" y="1342"/>
              <a:ext cx="87" cy="79"/>
            </a:xfrm>
            <a:custGeom>
              <a:avLst/>
              <a:gdLst>
                <a:gd name="T0" fmla="*/ 2 w 435"/>
                <a:gd name="T1" fmla="*/ 1 h 396"/>
                <a:gd name="T2" fmla="*/ 3 w 435"/>
                <a:gd name="T3" fmla="*/ 1 h 396"/>
                <a:gd name="T4" fmla="*/ 3 w 435"/>
                <a:gd name="T5" fmla="*/ 1 h 396"/>
                <a:gd name="T6" fmla="*/ 3 w 435"/>
                <a:gd name="T7" fmla="*/ 1 h 396"/>
                <a:gd name="T8" fmla="*/ 3 w 435"/>
                <a:gd name="T9" fmla="*/ 2 h 396"/>
                <a:gd name="T10" fmla="*/ 3 w 435"/>
                <a:gd name="T11" fmla="*/ 2 h 396"/>
                <a:gd name="T12" fmla="*/ 3 w 435"/>
                <a:gd name="T13" fmla="*/ 2 h 396"/>
                <a:gd name="T14" fmla="*/ 3 w 435"/>
                <a:gd name="T15" fmla="*/ 2 h 396"/>
                <a:gd name="T16" fmla="*/ 3 w 435"/>
                <a:gd name="T17" fmla="*/ 3 h 396"/>
                <a:gd name="T18" fmla="*/ 3 w 435"/>
                <a:gd name="T19" fmla="*/ 3 h 396"/>
                <a:gd name="T20" fmla="*/ 3 w 435"/>
                <a:gd name="T21" fmla="*/ 3 h 396"/>
                <a:gd name="T22" fmla="*/ 3 w 435"/>
                <a:gd name="T23" fmla="*/ 3 h 396"/>
                <a:gd name="T24" fmla="*/ 2 w 435"/>
                <a:gd name="T25" fmla="*/ 3 h 396"/>
                <a:gd name="T26" fmla="*/ 2 w 435"/>
                <a:gd name="T27" fmla="*/ 3 h 396"/>
                <a:gd name="T28" fmla="*/ 2 w 435"/>
                <a:gd name="T29" fmla="*/ 3 h 396"/>
                <a:gd name="T30" fmla="*/ 2 w 435"/>
                <a:gd name="T31" fmla="*/ 3 h 396"/>
                <a:gd name="T32" fmla="*/ 2 w 435"/>
                <a:gd name="T33" fmla="*/ 3 h 396"/>
                <a:gd name="T34" fmla="*/ 2 w 435"/>
                <a:gd name="T35" fmla="*/ 3 h 396"/>
                <a:gd name="T36" fmla="*/ 2 w 435"/>
                <a:gd name="T37" fmla="*/ 3 h 396"/>
                <a:gd name="T38" fmla="*/ 2 w 435"/>
                <a:gd name="T39" fmla="*/ 3 h 396"/>
                <a:gd name="T40" fmla="*/ 2 w 435"/>
                <a:gd name="T41" fmla="*/ 3 h 396"/>
                <a:gd name="T42" fmla="*/ 2 w 435"/>
                <a:gd name="T43" fmla="*/ 3 h 396"/>
                <a:gd name="T44" fmla="*/ 2 w 435"/>
                <a:gd name="T45" fmla="*/ 3 h 396"/>
                <a:gd name="T46" fmla="*/ 2 w 435"/>
                <a:gd name="T47" fmla="*/ 3 h 396"/>
                <a:gd name="T48" fmla="*/ 2 w 435"/>
                <a:gd name="T49" fmla="*/ 3 h 396"/>
                <a:gd name="T50" fmla="*/ 1 w 435"/>
                <a:gd name="T51" fmla="*/ 3 h 396"/>
                <a:gd name="T52" fmla="*/ 1 w 435"/>
                <a:gd name="T53" fmla="*/ 3 h 396"/>
                <a:gd name="T54" fmla="*/ 1 w 435"/>
                <a:gd name="T55" fmla="*/ 3 h 396"/>
                <a:gd name="T56" fmla="*/ 1 w 435"/>
                <a:gd name="T57" fmla="*/ 2 h 396"/>
                <a:gd name="T58" fmla="*/ 1 w 435"/>
                <a:gd name="T59" fmla="*/ 2 h 396"/>
                <a:gd name="T60" fmla="*/ 1 w 435"/>
                <a:gd name="T61" fmla="*/ 2 h 396"/>
                <a:gd name="T62" fmla="*/ 0 w 435"/>
                <a:gd name="T63" fmla="*/ 2 h 396"/>
                <a:gd name="T64" fmla="*/ 0 w 435"/>
                <a:gd name="T65" fmla="*/ 2 h 396"/>
                <a:gd name="T66" fmla="*/ 0 w 435"/>
                <a:gd name="T67" fmla="*/ 2 h 396"/>
                <a:gd name="T68" fmla="*/ 0 w 435"/>
                <a:gd name="T69" fmla="*/ 2 h 396"/>
                <a:gd name="T70" fmla="*/ 0 w 435"/>
                <a:gd name="T71" fmla="*/ 2 h 396"/>
                <a:gd name="T72" fmla="*/ 0 w 435"/>
                <a:gd name="T73" fmla="*/ 2 h 396"/>
                <a:gd name="T74" fmla="*/ 1 w 435"/>
                <a:gd name="T75" fmla="*/ 2 h 396"/>
                <a:gd name="T76" fmla="*/ 1 w 435"/>
                <a:gd name="T77" fmla="*/ 2 h 396"/>
                <a:gd name="T78" fmla="*/ 1 w 435"/>
                <a:gd name="T79" fmla="*/ 2 h 396"/>
                <a:gd name="T80" fmla="*/ 1 w 435"/>
                <a:gd name="T81" fmla="*/ 2 h 396"/>
                <a:gd name="T82" fmla="*/ 1 w 435"/>
                <a:gd name="T83" fmla="*/ 1 h 396"/>
                <a:gd name="T84" fmla="*/ 2 w 435"/>
                <a:gd name="T85" fmla="*/ 0 h 396"/>
                <a:gd name="T86" fmla="*/ 2 w 435"/>
                <a:gd name="T87" fmla="*/ 0 h 396"/>
                <a:gd name="T88" fmla="*/ 2 w 435"/>
                <a:gd name="T89" fmla="*/ 0 h 396"/>
                <a:gd name="T90" fmla="*/ 2 w 435"/>
                <a:gd name="T91" fmla="*/ 0 h 396"/>
                <a:gd name="T92" fmla="*/ 2 w 435"/>
                <a:gd name="T93" fmla="*/ 0 h 396"/>
                <a:gd name="T94" fmla="*/ 2 w 435"/>
                <a:gd name="T95" fmla="*/ 1 h 396"/>
                <a:gd name="T96" fmla="*/ 2 w 435"/>
                <a:gd name="T97" fmla="*/ 1 h 396"/>
                <a:gd name="T98" fmla="*/ 2 w 435"/>
                <a:gd name="T99" fmla="*/ 1 h 396"/>
                <a:gd name="T100" fmla="*/ 2 w 435"/>
                <a:gd name="T101" fmla="*/ 1 h 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396"/>
                <a:gd name="T155" fmla="*/ 435 w 435"/>
                <a:gd name="T156" fmla="*/ 396 h 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8" name="Freeform 87"/>
            <p:cNvSpPr>
              <a:spLocks/>
            </p:cNvSpPr>
            <p:nvPr/>
          </p:nvSpPr>
          <p:spPr bwMode="auto">
            <a:xfrm>
              <a:off x="4228" y="1363"/>
              <a:ext cx="52" cy="41"/>
            </a:xfrm>
            <a:custGeom>
              <a:avLst/>
              <a:gdLst>
                <a:gd name="T0" fmla="*/ 2 w 258"/>
                <a:gd name="T1" fmla="*/ 0 h 207"/>
                <a:gd name="T2" fmla="*/ 2 w 258"/>
                <a:gd name="T3" fmla="*/ 1 h 207"/>
                <a:gd name="T4" fmla="*/ 2 w 258"/>
                <a:gd name="T5" fmla="*/ 1 h 207"/>
                <a:gd name="T6" fmla="*/ 2 w 258"/>
                <a:gd name="T7" fmla="*/ 1 h 207"/>
                <a:gd name="T8" fmla="*/ 2 w 258"/>
                <a:gd name="T9" fmla="*/ 1 h 207"/>
                <a:gd name="T10" fmla="*/ 2 w 258"/>
                <a:gd name="T11" fmla="*/ 1 h 207"/>
                <a:gd name="T12" fmla="*/ 1 w 258"/>
                <a:gd name="T13" fmla="*/ 1 h 207"/>
                <a:gd name="T14" fmla="*/ 1 w 258"/>
                <a:gd name="T15" fmla="*/ 1 h 207"/>
                <a:gd name="T16" fmla="*/ 1 w 258"/>
                <a:gd name="T17" fmla="*/ 2 h 207"/>
                <a:gd name="T18" fmla="*/ 1 w 258"/>
                <a:gd name="T19" fmla="*/ 2 h 207"/>
                <a:gd name="T20" fmla="*/ 1 w 258"/>
                <a:gd name="T21" fmla="*/ 1 h 207"/>
                <a:gd name="T22" fmla="*/ 1 w 258"/>
                <a:gd name="T23" fmla="*/ 1 h 207"/>
                <a:gd name="T24" fmla="*/ 1 w 258"/>
                <a:gd name="T25" fmla="*/ 1 h 207"/>
                <a:gd name="T26" fmla="*/ 1 w 258"/>
                <a:gd name="T27" fmla="*/ 1 h 207"/>
                <a:gd name="T28" fmla="*/ 1 w 258"/>
                <a:gd name="T29" fmla="*/ 1 h 207"/>
                <a:gd name="T30" fmla="*/ 1 w 258"/>
                <a:gd name="T31" fmla="*/ 1 h 207"/>
                <a:gd name="T32" fmla="*/ 1 w 258"/>
                <a:gd name="T33" fmla="*/ 2 h 207"/>
                <a:gd name="T34" fmla="*/ 0 w 258"/>
                <a:gd name="T35" fmla="*/ 1 h 207"/>
                <a:gd name="T36" fmla="*/ 0 w 258"/>
                <a:gd name="T37" fmla="*/ 1 h 207"/>
                <a:gd name="T38" fmla="*/ 0 w 258"/>
                <a:gd name="T39" fmla="*/ 1 h 207"/>
                <a:gd name="T40" fmla="*/ 0 w 258"/>
                <a:gd name="T41" fmla="*/ 1 h 207"/>
                <a:gd name="T42" fmla="*/ 0 w 258"/>
                <a:gd name="T43" fmla="*/ 1 h 207"/>
                <a:gd name="T44" fmla="*/ 0 w 258"/>
                <a:gd name="T45" fmla="*/ 1 h 207"/>
                <a:gd name="T46" fmla="*/ 0 w 258"/>
                <a:gd name="T47" fmla="*/ 1 h 207"/>
                <a:gd name="T48" fmla="*/ 0 w 258"/>
                <a:gd name="T49" fmla="*/ 1 h 207"/>
                <a:gd name="T50" fmla="*/ 0 w 258"/>
                <a:gd name="T51" fmla="*/ 1 h 207"/>
                <a:gd name="T52" fmla="*/ 1 w 258"/>
                <a:gd name="T53" fmla="*/ 0 h 207"/>
                <a:gd name="T54" fmla="*/ 1 w 258"/>
                <a:gd name="T55" fmla="*/ 0 h 207"/>
                <a:gd name="T56" fmla="*/ 1 w 258"/>
                <a:gd name="T57" fmla="*/ 0 h 207"/>
                <a:gd name="T58" fmla="*/ 1 w 258"/>
                <a:gd name="T59" fmla="*/ 0 h 207"/>
                <a:gd name="T60" fmla="*/ 1 w 258"/>
                <a:gd name="T61" fmla="*/ 0 h 207"/>
                <a:gd name="T62" fmla="*/ 2 w 258"/>
                <a:gd name="T63" fmla="*/ 0 h 207"/>
                <a:gd name="T64" fmla="*/ 2 w 258"/>
                <a:gd name="T65" fmla="*/ 0 h 207"/>
                <a:gd name="T66" fmla="*/ 2 w 258"/>
                <a:gd name="T67" fmla="*/ 0 h 207"/>
                <a:gd name="T68" fmla="*/ 2 w 258"/>
                <a:gd name="T69" fmla="*/ 0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
                <a:gd name="T106" fmla="*/ 0 h 207"/>
                <a:gd name="T107" fmla="*/ 258 w 258"/>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9" name="Freeform 88"/>
            <p:cNvSpPr>
              <a:spLocks/>
            </p:cNvSpPr>
            <p:nvPr/>
          </p:nvSpPr>
          <p:spPr bwMode="auto">
            <a:xfrm>
              <a:off x="4087" y="1373"/>
              <a:ext cx="87" cy="91"/>
            </a:xfrm>
            <a:custGeom>
              <a:avLst/>
              <a:gdLst>
                <a:gd name="T0" fmla="*/ 3 w 435"/>
                <a:gd name="T1" fmla="*/ 1 h 457"/>
                <a:gd name="T2" fmla="*/ 3 w 435"/>
                <a:gd name="T3" fmla="*/ 1 h 457"/>
                <a:gd name="T4" fmla="*/ 3 w 435"/>
                <a:gd name="T5" fmla="*/ 1 h 457"/>
                <a:gd name="T6" fmla="*/ 3 w 435"/>
                <a:gd name="T7" fmla="*/ 1 h 457"/>
                <a:gd name="T8" fmla="*/ 3 w 435"/>
                <a:gd name="T9" fmla="*/ 1 h 457"/>
                <a:gd name="T10" fmla="*/ 3 w 435"/>
                <a:gd name="T11" fmla="*/ 2 h 457"/>
                <a:gd name="T12" fmla="*/ 3 w 435"/>
                <a:gd name="T13" fmla="*/ 2 h 457"/>
                <a:gd name="T14" fmla="*/ 3 w 435"/>
                <a:gd name="T15" fmla="*/ 2 h 457"/>
                <a:gd name="T16" fmla="*/ 3 w 435"/>
                <a:gd name="T17" fmla="*/ 3 h 457"/>
                <a:gd name="T18" fmla="*/ 3 w 435"/>
                <a:gd name="T19" fmla="*/ 3 h 457"/>
                <a:gd name="T20" fmla="*/ 3 w 435"/>
                <a:gd name="T21" fmla="*/ 3 h 457"/>
                <a:gd name="T22" fmla="*/ 3 w 435"/>
                <a:gd name="T23" fmla="*/ 3 h 457"/>
                <a:gd name="T24" fmla="*/ 3 w 435"/>
                <a:gd name="T25" fmla="*/ 3 h 457"/>
                <a:gd name="T26" fmla="*/ 2 w 435"/>
                <a:gd name="T27" fmla="*/ 3 h 457"/>
                <a:gd name="T28" fmla="*/ 2 w 435"/>
                <a:gd name="T29" fmla="*/ 3 h 457"/>
                <a:gd name="T30" fmla="*/ 2 w 435"/>
                <a:gd name="T31" fmla="*/ 3 h 457"/>
                <a:gd name="T32" fmla="*/ 2 w 435"/>
                <a:gd name="T33" fmla="*/ 3 h 457"/>
                <a:gd name="T34" fmla="*/ 2 w 435"/>
                <a:gd name="T35" fmla="*/ 3 h 457"/>
                <a:gd name="T36" fmla="*/ 2 w 435"/>
                <a:gd name="T37" fmla="*/ 3 h 457"/>
                <a:gd name="T38" fmla="*/ 2 w 435"/>
                <a:gd name="T39" fmla="*/ 3 h 457"/>
                <a:gd name="T40" fmla="*/ 2 w 435"/>
                <a:gd name="T41" fmla="*/ 3 h 457"/>
                <a:gd name="T42" fmla="*/ 2 w 435"/>
                <a:gd name="T43" fmla="*/ 3 h 457"/>
                <a:gd name="T44" fmla="*/ 2 w 435"/>
                <a:gd name="T45" fmla="*/ 3 h 457"/>
                <a:gd name="T46" fmla="*/ 1 w 435"/>
                <a:gd name="T47" fmla="*/ 3 h 457"/>
                <a:gd name="T48" fmla="*/ 1 w 435"/>
                <a:gd name="T49" fmla="*/ 4 h 457"/>
                <a:gd name="T50" fmla="*/ 1 w 435"/>
                <a:gd name="T51" fmla="*/ 4 h 457"/>
                <a:gd name="T52" fmla="*/ 1 w 435"/>
                <a:gd name="T53" fmla="*/ 4 h 457"/>
                <a:gd name="T54" fmla="*/ 1 w 435"/>
                <a:gd name="T55" fmla="*/ 4 h 457"/>
                <a:gd name="T56" fmla="*/ 1 w 435"/>
                <a:gd name="T57" fmla="*/ 3 h 457"/>
                <a:gd name="T58" fmla="*/ 1 w 435"/>
                <a:gd name="T59" fmla="*/ 3 h 457"/>
                <a:gd name="T60" fmla="*/ 1 w 435"/>
                <a:gd name="T61" fmla="*/ 3 h 457"/>
                <a:gd name="T62" fmla="*/ 1 w 435"/>
                <a:gd name="T63" fmla="*/ 3 h 457"/>
                <a:gd name="T64" fmla="*/ 1 w 435"/>
                <a:gd name="T65" fmla="*/ 3 h 457"/>
                <a:gd name="T66" fmla="*/ 1 w 435"/>
                <a:gd name="T67" fmla="*/ 3 h 457"/>
                <a:gd name="T68" fmla="*/ 1 w 435"/>
                <a:gd name="T69" fmla="*/ 2 h 457"/>
                <a:gd name="T70" fmla="*/ 1 w 435"/>
                <a:gd name="T71" fmla="*/ 2 h 457"/>
                <a:gd name="T72" fmla="*/ 1 w 435"/>
                <a:gd name="T73" fmla="*/ 2 h 457"/>
                <a:gd name="T74" fmla="*/ 0 w 435"/>
                <a:gd name="T75" fmla="*/ 2 h 457"/>
                <a:gd name="T76" fmla="*/ 0 w 435"/>
                <a:gd name="T77" fmla="*/ 2 h 457"/>
                <a:gd name="T78" fmla="*/ 0 w 435"/>
                <a:gd name="T79" fmla="*/ 2 h 457"/>
                <a:gd name="T80" fmla="*/ 0 w 435"/>
                <a:gd name="T81" fmla="*/ 2 h 457"/>
                <a:gd name="T82" fmla="*/ 0 w 435"/>
                <a:gd name="T83" fmla="*/ 2 h 457"/>
                <a:gd name="T84" fmla="*/ 0 w 435"/>
                <a:gd name="T85" fmla="*/ 2 h 457"/>
                <a:gd name="T86" fmla="*/ 0 w 435"/>
                <a:gd name="T87" fmla="*/ 2 h 457"/>
                <a:gd name="T88" fmla="*/ 0 w 435"/>
                <a:gd name="T89" fmla="*/ 2 h 457"/>
                <a:gd name="T90" fmla="*/ 0 w 435"/>
                <a:gd name="T91" fmla="*/ 2 h 457"/>
                <a:gd name="T92" fmla="*/ 1 w 435"/>
                <a:gd name="T93" fmla="*/ 2 h 457"/>
                <a:gd name="T94" fmla="*/ 1 w 435"/>
                <a:gd name="T95" fmla="*/ 2 h 457"/>
                <a:gd name="T96" fmla="*/ 1 w 435"/>
                <a:gd name="T97" fmla="*/ 1 h 457"/>
                <a:gd name="T98" fmla="*/ 1 w 435"/>
                <a:gd name="T99" fmla="*/ 1 h 457"/>
                <a:gd name="T100" fmla="*/ 1 w 435"/>
                <a:gd name="T101" fmla="*/ 0 h 457"/>
                <a:gd name="T102" fmla="*/ 2 w 435"/>
                <a:gd name="T103" fmla="*/ 0 h 457"/>
                <a:gd name="T104" fmla="*/ 2 w 435"/>
                <a:gd name="T105" fmla="*/ 0 h 457"/>
                <a:gd name="T106" fmla="*/ 2 w 435"/>
                <a:gd name="T107" fmla="*/ 0 h 457"/>
                <a:gd name="T108" fmla="*/ 2 w 435"/>
                <a:gd name="T109" fmla="*/ 1 h 457"/>
                <a:gd name="T110" fmla="*/ 2 w 435"/>
                <a:gd name="T111" fmla="*/ 1 h 457"/>
                <a:gd name="T112" fmla="*/ 3 w 435"/>
                <a:gd name="T113" fmla="*/ 1 h 457"/>
                <a:gd name="T114" fmla="*/ 3 w 435"/>
                <a:gd name="T115" fmla="*/ 1 h 457"/>
                <a:gd name="T116" fmla="*/ 3 w 435"/>
                <a:gd name="T117" fmla="*/ 1 h 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5"/>
                <a:gd name="T178" fmla="*/ 0 h 457"/>
                <a:gd name="T179" fmla="*/ 435 w 435"/>
                <a:gd name="T180" fmla="*/ 457 h 4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0" name="Freeform 89"/>
            <p:cNvSpPr>
              <a:spLocks/>
            </p:cNvSpPr>
            <p:nvPr/>
          </p:nvSpPr>
          <p:spPr bwMode="auto">
            <a:xfrm>
              <a:off x="4102" y="1386"/>
              <a:ext cx="62" cy="58"/>
            </a:xfrm>
            <a:custGeom>
              <a:avLst/>
              <a:gdLst>
                <a:gd name="T0" fmla="*/ 2 w 312"/>
                <a:gd name="T1" fmla="*/ 1 h 290"/>
                <a:gd name="T2" fmla="*/ 2 w 312"/>
                <a:gd name="T3" fmla="*/ 1 h 290"/>
                <a:gd name="T4" fmla="*/ 2 w 312"/>
                <a:gd name="T5" fmla="*/ 1 h 290"/>
                <a:gd name="T6" fmla="*/ 2 w 312"/>
                <a:gd name="T7" fmla="*/ 1 h 290"/>
                <a:gd name="T8" fmla="*/ 2 w 312"/>
                <a:gd name="T9" fmla="*/ 1 h 290"/>
                <a:gd name="T10" fmla="*/ 2 w 312"/>
                <a:gd name="T11" fmla="*/ 1 h 290"/>
                <a:gd name="T12" fmla="*/ 2 w 312"/>
                <a:gd name="T13" fmla="*/ 1 h 290"/>
                <a:gd name="T14" fmla="*/ 2 w 312"/>
                <a:gd name="T15" fmla="*/ 2 h 290"/>
                <a:gd name="T16" fmla="*/ 2 w 312"/>
                <a:gd name="T17" fmla="*/ 2 h 290"/>
                <a:gd name="T18" fmla="*/ 2 w 312"/>
                <a:gd name="T19" fmla="*/ 2 h 290"/>
                <a:gd name="T20" fmla="*/ 2 w 312"/>
                <a:gd name="T21" fmla="*/ 2 h 290"/>
                <a:gd name="T22" fmla="*/ 2 w 312"/>
                <a:gd name="T23" fmla="*/ 2 h 290"/>
                <a:gd name="T24" fmla="*/ 2 w 312"/>
                <a:gd name="T25" fmla="*/ 2 h 290"/>
                <a:gd name="T26" fmla="*/ 1 w 312"/>
                <a:gd name="T27" fmla="*/ 2 h 290"/>
                <a:gd name="T28" fmla="*/ 1 w 312"/>
                <a:gd name="T29" fmla="*/ 2 h 290"/>
                <a:gd name="T30" fmla="*/ 1 w 312"/>
                <a:gd name="T31" fmla="*/ 2 h 290"/>
                <a:gd name="T32" fmla="*/ 1 w 312"/>
                <a:gd name="T33" fmla="*/ 2 h 290"/>
                <a:gd name="T34" fmla="*/ 1 w 312"/>
                <a:gd name="T35" fmla="*/ 2 h 290"/>
                <a:gd name="T36" fmla="*/ 1 w 312"/>
                <a:gd name="T37" fmla="*/ 2 h 290"/>
                <a:gd name="T38" fmla="*/ 1 w 312"/>
                <a:gd name="T39" fmla="*/ 2 h 290"/>
                <a:gd name="T40" fmla="*/ 1 w 312"/>
                <a:gd name="T41" fmla="*/ 2 h 290"/>
                <a:gd name="T42" fmla="*/ 1 w 312"/>
                <a:gd name="T43" fmla="*/ 2 h 290"/>
                <a:gd name="T44" fmla="*/ 1 w 312"/>
                <a:gd name="T45" fmla="*/ 2 h 290"/>
                <a:gd name="T46" fmla="*/ 0 w 312"/>
                <a:gd name="T47" fmla="*/ 2 h 290"/>
                <a:gd name="T48" fmla="*/ 0 w 312"/>
                <a:gd name="T49" fmla="*/ 2 h 290"/>
                <a:gd name="T50" fmla="*/ 0 w 312"/>
                <a:gd name="T51" fmla="*/ 1 h 290"/>
                <a:gd name="T52" fmla="*/ 0 w 312"/>
                <a:gd name="T53" fmla="*/ 1 h 290"/>
                <a:gd name="T54" fmla="*/ 0 w 312"/>
                <a:gd name="T55" fmla="*/ 1 h 290"/>
                <a:gd name="T56" fmla="*/ 1 w 312"/>
                <a:gd name="T57" fmla="*/ 1 h 290"/>
                <a:gd name="T58" fmla="*/ 1 w 312"/>
                <a:gd name="T59" fmla="*/ 1 h 290"/>
                <a:gd name="T60" fmla="*/ 1 w 312"/>
                <a:gd name="T61" fmla="*/ 1 h 290"/>
                <a:gd name="T62" fmla="*/ 1 w 312"/>
                <a:gd name="T63" fmla="*/ 1 h 290"/>
                <a:gd name="T64" fmla="*/ 1 w 312"/>
                <a:gd name="T65" fmla="*/ 0 h 290"/>
                <a:gd name="T66" fmla="*/ 1 w 312"/>
                <a:gd name="T67" fmla="*/ 0 h 290"/>
                <a:gd name="T68" fmla="*/ 1 w 312"/>
                <a:gd name="T69" fmla="*/ 0 h 290"/>
                <a:gd name="T70" fmla="*/ 1 w 312"/>
                <a:gd name="T71" fmla="*/ 0 h 290"/>
                <a:gd name="T72" fmla="*/ 1 w 312"/>
                <a:gd name="T73" fmla="*/ 0 h 290"/>
                <a:gd name="T74" fmla="*/ 1 w 312"/>
                <a:gd name="T75" fmla="*/ 0 h 290"/>
                <a:gd name="T76" fmla="*/ 2 w 312"/>
                <a:gd name="T77" fmla="*/ 1 h 290"/>
                <a:gd name="T78" fmla="*/ 2 w 312"/>
                <a:gd name="T79" fmla="*/ 1 h 290"/>
                <a:gd name="T80" fmla="*/ 2 w 312"/>
                <a:gd name="T81" fmla="*/ 1 h 290"/>
                <a:gd name="T82" fmla="*/ 2 w 312"/>
                <a:gd name="T83" fmla="*/ 1 h 290"/>
                <a:gd name="T84" fmla="*/ 2 w 312"/>
                <a:gd name="T85" fmla="*/ 1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2"/>
                <a:gd name="T130" fmla="*/ 0 h 290"/>
                <a:gd name="T131" fmla="*/ 312 w 312"/>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1" name="Freeform 90"/>
            <p:cNvSpPr>
              <a:spLocks/>
            </p:cNvSpPr>
            <p:nvPr/>
          </p:nvSpPr>
          <p:spPr bwMode="auto">
            <a:xfrm>
              <a:off x="4170" y="1417"/>
              <a:ext cx="77" cy="84"/>
            </a:xfrm>
            <a:custGeom>
              <a:avLst/>
              <a:gdLst>
                <a:gd name="T0" fmla="*/ 2 w 384"/>
                <a:gd name="T1" fmla="*/ 1 h 420"/>
                <a:gd name="T2" fmla="*/ 2 w 384"/>
                <a:gd name="T3" fmla="*/ 1 h 420"/>
                <a:gd name="T4" fmla="*/ 2 w 384"/>
                <a:gd name="T5" fmla="*/ 1 h 420"/>
                <a:gd name="T6" fmla="*/ 3 w 384"/>
                <a:gd name="T7" fmla="*/ 1 h 420"/>
                <a:gd name="T8" fmla="*/ 3 w 384"/>
                <a:gd name="T9" fmla="*/ 1 h 420"/>
                <a:gd name="T10" fmla="*/ 3 w 384"/>
                <a:gd name="T11" fmla="*/ 2 h 420"/>
                <a:gd name="T12" fmla="*/ 3 w 384"/>
                <a:gd name="T13" fmla="*/ 2 h 420"/>
                <a:gd name="T14" fmla="*/ 3 w 384"/>
                <a:gd name="T15" fmla="*/ 2 h 420"/>
                <a:gd name="T16" fmla="*/ 3 w 384"/>
                <a:gd name="T17" fmla="*/ 2 h 420"/>
                <a:gd name="T18" fmla="*/ 3 w 384"/>
                <a:gd name="T19" fmla="*/ 2 h 420"/>
                <a:gd name="T20" fmla="*/ 3 w 384"/>
                <a:gd name="T21" fmla="*/ 2 h 420"/>
                <a:gd name="T22" fmla="*/ 2 w 384"/>
                <a:gd name="T23" fmla="*/ 2 h 420"/>
                <a:gd name="T24" fmla="*/ 2 w 384"/>
                <a:gd name="T25" fmla="*/ 2 h 420"/>
                <a:gd name="T26" fmla="*/ 2 w 384"/>
                <a:gd name="T27" fmla="*/ 3 h 420"/>
                <a:gd name="T28" fmla="*/ 2 w 384"/>
                <a:gd name="T29" fmla="*/ 3 h 420"/>
                <a:gd name="T30" fmla="*/ 2 w 384"/>
                <a:gd name="T31" fmla="*/ 3 h 420"/>
                <a:gd name="T32" fmla="*/ 2 w 384"/>
                <a:gd name="T33" fmla="*/ 3 h 420"/>
                <a:gd name="T34" fmla="*/ 2 w 384"/>
                <a:gd name="T35" fmla="*/ 3 h 420"/>
                <a:gd name="T36" fmla="*/ 2 w 384"/>
                <a:gd name="T37" fmla="*/ 3 h 420"/>
                <a:gd name="T38" fmla="*/ 2 w 384"/>
                <a:gd name="T39" fmla="*/ 3 h 420"/>
                <a:gd name="T40" fmla="*/ 2 w 384"/>
                <a:gd name="T41" fmla="*/ 3 h 420"/>
                <a:gd name="T42" fmla="*/ 1 w 384"/>
                <a:gd name="T43" fmla="*/ 3 h 420"/>
                <a:gd name="T44" fmla="*/ 1 w 384"/>
                <a:gd name="T45" fmla="*/ 3 h 420"/>
                <a:gd name="T46" fmla="*/ 1 w 384"/>
                <a:gd name="T47" fmla="*/ 3 h 420"/>
                <a:gd name="T48" fmla="*/ 1 w 384"/>
                <a:gd name="T49" fmla="*/ 3 h 420"/>
                <a:gd name="T50" fmla="*/ 1 w 384"/>
                <a:gd name="T51" fmla="*/ 3 h 420"/>
                <a:gd name="T52" fmla="*/ 1 w 384"/>
                <a:gd name="T53" fmla="*/ 3 h 420"/>
                <a:gd name="T54" fmla="*/ 1 w 384"/>
                <a:gd name="T55" fmla="*/ 3 h 420"/>
                <a:gd name="T56" fmla="*/ 1 w 384"/>
                <a:gd name="T57" fmla="*/ 3 h 420"/>
                <a:gd name="T58" fmla="*/ 0 w 384"/>
                <a:gd name="T59" fmla="*/ 3 h 420"/>
                <a:gd name="T60" fmla="*/ 0 w 384"/>
                <a:gd name="T61" fmla="*/ 3 h 420"/>
                <a:gd name="T62" fmla="*/ 0 w 384"/>
                <a:gd name="T63" fmla="*/ 3 h 420"/>
                <a:gd name="T64" fmla="*/ 0 w 384"/>
                <a:gd name="T65" fmla="*/ 3 h 420"/>
                <a:gd name="T66" fmla="*/ 0 w 384"/>
                <a:gd name="T67" fmla="*/ 3 h 420"/>
                <a:gd name="T68" fmla="*/ 0 w 384"/>
                <a:gd name="T69" fmla="*/ 2 h 420"/>
                <a:gd name="T70" fmla="*/ 0 w 384"/>
                <a:gd name="T71" fmla="*/ 2 h 420"/>
                <a:gd name="T72" fmla="*/ 0 w 384"/>
                <a:gd name="T73" fmla="*/ 2 h 420"/>
                <a:gd name="T74" fmla="*/ 0 w 384"/>
                <a:gd name="T75" fmla="*/ 2 h 420"/>
                <a:gd name="T76" fmla="*/ 0 w 384"/>
                <a:gd name="T77" fmla="*/ 1 h 420"/>
                <a:gd name="T78" fmla="*/ 0 w 384"/>
                <a:gd name="T79" fmla="*/ 1 h 420"/>
                <a:gd name="T80" fmla="*/ 0 w 384"/>
                <a:gd name="T81" fmla="*/ 1 h 420"/>
                <a:gd name="T82" fmla="*/ 0 w 384"/>
                <a:gd name="T83" fmla="*/ 1 h 420"/>
                <a:gd name="T84" fmla="*/ 0 w 384"/>
                <a:gd name="T85" fmla="*/ 1 h 420"/>
                <a:gd name="T86" fmla="*/ 0 w 384"/>
                <a:gd name="T87" fmla="*/ 1 h 420"/>
                <a:gd name="T88" fmla="*/ 1 w 384"/>
                <a:gd name="T89" fmla="*/ 1 h 420"/>
                <a:gd name="T90" fmla="*/ 1 w 384"/>
                <a:gd name="T91" fmla="*/ 1 h 420"/>
                <a:gd name="T92" fmla="*/ 1 w 384"/>
                <a:gd name="T93" fmla="*/ 1 h 420"/>
                <a:gd name="T94" fmla="*/ 1 w 384"/>
                <a:gd name="T95" fmla="*/ 1 h 420"/>
                <a:gd name="T96" fmla="*/ 1 w 384"/>
                <a:gd name="T97" fmla="*/ 1 h 420"/>
                <a:gd name="T98" fmla="*/ 1 w 384"/>
                <a:gd name="T99" fmla="*/ 1 h 420"/>
                <a:gd name="T100" fmla="*/ 1 w 384"/>
                <a:gd name="T101" fmla="*/ 1 h 420"/>
                <a:gd name="T102" fmla="*/ 1 w 384"/>
                <a:gd name="T103" fmla="*/ 1 h 420"/>
                <a:gd name="T104" fmla="*/ 2 w 384"/>
                <a:gd name="T105" fmla="*/ 0 h 420"/>
                <a:gd name="T106" fmla="*/ 2 w 384"/>
                <a:gd name="T107" fmla="*/ 0 h 420"/>
                <a:gd name="T108" fmla="*/ 2 w 384"/>
                <a:gd name="T109" fmla="*/ 0 h 420"/>
                <a:gd name="T110" fmla="*/ 2 w 384"/>
                <a:gd name="T111" fmla="*/ 0 h 420"/>
                <a:gd name="T112" fmla="*/ 2 w 384"/>
                <a:gd name="T113" fmla="*/ 0 h 420"/>
                <a:gd name="T114" fmla="*/ 2 w 384"/>
                <a:gd name="T115" fmla="*/ 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4"/>
                <a:gd name="T175" fmla="*/ 0 h 420"/>
                <a:gd name="T176" fmla="*/ 384 w 384"/>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2" name="Freeform 91"/>
            <p:cNvSpPr>
              <a:spLocks/>
            </p:cNvSpPr>
            <p:nvPr/>
          </p:nvSpPr>
          <p:spPr bwMode="auto">
            <a:xfrm>
              <a:off x="4185" y="1435"/>
              <a:ext cx="47" cy="54"/>
            </a:xfrm>
            <a:custGeom>
              <a:avLst/>
              <a:gdLst>
                <a:gd name="T0" fmla="*/ 2 w 239"/>
                <a:gd name="T1" fmla="*/ 1 h 270"/>
                <a:gd name="T2" fmla="*/ 2 w 239"/>
                <a:gd name="T3" fmla="*/ 1 h 270"/>
                <a:gd name="T4" fmla="*/ 2 w 239"/>
                <a:gd name="T5" fmla="*/ 1 h 270"/>
                <a:gd name="T6" fmla="*/ 2 w 239"/>
                <a:gd name="T7" fmla="*/ 1 h 270"/>
                <a:gd name="T8" fmla="*/ 2 w 239"/>
                <a:gd name="T9" fmla="*/ 1 h 270"/>
                <a:gd name="T10" fmla="*/ 1 w 239"/>
                <a:gd name="T11" fmla="*/ 1 h 270"/>
                <a:gd name="T12" fmla="*/ 1 w 239"/>
                <a:gd name="T13" fmla="*/ 1 h 270"/>
                <a:gd name="T14" fmla="*/ 1 w 239"/>
                <a:gd name="T15" fmla="*/ 1 h 270"/>
                <a:gd name="T16" fmla="*/ 1 w 239"/>
                <a:gd name="T17" fmla="*/ 2 h 270"/>
                <a:gd name="T18" fmla="*/ 1 w 239"/>
                <a:gd name="T19" fmla="*/ 2 h 270"/>
                <a:gd name="T20" fmla="*/ 1 w 239"/>
                <a:gd name="T21" fmla="*/ 2 h 270"/>
                <a:gd name="T22" fmla="*/ 1 w 239"/>
                <a:gd name="T23" fmla="*/ 2 h 270"/>
                <a:gd name="T24" fmla="*/ 1 w 239"/>
                <a:gd name="T25" fmla="*/ 2 h 270"/>
                <a:gd name="T26" fmla="*/ 1 w 239"/>
                <a:gd name="T27" fmla="*/ 2 h 270"/>
                <a:gd name="T28" fmla="*/ 0 w 239"/>
                <a:gd name="T29" fmla="*/ 2 h 270"/>
                <a:gd name="T30" fmla="*/ 0 w 239"/>
                <a:gd name="T31" fmla="*/ 2 h 270"/>
                <a:gd name="T32" fmla="*/ 0 w 239"/>
                <a:gd name="T33" fmla="*/ 2 h 270"/>
                <a:gd name="T34" fmla="*/ 0 w 239"/>
                <a:gd name="T35" fmla="*/ 2 h 270"/>
                <a:gd name="T36" fmla="*/ 0 w 239"/>
                <a:gd name="T37" fmla="*/ 2 h 270"/>
                <a:gd name="T38" fmla="*/ 0 w 239"/>
                <a:gd name="T39" fmla="*/ 2 h 270"/>
                <a:gd name="T40" fmla="*/ 0 w 239"/>
                <a:gd name="T41" fmla="*/ 1 h 270"/>
                <a:gd name="T42" fmla="*/ 0 w 239"/>
                <a:gd name="T43" fmla="*/ 1 h 270"/>
                <a:gd name="T44" fmla="*/ 0 w 239"/>
                <a:gd name="T45" fmla="*/ 1 h 270"/>
                <a:gd name="T46" fmla="*/ 0 w 239"/>
                <a:gd name="T47" fmla="*/ 1 h 270"/>
                <a:gd name="T48" fmla="*/ 0 w 239"/>
                <a:gd name="T49" fmla="*/ 1 h 270"/>
                <a:gd name="T50" fmla="*/ 0 w 239"/>
                <a:gd name="T51" fmla="*/ 1 h 270"/>
                <a:gd name="T52" fmla="*/ 0 w 239"/>
                <a:gd name="T53" fmla="*/ 1 h 270"/>
                <a:gd name="T54" fmla="*/ 0 w 239"/>
                <a:gd name="T55" fmla="*/ 1 h 270"/>
                <a:gd name="T56" fmla="*/ 0 w 239"/>
                <a:gd name="T57" fmla="*/ 1 h 270"/>
                <a:gd name="T58" fmla="*/ 0 w 239"/>
                <a:gd name="T59" fmla="*/ 1 h 270"/>
                <a:gd name="T60" fmla="*/ 0 w 239"/>
                <a:gd name="T61" fmla="*/ 1 h 270"/>
                <a:gd name="T62" fmla="*/ 0 w 239"/>
                <a:gd name="T63" fmla="*/ 1 h 270"/>
                <a:gd name="T64" fmla="*/ 0 w 239"/>
                <a:gd name="T65" fmla="*/ 1 h 270"/>
                <a:gd name="T66" fmla="*/ 0 w 239"/>
                <a:gd name="T67" fmla="*/ 1 h 270"/>
                <a:gd name="T68" fmla="*/ 1 w 239"/>
                <a:gd name="T69" fmla="*/ 1 h 270"/>
                <a:gd name="T70" fmla="*/ 1 w 239"/>
                <a:gd name="T71" fmla="*/ 0 h 270"/>
                <a:gd name="T72" fmla="*/ 1 w 239"/>
                <a:gd name="T73" fmla="*/ 0 h 270"/>
                <a:gd name="T74" fmla="*/ 1 w 239"/>
                <a:gd name="T75" fmla="*/ 0 h 270"/>
                <a:gd name="T76" fmla="*/ 1 w 239"/>
                <a:gd name="T77" fmla="*/ 1 h 270"/>
                <a:gd name="T78" fmla="*/ 1 w 239"/>
                <a:gd name="T79" fmla="*/ 1 h 270"/>
                <a:gd name="T80" fmla="*/ 1 w 239"/>
                <a:gd name="T81" fmla="*/ 1 h 270"/>
                <a:gd name="T82" fmla="*/ 2 w 239"/>
                <a:gd name="T83" fmla="*/ 1 h 270"/>
                <a:gd name="T84" fmla="*/ 2 w 239"/>
                <a:gd name="T85" fmla="*/ 1 h 270"/>
                <a:gd name="T86" fmla="*/ 2 w 239"/>
                <a:gd name="T87" fmla="*/ 1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270"/>
                <a:gd name="T134" fmla="*/ 239 w 239"/>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3" name="Freeform 92"/>
            <p:cNvSpPr>
              <a:spLocks/>
            </p:cNvSpPr>
            <p:nvPr/>
          </p:nvSpPr>
          <p:spPr bwMode="auto">
            <a:xfrm>
              <a:off x="4297" y="1514"/>
              <a:ext cx="27" cy="50"/>
            </a:xfrm>
            <a:custGeom>
              <a:avLst/>
              <a:gdLst>
                <a:gd name="T0" fmla="*/ 1 w 134"/>
                <a:gd name="T1" fmla="*/ 2 h 249"/>
                <a:gd name="T2" fmla="*/ 1 w 134"/>
                <a:gd name="T3" fmla="*/ 2 h 249"/>
                <a:gd name="T4" fmla="*/ 1 w 134"/>
                <a:gd name="T5" fmla="*/ 2 h 249"/>
                <a:gd name="T6" fmla="*/ 1 w 134"/>
                <a:gd name="T7" fmla="*/ 2 h 249"/>
                <a:gd name="T8" fmla="*/ 1 w 134"/>
                <a:gd name="T9" fmla="*/ 2 h 249"/>
                <a:gd name="T10" fmla="*/ 1 w 134"/>
                <a:gd name="T11" fmla="*/ 2 h 249"/>
                <a:gd name="T12" fmla="*/ 1 w 134"/>
                <a:gd name="T13" fmla="*/ 2 h 249"/>
                <a:gd name="T14" fmla="*/ 1 w 134"/>
                <a:gd name="T15" fmla="*/ 2 h 249"/>
                <a:gd name="T16" fmla="*/ 0 w 134"/>
                <a:gd name="T17" fmla="*/ 2 h 249"/>
                <a:gd name="T18" fmla="*/ 1 w 134"/>
                <a:gd name="T19" fmla="*/ 2 h 249"/>
                <a:gd name="T20" fmla="*/ 1 w 134"/>
                <a:gd name="T21" fmla="*/ 2 h 249"/>
                <a:gd name="T22" fmla="*/ 1 w 134"/>
                <a:gd name="T23" fmla="*/ 2 h 249"/>
                <a:gd name="T24" fmla="*/ 1 w 134"/>
                <a:gd name="T25" fmla="*/ 2 h 249"/>
                <a:gd name="T26" fmla="*/ 1 w 134"/>
                <a:gd name="T27" fmla="*/ 1 h 249"/>
                <a:gd name="T28" fmla="*/ 1 w 134"/>
                <a:gd name="T29" fmla="*/ 1 h 249"/>
                <a:gd name="T30" fmla="*/ 1 w 134"/>
                <a:gd name="T31" fmla="*/ 1 h 249"/>
                <a:gd name="T32" fmla="*/ 1 w 134"/>
                <a:gd name="T33" fmla="*/ 1 h 249"/>
                <a:gd name="T34" fmla="*/ 0 w 134"/>
                <a:gd name="T35" fmla="*/ 1 h 249"/>
                <a:gd name="T36" fmla="*/ 0 w 134"/>
                <a:gd name="T37" fmla="*/ 1 h 249"/>
                <a:gd name="T38" fmla="*/ 0 w 134"/>
                <a:gd name="T39" fmla="*/ 1 h 249"/>
                <a:gd name="T40" fmla="*/ 0 w 134"/>
                <a:gd name="T41" fmla="*/ 1 h 249"/>
                <a:gd name="T42" fmla="*/ 0 w 134"/>
                <a:gd name="T43" fmla="*/ 1 h 249"/>
                <a:gd name="T44" fmla="*/ 0 w 134"/>
                <a:gd name="T45" fmla="*/ 1 h 249"/>
                <a:gd name="T46" fmla="*/ 0 w 134"/>
                <a:gd name="T47" fmla="*/ 1 h 249"/>
                <a:gd name="T48" fmla="*/ 0 w 134"/>
                <a:gd name="T49" fmla="*/ 1 h 249"/>
                <a:gd name="T50" fmla="*/ 0 w 134"/>
                <a:gd name="T51" fmla="*/ 1 h 249"/>
                <a:gd name="T52" fmla="*/ 0 w 134"/>
                <a:gd name="T53" fmla="*/ 1 h 249"/>
                <a:gd name="T54" fmla="*/ 0 w 134"/>
                <a:gd name="T55" fmla="*/ 1 h 249"/>
                <a:gd name="T56" fmla="*/ 1 w 134"/>
                <a:gd name="T57" fmla="*/ 1 h 249"/>
                <a:gd name="T58" fmla="*/ 1 w 134"/>
                <a:gd name="T59" fmla="*/ 0 h 249"/>
                <a:gd name="T60" fmla="*/ 1 w 134"/>
                <a:gd name="T61" fmla="*/ 0 h 249"/>
                <a:gd name="T62" fmla="*/ 1 w 134"/>
                <a:gd name="T63" fmla="*/ 0 h 249"/>
                <a:gd name="T64" fmla="*/ 1 w 134"/>
                <a:gd name="T65" fmla="*/ 0 h 249"/>
                <a:gd name="T66" fmla="*/ 1 w 134"/>
                <a:gd name="T67" fmla="*/ 2 h 2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49"/>
                <a:gd name="T104" fmla="*/ 134 w 134"/>
                <a:gd name="T105" fmla="*/ 249 h 2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4" name="Freeform 93"/>
            <p:cNvSpPr>
              <a:spLocks/>
            </p:cNvSpPr>
            <p:nvPr/>
          </p:nvSpPr>
          <p:spPr bwMode="auto">
            <a:xfrm>
              <a:off x="4145" y="1547"/>
              <a:ext cx="34" cy="42"/>
            </a:xfrm>
            <a:custGeom>
              <a:avLst/>
              <a:gdLst>
                <a:gd name="T0" fmla="*/ 1 w 166"/>
                <a:gd name="T1" fmla="*/ 1 h 206"/>
                <a:gd name="T2" fmla="*/ 1 w 166"/>
                <a:gd name="T3" fmla="*/ 2 h 206"/>
                <a:gd name="T4" fmla="*/ 1 w 166"/>
                <a:gd name="T5" fmla="*/ 2 h 206"/>
                <a:gd name="T6" fmla="*/ 1 w 166"/>
                <a:gd name="T7" fmla="*/ 2 h 206"/>
                <a:gd name="T8" fmla="*/ 1 w 166"/>
                <a:gd name="T9" fmla="*/ 2 h 206"/>
                <a:gd name="T10" fmla="*/ 1 w 166"/>
                <a:gd name="T11" fmla="*/ 2 h 206"/>
                <a:gd name="T12" fmla="*/ 1 w 166"/>
                <a:gd name="T13" fmla="*/ 1 h 206"/>
                <a:gd name="T14" fmla="*/ 1 w 166"/>
                <a:gd name="T15" fmla="*/ 1 h 206"/>
                <a:gd name="T16" fmla="*/ 1 w 166"/>
                <a:gd name="T17" fmla="*/ 1 h 206"/>
                <a:gd name="T18" fmla="*/ 1 w 166"/>
                <a:gd name="T19" fmla="*/ 1 h 206"/>
                <a:gd name="T20" fmla="*/ 1 w 166"/>
                <a:gd name="T21" fmla="*/ 2 h 206"/>
                <a:gd name="T22" fmla="*/ 1 w 166"/>
                <a:gd name="T23" fmla="*/ 2 h 206"/>
                <a:gd name="T24" fmla="*/ 1 w 166"/>
                <a:gd name="T25" fmla="*/ 2 h 206"/>
                <a:gd name="T26" fmla="*/ 0 w 166"/>
                <a:gd name="T27" fmla="*/ 1 h 206"/>
                <a:gd name="T28" fmla="*/ 0 w 166"/>
                <a:gd name="T29" fmla="*/ 1 h 206"/>
                <a:gd name="T30" fmla="*/ 0 w 166"/>
                <a:gd name="T31" fmla="*/ 1 h 206"/>
                <a:gd name="T32" fmla="*/ 0 w 166"/>
                <a:gd name="T33" fmla="*/ 1 h 206"/>
                <a:gd name="T34" fmla="*/ 0 w 166"/>
                <a:gd name="T35" fmla="*/ 1 h 206"/>
                <a:gd name="T36" fmla="*/ 0 w 166"/>
                <a:gd name="T37" fmla="*/ 1 h 206"/>
                <a:gd name="T38" fmla="*/ 0 w 166"/>
                <a:gd name="T39" fmla="*/ 0 h 206"/>
                <a:gd name="T40" fmla="*/ 0 w 166"/>
                <a:gd name="T41" fmla="*/ 0 h 206"/>
                <a:gd name="T42" fmla="*/ 1 w 166"/>
                <a:gd name="T43" fmla="*/ 0 h 206"/>
                <a:gd name="T44" fmla="*/ 1 w 166"/>
                <a:gd name="T45" fmla="*/ 0 h 206"/>
                <a:gd name="T46" fmla="*/ 1 w 166"/>
                <a:gd name="T47" fmla="*/ 1 h 206"/>
                <a:gd name="T48" fmla="*/ 1 w 166"/>
                <a:gd name="T49" fmla="*/ 1 h 206"/>
                <a:gd name="T50" fmla="*/ 1 w 166"/>
                <a:gd name="T51" fmla="*/ 1 h 206"/>
                <a:gd name="T52" fmla="*/ 1 w 166"/>
                <a:gd name="T53" fmla="*/ 1 h 206"/>
                <a:gd name="T54" fmla="*/ 1 w 166"/>
                <a:gd name="T55" fmla="*/ 1 h 2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
                <a:gd name="T85" fmla="*/ 0 h 206"/>
                <a:gd name="T86" fmla="*/ 166 w 166"/>
                <a:gd name="T87" fmla="*/ 206 h 2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5" name="Freeform 94"/>
            <p:cNvSpPr>
              <a:spLocks/>
            </p:cNvSpPr>
            <p:nvPr/>
          </p:nvSpPr>
          <p:spPr bwMode="auto">
            <a:xfrm>
              <a:off x="4063" y="1572"/>
              <a:ext cx="49" cy="66"/>
            </a:xfrm>
            <a:custGeom>
              <a:avLst/>
              <a:gdLst>
                <a:gd name="T0" fmla="*/ 2 w 246"/>
                <a:gd name="T1" fmla="*/ 1 h 331"/>
                <a:gd name="T2" fmla="*/ 2 w 246"/>
                <a:gd name="T3" fmla="*/ 2 h 331"/>
                <a:gd name="T4" fmla="*/ 1 w 246"/>
                <a:gd name="T5" fmla="*/ 2 h 331"/>
                <a:gd name="T6" fmla="*/ 1 w 246"/>
                <a:gd name="T7" fmla="*/ 3 h 331"/>
                <a:gd name="T8" fmla="*/ 1 w 246"/>
                <a:gd name="T9" fmla="*/ 3 h 331"/>
                <a:gd name="T10" fmla="*/ 1 w 246"/>
                <a:gd name="T11" fmla="*/ 2 h 331"/>
                <a:gd name="T12" fmla="*/ 1 w 246"/>
                <a:gd name="T13" fmla="*/ 2 h 331"/>
                <a:gd name="T14" fmla="*/ 1 w 246"/>
                <a:gd name="T15" fmla="*/ 2 h 331"/>
                <a:gd name="T16" fmla="*/ 1 w 246"/>
                <a:gd name="T17" fmla="*/ 2 h 331"/>
                <a:gd name="T18" fmla="*/ 1 w 246"/>
                <a:gd name="T19" fmla="*/ 2 h 331"/>
                <a:gd name="T20" fmla="*/ 1 w 246"/>
                <a:gd name="T21" fmla="*/ 2 h 331"/>
                <a:gd name="T22" fmla="*/ 1 w 246"/>
                <a:gd name="T23" fmla="*/ 2 h 331"/>
                <a:gd name="T24" fmla="*/ 1 w 246"/>
                <a:gd name="T25" fmla="*/ 1 h 331"/>
                <a:gd name="T26" fmla="*/ 1 w 246"/>
                <a:gd name="T27" fmla="*/ 1 h 331"/>
                <a:gd name="T28" fmla="*/ 0 w 246"/>
                <a:gd name="T29" fmla="*/ 1 h 331"/>
                <a:gd name="T30" fmla="*/ 0 w 246"/>
                <a:gd name="T31" fmla="*/ 1 h 331"/>
                <a:gd name="T32" fmla="*/ 0 w 246"/>
                <a:gd name="T33" fmla="*/ 1 h 331"/>
                <a:gd name="T34" fmla="*/ 0 w 246"/>
                <a:gd name="T35" fmla="*/ 1 h 331"/>
                <a:gd name="T36" fmla="*/ 0 w 246"/>
                <a:gd name="T37" fmla="*/ 1 h 331"/>
                <a:gd name="T38" fmla="*/ 0 w 246"/>
                <a:gd name="T39" fmla="*/ 1 h 331"/>
                <a:gd name="T40" fmla="*/ 0 w 246"/>
                <a:gd name="T41" fmla="*/ 1 h 331"/>
                <a:gd name="T42" fmla="*/ 0 w 246"/>
                <a:gd name="T43" fmla="*/ 1 h 331"/>
                <a:gd name="T44" fmla="*/ 1 w 246"/>
                <a:gd name="T45" fmla="*/ 1 h 331"/>
                <a:gd name="T46" fmla="*/ 1 w 246"/>
                <a:gd name="T47" fmla="*/ 1 h 331"/>
                <a:gd name="T48" fmla="*/ 1 w 246"/>
                <a:gd name="T49" fmla="*/ 1 h 331"/>
                <a:gd name="T50" fmla="*/ 1 w 246"/>
                <a:gd name="T51" fmla="*/ 0 h 331"/>
                <a:gd name="T52" fmla="*/ 1 w 246"/>
                <a:gd name="T53" fmla="*/ 0 h 331"/>
                <a:gd name="T54" fmla="*/ 1 w 246"/>
                <a:gd name="T55" fmla="*/ 0 h 331"/>
                <a:gd name="T56" fmla="*/ 1 w 246"/>
                <a:gd name="T57" fmla="*/ 0 h 331"/>
                <a:gd name="T58" fmla="*/ 1 w 246"/>
                <a:gd name="T59" fmla="*/ 0 h 331"/>
                <a:gd name="T60" fmla="*/ 1 w 246"/>
                <a:gd name="T61" fmla="*/ 0 h 331"/>
                <a:gd name="T62" fmla="*/ 1 w 246"/>
                <a:gd name="T63" fmla="*/ 1 h 331"/>
                <a:gd name="T64" fmla="*/ 2 w 246"/>
                <a:gd name="T65" fmla="*/ 1 h 331"/>
                <a:gd name="T66" fmla="*/ 2 w 246"/>
                <a:gd name="T67" fmla="*/ 1 h 331"/>
                <a:gd name="T68" fmla="*/ 2 w 246"/>
                <a:gd name="T69" fmla="*/ 1 h 331"/>
                <a:gd name="T70" fmla="*/ 2 w 246"/>
                <a:gd name="T71" fmla="*/ 1 h 3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331"/>
                <a:gd name="T110" fmla="*/ 246 w 246"/>
                <a:gd name="T111" fmla="*/ 331 h 3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6" name="Freeform 95"/>
            <p:cNvSpPr>
              <a:spLocks/>
            </p:cNvSpPr>
            <p:nvPr/>
          </p:nvSpPr>
          <p:spPr bwMode="auto">
            <a:xfrm>
              <a:off x="4046" y="1616"/>
              <a:ext cx="62" cy="122"/>
            </a:xfrm>
            <a:custGeom>
              <a:avLst/>
              <a:gdLst>
                <a:gd name="T0" fmla="*/ 1 w 311"/>
                <a:gd name="T1" fmla="*/ 0 h 611"/>
                <a:gd name="T2" fmla="*/ 1 w 311"/>
                <a:gd name="T3" fmla="*/ 0 h 611"/>
                <a:gd name="T4" fmla="*/ 1 w 311"/>
                <a:gd name="T5" fmla="*/ 1 h 611"/>
                <a:gd name="T6" fmla="*/ 1 w 311"/>
                <a:gd name="T7" fmla="*/ 1 h 611"/>
                <a:gd name="T8" fmla="*/ 1 w 311"/>
                <a:gd name="T9" fmla="*/ 1 h 611"/>
                <a:gd name="T10" fmla="*/ 1 w 311"/>
                <a:gd name="T11" fmla="*/ 1 h 611"/>
                <a:gd name="T12" fmla="*/ 1 w 311"/>
                <a:gd name="T13" fmla="*/ 1 h 611"/>
                <a:gd name="T14" fmla="*/ 1 w 311"/>
                <a:gd name="T15" fmla="*/ 2 h 611"/>
                <a:gd name="T16" fmla="*/ 1 w 311"/>
                <a:gd name="T17" fmla="*/ 2 h 611"/>
                <a:gd name="T18" fmla="*/ 1 w 311"/>
                <a:gd name="T19" fmla="*/ 2 h 611"/>
                <a:gd name="T20" fmla="*/ 1 w 311"/>
                <a:gd name="T21" fmla="*/ 2 h 611"/>
                <a:gd name="T22" fmla="*/ 2 w 311"/>
                <a:gd name="T23" fmla="*/ 1 h 611"/>
                <a:gd name="T24" fmla="*/ 2 w 311"/>
                <a:gd name="T25" fmla="*/ 1 h 611"/>
                <a:gd name="T26" fmla="*/ 2 w 311"/>
                <a:gd name="T27" fmla="*/ 1 h 611"/>
                <a:gd name="T28" fmla="*/ 2 w 311"/>
                <a:gd name="T29" fmla="*/ 1 h 611"/>
                <a:gd name="T30" fmla="*/ 2 w 311"/>
                <a:gd name="T31" fmla="*/ 1 h 611"/>
                <a:gd name="T32" fmla="*/ 2 w 311"/>
                <a:gd name="T33" fmla="*/ 1 h 611"/>
                <a:gd name="T34" fmla="*/ 2 w 311"/>
                <a:gd name="T35" fmla="*/ 1 h 611"/>
                <a:gd name="T36" fmla="*/ 2 w 311"/>
                <a:gd name="T37" fmla="*/ 2 h 611"/>
                <a:gd name="T38" fmla="*/ 2 w 311"/>
                <a:gd name="T39" fmla="*/ 2 h 611"/>
                <a:gd name="T40" fmla="*/ 2 w 311"/>
                <a:gd name="T41" fmla="*/ 3 h 611"/>
                <a:gd name="T42" fmla="*/ 2 w 311"/>
                <a:gd name="T43" fmla="*/ 3 h 611"/>
                <a:gd name="T44" fmla="*/ 2 w 311"/>
                <a:gd name="T45" fmla="*/ 4 h 611"/>
                <a:gd name="T46" fmla="*/ 2 w 311"/>
                <a:gd name="T47" fmla="*/ 4 h 611"/>
                <a:gd name="T48" fmla="*/ 2 w 311"/>
                <a:gd name="T49" fmla="*/ 5 h 611"/>
                <a:gd name="T50" fmla="*/ 2 w 311"/>
                <a:gd name="T51" fmla="*/ 5 h 611"/>
                <a:gd name="T52" fmla="*/ 1 w 311"/>
                <a:gd name="T53" fmla="*/ 5 h 611"/>
                <a:gd name="T54" fmla="*/ 1 w 311"/>
                <a:gd name="T55" fmla="*/ 5 h 611"/>
                <a:gd name="T56" fmla="*/ 1 w 311"/>
                <a:gd name="T57" fmla="*/ 5 h 611"/>
                <a:gd name="T58" fmla="*/ 1 w 311"/>
                <a:gd name="T59" fmla="*/ 5 h 611"/>
                <a:gd name="T60" fmla="*/ 0 w 311"/>
                <a:gd name="T61" fmla="*/ 5 h 611"/>
                <a:gd name="T62" fmla="*/ 0 w 311"/>
                <a:gd name="T63" fmla="*/ 5 h 611"/>
                <a:gd name="T64" fmla="*/ 0 w 311"/>
                <a:gd name="T65" fmla="*/ 4 h 611"/>
                <a:gd name="T66" fmla="*/ 0 w 311"/>
                <a:gd name="T67" fmla="*/ 4 h 611"/>
                <a:gd name="T68" fmla="*/ 0 w 311"/>
                <a:gd name="T69" fmla="*/ 3 h 611"/>
                <a:gd name="T70" fmla="*/ 0 w 311"/>
                <a:gd name="T71" fmla="*/ 3 h 611"/>
                <a:gd name="T72" fmla="*/ 0 w 311"/>
                <a:gd name="T73" fmla="*/ 2 h 611"/>
                <a:gd name="T74" fmla="*/ 1 w 311"/>
                <a:gd name="T75" fmla="*/ 2 h 611"/>
                <a:gd name="T76" fmla="*/ 1 w 311"/>
                <a:gd name="T77" fmla="*/ 1 h 611"/>
                <a:gd name="T78" fmla="*/ 1 w 311"/>
                <a:gd name="T79" fmla="*/ 1 h 611"/>
                <a:gd name="T80" fmla="*/ 1 w 311"/>
                <a:gd name="T81" fmla="*/ 0 h 611"/>
                <a:gd name="T82" fmla="*/ 1 w 311"/>
                <a:gd name="T83" fmla="*/ 0 h 611"/>
                <a:gd name="T84" fmla="*/ 1 w 311"/>
                <a:gd name="T85" fmla="*/ 0 h 611"/>
                <a:gd name="T86" fmla="*/ 1 w 311"/>
                <a:gd name="T87" fmla="*/ 0 h 611"/>
                <a:gd name="T88" fmla="*/ 1 w 311"/>
                <a:gd name="T89" fmla="*/ 0 h 611"/>
                <a:gd name="T90" fmla="*/ 1 w 311"/>
                <a:gd name="T91" fmla="*/ 0 h 611"/>
                <a:gd name="T92" fmla="*/ 1 w 311"/>
                <a:gd name="T93" fmla="*/ 0 h 611"/>
                <a:gd name="T94" fmla="*/ 1 w 311"/>
                <a:gd name="T95" fmla="*/ 0 h 611"/>
                <a:gd name="T96" fmla="*/ 1 w 311"/>
                <a:gd name="T97" fmla="*/ 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1"/>
                <a:gd name="T148" fmla="*/ 0 h 611"/>
                <a:gd name="T149" fmla="*/ 311 w 311"/>
                <a:gd name="T150" fmla="*/ 611 h 6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7" name="Freeform 96"/>
            <p:cNvSpPr>
              <a:spLocks/>
            </p:cNvSpPr>
            <p:nvPr/>
          </p:nvSpPr>
          <p:spPr bwMode="auto">
            <a:xfrm>
              <a:off x="4232" y="1620"/>
              <a:ext cx="54" cy="60"/>
            </a:xfrm>
            <a:custGeom>
              <a:avLst/>
              <a:gdLst>
                <a:gd name="T0" fmla="*/ 1 w 270"/>
                <a:gd name="T1" fmla="*/ 1 h 301"/>
                <a:gd name="T2" fmla="*/ 1 w 270"/>
                <a:gd name="T3" fmla="*/ 1 h 301"/>
                <a:gd name="T4" fmla="*/ 1 w 270"/>
                <a:gd name="T5" fmla="*/ 1 h 301"/>
                <a:gd name="T6" fmla="*/ 2 w 270"/>
                <a:gd name="T7" fmla="*/ 1 h 301"/>
                <a:gd name="T8" fmla="*/ 2 w 270"/>
                <a:gd name="T9" fmla="*/ 1 h 301"/>
                <a:gd name="T10" fmla="*/ 2 w 270"/>
                <a:gd name="T11" fmla="*/ 1 h 301"/>
                <a:gd name="T12" fmla="*/ 2 w 270"/>
                <a:gd name="T13" fmla="*/ 0 h 301"/>
                <a:gd name="T14" fmla="*/ 2 w 270"/>
                <a:gd name="T15" fmla="*/ 0 h 301"/>
                <a:gd name="T16" fmla="*/ 2 w 270"/>
                <a:gd name="T17" fmla="*/ 0 h 301"/>
                <a:gd name="T18" fmla="*/ 2 w 270"/>
                <a:gd name="T19" fmla="*/ 2 h 301"/>
                <a:gd name="T20" fmla="*/ 2 w 270"/>
                <a:gd name="T21" fmla="*/ 2 h 301"/>
                <a:gd name="T22" fmla="*/ 2 w 270"/>
                <a:gd name="T23" fmla="*/ 2 h 301"/>
                <a:gd name="T24" fmla="*/ 2 w 270"/>
                <a:gd name="T25" fmla="*/ 2 h 301"/>
                <a:gd name="T26" fmla="*/ 2 w 270"/>
                <a:gd name="T27" fmla="*/ 2 h 301"/>
                <a:gd name="T28" fmla="*/ 2 w 270"/>
                <a:gd name="T29" fmla="*/ 1 h 301"/>
                <a:gd name="T30" fmla="*/ 2 w 270"/>
                <a:gd name="T31" fmla="*/ 1 h 301"/>
                <a:gd name="T32" fmla="*/ 1 w 270"/>
                <a:gd name="T33" fmla="*/ 1 h 301"/>
                <a:gd name="T34" fmla="*/ 1 w 270"/>
                <a:gd name="T35" fmla="*/ 1 h 301"/>
                <a:gd name="T36" fmla="*/ 1 w 270"/>
                <a:gd name="T37" fmla="*/ 2 h 301"/>
                <a:gd name="T38" fmla="*/ 1 w 270"/>
                <a:gd name="T39" fmla="*/ 2 h 301"/>
                <a:gd name="T40" fmla="*/ 1 w 270"/>
                <a:gd name="T41" fmla="*/ 2 h 301"/>
                <a:gd name="T42" fmla="*/ 1 w 270"/>
                <a:gd name="T43" fmla="*/ 2 h 301"/>
                <a:gd name="T44" fmla="*/ 1 w 270"/>
                <a:gd name="T45" fmla="*/ 2 h 301"/>
                <a:gd name="T46" fmla="*/ 1 w 270"/>
                <a:gd name="T47" fmla="*/ 2 h 301"/>
                <a:gd name="T48" fmla="*/ 1 w 270"/>
                <a:gd name="T49" fmla="*/ 2 h 301"/>
                <a:gd name="T50" fmla="*/ 1 w 270"/>
                <a:gd name="T51" fmla="*/ 2 h 301"/>
                <a:gd name="T52" fmla="*/ 1 w 270"/>
                <a:gd name="T53" fmla="*/ 2 h 301"/>
                <a:gd name="T54" fmla="*/ 1 w 270"/>
                <a:gd name="T55" fmla="*/ 2 h 301"/>
                <a:gd name="T56" fmla="*/ 1 w 270"/>
                <a:gd name="T57" fmla="*/ 2 h 301"/>
                <a:gd name="T58" fmla="*/ 0 w 270"/>
                <a:gd name="T59" fmla="*/ 2 h 301"/>
                <a:gd name="T60" fmla="*/ 0 w 270"/>
                <a:gd name="T61" fmla="*/ 2 h 301"/>
                <a:gd name="T62" fmla="*/ 0 w 270"/>
                <a:gd name="T63" fmla="*/ 2 h 301"/>
                <a:gd name="T64" fmla="*/ 0 w 270"/>
                <a:gd name="T65" fmla="*/ 2 h 301"/>
                <a:gd name="T66" fmla="*/ 0 w 270"/>
                <a:gd name="T67" fmla="*/ 2 h 301"/>
                <a:gd name="T68" fmla="*/ 0 w 270"/>
                <a:gd name="T69" fmla="*/ 2 h 301"/>
                <a:gd name="T70" fmla="*/ 0 w 270"/>
                <a:gd name="T71" fmla="*/ 2 h 301"/>
                <a:gd name="T72" fmla="*/ 0 w 270"/>
                <a:gd name="T73" fmla="*/ 1 h 301"/>
                <a:gd name="T74" fmla="*/ 0 w 270"/>
                <a:gd name="T75" fmla="*/ 1 h 301"/>
                <a:gd name="T76" fmla="*/ 1 w 270"/>
                <a:gd name="T77" fmla="*/ 1 h 301"/>
                <a:gd name="T78" fmla="*/ 1 w 270"/>
                <a:gd name="T79" fmla="*/ 1 h 301"/>
                <a:gd name="T80" fmla="*/ 1 w 270"/>
                <a:gd name="T81" fmla="*/ 0 h 301"/>
                <a:gd name="T82" fmla="*/ 1 w 270"/>
                <a:gd name="T83" fmla="*/ 0 h 301"/>
                <a:gd name="T84" fmla="*/ 1 w 270"/>
                <a:gd name="T85" fmla="*/ 0 h 301"/>
                <a:gd name="T86" fmla="*/ 1 w 270"/>
                <a:gd name="T87" fmla="*/ 0 h 301"/>
                <a:gd name="T88" fmla="*/ 1 w 270"/>
                <a:gd name="T89" fmla="*/ 0 h 301"/>
                <a:gd name="T90" fmla="*/ 1 w 270"/>
                <a:gd name="T91" fmla="*/ 0 h 301"/>
                <a:gd name="T92" fmla="*/ 1 w 270"/>
                <a:gd name="T93" fmla="*/ 0 h 301"/>
                <a:gd name="T94" fmla="*/ 1 w 270"/>
                <a:gd name="T95" fmla="*/ 0 h 301"/>
                <a:gd name="T96" fmla="*/ 1 w 270"/>
                <a:gd name="T97" fmla="*/ 1 h 301"/>
                <a:gd name="T98" fmla="*/ 1 w 270"/>
                <a:gd name="T99" fmla="*/ 1 h 301"/>
                <a:gd name="T100" fmla="*/ 1 w 270"/>
                <a:gd name="T101" fmla="*/ 1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301"/>
                <a:gd name="T155" fmla="*/ 270 w 270"/>
                <a:gd name="T156" fmla="*/ 301 h 3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8" name="Freeform 97"/>
            <p:cNvSpPr>
              <a:spLocks/>
            </p:cNvSpPr>
            <p:nvPr/>
          </p:nvSpPr>
          <p:spPr bwMode="auto">
            <a:xfrm>
              <a:off x="4322" y="1663"/>
              <a:ext cx="37" cy="44"/>
            </a:xfrm>
            <a:custGeom>
              <a:avLst/>
              <a:gdLst>
                <a:gd name="T0" fmla="*/ 1 w 187"/>
                <a:gd name="T1" fmla="*/ 1 h 217"/>
                <a:gd name="T2" fmla="*/ 1 w 187"/>
                <a:gd name="T3" fmla="*/ 1 h 217"/>
                <a:gd name="T4" fmla="*/ 1 w 187"/>
                <a:gd name="T5" fmla="*/ 1 h 217"/>
                <a:gd name="T6" fmla="*/ 1 w 187"/>
                <a:gd name="T7" fmla="*/ 1 h 217"/>
                <a:gd name="T8" fmla="*/ 1 w 187"/>
                <a:gd name="T9" fmla="*/ 1 h 217"/>
                <a:gd name="T10" fmla="*/ 1 w 187"/>
                <a:gd name="T11" fmla="*/ 1 h 217"/>
                <a:gd name="T12" fmla="*/ 1 w 187"/>
                <a:gd name="T13" fmla="*/ 1 h 217"/>
                <a:gd name="T14" fmla="*/ 1 w 187"/>
                <a:gd name="T15" fmla="*/ 1 h 217"/>
                <a:gd name="T16" fmla="*/ 1 w 187"/>
                <a:gd name="T17" fmla="*/ 1 h 217"/>
                <a:gd name="T18" fmla="*/ 1 w 187"/>
                <a:gd name="T19" fmla="*/ 1 h 217"/>
                <a:gd name="T20" fmla="*/ 1 w 187"/>
                <a:gd name="T21" fmla="*/ 1 h 217"/>
                <a:gd name="T22" fmla="*/ 1 w 187"/>
                <a:gd name="T23" fmla="*/ 2 h 217"/>
                <a:gd name="T24" fmla="*/ 1 w 187"/>
                <a:gd name="T25" fmla="*/ 2 h 217"/>
                <a:gd name="T26" fmla="*/ 1 w 187"/>
                <a:gd name="T27" fmla="*/ 2 h 217"/>
                <a:gd name="T28" fmla="*/ 1 w 187"/>
                <a:gd name="T29" fmla="*/ 2 h 217"/>
                <a:gd name="T30" fmla="*/ 0 w 187"/>
                <a:gd name="T31" fmla="*/ 2 h 217"/>
                <a:gd name="T32" fmla="*/ 0 w 187"/>
                <a:gd name="T33" fmla="*/ 2 h 217"/>
                <a:gd name="T34" fmla="*/ 0 w 187"/>
                <a:gd name="T35" fmla="*/ 2 h 217"/>
                <a:gd name="T36" fmla="*/ 0 w 187"/>
                <a:gd name="T37" fmla="*/ 2 h 217"/>
                <a:gd name="T38" fmla="*/ 0 w 187"/>
                <a:gd name="T39" fmla="*/ 1 h 217"/>
                <a:gd name="T40" fmla="*/ 0 w 187"/>
                <a:gd name="T41" fmla="*/ 1 h 217"/>
                <a:gd name="T42" fmla="*/ 0 w 187"/>
                <a:gd name="T43" fmla="*/ 1 h 217"/>
                <a:gd name="T44" fmla="*/ 0 w 187"/>
                <a:gd name="T45" fmla="*/ 1 h 217"/>
                <a:gd name="T46" fmla="*/ 0 w 187"/>
                <a:gd name="T47" fmla="*/ 1 h 217"/>
                <a:gd name="T48" fmla="*/ 0 w 187"/>
                <a:gd name="T49" fmla="*/ 1 h 217"/>
                <a:gd name="T50" fmla="*/ 0 w 187"/>
                <a:gd name="T51" fmla="*/ 1 h 217"/>
                <a:gd name="T52" fmla="*/ 0 w 187"/>
                <a:gd name="T53" fmla="*/ 1 h 217"/>
                <a:gd name="T54" fmla="*/ 0 w 187"/>
                <a:gd name="T55" fmla="*/ 1 h 217"/>
                <a:gd name="T56" fmla="*/ 1 w 187"/>
                <a:gd name="T57" fmla="*/ 1 h 217"/>
                <a:gd name="T58" fmla="*/ 1 w 187"/>
                <a:gd name="T59" fmla="*/ 0 h 217"/>
                <a:gd name="T60" fmla="*/ 1 w 187"/>
                <a:gd name="T61" fmla="*/ 0 h 217"/>
                <a:gd name="T62" fmla="*/ 1 w 187"/>
                <a:gd name="T63" fmla="*/ 0 h 217"/>
                <a:gd name="T64" fmla="*/ 1 w 187"/>
                <a:gd name="T65" fmla="*/ 0 h 217"/>
                <a:gd name="T66" fmla="*/ 1 w 187"/>
                <a:gd name="T67" fmla="*/ 0 h 217"/>
                <a:gd name="T68" fmla="*/ 1 w 187"/>
                <a:gd name="T69" fmla="*/ 0 h 217"/>
                <a:gd name="T70" fmla="*/ 1 w 187"/>
                <a:gd name="T71" fmla="*/ 1 h 217"/>
                <a:gd name="T72" fmla="*/ 1 w 187"/>
                <a:gd name="T73" fmla="*/ 1 h 217"/>
                <a:gd name="T74" fmla="*/ 1 w 187"/>
                <a:gd name="T75" fmla="*/ 1 h 217"/>
                <a:gd name="T76" fmla="*/ 1 w 187"/>
                <a:gd name="T77" fmla="*/ 1 h 217"/>
                <a:gd name="T78" fmla="*/ 1 w 187"/>
                <a:gd name="T79" fmla="*/ 1 h 217"/>
                <a:gd name="T80" fmla="*/ 1 w 187"/>
                <a:gd name="T81" fmla="*/ 1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217"/>
                <a:gd name="T125" fmla="*/ 187 w 187"/>
                <a:gd name="T126" fmla="*/ 217 h 2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9" name="Freeform 98"/>
            <p:cNvSpPr>
              <a:spLocks/>
            </p:cNvSpPr>
            <p:nvPr/>
          </p:nvSpPr>
          <p:spPr bwMode="auto">
            <a:xfrm>
              <a:off x="4112" y="1663"/>
              <a:ext cx="52" cy="46"/>
            </a:xfrm>
            <a:custGeom>
              <a:avLst/>
              <a:gdLst>
                <a:gd name="T0" fmla="*/ 2 w 260"/>
                <a:gd name="T1" fmla="*/ 1 h 228"/>
                <a:gd name="T2" fmla="*/ 2 w 260"/>
                <a:gd name="T3" fmla="*/ 1 h 228"/>
                <a:gd name="T4" fmla="*/ 2 w 260"/>
                <a:gd name="T5" fmla="*/ 1 h 228"/>
                <a:gd name="T6" fmla="*/ 2 w 260"/>
                <a:gd name="T7" fmla="*/ 1 h 228"/>
                <a:gd name="T8" fmla="*/ 2 w 260"/>
                <a:gd name="T9" fmla="*/ 1 h 228"/>
                <a:gd name="T10" fmla="*/ 2 w 260"/>
                <a:gd name="T11" fmla="*/ 1 h 228"/>
                <a:gd name="T12" fmla="*/ 2 w 260"/>
                <a:gd name="T13" fmla="*/ 1 h 228"/>
                <a:gd name="T14" fmla="*/ 2 w 260"/>
                <a:gd name="T15" fmla="*/ 1 h 228"/>
                <a:gd name="T16" fmla="*/ 2 w 260"/>
                <a:gd name="T17" fmla="*/ 2 h 228"/>
                <a:gd name="T18" fmla="*/ 2 w 260"/>
                <a:gd name="T19" fmla="*/ 2 h 228"/>
                <a:gd name="T20" fmla="*/ 2 w 260"/>
                <a:gd name="T21" fmla="*/ 2 h 228"/>
                <a:gd name="T22" fmla="*/ 2 w 260"/>
                <a:gd name="T23" fmla="*/ 2 h 228"/>
                <a:gd name="T24" fmla="*/ 2 w 260"/>
                <a:gd name="T25" fmla="*/ 2 h 228"/>
                <a:gd name="T26" fmla="*/ 2 w 260"/>
                <a:gd name="T27" fmla="*/ 2 h 228"/>
                <a:gd name="T28" fmla="*/ 1 w 260"/>
                <a:gd name="T29" fmla="*/ 2 h 228"/>
                <a:gd name="T30" fmla="*/ 1 w 260"/>
                <a:gd name="T31" fmla="*/ 2 h 228"/>
                <a:gd name="T32" fmla="*/ 1 w 260"/>
                <a:gd name="T33" fmla="*/ 2 h 228"/>
                <a:gd name="T34" fmla="*/ 1 w 260"/>
                <a:gd name="T35" fmla="*/ 2 h 228"/>
                <a:gd name="T36" fmla="*/ 1 w 260"/>
                <a:gd name="T37" fmla="*/ 2 h 228"/>
                <a:gd name="T38" fmla="*/ 1 w 260"/>
                <a:gd name="T39" fmla="*/ 2 h 228"/>
                <a:gd name="T40" fmla="*/ 1 w 260"/>
                <a:gd name="T41" fmla="*/ 2 h 228"/>
                <a:gd name="T42" fmla="*/ 1 w 260"/>
                <a:gd name="T43" fmla="*/ 1 h 228"/>
                <a:gd name="T44" fmla="*/ 1 w 260"/>
                <a:gd name="T45" fmla="*/ 1 h 228"/>
                <a:gd name="T46" fmla="*/ 0 w 260"/>
                <a:gd name="T47" fmla="*/ 1 h 228"/>
                <a:gd name="T48" fmla="*/ 0 w 260"/>
                <a:gd name="T49" fmla="*/ 1 h 228"/>
                <a:gd name="T50" fmla="*/ 0 w 260"/>
                <a:gd name="T51" fmla="*/ 1 h 228"/>
                <a:gd name="T52" fmla="*/ 0 w 260"/>
                <a:gd name="T53" fmla="*/ 1 h 228"/>
                <a:gd name="T54" fmla="*/ 0 w 260"/>
                <a:gd name="T55" fmla="*/ 1 h 228"/>
                <a:gd name="T56" fmla="*/ 0 w 260"/>
                <a:gd name="T57" fmla="*/ 1 h 228"/>
                <a:gd name="T58" fmla="*/ 0 w 260"/>
                <a:gd name="T59" fmla="*/ 1 h 228"/>
                <a:gd name="T60" fmla="*/ 1 w 260"/>
                <a:gd name="T61" fmla="*/ 1 h 228"/>
                <a:gd name="T62" fmla="*/ 1 w 260"/>
                <a:gd name="T63" fmla="*/ 1 h 228"/>
                <a:gd name="T64" fmla="*/ 1 w 260"/>
                <a:gd name="T65" fmla="*/ 1 h 228"/>
                <a:gd name="T66" fmla="*/ 1 w 260"/>
                <a:gd name="T67" fmla="*/ 1 h 228"/>
                <a:gd name="T68" fmla="*/ 1 w 260"/>
                <a:gd name="T69" fmla="*/ 1 h 228"/>
                <a:gd name="T70" fmla="*/ 1 w 260"/>
                <a:gd name="T71" fmla="*/ 0 h 228"/>
                <a:gd name="T72" fmla="*/ 1 w 260"/>
                <a:gd name="T73" fmla="*/ 0 h 228"/>
                <a:gd name="T74" fmla="*/ 1 w 260"/>
                <a:gd name="T75" fmla="*/ 0 h 228"/>
                <a:gd name="T76" fmla="*/ 1 w 260"/>
                <a:gd name="T77" fmla="*/ 0 h 228"/>
                <a:gd name="T78" fmla="*/ 1 w 260"/>
                <a:gd name="T79" fmla="*/ 0 h 228"/>
                <a:gd name="T80" fmla="*/ 1 w 260"/>
                <a:gd name="T81" fmla="*/ 0 h 228"/>
                <a:gd name="T82" fmla="*/ 1 w 260"/>
                <a:gd name="T83" fmla="*/ 1 h 228"/>
                <a:gd name="T84" fmla="*/ 2 w 260"/>
                <a:gd name="T85" fmla="*/ 1 h 228"/>
                <a:gd name="T86" fmla="*/ 2 w 260"/>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228"/>
                <a:gd name="T134" fmla="*/ 260 w 260"/>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0" name="Freeform 99"/>
            <p:cNvSpPr>
              <a:spLocks/>
            </p:cNvSpPr>
            <p:nvPr/>
          </p:nvSpPr>
          <p:spPr bwMode="auto">
            <a:xfrm>
              <a:off x="4228" y="1668"/>
              <a:ext cx="60" cy="102"/>
            </a:xfrm>
            <a:custGeom>
              <a:avLst/>
              <a:gdLst>
                <a:gd name="T0" fmla="*/ 2 w 300"/>
                <a:gd name="T1" fmla="*/ 4 h 510"/>
                <a:gd name="T2" fmla="*/ 2 w 300"/>
                <a:gd name="T3" fmla="*/ 4 h 510"/>
                <a:gd name="T4" fmla="*/ 2 w 300"/>
                <a:gd name="T5" fmla="*/ 4 h 510"/>
                <a:gd name="T6" fmla="*/ 2 w 300"/>
                <a:gd name="T7" fmla="*/ 4 h 510"/>
                <a:gd name="T8" fmla="*/ 1 w 300"/>
                <a:gd name="T9" fmla="*/ 4 h 510"/>
                <a:gd name="T10" fmla="*/ 1 w 300"/>
                <a:gd name="T11" fmla="*/ 4 h 510"/>
                <a:gd name="T12" fmla="*/ 1 w 300"/>
                <a:gd name="T13" fmla="*/ 4 h 510"/>
                <a:gd name="T14" fmla="*/ 0 w 300"/>
                <a:gd name="T15" fmla="*/ 4 h 510"/>
                <a:gd name="T16" fmla="*/ 0 w 300"/>
                <a:gd name="T17" fmla="*/ 4 h 510"/>
                <a:gd name="T18" fmla="*/ 0 w 300"/>
                <a:gd name="T19" fmla="*/ 0 h 510"/>
                <a:gd name="T20" fmla="*/ 0 w 300"/>
                <a:gd name="T21" fmla="*/ 0 h 510"/>
                <a:gd name="T22" fmla="*/ 1 w 300"/>
                <a:gd name="T23" fmla="*/ 0 h 510"/>
                <a:gd name="T24" fmla="*/ 1 w 300"/>
                <a:gd name="T25" fmla="*/ 0 h 510"/>
                <a:gd name="T26" fmla="*/ 1 w 300"/>
                <a:gd name="T27" fmla="*/ 1 h 510"/>
                <a:gd name="T28" fmla="*/ 1 w 300"/>
                <a:gd name="T29" fmla="*/ 1 h 510"/>
                <a:gd name="T30" fmla="*/ 1 w 300"/>
                <a:gd name="T31" fmla="*/ 1 h 510"/>
                <a:gd name="T32" fmla="*/ 1 w 300"/>
                <a:gd name="T33" fmla="*/ 1 h 510"/>
                <a:gd name="T34" fmla="*/ 1 w 300"/>
                <a:gd name="T35" fmla="*/ 1 h 510"/>
                <a:gd name="T36" fmla="*/ 1 w 300"/>
                <a:gd name="T37" fmla="*/ 1 h 510"/>
                <a:gd name="T38" fmla="*/ 1 w 300"/>
                <a:gd name="T39" fmla="*/ 1 h 510"/>
                <a:gd name="T40" fmla="*/ 1 w 300"/>
                <a:gd name="T41" fmla="*/ 1 h 510"/>
                <a:gd name="T42" fmla="*/ 2 w 300"/>
                <a:gd name="T43" fmla="*/ 1 h 510"/>
                <a:gd name="T44" fmla="*/ 2 w 300"/>
                <a:gd name="T45" fmla="*/ 1 h 510"/>
                <a:gd name="T46" fmla="*/ 2 w 300"/>
                <a:gd name="T47" fmla="*/ 0 h 510"/>
                <a:gd name="T48" fmla="*/ 2 w 300"/>
                <a:gd name="T49" fmla="*/ 0 h 510"/>
                <a:gd name="T50" fmla="*/ 2 w 300"/>
                <a:gd name="T51" fmla="*/ 0 h 510"/>
                <a:gd name="T52" fmla="*/ 2 w 300"/>
                <a:gd name="T53" fmla="*/ 0 h 510"/>
                <a:gd name="T54" fmla="*/ 2 w 300"/>
                <a:gd name="T55" fmla="*/ 4 h 5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510"/>
                <a:gd name="T86" fmla="*/ 300 w 300"/>
                <a:gd name="T87" fmla="*/ 510 h 5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1" name="Freeform 100"/>
            <p:cNvSpPr>
              <a:spLocks/>
            </p:cNvSpPr>
            <p:nvPr/>
          </p:nvSpPr>
          <p:spPr bwMode="auto">
            <a:xfrm>
              <a:off x="4104" y="1684"/>
              <a:ext cx="74" cy="83"/>
            </a:xfrm>
            <a:custGeom>
              <a:avLst/>
              <a:gdLst>
                <a:gd name="T0" fmla="*/ 3 w 368"/>
                <a:gd name="T1" fmla="*/ 3 h 416"/>
                <a:gd name="T2" fmla="*/ 2 w 368"/>
                <a:gd name="T3" fmla="*/ 3 h 416"/>
                <a:gd name="T4" fmla="*/ 2 w 368"/>
                <a:gd name="T5" fmla="*/ 3 h 416"/>
                <a:gd name="T6" fmla="*/ 1 w 368"/>
                <a:gd name="T7" fmla="*/ 3 h 416"/>
                <a:gd name="T8" fmla="*/ 0 w 368"/>
                <a:gd name="T9" fmla="*/ 3 h 416"/>
                <a:gd name="T10" fmla="*/ 0 w 368"/>
                <a:gd name="T11" fmla="*/ 3 h 416"/>
                <a:gd name="T12" fmla="*/ 0 w 368"/>
                <a:gd name="T13" fmla="*/ 2 h 416"/>
                <a:gd name="T14" fmla="*/ 0 w 368"/>
                <a:gd name="T15" fmla="*/ 2 h 416"/>
                <a:gd name="T16" fmla="*/ 0 w 368"/>
                <a:gd name="T17" fmla="*/ 1 h 416"/>
                <a:gd name="T18" fmla="*/ 0 w 368"/>
                <a:gd name="T19" fmla="*/ 1 h 416"/>
                <a:gd name="T20" fmla="*/ 1 w 368"/>
                <a:gd name="T21" fmla="*/ 1 h 416"/>
                <a:gd name="T22" fmla="*/ 1 w 368"/>
                <a:gd name="T23" fmla="*/ 1 h 416"/>
                <a:gd name="T24" fmla="*/ 1 w 368"/>
                <a:gd name="T25" fmla="*/ 1 h 416"/>
                <a:gd name="T26" fmla="*/ 1 w 368"/>
                <a:gd name="T27" fmla="*/ 1 h 416"/>
                <a:gd name="T28" fmla="*/ 1 w 368"/>
                <a:gd name="T29" fmla="*/ 2 h 416"/>
                <a:gd name="T30" fmla="*/ 1 w 368"/>
                <a:gd name="T31" fmla="*/ 2 h 416"/>
                <a:gd name="T32" fmla="*/ 1 w 368"/>
                <a:gd name="T33" fmla="*/ 2 h 416"/>
                <a:gd name="T34" fmla="*/ 1 w 368"/>
                <a:gd name="T35" fmla="*/ 2 h 416"/>
                <a:gd name="T36" fmla="*/ 2 w 368"/>
                <a:gd name="T37" fmla="*/ 2 h 416"/>
                <a:gd name="T38" fmla="*/ 2 w 368"/>
                <a:gd name="T39" fmla="*/ 1 h 416"/>
                <a:gd name="T40" fmla="*/ 2 w 368"/>
                <a:gd name="T41" fmla="*/ 1 h 416"/>
                <a:gd name="T42" fmla="*/ 2 w 368"/>
                <a:gd name="T43" fmla="*/ 2 h 416"/>
                <a:gd name="T44" fmla="*/ 2 w 368"/>
                <a:gd name="T45" fmla="*/ 2 h 416"/>
                <a:gd name="T46" fmla="*/ 2 w 368"/>
                <a:gd name="T47" fmla="*/ 2 h 416"/>
                <a:gd name="T48" fmla="*/ 3 w 368"/>
                <a:gd name="T49" fmla="*/ 2 h 416"/>
                <a:gd name="T50" fmla="*/ 3 w 368"/>
                <a:gd name="T51" fmla="*/ 1 h 416"/>
                <a:gd name="T52" fmla="*/ 3 w 368"/>
                <a:gd name="T53" fmla="*/ 1 h 416"/>
                <a:gd name="T54" fmla="*/ 2 w 368"/>
                <a:gd name="T55" fmla="*/ 0 h 416"/>
                <a:gd name="T56" fmla="*/ 3 w 368"/>
                <a:gd name="T57" fmla="*/ 0 h 416"/>
                <a:gd name="T58" fmla="*/ 3 w 368"/>
                <a:gd name="T59" fmla="*/ 1 h 416"/>
                <a:gd name="T60" fmla="*/ 3 w 368"/>
                <a:gd name="T61" fmla="*/ 1 h 416"/>
                <a:gd name="T62" fmla="*/ 3 w 368"/>
                <a:gd name="T63" fmla="*/ 2 h 416"/>
                <a:gd name="T64" fmla="*/ 3 w 368"/>
                <a:gd name="T65" fmla="*/ 3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8"/>
                <a:gd name="T100" fmla="*/ 0 h 416"/>
                <a:gd name="T101" fmla="*/ 368 w 368"/>
                <a:gd name="T102" fmla="*/ 416 h 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2" name="Freeform 101"/>
            <p:cNvSpPr>
              <a:spLocks/>
            </p:cNvSpPr>
            <p:nvPr/>
          </p:nvSpPr>
          <p:spPr bwMode="auto">
            <a:xfrm>
              <a:off x="4278" y="1767"/>
              <a:ext cx="31" cy="46"/>
            </a:xfrm>
            <a:custGeom>
              <a:avLst/>
              <a:gdLst>
                <a:gd name="T0" fmla="*/ 1 w 156"/>
                <a:gd name="T1" fmla="*/ 0 h 228"/>
                <a:gd name="T2" fmla="*/ 0 w 156"/>
                <a:gd name="T3" fmla="*/ 2 h 228"/>
                <a:gd name="T4" fmla="*/ 0 w 156"/>
                <a:gd name="T5" fmla="*/ 2 h 228"/>
                <a:gd name="T6" fmla="*/ 0 w 156"/>
                <a:gd name="T7" fmla="*/ 2 h 228"/>
                <a:gd name="T8" fmla="*/ 0 w 156"/>
                <a:gd name="T9" fmla="*/ 2 h 228"/>
                <a:gd name="T10" fmla="*/ 0 w 156"/>
                <a:gd name="T11" fmla="*/ 2 h 228"/>
                <a:gd name="T12" fmla="*/ 0 w 156"/>
                <a:gd name="T13" fmla="*/ 2 h 228"/>
                <a:gd name="T14" fmla="*/ 0 w 156"/>
                <a:gd name="T15" fmla="*/ 2 h 228"/>
                <a:gd name="T16" fmla="*/ 1 w 156"/>
                <a:gd name="T17" fmla="*/ 0 h 228"/>
                <a:gd name="T18" fmla="*/ 1 w 156"/>
                <a:gd name="T19" fmla="*/ 0 h 228"/>
                <a:gd name="T20" fmla="*/ 1 w 156"/>
                <a:gd name="T21" fmla="*/ 0 h 228"/>
                <a:gd name="T22" fmla="*/ 1 w 156"/>
                <a:gd name="T23" fmla="*/ 0 h 228"/>
                <a:gd name="T24" fmla="*/ 1 w 156"/>
                <a:gd name="T25" fmla="*/ 0 h 228"/>
                <a:gd name="T26" fmla="*/ 1 w 156"/>
                <a:gd name="T27" fmla="*/ 0 h 228"/>
                <a:gd name="T28" fmla="*/ 1 w 156"/>
                <a:gd name="T29" fmla="*/ 0 h 228"/>
                <a:gd name="T30" fmla="*/ 1 w 156"/>
                <a:gd name="T31" fmla="*/ 0 h 228"/>
                <a:gd name="T32" fmla="*/ 1 w 156"/>
                <a:gd name="T33" fmla="*/ 0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228"/>
                <a:gd name="T53" fmla="*/ 156 w 156"/>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3" name="Freeform 102"/>
            <p:cNvSpPr>
              <a:spLocks/>
            </p:cNvSpPr>
            <p:nvPr/>
          </p:nvSpPr>
          <p:spPr bwMode="auto">
            <a:xfrm>
              <a:off x="4275" y="1773"/>
              <a:ext cx="11" cy="19"/>
            </a:xfrm>
            <a:custGeom>
              <a:avLst/>
              <a:gdLst>
                <a:gd name="T0" fmla="*/ 0 w 55"/>
                <a:gd name="T1" fmla="*/ 1 h 93"/>
                <a:gd name="T2" fmla="*/ 0 w 55"/>
                <a:gd name="T3" fmla="*/ 1 h 93"/>
                <a:gd name="T4" fmla="*/ 0 w 55"/>
                <a:gd name="T5" fmla="*/ 0 h 93"/>
                <a:gd name="T6" fmla="*/ 0 w 55"/>
                <a:gd name="T7" fmla="*/ 0 h 93"/>
                <a:gd name="T8" fmla="*/ 0 w 55"/>
                <a:gd name="T9" fmla="*/ 0 h 93"/>
                <a:gd name="T10" fmla="*/ 0 w 55"/>
                <a:gd name="T11" fmla="*/ 0 h 93"/>
                <a:gd name="T12" fmla="*/ 0 w 55"/>
                <a:gd name="T13" fmla="*/ 0 h 93"/>
                <a:gd name="T14" fmla="*/ 0 w 55"/>
                <a:gd name="T15" fmla="*/ 0 h 93"/>
                <a:gd name="T16" fmla="*/ 0 w 55"/>
                <a:gd name="T17" fmla="*/ 0 h 93"/>
                <a:gd name="T18" fmla="*/ 0 w 55"/>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93"/>
                <a:gd name="T32" fmla="*/ 55 w 5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4" name="Freeform 103"/>
            <p:cNvSpPr>
              <a:spLocks/>
            </p:cNvSpPr>
            <p:nvPr/>
          </p:nvSpPr>
          <p:spPr bwMode="auto">
            <a:xfrm>
              <a:off x="4131" y="1777"/>
              <a:ext cx="29" cy="44"/>
            </a:xfrm>
            <a:custGeom>
              <a:avLst/>
              <a:gdLst>
                <a:gd name="T0" fmla="*/ 1 w 145"/>
                <a:gd name="T1" fmla="*/ 0 h 218"/>
                <a:gd name="T2" fmla="*/ 1 w 145"/>
                <a:gd name="T3" fmla="*/ 0 h 218"/>
                <a:gd name="T4" fmla="*/ 1 w 145"/>
                <a:gd name="T5" fmla="*/ 0 h 218"/>
                <a:gd name="T6" fmla="*/ 1 w 145"/>
                <a:gd name="T7" fmla="*/ 1 h 218"/>
                <a:gd name="T8" fmla="*/ 1 w 145"/>
                <a:gd name="T9" fmla="*/ 1 h 218"/>
                <a:gd name="T10" fmla="*/ 0 w 145"/>
                <a:gd name="T11" fmla="*/ 1 h 218"/>
                <a:gd name="T12" fmla="*/ 0 w 145"/>
                <a:gd name="T13" fmla="*/ 1 h 218"/>
                <a:gd name="T14" fmla="*/ 0 w 145"/>
                <a:gd name="T15" fmla="*/ 2 h 218"/>
                <a:gd name="T16" fmla="*/ 0 w 145"/>
                <a:gd name="T17" fmla="*/ 2 h 218"/>
                <a:gd name="T18" fmla="*/ 0 w 145"/>
                <a:gd name="T19" fmla="*/ 1 h 218"/>
                <a:gd name="T20" fmla="*/ 0 w 145"/>
                <a:gd name="T21" fmla="*/ 1 h 218"/>
                <a:gd name="T22" fmla="*/ 0 w 145"/>
                <a:gd name="T23" fmla="*/ 1 h 218"/>
                <a:gd name="T24" fmla="*/ 0 w 145"/>
                <a:gd name="T25" fmla="*/ 1 h 218"/>
                <a:gd name="T26" fmla="*/ 0 w 145"/>
                <a:gd name="T27" fmla="*/ 1 h 218"/>
                <a:gd name="T28" fmla="*/ 0 w 145"/>
                <a:gd name="T29" fmla="*/ 0 h 218"/>
                <a:gd name="T30" fmla="*/ 1 w 145"/>
                <a:gd name="T31" fmla="*/ 0 h 218"/>
                <a:gd name="T32" fmla="*/ 1 w 145"/>
                <a:gd name="T33" fmla="*/ 0 h 218"/>
                <a:gd name="T34" fmla="*/ 1 w 145"/>
                <a:gd name="T35" fmla="*/ 0 h 218"/>
                <a:gd name="T36" fmla="*/ 1 w 145"/>
                <a:gd name="T37" fmla="*/ 0 h 218"/>
                <a:gd name="T38" fmla="*/ 1 w 145"/>
                <a:gd name="T39" fmla="*/ 0 h 218"/>
                <a:gd name="T40" fmla="*/ 1 w 145"/>
                <a:gd name="T41" fmla="*/ 0 h 218"/>
                <a:gd name="T42" fmla="*/ 1 w 145"/>
                <a:gd name="T43" fmla="*/ 0 h 218"/>
                <a:gd name="T44" fmla="*/ 1 w 145"/>
                <a:gd name="T45" fmla="*/ 0 h 218"/>
                <a:gd name="T46" fmla="*/ 1 w 145"/>
                <a:gd name="T47" fmla="*/ 0 h 218"/>
                <a:gd name="T48" fmla="*/ 1 w 145"/>
                <a:gd name="T49" fmla="*/ 0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18"/>
                <a:gd name="T77" fmla="*/ 145 w 145"/>
                <a:gd name="T78" fmla="*/ 218 h 2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5" name="Freeform 104"/>
            <p:cNvSpPr>
              <a:spLocks/>
            </p:cNvSpPr>
            <p:nvPr/>
          </p:nvSpPr>
          <p:spPr bwMode="auto">
            <a:xfrm>
              <a:off x="4139" y="1782"/>
              <a:ext cx="29" cy="53"/>
            </a:xfrm>
            <a:custGeom>
              <a:avLst/>
              <a:gdLst>
                <a:gd name="T0" fmla="*/ 0 w 146"/>
                <a:gd name="T1" fmla="*/ 2 h 269"/>
                <a:gd name="T2" fmla="*/ 0 w 146"/>
                <a:gd name="T3" fmla="*/ 2 h 269"/>
                <a:gd name="T4" fmla="*/ 1 w 146"/>
                <a:gd name="T5" fmla="*/ 0 h 269"/>
                <a:gd name="T6" fmla="*/ 1 w 146"/>
                <a:gd name="T7" fmla="*/ 0 h 269"/>
                <a:gd name="T8" fmla="*/ 1 w 146"/>
                <a:gd name="T9" fmla="*/ 1 h 269"/>
                <a:gd name="T10" fmla="*/ 1 w 146"/>
                <a:gd name="T11" fmla="*/ 1 h 269"/>
                <a:gd name="T12" fmla="*/ 1 w 146"/>
                <a:gd name="T13" fmla="*/ 1 h 269"/>
                <a:gd name="T14" fmla="*/ 1 w 146"/>
                <a:gd name="T15" fmla="*/ 1 h 269"/>
                <a:gd name="T16" fmla="*/ 1 w 146"/>
                <a:gd name="T17" fmla="*/ 2 h 269"/>
                <a:gd name="T18" fmla="*/ 0 w 146"/>
                <a:gd name="T19" fmla="*/ 2 h 269"/>
                <a:gd name="T20" fmla="*/ 0 w 146"/>
                <a:gd name="T21" fmla="*/ 2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9"/>
                <a:gd name="T35" fmla="*/ 146 w 146"/>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6" name="Freeform 105"/>
            <p:cNvSpPr>
              <a:spLocks/>
            </p:cNvSpPr>
            <p:nvPr/>
          </p:nvSpPr>
          <p:spPr bwMode="auto">
            <a:xfrm>
              <a:off x="4293" y="1782"/>
              <a:ext cx="30" cy="43"/>
            </a:xfrm>
            <a:custGeom>
              <a:avLst/>
              <a:gdLst>
                <a:gd name="T0" fmla="*/ 0 w 149"/>
                <a:gd name="T1" fmla="*/ 2 h 217"/>
                <a:gd name="T2" fmla="*/ 0 w 149"/>
                <a:gd name="T3" fmla="*/ 2 h 217"/>
                <a:gd name="T4" fmla="*/ 0 w 149"/>
                <a:gd name="T5" fmla="*/ 2 h 217"/>
                <a:gd name="T6" fmla="*/ 0 w 149"/>
                <a:gd name="T7" fmla="*/ 2 h 217"/>
                <a:gd name="T8" fmla="*/ 0 w 149"/>
                <a:gd name="T9" fmla="*/ 2 h 217"/>
                <a:gd name="T10" fmla="*/ 0 w 149"/>
                <a:gd name="T11" fmla="*/ 1 h 217"/>
                <a:gd name="T12" fmla="*/ 0 w 149"/>
                <a:gd name="T13" fmla="*/ 1 h 217"/>
                <a:gd name="T14" fmla="*/ 0 w 149"/>
                <a:gd name="T15" fmla="*/ 1 h 217"/>
                <a:gd name="T16" fmla="*/ 0 w 149"/>
                <a:gd name="T17" fmla="*/ 1 h 217"/>
                <a:gd name="T18" fmla="*/ 1 w 149"/>
                <a:gd name="T19" fmla="*/ 0 h 217"/>
                <a:gd name="T20" fmla="*/ 1 w 149"/>
                <a:gd name="T21" fmla="*/ 0 h 217"/>
                <a:gd name="T22" fmla="*/ 1 w 149"/>
                <a:gd name="T23" fmla="*/ 0 h 217"/>
                <a:gd name="T24" fmla="*/ 1 w 149"/>
                <a:gd name="T25" fmla="*/ 1 h 217"/>
                <a:gd name="T26" fmla="*/ 1 w 149"/>
                <a:gd name="T27" fmla="*/ 1 h 217"/>
                <a:gd name="T28" fmla="*/ 1 w 149"/>
                <a:gd name="T29" fmla="*/ 1 h 217"/>
                <a:gd name="T30" fmla="*/ 1 w 149"/>
                <a:gd name="T31" fmla="*/ 1 h 217"/>
                <a:gd name="T32" fmla="*/ 1 w 149"/>
                <a:gd name="T33" fmla="*/ 1 h 217"/>
                <a:gd name="T34" fmla="*/ 0 w 149"/>
                <a:gd name="T35" fmla="*/ 2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7"/>
                <a:gd name="T56" fmla="*/ 149 w 149"/>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7" name="Freeform 106"/>
            <p:cNvSpPr>
              <a:spLocks/>
            </p:cNvSpPr>
            <p:nvPr/>
          </p:nvSpPr>
          <p:spPr bwMode="auto">
            <a:xfrm>
              <a:off x="4313" y="1798"/>
              <a:ext cx="31" cy="37"/>
            </a:xfrm>
            <a:custGeom>
              <a:avLst/>
              <a:gdLst>
                <a:gd name="T0" fmla="*/ 1 w 156"/>
                <a:gd name="T1" fmla="*/ 0 h 186"/>
                <a:gd name="T2" fmla="*/ 1 w 156"/>
                <a:gd name="T3" fmla="*/ 1 h 186"/>
                <a:gd name="T4" fmla="*/ 0 w 156"/>
                <a:gd name="T5" fmla="*/ 1 h 186"/>
                <a:gd name="T6" fmla="*/ 1 w 156"/>
                <a:gd name="T7" fmla="*/ 0 h 186"/>
                <a:gd name="T8" fmla="*/ 1 w 156"/>
                <a:gd name="T9" fmla="*/ 0 h 186"/>
                <a:gd name="T10" fmla="*/ 1 w 156"/>
                <a:gd name="T11" fmla="*/ 0 h 186"/>
                <a:gd name="T12" fmla="*/ 1 w 156"/>
                <a:gd name="T13" fmla="*/ 0 h 186"/>
                <a:gd name="T14" fmla="*/ 1 w 156"/>
                <a:gd name="T15" fmla="*/ 0 h 186"/>
                <a:gd name="T16" fmla="*/ 1 w 156"/>
                <a:gd name="T17" fmla="*/ 0 h 186"/>
                <a:gd name="T18" fmla="*/ 1 w 156"/>
                <a:gd name="T19" fmla="*/ 0 h 186"/>
                <a:gd name="T20" fmla="*/ 1 w 156"/>
                <a:gd name="T21" fmla="*/ 0 h 186"/>
                <a:gd name="T22" fmla="*/ 1 w 156"/>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86"/>
                <a:gd name="T38" fmla="*/ 156 w 156"/>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8" name="Freeform 107"/>
            <p:cNvSpPr>
              <a:spLocks/>
            </p:cNvSpPr>
            <p:nvPr/>
          </p:nvSpPr>
          <p:spPr bwMode="auto">
            <a:xfrm>
              <a:off x="4154" y="1809"/>
              <a:ext cx="26" cy="43"/>
            </a:xfrm>
            <a:custGeom>
              <a:avLst/>
              <a:gdLst>
                <a:gd name="T0" fmla="*/ 1 w 130"/>
                <a:gd name="T1" fmla="*/ 1 h 218"/>
                <a:gd name="T2" fmla="*/ 0 w 130"/>
                <a:gd name="T3" fmla="*/ 2 h 218"/>
                <a:gd name="T4" fmla="*/ 0 w 130"/>
                <a:gd name="T5" fmla="*/ 2 h 218"/>
                <a:gd name="T6" fmla="*/ 0 w 130"/>
                <a:gd name="T7" fmla="*/ 2 h 218"/>
                <a:gd name="T8" fmla="*/ 0 w 130"/>
                <a:gd name="T9" fmla="*/ 1 h 218"/>
                <a:gd name="T10" fmla="*/ 0 w 130"/>
                <a:gd name="T11" fmla="*/ 1 h 218"/>
                <a:gd name="T12" fmla="*/ 1 w 130"/>
                <a:gd name="T13" fmla="*/ 0 h 218"/>
                <a:gd name="T14" fmla="*/ 1 w 130"/>
                <a:gd name="T15" fmla="*/ 0 h 218"/>
                <a:gd name="T16" fmla="*/ 1 w 130"/>
                <a:gd name="T17" fmla="*/ 0 h 218"/>
                <a:gd name="T18" fmla="*/ 1 w 130"/>
                <a:gd name="T19" fmla="*/ 0 h 218"/>
                <a:gd name="T20" fmla="*/ 1 w 130"/>
                <a:gd name="T21" fmla="*/ 0 h 218"/>
                <a:gd name="T22" fmla="*/ 1 w 130"/>
                <a:gd name="T23" fmla="*/ 0 h 218"/>
                <a:gd name="T24" fmla="*/ 1 w 130"/>
                <a:gd name="T25" fmla="*/ 0 h 218"/>
                <a:gd name="T26" fmla="*/ 1 w 130"/>
                <a:gd name="T27" fmla="*/ 0 h 218"/>
                <a:gd name="T28" fmla="*/ 1 w 130"/>
                <a:gd name="T29" fmla="*/ 1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18"/>
                <a:gd name="T47" fmla="*/ 130 w 130"/>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9" name="Freeform 108"/>
            <p:cNvSpPr>
              <a:spLocks/>
            </p:cNvSpPr>
            <p:nvPr/>
          </p:nvSpPr>
          <p:spPr bwMode="auto">
            <a:xfrm>
              <a:off x="4336" y="1815"/>
              <a:ext cx="20" cy="29"/>
            </a:xfrm>
            <a:custGeom>
              <a:avLst/>
              <a:gdLst>
                <a:gd name="T0" fmla="*/ 1 w 97"/>
                <a:gd name="T1" fmla="*/ 1 h 146"/>
                <a:gd name="T2" fmla="*/ 0 w 97"/>
                <a:gd name="T3" fmla="*/ 1 h 146"/>
                <a:gd name="T4" fmla="*/ 1 w 97"/>
                <a:gd name="T5" fmla="*/ 0 h 146"/>
                <a:gd name="T6" fmla="*/ 1 w 97"/>
                <a:gd name="T7" fmla="*/ 0 h 146"/>
                <a:gd name="T8" fmla="*/ 1 w 97"/>
                <a:gd name="T9" fmla="*/ 0 h 146"/>
                <a:gd name="T10" fmla="*/ 1 w 97"/>
                <a:gd name="T11" fmla="*/ 0 h 146"/>
                <a:gd name="T12" fmla="*/ 1 w 97"/>
                <a:gd name="T13" fmla="*/ 1 h 146"/>
                <a:gd name="T14" fmla="*/ 1 w 97"/>
                <a:gd name="T15" fmla="*/ 1 h 146"/>
                <a:gd name="T16" fmla="*/ 1 w 97"/>
                <a:gd name="T17" fmla="*/ 1 h 146"/>
                <a:gd name="T18" fmla="*/ 1 w 97"/>
                <a:gd name="T19" fmla="*/ 1 h 146"/>
                <a:gd name="T20" fmla="*/ 1 w 97"/>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6"/>
                <a:gd name="T35" fmla="*/ 97 w 9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0" name="Freeform 109"/>
            <p:cNvSpPr>
              <a:spLocks/>
            </p:cNvSpPr>
            <p:nvPr/>
          </p:nvSpPr>
          <p:spPr bwMode="auto">
            <a:xfrm>
              <a:off x="4171" y="1827"/>
              <a:ext cx="24" cy="35"/>
            </a:xfrm>
            <a:custGeom>
              <a:avLst/>
              <a:gdLst>
                <a:gd name="T0" fmla="*/ 0 w 119"/>
                <a:gd name="T1" fmla="*/ 1 h 176"/>
                <a:gd name="T2" fmla="*/ 0 w 119"/>
                <a:gd name="T3" fmla="*/ 1 h 176"/>
                <a:gd name="T4" fmla="*/ 0 w 119"/>
                <a:gd name="T5" fmla="*/ 1 h 176"/>
                <a:gd name="T6" fmla="*/ 0 w 119"/>
                <a:gd name="T7" fmla="*/ 1 h 176"/>
                <a:gd name="T8" fmla="*/ 0 w 119"/>
                <a:gd name="T9" fmla="*/ 1 h 176"/>
                <a:gd name="T10" fmla="*/ 0 w 119"/>
                <a:gd name="T11" fmla="*/ 1 h 176"/>
                <a:gd name="T12" fmla="*/ 0 w 119"/>
                <a:gd name="T13" fmla="*/ 1 h 176"/>
                <a:gd name="T14" fmla="*/ 0 w 119"/>
                <a:gd name="T15" fmla="*/ 1 h 176"/>
                <a:gd name="T16" fmla="*/ 0 w 119"/>
                <a:gd name="T17" fmla="*/ 1 h 176"/>
                <a:gd name="T18" fmla="*/ 1 w 119"/>
                <a:gd name="T19" fmla="*/ 0 h 176"/>
                <a:gd name="T20" fmla="*/ 1 w 119"/>
                <a:gd name="T21" fmla="*/ 0 h 176"/>
                <a:gd name="T22" fmla="*/ 1 w 119"/>
                <a:gd name="T23" fmla="*/ 0 h 176"/>
                <a:gd name="T24" fmla="*/ 1 w 119"/>
                <a:gd name="T25" fmla="*/ 1 h 176"/>
                <a:gd name="T26" fmla="*/ 1 w 119"/>
                <a:gd name="T27" fmla="*/ 1 h 176"/>
                <a:gd name="T28" fmla="*/ 1 w 119"/>
                <a:gd name="T29" fmla="*/ 1 h 176"/>
                <a:gd name="T30" fmla="*/ 1 w 119"/>
                <a:gd name="T31" fmla="*/ 1 h 176"/>
                <a:gd name="T32" fmla="*/ 1 w 119"/>
                <a:gd name="T33" fmla="*/ 1 h 176"/>
                <a:gd name="T34" fmla="*/ 0 w 119"/>
                <a:gd name="T35" fmla="*/ 1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76"/>
                <a:gd name="T56" fmla="*/ 119 w 119"/>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1" name="Freeform 110"/>
            <p:cNvSpPr>
              <a:spLocks/>
            </p:cNvSpPr>
            <p:nvPr/>
          </p:nvSpPr>
          <p:spPr bwMode="auto">
            <a:xfrm>
              <a:off x="4193" y="1846"/>
              <a:ext cx="17" cy="23"/>
            </a:xfrm>
            <a:custGeom>
              <a:avLst/>
              <a:gdLst>
                <a:gd name="T0" fmla="*/ 1 w 85"/>
                <a:gd name="T1" fmla="*/ 1 h 114"/>
                <a:gd name="T2" fmla="*/ 0 w 85"/>
                <a:gd name="T3" fmla="*/ 1 h 114"/>
                <a:gd name="T4" fmla="*/ 0 w 85"/>
                <a:gd name="T5" fmla="*/ 0 h 114"/>
                <a:gd name="T6" fmla="*/ 0 w 85"/>
                <a:gd name="T7" fmla="*/ 0 h 114"/>
                <a:gd name="T8" fmla="*/ 1 w 85"/>
                <a:gd name="T9" fmla="*/ 0 h 114"/>
                <a:gd name="T10" fmla="*/ 1 w 85"/>
                <a:gd name="T11" fmla="*/ 0 h 114"/>
                <a:gd name="T12" fmla="*/ 1 w 85"/>
                <a:gd name="T13" fmla="*/ 0 h 114"/>
                <a:gd name="T14" fmla="*/ 1 w 85"/>
                <a:gd name="T15" fmla="*/ 1 h 114"/>
                <a:gd name="T16" fmla="*/ 1 w 85"/>
                <a:gd name="T17" fmla="*/ 1 h 114"/>
                <a:gd name="T18" fmla="*/ 1 w 85"/>
                <a:gd name="T19" fmla="*/ 1 h 114"/>
                <a:gd name="T20" fmla="*/ 1 w 85"/>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14"/>
                <a:gd name="T35" fmla="*/ 85 w 8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2" name="Freeform 111"/>
            <p:cNvSpPr>
              <a:spLocks/>
            </p:cNvSpPr>
            <p:nvPr/>
          </p:nvSpPr>
          <p:spPr bwMode="auto">
            <a:xfrm>
              <a:off x="4212" y="884"/>
              <a:ext cx="12" cy="7"/>
            </a:xfrm>
            <a:custGeom>
              <a:avLst/>
              <a:gdLst>
                <a:gd name="T0" fmla="*/ 0 w 62"/>
                <a:gd name="T1" fmla="*/ 0 h 35"/>
                <a:gd name="T2" fmla="*/ 0 w 62"/>
                <a:gd name="T3" fmla="*/ 0 h 35"/>
                <a:gd name="T4" fmla="*/ 0 w 62"/>
                <a:gd name="T5" fmla="*/ 0 h 35"/>
                <a:gd name="T6" fmla="*/ 0 w 62"/>
                <a:gd name="T7" fmla="*/ 0 h 35"/>
                <a:gd name="T8" fmla="*/ 0 w 62"/>
                <a:gd name="T9" fmla="*/ 0 h 35"/>
                <a:gd name="T10" fmla="*/ 0 w 62"/>
                <a:gd name="T11" fmla="*/ 0 h 35"/>
                <a:gd name="T12" fmla="*/ 0 w 62"/>
                <a:gd name="T13" fmla="*/ 0 h 35"/>
                <a:gd name="T14" fmla="*/ 0 w 62"/>
                <a:gd name="T15" fmla="*/ 0 h 35"/>
                <a:gd name="T16" fmla="*/ 0 w 62"/>
                <a:gd name="T17" fmla="*/ 0 h 35"/>
                <a:gd name="T18" fmla="*/ 0 w 62"/>
                <a:gd name="T19" fmla="*/ 0 h 35"/>
                <a:gd name="T20" fmla="*/ 0 w 62"/>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35"/>
                <a:gd name="T35" fmla="*/ 62 w 6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3" name="Freeform 112"/>
            <p:cNvSpPr>
              <a:spLocks/>
            </p:cNvSpPr>
            <p:nvPr/>
          </p:nvSpPr>
          <p:spPr bwMode="auto">
            <a:xfrm>
              <a:off x="4123" y="610"/>
              <a:ext cx="62" cy="66"/>
            </a:xfrm>
            <a:custGeom>
              <a:avLst/>
              <a:gdLst>
                <a:gd name="T0" fmla="*/ 2 w 310"/>
                <a:gd name="T1" fmla="*/ 1 h 332"/>
                <a:gd name="T2" fmla="*/ 2 w 310"/>
                <a:gd name="T3" fmla="*/ 1 h 332"/>
                <a:gd name="T4" fmla="*/ 2 w 310"/>
                <a:gd name="T5" fmla="*/ 1 h 332"/>
                <a:gd name="T6" fmla="*/ 2 w 310"/>
                <a:gd name="T7" fmla="*/ 1 h 332"/>
                <a:gd name="T8" fmla="*/ 2 w 310"/>
                <a:gd name="T9" fmla="*/ 1 h 332"/>
                <a:gd name="T10" fmla="*/ 2 w 310"/>
                <a:gd name="T11" fmla="*/ 1 h 332"/>
                <a:gd name="T12" fmla="*/ 2 w 310"/>
                <a:gd name="T13" fmla="*/ 1 h 332"/>
                <a:gd name="T14" fmla="*/ 2 w 310"/>
                <a:gd name="T15" fmla="*/ 1 h 332"/>
                <a:gd name="T16" fmla="*/ 2 w 310"/>
                <a:gd name="T17" fmla="*/ 2 h 332"/>
                <a:gd name="T18" fmla="*/ 2 w 310"/>
                <a:gd name="T19" fmla="*/ 2 h 332"/>
                <a:gd name="T20" fmla="*/ 2 w 310"/>
                <a:gd name="T21" fmla="*/ 2 h 332"/>
                <a:gd name="T22" fmla="*/ 2 w 310"/>
                <a:gd name="T23" fmla="*/ 2 h 332"/>
                <a:gd name="T24" fmla="*/ 2 w 310"/>
                <a:gd name="T25" fmla="*/ 2 h 332"/>
                <a:gd name="T26" fmla="*/ 2 w 310"/>
                <a:gd name="T27" fmla="*/ 2 h 332"/>
                <a:gd name="T28" fmla="*/ 2 w 310"/>
                <a:gd name="T29" fmla="*/ 2 h 332"/>
                <a:gd name="T30" fmla="*/ 2 w 310"/>
                <a:gd name="T31" fmla="*/ 2 h 332"/>
                <a:gd name="T32" fmla="*/ 2 w 310"/>
                <a:gd name="T33" fmla="*/ 2 h 332"/>
                <a:gd name="T34" fmla="*/ 2 w 310"/>
                <a:gd name="T35" fmla="*/ 3 h 332"/>
                <a:gd name="T36" fmla="*/ 2 w 310"/>
                <a:gd name="T37" fmla="*/ 3 h 332"/>
                <a:gd name="T38" fmla="*/ 2 w 310"/>
                <a:gd name="T39" fmla="*/ 3 h 332"/>
                <a:gd name="T40" fmla="*/ 2 w 310"/>
                <a:gd name="T41" fmla="*/ 3 h 332"/>
                <a:gd name="T42" fmla="*/ 2 w 310"/>
                <a:gd name="T43" fmla="*/ 2 h 332"/>
                <a:gd name="T44" fmla="*/ 2 w 310"/>
                <a:gd name="T45" fmla="*/ 2 h 332"/>
                <a:gd name="T46" fmla="*/ 2 w 310"/>
                <a:gd name="T47" fmla="*/ 2 h 332"/>
                <a:gd name="T48" fmla="*/ 2 w 310"/>
                <a:gd name="T49" fmla="*/ 2 h 332"/>
                <a:gd name="T50" fmla="*/ 1 w 310"/>
                <a:gd name="T51" fmla="*/ 2 h 332"/>
                <a:gd name="T52" fmla="*/ 1 w 310"/>
                <a:gd name="T53" fmla="*/ 2 h 332"/>
                <a:gd name="T54" fmla="*/ 1 w 310"/>
                <a:gd name="T55" fmla="*/ 2 h 332"/>
                <a:gd name="T56" fmla="*/ 1 w 310"/>
                <a:gd name="T57" fmla="*/ 2 h 332"/>
                <a:gd name="T58" fmla="*/ 1 w 310"/>
                <a:gd name="T59" fmla="*/ 2 h 332"/>
                <a:gd name="T60" fmla="*/ 1 w 310"/>
                <a:gd name="T61" fmla="*/ 2 h 332"/>
                <a:gd name="T62" fmla="*/ 1 w 310"/>
                <a:gd name="T63" fmla="*/ 2 h 332"/>
                <a:gd name="T64" fmla="*/ 1 w 310"/>
                <a:gd name="T65" fmla="*/ 2 h 332"/>
                <a:gd name="T66" fmla="*/ 1 w 310"/>
                <a:gd name="T67" fmla="*/ 2 h 332"/>
                <a:gd name="T68" fmla="*/ 1 w 310"/>
                <a:gd name="T69" fmla="*/ 2 h 332"/>
                <a:gd name="T70" fmla="*/ 1 w 310"/>
                <a:gd name="T71" fmla="*/ 2 h 332"/>
                <a:gd name="T72" fmla="*/ 1 w 310"/>
                <a:gd name="T73" fmla="*/ 2 h 332"/>
                <a:gd name="T74" fmla="*/ 1 w 310"/>
                <a:gd name="T75" fmla="*/ 2 h 332"/>
                <a:gd name="T76" fmla="*/ 0 w 310"/>
                <a:gd name="T77" fmla="*/ 2 h 332"/>
                <a:gd name="T78" fmla="*/ 0 w 310"/>
                <a:gd name="T79" fmla="*/ 2 h 332"/>
                <a:gd name="T80" fmla="*/ 0 w 310"/>
                <a:gd name="T81" fmla="*/ 2 h 332"/>
                <a:gd name="T82" fmla="*/ 0 w 310"/>
                <a:gd name="T83" fmla="*/ 3 h 332"/>
                <a:gd name="T84" fmla="*/ 0 w 310"/>
                <a:gd name="T85" fmla="*/ 3 h 332"/>
                <a:gd name="T86" fmla="*/ 0 w 310"/>
                <a:gd name="T87" fmla="*/ 1 h 332"/>
                <a:gd name="T88" fmla="*/ 0 w 310"/>
                <a:gd name="T89" fmla="*/ 1 h 332"/>
                <a:gd name="T90" fmla="*/ 0 w 310"/>
                <a:gd name="T91" fmla="*/ 1 h 332"/>
                <a:gd name="T92" fmla="*/ 0 w 310"/>
                <a:gd name="T93" fmla="*/ 1 h 332"/>
                <a:gd name="T94" fmla="*/ 0 w 310"/>
                <a:gd name="T95" fmla="*/ 1 h 332"/>
                <a:gd name="T96" fmla="*/ 0 w 310"/>
                <a:gd name="T97" fmla="*/ 1 h 332"/>
                <a:gd name="T98" fmla="*/ 0 w 310"/>
                <a:gd name="T99" fmla="*/ 1 h 332"/>
                <a:gd name="T100" fmla="*/ 0 w 310"/>
                <a:gd name="T101" fmla="*/ 1 h 332"/>
                <a:gd name="T102" fmla="*/ 0 w 310"/>
                <a:gd name="T103" fmla="*/ 1 h 332"/>
                <a:gd name="T104" fmla="*/ 0 w 310"/>
                <a:gd name="T105" fmla="*/ 1 h 332"/>
                <a:gd name="T106" fmla="*/ 0 w 310"/>
                <a:gd name="T107" fmla="*/ 1 h 332"/>
                <a:gd name="T108" fmla="*/ 1 w 310"/>
                <a:gd name="T109" fmla="*/ 1 h 332"/>
                <a:gd name="T110" fmla="*/ 1 w 310"/>
                <a:gd name="T111" fmla="*/ 1 h 332"/>
                <a:gd name="T112" fmla="*/ 1 w 310"/>
                <a:gd name="T113" fmla="*/ 1 h 332"/>
                <a:gd name="T114" fmla="*/ 1 w 310"/>
                <a:gd name="T115" fmla="*/ 0 h 332"/>
                <a:gd name="T116" fmla="*/ 1 w 310"/>
                <a:gd name="T117" fmla="*/ 0 h 332"/>
                <a:gd name="T118" fmla="*/ 1 w 310"/>
                <a:gd name="T119" fmla="*/ 0 h 332"/>
                <a:gd name="T120" fmla="*/ 1 w 310"/>
                <a:gd name="T121" fmla="*/ 0 h 332"/>
                <a:gd name="T122" fmla="*/ 2 w 310"/>
                <a:gd name="T123" fmla="*/ 1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
                <a:gd name="T187" fmla="*/ 0 h 332"/>
                <a:gd name="T188" fmla="*/ 310 w 310"/>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4" name="Freeform 113"/>
            <p:cNvSpPr>
              <a:spLocks/>
            </p:cNvSpPr>
            <p:nvPr/>
          </p:nvSpPr>
          <p:spPr bwMode="auto">
            <a:xfrm>
              <a:off x="4131" y="618"/>
              <a:ext cx="46" cy="52"/>
            </a:xfrm>
            <a:custGeom>
              <a:avLst/>
              <a:gdLst>
                <a:gd name="T0" fmla="*/ 2 w 229"/>
                <a:gd name="T1" fmla="*/ 1 h 259"/>
                <a:gd name="T2" fmla="*/ 2 w 229"/>
                <a:gd name="T3" fmla="*/ 1 h 259"/>
                <a:gd name="T4" fmla="*/ 2 w 229"/>
                <a:gd name="T5" fmla="*/ 1 h 259"/>
                <a:gd name="T6" fmla="*/ 2 w 229"/>
                <a:gd name="T7" fmla="*/ 1 h 259"/>
                <a:gd name="T8" fmla="*/ 2 w 229"/>
                <a:gd name="T9" fmla="*/ 1 h 259"/>
                <a:gd name="T10" fmla="*/ 2 w 229"/>
                <a:gd name="T11" fmla="*/ 1 h 259"/>
                <a:gd name="T12" fmla="*/ 2 w 229"/>
                <a:gd name="T13" fmla="*/ 1 h 259"/>
                <a:gd name="T14" fmla="*/ 2 w 229"/>
                <a:gd name="T15" fmla="*/ 1 h 259"/>
                <a:gd name="T16" fmla="*/ 2 w 229"/>
                <a:gd name="T17" fmla="*/ 1 h 259"/>
                <a:gd name="T18" fmla="*/ 2 w 229"/>
                <a:gd name="T19" fmla="*/ 1 h 259"/>
                <a:gd name="T20" fmla="*/ 2 w 229"/>
                <a:gd name="T21" fmla="*/ 1 h 259"/>
                <a:gd name="T22" fmla="*/ 1 w 229"/>
                <a:gd name="T23" fmla="*/ 1 h 259"/>
                <a:gd name="T24" fmla="*/ 1 w 229"/>
                <a:gd name="T25" fmla="*/ 1 h 259"/>
                <a:gd name="T26" fmla="*/ 1 w 229"/>
                <a:gd name="T27" fmla="*/ 1 h 259"/>
                <a:gd name="T28" fmla="*/ 1 w 229"/>
                <a:gd name="T29" fmla="*/ 1 h 259"/>
                <a:gd name="T30" fmla="*/ 2 w 229"/>
                <a:gd name="T31" fmla="*/ 2 h 259"/>
                <a:gd name="T32" fmla="*/ 2 w 229"/>
                <a:gd name="T33" fmla="*/ 2 h 259"/>
                <a:gd name="T34" fmla="*/ 2 w 229"/>
                <a:gd name="T35" fmla="*/ 2 h 259"/>
                <a:gd name="T36" fmla="*/ 2 w 229"/>
                <a:gd name="T37" fmla="*/ 2 h 259"/>
                <a:gd name="T38" fmla="*/ 2 w 229"/>
                <a:gd name="T39" fmla="*/ 2 h 259"/>
                <a:gd name="T40" fmla="*/ 2 w 229"/>
                <a:gd name="T41" fmla="*/ 2 h 259"/>
                <a:gd name="T42" fmla="*/ 1 w 229"/>
                <a:gd name="T43" fmla="*/ 1 h 259"/>
                <a:gd name="T44" fmla="*/ 0 w 229"/>
                <a:gd name="T45" fmla="*/ 2 h 259"/>
                <a:gd name="T46" fmla="*/ 0 w 229"/>
                <a:gd name="T47" fmla="*/ 2 h 259"/>
                <a:gd name="T48" fmla="*/ 0 w 229"/>
                <a:gd name="T49" fmla="*/ 2 h 259"/>
                <a:gd name="T50" fmla="*/ 0 w 229"/>
                <a:gd name="T51" fmla="*/ 2 h 259"/>
                <a:gd name="T52" fmla="*/ 0 w 229"/>
                <a:gd name="T53" fmla="*/ 1 h 259"/>
                <a:gd name="T54" fmla="*/ 0 w 229"/>
                <a:gd name="T55" fmla="*/ 1 h 259"/>
                <a:gd name="T56" fmla="*/ 0 w 229"/>
                <a:gd name="T57" fmla="*/ 1 h 259"/>
                <a:gd name="T58" fmla="*/ 0 w 229"/>
                <a:gd name="T59" fmla="*/ 1 h 259"/>
                <a:gd name="T60" fmla="*/ 0 w 229"/>
                <a:gd name="T61" fmla="*/ 1 h 259"/>
                <a:gd name="T62" fmla="*/ 0 w 229"/>
                <a:gd name="T63" fmla="*/ 1 h 259"/>
                <a:gd name="T64" fmla="*/ 0 w 229"/>
                <a:gd name="T65" fmla="*/ 1 h 259"/>
                <a:gd name="T66" fmla="*/ 0 w 229"/>
                <a:gd name="T67" fmla="*/ 1 h 259"/>
                <a:gd name="T68" fmla="*/ 0 w 229"/>
                <a:gd name="T69" fmla="*/ 1 h 259"/>
                <a:gd name="T70" fmla="*/ 0 w 229"/>
                <a:gd name="T71" fmla="*/ 1 h 259"/>
                <a:gd name="T72" fmla="*/ 0 w 229"/>
                <a:gd name="T73" fmla="*/ 1 h 259"/>
                <a:gd name="T74" fmla="*/ 0 w 229"/>
                <a:gd name="T75" fmla="*/ 1 h 259"/>
                <a:gd name="T76" fmla="*/ 0 w 229"/>
                <a:gd name="T77" fmla="*/ 1 h 259"/>
                <a:gd name="T78" fmla="*/ 1 w 229"/>
                <a:gd name="T79" fmla="*/ 1 h 259"/>
                <a:gd name="T80" fmla="*/ 1 w 229"/>
                <a:gd name="T81" fmla="*/ 0 h 259"/>
                <a:gd name="T82" fmla="*/ 1 w 229"/>
                <a:gd name="T83" fmla="*/ 0 h 259"/>
                <a:gd name="T84" fmla="*/ 1 w 229"/>
                <a:gd name="T85" fmla="*/ 0 h 259"/>
                <a:gd name="T86" fmla="*/ 1 w 229"/>
                <a:gd name="T87" fmla="*/ 0 h 259"/>
                <a:gd name="T88" fmla="*/ 1 w 229"/>
                <a:gd name="T89" fmla="*/ 0 h 259"/>
                <a:gd name="T90" fmla="*/ 1 w 229"/>
                <a:gd name="T91" fmla="*/ 1 h 259"/>
                <a:gd name="T92" fmla="*/ 1 w 229"/>
                <a:gd name="T93" fmla="*/ 1 h 259"/>
                <a:gd name="T94" fmla="*/ 1 w 229"/>
                <a:gd name="T95" fmla="*/ 1 h 259"/>
                <a:gd name="T96" fmla="*/ 2 w 229"/>
                <a:gd name="T97" fmla="*/ 1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259"/>
                <a:gd name="T149" fmla="*/ 229 w 229"/>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5" name="Freeform 114"/>
            <p:cNvSpPr>
              <a:spLocks/>
            </p:cNvSpPr>
            <p:nvPr/>
          </p:nvSpPr>
          <p:spPr bwMode="auto">
            <a:xfrm>
              <a:off x="4249" y="726"/>
              <a:ext cx="62" cy="60"/>
            </a:xfrm>
            <a:custGeom>
              <a:avLst/>
              <a:gdLst>
                <a:gd name="T0" fmla="*/ 2 w 311"/>
                <a:gd name="T1" fmla="*/ 0 h 300"/>
                <a:gd name="T2" fmla="*/ 2 w 311"/>
                <a:gd name="T3" fmla="*/ 0 h 300"/>
                <a:gd name="T4" fmla="*/ 2 w 311"/>
                <a:gd name="T5" fmla="*/ 1 h 300"/>
                <a:gd name="T6" fmla="*/ 2 w 311"/>
                <a:gd name="T7" fmla="*/ 1 h 300"/>
                <a:gd name="T8" fmla="*/ 2 w 311"/>
                <a:gd name="T9" fmla="*/ 1 h 300"/>
                <a:gd name="T10" fmla="*/ 2 w 311"/>
                <a:gd name="T11" fmla="*/ 1 h 300"/>
                <a:gd name="T12" fmla="*/ 2 w 311"/>
                <a:gd name="T13" fmla="*/ 1 h 300"/>
                <a:gd name="T14" fmla="*/ 2 w 311"/>
                <a:gd name="T15" fmla="*/ 1 h 300"/>
                <a:gd name="T16" fmla="*/ 2 w 311"/>
                <a:gd name="T17" fmla="*/ 2 h 300"/>
                <a:gd name="T18" fmla="*/ 2 w 311"/>
                <a:gd name="T19" fmla="*/ 2 h 300"/>
                <a:gd name="T20" fmla="*/ 2 w 311"/>
                <a:gd name="T21" fmla="*/ 2 h 300"/>
                <a:gd name="T22" fmla="*/ 2 w 311"/>
                <a:gd name="T23" fmla="*/ 2 h 300"/>
                <a:gd name="T24" fmla="*/ 2 w 311"/>
                <a:gd name="T25" fmla="*/ 2 h 300"/>
                <a:gd name="T26" fmla="*/ 2 w 311"/>
                <a:gd name="T27" fmla="*/ 2 h 300"/>
                <a:gd name="T28" fmla="*/ 2 w 311"/>
                <a:gd name="T29" fmla="*/ 2 h 300"/>
                <a:gd name="T30" fmla="*/ 1 w 311"/>
                <a:gd name="T31" fmla="*/ 2 h 300"/>
                <a:gd name="T32" fmla="*/ 1 w 311"/>
                <a:gd name="T33" fmla="*/ 2 h 300"/>
                <a:gd name="T34" fmla="*/ 1 w 311"/>
                <a:gd name="T35" fmla="*/ 2 h 300"/>
                <a:gd name="T36" fmla="*/ 1 w 311"/>
                <a:gd name="T37" fmla="*/ 2 h 300"/>
                <a:gd name="T38" fmla="*/ 1 w 311"/>
                <a:gd name="T39" fmla="*/ 2 h 300"/>
                <a:gd name="T40" fmla="*/ 1 w 311"/>
                <a:gd name="T41" fmla="*/ 2 h 300"/>
                <a:gd name="T42" fmla="*/ 1 w 311"/>
                <a:gd name="T43" fmla="*/ 2 h 300"/>
                <a:gd name="T44" fmla="*/ 1 w 311"/>
                <a:gd name="T45" fmla="*/ 2 h 300"/>
                <a:gd name="T46" fmla="*/ 1 w 311"/>
                <a:gd name="T47" fmla="*/ 1 h 300"/>
                <a:gd name="T48" fmla="*/ 1 w 311"/>
                <a:gd name="T49" fmla="*/ 1 h 300"/>
                <a:gd name="T50" fmla="*/ 0 w 311"/>
                <a:gd name="T51" fmla="*/ 1 h 300"/>
                <a:gd name="T52" fmla="*/ 0 w 311"/>
                <a:gd name="T53" fmla="*/ 1 h 300"/>
                <a:gd name="T54" fmla="*/ 0 w 311"/>
                <a:gd name="T55" fmla="*/ 1 h 300"/>
                <a:gd name="T56" fmla="*/ 0 w 311"/>
                <a:gd name="T57" fmla="*/ 1 h 300"/>
                <a:gd name="T58" fmla="*/ 1 w 311"/>
                <a:gd name="T59" fmla="*/ 1 h 300"/>
                <a:gd name="T60" fmla="*/ 1 w 311"/>
                <a:gd name="T61" fmla="*/ 0 h 300"/>
                <a:gd name="T62" fmla="*/ 1 w 311"/>
                <a:gd name="T63" fmla="*/ 0 h 300"/>
                <a:gd name="T64" fmla="*/ 1 w 311"/>
                <a:gd name="T65" fmla="*/ 0 h 300"/>
                <a:gd name="T66" fmla="*/ 2 w 311"/>
                <a:gd name="T67" fmla="*/ 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300"/>
                <a:gd name="T104" fmla="*/ 311 w 311"/>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6" name="Freeform 115"/>
            <p:cNvSpPr>
              <a:spLocks/>
            </p:cNvSpPr>
            <p:nvPr/>
          </p:nvSpPr>
          <p:spPr bwMode="auto">
            <a:xfrm>
              <a:off x="4257" y="733"/>
              <a:ext cx="48" cy="47"/>
            </a:xfrm>
            <a:custGeom>
              <a:avLst/>
              <a:gdLst>
                <a:gd name="T0" fmla="*/ 2 w 239"/>
                <a:gd name="T1" fmla="*/ 1 h 238"/>
                <a:gd name="T2" fmla="*/ 2 w 239"/>
                <a:gd name="T3" fmla="*/ 1 h 238"/>
                <a:gd name="T4" fmla="*/ 2 w 239"/>
                <a:gd name="T5" fmla="*/ 1 h 238"/>
                <a:gd name="T6" fmla="*/ 2 w 239"/>
                <a:gd name="T7" fmla="*/ 1 h 238"/>
                <a:gd name="T8" fmla="*/ 2 w 239"/>
                <a:gd name="T9" fmla="*/ 1 h 238"/>
                <a:gd name="T10" fmla="*/ 2 w 239"/>
                <a:gd name="T11" fmla="*/ 1 h 238"/>
                <a:gd name="T12" fmla="*/ 2 w 239"/>
                <a:gd name="T13" fmla="*/ 1 h 238"/>
                <a:gd name="T14" fmla="*/ 1 w 239"/>
                <a:gd name="T15" fmla="*/ 1 h 238"/>
                <a:gd name="T16" fmla="*/ 1 w 239"/>
                <a:gd name="T17" fmla="*/ 1 h 238"/>
                <a:gd name="T18" fmla="*/ 1 w 239"/>
                <a:gd name="T19" fmla="*/ 1 h 238"/>
                <a:gd name="T20" fmla="*/ 2 w 239"/>
                <a:gd name="T21" fmla="*/ 2 h 238"/>
                <a:gd name="T22" fmla="*/ 1 w 239"/>
                <a:gd name="T23" fmla="*/ 2 h 238"/>
                <a:gd name="T24" fmla="*/ 1 w 239"/>
                <a:gd name="T25" fmla="*/ 2 h 238"/>
                <a:gd name="T26" fmla="*/ 1 w 239"/>
                <a:gd name="T27" fmla="*/ 2 h 238"/>
                <a:gd name="T28" fmla="*/ 1 w 239"/>
                <a:gd name="T29" fmla="*/ 2 h 238"/>
                <a:gd name="T30" fmla="*/ 1 w 239"/>
                <a:gd name="T31" fmla="*/ 2 h 238"/>
                <a:gd name="T32" fmla="*/ 1 w 239"/>
                <a:gd name="T33" fmla="*/ 2 h 238"/>
                <a:gd name="T34" fmla="*/ 1 w 239"/>
                <a:gd name="T35" fmla="*/ 1 h 238"/>
                <a:gd name="T36" fmla="*/ 1 w 239"/>
                <a:gd name="T37" fmla="*/ 1 h 238"/>
                <a:gd name="T38" fmla="*/ 0 w 239"/>
                <a:gd name="T39" fmla="*/ 2 h 238"/>
                <a:gd name="T40" fmla="*/ 1 w 239"/>
                <a:gd name="T41" fmla="*/ 1 h 238"/>
                <a:gd name="T42" fmla="*/ 0 w 239"/>
                <a:gd name="T43" fmla="*/ 1 h 238"/>
                <a:gd name="T44" fmla="*/ 0 w 239"/>
                <a:gd name="T45" fmla="*/ 1 h 238"/>
                <a:gd name="T46" fmla="*/ 0 w 239"/>
                <a:gd name="T47" fmla="*/ 1 h 238"/>
                <a:gd name="T48" fmla="*/ 0 w 239"/>
                <a:gd name="T49" fmla="*/ 1 h 238"/>
                <a:gd name="T50" fmla="*/ 0 w 239"/>
                <a:gd name="T51" fmla="*/ 1 h 238"/>
                <a:gd name="T52" fmla="*/ 0 w 239"/>
                <a:gd name="T53" fmla="*/ 1 h 238"/>
                <a:gd name="T54" fmla="*/ 0 w 239"/>
                <a:gd name="T55" fmla="*/ 1 h 238"/>
                <a:gd name="T56" fmla="*/ 0 w 239"/>
                <a:gd name="T57" fmla="*/ 1 h 238"/>
                <a:gd name="T58" fmla="*/ 0 w 239"/>
                <a:gd name="T59" fmla="*/ 1 h 238"/>
                <a:gd name="T60" fmla="*/ 0 w 239"/>
                <a:gd name="T61" fmla="*/ 1 h 238"/>
                <a:gd name="T62" fmla="*/ 0 w 239"/>
                <a:gd name="T63" fmla="*/ 1 h 238"/>
                <a:gd name="T64" fmla="*/ 0 w 239"/>
                <a:gd name="T65" fmla="*/ 1 h 238"/>
                <a:gd name="T66" fmla="*/ 0 w 239"/>
                <a:gd name="T67" fmla="*/ 1 h 238"/>
                <a:gd name="T68" fmla="*/ 1 w 239"/>
                <a:gd name="T69" fmla="*/ 1 h 238"/>
                <a:gd name="T70" fmla="*/ 1 w 239"/>
                <a:gd name="T71" fmla="*/ 1 h 238"/>
                <a:gd name="T72" fmla="*/ 1 w 239"/>
                <a:gd name="T73" fmla="*/ 1 h 238"/>
                <a:gd name="T74" fmla="*/ 1 w 239"/>
                <a:gd name="T75" fmla="*/ 0 h 238"/>
                <a:gd name="T76" fmla="*/ 1 w 239"/>
                <a:gd name="T77" fmla="*/ 0 h 238"/>
                <a:gd name="T78" fmla="*/ 1 w 239"/>
                <a:gd name="T79" fmla="*/ 0 h 238"/>
                <a:gd name="T80" fmla="*/ 1 w 239"/>
                <a:gd name="T81" fmla="*/ 0 h 238"/>
                <a:gd name="T82" fmla="*/ 1 w 239"/>
                <a:gd name="T83" fmla="*/ 0 h 238"/>
                <a:gd name="T84" fmla="*/ 1 w 239"/>
                <a:gd name="T85" fmla="*/ 1 h 238"/>
                <a:gd name="T86" fmla="*/ 1 w 239"/>
                <a:gd name="T87" fmla="*/ 1 h 238"/>
                <a:gd name="T88" fmla="*/ 1 w 239"/>
                <a:gd name="T89" fmla="*/ 1 h 238"/>
                <a:gd name="T90" fmla="*/ 2 w 239"/>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238"/>
                <a:gd name="T140" fmla="*/ 239 w 239"/>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7" name="Freeform 116"/>
            <p:cNvSpPr>
              <a:spLocks/>
            </p:cNvSpPr>
            <p:nvPr/>
          </p:nvSpPr>
          <p:spPr bwMode="auto">
            <a:xfrm>
              <a:off x="3969" y="730"/>
              <a:ext cx="69" cy="69"/>
            </a:xfrm>
            <a:custGeom>
              <a:avLst/>
              <a:gdLst>
                <a:gd name="T0" fmla="*/ 2 w 343"/>
                <a:gd name="T1" fmla="*/ 0 h 343"/>
                <a:gd name="T2" fmla="*/ 2 w 343"/>
                <a:gd name="T3" fmla="*/ 0 h 343"/>
                <a:gd name="T4" fmla="*/ 2 w 343"/>
                <a:gd name="T5" fmla="*/ 0 h 343"/>
                <a:gd name="T6" fmla="*/ 2 w 343"/>
                <a:gd name="T7" fmla="*/ 0 h 343"/>
                <a:gd name="T8" fmla="*/ 2 w 343"/>
                <a:gd name="T9" fmla="*/ 1 h 343"/>
                <a:gd name="T10" fmla="*/ 2 w 343"/>
                <a:gd name="T11" fmla="*/ 1 h 343"/>
                <a:gd name="T12" fmla="*/ 2 w 343"/>
                <a:gd name="T13" fmla="*/ 1 h 343"/>
                <a:gd name="T14" fmla="*/ 2 w 343"/>
                <a:gd name="T15" fmla="*/ 1 h 343"/>
                <a:gd name="T16" fmla="*/ 2 w 343"/>
                <a:gd name="T17" fmla="*/ 1 h 343"/>
                <a:gd name="T18" fmla="*/ 3 w 343"/>
                <a:gd name="T19" fmla="*/ 1 h 343"/>
                <a:gd name="T20" fmla="*/ 3 w 343"/>
                <a:gd name="T21" fmla="*/ 1 h 343"/>
                <a:gd name="T22" fmla="*/ 2 w 343"/>
                <a:gd name="T23" fmla="*/ 2 h 343"/>
                <a:gd name="T24" fmla="*/ 2 w 343"/>
                <a:gd name="T25" fmla="*/ 2 h 343"/>
                <a:gd name="T26" fmla="*/ 2 w 343"/>
                <a:gd name="T27" fmla="*/ 2 h 343"/>
                <a:gd name="T28" fmla="*/ 2 w 343"/>
                <a:gd name="T29" fmla="*/ 2 h 343"/>
                <a:gd name="T30" fmla="*/ 2 w 343"/>
                <a:gd name="T31" fmla="*/ 2 h 343"/>
                <a:gd name="T32" fmla="*/ 2 w 343"/>
                <a:gd name="T33" fmla="*/ 2 h 343"/>
                <a:gd name="T34" fmla="*/ 2 w 343"/>
                <a:gd name="T35" fmla="*/ 2 h 343"/>
                <a:gd name="T36" fmla="*/ 2 w 343"/>
                <a:gd name="T37" fmla="*/ 3 h 343"/>
                <a:gd name="T38" fmla="*/ 2 w 343"/>
                <a:gd name="T39" fmla="*/ 3 h 343"/>
                <a:gd name="T40" fmla="*/ 2 w 343"/>
                <a:gd name="T41" fmla="*/ 3 h 343"/>
                <a:gd name="T42" fmla="*/ 2 w 343"/>
                <a:gd name="T43" fmla="*/ 3 h 343"/>
                <a:gd name="T44" fmla="*/ 2 w 343"/>
                <a:gd name="T45" fmla="*/ 2 h 343"/>
                <a:gd name="T46" fmla="*/ 2 w 343"/>
                <a:gd name="T47" fmla="*/ 2 h 343"/>
                <a:gd name="T48" fmla="*/ 2 w 343"/>
                <a:gd name="T49" fmla="*/ 2 h 343"/>
                <a:gd name="T50" fmla="*/ 1 w 343"/>
                <a:gd name="T51" fmla="*/ 2 h 343"/>
                <a:gd name="T52" fmla="*/ 1 w 343"/>
                <a:gd name="T53" fmla="*/ 2 h 343"/>
                <a:gd name="T54" fmla="*/ 1 w 343"/>
                <a:gd name="T55" fmla="*/ 2 h 343"/>
                <a:gd name="T56" fmla="*/ 0 w 343"/>
                <a:gd name="T57" fmla="*/ 3 h 343"/>
                <a:gd name="T58" fmla="*/ 0 w 343"/>
                <a:gd name="T59" fmla="*/ 3 h 343"/>
                <a:gd name="T60" fmla="*/ 0 w 343"/>
                <a:gd name="T61" fmla="*/ 3 h 343"/>
                <a:gd name="T62" fmla="*/ 0 w 343"/>
                <a:gd name="T63" fmla="*/ 3 h 343"/>
                <a:gd name="T64" fmla="*/ 0 w 343"/>
                <a:gd name="T65" fmla="*/ 2 h 343"/>
                <a:gd name="T66" fmla="*/ 0 w 343"/>
                <a:gd name="T67" fmla="*/ 2 h 343"/>
                <a:gd name="T68" fmla="*/ 0 w 343"/>
                <a:gd name="T69" fmla="*/ 2 h 343"/>
                <a:gd name="T70" fmla="*/ 1 w 343"/>
                <a:gd name="T71" fmla="*/ 2 h 343"/>
                <a:gd name="T72" fmla="*/ 1 w 343"/>
                <a:gd name="T73" fmla="*/ 2 h 343"/>
                <a:gd name="T74" fmla="*/ 1 w 343"/>
                <a:gd name="T75" fmla="*/ 2 h 343"/>
                <a:gd name="T76" fmla="*/ 1 w 343"/>
                <a:gd name="T77" fmla="*/ 2 h 343"/>
                <a:gd name="T78" fmla="*/ 1 w 343"/>
                <a:gd name="T79" fmla="*/ 2 h 343"/>
                <a:gd name="T80" fmla="*/ 0 w 343"/>
                <a:gd name="T81" fmla="*/ 2 h 343"/>
                <a:gd name="T82" fmla="*/ 0 w 343"/>
                <a:gd name="T83" fmla="*/ 1 h 343"/>
                <a:gd name="T84" fmla="*/ 0 w 343"/>
                <a:gd name="T85" fmla="*/ 1 h 343"/>
                <a:gd name="T86" fmla="*/ 0 w 343"/>
                <a:gd name="T87" fmla="*/ 1 h 343"/>
                <a:gd name="T88" fmla="*/ 0 w 343"/>
                <a:gd name="T89" fmla="*/ 1 h 343"/>
                <a:gd name="T90" fmla="*/ 0 w 343"/>
                <a:gd name="T91" fmla="*/ 1 h 343"/>
                <a:gd name="T92" fmla="*/ 0 w 343"/>
                <a:gd name="T93" fmla="*/ 1 h 343"/>
                <a:gd name="T94" fmla="*/ 0 w 343"/>
                <a:gd name="T95" fmla="*/ 1 h 343"/>
                <a:gd name="T96" fmla="*/ 0 w 343"/>
                <a:gd name="T97" fmla="*/ 1 h 343"/>
                <a:gd name="T98" fmla="*/ 0 w 343"/>
                <a:gd name="T99" fmla="*/ 1 h 343"/>
                <a:gd name="T100" fmla="*/ 0 w 343"/>
                <a:gd name="T101" fmla="*/ 1 h 343"/>
                <a:gd name="T102" fmla="*/ 1 w 343"/>
                <a:gd name="T103" fmla="*/ 1 h 343"/>
                <a:gd name="T104" fmla="*/ 1 w 343"/>
                <a:gd name="T105" fmla="*/ 1 h 343"/>
                <a:gd name="T106" fmla="*/ 1 w 343"/>
                <a:gd name="T107" fmla="*/ 1 h 343"/>
                <a:gd name="T108" fmla="*/ 2 w 343"/>
                <a:gd name="T109" fmla="*/ 0 h 343"/>
                <a:gd name="T110" fmla="*/ 2 w 343"/>
                <a:gd name="T111" fmla="*/ 0 h 3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3"/>
                <a:gd name="T169" fmla="*/ 0 h 343"/>
                <a:gd name="T170" fmla="*/ 343 w 343"/>
                <a:gd name="T171" fmla="*/ 343 h 3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8" name="Freeform 117"/>
            <p:cNvSpPr>
              <a:spLocks/>
            </p:cNvSpPr>
            <p:nvPr/>
          </p:nvSpPr>
          <p:spPr bwMode="auto">
            <a:xfrm>
              <a:off x="3977" y="739"/>
              <a:ext cx="52" cy="49"/>
            </a:xfrm>
            <a:custGeom>
              <a:avLst/>
              <a:gdLst>
                <a:gd name="T0" fmla="*/ 1 w 259"/>
                <a:gd name="T1" fmla="*/ 1 h 249"/>
                <a:gd name="T2" fmla="*/ 1 w 259"/>
                <a:gd name="T3" fmla="*/ 1 h 249"/>
                <a:gd name="T4" fmla="*/ 1 w 259"/>
                <a:gd name="T5" fmla="*/ 1 h 249"/>
                <a:gd name="T6" fmla="*/ 2 w 259"/>
                <a:gd name="T7" fmla="*/ 1 h 249"/>
                <a:gd name="T8" fmla="*/ 2 w 259"/>
                <a:gd name="T9" fmla="*/ 1 h 249"/>
                <a:gd name="T10" fmla="*/ 2 w 259"/>
                <a:gd name="T11" fmla="*/ 1 h 249"/>
                <a:gd name="T12" fmla="*/ 2 w 259"/>
                <a:gd name="T13" fmla="*/ 1 h 249"/>
                <a:gd name="T14" fmla="*/ 2 w 259"/>
                <a:gd name="T15" fmla="*/ 1 h 249"/>
                <a:gd name="T16" fmla="*/ 2 w 259"/>
                <a:gd name="T17" fmla="*/ 1 h 249"/>
                <a:gd name="T18" fmla="*/ 2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0 w 259"/>
                <a:gd name="T39" fmla="*/ 2 h 249"/>
                <a:gd name="T40" fmla="*/ 0 w 259"/>
                <a:gd name="T41" fmla="*/ 2 h 249"/>
                <a:gd name="T42" fmla="*/ 0 w 259"/>
                <a:gd name="T43" fmla="*/ 2 h 249"/>
                <a:gd name="T44" fmla="*/ 0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0 w 259"/>
                <a:gd name="T57" fmla="*/ 1 h 249"/>
                <a:gd name="T58" fmla="*/ 0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9" name="Freeform 118"/>
            <p:cNvSpPr>
              <a:spLocks/>
            </p:cNvSpPr>
            <p:nvPr/>
          </p:nvSpPr>
          <p:spPr bwMode="auto">
            <a:xfrm>
              <a:off x="3973" y="542"/>
              <a:ext cx="58" cy="58"/>
            </a:xfrm>
            <a:custGeom>
              <a:avLst/>
              <a:gdLst>
                <a:gd name="T0" fmla="*/ 2 w 290"/>
                <a:gd name="T1" fmla="*/ 1 h 290"/>
                <a:gd name="T2" fmla="*/ 2 w 290"/>
                <a:gd name="T3" fmla="*/ 1 h 290"/>
                <a:gd name="T4" fmla="*/ 2 w 290"/>
                <a:gd name="T5" fmla="*/ 1 h 290"/>
                <a:gd name="T6" fmla="*/ 2 w 290"/>
                <a:gd name="T7" fmla="*/ 1 h 290"/>
                <a:gd name="T8" fmla="*/ 2 w 290"/>
                <a:gd name="T9" fmla="*/ 1 h 290"/>
                <a:gd name="T10" fmla="*/ 2 w 290"/>
                <a:gd name="T11" fmla="*/ 1 h 290"/>
                <a:gd name="T12" fmla="*/ 2 w 290"/>
                <a:gd name="T13" fmla="*/ 1 h 290"/>
                <a:gd name="T14" fmla="*/ 2 w 290"/>
                <a:gd name="T15" fmla="*/ 1 h 290"/>
                <a:gd name="T16" fmla="*/ 2 w 290"/>
                <a:gd name="T17" fmla="*/ 1 h 290"/>
                <a:gd name="T18" fmla="*/ 2 w 290"/>
                <a:gd name="T19" fmla="*/ 1 h 290"/>
                <a:gd name="T20" fmla="*/ 2 w 290"/>
                <a:gd name="T21" fmla="*/ 1 h 290"/>
                <a:gd name="T22" fmla="*/ 2 w 290"/>
                <a:gd name="T23" fmla="*/ 1 h 290"/>
                <a:gd name="T24" fmla="*/ 2 w 290"/>
                <a:gd name="T25" fmla="*/ 1 h 290"/>
                <a:gd name="T26" fmla="*/ 2 w 290"/>
                <a:gd name="T27" fmla="*/ 1 h 290"/>
                <a:gd name="T28" fmla="*/ 2 w 290"/>
                <a:gd name="T29" fmla="*/ 1 h 290"/>
                <a:gd name="T30" fmla="*/ 2 w 290"/>
                <a:gd name="T31" fmla="*/ 1 h 290"/>
                <a:gd name="T32" fmla="*/ 2 w 290"/>
                <a:gd name="T33" fmla="*/ 2 h 290"/>
                <a:gd name="T34" fmla="*/ 2 w 290"/>
                <a:gd name="T35" fmla="*/ 2 h 290"/>
                <a:gd name="T36" fmla="*/ 2 w 290"/>
                <a:gd name="T37" fmla="*/ 2 h 290"/>
                <a:gd name="T38" fmla="*/ 2 w 290"/>
                <a:gd name="T39" fmla="*/ 2 h 290"/>
                <a:gd name="T40" fmla="*/ 2 w 290"/>
                <a:gd name="T41" fmla="*/ 2 h 290"/>
                <a:gd name="T42" fmla="*/ 2 w 290"/>
                <a:gd name="T43" fmla="*/ 2 h 290"/>
                <a:gd name="T44" fmla="*/ 2 w 290"/>
                <a:gd name="T45" fmla="*/ 2 h 290"/>
                <a:gd name="T46" fmla="*/ 2 w 290"/>
                <a:gd name="T47" fmla="*/ 2 h 290"/>
                <a:gd name="T48" fmla="*/ 2 w 290"/>
                <a:gd name="T49" fmla="*/ 2 h 290"/>
                <a:gd name="T50" fmla="*/ 2 w 290"/>
                <a:gd name="T51" fmla="*/ 2 h 290"/>
                <a:gd name="T52" fmla="*/ 2 w 290"/>
                <a:gd name="T53" fmla="*/ 2 h 290"/>
                <a:gd name="T54" fmla="*/ 2 w 290"/>
                <a:gd name="T55" fmla="*/ 2 h 290"/>
                <a:gd name="T56" fmla="*/ 1 w 290"/>
                <a:gd name="T57" fmla="*/ 2 h 290"/>
                <a:gd name="T58" fmla="*/ 1 w 290"/>
                <a:gd name="T59" fmla="*/ 2 h 290"/>
                <a:gd name="T60" fmla="*/ 1 w 290"/>
                <a:gd name="T61" fmla="*/ 2 h 290"/>
                <a:gd name="T62" fmla="*/ 1 w 290"/>
                <a:gd name="T63" fmla="*/ 2 h 290"/>
                <a:gd name="T64" fmla="*/ 1 w 290"/>
                <a:gd name="T65" fmla="*/ 2 h 290"/>
                <a:gd name="T66" fmla="*/ 0 w 290"/>
                <a:gd name="T67" fmla="*/ 2 h 290"/>
                <a:gd name="T68" fmla="*/ 0 w 290"/>
                <a:gd name="T69" fmla="*/ 2 h 290"/>
                <a:gd name="T70" fmla="*/ 0 w 290"/>
                <a:gd name="T71" fmla="*/ 2 h 290"/>
                <a:gd name="T72" fmla="*/ 0 w 290"/>
                <a:gd name="T73" fmla="*/ 2 h 290"/>
                <a:gd name="T74" fmla="*/ 0 w 290"/>
                <a:gd name="T75" fmla="*/ 2 h 290"/>
                <a:gd name="T76" fmla="*/ 0 w 290"/>
                <a:gd name="T77" fmla="*/ 2 h 290"/>
                <a:gd name="T78" fmla="*/ 1 w 290"/>
                <a:gd name="T79" fmla="*/ 2 h 290"/>
                <a:gd name="T80" fmla="*/ 1 w 290"/>
                <a:gd name="T81" fmla="*/ 2 h 290"/>
                <a:gd name="T82" fmla="*/ 1 w 290"/>
                <a:gd name="T83" fmla="*/ 1 h 290"/>
                <a:gd name="T84" fmla="*/ 1 w 290"/>
                <a:gd name="T85" fmla="*/ 1 h 290"/>
                <a:gd name="T86" fmla="*/ 1 w 290"/>
                <a:gd name="T87" fmla="*/ 1 h 290"/>
                <a:gd name="T88" fmla="*/ 1 w 290"/>
                <a:gd name="T89" fmla="*/ 1 h 290"/>
                <a:gd name="T90" fmla="*/ 0 w 290"/>
                <a:gd name="T91" fmla="*/ 1 h 290"/>
                <a:gd name="T92" fmla="*/ 0 w 290"/>
                <a:gd name="T93" fmla="*/ 1 h 290"/>
                <a:gd name="T94" fmla="*/ 0 w 290"/>
                <a:gd name="T95" fmla="*/ 1 h 290"/>
                <a:gd name="T96" fmla="*/ 0 w 290"/>
                <a:gd name="T97" fmla="*/ 1 h 290"/>
                <a:gd name="T98" fmla="*/ 0 w 290"/>
                <a:gd name="T99" fmla="*/ 1 h 290"/>
                <a:gd name="T100" fmla="*/ 0 w 290"/>
                <a:gd name="T101" fmla="*/ 1 h 290"/>
                <a:gd name="T102" fmla="*/ 0 w 290"/>
                <a:gd name="T103" fmla="*/ 1 h 290"/>
                <a:gd name="T104" fmla="*/ 1 w 290"/>
                <a:gd name="T105" fmla="*/ 1 h 290"/>
                <a:gd name="T106" fmla="*/ 1 w 290"/>
                <a:gd name="T107" fmla="*/ 0 h 290"/>
                <a:gd name="T108" fmla="*/ 1 w 290"/>
                <a:gd name="T109" fmla="*/ 0 h 290"/>
                <a:gd name="T110" fmla="*/ 1 w 290"/>
                <a:gd name="T111" fmla="*/ 0 h 290"/>
                <a:gd name="T112" fmla="*/ 1 w 290"/>
                <a:gd name="T113" fmla="*/ 0 h 290"/>
                <a:gd name="T114" fmla="*/ 1 w 290"/>
                <a:gd name="T115" fmla="*/ 0 h 290"/>
                <a:gd name="T116" fmla="*/ 1 w 290"/>
                <a:gd name="T117" fmla="*/ 0 h 290"/>
                <a:gd name="T118" fmla="*/ 2 w 290"/>
                <a:gd name="T119" fmla="*/ 1 h 290"/>
                <a:gd name="T120" fmla="*/ 2 w 290"/>
                <a:gd name="T121" fmla="*/ 1 h 290"/>
                <a:gd name="T122" fmla="*/ 2 w 290"/>
                <a:gd name="T123" fmla="*/ 1 h 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290"/>
                <a:gd name="T188" fmla="*/ 290 w 290"/>
                <a:gd name="T189" fmla="*/ 290 h 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0" name="Freeform 119"/>
            <p:cNvSpPr>
              <a:spLocks/>
            </p:cNvSpPr>
            <p:nvPr/>
          </p:nvSpPr>
          <p:spPr bwMode="auto">
            <a:xfrm>
              <a:off x="3981" y="548"/>
              <a:ext cx="42" cy="44"/>
            </a:xfrm>
            <a:custGeom>
              <a:avLst/>
              <a:gdLst>
                <a:gd name="T0" fmla="*/ 1 w 208"/>
                <a:gd name="T1" fmla="*/ 1 h 218"/>
                <a:gd name="T2" fmla="*/ 2 w 208"/>
                <a:gd name="T3" fmla="*/ 1 h 218"/>
                <a:gd name="T4" fmla="*/ 1 w 208"/>
                <a:gd name="T5" fmla="*/ 1 h 218"/>
                <a:gd name="T6" fmla="*/ 1 w 208"/>
                <a:gd name="T7" fmla="*/ 1 h 218"/>
                <a:gd name="T8" fmla="*/ 1 w 208"/>
                <a:gd name="T9" fmla="*/ 1 h 218"/>
                <a:gd name="T10" fmla="*/ 1 w 208"/>
                <a:gd name="T11" fmla="*/ 1 h 218"/>
                <a:gd name="T12" fmla="*/ 1 w 208"/>
                <a:gd name="T13" fmla="*/ 1 h 218"/>
                <a:gd name="T14" fmla="*/ 1 w 208"/>
                <a:gd name="T15" fmla="*/ 1 h 218"/>
                <a:gd name="T16" fmla="*/ 1 w 208"/>
                <a:gd name="T17" fmla="*/ 1 h 218"/>
                <a:gd name="T18" fmla="*/ 1 w 208"/>
                <a:gd name="T19" fmla="*/ 2 h 218"/>
                <a:gd name="T20" fmla="*/ 1 w 208"/>
                <a:gd name="T21" fmla="*/ 2 h 218"/>
                <a:gd name="T22" fmla="*/ 1 w 208"/>
                <a:gd name="T23" fmla="*/ 1 h 218"/>
                <a:gd name="T24" fmla="*/ 0 w 208"/>
                <a:gd name="T25" fmla="*/ 2 h 218"/>
                <a:gd name="T26" fmla="*/ 0 w 208"/>
                <a:gd name="T27" fmla="*/ 2 h 218"/>
                <a:gd name="T28" fmla="*/ 0 w 208"/>
                <a:gd name="T29" fmla="*/ 2 h 218"/>
                <a:gd name="T30" fmla="*/ 0 w 208"/>
                <a:gd name="T31" fmla="*/ 1 h 218"/>
                <a:gd name="T32" fmla="*/ 0 w 208"/>
                <a:gd name="T33" fmla="*/ 1 h 218"/>
                <a:gd name="T34" fmla="*/ 0 w 208"/>
                <a:gd name="T35" fmla="*/ 1 h 218"/>
                <a:gd name="T36" fmla="*/ 1 w 208"/>
                <a:gd name="T37" fmla="*/ 1 h 218"/>
                <a:gd name="T38" fmla="*/ 1 w 208"/>
                <a:gd name="T39" fmla="*/ 1 h 218"/>
                <a:gd name="T40" fmla="*/ 1 w 208"/>
                <a:gd name="T41" fmla="*/ 1 h 218"/>
                <a:gd name="T42" fmla="*/ 0 w 208"/>
                <a:gd name="T43" fmla="*/ 1 h 218"/>
                <a:gd name="T44" fmla="*/ 0 w 208"/>
                <a:gd name="T45" fmla="*/ 1 h 218"/>
                <a:gd name="T46" fmla="*/ 0 w 208"/>
                <a:gd name="T47" fmla="*/ 1 h 218"/>
                <a:gd name="T48" fmla="*/ 0 w 208"/>
                <a:gd name="T49" fmla="*/ 1 h 218"/>
                <a:gd name="T50" fmla="*/ 0 w 208"/>
                <a:gd name="T51" fmla="*/ 1 h 218"/>
                <a:gd name="T52" fmla="*/ 0 w 208"/>
                <a:gd name="T53" fmla="*/ 1 h 218"/>
                <a:gd name="T54" fmla="*/ 0 w 208"/>
                <a:gd name="T55" fmla="*/ 1 h 218"/>
                <a:gd name="T56" fmla="*/ 0 w 208"/>
                <a:gd name="T57" fmla="*/ 1 h 218"/>
                <a:gd name="T58" fmla="*/ 1 w 208"/>
                <a:gd name="T59" fmla="*/ 1 h 218"/>
                <a:gd name="T60" fmla="*/ 1 w 208"/>
                <a:gd name="T61" fmla="*/ 0 h 218"/>
                <a:gd name="T62" fmla="*/ 1 w 208"/>
                <a:gd name="T63" fmla="*/ 0 h 218"/>
                <a:gd name="T64" fmla="*/ 1 w 208"/>
                <a:gd name="T65" fmla="*/ 0 h 218"/>
                <a:gd name="T66" fmla="*/ 1 w 208"/>
                <a:gd name="T67" fmla="*/ 0 h 218"/>
                <a:gd name="T68" fmla="*/ 1 w 208"/>
                <a:gd name="T69" fmla="*/ 0 h 218"/>
                <a:gd name="T70" fmla="*/ 1 w 208"/>
                <a:gd name="T71" fmla="*/ 0 h 218"/>
                <a:gd name="T72" fmla="*/ 1 w 208"/>
                <a:gd name="T73" fmla="*/ 1 h 218"/>
                <a:gd name="T74" fmla="*/ 1 w 208"/>
                <a:gd name="T75" fmla="*/ 1 h 218"/>
                <a:gd name="T76" fmla="*/ 1 w 208"/>
                <a:gd name="T77" fmla="*/ 1 h 2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18"/>
                <a:gd name="T119" fmla="*/ 208 w 208"/>
                <a:gd name="T120" fmla="*/ 218 h 2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1" name="Freeform 120"/>
            <p:cNvSpPr>
              <a:spLocks/>
            </p:cNvSpPr>
            <p:nvPr/>
          </p:nvSpPr>
          <p:spPr bwMode="auto">
            <a:xfrm>
              <a:off x="4081" y="670"/>
              <a:ext cx="58" cy="58"/>
            </a:xfrm>
            <a:custGeom>
              <a:avLst/>
              <a:gdLst>
                <a:gd name="T0" fmla="*/ 2 w 289"/>
                <a:gd name="T1" fmla="*/ 1 h 290"/>
                <a:gd name="T2" fmla="*/ 2 w 289"/>
                <a:gd name="T3" fmla="*/ 1 h 290"/>
                <a:gd name="T4" fmla="*/ 2 w 289"/>
                <a:gd name="T5" fmla="*/ 1 h 290"/>
                <a:gd name="T6" fmla="*/ 2 w 289"/>
                <a:gd name="T7" fmla="*/ 1 h 290"/>
                <a:gd name="T8" fmla="*/ 2 w 289"/>
                <a:gd name="T9" fmla="*/ 1 h 290"/>
                <a:gd name="T10" fmla="*/ 2 w 289"/>
                <a:gd name="T11" fmla="*/ 1 h 290"/>
                <a:gd name="T12" fmla="*/ 2 w 289"/>
                <a:gd name="T13" fmla="*/ 1 h 290"/>
                <a:gd name="T14" fmla="*/ 2 w 289"/>
                <a:gd name="T15" fmla="*/ 1 h 290"/>
                <a:gd name="T16" fmla="*/ 2 w 289"/>
                <a:gd name="T17" fmla="*/ 1 h 290"/>
                <a:gd name="T18" fmla="*/ 2 w 289"/>
                <a:gd name="T19" fmla="*/ 1 h 290"/>
                <a:gd name="T20" fmla="*/ 2 w 289"/>
                <a:gd name="T21" fmla="*/ 1 h 290"/>
                <a:gd name="T22" fmla="*/ 2 w 289"/>
                <a:gd name="T23" fmla="*/ 1 h 290"/>
                <a:gd name="T24" fmla="*/ 2 w 289"/>
                <a:gd name="T25" fmla="*/ 1 h 290"/>
                <a:gd name="T26" fmla="*/ 2 w 289"/>
                <a:gd name="T27" fmla="*/ 1 h 290"/>
                <a:gd name="T28" fmla="*/ 2 w 289"/>
                <a:gd name="T29" fmla="*/ 1 h 290"/>
                <a:gd name="T30" fmla="*/ 2 w 289"/>
                <a:gd name="T31" fmla="*/ 2 h 290"/>
                <a:gd name="T32" fmla="*/ 2 w 289"/>
                <a:gd name="T33" fmla="*/ 2 h 290"/>
                <a:gd name="T34" fmla="*/ 2 w 289"/>
                <a:gd name="T35" fmla="*/ 2 h 290"/>
                <a:gd name="T36" fmla="*/ 2 w 289"/>
                <a:gd name="T37" fmla="*/ 2 h 290"/>
                <a:gd name="T38" fmla="*/ 2 w 289"/>
                <a:gd name="T39" fmla="*/ 2 h 290"/>
                <a:gd name="T40" fmla="*/ 2 w 289"/>
                <a:gd name="T41" fmla="*/ 2 h 290"/>
                <a:gd name="T42" fmla="*/ 2 w 289"/>
                <a:gd name="T43" fmla="*/ 2 h 290"/>
                <a:gd name="T44" fmla="*/ 2 w 289"/>
                <a:gd name="T45" fmla="*/ 2 h 290"/>
                <a:gd name="T46" fmla="*/ 2 w 289"/>
                <a:gd name="T47" fmla="*/ 2 h 290"/>
                <a:gd name="T48" fmla="*/ 2 w 289"/>
                <a:gd name="T49" fmla="*/ 2 h 290"/>
                <a:gd name="T50" fmla="*/ 2 w 289"/>
                <a:gd name="T51" fmla="*/ 2 h 290"/>
                <a:gd name="T52" fmla="*/ 2 w 289"/>
                <a:gd name="T53" fmla="*/ 2 h 290"/>
                <a:gd name="T54" fmla="*/ 2 w 289"/>
                <a:gd name="T55" fmla="*/ 2 h 290"/>
                <a:gd name="T56" fmla="*/ 1 w 289"/>
                <a:gd name="T57" fmla="*/ 2 h 290"/>
                <a:gd name="T58" fmla="*/ 1 w 289"/>
                <a:gd name="T59" fmla="*/ 2 h 290"/>
                <a:gd name="T60" fmla="*/ 1 w 289"/>
                <a:gd name="T61" fmla="*/ 2 h 290"/>
                <a:gd name="T62" fmla="*/ 1 w 289"/>
                <a:gd name="T63" fmla="*/ 2 h 290"/>
                <a:gd name="T64" fmla="*/ 1 w 289"/>
                <a:gd name="T65" fmla="*/ 2 h 290"/>
                <a:gd name="T66" fmla="*/ 0 w 289"/>
                <a:gd name="T67" fmla="*/ 2 h 290"/>
                <a:gd name="T68" fmla="*/ 0 w 289"/>
                <a:gd name="T69" fmla="*/ 2 h 290"/>
                <a:gd name="T70" fmla="*/ 0 w 289"/>
                <a:gd name="T71" fmla="*/ 2 h 290"/>
                <a:gd name="T72" fmla="*/ 0 w 289"/>
                <a:gd name="T73" fmla="*/ 2 h 290"/>
                <a:gd name="T74" fmla="*/ 0 w 289"/>
                <a:gd name="T75" fmla="*/ 2 h 290"/>
                <a:gd name="T76" fmla="*/ 0 w 289"/>
                <a:gd name="T77" fmla="*/ 2 h 290"/>
                <a:gd name="T78" fmla="*/ 1 w 289"/>
                <a:gd name="T79" fmla="*/ 2 h 290"/>
                <a:gd name="T80" fmla="*/ 1 w 289"/>
                <a:gd name="T81" fmla="*/ 2 h 290"/>
                <a:gd name="T82" fmla="*/ 1 w 289"/>
                <a:gd name="T83" fmla="*/ 1 h 290"/>
                <a:gd name="T84" fmla="*/ 1 w 289"/>
                <a:gd name="T85" fmla="*/ 1 h 290"/>
                <a:gd name="T86" fmla="*/ 1 w 289"/>
                <a:gd name="T87" fmla="*/ 1 h 290"/>
                <a:gd name="T88" fmla="*/ 1 w 289"/>
                <a:gd name="T89" fmla="*/ 1 h 290"/>
                <a:gd name="T90" fmla="*/ 0 w 289"/>
                <a:gd name="T91" fmla="*/ 1 h 290"/>
                <a:gd name="T92" fmla="*/ 0 w 289"/>
                <a:gd name="T93" fmla="*/ 1 h 290"/>
                <a:gd name="T94" fmla="*/ 0 w 289"/>
                <a:gd name="T95" fmla="*/ 1 h 290"/>
                <a:gd name="T96" fmla="*/ 0 w 289"/>
                <a:gd name="T97" fmla="*/ 1 h 290"/>
                <a:gd name="T98" fmla="*/ 0 w 289"/>
                <a:gd name="T99" fmla="*/ 1 h 290"/>
                <a:gd name="T100" fmla="*/ 0 w 289"/>
                <a:gd name="T101" fmla="*/ 1 h 290"/>
                <a:gd name="T102" fmla="*/ 1 w 289"/>
                <a:gd name="T103" fmla="*/ 1 h 290"/>
                <a:gd name="T104" fmla="*/ 1 w 289"/>
                <a:gd name="T105" fmla="*/ 0 h 290"/>
                <a:gd name="T106" fmla="*/ 1 w 289"/>
                <a:gd name="T107" fmla="*/ 0 h 290"/>
                <a:gd name="T108" fmla="*/ 1 w 289"/>
                <a:gd name="T109" fmla="*/ 0 h 290"/>
                <a:gd name="T110" fmla="*/ 1 w 289"/>
                <a:gd name="T111" fmla="*/ 0 h 290"/>
                <a:gd name="T112" fmla="*/ 1 w 289"/>
                <a:gd name="T113" fmla="*/ 0 h 290"/>
                <a:gd name="T114" fmla="*/ 1 w 289"/>
                <a:gd name="T115" fmla="*/ 0 h 290"/>
                <a:gd name="T116" fmla="*/ 2 w 289"/>
                <a:gd name="T117" fmla="*/ 1 h 290"/>
                <a:gd name="T118" fmla="*/ 2 w 289"/>
                <a:gd name="T119" fmla="*/ 1 h 290"/>
                <a:gd name="T120" fmla="*/ 2 w 289"/>
                <a:gd name="T121" fmla="*/ 1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9"/>
                <a:gd name="T184" fmla="*/ 0 h 290"/>
                <a:gd name="T185" fmla="*/ 289 w 289"/>
                <a:gd name="T186" fmla="*/ 290 h 2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2" name="Freeform 121"/>
            <p:cNvSpPr>
              <a:spLocks/>
            </p:cNvSpPr>
            <p:nvPr/>
          </p:nvSpPr>
          <p:spPr bwMode="auto">
            <a:xfrm>
              <a:off x="4089" y="679"/>
              <a:ext cx="42" cy="41"/>
            </a:xfrm>
            <a:custGeom>
              <a:avLst/>
              <a:gdLst>
                <a:gd name="T0" fmla="*/ 1 w 208"/>
                <a:gd name="T1" fmla="*/ 1 h 207"/>
                <a:gd name="T2" fmla="*/ 2 w 208"/>
                <a:gd name="T3" fmla="*/ 1 h 207"/>
                <a:gd name="T4" fmla="*/ 1 w 208"/>
                <a:gd name="T5" fmla="*/ 1 h 207"/>
                <a:gd name="T6" fmla="*/ 1 w 208"/>
                <a:gd name="T7" fmla="*/ 1 h 207"/>
                <a:gd name="T8" fmla="*/ 1 w 208"/>
                <a:gd name="T9" fmla="*/ 1 h 207"/>
                <a:gd name="T10" fmla="*/ 1 w 208"/>
                <a:gd name="T11" fmla="*/ 1 h 207"/>
                <a:gd name="T12" fmla="*/ 1 w 208"/>
                <a:gd name="T13" fmla="*/ 1 h 207"/>
                <a:gd name="T14" fmla="*/ 1 w 208"/>
                <a:gd name="T15" fmla="*/ 1 h 207"/>
                <a:gd name="T16" fmla="*/ 1 w 208"/>
                <a:gd name="T17" fmla="*/ 1 h 207"/>
                <a:gd name="T18" fmla="*/ 1 w 208"/>
                <a:gd name="T19" fmla="*/ 1 h 207"/>
                <a:gd name="T20" fmla="*/ 1 w 208"/>
                <a:gd name="T21" fmla="*/ 2 h 207"/>
                <a:gd name="T22" fmla="*/ 1 w 208"/>
                <a:gd name="T23" fmla="*/ 1 h 207"/>
                <a:gd name="T24" fmla="*/ 0 w 208"/>
                <a:gd name="T25" fmla="*/ 2 h 207"/>
                <a:gd name="T26" fmla="*/ 0 w 208"/>
                <a:gd name="T27" fmla="*/ 2 h 207"/>
                <a:gd name="T28" fmla="*/ 0 w 208"/>
                <a:gd name="T29" fmla="*/ 1 h 207"/>
                <a:gd name="T30" fmla="*/ 0 w 208"/>
                <a:gd name="T31" fmla="*/ 1 h 207"/>
                <a:gd name="T32" fmla="*/ 0 w 208"/>
                <a:gd name="T33" fmla="*/ 1 h 207"/>
                <a:gd name="T34" fmla="*/ 0 w 208"/>
                <a:gd name="T35" fmla="*/ 1 h 207"/>
                <a:gd name="T36" fmla="*/ 1 w 208"/>
                <a:gd name="T37" fmla="*/ 1 h 207"/>
                <a:gd name="T38" fmla="*/ 1 w 208"/>
                <a:gd name="T39" fmla="*/ 1 h 207"/>
                <a:gd name="T40" fmla="*/ 1 w 208"/>
                <a:gd name="T41" fmla="*/ 1 h 207"/>
                <a:gd name="T42" fmla="*/ 0 w 208"/>
                <a:gd name="T43" fmla="*/ 1 h 207"/>
                <a:gd name="T44" fmla="*/ 0 w 208"/>
                <a:gd name="T45" fmla="*/ 1 h 207"/>
                <a:gd name="T46" fmla="*/ 0 w 208"/>
                <a:gd name="T47" fmla="*/ 1 h 207"/>
                <a:gd name="T48" fmla="*/ 0 w 208"/>
                <a:gd name="T49" fmla="*/ 1 h 207"/>
                <a:gd name="T50" fmla="*/ 0 w 208"/>
                <a:gd name="T51" fmla="*/ 1 h 207"/>
                <a:gd name="T52" fmla="*/ 0 w 208"/>
                <a:gd name="T53" fmla="*/ 1 h 207"/>
                <a:gd name="T54" fmla="*/ 0 w 208"/>
                <a:gd name="T55" fmla="*/ 1 h 207"/>
                <a:gd name="T56" fmla="*/ 1 w 208"/>
                <a:gd name="T57" fmla="*/ 1 h 207"/>
                <a:gd name="T58" fmla="*/ 1 w 208"/>
                <a:gd name="T59" fmla="*/ 1 h 207"/>
                <a:gd name="T60" fmla="*/ 1 w 208"/>
                <a:gd name="T61" fmla="*/ 0 h 207"/>
                <a:gd name="T62" fmla="*/ 1 w 208"/>
                <a:gd name="T63" fmla="*/ 0 h 207"/>
                <a:gd name="T64" fmla="*/ 1 w 208"/>
                <a:gd name="T65" fmla="*/ 0 h 207"/>
                <a:gd name="T66" fmla="*/ 1 w 208"/>
                <a:gd name="T67" fmla="*/ 0 h 207"/>
                <a:gd name="T68" fmla="*/ 1 w 208"/>
                <a:gd name="T69" fmla="*/ 0 h 207"/>
                <a:gd name="T70" fmla="*/ 1 w 208"/>
                <a:gd name="T71" fmla="*/ 0 h 207"/>
                <a:gd name="T72" fmla="*/ 1 w 208"/>
                <a:gd name="T73" fmla="*/ 0 h 207"/>
                <a:gd name="T74" fmla="*/ 1 w 208"/>
                <a:gd name="T75" fmla="*/ 1 h 207"/>
                <a:gd name="T76" fmla="*/ 1 w 208"/>
                <a:gd name="T77" fmla="*/ 1 h 2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207"/>
                <a:gd name="T119" fmla="*/ 208 w 208"/>
                <a:gd name="T120" fmla="*/ 207 h 2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3" name="Freeform 122"/>
            <p:cNvSpPr>
              <a:spLocks/>
            </p:cNvSpPr>
            <p:nvPr/>
          </p:nvSpPr>
          <p:spPr bwMode="auto">
            <a:xfrm>
              <a:off x="4407" y="645"/>
              <a:ext cx="68" cy="69"/>
            </a:xfrm>
            <a:custGeom>
              <a:avLst/>
              <a:gdLst>
                <a:gd name="T0" fmla="*/ 1 w 343"/>
                <a:gd name="T1" fmla="*/ 0 h 343"/>
                <a:gd name="T2" fmla="*/ 1 w 343"/>
                <a:gd name="T3" fmla="*/ 0 h 343"/>
                <a:gd name="T4" fmla="*/ 1 w 343"/>
                <a:gd name="T5" fmla="*/ 0 h 343"/>
                <a:gd name="T6" fmla="*/ 1 w 343"/>
                <a:gd name="T7" fmla="*/ 0 h 343"/>
                <a:gd name="T8" fmla="*/ 1 w 343"/>
                <a:gd name="T9" fmla="*/ 1 h 343"/>
                <a:gd name="T10" fmla="*/ 1 w 343"/>
                <a:gd name="T11" fmla="*/ 1 h 343"/>
                <a:gd name="T12" fmla="*/ 1 w 343"/>
                <a:gd name="T13" fmla="*/ 1 h 343"/>
                <a:gd name="T14" fmla="*/ 1 w 343"/>
                <a:gd name="T15" fmla="*/ 1 h 343"/>
                <a:gd name="T16" fmla="*/ 1 w 343"/>
                <a:gd name="T17" fmla="*/ 1 h 343"/>
                <a:gd name="T18" fmla="*/ 0 w 343"/>
                <a:gd name="T19" fmla="*/ 1 h 343"/>
                <a:gd name="T20" fmla="*/ 1 w 343"/>
                <a:gd name="T21" fmla="*/ 2 h 343"/>
                <a:gd name="T22" fmla="*/ 1 w 343"/>
                <a:gd name="T23" fmla="*/ 2 h 343"/>
                <a:gd name="T24" fmla="*/ 1 w 343"/>
                <a:gd name="T25" fmla="*/ 2 h 343"/>
                <a:gd name="T26" fmla="*/ 1 w 343"/>
                <a:gd name="T27" fmla="*/ 2 h 343"/>
                <a:gd name="T28" fmla="*/ 1 w 343"/>
                <a:gd name="T29" fmla="*/ 2 h 343"/>
                <a:gd name="T30" fmla="*/ 1 w 343"/>
                <a:gd name="T31" fmla="*/ 2 h 343"/>
                <a:gd name="T32" fmla="*/ 1 w 343"/>
                <a:gd name="T33" fmla="*/ 2 h 343"/>
                <a:gd name="T34" fmla="*/ 1 w 343"/>
                <a:gd name="T35" fmla="*/ 3 h 343"/>
                <a:gd name="T36" fmla="*/ 1 w 343"/>
                <a:gd name="T37" fmla="*/ 3 h 343"/>
                <a:gd name="T38" fmla="*/ 1 w 343"/>
                <a:gd name="T39" fmla="*/ 3 h 343"/>
                <a:gd name="T40" fmla="*/ 1 w 343"/>
                <a:gd name="T41" fmla="*/ 3 h 343"/>
                <a:gd name="T42" fmla="*/ 1 w 343"/>
                <a:gd name="T43" fmla="*/ 2 h 343"/>
                <a:gd name="T44" fmla="*/ 1 w 343"/>
                <a:gd name="T45" fmla="*/ 2 h 343"/>
                <a:gd name="T46" fmla="*/ 1 w 343"/>
                <a:gd name="T47" fmla="*/ 2 h 343"/>
                <a:gd name="T48" fmla="*/ 1 w 343"/>
                <a:gd name="T49" fmla="*/ 2 h 343"/>
                <a:gd name="T50" fmla="*/ 1 w 343"/>
                <a:gd name="T51" fmla="*/ 2 h 343"/>
                <a:gd name="T52" fmla="*/ 1 w 343"/>
                <a:gd name="T53" fmla="*/ 2 h 343"/>
                <a:gd name="T54" fmla="*/ 2 w 343"/>
                <a:gd name="T55" fmla="*/ 3 h 343"/>
                <a:gd name="T56" fmla="*/ 2 w 343"/>
                <a:gd name="T57" fmla="*/ 3 h 343"/>
                <a:gd name="T58" fmla="*/ 2 w 343"/>
                <a:gd name="T59" fmla="*/ 3 h 343"/>
                <a:gd name="T60" fmla="*/ 2 w 343"/>
                <a:gd name="T61" fmla="*/ 3 h 343"/>
                <a:gd name="T62" fmla="*/ 2 w 343"/>
                <a:gd name="T63" fmla="*/ 2 h 343"/>
                <a:gd name="T64" fmla="*/ 2 w 343"/>
                <a:gd name="T65" fmla="*/ 2 h 343"/>
                <a:gd name="T66" fmla="*/ 2 w 343"/>
                <a:gd name="T67" fmla="*/ 2 h 343"/>
                <a:gd name="T68" fmla="*/ 2 w 343"/>
                <a:gd name="T69" fmla="*/ 2 h 343"/>
                <a:gd name="T70" fmla="*/ 2 w 343"/>
                <a:gd name="T71" fmla="*/ 2 h 343"/>
                <a:gd name="T72" fmla="*/ 2 w 343"/>
                <a:gd name="T73" fmla="*/ 2 h 343"/>
                <a:gd name="T74" fmla="*/ 2 w 343"/>
                <a:gd name="T75" fmla="*/ 2 h 343"/>
                <a:gd name="T76" fmla="*/ 2 w 343"/>
                <a:gd name="T77" fmla="*/ 2 h 343"/>
                <a:gd name="T78" fmla="*/ 2 w 343"/>
                <a:gd name="T79" fmla="*/ 2 h 343"/>
                <a:gd name="T80" fmla="*/ 2 w 343"/>
                <a:gd name="T81" fmla="*/ 1 h 343"/>
                <a:gd name="T82" fmla="*/ 2 w 343"/>
                <a:gd name="T83" fmla="*/ 1 h 343"/>
                <a:gd name="T84" fmla="*/ 3 w 343"/>
                <a:gd name="T85" fmla="*/ 1 h 343"/>
                <a:gd name="T86" fmla="*/ 3 w 343"/>
                <a:gd name="T87" fmla="*/ 1 h 343"/>
                <a:gd name="T88" fmla="*/ 3 w 343"/>
                <a:gd name="T89" fmla="*/ 1 h 343"/>
                <a:gd name="T90" fmla="*/ 3 w 343"/>
                <a:gd name="T91" fmla="*/ 1 h 343"/>
                <a:gd name="T92" fmla="*/ 2 w 343"/>
                <a:gd name="T93" fmla="*/ 1 h 343"/>
                <a:gd name="T94" fmla="*/ 2 w 343"/>
                <a:gd name="T95" fmla="*/ 1 h 343"/>
                <a:gd name="T96" fmla="*/ 2 w 343"/>
                <a:gd name="T97" fmla="*/ 1 h 343"/>
                <a:gd name="T98" fmla="*/ 2 w 343"/>
                <a:gd name="T99" fmla="*/ 1 h 343"/>
                <a:gd name="T100" fmla="*/ 2 w 343"/>
                <a:gd name="T101" fmla="*/ 1 h 343"/>
                <a:gd name="T102" fmla="*/ 2 w 343"/>
                <a:gd name="T103" fmla="*/ 1 h 343"/>
                <a:gd name="T104" fmla="*/ 2 w 343"/>
                <a:gd name="T105" fmla="*/ 1 h 343"/>
                <a:gd name="T106" fmla="*/ 1 w 343"/>
                <a:gd name="T107" fmla="*/ 0 h 343"/>
                <a:gd name="T108" fmla="*/ 1 w 343"/>
                <a:gd name="T109" fmla="*/ 0 h 3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3"/>
                <a:gd name="T166" fmla="*/ 0 h 343"/>
                <a:gd name="T167" fmla="*/ 343 w 343"/>
                <a:gd name="T168" fmla="*/ 343 h 3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4" name="Freeform 123"/>
            <p:cNvSpPr>
              <a:spLocks/>
            </p:cNvSpPr>
            <p:nvPr/>
          </p:nvSpPr>
          <p:spPr bwMode="auto">
            <a:xfrm>
              <a:off x="4415" y="654"/>
              <a:ext cx="52" cy="49"/>
            </a:xfrm>
            <a:custGeom>
              <a:avLst/>
              <a:gdLst>
                <a:gd name="T0" fmla="*/ 1 w 259"/>
                <a:gd name="T1" fmla="*/ 1 h 249"/>
                <a:gd name="T2" fmla="*/ 1 w 259"/>
                <a:gd name="T3" fmla="*/ 1 h 249"/>
                <a:gd name="T4" fmla="*/ 1 w 259"/>
                <a:gd name="T5" fmla="*/ 1 h 249"/>
                <a:gd name="T6" fmla="*/ 0 w 259"/>
                <a:gd name="T7" fmla="*/ 1 h 249"/>
                <a:gd name="T8" fmla="*/ 0 w 259"/>
                <a:gd name="T9" fmla="*/ 1 h 249"/>
                <a:gd name="T10" fmla="*/ 0 w 259"/>
                <a:gd name="T11" fmla="*/ 1 h 249"/>
                <a:gd name="T12" fmla="*/ 0 w 259"/>
                <a:gd name="T13" fmla="*/ 1 h 249"/>
                <a:gd name="T14" fmla="*/ 0 w 259"/>
                <a:gd name="T15" fmla="*/ 1 h 249"/>
                <a:gd name="T16" fmla="*/ 0 w 259"/>
                <a:gd name="T17" fmla="*/ 1 h 249"/>
                <a:gd name="T18" fmla="*/ 1 w 259"/>
                <a:gd name="T19" fmla="*/ 1 h 249"/>
                <a:gd name="T20" fmla="*/ 1 w 259"/>
                <a:gd name="T21" fmla="*/ 2 h 249"/>
                <a:gd name="T22" fmla="*/ 1 w 259"/>
                <a:gd name="T23" fmla="*/ 2 h 249"/>
                <a:gd name="T24" fmla="*/ 1 w 259"/>
                <a:gd name="T25" fmla="*/ 2 h 249"/>
                <a:gd name="T26" fmla="*/ 1 w 259"/>
                <a:gd name="T27" fmla="*/ 2 h 249"/>
                <a:gd name="T28" fmla="*/ 1 w 259"/>
                <a:gd name="T29" fmla="*/ 2 h 249"/>
                <a:gd name="T30" fmla="*/ 1 w 259"/>
                <a:gd name="T31" fmla="*/ 2 h 249"/>
                <a:gd name="T32" fmla="*/ 1 w 259"/>
                <a:gd name="T33" fmla="*/ 2 h 249"/>
                <a:gd name="T34" fmla="*/ 1 w 259"/>
                <a:gd name="T35" fmla="*/ 1 h 249"/>
                <a:gd name="T36" fmla="*/ 1 w 259"/>
                <a:gd name="T37" fmla="*/ 1 h 249"/>
                <a:gd name="T38" fmla="*/ 2 w 259"/>
                <a:gd name="T39" fmla="*/ 2 h 249"/>
                <a:gd name="T40" fmla="*/ 2 w 259"/>
                <a:gd name="T41" fmla="*/ 2 h 249"/>
                <a:gd name="T42" fmla="*/ 2 w 259"/>
                <a:gd name="T43" fmla="*/ 2 h 249"/>
                <a:gd name="T44" fmla="*/ 1 w 259"/>
                <a:gd name="T45" fmla="*/ 2 h 249"/>
                <a:gd name="T46" fmla="*/ 1 w 259"/>
                <a:gd name="T47" fmla="*/ 2 h 249"/>
                <a:gd name="T48" fmla="*/ 1 w 259"/>
                <a:gd name="T49" fmla="*/ 1 h 249"/>
                <a:gd name="T50" fmla="*/ 1 w 259"/>
                <a:gd name="T51" fmla="*/ 1 h 249"/>
                <a:gd name="T52" fmla="*/ 1 w 259"/>
                <a:gd name="T53" fmla="*/ 1 h 249"/>
                <a:gd name="T54" fmla="*/ 1 w 259"/>
                <a:gd name="T55" fmla="*/ 1 h 249"/>
                <a:gd name="T56" fmla="*/ 2 w 259"/>
                <a:gd name="T57" fmla="*/ 1 h 249"/>
                <a:gd name="T58" fmla="*/ 2 w 259"/>
                <a:gd name="T59" fmla="*/ 1 h 249"/>
                <a:gd name="T60" fmla="*/ 1 w 259"/>
                <a:gd name="T61" fmla="*/ 1 h 249"/>
                <a:gd name="T62" fmla="*/ 1 w 259"/>
                <a:gd name="T63" fmla="*/ 1 h 249"/>
                <a:gd name="T64" fmla="*/ 1 w 259"/>
                <a:gd name="T65" fmla="*/ 0 h 249"/>
                <a:gd name="T66" fmla="*/ 1 w 259"/>
                <a:gd name="T67" fmla="*/ 0 h 249"/>
                <a:gd name="T68" fmla="*/ 1 w 259"/>
                <a:gd name="T69" fmla="*/ 0 h 249"/>
                <a:gd name="T70" fmla="*/ 1 w 259"/>
                <a:gd name="T71" fmla="*/ 0 h 249"/>
                <a:gd name="T72" fmla="*/ 1 w 259"/>
                <a:gd name="T73" fmla="*/ 0 h 249"/>
                <a:gd name="T74" fmla="*/ 1 w 259"/>
                <a:gd name="T75" fmla="*/ 0 h 249"/>
                <a:gd name="T76" fmla="*/ 1 w 259"/>
                <a:gd name="T77" fmla="*/ 1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9"/>
                <a:gd name="T118" fmla="*/ 0 h 249"/>
                <a:gd name="T119" fmla="*/ 259 w 25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5" name="Freeform 124"/>
            <p:cNvSpPr>
              <a:spLocks/>
            </p:cNvSpPr>
            <p:nvPr/>
          </p:nvSpPr>
          <p:spPr bwMode="auto">
            <a:xfrm>
              <a:off x="3915" y="882"/>
              <a:ext cx="77" cy="74"/>
            </a:xfrm>
            <a:custGeom>
              <a:avLst/>
              <a:gdLst>
                <a:gd name="T0" fmla="*/ 2 w 383"/>
                <a:gd name="T1" fmla="*/ 0 h 374"/>
                <a:gd name="T2" fmla="*/ 2 w 383"/>
                <a:gd name="T3" fmla="*/ 1 h 374"/>
                <a:gd name="T4" fmla="*/ 2 w 383"/>
                <a:gd name="T5" fmla="*/ 1 h 374"/>
                <a:gd name="T6" fmla="*/ 2 w 383"/>
                <a:gd name="T7" fmla="*/ 1 h 374"/>
                <a:gd name="T8" fmla="*/ 2 w 383"/>
                <a:gd name="T9" fmla="*/ 1 h 374"/>
                <a:gd name="T10" fmla="*/ 3 w 383"/>
                <a:gd name="T11" fmla="*/ 1 h 374"/>
                <a:gd name="T12" fmla="*/ 3 w 383"/>
                <a:gd name="T13" fmla="*/ 1 h 374"/>
                <a:gd name="T14" fmla="*/ 3 w 383"/>
                <a:gd name="T15" fmla="*/ 1 h 374"/>
                <a:gd name="T16" fmla="*/ 2 w 383"/>
                <a:gd name="T17" fmla="*/ 2 h 374"/>
                <a:gd name="T18" fmla="*/ 2 w 383"/>
                <a:gd name="T19" fmla="*/ 2 h 374"/>
                <a:gd name="T20" fmla="*/ 2 w 383"/>
                <a:gd name="T21" fmla="*/ 2 h 374"/>
                <a:gd name="T22" fmla="*/ 2 w 383"/>
                <a:gd name="T23" fmla="*/ 3 h 374"/>
                <a:gd name="T24" fmla="*/ 2 w 383"/>
                <a:gd name="T25" fmla="*/ 3 h 374"/>
                <a:gd name="T26" fmla="*/ 2 w 383"/>
                <a:gd name="T27" fmla="*/ 3 h 374"/>
                <a:gd name="T28" fmla="*/ 2 w 383"/>
                <a:gd name="T29" fmla="*/ 3 h 374"/>
                <a:gd name="T30" fmla="*/ 2 w 383"/>
                <a:gd name="T31" fmla="*/ 3 h 374"/>
                <a:gd name="T32" fmla="*/ 2 w 383"/>
                <a:gd name="T33" fmla="*/ 2 h 374"/>
                <a:gd name="T34" fmla="*/ 1 w 383"/>
                <a:gd name="T35" fmla="*/ 2 h 374"/>
                <a:gd name="T36" fmla="*/ 1 w 383"/>
                <a:gd name="T37" fmla="*/ 3 h 374"/>
                <a:gd name="T38" fmla="*/ 1 w 383"/>
                <a:gd name="T39" fmla="*/ 3 h 374"/>
                <a:gd name="T40" fmla="*/ 1 w 383"/>
                <a:gd name="T41" fmla="*/ 3 h 374"/>
                <a:gd name="T42" fmla="*/ 1 w 383"/>
                <a:gd name="T43" fmla="*/ 3 h 374"/>
                <a:gd name="T44" fmla="*/ 1 w 383"/>
                <a:gd name="T45" fmla="*/ 2 h 374"/>
                <a:gd name="T46" fmla="*/ 1 w 383"/>
                <a:gd name="T47" fmla="*/ 2 h 374"/>
                <a:gd name="T48" fmla="*/ 1 w 383"/>
                <a:gd name="T49" fmla="*/ 2 h 374"/>
                <a:gd name="T50" fmla="*/ 0 w 383"/>
                <a:gd name="T51" fmla="*/ 1 h 374"/>
                <a:gd name="T52" fmla="*/ 0 w 383"/>
                <a:gd name="T53" fmla="*/ 1 h 374"/>
                <a:gd name="T54" fmla="*/ 0 w 383"/>
                <a:gd name="T55" fmla="*/ 1 h 374"/>
                <a:gd name="T56" fmla="*/ 0 w 383"/>
                <a:gd name="T57" fmla="*/ 1 h 374"/>
                <a:gd name="T58" fmla="*/ 1 w 383"/>
                <a:gd name="T59" fmla="*/ 1 h 374"/>
                <a:gd name="T60" fmla="*/ 1 w 383"/>
                <a:gd name="T61" fmla="*/ 1 h 374"/>
                <a:gd name="T62" fmla="*/ 2 w 383"/>
                <a:gd name="T63" fmla="*/ 0 h 374"/>
                <a:gd name="T64" fmla="*/ 2 w 383"/>
                <a:gd name="T65" fmla="*/ 0 h 374"/>
                <a:gd name="T66" fmla="*/ 2 w 383"/>
                <a:gd name="T67" fmla="*/ 0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3"/>
                <a:gd name="T103" fmla="*/ 0 h 374"/>
                <a:gd name="T104" fmla="*/ 383 w 383"/>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6" name="Freeform 125"/>
            <p:cNvSpPr>
              <a:spLocks/>
            </p:cNvSpPr>
            <p:nvPr/>
          </p:nvSpPr>
          <p:spPr bwMode="auto">
            <a:xfrm>
              <a:off x="3925" y="892"/>
              <a:ext cx="61" cy="58"/>
            </a:xfrm>
            <a:custGeom>
              <a:avLst/>
              <a:gdLst>
                <a:gd name="T0" fmla="*/ 2 w 301"/>
                <a:gd name="T1" fmla="*/ 1 h 291"/>
                <a:gd name="T2" fmla="*/ 2 w 301"/>
                <a:gd name="T3" fmla="*/ 1 h 291"/>
                <a:gd name="T4" fmla="*/ 2 w 301"/>
                <a:gd name="T5" fmla="*/ 1 h 291"/>
                <a:gd name="T6" fmla="*/ 2 w 301"/>
                <a:gd name="T7" fmla="*/ 1 h 291"/>
                <a:gd name="T8" fmla="*/ 2 w 301"/>
                <a:gd name="T9" fmla="*/ 1 h 291"/>
                <a:gd name="T10" fmla="*/ 2 w 301"/>
                <a:gd name="T11" fmla="*/ 1 h 291"/>
                <a:gd name="T12" fmla="*/ 2 w 301"/>
                <a:gd name="T13" fmla="*/ 1 h 291"/>
                <a:gd name="T14" fmla="*/ 2 w 301"/>
                <a:gd name="T15" fmla="*/ 1 h 291"/>
                <a:gd name="T16" fmla="*/ 2 w 301"/>
                <a:gd name="T17" fmla="*/ 1 h 291"/>
                <a:gd name="T18" fmla="*/ 2 w 301"/>
                <a:gd name="T19" fmla="*/ 1 h 291"/>
                <a:gd name="T20" fmla="*/ 2 w 301"/>
                <a:gd name="T21" fmla="*/ 2 h 291"/>
                <a:gd name="T22" fmla="*/ 2 w 301"/>
                <a:gd name="T23" fmla="*/ 2 h 291"/>
                <a:gd name="T24" fmla="*/ 2 w 301"/>
                <a:gd name="T25" fmla="*/ 2 h 291"/>
                <a:gd name="T26" fmla="*/ 2 w 301"/>
                <a:gd name="T27" fmla="*/ 2 h 291"/>
                <a:gd name="T28" fmla="*/ 1 w 301"/>
                <a:gd name="T29" fmla="*/ 2 h 291"/>
                <a:gd name="T30" fmla="*/ 1 w 301"/>
                <a:gd name="T31" fmla="*/ 2 h 291"/>
                <a:gd name="T32" fmla="*/ 1 w 301"/>
                <a:gd name="T33" fmla="*/ 2 h 291"/>
                <a:gd name="T34" fmla="*/ 1 w 301"/>
                <a:gd name="T35" fmla="*/ 2 h 291"/>
                <a:gd name="T36" fmla="*/ 1 w 301"/>
                <a:gd name="T37" fmla="*/ 2 h 291"/>
                <a:gd name="T38" fmla="*/ 0 w 301"/>
                <a:gd name="T39" fmla="*/ 2 h 291"/>
                <a:gd name="T40" fmla="*/ 1 w 301"/>
                <a:gd name="T41" fmla="*/ 1 h 291"/>
                <a:gd name="T42" fmla="*/ 1 w 301"/>
                <a:gd name="T43" fmla="*/ 1 h 291"/>
                <a:gd name="T44" fmla="*/ 1 w 301"/>
                <a:gd name="T45" fmla="*/ 1 h 291"/>
                <a:gd name="T46" fmla="*/ 0 w 301"/>
                <a:gd name="T47" fmla="*/ 1 h 291"/>
                <a:gd name="T48" fmla="*/ 0 w 301"/>
                <a:gd name="T49" fmla="*/ 1 h 291"/>
                <a:gd name="T50" fmla="*/ 0 w 301"/>
                <a:gd name="T51" fmla="*/ 1 h 291"/>
                <a:gd name="T52" fmla="*/ 0 w 301"/>
                <a:gd name="T53" fmla="*/ 1 h 291"/>
                <a:gd name="T54" fmla="*/ 0 w 301"/>
                <a:gd name="T55" fmla="*/ 1 h 291"/>
                <a:gd name="T56" fmla="*/ 0 w 301"/>
                <a:gd name="T57" fmla="*/ 1 h 291"/>
                <a:gd name="T58" fmla="*/ 0 w 301"/>
                <a:gd name="T59" fmla="*/ 1 h 291"/>
                <a:gd name="T60" fmla="*/ 0 w 301"/>
                <a:gd name="T61" fmla="*/ 1 h 291"/>
                <a:gd name="T62" fmla="*/ 0 w 301"/>
                <a:gd name="T63" fmla="*/ 1 h 291"/>
                <a:gd name="T64" fmla="*/ 0 w 301"/>
                <a:gd name="T65" fmla="*/ 1 h 291"/>
                <a:gd name="T66" fmla="*/ 1 w 301"/>
                <a:gd name="T67" fmla="*/ 1 h 291"/>
                <a:gd name="T68" fmla="*/ 1 w 301"/>
                <a:gd name="T69" fmla="*/ 1 h 291"/>
                <a:gd name="T70" fmla="*/ 1 w 301"/>
                <a:gd name="T71" fmla="*/ 1 h 291"/>
                <a:gd name="T72" fmla="*/ 1 w 301"/>
                <a:gd name="T73" fmla="*/ 1 h 291"/>
                <a:gd name="T74" fmla="*/ 2 w 301"/>
                <a:gd name="T75" fmla="*/ 0 h 291"/>
                <a:gd name="T76" fmla="*/ 2 w 301"/>
                <a:gd name="T77" fmla="*/ 0 h 291"/>
                <a:gd name="T78" fmla="*/ 2 w 301"/>
                <a:gd name="T79" fmla="*/ 0 h 291"/>
                <a:gd name="T80" fmla="*/ 2 w 301"/>
                <a:gd name="T81" fmla="*/ 0 h 291"/>
                <a:gd name="T82" fmla="*/ 2 w 301"/>
                <a:gd name="T83" fmla="*/ 1 h 291"/>
                <a:gd name="T84" fmla="*/ 2 w 301"/>
                <a:gd name="T85" fmla="*/ 1 h 291"/>
                <a:gd name="T86" fmla="*/ 2 w 301"/>
                <a:gd name="T87" fmla="*/ 1 h 291"/>
                <a:gd name="T88" fmla="*/ 2 w 301"/>
                <a:gd name="T89" fmla="*/ 1 h 291"/>
                <a:gd name="T90" fmla="*/ 2 w 301"/>
                <a:gd name="T91" fmla="*/ 1 h 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1"/>
                <a:gd name="T139" fmla="*/ 0 h 291"/>
                <a:gd name="T140" fmla="*/ 301 w 301"/>
                <a:gd name="T141" fmla="*/ 291 h 2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7" name="Freeform 126"/>
            <p:cNvSpPr>
              <a:spLocks/>
            </p:cNvSpPr>
            <p:nvPr/>
          </p:nvSpPr>
          <p:spPr bwMode="auto">
            <a:xfrm>
              <a:off x="4245" y="544"/>
              <a:ext cx="48" cy="48"/>
            </a:xfrm>
            <a:custGeom>
              <a:avLst/>
              <a:gdLst>
                <a:gd name="T0" fmla="*/ 1 w 240"/>
                <a:gd name="T1" fmla="*/ 1 h 239"/>
                <a:gd name="T2" fmla="*/ 1 w 240"/>
                <a:gd name="T3" fmla="*/ 1 h 239"/>
                <a:gd name="T4" fmla="*/ 1 w 240"/>
                <a:gd name="T5" fmla="*/ 1 h 239"/>
                <a:gd name="T6" fmla="*/ 1 w 240"/>
                <a:gd name="T7" fmla="*/ 1 h 239"/>
                <a:gd name="T8" fmla="*/ 2 w 240"/>
                <a:gd name="T9" fmla="*/ 1 h 239"/>
                <a:gd name="T10" fmla="*/ 2 w 240"/>
                <a:gd name="T11" fmla="*/ 1 h 239"/>
                <a:gd name="T12" fmla="*/ 2 w 240"/>
                <a:gd name="T13" fmla="*/ 1 h 239"/>
                <a:gd name="T14" fmla="*/ 2 w 240"/>
                <a:gd name="T15" fmla="*/ 1 h 239"/>
                <a:gd name="T16" fmla="*/ 2 w 240"/>
                <a:gd name="T17" fmla="*/ 1 h 239"/>
                <a:gd name="T18" fmla="*/ 2 w 240"/>
                <a:gd name="T19" fmla="*/ 1 h 239"/>
                <a:gd name="T20" fmla="*/ 2 w 240"/>
                <a:gd name="T21" fmla="*/ 1 h 239"/>
                <a:gd name="T22" fmla="*/ 2 w 240"/>
                <a:gd name="T23" fmla="*/ 1 h 239"/>
                <a:gd name="T24" fmla="*/ 2 w 240"/>
                <a:gd name="T25" fmla="*/ 1 h 239"/>
                <a:gd name="T26" fmla="*/ 1 w 240"/>
                <a:gd name="T27" fmla="*/ 1 h 239"/>
                <a:gd name="T28" fmla="*/ 1 w 240"/>
                <a:gd name="T29" fmla="*/ 1 h 239"/>
                <a:gd name="T30" fmla="*/ 1 w 240"/>
                <a:gd name="T31" fmla="*/ 1 h 239"/>
                <a:gd name="T32" fmla="*/ 1 w 240"/>
                <a:gd name="T33" fmla="*/ 1 h 239"/>
                <a:gd name="T34" fmla="*/ 1 w 240"/>
                <a:gd name="T35" fmla="*/ 1 h 239"/>
                <a:gd name="T36" fmla="*/ 1 w 240"/>
                <a:gd name="T37" fmla="*/ 2 h 239"/>
                <a:gd name="T38" fmla="*/ 2 w 240"/>
                <a:gd name="T39" fmla="*/ 2 h 239"/>
                <a:gd name="T40" fmla="*/ 2 w 240"/>
                <a:gd name="T41" fmla="*/ 2 h 239"/>
                <a:gd name="T42" fmla="*/ 1 w 240"/>
                <a:gd name="T43" fmla="*/ 2 h 239"/>
                <a:gd name="T44" fmla="*/ 1 w 240"/>
                <a:gd name="T45" fmla="*/ 2 h 239"/>
                <a:gd name="T46" fmla="*/ 1 w 240"/>
                <a:gd name="T47" fmla="*/ 2 h 239"/>
                <a:gd name="T48" fmla="*/ 1 w 240"/>
                <a:gd name="T49" fmla="*/ 2 h 239"/>
                <a:gd name="T50" fmla="*/ 1 w 240"/>
                <a:gd name="T51" fmla="*/ 2 h 239"/>
                <a:gd name="T52" fmla="*/ 1 w 240"/>
                <a:gd name="T53" fmla="*/ 1 h 239"/>
                <a:gd name="T54" fmla="*/ 1 w 240"/>
                <a:gd name="T55" fmla="*/ 1 h 239"/>
                <a:gd name="T56" fmla="*/ 1 w 240"/>
                <a:gd name="T57" fmla="*/ 1 h 239"/>
                <a:gd name="T58" fmla="*/ 0 w 240"/>
                <a:gd name="T59" fmla="*/ 2 h 239"/>
                <a:gd name="T60" fmla="*/ 0 w 240"/>
                <a:gd name="T61" fmla="*/ 2 h 239"/>
                <a:gd name="T62" fmla="*/ 0 w 240"/>
                <a:gd name="T63" fmla="*/ 2 h 239"/>
                <a:gd name="T64" fmla="*/ 0 w 240"/>
                <a:gd name="T65" fmla="*/ 2 h 239"/>
                <a:gd name="T66" fmla="*/ 0 w 240"/>
                <a:gd name="T67" fmla="*/ 2 h 239"/>
                <a:gd name="T68" fmla="*/ 0 w 240"/>
                <a:gd name="T69" fmla="*/ 1 h 239"/>
                <a:gd name="T70" fmla="*/ 0 w 240"/>
                <a:gd name="T71" fmla="*/ 1 h 239"/>
                <a:gd name="T72" fmla="*/ 1 w 240"/>
                <a:gd name="T73" fmla="*/ 1 h 239"/>
                <a:gd name="T74" fmla="*/ 1 w 240"/>
                <a:gd name="T75" fmla="*/ 1 h 239"/>
                <a:gd name="T76" fmla="*/ 1 w 240"/>
                <a:gd name="T77" fmla="*/ 1 h 239"/>
                <a:gd name="T78" fmla="*/ 0 w 240"/>
                <a:gd name="T79" fmla="*/ 1 h 239"/>
                <a:gd name="T80" fmla="*/ 0 w 240"/>
                <a:gd name="T81" fmla="*/ 1 h 239"/>
                <a:gd name="T82" fmla="*/ 0 w 240"/>
                <a:gd name="T83" fmla="*/ 1 h 239"/>
                <a:gd name="T84" fmla="*/ 0 w 240"/>
                <a:gd name="T85" fmla="*/ 1 h 239"/>
                <a:gd name="T86" fmla="*/ 0 w 240"/>
                <a:gd name="T87" fmla="*/ 1 h 239"/>
                <a:gd name="T88" fmla="*/ 0 w 240"/>
                <a:gd name="T89" fmla="*/ 1 h 239"/>
                <a:gd name="T90" fmla="*/ 0 w 240"/>
                <a:gd name="T91" fmla="*/ 1 h 239"/>
                <a:gd name="T92" fmla="*/ 0 w 240"/>
                <a:gd name="T93" fmla="*/ 1 h 239"/>
                <a:gd name="T94" fmla="*/ 0 w 240"/>
                <a:gd name="T95" fmla="*/ 1 h 239"/>
                <a:gd name="T96" fmla="*/ 1 w 240"/>
                <a:gd name="T97" fmla="*/ 1 h 239"/>
                <a:gd name="T98" fmla="*/ 1 w 240"/>
                <a:gd name="T99" fmla="*/ 0 h 239"/>
                <a:gd name="T100" fmla="*/ 1 w 240"/>
                <a:gd name="T101" fmla="*/ 0 h 239"/>
                <a:gd name="T102" fmla="*/ 1 w 240"/>
                <a:gd name="T103" fmla="*/ 0 h 239"/>
                <a:gd name="T104" fmla="*/ 1 w 240"/>
                <a:gd name="T105" fmla="*/ 0 h 239"/>
                <a:gd name="T106" fmla="*/ 1 w 240"/>
                <a:gd name="T107" fmla="*/ 0 h 239"/>
                <a:gd name="T108" fmla="*/ 1 w 240"/>
                <a:gd name="T109" fmla="*/ 0 h 239"/>
                <a:gd name="T110" fmla="*/ 1 w 240"/>
                <a:gd name="T111" fmla="*/ 0 h 239"/>
                <a:gd name="T112" fmla="*/ 1 w 240"/>
                <a:gd name="T113" fmla="*/ 0 h 239"/>
                <a:gd name="T114" fmla="*/ 1 w 240"/>
                <a:gd name="T115" fmla="*/ 1 h 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
                <a:gd name="T175" fmla="*/ 0 h 239"/>
                <a:gd name="T176" fmla="*/ 240 w 240"/>
                <a:gd name="T177" fmla="*/ 239 h 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8" name="Freeform 127"/>
            <p:cNvSpPr>
              <a:spLocks/>
            </p:cNvSpPr>
            <p:nvPr/>
          </p:nvSpPr>
          <p:spPr bwMode="auto">
            <a:xfrm>
              <a:off x="4251" y="550"/>
              <a:ext cx="35" cy="33"/>
            </a:xfrm>
            <a:custGeom>
              <a:avLst/>
              <a:gdLst>
                <a:gd name="T0" fmla="*/ 1 w 176"/>
                <a:gd name="T1" fmla="*/ 0 h 166"/>
                <a:gd name="T2" fmla="*/ 1 w 176"/>
                <a:gd name="T3" fmla="*/ 0 h 166"/>
                <a:gd name="T4" fmla="*/ 1 w 176"/>
                <a:gd name="T5" fmla="*/ 1 h 166"/>
                <a:gd name="T6" fmla="*/ 1 w 176"/>
                <a:gd name="T7" fmla="*/ 1 h 166"/>
                <a:gd name="T8" fmla="*/ 1 w 176"/>
                <a:gd name="T9" fmla="*/ 1 h 166"/>
                <a:gd name="T10" fmla="*/ 1 w 176"/>
                <a:gd name="T11" fmla="*/ 1 h 166"/>
                <a:gd name="T12" fmla="*/ 1 w 176"/>
                <a:gd name="T13" fmla="*/ 1 h 166"/>
                <a:gd name="T14" fmla="*/ 1 w 176"/>
                <a:gd name="T15" fmla="*/ 1 h 166"/>
                <a:gd name="T16" fmla="*/ 1 w 176"/>
                <a:gd name="T17" fmla="*/ 1 h 166"/>
                <a:gd name="T18" fmla="*/ 1 w 176"/>
                <a:gd name="T19" fmla="*/ 1 h 166"/>
                <a:gd name="T20" fmla="*/ 1 w 176"/>
                <a:gd name="T21" fmla="*/ 1 h 166"/>
                <a:gd name="T22" fmla="*/ 1 w 176"/>
                <a:gd name="T23" fmla="*/ 1 h 166"/>
                <a:gd name="T24" fmla="*/ 0 w 176"/>
                <a:gd name="T25" fmla="*/ 1 h 166"/>
                <a:gd name="T26" fmla="*/ 0 w 176"/>
                <a:gd name="T27" fmla="*/ 1 h 166"/>
                <a:gd name="T28" fmla="*/ 0 w 176"/>
                <a:gd name="T29" fmla="*/ 1 h 166"/>
                <a:gd name="T30" fmla="*/ 0 w 176"/>
                <a:gd name="T31" fmla="*/ 1 h 166"/>
                <a:gd name="T32" fmla="*/ 0 w 176"/>
                <a:gd name="T33" fmla="*/ 1 h 166"/>
                <a:gd name="T34" fmla="*/ 0 w 176"/>
                <a:gd name="T35" fmla="*/ 1 h 166"/>
                <a:gd name="T36" fmla="*/ 0 w 176"/>
                <a:gd name="T37" fmla="*/ 1 h 166"/>
                <a:gd name="T38" fmla="*/ 0 w 176"/>
                <a:gd name="T39" fmla="*/ 1 h 166"/>
                <a:gd name="T40" fmla="*/ 0 w 176"/>
                <a:gd name="T41" fmla="*/ 1 h 166"/>
                <a:gd name="T42" fmla="*/ 0 w 176"/>
                <a:gd name="T43" fmla="*/ 0 h 166"/>
                <a:gd name="T44" fmla="*/ 0 w 176"/>
                <a:gd name="T45" fmla="*/ 0 h 166"/>
                <a:gd name="T46" fmla="*/ 0 w 176"/>
                <a:gd name="T47" fmla="*/ 0 h 166"/>
                <a:gd name="T48" fmla="*/ 0 w 176"/>
                <a:gd name="T49" fmla="*/ 0 h 166"/>
                <a:gd name="T50" fmla="*/ 0 w 176"/>
                <a:gd name="T51" fmla="*/ 0 h 166"/>
                <a:gd name="T52" fmla="*/ 0 w 176"/>
                <a:gd name="T53" fmla="*/ 0 h 166"/>
                <a:gd name="T54" fmla="*/ 0 w 176"/>
                <a:gd name="T55" fmla="*/ 0 h 166"/>
                <a:gd name="T56" fmla="*/ 0 w 176"/>
                <a:gd name="T57" fmla="*/ 0 h 166"/>
                <a:gd name="T58" fmla="*/ 0 w 176"/>
                <a:gd name="T59" fmla="*/ 0 h 166"/>
                <a:gd name="T60" fmla="*/ 1 w 176"/>
                <a:gd name="T61" fmla="*/ 0 h 166"/>
                <a:gd name="T62" fmla="*/ 1 w 176"/>
                <a:gd name="T63" fmla="*/ 0 h 166"/>
                <a:gd name="T64" fmla="*/ 1 w 176"/>
                <a:gd name="T65" fmla="*/ 0 h 166"/>
                <a:gd name="T66" fmla="*/ 1 w 176"/>
                <a:gd name="T67" fmla="*/ 0 h 166"/>
                <a:gd name="T68" fmla="*/ 1 w 176"/>
                <a:gd name="T69" fmla="*/ 0 h 166"/>
                <a:gd name="T70" fmla="*/ 1 w 176"/>
                <a:gd name="T71" fmla="*/ 0 h 166"/>
                <a:gd name="T72" fmla="*/ 1 w 176"/>
                <a:gd name="T73" fmla="*/ 0 h 166"/>
                <a:gd name="T74" fmla="*/ 1 w 176"/>
                <a:gd name="T75" fmla="*/ 0 h 166"/>
                <a:gd name="T76" fmla="*/ 1 w 176"/>
                <a:gd name="T77" fmla="*/ 0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6"/>
                <a:gd name="T118" fmla="*/ 0 h 166"/>
                <a:gd name="T119" fmla="*/ 176 w 176"/>
                <a:gd name="T120" fmla="*/ 166 h 1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9" name="Freeform 128"/>
            <p:cNvSpPr>
              <a:spLocks/>
            </p:cNvSpPr>
            <p:nvPr/>
          </p:nvSpPr>
          <p:spPr bwMode="auto">
            <a:xfrm>
              <a:off x="4311" y="598"/>
              <a:ext cx="60" cy="62"/>
            </a:xfrm>
            <a:custGeom>
              <a:avLst/>
              <a:gdLst>
                <a:gd name="T0" fmla="*/ 2 w 301"/>
                <a:gd name="T1" fmla="*/ 0 h 312"/>
                <a:gd name="T2" fmla="*/ 2 w 301"/>
                <a:gd name="T3" fmla="*/ 0 h 312"/>
                <a:gd name="T4" fmla="*/ 2 w 301"/>
                <a:gd name="T5" fmla="*/ 1 h 312"/>
                <a:gd name="T6" fmla="*/ 2 w 301"/>
                <a:gd name="T7" fmla="*/ 1 h 312"/>
                <a:gd name="T8" fmla="*/ 2 w 301"/>
                <a:gd name="T9" fmla="*/ 1 h 312"/>
                <a:gd name="T10" fmla="*/ 2 w 301"/>
                <a:gd name="T11" fmla="*/ 1 h 312"/>
                <a:gd name="T12" fmla="*/ 2 w 301"/>
                <a:gd name="T13" fmla="*/ 1 h 312"/>
                <a:gd name="T14" fmla="*/ 2 w 301"/>
                <a:gd name="T15" fmla="*/ 1 h 312"/>
                <a:gd name="T16" fmla="*/ 2 w 301"/>
                <a:gd name="T17" fmla="*/ 2 h 312"/>
                <a:gd name="T18" fmla="*/ 2 w 301"/>
                <a:gd name="T19" fmla="*/ 2 h 312"/>
                <a:gd name="T20" fmla="*/ 2 w 301"/>
                <a:gd name="T21" fmla="*/ 2 h 312"/>
                <a:gd name="T22" fmla="*/ 2 w 301"/>
                <a:gd name="T23" fmla="*/ 2 h 312"/>
                <a:gd name="T24" fmla="*/ 2 w 301"/>
                <a:gd name="T25" fmla="*/ 2 h 312"/>
                <a:gd name="T26" fmla="*/ 2 w 301"/>
                <a:gd name="T27" fmla="*/ 2 h 312"/>
                <a:gd name="T28" fmla="*/ 1 w 301"/>
                <a:gd name="T29" fmla="*/ 2 h 312"/>
                <a:gd name="T30" fmla="*/ 1 w 301"/>
                <a:gd name="T31" fmla="*/ 2 h 312"/>
                <a:gd name="T32" fmla="*/ 1 w 301"/>
                <a:gd name="T33" fmla="*/ 2 h 312"/>
                <a:gd name="T34" fmla="*/ 1 w 301"/>
                <a:gd name="T35" fmla="*/ 2 h 312"/>
                <a:gd name="T36" fmla="*/ 1 w 301"/>
                <a:gd name="T37" fmla="*/ 2 h 312"/>
                <a:gd name="T38" fmla="*/ 1 w 301"/>
                <a:gd name="T39" fmla="*/ 2 h 312"/>
                <a:gd name="T40" fmla="*/ 0 w 301"/>
                <a:gd name="T41" fmla="*/ 2 h 312"/>
                <a:gd name="T42" fmla="*/ 0 w 301"/>
                <a:gd name="T43" fmla="*/ 2 h 312"/>
                <a:gd name="T44" fmla="*/ 1 w 301"/>
                <a:gd name="T45" fmla="*/ 2 h 312"/>
                <a:gd name="T46" fmla="*/ 1 w 301"/>
                <a:gd name="T47" fmla="*/ 2 h 312"/>
                <a:gd name="T48" fmla="*/ 0 w 301"/>
                <a:gd name="T49" fmla="*/ 1 h 312"/>
                <a:gd name="T50" fmla="*/ 0 w 301"/>
                <a:gd name="T51" fmla="*/ 1 h 312"/>
                <a:gd name="T52" fmla="*/ 0 w 301"/>
                <a:gd name="T53" fmla="*/ 1 h 312"/>
                <a:gd name="T54" fmla="*/ 0 w 301"/>
                <a:gd name="T55" fmla="*/ 1 h 312"/>
                <a:gd name="T56" fmla="*/ 0 w 301"/>
                <a:gd name="T57" fmla="*/ 1 h 312"/>
                <a:gd name="T58" fmla="*/ 1 w 301"/>
                <a:gd name="T59" fmla="*/ 1 h 312"/>
                <a:gd name="T60" fmla="*/ 1 w 301"/>
                <a:gd name="T61" fmla="*/ 1 h 312"/>
                <a:gd name="T62" fmla="*/ 1 w 301"/>
                <a:gd name="T63" fmla="*/ 0 h 312"/>
                <a:gd name="T64" fmla="*/ 1 w 301"/>
                <a:gd name="T65" fmla="*/ 0 h 312"/>
                <a:gd name="T66" fmla="*/ 2 w 301"/>
                <a:gd name="T67" fmla="*/ 0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312"/>
                <a:gd name="T104" fmla="*/ 301 w 301"/>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0" name="Freeform 129"/>
            <p:cNvSpPr>
              <a:spLocks/>
            </p:cNvSpPr>
            <p:nvPr/>
          </p:nvSpPr>
          <p:spPr bwMode="auto">
            <a:xfrm>
              <a:off x="4318" y="606"/>
              <a:ext cx="47" cy="48"/>
            </a:xfrm>
            <a:custGeom>
              <a:avLst/>
              <a:gdLst>
                <a:gd name="T0" fmla="*/ 2 w 238"/>
                <a:gd name="T1" fmla="*/ 1 h 238"/>
                <a:gd name="T2" fmla="*/ 2 w 238"/>
                <a:gd name="T3" fmla="*/ 1 h 238"/>
                <a:gd name="T4" fmla="*/ 2 w 238"/>
                <a:gd name="T5" fmla="*/ 1 h 238"/>
                <a:gd name="T6" fmla="*/ 2 w 238"/>
                <a:gd name="T7" fmla="*/ 1 h 238"/>
                <a:gd name="T8" fmla="*/ 2 w 238"/>
                <a:gd name="T9" fmla="*/ 1 h 238"/>
                <a:gd name="T10" fmla="*/ 2 w 238"/>
                <a:gd name="T11" fmla="*/ 1 h 238"/>
                <a:gd name="T12" fmla="*/ 2 w 238"/>
                <a:gd name="T13" fmla="*/ 1 h 238"/>
                <a:gd name="T14" fmla="*/ 1 w 238"/>
                <a:gd name="T15" fmla="*/ 1 h 238"/>
                <a:gd name="T16" fmla="*/ 1 w 238"/>
                <a:gd name="T17" fmla="*/ 1 h 238"/>
                <a:gd name="T18" fmla="*/ 1 w 238"/>
                <a:gd name="T19" fmla="*/ 1 h 238"/>
                <a:gd name="T20" fmla="*/ 1 w 238"/>
                <a:gd name="T21" fmla="*/ 2 h 238"/>
                <a:gd name="T22" fmla="*/ 1 w 238"/>
                <a:gd name="T23" fmla="*/ 2 h 238"/>
                <a:gd name="T24" fmla="*/ 1 w 238"/>
                <a:gd name="T25" fmla="*/ 2 h 238"/>
                <a:gd name="T26" fmla="*/ 1 w 238"/>
                <a:gd name="T27" fmla="*/ 2 h 238"/>
                <a:gd name="T28" fmla="*/ 1 w 238"/>
                <a:gd name="T29" fmla="*/ 2 h 238"/>
                <a:gd name="T30" fmla="*/ 1 w 238"/>
                <a:gd name="T31" fmla="*/ 2 h 238"/>
                <a:gd name="T32" fmla="*/ 1 w 238"/>
                <a:gd name="T33" fmla="*/ 2 h 238"/>
                <a:gd name="T34" fmla="*/ 1 w 238"/>
                <a:gd name="T35" fmla="*/ 1 h 238"/>
                <a:gd name="T36" fmla="*/ 1 w 238"/>
                <a:gd name="T37" fmla="*/ 1 h 238"/>
                <a:gd name="T38" fmla="*/ 0 w 238"/>
                <a:gd name="T39" fmla="*/ 2 h 238"/>
                <a:gd name="T40" fmla="*/ 1 w 238"/>
                <a:gd name="T41" fmla="*/ 1 h 238"/>
                <a:gd name="T42" fmla="*/ 0 w 238"/>
                <a:gd name="T43" fmla="*/ 1 h 238"/>
                <a:gd name="T44" fmla="*/ 0 w 238"/>
                <a:gd name="T45" fmla="*/ 1 h 238"/>
                <a:gd name="T46" fmla="*/ 0 w 238"/>
                <a:gd name="T47" fmla="*/ 1 h 238"/>
                <a:gd name="T48" fmla="*/ 0 w 238"/>
                <a:gd name="T49" fmla="*/ 1 h 238"/>
                <a:gd name="T50" fmla="*/ 0 w 238"/>
                <a:gd name="T51" fmla="*/ 1 h 238"/>
                <a:gd name="T52" fmla="*/ 0 w 238"/>
                <a:gd name="T53" fmla="*/ 1 h 238"/>
                <a:gd name="T54" fmla="*/ 0 w 238"/>
                <a:gd name="T55" fmla="*/ 1 h 238"/>
                <a:gd name="T56" fmla="*/ 0 w 238"/>
                <a:gd name="T57" fmla="*/ 1 h 238"/>
                <a:gd name="T58" fmla="*/ 0 w 238"/>
                <a:gd name="T59" fmla="*/ 1 h 238"/>
                <a:gd name="T60" fmla="*/ 0 w 238"/>
                <a:gd name="T61" fmla="*/ 1 h 238"/>
                <a:gd name="T62" fmla="*/ 0 w 238"/>
                <a:gd name="T63" fmla="*/ 1 h 238"/>
                <a:gd name="T64" fmla="*/ 0 w 238"/>
                <a:gd name="T65" fmla="*/ 1 h 238"/>
                <a:gd name="T66" fmla="*/ 0 w 238"/>
                <a:gd name="T67" fmla="*/ 1 h 238"/>
                <a:gd name="T68" fmla="*/ 1 w 238"/>
                <a:gd name="T69" fmla="*/ 1 h 238"/>
                <a:gd name="T70" fmla="*/ 1 w 238"/>
                <a:gd name="T71" fmla="*/ 1 h 238"/>
                <a:gd name="T72" fmla="*/ 1 w 238"/>
                <a:gd name="T73" fmla="*/ 1 h 238"/>
                <a:gd name="T74" fmla="*/ 1 w 238"/>
                <a:gd name="T75" fmla="*/ 0 h 238"/>
                <a:gd name="T76" fmla="*/ 1 w 238"/>
                <a:gd name="T77" fmla="*/ 0 h 238"/>
                <a:gd name="T78" fmla="*/ 1 w 238"/>
                <a:gd name="T79" fmla="*/ 0 h 238"/>
                <a:gd name="T80" fmla="*/ 1 w 238"/>
                <a:gd name="T81" fmla="*/ 0 h 238"/>
                <a:gd name="T82" fmla="*/ 1 w 238"/>
                <a:gd name="T83" fmla="*/ 1 h 238"/>
                <a:gd name="T84" fmla="*/ 1 w 238"/>
                <a:gd name="T85" fmla="*/ 1 h 238"/>
                <a:gd name="T86" fmla="*/ 1 w 238"/>
                <a:gd name="T87" fmla="*/ 1 h 238"/>
                <a:gd name="T88" fmla="*/ 1 w 238"/>
                <a:gd name="T89" fmla="*/ 1 h 238"/>
                <a:gd name="T90" fmla="*/ 2 w 238"/>
                <a:gd name="T91" fmla="*/ 1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8"/>
                <a:gd name="T139" fmla="*/ 0 h 238"/>
                <a:gd name="T140" fmla="*/ 238 w 238"/>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0" name="Oval 179"/>
          <p:cNvSpPr>
            <a:spLocks noChangeArrowheads="1"/>
          </p:cNvSpPr>
          <p:nvPr/>
        </p:nvSpPr>
        <p:spPr bwMode="auto">
          <a:xfrm>
            <a:off x="3386138" y="1260475"/>
            <a:ext cx="1676400" cy="736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CA" altLang="en-US"/>
          </a:p>
        </p:txBody>
      </p:sp>
      <p:sp>
        <p:nvSpPr>
          <p:cNvPr id="185" name="Rectangle 184"/>
          <p:cNvSpPr>
            <a:spLocks noChangeArrowheads="1"/>
          </p:cNvSpPr>
          <p:nvPr/>
        </p:nvSpPr>
        <p:spPr bwMode="auto">
          <a:xfrm>
            <a:off x="7010400" y="1295400"/>
            <a:ext cx="136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i="1">
                <a:solidFill>
                  <a:srgbClr val="00FFCC"/>
                </a:solidFill>
              </a:rPr>
              <a:t>|S| ≤ |I|</a:t>
            </a:r>
            <a:r>
              <a:rPr lang="en-US" altLang="en-US" i="1" baseline="30000">
                <a:solidFill>
                  <a:srgbClr val="00FFCC"/>
                </a:solidFill>
              </a:rPr>
              <a:t>c</a:t>
            </a:r>
            <a:endParaRPr lang="en-CA" altLang="en-US" baseline="30000">
              <a:solidFill>
                <a:srgbClr val="00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80"/>
                                        </p:tgtEl>
                                        <p:attrNameLst>
                                          <p:attrName>style.visibility</p:attrName>
                                        </p:attrNameLst>
                                      </p:cBhvr>
                                      <p:to>
                                        <p:strVal val="visible"/>
                                      </p:to>
                                    </p:set>
                                    <p:anim calcmode="lin" valueType="num">
                                      <p:cBhvr additive="base">
                                        <p:cTn id="23" dur="500" fill="hold"/>
                                        <p:tgtEl>
                                          <p:spTgt spid="180"/>
                                        </p:tgtEl>
                                        <p:attrNameLst>
                                          <p:attrName>ppt_x</p:attrName>
                                        </p:attrNameLst>
                                      </p:cBhvr>
                                      <p:tavLst>
                                        <p:tav tm="0">
                                          <p:val>
                                            <p:strVal val="1+#ppt_w/2"/>
                                          </p:val>
                                        </p:tav>
                                        <p:tav tm="100000">
                                          <p:val>
                                            <p:strVal val="#ppt_x"/>
                                          </p:val>
                                        </p:tav>
                                      </p:tavLst>
                                    </p:anim>
                                    <p:anim calcmode="lin" valueType="num">
                                      <p:cBhvr additive="base">
                                        <p:cTn id="24" dur="500" fill="hold"/>
                                        <p:tgtEl>
                                          <p:spTgt spid="18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85"/>
                                        </p:tgtEl>
                                        <p:attrNameLst>
                                          <p:attrName>style.visibility</p:attrName>
                                        </p:attrNameLst>
                                      </p:cBhvr>
                                      <p:to>
                                        <p:strVal val="visible"/>
                                      </p:to>
                                    </p:set>
                                    <p:anim calcmode="lin" valueType="num">
                                      <p:cBhvr additive="base">
                                        <p:cTn id="27" dur="500" fill="hold"/>
                                        <p:tgtEl>
                                          <p:spTgt spid="185"/>
                                        </p:tgtEl>
                                        <p:attrNameLst>
                                          <p:attrName>ppt_x</p:attrName>
                                        </p:attrNameLst>
                                      </p:cBhvr>
                                      <p:tavLst>
                                        <p:tav tm="0">
                                          <p:val>
                                            <p:strVal val="1+#ppt_w/2"/>
                                          </p:val>
                                        </p:tav>
                                        <p:tav tm="100000">
                                          <p:val>
                                            <p:strVal val="#ppt_x"/>
                                          </p:val>
                                        </p:tav>
                                      </p:tavLst>
                                    </p:anim>
                                    <p:anim calcmode="lin" valueType="num">
                                      <p:cBhvr additive="base">
                                        <p:cTn id="28" dur="5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83651">
                                            <p:txEl>
                                              <p:pRg st="2" end="2"/>
                                            </p:txEl>
                                          </p:spTgt>
                                        </p:tgtEl>
                                        <p:attrNameLst>
                                          <p:attrName>style.visibility</p:attrName>
                                        </p:attrNameLst>
                                      </p:cBhvr>
                                      <p:to>
                                        <p:strVal val="visible"/>
                                      </p:to>
                                    </p:set>
                                    <p:anim calcmode="lin" valueType="num">
                                      <p:cBhvr additive="base">
                                        <p:cTn id="3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83651">
                                            <p:txEl>
                                              <p:pRg st="3" end="3"/>
                                            </p:txEl>
                                          </p:spTgt>
                                        </p:tgtEl>
                                        <p:attrNameLst>
                                          <p:attrName>style.visibility</p:attrName>
                                        </p:attrNameLst>
                                      </p:cBhvr>
                                      <p:to>
                                        <p:strVal val="visible"/>
                                      </p:to>
                                    </p:set>
                                    <p:anim calcmode="lin" valueType="num">
                                      <p:cBhvr additive="base">
                                        <p:cTn id="3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283651">
                                            <p:txEl>
                                              <p:pRg st="4" end="4"/>
                                            </p:txEl>
                                          </p:spTgt>
                                        </p:tgtEl>
                                        <p:attrNameLst>
                                          <p:attrName>style.visibility</p:attrName>
                                        </p:attrNameLst>
                                      </p:cBhvr>
                                      <p:to>
                                        <p:strVal val="visible"/>
                                      </p:to>
                                    </p:set>
                                    <p:anim calcmode="lin" valueType="num">
                                      <p:cBhvr additive="base">
                                        <p:cTn id="45" dur="500" fill="hold"/>
                                        <p:tgtEl>
                                          <p:spTgt spid="283651">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83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Non-Deterministic Poly-Time</a:t>
            </a:r>
            <a:endParaRPr lang="en-US" sz="3200" b="1" baseline="-25000" dirty="0">
              <a:solidFill>
                <a:schemeClr val="tx2"/>
              </a:solidFill>
              <a:effectLst>
                <a:outerShdw blurRad="38100" dist="38100" dir="2700000" algn="tl">
                  <a:srgbClr val="000000"/>
                </a:outerShdw>
              </a:effectLst>
            </a:endParaRPr>
          </a:p>
        </p:txBody>
      </p:sp>
      <p:sp>
        <p:nvSpPr>
          <p:cNvPr id="180" name="Oval 3"/>
          <p:cNvSpPr>
            <a:spLocks noChangeArrowheads="1"/>
          </p:cNvSpPr>
          <p:nvPr/>
        </p:nvSpPr>
        <p:spPr bwMode="auto">
          <a:xfrm>
            <a:off x="3328988" y="4470400"/>
            <a:ext cx="2286000" cy="228600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endParaRPr lang="en-US" altLang="en-US"/>
          </a:p>
        </p:txBody>
      </p:sp>
      <p:sp>
        <p:nvSpPr>
          <p:cNvPr id="184" name="Text Box 10"/>
          <p:cNvSpPr txBox="1">
            <a:spLocks noChangeArrowheads="1"/>
          </p:cNvSpPr>
          <p:nvPr/>
        </p:nvSpPr>
        <p:spPr bwMode="auto">
          <a:xfrm>
            <a:off x="3875088" y="4370388"/>
            <a:ext cx="12017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CC99FF"/>
                </a:solidFill>
              </a:rPr>
              <a:t>Poly</a:t>
            </a:r>
          </a:p>
        </p:txBody>
      </p:sp>
      <p:grpSp>
        <p:nvGrpSpPr>
          <p:cNvPr id="2" name="Group 14"/>
          <p:cNvGrpSpPr>
            <a:grpSpLocks/>
          </p:cNvGrpSpPr>
          <p:nvPr/>
        </p:nvGrpSpPr>
        <p:grpSpPr bwMode="auto">
          <a:xfrm>
            <a:off x="1741488" y="3087688"/>
            <a:ext cx="4202112" cy="3254375"/>
            <a:chOff x="2304" y="1945"/>
            <a:chExt cx="2647" cy="2050"/>
          </a:xfrm>
        </p:grpSpPr>
        <p:sp>
          <p:nvSpPr>
            <p:cNvPr id="39948" name="Oval 15"/>
            <p:cNvSpPr>
              <a:spLocks noChangeArrowheads="1"/>
            </p:cNvSpPr>
            <p:nvPr/>
          </p:nvSpPr>
          <p:spPr bwMode="auto">
            <a:xfrm rot="2528719">
              <a:off x="2304" y="2256"/>
              <a:ext cx="2647" cy="1739"/>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39949" name="Text Box 16"/>
            <p:cNvSpPr txBox="1">
              <a:spLocks noChangeArrowheads="1"/>
            </p:cNvSpPr>
            <p:nvPr/>
          </p:nvSpPr>
          <p:spPr bwMode="auto">
            <a:xfrm>
              <a:off x="2823" y="1945"/>
              <a:ext cx="6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NP</a:t>
              </a:r>
            </a:p>
          </p:txBody>
        </p:sp>
      </p:grpSp>
      <p:sp>
        <p:nvSpPr>
          <p:cNvPr id="191" name="Text Box 22"/>
          <p:cNvSpPr txBox="1">
            <a:spLocks noChangeArrowheads="1"/>
          </p:cNvSpPr>
          <p:nvPr/>
        </p:nvSpPr>
        <p:spPr bwMode="auto">
          <a:xfrm>
            <a:off x="2403475" y="3441700"/>
            <a:ext cx="1125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SAT</a:t>
            </a:r>
          </a:p>
        </p:txBody>
      </p:sp>
      <p:grpSp>
        <p:nvGrpSpPr>
          <p:cNvPr id="3" name="Group 17"/>
          <p:cNvGrpSpPr>
            <a:grpSpLocks/>
          </p:cNvGrpSpPr>
          <p:nvPr/>
        </p:nvGrpSpPr>
        <p:grpSpPr bwMode="auto">
          <a:xfrm>
            <a:off x="1893888" y="3578225"/>
            <a:ext cx="2392362" cy="1109663"/>
            <a:chOff x="2400" y="2254"/>
            <a:chExt cx="1507" cy="699"/>
          </a:xfrm>
        </p:grpSpPr>
        <p:sp>
          <p:nvSpPr>
            <p:cNvPr id="39946" name="Freeform 18"/>
            <p:cNvSpPr>
              <a:spLocks/>
            </p:cNvSpPr>
            <p:nvPr/>
          </p:nvSpPr>
          <p:spPr bwMode="auto">
            <a:xfrm>
              <a:off x="2479" y="2254"/>
              <a:ext cx="1428" cy="330"/>
            </a:xfrm>
            <a:custGeom>
              <a:avLst/>
              <a:gdLst>
                <a:gd name="T0" fmla="*/ 0 w 1428"/>
                <a:gd name="T1" fmla="*/ 185 h 405"/>
                <a:gd name="T2" fmla="*/ 852 w 1428"/>
                <a:gd name="T3" fmla="*/ 188 h 405"/>
                <a:gd name="T4" fmla="*/ 1428 w 1428"/>
                <a:gd name="T5" fmla="*/ 0 h 405"/>
                <a:gd name="T6" fmla="*/ 0 60000 65536"/>
                <a:gd name="T7" fmla="*/ 0 60000 65536"/>
                <a:gd name="T8" fmla="*/ 0 60000 65536"/>
                <a:gd name="T9" fmla="*/ 0 w 1428"/>
                <a:gd name="T10" fmla="*/ 0 h 405"/>
                <a:gd name="T11" fmla="*/ 1428 w 1428"/>
                <a:gd name="T12" fmla="*/ 405 h 405"/>
              </a:gdLst>
              <a:ahLst/>
              <a:cxnLst>
                <a:cxn ang="T6">
                  <a:pos x="T0" y="T1"/>
                </a:cxn>
                <a:cxn ang="T7">
                  <a:pos x="T2" y="T3"/>
                </a:cxn>
                <a:cxn ang="T8">
                  <a:pos x="T4" y="T5"/>
                </a:cxn>
              </a:cxnLst>
              <a:rect l="T9" t="T10" r="T11" b="T12"/>
              <a:pathLst>
                <a:path w="1428" h="405">
                  <a:moveTo>
                    <a:pt x="0" y="342"/>
                  </a:moveTo>
                  <a:cubicBezTo>
                    <a:pt x="142" y="344"/>
                    <a:pt x="614" y="405"/>
                    <a:pt x="852" y="348"/>
                  </a:cubicBezTo>
                  <a:cubicBezTo>
                    <a:pt x="1103" y="294"/>
                    <a:pt x="1308" y="72"/>
                    <a:pt x="1428" y="0"/>
                  </a:cubicBezTo>
                </a:path>
              </a:pathLst>
            </a:custGeom>
            <a:noFill/>
            <a:ln w="38100" cap="sq"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sp>
          <p:nvSpPr>
            <p:cNvPr id="39947" name="Text Box 19"/>
            <p:cNvSpPr txBox="1">
              <a:spLocks noChangeArrowheads="1"/>
            </p:cNvSpPr>
            <p:nvPr/>
          </p:nvSpPr>
          <p:spPr bwMode="auto">
            <a:xfrm>
              <a:off x="2400" y="2352"/>
              <a:ext cx="117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complete</a:t>
              </a:r>
            </a:p>
            <a:p>
              <a:pPr>
                <a:buFontTx/>
                <a:buNone/>
              </a:pPr>
              <a:endParaRPr lang="en-US" altLang="en-US">
                <a:solidFill>
                  <a:srgbClr val="00FFFF"/>
                </a:solidFill>
              </a:endParaRPr>
            </a:p>
          </p:txBody>
        </p:sp>
      </p:grpSp>
      <p:sp>
        <p:nvSpPr>
          <p:cNvPr id="204" name="Rectangle 3"/>
          <p:cNvSpPr>
            <a:spLocks noChangeArrowheads="1"/>
          </p:cNvSpPr>
          <p:nvPr/>
        </p:nvSpPr>
        <p:spPr bwMode="auto">
          <a:xfrm>
            <a:off x="-76200" y="457200"/>
            <a:ext cx="92757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NP</a:t>
            </a:r>
            <a:r>
              <a:rPr lang="en-US" altLang="en-US"/>
              <a:t> = Set of computational problems computed by</a:t>
            </a:r>
            <a:br>
              <a:rPr lang="en-US" altLang="en-US"/>
            </a:br>
            <a:r>
              <a:rPr lang="en-US" altLang="en-US"/>
              <a:t>        a non-deterministic TM in time </a:t>
            </a:r>
            <a:r>
              <a:rPr lang="en-US" altLang="en-US" i="1"/>
              <a:t>n</a:t>
            </a:r>
            <a:r>
              <a:rPr lang="en-US" altLang="en-US" i="1" baseline="30000"/>
              <a:t>O(1)</a:t>
            </a:r>
            <a:r>
              <a:rPr lang="en-US" altLang="en-US"/>
              <a:t>.</a:t>
            </a:r>
          </a:p>
          <a:p>
            <a:pPr lvl="1"/>
            <a:r>
              <a:rPr lang="en-US" altLang="en-US" i="1">
                <a:solidFill>
                  <a:schemeClr val="accent2"/>
                </a:solidFill>
              </a:rPr>
              <a:t>Yes</a:t>
            </a:r>
            <a:r>
              <a:rPr lang="en-US" altLang="en-US"/>
              <a:t> instances have poly-sized </a:t>
            </a:r>
            <a:r>
              <a:rPr lang="en-US" altLang="en-US" i="1">
                <a:solidFill>
                  <a:schemeClr val="accent2"/>
                </a:solidFill>
              </a:rPr>
              <a:t>witnesses S</a:t>
            </a:r>
            <a:r>
              <a:rPr lang="en-US" altLang="en-US"/>
              <a:t> </a:t>
            </a:r>
            <a:br>
              <a:rPr lang="en-US" altLang="en-US"/>
            </a:br>
            <a:r>
              <a:rPr lang="en-US" altLang="en-US"/>
              <a:t>  that verify they are </a:t>
            </a:r>
            <a:r>
              <a:rPr lang="en-US" altLang="en-US" i="1">
                <a:solidFill>
                  <a:schemeClr val="accent2"/>
                </a:solidFill>
              </a:rPr>
              <a:t>yes</a:t>
            </a:r>
            <a:r>
              <a:rPr lang="en-US" altLang="en-US"/>
              <a:t> instances. </a:t>
            </a:r>
            <a:r>
              <a:rPr lang="en-US" altLang="en-US" i="1">
                <a:solidFill>
                  <a:schemeClr val="accent2"/>
                </a:solidFill>
              </a:rPr>
              <a:t>No</a:t>
            </a:r>
            <a:r>
              <a:rPr lang="en-US" altLang="en-US"/>
              <a:t> instances do not.</a:t>
            </a:r>
          </a:p>
          <a:p>
            <a:pPr lvl="1"/>
            <a:r>
              <a:rPr lang="en-US" altLang="en-US"/>
              <a:t>Eg: Given a circuit, does it have a satisfying assignment </a:t>
            </a:r>
          </a:p>
        </p:txBody>
      </p:sp>
      <p:sp>
        <p:nvSpPr>
          <p:cNvPr id="39945" name="Rectangle 206"/>
          <p:cNvSpPr>
            <a:spLocks noChangeArrowheads="1"/>
          </p:cNvSpPr>
          <p:nvPr/>
        </p:nvSpPr>
        <p:spPr bwMode="auto">
          <a:xfrm>
            <a:off x="7010400" y="1295400"/>
            <a:ext cx="136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i="1">
                <a:solidFill>
                  <a:srgbClr val="00FFCC"/>
                </a:solidFill>
              </a:rPr>
              <a:t>|S| ≤ |I|</a:t>
            </a:r>
            <a:r>
              <a:rPr lang="en-US" altLang="en-US" i="1" baseline="30000">
                <a:solidFill>
                  <a:srgbClr val="00FFCC"/>
                </a:solidFill>
              </a:rPr>
              <a:t>c</a:t>
            </a:r>
            <a:endParaRPr lang="en-CA" altLang="en-US" baseline="30000">
              <a:solidFill>
                <a:srgbClr val="00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0"/>
                                        </p:tgtEl>
                                        <p:attrNameLst>
                                          <p:attrName>style.visibility</p:attrName>
                                        </p:attrNameLst>
                                      </p:cBhvr>
                                      <p:to>
                                        <p:strVal val="visible"/>
                                      </p:to>
                                    </p:set>
                                    <p:anim calcmode="lin" valueType="num">
                                      <p:cBhvr additive="base">
                                        <p:cTn id="11" dur="500" fill="hold"/>
                                        <p:tgtEl>
                                          <p:spTgt spid="180"/>
                                        </p:tgtEl>
                                        <p:attrNameLst>
                                          <p:attrName>ppt_x</p:attrName>
                                        </p:attrNameLst>
                                      </p:cBhvr>
                                      <p:tavLst>
                                        <p:tav tm="0">
                                          <p:val>
                                            <p:strVal val="#ppt_x"/>
                                          </p:val>
                                        </p:tav>
                                        <p:tav tm="100000">
                                          <p:val>
                                            <p:strVal val="#ppt_x"/>
                                          </p:val>
                                        </p:tav>
                                      </p:tavLst>
                                    </p:anim>
                                    <p:anim calcmode="lin" valueType="num">
                                      <p:cBhvr additive="base">
                                        <p:cTn id="12" dur="500" fill="hold"/>
                                        <p:tgtEl>
                                          <p:spTgt spid="1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
                                        </p:tgtEl>
                                        <p:attrNameLst>
                                          <p:attrName>style.visibility</p:attrName>
                                        </p:attrNameLst>
                                      </p:cBhvr>
                                      <p:to>
                                        <p:strVal val="visible"/>
                                      </p:to>
                                    </p:set>
                                    <p:anim calcmode="lin" valueType="num">
                                      <p:cBhvr additive="base">
                                        <p:cTn id="15" dur="500" fill="hold"/>
                                        <p:tgtEl>
                                          <p:spTgt spid="184"/>
                                        </p:tgtEl>
                                        <p:attrNameLst>
                                          <p:attrName>ppt_x</p:attrName>
                                        </p:attrNameLst>
                                      </p:cBhvr>
                                      <p:tavLst>
                                        <p:tav tm="0">
                                          <p:val>
                                            <p:strVal val="#ppt_x"/>
                                          </p:val>
                                        </p:tav>
                                        <p:tav tm="100000">
                                          <p:val>
                                            <p:strVal val="#ppt_x"/>
                                          </p:val>
                                        </p:tav>
                                      </p:tavLst>
                                    </p:anim>
                                    <p:anim calcmode="lin" valueType="num">
                                      <p:cBhvr additive="base">
                                        <p:cTn id="16"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204">
                                            <p:txEl>
                                              <p:pRg st="2" end="2"/>
                                            </p:txEl>
                                          </p:spTgt>
                                        </p:tgtEl>
                                        <p:attrNameLst>
                                          <p:attrName>style.visibility</p:attrName>
                                        </p:attrNameLst>
                                      </p:cBhvr>
                                      <p:to>
                                        <p:strVal val="visible"/>
                                      </p:to>
                                    </p:set>
                                    <p:anim calcmode="lin" valueType="num">
                                      <p:cBhvr additive="base">
                                        <p:cTn id="21" dur="500" fill="hold"/>
                                        <p:tgtEl>
                                          <p:spTgt spid="204">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4">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1"/>
                                        </p:tgtEl>
                                        <p:attrNameLst>
                                          <p:attrName>style.visibility</p:attrName>
                                        </p:attrNameLst>
                                      </p:cBhvr>
                                      <p:to>
                                        <p:strVal val="visible"/>
                                      </p:to>
                                    </p:set>
                                    <p:anim calcmode="lin" valueType="num">
                                      <p:cBhvr additive="base">
                                        <p:cTn id="25" dur="500" fill="hold"/>
                                        <p:tgtEl>
                                          <p:spTgt spid="191"/>
                                        </p:tgtEl>
                                        <p:attrNameLst>
                                          <p:attrName>ppt_x</p:attrName>
                                        </p:attrNameLst>
                                      </p:cBhvr>
                                      <p:tavLst>
                                        <p:tav tm="0">
                                          <p:val>
                                            <p:strVal val="0-#ppt_w/2"/>
                                          </p:val>
                                        </p:tav>
                                        <p:tav tm="100000">
                                          <p:val>
                                            <p:strVal val="#ppt_x"/>
                                          </p:val>
                                        </p:tav>
                                      </p:tavLst>
                                    </p:anim>
                                    <p:anim calcmode="lin" valueType="num">
                                      <p:cBhvr additive="base">
                                        <p:cTn id="26" dur="500" fill="hold"/>
                                        <p:tgtEl>
                                          <p:spTgt spid="19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4" grpId="0"/>
      <p:bldP spid="19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Non-Deterministic Poly-Time</a:t>
            </a:r>
            <a:endParaRPr lang="en-US" sz="3200" b="1" baseline="-25000" dirty="0">
              <a:solidFill>
                <a:schemeClr val="tx2"/>
              </a:solidFill>
              <a:effectLst>
                <a:outerShdw blurRad="38100" dist="38100" dir="2700000" algn="tl">
                  <a:srgbClr val="000000"/>
                </a:outerShdw>
              </a:effectLst>
            </a:endParaRPr>
          </a:p>
        </p:txBody>
      </p:sp>
      <p:sp>
        <p:nvSpPr>
          <p:cNvPr id="40963" name="Oval 3"/>
          <p:cNvSpPr>
            <a:spLocks noChangeArrowheads="1"/>
          </p:cNvSpPr>
          <p:nvPr/>
        </p:nvSpPr>
        <p:spPr bwMode="auto">
          <a:xfrm>
            <a:off x="3328988" y="4470400"/>
            <a:ext cx="2286000" cy="228600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endParaRPr lang="en-US" altLang="en-US"/>
          </a:p>
        </p:txBody>
      </p:sp>
      <p:sp>
        <p:nvSpPr>
          <p:cNvPr id="40964" name="Text Box 10"/>
          <p:cNvSpPr txBox="1">
            <a:spLocks noChangeArrowheads="1"/>
          </p:cNvSpPr>
          <p:nvPr/>
        </p:nvSpPr>
        <p:spPr bwMode="auto">
          <a:xfrm>
            <a:off x="3875088" y="4370388"/>
            <a:ext cx="12017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CC99FF"/>
                </a:solidFill>
              </a:rPr>
              <a:t>Poly</a:t>
            </a:r>
          </a:p>
        </p:txBody>
      </p:sp>
      <p:grpSp>
        <p:nvGrpSpPr>
          <p:cNvPr id="40965" name="Group 14"/>
          <p:cNvGrpSpPr>
            <a:grpSpLocks/>
          </p:cNvGrpSpPr>
          <p:nvPr/>
        </p:nvGrpSpPr>
        <p:grpSpPr bwMode="auto">
          <a:xfrm>
            <a:off x="1741488" y="3087688"/>
            <a:ext cx="4202112" cy="3254375"/>
            <a:chOff x="2304" y="1945"/>
            <a:chExt cx="2647" cy="2050"/>
          </a:xfrm>
        </p:grpSpPr>
        <p:sp>
          <p:nvSpPr>
            <p:cNvPr id="40973" name="Oval 15"/>
            <p:cNvSpPr>
              <a:spLocks noChangeArrowheads="1"/>
            </p:cNvSpPr>
            <p:nvPr/>
          </p:nvSpPr>
          <p:spPr bwMode="auto">
            <a:xfrm rot="2528719">
              <a:off x="2304" y="2256"/>
              <a:ext cx="2647" cy="1739"/>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40974" name="Text Box 16"/>
            <p:cNvSpPr txBox="1">
              <a:spLocks noChangeArrowheads="1"/>
            </p:cNvSpPr>
            <p:nvPr/>
          </p:nvSpPr>
          <p:spPr bwMode="auto">
            <a:xfrm>
              <a:off x="2823" y="1945"/>
              <a:ext cx="6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NP</a:t>
              </a:r>
            </a:p>
          </p:txBody>
        </p:sp>
      </p:grpSp>
      <p:sp>
        <p:nvSpPr>
          <p:cNvPr id="40966" name="Text Box 22"/>
          <p:cNvSpPr txBox="1">
            <a:spLocks noChangeArrowheads="1"/>
          </p:cNvSpPr>
          <p:nvPr/>
        </p:nvSpPr>
        <p:spPr bwMode="auto">
          <a:xfrm>
            <a:off x="2403475" y="3441700"/>
            <a:ext cx="1125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SAT</a:t>
            </a:r>
          </a:p>
        </p:txBody>
      </p:sp>
      <p:sp>
        <p:nvSpPr>
          <p:cNvPr id="200" name="Text Box 30"/>
          <p:cNvSpPr txBox="1">
            <a:spLocks noChangeArrowheads="1"/>
          </p:cNvSpPr>
          <p:nvPr/>
        </p:nvSpPr>
        <p:spPr bwMode="auto">
          <a:xfrm>
            <a:off x="333375" y="1219200"/>
            <a:ext cx="5915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a:t>Formal definition:</a:t>
            </a:r>
          </a:p>
          <a:p>
            <a:pPr lvl="1"/>
            <a:r>
              <a:rPr lang="en-US" altLang="en-US">
                <a:solidFill>
                  <a:srgbClr val="00FFCC"/>
                </a:solidFill>
              </a:rPr>
              <a:t>Prob </a:t>
            </a:r>
            <a:r>
              <a:rPr lang="en-US" altLang="en-US">
                <a:solidFill>
                  <a:srgbClr val="00FFCC"/>
                </a:solidFill>
                <a:latin typeface="Symbol" pitchFamily="18" charset="2"/>
                <a:sym typeface="Symbol" pitchFamily="18" charset="2"/>
              </a:rPr>
              <a:t></a:t>
            </a:r>
            <a:r>
              <a:rPr lang="en-US" altLang="en-US">
                <a:solidFill>
                  <a:srgbClr val="00FFCC"/>
                </a:solidFill>
              </a:rPr>
              <a:t> NP</a:t>
            </a:r>
            <a:r>
              <a:rPr lang="en-US" altLang="en-US"/>
              <a:t> iff </a:t>
            </a:r>
            <a:r>
              <a:rPr lang="en-US" altLang="en-US">
                <a:solidFill>
                  <a:srgbClr val="00FFCC"/>
                </a:solidFill>
                <a:latin typeface="Symbol" pitchFamily="18" charset="2"/>
                <a:sym typeface="Symbol" pitchFamily="18" charset="2"/>
              </a:rPr>
              <a:t></a:t>
            </a:r>
            <a:r>
              <a:rPr lang="en-US" altLang="en-US">
                <a:solidFill>
                  <a:srgbClr val="00FFCC"/>
                </a:solidFill>
              </a:rPr>
              <a:t> poly time Valid</a:t>
            </a:r>
          </a:p>
          <a:p>
            <a:pPr lvl="1"/>
            <a:r>
              <a:rPr lang="en-US" altLang="en-US"/>
              <a:t>such that </a:t>
            </a:r>
            <a:r>
              <a:rPr lang="en-US" altLang="en-US">
                <a:solidFill>
                  <a:srgbClr val="00FFCC"/>
                </a:solidFill>
              </a:rPr>
              <a:t>Prob(I) = </a:t>
            </a:r>
            <a:r>
              <a:rPr lang="en-US" altLang="en-US">
                <a:solidFill>
                  <a:srgbClr val="00FFCC"/>
                </a:solidFill>
                <a:latin typeface="Symbol" pitchFamily="18" charset="2"/>
                <a:sym typeface="Symbol" pitchFamily="18" charset="2"/>
              </a:rPr>
              <a:t></a:t>
            </a:r>
            <a:r>
              <a:rPr lang="en-US" altLang="en-US">
                <a:solidFill>
                  <a:srgbClr val="00FFCC"/>
                </a:solidFill>
              </a:rPr>
              <a:t> S Valid(I,S)</a:t>
            </a:r>
          </a:p>
        </p:txBody>
      </p:sp>
      <p:grpSp>
        <p:nvGrpSpPr>
          <p:cNvPr id="40968" name="Group 17"/>
          <p:cNvGrpSpPr>
            <a:grpSpLocks/>
          </p:cNvGrpSpPr>
          <p:nvPr/>
        </p:nvGrpSpPr>
        <p:grpSpPr bwMode="auto">
          <a:xfrm>
            <a:off x="1893888" y="3578225"/>
            <a:ext cx="2392362" cy="1109663"/>
            <a:chOff x="2400" y="2254"/>
            <a:chExt cx="1507" cy="699"/>
          </a:xfrm>
        </p:grpSpPr>
        <p:sp>
          <p:nvSpPr>
            <p:cNvPr id="40971" name="Freeform 18"/>
            <p:cNvSpPr>
              <a:spLocks/>
            </p:cNvSpPr>
            <p:nvPr/>
          </p:nvSpPr>
          <p:spPr bwMode="auto">
            <a:xfrm>
              <a:off x="2479" y="2254"/>
              <a:ext cx="1428" cy="330"/>
            </a:xfrm>
            <a:custGeom>
              <a:avLst/>
              <a:gdLst>
                <a:gd name="T0" fmla="*/ 0 w 1428"/>
                <a:gd name="T1" fmla="*/ 185 h 405"/>
                <a:gd name="T2" fmla="*/ 852 w 1428"/>
                <a:gd name="T3" fmla="*/ 188 h 405"/>
                <a:gd name="T4" fmla="*/ 1428 w 1428"/>
                <a:gd name="T5" fmla="*/ 0 h 405"/>
                <a:gd name="T6" fmla="*/ 0 60000 65536"/>
                <a:gd name="T7" fmla="*/ 0 60000 65536"/>
                <a:gd name="T8" fmla="*/ 0 60000 65536"/>
                <a:gd name="T9" fmla="*/ 0 w 1428"/>
                <a:gd name="T10" fmla="*/ 0 h 405"/>
                <a:gd name="T11" fmla="*/ 1428 w 1428"/>
                <a:gd name="T12" fmla="*/ 405 h 405"/>
              </a:gdLst>
              <a:ahLst/>
              <a:cxnLst>
                <a:cxn ang="T6">
                  <a:pos x="T0" y="T1"/>
                </a:cxn>
                <a:cxn ang="T7">
                  <a:pos x="T2" y="T3"/>
                </a:cxn>
                <a:cxn ang="T8">
                  <a:pos x="T4" y="T5"/>
                </a:cxn>
              </a:cxnLst>
              <a:rect l="T9" t="T10" r="T11" b="T12"/>
              <a:pathLst>
                <a:path w="1428" h="405">
                  <a:moveTo>
                    <a:pt x="0" y="342"/>
                  </a:moveTo>
                  <a:cubicBezTo>
                    <a:pt x="142" y="344"/>
                    <a:pt x="614" y="405"/>
                    <a:pt x="852" y="348"/>
                  </a:cubicBezTo>
                  <a:cubicBezTo>
                    <a:pt x="1103" y="294"/>
                    <a:pt x="1308" y="72"/>
                    <a:pt x="1428" y="0"/>
                  </a:cubicBezTo>
                </a:path>
              </a:pathLst>
            </a:custGeom>
            <a:noFill/>
            <a:ln w="38100" cap="sq"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sp>
          <p:nvSpPr>
            <p:cNvPr id="40972" name="Text Box 19"/>
            <p:cNvSpPr txBox="1">
              <a:spLocks noChangeArrowheads="1"/>
            </p:cNvSpPr>
            <p:nvPr/>
          </p:nvSpPr>
          <p:spPr bwMode="auto">
            <a:xfrm>
              <a:off x="2400" y="2352"/>
              <a:ext cx="117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complete</a:t>
              </a:r>
            </a:p>
            <a:p>
              <a:pPr>
                <a:buFontTx/>
                <a:buNone/>
              </a:pPr>
              <a:endParaRPr lang="en-US" altLang="en-US">
                <a:solidFill>
                  <a:srgbClr val="00FFFF"/>
                </a:solidFill>
              </a:endParaRPr>
            </a:p>
          </p:txBody>
        </p:sp>
      </p:grpSp>
      <p:sp>
        <p:nvSpPr>
          <p:cNvPr id="40969" name="Rectangle 3"/>
          <p:cNvSpPr>
            <a:spLocks noChangeArrowheads="1"/>
          </p:cNvSpPr>
          <p:nvPr/>
        </p:nvSpPr>
        <p:spPr bwMode="auto">
          <a:xfrm>
            <a:off x="-76200" y="457200"/>
            <a:ext cx="774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NP</a:t>
            </a:r>
            <a:r>
              <a:rPr lang="en-US" altLang="en-US"/>
              <a:t> = Set of computational problems computed by</a:t>
            </a:r>
            <a:br>
              <a:rPr lang="en-US" altLang="en-US"/>
            </a:br>
            <a:r>
              <a:rPr lang="en-US" altLang="en-US"/>
              <a:t>        a non-deterministic TM in time </a:t>
            </a:r>
            <a:r>
              <a:rPr lang="en-US" altLang="en-US" i="1"/>
              <a:t>n</a:t>
            </a:r>
            <a:r>
              <a:rPr lang="en-US" altLang="en-US" i="1" baseline="30000"/>
              <a:t>O(1)</a:t>
            </a:r>
            <a:r>
              <a:rPr lang="en-US" altLang="en-US"/>
              <a:t>.</a:t>
            </a:r>
          </a:p>
        </p:txBody>
      </p:sp>
      <p:sp>
        <p:nvSpPr>
          <p:cNvPr id="40970" name="Rectangle 14"/>
          <p:cNvSpPr>
            <a:spLocks noChangeArrowheads="1"/>
          </p:cNvSpPr>
          <p:nvPr/>
        </p:nvSpPr>
        <p:spPr bwMode="auto">
          <a:xfrm>
            <a:off x="7010400" y="1295400"/>
            <a:ext cx="136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i="1">
                <a:solidFill>
                  <a:srgbClr val="00FFCC"/>
                </a:solidFill>
              </a:rPr>
              <a:t>|S| ≤ |I|</a:t>
            </a:r>
            <a:r>
              <a:rPr lang="en-US" altLang="en-US" i="1" baseline="30000">
                <a:solidFill>
                  <a:srgbClr val="00FFCC"/>
                </a:solidFill>
              </a:rPr>
              <a:t>c</a:t>
            </a:r>
            <a:endParaRPr lang="en-CA" altLang="en-US" baseline="30000">
              <a:solidFill>
                <a:srgbClr val="00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0-#ppt_w/2"/>
                                          </p:val>
                                        </p:tav>
                                        <p:tav tm="100000">
                                          <p:val>
                                            <p:strVal val="#ppt_x"/>
                                          </p:val>
                                        </p:tav>
                                      </p:tavLst>
                                    </p:anim>
                                    <p:anim calcmode="lin" valueType="num">
                                      <p:cBhvr additive="base">
                                        <p:cTn id="8"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8"/>
          <p:cNvGrpSpPr>
            <a:grpSpLocks/>
          </p:cNvGrpSpPr>
          <p:nvPr/>
        </p:nvGrpSpPr>
        <p:grpSpPr bwMode="auto">
          <a:xfrm>
            <a:off x="4953000" y="838200"/>
            <a:ext cx="4114800" cy="5918200"/>
            <a:chOff x="4953000" y="838200"/>
            <a:chExt cx="4114800" cy="5918201"/>
          </a:xfrm>
        </p:grpSpPr>
        <p:grpSp>
          <p:nvGrpSpPr>
            <p:cNvPr id="5142" name="Group 2"/>
            <p:cNvGrpSpPr>
              <a:grpSpLocks/>
            </p:cNvGrpSpPr>
            <p:nvPr/>
          </p:nvGrpSpPr>
          <p:grpSpPr bwMode="auto">
            <a:xfrm>
              <a:off x="4953000" y="838200"/>
              <a:ext cx="4114800" cy="5918201"/>
              <a:chOff x="2400" y="528"/>
              <a:chExt cx="3312" cy="3728"/>
            </a:xfrm>
          </p:grpSpPr>
          <p:sp>
            <p:nvSpPr>
              <p:cNvPr id="1305603"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defRPr/>
                </a:pPr>
                <a:endParaRPr lang="en-CA">
                  <a:effectLst>
                    <a:outerShdw blurRad="38100" dist="38100" dir="2700000" algn="tl">
                      <a:srgbClr val="000000">
                        <a:alpha val="43137"/>
                      </a:srgbClr>
                    </a:outerShdw>
                  </a:effectLst>
                </a:endParaRPr>
              </a:p>
            </p:txBody>
          </p:sp>
          <p:sp>
            <p:nvSpPr>
              <p:cNvPr id="5150"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5050"/>
                    </a:solidFill>
                  </a:rPr>
                  <a:t>Computable</a:t>
                </a:r>
              </a:p>
            </p:txBody>
          </p:sp>
        </p:grpSp>
        <p:grpSp>
          <p:nvGrpSpPr>
            <p:cNvPr id="5143" name="Group 6"/>
            <p:cNvGrpSpPr>
              <a:grpSpLocks/>
            </p:cNvGrpSpPr>
            <p:nvPr/>
          </p:nvGrpSpPr>
          <p:grpSpPr bwMode="auto">
            <a:xfrm>
              <a:off x="5000349" y="1830388"/>
              <a:ext cx="3902351" cy="4887913"/>
              <a:chOff x="2467" y="1153"/>
              <a:chExt cx="3141" cy="3079"/>
            </a:xfrm>
          </p:grpSpPr>
          <p:sp>
            <p:nvSpPr>
              <p:cNvPr id="1305607" name="Oval 7"/>
              <p:cNvSpPr>
                <a:spLocks noChangeArrowheads="1"/>
              </p:cNvSpPr>
              <p:nvPr/>
            </p:nvSpPr>
            <p:spPr bwMode="auto">
              <a:xfrm>
                <a:off x="2467" y="1240"/>
                <a:ext cx="3141" cy="2992"/>
              </a:xfrm>
              <a:prstGeom prst="ellipse">
                <a:avLst/>
              </a:prstGeom>
              <a:noFill/>
              <a:ln w="38100" cap="sq">
                <a:solidFill>
                  <a:srgbClr val="00FF00"/>
                </a:solidFill>
                <a:round/>
                <a:headEnd/>
                <a:tailEnd/>
              </a:ln>
              <a:effectLst/>
            </p:spPr>
            <p:txBody>
              <a:bodyPr wrap="none" lIns="274320" rIns="274320" anchor="ctr">
                <a:spAutoFit/>
              </a:bodyPr>
              <a:lstStyle/>
              <a:p>
                <a:pPr>
                  <a:defRPr/>
                </a:pPr>
                <a:endParaRPr lang="en-CA">
                  <a:effectLst>
                    <a:outerShdw blurRad="38100" dist="38100" dir="2700000" algn="tl">
                      <a:srgbClr val="000000">
                        <a:alpha val="43137"/>
                      </a:srgbClr>
                    </a:outerShdw>
                  </a:effectLst>
                </a:endParaRPr>
              </a:p>
            </p:txBody>
          </p:sp>
          <p:sp>
            <p:nvSpPr>
              <p:cNvPr id="5148" name="Text Box 8"/>
              <p:cNvSpPr txBox="1">
                <a:spLocks noChangeArrowheads="1"/>
              </p:cNvSpPr>
              <p:nvPr/>
            </p:nvSpPr>
            <p:spPr bwMode="auto">
              <a:xfrm>
                <a:off x="3696" y="1153"/>
                <a:ext cx="7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66FF33"/>
                    </a:solidFill>
                  </a:rPr>
                  <a:t>Exp</a:t>
                </a:r>
              </a:p>
            </p:txBody>
          </p:sp>
        </p:grpSp>
        <p:grpSp>
          <p:nvGrpSpPr>
            <p:cNvPr id="5144" name="Group 9"/>
            <p:cNvGrpSpPr>
              <a:grpSpLocks/>
            </p:cNvGrpSpPr>
            <p:nvPr/>
          </p:nvGrpSpPr>
          <p:grpSpPr bwMode="auto">
            <a:xfrm>
              <a:off x="6040230" y="4370388"/>
              <a:ext cx="1789043" cy="2386013"/>
              <a:chOff x="3304" y="2753"/>
              <a:chExt cx="1440" cy="1503"/>
            </a:xfrm>
          </p:grpSpPr>
          <p:sp>
            <p:nvSpPr>
              <p:cNvPr id="5145" name="Oval 10"/>
              <p:cNvSpPr>
                <a:spLocks noChangeArrowheads="1"/>
              </p:cNvSpPr>
              <p:nvPr/>
            </p:nvSpPr>
            <p:spPr bwMode="auto">
              <a:xfrm>
                <a:off x="3304" y="2816"/>
                <a:ext cx="1440" cy="144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5146" name="Text Box 11"/>
              <p:cNvSpPr txBox="1">
                <a:spLocks noChangeArrowheads="1"/>
              </p:cNvSpPr>
              <p:nvPr/>
            </p:nvSpPr>
            <p:spPr bwMode="auto">
              <a:xfrm>
                <a:off x="3648" y="2753"/>
                <a:ext cx="7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CC99FF"/>
                    </a:solidFill>
                  </a:rPr>
                  <a:t>Poly</a:t>
                </a:r>
              </a:p>
            </p:txBody>
          </p:sp>
        </p:grpSp>
      </p:grpSp>
      <p:sp>
        <p:nvSpPr>
          <p:cNvPr id="19" name="Rectangle 3"/>
          <p:cNvSpPr>
            <a:spLocks noChangeArrowheads="1"/>
          </p:cNvSpPr>
          <p:nvPr/>
        </p:nvSpPr>
        <p:spPr bwMode="auto">
          <a:xfrm>
            <a:off x="-215900" y="990600"/>
            <a:ext cx="59309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A</a:t>
            </a:r>
            <a:r>
              <a:rPr lang="en-US" altLang="en-US">
                <a:solidFill>
                  <a:schemeClr val="tx2"/>
                </a:solidFill>
              </a:rPr>
              <a:t> complexity class </a:t>
            </a:r>
            <a:r>
              <a:rPr lang="en-US" altLang="en-US"/>
              <a:t>is </a:t>
            </a:r>
            <a:br>
              <a:rPr lang="en-US" altLang="en-US"/>
            </a:br>
            <a:r>
              <a:rPr lang="en-US" altLang="en-US"/>
              <a:t>a set of computational problems </a:t>
            </a:r>
            <a:br>
              <a:rPr lang="en-US" altLang="en-US"/>
            </a:br>
            <a:r>
              <a:rPr lang="en-US" altLang="en-US"/>
              <a:t>that have a similar difficulty in computing them.</a:t>
            </a:r>
          </a:p>
          <a:p>
            <a:pPr>
              <a:buFontTx/>
              <a:buNone/>
            </a:pPr>
            <a:r>
              <a:rPr lang="en-US" altLang="en-US"/>
              <a:t>A problem is </a:t>
            </a:r>
            <a:r>
              <a:rPr lang="en-US" altLang="en-US" i="1">
                <a:solidFill>
                  <a:srgbClr val="00FFFF"/>
                </a:solidFill>
              </a:rPr>
              <a:t>complete</a:t>
            </a:r>
            <a:r>
              <a:rPr lang="en-US" altLang="en-US"/>
              <a:t> for a class </a:t>
            </a:r>
            <a:br>
              <a:rPr lang="en-US" altLang="en-US"/>
            </a:br>
            <a:r>
              <a:rPr lang="en-US" altLang="en-US"/>
              <a:t>if being able to solve this problem fast means that you can solve every problem in the class fast.</a:t>
            </a:r>
          </a:p>
        </p:txBody>
      </p:sp>
      <p:sp>
        <p:nvSpPr>
          <p:cNvPr id="5124" name="Oval 10"/>
          <p:cNvSpPr>
            <a:spLocks noChangeArrowheads="1"/>
          </p:cNvSpPr>
          <p:nvPr/>
        </p:nvSpPr>
        <p:spPr bwMode="auto">
          <a:xfrm>
            <a:off x="6213475" y="4957763"/>
            <a:ext cx="1503363" cy="1789112"/>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5125" name="Oval 10"/>
          <p:cNvSpPr>
            <a:spLocks noChangeArrowheads="1"/>
          </p:cNvSpPr>
          <p:nvPr/>
        </p:nvSpPr>
        <p:spPr bwMode="auto">
          <a:xfrm>
            <a:off x="6553200" y="5675313"/>
            <a:ext cx="863600" cy="107950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5126" name="Oval 10"/>
          <p:cNvSpPr>
            <a:spLocks noChangeArrowheads="1"/>
          </p:cNvSpPr>
          <p:nvPr/>
        </p:nvSpPr>
        <p:spPr bwMode="auto">
          <a:xfrm>
            <a:off x="6415088" y="5324475"/>
            <a:ext cx="1084262" cy="144145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5127" name="Oval 10"/>
          <p:cNvSpPr>
            <a:spLocks noChangeArrowheads="1"/>
          </p:cNvSpPr>
          <p:nvPr/>
        </p:nvSpPr>
        <p:spPr bwMode="auto">
          <a:xfrm>
            <a:off x="6678613" y="6010275"/>
            <a:ext cx="609600" cy="73660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5128" name="Oval 10"/>
          <p:cNvSpPr>
            <a:spLocks noChangeArrowheads="1"/>
          </p:cNvSpPr>
          <p:nvPr/>
        </p:nvSpPr>
        <p:spPr bwMode="auto">
          <a:xfrm>
            <a:off x="6792913" y="6215063"/>
            <a:ext cx="360362" cy="53975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5129" name="Oval 10"/>
          <p:cNvSpPr>
            <a:spLocks noChangeArrowheads="1"/>
          </p:cNvSpPr>
          <p:nvPr/>
        </p:nvSpPr>
        <p:spPr bwMode="auto">
          <a:xfrm>
            <a:off x="6858000" y="6376988"/>
            <a:ext cx="246063" cy="360362"/>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28" name="Rectangle 15"/>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cs typeface="Times New Roman" pitchFamily="18" charset="0"/>
              </a:rPr>
              <a:t>Complexity Classes</a:t>
            </a:r>
          </a:p>
        </p:txBody>
      </p:sp>
      <p:sp>
        <p:nvSpPr>
          <p:cNvPr id="5131" name="Oval 10"/>
          <p:cNvSpPr>
            <a:spLocks noChangeArrowheads="1"/>
          </p:cNvSpPr>
          <p:nvPr/>
        </p:nvSpPr>
        <p:spPr bwMode="auto">
          <a:xfrm>
            <a:off x="4703763" y="301625"/>
            <a:ext cx="4516437" cy="6480175"/>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
        <p:nvSpPr>
          <p:cNvPr id="5132" name="Oval 10"/>
          <p:cNvSpPr>
            <a:spLocks noChangeArrowheads="1"/>
          </p:cNvSpPr>
          <p:nvPr/>
        </p:nvSpPr>
        <p:spPr bwMode="auto">
          <a:xfrm>
            <a:off x="4419600" y="-417513"/>
            <a:ext cx="4973638" cy="7199313"/>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grpSp>
        <p:nvGrpSpPr>
          <p:cNvPr id="6" name="Group 30"/>
          <p:cNvGrpSpPr>
            <a:grpSpLocks/>
          </p:cNvGrpSpPr>
          <p:nvPr/>
        </p:nvGrpSpPr>
        <p:grpSpPr bwMode="auto">
          <a:xfrm>
            <a:off x="5149850" y="4113213"/>
            <a:ext cx="1492250" cy="727075"/>
            <a:chOff x="2400" y="2254"/>
            <a:chExt cx="1553" cy="405"/>
          </a:xfrm>
        </p:grpSpPr>
        <p:sp>
          <p:nvSpPr>
            <p:cNvPr id="5140" name="Freeform 31"/>
            <p:cNvSpPr>
              <a:spLocks/>
            </p:cNvSpPr>
            <p:nvPr/>
          </p:nvSpPr>
          <p:spPr bwMode="auto">
            <a:xfrm>
              <a:off x="2479" y="2254"/>
              <a:ext cx="1428" cy="405"/>
            </a:xfrm>
            <a:custGeom>
              <a:avLst/>
              <a:gdLst>
                <a:gd name="T0" fmla="*/ 0 w 1428"/>
                <a:gd name="T1" fmla="*/ 342 h 405"/>
                <a:gd name="T2" fmla="*/ 852 w 1428"/>
                <a:gd name="T3" fmla="*/ 348 h 405"/>
                <a:gd name="T4" fmla="*/ 1428 w 1428"/>
                <a:gd name="T5" fmla="*/ 0 h 405"/>
                <a:gd name="T6" fmla="*/ 0 60000 65536"/>
                <a:gd name="T7" fmla="*/ 0 60000 65536"/>
                <a:gd name="T8" fmla="*/ 0 60000 65536"/>
                <a:gd name="T9" fmla="*/ 0 w 1428"/>
                <a:gd name="T10" fmla="*/ 0 h 405"/>
                <a:gd name="T11" fmla="*/ 1428 w 1428"/>
                <a:gd name="T12" fmla="*/ 405 h 405"/>
              </a:gdLst>
              <a:ahLst/>
              <a:cxnLst>
                <a:cxn ang="T6">
                  <a:pos x="T0" y="T1"/>
                </a:cxn>
                <a:cxn ang="T7">
                  <a:pos x="T2" y="T3"/>
                </a:cxn>
                <a:cxn ang="T8">
                  <a:pos x="T4" y="T5"/>
                </a:cxn>
              </a:cxnLst>
              <a:rect l="T9" t="T10" r="T11" b="T12"/>
              <a:pathLst>
                <a:path w="1428" h="405">
                  <a:moveTo>
                    <a:pt x="0" y="342"/>
                  </a:moveTo>
                  <a:cubicBezTo>
                    <a:pt x="142" y="344"/>
                    <a:pt x="614" y="405"/>
                    <a:pt x="852" y="348"/>
                  </a:cubicBezTo>
                  <a:cubicBezTo>
                    <a:pt x="1103" y="294"/>
                    <a:pt x="1308" y="72"/>
                    <a:pt x="1428" y="0"/>
                  </a:cubicBezTo>
                </a:path>
              </a:pathLst>
            </a:custGeom>
            <a:noFill/>
            <a:ln w="38100" cap="sq"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sp>
          <p:nvSpPr>
            <p:cNvPr id="5141" name="Text Box 32"/>
            <p:cNvSpPr txBox="1">
              <a:spLocks noChangeArrowheads="1"/>
            </p:cNvSpPr>
            <p:nvPr/>
          </p:nvSpPr>
          <p:spPr bwMode="auto">
            <a:xfrm>
              <a:off x="2400" y="2352"/>
              <a:ext cx="155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a:solidFill>
                    <a:srgbClr val="00FFFF"/>
                  </a:solidFill>
                </a:rPr>
                <a:t>complete</a:t>
              </a:r>
            </a:p>
          </p:txBody>
        </p:sp>
      </p:grpSp>
      <p:grpSp>
        <p:nvGrpSpPr>
          <p:cNvPr id="5134" name="Group 47"/>
          <p:cNvGrpSpPr>
            <a:grpSpLocks/>
          </p:cNvGrpSpPr>
          <p:nvPr/>
        </p:nvGrpSpPr>
        <p:grpSpPr bwMode="auto">
          <a:xfrm>
            <a:off x="5018088" y="3590925"/>
            <a:ext cx="4002087" cy="2962275"/>
            <a:chOff x="5017933" y="3591580"/>
            <a:chExt cx="4002336" cy="2961620"/>
          </a:xfrm>
        </p:grpSpPr>
        <p:sp>
          <p:nvSpPr>
            <p:cNvPr id="5136" name="Oval 24"/>
            <p:cNvSpPr>
              <a:spLocks noChangeArrowheads="1"/>
            </p:cNvSpPr>
            <p:nvPr/>
          </p:nvSpPr>
          <p:spPr bwMode="auto">
            <a:xfrm rot="2528719">
              <a:off x="5017933" y="4208655"/>
              <a:ext cx="3083440" cy="2344545"/>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5137" name="Text Box 25"/>
            <p:cNvSpPr txBox="1">
              <a:spLocks noChangeArrowheads="1"/>
            </p:cNvSpPr>
            <p:nvPr/>
          </p:nvSpPr>
          <p:spPr bwMode="auto">
            <a:xfrm>
              <a:off x="5486400" y="3597734"/>
              <a:ext cx="737370" cy="44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NP</a:t>
              </a:r>
            </a:p>
          </p:txBody>
        </p:sp>
        <p:sp>
          <p:nvSpPr>
            <p:cNvPr id="5138" name="Oval 24"/>
            <p:cNvSpPr>
              <a:spLocks noChangeArrowheads="1"/>
            </p:cNvSpPr>
            <p:nvPr/>
          </p:nvSpPr>
          <p:spPr bwMode="auto">
            <a:xfrm rot="19071281" flipH="1">
              <a:off x="5791200" y="4208655"/>
              <a:ext cx="3083440" cy="2344545"/>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5139" name="Text Box 25"/>
            <p:cNvSpPr txBox="1">
              <a:spLocks noChangeArrowheads="1"/>
            </p:cNvSpPr>
            <p:nvPr/>
          </p:nvSpPr>
          <p:spPr bwMode="auto">
            <a:xfrm flipH="1">
              <a:off x="7467600" y="3591580"/>
              <a:ext cx="15526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Co-NP</a:t>
              </a:r>
            </a:p>
          </p:txBody>
        </p:sp>
      </p:grpSp>
      <p:sp>
        <p:nvSpPr>
          <p:cNvPr id="5135" name="Oval 10"/>
          <p:cNvSpPr>
            <a:spLocks noChangeArrowheads="1"/>
          </p:cNvSpPr>
          <p:nvPr/>
        </p:nvSpPr>
        <p:spPr bwMode="auto">
          <a:xfrm>
            <a:off x="5114925" y="3124200"/>
            <a:ext cx="3598863" cy="3600450"/>
          </a:xfrm>
          <a:prstGeom prst="ellipse">
            <a:avLst/>
          </a:prstGeom>
          <a:noFill/>
          <a:ln w="38100" cap="sq">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additive="base">
                                        <p:cTn id="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6423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Co-NP</a:t>
            </a:r>
            <a:r>
              <a:rPr lang="en-US" altLang="en-US"/>
              <a:t> = Set of computational problems </a:t>
            </a:r>
            <a:br>
              <a:rPr lang="en-US" altLang="en-US"/>
            </a:br>
            <a:r>
              <a:rPr lang="en-US" altLang="en-US"/>
              <a:t>           whose complement are in </a:t>
            </a:r>
            <a:r>
              <a:rPr lang="en-US" altLang="en-US">
                <a:solidFill>
                  <a:schemeClr val="tx2"/>
                </a:solidFill>
              </a:rPr>
              <a:t>NP</a:t>
            </a:r>
            <a:r>
              <a:rPr lang="en-US" altLang="en-US"/>
              <a:t>. </a:t>
            </a:r>
          </a:p>
        </p:txBody>
      </p:sp>
      <p:sp>
        <p:nvSpPr>
          <p:cNvPr id="38" name="Rectangle 72"/>
          <p:cNvSpPr>
            <a:spLocks noChangeArrowheads="1"/>
          </p:cNvSpPr>
          <p:nvPr/>
        </p:nvSpPr>
        <p:spPr bwMode="auto">
          <a:xfrm>
            <a:off x="685800" y="-4318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Co-Non-Deterministic Poly-Time</a:t>
            </a:r>
            <a:endParaRPr lang="en-US" sz="3200" b="1" baseline="-25000" dirty="0">
              <a:solidFill>
                <a:schemeClr val="tx2"/>
              </a:solidFill>
              <a:effectLst>
                <a:outerShdw blurRad="38100" dist="38100" dir="2700000" algn="tl">
                  <a:srgbClr val="000000"/>
                </a:outerShdw>
              </a:effectLst>
            </a:endParaRPr>
          </a:p>
        </p:txBody>
      </p:sp>
      <p:sp>
        <p:nvSpPr>
          <p:cNvPr id="41988" name="Oval 3"/>
          <p:cNvSpPr>
            <a:spLocks noChangeArrowheads="1"/>
          </p:cNvSpPr>
          <p:nvPr/>
        </p:nvSpPr>
        <p:spPr bwMode="auto">
          <a:xfrm>
            <a:off x="3305175" y="4419600"/>
            <a:ext cx="2286000" cy="228600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endParaRPr lang="en-US" altLang="en-US"/>
          </a:p>
        </p:txBody>
      </p:sp>
      <p:sp>
        <p:nvSpPr>
          <p:cNvPr id="41989" name="Text Box 10"/>
          <p:cNvSpPr txBox="1">
            <a:spLocks noChangeArrowheads="1"/>
          </p:cNvSpPr>
          <p:nvPr/>
        </p:nvSpPr>
        <p:spPr bwMode="auto">
          <a:xfrm>
            <a:off x="3851275" y="4319588"/>
            <a:ext cx="1201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CC99FF"/>
                </a:solidFill>
              </a:rPr>
              <a:t>Poly</a:t>
            </a:r>
          </a:p>
        </p:txBody>
      </p:sp>
      <p:grpSp>
        <p:nvGrpSpPr>
          <p:cNvPr id="41990" name="Group 14"/>
          <p:cNvGrpSpPr>
            <a:grpSpLocks/>
          </p:cNvGrpSpPr>
          <p:nvPr/>
        </p:nvGrpSpPr>
        <p:grpSpPr bwMode="auto">
          <a:xfrm>
            <a:off x="1717675" y="3087688"/>
            <a:ext cx="4202113" cy="3254375"/>
            <a:chOff x="2304" y="1945"/>
            <a:chExt cx="2647" cy="2050"/>
          </a:xfrm>
        </p:grpSpPr>
        <p:sp>
          <p:nvSpPr>
            <p:cNvPr id="42005" name="Oval 15"/>
            <p:cNvSpPr>
              <a:spLocks noChangeArrowheads="1"/>
            </p:cNvSpPr>
            <p:nvPr/>
          </p:nvSpPr>
          <p:spPr bwMode="auto">
            <a:xfrm rot="2528719">
              <a:off x="2304" y="2256"/>
              <a:ext cx="2647" cy="1739"/>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42006" name="Text Box 16"/>
            <p:cNvSpPr txBox="1">
              <a:spLocks noChangeArrowheads="1"/>
            </p:cNvSpPr>
            <p:nvPr/>
          </p:nvSpPr>
          <p:spPr bwMode="auto">
            <a:xfrm>
              <a:off x="2823" y="1945"/>
              <a:ext cx="6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NP</a:t>
              </a:r>
            </a:p>
          </p:txBody>
        </p:sp>
      </p:grpSp>
      <p:sp>
        <p:nvSpPr>
          <p:cNvPr id="41991" name="Text Box 22"/>
          <p:cNvSpPr txBox="1">
            <a:spLocks noChangeArrowheads="1"/>
          </p:cNvSpPr>
          <p:nvPr/>
        </p:nvSpPr>
        <p:spPr bwMode="auto">
          <a:xfrm>
            <a:off x="2379663" y="3441700"/>
            <a:ext cx="1125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SAT</a:t>
            </a:r>
          </a:p>
        </p:txBody>
      </p:sp>
      <p:sp>
        <p:nvSpPr>
          <p:cNvPr id="200" name="Text Box 30"/>
          <p:cNvSpPr txBox="1">
            <a:spLocks noChangeArrowheads="1"/>
          </p:cNvSpPr>
          <p:nvPr/>
        </p:nvSpPr>
        <p:spPr bwMode="auto">
          <a:xfrm>
            <a:off x="1457325" y="2119313"/>
            <a:ext cx="30035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Prob(I) </a:t>
            </a:r>
            <a:br>
              <a:rPr lang="en-US" altLang="en-US">
                <a:solidFill>
                  <a:srgbClr val="00FFFF"/>
                </a:solidFill>
              </a:rPr>
            </a:br>
            <a:r>
              <a:rPr lang="en-US" altLang="en-US">
                <a:solidFill>
                  <a:srgbClr val="00FFFF"/>
                </a:solidFill>
              </a:rPr>
              <a:t>  = </a:t>
            </a:r>
            <a:r>
              <a:rPr lang="en-US" altLang="en-US">
                <a:solidFill>
                  <a:srgbClr val="00FFFF"/>
                </a:solidFill>
                <a:latin typeface="Symbol" pitchFamily="18" charset="2"/>
                <a:sym typeface="Symbol" pitchFamily="18" charset="2"/>
              </a:rPr>
              <a:t></a:t>
            </a:r>
            <a:r>
              <a:rPr lang="en-US" altLang="en-US">
                <a:solidFill>
                  <a:srgbClr val="00FFFF"/>
                </a:solidFill>
              </a:rPr>
              <a:t>S Valid(I,S)</a:t>
            </a:r>
          </a:p>
        </p:txBody>
      </p:sp>
      <p:grpSp>
        <p:nvGrpSpPr>
          <p:cNvPr id="41993" name="Group 17"/>
          <p:cNvGrpSpPr>
            <a:grpSpLocks/>
          </p:cNvGrpSpPr>
          <p:nvPr/>
        </p:nvGrpSpPr>
        <p:grpSpPr bwMode="auto">
          <a:xfrm>
            <a:off x="1870075" y="3578225"/>
            <a:ext cx="2392363" cy="1109663"/>
            <a:chOff x="2400" y="2254"/>
            <a:chExt cx="1507" cy="699"/>
          </a:xfrm>
        </p:grpSpPr>
        <p:sp>
          <p:nvSpPr>
            <p:cNvPr id="42003" name="Freeform 18"/>
            <p:cNvSpPr>
              <a:spLocks/>
            </p:cNvSpPr>
            <p:nvPr/>
          </p:nvSpPr>
          <p:spPr bwMode="auto">
            <a:xfrm>
              <a:off x="2479" y="2254"/>
              <a:ext cx="1428" cy="330"/>
            </a:xfrm>
            <a:custGeom>
              <a:avLst/>
              <a:gdLst>
                <a:gd name="T0" fmla="*/ 0 w 1428"/>
                <a:gd name="T1" fmla="*/ 185 h 405"/>
                <a:gd name="T2" fmla="*/ 852 w 1428"/>
                <a:gd name="T3" fmla="*/ 188 h 405"/>
                <a:gd name="T4" fmla="*/ 1428 w 1428"/>
                <a:gd name="T5" fmla="*/ 0 h 405"/>
                <a:gd name="T6" fmla="*/ 0 60000 65536"/>
                <a:gd name="T7" fmla="*/ 0 60000 65536"/>
                <a:gd name="T8" fmla="*/ 0 60000 65536"/>
                <a:gd name="T9" fmla="*/ 0 w 1428"/>
                <a:gd name="T10" fmla="*/ 0 h 405"/>
                <a:gd name="T11" fmla="*/ 1428 w 1428"/>
                <a:gd name="T12" fmla="*/ 405 h 405"/>
              </a:gdLst>
              <a:ahLst/>
              <a:cxnLst>
                <a:cxn ang="T6">
                  <a:pos x="T0" y="T1"/>
                </a:cxn>
                <a:cxn ang="T7">
                  <a:pos x="T2" y="T3"/>
                </a:cxn>
                <a:cxn ang="T8">
                  <a:pos x="T4" y="T5"/>
                </a:cxn>
              </a:cxnLst>
              <a:rect l="T9" t="T10" r="T11" b="T12"/>
              <a:pathLst>
                <a:path w="1428" h="405">
                  <a:moveTo>
                    <a:pt x="0" y="342"/>
                  </a:moveTo>
                  <a:cubicBezTo>
                    <a:pt x="142" y="344"/>
                    <a:pt x="614" y="405"/>
                    <a:pt x="852" y="348"/>
                  </a:cubicBezTo>
                  <a:cubicBezTo>
                    <a:pt x="1103" y="294"/>
                    <a:pt x="1308" y="72"/>
                    <a:pt x="1428" y="0"/>
                  </a:cubicBezTo>
                </a:path>
              </a:pathLst>
            </a:custGeom>
            <a:noFill/>
            <a:ln w="38100" cap="sq"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sp>
          <p:nvSpPr>
            <p:cNvPr id="42004" name="Text Box 19"/>
            <p:cNvSpPr txBox="1">
              <a:spLocks noChangeArrowheads="1"/>
            </p:cNvSpPr>
            <p:nvPr/>
          </p:nvSpPr>
          <p:spPr bwMode="auto">
            <a:xfrm>
              <a:off x="2400" y="2352"/>
              <a:ext cx="117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FF"/>
                  </a:solidFill>
                </a:rPr>
                <a:t>complete</a:t>
              </a:r>
            </a:p>
            <a:p>
              <a:pPr>
                <a:buFontTx/>
                <a:buNone/>
              </a:pPr>
              <a:endParaRPr lang="en-US" altLang="en-US">
                <a:solidFill>
                  <a:srgbClr val="00FFFF"/>
                </a:solidFill>
              </a:endParaRPr>
            </a:p>
          </p:txBody>
        </p:sp>
      </p:grpSp>
      <p:grpSp>
        <p:nvGrpSpPr>
          <p:cNvPr id="4" name="Group 23"/>
          <p:cNvGrpSpPr>
            <a:grpSpLocks/>
          </p:cNvGrpSpPr>
          <p:nvPr/>
        </p:nvGrpSpPr>
        <p:grpSpPr bwMode="auto">
          <a:xfrm>
            <a:off x="3001963" y="3009900"/>
            <a:ext cx="4202112" cy="3263900"/>
            <a:chOff x="3113" y="1928"/>
            <a:chExt cx="2647" cy="2056"/>
          </a:xfrm>
        </p:grpSpPr>
        <p:grpSp>
          <p:nvGrpSpPr>
            <p:cNvPr id="41996" name="Group 24"/>
            <p:cNvGrpSpPr>
              <a:grpSpLocks/>
            </p:cNvGrpSpPr>
            <p:nvPr/>
          </p:nvGrpSpPr>
          <p:grpSpPr bwMode="auto">
            <a:xfrm>
              <a:off x="3113" y="1928"/>
              <a:ext cx="2647" cy="2056"/>
              <a:chOff x="3113" y="1928"/>
              <a:chExt cx="2647" cy="2056"/>
            </a:xfrm>
          </p:grpSpPr>
          <p:sp>
            <p:nvSpPr>
              <p:cNvPr id="42001" name="Oval 25"/>
              <p:cNvSpPr>
                <a:spLocks noChangeArrowheads="1"/>
              </p:cNvSpPr>
              <p:nvPr/>
            </p:nvSpPr>
            <p:spPr bwMode="auto">
              <a:xfrm rot="19071281" flipH="1">
                <a:off x="3113" y="2245"/>
                <a:ext cx="2647" cy="1739"/>
              </a:xfrm>
              <a:prstGeom prst="ellipse">
                <a:avLst/>
              </a:prstGeom>
              <a:noFill/>
              <a:ln w="38100" cap="sq">
                <a:solidFill>
                  <a:srgbClr val="00CC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42002" name="Text Box 26"/>
              <p:cNvSpPr txBox="1">
                <a:spLocks noChangeArrowheads="1"/>
              </p:cNvSpPr>
              <p:nvPr/>
            </p:nvSpPr>
            <p:spPr bwMode="auto">
              <a:xfrm>
                <a:off x="4432" y="1928"/>
                <a:ext cx="8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B0F0"/>
                    </a:solidFill>
                  </a:rPr>
                  <a:t>CoNP</a:t>
                </a:r>
              </a:p>
            </p:txBody>
          </p:sp>
        </p:grpSp>
        <p:grpSp>
          <p:nvGrpSpPr>
            <p:cNvPr id="41997" name="Group 27"/>
            <p:cNvGrpSpPr>
              <a:grpSpLocks/>
            </p:cNvGrpSpPr>
            <p:nvPr/>
          </p:nvGrpSpPr>
          <p:grpSpPr bwMode="auto">
            <a:xfrm>
              <a:off x="4141" y="2262"/>
              <a:ext cx="1571" cy="417"/>
              <a:chOff x="4141" y="2262"/>
              <a:chExt cx="1571" cy="417"/>
            </a:xfrm>
          </p:grpSpPr>
          <p:sp>
            <p:nvSpPr>
              <p:cNvPr id="41999" name="Freeform 28"/>
              <p:cNvSpPr>
                <a:spLocks/>
              </p:cNvSpPr>
              <p:nvPr/>
            </p:nvSpPr>
            <p:spPr bwMode="auto">
              <a:xfrm>
                <a:off x="4141" y="2262"/>
                <a:ext cx="1419" cy="385"/>
              </a:xfrm>
              <a:custGeom>
                <a:avLst/>
                <a:gdLst>
                  <a:gd name="T0" fmla="*/ 1419 w 1419"/>
                  <a:gd name="T1" fmla="*/ 334 h 385"/>
                  <a:gd name="T2" fmla="*/ 591 w 1419"/>
                  <a:gd name="T3" fmla="*/ 329 h 385"/>
                  <a:gd name="T4" fmla="*/ 0 w 1419"/>
                  <a:gd name="T5" fmla="*/ 0 h 385"/>
                  <a:gd name="T6" fmla="*/ 0 60000 65536"/>
                  <a:gd name="T7" fmla="*/ 0 60000 65536"/>
                  <a:gd name="T8" fmla="*/ 0 60000 65536"/>
                  <a:gd name="T9" fmla="*/ 0 w 1419"/>
                  <a:gd name="T10" fmla="*/ 0 h 385"/>
                  <a:gd name="T11" fmla="*/ 1419 w 1419"/>
                  <a:gd name="T12" fmla="*/ 385 h 385"/>
                </a:gdLst>
                <a:ahLst/>
                <a:cxnLst>
                  <a:cxn ang="T6">
                    <a:pos x="T0" y="T1"/>
                  </a:cxn>
                  <a:cxn ang="T7">
                    <a:pos x="T2" y="T3"/>
                  </a:cxn>
                  <a:cxn ang="T8">
                    <a:pos x="T4" y="T5"/>
                  </a:cxn>
                </a:cxnLst>
                <a:rect l="T9" t="T10" r="T11" b="T12"/>
                <a:pathLst>
                  <a:path w="1419" h="385">
                    <a:moveTo>
                      <a:pt x="1419" y="334"/>
                    </a:moveTo>
                    <a:cubicBezTo>
                      <a:pt x="1280" y="333"/>
                      <a:pt x="827" y="385"/>
                      <a:pt x="591" y="329"/>
                    </a:cubicBezTo>
                    <a:cubicBezTo>
                      <a:pt x="340" y="275"/>
                      <a:pt x="123" y="69"/>
                      <a:pt x="0" y="0"/>
                    </a:cubicBezTo>
                  </a:path>
                </a:pathLst>
              </a:custGeom>
              <a:noFill/>
              <a:ln w="38100" cap="sq" cmpd="sng">
                <a:solidFill>
                  <a:srgbClr val="00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sp>
            <p:nvSpPr>
              <p:cNvPr id="42000" name="Text Box 29"/>
              <p:cNvSpPr txBox="1">
                <a:spLocks noChangeArrowheads="1"/>
              </p:cNvSpPr>
              <p:nvPr/>
            </p:nvSpPr>
            <p:spPr bwMode="auto">
              <a:xfrm>
                <a:off x="4547" y="2352"/>
                <a:ext cx="11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B0F0"/>
                    </a:solidFill>
                  </a:rPr>
                  <a:t>complete</a:t>
                </a:r>
              </a:p>
            </p:txBody>
          </p:sp>
        </p:grpSp>
        <p:sp>
          <p:nvSpPr>
            <p:cNvPr id="41998" name="Text Box 30"/>
            <p:cNvSpPr txBox="1">
              <a:spLocks noChangeArrowheads="1"/>
            </p:cNvSpPr>
            <p:nvPr/>
          </p:nvSpPr>
          <p:spPr bwMode="auto">
            <a:xfrm>
              <a:off x="4424" y="2176"/>
              <a:ext cx="10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not SAT</a:t>
              </a:r>
            </a:p>
          </p:txBody>
        </p:sp>
      </p:grpSp>
      <p:sp>
        <p:nvSpPr>
          <p:cNvPr id="22" name="Text Box 30"/>
          <p:cNvSpPr txBox="1">
            <a:spLocks noChangeArrowheads="1"/>
          </p:cNvSpPr>
          <p:nvPr/>
        </p:nvSpPr>
        <p:spPr bwMode="auto">
          <a:xfrm>
            <a:off x="4232275" y="2133600"/>
            <a:ext cx="3235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B0F0"/>
                </a:solidFill>
                <a:sym typeface="Symbol" pitchFamily="18" charset="2"/>
              </a:rPr>
              <a:t></a:t>
            </a:r>
            <a:r>
              <a:rPr lang="en-US" altLang="en-US">
                <a:solidFill>
                  <a:srgbClr val="00B0F0"/>
                </a:solidFill>
              </a:rPr>
              <a:t>Prob(I) </a:t>
            </a:r>
            <a:br>
              <a:rPr lang="en-US" altLang="en-US">
                <a:solidFill>
                  <a:srgbClr val="00B0F0"/>
                </a:solidFill>
              </a:rPr>
            </a:br>
            <a:r>
              <a:rPr lang="en-US" altLang="en-US">
                <a:solidFill>
                  <a:srgbClr val="00B0F0"/>
                </a:solidFill>
              </a:rPr>
              <a:t>  = </a:t>
            </a:r>
            <a:r>
              <a:rPr lang="en-US" altLang="en-US">
                <a:solidFill>
                  <a:srgbClr val="00B0F0"/>
                </a:solidFill>
                <a:latin typeface="Symbol" pitchFamily="18" charset="2"/>
                <a:sym typeface="Symbol" pitchFamily="18" charset="2"/>
              </a:rPr>
              <a:t></a:t>
            </a:r>
            <a:r>
              <a:rPr lang="en-US" altLang="en-US">
                <a:solidFill>
                  <a:srgbClr val="00B0F0"/>
                </a:solidFill>
              </a:rPr>
              <a:t>S </a:t>
            </a:r>
            <a:r>
              <a:rPr lang="en-US" altLang="en-US">
                <a:solidFill>
                  <a:srgbClr val="00B0F0"/>
                </a:solidFill>
                <a:sym typeface="Symbol" pitchFamily="18" charset="2"/>
              </a:rPr>
              <a:t></a:t>
            </a:r>
            <a:r>
              <a:rPr lang="en-US" altLang="en-US">
                <a:solidFill>
                  <a:srgbClr val="00B0F0"/>
                </a:solidFill>
              </a:rPr>
              <a:t>Valid(I,S)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3651"/>
                                        </p:tgtEl>
                                        <p:attrNameLst>
                                          <p:attrName>style.visibility</p:attrName>
                                        </p:attrNameLst>
                                      </p:cBhvr>
                                      <p:to>
                                        <p:strVal val="visible"/>
                                      </p:to>
                                    </p:set>
                                    <p:anim calcmode="lin" valueType="num">
                                      <p:cBhvr additive="base">
                                        <p:cTn id="7" dur="500" fill="hold"/>
                                        <p:tgtEl>
                                          <p:spTgt spid="283651"/>
                                        </p:tgtEl>
                                        <p:attrNameLst>
                                          <p:attrName>ppt_x</p:attrName>
                                        </p:attrNameLst>
                                      </p:cBhvr>
                                      <p:tavLst>
                                        <p:tav tm="0">
                                          <p:val>
                                            <p:strVal val="#ppt_x"/>
                                          </p:val>
                                        </p:tav>
                                        <p:tav tm="100000">
                                          <p:val>
                                            <p:strVal val="#ppt_x"/>
                                          </p:val>
                                        </p:tav>
                                      </p:tavLst>
                                    </p:anim>
                                    <p:anim calcmode="lin" valueType="num">
                                      <p:cBhvr additive="base">
                                        <p:cTn id="8" dur="500" fill="hold"/>
                                        <p:tgtEl>
                                          <p:spTgt spid="2836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0"/>
                                        </p:tgtEl>
                                        <p:attrNameLst>
                                          <p:attrName>style.visibility</p:attrName>
                                        </p:attrNameLst>
                                      </p:cBhvr>
                                      <p:to>
                                        <p:strVal val="visible"/>
                                      </p:to>
                                    </p:set>
                                    <p:anim calcmode="lin" valueType="num">
                                      <p:cBhvr additive="base">
                                        <p:cTn id="17" dur="500" fill="hold"/>
                                        <p:tgtEl>
                                          <p:spTgt spid="200"/>
                                        </p:tgtEl>
                                        <p:attrNameLst>
                                          <p:attrName>ppt_x</p:attrName>
                                        </p:attrNameLst>
                                      </p:cBhvr>
                                      <p:tavLst>
                                        <p:tav tm="0">
                                          <p:val>
                                            <p:strVal val="#ppt_x"/>
                                          </p:val>
                                        </p:tav>
                                        <p:tav tm="100000">
                                          <p:val>
                                            <p:strVal val="#ppt_x"/>
                                          </p:val>
                                        </p:tav>
                                      </p:tavLst>
                                    </p:anim>
                                    <p:anim calcmode="lin" valueType="num">
                                      <p:cBhvr additive="base">
                                        <p:cTn id="18" dur="500" fill="hold"/>
                                        <p:tgtEl>
                                          <p:spTgt spid="20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p:bldP spid="200"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3" y="4967288"/>
            <a:ext cx="225901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pic>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Poly-Time Hierarchy</a:t>
            </a:r>
            <a:endParaRPr lang="en-US" sz="3200" b="1" baseline="-25000" dirty="0">
              <a:solidFill>
                <a:schemeClr val="tx2"/>
              </a:solidFill>
              <a:effectLst>
                <a:outerShdw blurRad="38100" dist="38100" dir="2700000" algn="tl">
                  <a:srgbClr val="000000"/>
                </a:outerShdw>
              </a:effectLst>
            </a:endParaRPr>
          </a:p>
        </p:txBody>
      </p:sp>
      <p:sp>
        <p:nvSpPr>
          <p:cNvPr id="200" name="Text Box 30"/>
          <p:cNvSpPr txBox="1">
            <a:spLocks noChangeArrowheads="1"/>
          </p:cNvSpPr>
          <p:nvPr/>
        </p:nvSpPr>
        <p:spPr bwMode="auto">
          <a:xfrm>
            <a:off x="1674813" y="2855913"/>
            <a:ext cx="3068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solidFill>
                  <a:srgbClr val="00FFFF"/>
                </a:solidFill>
                <a:latin typeface="Symbol" pitchFamily="18" charset="2"/>
                <a:sym typeface="Symbol" pitchFamily="18" charset="2"/>
              </a:rPr>
              <a:t></a:t>
            </a:r>
            <a:r>
              <a:rPr lang="en-US" altLang="en-US" sz="2400">
                <a:solidFill>
                  <a:srgbClr val="00FFFF"/>
                </a:solidFill>
              </a:rPr>
              <a:t>S</a:t>
            </a:r>
            <a:r>
              <a:rPr lang="en-US" altLang="en-US" sz="2400">
                <a:solidFill>
                  <a:srgbClr val="00B0F0"/>
                </a:solidFill>
                <a:latin typeface="Symbol" pitchFamily="18" charset="2"/>
                <a:sym typeface="Symbol" pitchFamily="18" charset="2"/>
              </a:rPr>
              <a:t> </a:t>
            </a:r>
            <a:r>
              <a:rPr lang="en-US" altLang="en-US" sz="2400">
                <a:solidFill>
                  <a:srgbClr val="00B0F0"/>
                </a:solidFill>
              </a:rPr>
              <a:t>S’</a:t>
            </a:r>
            <a:r>
              <a:rPr lang="en-US" altLang="en-US" sz="2400">
                <a:solidFill>
                  <a:srgbClr val="00FFFF"/>
                </a:solidFill>
              </a:rPr>
              <a:t> Valid(I,S,S’)</a:t>
            </a:r>
          </a:p>
        </p:txBody>
      </p:sp>
      <p:sp>
        <p:nvSpPr>
          <p:cNvPr id="20" name="Oval 25"/>
          <p:cNvSpPr>
            <a:spLocks noChangeArrowheads="1"/>
          </p:cNvSpPr>
          <p:nvPr/>
        </p:nvSpPr>
        <p:spPr bwMode="auto">
          <a:xfrm rot="19071281" flipH="1">
            <a:off x="3035300" y="3563938"/>
            <a:ext cx="4202113" cy="2760662"/>
          </a:xfrm>
          <a:prstGeom prst="ellipse">
            <a:avLst/>
          </a:prstGeom>
          <a:noFill/>
          <a:ln w="38100" cap="sq">
            <a:solidFill>
              <a:srgbClr val="00CC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22" name="Text Box 30"/>
          <p:cNvSpPr txBox="1">
            <a:spLocks noChangeArrowheads="1"/>
          </p:cNvSpPr>
          <p:nvPr/>
        </p:nvSpPr>
        <p:spPr bwMode="auto">
          <a:xfrm>
            <a:off x="4675188" y="2797175"/>
            <a:ext cx="3068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solidFill>
                  <a:srgbClr val="00B0F0"/>
                </a:solidFill>
                <a:latin typeface="Symbol" pitchFamily="18" charset="2"/>
                <a:sym typeface="Symbol" pitchFamily="18" charset="2"/>
              </a:rPr>
              <a:t></a:t>
            </a:r>
            <a:r>
              <a:rPr lang="en-US" altLang="en-US" sz="2400">
                <a:solidFill>
                  <a:srgbClr val="00B0F0"/>
                </a:solidFill>
              </a:rPr>
              <a:t>S </a:t>
            </a:r>
            <a:r>
              <a:rPr lang="en-US" altLang="en-US" sz="2400">
                <a:solidFill>
                  <a:srgbClr val="00FFFF"/>
                </a:solidFill>
                <a:latin typeface="Symbol" pitchFamily="18" charset="2"/>
                <a:sym typeface="Symbol" pitchFamily="18" charset="2"/>
              </a:rPr>
              <a:t></a:t>
            </a:r>
            <a:r>
              <a:rPr lang="en-US" altLang="en-US" sz="2400">
                <a:solidFill>
                  <a:srgbClr val="00FFFF"/>
                </a:solidFill>
              </a:rPr>
              <a:t>S’ </a:t>
            </a:r>
            <a:r>
              <a:rPr lang="en-US" altLang="en-US" sz="2400">
                <a:solidFill>
                  <a:srgbClr val="00B0F0"/>
                </a:solidFill>
              </a:rPr>
              <a:t>Valid(I,S,S’)</a:t>
            </a:r>
          </a:p>
        </p:txBody>
      </p:sp>
      <p:sp>
        <p:nvSpPr>
          <p:cNvPr id="24" name="Oval 15"/>
          <p:cNvSpPr>
            <a:spLocks noChangeArrowheads="1"/>
          </p:cNvSpPr>
          <p:nvPr/>
        </p:nvSpPr>
        <p:spPr bwMode="auto">
          <a:xfrm rot="2528719">
            <a:off x="1828800" y="3640138"/>
            <a:ext cx="4202113" cy="2760662"/>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35" name="Rectangle 34"/>
          <p:cNvSpPr>
            <a:spLocks noChangeArrowheads="1"/>
          </p:cNvSpPr>
          <p:nvPr/>
        </p:nvSpPr>
        <p:spPr bwMode="auto">
          <a:xfrm>
            <a:off x="1503363" y="2371725"/>
            <a:ext cx="957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solidFill>
                  <a:schemeClr val="tx2"/>
                </a:solidFill>
                <a:sym typeface="Symbol" pitchFamily="18" charset="2"/>
              </a:rPr>
              <a:t></a:t>
            </a:r>
            <a:r>
              <a:rPr lang="en-US" altLang="en-US" sz="2400" baseline="-25000">
                <a:solidFill>
                  <a:schemeClr val="tx2"/>
                </a:solidFill>
                <a:sym typeface="Symbol" pitchFamily="18" charset="2"/>
              </a:rPr>
              <a:t>2</a:t>
            </a:r>
            <a:r>
              <a:rPr lang="en-US" altLang="en-US" sz="2400">
                <a:solidFill>
                  <a:schemeClr val="tx2"/>
                </a:solidFill>
              </a:rPr>
              <a:t>P</a:t>
            </a:r>
            <a:r>
              <a:rPr lang="en-US" altLang="en-US" sz="2400"/>
              <a:t> = </a:t>
            </a:r>
            <a:endParaRPr lang="en-CA" altLang="en-US" sz="2400"/>
          </a:p>
        </p:txBody>
      </p:sp>
      <p:sp>
        <p:nvSpPr>
          <p:cNvPr id="36" name="Rectangle 35"/>
          <p:cNvSpPr>
            <a:spLocks noChangeArrowheads="1"/>
          </p:cNvSpPr>
          <p:nvPr/>
        </p:nvSpPr>
        <p:spPr bwMode="auto">
          <a:xfrm>
            <a:off x="4605338" y="2357438"/>
            <a:ext cx="1009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solidFill>
                  <a:schemeClr val="tx2"/>
                </a:solidFill>
                <a:sym typeface="Symbol" pitchFamily="18" charset="2"/>
              </a:rPr>
              <a:t></a:t>
            </a:r>
            <a:r>
              <a:rPr lang="en-US" altLang="en-US" sz="2400" baseline="-25000">
                <a:solidFill>
                  <a:schemeClr val="tx2"/>
                </a:solidFill>
                <a:sym typeface="Symbol" pitchFamily="18" charset="2"/>
              </a:rPr>
              <a:t>2</a:t>
            </a:r>
            <a:r>
              <a:rPr lang="en-US" altLang="en-US" sz="2400">
                <a:solidFill>
                  <a:schemeClr val="tx2"/>
                </a:solidFill>
              </a:rPr>
              <a:t>P</a:t>
            </a:r>
            <a:r>
              <a:rPr lang="en-US" altLang="en-US" sz="2400"/>
              <a:t> = </a:t>
            </a:r>
            <a:endParaRPr lang="en-CA" altLang="en-US" sz="2400"/>
          </a:p>
        </p:txBody>
      </p:sp>
      <p:sp>
        <p:nvSpPr>
          <p:cNvPr id="37" name="Rectangle 36"/>
          <p:cNvSpPr>
            <a:spLocks noChangeArrowheads="1"/>
          </p:cNvSpPr>
          <p:nvPr/>
        </p:nvSpPr>
        <p:spPr bwMode="auto">
          <a:xfrm>
            <a:off x="3048000" y="4576763"/>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800">
                <a:solidFill>
                  <a:schemeClr val="tx2"/>
                </a:solidFill>
                <a:sym typeface="Symbol" pitchFamily="18" charset="2"/>
              </a:rPr>
              <a:t></a:t>
            </a:r>
            <a:r>
              <a:rPr lang="en-US" altLang="en-US" sz="1800" baseline="-25000">
                <a:solidFill>
                  <a:schemeClr val="tx2"/>
                </a:solidFill>
                <a:sym typeface="Symbol" pitchFamily="18" charset="2"/>
              </a:rPr>
              <a:t>1</a:t>
            </a:r>
            <a:r>
              <a:rPr lang="en-US" altLang="en-US" sz="1800">
                <a:solidFill>
                  <a:schemeClr val="tx2"/>
                </a:solidFill>
              </a:rPr>
              <a:t>P</a:t>
            </a:r>
            <a:r>
              <a:rPr lang="en-US" altLang="en-US" sz="1800"/>
              <a:t> = </a:t>
            </a:r>
            <a:endParaRPr lang="en-CA" altLang="en-US" sz="1800"/>
          </a:p>
        </p:txBody>
      </p:sp>
      <p:sp>
        <p:nvSpPr>
          <p:cNvPr id="39" name="Rectangle 38"/>
          <p:cNvSpPr>
            <a:spLocks noChangeArrowheads="1"/>
          </p:cNvSpPr>
          <p:nvPr/>
        </p:nvSpPr>
        <p:spPr bwMode="auto">
          <a:xfrm>
            <a:off x="4529138" y="4572000"/>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800">
                <a:solidFill>
                  <a:schemeClr val="tx2"/>
                </a:solidFill>
                <a:sym typeface="Symbol" pitchFamily="18" charset="2"/>
              </a:rPr>
              <a:t></a:t>
            </a:r>
            <a:r>
              <a:rPr lang="en-US" altLang="en-US" sz="1800" baseline="-25000">
                <a:solidFill>
                  <a:schemeClr val="tx2"/>
                </a:solidFill>
                <a:sym typeface="Symbol" pitchFamily="18" charset="2"/>
              </a:rPr>
              <a:t>1</a:t>
            </a:r>
            <a:r>
              <a:rPr lang="en-US" altLang="en-US" sz="1800">
                <a:solidFill>
                  <a:schemeClr val="tx2"/>
                </a:solidFill>
              </a:rPr>
              <a:t>P</a:t>
            </a:r>
            <a:r>
              <a:rPr lang="en-US" altLang="en-US" sz="1800"/>
              <a:t> = </a:t>
            </a:r>
            <a:endParaRPr lang="en-CA" altLang="en-US" sz="1800"/>
          </a:p>
        </p:txBody>
      </p:sp>
      <p:sp>
        <p:nvSpPr>
          <p:cNvPr id="41" name="Text Box 30"/>
          <p:cNvSpPr txBox="1">
            <a:spLocks noChangeArrowheads="1"/>
          </p:cNvSpPr>
          <p:nvPr/>
        </p:nvSpPr>
        <p:spPr bwMode="auto">
          <a:xfrm>
            <a:off x="333375" y="368300"/>
            <a:ext cx="682783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a:t>Ex: Is there an </a:t>
            </a:r>
            <a:r>
              <a:rPr lang="en-US" altLang="en-US" i="1"/>
              <a:t>n</a:t>
            </a:r>
            <a:r>
              <a:rPr lang="en-US" altLang="en-US"/>
              <a:t>-character Java program </a:t>
            </a:r>
            <a:r>
              <a:rPr lang="en-US" altLang="en-US">
                <a:solidFill>
                  <a:srgbClr val="00FFFF"/>
                </a:solidFill>
              </a:rPr>
              <a:t>J</a:t>
            </a:r>
            <a:r>
              <a:rPr lang="en-US" altLang="en-US"/>
              <a:t/>
            </a:r>
            <a:br>
              <a:rPr lang="en-US" altLang="en-US"/>
            </a:br>
            <a:r>
              <a:rPr lang="en-US" altLang="en-US"/>
              <a:t>         that solves Sat on all </a:t>
            </a:r>
            <a:r>
              <a:rPr lang="en-US" altLang="en-US" i="1"/>
              <a:t>n</a:t>
            </a:r>
            <a:r>
              <a:rPr lang="en-US" altLang="en-US"/>
              <a:t>-bit instances </a:t>
            </a:r>
            <a:r>
              <a:rPr lang="en-US" altLang="en-US">
                <a:solidFill>
                  <a:srgbClr val="00FFFF"/>
                </a:solidFill>
              </a:rPr>
              <a:t>C</a:t>
            </a:r>
          </a:p>
          <a:p>
            <a:pPr>
              <a:buFontTx/>
              <a:buNone/>
            </a:pPr>
            <a:r>
              <a:rPr lang="en-US" altLang="en-US">
                <a:solidFill>
                  <a:srgbClr val="00FFCC"/>
                </a:solidFill>
                <a:latin typeface="Symbol" pitchFamily="18" charset="2"/>
                <a:sym typeface="Symbol" pitchFamily="18" charset="2"/>
              </a:rPr>
              <a:t>       </a:t>
            </a:r>
            <a:r>
              <a:rPr lang="en-US" altLang="en-US">
                <a:solidFill>
                  <a:srgbClr val="00FFFF"/>
                </a:solidFill>
                <a:latin typeface="Symbol" pitchFamily="18" charset="2"/>
                <a:sym typeface="Symbol" pitchFamily="18" charset="2"/>
              </a:rPr>
              <a:t></a:t>
            </a:r>
            <a:r>
              <a:rPr lang="en-US" altLang="en-US">
                <a:solidFill>
                  <a:srgbClr val="00FFFF"/>
                </a:solidFill>
              </a:rPr>
              <a:t>J </a:t>
            </a:r>
            <a:r>
              <a:rPr lang="en-US" altLang="en-US">
                <a:solidFill>
                  <a:srgbClr val="00FFFF"/>
                </a:solidFill>
                <a:latin typeface="Symbol" pitchFamily="18" charset="2"/>
                <a:sym typeface="Symbol" pitchFamily="18" charset="2"/>
              </a:rPr>
              <a:t></a:t>
            </a:r>
            <a:r>
              <a:rPr lang="en-US" altLang="en-US">
                <a:solidFill>
                  <a:srgbClr val="00FFFF"/>
                </a:solidFill>
                <a:sym typeface="Symbol" pitchFamily="18" charset="2"/>
              </a:rPr>
              <a:t>C  [X=J(C) &amp; C(X) = 1] </a:t>
            </a:r>
            <a:br>
              <a:rPr lang="en-US" altLang="en-US">
                <a:solidFill>
                  <a:srgbClr val="00FFFF"/>
                </a:solidFill>
                <a:sym typeface="Symbol" pitchFamily="18" charset="2"/>
              </a:rPr>
            </a:br>
            <a:r>
              <a:rPr lang="en-US" altLang="en-US">
                <a:solidFill>
                  <a:srgbClr val="00FFFF"/>
                </a:solidFill>
                <a:sym typeface="Symbol" pitchFamily="18" charset="2"/>
              </a:rPr>
              <a:t>               or [0=J(C) &amp; </a:t>
            </a:r>
            <a:r>
              <a:rPr lang="en-US" altLang="en-US">
                <a:solidFill>
                  <a:srgbClr val="00FFFF"/>
                </a:solidFill>
                <a:latin typeface="Symbol" pitchFamily="18" charset="2"/>
                <a:sym typeface="Symbol" pitchFamily="18" charset="2"/>
              </a:rPr>
              <a:t></a:t>
            </a:r>
            <a:r>
              <a:rPr lang="en-US" altLang="en-US">
                <a:solidFill>
                  <a:srgbClr val="00FFFF"/>
                </a:solidFill>
                <a:sym typeface="Symbol" pitchFamily="18" charset="2"/>
              </a:rPr>
              <a:t>X  C(X) = 0]</a:t>
            </a:r>
          </a:p>
        </p:txBody>
      </p:sp>
      <p:sp>
        <p:nvSpPr>
          <p:cNvPr id="42" name="Oval 41"/>
          <p:cNvSpPr>
            <a:spLocks noChangeArrowheads="1"/>
          </p:cNvSpPr>
          <p:nvPr/>
        </p:nvSpPr>
        <p:spPr bwMode="auto">
          <a:xfrm>
            <a:off x="2801938" y="477838"/>
            <a:ext cx="341312" cy="3603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CA" altLang="en-US"/>
          </a:p>
        </p:txBody>
      </p:sp>
      <p:sp>
        <p:nvSpPr>
          <p:cNvPr id="43" name="Rectangle 42"/>
          <p:cNvSpPr>
            <a:spLocks noChangeArrowheads="1"/>
          </p:cNvSpPr>
          <p:nvPr/>
        </p:nvSpPr>
        <p:spPr bwMode="auto">
          <a:xfrm>
            <a:off x="7245350" y="365125"/>
            <a:ext cx="136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i="1">
                <a:solidFill>
                  <a:srgbClr val="00FFCC"/>
                </a:solidFill>
              </a:rPr>
              <a:t>|S| ≤ |I|</a:t>
            </a:r>
            <a:r>
              <a:rPr lang="en-US" altLang="en-US" i="1" baseline="30000">
                <a:solidFill>
                  <a:srgbClr val="00FFCC"/>
                </a:solidFill>
              </a:rPr>
              <a:t>c</a:t>
            </a:r>
            <a:endParaRPr lang="en-CA" altLang="en-US" baseline="30000">
              <a:solidFill>
                <a:srgbClr val="00FFCC"/>
              </a:solidFill>
            </a:endParaRPr>
          </a:p>
        </p:txBody>
      </p:sp>
      <p:sp>
        <p:nvSpPr>
          <p:cNvPr id="44" name="Oval 43"/>
          <p:cNvSpPr>
            <a:spLocks noChangeArrowheads="1"/>
          </p:cNvSpPr>
          <p:nvPr/>
        </p:nvSpPr>
        <p:spPr bwMode="auto">
          <a:xfrm>
            <a:off x="4351338" y="917575"/>
            <a:ext cx="341312" cy="3603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5635"/>
                                        </p:tgtEl>
                                        <p:attrNameLst>
                                          <p:attrName>style.visibility</p:attrName>
                                        </p:attrNameLst>
                                      </p:cBhvr>
                                      <p:to>
                                        <p:strVal val="visible"/>
                                      </p:to>
                                    </p:set>
                                    <p:anim calcmode="lin" valueType="num">
                                      <p:cBhvr additive="base">
                                        <p:cTn id="7" dur="500" fill="hold"/>
                                        <p:tgtEl>
                                          <p:spTgt spid="325635"/>
                                        </p:tgtEl>
                                        <p:attrNameLst>
                                          <p:attrName>ppt_x</p:attrName>
                                        </p:attrNameLst>
                                      </p:cBhvr>
                                      <p:tavLst>
                                        <p:tav tm="0">
                                          <p:val>
                                            <p:strVal val="#ppt_x"/>
                                          </p:val>
                                        </p:tav>
                                        <p:tav tm="100000">
                                          <p:val>
                                            <p:strVal val="#ppt_x"/>
                                          </p:val>
                                        </p:tav>
                                      </p:tavLst>
                                    </p:anim>
                                    <p:anim calcmode="lin" valueType="num">
                                      <p:cBhvr additive="base">
                                        <p:cTn id="8" dur="500" fill="hold"/>
                                        <p:tgtEl>
                                          <p:spTgt spid="3256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
                                        </p:tgtEl>
                                        <p:attrNameLst>
                                          <p:attrName>style.visibility</p:attrName>
                                        </p:attrNameLst>
                                      </p:cBhvr>
                                      <p:to>
                                        <p:strVal val="visible"/>
                                      </p:to>
                                    </p:set>
                                    <p:anim calcmode="lin" valueType="num">
                                      <p:cBhvr additive="base">
                                        <p:cTn id="13" dur="500" fill="hold"/>
                                        <p:tgtEl>
                                          <p:spTgt spid="200"/>
                                        </p:tgtEl>
                                        <p:attrNameLst>
                                          <p:attrName>ppt_x</p:attrName>
                                        </p:attrNameLst>
                                      </p:cBhvr>
                                      <p:tavLst>
                                        <p:tav tm="0">
                                          <p:val>
                                            <p:strVal val="#ppt_x"/>
                                          </p:val>
                                        </p:tav>
                                        <p:tav tm="100000">
                                          <p:val>
                                            <p:strVal val="#ppt_x"/>
                                          </p:val>
                                        </p:tav>
                                      </p:tavLst>
                                    </p:anim>
                                    <p:anim calcmode="lin" valueType="num">
                                      <p:cBhvr additive="base">
                                        <p:cTn id="14" dur="500" fill="hold"/>
                                        <p:tgtEl>
                                          <p:spTgt spid="20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0-#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41">
                                            <p:txEl>
                                              <p:pRg st="0" end="0"/>
                                            </p:txEl>
                                          </p:spTgt>
                                        </p:tgtEl>
                                        <p:attrNameLst>
                                          <p:attrName>style.visibility</p:attrName>
                                        </p:attrNameLst>
                                      </p:cBhvr>
                                      <p:to>
                                        <p:strVal val="visible"/>
                                      </p:to>
                                    </p:set>
                                    <p:anim calcmode="lin" valueType="num">
                                      <p:cBhvr additive="base">
                                        <p:cTn id="53"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41">
                                            <p:txEl>
                                              <p:pRg st="1" end="1"/>
                                            </p:txEl>
                                          </p:spTgt>
                                        </p:tgtEl>
                                        <p:attrNameLst>
                                          <p:attrName>style.visibility</p:attrName>
                                        </p:attrNameLst>
                                      </p:cBhvr>
                                      <p:to>
                                        <p:strVal val="visible"/>
                                      </p:to>
                                    </p:set>
                                    <p:anim calcmode="lin" valueType="num">
                                      <p:cBhvr additive="base">
                                        <p:cTn id="59" dur="500" fill="hold"/>
                                        <p:tgtEl>
                                          <p:spTgt spid="41">
                                            <p:txEl>
                                              <p:pRg st="1" end="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1+#ppt_w/2"/>
                                          </p:val>
                                        </p:tav>
                                        <p:tav tm="100000">
                                          <p:val>
                                            <p:strVal val="#ppt_x"/>
                                          </p:val>
                                        </p:tav>
                                      </p:tavLst>
                                    </p:anim>
                                    <p:anim calcmode="lin" valueType="num">
                                      <p:cBhvr additive="base">
                                        <p:cTn id="66" dur="500" fill="hold"/>
                                        <p:tgtEl>
                                          <p:spTgt spid="42"/>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1+#ppt_w/2"/>
                                          </p:val>
                                        </p:tav>
                                        <p:tav tm="100000">
                                          <p:val>
                                            <p:strVal val="#ppt_x"/>
                                          </p:val>
                                        </p:tav>
                                      </p:tavLst>
                                    </p:anim>
                                    <p:anim calcmode="lin" valueType="num">
                                      <p:cBhvr additive="base">
                                        <p:cTn id="7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 grpId="0" animBg="1"/>
      <p:bldP spid="22" grpId="0"/>
      <p:bldP spid="24" grpId="0" animBg="1"/>
      <p:bldP spid="35" grpId="0"/>
      <p:bldP spid="36" grpId="0"/>
      <p:bldP spid="37" grpId="0"/>
      <p:bldP spid="39" grpId="0"/>
      <p:bldP spid="42" grpId="0" animBg="1"/>
      <p:bldP spid="43" grpId="0"/>
      <p:bldP spid="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263" y="5130800"/>
            <a:ext cx="2403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pic>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Poly-Time Hierarchy</a:t>
            </a:r>
            <a:endParaRPr lang="en-US" sz="3200" b="1" baseline="-25000" dirty="0">
              <a:solidFill>
                <a:schemeClr val="tx2"/>
              </a:solidFill>
              <a:effectLst>
                <a:outerShdw blurRad="38100" dist="38100" dir="2700000" algn="tl">
                  <a:srgbClr val="000000"/>
                </a:outerShdw>
              </a:effectLst>
            </a:endParaRPr>
          </a:p>
        </p:txBody>
      </p:sp>
      <p:sp>
        <p:nvSpPr>
          <p:cNvPr id="200" name="Text Box 30"/>
          <p:cNvSpPr txBox="1">
            <a:spLocks noChangeArrowheads="1"/>
          </p:cNvSpPr>
          <p:nvPr/>
        </p:nvSpPr>
        <p:spPr bwMode="auto">
          <a:xfrm>
            <a:off x="1239838" y="2855913"/>
            <a:ext cx="3484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a:solidFill>
                  <a:srgbClr val="00FFFF"/>
                </a:solidFill>
                <a:latin typeface="Symbol" pitchFamily="18" charset="2"/>
                <a:sym typeface="Symbol" pitchFamily="18" charset="2"/>
              </a:rPr>
              <a:t></a:t>
            </a:r>
            <a:r>
              <a:rPr lang="en-US" altLang="en-US" sz="2000">
                <a:solidFill>
                  <a:srgbClr val="00FFFF"/>
                </a:solidFill>
              </a:rPr>
              <a:t>S</a:t>
            </a:r>
            <a:r>
              <a:rPr lang="en-US" altLang="en-US" sz="2000">
                <a:solidFill>
                  <a:srgbClr val="00B0F0"/>
                </a:solidFill>
                <a:latin typeface="Symbol" pitchFamily="18" charset="2"/>
                <a:sym typeface="Symbol" pitchFamily="18" charset="2"/>
              </a:rPr>
              <a:t> </a:t>
            </a:r>
            <a:r>
              <a:rPr lang="en-US" altLang="en-US" sz="2000">
                <a:solidFill>
                  <a:srgbClr val="00B0F0"/>
                </a:solidFill>
              </a:rPr>
              <a:t>S’</a:t>
            </a:r>
            <a:r>
              <a:rPr lang="en-US" altLang="en-US" sz="2000">
                <a:solidFill>
                  <a:srgbClr val="00FFFF"/>
                </a:solidFill>
              </a:rPr>
              <a:t> </a:t>
            </a:r>
            <a:r>
              <a:rPr lang="en-US" altLang="en-US" sz="2000">
                <a:solidFill>
                  <a:srgbClr val="00FFFF"/>
                </a:solidFill>
                <a:latin typeface="Symbol" pitchFamily="18" charset="2"/>
                <a:sym typeface="Symbol" pitchFamily="18" charset="2"/>
              </a:rPr>
              <a:t></a:t>
            </a:r>
            <a:r>
              <a:rPr lang="en-US" altLang="en-US" sz="2000">
                <a:solidFill>
                  <a:srgbClr val="00FFFF"/>
                </a:solidFill>
              </a:rPr>
              <a:t>S’’ Valid(I,S,S’,S’’)</a:t>
            </a:r>
          </a:p>
        </p:txBody>
      </p:sp>
      <p:sp>
        <p:nvSpPr>
          <p:cNvPr id="20" name="Oval 25"/>
          <p:cNvSpPr>
            <a:spLocks noChangeArrowheads="1"/>
          </p:cNvSpPr>
          <p:nvPr/>
        </p:nvSpPr>
        <p:spPr bwMode="auto">
          <a:xfrm rot="19071281" flipH="1">
            <a:off x="3035300" y="3563938"/>
            <a:ext cx="4202113" cy="2760662"/>
          </a:xfrm>
          <a:prstGeom prst="ellipse">
            <a:avLst/>
          </a:prstGeom>
          <a:noFill/>
          <a:ln w="38100" cap="sq">
            <a:solidFill>
              <a:srgbClr val="00CC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22" name="Text Box 30"/>
          <p:cNvSpPr txBox="1">
            <a:spLocks noChangeArrowheads="1"/>
          </p:cNvSpPr>
          <p:nvPr/>
        </p:nvSpPr>
        <p:spPr bwMode="auto">
          <a:xfrm>
            <a:off x="4675188" y="2851150"/>
            <a:ext cx="3525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a:solidFill>
                  <a:srgbClr val="00B0F0"/>
                </a:solidFill>
                <a:latin typeface="Symbol" pitchFamily="18" charset="2"/>
                <a:sym typeface="Symbol" pitchFamily="18" charset="2"/>
              </a:rPr>
              <a:t></a:t>
            </a:r>
            <a:r>
              <a:rPr lang="en-US" altLang="en-US" sz="2000">
                <a:solidFill>
                  <a:srgbClr val="00B0F0"/>
                </a:solidFill>
              </a:rPr>
              <a:t>S </a:t>
            </a:r>
            <a:r>
              <a:rPr lang="en-US" altLang="en-US" sz="2000">
                <a:solidFill>
                  <a:srgbClr val="00FFFF"/>
                </a:solidFill>
                <a:latin typeface="Symbol" pitchFamily="18" charset="2"/>
                <a:sym typeface="Symbol" pitchFamily="18" charset="2"/>
              </a:rPr>
              <a:t></a:t>
            </a:r>
            <a:r>
              <a:rPr lang="en-US" altLang="en-US" sz="2000">
                <a:solidFill>
                  <a:srgbClr val="00FFFF"/>
                </a:solidFill>
              </a:rPr>
              <a:t>S’ </a:t>
            </a:r>
            <a:r>
              <a:rPr lang="en-US" altLang="en-US" sz="2000">
                <a:solidFill>
                  <a:srgbClr val="00B0F0"/>
                </a:solidFill>
                <a:latin typeface="Symbol" pitchFamily="18" charset="2"/>
                <a:sym typeface="Symbol" pitchFamily="18" charset="2"/>
              </a:rPr>
              <a:t></a:t>
            </a:r>
            <a:r>
              <a:rPr lang="en-US" altLang="en-US" sz="2000">
                <a:solidFill>
                  <a:srgbClr val="00B0F0"/>
                </a:solidFill>
              </a:rPr>
              <a:t>S’’ Valid(I,S,S’,S’’)</a:t>
            </a:r>
          </a:p>
        </p:txBody>
      </p:sp>
      <p:sp>
        <p:nvSpPr>
          <p:cNvPr id="24" name="Oval 15"/>
          <p:cNvSpPr>
            <a:spLocks noChangeArrowheads="1"/>
          </p:cNvSpPr>
          <p:nvPr/>
        </p:nvSpPr>
        <p:spPr bwMode="auto">
          <a:xfrm rot="2528719">
            <a:off x="1828800" y="3640138"/>
            <a:ext cx="4202113" cy="2760662"/>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12" name="Rectangle 11"/>
          <p:cNvSpPr>
            <a:spLocks noChangeArrowheads="1"/>
          </p:cNvSpPr>
          <p:nvPr/>
        </p:nvSpPr>
        <p:spPr bwMode="auto">
          <a:xfrm>
            <a:off x="1503363" y="2371725"/>
            <a:ext cx="957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solidFill>
                  <a:schemeClr val="tx2"/>
                </a:solidFill>
                <a:sym typeface="Symbol" pitchFamily="18" charset="2"/>
              </a:rPr>
              <a:t></a:t>
            </a:r>
            <a:r>
              <a:rPr lang="en-US" altLang="en-US" sz="2400" baseline="-25000">
                <a:solidFill>
                  <a:schemeClr val="tx2"/>
                </a:solidFill>
                <a:sym typeface="Symbol" pitchFamily="18" charset="2"/>
              </a:rPr>
              <a:t>3</a:t>
            </a:r>
            <a:r>
              <a:rPr lang="en-US" altLang="en-US" sz="2400">
                <a:solidFill>
                  <a:schemeClr val="tx2"/>
                </a:solidFill>
              </a:rPr>
              <a:t>P</a:t>
            </a:r>
            <a:r>
              <a:rPr lang="en-US" altLang="en-US" sz="2400"/>
              <a:t> = </a:t>
            </a:r>
            <a:endParaRPr lang="en-CA" altLang="en-US" sz="2400"/>
          </a:p>
        </p:txBody>
      </p:sp>
      <p:sp>
        <p:nvSpPr>
          <p:cNvPr id="13" name="Rectangle 12"/>
          <p:cNvSpPr>
            <a:spLocks noChangeArrowheads="1"/>
          </p:cNvSpPr>
          <p:nvPr/>
        </p:nvSpPr>
        <p:spPr bwMode="auto">
          <a:xfrm>
            <a:off x="4605338" y="2357438"/>
            <a:ext cx="1009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solidFill>
                  <a:schemeClr val="tx2"/>
                </a:solidFill>
                <a:sym typeface="Symbol" pitchFamily="18" charset="2"/>
              </a:rPr>
              <a:t></a:t>
            </a:r>
            <a:r>
              <a:rPr lang="en-US" altLang="en-US" sz="2400" baseline="-25000">
                <a:solidFill>
                  <a:schemeClr val="tx2"/>
                </a:solidFill>
                <a:sym typeface="Symbol" pitchFamily="18" charset="2"/>
              </a:rPr>
              <a:t>3</a:t>
            </a:r>
            <a:r>
              <a:rPr lang="en-US" altLang="en-US" sz="2400">
                <a:solidFill>
                  <a:schemeClr val="tx2"/>
                </a:solidFill>
              </a:rPr>
              <a:t>P</a:t>
            </a:r>
            <a:r>
              <a:rPr lang="en-US" altLang="en-US" sz="2400"/>
              <a:t> = </a:t>
            </a:r>
            <a:endParaRPr lang="en-CA" altLang="en-US" sz="2400"/>
          </a:p>
        </p:txBody>
      </p:sp>
      <p:sp>
        <p:nvSpPr>
          <p:cNvPr id="14" name="Rectangle 13"/>
          <p:cNvSpPr>
            <a:spLocks noChangeArrowheads="1"/>
          </p:cNvSpPr>
          <p:nvPr/>
        </p:nvSpPr>
        <p:spPr bwMode="auto">
          <a:xfrm>
            <a:off x="3048000" y="480377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800">
                <a:solidFill>
                  <a:schemeClr val="tx2"/>
                </a:solidFill>
                <a:sym typeface="Symbol" pitchFamily="18" charset="2"/>
              </a:rPr>
              <a:t></a:t>
            </a:r>
            <a:r>
              <a:rPr lang="en-US" altLang="en-US" sz="1800" baseline="-25000">
                <a:solidFill>
                  <a:schemeClr val="tx2"/>
                </a:solidFill>
                <a:sym typeface="Symbol" pitchFamily="18" charset="2"/>
              </a:rPr>
              <a:t>2</a:t>
            </a:r>
            <a:r>
              <a:rPr lang="en-US" altLang="en-US" sz="1800">
                <a:solidFill>
                  <a:schemeClr val="tx2"/>
                </a:solidFill>
              </a:rPr>
              <a:t>P</a:t>
            </a:r>
            <a:r>
              <a:rPr lang="en-US" altLang="en-US" sz="1800"/>
              <a:t> = </a:t>
            </a:r>
            <a:endParaRPr lang="en-CA" altLang="en-US" sz="1800"/>
          </a:p>
        </p:txBody>
      </p:sp>
      <p:sp>
        <p:nvSpPr>
          <p:cNvPr id="15" name="Rectangle 14"/>
          <p:cNvSpPr>
            <a:spLocks noChangeArrowheads="1"/>
          </p:cNvSpPr>
          <p:nvPr/>
        </p:nvSpPr>
        <p:spPr bwMode="auto">
          <a:xfrm>
            <a:off x="4529138" y="4799013"/>
            <a:ext cx="80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800">
                <a:solidFill>
                  <a:schemeClr val="tx2"/>
                </a:solidFill>
                <a:sym typeface="Symbol" pitchFamily="18" charset="2"/>
              </a:rPr>
              <a:t></a:t>
            </a:r>
            <a:r>
              <a:rPr lang="en-US" altLang="en-US" sz="1800" baseline="-25000">
                <a:solidFill>
                  <a:schemeClr val="tx2"/>
                </a:solidFill>
                <a:sym typeface="Symbol" pitchFamily="18" charset="2"/>
              </a:rPr>
              <a:t>2</a:t>
            </a:r>
            <a:r>
              <a:rPr lang="en-US" altLang="en-US" sz="1800">
                <a:solidFill>
                  <a:schemeClr val="tx2"/>
                </a:solidFill>
              </a:rPr>
              <a:t>P</a:t>
            </a:r>
            <a:r>
              <a:rPr lang="en-US" altLang="en-US" sz="1800"/>
              <a:t> = </a:t>
            </a:r>
            <a:endParaRPr lang="en-CA"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6659"/>
                                        </p:tgtEl>
                                        <p:attrNameLst>
                                          <p:attrName>style.visibility</p:attrName>
                                        </p:attrNameLst>
                                      </p:cBhvr>
                                      <p:to>
                                        <p:strVal val="visible"/>
                                      </p:to>
                                    </p:set>
                                    <p:anim calcmode="lin" valueType="num">
                                      <p:cBhvr additive="base">
                                        <p:cTn id="7" dur="500" fill="hold"/>
                                        <p:tgtEl>
                                          <p:spTgt spid="326659"/>
                                        </p:tgtEl>
                                        <p:attrNameLst>
                                          <p:attrName>ppt_x</p:attrName>
                                        </p:attrNameLst>
                                      </p:cBhvr>
                                      <p:tavLst>
                                        <p:tav tm="0">
                                          <p:val>
                                            <p:strVal val="#ppt_x"/>
                                          </p:val>
                                        </p:tav>
                                        <p:tav tm="100000">
                                          <p:val>
                                            <p:strVal val="#ppt_x"/>
                                          </p:val>
                                        </p:tav>
                                      </p:tavLst>
                                    </p:anim>
                                    <p:anim calcmode="lin" valueType="num">
                                      <p:cBhvr additive="base">
                                        <p:cTn id="8" dur="500" fill="hold"/>
                                        <p:tgtEl>
                                          <p:spTgt spid="326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0"/>
                                        </p:tgtEl>
                                        <p:attrNameLst>
                                          <p:attrName>style.visibility</p:attrName>
                                        </p:attrNameLst>
                                      </p:cBhvr>
                                      <p:to>
                                        <p:strVal val="visible"/>
                                      </p:to>
                                    </p:set>
                                    <p:anim calcmode="lin" valueType="num">
                                      <p:cBhvr additive="base">
                                        <p:cTn id="21" dur="500" fill="hold"/>
                                        <p:tgtEl>
                                          <p:spTgt spid="200"/>
                                        </p:tgtEl>
                                        <p:attrNameLst>
                                          <p:attrName>ppt_x</p:attrName>
                                        </p:attrNameLst>
                                      </p:cBhvr>
                                      <p:tavLst>
                                        <p:tav tm="0">
                                          <p:val>
                                            <p:strVal val="#ppt_x"/>
                                          </p:val>
                                        </p:tav>
                                        <p:tav tm="100000">
                                          <p:val>
                                            <p:strVal val="#ppt_x"/>
                                          </p:val>
                                        </p:tav>
                                      </p:tavLst>
                                    </p:anim>
                                    <p:anim calcmode="lin" valueType="num">
                                      <p:cBhvr additive="base">
                                        <p:cTn id="22" dur="500" fill="hold"/>
                                        <p:tgtEl>
                                          <p:spTgt spid="20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 grpId="0" animBg="1"/>
      <p:bldP spid="22" grpId="0"/>
      <p:bldP spid="24" grpId="0" animBg="1"/>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4586288"/>
            <a:ext cx="380047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pic>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Poly-Time Hierarchy</a:t>
            </a:r>
            <a:endParaRPr lang="en-US" sz="3200" b="1" baseline="-25000" dirty="0">
              <a:solidFill>
                <a:schemeClr val="tx2"/>
              </a:solidFill>
              <a:effectLst>
                <a:outerShdw blurRad="38100" dist="38100" dir="2700000" algn="tl">
                  <a:srgbClr val="000000"/>
                </a:outerShdw>
              </a:effectLst>
            </a:endParaRPr>
          </a:p>
        </p:txBody>
      </p:sp>
      <p:sp>
        <p:nvSpPr>
          <p:cNvPr id="200" name="Text Box 30"/>
          <p:cNvSpPr txBox="1">
            <a:spLocks noChangeArrowheads="1"/>
          </p:cNvSpPr>
          <p:nvPr/>
        </p:nvSpPr>
        <p:spPr bwMode="auto">
          <a:xfrm>
            <a:off x="1724025" y="2724150"/>
            <a:ext cx="604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000">
                <a:solidFill>
                  <a:srgbClr val="00FFFF"/>
                </a:solidFill>
                <a:latin typeface="Symbol" pitchFamily="18" charset="2"/>
                <a:sym typeface="Symbol" pitchFamily="18" charset="2"/>
              </a:rPr>
              <a:t></a:t>
            </a:r>
            <a:r>
              <a:rPr lang="en-US" altLang="en-US" sz="2000">
                <a:solidFill>
                  <a:srgbClr val="00FFFF"/>
                </a:solidFill>
              </a:rPr>
              <a:t>S</a:t>
            </a:r>
            <a:r>
              <a:rPr lang="en-US" altLang="en-US" sz="2000" baseline="-25000">
                <a:solidFill>
                  <a:srgbClr val="00FFFF"/>
                </a:solidFill>
              </a:rPr>
              <a:t>1</a:t>
            </a:r>
            <a:r>
              <a:rPr lang="en-US" altLang="en-US" sz="2000">
                <a:solidFill>
                  <a:srgbClr val="00FFFF"/>
                </a:solidFill>
                <a:latin typeface="Symbol" pitchFamily="18" charset="2"/>
                <a:sym typeface="Symbol" pitchFamily="18" charset="2"/>
              </a:rPr>
              <a:t> </a:t>
            </a:r>
            <a:r>
              <a:rPr lang="en-US" altLang="en-US" sz="2000">
                <a:solidFill>
                  <a:srgbClr val="00FFFF"/>
                </a:solidFill>
              </a:rPr>
              <a:t>S</a:t>
            </a:r>
            <a:r>
              <a:rPr lang="en-US" altLang="en-US" sz="2000" baseline="-25000">
                <a:solidFill>
                  <a:srgbClr val="00FFFF"/>
                </a:solidFill>
              </a:rPr>
              <a:t>2</a:t>
            </a:r>
            <a:r>
              <a:rPr lang="en-US" altLang="en-US" sz="2000">
                <a:solidFill>
                  <a:srgbClr val="00FFFF"/>
                </a:solidFill>
              </a:rPr>
              <a:t> </a:t>
            </a:r>
            <a:r>
              <a:rPr lang="en-US" altLang="en-US" sz="2000">
                <a:solidFill>
                  <a:srgbClr val="00FFFF"/>
                </a:solidFill>
                <a:latin typeface="Symbol" pitchFamily="18" charset="2"/>
                <a:sym typeface="Symbol" pitchFamily="18" charset="2"/>
              </a:rPr>
              <a:t></a:t>
            </a:r>
            <a:r>
              <a:rPr lang="en-US" altLang="en-US" sz="2000">
                <a:solidFill>
                  <a:srgbClr val="00FFFF"/>
                </a:solidFill>
              </a:rPr>
              <a:t>S</a:t>
            </a:r>
            <a:r>
              <a:rPr lang="en-US" altLang="en-US" sz="2000" baseline="-25000">
                <a:solidFill>
                  <a:srgbClr val="00FFFF"/>
                </a:solidFill>
              </a:rPr>
              <a:t>3</a:t>
            </a:r>
            <a:r>
              <a:rPr lang="en-US" altLang="en-US" sz="2000">
                <a:solidFill>
                  <a:srgbClr val="00FFFF"/>
                </a:solidFill>
              </a:rPr>
              <a:t> …. </a:t>
            </a:r>
            <a:r>
              <a:rPr lang="en-US" altLang="en-US" sz="2000">
                <a:solidFill>
                  <a:srgbClr val="00FFFF"/>
                </a:solidFill>
                <a:latin typeface="Symbol" pitchFamily="18" charset="2"/>
                <a:sym typeface="Symbol" pitchFamily="18" charset="2"/>
              </a:rPr>
              <a:t></a:t>
            </a:r>
            <a:r>
              <a:rPr lang="en-US" altLang="en-US" sz="2000">
                <a:solidFill>
                  <a:srgbClr val="00FFFF"/>
                </a:solidFill>
              </a:rPr>
              <a:t>S</a:t>
            </a:r>
            <a:r>
              <a:rPr lang="en-US" altLang="en-US" sz="2000" baseline="-25000">
                <a:solidFill>
                  <a:srgbClr val="00FFFF"/>
                </a:solidFill>
              </a:rPr>
              <a:t>n-1</a:t>
            </a:r>
            <a:r>
              <a:rPr lang="en-US" altLang="en-US" sz="2000">
                <a:solidFill>
                  <a:srgbClr val="00FFFF"/>
                </a:solidFill>
              </a:rPr>
              <a:t> </a:t>
            </a:r>
            <a:r>
              <a:rPr lang="en-US" altLang="en-US" sz="2000">
                <a:solidFill>
                  <a:srgbClr val="00FFFF"/>
                </a:solidFill>
                <a:latin typeface="Symbol" pitchFamily="18" charset="2"/>
                <a:sym typeface="Symbol" pitchFamily="18" charset="2"/>
              </a:rPr>
              <a:t></a:t>
            </a:r>
            <a:r>
              <a:rPr lang="en-US" altLang="en-US" sz="2000">
                <a:solidFill>
                  <a:srgbClr val="00FFFF"/>
                </a:solidFill>
              </a:rPr>
              <a:t>S</a:t>
            </a:r>
            <a:r>
              <a:rPr lang="en-US" altLang="en-US" sz="2000" baseline="-25000">
                <a:solidFill>
                  <a:srgbClr val="00FFFF"/>
                </a:solidFill>
              </a:rPr>
              <a:t>n</a:t>
            </a:r>
            <a:r>
              <a:rPr lang="en-US" altLang="en-US" sz="2000">
                <a:solidFill>
                  <a:srgbClr val="00FFFF"/>
                </a:solidFill>
              </a:rPr>
              <a:t> Valid(I,S</a:t>
            </a:r>
            <a:r>
              <a:rPr lang="en-US" altLang="en-US" sz="2000" baseline="-25000">
                <a:solidFill>
                  <a:srgbClr val="00FFFF"/>
                </a:solidFill>
              </a:rPr>
              <a:t>1</a:t>
            </a:r>
            <a:r>
              <a:rPr lang="en-US" altLang="en-US" sz="2000">
                <a:solidFill>
                  <a:srgbClr val="00FFFF"/>
                </a:solidFill>
              </a:rPr>
              <a:t>,S</a:t>
            </a:r>
            <a:r>
              <a:rPr lang="en-US" altLang="en-US" sz="2000" baseline="-25000">
                <a:solidFill>
                  <a:srgbClr val="00FFFF"/>
                </a:solidFill>
              </a:rPr>
              <a:t>2</a:t>
            </a:r>
            <a:r>
              <a:rPr lang="en-US" altLang="en-US" sz="2000">
                <a:solidFill>
                  <a:srgbClr val="00FFFF"/>
                </a:solidFill>
              </a:rPr>
              <a:t>,S</a:t>
            </a:r>
            <a:r>
              <a:rPr lang="en-US" altLang="en-US" sz="2000" baseline="-25000">
                <a:solidFill>
                  <a:srgbClr val="00FFFF"/>
                </a:solidFill>
              </a:rPr>
              <a:t>3</a:t>
            </a:r>
            <a:r>
              <a:rPr lang="en-US" altLang="en-US" sz="2000">
                <a:solidFill>
                  <a:srgbClr val="00FFFF"/>
                </a:solidFill>
              </a:rPr>
              <a:t>,…,S</a:t>
            </a:r>
            <a:r>
              <a:rPr lang="en-US" altLang="en-US" sz="2000" baseline="-25000">
                <a:solidFill>
                  <a:srgbClr val="00FFFF"/>
                </a:solidFill>
              </a:rPr>
              <a:t>n-1</a:t>
            </a:r>
            <a:r>
              <a:rPr lang="en-US" altLang="en-US" sz="2000">
                <a:solidFill>
                  <a:srgbClr val="00FFFF"/>
                </a:solidFill>
              </a:rPr>
              <a:t>,S</a:t>
            </a:r>
            <a:r>
              <a:rPr lang="en-US" altLang="en-US" sz="2000" baseline="-25000">
                <a:solidFill>
                  <a:srgbClr val="00FFFF"/>
                </a:solidFill>
              </a:rPr>
              <a:t>n</a:t>
            </a:r>
            <a:r>
              <a:rPr lang="en-US" altLang="en-US" sz="2000">
                <a:solidFill>
                  <a:srgbClr val="00FFFF"/>
                </a:solidFill>
              </a:rPr>
              <a:t>)</a:t>
            </a:r>
          </a:p>
        </p:txBody>
      </p:sp>
      <p:sp>
        <p:nvSpPr>
          <p:cNvPr id="24" name="Oval 15"/>
          <p:cNvSpPr>
            <a:spLocks noChangeArrowheads="1"/>
          </p:cNvSpPr>
          <p:nvPr/>
        </p:nvSpPr>
        <p:spPr bwMode="auto">
          <a:xfrm rot="10800000">
            <a:off x="2286000" y="3257550"/>
            <a:ext cx="4370388" cy="3600450"/>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endParaRPr lang="en-CA" altLang="en-US"/>
          </a:p>
        </p:txBody>
      </p:sp>
      <p:sp>
        <p:nvSpPr>
          <p:cNvPr id="9" name="Rectangle 8"/>
          <p:cNvSpPr>
            <a:spLocks noChangeArrowheads="1"/>
          </p:cNvSpPr>
          <p:nvPr/>
        </p:nvSpPr>
        <p:spPr bwMode="auto">
          <a:xfrm>
            <a:off x="1036638" y="2344738"/>
            <a:ext cx="93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PH</a:t>
            </a:r>
            <a:r>
              <a:rPr lang="en-US" altLang="en-US"/>
              <a:t> =</a:t>
            </a:r>
            <a:endParaRPr lang="en-CA" altLang="en-US"/>
          </a:p>
        </p:txBody>
      </p:sp>
      <p:sp>
        <p:nvSpPr>
          <p:cNvPr id="12" name="Rectangle 11"/>
          <p:cNvSpPr>
            <a:spLocks noChangeArrowheads="1"/>
          </p:cNvSpPr>
          <p:nvPr/>
        </p:nvSpPr>
        <p:spPr bwMode="auto">
          <a:xfrm>
            <a:off x="2590800" y="4271963"/>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800">
                <a:solidFill>
                  <a:schemeClr val="tx2"/>
                </a:solidFill>
                <a:sym typeface="Symbol" pitchFamily="18" charset="2"/>
              </a:rPr>
              <a:t></a:t>
            </a:r>
            <a:r>
              <a:rPr lang="en-US" altLang="en-US" sz="1800" baseline="-25000">
                <a:solidFill>
                  <a:schemeClr val="tx2"/>
                </a:solidFill>
                <a:sym typeface="Symbol" pitchFamily="18" charset="2"/>
              </a:rPr>
              <a:t>3</a:t>
            </a:r>
            <a:r>
              <a:rPr lang="en-US" altLang="en-US" sz="1800">
                <a:solidFill>
                  <a:schemeClr val="tx2"/>
                </a:solidFill>
              </a:rPr>
              <a:t>P</a:t>
            </a:r>
            <a:r>
              <a:rPr lang="en-US" altLang="en-US" sz="1800"/>
              <a:t> = </a:t>
            </a:r>
            <a:endParaRPr lang="en-CA" altLang="en-US" sz="1800"/>
          </a:p>
        </p:txBody>
      </p:sp>
      <p:sp>
        <p:nvSpPr>
          <p:cNvPr id="13" name="Rectangle 12"/>
          <p:cNvSpPr>
            <a:spLocks noChangeArrowheads="1"/>
          </p:cNvSpPr>
          <p:nvPr/>
        </p:nvSpPr>
        <p:spPr bwMode="auto">
          <a:xfrm>
            <a:off x="4605338" y="4267200"/>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800">
                <a:solidFill>
                  <a:schemeClr val="tx2"/>
                </a:solidFill>
                <a:sym typeface="Symbol" pitchFamily="18" charset="2"/>
              </a:rPr>
              <a:t></a:t>
            </a:r>
            <a:r>
              <a:rPr lang="en-US" altLang="en-US" sz="1800" baseline="-25000">
                <a:solidFill>
                  <a:schemeClr val="tx2"/>
                </a:solidFill>
                <a:sym typeface="Symbol" pitchFamily="18" charset="2"/>
              </a:rPr>
              <a:t>3</a:t>
            </a:r>
            <a:r>
              <a:rPr lang="en-US" altLang="en-US" sz="1800">
                <a:solidFill>
                  <a:schemeClr val="tx2"/>
                </a:solidFill>
              </a:rPr>
              <a:t>P</a:t>
            </a:r>
            <a:r>
              <a:rPr lang="en-US" altLang="en-US" sz="1800"/>
              <a:t> = </a:t>
            </a:r>
            <a:endParaRPr lang="en-CA" altLang="en-US" sz="1800"/>
          </a:p>
        </p:txBody>
      </p:sp>
      <p:sp>
        <p:nvSpPr>
          <p:cNvPr id="14" name="Rectangle 13"/>
          <p:cNvSpPr>
            <a:spLocks noChangeArrowheads="1"/>
          </p:cNvSpPr>
          <p:nvPr/>
        </p:nvSpPr>
        <p:spPr bwMode="auto">
          <a:xfrm>
            <a:off x="1862138" y="2371725"/>
            <a:ext cx="957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solidFill>
                  <a:schemeClr val="tx2"/>
                </a:solidFill>
                <a:sym typeface="Symbol" pitchFamily="18" charset="2"/>
              </a:rPr>
              <a:t></a:t>
            </a:r>
            <a:r>
              <a:rPr lang="en-US" altLang="en-US" sz="2400" baseline="-25000">
                <a:solidFill>
                  <a:schemeClr val="tx2"/>
                </a:solidFill>
                <a:sym typeface="Symbol" pitchFamily="18" charset="2"/>
              </a:rPr>
              <a:t>n</a:t>
            </a:r>
            <a:r>
              <a:rPr lang="en-US" altLang="en-US" sz="2400">
                <a:solidFill>
                  <a:schemeClr val="tx2"/>
                </a:solidFill>
              </a:rPr>
              <a:t>P</a:t>
            </a:r>
            <a:r>
              <a:rPr lang="en-US" altLang="en-US" sz="2400"/>
              <a:t> = </a:t>
            </a:r>
            <a:endParaRPr lang="en-CA" altLang="en-US" sz="2400"/>
          </a:p>
        </p:txBody>
      </p:sp>
      <p:sp>
        <p:nvSpPr>
          <p:cNvPr id="15" name="Text Box 30"/>
          <p:cNvSpPr txBox="1">
            <a:spLocks noChangeArrowheads="1"/>
          </p:cNvSpPr>
          <p:nvPr/>
        </p:nvSpPr>
        <p:spPr bwMode="auto">
          <a:xfrm>
            <a:off x="333375" y="368300"/>
            <a:ext cx="7685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a:t>Ex: Is there a winning </a:t>
            </a:r>
            <a:r>
              <a:rPr lang="en-US" altLang="en-US" i="1"/>
              <a:t>n</a:t>
            </a:r>
            <a:r>
              <a:rPr lang="en-US" altLang="en-US"/>
              <a:t>-move strategy for chess</a:t>
            </a:r>
            <a:br>
              <a:rPr lang="en-US" altLang="en-US"/>
            </a:br>
            <a:r>
              <a:rPr lang="en-US" altLang="en-US"/>
              <a:t>        in which my moves are </a:t>
            </a:r>
            <a:r>
              <a:rPr lang="en-US" altLang="en-US">
                <a:solidFill>
                  <a:srgbClr val="00FFFF"/>
                </a:solidFill>
              </a:rPr>
              <a:t>S</a:t>
            </a:r>
            <a:r>
              <a:rPr lang="en-US" altLang="en-US" baseline="-25000">
                <a:solidFill>
                  <a:srgbClr val="00FFFF"/>
                </a:solidFill>
              </a:rPr>
              <a:t>1</a:t>
            </a:r>
            <a:r>
              <a:rPr lang="en-US" altLang="en-US"/>
              <a:t>,</a:t>
            </a:r>
            <a:r>
              <a:rPr lang="en-US" altLang="en-US">
                <a:solidFill>
                  <a:srgbClr val="00FFFF"/>
                </a:solidFill>
              </a:rPr>
              <a:t> S</a:t>
            </a:r>
            <a:r>
              <a:rPr lang="en-US" altLang="en-US" baseline="-25000">
                <a:solidFill>
                  <a:srgbClr val="00FFFF"/>
                </a:solidFill>
              </a:rPr>
              <a:t>3</a:t>
            </a:r>
            <a:r>
              <a:rPr lang="en-US" altLang="en-US"/>
              <a:t>, …, </a:t>
            </a:r>
            <a:r>
              <a:rPr lang="en-US" altLang="en-US">
                <a:solidFill>
                  <a:srgbClr val="00FFFF"/>
                </a:solidFill>
              </a:rPr>
              <a:t>S</a:t>
            </a:r>
            <a:r>
              <a:rPr lang="en-US" altLang="en-US" baseline="-25000">
                <a:solidFill>
                  <a:srgbClr val="00FFFF"/>
                </a:solidFill>
              </a:rPr>
              <a:t>n-1</a:t>
            </a:r>
            <a:r>
              <a:rPr lang="en-US" altLang="en-US"/>
              <a:t> and </a:t>
            </a:r>
            <a:br>
              <a:rPr lang="en-US" altLang="en-US"/>
            </a:br>
            <a:r>
              <a:rPr lang="en-US" altLang="en-US"/>
              <a:t>        my opponent's moves are </a:t>
            </a:r>
            <a:r>
              <a:rPr lang="en-US" altLang="en-US">
                <a:solidFill>
                  <a:srgbClr val="00FFFF"/>
                </a:solidFill>
              </a:rPr>
              <a:t>S</a:t>
            </a:r>
            <a:r>
              <a:rPr lang="en-US" altLang="en-US" baseline="-25000">
                <a:solidFill>
                  <a:srgbClr val="00FFFF"/>
                </a:solidFill>
              </a:rPr>
              <a:t>2</a:t>
            </a:r>
            <a:r>
              <a:rPr lang="en-US" altLang="en-US"/>
              <a:t>,</a:t>
            </a:r>
            <a:r>
              <a:rPr lang="en-US" altLang="en-US">
                <a:solidFill>
                  <a:srgbClr val="00FFFF"/>
                </a:solidFill>
              </a:rPr>
              <a:t> S</a:t>
            </a:r>
            <a:r>
              <a:rPr lang="en-US" altLang="en-US" baseline="-25000">
                <a:solidFill>
                  <a:srgbClr val="00FFFF"/>
                </a:solidFill>
              </a:rPr>
              <a:t>4</a:t>
            </a:r>
            <a:r>
              <a:rPr lang="en-US" altLang="en-US"/>
              <a:t>, …, </a:t>
            </a:r>
            <a:r>
              <a:rPr lang="en-US" altLang="en-US">
                <a:solidFill>
                  <a:srgbClr val="00FFFF"/>
                </a:solidFill>
              </a:rPr>
              <a:t>S</a:t>
            </a:r>
            <a:r>
              <a:rPr lang="en-US" altLang="en-US" baseline="-25000">
                <a:solidFill>
                  <a:srgbClr val="00FFFF"/>
                </a:solidFill>
              </a:rPr>
              <a:t>n</a:t>
            </a:r>
            <a:r>
              <a:rPr lang="en-U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6660"/>
                                        </p:tgtEl>
                                        <p:attrNameLst>
                                          <p:attrName>style.visibility</p:attrName>
                                        </p:attrNameLst>
                                      </p:cBhvr>
                                      <p:to>
                                        <p:strVal val="visible"/>
                                      </p:to>
                                    </p:set>
                                    <p:anim calcmode="lin" valueType="num">
                                      <p:cBhvr additive="base">
                                        <p:cTn id="7" dur="500" fill="hold"/>
                                        <p:tgtEl>
                                          <p:spTgt spid="326660"/>
                                        </p:tgtEl>
                                        <p:attrNameLst>
                                          <p:attrName>ppt_x</p:attrName>
                                        </p:attrNameLst>
                                      </p:cBhvr>
                                      <p:tavLst>
                                        <p:tav tm="0">
                                          <p:val>
                                            <p:strVal val="#ppt_x"/>
                                          </p:val>
                                        </p:tav>
                                        <p:tav tm="100000">
                                          <p:val>
                                            <p:strVal val="#ppt_x"/>
                                          </p:val>
                                        </p:tav>
                                      </p:tavLst>
                                    </p:anim>
                                    <p:anim calcmode="lin" valueType="num">
                                      <p:cBhvr additive="base">
                                        <p:cTn id="8" dur="500" fill="hold"/>
                                        <p:tgtEl>
                                          <p:spTgt spid="3266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0"/>
                                        </p:tgtEl>
                                        <p:attrNameLst>
                                          <p:attrName>style.visibility</p:attrName>
                                        </p:attrNameLst>
                                      </p:cBhvr>
                                      <p:to>
                                        <p:strVal val="visible"/>
                                      </p:to>
                                    </p:set>
                                    <p:anim calcmode="lin" valueType="num">
                                      <p:cBhvr additive="base">
                                        <p:cTn id="21" dur="500" fill="hold"/>
                                        <p:tgtEl>
                                          <p:spTgt spid="200"/>
                                        </p:tgtEl>
                                        <p:attrNameLst>
                                          <p:attrName>ppt_x</p:attrName>
                                        </p:attrNameLst>
                                      </p:cBhvr>
                                      <p:tavLst>
                                        <p:tav tm="0">
                                          <p:val>
                                            <p:strVal val="#ppt_x"/>
                                          </p:val>
                                        </p:tav>
                                        <p:tav tm="100000">
                                          <p:val>
                                            <p:strVal val="#ppt_x"/>
                                          </p:val>
                                        </p:tav>
                                      </p:tavLst>
                                    </p:anim>
                                    <p:anim calcmode="lin" valueType="num">
                                      <p:cBhvr additive="base">
                                        <p:cTn id="22" dur="500" fill="hold"/>
                                        <p:tgtEl>
                                          <p:spTgt spid="20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4" grpId="0" animBg="1"/>
      <p:bldP spid="9" grpId="0"/>
      <p:bldP spid="12"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3581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PSpace</a:t>
            </a:r>
            <a:r>
              <a:rPr lang="en-US" altLang="en-US"/>
              <a:t> = Set of computational problems computed by</a:t>
            </a:r>
            <a:br>
              <a:rPr lang="en-US" altLang="en-US"/>
            </a:br>
            <a:r>
              <a:rPr lang="en-US" altLang="en-US"/>
              <a:t>        a TM with </a:t>
            </a:r>
            <a:r>
              <a:rPr lang="en-US" altLang="en-US" i="1"/>
              <a:t>n</a:t>
            </a:r>
            <a:r>
              <a:rPr lang="en-US" altLang="en-US" i="1" baseline="30000"/>
              <a:t>O(1)</a:t>
            </a:r>
            <a:r>
              <a:rPr lang="en-US" altLang="en-US"/>
              <a:t> cells of work tape.</a:t>
            </a:r>
          </a:p>
          <a:p>
            <a:pPr lvl="1"/>
            <a:r>
              <a:rPr lang="en-US" altLang="en-US" i="1"/>
              <a:t>n</a:t>
            </a:r>
            <a:r>
              <a:rPr lang="en-US" altLang="en-US" i="1" baseline="30000"/>
              <a:t>O(1)</a:t>
            </a:r>
            <a:r>
              <a:rPr lang="en-US" altLang="en-US"/>
              <a:t> cells </a:t>
            </a:r>
            <a:r>
              <a:rPr lang="en-US" altLang="en-US">
                <a:sym typeface="Wingdings" pitchFamily="2" charset="2"/>
              </a:rPr>
              <a:t> </a:t>
            </a:r>
            <a:r>
              <a:rPr lang="en-US" altLang="en-US" i="1">
                <a:sym typeface="Wingdings" pitchFamily="2" charset="2"/>
              </a:rPr>
              <a:t>2</a:t>
            </a:r>
            <a:r>
              <a:rPr lang="en-US" altLang="en-US" i="1" baseline="30000"/>
              <a:t>n </a:t>
            </a:r>
            <a:r>
              <a:rPr lang="en-US" altLang="en-US" i="1">
                <a:sym typeface="Wingdings" pitchFamily="2" charset="2"/>
              </a:rPr>
              <a:t>   </a:t>
            </a:r>
            <a:r>
              <a:rPr lang="en-US" altLang="en-US">
                <a:sym typeface="Wingdings" pitchFamily="2" charset="2"/>
              </a:rPr>
              <a:t>configurations </a:t>
            </a:r>
          </a:p>
          <a:p>
            <a:pPr lvl="1">
              <a:buFontTx/>
              <a:buNone/>
            </a:pPr>
            <a:r>
              <a:rPr lang="en-US" altLang="en-US">
                <a:sym typeface="Wingdings" pitchFamily="2" charset="2"/>
              </a:rPr>
              <a:t>                   at most </a:t>
            </a:r>
            <a:r>
              <a:rPr lang="en-US" altLang="en-US" i="1">
                <a:sym typeface="Wingdings" pitchFamily="2" charset="2"/>
              </a:rPr>
              <a:t>2</a:t>
            </a:r>
            <a:r>
              <a:rPr lang="en-US" altLang="en-US" i="1" baseline="30000"/>
              <a:t>n</a:t>
            </a:r>
            <a:r>
              <a:rPr lang="en-US" altLang="en-US" i="1" baseline="30000">
                <a:sym typeface="Wingdings" pitchFamily="2" charset="2"/>
              </a:rPr>
              <a:t>      </a:t>
            </a:r>
            <a:r>
              <a:rPr lang="en-US" altLang="en-US">
                <a:sym typeface="Wingdings" pitchFamily="2" charset="2"/>
              </a:rPr>
              <a:t>time or cycles forever.</a:t>
            </a:r>
          </a:p>
          <a:p>
            <a:pPr lvl="1">
              <a:buFontTx/>
              <a:buNone/>
            </a:pPr>
            <a:r>
              <a:rPr lang="en-US" altLang="en-US">
                <a:sym typeface="Wingdings" pitchFamily="2" charset="2"/>
              </a:rPr>
              <a:t>                   </a:t>
            </a:r>
            <a:r>
              <a:rPr lang="en-US" altLang="en-US">
                <a:sym typeface="Symbol" pitchFamily="18" charset="2"/>
              </a:rPr>
              <a:t> </a:t>
            </a:r>
            <a:r>
              <a:rPr lang="en-US" altLang="en-US">
                <a:solidFill>
                  <a:schemeClr val="tx2"/>
                </a:solidFill>
                <a:sym typeface="Symbol" pitchFamily="18" charset="2"/>
              </a:rPr>
              <a:t>Exponential Time</a:t>
            </a:r>
            <a:r>
              <a:rPr lang="en-US" altLang="en-US">
                <a:sym typeface="Symbol" pitchFamily="18" charset="2"/>
              </a:rPr>
              <a:t>.</a:t>
            </a:r>
            <a:r>
              <a:rPr lang="en-US" altLang="en-US">
                <a:sym typeface="Wingdings" pitchFamily="2" charset="2"/>
              </a:rPr>
              <a:t>     </a:t>
            </a:r>
            <a:endParaRPr lang="en-US" altLang="en-US"/>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Polynomial-Space</a:t>
            </a:r>
            <a:endParaRPr lang="en-US" sz="3200" b="1" baseline="-25000" dirty="0">
              <a:solidFill>
                <a:schemeClr val="tx2"/>
              </a:solidFill>
              <a:effectLst>
                <a:outerShdw blurRad="38100" dist="38100" dir="2700000" algn="tl">
                  <a:srgbClr val="000000"/>
                </a:outerShdw>
              </a:effectLst>
            </a:endParaRPr>
          </a:p>
        </p:txBody>
      </p:sp>
      <p:sp>
        <p:nvSpPr>
          <p:cNvPr id="60" name="Rectangle 59"/>
          <p:cNvSpPr>
            <a:spLocks noChangeArrowheads="1"/>
          </p:cNvSpPr>
          <p:nvPr/>
        </p:nvSpPr>
        <p:spPr bwMode="auto">
          <a:xfrm>
            <a:off x="2887663" y="1330325"/>
            <a:ext cx="450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100" i="1"/>
              <a:t>O(1)</a:t>
            </a:r>
            <a:endParaRPr lang="en-CA" altLang="en-US" sz="1100" i="1"/>
          </a:p>
        </p:txBody>
      </p:sp>
      <p:sp>
        <p:nvSpPr>
          <p:cNvPr id="61" name="Rectangle 60"/>
          <p:cNvSpPr>
            <a:spLocks noChangeArrowheads="1"/>
          </p:cNvSpPr>
          <p:nvPr/>
        </p:nvSpPr>
        <p:spPr bwMode="auto">
          <a:xfrm>
            <a:off x="4038600" y="1760538"/>
            <a:ext cx="450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100" i="1"/>
              <a:t>O(1)</a:t>
            </a:r>
            <a:endParaRPr lang="en-CA" altLang="en-US" sz="1100" i="1"/>
          </a:p>
        </p:txBody>
      </p:sp>
      <p:grpSp>
        <p:nvGrpSpPr>
          <p:cNvPr id="2" name="Group 78"/>
          <p:cNvGrpSpPr>
            <a:grpSpLocks/>
          </p:cNvGrpSpPr>
          <p:nvPr/>
        </p:nvGrpSpPr>
        <p:grpSpPr bwMode="auto">
          <a:xfrm>
            <a:off x="228600" y="4149725"/>
            <a:ext cx="8634413" cy="1828800"/>
            <a:chOff x="228600" y="4149725"/>
            <a:chExt cx="8635044" cy="1828800"/>
          </a:xfrm>
        </p:grpSpPr>
        <p:sp>
          <p:nvSpPr>
            <p:cNvPr id="34" name="Rectangle 3"/>
            <p:cNvSpPr>
              <a:spLocks noChangeArrowheads="1"/>
            </p:cNvSpPr>
            <p:nvPr/>
          </p:nvSpPr>
          <p:spPr bwMode="auto">
            <a:xfrm>
              <a:off x="228600" y="4149725"/>
              <a:ext cx="109228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46088" name="Group 4"/>
            <p:cNvGrpSpPr>
              <a:grpSpLocks/>
            </p:cNvGrpSpPr>
            <p:nvPr/>
          </p:nvGrpSpPr>
          <p:grpSpPr bwMode="auto">
            <a:xfrm>
              <a:off x="16970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46089"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782678" y="4835525"/>
              <a:ext cx="727128"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025987" y="5214924"/>
              <a:ext cx="182562" cy="360389"/>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46092" name="Straight Arrow Connector 57"/>
            <p:cNvCxnSpPr>
              <a:cxnSpLocks noChangeShapeType="1"/>
            </p:cNvCxnSpPr>
            <p:nvPr/>
          </p:nvCxnSpPr>
          <p:spPr bwMode="auto">
            <a:xfrm>
              <a:off x="1697037" y="4759325"/>
              <a:ext cx="7166607"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46093" name="Rectangle 58"/>
            <p:cNvSpPr>
              <a:spLocks noChangeArrowheads="1"/>
            </p:cNvSpPr>
            <p:nvPr/>
          </p:nvSpPr>
          <p:spPr bwMode="auto">
            <a:xfrm>
              <a:off x="4988519" y="4345315"/>
              <a:ext cx="726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i="1">
                  <a:solidFill>
                    <a:schemeClr val="accent2"/>
                  </a:solidFill>
                </a:rPr>
                <a:t>n</a:t>
              </a:r>
              <a:r>
                <a:rPr lang="en-US" altLang="en-US" sz="2400" i="1" baseline="30000">
                  <a:solidFill>
                    <a:schemeClr val="accent2"/>
                  </a:solidFill>
                </a:rPr>
                <a:t>O(1)</a:t>
              </a:r>
              <a:endParaRPr lang="en-CA" altLang="en-US" sz="2400">
                <a:solidFill>
                  <a:schemeClr val="accent2"/>
                </a:solidFill>
              </a:endParaRPr>
            </a:p>
          </p:txBody>
        </p:sp>
        <p:sp>
          <p:nvSpPr>
            <p:cNvPr id="63" name="Rectangle 7"/>
            <p:cNvSpPr>
              <a:spLocks noChangeArrowheads="1"/>
            </p:cNvSpPr>
            <p:nvPr/>
          </p:nvSpPr>
          <p:spPr bwMode="auto">
            <a:xfrm>
              <a:off x="8292102" y="4835525"/>
              <a:ext cx="571542"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5" name="Rectangle 7"/>
            <p:cNvSpPr>
              <a:spLocks noChangeArrowheads="1"/>
            </p:cNvSpPr>
            <p:nvPr/>
          </p:nvSpPr>
          <p:spPr bwMode="auto">
            <a:xfrm>
              <a:off x="6845784"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6274242"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5702700"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131158"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131158" y="4833938"/>
              <a:ext cx="2286167"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131158" y="5229225"/>
              <a:ext cx="2286167"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131158"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57027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6274242"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6845784"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4534215" y="4822825"/>
              <a:ext cx="571542"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106" name="Rectangle 108"/>
            <p:cNvSpPr>
              <a:spLocks noChangeArrowheads="1"/>
            </p:cNvSpPr>
            <p:nvPr/>
          </p:nvSpPr>
          <p:spPr bwMode="auto">
            <a:xfrm>
              <a:off x="17526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46107" name="Rectangle 109"/>
            <p:cNvSpPr>
              <a:spLocks noChangeArrowheads="1"/>
            </p:cNvSpPr>
            <p:nvPr/>
          </p:nvSpPr>
          <p:spPr bwMode="auto">
            <a:xfrm>
              <a:off x="23558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46108" name="Rectangle 110"/>
            <p:cNvSpPr>
              <a:spLocks noChangeArrowheads="1"/>
            </p:cNvSpPr>
            <p:nvPr/>
          </p:nvSpPr>
          <p:spPr bwMode="auto">
            <a:xfrm>
              <a:off x="29590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46109" name="Rectangle 111"/>
            <p:cNvSpPr>
              <a:spLocks noChangeArrowheads="1"/>
            </p:cNvSpPr>
            <p:nvPr/>
          </p:nvSpPr>
          <p:spPr bwMode="auto">
            <a:xfrm>
              <a:off x="35622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46110" name="Rectangle 112"/>
            <p:cNvSpPr>
              <a:spLocks noChangeArrowheads="1"/>
            </p:cNvSpPr>
            <p:nvPr/>
          </p:nvSpPr>
          <p:spPr bwMode="auto">
            <a:xfrm>
              <a:off x="69278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46111" name="Rectangle 113"/>
            <p:cNvSpPr>
              <a:spLocks noChangeArrowheads="1"/>
            </p:cNvSpPr>
            <p:nvPr/>
          </p:nvSpPr>
          <p:spPr bwMode="auto">
            <a:xfrm>
              <a:off x="46217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62" name="Line 21"/>
            <p:cNvSpPr>
              <a:spLocks noChangeShapeType="1"/>
            </p:cNvSpPr>
            <p:nvPr/>
          </p:nvSpPr>
          <p:spPr bwMode="auto">
            <a:xfrm>
              <a:off x="7544335" y="4851400"/>
              <a:ext cx="609645" cy="0"/>
            </a:xfrm>
            <a:prstGeom prst="line">
              <a:avLst/>
            </a:prstGeom>
            <a:noFill/>
            <a:ln w="9525">
              <a:solidFill>
                <a:schemeClr val="tx1"/>
              </a:solidFill>
              <a:prstDash val="dash"/>
              <a:round/>
              <a:headEnd/>
              <a:tailEnd/>
            </a:ln>
            <a:effectLst/>
          </p:spPr>
          <p:txBody>
            <a:bodyPr lIns="274320" rIns="274320">
              <a:spAutoFit/>
            </a:bodyPr>
            <a:lstStyle/>
            <a:p>
              <a:pPr>
                <a:defRPr/>
              </a:pPr>
              <a:endParaRPr lang="en-CA">
                <a:effectLst>
                  <a:outerShdw blurRad="38100" dist="38100" dir="2700000" algn="tl">
                    <a:srgbClr val="000000">
                      <a:alpha val="43137"/>
                    </a:srgbClr>
                  </a:outerShdw>
                </a:effectLst>
              </a:endParaRPr>
            </a:p>
          </p:txBody>
        </p:sp>
        <p:sp>
          <p:nvSpPr>
            <p:cNvPr id="73" name="Line 21"/>
            <p:cNvSpPr>
              <a:spLocks noChangeShapeType="1"/>
            </p:cNvSpPr>
            <p:nvPr/>
          </p:nvSpPr>
          <p:spPr bwMode="auto">
            <a:xfrm>
              <a:off x="7550685" y="5232400"/>
              <a:ext cx="609645" cy="0"/>
            </a:xfrm>
            <a:prstGeom prst="line">
              <a:avLst/>
            </a:prstGeom>
            <a:noFill/>
            <a:ln w="9525">
              <a:solidFill>
                <a:schemeClr val="tx1"/>
              </a:solidFill>
              <a:prstDash val="dash"/>
              <a:round/>
              <a:headEnd/>
              <a:tailEnd/>
            </a:ln>
            <a:effectLst/>
          </p:spPr>
          <p:txBody>
            <a:bodyPr lIns="274320" rIns="274320">
              <a:spAutoFit/>
            </a:bodyPr>
            <a:lstStyle/>
            <a:p>
              <a:pPr>
                <a:defRPr/>
              </a:pPr>
              <a:endParaRPr lang="en-CA">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0-#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83651">
                                            <p:txEl>
                                              <p:pRg st="2" end="2"/>
                                            </p:txEl>
                                          </p:spTgt>
                                        </p:tgtEl>
                                        <p:attrNameLst>
                                          <p:attrName>style.visibility</p:attrName>
                                        </p:attrNameLst>
                                      </p:cBhvr>
                                      <p:to>
                                        <p:strVal val="visible"/>
                                      </p:to>
                                    </p:set>
                                    <p:anim calcmode="lin" valueType="num">
                                      <p:cBhvr additive="base">
                                        <p:cTn id="27"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3651">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0-#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83651">
                                            <p:txEl>
                                              <p:pRg st="3" end="3"/>
                                            </p:txEl>
                                          </p:spTgt>
                                        </p:tgtEl>
                                        <p:attrNameLst>
                                          <p:attrName>style.visibility</p:attrName>
                                        </p:attrNameLst>
                                      </p:cBhvr>
                                      <p:to>
                                        <p:strVal val="visible"/>
                                      </p:to>
                                    </p:set>
                                    <p:anim calcmode="lin" valueType="num">
                                      <p:cBhvr additive="base">
                                        <p:cTn id="37"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277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PSpace</a:t>
            </a:r>
            <a:r>
              <a:rPr lang="en-US" altLang="en-US"/>
              <a:t> = Set of computational problems computed by</a:t>
            </a:r>
            <a:br>
              <a:rPr lang="en-US" altLang="en-US"/>
            </a:br>
            <a:r>
              <a:rPr lang="en-US" altLang="en-US"/>
              <a:t>        a TM with </a:t>
            </a:r>
            <a:r>
              <a:rPr lang="en-US" altLang="en-US" i="1"/>
              <a:t>n</a:t>
            </a:r>
            <a:r>
              <a:rPr lang="en-US" altLang="en-US" i="1" baseline="30000"/>
              <a:t>O(1)</a:t>
            </a:r>
            <a:r>
              <a:rPr lang="en-US" altLang="en-US"/>
              <a:t> cell of work tape.</a:t>
            </a:r>
          </a:p>
          <a:p>
            <a:pPr lvl="1"/>
            <a:r>
              <a:rPr lang="en-US" altLang="en-US"/>
              <a:t>Can compute everything in </a:t>
            </a:r>
            <a:r>
              <a:rPr lang="en-US" altLang="en-US">
                <a:solidFill>
                  <a:schemeClr val="tx2"/>
                </a:solidFill>
              </a:rPr>
              <a:t>PH</a:t>
            </a:r>
            <a:r>
              <a:rPr lang="en-US" altLang="en-US"/>
              <a:t> </a:t>
            </a:r>
            <a:br>
              <a:rPr lang="en-US" altLang="en-US"/>
            </a:br>
            <a:r>
              <a:rPr lang="en-US" altLang="en-US"/>
              <a:t>  </a:t>
            </a:r>
            <a:r>
              <a:rPr lang="en-US" altLang="en-US" sz="2400">
                <a:solidFill>
                  <a:srgbClr val="00FFFF"/>
                </a:solidFill>
              </a:rPr>
              <a:t>= </a:t>
            </a:r>
            <a:r>
              <a:rPr lang="en-US" altLang="en-US" sz="2400">
                <a:solidFill>
                  <a:srgbClr val="00FFFF"/>
                </a:solidFill>
                <a:latin typeface="Symbol" pitchFamily="18" charset="2"/>
                <a:sym typeface="Symbol" pitchFamily="18" charset="2"/>
              </a:rPr>
              <a:t></a:t>
            </a:r>
            <a:r>
              <a:rPr lang="en-US" altLang="en-US" sz="2400">
                <a:solidFill>
                  <a:srgbClr val="00FFFF"/>
                </a:solidFill>
              </a:rPr>
              <a:t>S</a:t>
            </a:r>
            <a:r>
              <a:rPr lang="en-US" altLang="en-US" sz="2400" baseline="-25000">
                <a:solidFill>
                  <a:srgbClr val="00FFFF"/>
                </a:solidFill>
              </a:rPr>
              <a:t>1</a:t>
            </a:r>
            <a:r>
              <a:rPr lang="en-US" altLang="en-US" sz="2400">
                <a:solidFill>
                  <a:srgbClr val="00FFFF"/>
                </a:solidFill>
                <a:latin typeface="Symbol" pitchFamily="18" charset="2"/>
                <a:sym typeface="Symbol" pitchFamily="18" charset="2"/>
              </a:rPr>
              <a:t> </a:t>
            </a:r>
            <a:r>
              <a:rPr lang="en-US" altLang="en-US" sz="2400">
                <a:solidFill>
                  <a:srgbClr val="00FFFF"/>
                </a:solidFill>
              </a:rPr>
              <a:t>S</a:t>
            </a:r>
            <a:r>
              <a:rPr lang="en-US" altLang="en-US" sz="2400" baseline="-25000">
                <a:solidFill>
                  <a:srgbClr val="00FFFF"/>
                </a:solidFill>
              </a:rPr>
              <a:t>2</a:t>
            </a:r>
            <a:r>
              <a:rPr lang="en-US" altLang="en-US" sz="2400">
                <a:solidFill>
                  <a:srgbClr val="00FFFF"/>
                </a:solidFill>
              </a:rPr>
              <a:t> </a:t>
            </a:r>
            <a:r>
              <a:rPr lang="en-US" altLang="en-US" sz="2400">
                <a:solidFill>
                  <a:srgbClr val="00FFFF"/>
                </a:solidFill>
                <a:latin typeface="Symbol" pitchFamily="18" charset="2"/>
                <a:sym typeface="Symbol" pitchFamily="18" charset="2"/>
              </a:rPr>
              <a:t></a:t>
            </a:r>
            <a:r>
              <a:rPr lang="en-US" altLang="en-US" sz="2400">
                <a:solidFill>
                  <a:srgbClr val="00FFFF"/>
                </a:solidFill>
              </a:rPr>
              <a:t>S</a:t>
            </a:r>
            <a:r>
              <a:rPr lang="en-US" altLang="en-US" sz="2400" baseline="-25000">
                <a:solidFill>
                  <a:srgbClr val="00FFFF"/>
                </a:solidFill>
              </a:rPr>
              <a:t>3</a:t>
            </a:r>
            <a:r>
              <a:rPr lang="en-US" altLang="en-US" sz="2400">
                <a:solidFill>
                  <a:srgbClr val="00FFFF"/>
                </a:solidFill>
              </a:rPr>
              <a:t> …. </a:t>
            </a:r>
            <a:r>
              <a:rPr lang="en-US" altLang="en-US" sz="2400">
                <a:solidFill>
                  <a:srgbClr val="00FFFF"/>
                </a:solidFill>
                <a:latin typeface="Symbol" pitchFamily="18" charset="2"/>
                <a:sym typeface="Symbol" pitchFamily="18" charset="2"/>
              </a:rPr>
              <a:t></a:t>
            </a:r>
            <a:r>
              <a:rPr lang="en-US" altLang="en-US" sz="2400">
                <a:solidFill>
                  <a:srgbClr val="00FFFF"/>
                </a:solidFill>
              </a:rPr>
              <a:t>S</a:t>
            </a:r>
            <a:r>
              <a:rPr lang="en-US" altLang="en-US" sz="2400" baseline="-25000">
                <a:solidFill>
                  <a:srgbClr val="00FFFF"/>
                </a:solidFill>
              </a:rPr>
              <a:t>n-1</a:t>
            </a:r>
            <a:r>
              <a:rPr lang="en-US" altLang="en-US" sz="2400">
                <a:solidFill>
                  <a:srgbClr val="00FFFF"/>
                </a:solidFill>
              </a:rPr>
              <a:t> </a:t>
            </a:r>
            <a:r>
              <a:rPr lang="en-US" altLang="en-US" sz="2400">
                <a:solidFill>
                  <a:srgbClr val="00FFFF"/>
                </a:solidFill>
                <a:latin typeface="Symbol" pitchFamily="18" charset="2"/>
                <a:sym typeface="Symbol" pitchFamily="18" charset="2"/>
              </a:rPr>
              <a:t></a:t>
            </a:r>
            <a:r>
              <a:rPr lang="en-US" altLang="en-US" sz="2400">
                <a:solidFill>
                  <a:srgbClr val="00FFFF"/>
                </a:solidFill>
              </a:rPr>
              <a:t>S</a:t>
            </a:r>
            <a:r>
              <a:rPr lang="en-US" altLang="en-US" sz="2400" baseline="-25000">
                <a:solidFill>
                  <a:srgbClr val="00FFFF"/>
                </a:solidFill>
              </a:rPr>
              <a:t>n</a:t>
            </a:r>
            <a:r>
              <a:rPr lang="en-US" altLang="en-US" sz="2400">
                <a:solidFill>
                  <a:srgbClr val="00FFFF"/>
                </a:solidFill>
              </a:rPr>
              <a:t> Valid(I,S</a:t>
            </a:r>
            <a:r>
              <a:rPr lang="en-US" altLang="en-US" sz="2400" baseline="-25000">
                <a:solidFill>
                  <a:srgbClr val="00FFFF"/>
                </a:solidFill>
              </a:rPr>
              <a:t>1</a:t>
            </a:r>
            <a:r>
              <a:rPr lang="en-US" altLang="en-US" sz="2400">
                <a:solidFill>
                  <a:srgbClr val="00FFFF"/>
                </a:solidFill>
              </a:rPr>
              <a:t>,S</a:t>
            </a:r>
            <a:r>
              <a:rPr lang="en-US" altLang="en-US" sz="2400" baseline="-25000">
                <a:solidFill>
                  <a:srgbClr val="00FFFF"/>
                </a:solidFill>
              </a:rPr>
              <a:t>2</a:t>
            </a:r>
            <a:r>
              <a:rPr lang="en-US" altLang="en-US" sz="2400">
                <a:solidFill>
                  <a:srgbClr val="00FFFF"/>
                </a:solidFill>
              </a:rPr>
              <a:t>,S</a:t>
            </a:r>
            <a:r>
              <a:rPr lang="en-US" altLang="en-US" sz="2400" baseline="-25000">
                <a:solidFill>
                  <a:srgbClr val="00FFFF"/>
                </a:solidFill>
              </a:rPr>
              <a:t>3</a:t>
            </a:r>
            <a:r>
              <a:rPr lang="en-US" altLang="en-US" sz="2400">
                <a:solidFill>
                  <a:srgbClr val="00FFFF"/>
                </a:solidFill>
              </a:rPr>
              <a:t>,…,S</a:t>
            </a:r>
            <a:r>
              <a:rPr lang="en-US" altLang="en-US" sz="2400" baseline="-25000">
                <a:solidFill>
                  <a:srgbClr val="00FFFF"/>
                </a:solidFill>
              </a:rPr>
              <a:t>n-1</a:t>
            </a:r>
            <a:r>
              <a:rPr lang="en-US" altLang="en-US" sz="2400">
                <a:solidFill>
                  <a:srgbClr val="00FFFF"/>
                </a:solidFill>
              </a:rPr>
              <a:t>,S</a:t>
            </a:r>
            <a:r>
              <a:rPr lang="en-US" altLang="en-US" sz="2400" baseline="-25000">
                <a:solidFill>
                  <a:srgbClr val="00FFFF"/>
                </a:solidFill>
              </a:rPr>
              <a:t>n</a:t>
            </a:r>
            <a:r>
              <a:rPr lang="en-US" altLang="en-US" sz="2400">
                <a:solidFill>
                  <a:srgbClr val="00FFFF"/>
                </a:solidFill>
              </a:rPr>
              <a:t>)</a:t>
            </a:r>
            <a:endParaRPr lang="en-US" altLang="en-US" baseline="-25000">
              <a:solidFill>
                <a:schemeClr val="tx2"/>
              </a:solidFill>
            </a:endParaRP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Polynomial-Space</a:t>
            </a:r>
            <a:endParaRPr lang="en-US" sz="3200" b="1" baseline="-25000" dirty="0">
              <a:solidFill>
                <a:schemeClr val="tx2"/>
              </a:solidFill>
              <a:effectLst>
                <a:outerShdw blurRad="38100" dist="38100" dir="2700000" algn="tl">
                  <a:srgbClr val="000000"/>
                </a:outerShdw>
              </a:effectLst>
            </a:endParaRPr>
          </a:p>
        </p:txBody>
      </p:sp>
      <p:grpSp>
        <p:nvGrpSpPr>
          <p:cNvPr id="47108" name="Group 78"/>
          <p:cNvGrpSpPr>
            <a:grpSpLocks/>
          </p:cNvGrpSpPr>
          <p:nvPr/>
        </p:nvGrpSpPr>
        <p:grpSpPr bwMode="auto">
          <a:xfrm>
            <a:off x="228600" y="4149725"/>
            <a:ext cx="8634413" cy="1828800"/>
            <a:chOff x="228600" y="4149725"/>
            <a:chExt cx="8635044" cy="1828800"/>
          </a:xfrm>
        </p:grpSpPr>
        <p:sp>
          <p:nvSpPr>
            <p:cNvPr id="34" name="Rectangle 3"/>
            <p:cNvSpPr>
              <a:spLocks noChangeArrowheads="1"/>
            </p:cNvSpPr>
            <p:nvPr/>
          </p:nvSpPr>
          <p:spPr bwMode="auto">
            <a:xfrm>
              <a:off x="228600" y="4149725"/>
              <a:ext cx="109228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47110" name="Group 4"/>
            <p:cNvGrpSpPr>
              <a:grpSpLocks/>
            </p:cNvGrpSpPr>
            <p:nvPr/>
          </p:nvGrpSpPr>
          <p:grpSpPr bwMode="auto">
            <a:xfrm>
              <a:off x="16970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47111"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782678" y="4835525"/>
              <a:ext cx="727128"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025987" y="5214924"/>
              <a:ext cx="182562" cy="360389"/>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47114" name="Straight Arrow Connector 57"/>
            <p:cNvCxnSpPr>
              <a:cxnSpLocks noChangeShapeType="1"/>
            </p:cNvCxnSpPr>
            <p:nvPr/>
          </p:nvCxnSpPr>
          <p:spPr bwMode="auto">
            <a:xfrm>
              <a:off x="1697037" y="4759325"/>
              <a:ext cx="7166607"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47115" name="Rectangle 58"/>
            <p:cNvSpPr>
              <a:spLocks noChangeArrowheads="1"/>
            </p:cNvSpPr>
            <p:nvPr/>
          </p:nvSpPr>
          <p:spPr bwMode="auto">
            <a:xfrm>
              <a:off x="4988519" y="4345315"/>
              <a:ext cx="726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i="1">
                  <a:solidFill>
                    <a:schemeClr val="accent2"/>
                  </a:solidFill>
                </a:rPr>
                <a:t>n</a:t>
              </a:r>
              <a:r>
                <a:rPr lang="en-US" altLang="en-US" sz="2400" i="1" baseline="30000">
                  <a:solidFill>
                    <a:schemeClr val="accent2"/>
                  </a:solidFill>
                </a:rPr>
                <a:t>O(1)</a:t>
              </a:r>
              <a:endParaRPr lang="en-CA" altLang="en-US" sz="2400">
                <a:solidFill>
                  <a:schemeClr val="accent2"/>
                </a:solidFill>
              </a:endParaRPr>
            </a:p>
          </p:txBody>
        </p:sp>
        <p:sp>
          <p:nvSpPr>
            <p:cNvPr id="63" name="Rectangle 7"/>
            <p:cNvSpPr>
              <a:spLocks noChangeArrowheads="1"/>
            </p:cNvSpPr>
            <p:nvPr/>
          </p:nvSpPr>
          <p:spPr bwMode="auto">
            <a:xfrm>
              <a:off x="8292102" y="4835525"/>
              <a:ext cx="571542"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5" name="Rectangle 7"/>
            <p:cNvSpPr>
              <a:spLocks noChangeArrowheads="1"/>
            </p:cNvSpPr>
            <p:nvPr/>
          </p:nvSpPr>
          <p:spPr bwMode="auto">
            <a:xfrm>
              <a:off x="6845784"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6274242"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5702700"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131158"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131158" y="4833938"/>
              <a:ext cx="2286167"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131158" y="5229225"/>
              <a:ext cx="2286167"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131158"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57027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6274242"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6845784"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4534215" y="4822825"/>
              <a:ext cx="571542"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128" name="Rectangle 108"/>
            <p:cNvSpPr>
              <a:spLocks noChangeArrowheads="1"/>
            </p:cNvSpPr>
            <p:nvPr/>
          </p:nvSpPr>
          <p:spPr bwMode="auto">
            <a:xfrm>
              <a:off x="17526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47129" name="Rectangle 109"/>
            <p:cNvSpPr>
              <a:spLocks noChangeArrowheads="1"/>
            </p:cNvSpPr>
            <p:nvPr/>
          </p:nvSpPr>
          <p:spPr bwMode="auto">
            <a:xfrm>
              <a:off x="23558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47130" name="Rectangle 110"/>
            <p:cNvSpPr>
              <a:spLocks noChangeArrowheads="1"/>
            </p:cNvSpPr>
            <p:nvPr/>
          </p:nvSpPr>
          <p:spPr bwMode="auto">
            <a:xfrm>
              <a:off x="29590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47131" name="Rectangle 111"/>
            <p:cNvSpPr>
              <a:spLocks noChangeArrowheads="1"/>
            </p:cNvSpPr>
            <p:nvPr/>
          </p:nvSpPr>
          <p:spPr bwMode="auto">
            <a:xfrm>
              <a:off x="35622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47132" name="Rectangle 112"/>
            <p:cNvSpPr>
              <a:spLocks noChangeArrowheads="1"/>
            </p:cNvSpPr>
            <p:nvPr/>
          </p:nvSpPr>
          <p:spPr bwMode="auto">
            <a:xfrm>
              <a:off x="69278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47133" name="Rectangle 113"/>
            <p:cNvSpPr>
              <a:spLocks noChangeArrowheads="1"/>
            </p:cNvSpPr>
            <p:nvPr/>
          </p:nvSpPr>
          <p:spPr bwMode="auto">
            <a:xfrm>
              <a:off x="46217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62" name="Line 21"/>
            <p:cNvSpPr>
              <a:spLocks noChangeShapeType="1"/>
            </p:cNvSpPr>
            <p:nvPr/>
          </p:nvSpPr>
          <p:spPr bwMode="auto">
            <a:xfrm>
              <a:off x="7544335" y="4851400"/>
              <a:ext cx="609645" cy="0"/>
            </a:xfrm>
            <a:prstGeom prst="line">
              <a:avLst/>
            </a:prstGeom>
            <a:noFill/>
            <a:ln w="9525">
              <a:solidFill>
                <a:schemeClr val="tx1"/>
              </a:solidFill>
              <a:prstDash val="dash"/>
              <a:round/>
              <a:headEnd/>
              <a:tailEnd/>
            </a:ln>
            <a:effectLst/>
          </p:spPr>
          <p:txBody>
            <a:bodyPr lIns="274320" rIns="274320">
              <a:spAutoFit/>
            </a:bodyPr>
            <a:lstStyle/>
            <a:p>
              <a:pPr>
                <a:defRPr/>
              </a:pPr>
              <a:endParaRPr lang="en-CA">
                <a:effectLst>
                  <a:outerShdw blurRad="38100" dist="38100" dir="2700000" algn="tl">
                    <a:srgbClr val="000000">
                      <a:alpha val="43137"/>
                    </a:srgbClr>
                  </a:outerShdw>
                </a:effectLst>
              </a:endParaRPr>
            </a:p>
          </p:txBody>
        </p:sp>
        <p:sp>
          <p:nvSpPr>
            <p:cNvPr id="73" name="Line 21"/>
            <p:cNvSpPr>
              <a:spLocks noChangeShapeType="1"/>
            </p:cNvSpPr>
            <p:nvPr/>
          </p:nvSpPr>
          <p:spPr bwMode="auto">
            <a:xfrm>
              <a:off x="7550685" y="5232400"/>
              <a:ext cx="609645" cy="0"/>
            </a:xfrm>
            <a:prstGeom prst="line">
              <a:avLst/>
            </a:prstGeom>
            <a:noFill/>
            <a:ln w="9525">
              <a:solidFill>
                <a:schemeClr val="tx1"/>
              </a:solidFill>
              <a:prstDash val="dash"/>
              <a:round/>
              <a:headEnd/>
              <a:tailEnd/>
            </a:ln>
            <a:effectLst/>
          </p:spPr>
          <p:txBody>
            <a:bodyPr lIns="274320" rIns="274320">
              <a:spAutoFit/>
            </a:bodyPr>
            <a:lstStyle/>
            <a:p>
              <a:pPr>
                <a:defRPr/>
              </a:pPr>
              <a:endParaRPr lang="en-CA">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912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PSpace</a:t>
            </a:r>
            <a:r>
              <a:rPr lang="en-US" altLang="en-US"/>
              <a:t> = Set of computational problems computed by</a:t>
            </a:r>
            <a:br>
              <a:rPr lang="en-US" altLang="en-US"/>
            </a:br>
            <a:r>
              <a:rPr lang="en-US" altLang="en-US"/>
              <a:t>        a TM with </a:t>
            </a:r>
            <a:r>
              <a:rPr lang="en-US" altLang="en-US" i="1"/>
              <a:t>n</a:t>
            </a:r>
            <a:r>
              <a:rPr lang="en-US" altLang="en-US" i="1" baseline="30000"/>
              <a:t>O(1)</a:t>
            </a:r>
            <a:r>
              <a:rPr lang="en-US" altLang="en-US"/>
              <a:t> cell of work tape.</a:t>
            </a:r>
          </a:p>
          <a:p>
            <a:pPr lvl="1"/>
            <a:r>
              <a:rPr lang="en-US" altLang="en-US"/>
              <a:t>Can solve most problems about games.</a:t>
            </a:r>
            <a:endParaRPr lang="en-US" altLang="en-US" sz="2400">
              <a:solidFill>
                <a:srgbClr val="00FFFF"/>
              </a:solidFill>
            </a:endParaRPr>
          </a:p>
          <a:p>
            <a:pPr lvl="2"/>
            <a:r>
              <a:rPr lang="en-US" altLang="en-US"/>
              <a:t>Can understand most things about the game Chess,</a:t>
            </a:r>
            <a:br>
              <a:rPr lang="en-US" altLang="en-US"/>
            </a:br>
            <a:r>
              <a:rPr lang="en-US" altLang="en-US"/>
              <a:t>  by studying every way of arranging the pieces.</a:t>
            </a:r>
          </a:p>
          <a:p>
            <a:pPr lvl="2">
              <a:buFontTx/>
              <a:buNone/>
            </a:pPr>
            <a:r>
              <a:rPr lang="en-US" altLang="en-US"/>
              <a:t>  (one such way can be stored in memory.)</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Polynomial-Space</a:t>
            </a:r>
            <a:endParaRPr lang="en-US" sz="3200" b="1" baseline="-25000" dirty="0">
              <a:solidFill>
                <a:schemeClr val="tx2"/>
              </a:solidFill>
              <a:effectLst>
                <a:outerShdw blurRad="38100" dist="38100" dir="2700000" algn="tl">
                  <a:srgbClr val="000000"/>
                </a:outerShdw>
              </a:effectLst>
            </a:endParaRPr>
          </a:p>
        </p:txBody>
      </p:sp>
      <p:grpSp>
        <p:nvGrpSpPr>
          <p:cNvPr id="48132" name="Group 78"/>
          <p:cNvGrpSpPr>
            <a:grpSpLocks/>
          </p:cNvGrpSpPr>
          <p:nvPr/>
        </p:nvGrpSpPr>
        <p:grpSpPr bwMode="auto">
          <a:xfrm>
            <a:off x="228600" y="4149725"/>
            <a:ext cx="8634413" cy="1828800"/>
            <a:chOff x="228600" y="4149725"/>
            <a:chExt cx="8635044" cy="1828800"/>
          </a:xfrm>
        </p:grpSpPr>
        <p:sp>
          <p:nvSpPr>
            <p:cNvPr id="34" name="Rectangle 3"/>
            <p:cNvSpPr>
              <a:spLocks noChangeArrowheads="1"/>
            </p:cNvSpPr>
            <p:nvPr/>
          </p:nvSpPr>
          <p:spPr bwMode="auto">
            <a:xfrm>
              <a:off x="228600" y="4149725"/>
              <a:ext cx="109228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48134" name="Group 4"/>
            <p:cNvGrpSpPr>
              <a:grpSpLocks/>
            </p:cNvGrpSpPr>
            <p:nvPr/>
          </p:nvGrpSpPr>
          <p:grpSpPr bwMode="auto">
            <a:xfrm>
              <a:off x="16970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48135"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782678" y="4835525"/>
              <a:ext cx="727128"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025987" y="5214924"/>
              <a:ext cx="182562" cy="360389"/>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48138" name="Straight Arrow Connector 57"/>
            <p:cNvCxnSpPr>
              <a:cxnSpLocks noChangeShapeType="1"/>
            </p:cNvCxnSpPr>
            <p:nvPr/>
          </p:nvCxnSpPr>
          <p:spPr bwMode="auto">
            <a:xfrm>
              <a:off x="1697037" y="4759325"/>
              <a:ext cx="7166607"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48139" name="Rectangle 58"/>
            <p:cNvSpPr>
              <a:spLocks noChangeArrowheads="1"/>
            </p:cNvSpPr>
            <p:nvPr/>
          </p:nvSpPr>
          <p:spPr bwMode="auto">
            <a:xfrm>
              <a:off x="4988519" y="4345315"/>
              <a:ext cx="726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i="1">
                  <a:solidFill>
                    <a:schemeClr val="accent2"/>
                  </a:solidFill>
                </a:rPr>
                <a:t>n</a:t>
              </a:r>
              <a:r>
                <a:rPr lang="en-US" altLang="en-US" sz="2400" i="1" baseline="30000">
                  <a:solidFill>
                    <a:schemeClr val="accent2"/>
                  </a:solidFill>
                </a:rPr>
                <a:t>O(1)</a:t>
              </a:r>
              <a:endParaRPr lang="en-CA" altLang="en-US" sz="2400">
                <a:solidFill>
                  <a:schemeClr val="accent2"/>
                </a:solidFill>
              </a:endParaRPr>
            </a:p>
          </p:txBody>
        </p:sp>
        <p:sp>
          <p:nvSpPr>
            <p:cNvPr id="63" name="Rectangle 7"/>
            <p:cNvSpPr>
              <a:spLocks noChangeArrowheads="1"/>
            </p:cNvSpPr>
            <p:nvPr/>
          </p:nvSpPr>
          <p:spPr bwMode="auto">
            <a:xfrm>
              <a:off x="8292102" y="4835525"/>
              <a:ext cx="571542" cy="395288"/>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5" name="Rectangle 7"/>
            <p:cNvSpPr>
              <a:spLocks noChangeArrowheads="1"/>
            </p:cNvSpPr>
            <p:nvPr/>
          </p:nvSpPr>
          <p:spPr bwMode="auto">
            <a:xfrm>
              <a:off x="6845784"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6274242"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5702700"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131158" y="4833938"/>
              <a:ext cx="571542"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131158" y="4833938"/>
              <a:ext cx="2286167"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131158" y="5229225"/>
              <a:ext cx="2286167"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131158"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57027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6274242"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6845784"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4534215" y="4822825"/>
              <a:ext cx="571542"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152" name="Rectangle 108"/>
            <p:cNvSpPr>
              <a:spLocks noChangeArrowheads="1"/>
            </p:cNvSpPr>
            <p:nvPr/>
          </p:nvSpPr>
          <p:spPr bwMode="auto">
            <a:xfrm>
              <a:off x="17526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48153" name="Rectangle 109"/>
            <p:cNvSpPr>
              <a:spLocks noChangeArrowheads="1"/>
            </p:cNvSpPr>
            <p:nvPr/>
          </p:nvSpPr>
          <p:spPr bwMode="auto">
            <a:xfrm>
              <a:off x="23558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48154" name="Rectangle 110"/>
            <p:cNvSpPr>
              <a:spLocks noChangeArrowheads="1"/>
            </p:cNvSpPr>
            <p:nvPr/>
          </p:nvSpPr>
          <p:spPr bwMode="auto">
            <a:xfrm>
              <a:off x="29590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48155" name="Rectangle 111"/>
            <p:cNvSpPr>
              <a:spLocks noChangeArrowheads="1"/>
            </p:cNvSpPr>
            <p:nvPr/>
          </p:nvSpPr>
          <p:spPr bwMode="auto">
            <a:xfrm>
              <a:off x="35622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48156" name="Rectangle 112"/>
            <p:cNvSpPr>
              <a:spLocks noChangeArrowheads="1"/>
            </p:cNvSpPr>
            <p:nvPr/>
          </p:nvSpPr>
          <p:spPr bwMode="auto">
            <a:xfrm>
              <a:off x="69278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48157" name="Rectangle 113"/>
            <p:cNvSpPr>
              <a:spLocks noChangeArrowheads="1"/>
            </p:cNvSpPr>
            <p:nvPr/>
          </p:nvSpPr>
          <p:spPr bwMode="auto">
            <a:xfrm>
              <a:off x="46217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62" name="Line 21"/>
            <p:cNvSpPr>
              <a:spLocks noChangeShapeType="1"/>
            </p:cNvSpPr>
            <p:nvPr/>
          </p:nvSpPr>
          <p:spPr bwMode="auto">
            <a:xfrm>
              <a:off x="7544335" y="4851400"/>
              <a:ext cx="609645" cy="0"/>
            </a:xfrm>
            <a:prstGeom prst="line">
              <a:avLst/>
            </a:prstGeom>
            <a:noFill/>
            <a:ln w="9525">
              <a:solidFill>
                <a:schemeClr val="tx1"/>
              </a:solidFill>
              <a:prstDash val="dash"/>
              <a:round/>
              <a:headEnd/>
              <a:tailEnd/>
            </a:ln>
            <a:effectLst/>
          </p:spPr>
          <p:txBody>
            <a:bodyPr lIns="274320" rIns="274320">
              <a:spAutoFit/>
            </a:bodyPr>
            <a:lstStyle/>
            <a:p>
              <a:pPr>
                <a:defRPr/>
              </a:pPr>
              <a:endParaRPr lang="en-CA">
                <a:effectLst>
                  <a:outerShdw blurRad="38100" dist="38100" dir="2700000" algn="tl">
                    <a:srgbClr val="000000">
                      <a:alpha val="43137"/>
                    </a:srgbClr>
                  </a:outerShdw>
                </a:effectLst>
              </a:endParaRPr>
            </a:p>
          </p:txBody>
        </p:sp>
        <p:sp>
          <p:nvSpPr>
            <p:cNvPr id="73" name="Line 21"/>
            <p:cNvSpPr>
              <a:spLocks noChangeShapeType="1"/>
            </p:cNvSpPr>
            <p:nvPr/>
          </p:nvSpPr>
          <p:spPr bwMode="auto">
            <a:xfrm>
              <a:off x="7550685" y="5232400"/>
              <a:ext cx="609645" cy="0"/>
            </a:xfrm>
            <a:prstGeom prst="line">
              <a:avLst/>
            </a:prstGeom>
            <a:noFill/>
            <a:ln w="9525">
              <a:solidFill>
                <a:schemeClr val="tx1"/>
              </a:solidFill>
              <a:prstDash val="dash"/>
              <a:round/>
              <a:headEnd/>
              <a:tailEnd/>
            </a:ln>
            <a:effectLst/>
          </p:spPr>
          <p:txBody>
            <a:bodyPr lIns="274320" rIns="274320">
              <a:spAutoFit/>
            </a:bodyPr>
            <a:lstStyle/>
            <a:p>
              <a:pPr>
                <a:defRPr/>
              </a:pPr>
              <a:endParaRPr lang="en-CA">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2" end="2"/>
                                            </p:txEl>
                                          </p:spTgt>
                                        </p:tgtEl>
                                        <p:attrNameLst>
                                          <p:attrName>style.visibility</p:attrName>
                                        </p:attrNameLst>
                                      </p:cBhvr>
                                      <p:to>
                                        <p:strVal val="visible"/>
                                      </p:to>
                                    </p:set>
                                    <p:anim calcmode="lin" valueType="num">
                                      <p:cBhvr additive="base">
                                        <p:cTn id="1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anim calcmode="lin" valueType="num">
                                      <p:cBhvr additive="base">
                                        <p:cTn id="1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7439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Exp-Time</a:t>
            </a:r>
            <a:r>
              <a:rPr lang="en-US" altLang="en-US"/>
              <a:t> = Set of computational problems computed by</a:t>
            </a:r>
            <a:br>
              <a:rPr lang="en-US" altLang="en-US"/>
            </a:br>
            <a:r>
              <a:rPr lang="en-US" altLang="en-US"/>
              <a:t>        a TM in time </a:t>
            </a:r>
            <a:r>
              <a:rPr lang="en-US" altLang="en-US" i="1"/>
              <a:t>2</a:t>
            </a:r>
            <a:r>
              <a:rPr lang="en-US" altLang="en-US" i="1" baseline="30000"/>
              <a:t>O(n)</a:t>
            </a:r>
            <a:r>
              <a:rPr lang="en-US" altLang="en-US"/>
              <a:t>.</a:t>
            </a:r>
          </a:p>
          <a:p>
            <a:pPr lvl="1"/>
            <a:r>
              <a:rPr lang="en-US" altLang="en-US"/>
              <a:t>Can solve most famous problems in </a:t>
            </a:r>
            <a:r>
              <a:rPr lang="en-US" altLang="en-US">
                <a:solidFill>
                  <a:schemeClr val="tx2"/>
                </a:solidFill>
              </a:rPr>
              <a:t>NP</a:t>
            </a:r>
            <a:r>
              <a:rPr lang="en-US" altLang="en-US"/>
              <a:t>,</a:t>
            </a:r>
            <a:br>
              <a:rPr lang="en-US" altLang="en-US"/>
            </a:br>
            <a:r>
              <a:rPr lang="en-US" altLang="en-US"/>
              <a:t>  because their witnesses have size </a:t>
            </a:r>
            <a:r>
              <a:rPr lang="en-US" altLang="en-US" i="1"/>
              <a:t>cn</a:t>
            </a:r>
            <a:r>
              <a:rPr lang="en-US" altLang="en-US"/>
              <a:t/>
            </a:r>
            <a:br>
              <a:rPr lang="en-US" altLang="en-US"/>
            </a:br>
            <a:r>
              <a:rPr lang="en-US" altLang="en-US"/>
              <a:t>  and hence there are at most </a:t>
            </a:r>
            <a:r>
              <a:rPr lang="en-US" altLang="en-US" i="1"/>
              <a:t>2</a:t>
            </a:r>
            <a:r>
              <a:rPr lang="en-US" altLang="en-US" i="1" baseline="30000"/>
              <a:t>cn</a:t>
            </a:r>
            <a:r>
              <a:rPr lang="en-US" altLang="en-US"/>
              <a:t> of them.</a:t>
            </a:r>
          </a:p>
          <a:p>
            <a:pPr lvl="1">
              <a:buFontTx/>
              <a:buNone/>
            </a:pPr>
            <a:r>
              <a:rPr lang="en-US" altLang="en-US"/>
              <a:t>  But (likely) can’t solve all of them</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Exp-Time</a:t>
            </a:r>
            <a:endParaRPr lang="en-US" sz="3200" b="1" baseline="-25000" dirty="0">
              <a:solidFill>
                <a:schemeClr val="tx2"/>
              </a:solidFill>
              <a:effectLst>
                <a:outerShdw blurRad="38100" dist="38100" dir="2700000" algn="tl">
                  <a:srgbClr val="000000"/>
                </a:outerShdw>
              </a:effectLst>
            </a:endParaRPr>
          </a:p>
        </p:txBody>
      </p:sp>
      <p:grpSp>
        <p:nvGrpSpPr>
          <p:cNvPr id="49156"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49158"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49159"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49162"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9175"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49176"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49177"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49178"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49179"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49180"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49181"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49182"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2" end="2"/>
                                            </p:txEl>
                                          </p:spTgt>
                                        </p:tgtEl>
                                        <p:attrNameLst>
                                          <p:attrName>style.visibility</p:attrName>
                                        </p:attrNameLst>
                                      </p:cBhvr>
                                      <p:to>
                                        <p:strVal val="visible"/>
                                      </p:to>
                                    </p:set>
                                    <p:anim calcmode="lin" valueType="num">
                                      <p:cBhvr additive="base">
                                        <p:cTn id="19"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13276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E</a:t>
            </a:r>
            <a:r>
              <a:rPr lang="en-US" altLang="en-US"/>
              <a:t> = Set of computational problems computed by</a:t>
            </a:r>
            <a:br>
              <a:rPr lang="en-US" altLang="en-US"/>
            </a:br>
            <a:r>
              <a:rPr lang="en-US" altLang="en-US"/>
              <a:t>        a TM in time </a:t>
            </a:r>
            <a:r>
              <a:rPr lang="en-US" altLang="en-US" i="1"/>
              <a:t>2</a:t>
            </a:r>
            <a:r>
              <a:rPr lang="en-US" altLang="en-US" i="1" baseline="30000"/>
              <a:t>n</a:t>
            </a:r>
            <a:r>
              <a:rPr lang="en-US" altLang="en-US"/>
              <a:t>.</a:t>
            </a:r>
          </a:p>
          <a:p>
            <a:pPr lvl="1"/>
            <a:r>
              <a:rPr lang="en-US" altLang="en-US"/>
              <a:t>Can solve all problems in </a:t>
            </a:r>
            <a:r>
              <a:rPr lang="en-US" altLang="en-US">
                <a:solidFill>
                  <a:schemeClr val="tx2"/>
                </a:solidFill>
              </a:rPr>
              <a:t>NP</a:t>
            </a:r>
            <a:r>
              <a:rPr lang="en-US" altLang="en-US"/>
              <a:t>,</a:t>
            </a:r>
            <a:br>
              <a:rPr lang="en-US" altLang="en-US"/>
            </a:br>
            <a:r>
              <a:rPr lang="en-US" altLang="en-US"/>
              <a:t>  because their witnesses have size </a:t>
            </a:r>
            <a:r>
              <a:rPr lang="en-US" altLang="en-US" i="1"/>
              <a:t>n</a:t>
            </a:r>
            <a:r>
              <a:rPr lang="en-US" altLang="en-US" i="1" baseline="30000"/>
              <a:t>c</a:t>
            </a:r>
            <a:r>
              <a:rPr lang="en-US" altLang="en-US"/>
              <a:t/>
            </a:r>
            <a:br>
              <a:rPr lang="en-US" altLang="en-US"/>
            </a:br>
            <a:r>
              <a:rPr lang="en-US" altLang="en-US"/>
              <a:t>  and hence there are at most </a:t>
            </a:r>
            <a:r>
              <a:rPr lang="en-US" altLang="en-US" i="1"/>
              <a:t>2</a:t>
            </a:r>
            <a:r>
              <a:rPr lang="en-US" altLang="en-US" i="1" baseline="30000"/>
              <a:t>n</a:t>
            </a:r>
            <a:r>
              <a:rPr lang="en-US" altLang="en-US"/>
              <a:t> of them.</a:t>
            </a:r>
          </a:p>
          <a:p>
            <a:pPr lvl="1"/>
            <a:r>
              <a:rPr lang="en-US" altLang="en-US"/>
              <a:t>In fact, as said, can solve all problems in </a:t>
            </a:r>
            <a:r>
              <a:rPr lang="en-US" altLang="en-US">
                <a:solidFill>
                  <a:schemeClr val="tx2"/>
                </a:solidFill>
              </a:rPr>
              <a:t>PSpace</a:t>
            </a:r>
            <a:r>
              <a:rPr lang="en-US" altLang="en-US"/>
              <a:t>.</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Exponential-Time</a:t>
            </a:r>
            <a:endParaRPr lang="en-US" sz="3200" b="1" baseline="-25000" dirty="0">
              <a:solidFill>
                <a:schemeClr val="tx2"/>
              </a:solidFill>
              <a:effectLst>
                <a:outerShdw blurRad="38100" dist="38100" dir="2700000" algn="tl">
                  <a:srgbClr val="000000"/>
                </a:outerShdw>
              </a:effectLst>
            </a:endParaRPr>
          </a:p>
        </p:txBody>
      </p:sp>
      <p:grpSp>
        <p:nvGrpSpPr>
          <p:cNvPr id="50180"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50184"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50185"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50188"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50201"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50202"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50203"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50204"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50205"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50206"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50207"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50208"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
        <p:nvSpPr>
          <p:cNvPr id="57" name="Rectangle 56"/>
          <p:cNvSpPr>
            <a:spLocks noChangeArrowheads="1"/>
          </p:cNvSpPr>
          <p:nvPr/>
        </p:nvSpPr>
        <p:spPr bwMode="auto">
          <a:xfrm>
            <a:off x="4995863" y="2065338"/>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800" i="1"/>
              <a:t>c</a:t>
            </a:r>
            <a:endParaRPr lang="en-CA" altLang="en-US" sz="1800" i="1"/>
          </a:p>
        </p:txBody>
      </p:sp>
      <p:sp>
        <p:nvSpPr>
          <p:cNvPr id="61" name="Rectangle 60"/>
          <p:cNvSpPr>
            <a:spLocks noChangeArrowheads="1"/>
          </p:cNvSpPr>
          <p:nvPr/>
        </p:nvSpPr>
        <p:spPr bwMode="auto">
          <a:xfrm>
            <a:off x="3411538" y="863600"/>
            <a:ext cx="471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200" i="1"/>
              <a:t>O(1)</a:t>
            </a:r>
            <a:endParaRPr lang="en-CA" altLang="en-US" sz="12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83651">
                                            <p:txEl>
                                              <p:pRg st="2" end="2"/>
                                            </p:txEl>
                                          </p:spTgt>
                                        </p:tgtEl>
                                        <p:attrNameLst>
                                          <p:attrName>style.visibility</p:attrName>
                                        </p:attrNameLst>
                                      </p:cBhvr>
                                      <p:to>
                                        <p:strVal val="visible"/>
                                      </p:to>
                                    </p:set>
                                    <p:anim calcmode="lin" valueType="num">
                                      <p:cBhvr additive="base">
                                        <p:cTn id="2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3651">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0-#ppt_w/2"/>
                                          </p:val>
                                        </p:tav>
                                        <p:tav tm="100000">
                                          <p:val>
                                            <p:strVal val="#ppt_x"/>
                                          </p:val>
                                        </p:tav>
                                      </p:tavLst>
                                    </p:anim>
                                    <p:anim calcmode="lin" valueType="num">
                                      <p:cBhvr additive="base">
                                        <p:cTn id="2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737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Double Exponential-Time</a:t>
            </a:r>
            <a:r>
              <a:rPr lang="en-US" altLang="en-US"/>
              <a:t> </a:t>
            </a:r>
            <a:br>
              <a:rPr lang="en-US" altLang="en-US"/>
            </a:br>
            <a:r>
              <a:rPr lang="en-US" altLang="en-US"/>
              <a:t>  = Set of computational problems computed by</a:t>
            </a:r>
            <a:br>
              <a:rPr lang="en-US" altLang="en-US"/>
            </a:br>
            <a:r>
              <a:rPr lang="en-US" altLang="en-US"/>
              <a:t>        a TM in time </a:t>
            </a:r>
            <a:r>
              <a:rPr lang="en-US" altLang="en-US" i="1"/>
              <a:t>2</a:t>
            </a:r>
            <a:r>
              <a:rPr lang="en-US" altLang="en-US" i="1" baseline="30000"/>
              <a:t>2</a:t>
            </a:r>
            <a:r>
              <a:rPr lang="en-US" altLang="en-US"/>
              <a:t>.</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Double Exponential-Time</a:t>
            </a:r>
            <a:endParaRPr lang="en-US" sz="3200" b="1" baseline="-25000" dirty="0">
              <a:solidFill>
                <a:schemeClr val="tx2"/>
              </a:solidFill>
              <a:effectLst>
                <a:outerShdw blurRad="38100" dist="38100" dir="2700000" algn="tl">
                  <a:srgbClr val="000000"/>
                </a:outerShdw>
              </a:effectLst>
            </a:endParaRPr>
          </a:p>
        </p:txBody>
      </p:sp>
      <p:grpSp>
        <p:nvGrpSpPr>
          <p:cNvPr id="51204"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51207"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51208"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51211"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51224"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51225"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51226"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51227"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51228"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51229"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51230"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51231"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
        <p:nvSpPr>
          <p:cNvPr id="61" name="Rectangle 60"/>
          <p:cNvSpPr>
            <a:spLocks noChangeArrowheads="1"/>
          </p:cNvSpPr>
          <p:nvPr/>
        </p:nvSpPr>
        <p:spPr bwMode="auto">
          <a:xfrm>
            <a:off x="3411538" y="132397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1200" i="1"/>
              <a:t>n</a:t>
            </a:r>
            <a:r>
              <a:rPr lang="en-US" altLang="en-US" sz="1200" i="1" baseline="30000"/>
              <a:t>O(1)</a:t>
            </a:r>
            <a:endParaRPr lang="en-CA" altLang="en-US" sz="1200" i="1"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5677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NC</a:t>
            </a:r>
            <a:r>
              <a:rPr lang="en-US" altLang="en-US" baseline="30000">
                <a:solidFill>
                  <a:schemeClr val="tx2"/>
                </a:solidFill>
              </a:rPr>
              <a:t>0</a:t>
            </a:r>
            <a:r>
              <a:rPr lang="en-US" altLang="en-US"/>
              <a:t> = Set of computational problems computed by</a:t>
            </a:r>
            <a:br>
              <a:rPr lang="en-US" altLang="en-US"/>
            </a:br>
            <a:r>
              <a:rPr lang="en-US" altLang="en-US"/>
              <a:t>        circuits of </a:t>
            </a:r>
            <a:r>
              <a:rPr lang="en-US" altLang="en-US" i="1"/>
              <a:t>and/or/not</a:t>
            </a:r>
            <a:r>
              <a:rPr lang="en-US" altLang="en-US"/>
              <a:t> gates each with two inputs </a:t>
            </a:r>
            <a:br>
              <a:rPr lang="en-US" altLang="en-US"/>
            </a:br>
            <a:r>
              <a:rPr lang="en-US" altLang="en-US"/>
              <a:t>        of constant depth.</a:t>
            </a:r>
          </a:p>
          <a:p>
            <a:pPr lvl="1"/>
            <a:r>
              <a:rPr lang="en-US" altLang="en-US"/>
              <a:t>Each output bit can only depend on</a:t>
            </a:r>
            <a:br>
              <a:rPr lang="en-US" altLang="en-US"/>
            </a:br>
            <a:r>
              <a:rPr lang="en-US" altLang="en-US"/>
              <a:t>a constant number of the input bits.</a:t>
            </a:r>
          </a:p>
          <a:p>
            <a:pPr lvl="1"/>
            <a:r>
              <a:rPr lang="en-US" altLang="en-US"/>
              <a:t>But can compute any function of these bits.</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NC</a:t>
            </a:r>
            <a:r>
              <a:rPr lang="en-US" sz="3200" b="1" baseline="30000" dirty="0">
                <a:solidFill>
                  <a:schemeClr val="tx2"/>
                </a:solidFill>
                <a:effectLst>
                  <a:outerShdw blurRad="38100" dist="38100" dir="2700000" algn="tl">
                    <a:srgbClr val="000000"/>
                  </a:outerShdw>
                </a:effectLst>
              </a:rPr>
              <a:t>0</a:t>
            </a:r>
          </a:p>
        </p:txBody>
      </p:sp>
      <p:grpSp>
        <p:nvGrpSpPr>
          <p:cNvPr id="2" name="Group 50"/>
          <p:cNvGrpSpPr>
            <a:grpSpLocks/>
          </p:cNvGrpSpPr>
          <p:nvPr/>
        </p:nvGrpSpPr>
        <p:grpSpPr bwMode="auto">
          <a:xfrm>
            <a:off x="914400" y="3441700"/>
            <a:ext cx="5367338" cy="3416300"/>
            <a:chOff x="576" y="2168"/>
            <a:chExt cx="3381" cy="2152"/>
          </a:xfrm>
        </p:grpSpPr>
        <p:grpSp>
          <p:nvGrpSpPr>
            <p:cNvPr id="6153" name="Group 75"/>
            <p:cNvGrpSpPr>
              <a:grpSpLocks/>
            </p:cNvGrpSpPr>
            <p:nvPr/>
          </p:nvGrpSpPr>
          <p:grpSpPr bwMode="auto">
            <a:xfrm>
              <a:off x="1718" y="2168"/>
              <a:ext cx="2239" cy="2152"/>
              <a:chOff x="303" y="1343"/>
              <a:chExt cx="2842" cy="2994"/>
            </a:xfrm>
          </p:grpSpPr>
          <p:sp>
            <p:nvSpPr>
              <p:cNvPr id="6156" name="Text Box 76"/>
              <p:cNvSpPr txBox="1">
                <a:spLocks noChangeArrowheads="1"/>
              </p:cNvSpPr>
              <p:nvPr/>
            </p:nvSpPr>
            <p:spPr bwMode="auto">
              <a:xfrm>
                <a:off x="2484" y="1343"/>
                <a:ext cx="66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31</a:t>
                </a:r>
                <a:endParaRPr lang="en-US" altLang="en-US" sz="2000" i="1">
                  <a:solidFill>
                    <a:schemeClr val="accent2"/>
                  </a:solidFill>
                </a:endParaRPr>
              </a:p>
            </p:txBody>
          </p:sp>
          <p:sp>
            <p:nvSpPr>
              <p:cNvPr id="6157" name="Text Box 77"/>
              <p:cNvSpPr txBox="1">
                <a:spLocks noChangeArrowheads="1"/>
              </p:cNvSpPr>
              <p:nvPr/>
            </p:nvSpPr>
            <p:spPr bwMode="auto">
              <a:xfrm>
                <a:off x="1448" y="1343"/>
                <a:ext cx="66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25</a:t>
                </a:r>
                <a:endParaRPr lang="en-US" altLang="en-US" sz="2000" i="1">
                  <a:solidFill>
                    <a:schemeClr val="accent2"/>
                  </a:solidFill>
                </a:endParaRPr>
              </a:p>
            </p:txBody>
          </p:sp>
          <p:sp>
            <p:nvSpPr>
              <p:cNvPr id="6158" name="Text Box 78"/>
              <p:cNvSpPr txBox="1">
                <a:spLocks noChangeArrowheads="1"/>
              </p:cNvSpPr>
              <p:nvPr/>
            </p:nvSpPr>
            <p:spPr bwMode="auto">
              <a:xfrm>
                <a:off x="446" y="1343"/>
                <a:ext cx="66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000" i="1">
                    <a:solidFill>
                      <a:schemeClr val="accent2"/>
                    </a:solidFill>
                  </a:rPr>
                  <a:t>x</a:t>
                </a:r>
                <a:r>
                  <a:rPr lang="en-US" altLang="en-US" sz="2000" i="1" baseline="-25000">
                    <a:solidFill>
                      <a:schemeClr val="accent2"/>
                    </a:solidFill>
                  </a:rPr>
                  <a:t>43</a:t>
                </a:r>
                <a:endParaRPr lang="en-US" altLang="en-US" sz="2000" i="1">
                  <a:solidFill>
                    <a:schemeClr val="accent2"/>
                  </a:solidFill>
                </a:endParaRPr>
              </a:p>
            </p:txBody>
          </p:sp>
          <p:sp>
            <p:nvSpPr>
              <p:cNvPr id="6159" name="AutoShape 79"/>
              <p:cNvSpPr>
                <a:spLocks noChangeArrowheads="1"/>
              </p:cNvSpPr>
              <p:nvPr/>
            </p:nvSpPr>
            <p:spPr bwMode="auto">
              <a:xfrm rot="5400000" flipV="1">
                <a:off x="679" y="2778"/>
                <a:ext cx="671" cy="555"/>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6160" name="AutoShape 80"/>
              <p:cNvSpPr>
                <a:spLocks noChangeArrowheads="1"/>
              </p:cNvSpPr>
              <p:nvPr/>
            </p:nvSpPr>
            <p:spPr bwMode="auto">
              <a:xfrm rot="5400000" flipV="1">
                <a:off x="2545" y="2144"/>
                <a:ext cx="671" cy="321"/>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6161" name="AutoShape 81"/>
              <p:cNvSpPr>
                <a:spLocks noChangeArrowheads="1"/>
              </p:cNvSpPr>
              <p:nvPr/>
            </p:nvSpPr>
            <p:spPr bwMode="auto">
              <a:xfrm rot="5400000" flipV="1">
                <a:off x="1308" y="2063"/>
                <a:ext cx="670" cy="48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6162" name="AutoShape 82"/>
              <p:cNvSpPr>
                <a:spLocks noChangeArrowheads="1"/>
              </p:cNvSpPr>
              <p:nvPr/>
            </p:nvSpPr>
            <p:spPr bwMode="auto">
              <a:xfrm rot="5400000" flipV="1">
                <a:off x="179" y="2104"/>
                <a:ext cx="671" cy="42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cxnSp>
            <p:nvCxnSpPr>
              <p:cNvPr id="6163" name="AutoShape 83"/>
              <p:cNvCxnSpPr>
                <a:cxnSpLocks noChangeShapeType="1"/>
                <a:stCxn id="6158" idx="2"/>
                <a:endCxn id="6162" idx="1"/>
              </p:cNvCxnSpPr>
              <p:nvPr/>
            </p:nvCxnSpPr>
            <p:spPr bwMode="auto">
              <a:xfrm flipH="1">
                <a:off x="510" y="1759"/>
                <a:ext cx="265" cy="22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64" name="AutoShape 84"/>
              <p:cNvCxnSpPr>
                <a:cxnSpLocks noChangeShapeType="1"/>
                <a:stCxn id="6157" idx="2"/>
                <a:endCxn id="6162" idx="1"/>
              </p:cNvCxnSpPr>
              <p:nvPr/>
            </p:nvCxnSpPr>
            <p:spPr bwMode="auto">
              <a:xfrm flipH="1">
                <a:off x="510" y="1759"/>
                <a:ext cx="1266" cy="22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65" name="AutoShape 85"/>
              <p:cNvCxnSpPr>
                <a:cxnSpLocks noChangeShapeType="1"/>
                <a:stCxn id="6158" idx="2"/>
                <a:endCxn id="6161" idx="1"/>
              </p:cNvCxnSpPr>
              <p:nvPr/>
            </p:nvCxnSpPr>
            <p:spPr bwMode="auto">
              <a:xfrm>
                <a:off x="775" y="1759"/>
                <a:ext cx="859" cy="223"/>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66" name="AutoShape 86"/>
              <p:cNvCxnSpPr>
                <a:cxnSpLocks noChangeShapeType="1"/>
                <a:stCxn id="6156" idx="2"/>
                <a:endCxn id="6161" idx="1"/>
              </p:cNvCxnSpPr>
              <p:nvPr/>
            </p:nvCxnSpPr>
            <p:spPr bwMode="auto">
              <a:xfrm flipH="1">
                <a:off x="1634" y="1759"/>
                <a:ext cx="1178" cy="223"/>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67" name="AutoShape 87"/>
              <p:cNvCxnSpPr>
                <a:cxnSpLocks noChangeShapeType="1"/>
                <a:stCxn id="6156" idx="2"/>
                <a:endCxn id="6160" idx="1"/>
              </p:cNvCxnSpPr>
              <p:nvPr/>
            </p:nvCxnSpPr>
            <p:spPr bwMode="auto">
              <a:xfrm>
                <a:off x="2812" y="1759"/>
                <a:ext cx="59" cy="22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68" name="AutoShape 88"/>
              <p:cNvCxnSpPr>
                <a:cxnSpLocks noChangeShapeType="1"/>
                <a:stCxn id="6157" idx="2"/>
                <a:endCxn id="6160" idx="1"/>
              </p:cNvCxnSpPr>
              <p:nvPr/>
            </p:nvCxnSpPr>
            <p:spPr bwMode="auto">
              <a:xfrm>
                <a:off x="1776" y="1759"/>
                <a:ext cx="1095" cy="22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6169" name="AutoShape 89"/>
              <p:cNvSpPr>
                <a:spLocks noChangeArrowheads="1"/>
              </p:cNvSpPr>
              <p:nvPr/>
            </p:nvSpPr>
            <p:spPr bwMode="auto">
              <a:xfrm rot="5400000" flipV="1">
                <a:off x="1258" y="3579"/>
                <a:ext cx="671" cy="55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cxnSp>
            <p:nvCxnSpPr>
              <p:cNvPr id="6170" name="AutoShape 90"/>
              <p:cNvCxnSpPr>
                <a:cxnSpLocks noChangeShapeType="1"/>
                <a:stCxn id="6162" idx="3"/>
                <a:endCxn id="6159" idx="1"/>
              </p:cNvCxnSpPr>
              <p:nvPr/>
            </p:nvCxnSpPr>
            <p:spPr bwMode="auto">
              <a:xfrm>
                <a:off x="511" y="2644"/>
                <a:ext cx="501" cy="79"/>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71" name="AutoShape 91"/>
              <p:cNvCxnSpPr>
                <a:cxnSpLocks noChangeShapeType="1"/>
                <a:stCxn id="6161" idx="3"/>
                <a:endCxn id="6159" idx="1"/>
              </p:cNvCxnSpPr>
              <p:nvPr/>
            </p:nvCxnSpPr>
            <p:spPr bwMode="auto">
              <a:xfrm flipH="1">
                <a:off x="1012" y="2645"/>
                <a:ext cx="622" cy="7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72" name="AutoShape 92"/>
              <p:cNvCxnSpPr>
                <a:cxnSpLocks noChangeShapeType="1"/>
                <a:stCxn id="6174" idx="3"/>
                <a:endCxn id="6169" idx="1"/>
              </p:cNvCxnSpPr>
              <p:nvPr/>
            </p:nvCxnSpPr>
            <p:spPr bwMode="auto">
              <a:xfrm flipH="1">
                <a:off x="1588" y="3365"/>
                <a:ext cx="718" cy="163"/>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73" name="AutoShape 93"/>
              <p:cNvCxnSpPr>
                <a:cxnSpLocks noChangeShapeType="1"/>
                <a:stCxn id="6159" idx="3"/>
                <a:endCxn id="6169" idx="1"/>
              </p:cNvCxnSpPr>
              <p:nvPr/>
            </p:nvCxnSpPr>
            <p:spPr bwMode="auto">
              <a:xfrm>
                <a:off x="1012" y="3386"/>
                <a:ext cx="576" cy="142"/>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6174" name="AutoShape 94"/>
              <p:cNvSpPr>
                <a:spLocks noChangeArrowheads="1"/>
              </p:cNvSpPr>
              <p:nvPr/>
            </p:nvSpPr>
            <p:spPr bwMode="auto">
              <a:xfrm rot="5400000" flipV="1">
                <a:off x="1977" y="2820"/>
                <a:ext cx="670" cy="416"/>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NOT</a:t>
                </a:r>
              </a:p>
            </p:txBody>
          </p:sp>
          <p:cxnSp>
            <p:nvCxnSpPr>
              <p:cNvPr id="6175" name="AutoShape 95"/>
              <p:cNvCxnSpPr>
                <a:cxnSpLocks noChangeShapeType="1"/>
                <a:stCxn id="6160" idx="3"/>
                <a:endCxn id="6174" idx="1"/>
              </p:cNvCxnSpPr>
              <p:nvPr/>
            </p:nvCxnSpPr>
            <p:spPr bwMode="auto">
              <a:xfrm flipH="1">
                <a:off x="2306" y="2644"/>
                <a:ext cx="565" cy="58"/>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76" name="AutoShape 96"/>
              <p:cNvCxnSpPr>
                <a:cxnSpLocks noChangeShapeType="1"/>
                <a:stCxn id="6169" idx="3"/>
              </p:cNvCxnSpPr>
              <p:nvPr/>
            </p:nvCxnSpPr>
            <p:spPr bwMode="auto">
              <a:xfrm>
                <a:off x="1588" y="4191"/>
                <a:ext cx="0" cy="14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6154" name="Line 110"/>
            <p:cNvSpPr>
              <a:spLocks noChangeShapeType="1"/>
            </p:cNvSpPr>
            <p:nvPr/>
          </p:nvSpPr>
          <p:spPr bwMode="auto">
            <a:xfrm>
              <a:off x="1488" y="2627"/>
              <a:ext cx="0" cy="1549"/>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155" name="Rectangle 47"/>
            <p:cNvSpPr>
              <a:spLocks noChangeArrowheads="1"/>
            </p:cNvSpPr>
            <p:nvPr/>
          </p:nvSpPr>
          <p:spPr bwMode="auto">
            <a:xfrm>
              <a:off x="576" y="3161"/>
              <a:ext cx="9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constant</a:t>
              </a:r>
            </a:p>
          </p:txBody>
        </p:sp>
      </p:grpSp>
      <p:grpSp>
        <p:nvGrpSpPr>
          <p:cNvPr id="4" name="Group 51"/>
          <p:cNvGrpSpPr>
            <a:grpSpLocks/>
          </p:cNvGrpSpPr>
          <p:nvPr/>
        </p:nvGrpSpPr>
        <p:grpSpPr bwMode="auto">
          <a:xfrm>
            <a:off x="2895600" y="3036888"/>
            <a:ext cx="3276600" cy="457200"/>
            <a:chOff x="1824" y="1913"/>
            <a:chExt cx="2064" cy="288"/>
          </a:xfrm>
        </p:grpSpPr>
        <p:sp>
          <p:nvSpPr>
            <p:cNvPr id="6151" name="Line 110"/>
            <p:cNvSpPr>
              <a:spLocks noChangeShapeType="1"/>
            </p:cNvSpPr>
            <p:nvPr/>
          </p:nvSpPr>
          <p:spPr bwMode="auto">
            <a:xfrm flipH="1">
              <a:off x="1824" y="2191"/>
              <a:ext cx="2064" cy="0"/>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152" name="Rectangle 49"/>
            <p:cNvSpPr>
              <a:spLocks noChangeArrowheads="1"/>
            </p:cNvSpPr>
            <p:nvPr/>
          </p:nvSpPr>
          <p:spPr bwMode="auto">
            <a:xfrm>
              <a:off x="2357" y="1913"/>
              <a:ext cx="9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constant</a:t>
              </a:r>
            </a:p>
          </p:txBody>
        </p:sp>
      </p:grpSp>
      <p:sp>
        <p:nvSpPr>
          <p:cNvPr id="313396" name="Rectangle 52"/>
          <p:cNvSpPr>
            <a:spLocks noChangeArrowheads="1"/>
          </p:cNvSpPr>
          <p:nvPr/>
        </p:nvSpPr>
        <p:spPr bwMode="auto">
          <a:xfrm>
            <a:off x="5791200" y="5272088"/>
            <a:ext cx="35099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t>NC is short for </a:t>
            </a:r>
          </a:p>
          <a:p>
            <a:pPr algn="ctr">
              <a:buFontTx/>
              <a:buNone/>
            </a:pPr>
            <a:r>
              <a:rPr lang="en-US" altLang="en-US"/>
              <a:t>“Nick’s Class”</a:t>
            </a:r>
          </a:p>
          <a:p>
            <a:pPr algn="ctr">
              <a:buFontTx/>
              <a:buNone/>
            </a:pPr>
            <a:r>
              <a:rPr lang="en-US" altLang="en-US"/>
              <a:t>after Nick Pippenger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83651">
                                            <p:txEl>
                                              <p:pRg st="2" end="2"/>
                                            </p:txEl>
                                          </p:spTgt>
                                        </p:tgtEl>
                                        <p:attrNameLst>
                                          <p:attrName>style.visibility</p:attrName>
                                        </p:attrNameLst>
                                      </p:cBhvr>
                                      <p:to>
                                        <p:strVal val="visible"/>
                                      </p:to>
                                    </p:set>
                                    <p:anim calcmode="lin" valueType="num">
                                      <p:cBhvr additive="base">
                                        <p:cTn id="27"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3396"/>
                                        </p:tgtEl>
                                        <p:attrNameLst>
                                          <p:attrName>style.visibility</p:attrName>
                                        </p:attrNameLst>
                                      </p:cBhvr>
                                      <p:to>
                                        <p:strVal val="visible"/>
                                      </p:to>
                                    </p:set>
                                    <p:anim calcmode="lin" valueType="num">
                                      <p:cBhvr additive="base">
                                        <p:cTn id="33" dur="500" fill="hold"/>
                                        <p:tgtEl>
                                          <p:spTgt spid="313396"/>
                                        </p:tgtEl>
                                        <p:attrNameLst>
                                          <p:attrName>ppt_x</p:attrName>
                                        </p:attrNameLst>
                                      </p:cBhvr>
                                      <p:tavLst>
                                        <p:tav tm="0">
                                          <p:val>
                                            <p:strVal val="#ppt_x"/>
                                          </p:val>
                                        </p:tav>
                                        <p:tav tm="100000">
                                          <p:val>
                                            <p:strVal val="#ppt_x"/>
                                          </p:val>
                                        </p:tav>
                                      </p:tavLst>
                                    </p:anim>
                                    <p:anim calcmode="lin" valueType="num">
                                      <p:cBhvr additive="base">
                                        <p:cTn id="34" dur="500" fill="hold"/>
                                        <p:tgtEl>
                                          <p:spTgt spid="313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9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7374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Ackermann(5)-Time</a:t>
            </a:r>
            <a:r>
              <a:rPr lang="en-US" altLang="en-US"/>
              <a:t> </a:t>
            </a:r>
            <a:br>
              <a:rPr lang="en-US" altLang="en-US"/>
            </a:br>
            <a:r>
              <a:rPr lang="en-US" altLang="en-US"/>
              <a:t>  = Set of computational problems computed by</a:t>
            </a:r>
            <a:br>
              <a:rPr lang="en-US" altLang="en-US"/>
            </a:br>
            <a:r>
              <a:rPr lang="en-US" altLang="en-US"/>
              <a:t>        a TM in time </a:t>
            </a:r>
            <a:r>
              <a:rPr lang="en-US" altLang="en-US" i="1"/>
              <a:t>Ackermann(5)</a:t>
            </a:r>
            <a:r>
              <a:rPr lang="en-US" altLang="en-US"/>
              <a:t>.</a:t>
            </a:r>
          </a:p>
          <a:p>
            <a:pPr lvl="1"/>
            <a:r>
              <a:rPr lang="en-US" altLang="en-US"/>
              <a:t>But this is only constant time </a:t>
            </a:r>
            <a:r>
              <a:rPr lang="en-US" altLang="en-US" i="1"/>
              <a:t>O(1)</a:t>
            </a:r>
            <a:r>
              <a:rPr lang="en-US" altLang="en-US"/>
              <a:t>.</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Ackermann’s </a:t>
            </a:r>
            <a:r>
              <a:rPr lang="en-US" sz="3200" b="1" dirty="0">
                <a:solidFill>
                  <a:schemeClr val="tx2"/>
                </a:solidFill>
                <a:effectLst>
                  <a:outerShdw blurRad="38100" dist="38100" dir="2700000" algn="tl">
                    <a:srgbClr val="000000"/>
                  </a:outerShdw>
                </a:effectLst>
              </a:rPr>
              <a:t>Time</a:t>
            </a:r>
            <a:endParaRPr lang="en-US" sz="3200" b="1" baseline="-25000" dirty="0">
              <a:solidFill>
                <a:schemeClr val="tx2"/>
              </a:solidFill>
              <a:effectLst>
                <a:outerShdw blurRad="38100" dist="38100" dir="2700000" algn="tl">
                  <a:srgbClr val="000000"/>
                </a:outerShdw>
              </a:effectLst>
            </a:endParaRPr>
          </a:p>
        </p:txBody>
      </p:sp>
      <p:grpSp>
        <p:nvGrpSpPr>
          <p:cNvPr id="52228"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52230"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52231"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52234"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52247"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52248"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52249"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52250"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52251"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52252"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52253"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52254"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7374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Ackermann(n)-Time</a:t>
            </a:r>
            <a:r>
              <a:rPr lang="en-US" altLang="en-US"/>
              <a:t> </a:t>
            </a:r>
            <a:br>
              <a:rPr lang="en-US" altLang="en-US"/>
            </a:br>
            <a:r>
              <a:rPr lang="en-US" altLang="en-US"/>
              <a:t>  = Set of computational problems computed by</a:t>
            </a:r>
            <a:br>
              <a:rPr lang="en-US" altLang="en-US"/>
            </a:br>
            <a:r>
              <a:rPr lang="en-US" altLang="en-US"/>
              <a:t>        a TM in time </a:t>
            </a:r>
            <a:r>
              <a:rPr lang="en-US" altLang="en-US" i="1"/>
              <a:t>Ackermann(n)</a:t>
            </a:r>
            <a:r>
              <a:rPr lang="en-US" altLang="en-US"/>
              <a:t>.</a:t>
            </a:r>
          </a:p>
          <a:p>
            <a:pPr lvl="1"/>
            <a:r>
              <a:rPr lang="en-US" altLang="en-US"/>
              <a:t>This is a lot of time!</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Ackermann’s Time</a:t>
            </a:r>
            <a:endParaRPr lang="en-US" sz="3200" b="1" baseline="-25000" dirty="0">
              <a:solidFill>
                <a:schemeClr val="tx2"/>
              </a:solidFill>
              <a:effectLst>
                <a:outerShdw blurRad="38100" dist="38100" dir="2700000" algn="tl">
                  <a:srgbClr val="000000"/>
                </a:outerShdw>
              </a:effectLst>
            </a:endParaRPr>
          </a:p>
        </p:txBody>
      </p:sp>
      <p:grpSp>
        <p:nvGrpSpPr>
          <p:cNvPr id="53252"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53254"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53255"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53258"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53271"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53272"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53273"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53274"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53275"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53276"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53277"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53278"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737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Computable</a:t>
            </a:r>
            <a:r>
              <a:rPr lang="en-US" altLang="en-US"/>
              <a:t/>
            </a:r>
            <a:br>
              <a:rPr lang="en-US" altLang="en-US"/>
            </a:br>
            <a:r>
              <a:rPr lang="en-US" altLang="en-US"/>
              <a:t>  = Set of computational problems computed by</a:t>
            </a:r>
            <a:br>
              <a:rPr lang="en-US" altLang="en-US"/>
            </a:br>
            <a:r>
              <a:rPr lang="en-US" altLang="en-US"/>
              <a:t>        a TM.</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Computable</a:t>
            </a:r>
            <a:endParaRPr lang="en-US" sz="3200" b="1" baseline="-25000" dirty="0">
              <a:solidFill>
                <a:schemeClr val="tx2"/>
              </a:solidFill>
              <a:effectLst>
                <a:outerShdw blurRad="38100" dist="38100" dir="2700000" algn="tl">
                  <a:srgbClr val="000000"/>
                </a:outerShdw>
              </a:effectLst>
            </a:endParaRPr>
          </a:p>
        </p:txBody>
      </p:sp>
      <p:grpSp>
        <p:nvGrpSpPr>
          <p:cNvPr id="54276"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54278"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54279"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54282"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54295"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54296"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54297"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54298"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54299"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54300"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54301"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54302"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14" name="Rectangle 13"/>
          <p:cNvSpPr>
            <a:spLocks noChangeArrowheads="1"/>
          </p:cNvSpPr>
          <p:nvPr/>
        </p:nvSpPr>
        <p:spPr bwMode="auto">
          <a:xfrm>
            <a:off x="900113" y="2730500"/>
            <a:ext cx="100806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A computational problem/language</a:t>
            </a:r>
          </a:p>
          <a:p>
            <a:pPr lvl="1">
              <a:buFont typeface="Arial" charset="0"/>
              <a:buChar char="•"/>
            </a:pPr>
            <a:r>
              <a:rPr lang="en-US" altLang="en-US" sz="2400">
                <a:cs typeface="Times New Roman" pitchFamily="18" charset="0"/>
              </a:rPr>
              <a:t>is said to be </a:t>
            </a:r>
            <a:r>
              <a:rPr lang="en-US" altLang="en-US" sz="2400">
                <a:solidFill>
                  <a:schemeClr val="hlink"/>
                </a:solidFill>
                <a:cs typeface="Times New Roman" pitchFamily="18" charset="0"/>
              </a:rPr>
              <a:t>computable/decidable/recursive </a:t>
            </a:r>
            <a:r>
              <a:rPr lang="en-US" altLang="en-US" sz="2400">
                <a:cs typeface="Times New Roman" pitchFamily="18" charset="0"/>
                <a:sym typeface="Symbol" pitchFamily="18" charset="2"/>
              </a:rPr>
              <a:t>iff   TM M</a:t>
            </a:r>
          </a:p>
          <a:p>
            <a:pPr lvl="2">
              <a:buFont typeface="Arial" charset="0"/>
              <a:buChar char="•"/>
            </a:pPr>
            <a:r>
              <a:rPr lang="en-US" altLang="en-US" sz="2400">
                <a:cs typeface="Times New Roman" pitchFamily="18" charset="0"/>
              </a:rPr>
              <a:t>On every input the machine </a:t>
            </a:r>
            <a:br>
              <a:rPr lang="en-US" altLang="en-US" sz="2400">
                <a:cs typeface="Times New Roman" pitchFamily="18" charset="0"/>
              </a:rPr>
            </a:br>
            <a:r>
              <a:rPr lang="en-US" altLang="en-US" sz="2400">
                <a:cs typeface="Times New Roman" pitchFamily="18" charset="0"/>
              </a:rPr>
              <a:t>  halts and gives the correct answer.</a:t>
            </a:r>
          </a:p>
          <a:p>
            <a:pPr lvl="1">
              <a:buFont typeface="Arial" charset="0"/>
              <a:buChar char="•"/>
            </a:pPr>
            <a:r>
              <a:rPr lang="en-US" altLang="en-US" sz="2400">
                <a:cs typeface="Times New Roman" pitchFamily="18" charset="0"/>
              </a:rPr>
              <a:t>is said to be </a:t>
            </a:r>
            <a:r>
              <a:rPr lang="en-US" altLang="en-US" sz="2400">
                <a:solidFill>
                  <a:srgbClr val="FF00FF"/>
                </a:solidFill>
                <a:cs typeface="Times New Roman" pitchFamily="18" charset="0"/>
              </a:rPr>
              <a:t>accepted/semidecided/enumerable </a:t>
            </a:r>
            <a:r>
              <a:rPr lang="en-US" altLang="en-US" sz="2400">
                <a:sym typeface="Symbol" pitchFamily="18" charset="2"/>
              </a:rPr>
              <a:t>iff   TM M</a:t>
            </a:r>
            <a:endParaRPr lang="en-US" altLang="en-US" sz="2400">
              <a:solidFill>
                <a:srgbClr val="FF00FF"/>
              </a:solidFill>
              <a:cs typeface="Times New Roman" pitchFamily="18" charset="0"/>
            </a:endParaRPr>
          </a:p>
          <a:p>
            <a:pPr lvl="2">
              <a:buFont typeface="Arial" charset="0"/>
              <a:buChar char="•"/>
            </a:pPr>
            <a:r>
              <a:rPr lang="en-US" altLang="en-US" sz="2400">
                <a:cs typeface="Times New Roman" pitchFamily="18" charset="0"/>
              </a:rPr>
              <a:t>On every </a:t>
            </a:r>
            <a:r>
              <a:rPr lang="en-US" altLang="en-US" sz="2400" i="1">
                <a:solidFill>
                  <a:srgbClr val="FF0000"/>
                </a:solidFill>
                <a:cs typeface="Times New Roman" pitchFamily="18" charset="0"/>
              </a:rPr>
              <a:t>yes</a:t>
            </a:r>
            <a:r>
              <a:rPr lang="en-US" altLang="en-US" sz="2400">
                <a:cs typeface="Times New Roman" pitchFamily="18" charset="0"/>
              </a:rPr>
              <a:t> input, the machine halts </a:t>
            </a:r>
            <a:br>
              <a:rPr lang="en-US" altLang="en-US" sz="2400">
                <a:cs typeface="Times New Roman" pitchFamily="18" charset="0"/>
              </a:rPr>
            </a:br>
            <a:r>
              <a:rPr lang="en-US" altLang="en-US" sz="2400">
                <a:cs typeface="Times New Roman" pitchFamily="18" charset="0"/>
              </a:rPr>
              <a:t>  and gives the correct answer.</a:t>
            </a:r>
          </a:p>
          <a:p>
            <a:pPr lvl="2">
              <a:buFontTx/>
              <a:buNone/>
            </a:pPr>
            <a:r>
              <a:rPr lang="en-US" altLang="en-US" sz="2400">
                <a:cs typeface="Times New Roman" pitchFamily="18" charset="0"/>
              </a:rPr>
              <a:t>(A halting computation is a </a:t>
            </a:r>
            <a:r>
              <a:rPr lang="en-US" altLang="en-US" sz="2400" i="1">
                <a:solidFill>
                  <a:srgbClr val="FF00FF"/>
                </a:solidFill>
                <a:cs typeface="Times New Roman" pitchFamily="18" charset="0"/>
              </a:rPr>
              <a:t>witness</a:t>
            </a:r>
            <a:r>
              <a:rPr lang="en-US" altLang="en-US" sz="2400">
                <a:cs typeface="Times New Roman" pitchFamily="18" charset="0"/>
              </a:rPr>
              <a:t> of a </a:t>
            </a:r>
            <a:r>
              <a:rPr lang="en-US" altLang="en-US" sz="2400" i="1">
                <a:solidFill>
                  <a:srgbClr val="FF0000"/>
                </a:solidFill>
                <a:cs typeface="Times New Roman" pitchFamily="18" charset="0"/>
              </a:rPr>
              <a:t>yes</a:t>
            </a:r>
            <a:r>
              <a:rPr lang="en-US" altLang="en-US" sz="2400">
                <a:cs typeface="Times New Roman" pitchFamily="18" charset="0"/>
              </a:rPr>
              <a:t> answer)</a:t>
            </a:r>
          </a:p>
          <a:p>
            <a:pPr lvl="2">
              <a:buFont typeface="Arial" charset="0"/>
              <a:buChar char="•"/>
            </a:pPr>
            <a:r>
              <a:rPr lang="en-US" altLang="en-US" sz="2400">
                <a:cs typeface="Times New Roman" pitchFamily="18" charset="0"/>
              </a:rPr>
              <a:t>On every </a:t>
            </a:r>
            <a:r>
              <a:rPr lang="en-US" altLang="en-US" sz="2400" i="1">
                <a:solidFill>
                  <a:srgbClr val="FF0000"/>
                </a:solidFill>
                <a:cs typeface="Times New Roman" pitchFamily="18" charset="0"/>
              </a:rPr>
              <a:t>no</a:t>
            </a:r>
            <a:r>
              <a:rPr lang="en-US" altLang="en-US" sz="2400">
                <a:solidFill>
                  <a:srgbClr val="FF0000"/>
                </a:solidFill>
                <a:cs typeface="Times New Roman" pitchFamily="18" charset="0"/>
              </a:rPr>
              <a:t> </a:t>
            </a:r>
            <a:r>
              <a:rPr lang="en-US" altLang="en-US" sz="2400">
                <a:cs typeface="Times New Roman" pitchFamily="18" charset="0"/>
              </a:rPr>
              <a:t>input, the machine </a:t>
            </a:r>
            <a:br>
              <a:rPr lang="en-US" altLang="en-US" sz="2400">
                <a:cs typeface="Times New Roman" pitchFamily="18" charset="0"/>
              </a:rPr>
            </a:br>
            <a:r>
              <a:rPr lang="en-US" altLang="en-US" sz="2400">
                <a:cs typeface="Times New Roman" pitchFamily="18" charset="0"/>
              </a:rPr>
              <a:t>   could halt and gives the correct answer</a:t>
            </a:r>
            <a:br>
              <a:rPr lang="en-US" altLang="en-US" sz="2400">
                <a:cs typeface="Times New Roman" pitchFamily="18" charset="0"/>
              </a:rPr>
            </a:br>
            <a:r>
              <a:rPr lang="en-US" altLang="en-US" sz="2400">
                <a:cs typeface="Times New Roman" pitchFamily="18" charset="0"/>
              </a:rPr>
              <a:t>   or could run for ever.</a:t>
            </a:r>
          </a:p>
        </p:txBody>
      </p:sp>
      <p:grpSp>
        <p:nvGrpSpPr>
          <p:cNvPr id="2" name="Group 17"/>
          <p:cNvGrpSpPr>
            <a:grpSpLocks/>
          </p:cNvGrpSpPr>
          <p:nvPr/>
        </p:nvGrpSpPr>
        <p:grpSpPr bwMode="auto">
          <a:xfrm>
            <a:off x="-114300" y="-74613"/>
            <a:ext cx="6872288" cy="7032626"/>
            <a:chOff x="-113630" y="-75233"/>
            <a:chExt cx="6871943" cy="7032625"/>
          </a:xfrm>
        </p:grpSpPr>
        <p:sp>
          <p:nvSpPr>
            <p:cNvPr id="16" name="Oval 48"/>
            <p:cNvSpPr>
              <a:spLocks noChangeArrowheads="1"/>
            </p:cNvSpPr>
            <p:nvPr/>
          </p:nvSpPr>
          <p:spPr bwMode="auto">
            <a:xfrm rot="19071281" flipH="1">
              <a:off x="784850" y="-75233"/>
              <a:ext cx="5973463"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5306" name="Rectangle 49"/>
            <p:cNvSpPr>
              <a:spLocks noChangeArrowheads="1"/>
            </p:cNvSpPr>
            <p:nvPr/>
          </p:nvSpPr>
          <p:spPr bwMode="auto">
            <a:xfrm>
              <a:off x="-113630" y="53278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a:t>
              </a:r>
              <a:endParaRPr lang="en-US" altLang="en-US" sz="2400">
                <a:solidFill>
                  <a:srgbClr val="FF00FF"/>
                </a:solidFill>
              </a:endParaRPr>
            </a:p>
          </p:txBody>
        </p:sp>
      </p:grpSp>
      <p:grpSp>
        <p:nvGrpSpPr>
          <p:cNvPr id="3" name="Group 2"/>
          <p:cNvGrpSpPr>
            <a:grpSpLocks/>
          </p:cNvGrpSpPr>
          <p:nvPr/>
        </p:nvGrpSpPr>
        <p:grpSpPr bwMode="auto">
          <a:xfrm>
            <a:off x="1728788" y="838200"/>
            <a:ext cx="5257800" cy="5918200"/>
            <a:chOff x="2400" y="528"/>
            <a:chExt cx="3312" cy="3728"/>
          </a:xfrm>
        </p:grpSpPr>
        <p:sp>
          <p:nvSpPr>
            <p:cNvPr id="22"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5304"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5050"/>
                  </a:solidFill>
                </a:rPr>
                <a:t>Computable</a:t>
              </a:r>
            </a:p>
          </p:txBody>
        </p:sp>
      </p:gr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 calcmode="lin" valueType="num">
                                      <p:cBhvr additive="base">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 calcmode="lin" valueType="num">
                                      <p:cBhvr additive="base">
                                        <p:cTn id="3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anim calcmode="lin" valueType="num">
                                      <p:cBhvr additive="base">
                                        <p:cTn id="4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 calcmode="lin" valueType="num">
                                      <p:cBhvr additive="base">
                                        <p:cTn id="4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14" name="Rectangle 13"/>
          <p:cNvSpPr>
            <a:spLocks noChangeArrowheads="1"/>
          </p:cNvSpPr>
          <p:nvPr/>
        </p:nvSpPr>
        <p:spPr bwMode="auto">
          <a:xfrm>
            <a:off x="1062038" y="4208463"/>
            <a:ext cx="8839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lvl="1"/>
            <a:r>
              <a:rPr lang="en-US" altLang="en-US" sz="2400">
                <a:solidFill>
                  <a:srgbClr val="FF00FF"/>
                </a:solidFill>
                <a:cs typeface="Times New Roman" pitchFamily="18" charset="0"/>
              </a:rPr>
              <a:t>Acceptable </a:t>
            </a:r>
            <a:r>
              <a:rPr lang="en-US" altLang="en-US" sz="2400">
                <a:sym typeface="Symbol" pitchFamily="18" charset="2"/>
              </a:rPr>
              <a:t>iff   TM M</a:t>
            </a:r>
            <a:endParaRPr lang="en-US" altLang="en-US" sz="2400">
              <a:solidFill>
                <a:srgbClr val="FF00FF"/>
              </a:solidFill>
              <a:cs typeface="Times New Roman" pitchFamily="18" charset="0"/>
            </a:endParaRPr>
          </a:p>
          <a:p>
            <a:pPr lvl="2">
              <a:buFont typeface="Arial" charset="0"/>
              <a:buChar char="•"/>
            </a:pPr>
            <a:r>
              <a:rPr lang="en-US" altLang="en-US" sz="2400">
                <a:cs typeface="Times New Roman" pitchFamily="18" charset="0"/>
              </a:rPr>
              <a:t>On every </a:t>
            </a:r>
            <a:r>
              <a:rPr lang="en-US" altLang="en-US" sz="2400" i="1">
                <a:solidFill>
                  <a:srgbClr val="FF0000"/>
                </a:solidFill>
                <a:cs typeface="Times New Roman" pitchFamily="18" charset="0"/>
              </a:rPr>
              <a:t>yes</a:t>
            </a:r>
            <a:r>
              <a:rPr lang="en-US" altLang="en-US" sz="2400">
                <a:cs typeface="Times New Roman" pitchFamily="18" charset="0"/>
              </a:rPr>
              <a:t> input, the machine halts </a:t>
            </a:r>
            <a:br>
              <a:rPr lang="en-US" altLang="en-US" sz="2400">
                <a:cs typeface="Times New Roman" pitchFamily="18" charset="0"/>
              </a:rPr>
            </a:br>
            <a:r>
              <a:rPr lang="en-US" altLang="en-US" sz="2400">
                <a:cs typeface="Times New Roman" pitchFamily="18" charset="0"/>
              </a:rPr>
              <a:t>  and gives the correct answer.</a:t>
            </a:r>
          </a:p>
          <a:p>
            <a:pPr lvl="2">
              <a:buFontTx/>
              <a:buNone/>
            </a:pPr>
            <a:r>
              <a:rPr lang="en-US" altLang="en-US" sz="2400">
                <a:cs typeface="Times New Roman" pitchFamily="18" charset="0"/>
              </a:rPr>
              <a:t>(A halting computation is a </a:t>
            </a:r>
            <a:r>
              <a:rPr lang="en-US" altLang="en-US" sz="2400" i="1">
                <a:solidFill>
                  <a:srgbClr val="FF00FF"/>
                </a:solidFill>
                <a:cs typeface="Times New Roman" pitchFamily="18" charset="0"/>
              </a:rPr>
              <a:t>witness</a:t>
            </a:r>
            <a:r>
              <a:rPr lang="en-US" altLang="en-US" sz="2400">
                <a:cs typeface="Times New Roman" pitchFamily="18" charset="0"/>
              </a:rPr>
              <a:t> of a </a:t>
            </a:r>
            <a:r>
              <a:rPr lang="en-US" altLang="en-US" sz="2400" i="1">
                <a:solidFill>
                  <a:srgbClr val="FF0000"/>
                </a:solidFill>
                <a:cs typeface="Times New Roman" pitchFamily="18" charset="0"/>
              </a:rPr>
              <a:t>yes</a:t>
            </a:r>
            <a:r>
              <a:rPr lang="en-US" altLang="en-US" sz="2400">
                <a:cs typeface="Times New Roman" pitchFamily="18" charset="0"/>
              </a:rPr>
              <a:t> answer)</a:t>
            </a:r>
          </a:p>
          <a:p>
            <a:pPr lvl="2">
              <a:buFont typeface="Arial" charset="0"/>
              <a:buChar char="•"/>
            </a:pPr>
            <a:r>
              <a:rPr lang="en-US" altLang="en-US" sz="2400">
                <a:cs typeface="Times New Roman" pitchFamily="18" charset="0"/>
              </a:rPr>
              <a:t>On every </a:t>
            </a:r>
            <a:r>
              <a:rPr lang="en-US" altLang="en-US" sz="2400" i="1">
                <a:solidFill>
                  <a:srgbClr val="FF0000"/>
                </a:solidFill>
                <a:cs typeface="Times New Roman" pitchFamily="18" charset="0"/>
              </a:rPr>
              <a:t>no</a:t>
            </a:r>
            <a:r>
              <a:rPr lang="en-US" altLang="en-US" sz="2400">
                <a:solidFill>
                  <a:srgbClr val="FF0000"/>
                </a:solidFill>
                <a:cs typeface="Times New Roman" pitchFamily="18" charset="0"/>
              </a:rPr>
              <a:t> </a:t>
            </a:r>
            <a:r>
              <a:rPr lang="en-US" altLang="en-US" sz="2400">
                <a:cs typeface="Times New Roman" pitchFamily="18" charset="0"/>
              </a:rPr>
              <a:t>input, the machine </a:t>
            </a:r>
            <a:br>
              <a:rPr lang="en-US" altLang="en-US" sz="2400">
                <a:cs typeface="Times New Roman" pitchFamily="18" charset="0"/>
              </a:rPr>
            </a:br>
            <a:r>
              <a:rPr lang="en-US" altLang="en-US" sz="2400">
                <a:cs typeface="Times New Roman" pitchFamily="18" charset="0"/>
              </a:rPr>
              <a:t>   could halt and gives the correct answer</a:t>
            </a:r>
            <a:br>
              <a:rPr lang="en-US" altLang="en-US" sz="2400">
                <a:cs typeface="Times New Roman" pitchFamily="18" charset="0"/>
              </a:rPr>
            </a:br>
            <a:r>
              <a:rPr lang="en-US" altLang="en-US" sz="2400">
                <a:cs typeface="Times New Roman" pitchFamily="18" charset="0"/>
              </a:rPr>
              <a:t>   or could run for ever.</a:t>
            </a:r>
          </a:p>
        </p:txBody>
      </p:sp>
      <p:sp>
        <p:nvSpPr>
          <p:cNvPr id="24" name="Rectangle 23"/>
          <p:cNvSpPr/>
          <p:nvPr/>
        </p:nvSpPr>
        <p:spPr>
          <a:xfrm>
            <a:off x="5418138" y="831850"/>
            <a:ext cx="4267200" cy="1373188"/>
          </a:xfrm>
          <a:prstGeom prst="rect">
            <a:avLst/>
          </a:prstGeom>
        </p:spPr>
        <p:txBody>
          <a:bodyPr>
            <a:spAutoFit/>
          </a:bodyPr>
          <a:lstStyle/>
          <a:p>
            <a:pPr algn="ctr">
              <a:buFontTx/>
              <a:buNone/>
              <a:defRPr/>
            </a:pPr>
            <a:r>
              <a:rPr lang="en-US" dirty="0">
                <a:cs typeface="Times New Roman" pitchFamily="18" charset="0"/>
              </a:rPr>
              <a:t>Is there a language</a:t>
            </a:r>
            <a:br>
              <a:rPr lang="en-US" dirty="0">
                <a:cs typeface="Times New Roman" pitchFamily="18" charset="0"/>
              </a:rPr>
            </a:br>
            <a:r>
              <a:rPr lang="en-US" dirty="0">
                <a:cs typeface="Times New Roman" pitchFamily="18" charset="0"/>
              </a:rPr>
              <a:t>that can be </a:t>
            </a:r>
            <a:r>
              <a:rPr lang="en-US" dirty="0">
                <a:solidFill>
                  <a:srgbClr val="FF00FF"/>
                </a:solidFill>
                <a:cs typeface="Times New Roman" pitchFamily="18" charset="0"/>
              </a:rPr>
              <a:t>accepted</a:t>
            </a:r>
            <a:r>
              <a:rPr lang="en-US" dirty="0">
                <a:cs typeface="Times New Roman" pitchFamily="18" charset="0"/>
              </a:rPr>
              <a:t/>
            </a:r>
            <a:br>
              <a:rPr lang="en-US" dirty="0">
                <a:cs typeface="Times New Roman" pitchFamily="18" charset="0"/>
              </a:rPr>
            </a:br>
            <a:r>
              <a:rPr lang="en-US" dirty="0">
                <a:cs typeface="Times New Roman" pitchFamily="18" charset="0"/>
              </a:rPr>
              <a:t>but not </a:t>
            </a:r>
            <a:r>
              <a:rPr lang="en-US" dirty="0">
                <a:solidFill>
                  <a:schemeClr val="hlink"/>
                </a:solidFill>
                <a:cs typeface="Times New Roman" pitchFamily="18" charset="0"/>
              </a:rPr>
              <a:t>computed</a:t>
            </a:r>
            <a:r>
              <a:rPr lang="en-US" dirty="0">
                <a:cs typeface="Times New Roman" pitchFamily="18" charset="0"/>
              </a:rPr>
              <a:t>?</a:t>
            </a:r>
            <a:endParaRPr lang="en-US" dirty="0">
              <a:effectLst>
                <a:outerShdw blurRad="38100" dist="38100" dir="2700000" algn="tl">
                  <a:srgbClr val="000000"/>
                </a:outerShdw>
              </a:effectLst>
              <a:cs typeface="Times New Roman" pitchFamily="18" charset="0"/>
            </a:endParaRPr>
          </a:p>
        </p:txBody>
      </p:sp>
      <p:sp>
        <p:nvSpPr>
          <p:cNvPr id="18" name="Rectangle 17"/>
          <p:cNvSpPr/>
          <p:nvPr/>
        </p:nvSpPr>
        <p:spPr>
          <a:xfrm>
            <a:off x="1017588" y="1397000"/>
            <a:ext cx="1250950" cy="519113"/>
          </a:xfrm>
          <a:prstGeom prst="rect">
            <a:avLst/>
          </a:prstGeom>
        </p:spPr>
        <p:txBody>
          <a:bodyPr wrap="none">
            <a:spAutoFit/>
          </a:bodyPr>
          <a:lstStyle/>
          <a:p>
            <a:pPr>
              <a:buFontTx/>
              <a:buNone/>
              <a:defRPr/>
            </a:pPr>
            <a:r>
              <a:rPr lang="en-US" dirty="0">
                <a:solidFill>
                  <a:schemeClr val="tx2"/>
                </a:solidFill>
                <a:cs typeface="Times New Roman" pitchFamily="18" charset="0"/>
              </a:rPr>
              <a:t>Halting</a:t>
            </a:r>
            <a:endParaRPr lang="en-CA" dirty="0">
              <a:solidFill>
                <a:schemeClr val="tx2"/>
              </a:solidFill>
              <a:effectLst>
                <a:outerShdw blurRad="38100" dist="38100" dir="2700000" algn="tl">
                  <a:srgbClr val="000000">
                    <a:alpha val="43137"/>
                  </a:srgbClr>
                </a:outerShdw>
              </a:effectLst>
            </a:endParaRPr>
          </a:p>
        </p:txBody>
      </p:sp>
      <p:sp>
        <p:nvSpPr>
          <p:cNvPr id="22" name="Rectangle 21"/>
          <p:cNvSpPr/>
          <p:nvPr/>
        </p:nvSpPr>
        <p:spPr>
          <a:xfrm>
            <a:off x="5372100" y="2560638"/>
            <a:ext cx="3736975" cy="1373187"/>
          </a:xfrm>
          <a:prstGeom prst="rect">
            <a:avLst/>
          </a:prstGeom>
        </p:spPr>
        <p:txBody>
          <a:bodyPr wrap="none">
            <a:spAutoFit/>
          </a:bodyPr>
          <a:lstStyle/>
          <a:p>
            <a:pPr>
              <a:buFontTx/>
              <a:buNone/>
              <a:defRPr/>
            </a:pPr>
            <a:r>
              <a:rPr lang="en-US" dirty="0">
                <a:solidFill>
                  <a:schemeClr val="tx2"/>
                </a:solidFill>
                <a:cs typeface="Times New Roman" pitchFamily="18" charset="0"/>
              </a:rPr>
              <a:t>Halting: </a:t>
            </a:r>
            <a:r>
              <a:rPr lang="en-US" dirty="0">
                <a:cs typeface="Times New Roman" pitchFamily="18" charset="0"/>
              </a:rPr>
              <a:t>Given &lt;M,I&gt;</a:t>
            </a:r>
            <a:br>
              <a:rPr lang="en-US" dirty="0">
                <a:cs typeface="Times New Roman" pitchFamily="18" charset="0"/>
              </a:rPr>
            </a:br>
            <a:r>
              <a:rPr lang="en-US" dirty="0">
                <a:cs typeface="Times New Roman" pitchFamily="18" charset="0"/>
              </a:rPr>
              <a:t>  does program halt on I?</a:t>
            </a:r>
          </a:p>
          <a:p>
            <a:pPr>
              <a:buFontTx/>
              <a:buNone/>
              <a:defRPr/>
            </a:pPr>
            <a:r>
              <a:rPr lang="en-US" dirty="0" err="1">
                <a:solidFill>
                  <a:srgbClr val="FF00FF"/>
                </a:solidFill>
                <a:cs typeface="Times New Roman" pitchFamily="18" charset="0"/>
              </a:rPr>
              <a:t>Alg</a:t>
            </a:r>
            <a:r>
              <a:rPr lang="en-US" dirty="0">
                <a:cs typeface="Times New Roman" pitchFamily="18" charset="0"/>
              </a:rPr>
              <a:t>: Run it.</a:t>
            </a:r>
            <a:endParaRPr lang="en-CA" dirty="0">
              <a:effectLst>
                <a:outerShdw blurRad="38100" dist="38100" dir="2700000" algn="tl">
                  <a:srgbClr val="000000">
                    <a:alpha val="43137"/>
                  </a:srgbClr>
                </a:outerShdw>
              </a:effectLst>
            </a:endParaRPr>
          </a:p>
        </p:txBody>
      </p:sp>
      <p:grpSp>
        <p:nvGrpSpPr>
          <p:cNvPr id="56327" name="Group 2"/>
          <p:cNvGrpSpPr>
            <a:grpSpLocks/>
          </p:cNvGrpSpPr>
          <p:nvPr/>
        </p:nvGrpSpPr>
        <p:grpSpPr bwMode="auto">
          <a:xfrm>
            <a:off x="1728788" y="838200"/>
            <a:ext cx="5257800" cy="5918200"/>
            <a:chOff x="2400" y="528"/>
            <a:chExt cx="3312" cy="3728"/>
          </a:xfrm>
        </p:grpSpPr>
        <p:sp>
          <p:nvSpPr>
            <p:cNvPr id="21"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6333"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5050"/>
                  </a:solidFill>
                </a:rPr>
                <a:t>Computable</a:t>
              </a:r>
            </a:p>
          </p:txBody>
        </p:sp>
      </p:grpSp>
      <p:grpSp>
        <p:nvGrpSpPr>
          <p:cNvPr id="56328" name="Group 17"/>
          <p:cNvGrpSpPr>
            <a:grpSpLocks/>
          </p:cNvGrpSpPr>
          <p:nvPr/>
        </p:nvGrpSpPr>
        <p:grpSpPr bwMode="auto">
          <a:xfrm>
            <a:off x="-114300" y="-74613"/>
            <a:ext cx="6872288" cy="7032626"/>
            <a:chOff x="-113630" y="-75233"/>
            <a:chExt cx="6871943" cy="7032625"/>
          </a:xfrm>
        </p:grpSpPr>
        <p:sp>
          <p:nvSpPr>
            <p:cNvPr id="26" name="Oval 48"/>
            <p:cNvSpPr>
              <a:spLocks noChangeArrowheads="1"/>
            </p:cNvSpPr>
            <p:nvPr/>
          </p:nvSpPr>
          <p:spPr bwMode="auto">
            <a:xfrm rot="19071281" flipH="1">
              <a:off x="784850" y="-75233"/>
              <a:ext cx="5973463"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6331" name="Rectangle 49"/>
            <p:cNvSpPr>
              <a:spLocks noChangeArrowheads="1"/>
            </p:cNvSpPr>
            <p:nvPr/>
          </p:nvSpPr>
          <p:spPr bwMode="auto">
            <a:xfrm>
              <a:off x="-113630" y="53278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a:t>
              </a:r>
              <a:endParaRPr lang="en-US" altLang="en-US" sz="2400">
                <a:solidFill>
                  <a:srgbClr val="FF00FF"/>
                </a:solidFill>
              </a:endParaRPr>
            </a:p>
          </p:txBody>
        </p:sp>
      </p:gr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 calcmode="lin" valueType="num">
                                      <p:cBhvr additive="base">
                                        <p:cTn id="19" dur="500" fill="hold"/>
                                        <p:tgtEl>
                                          <p:spTgt spid="2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mph" presetSubtype="0" fill="hold" nodeType="clickEffect">
                                  <p:stCondLst>
                                    <p:cond delay="0"/>
                                  </p:stCondLst>
                                  <p:childTnLst>
                                    <p:anim calcmode="discrete" valueType="str">
                                      <p:cBhvr>
                                        <p:cTn id="24" dur="1000" fill="hold"/>
                                        <p:tgtEl>
                                          <p:spTgt spid="14">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5" presetClass="emph" presetSubtype="0" fill="hold" nodeType="clickEffect">
                                  <p:stCondLst>
                                    <p:cond delay="0"/>
                                  </p:stCondLst>
                                  <p:childTnLst>
                                    <p:anim calcmode="discrete" valueType="str">
                                      <p:cBhvr>
                                        <p:cTn id="28" dur="1000" fill="hold"/>
                                        <p:tgtEl>
                                          <p:spTgt spid="14">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14" name="Rectangle 13"/>
          <p:cNvSpPr>
            <a:spLocks noChangeArrowheads="1"/>
          </p:cNvSpPr>
          <p:nvPr/>
        </p:nvSpPr>
        <p:spPr bwMode="auto">
          <a:xfrm>
            <a:off x="755650" y="3644900"/>
            <a:ext cx="883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A computational problem/language</a:t>
            </a:r>
          </a:p>
          <a:p>
            <a:pPr lvl="1">
              <a:buFont typeface="Arial" charset="0"/>
              <a:buChar char="•"/>
            </a:pPr>
            <a:r>
              <a:rPr lang="en-US" altLang="en-US" sz="2400">
                <a:cs typeface="Times New Roman" pitchFamily="18" charset="0"/>
              </a:rPr>
              <a:t>is said to be </a:t>
            </a:r>
            <a:r>
              <a:rPr lang="en-US" altLang="en-US" sz="2400">
                <a:solidFill>
                  <a:srgbClr val="FF0000"/>
                </a:solidFill>
                <a:cs typeface="Times New Roman" pitchFamily="18" charset="0"/>
              </a:rPr>
              <a:t>co-</a:t>
            </a:r>
            <a:r>
              <a:rPr lang="en-US" altLang="en-US" sz="2400">
                <a:solidFill>
                  <a:srgbClr val="FF00FF"/>
                </a:solidFill>
                <a:cs typeface="Times New Roman" pitchFamily="18" charset="0"/>
              </a:rPr>
              <a:t>accepted/semidecided/enumerable </a:t>
            </a:r>
            <a:r>
              <a:rPr lang="en-US" altLang="en-US" sz="2400">
                <a:sym typeface="Symbol" pitchFamily="18" charset="2"/>
              </a:rPr>
              <a:t>iff   TM M</a:t>
            </a:r>
            <a:endParaRPr lang="en-US" altLang="en-US" sz="2400">
              <a:solidFill>
                <a:srgbClr val="FF00FF"/>
              </a:solidFill>
              <a:cs typeface="Times New Roman" pitchFamily="18" charset="0"/>
            </a:endParaRPr>
          </a:p>
          <a:p>
            <a:pPr lvl="2">
              <a:buFont typeface="Arial" charset="0"/>
              <a:buChar char="•"/>
            </a:pPr>
            <a:r>
              <a:rPr lang="en-US" altLang="en-US" sz="2400">
                <a:cs typeface="Times New Roman" pitchFamily="18" charset="0"/>
              </a:rPr>
              <a:t>On every </a:t>
            </a:r>
            <a:r>
              <a:rPr lang="en-US" altLang="en-US" sz="2400" i="1">
                <a:solidFill>
                  <a:srgbClr val="FF0000"/>
                </a:solidFill>
                <a:cs typeface="Times New Roman" pitchFamily="18" charset="0"/>
              </a:rPr>
              <a:t>no</a:t>
            </a:r>
            <a:r>
              <a:rPr lang="en-US" altLang="en-US" sz="2400">
                <a:cs typeface="Times New Roman" pitchFamily="18" charset="0"/>
              </a:rPr>
              <a:t> input, the machine halts </a:t>
            </a:r>
            <a:br>
              <a:rPr lang="en-US" altLang="en-US" sz="2400">
                <a:cs typeface="Times New Roman" pitchFamily="18" charset="0"/>
              </a:rPr>
            </a:br>
            <a:r>
              <a:rPr lang="en-US" altLang="en-US" sz="2400">
                <a:cs typeface="Times New Roman" pitchFamily="18" charset="0"/>
              </a:rPr>
              <a:t>  and gives the correct answer.</a:t>
            </a:r>
          </a:p>
          <a:p>
            <a:pPr lvl="2">
              <a:buFontTx/>
              <a:buNone/>
            </a:pPr>
            <a:r>
              <a:rPr lang="en-US" altLang="en-US" sz="2400">
                <a:cs typeface="Times New Roman" pitchFamily="18" charset="0"/>
              </a:rPr>
              <a:t>(A halting computation is a </a:t>
            </a:r>
            <a:r>
              <a:rPr lang="en-US" altLang="en-US" sz="2400" i="1">
                <a:solidFill>
                  <a:srgbClr val="FF00FF"/>
                </a:solidFill>
                <a:cs typeface="Times New Roman" pitchFamily="18" charset="0"/>
              </a:rPr>
              <a:t>witness</a:t>
            </a:r>
            <a:r>
              <a:rPr lang="en-US" altLang="en-US" sz="2400">
                <a:cs typeface="Times New Roman" pitchFamily="18" charset="0"/>
              </a:rPr>
              <a:t> of a </a:t>
            </a:r>
            <a:r>
              <a:rPr lang="en-US" altLang="en-US" sz="2400" i="1">
                <a:solidFill>
                  <a:srgbClr val="FF0000"/>
                </a:solidFill>
                <a:cs typeface="Times New Roman" pitchFamily="18" charset="0"/>
              </a:rPr>
              <a:t>no </a:t>
            </a:r>
            <a:r>
              <a:rPr lang="en-US" altLang="en-US" sz="2400">
                <a:cs typeface="Times New Roman" pitchFamily="18" charset="0"/>
              </a:rPr>
              <a:t>answer)</a:t>
            </a:r>
          </a:p>
          <a:p>
            <a:pPr lvl="2">
              <a:buFont typeface="Arial" charset="0"/>
              <a:buChar char="•"/>
            </a:pPr>
            <a:r>
              <a:rPr lang="en-US" altLang="en-US" sz="2400">
                <a:cs typeface="Times New Roman" pitchFamily="18" charset="0"/>
              </a:rPr>
              <a:t>On every </a:t>
            </a:r>
            <a:r>
              <a:rPr lang="en-US" altLang="en-US" sz="2400" i="1">
                <a:solidFill>
                  <a:srgbClr val="FF0000"/>
                </a:solidFill>
                <a:cs typeface="Times New Roman" pitchFamily="18" charset="0"/>
              </a:rPr>
              <a:t>yes</a:t>
            </a:r>
            <a:r>
              <a:rPr lang="en-US" altLang="en-US" sz="2400">
                <a:solidFill>
                  <a:srgbClr val="FF0000"/>
                </a:solidFill>
                <a:cs typeface="Times New Roman" pitchFamily="18" charset="0"/>
              </a:rPr>
              <a:t> </a:t>
            </a:r>
            <a:r>
              <a:rPr lang="en-US" altLang="en-US" sz="2400">
                <a:cs typeface="Times New Roman" pitchFamily="18" charset="0"/>
              </a:rPr>
              <a:t>input, the machine </a:t>
            </a:r>
            <a:br>
              <a:rPr lang="en-US" altLang="en-US" sz="2400">
                <a:cs typeface="Times New Roman" pitchFamily="18" charset="0"/>
              </a:rPr>
            </a:br>
            <a:r>
              <a:rPr lang="en-US" altLang="en-US" sz="2400">
                <a:cs typeface="Times New Roman" pitchFamily="18" charset="0"/>
              </a:rPr>
              <a:t>   could halt and gives the correct answer</a:t>
            </a:r>
            <a:br>
              <a:rPr lang="en-US" altLang="en-US" sz="2400">
                <a:cs typeface="Times New Roman" pitchFamily="18" charset="0"/>
              </a:rPr>
            </a:br>
            <a:r>
              <a:rPr lang="en-US" altLang="en-US" sz="2400">
                <a:cs typeface="Times New Roman" pitchFamily="18" charset="0"/>
              </a:rPr>
              <a:t>   or could run for ever.</a:t>
            </a:r>
          </a:p>
        </p:txBody>
      </p:sp>
      <p:grpSp>
        <p:nvGrpSpPr>
          <p:cNvPr id="57348" name="Group 2"/>
          <p:cNvGrpSpPr>
            <a:grpSpLocks/>
          </p:cNvGrpSpPr>
          <p:nvPr/>
        </p:nvGrpSpPr>
        <p:grpSpPr bwMode="auto">
          <a:xfrm>
            <a:off x="1728788" y="838200"/>
            <a:ext cx="5257800" cy="5918200"/>
            <a:chOff x="2400" y="528"/>
            <a:chExt cx="3312" cy="3728"/>
          </a:xfrm>
        </p:grpSpPr>
        <p:sp>
          <p:nvSpPr>
            <p:cNvPr id="16"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7359"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5050"/>
                  </a:solidFill>
                </a:rPr>
                <a:t>Computable</a:t>
              </a:r>
            </a:p>
          </p:txBody>
        </p:sp>
      </p:grpSp>
      <p:grpSp>
        <p:nvGrpSpPr>
          <p:cNvPr id="57349" name="Group 17"/>
          <p:cNvGrpSpPr>
            <a:grpSpLocks/>
          </p:cNvGrpSpPr>
          <p:nvPr/>
        </p:nvGrpSpPr>
        <p:grpSpPr bwMode="auto">
          <a:xfrm>
            <a:off x="-114300" y="-74613"/>
            <a:ext cx="6872288" cy="7032626"/>
            <a:chOff x="-113630" y="-75233"/>
            <a:chExt cx="6871943" cy="7032625"/>
          </a:xfrm>
        </p:grpSpPr>
        <p:sp>
          <p:nvSpPr>
            <p:cNvPr id="19" name="Oval 48"/>
            <p:cNvSpPr>
              <a:spLocks noChangeArrowheads="1"/>
            </p:cNvSpPr>
            <p:nvPr/>
          </p:nvSpPr>
          <p:spPr bwMode="auto">
            <a:xfrm rot="19071281" flipH="1">
              <a:off x="784850" y="-75233"/>
              <a:ext cx="5973463"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7357" name="Rectangle 49"/>
            <p:cNvSpPr>
              <a:spLocks noChangeArrowheads="1"/>
            </p:cNvSpPr>
            <p:nvPr/>
          </p:nvSpPr>
          <p:spPr bwMode="auto">
            <a:xfrm>
              <a:off x="-113630" y="53278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a:t>
              </a:r>
              <a:endParaRPr lang="en-US" altLang="en-US" sz="2400">
                <a:solidFill>
                  <a:srgbClr val="FF00FF"/>
                </a:solidFill>
              </a:endParaRPr>
            </a:p>
          </p:txBody>
        </p:sp>
      </p:grpSp>
      <p:sp>
        <p:nvSpPr>
          <p:cNvPr id="21" name="Rectangle 20"/>
          <p:cNvSpPr/>
          <p:nvPr/>
        </p:nvSpPr>
        <p:spPr>
          <a:xfrm>
            <a:off x="1017588" y="1397000"/>
            <a:ext cx="1250950" cy="519113"/>
          </a:xfrm>
          <a:prstGeom prst="rect">
            <a:avLst/>
          </a:prstGeom>
        </p:spPr>
        <p:txBody>
          <a:bodyPr wrap="none">
            <a:spAutoFit/>
          </a:bodyPr>
          <a:lstStyle/>
          <a:p>
            <a:pPr>
              <a:buFontTx/>
              <a:buNone/>
              <a:defRPr/>
            </a:pPr>
            <a:r>
              <a:rPr lang="en-US" dirty="0">
                <a:solidFill>
                  <a:schemeClr val="tx2"/>
                </a:solidFill>
                <a:cs typeface="Times New Roman" pitchFamily="18" charset="0"/>
              </a:rPr>
              <a:t>Halting</a:t>
            </a:r>
            <a:endParaRPr lang="en-CA" dirty="0">
              <a:solidFill>
                <a:schemeClr val="tx2"/>
              </a:solidFill>
              <a:effectLst>
                <a:outerShdw blurRad="38100" dist="38100" dir="2700000" algn="tl">
                  <a:srgbClr val="000000">
                    <a:alpha val="43137"/>
                  </a:srgbClr>
                </a:outerShdw>
              </a:effectLst>
            </a:endParaRPr>
          </a:p>
        </p:txBody>
      </p:sp>
      <p:grpSp>
        <p:nvGrpSpPr>
          <p:cNvPr id="4" name="Group 18"/>
          <p:cNvGrpSpPr>
            <a:grpSpLocks/>
          </p:cNvGrpSpPr>
          <p:nvPr/>
        </p:nvGrpSpPr>
        <p:grpSpPr bwMode="auto">
          <a:xfrm>
            <a:off x="2003425" y="-152400"/>
            <a:ext cx="6889750" cy="7032625"/>
            <a:chOff x="2003750" y="-152400"/>
            <a:chExt cx="6888730" cy="7032625"/>
          </a:xfrm>
        </p:grpSpPr>
        <p:sp>
          <p:nvSpPr>
            <p:cNvPr id="23" name="Oval 47"/>
            <p:cNvSpPr>
              <a:spLocks noChangeArrowheads="1"/>
            </p:cNvSpPr>
            <p:nvPr/>
          </p:nvSpPr>
          <p:spPr bwMode="auto">
            <a:xfrm rot="2528719">
              <a:off x="2003750" y="-152400"/>
              <a:ext cx="5974465"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7355" name="Rectangle 23"/>
            <p:cNvSpPr>
              <a:spLocks noChangeArrowheads="1"/>
            </p:cNvSpPr>
            <p:nvPr/>
          </p:nvSpPr>
          <p:spPr bwMode="auto">
            <a:xfrm>
              <a:off x="6558187" y="404664"/>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Co-Acceptable</a:t>
              </a:r>
              <a:endParaRPr lang="en-US" altLang="en-US" sz="2400">
                <a:solidFill>
                  <a:srgbClr val="FF00FF"/>
                </a:solidFill>
              </a:endParaRPr>
            </a:p>
          </p:txBody>
        </p:sp>
      </p:grpSp>
      <p:sp>
        <p:nvSpPr>
          <p:cNvPr id="25" name="Rectangle 24"/>
          <p:cNvSpPr/>
          <p:nvPr/>
        </p:nvSpPr>
        <p:spPr>
          <a:xfrm>
            <a:off x="6211888" y="1397000"/>
            <a:ext cx="1889125" cy="523875"/>
          </a:xfrm>
          <a:prstGeom prst="rect">
            <a:avLst/>
          </a:prstGeom>
        </p:spPr>
        <p:txBody>
          <a:bodyPr wrap="none">
            <a:spAutoFit/>
          </a:bodyPr>
          <a:lstStyle/>
          <a:p>
            <a:pPr>
              <a:buFontTx/>
              <a:buNone/>
              <a:defRPr/>
            </a:pPr>
            <a:r>
              <a:rPr lang="en-US" dirty="0">
                <a:solidFill>
                  <a:schemeClr val="tx2"/>
                </a:solidFill>
                <a:cs typeface="Times New Roman" pitchFamily="18" charset="0"/>
              </a:rPr>
              <a:t>Not Halting</a:t>
            </a:r>
            <a:endParaRPr lang="en-CA" dirty="0">
              <a:solidFill>
                <a:schemeClr val="tx2"/>
              </a:solidFill>
              <a:effectLst>
                <a:outerShdw blurRad="38100" dist="38100" dir="2700000" algn="tl">
                  <a:srgbClr val="000000">
                    <a:alpha val="43137"/>
                  </a:srgbClr>
                </a:outerShdw>
              </a:effectLst>
            </a:endParaRPr>
          </a:p>
        </p:txBody>
      </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 calcmode="lin" valueType="num">
                                      <p:cBhvr additive="base">
                                        <p:cTn id="2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000" fill="hold"/>
                                        <p:tgtEl>
                                          <p:spTgt spid="25"/>
                                        </p:tgtEl>
                                        <p:attrNameLst>
                                          <p:attrName>ppt_x</p:attrName>
                                        </p:attrNameLst>
                                      </p:cBhvr>
                                      <p:tavLst>
                                        <p:tav tm="0">
                                          <p:val>
                                            <p:strVal val="0-#ppt_w/2"/>
                                          </p:val>
                                        </p:tav>
                                        <p:tav tm="100000">
                                          <p:val>
                                            <p:strVal val="#ppt_x"/>
                                          </p:val>
                                        </p:tav>
                                      </p:tavLst>
                                    </p:anim>
                                    <p:anim calcmode="lin" valueType="num">
                                      <p:cBhvr additive="base">
                                        <p:cTn id="42"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14" name="Rectangle 13"/>
          <p:cNvSpPr/>
          <p:nvPr/>
        </p:nvSpPr>
        <p:spPr>
          <a:xfrm>
            <a:off x="1062038" y="3644900"/>
            <a:ext cx="8839200" cy="2678113"/>
          </a:xfrm>
          <a:prstGeom prst="rect">
            <a:avLst/>
          </a:prstGeom>
        </p:spPr>
        <p:txBody>
          <a:bodyPr>
            <a:spAutoFit/>
          </a:bodyPr>
          <a:lstStyle/>
          <a:p>
            <a:pPr>
              <a:buFontTx/>
              <a:buNone/>
              <a:defRPr/>
            </a:pPr>
            <a:r>
              <a:rPr lang="en-US" sz="2400" dirty="0">
                <a:cs typeface="Times New Roman" pitchFamily="18" charset="0"/>
              </a:rPr>
              <a:t>A computational problem/language</a:t>
            </a:r>
          </a:p>
          <a:p>
            <a:pPr lvl="1">
              <a:buFont typeface="Arial" charset="0"/>
              <a:buChar char="•"/>
              <a:defRPr/>
            </a:pPr>
            <a:r>
              <a:rPr lang="en-US" sz="2400" dirty="0">
                <a:cs typeface="Times New Roman" pitchFamily="18" charset="0"/>
              </a:rPr>
              <a:t>is said to be </a:t>
            </a:r>
            <a:r>
              <a:rPr lang="en-US" sz="2400" dirty="0">
                <a:solidFill>
                  <a:srgbClr val="FF00FF"/>
                </a:solidFill>
                <a:cs typeface="Times New Roman" pitchFamily="18" charset="0"/>
              </a:rPr>
              <a:t>accepted/</a:t>
            </a:r>
            <a:r>
              <a:rPr lang="en-US" sz="2400" dirty="0" err="1">
                <a:solidFill>
                  <a:srgbClr val="FF00FF"/>
                </a:solidFill>
                <a:cs typeface="Times New Roman" pitchFamily="18" charset="0"/>
              </a:rPr>
              <a:t>semidecided</a:t>
            </a:r>
            <a:r>
              <a:rPr lang="en-US" sz="2400" dirty="0">
                <a:solidFill>
                  <a:srgbClr val="FF00FF"/>
                </a:solidFill>
                <a:cs typeface="Times New Roman" pitchFamily="18" charset="0"/>
              </a:rPr>
              <a:t>/enumerable</a:t>
            </a:r>
          </a:p>
          <a:p>
            <a:pPr lvl="2">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yes </a:t>
            </a:r>
            <a:r>
              <a:rPr lang="en-US" sz="2400" dirty="0">
                <a:cs typeface="Times New Roman" pitchFamily="18" charset="0"/>
              </a:rPr>
              <a:t>input, the machine halts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and </a:t>
            </a:r>
            <a:r>
              <a:rPr lang="en-US" sz="2400" dirty="0">
                <a:cs typeface="Times New Roman" pitchFamily="18" charset="0"/>
              </a:rPr>
              <a:t>gives the </a:t>
            </a:r>
            <a:r>
              <a:rPr lang="en-US" sz="2400" dirty="0">
                <a:cs typeface="Times New Roman" pitchFamily="18" charset="0"/>
              </a:rPr>
              <a:t>correct answer.</a:t>
            </a:r>
          </a:p>
          <a:p>
            <a:pPr lvl="2">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no </a:t>
            </a:r>
            <a:r>
              <a:rPr lang="en-US" sz="2400" dirty="0">
                <a:cs typeface="Times New Roman" pitchFamily="18" charset="0"/>
              </a:rPr>
              <a:t>input, the machine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could halt and </a:t>
            </a:r>
            <a:r>
              <a:rPr lang="en-US" sz="2400" dirty="0">
                <a:cs typeface="Times New Roman" pitchFamily="18" charset="0"/>
              </a:rPr>
              <a:t>gives the </a:t>
            </a:r>
            <a:r>
              <a:rPr lang="en-US" sz="2400" dirty="0">
                <a:cs typeface="Times New Roman" pitchFamily="18" charset="0"/>
              </a:rPr>
              <a:t>correct answer</a:t>
            </a:r>
            <a:br>
              <a:rPr lang="en-US" sz="2400" dirty="0">
                <a:cs typeface="Times New Roman" pitchFamily="18" charset="0"/>
              </a:rPr>
            </a:br>
            <a:r>
              <a:rPr lang="en-US" sz="2400" dirty="0">
                <a:cs typeface="Times New Roman" pitchFamily="18" charset="0"/>
              </a:rPr>
              <a:t>   or could run for ever.</a:t>
            </a:r>
            <a:endParaRPr lang="en-US" sz="2400" dirty="0">
              <a:effectLst>
                <a:outerShdw blurRad="38100" dist="38100" dir="2700000" algn="tl">
                  <a:srgbClr val="000000"/>
                </a:outerShdw>
              </a:effectLst>
              <a:cs typeface="Times New Roman" pitchFamily="18" charset="0"/>
            </a:endParaRPr>
          </a:p>
        </p:txBody>
      </p:sp>
      <p:sp>
        <p:nvSpPr>
          <p:cNvPr id="16" name="Rectangle 16"/>
          <p:cNvSpPr>
            <a:spLocks noChangeArrowheads="1"/>
          </p:cNvSpPr>
          <p:nvPr/>
        </p:nvSpPr>
        <p:spPr bwMode="auto">
          <a:xfrm>
            <a:off x="-242888" y="2205038"/>
            <a:ext cx="596582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{&lt;M,I,M’,I’&gt; | M(I) halts </a:t>
            </a:r>
            <a:r>
              <a:rPr lang="en-US" altLang="en-US" sz="2400">
                <a:sym typeface="Symbol" pitchFamily="18" charset="2"/>
              </a:rPr>
              <a:t></a:t>
            </a:r>
            <a:r>
              <a:rPr lang="en-US" altLang="en-US" sz="2400"/>
              <a:t> M(I’) does not}</a:t>
            </a:r>
          </a:p>
        </p:txBody>
      </p:sp>
      <p:grpSp>
        <p:nvGrpSpPr>
          <p:cNvPr id="58373" name="Group 2"/>
          <p:cNvGrpSpPr>
            <a:grpSpLocks/>
          </p:cNvGrpSpPr>
          <p:nvPr/>
        </p:nvGrpSpPr>
        <p:grpSpPr bwMode="auto">
          <a:xfrm>
            <a:off x="1728788" y="838200"/>
            <a:ext cx="5257800" cy="5918200"/>
            <a:chOff x="2400" y="528"/>
            <a:chExt cx="3312" cy="3728"/>
          </a:xfrm>
        </p:grpSpPr>
        <p:sp>
          <p:nvSpPr>
            <p:cNvPr id="18"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8385"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5050"/>
                  </a:solidFill>
                </a:rPr>
                <a:t>Computable</a:t>
              </a:r>
            </a:p>
          </p:txBody>
        </p:sp>
      </p:grpSp>
      <p:grpSp>
        <p:nvGrpSpPr>
          <p:cNvPr id="58374" name="Group 19"/>
          <p:cNvGrpSpPr>
            <a:grpSpLocks/>
          </p:cNvGrpSpPr>
          <p:nvPr/>
        </p:nvGrpSpPr>
        <p:grpSpPr bwMode="auto">
          <a:xfrm>
            <a:off x="-114300" y="-74613"/>
            <a:ext cx="6872288" cy="7032626"/>
            <a:chOff x="-113630" y="-75233"/>
            <a:chExt cx="6871943" cy="7032625"/>
          </a:xfrm>
        </p:grpSpPr>
        <p:sp>
          <p:nvSpPr>
            <p:cNvPr id="21" name="Oval 48"/>
            <p:cNvSpPr>
              <a:spLocks noChangeArrowheads="1"/>
            </p:cNvSpPr>
            <p:nvPr/>
          </p:nvSpPr>
          <p:spPr bwMode="auto">
            <a:xfrm rot="19071281" flipH="1">
              <a:off x="784850" y="-75233"/>
              <a:ext cx="5973463"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8383" name="Rectangle 49"/>
            <p:cNvSpPr>
              <a:spLocks noChangeArrowheads="1"/>
            </p:cNvSpPr>
            <p:nvPr/>
          </p:nvSpPr>
          <p:spPr bwMode="auto">
            <a:xfrm>
              <a:off x="-113630" y="53278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a:t>
              </a:r>
              <a:endParaRPr lang="en-US" altLang="en-US" sz="2400">
                <a:solidFill>
                  <a:srgbClr val="FF00FF"/>
                </a:solidFill>
              </a:endParaRPr>
            </a:p>
          </p:txBody>
        </p:sp>
      </p:grpSp>
      <p:grpSp>
        <p:nvGrpSpPr>
          <p:cNvPr id="58375" name="Group 18"/>
          <p:cNvGrpSpPr>
            <a:grpSpLocks/>
          </p:cNvGrpSpPr>
          <p:nvPr/>
        </p:nvGrpSpPr>
        <p:grpSpPr bwMode="auto">
          <a:xfrm>
            <a:off x="2003425" y="-152400"/>
            <a:ext cx="6889750" cy="7032625"/>
            <a:chOff x="2003750" y="-152400"/>
            <a:chExt cx="6888730" cy="7032625"/>
          </a:xfrm>
        </p:grpSpPr>
        <p:sp>
          <p:nvSpPr>
            <p:cNvPr id="25" name="Oval 47"/>
            <p:cNvSpPr>
              <a:spLocks noChangeArrowheads="1"/>
            </p:cNvSpPr>
            <p:nvPr/>
          </p:nvSpPr>
          <p:spPr bwMode="auto">
            <a:xfrm rot="2528719">
              <a:off x="2003750" y="-152400"/>
              <a:ext cx="5974465"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8381" name="Rectangle 25"/>
            <p:cNvSpPr>
              <a:spLocks noChangeArrowheads="1"/>
            </p:cNvSpPr>
            <p:nvPr/>
          </p:nvSpPr>
          <p:spPr bwMode="auto">
            <a:xfrm>
              <a:off x="6558187" y="404664"/>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Co-Acceptable</a:t>
              </a:r>
              <a:endParaRPr lang="en-US" altLang="en-US" sz="2400">
                <a:solidFill>
                  <a:srgbClr val="FF00FF"/>
                </a:solidFill>
              </a:endParaRPr>
            </a:p>
          </p:txBody>
        </p:sp>
      </p:grpSp>
      <p:grpSp>
        <p:nvGrpSpPr>
          <p:cNvPr id="5" name="Group 22"/>
          <p:cNvGrpSpPr>
            <a:grpSpLocks/>
          </p:cNvGrpSpPr>
          <p:nvPr/>
        </p:nvGrpSpPr>
        <p:grpSpPr bwMode="auto">
          <a:xfrm>
            <a:off x="1476375" y="1128713"/>
            <a:ext cx="503238" cy="644525"/>
            <a:chOff x="1403649" y="1056654"/>
            <a:chExt cx="504056" cy="644153"/>
          </a:xfrm>
        </p:grpSpPr>
        <p:cxnSp>
          <p:nvCxnSpPr>
            <p:cNvPr id="58378" name="Straight Connector 16"/>
            <p:cNvCxnSpPr>
              <a:cxnSpLocks noChangeShapeType="1"/>
            </p:cNvCxnSpPr>
            <p:nvPr/>
          </p:nvCxnSpPr>
          <p:spPr bwMode="auto">
            <a:xfrm rot="16200000" flipH="1">
              <a:off x="1345804" y="1114499"/>
              <a:ext cx="619745" cy="504056"/>
            </a:xfrm>
            <a:prstGeom prst="line">
              <a:avLst/>
            </a:prstGeom>
            <a:noFill/>
            <a:ln w="508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8379" name="Straight Connector 19"/>
            <p:cNvCxnSpPr>
              <a:cxnSpLocks noChangeShapeType="1"/>
            </p:cNvCxnSpPr>
            <p:nvPr/>
          </p:nvCxnSpPr>
          <p:spPr bwMode="auto">
            <a:xfrm rot="5400000">
              <a:off x="1345804" y="1138907"/>
              <a:ext cx="619745" cy="504056"/>
            </a:xfrm>
            <a:prstGeom prst="line">
              <a:avLst/>
            </a:prstGeom>
            <a:noFill/>
            <a:ln w="508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mph" presetSubtype="0" fill="hold" nodeType="clickEffect">
                                  <p:stCondLst>
                                    <p:cond delay="0"/>
                                  </p:stCondLst>
                                  <p:childTnLst>
                                    <p:anim calcmode="discrete" valueType="str">
                                      <p:cBhvr>
                                        <p:cTn id="30" dur="1000" fill="hold"/>
                                        <p:tgtEl>
                                          <p:spTgt spid="14">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14" name="Rectangle 13"/>
          <p:cNvSpPr/>
          <p:nvPr/>
        </p:nvSpPr>
        <p:spPr>
          <a:xfrm>
            <a:off x="1062038" y="3644900"/>
            <a:ext cx="8839200" cy="2678113"/>
          </a:xfrm>
          <a:prstGeom prst="rect">
            <a:avLst/>
          </a:prstGeom>
        </p:spPr>
        <p:txBody>
          <a:bodyPr>
            <a:spAutoFit/>
          </a:bodyPr>
          <a:lstStyle/>
          <a:p>
            <a:pPr>
              <a:buFontTx/>
              <a:buNone/>
              <a:defRPr/>
            </a:pPr>
            <a:r>
              <a:rPr lang="en-US" sz="2400" dirty="0">
                <a:cs typeface="Times New Roman" pitchFamily="18" charset="0"/>
              </a:rPr>
              <a:t>A computational problem/language</a:t>
            </a:r>
          </a:p>
          <a:p>
            <a:pPr lvl="1">
              <a:buFont typeface="Arial" charset="0"/>
              <a:buChar char="•"/>
              <a:defRPr/>
            </a:pPr>
            <a:r>
              <a:rPr lang="en-US" sz="2400" dirty="0">
                <a:cs typeface="Times New Roman" pitchFamily="18" charset="0"/>
              </a:rPr>
              <a:t>is said to be </a:t>
            </a:r>
            <a:r>
              <a:rPr lang="en-US" sz="2400" dirty="0">
                <a:solidFill>
                  <a:srgbClr val="FF0000"/>
                </a:solidFill>
                <a:cs typeface="Times New Roman" pitchFamily="18" charset="0"/>
              </a:rPr>
              <a:t>co-</a:t>
            </a:r>
            <a:r>
              <a:rPr lang="en-US" sz="2400" dirty="0">
                <a:solidFill>
                  <a:srgbClr val="FF00FF"/>
                </a:solidFill>
                <a:cs typeface="Times New Roman" pitchFamily="18" charset="0"/>
              </a:rPr>
              <a:t>accepted/</a:t>
            </a:r>
            <a:r>
              <a:rPr lang="en-US" sz="2400" dirty="0" err="1">
                <a:solidFill>
                  <a:srgbClr val="FF00FF"/>
                </a:solidFill>
                <a:cs typeface="Times New Roman" pitchFamily="18" charset="0"/>
              </a:rPr>
              <a:t>semidecided</a:t>
            </a:r>
            <a:r>
              <a:rPr lang="en-US" sz="2400" dirty="0">
                <a:solidFill>
                  <a:srgbClr val="FF00FF"/>
                </a:solidFill>
                <a:cs typeface="Times New Roman" pitchFamily="18" charset="0"/>
              </a:rPr>
              <a:t>/enumerable</a:t>
            </a:r>
          </a:p>
          <a:p>
            <a:pPr lvl="2">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no</a:t>
            </a:r>
            <a:r>
              <a:rPr lang="en-US" sz="2400" dirty="0">
                <a:cs typeface="Times New Roman" pitchFamily="18" charset="0"/>
              </a:rPr>
              <a:t> </a:t>
            </a:r>
            <a:r>
              <a:rPr lang="en-US" sz="2400" dirty="0">
                <a:cs typeface="Times New Roman" pitchFamily="18" charset="0"/>
              </a:rPr>
              <a:t>input, the machine halts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and </a:t>
            </a:r>
            <a:r>
              <a:rPr lang="en-US" sz="2400" dirty="0">
                <a:cs typeface="Times New Roman" pitchFamily="18" charset="0"/>
              </a:rPr>
              <a:t>gives the </a:t>
            </a:r>
            <a:r>
              <a:rPr lang="en-US" sz="2400" dirty="0">
                <a:cs typeface="Times New Roman" pitchFamily="18" charset="0"/>
              </a:rPr>
              <a:t>correct answer.</a:t>
            </a:r>
          </a:p>
          <a:p>
            <a:pPr lvl="2">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yes</a:t>
            </a:r>
            <a:r>
              <a:rPr lang="en-US" sz="2400" dirty="0">
                <a:solidFill>
                  <a:srgbClr val="FF0000"/>
                </a:solidFill>
                <a:cs typeface="Times New Roman" pitchFamily="18" charset="0"/>
              </a:rPr>
              <a:t> </a:t>
            </a:r>
            <a:r>
              <a:rPr lang="en-US" sz="2400" dirty="0">
                <a:cs typeface="Times New Roman" pitchFamily="18" charset="0"/>
              </a:rPr>
              <a:t>input, the machine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could halt and </a:t>
            </a:r>
            <a:r>
              <a:rPr lang="en-US" sz="2400" dirty="0">
                <a:cs typeface="Times New Roman" pitchFamily="18" charset="0"/>
              </a:rPr>
              <a:t>gives the </a:t>
            </a:r>
            <a:r>
              <a:rPr lang="en-US" sz="2400" dirty="0">
                <a:cs typeface="Times New Roman" pitchFamily="18" charset="0"/>
              </a:rPr>
              <a:t>correct answer</a:t>
            </a:r>
            <a:br>
              <a:rPr lang="en-US" sz="2400" dirty="0">
                <a:cs typeface="Times New Roman" pitchFamily="18" charset="0"/>
              </a:rPr>
            </a:br>
            <a:r>
              <a:rPr lang="en-US" sz="2400" dirty="0">
                <a:cs typeface="Times New Roman" pitchFamily="18" charset="0"/>
              </a:rPr>
              <a:t>   or could run for ever.</a:t>
            </a:r>
            <a:endParaRPr lang="en-US" sz="2400" dirty="0">
              <a:effectLst>
                <a:outerShdw blurRad="38100" dist="38100" dir="2700000" algn="tl">
                  <a:srgbClr val="000000"/>
                </a:outerShdw>
              </a:effectLst>
              <a:cs typeface="Times New Roman" pitchFamily="18" charset="0"/>
            </a:endParaRPr>
          </a:p>
        </p:txBody>
      </p:sp>
      <p:sp>
        <p:nvSpPr>
          <p:cNvPr id="16" name="Rectangle 16"/>
          <p:cNvSpPr>
            <a:spLocks noChangeArrowheads="1"/>
          </p:cNvSpPr>
          <p:nvPr/>
        </p:nvSpPr>
        <p:spPr bwMode="auto">
          <a:xfrm>
            <a:off x="-242888" y="2205038"/>
            <a:ext cx="596582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{&lt;M,I,M’,I’&gt; | M(I) halts </a:t>
            </a:r>
            <a:r>
              <a:rPr lang="en-US" altLang="en-US" sz="2400">
                <a:sym typeface="Symbol" pitchFamily="18" charset="2"/>
              </a:rPr>
              <a:t></a:t>
            </a:r>
            <a:r>
              <a:rPr lang="en-US" altLang="en-US" sz="2400"/>
              <a:t> M(I’) does not}</a:t>
            </a:r>
          </a:p>
        </p:txBody>
      </p:sp>
      <p:grpSp>
        <p:nvGrpSpPr>
          <p:cNvPr id="59397" name="Group 2"/>
          <p:cNvGrpSpPr>
            <a:grpSpLocks/>
          </p:cNvGrpSpPr>
          <p:nvPr/>
        </p:nvGrpSpPr>
        <p:grpSpPr bwMode="auto">
          <a:xfrm>
            <a:off x="1728788" y="838200"/>
            <a:ext cx="5257800" cy="5918200"/>
            <a:chOff x="2400" y="528"/>
            <a:chExt cx="3312" cy="3728"/>
          </a:xfrm>
        </p:grpSpPr>
        <p:sp>
          <p:nvSpPr>
            <p:cNvPr id="18"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9412"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5050"/>
                  </a:solidFill>
                </a:rPr>
                <a:t>Computable</a:t>
              </a:r>
            </a:p>
          </p:txBody>
        </p:sp>
      </p:grpSp>
      <p:grpSp>
        <p:nvGrpSpPr>
          <p:cNvPr id="59398" name="Group 19"/>
          <p:cNvGrpSpPr>
            <a:grpSpLocks/>
          </p:cNvGrpSpPr>
          <p:nvPr/>
        </p:nvGrpSpPr>
        <p:grpSpPr bwMode="auto">
          <a:xfrm>
            <a:off x="-114300" y="-74613"/>
            <a:ext cx="6872288" cy="7032626"/>
            <a:chOff x="-113630" y="-75233"/>
            <a:chExt cx="6871943" cy="7032625"/>
          </a:xfrm>
        </p:grpSpPr>
        <p:sp>
          <p:nvSpPr>
            <p:cNvPr id="21" name="Oval 48"/>
            <p:cNvSpPr>
              <a:spLocks noChangeArrowheads="1"/>
            </p:cNvSpPr>
            <p:nvPr/>
          </p:nvSpPr>
          <p:spPr bwMode="auto">
            <a:xfrm rot="19071281" flipH="1">
              <a:off x="784850" y="-75233"/>
              <a:ext cx="5973463"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9410" name="Rectangle 49"/>
            <p:cNvSpPr>
              <a:spLocks noChangeArrowheads="1"/>
            </p:cNvSpPr>
            <p:nvPr/>
          </p:nvSpPr>
          <p:spPr bwMode="auto">
            <a:xfrm>
              <a:off x="-113630" y="53278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a:t>
              </a:r>
              <a:endParaRPr lang="en-US" altLang="en-US" sz="2400">
                <a:solidFill>
                  <a:srgbClr val="FF00FF"/>
                </a:solidFill>
              </a:endParaRPr>
            </a:p>
          </p:txBody>
        </p:sp>
      </p:grpSp>
      <p:grpSp>
        <p:nvGrpSpPr>
          <p:cNvPr id="59399" name="Group 18"/>
          <p:cNvGrpSpPr>
            <a:grpSpLocks/>
          </p:cNvGrpSpPr>
          <p:nvPr/>
        </p:nvGrpSpPr>
        <p:grpSpPr bwMode="auto">
          <a:xfrm>
            <a:off x="2003425" y="-152400"/>
            <a:ext cx="6889750" cy="7032625"/>
            <a:chOff x="2003750" y="-152400"/>
            <a:chExt cx="6888730" cy="7032625"/>
          </a:xfrm>
        </p:grpSpPr>
        <p:sp>
          <p:nvSpPr>
            <p:cNvPr id="25" name="Oval 47"/>
            <p:cNvSpPr>
              <a:spLocks noChangeArrowheads="1"/>
            </p:cNvSpPr>
            <p:nvPr/>
          </p:nvSpPr>
          <p:spPr bwMode="auto">
            <a:xfrm rot="2528719">
              <a:off x="2003750" y="-152400"/>
              <a:ext cx="5974465"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59408" name="Rectangle 25"/>
            <p:cNvSpPr>
              <a:spLocks noChangeArrowheads="1"/>
            </p:cNvSpPr>
            <p:nvPr/>
          </p:nvSpPr>
          <p:spPr bwMode="auto">
            <a:xfrm>
              <a:off x="6558187" y="404664"/>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Co-Acceptable</a:t>
              </a:r>
              <a:endParaRPr lang="en-US" altLang="en-US" sz="2400">
                <a:solidFill>
                  <a:srgbClr val="FF00FF"/>
                </a:solidFill>
              </a:endParaRPr>
            </a:p>
          </p:txBody>
        </p:sp>
      </p:grpSp>
      <p:grpSp>
        <p:nvGrpSpPr>
          <p:cNvPr id="59400" name="Group 14"/>
          <p:cNvGrpSpPr>
            <a:grpSpLocks/>
          </p:cNvGrpSpPr>
          <p:nvPr/>
        </p:nvGrpSpPr>
        <p:grpSpPr bwMode="auto">
          <a:xfrm>
            <a:off x="1476375" y="1128713"/>
            <a:ext cx="503238" cy="644525"/>
            <a:chOff x="1403649" y="1056654"/>
            <a:chExt cx="504056" cy="644153"/>
          </a:xfrm>
        </p:grpSpPr>
        <p:cxnSp>
          <p:nvCxnSpPr>
            <p:cNvPr id="59405" name="Straight Connector 16"/>
            <p:cNvCxnSpPr>
              <a:cxnSpLocks noChangeShapeType="1"/>
            </p:cNvCxnSpPr>
            <p:nvPr/>
          </p:nvCxnSpPr>
          <p:spPr bwMode="auto">
            <a:xfrm rot="16200000" flipH="1">
              <a:off x="1345804" y="1114499"/>
              <a:ext cx="619745" cy="504056"/>
            </a:xfrm>
            <a:prstGeom prst="line">
              <a:avLst/>
            </a:prstGeom>
            <a:noFill/>
            <a:ln w="508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9406" name="Straight Connector 19"/>
            <p:cNvCxnSpPr>
              <a:cxnSpLocks noChangeShapeType="1"/>
            </p:cNvCxnSpPr>
            <p:nvPr/>
          </p:nvCxnSpPr>
          <p:spPr bwMode="auto">
            <a:xfrm rot="5400000">
              <a:off x="1345804" y="1138907"/>
              <a:ext cx="619745" cy="504056"/>
            </a:xfrm>
            <a:prstGeom prst="line">
              <a:avLst/>
            </a:prstGeom>
            <a:noFill/>
            <a:ln w="508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grpSp>
        <p:nvGrpSpPr>
          <p:cNvPr id="6" name="Group 22"/>
          <p:cNvGrpSpPr>
            <a:grpSpLocks/>
          </p:cNvGrpSpPr>
          <p:nvPr/>
        </p:nvGrpSpPr>
        <p:grpSpPr bwMode="auto">
          <a:xfrm>
            <a:off x="6732588" y="981075"/>
            <a:ext cx="503237" cy="644525"/>
            <a:chOff x="1403649" y="1056654"/>
            <a:chExt cx="504056" cy="644153"/>
          </a:xfrm>
        </p:grpSpPr>
        <p:cxnSp>
          <p:nvCxnSpPr>
            <p:cNvPr id="59403" name="Straight Connector 23"/>
            <p:cNvCxnSpPr>
              <a:cxnSpLocks noChangeShapeType="1"/>
            </p:cNvCxnSpPr>
            <p:nvPr/>
          </p:nvCxnSpPr>
          <p:spPr bwMode="auto">
            <a:xfrm rot="16200000" flipH="1">
              <a:off x="1345804" y="1114499"/>
              <a:ext cx="619745" cy="504056"/>
            </a:xfrm>
            <a:prstGeom prst="line">
              <a:avLst/>
            </a:prstGeom>
            <a:noFill/>
            <a:ln w="508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9404" name="Straight Connector 26"/>
            <p:cNvCxnSpPr>
              <a:cxnSpLocks noChangeShapeType="1"/>
            </p:cNvCxnSpPr>
            <p:nvPr/>
          </p:nvCxnSpPr>
          <p:spPr bwMode="auto">
            <a:xfrm rot="5400000">
              <a:off x="1345804" y="1138907"/>
              <a:ext cx="619745" cy="504056"/>
            </a:xfrm>
            <a:prstGeom prst="line">
              <a:avLst/>
            </a:prstGeom>
            <a:noFill/>
            <a:ln w="508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mph" presetSubtype="0" fill="hold" nodeType="clickEffect">
                                  <p:stCondLst>
                                    <p:cond delay="0"/>
                                  </p:stCondLst>
                                  <p:childTnLst>
                                    <p:anim calcmode="discrete" valueType="str">
                                      <p:cBhvr>
                                        <p:cTn id="24" dur="1000" fill="hold"/>
                                        <p:tgtEl>
                                          <p:spTgt spid="14">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path" presetSubtype="0" accel="50000" decel="50000" fill="hold" grpId="0" nodeType="clickEffect">
                                  <p:stCondLst>
                                    <p:cond delay="0"/>
                                  </p:stCondLst>
                                  <p:childTnLst>
                                    <p:animMotion origin="layout" path="M -2.77778E-6 -1.11111E-6 L 0.19202 -0.34259 " pathEditMode="relative" rAng="0" ptsTypes="AA">
                                      <p:cBhvr>
                                        <p:cTn id="34" dur="2000" fill="hold"/>
                                        <p:tgtEl>
                                          <p:spTgt spid="16"/>
                                        </p:tgtEl>
                                        <p:attrNameLst>
                                          <p:attrName>ppt_x</p:attrName>
                                          <p:attrName>ppt_y</p:attrName>
                                        </p:attrNameLst>
                                      </p:cBhvr>
                                      <p:rCtr x="9601" y="-17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grpSp>
        <p:nvGrpSpPr>
          <p:cNvPr id="60419" name="Group 19"/>
          <p:cNvGrpSpPr>
            <a:grpSpLocks/>
          </p:cNvGrpSpPr>
          <p:nvPr/>
        </p:nvGrpSpPr>
        <p:grpSpPr bwMode="auto">
          <a:xfrm>
            <a:off x="-114300" y="-74613"/>
            <a:ext cx="6872288" cy="7032626"/>
            <a:chOff x="-113630" y="-75233"/>
            <a:chExt cx="6871943" cy="7032625"/>
          </a:xfrm>
        </p:grpSpPr>
        <p:sp>
          <p:nvSpPr>
            <p:cNvPr id="28" name="Oval 48"/>
            <p:cNvSpPr>
              <a:spLocks noChangeArrowheads="1"/>
            </p:cNvSpPr>
            <p:nvPr/>
          </p:nvSpPr>
          <p:spPr bwMode="auto">
            <a:xfrm rot="19071281" flipH="1">
              <a:off x="784850" y="-75233"/>
              <a:ext cx="5973463"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60423" name="Rectangle 49"/>
            <p:cNvSpPr>
              <a:spLocks noChangeArrowheads="1"/>
            </p:cNvSpPr>
            <p:nvPr/>
          </p:nvSpPr>
          <p:spPr bwMode="auto">
            <a:xfrm>
              <a:off x="-113630" y="53278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a:t>
              </a:r>
              <a:endParaRPr lang="en-US" altLang="en-US" sz="2400">
                <a:solidFill>
                  <a:srgbClr val="FF00FF"/>
                </a:solidFill>
              </a:endParaRPr>
            </a:p>
          </p:txBody>
        </p:sp>
      </p:gr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14" name="Rectangle 13"/>
          <p:cNvSpPr/>
          <p:nvPr/>
        </p:nvSpPr>
        <p:spPr>
          <a:xfrm>
            <a:off x="412750" y="1336675"/>
            <a:ext cx="8839200" cy="4954588"/>
          </a:xfrm>
          <a:prstGeom prst="rect">
            <a:avLst/>
          </a:prstGeom>
        </p:spPr>
        <p:txBody>
          <a:bodyPr>
            <a:spAutoFit/>
          </a:bodyPr>
          <a:lstStyle/>
          <a:p>
            <a:pPr>
              <a:buFontTx/>
              <a:buNone/>
              <a:defRPr/>
            </a:pPr>
            <a:r>
              <a:rPr lang="en-US" sz="2400" dirty="0"/>
              <a:t>Three equivalent definitions for a computational problem/language P</a:t>
            </a:r>
          </a:p>
          <a:p>
            <a:pPr>
              <a:defRPr/>
            </a:pPr>
            <a:r>
              <a:rPr lang="en-US" sz="2400" dirty="0">
                <a:solidFill>
                  <a:srgbClr val="FF00FF"/>
                </a:solidFill>
              </a:rPr>
              <a:t>Acceptable</a:t>
            </a:r>
            <a:r>
              <a:rPr lang="en-US" sz="2400" dirty="0"/>
              <a:t>: </a:t>
            </a:r>
            <a:r>
              <a:rPr lang="en-US" sz="2400" dirty="0">
                <a:sym typeface="Symbol" pitchFamily="18" charset="2"/>
              </a:rPr>
              <a:t> TM M</a:t>
            </a:r>
            <a:endParaRPr lang="en-US" sz="2400" dirty="0">
              <a:solidFill>
                <a:srgbClr val="FF00FF"/>
              </a:solidFill>
              <a:cs typeface="Times New Roman" pitchFamily="18" charset="0"/>
            </a:endParaRPr>
          </a:p>
          <a:p>
            <a:pPr lvl="1">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yes </a:t>
            </a:r>
            <a:r>
              <a:rPr lang="en-US" sz="2400" dirty="0">
                <a:cs typeface="Times New Roman" pitchFamily="18" charset="0"/>
              </a:rPr>
              <a:t>input, the machine halts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and </a:t>
            </a:r>
            <a:r>
              <a:rPr lang="en-US" sz="2400" dirty="0">
                <a:cs typeface="Times New Roman" pitchFamily="18" charset="0"/>
              </a:rPr>
              <a:t>gives the </a:t>
            </a:r>
            <a:r>
              <a:rPr lang="en-US" sz="2400" dirty="0">
                <a:cs typeface="Times New Roman" pitchFamily="18" charset="0"/>
              </a:rPr>
              <a:t>correct answer.</a:t>
            </a:r>
          </a:p>
          <a:p>
            <a:pPr lvl="1">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no </a:t>
            </a:r>
            <a:r>
              <a:rPr lang="en-US" sz="2400" dirty="0">
                <a:cs typeface="Times New Roman" pitchFamily="18" charset="0"/>
              </a:rPr>
              <a:t>input, the machine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could halt and </a:t>
            </a:r>
            <a:r>
              <a:rPr lang="en-US" sz="2400" dirty="0">
                <a:cs typeface="Times New Roman" pitchFamily="18" charset="0"/>
              </a:rPr>
              <a:t>gives the </a:t>
            </a:r>
            <a:r>
              <a:rPr lang="en-US" sz="2400" dirty="0">
                <a:cs typeface="Times New Roman" pitchFamily="18" charset="0"/>
              </a:rPr>
              <a:t>correct answer</a:t>
            </a:r>
            <a:br>
              <a:rPr lang="en-US" sz="2400" dirty="0">
                <a:cs typeface="Times New Roman" pitchFamily="18" charset="0"/>
              </a:rPr>
            </a:br>
            <a:r>
              <a:rPr lang="en-US" sz="2400" dirty="0">
                <a:cs typeface="Times New Roman" pitchFamily="18" charset="0"/>
              </a:rPr>
              <a:t>   or could run for ever.</a:t>
            </a:r>
          </a:p>
          <a:p>
            <a:pPr>
              <a:buFont typeface="Arial" charset="0"/>
              <a:buChar char="•"/>
              <a:defRPr/>
            </a:pPr>
            <a:r>
              <a:rPr lang="en-US" sz="2400" dirty="0">
                <a:solidFill>
                  <a:srgbClr val="FF00FF"/>
                </a:solidFill>
                <a:cs typeface="Times New Roman" pitchFamily="18" charset="0"/>
              </a:rPr>
              <a:t>Witnesses:</a:t>
            </a:r>
          </a:p>
          <a:p>
            <a:pPr lvl="1">
              <a:defRPr/>
            </a:pPr>
            <a:r>
              <a:rPr lang="en-US" sz="2400" dirty="0">
                <a:sym typeface="Symbol" pitchFamily="18" charset="2"/>
              </a:rPr>
              <a:t></a:t>
            </a:r>
            <a:r>
              <a:rPr lang="en-US" sz="2400" dirty="0"/>
              <a:t> computable Valid such that P(I) = </a:t>
            </a:r>
            <a:r>
              <a:rPr lang="en-US" sz="2400" dirty="0">
                <a:sym typeface="Symbol" pitchFamily="18" charset="2"/>
              </a:rPr>
              <a:t></a:t>
            </a:r>
            <a:r>
              <a:rPr lang="en-US" sz="2400" dirty="0"/>
              <a:t> S Valid(I,S)</a:t>
            </a:r>
          </a:p>
          <a:p>
            <a:pPr>
              <a:buFont typeface="Arial" charset="0"/>
              <a:buChar char="•"/>
              <a:defRPr/>
            </a:pPr>
            <a:r>
              <a:rPr lang="en-US" sz="2400" dirty="0">
                <a:solidFill>
                  <a:srgbClr val="FF00FF"/>
                </a:solidFill>
                <a:cs typeface="Times New Roman" pitchFamily="18" charset="0"/>
              </a:rPr>
              <a:t>Enumerable</a:t>
            </a:r>
            <a:r>
              <a:rPr lang="en-US" dirty="0">
                <a:solidFill>
                  <a:srgbClr val="FF00FF"/>
                </a:solidFill>
              </a:rPr>
              <a:t>:</a:t>
            </a:r>
            <a:r>
              <a:rPr lang="en-US" dirty="0"/>
              <a:t> </a:t>
            </a:r>
            <a:r>
              <a:rPr lang="en-US" dirty="0">
                <a:sym typeface="Symbol" pitchFamily="18" charset="2"/>
              </a:rPr>
              <a:t> TM M</a:t>
            </a:r>
            <a:endParaRPr lang="en-US" dirty="0">
              <a:solidFill>
                <a:srgbClr val="FF00FF"/>
              </a:solidFill>
            </a:endParaRPr>
          </a:p>
          <a:p>
            <a:pPr lvl="1">
              <a:buFont typeface="Arial" charset="0"/>
              <a:buChar char="•"/>
              <a:defRPr/>
            </a:pPr>
            <a:r>
              <a:rPr lang="en-US" sz="2400" dirty="0">
                <a:effectLst>
                  <a:outerShdw blurRad="38100" dist="38100" dir="2700000" algn="tl">
                    <a:srgbClr val="000000"/>
                  </a:outerShdw>
                </a:effectLst>
              </a:rPr>
              <a:t>Every </a:t>
            </a:r>
            <a:r>
              <a:rPr lang="en-US" sz="2400" i="1" dirty="0">
                <a:solidFill>
                  <a:srgbClr val="FF0000"/>
                </a:solidFill>
                <a:effectLst>
                  <a:outerShdw blurRad="38100" dist="38100" dir="2700000" algn="tl">
                    <a:srgbClr val="000000"/>
                  </a:outerShdw>
                </a:effectLst>
              </a:rPr>
              <a:t>yes</a:t>
            </a:r>
            <a:r>
              <a:rPr lang="en-US" sz="2400" dirty="0">
                <a:effectLst>
                  <a:outerShdw blurRad="38100" dist="38100" dir="2700000" algn="tl">
                    <a:srgbClr val="000000"/>
                  </a:outerShdw>
                </a:effectLst>
              </a:rPr>
              <a:t> input I, is eventually printed.</a:t>
            </a:r>
          </a:p>
          <a:p>
            <a:pPr lvl="1">
              <a:buFont typeface="Arial" charset="0"/>
              <a:buChar char="•"/>
              <a:defRPr/>
            </a:pPr>
            <a:r>
              <a:rPr lang="en-US" sz="2400" dirty="0">
                <a:effectLst>
                  <a:outerShdw blurRad="38100" dist="38100" dir="2700000" algn="tl">
                    <a:srgbClr val="000000"/>
                  </a:outerShdw>
                </a:effectLst>
              </a:rPr>
              <a:t>No </a:t>
            </a:r>
            <a:r>
              <a:rPr lang="en-US" sz="2400" i="1" dirty="0" err="1">
                <a:solidFill>
                  <a:srgbClr val="FF0000"/>
                </a:solidFill>
                <a:effectLst>
                  <a:outerShdw blurRad="38100" dist="38100" dir="2700000" algn="tl">
                    <a:srgbClr val="000000"/>
                  </a:outerShdw>
                </a:effectLst>
              </a:rPr>
              <a:t>no</a:t>
            </a:r>
            <a:r>
              <a:rPr lang="en-US" sz="2400" dirty="0">
                <a:effectLst>
                  <a:outerShdw blurRad="38100" dist="38100" dir="2700000" algn="tl">
                    <a:srgbClr val="000000"/>
                  </a:outerShdw>
                </a:effectLst>
              </a:rPr>
              <a:t> input is ever printed. </a:t>
            </a:r>
          </a:p>
          <a:p>
            <a:pPr lvl="2">
              <a:buFont typeface="Arial" charset="0"/>
              <a:buChar char="•"/>
              <a:defRPr/>
            </a:pPr>
            <a:endParaRPr lang="en-US" sz="24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 calcmode="lin" valueType="num">
                                      <p:cBhvr additive="base">
                                        <p:cTn id="2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xEl>
                                              <p:pRg st="7" end="7"/>
                                            </p:txEl>
                                          </p:spTgt>
                                        </p:tgtEl>
                                        <p:attrNameLst>
                                          <p:attrName>style.visibility</p:attrName>
                                        </p:attrNameLst>
                                      </p:cBhvr>
                                      <p:to>
                                        <p:strVal val="visible"/>
                                      </p:to>
                                    </p:set>
                                    <p:anim calcmode="lin" valueType="num">
                                      <p:cBhvr additive="base">
                                        <p:cTn id="41"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xEl>
                                              <p:pRg st="8" end="8"/>
                                            </p:txEl>
                                          </p:spTgt>
                                        </p:tgtEl>
                                        <p:attrNameLst>
                                          <p:attrName>style.visibility</p:attrName>
                                        </p:attrNameLst>
                                      </p:cBhvr>
                                      <p:to>
                                        <p:strVal val="visible"/>
                                      </p:to>
                                    </p:set>
                                    <p:anim calcmode="lin" valueType="num">
                                      <p:cBhvr additive="base">
                                        <p:cTn id="45"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89091" name="Rectangle 49"/>
          <p:cNvSpPr>
            <a:spLocks noChangeArrowheads="1"/>
          </p:cNvSpPr>
          <p:nvPr/>
        </p:nvSpPr>
        <p:spPr bwMode="auto">
          <a:xfrm>
            <a:off x="-114300" y="534988"/>
            <a:ext cx="198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sym typeface="Wingdings" pitchFamily="2" charset="2"/>
              </a:rPr>
              <a:t>Witnesses</a:t>
            </a:r>
            <a:endParaRPr lang="en-US" altLang="en-US" sz="2400">
              <a:solidFill>
                <a:srgbClr val="FF00FF"/>
              </a:solidFill>
            </a:endParaRPr>
          </a:p>
        </p:txBody>
      </p:sp>
      <p:sp>
        <p:nvSpPr>
          <p:cNvPr id="30" name="Rectangle 29"/>
          <p:cNvSpPr>
            <a:spLocks noChangeArrowheads="1"/>
          </p:cNvSpPr>
          <p:nvPr/>
        </p:nvSpPr>
        <p:spPr bwMode="auto">
          <a:xfrm>
            <a:off x="971550" y="981075"/>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has a witness</a:t>
            </a:r>
          </a:p>
          <a:p>
            <a:pPr lvl="1"/>
            <a:r>
              <a:rPr lang="en-US" altLang="en-US" sz="2400">
                <a:sym typeface="Symbol" pitchFamily="18" charset="2"/>
              </a:rPr>
              <a:t></a:t>
            </a:r>
            <a:r>
              <a:rPr lang="en-US" altLang="en-US" sz="2400"/>
              <a:t> computable Valid such that P(I) = </a:t>
            </a:r>
            <a:r>
              <a:rPr lang="en-US" altLang="en-US" sz="2400">
                <a:sym typeface="Symbol" pitchFamily="18" charset="2"/>
              </a:rPr>
              <a:t></a:t>
            </a:r>
            <a:r>
              <a:rPr lang="en-US" altLang="en-US" sz="2400"/>
              <a:t> S Valid(I,S)</a:t>
            </a:r>
          </a:p>
        </p:txBody>
      </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591874" name="Text Box 2"/>
          <p:cNvSpPr txBox="1">
            <a:spLocks noChangeArrowheads="1"/>
          </p:cNvSpPr>
          <p:nvPr/>
        </p:nvSpPr>
        <p:spPr bwMode="auto">
          <a:xfrm>
            <a:off x="609600" y="2266950"/>
            <a:ext cx="8534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If the instance has a valid solution</a:t>
            </a:r>
          </a:p>
          <a:p>
            <a:pPr lvl="1"/>
            <a:r>
              <a:rPr lang="en-US" altLang="en-US" sz="2400"/>
              <a:t>A non-deterministic (fairy god mother)</a:t>
            </a:r>
            <a:br>
              <a:rPr lang="en-US" altLang="en-US" sz="2400"/>
            </a:br>
            <a:r>
              <a:rPr lang="en-US" altLang="en-US" sz="2400"/>
              <a:t>  could prove it to you by giving you</a:t>
            </a:r>
          </a:p>
          <a:p>
            <a:pPr lvl="1">
              <a:buFontTx/>
              <a:buNone/>
            </a:pPr>
            <a:r>
              <a:rPr lang="en-US" altLang="en-US" sz="2400"/>
              <a:t>  such a solution as a </a:t>
            </a:r>
            <a:r>
              <a:rPr lang="en-US" altLang="en-US" sz="2400">
                <a:solidFill>
                  <a:schemeClr val="hlink"/>
                </a:solidFill>
              </a:rPr>
              <a:t>witness</a:t>
            </a:r>
            <a:r>
              <a:rPr lang="en-US" altLang="en-US" sz="2400"/>
              <a:t>.</a:t>
            </a:r>
          </a:p>
          <a:p>
            <a:pPr lvl="1"/>
            <a:r>
              <a:rPr lang="en-US" altLang="en-US" sz="2400"/>
              <a:t>You could check that it is valid.</a:t>
            </a:r>
          </a:p>
          <a:p>
            <a:pPr lvl="1"/>
            <a:r>
              <a:rPr lang="en-US" altLang="en-US" sz="2400"/>
              <a:t>You could convince your boss.</a:t>
            </a:r>
            <a:endParaRPr lang="en-US" altLang="en-US" sz="2400">
              <a:solidFill>
                <a:schemeClr val="accent2"/>
              </a:solidFill>
            </a:endParaRPr>
          </a:p>
        </p:txBody>
      </p:sp>
      <p:grpSp>
        <p:nvGrpSpPr>
          <p:cNvPr id="2" name="Group 28"/>
          <p:cNvGrpSpPr>
            <a:grpSpLocks/>
          </p:cNvGrpSpPr>
          <p:nvPr/>
        </p:nvGrpSpPr>
        <p:grpSpPr bwMode="auto">
          <a:xfrm flipH="1">
            <a:off x="5562600" y="4221163"/>
            <a:ext cx="1076325" cy="2274887"/>
            <a:chOff x="3915" y="446"/>
            <a:chExt cx="678" cy="1433"/>
          </a:xfrm>
        </p:grpSpPr>
        <p:sp>
          <p:nvSpPr>
            <p:cNvPr id="591901" name="Rectangle 29"/>
            <p:cNvSpPr>
              <a:spLocks noChangeArrowheads="1"/>
            </p:cNvSpPr>
            <p:nvPr/>
          </p:nvSpPr>
          <p:spPr bwMode="auto">
            <a:xfrm>
              <a:off x="3951" y="544"/>
              <a:ext cx="532" cy="1148"/>
            </a:xfrm>
            <a:prstGeom prst="rect">
              <a:avLst/>
            </a:prstGeom>
            <a:solidFill>
              <a:srgbClr val="000000"/>
            </a:solidFill>
            <a:ln w="9525">
              <a:noFill/>
              <a:miter lim="800000"/>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2" name="Freeform 30"/>
            <p:cNvSpPr>
              <a:spLocks/>
            </p:cNvSpPr>
            <p:nvPr/>
          </p:nvSpPr>
          <p:spPr bwMode="auto">
            <a:xfrm>
              <a:off x="3959" y="556"/>
              <a:ext cx="516" cy="448"/>
            </a:xfrm>
            <a:custGeom>
              <a:avLst/>
              <a:gdLst/>
              <a:ahLst/>
              <a:cxnLst>
                <a:cxn ang="0">
                  <a:pos x="2559" y="0"/>
                </a:cxn>
                <a:cxn ang="0">
                  <a:pos x="2580" y="1783"/>
                </a:cxn>
                <a:cxn ang="0">
                  <a:pos x="2456" y="1774"/>
                </a:cxn>
                <a:cxn ang="0">
                  <a:pos x="2330" y="1808"/>
                </a:cxn>
                <a:cxn ang="0">
                  <a:pos x="2201" y="1867"/>
                </a:cxn>
                <a:cxn ang="0">
                  <a:pos x="2073" y="1933"/>
                </a:cxn>
                <a:cxn ang="0">
                  <a:pos x="1945" y="1989"/>
                </a:cxn>
                <a:cxn ang="0">
                  <a:pos x="1820" y="2018"/>
                </a:cxn>
                <a:cxn ang="0">
                  <a:pos x="1699" y="2003"/>
                </a:cxn>
                <a:cxn ang="0">
                  <a:pos x="1584" y="1928"/>
                </a:cxn>
                <a:cxn ang="0">
                  <a:pos x="1477" y="1997"/>
                </a:cxn>
                <a:cxn ang="0">
                  <a:pos x="1369" y="2053"/>
                </a:cxn>
                <a:cxn ang="0">
                  <a:pos x="1260" y="2097"/>
                </a:cxn>
                <a:cxn ang="0">
                  <a:pos x="1150" y="2133"/>
                </a:cxn>
                <a:cxn ang="0">
                  <a:pos x="1038" y="2162"/>
                </a:cxn>
                <a:cxn ang="0">
                  <a:pos x="927" y="2188"/>
                </a:cxn>
                <a:cxn ang="0">
                  <a:pos x="814" y="2212"/>
                </a:cxn>
                <a:cxn ang="0">
                  <a:pos x="702" y="2240"/>
                </a:cxn>
                <a:cxn ang="0">
                  <a:pos x="608" y="2151"/>
                </a:cxn>
                <a:cxn ang="0">
                  <a:pos x="504" y="2089"/>
                </a:cxn>
                <a:cxn ang="0">
                  <a:pos x="395" y="2049"/>
                </a:cxn>
                <a:cxn ang="0">
                  <a:pos x="289" y="2025"/>
                </a:cxn>
                <a:cxn ang="0">
                  <a:pos x="189" y="2014"/>
                </a:cxn>
                <a:cxn ang="0">
                  <a:pos x="106" y="2012"/>
                </a:cxn>
                <a:cxn ang="0">
                  <a:pos x="42" y="2016"/>
                </a:cxn>
                <a:cxn ang="0">
                  <a:pos x="7" y="2022"/>
                </a:cxn>
                <a:cxn ang="0">
                  <a:pos x="9" y="1794"/>
                </a:cxn>
                <a:cxn ang="0">
                  <a:pos x="9" y="1553"/>
                </a:cxn>
                <a:cxn ang="0">
                  <a:pos x="6" y="1300"/>
                </a:cxn>
                <a:cxn ang="0">
                  <a:pos x="4" y="1041"/>
                </a:cxn>
                <a:cxn ang="0">
                  <a:pos x="1" y="777"/>
                </a:cxn>
                <a:cxn ang="0">
                  <a:pos x="0" y="513"/>
                </a:cxn>
                <a:cxn ang="0">
                  <a:pos x="1" y="252"/>
                </a:cxn>
                <a:cxn ang="0">
                  <a:pos x="7" y="0"/>
                </a:cxn>
                <a:cxn ang="0">
                  <a:pos x="2559" y="0"/>
                </a:cxn>
              </a:cxnLst>
              <a:rect l="0" t="0" r="r" b="b"/>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3" name="Freeform 31"/>
            <p:cNvSpPr>
              <a:spLocks/>
            </p:cNvSpPr>
            <p:nvPr/>
          </p:nvSpPr>
          <p:spPr bwMode="auto">
            <a:xfrm>
              <a:off x="4110" y="929"/>
              <a:ext cx="363" cy="136"/>
            </a:xfrm>
            <a:custGeom>
              <a:avLst/>
              <a:gdLst/>
              <a:ahLst/>
              <a:cxnLst>
                <a:cxn ang="0">
                  <a:pos x="1815" y="674"/>
                </a:cxn>
                <a:cxn ang="0">
                  <a:pos x="1684" y="676"/>
                </a:cxn>
                <a:cxn ang="0">
                  <a:pos x="1550" y="656"/>
                </a:cxn>
                <a:cxn ang="0">
                  <a:pos x="1412" y="618"/>
                </a:cxn>
                <a:cxn ang="0">
                  <a:pos x="1274" y="572"/>
                </a:cxn>
                <a:cxn ang="0">
                  <a:pos x="1134" y="527"/>
                </a:cxn>
                <a:cxn ang="0">
                  <a:pos x="996" y="492"/>
                </a:cxn>
                <a:cxn ang="0">
                  <a:pos x="859" y="475"/>
                </a:cxn>
                <a:cxn ang="0">
                  <a:pos x="726" y="488"/>
                </a:cxn>
                <a:cxn ang="0">
                  <a:pos x="425" y="622"/>
                </a:cxn>
                <a:cxn ang="0">
                  <a:pos x="0" y="426"/>
                </a:cxn>
                <a:cxn ang="0">
                  <a:pos x="87" y="402"/>
                </a:cxn>
                <a:cxn ang="0">
                  <a:pos x="187" y="380"/>
                </a:cxn>
                <a:cxn ang="0">
                  <a:pos x="292" y="358"/>
                </a:cxn>
                <a:cxn ang="0">
                  <a:pos x="402" y="333"/>
                </a:cxn>
                <a:cxn ang="0">
                  <a:pos x="509" y="301"/>
                </a:cxn>
                <a:cxn ang="0">
                  <a:pos x="612" y="263"/>
                </a:cxn>
                <a:cxn ang="0">
                  <a:pos x="706" y="214"/>
                </a:cxn>
                <a:cxn ang="0">
                  <a:pos x="788" y="156"/>
                </a:cxn>
                <a:cxn ang="0">
                  <a:pos x="879" y="194"/>
                </a:cxn>
                <a:cxn ang="0">
                  <a:pos x="976" y="213"/>
                </a:cxn>
                <a:cxn ang="0">
                  <a:pos x="1074" y="213"/>
                </a:cxn>
                <a:cxn ang="0">
                  <a:pos x="1175" y="197"/>
                </a:cxn>
                <a:cxn ang="0">
                  <a:pos x="1272" y="166"/>
                </a:cxn>
                <a:cxn ang="0">
                  <a:pos x="1368" y="122"/>
                </a:cxn>
                <a:cxn ang="0">
                  <a:pos x="1459" y="65"/>
                </a:cxn>
                <a:cxn ang="0">
                  <a:pos x="1545" y="0"/>
                </a:cxn>
                <a:cxn ang="0">
                  <a:pos x="1815" y="0"/>
                </a:cxn>
                <a:cxn ang="0">
                  <a:pos x="1815" y="674"/>
                </a:cxn>
              </a:cxnLst>
              <a:rect l="0" t="0" r="r" b="b"/>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4" name="Freeform 32"/>
            <p:cNvSpPr>
              <a:spLocks/>
            </p:cNvSpPr>
            <p:nvPr/>
          </p:nvSpPr>
          <p:spPr bwMode="auto">
            <a:xfrm>
              <a:off x="3961" y="973"/>
              <a:ext cx="224" cy="137"/>
            </a:xfrm>
            <a:custGeom>
              <a:avLst/>
              <a:gdLst/>
              <a:ahLst/>
              <a:cxnLst>
                <a:cxn ang="0">
                  <a:pos x="1120" y="456"/>
                </a:cxn>
                <a:cxn ang="0">
                  <a:pos x="1031" y="543"/>
                </a:cxn>
                <a:cxn ang="0">
                  <a:pos x="945" y="598"/>
                </a:cxn>
                <a:cxn ang="0">
                  <a:pos x="863" y="623"/>
                </a:cxn>
                <a:cxn ang="0">
                  <a:pos x="785" y="624"/>
                </a:cxn>
                <a:cxn ang="0">
                  <a:pos x="709" y="601"/>
                </a:cxn>
                <a:cxn ang="0">
                  <a:pos x="640" y="560"/>
                </a:cxn>
                <a:cxn ang="0">
                  <a:pos x="576" y="502"/>
                </a:cxn>
                <a:cxn ang="0">
                  <a:pos x="519" y="435"/>
                </a:cxn>
                <a:cxn ang="0">
                  <a:pos x="455" y="462"/>
                </a:cxn>
                <a:cxn ang="0">
                  <a:pos x="390" y="491"/>
                </a:cxn>
                <a:cxn ang="0">
                  <a:pos x="325" y="520"/>
                </a:cxn>
                <a:cxn ang="0">
                  <a:pos x="259" y="551"/>
                </a:cxn>
                <a:cxn ang="0">
                  <a:pos x="193" y="581"/>
                </a:cxn>
                <a:cxn ang="0">
                  <a:pos x="127" y="615"/>
                </a:cxn>
                <a:cxn ang="0">
                  <a:pos x="63" y="648"/>
                </a:cxn>
                <a:cxn ang="0">
                  <a:pos x="0" y="684"/>
                </a:cxn>
                <a:cxn ang="0">
                  <a:pos x="0" y="0"/>
                </a:cxn>
                <a:cxn ang="0">
                  <a:pos x="67" y="12"/>
                </a:cxn>
                <a:cxn ang="0">
                  <a:pos x="138" y="14"/>
                </a:cxn>
                <a:cxn ang="0">
                  <a:pos x="210" y="12"/>
                </a:cxn>
                <a:cxn ang="0">
                  <a:pos x="283" y="10"/>
                </a:cxn>
                <a:cxn ang="0">
                  <a:pos x="353" y="9"/>
                </a:cxn>
                <a:cxn ang="0">
                  <a:pos x="423" y="19"/>
                </a:cxn>
                <a:cxn ang="0">
                  <a:pos x="489" y="41"/>
                </a:cxn>
                <a:cxn ang="0">
                  <a:pos x="551" y="82"/>
                </a:cxn>
                <a:cxn ang="0">
                  <a:pos x="608" y="153"/>
                </a:cxn>
                <a:cxn ang="0">
                  <a:pos x="675" y="215"/>
                </a:cxn>
                <a:cxn ang="0">
                  <a:pos x="747" y="269"/>
                </a:cxn>
                <a:cxn ang="0">
                  <a:pos x="823" y="315"/>
                </a:cxn>
                <a:cxn ang="0">
                  <a:pos x="900" y="354"/>
                </a:cxn>
                <a:cxn ang="0">
                  <a:pos x="977" y="391"/>
                </a:cxn>
                <a:cxn ang="0">
                  <a:pos x="1050" y="423"/>
                </a:cxn>
                <a:cxn ang="0">
                  <a:pos x="1120" y="456"/>
                </a:cxn>
              </a:cxnLst>
              <a:rect l="0" t="0" r="r" b="b"/>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5" name="Freeform 33"/>
            <p:cNvSpPr>
              <a:spLocks/>
            </p:cNvSpPr>
            <p:nvPr/>
          </p:nvSpPr>
          <p:spPr bwMode="auto">
            <a:xfrm>
              <a:off x="4133" y="1034"/>
              <a:ext cx="340" cy="109"/>
            </a:xfrm>
            <a:custGeom>
              <a:avLst/>
              <a:gdLst/>
              <a:ahLst/>
              <a:cxnLst>
                <a:cxn ang="0">
                  <a:pos x="1700" y="213"/>
                </a:cxn>
                <a:cxn ang="0">
                  <a:pos x="1690" y="452"/>
                </a:cxn>
                <a:cxn ang="0">
                  <a:pos x="1612" y="427"/>
                </a:cxn>
                <a:cxn ang="0">
                  <a:pos x="1524" y="410"/>
                </a:cxn>
                <a:cxn ang="0">
                  <a:pos x="1428" y="396"/>
                </a:cxn>
                <a:cxn ang="0">
                  <a:pos x="1329" y="388"/>
                </a:cxn>
                <a:cxn ang="0">
                  <a:pos x="1227" y="383"/>
                </a:cxn>
                <a:cxn ang="0">
                  <a:pos x="1129" y="380"/>
                </a:cxn>
                <a:cxn ang="0">
                  <a:pos x="1036" y="379"/>
                </a:cxn>
                <a:cxn ang="0">
                  <a:pos x="953" y="379"/>
                </a:cxn>
                <a:cxn ang="0">
                  <a:pos x="862" y="345"/>
                </a:cxn>
                <a:cxn ang="0">
                  <a:pos x="775" y="333"/>
                </a:cxn>
                <a:cxn ang="0">
                  <a:pos x="690" y="336"/>
                </a:cxn>
                <a:cxn ang="0">
                  <a:pos x="610" y="357"/>
                </a:cxn>
                <a:cxn ang="0">
                  <a:pos x="529" y="388"/>
                </a:cxn>
                <a:cxn ang="0">
                  <a:pos x="449" y="432"/>
                </a:cxn>
                <a:cxn ang="0">
                  <a:pos x="370" y="484"/>
                </a:cxn>
                <a:cxn ang="0">
                  <a:pos x="290" y="544"/>
                </a:cxn>
                <a:cxn ang="0">
                  <a:pos x="0" y="389"/>
                </a:cxn>
                <a:cxn ang="0">
                  <a:pos x="119" y="310"/>
                </a:cxn>
                <a:cxn ang="0">
                  <a:pos x="243" y="225"/>
                </a:cxn>
                <a:cxn ang="0">
                  <a:pos x="368" y="139"/>
                </a:cxn>
                <a:cxn ang="0">
                  <a:pos x="499" y="66"/>
                </a:cxn>
                <a:cxn ang="0">
                  <a:pos x="636" y="16"/>
                </a:cxn>
                <a:cxn ang="0">
                  <a:pos x="784" y="0"/>
                </a:cxn>
                <a:cxn ang="0">
                  <a:pos x="940" y="27"/>
                </a:cxn>
                <a:cxn ang="0">
                  <a:pos x="1109" y="109"/>
                </a:cxn>
                <a:cxn ang="0">
                  <a:pos x="1190" y="130"/>
                </a:cxn>
                <a:cxn ang="0">
                  <a:pos x="1282" y="148"/>
                </a:cxn>
                <a:cxn ang="0">
                  <a:pos x="1380" y="162"/>
                </a:cxn>
                <a:cxn ang="0">
                  <a:pos x="1474" y="176"/>
                </a:cxn>
                <a:cxn ang="0">
                  <a:pos x="1559" y="186"/>
                </a:cxn>
                <a:cxn ang="0">
                  <a:pos x="1630" y="196"/>
                </a:cxn>
                <a:cxn ang="0">
                  <a:pos x="1679" y="204"/>
                </a:cxn>
                <a:cxn ang="0">
                  <a:pos x="1700" y="213"/>
                </a:cxn>
              </a:cxnLst>
              <a:rect l="0" t="0" r="r" b="b"/>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6" name="Freeform 34"/>
            <p:cNvSpPr>
              <a:spLocks/>
            </p:cNvSpPr>
            <p:nvPr/>
          </p:nvSpPr>
          <p:spPr bwMode="auto">
            <a:xfrm>
              <a:off x="3959" y="1075"/>
              <a:ext cx="516" cy="606"/>
            </a:xfrm>
            <a:custGeom>
              <a:avLst/>
              <a:gdLst/>
              <a:ahLst/>
              <a:cxnLst>
                <a:cxn ang="0">
                  <a:pos x="1172" y="415"/>
                </a:cxn>
                <a:cxn ang="0">
                  <a:pos x="1223" y="355"/>
                </a:cxn>
                <a:cxn ang="0">
                  <a:pos x="1277" y="310"/>
                </a:cxn>
                <a:cxn ang="0">
                  <a:pos x="1334" y="275"/>
                </a:cxn>
                <a:cxn ang="0">
                  <a:pos x="1391" y="251"/>
                </a:cxn>
                <a:cxn ang="0">
                  <a:pos x="1449" y="232"/>
                </a:cxn>
                <a:cxn ang="0">
                  <a:pos x="1510" y="218"/>
                </a:cxn>
                <a:cxn ang="0">
                  <a:pos x="1569" y="207"/>
                </a:cxn>
                <a:cxn ang="0">
                  <a:pos x="1629" y="197"/>
                </a:cxn>
                <a:cxn ang="0">
                  <a:pos x="1738" y="229"/>
                </a:cxn>
                <a:cxn ang="0">
                  <a:pos x="1857" y="243"/>
                </a:cxn>
                <a:cxn ang="0">
                  <a:pos x="1981" y="242"/>
                </a:cxn>
                <a:cxn ang="0">
                  <a:pos x="2109" y="236"/>
                </a:cxn>
                <a:cxn ang="0">
                  <a:pos x="2235" y="231"/>
                </a:cxn>
                <a:cxn ang="0">
                  <a:pos x="2358" y="235"/>
                </a:cxn>
                <a:cxn ang="0">
                  <a:pos x="2474" y="255"/>
                </a:cxn>
                <a:cxn ang="0">
                  <a:pos x="2583" y="301"/>
                </a:cxn>
                <a:cxn ang="0">
                  <a:pos x="2572" y="417"/>
                </a:cxn>
                <a:cxn ang="0">
                  <a:pos x="2569" y="661"/>
                </a:cxn>
                <a:cxn ang="0">
                  <a:pos x="2567" y="1001"/>
                </a:cxn>
                <a:cxn ang="0">
                  <a:pos x="2569" y="1404"/>
                </a:cxn>
                <a:cxn ang="0">
                  <a:pos x="2570" y="1837"/>
                </a:cxn>
                <a:cxn ang="0">
                  <a:pos x="2572" y="2271"/>
                </a:cxn>
                <a:cxn ang="0">
                  <a:pos x="2574" y="2671"/>
                </a:cxn>
                <a:cxn ang="0">
                  <a:pos x="2572" y="3006"/>
                </a:cxn>
                <a:cxn ang="0">
                  <a:pos x="2307" y="3012"/>
                </a:cxn>
                <a:cxn ang="0">
                  <a:pos x="1955" y="3019"/>
                </a:cxn>
                <a:cxn ang="0">
                  <a:pos x="1552" y="3023"/>
                </a:cxn>
                <a:cxn ang="0">
                  <a:pos x="1134" y="3028"/>
                </a:cxn>
                <a:cxn ang="0">
                  <a:pos x="734" y="3029"/>
                </a:cxn>
                <a:cxn ang="0">
                  <a:pos x="389" y="3030"/>
                </a:cxn>
                <a:cxn ang="0">
                  <a:pos x="131" y="3029"/>
                </a:cxn>
                <a:cxn ang="0">
                  <a:pos x="0" y="3027"/>
                </a:cxn>
                <a:cxn ang="0">
                  <a:pos x="1" y="2692"/>
                </a:cxn>
                <a:cxn ang="0">
                  <a:pos x="3" y="2349"/>
                </a:cxn>
                <a:cxn ang="0">
                  <a:pos x="1" y="1997"/>
                </a:cxn>
                <a:cxn ang="0">
                  <a:pos x="1" y="1644"/>
                </a:cxn>
                <a:cxn ang="0">
                  <a:pos x="0" y="1289"/>
                </a:cxn>
                <a:cxn ang="0">
                  <a:pos x="1" y="940"/>
                </a:cxn>
                <a:cxn ang="0">
                  <a:pos x="4" y="598"/>
                </a:cxn>
                <a:cxn ang="0">
                  <a:pos x="10" y="269"/>
                </a:cxn>
                <a:cxn ang="0">
                  <a:pos x="65" y="210"/>
                </a:cxn>
                <a:cxn ang="0">
                  <a:pos x="126" y="166"/>
                </a:cxn>
                <a:cxn ang="0">
                  <a:pos x="192" y="132"/>
                </a:cxn>
                <a:cxn ang="0">
                  <a:pos x="262" y="106"/>
                </a:cxn>
                <a:cxn ang="0">
                  <a:pos x="331" y="83"/>
                </a:cxn>
                <a:cxn ang="0">
                  <a:pos x="400" y="60"/>
                </a:cxn>
                <a:cxn ang="0">
                  <a:pos x="467" y="33"/>
                </a:cxn>
                <a:cxn ang="0">
                  <a:pos x="529" y="0"/>
                </a:cxn>
                <a:cxn ang="0">
                  <a:pos x="600" y="78"/>
                </a:cxn>
                <a:cxn ang="0">
                  <a:pos x="678" y="141"/>
                </a:cxn>
                <a:cxn ang="0">
                  <a:pos x="759" y="191"/>
                </a:cxn>
                <a:cxn ang="0">
                  <a:pos x="842" y="234"/>
                </a:cxn>
                <a:cxn ang="0">
                  <a:pos x="926" y="272"/>
                </a:cxn>
                <a:cxn ang="0">
                  <a:pos x="1009" y="312"/>
                </a:cxn>
                <a:cxn ang="0">
                  <a:pos x="1092" y="358"/>
                </a:cxn>
                <a:cxn ang="0">
                  <a:pos x="1172" y="415"/>
                </a:cxn>
              </a:cxnLst>
              <a:rect l="0" t="0" r="r" b="b"/>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7" name="Freeform 35"/>
            <p:cNvSpPr>
              <a:spLocks/>
            </p:cNvSpPr>
            <p:nvPr/>
          </p:nvSpPr>
          <p:spPr bwMode="auto">
            <a:xfrm>
              <a:off x="4519" y="446"/>
              <a:ext cx="29" cy="46"/>
            </a:xfrm>
            <a:custGeom>
              <a:avLst/>
              <a:gdLst/>
              <a:ahLst/>
              <a:cxnLst>
                <a:cxn ang="0">
                  <a:pos x="144" y="0"/>
                </a:cxn>
                <a:cxn ang="0">
                  <a:pos x="30" y="228"/>
                </a:cxn>
                <a:cxn ang="0">
                  <a:pos x="0" y="228"/>
                </a:cxn>
                <a:cxn ang="0">
                  <a:pos x="0" y="218"/>
                </a:cxn>
                <a:cxn ang="0">
                  <a:pos x="124" y="0"/>
                </a:cxn>
                <a:cxn ang="0">
                  <a:pos x="131" y="0"/>
                </a:cxn>
                <a:cxn ang="0">
                  <a:pos x="138" y="0"/>
                </a:cxn>
                <a:cxn ang="0">
                  <a:pos x="142" y="0"/>
                </a:cxn>
                <a:cxn ang="0">
                  <a:pos x="144" y="0"/>
                </a:cxn>
              </a:cxnLst>
              <a:rect l="0" t="0" r="r" b="b"/>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8" name="Freeform 36"/>
            <p:cNvSpPr>
              <a:spLocks/>
            </p:cNvSpPr>
            <p:nvPr/>
          </p:nvSpPr>
          <p:spPr bwMode="auto">
            <a:xfrm>
              <a:off x="4502" y="451"/>
              <a:ext cx="10" cy="28"/>
            </a:xfrm>
            <a:custGeom>
              <a:avLst/>
              <a:gdLst/>
              <a:ahLst/>
              <a:cxnLst>
                <a:cxn ang="0">
                  <a:pos x="52" y="10"/>
                </a:cxn>
                <a:cxn ang="0">
                  <a:pos x="32" y="144"/>
                </a:cxn>
                <a:cxn ang="0">
                  <a:pos x="0" y="134"/>
                </a:cxn>
                <a:cxn ang="0">
                  <a:pos x="42" y="0"/>
                </a:cxn>
                <a:cxn ang="0">
                  <a:pos x="46" y="0"/>
                </a:cxn>
                <a:cxn ang="0">
                  <a:pos x="50" y="1"/>
                </a:cxn>
                <a:cxn ang="0">
                  <a:pos x="51" y="3"/>
                </a:cxn>
                <a:cxn ang="0">
                  <a:pos x="52" y="10"/>
                </a:cxn>
              </a:cxnLst>
              <a:rect l="0" t="0" r="r" b="b"/>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9" name="Freeform 37"/>
            <p:cNvSpPr>
              <a:spLocks/>
            </p:cNvSpPr>
            <p:nvPr/>
          </p:nvSpPr>
          <p:spPr bwMode="auto">
            <a:xfrm>
              <a:off x="4452" y="453"/>
              <a:ext cx="17" cy="37"/>
            </a:xfrm>
            <a:custGeom>
              <a:avLst/>
              <a:gdLst/>
              <a:ahLst/>
              <a:cxnLst>
                <a:cxn ang="0">
                  <a:pos x="11" y="6"/>
                </a:cxn>
                <a:cxn ang="0">
                  <a:pos x="21" y="25"/>
                </a:cxn>
                <a:cxn ang="0">
                  <a:pos x="32" y="46"/>
                </a:cxn>
                <a:cxn ang="0">
                  <a:pos x="41" y="67"/>
                </a:cxn>
                <a:cxn ang="0">
                  <a:pos x="50" y="90"/>
                </a:cxn>
                <a:cxn ang="0">
                  <a:pos x="58" y="112"/>
                </a:cxn>
                <a:cxn ang="0">
                  <a:pos x="67" y="135"/>
                </a:cxn>
                <a:cxn ang="0">
                  <a:pos x="75" y="158"/>
                </a:cxn>
                <a:cxn ang="0">
                  <a:pos x="83" y="182"/>
                </a:cxn>
                <a:cxn ang="0">
                  <a:pos x="73" y="182"/>
                </a:cxn>
                <a:cxn ang="0">
                  <a:pos x="58" y="164"/>
                </a:cxn>
                <a:cxn ang="0">
                  <a:pos x="47" y="145"/>
                </a:cxn>
                <a:cxn ang="0">
                  <a:pos x="36" y="123"/>
                </a:cxn>
                <a:cxn ang="0">
                  <a:pos x="29" y="101"/>
                </a:cxn>
                <a:cxn ang="0">
                  <a:pos x="21" y="77"/>
                </a:cxn>
                <a:cxn ang="0">
                  <a:pos x="14" y="53"/>
                </a:cxn>
                <a:cxn ang="0">
                  <a:pos x="7" y="29"/>
                </a:cxn>
                <a:cxn ang="0">
                  <a:pos x="0" y="6"/>
                </a:cxn>
                <a:cxn ang="0">
                  <a:pos x="2" y="4"/>
                </a:cxn>
                <a:cxn ang="0">
                  <a:pos x="5" y="1"/>
                </a:cxn>
                <a:cxn ang="0">
                  <a:pos x="8" y="0"/>
                </a:cxn>
                <a:cxn ang="0">
                  <a:pos x="11" y="6"/>
                </a:cxn>
              </a:cxnLst>
              <a:rect l="0" t="0" r="r" b="b"/>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0" name="Freeform 38"/>
            <p:cNvSpPr>
              <a:spLocks/>
            </p:cNvSpPr>
            <p:nvPr/>
          </p:nvSpPr>
          <p:spPr bwMode="auto">
            <a:xfrm>
              <a:off x="4477" y="459"/>
              <a:ext cx="9" cy="16"/>
            </a:xfrm>
            <a:custGeom>
              <a:avLst/>
              <a:gdLst/>
              <a:ahLst/>
              <a:cxnLst>
                <a:cxn ang="0">
                  <a:pos x="42" y="74"/>
                </a:cxn>
                <a:cxn ang="0">
                  <a:pos x="34" y="75"/>
                </a:cxn>
                <a:cxn ang="0">
                  <a:pos x="26" y="78"/>
                </a:cxn>
                <a:cxn ang="0">
                  <a:pos x="18" y="82"/>
                </a:cxn>
                <a:cxn ang="0">
                  <a:pos x="10" y="84"/>
                </a:cxn>
                <a:cxn ang="0">
                  <a:pos x="8" y="71"/>
                </a:cxn>
                <a:cxn ang="0">
                  <a:pos x="7" y="59"/>
                </a:cxn>
                <a:cxn ang="0">
                  <a:pos x="3" y="46"/>
                </a:cxn>
                <a:cxn ang="0">
                  <a:pos x="2" y="34"/>
                </a:cxn>
                <a:cxn ang="0">
                  <a:pos x="0" y="22"/>
                </a:cxn>
                <a:cxn ang="0">
                  <a:pos x="1" y="13"/>
                </a:cxn>
                <a:cxn ang="0">
                  <a:pos x="3" y="5"/>
                </a:cxn>
                <a:cxn ang="0">
                  <a:pos x="10" y="0"/>
                </a:cxn>
                <a:cxn ang="0">
                  <a:pos x="16" y="5"/>
                </a:cxn>
                <a:cxn ang="0">
                  <a:pos x="21" y="13"/>
                </a:cxn>
                <a:cxn ang="0">
                  <a:pos x="25" y="22"/>
                </a:cxn>
                <a:cxn ang="0">
                  <a:pos x="29" y="33"/>
                </a:cxn>
                <a:cxn ang="0">
                  <a:pos x="31" y="43"/>
                </a:cxn>
                <a:cxn ang="0">
                  <a:pos x="35" y="53"/>
                </a:cxn>
                <a:cxn ang="0">
                  <a:pos x="37" y="64"/>
                </a:cxn>
                <a:cxn ang="0">
                  <a:pos x="42" y="74"/>
                </a:cxn>
              </a:cxnLst>
              <a:rect l="0" t="0" r="r" b="b"/>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1" name="Freeform 39"/>
            <p:cNvSpPr>
              <a:spLocks/>
            </p:cNvSpPr>
            <p:nvPr/>
          </p:nvSpPr>
          <p:spPr bwMode="auto">
            <a:xfrm>
              <a:off x="4542" y="485"/>
              <a:ext cx="20" cy="16"/>
            </a:xfrm>
            <a:custGeom>
              <a:avLst/>
              <a:gdLst/>
              <a:ahLst/>
              <a:cxnLst>
                <a:cxn ang="0">
                  <a:pos x="103" y="2"/>
                </a:cxn>
                <a:cxn ang="0">
                  <a:pos x="95" y="9"/>
                </a:cxn>
                <a:cxn ang="0">
                  <a:pos x="87" y="18"/>
                </a:cxn>
                <a:cxn ang="0">
                  <a:pos x="79" y="28"/>
                </a:cxn>
                <a:cxn ang="0">
                  <a:pos x="71" y="38"/>
                </a:cxn>
                <a:cxn ang="0">
                  <a:pos x="63" y="47"/>
                </a:cxn>
                <a:cxn ang="0">
                  <a:pos x="55" y="56"/>
                </a:cxn>
                <a:cxn ang="0">
                  <a:pos x="47" y="65"/>
                </a:cxn>
                <a:cxn ang="0">
                  <a:pos x="41" y="74"/>
                </a:cxn>
                <a:cxn ang="0">
                  <a:pos x="33" y="75"/>
                </a:cxn>
                <a:cxn ang="0">
                  <a:pos x="26" y="76"/>
                </a:cxn>
                <a:cxn ang="0">
                  <a:pos x="20" y="74"/>
                </a:cxn>
                <a:cxn ang="0">
                  <a:pos x="16" y="72"/>
                </a:cxn>
                <a:cxn ang="0">
                  <a:pos x="7" y="66"/>
                </a:cxn>
                <a:cxn ang="0">
                  <a:pos x="0" y="64"/>
                </a:cxn>
                <a:cxn ang="0">
                  <a:pos x="10" y="54"/>
                </a:cxn>
                <a:cxn ang="0">
                  <a:pos x="23" y="43"/>
                </a:cxn>
                <a:cxn ang="0">
                  <a:pos x="34" y="31"/>
                </a:cxn>
                <a:cxn ang="0">
                  <a:pos x="47" y="21"/>
                </a:cxn>
                <a:cxn ang="0">
                  <a:pos x="60" y="10"/>
                </a:cxn>
                <a:cxn ang="0">
                  <a:pos x="73" y="3"/>
                </a:cxn>
                <a:cxn ang="0">
                  <a:pos x="87" y="0"/>
                </a:cxn>
                <a:cxn ang="0">
                  <a:pos x="103" y="2"/>
                </a:cxn>
              </a:cxnLst>
              <a:rect l="0" t="0" r="r" b="b"/>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2" name="Freeform 40"/>
            <p:cNvSpPr>
              <a:spLocks/>
            </p:cNvSpPr>
            <p:nvPr/>
          </p:nvSpPr>
          <p:spPr bwMode="auto">
            <a:xfrm>
              <a:off x="4429" y="487"/>
              <a:ext cx="115" cy="115"/>
            </a:xfrm>
            <a:custGeom>
              <a:avLst/>
              <a:gdLst/>
              <a:ahLst/>
              <a:cxnLst>
                <a:cxn ang="0">
                  <a:pos x="373" y="178"/>
                </a:cxn>
                <a:cxn ang="0">
                  <a:pos x="420" y="183"/>
                </a:cxn>
                <a:cxn ang="0">
                  <a:pos x="468" y="186"/>
                </a:cxn>
                <a:cxn ang="0">
                  <a:pos x="518" y="187"/>
                </a:cxn>
                <a:cxn ang="0">
                  <a:pos x="571" y="188"/>
                </a:cxn>
                <a:cxn ang="0">
                  <a:pos x="561" y="209"/>
                </a:cxn>
                <a:cxn ang="0">
                  <a:pos x="561" y="230"/>
                </a:cxn>
                <a:cxn ang="0">
                  <a:pos x="470" y="360"/>
                </a:cxn>
                <a:cxn ang="0">
                  <a:pos x="477" y="411"/>
                </a:cxn>
                <a:cxn ang="0">
                  <a:pos x="485" y="462"/>
                </a:cxn>
                <a:cxn ang="0">
                  <a:pos x="494" y="514"/>
                </a:cxn>
                <a:cxn ang="0">
                  <a:pos x="498" y="542"/>
                </a:cxn>
                <a:cxn ang="0">
                  <a:pos x="493" y="553"/>
                </a:cxn>
                <a:cxn ang="0">
                  <a:pos x="475" y="555"/>
                </a:cxn>
                <a:cxn ang="0">
                  <a:pos x="455" y="535"/>
                </a:cxn>
                <a:cxn ang="0">
                  <a:pos x="435" y="513"/>
                </a:cxn>
                <a:cxn ang="0">
                  <a:pos x="415" y="494"/>
                </a:cxn>
                <a:cxn ang="0">
                  <a:pos x="333" y="427"/>
                </a:cxn>
                <a:cxn ang="0">
                  <a:pos x="289" y="449"/>
                </a:cxn>
                <a:cxn ang="0">
                  <a:pos x="249" y="483"/>
                </a:cxn>
                <a:cxn ang="0">
                  <a:pos x="209" y="517"/>
                </a:cxn>
                <a:cxn ang="0">
                  <a:pos x="166" y="541"/>
                </a:cxn>
                <a:cxn ang="0">
                  <a:pos x="168" y="553"/>
                </a:cxn>
                <a:cxn ang="0">
                  <a:pos x="162" y="564"/>
                </a:cxn>
                <a:cxn ang="0">
                  <a:pos x="150" y="569"/>
                </a:cxn>
                <a:cxn ang="0">
                  <a:pos x="135" y="573"/>
                </a:cxn>
                <a:cxn ang="0">
                  <a:pos x="126" y="549"/>
                </a:cxn>
                <a:cxn ang="0">
                  <a:pos x="137" y="505"/>
                </a:cxn>
                <a:cxn ang="0">
                  <a:pos x="154" y="462"/>
                </a:cxn>
                <a:cxn ang="0">
                  <a:pos x="170" y="418"/>
                </a:cxn>
                <a:cxn ang="0">
                  <a:pos x="156" y="379"/>
                </a:cxn>
                <a:cxn ang="0">
                  <a:pos x="121" y="346"/>
                </a:cxn>
                <a:cxn ang="0">
                  <a:pos x="86" y="315"/>
                </a:cxn>
                <a:cxn ang="0">
                  <a:pos x="50" y="290"/>
                </a:cxn>
                <a:cxn ang="0">
                  <a:pos x="30" y="273"/>
                </a:cxn>
                <a:cxn ang="0">
                  <a:pos x="21" y="261"/>
                </a:cxn>
                <a:cxn ang="0">
                  <a:pos x="9" y="248"/>
                </a:cxn>
                <a:cxn ang="0">
                  <a:pos x="0" y="236"/>
                </a:cxn>
                <a:cxn ang="0">
                  <a:pos x="11" y="220"/>
                </a:cxn>
                <a:cxn ang="0">
                  <a:pos x="57" y="216"/>
                </a:cxn>
                <a:cxn ang="0">
                  <a:pos x="103" y="208"/>
                </a:cxn>
                <a:cxn ang="0">
                  <a:pos x="150" y="196"/>
                </a:cxn>
                <a:cxn ang="0">
                  <a:pos x="197" y="188"/>
                </a:cxn>
                <a:cxn ang="0">
                  <a:pos x="209" y="150"/>
                </a:cxn>
                <a:cxn ang="0">
                  <a:pos x="229" y="116"/>
                </a:cxn>
                <a:cxn ang="0">
                  <a:pos x="247" y="80"/>
                </a:cxn>
                <a:cxn ang="0">
                  <a:pos x="260" y="44"/>
                </a:cxn>
                <a:cxn ang="0">
                  <a:pos x="269" y="34"/>
                </a:cxn>
                <a:cxn ang="0">
                  <a:pos x="273" y="22"/>
                </a:cxn>
                <a:cxn ang="0">
                  <a:pos x="270" y="2"/>
                </a:cxn>
                <a:cxn ang="0">
                  <a:pos x="292" y="5"/>
                </a:cxn>
                <a:cxn ang="0">
                  <a:pos x="303" y="26"/>
                </a:cxn>
                <a:cxn ang="0">
                  <a:pos x="310" y="52"/>
                </a:cxn>
                <a:cxn ang="0">
                  <a:pos x="322" y="74"/>
                </a:cxn>
              </a:cxnLst>
              <a:rect l="0" t="0" r="r" b="b"/>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3" name="Freeform 41"/>
            <p:cNvSpPr>
              <a:spLocks/>
            </p:cNvSpPr>
            <p:nvPr/>
          </p:nvSpPr>
          <p:spPr bwMode="auto">
            <a:xfrm>
              <a:off x="4432" y="490"/>
              <a:ext cx="16" cy="17"/>
            </a:xfrm>
            <a:custGeom>
              <a:avLst/>
              <a:gdLst/>
              <a:ahLst/>
              <a:cxnLst>
                <a:cxn ang="0">
                  <a:pos x="83" y="52"/>
                </a:cxn>
                <a:cxn ang="0">
                  <a:pos x="73" y="84"/>
                </a:cxn>
                <a:cxn ang="0">
                  <a:pos x="61" y="77"/>
                </a:cxn>
                <a:cxn ang="0">
                  <a:pos x="50" y="71"/>
                </a:cxn>
                <a:cxn ang="0">
                  <a:pos x="40" y="63"/>
                </a:cxn>
                <a:cxn ang="0">
                  <a:pos x="32" y="56"/>
                </a:cxn>
                <a:cxn ang="0">
                  <a:pos x="22" y="47"/>
                </a:cxn>
                <a:cxn ang="0">
                  <a:pos x="14" y="38"/>
                </a:cxn>
                <a:cxn ang="0">
                  <a:pos x="6" y="27"/>
                </a:cxn>
                <a:cxn ang="0">
                  <a:pos x="0" y="21"/>
                </a:cxn>
                <a:cxn ang="0">
                  <a:pos x="10" y="0"/>
                </a:cxn>
                <a:cxn ang="0">
                  <a:pos x="16" y="7"/>
                </a:cxn>
                <a:cxn ang="0">
                  <a:pos x="27" y="15"/>
                </a:cxn>
                <a:cxn ang="0">
                  <a:pos x="36" y="22"/>
                </a:cxn>
                <a:cxn ang="0">
                  <a:pos x="46" y="30"/>
                </a:cxn>
                <a:cxn ang="0">
                  <a:pos x="55" y="35"/>
                </a:cxn>
                <a:cxn ang="0">
                  <a:pos x="65" y="42"/>
                </a:cxn>
                <a:cxn ang="0">
                  <a:pos x="74" y="47"/>
                </a:cxn>
                <a:cxn ang="0">
                  <a:pos x="83" y="52"/>
                </a:cxn>
              </a:cxnLst>
              <a:rect l="0" t="0" r="r" b="b"/>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4" name="Freeform 42"/>
            <p:cNvSpPr>
              <a:spLocks/>
            </p:cNvSpPr>
            <p:nvPr/>
          </p:nvSpPr>
          <p:spPr bwMode="auto">
            <a:xfrm>
              <a:off x="4392" y="498"/>
              <a:ext cx="35" cy="21"/>
            </a:xfrm>
            <a:custGeom>
              <a:avLst/>
              <a:gdLst/>
              <a:ahLst/>
              <a:cxnLst>
                <a:cxn ang="0">
                  <a:pos x="166" y="74"/>
                </a:cxn>
                <a:cxn ang="0">
                  <a:pos x="176" y="106"/>
                </a:cxn>
                <a:cxn ang="0">
                  <a:pos x="152" y="97"/>
                </a:cxn>
                <a:cxn ang="0">
                  <a:pos x="129" y="88"/>
                </a:cxn>
                <a:cxn ang="0">
                  <a:pos x="106" y="77"/>
                </a:cxn>
                <a:cxn ang="0">
                  <a:pos x="84" y="66"/>
                </a:cxn>
                <a:cxn ang="0">
                  <a:pos x="61" y="53"/>
                </a:cxn>
                <a:cxn ang="0">
                  <a:pos x="39" y="40"/>
                </a:cxn>
                <a:cxn ang="0">
                  <a:pos x="19" y="26"/>
                </a:cxn>
                <a:cxn ang="0">
                  <a:pos x="0" y="12"/>
                </a:cxn>
                <a:cxn ang="0">
                  <a:pos x="7" y="3"/>
                </a:cxn>
                <a:cxn ang="0">
                  <a:pos x="15" y="0"/>
                </a:cxn>
                <a:cxn ang="0">
                  <a:pos x="22" y="1"/>
                </a:cxn>
                <a:cxn ang="0">
                  <a:pos x="30" y="5"/>
                </a:cxn>
                <a:cxn ang="0">
                  <a:pos x="37" y="10"/>
                </a:cxn>
                <a:cxn ang="0">
                  <a:pos x="46" y="16"/>
                </a:cxn>
                <a:cxn ang="0">
                  <a:pos x="53" y="20"/>
                </a:cxn>
                <a:cxn ang="0">
                  <a:pos x="62" y="22"/>
                </a:cxn>
                <a:cxn ang="0">
                  <a:pos x="73" y="29"/>
                </a:cxn>
                <a:cxn ang="0">
                  <a:pos x="85" y="39"/>
                </a:cxn>
                <a:cxn ang="0">
                  <a:pos x="96" y="47"/>
                </a:cxn>
                <a:cxn ang="0">
                  <a:pos x="110" y="56"/>
                </a:cxn>
                <a:cxn ang="0">
                  <a:pos x="122" y="62"/>
                </a:cxn>
                <a:cxn ang="0">
                  <a:pos x="135" y="69"/>
                </a:cxn>
                <a:cxn ang="0">
                  <a:pos x="149" y="72"/>
                </a:cxn>
                <a:cxn ang="0">
                  <a:pos x="166" y="74"/>
                </a:cxn>
              </a:cxnLst>
              <a:rect l="0" t="0" r="r" b="b"/>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5" name="Freeform 43"/>
            <p:cNvSpPr>
              <a:spLocks/>
            </p:cNvSpPr>
            <p:nvPr/>
          </p:nvSpPr>
          <p:spPr bwMode="auto">
            <a:xfrm>
              <a:off x="4438" y="498"/>
              <a:ext cx="97" cy="91"/>
            </a:xfrm>
            <a:custGeom>
              <a:avLst/>
              <a:gdLst/>
              <a:ahLst/>
              <a:cxnLst>
                <a:cxn ang="0">
                  <a:pos x="331" y="176"/>
                </a:cxn>
                <a:cxn ang="0">
                  <a:pos x="347" y="166"/>
                </a:cxn>
                <a:cxn ang="0">
                  <a:pos x="365" y="160"/>
                </a:cxn>
                <a:cxn ang="0">
                  <a:pos x="384" y="158"/>
                </a:cxn>
                <a:cxn ang="0">
                  <a:pos x="405" y="159"/>
                </a:cxn>
                <a:cxn ang="0">
                  <a:pos x="425" y="160"/>
                </a:cxn>
                <a:cxn ang="0">
                  <a:pos x="445" y="163"/>
                </a:cxn>
                <a:cxn ang="0">
                  <a:pos x="466" y="164"/>
                </a:cxn>
                <a:cxn ang="0">
                  <a:pos x="487" y="166"/>
                </a:cxn>
                <a:cxn ang="0">
                  <a:pos x="393" y="280"/>
                </a:cxn>
                <a:cxn ang="0">
                  <a:pos x="425" y="445"/>
                </a:cxn>
                <a:cxn ang="0">
                  <a:pos x="413" y="435"/>
                </a:cxn>
                <a:cxn ang="0">
                  <a:pos x="403" y="421"/>
                </a:cxn>
                <a:cxn ang="0">
                  <a:pos x="391" y="407"/>
                </a:cxn>
                <a:cxn ang="0">
                  <a:pos x="381" y="393"/>
                </a:cxn>
                <a:cxn ang="0">
                  <a:pos x="370" y="381"/>
                </a:cxn>
                <a:cxn ang="0">
                  <a:pos x="358" y="372"/>
                </a:cxn>
                <a:cxn ang="0">
                  <a:pos x="345" y="368"/>
                </a:cxn>
                <a:cxn ang="0">
                  <a:pos x="331" y="373"/>
                </a:cxn>
                <a:cxn ang="0">
                  <a:pos x="325" y="364"/>
                </a:cxn>
                <a:cxn ang="0">
                  <a:pos x="318" y="357"/>
                </a:cxn>
                <a:cxn ang="0">
                  <a:pos x="308" y="350"/>
                </a:cxn>
                <a:cxn ang="0">
                  <a:pos x="299" y="347"/>
                </a:cxn>
                <a:cxn ang="0">
                  <a:pos x="287" y="342"/>
                </a:cxn>
                <a:cxn ang="0">
                  <a:pos x="277" y="342"/>
                </a:cxn>
                <a:cxn ang="0">
                  <a:pos x="267" y="346"/>
                </a:cxn>
                <a:cxn ang="0">
                  <a:pos x="259" y="353"/>
                </a:cxn>
                <a:cxn ang="0">
                  <a:pos x="135" y="456"/>
                </a:cxn>
                <a:cxn ang="0">
                  <a:pos x="135" y="440"/>
                </a:cxn>
                <a:cxn ang="0">
                  <a:pos x="139" y="425"/>
                </a:cxn>
                <a:cxn ang="0">
                  <a:pos x="144" y="408"/>
                </a:cxn>
                <a:cxn ang="0">
                  <a:pos x="150" y="393"/>
                </a:cxn>
                <a:cxn ang="0">
                  <a:pos x="155" y="377"/>
                </a:cxn>
                <a:cxn ang="0">
                  <a:pos x="161" y="362"/>
                </a:cxn>
                <a:cxn ang="0">
                  <a:pos x="164" y="346"/>
                </a:cxn>
                <a:cxn ang="0">
                  <a:pos x="166" y="331"/>
                </a:cxn>
                <a:cxn ang="0">
                  <a:pos x="0" y="186"/>
                </a:cxn>
                <a:cxn ang="0">
                  <a:pos x="15" y="184"/>
                </a:cxn>
                <a:cxn ang="0">
                  <a:pos x="32" y="181"/>
                </a:cxn>
                <a:cxn ang="0">
                  <a:pos x="49" y="176"/>
                </a:cxn>
                <a:cxn ang="0">
                  <a:pos x="67" y="173"/>
                </a:cxn>
                <a:cxn ang="0">
                  <a:pos x="84" y="168"/>
                </a:cxn>
                <a:cxn ang="0">
                  <a:pos x="101" y="167"/>
                </a:cxn>
                <a:cxn ang="0">
                  <a:pos x="118" y="169"/>
                </a:cxn>
                <a:cxn ang="0">
                  <a:pos x="135" y="176"/>
                </a:cxn>
                <a:cxn ang="0">
                  <a:pos x="141" y="172"/>
                </a:cxn>
                <a:cxn ang="0">
                  <a:pos x="148" y="171"/>
                </a:cxn>
                <a:cxn ang="0">
                  <a:pos x="154" y="171"/>
                </a:cxn>
                <a:cxn ang="0">
                  <a:pos x="161" y="171"/>
                </a:cxn>
                <a:cxn ang="0">
                  <a:pos x="166" y="169"/>
                </a:cxn>
                <a:cxn ang="0">
                  <a:pos x="172" y="169"/>
                </a:cxn>
                <a:cxn ang="0">
                  <a:pos x="179" y="168"/>
                </a:cxn>
                <a:cxn ang="0">
                  <a:pos x="187" y="166"/>
                </a:cxn>
                <a:cxn ang="0">
                  <a:pos x="239" y="0"/>
                </a:cxn>
                <a:cxn ang="0">
                  <a:pos x="249" y="23"/>
                </a:cxn>
                <a:cxn ang="0">
                  <a:pos x="259" y="45"/>
                </a:cxn>
                <a:cxn ang="0">
                  <a:pos x="269" y="68"/>
                </a:cxn>
                <a:cxn ang="0">
                  <a:pos x="280" y="92"/>
                </a:cxn>
                <a:cxn ang="0">
                  <a:pos x="291" y="113"/>
                </a:cxn>
                <a:cxn ang="0">
                  <a:pos x="303" y="134"/>
                </a:cxn>
                <a:cxn ang="0">
                  <a:pos x="317" y="155"/>
                </a:cxn>
                <a:cxn ang="0">
                  <a:pos x="331" y="176"/>
                </a:cxn>
              </a:cxnLst>
              <a:rect l="0" t="0" r="r" b="b"/>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6" name="Freeform 44"/>
            <p:cNvSpPr>
              <a:spLocks/>
            </p:cNvSpPr>
            <p:nvPr/>
          </p:nvSpPr>
          <p:spPr bwMode="auto">
            <a:xfrm>
              <a:off x="4557" y="525"/>
              <a:ext cx="36" cy="10"/>
            </a:xfrm>
            <a:custGeom>
              <a:avLst/>
              <a:gdLst/>
              <a:ahLst/>
              <a:cxnLst>
                <a:cxn ang="0">
                  <a:pos x="182" y="11"/>
                </a:cxn>
                <a:cxn ang="0">
                  <a:pos x="182" y="21"/>
                </a:cxn>
                <a:cxn ang="0">
                  <a:pos x="16" y="52"/>
                </a:cxn>
                <a:cxn ang="0">
                  <a:pos x="8" y="50"/>
                </a:cxn>
                <a:cxn ang="0">
                  <a:pos x="2" y="46"/>
                </a:cxn>
                <a:cxn ang="0">
                  <a:pos x="0" y="39"/>
                </a:cxn>
                <a:cxn ang="0">
                  <a:pos x="5" y="32"/>
                </a:cxn>
                <a:cxn ang="0">
                  <a:pos x="28" y="30"/>
                </a:cxn>
                <a:cxn ang="0">
                  <a:pos x="51" y="26"/>
                </a:cxn>
                <a:cxn ang="0">
                  <a:pos x="73" y="21"/>
                </a:cxn>
                <a:cxn ang="0">
                  <a:pos x="97" y="16"/>
                </a:cxn>
                <a:cxn ang="0">
                  <a:pos x="118" y="10"/>
                </a:cxn>
                <a:cxn ang="0">
                  <a:pos x="140" y="5"/>
                </a:cxn>
                <a:cxn ang="0">
                  <a:pos x="160" y="0"/>
                </a:cxn>
                <a:cxn ang="0">
                  <a:pos x="182" y="0"/>
                </a:cxn>
                <a:cxn ang="0">
                  <a:pos x="182" y="11"/>
                </a:cxn>
              </a:cxnLst>
              <a:rect l="0" t="0" r="r" b="b"/>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7" name="Freeform 45"/>
            <p:cNvSpPr>
              <a:spLocks/>
            </p:cNvSpPr>
            <p:nvPr/>
          </p:nvSpPr>
          <p:spPr bwMode="auto">
            <a:xfrm>
              <a:off x="4396" y="535"/>
              <a:ext cx="21" cy="9"/>
            </a:xfrm>
            <a:custGeom>
              <a:avLst/>
              <a:gdLst/>
              <a:ahLst/>
              <a:cxnLst>
                <a:cxn ang="0">
                  <a:pos x="104" y="0"/>
                </a:cxn>
                <a:cxn ang="0">
                  <a:pos x="103" y="7"/>
                </a:cxn>
                <a:cxn ang="0">
                  <a:pos x="103" y="16"/>
                </a:cxn>
                <a:cxn ang="0">
                  <a:pos x="102" y="24"/>
                </a:cxn>
                <a:cxn ang="0">
                  <a:pos x="100" y="32"/>
                </a:cxn>
                <a:cxn ang="0">
                  <a:pos x="95" y="38"/>
                </a:cxn>
                <a:cxn ang="0">
                  <a:pos x="91" y="42"/>
                </a:cxn>
                <a:cxn ang="0">
                  <a:pos x="83" y="43"/>
                </a:cxn>
                <a:cxn ang="0">
                  <a:pos x="74" y="42"/>
                </a:cxn>
                <a:cxn ang="0">
                  <a:pos x="0" y="31"/>
                </a:cxn>
                <a:cxn ang="0">
                  <a:pos x="6" y="21"/>
                </a:cxn>
                <a:cxn ang="0">
                  <a:pos x="15" y="16"/>
                </a:cxn>
                <a:cxn ang="0">
                  <a:pos x="27" y="15"/>
                </a:cxn>
                <a:cxn ang="0">
                  <a:pos x="43" y="15"/>
                </a:cxn>
                <a:cxn ang="0">
                  <a:pos x="57" y="14"/>
                </a:cxn>
                <a:cxn ang="0">
                  <a:pos x="71" y="13"/>
                </a:cxn>
                <a:cxn ang="0">
                  <a:pos x="84" y="8"/>
                </a:cxn>
                <a:cxn ang="0">
                  <a:pos x="94" y="0"/>
                </a:cxn>
                <a:cxn ang="0">
                  <a:pos x="104" y="0"/>
                </a:cxn>
              </a:cxnLst>
              <a:rect l="0" t="0" r="r" b="b"/>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8" name="Freeform 46"/>
            <p:cNvSpPr>
              <a:spLocks/>
            </p:cNvSpPr>
            <p:nvPr/>
          </p:nvSpPr>
          <p:spPr bwMode="auto">
            <a:xfrm>
              <a:off x="4556" y="552"/>
              <a:ext cx="23" cy="5"/>
            </a:xfrm>
            <a:custGeom>
              <a:avLst/>
              <a:gdLst/>
              <a:ahLst/>
              <a:cxnLst>
                <a:cxn ang="0">
                  <a:pos x="114" y="21"/>
                </a:cxn>
                <a:cxn ang="0">
                  <a:pos x="101" y="24"/>
                </a:cxn>
                <a:cxn ang="0">
                  <a:pos x="88" y="26"/>
                </a:cxn>
                <a:cxn ang="0">
                  <a:pos x="74" y="26"/>
                </a:cxn>
                <a:cxn ang="0">
                  <a:pos x="60" y="27"/>
                </a:cxn>
                <a:cxn ang="0">
                  <a:pos x="44" y="25"/>
                </a:cxn>
                <a:cxn ang="0">
                  <a:pos x="30" y="23"/>
                </a:cxn>
                <a:cxn ang="0">
                  <a:pos x="15" y="17"/>
                </a:cxn>
                <a:cxn ang="0">
                  <a:pos x="0" y="11"/>
                </a:cxn>
                <a:cxn ang="0">
                  <a:pos x="15" y="4"/>
                </a:cxn>
                <a:cxn ang="0">
                  <a:pos x="30" y="1"/>
                </a:cxn>
                <a:cxn ang="0">
                  <a:pos x="44" y="0"/>
                </a:cxn>
                <a:cxn ang="0">
                  <a:pos x="60" y="2"/>
                </a:cxn>
                <a:cxn ang="0">
                  <a:pos x="74" y="4"/>
                </a:cxn>
                <a:cxn ang="0">
                  <a:pos x="88" y="8"/>
                </a:cxn>
                <a:cxn ang="0">
                  <a:pos x="101" y="9"/>
                </a:cxn>
                <a:cxn ang="0">
                  <a:pos x="114" y="11"/>
                </a:cxn>
                <a:cxn ang="0">
                  <a:pos x="114" y="21"/>
                </a:cxn>
              </a:cxnLst>
              <a:rect l="0" t="0" r="r" b="b"/>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9" name="Freeform 47"/>
            <p:cNvSpPr>
              <a:spLocks/>
            </p:cNvSpPr>
            <p:nvPr/>
          </p:nvSpPr>
          <p:spPr bwMode="auto">
            <a:xfrm>
              <a:off x="4380" y="562"/>
              <a:ext cx="49" cy="9"/>
            </a:xfrm>
            <a:custGeom>
              <a:avLst/>
              <a:gdLst/>
              <a:ahLst/>
              <a:cxnLst>
                <a:cxn ang="0">
                  <a:pos x="248" y="0"/>
                </a:cxn>
                <a:cxn ang="0">
                  <a:pos x="246" y="7"/>
                </a:cxn>
                <a:cxn ang="0">
                  <a:pos x="244" y="13"/>
                </a:cxn>
                <a:cxn ang="0">
                  <a:pos x="239" y="18"/>
                </a:cxn>
                <a:cxn ang="0">
                  <a:pos x="236" y="24"/>
                </a:cxn>
                <a:cxn ang="0">
                  <a:pos x="226" y="29"/>
                </a:cxn>
                <a:cxn ang="0">
                  <a:pos x="218" y="32"/>
                </a:cxn>
                <a:cxn ang="0">
                  <a:pos x="190" y="34"/>
                </a:cxn>
                <a:cxn ang="0">
                  <a:pos x="162" y="35"/>
                </a:cxn>
                <a:cxn ang="0">
                  <a:pos x="135" y="35"/>
                </a:cxn>
                <a:cxn ang="0">
                  <a:pos x="108" y="36"/>
                </a:cxn>
                <a:cxn ang="0">
                  <a:pos x="81" y="36"/>
                </a:cxn>
                <a:cxn ang="0">
                  <a:pos x="54" y="36"/>
                </a:cxn>
                <a:cxn ang="0">
                  <a:pos x="27" y="37"/>
                </a:cxn>
                <a:cxn ang="0">
                  <a:pos x="0" y="42"/>
                </a:cxn>
                <a:cxn ang="0">
                  <a:pos x="0" y="32"/>
                </a:cxn>
                <a:cxn ang="0">
                  <a:pos x="26" y="21"/>
                </a:cxn>
                <a:cxn ang="0">
                  <a:pos x="53" y="17"/>
                </a:cxn>
                <a:cxn ang="0">
                  <a:pos x="79" y="16"/>
                </a:cxn>
                <a:cxn ang="0">
                  <a:pos x="106" y="16"/>
                </a:cxn>
                <a:cxn ang="0">
                  <a:pos x="131" y="15"/>
                </a:cxn>
                <a:cxn ang="0">
                  <a:pos x="157" y="13"/>
                </a:cxn>
                <a:cxn ang="0">
                  <a:pos x="182" y="8"/>
                </a:cxn>
                <a:cxn ang="0">
                  <a:pos x="207" y="0"/>
                </a:cxn>
                <a:cxn ang="0">
                  <a:pos x="214" y="0"/>
                </a:cxn>
                <a:cxn ang="0">
                  <a:pos x="223" y="0"/>
                </a:cxn>
                <a:cxn ang="0">
                  <a:pos x="228" y="0"/>
                </a:cxn>
                <a:cxn ang="0">
                  <a:pos x="234" y="0"/>
                </a:cxn>
                <a:cxn ang="0">
                  <a:pos x="240" y="0"/>
                </a:cxn>
                <a:cxn ang="0">
                  <a:pos x="248" y="0"/>
                </a:cxn>
              </a:cxnLst>
              <a:rect l="0" t="0" r="r" b="b"/>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0" name="Freeform 48"/>
            <p:cNvSpPr>
              <a:spLocks/>
            </p:cNvSpPr>
            <p:nvPr/>
          </p:nvSpPr>
          <p:spPr bwMode="auto">
            <a:xfrm>
              <a:off x="4554" y="575"/>
              <a:ext cx="35" cy="19"/>
            </a:xfrm>
            <a:custGeom>
              <a:avLst/>
              <a:gdLst/>
              <a:ahLst/>
              <a:cxnLst>
                <a:cxn ang="0">
                  <a:pos x="176" y="84"/>
                </a:cxn>
                <a:cxn ang="0">
                  <a:pos x="176" y="94"/>
                </a:cxn>
                <a:cxn ang="0">
                  <a:pos x="149" y="90"/>
                </a:cxn>
                <a:cxn ang="0">
                  <a:pos x="126" y="84"/>
                </a:cxn>
                <a:cxn ang="0">
                  <a:pos x="104" y="72"/>
                </a:cxn>
                <a:cxn ang="0">
                  <a:pos x="84" y="61"/>
                </a:cxn>
                <a:cxn ang="0">
                  <a:pos x="63" y="47"/>
                </a:cxn>
                <a:cxn ang="0">
                  <a:pos x="43" y="36"/>
                </a:cxn>
                <a:cxn ang="0">
                  <a:pos x="22" y="27"/>
                </a:cxn>
                <a:cxn ang="0">
                  <a:pos x="0" y="21"/>
                </a:cxn>
                <a:cxn ang="0">
                  <a:pos x="10" y="0"/>
                </a:cxn>
                <a:cxn ang="0">
                  <a:pos x="29" y="7"/>
                </a:cxn>
                <a:cxn ang="0">
                  <a:pos x="50" y="15"/>
                </a:cxn>
                <a:cxn ang="0">
                  <a:pos x="71" y="24"/>
                </a:cxn>
                <a:cxn ang="0">
                  <a:pos x="93" y="34"/>
                </a:cxn>
                <a:cxn ang="0">
                  <a:pos x="113" y="43"/>
                </a:cxn>
                <a:cxn ang="0">
                  <a:pos x="135" y="55"/>
                </a:cxn>
                <a:cxn ang="0">
                  <a:pos x="155" y="68"/>
                </a:cxn>
                <a:cxn ang="0">
                  <a:pos x="176" y="84"/>
                </a:cxn>
              </a:cxnLst>
              <a:rect l="0" t="0" r="r" b="b"/>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1" name="Freeform 49"/>
            <p:cNvSpPr>
              <a:spLocks/>
            </p:cNvSpPr>
            <p:nvPr/>
          </p:nvSpPr>
          <p:spPr bwMode="auto">
            <a:xfrm>
              <a:off x="4417" y="582"/>
              <a:ext cx="21" cy="14"/>
            </a:xfrm>
            <a:custGeom>
              <a:avLst/>
              <a:gdLst/>
              <a:ahLst/>
              <a:cxnLst>
                <a:cxn ang="0">
                  <a:pos x="104" y="6"/>
                </a:cxn>
                <a:cxn ang="0">
                  <a:pos x="94" y="16"/>
                </a:cxn>
                <a:cxn ang="0">
                  <a:pos x="84" y="25"/>
                </a:cxn>
                <a:cxn ang="0">
                  <a:pos x="71" y="33"/>
                </a:cxn>
                <a:cxn ang="0">
                  <a:pos x="60" y="41"/>
                </a:cxn>
                <a:cxn ang="0">
                  <a:pos x="48" y="46"/>
                </a:cxn>
                <a:cxn ang="0">
                  <a:pos x="35" y="53"/>
                </a:cxn>
                <a:cxn ang="0">
                  <a:pos x="22" y="60"/>
                </a:cxn>
                <a:cxn ang="0">
                  <a:pos x="10" y="68"/>
                </a:cxn>
                <a:cxn ang="0">
                  <a:pos x="8" y="68"/>
                </a:cxn>
                <a:cxn ang="0">
                  <a:pos x="5" y="68"/>
                </a:cxn>
                <a:cxn ang="0">
                  <a:pos x="1" y="68"/>
                </a:cxn>
                <a:cxn ang="0">
                  <a:pos x="0" y="68"/>
                </a:cxn>
                <a:cxn ang="0">
                  <a:pos x="5" y="57"/>
                </a:cxn>
                <a:cxn ang="0">
                  <a:pos x="13" y="48"/>
                </a:cxn>
                <a:cxn ang="0">
                  <a:pos x="22" y="40"/>
                </a:cxn>
                <a:cxn ang="0">
                  <a:pos x="32" y="33"/>
                </a:cxn>
                <a:cxn ang="0">
                  <a:pos x="42" y="26"/>
                </a:cxn>
                <a:cxn ang="0">
                  <a:pos x="53" y="19"/>
                </a:cxn>
                <a:cxn ang="0">
                  <a:pos x="62" y="13"/>
                </a:cxn>
                <a:cxn ang="0">
                  <a:pos x="73" y="6"/>
                </a:cxn>
                <a:cxn ang="0">
                  <a:pos x="80" y="4"/>
                </a:cxn>
                <a:cxn ang="0">
                  <a:pos x="92" y="1"/>
                </a:cxn>
                <a:cxn ang="0">
                  <a:pos x="100" y="0"/>
                </a:cxn>
                <a:cxn ang="0">
                  <a:pos x="104" y="6"/>
                </a:cxn>
              </a:cxnLst>
              <a:rect l="0" t="0" r="r" b="b"/>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2" name="Freeform 50"/>
            <p:cNvSpPr>
              <a:spLocks/>
            </p:cNvSpPr>
            <p:nvPr/>
          </p:nvSpPr>
          <p:spPr bwMode="auto">
            <a:xfrm>
              <a:off x="4550" y="602"/>
              <a:ext cx="18" cy="12"/>
            </a:xfrm>
            <a:custGeom>
              <a:avLst/>
              <a:gdLst/>
              <a:ahLst/>
              <a:cxnLst>
                <a:cxn ang="0">
                  <a:pos x="93" y="62"/>
                </a:cxn>
                <a:cxn ang="0">
                  <a:pos x="87" y="62"/>
                </a:cxn>
                <a:cxn ang="0">
                  <a:pos x="84" y="62"/>
                </a:cxn>
                <a:cxn ang="0">
                  <a:pos x="83" y="62"/>
                </a:cxn>
                <a:cxn ang="0">
                  <a:pos x="71" y="62"/>
                </a:cxn>
                <a:cxn ang="0">
                  <a:pos x="61" y="59"/>
                </a:cxn>
                <a:cxn ang="0">
                  <a:pos x="50" y="54"/>
                </a:cxn>
                <a:cxn ang="0">
                  <a:pos x="41" y="48"/>
                </a:cxn>
                <a:cxn ang="0">
                  <a:pos x="31" y="39"/>
                </a:cxn>
                <a:cxn ang="0">
                  <a:pos x="21" y="31"/>
                </a:cxn>
                <a:cxn ang="0">
                  <a:pos x="10" y="24"/>
                </a:cxn>
                <a:cxn ang="0">
                  <a:pos x="0" y="20"/>
                </a:cxn>
                <a:cxn ang="0">
                  <a:pos x="0" y="0"/>
                </a:cxn>
                <a:cxn ang="0">
                  <a:pos x="11" y="5"/>
                </a:cxn>
                <a:cxn ang="0">
                  <a:pos x="22" y="12"/>
                </a:cxn>
                <a:cxn ang="0">
                  <a:pos x="33" y="19"/>
                </a:cxn>
                <a:cxn ang="0">
                  <a:pos x="46" y="26"/>
                </a:cxn>
                <a:cxn ang="0">
                  <a:pos x="57" y="32"/>
                </a:cxn>
                <a:cxn ang="0">
                  <a:pos x="70" y="40"/>
                </a:cxn>
                <a:cxn ang="0">
                  <a:pos x="81" y="50"/>
                </a:cxn>
                <a:cxn ang="0">
                  <a:pos x="93" y="62"/>
                </a:cxn>
              </a:cxnLst>
              <a:rect l="0" t="0" r="r" b="b"/>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3" name="Freeform 51"/>
            <p:cNvSpPr>
              <a:spLocks/>
            </p:cNvSpPr>
            <p:nvPr/>
          </p:nvSpPr>
          <p:spPr bwMode="auto">
            <a:xfrm>
              <a:off x="4401" y="604"/>
              <a:ext cx="41" cy="35"/>
            </a:xfrm>
            <a:custGeom>
              <a:avLst/>
              <a:gdLst/>
              <a:ahLst/>
              <a:cxnLst>
                <a:cxn ang="0">
                  <a:pos x="196" y="20"/>
                </a:cxn>
                <a:cxn ang="0">
                  <a:pos x="20" y="176"/>
                </a:cxn>
                <a:cxn ang="0">
                  <a:pos x="18" y="175"/>
                </a:cxn>
                <a:cxn ang="0">
                  <a:pos x="13" y="174"/>
                </a:cxn>
                <a:cxn ang="0">
                  <a:pos x="6" y="170"/>
                </a:cxn>
                <a:cxn ang="0">
                  <a:pos x="0" y="166"/>
                </a:cxn>
                <a:cxn ang="0">
                  <a:pos x="0" y="155"/>
                </a:cxn>
                <a:cxn ang="0">
                  <a:pos x="186" y="0"/>
                </a:cxn>
                <a:cxn ang="0">
                  <a:pos x="207" y="0"/>
                </a:cxn>
                <a:cxn ang="0">
                  <a:pos x="196" y="20"/>
                </a:cxn>
              </a:cxnLst>
              <a:rect l="0" t="0" r="r" b="b"/>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4" name="Freeform 52"/>
            <p:cNvSpPr>
              <a:spLocks/>
            </p:cNvSpPr>
            <p:nvPr/>
          </p:nvSpPr>
          <p:spPr bwMode="auto">
            <a:xfrm>
              <a:off x="4469" y="606"/>
              <a:ext cx="12" cy="54"/>
            </a:xfrm>
            <a:custGeom>
              <a:avLst/>
              <a:gdLst/>
              <a:ahLst/>
              <a:cxnLst>
                <a:cxn ang="0">
                  <a:pos x="63" y="10"/>
                </a:cxn>
                <a:cxn ang="0">
                  <a:pos x="55" y="41"/>
                </a:cxn>
                <a:cxn ang="0">
                  <a:pos x="50" y="73"/>
                </a:cxn>
                <a:cxn ang="0">
                  <a:pos x="45" y="106"/>
                </a:cxn>
                <a:cxn ang="0">
                  <a:pos x="42" y="140"/>
                </a:cxn>
                <a:cxn ang="0">
                  <a:pos x="37" y="173"/>
                </a:cxn>
                <a:cxn ang="0">
                  <a:pos x="33" y="206"/>
                </a:cxn>
                <a:cxn ang="0">
                  <a:pos x="27" y="237"/>
                </a:cxn>
                <a:cxn ang="0">
                  <a:pos x="21" y="270"/>
                </a:cxn>
                <a:cxn ang="0">
                  <a:pos x="12" y="267"/>
                </a:cxn>
                <a:cxn ang="0">
                  <a:pos x="7" y="261"/>
                </a:cxn>
                <a:cxn ang="0">
                  <a:pos x="3" y="256"/>
                </a:cxn>
                <a:cxn ang="0">
                  <a:pos x="1" y="251"/>
                </a:cxn>
                <a:cxn ang="0">
                  <a:pos x="0" y="244"/>
                </a:cxn>
                <a:cxn ang="0">
                  <a:pos x="0" y="238"/>
                </a:cxn>
                <a:cxn ang="0">
                  <a:pos x="3" y="207"/>
                </a:cxn>
                <a:cxn ang="0">
                  <a:pos x="9" y="177"/>
                </a:cxn>
                <a:cxn ang="0">
                  <a:pos x="15" y="147"/>
                </a:cxn>
                <a:cxn ang="0">
                  <a:pos x="20" y="119"/>
                </a:cxn>
                <a:cxn ang="0">
                  <a:pos x="26" y="89"/>
                </a:cxn>
                <a:cxn ang="0">
                  <a:pos x="32" y="60"/>
                </a:cxn>
                <a:cxn ang="0">
                  <a:pos x="36" y="29"/>
                </a:cxn>
                <a:cxn ang="0">
                  <a:pos x="42" y="0"/>
                </a:cxn>
                <a:cxn ang="0">
                  <a:pos x="47" y="0"/>
                </a:cxn>
                <a:cxn ang="0">
                  <a:pos x="53" y="1"/>
                </a:cxn>
                <a:cxn ang="0">
                  <a:pos x="57" y="2"/>
                </a:cxn>
                <a:cxn ang="0">
                  <a:pos x="60" y="4"/>
                </a:cxn>
                <a:cxn ang="0">
                  <a:pos x="62" y="8"/>
                </a:cxn>
                <a:cxn ang="0">
                  <a:pos x="63" y="10"/>
                </a:cxn>
              </a:cxnLst>
              <a:rect l="0" t="0" r="r" b="b"/>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5" name="Freeform 53"/>
            <p:cNvSpPr>
              <a:spLocks/>
            </p:cNvSpPr>
            <p:nvPr/>
          </p:nvSpPr>
          <p:spPr bwMode="auto">
            <a:xfrm>
              <a:off x="4506" y="610"/>
              <a:ext cx="6" cy="24"/>
            </a:xfrm>
            <a:custGeom>
              <a:avLst/>
              <a:gdLst/>
              <a:ahLst/>
              <a:cxnLst>
                <a:cxn ang="0">
                  <a:pos x="30" y="114"/>
                </a:cxn>
                <a:cxn ang="0">
                  <a:pos x="22" y="115"/>
                </a:cxn>
                <a:cxn ang="0">
                  <a:pos x="14" y="118"/>
                </a:cxn>
                <a:cxn ang="0">
                  <a:pos x="6" y="118"/>
                </a:cxn>
                <a:cxn ang="0">
                  <a:pos x="0" y="114"/>
                </a:cxn>
                <a:cxn ang="0">
                  <a:pos x="0" y="0"/>
                </a:cxn>
                <a:cxn ang="0">
                  <a:pos x="8" y="8"/>
                </a:cxn>
                <a:cxn ang="0">
                  <a:pos x="13" y="21"/>
                </a:cxn>
                <a:cxn ang="0">
                  <a:pos x="15" y="33"/>
                </a:cxn>
                <a:cxn ang="0">
                  <a:pos x="18" y="50"/>
                </a:cxn>
                <a:cxn ang="0">
                  <a:pos x="19" y="65"/>
                </a:cxn>
                <a:cxn ang="0">
                  <a:pos x="20" y="82"/>
                </a:cxn>
                <a:cxn ang="0">
                  <a:pos x="23" y="97"/>
                </a:cxn>
                <a:cxn ang="0">
                  <a:pos x="30" y="114"/>
                </a:cxn>
              </a:cxnLst>
              <a:rect l="0" t="0" r="r" b="b"/>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6" name="Freeform 54"/>
            <p:cNvSpPr>
              <a:spLocks/>
            </p:cNvSpPr>
            <p:nvPr/>
          </p:nvSpPr>
          <p:spPr bwMode="auto">
            <a:xfrm>
              <a:off x="4446" y="612"/>
              <a:ext cx="10" cy="24"/>
            </a:xfrm>
            <a:custGeom>
              <a:avLst/>
              <a:gdLst/>
              <a:ahLst/>
              <a:cxnLst>
                <a:cxn ang="0">
                  <a:pos x="10" y="115"/>
                </a:cxn>
                <a:cxn ang="0">
                  <a:pos x="8" y="116"/>
                </a:cxn>
                <a:cxn ang="0">
                  <a:pos x="5" y="118"/>
                </a:cxn>
                <a:cxn ang="0">
                  <a:pos x="1" y="119"/>
                </a:cxn>
                <a:cxn ang="0">
                  <a:pos x="0" y="115"/>
                </a:cxn>
                <a:cxn ang="0">
                  <a:pos x="0" y="99"/>
                </a:cxn>
                <a:cxn ang="0">
                  <a:pos x="2" y="85"/>
                </a:cxn>
                <a:cxn ang="0">
                  <a:pos x="6" y="70"/>
                </a:cxn>
                <a:cxn ang="0">
                  <a:pos x="12" y="57"/>
                </a:cxn>
                <a:cxn ang="0">
                  <a:pos x="18" y="42"/>
                </a:cxn>
                <a:cxn ang="0">
                  <a:pos x="25" y="29"/>
                </a:cxn>
                <a:cxn ang="0">
                  <a:pos x="33" y="14"/>
                </a:cxn>
                <a:cxn ang="0">
                  <a:pos x="41" y="0"/>
                </a:cxn>
                <a:cxn ang="0">
                  <a:pos x="49" y="12"/>
                </a:cxn>
                <a:cxn ang="0">
                  <a:pos x="50" y="25"/>
                </a:cxn>
                <a:cxn ang="0">
                  <a:pos x="46" y="39"/>
                </a:cxn>
                <a:cxn ang="0">
                  <a:pos x="41" y="54"/>
                </a:cxn>
                <a:cxn ang="0">
                  <a:pos x="32" y="67"/>
                </a:cxn>
                <a:cxn ang="0">
                  <a:pos x="23" y="83"/>
                </a:cxn>
                <a:cxn ang="0">
                  <a:pos x="15" y="99"/>
                </a:cxn>
                <a:cxn ang="0">
                  <a:pos x="10" y="115"/>
                </a:cxn>
              </a:cxnLst>
              <a:rect l="0" t="0" r="r" b="b"/>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7" name="Freeform 55"/>
            <p:cNvSpPr>
              <a:spLocks/>
            </p:cNvSpPr>
            <p:nvPr/>
          </p:nvSpPr>
          <p:spPr bwMode="auto">
            <a:xfrm>
              <a:off x="4527" y="616"/>
              <a:ext cx="23" cy="39"/>
            </a:xfrm>
            <a:custGeom>
              <a:avLst/>
              <a:gdLst/>
              <a:ahLst/>
              <a:cxnLst>
                <a:cxn ang="0">
                  <a:pos x="115" y="190"/>
                </a:cxn>
                <a:cxn ang="0">
                  <a:pos x="110" y="195"/>
                </a:cxn>
                <a:cxn ang="0">
                  <a:pos x="107" y="198"/>
                </a:cxn>
                <a:cxn ang="0">
                  <a:pos x="102" y="198"/>
                </a:cxn>
                <a:cxn ang="0">
                  <a:pos x="99" y="196"/>
                </a:cxn>
                <a:cxn ang="0">
                  <a:pos x="91" y="188"/>
                </a:cxn>
                <a:cxn ang="0">
                  <a:pos x="84" y="180"/>
                </a:cxn>
                <a:cxn ang="0">
                  <a:pos x="75" y="156"/>
                </a:cxn>
                <a:cxn ang="0">
                  <a:pos x="67" y="133"/>
                </a:cxn>
                <a:cxn ang="0">
                  <a:pos x="58" y="110"/>
                </a:cxn>
                <a:cxn ang="0">
                  <a:pos x="49" y="87"/>
                </a:cxn>
                <a:cxn ang="0">
                  <a:pos x="38" y="65"/>
                </a:cxn>
                <a:cxn ang="0">
                  <a:pos x="28" y="43"/>
                </a:cxn>
                <a:cxn ang="0">
                  <a:pos x="14" y="23"/>
                </a:cxn>
                <a:cxn ang="0">
                  <a:pos x="0" y="4"/>
                </a:cxn>
                <a:cxn ang="0">
                  <a:pos x="7" y="0"/>
                </a:cxn>
                <a:cxn ang="0">
                  <a:pos x="15" y="0"/>
                </a:cxn>
                <a:cxn ang="0">
                  <a:pos x="22" y="2"/>
                </a:cxn>
                <a:cxn ang="0">
                  <a:pos x="30" y="6"/>
                </a:cxn>
                <a:cxn ang="0">
                  <a:pos x="35" y="10"/>
                </a:cxn>
                <a:cxn ang="0">
                  <a:pos x="42" y="14"/>
                </a:cxn>
                <a:cxn ang="0">
                  <a:pos x="47" y="19"/>
                </a:cxn>
                <a:cxn ang="0">
                  <a:pos x="52" y="24"/>
                </a:cxn>
                <a:cxn ang="0">
                  <a:pos x="59" y="46"/>
                </a:cxn>
                <a:cxn ang="0">
                  <a:pos x="69" y="68"/>
                </a:cxn>
                <a:cxn ang="0">
                  <a:pos x="78" y="89"/>
                </a:cxn>
                <a:cxn ang="0">
                  <a:pos x="87" y="110"/>
                </a:cxn>
                <a:cxn ang="0">
                  <a:pos x="94" y="130"/>
                </a:cxn>
                <a:cxn ang="0">
                  <a:pos x="102" y="151"/>
                </a:cxn>
                <a:cxn ang="0">
                  <a:pos x="109" y="170"/>
                </a:cxn>
                <a:cxn ang="0">
                  <a:pos x="115" y="190"/>
                </a:cxn>
              </a:cxnLst>
              <a:rect l="0" t="0" r="r" b="b"/>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8" name="Freeform 56"/>
            <p:cNvSpPr>
              <a:spLocks/>
            </p:cNvSpPr>
            <p:nvPr/>
          </p:nvSpPr>
          <p:spPr bwMode="auto">
            <a:xfrm>
              <a:off x="4014" y="695"/>
              <a:ext cx="523" cy="1184"/>
            </a:xfrm>
            <a:custGeom>
              <a:avLst/>
              <a:gdLst/>
              <a:ahLst/>
              <a:cxnLst>
                <a:cxn ang="0">
                  <a:pos x="2358" y="74"/>
                </a:cxn>
                <a:cxn ang="0">
                  <a:pos x="2353" y="333"/>
                </a:cxn>
                <a:cxn ang="0">
                  <a:pos x="2515" y="360"/>
                </a:cxn>
                <a:cxn ang="0">
                  <a:pos x="2390" y="451"/>
                </a:cxn>
                <a:cxn ang="0">
                  <a:pos x="2512" y="509"/>
                </a:cxn>
                <a:cxn ang="0">
                  <a:pos x="2324" y="613"/>
                </a:cxn>
                <a:cxn ang="0">
                  <a:pos x="2014" y="955"/>
                </a:cxn>
                <a:cxn ang="0">
                  <a:pos x="2159" y="821"/>
                </a:cxn>
                <a:cxn ang="0">
                  <a:pos x="2264" y="800"/>
                </a:cxn>
                <a:cxn ang="0">
                  <a:pos x="2497" y="747"/>
                </a:cxn>
                <a:cxn ang="0">
                  <a:pos x="2450" y="951"/>
                </a:cxn>
                <a:cxn ang="0">
                  <a:pos x="2523" y="1054"/>
                </a:cxn>
                <a:cxn ang="0">
                  <a:pos x="2386" y="1213"/>
                </a:cxn>
                <a:cxn ang="0">
                  <a:pos x="2516" y="1332"/>
                </a:cxn>
                <a:cxn ang="0">
                  <a:pos x="1970" y="1562"/>
                </a:cxn>
                <a:cxn ang="0">
                  <a:pos x="1474" y="2171"/>
                </a:cxn>
                <a:cxn ang="0">
                  <a:pos x="1387" y="2854"/>
                </a:cxn>
                <a:cxn ang="0">
                  <a:pos x="1467" y="3251"/>
                </a:cxn>
                <a:cxn ang="0">
                  <a:pos x="1654" y="4678"/>
                </a:cxn>
                <a:cxn ang="0">
                  <a:pos x="1790" y="5110"/>
                </a:cxn>
                <a:cxn ang="0">
                  <a:pos x="1569" y="5242"/>
                </a:cxn>
                <a:cxn ang="0">
                  <a:pos x="1456" y="5310"/>
                </a:cxn>
                <a:cxn ang="0">
                  <a:pos x="1591" y="5762"/>
                </a:cxn>
                <a:cxn ang="0">
                  <a:pos x="1169" y="5425"/>
                </a:cxn>
                <a:cxn ang="0">
                  <a:pos x="944" y="5262"/>
                </a:cxn>
                <a:cxn ang="0">
                  <a:pos x="839" y="5344"/>
                </a:cxn>
                <a:cxn ang="0">
                  <a:pos x="1030" y="5807"/>
                </a:cxn>
                <a:cxn ang="0">
                  <a:pos x="856" y="5896"/>
                </a:cxn>
                <a:cxn ang="0">
                  <a:pos x="558" y="5505"/>
                </a:cxn>
                <a:cxn ang="0">
                  <a:pos x="413" y="5291"/>
                </a:cxn>
                <a:cxn ang="0">
                  <a:pos x="97" y="5184"/>
                </a:cxn>
                <a:cxn ang="0">
                  <a:pos x="198" y="4512"/>
                </a:cxn>
                <a:cxn ang="0">
                  <a:pos x="200" y="4469"/>
                </a:cxn>
                <a:cxn ang="0">
                  <a:pos x="287" y="3711"/>
                </a:cxn>
                <a:cxn ang="0">
                  <a:pos x="400" y="2832"/>
                </a:cxn>
                <a:cxn ang="0">
                  <a:pos x="312" y="2531"/>
                </a:cxn>
                <a:cxn ang="0">
                  <a:pos x="163" y="2518"/>
                </a:cxn>
                <a:cxn ang="0">
                  <a:pos x="170" y="2314"/>
                </a:cxn>
                <a:cxn ang="0">
                  <a:pos x="94" y="2128"/>
                </a:cxn>
                <a:cxn ang="0">
                  <a:pos x="44" y="1988"/>
                </a:cxn>
                <a:cxn ang="0">
                  <a:pos x="48" y="1865"/>
                </a:cxn>
                <a:cxn ang="0">
                  <a:pos x="41" y="1621"/>
                </a:cxn>
                <a:cxn ang="0">
                  <a:pos x="70" y="1404"/>
                </a:cxn>
                <a:cxn ang="0">
                  <a:pos x="20" y="1236"/>
                </a:cxn>
                <a:cxn ang="0">
                  <a:pos x="44" y="1030"/>
                </a:cxn>
                <a:cxn ang="0">
                  <a:pos x="153" y="877"/>
                </a:cxn>
                <a:cxn ang="0">
                  <a:pos x="138" y="763"/>
                </a:cxn>
                <a:cxn ang="0">
                  <a:pos x="231" y="604"/>
                </a:cxn>
                <a:cxn ang="0">
                  <a:pos x="433" y="507"/>
                </a:cxn>
                <a:cxn ang="0">
                  <a:pos x="591" y="411"/>
                </a:cxn>
                <a:cxn ang="0">
                  <a:pos x="878" y="395"/>
                </a:cxn>
                <a:cxn ang="0">
                  <a:pos x="1074" y="593"/>
                </a:cxn>
                <a:cxn ang="0">
                  <a:pos x="1211" y="723"/>
                </a:cxn>
                <a:cxn ang="0">
                  <a:pos x="1340" y="913"/>
                </a:cxn>
                <a:cxn ang="0">
                  <a:pos x="1435" y="1139"/>
                </a:cxn>
                <a:cxn ang="0">
                  <a:pos x="1470" y="1280"/>
                </a:cxn>
                <a:cxn ang="0">
                  <a:pos x="1790" y="800"/>
                </a:cxn>
                <a:cxn ang="0">
                  <a:pos x="1838" y="206"/>
                </a:cxn>
                <a:cxn ang="0">
                  <a:pos x="2005" y="343"/>
                </a:cxn>
                <a:cxn ang="0">
                  <a:pos x="2159" y="6"/>
                </a:cxn>
              </a:cxnLst>
              <a:rect l="0" t="0" r="r" b="b"/>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9" name="Freeform 57"/>
            <p:cNvSpPr>
              <a:spLocks/>
            </p:cNvSpPr>
            <p:nvPr/>
          </p:nvSpPr>
          <p:spPr bwMode="auto">
            <a:xfrm>
              <a:off x="4313" y="705"/>
              <a:ext cx="197" cy="305"/>
            </a:xfrm>
            <a:custGeom>
              <a:avLst/>
              <a:gdLst/>
              <a:ahLst/>
              <a:cxnLst>
                <a:cxn ang="0">
                  <a:pos x="680" y="290"/>
                </a:cxn>
                <a:cxn ang="0">
                  <a:pos x="732" y="249"/>
                </a:cxn>
                <a:cxn ang="0">
                  <a:pos x="766" y="188"/>
                </a:cxn>
                <a:cxn ang="0">
                  <a:pos x="798" y="122"/>
                </a:cxn>
                <a:cxn ang="0">
                  <a:pos x="820" y="128"/>
                </a:cxn>
                <a:cxn ang="0">
                  <a:pos x="793" y="194"/>
                </a:cxn>
                <a:cxn ang="0">
                  <a:pos x="758" y="258"/>
                </a:cxn>
                <a:cxn ang="0">
                  <a:pos x="750" y="321"/>
                </a:cxn>
                <a:cxn ang="0">
                  <a:pos x="799" y="351"/>
                </a:cxn>
                <a:cxn ang="0">
                  <a:pos x="855" y="332"/>
                </a:cxn>
                <a:cxn ang="0">
                  <a:pos x="905" y="301"/>
                </a:cxn>
                <a:cxn ang="0">
                  <a:pos x="955" y="269"/>
                </a:cxn>
                <a:cxn ang="0">
                  <a:pos x="971" y="291"/>
                </a:cxn>
                <a:cxn ang="0">
                  <a:pos x="891" y="347"/>
                </a:cxn>
                <a:cxn ang="0">
                  <a:pos x="811" y="398"/>
                </a:cxn>
                <a:cxn ang="0">
                  <a:pos x="813" y="454"/>
                </a:cxn>
                <a:cxn ang="0">
                  <a:pos x="934" y="488"/>
                </a:cxn>
                <a:cxn ang="0">
                  <a:pos x="872" y="511"/>
                </a:cxn>
                <a:cxn ang="0">
                  <a:pos x="744" y="539"/>
                </a:cxn>
                <a:cxn ang="0">
                  <a:pos x="629" y="586"/>
                </a:cxn>
                <a:cxn ang="0">
                  <a:pos x="549" y="678"/>
                </a:cxn>
                <a:cxn ang="0">
                  <a:pos x="517" y="777"/>
                </a:cxn>
                <a:cxn ang="0">
                  <a:pos x="465" y="808"/>
                </a:cxn>
                <a:cxn ang="0">
                  <a:pos x="408" y="822"/>
                </a:cxn>
                <a:cxn ang="0">
                  <a:pos x="388" y="856"/>
                </a:cxn>
                <a:cxn ang="0">
                  <a:pos x="396" y="926"/>
                </a:cxn>
                <a:cxn ang="0">
                  <a:pos x="395" y="1001"/>
                </a:cxn>
                <a:cxn ang="0">
                  <a:pos x="402" y="1077"/>
                </a:cxn>
                <a:cxn ang="0">
                  <a:pos x="402" y="1148"/>
                </a:cxn>
                <a:cxn ang="0">
                  <a:pos x="385" y="1244"/>
                </a:cxn>
                <a:cxn ang="0">
                  <a:pos x="104" y="1513"/>
                </a:cxn>
                <a:cxn ang="0">
                  <a:pos x="97" y="1499"/>
                </a:cxn>
                <a:cxn ang="0">
                  <a:pos x="80" y="1491"/>
                </a:cxn>
                <a:cxn ang="0">
                  <a:pos x="60" y="1486"/>
                </a:cxn>
                <a:cxn ang="0">
                  <a:pos x="43" y="1459"/>
                </a:cxn>
                <a:cxn ang="0">
                  <a:pos x="25" y="1410"/>
                </a:cxn>
                <a:cxn ang="0">
                  <a:pos x="11" y="1359"/>
                </a:cxn>
                <a:cxn ang="0">
                  <a:pos x="0" y="1305"/>
                </a:cxn>
                <a:cxn ang="0">
                  <a:pos x="13" y="1259"/>
                </a:cxn>
                <a:cxn ang="0">
                  <a:pos x="45" y="1239"/>
                </a:cxn>
                <a:cxn ang="0">
                  <a:pos x="82" y="1229"/>
                </a:cxn>
                <a:cxn ang="0">
                  <a:pos x="118" y="1215"/>
                </a:cxn>
                <a:cxn ang="0">
                  <a:pos x="177" y="1117"/>
                </a:cxn>
                <a:cxn ang="0">
                  <a:pos x="258" y="946"/>
                </a:cxn>
                <a:cxn ang="0">
                  <a:pos x="333" y="775"/>
                </a:cxn>
                <a:cxn ang="0">
                  <a:pos x="403" y="603"/>
                </a:cxn>
                <a:cxn ang="0">
                  <a:pos x="430" y="472"/>
                </a:cxn>
                <a:cxn ang="0">
                  <a:pos x="414" y="384"/>
                </a:cxn>
                <a:cxn ang="0">
                  <a:pos x="397" y="298"/>
                </a:cxn>
                <a:cxn ang="0">
                  <a:pos x="386" y="210"/>
                </a:cxn>
                <a:cxn ang="0">
                  <a:pos x="447" y="353"/>
                </a:cxn>
                <a:cxn ang="0">
                  <a:pos x="544" y="308"/>
                </a:cxn>
                <a:cxn ang="0">
                  <a:pos x="576" y="215"/>
                </a:cxn>
                <a:cxn ang="0">
                  <a:pos x="592" y="101"/>
                </a:cxn>
                <a:cxn ang="0">
                  <a:pos x="644" y="0"/>
                </a:cxn>
                <a:cxn ang="0">
                  <a:pos x="647" y="80"/>
                </a:cxn>
                <a:cxn ang="0">
                  <a:pos x="640" y="154"/>
                </a:cxn>
                <a:cxn ang="0">
                  <a:pos x="633" y="225"/>
                </a:cxn>
                <a:cxn ang="0">
                  <a:pos x="644" y="301"/>
                </a:cxn>
              </a:cxnLst>
              <a:rect l="0" t="0" r="r" b="b"/>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0" name="Freeform 58"/>
            <p:cNvSpPr>
              <a:spLocks/>
            </p:cNvSpPr>
            <p:nvPr/>
          </p:nvSpPr>
          <p:spPr bwMode="auto">
            <a:xfrm>
              <a:off x="4023" y="778"/>
              <a:ext cx="167" cy="286"/>
            </a:xfrm>
            <a:custGeom>
              <a:avLst/>
              <a:gdLst/>
              <a:ahLst/>
              <a:cxnLst>
                <a:cxn ang="0">
                  <a:pos x="779" y="118"/>
                </a:cxn>
                <a:cxn ang="0">
                  <a:pos x="676" y="96"/>
                </a:cxn>
                <a:cxn ang="0">
                  <a:pos x="582" y="135"/>
                </a:cxn>
                <a:cxn ang="0">
                  <a:pos x="539" y="203"/>
                </a:cxn>
                <a:cxn ang="0">
                  <a:pos x="397" y="258"/>
                </a:cxn>
                <a:cxn ang="0">
                  <a:pos x="328" y="374"/>
                </a:cxn>
                <a:cxn ang="0">
                  <a:pos x="321" y="445"/>
                </a:cxn>
                <a:cxn ang="0">
                  <a:pos x="215" y="542"/>
                </a:cxn>
                <a:cxn ang="0">
                  <a:pos x="226" y="641"/>
                </a:cxn>
                <a:cxn ang="0">
                  <a:pos x="211" y="765"/>
                </a:cxn>
                <a:cxn ang="0">
                  <a:pos x="228" y="906"/>
                </a:cxn>
                <a:cxn ang="0">
                  <a:pos x="302" y="935"/>
                </a:cxn>
                <a:cxn ang="0">
                  <a:pos x="325" y="985"/>
                </a:cxn>
                <a:cxn ang="0">
                  <a:pos x="300" y="1103"/>
                </a:cxn>
                <a:cxn ang="0">
                  <a:pos x="231" y="1270"/>
                </a:cxn>
                <a:cxn ang="0">
                  <a:pos x="151" y="1397"/>
                </a:cxn>
                <a:cxn ang="0">
                  <a:pos x="61" y="1424"/>
                </a:cxn>
                <a:cxn ang="0">
                  <a:pos x="79" y="1376"/>
                </a:cxn>
                <a:cxn ang="0">
                  <a:pos x="135" y="1285"/>
                </a:cxn>
                <a:cxn ang="0">
                  <a:pos x="103" y="1233"/>
                </a:cxn>
                <a:cxn ang="0">
                  <a:pos x="131" y="1168"/>
                </a:cxn>
                <a:cxn ang="0">
                  <a:pos x="64" y="1170"/>
                </a:cxn>
                <a:cxn ang="0">
                  <a:pos x="169" y="1082"/>
                </a:cxn>
                <a:cxn ang="0">
                  <a:pos x="127" y="1068"/>
                </a:cxn>
                <a:cxn ang="0">
                  <a:pos x="9" y="1143"/>
                </a:cxn>
                <a:cxn ang="0">
                  <a:pos x="11" y="1089"/>
                </a:cxn>
                <a:cxn ang="0">
                  <a:pos x="130" y="1021"/>
                </a:cxn>
                <a:cxn ang="0">
                  <a:pos x="119" y="968"/>
                </a:cxn>
                <a:cxn ang="0">
                  <a:pos x="91" y="919"/>
                </a:cxn>
                <a:cxn ang="0">
                  <a:pos x="145" y="871"/>
                </a:cxn>
                <a:cxn ang="0">
                  <a:pos x="49" y="902"/>
                </a:cxn>
                <a:cxn ang="0">
                  <a:pos x="3" y="900"/>
                </a:cxn>
                <a:cxn ang="0">
                  <a:pos x="44" y="857"/>
                </a:cxn>
                <a:cxn ang="0">
                  <a:pos x="165" y="768"/>
                </a:cxn>
                <a:cxn ang="0">
                  <a:pos x="125" y="757"/>
                </a:cxn>
                <a:cxn ang="0">
                  <a:pos x="107" y="691"/>
                </a:cxn>
                <a:cxn ang="0">
                  <a:pos x="142" y="640"/>
                </a:cxn>
                <a:cxn ang="0">
                  <a:pos x="142" y="588"/>
                </a:cxn>
                <a:cxn ang="0">
                  <a:pos x="63" y="632"/>
                </a:cxn>
                <a:cxn ang="0">
                  <a:pos x="139" y="550"/>
                </a:cxn>
                <a:cxn ang="0">
                  <a:pos x="154" y="507"/>
                </a:cxn>
                <a:cxn ang="0">
                  <a:pos x="93" y="520"/>
                </a:cxn>
                <a:cxn ang="0">
                  <a:pos x="195" y="480"/>
                </a:cxn>
                <a:cxn ang="0">
                  <a:pos x="235" y="356"/>
                </a:cxn>
                <a:cxn ang="0">
                  <a:pos x="289" y="273"/>
                </a:cxn>
                <a:cxn ang="0">
                  <a:pos x="321" y="249"/>
                </a:cxn>
                <a:cxn ang="0">
                  <a:pos x="251" y="232"/>
                </a:cxn>
                <a:cxn ang="0">
                  <a:pos x="311" y="185"/>
                </a:cxn>
                <a:cxn ang="0">
                  <a:pos x="342" y="144"/>
                </a:cxn>
                <a:cxn ang="0">
                  <a:pos x="259" y="145"/>
                </a:cxn>
                <a:cxn ang="0">
                  <a:pos x="229" y="166"/>
                </a:cxn>
                <a:cxn ang="0">
                  <a:pos x="364" y="136"/>
                </a:cxn>
                <a:cxn ang="0">
                  <a:pos x="432" y="175"/>
                </a:cxn>
                <a:cxn ang="0">
                  <a:pos x="475" y="150"/>
                </a:cxn>
                <a:cxn ang="0">
                  <a:pos x="550" y="31"/>
                </a:cxn>
                <a:cxn ang="0">
                  <a:pos x="603" y="66"/>
                </a:cxn>
                <a:cxn ang="0">
                  <a:pos x="724" y="0"/>
                </a:cxn>
              </a:cxnLst>
              <a:rect l="0" t="0" r="r" b="b"/>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1" name="Freeform 59"/>
            <p:cNvSpPr>
              <a:spLocks/>
            </p:cNvSpPr>
            <p:nvPr/>
          </p:nvSpPr>
          <p:spPr bwMode="auto">
            <a:xfrm>
              <a:off x="4073" y="808"/>
              <a:ext cx="130" cy="165"/>
            </a:xfrm>
            <a:custGeom>
              <a:avLst/>
              <a:gdLst/>
              <a:ahLst/>
              <a:cxnLst>
                <a:cxn ang="0">
                  <a:pos x="522" y="22"/>
                </a:cxn>
                <a:cxn ang="0">
                  <a:pos x="618" y="26"/>
                </a:cxn>
                <a:cxn ang="0">
                  <a:pos x="648" y="58"/>
                </a:cxn>
                <a:cxn ang="0">
                  <a:pos x="623" y="84"/>
                </a:cxn>
                <a:cxn ang="0">
                  <a:pos x="585" y="82"/>
                </a:cxn>
                <a:cxn ang="0">
                  <a:pos x="565" y="169"/>
                </a:cxn>
                <a:cxn ang="0">
                  <a:pos x="496" y="239"/>
                </a:cxn>
                <a:cxn ang="0">
                  <a:pos x="426" y="222"/>
                </a:cxn>
                <a:cxn ang="0">
                  <a:pos x="380" y="169"/>
                </a:cxn>
                <a:cxn ang="0">
                  <a:pos x="358" y="265"/>
                </a:cxn>
                <a:cxn ang="0">
                  <a:pos x="312" y="381"/>
                </a:cxn>
                <a:cxn ang="0">
                  <a:pos x="258" y="384"/>
                </a:cxn>
                <a:cxn ang="0">
                  <a:pos x="227" y="364"/>
                </a:cxn>
                <a:cxn ang="0">
                  <a:pos x="200" y="393"/>
                </a:cxn>
                <a:cxn ang="0">
                  <a:pos x="220" y="437"/>
                </a:cxn>
                <a:cxn ang="0">
                  <a:pos x="253" y="460"/>
                </a:cxn>
                <a:cxn ang="0">
                  <a:pos x="263" y="505"/>
                </a:cxn>
                <a:cxn ang="0">
                  <a:pos x="201" y="619"/>
                </a:cxn>
                <a:cxn ang="0">
                  <a:pos x="270" y="641"/>
                </a:cxn>
                <a:cxn ang="0">
                  <a:pos x="297" y="732"/>
                </a:cxn>
                <a:cxn ang="0">
                  <a:pos x="205" y="796"/>
                </a:cxn>
                <a:cxn ang="0">
                  <a:pos x="125" y="811"/>
                </a:cxn>
                <a:cxn ang="0">
                  <a:pos x="132" y="756"/>
                </a:cxn>
                <a:cxn ang="0">
                  <a:pos x="146" y="695"/>
                </a:cxn>
                <a:cxn ang="0">
                  <a:pos x="68" y="727"/>
                </a:cxn>
                <a:cxn ang="0">
                  <a:pos x="145" y="646"/>
                </a:cxn>
                <a:cxn ang="0">
                  <a:pos x="80" y="626"/>
                </a:cxn>
                <a:cxn ang="0">
                  <a:pos x="0" y="646"/>
                </a:cxn>
                <a:cxn ang="0">
                  <a:pos x="21" y="600"/>
                </a:cxn>
                <a:cxn ang="0">
                  <a:pos x="82" y="594"/>
                </a:cxn>
                <a:cxn ang="0">
                  <a:pos x="128" y="572"/>
                </a:cxn>
                <a:cxn ang="0">
                  <a:pos x="166" y="542"/>
                </a:cxn>
                <a:cxn ang="0">
                  <a:pos x="129" y="527"/>
                </a:cxn>
                <a:cxn ang="0">
                  <a:pos x="93" y="542"/>
                </a:cxn>
                <a:cxn ang="0">
                  <a:pos x="43" y="503"/>
                </a:cxn>
                <a:cxn ang="0">
                  <a:pos x="10" y="450"/>
                </a:cxn>
                <a:cxn ang="0">
                  <a:pos x="71" y="420"/>
                </a:cxn>
                <a:cxn ang="0">
                  <a:pos x="139" y="374"/>
                </a:cxn>
                <a:cxn ang="0">
                  <a:pos x="182" y="298"/>
                </a:cxn>
                <a:cxn ang="0">
                  <a:pos x="277" y="235"/>
                </a:cxn>
                <a:cxn ang="0">
                  <a:pos x="234" y="220"/>
                </a:cxn>
                <a:cxn ang="0">
                  <a:pos x="163" y="254"/>
                </a:cxn>
                <a:cxn ang="0">
                  <a:pos x="176" y="242"/>
                </a:cxn>
                <a:cxn ang="0">
                  <a:pos x="242" y="190"/>
                </a:cxn>
                <a:cxn ang="0">
                  <a:pos x="232" y="161"/>
                </a:cxn>
                <a:cxn ang="0">
                  <a:pos x="160" y="196"/>
                </a:cxn>
                <a:cxn ang="0">
                  <a:pos x="157" y="159"/>
                </a:cxn>
                <a:cxn ang="0">
                  <a:pos x="259" y="117"/>
                </a:cxn>
                <a:cxn ang="0">
                  <a:pos x="332" y="129"/>
                </a:cxn>
                <a:cxn ang="0">
                  <a:pos x="331" y="80"/>
                </a:cxn>
                <a:cxn ang="0">
                  <a:pos x="355" y="27"/>
                </a:cxn>
                <a:cxn ang="0">
                  <a:pos x="403" y="0"/>
                </a:cxn>
                <a:cxn ang="0">
                  <a:pos x="449" y="15"/>
                </a:cxn>
                <a:cxn ang="0">
                  <a:pos x="452" y="52"/>
                </a:cxn>
              </a:cxnLst>
              <a:rect l="0" t="0" r="r" b="b"/>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2" name="Freeform 60"/>
            <p:cNvSpPr>
              <a:spLocks/>
            </p:cNvSpPr>
            <p:nvPr/>
          </p:nvSpPr>
          <p:spPr bwMode="auto">
            <a:xfrm>
              <a:off x="4205" y="822"/>
              <a:ext cx="88" cy="130"/>
            </a:xfrm>
            <a:custGeom>
              <a:avLst/>
              <a:gdLst/>
              <a:ahLst/>
              <a:cxnLst>
                <a:cxn ang="0">
                  <a:pos x="133" y="21"/>
                </a:cxn>
                <a:cxn ang="0">
                  <a:pos x="100" y="35"/>
                </a:cxn>
                <a:cxn ang="0">
                  <a:pos x="73" y="61"/>
                </a:cxn>
                <a:cxn ang="0">
                  <a:pos x="119" y="67"/>
                </a:cxn>
                <a:cxn ang="0">
                  <a:pos x="172" y="45"/>
                </a:cxn>
                <a:cxn ang="0">
                  <a:pos x="195" y="64"/>
                </a:cxn>
                <a:cxn ang="0">
                  <a:pos x="200" y="105"/>
                </a:cxn>
                <a:cxn ang="0">
                  <a:pos x="183" y="135"/>
                </a:cxn>
                <a:cxn ang="0">
                  <a:pos x="159" y="165"/>
                </a:cxn>
                <a:cxn ang="0">
                  <a:pos x="160" y="179"/>
                </a:cxn>
                <a:cxn ang="0">
                  <a:pos x="195" y="169"/>
                </a:cxn>
                <a:cxn ang="0">
                  <a:pos x="237" y="142"/>
                </a:cxn>
                <a:cxn ang="0">
                  <a:pos x="281" y="155"/>
                </a:cxn>
                <a:cxn ang="0">
                  <a:pos x="292" y="183"/>
                </a:cxn>
                <a:cxn ang="0">
                  <a:pos x="256" y="199"/>
                </a:cxn>
                <a:cxn ang="0">
                  <a:pos x="231" y="219"/>
                </a:cxn>
                <a:cxn ang="0">
                  <a:pos x="208" y="237"/>
                </a:cxn>
                <a:cxn ang="0">
                  <a:pos x="237" y="263"/>
                </a:cxn>
                <a:cxn ang="0">
                  <a:pos x="275" y="240"/>
                </a:cxn>
                <a:cxn ang="0">
                  <a:pos x="296" y="230"/>
                </a:cxn>
                <a:cxn ang="0">
                  <a:pos x="292" y="248"/>
                </a:cxn>
                <a:cxn ang="0">
                  <a:pos x="291" y="270"/>
                </a:cxn>
                <a:cxn ang="0">
                  <a:pos x="299" y="295"/>
                </a:cxn>
                <a:cxn ang="0">
                  <a:pos x="281" y="311"/>
                </a:cxn>
                <a:cxn ang="0">
                  <a:pos x="261" y="330"/>
                </a:cxn>
                <a:cxn ang="0">
                  <a:pos x="296" y="343"/>
                </a:cxn>
                <a:cxn ang="0">
                  <a:pos x="348" y="312"/>
                </a:cxn>
                <a:cxn ang="0">
                  <a:pos x="405" y="321"/>
                </a:cxn>
                <a:cxn ang="0">
                  <a:pos x="359" y="331"/>
                </a:cxn>
                <a:cxn ang="0">
                  <a:pos x="319" y="359"/>
                </a:cxn>
                <a:cxn ang="0">
                  <a:pos x="318" y="392"/>
                </a:cxn>
                <a:cxn ang="0">
                  <a:pos x="367" y="378"/>
                </a:cxn>
                <a:cxn ang="0">
                  <a:pos x="409" y="350"/>
                </a:cxn>
                <a:cxn ang="0">
                  <a:pos x="434" y="372"/>
                </a:cxn>
                <a:cxn ang="0">
                  <a:pos x="424" y="395"/>
                </a:cxn>
                <a:cxn ang="0">
                  <a:pos x="389" y="405"/>
                </a:cxn>
                <a:cxn ang="0">
                  <a:pos x="353" y="424"/>
                </a:cxn>
                <a:cxn ang="0">
                  <a:pos x="386" y="485"/>
                </a:cxn>
                <a:cxn ang="0">
                  <a:pos x="360" y="497"/>
                </a:cxn>
                <a:cxn ang="0">
                  <a:pos x="343" y="513"/>
                </a:cxn>
                <a:cxn ang="0">
                  <a:pos x="367" y="541"/>
                </a:cxn>
                <a:cxn ang="0">
                  <a:pos x="404" y="526"/>
                </a:cxn>
                <a:cxn ang="0">
                  <a:pos x="437" y="517"/>
                </a:cxn>
                <a:cxn ang="0">
                  <a:pos x="393" y="548"/>
                </a:cxn>
                <a:cxn ang="0">
                  <a:pos x="339" y="560"/>
                </a:cxn>
                <a:cxn ang="0">
                  <a:pos x="405" y="590"/>
                </a:cxn>
                <a:cxn ang="0">
                  <a:pos x="356" y="613"/>
                </a:cxn>
                <a:cxn ang="0">
                  <a:pos x="326" y="653"/>
                </a:cxn>
                <a:cxn ang="0">
                  <a:pos x="286" y="594"/>
                </a:cxn>
                <a:cxn ang="0">
                  <a:pos x="277" y="456"/>
                </a:cxn>
                <a:cxn ang="0">
                  <a:pos x="223" y="339"/>
                </a:cxn>
                <a:cxn ang="0">
                  <a:pos x="180" y="286"/>
                </a:cxn>
                <a:cxn ang="0">
                  <a:pos x="187" y="253"/>
                </a:cxn>
                <a:cxn ang="0">
                  <a:pos x="177" y="227"/>
                </a:cxn>
                <a:cxn ang="0">
                  <a:pos x="150" y="201"/>
                </a:cxn>
                <a:cxn ang="0">
                  <a:pos x="135" y="161"/>
                </a:cxn>
                <a:cxn ang="0">
                  <a:pos x="115" y="123"/>
                </a:cxn>
                <a:cxn ang="0">
                  <a:pos x="59" y="105"/>
                </a:cxn>
                <a:cxn ang="0">
                  <a:pos x="12" y="78"/>
                </a:cxn>
                <a:cxn ang="0">
                  <a:pos x="16" y="35"/>
                </a:cxn>
                <a:cxn ang="0">
                  <a:pos x="74" y="5"/>
                </a:cxn>
                <a:cxn ang="0">
                  <a:pos x="135" y="2"/>
                </a:cxn>
              </a:cxnLst>
              <a:rect l="0" t="0" r="r" b="b"/>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3" name="Freeform 61"/>
            <p:cNvSpPr>
              <a:spLocks/>
            </p:cNvSpPr>
            <p:nvPr/>
          </p:nvSpPr>
          <p:spPr bwMode="auto">
            <a:xfrm>
              <a:off x="4056" y="840"/>
              <a:ext cx="17" cy="4"/>
            </a:xfrm>
            <a:custGeom>
              <a:avLst/>
              <a:gdLst/>
              <a:ahLst/>
              <a:cxnLst>
                <a:cxn ang="0">
                  <a:pos x="86" y="13"/>
                </a:cxn>
                <a:cxn ang="0">
                  <a:pos x="76" y="15"/>
                </a:cxn>
                <a:cxn ang="0">
                  <a:pos x="67" y="16"/>
                </a:cxn>
                <a:cxn ang="0">
                  <a:pos x="55" y="16"/>
                </a:cxn>
                <a:cxn ang="0">
                  <a:pos x="44" y="17"/>
                </a:cxn>
                <a:cxn ang="0">
                  <a:pos x="32" y="17"/>
                </a:cxn>
                <a:cxn ang="0">
                  <a:pos x="20" y="17"/>
                </a:cxn>
                <a:cxn ang="0">
                  <a:pos x="10" y="18"/>
                </a:cxn>
                <a:cxn ang="0">
                  <a:pos x="2" y="23"/>
                </a:cxn>
                <a:cxn ang="0">
                  <a:pos x="0" y="15"/>
                </a:cxn>
                <a:cxn ang="0">
                  <a:pos x="6" y="9"/>
                </a:cxn>
                <a:cxn ang="0">
                  <a:pos x="15" y="5"/>
                </a:cxn>
                <a:cxn ang="0">
                  <a:pos x="28" y="2"/>
                </a:cxn>
                <a:cxn ang="0">
                  <a:pos x="42" y="0"/>
                </a:cxn>
                <a:cxn ang="0">
                  <a:pos x="58" y="2"/>
                </a:cxn>
                <a:cxn ang="0">
                  <a:pos x="72" y="6"/>
                </a:cxn>
                <a:cxn ang="0">
                  <a:pos x="86" y="13"/>
                </a:cxn>
              </a:cxnLst>
              <a:rect l="0" t="0" r="r" b="b"/>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4" name="Freeform 62"/>
            <p:cNvSpPr>
              <a:spLocks/>
            </p:cNvSpPr>
            <p:nvPr/>
          </p:nvSpPr>
          <p:spPr bwMode="auto">
            <a:xfrm>
              <a:off x="4127" y="844"/>
              <a:ext cx="130" cy="150"/>
            </a:xfrm>
            <a:custGeom>
              <a:avLst/>
              <a:gdLst/>
              <a:ahLst/>
              <a:cxnLst>
                <a:cxn ang="0">
                  <a:pos x="480" y="107"/>
                </a:cxn>
                <a:cxn ang="0">
                  <a:pos x="446" y="132"/>
                </a:cxn>
                <a:cxn ang="0">
                  <a:pos x="416" y="158"/>
                </a:cxn>
                <a:cxn ang="0">
                  <a:pos x="391" y="188"/>
                </a:cxn>
                <a:cxn ang="0">
                  <a:pos x="372" y="200"/>
                </a:cxn>
                <a:cxn ang="0">
                  <a:pos x="353" y="176"/>
                </a:cxn>
                <a:cxn ang="0">
                  <a:pos x="338" y="157"/>
                </a:cxn>
                <a:cxn ang="0">
                  <a:pos x="320" y="165"/>
                </a:cxn>
                <a:cxn ang="0">
                  <a:pos x="508" y="404"/>
                </a:cxn>
                <a:cxn ang="0">
                  <a:pos x="492" y="430"/>
                </a:cxn>
                <a:cxn ang="0">
                  <a:pos x="472" y="452"/>
                </a:cxn>
                <a:cxn ang="0">
                  <a:pos x="462" y="475"/>
                </a:cxn>
                <a:cxn ang="0">
                  <a:pos x="477" y="508"/>
                </a:cxn>
                <a:cxn ang="0">
                  <a:pos x="503" y="490"/>
                </a:cxn>
                <a:cxn ang="0">
                  <a:pos x="527" y="470"/>
                </a:cxn>
                <a:cxn ang="0">
                  <a:pos x="547" y="447"/>
                </a:cxn>
                <a:cxn ang="0">
                  <a:pos x="570" y="425"/>
                </a:cxn>
                <a:cxn ang="0">
                  <a:pos x="556" y="383"/>
                </a:cxn>
                <a:cxn ang="0">
                  <a:pos x="535" y="349"/>
                </a:cxn>
                <a:cxn ang="0">
                  <a:pos x="506" y="320"/>
                </a:cxn>
                <a:cxn ang="0">
                  <a:pos x="477" y="290"/>
                </a:cxn>
                <a:cxn ang="0">
                  <a:pos x="512" y="268"/>
                </a:cxn>
                <a:cxn ang="0">
                  <a:pos x="553" y="260"/>
                </a:cxn>
                <a:cxn ang="0">
                  <a:pos x="591" y="277"/>
                </a:cxn>
                <a:cxn ang="0">
                  <a:pos x="622" y="332"/>
                </a:cxn>
                <a:cxn ang="0">
                  <a:pos x="624" y="743"/>
                </a:cxn>
                <a:cxn ang="0">
                  <a:pos x="566" y="744"/>
                </a:cxn>
                <a:cxn ang="0">
                  <a:pos x="505" y="733"/>
                </a:cxn>
                <a:cxn ang="0">
                  <a:pos x="444" y="719"/>
                </a:cxn>
                <a:cxn ang="0">
                  <a:pos x="365" y="703"/>
                </a:cxn>
                <a:cxn ang="0">
                  <a:pos x="266" y="678"/>
                </a:cxn>
                <a:cxn ang="0">
                  <a:pos x="173" y="640"/>
                </a:cxn>
                <a:cxn ang="0">
                  <a:pos x="98" y="579"/>
                </a:cxn>
                <a:cxn ang="0">
                  <a:pos x="80" y="499"/>
                </a:cxn>
                <a:cxn ang="0">
                  <a:pos x="52" y="443"/>
                </a:cxn>
                <a:cxn ang="0">
                  <a:pos x="9" y="398"/>
                </a:cxn>
                <a:cxn ang="0">
                  <a:pos x="8" y="344"/>
                </a:cxn>
                <a:cxn ang="0">
                  <a:pos x="33" y="281"/>
                </a:cxn>
                <a:cxn ang="0">
                  <a:pos x="59" y="235"/>
                </a:cxn>
                <a:cxn ang="0">
                  <a:pos x="109" y="190"/>
                </a:cxn>
                <a:cxn ang="0">
                  <a:pos x="144" y="132"/>
                </a:cxn>
                <a:cxn ang="0">
                  <a:pos x="154" y="104"/>
                </a:cxn>
                <a:cxn ang="0">
                  <a:pos x="180" y="123"/>
                </a:cxn>
                <a:cxn ang="0">
                  <a:pos x="213" y="130"/>
                </a:cxn>
                <a:cxn ang="0">
                  <a:pos x="245" y="118"/>
                </a:cxn>
                <a:cxn ang="0">
                  <a:pos x="269" y="91"/>
                </a:cxn>
                <a:cxn ang="0">
                  <a:pos x="295" y="66"/>
                </a:cxn>
                <a:cxn ang="0">
                  <a:pos x="320" y="42"/>
                </a:cxn>
                <a:cxn ang="0">
                  <a:pos x="341" y="13"/>
                </a:cxn>
                <a:cxn ang="0">
                  <a:pos x="367" y="12"/>
                </a:cxn>
                <a:cxn ang="0">
                  <a:pos x="409" y="28"/>
                </a:cxn>
                <a:cxn ang="0">
                  <a:pos x="452" y="43"/>
                </a:cxn>
                <a:cxn ang="0">
                  <a:pos x="486" y="70"/>
                </a:cxn>
              </a:cxnLst>
              <a:rect l="0" t="0" r="r" b="b"/>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5" name="Freeform 63"/>
            <p:cNvSpPr>
              <a:spLocks/>
            </p:cNvSpPr>
            <p:nvPr/>
          </p:nvSpPr>
          <p:spPr bwMode="auto">
            <a:xfrm>
              <a:off x="4210" y="855"/>
              <a:ext cx="315" cy="286"/>
            </a:xfrm>
            <a:custGeom>
              <a:avLst/>
              <a:gdLst/>
              <a:ahLst/>
              <a:cxnLst>
                <a:cxn ang="0">
                  <a:pos x="1292" y="214"/>
                </a:cxn>
                <a:cxn ang="0">
                  <a:pos x="1353" y="161"/>
                </a:cxn>
                <a:cxn ang="0">
                  <a:pos x="1399" y="92"/>
                </a:cxn>
                <a:cxn ang="0">
                  <a:pos x="1454" y="25"/>
                </a:cxn>
                <a:cxn ang="0">
                  <a:pos x="1477" y="40"/>
                </a:cxn>
                <a:cxn ang="0">
                  <a:pos x="1440" y="116"/>
                </a:cxn>
                <a:cxn ang="0">
                  <a:pos x="1389" y="184"/>
                </a:cxn>
                <a:cxn ang="0">
                  <a:pos x="1336" y="248"/>
                </a:cxn>
                <a:cxn ang="0">
                  <a:pos x="1313" y="287"/>
                </a:cxn>
                <a:cxn ang="0">
                  <a:pos x="1319" y="300"/>
                </a:cxn>
                <a:cxn ang="0">
                  <a:pos x="1332" y="309"/>
                </a:cxn>
                <a:cxn ang="0">
                  <a:pos x="1346" y="312"/>
                </a:cxn>
                <a:cxn ang="0">
                  <a:pos x="1572" y="290"/>
                </a:cxn>
                <a:cxn ang="0">
                  <a:pos x="1500" y="339"/>
                </a:cxn>
                <a:cxn ang="0">
                  <a:pos x="1408" y="358"/>
                </a:cxn>
                <a:cxn ang="0">
                  <a:pos x="1335" y="387"/>
                </a:cxn>
                <a:cxn ang="0">
                  <a:pos x="1324" y="466"/>
                </a:cxn>
                <a:cxn ang="0">
                  <a:pos x="1405" y="507"/>
                </a:cxn>
                <a:cxn ang="0">
                  <a:pos x="1263" y="530"/>
                </a:cxn>
                <a:cxn ang="0">
                  <a:pos x="1130" y="584"/>
                </a:cxn>
                <a:cxn ang="0">
                  <a:pos x="1013" y="670"/>
                </a:cxn>
                <a:cxn ang="0">
                  <a:pos x="898" y="813"/>
                </a:cxn>
                <a:cxn ang="0">
                  <a:pos x="770" y="999"/>
                </a:cxn>
                <a:cxn ang="0">
                  <a:pos x="627" y="1176"/>
                </a:cxn>
                <a:cxn ang="0">
                  <a:pos x="458" y="1323"/>
                </a:cxn>
                <a:cxn ang="0">
                  <a:pos x="346" y="1378"/>
                </a:cxn>
                <a:cxn ang="0">
                  <a:pos x="317" y="1378"/>
                </a:cxn>
                <a:cxn ang="0">
                  <a:pos x="285" y="1381"/>
                </a:cxn>
                <a:cxn ang="0">
                  <a:pos x="257" y="1392"/>
                </a:cxn>
                <a:cxn ang="0">
                  <a:pos x="17" y="1430"/>
                </a:cxn>
                <a:cxn ang="0">
                  <a:pos x="0" y="1361"/>
                </a:cxn>
                <a:cxn ang="0">
                  <a:pos x="6" y="1297"/>
                </a:cxn>
                <a:cxn ang="0">
                  <a:pos x="19" y="1232"/>
                </a:cxn>
                <a:cxn ang="0">
                  <a:pos x="27" y="1171"/>
                </a:cxn>
                <a:cxn ang="0">
                  <a:pos x="118" y="1169"/>
                </a:cxn>
                <a:cxn ang="0">
                  <a:pos x="207" y="1157"/>
                </a:cxn>
                <a:cxn ang="0">
                  <a:pos x="293" y="1136"/>
                </a:cxn>
                <a:cxn ang="0">
                  <a:pos x="380" y="1119"/>
                </a:cxn>
                <a:cxn ang="0">
                  <a:pos x="961" y="442"/>
                </a:cxn>
                <a:cxn ang="0">
                  <a:pos x="962" y="344"/>
                </a:cxn>
                <a:cxn ang="0">
                  <a:pos x="964" y="246"/>
                </a:cxn>
                <a:cxn ang="0">
                  <a:pos x="963" y="155"/>
                </a:cxn>
                <a:cxn ang="0">
                  <a:pos x="979" y="132"/>
                </a:cxn>
                <a:cxn ang="0">
                  <a:pos x="998" y="182"/>
                </a:cxn>
                <a:cxn ang="0">
                  <a:pos x="1013" y="236"/>
                </a:cxn>
                <a:cxn ang="0">
                  <a:pos x="1044" y="278"/>
                </a:cxn>
                <a:cxn ang="0">
                  <a:pos x="1104" y="263"/>
                </a:cxn>
                <a:cxn ang="0">
                  <a:pos x="1144" y="195"/>
                </a:cxn>
                <a:cxn ang="0">
                  <a:pos x="1170" y="116"/>
                </a:cxn>
                <a:cxn ang="0">
                  <a:pos x="1198" y="36"/>
                </a:cxn>
                <a:cxn ang="0">
                  <a:pos x="1228" y="25"/>
                </a:cxn>
                <a:cxn ang="0">
                  <a:pos x="1234" y="85"/>
                </a:cxn>
                <a:cxn ang="0">
                  <a:pos x="1235" y="148"/>
                </a:cxn>
                <a:cxn ang="0">
                  <a:pos x="1241" y="204"/>
                </a:cxn>
              </a:cxnLst>
              <a:rect l="0" t="0" r="r" b="b"/>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6" name="Freeform 64"/>
            <p:cNvSpPr>
              <a:spLocks/>
            </p:cNvSpPr>
            <p:nvPr/>
          </p:nvSpPr>
          <p:spPr bwMode="auto">
            <a:xfrm>
              <a:off x="4220" y="878"/>
              <a:ext cx="10" cy="8"/>
            </a:xfrm>
            <a:custGeom>
              <a:avLst/>
              <a:gdLst/>
              <a:ahLst/>
              <a:cxnLst>
                <a:cxn ang="0">
                  <a:pos x="52" y="20"/>
                </a:cxn>
                <a:cxn ang="0">
                  <a:pos x="45" y="22"/>
                </a:cxn>
                <a:cxn ang="0">
                  <a:pos x="43" y="30"/>
                </a:cxn>
                <a:cxn ang="0">
                  <a:pos x="42" y="37"/>
                </a:cxn>
                <a:cxn ang="0">
                  <a:pos x="42" y="42"/>
                </a:cxn>
                <a:cxn ang="0">
                  <a:pos x="0" y="20"/>
                </a:cxn>
                <a:cxn ang="0">
                  <a:pos x="21" y="0"/>
                </a:cxn>
                <a:cxn ang="0">
                  <a:pos x="52" y="20"/>
                </a:cxn>
              </a:cxnLst>
              <a:rect l="0" t="0" r="r" b="b"/>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7" name="Freeform 65"/>
            <p:cNvSpPr>
              <a:spLocks/>
            </p:cNvSpPr>
            <p:nvPr/>
          </p:nvSpPr>
          <p:spPr bwMode="auto">
            <a:xfrm>
              <a:off x="4081" y="893"/>
              <a:ext cx="27" cy="14"/>
            </a:xfrm>
            <a:custGeom>
              <a:avLst/>
              <a:gdLst/>
              <a:ahLst/>
              <a:cxnLst>
                <a:cxn ang="0">
                  <a:pos x="134" y="5"/>
                </a:cxn>
                <a:cxn ang="0">
                  <a:pos x="117" y="14"/>
                </a:cxn>
                <a:cxn ang="0">
                  <a:pos x="104" y="27"/>
                </a:cxn>
                <a:cxn ang="0">
                  <a:pos x="89" y="39"/>
                </a:cxn>
                <a:cxn ang="0">
                  <a:pos x="74" y="52"/>
                </a:cxn>
                <a:cxn ang="0">
                  <a:pos x="57" y="62"/>
                </a:cxn>
                <a:cxn ang="0">
                  <a:pos x="40" y="69"/>
                </a:cxn>
                <a:cxn ang="0">
                  <a:pos x="20" y="71"/>
                </a:cxn>
                <a:cxn ang="0">
                  <a:pos x="0" y="68"/>
                </a:cxn>
                <a:cxn ang="0">
                  <a:pos x="11" y="54"/>
                </a:cxn>
                <a:cxn ang="0">
                  <a:pos x="27" y="42"/>
                </a:cxn>
                <a:cxn ang="0">
                  <a:pos x="44" y="28"/>
                </a:cxn>
                <a:cxn ang="0">
                  <a:pos x="62" y="17"/>
                </a:cxn>
                <a:cxn ang="0">
                  <a:pos x="80" y="8"/>
                </a:cxn>
                <a:cxn ang="0">
                  <a:pos x="99" y="2"/>
                </a:cxn>
                <a:cxn ang="0">
                  <a:pos x="116" y="0"/>
                </a:cxn>
                <a:cxn ang="0">
                  <a:pos x="134" y="5"/>
                </a:cxn>
              </a:cxnLst>
              <a:rect l="0" t="0" r="r" b="b"/>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8" name="Freeform 66"/>
            <p:cNvSpPr>
              <a:spLocks/>
            </p:cNvSpPr>
            <p:nvPr/>
          </p:nvSpPr>
          <p:spPr bwMode="auto">
            <a:xfrm>
              <a:off x="4147" y="896"/>
              <a:ext cx="43" cy="37"/>
            </a:xfrm>
            <a:custGeom>
              <a:avLst/>
              <a:gdLst/>
              <a:ahLst/>
              <a:cxnLst>
                <a:cxn ang="0">
                  <a:pos x="208" y="3"/>
                </a:cxn>
                <a:cxn ang="0">
                  <a:pos x="212" y="21"/>
                </a:cxn>
                <a:cxn ang="0">
                  <a:pos x="214" y="39"/>
                </a:cxn>
                <a:cxn ang="0">
                  <a:pos x="211" y="56"/>
                </a:cxn>
                <a:cxn ang="0">
                  <a:pos x="207" y="73"/>
                </a:cxn>
                <a:cxn ang="0">
                  <a:pos x="200" y="89"/>
                </a:cxn>
                <a:cxn ang="0">
                  <a:pos x="192" y="104"/>
                </a:cxn>
                <a:cxn ang="0">
                  <a:pos x="183" y="120"/>
                </a:cxn>
                <a:cxn ang="0">
                  <a:pos x="176" y="137"/>
                </a:cxn>
                <a:cxn ang="0">
                  <a:pos x="158" y="147"/>
                </a:cxn>
                <a:cxn ang="0">
                  <a:pos x="140" y="159"/>
                </a:cxn>
                <a:cxn ang="0">
                  <a:pos x="120" y="168"/>
                </a:cxn>
                <a:cxn ang="0">
                  <a:pos x="101" y="177"/>
                </a:cxn>
                <a:cxn ang="0">
                  <a:pos x="78" y="181"/>
                </a:cxn>
                <a:cxn ang="0">
                  <a:pos x="55" y="185"/>
                </a:cxn>
                <a:cxn ang="0">
                  <a:pos x="33" y="183"/>
                </a:cxn>
                <a:cxn ang="0">
                  <a:pos x="10" y="179"/>
                </a:cxn>
                <a:cxn ang="0">
                  <a:pos x="1" y="166"/>
                </a:cxn>
                <a:cxn ang="0">
                  <a:pos x="0" y="156"/>
                </a:cxn>
                <a:cxn ang="0">
                  <a:pos x="2" y="145"/>
                </a:cxn>
                <a:cxn ang="0">
                  <a:pos x="9" y="135"/>
                </a:cxn>
                <a:cxn ang="0">
                  <a:pos x="16" y="124"/>
                </a:cxn>
                <a:cxn ang="0">
                  <a:pos x="24" y="112"/>
                </a:cxn>
                <a:cxn ang="0">
                  <a:pos x="29" y="99"/>
                </a:cxn>
                <a:cxn ang="0">
                  <a:pos x="32" y="85"/>
                </a:cxn>
                <a:cxn ang="0">
                  <a:pos x="47" y="68"/>
                </a:cxn>
                <a:cxn ang="0">
                  <a:pos x="65" y="52"/>
                </a:cxn>
                <a:cxn ang="0">
                  <a:pos x="85" y="35"/>
                </a:cxn>
                <a:cxn ang="0">
                  <a:pos x="107" y="23"/>
                </a:cxn>
                <a:cxn ang="0">
                  <a:pos x="130" y="12"/>
                </a:cxn>
                <a:cxn ang="0">
                  <a:pos x="154" y="4"/>
                </a:cxn>
                <a:cxn ang="0">
                  <a:pos x="180" y="0"/>
                </a:cxn>
                <a:cxn ang="0">
                  <a:pos x="208" y="3"/>
                </a:cxn>
              </a:cxnLst>
              <a:rect l="0" t="0" r="r" b="b"/>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9" name="Freeform 67"/>
            <p:cNvSpPr>
              <a:spLocks/>
            </p:cNvSpPr>
            <p:nvPr/>
          </p:nvSpPr>
          <p:spPr bwMode="auto">
            <a:xfrm>
              <a:off x="4170" y="904"/>
              <a:ext cx="9" cy="13"/>
            </a:xfrm>
            <a:custGeom>
              <a:avLst/>
              <a:gdLst/>
              <a:ahLst/>
              <a:cxnLst>
                <a:cxn ang="0">
                  <a:pos x="22" y="62"/>
                </a:cxn>
                <a:cxn ang="0">
                  <a:pos x="7" y="50"/>
                </a:cxn>
                <a:cxn ang="0">
                  <a:pos x="0" y="39"/>
                </a:cxn>
                <a:cxn ang="0">
                  <a:pos x="0" y="29"/>
                </a:cxn>
                <a:cxn ang="0">
                  <a:pos x="5" y="20"/>
                </a:cxn>
                <a:cxn ang="0">
                  <a:pos x="13" y="11"/>
                </a:cxn>
                <a:cxn ang="0">
                  <a:pos x="24" y="5"/>
                </a:cxn>
                <a:cxn ang="0">
                  <a:pos x="34" y="0"/>
                </a:cxn>
                <a:cxn ang="0">
                  <a:pos x="44" y="0"/>
                </a:cxn>
                <a:cxn ang="0">
                  <a:pos x="46" y="7"/>
                </a:cxn>
                <a:cxn ang="0">
                  <a:pos x="47" y="15"/>
                </a:cxn>
                <a:cxn ang="0">
                  <a:pos x="46" y="23"/>
                </a:cxn>
                <a:cxn ang="0">
                  <a:pos x="45" y="31"/>
                </a:cxn>
                <a:cxn ang="0">
                  <a:pos x="40" y="39"/>
                </a:cxn>
                <a:cxn ang="0">
                  <a:pos x="35" y="47"/>
                </a:cxn>
                <a:cxn ang="0">
                  <a:pos x="28" y="55"/>
                </a:cxn>
                <a:cxn ang="0">
                  <a:pos x="22" y="62"/>
                </a:cxn>
              </a:cxnLst>
              <a:rect l="0" t="0" r="r" b="b"/>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0" name="Freeform 68"/>
            <p:cNvSpPr>
              <a:spLocks/>
            </p:cNvSpPr>
            <p:nvPr/>
          </p:nvSpPr>
          <p:spPr bwMode="auto">
            <a:xfrm>
              <a:off x="4160" y="913"/>
              <a:ext cx="10" cy="10"/>
            </a:xfrm>
            <a:custGeom>
              <a:avLst/>
              <a:gdLst/>
              <a:ahLst/>
              <a:cxnLst>
                <a:cxn ang="0">
                  <a:pos x="52" y="42"/>
                </a:cxn>
                <a:cxn ang="0">
                  <a:pos x="50" y="44"/>
                </a:cxn>
                <a:cxn ang="0">
                  <a:pos x="44" y="46"/>
                </a:cxn>
                <a:cxn ang="0">
                  <a:pos x="37" y="48"/>
                </a:cxn>
                <a:cxn ang="0">
                  <a:pos x="29" y="50"/>
                </a:cxn>
                <a:cxn ang="0">
                  <a:pos x="20" y="50"/>
                </a:cxn>
                <a:cxn ang="0">
                  <a:pos x="11" y="51"/>
                </a:cxn>
                <a:cxn ang="0">
                  <a:pos x="5" y="51"/>
                </a:cxn>
                <a:cxn ang="0">
                  <a:pos x="0" y="52"/>
                </a:cxn>
                <a:cxn ang="0">
                  <a:pos x="22" y="0"/>
                </a:cxn>
                <a:cxn ang="0">
                  <a:pos x="52" y="42"/>
                </a:cxn>
              </a:cxnLst>
              <a:rect l="0" t="0" r="r" b="b"/>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1" name="Freeform 69"/>
            <p:cNvSpPr>
              <a:spLocks/>
            </p:cNvSpPr>
            <p:nvPr/>
          </p:nvSpPr>
          <p:spPr bwMode="auto">
            <a:xfrm>
              <a:off x="4222" y="954"/>
              <a:ext cx="19" cy="13"/>
            </a:xfrm>
            <a:custGeom>
              <a:avLst/>
              <a:gdLst/>
              <a:ahLst/>
              <a:cxnLst>
                <a:cxn ang="0">
                  <a:pos x="93" y="11"/>
                </a:cxn>
                <a:cxn ang="0">
                  <a:pos x="94" y="18"/>
                </a:cxn>
                <a:cxn ang="0">
                  <a:pos x="93" y="26"/>
                </a:cxn>
                <a:cxn ang="0">
                  <a:pos x="89" y="33"/>
                </a:cxn>
                <a:cxn ang="0">
                  <a:pos x="84" y="41"/>
                </a:cxn>
                <a:cxn ang="0">
                  <a:pos x="76" y="46"/>
                </a:cxn>
                <a:cxn ang="0">
                  <a:pos x="67" y="53"/>
                </a:cxn>
                <a:cxn ang="0">
                  <a:pos x="58" y="58"/>
                </a:cxn>
                <a:cxn ang="0">
                  <a:pos x="51" y="63"/>
                </a:cxn>
                <a:cxn ang="0">
                  <a:pos x="38" y="62"/>
                </a:cxn>
                <a:cxn ang="0">
                  <a:pos x="29" y="62"/>
                </a:cxn>
                <a:cxn ang="0">
                  <a:pos x="20" y="61"/>
                </a:cxn>
                <a:cxn ang="0">
                  <a:pos x="14" y="59"/>
                </a:cxn>
                <a:cxn ang="0">
                  <a:pos x="7" y="54"/>
                </a:cxn>
                <a:cxn ang="0">
                  <a:pos x="3" y="50"/>
                </a:cxn>
                <a:cxn ang="0">
                  <a:pos x="0" y="42"/>
                </a:cxn>
                <a:cxn ang="0">
                  <a:pos x="0" y="32"/>
                </a:cxn>
                <a:cxn ang="0">
                  <a:pos x="10" y="29"/>
                </a:cxn>
                <a:cxn ang="0">
                  <a:pos x="20" y="24"/>
                </a:cxn>
                <a:cxn ang="0">
                  <a:pos x="31" y="16"/>
                </a:cxn>
                <a:cxn ang="0">
                  <a:pos x="42" y="9"/>
                </a:cxn>
                <a:cxn ang="0">
                  <a:pos x="52" y="2"/>
                </a:cxn>
                <a:cxn ang="0">
                  <a:pos x="63" y="0"/>
                </a:cxn>
                <a:cxn ang="0">
                  <a:pos x="77" y="2"/>
                </a:cxn>
                <a:cxn ang="0">
                  <a:pos x="93" y="11"/>
                </a:cxn>
              </a:cxnLst>
              <a:rect l="0" t="0" r="r" b="b"/>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2" name="Freeform 70"/>
            <p:cNvSpPr>
              <a:spLocks/>
            </p:cNvSpPr>
            <p:nvPr/>
          </p:nvSpPr>
          <p:spPr bwMode="auto">
            <a:xfrm>
              <a:off x="4222" y="958"/>
              <a:ext cx="102" cy="121"/>
            </a:xfrm>
            <a:custGeom>
              <a:avLst/>
              <a:gdLst/>
              <a:ahLst/>
              <a:cxnLst>
                <a:cxn ang="0">
                  <a:pos x="408" y="72"/>
                </a:cxn>
                <a:cxn ang="0">
                  <a:pos x="422" y="148"/>
                </a:cxn>
                <a:cxn ang="0">
                  <a:pos x="449" y="220"/>
                </a:cxn>
                <a:cxn ang="0">
                  <a:pos x="487" y="285"/>
                </a:cxn>
                <a:cxn ang="0">
                  <a:pos x="500" y="329"/>
                </a:cxn>
                <a:cxn ang="0">
                  <a:pos x="475" y="363"/>
                </a:cxn>
                <a:cxn ang="0">
                  <a:pos x="444" y="398"/>
                </a:cxn>
                <a:cxn ang="0">
                  <a:pos x="411" y="432"/>
                </a:cxn>
                <a:cxn ang="0">
                  <a:pos x="366" y="418"/>
                </a:cxn>
                <a:cxn ang="0">
                  <a:pos x="392" y="393"/>
                </a:cxn>
                <a:cxn ang="0">
                  <a:pos x="422" y="369"/>
                </a:cxn>
                <a:cxn ang="0">
                  <a:pos x="444" y="342"/>
                </a:cxn>
                <a:cxn ang="0">
                  <a:pos x="448" y="314"/>
                </a:cxn>
                <a:cxn ang="0">
                  <a:pos x="422" y="297"/>
                </a:cxn>
                <a:cxn ang="0">
                  <a:pos x="396" y="294"/>
                </a:cxn>
                <a:cxn ang="0">
                  <a:pos x="369" y="296"/>
                </a:cxn>
                <a:cxn ang="0">
                  <a:pos x="344" y="304"/>
                </a:cxn>
                <a:cxn ang="0">
                  <a:pos x="316" y="264"/>
                </a:cxn>
                <a:cxn ang="0">
                  <a:pos x="301" y="219"/>
                </a:cxn>
                <a:cxn ang="0">
                  <a:pos x="284" y="180"/>
                </a:cxn>
                <a:cxn ang="0">
                  <a:pos x="252" y="158"/>
                </a:cxn>
                <a:cxn ang="0">
                  <a:pos x="227" y="202"/>
                </a:cxn>
                <a:cxn ang="0">
                  <a:pos x="212" y="254"/>
                </a:cxn>
                <a:cxn ang="0">
                  <a:pos x="201" y="310"/>
                </a:cxn>
                <a:cxn ang="0">
                  <a:pos x="189" y="366"/>
                </a:cxn>
                <a:cxn ang="0">
                  <a:pos x="150" y="381"/>
                </a:cxn>
                <a:cxn ang="0">
                  <a:pos x="112" y="397"/>
                </a:cxn>
                <a:cxn ang="0">
                  <a:pos x="72" y="412"/>
                </a:cxn>
                <a:cxn ang="0">
                  <a:pos x="34" y="428"/>
                </a:cxn>
                <a:cxn ang="0">
                  <a:pos x="69" y="462"/>
                </a:cxn>
                <a:cxn ang="0">
                  <a:pos x="121" y="486"/>
                </a:cxn>
                <a:cxn ang="0">
                  <a:pos x="158" y="520"/>
                </a:cxn>
                <a:cxn ang="0">
                  <a:pos x="148" y="584"/>
                </a:cxn>
                <a:cxn ang="0">
                  <a:pos x="122" y="591"/>
                </a:cxn>
                <a:cxn ang="0">
                  <a:pos x="93" y="598"/>
                </a:cxn>
                <a:cxn ang="0">
                  <a:pos x="63" y="602"/>
                </a:cxn>
                <a:cxn ang="0">
                  <a:pos x="34" y="604"/>
                </a:cxn>
                <a:cxn ang="0">
                  <a:pos x="39" y="574"/>
                </a:cxn>
                <a:cxn ang="0">
                  <a:pos x="34" y="549"/>
                </a:cxn>
                <a:cxn ang="0">
                  <a:pos x="19" y="528"/>
                </a:cxn>
                <a:cxn ang="0">
                  <a:pos x="3" y="511"/>
                </a:cxn>
                <a:cxn ang="0">
                  <a:pos x="1" y="443"/>
                </a:cxn>
                <a:cxn ang="0">
                  <a:pos x="0" y="369"/>
                </a:cxn>
                <a:cxn ang="0">
                  <a:pos x="2" y="294"/>
                </a:cxn>
                <a:cxn ang="0">
                  <a:pos x="13" y="221"/>
                </a:cxn>
                <a:cxn ang="0">
                  <a:pos x="61" y="229"/>
                </a:cxn>
                <a:cxn ang="0">
                  <a:pos x="109" y="236"/>
                </a:cxn>
                <a:cxn ang="0">
                  <a:pos x="157" y="235"/>
                </a:cxn>
                <a:cxn ang="0">
                  <a:pos x="200" y="221"/>
                </a:cxn>
                <a:cxn ang="0">
                  <a:pos x="231" y="156"/>
                </a:cxn>
                <a:cxn ang="0">
                  <a:pos x="226" y="77"/>
                </a:cxn>
                <a:cxn ang="0">
                  <a:pos x="238" y="15"/>
                </a:cxn>
                <a:cxn ang="0">
                  <a:pos x="324" y="3"/>
                </a:cxn>
                <a:cxn ang="0">
                  <a:pos x="348" y="10"/>
                </a:cxn>
                <a:cxn ang="0">
                  <a:pos x="373" y="10"/>
                </a:cxn>
                <a:cxn ang="0">
                  <a:pos x="393" y="14"/>
                </a:cxn>
                <a:cxn ang="0">
                  <a:pos x="406" y="34"/>
                </a:cxn>
              </a:cxnLst>
              <a:rect l="0" t="0" r="r" b="b"/>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3" name="Freeform 71"/>
            <p:cNvSpPr>
              <a:spLocks/>
            </p:cNvSpPr>
            <p:nvPr/>
          </p:nvSpPr>
          <p:spPr bwMode="auto">
            <a:xfrm>
              <a:off x="4108" y="967"/>
              <a:ext cx="69" cy="92"/>
            </a:xfrm>
            <a:custGeom>
              <a:avLst/>
              <a:gdLst/>
              <a:ahLst/>
              <a:cxnLst>
                <a:cxn ang="0">
                  <a:pos x="255" y="100"/>
                </a:cxn>
                <a:cxn ang="0">
                  <a:pos x="262" y="125"/>
                </a:cxn>
                <a:cxn ang="0">
                  <a:pos x="264" y="151"/>
                </a:cxn>
                <a:cxn ang="0">
                  <a:pos x="261" y="175"/>
                </a:cxn>
                <a:cxn ang="0">
                  <a:pos x="251" y="189"/>
                </a:cxn>
                <a:cxn ang="0">
                  <a:pos x="236" y="196"/>
                </a:cxn>
                <a:cxn ang="0">
                  <a:pos x="223" y="204"/>
                </a:cxn>
                <a:cxn ang="0">
                  <a:pos x="210" y="212"/>
                </a:cxn>
                <a:cxn ang="0">
                  <a:pos x="214" y="239"/>
                </a:cxn>
                <a:cxn ang="0">
                  <a:pos x="246" y="257"/>
                </a:cxn>
                <a:cxn ang="0">
                  <a:pos x="287" y="258"/>
                </a:cxn>
                <a:cxn ang="0">
                  <a:pos x="327" y="275"/>
                </a:cxn>
                <a:cxn ang="0">
                  <a:pos x="345" y="322"/>
                </a:cxn>
                <a:cxn ang="0">
                  <a:pos x="343" y="367"/>
                </a:cxn>
                <a:cxn ang="0">
                  <a:pos x="329" y="408"/>
                </a:cxn>
                <a:cxn ang="0">
                  <a:pos x="300" y="441"/>
                </a:cxn>
                <a:cxn ang="0">
                  <a:pos x="273" y="459"/>
                </a:cxn>
                <a:cxn ang="0">
                  <a:pos x="277" y="458"/>
                </a:cxn>
                <a:cxn ang="0">
                  <a:pos x="294" y="444"/>
                </a:cxn>
                <a:cxn ang="0">
                  <a:pos x="303" y="424"/>
                </a:cxn>
                <a:cxn ang="0">
                  <a:pos x="268" y="415"/>
                </a:cxn>
                <a:cxn ang="0">
                  <a:pos x="230" y="383"/>
                </a:cxn>
                <a:cxn ang="0">
                  <a:pos x="205" y="339"/>
                </a:cxn>
                <a:cxn ang="0">
                  <a:pos x="166" y="323"/>
                </a:cxn>
                <a:cxn ang="0">
                  <a:pos x="130" y="344"/>
                </a:cxn>
                <a:cxn ang="0">
                  <a:pos x="138" y="341"/>
                </a:cxn>
                <a:cxn ang="0">
                  <a:pos x="159" y="326"/>
                </a:cxn>
                <a:cxn ang="0">
                  <a:pos x="180" y="308"/>
                </a:cxn>
                <a:cxn ang="0">
                  <a:pos x="173" y="278"/>
                </a:cxn>
                <a:cxn ang="0">
                  <a:pos x="147" y="273"/>
                </a:cxn>
                <a:cxn ang="0">
                  <a:pos x="121" y="293"/>
                </a:cxn>
                <a:cxn ang="0">
                  <a:pos x="94" y="315"/>
                </a:cxn>
                <a:cxn ang="0">
                  <a:pos x="78" y="318"/>
                </a:cxn>
                <a:cxn ang="0">
                  <a:pos x="90" y="306"/>
                </a:cxn>
                <a:cxn ang="0">
                  <a:pos x="107" y="287"/>
                </a:cxn>
                <a:cxn ang="0">
                  <a:pos x="105" y="261"/>
                </a:cxn>
                <a:cxn ang="0">
                  <a:pos x="102" y="233"/>
                </a:cxn>
                <a:cxn ang="0">
                  <a:pos x="131" y="215"/>
                </a:cxn>
                <a:cxn ang="0">
                  <a:pos x="159" y="201"/>
                </a:cxn>
                <a:cxn ang="0">
                  <a:pos x="164" y="180"/>
                </a:cxn>
                <a:cxn ang="0">
                  <a:pos x="133" y="164"/>
                </a:cxn>
                <a:cxn ang="0">
                  <a:pos x="95" y="187"/>
                </a:cxn>
                <a:cxn ang="0">
                  <a:pos x="61" y="216"/>
                </a:cxn>
                <a:cxn ang="0">
                  <a:pos x="27" y="232"/>
                </a:cxn>
                <a:cxn ang="0">
                  <a:pos x="21" y="207"/>
                </a:cxn>
                <a:cxn ang="0">
                  <a:pos x="55" y="174"/>
                </a:cxn>
                <a:cxn ang="0">
                  <a:pos x="95" y="145"/>
                </a:cxn>
                <a:cxn ang="0">
                  <a:pos x="126" y="117"/>
                </a:cxn>
                <a:cxn ang="0">
                  <a:pos x="114" y="100"/>
                </a:cxn>
                <a:cxn ang="0">
                  <a:pos x="79" y="106"/>
                </a:cxn>
                <a:cxn ang="0">
                  <a:pos x="47" y="125"/>
                </a:cxn>
                <a:cxn ang="0">
                  <a:pos x="15" y="144"/>
                </a:cxn>
                <a:cxn ang="0">
                  <a:pos x="19" y="152"/>
                </a:cxn>
                <a:cxn ang="0">
                  <a:pos x="32" y="123"/>
                </a:cxn>
                <a:cxn ang="0">
                  <a:pos x="33" y="82"/>
                </a:cxn>
                <a:cxn ang="0">
                  <a:pos x="55" y="48"/>
                </a:cxn>
                <a:cxn ang="0">
                  <a:pos x="102" y="10"/>
                </a:cxn>
                <a:cxn ang="0">
                  <a:pos x="142" y="4"/>
                </a:cxn>
                <a:cxn ang="0">
                  <a:pos x="182" y="38"/>
                </a:cxn>
                <a:cxn ang="0">
                  <a:pos x="225" y="78"/>
                </a:cxn>
              </a:cxnLst>
              <a:rect l="0" t="0" r="r" b="b"/>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4" name="Freeform 72"/>
            <p:cNvSpPr>
              <a:spLocks/>
            </p:cNvSpPr>
            <p:nvPr/>
          </p:nvSpPr>
          <p:spPr bwMode="auto">
            <a:xfrm>
              <a:off x="4170" y="989"/>
              <a:ext cx="44" cy="74"/>
            </a:xfrm>
            <a:custGeom>
              <a:avLst/>
              <a:gdLst/>
              <a:ahLst/>
              <a:cxnLst>
                <a:cxn ang="0">
                  <a:pos x="218" y="52"/>
                </a:cxn>
                <a:cxn ang="0">
                  <a:pos x="213" y="91"/>
                </a:cxn>
                <a:cxn ang="0">
                  <a:pos x="208" y="130"/>
                </a:cxn>
                <a:cxn ang="0">
                  <a:pos x="204" y="168"/>
                </a:cxn>
                <a:cxn ang="0">
                  <a:pos x="201" y="208"/>
                </a:cxn>
                <a:cxn ang="0">
                  <a:pos x="198" y="246"/>
                </a:cxn>
                <a:cxn ang="0">
                  <a:pos x="198" y="286"/>
                </a:cxn>
                <a:cxn ang="0">
                  <a:pos x="201" y="324"/>
                </a:cxn>
                <a:cxn ang="0">
                  <a:pos x="208" y="364"/>
                </a:cxn>
                <a:cxn ang="0">
                  <a:pos x="188" y="366"/>
                </a:cxn>
                <a:cxn ang="0">
                  <a:pos x="168" y="367"/>
                </a:cxn>
                <a:cxn ang="0">
                  <a:pos x="149" y="366"/>
                </a:cxn>
                <a:cxn ang="0">
                  <a:pos x="131" y="365"/>
                </a:cxn>
                <a:cxn ang="0">
                  <a:pos x="112" y="361"/>
                </a:cxn>
                <a:cxn ang="0">
                  <a:pos x="95" y="355"/>
                </a:cxn>
                <a:cxn ang="0">
                  <a:pos x="77" y="348"/>
                </a:cxn>
                <a:cxn ang="0">
                  <a:pos x="62" y="342"/>
                </a:cxn>
                <a:cxn ang="0">
                  <a:pos x="66" y="320"/>
                </a:cxn>
                <a:cxn ang="0">
                  <a:pos x="71" y="295"/>
                </a:cxn>
                <a:cxn ang="0">
                  <a:pos x="76" y="266"/>
                </a:cxn>
                <a:cxn ang="0">
                  <a:pos x="80" y="237"/>
                </a:cxn>
                <a:cxn ang="0">
                  <a:pos x="79" y="207"/>
                </a:cxn>
                <a:cxn ang="0">
                  <a:pos x="76" y="178"/>
                </a:cxn>
                <a:cxn ang="0">
                  <a:pos x="67" y="149"/>
                </a:cxn>
                <a:cxn ang="0">
                  <a:pos x="52" y="126"/>
                </a:cxn>
                <a:cxn ang="0">
                  <a:pos x="28" y="115"/>
                </a:cxn>
                <a:cxn ang="0">
                  <a:pos x="14" y="103"/>
                </a:cxn>
                <a:cxn ang="0">
                  <a:pos x="6" y="89"/>
                </a:cxn>
                <a:cxn ang="0">
                  <a:pos x="2" y="74"/>
                </a:cxn>
                <a:cxn ang="0">
                  <a:pos x="1" y="55"/>
                </a:cxn>
                <a:cxn ang="0">
                  <a:pos x="1" y="39"/>
                </a:cxn>
                <a:cxn ang="0">
                  <a:pos x="1" y="19"/>
                </a:cxn>
                <a:cxn ang="0">
                  <a:pos x="0" y="0"/>
                </a:cxn>
                <a:cxn ang="0">
                  <a:pos x="218" y="52"/>
                </a:cxn>
              </a:cxnLst>
              <a:rect l="0" t="0" r="r" b="b"/>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5" name="Freeform 73"/>
            <p:cNvSpPr>
              <a:spLocks/>
            </p:cNvSpPr>
            <p:nvPr/>
          </p:nvSpPr>
          <p:spPr bwMode="auto">
            <a:xfrm>
              <a:off x="4249" y="1006"/>
              <a:ext cx="46" cy="66"/>
            </a:xfrm>
            <a:custGeom>
              <a:avLst/>
              <a:gdLst/>
              <a:ahLst/>
              <a:cxnLst>
                <a:cxn ang="0">
                  <a:pos x="229" y="114"/>
                </a:cxn>
                <a:cxn ang="0">
                  <a:pos x="194" y="133"/>
                </a:cxn>
                <a:cxn ang="0">
                  <a:pos x="181" y="153"/>
                </a:cxn>
                <a:cxn ang="0">
                  <a:pos x="181" y="175"/>
                </a:cxn>
                <a:cxn ang="0">
                  <a:pos x="191" y="197"/>
                </a:cxn>
                <a:cxn ang="0">
                  <a:pos x="203" y="220"/>
                </a:cxn>
                <a:cxn ang="0">
                  <a:pos x="210" y="243"/>
                </a:cxn>
                <a:cxn ang="0">
                  <a:pos x="206" y="266"/>
                </a:cxn>
                <a:cxn ang="0">
                  <a:pos x="187" y="290"/>
                </a:cxn>
                <a:cxn ang="0">
                  <a:pos x="168" y="275"/>
                </a:cxn>
                <a:cxn ang="0">
                  <a:pos x="151" y="271"/>
                </a:cxn>
                <a:cxn ang="0">
                  <a:pos x="134" y="273"/>
                </a:cxn>
                <a:cxn ang="0">
                  <a:pos x="120" y="283"/>
                </a:cxn>
                <a:cxn ang="0">
                  <a:pos x="106" y="295"/>
                </a:cxn>
                <a:cxn ang="0">
                  <a:pos x="91" y="308"/>
                </a:cxn>
                <a:cxn ang="0">
                  <a:pos x="76" y="321"/>
                </a:cxn>
                <a:cxn ang="0">
                  <a:pos x="63" y="331"/>
                </a:cxn>
                <a:cxn ang="0">
                  <a:pos x="65" y="318"/>
                </a:cxn>
                <a:cxn ang="0">
                  <a:pos x="67" y="307"/>
                </a:cxn>
                <a:cxn ang="0">
                  <a:pos x="68" y="295"/>
                </a:cxn>
                <a:cxn ang="0">
                  <a:pos x="71" y="284"/>
                </a:cxn>
                <a:cxn ang="0">
                  <a:pos x="71" y="272"/>
                </a:cxn>
                <a:cxn ang="0">
                  <a:pos x="72" y="261"/>
                </a:cxn>
                <a:cxn ang="0">
                  <a:pos x="72" y="248"/>
                </a:cxn>
                <a:cxn ang="0">
                  <a:pos x="73" y="238"/>
                </a:cxn>
                <a:cxn ang="0">
                  <a:pos x="0" y="196"/>
                </a:cxn>
                <a:cxn ang="0">
                  <a:pos x="93" y="144"/>
                </a:cxn>
                <a:cxn ang="0">
                  <a:pos x="125" y="0"/>
                </a:cxn>
                <a:cxn ang="0">
                  <a:pos x="133" y="17"/>
                </a:cxn>
                <a:cxn ang="0">
                  <a:pos x="140" y="38"/>
                </a:cxn>
                <a:cxn ang="0">
                  <a:pos x="145" y="61"/>
                </a:cxn>
                <a:cxn ang="0">
                  <a:pos x="153" y="83"/>
                </a:cxn>
                <a:cxn ang="0">
                  <a:pos x="161" y="101"/>
                </a:cxn>
                <a:cxn ang="0">
                  <a:pos x="177" y="114"/>
                </a:cxn>
                <a:cxn ang="0">
                  <a:pos x="197" y="118"/>
                </a:cxn>
                <a:cxn ang="0">
                  <a:pos x="229" y="114"/>
                </a:cxn>
              </a:cxnLst>
              <a:rect l="0" t="0" r="r" b="b"/>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6" name="Freeform 74"/>
            <p:cNvSpPr>
              <a:spLocks/>
            </p:cNvSpPr>
            <p:nvPr/>
          </p:nvSpPr>
          <p:spPr bwMode="auto">
            <a:xfrm>
              <a:off x="4029" y="1022"/>
              <a:ext cx="116" cy="176"/>
            </a:xfrm>
            <a:custGeom>
              <a:avLst/>
              <a:gdLst/>
              <a:ahLst/>
              <a:cxnLst>
                <a:cxn ang="0">
                  <a:pos x="413" y="78"/>
                </a:cxn>
                <a:cxn ang="0">
                  <a:pos x="467" y="130"/>
                </a:cxn>
                <a:cxn ang="0">
                  <a:pos x="521" y="138"/>
                </a:cxn>
                <a:cxn ang="0">
                  <a:pos x="568" y="140"/>
                </a:cxn>
                <a:cxn ang="0">
                  <a:pos x="548" y="154"/>
                </a:cxn>
                <a:cxn ang="0">
                  <a:pos x="516" y="175"/>
                </a:cxn>
                <a:cxn ang="0">
                  <a:pos x="545" y="215"/>
                </a:cxn>
                <a:cxn ang="0">
                  <a:pos x="521" y="231"/>
                </a:cxn>
                <a:cxn ang="0">
                  <a:pos x="475" y="185"/>
                </a:cxn>
                <a:cxn ang="0">
                  <a:pos x="427" y="217"/>
                </a:cxn>
                <a:cxn ang="0">
                  <a:pos x="393" y="192"/>
                </a:cxn>
                <a:cxn ang="0">
                  <a:pos x="360" y="203"/>
                </a:cxn>
                <a:cxn ang="0">
                  <a:pos x="329" y="237"/>
                </a:cxn>
                <a:cxn ang="0">
                  <a:pos x="308" y="273"/>
                </a:cxn>
                <a:cxn ang="0">
                  <a:pos x="348" y="295"/>
                </a:cxn>
                <a:cxn ang="0">
                  <a:pos x="290" y="378"/>
                </a:cxn>
                <a:cxn ang="0">
                  <a:pos x="317" y="398"/>
                </a:cxn>
                <a:cxn ang="0">
                  <a:pos x="352" y="388"/>
                </a:cxn>
                <a:cxn ang="0">
                  <a:pos x="366" y="434"/>
                </a:cxn>
                <a:cxn ang="0">
                  <a:pos x="314" y="514"/>
                </a:cxn>
                <a:cxn ang="0">
                  <a:pos x="263" y="533"/>
                </a:cxn>
                <a:cxn ang="0">
                  <a:pos x="232" y="544"/>
                </a:cxn>
                <a:cxn ang="0">
                  <a:pos x="273" y="602"/>
                </a:cxn>
                <a:cxn ang="0">
                  <a:pos x="298" y="694"/>
                </a:cxn>
                <a:cxn ang="0">
                  <a:pos x="276" y="787"/>
                </a:cxn>
                <a:cxn ang="0">
                  <a:pos x="200" y="854"/>
                </a:cxn>
                <a:cxn ang="0">
                  <a:pos x="151" y="878"/>
                </a:cxn>
                <a:cxn ang="0">
                  <a:pos x="111" y="854"/>
                </a:cxn>
                <a:cxn ang="0">
                  <a:pos x="151" y="809"/>
                </a:cxn>
                <a:cxn ang="0">
                  <a:pos x="208" y="761"/>
                </a:cxn>
                <a:cxn ang="0">
                  <a:pos x="169" y="752"/>
                </a:cxn>
                <a:cxn ang="0">
                  <a:pos x="108" y="793"/>
                </a:cxn>
                <a:cxn ang="0">
                  <a:pos x="95" y="737"/>
                </a:cxn>
                <a:cxn ang="0">
                  <a:pos x="187" y="674"/>
                </a:cxn>
                <a:cxn ang="0">
                  <a:pos x="226" y="662"/>
                </a:cxn>
                <a:cxn ang="0">
                  <a:pos x="220" y="633"/>
                </a:cxn>
                <a:cxn ang="0">
                  <a:pos x="175" y="638"/>
                </a:cxn>
                <a:cxn ang="0">
                  <a:pos x="115" y="641"/>
                </a:cxn>
                <a:cxn ang="0">
                  <a:pos x="139" y="583"/>
                </a:cxn>
                <a:cxn ang="0">
                  <a:pos x="204" y="537"/>
                </a:cxn>
                <a:cxn ang="0">
                  <a:pos x="203" y="513"/>
                </a:cxn>
                <a:cxn ang="0">
                  <a:pos x="171" y="518"/>
                </a:cxn>
                <a:cxn ang="0">
                  <a:pos x="59" y="588"/>
                </a:cxn>
                <a:cxn ang="0">
                  <a:pos x="47" y="556"/>
                </a:cxn>
                <a:cxn ang="0">
                  <a:pos x="113" y="523"/>
                </a:cxn>
                <a:cxn ang="0">
                  <a:pos x="209" y="440"/>
                </a:cxn>
                <a:cxn ang="0">
                  <a:pos x="207" y="400"/>
                </a:cxn>
                <a:cxn ang="0">
                  <a:pos x="113" y="460"/>
                </a:cxn>
                <a:cxn ang="0">
                  <a:pos x="99" y="413"/>
                </a:cxn>
                <a:cxn ang="0">
                  <a:pos x="185" y="345"/>
                </a:cxn>
                <a:cxn ang="0">
                  <a:pos x="165" y="318"/>
                </a:cxn>
                <a:cxn ang="0">
                  <a:pos x="68" y="392"/>
                </a:cxn>
                <a:cxn ang="0">
                  <a:pos x="3" y="395"/>
                </a:cxn>
                <a:cxn ang="0">
                  <a:pos x="38" y="314"/>
                </a:cxn>
                <a:cxn ang="0">
                  <a:pos x="104" y="284"/>
                </a:cxn>
                <a:cxn ang="0">
                  <a:pos x="148" y="295"/>
                </a:cxn>
                <a:cxn ang="0">
                  <a:pos x="169" y="254"/>
                </a:cxn>
                <a:cxn ang="0">
                  <a:pos x="171" y="185"/>
                </a:cxn>
                <a:cxn ang="0">
                  <a:pos x="260" y="128"/>
                </a:cxn>
                <a:cxn ang="0">
                  <a:pos x="253" y="51"/>
                </a:cxn>
                <a:cxn ang="0">
                  <a:pos x="311" y="4"/>
                </a:cxn>
                <a:cxn ang="0">
                  <a:pos x="366" y="3"/>
                </a:cxn>
                <a:cxn ang="0">
                  <a:pos x="415" y="26"/>
                </a:cxn>
              </a:cxnLst>
              <a:rect l="0" t="0" r="r" b="b"/>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7" name="Freeform 75"/>
            <p:cNvSpPr>
              <a:spLocks/>
            </p:cNvSpPr>
            <p:nvPr/>
          </p:nvSpPr>
          <p:spPr bwMode="auto">
            <a:xfrm>
              <a:off x="4091" y="1068"/>
              <a:ext cx="119" cy="108"/>
            </a:xfrm>
            <a:custGeom>
              <a:avLst/>
              <a:gdLst/>
              <a:ahLst/>
              <a:cxnLst>
                <a:cxn ang="0">
                  <a:pos x="556" y="67"/>
                </a:cxn>
                <a:cxn ang="0">
                  <a:pos x="552" y="135"/>
                </a:cxn>
                <a:cxn ang="0">
                  <a:pos x="550" y="208"/>
                </a:cxn>
                <a:cxn ang="0">
                  <a:pos x="544" y="316"/>
                </a:cxn>
                <a:cxn ang="0">
                  <a:pos x="548" y="431"/>
                </a:cxn>
                <a:cxn ang="0">
                  <a:pos x="513" y="524"/>
                </a:cxn>
                <a:cxn ang="0">
                  <a:pos x="388" y="540"/>
                </a:cxn>
                <a:cxn ang="0">
                  <a:pos x="264" y="526"/>
                </a:cxn>
                <a:cxn ang="0">
                  <a:pos x="303" y="420"/>
                </a:cxn>
                <a:cxn ang="0">
                  <a:pos x="349" y="460"/>
                </a:cxn>
                <a:cxn ang="0">
                  <a:pos x="397" y="477"/>
                </a:cxn>
                <a:cxn ang="0">
                  <a:pos x="426" y="441"/>
                </a:cxn>
                <a:cxn ang="0">
                  <a:pos x="416" y="394"/>
                </a:cxn>
                <a:cxn ang="0">
                  <a:pos x="404" y="343"/>
                </a:cxn>
                <a:cxn ang="0">
                  <a:pos x="437" y="294"/>
                </a:cxn>
                <a:cxn ang="0">
                  <a:pos x="461" y="244"/>
                </a:cxn>
                <a:cxn ang="0">
                  <a:pos x="456" y="200"/>
                </a:cxn>
                <a:cxn ang="0">
                  <a:pos x="420" y="190"/>
                </a:cxn>
                <a:cxn ang="0">
                  <a:pos x="382" y="192"/>
                </a:cxn>
                <a:cxn ang="0">
                  <a:pos x="351" y="170"/>
                </a:cxn>
                <a:cxn ang="0">
                  <a:pos x="318" y="124"/>
                </a:cxn>
                <a:cxn ang="0">
                  <a:pos x="280" y="84"/>
                </a:cxn>
                <a:cxn ang="0">
                  <a:pos x="237" y="129"/>
                </a:cxn>
                <a:cxn ang="0">
                  <a:pos x="227" y="192"/>
                </a:cxn>
                <a:cxn ang="0">
                  <a:pos x="201" y="242"/>
                </a:cxn>
                <a:cxn ang="0">
                  <a:pos x="150" y="263"/>
                </a:cxn>
                <a:cxn ang="0">
                  <a:pos x="98" y="296"/>
                </a:cxn>
                <a:cxn ang="0">
                  <a:pos x="126" y="355"/>
                </a:cxn>
                <a:cxn ang="0">
                  <a:pos x="168" y="430"/>
                </a:cxn>
                <a:cxn ang="0">
                  <a:pos x="166" y="529"/>
                </a:cxn>
                <a:cxn ang="0">
                  <a:pos x="119" y="520"/>
                </a:cxn>
                <a:cxn ang="0">
                  <a:pos x="65" y="513"/>
                </a:cxn>
                <a:cxn ang="0">
                  <a:pos x="34" y="483"/>
                </a:cxn>
                <a:cxn ang="0">
                  <a:pos x="35" y="423"/>
                </a:cxn>
                <a:cxn ang="0">
                  <a:pos x="12" y="370"/>
                </a:cxn>
                <a:cxn ang="0">
                  <a:pos x="54" y="299"/>
                </a:cxn>
                <a:cxn ang="0">
                  <a:pos x="104" y="199"/>
                </a:cxn>
                <a:cxn ang="0">
                  <a:pos x="114" y="94"/>
                </a:cxn>
                <a:cxn ang="0">
                  <a:pos x="175" y="94"/>
                </a:cxn>
                <a:cxn ang="0">
                  <a:pos x="231" y="69"/>
                </a:cxn>
                <a:cxn ang="0">
                  <a:pos x="269" y="26"/>
                </a:cxn>
                <a:cxn ang="0">
                  <a:pos x="312" y="11"/>
                </a:cxn>
                <a:cxn ang="0">
                  <a:pos x="375" y="11"/>
                </a:cxn>
              </a:cxnLst>
              <a:rect l="0" t="0" r="r" b="b"/>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8" name="Freeform 76"/>
            <p:cNvSpPr>
              <a:spLocks/>
            </p:cNvSpPr>
            <p:nvPr/>
          </p:nvSpPr>
          <p:spPr bwMode="auto">
            <a:xfrm>
              <a:off x="4123" y="1101"/>
              <a:ext cx="47" cy="55"/>
            </a:xfrm>
            <a:custGeom>
              <a:avLst/>
              <a:gdLst/>
              <a:ahLst/>
              <a:cxnLst>
                <a:cxn ang="0">
                  <a:pos x="238" y="83"/>
                </a:cxn>
                <a:cxn ang="0">
                  <a:pos x="237" y="95"/>
                </a:cxn>
                <a:cxn ang="0">
                  <a:pos x="231" y="111"/>
                </a:cxn>
                <a:cxn ang="0">
                  <a:pos x="221" y="128"/>
                </a:cxn>
                <a:cxn ang="0">
                  <a:pos x="211" y="148"/>
                </a:cxn>
                <a:cxn ang="0">
                  <a:pos x="201" y="169"/>
                </a:cxn>
                <a:cxn ang="0">
                  <a:pos x="195" y="191"/>
                </a:cxn>
                <a:cxn ang="0">
                  <a:pos x="196" y="215"/>
                </a:cxn>
                <a:cxn ang="0">
                  <a:pos x="208" y="239"/>
                </a:cxn>
                <a:cxn ang="0">
                  <a:pos x="201" y="234"/>
                </a:cxn>
                <a:cxn ang="0">
                  <a:pos x="193" y="224"/>
                </a:cxn>
                <a:cxn ang="0">
                  <a:pos x="183" y="210"/>
                </a:cxn>
                <a:cxn ang="0">
                  <a:pos x="171" y="196"/>
                </a:cxn>
                <a:cxn ang="0">
                  <a:pos x="157" y="181"/>
                </a:cxn>
                <a:cxn ang="0">
                  <a:pos x="143" y="172"/>
                </a:cxn>
                <a:cxn ang="0">
                  <a:pos x="128" y="169"/>
                </a:cxn>
                <a:cxn ang="0">
                  <a:pos x="114" y="177"/>
                </a:cxn>
                <a:cxn ang="0">
                  <a:pos x="62" y="271"/>
                </a:cxn>
                <a:cxn ang="0">
                  <a:pos x="61" y="254"/>
                </a:cxn>
                <a:cxn ang="0">
                  <a:pos x="58" y="237"/>
                </a:cxn>
                <a:cxn ang="0">
                  <a:pos x="54" y="220"/>
                </a:cxn>
                <a:cxn ang="0">
                  <a:pos x="49" y="205"/>
                </a:cxn>
                <a:cxn ang="0">
                  <a:pos x="40" y="189"/>
                </a:cxn>
                <a:cxn ang="0">
                  <a:pos x="30" y="177"/>
                </a:cxn>
                <a:cxn ang="0">
                  <a:pos x="17" y="164"/>
                </a:cxn>
                <a:cxn ang="0">
                  <a:pos x="0" y="156"/>
                </a:cxn>
                <a:cxn ang="0">
                  <a:pos x="8" y="150"/>
                </a:cxn>
                <a:cxn ang="0">
                  <a:pos x="18" y="142"/>
                </a:cxn>
                <a:cxn ang="0">
                  <a:pos x="28" y="133"/>
                </a:cxn>
                <a:cxn ang="0">
                  <a:pos x="41" y="127"/>
                </a:cxn>
                <a:cxn ang="0">
                  <a:pos x="54" y="121"/>
                </a:cxn>
                <a:cxn ang="0">
                  <a:pos x="67" y="123"/>
                </a:cxn>
                <a:cxn ang="0">
                  <a:pos x="80" y="129"/>
                </a:cxn>
                <a:cxn ang="0">
                  <a:pos x="93" y="145"/>
                </a:cxn>
                <a:cxn ang="0">
                  <a:pos x="105" y="130"/>
                </a:cxn>
                <a:cxn ang="0">
                  <a:pos x="111" y="115"/>
                </a:cxn>
                <a:cxn ang="0">
                  <a:pos x="115" y="95"/>
                </a:cxn>
                <a:cxn ang="0">
                  <a:pos x="117" y="76"/>
                </a:cxn>
                <a:cxn ang="0">
                  <a:pos x="117" y="55"/>
                </a:cxn>
                <a:cxn ang="0">
                  <a:pos x="119" y="36"/>
                </a:cxn>
                <a:cxn ang="0">
                  <a:pos x="124" y="16"/>
                </a:cxn>
                <a:cxn ang="0">
                  <a:pos x="134" y="0"/>
                </a:cxn>
                <a:cxn ang="0">
                  <a:pos x="144" y="14"/>
                </a:cxn>
                <a:cxn ang="0">
                  <a:pos x="153" y="32"/>
                </a:cxn>
                <a:cxn ang="0">
                  <a:pos x="161" y="52"/>
                </a:cxn>
                <a:cxn ang="0">
                  <a:pos x="170" y="72"/>
                </a:cxn>
                <a:cxn ang="0">
                  <a:pos x="180" y="86"/>
                </a:cxn>
                <a:cxn ang="0">
                  <a:pos x="195" y="95"/>
                </a:cxn>
                <a:cxn ang="0">
                  <a:pos x="213" y="94"/>
                </a:cxn>
                <a:cxn ang="0">
                  <a:pos x="238" y="83"/>
                </a:cxn>
              </a:cxnLst>
              <a:rect l="0" t="0" r="r" b="b"/>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9" name="Freeform 77"/>
            <p:cNvSpPr>
              <a:spLocks/>
            </p:cNvSpPr>
            <p:nvPr/>
          </p:nvSpPr>
          <p:spPr bwMode="auto">
            <a:xfrm>
              <a:off x="4135" y="1141"/>
              <a:ext cx="161" cy="158"/>
            </a:xfrm>
            <a:custGeom>
              <a:avLst/>
              <a:gdLst/>
              <a:ahLst/>
              <a:cxnLst>
                <a:cxn ang="0">
                  <a:pos x="570" y="715"/>
                </a:cxn>
                <a:cxn ang="0">
                  <a:pos x="566" y="673"/>
                </a:cxn>
                <a:cxn ang="0">
                  <a:pos x="574" y="633"/>
                </a:cxn>
                <a:cxn ang="0">
                  <a:pos x="570" y="598"/>
                </a:cxn>
                <a:cxn ang="0">
                  <a:pos x="539" y="581"/>
                </a:cxn>
                <a:cxn ang="0">
                  <a:pos x="515" y="621"/>
                </a:cxn>
                <a:cxn ang="0">
                  <a:pos x="500" y="666"/>
                </a:cxn>
                <a:cxn ang="0">
                  <a:pos x="480" y="706"/>
                </a:cxn>
                <a:cxn ang="0">
                  <a:pos x="446" y="737"/>
                </a:cxn>
                <a:cxn ang="0">
                  <a:pos x="427" y="668"/>
                </a:cxn>
                <a:cxn ang="0">
                  <a:pos x="419" y="593"/>
                </a:cxn>
                <a:cxn ang="0">
                  <a:pos x="418" y="514"/>
                </a:cxn>
                <a:cxn ang="0">
                  <a:pos x="425" y="436"/>
                </a:cxn>
                <a:cxn ang="0">
                  <a:pos x="404" y="428"/>
                </a:cxn>
                <a:cxn ang="0">
                  <a:pos x="384" y="436"/>
                </a:cxn>
                <a:cxn ang="0">
                  <a:pos x="355" y="521"/>
                </a:cxn>
                <a:cxn ang="0">
                  <a:pos x="326" y="606"/>
                </a:cxn>
                <a:cxn ang="0">
                  <a:pos x="290" y="687"/>
                </a:cxn>
                <a:cxn ang="0">
                  <a:pos x="238" y="767"/>
                </a:cxn>
                <a:cxn ang="0">
                  <a:pos x="204" y="730"/>
                </a:cxn>
                <a:cxn ang="0">
                  <a:pos x="196" y="680"/>
                </a:cxn>
                <a:cxn ang="0">
                  <a:pos x="189" y="630"/>
                </a:cxn>
                <a:cxn ang="0">
                  <a:pos x="156" y="601"/>
                </a:cxn>
                <a:cxn ang="0">
                  <a:pos x="54" y="771"/>
                </a:cxn>
                <a:cxn ang="0">
                  <a:pos x="30" y="730"/>
                </a:cxn>
                <a:cxn ang="0">
                  <a:pos x="17" y="686"/>
                </a:cxn>
                <a:cxn ang="0">
                  <a:pos x="5" y="642"/>
                </a:cxn>
                <a:cxn ang="0">
                  <a:pos x="10" y="607"/>
                </a:cxn>
                <a:cxn ang="0">
                  <a:pos x="31" y="582"/>
                </a:cxn>
                <a:cxn ang="0">
                  <a:pos x="51" y="560"/>
                </a:cxn>
                <a:cxn ang="0">
                  <a:pos x="71" y="539"/>
                </a:cxn>
                <a:cxn ang="0">
                  <a:pos x="94" y="533"/>
                </a:cxn>
                <a:cxn ang="0">
                  <a:pos x="121" y="548"/>
                </a:cxn>
                <a:cxn ang="0">
                  <a:pos x="147" y="563"/>
                </a:cxn>
                <a:cxn ang="0">
                  <a:pos x="173" y="571"/>
                </a:cxn>
                <a:cxn ang="0">
                  <a:pos x="196" y="436"/>
                </a:cxn>
                <a:cxn ang="0">
                  <a:pos x="263" y="318"/>
                </a:cxn>
                <a:cxn ang="0">
                  <a:pos x="212" y="302"/>
                </a:cxn>
                <a:cxn ang="0">
                  <a:pos x="157" y="296"/>
                </a:cxn>
                <a:cxn ang="0">
                  <a:pos x="118" y="264"/>
                </a:cxn>
                <a:cxn ang="0">
                  <a:pos x="152" y="225"/>
                </a:cxn>
                <a:cxn ang="0">
                  <a:pos x="231" y="224"/>
                </a:cxn>
                <a:cxn ang="0">
                  <a:pos x="307" y="214"/>
                </a:cxn>
                <a:cxn ang="0">
                  <a:pos x="375" y="177"/>
                </a:cxn>
                <a:cxn ang="0">
                  <a:pos x="400" y="133"/>
                </a:cxn>
                <a:cxn ang="0">
                  <a:pos x="395" y="110"/>
                </a:cxn>
                <a:cxn ang="0">
                  <a:pos x="391" y="86"/>
                </a:cxn>
                <a:cxn ang="0">
                  <a:pos x="386" y="63"/>
                </a:cxn>
                <a:cxn ang="0">
                  <a:pos x="430" y="45"/>
                </a:cxn>
                <a:cxn ang="0">
                  <a:pos x="526" y="29"/>
                </a:cxn>
                <a:cxn ang="0">
                  <a:pos x="626" y="13"/>
                </a:cxn>
                <a:cxn ang="0">
                  <a:pos x="726" y="1"/>
                </a:cxn>
                <a:cxn ang="0">
                  <a:pos x="784" y="86"/>
                </a:cxn>
                <a:cxn ang="0">
                  <a:pos x="803" y="276"/>
                </a:cxn>
                <a:cxn ang="0">
                  <a:pos x="794" y="468"/>
                </a:cxn>
                <a:cxn ang="0">
                  <a:pos x="713" y="632"/>
                </a:cxn>
              </a:cxnLst>
              <a:rect l="0" t="0" r="r" b="b"/>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0" name="Freeform 78"/>
            <p:cNvSpPr>
              <a:spLocks/>
            </p:cNvSpPr>
            <p:nvPr/>
          </p:nvSpPr>
          <p:spPr bwMode="auto">
            <a:xfrm>
              <a:off x="4214" y="1168"/>
              <a:ext cx="81" cy="83"/>
            </a:xfrm>
            <a:custGeom>
              <a:avLst/>
              <a:gdLst/>
              <a:ahLst/>
              <a:cxnLst>
                <a:cxn ang="0">
                  <a:pos x="285" y="139"/>
                </a:cxn>
                <a:cxn ang="0">
                  <a:pos x="321" y="140"/>
                </a:cxn>
                <a:cxn ang="0">
                  <a:pos x="357" y="139"/>
                </a:cxn>
                <a:cxn ang="0">
                  <a:pos x="391" y="144"/>
                </a:cxn>
                <a:cxn ang="0">
                  <a:pos x="390" y="179"/>
                </a:cxn>
                <a:cxn ang="0">
                  <a:pos x="339" y="227"/>
                </a:cxn>
                <a:cxn ang="0">
                  <a:pos x="291" y="275"/>
                </a:cxn>
                <a:cxn ang="0">
                  <a:pos x="279" y="335"/>
                </a:cxn>
                <a:cxn ang="0">
                  <a:pos x="291" y="414"/>
                </a:cxn>
                <a:cxn ang="0">
                  <a:pos x="259" y="403"/>
                </a:cxn>
                <a:cxn ang="0">
                  <a:pos x="241" y="379"/>
                </a:cxn>
                <a:cxn ang="0">
                  <a:pos x="225" y="348"/>
                </a:cxn>
                <a:cxn ang="0">
                  <a:pos x="207" y="321"/>
                </a:cxn>
                <a:cxn ang="0">
                  <a:pos x="179" y="348"/>
                </a:cxn>
                <a:cxn ang="0">
                  <a:pos x="154" y="379"/>
                </a:cxn>
                <a:cxn ang="0">
                  <a:pos x="127" y="403"/>
                </a:cxn>
                <a:cxn ang="0">
                  <a:pos x="93" y="414"/>
                </a:cxn>
                <a:cxn ang="0">
                  <a:pos x="95" y="372"/>
                </a:cxn>
                <a:cxn ang="0">
                  <a:pos x="108" y="332"/>
                </a:cxn>
                <a:cxn ang="0">
                  <a:pos x="112" y="292"/>
                </a:cxn>
                <a:cxn ang="0">
                  <a:pos x="93" y="258"/>
                </a:cxn>
                <a:cxn ang="0">
                  <a:pos x="67" y="257"/>
                </a:cxn>
                <a:cxn ang="0">
                  <a:pos x="42" y="255"/>
                </a:cxn>
                <a:cxn ang="0">
                  <a:pos x="18" y="249"/>
                </a:cxn>
                <a:cxn ang="0">
                  <a:pos x="0" y="238"/>
                </a:cxn>
                <a:cxn ang="0">
                  <a:pos x="22" y="212"/>
                </a:cxn>
                <a:cxn ang="0">
                  <a:pos x="52" y="205"/>
                </a:cxn>
                <a:cxn ang="0">
                  <a:pos x="85" y="203"/>
                </a:cxn>
                <a:cxn ang="0">
                  <a:pos x="114" y="196"/>
                </a:cxn>
                <a:cxn ang="0">
                  <a:pos x="146" y="147"/>
                </a:cxn>
                <a:cxn ang="0">
                  <a:pos x="170" y="98"/>
                </a:cxn>
                <a:cxn ang="0">
                  <a:pos x="191" y="47"/>
                </a:cxn>
                <a:cxn ang="0">
                  <a:pos x="218" y="0"/>
                </a:cxn>
              </a:cxnLst>
              <a:rect l="0" t="0" r="r" b="b"/>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1" name="Freeform 79"/>
            <p:cNvSpPr>
              <a:spLocks/>
            </p:cNvSpPr>
            <p:nvPr/>
          </p:nvSpPr>
          <p:spPr bwMode="auto">
            <a:xfrm>
              <a:off x="4091" y="1180"/>
              <a:ext cx="50" cy="114"/>
            </a:xfrm>
            <a:custGeom>
              <a:avLst/>
              <a:gdLst/>
              <a:ahLst/>
              <a:cxnLst>
                <a:cxn ang="0">
                  <a:pos x="249" y="20"/>
                </a:cxn>
                <a:cxn ang="0">
                  <a:pos x="238" y="48"/>
                </a:cxn>
                <a:cxn ang="0">
                  <a:pos x="230" y="80"/>
                </a:cxn>
                <a:cxn ang="0">
                  <a:pos x="221" y="112"/>
                </a:cxn>
                <a:cxn ang="0">
                  <a:pos x="211" y="142"/>
                </a:cxn>
                <a:cxn ang="0">
                  <a:pos x="195" y="168"/>
                </a:cxn>
                <a:cxn ang="0">
                  <a:pos x="174" y="187"/>
                </a:cxn>
                <a:cxn ang="0">
                  <a:pos x="143" y="196"/>
                </a:cxn>
                <a:cxn ang="0">
                  <a:pos x="104" y="196"/>
                </a:cxn>
                <a:cxn ang="0">
                  <a:pos x="83" y="217"/>
                </a:cxn>
                <a:cxn ang="0">
                  <a:pos x="91" y="234"/>
                </a:cxn>
                <a:cxn ang="0">
                  <a:pos x="108" y="247"/>
                </a:cxn>
                <a:cxn ang="0">
                  <a:pos x="130" y="259"/>
                </a:cxn>
                <a:cxn ang="0">
                  <a:pos x="151" y="271"/>
                </a:cxn>
                <a:cxn ang="0">
                  <a:pos x="168" y="282"/>
                </a:cxn>
                <a:cxn ang="0">
                  <a:pos x="179" y="298"/>
                </a:cxn>
                <a:cxn ang="0">
                  <a:pos x="179" y="316"/>
                </a:cxn>
                <a:cxn ang="0">
                  <a:pos x="166" y="341"/>
                </a:cxn>
                <a:cxn ang="0">
                  <a:pos x="167" y="371"/>
                </a:cxn>
                <a:cxn ang="0">
                  <a:pos x="167" y="402"/>
                </a:cxn>
                <a:cxn ang="0">
                  <a:pos x="165" y="432"/>
                </a:cxn>
                <a:cxn ang="0">
                  <a:pos x="165" y="463"/>
                </a:cxn>
                <a:cxn ang="0">
                  <a:pos x="164" y="490"/>
                </a:cxn>
                <a:cxn ang="0">
                  <a:pos x="167" y="518"/>
                </a:cxn>
                <a:cxn ang="0">
                  <a:pos x="174" y="544"/>
                </a:cxn>
                <a:cxn ang="0">
                  <a:pos x="187" y="569"/>
                </a:cxn>
                <a:cxn ang="0">
                  <a:pos x="167" y="568"/>
                </a:cxn>
                <a:cxn ang="0">
                  <a:pos x="150" y="562"/>
                </a:cxn>
                <a:cxn ang="0">
                  <a:pos x="133" y="550"/>
                </a:cxn>
                <a:cxn ang="0">
                  <a:pos x="118" y="535"/>
                </a:cxn>
                <a:cxn ang="0">
                  <a:pos x="104" y="515"/>
                </a:cxn>
                <a:cxn ang="0">
                  <a:pos x="91" y="496"/>
                </a:cxn>
                <a:cxn ang="0">
                  <a:pos x="81" y="474"/>
                </a:cxn>
                <a:cxn ang="0">
                  <a:pos x="73" y="455"/>
                </a:cxn>
                <a:cxn ang="0">
                  <a:pos x="60" y="404"/>
                </a:cxn>
                <a:cxn ang="0">
                  <a:pos x="54" y="355"/>
                </a:cxn>
                <a:cxn ang="0">
                  <a:pos x="49" y="306"/>
                </a:cxn>
                <a:cxn ang="0">
                  <a:pos x="48" y="259"/>
                </a:cxn>
                <a:cxn ang="0">
                  <a:pos x="44" y="209"/>
                </a:cxn>
                <a:cxn ang="0">
                  <a:pos x="36" y="160"/>
                </a:cxn>
                <a:cxn ang="0">
                  <a:pos x="21" y="111"/>
                </a:cxn>
                <a:cxn ang="0">
                  <a:pos x="0" y="62"/>
                </a:cxn>
                <a:cxn ang="0">
                  <a:pos x="21" y="0"/>
                </a:cxn>
                <a:cxn ang="0">
                  <a:pos x="49" y="3"/>
                </a:cxn>
                <a:cxn ang="0">
                  <a:pos x="78" y="7"/>
                </a:cxn>
                <a:cxn ang="0">
                  <a:pos x="104" y="10"/>
                </a:cxn>
                <a:cxn ang="0">
                  <a:pos x="131" y="13"/>
                </a:cxn>
                <a:cxn ang="0">
                  <a:pos x="157" y="16"/>
                </a:cxn>
                <a:cxn ang="0">
                  <a:pos x="185" y="18"/>
                </a:cxn>
                <a:cxn ang="0">
                  <a:pos x="216" y="19"/>
                </a:cxn>
                <a:cxn ang="0">
                  <a:pos x="249" y="20"/>
                </a:cxn>
              </a:cxnLst>
              <a:rect l="0" t="0" r="r" b="b"/>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2" name="Freeform 80"/>
            <p:cNvSpPr>
              <a:spLocks/>
            </p:cNvSpPr>
            <p:nvPr/>
          </p:nvSpPr>
          <p:spPr bwMode="auto">
            <a:xfrm>
              <a:off x="4244" y="1188"/>
              <a:ext cx="34" cy="40"/>
            </a:xfrm>
            <a:custGeom>
              <a:avLst/>
              <a:gdLst/>
              <a:ahLst/>
              <a:cxnLst>
                <a:cxn ang="0">
                  <a:pos x="106" y="94"/>
                </a:cxn>
                <a:cxn ang="0">
                  <a:pos x="168" y="84"/>
                </a:cxn>
                <a:cxn ang="0">
                  <a:pos x="86" y="177"/>
                </a:cxn>
                <a:cxn ang="0">
                  <a:pos x="83" y="169"/>
                </a:cxn>
                <a:cxn ang="0">
                  <a:pos x="79" y="162"/>
                </a:cxn>
                <a:cxn ang="0">
                  <a:pos x="72" y="157"/>
                </a:cxn>
                <a:cxn ang="0">
                  <a:pos x="65" y="156"/>
                </a:cxn>
                <a:cxn ang="0">
                  <a:pos x="53" y="153"/>
                </a:cxn>
                <a:cxn ang="0">
                  <a:pos x="43" y="155"/>
                </a:cxn>
                <a:cxn ang="0">
                  <a:pos x="33" y="159"/>
                </a:cxn>
                <a:cxn ang="0">
                  <a:pos x="26" y="165"/>
                </a:cxn>
                <a:cxn ang="0">
                  <a:pos x="18" y="172"/>
                </a:cxn>
                <a:cxn ang="0">
                  <a:pos x="12" y="180"/>
                </a:cxn>
                <a:cxn ang="0">
                  <a:pos x="5" y="189"/>
                </a:cxn>
                <a:cxn ang="0">
                  <a:pos x="2" y="198"/>
                </a:cxn>
                <a:cxn ang="0">
                  <a:pos x="0" y="171"/>
                </a:cxn>
                <a:cxn ang="0">
                  <a:pos x="2" y="147"/>
                </a:cxn>
                <a:cxn ang="0">
                  <a:pos x="7" y="124"/>
                </a:cxn>
                <a:cxn ang="0">
                  <a:pos x="16" y="102"/>
                </a:cxn>
                <a:cxn ang="0">
                  <a:pos x="25" y="78"/>
                </a:cxn>
                <a:cxn ang="0">
                  <a:pos x="35" y="56"/>
                </a:cxn>
                <a:cxn ang="0">
                  <a:pos x="44" y="29"/>
                </a:cxn>
                <a:cxn ang="0">
                  <a:pos x="54" y="0"/>
                </a:cxn>
                <a:cxn ang="0">
                  <a:pos x="57" y="12"/>
                </a:cxn>
                <a:cxn ang="0">
                  <a:pos x="62" y="25"/>
                </a:cxn>
                <a:cxn ang="0">
                  <a:pos x="65" y="38"/>
                </a:cxn>
                <a:cxn ang="0">
                  <a:pos x="72" y="51"/>
                </a:cxn>
                <a:cxn ang="0">
                  <a:pos x="78" y="63"/>
                </a:cxn>
                <a:cxn ang="0">
                  <a:pos x="86" y="75"/>
                </a:cxn>
                <a:cxn ang="0">
                  <a:pos x="95" y="84"/>
                </a:cxn>
                <a:cxn ang="0">
                  <a:pos x="106" y="94"/>
                </a:cxn>
              </a:cxnLst>
              <a:rect l="0" t="0" r="r" b="b"/>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3" name="Freeform 81"/>
            <p:cNvSpPr>
              <a:spLocks/>
            </p:cNvSpPr>
            <p:nvPr/>
          </p:nvSpPr>
          <p:spPr bwMode="auto">
            <a:xfrm>
              <a:off x="4127" y="1191"/>
              <a:ext cx="50" cy="56"/>
            </a:xfrm>
            <a:custGeom>
              <a:avLst/>
              <a:gdLst/>
              <a:ahLst/>
              <a:cxnLst>
                <a:cxn ang="0">
                  <a:pos x="250" y="103"/>
                </a:cxn>
                <a:cxn ang="0">
                  <a:pos x="229" y="117"/>
                </a:cxn>
                <a:cxn ang="0">
                  <a:pos x="212" y="135"/>
                </a:cxn>
                <a:cxn ang="0">
                  <a:pos x="198" y="152"/>
                </a:cxn>
                <a:cxn ang="0">
                  <a:pos x="186" y="171"/>
                </a:cxn>
                <a:cxn ang="0">
                  <a:pos x="179" y="190"/>
                </a:cxn>
                <a:cxn ang="0">
                  <a:pos x="176" y="209"/>
                </a:cxn>
                <a:cxn ang="0">
                  <a:pos x="179" y="228"/>
                </a:cxn>
                <a:cxn ang="0">
                  <a:pos x="188" y="248"/>
                </a:cxn>
                <a:cxn ang="0">
                  <a:pos x="169" y="229"/>
                </a:cxn>
                <a:cxn ang="0">
                  <a:pos x="153" y="220"/>
                </a:cxn>
                <a:cxn ang="0">
                  <a:pos x="133" y="219"/>
                </a:cxn>
                <a:cxn ang="0">
                  <a:pos x="115" y="225"/>
                </a:cxn>
                <a:cxn ang="0">
                  <a:pos x="96" y="234"/>
                </a:cxn>
                <a:cxn ang="0">
                  <a:pos x="80" y="247"/>
                </a:cxn>
                <a:cxn ang="0">
                  <a:pos x="64" y="263"/>
                </a:cxn>
                <a:cxn ang="0">
                  <a:pos x="52" y="279"/>
                </a:cxn>
                <a:cxn ang="0">
                  <a:pos x="51" y="262"/>
                </a:cxn>
                <a:cxn ang="0">
                  <a:pos x="49" y="246"/>
                </a:cxn>
                <a:cxn ang="0">
                  <a:pos x="45" y="230"/>
                </a:cxn>
                <a:cxn ang="0">
                  <a:pos x="41" y="217"/>
                </a:cxn>
                <a:cxn ang="0">
                  <a:pos x="34" y="203"/>
                </a:cxn>
                <a:cxn ang="0">
                  <a:pos x="25" y="194"/>
                </a:cxn>
                <a:cxn ang="0">
                  <a:pos x="14" y="187"/>
                </a:cxn>
                <a:cxn ang="0">
                  <a:pos x="0" y="186"/>
                </a:cxn>
                <a:cxn ang="0">
                  <a:pos x="33" y="181"/>
                </a:cxn>
                <a:cxn ang="0">
                  <a:pos x="55" y="166"/>
                </a:cxn>
                <a:cxn ang="0">
                  <a:pos x="70" y="144"/>
                </a:cxn>
                <a:cxn ang="0">
                  <a:pos x="80" y="120"/>
                </a:cxn>
                <a:cxn ang="0">
                  <a:pos x="86" y="89"/>
                </a:cxn>
                <a:cxn ang="0">
                  <a:pos x="93" y="59"/>
                </a:cxn>
                <a:cxn ang="0">
                  <a:pos x="101" y="28"/>
                </a:cxn>
                <a:cxn ang="0">
                  <a:pos x="114" y="0"/>
                </a:cxn>
                <a:cxn ang="0">
                  <a:pos x="128" y="20"/>
                </a:cxn>
                <a:cxn ang="0">
                  <a:pos x="140" y="44"/>
                </a:cxn>
                <a:cxn ang="0">
                  <a:pos x="153" y="66"/>
                </a:cxn>
                <a:cxn ang="0">
                  <a:pos x="166" y="89"/>
                </a:cxn>
                <a:cxn ang="0">
                  <a:pos x="181" y="105"/>
                </a:cxn>
                <a:cxn ang="0">
                  <a:pos x="199" y="115"/>
                </a:cxn>
                <a:cxn ang="0">
                  <a:pos x="220" y="114"/>
                </a:cxn>
                <a:cxn ang="0">
                  <a:pos x="250" y="103"/>
                </a:cxn>
              </a:cxnLst>
              <a:rect l="0" t="0" r="r" b="b"/>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4" name="Freeform 82"/>
            <p:cNvSpPr>
              <a:spLocks/>
            </p:cNvSpPr>
            <p:nvPr/>
          </p:nvSpPr>
          <p:spPr bwMode="auto">
            <a:xfrm>
              <a:off x="4193" y="1267"/>
              <a:ext cx="21" cy="32"/>
            </a:xfrm>
            <a:custGeom>
              <a:avLst/>
              <a:gdLst/>
              <a:ahLst/>
              <a:cxnLst>
                <a:cxn ang="0">
                  <a:pos x="104" y="144"/>
                </a:cxn>
                <a:cxn ang="0">
                  <a:pos x="87" y="147"/>
                </a:cxn>
                <a:cxn ang="0">
                  <a:pos x="74" y="150"/>
                </a:cxn>
                <a:cxn ang="0">
                  <a:pos x="60" y="151"/>
                </a:cxn>
                <a:cxn ang="0">
                  <a:pos x="48" y="153"/>
                </a:cxn>
                <a:cxn ang="0">
                  <a:pos x="34" y="153"/>
                </a:cxn>
                <a:cxn ang="0">
                  <a:pos x="23" y="155"/>
                </a:cxn>
                <a:cxn ang="0">
                  <a:pos x="12" y="155"/>
                </a:cxn>
                <a:cxn ang="0">
                  <a:pos x="0" y="156"/>
                </a:cxn>
                <a:cxn ang="0">
                  <a:pos x="73" y="0"/>
                </a:cxn>
                <a:cxn ang="0">
                  <a:pos x="104" y="144"/>
                </a:cxn>
              </a:cxnLst>
              <a:rect l="0" t="0" r="r" b="b"/>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5" name="Freeform 83"/>
            <p:cNvSpPr>
              <a:spLocks/>
            </p:cNvSpPr>
            <p:nvPr/>
          </p:nvSpPr>
          <p:spPr bwMode="auto">
            <a:xfrm>
              <a:off x="4160" y="1288"/>
              <a:ext cx="12" cy="13"/>
            </a:xfrm>
            <a:custGeom>
              <a:avLst/>
              <a:gdLst/>
              <a:ahLst/>
              <a:cxnLst>
                <a:cxn ang="0">
                  <a:pos x="0" y="52"/>
                </a:cxn>
                <a:cxn ang="0">
                  <a:pos x="22" y="0"/>
                </a:cxn>
                <a:cxn ang="0">
                  <a:pos x="62" y="62"/>
                </a:cxn>
                <a:cxn ang="0">
                  <a:pos x="0" y="52"/>
                </a:cxn>
              </a:cxnLst>
              <a:rect l="0" t="0" r="r" b="b"/>
              <a:pathLst>
                <a:path w="62" h="62">
                  <a:moveTo>
                    <a:pt x="0" y="52"/>
                  </a:moveTo>
                  <a:lnTo>
                    <a:pt x="22" y="0"/>
                  </a:lnTo>
                  <a:lnTo>
                    <a:pt x="62" y="62"/>
                  </a:lnTo>
                  <a:lnTo>
                    <a:pt x="0" y="5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6" name="Freeform 84"/>
            <p:cNvSpPr>
              <a:spLocks/>
            </p:cNvSpPr>
            <p:nvPr/>
          </p:nvSpPr>
          <p:spPr bwMode="auto">
            <a:xfrm>
              <a:off x="4118" y="1290"/>
              <a:ext cx="158" cy="33"/>
            </a:xfrm>
            <a:custGeom>
              <a:avLst/>
              <a:gdLst/>
              <a:ahLst/>
              <a:cxnLst>
                <a:cxn ang="0">
                  <a:pos x="788" y="42"/>
                </a:cxn>
                <a:cxn ang="0">
                  <a:pos x="699" y="85"/>
                </a:cxn>
                <a:cxn ang="0">
                  <a:pos x="607" y="118"/>
                </a:cxn>
                <a:cxn ang="0">
                  <a:pos x="511" y="141"/>
                </a:cxn>
                <a:cxn ang="0">
                  <a:pos x="414" y="156"/>
                </a:cxn>
                <a:cxn ang="0">
                  <a:pos x="313" y="163"/>
                </a:cxn>
                <a:cxn ang="0">
                  <a:pos x="213" y="165"/>
                </a:cxn>
                <a:cxn ang="0">
                  <a:pos x="111" y="161"/>
                </a:cxn>
                <a:cxn ang="0">
                  <a:pos x="10" y="156"/>
                </a:cxn>
                <a:cxn ang="0">
                  <a:pos x="6" y="150"/>
                </a:cxn>
                <a:cxn ang="0">
                  <a:pos x="4" y="146"/>
                </a:cxn>
                <a:cxn ang="0">
                  <a:pos x="1" y="139"/>
                </a:cxn>
                <a:cxn ang="0">
                  <a:pos x="1" y="133"/>
                </a:cxn>
                <a:cxn ang="0">
                  <a:pos x="0" y="125"/>
                </a:cxn>
                <a:cxn ang="0">
                  <a:pos x="0" y="118"/>
                </a:cxn>
                <a:cxn ang="0">
                  <a:pos x="0" y="111"/>
                </a:cxn>
                <a:cxn ang="0">
                  <a:pos x="0" y="104"/>
                </a:cxn>
                <a:cxn ang="0">
                  <a:pos x="95" y="108"/>
                </a:cxn>
                <a:cxn ang="0">
                  <a:pos x="194" y="111"/>
                </a:cxn>
                <a:cxn ang="0">
                  <a:pos x="294" y="106"/>
                </a:cxn>
                <a:cxn ang="0">
                  <a:pos x="397" y="98"/>
                </a:cxn>
                <a:cxn ang="0">
                  <a:pos x="498" y="82"/>
                </a:cxn>
                <a:cxn ang="0">
                  <a:pos x="598" y="62"/>
                </a:cxn>
                <a:cxn ang="0">
                  <a:pos x="694" y="34"/>
                </a:cxn>
                <a:cxn ang="0">
                  <a:pos x="788" y="0"/>
                </a:cxn>
                <a:cxn ang="0">
                  <a:pos x="788" y="42"/>
                </a:cxn>
              </a:cxnLst>
              <a:rect l="0" t="0" r="r" b="b"/>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7" name="Freeform 85"/>
            <p:cNvSpPr>
              <a:spLocks/>
            </p:cNvSpPr>
            <p:nvPr/>
          </p:nvSpPr>
          <p:spPr bwMode="auto">
            <a:xfrm>
              <a:off x="4064" y="1311"/>
              <a:ext cx="299" cy="429"/>
            </a:xfrm>
            <a:custGeom>
              <a:avLst/>
              <a:gdLst/>
              <a:ahLst/>
              <a:cxnLst>
                <a:cxn ang="0">
                  <a:pos x="1190" y="1044"/>
                </a:cxn>
                <a:cxn ang="0">
                  <a:pos x="1085" y="1111"/>
                </a:cxn>
                <a:cxn ang="0">
                  <a:pos x="1146" y="1174"/>
                </a:cxn>
                <a:cxn ang="0">
                  <a:pos x="1168" y="1261"/>
                </a:cxn>
                <a:cxn ang="0">
                  <a:pos x="1152" y="1378"/>
                </a:cxn>
                <a:cxn ang="0">
                  <a:pos x="1251" y="1300"/>
                </a:cxn>
                <a:cxn ang="0">
                  <a:pos x="1362" y="1724"/>
                </a:cxn>
                <a:cxn ang="0">
                  <a:pos x="1273" y="1828"/>
                </a:cxn>
                <a:cxn ang="0">
                  <a:pos x="1239" y="1899"/>
                </a:cxn>
                <a:cxn ang="0">
                  <a:pos x="1289" y="2014"/>
                </a:cxn>
                <a:cxn ang="0">
                  <a:pos x="1357" y="2032"/>
                </a:cxn>
                <a:cxn ang="0">
                  <a:pos x="1493" y="2001"/>
                </a:cxn>
                <a:cxn ang="0">
                  <a:pos x="1460" y="2070"/>
                </a:cxn>
                <a:cxn ang="0">
                  <a:pos x="1362" y="2117"/>
                </a:cxn>
                <a:cxn ang="0">
                  <a:pos x="1203" y="2091"/>
                </a:cxn>
                <a:cxn ang="0">
                  <a:pos x="1120" y="1497"/>
                </a:cxn>
                <a:cxn ang="0">
                  <a:pos x="1061" y="891"/>
                </a:cxn>
                <a:cxn ang="0">
                  <a:pos x="1043" y="840"/>
                </a:cxn>
                <a:cxn ang="0">
                  <a:pos x="1029" y="1020"/>
                </a:cxn>
                <a:cxn ang="0">
                  <a:pos x="1056" y="1463"/>
                </a:cxn>
                <a:cxn ang="0">
                  <a:pos x="978" y="1540"/>
                </a:cxn>
                <a:cxn ang="0">
                  <a:pos x="877" y="1480"/>
                </a:cxn>
                <a:cxn ang="0">
                  <a:pos x="867" y="1653"/>
                </a:cxn>
                <a:cxn ang="0">
                  <a:pos x="805" y="1496"/>
                </a:cxn>
                <a:cxn ang="0">
                  <a:pos x="789" y="1150"/>
                </a:cxn>
                <a:cxn ang="0">
                  <a:pos x="760" y="1647"/>
                </a:cxn>
                <a:cxn ang="0">
                  <a:pos x="613" y="2115"/>
                </a:cxn>
                <a:cxn ang="0">
                  <a:pos x="626" y="1400"/>
                </a:cxn>
                <a:cxn ang="0">
                  <a:pos x="633" y="950"/>
                </a:cxn>
                <a:cxn ang="0">
                  <a:pos x="581" y="1192"/>
                </a:cxn>
                <a:cxn ang="0">
                  <a:pos x="548" y="1205"/>
                </a:cxn>
                <a:cxn ang="0">
                  <a:pos x="516" y="1171"/>
                </a:cxn>
                <a:cxn ang="0">
                  <a:pos x="466" y="1093"/>
                </a:cxn>
                <a:cxn ang="0">
                  <a:pos x="406" y="1214"/>
                </a:cxn>
                <a:cxn ang="0">
                  <a:pos x="315" y="1311"/>
                </a:cxn>
                <a:cxn ang="0">
                  <a:pos x="378" y="1354"/>
                </a:cxn>
                <a:cxn ang="0">
                  <a:pos x="401" y="1436"/>
                </a:cxn>
                <a:cxn ang="0">
                  <a:pos x="436" y="1534"/>
                </a:cxn>
                <a:cxn ang="0">
                  <a:pos x="506" y="1424"/>
                </a:cxn>
                <a:cxn ang="0">
                  <a:pos x="467" y="1803"/>
                </a:cxn>
                <a:cxn ang="0">
                  <a:pos x="424" y="1725"/>
                </a:cxn>
                <a:cxn ang="0">
                  <a:pos x="349" y="1719"/>
                </a:cxn>
                <a:cxn ang="0">
                  <a:pos x="294" y="1830"/>
                </a:cxn>
                <a:cxn ang="0">
                  <a:pos x="313" y="1359"/>
                </a:cxn>
                <a:cxn ang="0">
                  <a:pos x="301" y="1296"/>
                </a:cxn>
                <a:cxn ang="0">
                  <a:pos x="302" y="1204"/>
                </a:cxn>
                <a:cxn ang="0">
                  <a:pos x="261" y="1206"/>
                </a:cxn>
                <a:cxn ang="0">
                  <a:pos x="230" y="1332"/>
                </a:cxn>
                <a:cxn ang="0">
                  <a:pos x="186" y="1285"/>
                </a:cxn>
                <a:cxn ang="0">
                  <a:pos x="129" y="1245"/>
                </a:cxn>
                <a:cxn ang="0">
                  <a:pos x="60" y="1358"/>
                </a:cxn>
                <a:cxn ang="0">
                  <a:pos x="39" y="880"/>
                </a:cxn>
                <a:cxn ang="0">
                  <a:pos x="228" y="134"/>
                </a:cxn>
                <a:cxn ang="0">
                  <a:pos x="691" y="105"/>
                </a:cxn>
                <a:cxn ang="0">
                  <a:pos x="1137" y="100"/>
                </a:cxn>
                <a:cxn ang="0">
                  <a:pos x="1260" y="691"/>
                </a:cxn>
              </a:cxnLst>
              <a:rect l="0" t="0" r="r" b="b"/>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8" name="Freeform 86"/>
            <p:cNvSpPr>
              <a:spLocks/>
            </p:cNvSpPr>
            <p:nvPr/>
          </p:nvSpPr>
          <p:spPr bwMode="auto">
            <a:xfrm>
              <a:off x="4203" y="1342"/>
              <a:ext cx="87" cy="79"/>
            </a:xfrm>
            <a:custGeom>
              <a:avLst/>
              <a:gdLst/>
              <a:ahLst/>
              <a:cxnLst>
                <a:cxn ang="0">
                  <a:pos x="301" y="124"/>
                </a:cxn>
                <a:cxn ang="0">
                  <a:pos x="435" y="114"/>
                </a:cxn>
                <a:cxn ang="0">
                  <a:pos x="434" y="150"/>
                </a:cxn>
                <a:cxn ang="0">
                  <a:pos x="422" y="183"/>
                </a:cxn>
                <a:cxn ang="0">
                  <a:pos x="401" y="214"/>
                </a:cxn>
                <a:cxn ang="0">
                  <a:pos x="380" y="246"/>
                </a:cxn>
                <a:cxn ang="0">
                  <a:pos x="358" y="276"/>
                </a:cxn>
                <a:cxn ang="0">
                  <a:pos x="346" y="311"/>
                </a:cxn>
                <a:cxn ang="0">
                  <a:pos x="346" y="350"/>
                </a:cxn>
                <a:cxn ang="0">
                  <a:pos x="363" y="394"/>
                </a:cxn>
                <a:cxn ang="0">
                  <a:pos x="344" y="396"/>
                </a:cxn>
                <a:cxn ang="0">
                  <a:pos x="327" y="394"/>
                </a:cxn>
                <a:cxn ang="0">
                  <a:pos x="311" y="385"/>
                </a:cxn>
                <a:cxn ang="0">
                  <a:pos x="297" y="374"/>
                </a:cxn>
                <a:cxn ang="0">
                  <a:pos x="284" y="360"/>
                </a:cxn>
                <a:cxn ang="0">
                  <a:pos x="271" y="348"/>
                </a:cxn>
                <a:cxn ang="0">
                  <a:pos x="260" y="337"/>
                </a:cxn>
                <a:cxn ang="0">
                  <a:pos x="249" y="332"/>
                </a:cxn>
                <a:cxn ang="0">
                  <a:pos x="238" y="340"/>
                </a:cxn>
                <a:cxn ang="0">
                  <a:pos x="231" y="351"/>
                </a:cxn>
                <a:cxn ang="0">
                  <a:pos x="225" y="362"/>
                </a:cxn>
                <a:cxn ang="0">
                  <a:pos x="221" y="374"/>
                </a:cxn>
                <a:cxn ang="0">
                  <a:pos x="213" y="383"/>
                </a:cxn>
                <a:cxn ang="0">
                  <a:pos x="205" y="390"/>
                </a:cxn>
                <a:cxn ang="0">
                  <a:pos x="192" y="394"/>
                </a:cxn>
                <a:cxn ang="0">
                  <a:pos x="177" y="394"/>
                </a:cxn>
                <a:cxn ang="0">
                  <a:pos x="171" y="361"/>
                </a:cxn>
                <a:cxn ang="0">
                  <a:pos x="157" y="335"/>
                </a:cxn>
                <a:cxn ang="0">
                  <a:pos x="136" y="313"/>
                </a:cxn>
                <a:cxn ang="0">
                  <a:pos x="111" y="294"/>
                </a:cxn>
                <a:cxn ang="0">
                  <a:pos x="82" y="277"/>
                </a:cxn>
                <a:cxn ang="0">
                  <a:pos x="53" y="262"/>
                </a:cxn>
                <a:cxn ang="0">
                  <a:pos x="25" y="245"/>
                </a:cxn>
                <a:cxn ang="0">
                  <a:pos x="0" y="228"/>
                </a:cxn>
                <a:cxn ang="0">
                  <a:pos x="16" y="218"/>
                </a:cxn>
                <a:cxn ang="0">
                  <a:pos x="35" y="212"/>
                </a:cxn>
                <a:cxn ang="0">
                  <a:pos x="56" y="209"/>
                </a:cxn>
                <a:cxn ang="0">
                  <a:pos x="78" y="207"/>
                </a:cxn>
                <a:cxn ang="0">
                  <a:pos x="99" y="204"/>
                </a:cxn>
                <a:cxn ang="0">
                  <a:pos x="119" y="201"/>
                </a:cxn>
                <a:cxn ang="0">
                  <a:pos x="138" y="195"/>
                </a:cxn>
                <a:cxn ang="0">
                  <a:pos x="156" y="187"/>
                </a:cxn>
                <a:cxn ang="0">
                  <a:pos x="228" y="0"/>
                </a:cxn>
                <a:cxn ang="0">
                  <a:pos x="241" y="9"/>
                </a:cxn>
                <a:cxn ang="0">
                  <a:pos x="251" y="23"/>
                </a:cxn>
                <a:cxn ang="0">
                  <a:pos x="258" y="39"/>
                </a:cxn>
                <a:cxn ang="0">
                  <a:pos x="265" y="58"/>
                </a:cxn>
                <a:cxn ang="0">
                  <a:pos x="269" y="75"/>
                </a:cxn>
                <a:cxn ang="0">
                  <a:pos x="277" y="93"/>
                </a:cxn>
                <a:cxn ang="0">
                  <a:pos x="286" y="109"/>
                </a:cxn>
                <a:cxn ang="0">
                  <a:pos x="301" y="124"/>
                </a:cxn>
              </a:cxnLst>
              <a:rect l="0" t="0" r="r" b="b"/>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9" name="Freeform 87"/>
            <p:cNvSpPr>
              <a:spLocks/>
            </p:cNvSpPr>
            <p:nvPr/>
          </p:nvSpPr>
          <p:spPr bwMode="auto">
            <a:xfrm>
              <a:off x="4228" y="1363"/>
              <a:ext cx="52" cy="41"/>
            </a:xfrm>
            <a:custGeom>
              <a:avLst/>
              <a:gdLst/>
              <a:ahLst/>
              <a:cxnLst>
                <a:cxn ang="0">
                  <a:pos x="258" y="62"/>
                </a:cxn>
                <a:cxn ang="0">
                  <a:pos x="248" y="79"/>
                </a:cxn>
                <a:cxn ang="0">
                  <a:pos x="235" y="96"/>
                </a:cxn>
                <a:cxn ang="0">
                  <a:pos x="220" y="110"/>
                </a:cxn>
                <a:cxn ang="0">
                  <a:pos x="206" y="126"/>
                </a:cxn>
                <a:cxn ang="0">
                  <a:pos x="194" y="141"/>
                </a:cxn>
                <a:cxn ang="0">
                  <a:pos x="185" y="160"/>
                </a:cxn>
                <a:cxn ang="0">
                  <a:pos x="181" y="181"/>
                </a:cxn>
                <a:cxn ang="0">
                  <a:pos x="186" y="207"/>
                </a:cxn>
                <a:cxn ang="0">
                  <a:pos x="169" y="192"/>
                </a:cxn>
                <a:cxn ang="0">
                  <a:pos x="153" y="180"/>
                </a:cxn>
                <a:cxn ang="0">
                  <a:pos x="136" y="171"/>
                </a:cxn>
                <a:cxn ang="0">
                  <a:pos x="122" y="168"/>
                </a:cxn>
                <a:cxn ang="0">
                  <a:pos x="105" y="168"/>
                </a:cxn>
                <a:cxn ang="0">
                  <a:pos x="92" y="175"/>
                </a:cxn>
                <a:cxn ang="0">
                  <a:pos x="80" y="187"/>
                </a:cxn>
                <a:cxn ang="0">
                  <a:pos x="72" y="207"/>
                </a:cxn>
                <a:cxn ang="0">
                  <a:pos x="0" y="145"/>
                </a:cxn>
                <a:cxn ang="0">
                  <a:pos x="6" y="136"/>
                </a:cxn>
                <a:cxn ang="0">
                  <a:pos x="13" y="134"/>
                </a:cxn>
                <a:cxn ang="0">
                  <a:pos x="20" y="135"/>
                </a:cxn>
                <a:cxn ang="0">
                  <a:pos x="27" y="141"/>
                </a:cxn>
                <a:cxn ang="0">
                  <a:pos x="33" y="145"/>
                </a:cxn>
                <a:cxn ang="0">
                  <a:pos x="41" y="149"/>
                </a:cxn>
                <a:cxn ang="0">
                  <a:pos x="50" y="149"/>
                </a:cxn>
                <a:cxn ang="0">
                  <a:pos x="62" y="145"/>
                </a:cxn>
                <a:cxn ang="0">
                  <a:pos x="103" y="0"/>
                </a:cxn>
                <a:cxn ang="0">
                  <a:pos x="108" y="24"/>
                </a:cxn>
                <a:cxn ang="0">
                  <a:pos x="122" y="42"/>
                </a:cxn>
                <a:cxn ang="0">
                  <a:pos x="141" y="51"/>
                </a:cxn>
                <a:cxn ang="0">
                  <a:pos x="166" y="57"/>
                </a:cxn>
                <a:cxn ang="0">
                  <a:pos x="191" y="58"/>
                </a:cxn>
                <a:cxn ang="0">
                  <a:pos x="217" y="58"/>
                </a:cxn>
                <a:cxn ang="0">
                  <a:pos x="239" y="58"/>
                </a:cxn>
                <a:cxn ang="0">
                  <a:pos x="258" y="62"/>
                </a:cxn>
              </a:cxnLst>
              <a:rect l="0" t="0" r="r" b="b"/>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0" name="Freeform 88"/>
            <p:cNvSpPr>
              <a:spLocks/>
            </p:cNvSpPr>
            <p:nvPr/>
          </p:nvSpPr>
          <p:spPr bwMode="auto">
            <a:xfrm>
              <a:off x="4087" y="1373"/>
              <a:ext cx="87" cy="91"/>
            </a:xfrm>
            <a:custGeom>
              <a:avLst/>
              <a:gdLst/>
              <a:ahLst/>
              <a:cxnLst>
                <a:cxn ang="0">
                  <a:pos x="415" y="94"/>
                </a:cxn>
                <a:cxn ang="0">
                  <a:pos x="435" y="94"/>
                </a:cxn>
                <a:cxn ang="0">
                  <a:pos x="433" y="127"/>
                </a:cxn>
                <a:cxn ang="0">
                  <a:pos x="420" y="159"/>
                </a:cxn>
                <a:cxn ang="0">
                  <a:pos x="397" y="188"/>
                </a:cxn>
                <a:cxn ang="0">
                  <a:pos x="373" y="219"/>
                </a:cxn>
                <a:cxn ang="0">
                  <a:pos x="352" y="249"/>
                </a:cxn>
                <a:cxn ang="0">
                  <a:pos x="342" y="281"/>
                </a:cxn>
                <a:cxn ang="0">
                  <a:pos x="346" y="315"/>
                </a:cxn>
                <a:cxn ang="0">
                  <a:pos x="373" y="353"/>
                </a:cxn>
                <a:cxn ang="0">
                  <a:pos x="356" y="363"/>
                </a:cxn>
                <a:cxn ang="0">
                  <a:pos x="340" y="367"/>
                </a:cxn>
                <a:cxn ang="0">
                  <a:pos x="322" y="364"/>
                </a:cxn>
                <a:cxn ang="0">
                  <a:pos x="304" y="360"/>
                </a:cxn>
                <a:cxn ang="0">
                  <a:pos x="285" y="352"/>
                </a:cxn>
                <a:cxn ang="0">
                  <a:pos x="267" y="345"/>
                </a:cxn>
                <a:cxn ang="0">
                  <a:pos x="248" y="341"/>
                </a:cxn>
                <a:cxn ang="0">
                  <a:pos x="229" y="343"/>
                </a:cxn>
                <a:cxn ang="0">
                  <a:pos x="221" y="357"/>
                </a:cxn>
                <a:cxn ang="0">
                  <a:pos x="214" y="372"/>
                </a:cxn>
                <a:cxn ang="0">
                  <a:pos x="207" y="387"/>
                </a:cxn>
                <a:cxn ang="0">
                  <a:pos x="200" y="403"/>
                </a:cxn>
                <a:cxn ang="0">
                  <a:pos x="192" y="416"/>
                </a:cxn>
                <a:cxn ang="0">
                  <a:pos x="185" y="431"/>
                </a:cxn>
                <a:cxn ang="0">
                  <a:pos x="175" y="443"/>
                </a:cxn>
                <a:cxn ang="0">
                  <a:pos x="166" y="457"/>
                </a:cxn>
                <a:cxn ang="0">
                  <a:pos x="144" y="455"/>
                </a:cxn>
                <a:cxn ang="0">
                  <a:pos x="131" y="444"/>
                </a:cxn>
                <a:cxn ang="0">
                  <a:pos x="126" y="428"/>
                </a:cxn>
                <a:cxn ang="0">
                  <a:pos x="126" y="408"/>
                </a:cxn>
                <a:cxn ang="0">
                  <a:pos x="127" y="383"/>
                </a:cxn>
                <a:cxn ang="0">
                  <a:pos x="129" y="361"/>
                </a:cxn>
                <a:cxn ang="0">
                  <a:pos x="128" y="338"/>
                </a:cxn>
                <a:cxn ang="0">
                  <a:pos x="125" y="321"/>
                </a:cxn>
                <a:cxn ang="0">
                  <a:pos x="110" y="306"/>
                </a:cxn>
                <a:cxn ang="0">
                  <a:pos x="93" y="296"/>
                </a:cxn>
                <a:cxn ang="0">
                  <a:pos x="74" y="291"/>
                </a:cxn>
                <a:cxn ang="0">
                  <a:pos x="55" y="287"/>
                </a:cxn>
                <a:cxn ang="0">
                  <a:pos x="34" y="283"/>
                </a:cxn>
                <a:cxn ang="0">
                  <a:pos x="18" y="275"/>
                </a:cxn>
                <a:cxn ang="0">
                  <a:pos x="6" y="260"/>
                </a:cxn>
                <a:cxn ang="0">
                  <a:pos x="0" y="239"/>
                </a:cxn>
                <a:cxn ang="0">
                  <a:pos x="15" y="226"/>
                </a:cxn>
                <a:cxn ang="0">
                  <a:pos x="31" y="216"/>
                </a:cxn>
                <a:cxn ang="0">
                  <a:pos x="47" y="207"/>
                </a:cxn>
                <a:cxn ang="0">
                  <a:pos x="62" y="200"/>
                </a:cxn>
                <a:cxn ang="0">
                  <a:pos x="77" y="194"/>
                </a:cxn>
                <a:cxn ang="0">
                  <a:pos x="93" y="190"/>
                </a:cxn>
                <a:cxn ang="0">
                  <a:pos x="109" y="187"/>
                </a:cxn>
                <a:cxn ang="0">
                  <a:pos x="125" y="187"/>
                </a:cxn>
                <a:cxn ang="0">
                  <a:pos x="166" y="0"/>
                </a:cxn>
                <a:cxn ang="0">
                  <a:pos x="201" y="12"/>
                </a:cxn>
                <a:cxn ang="0">
                  <a:pos x="232" y="33"/>
                </a:cxn>
                <a:cxn ang="0">
                  <a:pos x="259" y="57"/>
                </a:cxn>
                <a:cxn ang="0">
                  <a:pos x="286" y="82"/>
                </a:cxn>
                <a:cxn ang="0">
                  <a:pos x="312" y="100"/>
                </a:cxn>
                <a:cxn ang="0">
                  <a:pos x="342" y="112"/>
                </a:cxn>
                <a:cxn ang="0">
                  <a:pos x="374" y="111"/>
                </a:cxn>
                <a:cxn ang="0">
                  <a:pos x="415" y="94"/>
                </a:cxn>
              </a:cxnLst>
              <a:rect l="0" t="0" r="r" b="b"/>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1" name="Freeform 89"/>
            <p:cNvSpPr>
              <a:spLocks/>
            </p:cNvSpPr>
            <p:nvPr/>
          </p:nvSpPr>
          <p:spPr bwMode="auto">
            <a:xfrm>
              <a:off x="4102" y="1386"/>
              <a:ext cx="62" cy="58"/>
            </a:xfrm>
            <a:custGeom>
              <a:avLst/>
              <a:gdLst/>
              <a:ahLst/>
              <a:cxnLst>
                <a:cxn ang="0">
                  <a:pos x="290" y="72"/>
                </a:cxn>
                <a:cxn ang="0">
                  <a:pos x="312" y="72"/>
                </a:cxn>
                <a:cxn ang="0">
                  <a:pos x="292" y="96"/>
                </a:cxn>
                <a:cxn ang="0">
                  <a:pos x="273" y="117"/>
                </a:cxn>
                <a:cxn ang="0">
                  <a:pos x="253" y="136"/>
                </a:cxn>
                <a:cxn ang="0">
                  <a:pos x="236" y="156"/>
                </a:cxn>
                <a:cxn ang="0">
                  <a:pos x="222" y="174"/>
                </a:cxn>
                <a:cxn ang="0">
                  <a:pos x="217" y="195"/>
                </a:cxn>
                <a:cxn ang="0">
                  <a:pos x="220" y="219"/>
                </a:cxn>
                <a:cxn ang="0">
                  <a:pos x="238" y="248"/>
                </a:cxn>
                <a:cxn ang="0">
                  <a:pos x="225" y="247"/>
                </a:cxn>
                <a:cxn ang="0">
                  <a:pos x="212" y="246"/>
                </a:cxn>
                <a:cxn ang="0">
                  <a:pos x="199" y="244"/>
                </a:cxn>
                <a:cxn ang="0">
                  <a:pos x="186" y="241"/>
                </a:cxn>
                <a:cxn ang="0">
                  <a:pos x="173" y="238"/>
                </a:cxn>
                <a:cxn ang="0">
                  <a:pos x="159" y="235"/>
                </a:cxn>
                <a:cxn ang="0">
                  <a:pos x="145" y="231"/>
                </a:cxn>
                <a:cxn ang="0">
                  <a:pos x="135" y="228"/>
                </a:cxn>
                <a:cxn ang="0">
                  <a:pos x="93" y="290"/>
                </a:cxn>
                <a:cxn ang="0">
                  <a:pos x="91" y="276"/>
                </a:cxn>
                <a:cxn ang="0">
                  <a:pos x="87" y="261"/>
                </a:cxn>
                <a:cxn ang="0">
                  <a:pos x="80" y="244"/>
                </a:cxn>
                <a:cxn ang="0">
                  <a:pos x="70" y="228"/>
                </a:cxn>
                <a:cxn ang="0">
                  <a:pos x="56" y="211"/>
                </a:cxn>
                <a:cxn ang="0">
                  <a:pos x="39" y="197"/>
                </a:cxn>
                <a:cxn ang="0">
                  <a:pos x="20" y="185"/>
                </a:cxn>
                <a:cxn ang="0">
                  <a:pos x="0" y="176"/>
                </a:cxn>
                <a:cxn ang="0">
                  <a:pos x="39" y="176"/>
                </a:cxn>
                <a:cxn ang="0">
                  <a:pos x="69" y="167"/>
                </a:cxn>
                <a:cxn ang="0">
                  <a:pos x="88" y="148"/>
                </a:cxn>
                <a:cxn ang="0">
                  <a:pos x="100" y="122"/>
                </a:cxn>
                <a:cxn ang="0">
                  <a:pos x="108" y="91"/>
                </a:cxn>
                <a:cxn ang="0">
                  <a:pos x="113" y="59"/>
                </a:cxn>
                <a:cxn ang="0">
                  <a:pos x="117" y="28"/>
                </a:cxn>
                <a:cxn ang="0">
                  <a:pos x="124" y="0"/>
                </a:cxn>
                <a:cxn ang="0">
                  <a:pos x="139" y="19"/>
                </a:cxn>
                <a:cxn ang="0">
                  <a:pos x="157" y="38"/>
                </a:cxn>
                <a:cxn ang="0">
                  <a:pos x="175" y="55"/>
                </a:cxn>
                <a:cxn ang="0">
                  <a:pos x="195" y="71"/>
                </a:cxn>
                <a:cxn ang="0">
                  <a:pos x="215" y="80"/>
                </a:cxn>
                <a:cxn ang="0">
                  <a:pos x="239" y="84"/>
                </a:cxn>
                <a:cxn ang="0">
                  <a:pos x="263" y="82"/>
                </a:cxn>
                <a:cxn ang="0">
                  <a:pos x="290" y="72"/>
                </a:cxn>
              </a:cxnLst>
              <a:rect l="0" t="0" r="r" b="b"/>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2" name="Freeform 90"/>
            <p:cNvSpPr>
              <a:spLocks/>
            </p:cNvSpPr>
            <p:nvPr/>
          </p:nvSpPr>
          <p:spPr bwMode="auto">
            <a:xfrm>
              <a:off x="4170" y="1417"/>
              <a:ext cx="77" cy="84"/>
            </a:xfrm>
            <a:custGeom>
              <a:avLst/>
              <a:gdLst/>
              <a:ahLst/>
              <a:cxnLst>
                <a:cxn ang="0">
                  <a:pos x="270" y="154"/>
                </a:cxn>
                <a:cxn ang="0">
                  <a:pos x="283" y="163"/>
                </a:cxn>
                <a:cxn ang="0">
                  <a:pos x="298" y="171"/>
                </a:cxn>
                <a:cxn ang="0">
                  <a:pos x="315" y="176"/>
                </a:cxn>
                <a:cxn ang="0">
                  <a:pos x="333" y="183"/>
                </a:cxn>
                <a:cxn ang="0">
                  <a:pos x="349" y="188"/>
                </a:cxn>
                <a:cxn ang="0">
                  <a:pos x="365" y="198"/>
                </a:cxn>
                <a:cxn ang="0">
                  <a:pos x="376" y="210"/>
                </a:cxn>
                <a:cxn ang="0">
                  <a:pos x="384" y="228"/>
                </a:cxn>
                <a:cxn ang="0">
                  <a:pos x="356" y="242"/>
                </a:cxn>
                <a:cxn ang="0">
                  <a:pos x="331" y="260"/>
                </a:cxn>
                <a:cxn ang="0">
                  <a:pos x="309" y="279"/>
                </a:cxn>
                <a:cxn ang="0">
                  <a:pos x="289" y="300"/>
                </a:cxn>
                <a:cxn ang="0">
                  <a:pos x="274" y="323"/>
                </a:cxn>
                <a:cxn ang="0">
                  <a:pos x="263" y="350"/>
                </a:cxn>
                <a:cxn ang="0">
                  <a:pos x="258" y="380"/>
                </a:cxn>
                <a:cxn ang="0">
                  <a:pos x="260" y="414"/>
                </a:cxn>
                <a:cxn ang="0">
                  <a:pos x="241" y="420"/>
                </a:cxn>
                <a:cxn ang="0">
                  <a:pos x="224" y="419"/>
                </a:cxn>
                <a:cxn ang="0">
                  <a:pos x="207" y="412"/>
                </a:cxn>
                <a:cxn ang="0">
                  <a:pos x="193" y="401"/>
                </a:cxn>
                <a:cxn ang="0">
                  <a:pos x="178" y="385"/>
                </a:cxn>
                <a:cxn ang="0">
                  <a:pos x="164" y="369"/>
                </a:cxn>
                <a:cxn ang="0">
                  <a:pos x="149" y="353"/>
                </a:cxn>
                <a:cxn ang="0">
                  <a:pos x="135" y="341"/>
                </a:cxn>
                <a:cxn ang="0">
                  <a:pos x="118" y="349"/>
                </a:cxn>
                <a:cxn ang="0">
                  <a:pos x="101" y="358"/>
                </a:cxn>
                <a:cxn ang="0">
                  <a:pos x="81" y="367"/>
                </a:cxn>
                <a:cxn ang="0">
                  <a:pos x="63" y="373"/>
                </a:cxn>
                <a:cxn ang="0">
                  <a:pos x="44" y="376"/>
                </a:cxn>
                <a:cxn ang="0">
                  <a:pos x="28" y="375"/>
                </a:cxn>
                <a:cxn ang="0">
                  <a:pos x="13" y="367"/>
                </a:cxn>
                <a:cxn ang="0">
                  <a:pos x="0" y="352"/>
                </a:cxn>
                <a:cxn ang="0">
                  <a:pos x="15" y="326"/>
                </a:cxn>
                <a:cxn ang="0">
                  <a:pos x="31" y="300"/>
                </a:cxn>
                <a:cxn ang="0">
                  <a:pos x="42" y="271"/>
                </a:cxn>
                <a:cxn ang="0">
                  <a:pos x="51" y="242"/>
                </a:cxn>
                <a:cxn ang="0">
                  <a:pos x="51" y="213"/>
                </a:cxn>
                <a:cxn ang="0">
                  <a:pos x="44" y="185"/>
                </a:cxn>
                <a:cxn ang="0">
                  <a:pos x="27" y="158"/>
                </a:cxn>
                <a:cxn ang="0">
                  <a:pos x="0" y="134"/>
                </a:cxn>
                <a:cxn ang="0">
                  <a:pos x="13" y="118"/>
                </a:cxn>
                <a:cxn ang="0">
                  <a:pos x="29" y="110"/>
                </a:cxn>
                <a:cxn ang="0">
                  <a:pos x="49" y="107"/>
                </a:cxn>
                <a:cxn ang="0">
                  <a:pos x="69" y="110"/>
                </a:cxn>
                <a:cxn ang="0">
                  <a:pos x="88" y="115"/>
                </a:cxn>
                <a:cxn ang="0">
                  <a:pos x="109" y="122"/>
                </a:cxn>
                <a:cxn ang="0">
                  <a:pos x="128" y="127"/>
                </a:cxn>
                <a:cxn ang="0">
                  <a:pos x="146" y="134"/>
                </a:cxn>
                <a:cxn ang="0">
                  <a:pos x="156" y="114"/>
                </a:cxn>
                <a:cxn ang="0">
                  <a:pos x="168" y="94"/>
                </a:cxn>
                <a:cxn ang="0">
                  <a:pos x="180" y="75"/>
                </a:cxn>
                <a:cxn ang="0">
                  <a:pos x="193" y="58"/>
                </a:cxn>
                <a:cxn ang="0">
                  <a:pos x="206" y="40"/>
                </a:cxn>
                <a:cxn ang="0">
                  <a:pos x="219" y="26"/>
                </a:cxn>
                <a:cxn ang="0">
                  <a:pos x="233" y="11"/>
                </a:cxn>
                <a:cxn ang="0">
                  <a:pos x="249" y="0"/>
                </a:cxn>
                <a:cxn ang="0">
                  <a:pos x="270" y="154"/>
                </a:cxn>
              </a:cxnLst>
              <a:rect l="0" t="0" r="r" b="b"/>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3" name="Freeform 91"/>
            <p:cNvSpPr>
              <a:spLocks/>
            </p:cNvSpPr>
            <p:nvPr/>
          </p:nvSpPr>
          <p:spPr bwMode="auto">
            <a:xfrm>
              <a:off x="4185" y="1435"/>
              <a:ext cx="47" cy="54"/>
            </a:xfrm>
            <a:custGeom>
              <a:avLst/>
              <a:gdLst/>
              <a:ahLst/>
              <a:cxnLst>
                <a:cxn ang="0">
                  <a:pos x="239" y="136"/>
                </a:cxn>
                <a:cxn ang="0">
                  <a:pos x="229" y="141"/>
                </a:cxn>
                <a:cxn ang="0">
                  <a:pos x="220" y="147"/>
                </a:cxn>
                <a:cxn ang="0">
                  <a:pos x="208" y="152"/>
                </a:cxn>
                <a:cxn ang="0">
                  <a:pos x="197" y="158"/>
                </a:cxn>
                <a:cxn ang="0">
                  <a:pos x="185" y="164"/>
                </a:cxn>
                <a:cxn ang="0">
                  <a:pos x="174" y="173"/>
                </a:cxn>
                <a:cxn ang="0">
                  <a:pos x="164" y="183"/>
                </a:cxn>
                <a:cxn ang="0">
                  <a:pos x="156" y="198"/>
                </a:cxn>
                <a:cxn ang="0">
                  <a:pos x="146" y="270"/>
                </a:cxn>
                <a:cxn ang="0">
                  <a:pos x="127" y="255"/>
                </a:cxn>
                <a:cxn ang="0">
                  <a:pos x="109" y="237"/>
                </a:cxn>
                <a:cxn ang="0">
                  <a:pos x="92" y="219"/>
                </a:cxn>
                <a:cxn ang="0">
                  <a:pos x="76" y="206"/>
                </a:cxn>
                <a:cxn ang="0">
                  <a:pos x="58" y="196"/>
                </a:cxn>
                <a:cxn ang="0">
                  <a:pos x="41" y="194"/>
                </a:cxn>
                <a:cxn ang="0">
                  <a:pos x="21" y="204"/>
                </a:cxn>
                <a:cxn ang="0">
                  <a:pos x="0" y="228"/>
                </a:cxn>
                <a:cxn ang="0">
                  <a:pos x="6" y="210"/>
                </a:cxn>
                <a:cxn ang="0">
                  <a:pos x="15" y="193"/>
                </a:cxn>
                <a:cxn ang="0">
                  <a:pos x="24" y="174"/>
                </a:cxn>
                <a:cxn ang="0">
                  <a:pos x="34" y="155"/>
                </a:cxn>
                <a:cxn ang="0">
                  <a:pos x="39" y="135"/>
                </a:cxn>
                <a:cxn ang="0">
                  <a:pos x="41" y="117"/>
                </a:cxn>
                <a:cxn ang="0">
                  <a:pos x="35" y="100"/>
                </a:cxn>
                <a:cxn ang="0">
                  <a:pos x="22" y="84"/>
                </a:cxn>
                <a:cxn ang="0">
                  <a:pos x="0" y="72"/>
                </a:cxn>
                <a:cxn ang="0">
                  <a:pos x="13" y="70"/>
                </a:cxn>
                <a:cxn ang="0">
                  <a:pos x="23" y="76"/>
                </a:cxn>
                <a:cxn ang="0">
                  <a:pos x="30" y="83"/>
                </a:cxn>
                <a:cxn ang="0">
                  <a:pos x="37" y="93"/>
                </a:cxn>
                <a:cxn ang="0">
                  <a:pos x="42" y="102"/>
                </a:cxn>
                <a:cxn ang="0">
                  <a:pos x="50" y="110"/>
                </a:cxn>
                <a:cxn ang="0">
                  <a:pos x="59" y="114"/>
                </a:cxn>
                <a:cxn ang="0">
                  <a:pos x="74" y="114"/>
                </a:cxn>
                <a:cxn ang="0">
                  <a:pos x="146" y="0"/>
                </a:cxn>
                <a:cxn ang="0">
                  <a:pos x="138" y="27"/>
                </a:cxn>
                <a:cxn ang="0">
                  <a:pos x="139" y="52"/>
                </a:cxn>
                <a:cxn ang="0">
                  <a:pos x="147" y="70"/>
                </a:cxn>
                <a:cxn ang="0">
                  <a:pos x="161" y="87"/>
                </a:cxn>
                <a:cxn ang="0">
                  <a:pos x="178" y="100"/>
                </a:cxn>
                <a:cxn ang="0">
                  <a:pos x="198" y="112"/>
                </a:cxn>
                <a:cxn ang="0">
                  <a:pos x="219" y="123"/>
                </a:cxn>
                <a:cxn ang="0">
                  <a:pos x="239" y="136"/>
                </a:cxn>
              </a:cxnLst>
              <a:rect l="0" t="0" r="r" b="b"/>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4" name="Freeform 92"/>
            <p:cNvSpPr>
              <a:spLocks/>
            </p:cNvSpPr>
            <p:nvPr/>
          </p:nvSpPr>
          <p:spPr bwMode="auto">
            <a:xfrm>
              <a:off x="4297" y="1514"/>
              <a:ext cx="27" cy="50"/>
            </a:xfrm>
            <a:custGeom>
              <a:avLst/>
              <a:gdLst/>
              <a:ahLst/>
              <a:cxnLst>
                <a:cxn ang="0">
                  <a:pos x="134" y="249"/>
                </a:cxn>
                <a:cxn ang="0">
                  <a:pos x="128" y="239"/>
                </a:cxn>
                <a:cxn ang="0">
                  <a:pos x="120" y="233"/>
                </a:cxn>
                <a:cxn ang="0">
                  <a:pos x="108" y="231"/>
                </a:cxn>
                <a:cxn ang="0">
                  <a:pos x="98" y="232"/>
                </a:cxn>
                <a:cxn ang="0">
                  <a:pos x="86" y="233"/>
                </a:cxn>
                <a:cxn ang="0">
                  <a:pos x="76" y="235"/>
                </a:cxn>
                <a:cxn ang="0">
                  <a:pos x="67" y="237"/>
                </a:cxn>
                <a:cxn ang="0">
                  <a:pos x="62" y="239"/>
                </a:cxn>
                <a:cxn ang="0">
                  <a:pos x="66" y="223"/>
                </a:cxn>
                <a:cxn ang="0">
                  <a:pos x="70" y="212"/>
                </a:cxn>
                <a:cxn ang="0">
                  <a:pos x="73" y="200"/>
                </a:cxn>
                <a:cxn ang="0">
                  <a:pos x="78" y="191"/>
                </a:cxn>
                <a:cxn ang="0">
                  <a:pos x="80" y="181"/>
                </a:cxn>
                <a:cxn ang="0">
                  <a:pos x="80" y="171"/>
                </a:cxn>
                <a:cxn ang="0">
                  <a:pos x="77" y="159"/>
                </a:cxn>
                <a:cxn ang="0">
                  <a:pos x="72" y="145"/>
                </a:cxn>
                <a:cxn ang="0">
                  <a:pos x="60" y="139"/>
                </a:cxn>
                <a:cxn ang="0">
                  <a:pos x="50" y="135"/>
                </a:cxn>
                <a:cxn ang="0">
                  <a:pos x="41" y="129"/>
                </a:cxn>
                <a:cxn ang="0">
                  <a:pos x="32" y="126"/>
                </a:cxn>
                <a:cxn ang="0">
                  <a:pos x="23" y="120"/>
                </a:cxn>
                <a:cxn ang="0">
                  <a:pos x="15" y="117"/>
                </a:cxn>
                <a:cxn ang="0">
                  <a:pos x="7" y="115"/>
                </a:cxn>
                <a:cxn ang="0">
                  <a:pos x="0" y="115"/>
                </a:cxn>
                <a:cxn ang="0">
                  <a:pos x="24" y="108"/>
                </a:cxn>
                <a:cxn ang="0">
                  <a:pos x="43" y="99"/>
                </a:cxn>
                <a:cxn ang="0">
                  <a:pos x="59" y="86"/>
                </a:cxn>
                <a:cxn ang="0">
                  <a:pos x="72" y="73"/>
                </a:cxn>
                <a:cxn ang="0">
                  <a:pos x="82" y="56"/>
                </a:cxn>
                <a:cxn ang="0">
                  <a:pos x="93" y="38"/>
                </a:cxn>
                <a:cxn ang="0">
                  <a:pos x="103" y="19"/>
                </a:cxn>
                <a:cxn ang="0">
                  <a:pos x="114" y="0"/>
                </a:cxn>
                <a:cxn ang="0">
                  <a:pos x="134" y="249"/>
                </a:cxn>
              </a:cxnLst>
              <a:rect l="0" t="0" r="r" b="b"/>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5" name="Freeform 93"/>
            <p:cNvSpPr>
              <a:spLocks/>
            </p:cNvSpPr>
            <p:nvPr/>
          </p:nvSpPr>
          <p:spPr bwMode="auto">
            <a:xfrm>
              <a:off x="4145" y="1547"/>
              <a:ext cx="34" cy="42"/>
            </a:xfrm>
            <a:custGeom>
              <a:avLst/>
              <a:gdLst/>
              <a:ahLst/>
              <a:cxnLst>
                <a:cxn ang="0">
                  <a:pos x="166" y="72"/>
                </a:cxn>
                <a:cxn ang="0">
                  <a:pos x="166" y="196"/>
                </a:cxn>
                <a:cxn ang="0">
                  <a:pos x="157" y="192"/>
                </a:cxn>
                <a:cxn ang="0">
                  <a:pos x="149" y="188"/>
                </a:cxn>
                <a:cxn ang="0">
                  <a:pos x="141" y="185"/>
                </a:cxn>
                <a:cxn ang="0">
                  <a:pos x="133" y="181"/>
                </a:cxn>
                <a:cxn ang="0">
                  <a:pos x="123" y="178"/>
                </a:cxn>
                <a:cxn ang="0">
                  <a:pos x="114" y="177"/>
                </a:cxn>
                <a:cxn ang="0">
                  <a:pos x="104" y="176"/>
                </a:cxn>
                <a:cxn ang="0">
                  <a:pos x="94" y="176"/>
                </a:cxn>
                <a:cxn ang="0">
                  <a:pos x="72" y="206"/>
                </a:cxn>
                <a:cxn ang="0">
                  <a:pos x="70" y="199"/>
                </a:cxn>
                <a:cxn ang="0">
                  <a:pos x="66" y="189"/>
                </a:cxn>
                <a:cxn ang="0">
                  <a:pos x="59" y="177"/>
                </a:cxn>
                <a:cxn ang="0">
                  <a:pos x="51" y="166"/>
                </a:cxn>
                <a:cxn ang="0">
                  <a:pos x="39" y="152"/>
                </a:cxn>
                <a:cxn ang="0">
                  <a:pos x="28" y="143"/>
                </a:cxn>
                <a:cxn ang="0">
                  <a:pos x="13" y="136"/>
                </a:cxn>
                <a:cxn ang="0">
                  <a:pos x="0" y="134"/>
                </a:cxn>
                <a:cxn ang="0">
                  <a:pos x="52" y="0"/>
                </a:cxn>
                <a:cxn ang="0">
                  <a:pos x="56" y="20"/>
                </a:cxn>
                <a:cxn ang="0">
                  <a:pos x="64" y="39"/>
                </a:cxn>
                <a:cxn ang="0">
                  <a:pos x="74" y="54"/>
                </a:cxn>
                <a:cxn ang="0">
                  <a:pos x="89" y="66"/>
                </a:cxn>
                <a:cxn ang="0">
                  <a:pos x="104" y="73"/>
                </a:cxn>
                <a:cxn ang="0">
                  <a:pos x="122" y="77"/>
                </a:cxn>
                <a:cxn ang="0">
                  <a:pos x="142" y="76"/>
                </a:cxn>
                <a:cxn ang="0">
                  <a:pos x="166" y="72"/>
                </a:cxn>
              </a:cxnLst>
              <a:rect l="0" t="0" r="r" b="b"/>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6" name="Freeform 94"/>
            <p:cNvSpPr>
              <a:spLocks/>
            </p:cNvSpPr>
            <p:nvPr/>
          </p:nvSpPr>
          <p:spPr bwMode="auto">
            <a:xfrm>
              <a:off x="4063" y="1572"/>
              <a:ext cx="49" cy="66"/>
            </a:xfrm>
            <a:custGeom>
              <a:avLst/>
              <a:gdLst/>
              <a:ahLst/>
              <a:cxnLst>
                <a:cxn ang="0">
                  <a:pos x="246" y="92"/>
                </a:cxn>
                <a:cxn ang="0">
                  <a:pos x="235" y="280"/>
                </a:cxn>
                <a:cxn ang="0">
                  <a:pos x="173" y="248"/>
                </a:cxn>
                <a:cxn ang="0">
                  <a:pos x="111" y="331"/>
                </a:cxn>
                <a:cxn ang="0">
                  <a:pos x="111" y="314"/>
                </a:cxn>
                <a:cxn ang="0">
                  <a:pos x="119" y="295"/>
                </a:cxn>
                <a:cxn ang="0">
                  <a:pos x="129" y="275"/>
                </a:cxn>
                <a:cxn ang="0">
                  <a:pos x="141" y="256"/>
                </a:cxn>
                <a:cxn ang="0">
                  <a:pos x="146" y="236"/>
                </a:cxn>
                <a:cxn ang="0">
                  <a:pos x="144" y="220"/>
                </a:cxn>
                <a:cxn ang="0">
                  <a:pos x="130" y="205"/>
                </a:cxn>
                <a:cxn ang="0">
                  <a:pos x="101" y="196"/>
                </a:cxn>
                <a:cxn ang="0">
                  <a:pos x="86" y="187"/>
                </a:cxn>
                <a:cxn ang="0">
                  <a:pos x="68" y="183"/>
                </a:cxn>
                <a:cxn ang="0">
                  <a:pos x="48" y="181"/>
                </a:cxn>
                <a:cxn ang="0">
                  <a:pos x="30" y="178"/>
                </a:cxn>
                <a:cxn ang="0">
                  <a:pos x="14" y="172"/>
                </a:cxn>
                <a:cxn ang="0">
                  <a:pos x="4" y="161"/>
                </a:cxn>
                <a:cxn ang="0">
                  <a:pos x="0" y="142"/>
                </a:cxn>
                <a:cxn ang="0">
                  <a:pos x="7" y="114"/>
                </a:cxn>
                <a:cxn ang="0">
                  <a:pos x="32" y="111"/>
                </a:cxn>
                <a:cxn ang="0">
                  <a:pos x="57" y="105"/>
                </a:cxn>
                <a:cxn ang="0">
                  <a:pos x="77" y="96"/>
                </a:cxn>
                <a:cxn ang="0">
                  <a:pos x="98" y="83"/>
                </a:cxn>
                <a:cxn ang="0">
                  <a:pos x="112" y="66"/>
                </a:cxn>
                <a:cxn ang="0">
                  <a:pos x="126" y="47"/>
                </a:cxn>
                <a:cxn ang="0">
                  <a:pos x="135" y="25"/>
                </a:cxn>
                <a:cxn ang="0">
                  <a:pos x="142" y="0"/>
                </a:cxn>
                <a:cxn ang="0">
                  <a:pos x="148" y="16"/>
                </a:cxn>
                <a:cxn ang="0">
                  <a:pos x="157" y="34"/>
                </a:cxn>
                <a:cxn ang="0">
                  <a:pos x="167" y="52"/>
                </a:cxn>
                <a:cxn ang="0">
                  <a:pos x="178" y="70"/>
                </a:cxn>
                <a:cxn ang="0">
                  <a:pos x="190" y="82"/>
                </a:cxn>
                <a:cxn ang="0">
                  <a:pos x="205" y="92"/>
                </a:cxn>
                <a:cxn ang="0">
                  <a:pos x="223" y="96"/>
                </a:cxn>
                <a:cxn ang="0">
                  <a:pos x="246" y="92"/>
                </a:cxn>
              </a:cxnLst>
              <a:rect l="0" t="0" r="r" b="b"/>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7" name="Freeform 95"/>
            <p:cNvSpPr>
              <a:spLocks/>
            </p:cNvSpPr>
            <p:nvPr/>
          </p:nvSpPr>
          <p:spPr bwMode="auto">
            <a:xfrm>
              <a:off x="4046" y="1616"/>
              <a:ext cx="62" cy="122"/>
            </a:xfrm>
            <a:custGeom>
              <a:avLst/>
              <a:gdLst/>
              <a:ahLst/>
              <a:cxnLst>
                <a:cxn ang="0">
                  <a:pos x="155" y="30"/>
                </a:cxn>
                <a:cxn ang="0">
                  <a:pos x="153" y="53"/>
                </a:cxn>
                <a:cxn ang="0">
                  <a:pos x="149" y="77"/>
                </a:cxn>
                <a:cxn ang="0">
                  <a:pos x="143" y="99"/>
                </a:cxn>
                <a:cxn ang="0">
                  <a:pos x="137" y="123"/>
                </a:cxn>
                <a:cxn ang="0">
                  <a:pos x="132" y="146"/>
                </a:cxn>
                <a:cxn ang="0">
                  <a:pos x="129" y="169"/>
                </a:cxn>
                <a:cxn ang="0">
                  <a:pos x="129" y="193"/>
                </a:cxn>
                <a:cxn ang="0">
                  <a:pos x="135" y="217"/>
                </a:cxn>
                <a:cxn ang="0">
                  <a:pos x="160" y="207"/>
                </a:cxn>
                <a:cxn ang="0">
                  <a:pos x="182" y="190"/>
                </a:cxn>
                <a:cxn ang="0">
                  <a:pos x="203" y="168"/>
                </a:cxn>
                <a:cxn ang="0">
                  <a:pos x="223" y="147"/>
                </a:cxn>
                <a:cxn ang="0">
                  <a:pos x="242" y="126"/>
                </a:cxn>
                <a:cxn ang="0">
                  <a:pos x="263" y="115"/>
                </a:cxn>
                <a:cxn ang="0">
                  <a:pos x="285" y="112"/>
                </a:cxn>
                <a:cxn ang="0">
                  <a:pos x="311" y="124"/>
                </a:cxn>
                <a:cxn ang="0">
                  <a:pos x="310" y="182"/>
                </a:cxn>
                <a:cxn ang="0">
                  <a:pos x="303" y="242"/>
                </a:cxn>
                <a:cxn ang="0">
                  <a:pos x="291" y="301"/>
                </a:cxn>
                <a:cxn ang="0">
                  <a:pos x="279" y="363"/>
                </a:cxn>
                <a:cxn ang="0">
                  <a:pos x="263" y="424"/>
                </a:cxn>
                <a:cxn ang="0">
                  <a:pos x="251" y="486"/>
                </a:cxn>
                <a:cxn ang="0">
                  <a:pos x="241" y="548"/>
                </a:cxn>
                <a:cxn ang="0">
                  <a:pos x="239" y="611"/>
                </a:cxn>
                <a:cxn ang="0">
                  <a:pos x="206" y="607"/>
                </a:cxn>
                <a:cxn ang="0">
                  <a:pos x="175" y="603"/>
                </a:cxn>
                <a:cxn ang="0">
                  <a:pos x="142" y="599"/>
                </a:cxn>
                <a:cxn ang="0">
                  <a:pos x="111" y="595"/>
                </a:cxn>
                <a:cxn ang="0">
                  <a:pos x="80" y="587"/>
                </a:cxn>
                <a:cxn ang="0">
                  <a:pos x="51" y="578"/>
                </a:cxn>
                <a:cxn ang="0">
                  <a:pos x="24" y="565"/>
                </a:cxn>
                <a:cxn ang="0">
                  <a:pos x="0" y="549"/>
                </a:cxn>
                <a:cxn ang="0">
                  <a:pos x="23" y="485"/>
                </a:cxn>
                <a:cxn ang="0">
                  <a:pos x="40" y="418"/>
                </a:cxn>
                <a:cxn ang="0">
                  <a:pos x="52" y="350"/>
                </a:cxn>
                <a:cxn ang="0">
                  <a:pos x="62" y="281"/>
                </a:cxn>
                <a:cxn ang="0">
                  <a:pos x="68" y="210"/>
                </a:cxn>
                <a:cxn ang="0">
                  <a:pos x="75" y="140"/>
                </a:cxn>
                <a:cxn ang="0">
                  <a:pos x="82" y="69"/>
                </a:cxn>
                <a:cxn ang="0">
                  <a:pos x="93" y="0"/>
                </a:cxn>
                <a:cxn ang="0">
                  <a:pos x="103" y="0"/>
                </a:cxn>
                <a:cxn ang="0">
                  <a:pos x="114" y="2"/>
                </a:cxn>
                <a:cxn ang="0">
                  <a:pos x="123" y="5"/>
                </a:cxn>
                <a:cxn ang="0">
                  <a:pos x="132" y="11"/>
                </a:cxn>
                <a:cxn ang="0">
                  <a:pos x="138" y="15"/>
                </a:cxn>
                <a:cxn ang="0">
                  <a:pos x="145" y="20"/>
                </a:cxn>
                <a:cxn ang="0">
                  <a:pos x="150" y="25"/>
                </a:cxn>
                <a:cxn ang="0">
                  <a:pos x="155" y="30"/>
                </a:cxn>
              </a:cxnLst>
              <a:rect l="0" t="0" r="r" b="b"/>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8" name="Freeform 96"/>
            <p:cNvSpPr>
              <a:spLocks/>
            </p:cNvSpPr>
            <p:nvPr/>
          </p:nvSpPr>
          <p:spPr bwMode="auto">
            <a:xfrm>
              <a:off x="4232" y="1620"/>
              <a:ext cx="54" cy="60"/>
            </a:xfrm>
            <a:custGeom>
              <a:avLst/>
              <a:gdLst/>
              <a:ahLst/>
              <a:cxnLst>
                <a:cxn ang="0">
                  <a:pos x="156" y="93"/>
                </a:cxn>
                <a:cxn ang="0">
                  <a:pos x="167" y="87"/>
                </a:cxn>
                <a:cxn ang="0">
                  <a:pos x="178" y="82"/>
                </a:cxn>
                <a:cxn ang="0">
                  <a:pos x="190" y="75"/>
                </a:cxn>
                <a:cxn ang="0">
                  <a:pos x="202" y="69"/>
                </a:cxn>
                <a:cxn ang="0">
                  <a:pos x="213" y="63"/>
                </a:cxn>
                <a:cxn ang="0">
                  <a:pos x="226" y="60"/>
                </a:cxn>
                <a:cxn ang="0">
                  <a:pos x="237" y="59"/>
                </a:cxn>
                <a:cxn ang="0">
                  <a:pos x="250" y="62"/>
                </a:cxn>
                <a:cxn ang="0">
                  <a:pos x="270" y="218"/>
                </a:cxn>
                <a:cxn ang="0">
                  <a:pos x="253" y="211"/>
                </a:cxn>
                <a:cxn ang="0">
                  <a:pos x="239" y="205"/>
                </a:cxn>
                <a:cxn ang="0">
                  <a:pos x="226" y="197"/>
                </a:cxn>
                <a:cxn ang="0">
                  <a:pos x="213" y="190"/>
                </a:cxn>
                <a:cxn ang="0">
                  <a:pos x="200" y="183"/>
                </a:cxn>
                <a:cxn ang="0">
                  <a:pos x="189" y="181"/>
                </a:cxn>
                <a:cxn ang="0">
                  <a:pos x="177" y="181"/>
                </a:cxn>
                <a:cxn ang="0">
                  <a:pos x="166" y="187"/>
                </a:cxn>
                <a:cxn ang="0">
                  <a:pos x="125" y="301"/>
                </a:cxn>
                <a:cxn ang="0">
                  <a:pos x="119" y="291"/>
                </a:cxn>
                <a:cxn ang="0">
                  <a:pos x="115" y="281"/>
                </a:cxn>
                <a:cxn ang="0">
                  <a:pos x="113" y="270"/>
                </a:cxn>
                <a:cxn ang="0">
                  <a:pos x="113" y="260"/>
                </a:cxn>
                <a:cxn ang="0">
                  <a:pos x="111" y="250"/>
                </a:cxn>
                <a:cxn ang="0">
                  <a:pos x="108" y="241"/>
                </a:cxn>
                <a:cxn ang="0">
                  <a:pos x="103" y="233"/>
                </a:cxn>
                <a:cxn ang="0">
                  <a:pos x="94" y="228"/>
                </a:cxn>
                <a:cxn ang="0">
                  <a:pos x="83" y="218"/>
                </a:cxn>
                <a:cxn ang="0">
                  <a:pos x="74" y="213"/>
                </a:cxn>
                <a:cxn ang="0">
                  <a:pos x="62" y="210"/>
                </a:cxn>
                <a:cxn ang="0">
                  <a:pos x="51" y="211"/>
                </a:cxn>
                <a:cxn ang="0">
                  <a:pos x="37" y="213"/>
                </a:cxn>
                <a:cxn ang="0">
                  <a:pos x="25" y="215"/>
                </a:cxn>
                <a:cxn ang="0">
                  <a:pos x="11" y="216"/>
                </a:cxn>
                <a:cxn ang="0">
                  <a:pos x="0" y="218"/>
                </a:cxn>
                <a:cxn ang="0">
                  <a:pos x="24" y="197"/>
                </a:cxn>
                <a:cxn ang="0">
                  <a:pos x="44" y="173"/>
                </a:cxn>
                <a:cxn ang="0">
                  <a:pos x="60" y="147"/>
                </a:cxn>
                <a:cxn ang="0">
                  <a:pos x="72" y="120"/>
                </a:cxn>
                <a:cxn ang="0">
                  <a:pos x="80" y="91"/>
                </a:cxn>
                <a:cxn ang="0">
                  <a:pos x="85" y="61"/>
                </a:cxn>
                <a:cxn ang="0">
                  <a:pos x="85" y="31"/>
                </a:cxn>
                <a:cxn ang="0">
                  <a:pos x="83" y="0"/>
                </a:cxn>
                <a:cxn ang="0">
                  <a:pos x="95" y="9"/>
                </a:cxn>
                <a:cxn ang="0">
                  <a:pos x="104" y="22"/>
                </a:cxn>
                <a:cxn ang="0">
                  <a:pos x="109" y="34"/>
                </a:cxn>
                <a:cxn ang="0">
                  <a:pos x="115" y="50"/>
                </a:cxn>
                <a:cxn ang="0">
                  <a:pos x="120" y="62"/>
                </a:cxn>
                <a:cxn ang="0">
                  <a:pos x="128" y="76"/>
                </a:cxn>
                <a:cxn ang="0">
                  <a:pos x="139" y="86"/>
                </a:cxn>
                <a:cxn ang="0">
                  <a:pos x="156" y="93"/>
                </a:cxn>
              </a:cxnLst>
              <a:rect l="0" t="0" r="r" b="b"/>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9" name="Freeform 97"/>
            <p:cNvSpPr>
              <a:spLocks/>
            </p:cNvSpPr>
            <p:nvPr/>
          </p:nvSpPr>
          <p:spPr bwMode="auto">
            <a:xfrm>
              <a:off x="4322" y="1663"/>
              <a:ext cx="37" cy="44"/>
            </a:xfrm>
            <a:custGeom>
              <a:avLst/>
              <a:gdLst/>
              <a:ahLst/>
              <a:cxnLst>
                <a:cxn ang="0">
                  <a:pos x="187" y="176"/>
                </a:cxn>
                <a:cxn ang="0">
                  <a:pos x="174" y="171"/>
                </a:cxn>
                <a:cxn ang="0">
                  <a:pos x="163" y="166"/>
                </a:cxn>
                <a:cxn ang="0">
                  <a:pos x="152" y="161"/>
                </a:cxn>
                <a:cxn ang="0">
                  <a:pos x="142" y="157"/>
                </a:cxn>
                <a:cxn ang="0">
                  <a:pos x="130" y="153"/>
                </a:cxn>
                <a:cxn ang="0">
                  <a:pos x="121" y="152"/>
                </a:cxn>
                <a:cxn ang="0">
                  <a:pos x="111" y="152"/>
                </a:cxn>
                <a:cxn ang="0">
                  <a:pos x="104" y="155"/>
                </a:cxn>
                <a:cxn ang="0">
                  <a:pos x="95" y="162"/>
                </a:cxn>
                <a:cxn ang="0">
                  <a:pos x="88" y="172"/>
                </a:cxn>
                <a:cxn ang="0">
                  <a:pos x="83" y="181"/>
                </a:cxn>
                <a:cxn ang="0">
                  <a:pos x="77" y="190"/>
                </a:cxn>
                <a:cxn ang="0">
                  <a:pos x="70" y="197"/>
                </a:cxn>
                <a:cxn ang="0">
                  <a:pos x="65" y="205"/>
                </a:cxn>
                <a:cxn ang="0">
                  <a:pos x="58" y="211"/>
                </a:cxn>
                <a:cxn ang="0">
                  <a:pos x="52" y="217"/>
                </a:cxn>
                <a:cxn ang="0">
                  <a:pos x="59" y="201"/>
                </a:cxn>
                <a:cxn ang="0">
                  <a:pos x="59" y="186"/>
                </a:cxn>
                <a:cxn ang="0">
                  <a:pos x="53" y="171"/>
                </a:cxn>
                <a:cxn ang="0">
                  <a:pos x="44" y="157"/>
                </a:cxn>
                <a:cxn ang="0">
                  <a:pos x="32" y="144"/>
                </a:cxn>
                <a:cxn ang="0">
                  <a:pos x="21" y="132"/>
                </a:cxn>
                <a:cxn ang="0">
                  <a:pos x="8" y="122"/>
                </a:cxn>
                <a:cxn ang="0">
                  <a:pos x="0" y="114"/>
                </a:cxn>
                <a:cxn ang="0">
                  <a:pos x="24" y="112"/>
                </a:cxn>
                <a:cxn ang="0">
                  <a:pos x="42" y="104"/>
                </a:cxn>
                <a:cxn ang="0">
                  <a:pos x="57" y="89"/>
                </a:cxn>
                <a:cxn ang="0">
                  <a:pos x="68" y="73"/>
                </a:cxn>
                <a:cxn ang="0">
                  <a:pos x="78" y="51"/>
                </a:cxn>
                <a:cxn ang="0">
                  <a:pos x="88" y="32"/>
                </a:cxn>
                <a:cxn ang="0">
                  <a:pos x="100" y="13"/>
                </a:cxn>
                <a:cxn ang="0">
                  <a:pos x="114" y="0"/>
                </a:cxn>
                <a:cxn ang="0">
                  <a:pos x="118" y="23"/>
                </a:cxn>
                <a:cxn ang="0">
                  <a:pos x="122" y="45"/>
                </a:cxn>
                <a:cxn ang="0">
                  <a:pos x="127" y="68"/>
                </a:cxn>
                <a:cxn ang="0">
                  <a:pos x="135" y="92"/>
                </a:cxn>
                <a:cxn ang="0">
                  <a:pos x="143" y="113"/>
                </a:cxn>
                <a:cxn ang="0">
                  <a:pos x="154" y="135"/>
                </a:cxn>
                <a:cxn ang="0">
                  <a:pos x="169" y="155"/>
                </a:cxn>
                <a:cxn ang="0">
                  <a:pos x="187" y="176"/>
                </a:cxn>
              </a:cxnLst>
              <a:rect l="0" t="0" r="r" b="b"/>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0" name="Freeform 98"/>
            <p:cNvSpPr>
              <a:spLocks/>
            </p:cNvSpPr>
            <p:nvPr/>
          </p:nvSpPr>
          <p:spPr bwMode="auto">
            <a:xfrm>
              <a:off x="4112" y="1663"/>
              <a:ext cx="52" cy="46"/>
            </a:xfrm>
            <a:custGeom>
              <a:avLst/>
              <a:gdLst/>
              <a:ahLst/>
              <a:cxnLst>
                <a:cxn ang="0">
                  <a:pos x="208" y="93"/>
                </a:cxn>
                <a:cxn ang="0">
                  <a:pos x="260" y="93"/>
                </a:cxn>
                <a:cxn ang="0">
                  <a:pos x="246" y="105"/>
                </a:cxn>
                <a:cxn ang="0">
                  <a:pos x="234" y="119"/>
                </a:cxn>
                <a:cxn ang="0">
                  <a:pos x="220" y="135"/>
                </a:cxn>
                <a:cxn ang="0">
                  <a:pos x="211" y="152"/>
                </a:cxn>
                <a:cxn ang="0">
                  <a:pos x="203" y="167"/>
                </a:cxn>
                <a:cxn ang="0">
                  <a:pos x="201" y="184"/>
                </a:cxn>
                <a:cxn ang="0">
                  <a:pos x="205" y="200"/>
                </a:cxn>
                <a:cxn ang="0">
                  <a:pos x="218" y="217"/>
                </a:cxn>
                <a:cxn ang="0">
                  <a:pos x="218" y="227"/>
                </a:cxn>
                <a:cxn ang="0">
                  <a:pos x="214" y="228"/>
                </a:cxn>
                <a:cxn ang="0">
                  <a:pos x="206" y="227"/>
                </a:cxn>
                <a:cxn ang="0">
                  <a:pos x="195" y="223"/>
                </a:cxn>
                <a:cxn ang="0">
                  <a:pos x="183" y="219"/>
                </a:cxn>
                <a:cxn ang="0">
                  <a:pos x="167" y="216"/>
                </a:cxn>
                <a:cxn ang="0">
                  <a:pos x="151" y="215"/>
                </a:cxn>
                <a:cxn ang="0">
                  <a:pos x="136" y="218"/>
                </a:cxn>
                <a:cxn ang="0">
                  <a:pos x="124" y="227"/>
                </a:cxn>
                <a:cxn ang="0">
                  <a:pos x="116" y="206"/>
                </a:cxn>
                <a:cxn ang="0">
                  <a:pos x="104" y="191"/>
                </a:cxn>
                <a:cxn ang="0">
                  <a:pos x="88" y="180"/>
                </a:cxn>
                <a:cxn ang="0">
                  <a:pos x="70" y="173"/>
                </a:cxn>
                <a:cxn ang="0">
                  <a:pos x="49" y="165"/>
                </a:cxn>
                <a:cxn ang="0">
                  <a:pos x="30" y="157"/>
                </a:cxn>
                <a:cxn ang="0">
                  <a:pos x="13" y="147"/>
                </a:cxn>
                <a:cxn ang="0">
                  <a:pos x="0" y="135"/>
                </a:cxn>
                <a:cxn ang="0">
                  <a:pos x="15" y="125"/>
                </a:cxn>
                <a:cxn ang="0">
                  <a:pos x="35" y="118"/>
                </a:cxn>
                <a:cxn ang="0">
                  <a:pos x="54" y="113"/>
                </a:cxn>
                <a:cxn ang="0">
                  <a:pos x="74" y="110"/>
                </a:cxn>
                <a:cxn ang="0">
                  <a:pos x="92" y="103"/>
                </a:cxn>
                <a:cxn ang="0">
                  <a:pos x="109" y="94"/>
                </a:cxn>
                <a:cxn ang="0">
                  <a:pos x="123" y="80"/>
                </a:cxn>
                <a:cxn ang="0">
                  <a:pos x="134" y="62"/>
                </a:cxn>
                <a:cxn ang="0">
                  <a:pos x="156" y="0"/>
                </a:cxn>
                <a:cxn ang="0">
                  <a:pos x="159" y="14"/>
                </a:cxn>
                <a:cxn ang="0">
                  <a:pos x="162" y="26"/>
                </a:cxn>
                <a:cxn ang="0">
                  <a:pos x="167" y="38"/>
                </a:cxn>
                <a:cxn ang="0">
                  <a:pos x="173" y="50"/>
                </a:cxn>
                <a:cxn ang="0">
                  <a:pos x="178" y="60"/>
                </a:cxn>
                <a:cxn ang="0">
                  <a:pos x="186" y="70"/>
                </a:cxn>
                <a:cxn ang="0">
                  <a:pos x="196" y="80"/>
                </a:cxn>
                <a:cxn ang="0">
                  <a:pos x="208" y="93"/>
                </a:cxn>
              </a:cxnLst>
              <a:rect l="0" t="0" r="r" b="b"/>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1" name="Freeform 99"/>
            <p:cNvSpPr>
              <a:spLocks/>
            </p:cNvSpPr>
            <p:nvPr/>
          </p:nvSpPr>
          <p:spPr bwMode="auto">
            <a:xfrm>
              <a:off x="4228" y="1668"/>
              <a:ext cx="60" cy="102"/>
            </a:xfrm>
            <a:custGeom>
              <a:avLst/>
              <a:gdLst/>
              <a:ahLst/>
              <a:cxnLst>
                <a:cxn ang="0">
                  <a:pos x="300" y="456"/>
                </a:cxn>
                <a:cxn ang="0">
                  <a:pos x="266" y="473"/>
                </a:cxn>
                <a:cxn ang="0">
                  <a:pos x="230" y="488"/>
                </a:cxn>
                <a:cxn ang="0">
                  <a:pos x="192" y="499"/>
                </a:cxn>
                <a:cxn ang="0">
                  <a:pos x="153" y="507"/>
                </a:cxn>
                <a:cxn ang="0">
                  <a:pos x="113" y="510"/>
                </a:cxn>
                <a:cxn ang="0">
                  <a:pos x="73" y="510"/>
                </a:cxn>
                <a:cxn ang="0">
                  <a:pos x="35" y="506"/>
                </a:cxn>
                <a:cxn ang="0">
                  <a:pos x="0" y="497"/>
                </a:cxn>
                <a:cxn ang="0">
                  <a:pos x="0" y="20"/>
                </a:cxn>
                <a:cxn ang="0">
                  <a:pos x="44" y="10"/>
                </a:cxn>
                <a:cxn ang="0">
                  <a:pos x="71" y="18"/>
                </a:cxn>
                <a:cxn ang="0">
                  <a:pos x="85" y="37"/>
                </a:cxn>
                <a:cxn ang="0">
                  <a:pos x="93" y="66"/>
                </a:cxn>
                <a:cxn ang="0">
                  <a:pos x="97" y="98"/>
                </a:cxn>
                <a:cxn ang="0">
                  <a:pos x="102" y="131"/>
                </a:cxn>
                <a:cxn ang="0">
                  <a:pos x="113" y="158"/>
                </a:cxn>
                <a:cxn ang="0">
                  <a:pos x="134" y="176"/>
                </a:cxn>
                <a:cxn ang="0">
                  <a:pos x="159" y="163"/>
                </a:cxn>
                <a:cxn ang="0">
                  <a:pos x="177" y="148"/>
                </a:cxn>
                <a:cxn ang="0">
                  <a:pos x="187" y="126"/>
                </a:cxn>
                <a:cxn ang="0">
                  <a:pos x="195" y="102"/>
                </a:cxn>
                <a:cxn ang="0">
                  <a:pos x="198" y="75"/>
                </a:cxn>
                <a:cxn ang="0">
                  <a:pos x="203" y="49"/>
                </a:cxn>
                <a:cxn ang="0">
                  <a:pos x="207" y="23"/>
                </a:cxn>
                <a:cxn ang="0">
                  <a:pos x="218" y="0"/>
                </a:cxn>
                <a:cxn ang="0">
                  <a:pos x="290" y="52"/>
                </a:cxn>
                <a:cxn ang="0">
                  <a:pos x="300" y="456"/>
                </a:cxn>
              </a:cxnLst>
              <a:rect l="0" t="0" r="r" b="b"/>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2" name="Freeform 100"/>
            <p:cNvSpPr>
              <a:spLocks/>
            </p:cNvSpPr>
            <p:nvPr/>
          </p:nvSpPr>
          <p:spPr bwMode="auto">
            <a:xfrm>
              <a:off x="4104" y="1684"/>
              <a:ext cx="74" cy="83"/>
            </a:xfrm>
            <a:custGeom>
              <a:avLst/>
              <a:gdLst/>
              <a:ahLst/>
              <a:cxnLst>
                <a:cxn ang="0">
                  <a:pos x="324" y="395"/>
                </a:cxn>
                <a:cxn ang="0">
                  <a:pos x="262" y="414"/>
                </a:cxn>
                <a:cxn ang="0">
                  <a:pos x="193" y="412"/>
                </a:cxn>
                <a:cxn ang="0">
                  <a:pos x="124" y="406"/>
                </a:cxn>
                <a:cxn ang="0">
                  <a:pos x="44" y="399"/>
                </a:cxn>
                <a:cxn ang="0">
                  <a:pos x="2" y="350"/>
                </a:cxn>
                <a:cxn ang="0">
                  <a:pos x="2" y="271"/>
                </a:cxn>
                <a:cxn ang="0">
                  <a:pos x="12" y="190"/>
                </a:cxn>
                <a:cxn ang="0">
                  <a:pos x="20" y="94"/>
                </a:cxn>
                <a:cxn ang="0">
                  <a:pos x="43" y="92"/>
                </a:cxn>
                <a:cxn ang="0">
                  <a:pos x="67" y="101"/>
                </a:cxn>
                <a:cxn ang="0">
                  <a:pos x="89" y="113"/>
                </a:cxn>
                <a:cxn ang="0">
                  <a:pos x="113" y="124"/>
                </a:cxn>
                <a:cxn ang="0">
                  <a:pos x="113" y="164"/>
                </a:cxn>
                <a:cxn ang="0">
                  <a:pos x="106" y="206"/>
                </a:cxn>
                <a:cxn ang="0">
                  <a:pos x="105" y="244"/>
                </a:cxn>
                <a:cxn ang="0">
                  <a:pos x="124" y="280"/>
                </a:cxn>
                <a:cxn ang="0">
                  <a:pos x="160" y="246"/>
                </a:cxn>
                <a:cxn ang="0">
                  <a:pos x="188" y="197"/>
                </a:cxn>
                <a:cxn ang="0">
                  <a:pos x="216" y="163"/>
                </a:cxn>
                <a:cxn ang="0">
                  <a:pos x="259" y="176"/>
                </a:cxn>
                <a:cxn ang="0">
                  <a:pos x="273" y="191"/>
                </a:cxn>
                <a:cxn ang="0">
                  <a:pos x="290" y="203"/>
                </a:cxn>
                <a:cxn ang="0">
                  <a:pos x="308" y="209"/>
                </a:cxn>
                <a:cxn ang="0">
                  <a:pos x="331" y="208"/>
                </a:cxn>
                <a:cxn ang="0">
                  <a:pos x="338" y="156"/>
                </a:cxn>
                <a:cxn ang="0">
                  <a:pos x="315" y="99"/>
                </a:cxn>
                <a:cxn ang="0">
                  <a:pos x="307" y="45"/>
                </a:cxn>
                <a:cxn ang="0">
                  <a:pos x="363" y="0"/>
                </a:cxn>
                <a:cxn ang="0">
                  <a:pos x="368" y="83"/>
                </a:cxn>
                <a:cxn ang="0">
                  <a:pos x="364" y="175"/>
                </a:cxn>
                <a:cxn ang="0">
                  <a:pos x="356" y="272"/>
                </a:cxn>
                <a:cxn ang="0">
                  <a:pos x="351" y="374"/>
                </a:cxn>
              </a:cxnLst>
              <a:rect l="0" t="0" r="r" b="b"/>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3" name="Freeform 101"/>
            <p:cNvSpPr>
              <a:spLocks/>
            </p:cNvSpPr>
            <p:nvPr/>
          </p:nvSpPr>
          <p:spPr bwMode="auto">
            <a:xfrm>
              <a:off x="4278" y="1767"/>
              <a:ext cx="31" cy="46"/>
            </a:xfrm>
            <a:custGeom>
              <a:avLst/>
              <a:gdLst/>
              <a:ahLst/>
              <a:cxnLst>
                <a:cxn ang="0">
                  <a:pos x="156" y="31"/>
                </a:cxn>
                <a:cxn ang="0">
                  <a:pos x="42" y="228"/>
                </a:cxn>
                <a:cxn ang="0">
                  <a:pos x="32" y="219"/>
                </a:cxn>
                <a:cxn ang="0">
                  <a:pos x="20" y="211"/>
                </a:cxn>
                <a:cxn ang="0">
                  <a:pos x="14" y="205"/>
                </a:cxn>
                <a:cxn ang="0">
                  <a:pos x="8" y="200"/>
                </a:cxn>
                <a:cxn ang="0">
                  <a:pos x="4" y="193"/>
                </a:cxn>
                <a:cxn ang="0">
                  <a:pos x="0" y="187"/>
                </a:cxn>
                <a:cxn ang="0">
                  <a:pos x="114" y="0"/>
                </a:cxn>
                <a:cxn ang="0">
                  <a:pos x="120" y="0"/>
                </a:cxn>
                <a:cxn ang="0">
                  <a:pos x="126" y="2"/>
                </a:cxn>
                <a:cxn ang="0">
                  <a:pos x="130" y="5"/>
                </a:cxn>
                <a:cxn ang="0">
                  <a:pos x="135" y="11"/>
                </a:cxn>
                <a:cxn ang="0">
                  <a:pos x="138" y="15"/>
                </a:cxn>
                <a:cxn ang="0">
                  <a:pos x="144" y="21"/>
                </a:cxn>
                <a:cxn ang="0">
                  <a:pos x="148" y="26"/>
                </a:cxn>
                <a:cxn ang="0">
                  <a:pos x="156" y="31"/>
                </a:cxn>
              </a:cxnLst>
              <a:rect l="0" t="0" r="r" b="b"/>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4" name="Freeform 102"/>
            <p:cNvSpPr>
              <a:spLocks/>
            </p:cNvSpPr>
            <p:nvPr/>
          </p:nvSpPr>
          <p:spPr bwMode="auto">
            <a:xfrm>
              <a:off x="4275" y="1773"/>
              <a:ext cx="11" cy="19"/>
            </a:xfrm>
            <a:custGeom>
              <a:avLst/>
              <a:gdLst/>
              <a:ahLst/>
              <a:cxnLst>
                <a:cxn ang="0">
                  <a:pos x="3" y="93"/>
                </a:cxn>
                <a:cxn ang="0">
                  <a:pos x="2" y="74"/>
                </a:cxn>
                <a:cxn ang="0">
                  <a:pos x="1" y="58"/>
                </a:cxn>
                <a:cxn ang="0">
                  <a:pos x="0" y="43"/>
                </a:cxn>
                <a:cxn ang="0">
                  <a:pos x="2" y="31"/>
                </a:cxn>
                <a:cxn ang="0">
                  <a:pos x="5" y="19"/>
                </a:cxn>
                <a:cxn ang="0">
                  <a:pos x="15" y="10"/>
                </a:cxn>
                <a:cxn ang="0">
                  <a:pos x="31" y="4"/>
                </a:cxn>
                <a:cxn ang="0">
                  <a:pos x="55" y="0"/>
                </a:cxn>
                <a:cxn ang="0">
                  <a:pos x="3" y="93"/>
                </a:cxn>
              </a:cxnLst>
              <a:rect l="0" t="0" r="r" b="b"/>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5" name="Freeform 103"/>
            <p:cNvSpPr>
              <a:spLocks/>
            </p:cNvSpPr>
            <p:nvPr/>
          </p:nvSpPr>
          <p:spPr bwMode="auto">
            <a:xfrm>
              <a:off x="4131" y="1777"/>
              <a:ext cx="29" cy="44"/>
            </a:xfrm>
            <a:custGeom>
              <a:avLst/>
              <a:gdLst/>
              <a:ahLst/>
              <a:cxnLst>
                <a:cxn ang="0">
                  <a:pos x="145" y="0"/>
                </a:cxn>
                <a:cxn ang="0">
                  <a:pos x="126" y="27"/>
                </a:cxn>
                <a:cxn ang="0">
                  <a:pos x="109" y="55"/>
                </a:cxn>
                <a:cxn ang="0">
                  <a:pos x="92" y="82"/>
                </a:cxn>
                <a:cxn ang="0">
                  <a:pos x="76" y="111"/>
                </a:cxn>
                <a:cxn ang="0">
                  <a:pos x="58" y="139"/>
                </a:cxn>
                <a:cxn ang="0">
                  <a:pos x="41" y="167"/>
                </a:cxn>
                <a:cxn ang="0">
                  <a:pos x="21" y="193"/>
                </a:cxn>
                <a:cxn ang="0">
                  <a:pos x="0" y="218"/>
                </a:cxn>
                <a:cxn ang="0">
                  <a:pos x="2" y="183"/>
                </a:cxn>
                <a:cxn ang="0">
                  <a:pos x="8" y="150"/>
                </a:cxn>
                <a:cxn ang="0">
                  <a:pos x="17" y="119"/>
                </a:cxn>
                <a:cxn ang="0">
                  <a:pos x="31" y="92"/>
                </a:cxn>
                <a:cxn ang="0">
                  <a:pos x="45" y="65"/>
                </a:cxn>
                <a:cxn ang="0">
                  <a:pos x="60" y="41"/>
                </a:cxn>
                <a:cxn ang="0">
                  <a:pos x="76" y="19"/>
                </a:cxn>
                <a:cxn ang="0">
                  <a:pos x="93" y="0"/>
                </a:cxn>
                <a:cxn ang="0">
                  <a:pos x="96" y="2"/>
                </a:cxn>
                <a:cxn ang="0">
                  <a:pos x="102" y="3"/>
                </a:cxn>
                <a:cxn ang="0">
                  <a:pos x="109" y="3"/>
                </a:cxn>
                <a:cxn ang="0">
                  <a:pos x="116" y="3"/>
                </a:cxn>
                <a:cxn ang="0">
                  <a:pos x="122" y="1"/>
                </a:cxn>
                <a:cxn ang="0">
                  <a:pos x="129" y="1"/>
                </a:cxn>
                <a:cxn ang="0">
                  <a:pos x="137" y="0"/>
                </a:cxn>
                <a:cxn ang="0">
                  <a:pos x="145" y="0"/>
                </a:cxn>
              </a:cxnLst>
              <a:rect l="0" t="0" r="r" b="b"/>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6" name="Freeform 104"/>
            <p:cNvSpPr>
              <a:spLocks/>
            </p:cNvSpPr>
            <p:nvPr/>
          </p:nvSpPr>
          <p:spPr bwMode="auto">
            <a:xfrm>
              <a:off x="4139" y="1782"/>
              <a:ext cx="29" cy="53"/>
            </a:xfrm>
            <a:custGeom>
              <a:avLst/>
              <a:gdLst/>
              <a:ahLst/>
              <a:cxnLst>
                <a:cxn ang="0">
                  <a:pos x="32" y="269"/>
                </a:cxn>
                <a:cxn ang="0">
                  <a:pos x="0" y="249"/>
                </a:cxn>
                <a:cxn ang="0">
                  <a:pos x="146" y="0"/>
                </a:cxn>
                <a:cxn ang="0">
                  <a:pos x="145" y="36"/>
                </a:cxn>
                <a:cxn ang="0">
                  <a:pos x="137" y="72"/>
                </a:cxn>
                <a:cxn ang="0">
                  <a:pos x="123" y="106"/>
                </a:cxn>
                <a:cxn ang="0">
                  <a:pos x="107" y="141"/>
                </a:cxn>
                <a:cxn ang="0">
                  <a:pos x="87" y="173"/>
                </a:cxn>
                <a:cxn ang="0">
                  <a:pos x="68" y="206"/>
                </a:cxn>
                <a:cxn ang="0">
                  <a:pos x="48" y="237"/>
                </a:cxn>
                <a:cxn ang="0">
                  <a:pos x="32" y="269"/>
                </a:cxn>
              </a:cxnLst>
              <a:rect l="0" t="0" r="r" b="b"/>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7" name="Freeform 105"/>
            <p:cNvSpPr>
              <a:spLocks/>
            </p:cNvSpPr>
            <p:nvPr/>
          </p:nvSpPr>
          <p:spPr bwMode="auto">
            <a:xfrm>
              <a:off x="4293" y="1782"/>
              <a:ext cx="30" cy="43"/>
            </a:xfrm>
            <a:custGeom>
              <a:avLst/>
              <a:gdLst/>
              <a:ahLst/>
              <a:cxnLst>
                <a:cxn ang="0">
                  <a:pos x="61" y="217"/>
                </a:cxn>
                <a:cxn ang="0">
                  <a:pos x="51" y="209"/>
                </a:cxn>
                <a:cxn ang="0">
                  <a:pos x="38" y="203"/>
                </a:cxn>
                <a:cxn ang="0">
                  <a:pos x="26" y="198"/>
                </a:cxn>
                <a:cxn ang="0">
                  <a:pos x="14" y="193"/>
                </a:cxn>
                <a:cxn ang="0">
                  <a:pos x="4" y="185"/>
                </a:cxn>
                <a:cxn ang="0">
                  <a:pos x="0" y="179"/>
                </a:cxn>
                <a:cxn ang="0">
                  <a:pos x="1" y="167"/>
                </a:cxn>
                <a:cxn ang="0">
                  <a:pos x="9" y="155"/>
                </a:cxn>
                <a:cxn ang="0">
                  <a:pos x="112" y="0"/>
                </a:cxn>
                <a:cxn ang="0">
                  <a:pos x="139" y="23"/>
                </a:cxn>
                <a:cxn ang="0">
                  <a:pos x="149" y="49"/>
                </a:cxn>
                <a:cxn ang="0">
                  <a:pos x="143" y="76"/>
                </a:cxn>
                <a:cxn ang="0">
                  <a:pos x="129" y="104"/>
                </a:cxn>
                <a:cxn ang="0">
                  <a:pos x="107" y="131"/>
                </a:cxn>
                <a:cxn ang="0">
                  <a:pos x="87" y="161"/>
                </a:cxn>
                <a:cxn ang="0">
                  <a:pos x="69" y="189"/>
                </a:cxn>
                <a:cxn ang="0">
                  <a:pos x="61" y="217"/>
                </a:cxn>
              </a:cxnLst>
              <a:rect l="0" t="0" r="r" b="b"/>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8" name="Freeform 106"/>
            <p:cNvSpPr>
              <a:spLocks/>
            </p:cNvSpPr>
            <p:nvPr/>
          </p:nvSpPr>
          <p:spPr bwMode="auto">
            <a:xfrm>
              <a:off x="4313" y="1798"/>
              <a:ext cx="31" cy="37"/>
            </a:xfrm>
            <a:custGeom>
              <a:avLst/>
              <a:gdLst/>
              <a:ahLst/>
              <a:cxnLst>
                <a:cxn ang="0">
                  <a:pos x="156" y="52"/>
                </a:cxn>
                <a:cxn ang="0">
                  <a:pos x="63" y="186"/>
                </a:cxn>
                <a:cxn ang="0">
                  <a:pos x="0" y="166"/>
                </a:cxn>
                <a:cxn ang="0">
                  <a:pos x="84" y="0"/>
                </a:cxn>
                <a:cxn ang="0">
                  <a:pos x="91" y="3"/>
                </a:cxn>
                <a:cxn ang="0">
                  <a:pos x="100" y="6"/>
                </a:cxn>
                <a:cxn ang="0">
                  <a:pos x="110" y="11"/>
                </a:cxn>
                <a:cxn ang="0">
                  <a:pos x="120" y="17"/>
                </a:cxn>
                <a:cxn ang="0">
                  <a:pos x="129" y="22"/>
                </a:cxn>
                <a:cxn ang="0">
                  <a:pos x="138" y="30"/>
                </a:cxn>
                <a:cxn ang="0">
                  <a:pos x="147" y="40"/>
                </a:cxn>
                <a:cxn ang="0">
                  <a:pos x="156" y="52"/>
                </a:cxn>
              </a:cxnLst>
              <a:rect l="0" t="0" r="r" b="b"/>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9" name="Freeform 107"/>
            <p:cNvSpPr>
              <a:spLocks/>
            </p:cNvSpPr>
            <p:nvPr/>
          </p:nvSpPr>
          <p:spPr bwMode="auto">
            <a:xfrm>
              <a:off x="4154" y="1809"/>
              <a:ext cx="26" cy="43"/>
            </a:xfrm>
            <a:custGeom>
              <a:avLst/>
              <a:gdLst/>
              <a:ahLst/>
              <a:cxnLst>
                <a:cxn ang="0">
                  <a:pos x="124" y="72"/>
                </a:cxn>
                <a:cxn ang="0">
                  <a:pos x="40" y="218"/>
                </a:cxn>
                <a:cxn ang="0">
                  <a:pos x="30" y="209"/>
                </a:cxn>
                <a:cxn ang="0">
                  <a:pos x="20" y="201"/>
                </a:cxn>
                <a:cxn ang="0">
                  <a:pos x="7" y="193"/>
                </a:cxn>
                <a:cxn ang="0">
                  <a:pos x="0" y="186"/>
                </a:cxn>
                <a:cxn ang="0">
                  <a:pos x="82" y="0"/>
                </a:cxn>
                <a:cxn ang="0">
                  <a:pos x="92" y="1"/>
                </a:cxn>
                <a:cxn ang="0">
                  <a:pos x="104" y="6"/>
                </a:cxn>
                <a:cxn ang="0">
                  <a:pos x="113" y="13"/>
                </a:cxn>
                <a:cxn ang="0">
                  <a:pos x="122" y="23"/>
                </a:cxn>
                <a:cxn ang="0">
                  <a:pos x="126" y="33"/>
                </a:cxn>
                <a:cxn ang="0">
                  <a:pos x="130" y="47"/>
                </a:cxn>
                <a:cxn ang="0">
                  <a:pos x="128" y="59"/>
                </a:cxn>
                <a:cxn ang="0">
                  <a:pos x="124" y="72"/>
                </a:cxn>
              </a:cxnLst>
              <a:rect l="0" t="0" r="r" b="b"/>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0" name="Freeform 108"/>
            <p:cNvSpPr>
              <a:spLocks/>
            </p:cNvSpPr>
            <p:nvPr/>
          </p:nvSpPr>
          <p:spPr bwMode="auto">
            <a:xfrm>
              <a:off x="4336" y="1815"/>
              <a:ext cx="20" cy="29"/>
            </a:xfrm>
            <a:custGeom>
              <a:avLst/>
              <a:gdLst/>
              <a:ahLst/>
              <a:cxnLst>
                <a:cxn ang="0">
                  <a:pos x="83" y="146"/>
                </a:cxn>
                <a:cxn ang="0">
                  <a:pos x="0" y="136"/>
                </a:cxn>
                <a:cxn ang="0">
                  <a:pos x="62" y="0"/>
                </a:cxn>
                <a:cxn ang="0">
                  <a:pos x="72" y="15"/>
                </a:cxn>
                <a:cxn ang="0">
                  <a:pos x="82" y="33"/>
                </a:cxn>
                <a:cxn ang="0">
                  <a:pos x="89" y="50"/>
                </a:cxn>
                <a:cxn ang="0">
                  <a:pos x="96" y="69"/>
                </a:cxn>
                <a:cxn ang="0">
                  <a:pos x="97" y="87"/>
                </a:cxn>
                <a:cxn ang="0">
                  <a:pos x="96" y="106"/>
                </a:cxn>
                <a:cxn ang="0">
                  <a:pos x="91" y="125"/>
                </a:cxn>
                <a:cxn ang="0">
                  <a:pos x="83" y="146"/>
                </a:cxn>
              </a:cxnLst>
              <a:rect l="0" t="0" r="r" b="b"/>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1" name="Freeform 109"/>
            <p:cNvSpPr>
              <a:spLocks/>
            </p:cNvSpPr>
            <p:nvPr/>
          </p:nvSpPr>
          <p:spPr bwMode="auto">
            <a:xfrm>
              <a:off x="4171" y="1827"/>
              <a:ext cx="24" cy="35"/>
            </a:xfrm>
            <a:custGeom>
              <a:avLst/>
              <a:gdLst/>
              <a:ahLst/>
              <a:cxnLst>
                <a:cxn ang="0">
                  <a:pos x="57" y="176"/>
                </a:cxn>
                <a:cxn ang="0">
                  <a:pos x="44" y="174"/>
                </a:cxn>
                <a:cxn ang="0">
                  <a:pos x="31" y="171"/>
                </a:cxn>
                <a:cxn ang="0">
                  <a:pos x="18" y="163"/>
                </a:cxn>
                <a:cxn ang="0">
                  <a:pos x="9" y="155"/>
                </a:cxn>
                <a:cxn ang="0">
                  <a:pos x="2" y="144"/>
                </a:cxn>
                <a:cxn ang="0">
                  <a:pos x="0" y="132"/>
                </a:cxn>
                <a:cxn ang="0">
                  <a:pos x="4" y="118"/>
                </a:cxn>
                <a:cxn ang="0">
                  <a:pos x="15" y="104"/>
                </a:cxn>
                <a:cxn ang="0">
                  <a:pos x="79" y="0"/>
                </a:cxn>
                <a:cxn ang="0">
                  <a:pos x="107" y="19"/>
                </a:cxn>
                <a:cxn ang="0">
                  <a:pos x="119" y="42"/>
                </a:cxn>
                <a:cxn ang="0">
                  <a:pos x="118" y="65"/>
                </a:cxn>
                <a:cxn ang="0">
                  <a:pos x="110" y="88"/>
                </a:cxn>
                <a:cxn ang="0">
                  <a:pos x="95" y="111"/>
                </a:cxn>
                <a:cxn ang="0">
                  <a:pos x="79" y="133"/>
                </a:cxn>
                <a:cxn ang="0">
                  <a:pos x="64" y="155"/>
                </a:cxn>
                <a:cxn ang="0">
                  <a:pos x="57" y="176"/>
                </a:cxn>
              </a:cxnLst>
              <a:rect l="0" t="0" r="r" b="b"/>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2" name="Freeform 110"/>
            <p:cNvSpPr>
              <a:spLocks/>
            </p:cNvSpPr>
            <p:nvPr/>
          </p:nvSpPr>
          <p:spPr bwMode="auto">
            <a:xfrm>
              <a:off x="4193" y="1846"/>
              <a:ext cx="17" cy="23"/>
            </a:xfrm>
            <a:custGeom>
              <a:avLst/>
              <a:gdLst/>
              <a:ahLst/>
              <a:cxnLst>
                <a:cxn ang="0">
                  <a:pos x="73" y="114"/>
                </a:cxn>
                <a:cxn ang="0">
                  <a:pos x="0" y="104"/>
                </a:cxn>
                <a:cxn ang="0">
                  <a:pos x="42" y="0"/>
                </a:cxn>
                <a:cxn ang="0">
                  <a:pos x="52" y="11"/>
                </a:cxn>
                <a:cxn ang="0">
                  <a:pos x="64" y="25"/>
                </a:cxn>
                <a:cxn ang="0">
                  <a:pos x="73" y="38"/>
                </a:cxn>
                <a:cxn ang="0">
                  <a:pos x="80" y="53"/>
                </a:cxn>
                <a:cxn ang="0">
                  <a:pos x="84" y="67"/>
                </a:cxn>
                <a:cxn ang="0">
                  <a:pos x="85" y="82"/>
                </a:cxn>
                <a:cxn ang="0">
                  <a:pos x="80" y="97"/>
                </a:cxn>
                <a:cxn ang="0">
                  <a:pos x="73" y="114"/>
                </a:cxn>
              </a:cxnLst>
              <a:rect l="0" t="0" r="r" b="b"/>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3" name="Freeform 111"/>
            <p:cNvSpPr>
              <a:spLocks/>
            </p:cNvSpPr>
            <p:nvPr/>
          </p:nvSpPr>
          <p:spPr bwMode="auto">
            <a:xfrm>
              <a:off x="4212" y="884"/>
              <a:ext cx="12" cy="7"/>
            </a:xfrm>
            <a:custGeom>
              <a:avLst/>
              <a:gdLst/>
              <a:ahLst/>
              <a:cxnLst>
                <a:cxn ang="0">
                  <a:pos x="62" y="32"/>
                </a:cxn>
                <a:cxn ang="0">
                  <a:pos x="62" y="34"/>
                </a:cxn>
                <a:cxn ang="0">
                  <a:pos x="58" y="35"/>
                </a:cxn>
                <a:cxn ang="0">
                  <a:pos x="49" y="35"/>
                </a:cxn>
                <a:cxn ang="0">
                  <a:pos x="38" y="35"/>
                </a:cxn>
                <a:cxn ang="0">
                  <a:pos x="26" y="33"/>
                </a:cxn>
                <a:cxn ang="0">
                  <a:pos x="15" y="33"/>
                </a:cxn>
                <a:cxn ang="0">
                  <a:pos x="6" y="32"/>
                </a:cxn>
                <a:cxn ang="0">
                  <a:pos x="0" y="32"/>
                </a:cxn>
                <a:cxn ang="0">
                  <a:pos x="31" y="0"/>
                </a:cxn>
                <a:cxn ang="0">
                  <a:pos x="62" y="32"/>
                </a:cxn>
              </a:cxnLst>
              <a:rect l="0" t="0" r="r" b="b"/>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4" name="Freeform 112"/>
            <p:cNvSpPr>
              <a:spLocks/>
            </p:cNvSpPr>
            <p:nvPr/>
          </p:nvSpPr>
          <p:spPr bwMode="auto">
            <a:xfrm>
              <a:off x="4123" y="610"/>
              <a:ext cx="62" cy="66"/>
            </a:xfrm>
            <a:custGeom>
              <a:avLst/>
              <a:gdLst/>
              <a:ahLst/>
              <a:cxnLst>
                <a:cxn ang="0">
                  <a:pos x="228" y="104"/>
                </a:cxn>
                <a:cxn ang="0">
                  <a:pos x="310" y="125"/>
                </a:cxn>
                <a:cxn ang="0">
                  <a:pos x="310" y="136"/>
                </a:cxn>
                <a:cxn ang="0">
                  <a:pos x="300" y="143"/>
                </a:cxn>
                <a:cxn ang="0">
                  <a:pos x="290" y="152"/>
                </a:cxn>
                <a:cxn ang="0">
                  <a:pos x="278" y="162"/>
                </a:cxn>
                <a:cxn ang="0">
                  <a:pos x="267" y="172"/>
                </a:cxn>
                <a:cxn ang="0">
                  <a:pos x="256" y="182"/>
                </a:cxn>
                <a:cxn ang="0">
                  <a:pos x="249" y="195"/>
                </a:cxn>
                <a:cxn ang="0">
                  <a:pos x="246" y="206"/>
                </a:cxn>
                <a:cxn ang="0">
                  <a:pos x="248" y="218"/>
                </a:cxn>
                <a:cxn ang="0">
                  <a:pos x="258" y="231"/>
                </a:cxn>
                <a:cxn ang="0">
                  <a:pos x="266" y="244"/>
                </a:cxn>
                <a:cxn ang="0">
                  <a:pos x="271" y="259"/>
                </a:cxn>
                <a:cxn ang="0">
                  <a:pos x="274" y="275"/>
                </a:cxn>
                <a:cxn ang="0">
                  <a:pos x="274" y="289"/>
                </a:cxn>
                <a:cxn ang="0">
                  <a:pos x="274" y="305"/>
                </a:cxn>
                <a:cxn ang="0">
                  <a:pos x="272" y="319"/>
                </a:cxn>
                <a:cxn ang="0">
                  <a:pos x="270" y="332"/>
                </a:cxn>
                <a:cxn ang="0">
                  <a:pos x="254" y="329"/>
                </a:cxn>
                <a:cxn ang="0">
                  <a:pos x="240" y="323"/>
                </a:cxn>
                <a:cxn ang="0">
                  <a:pos x="228" y="314"/>
                </a:cxn>
                <a:cxn ang="0">
                  <a:pos x="218" y="306"/>
                </a:cxn>
                <a:cxn ang="0">
                  <a:pos x="205" y="296"/>
                </a:cxn>
                <a:cxn ang="0">
                  <a:pos x="193" y="288"/>
                </a:cxn>
                <a:cxn ang="0">
                  <a:pos x="179" y="282"/>
                </a:cxn>
                <a:cxn ang="0">
                  <a:pos x="166" y="280"/>
                </a:cxn>
                <a:cxn ang="0">
                  <a:pos x="160" y="275"/>
                </a:cxn>
                <a:cxn ang="0">
                  <a:pos x="156" y="269"/>
                </a:cxn>
                <a:cxn ang="0">
                  <a:pos x="149" y="262"/>
                </a:cxn>
                <a:cxn ang="0">
                  <a:pos x="143" y="258"/>
                </a:cxn>
                <a:cxn ang="0">
                  <a:pos x="135" y="253"/>
                </a:cxn>
                <a:cxn ang="0">
                  <a:pos x="128" y="252"/>
                </a:cxn>
                <a:cxn ang="0">
                  <a:pos x="121" y="253"/>
                </a:cxn>
                <a:cxn ang="0">
                  <a:pos x="114" y="260"/>
                </a:cxn>
                <a:cxn ang="0">
                  <a:pos x="100" y="270"/>
                </a:cxn>
                <a:cxn ang="0">
                  <a:pos x="88" y="280"/>
                </a:cxn>
                <a:cxn ang="0">
                  <a:pos x="74" y="289"/>
                </a:cxn>
                <a:cxn ang="0">
                  <a:pos x="62" y="299"/>
                </a:cxn>
                <a:cxn ang="0">
                  <a:pos x="48" y="305"/>
                </a:cxn>
                <a:cxn ang="0">
                  <a:pos x="35" y="312"/>
                </a:cxn>
                <a:cxn ang="0">
                  <a:pos x="21" y="317"/>
                </a:cxn>
                <a:cxn ang="0">
                  <a:pos x="10" y="322"/>
                </a:cxn>
                <a:cxn ang="0">
                  <a:pos x="62" y="187"/>
                </a:cxn>
                <a:cxn ang="0">
                  <a:pos x="55" y="178"/>
                </a:cxn>
                <a:cxn ang="0">
                  <a:pos x="48" y="169"/>
                </a:cxn>
                <a:cxn ang="0">
                  <a:pos x="39" y="160"/>
                </a:cxn>
                <a:cxn ang="0">
                  <a:pos x="30" y="151"/>
                </a:cxn>
                <a:cxn ang="0">
                  <a:pos x="20" y="140"/>
                </a:cxn>
                <a:cxn ang="0">
                  <a:pos x="11" y="131"/>
                </a:cxn>
                <a:cxn ang="0">
                  <a:pos x="4" y="121"/>
                </a:cxn>
                <a:cxn ang="0">
                  <a:pos x="0" y="114"/>
                </a:cxn>
                <a:cxn ang="0">
                  <a:pos x="27" y="117"/>
                </a:cxn>
                <a:cxn ang="0">
                  <a:pos x="52" y="112"/>
                </a:cxn>
                <a:cxn ang="0">
                  <a:pos x="73" y="100"/>
                </a:cxn>
                <a:cxn ang="0">
                  <a:pos x="92" y="84"/>
                </a:cxn>
                <a:cxn ang="0">
                  <a:pos x="108" y="64"/>
                </a:cxn>
                <a:cxn ang="0">
                  <a:pos x="124" y="42"/>
                </a:cxn>
                <a:cxn ang="0">
                  <a:pos x="139" y="19"/>
                </a:cxn>
                <a:cxn ang="0">
                  <a:pos x="156" y="0"/>
                </a:cxn>
                <a:cxn ang="0">
                  <a:pos x="166" y="0"/>
                </a:cxn>
                <a:cxn ang="0">
                  <a:pos x="228" y="104"/>
                </a:cxn>
              </a:cxnLst>
              <a:rect l="0" t="0" r="r" b="b"/>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5" name="Freeform 113"/>
            <p:cNvSpPr>
              <a:spLocks/>
            </p:cNvSpPr>
            <p:nvPr/>
          </p:nvSpPr>
          <p:spPr bwMode="auto">
            <a:xfrm>
              <a:off x="4131" y="618"/>
              <a:ext cx="46" cy="52"/>
            </a:xfrm>
            <a:custGeom>
              <a:avLst/>
              <a:gdLst/>
              <a:ahLst/>
              <a:cxnLst>
                <a:cxn ang="0">
                  <a:pos x="197" y="94"/>
                </a:cxn>
                <a:cxn ang="0">
                  <a:pos x="204" y="94"/>
                </a:cxn>
                <a:cxn ang="0">
                  <a:pos x="212" y="94"/>
                </a:cxn>
                <a:cxn ang="0">
                  <a:pos x="220" y="94"/>
                </a:cxn>
                <a:cxn ang="0">
                  <a:pos x="229" y="94"/>
                </a:cxn>
                <a:cxn ang="0">
                  <a:pos x="222" y="103"/>
                </a:cxn>
                <a:cxn ang="0">
                  <a:pos x="216" y="111"/>
                </a:cxn>
                <a:cxn ang="0">
                  <a:pos x="208" y="116"/>
                </a:cxn>
                <a:cxn ang="0">
                  <a:pos x="202" y="122"/>
                </a:cxn>
                <a:cxn ang="0">
                  <a:pos x="194" y="127"/>
                </a:cxn>
                <a:cxn ang="0">
                  <a:pos x="187" y="131"/>
                </a:cxn>
                <a:cxn ang="0">
                  <a:pos x="180" y="137"/>
                </a:cxn>
                <a:cxn ang="0">
                  <a:pos x="177" y="145"/>
                </a:cxn>
                <a:cxn ang="0">
                  <a:pos x="180" y="159"/>
                </a:cxn>
                <a:cxn ang="0">
                  <a:pos x="186" y="175"/>
                </a:cxn>
                <a:cxn ang="0">
                  <a:pos x="193" y="190"/>
                </a:cxn>
                <a:cxn ang="0">
                  <a:pos x="199" y="206"/>
                </a:cxn>
                <a:cxn ang="0">
                  <a:pos x="204" y="219"/>
                </a:cxn>
                <a:cxn ang="0">
                  <a:pos x="207" y="233"/>
                </a:cxn>
                <a:cxn ang="0">
                  <a:pos x="208" y="245"/>
                </a:cxn>
                <a:cxn ang="0">
                  <a:pos x="207" y="259"/>
                </a:cxn>
                <a:cxn ang="0">
                  <a:pos x="93" y="176"/>
                </a:cxn>
                <a:cxn ang="0">
                  <a:pos x="0" y="238"/>
                </a:cxn>
                <a:cxn ang="0">
                  <a:pos x="4" y="221"/>
                </a:cxn>
                <a:cxn ang="0">
                  <a:pos x="11" y="208"/>
                </a:cxn>
                <a:cxn ang="0">
                  <a:pos x="16" y="194"/>
                </a:cxn>
                <a:cxn ang="0">
                  <a:pos x="24" y="182"/>
                </a:cxn>
                <a:cxn ang="0">
                  <a:pos x="30" y="168"/>
                </a:cxn>
                <a:cxn ang="0">
                  <a:pos x="35" y="157"/>
                </a:cxn>
                <a:cxn ang="0">
                  <a:pos x="39" y="146"/>
                </a:cxn>
                <a:cxn ang="0">
                  <a:pos x="41" y="134"/>
                </a:cxn>
                <a:cxn ang="0">
                  <a:pos x="33" y="129"/>
                </a:cxn>
                <a:cxn ang="0">
                  <a:pos x="26" y="124"/>
                </a:cxn>
                <a:cxn ang="0">
                  <a:pos x="21" y="118"/>
                </a:cxn>
                <a:cxn ang="0">
                  <a:pos x="16" y="112"/>
                </a:cxn>
                <a:cxn ang="0">
                  <a:pos x="12" y="104"/>
                </a:cxn>
                <a:cxn ang="0">
                  <a:pos x="7" y="97"/>
                </a:cxn>
                <a:cxn ang="0">
                  <a:pos x="4" y="89"/>
                </a:cxn>
                <a:cxn ang="0">
                  <a:pos x="0" y="83"/>
                </a:cxn>
                <a:cxn ang="0">
                  <a:pos x="73" y="72"/>
                </a:cxn>
                <a:cxn ang="0">
                  <a:pos x="125" y="0"/>
                </a:cxn>
                <a:cxn ang="0">
                  <a:pos x="136" y="9"/>
                </a:cxn>
                <a:cxn ang="0">
                  <a:pos x="144" y="23"/>
                </a:cxn>
                <a:cxn ang="0">
                  <a:pos x="148" y="37"/>
                </a:cxn>
                <a:cxn ang="0">
                  <a:pos x="153" y="54"/>
                </a:cxn>
                <a:cxn ang="0">
                  <a:pos x="156" y="68"/>
                </a:cxn>
                <a:cxn ang="0">
                  <a:pos x="164" y="81"/>
                </a:cxn>
                <a:cxn ang="0">
                  <a:pos x="177" y="89"/>
                </a:cxn>
                <a:cxn ang="0">
                  <a:pos x="197" y="94"/>
                </a:cxn>
              </a:cxnLst>
              <a:rect l="0" t="0" r="r" b="b"/>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6" name="Freeform 114"/>
            <p:cNvSpPr>
              <a:spLocks/>
            </p:cNvSpPr>
            <p:nvPr/>
          </p:nvSpPr>
          <p:spPr bwMode="auto">
            <a:xfrm>
              <a:off x="4249" y="726"/>
              <a:ext cx="62" cy="60"/>
            </a:xfrm>
            <a:custGeom>
              <a:avLst/>
              <a:gdLst/>
              <a:ahLst/>
              <a:cxnLst>
                <a:cxn ang="0">
                  <a:pos x="210" y="24"/>
                </a:cxn>
                <a:cxn ang="0">
                  <a:pos x="213" y="51"/>
                </a:cxn>
                <a:cxn ang="0">
                  <a:pos x="216" y="75"/>
                </a:cxn>
                <a:cxn ang="0">
                  <a:pos x="229" y="95"/>
                </a:cxn>
                <a:cxn ang="0">
                  <a:pos x="249" y="104"/>
                </a:cxn>
                <a:cxn ang="0">
                  <a:pos x="271" y="107"/>
                </a:cxn>
                <a:cxn ang="0">
                  <a:pos x="291" y="114"/>
                </a:cxn>
                <a:cxn ang="0">
                  <a:pos x="306" y="126"/>
                </a:cxn>
                <a:cxn ang="0">
                  <a:pos x="239" y="197"/>
                </a:cxn>
                <a:cxn ang="0">
                  <a:pos x="240" y="219"/>
                </a:cxn>
                <a:cxn ang="0">
                  <a:pos x="243" y="243"/>
                </a:cxn>
                <a:cxn ang="0">
                  <a:pos x="247" y="267"/>
                </a:cxn>
                <a:cxn ang="0">
                  <a:pos x="249" y="290"/>
                </a:cxn>
                <a:cxn ang="0">
                  <a:pos x="220" y="285"/>
                </a:cxn>
                <a:cxn ang="0">
                  <a:pos x="198" y="272"/>
                </a:cxn>
                <a:cxn ang="0">
                  <a:pos x="177" y="255"/>
                </a:cxn>
                <a:cxn ang="0">
                  <a:pos x="155" y="238"/>
                </a:cxn>
                <a:cxn ang="0">
                  <a:pos x="133" y="255"/>
                </a:cxn>
                <a:cxn ang="0">
                  <a:pos x="114" y="273"/>
                </a:cxn>
                <a:cxn ang="0">
                  <a:pos x="94" y="288"/>
                </a:cxn>
                <a:cxn ang="0">
                  <a:pos x="73" y="300"/>
                </a:cxn>
                <a:cxn ang="0">
                  <a:pos x="67" y="258"/>
                </a:cxn>
                <a:cxn ang="0">
                  <a:pos x="83" y="216"/>
                </a:cxn>
                <a:cxn ang="0">
                  <a:pos x="90" y="178"/>
                </a:cxn>
                <a:cxn ang="0">
                  <a:pos x="63" y="156"/>
                </a:cxn>
                <a:cxn ang="0">
                  <a:pos x="47" y="147"/>
                </a:cxn>
                <a:cxn ang="0">
                  <a:pos x="31" y="138"/>
                </a:cxn>
                <a:cxn ang="0">
                  <a:pos x="15" y="128"/>
                </a:cxn>
                <a:cxn ang="0">
                  <a:pos x="0" y="114"/>
                </a:cxn>
                <a:cxn ang="0">
                  <a:pos x="115" y="84"/>
                </a:cxn>
                <a:cxn ang="0">
                  <a:pos x="135" y="62"/>
                </a:cxn>
                <a:cxn ang="0">
                  <a:pos x="156" y="37"/>
                </a:cxn>
                <a:cxn ang="0">
                  <a:pos x="179" y="14"/>
                </a:cxn>
                <a:cxn ang="0">
                  <a:pos x="207" y="0"/>
                </a:cxn>
              </a:cxnLst>
              <a:rect l="0" t="0" r="r" b="b"/>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7" name="Freeform 115"/>
            <p:cNvSpPr>
              <a:spLocks/>
            </p:cNvSpPr>
            <p:nvPr/>
          </p:nvSpPr>
          <p:spPr bwMode="auto">
            <a:xfrm>
              <a:off x="4257" y="733"/>
              <a:ext cx="48" cy="47"/>
            </a:xfrm>
            <a:custGeom>
              <a:avLst/>
              <a:gdLst/>
              <a:ahLst/>
              <a:cxnLst>
                <a:cxn ang="0">
                  <a:pos x="207" y="102"/>
                </a:cxn>
                <a:cxn ang="0">
                  <a:pos x="239" y="102"/>
                </a:cxn>
                <a:cxn ang="0">
                  <a:pos x="230" y="109"/>
                </a:cxn>
                <a:cxn ang="0">
                  <a:pos x="221" y="116"/>
                </a:cxn>
                <a:cxn ang="0">
                  <a:pos x="211" y="122"/>
                </a:cxn>
                <a:cxn ang="0">
                  <a:pos x="201" y="128"/>
                </a:cxn>
                <a:cxn ang="0">
                  <a:pos x="191" y="134"/>
                </a:cxn>
                <a:cxn ang="0">
                  <a:pos x="182" y="140"/>
                </a:cxn>
                <a:cxn ang="0">
                  <a:pos x="172" y="146"/>
                </a:cxn>
                <a:cxn ang="0">
                  <a:pos x="165" y="154"/>
                </a:cxn>
                <a:cxn ang="0">
                  <a:pos x="187" y="228"/>
                </a:cxn>
                <a:cxn ang="0">
                  <a:pos x="174" y="226"/>
                </a:cxn>
                <a:cxn ang="0">
                  <a:pos x="164" y="222"/>
                </a:cxn>
                <a:cxn ang="0">
                  <a:pos x="154" y="215"/>
                </a:cxn>
                <a:cxn ang="0">
                  <a:pos x="146" y="209"/>
                </a:cxn>
                <a:cxn ang="0">
                  <a:pos x="136" y="200"/>
                </a:cxn>
                <a:cxn ang="0">
                  <a:pos x="128" y="192"/>
                </a:cxn>
                <a:cxn ang="0">
                  <a:pos x="120" y="183"/>
                </a:cxn>
                <a:cxn ang="0">
                  <a:pos x="113" y="176"/>
                </a:cxn>
                <a:cxn ang="0">
                  <a:pos x="41" y="238"/>
                </a:cxn>
                <a:cxn ang="0">
                  <a:pos x="73" y="124"/>
                </a:cxn>
                <a:cxn ang="0">
                  <a:pos x="60" y="119"/>
                </a:cxn>
                <a:cxn ang="0">
                  <a:pos x="50" y="117"/>
                </a:cxn>
                <a:cxn ang="0">
                  <a:pos x="40" y="114"/>
                </a:cxn>
                <a:cxn ang="0">
                  <a:pos x="32" y="110"/>
                </a:cxn>
                <a:cxn ang="0">
                  <a:pos x="23" y="106"/>
                </a:cxn>
                <a:cxn ang="0">
                  <a:pos x="15" y="100"/>
                </a:cxn>
                <a:cxn ang="0">
                  <a:pos x="7" y="92"/>
                </a:cxn>
                <a:cxn ang="0">
                  <a:pos x="0" y="82"/>
                </a:cxn>
                <a:cxn ang="0">
                  <a:pos x="8" y="81"/>
                </a:cxn>
                <a:cxn ang="0">
                  <a:pos x="18" y="80"/>
                </a:cxn>
                <a:cxn ang="0">
                  <a:pos x="29" y="78"/>
                </a:cxn>
                <a:cxn ang="0">
                  <a:pos x="41" y="76"/>
                </a:cxn>
                <a:cxn ang="0">
                  <a:pos x="52" y="74"/>
                </a:cxn>
                <a:cxn ang="0">
                  <a:pos x="64" y="73"/>
                </a:cxn>
                <a:cxn ang="0">
                  <a:pos x="73" y="72"/>
                </a:cxn>
                <a:cxn ang="0">
                  <a:pos x="83" y="72"/>
                </a:cxn>
                <a:cxn ang="0">
                  <a:pos x="145" y="0"/>
                </a:cxn>
                <a:cxn ang="0">
                  <a:pos x="149" y="12"/>
                </a:cxn>
                <a:cxn ang="0">
                  <a:pos x="152" y="28"/>
                </a:cxn>
                <a:cxn ang="0">
                  <a:pos x="153" y="45"/>
                </a:cxn>
                <a:cxn ang="0">
                  <a:pos x="156" y="62"/>
                </a:cxn>
                <a:cxn ang="0">
                  <a:pos x="160" y="78"/>
                </a:cxn>
                <a:cxn ang="0">
                  <a:pos x="169" y="90"/>
                </a:cxn>
                <a:cxn ang="0">
                  <a:pos x="183" y="99"/>
                </a:cxn>
                <a:cxn ang="0">
                  <a:pos x="207" y="102"/>
                </a:cxn>
              </a:cxnLst>
              <a:rect l="0" t="0" r="r" b="b"/>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8" name="Freeform 116"/>
            <p:cNvSpPr>
              <a:spLocks/>
            </p:cNvSpPr>
            <p:nvPr/>
          </p:nvSpPr>
          <p:spPr bwMode="auto">
            <a:xfrm>
              <a:off x="3969" y="730"/>
              <a:ext cx="69" cy="69"/>
            </a:xfrm>
            <a:custGeom>
              <a:avLst/>
              <a:gdLst/>
              <a:ahLst/>
              <a:cxnLst>
                <a:cxn ang="0">
                  <a:pos x="218" y="0"/>
                </a:cxn>
                <a:cxn ang="0">
                  <a:pos x="217" y="15"/>
                </a:cxn>
                <a:cxn ang="0">
                  <a:pos x="216" y="32"/>
                </a:cxn>
                <a:cxn ang="0">
                  <a:pos x="215" y="49"/>
                </a:cxn>
                <a:cxn ang="0">
                  <a:pos x="215" y="66"/>
                </a:cxn>
                <a:cxn ang="0">
                  <a:pos x="215" y="82"/>
                </a:cxn>
                <a:cxn ang="0">
                  <a:pos x="217" y="97"/>
                </a:cxn>
                <a:cxn ang="0">
                  <a:pos x="221" y="112"/>
                </a:cxn>
                <a:cxn ang="0">
                  <a:pos x="229" y="126"/>
                </a:cxn>
                <a:cxn ang="0">
                  <a:pos x="343" y="156"/>
                </a:cxn>
                <a:cxn ang="0">
                  <a:pos x="343" y="166"/>
                </a:cxn>
                <a:cxn ang="0">
                  <a:pos x="239" y="229"/>
                </a:cxn>
                <a:cxn ang="0">
                  <a:pos x="239" y="242"/>
                </a:cxn>
                <a:cxn ang="0">
                  <a:pos x="240" y="256"/>
                </a:cxn>
                <a:cxn ang="0">
                  <a:pos x="240" y="268"/>
                </a:cxn>
                <a:cxn ang="0">
                  <a:pos x="242" y="280"/>
                </a:cxn>
                <a:cxn ang="0">
                  <a:pos x="242" y="291"/>
                </a:cxn>
                <a:cxn ang="0">
                  <a:pos x="242" y="303"/>
                </a:cxn>
                <a:cxn ang="0">
                  <a:pos x="241" y="317"/>
                </a:cxn>
                <a:cxn ang="0">
                  <a:pos x="239" y="332"/>
                </a:cxn>
                <a:cxn ang="0">
                  <a:pos x="226" y="326"/>
                </a:cxn>
                <a:cxn ang="0">
                  <a:pos x="216" y="319"/>
                </a:cxn>
                <a:cxn ang="0">
                  <a:pos x="207" y="309"/>
                </a:cxn>
                <a:cxn ang="0">
                  <a:pos x="198" y="300"/>
                </a:cxn>
                <a:cxn ang="0">
                  <a:pos x="189" y="288"/>
                </a:cxn>
                <a:cxn ang="0">
                  <a:pos x="181" y="278"/>
                </a:cxn>
                <a:cxn ang="0">
                  <a:pos x="173" y="268"/>
                </a:cxn>
                <a:cxn ang="0">
                  <a:pos x="166" y="260"/>
                </a:cxn>
                <a:cxn ang="0">
                  <a:pos x="62" y="343"/>
                </a:cxn>
                <a:cxn ang="0">
                  <a:pos x="56" y="334"/>
                </a:cxn>
                <a:cxn ang="0">
                  <a:pos x="53" y="325"/>
                </a:cxn>
                <a:cxn ang="0">
                  <a:pos x="52" y="315"/>
                </a:cxn>
                <a:cxn ang="0">
                  <a:pos x="56" y="306"/>
                </a:cxn>
                <a:cxn ang="0">
                  <a:pos x="58" y="296"/>
                </a:cxn>
                <a:cxn ang="0">
                  <a:pos x="62" y="286"/>
                </a:cxn>
                <a:cxn ang="0">
                  <a:pos x="67" y="277"/>
                </a:cxn>
                <a:cxn ang="0">
                  <a:pos x="73" y="270"/>
                </a:cxn>
                <a:cxn ang="0">
                  <a:pos x="104" y="218"/>
                </a:cxn>
                <a:cxn ang="0">
                  <a:pos x="91" y="207"/>
                </a:cxn>
                <a:cxn ang="0">
                  <a:pos x="77" y="197"/>
                </a:cxn>
                <a:cxn ang="0">
                  <a:pos x="61" y="188"/>
                </a:cxn>
                <a:cxn ang="0">
                  <a:pos x="48" y="180"/>
                </a:cxn>
                <a:cxn ang="0">
                  <a:pos x="33" y="170"/>
                </a:cxn>
                <a:cxn ang="0">
                  <a:pos x="21" y="161"/>
                </a:cxn>
                <a:cxn ang="0">
                  <a:pos x="8" y="149"/>
                </a:cxn>
                <a:cxn ang="0">
                  <a:pos x="0" y="136"/>
                </a:cxn>
                <a:cxn ang="0">
                  <a:pos x="8" y="128"/>
                </a:cxn>
                <a:cxn ang="0">
                  <a:pos x="18" y="125"/>
                </a:cxn>
                <a:cxn ang="0">
                  <a:pos x="28" y="122"/>
                </a:cxn>
                <a:cxn ang="0">
                  <a:pos x="41" y="122"/>
                </a:cxn>
                <a:cxn ang="0">
                  <a:pos x="52" y="122"/>
                </a:cxn>
                <a:cxn ang="0">
                  <a:pos x="64" y="123"/>
                </a:cxn>
                <a:cxn ang="0">
                  <a:pos x="73" y="125"/>
                </a:cxn>
                <a:cxn ang="0">
                  <a:pos x="83" y="126"/>
                </a:cxn>
                <a:cxn ang="0">
                  <a:pos x="197" y="0"/>
                </a:cxn>
                <a:cxn ang="0">
                  <a:pos x="218" y="0"/>
                </a:cxn>
              </a:cxnLst>
              <a:rect l="0" t="0" r="r" b="b"/>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9" name="Freeform 117"/>
            <p:cNvSpPr>
              <a:spLocks/>
            </p:cNvSpPr>
            <p:nvPr/>
          </p:nvSpPr>
          <p:spPr bwMode="auto">
            <a:xfrm>
              <a:off x="3977" y="739"/>
              <a:ext cx="52" cy="49"/>
            </a:xfrm>
            <a:custGeom>
              <a:avLst/>
              <a:gdLst/>
              <a:ahLst/>
              <a:cxnLst>
                <a:cxn ang="0">
                  <a:pos x="155" y="104"/>
                </a:cxn>
                <a:cxn ang="0">
                  <a:pos x="166" y="107"/>
                </a:cxn>
                <a:cxn ang="0">
                  <a:pos x="180" y="111"/>
                </a:cxn>
                <a:cxn ang="0">
                  <a:pos x="193" y="114"/>
                </a:cxn>
                <a:cxn ang="0">
                  <a:pos x="207" y="119"/>
                </a:cxn>
                <a:cxn ang="0">
                  <a:pos x="219" y="122"/>
                </a:cxn>
                <a:cxn ang="0">
                  <a:pos x="233" y="127"/>
                </a:cxn>
                <a:cxn ang="0">
                  <a:pos x="245" y="130"/>
                </a:cxn>
                <a:cxn ang="0">
                  <a:pos x="259" y="135"/>
                </a:cxn>
                <a:cxn ang="0">
                  <a:pos x="187" y="166"/>
                </a:cxn>
                <a:cxn ang="0">
                  <a:pos x="176" y="249"/>
                </a:cxn>
                <a:cxn ang="0">
                  <a:pos x="167" y="241"/>
                </a:cxn>
                <a:cxn ang="0">
                  <a:pos x="161" y="233"/>
                </a:cxn>
                <a:cxn ang="0">
                  <a:pos x="155" y="225"/>
                </a:cxn>
                <a:cxn ang="0">
                  <a:pos x="149" y="217"/>
                </a:cxn>
                <a:cxn ang="0">
                  <a:pos x="142" y="209"/>
                </a:cxn>
                <a:cxn ang="0">
                  <a:pos x="137" y="201"/>
                </a:cxn>
                <a:cxn ang="0">
                  <a:pos x="130" y="193"/>
                </a:cxn>
                <a:cxn ang="0">
                  <a:pos x="124" y="187"/>
                </a:cxn>
                <a:cxn ang="0">
                  <a:pos x="52" y="238"/>
                </a:cxn>
                <a:cxn ang="0">
                  <a:pos x="52" y="229"/>
                </a:cxn>
                <a:cxn ang="0">
                  <a:pos x="57" y="220"/>
                </a:cxn>
                <a:cxn ang="0">
                  <a:pos x="61" y="210"/>
                </a:cxn>
                <a:cxn ang="0">
                  <a:pos x="68" y="200"/>
                </a:cxn>
                <a:cxn ang="0">
                  <a:pos x="75" y="189"/>
                </a:cxn>
                <a:cxn ang="0">
                  <a:pos x="81" y="177"/>
                </a:cxn>
                <a:cxn ang="0">
                  <a:pos x="87" y="166"/>
                </a:cxn>
                <a:cxn ang="0">
                  <a:pos x="93" y="156"/>
                </a:cxn>
                <a:cxn ang="0">
                  <a:pos x="0" y="104"/>
                </a:cxn>
                <a:cxn ang="0">
                  <a:pos x="62" y="104"/>
                </a:cxn>
                <a:cxn ang="0">
                  <a:pos x="70" y="87"/>
                </a:cxn>
                <a:cxn ang="0">
                  <a:pos x="80" y="74"/>
                </a:cxn>
                <a:cxn ang="0">
                  <a:pos x="90" y="60"/>
                </a:cxn>
                <a:cxn ang="0">
                  <a:pos x="103" y="48"/>
                </a:cxn>
                <a:cxn ang="0">
                  <a:pos x="114" y="34"/>
                </a:cxn>
                <a:cxn ang="0">
                  <a:pos x="126" y="23"/>
                </a:cxn>
                <a:cxn ang="0">
                  <a:pos x="135" y="11"/>
                </a:cxn>
                <a:cxn ang="0">
                  <a:pos x="145" y="0"/>
                </a:cxn>
                <a:cxn ang="0">
                  <a:pos x="155" y="104"/>
                </a:cxn>
              </a:cxnLst>
              <a:rect l="0" t="0" r="r" b="b"/>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0" name="Freeform 118"/>
            <p:cNvSpPr>
              <a:spLocks/>
            </p:cNvSpPr>
            <p:nvPr/>
          </p:nvSpPr>
          <p:spPr bwMode="auto">
            <a:xfrm>
              <a:off x="3973" y="542"/>
              <a:ext cx="58" cy="58"/>
            </a:xfrm>
            <a:custGeom>
              <a:avLst/>
              <a:gdLst/>
              <a:ahLst/>
              <a:cxnLst>
                <a:cxn ang="0">
                  <a:pos x="197" y="94"/>
                </a:cxn>
                <a:cxn ang="0">
                  <a:pos x="205" y="94"/>
                </a:cxn>
                <a:cxn ang="0">
                  <a:pos x="217" y="94"/>
                </a:cxn>
                <a:cxn ang="0">
                  <a:pos x="230" y="94"/>
                </a:cxn>
                <a:cxn ang="0">
                  <a:pos x="244" y="96"/>
                </a:cxn>
                <a:cxn ang="0">
                  <a:pos x="256" y="97"/>
                </a:cxn>
                <a:cxn ang="0">
                  <a:pos x="270" y="102"/>
                </a:cxn>
                <a:cxn ang="0">
                  <a:pos x="280" y="106"/>
                </a:cxn>
                <a:cxn ang="0">
                  <a:pos x="290" y="114"/>
                </a:cxn>
                <a:cxn ang="0">
                  <a:pos x="278" y="126"/>
                </a:cxn>
                <a:cxn ang="0">
                  <a:pos x="263" y="137"/>
                </a:cxn>
                <a:cxn ang="0">
                  <a:pos x="246" y="145"/>
                </a:cxn>
                <a:cxn ang="0">
                  <a:pos x="230" y="152"/>
                </a:cxn>
                <a:cxn ang="0">
                  <a:pos x="215" y="160"/>
                </a:cxn>
                <a:cxn ang="0">
                  <a:pos x="208" y="172"/>
                </a:cxn>
                <a:cxn ang="0">
                  <a:pos x="206" y="186"/>
                </a:cxn>
                <a:cxn ang="0">
                  <a:pos x="218" y="208"/>
                </a:cxn>
                <a:cxn ang="0">
                  <a:pos x="221" y="215"/>
                </a:cxn>
                <a:cxn ang="0">
                  <a:pos x="224" y="223"/>
                </a:cxn>
                <a:cxn ang="0">
                  <a:pos x="227" y="230"/>
                </a:cxn>
                <a:cxn ang="0">
                  <a:pos x="230" y="238"/>
                </a:cxn>
                <a:cxn ang="0">
                  <a:pos x="230" y="245"/>
                </a:cxn>
                <a:cxn ang="0">
                  <a:pos x="231" y="254"/>
                </a:cxn>
                <a:cxn ang="0">
                  <a:pos x="230" y="261"/>
                </a:cxn>
                <a:cxn ang="0">
                  <a:pos x="228" y="270"/>
                </a:cxn>
                <a:cxn ang="0">
                  <a:pos x="215" y="268"/>
                </a:cxn>
                <a:cxn ang="0">
                  <a:pos x="205" y="262"/>
                </a:cxn>
                <a:cxn ang="0">
                  <a:pos x="195" y="254"/>
                </a:cxn>
                <a:cxn ang="0">
                  <a:pos x="186" y="246"/>
                </a:cxn>
                <a:cxn ang="0">
                  <a:pos x="176" y="235"/>
                </a:cxn>
                <a:cxn ang="0">
                  <a:pos x="166" y="225"/>
                </a:cxn>
                <a:cxn ang="0">
                  <a:pos x="156" y="216"/>
                </a:cxn>
                <a:cxn ang="0">
                  <a:pos x="145" y="208"/>
                </a:cxn>
                <a:cxn ang="0">
                  <a:pos x="52" y="290"/>
                </a:cxn>
                <a:cxn ang="0">
                  <a:pos x="41" y="280"/>
                </a:cxn>
                <a:cxn ang="0">
                  <a:pos x="41" y="264"/>
                </a:cxn>
                <a:cxn ang="0">
                  <a:pos x="46" y="251"/>
                </a:cxn>
                <a:cxn ang="0">
                  <a:pos x="52" y="236"/>
                </a:cxn>
                <a:cxn ang="0">
                  <a:pos x="59" y="223"/>
                </a:cxn>
                <a:cxn ang="0">
                  <a:pos x="66" y="208"/>
                </a:cxn>
                <a:cxn ang="0">
                  <a:pos x="76" y="194"/>
                </a:cxn>
                <a:cxn ang="0">
                  <a:pos x="84" y="180"/>
                </a:cxn>
                <a:cxn ang="0">
                  <a:pos x="93" y="166"/>
                </a:cxn>
                <a:cxn ang="0">
                  <a:pos x="80" y="160"/>
                </a:cxn>
                <a:cxn ang="0">
                  <a:pos x="67" y="156"/>
                </a:cxn>
                <a:cxn ang="0">
                  <a:pos x="55" y="149"/>
                </a:cxn>
                <a:cxn ang="0">
                  <a:pos x="43" y="143"/>
                </a:cxn>
                <a:cxn ang="0">
                  <a:pos x="29" y="136"/>
                </a:cxn>
                <a:cxn ang="0">
                  <a:pos x="18" y="129"/>
                </a:cxn>
                <a:cxn ang="0">
                  <a:pos x="7" y="121"/>
                </a:cxn>
                <a:cxn ang="0">
                  <a:pos x="0" y="114"/>
                </a:cxn>
                <a:cxn ang="0">
                  <a:pos x="0" y="104"/>
                </a:cxn>
                <a:cxn ang="0">
                  <a:pos x="104" y="94"/>
                </a:cxn>
                <a:cxn ang="0">
                  <a:pos x="156" y="0"/>
                </a:cxn>
                <a:cxn ang="0">
                  <a:pos x="162" y="7"/>
                </a:cxn>
                <a:cxn ang="0">
                  <a:pos x="169" y="17"/>
                </a:cxn>
                <a:cxn ang="0">
                  <a:pos x="174" y="27"/>
                </a:cxn>
                <a:cxn ang="0">
                  <a:pos x="179" y="38"/>
                </a:cxn>
                <a:cxn ang="0">
                  <a:pos x="184" y="50"/>
                </a:cxn>
                <a:cxn ang="0">
                  <a:pos x="188" y="63"/>
                </a:cxn>
                <a:cxn ang="0">
                  <a:pos x="193" y="77"/>
                </a:cxn>
                <a:cxn ang="0">
                  <a:pos x="197" y="94"/>
                </a:cxn>
              </a:cxnLst>
              <a:rect l="0" t="0" r="r" b="b"/>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1" name="Freeform 119"/>
            <p:cNvSpPr>
              <a:spLocks/>
            </p:cNvSpPr>
            <p:nvPr/>
          </p:nvSpPr>
          <p:spPr bwMode="auto">
            <a:xfrm>
              <a:off x="3981" y="548"/>
              <a:ext cx="42" cy="44"/>
            </a:xfrm>
            <a:custGeom>
              <a:avLst/>
              <a:gdLst/>
              <a:ahLst/>
              <a:cxnLst>
                <a:cxn ang="0">
                  <a:pos x="156" y="82"/>
                </a:cxn>
                <a:cxn ang="0">
                  <a:pos x="208" y="82"/>
                </a:cxn>
                <a:cxn ang="0">
                  <a:pos x="156" y="124"/>
                </a:cxn>
                <a:cxn ang="0">
                  <a:pos x="156" y="134"/>
                </a:cxn>
                <a:cxn ang="0">
                  <a:pos x="157" y="145"/>
                </a:cxn>
                <a:cxn ang="0">
                  <a:pos x="159" y="155"/>
                </a:cxn>
                <a:cxn ang="0">
                  <a:pos x="161" y="166"/>
                </a:cxn>
                <a:cxn ang="0">
                  <a:pos x="162" y="175"/>
                </a:cxn>
                <a:cxn ang="0">
                  <a:pos x="164" y="185"/>
                </a:cxn>
                <a:cxn ang="0">
                  <a:pos x="165" y="195"/>
                </a:cxn>
                <a:cxn ang="0">
                  <a:pos x="167" y="207"/>
                </a:cxn>
                <a:cxn ang="0">
                  <a:pos x="104" y="144"/>
                </a:cxn>
                <a:cxn ang="0">
                  <a:pos x="32" y="218"/>
                </a:cxn>
                <a:cxn ang="0">
                  <a:pos x="33" y="202"/>
                </a:cxn>
                <a:cxn ang="0">
                  <a:pos x="38" y="188"/>
                </a:cxn>
                <a:cxn ang="0">
                  <a:pos x="44" y="176"/>
                </a:cxn>
                <a:cxn ang="0">
                  <a:pos x="52" y="166"/>
                </a:cxn>
                <a:cxn ang="0">
                  <a:pos x="59" y="153"/>
                </a:cxn>
                <a:cxn ang="0">
                  <a:pos x="66" y="141"/>
                </a:cxn>
                <a:cxn ang="0">
                  <a:pos x="70" y="127"/>
                </a:cxn>
                <a:cxn ang="0">
                  <a:pos x="73" y="114"/>
                </a:cxn>
                <a:cxn ang="0">
                  <a:pos x="0" y="82"/>
                </a:cxn>
                <a:cxn ang="0">
                  <a:pos x="7" y="82"/>
                </a:cxn>
                <a:cxn ang="0">
                  <a:pos x="15" y="82"/>
                </a:cxn>
                <a:cxn ang="0">
                  <a:pos x="23" y="82"/>
                </a:cxn>
                <a:cxn ang="0">
                  <a:pos x="32" y="82"/>
                </a:cxn>
                <a:cxn ang="0">
                  <a:pos x="41" y="82"/>
                </a:cxn>
                <a:cxn ang="0">
                  <a:pos x="50" y="82"/>
                </a:cxn>
                <a:cxn ang="0">
                  <a:pos x="60" y="82"/>
                </a:cxn>
                <a:cxn ang="0">
                  <a:pos x="73" y="82"/>
                </a:cxn>
                <a:cxn ang="0">
                  <a:pos x="115" y="0"/>
                </a:cxn>
                <a:cxn ang="0">
                  <a:pos x="120" y="7"/>
                </a:cxn>
                <a:cxn ang="0">
                  <a:pos x="125" y="19"/>
                </a:cxn>
                <a:cxn ang="0">
                  <a:pos x="127" y="31"/>
                </a:cxn>
                <a:cxn ang="0">
                  <a:pos x="130" y="44"/>
                </a:cxn>
                <a:cxn ang="0">
                  <a:pos x="134" y="55"/>
                </a:cxn>
                <a:cxn ang="0">
                  <a:pos x="138" y="66"/>
                </a:cxn>
                <a:cxn ang="0">
                  <a:pos x="145" y="75"/>
                </a:cxn>
                <a:cxn ang="0">
                  <a:pos x="156" y="82"/>
                </a:cxn>
              </a:cxnLst>
              <a:rect l="0" t="0" r="r" b="b"/>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2" name="Freeform 120"/>
            <p:cNvSpPr>
              <a:spLocks/>
            </p:cNvSpPr>
            <p:nvPr/>
          </p:nvSpPr>
          <p:spPr bwMode="auto">
            <a:xfrm>
              <a:off x="4081" y="670"/>
              <a:ext cx="58" cy="58"/>
            </a:xfrm>
            <a:custGeom>
              <a:avLst/>
              <a:gdLst/>
              <a:ahLst/>
              <a:cxnLst>
                <a:cxn ang="0">
                  <a:pos x="196" y="94"/>
                </a:cxn>
                <a:cxn ang="0">
                  <a:pos x="207" y="96"/>
                </a:cxn>
                <a:cxn ang="0">
                  <a:pos x="220" y="97"/>
                </a:cxn>
                <a:cxn ang="0">
                  <a:pos x="233" y="98"/>
                </a:cxn>
                <a:cxn ang="0">
                  <a:pos x="246" y="100"/>
                </a:cxn>
                <a:cxn ang="0">
                  <a:pos x="257" y="103"/>
                </a:cxn>
                <a:cxn ang="0">
                  <a:pos x="270" y="107"/>
                </a:cxn>
                <a:cxn ang="0">
                  <a:pos x="279" y="114"/>
                </a:cxn>
                <a:cxn ang="0">
                  <a:pos x="289" y="125"/>
                </a:cxn>
                <a:cxn ang="0">
                  <a:pos x="278" y="134"/>
                </a:cxn>
                <a:cxn ang="0">
                  <a:pos x="263" y="143"/>
                </a:cxn>
                <a:cxn ang="0">
                  <a:pos x="246" y="150"/>
                </a:cxn>
                <a:cxn ang="0">
                  <a:pos x="230" y="159"/>
                </a:cxn>
                <a:cxn ang="0">
                  <a:pos x="217" y="168"/>
                </a:cxn>
                <a:cxn ang="0">
                  <a:pos x="211" y="181"/>
                </a:cxn>
                <a:cxn ang="0">
                  <a:pos x="213" y="196"/>
                </a:cxn>
                <a:cxn ang="0">
                  <a:pos x="227" y="218"/>
                </a:cxn>
                <a:cxn ang="0">
                  <a:pos x="227" y="225"/>
                </a:cxn>
                <a:cxn ang="0">
                  <a:pos x="228" y="233"/>
                </a:cxn>
                <a:cxn ang="0">
                  <a:pos x="228" y="239"/>
                </a:cxn>
                <a:cxn ang="0">
                  <a:pos x="230" y="247"/>
                </a:cxn>
                <a:cxn ang="0">
                  <a:pos x="230" y="253"/>
                </a:cxn>
                <a:cxn ang="0">
                  <a:pos x="231" y="260"/>
                </a:cxn>
                <a:cxn ang="0">
                  <a:pos x="229" y="264"/>
                </a:cxn>
                <a:cxn ang="0">
                  <a:pos x="227" y="270"/>
                </a:cxn>
                <a:cxn ang="0">
                  <a:pos x="215" y="268"/>
                </a:cxn>
                <a:cxn ang="0">
                  <a:pos x="204" y="262"/>
                </a:cxn>
                <a:cxn ang="0">
                  <a:pos x="194" y="255"/>
                </a:cxn>
                <a:cxn ang="0">
                  <a:pos x="185" y="247"/>
                </a:cxn>
                <a:cxn ang="0">
                  <a:pos x="175" y="238"/>
                </a:cxn>
                <a:cxn ang="0">
                  <a:pos x="166" y="229"/>
                </a:cxn>
                <a:cxn ang="0">
                  <a:pos x="155" y="222"/>
                </a:cxn>
                <a:cxn ang="0">
                  <a:pos x="144" y="218"/>
                </a:cxn>
                <a:cxn ang="0">
                  <a:pos x="51" y="290"/>
                </a:cxn>
                <a:cxn ang="0">
                  <a:pos x="40" y="290"/>
                </a:cxn>
                <a:cxn ang="0">
                  <a:pos x="44" y="274"/>
                </a:cxn>
                <a:cxn ang="0">
                  <a:pos x="50" y="258"/>
                </a:cxn>
                <a:cxn ang="0">
                  <a:pos x="55" y="243"/>
                </a:cxn>
                <a:cxn ang="0">
                  <a:pos x="62" y="228"/>
                </a:cxn>
                <a:cxn ang="0">
                  <a:pos x="69" y="212"/>
                </a:cxn>
                <a:cxn ang="0">
                  <a:pos x="77" y="196"/>
                </a:cxn>
                <a:cxn ang="0">
                  <a:pos x="83" y="181"/>
                </a:cxn>
                <a:cxn ang="0">
                  <a:pos x="92" y="166"/>
                </a:cxn>
                <a:cxn ang="0">
                  <a:pos x="80" y="161"/>
                </a:cxn>
                <a:cxn ang="0">
                  <a:pos x="69" y="157"/>
                </a:cxn>
                <a:cxn ang="0">
                  <a:pos x="56" y="152"/>
                </a:cxn>
                <a:cxn ang="0">
                  <a:pos x="46" y="148"/>
                </a:cxn>
                <a:cxn ang="0">
                  <a:pos x="34" y="140"/>
                </a:cxn>
                <a:cxn ang="0">
                  <a:pos x="22" y="133"/>
                </a:cxn>
                <a:cxn ang="0">
                  <a:pos x="10" y="124"/>
                </a:cxn>
                <a:cxn ang="0">
                  <a:pos x="0" y="114"/>
                </a:cxn>
                <a:cxn ang="0">
                  <a:pos x="114" y="94"/>
                </a:cxn>
                <a:cxn ang="0">
                  <a:pos x="155" y="0"/>
                </a:cxn>
                <a:cxn ang="0">
                  <a:pos x="161" y="8"/>
                </a:cxn>
                <a:cxn ang="0">
                  <a:pos x="168" y="18"/>
                </a:cxn>
                <a:cxn ang="0">
                  <a:pos x="174" y="29"/>
                </a:cxn>
                <a:cxn ang="0">
                  <a:pos x="179" y="43"/>
                </a:cxn>
                <a:cxn ang="0">
                  <a:pos x="183" y="55"/>
                </a:cxn>
                <a:cxn ang="0">
                  <a:pos x="187" y="68"/>
                </a:cxn>
                <a:cxn ang="0">
                  <a:pos x="192" y="80"/>
                </a:cxn>
                <a:cxn ang="0">
                  <a:pos x="196" y="94"/>
                </a:cxn>
              </a:cxnLst>
              <a:rect l="0" t="0" r="r" b="b"/>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3" name="Freeform 121"/>
            <p:cNvSpPr>
              <a:spLocks/>
            </p:cNvSpPr>
            <p:nvPr/>
          </p:nvSpPr>
          <p:spPr bwMode="auto">
            <a:xfrm>
              <a:off x="4089" y="679"/>
              <a:ext cx="42" cy="41"/>
            </a:xfrm>
            <a:custGeom>
              <a:avLst/>
              <a:gdLst/>
              <a:ahLst/>
              <a:cxnLst>
                <a:cxn ang="0">
                  <a:pos x="156" y="72"/>
                </a:cxn>
                <a:cxn ang="0">
                  <a:pos x="208" y="83"/>
                </a:cxn>
                <a:cxn ang="0">
                  <a:pos x="156" y="124"/>
                </a:cxn>
                <a:cxn ang="0">
                  <a:pos x="156" y="134"/>
                </a:cxn>
                <a:cxn ang="0">
                  <a:pos x="158" y="145"/>
                </a:cxn>
                <a:cxn ang="0">
                  <a:pos x="159" y="154"/>
                </a:cxn>
                <a:cxn ang="0">
                  <a:pos x="161" y="163"/>
                </a:cxn>
                <a:cxn ang="0">
                  <a:pos x="162" y="171"/>
                </a:cxn>
                <a:cxn ang="0">
                  <a:pos x="164" y="180"/>
                </a:cxn>
                <a:cxn ang="0">
                  <a:pos x="165" y="188"/>
                </a:cxn>
                <a:cxn ang="0">
                  <a:pos x="167" y="196"/>
                </a:cxn>
                <a:cxn ang="0">
                  <a:pos x="104" y="145"/>
                </a:cxn>
                <a:cxn ang="0">
                  <a:pos x="32" y="207"/>
                </a:cxn>
                <a:cxn ang="0">
                  <a:pos x="33" y="195"/>
                </a:cxn>
                <a:cxn ang="0">
                  <a:pos x="38" y="185"/>
                </a:cxn>
                <a:cxn ang="0">
                  <a:pos x="45" y="174"/>
                </a:cxn>
                <a:cxn ang="0">
                  <a:pos x="52" y="163"/>
                </a:cxn>
                <a:cxn ang="0">
                  <a:pos x="59" y="152"/>
                </a:cxn>
                <a:cxn ang="0">
                  <a:pos x="66" y="141"/>
                </a:cxn>
                <a:cxn ang="0">
                  <a:pos x="72" y="127"/>
                </a:cxn>
                <a:cxn ang="0">
                  <a:pos x="74" y="114"/>
                </a:cxn>
                <a:cxn ang="0">
                  <a:pos x="0" y="83"/>
                </a:cxn>
                <a:cxn ang="0">
                  <a:pos x="11" y="79"/>
                </a:cxn>
                <a:cxn ang="0">
                  <a:pos x="22" y="78"/>
                </a:cxn>
                <a:cxn ang="0">
                  <a:pos x="31" y="78"/>
                </a:cxn>
                <a:cxn ang="0">
                  <a:pos x="40" y="78"/>
                </a:cxn>
                <a:cxn ang="0">
                  <a:pos x="48" y="76"/>
                </a:cxn>
                <a:cxn ang="0">
                  <a:pos x="57" y="76"/>
                </a:cxn>
                <a:cxn ang="0">
                  <a:pos x="65" y="74"/>
                </a:cxn>
                <a:cxn ang="0">
                  <a:pos x="74" y="72"/>
                </a:cxn>
                <a:cxn ang="0">
                  <a:pos x="115" y="0"/>
                </a:cxn>
                <a:cxn ang="0">
                  <a:pos x="120" y="7"/>
                </a:cxn>
                <a:cxn ang="0">
                  <a:pos x="125" y="19"/>
                </a:cxn>
                <a:cxn ang="0">
                  <a:pos x="128" y="30"/>
                </a:cxn>
                <a:cxn ang="0">
                  <a:pos x="132" y="43"/>
                </a:cxn>
                <a:cxn ang="0">
                  <a:pos x="134" y="53"/>
                </a:cxn>
                <a:cxn ang="0">
                  <a:pos x="138" y="63"/>
                </a:cxn>
                <a:cxn ang="0">
                  <a:pos x="145" y="68"/>
                </a:cxn>
                <a:cxn ang="0">
                  <a:pos x="156" y="72"/>
                </a:cxn>
              </a:cxnLst>
              <a:rect l="0" t="0" r="r" b="b"/>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4" name="Freeform 122"/>
            <p:cNvSpPr>
              <a:spLocks/>
            </p:cNvSpPr>
            <p:nvPr/>
          </p:nvSpPr>
          <p:spPr bwMode="auto">
            <a:xfrm>
              <a:off x="4407" y="645"/>
              <a:ext cx="68" cy="69"/>
            </a:xfrm>
            <a:custGeom>
              <a:avLst/>
              <a:gdLst/>
              <a:ahLst/>
              <a:cxnLst>
                <a:cxn ang="0">
                  <a:pos x="125" y="0"/>
                </a:cxn>
                <a:cxn ang="0">
                  <a:pos x="125" y="15"/>
                </a:cxn>
                <a:cxn ang="0">
                  <a:pos x="126" y="32"/>
                </a:cxn>
                <a:cxn ang="0">
                  <a:pos x="126" y="49"/>
                </a:cxn>
                <a:cxn ang="0">
                  <a:pos x="127" y="66"/>
                </a:cxn>
                <a:cxn ang="0">
                  <a:pos x="126" y="82"/>
                </a:cxn>
                <a:cxn ang="0">
                  <a:pos x="123" y="98"/>
                </a:cxn>
                <a:cxn ang="0">
                  <a:pos x="120" y="111"/>
                </a:cxn>
                <a:cxn ang="0">
                  <a:pos x="114" y="125"/>
                </a:cxn>
                <a:cxn ang="0">
                  <a:pos x="0" y="167"/>
                </a:cxn>
                <a:cxn ang="0">
                  <a:pos x="94" y="229"/>
                </a:cxn>
                <a:cxn ang="0">
                  <a:pos x="96" y="242"/>
                </a:cxn>
                <a:cxn ang="0">
                  <a:pos x="97" y="257"/>
                </a:cxn>
                <a:cxn ang="0">
                  <a:pos x="97" y="271"/>
                </a:cxn>
                <a:cxn ang="0">
                  <a:pos x="97" y="284"/>
                </a:cxn>
                <a:cxn ang="0">
                  <a:pos x="95" y="295"/>
                </a:cxn>
                <a:cxn ang="0">
                  <a:pos x="95" y="308"/>
                </a:cxn>
                <a:cxn ang="0">
                  <a:pos x="94" y="320"/>
                </a:cxn>
                <a:cxn ang="0">
                  <a:pos x="94" y="333"/>
                </a:cxn>
                <a:cxn ang="0">
                  <a:pos x="108" y="326"/>
                </a:cxn>
                <a:cxn ang="0">
                  <a:pos x="119" y="319"/>
                </a:cxn>
                <a:cxn ang="0">
                  <a:pos x="128" y="309"/>
                </a:cxn>
                <a:cxn ang="0">
                  <a:pos x="138" y="300"/>
                </a:cxn>
                <a:cxn ang="0">
                  <a:pos x="146" y="289"/>
                </a:cxn>
                <a:cxn ang="0">
                  <a:pos x="155" y="278"/>
                </a:cxn>
                <a:cxn ang="0">
                  <a:pos x="165" y="268"/>
                </a:cxn>
                <a:cxn ang="0">
                  <a:pos x="177" y="260"/>
                </a:cxn>
                <a:cxn ang="0">
                  <a:pos x="280" y="343"/>
                </a:cxn>
                <a:cxn ang="0">
                  <a:pos x="285" y="334"/>
                </a:cxn>
                <a:cxn ang="0">
                  <a:pos x="288" y="325"/>
                </a:cxn>
                <a:cxn ang="0">
                  <a:pos x="288" y="316"/>
                </a:cxn>
                <a:cxn ang="0">
                  <a:pos x="286" y="307"/>
                </a:cxn>
                <a:cxn ang="0">
                  <a:pos x="282" y="296"/>
                </a:cxn>
                <a:cxn ang="0">
                  <a:pos x="278" y="286"/>
                </a:cxn>
                <a:cxn ang="0">
                  <a:pos x="274" y="277"/>
                </a:cxn>
                <a:cxn ang="0">
                  <a:pos x="270" y="271"/>
                </a:cxn>
                <a:cxn ang="0">
                  <a:pos x="239" y="219"/>
                </a:cxn>
                <a:cxn ang="0">
                  <a:pos x="251" y="207"/>
                </a:cxn>
                <a:cxn ang="0">
                  <a:pos x="265" y="197"/>
                </a:cxn>
                <a:cxn ang="0">
                  <a:pos x="278" y="188"/>
                </a:cxn>
                <a:cxn ang="0">
                  <a:pos x="294" y="180"/>
                </a:cxn>
                <a:cxn ang="0">
                  <a:pos x="308" y="170"/>
                </a:cxn>
                <a:cxn ang="0">
                  <a:pos x="321" y="161"/>
                </a:cxn>
                <a:cxn ang="0">
                  <a:pos x="332" y="150"/>
                </a:cxn>
                <a:cxn ang="0">
                  <a:pos x="343" y="136"/>
                </a:cxn>
                <a:cxn ang="0">
                  <a:pos x="330" y="132"/>
                </a:cxn>
                <a:cxn ang="0">
                  <a:pos x="319" y="129"/>
                </a:cxn>
                <a:cxn ang="0">
                  <a:pos x="306" y="126"/>
                </a:cxn>
                <a:cxn ang="0">
                  <a:pos x="295" y="126"/>
                </a:cxn>
                <a:cxn ang="0">
                  <a:pos x="283" y="125"/>
                </a:cxn>
                <a:cxn ang="0">
                  <a:pos x="271" y="125"/>
                </a:cxn>
                <a:cxn ang="0">
                  <a:pos x="260" y="125"/>
                </a:cxn>
                <a:cxn ang="0">
                  <a:pos x="249" y="125"/>
                </a:cxn>
                <a:cxn ang="0">
                  <a:pos x="135" y="0"/>
                </a:cxn>
                <a:cxn ang="0">
                  <a:pos x="125" y="0"/>
                </a:cxn>
              </a:cxnLst>
              <a:rect l="0" t="0" r="r" b="b"/>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5" name="Freeform 123"/>
            <p:cNvSpPr>
              <a:spLocks/>
            </p:cNvSpPr>
            <p:nvPr/>
          </p:nvSpPr>
          <p:spPr bwMode="auto">
            <a:xfrm>
              <a:off x="4415" y="654"/>
              <a:ext cx="52" cy="49"/>
            </a:xfrm>
            <a:custGeom>
              <a:avLst/>
              <a:gdLst/>
              <a:ahLst/>
              <a:cxnLst>
                <a:cxn ang="0">
                  <a:pos x="93" y="104"/>
                </a:cxn>
                <a:cxn ang="0">
                  <a:pos x="80" y="108"/>
                </a:cxn>
                <a:cxn ang="0">
                  <a:pos x="69" y="111"/>
                </a:cxn>
                <a:cxn ang="0">
                  <a:pos x="57" y="114"/>
                </a:cxn>
                <a:cxn ang="0">
                  <a:pos x="46" y="119"/>
                </a:cxn>
                <a:cxn ang="0">
                  <a:pos x="34" y="122"/>
                </a:cxn>
                <a:cxn ang="0">
                  <a:pos x="23" y="127"/>
                </a:cxn>
                <a:cxn ang="0">
                  <a:pos x="10" y="130"/>
                </a:cxn>
                <a:cxn ang="0">
                  <a:pos x="0" y="135"/>
                </a:cxn>
                <a:cxn ang="0">
                  <a:pos x="72" y="177"/>
                </a:cxn>
                <a:cxn ang="0">
                  <a:pos x="83" y="249"/>
                </a:cxn>
                <a:cxn ang="0">
                  <a:pos x="89" y="241"/>
                </a:cxn>
                <a:cxn ang="0">
                  <a:pos x="96" y="233"/>
                </a:cxn>
                <a:cxn ang="0">
                  <a:pos x="102" y="225"/>
                </a:cxn>
                <a:cxn ang="0">
                  <a:pos x="109" y="217"/>
                </a:cxn>
                <a:cxn ang="0">
                  <a:pos x="114" y="209"/>
                </a:cxn>
                <a:cxn ang="0">
                  <a:pos x="120" y="201"/>
                </a:cxn>
                <a:cxn ang="0">
                  <a:pos x="127" y="193"/>
                </a:cxn>
                <a:cxn ang="0">
                  <a:pos x="135" y="187"/>
                </a:cxn>
                <a:cxn ang="0">
                  <a:pos x="197" y="239"/>
                </a:cxn>
                <a:cxn ang="0">
                  <a:pos x="194" y="230"/>
                </a:cxn>
                <a:cxn ang="0">
                  <a:pos x="191" y="222"/>
                </a:cxn>
                <a:cxn ang="0">
                  <a:pos x="185" y="213"/>
                </a:cxn>
                <a:cxn ang="0">
                  <a:pos x="181" y="205"/>
                </a:cxn>
                <a:cxn ang="0">
                  <a:pos x="174" y="193"/>
                </a:cxn>
                <a:cxn ang="0">
                  <a:pos x="170" y="182"/>
                </a:cxn>
                <a:cxn ang="0">
                  <a:pos x="166" y="170"/>
                </a:cxn>
                <a:cxn ang="0">
                  <a:pos x="166" y="156"/>
                </a:cxn>
                <a:cxn ang="0">
                  <a:pos x="259" y="104"/>
                </a:cxn>
                <a:cxn ang="0">
                  <a:pos x="197" y="104"/>
                </a:cxn>
                <a:cxn ang="0">
                  <a:pos x="186" y="88"/>
                </a:cxn>
                <a:cxn ang="0">
                  <a:pos x="177" y="75"/>
                </a:cxn>
                <a:cxn ang="0">
                  <a:pos x="165" y="62"/>
                </a:cxn>
                <a:cxn ang="0">
                  <a:pos x="154" y="52"/>
                </a:cxn>
                <a:cxn ang="0">
                  <a:pos x="140" y="40"/>
                </a:cxn>
                <a:cxn ang="0">
                  <a:pos x="128" y="27"/>
                </a:cxn>
                <a:cxn ang="0">
                  <a:pos x="114" y="14"/>
                </a:cxn>
                <a:cxn ang="0">
                  <a:pos x="104" y="0"/>
                </a:cxn>
                <a:cxn ang="0">
                  <a:pos x="93" y="104"/>
                </a:cxn>
              </a:cxnLst>
              <a:rect l="0" t="0" r="r" b="b"/>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6" name="Freeform 124"/>
            <p:cNvSpPr>
              <a:spLocks/>
            </p:cNvSpPr>
            <p:nvPr/>
          </p:nvSpPr>
          <p:spPr bwMode="auto">
            <a:xfrm>
              <a:off x="3915" y="882"/>
              <a:ext cx="77" cy="74"/>
            </a:xfrm>
            <a:custGeom>
              <a:avLst/>
              <a:gdLst/>
              <a:ahLst/>
              <a:cxnLst>
                <a:cxn ang="0">
                  <a:pos x="259" y="36"/>
                </a:cxn>
                <a:cxn ang="0">
                  <a:pos x="259" y="69"/>
                </a:cxn>
                <a:cxn ang="0">
                  <a:pos x="265" y="100"/>
                </a:cxn>
                <a:cxn ang="0">
                  <a:pos x="278" y="126"/>
                </a:cxn>
                <a:cxn ang="0">
                  <a:pos x="304" y="136"/>
                </a:cxn>
                <a:cxn ang="0">
                  <a:pos x="334" y="139"/>
                </a:cxn>
                <a:cxn ang="0">
                  <a:pos x="360" y="148"/>
                </a:cxn>
                <a:cxn ang="0">
                  <a:pos x="377" y="165"/>
                </a:cxn>
                <a:cxn ang="0">
                  <a:pos x="290" y="239"/>
                </a:cxn>
                <a:cxn ang="0">
                  <a:pos x="292" y="269"/>
                </a:cxn>
                <a:cxn ang="0">
                  <a:pos x="299" y="301"/>
                </a:cxn>
                <a:cxn ang="0">
                  <a:pos x="303" y="331"/>
                </a:cxn>
                <a:cxn ang="0">
                  <a:pos x="301" y="363"/>
                </a:cxn>
                <a:cxn ang="0">
                  <a:pos x="270" y="357"/>
                </a:cxn>
                <a:cxn ang="0">
                  <a:pos x="244" y="344"/>
                </a:cxn>
                <a:cxn ang="0">
                  <a:pos x="220" y="323"/>
                </a:cxn>
                <a:cxn ang="0">
                  <a:pos x="197" y="301"/>
                </a:cxn>
                <a:cxn ang="0">
                  <a:pos x="166" y="319"/>
                </a:cxn>
                <a:cxn ang="0">
                  <a:pos x="139" y="340"/>
                </a:cxn>
                <a:cxn ang="0">
                  <a:pos x="111" y="361"/>
                </a:cxn>
                <a:cxn ang="0">
                  <a:pos x="83" y="374"/>
                </a:cxn>
                <a:cxn ang="0">
                  <a:pos x="81" y="323"/>
                </a:cxn>
                <a:cxn ang="0">
                  <a:pos x="100" y="274"/>
                </a:cxn>
                <a:cxn ang="0">
                  <a:pos x="108" y="228"/>
                </a:cxn>
                <a:cxn ang="0">
                  <a:pos x="73" y="198"/>
                </a:cxn>
                <a:cxn ang="0">
                  <a:pos x="56" y="188"/>
                </a:cxn>
                <a:cxn ang="0">
                  <a:pos x="40" y="175"/>
                </a:cxn>
                <a:cxn ang="0">
                  <a:pos x="21" y="161"/>
                </a:cxn>
                <a:cxn ang="0">
                  <a:pos x="0" y="146"/>
                </a:cxn>
                <a:cxn ang="0">
                  <a:pos x="135" y="104"/>
                </a:cxn>
                <a:cxn ang="0">
                  <a:pos x="168" y="82"/>
                </a:cxn>
                <a:cxn ang="0">
                  <a:pos x="195" y="52"/>
                </a:cxn>
                <a:cxn ang="0">
                  <a:pos x="220" y="22"/>
                </a:cxn>
                <a:cxn ang="0">
                  <a:pos x="249" y="0"/>
                </a:cxn>
              </a:cxnLst>
              <a:rect l="0" t="0" r="r" b="b"/>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7" name="Freeform 125"/>
            <p:cNvSpPr>
              <a:spLocks/>
            </p:cNvSpPr>
            <p:nvPr/>
          </p:nvSpPr>
          <p:spPr bwMode="auto">
            <a:xfrm>
              <a:off x="3925" y="892"/>
              <a:ext cx="61" cy="58"/>
            </a:xfrm>
            <a:custGeom>
              <a:avLst/>
              <a:gdLst/>
              <a:ahLst/>
              <a:cxnLst>
                <a:cxn ang="0">
                  <a:pos x="250" y="114"/>
                </a:cxn>
                <a:cxn ang="0">
                  <a:pos x="301" y="124"/>
                </a:cxn>
                <a:cxn ang="0">
                  <a:pos x="287" y="131"/>
                </a:cxn>
                <a:cxn ang="0">
                  <a:pos x="275" y="138"/>
                </a:cxn>
                <a:cxn ang="0">
                  <a:pos x="262" y="144"/>
                </a:cxn>
                <a:cxn ang="0">
                  <a:pos x="250" y="150"/>
                </a:cxn>
                <a:cxn ang="0">
                  <a:pos x="236" y="156"/>
                </a:cxn>
                <a:cxn ang="0">
                  <a:pos x="226" y="162"/>
                </a:cxn>
                <a:cxn ang="0">
                  <a:pos x="216" y="169"/>
                </a:cxn>
                <a:cxn ang="0">
                  <a:pos x="208" y="176"/>
                </a:cxn>
                <a:cxn ang="0">
                  <a:pos x="228" y="280"/>
                </a:cxn>
                <a:cxn ang="0">
                  <a:pos x="214" y="274"/>
                </a:cxn>
                <a:cxn ang="0">
                  <a:pos x="200" y="267"/>
                </a:cxn>
                <a:cxn ang="0">
                  <a:pos x="188" y="257"/>
                </a:cxn>
                <a:cxn ang="0">
                  <a:pos x="178" y="248"/>
                </a:cxn>
                <a:cxn ang="0">
                  <a:pos x="166" y="236"/>
                </a:cxn>
                <a:cxn ang="0">
                  <a:pos x="156" y="226"/>
                </a:cxn>
                <a:cxn ang="0">
                  <a:pos x="146" y="216"/>
                </a:cxn>
                <a:cxn ang="0">
                  <a:pos x="136" y="208"/>
                </a:cxn>
                <a:cxn ang="0">
                  <a:pos x="52" y="291"/>
                </a:cxn>
                <a:cxn ang="0">
                  <a:pos x="84" y="146"/>
                </a:cxn>
                <a:cxn ang="0">
                  <a:pos x="74" y="141"/>
                </a:cxn>
                <a:cxn ang="0">
                  <a:pos x="63" y="137"/>
                </a:cxn>
                <a:cxn ang="0">
                  <a:pos x="52" y="131"/>
                </a:cxn>
                <a:cxn ang="0">
                  <a:pos x="42" y="127"/>
                </a:cxn>
                <a:cxn ang="0">
                  <a:pos x="30" y="119"/>
                </a:cxn>
                <a:cxn ang="0">
                  <a:pos x="18" y="112"/>
                </a:cxn>
                <a:cxn ang="0">
                  <a:pos x="8" y="103"/>
                </a:cxn>
                <a:cxn ang="0">
                  <a:pos x="0" y="94"/>
                </a:cxn>
                <a:cxn ang="0">
                  <a:pos x="11" y="93"/>
                </a:cxn>
                <a:cxn ang="0">
                  <a:pos x="25" y="92"/>
                </a:cxn>
                <a:cxn ang="0">
                  <a:pos x="39" y="89"/>
                </a:cxn>
                <a:cxn ang="0">
                  <a:pos x="52" y="88"/>
                </a:cxn>
                <a:cxn ang="0">
                  <a:pos x="65" y="86"/>
                </a:cxn>
                <a:cxn ang="0">
                  <a:pos x="78" y="85"/>
                </a:cxn>
                <a:cxn ang="0">
                  <a:pos x="91" y="84"/>
                </a:cxn>
                <a:cxn ang="0">
                  <a:pos x="104" y="84"/>
                </a:cxn>
                <a:cxn ang="0">
                  <a:pos x="188" y="0"/>
                </a:cxn>
                <a:cxn ang="0">
                  <a:pos x="192" y="14"/>
                </a:cxn>
                <a:cxn ang="0">
                  <a:pos x="193" y="32"/>
                </a:cxn>
                <a:cxn ang="0">
                  <a:pos x="193" y="52"/>
                </a:cxn>
                <a:cxn ang="0">
                  <a:pos x="195" y="73"/>
                </a:cxn>
                <a:cxn ang="0">
                  <a:pos x="198" y="89"/>
                </a:cxn>
                <a:cxn ang="0">
                  <a:pos x="207" y="104"/>
                </a:cxn>
                <a:cxn ang="0">
                  <a:pos x="223" y="112"/>
                </a:cxn>
                <a:cxn ang="0">
                  <a:pos x="250" y="114"/>
                </a:cxn>
              </a:cxnLst>
              <a:rect l="0" t="0" r="r" b="b"/>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8" name="Freeform 126"/>
            <p:cNvSpPr>
              <a:spLocks/>
            </p:cNvSpPr>
            <p:nvPr/>
          </p:nvSpPr>
          <p:spPr bwMode="auto">
            <a:xfrm>
              <a:off x="4245" y="544"/>
              <a:ext cx="48" cy="48"/>
            </a:xfrm>
            <a:custGeom>
              <a:avLst/>
              <a:gdLst/>
              <a:ahLst/>
              <a:cxnLst>
                <a:cxn ang="0">
                  <a:pos x="156" y="73"/>
                </a:cxn>
                <a:cxn ang="0">
                  <a:pos x="164" y="75"/>
                </a:cxn>
                <a:cxn ang="0">
                  <a:pos x="174" y="76"/>
                </a:cxn>
                <a:cxn ang="0">
                  <a:pos x="184" y="77"/>
                </a:cxn>
                <a:cxn ang="0">
                  <a:pos x="197" y="78"/>
                </a:cxn>
                <a:cxn ang="0">
                  <a:pos x="208" y="78"/>
                </a:cxn>
                <a:cxn ang="0">
                  <a:pos x="219" y="82"/>
                </a:cxn>
                <a:cxn ang="0">
                  <a:pos x="229" y="85"/>
                </a:cxn>
                <a:cxn ang="0">
                  <a:pos x="240" y="93"/>
                </a:cxn>
                <a:cxn ang="0">
                  <a:pos x="228" y="103"/>
                </a:cxn>
                <a:cxn ang="0">
                  <a:pos x="215" y="111"/>
                </a:cxn>
                <a:cxn ang="0">
                  <a:pos x="200" y="119"/>
                </a:cxn>
                <a:cxn ang="0">
                  <a:pos x="188" y="127"/>
                </a:cxn>
                <a:cxn ang="0">
                  <a:pos x="175" y="134"/>
                </a:cxn>
                <a:cxn ang="0">
                  <a:pos x="170" y="145"/>
                </a:cxn>
                <a:cxn ang="0">
                  <a:pos x="168" y="158"/>
                </a:cxn>
                <a:cxn ang="0">
                  <a:pos x="176" y="176"/>
                </a:cxn>
                <a:cxn ang="0">
                  <a:pos x="179" y="184"/>
                </a:cxn>
                <a:cxn ang="0">
                  <a:pos x="185" y="197"/>
                </a:cxn>
                <a:cxn ang="0">
                  <a:pos x="190" y="207"/>
                </a:cxn>
                <a:cxn ang="0">
                  <a:pos x="188" y="217"/>
                </a:cxn>
                <a:cxn ang="0">
                  <a:pos x="176" y="215"/>
                </a:cxn>
                <a:cxn ang="0">
                  <a:pos x="166" y="212"/>
                </a:cxn>
                <a:cxn ang="0">
                  <a:pos x="158" y="205"/>
                </a:cxn>
                <a:cxn ang="0">
                  <a:pos x="151" y="199"/>
                </a:cxn>
                <a:cxn ang="0">
                  <a:pos x="145" y="190"/>
                </a:cxn>
                <a:cxn ang="0">
                  <a:pos x="138" y="182"/>
                </a:cxn>
                <a:cxn ang="0">
                  <a:pos x="131" y="172"/>
                </a:cxn>
                <a:cxn ang="0">
                  <a:pos x="125" y="165"/>
                </a:cxn>
                <a:cxn ang="0">
                  <a:pos x="42" y="239"/>
                </a:cxn>
                <a:cxn ang="0">
                  <a:pos x="32" y="228"/>
                </a:cxn>
                <a:cxn ang="0">
                  <a:pos x="35" y="216"/>
                </a:cxn>
                <a:cxn ang="0">
                  <a:pos x="40" y="205"/>
                </a:cxn>
                <a:cxn ang="0">
                  <a:pos x="45" y="192"/>
                </a:cxn>
                <a:cxn ang="0">
                  <a:pos x="52" y="181"/>
                </a:cxn>
                <a:cxn ang="0">
                  <a:pos x="58" y="169"/>
                </a:cxn>
                <a:cxn ang="0">
                  <a:pos x="63" y="157"/>
                </a:cxn>
                <a:cxn ang="0">
                  <a:pos x="68" y="145"/>
                </a:cxn>
                <a:cxn ang="0">
                  <a:pos x="73" y="135"/>
                </a:cxn>
                <a:cxn ang="0">
                  <a:pos x="61" y="130"/>
                </a:cxn>
                <a:cxn ang="0">
                  <a:pos x="51" y="126"/>
                </a:cxn>
                <a:cxn ang="0">
                  <a:pos x="41" y="121"/>
                </a:cxn>
                <a:cxn ang="0">
                  <a:pos x="33" y="118"/>
                </a:cxn>
                <a:cxn ang="0">
                  <a:pos x="23" y="112"/>
                </a:cxn>
                <a:cxn ang="0">
                  <a:pos x="15" y="106"/>
                </a:cxn>
                <a:cxn ang="0">
                  <a:pos x="7" y="100"/>
                </a:cxn>
                <a:cxn ang="0">
                  <a:pos x="0" y="93"/>
                </a:cxn>
                <a:cxn ang="0">
                  <a:pos x="0" y="83"/>
                </a:cxn>
                <a:cxn ang="0">
                  <a:pos x="84" y="73"/>
                </a:cxn>
                <a:cxn ang="0">
                  <a:pos x="125" y="0"/>
                </a:cxn>
                <a:cxn ang="0">
                  <a:pos x="131" y="7"/>
                </a:cxn>
                <a:cxn ang="0">
                  <a:pos x="138" y="15"/>
                </a:cxn>
                <a:cxn ang="0">
                  <a:pos x="142" y="23"/>
                </a:cxn>
                <a:cxn ang="0">
                  <a:pos x="148" y="32"/>
                </a:cxn>
                <a:cxn ang="0">
                  <a:pos x="150" y="40"/>
                </a:cxn>
                <a:cxn ang="0">
                  <a:pos x="154" y="50"/>
                </a:cxn>
                <a:cxn ang="0">
                  <a:pos x="155" y="60"/>
                </a:cxn>
                <a:cxn ang="0">
                  <a:pos x="156" y="73"/>
                </a:cxn>
              </a:cxnLst>
              <a:rect l="0" t="0" r="r" b="b"/>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9" name="Freeform 127"/>
            <p:cNvSpPr>
              <a:spLocks/>
            </p:cNvSpPr>
            <p:nvPr/>
          </p:nvSpPr>
          <p:spPr bwMode="auto">
            <a:xfrm>
              <a:off x="4251" y="550"/>
              <a:ext cx="35" cy="33"/>
            </a:xfrm>
            <a:custGeom>
              <a:avLst/>
              <a:gdLst/>
              <a:ahLst/>
              <a:cxnLst>
                <a:cxn ang="0">
                  <a:pos x="134" y="62"/>
                </a:cxn>
                <a:cxn ang="0">
                  <a:pos x="176" y="62"/>
                </a:cxn>
                <a:cxn ang="0">
                  <a:pos x="124" y="94"/>
                </a:cxn>
                <a:cxn ang="0">
                  <a:pos x="124" y="103"/>
                </a:cxn>
                <a:cxn ang="0">
                  <a:pos x="125" y="113"/>
                </a:cxn>
                <a:cxn ang="0">
                  <a:pos x="126" y="121"/>
                </a:cxn>
                <a:cxn ang="0">
                  <a:pos x="129" y="129"/>
                </a:cxn>
                <a:cxn ang="0">
                  <a:pos x="130" y="135"/>
                </a:cxn>
                <a:cxn ang="0">
                  <a:pos x="132" y="144"/>
                </a:cxn>
                <a:cxn ang="0">
                  <a:pos x="133" y="155"/>
                </a:cxn>
                <a:cxn ang="0">
                  <a:pos x="134" y="166"/>
                </a:cxn>
                <a:cxn ang="0">
                  <a:pos x="93" y="114"/>
                </a:cxn>
                <a:cxn ang="0">
                  <a:pos x="31" y="166"/>
                </a:cxn>
                <a:cxn ang="0">
                  <a:pos x="31" y="155"/>
                </a:cxn>
                <a:cxn ang="0">
                  <a:pos x="35" y="144"/>
                </a:cxn>
                <a:cxn ang="0">
                  <a:pos x="39" y="135"/>
                </a:cxn>
                <a:cxn ang="0">
                  <a:pos x="46" y="129"/>
                </a:cxn>
                <a:cxn ang="0">
                  <a:pos x="51" y="121"/>
                </a:cxn>
                <a:cxn ang="0">
                  <a:pos x="56" y="113"/>
                </a:cxn>
                <a:cxn ang="0">
                  <a:pos x="60" y="103"/>
                </a:cxn>
                <a:cxn ang="0">
                  <a:pos x="62" y="94"/>
                </a:cxn>
                <a:cxn ang="0">
                  <a:pos x="0" y="62"/>
                </a:cxn>
                <a:cxn ang="0">
                  <a:pos x="6" y="62"/>
                </a:cxn>
                <a:cxn ang="0">
                  <a:pos x="14" y="62"/>
                </a:cxn>
                <a:cxn ang="0">
                  <a:pos x="22" y="62"/>
                </a:cxn>
                <a:cxn ang="0">
                  <a:pos x="30" y="62"/>
                </a:cxn>
                <a:cxn ang="0">
                  <a:pos x="37" y="62"/>
                </a:cxn>
                <a:cxn ang="0">
                  <a:pos x="46" y="62"/>
                </a:cxn>
                <a:cxn ang="0">
                  <a:pos x="53" y="62"/>
                </a:cxn>
                <a:cxn ang="0">
                  <a:pos x="62" y="62"/>
                </a:cxn>
                <a:cxn ang="0">
                  <a:pos x="93" y="0"/>
                </a:cxn>
                <a:cxn ang="0">
                  <a:pos x="99" y="4"/>
                </a:cxn>
                <a:cxn ang="0">
                  <a:pos x="104" y="11"/>
                </a:cxn>
                <a:cxn ang="0">
                  <a:pos x="106" y="20"/>
                </a:cxn>
                <a:cxn ang="0">
                  <a:pos x="109" y="30"/>
                </a:cxn>
                <a:cxn ang="0">
                  <a:pos x="113" y="39"/>
                </a:cxn>
                <a:cxn ang="0">
                  <a:pos x="117" y="48"/>
                </a:cxn>
                <a:cxn ang="0">
                  <a:pos x="124" y="55"/>
                </a:cxn>
                <a:cxn ang="0">
                  <a:pos x="134" y="62"/>
                </a:cxn>
              </a:cxnLst>
              <a:rect l="0" t="0" r="r" b="b"/>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2000" name="Freeform 128"/>
            <p:cNvSpPr>
              <a:spLocks/>
            </p:cNvSpPr>
            <p:nvPr/>
          </p:nvSpPr>
          <p:spPr bwMode="auto">
            <a:xfrm>
              <a:off x="4311" y="598"/>
              <a:ext cx="60" cy="62"/>
            </a:xfrm>
            <a:custGeom>
              <a:avLst/>
              <a:gdLst/>
              <a:ahLst/>
              <a:cxnLst>
                <a:cxn ang="0">
                  <a:pos x="208" y="32"/>
                </a:cxn>
                <a:cxn ang="0">
                  <a:pos x="208" y="58"/>
                </a:cxn>
                <a:cxn ang="0">
                  <a:pos x="212" y="83"/>
                </a:cxn>
                <a:cxn ang="0">
                  <a:pos x="221" y="104"/>
                </a:cxn>
                <a:cxn ang="0">
                  <a:pos x="239" y="114"/>
                </a:cxn>
                <a:cxn ang="0">
                  <a:pos x="260" y="118"/>
                </a:cxn>
                <a:cxn ang="0">
                  <a:pos x="281" y="124"/>
                </a:cxn>
                <a:cxn ang="0">
                  <a:pos x="295" y="137"/>
                </a:cxn>
                <a:cxn ang="0">
                  <a:pos x="229" y="198"/>
                </a:cxn>
                <a:cxn ang="0">
                  <a:pos x="231" y="225"/>
                </a:cxn>
                <a:cxn ang="0">
                  <a:pos x="236" y="249"/>
                </a:cxn>
                <a:cxn ang="0">
                  <a:pos x="241" y="272"/>
                </a:cxn>
                <a:cxn ang="0">
                  <a:pos x="239" y="301"/>
                </a:cxn>
                <a:cxn ang="0">
                  <a:pos x="209" y="295"/>
                </a:cxn>
                <a:cxn ang="0">
                  <a:pos x="188" y="283"/>
                </a:cxn>
                <a:cxn ang="0">
                  <a:pos x="166" y="266"/>
                </a:cxn>
                <a:cxn ang="0">
                  <a:pos x="146" y="249"/>
                </a:cxn>
                <a:cxn ang="0">
                  <a:pos x="123" y="266"/>
                </a:cxn>
                <a:cxn ang="0">
                  <a:pos x="104" y="284"/>
                </a:cxn>
                <a:cxn ang="0">
                  <a:pos x="84" y="300"/>
                </a:cxn>
                <a:cxn ang="0">
                  <a:pos x="62" y="312"/>
                </a:cxn>
                <a:cxn ang="0">
                  <a:pos x="61" y="269"/>
                </a:cxn>
                <a:cxn ang="0">
                  <a:pos x="76" y="227"/>
                </a:cxn>
                <a:cxn ang="0">
                  <a:pos x="81" y="190"/>
                </a:cxn>
                <a:cxn ang="0">
                  <a:pos x="52" y="166"/>
                </a:cxn>
                <a:cxn ang="0">
                  <a:pos x="38" y="156"/>
                </a:cxn>
                <a:cxn ang="0">
                  <a:pos x="26" y="145"/>
                </a:cxn>
                <a:cxn ang="0">
                  <a:pos x="14" y="133"/>
                </a:cxn>
                <a:cxn ang="0">
                  <a:pos x="0" y="124"/>
                </a:cxn>
                <a:cxn ang="0">
                  <a:pos x="104" y="94"/>
                </a:cxn>
                <a:cxn ang="0">
                  <a:pos x="130" y="72"/>
                </a:cxn>
                <a:cxn ang="0">
                  <a:pos x="151" y="46"/>
                </a:cxn>
                <a:cxn ang="0">
                  <a:pos x="170" y="19"/>
                </a:cxn>
                <a:cxn ang="0">
                  <a:pos x="197" y="0"/>
                </a:cxn>
              </a:cxnLst>
              <a:rect l="0" t="0" r="r" b="b"/>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2001" name="Freeform 129"/>
            <p:cNvSpPr>
              <a:spLocks/>
            </p:cNvSpPr>
            <p:nvPr/>
          </p:nvSpPr>
          <p:spPr bwMode="auto">
            <a:xfrm>
              <a:off x="4318" y="606"/>
              <a:ext cx="47" cy="48"/>
            </a:xfrm>
            <a:custGeom>
              <a:avLst/>
              <a:gdLst/>
              <a:ahLst/>
              <a:cxnLst>
                <a:cxn ang="0">
                  <a:pos x="207" y="94"/>
                </a:cxn>
                <a:cxn ang="0">
                  <a:pos x="238" y="104"/>
                </a:cxn>
                <a:cxn ang="0">
                  <a:pos x="229" y="110"/>
                </a:cxn>
                <a:cxn ang="0">
                  <a:pos x="220" y="115"/>
                </a:cxn>
                <a:cxn ang="0">
                  <a:pos x="210" y="120"/>
                </a:cxn>
                <a:cxn ang="0">
                  <a:pos x="201" y="124"/>
                </a:cxn>
                <a:cxn ang="0">
                  <a:pos x="191" y="128"/>
                </a:cxn>
                <a:cxn ang="0">
                  <a:pos x="182" y="132"/>
                </a:cxn>
                <a:cxn ang="0">
                  <a:pos x="172" y="137"/>
                </a:cxn>
                <a:cxn ang="0">
                  <a:pos x="165" y="145"/>
                </a:cxn>
                <a:cxn ang="0">
                  <a:pos x="186" y="228"/>
                </a:cxn>
                <a:cxn ang="0">
                  <a:pos x="174" y="222"/>
                </a:cxn>
                <a:cxn ang="0">
                  <a:pos x="164" y="217"/>
                </a:cxn>
                <a:cxn ang="0">
                  <a:pos x="154" y="209"/>
                </a:cxn>
                <a:cxn ang="0">
                  <a:pos x="146" y="202"/>
                </a:cxn>
                <a:cxn ang="0">
                  <a:pos x="137" y="193"/>
                </a:cxn>
                <a:cxn ang="0">
                  <a:pos x="129" y="186"/>
                </a:cxn>
                <a:cxn ang="0">
                  <a:pos x="121" y="180"/>
                </a:cxn>
                <a:cxn ang="0">
                  <a:pos x="114" y="176"/>
                </a:cxn>
                <a:cxn ang="0">
                  <a:pos x="51" y="238"/>
                </a:cxn>
                <a:cxn ang="0">
                  <a:pos x="72" y="124"/>
                </a:cxn>
                <a:cxn ang="0">
                  <a:pos x="63" y="120"/>
                </a:cxn>
                <a:cxn ang="0">
                  <a:pos x="54" y="115"/>
                </a:cxn>
                <a:cxn ang="0">
                  <a:pos x="44" y="111"/>
                </a:cxn>
                <a:cxn ang="0">
                  <a:pos x="35" y="107"/>
                </a:cxn>
                <a:cxn ang="0">
                  <a:pos x="25" y="102"/>
                </a:cxn>
                <a:cxn ang="0">
                  <a:pos x="16" y="96"/>
                </a:cxn>
                <a:cxn ang="0">
                  <a:pos x="7" y="89"/>
                </a:cxn>
                <a:cxn ang="0">
                  <a:pos x="0" y="82"/>
                </a:cxn>
                <a:cxn ang="0">
                  <a:pos x="10" y="81"/>
                </a:cxn>
                <a:cxn ang="0">
                  <a:pos x="21" y="80"/>
                </a:cxn>
                <a:cxn ang="0">
                  <a:pos x="33" y="78"/>
                </a:cxn>
                <a:cxn ang="0">
                  <a:pos x="44" y="77"/>
                </a:cxn>
                <a:cxn ang="0">
                  <a:pos x="54" y="74"/>
                </a:cxn>
                <a:cxn ang="0">
                  <a:pos x="64" y="73"/>
                </a:cxn>
                <a:cxn ang="0">
                  <a:pos x="73" y="72"/>
                </a:cxn>
                <a:cxn ang="0">
                  <a:pos x="82" y="72"/>
                </a:cxn>
                <a:cxn ang="0">
                  <a:pos x="145" y="0"/>
                </a:cxn>
                <a:cxn ang="0">
                  <a:pos x="149" y="12"/>
                </a:cxn>
                <a:cxn ang="0">
                  <a:pos x="151" y="28"/>
                </a:cxn>
                <a:cxn ang="0">
                  <a:pos x="153" y="45"/>
                </a:cxn>
                <a:cxn ang="0">
                  <a:pos x="156" y="62"/>
                </a:cxn>
                <a:cxn ang="0">
                  <a:pos x="159" y="76"/>
                </a:cxn>
                <a:cxn ang="0">
                  <a:pos x="168" y="87"/>
                </a:cxn>
                <a:cxn ang="0">
                  <a:pos x="183" y="93"/>
                </a:cxn>
                <a:cxn ang="0">
                  <a:pos x="207" y="94"/>
                </a:cxn>
              </a:cxnLst>
              <a:rect l="0" t="0" r="r" b="b"/>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0-#ppt_w/2"/>
                                          </p:val>
                                        </p:tav>
                                        <p:tav tm="100000">
                                          <p:val>
                                            <p:strVal val="#ppt_x"/>
                                          </p:val>
                                        </p:tav>
                                      </p:tavLst>
                                    </p:anim>
                                    <p:anim calcmode="lin" valueType="num">
                                      <p:cBhvr additive="base">
                                        <p:cTn id="8" dur="500" fill="hold"/>
                                        <p:tgtEl>
                                          <p:spTgt spid="8909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91874">
                                            <p:txEl>
                                              <p:pRg st="0" end="0"/>
                                            </p:txEl>
                                          </p:spTgt>
                                        </p:tgtEl>
                                        <p:attrNameLst>
                                          <p:attrName>style.visibility</p:attrName>
                                        </p:attrNameLst>
                                      </p:cBhvr>
                                      <p:to>
                                        <p:strVal val="visible"/>
                                      </p:to>
                                    </p:set>
                                    <p:anim calcmode="lin" valueType="num">
                                      <p:cBhvr additive="base">
                                        <p:cTn id="17" dur="500" fill="hold"/>
                                        <p:tgtEl>
                                          <p:spTgt spid="59187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918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91874">
                                            <p:txEl>
                                              <p:pRg st="1" end="1"/>
                                            </p:txEl>
                                          </p:spTgt>
                                        </p:tgtEl>
                                        <p:attrNameLst>
                                          <p:attrName>style.visibility</p:attrName>
                                        </p:attrNameLst>
                                      </p:cBhvr>
                                      <p:to>
                                        <p:strVal val="visible"/>
                                      </p:to>
                                    </p:set>
                                    <p:anim calcmode="lin" valueType="num">
                                      <p:cBhvr additive="base">
                                        <p:cTn id="23" dur="500" fill="hold"/>
                                        <p:tgtEl>
                                          <p:spTgt spid="59187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91874">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91874">
                                            <p:txEl>
                                              <p:pRg st="2" end="2"/>
                                            </p:txEl>
                                          </p:spTgt>
                                        </p:tgtEl>
                                        <p:attrNameLst>
                                          <p:attrName>style.visibility</p:attrName>
                                        </p:attrNameLst>
                                      </p:cBhvr>
                                      <p:to>
                                        <p:strVal val="visible"/>
                                      </p:to>
                                    </p:set>
                                    <p:anim calcmode="lin" valueType="num">
                                      <p:cBhvr additive="base">
                                        <p:cTn id="33" dur="500" fill="hold"/>
                                        <p:tgtEl>
                                          <p:spTgt spid="591874">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918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91874">
                                            <p:txEl>
                                              <p:pRg st="3" end="3"/>
                                            </p:txEl>
                                          </p:spTgt>
                                        </p:tgtEl>
                                        <p:attrNameLst>
                                          <p:attrName>style.visibility</p:attrName>
                                        </p:attrNameLst>
                                      </p:cBhvr>
                                      <p:to>
                                        <p:strVal val="visible"/>
                                      </p:to>
                                    </p:set>
                                    <p:anim calcmode="lin" valueType="num">
                                      <p:cBhvr additive="base">
                                        <p:cTn id="39" dur="500" fill="hold"/>
                                        <p:tgtEl>
                                          <p:spTgt spid="59187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9187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91874">
                                            <p:txEl>
                                              <p:pRg st="4" end="4"/>
                                            </p:txEl>
                                          </p:spTgt>
                                        </p:tgtEl>
                                        <p:attrNameLst>
                                          <p:attrName>style.visibility</p:attrName>
                                        </p:attrNameLst>
                                      </p:cBhvr>
                                      <p:to>
                                        <p:strVal val="visible"/>
                                      </p:to>
                                    </p:set>
                                    <p:anim calcmode="lin" valueType="num">
                                      <p:cBhvr additive="base">
                                        <p:cTn id="45" dur="500" fill="hold"/>
                                        <p:tgtEl>
                                          <p:spTgt spid="591874">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9187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30" grpId="0"/>
      <p:bldP spid="591874"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85677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NC</a:t>
            </a:r>
            <a:r>
              <a:rPr lang="en-US" altLang="en-US" baseline="30000">
                <a:solidFill>
                  <a:schemeClr val="tx2"/>
                </a:solidFill>
              </a:rPr>
              <a:t>0</a:t>
            </a:r>
            <a:r>
              <a:rPr lang="en-US" altLang="en-US"/>
              <a:t> = Set of computational problems computed by</a:t>
            </a:r>
            <a:br>
              <a:rPr lang="en-US" altLang="en-US"/>
            </a:br>
            <a:r>
              <a:rPr lang="en-US" altLang="en-US"/>
              <a:t>        circuits of </a:t>
            </a:r>
            <a:r>
              <a:rPr lang="en-US" altLang="en-US" i="1"/>
              <a:t>and/or/not</a:t>
            </a:r>
            <a:r>
              <a:rPr lang="en-US" altLang="en-US"/>
              <a:t> gates each with two inputs </a:t>
            </a:r>
            <a:br>
              <a:rPr lang="en-US" altLang="en-US"/>
            </a:br>
            <a:r>
              <a:rPr lang="en-US" altLang="en-US"/>
              <a:t>        of constant depth.</a:t>
            </a:r>
          </a:p>
          <a:p>
            <a:pPr lvl="1"/>
            <a:r>
              <a:rPr lang="en-US" altLang="en-US"/>
              <a:t>Eg: It can compute the next configuration of a TM.</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NC</a:t>
            </a:r>
            <a:r>
              <a:rPr lang="en-US" sz="3200" b="1" baseline="30000" dirty="0">
                <a:solidFill>
                  <a:schemeClr val="tx2"/>
                </a:solidFill>
                <a:effectLst>
                  <a:outerShdw blurRad="38100" dist="38100" dir="2700000" algn="tl">
                    <a:srgbClr val="000000"/>
                  </a:outerShdw>
                </a:effectLst>
              </a:rPr>
              <a:t>0</a:t>
            </a:r>
          </a:p>
        </p:txBody>
      </p:sp>
      <p:grpSp>
        <p:nvGrpSpPr>
          <p:cNvPr id="2" name="Group 99"/>
          <p:cNvGrpSpPr>
            <a:grpSpLocks/>
          </p:cNvGrpSpPr>
          <p:nvPr/>
        </p:nvGrpSpPr>
        <p:grpSpPr bwMode="auto">
          <a:xfrm>
            <a:off x="685800" y="2257425"/>
            <a:ext cx="8229600" cy="4313238"/>
            <a:chOff x="685800" y="2257425"/>
            <a:chExt cx="8229600" cy="4313206"/>
          </a:xfrm>
        </p:grpSpPr>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57425"/>
              <a:ext cx="44386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pic>
        <p:pic>
          <p:nvPicPr>
            <p:cNvPr id="7174" name="Picture 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3323"/>
              <a:ext cx="6934200" cy="321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grpSp>
        <p:nvGrpSpPr>
          <p:cNvPr id="62468" name="Group 28"/>
          <p:cNvGrpSpPr>
            <a:grpSpLocks/>
          </p:cNvGrpSpPr>
          <p:nvPr/>
        </p:nvGrpSpPr>
        <p:grpSpPr bwMode="auto">
          <a:xfrm flipH="1">
            <a:off x="5562600" y="4221163"/>
            <a:ext cx="1076325" cy="2274887"/>
            <a:chOff x="3915" y="446"/>
            <a:chExt cx="678" cy="1433"/>
          </a:xfrm>
        </p:grpSpPr>
        <p:sp>
          <p:nvSpPr>
            <p:cNvPr id="591901" name="Rectangle 29"/>
            <p:cNvSpPr>
              <a:spLocks noChangeArrowheads="1"/>
            </p:cNvSpPr>
            <p:nvPr/>
          </p:nvSpPr>
          <p:spPr bwMode="auto">
            <a:xfrm>
              <a:off x="3951" y="544"/>
              <a:ext cx="532" cy="1148"/>
            </a:xfrm>
            <a:prstGeom prst="rect">
              <a:avLst/>
            </a:prstGeom>
            <a:solidFill>
              <a:srgbClr val="000000"/>
            </a:solidFill>
            <a:ln w="9525">
              <a:noFill/>
              <a:miter lim="800000"/>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2" name="Freeform 30"/>
            <p:cNvSpPr>
              <a:spLocks/>
            </p:cNvSpPr>
            <p:nvPr/>
          </p:nvSpPr>
          <p:spPr bwMode="auto">
            <a:xfrm>
              <a:off x="3959" y="556"/>
              <a:ext cx="516" cy="448"/>
            </a:xfrm>
            <a:custGeom>
              <a:avLst/>
              <a:gdLst/>
              <a:ahLst/>
              <a:cxnLst>
                <a:cxn ang="0">
                  <a:pos x="2559" y="0"/>
                </a:cxn>
                <a:cxn ang="0">
                  <a:pos x="2580" y="1783"/>
                </a:cxn>
                <a:cxn ang="0">
                  <a:pos x="2456" y="1774"/>
                </a:cxn>
                <a:cxn ang="0">
                  <a:pos x="2330" y="1808"/>
                </a:cxn>
                <a:cxn ang="0">
                  <a:pos x="2201" y="1867"/>
                </a:cxn>
                <a:cxn ang="0">
                  <a:pos x="2073" y="1933"/>
                </a:cxn>
                <a:cxn ang="0">
                  <a:pos x="1945" y="1989"/>
                </a:cxn>
                <a:cxn ang="0">
                  <a:pos x="1820" y="2018"/>
                </a:cxn>
                <a:cxn ang="0">
                  <a:pos x="1699" y="2003"/>
                </a:cxn>
                <a:cxn ang="0">
                  <a:pos x="1584" y="1928"/>
                </a:cxn>
                <a:cxn ang="0">
                  <a:pos x="1477" y="1997"/>
                </a:cxn>
                <a:cxn ang="0">
                  <a:pos x="1369" y="2053"/>
                </a:cxn>
                <a:cxn ang="0">
                  <a:pos x="1260" y="2097"/>
                </a:cxn>
                <a:cxn ang="0">
                  <a:pos x="1150" y="2133"/>
                </a:cxn>
                <a:cxn ang="0">
                  <a:pos x="1038" y="2162"/>
                </a:cxn>
                <a:cxn ang="0">
                  <a:pos x="927" y="2188"/>
                </a:cxn>
                <a:cxn ang="0">
                  <a:pos x="814" y="2212"/>
                </a:cxn>
                <a:cxn ang="0">
                  <a:pos x="702" y="2240"/>
                </a:cxn>
                <a:cxn ang="0">
                  <a:pos x="608" y="2151"/>
                </a:cxn>
                <a:cxn ang="0">
                  <a:pos x="504" y="2089"/>
                </a:cxn>
                <a:cxn ang="0">
                  <a:pos x="395" y="2049"/>
                </a:cxn>
                <a:cxn ang="0">
                  <a:pos x="289" y="2025"/>
                </a:cxn>
                <a:cxn ang="0">
                  <a:pos x="189" y="2014"/>
                </a:cxn>
                <a:cxn ang="0">
                  <a:pos x="106" y="2012"/>
                </a:cxn>
                <a:cxn ang="0">
                  <a:pos x="42" y="2016"/>
                </a:cxn>
                <a:cxn ang="0">
                  <a:pos x="7" y="2022"/>
                </a:cxn>
                <a:cxn ang="0">
                  <a:pos x="9" y="1794"/>
                </a:cxn>
                <a:cxn ang="0">
                  <a:pos x="9" y="1553"/>
                </a:cxn>
                <a:cxn ang="0">
                  <a:pos x="6" y="1300"/>
                </a:cxn>
                <a:cxn ang="0">
                  <a:pos x="4" y="1041"/>
                </a:cxn>
                <a:cxn ang="0">
                  <a:pos x="1" y="777"/>
                </a:cxn>
                <a:cxn ang="0">
                  <a:pos x="0" y="513"/>
                </a:cxn>
                <a:cxn ang="0">
                  <a:pos x="1" y="252"/>
                </a:cxn>
                <a:cxn ang="0">
                  <a:pos x="7" y="0"/>
                </a:cxn>
                <a:cxn ang="0">
                  <a:pos x="2559" y="0"/>
                </a:cxn>
              </a:cxnLst>
              <a:rect l="0" t="0" r="r" b="b"/>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3" name="Freeform 31"/>
            <p:cNvSpPr>
              <a:spLocks/>
            </p:cNvSpPr>
            <p:nvPr/>
          </p:nvSpPr>
          <p:spPr bwMode="auto">
            <a:xfrm>
              <a:off x="4110" y="929"/>
              <a:ext cx="363" cy="136"/>
            </a:xfrm>
            <a:custGeom>
              <a:avLst/>
              <a:gdLst/>
              <a:ahLst/>
              <a:cxnLst>
                <a:cxn ang="0">
                  <a:pos x="1815" y="674"/>
                </a:cxn>
                <a:cxn ang="0">
                  <a:pos x="1684" y="676"/>
                </a:cxn>
                <a:cxn ang="0">
                  <a:pos x="1550" y="656"/>
                </a:cxn>
                <a:cxn ang="0">
                  <a:pos x="1412" y="618"/>
                </a:cxn>
                <a:cxn ang="0">
                  <a:pos x="1274" y="572"/>
                </a:cxn>
                <a:cxn ang="0">
                  <a:pos x="1134" y="527"/>
                </a:cxn>
                <a:cxn ang="0">
                  <a:pos x="996" y="492"/>
                </a:cxn>
                <a:cxn ang="0">
                  <a:pos x="859" y="475"/>
                </a:cxn>
                <a:cxn ang="0">
                  <a:pos x="726" y="488"/>
                </a:cxn>
                <a:cxn ang="0">
                  <a:pos x="425" y="622"/>
                </a:cxn>
                <a:cxn ang="0">
                  <a:pos x="0" y="426"/>
                </a:cxn>
                <a:cxn ang="0">
                  <a:pos x="87" y="402"/>
                </a:cxn>
                <a:cxn ang="0">
                  <a:pos x="187" y="380"/>
                </a:cxn>
                <a:cxn ang="0">
                  <a:pos x="292" y="358"/>
                </a:cxn>
                <a:cxn ang="0">
                  <a:pos x="402" y="333"/>
                </a:cxn>
                <a:cxn ang="0">
                  <a:pos x="509" y="301"/>
                </a:cxn>
                <a:cxn ang="0">
                  <a:pos x="612" y="263"/>
                </a:cxn>
                <a:cxn ang="0">
                  <a:pos x="706" y="214"/>
                </a:cxn>
                <a:cxn ang="0">
                  <a:pos x="788" y="156"/>
                </a:cxn>
                <a:cxn ang="0">
                  <a:pos x="879" y="194"/>
                </a:cxn>
                <a:cxn ang="0">
                  <a:pos x="976" y="213"/>
                </a:cxn>
                <a:cxn ang="0">
                  <a:pos x="1074" y="213"/>
                </a:cxn>
                <a:cxn ang="0">
                  <a:pos x="1175" y="197"/>
                </a:cxn>
                <a:cxn ang="0">
                  <a:pos x="1272" y="166"/>
                </a:cxn>
                <a:cxn ang="0">
                  <a:pos x="1368" y="122"/>
                </a:cxn>
                <a:cxn ang="0">
                  <a:pos x="1459" y="65"/>
                </a:cxn>
                <a:cxn ang="0">
                  <a:pos x="1545" y="0"/>
                </a:cxn>
                <a:cxn ang="0">
                  <a:pos x="1815" y="0"/>
                </a:cxn>
                <a:cxn ang="0">
                  <a:pos x="1815" y="674"/>
                </a:cxn>
              </a:cxnLst>
              <a:rect l="0" t="0" r="r" b="b"/>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4" name="Freeform 32"/>
            <p:cNvSpPr>
              <a:spLocks/>
            </p:cNvSpPr>
            <p:nvPr/>
          </p:nvSpPr>
          <p:spPr bwMode="auto">
            <a:xfrm>
              <a:off x="3961" y="973"/>
              <a:ext cx="224" cy="137"/>
            </a:xfrm>
            <a:custGeom>
              <a:avLst/>
              <a:gdLst/>
              <a:ahLst/>
              <a:cxnLst>
                <a:cxn ang="0">
                  <a:pos x="1120" y="456"/>
                </a:cxn>
                <a:cxn ang="0">
                  <a:pos x="1031" y="543"/>
                </a:cxn>
                <a:cxn ang="0">
                  <a:pos x="945" y="598"/>
                </a:cxn>
                <a:cxn ang="0">
                  <a:pos x="863" y="623"/>
                </a:cxn>
                <a:cxn ang="0">
                  <a:pos x="785" y="624"/>
                </a:cxn>
                <a:cxn ang="0">
                  <a:pos x="709" y="601"/>
                </a:cxn>
                <a:cxn ang="0">
                  <a:pos x="640" y="560"/>
                </a:cxn>
                <a:cxn ang="0">
                  <a:pos x="576" y="502"/>
                </a:cxn>
                <a:cxn ang="0">
                  <a:pos x="519" y="435"/>
                </a:cxn>
                <a:cxn ang="0">
                  <a:pos x="455" y="462"/>
                </a:cxn>
                <a:cxn ang="0">
                  <a:pos x="390" y="491"/>
                </a:cxn>
                <a:cxn ang="0">
                  <a:pos x="325" y="520"/>
                </a:cxn>
                <a:cxn ang="0">
                  <a:pos x="259" y="551"/>
                </a:cxn>
                <a:cxn ang="0">
                  <a:pos x="193" y="581"/>
                </a:cxn>
                <a:cxn ang="0">
                  <a:pos x="127" y="615"/>
                </a:cxn>
                <a:cxn ang="0">
                  <a:pos x="63" y="648"/>
                </a:cxn>
                <a:cxn ang="0">
                  <a:pos x="0" y="684"/>
                </a:cxn>
                <a:cxn ang="0">
                  <a:pos x="0" y="0"/>
                </a:cxn>
                <a:cxn ang="0">
                  <a:pos x="67" y="12"/>
                </a:cxn>
                <a:cxn ang="0">
                  <a:pos x="138" y="14"/>
                </a:cxn>
                <a:cxn ang="0">
                  <a:pos x="210" y="12"/>
                </a:cxn>
                <a:cxn ang="0">
                  <a:pos x="283" y="10"/>
                </a:cxn>
                <a:cxn ang="0">
                  <a:pos x="353" y="9"/>
                </a:cxn>
                <a:cxn ang="0">
                  <a:pos x="423" y="19"/>
                </a:cxn>
                <a:cxn ang="0">
                  <a:pos x="489" y="41"/>
                </a:cxn>
                <a:cxn ang="0">
                  <a:pos x="551" y="82"/>
                </a:cxn>
                <a:cxn ang="0">
                  <a:pos x="608" y="153"/>
                </a:cxn>
                <a:cxn ang="0">
                  <a:pos x="675" y="215"/>
                </a:cxn>
                <a:cxn ang="0">
                  <a:pos x="747" y="269"/>
                </a:cxn>
                <a:cxn ang="0">
                  <a:pos x="823" y="315"/>
                </a:cxn>
                <a:cxn ang="0">
                  <a:pos x="900" y="354"/>
                </a:cxn>
                <a:cxn ang="0">
                  <a:pos x="977" y="391"/>
                </a:cxn>
                <a:cxn ang="0">
                  <a:pos x="1050" y="423"/>
                </a:cxn>
                <a:cxn ang="0">
                  <a:pos x="1120" y="456"/>
                </a:cxn>
              </a:cxnLst>
              <a:rect l="0" t="0" r="r" b="b"/>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5" name="Freeform 33"/>
            <p:cNvSpPr>
              <a:spLocks/>
            </p:cNvSpPr>
            <p:nvPr/>
          </p:nvSpPr>
          <p:spPr bwMode="auto">
            <a:xfrm>
              <a:off x="4133" y="1034"/>
              <a:ext cx="340" cy="109"/>
            </a:xfrm>
            <a:custGeom>
              <a:avLst/>
              <a:gdLst/>
              <a:ahLst/>
              <a:cxnLst>
                <a:cxn ang="0">
                  <a:pos x="1700" y="213"/>
                </a:cxn>
                <a:cxn ang="0">
                  <a:pos x="1690" y="452"/>
                </a:cxn>
                <a:cxn ang="0">
                  <a:pos x="1612" y="427"/>
                </a:cxn>
                <a:cxn ang="0">
                  <a:pos x="1524" y="410"/>
                </a:cxn>
                <a:cxn ang="0">
                  <a:pos x="1428" y="396"/>
                </a:cxn>
                <a:cxn ang="0">
                  <a:pos x="1329" y="388"/>
                </a:cxn>
                <a:cxn ang="0">
                  <a:pos x="1227" y="383"/>
                </a:cxn>
                <a:cxn ang="0">
                  <a:pos x="1129" y="380"/>
                </a:cxn>
                <a:cxn ang="0">
                  <a:pos x="1036" y="379"/>
                </a:cxn>
                <a:cxn ang="0">
                  <a:pos x="953" y="379"/>
                </a:cxn>
                <a:cxn ang="0">
                  <a:pos x="862" y="345"/>
                </a:cxn>
                <a:cxn ang="0">
                  <a:pos x="775" y="333"/>
                </a:cxn>
                <a:cxn ang="0">
                  <a:pos x="690" y="336"/>
                </a:cxn>
                <a:cxn ang="0">
                  <a:pos x="610" y="357"/>
                </a:cxn>
                <a:cxn ang="0">
                  <a:pos x="529" y="388"/>
                </a:cxn>
                <a:cxn ang="0">
                  <a:pos x="449" y="432"/>
                </a:cxn>
                <a:cxn ang="0">
                  <a:pos x="370" y="484"/>
                </a:cxn>
                <a:cxn ang="0">
                  <a:pos x="290" y="544"/>
                </a:cxn>
                <a:cxn ang="0">
                  <a:pos x="0" y="389"/>
                </a:cxn>
                <a:cxn ang="0">
                  <a:pos x="119" y="310"/>
                </a:cxn>
                <a:cxn ang="0">
                  <a:pos x="243" y="225"/>
                </a:cxn>
                <a:cxn ang="0">
                  <a:pos x="368" y="139"/>
                </a:cxn>
                <a:cxn ang="0">
                  <a:pos x="499" y="66"/>
                </a:cxn>
                <a:cxn ang="0">
                  <a:pos x="636" y="16"/>
                </a:cxn>
                <a:cxn ang="0">
                  <a:pos x="784" y="0"/>
                </a:cxn>
                <a:cxn ang="0">
                  <a:pos x="940" y="27"/>
                </a:cxn>
                <a:cxn ang="0">
                  <a:pos x="1109" y="109"/>
                </a:cxn>
                <a:cxn ang="0">
                  <a:pos x="1190" y="130"/>
                </a:cxn>
                <a:cxn ang="0">
                  <a:pos x="1282" y="148"/>
                </a:cxn>
                <a:cxn ang="0">
                  <a:pos x="1380" y="162"/>
                </a:cxn>
                <a:cxn ang="0">
                  <a:pos x="1474" y="176"/>
                </a:cxn>
                <a:cxn ang="0">
                  <a:pos x="1559" y="186"/>
                </a:cxn>
                <a:cxn ang="0">
                  <a:pos x="1630" y="196"/>
                </a:cxn>
                <a:cxn ang="0">
                  <a:pos x="1679" y="204"/>
                </a:cxn>
                <a:cxn ang="0">
                  <a:pos x="1700" y="213"/>
                </a:cxn>
              </a:cxnLst>
              <a:rect l="0" t="0" r="r" b="b"/>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6" name="Freeform 34"/>
            <p:cNvSpPr>
              <a:spLocks/>
            </p:cNvSpPr>
            <p:nvPr/>
          </p:nvSpPr>
          <p:spPr bwMode="auto">
            <a:xfrm>
              <a:off x="3959" y="1075"/>
              <a:ext cx="516" cy="606"/>
            </a:xfrm>
            <a:custGeom>
              <a:avLst/>
              <a:gdLst/>
              <a:ahLst/>
              <a:cxnLst>
                <a:cxn ang="0">
                  <a:pos x="1172" y="415"/>
                </a:cxn>
                <a:cxn ang="0">
                  <a:pos x="1223" y="355"/>
                </a:cxn>
                <a:cxn ang="0">
                  <a:pos x="1277" y="310"/>
                </a:cxn>
                <a:cxn ang="0">
                  <a:pos x="1334" y="275"/>
                </a:cxn>
                <a:cxn ang="0">
                  <a:pos x="1391" y="251"/>
                </a:cxn>
                <a:cxn ang="0">
                  <a:pos x="1449" y="232"/>
                </a:cxn>
                <a:cxn ang="0">
                  <a:pos x="1510" y="218"/>
                </a:cxn>
                <a:cxn ang="0">
                  <a:pos x="1569" y="207"/>
                </a:cxn>
                <a:cxn ang="0">
                  <a:pos x="1629" y="197"/>
                </a:cxn>
                <a:cxn ang="0">
                  <a:pos x="1738" y="229"/>
                </a:cxn>
                <a:cxn ang="0">
                  <a:pos x="1857" y="243"/>
                </a:cxn>
                <a:cxn ang="0">
                  <a:pos x="1981" y="242"/>
                </a:cxn>
                <a:cxn ang="0">
                  <a:pos x="2109" y="236"/>
                </a:cxn>
                <a:cxn ang="0">
                  <a:pos x="2235" y="231"/>
                </a:cxn>
                <a:cxn ang="0">
                  <a:pos x="2358" y="235"/>
                </a:cxn>
                <a:cxn ang="0">
                  <a:pos x="2474" y="255"/>
                </a:cxn>
                <a:cxn ang="0">
                  <a:pos x="2583" y="301"/>
                </a:cxn>
                <a:cxn ang="0">
                  <a:pos x="2572" y="417"/>
                </a:cxn>
                <a:cxn ang="0">
                  <a:pos x="2569" y="661"/>
                </a:cxn>
                <a:cxn ang="0">
                  <a:pos x="2567" y="1001"/>
                </a:cxn>
                <a:cxn ang="0">
                  <a:pos x="2569" y="1404"/>
                </a:cxn>
                <a:cxn ang="0">
                  <a:pos x="2570" y="1837"/>
                </a:cxn>
                <a:cxn ang="0">
                  <a:pos x="2572" y="2271"/>
                </a:cxn>
                <a:cxn ang="0">
                  <a:pos x="2574" y="2671"/>
                </a:cxn>
                <a:cxn ang="0">
                  <a:pos x="2572" y="3006"/>
                </a:cxn>
                <a:cxn ang="0">
                  <a:pos x="2307" y="3012"/>
                </a:cxn>
                <a:cxn ang="0">
                  <a:pos x="1955" y="3019"/>
                </a:cxn>
                <a:cxn ang="0">
                  <a:pos x="1552" y="3023"/>
                </a:cxn>
                <a:cxn ang="0">
                  <a:pos x="1134" y="3028"/>
                </a:cxn>
                <a:cxn ang="0">
                  <a:pos x="734" y="3029"/>
                </a:cxn>
                <a:cxn ang="0">
                  <a:pos x="389" y="3030"/>
                </a:cxn>
                <a:cxn ang="0">
                  <a:pos x="131" y="3029"/>
                </a:cxn>
                <a:cxn ang="0">
                  <a:pos x="0" y="3027"/>
                </a:cxn>
                <a:cxn ang="0">
                  <a:pos x="1" y="2692"/>
                </a:cxn>
                <a:cxn ang="0">
                  <a:pos x="3" y="2349"/>
                </a:cxn>
                <a:cxn ang="0">
                  <a:pos x="1" y="1997"/>
                </a:cxn>
                <a:cxn ang="0">
                  <a:pos x="1" y="1644"/>
                </a:cxn>
                <a:cxn ang="0">
                  <a:pos x="0" y="1289"/>
                </a:cxn>
                <a:cxn ang="0">
                  <a:pos x="1" y="940"/>
                </a:cxn>
                <a:cxn ang="0">
                  <a:pos x="4" y="598"/>
                </a:cxn>
                <a:cxn ang="0">
                  <a:pos x="10" y="269"/>
                </a:cxn>
                <a:cxn ang="0">
                  <a:pos x="65" y="210"/>
                </a:cxn>
                <a:cxn ang="0">
                  <a:pos x="126" y="166"/>
                </a:cxn>
                <a:cxn ang="0">
                  <a:pos x="192" y="132"/>
                </a:cxn>
                <a:cxn ang="0">
                  <a:pos x="262" y="106"/>
                </a:cxn>
                <a:cxn ang="0">
                  <a:pos x="331" y="83"/>
                </a:cxn>
                <a:cxn ang="0">
                  <a:pos x="400" y="60"/>
                </a:cxn>
                <a:cxn ang="0">
                  <a:pos x="467" y="33"/>
                </a:cxn>
                <a:cxn ang="0">
                  <a:pos x="529" y="0"/>
                </a:cxn>
                <a:cxn ang="0">
                  <a:pos x="600" y="78"/>
                </a:cxn>
                <a:cxn ang="0">
                  <a:pos x="678" y="141"/>
                </a:cxn>
                <a:cxn ang="0">
                  <a:pos x="759" y="191"/>
                </a:cxn>
                <a:cxn ang="0">
                  <a:pos x="842" y="234"/>
                </a:cxn>
                <a:cxn ang="0">
                  <a:pos x="926" y="272"/>
                </a:cxn>
                <a:cxn ang="0">
                  <a:pos x="1009" y="312"/>
                </a:cxn>
                <a:cxn ang="0">
                  <a:pos x="1092" y="358"/>
                </a:cxn>
                <a:cxn ang="0">
                  <a:pos x="1172" y="415"/>
                </a:cxn>
              </a:cxnLst>
              <a:rect l="0" t="0" r="r" b="b"/>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7" name="Freeform 35"/>
            <p:cNvSpPr>
              <a:spLocks/>
            </p:cNvSpPr>
            <p:nvPr/>
          </p:nvSpPr>
          <p:spPr bwMode="auto">
            <a:xfrm>
              <a:off x="4519" y="446"/>
              <a:ext cx="29" cy="46"/>
            </a:xfrm>
            <a:custGeom>
              <a:avLst/>
              <a:gdLst/>
              <a:ahLst/>
              <a:cxnLst>
                <a:cxn ang="0">
                  <a:pos x="144" y="0"/>
                </a:cxn>
                <a:cxn ang="0">
                  <a:pos x="30" y="228"/>
                </a:cxn>
                <a:cxn ang="0">
                  <a:pos x="0" y="228"/>
                </a:cxn>
                <a:cxn ang="0">
                  <a:pos x="0" y="218"/>
                </a:cxn>
                <a:cxn ang="0">
                  <a:pos x="124" y="0"/>
                </a:cxn>
                <a:cxn ang="0">
                  <a:pos x="131" y="0"/>
                </a:cxn>
                <a:cxn ang="0">
                  <a:pos x="138" y="0"/>
                </a:cxn>
                <a:cxn ang="0">
                  <a:pos x="142" y="0"/>
                </a:cxn>
                <a:cxn ang="0">
                  <a:pos x="144" y="0"/>
                </a:cxn>
              </a:cxnLst>
              <a:rect l="0" t="0" r="r" b="b"/>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8" name="Freeform 36"/>
            <p:cNvSpPr>
              <a:spLocks/>
            </p:cNvSpPr>
            <p:nvPr/>
          </p:nvSpPr>
          <p:spPr bwMode="auto">
            <a:xfrm>
              <a:off x="4502" y="451"/>
              <a:ext cx="10" cy="28"/>
            </a:xfrm>
            <a:custGeom>
              <a:avLst/>
              <a:gdLst/>
              <a:ahLst/>
              <a:cxnLst>
                <a:cxn ang="0">
                  <a:pos x="52" y="10"/>
                </a:cxn>
                <a:cxn ang="0">
                  <a:pos x="32" y="144"/>
                </a:cxn>
                <a:cxn ang="0">
                  <a:pos x="0" y="134"/>
                </a:cxn>
                <a:cxn ang="0">
                  <a:pos x="42" y="0"/>
                </a:cxn>
                <a:cxn ang="0">
                  <a:pos x="46" y="0"/>
                </a:cxn>
                <a:cxn ang="0">
                  <a:pos x="50" y="1"/>
                </a:cxn>
                <a:cxn ang="0">
                  <a:pos x="51" y="3"/>
                </a:cxn>
                <a:cxn ang="0">
                  <a:pos x="52" y="10"/>
                </a:cxn>
              </a:cxnLst>
              <a:rect l="0" t="0" r="r" b="b"/>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09" name="Freeform 37"/>
            <p:cNvSpPr>
              <a:spLocks/>
            </p:cNvSpPr>
            <p:nvPr/>
          </p:nvSpPr>
          <p:spPr bwMode="auto">
            <a:xfrm>
              <a:off x="4452" y="453"/>
              <a:ext cx="17" cy="37"/>
            </a:xfrm>
            <a:custGeom>
              <a:avLst/>
              <a:gdLst/>
              <a:ahLst/>
              <a:cxnLst>
                <a:cxn ang="0">
                  <a:pos x="11" y="6"/>
                </a:cxn>
                <a:cxn ang="0">
                  <a:pos x="21" y="25"/>
                </a:cxn>
                <a:cxn ang="0">
                  <a:pos x="32" y="46"/>
                </a:cxn>
                <a:cxn ang="0">
                  <a:pos x="41" y="67"/>
                </a:cxn>
                <a:cxn ang="0">
                  <a:pos x="50" y="90"/>
                </a:cxn>
                <a:cxn ang="0">
                  <a:pos x="58" y="112"/>
                </a:cxn>
                <a:cxn ang="0">
                  <a:pos x="67" y="135"/>
                </a:cxn>
                <a:cxn ang="0">
                  <a:pos x="75" y="158"/>
                </a:cxn>
                <a:cxn ang="0">
                  <a:pos x="83" y="182"/>
                </a:cxn>
                <a:cxn ang="0">
                  <a:pos x="73" y="182"/>
                </a:cxn>
                <a:cxn ang="0">
                  <a:pos x="58" y="164"/>
                </a:cxn>
                <a:cxn ang="0">
                  <a:pos x="47" y="145"/>
                </a:cxn>
                <a:cxn ang="0">
                  <a:pos x="36" y="123"/>
                </a:cxn>
                <a:cxn ang="0">
                  <a:pos x="29" y="101"/>
                </a:cxn>
                <a:cxn ang="0">
                  <a:pos x="21" y="77"/>
                </a:cxn>
                <a:cxn ang="0">
                  <a:pos x="14" y="53"/>
                </a:cxn>
                <a:cxn ang="0">
                  <a:pos x="7" y="29"/>
                </a:cxn>
                <a:cxn ang="0">
                  <a:pos x="0" y="6"/>
                </a:cxn>
                <a:cxn ang="0">
                  <a:pos x="2" y="4"/>
                </a:cxn>
                <a:cxn ang="0">
                  <a:pos x="5" y="1"/>
                </a:cxn>
                <a:cxn ang="0">
                  <a:pos x="8" y="0"/>
                </a:cxn>
                <a:cxn ang="0">
                  <a:pos x="11" y="6"/>
                </a:cxn>
              </a:cxnLst>
              <a:rect l="0" t="0" r="r" b="b"/>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0" name="Freeform 38"/>
            <p:cNvSpPr>
              <a:spLocks/>
            </p:cNvSpPr>
            <p:nvPr/>
          </p:nvSpPr>
          <p:spPr bwMode="auto">
            <a:xfrm>
              <a:off x="4477" y="459"/>
              <a:ext cx="9" cy="16"/>
            </a:xfrm>
            <a:custGeom>
              <a:avLst/>
              <a:gdLst/>
              <a:ahLst/>
              <a:cxnLst>
                <a:cxn ang="0">
                  <a:pos x="42" y="74"/>
                </a:cxn>
                <a:cxn ang="0">
                  <a:pos x="34" y="75"/>
                </a:cxn>
                <a:cxn ang="0">
                  <a:pos x="26" y="78"/>
                </a:cxn>
                <a:cxn ang="0">
                  <a:pos x="18" y="82"/>
                </a:cxn>
                <a:cxn ang="0">
                  <a:pos x="10" y="84"/>
                </a:cxn>
                <a:cxn ang="0">
                  <a:pos x="8" y="71"/>
                </a:cxn>
                <a:cxn ang="0">
                  <a:pos x="7" y="59"/>
                </a:cxn>
                <a:cxn ang="0">
                  <a:pos x="3" y="46"/>
                </a:cxn>
                <a:cxn ang="0">
                  <a:pos x="2" y="34"/>
                </a:cxn>
                <a:cxn ang="0">
                  <a:pos x="0" y="22"/>
                </a:cxn>
                <a:cxn ang="0">
                  <a:pos x="1" y="13"/>
                </a:cxn>
                <a:cxn ang="0">
                  <a:pos x="3" y="5"/>
                </a:cxn>
                <a:cxn ang="0">
                  <a:pos x="10" y="0"/>
                </a:cxn>
                <a:cxn ang="0">
                  <a:pos x="16" y="5"/>
                </a:cxn>
                <a:cxn ang="0">
                  <a:pos x="21" y="13"/>
                </a:cxn>
                <a:cxn ang="0">
                  <a:pos x="25" y="22"/>
                </a:cxn>
                <a:cxn ang="0">
                  <a:pos x="29" y="33"/>
                </a:cxn>
                <a:cxn ang="0">
                  <a:pos x="31" y="43"/>
                </a:cxn>
                <a:cxn ang="0">
                  <a:pos x="35" y="53"/>
                </a:cxn>
                <a:cxn ang="0">
                  <a:pos x="37" y="64"/>
                </a:cxn>
                <a:cxn ang="0">
                  <a:pos x="42" y="74"/>
                </a:cxn>
              </a:cxnLst>
              <a:rect l="0" t="0" r="r" b="b"/>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1" name="Freeform 39"/>
            <p:cNvSpPr>
              <a:spLocks/>
            </p:cNvSpPr>
            <p:nvPr/>
          </p:nvSpPr>
          <p:spPr bwMode="auto">
            <a:xfrm>
              <a:off x="4542" y="485"/>
              <a:ext cx="20" cy="16"/>
            </a:xfrm>
            <a:custGeom>
              <a:avLst/>
              <a:gdLst/>
              <a:ahLst/>
              <a:cxnLst>
                <a:cxn ang="0">
                  <a:pos x="103" y="2"/>
                </a:cxn>
                <a:cxn ang="0">
                  <a:pos x="95" y="9"/>
                </a:cxn>
                <a:cxn ang="0">
                  <a:pos x="87" y="18"/>
                </a:cxn>
                <a:cxn ang="0">
                  <a:pos x="79" y="28"/>
                </a:cxn>
                <a:cxn ang="0">
                  <a:pos x="71" y="38"/>
                </a:cxn>
                <a:cxn ang="0">
                  <a:pos x="63" y="47"/>
                </a:cxn>
                <a:cxn ang="0">
                  <a:pos x="55" y="56"/>
                </a:cxn>
                <a:cxn ang="0">
                  <a:pos x="47" y="65"/>
                </a:cxn>
                <a:cxn ang="0">
                  <a:pos x="41" y="74"/>
                </a:cxn>
                <a:cxn ang="0">
                  <a:pos x="33" y="75"/>
                </a:cxn>
                <a:cxn ang="0">
                  <a:pos x="26" y="76"/>
                </a:cxn>
                <a:cxn ang="0">
                  <a:pos x="20" y="74"/>
                </a:cxn>
                <a:cxn ang="0">
                  <a:pos x="16" y="72"/>
                </a:cxn>
                <a:cxn ang="0">
                  <a:pos x="7" y="66"/>
                </a:cxn>
                <a:cxn ang="0">
                  <a:pos x="0" y="64"/>
                </a:cxn>
                <a:cxn ang="0">
                  <a:pos x="10" y="54"/>
                </a:cxn>
                <a:cxn ang="0">
                  <a:pos x="23" y="43"/>
                </a:cxn>
                <a:cxn ang="0">
                  <a:pos x="34" y="31"/>
                </a:cxn>
                <a:cxn ang="0">
                  <a:pos x="47" y="21"/>
                </a:cxn>
                <a:cxn ang="0">
                  <a:pos x="60" y="10"/>
                </a:cxn>
                <a:cxn ang="0">
                  <a:pos x="73" y="3"/>
                </a:cxn>
                <a:cxn ang="0">
                  <a:pos x="87" y="0"/>
                </a:cxn>
                <a:cxn ang="0">
                  <a:pos x="103" y="2"/>
                </a:cxn>
              </a:cxnLst>
              <a:rect l="0" t="0" r="r" b="b"/>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2" name="Freeform 40"/>
            <p:cNvSpPr>
              <a:spLocks/>
            </p:cNvSpPr>
            <p:nvPr/>
          </p:nvSpPr>
          <p:spPr bwMode="auto">
            <a:xfrm>
              <a:off x="4429" y="487"/>
              <a:ext cx="115" cy="115"/>
            </a:xfrm>
            <a:custGeom>
              <a:avLst/>
              <a:gdLst/>
              <a:ahLst/>
              <a:cxnLst>
                <a:cxn ang="0">
                  <a:pos x="373" y="178"/>
                </a:cxn>
                <a:cxn ang="0">
                  <a:pos x="420" y="183"/>
                </a:cxn>
                <a:cxn ang="0">
                  <a:pos x="468" y="186"/>
                </a:cxn>
                <a:cxn ang="0">
                  <a:pos x="518" y="187"/>
                </a:cxn>
                <a:cxn ang="0">
                  <a:pos x="571" y="188"/>
                </a:cxn>
                <a:cxn ang="0">
                  <a:pos x="561" y="209"/>
                </a:cxn>
                <a:cxn ang="0">
                  <a:pos x="561" y="230"/>
                </a:cxn>
                <a:cxn ang="0">
                  <a:pos x="470" y="360"/>
                </a:cxn>
                <a:cxn ang="0">
                  <a:pos x="477" y="411"/>
                </a:cxn>
                <a:cxn ang="0">
                  <a:pos x="485" y="462"/>
                </a:cxn>
                <a:cxn ang="0">
                  <a:pos x="494" y="514"/>
                </a:cxn>
                <a:cxn ang="0">
                  <a:pos x="498" y="542"/>
                </a:cxn>
                <a:cxn ang="0">
                  <a:pos x="493" y="553"/>
                </a:cxn>
                <a:cxn ang="0">
                  <a:pos x="475" y="555"/>
                </a:cxn>
                <a:cxn ang="0">
                  <a:pos x="455" y="535"/>
                </a:cxn>
                <a:cxn ang="0">
                  <a:pos x="435" y="513"/>
                </a:cxn>
                <a:cxn ang="0">
                  <a:pos x="415" y="494"/>
                </a:cxn>
                <a:cxn ang="0">
                  <a:pos x="333" y="427"/>
                </a:cxn>
                <a:cxn ang="0">
                  <a:pos x="289" y="449"/>
                </a:cxn>
                <a:cxn ang="0">
                  <a:pos x="249" y="483"/>
                </a:cxn>
                <a:cxn ang="0">
                  <a:pos x="209" y="517"/>
                </a:cxn>
                <a:cxn ang="0">
                  <a:pos x="166" y="541"/>
                </a:cxn>
                <a:cxn ang="0">
                  <a:pos x="168" y="553"/>
                </a:cxn>
                <a:cxn ang="0">
                  <a:pos x="162" y="564"/>
                </a:cxn>
                <a:cxn ang="0">
                  <a:pos x="150" y="569"/>
                </a:cxn>
                <a:cxn ang="0">
                  <a:pos x="135" y="573"/>
                </a:cxn>
                <a:cxn ang="0">
                  <a:pos x="126" y="549"/>
                </a:cxn>
                <a:cxn ang="0">
                  <a:pos x="137" y="505"/>
                </a:cxn>
                <a:cxn ang="0">
                  <a:pos x="154" y="462"/>
                </a:cxn>
                <a:cxn ang="0">
                  <a:pos x="170" y="418"/>
                </a:cxn>
                <a:cxn ang="0">
                  <a:pos x="156" y="379"/>
                </a:cxn>
                <a:cxn ang="0">
                  <a:pos x="121" y="346"/>
                </a:cxn>
                <a:cxn ang="0">
                  <a:pos x="86" y="315"/>
                </a:cxn>
                <a:cxn ang="0">
                  <a:pos x="50" y="290"/>
                </a:cxn>
                <a:cxn ang="0">
                  <a:pos x="30" y="273"/>
                </a:cxn>
                <a:cxn ang="0">
                  <a:pos x="21" y="261"/>
                </a:cxn>
                <a:cxn ang="0">
                  <a:pos x="9" y="248"/>
                </a:cxn>
                <a:cxn ang="0">
                  <a:pos x="0" y="236"/>
                </a:cxn>
                <a:cxn ang="0">
                  <a:pos x="11" y="220"/>
                </a:cxn>
                <a:cxn ang="0">
                  <a:pos x="57" y="216"/>
                </a:cxn>
                <a:cxn ang="0">
                  <a:pos x="103" y="208"/>
                </a:cxn>
                <a:cxn ang="0">
                  <a:pos x="150" y="196"/>
                </a:cxn>
                <a:cxn ang="0">
                  <a:pos x="197" y="188"/>
                </a:cxn>
                <a:cxn ang="0">
                  <a:pos x="209" y="150"/>
                </a:cxn>
                <a:cxn ang="0">
                  <a:pos x="229" y="116"/>
                </a:cxn>
                <a:cxn ang="0">
                  <a:pos x="247" y="80"/>
                </a:cxn>
                <a:cxn ang="0">
                  <a:pos x="260" y="44"/>
                </a:cxn>
                <a:cxn ang="0">
                  <a:pos x="269" y="34"/>
                </a:cxn>
                <a:cxn ang="0">
                  <a:pos x="273" y="22"/>
                </a:cxn>
                <a:cxn ang="0">
                  <a:pos x="270" y="2"/>
                </a:cxn>
                <a:cxn ang="0">
                  <a:pos x="292" y="5"/>
                </a:cxn>
                <a:cxn ang="0">
                  <a:pos x="303" y="26"/>
                </a:cxn>
                <a:cxn ang="0">
                  <a:pos x="310" y="52"/>
                </a:cxn>
                <a:cxn ang="0">
                  <a:pos x="322" y="74"/>
                </a:cxn>
              </a:cxnLst>
              <a:rect l="0" t="0" r="r" b="b"/>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3" name="Freeform 41"/>
            <p:cNvSpPr>
              <a:spLocks/>
            </p:cNvSpPr>
            <p:nvPr/>
          </p:nvSpPr>
          <p:spPr bwMode="auto">
            <a:xfrm>
              <a:off x="4432" y="490"/>
              <a:ext cx="16" cy="17"/>
            </a:xfrm>
            <a:custGeom>
              <a:avLst/>
              <a:gdLst/>
              <a:ahLst/>
              <a:cxnLst>
                <a:cxn ang="0">
                  <a:pos x="83" y="52"/>
                </a:cxn>
                <a:cxn ang="0">
                  <a:pos x="73" y="84"/>
                </a:cxn>
                <a:cxn ang="0">
                  <a:pos x="61" y="77"/>
                </a:cxn>
                <a:cxn ang="0">
                  <a:pos x="50" y="71"/>
                </a:cxn>
                <a:cxn ang="0">
                  <a:pos x="40" y="63"/>
                </a:cxn>
                <a:cxn ang="0">
                  <a:pos x="32" y="56"/>
                </a:cxn>
                <a:cxn ang="0">
                  <a:pos x="22" y="47"/>
                </a:cxn>
                <a:cxn ang="0">
                  <a:pos x="14" y="38"/>
                </a:cxn>
                <a:cxn ang="0">
                  <a:pos x="6" y="27"/>
                </a:cxn>
                <a:cxn ang="0">
                  <a:pos x="0" y="21"/>
                </a:cxn>
                <a:cxn ang="0">
                  <a:pos x="10" y="0"/>
                </a:cxn>
                <a:cxn ang="0">
                  <a:pos x="16" y="7"/>
                </a:cxn>
                <a:cxn ang="0">
                  <a:pos x="27" y="15"/>
                </a:cxn>
                <a:cxn ang="0">
                  <a:pos x="36" y="22"/>
                </a:cxn>
                <a:cxn ang="0">
                  <a:pos x="46" y="30"/>
                </a:cxn>
                <a:cxn ang="0">
                  <a:pos x="55" y="35"/>
                </a:cxn>
                <a:cxn ang="0">
                  <a:pos x="65" y="42"/>
                </a:cxn>
                <a:cxn ang="0">
                  <a:pos x="74" y="47"/>
                </a:cxn>
                <a:cxn ang="0">
                  <a:pos x="83" y="52"/>
                </a:cxn>
              </a:cxnLst>
              <a:rect l="0" t="0" r="r" b="b"/>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4" name="Freeform 42"/>
            <p:cNvSpPr>
              <a:spLocks/>
            </p:cNvSpPr>
            <p:nvPr/>
          </p:nvSpPr>
          <p:spPr bwMode="auto">
            <a:xfrm>
              <a:off x="4392" y="498"/>
              <a:ext cx="35" cy="21"/>
            </a:xfrm>
            <a:custGeom>
              <a:avLst/>
              <a:gdLst/>
              <a:ahLst/>
              <a:cxnLst>
                <a:cxn ang="0">
                  <a:pos x="166" y="74"/>
                </a:cxn>
                <a:cxn ang="0">
                  <a:pos x="176" y="106"/>
                </a:cxn>
                <a:cxn ang="0">
                  <a:pos x="152" y="97"/>
                </a:cxn>
                <a:cxn ang="0">
                  <a:pos x="129" y="88"/>
                </a:cxn>
                <a:cxn ang="0">
                  <a:pos x="106" y="77"/>
                </a:cxn>
                <a:cxn ang="0">
                  <a:pos x="84" y="66"/>
                </a:cxn>
                <a:cxn ang="0">
                  <a:pos x="61" y="53"/>
                </a:cxn>
                <a:cxn ang="0">
                  <a:pos x="39" y="40"/>
                </a:cxn>
                <a:cxn ang="0">
                  <a:pos x="19" y="26"/>
                </a:cxn>
                <a:cxn ang="0">
                  <a:pos x="0" y="12"/>
                </a:cxn>
                <a:cxn ang="0">
                  <a:pos x="7" y="3"/>
                </a:cxn>
                <a:cxn ang="0">
                  <a:pos x="15" y="0"/>
                </a:cxn>
                <a:cxn ang="0">
                  <a:pos x="22" y="1"/>
                </a:cxn>
                <a:cxn ang="0">
                  <a:pos x="30" y="5"/>
                </a:cxn>
                <a:cxn ang="0">
                  <a:pos x="37" y="10"/>
                </a:cxn>
                <a:cxn ang="0">
                  <a:pos x="46" y="16"/>
                </a:cxn>
                <a:cxn ang="0">
                  <a:pos x="53" y="20"/>
                </a:cxn>
                <a:cxn ang="0">
                  <a:pos x="62" y="22"/>
                </a:cxn>
                <a:cxn ang="0">
                  <a:pos x="73" y="29"/>
                </a:cxn>
                <a:cxn ang="0">
                  <a:pos x="85" y="39"/>
                </a:cxn>
                <a:cxn ang="0">
                  <a:pos x="96" y="47"/>
                </a:cxn>
                <a:cxn ang="0">
                  <a:pos x="110" y="56"/>
                </a:cxn>
                <a:cxn ang="0">
                  <a:pos x="122" y="62"/>
                </a:cxn>
                <a:cxn ang="0">
                  <a:pos x="135" y="69"/>
                </a:cxn>
                <a:cxn ang="0">
                  <a:pos x="149" y="72"/>
                </a:cxn>
                <a:cxn ang="0">
                  <a:pos x="166" y="74"/>
                </a:cxn>
              </a:cxnLst>
              <a:rect l="0" t="0" r="r" b="b"/>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5" name="Freeform 43"/>
            <p:cNvSpPr>
              <a:spLocks/>
            </p:cNvSpPr>
            <p:nvPr/>
          </p:nvSpPr>
          <p:spPr bwMode="auto">
            <a:xfrm>
              <a:off x="4438" y="498"/>
              <a:ext cx="97" cy="91"/>
            </a:xfrm>
            <a:custGeom>
              <a:avLst/>
              <a:gdLst/>
              <a:ahLst/>
              <a:cxnLst>
                <a:cxn ang="0">
                  <a:pos x="331" y="176"/>
                </a:cxn>
                <a:cxn ang="0">
                  <a:pos x="347" y="166"/>
                </a:cxn>
                <a:cxn ang="0">
                  <a:pos x="365" y="160"/>
                </a:cxn>
                <a:cxn ang="0">
                  <a:pos x="384" y="158"/>
                </a:cxn>
                <a:cxn ang="0">
                  <a:pos x="405" y="159"/>
                </a:cxn>
                <a:cxn ang="0">
                  <a:pos x="425" y="160"/>
                </a:cxn>
                <a:cxn ang="0">
                  <a:pos x="445" y="163"/>
                </a:cxn>
                <a:cxn ang="0">
                  <a:pos x="466" y="164"/>
                </a:cxn>
                <a:cxn ang="0">
                  <a:pos x="487" y="166"/>
                </a:cxn>
                <a:cxn ang="0">
                  <a:pos x="393" y="280"/>
                </a:cxn>
                <a:cxn ang="0">
                  <a:pos x="425" y="445"/>
                </a:cxn>
                <a:cxn ang="0">
                  <a:pos x="413" y="435"/>
                </a:cxn>
                <a:cxn ang="0">
                  <a:pos x="403" y="421"/>
                </a:cxn>
                <a:cxn ang="0">
                  <a:pos x="391" y="407"/>
                </a:cxn>
                <a:cxn ang="0">
                  <a:pos x="381" y="393"/>
                </a:cxn>
                <a:cxn ang="0">
                  <a:pos x="370" y="381"/>
                </a:cxn>
                <a:cxn ang="0">
                  <a:pos x="358" y="372"/>
                </a:cxn>
                <a:cxn ang="0">
                  <a:pos x="345" y="368"/>
                </a:cxn>
                <a:cxn ang="0">
                  <a:pos x="331" y="373"/>
                </a:cxn>
                <a:cxn ang="0">
                  <a:pos x="325" y="364"/>
                </a:cxn>
                <a:cxn ang="0">
                  <a:pos x="318" y="357"/>
                </a:cxn>
                <a:cxn ang="0">
                  <a:pos x="308" y="350"/>
                </a:cxn>
                <a:cxn ang="0">
                  <a:pos x="299" y="347"/>
                </a:cxn>
                <a:cxn ang="0">
                  <a:pos x="287" y="342"/>
                </a:cxn>
                <a:cxn ang="0">
                  <a:pos x="277" y="342"/>
                </a:cxn>
                <a:cxn ang="0">
                  <a:pos x="267" y="346"/>
                </a:cxn>
                <a:cxn ang="0">
                  <a:pos x="259" y="353"/>
                </a:cxn>
                <a:cxn ang="0">
                  <a:pos x="135" y="456"/>
                </a:cxn>
                <a:cxn ang="0">
                  <a:pos x="135" y="440"/>
                </a:cxn>
                <a:cxn ang="0">
                  <a:pos x="139" y="425"/>
                </a:cxn>
                <a:cxn ang="0">
                  <a:pos x="144" y="408"/>
                </a:cxn>
                <a:cxn ang="0">
                  <a:pos x="150" y="393"/>
                </a:cxn>
                <a:cxn ang="0">
                  <a:pos x="155" y="377"/>
                </a:cxn>
                <a:cxn ang="0">
                  <a:pos x="161" y="362"/>
                </a:cxn>
                <a:cxn ang="0">
                  <a:pos x="164" y="346"/>
                </a:cxn>
                <a:cxn ang="0">
                  <a:pos x="166" y="331"/>
                </a:cxn>
                <a:cxn ang="0">
                  <a:pos x="0" y="186"/>
                </a:cxn>
                <a:cxn ang="0">
                  <a:pos x="15" y="184"/>
                </a:cxn>
                <a:cxn ang="0">
                  <a:pos x="32" y="181"/>
                </a:cxn>
                <a:cxn ang="0">
                  <a:pos x="49" y="176"/>
                </a:cxn>
                <a:cxn ang="0">
                  <a:pos x="67" y="173"/>
                </a:cxn>
                <a:cxn ang="0">
                  <a:pos x="84" y="168"/>
                </a:cxn>
                <a:cxn ang="0">
                  <a:pos x="101" y="167"/>
                </a:cxn>
                <a:cxn ang="0">
                  <a:pos x="118" y="169"/>
                </a:cxn>
                <a:cxn ang="0">
                  <a:pos x="135" y="176"/>
                </a:cxn>
                <a:cxn ang="0">
                  <a:pos x="141" y="172"/>
                </a:cxn>
                <a:cxn ang="0">
                  <a:pos x="148" y="171"/>
                </a:cxn>
                <a:cxn ang="0">
                  <a:pos x="154" y="171"/>
                </a:cxn>
                <a:cxn ang="0">
                  <a:pos x="161" y="171"/>
                </a:cxn>
                <a:cxn ang="0">
                  <a:pos x="166" y="169"/>
                </a:cxn>
                <a:cxn ang="0">
                  <a:pos x="172" y="169"/>
                </a:cxn>
                <a:cxn ang="0">
                  <a:pos x="179" y="168"/>
                </a:cxn>
                <a:cxn ang="0">
                  <a:pos x="187" y="166"/>
                </a:cxn>
                <a:cxn ang="0">
                  <a:pos x="239" y="0"/>
                </a:cxn>
                <a:cxn ang="0">
                  <a:pos x="249" y="23"/>
                </a:cxn>
                <a:cxn ang="0">
                  <a:pos x="259" y="45"/>
                </a:cxn>
                <a:cxn ang="0">
                  <a:pos x="269" y="68"/>
                </a:cxn>
                <a:cxn ang="0">
                  <a:pos x="280" y="92"/>
                </a:cxn>
                <a:cxn ang="0">
                  <a:pos x="291" y="113"/>
                </a:cxn>
                <a:cxn ang="0">
                  <a:pos x="303" y="134"/>
                </a:cxn>
                <a:cxn ang="0">
                  <a:pos x="317" y="155"/>
                </a:cxn>
                <a:cxn ang="0">
                  <a:pos x="331" y="176"/>
                </a:cxn>
              </a:cxnLst>
              <a:rect l="0" t="0" r="r" b="b"/>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6" name="Freeform 44"/>
            <p:cNvSpPr>
              <a:spLocks/>
            </p:cNvSpPr>
            <p:nvPr/>
          </p:nvSpPr>
          <p:spPr bwMode="auto">
            <a:xfrm>
              <a:off x="4557" y="525"/>
              <a:ext cx="36" cy="10"/>
            </a:xfrm>
            <a:custGeom>
              <a:avLst/>
              <a:gdLst/>
              <a:ahLst/>
              <a:cxnLst>
                <a:cxn ang="0">
                  <a:pos x="182" y="11"/>
                </a:cxn>
                <a:cxn ang="0">
                  <a:pos x="182" y="21"/>
                </a:cxn>
                <a:cxn ang="0">
                  <a:pos x="16" y="52"/>
                </a:cxn>
                <a:cxn ang="0">
                  <a:pos x="8" y="50"/>
                </a:cxn>
                <a:cxn ang="0">
                  <a:pos x="2" y="46"/>
                </a:cxn>
                <a:cxn ang="0">
                  <a:pos x="0" y="39"/>
                </a:cxn>
                <a:cxn ang="0">
                  <a:pos x="5" y="32"/>
                </a:cxn>
                <a:cxn ang="0">
                  <a:pos x="28" y="30"/>
                </a:cxn>
                <a:cxn ang="0">
                  <a:pos x="51" y="26"/>
                </a:cxn>
                <a:cxn ang="0">
                  <a:pos x="73" y="21"/>
                </a:cxn>
                <a:cxn ang="0">
                  <a:pos x="97" y="16"/>
                </a:cxn>
                <a:cxn ang="0">
                  <a:pos x="118" y="10"/>
                </a:cxn>
                <a:cxn ang="0">
                  <a:pos x="140" y="5"/>
                </a:cxn>
                <a:cxn ang="0">
                  <a:pos x="160" y="0"/>
                </a:cxn>
                <a:cxn ang="0">
                  <a:pos x="182" y="0"/>
                </a:cxn>
                <a:cxn ang="0">
                  <a:pos x="182" y="11"/>
                </a:cxn>
              </a:cxnLst>
              <a:rect l="0" t="0" r="r" b="b"/>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7" name="Freeform 45"/>
            <p:cNvSpPr>
              <a:spLocks/>
            </p:cNvSpPr>
            <p:nvPr/>
          </p:nvSpPr>
          <p:spPr bwMode="auto">
            <a:xfrm>
              <a:off x="4396" y="535"/>
              <a:ext cx="21" cy="9"/>
            </a:xfrm>
            <a:custGeom>
              <a:avLst/>
              <a:gdLst/>
              <a:ahLst/>
              <a:cxnLst>
                <a:cxn ang="0">
                  <a:pos x="104" y="0"/>
                </a:cxn>
                <a:cxn ang="0">
                  <a:pos x="103" y="7"/>
                </a:cxn>
                <a:cxn ang="0">
                  <a:pos x="103" y="16"/>
                </a:cxn>
                <a:cxn ang="0">
                  <a:pos x="102" y="24"/>
                </a:cxn>
                <a:cxn ang="0">
                  <a:pos x="100" y="32"/>
                </a:cxn>
                <a:cxn ang="0">
                  <a:pos x="95" y="38"/>
                </a:cxn>
                <a:cxn ang="0">
                  <a:pos x="91" y="42"/>
                </a:cxn>
                <a:cxn ang="0">
                  <a:pos x="83" y="43"/>
                </a:cxn>
                <a:cxn ang="0">
                  <a:pos x="74" y="42"/>
                </a:cxn>
                <a:cxn ang="0">
                  <a:pos x="0" y="31"/>
                </a:cxn>
                <a:cxn ang="0">
                  <a:pos x="6" y="21"/>
                </a:cxn>
                <a:cxn ang="0">
                  <a:pos x="15" y="16"/>
                </a:cxn>
                <a:cxn ang="0">
                  <a:pos x="27" y="15"/>
                </a:cxn>
                <a:cxn ang="0">
                  <a:pos x="43" y="15"/>
                </a:cxn>
                <a:cxn ang="0">
                  <a:pos x="57" y="14"/>
                </a:cxn>
                <a:cxn ang="0">
                  <a:pos x="71" y="13"/>
                </a:cxn>
                <a:cxn ang="0">
                  <a:pos x="84" y="8"/>
                </a:cxn>
                <a:cxn ang="0">
                  <a:pos x="94" y="0"/>
                </a:cxn>
                <a:cxn ang="0">
                  <a:pos x="104" y="0"/>
                </a:cxn>
              </a:cxnLst>
              <a:rect l="0" t="0" r="r" b="b"/>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8" name="Freeform 46"/>
            <p:cNvSpPr>
              <a:spLocks/>
            </p:cNvSpPr>
            <p:nvPr/>
          </p:nvSpPr>
          <p:spPr bwMode="auto">
            <a:xfrm>
              <a:off x="4556" y="552"/>
              <a:ext cx="23" cy="5"/>
            </a:xfrm>
            <a:custGeom>
              <a:avLst/>
              <a:gdLst/>
              <a:ahLst/>
              <a:cxnLst>
                <a:cxn ang="0">
                  <a:pos x="114" y="21"/>
                </a:cxn>
                <a:cxn ang="0">
                  <a:pos x="101" y="24"/>
                </a:cxn>
                <a:cxn ang="0">
                  <a:pos x="88" y="26"/>
                </a:cxn>
                <a:cxn ang="0">
                  <a:pos x="74" y="26"/>
                </a:cxn>
                <a:cxn ang="0">
                  <a:pos x="60" y="27"/>
                </a:cxn>
                <a:cxn ang="0">
                  <a:pos x="44" y="25"/>
                </a:cxn>
                <a:cxn ang="0">
                  <a:pos x="30" y="23"/>
                </a:cxn>
                <a:cxn ang="0">
                  <a:pos x="15" y="17"/>
                </a:cxn>
                <a:cxn ang="0">
                  <a:pos x="0" y="11"/>
                </a:cxn>
                <a:cxn ang="0">
                  <a:pos x="15" y="4"/>
                </a:cxn>
                <a:cxn ang="0">
                  <a:pos x="30" y="1"/>
                </a:cxn>
                <a:cxn ang="0">
                  <a:pos x="44" y="0"/>
                </a:cxn>
                <a:cxn ang="0">
                  <a:pos x="60" y="2"/>
                </a:cxn>
                <a:cxn ang="0">
                  <a:pos x="74" y="4"/>
                </a:cxn>
                <a:cxn ang="0">
                  <a:pos x="88" y="8"/>
                </a:cxn>
                <a:cxn ang="0">
                  <a:pos x="101" y="9"/>
                </a:cxn>
                <a:cxn ang="0">
                  <a:pos x="114" y="11"/>
                </a:cxn>
                <a:cxn ang="0">
                  <a:pos x="114" y="21"/>
                </a:cxn>
              </a:cxnLst>
              <a:rect l="0" t="0" r="r" b="b"/>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19" name="Freeform 47"/>
            <p:cNvSpPr>
              <a:spLocks/>
            </p:cNvSpPr>
            <p:nvPr/>
          </p:nvSpPr>
          <p:spPr bwMode="auto">
            <a:xfrm>
              <a:off x="4380" y="562"/>
              <a:ext cx="49" cy="9"/>
            </a:xfrm>
            <a:custGeom>
              <a:avLst/>
              <a:gdLst/>
              <a:ahLst/>
              <a:cxnLst>
                <a:cxn ang="0">
                  <a:pos x="248" y="0"/>
                </a:cxn>
                <a:cxn ang="0">
                  <a:pos x="246" y="7"/>
                </a:cxn>
                <a:cxn ang="0">
                  <a:pos x="244" y="13"/>
                </a:cxn>
                <a:cxn ang="0">
                  <a:pos x="239" y="18"/>
                </a:cxn>
                <a:cxn ang="0">
                  <a:pos x="236" y="24"/>
                </a:cxn>
                <a:cxn ang="0">
                  <a:pos x="226" y="29"/>
                </a:cxn>
                <a:cxn ang="0">
                  <a:pos x="218" y="32"/>
                </a:cxn>
                <a:cxn ang="0">
                  <a:pos x="190" y="34"/>
                </a:cxn>
                <a:cxn ang="0">
                  <a:pos x="162" y="35"/>
                </a:cxn>
                <a:cxn ang="0">
                  <a:pos x="135" y="35"/>
                </a:cxn>
                <a:cxn ang="0">
                  <a:pos x="108" y="36"/>
                </a:cxn>
                <a:cxn ang="0">
                  <a:pos x="81" y="36"/>
                </a:cxn>
                <a:cxn ang="0">
                  <a:pos x="54" y="36"/>
                </a:cxn>
                <a:cxn ang="0">
                  <a:pos x="27" y="37"/>
                </a:cxn>
                <a:cxn ang="0">
                  <a:pos x="0" y="42"/>
                </a:cxn>
                <a:cxn ang="0">
                  <a:pos x="0" y="32"/>
                </a:cxn>
                <a:cxn ang="0">
                  <a:pos x="26" y="21"/>
                </a:cxn>
                <a:cxn ang="0">
                  <a:pos x="53" y="17"/>
                </a:cxn>
                <a:cxn ang="0">
                  <a:pos x="79" y="16"/>
                </a:cxn>
                <a:cxn ang="0">
                  <a:pos x="106" y="16"/>
                </a:cxn>
                <a:cxn ang="0">
                  <a:pos x="131" y="15"/>
                </a:cxn>
                <a:cxn ang="0">
                  <a:pos x="157" y="13"/>
                </a:cxn>
                <a:cxn ang="0">
                  <a:pos x="182" y="8"/>
                </a:cxn>
                <a:cxn ang="0">
                  <a:pos x="207" y="0"/>
                </a:cxn>
                <a:cxn ang="0">
                  <a:pos x="214" y="0"/>
                </a:cxn>
                <a:cxn ang="0">
                  <a:pos x="223" y="0"/>
                </a:cxn>
                <a:cxn ang="0">
                  <a:pos x="228" y="0"/>
                </a:cxn>
                <a:cxn ang="0">
                  <a:pos x="234" y="0"/>
                </a:cxn>
                <a:cxn ang="0">
                  <a:pos x="240" y="0"/>
                </a:cxn>
                <a:cxn ang="0">
                  <a:pos x="248" y="0"/>
                </a:cxn>
              </a:cxnLst>
              <a:rect l="0" t="0" r="r" b="b"/>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0" name="Freeform 48"/>
            <p:cNvSpPr>
              <a:spLocks/>
            </p:cNvSpPr>
            <p:nvPr/>
          </p:nvSpPr>
          <p:spPr bwMode="auto">
            <a:xfrm>
              <a:off x="4554" y="575"/>
              <a:ext cx="35" cy="19"/>
            </a:xfrm>
            <a:custGeom>
              <a:avLst/>
              <a:gdLst/>
              <a:ahLst/>
              <a:cxnLst>
                <a:cxn ang="0">
                  <a:pos x="176" y="84"/>
                </a:cxn>
                <a:cxn ang="0">
                  <a:pos x="176" y="94"/>
                </a:cxn>
                <a:cxn ang="0">
                  <a:pos x="149" y="90"/>
                </a:cxn>
                <a:cxn ang="0">
                  <a:pos x="126" y="84"/>
                </a:cxn>
                <a:cxn ang="0">
                  <a:pos x="104" y="72"/>
                </a:cxn>
                <a:cxn ang="0">
                  <a:pos x="84" y="61"/>
                </a:cxn>
                <a:cxn ang="0">
                  <a:pos x="63" y="47"/>
                </a:cxn>
                <a:cxn ang="0">
                  <a:pos x="43" y="36"/>
                </a:cxn>
                <a:cxn ang="0">
                  <a:pos x="22" y="27"/>
                </a:cxn>
                <a:cxn ang="0">
                  <a:pos x="0" y="21"/>
                </a:cxn>
                <a:cxn ang="0">
                  <a:pos x="10" y="0"/>
                </a:cxn>
                <a:cxn ang="0">
                  <a:pos x="29" y="7"/>
                </a:cxn>
                <a:cxn ang="0">
                  <a:pos x="50" y="15"/>
                </a:cxn>
                <a:cxn ang="0">
                  <a:pos x="71" y="24"/>
                </a:cxn>
                <a:cxn ang="0">
                  <a:pos x="93" y="34"/>
                </a:cxn>
                <a:cxn ang="0">
                  <a:pos x="113" y="43"/>
                </a:cxn>
                <a:cxn ang="0">
                  <a:pos x="135" y="55"/>
                </a:cxn>
                <a:cxn ang="0">
                  <a:pos x="155" y="68"/>
                </a:cxn>
                <a:cxn ang="0">
                  <a:pos x="176" y="84"/>
                </a:cxn>
              </a:cxnLst>
              <a:rect l="0" t="0" r="r" b="b"/>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1" name="Freeform 49"/>
            <p:cNvSpPr>
              <a:spLocks/>
            </p:cNvSpPr>
            <p:nvPr/>
          </p:nvSpPr>
          <p:spPr bwMode="auto">
            <a:xfrm>
              <a:off x="4417" y="582"/>
              <a:ext cx="21" cy="14"/>
            </a:xfrm>
            <a:custGeom>
              <a:avLst/>
              <a:gdLst/>
              <a:ahLst/>
              <a:cxnLst>
                <a:cxn ang="0">
                  <a:pos x="104" y="6"/>
                </a:cxn>
                <a:cxn ang="0">
                  <a:pos x="94" y="16"/>
                </a:cxn>
                <a:cxn ang="0">
                  <a:pos x="84" y="25"/>
                </a:cxn>
                <a:cxn ang="0">
                  <a:pos x="71" y="33"/>
                </a:cxn>
                <a:cxn ang="0">
                  <a:pos x="60" y="41"/>
                </a:cxn>
                <a:cxn ang="0">
                  <a:pos x="48" y="46"/>
                </a:cxn>
                <a:cxn ang="0">
                  <a:pos x="35" y="53"/>
                </a:cxn>
                <a:cxn ang="0">
                  <a:pos x="22" y="60"/>
                </a:cxn>
                <a:cxn ang="0">
                  <a:pos x="10" y="68"/>
                </a:cxn>
                <a:cxn ang="0">
                  <a:pos x="8" y="68"/>
                </a:cxn>
                <a:cxn ang="0">
                  <a:pos x="5" y="68"/>
                </a:cxn>
                <a:cxn ang="0">
                  <a:pos x="1" y="68"/>
                </a:cxn>
                <a:cxn ang="0">
                  <a:pos x="0" y="68"/>
                </a:cxn>
                <a:cxn ang="0">
                  <a:pos x="5" y="57"/>
                </a:cxn>
                <a:cxn ang="0">
                  <a:pos x="13" y="48"/>
                </a:cxn>
                <a:cxn ang="0">
                  <a:pos x="22" y="40"/>
                </a:cxn>
                <a:cxn ang="0">
                  <a:pos x="32" y="33"/>
                </a:cxn>
                <a:cxn ang="0">
                  <a:pos x="42" y="26"/>
                </a:cxn>
                <a:cxn ang="0">
                  <a:pos x="53" y="19"/>
                </a:cxn>
                <a:cxn ang="0">
                  <a:pos x="62" y="13"/>
                </a:cxn>
                <a:cxn ang="0">
                  <a:pos x="73" y="6"/>
                </a:cxn>
                <a:cxn ang="0">
                  <a:pos x="80" y="4"/>
                </a:cxn>
                <a:cxn ang="0">
                  <a:pos x="92" y="1"/>
                </a:cxn>
                <a:cxn ang="0">
                  <a:pos x="100" y="0"/>
                </a:cxn>
                <a:cxn ang="0">
                  <a:pos x="104" y="6"/>
                </a:cxn>
              </a:cxnLst>
              <a:rect l="0" t="0" r="r" b="b"/>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2" name="Freeform 50"/>
            <p:cNvSpPr>
              <a:spLocks/>
            </p:cNvSpPr>
            <p:nvPr/>
          </p:nvSpPr>
          <p:spPr bwMode="auto">
            <a:xfrm>
              <a:off x="4550" y="602"/>
              <a:ext cx="18" cy="12"/>
            </a:xfrm>
            <a:custGeom>
              <a:avLst/>
              <a:gdLst/>
              <a:ahLst/>
              <a:cxnLst>
                <a:cxn ang="0">
                  <a:pos x="93" y="62"/>
                </a:cxn>
                <a:cxn ang="0">
                  <a:pos x="87" y="62"/>
                </a:cxn>
                <a:cxn ang="0">
                  <a:pos x="84" y="62"/>
                </a:cxn>
                <a:cxn ang="0">
                  <a:pos x="83" y="62"/>
                </a:cxn>
                <a:cxn ang="0">
                  <a:pos x="71" y="62"/>
                </a:cxn>
                <a:cxn ang="0">
                  <a:pos x="61" y="59"/>
                </a:cxn>
                <a:cxn ang="0">
                  <a:pos x="50" y="54"/>
                </a:cxn>
                <a:cxn ang="0">
                  <a:pos x="41" y="48"/>
                </a:cxn>
                <a:cxn ang="0">
                  <a:pos x="31" y="39"/>
                </a:cxn>
                <a:cxn ang="0">
                  <a:pos x="21" y="31"/>
                </a:cxn>
                <a:cxn ang="0">
                  <a:pos x="10" y="24"/>
                </a:cxn>
                <a:cxn ang="0">
                  <a:pos x="0" y="20"/>
                </a:cxn>
                <a:cxn ang="0">
                  <a:pos x="0" y="0"/>
                </a:cxn>
                <a:cxn ang="0">
                  <a:pos x="11" y="5"/>
                </a:cxn>
                <a:cxn ang="0">
                  <a:pos x="22" y="12"/>
                </a:cxn>
                <a:cxn ang="0">
                  <a:pos x="33" y="19"/>
                </a:cxn>
                <a:cxn ang="0">
                  <a:pos x="46" y="26"/>
                </a:cxn>
                <a:cxn ang="0">
                  <a:pos x="57" y="32"/>
                </a:cxn>
                <a:cxn ang="0">
                  <a:pos x="70" y="40"/>
                </a:cxn>
                <a:cxn ang="0">
                  <a:pos x="81" y="50"/>
                </a:cxn>
                <a:cxn ang="0">
                  <a:pos x="93" y="62"/>
                </a:cxn>
              </a:cxnLst>
              <a:rect l="0" t="0" r="r" b="b"/>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3" name="Freeform 51"/>
            <p:cNvSpPr>
              <a:spLocks/>
            </p:cNvSpPr>
            <p:nvPr/>
          </p:nvSpPr>
          <p:spPr bwMode="auto">
            <a:xfrm>
              <a:off x="4401" y="604"/>
              <a:ext cx="41" cy="35"/>
            </a:xfrm>
            <a:custGeom>
              <a:avLst/>
              <a:gdLst/>
              <a:ahLst/>
              <a:cxnLst>
                <a:cxn ang="0">
                  <a:pos x="196" y="20"/>
                </a:cxn>
                <a:cxn ang="0">
                  <a:pos x="20" y="176"/>
                </a:cxn>
                <a:cxn ang="0">
                  <a:pos x="18" y="175"/>
                </a:cxn>
                <a:cxn ang="0">
                  <a:pos x="13" y="174"/>
                </a:cxn>
                <a:cxn ang="0">
                  <a:pos x="6" y="170"/>
                </a:cxn>
                <a:cxn ang="0">
                  <a:pos x="0" y="166"/>
                </a:cxn>
                <a:cxn ang="0">
                  <a:pos x="0" y="155"/>
                </a:cxn>
                <a:cxn ang="0">
                  <a:pos x="186" y="0"/>
                </a:cxn>
                <a:cxn ang="0">
                  <a:pos x="207" y="0"/>
                </a:cxn>
                <a:cxn ang="0">
                  <a:pos x="196" y="20"/>
                </a:cxn>
              </a:cxnLst>
              <a:rect l="0" t="0" r="r" b="b"/>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4" name="Freeform 52"/>
            <p:cNvSpPr>
              <a:spLocks/>
            </p:cNvSpPr>
            <p:nvPr/>
          </p:nvSpPr>
          <p:spPr bwMode="auto">
            <a:xfrm>
              <a:off x="4469" y="606"/>
              <a:ext cx="12" cy="54"/>
            </a:xfrm>
            <a:custGeom>
              <a:avLst/>
              <a:gdLst/>
              <a:ahLst/>
              <a:cxnLst>
                <a:cxn ang="0">
                  <a:pos x="63" y="10"/>
                </a:cxn>
                <a:cxn ang="0">
                  <a:pos x="55" y="41"/>
                </a:cxn>
                <a:cxn ang="0">
                  <a:pos x="50" y="73"/>
                </a:cxn>
                <a:cxn ang="0">
                  <a:pos x="45" y="106"/>
                </a:cxn>
                <a:cxn ang="0">
                  <a:pos x="42" y="140"/>
                </a:cxn>
                <a:cxn ang="0">
                  <a:pos x="37" y="173"/>
                </a:cxn>
                <a:cxn ang="0">
                  <a:pos x="33" y="206"/>
                </a:cxn>
                <a:cxn ang="0">
                  <a:pos x="27" y="237"/>
                </a:cxn>
                <a:cxn ang="0">
                  <a:pos x="21" y="270"/>
                </a:cxn>
                <a:cxn ang="0">
                  <a:pos x="12" y="267"/>
                </a:cxn>
                <a:cxn ang="0">
                  <a:pos x="7" y="261"/>
                </a:cxn>
                <a:cxn ang="0">
                  <a:pos x="3" y="256"/>
                </a:cxn>
                <a:cxn ang="0">
                  <a:pos x="1" y="251"/>
                </a:cxn>
                <a:cxn ang="0">
                  <a:pos x="0" y="244"/>
                </a:cxn>
                <a:cxn ang="0">
                  <a:pos x="0" y="238"/>
                </a:cxn>
                <a:cxn ang="0">
                  <a:pos x="3" y="207"/>
                </a:cxn>
                <a:cxn ang="0">
                  <a:pos x="9" y="177"/>
                </a:cxn>
                <a:cxn ang="0">
                  <a:pos x="15" y="147"/>
                </a:cxn>
                <a:cxn ang="0">
                  <a:pos x="20" y="119"/>
                </a:cxn>
                <a:cxn ang="0">
                  <a:pos x="26" y="89"/>
                </a:cxn>
                <a:cxn ang="0">
                  <a:pos x="32" y="60"/>
                </a:cxn>
                <a:cxn ang="0">
                  <a:pos x="36" y="29"/>
                </a:cxn>
                <a:cxn ang="0">
                  <a:pos x="42" y="0"/>
                </a:cxn>
                <a:cxn ang="0">
                  <a:pos x="47" y="0"/>
                </a:cxn>
                <a:cxn ang="0">
                  <a:pos x="53" y="1"/>
                </a:cxn>
                <a:cxn ang="0">
                  <a:pos x="57" y="2"/>
                </a:cxn>
                <a:cxn ang="0">
                  <a:pos x="60" y="4"/>
                </a:cxn>
                <a:cxn ang="0">
                  <a:pos x="62" y="8"/>
                </a:cxn>
                <a:cxn ang="0">
                  <a:pos x="63" y="10"/>
                </a:cxn>
              </a:cxnLst>
              <a:rect l="0" t="0" r="r" b="b"/>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5" name="Freeform 53"/>
            <p:cNvSpPr>
              <a:spLocks/>
            </p:cNvSpPr>
            <p:nvPr/>
          </p:nvSpPr>
          <p:spPr bwMode="auto">
            <a:xfrm>
              <a:off x="4506" y="610"/>
              <a:ext cx="6" cy="24"/>
            </a:xfrm>
            <a:custGeom>
              <a:avLst/>
              <a:gdLst/>
              <a:ahLst/>
              <a:cxnLst>
                <a:cxn ang="0">
                  <a:pos x="30" y="114"/>
                </a:cxn>
                <a:cxn ang="0">
                  <a:pos x="22" y="115"/>
                </a:cxn>
                <a:cxn ang="0">
                  <a:pos x="14" y="118"/>
                </a:cxn>
                <a:cxn ang="0">
                  <a:pos x="6" y="118"/>
                </a:cxn>
                <a:cxn ang="0">
                  <a:pos x="0" y="114"/>
                </a:cxn>
                <a:cxn ang="0">
                  <a:pos x="0" y="0"/>
                </a:cxn>
                <a:cxn ang="0">
                  <a:pos x="8" y="8"/>
                </a:cxn>
                <a:cxn ang="0">
                  <a:pos x="13" y="21"/>
                </a:cxn>
                <a:cxn ang="0">
                  <a:pos x="15" y="33"/>
                </a:cxn>
                <a:cxn ang="0">
                  <a:pos x="18" y="50"/>
                </a:cxn>
                <a:cxn ang="0">
                  <a:pos x="19" y="65"/>
                </a:cxn>
                <a:cxn ang="0">
                  <a:pos x="20" y="82"/>
                </a:cxn>
                <a:cxn ang="0">
                  <a:pos x="23" y="97"/>
                </a:cxn>
                <a:cxn ang="0">
                  <a:pos x="30" y="114"/>
                </a:cxn>
              </a:cxnLst>
              <a:rect l="0" t="0" r="r" b="b"/>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6" name="Freeform 54"/>
            <p:cNvSpPr>
              <a:spLocks/>
            </p:cNvSpPr>
            <p:nvPr/>
          </p:nvSpPr>
          <p:spPr bwMode="auto">
            <a:xfrm>
              <a:off x="4446" y="612"/>
              <a:ext cx="10" cy="24"/>
            </a:xfrm>
            <a:custGeom>
              <a:avLst/>
              <a:gdLst/>
              <a:ahLst/>
              <a:cxnLst>
                <a:cxn ang="0">
                  <a:pos x="10" y="115"/>
                </a:cxn>
                <a:cxn ang="0">
                  <a:pos x="8" y="116"/>
                </a:cxn>
                <a:cxn ang="0">
                  <a:pos x="5" y="118"/>
                </a:cxn>
                <a:cxn ang="0">
                  <a:pos x="1" y="119"/>
                </a:cxn>
                <a:cxn ang="0">
                  <a:pos x="0" y="115"/>
                </a:cxn>
                <a:cxn ang="0">
                  <a:pos x="0" y="99"/>
                </a:cxn>
                <a:cxn ang="0">
                  <a:pos x="2" y="85"/>
                </a:cxn>
                <a:cxn ang="0">
                  <a:pos x="6" y="70"/>
                </a:cxn>
                <a:cxn ang="0">
                  <a:pos x="12" y="57"/>
                </a:cxn>
                <a:cxn ang="0">
                  <a:pos x="18" y="42"/>
                </a:cxn>
                <a:cxn ang="0">
                  <a:pos x="25" y="29"/>
                </a:cxn>
                <a:cxn ang="0">
                  <a:pos x="33" y="14"/>
                </a:cxn>
                <a:cxn ang="0">
                  <a:pos x="41" y="0"/>
                </a:cxn>
                <a:cxn ang="0">
                  <a:pos x="49" y="12"/>
                </a:cxn>
                <a:cxn ang="0">
                  <a:pos x="50" y="25"/>
                </a:cxn>
                <a:cxn ang="0">
                  <a:pos x="46" y="39"/>
                </a:cxn>
                <a:cxn ang="0">
                  <a:pos x="41" y="54"/>
                </a:cxn>
                <a:cxn ang="0">
                  <a:pos x="32" y="67"/>
                </a:cxn>
                <a:cxn ang="0">
                  <a:pos x="23" y="83"/>
                </a:cxn>
                <a:cxn ang="0">
                  <a:pos x="15" y="99"/>
                </a:cxn>
                <a:cxn ang="0">
                  <a:pos x="10" y="115"/>
                </a:cxn>
              </a:cxnLst>
              <a:rect l="0" t="0" r="r" b="b"/>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7" name="Freeform 55"/>
            <p:cNvSpPr>
              <a:spLocks/>
            </p:cNvSpPr>
            <p:nvPr/>
          </p:nvSpPr>
          <p:spPr bwMode="auto">
            <a:xfrm>
              <a:off x="4527" y="616"/>
              <a:ext cx="23" cy="39"/>
            </a:xfrm>
            <a:custGeom>
              <a:avLst/>
              <a:gdLst/>
              <a:ahLst/>
              <a:cxnLst>
                <a:cxn ang="0">
                  <a:pos x="115" y="190"/>
                </a:cxn>
                <a:cxn ang="0">
                  <a:pos x="110" y="195"/>
                </a:cxn>
                <a:cxn ang="0">
                  <a:pos x="107" y="198"/>
                </a:cxn>
                <a:cxn ang="0">
                  <a:pos x="102" y="198"/>
                </a:cxn>
                <a:cxn ang="0">
                  <a:pos x="99" y="196"/>
                </a:cxn>
                <a:cxn ang="0">
                  <a:pos x="91" y="188"/>
                </a:cxn>
                <a:cxn ang="0">
                  <a:pos x="84" y="180"/>
                </a:cxn>
                <a:cxn ang="0">
                  <a:pos x="75" y="156"/>
                </a:cxn>
                <a:cxn ang="0">
                  <a:pos x="67" y="133"/>
                </a:cxn>
                <a:cxn ang="0">
                  <a:pos x="58" y="110"/>
                </a:cxn>
                <a:cxn ang="0">
                  <a:pos x="49" y="87"/>
                </a:cxn>
                <a:cxn ang="0">
                  <a:pos x="38" y="65"/>
                </a:cxn>
                <a:cxn ang="0">
                  <a:pos x="28" y="43"/>
                </a:cxn>
                <a:cxn ang="0">
                  <a:pos x="14" y="23"/>
                </a:cxn>
                <a:cxn ang="0">
                  <a:pos x="0" y="4"/>
                </a:cxn>
                <a:cxn ang="0">
                  <a:pos x="7" y="0"/>
                </a:cxn>
                <a:cxn ang="0">
                  <a:pos x="15" y="0"/>
                </a:cxn>
                <a:cxn ang="0">
                  <a:pos x="22" y="2"/>
                </a:cxn>
                <a:cxn ang="0">
                  <a:pos x="30" y="6"/>
                </a:cxn>
                <a:cxn ang="0">
                  <a:pos x="35" y="10"/>
                </a:cxn>
                <a:cxn ang="0">
                  <a:pos x="42" y="14"/>
                </a:cxn>
                <a:cxn ang="0">
                  <a:pos x="47" y="19"/>
                </a:cxn>
                <a:cxn ang="0">
                  <a:pos x="52" y="24"/>
                </a:cxn>
                <a:cxn ang="0">
                  <a:pos x="59" y="46"/>
                </a:cxn>
                <a:cxn ang="0">
                  <a:pos x="69" y="68"/>
                </a:cxn>
                <a:cxn ang="0">
                  <a:pos x="78" y="89"/>
                </a:cxn>
                <a:cxn ang="0">
                  <a:pos x="87" y="110"/>
                </a:cxn>
                <a:cxn ang="0">
                  <a:pos x="94" y="130"/>
                </a:cxn>
                <a:cxn ang="0">
                  <a:pos x="102" y="151"/>
                </a:cxn>
                <a:cxn ang="0">
                  <a:pos x="109" y="170"/>
                </a:cxn>
                <a:cxn ang="0">
                  <a:pos x="115" y="190"/>
                </a:cxn>
              </a:cxnLst>
              <a:rect l="0" t="0" r="r" b="b"/>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8" name="Freeform 56"/>
            <p:cNvSpPr>
              <a:spLocks/>
            </p:cNvSpPr>
            <p:nvPr/>
          </p:nvSpPr>
          <p:spPr bwMode="auto">
            <a:xfrm>
              <a:off x="4014" y="695"/>
              <a:ext cx="523" cy="1184"/>
            </a:xfrm>
            <a:custGeom>
              <a:avLst/>
              <a:gdLst/>
              <a:ahLst/>
              <a:cxnLst>
                <a:cxn ang="0">
                  <a:pos x="2358" y="74"/>
                </a:cxn>
                <a:cxn ang="0">
                  <a:pos x="2353" y="333"/>
                </a:cxn>
                <a:cxn ang="0">
                  <a:pos x="2515" y="360"/>
                </a:cxn>
                <a:cxn ang="0">
                  <a:pos x="2390" y="451"/>
                </a:cxn>
                <a:cxn ang="0">
                  <a:pos x="2512" y="509"/>
                </a:cxn>
                <a:cxn ang="0">
                  <a:pos x="2324" y="613"/>
                </a:cxn>
                <a:cxn ang="0">
                  <a:pos x="2014" y="955"/>
                </a:cxn>
                <a:cxn ang="0">
                  <a:pos x="2159" y="821"/>
                </a:cxn>
                <a:cxn ang="0">
                  <a:pos x="2264" y="800"/>
                </a:cxn>
                <a:cxn ang="0">
                  <a:pos x="2497" y="747"/>
                </a:cxn>
                <a:cxn ang="0">
                  <a:pos x="2450" y="951"/>
                </a:cxn>
                <a:cxn ang="0">
                  <a:pos x="2523" y="1054"/>
                </a:cxn>
                <a:cxn ang="0">
                  <a:pos x="2386" y="1213"/>
                </a:cxn>
                <a:cxn ang="0">
                  <a:pos x="2516" y="1332"/>
                </a:cxn>
                <a:cxn ang="0">
                  <a:pos x="1970" y="1562"/>
                </a:cxn>
                <a:cxn ang="0">
                  <a:pos x="1474" y="2171"/>
                </a:cxn>
                <a:cxn ang="0">
                  <a:pos x="1387" y="2854"/>
                </a:cxn>
                <a:cxn ang="0">
                  <a:pos x="1467" y="3251"/>
                </a:cxn>
                <a:cxn ang="0">
                  <a:pos x="1654" y="4678"/>
                </a:cxn>
                <a:cxn ang="0">
                  <a:pos x="1790" y="5110"/>
                </a:cxn>
                <a:cxn ang="0">
                  <a:pos x="1569" y="5242"/>
                </a:cxn>
                <a:cxn ang="0">
                  <a:pos x="1456" y="5310"/>
                </a:cxn>
                <a:cxn ang="0">
                  <a:pos x="1591" y="5762"/>
                </a:cxn>
                <a:cxn ang="0">
                  <a:pos x="1169" y="5425"/>
                </a:cxn>
                <a:cxn ang="0">
                  <a:pos x="944" y="5262"/>
                </a:cxn>
                <a:cxn ang="0">
                  <a:pos x="839" y="5344"/>
                </a:cxn>
                <a:cxn ang="0">
                  <a:pos x="1030" y="5807"/>
                </a:cxn>
                <a:cxn ang="0">
                  <a:pos x="856" y="5896"/>
                </a:cxn>
                <a:cxn ang="0">
                  <a:pos x="558" y="5505"/>
                </a:cxn>
                <a:cxn ang="0">
                  <a:pos x="413" y="5291"/>
                </a:cxn>
                <a:cxn ang="0">
                  <a:pos x="97" y="5184"/>
                </a:cxn>
                <a:cxn ang="0">
                  <a:pos x="198" y="4512"/>
                </a:cxn>
                <a:cxn ang="0">
                  <a:pos x="200" y="4469"/>
                </a:cxn>
                <a:cxn ang="0">
                  <a:pos x="287" y="3711"/>
                </a:cxn>
                <a:cxn ang="0">
                  <a:pos x="400" y="2832"/>
                </a:cxn>
                <a:cxn ang="0">
                  <a:pos x="312" y="2531"/>
                </a:cxn>
                <a:cxn ang="0">
                  <a:pos x="163" y="2518"/>
                </a:cxn>
                <a:cxn ang="0">
                  <a:pos x="170" y="2314"/>
                </a:cxn>
                <a:cxn ang="0">
                  <a:pos x="94" y="2128"/>
                </a:cxn>
                <a:cxn ang="0">
                  <a:pos x="44" y="1988"/>
                </a:cxn>
                <a:cxn ang="0">
                  <a:pos x="48" y="1865"/>
                </a:cxn>
                <a:cxn ang="0">
                  <a:pos x="41" y="1621"/>
                </a:cxn>
                <a:cxn ang="0">
                  <a:pos x="70" y="1404"/>
                </a:cxn>
                <a:cxn ang="0">
                  <a:pos x="20" y="1236"/>
                </a:cxn>
                <a:cxn ang="0">
                  <a:pos x="44" y="1030"/>
                </a:cxn>
                <a:cxn ang="0">
                  <a:pos x="153" y="877"/>
                </a:cxn>
                <a:cxn ang="0">
                  <a:pos x="138" y="763"/>
                </a:cxn>
                <a:cxn ang="0">
                  <a:pos x="231" y="604"/>
                </a:cxn>
                <a:cxn ang="0">
                  <a:pos x="433" y="507"/>
                </a:cxn>
                <a:cxn ang="0">
                  <a:pos x="591" y="411"/>
                </a:cxn>
                <a:cxn ang="0">
                  <a:pos x="878" y="395"/>
                </a:cxn>
                <a:cxn ang="0">
                  <a:pos x="1074" y="593"/>
                </a:cxn>
                <a:cxn ang="0">
                  <a:pos x="1211" y="723"/>
                </a:cxn>
                <a:cxn ang="0">
                  <a:pos x="1340" y="913"/>
                </a:cxn>
                <a:cxn ang="0">
                  <a:pos x="1435" y="1139"/>
                </a:cxn>
                <a:cxn ang="0">
                  <a:pos x="1470" y="1280"/>
                </a:cxn>
                <a:cxn ang="0">
                  <a:pos x="1790" y="800"/>
                </a:cxn>
                <a:cxn ang="0">
                  <a:pos x="1838" y="206"/>
                </a:cxn>
                <a:cxn ang="0">
                  <a:pos x="2005" y="343"/>
                </a:cxn>
                <a:cxn ang="0">
                  <a:pos x="2159" y="6"/>
                </a:cxn>
              </a:cxnLst>
              <a:rect l="0" t="0" r="r" b="b"/>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29" name="Freeform 57"/>
            <p:cNvSpPr>
              <a:spLocks/>
            </p:cNvSpPr>
            <p:nvPr/>
          </p:nvSpPr>
          <p:spPr bwMode="auto">
            <a:xfrm>
              <a:off x="4313" y="705"/>
              <a:ext cx="197" cy="305"/>
            </a:xfrm>
            <a:custGeom>
              <a:avLst/>
              <a:gdLst/>
              <a:ahLst/>
              <a:cxnLst>
                <a:cxn ang="0">
                  <a:pos x="680" y="290"/>
                </a:cxn>
                <a:cxn ang="0">
                  <a:pos x="732" y="249"/>
                </a:cxn>
                <a:cxn ang="0">
                  <a:pos x="766" y="188"/>
                </a:cxn>
                <a:cxn ang="0">
                  <a:pos x="798" y="122"/>
                </a:cxn>
                <a:cxn ang="0">
                  <a:pos x="820" y="128"/>
                </a:cxn>
                <a:cxn ang="0">
                  <a:pos x="793" y="194"/>
                </a:cxn>
                <a:cxn ang="0">
                  <a:pos x="758" y="258"/>
                </a:cxn>
                <a:cxn ang="0">
                  <a:pos x="750" y="321"/>
                </a:cxn>
                <a:cxn ang="0">
                  <a:pos x="799" y="351"/>
                </a:cxn>
                <a:cxn ang="0">
                  <a:pos x="855" y="332"/>
                </a:cxn>
                <a:cxn ang="0">
                  <a:pos x="905" y="301"/>
                </a:cxn>
                <a:cxn ang="0">
                  <a:pos x="955" y="269"/>
                </a:cxn>
                <a:cxn ang="0">
                  <a:pos x="971" y="291"/>
                </a:cxn>
                <a:cxn ang="0">
                  <a:pos x="891" y="347"/>
                </a:cxn>
                <a:cxn ang="0">
                  <a:pos x="811" y="398"/>
                </a:cxn>
                <a:cxn ang="0">
                  <a:pos x="813" y="454"/>
                </a:cxn>
                <a:cxn ang="0">
                  <a:pos x="934" y="488"/>
                </a:cxn>
                <a:cxn ang="0">
                  <a:pos x="872" y="511"/>
                </a:cxn>
                <a:cxn ang="0">
                  <a:pos x="744" y="539"/>
                </a:cxn>
                <a:cxn ang="0">
                  <a:pos x="629" y="586"/>
                </a:cxn>
                <a:cxn ang="0">
                  <a:pos x="549" y="678"/>
                </a:cxn>
                <a:cxn ang="0">
                  <a:pos x="517" y="777"/>
                </a:cxn>
                <a:cxn ang="0">
                  <a:pos x="465" y="808"/>
                </a:cxn>
                <a:cxn ang="0">
                  <a:pos x="408" y="822"/>
                </a:cxn>
                <a:cxn ang="0">
                  <a:pos x="388" y="856"/>
                </a:cxn>
                <a:cxn ang="0">
                  <a:pos x="396" y="926"/>
                </a:cxn>
                <a:cxn ang="0">
                  <a:pos x="395" y="1001"/>
                </a:cxn>
                <a:cxn ang="0">
                  <a:pos x="402" y="1077"/>
                </a:cxn>
                <a:cxn ang="0">
                  <a:pos x="402" y="1148"/>
                </a:cxn>
                <a:cxn ang="0">
                  <a:pos x="385" y="1244"/>
                </a:cxn>
                <a:cxn ang="0">
                  <a:pos x="104" y="1513"/>
                </a:cxn>
                <a:cxn ang="0">
                  <a:pos x="97" y="1499"/>
                </a:cxn>
                <a:cxn ang="0">
                  <a:pos x="80" y="1491"/>
                </a:cxn>
                <a:cxn ang="0">
                  <a:pos x="60" y="1486"/>
                </a:cxn>
                <a:cxn ang="0">
                  <a:pos x="43" y="1459"/>
                </a:cxn>
                <a:cxn ang="0">
                  <a:pos x="25" y="1410"/>
                </a:cxn>
                <a:cxn ang="0">
                  <a:pos x="11" y="1359"/>
                </a:cxn>
                <a:cxn ang="0">
                  <a:pos x="0" y="1305"/>
                </a:cxn>
                <a:cxn ang="0">
                  <a:pos x="13" y="1259"/>
                </a:cxn>
                <a:cxn ang="0">
                  <a:pos x="45" y="1239"/>
                </a:cxn>
                <a:cxn ang="0">
                  <a:pos x="82" y="1229"/>
                </a:cxn>
                <a:cxn ang="0">
                  <a:pos x="118" y="1215"/>
                </a:cxn>
                <a:cxn ang="0">
                  <a:pos x="177" y="1117"/>
                </a:cxn>
                <a:cxn ang="0">
                  <a:pos x="258" y="946"/>
                </a:cxn>
                <a:cxn ang="0">
                  <a:pos x="333" y="775"/>
                </a:cxn>
                <a:cxn ang="0">
                  <a:pos x="403" y="603"/>
                </a:cxn>
                <a:cxn ang="0">
                  <a:pos x="430" y="472"/>
                </a:cxn>
                <a:cxn ang="0">
                  <a:pos x="414" y="384"/>
                </a:cxn>
                <a:cxn ang="0">
                  <a:pos x="397" y="298"/>
                </a:cxn>
                <a:cxn ang="0">
                  <a:pos x="386" y="210"/>
                </a:cxn>
                <a:cxn ang="0">
                  <a:pos x="447" y="353"/>
                </a:cxn>
                <a:cxn ang="0">
                  <a:pos x="544" y="308"/>
                </a:cxn>
                <a:cxn ang="0">
                  <a:pos x="576" y="215"/>
                </a:cxn>
                <a:cxn ang="0">
                  <a:pos x="592" y="101"/>
                </a:cxn>
                <a:cxn ang="0">
                  <a:pos x="644" y="0"/>
                </a:cxn>
                <a:cxn ang="0">
                  <a:pos x="647" y="80"/>
                </a:cxn>
                <a:cxn ang="0">
                  <a:pos x="640" y="154"/>
                </a:cxn>
                <a:cxn ang="0">
                  <a:pos x="633" y="225"/>
                </a:cxn>
                <a:cxn ang="0">
                  <a:pos x="644" y="301"/>
                </a:cxn>
              </a:cxnLst>
              <a:rect l="0" t="0" r="r" b="b"/>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0" name="Freeform 58"/>
            <p:cNvSpPr>
              <a:spLocks/>
            </p:cNvSpPr>
            <p:nvPr/>
          </p:nvSpPr>
          <p:spPr bwMode="auto">
            <a:xfrm>
              <a:off x="4023" y="778"/>
              <a:ext cx="167" cy="286"/>
            </a:xfrm>
            <a:custGeom>
              <a:avLst/>
              <a:gdLst/>
              <a:ahLst/>
              <a:cxnLst>
                <a:cxn ang="0">
                  <a:pos x="779" y="118"/>
                </a:cxn>
                <a:cxn ang="0">
                  <a:pos x="676" y="96"/>
                </a:cxn>
                <a:cxn ang="0">
                  <a:pos x="582" y="135"/>
                </a:cxn>
                <a:cxn ang="0">
                  <a:pos x="539" y="203"/>
                </a:cxn>
                <a:cxn ang="0">
                  <a:pos x="397" y="258"/>
                </a:cxn>
                <a:cxn ang="0">
                  <a:pos x="328" y="374"/>
                </a:cxn>
                <a:cxn ang="0">
                  <a:pos x="321" y="445"/>
                </a:cxn>
                <a:cxn ang="0">
                  <a:pos x="215" y="542"/>
                </a:cxn>
                <a:cxn ang="0">
                  <a:pos x="226" y="641"/>
                </a:cxn>
                <a:cxn ang="0">
                  <a:pos x="211" y="765"/>
                </a:cxn>
                <a:cxn ang="0">
                  <a:pos x="228" y="906"/>
                </a:cxn>
                <a:cxn ang="0">
                  <a:pos x="302" y="935"/>
                </a:cxn>
                <a:cxn ang="0">
                  <a:pos x="325" y="985"/>
                </a:cxn>
                <a:cxn ang="0">
                  <a:pos x="300" y="1103"/>
                </a:cxn>
                <a:cxn ang="0">
                  <a:pos x="231" y="1270"/>
                </a:cxn>
                <a:cxn ang="0">
                  <a:pos x="151" y="1397"/>
                </a:cxn>
                <a:cxn ang="0">
                  <a:pos x="61" y="1424"/>
                </a:cxn>
                <a:cxn ang="0">
                  <a:pos x="79" y="1376"/>
                </a:cxn>
                <a:cxn ang="0">
                  <a:pos x="135" y="1285"/>
                </a:cxn>
                <a:cxn ang="0">
                  <a:pos x="103" y="1233"/>
                </a:cxn>
                <a:cxn ang="0">
                  <a:pos x="131" y="1168"/>
                </a:cxn>
                <a:cxn ang="0">
                  <a:pos x="64" y="1170"/>
                </a:cxn>
                <a:cxn ang="0">
                  <a:pos x="169" y="1082"/>
                </a:cxn>
                <a:cxn ang="0">
                  <a:pos x="127" y="1068"/>
                </a:cxn>
                <a:cxn ang="0">
                  <a:pos x="9" y="1143"/>
                </a:cxn>
                <a:cxn ang="0">
                  <a:pos x="11" y="1089"/>
                </a:cxn>
                <a:cxn ang="0">
                  <a:pos x="130" y="1021"/>
                </a:cxn>
                <a:cxn ang="0">
                  <a:pos x="119" y="968"/>
                </a:cxn>
                <a:cxn ang="0">
                  <a:pos x="91" y="919"/>
                </a:cxn>
                <a:cxn ang="0">
                  <a:pos x="145" y="871"/>
                </a:cxn>
                <a:cxn ang="0">
                  <a:pos x="49" y="902"/>
                </a:cxn>
                <a:cxn ang="0">
                  <a:pos x="3" y="900"/>
                </a:cxn>
                <a:cxn ang="0">
                  <a:pos x="44" y="857"/>
                </a:cxn>
                <a:cxn ang="0">
                  <a:pos x="165" y="768"/>
                </a:cxn>
                <a:cxn ang="0">
                  <a:pos x="125" y="757"/>
                </a:cxn>
                <a:cxn ang="0">
                  <a:pos x="107" y="691"/>
                </a:cxn>
                <a:cxn ang="0">
                  <a:pos x="142" y="640"/>
                </a:cxn>
                <a:cxn ang="0">
                  <a:pos x="142" y="588"/>
                </a:cxn>
                <a:cxn ang="0">
                  <a:pos x="63" y="632"/>
                </a:cxn>
                <a:cxn ang="0">
                  <a:pos x="139" y="550"/>
                </a:cxn>
                <a:cxn ang="0">
                  <a:pos x="154" y="507"/>
                </a:cxn>
                <a:cxn ang="0">
                  <a:pos x="93" y="520"/>
                </a:cxn>
                <a:cxn ang="0">
                  <a:pos x="195" y="480"/>
                </a:cxn>
                <a:cxn ang="0">
                  <a:pos x="235" y="356"/>
                </a:cxn>
                <a:cxn ang="0">
                  <a:pos x="289" y="273"/>
                </a:cxn>
                <a:cxn ang="0">
                  <a:pos x="321" y="249"/>
                </a:cxn>
                <a:cxn ang="0">
                  <a:pos x="251" y="232"/>
                </a:cxn>
                <a:cxn ang="0">
                  <a:pos x="311" y="185"/>
                </a:cxn>
                <a:cxn ang="0">
                  <a:pos x="342" y="144"/>
                </a:cxn>
                <a:cxn ang="0">
                  <a:pos x="259" y="145"/>
                </a:cxn>
                <a:cxn ang="0">
                  <a:pos x="229" y="166"/>
                </a:cxn>
                <a:cxn ang="0">
                  <a:pos x="364" y="136"/>
                </a:cxn>
                <a:cxn ang="0">
                  <a:pos x="432" y="175"/>
                </a:cxn>
                <a:cxn ang="0">
                  <a:pos x="475" y="150"/>
                </a:cxn>
                <a:cxn ang="0">
                  <a:pos x="550" y="31"/>
                </a:cxn>
                <a:cxn ang="0">
                  <a:pos x="603" y="66"/>
                </a:cxn>
                <a:cxn ang="0">
                  <a:pos x="724" y="0"/>
                </a:cxn>
              </a:cxnLst>
              <a:rect l="0" t="0" r="r" b="b"/>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1" name="Freeform 59"/>
            <p:cNvSpPr>
              <a:spLocks/>
            </p:cNvSpPr>
            <p:nvPr/>
          </p:nvSpPr>
          <p:spPr bwMode="auto">
            <a:xfrm>
              <a:off x="4073" y="808"/>
              <a:ext cx="130" cy="165"/>
            </a:xfrm>
            <a:custGeom>
              <a:avLst/>
              <a:gdLst/>
              <a:ahLst/>
              <a:cxnLst>
                <a:cxn ang="0">
                  <a:pos x="522" y="22"/>
                </a:cxn>
                <a:cxn ang="0">
                  <a:pos x="618" y="26"/>
                </a:cxn>
                <a:cxn ang="0">
                  <a:pos x="648" y="58"/>
                </a:cxn>
                <a:cxn ang="0">
                  <a:pos x="623" y="84"/>
                </a:cxn>
                <a:cxn ang="0">
                  <a:pos x="585" y="82"/>
                </a:cxn>
                <a:cxn ang="0">
                  <a:pos x="565" y="169"/>
                </a:cxn>
                <a:cxn ang="0">
                  <a:pos x="496" y="239"/>
                </a:cxn>
                <a:cxn ang="0">
                  <a:pos x="426" y="222"/>
                </a:cxn>
                <a:cxn ang="0">
                  <a:pos x="380" y="169"/>
                </a:cxn>
                <a:cxn ang="0">
                  <a:pos x="358" y="265"/>
                </a:cxn>
                <a:cxn ang="0">
                  <a:pos x="312" y="381"/>
                </a:cxn>
                <a:cxn ang="0">
                  <a:pos x="258" y="384"/>
                </a:cxn>
                <a:cxn ang="0">
                  <a:pos x="227" y="364"/>
                </a:cxn>
                <a:cxn ang="0">
                  <a:pos x="200" y="393"/>
                </a:cxn>
                <a:cxn ang="0">
                  <a:pos x="220" y="437"/>
                </a:cxn>
                <a:cxn ang="0">
                  <a:pos x="253" y="460"/>
                </a:cxn>
                <a:cxn ang="0">
                  <a:pos x="263" y="505"/>
                </a:cxn>
                <a:cxn ang="0">
                  <a:pos x="201" y="619"/>
                </a:cxn>
                <a:cxn ang="0">
                  <a:pos x="270" y="641"/>
                </a:cxn>
                <a:cxn ang="0">
                  <a:pos x="297" y="732"/>
                </a:cxn>
                <a:cxn ang="0">
                  <a:pos x="205" y="796"/>
                </a:cxn>
                <a:cxn ang="0">
                  <a:pos x="125" y="811"/>
                </a:cxn>
                <a:cxn ang="0">
                  <a:pos x="132" y="756"/>
                </a:cxn>
                <a:cxn ang="0">
                  <a:pos x="146" y="695"/>
                </a:cxn>
                <a:cxn ang="0">
                  <a:pos x="68" y="727"/>
                </a:cxn>
                <a:cxn ang="0">
                  <a:pos x="145" y="646"/>
                </a:cxn>
                <a:cxn ang="0">
                  <a:pos x="80" y="626"/>
                </a:cxn>
                <a:cxn ang="0">
                  <a:pos x="0" y="646"/>
                </a:cxn>
                <a:cxn ang="0">
                  <a:pos x="21" y="600"/>
                </a:cxn>
                <a:cxn ang="0">
                  <a:pos x="82" y="594"/>
                </a:cxn>
                <a:cxn ang="0">
                  <a:pos x="128" y="572"/>
                </a:cxn>
                <a:cxn ang="0">
                  <a:pos x="166" y="542"/>
                </a:cxn>
                <a:cxn ang="0">
                  <a:pos x="129" y="527"/>
                </a:cxn>
                <a:cxn ang="0">
                  <a:pos x="93" y="542"/>
                </a:cxn>
                <a:cxn ang="0">
                  <a:pos x="43" y="503"/>
                </a:cxn>
                <a:cxn ang="0">
                  <a:pos x="10" y="450"/>
                </a:cxn>
                <a:cxn ang="0">
                  <a:pos x="71" y="420"/>
                </a:cxn>
                <a:cxn ang="0">
                  <a:pos x="139" y="374"/>
                </a:cxn>
                <a:cxn ang="0">
                  <a:pos x="182" y="298"/>
                </a:cxn>
                <a:cxn ang="0">
                  <a:pos x="277" y="235"/>
                </a:cxn>
                <a:cxn ang="0">
                  <a:pos x="234" y="220"/>
                </a:cxn>
                <a:cxn ang="0">
                  <a:pos x="163" y="254"/>
                </a:cxn>
                <a:cxn ang="0">
                  <a:pos x="176" y="242"/>
                </a:cxn>
                <a:cxn ang="0">
                  <a:pos x="242" y="190"/>
                </a:cxn>
                <a:cxn ang="0">
                  <a:pos x="232" y="161"/>
                </a:cxn>
                <a:cxn ang="0">
                  <a:pos x="160" y="196"/>
                </a:cxn>
                <a:cxn ang="0">
                  <a:pos x="157" y="159"/>
                </a:cxn>
                <a:cxn ang="0">
                  <a:pos x="259" y="117"/>
                </a:cxn>
                <a:cxn ang="0">
                  <a:pos x="332" y="129"/>
                </a:cxn>
                <a:cxn ang="0">
                  <a:pos x="331" y="80"/>
                </a:cxn>
                <a:cxn ang="0">
                  <a:pos x="355" y="27"/>
                </a:cxn>
                <a:cxn ang="0">
                  <a:pos x="403" y="0"/>
                </a:cxn>
                <a:cxn ang="0">
                  <a:pos x="449" y="15"/>
                </a:cxn>
                <a:cxn ang="0">
                  <a:pos x="452" y="52"/>
                </a:cxn>
              </a:cxnLst>
              <a:rect l="0" t="0" r="r" b="b"/>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2" name="Freeform 60"/>
            <p:cNvSpPr>
              <a:spLocks/>
            </p:cNvSpPr>
            <p:nvPr/>
          </p:nvSpPr>
          <p:spPr bwMode="auto">
            <a:xfrm>
              <a:off x="4205" y="822"/>
              <a:ext cx="88" cy="130"/>
            </a:xfrm>
            <a:custGeom>
              <a:avLst/>
              <a:gdLst/>
              <a:ahLst/>
              <a:cxnLst>
                <a:cxn ang="0">
                  <a:pos x="133" y="21"/>
                </a:cxn>
                <a:cxn ang="0">
                  <a:pos x="100" y="35"/>
                </a:cxn>
                <a:cxn ang="0">
                  <a:pos x="73" y="61"/>
                </a:cxn>
                <a:cxn ang="0">
                  <a:pos x="119" y="67"/>
                </a:cxn>
                <a:cxn ang="0">
                  <a:pos x="172" y="45"/>
                </a:cxn>
                <a:cxn ang="0">
                  <a:pos x="195" y="64"/>
                </a:cxn>
                <a:cxn ang="0">
                  <a:pos x="200" y="105"/>
                </a:cxn>
                <a:cxn ang="0">
                  <a:pos x="183" y="135"/>
                </a:cxn>
                <a:cxn ang="0">
                  <a:pos x="159" y="165"/>
                </a:cxn>
                <a:cxn ang="0">
                  <a:pos x="160" y="179"/>
                </a:cxn>
                <a:cxn ang="0">
                  <a:pos x="195" y="169"/>
                </a:cxn>
                <a:cxn ang="0">
                  <a:pos x="237" y="142"/>
                </a:cxn>
                <a:cxn ang="0">
                  <a:pos x="281" y="155"/>
                </a:cxn>
                <a:cxn ang="0">
                  <a:pos x="292" y="183"/>
                </a:cxn>
                <a:cxn ang="0">
                  <a:pos x="256" y="199"/>
                </a:cxn>
                <a:cxn ang="0">
                  <a:pos x="231" y="219"/>
                </a:cxn>
                <a:cxn ang="0">
                  <a:pos x="208" y="237"/>
                </a:cxn>
                <a:cxn ang="0">
                  <a:pos x="237" y="263"/>
                </a:cxn>
                <a:cxn ang="0">
                  <a:pos x="275" y="240"/>
                </a:cxn>
                <a:cxn ang="0">
                  <a:pos x="296" y="230"/>
                </a:cxn>
                <a:cxn ang="0">
                  <a:pos x="292" y="248"/>
                </a:cxn>
                <a:cxn ang="0">
                  <a:pos x="291" y="270"/>
                </a:cxn>
                <a:cxn ang="0">
                  <a:pos x="299" y="295"/>
                </a:cxn>
                <a:cxn ang="0">
                  <a:pos x="281" y="311"/>
                </a:cxn>
                <a:cxn ang="0">
                  <a:pos x="261" y="330"/>
                </a:cxn>
                <a:cxn ang="0">
                  <a:pos x="296" y="343"/>
                </a:cxn>
                <a:cxn ang="0">
                  <a:pos x="348" y="312"/>
                </a:cxn>
                <a:cxn ang="0">
                  <a:pos x="405" y="321"/>
                </a:cxn>
                <a:cxn ang="0">
                  <a:pos x="359" y="331"/>
                </a:cxn>
                <a:cxn ang="0">
                  <a:pos x="319" y="359"/>
                </a:cxn>
                <a:cxn ang="0">
                  <a:pos x="318" y="392"/>
                </a:cxn>
                <a:cxn ang="0">
                  <a:pos x="367" y="378"/>
                </a:cxn>
                <a:cxn ang="0">
                  <a:pos x="409" y="350"/>
                </a:cxn>
                <a:cxn ang="0">
                  <a:pos x="434" y="372"/>
                </a:cxn>
                <a:cxn ang="0">
                  <a:pos x="424" y="395"/>
                </a:cxn>
                <a:cxn ang="0">
                  <a:pos x="389" y="405"/>
                </a:cxn>
                <a:cxn ang="0">
                  <a:pos x="353" y="424"/>
                </a:cxn>
                <a:cxn ang="0">
                  <a:pos x="386" y="485"/>
                </a:cxn>
                <a:cxn ang="0">
                  <a:pos x="360" y="497"/>
                </a:cxn>
                <a:cxn ang="0">
                  <a:pos x="343" y="513"/>
                </a:cxn>
                <a:cxn ang="0">
                  <a:pos x="367" y="541"/>
                </a:cxn>
                <a:cxn ang="0">
                  <a:pos x="404" y="526"/>
                </a:cxn>
                <a:cxn ang="0">
                  <a:pos x="437" y="517"/>
                </a:cxn>
                <a:cxn ang="0">
                  <a:pos x="393" y="548"/>
                </a:cxn>
                <a:cxn ang="0">
                  <a:pos x="339" y="560"/>
                </a:cxn>
                <a:cxn ang="0">
                  <a:pos x="405" y="590"/>
                </a:cxn>
                <a:cxn ang="0">
                  <a:pos x="356" y="613"/>
                </a:cxn>
                <a:cxn ang="0">
                  <a:pos x="326" y="653"/>
                </a:cxn>
                <a:cxn ang="0">
                  <a:pos x="286" y="594"/>
                </a:cxn>
                <a:cxn ang="0">
                  <a:pos x="277" y="456"/>
                </a:cxn>
                <a:cxn ang="0">
                  <a:pos x="223" y="339"/>
                </a:cxn>
                <a:cxn ang="0">
                  <a:pos x="180" y="286"/>
                </a:cxn>
                <a:cxn ang="0">
                  <a:pos x="187" y="253"/>
                </a:cxn>
                <a:cxn ang="0">
                  <a:pos x="177" y="227"/>
                </a:cxn>
                <a:cxn ang="0">
                  <a:pos x="150" y="201"/>
                </a:cxn>
                <a:cxn ang="0">
                  <a:pos x="135" y="161"/>
                </a:cxn>
                <a:cxn ang="0">
                  <a:pos x="115" y="123"/>
                </a:cxn>
                <a:cxn ang="0">
                  <a:pos x="59" y="105"/>
                </a:cxn>
                <a:cxn ang="0">
                  <a:pos x="12" y="78"/>
                </a:cxn>
                <a:cxn ang="0">
                  <a:pos x="16" y="35"/>
                </a:cxn>
                <a:cxn ang="0">
                  <a:pos x="74" y="5"/>
                </a:cxn>
                <a:cxn ang="0">
                  <a:pos x="135" y="2"/>
                </a:cxn>
              </a:cxnLst>
              <a:rect l="0" t="0" r="r" b="b"/>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3" name="Freeform 61"/>
            <p:cNvSpPr>
              <a:spLocks/>
            </p:cNvSpPr>
            <p:nvPr/>
          </p:nvSpPr>
          <p:spPr bwMode="auto">
            <a:xfrm>
              <a:off x="4056" y="840"/>
              <a:ext cx="17" cy="4"/>
            </a:xfrm>
            <a:custGeom>
              <a:avLst/>
              <a:gdLst/>
              <a:ahLst/>
              <a:cxnLst>
                <a:cxn ang="0">
                  <a:pos x="86" y="13"/>
                </a:cxn>
                <a:cxn ang="0">
                  <a:pos x="76" y="15"/>
                </a:cxn>
                <a:cxn ang="0">
                  <a:pos x="67" y="16"/>
                </a:cxn>
                <a:cxn ang="0">
                  <a:pos x="55" y="16"/>
                </a:cxn>
                <a:cxn ang="0">
                  <a:pos x="44" y="17"/>
                </a:cxn>
                <a:cxn ang="0">
                  <a:pos x="32" y="17"/>
                </a:cxn>
                <a:cxn ang="0">
                  <a:pos x="20" y="17"/>
                </a:cxn>
                <a:cxn ang="0">
                  <a:pos x="10" y="18"/>
                </a:cxn>
                <a:cxn ang="0">
                  <a:pos x="2" y="23"/>
                </a:cxn>
                <a:cxn ang="0">
                  <a:pos x="0" y="15"/>
                </a:cxn>
                <a:cxn ang="0">
                  <a:pos x="6" y="9"/>
                </a:cxn>
                <a:cxn ang="0">
                  <a:pos x="15" y="5"/>
                </a:cxn>
                <a:cxn ang="0">
                  <a:pos x="28" y="2"/>
                </a:cxn>
                <a:cxn ang="0">
                  <a:pos x="42" y="0"/>
                </a:cxn>
                <a:cxn ang="0">
                  <a:pos x="58" y="2"/>
                </a:cxn>
                <a:cxn ang="0">
                  <a:pos x="72" y="6"/>
                </a:cxn>
                <a:cxn ang="0">
                  <a:pos x="86" y="13"/>
                </a:cxn>
              </a:cxnLst>
              <a:rect l="0" t="0" r="r" b="b"/>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4" name="Freeform 62"/>
            <p:cNvSpPr>
              <a:spLocks/>
            </p:cNvSpPr>
            <p:nvPr/>
          </p:nvSpPr>
          <p:spPr bwMode="auto">
            <a:xfrm>
              <a:off x="4127" y="844"/>
              <a:ext cx="130" cy="150"/>
            </a:xfrm>
            <a:custGeom>
              <a:avLst/>
              <a:gdLst/>
              <a:ahLst/>
              <a:cxnLst>
                <a:cxn ang="0">
                  <a:pos x="480" y="107"/>
                </a:cxn>
                <a:cxn ang="0">
                  <a:pos x="446" y="132"/>
                </a:cxn>
                <a:cxn ang="0">
                  <a:pos x="416" y="158"/>
                </a:cxn>
                <a:cxn ang="0">
                  <a:pos x="391" y="188"/>
                </a:cxn>
                <a:cxn ang="0">
                  <a:pos x="372" y="200"/>
                </a:cxn>
                <a:cxn ang="0">
                  <a:pos x="353" y="176"/>
                </a:cxn>
                <a:cxn ang="0">
                  <a:pos x="338" y="157"/>
                </a:cxn>
                <a:cxn ang="0">
                  <a:pos x="320" y="165"/>
                </a:cxn>
                <a:cxn ang="0">
                  <a:pos x="508" y="404"/>
                </a:cxn>
                <a:cxn ang="0">
                  <a:pos x="492" y="430"/>
                </a:cxn>
                <a:cxn ang="0">
                  <a:pos x="472" y="452"/>
                </a:cxn>
                <a:cxn ang="0">
                  <a:pos x="462" y="475"/>
                </a:cxn>
                <a:cxn ang="0">
                  <a:pos x="477" y="508"/>
                </a:cxn>
                <a:cxn ang="0">
                  <a:pos x="503" y="490"/>
                </a:cxn>
                <a:cxn ang="0">
                  <a:pos x="527" y="470"/>
                </a:cxn>
                <a:cxn ang="0">
                  <a:pos x="547" y="447"/>
                </a:cxn>
                <a:cxn ang="0">
                  <a:pos x="570" y="425"/>
                </a:cxn>
                <a:cxn ang="0">
                  <a:pos x="556" y="383"/>
                </a:cxn>
                <a:cxn ang="0">
                  <a:pos x="535" y="349"/>
                </a:cxn>
                <a:cxn ang="0">
                  <a:pos x="506" y="320"/>
                </a:cxn>
                <a:cxn ang="0">
                  <a:pos x="477" y="290"/>
                </a:cxn>
                <a:cxn ang="0">
                  <a:pos x="512" y="268"/>
                </a:cxn>
                <a:cxn ang="0">
                  <a:pos x="553" y="260"/>
                </a:cxn>
                <a:cxn ang="0">
                  <a:pos x="591" y="277"/>
                </a:cxn>
                <a:cxn ang="0">
                  <a:pos x="622" y="332"/>
                </a:cxn>
                <a:cxn ang="0">
                  <a:pos x="624" y="743"/>
                </a:cxn>
                <a:cxn ang="0">
                  <a:pos x="566" y="744"/>
                </a:cxn>
                <a:cxn ang="0">
                  <a:pos x="505" y="733"/>
                </a:cxn>
                <a:cxn ang="0">
                  <a:pos x="444" y="719"/>
                </a:cxn>
                <a:cxn ang="0">
                  <a:pos x="365" y="703"/>
                </a:cxn>
                <a:cxn ang="0">
                  <a:pos x="266" y="678"/>
                </a:cxn>
                <a:cxn ang="0">
                  <a:pos x="173" y="640"/>
                </a:cxn>
                <a:cxn ang="0">
                  <a:pos x="98" y="579"/>
                </a:cxn>
                <a:cxn ang="0">
                  <a:pos x="80" y="499"/>
                </a:cxn>
                <a:cxn ang="0">
                  <a:pos x="52" y="443"/>
                </a:cxn>
                <a:cxn ang="0">
                  <a:pos x="9" y="398"/>
                </a:cxn>
                <a:cxn ang="0">
                  <a:pos x="8" y="344"/>
                </a:cxn>
                <a:cxn ang="0">
                  <a:pos x="33" y="281"/>
                </a:cxn>
                <a:cxn ang="0">
                  <a:pos x="59" y="235"/>
                </a:cxn>
                <a:cxn ang="0">
                  <a:pos x="109" y="190"/>
                </a:cxn>
                <a:cxn ang="0">
                  <a:pos x="144" y="132"/>
                </a:cxn>
                <a:cxn ang="0">
                  <a:pos x="154" y="104"/>
                </a:cxn>
                <a:cxn ang="0">
                  <a:pos x="180" y="123"/>
                </a:cxn>
                <a:cxn ang="0">
                  <a:pos x="213" y="130"/>
                </a:cxn>
                <a:cxn ang="0">
                  <a:pos x="245" y="118"/>
                </a:cxn>
                <a:cxn ang="0">
                  <a:pos x="269" y="91"/>
                </a:cxn>
                <a:cxn ang="0">
                  <a:pos x="295" y="66"/>
                </a:cxn>
                <a:cxn ang="0">
                  <a:pos x="320" y="42"/>
                </a:cxn>
                <a:cxn ang="0">
                  <a:pos x="341" y="13"/>
                </a:cxn>
                <a:cxn ang="0">
                  <a:pos x="367" y="12"/>
                </a:cxn>
                <a:cxn ang="0">
                  <a:pos x="409" y="28"/>
                </a:cxn>
                <a:cxn ang="0">
                  <a:pos x="452" y="43"/>
                </a:cxn>
                <a:cxn ang="0">
                  <a:pos x="486" y="70"/>
                </a:cxn>
              </a:cxnLst>
              <a:rect l="0" t="0" r="r" b="b"/>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5" name="Freeform 63"/>
            <p:cNvSpPr>
              <a:spLocks/>
            </p:cNvSpPr>
            <p:nvPr/>
          </p:nvSpPr>
          <p:spPr bwMode="auto">
            <a:xfrm>
              <a:off x="4210" y="855"/>
              <a:ext cx="315" cy="286"/>
            </a:xfrm>
            <a:custGeom>
              <a:avLst/>
              <a:gdLst/>
              <a:ahLst/>
              <a:cxnLst>
                <a:cxn ang="0">
                  <a:pos x="1292" y="214"/>
                </a:cxn>
                <a:cxn ang="0">
                  <a:pos x="1353" y="161"/>
                </a:cxn>
                <a:cxn ang="0">
                  <a:pos x="1399" y="92"/>
                </a:cxn>
                <a:cxn ang="0">
                  <a:pos x="1454" y="25"/>
                </a:cxn>
                <a:cxn ang="0">
                  <a:pos x="1477" y="40"/>
                </a:cxn>
                <a:cxn ang="0">
                  <a:pos x="1440" y="116"/>
                </a:cxn>
                <a:cxn ang="0">
                  <a:pos x="1389" y="184"/>
                </a:cxn>
                <a:cxn ang="0">
                  <a:pos x="1336" y="248"/>
                </a:cxn>
                <a:cxn ang="0">
                  <a:pos x="1313" y="287"/>
                </a:cxn>
                <a:cxn ang="0">
                  <a:pos x="1319" y="300"/>
                </a:cxn>
                <a:cxn ang="0">
                  <a:pos x="1332" y="309"/>
                </a:cxn>
                <a:cxn ang="0">
                  <a:pos x="1346" y="312"/>
                </a:cxn>
                <a:cxn ang="0">
                  <a:pos x="1572" y="290"/>
                </a:cxn>
                <a:cxn ang="0">
                  <a:pos x="1500" y="339"/>
                </a:cxn>
                <a:cxn ang="0">
                  <a:pos x="1408" y="358"/>
                </a:cxn>
                <a:cxn ang="0">
                  <a:pos x="1335" y="387"/>
                </a:cxn>
                <a:cxn ang="0">
                  <a:pos x="1324" y="466"/>
                </a:cxn>
                <a:cxn ang="0">
                  <a:pos x="1405" y="507"/>
                </a:cxn>
                <a:cxn ang="0">
                  <a:pos x="1263" y="530"/>
                </a:cxn>
                <a:cxn ang="0">
                  <a:pos x="1130" y="584"/>
                </a:cxn>
                <a:cxn ang="0">
                  <a:pos x="1013" y="670"/>
                </a:cxn>
                <a:cxn ang="0">
                  <a:pos x="898" y="813"/>
                </a:cxn>
                <a:cxn ang="0">
                  <a:pos x="770" y="999"/>
                </a:cxn>
                <a:cxn ang="0">
                  <a:pos x="627" y="1176"/>
                </a:cxn>
                <a:cxn ang="0">
                  <a:pos x="458" y="1323"/>
                </a:cxn>
                <a:cxn ang="0">
                  <a:pos x="346" y="1378"/>
                </a:cxn>
                <a:cxn ang="0">
                  <a:pos x="317" y="1378"/>
                </a:cxn>
                <a:cxn ang="0">
                  <a:pos x="285" y="1381"/>
                </a:cxn>
                <a:cxn ang="0">
                  <a:pos x="257" y="1392"/>
                </a:cxn>
                <a:cxn ang="0">
                  <a:pos x="17" y="1430"/>
                </a:cxn>
                <a:cxn ang="0">
                  <a:pos x="0" y="1361"/>
                </a:cxn>
                <a:cxn ang="0">
                  <a:pos x="6" y="1297"/>
                </a:cxn>
                <a:cxn ang="0">
                  <a:pos x="19" y="1232"/>
                </a:cxn>
                <a:cxn ang="0">
                  <a:pos x="27" y="1171"/>
                </a:cxn>
                <a:cxn ang="0">
                  <a:pos x="118" y="1169"/>
                </a:cxn>
                <a:cxn ang="0">
                  <a:pos x="207" y="1157"/>
                </a:cxn>
                <a:cxn ang="0">
                  <a:pos x="293" y="1136"/>
                </a:cxn>
                <a:cxn ang="0">
                  <a:pos x="380" y="1119"/>
                </a:cxn>
                <a:cxn ang="0">
                  <a:pos x="961" y="442"/>
                </a:cxn>
                <a:cxn ang="0">
                  <a:pos x="962" y="344"/>
                </a:cxn>
                <a:cxn ang="0">
                  <a:pos x="964" y="246"/>
                </a:cxn>
                <a:cxn ang="0">
                  <a:pos x="963" y="155"/>
                </a:cxn>
                <a:cxn ang="0">
                  <a:pos x="979" y="132"/>
                </a:cxn>
                <a:cxn ang="0">
                  <a:pos x="998" y="182"/>
                </a:cxn>
                <a:cxn ang="0">
                  <a:pos x="1013" y="236"/>
                </a:cxn>
                <a:cxn ang="0">
                  <a:pos x="1044" y="278"/>
                </a:cxn>
                <a:cxn ang="0">
                  <a:pos x="1104" y="263"/>
                </a:cxn>
                <a:cxn ang="0">
                  <a:pos x="1144" y="195"/>
                </a:cxn>
                <a:cxn ang="0">
                  <a:pos x="1170" y="116"/>
                </a:cxn>
                <a:cxn ang="0">
                  <a:pos x="1198" y="36"/>
                </a:cxn>
                <a:cxn ang="0">
                  <a:pos x="1228" y="25"/>
                </a:cxn>
                <a:cxn ang="0">
                  <a:pos x="1234" y="85"/>
                </a:cxn>
                <a:cxn ang="0">
                  <a:pos x="1235" y="148"/>
                </a:cxn>
                <a:cxn ang="0">
                  <a:pos x="1241" y="204"/>
                </a:cxn>
              </a:cxnLst>
              <a:rect l="0" t="0" r="r" b="b"/>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6" name="Freeform 64"/>
            <p:cNvSpPr>
              <a:spLocks/>
            </p:cNvSpPr>
            <p:nvPr/>
          </p:nvSpPr>
          <p:spPr bwMode="auto">
            <a:xfrm>
              <a:off x="4220" y="878"/>
              <a:ext cx="10" cy="8"/>
            </a:xfrm>
            <a:custGeom>
              <a:avLst/>
              <a:gdLst/>
              <a:ahLst/>
              <a:cxnLst>
                <a:cxn ang="0">
                  <a:pos x="52" y="20"/>
                </a:cxn>
                <a:cxn ang="0">
                  <a:pos x="45" y="22"/>
                </a:cxn>
                <a:cxn ang="0">
                  <a:pos x="43" y="30"/>
                </a:cxn>
                <a:cxn ang="0">
                  <a:pos x="42" y="37"/>
                </a:cxn>
                <a:cxn ang="0">
                  <a:pos x="42" y="42"/>
                </a:cxn>
                <a:cxn ang="0">
                  <a:pos x="0" y="20"/>
                </a:cxn>
                <a:cxn ang="0">
                  <a:pos x="21" y="0"/>
                </a:cxn>
                <a:cxn ang="0">
                  <a:pos x="52" y="20"/>
                </a:cxn>
              </a:cxnLst>
              <a:rect l="0" t="0" r="r" b="b"/>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7" name="Freeform 65"/>
            <p:cNvSpPr>
              <a:spLocks/>
            </p:cNvSpPr>
            <p:nvPr/>
          </p:nvSpPr>
          <p:spPr bwMode="auto">
            <a:xfrm>
              <a:off x="4081" y="893"/>
              <a:ext cx="27" cy="14"/>
            </a:xfrm>
            <a:custGeom>
              <a:avLst/>
              <a:gdLst/>
              <a:ahLst/>
              <a:cxnLst>
                <a:cxn ang="0">
                  <a:pos x="134" y="5"/>
                </a:cxn>
                <a:cxn ang="0">
                  <a:pos x="117" y="14"/>
                </a:cxn>
                <a:cxn ang="0">
                  <a:pos x="104" y="27"/>
                </a:cxn>
                <a:cxn ang="0">
                  <a:pos x="89" y="39"/>
                </a:cxn>
                <a:cxn ang="0">
                  <a:pos x="74" y="52"/>
                </a:cxn>
                <a:cxn ang="0">
                  <a:pos x="57" y="62"/>
                </a:cxn>
                <a:cxn ang="0">
                  <a:pos x="40" y="69"/>
                </a:cxn>
                <a:cxn ang="0">
                  <a:pos x="20" y="71"/>
                </a:cxn>
                <a:cxn ang="0">
                  <a:pos x="0" y="68"/>
                </a:cxn>
                <a:cxn ang="0">
                  <a:pos x="11" y="54"/>
                </a:cxn>
                <a:cxn ang="0">
                  <a:pos x="27" y="42"/>
                </a:cxn>
                <a:cxn ang="0">
                  <a:pos x="44" y="28"/>
                </a:cxn>
                <a:cxn ang="0">
                  <a:pos x="62" y="17"/>
                </a:cxn>
                <a:cxn ang="0">
                  <a:pos x="80" y="8"/>
                </a:cxn>
                <a:cxn ang="0">
                  <a:pos x="99" y="2"/>
                </a:cxn>
                <a:cxn ang="0">
                  <a:pos x="116" y="0"/>
                </a:cxn>
                <a:cxn ang="0">
                  <a:pos x="134" y="5"/>
                </a:cxn>
              </a:cxnLst>
              <a:rect l="0" t="0" r="r" b="b"/>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8" name="Freeform 66"/>
            <p:cNvSpPr>
              <a:spLocks/>
            </p:cNvSpPr>
            <p:nvPr/>
          </p:nvSpPr>
          <p:spPr bwMode="auto">
            <a:xfrm>
              <a:off x="4147" y="896"/>
              <a:ext cx="43" cy="37"/>
            </a:xfrm>
            <a:custGeom>
              <a:avLst/>
              <a:gdLst/>
              <a:ahLst/>
              <a:cxnLst>
                <a:cxn ang="0">
                  <a:pos x="208" y="3"/>
                </a:cxn>
                <a:cxn ang="0">
                  <a:pos x="212" y="21"/>
                </a:cxn>
                <a:cxn ang="0">
                  <a:pos x="214" y="39"/>
                </a:cxn>
                <a:cxn ang="0">
                  <a:pos x="211" y="56"/>
                </a:cxn>
                <a:cxn ang="0">
                  <a:pos x="207" y="73"/>
                </a:cxn>
                <a:cxn ang="0">
                  <a:pos x="200" y="89"/>
                </a:cxn>
                <a:cxn ang="0">
                  <a:pos x="192" y="104"/>
                </a:cxn>
                <a:cxn ang="0">
                  <a:pos x="183" y="120"/>
                </a:cxn>
                <a:cxn ang="0">
                  <a:pos x="176" y="137"/>
                </a:cxn>
                <a:cxn ang="0">
                  <a:pos x="158" y="147"/>
                </a:cxn>
                <a:cxn ang="0">
                  <a:pos x="140" y="159"/>
                </a:cxn>
                <a:cxn ang="0">
                  <a:pos x="120" y="168"/>
                </a:cxn>
                <a:cxn ang="0">
                  <a:pos x="101" y="177"/>
                </a:cxn>
                <a:cxn ang="0">
                  <a:pos x="78" y="181"/>
                </a:cxn>
                <a:cxn ang="0">
                  <a:pos x="55" y="185"/>
                </a:cxn>
                <a:cxn ang="0">
                  <a:pos x="33" y="183"/>
                </a:cxn>
                <a:cxn ang="0">
                  <a:pos x="10" y="179"/>
                </a:cxn>
                <a:cxn ang="0">
                  <a:pos x="1" y="166"/>
                </a:cxn>
                <a:cxn ang="0">
                  <a:pos x="0" y="156"/>
                </a:cxn>
                <a:cxn ang="0">
                  <a:pos x="2" y="145"/>
                </a:cxn>
                <a:cxn ang="0">
                  <a:pos x="9" y="135"/>
                </a:cxn>
                <a:cxn ang="0">
                  <a:pos x="16" y="124"/>
                </a:cxn>
                <a:cxn ang="0">
                  <a:pos x="24" y="112"/>
                </a:cxn>
                <a:cxn ang="0">
                  <a:pos x="29" y="99"/>
                </a:cxn>
                <a:cxn ang="0">
                  <a:pos x="32" y="85"/>
                </a:cxn>
                <a:cxn ang="0">
                  <a:pos x="47" y="68"/>
                </a:cxn>
                <a:cxn ang="0">
                  <a:pos x="65" y="52"/>
                </a:cxn>
                <a:cxn ang="0">
                  <a:pos x="85" y="35"/>
                </a:cxn>
                <a:cxn ang="0">
                  <a:pos x="107" y="23"/>
                </a:cxn>
                <a:cxn ang="0">
                  <a:pos x="130" y="12"/>
                </a:cxn>
                <a:cxn ang="0">
                  <a:pos x="154" y="4"/>
                </a:cxn>
                <a:cxn ang="0">
                  <a:pos x="180" y="0"/>
                </a:cxn>
                <a:cxn ang="0">
                  <a:pos x="208" y="3"/>
                </a:cxn>
              </a:cxnLst>
              <a:rect l="0" t="0" r="r" b="b"/>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39" name="Freeform 67"/>
            <p:cNvSpPr>
              <a:spLocks/>
            </p:cNvSpPr>
            <p:nvPr/>
          </p:nvSpPr>
          <p:spPr bwMode="auto">
            <a:xfrm>
              <a:off x="4170" y="904"/>
              <a:ext cx="9" cy="13"/>
            </a:xfrm>
            <a:custGeom>
              <a:avLst/>
              <a:gdLst/>
              <a:ahLst/>
              <a:cxnLst>
                <a:cxn ang="0">
                  <a:pos x="22" y="62"/>
                </a:cxn>
                <a:cxn ang="0">
                  <a:pos x="7" y="50"/>
                </a:cxn>
                <a:cxn ang="0">
                  <a:pos x="0" y="39"/>
                </a:cxn>
                <a:cxn ang="0">
                  <a:pos x="0" y="29"/>
                </a:cxn>
                <a:cxn ang="0">
                  <a:pos x="5" y="20"/>
                </a:cxn>
                <a:cxn ang="0">
                  <a:pos x="13" y="11"/>
                </a:cxn>
                <a:cxn ang="0">
                  <a:pos x="24" y="5"/>
                </a:cxn>
                <a:cxn ang="0">
                  <a:pos x="34" y="0"/>
                </a:cxn>
                <a:cxn ang="0">
                  <a:pos x="44" y="0"/>
                </a:cxn>
                <a:cxn ang="0">
                  <a:pos x="46" y="7"/>
                </a:cxn>
                <a:cxn ang="0">
                  <a:pos x="47" y="15"/>
                </a:cxn>
                <a:cxn ang="0">
                  <a:pos x="46" y="23"/>
                </a:cxn>
                <a:cxn ang="0">
                  <a:pos x="45" y="31"/>
                </a:cxn>
                <a:cxn ang="0">
                  <a:pos x="40" y="39"/>
                </a:cxn>
                <a:cxn ang="0">
                  <a:pos x="35" y="47"/>
                </a:cxn>
                <a:cxn ang="0">
                  <a:pos x="28" y="55"/>
                </a:cxn>
                <a:cxn ang="0">
                  <a:pos x="22" y="62"/>
                </a:cxn>
              </a:cxnLst>
              <a:rect l="0" t="0" r="r" b="b"/>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0" name="Freeform 68"/>
            <p:cNvSpPr>
              <a:spLocks/>
            </p:cNvSpPr>
            <p:nvPr/>
          </p:nvSpPr>
          <p:spPr bwMode="auto">
            <a:xfrm>
              <a:off x="4160" y="913"/>
              <a:ext cx="10" cy="10"/>
            </a:xfrm>
            <a:custGeom>
              <a:avLst/>
              <a:gdLst/>
              <a:ahLst/>
              <a:cxnLst>
                <a:cxn ang="0">
                  <a:pos x="52" y="42"/>
                </a:cxn>
                <a:cxn ang="0">
                  <a:pos x="50" y="44"/>
                </a:cxn>
                <a:cxn ang="0">
                  <a:pos x="44" y="46"/>
                </a:cxn>
                <a:cxn ang="0">
                  <a:pos x="37" y="48"/>
                </a:cxn>
                <a:cxn ang="0">
                  <a:pos x="29" y="50"/>
                </a:cxn>
                <a:cxn ang="0">
                  <a:pos x="20" y="50"/>
                </a:cxn>
                <a:cxn ang="0">
                  <a:pos x="11" y="51"/>
                </a:cxn>
                <a:cxn ang="0">
                  <a:pos x="5" y="51"/>
                </a:cxn>
                <a:cxn ang="0">
                  <a:pos x="0" y="52"/>
                </a:cxn>
                <a:cxn ang="0">
                  <a:pos x="22" y="0"/>
                </a:cxn>
                <a:cxn ang="0">
                  <a:pos x="52" y="42"/>
                </a:cxn>
              </a:cxnLst>
              <a:rect l="0" t="0" r="r" b="b"/>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1" name="Freeform 69"/>
            <p:cNvSpPr>
              <a:spLocks/>
            </p:cNvSpPr>
            <p:nvPr/>
          </p:nvSpPr>
          <p:spPr bwMode="auto">
            <a:xfrm>
              <a:off x="4222" y="954"/>
              <a:ext cx="19" cy="13"/>
            </a:xfrm>
            <a:custGeom>
              <a:avLst/>
              <a:gdLst/>
              <a:ahLst/>
              <a:cxnLst>
                <a:cxn ang="0">
                  <a:pos x="93" y="11"/>
                </a:cxn>
                <a:cxn ang="0">
                  <a:pos x="94" y="18"/>
                </a:cxn>
                <a:cxn ang="0">
                  <a:pos x="93" y="26"/>
                </a:cxn>
                <a:cxn ang="0">
                  <a:pos x="89" y="33"/>
                </a:cxn>
                <a:cxn ang="0">
                  <a:pos x="84" y="41"/>
                </a:cxn>
                <a:cxn ang="0">
                  <a:pos x="76" y="46"/>
                </a:cxn>
                <a:cxn ang="0">
                  <a:pos x="67" y="53"/>
                </a:cxn>
                <a:cxn ang="0">
                  <a:pos x="58" y="58"/>
                </a:cxn>
                <a:cxn ang="0">
                  <a:pos x="51" y="63"/>
                </a:cxn>
                <a:cxn ang="0">
                  <a:pos x="38" y="62"/>
                </a:cxn>
                <a:cxn ang="0">
                  <a:pos x="29" y="62"/>
                </a:cxn>
                <a:cxn ang="0">
                  <a:pos x="20" y="61"/>
                </a:cxn>
                <a:cxn ang="0">
                  <a:pos x="14" y="59"/>
                </a:cxn>
                <a:cxn ang="0">
                  <a:pos x="7" y="54"/>
                </a:cxn>
                <a:cxn ang="0">
                  <a:pos x="3" y="50"/>
                </a:cxn>
                <a:cxn ang="0">
                  <a:pos x="0" y="42"/>
                </a:cxn>
                <a:cxn ang="0">
                  <a:pos x="0" y="32"/>
                </a:cxn>
                <a:cxn ang="0">
                  <a:pos x="10" y="29"/>
                </a:cxn>
                <a:cxn ang="0">
                  <a:pos x="20" y="24"/>
                </a:cxn>
                <a:cxn ang="0">
                  <a:pos x="31" y="16"/>
                </a:cxn>
                <a:cxn ang="0">
                  <a:pos x="42" y="9"/>
                </a:cxn>
                <a:cxn ang="0">
                  <a:pos x="52" y="2"/>
                </a:cxn>
                <a:cxn ang="0">
                  <a:pos x="63" y="0"/>
                </a:cxn>
                <a:cxn ang="0">
                  <a:pos x="77" y="2"/>
                </a:cxn>
                <a:cxn ang="0">
                  <a:pos x="93" y="11"/>
                </a:cxn>
              </a:cxnLst>
              <a:rect l="0" t="0" r="r" b="b"/>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2" name="Freeform 70"/>
            <p:cNvSpPr>
              <a:spLocks/>
            </p:cNvSpPr>
            <p:nvPr/>
          </p:nvSpPr>
          <p:spPr bwMode="auto">
            <a:xfrm>
              <a:off x="4222" y="958"/>
              <a:ext cx="102" cy="121"/>
            </a:xfrm>
            <a:custGeom>
              <a:avLst/>
              <a:gdLst/>
              <a:ahLst/>
              <a:cxnLst>
                <a:cxn ang="0">
                  <a:pos x="408" y="72"/>
                </a:cxn>
                <a:cxn ang="0">
                  <a:pos x="422" y="148"/>
                </a:cxn>
                <a:cxn ang="0">
                  <a:pos x="449" y="220"/>
                </a:cxn>
                <a:cxn ang="0">
                  <a:pos x="487" y="285"/>
                </a:cxn>
                <a:cxn ang="0">
                  <a:pos x="500" y="329"/>
                </a:cxn>
                <a:cxn ang="0">
                  <a:pos x="475" y="363"/>
                </a:cxn>
                <a:cxn ang="0">
                  <a:pos x="444" y="398"/>
                </a:cxn>
                <a:cxn ang="0">
                  <a:pos x="411" y="432"/>
                </a:cxn>
                <a:cxn ang="0">
                  <a:pos x="366" y="418"/>
                </a:cxn>
                <a:cxn ang="0">
                  <a:pos x="392" y="393"/>
                </a:cxn>
                <a:cxn ang="0">
                  <a:pos x="422" y="369"/>
                </a:cxn>
                <a:cxn ang="0">
                  <a:pos x="444" y="342"/>
                </a:cxn>
                <a:cxn ang="0">
                  <a:pos x="448" y="314"/>
                </a:cxn>
                <a:cxn ang="0">
                  <a:pos x="422" y="297"/>
                </a:cxn>
                <a:cxn ang="0">
                  <a:pos x="396" y="294"/>
                </a:cxn>
                <a:cxn ang="0">
                  <a:pos x="369" y="296"/>
                </a:cxn>
                <a:cxn ang="0">
                  <a:pos x="344" y="304"/>
                </a:cxn>
                <a:cxn ang="0">
                  <a:pos x="316" y="264"/>
                </a:cxn>
                <a:cxn ang="0">
                  <a:pos x="301" y="219"/>
                </a:cxn>
                <a:cxn ang="0">
                  <a:pos x="284" y="180"/>
                </a:cxn>
                <a:cxn ang="0">
                  <a:pos x="252" y="158"/>
                </a:cxn>
                <a:cxn ang="0">
                  <a:pos x="227" y="202"/>
                </a:cxn>
                <a:cxn ang="0">
                  <a:pos x="212" y="254"/>
                </a:cxn>
                <a:cxn ang="0">
                  <a:pos x="201" y="310"/>
                </a:cxn>
                <a:cxn ang="0">
                  <a:pos x="189" y="366"/>
                </a:cxn>
                <a:cxn ang="0">
                  <a:pos x="150" y="381"/>
                </a:cxn>
                <a:cxn ang="0">
                  <a:pos x="112" y="397"/>
                </a:cxn>
                <a:cxn ang="0">
                  <a:pos x="72" y="412"/>
                </a:cxn>
                <a:cxn ang="0">
                  <a:pos x="34" y="428"/>
                </a:cxn>
                <a:cxn ang="0">
                  <a:pos x="69" y="462"/>
                </a:cxn>
                <a:cxn ang="0">
                  <a:pos x="121" y="486"/>
                </a:cxn>
                <a:cxn ang="0">
                  <a:pos x="158" y="520"/>
                </a:cxn>
                <a:cxn ang="0">
                  <a:pos x="148" y="584"/>
                </a:cxn>
                <a:cxn ang="0">
                  <a:pos x="122" y="591"/>
                </a:cxn>
                <a:cxn ang="0">
                  <a:pos x="93" y="598"/>
                </a:cxn>
                <a:cxn ang="0">
                  <a:pos x="63" y="602"/>
                </a:cxn>
                <a:cxn ang="0">
                  <a:pos x="34" y="604"/>
                </a:cxn>
                <a:cxn ang="0">
                  <a:pos x="39" y="574"/>
                </a:cxn>
                <a:cxn ang="0">
                  <a:pos x="34" y="549"/>
                </a:cxn>
                <a:cxn ang="0">
                  <a:pos x="19" y="528"/>
                </a:cxn>
                <a:cxn ang="0">
                  <a:pos x="3" y="511"/>
                </a:cxn>
                <a:cxn ang="0">
                  <a:pos x="1" y="443"/>
                </a:cxn>
                <a:cxn ang="0">
                  <a:pos x="0" y="369"/>
                </a:cxn>
                <a:cxn ang="0">
                  <a:pos x="2" y="294"/>
                </a:cxn>
                <a:cxn ang="0">
                  <a:pos x="13" y="221"/>
                </a:cxn>
                <a:cxn ang="0">
                  <a:pos x="61" y="229"/>
                </a:cxn>
                <a:cxn ang="0">
                  <a:pos x="109" y="236"/>
                </a:cxn>
                <a:cxn ang="0">
                  <a:pos x="157" y="235"/>
                </a:cxn>
                <a:cxn ang="0">
                  <a:pos x="200" y="221"/>
                </a:cxn>
                <a:cxn ang="0">
                  <a:pos x="231" y="156"/>
                </a:cxn>
                <a:cxn ang="0">
                  <a:pos x="226" y="77"/>
                </a:cxn>
                <a:cxn ang="0">
                  <a:pos x="238" y="15"/>
                </a:cxn>
                <a:cxn ang="0">
                  <a:pos x="324" y="3"/>
                </a:cxn>
                <a:cxn ang="0">
                  <a:pos x="348" y="10"/>
                </a:cxn>
                <a:cxn ang="0">
                  <a:pos x="373" y="10"/>
                </a:cxn>
                <a:cxn ang="0">
                  <a:pos x="393" y="14"/>
                </a:cxn>
                <a:cxn ang="0">
                  <a:pos x="406" y="34"/>
                </a:cxn>
              </a:cxnLst>
              <a:rect l="0" t="0" r="r" b="b"/>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3" name="Freeform 71"/>
            <p:cNvSpPr>
              <a:spLocks/>
            </p:cNvSpPr>
            <p:nvPr/>
          </p:nvSpPr>
          <p:spPr bwMode="auto">
            <a:xfrm>
              <a:off x="4108" y="967"/>
              <a:ext cx="69" cy="92"/>
            </a:xfrm>
            <a:custGeom>
              <a:avLst/>
              <a:gdLst/>
              <a:ahLst/>
              <a:cxnLst>
                <a:cxn ang="0">
                  <a:pos x="255" y="100"/>
                </a:cxn>
                <a:cxn ang="0">
                  <a:pos x="262" y="125"/>
                </a:cxn>
                <a:cxn ang="0">
                  <a:pos x="264" y="151"/>
                </a:cxn>
                <a:cxn ang="0">
                  <a:pos x="261" y="175"/>
                </a:cxn>
                <a:cxn ang="0">
                  <a:pos x="251" y="189"/>
                </a:cxn>
                <a:cxn ang="0">
                  <a:pos x="236" y="196"/>
                </a:cxn>
                <a:cxn ang="0">
                  <a:pos x="223" y="204"/>
                </a:cxn>
                <a:cxn ang="0">
                  <a:pos x="210" y="212"/>
                </a:cxn>
                <a:cxn ang="0">
                  <a:pos x="214" y="239"/>
                </a:cxn>
                <a:cxn ang="0">
                  <a:pos x="246" y="257"/>
                </a:cxn>
                <a:cxn ang="0">
                  <a:pos x="287" y="258"/>
                </a:cxn>
                <a:cxn ang="0">
                  <a:pos x="327" y="275"/>
                </a:cxn>
                <a:cxn ang="0">
                  <a:pos x="345" y="322"/>
                </a:cxn>
                <a:cxn ang="0">
                  <a:pos x="343" y="367"/>
                </a:cxn>
                <a:cxn ang="0">
                  <a:pos x="329" y="408"/>
                </a:cxn>
                <a:cxn ang="0">
                  <a:pos x="300" y="441"/>
                </a:cxn>
                <a:cxn ang="0">
                  <a:pos x="273" y="459"/>
                </a:cxn>
                <a:cxn ang="0">
                  <a:pos x="277" y="458"/>
                </a:cxn>
                <a:cxn ang="0">
                  <a:pos x="294" y="444"/>
                </a:cxn>
                <a:cxn ang="0">
                  <a:pos x="303" y="424"/>
                </a:cxn>
                <a:cxn ang="0">
                  <a:pos x="268" y="415"/>
                </a:cxn>
                <a:cxn ang="0">
                  <a:pos x="230" y="383"/>
                </a:cxn>
                <a:cxn ang="0">
                  <a:pos x="205" y="339"/>
                </a:cxn>
                <a:cxn ang="0">
                  <a:pos x="166" y="323"/>
                </a:cxn>
                <a:cxn ang="0">
                  <a:pos x="130" y="344"/>
                </a:cxn>
                <a:cxn ang="0">
                  <a:pos x="138" y="341"/>
                </a:cxn>
                <a:cxn ang="0">
                  <a:pos x="159" y="326"/>
                </a:cxn>
                <a:cxn ang="0">
                  <a:pos x="180" y="308"/>
                </a:cxn>
                <a:cxn ang="0">
                  <a:pos x="173" y="278"/>
                </a:cxn>
                <a:cxn ang="0">
                  <a:pos x="147" y="273"/>
                </a:cxn>
                <a:cxn ang="0">
                  <a:pos x="121" y="293"/>
                </a:cxn>
                <a:cxn ang="0">
                  <a:pos x="94" y="315"/>
                </a:cxn>
                <a:cxn ang="0">
                  <a:pos x="78" y="318"/>
                </a:cxn>
                <a:cxn ang="0">
                  <a:pos x="90" y="306"/>
                </a:cxn>
                <a:cxn ang="0">
                  <a:pos x="107" y="287"/>
                </a:cxn>
                <a:cxn ang="0">
                  <a:pos x="105" y="261"/>
                </a:cxn>
                <a:cxn ang="0">
                  <a:pos x="102" y="233"/>
                </a:cxn>
                <a:cxn ang="0">
                  <a:pos x="131" y="215"/>
                </a:cxn>
                <a:cxn ang="0">
                  <a:pos x="159" y="201"/>
                </a:cxn>
                <a:cxn ang="0">
                  <a:pos x="164" y="180"/>
                </a:cxn>
                <a:cxn ang="0">
                  <a:pos x="133" y="164"/>
                </a:cxn>
                <a:cxn ang="0">
                  <a:pos x="95" y="187"/>
                </a:cxn>
                <a:cxn ang="0">
                  <a:pos x="61" y="216"/>
                </a:cxn>
                <a:cxn ang="0">
                  <a:pos x="27" y="232"/>
                </a:cxn>
                <a:cxn ang="0">
                  <a:pos x="21" y="207"/>
                </a:cxn>
                <a:cxn ang="0">
                  <a:pos x="55" y="174"/>
                </a:cxn>
                <a:cxn ang="0">
                  <a:pos x="95" y="145"/>
                </a:cxn>
                <a:cxn ang="0">
                  <a:pos x="126" y="117"/>
                </a:cxn>
                <a:cxn ang="0">
                  <a:pos x="114" y="100"/>
                </a:cxn>
                <a:cxn ang="0">
                  <a:pos x="79" y="106"/>
                </a:cxn>
                <a:cxn ang="0">
                  <a:pos x="47" y="125"/>
                </a:cxn>
                <a:cxn ang="0">
                  <a:pos x="15" y="144"/>
                </a:cxn>
                <a:cxn ang="0">
                  <a:pos x="19" y="152"/>
                </a:cxn>
                <a:cxn ang="0">
                  <a:pos x="32" y="123"/>
                </a:cxn>
                <a:cxn ang="0">
                  <a:pos x="33" y="82"/>
                </a:cxn>
                <a:cxn ang="0">
                  <a:pos x="55" y="48"/>
                </a:cxn>
                <a:cxn ang="0">
                  <a:pos x="102" y="10"/>
                </a:cxn>
                <a:cxn ang="0">
                  <a:pos x="142" y="4"/>
                </a:cxn>
                <a:cxn ang="0">
                  <a:pos x="182" y="38"/>
                </a:cxn>
                <a:cxn ang="0">
                  <a:pos x="225" y="78"/>
                </a:cxn>
              </a:cxnLst>
              <a:rect l="0" t="0" r="r" b="b"/>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4" name="Freeform 72"/>
            <p:cNvSpPr>
              <a:spLocks/>
            </p:cNvSpPr>
            <p:nvPr/>
          </p:nvSpPr>
          <p:spPr bwMode="auto">
            <a:xfrm>
              <a:off x="4170" y="989"/>
              <a:ext cx="44" cy="74"/>
            </a:xfrm>
            <a:custGeom>
              <a:avLst/>
              <a:gdLst/>
              <a:ahLst/>
              <a:cxnLst>
                <a:cxn ang="0">
                  <a:pos x="218" y="52"/>
                </a:cxn>
                <a:cxn ang="0">
                  <a:pos x="213" y="91"/>
                </a:cxn>
                <a:cxn ang="0">
                  <a:pos x="208" y="130"/>
                </a:cxn>
                <a:cxn ang="0">
                  <a:pos x="204" y="168"/>
                </a:cxn>
                <a:cxn ang="0">
                  <a:pos x="201" y="208"/>
                </a:cxn>
                <a:cxn ang="0">
                  <a:pos x="198" y="246"/>
                </a:cxn>
                <a:cxn ang="0">
                  <a:pos x="198" y="286"/>
                </a:cxn>
                <a:cxn ang="0">
                  <a:pos x="201" y="324"/>
                </a:cxn>
                <a:cxn ang="0">
                  <a:pos x="208" y="364"/>
                </a:cxn>
                <a:cxn ang="0">
                  <a:pos x="188" y="366"/>
                </a:cxn>
                <a:cxn ang="0">
                  <a:pos x="168" y="367"/>
                </a:cxn>
                <a:cxn ang="0">
                  <a:pos x="149" y="366"/>
                </a:cxn>
                <a:cxn ang="0">
                  <a:pos x="131" y="365"/>
                </a:cxn>
                <a:cxn ang="0">
                  <a:pos x="112" y="361"/>
                </a:cxn>
                <a:cxn ang="0">
                  <a:pos x="95" y="355"/>
                </a:cxn>
                <a:cxn ang="0">
                  <a:pos x="77" y="348"/>
                </a:cxn>
                <a:cxn ang="0">
                  <a:pos x="62" y="342"/>
                </a:cxn>
                <a:cxn ang="0">
                  <a:pos x="66" y="320"/>
                </a:cxn>
                <a:cxn ang="0">
                  <a:pos x="71" y="295"/>
                </a:cxn>
                <a:cxn ang="0">
                  <a:pos x="76" y="266"/>
                </a:cxn>
                <a:cxn ang="0">
                  <a:pos x="80" y="237"/>
                </a:cxn>
                <a:cxn ang="0">
                  <a:pos x="79" y="207"/>
                </a:cxn>
                <a:cxn ang="0">
                  <a:pos x="76" y="178"/>
                </a:cxn>
                <a:cxn ang="0">
                  <a:pos x="67" y="149"/>
                </a:cxn>
                <a:cxn ang="0">
                  <a:pos x="52" y="126"/>
                </a:cxn>
                <a:cxn ang="0">
                  <a:pos x="28" y="115"/>
                </a:cxn>
                <a:cxn ang="0">
                  <a:pos x="14" y="103"/>
                </a:cxn>
                <a:cxn ang="0">
                  <a:pos x="6" y="89"/>
                </a:cxn>
                <a:cxn ang="0">
                  <a:pos x="2" y="74"/>
                </a:cxn>
                <a:cxn ang="0">
                  <a:pos x="1" y="55"/>
                </a:cxn>
                <a:cxn ang="0">
                  <a:pos x="1" y="39"/>
                </a:cxn>
                <a:cxn ang="0">
                  <a:pos x="1" y="19"/>
                </a:cxn>
                <a:cxn ang="0">
                  <a:pos x="0" y="0"/>
                </a:cxn>
                <a:cxn ang="0">
                  <a:pos x="218" y="52"/>
                </a:cxn>
              </a:cxnLst>
              <a:rect l="0" t="0" r="r" b="b"/>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5" name="Freeform 73"/>
            <p:cNvSpPr>
              <a:spLocks/>
            </p:cNvSpPr>
            <p:nvPr/>
          </p:nvSpPr>
          <p:spPr bwMode="auto">
            <a:xfrm>
              <a:off x="4249" y="1006"/>
              <a:ext cx="46" cy="66"/>
            </a:xfrm>
            <a:custGeom>
              <a:avLst/>
              <a:gdLst/>
              <a:ahLst/>
              <a:cxnLst>
                <a:cxn ang="0">
                  <a:pos x="229" y="114"/>
                </a:cxn>
                <a:cxn ang="0">
                  <a:pos x="194" y="133"/>
                </a:cxn>
                <a:cxn ang="0">
                  <a:pos x="181" y="153"/>
                </a:cxn>
                <a:cxn ang="0">
                  <a:pos x="181" y="175"/>
                </a:cxn>
                <a:cxn ang="0">
                  <a:pos x="191" y="197"/>
                </a:cxn>
                <a:cxn ang="0">
                  <a:pos x="203" y="220"/>
                </a:cxn>
                <a:cxn ang="0">
                  <a:pos x="210" y="243"/>
                </a:cxn>
                <a:cxn ang="0">
                  <a:pos x="206" y="266"/>
                </a:cxn>
                <a:cxn ang="0">
                  <a:pos x="187" y="290"/>
                </a:cxn>
                <a:cxn ang="0">
                  <a:pos x="168" y="275"/>
                </a:cxn>
                <a:cxn ang="0">
                  <a:pos x="151" y="271"/>
                </a:cxn>
                <a:cxn ang="0">
                  <a:pos x="134" y="273"/>
                </a:cxn>
                <a:cxn ang="0">
                  <a:pos x="120" y="283"/>
                </a:cxn>
                <a:cxn ang="0">
                  <a:pos x="106" y="295"/>
                </a:cxn>
                <a:cxn ang="0">
                  <a:pos x="91" y="308"/>
                </a:cxn>
                <a:cxn ang="0">
                  <a:pos x="76" y="321"/>
                </a:cxn>
                <a:cxn ang="0">
                  <a:pos x="63" y="331"/>
                </a:cxn>
                <a:cxn ang="0">
                  <a:pos x="65" y="318"/>
                </a:cxn>
                <a:cxn ang="0">
                  <a:pos x="67" y="307"/>
                </a:cxn>
                <a:cxn ang="0">
                  <a:pos x="68" y="295"/>
                </a:cxn>
                <a:cxn ang="0">
                  <a:pos x="71" y="284"/>
                </a:cxn>
                <a:cxn ang="0">
                  <a:pos x="71" y="272"/>
                </a:cxn>
                <a:cxn ang="0">
                  <a:pos x="72" y="261"/>
                </a:cxn>
                <a:cxn ang="0">
                  <a:pos x="72" y="248"/>
                </a:cxn>
                <a:cxn ang="0">
                  <a:pos x="73" y="238"/>
                </a:cxn>
                <a:cxn ang="0">
                  <a:pos x="0" y="196"/>
                </a:cxn>
                <a:cxn ang="0">
                  <a:pos x="93" y="144"/>
                </a:cxn>
                <a:cxn ang="0">
                  <a:pos x="125" y="0"/>
                </a:cxn>
                <a:cxn ang="0">
                  <a:pos x="133" y="17"/>
                </a:cxn>
                <a:cxn ang="0">
                  <a:pos x="140" y="38"/>
                </a:cxn>
                <a:cxn ang="0">
                  <a:pos x="145" y="61"/>
                </a:cxn>
                <a:cxn ang="0">
                  <a:pos x="153" y="83"/>
                </a:cxn>
                <a:cxn ang="0">
                  <a:pos x="161" y="101"/>
                </a:cxn>
                <a:cxn ang="0">
                  <a:pos x="177" y="114"/>
                </a:cxn>
                <a:cxn ang="0">
                  <a:pos x="197" y="118"/>
                </a:cxn>
                <a:cxn ang="0">
                  <a:pos x="229" y="114"/>
                </a:cxn>
              </a:cxnLst>
              <a:rect l="0" t="0" r="r" b="b"/>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6" name="Freeform 74"/>
            <p:cNvSpPr>
              <a:spLocks/>
            </p:cNvSpPr>
            <p:nvPr/>
          </p:nvSpPr>
          <p:spPr bwMode="auto">
            <a:xfrm>
              <a:off x="4029" y="1022"/>
              <a:ext cx="116" cy="176"/>
            </a:xfrm>
            <a:custGeom>
              <a:avLst/>
              <a:gdLst/>
              <a:ahLst/>
              <a:cxnLst>
                <a:cxn ang="0">
                  <a:pos x="413" y="78"/>
                </a:cxn>
                <a:cxn ang="0">
                  <a:pos x="467" y="130"/>
                </a:cxn>
                <a:cxn ang="0">
                  <a:pos x="521" y="138"/>
                </a:cxn>
                <a:cxn ang="0">
                  <a:pos x="568" y="140"/>
                </a:cxn>
                <a:cxn ang="0">
                  <a:pos x="548" y="154"/>
                </a:cxn>
                <a:cxn ang="0">
                  <a:pos x="516" y="175"/>
                </a:cxn>
                <a:cxn ang="0">
                  <a:pos x="545" y="215"/>
                </a:cxn>
                <a:cxn ang="0">
                  <a:pos x="521" y="231"/>
                </a:cxn>
                <a:cxn ang="0">
                  <a:pos x="475" y="185"/>
                </a:cxn>
                <a:cxn ang="0">
                  <a:pos x="427" y="217"/>
                </a:cxn>
                <a:cxn ang="0">
                  <a:pos x="393" y="192"/>
                </a:cxn>
                <a:cxn ang="0">
                  <a:pos x="360" y="203"/>
                </a:cxn>
                <a:cxn ang="0">
                  <a:pos x="329" y="237"/>
                </a:cxn>
                <a:cxn ang="0">
                  <a:pos x="308" y="273"/>
                </a:cxn>
                <a:cxn ang="0">
                  <a:pos x="348" y="295"/>
                </a:cxn>
                <a:cxn ang="0">
                  <a:pos x="290" y="378"/>
                </a:cxn>
                <a:cxn ang="0">
                  <a:pos x="317" y="398"/>
                </a:cxn>
                <a:cxn ang="0">
                  <a:pos x="352" y="388"/>
                </a:cxn>
                <a:cxn ang="0">
                  <a:pos x="366" y="434"/>
                </a:cxn>
                <a:cxn ang="0">
                  <a:pos x="314" y="514"/>
                </a:cxn>
                <a:cxn ang="0">
                  <a:pos x="263" y="533"/>
                </a:cxn>
                <a:cxn ang="0">
                  <a:pos x="232" y="544"/>
                </a:cxn>
                <a:cxn ang="0">
                  <a:pos x="273" y="602"/>
                </a:cxn>
                <a:cxn ang="0">
                  <a:pos x="298" y="694"/>
                </a:cxn>
                <a:cxn ang="0">
                  <a:pos x="276" y="787"/>
                </a:cxn>
                <a:cxn ang="0">
                  <a:pos x="200" y="854"/>
                </a:cxn>
                <a:cxn ang="0">
                  <a:pos x="151" y="878"/>
                </a:cxn>
                <a:cxn ang="0">
                  <a:pos x="111" y="854"/>
                </a:cxn>
                <a:cxn ang="0">
                  <a:pos x="151" y="809"/>
                </a:cxn>
                <a:cxn ang="0">
                  <a:pos x="208" y="761"/>
                </a:cxn>
                <a:cxn ang="0">
                  <a:pos x="169" y="752"/>
                </a:cxn>
                <a:cxn ang="0">
                  <a:pos x="108" y="793"/>
                </a:cxn>
                <a:cxn ang="0">
                  <a:pos x="95" y="737"/>
                </a:cxn>
                <a:cxn ang="0">
                  <a:pos x="187" y="674"/>
                </a:cxn>
                <a:cxn ang="0">
                  <a:pos x="226" y="662"/>
                </a:cxn>
                <a:cxn ang="0">
                  <a:pos x="220" y="633"/>
                </a:cxn>
                <a:cxn ang="0">
                  <a:pos x="175" y="638"/>
                </a:cxn>
                <a:cxn ang="0">
                  <a:pos x="115" y="641"/>
                </a:cxn>
                <a:cxn ang="0">
                  <a:pos x="139" y="583"/>
                </a:cxn>
                <a:cxn ang="0">
                  <a:pos x="204" y="537"/>
                </a:cxn>
                <a:cxn ang="0">
                  <a:pos x="203" y="513"/>
                </a:cxn>
                <a:cxn ang="0">
                  <a:pos x="171" y="518"/>
                </a:cxn>
                <a:cxn ang="0">
                  <a:pos x="59" y="588"/>
                </a:cxn>
                <a:cxn ang="0">
                  <a:pos x="47" y="556"/>
                </a:cxn>
                <a:cxn ang="0">
                  <a:pos x="113" y="523"/>
                </a:cxn>
                <a:cxn ang="0">
                  <a:pos x="209" y="440"/>
                </a:cxn>
                <a:cxn ang="0">
                  <a:pos x="207" y="400"/>
                </a:cxn>
                <a:cxn ang="0">
                  <a:pos x="113" y="460"/>
                </a:cxn>
                <a:cxn ang="0">
                  <a:pos x="99" y="413"/>
                </a:cxn>
                <a:cxn ang="0">
                  <a:pos x="185" y="345"/>
                </a:cxn>
                <a:cxn ang="0">
                  <a:pos x="165" y="318"/>
                </a:cxn>
                <a:cxn ang="0">
                  <a:pos x="68" y="392"/>
                </a:cxn>
                <a:cxn ang="0">
                  <a:pos x="3" y="395"/>
                </a:cxn>
                <a:cxn ang="0">
                  <a:pos x="38" y="314"/>
                </a:cxn>
                <a:cxn ang="0">
                  <a:pos x="104" y="284"/>
                </a:cxn>
                <a:cxn ang="0">
                  <a:pos x="148" y="295"/>
                </a:cxn>
                <a:cxn ang="0">
                  <a:pos x="169" y="254"/>
                </a:cxn>
                <a:cxn ang="0">
                  <a:pos x="171" y="185"/>
                </a:cxn>
                <a:cxn ang="0">
                  <a:pos x="260" y="128"/>
                </a:cxn>
                <a:cxn ang="0">
                  <a:pos x="253" y="51"/>
                </a:cxn>
                <a:cxn ang="0">
                  <a:pos x="311" y="4"/>
                </a:cxn>
                <a:cxn ang="0">
                  <a:pos x="366" y="3"/>
                </a:cxn>
                <a:cxn ang="0">
                  <a:pos x="415" y="26"/>
                </a:cxn>
              </a:cxnLst>
              <a:rect l="0" t="0" r="r" b="b"/>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7" name="Freeform 75"/>
            <p:cNvSpPr>
              <a:spLocks/>
            </p:cNvSpPr>
            <p:nvPr/>
          </p:nvSpPr>
          <p:spPr bwMode="auto">
            <a:xfrm>
              <a:off x="4091" y="1068"/>
              <a:ext cx="119" cy="108"/>
            </a:xfrm>
            <a:custGeom>
              <a:avLst/>
              <a:gdLst/>
              <a:ahLst/>
              <a:cxnLst>
                <a:cxn ang="0">
                  <a:pos x="556" y="67"/>
                </a:cxn>
                <a:cxn ang="0">
                  <a:pos x="552" y="135"/>
                </a:cxn>
                <a:cxn ang="0">
                  <a:pos x="550" y="208"/>
                </a:cxn>
                <a:cxn ang="0">
                  <a:pos x="544" y="316"/>
                </a:cxn>
                <a:cxn ang="0">
                  <a:pos x="548" y="431"/>
                </a:cxn>
                <a:cxn ang="0">
                  <a:pos x="513" y="524"/>
                </a:cxn>
                <a:cxn ang="0">
                  <a:pos x="388" y="540"/>
                </a:cxn>
                <a:cxn ang="0">
                  <a:pos x="264" y="526"/>
                </a:cxn>
                <a:cxn ang="0">
                  <a:pos x="303" y="420"/>
                </a:cxn>
                <a:cxn ang="0">
                  <a:pos x="349" y="460"/>
                </a:cxn>
                <a:cxn ang="0">
                  <a:pos x="397" y="477"/>
                </a:cxn>
                <a:cxn ang="0">
                  <a:pos x="426" y="441"/>
                </a:cxn>
                <a:cxn ang="0">
                  <a:pos x="416" y="394"/>
                </a:cxn>
                <a:cxn ang="0">
                  <a:pos x="404" y="343"/>
                </a:cxn>
                <a:cxn ang="0">
                  <a:pos x="437" y="294"/>
                </a:cxn>
                <a:cxn ang="0">
                  <a:pos x="461" y="244"/>
                </a:cxn>
                <a:cxn ang="0">
                  <a:pos x="456" y="200"/>
                </a:cxn>
                <a:cxn ang="0">
                  <a:pos x="420" y="190"/>
                </a:cxn>
                <a:cxn ang="0">
                  <a:pos x="382" y="192"/>
                </a:cxn>
                <a:cxn ang="0">
                  <a:pos x="351" y="170"/>
                </a:cxn>
                <a:cxn ang="0">
                  <a:pos x="318" y="124"/>
                </a:cxn>
                <a:cxn ang="0">
                  <a:pos x="280" y="84"/>
                </a:cxn>
                <a:cxn ang="0">
                  <a:pos x="237" y="129"/>
                </a:cxn>
                <a:cxn ang="0">
                  <a:pos x="227" y="192"/>
                </a:cxn>
                <a:cxn ang="0">
                  <a:pos x="201" y="242"/>
                </a:cxn>
                <a:cxn ang="0">
                  <a:pos x="150" y="263"/>
                </a:cxn>
                <a:cxn ang="0">
                  <a:pos x="98" y="296"/>
                </a:cxn>
                <a:cxn ang="0">
                  <a:pos x="126" y="355"/>
                </a:cxn>
                <a:cxn ang="0">
                  <a:pos x="168" y="430"/>
                </a:cxn>
                <a:cxn ang="0">
                  <a:pos x="166" y="529"/>
                </a:cxn>
                <a:cxn ang="0">
                  <a:pos x="119" y="520"/>
                </a:cxn>
                <a:cxn ang="0">
                  <a:pos x="65" y="513"/>
                </a:cxn>
                <a:cxn ang="0">
                  <a:pos x="34" y="483"/>
                </a:cxn>
                <a:cxn ang="0">
                  <a:pos x="35" y="423"/>
                </a:cxn>
                <a:cxn ang="0">
                  <a:pos x="12" y="370"/>
                </a:cxn>
                <a:cxn ang="0">
                  <a:pos x="54" y="299"/>
                </a:cxn>
                <a:cxn ang="0">
                  <a:pos x="104" y="199"/>
                </a:cxn>
                <a:cxn ang="0">
                  <a:pos x="114" y="94"/>
                </a:cxn>
                <a:cxn ang="0">
                  <a:pos x="175" y="94"/>
                </a:cxn>
                <a:cxn ang="0">
                  <a:pos x="231" y="69"/>
                </a:cxn>
                <a:cxn ang="0">
                  <a:pos x="269" y="26"/>
                </a:cxn>
                <a:cxn ang="0">
                  <a:pos x="312" y="11"/>
                </a:cxn>
                <a:cxn ang="0">
                  <a:pos x="375" y="11"/>
                </a:cxn>
              </a:cxnLst>
              <a:rect l="0" t="0" r="r" b="b"/>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8" name="Freeform 76"/>
            <p:cNvSpPr>
              <a:spLocks/>
            </p:cNvSpPr>
            <p:nvPr/>
          </p:nvSpPr>
          <p:spPr bwMode="auto">
            <a:xfrm>
              <a:off x="4123" y="1101"/>
              <a:ext cx="47" cy="55"/>
            </a:xfrm>
            <a:custGeom>
              <a:avLst/>
              <a:gdLst/>
              <a:ahLst/>
              <a:cxnLst>
                <a:cxn ang="0">
                  <a:pos x="238" y="83"/>
                </a:cxn>
                <a:cxn ang="0">
                  <a:pos x="237" y="95"/>
                </a:cxn>
                <a:cxn ang="0">
                  <a:pos x="231" y="111"/>
                </a:cxn>
                <a:cxn ang="0">
                  <a:pos x="221" y="128"/>
                </a:cxn>
                <a:cxn ang="0">
                  <a:pos x="211" y="148"/>
                </a:cxn>
                <a:cxn ang="0">
                  <a:pos x="201" y="169"/>
                </a:cxn>
                <a:cxn ang="0">
                  <a:pos x="195" y="191"/>
                </a:cxn>
                <a:cxn ang="0">
                  <a:pos x="196" y="215"/>
                </a:cxn>
                <a:cxn ang="0">
                  <a:pos x="208" y="239"/>
                </a:cxn>
                <a:cxn ang="0">
                  <a:pos x="201" y="234"/>
                </a:cxn>
                <a:cxn ang="0">
                  <a:pos x="193" y="224"/>
                </a:cxn>
                <a:cxn ang="0">
                  <a:pos x="183" y="210"/>
                </a:cxn>
                <a:cxn ang="0">
                  <a:pos x="171" y="196"/>
                </a:cxn>
                <a:cxn ang="0">
                  <a:pos x="157" y="181"/>
                </a:cxn>
                <a:cxn ang="0">
                  <a:pos x="143" y="172"/>
                </a:cxn>
                <a:cxn ang="0">
                  <a:pos x="128" y="169"/>
                </a:cxn>
                <a:cxn ang="0">
                  <a:pos x="114" y="177"/>
                </a:cxn>
                <a:cxn ang="0">
                  <a:pos x="62" y="271"/>
                </a:cxn>
                <a:cxn ang="0">
                  <a:pos x="61" y="254"/>
                </a:cxn>
                <a:cxn ang="0">
                  <a:pos x="58" y="237"/>
                </a:cxn>
                <a:cxn ang="0">
                  <a:pos x="54" y="220"/>
                </a:cxn>
                <a:cxn ang="0">
                  <a:pos x="49" y="205"/>
                </a:cxn>
                <a:cxn ang="0">
                  <a:pos x="40" y="189"/>
                </a:cxn>
                <a:cxn ang="0">
                  <a:pos x="30" y="177"/>
                </a:cxn>
                <a:cxn ang="0">
                  <a:pos x="17" y="164"/>
                </a:cxn>
                <a:cxn ang="0">
                  <a:pos x="0" y="156"/>
                </a:cxn>
                <a:cxn ang="0">
                  <a:pos x="8" y="150"/>
                </a:cxn>
                <a:cxn ang="0">
                  <a:pos x="18" y="142"/>
                </a:cxn>
                <a:cxn ang="0">
                  <a:pos x="28" y="133"/>
                </a:cxn>
                <a:cxn ang="0">
                  <a:pos x="41" y="127"/>
                </a:cxn>
                <a:cxn ang="0">
                  <a:pos x="54" y="121"/>
                </a:cxn>
                <a:cxn ang="0">
                  <a:pos x="67" y="123"/>
                </a:cxn>
                <a:cxn ang="0">
                  <a:pos x="80" y="129"/>
                </a:cxn>
                <a:cxn ang="0">
                  <a:pos x="93" y="145"/>
                </a:cxn>
                <a:cxn ang="0">
                  <a:pos x="105" y="130"/>
                </a:cxn>
                <a:cxn ang="0">
                  <a:pos x="111" y="115"/>
                </a:cxn>
                <a:cxn ang="0">
                  <a:pos x="115" y="95"/>
                </a:cxn>
                <a:cxn ang="0">
                  <a:pos x="117" y="76"/>
                </a:cxn>
                <a:cxn ang="0">
                  <a:pos x="117" y="55"/>
                </a:cxn>
                <a:cxn ang="0">
                  <a:pos x="119" y="36"/>
                </a:cxn>
                <a:cxn ang="0">
                  <a:pos x="124" y="16"/>
                </a:cxn>
                <a:cxn ang="0">
                  <a:pos x="134" y="0"/>
                </a:cxn>
                <a:cxn ang="0">
                  <a:pos x="144" y="14"/>
                </a:cxn>
                <a:cxn ang="0">
                  <a:pos x="153" y="32"/>
                </a:cxn>
                <a:cxn ang="0">
                  <a:pos x="161" y="52"/>
                </a:cxn>
                <a:cxn ang="0">
                  <a:pos x="170" y="72"/>
                </a:cxn>
                <a:cxn ang="0">
                  <a:pos x="180" y="86"/>
                </a:cxn>
                <a:cxn ang="0">
                  <a:pos x="195" y="95"/>
                </a:cxn>
                <a:cxn ang="0">
                  <a:pos x="213" y="94"/>
                </a:cxn>
                <a:cxn ang="0">
                  <a:pos x="238" y="83"/>
                </a:cxn>
              </a:cxnLst>
              <a:rect l="0" t="0" r="r" b="b"/>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49" name="Freeform 77"/>
            <p:cNvSpPr>
              <a:spLocks/>
            </p:cNvSpPr>
            <p:nvPr/>
          </p:nvSpPr>
          <p:spPr bwMode="auto">
            <a:xfrm>
              <a:off x="4135" y="1141"/>
              <a:ext cx="161" cy="158"/>
            </a:xfrm>
            <a:custGeom>
              <a:avLst/>
              <a:gdLst/>
              <a:ahLst/>
              <a:cxnLst>
                <a:cxn ang="0">
                  <a:pos x="570" y="715"/>
                </a:cxn>
                <a:cxn ang="0">
                  <a:pos x="566" y="673"/>
                </a:cxn>
                <a:cxn ang="0">
                  <a:pos x="574" y="633"/>
                </a:cxn>
                <a:cxn ang="0">
                  <a:pos x="570" y="598"/>
                </a:cxn>
                <a:cxn ang="0">
                  <a:pos x="539" y="581"/>
                </a:cxn>
                <a:cxn ang="0">
                  <a:pos x="515" y="621"/>
                </a:cxn>
                <a:cxn ang="0">
                  <a:pos x="500" y="666"/>
                </a:cxn>
                <a:cxn ang="0">
                  <a:pos x="480" y="706"/>
                </a:cxn>
                <a:cxn ang="0">
                  <a:pos x="446" y="737"/>
                </a:cxn>
                <a:cxn ang="0">
                  <a:pos x="427" y="668"/>
                </a:cxn>
                <a:cxn ang="0">
                  <a:pos x="419" y="593"/>
                </a:cxn>
                <a:cxn ang="0">
                  <a:pos x="418" y="514"/>
                </a:cxn>
                <a:cxn ang="0">
                  <a:pos x="425" y="436"/>
                </a:cxn>
                <a:cxn ang="0">
                  <a:pos x="404" y="428"/>
                </a:cxn>
                <a:cxn ang="0">
                  <a:pos x="384" y="436"/>
                </a:cxn>
                <a:cxn ang="0">
                  <a:pos x="355" y="521"/>
                </a:cxn>
                <a:cxn ang="0">
                  <a:pos x="326" y="606"/>
                </a:cxn>
                <a:cxn ang="0">
                  <a:pos x="290" y="687"/>
                </a:cxn>
                <a:cxn ang="0">
                  <a:pos x="238" y="767"/>
                </a:cxn>
                <a:cxn ang="0">
                  <a:pos x="204" y="730"/>
                </a:cxn>
                <a:cxn ang="0">
                  <a:pos x="196" y="680"/>
                </a:cxn>
                <a:cxn ang="0">
                  <a:pos x="189" y="630"/>
                </a:cxn>
                <a:cxn ang="0">
                  <a:pos x="156" y="601"/>
                </a:cxn>
                <a:cxn ang="0">
                  <a:pos x="54" y="771"/>
                </a:cxn>
                <a:cxn ang="0">
                  <a:pos x="30" y="730"/>
                </a:cxn>
                <a:cxn ang="0">
                  <a:pos x="17" y="686"/>
                </a:cxn>
                <a:cxn ang="0">
                  <a:pos x="5" y="642"/>
                </a:cxn>
                <a:cxn ang="0">
                  <a:pos x="10" y="607"/>
                </a:cxn>
                <a:cxn ang="0">
                  <a:pos x="31" y="582"/>
                </a:cxn>
                <a:cxn ang="0">
                  <a:pos x="51" y="560"/>
                </a:cxn>
                <a:cxn ang="0">
                  <a:pos x="71" y="539"/>
                </a:cxn>
                <a:cxn ang="0">
                  <a:pos x="94" y="533"/>
                </a:cxn>
                <a:cxn ang="0">
                  <a:pos x="121" y="548"/>
                </a:cxn>
                <a:cxn ang="0">
                  <a:pos x="147" y="563"/>
                </a:cxn>
                <a:cxn ang="0">
                  <a:pos x="173" y="571"/>
                </a:cxn>
                <a:cxn ang="0">
                  <a:pos x="196" y="436"/>
                </a:cxn>
                <a:cxn ang="0">
                  <a:pos x="263" y="318"/>
                </a:cxn>
                <a:cxn ang="0">
                  <a:pos x="212" y="302"/>
                </a:cxn>
                <a:cxn ang="0">
                  <a:pos x="157" y="296"/>
                </a:cxn>
                <a:cxn ang="0">
                  <a:pos x="118" y="264"/>
                </a:cxn>
                <a:cxn ang="0">
                  <a:pos x="152" y="225"/>
                </a:cxn>
                <a:cxn ang="0">
                  <a:pos x="231" y="224"/>
                </a:cxn>
                <a:cxn ang="0">
                  <a:pos x="307" y="214"/>
                </a:cxn>
                <a:cxn ang="0">
                  <a:pos x="375" y="177"/>
                </a:cxn>
                <a:cxn ang="0">
                  <a:pos x="400" y="133"/>
                </a:cxn>
                <a:cxn ang="0">
                  <a:pos x="395" y="110"/>
                </a:cxn>
                <a:cxn ang="0">
                  <a:pos x="391" y="86"/>
                </a:cxn>
                <a:cxn ang="0">
                  <a:pos x="386" y="63"/>
                </a:cxn>
                <a:cxn ang="0">
                  <a:pos x="430" y="45"/>
                </a:cxn>
                <a:cxn ang="0">
                  <a:pos x="526" y="29"/>
                </a:cxn>
                <a:cxn ang="0">
                  <a:pos x="626" y="13"/>
                </a:cxn>
                <a:cxn ang="0">
                  <a:pos x="726" y="1"/>
                </a:cxn>
                <a:cxn ang="0">
                  <a:pos x="784" y="86"/>
                </a:cxn>
                <a:cxn ang="0">
                  <a:pos x="803" y="276"/>
                </a:cxn>
                <a:cxn ang="0">
                  <a:pos x="794" y="468"/>
                </a:cxn>
                <a:cxn ang="0">
                  <a:pos x="713" y="632"/>
                </a:cxn>
              </a:cxnLst>
              <a:rect l="0" t="0" r="r" b="b"/>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0" name="Freeform 78"/>
            <p:cNvSpPr>
              <a:spLocks/>
            </p:cNvSpPr>
            <p:nvPr/>
          </p:nvSpPr>
          <p:spPr bwMode="auto">
            <a:xfrm>
              <a:off x="4214" y="1168"/>
              <a:ext cx="81" cy="83"/>
            </a:xfrm>
            <a:custGeom>
              <a:avLst/>
              <a:gdLst/>
              <a:ahLst/>
              <a:cxnLst>
                <a:cxn ang="0">
                  <a:pos x="285" y="139"/>
                </a:cxn>
                <a:cxn ang="0">
                  <a:pos x="321" y="140"/>
                </a:cxn>
                <a:cxn ang="0">
                  <a:pos x="357" y="139"/>
                </a:cxn>
                <a:cxn ang="0">
                  <a:pos x="391" y="144"/>
                </a:cxn>
                <a:cxn ang="0">
                  <a:pos x="390" y="179"/>
                </a:cxn>
                <a:cxn ang="0">
                  <a:pos x="339" y="227"/>
                </a:cxn>
                <a:cxn ang="0">
                  <a:pos x="291" y="275"/>
                </a:cxn>
                <a:cxn ang="0">
                  <a:pos x="279" y="335"/>
                </a:cxn>
                <a:cxn ang="0">
                  <a:pos x="291" y="414"/>
                </a:cxn>
                <a:cxn ang="0">
                  <a:pos x="259" y="403"/>
                </a:cxn>
                <a:cxn ang="0">
                  <a:pos x="241" y="379"/>
                </a:cxn>
                <a:cxn ang="0">
                  <a:pos x="225" y="348"/>
                </a:cxn>
                <a:cxn ang="0">
                  <a:pos x="207" y="321"/>
                </a:cxn>
                <a:cxn ang="0">
                  <a:pos x="179" y="348"/>
                </a:cxn>
                <a:cxn ang="0">
                  <a:pos x="154" y="379"/>
                </a:cxn>
                <a:cxn ang="0">
                  <a:pos x="127" y="403"/>
                </a:cxn>
                <a:cxn ang="0">
                  <a:pos x="93" y="414"/>
                </a:cxn>
                <a:cxn ang="0">
                  <a:pos x="95" y="372"/>
                </a:cxn>
                <a:cxn ang="0">
                  <a:pos x="108" y="332"/>
                </a:cxn>
                <a:cxn ang="0">
                  <a:pos x="112" y="292"/>
                </a:cxn>
                <a:cxn ang="0">
                  <a:pos x="93" y="258"/>
                </a:cxn>
                <a:cxn ang="0">
                  <a:pos x="67" y="257"/>
                </a:cxn>
                <a:cxn ang="0">
                  <a:pos x="42" y="255"/>
                </a:cxn>
                <a:cxn ang="0">
                  <a:pos x="18" y="249"/>
                </a:cxn>
                <a:cxn ang="0">
                  <a:pos x="0" y="238"/>
                </a:cxn>
                <a:cxn ang="0">
                  <a:pos x="22" y="212"/>
                </a:cxn>
                <a:cxn ang="0">
                  <a:pos x="52" y="205"/>
                </a:cxn>
                <a:cxn ang="0">
                  <a:pos x="85" y="203"/>
                </a:cxn>
                <a:cxn ang="0">
                  <a:pos x="114" y="196"/>
                </a:cxn>
                <a:cxn ang="0">
                  <a:pos x="146" y="147"/>
                </a:cxn>
                <a:cxn ang="0">
                  <a:pos x="170" y="98"/>
                </a:cxn>
                <a:cxn ang="0">
                  <a:pos x="191" y="47"/>
                </a:cxn>
                <a:cxn ang="0">
                  <a:pos x="218" y="0"/>
                </a:cxn>
              </a:cxnLst>
              <a:rect l="0" t="0" r="r" b="b"/>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1" name="Freeform 79"/>
            <p:cNvSpPr>
              <a:spLocks/>
            </p:cNvSpPr>
            <p:nvPr/>
          </p:nvSpPr>
          <p:spPr bwMode="auto">
            <a:xfrm>
              <a:off x="4091" y="1180"/>
              <a:ext cx="50" cy="114"/>
            </a:xfrm>
            <a:custGeom>
              <a:avLst/>
              <a:gdLst/>
              <a:ahLst/>
              <a:cxnLst>
                <a:cxn ang="0">
                  <a:pos x="249" y="20"/>
                </a:cxn>
                <a:cxn ang="0">
                  <a:pos x="238" y="48"/>
                </a:cxn>
                <a:cxn ang="0">
                  <a:pos x="230" y="80"/>
                </a:cxn>
                <a:cxn ang="0">
                  <a:pos x="221" y="112"/>
                </a:cxn>
                <a:cxn ang="0">
                  <a:pos x="211" y="142"/>
                </a:cxn>
                <a:cxn ang="0">
                  <a:pos x="195" y="168"/>
                </a:cxn>
                <a:cxn ang="0">
                  <a:pos x="174" y="187"/>
                </a:cxn>
                <a:cxn ang="0">
                  <a:pos x="143" y="196"/>
                </a:cxn>
                <a:cxn ang="0">
                  <a:pos x="104" y="196"/>
                </a:cxn>
                <a:cxn ang="0">
                  <a:pos x="83" y="217"/>
                </a:cxn>
                <a:cxn ang="0">
                  <a:pos x="91" y="234"/>
                </a:cxn>
                <a:cxn ang="0">
                  <a:pos x="108" y="247"/>
                </a:cxn>
                <a:cxn ang="0">
                  <a:pos x="130" y="259"/>
                </a:cxn>
                <a:cxn ang="0">
                  <a:pos x="151" y="271"/>
                </a:cxn>
                <a:cxn ang="0">
                  <a:pos x="168" y="282"/>
                </a:cxn>
                <a:cxn ang="0">
                  <a:pos x="179" y="298"/>
                </a:cxn>
                <a:cxn ang="0">
                  <a:pos x="179" y="316"/>
                </a:cxn>
                <a:cxn ang="0">
                  <a:pos x="166" y="341"/>
                </a:cxn>
                <a:cxn ang="0">
                  <a:pos x="167" y="371"/>
                </a:cxn>
                <a:cxn ang="0">
                  <a:pos x="167" y="402"/>
                </a:cxn>
                <a:cxn ang="0">
                  <a:pos x="165" y="432"/>
                </a:cxn>
                <a:cxn ang="0">
                  <a:pos x="165" y="463"/>
                </a:cxn>
                <a:cxn ang="0">
                  <a:pos x="164" y="490"/>
                </a:cxn>
                <a:cxn ang="0">
                  <a:pos x="167" y="518"/>
                </a:cxn>
                <a:cxn ang="0">
                  <a:pos x="174" y="544"/>
                </a:cxn>
                <a:cxn ang="0">
                  <a:pos x="187" y="569"/>
                </a:cxn>
                <a:cxn ang="0">
                  <a:pos x="167" y="568"/>
                </a:cxn>
                <a:cxn ang="0">
                  <a:pos x="150" y="562"/>
                </a:cxn>
                <a:cxn ang="0">
                  <a:pos x="133" y="550"/>
                </a:cxn>
                <a:cxn ang="0">
                  <a:pos x="118" y="535"/>
                </a:cxn>
                <a:cxn ang="0">
                  <a:pos x="104" y="515"/>
                </a:cxn>
                <a:cxn ang="0">
                  <a:pos x="91" y="496"/>
                </a:cxn>
                <a:cxn ang="0">
                  <a:pos x="81" y="474"/>
                </a:cxn>
                <a:cxn ang="0">
                  <a:pos x="73" y="455"/>
                </a:cxn>
                <a:cxn ang="0">
                  <a:pos x="60" y="404"/>
                </a:cxn>
                <a:cxn ang="0">
                  <a:pos x="54" y="355"/>
                </a:cxn>
                <a:cxn ang="0">
                  <a:pos x="49" y="306"/>
                </a:cxn>
                <a:cxn ang="0">
                  <a:pos x="48" y="259"/>
                </a:cxn>
                <a:cxn ang="0">
                  <a:pos x="44" y="209"/>
                </a:cxn>
                <a:cxn ang="0">
                  <a:pos x="36" y="160"/>
                </a:cxn>
                <a:cxn ang="0">
                  <a:pos x="21" y="111"/>
                </a:cxn>
                <a:cxn ang="0">
                  <a:pos x="0" y="62"/>
                </a:cxn>
                <a:cxn ang="0">
                  <a:pos x="21" y="0"/>
                </a:cxn>
                <a:cxn ang="0">
                  <a:pos x="49" y="3"/>
                </a:cxn>
                <a:cxn ang="0">
                  <a:pos x="78" y="7"/>
                </a:cxn>
                <a:cxn ang="0">
                  <a:pos x="104" y="10"/>
                </a:cxn>
                <a:cxn ang="0">
                  <a:pos x="131" y="13"/>
                </a:cxn>
                <a:cxn ang="0">
                  <a:pos x="157" y="16"/>
                </a:cxn>
                <a:cxn ang="0">
                  <a:pos x="185" y="18"/>
                </a:cxn>
                <a:cxn ang="0">
                  <a:pos x="216" y="19"/>
                </a:cxn>
                <a:cxn ang="0">
                  <a:pos x="249" y="20"/>
                </a:cxn>
              </a:cxnLst>
              <a:rect l="0" t="0" r="r" b="b"/>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2" name="Freeform 80"/>
            <p:cNvSpPr>
              <a:spLocks/>
            </p:cNvSpPr>
            <p:nvPr/>
          </p:nvSpPr>
          <p:spPr bwMode="auto">
            <a:xfrm>
              <a:off x="4244" y="1188"/>
              <a:ext cx="34" cy="40"/>
            </a:xfrm>
            <a:custGeom>
              <a:avLst/>
              <a:gdLst/>
              <a:ahLst/>
              <a:cxnLst>
                <a:cxn ang="0">
                  <a:pos x="106" y="94"/>
                </a:cxn>
                <a:cxn ang="0">
                  <a:pos x="168" y="84"/>
                </a:cxn>
                <a:cxn ang="0">
                  <a:pos x="86" y="177"/>
                </a:cxn>
                <a:cxn ang="0">
                  <a:pos x="83" y="169"/>
                </a:cxn>
                <a:cxn ang="0">
                  <a:pos x="79" y="162"/>
                </a:cxn>
                <a:cxn ang="0">
                  <a:pos x="72" y="157"/>
                </a:cxn>
                <a:cxn ang="0">
                  <a:pos x="65" y="156"/>
                </a:cxn>
                <a:cxn ang="0">
                  <a:pos x="53" y="153"/>
                </a:cxn>
                <a:cxn ang="0">
                  <a:pos x="43" y="155"/>
                </a:cxn>
                <a:cxn ang="0">
                  <a:pos x="33" y="159"/>
                </a:cxn>
                <a:cxn ang="0">
                  <a:pos x="26" y="165"/>
                </a:cxn>
                <a:cxn ang="0">
                  <a:pos x="18" y="172"/>
                </a:cxn>
                <a:cxn ang="0">
                  <a:pos x="12" y="180"/>
                </a:cxn>
                <a:cxn ang="0">
                  <a:pos x="5" y="189"/>
                </a:cxn>
                <a:cxn ang="0">
                  <a:pos x="2" y="198"/>
                </a:cxn>
                <a:cxn ang="0">
                  <a:pos x="0" y="171"/>
                </a:cxn>
                <a:cxn ang="0">
                  <a:pos x="2" y="147"/>
                </a:cxn>
                <a:cxn ang="0">
                  <a:pos x="7" y="124"/>
                </a:cxn>
                <a:cxn ang="0">
                  <a:pos x="16" y="102"/>
                </a:cxn>
                <a:cxn ang="0">
                  <a:pos x="25" y="78"/>
                </a:cxn>
                <a:cxn ang="0">
                  <a:pos x="35" y="56"/>
                </a:cxn>
                <a:cxn ang="0">
                  <a:pos x="44" y="29"/>
                </a:cxn>
                <a:cxn ang="0">
                  <a:pos x="54" y="0"/>
                </a:cxn>
                <a:cxn ang="0">
                  <a:pos x="57" y="12"/>
                </a:cxn>
                <a:cxn ang="0">
                  <a:pos x="62" y="25"/>
                </a:cxn>
                <a:cxn ang="0">
                  <a:pos x="65" y="38"/>
                </a:cxn>
                <a:cxn ang="0">
                  <a:pos x="72" y="51"/>
                </a:cxn>
                <a:cxn ang="0">
                  <a:pos x="78" y="63"/>
                </a:cxn>
                <a:cxn ang="0">
                  <a:pos x="86" y="75"/>
                </a:cxn>
                <a:cxn ang="0">
                  <a:pos x="95" y="84"/>
                </a:cxn>
                <a:cxn ang="0">
                  <a:pos x="106" y="94"/>
                </a:cxn>
              </a:cxnLst>
              <a:rect l="0" t="0" r="r" b="b"/>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3" name="Freeform 81"/>
            <p:cNvSpPr>
              <a:spLocks/>
            </p:cNvSpPr>
            <p:nvPr/>
          </p:nvSpPr>
          <p:spPr bwMode="auto">
            <a:xfrm>
              <a:off x="4127" y="1191"/>
              <a:ext cx="50" cy="56"/>
            </a:xfrm>
            <a:custGeom>
              <a:avLst/>
              <a:gdLst/>
              <a:ahLst/>
              <a:cxnLst>
                <a:cxn ang="0">
                  <a:pos x="250" y="103"/>
                </a:cxn>
                <a:cxn ang="0">
                  <a:pos x="229" y="117"/>
                </a:cxn>
                <a:cxn ang="0">
                  <a:pos x="212" y="135"/>
                </a:cxn>
                <a:cxn ang="0">
                  <a:pos x="198" y="152"/>
                </a:cxn>
                <a:cxn ang="0">
                  <a:pos x="186" y="171"/>
                </a:cxn>
                <a:cxn ang="0">
                  <a:pos x="179" y="190"/>
                </a:cxn>
                <a:cxn ang="0">
                  <a:pos x="176" y="209"/>
                </a:cxn>
                <a:cxn ang="0">
                  <a:pos x="179" y="228"/>
                </a:cxn>
                <a:cxn ang="0">
                  <a:pos x="188" y="248"/>
                </a:cxn>
                <a:cxn ang="0">
                  <a:pos x="169" y="229"/>
                </a:cxn>
                <a:cxn ang="0">
                  <a:pos x="153" y="220"/>
                </a:cxn>
                <a:cxn ang="0">
                  <a:pos x="133" y="219"/>
                </a:cxn>
                <a:cxn ang="0">
                  <a:pos x="115" y="225"/>
                </a:cxn>
                <a:cxn ang="0">
                  <a:pos x="96" y="234"/>
                </a:cxn>
                <a:cxn ang="0">
                  <a:pos x="80" y="247"/>
                </a:cxn>
                <a:cxn ang="0">
                  <a:pos x="64" y="263"/>
                </a:cxn>
                <a:cxn ang="0">
                  <a:pos x="52" y="279"/>
                </a:cxn>
                <a:cxn ang="0">
                  <a:pos x="51" y="262"/>
                </a:cxn>
                <a:cxn ang="0">
                  <a:pos x="49" y="246"/>
                </a:cxn>
                <a:cxn ang="0">
                  <a:pos x="45" y="230"/>
                </a:cxn>
                <a:cxn ang="0">
                  <a:pos x="41" y="217"/>
                </a:cxn>
                <a:cxn ang="0">
                  <a:pos x="34" y="203"/>
                </a:cxn>
                <a:cxn ang="0">
                  <a:pos x="25" y="194"/>
                </a:cxn>
                <a:cxn ang="0">
                  <a:pos x="14" y="187"/>
                </a:cxn>
                <a:cxn ang="0">
                  <a:pos x="0" y="186"/>
                </a:cxn>
                <a:cxn ang="0">
                  <a:pos x="33" y="181"/>
                </a:cxn>
                <a:cxn ang="0">
                  <a:pos x="55" y="166"/>
                </a:cxn>
                <a:cxn ang="0">
                  <a:pos x="70" y="144"/>
                </a:cxn>
                <a:cxn ang="0">
                  <a:pos x="80" y="120"/>
                </a:cxn>
                <a:cxn ang="0">
                  <a:pos x="86" y="89"/>
                </a:cxn>
                <a:cxn ang="0">
                  <a:pos x="93" y="59"/>
                </a:cxn>
                <a:cxn ang="0">
                  <a:pos x="101" y="28"/>
                </a:cxn>
                <a:cxn ang="0">
                  <a:pos x="114" y="0"/>
                </a:cxn>
                <a:cxn ang="0">
                  <a:pos x="128" y="20"/>
                </a:cxn>
                <a:cxn ang="0">
                  <a:pos x="140" y="44"/>
                </a:cxn>
                <a:cxn ang="0">
                  <a:pos x="153" y="66"/>
                </a:cxn>
                <a:cxn ang="0">
                  <a:pos x="166" y="89"/>
                </a:cxn>
                <a:cxn ang="0">
                  <a:pos x="181" y="105"/>
                </a:cxn>
                <a:cxn ang="0">
                  <a:pos x="199" y="115"/>
                </a:cxn>
                <a:cxn ang="0">
                  <a:pos x="220" y="114"/>
                </a:cxn>
                <a:cxn ang="0">
                  <a:pos x="250" y="103"/>
                </a:cxn>
              </a:cxnLst>
              <a:rect l="0" t="0" r="r" b="b"/>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4" name="Freeform 82"/>
            <p:cNvSpPr>
              <a:spLocks/>
            </p:cNvSpPr>
            <p:nvPr/>
          </p:nvSpPr>
          <p:spPr bwMode="auto">
            <a:xfrm>
              <a:off x="4193" y="1267"/>
              <a:ext cx="21" cy="32"/>
            </a:xfrm>
            <a:custGeom>
              <a:avLst/>
              <a:gdLst/>
              <a:ahLst/>
              <a:cxnLst>
                <a:cxn ang="0">
                  <a:pos x="104" y="144"/>
                </a:cxn>
                <a:cxn ang="0">
                  <a:pos x="87" y="147"/>
                </a:cxn>
                <a:cxn ang="0">
                  <a:pos x="74" y="150"/>
                </a:cxn>
                <a:cxn ang="0">
                  <a:pos x="60" y="151"/>
                </a:cxn>
                <a:cxn ang="0">
                  <a:pos x="48" y="153"/>
                </a:cxn>
                <a:cxn ang="0">
                  <a:pos x="34" y="153"/>
                </a:cxn>
                <a:cxn ang="0">
                  <a:pos x="23" y="155"/>
                </a:cxn>
                <a:cxn ang="0">
                  <a:pos x="12" y="155"/>
                </a:cxn>
                <a:cxn ang="0">
                  <a:pos x="0" y="156"/>
                </a:cxn>
                <a:cxn ang="0">
                  <a:pos x="73" y="0"/>
                </a:cxn>
                <a:cxn ang="0">
                  <a:pos x="104" y="144"/>
                </a:cxn>
              </a:cxnLst>
              <a:rect l="0" t="0" r="r" b="b"/>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5" name="Freeform 83"/>
            <p:cNvSpPr>
              <a:spLocks/>
            </p:cNvSpPr>
            <p:nvPr/>
          </p:nvSpPr>
          <p:spPr bwMode="auto">
            <a:xfrm>
              <a:off x="4160" y="1288"/>
              <a:ext cx="12" cy="13"/>
            </a:xfrm>
            <a:custGeom>
              <a:avLst/>
              <a:gdLst/>
              <a:ahLst/>
              <a:cxnLst>
                <a:cxn ang="0">
                  <a:pos x="0" y="52"/>
                </a:cxn>
                <a:cxn ang="0">
                  <a:pos x="22" y="0"/>
                </a:cxn>
                <a:cxn ang="0">
                  <a:pos x="62" y="62"/>
                </a:cxn>
                <a:cxn ang="0">
                  <a:pos x="0" y="52"/>
                </a:cxn>
              </a:cxnLst>
              <a:rect l="0" t="0" r="r" b="b"/>
              <a:pathLst>
                <a:path w="62" h="62">
                  <a:moveTo>
                    <a:pt x="0" y="52"/>
                  </a:moveTo>
                  <a:lnTo>
                    <a:pt x="22" y="0"/>
                  </a:lnTo>
                  <a:lnTo>
                    <a:pt x="62" y="62"/>
                  </a:lnTo>
                  <a:lnTo>
                    <a:pt x="0" y="5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6" name="Freeform 84"/>
            <p:cNvSpPr>
              <a:spLocks/>
            </p:cNvSpPr>
            <p:nvPr/>
          </p:nvSpPr>
          <p:spPr bwMode="auto">
            <a:xfrm>
              <a:off x="4118" y="1290"/>
              <a:ext cx="158" cy="33"/>
            </a:xfrm>
            <a:custGeom>
              <a:avLst/>
              <a:gdLst/>
              <a:ahLst/>
              <a:cxnLst>
                <a:cxn ang="0">
                  <a:pos x="788" y="42"/>
                </a:cxn>
                <a:cxn ang="0">
                  <a:pos x="699" y="85"/>
                </a:cxn>
                <a:cxn ang="0">
                  <a:pos x="607" y="118"/>
                </a:cxn>
                <a:cxn ang="0">
                  <a:pos x="511" y="141"/>
                </a:cxn>
                <a:cxn ang="0">
                  <a:pos x="414" y="156"/>
                </a:cxn>
                <a:cxn ang="0">
                  <a:pos x="313" y="163"/>
                </a:cxn>
                <a:cxn ang="0">
                  <a:pos x="213" y="165"/>
                </a:cxn>
                <a:cxn ang="0">
                  <a:pos x="111" y="161"/>
                </a:cxn>
                <a:cxn ang="0">
                  <a:pos x="10" y="156"/>
                </a:cxn>
                <a:cxn ang="0">
                  <a:pos x="6" y="150"/>
                </a:cxn>
                <a:cxn ang="0">
                  <a:pos x="4" y="146"/>
                </a:cxn>
                <a:cxn ang="0">
                  <a:pos x="1" y="139"/>
                </a:cxn>
                <a:cxn ang="0">
                  <a:pos x="1" y="133"/>
                </a:cxn>
                <a:cxn ang="0">
                  <a:pos x="0" y="125"/>
                </a:cxn>
                <a:cxn ang="0">
                  <a:pos x="0" y="118"/>
                </a:cxn>
                <a:cxn ang="0">
                  <a:pos x="0" y="111"/>
                </a:cxn>
                <a:cxn ang="0">
                  <a:pos x="0" y="104"/>
                </a:cxn>
                <a:cxn ang="0">
                  <a:pos x="95" y="108"/>
                </a:cxn>
                <a:cxn ang="0">
                  <a:pos x="194" y="111"/>
                </a:cxn>
                <a:cxn ang="0">
                  <a:pos x="294" y="106"/>
                </a:cxn>
                <a:cxn ang="0">
                  <a:pos x="397" y="98"/>
                </a:cxn>
                <a:cxn ang="0">
                  <a:pos x="498" y="82"/>
                </a:cxn>
                <a:cxn ang="0">
                  <a:pos x="598" y="62"/>
                </a:cxn>
                <a:cxn ang="0">
                  <a:pos x="694" y="34"/>
                </a:cxn>
                <a:cxn ang="0">
                  <a:pos x="788" y="0"/>
                </a:cxn>
                <a:cxn ang="0">
                  <a:pos x="788" y="42"/>
                </a:cxn>
              </a:cxnLst>
              <a:rect l="0" t="0" r="r" b="b"/>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7" name="Freeform 85"/>
            <p:cNvSpPr>
              <a:spLocks/>
            </p:cNvSpPr>
            <p:nvPr/>
          </p:nvSpPr>
          <p:spPr bwMode="auto">
            <a:xfrm>
              <a:off x="4064" y="1311"/>
              <a:ext cx="299" cy="429"/>
            </a:xfrm>
            <a:custGeom>
              <a:avLst/>
              <a:gdLst/>
              <a:ahLst/>
              <a:cxnLst>
                <a:cxn ang="0">
                  <a:pos x="1190" y="1044"/>
                </a:cxn>
                <a:cxn ang="0">
                  <a:pos x="1085" y="1111"/>
                </a:cxn>
                <a:cxn ang="0">
                  <a:pos x="1146" y="1174"/>
                </a:cxn>
                <a:cxn ang="0">
                  <a:pos x="1168" y="1261"/>
                </a:cxn>
                <a:cxn ang="0">
                  <a:pos x="1152" y="1378"/>
                </a:cxn>
                <a:cxn ang="0">
                  <a:pos x="1251" y="1300"/>
                </a:cxn>
                <a:cxn ang="0">
                  <a:pos x="1362" y="1724"/>
                </a:cxn>
                <a:cxn ang="0">
                  <a:pos x="1273" y="1828"/>
                </a:cxn>
                <a:cxn ang="0">
                  <a:pos x="1239" y="1899"/>
                </a:cxn>
                <a:cxn ang="0">
                  <a:pos x="1289" y="2014"/>
                </a:cxn>
                <a:cxn ang="0">
                  <a:pos x="1357" y="2032"/>
                </a:cxn>
                <a:cxn ang="0">
                  <a:pos x="1493" y="2001"/>
                </a:cxn>
                <a:cxn ang="0">
                  <a:pos x="1460" y="2070"/>
                </a:cxn>
                <a:cxn ang="0">
                  <a:pos x="1362" y="2117"/>
                </a:cxn>
                <a:cxn ang="0">
                  <a:pos x="1203" y="2091"/>
                </a:cxn>
                <a:cxn ang="0">
                  <a:pos x="1120" y="1497"/>
                </a:cxn>
                <a:cxn ang="0">
                  <a:pos x="1061" y="891"/>
                </a:cxn>
                <a:cxn ang="0">
                  <a:pos x="1043" y="840"/>
                </a:cxn>
                <a:cxn ang="0">
                  <a:pos x="1029" y="1020"/>
                </a:cxn>
                <a:cxn ang="0">
                  <a:pos x="1056" y="1463"/>
                </a:cxn>
                <a:cxn ang="0">
                  <a:pos x="978" y="1540"/>
                </a:cxn>
                <a:cxn ang="0">
                  <a:pos x="877" y="1480"/>
                </a:cxn>
                <a:cxn ang="0">
                  <a:pos x="867" y="1653"/>
                </a:cxn>
                <a:cxn ang="0">
                  <a:pos x="805" y="1496"/>
                </a:cxn>
                <a:cxn ang="0">
                  <a:pos x="789" y="1150"/>
                </a:cxn>
                <a:cxn ang="0">
                  <a:pos x="760" y="1647"/>
                </a:cxn>
                <a:cxn ang="0">
                  <a:pos x="613" y="2115"/>
                </a:cxn>
                <a:cxn ang="0">
                  <a:pos x="626" y="1400"/>
                </a:cxn>
                <a:cxn ang="0">
                  <a:pos x="633" y="950"/>
                </a:cxn>
                <a:cxn ang="0">
                  <a:pos x="581" y="1192"/>
                </a:cxn>
                <a:cxn ang="0">
                  <a:pos x="548" y="1205"/>
                </a:cxn>
                <a:cxn ang="0">
                  <a:pos x="516" y="1171"/>
                </a:cxn>
                <a:cxn ang="0">
                  <a:pos x="466" y="1093"/>
                </a:cxn>
                <a:cxn ang="0">
                  <a:pos x="406" y="1214"/>
                </a:cxn>
                <a:cxn ang="0">
                  <a:pos x="315" y="1311"/>
                </a:cxn>
                <a:cxn ang="0">
                  <a:pos x="378" y="1354"/>
                </a:cxn>
                <a:cxn ang="0">
                  <a:pos x="401" y="1436"/>
                </a:cxn>
                <a:cxn ang="0">
                  <a:pos x="436" y="1534"/>
                </a:cxn>
                <a:cxn ang="0">
                  <a:pos x="506" y="1424"/>
                </a:cxn>
                <a:cxn ang="0">
                  <a:pos x="467" y="1803"/>
                </a:cxn>
                <a:cxn ang="0">
                  <a:pos x="424" y="1725"/>
                </a:cxn>
                <a:cxn ang="0">
                  <a:pos x="349" y="1719"/>
                </a:cxn>
                <a:cxn ang="0">
                  <a:pos x="294" y="1830"/>
                </a:cxn>
                <a:cxn ang="0">
                  <a:pos x="313" y="1359"/>
                </a:cxn>
                <a:cxn ang="0">
                  <a:pos x="301" y="1296"/>
                </a:cxn>
                <a:cxn ang="0">
                  <a:pos x="302" y="1204"/>
                </a:cxn>
                <a:cxn ang="0">
                  <a:pos x="261" y="1206"/>
                </a:cxn>
                <a:cxn ang="0">
                  <a:pos x="230" y="1332"/>
                </a:cxn>
                <a:cxn ang="0">
                  <a:pos x="186" y="1285"/>
                </a:cxn>
                <a:cxn ang="0">
                  <a:pos x="129" y="1245"/>
                </a:cxn>
                <a:cxn ang="0">
                  <a:pos x="60" y="1358"/>
                </a:cxn>
                <a:cxn ang="0">
                  <a:pos x="39" y="880"/>
                </a:cxn>
                <a:cxn ang="0">
                  <a:pos x="228" y="134"/>
                </a:cxn>
                <a:cxn ang="0">
                  <a:pos x="691" y="105"/>
                </a:cxn>
                <a:cxn ang="0">
                  <a:pos x="1137" y="100"/>
                </a:cxn>
                <a:cxn ang="0">
                  <a:pos x="1260" y="691"/>
                </a:cxn>
              </a:cxnLst>
              <a:rect l="0" t="0" r="r" b="b"/>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8" name="Freeform 86"/>
            <p:cNvSpPr>
              <a:spLocks/>
            </p:cNvSpPr>
            <p:nvPr/>
          </p:nvSpPr>
          <p:spPr bwMode="auto">
            <a:xfrm>
              <a:off x="4203" y="1342"/>
              <a:ext cx="87" cy="79"/>
            </a:xfrm>
            <a:custGeom>
              <a:avLst/>
              <a:gdLst/>
              <a:ahLst/>
              <a:cxnLst>
                <a:cxn ang="0">
                  <a:pos x="301" y="124"/>
                </a:cxn>
                <a:cxn ang="0">
                  <a:pos x="435" y="114"/>
                </a:cxn>
                <a:cxn ang="0">
                  <a:pos x="434" y="150"/>
                </a:cxn>
                <a:cxn ang="0">
                  <a:pos x="422" y="183"/>
                </a:cxn>
                <a:cxn ang="0">
                  <a:pos x="401" y="214"/>
                </a:cxn>
                <a:cxn ang="0">
                  <a:pos x="380" y="246"/>
                </a:cxn>
                <a:cxn ang="0">
                  <a:pos x="358" y="276"/>
                </a:cxn>
                <a:cxn ang="0">
                  <a:pos x="346" y="311"/>
                </a:cxn>
                <a:cxn ang="0">
                  <a:pos x="346" y="350"/>
                </a:cxn>
                <a:cxn ang="0">
                  <a:pos x="363" y="394"/>
                </a:cxn>
                <a:cxn ang="0">
                  <a:pos x="344" y="396"/>
                </a:cxn>
                <a:cxn ang="0">
                  <a:pos x="327" y="394"/>
                </a:cxn>
                <a:cxn ang="0">
                  <a:pos x="311" y="385"/>
                </a:cxn>
                <a:cxn ang="0">
                  <a:pos x="297" y="374"/>
                </a:cxn>
                <a:cxn ang="0">
                  <a:pos x="284" y="360"/>
                </a:cxn>
                <a:cxn ang="0">
                  <a:pos x="271" y="348"/>
                </a:cxn>
                <a:cxn ang="0">
                  <a:pos x="260" y="337"/>
                </a:cxn>
                <a:cxn ang="0">
                  <a:pos x="249" y="332"/>
                </a:cxn>
                <a:cxn ang="0">
                  <a:pos x="238" y="340"/>
                </a:cxn>
                <a:cxn ang="0">
                  <a:pos x="231" y="351"/>
                </a:cxn>
                <a:cxn ang="0">
                  <a:pos x="225" y="362"/>
                </a:cxn>
                <a:cxn ang="0">
                  <a:pos x="221" y="374"/>
                </a:cxn>
                <a:cxn ang="0">
                  <a:pos x="213" y="383"/>
                </a:cxn>
                <a:cxn ang="0">
                  <a:pos x="205" y="390"/>
                </a:cxn>
                <a:cxn ang="0">
                  <a:pos x="192" y="394"/>
                </a:cxn>
                <a:cxn ang="0">
                  <a:pos x="177" y="394"/>
                </a:cxn>
                <a:cxn ang="0">
                  <a:pos x="171" y="361"/>
                </a:cxn>
                <a:cxn ang="0">
                  <a:pos x="157" y="335"/>
                </a:cxn>
                <a:cxn ang="0">
                  <a:pos x="136" y="313"/>
                </a:cxn>
                <a:cxn ang="0">
                  <a:pos x="111" y="294"/>
                </a:cxn>
                <a:cxn ang="0">
                  <a:pos x="82" y="277"/>
                </a:cxn>
                <a:cxn ang="0">
                  <a:pos x="53" y="262"/>
                </a:cxn>
                <a:cxn ang="0">
                  <a:pos x="25" y="245"/>
                </a:cxn>
                <a:cxn ang="0">
                  <a:pos x="0" y="228"/>
                </a:cxn>
                <a:cxn ang="0">
                  <a:pos x="16" y="218"/>
                </a:cxn>
                <a:cxn ang="0">
                  <a:pos x="35" y="212"/>
                </a:cxn>
                <a:cxn ang="0">
                  <a:pos x="56" y="209"/>
                </a:cxn>
                <a:cxn ang="0">
                  <a:pos x="78" y="207"/>
                </a:cxn>
                <a:cxn ang="0">
                  <a:pos x="99" y="204"/>
                </a:cxn>
                <a:cxn ang="0">
                  <a:pos x="119" y="201"/>
                </a:cxn>
                <a:cxn ang="0">
                  <a:pos x="138" y="195"/>
                </a:cxn>
                <a:cxn ang="0">
                  <a:pos x="156" y="187"/>
                </a:cxn>
                <a:cxn ang="0">
                  <a:pos x="228" y="0"/>
                </a:cxn>
                <a:cxn ang="0">
                  <a:pos x="241" y="9"/>
                </a:cxn>
                <a:cxn ang="0">
                  <a:pos x="251" y="23"/>
                </a:cxn>
                <a:cxn ang="0">
                  <a:pos x="258" y="39"/>
                </a:cxn>
                <a:cxn ang="0">
                  <a:pos x="265" y="58"/>
                </a:cxn>
                <a:cxn ang="0">
                  <a:pos x="269" y="75"/>
                </a:cxn>
                <a:cxn ang="0">
                  <a:pos x="277" y="93"/>
                </a:cxn>
                <a:cxn ang="0">
                  <a:pos x="286" y="109"/>
                </a:cxn>
                <a:cxn ang="0">
                  <a:pos x="301" y="124"/>
                </a:cxn>
              </a:cxnLst>
              <a:rect l="0" t="0" r="r" b="b"/>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59" name="Freeform 87"/>
            <p:cNvSpPr>
              <a:spLocks/>
            </p:cNvSpPr>
            <p:nvPr/>
          </p:nvSpPr>
          <p:spPr bwMode="auto">
            <a:xfrm>
              <a:off x="4228" y="1363"/>
              <a:ext cx="52" cy="41"/>
            </a:xfrm>
            <a:custGeom>
              <a:avLst/>
              <a:gdLst/>
              <a:ahLst/>
              <a:cxnLst>
                <a:cxn ang="0">
                  <a:pos x="258" y="62"/>
                </a:cxn>
                <a:cxn ang="0">
                  <a:pos x="248" y="79"/>
                </a:cxn>
                <a:cxn ang="0">
                  <a:pos x="235" y="96"/>
                </a:cxn>
                <a:cxn ang="0">
                  <a:pos x="220" y="110"/>
                </a:cxn>
                <a:cxn ang="0">
                  <a:pos x="206" y="126"/>
                </a:cxn>
                <a:cxn ang="0">
                  <a:pos x="194" y="141"/>
                </a:cxn>
                <a:cxn ang="0">
                  <a:pos x="185" y="160"/>
                </a:cxn>
                <a:cxn ang="0">
                  <a:pos x="181" y="181"/>
                </a:cxn>
                <a:cxn ang="0">
                  <a:pos x="186" y="207"/>
                </a:cxn>
                <a:cxn ang="0">
                  <a:pos x="169" y="192"/>
                </a:cxn>
                <a:cxn ang="0">
                  <a:pos x="153" y="180"/>
                </a:cxn>
                <a:cxn ang="0">
                  <a:pos x="136" y="171"/>
                </a:cxn>
                <a:cxn ang="0">
                  <a:pos x="122" y="168"/>
                </a:cxn>
                <a:cxn ang="0">
                  <a:pos x="105" y="168"/>
                </a:cxn>
                <a:cxn ang="0">
                  <a:pos x="92" y="175"/>
                </a:cxn>
                <a:cxn ang="0">
                  <a:pos x="80" y="187"/>
                </a:cxn>
                <a:cxn ang="0">
                  <a:pos x="72" y="207"/>
                </a:cxn>
                <a:cxn ang="0">
                  <a:pos x="0" y="145"/>
                </a:cxn>
                <a:cxn ang="0">
                  <a:pos x="6" y="136"/>
                </a:cxn>
                <a:cxn ang="0">
                  <a:pos x="13" y="134"/>
                </a:cxn>
                <a:cxn ang="0">
                  <a:pos x="20" y="135"/>
                </a:cxn>
                <a:cxn ang="0">
                  <a:pos x="27" y="141"/>
                </a:cxn>
                <a:cxn ang="0">
                  <a:pos x="33" y="145"/>
                </a:cxn>
                <a:cxn ang="0">
                  <a:pos x="41" y="149"/>
                </a:cxn>
                <a:cxn ang="0">
                  <a:pos x="50" y="149"/>
                </a:cxn>
                <a:cxn ang="0">
                  <a:pos x="62" y="145"/>
                </a:cxn>
                <a:cxn ang="0">
                  <a:pos x="103" y="0"/>
                </a:cxn>
                <a:cxn ang="0">
                  <a:pos x="108" y="24"/>
                </a:cxn>
                <a:cxn ang="0">
                  <a:pos x="122" y="42"/>
                </a:cxn>
                <a:cxn ang="0">
                  <a:pos x="141" y="51"/>
                </a:cxn>
                <a:cxn ang="0">
                  <a:pos x="166" y="57"/>
                </a:cxn>
                <a:cxn ang="0">
                  <a:pos x="191" y="58"/>
                </a:cxn>
                <a:cxn ang="0">
                  <a:pos x="217" y="58"/>
                </a:cxn>
                <a:cxn ang="0">
                  <a:pos x="239" y="58"/>
                </a:cxn>
                <a:cxn ang="0">
                  <a:pos x="258" y="62"/>
                </a:cxn>
              </a:cxnLst>
              <a:rect l="0" t="0" r="r" b="b"/>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0" name="Freeform 88"/>
            <p:cNvSpPr>
              <a:spLocks/>
            </p:cNvSpPr>
            <p:nvPr/>
          </p:nvSpPr>
          <p:spPr bwMode="auto">
            <a:xfrm>
              <a:off x="4087" y="1373"/>
              <a:ext cx="87" cy="91"/>
            </a:xfrm>
            <a:custGeom>
              <a:avLst/>
              <a:gdLst/>
              <a:ahLst/>
              <a:cxnLst>
                <a:cxn ang="0">
                  <a:pos x="415" y="94"/>
                </a:cxn>
                <a:cxn ang="0">
                  <a:pos x="435" y="94"/>
                </a:cxn>
                <a:cxn ang="0">
                  <a:pos x="433" y="127"/>
                </a:cxn>
                <a:cxn ang="0">
                  <a:pos x="420" y="159"/>
                </a:cxn>
                <a:cxn ang="0">
                  <a:pos x="397" y="188"/>
                </a:cxn>
                <a:cxn ang="0">
                  <a:pos x="373" y="219"/>
                </a:cxn>
                <a:cxn ang="0">
                  <a:pos x="352" y="249"/>
                </a:cxn>
                <a:cxn ang="0">
                  <a:pos x="342" y="281"/>
                </a:cxn>
                <a:cxn ang="0">
                  <a:pos x="346" y="315"/>
                </a:cxn>
                <a:cxn ang="0">
                  <a:pos x="373" y="353"/>
                </a:cxn>
                <a:cxn ang="0">
                  <a:pos x="356" y="363"/>
                </a:cxn>
                <a:cxn ang="0">
                  <a:pos x="340" y="367"/>
                </a:cxn>
                <a:cxn ang="0">
                  <a:pos x="322" y="364"/>
                </a:cxn>
                <a:cxn ang="0">
                  <a:pos x="304" y="360"/>
                </a:cxn>
                <a:cxn ang="0">
                  <a:pos x="285" y="352"/>
                </a:cxn>
                <a:cxn ang="0">
                  <a:pos x="267" y="345"/>
                </a:cxn>
                <a:cxn ang="0">
                  <a:pos x="248" y="341"/>
                </a:cxn>
                <a:cxn ang="0">
                  <a:pos x="229" y="343"/>
                </a:cxn>
                <a:cxn ang="0">
                  <a:pos x="221" y="357"/>
                </a:cxn>
                <a:cxn ang="0">
                  <a:pos x="214" y="372"/>
                </a:cxn>
                <a:cxn ang="0">
                  <a:pos x="207" y="387"/>
                </a:cxn>
                <a:cxn ang="0">
                  <a:pos x="200" y="403"/>
                </a:cxn>
                <a:cxn ang="0">
                  <a:pos x="192" y="416"/>
                </a:cxn>
                <a:cxn ang="0">
                  <a:pos x="185" y="431"/>
                </a:cxn>
                <a:cxn ang="0">
                  <a:pos x="175" y="443"/>
                </a:cxn>
                <a:cxn ang="0">
                  <a:pos x="166" y="457"/>
                </a:cxn>
                <a:cxn ang="0">
                  <a:pos x="144" y="455"/>
                </a:cxn>
                <a:cxn ang="0">
                  <a:pos x="131" y="444"/>
                </a:cxn>
                <a:cxn ang="0">
                  <a:pos x="126" y="428"/>
                </a:cxn>
                <a:cxn ang="0">
                  <a:pos x="126" y="408"/>
                </a:cxn>
                <a:cxn ang="0">
                  <a:pos x="127" y="383"/>
                </a:cxn>
                <a:cxn ang="0">
                  <a:pos x="129" y="361"/>
                </a:cxn>
                <a:cxn ang="0">
                  <a:pos x="128" y="338"/>
                </a:cxn>
                <a:cxn ang="0">
                  <a:pos x="125" y="321"/>
                </a:cxn>
                <a:cxn ang="0">
                  <a:pos x="110" y="306"/>
                </a:cxn>
                <a:cxn ang="0">
                  <a:pos x="93" y="296"/>
                </a:cxn>
                <a:cxn ang="0">
                  <a:pos x="74" y="291"/>
                </a:cxn>
                <a:cxn ang="0">
                  <a:pos x="55" y="287"/>
                </a:cxn>
                <a:cxn ang="0">
                  <a:pos x="34" y="283"/>
                </a:cxn>
                <a:cxn ang="0">
                  <a:pos x="18" y="275"/>
                </a:cxn>
                <a:cxn ang="0">
                  <a:pos x="6" y="260"/>
                </a:cxn>
                <a:cxn ang="0">
                  <a:pos x="0" y="239"/>
                </a:cxn>
                <a:cxn ang="0">
                  <a:pos x="15" y="226"/>
                </a:cxn>
                <a:cxn ang="0">
                  <a:pos x="31" y="216"/>
                </a:cxn>
                <a:cxn ang="0">
                  <a:pos x="47" y="207"/>
                </a:cxn>
                <a:cxn ang="0">
                  <a:pos x="62" y="200"/>
                </a:cxn>
                <a:cxn ang="0">
                  <a:pos x="77" y="194"/>
                </a:cxn>
                <a:cxn ang="0">
                  <a:pos x="93" y="190"/>
                </a:cxn>
                <a:cxn ang="0">
                  <a:pos x="109" y="187"/>
                </a:cxn>
                <a:cxn ang="0">
                  <a:pos x="125" y="187"/>
                </a:cxn>
                <a:cxn ang="0">
                  <a:pos x="166" y="0"/>
                </a:cxn>
                <a:cxn ang="0">
                  <a:pos x="201" y="12"/>
                </a:cxn>
                <a:cxn ang="0">
                  <a:pos x="232" y="33"/>
                </a:cxn>
                <a:cxn ang="0">
                  <a:pos x="259" y="57"/>
                </a:cxn>
                <a:cxn ang="0">
                  <a:pos x="286" y="82"/>
                </a:cxn>
                <a:cxn ang="0">
                  <a:pos x="312" y="100"/>
                </a:cxn>
                <a:cxn ang="0">
                  <a:pos x="342" y="112"/>
                </a:cxn>
                <a:cxn ang="0">
                  <a:pos x="374" y="111"/>
                </a:cxn>
                <a:cxn ang="0">
                  <a:pos x="415" y="94"/>
                </a:cxn>
              </a:cxnLst>
              <a:rect l="0" t="0" r="r" b="b"/>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1" name="Freeform 89"/>
            <p:cNvSpPr>
              <a:spLocks/>
            </p:cNvSpPr>
            <p:nvPr/>
          </p:nvSpPr>
          <p:spPr bwMode="auto">
            <a:xfrm>
              <a:off x="4102" y="1386"/>
              <a:ext cx="62" cy="58"/>
            </a:xfrm>
            <a:custGeom>
              <a:avLst/>
              <a:gdLst/>
              <a:ahLst/>
              <a:cxnLst>
                <a:cxn ang="0">
                  <a:pos x="290" y="72"/>
                </a:cxn>
                <a:cxn ang="0">
                  <a:pos x="312" y="72"/>
                </a:cxn>
                <a:cxn ang="0">
                  <a:pos x="292" y="96"/>
                </a:cxn>
                <a:cxn ang="0">
                  <a:pos x="273" y="117"/>
                </a:cxn>
                <a:cxn ang="0">
                  <a:pos x="253" y="136"/>
                </a:cxn>
                <a:cxn ang="0">
                  <a:pos x="236" y="156"/>
                </a:cxn>
                <a:cxn ang="0">
                  <a:pos x="222" y="174"/>
                </a:cxn>
                <a:cxn ang="0">
                  <a:pos x="217" y="195"/>
                </a:cxn>
                <a:cxn ang="0">
                  <a:pos x="220" y="219"/>
                </a:cxn>
                <a:cxn ang="0">
                  <a:pos x="238" y="248"/>
                </a:cxn>
                <a:cxn ang="0">
                  <a:pos x="225" y="247"/>
                </a:cxn>
                <a:cxn ang="0">
                  <a:pos x="212" y="246"/>
                </a:cxn>
                <a:cxn ang="0">
                  <a:pos x="199" y="244"/>
                </a:cxn>
                <a:cxn ang="0">
                  <a:pos x="186" y="241"/>
                </a:cxn>
                <a:cxn ang="0">
                  <a:pos x="173" y="238"/>
                </a:cxn>
                <a:cxn ang="0">
                  <a:pos x="159" y="235"/>
                </a:cxn>
                <a:cxn ang="0">
                  <a:pos x="145" y="231"/>
                </a:cxn>
                <a:cxn ang="0">
                  <a:pos x="135" y="228"/>
                </a:cxn>
                <a:cxn ang="0">
                  <a:pos x="93" y="290"/>
                </a:cxn>
                <a:cxn ang="0">
                  <a:pos x="91" y="276"/>
                </a:cxn>
                <a:cxn ang="0">
                  <a:pos x="87" y="261"/>
                </a:cxn>
                <a:cxn ang="0">
                  <a:pos x="80" y="244"/>
                </a:cxn>
                <a:cxn ang="0">
                  <a:pos x="70" y="228"/>
                </a:cxn>
                <a:cxn ang="0">
                  <a:pos x="56" y="211"/>
                </a:cxn>
                <a:cxn ang="0">
                  <a:pos x="39" y="197"/>
                </a:cxn>
                <a:cxn ang="0">
                  <a:pos x="20" y="185"/>
                </a:cxn>
                <a:cxn ang="0">
                  <a:pos x="0" y="176"/>
                </a:cxn>
                <a:cxn ang="0">
                  <a:pos x="39" y="176"/>
                </a:cxn>
                <a:cxn ang="0">
                  <a:pos x="69" y="167"/>
                </a:cxn>
                <a:cxn ang="0">
                  <a:pos x="88" y="148"/>
                </a:cxn>
                <a:cxn ang="0">
                  <a:pos x="100" y="122"/>
                </a:cxn>
                <a:cxn ang="0">
                  <a:pos x="108" y="91"/>
                </a:cxn>
                <a:cxn ang="0">
                  <a:pos x="113" y="59"/>
                </a:cxn>
                <a:cxn ang="0">
                  <a:pos x="117" y="28"/>
                </a:cxn>
                <a:cxn ang="0">
                  <a:pos x="124" y="0"/>
                </a:cxn>
                <a:cxn ang="0">
                  <a:pos x="139" y="19"/>
                </a:cxn>
                <a:cxn ang="0">
                  <a:pos x="157" y="38"/>
                </a:cxn>
                <a:cxn ang="0">
                  <a:pos x="175" y="55"/>
                </a:cxn>
                <a:cxn ang="0">
                  <a:pos x="195" y="71"/>
                </a:cxn>
                <a:cxn ang="0">
                  <a:pos x="215" y="80"/>
                </a:cxn>
                <a:cxn ang="0">
                  <a:pos x="239" y="84"/>
                </a:cxn>
                <a:cxn ang="0">
                  <a:pos x="263" y="82"/>
                </a:cxn>
                <a:cxn ang="0">
                  <a:pos x="290" y="72"/>
                </a:cxn>
              </a:cxnLst>
              <a:rect l="0" t="0" r="r" b="b"/>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2" name="Freeform 90"/>
            <p:cNvSpPr>
              <a:spLocks/>
            </p:cNvSpPr>
            <p:nvPr/>
          </p:nvSpPr>
          <p:spPr bwMode="auto">
            <a:xfrm>
              <a:off x="4170" y="1417"/>
              <a:ext cx="77" cy="84"/>
            </a:xfrm>
            <a:custGeom>
              <a:avLst/>
              <a:gdLst/>
              <a:ahLst/>
              <a:cxnLst>
                <a:cxn ang="0">
                  <a:pos x="270" y="154"/>
                </a:cxn>
                <a:cxn ang="0">
                  <a:pos x="283" y="163"/>
                </a:cxn>
                <a:cxn ang="0">
                  <a:pos x="298" y="171"/>
                </a:cxn>
                <a:cxn ang="0">
                  <a:pos x="315" y="176"/>
                </a:cxn>
                <a:cxn ang="0">
                  <a:pos x="333" y="183"/>
                </a:cxn>
                <a:cxn ang="0">
                  <a:pos x="349" y="188"/>
                </a:cxn>
                <a:cxn ang="0">
                  <a:pos x="365" y="198"/>
                </a:cxn>
                <a:cxn ang="0">
                  <a:pos x="376" y="210"/>
                </a:cxn>
                <a:cxn ang="0">
                  <a:pos x="384" y="228"/>
                </a:cxn>
                <a:cxn ang="0">
                  <a:pos x="356" y="242"/>
                </a:cxn>
                <a:cxn ang="0">
                  <a:pos x="331" y="260"/>
                </a:cxn>
                <a:cxn ang="0">
                  <a:pos x="309" y="279"/>
                </a:cxn>
                <a:cxn ang="0">
                  <a:pos x="289" y="300"/>
                </a:cxn>
                <a:cxn ang="0">
                  <a:pos x="274" y="323"/>
                </a:cxn>
                <a:cxn ang="0">
                  <a:pos x="263" y="350"/>
                </a:cxn>
                <a:cxn ang="0">
                  <a:pos x="258" y="380"/>
                </a:cxn>
                <a:cxn ang="0">
                  <a:pos x="260" y="414"/>
                </a:cxn>
                <a:cxn ang="0">
                  <a:pos x="241" y="420"/>
                </a:cxn>
                <a:cxn ang="0">
                  <a:pos x="224" y="419"/>
                </a:cxn>
                <a:cxn ang="0">
                  <a:pos x="207" y="412"/>
                </a:cxn>
                <a:cxn ang="0">
                  <a:pos x="193" y="401"/>
                </a:cxn>
                <a:cxn ang="0">
                  <a:pos x="178" y="385"/>
                </a:cxn>
                <a:cxn ang="0">
                  <a:pos x="164" y="369"/>
                </a:cxn>
                <a:cxn ang="0">
                  <a:pos x="149" y="353"/>
                </a:cxn>
                <a:cxn ang="0">
                  <a:pos x="135" y="341"/>
                </a:cxn>
                <a:cxn ang="0">
                  <a:pos x="118" y="349"/>
                </a:cxn>
                <a:cxn ang="0">
                  <a:pos x="101" y="358"/>
                </a:cxn>
                <a:cxn ang="0">
                  <a:pos x="81" y="367"/>
                </a:cxn>
                <a:cxn ang="0">
                  <a:pos x="63" y="373"/>
                </a:cxn>
                <a:cxn ang="0">
                  <a:pos x="44" y="376"/>
                </a:cxn>
                <a:cxn ang="0">
                  <a:pos x="28" y="375"/>
                </a:cxn>
                <a:cxn ang="0">
                  <a:pos x="13" y="367"/>
                </a:cxn>
                <a:cxn ang="0">
                  <a:pos x="0" y="352"/>
                </a:cxn>
                <a:cxn ang="0">
                  <a:pos x="15" y="326"/>
                </a:cxn>
                <a:cxn ang="0">
                  <a:pos x="31" y="300"/>
                </a:cxn>
                <a:cxn ang="0">
                  <a:pos x="42" y="271"/>
                </a:cxn>
                <a:cxn ang="0">
                  <a:pos x="51" y="242"/>
                </a:cxn>
                <a:cxn ang="0">
                  <a:pos x="51" y="213"/>
                </a:cxn>
                <a:cxn ang="0">
                  <a:pos x="44" y="185"/>
                </a:cxn>
                <a:cxn ang="0">
                  <a:pos x="27" y="158"/>
                </a:cxn>
                <a:cxn ang="0">
                  <a:pos x="0" y="134"/>
                </a:cxn>
                <a:cxn ang="0">
                  <a:pos x="13" y="118"/>
                </a:cxn>
                <a:cxn ang="0">
                  <a:pos x="29" y="110"/>
                </a:cxn>
                <a:cxn ang="0">
                  <a:pos x="49" y="107"/>
                </a:cxn>
                <a:cxn ang="0">
                  <a:pos x="69" y="110"/>
                </a:cxn>
                <a:cxn ang="0">
                  <a:pos x="88" y="115"/>
                </a:cxn>
                <a:cxn ang="0">
                  <a:pos x="109" y="122"/>
                </a:cxn>
                <a:cxn ang="0">
                  <a:pos x="128" y="127"/>
                </a:cxn>
                <a:cxn ang="0">
                  <a:pos x="146" y="134"/>
                </a:cxn>
                <a:cxn ang="0">
                  <a:pos x="156" y="114"/>
                </a:cxn>
                <a:cxn ang="0">
                  <a:pos x="168" y="94"/>
                </a:cxn>
                <a:cxn ang="0">
                  <a:pos x="180" y="75"/>
                </a:cxn>
                <a:cxn ang="0">
                  <a:pos x="193" y="58"/>
                </a:cxn>
                <a:cxn ang="0">
                  <a:pos x="206" y="40"/>
                </a:cxn>
                <a:cxn ang="0">
                  <a:pos x="219" y="26"/>
                </a:cxn>
                <a:cxn ang="0">
                  <a:pos x="233" y="11"/>
                </a:cxn>
                <a:cxn ang="0">
                  <a:pos x="249" y="0"/>
                </a:cxn>
                <a:cxn ang="0">
                  <a:pos x="270" y="154"/>
                </a:cxn>
              </a:cxnLst>
              <a:rect l="0" t="0" r="r" b="b"/>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3" name="Freeform 91"/>
            <p:cNvSpPr>
              <a:spLocks/>
            </p:cNvSpPr>
            <p:nvPr/>
          </p:nvSpPr>
          <p:spPr bwMode="auto">
            <a:xfrm>
              <a:off x="4185" y="1435"/>
              <a:ext cx="47" cy="54"/>
            </a:xfrm>
            <a:custGeom>
              <a:avLst/>
              <a:gdLst/>
              <a:ahLst/>
              <a:cxnLst>
                <a:cxn ang="0">
                  <a:pos x="239" y="136"/>
                </a:cxn>
                <a:cxn ang="0">
                  <a:pos x="229" y="141"/>
                </a:cxn>
                <a:cxn ang="0">
                  <a:pos x="220" y="147"/>
                </a:cxn>
                <a:cxn ang="0">
                  <a:pos x="208" y="152"/>
                </a:cxn>
                <a:cxn ang="0">
                  <a:pos x="197" y="158"/>
                </a:cxn>
                <a:cxn ang="0">
                  <a:pos x="185" y="164"/>
                </a:cxn>
                <a:cxn ang="0">
                  <a:pos x="174" y="173"/>
                </a:cxn>
                <a:cxn ang="0">
                  <a:pos x="164" y="183"/>
                </a:cxn>
                <a:cxn ang="0">
                  <a:pos x="156" y="198"/>
                </a:cxn>
                <a:cxn ang="0">
                  <a:pos x="146" y="270"/>
                </a:cxn>
                <a:cxn ang="0">
                  <a:pos x="127" y="255"/>
                </a:cxn>
                <a:cxn ang="0">
                  <a:pos x="109" y="237"/>
                </a:cxn>
                <a:cxn ang="0">
                  <a:pos x="92" y="219"/>
                </a:cxn>
                <a:cxn ang="0">
                  <a:pos x="76" y="206"/>
                </a:cxn>
                <a:cxn ang="0">
                  <a:pos x="58" y="196"/>
                </a:cxn>
                <a:cxn ang="0">
                  <a:pos x="41" y="194"/>
                </a:cxn>
                <a:cxn ang="0">
                  <a:pos x="21" y="204"/>
                </a:cxn>
                <a:cxn ang="0">
                  <a:pos x="0" y="228"/>
                </a:cxn>
                <a:cxn ang="0">
                  <a:pos x="6" y="210"/>
                </a:cxn>
                <a:cxn ang="0">
                  <a:pos x="15" y="193"/>
                </a:cxn>
                <a:cxn ang="0">
                  <a:pos x="24" y="174"/>
                </a:cxn>
                <a:cxn ang="0">
                  <a:pos x="34" y="155"/>
                </a:cxn>
                <a:cxn ang="0">
                  <a:pos x="39" y="135"/>
                </a:cxn>
                <a:cxn ang="0">
                  <a:pos x="41" y="117"/>
                </a:cxn>
                <a:cxn ang="0">
                  <a:pos x="35" y="100"/>
                </a:cxn>
                <a:cxn ang="0">
                  <a:pos x="22" y="84"/>
                </a:cxn>
                <a:cxn ang="0">
                  <a:pos x="0" y="72"/>
                </a:cxn>
                <a:cxn ang="0">
                  <a:pos x="13" y="70"/>
                </a:cxn>
                <a:cxn ang="0">
                  <a:pos x="23" y="76"/>
                </a:cxn>
                <a:cxn ang="0">
                  <a:pos x="30" y="83"/>
                </a:cxn>
                <a:cxn ang="0">
                  <a:pos x="37" y="93"/>
                </a:cxn>
                <a:cxn ang="0">
                  <a:pos x="42" y="102"/>
                </a:cxn>
                <a:cxn ang="0">
                  <a:pos x="50" y="110"/>
                </a:cxn>
                <a:cxn ang="0">
                  <a:pos x="59" y="114"/>
                </a:cxn>
                <a:cxn ang="0">
                  <a:pos x="74" y="114"/>
                </a:cxn>
                <a:cxn ang="0">
                  <a:pos x="146" y="0"/>
                </a:cxn>
                <a:cxn ang="0">
                  <a:pos x="138" y="27"/>
                </a:cxn>
                <a:cxn ang="0">
                  <a:pos x="139" y="52"/>
                </a:cxn>
                <a:cxn ang="0">
                  <a:pos x="147" y="70"/>
                </a:cxn>
                <a:cxn ang="0">
                  <a:pos x="161" y="87"/>
                </a:cxn>
                <a:cxn ang="0">
                  <a:pos x="178" y="100"/>
                </a:cxn>
                <a:cxn ang="0">
                  <a:pos x="198" y="112"/>
                </a:cxn>
                <a:cxn ang="0">
                  <a:pos x="219" y="123"/>
                </a:cxn>
                <a:cxn ang="0">
                  <a:pos x="239" y="136"/>
                </a:cxn>
              </a:cxnLst>
              <a:rect l="0" t="0" r="r" b="b"/>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4" name="Freeform 92"/>
            <p:cNvSpPr>
              <a:spLocks/>
            </p:cNvSpPr>
            <p:nvPr/>
          </p:nvSpPr>
          <p:spPr bwMode="auto">
            <a:xfrm>
              <a:off x="4297" y="1514"/>
              <a:ext cx="27" cy="50"/>
            </a:xfrm>
            <a:custGeom>
              <a:avLst/>
              <a:gdLst/>
              <a:ahLst/>
              <a:cxnLst>
                <a:cxn ang="0">
                  <a:pos x="134" y="249"/>
                </a:cxn>
                <a:cxn ang="0">
                  <a:pos x="128" y="239"/>
                </a:cxn>
                <a:cxn ang="0">
                  <a:pos x="120" y="233"/>
                </a:cxn>
                <a:cxn ang="0">
                  <a:pos x="108" y="231"/>
                </a:cxn>
                <a:cxn ang="0">
                  <a:pos x="98" y="232"/>
                </a:cxn>
                <a:cxn ang="0">
                  <a:pos x="86" y="233"/>
                </a:cxn>
                <a:cxn ang="0">
                  <a:pos x="76" y="235"/>
                </a:cxn>
                <a:cxn ang="0">
                  <a:pos x="67" y="237"/>
                </a:cxn>
                <a:cxn ang="0">
                  <a:pos x="62" y="239"/>
                </a:cxn>
                <a:cxn ang="0">
                  <a:pos x="66" y="223"/>
                </a:cxn>
                <a:cxn ang="0">
                  <a:pos x="70" y="212"/>
                </a:cxn>
                <a:cxn ang="0">
                  <a:pos x="73" y="200"/>
                </a:cxn>
                <a:cxn ang="0">
                  <a:pos x="78" y="191"/>
                </a:cxn>
                <a:cxn ang="0">
                  <a:pos x="80" y="181"/>
                </a:cxn>
                <a:cxn ang="0">
                  <a:pos x="80" y="171"/>
                </a:cxn>
                <a:cxn ang="0">
                  <a:pos x="77" y="159"/>
                </a:cxn>
                <a:cxn ang="0">
                  <a:pos x="72" y="145"/>
                </a:cxn>
                <a:cxn ang="0">
                  <a:pos x="60" y="139"/>
                </a:cxn>
                <a:cxn ang="0">
                  <a:pos x="50" y="135"/>
                </a:cxn>
                <a:cxn ang="0">
                  <a:pos x="41" y="129"/>
                </a:cxn>
                <a:cxn ang="0">
                  <a:pos x="32" y="126"/>
                </a:cxn>
                <a:cxn ang="0">
                  <a:pos x="23" y="120"/>
                </a:cxn>
                <a:cxn ang="0">
                  <a:pos x="15" y="117"/>
                </a:cxn>
                <a:cxn ang="0">
                  <a:pos x="7" y="115"/>
                </a:cxn>
                <a:cxn ang="0">
                  <a:pos x="0" y="115"/>
                </a:cxn>
                <a:cxn ang="0">
                  <a:pos x="24" y="108"/>
                </a:cxn>
                <a:cxn ang="0">
                  <a:pos x="43" y="99"/>
                </a:cxn>
                <a:cxn ang="0">
                  <a:pos x="59" y="86"/>
                </a:cxn>
                <a:cxn ang="0">
                  <a:pos x="72" y="73"/>
                </a:cxn>
                <a:cxn ang="0">
                  <a:pos x="82" y="56"/>
                </a:cxn>
                <a:cxn ang="0">
                  <a:pos x="93" y="38"/>
                </a:cxn>
                <a:cxn ang="0">
                  <a:pos x="103" y="19"/>
                </a:cxn>
                <a:cxn ang="0">
                  <a:pos x="114" y="0"/>
                </a:cxn>
                <a:cxn ang="0">
                  <a:pos x="134" y="249"/>
                </a:cxn>
              </a:cxnLst>
              <a:rect l="0" t="0" r="r" b="b"/>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5" name="Freeform 93"/>
            <p:cNvSpPr>
              <a:spLocks/>
            </p:cNvSpPr>
            <p:nvPr/>
          </p:nvSpPr>
          <p:spPr bwMode="auto">
            <a:xfrm>
              <a:off x="4145" y="1547"/>
              <a:ext cx="34" cy="42"/>
            </a:xfrm>
            <a:custGeom>
              <a:avLst/>
              <a:gdLst/>
              <a:ahLst/>
              <a:cxnLst>
                <a:cxn ang="0">
                  <a:pos x="166" y="72"/>
                </a:cxn>
                <a:cxn ang="0">
                  <a:pos x="166" y="196"/>
                </a:cxn>
                <a:cxn ang="0">
                  <a:pos x="157" y="192"/>
                </a:cxn>
                <a:cxn ang="0">
                  <a:pos x="149" y="188"/>
                </a:cxn>
                <a:cxn ang="0">
                  <a:pos x="141" y="185"/>
                </a:cxn>
                <a:cxn ang="0">
                  <a:pos x="133" y="181"/>
                </a:cxn>
                <a:cxn ang="0">
                  <a:pos x="123" y="178"/>
                </a:cxn>
                <a:cxn ang="0">
                  <a:pos x="114" y="177"/>
                </a:cxn>
                <a:cxn ang="0">
                  <a:pos x="104" y="176"/>
                </a:cxn>
                <a:cxn ang="0">
                  <a:pos x="94" y="176"/>
                </a:cxn>
                <a:cxn ang="0">
                  <a:pos x="72" y="206"/>
                </a:cxn>
                <a:cxn ang="0">
                  <a:pos x="70" y="199"/>
                </a:cxn>
                <a:cxn ang="0">
                  <a:pos x="66" y="189"/>
                </a:cxn>
                <a:cxn ang="0">
                  <a:pos x="59" y="177"/>
                </a:cxn>
                <a:cxn ang="0">
                  <a:pos x="51" y="166"/>
                </a:cxn>
                <a:cxn ang="0">
                  <a:pos x="39" y="152"/>
                </a:cxn>
                <a:cxn ang="0">
                  <a:pos x="28" y="143"/>
                </a:cxn>
                <a:cxn ang="0">
                  <a:pos x="13" y="136"/>
                </a:cxn>
                <a:cxn ang="0">
                  <a:pos x="0" y="134"/>
                </a:cxn>
                <a:cxn ang="0">
                  <a:pos x="52" y="0"/>
                </a:cxn>
                <a:cxn ang="0">
                  <a:pos x="56" y="20"/>
                </a:cxn>
                <a:cxn ang="0">
                  <a:pos x="64" y="39"/>
                </a:cxn>
                <a:cxn ang="0">
                  <a:pos x="74" y="54"/>
                </a:cxn>
                <a:cxn ang="0">
                  <a:pos x="89" y="66"/>
                </a:cxn>
                <a:cxn ang="0">
                  <a:pos x="104" y="73"/>
                </a:cxn>
                <a:cxn ang="0">
                  <a:pos x="122" y="77"/>
                </a:cxn>
                <a:cxn ang="0">
                  <a:pos x="142" y="76"/>
                </a:cxn>
                <a:cxn ang="0">
                  <a:pos x="166" y="72"/>
                </a:cxn>
              </a:cxnLst>
              <a:rect l="0" t="0" r="r" b="b"/>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6" name="Freeform 94"/>
            <p:cNvSpPr>
              <a:spLocks/>
            </p:cNvSpPr>
            <p:nvPr/>
          </p:nvSpPr>
          <p:spPr bwMode="auto">
            <a:xfrm>
              <a:off x="4063" y="1572"/>
              <a:ext cx="49" cy="66"/>
            </a:xfrm>
            <a:custGeom>
              <a:avLst/>
              <a:gdLst/>
              <a:ahLst/>
              <a:cxnLst>
                <a:cxn ang="0">
                  <a:pos x="246" y="92"/>
                </a:cxn>
                <a:cxn ang="0">
                  <a:pos x="235" y="280"/>
                </a:cxn>
                <a:cxn ang="0">
                  <a:pos x="173" y="248"/>
                </a:cxn>
                <a:cxn ang="0">
                  <a:pos x="111" y="331"/>
                </a:cxn>
                <a:cxn ang="0">
                  <a:pos x="111" y="314"/>
                </a:cxn>
                <a:cxn ang="0">
                  <a:pos x="119" y="295"/>
                </a:cxn>
                <a:cxn ang="0">
                  <a:pos x="129" y="275"/>
                </a:cxn>
                <a:cxn ang="0">
                  <a:pos x="141" y="256"/>
                </a:cxn>
                <a:cxn ang="0">
                  <a:pos x="146" y="236"/>
                </a:cxn>
                <a:cxn ang="0">
                  <a:pos x="144" y="220"/>
                </a:cxn>
                <a:cxn ang="0">
                  <a:pos x="130" y="205"/>
                </a:cxn>
                <a:cxn ang="0">
                  <a:pos x="101" y="196"/>
                </a:cxn>
                <a:cxn ang="0">
                  <a:pos x="86" y="187"/>
                </a:cxn>
                <a:cxn ang="0">
                  <a:pos x="68" y="183"/>
                </a:cxn>
                <a:cxn ang="0">
                  <a:pos x="48" y="181"/>
                </a:cxn>
                <a:cxn ang="0">
                  <a:pos x="30" y="178"/>
                </a:cxn>
                <a:cxn ang="0">
                  <a:pos x="14" y="172"/>
                </a:cxn>
                <a:cxn ang="0">
                  <a:pos x="4" y="161"/>
                </a:cxn>
                <a:cxn ang="0">
                  <a:pos x="0" y="142"/>
                </a:cxn>
                <a:cxn ang="0">
                  <a:pos x="7" y="114"/>
                </a:cxn>
                <a:cxn ang="0">
                  <a:pos x="32" y="111"/>
                </a:cxn>
                <a:cxn ang="0">
                  <a:pos x="57" y="105"/>
                </a:cxn>
                <a:cxn ang="0">
                  <a:pos x="77" y="96"/>
                </a:cxn>
                <a:cxn ang="0">
                  <a:pos x="98" y="83"/>
                </a:cxn>
                <a:cxn ang="0">
                  <a:pos x="112" y="66"/>
                </a:cxn>
                <a:cxn ang="0">
                  <a:pos x="126" y="47"/>
                </a:cxn>
                <a:cxn ang="0">
                  <a:pos x="135" y="25"/>
                </a:cxn>
                <a:cxn ang="0">
                  <a:pos x="142" y="0"/>
                </a:cxn>
                <a:cxn ang="0">
                  <a:pos x="148" y="16"/>
                </a:cxn>
                <a:cxn ang="0">
                  <a:pos x="157" y="34"/>
                </a:cxn>
                <a:cxn ang="0">
                  <a:pos x="167" y="52"/>
                </a:cxn>
                <a:cxn ang="0">
                  <a:pos x="178" y="70"/>
                </a:cxn>
                <a:cxn ang="0">
                  <a:pos x="190" y="82"/>
                </a:cxn>
                <a:cxn ang="0">
                  <a:pos x="205" y="92"/>
                </a:cxn>
                <a:cxn ang="0">
                  <a:pos x="223" y="96"/>
                </a:cxn>
                <a:cxn ang="0">
                  <a:pos x="246" y="92"/>
                </a:cxn>
              </a:cxnLst>
              <a:rect l="0" t="0" r="r" b="b"/>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7" name="Freeform 95"/>
            <p:cNvSpPr>
              <a:spLocks/>
            </p:cNvSpPr>
            <p:nvPr/>
          </p:nvSpPr>
          <p:spPr bwMode="auto">
            <a:xfrm>
              <a:off x="4046" y="1616"/>
              <a:ext cx="62" cy="122"/>
            </a:xfrm>
            <a:custGeom>
              <a:avLst/>
              <a:gdLst/>
              <a:ahLst/>
              <a:cxnLst>
                <a:cxn ang="0">
                  <a:pos x="155" y="30"/>
                </a:cxn>
                <a:cxn ang="0">
                  <a:pos x="153" y="53"/>
                </a:cxn>
                <a:cxn ang="0">
                  <a:pos x="149" y="77"/>
                </a:cxn>
                <a:cxn ang="0">
                  <a:pos x="143" y="99"/>
                </a:cxn>
                <a:cxn ang="0">
                  <a:pos x="137" y="123"/>
                </a:cxn>
                <a:cxn ang="0">
                  <a:pos x="132" y="146"/>
                </a:cxn>
                <a:cxn ang="0">
                  <a:pos x="129" y="169"/>
                </a:cxn>
                <a:cxn ang="0">
                  <a:pos x="129" y="193"/>
                </a:cxn>
                <a:cxn ang="0">
                  <a:pos x="135" y="217"/>
                </a:cxn>
                <a:cxn ang="0">
                  <a:pos x="160" y="207"/>
                </a:cxn>
                <a:cxn ang="0">
                  <a:pos x="182" y="190"/>
                </a:cxn>
                <a:cxn ang="0">
                  <a:pos x="203" y="168"/>
                </a:cxn>
                <a:cxn ang="0">
                  <a:pos x="223" y="147"/>
                </a:cxn>
                <a:cxn ang="0">
                  <a:pos x="242" y="126"/>
                </a:cxn>
                <a:cxn ang="0">
                  <a:pos x="263" y="115"/>
                </a:cxn>
                <a:cxn ang="0">
                  <a:pos x="285" y="112"/>
                </a:cxn>
                <a:cxn ang="0">
                  <a:pos x="311" y="124"/>
                </a:cxn>
                <a:cxn ang="0">
                  <a:pos x="310" y="182"/>
                </a:cxn>
                <a:cxn ang="0">
                  <a:pos x="303" y="242"/>
                </a:cxn>
                <a:cxn ang="0">
                  <a:pos x="291" y="301"/>
                </a:cxn>
                <a:cxn ang="0">
                  <a:pos x="279" y="363"/>
                </a:cxn>
                <a:cxn ang="0">
                  <a:pos x="263" y="424"/>
                </a:cxn>
                <a:cxn ang="0">
                  <a:pos x="251" y="486"/>
                </a:cxn>
                <a:cxn ang="0">
                  <a:pos x="241" y="548"/>
                </a:cxn>
                <a:cxn ang="0">
                  <a:pos x="239" y="611"/>
                </a:cxn>
                <a:cxn ang="0">
                  <a:pos x="206" y="607"/>
                </a:cxn>
                <a:cxn ang="0">
                  <a:pos x="175" y="603"/>
                </a:cxn>
                <a:cxn ang="0">
                  <a:pos x="142" y="599"/>
                </a:cxn>
                <a:cxn ang="0">
                  <a:pos x="111" y="595"/>
                </a:cxn>
                <a:cxn ang="0">
                  <a:pos x="80" y="587"/>
                </a:cxn>
                <a:cxn ang="0">
                  <a:pos x="51" y="578"/>
                </a:cxn>
                <a:cxn ang="0">
                  <a:pos x="24" y="565"/>
                </a:cxn>
                <a:cxn ang="0">
                  <a:pos x="0" y="549"/>
                </a:cxn>
                <a:cxn ang="0">
                  <a:pos x="23" y="485"/>
                </a:cxn>
                <a:cxn ang="0">
                  <a:pos x="40" y="418"/>
                </a:cxn>
                <a:cxn ang="0">
                  <a:pos x="52" y="350"/>
                </a:cxn>
                <a:cxn ang="0">
                  <a:pos x="62" y="281"/>
                </a:cxn>
                <a:cxn ang="0">
                  <a:pos x="68" y="210"/>
                </a:cxn>
                <a:cxn ang="0">
                  <a:pos x="75" y="140"/>
                </a:cxn>
                <a:cxn ang="0">
                  <a:pos x="82" y="69"/>
                </a:cxn>
                <a:cxn ang="0">
                  <a:pos x="93" y="0"/>
                </a:cxn>
                <a:cxn ang="0">
                  <a:pos x="103" y="0"/>
                </a:cxn>
                <a:cxn ang="0">
                  <a:pos x="114" y="2"/>
                </a:cxn>
                <a:cxn ang="0">
                  <a:pos x="123" y="5"/>
                </a:cxn>
                <a:cxn ang="0">
                  <a:pos x="132" y="11"/>
                </a:cxn>
                <a:cxn ang="0">
                  <a:pos x="138" y="15"/>
                </a:cxn>
                <a:cxn ang="0">
                  <a:pos x="145" y="20"/>
                </a:cxn>
                <a:cxn ang="0">
                  <a:pos x="150" y="25"/>
                </a:cxn>
                <a:cxn ang="0">
                  <a:pos x="155" y="30"/>
                </a:cxn>
              </a:cxnLst>
              <a:rect l="0" t="0" r="r" b="b"/>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8" name="Freeform 96"/>
            <p:cNvSpPr>
              <a:spLocks/>
            </p:cNvSpPr>
            <p:nvPr/>
          </p:nvSpPr>
          <p:spPr bwMode="auto">
            <a:xfrm>
              <a:off x="4232" y="1620"/>
              <a:ext cx="54" cy="60"/>
            </a:xfrm>
            <a:custGeom>
              <a:avLst/>
              <a:gdLst/>
              <a:ahLst/>
              <a:cxnLst>
                <a:cxn ang="0">
                  <a:pos x="156" y="93"/>
                </a:cxn>
                <a:cxn ang="0">
                  <a:pos x="167" y="87"/>
                </a:cxn>
                <a:cxn ang="0">
                  <a:pos x="178" y="82"/>
                </a:cxn>
                <a:cxn ang="0">
                  <a:pos x="190" y="75"/>
                </a:cxn>
                <a:cxn ang="0">
                  <a:pos x="202" y="69"/>
                </a:cxn>
                <a:cxn ang="0">
                  <a:pos x="213" y="63"/>
                </a:cxn>
                <a:cxn ang="0">
                  <a:pos x="226" y="60"/>
                </a:cxn>
                <a:cxn ang="0">
                  <a:pos x="237" y="59"/>
                </a:cxn>
                <a:cxn ang="0">
                  <a:pos x="250" y="62"/>
                </a:cxn>
                <a:cxn ang="0">
                  <a:pos x="270" y="218"/>
                </a:cxn>
                <a:cxn ang="0">
                  <a:pos x="253" y="211"/>
                </a:cxn>
                <a:cxn ang="0">
                  <a:pos x="239" y="205"/>
                </a:cxn>
                <a:cxn ang="0">
                  <a:pos x="226" y="197"/>
                </a:cxn>
                <a:cxn ang="0">
                  <a:pos x="213" y="190"/>
                </a:cxn>
                <a:cxn ang="0">
                  <a:pos x="200" y="183"/>
                </a:cxn>
                <a:cxn ang="0">
                  <a:pos x="189" y="181"/>
                </a:cxn>
                <a:cxn ang="0">
                  <a:pos x="177" y="181"/>
                </a:cxn>
                <a:cxn ang="0">
                  <a:pos x="166" y="187"/>
                </a:cxn>
                <a:cxn ang="0">
                  <a:pos x="125" y="301"/>
                </a:cxn>
                <a:cxn ang="0">
                  <a:pos x="119" y="291"/>
                </a:cxn>
                <a:cxn ang="0">
                  <a:pos x="115" y="281"/>
                </a:cxn>
                <a:cxn ang="0">
                  <a:pos x="113" y="270"/>
                </a:cxn>
                <a:cxn ang="0">
                  <a:pos x="113" y="260"/>
                </a:cxn>
                <a:cxn ang="0">
                  <a:pos x="111" y="250"/>
                </a:cxn>
                <a:cxn ang="0">
                  <a:pos x="108" y="241"/>
                </a:cxn>
                <a:cxn ang="0">
                  <a:pos x="103" y="233"/>
                </a:cxn>
                <a:cxn ang="0">
                  <a:pos x="94" y="228"/>
                </a:cxn>
                <a:cxn ang="0">
                  <a:pos x="83" y="218"/>
                </a:cxn>
                <a:cxn ang="0">
                  <a:pos x="74" y="213"/>
                </a:cxn>
                <a:cxn ang="0">
                  <a:pos x="62" y="210"/>
                </a:cxn>
                <a:cxn ang="0">
                  <a:pos x="51" y="211"/>
                </a:cxn>
                <a:cxn ang="0">
                  <a:pos x="37" y="213"/>
                </a:cxn>
                <a:cxn ang="0">
                  <a:pos x="25" y="215"/>
                </a:cxn>
                <a:cxn ang="0">
                  <a:pos x="11" y="216"/>
                </a:cxn>
                <a:cxn ang="0">
                  <a:pos x="0" y="218"/>
                </a:cxn>
                <a:cxn ang="0">
                  <a:pos x="24" y="197"/>
                </a:cxn>
                <a:cxn ang="0">
                  <a:pos x="44" y="173"/>
                </a:cxn>
                <a:cxn ang="0">
                  <a:pos x="60" y="147"/>
                </a:cxn>
                <a:cxn ang="0">
                  <a:pos x="72" y="120"/>
                </a:cxn>
                <a:cxn ang="0">
                  <a:pos x="80" y="91"/>
                </a:cxn>
                <a:cxn ang="0">
                  <a:pos x="85" y="61"/>
                </a:cxn>
                <a:cxn ang="0">
                  <a:pos x="85" y="31"/>
                </a:cxn>
                <a:cxn ang="0">
                  <a:pos x="83" y="0"/>
                </a:cxn>
                <a:cxn ang="0">
                  <a:pos x="95" y="9"/>
                </a:cxn>
                <a:cxn ang="0">
                  <a:pos x="104" y="22"/>
                </a:cxn>
                <a:cxn ang="0">
                  <a:pos x="109" y="34"/>
                </a:cxn>
                <a:cxn ang="0">
                  <a:pos x="115" y="50"/>
                </a:cxn>
                <a:cxn ang="0">
                  <a:pos x="120" y="62"/>
                </a:cxn>
                <a:cxn ang="0">
                  <a:pos x="128" y="76"/>
                </a:cxn>
                <a:cxn ang="0">
                  <a:pos x="139" y="86"/>
                </a:cxn>
                <a:cxn ang="0">
                  <a:pos x="156" y="93"/>
                </a:cxn>
              </a:cxnLst>
              <a:rect l="0" t="0" r="r" b="b"/>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69" name="Freeform 97"/>
            <p:cNvSpPr>
              <a:spLocks/>
            </p:cNvSpPr>
            <p:nvPr/>
          </p:nvSpPr>
          <p:spPr bwMode="auto">
            <a:xfrm>
              <a:off x="4322" y="1663"/>
              <a:ext cx="37" cy="44"/>
            </a:xfrm>
            <a:custGeom>
              <a:avLst/>
              <a:gdLst/>
              <a:ahLst/>
              <a:cxnLst>
                <a:cxn ang="0">
                  <a:pos x="187" y="176"/>
                </a:cxn>
                <a:cxn ang="0">
                  <a:pos x="174" y="171"/>
                </a:cxn>
                <a:cxn ang="0">
                  <a:pos x="163" y="166"/>
                </a:cxn>
                <a:cxn ang="0">
                  <a:pos x="152" y="161"/>
                </a:cxn>
                <a:cxn ang="0">
                  <a:pos x="142" y="157"/>
                </a:cxn>
                <a:cxn ang="0">
                  <a:pos x="130" y="153"/>
                </a:cxn>
                <a:cxn ang="0">
                  <a:pos x="121" y="152"/>
                </a:cxn>
                <a:cxn ang="0">
                  <a:pos x="111" y="152"/>
                </a:cxn>
                <a:cxn ang="0">
                  <a:pos x="104" y="155"/>
                </a:cxn>
                <a:cxn ang="0">
                  <a:pos x="95" y="162"/>
                </a:cxn>
                <a:cxn ang="0">
                  <a:pos x="88" y="172"/>
                </a:cxn>
                <a:cxn ang="0">
                  <a:pos x="83" y="181"/>
                </a:cxn>
                <a:cxn ang="0">
                  <a:pos x="77" y="190"/>
                </a:cxn>
                <a:cxn ang="0">
                  <a:pos x="70" y="197"/>
                </a:cxn>
                <a:cxn ang="0">
                  <a:pos x="65" y="205"/>
                </a:cxn>
                <a:cxn ang="0">
                  <a:pos x="58" y="211"/>
                </a:cxn>
                <a:cxn ang="0">
                  <a:pos x="52" y="217"/>
                </a:cxn>
                <a:cxn ang="0">
                  <a:pos x="59" y="201"/>
                </a:cxn>
                <a:cxn ang="0">
                  <a:pos x="59" y="186"/>
                </a:cxn>
                <a:cxn ang="0">
                  <a:pos x="53" y="171"/>
                </a:cxn>
                <a:cxn ang="0">
                  <a:pos x="44" y="157"/>
                </a:cxn>
                <a:cxn ang="0">
                  <a:pos x="32" y="144"/>
                </a:cxn>
                <a:cxn ang="0">
                  <a:pos x="21" y="132"/>
                </a:cxn>
                <a:cxn ang="0">
                  <a:pos x="8" y="122"/>
                </a:cxn>
                <a:cxn ang="0">
                  <a:pos x="0" y="114"/>
                </a:cxn>
                <a:cxn ang="0">
                  <a:pos x="24" y="112"/>
                </a:cxn>
                <a:cxn ang="0">
                  <a:pos x="42" y="104"/>
                </a:cxn>
                <a:cxn ang="0">
                  <a:pos x="57" y="89"/>
                </a:cxn>
                <a:cxn ang="0">
                  <a:pos x="68" y="73"/>
                </a:cxn>
                <a:cxn ang="0">
                  <a:pos x="78" y="51"/>
                </a:cxn>
                <a:cxn ang="0">
                  <a:pos x="88" y="32"/>
                </a:cxn>
                <a:cxn ang="0">
                  <a:pos x="100" y="13"/>
                </a:cxn>
                <a:cxn ang="0">
                  <a:pos x="114" y="0"/>
                </a:cxn>
                <a:cxn ang="0">
                  <a:pos x="118" y="23"/>
                </a:cxn>
                <a:cxn ang="0">
                  <a:pos x="122" y="45"/>
                </a:cxn>
                <a:cxn ang="0">
                  <a:pos x="127" y="68"/>
                </a:cxn>
                <a:cxn ang="0">
                  <a:pos x="135" y="92"/>
                </a:cxn>
                <a:cxn ang="0">
                  <a:pos x="143" y="113"/>
                </a:cxn>
                <a:cxn ang="0">
                  <a:pos x="154" y="135"/>
                </a:cxn>
                <a:cxn ang="0">
                  <a:pos x="169" y="155"/>
                </a:cxn>
                <a:cxn ang="0">
                  <a:pos x="187" y="176"/>
                </a:cxn>
              </a:cxnLst>
              <a:rect l="0" t="0" r="r" b="b"/>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0" name="Freeform 98"/>
            <p:cNvSpPr>
              <a:spLocks/>
            </p:cNvSpPr>
            <p:nvPr/>
          </p:nvSpPr>
          <p:spPr bwMode="auto">
            <a:xfrm>
              <a:off x="4112" y="1663"/>
              <a:ext cx="52" cy="46"/>
            </a:xfrm>
            <a:custGeom>
              <a:avLst/>
              <a:gdLst/>
              <a:ahLst/>
              <a:cxnLst>
                <a:cxn ang="0">
                  <a:pos x="208" y="93"/>
                </a:cxn>
                <a:cxn ang="0">
                  <a:pos x="260" y="93"/>
                </a:cxn>
                <a:cxn ang="0">
                  <a:pos x="246" y="105"/>
                </a:cxn>
                <a:cxn ang="0">
                  <a:pos x="234" y="119"/>
                </a:cxn>
                <a:cxn ang="0">
                  <a:pos x="220" y="135"/>
                </a:cxn>
                <a:cxn ang="0">
                  <a:pos x="211" y="152"/>
                </a:cxn>
                <a:cxn ang="0">
                  <a:pos x="203" y="167"/>
                </a:cxn>
                <a:cxn ang="0">
                  <a:pos x="201" y="184"/>
                </a:cxn>
                <a:cxn ang="0">
                  <a:pos x="205" y="200"/>
                </a:cxn>
                <a:cxn ang="0">
                  <a:pos x="218" y="217"/>
                </a:cxn>
                <a:cxn ang="0">
                  <a:pos x="218" y="227"/>
                </a:cxn>
                <a:cxn ang="0">
                  <a:pos x="214" y="228"/>
                </a:cxn>
                <a:cxn ang="0">
                  <a:pos x="206" y="227"/>
                </a:cxn>
                <a:cxn ang="0">
                  <a:pos x="195" y="223"/>
                </a:cxn>
                <a:cxn ang="0">
                  <a:pos x="183" y="219"/>
                </a:cxn>
                <a:cxn ang="0">
                  <a:pos x="167" y="216"/>
                </a:cxn>
                <a:cxn ang="0">
                  <a:pos x="151" y="215"/>
                </a:cxn>
                <a:cxn ang="0">
                  <a:pos x="136" y="218"/>
                </a:cxn>
                <a:cxn ang="0">
                  <a:pos x="124" y="227"/>
                </a:cxn>
                <a:cxn ang="0">
                  <a:pos x="116" y="206"/>
                </a:cxn>
                <a:cxn ang="0">
                  <a:pos x="104" y="191"/>
                </a:cxn>
                <a:cxn ang="0">
                  <a:pos x="88" y="180"/>
                </a:cxn>
                <a:cxn ang="0">
                  <a:pos x="70" y="173"/>
                </a:cxn>
                <a:cxn ang="0">
                  <a:pos x="49" y="165"/>
                </a:cxn>
                <a:cxn ang="0">
                  <a:pos x="30" y="157"/>
                </a:cxn>
                <a:cxn ang="0">
                  <a:pos x="13" y="147"/>
                </a:cxn>
                <a:cxn ang="0">
                  <a:pos x="0" y="135"/>
                </a:cxn>
                <a:cxn ang="0">
                  <a:pos x="15" y="125"/>
                </a:cxn>
                <a:cxn ang="0">
                  <a:pos x="35" y="118"/>
                </a:cxn>
                <a:cxn ang="0">
                  <a:pos x="54" y="113"/>
                </a:cxn>
                <a:cxn ang="0">
                  <a:pos x="74" y="110"/>
                </a:cxn>
                <a:cxn ang="0">
                  <a:pos x="92" y="103"/>
                </a:cxn>
                <a:cxn ang="0">
                  <a:pos x="109" y="94"/>
                </a:cxn>
                <a:cxn ang="0">
                  <a:pos x="123" y="80"/>
                </a:cxn>
                <a:cxn ang="0">
                  <a:pos x="134" y="62"/>
                </a:cxn>
                <a:cxn ang="0">
                  <a:pos x="156" y="0"/>
                </a:cxn>
                <a:cxn ang="0">
                  <a:pos x="159" y="14"/>
                </a:cxn>
                <a:cxn ang="0">
                  <a:pos x="162" y="26"/>
                </a:cxn>
                <a:cxn ang="0">
                  <a:pos x="167" y="38"/>
                </a:cxn>
                <a:cxn ang="0">
                  <a:pos x="173" y="50"/>
                </a:cxn>
                <a:cxn ang="0">
                  <a:pos x="178" y="60"/>
                </a:cxn>
                <a:cxn ang="0">
                  <a:pos x="186" y="70"/>
                </a:cxn>
                <a:cxn ang="0">
                  <a:pos x="196" y="80"/>
                </a:cxn>
                <a:cxn ang="0">
                  <a:pos x="208" y="93"/>
                </a:cxn>
              </a:cxnLst>
              <a:rect l="0" t="0" r="r" b="b"/>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1" name="Freeform 99"/>
            <p:cNvSpPr>
              <a:spLocks/>
            </p:cNvSpPr>
            <p:nvPr/>
          </p:nvSpPr>
          <p:spPr bwMode="auto">
            <a:xfrm>
              <a:off x="4228" y="1668"/>
              <a:ext cx="60" cy="102"/>
            </a:xfrm>
            <a:custGeom>
              <a:avLst/>
              <a:gdLst/>
              <a:ahLst/>
              <a:cxnLst>
                <a:cxn ang="0">
                  <a:pos x="300" y="456"/>
                </a:cxn>
                <a:cxn ang="0">
                  <a:pos x="266" y="473"/>
                </a:cxn>
                <a:cxn ang="0">
                  <a:pos x="230" y="488"/>
                </a:cxn>
                <a:cxn ang="0">
                  <a:pos x="192" y="499"/>
                </a:cxn>
                <a:cxn ang="0">
                  <a:pos x="153" y="507"/>
                </a:cxn>
                <a:cxn ang="0">
                  <a:pos x="113" y="510"/>
                </a:cxn>
                <a:cxn ang="0">
                  <a:pos x="73" y="510"/>
                </a:cxn>
                <a:cxn ang="0">
                  <a:pos x="35" y="506"/>
                </a:cxn>
                <a:cxn ang="0">
                  <a:pos x="0" y="497"/>
                </a:cxn>
                <a:cxn ang="0">
                  <a:pos x="0" y="20"/>
                </a:cxn>
                <a:cxn ang="0">
                  <a:pos x="44" y="10"/>
                </a:cxn>
                <a:cxn ang="0">
                  <a:pos x="71" y="18"/>
                </a:cxn>
                <a:cxn ang="0">
                  <a:pos x="85" y="37"/>
                </a:cxn>
                <a:cxn ang="0">
                  <a:pos x="93" y="66"/>
                </a:cxn>
                <a:cxn ang="0">
                  <a:pos x="97" y="98"/>
                </a:cxn>
                <a:cxn ang="0">
                  <a:pos x="102" y="131"/>
                </a:cxn>
                <a:cxn ang="0">
                  <a:pos x="113" y="158"/>
                </a:cxn>
                <a:cxn ang="0">
                  <a:pos x="134" y="176"/>
                </a:cxn>
                <a:cxn ang="0">
                  <a:pos x="159" y="163"/>
                </a:cxn>
                <a:cxn ang="0">
                  <a:pos x="177" y="148"/>
                </a:cxn>
                <a:cxn ang="0">
                  <a:pos x="187" y="126"/>
                </a:cxn>
                <a:cxn ang="0">
                  <a:pos x="195" y="102"/>
                </a:cxn>
                <a:cxn ang="0">
                  <a:pos x="198" y="75"/>
                </a:cxn>
                <a:cxn ang="0">
                  <a:pos x="203" y="49"/>
                </a:cxn>
                <a:cxn ang="0">
                  <a:pos x="207" y="23"/>
                </a:cxn>
                <a:cxn ang="0">
                  <a:pos x="218" y="0"/>
                </a:cxn>
                <a:cxn ang="0">
                  <a:pos x="290" y="52"/>
                </a:cxn>
                <a:cxn ang="0">
                  <a:pos x="300" y="456"/>
                </a:cxn>
              </a:cxnLst>
              <a:rect l="0" t="0" r="r" b="b"/>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2" name="Freeform 100"/>
            <p:cNvSpPr>
              <a:spLocks/>
            </p:cNvSpPr>
            <p:nvPr/>
          </p:nvSpPr>
          <p:spPr bwMode="auto">
            <a:xfrm>
              <a:off x="4104" y="1684"/>
              <a:ext cx="74" cy="83"/>
            </a:xfrm>
            <a:custGeom>
              <a:avLst/>
              <a:gdLst/>
              <a:ahLst/>
              <a:cxnLst>
                <a:cxn ang="0">
                  <a:pos x="324" y="395"/>
                </a:cxn>
                <a:cxn ang="0">
                  <a:pos x="262" y="414"/>
                </a:cxn>
                <a:cxn ang="0">
                  <a:pos x="193" y="412"/>
                </a:cxn>
                <a:cxn ang="0">
                  <a:pos x="124" y="406"/>
                </a:cxn>
                <a:cxn ang="0">
                  <a:pos x="44" y="399"/>
                </a:cxn>
                <a:cxn ang="0">
                  <a:pos x="2" y="350"/>
                </a:cxn>
                <a:cxn ang="0">
                  <a:pos x="2" y="271"/>
                </a:cxn>
                <a:cxn ang="0">
                  <a:pos x="12" y="190"/>
                </a:cxn>
                <a:cxn ang="0">
                  <a:pos x="20" y="94"/>
                </a:cxn>
                <a:cxn ang="0">
                  <a:pos x="43" y="92"/>
                </a:cxn>
                <a:cxn ang="0">
                  <a:pos x="67" y="101"/>
                </a:cxn>
                <a:cxn ang="0">
                  <a:pos x="89" y="113"/>
                </a:cxn>
                <a:cxn ang="0">
                  <a:pos x="113" y="124"/>
                </a:cxn>
                <a:cxn ang="0">
                  <a:pos x="113" y="164"/>
                </a:cxn>
                <a:cxn ang="0">
                  <a:pos x="106" y="206"/>
                </a:cxn>
                <a:cxn ang="0">
                  <a:pos x="105" y="244"/>
                </a:cxn>
                <a:cxn ang="0">
                  <a:pos x="124" y="280"/>
                </a:cxn>
                <a:cxn ang="0">
                  <a:pos x="160" y="246"/>
                </a:cxn>
                <a:cxn ang="0">
                  <a:pos x="188" y="197"/>
                </a:cxn>
                <a:cxn ang="0">
                  <a:pos x="216" y="163"/>
                </a:cxn>
                <a:cxn ang="0">
                  <a:pos x="259" y="176"/>
                </a:cxn>
                <a:cxn ang="0">
                  <a:pos x="273" y="191"/>
                </a:cxn>
                <a:cxn ang="0">
                  <a:pos x="290" y="203"/>
                </a:cxn>
                <a:cxn ang="0">
                  <a:pos x="308" y="209"/>
                </a:cxn>
                <a:cxn ang="0">
                  <a:pos x="331" y="208"/>
                </a:cxn>
                <a:cxn ang="0">
                  <a:pos x="338" y="156"/>
                </a:cxn>
                <a:cxn ang="0">
                  <a:pos x="315" y="99"/>
                </a:cxn>
                <a:cxn ang="0">
                  <a:pos x="307" y="45"/>
                </a:cxn>
                <a:cxn ang="0">
                  <a:pos x="363" y="0"/>
                </a:cxn>
                <a:cxn ang="0">
                  <a:pos x="368" y="83"/>
                </a:cxn>
                <a:cxn ang="0">
                  <a:pos x="364" y="175"/>
                </a:cxn>
                <a:cxn ang="0">
                  <a:pos x="356" y="272"/>
                </a:cxn>
                <a:cxn ang="0">
                  <a:pos x="351" y="374"/>
                </a:cxn>
              </a:cxnLst>
              <a:rect l="0" t="0" r="r" b="b"/>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3" name="Freeform 101"/>
            <p:cNvSpPr>
              <a:spLocks/>
            </p:cNvSpPr>
            <p:nvPr/>
          </p:nvSpPr>
          <p:spPr bwMode="auto">
            <a:xfrm>
              <a:off x="4278" y="1767"/>
              <a:ext cx="31" cy="46"/>
            </a:xfrm>
            <a:custGeom>
              <a:avLst/>
              <a:gdLst/>
              <a:ahLst/>
              <a:cxnLst>
                <a:cxn ang="0">
                  <a:pos x="156" y="31"/>
                </a:cxn>
                <a:cxn ang="0">
                  <a:pos x="42" y="228"/>
                </a:cxn>
                <a:cxn ang="0">
                  <a:pos x="32" y="219"/>
                </a:cxn>
                <a:cxn ang="0">
                  <a:pos x="20" y="211"/>
                </a:cxn>
                <a:cxn ang="0">
                  <a:pos x="14" y="205"/>
                </a:cxn>
                <a:cxn ang="0">
                  <a:pos x="8" y="200"/>
                </a:cxn>
                <a:cxn ang="0">
                  <a:pos x="4" y="193"/>
                </a:cxn>
                <a:cxn ang="0">
                  <a:pos x="0" y="187"/>
                </a:cxn>
                <a:cxn ang="0">
                  <a:pos x="114" y="0"/>
                </a:cxn>
                <a:cxn ang="0">
                  <a:pos x="120" y="0"/>
                </a:cxn>
                <a:cxn ang="0">
                  <a:pos x="126" y="2"/>
                </a:cxn>
                <a:cxn ang="0">
                  <a:pos x="130" y="5"/>
                </a:cxn>
                <a:cxn ang="0">
                  <a:pos x="135" y="11"/>
                </a:cxn>
                <a:cxn ang="0">
                  <a:pos x="138" y="15"/>
                </a:cxn>
                <a:cxn ang="0">
                  <a:pos x="144" y="21"/>
                </a:cxn>
                <a:cxn ang="0">
                  <a:pos x="148" y="26"/>
                </a:cxn>
                <a:cxn ang="0">
                  <a:pos x="156" y="31"/>
                </a:cxn>
              </a:cxnLst>
              <a:rect l="0" t="0" r="r" b="b"/>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4" name="Freeform 102"/>
            <p:cNvSpPr>
              <a:spLocks/>
            </p:cNvSpPr>
            <p:nvPr/>
          </p:nvSpPr>
          <p:spPr bwMode="auto">
            <a:xfrm>
              <a:off x="4275" y="1773"/>
              <a:ext cx="11" cy="19"/>
            </a:xfrm>
            <a:custGeom>
              <a:avLst/>
              <a:gdLst/>
              <a:ahLst/>
              <a:cxnLst>
                <a:cxn ang="0">
                  <a:pos x="3" y="93"/>
                </a:cxn>
                <a:cxn ang="0">
                  <a:pos x="2" y="74"/>
                </a:cxn>
                <a:cxn ang="0">
                  <a:pos x="1" y="58"/>
                </a:cxn>
                <a:cxn ang="0">
                  <a:pos x="0" y="43"/>
                </a:cxn>
                <a:cxn ang="0">
                  <a:pos x="2" y="31"/>
                </a:cxn>
                <a:cxn ang="0">
                  <a:pos x="5" y="19"/>
                </a:cxn>
                <a:cxn ang="0">
                  <a:pos x="15" y="10"/>
                </a:cxn>
                <a:cxn ang="0">
                  <a:pos x="31" y="4"/>
                </a:cxn>
                <a:cxn ang="0">
                  <a:pos x="55" y="0"/>
                </a:cxn>
                <a:cxn ang="0">
                  <a:pos x="3" y="93"/>
                </a:cxn>
              </a:cxnLst>
              <a:rect l="0" t="0" r="r" b="b"/>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5" name="Freeform 103"/>
            <p:cNvSpPr>
              <a:spLocks/>
            </p:cNvSpPr>
            <p:nvPr/>
          </p:nvSpPr>
          <p:spPr bwMode="auto">
            <a:xfrm>
              <a:off x="4131" y="1777"/>
              <a:ext cx="29" cy="44"/>
            </a:xfrm>
            <a:custGeom>
              <a:avLst/>
              <a:gdLst/>
              <a:ahLst/>
              <a:cxnLst>
                <a:cxn ang="0">
                  <a:pos x="145" y="0"/>
                </a:cxn>
                <a:cxn ang="0">
                  <a:pos x="126" y="27"/>
                </a:cxn>
                <a:cxn ang="0">
                  <a:pos x="109" y="55"/>
                </a:cxn>
                <a:cxn ang="0">
                  <a:pos x="92" y="82"/>
                </a:cxn>
                <a:cxn ang="0">
                  <a:pos x="76" y="111"/>
                </a:cxn>
                <a:cxn ang="0">
                  <a:pos x="58" y="139"/>
                </a:cxn>
                <a:cxn ang="0">
                  <a:pos x="41" y="167"/>
                </a:cxn>
                <a:cxn ang="0">
                  <a:pos x="21" y="193"/>
                </a:cxn>
                <a:cxn ang="0">
                  <a:pos x="0" y="218"/>
                </a:cxn>
                <a:cxn ang="0">
                  <a:pos x="2" y="183"/>
                </a:cxn>
                <a:cxn ang="0">
                  <a:pos x="8" y="150"/>
                </a:cxn>
                <a:cxn ang="0">
                  <a:pos x="17" y="119"/>
                </a:cxn>
                <a:cxn ang="0">
                  <a:pos x="31" y="92"/>
                </a:cxn>
                <a:cxn ang="0">
                  <a:pos x="45" y="65"/>
                </a:cxn>
                <a:cxn ang="0">
                  <a:pos x="60" y="41"/>
                </a:cxn>
                <a:cxn ang="0">
                  <a:pos x="76" y="19"/>
                </a:cxn>
                <a:cxn ang="0">
                  <a:pos x="93" y="0"/>
                </a:cxn>
                <a:cxn ang="0">
                  <a:pos x="96" y="2"/>
                </a:cxn>
                <a:cxn ang="0">
                  <a:pos x="102" y="3"/>
                </a:cxn>
                <a:cxn ang="0">
                  <a:pos x="109" y="3"/>
                </a:cxn>
                <a:cxn ang="0">
                  <a:pos x="116" y="3"/>
                </a:cxn>
                <a:cxn ang="0">
                  <a:pos x="122" y="1"/>
                </a:cxn>
                <a:cxn ang="0">
                  <a:pos x="129" y="1"/>
                </a:cxn>
                <a:cxn ang="0">
                  <a:pos x="137" y="0"/>
                </a:cxn>
                <a:cxn ang="0">
                  <a:pos x="145" y="0"/>
                </a:cxn>
              </a:cxnLst>
              <a:rect l="0" t="0" r="r" b="b"/>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6" name="Freeform 104"/>
            <p:cNvSpPr>
              <a:spLocks/>
            </p:cNvSpPr>
            <p:nvPr/>
          </p:nvSpPr>
          <p:spPr bwMode="auto">
            <a:xfrm>
              <a:off x="4139" y="1782"/>
              <a:ext cx="29" cy="53"/>
            </a:xfrm>
            <a:custGeom>
              <a:avLst/>
              <a:gdLst/>
              <a:ahLst/>
              <a:cxnLst>
                <a:cxn ang="0">
                  <a:pos x="32" y="269"/>
                </a:cxn>
                <a:cxn ang="0">
                  <a:pos x="0" y="249"/>
                </a:cxn>
                <a:cxn ang="0">
                  <a:pos x="146" y="0"/>
                </a:cxn>
                <a:cxn ang="0">
                  <a:pos x="145" y="36"/>
                </a:cxn>
                <a:cxn ang="0">
                  <a:pos x="137" y="72"/>
                </a:cxn>
                <a:cxn ang="0">
                  <a:pos x="123" y="106"/>
                </a:cxn>
                <a:cxn ang="0">
                  <a:pos x="107" y="141"/>
                </a:cxn>
                <a:cxn ang="0">
                  <a:pos x="87" y="173"/>
                </a:cxn>
                <a:cxn ang="0">
                  <a:pos x="68" y="206"/>
                </a:cxn>
                <a:cxn ang="0">
                  <a:pos x="48" y="237"/>
                </a:cxn>
                <a:cxn ang="0">
                  <a:pos x="32" y="269"/>
                </a:cxn>
              </a:cxnLst>
              <a:rect l="0" t="0" r="r" b="b"/>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7" name="Freeform 105"/>
            <p:cNvSpPr>
              <a:spLocks/>
            </p:cNvSpPr>
            <p:nvPr/>
          </p:nvSpPr>
          <p:spPr bwMode="auto">
            <a:xfrm>
              <a:off x="4293" y="1782"/>
              <a:ext cx="30" cy="43"/>
            </a:xfrm>
            <a:custGeom>
              <a:avLst/>
              <a:gdLst/>
              <a:ahLst/>
              <a:cxnLst>
                <a:cxn ang="0">
                  <a:pos x="61" y="217"/>
                </a:cxn>
                <a:cxn ang="0">
                  <a:pos x="51" y="209"/>
                </a:cxn>
                <a:cxn ang="0">
                  <a:pos x="38" y="203"/>
                </a:cxn>
                <a:cxn ang="0">
                  <a:pos x="26" y="198"/>
                </a:cxn>
                <a:cxn ang="0">
                  <a:pos x="14" y="193"/>
                </a:cxn>
                <a:cxn ang="0">
                  <a:pos x="4" y="185"/>
                </a:cxn>
                <a:cxn ang="0">
                  <a:pos x="0" y="179"/>
                </a:cxn>
                <a:cxn ang="0">
                  <a:pos x="1" y="167"/>
                </a:cxn>
                <a:cxn ang="0">
                  <a:pos x="9" y="155"/>
                </a:cxn>
                <a:cxn ang="0">
                  <a:pos x="112" y="0"/>
                </a:cxn>
                <a:cxn ang="0">
                  <a:pos x="139" y="23"/>
                </a:cxn>
                <a:cxn ang="0">
                  <a:pos x="149" y="49"/>
                </a:cxn>
                <a:cxn ang="0">
                  <a:pos x="143" y="76"/>
                </a:cxn>
                <a:cxn ang="0">
                  <a:pos x="129" y="104"/>
                </a:cxn>
                <a:cxn ang="0">
                  <a:pos x="107" y="131"/>
                </a:cxn>
                <a:cxn ang="0">
                  <a:pos x="87" y="161"/>
                </a:cxn>
                <a:cxn ang="0">
                  <a:pos x="69" y="189"/>
                </a:cxn>
                <a:cxn ang="0">
                  <a:pos x="61" y="217"/>
                </a:cxn>
              </a:cxnLst>
              <a:rect l="0" t="0" r="r" b="b"/>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8" name="Freeform 106"/>
            <p:cNvSpPr>
              <a:spLocks/>
            </p:cNvSpPr>
            <p:nvPr/>
          </p:nvSpPr>
          <p:spPr bwMode="auto">
            <a:xfrm>
              <a:off x="4313" y="1798"/>
              <a:ext cx="31" cy="37"/>
            </a:xfrm>
            <a:custGeom>
              <a:avLst/>
              <a:gdLst/>
              <a:ahLst/>
              <a:cxnLst>
                <a:cxn ang="0">
                  <a:pos x="156" y="52"/>
                </a:cxn>
                <a:cxn ang="0">
                  <a:pos x="63" y="186"/>
                </a:cxn>
                <a:cxn ang="0">
                  <a:pos x="0" y="166"/>
                </a:cxn>
                <a:cxn ang="0">
                  <a:pos x="84" y="0"/>
                </a:cxn>
                <a:cxn ang="0">
                  <a:pos x="91" y="3"/>
                </a:cxn>
                <a:cxn ang="0">
                  <a:pos x="100" y="6"/>
                </a:cxn>
                <a:cxn ang="0">
                  <a:pos x="110" y="11"/>
                </a:cxn>
                <a:cxn ang="0">
                  <a:pos x="120" y="17"/>
                </a:cxn>
                <a:cxn ang="0">
                  <a:pos x="129" y="22"/>
                </a:cxn>
                <a:cxn ang="0">
                  <a:pos x="138" y="30"/>
                </a:cxn>
                <a:cxn ang="0">
                  <a:pos x="147" y="40"/>
                </a:cxn>
                <a:cxn ang="0">
                  <a:pos x="156" y="52"/>
                </a:cxn>
              </a:cxnLst>
              <a:rect l="0" t="0" r="r" b="b"/>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79" name="Freeform 107"/>
            <p:cNvSpPr>
              <a:spLocks/>
            </p:cNvSpPr>
            <p:nvPr/>
          </p:nvSpPr>
          <p:spPr bwMode="auto">
            <a:xfrm>
              <a:off x="4154" y="1809"/>
              <a:ext cx="26" cy="43"/>
            </a:xfrm>
            <a:custGeom>
              <a:avLst/>
              <a:gdLst/>
              <a:ahLst/>
              <a:cxnLst>
                <a:cxn ang="0">
                  <a:pos x="124" y="72"/>
                </a:cxn>
                <a:cxn ang="0">
                  <a:pos x="40" y="218"/>
                </a:cxn>
                <a:cxn ang="0">
                  <a:pos x="30" y="209"/>
                </a:cxn>
                <a:cxn ang="0">
                  <a:pos x="20" y="201"/>
                </a:cxn>
                <a:cxn ang="0">
                  <a:pos x="7" y="193"/>
                </a:cxn>
                <a:cxn ang="0">
                  <a:pos x="0" y="186"/>
                </a:cxn>
                <a:cxn ang="0">
                  <a:pos x="82" y="0"/>
                </a:cxn>
                <a:cxn ang="0">
                  <a:pos x="92" y="1"/>
                </a:cxn>
                <a:cxn ang="0">
                  <a:pos x="104" y="6"/>
                </a:cxn>
                <a:cxn ang="0">
                  <a:pos x="113" y="13"/>
                </a:cxn>
                <a:cxn ang="0">
                  <a:pos x="122" y="23"/>
                </a:cxn>
                <a:cxn ang="0">
                  <a:pos x="126" y="33"/>
                </a:cxn>
                <a:cxn ang="0">
                  <a:pos x="130" y="47"/>
                </a:cxn>
                <a:cxn ang="0">
                  <a:pos x="128" y="59"/>
                </a:cxn>
                <a:cxn ang="0">
                  <a:pos x="124" y="72"/>
                </a:cxn>
              </a:cxnLst>
              <a:rect l="0" t="0" r="r" b="b"/>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0" name="Freeform 108"/>
            <p:cNvSpPr>
              <a:spLocks/>
            </p:cNvSpPr>
            <p:nvPr/>
          </p:nvSpPr>
          <p:spPr bwMode="auto">
            <a:xfrm>
              <a:off x="4336" y="1815"/>
              <a:ext cx="20" cy="29"/>
            </a:xfrm>
            <a:custGeom>
              <a:avLst/>
              <a:gdLst/>
              <a:ahLst/>
              <a:cxnLst>
                <a:cxn ang="0">
                  <a:pos x="83" y="146"/>
                </a:cxn>
                <a:cxn ang="0">
                  <a:pos x="0" y="136"/>
                </a:cxn>
                <a:cxn ang="0">
                  <a:pos x="62" y="0"/>
                </a:cxn>
                <a:cxn ang="0">
                  <a:pos x="72" y="15"/>
                </a:cxn>
                <a:cxn ang="0">
                  <a:pos x="82" y="33"/>
                </a:cxn>
                <a:cxn ang="0">
                  <a:pos x="89" y="50"/>
                </a:cxn>
                <a:cxn ang="0">
                  <a:pos x="96" y="69"/>
                </a:cxn>
                <a:cxn ang="0">
                  <a:pos x="97" y="87"/>
                </a:cxn>
                <a:cxn ang="0">
                  <a:pos x="96" y="106"/>
                </a:cxn>
                <a:cxn ang="0">
                  <a:pos x="91" y="125"/>
                </a:cxn>
                <a:cxn ang="0">
                  <a:pos x="83" y="146"/>
                </a:cxn>
              </a:cxnLst>
              <a:rect l="0" t="0" r="r" b="b"/>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1" name="Freeform 109"/>
            <p:cNvSpPr>
              <a:spLocks/>
            </p:cNvSpPr>
            <p:nvPr/>
          </p:nvSpPr>
          <p:spPr bwMode="auto">
            <a:xfrm>
              <a:off x="4171" y="1827"/>
              <a:ext cx="24" cy="35"/>
            </a:xfrm>
            <a:custGeom>
              <a:avLst/>
              <a:gdLst/>
              <a:ahLst/>
              <a:cxnLst>
                <a:cxn ang="0">
                  <a:pos x="57" y="176"/>
                </a:cxn>
                <a:cxn ang="0">
                  <a:pos x="44" y="174"/>
                </a:cxn>
                <a:cxn ang="0">
                  <a:pos x="31" y="171"/>
                </a:cxn>
                <a:cxn ang="0">
                  <a:pos x="18" y="163"/>
                </a:cxn>
                <a:cxn ang="0">
                  <a:pos x="9" y="155"/>
                </a:cxn>
                <a:cxn ang="0">
                  <a:pos x="2" y="144"/>
                </a:cxn>
                <a:cxn ang="0">
                  <a:pos x="0" y="132"/>
                </a:cxn>
                <a:cxn ang="0">
                  <a:pos x="4" y="118"/>
                </a:cxn>
                <a:cxn ang="0">
                  <a:pos x="15" y="104"/>
                </a:cxn>
                <a:cxn ang="0">
                  <a:pos x="79" y="0"/>
                </a:cxn>
                <a:cxn ang="0">
                  <a:pos x="107" y="19"/>
                </a:cxn>
                <a:cxn ang="0">
                  <a:pos x="119" y="42"/>
                </a:cxn>
                <a:cxn ang="0">
                  <a:pos x="118" y="65"/>
                </a:cxn>
                <a:cxn ang="0">
                  <a:pos x="110" y="88"/>
                </a:cxn>
                <a:cxn ang="0">
                  <a:pos x="95" y="111"/>
                </a:cxn>
                <a:cxn ang="0">
                  <a:pos x="79" y="133"/>
                </a:cxn>
                <a:cxn ang="0">
                  <a:pos x="64" y="155"/>
                </a:cxn>
                <a:cxn ang="0">
                  <a:pos x="57" y="176"/>
                </a:cxn>
              </a:cxnLst>
              <a:rect l="0" t="0" r="r" b="b"/>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2" name="Freeform 110"/>
            <p:cNvSpPr>
              <a:spLocks/>
            </p:cNvSpPr>
            <p:nvPr/>
          </p:nvSpPr>
          <p:spPr bwMode="auto">
            <a:xfrm>
              <a:off x="4193" y="1846"/>
              <a:ext cx="17" cy="23"/>
            </a:xfrm>
            <a:custGeom>
              <a:avLst/>
              <a:gdLst/>
              <a:ahLst/>
              <a:cxnLst>
                <a:cxn ang="0">
                  <a:pos x="73" y="114"/>
                </a:cxn>
                <a:cxn ang="0">
                  <a:pos x="0" y="104"/>
                </a:cxn>
                <a:cxn ang="0">
                  <a:pos x="42" y="0"/>
                </a:cxn>
                <a:cxn ang="0">
                  <a:pos x="52" y="11"/>
                </a:cxn>
                <a:cxn ang="0">
                  <a:pos x="64" y="25"/>
                </a:cxn>
                <a:cxn ang="0">
                  <a:pos x="73" y="38"/>
                </a:cxn>
                <a:cxn ang="0">
                  <a:pos x="80" y="53"/>
                </a:cxn>
                <a:cxn ang="0">
                  <a:pos x="84" y="67"/>
                </a:cxn>
                <a:cxn ang="0">
                  <a:pos x="85" y="82"/>
                </a:cxn>
                <a:cxn ang="0">
                  <a:pos x="80" y="97"/>
                </a:cxn>
                <a:cxn ang="0">
                  <a:pos x="73" y="114"/>
                </a:cxn>
              </a:cxnLst>
              <a:rect l="0" t="0" r="r" b="b"/>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3" name="Freeform 111"/>
            <p:cNvSpPr>
              <a:spLocks/>
            </p:cNvSpPr>
            <p:nvPr/>
          </p:nvSpPr>
          <p:spPr bwMode="auto">
            <a:xfrm>
              <a:off x="4212" y="884"/>
              <a:ext cx="12" cy="7"/>
            </a:xfrm>
            <a:custGeom>
              <a:avLst/>
              <a:gdLst/>
              <a:ahLst/>
              <a:cxnLst>
                <a:cxn ang="0">
                  <a:pos x="62" y="32"/>
                </a:cxn>
                <a:cxn ang="0">
                  <a:pos x="62" y="34"/>
                </a:cxn>
                <a:cxn ang="0">
                  <a:pos x="58" y="35"/>
                </a:cxn>
                <a:cxn ang="0">
                  <a:pos x="49" y="35"/>
                </a:cxn>
                <a:cxn ang="0">
                  <a:pos x="38" y="35"/>
                </a:cxn>
                <a:cxn ang="0">
                  <a:pos x="26" y="33"/>
                </a:cxn>
                <a:cxn ang="0">
                  <a:pos x="15" y="33"/>
                </a:cxn>
                <a:cxn ang="0">
                  <a:pos x="6" y="32"/>
                </a:cxn>
                <a:cxn ang="0">
                  <a:pos x="0" y="32"/>
                </a:cxn>
                <a:cxn ang="0">
                  <a:pos x="31" y="0"/>
                </a:cxn>
                <a:cxn ang="0">
                  <a:pos x="62" y="32"/>
                </a:cxn>
              </a:cxnLst>
              <a:rect l="0" t="0" r="r" b="b"/>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4" name="Freeform 112"/>
            <p:cNvSpPr>
              <a:spLocks/>
            </p:cNvSpPr>
            <p:nvPr/>
          </p:nvSpPr>
          <p:spPr bwMode="auto">
            <a:xfrm>
              <a:off x="4123" y="610"/>
              <a:ext cx="62" cy="66"/>
            </a:xfrm>
            <a:custGeom>
              <a:avLst/>
              <a:gdLst/>
              <a:ahLst/>
              <a:cxnLst>
                <a:cxn ang="0">
                  <a:pos x="228" y="104"/>
                </a:cxn>
                <a:cxn ang="0">
                  <a:pos x="310" y="125"/>
                </a:cxn>
                <a:cxn ang="0">
                  <a:pos x="310" y="136"/>
                </a:cxn>
                <a:cxn ang="0">
                  <a:pos x="300" y="143"/>
                </a:cxn>
                <a:cxn ang="0">
                  <a:pos x="290" y="152"/>
                </a:cxn>
                <a:cxn ang="0">
                  <a:pos x="278" y="162"/>
                </a:cxn>
                <a:cxn ang="0">
                  <a:pos x="267" y="172"/>
                </a:cxn>
                <a:cxn ang="0">
                  <a:pos x="256" y="182"/>
                </a:cxn>
                <a:cxn ang="0">
                  <a:pos x="249" y="195"/>
                </a:cxn>
                <a:cxn ang="0">
                  <a:pos x="246" y="206"/>
                </a:cxn>
                <a:cxn ang="0">
                  <a:pos x="248" y="218"/>
                </a:cxn>
                <a:cxn ang="0">
                  <a:pos x="258" y="231"/>
                </a:cxn>
                <a:cxn ang="0">
                  <a:pos x="266" y="244"/>
                </a:cxn>
                <a:cxn ang="0">
                  <a:pos x="271" y="259"/>
                </a:cxn>
                <a:cxn ang="0">
                  <a:pos x="274" y="275"/>
                </a:cxn>
                <a:cxn ang="0">
                  <a:pos x="274" y="289"/>
                </a:cxn>
                <a:cxn ang="0">
                  <a:pos x="274" y="305"/>
                </a:cxn>
                <a:cxn ang="0">
                  <a:pos x="272" y="319"/>
                </a:cxn>
                <a:cxn ang="0">
                  <a:pos x="270" y="332"/>
                </a:cxn>
                <a:cxn ang="0">
                  <a:pos x="254" y="329"/>
                </a:cxn>
                <a:cxn ang="0">
                  <a:pos x="240" y="323"/>
                </a:cxn>
                <a:cxn ang="0">
                  <a:pos x="228" y="314"/>
                </a:cxn>
                <a:cxn ang="0">
                  <a:pos x="218" y="306"/>
                </a:cxn>
                <a:cxn ang="0">
                  <a:pos x="205" y="296"/>
                </a:cxn>
                <a:cxn ang="0">
                  <a:pos x="193" y="288"/>
                </a:cxn>
                <a:cxn ang="0">
                  <a:pos x="179" y="282"/>
                </a:cxn>
                <a:cxn ang="0">
                  <a:pos x="166" y="280"/>
                </a:cxn>
                <a:cxn ang="0">
                  <a:pos x="160" y="275"/>
                </a:cxn>
                <a:cxn ang="0">
                  <a:pos x="156" y="269"/>
                </a:cxn>
                <a:cxn ang="0">
                  <a:pos x="149" y="262"/>
                </a:cxn>
                <a:cxn ang="0">
                  <a:pos x="143" y="258"/>
                </a:cxn>
                <a:cxn ang="0">
                  <a:pos x="135" y="253"/>
                </a:cxn>
                <a:cxn ang="0">
                  <a:pos x="128" y="252"/>
                </a:cxn>
                <a:cxn ang="0">
                  <a:pos x="121" y="253"/>
                </a:cxn>
                <a:cxn ang="0">
                  <a:pos x="114" y="260"/>
                </a:cxn>
                <a:cxn ang="0">
                  <a:pos x="100" y="270"/>
                </a:cxn>
                <a:cxn ang="0">
                  <a:pos x="88" y="280"/>
                </a:cxn>
                <a:cxn ang="0">
                  <a:pos x="74" y="289"/>
                </a:cxn>
                <a:cxn ang="0">
                  <a:pos x="62" y="299"/>
                </a:cxn>
                <a:cxn ang="0">
                  <a:pos x="48" y="305"/>
                </a:cxn>
                <a:cxn ang="0">
                  <a:pos x="35" y="312"/>
                </a:cxn>
                <a:cxn ang="0">
                  <a:pos x="21" y="317"/>
                </a:cxn>
                <a:cxn ang="0">
                  <a:pos x="10" y="322"/>
                </a:cxn>
                <a:cxn ang="0">
                  <a:pos x="62" y="187"/>
                </a:cxn>
                <a:cxn ang="0">
                  <a:pos x="55" y="178"/>
                </a:cxn>
                <a:cxn ang="0">
                  <a:pos x="48" y="169"/>
                </a:cxn>
                <a:cxn ang="0">
                  <a:pos x="39" y="160"/>
                </a:cxn>
                <a:cxn ang="0">
                  <a:pos x="30" y="151"/>
                </a:cxn>
                <a:cxn ang="0">
                  <a:pos x="20" y="140"/>
                </a:cxn>
                <a:cxn ang="0">
                  <a:pos x="11" y="131"/>
                </a:cxn>
                <a:cxn ang="0">
                  <a:pos x="4" y="121"/>
                </a:cxn>
                <a:cxn ang="0">
                  <a:pos x="0" y="114"/>
                </a:cxn>
                <a:cxn ang="0">
                  <a:pos x="27" y="117"/>
                </a:cxn>
                <a:cxn ang="0">
                  <a:pos x="52" y="112"/>
                </a:cxn>
                <a:cxn ang="0">
                  <a:pos x="73" y="100"/>
                </a:cxn>
                <a:cxn ang="0">
                  <a:pos x="92" y="84"/>
                </a:cxn>
                <a:cxn ang="0">
                  <a:pos x="108" y="64"/>
                </a:cxn>
                <a:cxn ang="0">
                  <a:pos x="124" y="42"/>
                </a:cxn>
                <a:cxn ang="0">
                  <a:pos x="139" y="19"/>
                </a:cxn>
                <a:cxn ang="0">
                  <a:pos x="156" y="0"/>
                </a:cxn>
                <a:cxn ang="0">
                  <a:pos x="166" y="0"/>
                </a:cxn>
                <a:cxn ang="0">
                  <a:pos x="228" y="104"/>
                </a:cxn>
              </a:cxnLst>
              <a:rect l="0" t="0" r="r" b="b"/>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5" name="Freeform 113"/>
            <p:cNvSpPr>
              <a:spLocks/>
            </p:cNvSpPr>
            <p:nvPr/>
          </p:nvSpPr>
          <p:spPr bwMode="auto">
            <a:xfrm>
              <a:off x="4131" y="618"/>
              <a:ext cx="46" cy="52"/>
            </a:xfrm>
            <a:custGeom>
              <a:avLst/>
              <a:gdLst/>
              <a:ahLst/>
              <a:cxnLst>
                <a:cxn ang="0">
                  <a:pos x="197" y="94"/>
                </a:cxn>
                <a:cxn ang="0">
                  <a:pos x="204" y="94"/>
                </a:cxn>
                <a:cxn ang="0">
                  <a:pos x="212" y="94"/>
                </a:cxn>
                <a:cxn ang="0">
                  <a:pos x="220" y="94"/>
                </a:cxn>
                <a:cxn ang="0">
                  <a:pos x="229" y="94"/>
                </a:cxn>
                <a:cxn ang="0">
                  <a:pos x="222" y="103"/>
                </a:cxn>
                <a:cxn ang="0">
                  <a:pos x="216" y="111"/>
                </a:cxn>
                <a:cxn ang="0">
                  <a:pos x="208" y="116"/>
                </a:cxn>
                <a:cxn ang="0">
                  <a:pos x="202" y="122"/>
                </a:cxn>
                <a:cxn ang="0">
                  <a:pos x="194" y="127"/>
                </a:cxn>
                <a:cxn ang="0">
                  <a:pos x="187" y="131"/>
                </a:cxn>
                <a:cxn ang="0">
                  <a:pos x="180" y="137"/>
                </a:cxn>
                <a:cxn ang="0">
                  <a:pos x="177" y="145"/>
                </a:cxn>
                <a:cxn ang="0">
                  <a:pos x="180" y="159"/>
                </a:cxn>
                <a:cxn ang="0">
                  <a:pos x="186" y="175"/>
                </a:cxn>
                <a:cxn ang="0">
                  <a:pos x="193" y="190"/>
                </a:cxn>
                <a:cxn ang="0">
                  <a:pos x="199" y="206"/>
                </a:cxn>
                <a:cxn ang="0">
                  <a:pos x="204" y="219"/>
                </a:cxn>
                <a:cxn ang="0">
                  <a:pos x="207" y="233"/>
                </a:cxn>
                <a:cxn ang="0">
                  <a:pos x="208" y="245"/>
                </a:cxn>
                <a:cxn ang="0">
                  <a:pos x="207" y="259"/>
                </a:cxn>
                <a:cxn ang="0">
                  <a:pos x="93" y="176"/>
                </a:cxn>
                <a:cxn ang="0">
                  <a:pos x="0" y="238"/>
                </a:cxn>
                <a:cxn ang="0">
                  <a:pos x="4" y="221"/>
                </a:cxn>
                <a:cxn ang="0">
                  <a:pos x="11" y="208"/>
                </a:cxn>
                <a:cxn ang="0">
                  <a:pos x="16" y="194"/>
                </a:cxn>
                <a:cxn ang="0">
                  <a:pos x="24" y="182"/>
                </a:cxn>
                <a:cxn ang="0">
                  <a:pos x="30" y="168"/>
                </a:cxn>
                <a:cxn ang="0">
                  <a:pos x="35" y="157"/>
                </a:cxn>
                <a:cxn ang="0">
                  <a:pos x="39" y="146"/>
                </a:cxn>
                <a:cxn ang="0">
                  <a:pos x="41" y="134"/>
                </a:cxn>
                <a:cxn ang="0">
                  <a:pos x="33" y="129"/>
                </a:cxn>
                <a:cxn ang="0">
                  <a:pos x="26" y="124"/>
                </a:cxn>
                <a:cxn ang="0">
                  <a:pos x="21" y="118"/>
                </a:cxn>
                <a:cxn ang="0">
                  <a:pos x="16" y="112"/>
                </a:cxn>
                <a:cxn ang="0">
                  <a:pos x="12" y="104"/>
                </a:cxn>
                <a:cxn ang="0">
                  <a:pos x="7" y="97"/>
                </a:cxn>
                <a:cxn ang="0">
                  <a:pos x="4" y="89"/>
                </a:cxn>
                <a:cxn ang="0">
                  <a:pos x="0" y="83"/>
                </a:cxn>
                <a:cxn ang="0">
                  <a:pos x="73" y="72"/>
                </a:cxn>
                <a:cxn ang="0">
                  <a:pos x="125" y="0"/>
                </a:cxn>
                <a:cxn ang="0">
                  <a:pos x="136" y="9"/>
                </a:cxn>
                <a:cxn ang="0">
                  <a:pos x="144" y="23"/>
                </a:cxn>
                <a:cxn ang="0">
                  <a:pos x="148" y="37"/>
                </a:cxn>
                <a:cxn ang="0">
                  <a:pos x="153" y="54"/>
                </a:cxn>
                <a:cxn ang="0">
                  <a:pos x="156" y="68"/>
                </a:cxn>
                <a:cxn ang="0">
                  <a:pos x="164" y="81"/>
                </a:cxn>
                <a:cxn ang="0">
                  <a:pos x="177" y="89"/>
                </a:cxn>
                <a:cxn ang="0">
                  <a:pos x="197" y="94"/>
                </a:cxn>
              </a:cxnLst>
              <a:rect l="0" t="0" r="r" b="b"/>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6" name="Freeform 114"/>
            <p:cNvSpPr>
              <a:spLocks/>
            </p:cNvSpPr>
            <p:nvPr/>
          </p:nvSpPr>
          <p:spPr bwMode="auto">
            <a:xfrm>
              <a:off x="4249" y="726"/>
              <a:ext cx="62" cy="60"/>
            </a:xfrm>
            <a:custGeom>
              <a:avLst/>
              <a:gdLst/>
              <a:ahLst/>
              <a:cxnLst>
                <a:cxn ang="0">
                  <a:pos x="210" y="24"/>
                </a:cxn>
                <a:cxn ang="0">
                  <a:pos x="213" y="51"/>
                </a:cxn>
                <a:cxn ang="0">
                  <a:pos x="216" y="75"/>
                </a:cxn>
                <a:cxn ang="0">
                  <a:pos x="229" y="95"/>
                </a:cxn>
                <a:cxn ang="0">
                  <a:pos x="249" y="104"/>
                </a:cxn>
                <a:cxn ang="0">
                  <a:pos x="271" y="107"/>
                </a:cxn>
                <a:cxn ang="0">
                  <a:pos x="291" y="114"/>
                </a:cxn>
                <a:cxn ang="0">
                  <a:pos x="306" y="126"/>
                </a:cxn>
                <a:cxn ang="0">
                  <a:pos x="239" y="197"/>
                </a:cxn>
                <a:cxn ang="0">
                  <a:pos x="240" y="219"/>
                </a:cxn>
                <a:cxn ang="0">
                  <a:pos x="243" y="243"/>
                </a:cxn>
                <a:cxn ang="0">
                  <a:pos x="247" y="267"/>
                </a:cxn>
                <a:cxn ang="0">
                  <a:pos x="249" y="290"/>
                </a:cxn>
                <a:cxn ang="0">
                  <a:pos x="220" y="285"/>
                </a:cxn>
                <a:cxn ang="0">
                  <a:pos x="198" y="272"/>
                </a:cxn>
                <a:cxn ang="0">
                  <a:pos x="177" y="255"/>
                </a:cxn>
                <a:cxn ang="0">
                  <a:pos x="155" y="238"/>
                </a:cxn>
                <a:cxn ang="0">
                  <a:pos x="133" y="255"/>
                </a:cxn>
                <a:cxn ang="0">
                  <a:pos x="114" y="273"/>
                </a:cxn>
                <a:cxn ang="0">
                  <a:pos x="94" y="288"/>
                </a:cxn>
                <a:cxn ang="0">
                  <a:pos x="73" y="300"/>
                </a:cxn>
                <a:cxn ang="0">
                  <a:pos x="67" y="258"/>
                </a:cxn>
                <a:cxn ang="0">
                  <a:pos x="83" y="216"/>
                </a:cxn>
                <a:cxn ang="0">
                  <a:pos x="90" y="178"/>
                </a:cxn>
                <a:cxn ang="0">
                  <a:pos x="63" y="156"/>
                </a:cxn>
                <a:cxn ang="0">
                  <a:pos x="47" y="147"/>
                </a:cxn>
                <a:cxn ang="0">
                  <a:pos x="31" y="138"/>
                </a:cxn>
                <a:cxn ang="0">
                  <a:pos x="15" y="128"/>
                </a:cxn>
                <a:cxn ang="0">
                  <a:pos x="0" y="114"/>
                </a:cxn>
                <a:cxn ang="0">
                  <a:pos x="115" y="84"/>
                </a:cxn>
                <a:cxn ang="0">
                  <a:pos x="135" y="62"/>
                </a:cxn>
                <a:cxn ang="0">
                  <a:pos x="156" y="37"/>
                </a:cxn>
                <a:cxn ang="0">
                  <a:pos x="179" y="14"/>
                </a:cxn>
                <a:cxn ang="0">
                  <a:pos x="207" y="0"/>
                </a:cxn>
              </a:cxnLst>
              <a:rect l="0" t="0" r="r" b="b"/>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7" name="Freeform 115"/>
            <p:cNvSpPr>
              <a:spLocks/>
            </p:cNvSpPr>
            <p:nvPr/>
          </p:nvSpPr>
          <p:spPr bwMode="auto">
            <a:xfrm>
              <a:off x="4257" y="733"/>
              <a:ext cx="48" cy="47"/>
            </a:xfrm>
            <a:custGeom>
              <a:avLst/>
              <a:gdLst/>
              <a:ahLst/>
              <a:cxnLst>
                <a:cxn ang="0">
                  <a:pos x="207" y="102"/>
                </a:cxn>
                <a:cxn ang="0">
                  <a:pos x="239" y="102"/>
                </a:cxn>
                <a:cxn ang="0">
                  <a:pos x="230" y="109"/>
                </a:cxn>
                <a:cxn ang="0">
                  <a:pos x="221" y="116"/>
                </a:cxn>
                <a:cxn ang="0">
                  <a:pos x="211" y="122"/>
                </a:cxn>
                <a:cxn ang="0">
                  <a:pos x="201" y="128"/>
                </a:cxn>
                <a:cxn ang="0">
                  <a:pos x="191" y="134"/>
                </a:cxn>
                <a:cxn ang="0">
                  <a:pos x="182" y="140"/>
                </a:cxn>
                <a:cxn ang="0">
                  <a:pos x="172" y="146"/>
                </a:cxn>
                <a:cxn ang="0">
                  <a:pos x="165" y="154"/>
                </a:cxn>
                <a:cxn ang="0">
                  <a:pos x="187" y="228"/>
                </a:cxn>
                <a:cxn ang="0">
                  <a:pos x="174" y="226"/>
                </a:cxn>
                <a:cxn ang="0">
                  <a:pos x="164" y="222"/>
                </a:cxn>
                <a:cxn ang="0">
                  <a:pos x="154" y="215"/>
                </a:cxn>
                <a:cxn ang="0">
                  <a:pos x="146" y="209"/>
                </a:cxn>
                <a:cxn ang="0">
                  <a:pos x="136" y="200"/>
                </a:cxn>
                <a:cxn ang="0">
                  <a:pos x="128" y="192"/>
                </a:cxn>
                <a:cxn ang="0">
                  <a:pos x="120" y="183"/>
                </a:cxn>
                <a:cxn ang="0">
                  <a:pos x="113" y="176"/>
                </a:cxn>
                <a:cxn ang="0">
                  <a:pos x="41" y="238"/>
                </a:cxn>
                <a:cxn ang="0">
                  <a:pos x="73" y="124"/>
                </a:cxn>
                <a:cxn ang="0">
                  <a:pos x="60" y="119"/>
                </a:cxn>
                <a:cxn ang="0">
                  <a:pos x="50" y="117"/>
                </a:cxn>
                <a:cxn ang="0">
                  <a:pos x="40" y="114"/>
                </a:cxn>
                <a:cxn ang="0">
                  <a:pos x="32" y="110"/>
                </a:cxn>
                <a:cxn ang="0">
                  <a:pos x="23" y="106"/>
                </a:cxn>
                <a:cxn ang="0">
                  <a:pos x="15" y="100"/>
                </a:cxn>
                <a:cxn ang="0">
                  <a:pos x="7" y="92"/>
                </a:cxn>
                <a:cxn ang="0">
                  <a:pos x="0" y="82"/>
                </a:cxn>
                <a:cxn ang="0">
                  <a:pos x="8" y="81"/>
                </a:cxn>
                <a:cxn ang="0">
                  <a:pos x="18" y="80"/>
                </a:cxn>
                <a:cxn ang="0">
                  <a:pos x="29" y="78"/>
                </a:cxn>
                <a:cxn ang="0">
                  <a:pos x="41" y="76"/>
                </a:cxn>
                <a:cxn ang="0">
                  <a:pos x="52" y="74"/>
                </a:cxn>
                <a:cxn ang="0">
                  <a:pos x="64" y="73"/>
                </a:cxn>
                <a:cxn ang="0">
                  <a:pos x="73" y="72"/>
                </a:cxn>
                <a:cxn ang="0">
                  <a:pos x="83" y="72"/>
                </a:cxn>
                <a:cxn ang="0">
                  <a:pos x="145" y="0"/>
                </a:cxn>
                <a:cxn ang="0">
                  <a:pos x="149" y="12"/>
                </a:cxn>
                <a:cxn ang="0">
                  <a:pos x="152" y="28"/>
                </a:cxn>
                <a:cxn ang="0">
                  <a:pos x="153" y="45"/>
                </a:cxn>
                <a:cxn ang="0">
                  <a:pos x="156" y="62"/>
                </a:cxn>
                <a:cxn ang="0">
                  <a:pos x="160" y="78"/>
                </a:cxn>
                <a:cxn ang="0">
                  <a:pos x="169" y="90"/>
                </a:cxn>
                <a:cxn ang="0">
                  <a:pos x="183" y="99"/>
                </a:cxn>
                <a:cxn ang="0">
                  <a:pos x="207" y="102"/>
                </a:cxn>
              </a:cxnLst>
              <a:rect l="0" t="0" r="r" b="b"/>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8" name="Freeform 116"/>
            <p:cNvSpPr>
              <a:spLocks/>
            </p:cNvSpPr>
            <p:nvPr/>
          </p:nvSpPr>
          <p:spPr bwMode="auto">
            <a:xfrm>
              <a:off x="3969" y="730"/>
              <a:ext cx="69" cy="69"/>
            </a:xfrm>
            <a:custGeom>
              <a:avLst/>
              <a:gdLst/>
              <a:ahLst/>
              <a:cxnLst>
                <a:cxn ang="0">
                  <a:pos x="218" y="0"/>
                </a:cxn>
                <a:cxn ang="0">
                  <a:pos x="217" y="15"/>
                </a:cxn>
                <a:cxn ang="0">
                  <a:pos x="216" y="32"/>
                </a:cxn>
                <a:cxn ang="0">
                  <a:pos x="215" y="49"/>
                </a:cxn>
                <a:cxn ang="0">
                  <a:pos x="215" y="66"/>
                </a:cxn>
                <a:cxn ang="0">
                  <a:pos x="215" y="82"/>
                </a:cxn>
                <a:cxn ang="0">
                  <a:pos x="217" y="97"/>
                </a:cxn>
                <a:cxn ang="0">
                  <a:pos x="221" y="112"/>
                </a:cxn>
                <a:cxn ang="0">
                  <a:pos x="229" y="126"/>
                </a:cxn>
                <a:cxn ang="0">
                  <a:pos x="343" y="156"/>
                </a:cxn>
                <a:cxn ang="0">
                  <a:pos x="343" y="166"/>
                </a:cxn>
                <a:cxn ang="0">
                  <a:pos x="239" y="229"/>
                </a:cxn>
                <a:cxn ang="0">
                  <a:pos x="239" y="242"/>
                </a:cxn>
                <a:cxn ang="0">
                  <a:pos x="240" y="256"/>
                </a:cxn>
                <a:cxn ang="0">
                  <a:pos x="240" y="268"/>
                </a:cxn>
                <a:cxn ang="0">
                  <a:pos x="242" y="280"/>
                </a:cxn>
                <a:cxn ang="0">
                  <a:pos x="242" y="291"/>
                </a:cxn>
                <a:cxn ang="0">
                  <a:pos x="242" y="303"/>
                </a:cxn>
                <a:cxn ang="0">
                  <a:pos x="241" y="317"/>
                </a:cxn>
                <a:cxn ang="0">
                  <a:pos x="239" y="332"/>
                </a:cxn>
                <a:cxn ang="0">
                  <a:pos x="226" y="326"/>
                </a:cxn>
                <a:cxn ang="0">
                  <a:pos x="216" y="319"/>
                </a:cxn>
                <a:cxn ang="0">
                  <a:pos x="207" y="309"/>
                </a:cxn>
                <a:cxn ang="0">
                  <a:pos x="198" y="300"/>
                </a:cxn>
                <a:cxn ang="0">
                  <a:pos x="189" y="288"/>
                </a:cxn>
                <a:cxn ang="0">
                  <a:pos x="181" y="278"/>
                </a:cxn>
                <a:cxn ang="0">
                  <a:pos x="173" y="268"/>
                </a:cxn>
                <a:cxn ang="0">
                  <a:pos x="166" y="260"/>
                </a:cxn>
                <a:cxn ang="0">
                  <a:pos x="62" y="343"/>
                </a:cxn>
                <a:cxn ang="0">
                  <a:pos x="56" y="334"/>
                </a:cxn>
                <a:cxn ang="0">
                  <a:pos x="53" y="325"/>
                </a:cxn>
                <a:cxn ang="0">
                  <a:pos x="52" y="315"/>
                </a:cxn>
                <a:cxn ang="0">
                  <a:pos x="56" y="306"/>
                </a:cxn>
                <a:cxn ang="0">
                  <a:pos x="58" y="296"/>
                </a:cxn>
                <a:cxn ang="0">
                  <a:pos x="62" y="286"/>
                </a:cxn>
                <a:cxn ang="0">
                  <a:pos x="67" y="277"/>
                </a:cxn>
                <a:cxn ang="0">
                  <a:pos x="73" y="270"/>
                </a:cxn>
                <a:cxn ang="0">
                  <a:pos x="104" y="218"/>
                </a:cxn>
                <a:cxn ang="0">
                  <a:pos x="91" y="207"/>
                </a:cxn>
                <a:cxn ang="0">
                  <a:pos x="77" y="197"/>
                </a:cxn>
                <a:cxn ang="0">
                  <a:pos x="61" y="188"/>
                </a:cxn>
                <a:cxn ang="0">
                  <a:pos x="48" y="180"/>
                </a:cxn>
                <a:cxn ang="0">
                  <a:pos x="33" y="170"/>
                </a:cxn>
                <a:cxn ang="0">
                  <a:pos x="21" y="161"/>
                </a:cxn>
                <a:cxn ang="0">
                  <a:pos x="8" y="149"/>
                </a:cxn>
                <a:cxn ang="0">
                  <a:pos x="0" y="136"/>
                </a:cxn>
                <a:cxn ang="0">
                  <a:pos x="8" y="128"/>
                </a:cxn>
                <a:cxn ang="0">
                  <a:pos x="18" y="125"/>
                </a:cxn>
                <a:cxn ang="0">
                  <a:pos x="28" y="122"/>
                </a:cxn>
                <a:cxn ang="0">
                  <a:pos x="41" y="122"/>
                </a:cxn>
                <a:cxn ang="0">
                  <a:pos x="52" y="122"/>
                </a:cxn>
                <a:cxn ang="0">
                  <a:pos x="64" y="123"/>
                </a:cxn>
                <a:cxn ang="0">
                  <a:pos x="73" y="125"/>
                </a:cxn>
                <a:cxn ang="0">
                  <a:pos x="83" y="126"/>
                </a:cxn>
                <a:cxn ang="0">
                  <a:pos x="197" y="0"/>
                </a:cxn>
                <a:cxn ang="0">
                  <a:pos x="218" y="0"/>
                </a:cxn>
              </a:cxnLst>
              <a:rect l="0" t="0" r="r" b="b"/>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89" name="Freeform 117"/>
            <p:cNvSpPr>
              <a:spLocks/>
            </p:cNvSpPr>
            <p:nvPr/>
          </p:nvSpPr>
          <p:spPr bwMode="auto">
            <a:xfrm>
              <a:off x="3977" y="739"/>
              <a:ext cx="52" cy="49"/>
            </a:xfrm>
            <a:custGeom>
              <a:avLst/>
              <a:gdLst/>
              <a:ahLst/>
              <a:cxnLst>
                <a:cxn ang="0">
                  <a:pos x="155" y="104"/>
                </a:cxn>
                <a:cxn ang="0">
                  <a:pos x="166" y="107"/>
                </a:cxn>
                <a:cxn ang="0">
                  <a:pos x="180" y="111"/>
                </a:cxn>
                <a:cxn ang="0">
                  <a:pos x="193" y="114"/>
                </a:cxn>
                <a:cxn ang="0">
                  <a:pos x="207" y="119"/>
                </a:cxn>
                <a:cxn ang="0">
                  <a:pos x="219" y="122"/>
                </a:cxn>
                <a:cxn ang="0">
                  <a:pos x="233" y="127"/>
                </a:cxn>
                <a:cxn ang="0">
                  <a:pos x="245" y="130"/>
                </a:cxn>
                <a:cxn ang="0">
                  <a:pos x="259" y="135"/>
                </a:cxn>
                <a:cxn ang="0">
                  <a:pos x="187" y="166"/>
                </a:cxn>
                <a:cxn ang="0">
                  <a:pos x="176" y="249"/>
                </a:cxn>
                <a:cxn ang="0">
                  <a:pos x="167" y="241"/>
                </a:cxn>
                <a:cxn ang="0">
                  <a:pos x="161" y="233"/>
                </a:cxn>
                <a:cxn ang="0">
                  <a:pos x="155" y="225"/>
                </a:cxn>
                <a:cxn ang="0">
                  <a:pos x="149" y="217"/>
                </a:cxn>
                <a:cxn ang="0">
                  <a:pos x="142" y="209"/>
                </a:cxn>
                <a:cxn ang="0">
                  <a:pos x="137" y="201"/>
                </a:cxn>
                <a:cxn ang="0">
                  <a:pos x="130" y="193"/>
                </a:cxn>
                <a:cxn ang="0">
                  <a:pos x="124" y="187"/>
                </a:cxn>
                <a:cxn ang="0">
                  <a:pos x="52" y="238"/>
                </a:cxn>
                <a:cxn ang="0">
                  <a:pos x="52" y="229"/>
                </a:cxn>
                <a:cxn ang="0">
                  <a:pos x="57" y="220"/>
                </a:cxn>
                <a:cxn ang="0">
                  <a:pos x="61" y="210"/>
                </a:cxn>
                <a:cxn ang="0">
                  <a:pos x="68" y="200"/>
                </a:cxn>
                <a:cxn ang="0">
                  <a:pos x="75" y="189"/>
                </a:cxn>
                <a:cxn ang="0">
                  <a:pos x="81" y="177"/>
                </a:cxn>
                <a:cxn ang="0">
                  <a:pos x="87" y="166"/>
                </a:cxn>
                <a:cxn ang="0">
                  <a:pos x="93" y="156"/>
                </a:cxn>
                <a:cxn ang="0">
                  <a:pos x="0" y="104"/>
                </a:cxn>
                <a:cxn ang="0">
                  <a:pos x="62" y="104"/>
                </a:cxn>
                <a:cxn ang="0">
                  <a:pos x="70" y="87"/>
                </a:cxn>
                <a:cxn ang="0">
                  <a:pos x="80" y="74"/>
                </a:cxn>
                <a:cxn ang="0">
                  <a:pos x="90" y="60"/>
                </a:cxn>
                <a:cxn ang="0">
                  <a:pos x="103" y="48"/>
                </a:cxn>
                <a:cxn ang="0">
                  <a:pos x="114" y="34"/>
                </a:cxn>
                <a:cxn ang="0">
                  <a:pos x="126" y="23"/>
                </a:cxn>
                <a:cxn ang="0">
                  <a:pos x="135" y="11"/>
                </a:cxn>
                <a:cxn ang="0">
                  <a:pos x="145" y="0"/>
                </a:cxn>
                <a:cxn ang="0">
                  <a:pos x="155" y="104"/>
                </a:cxn>
              </a:cxnLst>
              <a:rect l="0" t="0" r="r" b="b"/>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0" name="Freeform 118"/>
            <p:cNvSpPr>
              <a:spLocks/>
            </p:cNvSpPr>
            <p:nvPr/>
          </p:nvSpPr>
          <p:spPr bwMode="auto">
            <a:xfrm>
              <a:off x="3973" y="542"/>
              <a:ext cx="58" cy="58"/>
            </a:xfrm>
            <a:custGeom>
              <a:avLst/>
              <a:gdLst/>
              <a:ahLst/>
              <a:cxnLst>
                <a:cxn ang="0">
                  <a:pos x="197" y="94"/>
                </a:cxn>
                <a:cxn ang="0">
                  <a:pos x="205" y="94"/>
                </a:cxn>
                <a:cxn ang="0">
                  <a:pos x="217" y="94"/>
                </a:cxn>
                <a:cxn ang="0">
                  <a:pos x="230" y="94"/>
                </a:cxn>
                <a:cxn ang="0">
                  <a:pos x="244" y="96"/>
                </a:cxn>
                <a:cxn ang="0">
                  <a:pos x="256" y="97"/>
                </a:cxn>
                <a:cxn ang="0">
                  <a:pos x="270" y="102"/>
                </a:cxn>
                <a:cxn ang="0">
                  <a:pos x="280" y="106"/>
                </a:cxn>
                <a:cxn ang="0">
                  <a:pos x="290" y="114"/>
                </a:cxn>
                <a:cxn ang="0">
                  <a:pos x="278" y="126"/>
                </a:cxn>
                <a:cxn ang="0">
                  <a:pos x="263" y="137"/>
                </a:cxn>
                <a:cxn ang="0">
                  <a:pos x="246" y="145"/>
                </a:cxn>
                <a:cxn ang="0">
                  <a:pos x="230" y="152"/>
                </a:cxn>
                <a:cxn ang="0">
                  <a:pos x="215" y="160"/>
                </a:cxn>
                <a:cxn ang="0">
                  <a:pos x="208" y="172"/>
                </a:cxn>
                <a:cxn ang="0">
                  <a:pos x="206" y="186"/>
                </a:cxn>
                <a:cxn ang="0">
                  <a:pos x="218" y="208"/>
                </a:cxn>
                <a:cxn ang="0">
                  <a:pos x="221" y="215"/>
                </a:cxn>
                <a:cxn ang="0">
                  <a:pos x="224" y="223"/>
                </a:cxn>
                <a:cxn ang="0">
                  <a:pos x="227" y="230"/>
                </a:cxn>
                <a:cxn ang="0">
                  <a:pos x="230" y="238"/>
                </a:cxn>
                <a:cxn ang="0">
                  <a:pos x="230" y="245"/>
                </a:cxn>
                <a:cxn ang="0">
                  <a:pos x="231" y="254"/>
                </a:cxn>
                <a:cxn ang="0">
                  <a:pos x="230" y="261"/>
                </a:cxn>
                <a:cxn ang="0">
                  <a:pos x="228" y="270"/>
                </a:cxn>
                <a:cxn ang="0">
                  <a:pos x="215" y="268"/>
                </a:cxn>
                <a:cxn ang="0">
                  <a:pos x="205" y="262"/>
                </a:cxn>
                <a:cxn ang="0">
                  <a:pos x="195" y="254"/>
                </a:cxn>
                <a:cxn ang="0">
                  <a:pos x="186" y="246"/>
                </a:cxn>
                <a:cxn ang="0">
                  <a:pos x="176" y="235"/>
                </a:cxn>
                <a:cxn ang="0">
                  <a:pos x="166" y="225"/>
                </a:cxn>
                <a:cxn ang="0">
                  <a:pos x="156" y="216"/>
                </a:cxn>
                <a:cxn ang="0">
                  <a:pos x="145" y="208"/>
                </a:cxn>
                <a:cxn ang="0">
                  <a:pos x="52" y="290"/>
                </a:cxn>
                <a:cxn ang="0">
                  <a:pos x="41" y="280"/>
                </a:cxn>
                <a:cxn ang="0">
                  <a:pos x="41" y="264"/>
                </a:cxn>
                <a:cxn ang="0">
                  <a:pos x="46" y="251"/>
                </a:cxn>
                <a:cxn ang="0">
                  <a:pos x="52" y="236"/>
                </a:cxn>
                <a:cxn ang="0">
                  <a:pos x="59" y="223"/>
                </a:cxn>
                <a:cxn ang="0">
                  <a:pos x="66" y="208"/>
                </a:cxn>
                <a:cxn ang="0">
                  <a:pos x="76" y="194"/>
                </a:cxn>
                <a:cxn ang="0">
                  <a:pos x="84" y="180"/>
                </a:cxn>
                <a:cxn ang="0">
                  <a:pos x="93" y="166"/>
                </a:cxn>
                <a:cxn ang="0">
                  <a:pos x="80" y="160"/>
                </a:cxn>
                <a:cxn ang="0">
                  <a:pos x="67" y="156"/>
                </a:cxn>
                <a:cxn ang="0">
                  <a:pos x="55" y="149"/>
                </a:cxn>
                <a:cxn ang="0">
                  <a:pos x="43" y="143"/>
                </a:cxn>
                <a:cxn ang="0">
                  <a:pos x="29" y="136"/>
                </a:cxn>
                <a:cxn ang="0">
                  <a:pos x="18" y="129"/>
                </a:cxn>
                <a:cxn ang="0">
                  <a:pos x="7" y="121"/>
                </a:cxn>
                <a:cxn ang="0">
                  <a:pos x="0" y="114"/>
                </a:cxn>
                <a:cxn ang="0">
                  <a:pos x="0" y="104"/>
                </a:cxn>
                <a:cxn ang="0">
                  <a:pos x="104" y="94"/>
                </a:cxn>
                <a:cxn ang="0">
                  <a:pos x="156" y="0"/>
                </a:cxn>
                <a:cxn ang="0">
                  <a:pos x="162" y="7"/>
                </a:cxn>
                <a:cxn ang="0">
                  <a:pos x="169" y="17"/>
                </a:cxn>
                <a:cxn ang="0">
                  <a:pos x="174" y="27"/>
                </a:cxn>
                <a:cxn ang="0">
                  <a:pos x="179" y="38"/>
                </a:cxn>
                <a:cxn ang="0">
                  <a:pos x="184" y="50"/>
                </a:cxn>
                <a:cxn ang="0">
                  <a:pos x="188" y="63"/>
                </a:cxn>
                <a:cxn ang="0">
                  <a:pos x="193" y="77"/>
                </a:cxn>
                <a:cxn ang="0">
                  <a:pos x="197" y="94"/>
                </a:cxn>
              </a:cxnLst>
              <a:rect l="0" t="0" r="r" b="b"/>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1" name="Freeform 119"/>
            <p:cNvSpPr>
              <a:spLocks/>
            </p:cNvSpPr>
            <p:nvPr/>
          </p:nvSpPr>
          <p:spPr bwMode="auto">
            <a:xfrm>
              <a:off x="3981" y="548"/>
              <a:ext cx="42" cy="44"/>
            </a:xfrm>
            <a:custGeom>
              <a:avLst/>
              <a:gdLst/>
              <a:ahLst/>
              <a:cxnLst>
                <a:cxn ang="0">
                  <a:pos x="156" y="82"/>
                </a:cxn>
                <a:cxn ang="0">
                  <a:pos x="208" y="82"/>
                </a:cxn>
                <a:cxn ang="0">
                  <a:pos x="156" y="124"/>
                </a:cxn>
                <a:cxn ang="0">
                  <a:pos x="156" y="134"/>
                </a:cxn>
                <a:cxn ang="0">
                  <a:pos x="157" y="145"/>
                </a:cxn>
                <a:cxn ang="0">
                  <a:pos x="159" y="155"/>
                </a:cxn>
                <a:cxn ang="0">
                  <a:pos x="161" y="166"/>
                </a:cxn>
                <a:cxn ang="0">
                  <a:pos x="162" y="175"/>
                </a:cxn>
                <a:cxn ang="0">
                  <a:pos x="164" y="185"/>
                </a:cxn>
                <a:cxn ang="0">
                  <a:pos x="165" y="195"/>
                </a:cxn>
                <a:cxn ang="0">
                  <a:pos x="167" y="207"/>
                </a:cxn>
                <a:cxn ang="0">
                  <a:pos x="104" y="144"/>
                </a:cxn>
                <a:cxn ang="0">
                  <a:pos x="32" y="218"/>
                </a:cxn>
                <a:cxn ang="0">
                  <a:pos x="33" y="202"/>
                </a:cxn>
                <a:cxn ang="0">
                  <a:pos x="38" y="188"/>
                </a:cxn>
                <a:cxn ang="0">
                  <a:pos x="44" y="176"/>
                </a:cxn>
                <a:cxn ang="0">
                  <a:pos x="52" y="166"/>
                </a:cxn>
                <a:cxn ang="0">
                  <a:pos x="59" y="153"/>
                </a:cxn>
                <a:cxn ang="0">
                  <a:pos x="66" y="141"/>
                </a:cxn>
                <a:cxn ang="0">
                  <a:pos x="70" y="127"/>
                </a:cxn>
                <a:cxn ang="0">
                  <a:pos x="73" y="114"/>
                </a:cxn>
                <a:cxn ang="0">
                  <a:pos x="0" y="82"/>
                </a:cxn>
                <a:cxn ang="0">
                  <a:pos x="7" y="82"/>
                </a:cxn>
                <a:cxn ang="0">
                  <a:pos x="15" y="82"/>
                </a:cxn>
                <a:cxn ang="0">
                  <a:pos x="23" y="82"/>
                </a:cxn>
                <a:cxn ang="0">
                  <a:pos x="32" y="82"/>
                </a:cxn>
                <a:cxn ang="0">
                  <a:pos x="41" y="82"/>
                </a:cxn>
                <a:cxn ang="0">
                  <a:pos x="50" y="82"/>
                </a:cxn>
                <a:cxn ang="0">
                  <a:pos x="60" y="82"/>
                </a:cxn>
                <a:cxn ang="0">
                  <a:pos x="73" y="82"/>
                </a:cxn>
                <a:cxn ang="0">
                  <a:pos x="115" y="0"/>
                </a:cxn>
                <a:cxn ang="0">
                  <a:pos x="120" y="7"/>
                </a:cxn>
                <a:cxn ang="0">
                  <a:pos x="125" y="19"/>
                </a:cxn>
                <a:cxn ang="0">
                  <a:pos x="127" y="31"/>
                </a:cxn>
                <a:cxn ang="0">
                  <a:pos x="130" y="44"/>
                </a:cxn>
                <a:cxn ang="0">
                  <a:pos x="134" y="55"/>
                </a:cxn>
                <a:cxn ang="0">
                  <a:pos x="138" y="66"/>
                </a:cxn>
                <a:cxn ang="0">
                  <a:pos x="145" y="75"/>
                </a:cxn>
                <a:cxn ang="0">
                  <a:pos x="156" y="82"/>
                </a:cxn>
              </a:cxnLst>
              <a:rect l="0" t="0" r="r" b="b"/>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2" name="Freeform 120"/>
            <p:cNvSpPr>
              <a:spLocks/>
            </p:cNvSpPr>
            <p:nvPr/>
          </p:nvSpPr>
          <p:spPr bwMode="auto">
            <a:xfrm>
              <a:off x="4081" y="670"/>
              <a:ext cx="58" cy="58"/>
            </a:xfrm>
            <a:custGeom>
              <a:avLst/>
              <a:gdLst/>
              <a:ahLst/>
              <a:cxnLst>
                <a:cxn ang="0">
                  <a:pos x="196" y="94"/>
                </a:cxn>
                <a:cxn ang="0">
                  <a:pos x="207" y="96"/>
                </a:cxn>
                <a:cxn ang="0">
                  <a:pos x="220" y="97"/>
                </a:cxn>
                <a:cxn ang="0">
                  <a:pos x="233" y="98"/>
                </a:cxn>
                <a:cxn ang="0">
                  <a:pos x="246" y="100"/>
                </a:cxn>
                <a:cxn ang="0">
                  <a:pos x="257" y="103"/>
                </a:cxn>
                <a:cxn ang="0">
                  <a:pos x="270" y="107"/>
                </a:cxn>
                <a:cxn ang="0">
                  <a:pos x="279" y="114"/>
                </a:cxn>
                <a:cxn ang="0">
                  <a:pos x="289" y="125"/>
                </a:cxn>
                <a:cxn ang="0">
                  <a:pos x="278" y="134"/>
                </a:cxn>
                <a:cxn ang="0">
                  <a:pos x="263" y="143"/>
                </a:cxn>
                <a:cxn ang="0">
                  <a:pos x="246" y="150"/>
                </a:cxn>
                <a:cxn ang="0">
                  <a:pos x="230" y="159"/>
                </a:cxn>
                <a:cxn ang="0">
                  <a:pos x="217" y="168"/>
                </a:cxn>
                <a:cxn ang="0">
                  <a:pos x="211" y="181"/>
                </a:cxn>
                <a:cxn ang="0">
                  <a:pos x="213" y="196"/>
                </a:cxn>
                <a:cxn ang="0">
                  <a:pos x="227" y="218"/>
                </a:cxn>
                <a:cxn ang="0">
                  <a:pos x="227" y="225"/>
                </a:cxn>
                <a:cxn ang="0">
                  <a:pos x="228" y="233"/>
                </a:cxn>
                <a:cxn ang="0">
                  <a:pos x="228" y="239"/>
                </a:cxn>
                <a:cxn ang="0">
                  <a:pos x="230" y="247"/>
                </a:cxn>
                <a:cxn ang="0">
                  <a:pos x="230" y="253"/>
                </a:cxn>
                <a:cxn ang="0">
                  <a:pos x="231" y="260"/>
                </a:cxn>
                <a:cxn ang="0">
                  <a:pos x="229" y="264"/>
                </a:cxn>
                <a:cxn ang="0">
                  <a:pos x="227" y="270"/>
                </a:cxn>
                <a:cxn ang="0">
                  <a:pos x="215" y="268"/>
                </a:cxn>
                <a:cxn ang="0">
                  <a:pos x="204" y="262"/>
                </a:cxn>
                <a:cxn ang="0">
                  <a:pos x="194" y="255"/>
                </a:cxn>
                <a:cxn ang="0">
                  <a:pos x="185" y="247"/>
                </a:cxn>
                <a:cxn ang="0">
                  <a:pos x="175" y="238"/>
                </a:cxn>
                <a:cxn ang="0">
                  <a:pos x="166" y="229"/>
                </a:cxn>
                <a:cxn ang="0">
                  <a:pos x="155" y="222"/>
                </a:cxn>
                <a:cxn ang="0">
                  <a:pos x="144" y="218"/>
                </a:cxn>
                <a:cxn ang="0">
                  <a:pos x="51" y="290"/>
                </a:cxn>
                <a:cxn ang="0">
                  <a:pos x="40" y="290"/>
                </a:cxn>
                <a:cxn ang="0">
                  <a:pos x="44" y="274"/>
                </a:cxn>
                <a:cxn ang="0">
                  <a:pos x="50" y="258"/>
                </a:cxn>
                <a:cxn ang="0">
                  <a:pos x="55" y="243"/>
                </a:cxn>
                <a:cxn ang="0">
                  <a:pos x="62" y="228"/>
                </a:cxn>
                <a:cxn ang="0">
                  <a:pos x="69" y="212"/>
                </a:cxn>
                <a:cxn ang="0">
                  <a:pos x="77" y="196"/>
                </a:cxn>
                <a:cxn ang="0">
                  <a:pos x="83" y="181"/>
                </a:cxn>
                <a:cxn ang="0">
                  <a:pos x="92" y="166"/>
                </a:cxn>
                <a:cxn ang="0">
                  <a:pos x="80" y="161"/>
                </a:cxn>
                <a:cxn ang="0">
                  <a:pos x="69" y="157"/>
                </a:cxn>
                <a:cxn ang="0">
                  <a:pos x="56" y="152"/>
                </a:cxn>
                <a:cxn ang="0">
                  <a:pos x="46" y="148"/>
                </a:cxn>
                <a:cxn ang="0">
                  <a:pos x="34" y="140"/>
                </a:cxn>
                <a:cxn ang="0">
                  <a:pos x="22" y="133"/>
                </a:cxn>
                <a:cxn ang="0">
                  <a:pos x="10" y="124"/>
                </a:cxn>
                <a:cxn ang="0">
                  <a:pos x="0" y="114"/>
                </a:cxn>
                <a:cxn ang="0">
                  <a:pos x="114" y="94"/>
                </a:cxn>
                <a:cxn ang="0">
                  <a:pos x="155" y="0"/>
                </a:cxn>
                <a:cxn ang="0">
                  <a:pos x="161" y="8"/>
                </a:cxn>
                <a:cxn ang="0">
                  <a:pos x="168" y="18"/>
                </a:cxn>
                <a:cxn ang="0">
                  <a:pos x="174" y="29"/>
                </a:cxn>
                <a:cxn ang="0">
                  <a:pos x="179" y="43"/>
                </a:cxn>
                <a:cxn ang="0">
                  <a:pos x="183" y="55"/>
                </a:cxn>
                <a:cxn ang="0">
                  <a:pos x="187" y="68"/>
                </a:cxn>
                <a:cxn ang="0">
                  <a:pos x="192" y="80"/>
                </a:cxn>
                <a:cxn ang="0">
                  <a:pos x="196" y="94"/>
                </a:cxn>
              </a:cxnLst>
              <a:rect l="0" t="0" r="r" b="b"/>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3" name="Freeform 121"/>
            <p:cNvSpPr>
              <a:spLocks/>
            </p:cNvSpPr>
            <p:nvPr/>
          </p:nvSpPr>
          <p:spPr bwMode="auto">
            <a:xfrm>
              <a:off x="4089" y="679"/>
              <a:ext cx="42" cy="41"/>
            </a:xfrm>
            <a:custGeom>
              <a:avLst/>
              <a:gdLst/>
              <a:ahLst/>
              <a:cxnLst>
                <a:cxn ang="0">
                  <a:pos x="156" y="72"/>
                </a:cxn>
                <a:cxn ang="0">
                  <a:pos x="208" y="83"/>
                </a:cxn>
                <a:cxn ang="0">
                  <a:pos x="156" y="124"/>
                </a:cxn>
                <a:cxn ang="0">
                  <a:pos x="156" y="134"/>
                </a:cxn>
                <a:cxn ang="0">
                  <a:pos x="158" y="145"/>
                </a:cxn>
                <a:cxn ang="0">
                  <a:pos x="159" y="154"/>
                </a:cxn>
                <a:cxn ang="0">
                  <a:pos x="161" y="163"/>
                </a:cxn>
                <a:cxn ang="0">
                  <a:pos x="162" y="171"/>
                </a:cxn>
                <a:cxn ang="0">
                  <a:pos x="164" y="180"/>
                </a:cxn>
                <a:cxn ang="0">
                  <a:pos x="165" y="188"/>
                </a:cxn>
                <a:cxn ang="0">
                  <a:pos x="167" y="196"/>
                </a:cxn>
                <a:cxn ang="0">
                  <a:pos x="104" y="145"/>
                </a:cxn>
                <a:cxn ang="0">
                  <a:pos x="32" y="207"/>
                </a:cxn>
                <a:cxn ang="0">
                  <a:pos x="33" y="195"/>
                </a:cxn>
                <a:cxn ang="0">
                  <a:pos x="38" y="185"/>
                </a:cxn>
                <a:cxn ang="0">
                  <a:pos x="45" y="174"/>
                </a:cxn>
                <a:cxn ang="0">
                  <a:pos x="52" y="163"/>
                </a:cxn>
                <a:cxn ang="0">
                  <a:pos x="59" y="152"/>
                </a:cxn>
                <a:cxn ang="0">
                  <a:pos x="66" y="141"/>
                </a:cxn>
                <a:cxn ang="0">
                  <a:pos x="72" y="127"/>
                </a:cxn>
                <a:cxn ang="0">
                  <a:pos x="74" y="114"/>
                </a:cxn>
                <a:cxn ang="0">
                  <a:pos x="0" y="83"/>
                </a:cxn>
                <a:cxn ang="0">
                  <a:pos x="11" y="79"/>
                </a:cxn>
                <a:cxn ang="0">
                  <a:pos x="22" y="78"/>
                </a:cxn>
                <a:cxn ang="0">
                  <a:pos x="31" y="78"/>
                </a:cxn>
                <a:cxn ang="0">
                  <a:pos x="40" y="78"/>
                </a:cxn>
                <a:cxn ang="0">
                  <a:pos x="48" y="76"/>
                </a:cxn>
                <a:cxn ang="0">
                  <a:pos x="57" y="76"/>
                </a:cxn>
                <a:cxn ang="0">
                  <a:pos x="65" y="74"/>
                </a:cxn>
                <a:cxn ang="0">
                  <a:pos x="74" y="72"/>
                </a:cxn>
                <a:cxn ang="0">
                  <a:pos x="115" y="0"/>
                </a:cxn>
                <a:cxn ang="0">
                  <a:pos x="120" y="7"/>
                </a:cxn>
                <a:cxn ang="0">
                  <a:pos x="125" y="19"/>
                </a:cxn>
                <a:cxn ang="0">
                  <a:pos x="128" y="30"/>
                </a:cxn>
                <a:cxn ang="0">
                  <a:pos x="132" y="43"/>
                </a:cxn>
                <a:cxn ang="0">
                  <a:pos x="134" y="53"/>
                </a:cxn>
                <a:cxn ang="0">
                  <a:pos x="138" y="63"/>
                </a:cxn>
                <a:cxn ang="0">
                  <a:pos x="145" y="68"/>
                </a:cxn>
                <a:cxn ang="0">
                  <a:pos x="156" y="72"/>
                </a:cxn>
              </a:cxnLst>
              <a:rect l="0" t="0" r="r" b="b"/>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4" name="Freeform 122"/>
            <p:cNvSpPr>
              <a:spLocks/>
            </p:cNvSpPr>
            <p:nvPr/>
          </p:nvSpPr>
          <p:spPr bwMode="auto">
            <a:xfrm>
              <a:off x="4407" y="645"/>
              <a:ext cx="68" cy="69"/>
            </a:xfrm>
            <a:custGeom>
              <a:avLst/>
              <a:gdLst/>
              <a:ahLst/>
              <a:cxnLst>
                <a:cxn ang="0">
                  <a:pos x="125" y="0"/>
                </a:cxn>
                <a:cxn ang="0">
                  <a:pos x="125" y="15"/>
                </a:cxn>
                <a:cxn ang="0">
                  <a:pos x="126" y="32"/>
                </a:cxn>
                <a:cxn ang="0">
                  <a:pos x="126" y="49"/>
                </a:cxn>
                <a:cxn ang="0">
                  <a:pos x="127" y="66"/>
                </a:cxn>
                <a:cxn ang="0">
                  <a:pos x="126" y="82"/>
                </a:cxn>
                <a:cxn ang="0">
                  <a:pos x="123" y="98"/>
                </a:cxn>
                <a:cxn ang="0">
                  <a:pos x="120" y="111"/>
                </a:cxn>
                <a:cxn ang="0">
                  <a:pos x="114" y="125"/>
                </a:cxn>
                <a:cxn ang="0">
                  <a:pos x="0" y="167"/>
                </a:cxn>
                <a:cxn ang="0">
                  <a:pos x="94" y="229"/>
                </a:cxn>
                <a:cxn ang="0">
                  <a:pos x="96" y="242"/>
                </a:cxn>
                <a:cxn ang="0">
                  <a:pos x="97" y="257"/>
                </a:cxn>
                <a:cxn ang="0">
                  <a:pos x="97" y="271"/>
                </a:cxn>
                <a:cxn ang="0">
                  <a:pos x="97" y="284"/>
                </a:cxn>
                <a:cxn ang="0">
                  <a:pos x="95" y="295"/>
                </a:cxn>
                <a:cxn ang="0">
                  <a:pos x="95" y="308"/>
                </a:cxn>
                <a:cxn ang="0">
                  <a:pos x="94" y="320"/>
                </a:cxn>
                <a:cxn ang="0">
                  <a:pos x="94" y="333"/>
                </a:cxn>
                <a:cxn ang="0">
                  <a:pos x="108" y="326"/>
                </a:cxn>
                <a:cxn ang="0">
                  <a:pos x="119" y="319"/>
                </a:cxn>
                <a:cxn ang="0">
                  <a:pos x="128" y="309"/>
                </a:cxn>
                <a:cxn ang="0">
                  <a:pos x="138" y="300"/>
                </a:cxn>
                <a:cxn ang="0">
                  <a:pos x="146" y="289"/>
                </a:cxn>
                <a:cxn ang="0">
                  <a:pos x="155" y="278"/>
                </a:cxn>
                <a:cxn ang="0">
                  <a:pos x="165" y="268"/>
                </a:cxn>
                <a:cxn ang="0">
                  <a:pos x="177" y="260"/>
                </a:cxn>
                <a:cxn ang="0">
                  <a:pos x="280" y="343"/>
                </a:cxn>
                <a:cxn ang="0">
                  <a:pos x="285" y="334"/>
                </a:cxn>
                <a:cxn ang="0">
                  <a:pos x="288" y="325"/>
                </a:cxn>
                <a:cxn ang="0">
                  <a:pos x="288" y="316"/>
                </a:cxn>
                <a:cxn ang="0">
                  <a:pos x="286" y="307"/>
                </a:cxn>
                <a:cxn ang="0">
                  <a:pos x="282" y="296"/>
                </a:cxn>
                <a:cxn ang="0">
                  <a:pos x="278" y="286"/>
                </a:cxn>
                <a:cxn ang="0">
                  <a:pos x="274" y="277"/>
                </a:cxn>
                <a:cxn ang="0">
                  <a:pos x="270" y="271"/>
                </a:cxn>
                <a:cxn ang="0">
                  <a:pos x="239" y="219"/>
                </a:cxn>
                <a:cxn ang="0">
                  <a:pos x="251" y="207"/>
                </a:cxn>
                <a:cxn ang="0">
                  <a:pos x="265" y="197"/>
                </a:cxn>
                <a:cxn ang="0">
                  <a:pos x="278" y="188"/>
                </a:cxn>
                <a:cxn ang="0">
                  <a:pos x="294" y="180"/>
                </a:cxn>
                <a:cxn ang="0">
                  <a:pos x="308" y="170"/>
                </a:cxn>
                <a:cxn ang="0">
                  <a:pos x="321" y="161"/>
                </a:cxn>
                <a:cxn ang="0">
                  <a:pos x="332" y="150"/>
                </a:cxn>
                <a:cxn ang="0">
                  <a:pos x="343" y="136"/>
                </a:cxn>
                <a:cxn ang="0">
                  <a:pos x="330" y="132"/>
                </a:cxn>
                <a:cxn ang="0">
                  <a:pos x="319" y="129"/>
                </a:cxn>
                <a:cxn ang="0">
                  <a:pos x="306" y="126"/>
                </a:cxn>
                <a:cxn ang="0">
                  <a:pos x="295" y="126"/>
                </a:cxn>
                <a:cxn ang="0">
                  <a:pos x="283" y="125"/>
                </a:cxn>
                <a:cxn ang="0">
                  <a:pos x="271" y="125"/>
                </a:cxn>
                <a:cxn ang="0">
                  <a:pos x="260" y="125"/>
                </a:cxn>
                <a:cxn ang="0">
                  <a:pos x="249" y="125"/>
                </a:cxn>
                <a:cxn ang="0">
                  <a:pos x="135" y="0"/>
                </a:cxn>
                <a:cxn ang="0">
                  <a:pos x="125" y="0"/>
                </a:cxn>
              </a:cxnLst>
              <a:rect l="0" t="0" r="r" b="b"/>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5" name="Freeform 123"/>
            <p:cNvSpPr>
              <a:spLocks/>
            </p:cNvSpPr>
            <p:nvPr/>
          </p:nvSpPr>
          <p:spPr bwMode="auto">
            <a:xfrm>
              <a:off x="4415" y="654"/>
              <a:ext cx="52" cy="49"/>
            </a:xfrm>
            <a:custGeom>
              <a:avLst/>
              <a:gdLst/>
              <a:ahLst/>
              <a:cxnLst>
                <a:cxn ang="0">
                  <a:pos x="93" y="104"/>
                </a:cxn>
                <a:cxn ang="0">
                  <a:pos x="80" y="108"/>
                </a:cxn>
                <a:cxn ang="0">
                  <a:pos x="69" y="111"/>
                </a:cxn>
                <a:cxn ang="0">
                  <a:pos x="57" y="114"/>
                </a:cxn>
                <a:cxn ang="0">
                  <a:pos x="46" y="119"/>
                </a:cxn>
                <a:cxn ang="0">
                  <a:pos x="34" y="122"/>
                </a:cxn>
                <a:cxn ang="0">
                  <a:pos x="23" y="127"/>
                </a:cxn>
                <a:cxn ang="0">
                  <a:pos x="10" y="130"/>
                </a:cxn>
                <a:cxn ang="0">
                  <a:pos x="0" y="135"/>
                </a:cxn>
                <a:cxn ang="0">
                  <a:pos x="72" y="177"/>
                </a:cxn>
                <a:cxn ang="0">
                  <a:pos x="83" y="249"/>
                </a:cxn>
                <a:cxn ang="0">
                  <a:pos x="89" y="241"/>
                </a:cxn>
                <a:cxn ang="0">
                  <a:pos x="96" y="233"/>
                </a:cxn>
                <a:cxn ang="0">
                  <a:pos x="102" y="225"/>
                </a:cxn>
                <a:cxn ang="0">
                  <a:pos x="109" y="217"/>
                </a:cxn>
                <a:cxn ang="0">
                  <a:pos x="114" y="209"/>
                </a:cxn>
                <a:cxn ang="0">
                  <a:pos x="120" y="201"/>
                </a:cxn>
                <a:cxn ang="0">
                  <a:pos x="127" y="193"/>
                </a:cxn>
                <a:cxn ang="0">
                  <a:pos x="135" y="187"/>
                </a:cxn>
                <a:cxn ang="0">
                  <a:pos x="197" y="239"/>
                </a:cxn>
                <a:cxn ang="0">
                  <a:pos x="194" y="230"/>
                </a:cxn>
                <a:cxn ang="0">
                  <a:pos x="191" y="222"/>
                </a:cxn>
                <a:cxn ang="0">
                  <a:pos x="185" y="213"/>
                </a:cxn>
                <a:cxn ang="0">
                  <a:pos x="181" y="205"/>
                </a:cxn>
                <a:cxn ang="0">
                  <a:pos x="174" y="193"/>
                </a:cxn>
                <a:cxn ang="0">
                  <a:pos x="170" y="182"/>
                </a:cxn>
                <a:cxn ang="0">
                  <a:pos x="166" y="170"/>
                </a:cxn>
                <a:cxn ang="0">
                  <a:pos x="166" y="156"/>
                </a:cxn>
                <a:cxn ang="0">
                  <a:pos x="259" y="104"/>
                </a:cxn>
                <a:cxn ang="0">
                  <a:pos x="197" y="104"/>
                </a:cxn>
                <a:cxn ang="0">
                  <a:pos x="186" y="88"/>
                </a:cxn>
                <a:cxn ang="0">
                  <a:pos x="177" y="75"/>
                </a:cxn>
                <a:cxn ang="0">
                  <a:pos x="165" y="62"/>
                </a:cxn>
                <a:cxn ang="0">
                  <a:pos x="154" y="52"/>
                </a:cxn>
                <a:cxn ang="0">
                  <a:pos x="140" y="40"/>
                </a:cxn>
                <a:cxn ang="0">
                  <a:pos x="128" y="27"/>
                </a:cxn>
                <a:cxn ang="0">
                  <a:pos x="114" y="14"/>
                </a:cxn>
                <a:cxn ang="0">
                  <a:pos x="104" y="0"/>
                </a:cxn>
                <a:cxn ang="0">
                  <a:pos x="93" y="104"/>
                </a:cxn>
              </a:cxnLst>
              <a:rect l="0" t="0" r="r" b="b"/>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6" name="Freeform 124"/>
            <p:cNvSpPr>
              <a:spLocks/>
            </p:cNvSpPr>
            <p:nvPr/>
          </p:nvSpPr>
          <p:spPr bwMode="auto">
            <a:xfrm>
              <a:off x="3915" y="882"/>
              <a:ext cx="77" cy="74"/>
            </a:xfrm>
            <a:custGeom>
              <a:avLst/>
              <a:gdLst/>
              <a:ahLst/>
              <a:cxnLst>
                <a:cxn ang="0">
                  <a:pos x="259" y="36"/>
                </a:cxn>
                <a:cxn ang="0">
                  <a:pos x="259" y="69"/>
                </a:cxn>
                <a:cxn ang="0">
                  <a:pos x="265" y="100"/>
                </a:cxn>
                <a:cxn ang="0">
                  <a:pos x="278" y="126"/>
                </a:cxn>
                <a:cxn ang="0">
                  <a:pos x="304" y="136"/>
                </a:cxn>
                <a:cxn ang="0">
                  <a:pos x="334" y="139"/>
                </a:cxn>
                <a:cxn ang="0">
                  <a:pos x="360" y="148"/>
                </a:cxn>
                <a:cxn ang="0">
                  <a:pos x="377" y="165"/>
                </a:cxn>
                <a:cxn ang="0">
                  <a:pos x="290" y="239"/>
                </a:cxn>
                <a:cxn ang="0">
                  <a:pos x="292" y="269"/>
                </a:cxn>
                <a:cxn ang="0">
                  <a:pos x="299" y="301"/>
                </a:cxn>
                <a:cxn ang="0">
                  <a:pos x="303" y="331"/>
                </a:cxn>
                <a:cxn ang="0">
                  <a:pos x="301" y="363"/>
                </a:cxn>
                <a:cxn ang="0">
                  <a:pos x="270" y="357"/>
                </a:cxn>
                <a:cxn ang="0">
                  <a:pos x="244" y="344"/>
                </a:cxn>
                <a:cxn ang="0">
                  <a:pos x="220" y="323"/>
                </a:cxn>
                <a:cxn ang="0">
                  <a:pos x="197" y="301"/>
                </a:cxn>
                <a:cxn ang="0">
                  <a:pos x="166" y="319"/>
                </a:cxn>
                <a:cxn ang="0">
                  <a:pos x="139" y="340"/>
                </a:cxn>
                <a:cxn ang="0">
                  <a:pos x="111" y="361"/>
                </a:cxn>
                <a:cxn ang="0">
                  <a:pos x="83" y="374"/>
                </a:cxn>
                <a:cxn ang="0">
                  <a:pos x="81" y="323"/>
                </a:cxn>
                <a:cxn ang="0">
                  <a:pos x="100" y="274"/>
                </a:cxn>
                <a:cxn ang="0">
                  <a:pos x="108" y="228"/>
                </a:cxn>
                <a:cxn ang="0">
                  <a:pos x="73" y="198"/>
                </a:cxn>
                <a:cxn ang="0">
                  <a:pos x="56" y="188"/>
                </a:cxn>
                <a:cxn ang="0">
                  <a:pos x="40" y="175"/>
                </a:cxn>
                <a:cxn ang="0">
                  <a:pos x="21" y="161"/>
                </a:cxn>
                <a:cxn ang="0">
                  <a:pos x="0" y="146"/>
                </a:cxn>
                <a:cxn ang="0">
                  <a:pos x="135" y="104"/>
                </a:cxn>
                <a:cxn ang="0">
                  <a:pos x="168" y="82"/>
                </a:cxn>
                <a:cxn ang="0">
                  <a:pos x="195" y="52"/>
                </a:cxn>
                <a:cxn ang="0">
                  <a:pos x="220" y="22"/>
                </a:cxn>
                <a:cxn ang="0">
                  <a:pos x="249" y="0"/>
                </a:cxn>
              </a:cxnLst>
              <a:rect l="0" t="0" r="r" b="b"/>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7" name="Freeform 125"/>
            <p:cNvSpPr>
              <a:spLocks/>
            </p:cNvSpPr>
            <p:nvPr/>
          </p:nvSpPr>
          <p:spPr bwMode="auto">
            <a:xfrm>
              <a:off x="3925" y="892"/>
              <a:ext cx="61" cy="58"/>
            </a:xfrm>
            <a:custGeom>
              <a:avLst/>
              <a:gdLst/>
              <a:ahLst/>
              <a:cxnLst>
                <a:cxn ang="0">
                  <a:pos x="250" y="114"/>
                </a:cxn>
                <a:cxn ang="0">
                  <a:pos x="301" y="124"/>
                </a:cxn>
                <a:cxn ang="0">
                  <a:pos x="287" y="131"/>
                </a:cxn>
                <a:cxn ang="0">
                  <a:pos x="275" y="138"/>
                </a:cxn>
                <a:cxn ang="0">
                  <a:pos x="262" y="144"/>
                </a:cxn>
                <a:cxn ang="0">
                  <a:pos x="250" y="150"/>
                </a:cxn>
                <a:cxn ang="0">
                  <a:pos x="236" y="156"/>
                </a:cxn>
                <a:cxn ang="0">
                  <a:pos x="226" y="162"/>
                </a:cxn>
                <a:cxn ang="0">
                  <a:pos x="216" y="169"/>
                </a:cxn>
                <a:cxn ang="0">
                  <a:pos x="208" y="176"/>
                </a:cxn>
                <a:cxn ang="0">
                  <a:pos x="228" y="280"/>
                </a:cxn>
                <a:cxn ang="0">
                  <a:pos x="214" y="274"/>
                </a:cxn>
                <a:cxn ang="0">
                  <a:pos x="200" y="267"/>
                </a:cxn>
                <a:cxn ang="0">
                  <a:pos x="188" y="257"/>
                </a:cxn>
                <a:cxn ang="0">
                  <a:pos x="178" y="248"/>
                </a:cxn>
                <a:cxn ang="0">
                  <a:pos x="166" y="236"/>
                </a:cxn>
                <a:cxn ang="0">
                  <a:pos x="156" y="226"/>
                </a:cxn>
                <a:cxn ang="0">
                  <a:pos x="146" y="216"/>
                </a:cxn>
                <a:cxn ang="0">
                  <a:pos x="136" y="208"/>
                </a:cxn>
                <a:cxn ang="0">
                  <a:pos x="52" y="291"/>
                </a:cxn>
                <a:cxn ang="0">
                  <a:pos x="84" y="146"/>
                </a:cxn>
                <a:cxn ang="0">
                  <a:pos x="74" y="141"/>
                </a:cxn>
                <a:cxn ang="0">
                  <a:pos x="63" y="137"/>
                </a:cxn>
                <a:cxn ang="0">
                  <a:pos x="52" y="131"/>
                </a:cxn>
                <a:cxn ang="0">
                  <a:pos x="42" y="127"/>
                </a:cxn>
                <a:cxn ang="0">
                  <a:pos x="30" y="119"/>
                </a:cxn>
                <a:cxn ang="0">
                  <a:pos x="18" y="112"/>
                </a:cxn>
                <a:cxn ang="0">
                  <a:pos x="8" y="103"/>
                </a:cxn>
                <a:cxn ang="0">
                  <a:pos x="0" y="94"/>
                </a:cxn>
                <a:cxn ang="0">
                  <a:pos x="11" y="93"/>
                </a:cxn>
                <a:cxn ang="0">
                  <a:pos x="25" y="92"/>
                </a:cxn>
                <a:cxn ang="0">
                  <a:pos x="39" y="89"/>
                </a:cxn>
                <a:cxn ang="0">
                  <a:pos x="52" y="88"/>
                </a:cxn>
                <a:cxn ang="0">
                  <a:pos x="65" y="86"/>
                </a:cxn>
                <a:cxn ang="0">
                  <a:pos x="78" y="85"/>
                </a:cxn>
                <a:cxn ang="0">
                  <a:pos x="91" y="84"/>
                </a:cxn>
                <a:cxn ang="0">
                  <a:pos x="104" y="84"/>
                </a:cxn>
                <a:cxn ang="0">
                  <a:pos x="188" y="0"/>
                </a:cxn>
                <a:cxn ang="0">
                  <a:pos x="192" y="14"/>
                </a:cxn>
                <a:cxn ang="0">
                  <a:pos x="193" y="32"/>
                </a:cxn>
                <a:cxn ang="0">
                  <a:pos x="193" y="52"/>
                </a:cxn>
                <a:cxn ang="0">
                  <a:pos x="195" y="73"/>
                </a:cxn>
                <a:cxn ang="0">
                  <a:pos x="198" y="89"/>
                </a:cxn>
                <a:cxn ang="0">
                  <a:pos x="207" y="104"/>
                </a:cxn>
                <a:cxn ang="0">
                  <a:pos x="223" y="112"/>
                </a:cxn>
                <a:cxn ang="0">
                  <a:pos x="250" y="114"/>
                </a:cxn>
              </a:cxnLst>
              <a:rect l="0" t="0" r="r" b="b"/>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8" name="Freeform 126"/>
            <p:cNvSpPr>
              <a:spLocks/>
            </p:cNvSpPr>
            <p:nvPr/>
          </p:nvSpPr>
          <p:spPr bwMode="auto">
            <a:xfrm>
              <a:off x="4245" y="544"/>
              <a:ext cx="48" cy="48"/>
            </a:xfrm>
            <a:custGeom>
              <a:avLst/>
              <a:gdLst/>
              <a:ahLst/>
              <a:cxnLst>
                <a:cxn ang="0">
                  <a:pos x="156" y="73"/>
                </a:cxn>
                <a:cxn ang="0">
                  <a:pos x="164" y="75"/>
                </a:cxn>
                <a:cxn ang="0">
                  <a:pos x="174" y="76"/>
                </a:cxn>
                <a:cxn ang="0">
                  <a:pos x="184" y="77"/>
                </a:cxn>
                <a:cxn ang="0">
                  <a:pos x="197" y="78"/>
                </a:cxn>
                <a:cxn ang="0">
                  <a:pos x="208" y="78"/>
                </a:cxn>
                <a:cxn ang="0">
                  <a:pos x="219" y="82"/>
                </a:cxn>
                <a:cxn ang="0">
                  <a:pos x="229" y="85"/>
                </a:cxn>
                <a:cxn ang="0">
                  <a:pos x="240" y="93"/>
                </a:cxn>
                <a:cxn ang="0">
                  <a:pos x="228" y="103"/>
                </a:cxn>
                <a:cxn ang="0">
                  <a:pos x="215" y="111"/>
                </a:cxn>
                <a:cxn ang="0">
                  <a:pos x="200" y="119"/>
                </a:cxn>
                <a:cxn ang="0">
                  <a:pos x="188" y="127"/>
                </a:cxn>
                <a:cxn ang="0">
                  <a:pos x="175" y="134"/>
                </a:cxn>
                <a:cxn ang="0">
                  <a:pos x="170" y="145"/>
                </a:cxn>
                <a:cxn ang="0">
                  <a:pos x="168" y="158"/>
                </a:cxn>
                <a:cxn ang="0">
                  <a:pos x="176" y="176"/>
                </a:cxn>
                <a:cxn ang="0">
                  <a:pos x="179" y="184"/>
                </a:cxn>
                <a:cxn ang="0">
                  <a:pos x="185" y="197"/>
                </a:cxn>
                <a:cxn ang="0">
                  <a:pos x="190" y="207"/>
                </a:cxn>
                <a:cxn ang="0">
                  <a:pos x="188" y="217"/>
                </a:cxn>
                <a:cxn ang="0">
                  <a:pos x="176" y="215"/>
                </a:cxn>
                <a:cxn ang="0">
                  <a:pos x="166" y="212"/>
                </a:cxn>
                <a:cxn ang="0">
                  <a:pos x="158" y="205"/>
                </a:cxn>
                <a:cxn ang="0">
                  <a:pos x="151" y="199"/>
                </a:cxn>
                <a:cxn ang="0">
                  <a:pos x="145" y="190"/>
                </a:cxn>
                <a:cxn ang="0">
                  <a:pos x="138" y="182"/>
                </a:cxn>
                <a:cxn ang="0">
                  <a:pos x="131" y="172"/>
                </a:cxn>
                <a:cxn ang="0">
                  <a:pos x="125" y="165"/>
                </a:cxn>
                <a:cxn ang="0">
                  <a:pos x="42" y="239"/>
                </a:cxn>
                <a:cxn ang="0">
                  <a:pos x="32" y="228"/>
                </a:cxn>
                <a:cxn ang="0">
                  <a:pos x="35" y="216"/>
                </a:cxn>
                <a:cxn ang="0">
                  <a:pos x="40" y="205"/>
                </a:cxn>
                <a:cxn ang="0">
                  <a:pos x="45" y="192"/>
                </a:cxn>
                <a:cxn ang="0">
                  <a:pos x="52" y="181"/>
                </a:cxn>
                <a:cxn ang="0">
                  <a:pos x="58" y="169"/>
                </a:cxn>
                <a:cxn ang="0">
                  <a:pos x="63" y="157"/>
                </a:cxn>
                <a:cxn ang="0">
                  <a:pos x="68" y="145"/>
                </a:cxn>
                <a:cxn ang="0">
                  <a:pos x="73" y="135"/>
                </a:cxn>
                <a:cxn ang="0">
                  <a:pos x="61" y="130"/>
                </a:cxn>
                <a:cxn ang="0">
                  <a:pos x="51" y="126"/>
                </a:cxn>
                <a:cxn ang="0">
                  <a:pos x="41" y="121"/>
                </a:cxn>
                <a:cxn ang="0">
                  <a:pos x="33" y="118"/>
                </a:cxn>
                <a:cxn ang="0">
                  <a:pos x="23" y="112"/>
                </a:cxn>
                <a:cxn ang="0">
                  <a:pos x="15" y="106"/>
                </a:cxn>
                <a:cxn ang="0">
                  <a:pos x="7" y="100"/>
                </a:cxn>
                <a:cxn ang="0">
                  <a:pos x="0" y="93"/>
                </a:cxn>
                <a:cxn ang="0">
                  <a:pos x="0" y="83"/>
                </a:cxn>
                <a:cxn ang="0">
                  <a:pos x="84" y="73"/>
                </a:cxn>
                <a:cxn ang="0">
                  <a:pos x="125" y="0"/>
                </a:cxn>
                <a:cxn ang="0">
                  <a:pos x="131" y="7"/>
                </a:cxn>
                <a:cxn ang="0">
                  <a:pos x="138" y="15"/>
                </a:cxn>
                <a:cxn ang="0">
                  <a:pos x="142" y="23"/>
                </a:cxn>
                <a:cxn ang="0">
                  <a:pos x="148" y="32"/>
                </a:cxn>
                <a:cxn ang="0">
                  <a:pos x="150" y="40"/>
                </a:cxn>
                <a:cxn ang="0">
                  <a:pos x="154" y="50"/>
                </a:cxn>
                <a:cxn ang="0">
                  <a:pos x="155" y="60"/>
                </a:cxn>
                <a:cxn ang="0">
                  <a:pos x="156" y="73"/>
                </a:cxn>
              </a:cxnLst>
              <a:rect l="0" t="0" r="r" b="b"/>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1999" name="Freeform 127"/>
            <p:cNvSpPr>
              <a:spLocks/>
            </p:cNvSpPr>
            <p:nvPr/>
          </p:nvSpPr>
          <p:spPr bwMode="auto">
            <a:xfrm>
              <a:off x="4251" y="550"/>
              <a:ext cx="35" cy="33"/>
            </a:xfrm>
            <a:custGeom>
              <a:avLst/>
              <a:gdLst/>
              <a:ahLst/>
              <a:cxnLst>
                <a:cxn ang="0">
                  <a:pos x="134" y="62"/>
                </a:cxn>
                <a:cxn ang="0">
                  <a:pos x="176" y="62"/>
                </a:cxn>
                <a:cxn ang="0">
                  <a:pos x="124" y="94"/>
                </a:cxn>
                <a:cxn ang="0">
                  <a:pos x="124" y="103"/>
                </a:cxn>
                <a:cxn ang="0">
                  <a:pos x="125" y="113"/>
                </a:cxn>
                <a:cxn ang="0">
                  <a:pos x="126" y="121"/>
                </a:cxn>
                <a:cxn ang="0">
                  <a:pos x="129" y="129"/>
                </a:cxn>
                <a:cxn ang="0">
                  <a:pos x="130" y="135"/>
                </a:cxn>
                <a:cxn ang="0">
                  <a:pos x="132" y="144"/>
                </a:cxn>
                <a:cxn ang="0">
                  <a:pos x="133" y="155"/>
                </a:cxn>
                <a:cxn ang="0">
                  <a:pos x="134" y="166"/>
                </a:cxn>
                <a:cxn ang="0">
                  <a:pos x="93" y="114"/>
                </a:cxn>
                <a:cxn ang="0">
                  <a:pos x="31" y="166"/>
                </a:cxn>
                <a:cxn ang="0">
                  <a:pos x="31" y="155"/>
                </a:cxn>
                <a:cxn ang="0">
                  <a:pos x="35" y="144"/>
                </a:cxn>
                <a:cxn ang="0">
                  <a:pos x="39" y="135"/>
                </a:cxn>
                <a:cxn ang="0">
                  <a:pos x="46" y="129"/>
                </a:cxn>
                <a:cxn ang="0">
                  <a:pos x="51" y="121"/>
                </a:cxn>
                <a:cxn ang="0">
                  <a:pos x="56" y="113"/>
                </a:cxn>
                <a:cxn ang="0">
                  <a:pos x="60" y="103"/>
                </a:cxn>
                <a:cxn ang="0">
                  <a:pos x="62" y="94"/>
                </a:cxn>
                <a:cxn ang="0">
                  <a:pos x="0" y="62"/>
                </a:cxn>
                <a:cxn ang="0">
                  <a:pos x="6" y="62"/>
                </a:cxn>
                <a:cxn ang="0">
                  <a:pos x="14" y="62"/>
                </a:cxn>
                <a:cxn ang="0">
                  <a:pos x="22" y="62"/>
                </a:cxn>
                <a:cxn ang="0">
                  <a:pos x="30" y="62"/>
                </a:cxn>
                <a:cxn ang="0">
                  <a:pos x="37" y="62"/>
                </a:cxn>
                <a:cxn ang="0">
                  <a:pos x="46" y="62"/>
                </a:cxn>
                <a:cxn ang="0">
                  <a:pos x="53" y="62"/>
                </a:cxn>
                <a:cxn ang="0">
                  <a:pos x="62" y="62"/>
                </a:cxn>
                <a:cxn ang="0">
                  <a:pos x="93" y="0"/>
                </a:cxn>
                <a:cxn ang="0">
                  <a:pos x="99" y="4"/>
                </a:cxn>
                <a:cxn ang="0">
                  <a:pos x="104" y="11"/>
                </a:cxn>
                <a:cxn ang="0">
                  <a:pos x="106" y="20"/>
                </a:cxn>
                <a:cxn ang="0">
                  <a:pos x="109" y="30"/>
                </a:cxn>
                <a:cxn ang="0">
                  <a:pos x="113" y="39"/>
                </a:cxn>
                <a:cxn ang="0">
                  <a:pos x="117" y="48"/>
                </a:cxn>
                <a:cxn ang="0">
                  <a:pos x="124" y="55"/>
                </a:cxn>
                <a:cxn ang="0">
                  <a:pos x="134" y="62"/>
                </a:cxn>
              </a:cxnLst>
              <a:rect l="0" t="0" r="r" b="b"/>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2000" name="Freeform 128"/>
            <p:cNvSpPr>
              <a:spLocks/>
            </p:cNvSpPr>
            <p:nvPr/>
          </p:nvSpPr>
          <p:spPr bwMode="auto">
            <a:xfrm>
              <a:off x="4311" y="598"/>
              <a:ext cx="60" cy="62"/>
            </a:xfrm>
            <a:custGeom>
              <a:avLst/>
              <a:gdLst/>
              <a:ahLst/>
              <a:cxnLst>
                <a:cxn ang="0">
                  <a:pos x="208" y="32"/>
                </a:cxn>
                <a:cxn ang="0">
                  <a:pos x="208" y="58"/>
                </a:cxn>
                <a:cxn ang="0">
                  <a:pos x="212" y="83"/>
                </a:cxn>
                <a:cxn ang="0">
                  <a:pos x="221" y="104"/>
                </a:cxn>
                <a:cxn ang="0">
                  <a:pos x="239" y="114"/>
                </a:cxn>
                <a:cxn ang="0">
                  <a:pos x="260" y="118"/>
                </a:cxn>
                <a:cxn ang="0">
                  <a:pos x="281" y="124"/>
                </a:cxn>
                <a:cxn ang="0">
                  <a:pos x="295" y="137"/>
                </a:cxn>
                <a:cxn ang="0">
                  <a:pos x="229" y="198"/>
                </a:cxn>
                <a:cxn ang="0">
                  <a:pos x="231" y="225"/>
                </a:cxn>
                <a:cxn ang="0">
                  <a:pos x="236" y="249"/>
                </a:cxn>
                <a:cxn ang="0">
                  <a:pos x="241" y="272"/>
                </a:cxn>
                <a:cxn ang="0">
                  <a:pos x="239" y="301"/>
                </a:cxn>
                <a:cxn ang="0">
                  <a:pos x="209" y="295"/>
                </a:cxn>
                <a:cxn ang="0">
                  <a:pos x="188" y="283"/>
                </a:cxn>
                <a:cxn ang="0">
                  <a:pos x="166" y="266"/>
                </a:cxn>
                <a:cxn ang="0">
                  <a:pos x="146" y="249"/>
                </a:cxn>
                <a:cxn ang="0">
                  <a:pos x="123" y="266"/>
                </a:cxn>
                <a:cxn ang="0">
                  <a:pos x="104" y="284"/>
                </a:cxn>
                <a:cxn ang="0">
                  <a:pos x="84" y="300"/>
                </a:cxn>
                <a:cxn ang="0">
                  <a:pos x="62" y="312"/>
                </a:cxn>
                <a:cxn ang="0">
                  <a:pos x="61" y="269"/>
                </a:cxn>
                <a:cxn ang="0">
                  <a:pos x="76" y="227"/>
                </a:cxn>
                <a:cxn ang="0">
                  <a:pos x="81" y="190"/>
                </a:cxn>
                <a:cxn ang="0">
                  <a:pos x="52" y="166"/>
                </a:cxn>
                <a:cxn ang="0">
                  <a:pos x="38" y="156"/>
                </a:cxn>
                <a:cxn ang="0">
                  <a:pos x="26" y="145"/>
                </a:cxn>
                <a:cxn ang="0">
                  <a:pos x="14" y="133"/>
                </a:cxn>
                <a:cxn ang="0">
                  <a:pos x="0" y="124"/>
                </a:cxn>
                <a:cxn ang="0">
                  <a:pos x="104" y="94"/>
                </a:cxn>
                <a:cxn ang="0">
                  <a:pos x="130" y="72"/>
                </a:cxn>
                <a:cxn ang="0">
                  <a:pos x="151" y="46"/>
                </a:cxn>
                <a:cxn ang="0">
                  <a:pos x="170" y="19"/>
                </a:cxn>
                <a:cxn ang="0">
                  <a:pos x="197" y="0"/>
                </a:cxn>
              </a:cxnLst>
              <a:rect l="0" t="0" r="r" b="b"/>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592001" name="Freeform 129"/>
            <p:cNvSpPr>
              <a:spLocks/>
            </p:cNvSpPr>
            <p:nvPr/>
          </p:nvSpPr>
          <p:spPr bwMode="auto">
            <a:xfrm>
              <a:off x="4318" y="606"/>
              <a:ext cx="47" cy="48"/>
            </a:xfrm>
            <a:custGeom>
              <a:avLst/>
              <a:gdLst/>
              <a:ahLst/>
              <a:cxnLst>
                <a:cxn ang="0">
                  <a:pos x="207" y="94"/>
                </a:cxn>
                <a:cxn ang="0">
                  <a:pos x="238" y="104"/>
                </a:cxn>
                <a:cxn ang="0">
                  <a:pos x="229" y="110"/>
                </a:cxn>
                <a:cxn ang="0">
                  <a:pos x="220" y="115"/>
                </a:cxn>
                <a:cxn ang="0">
                  <a:pos x="210" y="120"/>
                </a:cxn>
                <a:cxn ang="0">
                  <a:pos x="201" y="124"/>
                </a:cxn>
                <a:cxn ang="0">
                  <a:pos x="191" y="128"/>
                </a:cxn>
                <a:cxn ang="0">
                  <a:pos x="182" y="132"/>
                </a:cxn>
                <a:cxn ang="0">
                  <a:pos x="172" y="137"/>
                </a:cxn>
                <a:cxn ang="0">
                  <a:pos x="165" y="145"/>
                </a:cxn>
                <a:cxn ang="0">
                  <a:pos x="186" y="228"/>
                </a:cxn>
                <a:cxn ang="0">
                  <a:pos x="174" y="222"/>
                </a:cxn>
                <a:cxn ang="0">
                  <a:pos x="164" y="217"/>
                </a:cxn>
                <a:cxn ang="0">
                  <a:pos x="154" y="209"/>
                </a:cxn>
                <a:cxn ang="0">
                  <a:pos x="146" y="202"/>
                </a:cxn>
                <a:cxn ang="0">
                  <a:pos x="137" y="193"/>
                </a:cxn>
                <a:cxn ang="0">
                  <a:pos x="129" y="186"/>
                </a:cxn>
                <a:cxn ang="0">
                  <a:pos x="121" y="180"/>
                </a:cxn>
                <a:cxn ang="0">
                  <a:pos x="114" y="176"/>
                </a:cxn>
                <a:cxn ang="0">
                  <a:pos x="51" y="238"/>
                </a:cxn>
                <a:cxn ang="0">
                  <a:pos x="72" y="124"/>
                </a:cxn>
                <a:cxn ang="0">
                  <a:pos x="63" y="120"/>
                </a:cxn>
                <a:cxn ang="0">
                  <a:pos x="54" y="115"/>
                </a:cxn>
                <a:cxn ang="0">
                  <a:pos x="44" y="111"/>
                </a:cxn>
                <a:cxn ang="0">
                  <a:pos x="35" y="107"/>
                </a:cxn>
                <a:cxn ang="0">
                  <a:pos x="25" y="102"/>
                </a:cxn>
                <a:cxn ang="0">
                  <a:pos x="16" y="96"/>
                </a:cxn>
                <a:cxn ang="0">
                  <a:pos x="7" y="89"/>
                </a:cxn>
                <a:cxn ang="0">
                  <a:pos x="0" y="82"/>
                </a:cxn>
                <a:cxn ang="0">
                  <a:pos x="10" y="81"/>
                </a:cxn>
                <a:cxn ang="0">
                  <a:pos x="21" y="80"/>
                </a:cxn>
                <a:cxn ang="0">
                  <a:pos x="33" y="78"/>
                </a:cxn>
                <a:cxn ang="0">
                  <a:pos x="44" y="77"/>
                </a:cxn>
                <a:cxn ang="0">
                  <a:pos x="54" y="74"/>
                </a:cxn>
                <a:cxn ang="0">
                  <a:pos x="64" y="73"/>
                </a:cxn>
                <a:cxn ang="0">
                  <a:pos x="73" y="72"/>
                </a:cxn>
                <a:cxn ang="0">
                  <a:pos x="82" y="72"/>
                </a:cxn>
                <a:cxn ang="0">
                  <a:pos x="145" y="0"/>
                </a:cxn>
                <a:cxn ang="0">
                  <a:pos x="149" y="12"/>
                </a:cxn>
                <a:cxn ang="0">
                  <a:pos x="151" y="28"/>
                </a:cxn>
                <a:cxn ang="0">
                  <a:pos x="153" y="45"/>
                </a:cxn>
                <a:cxn ang="0">
                  <a:pos x="156" y="62"/>
                </a:cxn>
                <a:cxn ang="0">
                  <a:pos x="159" y="76"/>
                </a:cxn>
                <a:cxn ang="0">
                  <a:pos x="168" y="87"/>
                </a:cxn>
                <a:cxn ang="0">
                  <a:pos x="183" y="93"/>
                </a:cxn>
                <a:cxn ang="0">
                  <a:pos x="207" y="94"/>
                </a:cxn>
              </a:cxnLst>
              <a:rect l="0" t="0" r="r" b="b"/>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grpSp>
      <p:sp>
        <p:nvSpPr>
          <p:cNvPr id="592898" name="Text Box 2"/>
          <p:cNvSpPr txBox="1">
            <a:spLocks noChangeArrowheads="1"/>
          </p:cNvSpPr>
          <p:nvPr/>
        </p:nvSpPr>
        <p:spPr bwMode="auto">
          <a:xfrm>
            <a:off x="609600" y="2349500"/>
            <a:ext cx="8534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If the instance does </a:t>
            </a:r>
            <a:r>
              <a:rPr lang="en-US" altLang="en-US" sz="2400">
                <a:solidFill>
                  <a:schemeClr val="hlink"/>
                </a:solidFill>
              </a:rPr>
              <a:t>not</a:t>
            </a:r>
            <a:r>
              <a:rPr lang="en-US" altLang="en-US" sz="2400"/>
              <a:t> have a valid solution</a:t>
            </a:r>
          </a:p>
          <a:p>
            <a:pPr lvl="1"/>
            <a:r>
              <a:rPr lang="en-US" altLang="en-US" sz="2400"/>
              <a:t>A non-deterministic (fairy god mother)</a:t>
            </a:r>
            <a:br>
              <a:rPr lang="en-US" altLang="en-US" sz="2400"/>
            </a:br>
            <a:r>
              <a:rPr lang="en-US" altLang="en-US" sz="2400"/>
              <a:t>  could prove it to you by giving you</a:t>
            </a:r>
          </a:p>
          <a:p>
            <a:pPr lvl="1">
              <a:buFontTx/>
              <a:buNone/>
            </a:pPr>
            <a:r>
              <a:rPr lang="en-US" altLang="en-US" sz="2400"/>
              <a:t>           </a:t>
            </a:r>
            <a:r>
              <a:rPr lang="en-US" altLang="en-US" sz="2400">
                <a:solidFill>
                  <a:schemeClr val="hlink"/>
                </a:solidFill>
              </a:rPr>
              <a:t>????</a:t>
            </a:r>
          </a:p>
          <a:p>
            <a:pPr lvl="1"/>
            <a:r>
              <a:rPr lang="en-US" altLang="en-US" sz="2400"/>
              <a:t>You have no way to convince your boss.</a:t>
            </a:r>
            <a:endParaRPr lang="en-US" altLang="en-US" sz="2400">
              <a:solidFill>
                <a:schemeClr val="accent2"/>
              </a:solidFill>
            </a:endParaRPr>
          </a:p>
        </p:txBody>
      </p:sp>
      <p:sp>
        <p:nvSpPr>
          <p:cNvPr id="62470" name="Rectangle 29"/>
          <p:cNvSpPr>
            <a:spLocks noChangeArrowheads="1"/>
          </p:cNvSpPr>
          <p:nvPr/>
        </p:nvSpPr>
        <p:spPr bwMode="auto">
          <a:xfrm>
            <a:off x="971550" y="981075"/>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has a witness</a:t>
            </a:r>
          </a:p>
          <a:p>
            <a:pPr lvl="1"/>
            <a:r>
              <a:rPr lang="en-US" altLang="en-US" sz="2400">
                <a:sym typeface="Symbol" pitchFamily="18" charset="2"/>
              </a:rPr>
              <a:t></a:t>
            </a:r>
            <a:r>
              <a:rPr lang="en-US" altLang="en-US" sz="2400"/>
              <a:t> computable Valid such that P(I) = </a:t>
            </a:r>
            <a:r>
              <a:rPr lang="en-US" altLang="en-US" sz="2400">
                <a:sym typeface="Symbol" pitchFamily="18" charset="2"/>
              </a:rPr>
              <a:t></a:t>
            </a:r>
            <a:r>
              <a:rPr lang="en-US" altLang="en-US" sz="2400"/>
              <a:t> S Valid(I,S)</a:t>
            </a:r>
          </a:p>
        </p:txBody>
      </p:sp>
      <p:sp>
        <p:nvSpPr>
          <p:cNvPr id="62471" name="Rectangle 49"/>
          <p:cNvSpPr>
            <a:spLocks noChangeArrowheads="1"/>
          </p:cNvSpPr>
          <p:nvPr/>
        </p:nvSpPr>
        <p:spPr bwMode="auto">
          <a:xfrm>
            <a:off x="-114300" y="534988"/>
            <a:ext cx="198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sym typeface="Wingdings" pitchFamily="2" charset="2"/>
              </a:rPr>
              <a:t>Witnesses</a:t>
            </a:r>
            <a:endParaRPr lang="en-US" altLang="en-US"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92898">
                                            <p:txEl>
                                              <p:pRg st="0" end="0"/>
                                            </p:txEl>
                                          </p:spTgt>
                                        </p:tgtEl>
                                        <p:attrNameLst>
                                          <p:attrName>style.visibility</p:attrName>
                                        </p:attrNameLst>
                                      </p:cBhvr>
                                      <p:to>
                                        <p:strVal val="visible"/>
                                      </p:to>
                                    </p:set>
                                    <p:anim calcmode="lin" valueType="num">
                                      <p:cBhvr additive="base">
                                        <p:cTn id="7" dur="500" fill="hold"/>
                                        <p:tgtEl>
                                          <p:spTgt spid="5928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28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2898">
                                            <p:txEl>
                                              <p:pRg st="1" end="1"/>
                                            </p:txEl>
                                          </p:spTgt>
                                        </p:tgtEl>
                                        <p:attrNameLst>
                                          <p:attrName>style.visibility</p:attrName>
                                        </p:attrNameLst>
                                      </p:cBhvr>
                                      <p:to>
                                        <p:strVal val="visible"/>
                                      </p:to>
                                    </p:set>
                                    <p:anim calcmode="lin" valueType="num">
                                      <p:cBhvr additive="base">
                                        <p:cTn id="13" dur="500" fill="hold"/>
                                        <p:tgtEl>
                                          <p:spTgt spid="5928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28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2898">
                                            <p:txEl>
                                              <p:pRg st="2" end="2"/>
                                            </p:txEl>
                                          </p:spTgt>
                                        </p:tgtEl>
                                        <p:attrNameLst>
                                          <p:attrName>style.visibility</p:attrName>
                                        </p:attrNameLst>
                                      </p:cBhvr>
                                      <p:to>
                                        <p:strVal val="visible"/>
                                      </p:to>
                                    </p:set>
                                    <p:anim calcmode="lin" valueType="num">
                                      <p:cBhvr additive="base">
                                        <p:cTn id="19" dur="500" fill="hold"/>
                                        <p:tgtEl>
                                          <p:spTgt spid="59289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28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2898">
                                            <p:txEl>
                                              <p:pRg st="3" end="3"/>
                                            </p:txEl>
                                          </p:spTgt>
                                        </p:tgtEl>
                                        <p:attrNameLst>
                                          <p:attrName>style.visibility</p:attrName>
                                        </p:attrNameLst>
                                      </p:cBhvr>
                                      <p:to>
                                        <p:strVal val="visible"/>
                                      </p:to>
                                    </p:set>
                                    <p:anim calcmode="lin" valueType="num">
                                      <p:cBhvr additive="base">
                                        <p:cTn id="25" dur="500" fill="hold"/>
                                        <p:tgtEl>
                                          <p:spTgt spid="59289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289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8"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ext Box 2"/>
          <p:cNvSpPr txBox="1">
            <a:spLocks noChangeArrowheads="1"/>
          </p:cNvSpPr>
          <p:nvPr/>
        </p:nvSpPr>
        <p:spPr bwMode="auto">
          <a:xfrm>
            <a:off x="609600" y="2276475"/>
            <a:ext cx="8534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Example: </a:t>
            </a:r>
            <a:r>
              <a:rPr lang="en-US" altLang="en-US" sz="2400">
                <a:solidFill>
                  <a:schemeClr val="tx2"/>
                </a:solidFill>
              </a:rPr>
              <a:t>Context Sensitive Grammar G:</a:t>
            </a:r>
            <a:endParaRPr lang="en-US" altLang="en-US" sz="2400"/>
          </a:p>
          <a:p>
            <a:r>
              <a:rPr lang="en-US" altLang="en-US" sz="2400"/>
              <a:t>Instance: A string </a:t>
            </a:r>
            <a:r>
              <a:rPr lang="en-US" altLang="en-US" sz="2400">
                <a:solidFill>
                  <a:srgbClr val="00FFCC"/>
                </a:solidFill>
              </a:rPr>
              <a:t>I</a:t>
            </a:r>
            <a:endParaRPr lang="en-US" altLang="en-US" sz="2400"/>
          </a:p>
          <a:p>
            <a:r>
              <a:rPr lang="en-US" altLang="en-US" sz="2400"/>
              <a:t>Solution: A parsing </a:t>
            </a:r>
            <a:r>
              <a:rPr lang="en-US" altLang="en-US" sz="2400">
                <a:solidFill>
                  <a:srgbClr val="00FFCC"/>
                </a:solidFill>
              </a:rPr>
              <a:t>S</a:t>
            </a:r>
            <a:r>
              <a:rPr lang="en-US" altLang="en-US" sz="2400"/>
              <a:t>. </a:t>
            </a:r>
          </a:p>
          <a:p>
            <a:r>
              <a:rPr lang="en-US" altLang="en-US" sz="2400">
                <a:solidFill>
                  <a:srgbClr val="00FFCC"/>
                </a:solidFill>
              </a:rPr>
              <a:t>I</a:t>
            </a:r>
            <a:r>
              <a:rPr lang="en-US" altLang="en-US" sz="2400"/>
              <a:t> is a </a:t>
            </a:r>
            <a:r>
              <a:rPr lang="en-US" altLang="en-US" sz="2400">
                <a:solidFill>
                  <a:srgbClr val="FF00FF"/>
                </a:solidFill>
              </a:rPr>
              <a:t>Yes</a:t>
            </a:r>
            <a:r>
              <a:rPr lang="en-US" altLang="en-US" sz="2400"/>
              <a:t> instance if there is such a parsing. </a:t>
            </a:r>
          </a:p>
          <a:p>
            <a:r>
              <a:rPr lang="en-US" altLang="en-US" sz="2400"/>
              <a:t>Given a string </a:t>
            </a:r>
            <a:r>
              <a:rPr lang="en-US" altLang="en-US" sz="2400">
                <a:solidFill>
                  <a:srgbClr val="00FFCC"/>
                </a:solidFill>
              </a:rPr>
              <a:t>I </a:t>
            </a:r>
            <a:r>
              <a:rPr lang="en-US" altLang="en-US" sz="2400"/>
              <a:t>and a parsing </a:t>
            </a:r>
            <a:r>
              <a:rPr lang="en-US" altLang="en-US" sz="2400">
                <a:solidFill>
                  <a:srgbClr val="00FFCC"/>
                </a:solidFill>
              </a:rPr>
              <a:t>S,</a:t>
            </a:r>
            <a:br>
              <a:rPr lang="en-US" altLang="en-US" sz="2400">
                <a:solidFill>
                  <a:srgbClr val="00FFCC"/>
                </a:solidFill>
              </a:rPr>
            </a:br>
            <a:r>
              <a:rPr lang="en-US" altLang="en-US" sz="2400">
                <a:solidFill>
                  <a:srgbClr val="00FFCC"/>
                </a:solidFill>
              </a:rPr>
              <a:t>  </a:t>
            </a:r>
            <a:r>
              <a:rPr lang="en-US" altLang="en-US" sz="2400"/>
              <a:t>there is an alg </a:t>
            </a:r>
            <a:r>
              <a:rPr lang="en-US" altLang="en-US" sz="2400">
                <a:solidFill>
                  <a:srgbClr val="00FFCC"/>
                </a:solidFill>
              </a:rPr>
              <a:t>Valid(I,S)</a:t>
            </a:r>
            <a:r>
              <a:rPr lang="en-US" altLang="en-US" sz="2400"/>
              <a:t> to test </a:t>
            </a:r>
            <a:br>
              <a:rPr lang="en-US" altLang="en-US" sz="2400"/>
            </a:br>
            <a:r>
              <a:rPr lang="en-US" altLang="en-US" sz="2400"/>
              <a:t>  whether or not </a:t>
            </a:r>
            <a:r>
              <a:rPr lang="en-US" altLang="en-US" sz="2400">
                <a:solidFill>
                  <a:srgbClr val="00FFCC"/>
                </a:solidFill>
              </a:rPr>
              <a:t>S</a:t>
            </a:r>
            <a:r>
              <a:rPr lang="en-US" altLang="en-US" sz="2400"/>
              <a:t> is a valid solution for </a:t>
            </a:r>
            <a:r>
              <a:rPr lang="en-US" altLang="en-US" sz="2400">
                <a:solidFill>
                  <a:srgbClr val="00FFCC"/>
                </a:solidFill>
              </a:rPr>
              <a:t>I</a:t>
            </a:r>
            <a:r>
              <a:rPr lang="en-US" altLang="en-US" sz="2400"/>
              <a:t>.</a:t>
            </a:r>
          </a:p>
        </p:txBody>
      </p:sp>
      <p:grpSp>
        <p:nvGrpSpPr>
          <p:cNvPr id="2" name="Group 4"/>
          <p:cNvGrpSpPr>
            <a:grpSpLocks/>
          </p:cNvGrpSpPr>
          <p:nvPr/>
        </p:nvGrpSpPr>
        <p:grpSpPr bwMode="auto">
          <a:xfrm flipH="1">
            <a:off x="7991475" y="4495800"/>
            <a:ext cx="1076325" cy="2274888"/>
            <a:chOff x="3915" y="446"/>
            <a:chExt cx="678" cy="1433"/>
          </a:xfrm>
        </p:grpSpPr>
        <p:sp>
          <p:nvSpPr>
            <p:cNvPr id="921605" name="Rectangle 5"/>
            <p:cNvSpPr>
              <a:spLocks noChangeArrowheads="1"/>
            </p:cNvSpPr>
            <p:nvPr/>
          </p:nvSpPr>
          <p:spPr bwMode="auto">
            <a:xfrm>
              <a:off x="3951" y="544"/>
              <a:ext cx="532" cy="1148"/>
            </a:xfrm>
            <a:prstGeom prst="rect">
              <a:avLst/>
            </a:prstGeom>
            <a:solidFill>
              <a:srgbClr val="000000"/>
            </a:solidFill>
            <a:ln w="9525">
              <a:noFill/>
              <a:miter lim="800000"/>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6" name="Freeform 6"/>
            <p:cNvSpPr>
              <a:spLocks/>
            </p:cNvSpPr>
            <p:nvPr/>
          </p:nvSpPr>
          <p:spPr bwMode="auto">
            <a:xfrm>
              <a:off x="3959" y="556"/>
              <a:ext cx="516" cy="448"/>
            </a:xfrm>
            <a:custGeom>
              <a:avLst/>
              <a:gdLst/>
              <a:ahLst/>
              <a:cxnLst>
                <a:cxn ang="0">
                  <a:pos x="2559" y="0"/>
                </a:cxn>
                <a:cxn ang="0">
                  <a:pos x="2580" y="1783"/>
                </a:cxn>
                <a:cxn ang="0">
                  <a:pos x="2456" y="1774"/>
                </a:cxn>
                <a:cxn ang="0">
                  <a:pos x="2330" y="1808"/>
                </a:cxn>
                <a:cxn ang="0">
                  <a:pos x="2201" y="1867"/>
                </a:cxn>
                <a:cxn ang="0">
                  <a:pos x="2073" y="1933"/>
                </a:cxn>
                <a:cxn ang="0">
                  <a:pos x="1945" y="1989"/>
                </a:cxn>
                <a:cxn ang="0">
                  <a:pos x="1820" y="2018"/>
                </a:cxn>
                <a:cxn ang="0">
                  <a:pos x="1699" y="2003"/>
                </a:cxn>
                <a:cxn ang="0">
                  <a:pos x="1584" y="1928"/>
                </a:cxn>
                <a:cxn ang="0">
                  <a:pos x="1477" y="1997"/>
                </a:cxn>
                <a:cxn ang="0">
                  <a:pos x="1369" y="2053"/>
                </a:cxn>
                <a:cxn ang="0">
                  <a:pos x="1260" y="2097"/>
                </a:cxn>
                <a:cxn ang="0">
                  <a:pos x="1150" y="2133"/>
                </a:cxn>
                <a:cxn ang="0">
                  <a:pos x="1038" y="2162"/>
                </a:cxn>
                <a:cxn ang="0">
                  <a:pos x="927" y="2188"/>
                </a:cxn>
                <a:cxn ang="0">
                  <a:pos x="814" y="2212"/>
                </a:cxn>
                <a:cxn ang="0">
                  <a:pos x="702" y="2240"/>
                </a:cxn>
                <a:cxn ang="0">
                  <a:pos x="608" y="2151"/>
                </a:cxn>
                <a:cxn ang="0">
                  <a:pos x="504" y="2089"/>
                </a:cxn>
                <a:cxn ang="0">
                  <a:pos x="395" y="2049"/>
                </a:cxn>
                <a:cxn ang="0">
                  <a:pos x="289" y="2025"/>
                </a:cxn>
                <a:cxn ang="0">
                  <a:pos x="189" y="2014"/>
                </a:cxn>
                <a:cxn ang="0">
                  <a:pos x="106" y="2012"/>
                </a:cxn>
                <a:cxn ang="0">
                  <a:pos x="42" y="2016"/>
                </a:cxn>
                <a:cxn ang="0">
                  <a:pos x="7" y="2022"/>
                </a:cxn>
                <a:cxn ang="0">
                  <a:pos x="9" y="1794"/>
                </a:cxn>
                <a:cxn ang="0">
                  <a:pos x="9" y="1553"/>
                </a:cxn>
                <a:cxn ang="0">
                  <a:pos x="6" y="1300"/>
                </a:cxn>
                <a:cxn ang="0">
                  <a:pos x="4" y="1041"/>
                </a:cxn>
                <a:cxn ang="0">
                  <a:pos x="1" y="777"/>
                </a:cxn>
                <a:cxn ang="0">
                  <a:pos x="0" y="513"/>
                </a:cxn>
                <a:cxn ang="0">
                  <a:pos x="1" y="252"/>
                </a:cxn>
                <a:cxn ang="0">
                  <a:pos x="7" y="0"/>
                </a:cxn>
                <a:cxn ang="0">
                  <a:pos x="2559" y="0"/>
                </a:cxn>
              </a:cxnLst>
              <a:rect l="0" t="0" r="r" b="b"/>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7" name="Freeform 7"/>
            <p:cNvSpPr>
              <a:spLocks/>
            </p:cNvSpPr>
            <p:nvPr/>
          </p:nvSpPr>
          <p:spPr bwMode="auto">
            <a:xfrm>
              <a:off x="4110" y="929"/>
              <a:ext cx="363" cy="136"/>
            </a:xfrm>
            <a:custGeom>
              <a:avLst/>
              <a:gdLst/>
              <a:ahLst/>
              <a:cxnLst>
                <a:cxn ang="0">
                  <a:pos x="1815" y="674"/>
                </a:cxn>
                <a:cxn ang="0">
                  <a:pos x="1684" y="676"/>
                </a:cxn>
                <a:cxn ang="0">
                  <a:pos x="1550" y="656"/>
                </a:cxn>
                <a:cxn ang="0">
                  <a:pos x="1412" y="618"/>
                </a:cxn>
                <a:cxn ang="0">
                  <a:pos x="1274" y="572"/>
                </a:cxn>
                <a:cxn ang="0">
                  <a:pos x="1134" y="527"/>
                </a:cxn>
                <a:cxn ang="0">
                  <a:pos x="996" y="492"/>
                </a:cxn>
                <a:cxn ang="0">
                  <a:pos x="859" y="475"/>
                </a:cxn>
                <a:cxn ang="0">
                  <a:pos x="726" y="488"/>
                </a:cxn>
                <a:cxn ang="0">
                  <a:pos x="425" y="622"/>
                </a:cxn>
                <a:cxn ang="0">
                  <a:pos x="0" y="426"/>
                </a:cxn>
                <a:cxn ang="0">
                  <a:pos x="87" y="402"/>
                </a:cxn>
                <a:cxn ang="0">
                  <a:pos x="187" y="380"/>
                </a:cxn>
                <a:cxn ang="0">
                  <a:pos x="292" y="358"/>
                </a:cxn>
                <a:cxn ang="0">
                  <a:pos x="402" y="333"/>
                </a:cxn>
                <a:cxn ang="0">
                  <a:pos x="509" y="301"/>
                </a:cxn>
                <a:cxn ang="0">
                  <a:pos x="612" y="263"/>
                </a:cxn>
                <a:cxn ang="0">
                  <a:pos x="706" y="214"/>
                </a:cxn>
                <a:cxn ang="0">
                  <a:pos x="788" y="156"/>
                </a:cxn>
                <a:cxn ang="0">
                  <a:pos x="879" y="194"/>
                </a:cxn>
                <a:cxn ang="0">
                  <a:pos x="976" y="213"/>
                </a:cxn>
                <a:cxn ang="0">
                  <a:pos x="1074" y="213"/>
                </a:cxn>
                <a:cxn ang="0">
                  <a:pos x="1175" y="197"/>
                </a:cxn>
                <a:cxn ang="0">
                  <a:pos x="1272" y="166"/>
                </a:cxn>
                <a:cxn ang="0">
                  <a:pos x="1368" y="122"/>
                </a:cxn>
                <a:cxn ang="0">
                  <a:pos x="1459" y="65"/>
                </a:cxn>
                <a:cxn ang="0">
                  <a:pos x="1545" y="0"/>
                </a:cxn>
                <a:cxn ang="0">
                  <a:pos x="1815" y="0"/>
                </a:cxn>
                <a:cxn ang="0">
                  <a:pos x="1815" y="674"/>
                </a:cxn>
              </a:cxnLst>
              <a:rect l="0" t="0" r="r" b="b"/>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8" name="Freeform 8"/>
            <p:cNvSpPr>
              <a:spLocks/>
            </p:cNvSpPr>
            <p:nvPr/>
          </p:nvSpPr>
          <p:spPr bwMode="auto">
            <a:xfrm>
              <a:off x="3961" y="973"/>
              <a:ext cx="224" cy="137"/>
            </a:xfrm>
            <a:custGeom>
              <a:avLst/>
              <a:gdLst/>
              <a:ahLst/>
              <a:cxnLst>
                <a:cxn ang="0">
                  <a:pos x="1120" y="456"/>
                </a:cxn>
                <a:cxn ang="0">
                  <a:pos x="1031" y="543"/>
                </a:cxn>
                <a:cxn ang="0">
                  <a:pos x="945" y="598"/>
                </a:cxn>
                <a:cxn ang="0">
                  <a:pos x="863" y="623"/>
                </a:cxn>
                <a:cxn ang="0">
                  <a:pos x="785" y="624"/>
                </a:cxn>
                <a:cxn ang="0">
                  <a:pos x="709" y="601"/>
                </a:cxn>
                <a:cxn ang="0">
                  <a:pos x="640" y="560"/>
                </a:cxn>
                <a:cxn ang="0">
                  <a:pos x="576" y="502"/>
                </a:cxn>
                <a:cxn ang="0">
                  <a:pos x="519" y="435"/>
                </a:cxn>
                <a:cxn ang="0">
                  <a:pos x="455" y="462"/>
                </a:cxn>
                <a:cxn ang="0">
                  <a:pos x="390" y="491"/>
                </a:cxn>
                <a:cxn ang="0">
                  <a:pos x="325" y="520"/>
                </a:cxn>
                <a:cxn ang="0">
                  <a:pos x="259" y="551"/>
                </a:cxn>
                <a:cxn ang="0">
                  <a:pos x="193" y="581"/>
                </a:cxn>
                <a:cxn ang="0">
                  <a:pos x="127" y="615"/>
                </a:cxn>
                <a:cxn ang="0">
                  <a:pos x="63" y="648"/>
                </a:cxn>
                <a:cxn ang="0">
                  <a:pos x="0" y="684"/>
                </a:cxn>
                <a:cxn ang="0">
                  <a:pos x="0" y="0"/>
                </a:cxn>
                <a:cxn ang="0">
                  <a:pos x="67" y="12"/>
                </a:cxn>
                <a:cxn ang="0">
                  <a:pos x="138" y="14"/>
                </a:cxn>
                <a:cxn ang="0">
                  <a:pos x="210" y="12"/>
                </a:cxn>
                <a:cxn ang="0">
                  <a:pos x="283" y="10"/>
                </a:cxn>
                <a:cxn ang="0">
                  <a:pos x="353" y="9"/>
                </a:cxn>
                <a:cxn ang="0">
                  <a:pos x="423" y="19"/>
                </a:cxn>
                <a:cxn ang="0">
                  <a:pos x="489" y="41"/>
                </a:cxn>
                <a:cxn ang="0">
                  <a:pos x="551" y="82"/>
                </a:cxn>
                <a:cxn ang="0">
                  <a:pos x="608" y="153"/>
                </a:cxn>
                <a:cxn ang="0">
                  <a:pos x="675" y="215"/>
                </a:cxn>
                <a:cxn ang="0">
                  <a:pos x="747" y="269"/>
                </a:cxn>
                <a:cxn ang="0">
                  <a:pos x="823" y="315"/>
                </a:cxn>
                <a:cxn ang="0">
                  <a:pos x="900" y="354"/>
                </a:cxn>
                <a:cxn ang="0">
                  <a:pos x="977" y="391"/>
                </a:cxn>
                <a:cxn ang="0">
                  <a:pos x="1050" y="423"/>
                </a:cxn>
                <a:cxn ang="0">
                  <a:pos x="1120" y="456"/>
                </a:cxn>
              </a:cxnLst>
              <a:rect l="0" t="0" r="r" b="b"/>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9" name="Freeform 9"/>
            <p:cNvSpPr>
              <a:spLocks/>
            </p:cNvSpPr>
            <p:nvPr/>
          </p:nvSpPr>
          <p:spPr bwMode="auto">
            <a:xfrm>
              <a:off x="4133" y="1034"/>
              <a:ext cx="340" cy="109"/>
            </a:xfrm>
            <a:custGeom>
              <a:avLst/>
              <a:gdLst/>
              <a:ahLst/>
              <a:cxnLst>
                <a:cxn ang="0">
                  <a:pos x="1700" y="213"/>
                </a:cxn>
                <a:cxn ang="0">
                  <a:pos x="1690" y="452"/>
                </a:cxn>
                <a:cxn ang="0">
                  <a:pos x="1612" y="427"/>
                </a:cxn>
                <a:cxn ang="0">
                  <a:pos x="1524" y="410"/>
                </a:cxn>
                <a:cxn ang="0">
                  <a:pos x="1428" y="396"/>
                </a:cxn>
                <a:cxn ang="0">
                  <a:pos x="1329" y="388"/>
                </a:cxn>
                <a:cxn ang="0">
                  <a:pos x="1227" y="383"/>
                </a:cxn>
                <a:cxn ang="0">
                  <a:pos x="1129" y="380"/>
                </a:cxn>
                <a:cxn ang="0">
                  <a:pos x="1036" y="379"/>
                </a:cxn>
                <a:cxn ang="0">
                  <a:pos x="953" y="379"/>
                </a:cxn>
                <a:cxn ang="0">
                  <a:pos x="862" y="345"/>
                </a:cxn>
                <a:cxn ang="0">
                  <a:pos x="775" y="333"/>
                </a:cxn>
                <a:cxn ang="0">
                  <a:pos x="690" y="336"/>
                </a:cxn>
                <a:cxn ang="0">
                  <a:pos x="610" y="357"/>
                </a:cxn>
                <a:cxn ang="0">
                  <a:pos x="529" y="388"/>
                </a:cxn>
                <a:cxn ang="0">
                  <a:pos x="449" y="432"/>
                </a:cxn>
                <a:cxn ang="0">
                  <a:pos x="370" y="484"/>
                </a:cxn>
                <a:cxn ang="0">
                  <a:pos x="290" y="544"/>
                </a:cxn>
                <a:cxn ang="0">
                  <a:pos x="0" y="389"/>
                </a:cxn>
                <a:cxn ang="0">
                  <a:pos x="119" y="310"/>
                </a:cxn>
                <a:cxn ang="0">
                  <a:pos x="243" y="225"/>
                </a:cxn>
                <a:cxn ang="0">
                  <a:pos x="368" y="139"/>
                </a:cxn>
                <a:cxn ang="0">
                  <a:pos x="499" y="66"/>
                </a:cxn>
                <a:cxn ang="0">
                  <a:pos x="636" y="16"/>
                </a:cxn>
                <a:cxn ang="0">
                  <a:pos x="784" y="0"/>
                </a:cxn>
                <a:cxn ang="0">
                  <a:pos x="940" y="27"/>
                </a:cxn>
                <a:cxn ang="0">
                  <a:pos x="1109" y="109"/>
                </a:cxn>
                <a:cxn ang="0">
                  <a:pos x="1190" y="130"/>
                </a:cxn>
                <a:cxn ang="0">
                  <a:pos x="1282" y="148"/>
                </a:cxn>
                <a:cxn ang="0">
                  <a:pos x="1380" y="162"/>
                </a:cxn>
                <a:cxn ang="0">
                  <a:pos x="1474" y="176"/>
                </a:cxn>
                <a:cxn ang="0">
                  <a:pos x="1559" y="186"/>
                </a:cxn>
                <a:cxn ang="0">
                  <a:pos x="1630" y="196"/>
                </a:cxn>
                <a:cxn ang="0">
                  <a:pos x="1679" y="204"/>
                </a:cxn>
                <a:cxn ang="0">
                  <a:pos x="1700" y="213"/>
                </a:cxn>
              </a:cxnLst>
              <a:rect l="0" t="0" r="r" b="b"/>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0" name="Freeform 10"/>
            <p:cNvSpPr>
              <a:spLocks/>
            </p:cNvSpPr>
            <p:nvPr/>
          </p:nvSpPr>
          <p:spPr bwMode="auto">
            <a:xfrm>
              <a:off x="3959" y="1075"/>
              <a:ext cx="516" cy="606"/>
            </a:xfrm>
            <a:custGeom>
              <a:avLst/>
              <a:gdLst/>
              <a:ahLst/>
              <a:cxnLst>
                <a:cxn ang="0">
                  <a:pos x="1172" y="415"/>
                </a:cxn>
                <a:cxn ang="0">
                  <a:pos x="1223" y="355"/>
                </a:cxn>
                <a:cxn ang="0">
                  <a:pos x="1277" y="310"/>
                </a:cxn>
                <a:cxn ang="0">
                  <a:pos x="1334" y="275"/>
                </a:cxn>
                <a:cxn ang="0">
                  <a:pos x="1391" y="251"/>
                </a:cxn>
                <a:cxn ang="0">
                  <a:pos x="1449" y="232"/>
                </a:cxn>
                <a:cxn ang="0">
                  <a:pos x="1510" y="218"/>
                </a:cxn>
                <a:cxn ang="0">
                  <a:pos x="1569" y="207"/>
                </a:cxn>
                <a:cxn ang="0">
                  <a:pos x="1629" y="197"/>
                </a:cxn>
                <a:cxn ang="0">
                  <a:pos x="1738" y="229"/>
                </a:cxn>
                <a:cxn ang="0">
                  <a:pos x="1857" y="243"/>
                </a:cxn>
                <a:cxn ang="0">
                  <a:pos x="1981" y="242"/>
                </a:cxn>
                <a:cxn ang="0">
                  <a:pos x="2109" y="236"/>
                </a:cxn>
                <a:cxn ang="0">
                  <a:pos x="2235" y="231"/>
                </a:cxn>
                <a:cxn ang="0">
                  <a:pos x="2358" y="235"/>
                </a:cxn>
                <a:cxn ang="0">
                  <a:pos x="2474" y="255"/>
                </a:cxn>
                <a:cxn ang="0">
                  <a:pos x="2583" y="301"/>
                </a:cxn>
                <a:cxn ang="0">
                  <a:pos x="2572" y="417"/>
                </a:cxn>
                <a:cxn ang="0">
                  <a:pos x="2569" y="661"/>
                </a:cxn>
                <a:cxn ang="0">
                  <a:pos x="2567" y="1001"/>
                </a:cxn>
                <a:cxn ang="0">
                  <a:pos x="2569" y="1404"/>
                </a:cxn>
                <a:cxn ang="0">
                  <a:pos x="2570" y="1837"/>
                </a:cxn>
                <a:cxn ang="0">
                  <a:pos x="2572" y="2271"/>
                </a:cxn>
                <a:cxn ang="0">
                  <a:pos x="2574" y="2671"/>
                </a:cxn>
                <a:cxn ang="0">
                  <a:pos x="2572" y="3006"/>
                </a:cxn>
                <a:cxn ang="0">
                  <a:pos x="2307" y="3012"/>
                </a:cxn>
                <a:cxn ang="0">
                  <a:pos x="1955" y="3019"/>
                </a:cxn>
                <a:cxn ang="0">
                  <a:pos x="1552" y="3023"/>
                </a:cxn>
                <a:cxn ang="0">
                  <a:pos x="1134" y="3028"/>
                </a:cxn>
                <a:cxn ang="0">
                  <a:pos x="734" y="3029"/>
                </a:cxn>
                <a:cxn ang="0">
                  <a:pos x="389" y="3030"/>
                </a:cxn>
                <a:cxn ang="0">
                  <a:pos x="131" y="3029"/>
                </a:cxn>
                <a:cxn ang="0">
                  <a:pos x="0" y="3027"/>
                </a:cxn>
                <a:cxn ang="0">
                  <a:pos x="1" y="2692"/>
                </a:cxn>
                <a:cxn ang="0">
                  <a:pos x="3" y="2349"/>
                </a:cxn>
                <a:cxn ang="0">
                  <a:pos x="1" y="1997"/>
                </a:cxn>
                <a:cxn ang="0">
                  <a:pos x="1" y="1644"/>
                </a:cxn>
                <a:cxn ang="0">
                  <a:pos x="0" y="1289"/>
                </a:cxn>
                <a:cxn ang="0">
                  <a:pos x="1" y="940"/>
                </a:cxn>
                <a:cxn ang="0">
                  <a:pos x="4" y="598"/>
                </a:cxn>
                <a:cxn ang="0">
                  <a:pos x="10" y="269"/>
                </a:cxn>
                <a:cxn ang="0">
                  <a:pos x="65" y="210"/>
                </a:cxn>
                <a:cxn ang="0">
                  <a:pos x="126" y="166"/>
                </a:cxn>
                <a:cxn ang="0">
                  <a:pos x="192" y="132"/>
                </a:cxn>
                <a:cxn ang="0">
                  <a:pos x="262" y="106"/>
                </a:cxn>
                <a:cxn ang="0">
                  <a:pos x="331" y="83"/>
                </a:cxn>
                <a:cxn ang="0">
                  <a:pos x="400" y="60"/>
                </a:cxn>
                <a:cxn ang="0">
                  <a:pos x="467" y="33"/>
                </a:cxn>
                <a:cxn ang="0">
                  <a:pos x="529" y="0"/>
                </a:cxn>
                <a:cxn ang="0">
                  <a:pos x="600" y="78"/>
                </a:cxn>
                <a:cxn ang="0">
                  <a:pos x="678" y="141"/>
                </a:cxn>
                <a:cxn ang="0">
                  <a:pos x="759" y="191"/>
                </a:cxn>
                <a:cxn ang="0">
                  <a:pos x="842" y="234"/>
                </a:cxn>
                <a:cxn ang="0">
                  <a:pos x="926" y="272"/>
                </a:cxn>
                <a:cxn ang="0">
                  <a:pos x="1009" y="312"/>
                </a:cxn>
                <a:cxn ang="0">
                  <a:pos x="1092" y="358"/>
                </a:cxn>
                <a:cxn ang="0">
                  <a:pos x="1172" y="415"/>
                </a:cxn>
              </a:cxnLst>
              <a:rect l="0" t="0" r="r" b="b"/>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1" name="Freeform 11"/>
            <p:cNvSpPr>
              <a:spLocks/>
            </p:cNvSpPr>
            <p:nvPr/>
          </p:nvSpPr>
          <p:spPr bwMode="auto">
            <a:xfrm>
              <a:off x="4519" y="446"/>
              <a:ext cx="29" cy="46"/>
            </a:xfrm>
            <a:custGeom>
              <a:avLst/>
              <a:gdLst/>
              <a:ahLst/>
              <a:cxnLst>
                <a:cxn ang="0">
                  <a:pos x="144" y="0"/>
                </a:cxn>
                <a:cxn ang="0">
                  <a:pos x="30" y="228"/>
                </a:cxn>
                <a:cxn ang="0">
                  <a:pos x="0" y="228"/>
                </a:cxn>
                <a:cxn ang="0">
                  <a:pos x="0" y="218"/>
                </a:cxn>
                <a:cxn ang="0">
                  <a:pos x="124" y="0"/>
                </a:cxn>
                <a:cxn ang="0">
                  <a:pos x="131" y="0"/>
                </a:cxn>
                <a:cxn ang="0">
                  <a:pos x="138" y="0"/>
                </a:cxn>
                <a:cxn ang="0">
                  <a:pos x="142" y="0"/>
                </a:cxn>
                <a:cxn ang="0">
                  <a:pos x="144" y="0"/>
                </a:cxn>
              </a:cxnLst>
              <a:rect l="0" t="0" r="r" b="b"/>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2" name="Freeform 12"/>
            <p:cNvSpPr>
              <a:spLocks/>
            </p:cNvSpPr>
            <p:nvPr/>
          </p:nvSpPr>
          <p:spPr bwMode="auto">
            <a:xfrm>
              <a:off x="4502" y="451"/>
              <a:ext cx="10" cy="28"/>
            </a:xfrm>
            <a:custGeom>
              <a:avLst/>
              <a:gdLst/>
              <a:ahLst/>
              <a:cxnLst>
                <a:cxn ang="0">
                  <a:pos x="52" y="10"/>
                </a:cxn>
                <a:cxn ang="0">
                  <a:pos x="32" y="144"/>
                </a:cxn>
                <a:cxn ang="0">
                  <a:pos x="0" y="134"/>
                </a:cxn>
                <a:cxn ang="0">
                  <a:pos x="42" y="0"/>
                </a:cxn>
                <a:cxn ang="0">
                  <a:pos x="46" y="0"/>
                </a:cxn>
                <a:cxn ang="0">
                  <a:pos x="50" y="1"/>
                </a:cxn>
                <a:cxn ang="0">
                  <a:pos x="51" y="3"/>
                </a:cxn>
                <a:cxn ang="0">
                  <a:pos x="52" y="10"/>
                </a:cxn>
              </a:cxnLst>
              <a:rect l="0" t="0" r="r" b="b"/>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3" name="Freeform 13"/>
            <p:cNvSpPr>
              <a:spLocks/>
            </p:cNvSpPr>
            <p:nvPr/>
          </p:nvSpPr>
          <p:spPr bwMode="auto">
            <a:xfrm>
              <a:off x="4452" y="453"/>
              <a:ext cx="17" cy="37"/>
            </a:xfrm>
            <a:custGeom>
              <a:avLst/>
              <a:gdLst/>
              <a:ahLst/>
              <a:cxnLst>
                <a:cxn ang="0">
                  <a:pos x="11" y="6"/>
                </a:cxn>
                <a:cxn ang="0">
                  <a:pos x="21" y="25"/>
                </a:cxn>
                <a:cxn ang="0">
                  <a:pos x="32" y="46"/>
                </a:cxn>
                <a:cxn ang="0">
                  <a:pos x="41" y="67"/>
                </a:cxn>
                <a:cxn ang="0">
                  <a:pos x="50" y="90"/>
                </a:cxn>
                <a:cxn ang="0">
                  <a:pos x="58" y="112"/>
                </a:cxn>
                <a:cxn ang="0">
                  <a:pos x="67" y="135"/>
                </a:cxn>
                <a:cxn ang="0">
                  <a:pos x="75" y="158"/>
                </a:cxn>
                <a:cxn ang="0">
                  <a:pos x="83" y="182"/>
                </a:cxn>
                <a:cxn ang="0">
                  <a:pos x="73" y="182"/>
                </a:cxn>
                <a:cxn ang="0">
                  <a:pos x="58" y="164"/>
                </a:cxn>
                <a:cxn ang="0">
                  <a:pos x="47" y="145"/>
                </a:cxn>
                <a:cxn ang="0">
                  <a:pos x="36" y="123"/>
                </a:cxn>
                <a:cxn ang="0">
                  <a:pos x="29" y="101"/>
                </a:cxn>
                <a:cxn ang="0">
                  <a:pos x="21" y="77"/>
                </a:cxn>
                <a:cxn ang="0">
                  <a:pos x="14" y="53"/>
                </a:cxn>
                <a:cxn ang="0">
                  <a:pos x="7" y="29"/>
                </a:cxn>
                <a:cxn ang="0">
                  <a:pos x="0" y="6"/>
                </a:cxn>
                <a:cxn ang="0">
                  <a:pos x="2" y="4"/>
                </a:cxn>
                <a:cxn ang="0">
                  <a:pos x="5" y="1"/>
                </a:cxn>
                <a:cxn ang="0">
                  <a:pos x="8" y="0"/>
                </a:cxn>
                <a:cxn ang="0">
                  <a:pos x="11" y="6"/>
                </a:cxn>
              </a:cxnLst>
              <a:rect l="0" t="0" r="r" b="b"/>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4" name="Freeform 14"/>
            <p:cNvSpPr>
              <a:spLocks/>
            </p:cNvSpPr>
            <p:nvPr/>
          </p:nvSpPr>
          <p:spPr bwMode="auto">
            <a:xfrm>
              <a:off x="4477" y="459"/>
              <a:ext cx="9" cy="16"/>
            </a:xfrm>
            <a:custGeom>
              <a:avLst/>
              <a:gdLst/>
              <a:ahLst/>
              <a:cxnLst>
                <a:cxn ang="0">
                  <a:pos x="42" y="74"/>
                </a:cxn>
                <a:cxn ang="0">
                  <a:pos x="34" y="75"/>
                </a:cxn>
                <a:cxn ang="0">
                  <a:pos x="26" y="78"/>
                </a:cxn>
                <a:cxn ang="0">
                  <a:pos x="18" y="82"/>
                </a:cxn>
                <a:cxn ang="0">
                  <a:pos x="10" y="84"/>
                </a:cxn>
                <a:cxn ang="0">
                  <a:pos x="8" y="71"/>
                </a:cxn>
                <a:cxn ang="0">
                  <a:pos x="7" y="59"/>
                </a:cxn>
                <a:cxn ang="0">
                  <a:pos x="3" y="46"/>
                </a:cxn>
                <a:cxn ang="0">
                  <a:pos x="2" y="34"/>
                </a:cxn>
                <a:cxn ang="0">
                  <a:pos x="0" y="22"/>
                </a:cxn>
                <a:cxn ang="0">
                  <a:pos x="1" y="13"/>
                </a:cxn>
                <a:cxn ang="0">
                  <a:pos x="3" y="5"/>
                </a:cxn>
                <a:cxn ang="0">
                  <a:pos x="10" y="0"/>
                </a:cxn>
                <a:cxn ang="0">
                  <a:pos x="16" y="5"/>
                </a:cxn>
                <a:cxn ang="0">
                  <a:pos x="21" y="13"/>
                </a:cxn>
                <a:cxn ang="0">
                  <a:pos x="25" y="22"/>
                </a:cxn>
                <a:cxn ang="0">
                  <a:pos x="29" y="33"/>
                </a:cxn>
                <a:cxn ang="0">
                  <a:pos x="31" y="43"/>
                </a:cxn>
                <a:cxn ang="0">
                  <a:pos x="35" y="53"/>
                </a:cxn>
                <a:cxn ang="0">
                  <a:pos x="37" y="64"/>
                </a:cxn>
                <a:cxn ang="0">
                  <a:pos x="42" y="74"/>
                </a:cxn>
              </a:cxnLst>
              <a:rect l="0" t="0" r="r" b="b"/>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5" name="Freeform 15"/>
            <p:cNvSpPr>
              <a:spLocks/>
            </p:cNvSpPr>
            <p:nvPr/>
          </p:nvSpPr>
          <p:spPr bwMode="auto">
            <a:xfrm>
              <a:off x="4542" y="485"/>
              <a:ext cx="20" cy="16"/>
            </a:xfrm>
            <a:custGeom>
              <a:avLst/>
              <a:gdLst/>
              <a:ahLst/>
              <a:cxnLst>
                <a:cxn ang="0">
                  <a:pos x="103" y="2"/>
                </a:cxn>
                <a:cxn ang="0">
                  <a:pos x="95" y="9"/>
                </a:cxn>
                <a:cxn ang="0">
                  <a:pos x="87" y="18"/>
                </a:cxn>
                <a:cxn ang="0">
                  <a:pos x="79" y="28"/>
                </a:cxn>
                <a:cxn ang="0">
                  <a:pos x="71" y="38"/>
                </a:cxn>
                <a:cxn ang="0">
                  <a:pos x="63" y="47"/>
                </a:cxn>
                <a:cxn ang="0">
                  <a:pos x="55" y="56"/>
                </a:cxn>
                <a:cxn ang="0">
                  <a:pos x="47" y="65"/>
                </a:cxn>
                <a:cxn ang="0">
                  <a:pos x="41" y="74"/>
                </a:cxn>
                <a:cxn ang="0">
                  <a:pos x="33" y="75"/>
                </a:cxn>
                <a:cxn ang="0">
                  <a:pos x="26" y="76"/>
                </a:cxn>
                <a:cxn ang="0">
                  <a:pos x="20" y="74"/>
                </a:cxn>
                <a:cxn ang="0">
                  <a:pos x="16" y="72"/>
                </a:cxn>
                <a:cxn ang="0">
                  <a:pos x="7" y="66"/>
                </a:cxn>
                <a:cxn ang="0">
                  <a:pos x="0" y="64"/>
                </a:cxn>
                <a:cxn ang="0">
                  <a:pos x="10" y="54"/>
                </a:cxn>
                <a:cxn ang="0">
                  <a:pos x="23" y="43"/>
                </a:cxn>
                <a:cxn ang="0">
                  <a:pos x="34" y="31"/>
                </a:cxn>
                <a:cxn ang="0">
                  <a:pos x="47" y="21"/>
                </a:cxn>
                <a:cxn ang="0">
                  <a:pos x="60" y="10"/>
                </a:cxn>
                <a:cxn ang="0">
                  <a:pos x="73" y="3"/>
                </a:cxn>
                <a:cxn ang="0">
                  <a:pos x="87" y="0"/>
                </a:cxn>
                <a:cxn ang="0">
                  <a:pos x="103" y="2"/>
                </a:cxn>
              </a:cxnLst>
              <a:rect l="0" t="0" r="r" b="b"/>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6" name="Freeform 16"/>
            <p:cNvSpPr>
              <a:spLocks/>
            </p:cNvSpPr>
            <p:nvPr/>
          </p:nvSpPr>
          <p:spPr bwMode="auto">
            <a:xfrm>
              <a:off x="4429" y="487"/>
              <a:ext cx="115" cy="115"/>
            </a:xfrm>
            <a:custGeom>
              <a:avLst/>
              <a:gdLst/>
              <a:ahLst/>
              <a:cxnLst>
                <a:cxn ang="0">
                  <a:pos x="373" y="178"/>
                </a:cxn>
                <a:cxn ang="0">
                  <a:pos x="420" y="183"/>
                </a:cxn>
                <a:cxn ang="0">
                  <a:pos x="468" y="186"/>
                </a:cxn>
                <a:cxn ang="0">
                  <a:pos x="518" y="187"/>
                </a:cxn>
                <a:cxn ang="0">
                  <a:pos x="571" y="188"/>
                </a:cxn>
                <a:cxn ang="0">
                  <a:pos x="561" y="209"/>
                </a:cxn>
                <a:cxn ang="0">
                  <a:pos x="561" y="230"/>
                </a:cxn>
                <a:cxn ang="0">
                  <a:pos x="470" y="360"/>
                </a:cxn>
                <a:cxn ang="0">
                  <a:pos x="477" y="411"/>
                </a:cxn>
                <a:cxn ang="0">
                  <a:pos x="485" y="462"/>
                </a:cxn>
                <a:cxn ang="0">
                  <a:pos x="494" y="514"/>
                </a:cxn>
                <a:cxn ang="0">
                  <a:pos x="498" y="542"/>
                </a:cxn>
                <a:cxn ang="0">
                  <a:pos x="493" y="553"/>
                </a:cxn>
                <a:cxn ang="0">
                  <a:pos x="475" y="555"/>
                </a:cxn>
                <a:cxn ang="0">
                  <a:pos x="455" y="535"/>
                </a:cxn>
                <a:cxn ang="0">
                  <a:pos x="435" y="513"/>
                </a:cxn>
                <a:cxn ang="0">
                  <a:pos x="415" y="494"/>
                </a:cxn>
                <a:cxn ang="0">
                  <a:pos x="333" y="427"/>
                </a:cxn>
                <a:cxn ang="0">
                  <a:pos x="289" y="449"/>
                </a:cxn>
                <a:cxn ang="0">
                  <a:pos x="249" y="483"/>
                </a:cxn>
                <a:cxn ang="0">
                  <a:pos x="209" y="517"/>
                </a:cxn>
                <a:cxn ang="0">
                  <a:pos x="166" y="541"/>
                </a:cxn>
                <a:cxn ang="0">
                  <a:pos x="168" y="553"/>
                </a:cxn>
                <a:cxn ang="0">
                  <a:pos x="162" y="564"/>
                </a:cxn>
                <a:cxn ang="0">
                  <a:pos x="150" y="569"/>
                </a:cxn>
                <a:cxn ang="0">
                  <a:pos x="135" y="573"/>
                </a:cxn>
                <a:cxn ang="0">
                  <a:pos x="126" y="549"/>
                </a:cxn>
                <a:cxn ang="0">
                  <a:pos x="137" y="505"/>
                </a:cxn>
                <a:cxn ang="0">
                  <a:pos x="154" y="462"/>
                </a:cxn>
                <a:cxn ang="0">
                  <a:pos x="170" y="418"/>
                </a:cxn>
                <a:cxn ang="0">
                  <a:pos x="156" y="379"/>
                </a:cxn>
                <a:cxn ang="0">
                  <a:pos x="121" y="346"/>
                </a:cxn>
                <a:cxn ang="0">
                  <a:pos x="86" y="315"/>
                </a:cxn>
                <a:cxn ang="0">
                  <a:pos x="50" y="290"/>
                </a:cxn>
                <a:cxn ang="0">
                  <a:pos x="30" y="273"/>
                </a:cxn>
                <a:cxn ang="0">
                  <a:pos x="21" y="261"/>
                </a:cxn>
                <a:cxn ang="0">
                  <a:pos x="9" y="248"/>
                </a:cxn>
                <a:cxn ang="0">
                  <a:pos x="0" y="236"/>
                </a:cxn>
                <a:cxn ang="0">
                  <a:pos x="11" y="220"/>
                </a:cxn>
                <a:cxn ang="0">
                  <a:pos x="57" y="216"/>
                </a:cxn>
                <a:cxn ang="0">
                  <a:pos x="103" y="208"/>
                </a:cxn>
                <a:cxn ang="0">
                  <a:pos x="150" y="196"/>
                </a:cxn>
                <a:cxn ang="0">
                  <a:pos x="197" y="188"/>
                </a:cxn>
                <a:cxn ang="0">
                  <a:pos x="209" y="150"/>
                </a:cxn>
                <a:cxn ang="0">
                  <a:pos x="229" y="116"/>
                </a:cxn>
                <a:cxn ang="0">
                  <a:pos x="247" y="80"/>
                </a:cxn>
                <a:cxn ang="0">
                  <a:pos x="260" y="44"/>
                </a:cxn>
                <a:cxn ang="0">
                  <a:pos x="269" y="34"/>
                </a:cxn>
                <a:cxn ang="0">
                  <a:pos x="273" y="22"/>
                </a:cxn>
                <a:cxn ang="0">
                  <a:pos x="270" y="2"/>
                </a:cxn>
                <a:cxn ang="0">
                  <a:pos x="292" y="5"/>
                </a:cxn>
                <a:cxn ang="0">
                  <a:pos x="303" y="26"/>
                </a:cxn>
                <a:cxn ang="0">
                  <a:pos x="310" y="52"/>
                </a:cxn>
                <a:cxn ang="0">
                  <a:pos x="322" y="74"/>
                </a:cxn>
              </a:cxnLst>
              <a:rect l="0" t="0" r="r" b="b"/>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7" name="Freeform 17"/>
            <p:cNvSpPr>
              <a:spLocks/>
            </p:cNvSpPr>
            <p:nvPr/>
          </p:nvSpPr>
          <p:spPr bwMode="auto">
            <a:xfrm>
              <a:off x="4432" y="490"/>
              <a:ext cx="16" cy="17"/>
            </a:xfrm>
            <a:custGeom>
              <a:avLst/>
              <a:gdLst/>
              <a:ahLst/>
              <a:cxnLst>
                <a:cxn ang="0">
                  <a:pos x="83" y="52"/>
                </a:cxn>
                <a:cxn ang="0">
                  <a:pos x="73" y="84"/>
                </a:cxn>
                <a:cxn ang="0">
                  <a:pos x="61" y="77"/>
                </a:cxn>
                <a:cxn ang="0">
                  <a:pos x="50" y="71"/>
                </a:cxn>
                <a:cxn ang="0">
                  <a:pos x="40" y="63"/>
                </a:cxn>
                <a:cxn ang="0">
                  <a:pos x="32" y="56"/>
                </a:cxn>
                <a:cxn ang="0">
                  <a:pos x="22" y="47"/>
                </a:cxn>
                <a:cxn ang="0">
                  <a:pos x="14" y="38"/>
                </a:cxn>
                <a:cxn ang="0">
                  <a:pos x="6" y="27"/>
                </a:cxn>
                <a:cxn ang="0">
                  <a:pos x="0" y="21"/>
                </a:cxn>
                <a:cxn ang="0">
                  <a:pos x="10" y="0"/>
                </a:cxn>
                <a:cxn ang="0">
                  <a:pos x="16" y="7"/>
                </a:cxn>
                <a:cxn ang="0">
                  <a:pos x="27" y="15"/>
                </a:cxn>
                <a:cxn ang="0">
                  <a:pos x="36" y="22"/>
                </a:cxn>
                <a:cxn ang="0">
                  <a:pos x="46" y="30"/>
                </a:cxn>
                <a:cxn ang="0">
                  <a:pos x="55" y="35"/>
                </a:cxn>
                <a:cxn ang="0">
                  <a:pos x="65" y="42"/>
                </a:cxn>
                <a:cxn ang="0">
                  <a:pos x="74" y="47"/>
                </a:cxn>
                <a:cxn ang="0">
                  <a:pos x="83" y="52"/>
                </a:cxn>
              </a:cxnLst>
              <a:rect l="0" t="0" r="r" b="b"/>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8" name="Freeform 18"/>
            <p:cNvSpPr>
              <a:spLocks/>
            </p:cNvSpPr>
            <p:nvPr/>
          </p:nvSpPr>
          <p:spPr bwMode="auto">
            <a:xfrm>
              <a:off x="4392" y="498"/>
              <a:ext cx="35" cy="21"/>
            </a:xfrm>
            <a:custGeom>
              <a:avLst/>
              <a:gdLst/>
              <a:ahLst/>
              <a:cxnLst>
                <a:cxn ang="0">
                  <a:pos x="166" y="74"/>
                </a:cxn>
                <a:cxn ang="0">
                  <a:pos x="176" y="106"/>
                </a:cxn>
                <a:cxn ang="0">
                  <a:pos x="152" y="97"/>
                </a:cxn>
                <a:cxn ang="0">
                  <a:pos x="129" y="88"/>
                </a:cxn>
                <a:cxn ang="0">
                  <a:pos x="106" y="77"/>
                </a:cxn>
                <a:cxn ang="0">
                  <a:pos x="84" y="66"/>
                </a:cxn>
                <a:cxn ang="0">
                  <a:pos x="61" y="53"/>
                </a:cxn>
                <a:cxn ang="0">
                  <a:pos x="39" y="40"/>
                </a:cxn>
                <a:cxn ang="0">
                  <a:pos x="19" y="26"/>
                </a:cxn>
                <a:cxn ang="0">
                  <a:pos x="0" y="12"/>
                </a:cxn>
                <a:cxn ang="0">
                  <a:pos x="7" y="3"/>
                </a:cxn>
                <a:cxn ang="0">
                  <a:pos x="15" y="0"/>
                </a:cxn>
                <a:cxn ang="0">
                  <a:pos x="22" y="1"/>
                </a:cxn>
                <a:cxn ang="0">
                  <a:pos x="30" y="5"/>
                </a:cxn>
                <a:cxn ang="0">
                  <a:pos x="37" y="10"/>
                </a:cxn>
                <a:cxn ang="0">
                  <a:pos x="46" y="16"/>
                </a:cxn>
                <a:cxn ang="0">
                  <a:pos x="53" y="20"/>
                </a:cxn>
                <a:cxn ang="0">
                  <a:pos x="62" y="22"/>
                </a:cxn>
                <a:cxn ang="0">
                  <a:pos x="73" y="29"/>
                </a:cxn>
                <a:cxn ang="0">
                  <a:pos x="85" y="39"/>
                </a:cxn>
                <a:cxn ang="0">
                  <a:pos x="96" y="47"/>
                </a:cxn>
                <a:cxn ang="0">
                  <a:pos x="110" y="56"/>
                </a:cxn>
                <a:cxn ang="0">
                  <a:pos x="122" y="62"/>
                </a:cxn>
                <a:cxn ang="0">
                  <a:pos x="135" y="69"/>
                </a:cxn>
                <a:cxn ang="0">
                  <a:pos x="149" y="72"/>
                </a:cxn>
                <a:cxn ang="0">
                  <a:pos x="166" y="74"/>
                </a:cxn>
              </a:cxnLst>
              <a:rect l="0" t="0" r="r" b="b"/>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9" name="Freeform 19"/>
            <p:cNvSpPr>
              <a:spLocks/>
            </p:cNvSpPr>
            <p:nvPr/>
          </p:nvSpPr>
          <p:spPr bwMode="auto">
            <a:xfrm>
              <a:off x="4438" y="498"/>
              <a:ext cx="97" cy="91"/>
            </a:xfrm>
            <a:custGeom>
              <a:avLst/>
              <a:gdLst/>
              <a:ahLst/>
              <a:cxnLst>
                <a:cxn ang="0">
                  <a:pos x="331" y="176"/>
                </a:cxn>
                <a:cxn ang="0">
                  <a:pos x="347" y="166"/>
                </a:cxn>
                <a:cxn ang="0">
                  <a:pos x="365" y="160"/>
                </a:cxn>
                <a:cxn ang="0">
                  <a:pos x="384" y="158"/>
                </a:cxn>
                <a:cxn ang="0">
                  <a:pos x="405" y="159"/>
                </a:cxn>
                <a:cxn ang="0">
                  <a:pos x="425" y="160"/>
                </a:cxn>
                <a:cxn ang="0">
                  <a:pos x="445" y="163"/>
                </a:cxn>
                <a:cxn ang="0">
                  <a:pos x="466" y="164"/>
                </a:cxn>
                <a:cxn ang="0">
                  <a:pos x="487" y="166"/>
                </a:cxn>
                <a:cxn ang="0">
                  <a:pos x="393" y="280"/>
                </a:cxn>
                <a:cxn ang="0">
                  <a:pos x="425" y="445"/>
                </a:cxn>
                <a:cxn ang="0">
                  <a:pos x="413" y="435"/>
                </a:cxn>
                <a:cxn ang="0">
                  <a:pos x="403" y="421"/>
                </a:cxn>
                <a:cxn ang="0">
                  <a:pos x="391" y="407"/>
                </a:cxn>
                <a:cxn ang="0">
                  <a:pos x="381" y="393"/>
                </a:cxn>
                <a:cxn ang="0">
                  <a:pos x="370" y="381"/>
                </a:cxn>
                <a:cxn ang="0">
                  <a:pos x="358" y="372"/>
                </a:cxn>
                <a:cxn ang="0">
                  <a:pos x="345" y="368"/>
                </a:cxn>
                <a:cxn ang="0">
                  <a:pos x="331" y="373"/>
                </a:cxn>
                <a:cxn ang="0">
                  <a:pos x="325" y="364"/>
                </a:cxn>
                <a:cxn ang="0">
                  <a:pos x="318" y="357"/>
                </a:cxn>
                <a:cxn ang="0">
                  <a:pos x="308" y="350"/>
                </a:cxn>
                <a:cxn ang="0">
                  <a:pos x="299" y="347"/>
                </a:cxn>
                <a:cxn ang="0">
                  <a:pos x="287" y="342"/>
                </a:cxn>
                <a:cxn ang="0">
                  <a:pos x="277" y="342"/>
                </a:cxn>
                <a:cxn ang="0">
                  <a:pos x="267" y="346"/>
                </a:cxn>
                <a:cxn ang="0">
                  <a:pos x="259" y="353"/>
                </a:cxn>
                <a:cxn ang="0">
                  <a:pos x="135" y="456"/>
                </a:cxn>
                <a:cxn ang="0">
                  <a:pos x="135" y="440"/>
                </a:cxn>
                <a:cxn ang="0">
                  <a:pos x="139" y="425"/>
                </a:cxn>
                <a:cxn ang="0">
                  <a:pos x="144" y="408"/>
                </a:cxn>
                <a:cxn ang="0">
                  <a:pos x="150" y="393"/>
                </a:cxn>
                <a:cxn ang="0">
                  <a:pos x="155" y="377"/>
                </a:cxn>
                <a:cxn ang="0">
                  <a:pos x="161" y="362"/>
                </a:cxn>
                <a:cxn ang="0">
                  <a:pos x="164" y="346"/>
                </a:cxn>
                <a:cxn ang="0">
                  <a:pos x="166" y="331"/>
                </a:cxn>
                <a:cxn ang="0">
                  <a:pos x="0" y="186"/>
                </a:cxn>
                <a:cxn ang="0">
                  <a:pos x="15" y="184"/>
                </a:cxn>
                <a:cxn ang="0">
                  <a:pos x="32" y="181"/>
                </a:cxn>
                <a:cxn ang="0">
                  <a:pos x="49" y="176"/>
                </a:cxn>
                <a:cxn ang="0">
                  <a:pos x="67" y="173"/>
                </a:cxn>
                <a:cxn ang="0">
                  <a:pos x="84" y="168"/>
                </a:cxn>
                <a:cxn ang="0">
                  <a:pos x="101" y="167"/>
                </a:cxn>
                <a:cxn ang="0">
                  <a:pos x="118" y="169"/>
                </a:cxn>
                <a:cxn ang="0">
                  <a:pos x="135" y="176"/>
                </a:cxn>
                <a:cxn ang="0">
                  <a:pos x="141" y="172"/>
                </a:cxn>
                <a:cxn ang="0">
                  <a:pos x="148" y="171"/>
                </a:cxn>
                <a:cxn ang="0">
                  <a:pos x="154" y="171"/>
                </a:cxn>
                <a:cxn ang="0">
                  <a:pos x="161" y="171"/>
                </a:cxn>
                <a:cxn ang="0">
                  <a:pos x="166" y="169"/>
                </a:cxn>
                <a:cxn ang="0">
                  <a:pos x="172" y="169"/>
                </a:cxn>
                <a:cxn ang="0">
                  <a:pos x="179" y="168"/>
                </a:cxn>
                <a:cxn ang="0">
                  <a:pos x="187" y="166"/>
                </a:cxn>
                <a:cxn ang="0">
                  <a:pos x="239" y="0"/>
                </a:cxn>
                <a:cxn ang="0">
                  <a:pos x="249" y="23"/>
                </a:cxn>
                <a:cxn ang="0">
                  <a:pos x="259" y="45"/>
                </a:cxn>
                <a:cxn ang="0">
                  <a:pos x="269" y="68"/>
                </a:cxn>
                <a:cxn ang="0">
                  <a:pos x="280" y="92"/>
                </a:cxn>
                <a:cxn ang="0">
                  <a:pos x="291" y="113"/>
                </a:cxn>
                <a:cxn ang="0">
                  <a:pos x="303" y="134"/>
                </a:cxn>
                <a:cxn ang="0">
                  <a:pos x="317" y="155"/>
                </a:cxn>
                <a:cxn ang="0">
                  <a:pos x="331" y="176"/>
                </a:cxn>
              </a:cxnLst>
              <a:rect l="0" t="0" r="r" b="b"/>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0" name="Freeform 20"/>
            <p:cNvSpPr>
              <a:spLocks/>
            </p:cNvSpPr>
            <p:nvPr/>
          </p:nvSpPr>
          <p:spPr bwMode="auto">
            <a:xfrm>
              <a:off x="4557" y="525"/>
              <a:ext cx="36" cy="10"/>
            </a:xfrm>
            <a:custGeom>
              <a:avLst/>
              <a:gdLst/>
              <a:ahLst/>
              <a:cxnLst>
                <a:cxn ang="0">
                  <a:pos x="182" y="11"/>
                </a:cxn>
                <a:cxn ang="0">
                  <a:pos x="182" y="21"/>
                </a:cxn>
                <a:cxn ang="0">
                  <a:pos x="16" y="52"/>
                </a:cxn>
                <a:cxn ang="0">
                  <a:pos x="8" y="50"/>
                </a:cxn>
                <a:cxn ang="0">
                  <a:pos x="2" y="46"/>
                </a:cxn>
                <a:cxn ang="0">
                  <a:pos x="0" y="39"/>
                </a:cxn>
                <a:cxn ang="0">
                  <a:pos x="5" y="32"/>
                </a:cxn>
                <a:cxn ang="0">
                  <a:pos x="28" y="30"/>
                </a:cxn>
                <a:cxn ang="0">
                  <a:pos x="51" y="26"/>
                </a:cxn>
                <a:cxn ang="0">
                  <a:pos x="73" y="21"/>
                </a:cxn>
                <a:cxn ang="0">
                  <a:pos x="97" y="16"/>
                </a:cxn>
                <a:cxn ang="0">
                  <a:pos x="118" y="10"/>
                </a:cxn>
                <a:cxn ang="0">
                  <a:pos x="140" y="5"/>
                </a:cxn>
                <a:cxn ang="0">
                  <a:pos x="160" y="0"/>
                </a:cxn>
                <a:cxn ang="0">
                  <a:pos x="182" y="0"/>
                </a:cxn>
                <a:cxn ang="0">
                  <a:pos x="182" y="11"/>
                </a:cxn>
              </a:cxnLst>
              <a:rect l="0" t="0" r="r" b="b"/>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1" name="Freeform 21"/>
            <p:cNvSpPr>
              <a:spLocks/>
            </p:cNvSpPr>
            <p:nvPr/>
          </p:nvSpPr>
          <p:spPr bwMode="auto">
            <a:xfrm>
              <a:off x="4396" y="535"/>
              <a:ext cx="21" cy="9"/>
            </a:xfrm>
            <a:custGeom>
              <a:avLst/>
              <a:gdLst/>
              <a:ahLst/>
              <a:cxnLst>
                <a:cxn ang="0">
                  <a:pos x="104" y="0"/>
                </a:cxn>
                <a:cxn ang="0">
                  <a:pos x="103" y="7"/>
                </a:cxn>
                <a:cxn ang="0">
                  <a:pos x="103" y="16"/>
                </a:cxn>
                <a:cxn ang="0">
                  <a:pos x="102" y="24"/>
                </a:cxn>
                <a:cxn ang="0">
                  <a:pos x="100" y="32"/>
                </a:cxn>
                <a:cxn ang="0">
                  <a:pos x="95" y="38"/>
                </a:cxn>
                <a:cxn ang="0">
                  <a:pos x="91" y="42"/>
                </a:cxn>
                <a:cxn ang="0">
                  <a:pos x="83" y="43"/>
                </a:cxn>
                <a:cxn ang="0">
                  <a:pos x="74" y="42"/>
                </a:cxn>
                <a:cxn ang="0">
                  <a:pos x="0" y="31"/>
                </a:cxn>
                <a:cxn ang="0">
                  <a:pos x="6" y="21"/>
                </a:cxn>
                <a:cxn ang="0">
                  <a:pos x="15" y="16"/>
                </a:cxn>
                <a:cxn ang="0">
                  <a:pos x="27" y="15"/>
                </a:cxn>
                <a:cxn ang="0">
                  <a:pos x="43" y="15"/>
                </a:cxn>
                <a:cxn ang="0">
                  <a:pos x="57" y="14"/>
                </a:cxn>
                <a:cxn ang="0">
                  <a:pos x="71" y="13"/>
                </a:cxn>
                <a:cxn ang="0">
                  <a:pos x="84" y="8"/>
                </a:cxn>
                <a:cxn ang="0">
                  <a:pos x="94" y="0"/>
                </a:cxn>
                <a:cxn ang="0">
                  <a:pos x="104" y="0"/>
                </a:cxn>
              </a:cxnLst>
              <a:rect l="0" t="0" r="r" b="b"/>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2" name="Freeform 22"/>
            <p:cNvSpPr>
              <a:spLocks/>
            </p:cNvSpPr>
            <p:nvPr/>
          </p:nvSpPr>
          <p:spPr bwMode="auto">
            <a:xfrm>
              <a:off x="4556" y="552"/>
              <a:ext cx="23" cy="5"/>
            </a:xfrm>
            <a:custGeom>
              <a:avLst/>
              <a:gdLst/>
              <a:ahLst/>
              <a:cxnLst>
                <a:cxn ang="0">
                  <a:pos x="114" y="21"/>
                </a:cxn>
                <a:cxn ang="0">
                  <a:pos x="101" y="24"/>
                </a:cxn>
                <a:cxn ang="0">
                  <a:pos x="88" y="26"/>
                </a:cxn>
                <a:cxn ang="0">
                  <a:pos x="74" y="26"/>
                </a:cxn>
                <a:cxn ang="0">
                  <a:pos x="60" y="27"/>
                </a:cxn>
                <a:cxn ang="0">
                  <a:pos x="44" y="25"/>
                </a:cxn>
                <a:cxn ang="0">
                  <a:pos x="30" y="23"/>
                </a:cxn>
                <a:cxn ang="0">
                  <a:pos x="15" y="17"/>
                </a:cxn>
                <a:cxn ang="0">
                  <a:pos x="0" y="11"/>
                </a:cxn>
                <a:cxn ang="0">
                  <a:pos x="15" y="4"/>
                </a:cxn>
                <a:cxn ang="0">
                  <a:pos x="30" y="1"/>
                </a:cxn>
                <a:cxn ang="0">
                  <a:pos x="44" y="0"/>
                </a:cxn>
                <a:cxn ang="0">
                  <a:pos x="60" y="2"/>
                </a:cxn>
                <a:cxn ang="0">
                  <a:pos x="74" y="4"/>
                </a:cxn>
                <a:cxn ang="0">
                  <a:pos x="88" y="8"/>
                </a:cxn>
                <a:cxn ang="0">
                  <a:pos x="101" y="9"/>
                </a:cxn>
                <a:cxn ang="0">
                  <a:pos x="114" y="11"/>
                </a:cxn>
                <a:cxn ang="0">
                  <a:pos x="114" y="21"/>
                </a:cxn>
              </a:cxnLst>
              <a:rect l="0" t="0" r="r" b="b"/>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3" name="Freeform 23"/>
            <p:cNvSpPr>
              <a:spLocks/>
            </p:cNvSpPr>
            <p:nvPr/>
          </p:nvSpPr>
          <p:spPr bwMode="auto">
            <a:xfrm>
              <a:off x="4380" y="562"/>
              <a:ext cx="49" cy="9"/>
            </a:xfrm>
            <a:custGeom>
              <a:avLst/>
              <a:gdLst/>
              <a:ahLst/>
              <a:cxnLst>
                <a:cxn ang="0">
                  <a:pos x="248" y="0"/>
                </a:cxn>
                <a:cxn ang="0">
                  <a:pos x="246" y="7"/>
                </a:cxn>
                <a:cxn ang="0">
                  <a:pos x="244" y="13"/>
                </a:cxn>
                <a:cxn ang="0">
                  <a:pos x="239" y="18"/>
                </a:cxn>
                <a:cxn ang="0">
                  <a:pos x="236" y="24"/>
                </a:cxn>
                <a:cxn ang="0">
                  <a:pos x="226" y="29"/>
                </a:cxn>
                <a:cxn ang="0">
                  <a:pos x="218" y="32"/>
                </a:cxn>
                <a:cxn ang="0">
                  <a:pos x="190" y="34"/>
                </a:cxn>
                <a:cxn ang="0">
                  <a:pos x="162" y="35"/>
                </a:cxn>
                <a:cxn ang="0">
                  <a:pos x="135" y="35"/>
                </a:cxn>
                <a:cxn ang="0">
                  <a:pos x="108" y="36"/>
                </a:cxn>
                <a:cxn ang="0">
                  <a:pos x="81" y="36"/>
                </a:cxn>
                <a:cxn ang="0">
                  <a:pos x="54" y="36"/>
                </a:cxn>
                <a:cxn ang="0">
                  <a:pos x="27" y="37"/>
                </a:cxn>
                <a:cxn ang="0">
                  <a:pos x="0" y="42"/>
                </a:cxn>
                <a:cxn ang="0">
                  <a:pos x="0" y="32"/>
                </a:cxn>
                <a:cxn ang="0">
                  <a:pos x="26" y="21"/>
                </a:cxn>
                <a:cxn ang="0">
                  <a:pos x="53" y="17"/>
                </a:cxn>
                <a:cxn ang="0">
                  <a:pos x="79" y="16"/>
                </a:cxn>
                <a:cxn ang="0">
                  <a:pos x="106" y="16"/>
                </a:cxn>
                <a:cxn ang="0">
                  <a:pos x="131" y="15"/>
                </a:cxn>
                <a:cxn ang="0">
                  <a:pos x="157" y="13"/>
                </a:cxn>
                <a:cxn ang="0">
                  <a:pos x="182" y="8"/>
                </a:cxn>
                <a:cxn ang="0">
                  <a:pos x="207" y="0"/>
                </a:cxn>
                <a:cxn ang="0">
                  <a:pos x="214" y="0"/>
                </a:cxn>
                <a:cxn ang="0">
                  <a:pos x="223" y="0"/>
                </a:cxn>
                <a:cxn ang="0">
                  <a:pos x="228" y="0"/>
                </a:cxn>
                <a:cxn ang="0">
                  <a:pos x="234" y="0"/>
                </a:cxn>
                <a:cxn ang="0">
                  <a:pos x="240" y="0"/>
                </a:cxn>
                <a:cxn ang="0">
                  <a:pos x="248" y="0"/>
                </a:cxn>
              </a:cxnLst>
              <a:rect l="0" t="0" r="r" b="b"/>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4" name="Freeform 24"/>
            <p:cNvSpPr>
              <a:spLocks/>
            </p:cNvSpPr>
            <p:nvPr/>
          </p:nvSpPr>
          <p:spPr bwMode="auto">
            <a:xfrm>
              <a:off x="4554" y="575"/>
              <a:ext cx="35" cy="19"/>
            </a:xfrm>
            <a:custGeom>
              <a:avLst/>
              <a:gdLst/>
              <a:ahLst/>
              <a:cxnLst>
                <a:cxn ang="0">
                  <a:pos x="176" y="84"/>
                </a:cxn>
                <a:cxn ang="0">
                  <a:pos x="176" y="94"/>
                </a:cxn>
                <a:cxn ang="0">
                  <a:pos x="149" y="90"/>
                </a:cxn>
                <a:cxn ang="0">
                  <a:pos x="126" y="84"/>
                </a:cxn>
                <a:cxn ang="0">
                  <a:pos x="104" y="72"/>
                </a:cxn>
                <a:cxn ang="0">
                  <a:pos x="84" y="61"/>
                </a:cxn>
                <a:cxn ang="0">
                  <a:pos x="63" y="47"/>
                </a:cxn>
                <a:cxn ang="0">
                  <a:pos x="43" y="36"/>
                </a:cxn>
                <a:cxn ang="0">
                  <a:pos x="22" y="27"/>
                </a:cxn>
                <a:cxn ang="0">
                  <a:pos x="0" y="21"/>
                </a:cxn>
                <a:cxn ang="0">
                  <a:pos x="10" y="0"/>
                </a:cxn>
                <a:cxn ang="0">
                  <a:pos x="29" y="7"/>
                </a:cxn>
                <a:cxn ang="0">
                  <a:pos x="50" y="15"/>
                </a:cxn>
                <a:cxn ang="0">
                  <a:pos x="71" y="24"/>
                </a:cxn>
                <a:cxn ang="0">
                  <a:pos x="93" y="34"/>
                </a:cxn>
                <a:cxn ang="0">
                  <a:pos x="113" y="43"/>
                </a:cxn>
                <a:cxn ang="0">
                  <a:pos x="135" y="55"/>
                </a:cxn>
                <a:cxn ang="0">
                  <a:pos x="155" y="68"/>
                </a:cxn>
                <a:cxn ang="0">
                  <a:pos x="176" y="84"/>
                </a:cxn>
              </a:cxnLst>
              <a:rect l="0" t="0" r="r" b="b"/>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5" name="Freeform 25"/>
            <p:cNvSpPr>
              <a:spLocks/>
            </p:cNvSpPr>
            <p:nvPr/>
          </p:nvSpPr>
          <p:spPr bwMode="auto">
            <a:xfrm>
              <a:off x="4417" y="582"/>
              <a:ext cx="21" cy="14"/>
            </a:xfrm>
            <a:custGeom>
              <a:avLst/>
              <a:gdLst/>
              <a:ahLst/>
              <a:cxnLst>
                <a:cxn ang="0">
                  <a:pos x="104" y="6"/>
                </a:cxn>
                <a:cxn ang="0">
                  <a:pos x="94" y="16"/>
                </a:cxn>
                <a:cxn ang="0">
                  <a:pos x="84" y="25"/>
                </a:cxn>
                <a:cxn ang="0">
                  <a:pos x="71" y="33"/>
                </a:cxn>
                <a:cxn ang="0">
                  <a:pos x="60" y="41"/>
                </a:cxn>
                <a:cxn ang="0">
                  <a:pos x="48" y="46"/>
                </a:cxn>
                <a:cxn ang="0">
                  <a:pos x="35" y="53"/>
                </a:cxn>
                <a:cxn ang="0">
                  <a:pos x="22" y="60"/>
                </a:cxn>
                <a:cxn ang="0">
                  <a:pos x="10" y="68"/>
                </a:cxn>
                <a:cxn ang="0">
                  <a:pos x="8" y="68"/>
                </a:cxn>
                <a:cxn ang="0">
                  <a:pos x="5" y="68"/>
                </a:cxn>
                <a:cxn ang="0">
                  <a:pos x="1" y="68"/>
                </a:cxn>
                <a:cxn ang="0">
                  <a:pos x="0" y="68"/>
                </a:cxn>
                <a:cxn ang="0">
                  <a:pos x="5" y="57"/>
                </a:cxn>
                <a:cxn ang="0">
                  <a:pos x="13" y="48"/>
                </a:cxn>
                <a:cxn ang="0">
                  <a:pos x="22" y="40"/>
                </a:cxn>
                <a:cxn ang="0">
                  <a:pos x="32" y="33"/>
                </a:cxn>
                <a:cxn ang="0">
                  <a:pos x="42" y="26"/>
                </a:cxn>
                <a:cxn ang="0">
                  <a:pos x="53" y="19"/>
                </a:cxn>
                <a:cxn ang="0">
                  <a:pos x="62" y="13"/>
                </a:cxn>
                <a:cxn ang="0">
                  <a:pos x="73" y="6"/>
                </a:cxn>
                <a:cxn ang="0">
                  <a:pos x="80" y="4"/>
                </a:cxn>
                <a:cxn ang="0">
                  <a:pos x="92" y="1"/>
                </a:cxn>
                <a:cxn ang="0">
                  <a:pos x="100" y="0"/>
                </a:cxn>
                <a:cxn ang="0">
                  <a:pos x="104" y="6"/>
                </a:cxn>
              </a:cxnLst>
              <a:rect l="0" t="0" r="r" b="b"/>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6" name="Freeform 26"/>
            <p:cNvSpPr>
              <a:spLocks/>
            </p:cNvSpPr>
            <p:nvPr/>
          </p:nvSpPr>
          <p:spPr bwMode="auto">
            <a:xfrm>
              <a:off x="4550" y="602"/>
              <a:ext cx="18" cy="12"/>
            </a:xfrm>
            <a:custGeom>
              <a:avLst/>
              <a:gdLst/>
              <a:ahLst/>
              <a:cxnLst>
                <a:cxn ang="0">
                  <a:pos x="93" y="62"/>
                </a:cxn>
                <a:cxn ang="0">
                  <a:pos x="87" y="62"/>
                </a:cxn>
                <a:cxn ang="0">
                  <a:pos x="84" y="62"/>
                </a:cxn>
                <a:cxn ang="0">
                  <a:pos x="83" y="62"/>
                </a:cxn>
                <a:cxn ang="0">
                  <a:pos x="71" y="62"/>
                </a:cxn>
                <a:cxn ang="0">
                  <a:pos x="61" y="59"/>
                </a:cxn>
                <a:cxn ang="0">
                  <a:pos x="50" y="54"/>
                </a:cxn>
                <a:cxn ang="0">
                  <a:pos x="41" y="48"/>
                </a:cxn>
                <a:cxn ang="0">
                  <a:pos x="31" y="39"/>
                </a:cxn>
                <a:cxn ang="0">
                  <a:pos x="21" y="31"/>
                </a:cxn>
                <a:cxn ang="0">
                  <a:pos x="10" y="24"/>
                </a:cxn>
                <a:cxn ang="0">
                  <a:pos x="0" y="20"/>
                </a:cxn>
                <a:cxn ang="0">
                  <a:pos x="0" y="0"/>
                </a:cxn>
                <a:cxn ang="0">
                  <a:pos x="11" y="5"/>
                </a:cxn>
                <a:cxn ang="0">
                  <a:pos x="22" y="12"/>
                </a:cxn>
                <a:cxn ang="0">
                  <a:pos x="33" y="19"/>
                </a:cxn>
                <a:cxn ang="0">
                  <a:pos x="46" y="26"/>
                </a:cxn>
                <a:cxn ang="0">
                  <a:pos x="57" y="32"/>
                </a:cxn>
                <a:cxn ang="0">
                  <a:pos x="70" y="40"/>
                </a:cxn>
                <a:cxn ang="0">
                  <a:pos x="81" y="50"/>
                </a:cxn>
                <a:cxn ang="0">
                  <a:pos x="93" y="62"/>
                </a:cxn>
              </a:cxnLst>
              <a:rect l="0" t="0" r="r" b="b"/>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7" name="Freeform 27"/>
            <p:cNvSpPr>
              <a:spLocks/>
            </p:cNvSpPr>
            <p:nvPr/>
          </p:nvSpPr>
          <p:spPr bwMode="auto">
            <a:xfrm>
              <a:off x="4401" y="604"/>
              <a:ext cx="41" cy="35"/>
            </a:xfrm>
            <a:custGeom>
              <a:avLst/>
              <a:gdLst/>
              <a:ahLst/>
              <a:cxnLst>
                <a:cxn ang="0">
                  <a:pos x="196" y="20"/>
                </a:cxn>
                <a:cxn ang="0">
                  <a:pos x="20" y="176"/>
                </a:cxn>
                <a:cxn ang="0">
                  <a:pos x="18" y="175"/>
                </a:cxn>
                <a:cxn ang="0">
                  <a:pos x="13" y="174"/>
                </a:cxn>
                <a:cxn ang="0">
                  <a:pos x="6" y="170"/>
                </a:cxn>
                <a:cxn ang="0">
                  <a:pos x="0" y="166"/>
                </a:cxn>
                <a:cxn ang="0">
                  <a:pos x="0" y="155"/>
                </a:cxn>
                <a:cxn ang="0">
                  <a:pos x="186" y="0"/>
                </a:cxn>
                <a:cxn ang="0">
                  <a:pos x="207" y="0"/>
                </a:cxn>
                <a:cxn ang="0">
                  <a:pos x="196" y="20"/>
                </a:cxn>
              </a:cxnLst>
              <a:rect l="0" t="0" r="r" b="b"/>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8" name="Freeform 28"/>
            <p:cNvSpPr>
              <a:spLocks/>
            </p:cNvSpPr>
            <p:nvPr/>
          </p:nvSpPr>
          <p:spPr bwMode="auto">
            <a:xfrm>
              <a:off x="4469" y="606"/>
              <a:ext cx="12" cy="54"/>
            </a:xfrm>
            <a:custGeom>
              <a:avLst/>
              <a:gdLst/>
              <a:ahLst/>
              <a:cxnLst>
                <a:cxn ang="0">
                  <a:pos x="63" y="10"/>
                </a:cxn>
                <a:cxn ang="0">
                  <a:pos x="55" y="41"/>
                </a:cxn>
                <a:cxn ang="0">
                  <a:pos x="50" y="73"/>
                </a:cxn>
                <a:cxn ang="0">
                  <a:pos x="45" y="106"/>
                </a:cxn>
                <a:cxn ang="0">
                  <a:pos x="42" y="140"/>
                </a:cxn>
                <a:cxn ang="0">
                  <a:pos x="37" y="173"/>
                </a:cxn>
                <a:cxn ang="0">
                  <a:pos x="33" y="206"/>
                </a:cxn>
                <a:cxn ang="0">
                  <a:pos x="27" y="237"/>
                </a:cxn>
                <a:cxn ang="0">
                  <a:pos x="21" y="270"/>
                </a:cxn>
                <a:cxn ang="0">
                  <a:pos x="12" y="267"/>
                </a:cxn>
                <a:cxn ang="0">
                  <a:pos x="7" y="261"/>
                </a:cxn>
                <a:cxn ang="0">
                  <a:pos x="3" y="256"/>
                </a:cxn>
                <a:cxn ang="0">
                  <a:pos x="1" y="251"/>
                </a:cxn>
                <a:cxn ang="0">
                  <a:pos x="0" y="244"/>
                </a:cxn>
                <a:cxn ang="0">
                  <a:pos x="0" y="238"/>
                </a:cxn>
                <a:cxn ang="0">
                  <a:pos x="3" y="207"/>
                </a:cxn>
                <a:cxn ang="0">
                  <a:pos x="9" y="177"/>
                </a:cxn>
                <a:cxn ang="0">
                  <a:pos x="15" y="147"/>
                </a:cxn>
                <a:cxn ang="0">
                  <a:pos x="20" y="119"/>
                </a:cxn>
                <a:cxn ang="0">
                  <a:pos x="26" y="89"/>
                </a:cxn>
                <a:cxn ang="0">
                  <a:pos x="32" y="60"/>
                </a:cxn>
                <a:cxn ang="0">
                  <a:pos x="36" y="29"/>
                </a:cxn>
                <a:cxn ang="0">
                  <a:pos x="42" y="0"/>
                </a:cxn>
                <a:cxn ang="0">
                  <a:pos x="47" y="0"/>
                </a:cxn>
                <a:cxn ang="0">
                  <a:pos x="53" y="1"/>
                </a:cxn>
                <a:cxn ang="0">
                  <a:pos x="57" y="2"/>
                </a:cxn>
                <a:cxn ang="0">
                  <a:pos x="60" y="4"/>
                </a:cxn>
                <a:cxn ang="0">
                  <a:pos x="62" y="8"/>
                </a:cxn>
                <a:cxn ang="0">
                  <a:pos x="63" y="10"/>
                </a:cxn>
              </a:cxnLst>
              <a:rect l="0" t="0" r="r" b="b"/>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9" name="Freeform 29"/>
            <p:cNvSpPr>
              <a:spLocks/>
            </p:cNvSpPr>
            <p:nvPr/>
          </p:nvSpPr>
          <p:spPr bwMode="auto">
            <a:xfrm>
              <a:off x="4506" y="610"/>
              <a:ext cx="6" cy="24"/>
            </a:xfrm>
            <a:custGeom>
              <a:avLst/>
              <a:gdLst/>
              <a:ahLst/>
              <a:cxnLst>
                <a:cxn ang="0">
                  <a:pos x="30" y="114"/>
                </a:cxn>
                <a:cxn ang="0">
                  <a:pos x="22" y="115"/>
                </a:cxn>
                <a:cxn ang="0">
                  <a:pos x="14" y="118"/>
                </a:cxn>
                <a:cxn ang="0">
                  <a:pos x="6" y="118"/>
                </a:cxn>
                <a:cxn ang="0">
                  <a:pos x="0" y="114"/>
                </a:cxn>
                <a:cxn ang="0">
                  <a:pos x="0" y="0"/>
                </a:cxn>
                <a:cxn ang="0">
                  <a:pos x="8" y="8"/>
                </a:cxn>
                <a:cxn ang="0">
                  <a:pos x="13" y="21"/>
                </a:cxn>
                <a:cxn ang="0">
                  <a:pos x="15" y="33"/>
                </a:cxn>
                <a:cxn ang="0">
                  <a:pos x="18" y="50"/>
                </a:cxn>
                <a:cxn ang="0">
                  <a:pos x="19" y="65"/>
                </a:cxn>
                <a:cxn ang="0">
                  <a:pos x="20" y="82"/>
                </a:cxn>
                <a:cxn ang="0">
                  <a:pos x="23" y="97"/>
                </a:cxn>
                <a:cxn ang="0">
                  <a:pos x="30" y="114"/>
                </a:cxn>
              </a:cxnLst>
              <a:rect l="0" t="0" r="r" b="b"/>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0" name="Freeform 30"/>
            <p:cNvSpPr>
              <a:spLocks/>
            </p:cNvSpPr>
            <p:nvPr/>
          </p:nvSpPr>
          <p:spPr bwMode="auto">
            <a:xfrm>
              <a:off x="4446" y="612"/>
              <a:ext cx="10" cy="24"/>
            </a:xfrm>
            <a:custGeom>
              <a:avLst/>
              <a:gdLst/>
              <a:ahLst/>
              <a:cxnLst>
                <a:cxn ang="0">
                  <a:pos x="10" y="115"/>
                </a:cxn>
                <a:cxn ang="0">
                  <a:pos x="8" y="116"/>
                </a:cxn>
                <a:cxn ang="0">
                  <a:pos x="5" y="118"/>
                </a:cxn>
                <a:cxn ang="0">
                  <a:pos x="1" y="119"/>
                </a:cxn>
                <a:cxn ang="0">
                  <a:pos x="0" y="115"/>
                </a:cxn>
                <a:cxn ang="0">
                  <a:pos x="0" y="99"/>
                </a:cxn>
                <a:cxn ang="0">
                  <a:pos x="2" y="85"/>
                </a:cxn>
                <a:cxn ang="0">
                  <a:pos x="6" y="70"/>
                </a:cxn>
                <a:cxn ang="0">
                  <a:pos x="12" y="57"/>
                </a:cxn>
                <a:cxn ang="0">
                  <a:pos x="18" y="42"/>
                </a:cxn>
                <a:cxn ang="0">
                  <a:pos x="25" y="29"/>
                </a:cxn>
                <a:cxn ang="0">
                  <a:pos x="33" y="14"/>
                </a:cxn>
                <a:cxn ang="0">
                  <a:pos x="41" y="0"/>
                </a:cxn>
                <a:cxn ang="0">
                  <a:pos x="49" y="12"/>
                </a:cxn>
                <a:cxn ang="0">
                  <a:pos x="50" y="25"/>
                </a:cxn>
                <a:cxn ang="0">
                  <a:pos x="46" y="39"/>
                </a:cxn>
                <a:cxn ang="0">
                  <a:pos x="41" y="54"/>
                </a:cxn>
                <a:cxn ang="0">
                  <a:pos x="32" y="67"/>
                </a:cxn>
                <a:cxn ang="0">
                  <a:pos x="23" y="83"/>
                </a:cxn>
                <a:cxn ang="0">
                  <a:pos x="15" y="99"/>
                </a:cxn>
                <a:cxn ang="0">
                  <a:pos x="10" y="115"/>
                </a:cxn>
              </a:cxnLst>
              <a:rect l="0" t="0" r="r" b="b"/>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1" name="Freeform 31"/>
            <p:cNvSpPr>
              <a:spLocks/>
            </p:cNvSpPr>
            <p:nvPr/>
          </p:nvSpPr>
          <p:spPr bwMode="auto">
            <a:xfrm>
              <a:off x="4527" y="616"/>
              <a:ext cx="23" cy="39"/>
            </a:xfrm>
            <a:custGeom>
              <a:avLst/>
              <a:gdLst/>
              <a:ahLst/>
              <a:cxnLst>
                <a:cxn ang="0">
                  <a:pos x="115" y="190"/>
                </a:cxn>
                <a:cxn ang="0">
                  <a:pos x="110" y="195"/>
                </a:cxn>
                <a:cxn ang="0">
                  <a:pos x="107" y="198"/>
                </a:cxn>
                <a:cxn ang="0">
                  <a:pos x="102" y="198"/>
                </a:cxn>
                <a:cxn ang="0">
                  <a:pos x="99" y="196"/>
                </a:cxn>
                <a:cxn ang="0">
                  <a:pos x="91" y="188"/>
                </a:cxn>
                <a:cxn ang="0">
                  <a:pos x="84" y="180"/>
                </a:cxn>
                <a:cxn ang="0">
                  <a:pos x="75" y="156"/>
                </a:cxn>
                <a:cxn ang="0">
                  <a:pos x="67" y="133"/>
                </a:cxn>
                <a:cxn ang="0">
                  <a:pos x="58" y="110"/>
                </a:cxn>
                <a:cxn ang="0">
                  <a:pos x="49" y="87"/>
                </a:cxn>
                <a:cxn ang="0">
                  <a:pos x="38" y="65"/>
                </a:cxn>
                <a:cxn ang="0">
                  <a:pos x="28" y="43"/>
                </a:cxn>
                <a:cxn ang="0">
                  <a:pos x="14" y="23"/>
                </a:cxn>
                <a:cxn ang="0">
                  <a:pos x="0" y="4"/>
                </a:cxn>
                <a:cxn ang="0">
                  <a:pos x="7" y="0"/>
                </a:cxn>
                <a:cxn ang="0">
                  <a:pos x="15" y="0"/>
                </a:cxn>
                <a:cxn ang="0">
                  <a:pos x="22" y="2"/>
                </a:cxn>
                <a:cxn ang="0">
                  <a:pos x="30" y="6"/>
                </a:cxn>
                <a:cxn ang="0">
                  <a:pos x="35" y="10"/>
                </a:cxn>
                <a:cxn ang="0">
                  <a:pos x="42" y="14"/>
                </a:cxn>
                <a:cxn ang="0">
                  <a:pos x="47" y="19"/>
                </a:cxn>
                <a:cxn ang="0">
                  <a:pos x="52" y="24"/>
                </a:cxn>
                <a:cxn ang="0">
                  <a:pos x="59" y="46"/>
                </a:cxn>
                <a:cxn ang="0">
                  <a:pos x="69" y="68"/>
                </a:cxn>
                <a:cxn ang="0">
                  <a:pos x="78" y="89"/>
                </a:cxn>
                <a:cxn ang="0">
                  <a:pos x="87" y="110"/>
                </a:cxn>
                <a:cxn ang="0">
                  <a:pos x="94" y="130"/>
                </a:cxn>
                <a:cxn ang="0">
                  <a:pos x="102" y="151"/>
                </a:cxn>
                <a:cxn ang="0">
                  <a:pos x="109" y="170"/>
                </a:cxn>
                <a:cxn ang="0">
                  <a:pos x="115" y="190"/>
                </a:cxn>
              </a:cxnLst>
              <a:rect l="0" t="0" r="r" b="b"/>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2" name="Freeform 32"/>
            <p:cNvSpPr>
              <a:spLocks/>
            </p:cNvSpPr>
            <p:nvPr/>
          </p:nvSpPr>
          <p:spPr bwMode="auto">
            <a:xfrm>
              <a:off x="4014" y="695"/>
              <a:ext cx="523" cy="1184"/>
            </a:xfrm>
            <a:custGeom>
              <a:avLst/>
              <a:gdLst/>
              <a:ahLst/>
              <a:cxnLst>
                <a:cxn ang="0">
                  <a:pos x="2358" y="74"/>
                </a:cxn>
                <a:cxn ang="0">
                  <a:pos x="2353" y="333"/>
                </a:cxn>
                <a:cxn ang="0">
                  <a:pos x="2515" y="360"/>
                </a:cxn>
                <a:cxn ang="0">
                  <a:pos x="2390" y="451"/>
                </a:cxn>
                <a:cxn ang="0">
                  <a:pos x="2512" y="509"/>
                </a:cxn>
                <a:cxn ang="0">
                  <a:pos x="2324" y="613"/>
                </a:cxn>
                <a:cxn ang="0">
                  <a:pos x="2014" y="955"/>
                </a:cxn>
                <a:cxn ang="0">
                  <a:pos x="2159" y="821"/>
                </a:cxn>
                <a:cxn ang="0">
                  <a:pos x="2264" y="800"/>
                </a:cxn>
                <a:cxn ang="0">
                  <a:pos x="2497" y="747"/>
                </a:cxn>
                <a:cxn ang="0">
                  <a:pos x="2450" y="951"/>
                </a:cxn>
                <a:cxn ang="0">
                  <a:pos x="2523" y="1054"/>
                </a:cxn>
                <a:cxn ang="0">
                  <a:pos x="2386" y="1213"/>
                </a:cxn>
                <a:cxn ang="0">
                  <a:pos x="2516" y="1332"/>
                </a:cxn>
                <a:cxn ang="0">
                  <a:pos x="1970" y="1562"/>
                </a:cxn>
                <a:cxn ang="0">
                  <a:pos x="1474" y="2171"/>
                </a:cxn>
                <a:cxn ang="0">
                  <a:pos x="1387" y="2854"/>
                </a:cxn>
                <a:cxn ang="0">
                  <a:pos x="1467" y="3251"/>
                </a:cxn>
                <a:cxn ang="0">
                  <a:pos x="1654" y="4678"/>
                </a:cxn>
                <a:cxn ang="0">
                  <a:pos x="1790" y="5110"/>
                </a:cxn>
                <a:cxn ang="0">
                  <a:pos x="1569" y="5242"/>
                </a:cxn>
                <a:cxn ang="0">
                  <a:pos x="1456" y="5310"/>
                </a:cxn>
                <a:cxn ang="0">
                  <a:pos x="1591" y="5762"/>
                </a:cxn>
                <a:cxn ang="0">
                  <a:pos x="1169" y="5425"/>
                </a:cxn>
                <a:cxn ang="0">
                  <a:pos x="944" y="5262"/>
                </a:cxn>
                <a:cxn ang="0">
                  <a:pos x="839" y="5344"/>
                </a:cxn>
                <a:cxn ang="0">
                  <a:pos x="1030" y="5807"/>
                </a:cxn>
                <a:cxn ang="0">
                  <a:pos x="856" y="5896"/>
                </a:cxn>
                <a:cxn ang="0">
                  <a:pos x="558" y="5505"/>
                </a:cxn>
                <a:cxn ang="0">
                  <a:pos x="413" y="5291"/>
                </a:cxn>
                <a:cxn ang="0">
                  <a:pos x="97" y="5184"/>
                </a:cxn>
                <a:cxn ang="0">
                  <a:pos x="198" y="4512"/>
                </a:cxn>
                <a:cxn ang="0">
                  <a:pos x="200" y="4469"/>
                </a:cxn>
                <a:cxn ang="0">
                  <a:pos x="287" y="3711"/>
                </a:cxn>
                <a:cxn ang="0">
                  <a:pos x="400" y="2832"/>
                </a:cxn>
                <a:cxn ang="0">
                  <a:pos x="312" y="2531"/>
                </a:cxn>
                <a:cxn ang="0">
                  <a:pos x="163" y="2518"/>
                </a:cxn>
                <a:cxn ang="0">
                  <a:pos x="170" y="2314"/>
                </a:cxn>
                <a:cxn ang="0">
                  <a:pos x="94" y="2128"/>
                </a:cxn>
                <a:cxn ang="0">
                  <a:pos x="44" y="1988"/>
                </a:cxn>
                <a:cxn ang="0">
                  <a:pos x="48" y="1865"/>
                </a:cxn>
                <a:cxn ang="0">
                  <a:pos x="41" y="1621"/>
                </a:cxn>
                <a:cxn ang="0">
                  <a:pos x="70" y="1404"/>
                </a:cxn>
                <a:cxn ang="0">
                  <a:pos x="20" y="1236"/>
                </a:cxn>
                <a:cxn ang="0">
                  <a:pos x="44" y="1030"/>
                </a:cxn>
                <a:cxn ang="0">
                  <a:pos x="153" y="877"/>
                </a:cxn>
                <a:cxn ang="0">
                  <a:pos x="138" y="763"/>
                </a:cxn>
                <a:cxn ang="0">
                  <a:pos x="231" y="604"/>
                </a:cxn>
                <a:cxn ang="0">
                  <a:pos x="433" y="507"/>
                </a:cxn>
                <a:cxn ang="0">
                  <a:pos x="591" y="411"/>
                </a:cxn>
                <a:cxn ang="0">
                  <a:pos x="878" y="395"/>
                </a:cxn>
                <a:cxn ang="0">
                  <a:pos x="1074" y="593"/>
                </a:cxn>
                <a:cxn ang="0">
                  <a:pos x="1211" y="723"/>
                </a:cxn>
                <a:cxn ang="0">
                  <a:pos x="1340" y="913"/>
                </a:cxn>
                <a:cxn ang="0">
                  <a:pos x="1435" y="1139"/>
                </a:cxn>
                <a:cxn ang="0">
                  <a:pos x="1470" y="1280"/>
                </a:cxn>
                <a:cxn ang="0">
                  <a:pos x="1790" y="800"/>
                </a:cxn>
                <a:cxn ang="0">
                  <a:pos x="1838" y="206"/>
                </a:cxn>
                <a:cxn ang="0">
                  <a:pos x="2005" y="343"/>
                </a:cxn>
                <a:cxn ang="0">
                  <a:pos x="2159" y="6"/>
                </a:cxn>
              </a:cxnLst>
              <a:rect l="0" t="0" r="r" b="b"/>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3" name="Freeform 33"/>
            <p:cNvSpPr>
              <a:spLocks/>
            </p:cNvSpPr>
            <p:nvPr/>
          </p:nvSpPr>
          <p:spPr bwMode="auto">
            <a:xfrm>
              <a:off x="4313" y="705"/>
              <a:ext cx="197" cy="305"/>
            </a:xfrm>
            <a:custGeom>
              <a:avLst/>
              <a:gdLst/>
              <a:ahLst/>
              <a:cxnLst>
                <a:cxn ang="0">
                  <a:pos x="680" y="290"/>
                </a:cxn>
                <a:cxn ang="0">
                  <a:pos x="732" y="249"/>
                </a:cxn>
                <a:cxn ang="0">
                  <a:pos x="766" y="188"/>
                </a:cxn>
                <a:cxn ang="0">
                  <a:pos x="798" y="122"/>
                </a:cxn>
                <a:cxn ang="0">
                  <a:pos x="820" y="128"/>
                </a:cxn>
                <a:cxn ang="0">
                  <a:pos x="793" y="194"/>
                </a:cxn>
                <a:cxn ang="0">
                  <a:pos x="758" y="258"/>
                </a:cxn>
                <a:cxn ang="0">
                  <a:pos x="750" y="321"/>
                </a:cxn>
                <a:cxn ang="0">
                  <a:pos x="799" y="351"/>
                </a:cxn>
                <a:cxn ang="0">
                  <a:pos x="855" y="332"/>
                </a:cxn>
                <a:cxn ang="0">
                  <a:pos x="905" y="301"/>
                </a:cxn>
                <a:cxn ang="0">
                  <a:pos x="955" y="269"/>
                </a:cxn>
                <a:cxn ang="0">
                  <a:pos x="971" y="291"/>
                </a:cxn>
                <a:cxn ang="0">
                  <a:pos x="891" y="347"/>
                </a:cxn>
                <a:cxn ang="0">
                  <a:pos x="811" y="398"/>
                </a:cxn>
                <a:cxn ang="0">
                  <a:pos x="813" y="454"/>
                </a:cxn>
                <a:cxn ang="0">
                  <a:pos x="934" y="488"/>
                </a:cxn>
                <a:cxn ang="0">
                  <a:pos x="872" y="511"/>
                </a:cxn>
                <a:cxn ang="0">
                  <a:pos x="744" y="539"/>
                </a:cxn>
                <a:cxn ang="0">
                  <a:pos x="629" y="586"/>
                </a:cxn>
                <a:cxn ang="0">
                  <a:pos x="549" y="678"/>
                </a:cxn>
                <a:cxn ang="0">
                  <a:pos x="517" y="777"/>
                </a:cxn>
                <a:cxn ang="0">
                  <a:pos x="465" y="808"/>
                </a:cxn>
                <a:cxn ang="0">
                  <a:pos x="408" y="822"/>
                </a:cxn>
                <a:cxn ang="0">
                  <a:pos x="388" y="856"/>
                </a:cxn>
                <a:cxn ang="0">
                  <a:pos x="396" y="926"/>
                </a:cxn>
                <a:cxn ang="0">
                  <a:pos x="395" y="1001"/>
                </a:cxn>
                <a:cxn ang="0">
                  <a:pos x="402" y="1077"/>
                </a:cxn>
                <a:cxn ang="0">
                  <a:pos x="402" y="1148"/>
                </a:cxn>
                <a:cxn ang="0">
                  <a:pos x="385" y="1244"/>
                </a:cxn>
                <a:cxn ang="0">
                  <a:pos x="104" y="1513"/>
                </a:cxn>
                <a:cxn ang="0">
                  <a:pos x="97" y="1499"/>
                </a:cxn>
                <a:cxn ang="0">
                  <a:pos x="80" y="1491"/>
                </a:cxn>
                <a:cxn ang="0">
                  <a:pos x="60" y="1486"/>
                </a:cxn>
                <a:cxn ang="0">
                  <a:pos x="43" y="1459"/>
                </a:cxn>
                <a:cxn ang="0">
                  <a:pos x="25" y="1410"/>
                </a:cxn>
                <a:cxn ang="0">
                  <a:pos x="11" y="1359"/>
                </a:cxn>
                <a:cxn ang="0">
                  <a:pos x="0" y="1305"/>
                </a:cxn>
                <a:cxn ang="0">
                  <a:pos x="13" y="1259"/>
                </a:cxn>
                <a:cxn ang="0">
                  <a:pos x="45" y="1239"/>
                </a:cxn>
                <a:cxn ang="0">
                  <a:pos x="82" y="1229"/>
                </a:cxn>
                <a:cxn ang="0">
                  <a:pos x="118" y="1215"/>
                </a:cxn>
                <a:cxn ang="0">
                  <a:pos x="177" y="1117"/>
                </a:cxn>
                <a:cxn ang="0">
                  <a:pos x="258" y="946"/>
                </a:cxn>
                <a:cxn ang="0">
                  <a:pos x="333" y="775"/>
                </a:cxn>
                <a:cxn ang="0">
                  <a:pos x="403" y="603"/>
                </a:cxn>
                <a:cxn ang="0">
                  <a:pos x="430" y="472"/>
                </a:cxn>
                <a:cxn ang="0">
                  <a:pos x="414" y="384"/>
                </a:cxn>
                <a:cxn ang="0">
                  <a:pos x="397" y="298"/>
                </a:cxn>
                <a:cxn ang="0">
                  <a:pos x="386" y="210"/>
                </a:cxn>
                <a:cxn ang="0">
                  <a:pos x="447" y="353"/>
                </a:cxn>
                <a:cxn ang="0">
                  <a:pos x="544" y="308"/>
                </a:cxn>
                <a:cxn ang="0">
                  <a:pos x="576" y="215"/>
                </a:cxn>
                <a:cxn ang="0">
                  <a:pos x="592" y="101"/>
                </a:cxn>
                <a:cxn ang="0">
                  <a:pos x="644" y="0"/>
                </a:cxn>
                <a:cxn ang="0">
                  <a:pos x="647" y="80"/>
                </a:cxn>
                <a:cxn ang="0">
                  <a:pos x="640" y="154"/>
                </a:cxn>
                <a:cxn ang="0">
                  <a:pos x="633" y="225"/>
                </a:cxn>
                <a:cxn ang="0">
                  <a:pos x="644" y="301"/>
                </a:cxn>
              </a:cxnLst>
              <a:rect l="0" t="0" r="r" b="b"/>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4" name="Freeform 34"/>
            <p:cNvSpPr>
              <a:spLocks/>
            </p:cNvSpPr>
            <p:nvPr/>
          </p:nvSpPr>
          <p:spPr bwMode="auto">
            <a:xfrm>
              <a:off x="4023" y="778"/>
              <a:ext cx="167" cy="286"/>
            </a:xfrm>
            <a:custGeom>
              <a:avLst/>
              <a:gdLst/>
              <a:ahLst/>
              <a:cxnLst>
                <a:cxn ang="0">
                  <a:pos x="779" y="118"/>
                </a:cxn>
                <a:cxn ang="0">
                  <a:pos x="676" y="96"/>
                </a:cxn>
                <a:cxn ang="0">
                  <a:pos x="582" y="135"/>
                </a:cxn>
                <a:cxn ang="0">
                  <a:pos x="539" y="203"/>
                </a:cxn>
                <a:cxn ang="0">
                  <a:pos x="397" y="258"/>
                </a:cxn>
                <a:cxn ang="0">
                  <a:pos x="328" y="374"/>
                </a:cxn>
                <a:cxn ang="0">
                  <a:pos x="321" y="445"/>
                </a:cxn>
                <a:cxn ang="0">
                  <a:pos x="215" y="542"/>
                </a:cxn>
                <a:cxn ang="0">
                  <a:pos x="226" y="641"/>
                </a:cxn>
                <a:cxn ang="0">
                  <a:pos x="211" y="765"/>
                </a:cxn>
                <a:cxn ang="0">
                  <a:pos x="228" y="906"/>
                </a:cxn>
                <a:cxn ang="0">
                  <a:pos x="302" y="935"/>
                </a:cxn>
                <a:cxn ang="0">
                  <a:pos x="325" y="985"/>
                </a:cxn>
                <a:cxn ang="0">
                  <a:pos x="300" y="1103"/>
                </a:cxn>
                <a:cxn ang="0">
                  <a:pos x="231" y="1270"/>
                </a:cxn>
                <a:cxn ang="0">
                  <a:pos x="151" y="1397"/>
                </a:cxn>
                <a:cxn ang="0">
                  <a:pos x="61" y="1424"/>
                </a:cxn>
                <a:cxn ang="0">
                  <a:pos x="79" y="1376"/>
                </a:cxn>
                <a:cxn ang="0">
                  <a:pos x="135" y="1285"/>
                </a:cxn>
                <a:cxn ang="0">
                  <a:pos x="103" y="1233"/>
                </a:cxn>
                <a:cxn ang="0">
                  <a:pos x="131" y="1168"/>
                </a:cxn>
                <a:cxn ang="0">
                  <a:pos x="64" y="1170"/>
                </a:cxn>
                <a:cxn ang="0">
                  <a:pos x="169" y="1082"/>
                </a:cxn>
                <a:cxn ang="0">
                  <a:pos x="127" y="1068"/>
                </a:cxn>
                <a:cxn ang="0">
                  <a:pos x="9" y="1143"/>
                </a:cxn>
                <a:cxn ang="0">
                  <a:pos x="11" y="1089"/>
                </a:cxn>
                <a:cxn ang="0">
                  <a:pos x="130" y="1021"/>
                </a:cxn>
                <a:cxn ang="0">
                  <a:pos x="119" y="968"/>
                </a:cxn>
                <a:cxn ang="0">
                  <a:pos x="91" y="919"/>
                </a:cxn>
                <a:cxn ang="0">
                  <a:pos x="145" y="871"/>
                </a:cxn>
                <a:cxn ang="0">
                  <a:pos x="49" y="902"/>
                </a:cxn>
                <a:cxn ang="0">
                  <a:pos x="3" y="900"/>
                </a:cxn>
                <a:cxn ang="0">
                  <a:pos x="44" y="857"/>
                </a:cxn>
                <a:cxn ang="0">
                  <a:pos x="165" y="768"/>
                </a:cxn>
                <a:cxn ang="0">
                  <a:pos x="125" y="757"/>
                </a:cxn>
                <a:cxn ang="0">
                  <a:pos x="107" y="691"/>
                </a:cxn>
                <a:cxn ang="0">
                  <a:pos x="142" y="640"/>
                </a:cxn>
                <a:cxn ang="0">
                  <a:pos x="142" y="588"/>
                </a:cxn>
                <a:cxn ang="0">
                  <a:pos x="63" y="632"/>
                </a:cxn>
                <a:cxn ang="0">
                  <a:pos x="139" y="550"/>
                </a:cxn>
                <a:cxn ang="0">
                  <a:pos x="154" y="507"/>
                </a:cxn>
                <a:cxn ang="0">
                  <a:pos x="93" y="520"/>
                </a:cxn>
                <a:cxn ang="0">
                  <a:pos x="195" y="480"/>
                </a:cxn>
                <a:cxn ang="0">
                  <a:pos x="235" y="356"/>
                </a:cxn>
                <a:cxn ang="0">
                  <a:pos x="289" y="273"/>
                </a:cxn>
                <a:cxn ang="0">
                  <a:pos x="321" y="249"/>
                </a:cxn>
                <a:cxn ang="0">
                  <a:pos x="251" y="232"/>
                </a:cxn>
                <a:cxn ang="0">
                  <a:pos x="311" y="185"/>
                </a:cxn>
                <a:cxn ang="0">
                  <a:pos x="342" y="144"/>
                </a:cxn>
                <a:cxn ang="0">
                  <a:pos x="259" y="145"/>
                </a:cxn>
                <a:cxn ang="0">
                  <a:pos x="229" y="166"/>
                </a:cxn>
                <a:cxn ang="0">
                  <a:pos x="364" y="136"/>
                </a:cxn>
                <a:cxn ang="0">
                  <a:pos x="432" y="175"/>
                </a:cxn>
                <a:cxn ang="0">
                  <a:pos x="475" y="150"/>
                </a:cxn>
                <a:cxn ang="0">
                  <a:pos x="550" y="31"/>
                </a:cxn>
                <a:cxn ang="0">
                  <a:pos x="603" y="66"/>
                </a:cxn>
                <a:cxn ang="0">
                  <a:pos x="724" y="0"/>
                </a:cxn>
              </a:cxnLst>
              <a:rect l="0" t="0" r="r" b="b"/>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5" name="Freeform 35"/>
            <p:cNvSpPr>
              <a:spLocks/>
            </p:cNvSpPr>
            <p:nvPr/>
          </p:nvSpPr>
          <p:spPr bwMode="auto">
            <a:xfrm>
              <a:off x="4073" y="808"/>
              <a:ext cx="130" cy="165"/>
            </a:xfrm>
            <a:custGeom>
              <a:avLst/>
              <a:gdLst/>
              <a:ahLst/>
              <a:cxnLst>
                <a:cxn ang="0">
                  <a:pos x="522" y="22"/>
                </a:cxn>
                <a:cxn ang="0">
                  <a:pos x="618" y="26"/>
                </a:cxn>
                <a:cxn ang="0">
                  <a:pos x="648" y="58"/>
                </a:cxn>
                <a:cxn ang="0">
                  <a:pos x="623" y="84"/>
                </a:cxn>
                <a:cxn ang="0">
                  <a:pos x="585" y="82"/>
                </a:cxn>
                <a:cxn ang="0">
                  <a:pos x="565" y="169"/>
                </a:cxn>
                <a:cxn ang="0">
                  <a:pos x="496" y="239"/>
                </a:cxn>
                <a:cxn ang="0">
                  <a:pos x="426" y="222"/>
                </a:cxn>
                <a:cxn ang="0">
                  <a:pos x="380" y="169"/>
                </a:cxn>
                <a:cxn ang="0">
                  <a:pos x="358" y="265"/>
                </a:cxn>
                <a:cxn ang="0">
                  <a:pos x="312" y="381"/>
                </a:cxn>
                <a:cxn ang="0">
                  <a:pos x="258" y="384"/>
                </a:cxn>
                <a:cxn ang="0">
                  <a:pos x="227" y="364"/>
                </a:cxn>
                <a:cxn ang="0">
                  <a:pos x="200" y="393"/>
                </a:cxn>
                <a:cxn ang="0">
                  <a:pos x="220" y="437"/>
                </a:cxn>
                <a:cxn ang="0">
                  <a:pos x="253" y="460"/>
                </a:cxn>
                <a:cxn ang="0">
                  <a:pos x="263" y="505"/>
                </a:cxn>
                <a:cxn ang="0">
                  <a:pos x="201" y="619"/>
                </a:cxn>
                <a:cxn ang="0">
                  <a:pos x="270" y="641"/>
                </a:cxn>
                <a:cxn ang="0">
                  <a:pos x="297" y="732"/>
                </a:cxn>
                <a:cxn ang="0">
                  <a:pos x="205" y="796"/>
                </a:cxn>
                <a:cxn ang="0">
                  <a:pos x="125" y="811"/>
                </a:cxn>
                <a:cxn ang="0">
                  <a:pos x="132" y="756"/>
                </a:cxn>
                <a:cxn ang="0">
                  <a:pos x="146" y="695"/>
                </a:cxn>
                <a:cxn ang="0">
                  <a:pos x="68" y="727"/>
                </a:cxn>
                <a:cxn ang="0">
                  <a:pos x="145" y="646"/>
                </a:cxn>
                <a:cxn ang="0">
                  <a:pos x="80" y="626"/>
                </a:cxn>
                <a:cxn ang="0">
                  <a:pos x="0" y="646"/>
                </a:cxn>
                <a:cxn ang="0">
                  <a:pos x="21" y="600"/>
                </a:cxn>
                <a:cxn ang="0">
                  <a:pos x="82" y="594"/>
                </a:cxn>
                <a:cxn ang="0">
                  <a:pos x="128" y="572"/>
                </a:cxn>
                <a:cxn ang="0">
                  <a:pos x="166" y="542"/>
                </a:cxn>
                <a:cxn ang="0">
                  <a:pos x="129" y="527"/>
                </a:cxn>
                <a:cxn ang="0">
                  <a:pos x="93" y="542"/>
                </a:cxn>
                <a:cxn ang="0">
                  <a:pos x="43" y="503"/>
                </a:cxn>
                <a:cxn ang="0">
                  <a:pos x="10" y="450"/>
                </a:cxn>
                <a:cxn ang="0">
                  <a:pos x="71" y="420"/>
                </a:cxn>
                <a:cxn ang="0">
                  <a:pos x="139" y="374"/>
                </a:cxn>
                <a:cxn ang="0">
                  <a:pos x="182" y="298"/>
                </a:cxn>
                <a:cxn ang="0">
                  <a:pos x="277" y="235"/>
                </a:cxn>
                <a:cxn ang="0">
                  <a:pos x="234" y="220"/>
                </a:cxn>
                <a:cxn ang="0">
                  <a:pos x="163" y="254"/>
                </a:cxn>
                <a:cxn ang="0">
                  <a:pos x="176" y="242"/>
                </a:cxn>
                <a:cxn ang="0">
                  <a:pos x="242" y="190"/>
                </a:cxn>
                <a:cxn ang="0">
                  <a:pos x="232" y="161"/>
                </a:cxn>
                <a:cxn ang="0">
                  <a:pos x="160" y="196"/>
                </a:cxn>
                <a:cxn ang="0">
                  <a:pos x="157" y="159"/>
                </a:cxn>
                <a:cxn ang="0">
                  <a:pos x="259" y="117"/>
                </a:cxn>
                <a:cxn ang="0">
                  <a:pos x="332" y="129"/>
                </a:cxn>
                <a:cxn ang="0">
                  <a:pos x="331" y="80"/>
                </a:cxn>
                <a:cxn ang="0">
                  <a:pos x="355" y="27"/>
                </a:cxn>
                <a:cxn ang="0">
                  <a:pos x="403" y="0"/>
                </a:cxn>
                <a:cxn ang="0">
                  <a:pos x="449" y="15"/>
                </a:cxn>
                <a:cxn ang="0">
                  <a:pos x="452" y="52"/>
                </a:cxn>
              </a:cxnLst>
              <a:rect l="0" t="0" r="r" b="b"/>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6" name="Freeform 36"/>
            <p:cNvSpPr>
              <a:spLocks/>
            </p:cNvSpPr>
            <p:nvPr/>
          </p:nvSpPr>
          <p:spPr bwMode="auto">
            <a:xfrm>
              <a:off x="4205" y="822"/>
              <a:ext cx="88" cy="130"/>
            </a:xfrm>
            <a:custGeom>
              <a:avLst/>
              <a:gdLst/>
              <a:ahLst/>
              <a:cxnLst>
                <a:cxn ang="0">
                  <a:pos x="133" y="21"/>
                </a:cxn>
                <a:cxn ang="0">
                  <a:pos x="100" y="35"/>
                </a:cxn>
                <a:cxn ang="0">
                  <a:pos x="73" y="61"/>
                </a:cxn>
                <a:cxn ang="0">
                  <a:pos x="119" y="67"/>
                </a:cxn>
                <a:cxn ang="0">
                  <a:pos x="172" y="45"/>
                </a:cxn>
                <a:cxn ang="0">
                  <a:pos x="195" y="64"/>
                </a:cxn>
                <a:cxn ang="0">
                  <a:pos x="200" y="105"/>
                </a:cxn>
                <a:cxn ang="0">
                  <a:pos x="183" y="135"/>
                </a:cxn>
                <a:cxn ang="0">
                  <a:pos x="159" y="165"/>
                </a:cxn>
                <a:cxn ang="0">
                  <a:pos x="160" y="179"/>
                </a:cxn>
                <a:cxn ang="0">
                  <a:pos x="195" y="169"/>
                </a:cxn>
                <a:cxn ang="0">
                  <a:pos x="237" y="142"/>
                </a:cxn>
                <a:cxn ang="0">
                  <a:pos x="281" y="155"/>
                </a:cxn>
                <a:cxn ang="0">
                  <a:pos x="292" y="183"/>
                </a:cxn>
                <a:cxn ang="0">
                  <a:pos x="256" y="199"/>
                </a:cxn>
                <a:cxn ang="0">
                  <a:pos x="231" y="219"/>
                </a:cxn>
                <a:cxn ang="0">
                  <a:pos x="208" y="237"/>
                </a:cxn>
                <a:cxn ang="0">
                  <a:pos x="237" y="263"/>
                </a:cxn>
                <a:cxn ang="0">
                  <a:pos x="275" y="240"/>
                </a:cxn>
                <a:cxn ang="0">
                  <a:pos x="296" y="230"/>
                </a:cxn>
                <a:cxn ang="0">
                  <a:pos x="292" y="248"/>
                </a:cxn>
                <a:cxn ang="0">
                  <a:pos x="291" y="270"/>
                </a:cxn>
                <a:cxn ang="0">
                  <a:pos x="299" y="295"/>
                </a:cxn>
                <a:cxn ang="0">
                  <a:pos x="281" y="311"/>
                </a:cxn>
                <a:cxn ang="0">
                  <a:pos x="261" y="330"/>
                </a:cxn>
                <a:cxn ang="0">
                  <a:pos x="296" y="343"/>
                </a:cxn>
                <a:cxn ang="0">
                  <a:pos x="348" y="312"/>
                </a:cxn>
                <a:cxn ang="0">
                  <a:pos x="405" y="321"/>
                </a:cxn>
                <a:cxn ang="0">
                  <a:pos x="359" y="331"/>
                </a:cxn>
                <a:cxn ang="0">
                  <a:pos x="319" y="359"/>
                </a:cxn>
                <a:cxn ang="0">
                  <a:pos x="318" y="392"/>
                </a:cxn>
                <a:cxn ang="0">
                  <a:pos x="367" y="378"/>
                </a:cxn>
                <a:cxn ang="0">
                  <a:pos x="409" y="350"/>
                </a:cxn>
                <a:cxn ang="0">
                  <a:pos x="434" y="372"/>
                </a:cxn>
                <a:cxn ang="0">
                  <a:pos x="424" y="395"/>
                </a:cxn>
                <a:cxn ang="0">
                  <a:pos x="389" y="405"/>
                </a:cxn>
                <a:cxn ang="0">
                  <a:pos x="353" y="424"/>
                </a:cxn>
                <a:cxn ang="0">
                  <a:pos x="386" y="485"/>
                </a:cxn>
                <a:cxn ang="0">
                  <a:pos x="360" y="497"/>
                </a:cxn>
                <a:cxn ang="0">
                  <a:pos x="343" y="513"/>
                </a:cxn>
                <a:cxn ang="0">
                  <a:pos x="367" y="541"/>
                </a:cxn>
                <a:cxn ang="0">
                  <a:pos x="404" y="526"/>
                </a:cxn>
                <a:cxn ang="0">
                  <a:pos x="437" y="517"/>
                </a:cxn>
                <a:cxn ang="0">
                  <a:pos x="393" y="548"/>
                </a:cxn>
                <a:cxn ang="0">
                  <a:pos x="339" y="560"/>
                </a:cxn>
                <a:cxn ang="0">
                  <a:pos x="405" y="590"/>
                </a:cxn>
                <a:cxn ang="0">
                  <a:pos x="356" y="613"/>
                </a:cxn>
                <a:cxn ang="0">
                  <a:pos x="326" y="653"/>
                </a:cxn>
                <a:cxn ang="0">
                  <a:pos x="286" y="594"/>
                </a:cxn>
                <a:cxn ang="0">
                  <a:pos x="277" y="456"/>
                </a:cxn>
                <a:cxn ang="0">
                  <a:pos x="223" y="339"/>
                </a:cxn>
                <a:cxn ang="0">
                  <a:pos x="180" y="286"/>
                </a:cxn>
                <a:cxn ang="0">
                  <a:pos x="187" y="253"/>
                </a:cxn>
                <a:cxn ang="0">
                  <a:pos x="177" y="227"/>
                </a:cxn>
                <a:cxn ang="0">
                  <a:pos x="150" y="201"/>
                </a:cxn>
                <a:cxn ang="0">
                  <a:pos x="135" y="161"/>
                </a:cxn>
                <a:cxn ang="0">
                  <a:pos x="115" y="123"/>
                </a:cxn>
                <a:cxn ang="0">
                  <a:pos x="59" y="105"/>
                </a:cxn>
                <a:cxn ang="0">
                  <a:pos x="12" y="78"/>
                </a:cxn>
                <a:cxn ang="0">
                  <a:pos x="16" y="35"/>
                </a:cxn>
                <a:cxn ang="0">
                  <a:pos x="74" y="5"/>
                </a:cxn>
                <a:cxn ang="0">
                  <a:pos x="135" y="2"/>
                </a:cxn>
              </a:cxnLst>
              <a:rect l="0" t="0" r="r" b="b"/>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7" name="Freeform 37"/>
            <p:cNvSpPr>
              <a:spLocks/>
            </p:cNvSpPr>
            <p:nvPr/>
          </p:nvSpPr>
          <p:spPr bwMode="auto">
            <a:xfrm>
              <a:off x="4056" y="840"/>
              <a:ext cx="17" cy="4"/>
            </a:xfrm>
            <a:custGeom>
              <a:avLst/>
              <a:gdLst/>
              <a:ahLst/>
              <a:cxnLst>
                <a:cxn ang="0">
                  <a:pos x="86" y="13"/>
                </a:cxn>
                <a:cxn ang="0">
                  <a:pos x="76" y="15"/>
                </a:cxn>
                <a:cxn ang="0">
                  <a:pos x="67" y="16"/>
                </a:cxn>
                <a:cxn ang="0">
                  <a:pos x="55" y="16"/>
                </a:cxn>
                <a:cxn ang="0">
                  <a:pos x="44" y="17"/>
                </a:cxn>
                <a:cxn ang="0">
                  <a:pos x="32" y="17"/>
                </a:cxn>
                <a:cxn ang="0">
                  <a:pos x="20" y="17"/>
                </a:cxn>
                <a:cxn ang="0">
                  <a:pos x="10" y="18"/>
                </a:cxn>
                <a:cxn ang="0">
                  <a:pos x="2" y="23"/>
                </a:cxn>
                <a:cxn ang="0">
                  <a:pos x="0" y="15"/>
                </a:cxn>
                <a:cxn ang="0">
                  <a:pos x="6" y="9"/>
                </a:cxn>
                <a:cxn ang="0">
                  <a:pos x="15" y="5"/>
                </a:cxn>
                <a:cxn ang="0">
                  <a:pos x="28" y="2"/>
                </a:cxn>
                <a:cxn ang="0">
                  <a:pos x="42" y="0"/>
                </a:cxn>
                <a:cxn ang="0">
                  <a:pos x="58" y="2"/>
                </a:cxn>
                <a:cxn ang="0">
                  <a:pos x="72" y="6"/>
                </a:cxn>
                <a:cxn ang="0">
                  <a:pos x="86" y="13"/>
                </a:cxn>
              </a:cxnLst>
              <a:rect l="0" t="0" r="r" b="b"/>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8" name="Freeform 38"/>
            <p:cNvSpPr>
              <a:spLocks/>
            </p:cNvSpPr>
            <p:nvPr/>
          </p:nvSpPr>
          <p:spPr bwMode="auto">
            <a:xfrm>
              <a:off x="4127" y="844"/>
              <a:ext cx="130" cy="150"/>
            </a:xfrm>
            <a:custGeom>
              <a:avLst/>
              <a:gdLst/>
              <a:ahLst/>
              <a:cxnLst>
                <a:cxn ang="0">
                  <a:pos x="480" y="107"/>
                </a:cxn>
                <a:cxn ang="0">
                  <a:pos x="446" y="132"/>
                </a:cxn>
                <a:cxn ang="0">
                  <a:pos x="416" y="158"/>
                </a:cxn>
                <a:cxn ang="0">
                  <a:pos x="391" y="188"/>
                </a:cxn>
                <a:cxn ang="0">
                  <a:pos x="372" y="200"/>
                </a:cxn>
                <a:cxn ang="0">
                  <a:pos x="353" y="176"/>
                </a:cxn>
                <a:cxn ang="0">
                  <a:pos x="338" y="157"/>
                </a:cxn>
                <a:cxn ang="0">
                  <a:pos x="320" y="165"/>
                </a:cxn>
                <a:cxn ang="0">
                  <a:pos x="508" y="404"/>
                </a:cxn>
                <a:cxn ang="0">
                  <a:pos x="492" y="430"/>
                </a:cxn>
                <a:cxn ang="0">
                  <a:pos x="472" y="452"/>
                </a:cxn>
                <a:cxn ang="0">
                  <a:pos x="462" y="475"/>
                </a:cxn>
                <a:cxn ang="0">
                  <a:pos x="477" y="508"/>
                </a:cxn>
                <a:cxn ang="0">
                  <a:pos x="503" y="490"/>
                </a:cxn>
                <a:cxn ang="0">
                  <a:pos x="527" y="470"/>
                </a:cxn>
                <a:cxn ang="0">
                  <a:pos x="547" y="447"/>
                </a:cxn>
                <a:cxn ang="0">
                  <a:pos x="570" y="425"/>
                </a:cxn>
                <a:cxn ang="0">
                  <a:pos x="556" y="383"/>
                </a:cxn>
                <a:cxn ang="0">
                  <a:pos x="535" y="349"/>
                </a:cxn>
                <a:cxn ang="0">
                  <a:pos x="506" y="320"/>
                </a:cxn>
                <a:cxn ang="0">
                  <a:pos x="477" y="290"/>
                </a:cxn>
                <a:cxn ang="0">
                  <a:pos x="512" y="268"/>
                </a:cxn>
                <a:cxn ang="0">
                  <a:pos x="553" y="260"/>
                </a:cxn>
                <a:cxn ang="0">
                  <a:pos x="591" y="277"/>
                </a:cxn>
                <a:cxn ang="0">
                  <a:pos x="622" y="332"/>
                </a:cxn>
                <a:cxn ang="0">
                  <a:pos x="624" y="743"/>
                </a:cxn>
                <a:cxn ang="0">
                  <a:pos x="566" y="744"/>
                </a:cxn>
                <a:cxn ang="0">
                  <a:pos x="505" y="733"/>
                </a:cxn>
                <a:cxn ang="0">
                  <a:pos x="444" y="719"/>
                </a:cxn>
                <a:cxn ang="0">
                  <a:pos x="365" y="703"/>
                </a:cxn>
                <a:cxn ang="0">
                  <a:pos x="266" y="678"/>
                </a:cxn>
                <a:cxn ang="0">
                  <a:pos x="173" y="640"/>
                </a:cxn>
                <a:cxn ang="0">
                  <a:pos x="98" y="579"/>
                </a:cxn>
                <a:cxn ang="0">
                  <a:pos x="80" y="499"/>
                </a:cxn>
                <a:cxn ang="0">
                  <a:pos x="52" y="443"/>
                </a:cxn>
                <a:cxn ang="0">
                  <a:pos x="9" y="398"/>
                </a:cxn>
                <a:cxn ang="0">
                  <a:pos x="8" y="344"/>
                </a:cxn>
                <a:cxn ang="0">
                  <a:pos x="33" y="281"/>
                </a:cxn>
                <a:cxn ang="0">
                  <a:pos x="59" y="235"/>
                </a:cxn>
                <a:cxn ang="0">
                  <a:pos x="109" y="190"/>
                </a:cxn>
                <a:cxn ang="0">
                  <a:pos x="144" y="132"/>
                </a:cxn>
                <a:cxn ang="0">
                  <a:pos x="154" y="104"/>
                </a:cxn>
                <a:cxn ang="0">
                  <a:pos x="180" y="123"/>
                </a:cxn>
                <a:cxn ang="0">
                  <a:pos x="213" y="130"/>
                </a:cxn>
                <a:cxn ang="0">
                  <a:pos x="245" y="118"/>
                </a:cxn>
                <a:cxn ang="0">
                  <a:pos x="269" y="91"/>
                </a:cxn>
                <a:cxn ang="0">
                  <a:pos x="295" y="66"/>
                </a:cxn>
                <a:cxn ang="0">
                  <a:pos x="320" y="42"/>
                </a:cxn>
                <a:cxn ang="0">
                  <a:pos x="341" y="13"/>
                </a:cxn>
                <a:cxn ang="0">
                  <a:pos x="367" y="12"/>
                </a:cxn>
                <a:cxn ang="0">
                  <a:pos x="409" y="28"/>
                </a:cxn>
                <a:cxn ang="0">
                  <a:pos x="452" y="43"/>
                </a:cxn>
                <a:cxn ang="0">
                  <a:pos x="486" y="70"/>
                </a:cxn>
              </a:cxnLst>
              <a:rect l="0" t="0" r="r" b="b"/>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9" name="Freeform 39"/>
            <p:cNvSpPr>
              <a:spLocks/>
            </p:cNvSpPr>
            <p:nvPr/>
          </p:nvSpPr>
          <p:spPr bwMode="auto">
            <a:xfrm>
              <a:off x="4210" y="855"/>
              <a:ext cx="315" cy="286"/>
            </a:xfrm>
            <a:custGeom>
              <a:avLst/>
              <a:gdLst/>
              <a:ahLst/>
              <a:cxnLst>
                <a:cxn ang="0">
                  <a:pos x="1292" y="214"/>
                </a:cxn>
                <a:cxn ang="0">
                  <a:pos x="1353" y="161"/>
                </a:cxn>
                <a:cxn ang="0">
                  <a:pos x="1399" y="92"/>
                </a:cxn>
                <a:cxn ang="0">
                  <a:pos x="1454" y="25"/>
                </a:cxn>
                <a:cxn ang="0">
                  <a:pos x="1477" y="40"/>
                </a:cxn>
                <a:cxn ang="0">
                  <a:pos x="1440" y="116"/>
                </a:cxn>
                <a:cxn ang="0">
                  <a:pos x="1389" y="184"/>
                </a:cxn>
                <a:cxn ang="0">
                  <a:pos x="1336" y="248"/>
                </a:cxn>
                <a:cxn ang="0">
                  <a:pos x="1313" y="287"/>
                </a:cxn>
                <a:cxn ang="0">
                  <a:pos x="1319" y="300"/>
                </a:cxn>
                <a:cxn ang="0">
                  <a:pos x="1332" y="309"/>
                </a:cxn>
                <a:cxn ang="0">
                  <a:pos x="1346" y="312"/>
                </a:cxn>
                <a:cxn ang="0">
                  <a:pos x="1572" y="290"/>
                </a:cxn>
                <a:cxn ang="0">
                  <a:pos x="1500" y="339"/>
                </a:cxn>
                <a:cxn ang="0">
                  <a:pos x="1408" y="358"/>
                </a:cxn>
                <a:cxn ang="0">
                  <a:pos x="1335" y="387"/>
                </a:cxn>
                <a:cxn ang="0">
                  <a:pos x="1324" y="466"/>
                </a:cxn>
                <a:cxn ang="0">
                  <a:pos x="1405" y="507"/>
                </a:cxn>
                <a:cxn ang="0">
                  <a:pos x="1263" y="530"/>
                </a:cxn>
                <a:cxn ang="0">
                  <a:pos x="1130" y="584"/>
                </a:cxn>
                <a:cxn ang="0">
                  <a:pos x="1013" y="670"/>
                </a:cxn>
                <a:cxn ang="0">
                  <a:pos x="898" y="813"/>
                </a:cxn>
                <a:cxn ang="0">
                  <a:pos x="770" y="999"/>
                </a:cxn>
                <a:cxn ang="0">
                  <a:pos x="627" y="1176"/>
                </a:cxn>
                <a:cxn ang="0">
                  <a:pos x="458" y="1323"/>
                </a:cxn>
                <a:cxn ang="0">
                  <a:pos x="346" y="1378"/>
                </a:cxn>
                <a:cxn ang="0">
                  <a:pos x="317" y="1378"/>
                </a:cxn>
                <a:cxn ang="0">
                  <a:pos x="285" y="1381"/>
                </a:cxn>
                <a:cxn ang="0">
                  <a:pos x="257" y="1392"/>
                </a:cxn>
                <a:cxn ang="0">
                  <a:pos x="17" y="1430"/>
                </a:cxn>
                <a:cxn ang="0">
                  <a:pos x="0" y="1361"/>
                </a:cxn>
                <a:cxn ang="0">
                  <a:pos x="6" y="1297"/>
                </a:cxn>
                <a:cxn ang="0">
                  <a:pos x="19" y="1232"/>
                </a:cxn>
                <a:cxn ang="0">
                  <a:pos x="27" y="1171"/>
                </a:cxn>
                <a:cxn ang="0">
                  <a:pos x="118" y="1169"/>
                </a:cxn>
                <a:cxn ang="0">
                  <a:pos x="207" y="1157"/>
                </a:cxn>
                <a:cxn ang="0">
                  <a:pos x="293" y="1136"/>
                </a:cxn>
                <a:cxn ang="0">
                  <a:pos x="380" y="1119"/>
                </a:cxn>
                <a:cxn ang="0">
                  <a:pos x="961" y="442"/>
                </a:cxn>
                <a:cxn ang="0">
                  <a:pos x="962" y="344"/>
                </a:cxn>
                <a:cxn ang="0">
                  <a:pos x="964" y="246"/>
                </a:cxn>
                <a:cxn ang="0">
                  <a:pos x="963" y="155"/>
                </a:cxn>
                <a:cxn ang="0">
                  <a:pos x="979" y="132"/>
                </a:cxn>
                <a:cxn ang="0">
                  <a:pos x="998" y="182"/>
                </a:cxn>
                <a:cxn ang="0">
                  <a:pos x="1013" y="236"/>
                </a:cxn>
                <a:cxn ang="0">
                  <a:pos x="1044" y="278"/>
                </a:cxn>
                <a:cxn ang="0">
                  <a:pos x="1104" y="263"/>
                </a:cxn>
                <a:cxn ang="0">
                  <a:pos x="1144" y="195"/>
                </a:cxn>
                <a:cxn ang="0">
                  <a:pos x="1170" y="116"/>
                </a:cxn>
                <a:cxn ang="0">
                  <a:pos x="1198" y="36"/>
                </a:cxn>
                <a:cxn ang="0">
                  <a:pos x="1228" y="25"/>
                </a:cxn>
                <a:cxn ang="0">
                  <a:pos x="1234" y="85"/>
                </a:cxn>
                <a:cxn ang="0">
                  <a:pos x="1235" y="148"/>
                </a:cxn>
                <a:cxn ang="0">
                  <a:pos x="1241" y="204"/>
                </a:cxn>
              </a:cxnLst>
              <a:rect l="0" t="0" r="r" b="b"/>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0" name="Freeform 40"/>
            <p:cNvSpPr>
              <a:spLocks/>
            </p:cNvSpPr>
            <p:nvPr/>
          </p:nvSpPr>
          <p:spPr bwMode="auto">
            <a:xfrm>
              <a:off x="4220" y="878"/>
              <a:ext cx="10" cy="8"/>
            </a:xfrm>
            <a:custGeom>
              <a:avLst/>
              <a:gdLst/>
              <a:ahLst/>
              <a:cxnLst>
                <a:cxn ang="0">
                  <a:pos x="52" y="20"/>
                </a:cxn>
                <a:cxn ang="0">
                  <a:pos x="45" y="22"/>
                </a:cxn>
                <a:cxn ang="0">
                  <a:pos x="43" y="30"/>
                </a:cxn>
                <a:cxn ang="0">
                  <a:pos x="42" y="37"/>
                </a:cxn>
                <a:cxn ang="0">
                  <a:pos x="42" y="42"/>
                </a:cxn>
                <a:cxn ang="0">
                  <a:pos x="0" y="20"/>
                </a:cxn>
                <a:cxn ang="0">
                  <a:pos x="21" y="0"/>
                </a:cxn>
                <a:cxn ang="0">
                  <a:pos x="52" y="20"/>
                </a:cxn>
              </a:cxnLst>
              <a:rect l="0" t="0" r="r" b="b"/>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1" name="Freeform 41"/>
            <p:cNvSpPr>
              <a:spLocks/>
            </p:cNvSpPr>
            <p:nvPr/>
          </p:nvSpPr>
          <p:spPr bwMode="auto">
            <a:xfrm>
              <a:off x="4081" y="893"/>
              <a:ext cx="27" cy="14"/>
            </a:xfrm>
            <a:custGeom>
              <a:avLst/>
              <a:gdLst/>
              <a:ahLst/>
              <a:cxnLst>
                <a:cxn ang="0">
                  <a:pos x="134" y="5"/>
                </a:cxn>
                <a:cxn ang="0">
                  <a:pos x="117" y="14"/>
                </a:cxn>
                <a:cxn ang="0">
                  <a:pos x="104" y="27"/>
                </a:cxn>
                <a:cxn ang="0">
                  <a:pos x="89" y="39"/>
                </a:cxn>
                <a:cxn ang="0">
                  <a:pos x="74" y="52"/>
                </a:cxn>
                <a:cxn ang="0">
                  <a:pos x="57" y="62"/>
                </a:cxn>
                <a:cxn ang="0">
                  <a:pos x="40" y="69"/>
                </a:cxn>
                <a:cxn ang="0">
                  <a:pos x="20" y="71"/>
                </a:cxn>
                <a:cxn ang="0">
                  <a:pos x="0" y="68"/>
                </a:cxn>
                <a:cxn ang="0">
                  <a:pos x="11" y="54"/>
                </a:cxn>
                <a:cxn ang="0">
                  <a:pos x="27" y="42"/>
                </a:cxn>
                <a:cxn ang="0">
                  <a:pos x="44" y="28"/>
                </a:cxn>
                <a:cxn ang="0">
                  <a:pos x="62" y="17"/>
                </a:cxn>
                <a:cxn ang="0">
                  <a:pos x="80" y="8"/>
                </a:cxn>
                <a:cxn ang="0">
                  <a:pos x="99" y="2"/>
                </a:cxn>
                <a:cxn ang="0">
                  <a:pos x="116" y="0"/>
                </a:cxn>
                <a:cxn ang="0">
                  <a:pos x="134" y="5"/>
                </a:cxn>
              </a:cxnLst>
              <a:rect l="0" t="0" r="r" b="b"/>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2" name="Freeform 42"/>
            <p:cNvSpPr>
              <a:spLocks/>
            </p:cNvSpPr>
            <p:nvPr/>
          </p:nvSpPr>
          <p:spPr bwMode="auto">
            <a:xfrm>
              <a:off x="4147" y="896"/>
              <a:ext cx="43" cy="37"/>
            </a:xfrm>
            <a:custGeom>
              <a:avLst/>
              <a:gdLst/>
              <a:ahLst/>
              <a:cxnLst>
                <a:cxn ang="0">
                  <a:pos x="208" y="3"/>
                </a:cxn>
                <a:cxn ang="0">
                  <a:pos x="212" y="21"/>
                </a:cxn>
                <a:cxn ang="0">
                  <a:pos x="214" y="39"/>
                </a:cxn>
                <a:cxn ang="0">
                  <a:pos x="211" y="56"/>
                </a:cxn>
                <a:cxn ang="0">
                  <a:pos x="207" y="73"/>
                </a:cxn>
                <a:cxn ang="0">
                  <a:pos x="200" y="89"/>
                </a:cxn>
                <a:cxn ang="0">
                  <a:pos x="192" y="104"/>
                </a:cxn>
                <a:cxn ang="0">
                  <a:pos x="183" y="120"/>
                </a:cxn>
                <a:cxn ang="0">
                  <a:pos x="176" y="137"/>
                </a:cxn>
                <a:cxn ang="0">
                  <a:pos x="158" y="147"/>
                </a:cxn>
                <a:cxn ang="0">
                  <a:pos x="140" y="159"/>
                </a:cxn>
                <a:cxn ang="0">
                  <a:pos x="120" y="168"/>
                </a:cxn>
                <a:cxn ang="0">
                  <a:pos x="101" y="177"/>
                </a:cxn>
                <a:cxn ang="0">
                  <a:pos x="78" y="181"/>
                </a:cxn>
                <a:cxn ang="0">
                  <a:pos x="55" y="185"/>
                </a:cxn>
                <a:cxn ang="0">
                  <a:pos x="33" y="183"/>
                </a:cxn>
                <a:cxn ang="0">
                  <a:pos x="10" y="179"/>
                </a:cxn>
                <a:cxn ang="0">
                  <a:pos x="1" y="166"/>
                </a:cxn>
                <a:cxn ang="0">
                  <a:pos x="0" y="156"/>
                </a:cxn>
                <a:cxn ang="0">
                  <a:pos x="2" y="145"/>
                </a:cxn>
                <a:cxn ang="0">
                  <a:pos x="9" y="135"/>
                </a:cxn>
                <a:cxn ang="0">
                  <a:pos x="16" y="124"/>
                </a:cxn>
                <a:cxn ang="0">
                  <a:pos x="24" y="112"/>
                </a:cxn>
                <a:cxn ang="0">
                  <a:pos x="29" y="99"/>
                </a:cxn>
                <a:cxn ang="0">
                  <a:pos x="32" y="85"/>
                </a:cxn>
                <a:cxn ang="0">
                  <a:pos x="47" y="68"/>
                </a:cxn>
                <a:cxn ang="0">
                  <a:pos x="65" y="52"/>
                </a:cxn>
                <a:cxn ang="0">
                  <a:pos x="85" y="35"/>
                </a:cxn>
                <a:cxn ang="0">
                  <a:pos x="107" y="23"/>
                </a:cxn>
                <a:cxn ang="0">
                  <a:pos x="130" y="12"/>
                </a:cxn>
                <a:cxn ang="0">
                  <a:pos x="154" y="4"/>
                </a:cxn>
                <a:cxn ang="0">
                  <a:pos x="180" y="0"/>
                </a:cxn>
                <a:cxn ang="0">
                  <a:pos x="208" y="3"/>
                </a:cxn>
              </a:cxnLst>
              <a:rect l="0" t="0" r="r" b="b"/>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3" name="Freeform 43"/>
            <p:cNvSpPr>
              <a:spLocks/>
            </p:cNvSpPr>
            <p:nvPr/>
          </p:nvSpPr>
          <p:spPr bwMode="auto">
            <a:xfrm>
              <a:off x="4170" y="904"/>
              <a:ext cx="9" cy="13"/>
            </a:xfrm>
            <a:custGeom>
              <a:avLst/>
              <a:gdLst/>
              <a:ahLst/>
              <a:cxnLst>
                <a:cxn ang="0">
                  <a:pos x="22" y="62"/>
                </a:cxn>
                <a:cxn ang="0">
                  <a:pos x="7" y="50"/>
                </a:cxn>
                <a:cxn ang="0">
                  <a:pos x="0" y="39"/>
                </a:cxn>
                <a:cxn ang="0">
                  <a:pos x="0" y="29"/>
                </a:cxn>
                <a:cxn ang="0">
                  <a:pos x="5" y="20"/>
                </a:cxn>
                <a:cxn ang="0">
                  <a:pos x="13" y="11"/>
                </a:cxn>
                <a:cxn ang="0">
                  <a:pos x="24" y="5"/>
                </a:cxn>
                <a:cxn ang="0">
                  <a:pos x="34" y="0"/>
                </a:cxn>
                <a:cxn ang="0">
                  <a:pos x="44" y="0"/>
                </a:cxn>
                <a:cxn ang="0">
                  <a:pos x="46" y="7"/>
                </a:cxn>
                <a:cxn ang="0">
                  <a:pos x="47" y="15"/>
                </a:cxn>
                <a:cxn ang="0">
                  <a:pos x="46" y="23"/>
                </a:cxn>
                <a:cxn ang="0">
                  <a:pos x="45" y="31"/>
                </a:cxn>
                <a:cxn ang="0">
                  <a:pos x="40" y="39"/>
                </a:cxn>
                <a:cxn ang="0">
                  <a:pos x="35" y="47"/>
                </a:cxn>
                <a:cxn ang="0">
                  <a:pos x="28" y="55"/>
                </a:cxn>
                <a:cxn ang="0">
                  <a:pos x="22" y="62"/>
                </a:cxn>
              </a:cxnLst>
              <a:rect l="0" t="0" r="r" b="b"/>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4" name="Freeform 44"/>
            <p:cNvSpPr>
              <a:spLocks/>
            </p:cNvSpPr>
            <p:nvPr/>
          </p:nvSpPr>
          <p:spPr bwMode="auto">
            <a:xfrm>
              <a:off x="4160" y="913"/>
              <a:ext cx="10" cy="10"/>
            </a:xfrm>
            <a:custGeom>
              <a:avLst/>
              <a:gdLst/>
              <a:ahLst/>
              <a:cxnLst>
                <a:cxn ang="0">
                  <a:pos x="52" y="42"/>
                </a:cxn>
                <a:cxn ang="0">
                  <a:pos x="50" y="44"/>
                </a:cxn>
                <a:cxn ang="0">
                  <a:pos x="44" y="46"/>
                </a:cxn>
                <a:cxn ang="0">
                  <a:pos x="37" y="48"/>
                </a:cxn>
                <a:cxn ang="0">
                  <a:pos x="29" y="50"/>
                </a:cxn>
                <a:cxn ang="0">
                  <a:pos x="20" y="50"/>
                </a:cxn>
                <a:cxn ang="0">
                  <a:pos x="11" y="51"/>
                </a:cxn>
                <a:cxn ang="0">
                  <a:pos x="5" y="51"/>
                </a:cxn>
                <a:cxn ang="0">
                  <a:pos x="0" y="52"/>
                </a:cxn>
                <a:cxn ang="0">
                  <a:pos x="22" y="0"/>
                </a:cxn>
                <a:cxn ang="0">
                  <a:pos x="52" y="42"/>
                </a:cxn>
              </a:cxnLst>
              <a:rect l="0" t="0" r="r" b="b"/>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5" name="Freeform 45"/>
            <p:cNvSpPr>
              <a:spLocks/>
            </p:cNvSpPr>
            <p:nvPr/>
          </p:nvSpPr>
          <p:spPr bwMode="auto">
            <a:xfrm>
              <a:off x="4222" y="954"/>
              <a:ext cx="19" cy="13"/>
            </a:xfrm>
            <a:custGeom>
              <a:avLst/>
              <a:gdLst/>
              <a:ahLst/>
              <a:cxnLst>
                <a:cxn ang="0">
                  <a:pos x="93" y="11"/>
                </a:cxn>
                <a:cxn ang="0">
                  <a:pos x="94" y="18"/>
                </a:cxn>
                <a:cxn ang="0">
                  <a:pos x="93" y="26"/>
                </a:cxn>
                <a:cxn ang="0">
                  <a:pos x="89" y="33"/>
                </a:cxn>
                <a:cxn ang="0">
                  <a:pos x="84" y="41"/>
                </a:cxn>
                <a:cxn ang="0">
                  <a:pos x="76" y="46"/>
                </a:cxn>
                <a:cxn ang="0">
                  <a:pos x="67" y="53"/>
                </a:cxn>
                <a:cxn ang="0">
                  <a:pos x="58" y="58"/>
                </a:cxn>
                <a:cxn ang="0">
                  <a:pos x="51" y="63"/>
                </a:cxn>
                <a:cxn ang="0">
                  <a:pos x="38" y="62"/>
                </a:cxn>
                <a:cxn ang="0">
                  <a:pos x="29" y="62"/>
                </a:cxn>
                <a:cxn ang="0">
                  <a:pos x="20" y="61"/>
                </a:cxn>
                <a:cxn ang="0">
                  <a:pos x="14" y="59"/>
                </a:cxn>
                <a:cxn ang="0">
                  <a:pos x="7" y="54"/>
                </a:cxn>
                <a:cxn ang="0">
                  <a:pos x="3" y="50"/>
                </a:cxn>
                <a:cxn ang="0">
                  <a:pos x="0" y="42"/>
                </a:cxn>
                <a:cxn ang="0">
                  <a:pos x="0" y="32"/>
                </a:cxn>
                <a:cxn ang="0">
                  <a:pos x="10" y="29"/>
                </a:cxn>
                <a:cxn ang="0">
                  <a:pos x="20" y="24"/>
                </a:cxn>
                <a:cxn ang="0">
                  <a:pos x="31" y="16"/>
                </a:cxn>
                <a:cxn ang="0">
                  <a:pos x="42" y="9"/>
                </a:cxn>
                <a:cxn ang="0">
                  <a:pos x="52" y="2"/>
                </a:cxn>
                <a:cxn ang="0">
                  <a:pos x="63" y="0"/>
                </a:cxn>
                <a:cxn ang="0">
                  <a:pos x="77" y="2"/>
                </a:cxn>
                <a:cxn ang="0">
                  <a:pos x="93" y="11"/>
                </a:cxn>
              </a:cxnLst>
              <a:rect l="0" t="0" r="r" b="b"/>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6" name="Freeform 46"/>
            <p:cNvSpPr>
              <a:spLocks/>
            </p:cNvSpPr>
            <p:nvPr/>
          </p:nvSpPr>
          <p:spPr bwMode="auto">
            <a:xfrm>
              <a:off x="4222" y="958"/>
              <a:ext cx="102" cy="121"/>
            </a:xfrm>
            <a:custGeom>
              <a:avLst/>
              <a:gdLst/>
              <a:ahLst/>
              <a:cxnLst>
                <a:cxn ang="0">
                  <a:pos x="408" y="72"/>
                </a:cxn>
                <a:cxn ang="0">
                  <a:pos x="422" y="148"/>
                </a:cxn>
                <a:cxn ang="0">
                  <a:pos x="449" y="220"/>
                </a:cxn>
                <a:cxn ang="0">
                  <a:pos x="487" y="285"/>
                </a:cxn>
                <a:cxn ang="0">
                  <a:pos x="500" y="329"/>
                </a:cxn>
                <a:cxn ang="0">
                  <a:pos x="475" y="363"/>
                </a:cxn>
                <a:cxn ang="0">
                  <a:pos x="444" y="398"/>
                </a:cxn>
                <a:cxn ang="0">
                  <a:pos x="411" y="432"/>
                </a:cxn>
                <a:cxn ang="0">
                  <a:pos x="366" y="418"/>
                </a:cxn>
                <a:cxn ang="0">
                  <a:pos x="392" y="393"/>
                </a:cxn>
                <a:cxn ang="0">
                  <a:pos x="422" y="369"/>
                </a:cxn>
                <a:cxn ang="0">
                  <a:pos x="444" y="342"/>
                </a:cxn>
                <a:cxn ang="0">
                  <a:pos x="448" y="314"/>
                </a:cxn>
                <a:cxn ang="0">
                  <a:pos x="422" y="297"/>
                </a:cxn>
                <a:cxn ang="0">
                  <a:pos x="396" y="294"/>
                </a:cxn>
                <a:cxn ang="0">
                  <a:pos x="369" y="296"/>
                </a:cxn>
                <a:cxn ang="0">
                  <a:pos x="344" y="304"/>
                </a:cxn>
                <a:cxn ang="0">
                  <a:pos x="316" y="264"/>
                </a:cxn>
                <a:cxn ang="0">
                  <a:pos x="301" y="219"/>
                </a:cxn>
                <a:cxn ang="0">
                  <a:pos x="284" y="180"/>
                </a:cxn>
                <a:cxn ang="0">
                  <a:pos x="252" y="158"/>
                </a:cxn>
                <a:cxn ang="0">
                  <a:pos x="227" y="202"/>
                </a:cxn>
                <a:cxn ang="0">
                  <a:pos x="212" y="254"/>
                </a:cxn>
                <a:cxn ang="0">
                  <a:pos x="201" y="310"/>
                </a:cxn>
                <a:cxn ang="0">
                  <a:pos x="189" y="366"/>
                </a:cxn>
                <a:cxn ang="0">
                  <a:pos x="150" y="381"/>
                </a:cxn>
                <a:cxn ang="0">
                  <a:pos x="112" y="397"/>
                </a:cxn>
                <a:cxn ang="0">
                  <a:pos x="72" y="412"/>
                </a:cxn>
                <a:cxn ang="0">
                  <a:pos x="34" y="428"/>
                </a:cxn>
                <a:cxn ang="0">
                  <a:pos x="69" y="462"/>
                </a:cxn>
                <a:cxn ang="0">
                  <a:pos x="121" y="486"/>
                </a:cxn>
                <a:cxn ang="0">
                  <a:pos x="158" y="520"/>
                </a:cxn>
                <a:cxn ang="0">
                  <a:pos x="148" y="584"/>
                </a:cxn>
                <a:cxn ang="0">
                  <a:pos x="122" y="591"/>
                </a:cxn>
                <a:cxn ang="0">
                  <a:pos x="93" y="598"/>
                </a:cxn>
                <a:cxn ang="0">
                  <a:pos x="63" y="602"/>
                </a:cxn>
                <a:cxn ang="0">
                  <a:pos x="34" y="604"/>
                </a:cxn>
                <a:cxn ang="0">
                  <a:pos x="39" y="574"/>
                </a:cxn>
                <a:cxn ang="0">
                  <a:pos x="34" y="549"/>
                </a:cxn>
                <a:cxn ang="0">
                  <a:pos x="19" y="528"/>
                </a:cxn>
                <a:cxn ang="0">
                  <a:pos x="3" y="511"/>
                </a:cxn>
                <a:cxn ang="0">
                  <a:pos x="1" y="443"/>
                </a:cxn>
                <a:cxn ang="0">
                  <a:pos x="0" y="369"/>
                </a:cxn>
                <a:cxn ang="0">
                  <a:pos x="2" y="294"/>
                </a:cxn>
                <a:cxn ang="0">
                  <a:pos x="13" y="221"/>
                </a:cxn>
                <a:cxn ang="0">
                  <a:pos x="61" y="229"/>
                </a:cxn>
                <a:cxn ang="0">
                  <a:pos x="109" y="236"/>
                </a:cxn>
                <a:cxn ang="0">
                  <a:pos x="157" y="235"/>
                </a:cxn>
                <a:cxn ang="0">
                  <a:pos x="200" y="221"/>
                </a:cxn>
                <a:cxn ang="0">
                  <a:pos x="231" y="156"/>
                </a:cxn>
                <a:cxn ang="0">
                  <a:pos x="226" y="77"/>
                </a:cxn>
                <a:cxn ang="0">
                  <a:pos x="238" y="15"/>
                </a:cxn>
                <a:cxn ang="0">
                  <a:pos x="324" y="3"/>
                </a:cxn>
                <a:cxn ang="0">
                  <a:pos x="348" y="10"/>
                </a:cxn>
                <a:cxn ang="0">
                  <a:pos x="373" y="10"/>
                </a:cxn>
                <a:cxn ang="0">
                  <a:pos x="393" y="14"/>
                </a:cxn>
                <a:cxn ang="0">
                  <a:pos x="406" y="34"/>
                </a:cxn>
              </a:cxnLst>
              <a:rect l="0" t="0" r="r" b="b"/>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7" name="Freeform 47"/>
            <p:cNvSpPr>
              <a:spLocks/>
            </p:cNvSpPr>
            <p:nvPr/>
          </p:nvSpPr>
          <p:spPr bwMode="auto">
            <a:xfrm>
              <a:off x="4108" y="967"/>
              <a:ext cx="69" cy="92"/>
            </a:xfrm>
            <a:custGeom>
              <a:avLst/>
              <a:gdLst/>
              <a:ahLst/>
              <a:cxnLst>
                <a:cxn ang="0">
                  <a:pos x="255" y="100"/>
                </a:cxn>
                <a:cxn ang="0">
                  <a:pos x="262" y="125"/>
                </a:cxn>
                <a:cxn ang="0">
                  <a:pos x="264" y="151"/>
                </a:cxn>
                <a:cxn ang="0">
                  <a:pos x="261" y="175"/>
                </a:cxn>
                <a:cxn ang="0">
                  <a:pos x="251" y="189"/>
                </a:cxn>
                <a:cxn ang="0">
                  <a:pos x="236" y="196"/>
                </a:cxn>
                <a:cxn ang="0">
                  <a:pos x="223" y="204"/>
                </a:cxn>
                <a:cxn ang="0">
                  <a:pos x="210" y="212"/>
                </a:cxn>
                <a:cxn ang="0">
                  <a:pos x="214" y="239"/>
                </a:cxn>
                <a:cxn ang="0">
                  <a:pos x="246" y="257"/>
                </a:cxn>
                <a:cxn ang="0">
                  <a:pos x="287" y="258"/>
                </a:cxn>
                <a:cxn ang="0">
                  <a:pos x="327" y="275"/>
                </a:cxn>
                <a:cxn ang="0">
                  <a:pos x="345" y="322"/>
                </a:cxn>
                <a:cxn ang="0">
                  <a:pos x="343" y="367"/>
                </a:cxn>
                <a:cxn ang="0">
                  <a:pos x="329" y="408"/>
                </a:cxn>
                <a:cxn ang="0">
                  <a:pos x="300" y="441"/>
                </a:cxn>
                <a:cxn ang="0">
                  <a:pos x="273" y="459"/>
                </a:cxn>
                <a:cxn ang="0">
                  <a:pos x="277" y="458"/>
                </a:cxn>
                <a:cxn ang="0">
                  <a:pos x="294" y="444"/>
                </a:cxn>
                <a:cxn ang="0">
                  <a:pos x="303" y="424"/>
                </a:cxn>
                <a:cxn ang="0">
                  <a:pos x="268" y="415"/>
                </a:cxn>
                <a:cxn ang="0">
                  <a:pos x="230" y="383"/>
                </a:cxn>
                <a:cxn ang="0">
                  <a:pos x="205" y="339"/>
                </a:cxn>
                <a:cxn ang="0">
                  <a:pos x="166" y="323"/>
                </a:cxn>
                <a:cxn ang="0">
                  <a:pos x="130" y="344"/>
                </a:cxn>
                <a:cxn ang="0">
                  <a:pos x="138" y="341"/>
                </a:cxn>
                <a:cxn ang="0">
                  <a:pos x="159" y="326"/>
                </a:cxn>
                <a:cxn ang="0">
                  <a:pos x="180" y="308"/>
                </a:cxn>
                <a:cxn ang="0">
                  <a:pos x="173" y="278"/>
                </a:cxn>
                <a:cxn ang="0">
                  <a:pos x="147" y="273"/>
                </a:cxn>
                <a:cxn ang="0">
                  <a:pos x="121" y="293"/>
                </a:cxn>
                <a:cxn ang="0">
                  <a:pos x="94" y="315"/>
                </a:cxn>
                <a:cxn ang="0">
                  <a:pos x="78" y="318"/>
                </a:cxn>
                <a:cxn ang="0">
                  <a:pos x="90" y="306"/>
                </a:cxn>
                <a:cxn ang="0">
                  <a:pos x="107" y="287"/>
                </a:cxn>
                <a:cxn ang="0">
                  <a:pos x="105" y="261"/>
                </a:cxn>
                <a:cxn ang="0">
                  <a:pos x="102" y="233"/>
                </a:cxn>
                <a:cxn ang="0">
                  <a:pos x="131" y="215"/>
                </a:cxn>
                <a:cxn ang="0">
                  <a:pos x="159" y="201"/>
                </a:cxn>
                <a:cxn ang="0">
                  <a:pos x="164" y="180"/>
                </a:cxn>
                <a:cxn ang="0">
                  <a:pos x="133" y="164"/>
                </a:cxn>
                <a:cxn ang="0">
                  <a:pos x="95" y="187"/>
                </a:cxn>
                <a:cxn ang="0">
                  <a:pos x="61" y="216"/>
                </a:cxn>
                <a:cxn ang="0">
                  <a:pos x="27" y="232"/>
                </a:cxn>
                <a:cxn ang="0">
                  <a:pos x="21" y="207"/>
                </a:cxn>
                <a:cxn ang="0">
                  <a:pos x="55" y="174"/>
                </a:cxn>
                <a:cxn ang="0">
                  <a:pos x="95" y="145"/>
                </a:cxn>
                <a:cxn ang="0">
                  <a:pos x="126" y="117"/>
                </a:cxn>
                <a:cxn ang="0">
                  <a:pos x="114" y="100"/>
                </a:cxn>
                <a:cxn ang="0">
                  <a:pos x="79" y="106"/>
                </a:cxn>
                <a:cxn ang="0">
                  <a:pos x="47" y="125"/>
                </a:cxn>
                <a:cxn ang="0">
                  <a:pos x="15" y="144"/>
                </a:cxn>
                <a:cxn ang="0">
                  <a:pos x="19" y="152"/>
                </a:cxn>
                <a:cxn ang="0">
                  <a:pos x="32" y="123"/>
                </a:cxn>
                <a:cxn ang="0">
                  <a:pos x="33" y="82"/>
                </a:cxn>
                <a:cxn ang="0">
                  <a:pos x="55" y="48"/>
                </a:cxn>
                <a:cxn ang="0">
                  <a:pos x="102" y="10"/>
                </a:cxn>
                <a:cxn ang="0">
                  <a:pos x="142" y="4"/>
                </a:cxn>
                <a:cxn ang="0">
                  <a:pos x="182" y="38"/>
                </a:cxn>
                <a:cxn ang="0">
                  <a:pos x="225" y="78"/>
                </a:cxn>
              </a:cxnLst>
              <a:rect l="0" t="0" r="r" b="b"/>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8" name="Freeform 48"/>
            <p:cNvSpPr>
              <a:spLocks/>
            </p:cNvSpPr>
            <p:nvPr/>
          </p:nvSpPr>
          <p:spPr bwMode="auto">
            <a:xfrm>
              <a:off x="4170" y="989"/>
              <a:ext cx="44" cy="74"/>
            </a:xfrm>
            <a:custGeom>
              <a:avLst/>
              <a:gdLst/>
              <a:ahLst/>
              <a:cxnLst>
                <a:cxn ang="0">
                  <a:pos x="218" y="52"/>
                </a:cxn>
                <a:cxn ang="0">
                  <a:pos x="213" y="91"/>
                </a:cxn>
                <a:cxn ang="0">
                  <a:pos x="208" y="130"/>
                </a:cxn>
                <a:cxn ang="0">
                  <a:pos x="204" y="168"/>
                </a:cxn>
                <a:cxn ang="0">
                  <a:pos x="201" y="208"/>
                </a:cxn>
                <a:cxn ang="0">
                  <a:pos x="198" y="246"/>
                </a:cxn>
                <a:cxn ang="0">
                  <a:pos x="198" y="286"/>
                </a:cxn>
                <a:cxn ang="0">
                  <a:pos x="201" y="324"/>
                </a:cxn>
                <a:cxn ang="0">
                  <a:pos x="208" y="364"/>
                </a:cxn>
                <a:cxn ang="0">
                  <a:pos x="188" y="366"/>
                </a:cxn>
                <a:cxn ang="0">
                  <a:pos x="168" y="367"/>
                </a:cxn>
                <a:cxn ang="0">
                  <a:pos x="149" y="366"/>
                </a:cxn>
                <a:cxn ang="0">
                  <a:pos x="131" y="365"/>
                </a:cxn>
                <a:cxn ang="0">
                  <a:pos x="112" y="361"/>
                </a:cxn>
                <a:cxn ang="0">
                  <a:pos x="95" y="355"/>
                </a:cxn>
                <a:cxn ang="0">
                  <a:pos x="77" y="348"/>
                </a:cxn>
                <a:cxn ang="0">
                  <a:pos x="62" y="342"/>
                </a:cxn>
                <a:cxn ang="0">
                  <a:pos x="66" y="320"/>
                </a:cxn>
                <a:cxn ang="0">
                  <a:pos x="71" y="295"/>
                </a:cxn>
                <a:cxn ang="0">
                  <a:pos x="76" y="266"/>
                </a:cxn>
                <a:cxn ang="0">
                  <a:pos x="80" y="237"/>
                </a:cxn>
                <a:cxn ang="0">
                  <a:pos x="79" y="207"/>
                </a:cxn>
                <a:cxn ang="0">
                  <a:pos x="76" y="178"/>
                </a:cxn>
                <a:cxn ang="0">
                  <a:pos x="67" y="149"/>
                </a:cxn>
                <a:cxn ang="0">
                  <a:pos x="52" y="126"/>
                </a:cxn>
                <a:cxn ang="0">
                  <a:pos x="28" y="115"/>
                </a:cxn>
                <a:cxn ang="0">
                  <a:pos x="14" y="103"/>
                </a:cxn>
                <a:cxn ang="0">
                  <a:pos x="6" y="89"/>
                </a:cxn>
                <a:cxn ang="0">
                  <a:pos x="2" y="74"/>
                </a:cxn>
                <a:cxn ang="0">
                  <a:pos x="1" y="55"/>
                </a:cxn>
                <a:cxn ang="0">
                  <a:pos x="1" y="39"/>
                </a:cxn>
                <a:cxn ang="0">
                  <a:pos x="1" y="19"/>
                </a:cxn>
                <a:cxn ang="0">
                  <a:pos x="0" y="0"/>
                </a:cxn>
                <a:cxn ang="0">
                  <a:pos x="218" y="52"/>
                </a:cxn>
              </a:cxnLst>
              <a:rect l="0" t="0" r="r" b="b"/>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9" name="Freeform 49"/>
            <p:cNvSpPr>
              <a:spLocks/>
            </p:cNvSpPr>
            <p:nvPr/>
          </p:nvSpPr>
          <p:spPr bwMode="auto">
            <a:xfrm>
              <a:off x="4249" y="1006"/>
              <a:ext cx="46" cy="66"/>
            </a:xfrm>
            <a:custGeom>
              <a:avLst/>
              <a:gdLst/>
              <a:ahLst/>
              <a:cxnLst>
                <a:cxn ang="0">
                  <a:pos x="229" y="114"/>
                </a:cxn>
                <a:cxn ang="0">
                  <a:pos x="194" y="133"/>
                </a:cxn>
                <a:cxn ang="0">
                  <a:pos x="181" y="153"/>
                </a:cxn>
                <a:cxn ang="0">
                  <a:pos x="181" y="175"/>
                </a:cxn>
                <a:cxn ang="0">
                  <a:pos x="191" y="197"/>
                </a:cxn>
                <a:cxn ang="0">
                  <a:pos x="203" y="220"/>
                </a:cxn>
                <a:cxn ang="0">
                  <a:pos x="210" y="243"/>
                </a:cxn>
                <a:cxn ang="0">
                  <a:pos x="206" y="266"/>
                </a:cxn>
                <a:cxn ang="0">
                  <a:pos x="187" y="290"/>
                </a:cxn>
                <a:cxn ang="0">
                  <a:pos x="168" y="275"/>
                </a:cxn>
                <a:cxn ang="0">
                  <a:pos x="151" y="271"/>
                </a:cxn>
                <a:cxn ang="0">
                  <a:pos x="134" y="273"/>
                </a:cxn>
                <a:cxn ang="0">
                  <a:pos x="120" y="283"/>
                </a:cxn>
                <a:cxn ang="0">
                  <a:pos x="106" y="295"/>
                </a:cxn>
                <a:cxn ang="0">
                  <a:pos x="91" y="308"/>
                </a:cxn>
                <a:cxn ang="0">
                  <a:pos x="76" y="321"/>
                </a:cxn>
                <a:cxn ang="0">
                  <a:pos x="63" y="331"/>
                </a:cxn>
                <a:cxn ang="0">
                  <a:pos x="65" y="318"/>
                </a:cxn>
                <a:cxn ang="0">
                  <a:pos x="67" y="307"/>
                </a:cxn>
                <a:cxn ang="0">
                  <a:pos x="68" y="295"/>
                </a:cxn>
                <a:cxn ang="0">
                  <a:pos x="71" y="284"/>
                </a:cxn>
                <a:cxn ang="0">
                  <a:pos x="71" y="272"/>
                </a:cxn>
                <a:cxn ang="0">
                  <a:pos x="72" y="261"/>
                </a:cxn>
                <a:cxn ang="0">
                  <a:pos x="72" y="248"/>
                </a:cxn>
                <a:cxn ang="0">
                  <a:pos x="73" y="238"/>
                </a:cxn>
                <a:cxn ang="0">
                  <a:pos x="0" y="196"/>
                </a:cxn>
                <a:cxn ang="0">
                  <a:pos x="93" y="144"/>
                </a:cxn>
                <a:cxn ang="0">
                  <a:pos x="125" y="0"/>
                </a:cxn>
                <a:cxn ang="0">
                  <a:pos x="133" y="17"/>
                </a:cxn>
                <a:cxn ang="0">
                  <a:pos x="140" y="38"/>
                </a:cxn>
                <a:cxn ang="0">
                  <a:pos x="145" y="61"/>
                </a:cxn>
                <a:cxn ang="0">
                  <a:pos x="153" y="83"/>
                </a:cxn>
                <a:cxn ang="0">
                  <a:pos x="161" y="101"/>
                </a:cxn>
                <a:cxn ang="0">
                  <a:pos x="177" y="114"/>
                </a:cxn>
                <a:cxn ang="0">
                  <a:pos x="197" y="118"/>
                </a:cxn>
                <a:cxn ang="0">
                  <a:pos x="229" y="114"/>
                </a:cxn>
              </a:cxnLst>
              <a:rect l="0" t="0" r="r" b="b"/>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0" name="Freeform 50"/>
            <p:cNvSpPr>
              <a:spLocks/>
            </p:cNvSpPr>
            <p:nvPr/>
          </p:nvSpPr>
          <p:spPr bwMode="auto">
            <a:xfrm>
              <a:off x="4029" y="1022"/>
              <a:ext cx="116" cy="176"/>
            </a:xfrm>
            <a:custGeom>
              <a:avLst/>
              <a:gdLst/>
              <a:ahLst/>
              <a:cxnLst>
                <a:cxn ang="0">
                  <a:pos x="413" y="78"/>
                </a:cxn>
                <a:cxn ang="0">
                  <a:pos x="467" y="130"/>
                </a:cxn>
                <a:cxn ang="0">
                  <a:pos x="521" y="138"/>
                </a:cxn>
                <a:cxn ang="0">
                  <a:pos x="568" y="140"/>
                </a:cxn>
                <a:cxn ang="0">
                  <a:pos x="548" y="154"/>
                </a:cxn>
                <a:cxn ang="0">
                  <a:pos x="516" y="175"/>
                </a:cxn>
                <a:cxn ang="0">
                  <a:pos x="545" y="215"/>
                </a:cxn>
                <a:cxn ang="0">
                  <a:pos x="521" y="231"/>
                </a:cxn>
                <a:cxn ang="0">
                  <a:pos x="475" y="185"/>
                </a:cxn>
                <a:cxn ang="0">
                  <a:pos x="427" y="217"/>
                </a:cxn>
                <a:cxn ang="0">
                  <a:pos x="393" y="192"/>
                </a:cxn>
                <a:cxn ang="0">
                  <a:pos x="360" y="203"/>
                </a:cxn>
                <a:cxn ang="0">
                  <a:pos x="329" y="237"/>
                </a:cxn>
                <a:cxn ang="0">
                  <a:pos x="308" y="273"/>
                </a:cxn>
                <a:cxn ang="0">
                  <a:pos x="348" y="295"/>
                </a:cxn>
                <a:cxn ang="0">
                  <a:pos x="290" y="378"/>
                </a:cxn>
                <a:cxn ang="0">
                  <a:pos x="317" y="398"/>
                </a:cxn>
                <a:cxn ang="0">
                  <a:pos x="352" y="388"/>
                </a:cxn>
                <a:cxn ang="0">
                  <a:pos x="366" y="434"/>
                </a:cxn>
                <a:cxn ang="0">
                  <a:pos x="314" y="514"/>
                </a:cxn>
                <a:cxn ang="0">
                  <a:pos x="263" y="533"/>
                </a:cxn>
                <a:cxn ang="0">
                  <a:pos x="232" y="544"/>
                </a:cxn>
                <a:cxn ang="0">
                  <a:pos x="273" y="602"/>
                </a:cxn>
                <a:cxn ang="0">
                  <a:pos x="298" y="694"/>
                </a:cxn>
                <a:cxn ang="0">
                  <a:pos x="276" y="787"/>
                </a:cxn>
                <a:cxn ang="0">
                  <a:pos x="200" y="854"/>
                </a:cxn>
                <a:cxn ang="0">
                  <a:pos x="151" y="878"/>
                </a:cxn>
                <a:cxn ang="0">
                  <a:pos x="111" y="854"/>
                </a:cxn>
                <a:cxn ang="0">
                  <a:pos x="151" y="809"/>
                </a:cxn>
                <a:cxn ang="0">
                  <a:pos x="208" y="761"/>
                </a:cxn>
                <a:cxn ang="0">
                  <a:pos x="169" y="752"/>
                </a:cxn>
                <a:cxn ang="0">
                  <a:pos x="108" y="793"/>
                </a:cxn>
                <a:cxn ang="0">
                  <a:pos x="95" y="737"/>
                </a:cxn>
                <a:cxn ang="0">
                  <a:pos x="187" y="674"/>
                </a:cxn>
                <a:cxn ang="0">
                  <a:pos x="226" y="662"/>
                </a:cxn>
                <a:cxn ang="0">
                  <a:pos x="220" y="633"/>
                </a:cxn>
                <a:cxn ang="0">
                  <a:pos x="175" y="638"/>
                </a:cxn>
                <a:cxn ang="0">
                  <a:pos x="115" y="641"/>
                </a:cxn>
                <a:cxn ang="0">
                  <a:pos x="139" y="583"/>
                </a:cxn>
                <a:cxn ang="0">
                  <a:pos x="204" y="537"/>
                </a:cxn>
                <a:cxn ang="0">
                  <a:pos x="203" y="513"/>
                </a:cxn>
                <a:cxn ang="0">
                  <a:pos x="171" y="518"/>
                </a:cxn>
                <a:cxn ang="0">
                  <a:pos x="59" y="588"/>
                </a:cxn>
                <a:cxn ang="0">
                  <a:pos x="47" y="556"/>
                </a:cxn>
                <a:cxn ang="0">
                  <a:pos x="113" y="523"/>
                </a:cxn>
                <a:cxn ang="0">
                  <a:pos x="209" y="440"/>
                </a:cxn>
                <a:cxn ang="0">
                  <a:pos x="207" y="400"/>
                </a:cxn>
                <a:cxn ang="0">
                  <a:pos x="113" y="460"/>
                </a:cxn>
                <a:cxn ang="0">
                  <a:pos x="99" y="413"/>
                </a:cxn>
                <a:cxn ang="0">
                  <a:pos x="185" y="345"/>
                </a:cxn>
                <a:cxn ang="0">
                  <a:pos x="165" y="318"/>
                </a:cxn>
                <a:cxn ang="0">
                  <a:pos x="68" y="392"/>
                </a:cxn>
                <a:cxn ang="0">
                  <a:pos x="3" y="395"/>
                </a:cxn>
                <a:cxn ang="0">
                  <a:pos x="38" y="314"/>
                </a:cxn>
                <a:cxn ang="0">
                  <a:pos x="104" y="284"/>
                </a:cxn>
                <a:cxn ang="0">
                  <a:pos x="148" y="295"/>
                </a:cxn>
                <a:cxn ang="0">
                  <a:pos x="169" y="254"/>
                </a:cxn>
                <a:cxn ang="0">
                  <a:pos x="171" y="185"/>
                </a:cxn>
                <a:cxn ang="0">
                  <a:pos x="260" y="128"/>
                </a:cxn>
                <a:cxn ang="0">
                  <a:pos x="253" y="51"/>
                </a:cxn>
                <a:cxn ang="0">
                  <a:pos x="311" y="4"/>
                </a:cxn>
                <a:cxn ang="0">
                  <a:pos x="366" y="3"/>
                </a:cxn>
                <a:cxn ang="0">
                  <a:pos x="415" y="26"/>
                </a:cxn>
              </a:cxnLst>
              <a:rect l="0" t="0" r="r" b="b"/>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1" name="Freeform 51"/>
            <p:cNvSpPr>
              <a:spLocks/>
            </p:cNvSpPr>
            <p:nvPr/>
          </p:nvSpPr>
          <p:spPr bwMode="auto">
            <a:xfrm>
              <a:off x="4091" y="1068"/>
              <a:ext cx="119" cy="108"/>
            </a:xfrm>
            <a:custGeom>
              <a:avLst/>
              <a:gdLst/>
              <a:ahLst/>
              <a:cxnLst>
                <a:cxn ang="0">
                  <a:pos x="556" y="67"/>
                </a:cxn>
                <a:cxn ang="0">
                  <a:pos x="552" y="135"/>
                </a:cxn>
                <a:cxn ang="0">
                  <a:pos x="550" y="208"/>
                </a:cxn>
                <a:cxn ang="0">
                  <a:pos x="544" y="316"/>
                </a:cxn>
                <a:cxn ang="0">
                  <a:pos x="548" y="431"/>
                </a:cxn>
                <a:cxn ang="0">
                  <a:pos x="513" y="524"/>
                </a:cxn>
                <a:cxn ang="0">
                  <a:pos x="388" y="540"/>
                </a:cxn>
                <a:cxn ang="0">
                  <a:pos x="264" y="526"/>
                </a:cxn>
                <a:cxn ang="0">
                  <a:pos x="303" y="420"/>
                </a:cxn>
                <a:cxn ang="0">
                  <a:pos x="349" y="460"/>
                </a:cxn>
                <a:cxn ang="0">
                  <a:pos x="397" y="477"/>
                </a:cxn>
                <a:cxn ang="0">
                  <a:pos x="426" y="441"/>
                </a:cxn>
                <a:cxn ang="0">
                  <a:pos x="416" y="394"/>
                </a:cxn>
                <a:cxn ang="0">
                  <a:pos x="404" y="343"/>
                </a:cxn>
                <a:cxn ang="0">
                  <a:pos x="437" y="294"/>
                </a:cxn>
                <a:cxn ang="0">
                  <a:pos x="461" y="244"/>
                </a:cxn>
                <a:cxn ang="0">
                  <a:pos x="456" y="200"/>
                </a:cxn>
                <a:cxn ang="0">
                  <a:pos x="420" y="190"/>
                </a:cxn>
                <a:cxn ang="0">
                  <a:pos x="382" y="192"/>
                </a:cxn>
                <a:cxn ang="0">
                  <a:pos x="351" y="170"/>
                </a:cxn>
                <a:cxn ang="0">
                  <a:pos x="318" y="124"/>
                </a:cxn>
                <a:cxn ang="0">
                  <a:pos x="280" y="84"/>
                </a:cxn>
                <a:cxn ang="0">
                  <a:pos x="237" y="129"/>
                </a:cxn>
                <a:cxn ang="0">
                  <a:pos x="227" y="192"/>
                </a:cxn>
                <a:cxn ang="0">
                  <a:pos x="201" y="242"/>
                </a:cxn>
                <a:cxn ang="0">
                  <a:pos x="150" y="263"/>
                </a:cxn>
                <a:cxn ang="0">
                  <a:pos x="98" y="296"/>
                </a:cxn>
                <a:cxn ang="0">
                  <a:pos x="126" y="355"/>
                </a:cxn>
                <a:cxn ang="0">
                  <a:pos x="168" y="430"/>
                </a:cxn>
                <a:cxn ang="0">
                  <a:pos x="166" y="529"/>
                </a:cxn>
                <a:cxn ang="0">
                  <a:pos x="119" y="520"/>
                </a:cxn>
                <a:cxn ang="0">
                  <a:pos x="65" y="513"/>
                </a:cxn>
                <a:cxn ang="0">
                  <a:pos x="34" y="483"/>
                </a:cxn>
                <a:cxn ang="0">
                  <a:pos x="35" y="423"/>
                </a:cxn>
                <a:cxn ang="0">
                  <a:pos x="12" y="370"/>
                </a:cxn>
                <a:cxn ang="0">
                  <a:pos x="54" y="299"/>
                </a:cxn>
                <a:cxn ang="0">
                  <a:pos x="104" y="199"/>
                </a:cxn>
                <a:cxn ang="0">
                  <a:pos x="114" y="94"/>
                </a:cxn>
                <a:cxn ang="0">
                  <a:pos x="175" y="94"/>
                </a:cxn>
                <a:cxn ang="0">
                  <a:pos x="231" y="69"/>
                </a:cxn>
                <a:cxn ang="0">
                  <a:pos x="269" y="26"/>
                </a:cxn>
                <a:cxn ang="0">
                  <a:pos x="312" y="11"/>
                </a:cxn>
                <a:cxn ang="0">
                  <a:pos x="375" y="11"/>
                </a:cxn>
              </a:cxnLst>
              <a:rect l="0" t="0" r="r" b="b"/>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2" name="Freeform 52"/>
            <p:cNvSpPr>
              <a:spLocks/>
            </p:cNvSpPr>
            <p:nvPr/>
          </p:nvSpPr>
          <p:spPr bwMode="auto">
            <a:xfrm>
              <a:off x="4123" y="1101"/>
              <a:ext cx="47" cy="55"/>
            </a:xfrm>
            <a:custGeom>
              <a:avLst/>
              <a:gdLst/>
              <a:ahLst/>
              <a:cxnLst>
                <a:cxn ang="0">
                  <a:pos x="238" y="83"/>
                </a:cxn>
                <a:cxn ang="0">
                  <a:pos x="237" y="95"/>
                </a:cxn>
                <a:cxn ang="0">
                  <a:pos x="231" y="111"/>
                </a:cxn>
                <a:cxn ang="0">
                  <a:pos x="221" y="128"/>
                </a:cxn>
                <a:cxn ang="0">
                  <a:pos x="211" y="148"/>
                </a:cxn>
                <a:cxn ang="0">
                  <a:pos x="201" y="169"/>
                </a:cxn>
                <a:cxn ang="0">
                  <a:pos x="195" y="191"/>
                </a:cxn>
                <a:cxn ang="0">
                  <a:pos x="196" y="215"/>
                </a:cxn>
                <a:cxn ang="0">
                  <a:pos x="208" y="239"/>
                </a:cxn>
                <a:cxn ang="0">
                  <a:pos x="201" y="234"/>
                </a:cxn>
                <a:cxn ang="0">
                  <a:pos x="193" y="224"/>
                </a:cxn>
                <a:cxn ang="0">
                  <a:pos x="183" y="210"/>
                </a:cxn>
                <a:cxn ang="0">
                  <a:pos x="171" y="196"/>
                </a:cxn>
                <a:cxn ang="0">
                  <a:pos x="157" y="181"/>
                </a:cxn>
                <a:cxn ang="0">
                  <a:pos x="143" y="172"/>
                </a:cxn>
                <a:cxn ang="0">
                  <a:pos x="128" y="169"/>
                </a:cxn>
                <a:cxn ang="0">
                  <a:pos x="114" y="177"/>
                </a:cxn>
                <a:cxn ang="0">
                  <a:pos x="62" y="271"/>
                </a:cxn>
                <a:cxn ang="0">
                  <a:pos x="61" y="254"/>
                </a:cxn>
                <a:cxn ang="0">
                  <a:pos x="58" y="237"/>
                </a:cxn>
                <a:cxn ang="0">
                  <a:pos x="54" y="220"/>
                </a:cxn>
                <a:cxn ang="0">
                  <a:pos x="49" y="205"/>
                </a:cxn>
                <a:cxn ang="0">
                  <a:pos x="40" y="189"/>
                </a:cxn>
                <a:cxn ang="0">
                  <a:pos x="30" y="177"/>
                </a:cxn>
                <a:cxn ang="0">
                  <a:pos x="17" y="164"/>
                </a:cxn>
                <a:cxn ang="0">
                  <a:pos x="0" y="156"/>
                </a:cxn>
                <a:cxn ang="0">
                  <a:pos x="8" y="150"/>
                </a:cxn>
                <a:cxn ang="0">
                  <a:pos x="18" y="142"/>
                </a:cxn>
                <a:cxn ang="0">
                  <a:pos x="28" y="133"/>
                </a:cxn>
                <a:cxn ang="0">
                  <a:pos x="41" y="127"/>
                </a:cxn>
                <a:cxn ang="0">
                  <a:pos x="54" y="121"/>
                </a:cxn>
                <a:cxn ang="0">
                  <a:pos x="67" y="123"/>
                </a:cxn>
                <a:cxn ang="0">
                  <a:pos x="80" y="129"/>
                </a:cxn>
                <a:cxn ang="0">
                  <a:pos x="93" y="145"/>
                </a:cxn>
                <a:cxn ang="0">
                  <a:pos x="105" y="130"/>
                </a:cxn>
                <a:cxn ang="0">
                  <a:pos x="111" y="115"/>
                </a:cxn>
                <a:cxn ang="0">
                  <a:pos x="115" y="95"/>
                </a:cxn>
                <a:cxn ang="0">
                  <a:pos x="117" y="76"/>
                </a:cxn>
                <a:cxn ang="0">
                  <a:pos x="117" y="55"/>
                </a:cxn>
                <a:cxn ang="0">
                  <a:pos x="119" y="36"/>
                </a:cxn>
                <a:cxn ang="0">
                  <a:pos x="124" y="16"/>
                </a:cxn>
                <a:cxn ang="0">
                  <a:pos x="134" y="0"/>
                </a:cxn>
                <a:cxn ang="0">
                  <a:pos x="144" y="14"/>
                </a:cxn>
                <a:cxn ang="0">
                  <a:pos x="153" y="32"/>
                </a:cxn>
                <a:cxn ang="0">
                  <a:pos x="161" y="52"/>
                </a:cxn>
                <a:cxn ang="0">
                  <a:pos x="170" y="72"/>
                </a:cxn>
                <a:cxn ang="0">
                  <a:pos x="180" y="86"/>
                </a:cxn>
                <a:cxn ang="0">
                  <a:pos x="195" y="95"/>
                </a:cxn>
                <a:cxn ang="0">
                  <a:pos x="213" y="94"/>
                </a:cxn>
                <a:cxn ang="0">
                  <a:pos x="238" y="83"/>
                </a:cxn>
              </a:cxnLst>
              <a:rect l="0" t="0" r="r" b="b"/>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3" name="Freeform 53"/>
            <p:cNvSpPr>
              <a:spLocks/>
            </p:cNvSpPr>
            <p:nvPr/>
          </p:nvSpPr>
          <p:spPr bwMode="auto">
            <a:xfrm>
              <a:off x="4135" y="1141"/>
              <a:ext cx="161" cy="158"/>
            </a:xfrm>
            <a:custGeom>
              <a:avLst/>
              <a:gdLst/>
              <a:ahLst/>
              <a:cxnLst>
                <a:cxn ang="0">
                  <a:pos x="570" y="715"/>
                </a:cxn>
                <a:cxn ang="0">
                  <a:pos x="566" y="673"/>
                </a:cxn>
                <a:cxn ang="0">
                  <a:pos x="574" y="633"/>
                </a:cxn>
                <a:cxn ang="0">
                  <a:pos x="570" y="598"/>
                </a:cxn>
                <a:cxn ang="0">
                  <a:pos x="539" y="581"/>
                </a:cxn>
                <a:cxn ang="0">
                  <a:pos x="515" y="621"/>
                </a:cxn>
                <a:cxn ang="0">
                  <a:pos x="500" y="666"/>
                </a:cxn>
                <a:cxn ang="0">
                  <a:pos x="480" y="706"/>
                </a:cxn>
                <a:cxn ang="0">
                  <a:pos x="446" y="737"/>
                </a:cxn>
                <a:cxn ang="0">
                  <a:pos x="427" y="668"/>
                </a:cxn>
                <a:cxn ang="0">
                  <a:pos x="419" y="593"/>
                </a:cxn>
                <a:cxn ang="0">
                  <a:pos x="418" y="514"/>
                </a:cxn>
                <a:cxn ang="0">
                  <a:pos x="425" y="436"/>
                </a:cxn>
                <a:cxn ang="0">
                  <a:pos x="404" y="428"/>
                </a:cxn>
                <a:cxn ang="0">
                  <a:pos x="384" y="436"/>
                </a:cxn>
                <a:cxn ang="0">
                  <a:pos x="355" y="521"/>
                </a:cxn>
                <a:cxn ang="0">
                  <a:pos x="326" y="606"/>
                </a:cxn>
                <a:cxn ang="0">
                  <a:pos x="290" y="687"/>
                </a:cxn>
                <a:cxn ang="0">
                  <a:pos x="238" y="767"/>
                </a:cxn>
                <a:cxn ang="0">
                  <a:pos x="204" y="730"/>
                </a:cxn>
                <a:cxn ang="0">
                  <a:pos x="196" y="680"/>
                </a:cxn>
                <a:cxn ang="0">
                  <a:pos x="189" y="630"/>
                </a:cxn>
                <a:cxn ang="0">
                  <a:pos x="156" y="601"/>
                </a:cxn>
                <a:cxn ang="0">
                  <a:pos x="54" y="771"/>
                </a:cxn>
                <a:cxn ang="0">
                  <a:pos x="30" y="730"/>
                </a:cxn>
                <a:cxn ang="0">
                  <a:pos x="17" y="686"/>
                </a:cxn>
                <a:cxn ang="0">
                  <a:pos x="5" y="642"/>
                </a:cxn>
                <a:cxn ang="0">
                  <a:pos x="10" y="607"/>
                </a:cxn>
                <a:cxn ang="0">
                  <a:pos x="31" y="582"/>
                </a:cxn>
                <a:cxn ang="0">
                  <a:pos x="51" y="560"/>
                </a:cxn>
                <a:cxn ang="0">
                  <a:pos x="71" y="539"/>
                </a:cxn>
                <a:cxn ang="0">
                  <a:pos x="94" y="533"/>
                </a:cxn>
                <a:cxn ang="0">
                  <a:pos x="121" y="548"/>
                </a:cxn>
                <a:cxn ang="0">
                  <a:pos x="147" y="563"/>
                </a:cxn>
                <a:cxn ang="0">
                  <a:pos x="173" y="571"/>
                </a:cxn>
                <a:cxn ang="0">
                  <a:pos x="196" y="436"/>
                </a:cxn>
                <a:cxn ang="0">
                  <a:pos x="263" y="318"/>
                </a:cxn>
                <a:cxn ang="0">
                  <a:pos x="212" y="302"/>
                </a:cxn>
                <a:cxn ang="0">
                  <a:pos x="157" y="296"/>
                </a:cxn>
                <a:cxn ang="0">
                  <a:pos x="118" y="264"/>
                </a:cxn>
                <a:cxn ang="0">
                  <a:pos x="152" y="225"/>
                </a:cxn>
                <a:cxn ang="0">
                  <a:pos x="231" y="224"/>
                </a:cxn>
                <a:cxn ang="0">
                  <a:pos x="307" y="214"/>
                </a:cxn>
                <a:cxn ang="0">
                  <a:pos x="375" y="177"/>
                </a:cxn>
                <a:cxn ang="0">
                  <a:pos x="400" y="133"/>
                </a:cxn>
                <a:cxn ang="0">
                  <a:pos x="395" y="110"/>
                </a:cxn>
                <a:cxn ang="0">
                  <a:pos x="391" y="86"/>
                </a:cxn>
                <a:cxn ang="0">
                  <a:pos x="386" y="63"/>
                </a:cxn>
                <a:cxn ang="0">
                  <a:pos x="430" y="45"/>
                </a:cxn>
                <a:cxn ang="0">
                  <a:pos x="526" y="29"/>
                </a:cxn>
                <a:cxn ang="0">
                  <a:pos x="626" y="13"/>
                </a:cxn>
                <a:cxn ang="0">
                  <a:pos x="726" y="1"/>
                </a:cxn>
                <a:cxn ang="0">
                  <a:pos x="784" y="86"/>
                </a:cxn>
                <a:cxn ang="0">
                  <a:pos x="803" y="276"/>
                </a:cxn>
                <a:cxn ang="0">
                  <a:pos x="794" y="468"/>
                </a:cxn>
                <a:cxn ang="0">
                  <a:pos x="713" y="632"/>
                </a:cxn>
              </a:cxnLst>
              <a:rect l="0" t="0" r="r" b="b"/>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4" name="Freeform 54"/>
            <p:cNvSpPr>
              <a:spLocks/>
            </p:cNvSpPr>
            <p:nvPr/>
          </p:nvSpPr>
          <p:spPr bwMode="auto">
            <a:xfrm>
              <a:off x="4214" y="1168"/>
              <a:ext cx="81" cy="83"/>
            </a:xfrm>
            <a:custGeom>
              <a:avLst/>
              <a:gdLst/>
              <a:ahLst/>
              <a:cxnLst>
                <a:cxn ang="0">
                  <a:pos x="285" y="139"/>
                </a:cxn>
                <a:cxn ang="0">
                  <a:pos x="321" y="140"/>
                </a:cxn>
                <a:cxn ang="0">
                  <a:pos x="357" y="139"/>
                </a:cxn>
                <a:cxn ang="0">
                  <a:pos x="391" y="144"/>
                </a:cxn>
                <a:cxn ang="0">
                  <a:pos x="390" y="179"/>
                </a:cxn>
                <a:cxn ang="0">
                  <a:pos x="339" y="227"/>
                </a:cxn>
                <a:cxn ang="0">
                  <a:pos x="291" y="275"/>
                </a:cxn>
                <a:cxn ang="0">
                  <a:pos x="279" y="335"/>
                </a:cxn>
                <a:cxn ang="0">
                  <a:pos x="291" y="414"/>
                </a:cxn>
                <a:cxn ang="0">
                  <a:pos x="259" y="403"/>
                </a:cxn>
                <a:cxn ang="0">
                  <a:pos x="241" y="379"/>
                </a:cxn>
                <a:cxn ang="0">
                  <a:pos x="225" y="348"/>
                </a:cxn>
                <a:cxn ang="0">
                  <a:pos x="207" y="321"/>
                </a:cxn>
                <a:cxn ang="0">
                  <a:pos x="179" y="348"/>
                </a:cxn>
                <a:cxn ang="0">
                  <a:pos x="154" y="379"/>
                </a:cxn>
                <a:cxn ang="0">
                  <a:pos x="127" y="403"/>
                </a:cxn>
                <a:cxn ang="0">
                  <a:pos x="93" y="414"/>
                </a:cxn>
                <a:cxn ang="0">
                  <a:pos x="95" y="372"/>
                </a:cxn>
                <a:cxn ang="0">
                  <a:pos x="108" y="332"/>
                </a:cxn>
                <a:cxn ang="0">
                  <a:pos x="112" y="292"/>
                </a:cxn>
                <a:cxn ang="0">
                  <a:pos x="93" y="258"/>
                </a:cxn>
                <a:cxn ang="0">
                  <a:pos x="67" y="257"/>
                </a:cxn>
                <a:cxn ang="0">
                  <a:pos x="42" y="255"/>
                </a:cxn>
                <a:cxn ang="0">
                  <a:pos x="18" y="249"/>
                </a:cxn>
                <a:cxn ang="0">
                  <a:pos x="0" y="238"/>
                </a:cxn>
                <a:cxn ang="0">
                  <a:pos x="22" y="212"/>
                </a:cxn>
                <a:cxn ang="0">
                  <a:pos x="52" y="205"/>
                </a:cxn>
                <a:cxn ang="0">
                  <a:pos x="85" y="203"/>
                </a:cxn>
                <a:cxn ang="0">
                  <a:pos x="114" y="196"/>
                </a:cxn>
                <a:cxn ang="0">
                  <a:pos x="146" y="147"/>
                </a:cxn>
                <a:cxn ang="0">
                  <a:pos x="170" y="98"/>
                </a:cxn>
                <a:cxn ang="0">
                  <a:pos x="191" y="47"/>
                </a:cxn>
                <a:cxn ang="0">
                  <a:pos x="218" y="0"/>
                </a:cxn>
              </a:cxnLst>
              <a:rect l="0" t="0" r="r" b="b"/>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5" name="Freeform 55"/>
            <p:cNvSpPr>
              <a:spLocks/>
            </p:cNvSpPr>
            <p:nvPr/>
          </p:nvSpPr>
          <p:spPr bwMode="auto">
            <a:xfrm>
              <a:off x="4091" y="1180"/>
              <a:ext cx="50" cy="114"/>
            </a:xfrm>
            <a:custGeom>
              <a:avLst/>
              <a:gdLst/>
              <a:ahLst/>
              <a:cxnLst>
                <a:cxn ang="0">
                  <a:pos x="249" y="20"/>
                </a:cxn>
                <a:cxn ang="0">
                  <a:pos x="238" y="48"/>
                </a:cxn>
                <a:cxn ang="0">
                  <a:pos x="230" y="80"/>
                </a:cxn>
                <a:cxn ang="0">
                  <a:pos x="221" y="112"/>
                </a:cxn>
                <a:cxn ang="0">
                  <a:pos x="211" y="142"/>
                </a:cxn>
                <a:cxn ang="0">
                  <a:pos x="195" y="168"/>
                </a:cxn>
                <a:cxn ang="0">
                  <a:pos x="174" y="187"/>
                </a:cxn>
                <a:cxn ang="0">
                  <a:pos x="143" y="196"/>
                </a:cxn>
                <a:cxn ang="0">
                  <a:pos x="104" y="196"/>
                </a:cxn>
                <a:cxn ang="0">
                  <a:pos x="83" y="217"/>
                </a:cxn>
                <a:cxn ang="0">
                  <a:pos x="91" y="234"/>
                </a:cxn>
                <a:cxn ang="0">
                  <a:pos x="108" y="247"/>
                </a:cxn>
                <a:cxn ang="0">
                  <a:pos x="130" y="259"/>
                </a:cxn>
                <a:cxn ang="0">
                  <a:pos x="151" y="271"/>
                </a:cxn>
                <a:cxn ang="0">
                  <a:pos x="168" y="282"/>
                </a:cxn>
                <a:cxn ang="0">
                  <a:pos x="179" y="298"/>
                </a:cxn>
                <a:cxn ang="0">
                  <a:pos x="179" y="316"/>
                </a:cxn>
                <a:cxn ang="0">
                  <a:pos x="166" y="341"/>
                </a:cxn>
                <a:cxn ang="0">
                  <a:pos x="167" y="371"/>
                </a:cxn>
                <a:cxn ang="0">
                  <a:pos x="167" y="402"/>
                </a:cxn>
                <a:cxn ang="0">
                  <a:pos x="165" y="432"/>
                </a:cxn>
                <a:cxn ang="0">
                  <a:pos x="165" y="463"/>
                </a:cxn>
                <a:cxn ang="0">
                  <a:pos x="164" y="490"/>
                </a:cxn>
                <a:cxn ang="0">
                  <a:pos x="167" y="518"/>
                </a:cxn>
                <a:cxn ang="0">
                  <a:pos x="174" y="544"/>
                </a:cxn>
                <a:cxn ang="0">
                  <a:pos x="187" y="569"/>
                </a:cxn>
                <a:cxn ang="0">
                  <a:pos x="167" y="568"/>
                </a:cxn>
                <a:cxn ang="0">
                  <a:pos x="150" y="562"/>
                </a:cxn>
                <a:cxn ang="0">
                  <a:pos x="133" y="550"/>
                </a:cxn>
                <a:cxn ang="0">
                  <a:pos x="118" y="535"/>
                </a:cxn>
                <a:cxn ang="0">
                  <a:pos x="104" y="515"/>
                </a:cxn>
                <a:cxn ang="0">
                  <a:pos x="91" y="496"/>
                </a:cxn>
                <a:cxn ang="0">
                  <a:pos x="81" y="474"/>
                </a:cxn>
                <a:cxn ang="0">
                  <a:pos x="73" y="455"/>
                </a:cxn>
                <a:cxn ang="0">
                  <a:pos x="60" y="404"/>
                </a:cxn>
                <a:cxn ang="0">
                  <a:pos x="54" y="355"/>
                </a:cxn>
                <a:cxn ang="0">
                  <a:pos x="49" y="306"/>
                </a:cxn>
                <a:cxn ang="0">
                  <a:pos x="48" y="259"/>
                </a:cxn>
                <a:cxn ang="0">
                  <a:pos x="44" y="209"/>
                </a:cxn>
                <a:cxn ang="0">
                  <a:pos x="36" y="160"/>
                </a:cxn>
                <a:cxn ang="0">
                  <a:pos x="21" y="111"/>
                </a:cxn>
                <a:cxn ang="0">
                  <a:pos x="0" y="62"/>
                </a:cxn>
                <a:cxn ang="0">
                  <a:pos x="21" y="0"/>
                </a:cxn>
                <a:cxn ang="0">
                  <a:pos x="49" y="3"/>
                </a:cxn>
                <a:cxn ang="0">
                  <a:pos x="78" y="7"/>
                </a:cxn>
                <a:cxn ang="0">
                  <a:pos x="104" y="10"/>
                </a:cxn>
                <a:cxn ang="0">
                  <a:pos x="131" y="13"/>
                </a:cxn>
                <a:cxn ang="0">
                  <a:pos x="157" y="16"/>
                </a:cxn>
                <a:cxn ang="0">
                  <a:pos x="185" y="18"/>
                </a:cxn>
                <a:cxn ang="0">
                  <a:pos x="216" y="19"/>
                </a:cxn>
                <a:cxn ang="0">
                  <a:pos x="249" y="20"/>
                </a:cxn>
              </a:cxnLst>
              <a:rect l="0" t="0" r="r" b="b"/>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6" name="Freeform 56"/>
            <p:cNvSpPr>
              <a:spLocks/>
            </p:cNvSpPr>
            <p:nvPr/>
          </p:nvSpPr>
          <p:spPr bwMode="auto">
            <a:xfrm>
              <a:off x="4244" y="1188"/>
              <a:ext cx="34" cy="40"/>
            </a:xfrm>
            <a:custGeom>
              <a:avLst/>
              <a:gdLst/>
              <a:ahLst/>
              <a:cxnLst>
                <a:cxn ang="0">
                  <a:pos x="106" y="94"/>
                </a:cxn>
                <a:cxn ang="0">
                  <a:pos x="168" y="84"/>
                </a:cxn>
                <a:cxn ang="0">
                  <a:pos x="86" y="177"/>
                </a:cxn>
                <a:cxn ang="0">
                  <a:pos x="83" y="169"/>
                </a:cxn>
                <a:cxn ang="0">
                  <a:pos x="79" y="162"/>
                </a:cxn>
                <a:cxn ang="0">
                  <a:pos x="72" y="157"/>
                </a:cxn>
                <a:cxn ang="0">
                  <a:pos x="65" y="156"/>
                </a:cxn>
                <a:cxn ang="0">
                  <a:pos x="53" y="153"/>
                </a:cxn>
                <a:cxn ang="0">
                  <a:pos x="43" y="155"/>
                </a:cxn>
                <a:cxn ang="0">
                  <a:pos x="33" y="159"/>
                </a:cxn>
                <a:cxn ang="0">
                  <a:pos x="26" y="165"/>
                </a:cxn>
                <a:cxn ang="0">
                  <a:pos x="18" y="172"/>
                </a:cxn>
                <a:cxn ang="0">
                  <a:pos x="12" y="180"/>
                </a:cxn>
                <a:cxn ang="0">
                  <a:pos x="5" y="189"/>
                </a:cxn>
                <a:cxn ang="0">
                  <a:pos x="2" y="198"/>
                </a:cxn>
                <a:cxn ang="0">
                  <a:pos x="0" y="171"/>
                </a:cxn>
                <a:cxn ang="0">
                  <a:pos x="2" y="147"/>
                </a:cxn>
                <a:cxn ang="0">
                  <a:pos x="7" y="124"/>
                </a:cxn>
                <a:cxn ang="0">
                  <a:pos x="16" y="102"/>
                </a:cxn>
                <a:cxn ang="0">
                  <a:pos x="25" y="78"/>
                </a:cxn>
                <a:cxn ang="0">
                  <a:pos x="35" y="56"/>
                </a:cxn>
                <a:cxn ang="0">
                  <a:pos x="44" y="29"/>
                </a:cxn>
                <a:cxn ang="0">
                  <a:pos x="54" y="0"/>
                </a:cxn>
                <a:cxn ang="0">
                  <a:pos x="57" y="12"/>
                </a:cxn>
                <a:cxn ang="0">
                  <a:pos x="62" y="25"/>
                </a:cxn>
                <a:cxn ang="0">
                  <a:pos x="65" y="38"/>
                </a:cxn>
                <a:cxn ang="0">
                  <a:pos x="72" y="51"/>
                </a:cxn>
                <a:cxn ang="0">
                  <a:pos x="78" y="63"/>
                </a:cxn>
                <a:cxn ang="0">
                  <a:pos x="86" y="75"/>
                </a:cxn>
                <a:cxn ang="0">
                  <a:pos x="95" y="84"/>
                </a:cxn>
                <a:cxn ang="0">
                  <a:pos x="106" y="94"/>
                </a:cxn>
              </a:cxnLst>
              <a:rect l="0" t="0" r="r" b="b"/>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7" name="Freeform 57"/>
            <p:cNvSpPr>
              <a:spLocks/>
            </p:cNvSpPr>
            <p:nvPr/>
          </p:nvSpPr>
          <p:spPr bwMode="auto">
            <a:xfrm>
              <a:off x="4127" y="1191"/>
              <a:ext cx="50" cy="56"/>
            </a:xfrm>
            <a:custGeom>
              <a:avLst/>
              <a:gdLst/>
              <a:ahLst/>
              <a:cxnLst>
                <a:cxn ang="0">
                  <a:pos x="250" y="103"/>
                </a:cxn>
                <a:cxn ang="0">
                  <a:pos x="229" y="117"/>
                </a:cxn>
                <a:cxn ang="0">
                  <a:pos x="212" y="135"/>
                </a:cxn>
                <a:cxn ang="0">
                  <a:pos x="198" y="152"/>
                </a:cxn>
                <a:cxn ang="0">
                  <a:pos x="186" y="171"/>
                </a:cxn>
                <a:cxn ang="0">
                  <a:pos x="179" y="190"/>
                </a:cxn>
                <a:cxn ang="0">
                  <a:pos x="176" y="209"/>
                </a:cxn>
                <a:cxn ang="0">
                  <a:pos x="179" y="228"/>
                </a:cxn>
                <a:cxn ang="0">
                  <a:pos x="188" y="248"/>
                </a:cxn>
                <a:cxn ang="0">
                  <a:pos x="169" y="229"/>
                </a:cxn>
                <a:cxn ang="0">
                  <a:pos x="153" y="220"/>
                </a:cxn>
                <a:cxn ang="0">
                  <a:pos x="133" y="219"/>
                </a:cxn>
                <a:cxn ang="0">
                  <a:pos x="115" y="225"/>
                </a:cxn>
                <a:cxn ang="0">
                  <a:pos x="96" y="234"/>
                </a:cxn>
                <a:cxn ang="0">
                  <a:pos x="80" y="247"/>
                </a:cxn>
                <a:cxn ang="0">
                  <a:pos x="64" y="263"/>
                </a:cxn>
                <a:cxn ang="0">
                  <a:pos x="52" y="279"/>
                </a:cxn>
                <a:cxn ang="0">
                  <a:pos x="51" y="262"/>
                </a:cxn>
                <a:cxn ang="0">
                  <a:pos x="49" y="246"/>
                </a:cxn>
                <a:cxn ang="0">
                  <a:pos x="45" y="230"/>
                </a:cxn>
                <a:cxn ang="0">
                  <a:pos x="41" y="217"/>
                </a:cxn>
                <a:cxn ang="0">
                  <a:pos x="34" y="203"/>
                </a:cxn>
                <a:cxn ang="0">
                  <a:pos x="25" y="194"/>
                </a:cxn>
                <a:cxn ang="0">
                  <a:pos x="14" y="187"/>
                </a:cxn>
                <a:cxn ang="0">
                  <a:pos x="0" y="186"/>
                </a:cxn>
                <a:cxn ang="0">
                  <a:pos x="33" y="181"/>
                </a:cxn>
                <a:cxn ang="0">
                  <a:pos x="55" y="166"/>
                </a:cxn>
                <a:cxn ang="0">
                  <a:pos x="70" y="144"/>
                </a:cxn>
                <a:cxn ang="0">
                  <a:pos x="80" y="120"/>
                </a:cxn>
                <a:cxn ang="0">
                  <a:pos x="86" y="89"/>
                </a:cxn>
                <a:cxn ang="0">
                  <a:pos x="93" y="59"/>
                </a:cxn>
                <a:cxn ang="0">
                  <a:pos x="101" y="28"/>
                </a:cxn>
                <a:cxn ang="0">
                  <a:pos x="114" y="0"/>
                </a:cxn>
                <a:cxn ang="0">
                  <a:pos x="128" y="20"/>
                </a:cxn>
                <a:cxn ang="0">
                  <a:pos x="140" y="44"/>
                </a:cxn>
                <a:cxn ang="0">
                  <a:pos x="153" y="66"/>
                </a:cxn>
                <a:cxn ang="0">
                  <a:pos x="166" y="89"/>
                </a:cxn>
                <a:cxn ang="0">
                  <a:pos x="181" y="105"/>
                </a:cxn>
                <a:cxn ang="0">
                  <a:pos x="199" y="115"/>
                </a:cxn>
                <a:cxn ang="0">
                  <a:pos x="220" y="114"/>
                </a:cxn>
                <a:cxn ang="0">
                  <a:pos x="250" y="103"/>
                </a:cxn>
              </a:cxnLst>
              <a:rect l="0" t="0" r="r" b="b"/>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8" name="Freeform 58"/>
            <p:cNvSpPr>
              <a:spLocks/>
            </p:cNvSpPr>
            <p:nvPr/>
          </p:nvSpPr>
          <p:spPr bwMode="auto">
            <a:xfrm>
              <a:off x="4193" y="1267"/>
              <a:ext cx="21" cy="32"/>
            </a:xfrm>
            <a:custGeom>
              <a:avLst/>
              <a:gdLst/>
              <a:ahLst/>
              <a:cxnLst>
                <a:cxn ang="0">
                  <a:pos x="104" y="144"/>
                </a:cxn>
                <a:cxn ang="0">
                  <a:pos x="87" y="147"/>
                </a:cxn>
                <a:cxn ang="0">
                  <a:pos x="74" y="150"/>
                </a:cxn>
                <a:cxn ang="0">
                  <a:pos x="60" y="151"/>
                </a:cxn>
                <a:cxn ang="0">
                  <a:pos x="48" y="153"/>
                </a:cxn>
                <a:cxn ang="0">
                  <a:pos x="34" y="153"/>
                </a:cxn>
                <a:cxn ang="0">
                  <a:pos x="23" y="155"/>
                </a:cxn>
                <a:cxn ang="0">
                  <a:pos x="12" y="155"/>
                </a:cxn>
                <a:cxn ang="0">
                  <a:pos x="0" y="156"/>
                </a:cxn>
                <a:cxn ang="0">
                  <a:pos x="73" y="0"/>
                </a:cxn>
                <a:cxn ang="0">
                  <a:pos x="104" y="144"/>
                </a:cxn>
              </a:cxnLst>
              <a:rect l="0" t="0" r="r" b="b"/>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9" name="Freeform 59"/>
            <p:cNvSpPr>
              <a:spLocks/>
            </p:cNvSpPr>
            <p:nvPr/>
          </p:nvSpPr>
          <p:spPr bwMode="auto">
            <a:xfrm>
              <a:off x="4160" y="1288"/>
              <a:ext cx="12" cy="13"/>
            </a:xfrm>
            <a:custGeom>
              <a:avLst/>
              <a:gdLst/>
              <a:ahLst/>
              <a:cxnLst>
                <a:cxn ang="0">
                  <a:pos x="0" y="52"/>
                </a:cxn>
                <a:cxn ang="0">
                  <a:pos x="22" y="0"/>
                </a:cxn>
                <a:cxn ang="0">
                  <a:pos x="62" y="62"/>
                </a:cxn>
                <a:cxn ang="0">
                  <a:pos x="0" y="52"/>
                </a:cxn>
              </a:cxnLst>
              <a:rect l="0" t="0" r="r" b="b"/>
              <a:pathLst>
                <a:path w="62" h="62">
                  <a:moveTo>
                    <a:pt x="0" y="52"/>
                  </a:moveTo>
                  <a:lnTo>
                    <a:pt x="22" y="0"/>
                  </a:lnTo>
                  <a:lnTo>
                    <a:pt x="62" y="62"/>
                  </a:lnTo>
                  <a:lnTo>
                    <a:pt x="0" y="5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0" name="Freeform 60"/>
            <p:cNvSpPr>
              <a:spLocks/>
            </p:cNvSpPr>
            <p:nvPr/>
          </p:nvSpPr>
          <p:spPr bwMode="auto">
            <a:xfrm>
              <a:off x="4118" y="1290"/>
              <a:ext cx="158" cy="33"/>
            </a:xfrm>
            <a:custGeom>
              <a:avLst/>
              <a:gdLst/>
              <a:ahLst/>
              <a:cxnLst>
                <a:cxn ang="0">
                  <a:pos x="788" y="42"/>
                </a:cxn>
                <a:cxn ang="0">
                  <a:pos x="699" y="85"/>
                </a:cxn>
                <a:cxn ang="0">
                  <a:pos x="607" y="118"/>
                </a:cxn>
                <a:cxn ang="0">
                  <a:pos x="511" y="141"/>
                </a:cxn>
                <a:cxn ang="0">
                  <a:pos x="414" y="156"/>
                </a:cxn>
                <a:cxn ang="0">
                  <a:pos x="313" y="163"/>
                </a:cxn>
                <a:cxn ang="0">
                  <a:pos x="213" y="165"/>
                </a:cxn>
                <a:cxn ang="0">
                  <a:pos x="111" y="161"/>
                </a:cxn>
                <a:cxn ang="0">
                  <a:pos x="10" y="156"/>
                </a:cxn>
                <a:cxn ang="0">
                  <a:pos x="6" y="150"/>
                </a:cxn>
                <a:cxn ang="0">
                  <a:pos x="4" y="146"/>
                </a:cxn>
                <a:cxn ang="0">
                  <a:pos x="1" y="139"/>
                </a:cxn>
                <a:cxn ang="0">
                  <a:pos x="1" y="133"/>
                </a:cxn>
                <a:cxn ang="0">
                  <a:pos x="0" y="125"/>
                </a:cxn>
                <a:cxn ang="0">
                  <a:pos x="0" y="118"/>
                </a:cxn>
                <a:cxn ang="0">
                  <a:pos x="0" y="111"/>
                </a:cxn>
                <a:cxn ang="0">
                  <a:pos x="0" y="104"/>
                </a:cxn>
                <a:cxn ang="0">
                  <a:pos x="95" y="108"/>
                </a:cxn>
                <a:cxn ang="0">
                  <a:pos x="194" y="111"/>
                </a:cxn>
                <a:cxn ang="0">
                  <a:pos x="294" y="106"/>
                </a:cxn>
                <a:cxn ang="0">
                  <a:pos x="397" y="98"/>
                </a:cxn>
                <a:cxn ang="0">
                  <a:pos x="498" y="82"/>
                </a:cxn>
                <a:cxn ang="0">
                  <a:pos x="598" y="62"/>
                </a:cxn>
                <a:cxn ang="0">
                  <a:pos x="694" y="34"/>
                </a:cxn>
                <a:cxn ang="0">
                  <a:pos x="788" y="0"/>
                </a:cxn>
                <a:cxn ang="0">
                  <a:pos x="788" y="42"/>
                </a:cxn>
              </a:cxnLst>
              <a:rect l="0" t="0" r="r" b="b"/>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1" name="Freeform 61"/>
            <p:cNvSpPr>
              <a:spLocks/>
            </p:cNvSpPr>
            <p:nvPr/>
          </p:nvSpPr>
          <p:spPr bwMode="auto">
            <a:xfrm>
              <a:off x="4064" y="1311"/>
              <a:ext cx="299" cy="429"/>
            </a:xfrm>
            <a:custGeom>
              <a:avLst/>
              <a:gdLst/>
              <a:ahLst/>
              <a:cxnLst>
                <a:cxn ang="0">
                  <a:pos x="1190" y="1044"/>
                </a:cxn>
                <a:cxn ang="0">
                  <a:pos x="1085" y="1111"/>
                </a:cxn>
                <a:cxn ang="0">
                  <a:pos x="1146" y="1174"/>
                </a:cxn>
                <a:cxn ang="0">
                  <a:pos x="1168" y="1261"/>
                </a:cxn>
                <a:cxn ang="0">
                  <a:pos x="1152" y="1378"/>
                </a:cxn>
                <a:cxn ang="0">
                  <a:pos x="1251" y="1300"/>
                </a:cxn>
                <a:cxn ang="0">
                  <a:pos x="1362" y="1724"/>
                </a:cxn>
                <a:cxn ang="0">
                  <a:pos x="1273" y="1828"/>
                </a:cxn>
                <a:cxn ang="0">
                  <a:pos x="1239" y="1899"/>
                </a:cxn>
                <a:cxn ang="0">
                  <a:pos x="1289" y="2014"/>
                </a:cxn>
                <a:cxn ang="0">
                  <a:pos x="1357" y="2032"/>
                </a:cxn>
                <a:cxn ang="0">
                  <a:pos x="1493" y="2001"/>
                </a:cxn>
                <a:cxn ang="0">
                  <a:pos x="1460" y="2070"/>
                </a:cxn>
                <a:cxn ang="0">
                  <a:pos x="1362" y="2117"/>
                </a:cxn>
                <a:cxn ang="0">
                  <a:pos x="1203" y="2091"/>
                </a:cxn>
                <a:cxn ang="0">
                  <a:pos x="1120" y="1497"/>
                </a:cxn>
                <a:cxn ang="0">
                  <a:pos x="1061" y="891"/>
                </a:cxn>
                <a:cxn ang="0">
                  <a:pos x="1043" y="840"/>
                </a:cxn>
                <a:cxn ang="0">
                  <a:pos x="1029" y="1020"/>
                </a:cxn>
                <a:cxn ang="0">
                  <a:pos x="1056" y="1463"/>
                </a:cxn>
                <a:cxn ang="0">
                  <a:pos x="978" y="1540"/>
                </a:cxn>
                <a:cxn ang="0">
                  <a:pos x="877" y="1480"/>
                </a:cxn>
                <a:cxn ang="0">
                  <a:pos x="867" y="1653"/>
                </a:cxn>
                <a:cxn ang="0">
                  <a:pos x="805" y="1496"/>
                </a:cxn>
                <a:cxn ang="0">
                  <a:pos x="789" y="1150"/>
                </a:cxn>
                <a:cxn ang="0">
                  <a:pos x="760" y="1647"/>
                </a:cxn>
                <a:cxn ang="0">
                  <a:pos x="613" y="2115"/>
                </a:cxn>
                <a:cxn ang="0">
                  <a:pos x="626" y="1400"/>
                </a:cxn>
                <a:cxn ang="0">
                  <a:pos x="633" y="950"/>
                </a:cxn>
                <a:cxn ang="0">
                  <a:pos x="581" y="1192"/>
                </a:cxn>
                <a:cxn ang="0">
                  <a:pos x="548" y="1205"/>
                </a:cxn>
                <a:cxn ang="0">
                  <a:pos x="516" y="1171"/>
                </a:cxn>
                <a:cxn ang="0">
                  <a:pos x="466" y="1093"/>
                </a:cxn>
                <a:cxn ang="0">
                  <a:pos x="406" y="1214"/>
                </a:cxn>
                <a:cxn ang="0">
                  <a:pos x="315" y="1311"/>
                </a:cxn>
                <a:cxn ang="0">
                  <a:pos x="378" y="1354"/>
                </a:cxn>
                <a:cxn ang="0">
                  <a:pos x="401" y="1436"/>
                </a:cxn>
                <a:cxn ang="0">
                  <a:pos x="436" y="1534"/>
                </a:cxn>
                <a:cxn ang="0">
                  <a:pos x="506" y="1424"/>
                </a:cxn>
                <a:cxn ang="0">
                  <a:pos x="467" y="1803"/>
                </a:cxn>
                <a:cxn ang="0">
                  <a:pos x="424" y="1725"/>
                </a:cxn>
                <a:cxn ang="0">
                  <a:pos x="349" y="1719"/>
                </a:cxn>
                <a:cxn ang="0">
                  <a:pos x="294" y="1830"/>
                </a:cxn>
                <a:cxn ang="0">
                  <a:pos x="313" y="1359"/>
                </a:cxn>
                <a:cxn ang="0">
                  <a:pos x="301" y="1296"/>
                </a:cxn>
                <a:cxn ang="0">
                  <a:pos x="302" y="1204"/>
                </a:cxn>
                <a:cxn ang="0">
                  <a:pos x="261" y="1206"/>
                </a:cxn>
                <a:cxn ang="0">
                  <a:pos x="230" y="1332"/>
                </a:cxn>
                <a:cxn ang="0">
                  <a:pos x="186" y="1285"/>
                </a:cxn>
                <a:cxn ang="0">
                  <a:pos x="129" y="1245"/>
                </a:cxn>
                <a:cxn ang="0">
                  <a:pos x="60" y="1358"/>
                </a:cxn>
                <a:cxn ang="0">
                  <a:pos x="39" y="880"/>
                </a:cxn>
                <a:cxn ang="0">
                  <a:pos x="228" y="134"/>
                </a:cxn>
                <a:cxn ang="0">
                  <a:pos x="691" y="105"/>
                </a:cxn>
                <a:cxn ang="0">
                  <a:pos x="1137" y="100"/>
                </a:cxn>
                <a:cxn ang="0">
                  <a:pos x="1260" y="691"/>
                </a:cxn>
              </a:cxnLst>
              <a:rect l="0" t="0" r="r" b="b"/>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2" name="Freeform 62"/>
            <p:cNvSpPr>
              <a:spLocks/>
            </p:cNvSpPr>
            <p:nvPr/>
          </p:nvSpPr>
          <p:spPr bwMode="auto">
            <a:xfrm>
              <a:off x="4203" y="1342"/>
              <a:ext cx="87" cy="79"/>
            </a:xfrm>
            <a:custGeom>
              <a:avLst/>
              <a:gdLst/>
              <a:ahLst/>
              <a:cxnLst>
                <a:cxn ang="0">
                  <a:pos x="301" y="124"/>
                </a:cxn>
                <a:cxn ang="0">
                  <a:pos x="435" y="114"/>
                </a:cxn>
                <a:cxn ang="0">
                  <a:pos x="434" y="150"/>
                </a:cxn>
                <a:cxn ang="0">
                  <a:pos x="422" y="183"/>
                </a:cxn>
                <a:cxn ang="0">
                  <a:pos x="401" y="214"/>
                </a:cxn>
                <a:cxn ang="0">
                  <a:pos x="380" y="246"/>
                </a:cxn>
                <a:cxn ang="0">
                  <a:pos x="358" y="276"/>
                </a:cxn>
                <a:cxn ang="0">
                  <a:pos x="346" y="311"/>
                </a:cxn>
                <a:cxn ang="0">
                  <a:pos x="346" y="350"/>
                </a:cxn>
                <a:cxn ang="0">
                  <a:pos x="363" y="394"/>
                </a:cxn>
                <a:cxn ang="0">
                  <a:pos x="344" y="396"/>
                </a:cxn>
                <a:cxn ang="0">
                  <a:pos x="327" y="394"/>
                </a:cxn>
                <a:cxn ang="0">
                  <a:pos x="311" y="385"/>
                </a:cxn>
                <a:cxn ang="0">
                  <a:pos x="297" y="374"/>
                </a:cxn>
                <a:cxn ang="0">
                  <a:pos x="284" y="360"/>
                </a:cxn>
                <a:cxn ang="0">
                  <a:pos x="271" y="348"/>
                </a:cxn>
                <a:cxn ang="0">
                  <a:pos x="260" y="337"/>
                </a:cxn>
                <a:cxn ang="0">
                  <a:pos x="249" y="332"/>
                </a:cxn>
                <a:cxn ang="0">
                  <a:pos x="238" y="340"/>
                </a:cxn>
                <a:cxn ang="0">
                  <a:pos x="231" y="351"/>
                </a:cxn>
                <a:cxn ang="0">
                  <a:pos x="225" y="362"/>
                </a:cxn>
                <a:cxn ang="0">
                  <a:pos x="221" y="374"/>
                </a:cxn>
                <a:cxn ang="0">
                  <a:pos x="213" y="383"/>
                </a:cxn>
                <a:cxn ang="0">
                  <a:pos x="205" y="390"/>
                </a:cxn>
                <a:cxn ang="0">
                  <a:pos x="192" y="394"/>
                </a:cxn>
                <a:cxn ang="0">
                  <a:pos x="177" y="394"/>
                </a:cxn>
                <a:cxn ang="0">
                  <a:pos x="171" y="361"/>
                </a:cxn>
                <a:cxn ang="0">
                  <a:pos x="157" y="335"/>
                </a:cxn>
                <a:cxn ang="0">
                  <a:pos x="136" y="313"/>
                </a:cxn>
                <a:cxn ang="0">
                  <a:pos x="111" y="294"/>
                </a:cxn>
                <a:cxn ang="0">
                  <a:pos x="82" y="277"/>
                </a:cxn>
                <a:cxn ang="0">
                  <a:pos x="53" y="262"/>
                </a:cxn>
                <a:cxn ang="0">
                  <a:pos x="25" y="245"/>
                </a:cxn>
                <a:cxn ang="0">
                  <a:pos x="0" y="228"/>
                </a:cxn>
                <a:cxn ang="0">
                  <a:pos x="16" y="218"/>
                </a:cxn>
                <a:cxn ang="0">
                  <a:pos x="35" y="212"/>
                </a:cxn>
                <a:cxn ang="0">
                  <a:pos x="56" y="209"/>
                </a:cxn>
                <a:cxn ang="0">
                  <a:pos x="78" y="207"/>
                </a:cxn>
                <a:cxn ang="0">
                  <a:pos x="99" y="204"/>
                </a:cxn>
                <a:cxn ang="0">
                  <a:pos x="119" y="201"/>
                </a:cxn>
                <a:cxn ang="0">
                  <a:pos x="138" y="195"/>
                </a:cxn>
                <a:cxn ang="0">
                  <a:pos x="156" y="187"/>
                </a:cxn>
                <a:cxn ang="0">
                  <a:pos x="228" y="0"/>
                </a:cxn>
                <a:cxn ang="0">
                  <a:pos x="241" y="9"/>
                </a:cxn>
                <a:cxn ang="0">
                  <a:pos x="251" y="23"/>
                </a:cxn>
                <a:cxn ang="0">
                  <a:pos x="258" y="39"/>
                </a:cxn>
                <a:cxn ang="0">
                  <a:pos x="265" y="58"/>
                </a:cxn>
                <a:cxn ang="0">
                  <a:pos x="269" y="75"/>
                </a:cxn>
                <a:cxn ang="0">
                  <a:pos x="277" y="93"/>
                </a:cxn>
                <a:cxn ang="0">
                  <a:pos x="286" y="109"/>
                </a:cxn>
                <a:cxn ang="0">
                  <a:pos x="301" y="124"/>
                </a:cxn>
              </a:cxnLst>
              <a:rect l="0" t="0" r="r" b="b"/>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3" name="Freeform 63"/>
            <p:cNvSpPr>
              <a:spLocks/>
            </p:cNvSpPr>
            <p:nvPr/>
          </p:nvSpPr>
          <p:spPr bwMode="auto">
            <a:xfrm>
              <a:off x="4228" y="1363"/>
              <a:ext cx="52" cy="41"/>
            </a:xfrm>
            <a:custGeom>
              <a:avLst/>
              <a:gdLst/>
              <a:ahLst/>
              <a:cxnLst>
                <a:cxn ang="0">
                  <a:pos x="258" y="62"/>
                </a:cxn>
                <a:cxn ang="0">
                  <a:pos x="248" y="79"/>
                </a:cxn>
                <a:cxn ang="0">
                  <a:pos x="235" y="96"/>
                </a:cxn>
                <a:cxn ang="0">
                  <a:pos x="220" y="110"/>
                </a:cxn>
                <a:cxn ang="0">
                  <a:pos x="206" y="126"/>
                </a:cxn>
                <a:cxn ang="0">
                  <a:pos x="194" y="141"/>
                </a:cxn>
                <a:cxn ang="0">
                  <a:pos x="185" y="160"/>
                </a:cxn>
                <a:cxn ang="0">
                  <a:pos x="181" y="181"/>
                </a:cxn>
                <a:cxn ang="0">
                  <a:pos x="186" y="207"/>
                </a:cxn>
                <a:cxn ang="0">
                  <a:pos x="169" y="192"/>
                </a:cxn>
                <a:cxn ang="0">
                  <a:pos x="153" y="180"/>
                </a:cxn>
                <a:cxn ang="0">
                  <a:pos x="136" y="171"/>
                </a:cxn>
                <a:cxn ang="0">
                  <a:pos x="122" y="168"/>
                </a:cxn>
                <a:cxn ang="0">
                  <a:pos x="105" y="168"/>
                </a:cxn>
                <a:cxn ang="0">
                  <a:pos x="92" y="175"/>
                </a:cxn>
                <a:cxn ang="0">
                  <a:pos x="80" y="187"/>
                </a:cxn>
                <a:cxn ang="0">
                  <a:pos x="72" y="207"/>
                </a:cxn>
                <a:cxn ang="0">
                  <a:pos x="0" y="145"/>
                </a:cxn>
                <a:cxn ang="0">
                  <a:pos x="6" y="136"/>
                </a:cxn>
                <a:cxn ang="0">
                  <a:pos x="13" y="134"/>
                </a:cxn>
                <a:cxn ang="0">
                  <a:pos x="20" y="135"/>
                </a:cxn>
                <a:cxn ang="0">
                  <a:pos x="27" y="141"/>
                </a:cxn>
                <a:cxn ang="0">
                  <a:pos x="33" y="145"/>
                </a:cxn>
                <a:cxn ang="0">
                  <a:pos x="41" y="149"/>
                </a:cxn>
                <a:cxn ang="0">
                  <a:pos x="50" y="149"/>
                </a:cxn>
                <a:cxn ang="0">
                  <a:pos x="62" y="145"/>
                </a:cxn>
                <a:cxn ang="0">
                  <a:pos x="103" y="0"/>
                </a:cxn>
                <a:cxn ang="0">
                  <a:pos x="108" y="24"/>
                </a:cxn>
                <a:cxn ang="0">
                  <a:pos x="122" y="42"/>
                </a:cxn>
                <a:cxn ang="0">
                  <a:pos x="141" y="51"/>
                </a:cxn>
                <a:cxn ang="0">
                  <a:pos x="166" y="57"/>
                </a:cxn>
                <a:cxn ang="0">
                  <a:pos x="191" y="58"/>
                </a:cxn>
                <a:cxn ang="0">
                  <a:pos x="217" y="58"/>
                </a:cxn>
                <a:cxn ang="0">
                  <a:pos x="239" y="58"/>
                </a:cxn>
                <a:cxn ang="0">
                  <a:pos x="258" y="62"/>
                </a:cxn>
              </a:cxnLst>
              <a:rect l="0" t="0" r="r" b="b"/>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4" name="Freeform 64"/>
            <p:cNvSpPr>
              <a:spLocks/>
            </p:cNvSpPr>
            <p:nvPr/>
          </p:nvSpPr>
          <p:spPr bwMode="auto">
            <a:xfrm>
              <a:off x="4087" y="1373"/>
              <a:ext cx="87" cy="91"/>
            </a:xfrm>
            <a:custGeom>
              <a:avLst/>
              <a:gdLst/>
              <a:ahLst/>
              <a:cxnLst>
                <a:cxn ang="0">
                  <a:pos x="415" y="94"/>
                </a:cxn>
                <a:cxn ang="0">
                  <a:pos x="435" y="94"/>
                </a:cxn>
                <a:cxn ang="0">
                  <a:pos x="433" y="127"/>
                </a:cxn>
                <a:cxn ang="0">
                  <a:pos x="420" y="159"/>
                </a:cxn>
                <a:cxn ang="0">
                  <a:pos x="397" y="188"/>
                </a:cxn>
                <a:cxn ang="0">
                  <a:pos x="373" y="219"/>
                </a:cxn>
                <a:cxn ang="0">
                  <a:pos x="352" y="249"/>
                </a:cxn>
                <a:cxn ang="0">
                  <a:pos x="342" y="281"/>
                </a:cxn>
                <a:cxn ang="0">
                  <a:pos x="346" y="315"/>
                </a:cxn>
                <a:cxn ang="0">
                  <a:pos x="373" y="353"/>
                </a:cxn>
                <a:cxn ang="0">
                  <a:pos x="356" y="363"/>
                </a:cxn>
                <a:cxn ang="0">
                  <a:pos x="340" y="367"/>
                </a:cxn>
                <a:cxn ang="0">
                  <a:pos x="322" y="364"/>
                </a:cxn>
                <a:cxn ang="0">
                  <a:pos x="304" y="360"/>
                </a:cxn>
                <a:cxn ang="0">
                  <a:pos x="285" y="352"/>
                </a:cxn>
                <a:cxn ang="0">
                  <a:pos x="267" y="345"/>
                </a:cxn>
                <a:cxn ang="0">
                  <a:pos x="248" y="341"/>
                </a:cxn>
                <a:cxn ang="0">
                  <a:pos x="229" y="343"/>
                </a:cxn>
                <a:cxn ang="0">
                  <a:pos x="221" y="357"/>
                </a:cxn>
                <a:cxn ang="0">
                  <a:pos x="214" y="372"/>
                </a:cxn>
                <a:cxn ang="0">
                  <a:pos x="207" y="387"/>
                </a:cxn>
                <a:cxn ang="0">
                  <a:pos x="200" y="403"/>
                </a:cxn>
                <a:cxn ang="0">
                  <a:pos x="192" y="416"/>
                </a:cxn>
                <a:cxn ang="0">
                  <a:pos x="185" y="431"/>
                </a:cxn>
                <a:cxn ang="0">
                  <a:pos x="175" y="443"/>
                </a:cxn>
                <a:cxn ang="0">
                  <a:pos x="166" y="457"/>
                </a:cxn>
                <a:cxn ang="0">
                  <a:pos x="144" y="455"/>
                </a:cxn>
                <a:cxn ang="0">
                  <a:pos x="131" y="444"/>
                </a:cxn>
                <a:cxn ang="0">
                  <a:pos x="126" y="428"/>
                </a:cxn>
                <a:cxn ang="0">
                  <a:pos x="126" y="408"/>
                </a:cxn>
                <a:cxn ang="0">
                  <a:pos x="127" y="383"/>
                </a:cxn>
                <a:cxn ang="0">
                  <a:pos x="129" y="361"/>
                </a:cxn>
                <a:cxn ang="0">
                  <a:pos x="128" y="338"/>
                </a:cxn>
                <a:cxn ang="0">
                  <a:pos x="125" y="321"/>
                </a:cxn>
                <a:cxn ang="0">
                  <a:pos x="110" y="306"/>
                </a:cxn>
                <a:cxn ang="0">
                  <a:pos x="93" y="296"/>
                </a:cxn>
                <a:cxn ang="0">
                  <a:pos x="74" y="291"/>
                </a:cxn>
                <a:cxn ang="0">
                  <a:pos x="55" y="287"/>
                </a:cxn>
                <a:cxn ang="0">
                  <a:pos x="34" y="283"/>
                </a:cxn>
                <a:cxn ang="0">
                  <a:pos x="18" y="275"/>
                </a:cxn>
                <a:cxn ang="0">
                  <a:pos x="6" y="260"/>
                </a:cxn>
                <a:cxn ang="0">
                  <a:pos x="0" y="239"/>
                </a:cxn>
                <a:cxn ang="0">
                  <a:pos x="15" y="226"/>
                </a:cxn>
                <a:cxn ang="0">
                  <a:pos x="31" y="216"/>
                </a:cxn>
                <a:cxn ang="0">
                  <a:pos x="47" y="207"/>
                </a:cxn>
                <a:cxn ang="0">
                  <a:pos x="62" y="200"/>
                </a:cxn>
                <a:cxn ang="0">
                  <a:pos x="77" y="194"/>
                </a:cxn>
                <a:cxn ang="0">
                  <a:pos x="93" y="190"/>
                </a:cxn>
                <a:cxn ang="0">
                  <a:pos x="109" y="187"/>
                </a:cxn>
                <a:cxn ang="0">
                  <a:pos x="125" y="187"/>
                </a:cxn>
                <a:cxn ang="0">
                  <a:pos x="166" y="0"/>
                </a:cxn>
                <a:cxn ang="0">
                  <a:pos x="201" y="12"/>
                </a:cxn>
                <a:cxn ang="0">
                  <a:pos x="232" y="33"/>
                </a:cxn>
                <a:cxn ang="0">
                  <a:pos x="259" y="57"/>
                </a:cxn>
                <a:cxn ang="0">
                  <a:pos x="286" y="82"/>
                </a:cxn>
                <a:cxn ang="0">
                  <a:pos x="312" y="100"/>
                </a:cxn>
                <a:cxn ang="0">
                  <a:pos x="342" y="112"/>
                </a:cxn>
                <a:cxn ang="0">
                  <a:pos x="374" y="111"/>
                </a:cxn>
                <a:cxn ang="0">
                  <a:pos x="415" y="94"/>
                </a:cxn>
              </a:cxnLst>
              <a:rect l="0" t="0" r="r" b="b"/>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5" name="Freeform 65"/>
            <p:cNvSpPr>
              <a:spLocks/>
            </p:cNvSpPr>
            <p:nvPr/>
          </p:nvSpPr>
          <p:spPr bwMode="auto">
            <a:xfrm>
              <a:off x="4102" y="1386"/>
              <a:ext cx="62" cy="58"/>
            </a:xfrm>
            <a:custGeom>
              <a:avLst/>
              <a:gdLst/>
              <a:ahLst/>
              <a:cxnLst>
                <a:cxn ang="0">
                  <a:pos x="290" y="72"/>
                </a:cxn>
                <a:cxn ang="0">
                  <a:pos x="312" y="72"/>
                </a:cxn>
                <a:cxn ang="0">
                  <a:pos x="292" y="96"/>
                </a:cxn>
                <a:cxn ang="0">
                  <a:pos x="273" y="117"/>
                </a:cxn>
                <a:cxn ang="0">
                  <a:pos x="253" y="136"/>
                </a:cxn>
                <a:cxn ang="0">
                  <a:pos x="236" y="156"/>
                </a:cxn>
                <a:cxn ang="0">
                  <a:pos x="222" y="174"/>
                </a:cxn>
                <a:cxn ang="0">
                  <a:pos x="217" y="195"/>
                </a:cxn>
                <a:cxn ang="0">
                  <a:pos x="220" y="219"/>
                </a:cxn>
                <a:cxn ang="0">
                  <a:pos x="238" y="248"/>
                </a:cxn>
                <a:cxn ang="0">
                  <a:pos x="225" y="247"/>
                </a:cxn>
                <a:cxn ang="0">
                  <a:pos x="212" y="246"/>
                </a:cxn>
                <a:cxn ang="0">
                  <a:pos x="199" y="244"/>
                </a:cxn>
                <a:cxn ang="0">
                  <a:pos x="186" y="241"/>
                </a:cxn>
                <a:cxn ang="0">
                  <a:pos x="173" y="238"/>
                </a:cxn>
                <a:cxn ang="0">
                  <a:pos x="159" y="235"/>
                </a:cxn>
                <a:cxn ang="0">
                  <a:pos x="145" y="231"/>
                </a:cxn>
                <a:cxn ang="0">
                  <a:pos x="135" y="228"/>
                </a:cxn>
                <a:cxn ang="0">
                  <a:pos x="93" y="290"/>
                </a:cxn>
                <a:cxn ang="0">
                  <a:pos x="91" y="276"/>
                </a:cxn>
                <a:cxn ang="0">
                  <a:pos x="87" y="261"/>
                </a:cxn>
                <a:cxn ang="0">
                  <a:pos x="80" y="244"/>
                </a:cxn>
                <a:cxn ang="0">
                  <a:pos x="70" y="228"/>
                </a:cxn>
                <a:cxn ang="0">
                  <a:pos x="56" y="211"/>
                </a:cxn>
                <a:cxn ang="0">
                  <a:pos x="39" y="197"/>
                </a:cxn>
                <a:cxn ang="0">
                  <a:pos x="20" y="185"/>
                </a:cxn>
                <a:cxn ang="0">
                  <a:pos x="0" y="176"/>
                </a:cxn>
                <a:cxn ang="0">
                  <a:pos x="39" y="176"/>
                </a:cxn>
                <a:cxn ang="0">
                  <a:pos x="69" y="167"/>
                </a:cxn>
                <a:cxn ang="0">
                  <a:pos x="88" y="148"/>
                </a:cxn>
                <a:cxn ang="0">
                  <a:pos x="100" y="122"/>
                </a:cxn>
                <a:cxn ang="0">
                  <a:pos x="108" y="91"/>
                </a:cxn>
                <a:cxn ang="0">
                  <a:pos x="113" y="59"/>
                </a:cxn>
                <a:cxn ang="0">
                  <a:pos x="117" y="28"/>
                </a:cxn>
                <a:cxn ang="0">
                  <a:pos x="124" y="0"/>
                </a:cxn>
                <a:cxn ang="0">
                  <a:pos x="139" y="19"/>
                </a:cxn>
                <a:cxn ang="0">
                  <a:pos x="157" y="38"/>
                </a:cxn>
                <a:cxn ang="0">
                  <a:pos x="175" y="55"/>
                </a:cxn>
                <a:cxn ang="0">
                  <a:pos x="195" y="71"/>
                </a:cxn>
                <a:cxn ang="0">
                  <a:pos x="215" y="80"/>
                </a:cxn>
                <a:cxn ang="0">
                  <a:pos x="239" y="84"/>
                </a:cxn>
                <a:cxn ang="0">
                  <a:pos x="263" y="82"/>
                </a:cxn>
                <a:cxn ang="0">
                  <a:pos x="290" y="72"/>
                </a:cxn>
              </a:cxnLst>
              <a:rect l="0" t="0" r="r" b="b"/>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6" name="Freeform 66"/>
            <p:cNvSpPr>
              <a:spLocks/>
            </p:cNvSpPr>
            <p:nvPr/>
          </p:nvSpPr>
          <p:spPr bwMode="auto">
            <a:xfrm>
              <a:off x="4170" y="1417"/>
              <a:ext cx="77" cy="84"/>
            </a:xfrm>
            <a:custGeom>
              <a:avLst/>
              <a:gdLst/>
              <a:ahLst/>
              <a:cxnLst>
                <a:cxn ang="0">
                  <a:pos x="270" y="154"/>
                </a:cxn>
                <a:cxn ang="0">
                  <a:pos x="283" y="163"/>
                </a:cxn>
                <a:cxn ang="0">
                  <a:pos x="298" y="171"/>
                </a:cxn>
                <a:cxn ang="0">
                  <a:pos x="315" y="176"/>
                </a:cxn>
                <a:cxn ang="0">
                  <a:pos x="333" y="183"/>
                </a:cxn>
                <a:cxn ang="0">
                  <a:pos x="349" y="188"/>
                </a:cxn>
                <a:cxn ang="0">
                  <a:pos x="365" y="198"/>
                </a:cxn>
                <a:cxn ang="0">
                  <a:pos x="376" y="210"/>
                </a:cxn>
                <a:cxn ang="0">
                  <a:pos x="384" y="228"/>
                </a:cxn>
                <a:cxn ang="0">
                  <a:pos x="356" y="242"/>
                </a:cxn>
                <a:cxn ang="0">
                  <a:pos x="331" y="260"/>
                </a:cxn>
                <a:cxn ang="0">
                  <a:pos x="309" y="279"/>
                </a:cxn>
                <a:cxn ang="0">
                  <a:pos x="289" y="300"/>
                </a:cxn>
                <a:cxn ang="0">
                  <a:pos x="274" y="323"/>
                </a:cxn>
                <a:cxn ang="0">
                  <a:pos x="263" y="350"/>
                </a:cxn>
                <a:cxn ang="0">
                  <a:pos x="258" y="380"/>
                </a:cxn>
                <a:cxn ang="0">
                  <a:pos x="260" y="414"/>
                </a:cxn>
                <a:cxn ang="0">
                  <a:pos x="241" y="420"/>
                </a:cxn>
                <a:cxn ang="0">
                  <a:pos x="224" y="419"/>
                </a:cxn>
                <a:cxn ang="0">
                  <a:pos x="207" y="412"/>
                </a:cxn>
                <a:cxn ang="0">
                  <a:pos x="193" y="401"/>
                </a:cxn>
                <a:cxn ang="0">
                  <a:pos x="178" y="385"/>
                </a:cxn>
                <a:cxn ang="0">
                  <a:pos x="164" y="369"/>
                </a:cxn>
                <a:cxn ang="0">
                  <a:pos x="149" y="353"/>
                </a:cxn>
                <a:cxn ang="0">
                  <a:pos x="135" y="341"/>
                </a:cxn>
                <a:cxn ang="0">
                  <a:pos x="118" y="349"/>
                </a:cxn>
                <a:cxn ang="0">
                  <a:pos x="101" y="358"/>
                </a:cxn>
                <a:cxn ang="0">
                  <a:pos x="81" y="367"/>
                </a:cxn>
                <a:cxn ang="0">
                  <a:pos x="63" y="373"/>
                </a:cxn>
                <a:cxn ang="0">
                  <a:pos x="44" y="376"/>
                </a:cxn>
                <a:cxn ang="0">
                  <a:pos x="28" y="375"/>
                </a:cxn>
                <a:cxn ang="0">
                  <a:pos x="13" y="367"/>
                </a:cxn>
                <a:cxn ang="0">
                  <a:pos x="0" y="352"/>
                </a:cxn>
                <a:cxn ang="0">
                  <a:pos x="15" y="326"/>
                </a:cxn>
                <a:cxn ang="0">
                  <a:pos x="31" y="300"/>
                </a:cxn>
                <a:cxn ang="0">
                  <a:pos x="42" y="271"/>
                </a:cxn>
                <a:cxn ang="0">
                  <a:pos x="51" y="242"/>
                </a:cxn>
                <a:cxn ang="0">
                  <a:pos x="51" y="213"/>
                </a:cxn>
                <a:cxn ang="0">
                  <a:pos x="44" y="185"/>
                </a:cxn>
                <a:cxn ang="0">
                  <a:pos x="27" y="158"/>
                </a:cxn>
                <a:cxn ang="0">
                  <a:pos x="0" y="134"/>
                </a:cxn>
                <a:cxn ang="0">
                  <a:pos x="13" y="118"/>
                </a:cxn>
                <a:cxn ang="0">
                  <a:pos x="29" y="110"/>
                </a:cxn>
                <a:cxn ang="0">
                  <a:pos x="49" y="107"/>
                </a:cxn>
                <a:cxn ang="0">
                  <a:pos x="69" y="110"/>
                </a:cxn>
                <a:cxn ang="0">
                  <a:pos x="88" y="115"/>
                </a:cxn>
                <a:cxn ang="0">
                  <a:pos x="109" y="122"/>
                </a:cxn>
                <a:cxn ang="0">
                  <a:pos x="128" y="127"/>
                </a:cxn>
                <a:cxn ang="0">
                  <a:pos x="146" y="134"/>
                </a:cxn>
                <a:cxn ang="0">
                  <a:pos x="156" y="114"/>
                </a:cxn>
                <a:cxn ang="0">
                  <a:pos x="168" y="94"/>
                </a:cxn>
                <a:cxn ang="0">
                  <a:pos x="180" y="75"/>
                </a:cxn>
                <a:cxn ang="0">
                  <a:pos x="193" y="58"/>
                </a:cxn>
                <a:cxn ang="0">
                  <a:pos x="206" y="40"/>
                </a:cxn>
                <a:cxn ang="0">
                  <a:pos x="219" y="26"/>
                </a:cxn>
                <a:cxn ang="0">
                  <a:pos x="233" y="11"/>
                </a:cxn>
                <a:cxn ang="0">
                  <a:pos x="249" y="0"/>
                </a:cxn>
                <a:cxn ang="0">
                  <a:pos x="270" y="154"/>
                </a:cxn>
              </a:cxnLst>
              <a:rect l="0" t="0" r="r" b="b"/>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7" name="Freeform 67"/>
            <p:cNvSpPr>
              <a:spLocks/>
            </p:cNvSpPr>
            <p:nvPr/>
          </p:nvSpPr>
          <p:spPr bwMode="auto">
            <a:xfrm>
              <a:off x="4185" y="1435"/>
              <a:ext cx="47" cy="54"/>
            </a:xfrm>
            <a:custGeom>
              <a:avLst/>
              <a:gdLst/>
              <a:ahLst/>
              <a:cxnLst>
                <a:cxn ang="0">
                  <a:pos x="239" y="136"/>
                </a:cxn>
                <a:cxn ang="0">
                  <a:pos x="229" y="141"/>
                </a:cxn>
                <a:cxn ang="0">
                  <a:pos x="220" y="147"/>
                </a:cxn>
                <a:cxn ang="0">
                  <a:pos x="208" y="152"/>
                </a:cxn>
                <a:cxn ang="0">
                  <a:pos x="197" y="158"/>
                </a:cxn>
                <a:cxn ang="0">
                  <a:pos x="185" y="164"/>
                </a:cxn>
                <a:cxn ang="0">
                  <a:pos x="174" y="173"/>
                </a:cxn>
                <a:cxn ang="0">
                  <a:pos x="164" y="183"/>
                </a:cxn>
                <a:cxn ang="0">
                  <a:pos x="156" y="198"/>
                </a:cxn>
                <a:cxn ang="0">
                  <a:pos x="146" y="270"/>
                </a:cxn>
                <a:cxn ang="0">
                  <a:pos x="127" y="255"/>
                </a:cxn>
                <a:cxn ang="0">
                  <a:pos x="109" y="237"/>
                </a:cxn>
                <a:cxn ang="0">
                  <a:pos x="92" y="219"/>
                </a:cxn>
                <a:cxn ang="0">
                  <a:pos x="76" y="206"/>
                </a:cxn>
                <a:cxn ang="0">
                  <a:pos x="58" y="196"/>
                </a:cxn>
                <a:cxn ang="0">
                  <a:pos x="41" y="194"/>
                </a:cxn>
                <a:cxn ang="0">
                  <a:pos x="21" y="204"/>
                </a:cxn>
                <a:cxn ang="0">
                  <a:pos x="0" y="228"/>
                </a:cxn>
                <a:cxn ang="0">
                  <a:pos x="6" y="210"/>
                </a:cxn>
                <a:cxn ang="0">
                  <a:pos x="15" y="193"/>
                </a:cxn>
                <a:cxn ang="0">
                  <a:pos x="24" y="174"/>
                </a:cxn>
                <a:cxn ang="0">
                  <a:pos x="34" y="155"/>
                </a:cxn>
                <a:cxn ang="0">
                  <a:pos x="39" y="135"/>
                </a:cxn>
                <a:cxn ang="0">
                  <a:pos x="41" y="117"/>
                </a:cxn>
                <a:cxn ang="0">
                  <a:pos x="35" y="100"/>
                </a:cxn>
                <a:cxn ang="0">
                  <a:pos x="22" y="84"/>
                </a:cxn>
                <a:cxn ang="0">
                  <a:pos x="0" y="72"/>
                </a:cxn>
                <a:cxn ang="0">
                  <a:pos x="13" y="70"/>
                </a:cxn>
                <a:cxn ang="0">
                  <a:pos x="23" y="76"/>
                </a:cxn>
                <a:cxn ang="0">
                  <a:pos x="30" y="83"/>
                </a:cxn>
                <a:cxn ang="0">
                  <a:pos x="37" y="93"/>
                </a:cxn>
                <a:cxn ang="0">
                  <a:pos x="42" y="102"/>
                </a:cxn>
                <a:cxn ang="0">
                  <a:pos x="50" y="110"/>
                </a:cxn>
                <a:cxn ang="0">
                  <a:pos x="59" y="114"/>
                </a:cxn>
                <a:cxn ang="0">
                  <a:pos x="74" y="114"/>
                </a:cxn>
                <a:cxn ang="0">
                  <a:pos x="146" y="0"/>
                </a:cxn>
                <a:cxn ang="0">
                  <a:pos x="138" y="27"/>
                </a:cxn>
                <a:cxn ang="0">
                  <a:pos x="139" y="52"/>
                </a:cxn>
                <a:cxn ang="0">
                  <a:pos x="147" y="70"/>
                </a:cxn>
                <a:cxn ang="0">
                  <a:pos x="161" y="87"/>
                </a:cxn>
                <a:cxn ang="0">
                  <a:pos x="178" y="100"/>
                </a:cxn>
                <a:cxn ang="0">
                  <a:pos x="198" y="112"/>
                </a:cxn>
                <a:cxn ang="0">
                  <a:pos x="219" y="123"/>
                </a:cxn>
                <a:cxn ang="0">
                  <a:pos x="239" y="136"/>
                </a:cxn>
              </a:cxnLst>
              <a:rect l="0" t="0" r="r" b="b"/>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8" name="Freeform 68"/>
            <p:cNvSpPr>
              <a:spLocks/>
            </p:cNvSpPr>
            <p:nvPr/>
          </p:nvSpPr>
          <p:spPr bwMode="auto">
            <a:xfrm>
              <a:off x="4297" y="1514"/>
              <a:ext cx="27" cy="50"/>
            </a:xfrm>
            <a:custGeom>
              <a:avLst/>
              <a:gdLst/>
              <a:ahLst/>
              <a:cxnLst>
                <a:cxn ang="0">
                  <a:pos x="134" y="249"/>
                </a:cxn>
                <a:cxn ang="0">
                  <a:pos x="128" y="239"/>
                </a:cxn>
                <a:cxn ang="0">
                  <a:pos x="120" y="233"/>
                </a:cxn>
                <a:cxn ang="0">
                  <a:pos x="108" y="231"/>
                </a:cxn>
                <a:cxn ang="0">
                  <a:pos x="98" y="232"/>
                </a:cxn>
                <a:cxn ang="0">
                  <a:pos x="86" y="233"/>
                </a:cxn>
                <a:cxn ang="0">
                  <a:pos x="76" y="235"/>
                </a:cxn>
                <a:cxn ang="0">
                  <a:pos x="67" y="237"/>
                </a:cxn>
                <a:cxn ang="0">
                  <a:pos x="62" y="239"/>
                </a:cxn>
                <a:cxn ang="0">
                  <a:pos x="66" y="223"/>
                </a:cxn>
                <a:cxn ang="0">
                  <a:pos x="70" y="212"/>
                </a:cxn>
                <a:cxn ang="0">
                  <a:pos x="73" y="200"/>
                </a:cxn>
                <a:cxn ang="0">
                  <a:pos x="78" y="191"/>
                </a:cxn>
                <a:cxn ang="0">
                  <a:pos x="80" y="181"/>
                </a:cxn>
                <a:cxn ang="0">
                  <a:pos x="80" y="171"/>
                </a:cxn>
                <a:cxn ang="0">
                  <a:pos x="77" y="159"/>
                </a:cxn>
                <a:cxn ang="0">
                  <a:pos x="72" y="145"/>
                </a:cxn>
                <a:cxn ang="0">
                  <a:pos x="60" y="139"/>
                </a:cxn>
                <a:cxn ang="0">
                  <a:pos x="50" y="135"/>
                </a:cxn>
                <a:cxn ang="0">
                  <a:pos x="41" y="129"/>
                </a:cxn>
                <a:cxn ang="0">
                  <a:pos x="32" y="126"/>
                </a:cxn>
                <a:cxn ang="0">
                  <a:pos x="23" y="120"/>
                </a:cxn>
                <a:cxn ang="0">
                  <a:pos x="15" y="117"/>
                </a:cxn>
                <a:cxn ang="0">
                  <a:pos x="7" y="115"/>
                </a:cxn>
                <a:cxn ang="0">
                  <a:pos x="0" y="115"/>
                </a:cxn>
                <a:cxn ang="0">
                  <a:pos x="24" y="108"/>
                </a:cxn>
                <a:cxn ang="0">
                  <a:pos x="43" y="99"/>
                </a:cxn>
                <a:cxn ang="0">
                  <a:pos x="59" y="86"/>
                </a:cxn>
                <a:cxn ang="0">
                  <a:pos x="72" y="73"/>
                </a:cxn>
                <a:cxn ang="0">
                  <a:pos x="82" y="56"/>
                </a:cxn>
                <a:cxn ang="0">
                  <a:pos x="93" y="38"/>
                </a:cxn>
                <a:cxn ang="0">
                  <a:pos x="103" y="19"/>
                </a:cxn>
                <a:cxn ang="0">
                  <a:pos x="114" y="0"/>
                </a:cxn>
                <a:cxn ang="0">
                  <a:pos x="134" y="249"/>
                </a:cxn>
              </a:cxnLst>
              <a:rect l="0" t="0" r="r" b="b"/>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9" name="Freeform 69"/>
            <p:cNvSpPr>
              <a:spLocks/>
            </p:cNvSpPr>
            <p:nvPr/>
          </p:nvSpPr>
          <p:spPr bwMode="auto">
            <a:xfrm>
              <a:off x="4145" y="1547"/>
              <a:ext cx="34" cy="42"/>
            </a:xfrm>
            <a:custGeom>
              <a:avLst/>
              <a:gdLst/>
              <a:ahLst/>
              <a:cxnLst>
                <a:cxn ang="0">
                  <a:pos x="166" y="72"/>
                </a:cxn>
                <a:cxn ang="0">
                  <a:pos x="166" y="196"/>
                </a:cxn>
                <a:cxn ang="0">
                  <a:pos x="157" y="192"/>
                </a:cxn>
                <a:cxn ang="0">
                  <a:pos x="149" y="188"/>
                </a:cxn>
                <a:cxn ang="0">
                  <a:pos x="141" y="185"/>
                </a:cxn>
                <a:cxn ang="0">
                  <a:pos x="133" y="181"/>
                </a:cxn>
                <a:cxn ang="0">
                  <a:pos x="123" y="178"/>
                </a:cxn>
                <a:cxn ang="0">
                  <a:pos x="114" y="177"/>
                </a:cxn>
                <a:cxn ang="0">
                  <a:pos x="104" y="176"/>
                </a:cxn>
                <a:cxn ang="0">
                  <a:pos x="94" y="176"/>
                </a:cxn>
                <a:cxn ang="0">
                  <a:pos x="72" y="206"/>
                </a:cxn>
                <a:cxn ang="0">
                  <a:pos x="70" y="199"/>
                </a:cxn>
                <a:cxn ang="0">
                  <a:pos x="66" y="189"/>
                </a:cxn>
                <a:cxn ang="0">
                  <a:pos x="59" y="177"/>
                </a:cxn>
                <a:cxn ang="0">
                  <a:pos x="51" y="166"/>
                </a:cxn>
                <a:cxn ang="0">
                  <a:pos x="39" y="152"/>
                </a:cxn>
                <a:cxn ang="0">
                  <a:pos x="28" y="143"/>
                </a:cxn>
                <a:cxn ang="0">
                  <a:pos x="13" y="136"/>
                </a:cxn>
                <a:cxn ang="0">
                  <a:pos x="0" y="134"/>
                </a:cxn>
                <a:cxn ang="0">
                  <a:pos x="52" y="0"/>
                </a:cxn>
                <a:cxn ang="0">
                  <a:pos x="56" y="20"/>
                </a:cxn>
                <a:cxn ang="0">
                  <a:pos x="64" y="39"/>
                </a:cxn>
                <a:cxn ang="0">
                  <a:pos x="74" y="54"/>
                </a:cxn>
                <a:cxn ang="0">
                  <a:pos x="89" y="66"/>
                </a:cxn>
                <a:cxn ang="0">
                  <a:pos x="104" y="73"/>
                </a:cxn>
                <a:cxn ang="0">
                  <a:pos x="122" y="77"/>
                </a:cxn>
                <a:cxn ang="0">
                  <a:pos x="142" y="76"/>
                </a:cxn>
                <a:cxn ang="0">
                  <a:pos x="166" y="72"/>
                </a:cxn>
              </a:cxnLst>
              <a:rect l="0" t="0" r="r" b="b"/>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0" name="Freeform 70"/>
            <p:cNvSpPr>
              <a:spLocks/>
            </p:cNvSpPr>
            <p:nvPr/>
          </p:nvSpPr>
          <p:spPr bwMode="auto">
            <a:xfrm>
              <a:off x="4063" y="1572"/>
              <a:ext cx="49" cy="66"/>
            </a:xfrm>
            <a:custGeom>
              <a:avLst/>
              <a:gdLst/>
              <a:ahLst/>
              <a:cxnLst>
                <a:cxn ang="0">
                  <a:pos x="246" y="92"/>
                </a:cxn>
                <a:cxn ang="0">
                  <a:pos x="235" y="280"/>
                </a:cxn>
                <a:cxn ang="0">
                  <a:pos x="173" y="248"/>
                </a:cxn>
                <a:cxn ang="0">
                  <a:pos x="111" y="331"/>
                </a:cxn>
                <a:cxn ang="0">
                  <a:pos x="111" y="314"/>
                </a:cxn>
                <a:cxn ang="0">
                  <a:pos x="119" y="295"/>
                </a:cxn>
                <a:cxn ang="0">
                  <a:pos x="129" y="275"/>
                </a:cxn>
                <a:cxn ang="0">
                  <a:pos x="141" y="256"/>
                </a:cxn>
                <a:cxn ang="0">
                  <a:pos x="146" y="236"/>
                </a:cxn>
                <a:cxn ang="0">
                  <a:pos x="144" y="220"/>
                </a:cxn>
                <a:cxn ang="0">
                  <a:pos x="130" y="205"/>
                </a:cxn>
                <a:cxn ang="0">
                  <a:pos x="101" y="196"/>
                </a:cxn>
                <a:cxn ang="0">
                  <a:pos x="86" y="187"/>
                </a:cxn>
                <a:cxn ang="0">
                  <a:pos x="68" y="183"/>
                </a:cxn>
                <a:cxn ang="0">
                  <a:pos x="48" y="181"/>
                </a:cxn>
                <a:cxn ang="0">
                  <a:pos x="30" y="178"/>
                </a:cxn>
                <a:cxn ang="0">
                  <a:pos x="14" y="172"/>
                </a:cxn>
                <a:cxn ang="0">
                  <a:pos x="4" y="161"/>
                </a:cxn>
                <a:cxn ang="0">
                  <a:pos x="0" y="142"/>
                </a:cxn>
                <a:cxn ang="0">
                  <a:pos x="7" y="114"/>
                </a:cxn>
                <a:cxn ang="0">
                  <a:pos x="32" y="111"/>
                </a:cxn>
                <a:cxn ang="0">
                  <a:pos x="57" y="105"/>
                </a:cxn>
                <a:cxn ang="0">
                  <a:pos x="77" y="96"/>
                </a:cxn>
                <a:cxn ang="0">
                  <a:pos x="98" y="83"/>
                </a:cxn>
                <a:cxn ang="0">
                  <a:pos x="112" y="66"/>
                </a:cxn>
                <a:cxn ang="0">
                  <a:pos x="126" y="47"/>
                </a:cxn>
                <a:cxn ang="0">
                  <a:pos x="135" y="25"/>
                </a:cxn>
                <a:cxn ang="0">
                  <a:pos x="142" y="0"/>
                </a:cxn>
                <a:cxn ang="0">
                  <a:pos x="148" y="16"/>
                </a:cxn>
                <a:cxn ang="0">
                  <a:pos x="157" y="34"/>
                </a:cxn>
                <a:cxn ang="0">
                  <a:pos x="167" y="52"/>
                </a:cxn>
                <a:cxn ang="0">
                  <a:pos x="178" y="70"/>
                </a:cxn>
                <a:cxn ang="0">
                  <a:pos x="190" y="82"/>
                </a:cxn>
                <a:cxn ang="0">
                  <a:pos x="205" y="92"/>
                </a:cxn>
                <a:cxn ang="0">
                  <a:pos x="223" y="96"/>
                </a:cxn>
                <a:cxn ang="0">
                  <a:pos x="246" y="92"/>
                </a:cxn>
              </a:cxnLst>
              <a:rect l="0" t="0" r="r" b="b"/>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1" name="Freeform 71"/>
            <p:cNvSpPr>
              <a:spLocks/>
            </p:cNvSpPr>
            <p:nvPr/>
          </p:nvSpPr>
          <p:spPr bwMode="auto">
            <a:xfrm>
              <a:off x="4046" y="1616"/>
              <a:ext cx="62" cy="122"/>
            </a:xfrm>
            <a:custGeom>
              <a:avLst/>
              <a:gdLst/>
              <a:ahLst/>
              <a:cxnLst>
                <a:cxn ang="0">
                  <a:pos x="155" y="30"/>
                </a:cxn>
                <a:cxn ang="0">
                  <a:pos x="153" y="53"/>
                </a:cxn>
                <a:cxn ang="0">
                  <a:pos x="149" y="77"/>
                </a:cxn>
                <a:cxn ang="0">
                  <a:pos x="143" y="99"/>
                </a:cxn>
                <a:cxn ang="0">
                  <a:pos x="137" y="123"/>
                </a:cxn>
                <a:cxn ang="0">
                  <a:pos x="132" y="146"/>
                </a:cxn>
                <a:cxn ang="0">
                  <a:pos x="129" y="169"/>
                </a:cxn>
                <a:cxn ang="0">
                  <a:pos x="129" y="193"/>
                </a:cxn>
                <a:cxn ang="0">
                  <a:pos x="135" y="217"/>
                </a:cxn>
                <a:cxn ang="0">
                  <a:pos x="160" y="207"/>
                </a:cxn>
                <a:cxn ang="0">
                  <a:pos x="182" y="190"/>
                </a:cxn>
                <a:cxn ang="0">
                  <a:pos x="203" y="168"/>
                </a:cxn>
                <a:cxn ang="0">
                  <a:pos x="223" y="147"/>
                </a:cxn>
                <a:cxn ang="0">
                  <a:pos x="242" y="126"/>
                </a:cxn>
                <a:cxn ang="0">
                  <a:pos x="263" y="115"/>
                </a:cxn>
                <a:cxn ang="0">
                  <a:pos x="285" y="112"/>
                </a:cxn>
                <a:cxn ang="0">
                  <a:pos x="311" y="124"/>
                </a:cxn>
                <a:cxn ang="0">
                  <a:pos x="310" y="182"/>
                </a:cxn>
                <a:cxn ang="0">
                  <a:pos x="303" y="242"/>
                </a:cxn>
                <a:cxn ang="0">
                  <a:pos x="291" y="301"/>
                </a:cxn>
                <a:cxn ang="0">
                  <a:pos x="279" y="363"/>
                </a:cxn>
                <a:cxn ang="0">
                  <a:pos x="263" y="424"/>
                </a:cxn>
                <a:cxn ang="0">
                  <a:pos x="251" y="486"/>
                </a:cxn>
                <a:cxn ang="0">
                  <a:pos x="241" y="548"/>
                </a:cxn>
                <a:cxn ang="0">
                  <a:pos x="239" y="611"/>
                </a:cxn>
                <a:cxn ang="0">
                  <a:pos x="206" y="607"/>
                </a:cxn>
                <a:cxn ang="0">
                  <a:pos x="175" y="603"/>
                </a:cxn>
                <a:cxn ang="0">
                  <a:pos x="142" y="599"/>
                </a:cxn>
                <a:cxn ang="0">
                  <a:pos x="111" y="595"/>
                </a:cxn>
                <a:cxn ang="0">
                  <a:pos x="80" y="587"/>
                </a:cxn>
                <a:cxn ang="0">
                  <a:pos x="51" y="578"/>
                </a:cxn>
                <a:cxn ang="0">
                  <a:pos x="24" y="565"/>
                </a:cxn>
                <a:cxn ang="0">
                  <a:pos x="0" y="549"/>
                </a:cxn>
                <a:cxn ang="0">
                  <a:pos x="23" y="485"/>
                </a:cxn>
                <a:cxn ang="0">
                  <a:pos x="40" y="418"/>
                </a:cxn>
                <a:cxn ang="0">
                  <a:pos x="52" y="350"/>
                </a:cxn>
                <a:cxn ang="0">
                  <a:pos x="62" y="281"/>
                </a:cxn>
                <a:cxn ang="0">
                  <a:pos x="68" y="210"/>
                </a:cxn>
                <a:cxn ang="0">
                  <a:pos x="75" y="140"/>
                </a:cxn>
                <a:cxn ang="0">
                  <a:pos x="82" y="69"/>
                </a:cxn>
                <a:cxn ang="0">
                  <a:pos x="93" y="0"/>
                </a:cxn>
                <a:cxn ang="0">
                  <a:pos x="103" y="0"/>
                </a:cxn>
                <a:cxn ang="0">
                  <a:pos x="114" y="2"/>
                </a:cxn>
                <a:cxn ang="0">
                  <a:pos x="123" y="5"/>
                </a:cxn>
                <a:cxn ang="0">
                  <a:pos x="132" y="11"/>
                </a:cxn>
                <a:cxn ang="0">
                  <a:pos x="138" y="15"/>
                </a:cxn>
                <a:cxn ang="0">
                  <a:pos x="145" y="20"/>
                </a:cxn>
                <a:cxn ang="0">
                  <a:pos x="150" y="25"/>
                </a:cxn>
                <a:cxn ang="0">
                  <a:pos x="155" y="30"/>
                </a:cxn>
              </a:cxnLst>
              <a:rect l="0" t="0" r="r" b="b"/>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2" name="Freeform 72"/>
            <p:cNvSpPr>
              <a:spLocks/>
            </p:cNvSpPr>
            <p:nvPr/>
          </p:nvSpPr>
          <p:spPr bwMode="auto">
            <a:xfrm>
              <a:off x="4232" y="1620"/>
              <a:ext cx="54" cy="60"/>
            </a:xfrm>
            <a:custGeom>
              <a:avLst/>
              <a:gdLst/>
              <a:ahLst/>
              <a:cxnLst>
                <a:cxn ang="0">
                  <a:pos x="156" y="93"/>
                </a:cxn>
                <a:cxn ang="0">
                  <a:pos x="167" y="87"/>
                </a:cxn>
                <a:cxn ang="0">
                  <a:pos x="178" y="82"/>
                </a:cxn>
                <a:cxn ang="0">
                  <a:pos x="190" y="75"/>
                </a:cxn>
                <a:cxn ang="0">
                  <a:pos x="202" y="69"/>
                </a:cxn>
                <a:cxn ang="0">
                  <a:pos x="213" y="63"/>
                </a:cxn>
                <a:cxn ang="0">
                  <a:pos x="226" y="60"/>
                </a:cxn>
                <a:cxn ang="0">
                  <a:pos x="237" y="59"/>
                </a:cxn>
                <a:cxn ang="0">
                  <a:pos x="250" y="62"/>
                </a:cxn>
                <a:cxn ang="0">
                  <a:pos x="270" y="218"/>
                </a:cxn>
                <a:cxn ang="0">
                  <a:pos x="253" y="211"/>
                </a:cxn>
                <a:cxn ang="0">
                  <a:pos x="239" y="205"/>
                </a:cxn>
                <a:cxn ang="0">
                  <a:pos x="226" y="197"/>
                </a:cxn>
                <a:cxn ang="0">
                  <a:pos x="213" y="190"/>
                </a:cxn>
                <a:cxn ang="0">
                  <a:pos x="200" y="183"/>
                </a:cxn>
                <a:cxn ang="0">
                  <a:pos x="189" y="181"/>
                </a:cxn>
                <a:cxn ang="0">
                  <a:pos x="177" y="181"/>
                </a:cxn>
                <a:cxn ang="0">
                  <a:pos x="166" y="187"/>
                </a:cxn>
                <a:cxn ang="0">
                  <a:pos x="125" y="301"/>
                </a:cxn>
                <a:cxn ang="0">
                  <a:pos x="119" y="291"/>
                </a:cxn>
                <a:cxn ang="0">
                  <a:pos x="115" y="281"/>
                </a:cxn>
                <a:cxn ang="0">
                  <a:pos x="113" y="270"/>
                </a:cxn>
                <a:cxn ang="0">
                  <a:pos x="113" y="260"/>
                </a:cxn>
                <a:cxn ang="0">
                  <a:pos x="111" y="250"/>
                </a:cxn>
                <a:cxn ang="0">
                  <a:pos x="108" y="241"/>
                </a:cxn>
                <a:cxn ang="0">
                  <a:pos x="103" y="233"/>
                </a:cxn>
                <a:cxn ang="0">
                  <a:pos x="94" y="228"/>
                </a:cxn>
                <a:cxn ang="0">
                  <a:pos x="83" y="218"/>
                </a:cxn>
                <a:cxn ang="0">
                  <a:pos x="74" y="213"/>
                </a:cxn>
                <a:cxn ang="0">
                  <a:pos x="62" y="210"/>
                </a:cxn>
                <a:cxn ang="0">
                  <a:pos x="51" y="211"/>
                </a:cxn>
                <a:cxn ang="0">
                  <a:pos x="37" y="213"/>
                </a:cxn>
                <a:cxn ang="0">
                  <a:pos x="25" y="215"/>
                </a:cxn>
                <a:cxn ang="0">
                  <a:pos x="11" y="216"/>
                </a:cxn>
                <a:cxn ang="0">
                  <a:pos x="0" y="218"/>
                </a:cxn>
                <a:cxn ang="0">
                  <a:pos x="24" y="197"/>
                </a:cxn>
                <a:cxn ang="0">
                  <a:pos x="44" y="173"/>
                </a:cxn>
                <a:cxn ang="0">
                  <a:pos x="60" y="147"/>
                </a:cxn>
                <a:cxn ang="0">
                  <a:pos x="72" y="120"/>
                </a:cxn>
                <a:cxn ang="0">
                  <a:pos x="80" y="91"/>
                </a:cxn>
                <a:cxn ang="0">
                  <a:pos x="85" y="61"/>
                </a:cxn>
                <a:cxn ang="0">
                  <a:pos x="85" y="31"/>
                </a:cxn>
                <a:cxn ang="0">
                  <a:pos x="83" y="0"/>
                </a:cxn>
                <a:cxn ang="0">
                  <a:pos x="95" y="9"/>
                </a:cxn>
                <a:cxn ang="0">
                  <a:pos x="104" y="22"/>
                </a:cxn>
                <a:cxn ang="0">
                  <a:pos x="109" y="34"/>
                </a:cxn>
                <a:cxn ang="0">
                  <a:pos x="115" y="50"/>
                </a:cxn>
                <a:cxn ang="0">
                  <a:pos x="120" y="62"/>
                </a:cxn>
                <a:cxn ang="0">
                  <a:pos x="128" y="76"/>
                </a:cxn>
                <a:cxn ang="0">
                  <a:pos x="139" y="86"/>
                </a:cxn>
                <a:cxn ang="0">
                  <a:pos x="156" y="93"/>
                </a:cxn>
              </a:cxnLst>
              <a:rect l="0" t="0" r="r" b="b"/>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3" name="Freeform 73"/>
            <p:cNvSpPr>
              <a:spLocks/>
            </p:cNvSpPr>
            <p:nvPr/>
          </p:nvSpPr>
          <p:spPr bwMode="auto">
            <a:xfrm>
              <a:off x="4322" y="1663"/>
              <a:ext cx="37" cy="44"/>
            </a:xfrm>
            <a:custGeom>
              <a:avLst/>
              <a:gdLst/>
              <a:ahLst/>
              <a:cxnLst>
                <a:cxn ang="0">
                  <a:pos x="187" y="176"/>
                </a:cxn>
                <a:cxn ang="0">
                  <a:pos x="174" y="171"/>
                </a:cxn>
                <a:cxn ang="0">
                  <a:pos x="163" y="166"/>
                </a:cxn>
                <a:cxn ang="0">
                  <a:pos x="152" y="161"/>
                </a:cxn>
                <a:cxn ang="0">
                  <a:pos x="142" y="157"/>
                </a:cxn>
                <a:cxn ang="0">
                  <a:pos x="130" y="153"/>
                </a:cxn>
                <a:cxn ang="0">
                  <a:pos x="121" y="152"/>
                </a:cxn>
                <a:cxn ang="0">
                  <a:pos x="111" y="152"/>
                </a:cxn>
                <a:cxn ang="0">
                  <a:pos x="104" y="155"/>
                </a:cxn>
                <a:cxn ang="0">
                  <a:pos x="95" y="162"/>
                </a:cxn>
                <a:cxn ang="0">
                  <a:pos x="88" y="172"/>
                </a:cxn>
                <a:cxn ang="0">
                  <a:pos x="83" y="181"/>
                </a:cxn>
                <a:cxn ang="0">
                  <a:pos x="77" y="190"/>
                </a:cxn>
                <a:cxn ang="0">
                  <a:pos x="70" y="197"/>
                </a:cxn>
                <a:cxn ang="0">
                  <a:pos x="65" y="205"/>
                </a:cxn>
                <a:cxn ang="0">
                  <a:pos x="58" y="211"/>
                </a:cxn>
                <a:cxn ang="0">
                  <a:pos x="52" y="217"/>
                </a:cxn>
                <a:cxn ang="0">
                  <a:pos x="59" y="201"/>
                </a:cxn>
                <a:cxn ang="0">
                  <a:pos x="59" y="186"/>
                </a:cxn>
                <a:cxn ang="0">
                  <a:pos x="53" y="171"/>
                </a:cxn>
                <a:cxn ang="0">
                  <a:pos x="44" y="157"/>
                </a:cxn>
                <a:cxn ang="0">
                  <a:pos x="32" y="144"/>
                </a:cxn>
                <a:cxn ang="0">
                  <a:pos x="21" y="132"/>
                </a:cxn>
                <a:cxn ang="0">
                  <a:pos x="8" y="122"/>
                </a:cxn>
                <a:cxn ang="0">
                  <a:pos x="0" y="114"/>
                </a:cxn>
                <a:cxn ang="0">
                  <a:pos x="24" y="112"/>
                </a:cxn>
                <a:cxn ang="0">
                  <a:pos x="42" y="104"/>
                </a:cxn>
                <a:cxn ang="0">
                  <a:pos x="57" y="89"/>
                </a:cxn>
                <a:cxn ang="0">
                  <a:pos x="68" y="73"/>
                </a:cxn>
                <a:cxn ang="0">
                  <a:pos x="78" y="51"/>
                </a:cxn>
                <a:cxn ang="0">
                  <a:pos x="88" y="32"/>
                </a:cxn>
                <a:cxn ang="0">
                  <a:pos x="100" y="13"/>
                </a:cxn>
                <a:cxn ang="0">
                  <a:pos x="114" y="0"/>
                </a:cxn>
                <a:cxn ang="0">
                  <a:pos x="118" y="23"/>
                </a:cxn>
                <a:cxn ang="0">
                  <a:pos x="122" y="45"/>
                </a:cxn>
                <a:cxn ang="0">
                  <a:pos x="127" y="68"/>
                </a:cxn>
                <a:cxn ang="0">
                  <a:pos x="135" y="92"/>
                </a:cxn>
                <a:cxn ang="0">
                  <a:pos x="143" y="113"/>
                </a:cxn>
                <a:cxn ang="0">
                  <a:pos x="154" y="135"/>
                </a:cxn>
                <a:cxn ang="0">
                  <a:pos x="169" y="155"/>
                </a:cxn>
                <a:cxn ang="0">
                  <a:pos x="187" y="176"/>
                </a:cxn>
              </a:cxnLst>
              <a:rect l="0" t="0" r="r" b="b"/>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4" name="Freeform 74"/>
            <p:cNvSpPr>
              <a:spLocks/>
            </p:cNvSpPr>
            <p:nvPr/>
          </p:nvSpPr>
          <p:spPr bwMode="auto">
            <a:xfrm>
              <a:off x="4112" y="1663"/>
              <a:ext cx="52" cy="46"/>
            </a:xfrm>
            <a:custGeom>
              <a:avLst/>
              <a:gdLst/>
              <a:ahLst/>
              <a:cxnLst>
                <a:cxn ang="0">
                  <a:pos x="208" y="93"/>
                </a:cxn>
                <a:cxn ang="0">
                  <a:pos x="260" y="93"/>
                </a:cxn>
                <a:cxn ang="0">
                  <a:pos x="246" y="105"/>
                </a:cxn>
                <a:cxn ang="0">
                  <a:pos x="234" y="119"/>
                </a:cxn>
                <a:cxn ang="0">
                  <a:pos x="220" y="135"/>
                </a:cxn>
                <a:cxn ang="0">
                  <a:pos x="211" y="152"/>
                </a:cxn>
                <a:cxn ang="0">
                  <a:pos x="203" y="167"/>
                </a:cxn>
                <a:cxn ang="0">
                  <a:pos x="201" y="184"/>
                </a:cxn>
                <a:cxn ang="0">
                  <a:pos x="205" y="200"/>
                </a:cxn>
                <a:cxn ang="0">
                  <a:pos x="218" y="217"/>
                </a:cxn>
                <a:cxn ang="0">
                  <a:pos x="218" y="227"/>
                </a:cxn>
                <a:cxn ang="0">
                  <a:pos x="214" y="228"/>
                </a:cxn>
                <a:cxn ang="0">
                  <a:pos x="206" y="227"/>
                </a:cxn>
                <a:cxn ang="0">
                  <a:pos x="195" y="223"/>
                </a:cxn>
                <a:cxn ang="0">
                  <a:pos x="183" y="219"/>
                </a:cxn>
                <a:cxn ang="0">
                  <a:pos x="167" y="216"/>
                </a:cxn>
                <a:cxn ang="0">
                  <a:pos x="151" y="215"/>
                </a:cxn>
                <a:cxn ang="0">
                  <a:pos x="136" y="218"/>
                </a:cxn>
                <a:cxn ang="0">
                  <a:pos x="124" y="227"/>
                </a:cxn>
                <a:cxn ang="0">
                  <a:pos x="116" y="206"/>
                </a:cxn>
                <a:cxn ang="0">
                  <a:pos x="104" y="191"/>
                </a:cxn>
                <a:cxn ang="0">
                  <a:pos x="88" y="180"/>
                </a:cxn>
                <a:cxn ang="0">
                  <a:pos x="70" y="173"/>
                </a:cxn>
                <a:cxn ang="0">
                  <a:pos x="49" y="165"/>
                </a:cxn>
                <a:cxn ang="0">
                  <a:pos x="30" y="157"/>
                </a:cxn>
                <a:cxn ang="0">
                  <a:pos x="13" y="147"/>
                </a:cxn>
                <a:cxn ang="0">
                  <a:pos x="0" y="135"/>
                </a:cxn>
                <a:cxn ang="0">
                  <a:pos x="15" y="125"/>
                </a:cxn>
                <a:cxn ang="0">
                  <a:pos x="35" y="118"/>
                </a:cxn>
                <a:cxn ang="0">
                  <a:pos x="54" y="113"/>
                </a:cxn>
                <a:cxn ang="0">
                  <a:pos x="74" y="110"/>
                </a:cxn>
                <a:cxn ang="0">
                  <a:pos x="92" y="103"/>
                </a:cxn>
                <a:cxn ang="0">
                  <a:pos x="109" y="94"/>
                </a:cxn>
                <a:cxn ang="0">
                  <a:pos x="123" y="80"/>
                </a:cxn>
                <a:cxn ang="0">
                  <a:pos x="134" y="62"/>
                </a:cxn>
                <a:cxn ang="0">
                  <a:pos x="156" y="0"/>
                </a:cxn>
                <a:cxn ang="0">
                  <a:pos x="159" y="14"/>
                </a:cxn>
                <a:cxn ang="0">
                  <a:pos x="162" y="26"/>
                </a:cxn>
                <a:cxn ang="0">
                  <a:pos x="167" y="38"/>
                </a:cxn>
                <a:cxn ang="0">
                  <a:pos x="173" y="50"/>
                </a:cxn>
                <a:cxn ang="0">
                  <a:pos x="178" y="60"/>
                </a:cxn>
                <a:cxn ang="0">
                  <a:pos x="186" y="70"/>
                </a:cxn>
                <a:cxn ang="0">
                  <a:pos x="196" y="80"/>
                </a:cxn>
                <a:cxn ang="0">
                  <a:pos x="208" y="93"/>
                </a:cxn>
              </a:cxnLst>
              <a:rect l="0" t="0" r="r" b="b"/>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5" name="Freeform 75"/>
            <p:cNvSpPr>
              <a:spLocks/>
            </p:cNvSpPr>
            <p:nvPr/>
          </p:nvSpPr>
          <p:spPr bwMode="auto">
            <a:xfrm>
              <a:off x="4228" y="1668"/>
              <a:ext cx="60" cy="102"/>
            </a:xfrm>
            <a:custGeom>
              <a:avLst/>
              <a:gdLst/>
              <a:ahLst/>
              <a:cxnLst>
                <a:cxn ang="0">
                  <a:pos x="300" y="456"/>
                </a:cxn>
                <a:cxn ang="0">
                  <a:pos x="266" y="473"/>
                </a:cxn>
                <a:cxn ang="0">
                  <a:pos x="230" y="488"/>
                </a:cxn>
                <a:cxn ang="0">
                  <a:pos x="192" y="499"/>
                </a:cxn>
                <a:cxn ang="0">
                  <a:pos x="153" y="507"/>
                </a:cxn>
                <a:cxn ang="0">
                  <a:pos x="113" y="510"/>
                </a:cxn>
                <a:cxn ang="0">
                  <a:pos x="73" y="510"/>
                </a:cxn>
                <a:cxn ang="0">
                  <a:pos x="35" y="506"/>
                </a:cxn>
                <a:cxn ang="0">
                  <a:pos x="0" y="497"/>
                </a:cxn>
                <a:cxn ang="0">
                  <a:pos x="0" y="20"/>
                </a:cxn>
                <a:cxn ang="0">
                  <a:pos x="44" y="10"/>
                </a:cxn>
                <a:cxn ang="0">
                  <a:pos x="71" y="18"/>
                </a:cxn>
                <a:cxn ang="0">
                  <a:pos x="85" y="37"/>
                </a:cxn>
                <a:cxn ang="0">
                  <a:pos x="93" y="66"/>
                </a:cxn>
                <a:cxn ang="0">
                  <a:pos x="97" y="98"/>
                </a:cxn>
                <a:cxn ang="0">
                  <a:pos x="102" y="131"/>
                </a:cxn>
                <a:cxn ang="0">
                  <a:pos x="113" y="158"/>
                </a:cxn>
                <a:cxn ang="0">
                  <a:pos x="134" y="176"/>
                </a:cxn>
                <a:cxn ang="0">
                  <a:pos x="159" y="163"/>
                </a:cxn>
                <a:cxn ang="0">
                  <a:pos x="177" y="148"/>
                </a:cxn>
                <a:cxn ang="0">
                  <a:pos x="187" y="126"/>
                </a:cxn>
                <a:cxn ang="0">
                  <a:pos x="195" y="102"/>
                </a:cxn>
                <a:cxn ang="0">
                  <a:pos x="198" y="75"/>
                </a:cxn>
                <a:cxn ang="0">
                  <a:pos x="203" y="49"/>
                </a:cxn>
                <a:cxn ang="0">
                  <a:pos x="207" y="23"/>
                </a:cxn>
                <a:cxn ang="0">
                  <a:pos x="218" y="0"/>
                </a:cxn>
                <a:cxn ang="0">
                  <a:pos x="290" y="52"/>
                </a:cxn>
                <a:cxn ang="0">
                  <a:pos x="300" y="456"/>
                </a:cxn>
              </a:cxnLst>
              <a:rect l="0" t="0" r="r" b="b"/>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6" name="Freeform 76"/>
            <p:cNvSpPr>
              <a:spLocks/>
            </p:cNvSpPr>
            <p:nvPr/>
          </p:nvSpPr>
          <p:spPr bwMode="auto">
            <a:xfrm>
              <a:off x="4104" y="1684"/>
              <a:ext cx="74" cy="83"/>
            </a:xfrm>
            <a:custGeom>
              <a:avLst/>
              <a:gdLst/>
              <a:ahLst/>
              <a:cxnLst>
                <a:cxn ang="0">
                  <a:pos x="324" y="395"/>
                </a:cxn>
                <a:cxn ang="0">
                  <a:pos x="262" y="414"/>
                </a:cxn>
                <a:cxn ang="0">
                  <a:pos x="193" y="412"/>
                </a:cxn>
                <a:cxn ang="0">
                  <a:pos x="124" y="406"/>
                </a:cxn>
                <a:cxn ang="0">
                  <a:pos x="44" y="399"/>
                </a:cxn>
                <a:cxn ang="0">
                  <a:pos x="2" y="350"/>
                </a:cxn>
                <a:cxn ang="0">
                  <a:pos x="2" y="271"/>
                </a:cxn>
                <a:cxn ang="0">
                  <a:pos x="12" y="190"/>
                </a:cxn>
                <a:cxn ang="0">
                  <a:pos x="20" y="94"/>
                </a:cxn>
                <a:cxn ang="0">
                  <a:pos x="43" y="92"/>
                </a:cxn>
                <a:cxn ang="0">
                  <a:pos x="67" y="101"/>
                </a:cxn>
                <a:cxn ang="0">
                  <a:pos x="89" y="113"/>
                </a:cxn>
                <a:cxn ang="0">
                  <a:pos x="113" y="124"/>
                </a:cxn>
                <a:cxn ang="0">
                  <a:pos x="113" y="164"/>
                </a:cxn>
                <a:cxn ang="0">
                  <a:pos x="106" y="206"/>
                </a:cxn>
                <a:cxn ang="0">
                  <a:pos x="105" y="244"/>
                </a:cxn>
                <a:cxn ang="0">
                  <a:pos x="124" y="280"/>
                </a:cxn>
                <a:cxn ang="0">
                  <a:pos x="160" y="246"/>
                </a:cxn>
                <a:cxn ang="0">
                  <a:pos x="188" y="197"/>
                </a:cxn>
                <a:cxn ang="0">
                  <a:pos x="216" y="163"/>
                </a:cxn>
                <a:cxn ang="0">
                  <a:pos x="259" y="176"/>
                </a:cxn>
                <a:cxn ang="0">
                  <a:pos x="273" y="191"/>
                </a:cxn>
                <a:cxn ang="0">
                  <a:pos x="290" y="203"/>
                </a:cxn>
                <a:cxn ang="0">
                  <a:pos x="308" y="209"/>
                </a:cxn>
                <a:cxn ang="0">
                  <a:pos x="331" y="208"/>
                </a:cxn>
                <a:cxn ang="0">
                  <a:pos x="338" y="156"/>
                </a:cxn>
                <a:cxn ang="0">
                  <a:pos x="315" y="99"/>
                </a:cxn>
                <a:cxn ang="0">
                  <a:pos x="307" y="45"/>
                </a:cxn>
                <a:cxn ang="0">
                  <a:pos x="363" y="0"/>
                </a:cxn>
                <a:cxn ang="0">
                  <a:pos x="368" y="83"/>
                </a:cxn>
                <a:cxn ang="0">
                  <a:pos x="364" y="175"/>
                </a:cxn>
                <a:cxn ang="0">
                  <a:pos x="356" y="272"/>
                </a:cxn>
                <a:cxn ang="0">
                  <a:pos x="351" y="374"/>
                </a:cxn>
              </a:cxnLst>
              <a:rect l="0" t="0" r="r" b="b"/>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7" name="Freeform 77"/>
            <p:cNvSpPr>
              <a:spLocks/>
            </p:cNvSpPr>
            <p:nvPr/>
          </p:nvSpPr>
          <p:spPr bwMode="auto">
            <a:xfrm>
              <a:off x="4278" y="1767"/>
              <a:ext cx="31" cy="46"/>
            </a:xfrm>
            <a:custGeom>
              <a:avLst/>
              <a:gdLst/>
              <a:ahLst/>
              <a:cxnLst>
                <a:cxn ang="0">
                  <a:pos x="156" y="31"/>
                </a:cxn>
                <a:cxn ang="0">
                  <a:pos x="42" y="228"/>
                </a:cxn>
                <a:cxn ang="0">
                  <a:pos x="32" y="219"/>
                </a:cxn>
                <a:cxn ang="0">
                  <a:pos x="20" y="211"/>
                </a:cxn>
                <a:cxn ang="0">
                  <a:pos x="14" y="205"/>
                </a:cxn>
                <a:cxn ang="0">
                  <a:pos x="8" y="200"/>
                </a:cxn>
                <a:cxn ang="0">
                  <a:pos x="4" y="193"/>
                </a:cxn>
                <a:cxn ang="0">
                  <a:pos x="0" y="187"/>
                </a:cxn>
                <a:cxn ang="0">
                  <a:pos x="114" y="0"/>
                </a:cxn>
                <a:cxn ang="0">
                  <a:pos x="120" y="0"/>
                </a:cxn>
                <a:cxn ang="0">
                  <a:pos x="126" y="2"/>
                </a:cxn>
                <a:cxn ang="0">
                  <a:pos x="130" y="5"/>
                </a:cxn>
                <a:cxn ang="0">
                  <a:pos x="135" y="11"/>
                </a:cxn>
                <a:cxn ang="0">
                  <a:pos x="138" y="15"/>
                </a:cxn>
                <a:cxn ang="0">
                  <a:pos x="144" y="21"/>
                </a:cxn>
                <a:cxn ang="0">
                  <a:pos x="148" y="26"/>
                </a:cxn>
                <a:cxn ang="0">
                  <a:pos x="156" y="31"/>
                </a:cxn>
              </a:cxnLst>
              <a:rect l="0" t="0" r="r" b="b"/>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8" name="Freeform 78"/>
            <p:cNvSpPr>
              <a:spLocks/>
            </p:cNvSpPr>
            <p:nvPr/>
          </p:nvSpPr>
          <p:spPr bwMode="auto">
            <a:xfrm>
              <a:off x="4275" y="1773"/>
              <a:ext cx="11" cy="19"/>
            </a:xfrm>
            <a:custGeom>
              <a:avLst/>
              <a:gdLst/>
              <a:ahLst/>
              <a:cxnLst>
                <a:cxn ang="0">
                  <a:pos x="3" y="93"/>
                </a:cxn>
                <a:cxn ang="0">
                  <a:pos x="2" y="74"/>
                </a:cxn>
                <a:cxn ang="0">
                  <a:pos x="1" y="58"/>
                </a:cxn>
                <a:cxn ang="0">
                  <a:pos x="0" y="43"/>
                </a:cxn>
                <a:cxn ang="0">
                  <a:pos x="2" y="31"/>
                </a:cxn>
                <a:cxn ang="0">
                  <a:pos x="5" y="19"/>
                </a:cxn>
                <a:cxn ang="0">
                  <a:pos x="15" y="10"/>
                </a:cxn>
                <a:cxn ang="0">
                  <a:pos x="31" y="4"/>
                </a:cxn>
                <a:cxn ang="0">
                  <a:pos x="55" y="0"/>
                </a:cxn>
                <a:cxn ang="0">
                  <a:pos x="3" y="93"/>
                </a:cxn>
              </a:cxnLst>
              <a:rect l="0" t="0" r="r" b="b"/>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9" name="Freeform 79"/>
            <p:cNvSpPr>
              <a:spLocks/>
            </p:cNvSpPr>
            <p:nvPr/>
          </p:nvSpPr>
          <p:spPr bwMode="auto">
            <a:xfrm>
              <a:off x="4131" y="1777"/>
              <a:ext cx="29" cy="44"/>
            </a:xfrm>
            <a:custGeom>
              <a:avLst/>
              <a:gdLst/>
              <a:ahLst/>
              <a:cxnLst>
                <a:cxn ang="0">
                  <a:pos x="145" y="0"/>
                </a:cxn>
                <a:cxn ang="0">
                  <a:pos x="126" y="27"/>
                </a:cxn>
                <a:cxn ang="0">
                  <a:pos x="109" y="55"/>
                </a:cxn>
                <a:cxn ang="0">
                  <a:pos x="92" y="82"/>
                </a:cxn>
                <a:cxn ang="0">
                  <a:pos x="76" y="111"/>
                </a:cxn>
                <a:cxn ang="0">
                  <a:pos x="58" y="139"/>
                </a:cxn>
                <a:cxn ang="0">
                  <a:pos x="41" y="167"/>
                </a:cxn>
                <a:cxn ang="0">
                  <a:pos x="21" y="193"/>
                </a:cxn>
                <a:cxn ang="0">
                  <a:pos x="0" y="218"/>
                </a:cxn>
                <a:cxn ang="0">
                  <a:pos x="2" y="183"/>
                </a:cxn>
                <a:cxn ang="0">
                  <a:pos x="8" y="150"/>
                </a:cxn>
                <a:cxn ang="0">
                  <a:pos x="17" y="119"/>
                </a:cxn>
                <a:cxn ang="0">
                  <a:pos x="31" y="92"/>
                </a:cxn>
                <a:cxn ang="0">
                  <a:pos x="45" y="65"/>
                </a:cxn>
                <a:cxn ang="0">
                  <a:pos x="60" y="41"/>
                </a:cxn>
                <a:cxn ang="0">
                  <a:pos x="76" y="19"/>
                </a:cxn>
                <a:cxn ang="0">
                  <a:pos x="93" y="0"/>
                </a:cxn>
                <a:cxn ang="0">
                  <a:pos x="96" y="2"/>
                </a:cxn>
                <a:cxn ang="0">
                  <a:pos x="102" y="3"/>
                </a:cxn>
                <a:cxn ang="0">
                  <a:pos x="109" y="3"/>
                </a:cxn>
                <a:cxn ang="0">
                  <a:pos x="116" y="3"/>
                </a:cxn>
                <a:cxn ang="0">
                  <a:pos x="122" y="1"/>
                </a:cxn>
                <a:cxn ang="0">
                  <a:pos x="129" y="1"/>
                </a:cxn>
                <a:cxn ang="0">
                  <a:pos x="137" y="0"/>
                </a:cxn>
                <a:cxn ang="0">
                  <a:pos x="145" y="0"/>
                </a:cxn>
              </a:cxnLst>
              <a:rect l="0" t="0" r="r" b="b"/>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0" name="Freeform 80"/>
            <p:cNvSpPr>
              <a:spLocks/>
            </p:cNvSpPr>
            <p:nvPr/>
          </p:nvSpPr>
          <p:spPr bwMode="auto">
            <a:xfrm>
              <a:off x="4139" y="1782"/>
              <a:ext cx="29" cy="53"/>
            </a:xfrm>
            <a:custGeom>
              <a:avLst/>
              <a:gdLst/>
              <a:ahLst/>
              <a:cxnLst>
                <a:cxn ang="0">
                  <a:pos x="32" y="269"/>
                </a:cxn>
                <a:cxn ang="0">
                  <a:pos x="0" y="249"/>
                </a:cxn>
                <a:cxn ang="0">
                  <a:pos x="146" y="0"/>
                </a:cxn>
                <a:cxn ang="0">
                  <a:pos x="145" y="36"/>
                </a:cxn>
                <a:cxn ang="0">
                  <a:pos x="137" y="72"/>
                </a:cxn>
                <a:cxn ang="0">
                  <a:pos x="123" y="106"/>
                </a:cxn>
                <a:cxn ang="0">
                  <a:pos x="107" y="141"/>
                </a:cxn>
                <a:cxn ang="0">
                  <a:pos x="87" y="173"/>
                </a:cxn>
                <a:cxn ang="0">
                  <a:pos x="68" y="206"/>
                </a:cxn>
                <a:cxn ang="0">
                  <a:pos x="48" y="237"/>
                </a:cxn>
                <a:cxn ang="0">
                  <a:pos x="32" y="269"/>
                </a:cxn>
              </a:cxnLst>
              <a:rect l="0" t="0" r="r" b="b"/>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1" name="Freeform 81"/>
            <p:cNvSpPr>
              <a:spLocks/>
            </p:cNvSpPr>
            <p:nvPr/>
          </p:nvSpPr>
          <p:spPr bwMode="auto">
            <a:xfrm>
              <a:off x="4293" y="1782"/>
              <a:ext cx="30" cy="43"/>
            </a:xfrm>
            <a:custGeom>
              <a:avLst/>
              <a:gdLst/>
              <a:ahLst/>
              <a:cxnLst>
                <a:cxn ang="0">
                  <a:pos x="61" y="217"/>
                </a:cxn>
                <a:cxn ang="0">
                  <a:pos x="51" y="209"/>
                </a:cxn>
                <a:cxn ang="0">
                  <a:pos x="38" y="203"/>
                </a:cxn>
                <a:cxn ang="0">
                  <a:pos x="26" y="198"/>
                </a:cxn>
                <a:cxn ang="0">
                  <a:pos x="14" y="193"/>
                </a:cxn>
                <a:cxn ang="0">
                  <a:pos x="4" y="185"/>
                </a:cxn>
                <a:cxn ang="0">
                  <a:pos x="0" y="179"/>
                </a:cxn>
                <a:cxn ang="0">
                  <a:pos x="1" y="167"/>
                </a:cxn>
                <a:cxn ang="0">
                  <a:pos x="9" y="155"/>
                </a:cxn>
                <a:cxn ang="0">
                  <a:pos x="112" y="0"/>
                </a:cxn>
                <a:cxn ang="0">
                  <a:pos x="139" y="23"/>
                </a:cxn>
                <a:cxn ang="0">
                  <a:pos x="149" y="49"/>
                </a:cxn>
                <a:cxn ang="0">
                  <a:pos x="143" y="76"/>
                </a:cxn>
                <a:cxn ang="0">
                  <a:pos x="129" y="104"/>
                </a:cxn>
                <a:cxn ang="0">
                  <a:pos x="107" y="131"/>
                </a:cxn>
                <a:cxn ang="0">
                  <a:pos x="87" y="161"/>
                </a:cxn>
                <a:cxn ang="0">
                  <a:pos x="69" y="189"/>
                </a:cxn>
                <a:cxn ang="0">
                  <a:pos x="61" y="217"/>
                </a:cxn>
              </a:cxnLst>
              <a:rect l="0" t="0" r="r" b="b"/>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2" name="Freeform 82"/>
            <p:cNvSpPr>
              <a:spLocks/>
            </p:cNvSpPr>
            <p:nvPr/>
          </p:nvSpPr>
          <p:spPr bwMode="auto">
            <a:xfrm>
              <a:off x="4313" y="1798"/>
              <a:ext cx="31" cy="37"/>
            </a:xfrm>
            <a:custGeom>
              <a:avLst/>
              <a:gdLst/>
              <a:ahLst/>
              <a:cxnLst>
                <a:cxn ang="0">
                  <a:pos x="156" y="52"/>
                </a:cxn>
                <a:cxn ang="0">
                  <a:pos x="63" y="186"/>
                </a:cxn>
                <a:cxn ang="0">
                  <a:pos x="0" y="166"/>
                </a:cxn>
                <a:cxn ang="0">
                  <a:pos x="84" y="0"/>
                </a:cxn>
                <a:cxn ang="0">
                  <a:pos x="91" y="3"/>
                </a:cxn>
                <a:cxn ang="0">
                  <a:pos x="100" y="6"/>
                </a:cxn>
                <a:cxn ang="0">
                  <a:pos x="110" y="11"/>
                </a:cxn>
                <a:cxn ang="0">
                  <a:pos x="120" y="17"/>
                </a:cxn>
                <a:cxn ang="0">
                  <a:pos x="129" y="22"/>
                </a:cxn>
                <a:cxn ang="0">
                  <a:pos x="138" y="30"/>
                </a:cxn>
                <a:cxn ang="0">
                  <a:pos x="147" y="40"/>
                </a:cxn>
                <a:cxn ang="0">
                  <a:pos x="156" y="52"/>
                </a:cxn>
              </a:cxnLst>
              <a:rect l="0" t="0" r="r" b="b"/>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3" name="Freeform 83"/>
            <p:cNvSpPr>
              <a:spLocks/>
            </p:cNvSpPr>
            <p:nvPr/>
          </p:nvSpPr>
          <p:spPr bwMode="auto">
            <a:xfrm>
              <a:off x="4154" y="1809"/>
              <a:ext cx="26" cy="43"/>
            </a:xfrm>
            <a:custGeom>
              <a:avLst/>
              <a:gdLst/>
              <a:ahLst/>
              <a:cxnLst>
                <a:cxn ang="0">
                  <a:pos x="124" y="72"/>
                </a:cxn>
                <a:cxn ang="0">
                  <a:pos x="40" y="218"/>
                </a:cxn>
                <a:cxn ang="0">
                  <a:pos x="30" y="209"/>
                </a:cxn>
                <a:cxn ang="0">
                  <a:pos x="20" y="201"/>
                </a:cxn>
                <a:cxn ang="0">
                  <a:pos x="7" y="193"/>
                </a:cxn>
                <a:cxn ang="0">
                  <a:pos x="0" y="186"/>
                </a:cxn>
                <a:cxn ang="0">
                  <a:pos x="82" y="0"/>
                </a:cxn>
                <a:cxn ang="0">
                  <a:pos x="92" y="1"/>
                </a:cxn>
                <a:cxn ang="0">
                  <a:pos x="104" y="6"/>
                </a:cxn>
                <a:cxn ang="0">
                  <a:pos x="113" y="13"/>
                </a:cxn>
                <a:cxn ang="0">
                  <a:pos x="122" y="23"/>
                </a:cxn>
                <a:cxn ang="0">
                  <a:pos x="126" y="33"/>
                </a:cxn>
                <a:cxn ang="0">
                  <a:pos x="130" y="47"/>
                </a:cxn>
                <a:cxn ang="0">
                  <a:pos x="128" y="59"/>
                </a:cxn>
                <a:cxn ang="0">
                  <a:pos x="124" y="72"/>
                </a:cxn>
              </a:cxnLst>
              <a:rect l="0" t="0" r="r" b="b"/>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4" name="Freeform 84"/>
            <p:cNvSpPr>
              <a:spLocks/>
            </p:cNvSpPr>
            <p:nvPr/>
          </p:nvSpPr>
          <p:spPr bwMode="auto">
            <a:xfrm>
              <a:off x="4336" y="1815"/>
              <a:ext cx="20" cy="29"/>
            </a:xfrm>
            <a:custGeom>
              <a:avLst/>
              <a:gdLst/>
              <a:ahLst/>
              <a:cxnLst>
                <a:cxn ang="0">
                  <a:pos x="83" y="146"/>
                </a:cxn>
                <a:cxn ang="0">
                  <a:pos x="0" y="136"/>
                </a:cxn>
                <a:cxn ang="0">
                  <a:pos x="62" y="0"/>
                </a:cxn>
                <a:cxn ang="0">
                  <a:pos x="72" y="15"/>
                </a:cxn>
                <a:cxn ang="0">
                  <a:pos x="82" y="33"/>
                </a:cxn>
                <a:cxn ang="0">
                  <a:pos x="89" y="50"/>
                </a:cxn>
                <a:cxn ang="0">
                  <a:pos x="96" y="69"/>
                </a:cxn>
                <a:cxn ang="0">
                  <a:pos x="97" y="87"/>
                </a:cxn>
                <a:cxn ang="0">
                  <a:pos x="96" y="106"/>
                </a:cxn>
                <a:cxn ang="0">
                  <a:pos x="91" y="125"/>
                </a:cxn>
                <a:cxn ang="0">
                  <a:pos x="83" y="146"/>
                </a:cxn>
              </a:cxnLst>
              <a:rect l="0" t="0" r="r" b="b"/>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5" name="Freeform 85"/>
            <p:cNvSpPr>
              <a:spLocks/>
            </p:cNvSpPr>
            <p:nvPr/>
          </p:nvSpPr>
          <p:spPr bwMode="auto">
            <a:xfrm>
              <a:off x="4171" y="1827"/>
              <a:ext cx="24" cy="35"/>
            </a:xfrm>
            <a:custGeom>
              <a:avLst/>
              <a:gdLst/>
              <a:ahLst/>
              <a:cxnLst>
                <a:cxn ang="0">
                  <a:pos x="57" y="176"/>
                </a:cxn>
                <a:cxn ang="0">
                  <a:pos x="44" y="174"/>
                </a:cxn>
                <a:cxn ang="0">
                  <a:pos x="31" y="171"/>
                </a:cxn>
                <a:cxn ang="0">
                  <a:pos x="18" y="163"/>
                </a:cxn>
                <a:cxn ang="0">
                  <a:pos x="9" y="155"/>
                </a:cxn>
                <a:cxn ang="0">
                  <a:pos x="2" y="144"/>
                </a:cxn>
                <a:cxn ang="0">
                  <a:pos x="0" y="132"/>
                </a:cxn>
                <a:cxn ang="0">
                  <a:pos x="4" y="118"/>
                </a:cxn>
                <a:cxn ang="0">
                  <a:pos x="15" y="104"/>
                </a:cxn>
                <a:cxn ang="0">
                  <a:pos x="79" y="0"/>
                </a:cxn>
                <a:cxn ang="0">
                  <a:pos x="107" y="19"/>
                </a:cxn>
                <a:cxn ang="0">
                  <a:pos x="119" y="42"/>
                </a:cxn>
                <a:cxn ang="0">
                  <a:pos x="118" y="65"/>
                </a:cxn>
                <a:cxn ang="0">
                  <a:pos x="110" y="88"/>
                </a:cxn>
                <a:cxn ang="0">
                  <a:pos x="95" y="111"/>
                </a:cxn>
                <a:cxn ang="0">
                  <a:pos x="79" y="133"/>
                </a:cxn>
                <a:cxn ang="0">
                  <a:pos x="64" y="155"/>
                </a:cxn>
                <a:cxn ang="0">
                  <a:pos x="57" y="176"/>
                </a:cxn>
              </a:cxnLst>
              <a:rect l="0" t="0" r="r" b="b"/>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6" name="Freeform 86"/>
            <p:cNvSpPr>
              <a:spLocks/>
            </p:cNvSpPr>
            <p:nvPr/>
          </p:nvSpPr>
          <p:spPr bwMode="auto">
            <a:xfrm>
              <a:off x="4193" y="1846"/>
              <a:ext cx="17" cy="23"/>
            </a:xfrm>
            <a:custGeom>
              <a:avLst/>
              <a:gdLst/>
              <a:ahLst/>
              <a:cxnLst>
                <a:cxn ang="0">
                  <a:pos x="73" y="114"/>
                </a:cxn>
                <a:cxn ang="0">
                  <a:pos x="0" y="104"/>
                </a:cxn>
                <a:cxn ang="0">
                  <a:pos x="42" y="0"/>
                </a:cxn>
                <a:cxn ang="0">
                  <a:pos x="52" y="11"/>
                </a:cxn>
                <a:cxn ang="0">
                  <a:pos x="64" y="25"/>
                </a:cxn>
                <a:cxn ang="0">
                  <a:pos x="73" y="38"/>
                </a:cxn>
                <a:cxn ang="0">
                  <a:pos x="80" y="53"/>
                </a:cxn>
                <a:cxn ang="0">
                  <a:pos x="84" y="67"/>
                </a:cxn>
                <a:cxn ang="0">
                  <a:pos x="85" y="82"/>
                </a:cxn>
                <a:cxn ang="0">
                  <a:pos x="80" y="97"/>
                </a:cxn>
                <a:cxn ang="0">
                  <a:pos x="73" y="114"/>
                </a:cxn>
              </a:cxnLst>
              <a:rect l="0" t="0" r="r" b="b"/>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7" name="Freeform 87"/>
            <p:cNvSpPr>
              <a:spLocks/>
            </p:cNvSpPr>
            <p:nvPr/>
          </p:nvSpPr>
          <p:spPr bwMode="auto">
            <a:xfrm>
              <a:off x="4212" y="884"/>
              <a:ext cx="12" cy="7"/>
            </a:xfrm>
            <a:custGeom>
              <a:avLst/>
              <a:gdLst/>
              <a:ahLst/>
              <a:cxnLst>
                <a:cxn ang="0">
                  <a:pos x="62" y="32"/>
                </a:cxn>
                <a:cxn ang="0">
                  <a:pos x="62" y="34"/>
                </a:cxn>
                <a:cxn ang="0">
                  <a:pos x="58" y="35"/>
                </a:cxn>
                <a:cxn ang="0">
                  <a:pos x="49" y="35"/>
                </a:cxn>
                <a:cxn ang="0">
                  <a:pos x="38" y="35"/>
                </a:cxn>
                <a:cxn ang="0">
                  <a:pos x="26" y="33"/>
                </a:cxn>
                <a:cxn ang="0">
                  <a:pos x="15" y="33"/>
                </a:cxn>
                <a:cxn ang="0">
                  <a:pos x="6" y="32"/>
                </a:cxn>
                <a:cxn ang="0">
                  <a:pos x="0" y="32"/>
                </a:cxn>
                <a:cxn ang="0">
                  <a:pos x="31" y="0"/>
                </a:cxn>
                <a:cxn ang="0">
                  <a:pos x="62" y="32"/>
                </a:cxn>
              </a:cxnLst>
              <a:rect l="0" t="0" r="r" b="b"/>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8" name="Freeform 88"/>
            <p:cNvSpPr>
              <a:spLocks/>
            </p:cNvSpPr>
            <p:nvPr/>
          </p:nvSpPr>
          <p:spPr bwMode="auto">
            <a:xfrm>
              <a:off x="4123" y="610"/>
              <a:ext cx="62" cy="66"/>
            </a:xfrm>
            <a:custGeom>
              <a:avLst/>
              <a:gdLst/>
              <a:ahLst/>
              <a:cxnLst>
                <a:cxn ang="0">
                  <a:pos x="228" y="104"/>
                </a:cxn>
                <a:cxn ang="0">
                  <a:pos x="310" y="125"/>
                </a:cxn>
                <a:cxn ang="0">
                  <a:pos x="310" y="136"/>
                </a:cxn>
                <a:cxn ang="0">
                  <a:pos x="300" y="143"/>
                </a:cxn>
                <a:cxn ang="0">
                  <a:pos x="290" y="152"/>
                </a:cxn>
                <a:cxn ang="0">
                  <a:pos x="278" y="162"/>
                </a:cxn>
                <a:cxn ang="0">
                  <a:pos x="267" y="172"/>
                </a:cxn>
                <a:cxn ang="0">
                  <a:pos x="256" y="182"/>
                </a:cxn>
                <a:cxn ang="0">
                  <a:pos x="249" y="195"/>
                </a:cxn>
                <a:cxn ang="0">
                  <a:pos x="246" y="206"/>
                </a:cxn>
                <a:cxn ang="0">
                  <a:pos x="248" y="218"/>
                </a:cxn>
                <a:cxn ang="0">
                  <a:pos x="258" y="231"/>
                </a:cxn>
                <a:cxn ang="0">
                  <a:pos x="266" y="244"/>
                </a:cxn>
                <a:cxn ang="0">
                  <a:pos x="271" y="259"/>
                </a:cxn>
                <a:cxn ang="0">
                  <a:pos x="274" y="275"/>
                </a:cxn>
                <a:cxn ang="0">
                  <a:pos x="274" y="289"/>
                </a:cxn>
                <a:cxn ang="0">
                  <a:pos x="274" y="305"/>
                </a:cxn>
                <a:cxn ang="0">
                  <a:pos x="272" y="319"/>
                </a:cxn>
                <a:cxn ang="0">
                  <a:pos x="270" y="332"/>
                </a:cxn>
                <a:cxn ang="0">
                  <a:pos x="254" y="329"/>
                </a:cxn>
                <a:cxn ang="0">
                  <a:pos x="240" y="323"/>
                </a:cxn>
                <a:cxn ang="0">
                  <a:pos x="228" y="314"/>
                </a:cxn>
                <a:cxn ang="0">
                  <a:pos x="218" y="306"/>
                </a:cxn>
                <a:cxn ang="0">
                  <a:pos x="205" y="296"/>
                </a:cxn>
                <a:cxn ang="0">
                  <a:pos x="193" y="288"/>
                </a:cxn>
                <a:cxn ang="0">
                  <a:pos x="179" y="282"/>
                </a:cxn>
                <a:cxn ang="0">
                  <a:pos x="166" y="280"/>
                </a:cxn>
                <a:cxn ang="0">
                  <a:pos x="160" y="275"/>
                </a:cxn>
                <a:cxn ang="0">
                  <a:pos x="156" y="269"/>
                </a:cxn>
                <a:cxn ang="0">
                  <a:pos x="149" y="262"/>
                </a:cxn>
                <a:cxn ang="0">
                  <a:pos x="143" y="258"/>
                </a:cxn>
                <a:cxn ang="0">
                  <a:pos x="135" y="253"/>
                </a:cxn>
                <a:cxn ang="0">
                  <a:pos x="128" y="252"/>
                </a:cxn>
                <a:cxn ang="0">
                  <a:pos x="121" y="253"/>
                </a:cxn>
                <a:cxn ang="0">
                  <a:pos x="114" y="260"/>
                </a:cxn>
                <a:cxn ang="0">
                  <a:pos x="100" y="270"/>
                </a:cxn>
                <a:cxn ang="0">
                  <a:pos x="88" y="280"/>
                </a:cxn>
                <a:cxn ang="0">
                  <a:pos x="74" y="289"/>
                </a:cxn>
                <a:cxn ang="0">
                  <a:pos x="62" y="299"/>
                </a:cxn>
                <a:cxn ang="0">
                  <a:pos x="48" y="305"/>
                </a:cxn>
                <a:cxn ang="0">
                  <a:pos x="35" y="312"/>
                </a:cxn>
                <a:cxn ang="0">
                  <a:pos x="21" y="317"/>
                </a:cxn>
                <a:cxn ang="0">
                  <a:pos x="10" y="322"/>
                </a:cxn>
                <a:cxn ang="0">
                  <a:pos x="62" y="187"/>
                </a:cxn>
                <a:cxn ang="0">
                  <a:pos x="55" y="178"/>
                </a:cxn>
                <a:cxn ang="0">
                  <a:pos x="48" y="169"/>
                </a:cxn>
                <a:cxn ang="0">
                  <a:pos x="39" y="160"/>
                </a:cxn>
                <a:cxn ang="0">
                  <a:pos x="30" y="151"/>
                </a:cxn>
                <a:cxn ang="0">
                  <a:pos x="20" y="140"/>
                </a:cxn>
                <a:cxn ang="0">
                  <a:pos x="11" y="131"/>
                </a:cxn>
                <a:cxn ang="0">
                  <a:pos x="4" y="121"/>
                </a:cxn>
                <a:cxn ang="0">
                  <a:pos x="0" y="114"/>
                </a:cxn>
                <a:cxn ang="0">
                  <a:pos x="27" y="117"/>
                </a:cxn>
                <a:cxn ang="0">
                  <a:pos x="52" y="112"/>
                </a:cxn>
                <a:cxn ang="0">
                  <a:pos x="73" y="100"/>
                </a:cxn>
                <a:cxn ang="0">
                  <a:pos x="92" y="84"/>
                </a:cxn>
                <a:cxn ang="0">
                  <a:pos x="108" y="64"/>
                </a:cxn>
                <a:cxn ang="0">
                  <a:pos x="124" y="42"/>
                </a:cxn>
                <a:cxn ang="0">
                  <a:pos x="139" y="19"/>
                </a:cxn>
                <a:cxn ang="0">
                  <a:pos x="156" y="0"/>
                </a:cxn>
                <a:cxn ang="0">
                  <a:pos x="166" y="0"/>
                </a:cxn>
                <a:cxn ang="0">
                  <a:pos x="228" y="104"/>
                </a:cxn>
              </a:cxnLst>
              <a:rect l="0" t="0" r="r" b="b"/>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9" name="Freeform 89"/>
            <p:cNvSpPr>
              <a:spLocks/>
            </p:cNvSpPr>
            <p:nvPr/>
          </p:nvSpPr>
          <p:spPr bwMode="auto">
            <a:xfrm>
              <a:off x="4131" y="618"/>
              <a:ext cx="46" cy="52"/>
            </a:xfrm>
            <a:custGeom>
              <a:avLst/>
              <a:gdLst/>
              <a:ahLst/>
              <a:cxnLst>
                <a:cxn ang="0">
                  <a:pos x="197" y="94"/>
                </a:cxn>
                <a:cxn ang="0">
                  <a:pos x="204" y="94"/>
                </a:cxn>
                <a:cxn ang="0">
                  <a:pos x="212" y="94"/>
                </a:cxn>
                <a:cxn ang="0">
                  <a:pos x="220" y="94"/>
                </a:cxn>
                <a:cxn ang="0">
                  <a:pos x="229" y="94"/>
                </a:cxn>
                <a:cxn ang="0">
                  <a:pos x="222" y="103"/>
                </a:cxn>
                <a:cxn ang="0">
                  <a:pos x="216" y="111"/>
                </a:cxn>
                <a:cxn ang="0">
                  <a:pos x="208" y="116"/>
                </a:cxn>
                <a:cxn ang="0">
                  <a:pos x="202" y="122"/>
                </a:cxn>
                <a:cxn ang="0">
                  <a:pos x="194" y="127"/>
                </a:cxn>
                <a:cxn ang="0">
                  <a:pos x="187" y="131"/>
                </a:cxn>
                <a:cxn ang="0">
                  <a:pos x="180" y="137"/>
                </a:cxn>
                <a:cxn ang="0">
                  <a:pos x="177" y="145"/>
                </a:cxn>
                <a:cxn ang="0">
                  <a:pos x="180" y="159"/>
                </a:cxn>
                <a:cxn ang="0">
                  <a:pos x="186" y="175"/>
                </a:cxn>
                <a:cxn ang="0">
                  <a:pos x="193" y="190"/>
                </a:cxn>
                <a:cxn ang="0">
                  <a:pos x="199" y="206"/>
                </a:cxn>
                <a:cxn ang="0">
                  <a:pos x="204" y="219"/>
                </a:cxn>
                <a:cxn ang="0">
                  <a:pos x="207" y="233"/>
                </a:cxn>
                <a:cxn ang="0">
                  <a:pos x="208" y="245"/>
                </a:cxn>
                <a:cxn ang="0">
                  <a:pos x="207" y="259"/>
                </a:cxn>
                <a:cxn ang="0">
                  <a:pos x="93" y="176"/>
                </a:cxn>
                <a:cxn ang="0">
                  <a:pos x="0" y="238"/>
                </a:cxn>
                <a:cxn ang="0">
                  <a:pos x="4" y="221"/>
                </a:cxn>
                <a:cxn ang="0">
                  <a:pos x="11" y="208"/>
                </a:cxn>
                <a:cxn ang="0">
                  <a:pos x="16" y="194"/>
                </a:cxn>
                <a:cxn ang="0">
                  <a:pos x="24" y="182"/>
                </a:cxn>
                <a:cxn ang="0">
                  <a:pos x="30" y="168"/>
                </a:cxn>
                <a:cxn ang="0">
                  <a:pos x="35" y="157"/>
                </a:cxn>
                <a:cxn ang="0">
                  <a:pos x="39" y="146"/>
                </a:cxn>
                <a:cxn ang="0">
                  <a:pos x="41" y="134"/>
                </a:cxn>
                <a:cxn ang="0">
                  <a:pos x="33" y="129"/>
                </a:cxn>
                <a:cxn ang="0">
                  <a:pos x="26" y="124"/>
                </a:cxn>
                <a:cxn ang="0">
                  <a:pos x="21" y="118"/>
                </a:cxn>
                <a:cxn ang="0">
                  <a:pos x="16" y="112"/>
                </a:cxn>
                <a:cxn ang="0">
                  <a:pos x="12" y="104"/>
                </a:cxn>
                <a:cxn ang="0">
                  <a:pos x="7" y="97"/>
                </a:cxn>
                <a:cxn ang="0">
                  <a:pos x="4" y="89"/>
                </a:cxn>
                <a:cxn ang="0">
                  <a:pos x="0" y="83"/>
                </a:cxn>
                <a:cxn ang="0">
                  <a:pos x="73" y="72"/>
                </a:cxn>
                <a:cxn ang="0">
                  <a:pos x="125" y="0"/>
                </a:cxn>
                <a:cxn ang="0">
                  <a:pos x="136" y="9"/>
                </a:cxn>
                <a:cxn ang="0">
                  <a:pos x="144" y="23"/>
                </a:cxn>
                <a:cxn ang="0">
                  <a:pos x="148" y="37"/>
                </a:cxn>
                <a:cxn ang="0">
                  <a:pos x="153" y="54"/>
                </a:cxn>
                <a:cxn ang="0">
                  <a:pos x="156" y="68"/>
                </a:cxn>
                <a:cxn ang="0">
                  <a:pos x="164" y="81"/>
                </a:cxn>
                <a:cxn ang="0">
                  <a:pos x="177" y="89"/>
                </a:cxn>
                <a:cxn ang="0">
                  <a:pos x="197" y="94"/>
                </a:cxn>
              </a:cxnLst>
              <a:rect l="0" t="0" r="r" b="b"/>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0" name="Freeform 90"/>
            <p:cNvSpPr>
              <a:spLocks/>
            </p:cNvSpPr>
            <p:nvPr/>
          </p:nvSpPr>
          <p:spPr bwMode="auto">
            <a:xfrm>
              <a:off x="4249" y="726"/>
              <a:ext cx="62" cy="60"/>
            </a:xfrm>
            <a:custGeom>
              <a:avLst/>
              <a:gdLst/>
              <a:ahLst/>
              <a:cxnLst>
                <a:cxn ang="0">
                  <a:pos x="210" y="24"/>
                </a:cxn>
                <a:cxn ang="0">
                  <a:pos x="213" y="51"/>
                </a:cxn>
                <a:cxn ang="0">
                  <a:pos x="216" y="75"/>
                </a:cxn>
                <a:cxn ang="0">
                  <a:pos x="229" y="95"/>
                </a:cxn>
                <a:cxn ang="0">
                  <a:pos x="249" y="104"/>
                </a:cxn>
                <a:cxn ang="0">
                  <a:pos x="271" y="107"/>
                </a:cxn>
                <a:cxn ang="0">
                  <a:pos x="291" y="114"/>
                </a:cxn>
                <a:cxn ang="0">
                  <a:pos x="306" y="126"/>
                </a:cxn>
                <a:cxn ang="0">
                  <a:pos x="239" y="197"/>
                </a:cxn>
                <a:cxn ang="0">
                  <a:pos x="240" y="219"/>
                </a:cxn>
                <a:cxn ang="0">
                  <a:pos x="243" y="243"/>
                </a:cxn>
                <a:cxn ang="0">
                  <a:pos x="247" y="267"/>
                </a:cxn>
                <a:cxn ang="0">
                  <a:pos x="249" y="290"/>
                </a:cxn>
                <a:cxn ang="0">
                  <a:pos x="220" y="285"/>
                </a:cxn>
                <a:cxn ang="0">
                  <a:pos x="198" y="272"/>
                </a:cxn>
                <a:cxn ang="0">
                  <a:pos x="177" y="255"/>
                </a:cxn>
                <a:cxn ang="0">
                  <a:pos x="155" y="238"/>
                </a:cxn>
                <a:cxn ang="0">
                  <a:pos x="133" y="255"/>
                </a:cxn>
                <a:cxn ang="0">
                  <a:pos x="114" y="273"/>
                </a:cxn>
                <a:cxn ang="0">
                  <a:pos x="94" y="288"/>
                </a:cxn>
                <a:cxn ang="0">
                  <a:pos x="73" y="300"/>
                </a:cxn>
                <a:cxn ang="0">
                  <a:pos x="67" y="258"/>
                </a:cxn>
                <a:cxn ang="0">
                  <a:pos x="83" y="216"/>
                </a:cxn>
                <a:cxn ang="0">
                  <a:pos x="90" y="178"/>
                </a:cxn>
                <a:cxn ang="0">
                  <a:pos x="63" y="156"/>
                </a:cxn>
                <a:cxn ang="0">
                  <a:pos x="47" y="147"/>
                </a:cxn>
                <a:cxn ang="0">
                  <a:pos x="31" y="138"/>
                </a:cxn>
                <a:cxn ang="0">
                  <a:pos x="15" y="128"/>
                </a:cxn>
                <a:cxn ang="0">
                  <a:pos x="0" y="114"/>
                </a:cxn>
                <a:cxn ang="0">
                  <a:pos x="115" y="84"/>
                </a:cxn>
                <a:cxn ang="0">
                  <a:pos x="135" y="62"/>
                </a:cxn>
                <a:cxn ang="0">
                  <a:pos x="156" y="37"/>
                </a:cxn>
                <a:cxn ang="0">
                  <a:pos x="179" y="14"/>
                </a:cxn>
                <a:cxn ang="0">
                  <a:pos x="207" y="0"/>
                </a:cxn>
              </a:cxnLst>
              <a:rect l="0" t="0" r="r" b="b"/>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1" name="Freeform 91"/>
            <p:cNvSpPr>
              <a:spLocks/>
            </p:cNvSpPr>
            <p:nvPr/>
          </p:nvSpPr>
          <p:spPr bwMode="auto">
            <a:xfrm>
              <a:off x="4257" y="733"/>
              <a:ext cx="48" cy="47"/>
            </a:xfrm>
            <a:custGeom>
              <a:avLst/>
              <a:gdLst/>
              <a:ahLst/>
              <a:cxnLst>
                <a:cxn ang="0">
                  <a:pos x="207" y="102"/>
                </a:cxn>
                <a:cxn ang="0">
                  <a:pos x="239" y="102"/>
                </a:cxn>
                <a:cxn ang="0">
                  <a:pos x="230" y="109"/>
                </a:cxn>
                <a:cxn ang="0">
                  <a:pos x="221" y="116"/>
                </a:cxn>
                <a:cxn ang="0">
                  <a:pos x="211" y="122"/>
                </a:cxn>
                <a:cxn ang="0">
                  <a:pos x="201" y="128"/>
                </a:cxn>
                <a:cxn ang="0">
                  <a:pos x="191" y="134"/>
                </a:cxn>
                <a:cxn ang="0">
                  <a:pos x="182" y="140"/>
                </a:cxn>
                <a:cxn ang="0">
                  <a:pos x="172" y="146"/>
                </a:cxn>
                <a:cxn ang="0">
                  <a:pos x="165" y="154"/>
                </a:cxn>
                <a:cxn ang="0">
                  <a:pos x="187" y="228"/>
                </a:cxn>
                <a:cxn ang="0">
                  <a:pos x="174" y="226"/>
                </a:cxn>
                <a:cxn ang="0">
                  <a:pos x="164" y="222"/>
                </a:cxn>
                <a:cxn ang="0">
                  <a:pos x="154" y="215"/>
                </a:cxn>
                <a:cxn ang="0">
                  <a:pos x="146" y="209"/>
                </a:cxn>
                <a:cxn ang="0">
                  <a:pos x="136" y="200"/>
                </a:cxn>
                <a:cxn ang="0">
                  <a:pos x="128" y="192"/>
                </a:cxn>
                <a:cxn ang="0">
                  <a:pos x="120" y="183"/>
                </a:cxn>
                <a:cxn ang="0">
                  <a:pos x="113" y="176"/>
                </a:cxn>
                <a:cxn ang="0">
                  <a:pos x="41" y="238"/>
                </a:cxn>
                <a:cxn ang="0">
                  <a:pos x="73" y="124"/>
                </a:cxn>
                <a:cxn ang="0">
                  <a:pos x="60" y="119"/>
                </a:cxn>
                <a:cxn ang="0">
                  <a:pos x="50" y="117"/>
                </a:cxn>
                <a:cxn ang="0">
                  <a:pos x="40" y="114"/>
                </a:cxn>
                <a:cxn ang="0">
                  <a:pos x="32" y="110"/>
                </a:cxn>
                <a:cxn ang="0">
                  <a:pos x="23" y="106"/>
                </a:cxn>
                <a:cxn ang="0">
                  <a:pos x="15" y="100"/>
                </a:cxn>
                <a:cxn ang="0">
                  <a:pos x="7" y="92"/>
                </a:cxn>
                <a:cxn ang="0">
                  <a:pos x="0" y="82"/>
                </a:cxn>
                <a:cxn ang="0">
                  <a:pos x="8" y="81"/>
                </a:cxn>
                <a:cxn ang="0">
                  <a:pos x="18" y="80"/>
                </a:cxn>
                <a:cxn ang="0">
                  <a:pos x="29" y="78"/>
                </a:cxn>
                <a:cxn ang="0">
                  <a:pos x="41" y="76"/>
                </a:cxn>
                <a:cxn ang="0">
                  <a:pos x="52" y="74"/>
                </a:cxn>
                <a:cxn ang="0">
                  <a:pos x="64" y="73"/>
                </a:cxn>
                <a:cxn ang="0">
                  <a:pos x="73" y="72"/>
                </a:cxn>
                <a:cxn ang="0">
                  <a:pos x="83" y="72"/>
                </a:cxn>
                <a:cxn ang="0">
                  <a:pos x="145" y="0"/>
                </a:cxn>
                <a:cxn ang="0">
                  <a:pos x="149" y="12"/>
                </a:cxn>
                <a:cxn ang="0">
                  <a:pos x="152" y="28"/>
                </a:cxn>
                <a:cxn ang="0">
                  <a:pos x="153" y="45"/>
                </a:cxn>
                <a:cxn ang="0">
                  <a:pos x="156" y="62"/>
                </a:cxn>
                <a:cxn ang="0">
                  <a:pos x="160" y="78"/>
                </a:cxn>
                <a:cxn ang="0">
                  <a:pos x="169" y="90"/>
                </a:cxn>
                <a:cxn ang="0">
                  <a:pos x="183" y="99"/>
                </a:cxn>
                <a:cxn ang="0">
                  <a:pos x="207" y="102"/>
                </a:cxn>
              </a:cxnLst>
              <a:rect l="0" t="0" r="r" b="b"/>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2" name="Freeform 92"/>
            <p:cNvSpPr>
              <a:spLocks/>
            </p:cNvSpPr>
            <p:nvPr/>
          </p:nvSpPr>
          <p:spPr bwMode="auto">
            <a:xfrm>
              <a:off x="3969" y="730"/>
              <a:ext cx="69" cy="69"/>
            </a:xfrm>
            <a:custGeom>
              <a:avLst/>
              <a:gdLst/>
              <a:ahLst/>
              <a:cxnLst>
                <a:cxn ang="0">
                  <a:pos x="218" y="0"/>
                </a:cxn>
                <a:cxn ang="0">
                  <a:pos x="217" y="15"/>
                </a:cxn>
                <a:cxn ang="0">
                  <a:pos x="216" y="32"/>
                </a:cxn>
                <a:cxn ang="0">
                  <a:pos x="215" y="49"/>
                </a:cxn>
                <a:cxn ang="0">
                  <a:pos x="215" y="66"/>
                </a:cxn>
                <a:cxn ang="0">
                  <a:pos x="215" y="82"/>
                </a:cxn>
                <a:cxn ang="0">
                  <a:pos x="217" y="97"/>
                </a:cxn>
                <a:cxn ang="0">
                  <a:pos x="221" y="112"/>
                </a:cxn>
                <a:cxn ang="0">
                  <a:pos x="229" y="126"/>
                </a:cxn>
                <a:cxn ang="0">
                  <a:pos x="343" y="156"/>
                </a:cxn>
                <a:cxn ang="0">
                  <a:pos x="343" y="166"/>
                </a:cxn>
                <a:cxn ang="0">
                  <a:pos x="239" y="229"/>
                </a:cxn>
                <a:cxn ang="0">
                  <a:pos x="239" y="242"/>
                </a:cxn>
                <a:cxn ang="0">
                  <a:pos x="240" y="256"/>
                </a:cxn>
                <a:cxn ang="0">
                  <a:pos x="240" y="268"/>
                </a:cxn>
                <a:cxn ang="0">
                  <a:pos x="242" y="280"/>
                </a:cxn>
                <a:cxn ang="0">
                  <a:pos x="242" y="291"/>
                </a:cxn>
                <a:cxn ang="0">
                  <a:pos x="242" y="303"/>
                </a:cxn>
                <a:cxn ang="0">
                  <a:pos x="241" y="317"/>
                </a:cxn>
                <a:cxn ang="0">
                  <a:pos x="239" y="332"/>
                </a:cxn>
                <a:cxn ang="0">
                  <a:pos x="226" y="326"/>
                </a:cxn>
                <a:cxn ang="0">
                  <a:pos x="216" y="319"/>
                </a:cxn>
                <a:cxn ang="0">
                  <a:pos x="207" y="309"/>
                </a:cxn>
                <a:cxn ang="0">
                  <a:pos x="198" y="300"/>
                </a:cxn>
                <a:cxn ang="0">
                  <a:pos x="189" y="288"/>
                </a:cxn>
                <a:cxn ang="0">
                  <a:pos x="181" y="278"/>
                </a:cxn>
                <a:cxn ang="0">
                  <a:pos x="173" y="268"/>
                </a:cxn>
                <a:cxn ang="0">
                  <a:pos x="166" y="260"/>
                </a:cxn>
                <a:cxn ang="0">
                  <a:pos x="62" y="343"/>
                </a:cxn>
                <a:cxn ang="0">
                  <a:pos x="56" y="334"/>
                </a:cxn>
                <a:cxn ang="0">
                  <a:pos x="53" y="325"/>
                </a:cxn>
                <a:cxn ang="0">
                  <a:pos x="52" y="315"/>
                </a:cxn>
                <a:cxn ang="0">
                  <a:pos x="56" y="306"/>
                </a:cxn>
                <a:cxn ang="0">
                  <a:pos x="58" y="296"/>
                </a:cxn>
                <a:cxn ang="0">
                  <a:pos x="62" y="286"/>
                </a:cxn>
                <a:cxn ang="0">
                  <a:pos x="67" y="277"/>
                </a:cxn>
                <a:cxn ang="0">
                  <a:pos x="73" y="270"/>
                </a:cxn>
                <a:cxn ang="0">
                  <a:pos x="104" y="218"/>
                </a:cxn>
                <a:cxn ang="0">
                  <a:pos x="91" y="207"/>
                </a:cxn>
                <a:cxn ang="0">
                  <a:pos x="77" y="197"/>
                </a:cxn>
                <a:cxn ang="0">
                  <a:pos x="61" y="188"/>
                </a:cxn>
                <a:cxn ang="0">
                  <a:pos x="48" y="180"/>
                </a:cxn>
                <a:cxn ang="0">
                  <a:pos x="33" y="170"/>
                </a:cxn>
                <a:cxn ang="0">
                  <a:pos x="21" y="161"/>
                </a:cxn>
                <a:cxn ang="0">
                  <a:pos x="8" y="149"/>
                </a:cxn>
                <a:cxn ang="0">
                  <a:pos x="0" y="136"/>
                </a:cxn>
                <a:cxn ang="0">
                  <a:pos x="8" y="128"/>
                </a:cxn>
                <a:cxn ang="0">
                  <a:pos x="18" y="125"/>
                </a:cxn>
                <a:cxn ang="0">
                  <a:pos x="28" y="122"/>
                </a:cxn>
                <a:cxn ang="0">
                  <a:pos x="41" y="122"/>
                </a:cxn>
                <a:cxn ang="0">
                  <a:pos x="52" y="122"/>
                </a:cxn>
                <a:cxn ang="0">
                  <a:pos x="64" y="123"/>
                </a:cxn>
                <a:cxn ang="0">
                  <a:pos x="73" y="125"/>
                </a:cxn>
                <a:cxn ang="0">
                  <a:pos x="83" y="126"/>
                </a:cxn>
                <a:cxn ang="0">
                  <a:pos x="197" y="0"/>
                </a:cxn>
                <a:cxn ang="0">
                  <a:pos x="218" y="0"/>
                </a:cxn>
              </a:cxnLst>
              <a:rect l="0" t="0" r="r" b="b"/>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3" name="Freeform 93"/>
            <p:cNvSpPr>
              <a:spLocks/>
            </p:cNvSpPr>
            <p:nvPr/>
          </p:nvSpPr>
          <p:spPr bwMode="auto">
            <a:xfrm>
              <a:off x="3977" y="739"/>
              <a:ext cx="52" cy="49"/>
            </a:xfrm>
            <a:custGeom>
              <a:avLst/>
              <a:gdLst/>
              <a:ahLst/>
              <a:cxnLst>
                <a:cxn ang="0">
                  <a:pos x="155" y="104"/>
                </a:cxn>
                <a:cxn ang="0">
                  <a:pos x="166" y="107"/>
                </a:cxn>
                <a:cxn ang="0">
                  <a:pos x="180" y="111"/>
                </a:cxn>
                <a:cxn ang="0">
                  <a:pos x="193" y="114"/>
                </a:cxn>
                <a:cxn ang="0">
                  <a:pos x="207" y="119"/>
                </a:cxn>
                <a:cxn ang="0">
                  <a:pos x="219" y="122"/>
                </a:cxn>
                <a:cxn ang="0">
                  <a:pos x="233" y="127"/>
                </a:cxn>
                <a:cxn ang="0">
                  <a:pos x="245" y="130"/>
                </a:cxn>
                <a:cxn ang="0">
                  <a:pos x="259" y="135"/>
                </a:cxn>
                <a:cxn ang="0">
                  <a:pos x="187" y="166"/>
                </a:cxn>
                <a:cxn ang="0">
                  <a:pos x="176" y="249"/>
                </a:cxn>
                <a:cxn ang="0">
                  <a:pos x="167" y="241"/>
                </a:cxn>
                <a:cxn ang="0">
                  <a:pos x="161" y="233"/>
                </a:cxn>
                <a:cxn ang="0">
                  <a:pos x="155" y="225"/>
                </a:cxn>
                <a:cxn ang="0">
                  <a:pos x="149" y="217"/>
                </a:cxn>
                <a:cxn ang="0">
                  <a:pos x="142" y="209"/>
                </a:cxn>
                <a:cxn ang="0">
                  <a:pos x="137" y="201"/>
                </a:cxn>
                <a:cxn ang="0">
                  <a:pos x="130" y="193"/>
                </a:cxn>
                <a:cxn ang="0">
                  <a:pos x="124" y="187"/>
                </a:cxn>
                <a:cxn ang="0">
                  <a:pos x="52" y="238"/>
                </a:cxn>
                <a:cxn ang="0">
                  <a:pos x="52" y="229"/>
                </a:cxn>
                <a:cxn ang="0">
                  <a:pos x="57" y="220"/>
                </a:cxn>
                <a:cxn ang="0">
                  <a:pos x="61" y="210"/>
                </a:cxn>
                <a:cxn ang="0">
                  <a:pos x="68" y="200"/>
                </a:cxn>
                <a:cxn ang="0">
                  <a:pos x="75" y="189"/>
                </a:cxn>
                <a:cxn ang="0">
                  <a:pos x="81" y="177"/>
                </a:cxn>
                <a:cxn ang="0">
                  <a:pos x="87" y="166"/>
                </a:cxn>
                <a:cxn ang="0">
                  <a:pos x="93" y="156"/>
                </a:cxn>
                <a:cxn ang="0">
                  <a:pos x="0" y="104"/>
                </a:cxn>
                <a:cxn ang="0">
                  <a:pos x="62" y="104"/>
                </a:cxn>
                <a:cxn ang="0">
                  <a:pos x="70" y="87"/>
                </a:cxn>
                <a:cxn ang="0">
                  <a:pos x="80" y="74"/>
                </a:cxn>
                <a:cxn ang="0">
                  <a:pos x="90" y="60"/>
                </a:cxn>
                <a:cxn ang="0">
                  <a:pos x="103" y="48"/>
                </a:cxn>
                <a:cxn ang="0">
                  <a:pos x="114" y="34"/>
                </a:cxn>
                <a:cxn ang="0">
                  <a:pos x="126" y="23"/>
                </a:cxn>
                <a:cxn ang="0">
                  <a:pos x="135" y="11"/>
                </a:cxn>
                <a:cxn ang="0">
                  <a:pos x="145" y="0"/>
                </a:cxn>
                <a:cxn ang="0">
                  <a:pos x="155" y="104"/>
                </a:cxn>
              </a:cxnLst>
              <a:rect l="0" t="0" r="r" b="b"/>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4" name="Freeform 94"/>
            <p:cNvSpPr>
              <a:spLocks/>
            </p:cNvSpPr>
            <p:nvPr/>
          </p:nvSpPr>
          <p:spPr bwMode="auto">
            <a:xfrm>
              <a:off x="3973" y="542"/>
              <a:ext cx="58" cy="58"/>
            </a:xfrm>
            <a:custGeom>
              <a:avLst/>
              <a:gdLst/>
              <a:ahLst/>
              <a:cxnLst>
                <a:cxn ang="0">
                  <a:pos x="197" y="94"/>
                </a:cxn>
                <a:cxn ang="0">
                  <a:pos x="205" y="94"/>
                </a:cxn>
                <a:cxn ang="0">
                  <a:pos x="217" y="94"/>
                </a:cxn>
                <a:cxn ang="0">
                  <a:pos x="230" y="94"/>
                </a:cxn>
                <a:cxn ang="0">
                  <a:pos x="244" y="96"/>
                </a:cxn>
                <a:cxn ang="0">
                  <a:pos x="256" y="97"/>
                </a:cxn>
                <a:cxn ang="0">
                  <a:pos x="270" y="102"/>
                </a:cxn>
                <a:cxn ang="0">
                  <a:pos x="280" y="106"/>
                </a:cxn>
                <a:cxn ang="0">
                  <a:pos x="290" y="114"/>
                </a:cxn>
                <a:cxn ang="0">
                  <a:pos x="278" y="126"/>
                </a:cxn>
                <a:cxn ang="0">
                  <a:pos x="263" y="137"/>
                </a:cxn>
                <a:cxn ang="0">
                  <a:pos x="246" y="145"/>
                </a:cxn>
                <a:cxn ang="0">
                  <a:pos x="230" y="152"/>
                </a:cxn>
                <a:cxn ang="0">
                  <a:pos x="215" y="160"/>
                </a:cxn>
                <a:cxn ang="0">
                  <a:pos x="208" y="172"/>
                </a:cxn>
                <a:cxn ang="0">
                  <a:pos x="206" y="186"/>
                </a:cxn>
                <a:cxn ang="0">
                  <a:pos x="218" y="208"/>
                </a:cxn>
                <a:cxn ang="0">
                  <a:pos x="221" y="215"/>
                </a:cxn>
                <a:cxn ang="0">
                  <a:pos x="224" y="223"/>
                </a:cxn>
                <a:cxn ang="0">
                  <a:pos x="227" y="230"/>
                </a:cxn>
                <a:cxn ang="0">
                  <a:pos x="230" y="238"/>
                </a:cxn>
                <a:cxn ang="0">
                  <a:pos x="230" y="245"/>
                </a:cxn>
                <a:cxn ang="0">
                  <a:pos x="231" y="254"/>
                </a:cxn>
                <a:cxn ang="0">
                  <a:pos x="230" y="261"/>
                </a:cxn>
                <a:cxn ang="0">
                  <a:pos x="228" y="270"/>
                </a:cxn>
                <a:cxn ang="0">
                  <a:pos x="215" y="268"/>
                </a:cxn>
                <a:cxn ang="0">
                  <a:pos x="205" y="262"/>
                </a:cxn>
                <a:cxn ang="0">
                  <a:pos x="195" y="254"/>
                </a:cxn>
                <a:cxn ang="0">
                  <a:pos x="186" y="246"/>
                </a:cxn>
                <a:cxn ang="0">
                  <a:pos x="176" y="235"/>
                </a:cxn>
                <a:cxn ang="0">
                  <a:pos x="166" y="225"/>
                </a:cxn>
                <a:cxn ang="0">
                  <a:pos x="156" y="216"/>
                </a:cxn>
                <a:cxn ang="0">
                  <a:pos x="145" y="208"/>
                </a:cxn>
                <a:cxn ang="0">
                  <a:pos x="52" y="290"/>
                </a:cxn>
                <a:cxn ang="0">
                  <a:pos x="41" y="280"/>
                </a:cxn>
                <a:cxn ang="0">
                  <a:pos x="41" y="264"/>
                </a:cxn>
                <a:cxn ang="0">
                  <a:pos x="46" y="251"/>
                </a:cxn>
                <a:cxn ang="0">
                  <a:pos x="52" y="236"/>
                </a:cxn>
                <a:cxn ang="0">
                  <a:pos x="59" y="223"/>
                </a:cxn>
                <a:cxn ang="0">
                  <a:pos x="66" y="208"/>
                </a:cxn>
                <a:cxn ang="0">
                  <a:pos x="76" y="194"/>
                </a:cxn>
                <a:cxn ang="0">
                  <a:pos x="84" y="180"/>
                </a:cxn>
                <a:cxn ang="0">
                  <a:pos x="93" y="166"/>
                </a:cxn>
                <a:cxn ang="0">
                  <a:pos x="80" y="160"/>
                </a:cxn>
                <a:cxn ang="0">
                  <a:pos x="67" y="156"/>
                </a:cxn>
                <a:cxn ang="0">
                  <a:pos x="55" y="149"/>
                </a:cxn>
                <a:cxn ang="0">
                  <a:pos x="43" y="143"/>
                </a:cxn>
                <a:cxn ang="0">
                  <a:pos x="29" y="136"/>
                </a:cxn>
                <a:cxn ang="0">
                  <a:pos x="18" y="129"/>
                </a:cxn>
                <a:cxn ang="0">
                  <a:pos x="7" y="121"/>
                </a:cxn>
                <a:cxn ang="0">
                  <a:pos x="0" y="114"/>
                </a:cxn>
                <a:cxn ang="0">
                  <a:pos x="0" y="104"/>
                </a:cxn>
                <a:cxn ang="0">
                  <a:pos x="104" y="94"/>
                </a:cxn>
                <a:cxn ang="0">
                  <a:pos x="156" y="0"/>
                </a:cxn>
                <a:cxn ang="0">
                  <a:pos x="162" y="7"/>
                </a:cxn>
                <a:cxn ang="0">
                  <a:pos x="169" y="17"/>
                </a:cxn>
                <a:cxn ang="0">
                  <a:pos x="174" y="27"/>
                </a:cxn>
                <a:cxn ang="0">
                  <a:pos x="179" y="38"/>
                </a:cxn>
                <a:cxn ang="0">
                  <a:pos x="184" y="50"/>
                </a:cxn>
                <a:cxn ang="0">
                  <a:pos x="188" y="63"/>
                </a:cxn>
                <a:cxn ang="0">
                  <a:pos x="193" y="77"/>
                </a:cxn>
                <a:cxn ang="0">
                  <a:pos x="197" y="94"/>
                </a:cxn>
              </a:cxnLst>
              <a:rect l="0" t="0" r="r" b="b"/>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5" name="Freeform 95"/>
            <p:cNvSpPr>
              <a:spLocks/>
            </p:cNvSpPr>
            <p:nvPr/>
          </p:nvSpPr>
          <p:spPr bwMode="auto">
            <a:xfrm>
              <a:off x="3981" y="548"/>
              <a:ext cx="42" cy="44"/>
            </a:xfrm>
            <a:custGeom>
              <a:avLst/>
              <a:gdLst/>
              <a:ahLst/>
              <a:cxnLst>
                <a:cxn ang="0">
                  <a:pos x="156" y="82"/>
                </a:cxn>
                <a:cxn ang="0">
                  <a:pos x="208" y="82"/>
                </a:cxn>
                <a:cxn ang="0">
                  <a:pos x="156" y="124"/>
                </a:cxn>
                <a:cxn ang="0">
                  <a:pos x="156" y="134"/>
                </a:cxn>
                <a:cxn ang="0">
                  <a:pos x="157" y="145"/>
                </a:cxn>
                <a:cxn ang="0">
                  <a:pos x="159" y="155"/>
                </a:cxn>
                <a:cxn ang="0">
                  <a:pos x="161" y="166"/>
                </a:cxn>
                <a:cxn ang="0">
                  <a:pos x="162" y="175"/>
                </a:cxn>
                <a:cxn ang="0">
                  <a:pos x="164" y="185"/>
                </a:cxn>
                <a:cxn ang="0">
                  <a:pos x="165" y="195"/>
                </a:cxn>
                <a:cxn ang="0">
                  <a:pos x="167" y="207"/>
                </a:cxn>
                <a:cxn ang="0">
                  <a:pos x="104" y="144"/>
                </a:cxn>
                <a:cxn ang="0">
                  <a:pos x="32" y="218"/>
                </a:cxn>
                <a:cxn ang="0">
                  <a:pos x="33" y="202"/>
                </a:cxn>
                <a:cxn ang="0">
                  <a:pos x="38" y="188"/>
                </a:cxn>
                <a:cxn ang="0">
                  <a:pos x="44" y="176"/>
                </a:cxn>
                <a:cxn ang="0">
                  <a:pos x="52" y="166"/>
                </a:cxn>
                <a:cxn ang="0">
                  <a:pos x="59" y="153"/>
                </a:cxn>
                <a:cxn ang="0">
                  <a:pos x="66" y="141"/>
                </a:cxn>
                <a:cxn ang="0">
                  <a:pos x="70" y="127"/>
                </a:cxn>
                <a:cxn ang="0">
                  <a:pos x="73" y="114"/>
                </a:cxn>
                <a:cxn ang="0">
                  <a:pos x="0" y="82"/>
                </a:cxn>
                <a:cxn ang="0">
                  <a:pos x="7" y="82"/>
                </a:cxn>
                <a:cxn ang="0">
                  <a:pos x="15" y="82"/>
                </a:cxn>
                <a:cxn ang="0">
                  <a:pos x="23" y="82"/>
                </a:cxn>
                <a:cxn ang="0">
                  <a:pos x="32" y="82"/>
                </a:cxn>
                <a:cxn ang="0">
                  <a:pos x="41" y="82"/>
                </a:cxn>
                <a:cxn ang="0">
                  <a:pos x="50" y="82"/>
                </a:cxn>
                <a:cxn ang="0">
                  <a:pos x="60" y="82"/>
                </a:cxn>
                <a:cxn ang="0">
                  <a:pos x="73" y="82"/>
                </a:cxn>
                <a:cxn ang="0">
                  <a:pos x="115" y="0"/>
                </a:cxn>
                <a:cxn ang="0">
                  <a:pos x="120" y="7"/>
                </a:cxn>
                <a:cxn ang="0">
                  <a:pos x="125" y="19"/>
                </a:cxn>
                <a:cxn ang="0">
                  <a:pos x="127" y="31"/>
                </a:cxn>
                <a:cxn ang="0">
                  <a:pos x="130" y="44"/>
                </a:cxn>
                <a:cxn ang="0">
                  <a:pos x="134" y="55"/>
                </a:cxn>
                <a:cxn ang="0">
                  <a:pos x="138" y="66"/>
                </a:cxn>
                <a:cxn ang="0">
                  <a:pos x="145" y="75"/>
                </a:cxn>
                <a:cxn ang="0">
                  <a:pos x="156" y="82"/>
                </a:cxn>
              </a:cxnLst>
              <a:rect l="0" t="0" r="r" b="b"/>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6" name="Freeform 96"/>
            <p:cNvSpPr>
              <a:spLocks/>
            </p:cNvSpPr>
            <p:nvPr/>
          </p:nvSpPr>
          <p:spPr bwMode="auto">
            <a:xfrm>
              <a:off x="4081" y="670"/>
              <a:ext cx="58" cy="58"/>
            </a:xfrm>
            <a:custGeom>
              <a:avLst/>
              <a:gdLst/>
              <a:ahLst/>
              <a:cxnLst>
                <a:cxn ang="0">
                  <a:pos x="196" y="94"/>
                </a:cxn>
                <a:cxn ang="0">
                  <a:pos x="207" y="96"/>
                </a:cxn>
                <a:cxn ang="0">
                  <a:pos x="220" y="97"/>
                </a:cxn>
                <a:cxn ang="0">
                  <a:pos x="233" y="98"/>
                </a:cxn>
                <a:cxn ang="0">
                  <a:pos x="246" y="100"/>
                </a:cxn>
                <a:cxn ang="0">
                  <a:pos x="257" y="103"/>
                </a:cxn>
                <a:cxn ang="0">
                  <a:pos x="270" y="107"/>
                </a:cxn>
                <a:cxn ang="0">
                  <a:pos x="279" y="114"/>
                </a:cxn>
                <a:cxn ang="0">
                  <a:pos x="289" y="125"/>
                </a:cxn>
                <a:cxn ang="0">
                  <a:pos x="278" y="134"/>
                </a:cxn>
                <a:cxn ang="0">
                  <a:pos x="263" y="143"/>
                </a:cxn>
                <a:cxn ang="0">
                  <a:pos x="246" y="150"/>
                </a:cxn>
                <a:cxn ang="0">
                  <a:pos x="230" y="159"/>
                </a:cxn>
                <a:cxn ang="0">
                  <a:pos x="217" y="168"/>
                </a:cxn>
                <a:cxn ang="0">
                  <a:pos x="211" y="181"/>
                </a:cxn>
                <a:cxn ang="0">
                  <a:pos x="213" y="196"/>
                </a:cxn>
                <a:cxn ang="0">
                  <a:pos x="227" y="218"/>
                </a:cxn>
                <a:cxn ang="0">
                  <a:pos x="227" y="225"/>
                </a:cxn>
                <a:cxn ang="0">
                  <a:pos x="228" y="233"/>
                </a:cxn>
                <a:cxn ang="0">
                  <a:pos x="228" y="239"/>
                </a:cxn>
                <a:cxn ang="0">
                  <a:pos x="230" y="247"/>
                </a:cxn>
                <a:cxn ang="0">
                  <a:pos x="230" y="253"/>
                </a:cxn>
                <a:cxn ang="0">
                  <a:pos x="231" y="260"/>
                </a:cxn>
                <a:cxn ang="0">
                  <a:pos x="229" y="264"/>
                </a:cxn>
                <a:cxn ang="0">
                  <a:pos x="227" y="270"/>
                </a:cxn>
                <a:cxn ang="0">
                  <a:pos x="215" y="268"/>
                </a:cxn>
                <a:cxn ang="0">
                  <a:pos x="204" y="262"/>
                </a:cxn>
                <a:cxn ang="0">
                  <a:pos x="194" y="255"/>
                </a:cxn>
                <a:cxn ang="0">
                  <a:pos x="185" y="247"/>
                </a:cxn>
                <a:cxn ang="0">
                  <a:pos x="175" y="238"/>
                </a:cxn>
                <a:cxn ang="0">
                  <a:pos x="166" y="229"/>
                </a:cxn>
                <a:cxn ang="0">
                  <a:pos x="155" y="222"/>
                </a:cxn>
                <a:cxn ang="0">
                  <a:pos x="144" y="218"/>
                </a:cxn>
                <a:cxn ang="0">
                  <a:pos x="51" y="290"/>
                </a:cxn>
                <a:cxn ang="0">
                  <a:pos x="40" y="290"/>
                </a:cxn>
                <a:cxn ang="0">
                  <a:pos x="44" y="274"/>
                </a:cxn>
                <a:cxn ang="0">
                  <a:pos x="50" y="258"/>
                </a:cxn>
                <a:cxn ang="0">
                  <a:pos x="55" y="243"/>
                </a:cxn>
                <a:cxn ang="0">
                  <a:pos x="62" y="228"/>
                </a:cxn>
                <a:cxn ang="0">
                  <a:pos x="69" y="212"/>
                </a:cxn>
                <a:cxn ang="0">
                  <a:pos x="77" y="196"/>
                </a:cxn>
                <a:cxn ang="0">
                  <a:pos x="83" y="181"/>
                </a:cxn>
                <a:cxn ang="0">
                  <a:pos x="92" y="166"/>
                </a:cxn>
                <a:cxn ang="0">
                  <a:pos x="80" y="161"/>
                </a:cxn>
                <a:cxn ang="0">
                  <a:pos x="69" y="157"/>
                </a:cxn>
                <a:cxn ang="0">
                  <a:pos x="56" y="152"/>
                </a:cxn>
                <a:cxn ang="0">
                  <a:pos x="46" y="148"/>
                </a:cxn>
                <a:cxn ang="0">
                  <a:pos x="34" y="140"/>
                </a:cxn>
                <a:cxn ang="0">
                  <a:pos x="22" y="133"/>
                </a:cxn>
                <a:cxn ang="0">
                  <a:pos x="10" y="124"/>
                </a:cxn>
                <a:cxn ang="0">
                  <a:pos x="0" y="114"/>
                </a:cxn>
                <a:cxn ang="0">
                  <a:pos x="114" y="94"/>
                </a:cxn>
                <a:cxn ang="0">
                  <a:pos x="155" y="0"/>
                </a:cxn>
                <a:cxn ang="0">
                  <a:pos x="161" y="8"/>
                </a:cxn>
                <a:cxn ang="0">
                  <a:pos x="168" y="18"/>
                </a:cxn>
                <a:cxn ang="0">
                  <a:pos x="174" y="29"/>
                </a:cxn>
                <a:cxn ang="0">
                  <a:pos x="179" y="43"/>
                </a:cxn>
                <a:cxn ang="0">
                  <a:pos x="183" y="55"/>
                </a:cxn>
                <a:cxn ang="0">
                  <a:pos x="187" y="68"/>
                </a:cxn>
                <a:cxn ang="0">
                  <a:pos x="192" y="80"/>
                </a:cxn>
                <a:cxn ang="0">
                  <a:pos x="196" y="94"/>
                </a:cxn>
              </a:cxnLst>
              <a:rect l="0" t="0" r="r" b="b"/>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7" name="Freeform 97"/>
            <p:cNvSpPr>
              <a:spLocks/>
            </p:cNvSpPr>
            <p:nvPr/>
          </p:nvSpPr>
          <p:spPr bwMode="auto">
            <a:xfrm>
              <a:off x="4089" y="679"/>
              <a:ext cx="42" cy="41"/>
            </a:xfrm>
            <a:custGeom>
              <a:avLst/>
              <a:gdLst/>
              <a:ahLst/>
              <a:cxnLst>
                <a:cxn ang="0">
                  <a:pos x="156" y="72"/>
                </a:cxn>
                <a:cxn ang="0">
                  <a:pos x="208" y="83"/>
                </a:cxn>
                <a:cxn ang="0">
                  <a:pos x="156" y="124"/>
                </a:cxn>
                <a:cxn ang="0">
                  <a:pos x="156" y="134"/>
                </a:cxn>
                <a:cxn ang="0">
                  <a:pos x="158" y="145"/>
                </a:cxn>
                <a:cxn ang="0">
                  <a:pos x="159" y="154"/>
                </a:cxn>
                <a:cxn ang="0">
                  <a:pos x="161" y="163"/>
                </a:cxn>
                <a:cxn ang="0">
                  <a:pos x="162" y="171"/>
                </a:cxn>
                <a:cxn ang="0">
                  <a:pos x="164" y="180"/>
                </a:cxn>
                <a:cxn ang="0">
                  <a:pos x="165" y="188"/>
                </a:cxn>
                <a:cxn ang="0">
                  <a:pos x="167" y="196"/>
                </a:cxn>
                <a:cxn ang="0">
                  <a:pos x="104" y="145"/>
                </a:cxn>
                <a:cxn ang="0">
                  <a:pos x="32" y="207"/>
                </a:cxn>
                <a:cxn ang="0">
                  <a:pos x="33" y="195"/>
                </a:cxn>
                <a:cxn ang="0">
                  <a:pos x="38" y="185"/>
                </a:cxn>
                <a:cxn ang="0">
                  <a:pos x="45" y="174"/>
                </a:cxn>
                <a:cxn ang="0">
                  <a:pos x="52" y="163"/>
                </a:cxn>
                <a:cxn ang="0">
                  <a:pos x="59" y="152"/>
                </a:cxn>
                <a:cxn ang="0">
                  <a:pos x="66" y="141"/>
                </a:cxn>
                <a:cxn ang="0">
                  <a:pos x="72" y="127"/>
                </a:cxn>
                <a:cxn ang="0">
                  <a:pos x="74" y="114"/>
                </a:cxn>
                <a:cxn ang="0">
                  <a:pos x="0" y="83"/>
                </a:cxn>
                <a:cxn ang="0">
                  <a:pos x="11" y="79"/>
                </a:cxn>
                <a:cxn ang="0">
                  <a:pos x="22" y="78"/>
                </a:cxn>
                <a:cxn ang="0">
                  <a:pos x="31" y="78"/>
                </a:cxn>
                <a:cxn ang="0">
                  <a:pos x="40" y="78"/>
                </a:cxn>
                <a:cxn ang="0">
                  <a:pos x="48" y="76"/>
                </a:cxn>
                <a:cxn ang="0">
                  <a:pos x="57" y="76"/>
                </a:cxn>
                <a:cxn ang="0">
                  <a:pos x="65" y="74"/>
                </a:cxn>
                <a:cxn ang="0">
                  <a:pos x="74" y="72"/>
                </a:cxn>
                <a:cxn ang="0">
                  <a:pos x="115" y="0"/>
                </a:cxn>
                <a:cxn ang="0">
                  <a:pos x="120" y="7"/>
                </a:cxn>
                <a:cxn ang="0">
                  <a:pos x="125" y="19"/>
                </a:cxn>
                <a:cxn ang="0">
                  <a:pos x="128" y="30"/>
                </a:cxn>
                <a:cxn ang="0">
                  <a:pos x="132" y="43"/>
                </a:cxn>
                <a:cxn ang="0">
                  <a:pos x="134" y="53"/>
                </a:cxn>
                <a:cxn ang="0">
                  <a:pos x="138" y="63"/>
                </a:cxn>
                <a:cxn ang="0">
                  <a:pos x="145" y="68"/>
                </a:cxn>
                <a:cxn ang="0">
                  <a:pos x="156" y="72"/>
                </a:cxn>
              </a:cxnLst>
              <a:rect l="0" t="0" r="r" b="b"/>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8" name="Freeform 98"/>
            <p:cNvSpPr>
              <a:spLocks/>
            </p:cNvSpPr>
            <p:nvPr/>
          </p:nvSpPr>
          <p:spPr bwMode="auto">
            <a:xfrm>
              <a:off x="4407" y="645"/>
              <a:ext cx="68" cy="69"/>
            </a:xfrm>
            <a:custGeom>
              <a:avLst/>
              <a:gdLst/>
              <a:ahLst/>
              <a:cxnLst>
                <a:cxn ang="0">
                  <a:pos x="125" y="0"/>
                </a:cxn>
                <a:cxn ang="0">
                  <a:pos x="125" y="15"/>
                </a:cxn>
                <a:cxn ang="0">
                  <a:pos x="126" y="32"/>
                </a:cxn>
                <a:cxn ang="0">
                  <a:pos x="126" y="49"/>
                </a:cxn>
                <a:cxn ang="0">
                  <a:pos x="127" y="66"/>
                </a:cxn>
                <a:cxn ang="0">
                  <a:pos x="126" y="82"/>
                </a:cxn>
                <a:cxn ang="0">
                  <a:pos x="123" y="98"/>
                </a:cxn>
                <a:cxn ang="0">
                  <a:pos x="120" y="111"/>
                </a:cxn>
                <a:cxn ang="0">
                  <a:pos x="114" y="125"/>
                </a:cxn>
                <a:cxn ang="0">
                  <a:pos x="0" y="167"/>
                </a:cxn>
                <a:cxn ang="0">
                  <a:pos x="94" y="229"/>
                </a:cxn>
                <a:cxn ang="0">
                  <a:pos x="96" y="242"/>
                </a:cxn>
                <a:cxn ang="0">
                  <a:pos x="97" y="257"/>
                </a:cxn>
                <a:cxn ang="0">
                  <a:pos x="97" y="271"/>
                </a:cxn>
                <a:cxn ang="0">
                  <a:pos x="97" y="284"/>
                </a:cxn>
                <a:cxn ang="0">
                  <a:pos x="95" y="295"/>
                </a:cxn>
                <a:cxn ang="0">
                  <a:pos x="95" y="308"/>
                </a:cxn>
                <a:cxn ang="0">
                  <a:pos x="94" y="320"/>
                </a:cxn>
                <a:cxn ang="0">
                  <a:pos x="94" y="333"/>
                </a:cxn>
                <a:cxn ang="0">
                  <a:pos x="108" y="326"/>
                </a:cxn>
                <a:cxn ang="0">
                  <a:pos x="119" y="319"/>
                </a:cxn>
                <a:cxn ang="0">
                  <a:pos x="128" y="309"/>
                </a:cxn>
                <a:cxn ang="0">
                  <a:pos x="138" y="300"/>
                </a:cxn>
                <a:cxn ang="0">
                  <a:pos x="146" y="289"/>
                </a:cxn>
                <a:cxn ang="0">
                  <a:pos x="155" y="278"/>
                </a:cxn>
                <a:cxn ang="0">
                  <a:pos x="165" y="268"/>
                </a:cxn>
                <a:cxn ang="0">
                  <a:pos x="177" y="260"/>
                </a:cxn>
                <a:cxn ang="0">
                  <a:pos x="280" y="343"/>
                </a:cxn>
                <a:cxn ang="0">
                  <a:pos x="285" y="334"/>
                </a:cxn>
                <a:cxn ang="0">
                  <a:pos x="288" y="325"/>
                </a:cxn>
                <a:cxn ang="0">
                  <a:pos x="288" y="316"/>
                </a:cxn>
                <a:cxn ang="0">
                  <a:pos x="286" y="307"/>
                </a:cxn>
                <a:cxn ang="0">
                  <a:pos x="282" y="296"/>
                </a:cxn>
                <a:cxn ang="0">
                  <a:pos x="278" y="286"/>
                </a:cxn>
                <a:cxn ang="0">
                  <a:pos x="274" y="277"/>
                </a:cxn>
                <a:cxn ang="0">
                  <a:pos x="270" y="271"/>
                </a:cxn>
                <a:cxn ang="0">
                  <a:pos x="239" y="219"/>
                </a:cxn>
                <a:cxn ang="0">
                  <a:pos x="251" y="207"/>
                </a:cxn>
                <a:cxn ang="0">
                  <a:pos x="265" y="197"/>
                </a:cxn>
                <a:cxn ang="0">
                  <a:pos x="278" y="188"/>
                </a:cxn>
                <a:cxn ang="0">
                  <a:pos x="294" y="180"/>
                </a:cxn>
                <a:cxn ang="0">
                  <a:pos x="308" y="170"/>
                </a:cxn>
                <a:cxn ang="0">
                  <a:pos x="321" y="161"/>
                </a:cxn>
                <a:cxn ang="0">
                  <a:pos x="332" y="150"/>
                </a:cxn>
                <a:cxn ang="0">
                  <a:pos x="343" y="136"/>
                </a:cxn>
                <a:cxn ang="0">
                  <a:pos x="330" y="132"/>
                </a:cxn>
                <a:cxn ang="0">
                  <a:pos x="319" y="129"/>
                </a:cxn>
                <a:cxn ang="0">
                  <a:pos x="306" y="126"/>
                </a:cxn>
                <a:cxn ang="0">
                  <a:pos x="295" y="126"/>
                </a:cxn>
                <a:cxn ang="0">
                  <a:pos x="283" y="125"/>
                </a:cxn>
                <a:cxn ang="0">
                  <a:pos x="271" y="125"/>
                </a:cxn>
                <a:cxn ang="0">
                  <a:pos x="260" y="125"/>
                </a:cxn>
                <a:cxn ang="0">
                  <a:pos x="249" y="125"/>
                </a:cxn>
                <a:cxn ang="0">
                  <a:pos x="135" y="0"/>
                </a:cxn>
                <a:cxn ang="0">
                  <a:pos x="125" y="0"/>
                </a:cxn>
              </a:cxnLst>
              <a:rect l="0" t="0" r="r" b="b"/>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9" name="Freeform 99"/>
            <p:cNvSpPr>
              <a:spLocks/>
            </p:cNvSpPr>
            <p:nvPr/>
          </p:nvSpPr>
          <p:spPr bwMode="auto">
            <a:xfrm>
              <a:off x="4415" y="654"/>
              <a:ext cx="52" cy="49"/>
            </a:xfrm>
            <a:custGeom>
              <a:avLst/>
              <a:gdLst/>
              <a:ahLst/>
              <a:cxnLst>
                <a:cxn ang="0">
                  <a:pos x="93" y="104"/>
                </a:cxn>
                <a:cxn ang="0">
                  <a:pos x="80" y="108"/>
                </a:cxn>
                <a:cxn ang="0">
                  <a:pos x="69" y="111"/>
                </a:cxn>
                <a:cxn ang="0">
                  <a:pos x="57" y="114"/>
                </a:cxn>
                <a:cxn ang="0">
                  <a:pos x="46" y="119"/>
                </a:cxn>
                <a:cxn ang="0">
                  <a:pos x="34" y="122"/>
                </a:cxn>
                <a:cxn ang="0">
                  <a:pos x="23" y="127"/>
                </a:cxn>
                <a:cxn ang="0">
                  <a:pos x="10" y="130"/>
                </a:cxn>
                <a:cxn ang="0">
                  <a:pos x="0" y="135"/>
                </a:cxn>
                <a:cxn ang="0">
                  <a:pos x="72" y="177"/>
                </a:cxn>
                <a:cxn ang="0">
                  <a:pos x="83" y="249"/>
                </a:cxn>
                <a:cxn ang="0">
                  <a:pos x="89" y="241"/>
                </a:cxn>
                <a:cxn ang="0">
                  <a:pos x="96" y="233"/>
                </a:cxn>
                <a:cxn ang="0">
                  <a:pos x="102" y="225"/>
                </a:cxn>
                <a:cxn ang="0">
                  <a:pos x="109" y="217"/>
                </a:cxn>
                <a:cxn ang="0">
                  <a:pos x="114" y="209"/>
                </a:cxn>
                <a:cxn ang="0">
                  <a:pos x="120" y="201"/>
                </a:cxn>
                <a:cxn ang="0">
                  <a:pos x="127" y="193"/>
                </a:cxn>
                <a:cxn ang="0">
                  <a:pos x="135" y="187"/>
                </a:cxn>
                <a:cxn ang="0">
                  <a:pos x="197" y="239"/>
                </a:cxn>
                <a:cxn ang="0">
                  <a:pos x="194" y="230"/>
                </a:cxn>
                <a:cxn ang="0">
                  <a:pos x="191" y="222"/>
                </a:cxn>
                <a:cxn ang="0">
                  <a:pos x="185" y="213"/>
                </a:cxn>
                <a:cxn ang="0">
                  <a:pos x="181" y="205"/>
                </a:cxn>
                <a:cxn ang="0">
                  <a:pos x="174" y="193"/>
                </a:cxn>
                <a:cxn ang="0">
                  <a:pos x="170" y="182"/>
                </a:cxn>
                <a:cxn ang="0">
                  <a:pos x="166" y="170"/>
                </a:cxn>
                <a:cxn ang="0">
                  <a:pos x="166" y="156"/>
                </a:cxn>
                <a:cxn ang="0">
                  <a:pos x="259" y="104"/>
                </a:cxn>
                <a:cxn ang="0">
                  <a:pos x="197" y="104"/>
                </a:cxn>
                <a:cxn ang="0">
                  <a:pos x="186" y="88"/>
                </a:cxn>
                <a:cxn ang="0">
                  <a:pos x="177" y="75"/>
                </a:cxn>
                <a:cxn ang="0">
                  <a:pos x="165" y="62"/>
                </a:cxn>
                <a:cxn ang="0">
                  <a:pos x="154" y="52"/>
                </a:cxn>
                <a:cxn ang="0">
                  <a:pos x="140" y="40"/>
                </a:cxn>
                <a:cxn ang="0">
                  <a:pos x="128" y="27"/>
                </a:cxn>
                <a:cxn ang="0">
                  <a:pos x="114" y="14"/>
                </a:cxn>
                <a:cxn ang="0">
                  <a:pos x="104" y="0"/>
                </a:cxn>
                <a:cxn ang="0">
                  <a:pos x="93" y="104"/>
                </a:cxn>
              </a:cxnLst>
              <a:rect l="0" t="0" r="r" b="b"/>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0" name="Freeform 100"/>
            <p:cNvSpPr>
              <a:spLocks/>
            </p:cNvSpPr>
            <p:nvPr/>
          </p:nvSpPr>
          <p:spPr bwMode="auto">
            <a:xfrm>
              <a:off x="3915" y="882"/>
              <a:ext cx="77" cy="74"/>
            </a:xfrm>
            <a:custGeom>
              <a:avLst/>
              <a:gdLst/>
              <a:ahLst/>
              <a:cxnLst>
                <a:cxn ang="0">
                  <a:pos x="259" y="36"/>
                </a:cxn>
                <a:cxn ang="0">
                  <a:pos x="259" y="69"/>
                </a:cxn>
                <a:cxn ang="0">
                  <a:pos x="265" y="100"/>
                </a:cxn>
                <a:cxn ang="0">
                  <a:pos x="278" y="126"/>
                </a:cxn>
                <a:cxn ang="0">
                  <a:pos x="304" y="136"/>
                </a:cxn>
                <a:cxn ang="0">
                  <a:pos x="334" y="139"/>
                </a:cxn>
                <a:cxn ang="0">
                  <a:pos x="360" y="148"/>
                </a:cxn>
                <a:cxn ang="0">
                  <a:pos x="377" y="165"/>
                </a:cxn>
                <a:cxn ang="0">
                  <a:pos x="290" y="239"/>
                </a:cxn>
                <a:cxn ang="0">
                  <a:pos x="292" y="269"/>
                </a:cxn>
                <a:cxn ang="0">
                  <a:pos x="299" y="301"/>
                </a:cxn>
                <a:cxn ang="0">
                  <a:pos x="303" y="331"/>
                </a:cxn>
                <a:cxn ang="0">
                  <a:pos x="301" y="363"/>
                </a:cxn>
                <a:cxn ang="0">
                  <a:pos x="270" y="357"/>
                </a:cxn>
                <a:cxn ang="0">
                  <a:pos x="244" y="344"/>
                </a:cxn>
                <a:cxn ang="0">
                  <a:pos x="220" y="323"/>
                </a:cxn>
                <a:cxn ang="0">
                  <a:pos x="197" y="301"/>
                </a:cxn>
                <a:cxn ang="0">
                  <a:pos x="166" y="319"/>
                </a:cxn>
                <a:cxn ang="0">
                  <a:pos x="139" y="340"/>
                </a:cxn>
                <a:cxn ang="0">
                  <a:pos x="111" y="361"/>
                </a:cxn>
                <a:cxn ang="0">
                  <a:pos x="83" y="374"/>
                </a:cxn>
                <a:cxn ang="0">
                  <a:pos x="81" y="323"/>
                </a:cxn>
                <a:cxn ang="0">
                  <a:pos x="100" y="274"/>
                </a:cxn>
                <a:cxn ang="0">
                  <a:pos x="108" y="228"/>
                </a:cxn>
                <a:cxn ang="0">
                  <a:pos x="73" y="198"/>
                </a:cxn>
                <a:cxn ang="0">
                  <a:pos x="56" y="188"/>
                </a:cxn>
                <a:cxn ang="0">
                  <a:pos x="40" y="175"/>
                </a:cxn>
                <a:cxn ang="0">
                  <a:pos x="21" y="161"/>
                </a:cxn>
                <a:cxn ang="0">
                  <a:pos x="0" y="146"/>
                </a:cxn>
                <a:cxn ang="0">
                  <a:pos x="135" y="104"/>
                </a:cxn>
                <a:cxn ang="0">
                  <a:pos x="168" y="82"/>
                </a:cxn>
                <a:cxn ang="0">
                  <a:pos x="195" y="52"/>
                </a:cxn>
                <a:cxn ang="0">
                  <a:pos x="220" y="22"/>
                </a:cxn>
                <a:cxn ang="0">
                  <a:pos x="249" y="0"/>
                </a:cxn>
              </a:cxnLst>
              <a:rect l="0" t="0" r="r" b="b"/>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1" name="Freeform 101"/>
            <p:cNvSpPr>
              <a:spLocks/>
            </p:cNvSpPr>
            <p:nvPr/>
          </p:nvSpPr>
          <p:spPr bwMode="auto">
            <a:xfrm>
              <a:off x="3925" y="892"/>
              <a:ext cx="61" cy="58"/>
            </a:xfrm>
            <a:custGeom>
              <a:avLst/>
              <a:gdLst/>
              <a:ahLst/>
              <a:cxnLst>
                <a:cxn ang="0">
                  <a:pos x="250" y="114"/>
                </a:cxn>
                <a:cxn ang="0">
                  <a:pos x="301" y="124"/>
                </a:cxn>
                <a:cxn ang="0">
                  <a:pos x="287" y="131"/>
                </a:cxn>
                <a:cxn ang="0">
                  <a:pos x="275" y="138"/>
                </a:cxn>
                <a:cxn ang="0">
                  <a:pos x="262" y="144"/>
                </a:cxn>
                <a:cxn ang="0">
                  <a:pos x="250" y="150"/>
                </a:cxn>
                <a:cxn ang="0">
                  <a:pos x="236" y="156"/>
                </a:cxn>
                <a:cxn ang="0">
                  <a:pos x="226" y="162"/>
                </a:cxn>
                <a:cxn ang="0">
                  <a:pos x="216" y="169"/>
                </a:cxn>
                <a:cxn ang="0">
                  <a:pos x="208" y="176"/>
                </a:cxn>
                <a:cxn ang="0">
                  <a:pos x="228" y="280"/>
                </a:cxn>
                <a:cxn ang="0">
                  <a:pos x="214" y="274"/>
                </a:cxn>
                <a:cxn ang="0">
                  <a:pos x="200" y="267"/>
                </a:cxn>
                <a:cxn ang="0">
                  <a:pos x="188" y="257"/>
                </a:cxn>
                <a:cxn ang="0">
                  <a:pos x="178" y="248"/>
                </a:cxn>
                <a:cxn ang="0">
                  <a:pos x="166" y="236"/>
                </a:cxn>
                <a:cxn ang="0">
                  <a:pos x="156" y="226"/>
                </a:cxn>
                <a:cxn ang="0">
                  <a:pos x="146" y="216"/>
                </a:cxn>
                <a:cxn ang="0">
                  <a:pos x="136" y="208"/>
                </a:cxn>
                <a:cxn ang="0">
                  <a:pos x="52" y="291"/>
                </a:cxn>
                <a:cxn ang="0">
                  <a:pos x="84" y="146"/>
                </a:cxn>
                <a:cxn ang="0">
                  <a:pos x="74" y="141"/>
                </a:cxn>
                <a:cxn ang="0">
                  <a:pos x="63" y="137"/>
                </a:cxn>
                <a:cxn ang="0">
                  <a:pos x="52" y="131"/>
                </a:cxn>
                <a:cxn ang="0">
                  <a:pos x="42" y="127"/>
                </a:cxn>
                <a:cxn ang="0">
                  <a:pos x="30" y="119"/>
                </a:cxn>
                <a:cxn ang="0">
                  <a:pos x="18" y="112"/>
                </a:cxn>
                <a:cxn ang="0">
                  <a:pos x="8" y="103"/>
                </a:cxn>
                <a:cxn ang="0">
                  <a:pos x="0" y="94"/>
                </a:cxn>
                <a:cxn ang="0">
                  <a:pos x="11" y="93"/>
                </a:cxn>
                <a:cxn ang="0">
                  <a:pos x="25" y="92"/>
                </a:cxn>
                <a:cxn ang="0">
                  <a:pos x="39" y="89"/>
                </a:cxn>
                <a:cxn ang="0">
                  <a:pos x="52" y="88"/>
                </a:cxn>
                <a:cxn ang="0">
                  <a:pos x="65" y="86"/>
                </a:cxn>
                <a:cxn ang="0">
                  <a:pos x="78" y="85"/>
                </a:cxn>
                <a:cxn ang="0">
                  <a:pos x="91" y="84"/>
                </a:cxn>
                <a:cxn ang="0">
                  <a:pos x="104" y="84"/>
                </a:cxn>
                <a:cxn ang="0">
                  <a:pos x="188" y="0"/>
                </a:cxn>
                <a:cxn ang="0">
                  <a:pos x="192" y="14"/>
                </a:cxn>
                <a:cxn ang="0">
                  <a:pos x="193" y="32"/>
                </a:cxn>
                <a:cxn ang="0">
                  <a:pos x="193" y="52"/>
                </a:cxn>
                <a:cxn ang="0">
                  <a:pos x="195" y="73"/>
                </a:cxn>
                <a:cxn ang="0">
                  <a:pos x="198" y="89"/>
                </a:cxn>
                <a:cxn ang="0">
                  <a:pos x="207" y="104"/>
                </a:cxn>
                <a:cxn ang="0">
                  <a:pos x="223" y="112"/>
                </a:cxn>
                <a:cxn ang="0">
                  <a:pos x="250" y="114"/>
                </a:cxn>
              </a:cxnLst>
              <a:rect l="0" t="0" r="r" b="b"/>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2" name="Freeform 102"/>
            <p:cNvSpPr>
              <a:spLocks/>
            </p:cNvSpPr>
            <p:nvPr/>
          </p:nvSpPr>
          <p:spPr bwMode="auto">
            <a:xfrm>
              <a:off x="4245" y="544"/>
              <a:ext cx="48" cy="48"/>
            </a:xfrm>
            <a:custGeom>
              <a:avLst/>
              <a:gdLst/>
              <a:ahLst/>
              <a:cxnLst>
                <a:cxn ang="0">
                  <a:pos x="156" y="73"/>
                </a:cxn>
                <a:cxn ang="0">
                  <a:pos x="164" y="75"/>
                </a:cxn>
                <a:cxn ang="0">
                  <a:pos x="174" y="76"/>
                </a:cxn>
                <a:cxn ang="0">
                  <a:pos x="184" y="77"/>
                </a:cxn>
                <a:cxn ang="0">
                  <a:pos x="197" y="78"/>
                </a:cxn>
                <a:cxn ang="0">
                  <a:pos x="208" y="78"/>
                </a:cxn>
                <a:cxn ang="0">
                  <a:pos x="219" y="82"/>
                </a:cxn>
                <a:cxn ang="0">
                  <a:pos x="229" y="85"/>
                </a:cxn>
                <a:cxn ang="0">
                  <a:pos x="240" y="93"/>
                </a:cxn>
                <a:cxn ang="0">
                  <a:pos x="228" y="103"/>
                </a:cxn>
                <a:cxn ang="0">
                  <a:pos x="215" y="111"/>
                </a:cxn>
                <a:cxn ang="0">
                  <a:pos x="200" y="119"/>
                </a:cxn>
                <a:cxn ang="0">
                  <a:pos x="188" y="127"/>
                </a:cxn>
                <a:cxn ang="0">
                  <a:pos x="175" y="134"/>
                </a:cxn>
                <a:cxn ang="0">
                  <a:pos x="170" y="145"/>
                </a:cxn>
                <a:cxn ang="0">
                  <a:pos x="168" y="158"/>
                </a:cxn>
                <a:cxn ang="0">
                  <a:pos x="176" y="176"/>
                </a:cxn>
                <a:cxn ang="0">
                  <a:pos x="179" y="184"/>
                </a:cxn>
                <a:cxn ang="0">
                  <a:pos x="185" y="197"/>
                </a:cxn>
                <a:cxn ang="0">
                  <a:pos x="190" y="207"/>
                </a:cxn>
                <a:cxn ang="0">
                  <a:pos x="188" y="217"/>
                </a:cxn>
                <a:cxn ang="0">
                  <a:pos x="176" y="215"/>
                </a:cxn>
                <a:cxn ang="0">
                  <a:pos x="166" y="212"/>
                </a:cxn>
                <a:cxn ang="0">
                  <a:pos x="158" y="205"/>
                </a:cxn>
                <a:cxn ang="0">
                  <a:pos x="151" y="199"/>
                </a:cxn>
                <a:cxn ang="0">
                  <a:pos x="145" y="190"/>
                </a:cxn>
                <a:cxn ang="0">
                  <a:pos x="138" y="182"/>
                </a:cxn>
                <a:cxn ang="0">
                  <a:pos x="131" y="172"/>
                </a:cxn>
                <a:cxn ang="0">
                  <a:pos x="125" y="165"/>
                </a:cxn>
                <a:cxn ang="0">
                  <a:pos x="42" y="239"/>
                </a:cxn>
                <a:cxn ang="0">
                  <a:pos x="32" y="228"/>
                </a:cxn>
                <a:cxn ang="0">
                  <a:pos x="35" y="216"/>
                </a:cxn>
                <a:cxn ang="0">
                  <a:pos x="40" y="205"/>
                </a:cxn>
                <a:cxn ang="0">
                  <a:pos x="45" y="192"/>
                </a:cxn>
                <a:cxn ang="0">
                  <a:pos x="52" y="181"/>
                </a:cxn>
                <a:cxn ang="0">
                  <a:pos x="58" y="169"/>
                </a:cxn>
                <a:cxn ang="0">
                  <a:pos x="63" y="157"/>
                </a:cxn>
                <a:cxn ang="0">
                  <a:pos x="68" y="145"/>
                </a:cxn>
                <a:cxn ang="0">
                  <a:pos x="73" y="135"/>
                </a:cxn>
                <a:cxn ang="0">
                  <a:pos x="61" y="130"/>
                </a:cxn>
                <a:cxn ang="0">
                  <a:pos x="51" y="126"/>
                </a:cxn>
                <a:cxn ang="0">
                  <a:pos x="41" y="121"/>
                </a:cxn>
                <a:cxn ang="0">
                  <a:pos x="33" y="118"/>
                </a:cxn>
                <a:cxn ang="0">
                  <a:pos x="23" y="112"/>
                </a:cxn>
                <a:cxn ang="0">
                  <a:pos x="15" y="106"/>
                </a:cxn>
                <a:cxn ang="0">
                  <a:pos x="7" y="100"/>
                </a:cxn>
                <a:cxn ang="0">
                  <a:pos x="0" y="93"/>
                </a:cxn>
                <a:cxn ang="0">
                  <a:pos x="0" y="83"/>
                </a:cxn>
                <a:cxn ang="0">
                  <a:pos x="84" y="73"/>
                </a:cxn>
                <a:cxn ang="0">
                  <a:pos x="125" y="0"/>
                </a:cxn>
                <a:cxn ang="0">
                  <a:pos x="131" y="7"/>
                </a:cxn>
                <a:cxn ang="0">
                  <a:pos x="138" y="15"/>
                </a:cxn>
                <a:cxn ang="0">
                  <a:pos x="142" y="23"/>
                </a:cxn>
                <a:cxn ang="0">
                  <a:pos x="148" y="32"/>
                </a:cxn>
                <a:cxn ang="0">
                  <a:pos x="150" y="40"/>
                </a:cxn>
                <a:cxn ang="0">
                  <a:pos x="154" y="50"/>
                </a:cxn>
                <a:cxn ang="0">
                  <a:pos x="155" y="60"/>
                </a:cxn>
                <a:cxn ang="0">
                  <a:pos x="156" y="73"/>
                </a:cxn>
              </a:cxnLst>
              <a:rect l="0" t="0" r="r" b="b"/>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3" name="Freeform 103"/>
            <p:cNvSpPr>
              <a:spLocks/>
            </p:cNvSpPr>
            <p:nvPr/>
          </p:nvSpPr>
          <p:spPr bwMode="auto">
            <a:xfrm>
              <a:off x="4251" y="550"/>
              <a:ext cx="35" cy="33"/>
            </a:xfrm>
            <a:custGeom>
              <a:avLst/>
              <a:gdLst/>
              <a:ahLst/>
              <a:cxnLst>
                <a:cxn ang="0">
                  <a:pos x="134" y="62"/>
                </a:cxn>
                <a:cxn ang="0">
                  <a:pos x="176" y="62"/>
                </a:cxn>
                <a:cxn ang="0">
                  <a:pos x="124" y="94"/>
                </a:cxn>
                <a:cxn ang="0">
                  <a:pos x="124" y="103"/>
                </a:cxn>
                <a:cxn ang="0">
                  <a:pos x="125" y="113"/>
                </a:cxn>
                <a:cxn ang="0">
                  <a:pos x="126" y="121"/>
                </a:cxn>
                <a:cxn ang="0">
                  <a:pos x="129" y="129"/>
                </a:cxn>
                <a:cxn ang="0">
                  <a:pos x="130" y="135"/>
                </a:cxn>
                <a:cxn ang="0">
                  <a:pos x="132" y="144"/>
                </a:cxn>
                <a:cxn ang="0">
                  <a:pos x="133" y="155"/>
                </a:cxn>
                <a:cxn ang="0">
                  <a:pos x="134" y="166"/>
                </a:cxn>
                <a:cxn ang="0">
                  <a:pos x="93" y="114"/>
                </a:cxn>
                <a:cxn ang="0">
                  <a:pos x="31" y="166"/>
                </a:cxn>
                <a:cxn ang="0">
                  <a:pos x="31" y="155"/>
                </a:cxn>
                <a:cxn ang="0">
                  <a:pos x="35" y="144"/>
                </a:cxn>
                <a:cxn ang="0">
                  <a:pos x="39" y="135"/>
                </a:cxn>
                <a:cxn ang="0">
                  <a:pos x="46" y="129"/>
                </a:cxn>
                <a:cxn ang="0">
                  <a:pos x="51" y="121"/>
                </a:cxn>
                <a:cxn ang="0">
                  <a:pos x="56" y="113"/>
                </a:cxn>
                <a:cxn ang="0">
                  <a:pos x="60" y="103"/>
                </a:cxn>
                <a:cxn ang="0">
                  <a:pos x="62" y="94"/>
                </a:cxn>
                <a:cxn ang="0">
                  <a:pos x="0" y="62"/>
                </a:cxn>
                <a:cxn ang="0">
                  <a:pos x="6" y="62"/>
                </a:cxn>
                <a:cxn ang="0">
                  <a:pos x="14" y="62"/>
                </a:cxn>
                <a:cxn ang="0">
                  <a:pos x="22" y="62"/>
                </a:cxn>
                <a:cxn ang="0">
                  <a:pos x="30" y="62"/>
                </a:cxn>
                <a:cxn ang="0">
                  <a:pos x="37" y="62"/>
                </a:cxn>
                <a:cxn ang="0">
                  <a:pos x="46" y="62"/>
                </a:cxn>
                <a:cxn ang="0">
                  <a:pos x="53" y="62"/>
                </a:cxn>
                <a:cxn ang="0">
                  <a:pos x="62" y="62"/>
                </a:cxn>
                <a:cxn ang="0">
                  <a:pos x="93" y="0"/>
                </a:cxn>
                <a:cxn ang="0">
                  <a:pos x="99" y="4"/>
                </a:cxn>
                <a:cxn ang="0">
                  <a:pos x="104" y="11"/>
                </a:cxn>
                <a:cxn ang="0">
                  <a:pos x="106" y="20"/>
                </a:cxn>
                <a:cxn ang="0">
                  <a:pos x="109" y="30"/>
                </a:cxn>
                <a:cxn ang="0">
                  <a:pos x="113" y="39"/>
                </a:cxn>
                <a:cxn ang="0">
                  <a:pos x="117" y="48"/>
                </a:cxn>
                <a:cxn ang="0">
                  <a:pos x="124" y="55"/>
                </a:cxn>
                <a:cxn ang="0">
                  <a:pos x="134" y="62"/>
                </a:cxn>
              </a:cxnLst>
              <a:rect l="0" t="0" r="r" b="b"/>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4" name="Freeform 104"/>
            <p:cNvSpPr>
              <a:spLocks/>
            </p:cNvSpPr>
            <p:nvPr/>
          </p:nvSpPr>
          <p:spPr bwMode="auto">
            <a:xfrm>
              <a:off x="4311" y="598"/>
              <a:ext cx="60" cy="62"/>
            </a:xfrm>
            <a:custGeom>
              <a:avLst/>
              <a:gdLst/>
              <a:ahLst/>
              <a:cxnLst>
                <a:cxn ang="0">
                  <a:pos x="208" y="32"/>
                </a:cxn>
                <a:cxn ang="0">
                  <a:pos x="208" y="58"/>
                </a:cxn>
                <a:cxn ang="0">
                  <a:pos x="212" y="83"/>
                </a:cxn>
                <a:cxn ang="0">
                  <a:pos x="221" y="104"/>
                </a:cxn>
                <a:cxn ang="0">
                  <a:pos x="239" y="114"/>
                </a:cxn>
                <a:cxn ang="0">
                  <a:pos x="260" y="118"/>
                </a:cxn>
                <a:cxn ang="0">
                  <a:pos x="281" y="124"/>
                </a:cxn>
                <a:cxn ang="0">
                  <a:pos x="295" y="137"/>
                </a:cxn>
                <a:cxn ang="0">
                  <a:pos x="229" y="198"/>
                </a:cxn>
                <a:cxn ang="0">
                  <a:pos x="231" y="225"/>
                </a:cxn>
                <a:cxn ang="0">
                  <a:pos x="236" y="249"/>
                </a:cxn>
                <a:cxn ang="0">
                  <a:pos x="241" y="272"/>
                </a:cxn>
                <a:cxn ang="0">
                  <a:pos x="239" y="301"/>
                </a:cxn>
                <a:cxn ang="0">
                  <a:pos x="209" y="295"/>
                </a:cxn>
                <a:cxn ang="0">
                  <a:pos x="188" y="283"/>
                </a:cxn>
                <a:cxn ang="0">
                  <a:pos x="166" y="266"/>
                </a:cxn>
                <a:cxn ang="0">
                  <a:pos x="146" y="249"/>
                </a:cxn>
                <a:cxn ang="0">
                  <a:pos x="123" y="266"/>
                </a:cxn>
                <a:cxn ang="0">
                  <a:pos x="104" y="284"/>
                </a:cxn>
                <a:cxn ang="0">
                  <a:pos x="84" y="300"/>
                </a:cxn>
                <a:cxn ang="0">
                  <a:pos x="62" y="312"/>
                </a:cxn>
                <a:cxn ang="0">
                  <a:pos x="61" y="269"/>
                </a:cxn>
                <a:cxn ang="0">
                  <a:pos x="76" y="227"/>
                </a:cxn>
                <a:cxn ang="0">
                  <a:pos x="81" y="190"/>
                </a:cxn>
                <a:cxn ang="0">
                  <a:pos x="52" y="166"/>
                </a:cxn>
                <a:cxn ang="0">
                  <a:pos x="38" y="156"/>
                </a:cxn>
                <a:cxn ang="0">
                  <a:pos x="26" y="145"/>
                </a:cxn>
                <a:cxn ang="0">
                  <a:pos x="14" y="133"/>
                </a:cxn>
                <a:cxn ang="0">
                  <a:pos x="0" y="124"/>
                </a:cxn>
                <a:cxn ang="0">
                  <a:pos x="104" y="94"/>
                </a:cxn>
                <a:cxn ang="0">
                  <a:pos x="130" y="72"/>
                </a:cxn>
                <a:cxn ang="0">
                  <a:pos x="151" y="46"/>
                </a:cxn>
                <a:cxn ang="0">
                  <a:pos x="170" y="19"/>
                </a:cxn>
                <a:cxn ang="0">
                  <a:pos x="197" y="0"/>
                </a:cxn>
              </a:cxnLst>
              <a:rect l="0" t="0" r="r" b="b"/>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5" name="Freeform 105"/>
            <p:cNvSpPr>
              <a:spLocks/>
            </p:cNvSpPr>
            <p:nvPr/>
          </p:nvSpPr>
          <p:spPr bwMode="auto">
            <a:xfrm>
              <a:off x="4318" y="606"/>
              <a:ext cx="47" cy="48"/>
            </a:xfrm>
            <a:custGeom>
              <a:avLst/>
              <a:gdLst/>
              <a:ahLst/>
              <a:cxnLst>
                <a:cxn ang="0">
                  <a:pos x="207" y="94"/>
                </a:cxn>
                <a:cxn ang="0">
                  <a:pos x="238" y="104"/>
                </a:cxn>
                <a:cxn ang="0">
                  <a:pos x="229" y="110"/>
                </a:cxn>
                <a:cxn ang="0">
                  <a:pos x="220" y="115"/>
                </a:cxn>
                <a:cxn ang="0">
                  <a:pos x="210" y="120"/>
                </a:cxn>
                <a:cxn ang="0">
                  <a:pos x="201" y="124"/>
                </a:cxn>
                <a:cxn ang="0">
                  <a:pos x="191" y="128"/>
                </a:cxn>
                <a:cxn ang="0">
                  <a:pos x="182" y="132"/>
                </a:cxn>
                <a:cxn ang="0">
                  <a:pos x="172" y="137"/>
                </a:cxn>
                <a:cxn ang="0">
                  <a:pos x="165" y="145"/>
                </a:cxn>
                <a:cxn ang="0">
                  <a:pos x="186" y="228"/>
                </a:cxn>
                <a:cxn ang="0">
                  <a:pos x="174" y="222"/>
                </a:cxn>
                <a:cxn ang="0">
                  <a:pos x="164" y="217"/>
                </a:cxn>
                <a:cxn ang="0">
                  <a:pos x="154" y="209"/>
                </a:cxn>
                <a:cxn ang="0">
                  <a:pos x="146" y="202"/>
                </a:cxn>
                <a:cxn ang="0">
                  <a:pos x="137" y="193"/>
                </a:cxn>
                <a:cxn ang="0">
                  <a:pos x="129" y="186"/>
                </a:cxn>
                <a:cxn ang="0">
                  <a:pos x="121" y="180"/>
                </a:cxn>
                <a:cxn ang="0">
                  <a:pos x="114" y="176"/>
                </a:cxn>
                <a:cxn ang="0">
                  <a:pos x="51" y="238"/>
                </a:cxn>
                <a:cxn ang="0">
                  <a:pos x="72" y="124"/>
                </a:cxn>
                <a:cxn ang="0">
                  <a:pos x="63" y="120"/>
                </a:cxn>
                <a:cxn ang="0">
                  <a:pos x="54" y="115"/>
                </a:cxn>
                <a:cxn ang="0">
                  <a:pos x="44" y="111"/>
                </a:cxn>
                <a:cxn ang="0">
                  <a:pos x="35" y="107"/>
                </a:cxn>
                <a:cxn ang="0">
                  <a:pos x="25" y="102"/>
                </a:cxn>
                <a:cxn ang="0">
                  <a:pos x="16" y="96"/>
                </a:cxn>
                <a:cxn ang="0">
                  <a:pos x="7" y="89"/>
                </a:cxn>
                <a:cxn ang="0">
                  <a:pos x="0" y="82"/>
                </a:cxn>
                <a:cxn ang="0">
                  <a:pos x="10" y="81"/>
                </a:cxn>
                <a:cxn ang="0">
                  <a:pos x="21" y="80"/>
                </a:cxn>
                <a:cxn ang="0">
                  <a:pos x="33" y="78"/>
                </a:cxn>
                <a:cxn ang="0">
                  <a:pos x="44" y="77"/>
                </a:cxn>
                <a:cxn ang="0">
                  <a:pos x="54" y="74"/>
                </a:cxn>
                <a:cxn ang="0">
                  <a:pos x="64" y="73"/>
                </a:cxn>
                <a:cxn ang="0">
                  <a:pos x="73" y="72"/>
                </a:cxn>
                <a:cxn ang="0">
                  <a:pos x="82" y="72"/>
                </a:cxn>
                <a:cxn ang="0">
                  <a:pos x="145" y="0"/>
                </a:cxn>
                <a:cxn ang="0">
                  <a:pos x="149" y="12"/>
                </a:cxn>
                <a:cxn ang="0">
                  <a:pos x="151" y="28"/>
                </a:cxn>
                <a:cxn ang="0">
                  <a:pos x="153" y="45"/>
                </a:cxn>
                <a:cxn ang="0">
                  <a:pos x="156" y="62"/>
                </a:cxn>
                <a:cxn ang="0">
                  <a:pos x="159" y="76"/>
                </a:cxn>
                <a:cxn ang="0">
                  <a:pos x="168" y="87"/>
                </a:cxn>
                <a:cxn ang="0">
                  <a:pos x="183" y="93"/>
                </a:cxn>
                <a:cxn ang="0">
                  <a:pos x="207" y="94"/>
                </a:cxn>
              </a:cxnLst>
              <a:rect l="0" t="0" r="r" b="b"/>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grpSp>
      <p:sp>
        <p:nvSpPr>
          <p:cNvPr id="921706" name="Rectangle 106"/>
          <p:cNvSpPr>
            <a:spLocks noChangeArrowheads="1"/>
          </p:cNvSpPr>
          <p:nvPr/>
        </p:nvSpPr>
        <p:spPr bwMode="auto">
          <a:xfrm>
            <a:off x="614363" y="6019800"/>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CC"/>
                </a:solidFill>
              </a:rPr>
              <a:t>aaabbbccc</a:t>
            </a:r>
            <a:endParaRPr lang="en-US" altLang="en-US"/>
          </a:p>
        </p:txBody>
      </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63494" name="Rectangle 29"/>
          <p:cNvSpPr>
            <a:spLocks noChangeArrowheads="1"/>
          </p:cNvSpPr>
          <p:nvPr/>
        </p:nvSpPr>
        <p:spPr bwMode="auto">
          <a:xfrm>
            <a:off x="971550" y="981075"/>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has a witness</a:t>
            </a:r>
          </a:p>
          <a:p>
            <a:pPr lvl="1"/>
            <a:r>
              <a:rPr lang="en-US" altLang="en-US" sz="2400">
                <a:sym typeface="Symbol" pitchFamily="18" charset="2"/>
              </a:rPr>
              <a:t></a:t>
            </a:r>
            <a:r>
              <a:rPr lang="en-US" altLang="en-US" sz="2400"/>
              <a:t> computable Valid such that P(I) = </a:t>
            </a:r>
            <a:r>
              <a:rPr lang="en-US" altLang="en-US" sz="2400">
                <a:sym typeface="Symbol" pitchFamily="18" charset="2"/>
              </a:rPr>
              <a:t></a:t>
            </a:r>
            <a:r>
              <a:rPr lang="en-US" altLang="en-US" sz="2400"/>
              <a:t> S Valid(I,S)</a:t>
            </a:r>
          </a:p>
        </p:txBody>
      </p:sp>
      <p:sp>
        <p:nvSpPr>
          <p:cNvPr id="63495" name="Rectangle 49"/>
          <p:cNvSpPr>
            <a:spLocks noChangeArrowheads="1"/>
          </p:cNvSpPr>
          <p:nvPr/>
        </p:nvSpPr>
        <p:spPr bwMode="auto">
          <a:xfrm>
            <a:off x="-114300" y="534988"/>
            <a:ext cx="198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sym typeface="Wingdings" pitchFamily="2" charset="2"/>
              </a:rPr>
              <a:t>Witnesses</a:t>
            </a:r>
            <a:endParaRPr lang="en-US" altLang="en-US" sz="2400">
              <a:solidFill>
                <a:srgbClr val="FF00FF"/>
              </a:solidFill>
            </a:endParaRPr>
          </a:p>
        </p:txBody>
      </p:sp>
      <p:pic>
        <p:nvPicPr>
          <p:cNvPr id="91245" name="Picture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938" y="3141663"/>
            <a:ext cx="133508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921602">
                                            <p:txEl>
                                              <p:pRg st="0" end="0"/>
                                            </p:txEl>
                                          </p:spTgt>
                                        </p:tgtEl>
                                        <p:attrNameLst>
                                          <p:attrName>style.visibility</p:attrName>
                                        </p:attrNameLst>
                                      </p:cBhvr>
                                      <p:to>
                                        <p:strVal val="visible"/>
                                      </p:to>
                                    </p:set>
                                    <p:anim calcmode="lin" valueType="num">
                                      <p:cBhvr additive="base">
                                        <p:cTn id="7" dur="500" fill="hold"/>
                                        <p:tgtEl>
                                          <p:spTgt spid="9216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02">
                                            <p:txEl>
                                              <p:pRg st="1" end="1"/>
                                            </p:txEl>
                                          </p:spTgt>
                                        </p:tgtEl>
                                        <p:attrNameLst>
                                          <p:attrName>style.visibility</p:attrName>
                                        </p:attrNameLst>
                                      </p:cBhvr>
                                      <p:to>
                                        <p:strVal val="visible"/>
                                      </p:to>
                                    </p:set>
                                    <p:anim calcmode="lin" valueType="num">
                                      <p:cBhvr additive="base">
                                        <p:cTn id="13" dur="500" fill="hold"/>
                                        <p:tgtEl>
                                          <p:spTgt spid="9216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0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1706"/>
                                        </p:tgtEl>
                                        <p:attrNameLst>
                                          <p:attrName>style.visibility</p:attrName>
                                        </p:attrNameLst>
                                      </p:cBhvr>
                                      <p:to>
                                        <p:strVal val="visible"/>
                                      </p:to>
                                    </p:set>
                                    <p:anim calcmode="lin" valueType="num">
                                      <p:cBhvr additive="base">
                                        <p:cTn id="17" dur="500" fill="hold"/>
                                        <p:tgtEl>
                                          <p:spTgt spid="921706"/>
                                        </p:tgtEl>
                                        <p:attrNameLst>
                                          <p:attrName>ppt_x</p:attrName>
                                        </p:attrNameLst>
                                      </p:cBhvr>
                                      <p:tavLst>
                                        <p:tav tm="0">
                                          <p:val>
                                            <p:strVal val="#ppt_x"/>
                                          </p:val>
                                        </p:tav>
                                        <p:tav tm="100000">
                                          <p:val>
                                            <p:strVal val="#ppt_x"/>
                                          </p:val>
                                        </p:tav>
                                      </p:tavLst>
                                    </p:anim>
                                    <p:anim calcmode="lin" valueType="num">
                                      <p:cBhvr additive="base">
                                        <p:cTn id="18" dur="500" fill="hold"/>
                                        <p:tgtEl>
                                          <p:spTgt spid="92170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21602">
                                            <p:txEl>
                                              <p:pRg st="2" end="2"/>
                                            </p:txEl>
                                          </p:spTgt>
                                        </p:tgtEl>
                                        <p:attrNameLst>
                                          <p:attrName>style.visibility</p:attrName>
                                        </p:attrNameLst>
                                      </p:cBhvr>
                                      <p:to>
                                        <p:strVal val="visible"/>
                                      </p:to>
                                    </p:set>
                                    <p:anim calcmode="lin" valueType="num">
                                      <p:cBhvr additive="base">
                                        <p:cTn id="23" dur="500" fill="hold"/>
                                        <p:tgtEl>
                                          <p:spTgt spid="92160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1602">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1245"/>
                                        </p:tgtEl>
                                        <p:attrNameLst>
                                          <p:attrName>style.visibility</p:attrName>
                                        </p:attrNameLst>
                                      </p:cBhvr>
                                      <p:to>
                                        <p:strVal val="visible"/>
                                      </p:to>
                                    </p:set>
                                    <p:anim calcmode="lin" valueType="num">
                                      <p:cBhvr additive="base">
                                        <p:cTn id="27" dur="500" fill="hold"/>
                                        <p:tgtEl>
                                          <p:spTgt spid="91245"/>
                                        </p:tgtEl>
                                        <p:attrNameLst>
                                          <p:attrName>ppt_x</p:attrName>
                                        </p:attrNameLst>
                                      </p:cBhvr>
                                      <p:tavLst>
                                        <p:tav tm="0">
                                          <p:val>
                                            <p:strVal val="#ppt_x"/>
                                          </p:val>
                                        </p:tav>
                                        <p:tav tm="100000">
                                          <p:val>
                                            <p:strVal val="#ppt_x"/>
                                          </p:val>
                                        </p:tav>
                                      </p:tavLst>
                                    </p:anim>
                                    <p:anim calcmode="lin" valueType="num">
                                      <p:cBhvr additive="base">
                                        <p:cTn id="28" dur="500" fill="hold"/>
                                        <p:tgtEl>
                                          <p:spTgt spid="9124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21602">
                                            <p:txEl>
                                              <p:pRg st="3" end="3"/>
                                            </p:txEl>
                                          </p:spTgt>
                                        </p:tgtEl>
                                        <p:attrNameLst>
                                          <p:attrName>style.visibility</p:attrName>
                                        </p:attrNameLst>
                                      </p:cBhvr>
                                      <p:to>
                                        <p:strVal val="visible"/>
                                      </p:to>
                                    </p:set>
                                    <p:anim calcmode="lin" valueType="num">
                                      <p:cBhvr additive="base">
                                        <p:cTn id="33" dur="500" fill="hold"/>
                                        <p:tgtEl>
                                          <p:spTgt spid="92160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216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21602">
                                            <p:txEl>
                                              <p:pRg st="4" end="4"/>
                                            </p:txEl>
                                          </p:spTgt>
                                        </p:tgtEl>
                                        <p:attrNameLst>
                                          <p:attrName>style.visibility</p:attrName>
                                        </p:attrNameLst>
                                      </p:cBhvr>
                                      <p:to>
                                        <p:strVal val="visible"/>
                                      </p:to>
                                    </p:set>
                                    <p:anim calcmode="lin" valueType="num">
                                      <p:cBhvr additive="base">
                                        <p:cTn id="45" dur="500" fill="hold"/>
                                        <p:tgtEl>
                                          <p:spTgt spid="921602">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216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91245"/>
                                        </p:tgtEl>
                                        <p:attrNameLst>
                                          <p:attrName>style.visibility</p:attrName>
                                        </p:attrNameLst>
                                      </p:cBhvr>
                                      <p:to>
                                        <p:strVal val="visible"/>
                                      </p:to>
                                    </p:set>
                                    <p:anim calcmode="lin" valueType="num">
                                      <p:cBhvr additive="base">
                                        <p:cTn id="51" dur="500" fill="hold"/>
                                        <p:tgtEl>
                                          <p:spTgt spid="91245"/>
                                        </p:tgtEl>
                                        <p:attrNameLst>
                                          <p:attrName>ppt_x</p:attrName>
                                        </p:attrNameLst>
                                      </p:cBhvr>
                                      <p:tavLst>
                                        <p:tav tm="0">
                                          <p:val>
                                            <p:strVal val="1+#ppt_w/2"/>
                                          </p:val>
                                        </p:tav>
                                        <p:tav tm="100000">
                                          <p:val>
                                            <p:strVal val="#ppt_x"/>
                                          </p:val>
                                        </p:tav>
                                      </p:tavLst>
                                    </p:anim>
                                    <p:anim calcmode="lin" valueType="num">
                                      <p:cBhvr additive="base">
                                        <p:cTn id="52" dur="500" fill="hold"/>
                                        <p:tgtEl>
                                          <p:spTgt spid="91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2" grpId="0" build="p" bldLvl="2" autoUpdateAnimBg="0"/>
      <p:bldP spid="92170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ext Box 2"/>
          <p:cNvSpPr txBox="1">
            <a:spLocks noChangeArrowheads="1"/>
          </p:cNvSpPr>
          <p:nvPr/>
        </p:nvSpPr>
        <p:spPr bwMode="auto">
          <a:xfrm>
            <a:off x="609600" y="2276475"/>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Example: </a:t>
            </a:r>
            <a:r>
              <a:rPr lang="en-US" altLang="en-US" sz="2400">
                <a:solidFill>
                  <a:schemeClr val="tx2"/>
                </a:solidFill>
              </a:rPr>
              <a:t>Context Sensitive Grammar G:</a:t>
            </a:r>
            <a:endParaRPr lang="en-US" altLang="en-US" sz="2400"/>
          </a:p>
          <a:p>
            <a:r>
              <a:rPr lang="en-US" altLang="en-US" sz="2400"/>
              <a:t>Instance: A string </a:t>
            </a:r>
            <a:r>
              <a:rPr lang="en-US" altLang="en-US" sz="2400">
                <a:solidFill>
                  <a:srgbClr val="00FFCC"/>
                </a:solidFill>
              </a:rPr>
              <a:t>I</a:t>
            </a:r>
            <a:endParaRPr lang="en-US" altLang="en-US" sz="2400"/>
          </a:p>
          <a:p>
            <a:r>
              <a:rPr lang="en-US" altLang="en-US" sz="2400"/>
              <a:t>Solution: A parsing </a:t>
            </a:r>
            <a:r>
              <a:rPr lang="en-US" altLang="en-US" sz="2400">
                <a:solidFill>
                  <a:srgbClr val="00FFCC"/>
                </a:solidFill>
              </a:rPr>
              <a:t>S</a:t>
            </a:r>
            <a:r>
              <a:rPr lang="en-US" altLang="en-US" sz="2400"/>
              <a:t>. </a:t>
            </a:r>
          </a:p>
          <a:p>
            <a:r>
              <a:rPr lang="en-US" altLang="en-US" sz="2400">
                <a:solidFill>
                  <a:srgbClr val="00FFCC"/>
                </a:solidFill>
              </a:rPr>
              <a:t>I</a:t>
            </a:r>
            <a:r>
              <a:rPr lang="en-US" altLang="en-US" sz="2400"/>
              <a:t> is a </a:t>
            </a:r>
            <a:r>
              <a:rPr lang="en-US" altLang="en-US" sz="2400">
                <a:solidFill>
                  <a:srgbClr val="FF00FF"/>
                </a:solidFill>
              </a:rPr>
              <a:t>No</a:t>
            </a:r>
            <a:r>
              <a:rPr lang="en-US" altLang="en-US" sz="2400"/>
              <a:t> instance, if there is not such a parsing. .</a:t>
            </a:r>
          </a:p>
        </p:txBody>
      </p:sp>
      <p:grpSp>
        <p:nvGrpSpPr>
          <p:cNvPr id="64515" name="Group 4"/>
          <p:cNvGrpSpPr>
            <a:grpSpLocks/>
          </p:cNvGrpSpPr>
          <p:nvPr/>
        </p:nvGrpSpPr>
        <p:grpSpPr bwMode="auto">
          <a:xfrm flipH="1">
            <a:off x="7991475" y="4495800"/>
            <a:ext cx="1076325" cy="2274888"/>
            <a:chOff x="3915" y="446"/>
            <a:chExt cx="678" cy="1433"/>
          </a:xfrm>
        </p:grpSpPr>
        <p:sp>
          <p:nvSpPr>
            <p:cNvPr id="921605" name="Rectangle 5"/>
            <p:cNvSpPr>
              <a:spLocks noChangeArrowheads="1"/>
            </p:cNvSpPr>
            <p:nvPr/>
          </p:nvSpPr>
          <p:spPr bwMode="auto">
            <a:xfrm>
              <a:off x="3951" y="544"/>
              <a:ext cx="532" cy="1148"/>
            </a:xfrm>
            <a:prstGeom prst="rect">
              <a:avLst/>
            </a:prstGeom>
            <a:solidFill>
              <a:srgbClr val="000000"/>
            </a:solidFill>
            <a:ln w="9525">
              <a:noFill/>
              <a:miter lim="800000"/>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6" name="Freeform 6"/>
            <p:cNvSpPr>
              <a:spLocks/>
            </p:cNvSpPr>
            <p:nvPr/>
          </p:nvSpPr>
          <p:spPr bwMode="auto">
            <a:xfrm>
              <a:off x="3959" y="556"/>
              <a:ext cx="516" cy="448"/>
            </a:xfrm>
            <a:custGeom>
              <a:avLst/>
              <a:gdLst/>
              <a:ahLst/>
              <a:cxnLst>
                <a:cxn ang="0">
                  <a:pos x="2559" y="0"/>
                </a:cxn>
                <a:cxn ang="0">
                  <a:pos x="2580" y="1783"/>
                </a:cxn>
                <a:cxn ang="0">
                  <a:pos x="2456" y="1774"/>
                </a:cxn>
                <a:cxn ang="0">
                  <a:pos x="2330" y="1808"/>
                </a:cxn>
                <a:cxn ang="0">
                  <a:pos x="2201" y="1867"/>
                </a:cxn>
                <a:cxn ang="0">
                  <a:pos x="2073" y="1933"/>
                </a:cxn>
                <a:cxn ang="0">
                  <a:pos x="1945" y="1989"/>
                </a:cxn>
                <a:cxn ang="0">
                  <a:pos x="1820" y="2018"/>
                </a:cxn>
                <a:cxn ang="0">
                  <a:pos x="1699" y="2003"/>
                </a:cxn>
                <a:cxn ang="0">
                  <a:pos x="1584" y="1928"/>
                </a:cxn>
                <a:cxn ang="0">
                  <a:pos x="1477" y="1997"/>
                </a:cxn>
                <a:cxn ang="0">
                  <a:pos x="1369" y="2053"/>
                </a:cxn>
                <a:cxn ang="0">
                  <a:pos x="1260" y="2097"/>
                </a:cxn>
                <a:cxn ang="0">
                  <a:pos x="1150" y="2133"/>
                </a:cxn>
                <a:cxn ang="0">
                  <a:pos x="1038" y="2162"/>
                </a:cxn>
                <a:cxn ang="0">
                  <a:pos x="927" y="2188"/>
                </a:cxn>
                <a:cxn ang="0">
                  <a:pos x="814" y="2212"/>
                </a:cxn>
                <a:cxn ang="0">
                  <a:pos x="702" y="2240"/>
                </a:cxn>
                <a:cxn ang="0">
                  <a:pos x="608" y="2151"/>
                </a:cxn>
                <a:cxn ang="0">
                  <a:pos x="504" y="2089"/>
                </a:cxn>
                <a:cxn ang="0">
                  <a:pos x="395" y="2049"/>
                </a:cxn>
                <a:cxn ang="0">
                  <a:pos x="289" y="2025"/>
                </a:cxn>
                <a:cxn ang="0">
                  <a:pos x="189" y="2014"/>
                </a:cxn>
                <a:cxn ang="0">
                  <a:pos x="106" y="2012"/>
                </a:cxn>
                <a:cxn ang="0">
                  <a:pos x="42" y="2016"/>
                </a:cxn>
                <a:cxn ang="0">
                  <a:pos x="7" y="2022"/>
                </a:cxn>
                <a:cxn ang="0">
                  <a:pos x="9" y="1794"/>
                </a:cxn>
                <a:cxn ang="0">
                  <a:pos x="9" y="1553"/>
                </a:cxn>
                <a:cxn ang="0">
                  <a:pos x="6" y="1300"/>
                </a:cxn>
                <a:cxn ang="0">
                  <a:pos x="4" y="1041"/>
                </a:cxn>
                <a:cxn ang="0">
                  <a:pos x="1" y="777"/>
                </a:cxn>
                <a:cxn ang="0">
                  <a:pos x="0" y="513"/>
                </a:cxn>
                <a:cxn ang="0">
                  <a:pos x="1" y="252"/>
                </a:cxn>
                <a:cxn ang="0">
                  <a:pos x="7" y="0"/>
                </a:cxn>
                <a:cxn ang="0">
                  <a:pos x="2559" y="0"/>
                </a:cxn>
              </a:cxnLst>
              <a:rect l="0" t="0" r="r" b="b"/>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7" name="Freeform 7"/>
            <p:cNvSpPr>
              <a:spLocks/>
            </p:cNvSpPr>
            <p:nvPr/>
          </p:nvSpPr>
          <p:spPr bwMode="auto">
            <a:xfrm>
              <a:off x="4110" y="929"/>
              <a:ext cx="363" cy="136"/>
            </a:xfrm>
            <a:custGeom>
              <a:avLst/>
              <a:gdLst/>
              <a:ahLst/>
              <a:cxnLst>
                <a:cxn ang="0">
                  <a:pos x="1815" y="674"/>
                </a:cxn>
                <a:cxn ang="0">
                  <a:pos x="1684" y="676"/>
                </a:cxn>
                <a:cxn ang="0">
                  <a:pos x="1550" y="656"/>
                </a:cxn>
                <a:cxn ang="0">
                  <a:pos x="1412" y="618"/>
                </a:cxn>
                <a:cxn ang="0">
                  <a:pos x="1274" y="572"/>
                </a:cxn>
                <a:cxn ang="0">
                  <a:pos x="1134" y="527"/>
                </a:cxn>
                <a:cxn ang="0">
                  <a:pos x="996" y="492"/>
                </a:cxn>
                <a:cxn ang="0">
                  <a:pos x="859" y="475"/>
                </a:cxn>
                <a:cxn ang="0">
                  <a:pos x="726" y="488"/>
                </a:cxn>
                <a:cxn ang="0">
                  <a:pos x="425" y="622"/>
                </a:cxn>
                <a:cxn ang="0">
                  <a:pos x="0" y="426"/>
                </a:cxn>
                <a:cxn ang="0">
                  <a:pos x="87" y="402"/>
                </a:cxn>
                <a:cxn ang="0">
                  <a:pos x="187" y="380"/>
                </a:cxn>
                <a:cxn ang="0">
                  <a:pos x="292" y="358"/>
                </a:cxn>
                <a:cxn ang="0">
                  <a:pos x="402" y="333"/>
                </a:cxn>
                <a:cxn ang="0">
                  <a:pos x="509" y="301"/>
                </a:cxn>
                <a:cxn ang="0">
                  <a:pos x="612" y="263"/>
                </a:cxn>
                <a:cxn ang="0">
                  <a:pos x="706" y="214"/>
                </a:cxn>
                <a:cxn ang="0">
                  <a:pos x="788" y="156"/>
                </a:cxn>
                <a:cxn ang="0">
                  <a:pos x="879" y="194"/>
                </a:cxn>
                <a:cxn ang="0">
                  <a:pos x="976" y="213"/>
                </a:cxn>
                <a:cxn ang="0">
                  <a:pos x="1074" y="213"/>
                </a:cxn>
                <a:cxn ang="0">
                  <a:pos x="1175" y="197"/>
                </a:cxn>
                <a:cxn ang="0">
                  <a:pos x="1272" y="166"/>
                </a:cxn>
                <a:cxn ang="0">
                  <a:pos x="1368" y="122"/>
                </a:cxn>
                <a:cxn ang="0">
                  <a:pos x="1459" y="65"/>
                </a:cxn>
                <a:cxn ang="0">
                  <a:pos x="1545" y="0"/>
                </a:cxn>
                <a:cxn ang="0">
                  <a:pos x="1815" y="0"/>
                </a:cxn>
                <a:cxn ang="0">
                  <a:pos x="1815" y="674"/>
                </a:cxn>
              </a:cxnLst>
              <a:rect l="0" t="0" r="r" b="b"/>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8" name="Freeform 8"/>
            <p:cNvSpPr>
              <a:spLocks/>
            </p:cNvSpPr>
            <p:nvPr/>
          </p:nvSpPr>
          <p:spPr bwMode="auto">
            <a:xfrm>
              <a:off x="3961" y="973"/>
              <a:ext cx="224" cy="137"/>
            </a:xfrm>
            <a:custGeom>
              <a:avLst/>
              <a:gdLst/>
              <a:ahLst/>
              <a:cxnLst>
                <a:cxn ang="0">
                  <a:pos x="1120" y="456"/>
                </a:cxn>
                <a:cxn ang="0">
                  <a:pos x="1031" y="543"/>
                </a:cxn>
                <a:cxn ang="0">
                  <a:pos x="945" y="598"/>
                </a:cxn>
                <a:cxn ang="0">
                  <a:pos x="863" y="623"/>
                </a:cxn>
                <a:cxn ang="0">
                  <a:pos x="785" y="624"/>
                </a:cxn>
                <a:cxn ang="0">
                  <a:pos x="709" y="601"/>
                </a:cxn>
                <a:cxn ang="0">
                  <a:pos x="640" y="560"/>
                </a:cxn>
                <a:cxn ang="0">
                  <a:pos x="576" y="502"/>
                </a:cxn>
                <a:cxn ang="0">
                  <a:pos x="519" y="435"/>
                </a:cxn>
                <a:cxn ang="0">
                  <a:pos x="455" y="462"/>
                </a:cxn>
                <a:cxn ang="0">
                  <a:pos x="390" y="491"/>
                </a:cxn>
                <a:cxn ang="0">
                  <a:pos x="325" y="520"/>
                </a:cxn>
                <a:cxn ang="0">
                  <a:pos x="259" y="551"/>
                </a:cxn>
                <a:cxn ang="0">
                  <a:pos x="193" y="581"/>
                </a:cxn>
                <a:cxn ang="0">
                  <a:pos x="127" y="615"/>
                </a:cxn>
                <a:cxn ang="0">
                  <a:pos x="63" y="648"/>
                </a:cxn>
                <a:cxn ang="0">
                  <a:pos x="0" y="684"/>
                </a:cxn>
                <a:cxn ang="0">
                  <a:pos x="0" y="0"/>
                </a:cxn>
                <a:cxn ang="0">
                  <a:pos x="67" y="12"/>
                </a:cxn>
                <a:cxn ang="0">
                  <a:pos x="138" y="14"/>
                </a:cxn>
                <a:cxn ang="0">
                  <a:pos x="210" y="12"/>
                </a:cxn>
                <a:cxn ang="0">
                  <a:pos x="283" y="10"/>
                </a:cxn>
                <a:cxn ang="0">
                  <a:pos x="353" y="9"/>
                </a:cxn>
                <a:cxn ang="0">
                  <a:pos x="423" y="19"/>
                </a:cxn>
                <a:cxn ang="0">
                  <a:pos x="489" y="41"/>
                </a:cxn>
                <a:cxn ang="0">
                  <a:pos x="551" y="82"/>
                </a:cxn>
                <a:cxn ang="0">
                  <a:pos x="608" y="153"/>
                </a:cxn>
                <a:cxn ang="0">
                  <a:pos x="675" y="215"/>
                </a:cxn>
                <a:cxn ang="0">
                  <a:pos x="747" y="269"/>
                </a:cxn>
                <a:cxn ang="0">
                  <a:pos x="823" y="315"/>
                </a:cxn>
                <a:cxn ang="0">
                  <a:pos x="900" y="354"/>
                </a:cxn>
                <a:cxn ang="0">
                  <a:pos x="977" y="391"/>
                </a:cxn>
                <a:cxn ang="0">
                  <a:pos x="1050" y="423"/>
                </a:cxn>
                <a:cxn ang="0">
                  <a:pos x="1120" y="456"/>
                </a:cxn>
              </a:cxnLst>
              <a:rect l="0" t="0" r="r" b="b"/>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9" name="Freeform 9"/>
            <p:cNvSpPr>
              <a:spLocks/>
            </p:cNvSpPr>
            <p:nvPr/>
          </p:nvSpPr>
          <p:spPr bwMode="auto">
            <a:xfrm>
              <a:off x="4133" y="1034"/>
              <a:ext cx="340" cy="109"/>
            </a:xfrm>
            <a:custGeom>
              <a:avLst/>
              <a:gdLst/>
              <a:ahLst/>
              <a:cxnLst>
                <a:cxn ang="0">
                  <a:pos x="1700" y="213"/>
                </a:cxn>
                <a:cxn ang="0">
                  <a:pos x="1690" y="452"/>
                </a:cxn>
                <a:cxn ang="0">
                  <a:pos x="1612" y="427"/>
                </a:cxn>
                <a:cxn ang="0">
                  <a:pos x="1524" y="410"/>
                </a:cxn>
                <a:cxn ang="0">
                  <a:pos x="1428" y="396"/>
                </a:cxn>
                <a:cxn ang="0">
                  <a:pos x="1329" y="388"/>
                </a:cxn>
                <a:cxn ang="0">
                  <a:pos x="1227" y="383"/>
                </a:cxn>
                <a:cxn ang="0">
                  <a:pos x="1129" y="380"/>
                </a:cxn>
                <a:cxn ang="0">
                  <a:pos x="1036" y="379"/>
                </a:cxn>
                <a:cxn ang="0">
                  <a:pos x="953" y="379"/>
                </a:cxn>
                <a:cxn ang="0">
                  <a:pos x="862" y="345"/>
                </a:cxn>
                <a:cxn ang="0">
                  <a:pos x="775" y="333"/>
                </a:cxn>
                <a:cxn ang="0">
                  <a:pos x="690" y="336"/>
                </a:cxn>
                <a:cxn ang="0">
                  <a:pos x="610" y="357"/>
                </a:cxn>
                <a:cxn ang="0">
                  <a:pos x="529" y="388"/>
                </a:cxn>
                <a:cxn ang="0">
                  <a:pos x="449" y="432"/>
                </a:cxn>
                <a:cxn ang="0">
                  <a:pos x="370" y="484"/>
                </a:cxn>
                <a:cxn ang="0">
                  <a:pos x="290" y="544"/>
                </a:cxn>
                <a:cxn ang="0">
                  <a:pos x="0" y="389"/>
                </a:cxn>
                <a:cxn ang="0">
                  <a:pos x="119" y="310"/>
                </a:cxn>
                <a:cxn ang="0">
                  <a:pos x="243" y="225"/>
                </a:cxn>
                <a:cxn ang="0">
                  <a:pos x="368" y="139"/>
                </a:cxn>
                <a:cxn ang="0">
                  <a:pos x="499" y="66"/>
                </a:cxn>
                <a:cxn ang="0">
                  <a:pos x="636" y="16"/>
                </a:cxn>
                <a:cxn ang="0">
                  <a:pos x="784" y="0"/>
                </a:cxn>
                <a:cxn ang="0">
                  <a:pos x="940" y="27"/>
                </a:cxn>
                <a:cxn ang="0">
                  <a:pos x="1109" y="109"/>
                </a:cxn>
                <a:cxn ang="0">
                  <a:pos x="1190" y="130"/>
                </a:cxn>
                <a:cxn ang="0">
                  <a:pos x="1282" y="148"/>
                </a:cxn>
                <a:cxn ang="0">
                  <a:pos x="1380" y="162"/>
                </a:cxn>
                <a:cxn ang="0">
                  <a:pos x="1474" y="176"/>
                </a:cxn>
                <a:cxn ang="0">
                  <a:pos x="1559" y="186"/>
                </a:cxn>
                <a:cxn ang="0">
                  <a:pos x="1630" y="196"/>
                </a:cxn>
                <a:cxn ang="0">
                  <a:pos x="1679" y="204"/>
                </a:cxn>
                <a:cxn ang="0">
                  <a:pos x="1700" y="213"/>
                </a:cxn>
              </a:cxnLst>
              <a:rect l="0" t="0" r="r" b="b"/>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0" name="Freeform 10"/>
            <p:cNvSpPr>
              <a:spLocks/>
            </p:cNvSpPr>
            <p:nvPr/>
          </p:nvSpPr>
          <p:spPr bwMode="auto">
            <a:xfrm>
              <a:off x="3959" y="1075"/>
              <a:ext cx="516" cy="606"/>
            </a:xfrm>
            <a:custGeom>
              <a:avLst/>
              <a:gdLst/>
              <a:ahLst/>
              <a:cxnLst>
                <a:cxn ang="0">
                  <a:pos x="1172" y="415"/>
                </a:cxn>
                <a:cxn ang="0">
                  <a:pos x="1223" y="355"/>
                </a:cxn>
                <a:cxn ang="0">
                  <a:pos x="1277" y="310"/>
                </a:cxn>
                <a:cxn ang="0">
                  <a:pos x="1334" y="275"/>
                </a:cxn>
                <a:cxn ang="0">
                  <a:pos x="1391" y="251"/>
                </a:cxn>
                <a:cxn ang="0">
                  <a:pos x="1449" y="232"/>
                </a:cxn>
                <a:cxn ang="0">
                  <a:pos x="1510" y="218"/>
                </a:cxn>
                <a:cxn ang="0">
                  <a:pos x="1569" y="207"/>
                </a:cxn>
                <a:cxn ang="0">
                  <a:pos x="1629" y="197"/>
                </a:cxn>
                <a:cxn ang="0">
                  <a:pos x="1738" y="229"/>
                </a:cxn>
                <a:cxn ang="0">
                  <a:pos x="1857" y="243"/>
                </a:cxn>
                <a:cxn ang="0">
                  <a:pos x="1981" y="242"/>
                </a:cxn>
                <a:cxn ang="0">
                  <a:pos x="2109" y="236"/>
                </a:cxn>
                <a:cxn ang="0">
                  <a:pos x="2235" y="231"/>
                </a:cxn>
                <a:cxn ang="0">
                  <a:pos x="2358" y="235"/>
                </a:cxn>
                <a:cxn ang="0">
                  <a:pos x="2474" y="255"/>
                </a:cxn>
                <a:cxn ang="0">
                  <a:pos x="2583" y="301"/>
                </a:cxn>
                <a:cxn ang="0">
                  <a:pos x="2572" y="417"/>
                </a:cxn>
                <a:cxn ang="0">
                  <a:pos x="2569" y="661"/>
                </a:cxn>
                <a:cxn ang="0">
                  <a:pos x="2567" y="1001"/>
                </a:cxn>
                <a:cxn ang="0">
                  <a:pos x="2569" y="1404"/>
                </a:cxn>
                <a:cxn ang="0">
                  <a:pos x="2570" y="1837"/>
                </a:cxn>
                <a:cxn ang="0">
                  <a:pos x="2572" y="2271"/>
                </a:cxn>
                <a:cxn ang="0">
                  <a:pos x="2574" y="2671"/>
                </a:cxn>
                <a:cxn ang="0">
                  <a:pos x="2572" y="3006"/>
                </a:cxn>
                <a:cxn ang="0">
                  <a:pos x="2307" y="3012"/>
                </a:cxn>
                <a:cxn ang="0">
                  <a:pos x="1955" y="3019"/>
                </a:cxn>
                <a:cxn ang="0">
                  <a:pos x="1552" y="3023"/>
                </a:cxn>
                <a:cxn ang="0">
                  <a:pos x="1134" y="3028"/>
                </a:cxn>
                <a:cxn ang="0">
                  <a:pos x="734" y="3029"/>
                </a:cxn>
                <a:cxn ang="0">
                  <a:pos x="389" y="3030"/>
                </a:cxn>
                <a:cxn ang="0">
                  <a:pos x="131" y="3029"/>
                </a:cxn>
                <a:cxn ang="0">
                  <a:pos x="0" y="3027"/>
                </a:cxn>
                <a:cxn ang="0">
                  <a:pos x="1" y="2692"/>
                </a:cxn>
                <a:cxn ang="0">
                  <a:pos x="3" y="2349"/>
                </a:cxn>
                <a:cxn ang="0">
                  <a:pos x="1" y="1997"/>
                </a:cxn>
                <a:cxn ang="0">
                  <a:pos x="1" y="1644"/>
                </a:cxn>
                <a:cxn ang="0">
                  <a:pos x="0" y="1289"/>
                </a:cxn>
                <a:cxn ang="0">
                  <a:pos x="1" y="940"/>
                </a:cxn>
                <a:cxn ang="0">
                  <a:pos x="4" y="598"/>
                </a:cxn>
                <a:cxn ang="0">
                  <a:pos x="10" y="269"/>
                </a:cxn>
                <a:cxn ang="0">
                  <a:pos x="65" y="210"/>
                </a:cxn>
                <a:cxn ang="0">
                  <a:pos x="126" y="166"/>
                </a:cxn>
                <a:cxn ang="0">
                  <a:pos x="192" y="132"/>
                </a:cxn>
                <a:cxn ang="0">
                  <a:pos x="262" y="106"/>
                </a:cxn>
                <a:cxn ang="0">
                  <a:pos x="331" y="83"/>
                </a:cxn>
                <a:cxn ang="0">
                  <a:pos x="400" y="60"/>
                </a:cxn>
                <a:cxn ang="0">
                  <a:pos x="467" y="33"/>
                </a:cxn>
                <a:cxn ang="0">
                  <a:pos x="529" y="0"/>
                </a:cxn>
                <a:cxn ang="0">
                  <a:pos x="600" y="78"/>
                </a:cxn>
                <a:cxn ang="0">
                  <a:pos x="678" y="141"/>
                </a:cxn>
                <a:cxn ang="0">
                  <a:pos x="759" y="191"/>
                </a:cxn>
                <a:cxn ang="0">
                  <a:pos x="842" y="234"/>
                </a:cxn>
                <a:cxn ang="0">
                  <a:pos x="926" y="272"/>
                </a:cxn>
                <a:cxn ang="0">
                  <a:pos x="1009" y="312"/>
                </a:cxn>
                <a:cxn ang="0">
                  <a:pos x="1092" y="358"/>
                </a:cxn>
                <a:cxn ang="0">
                  <a:pos x="1172" y="415"/>
                </a:cxn>
              </a:cxnLst>
              <a:rect l="0" t="0" r="r" b="b"/>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1" name="Freeform 11"/>
            <p:cNvSpPr>
              <a:spLocks/>
            </p:cNvSpPr>
            <p:nvPr/>
          </p:nvSpPr>
          <p:spPr bwMode="auto">
            <a:xfrm>
              <a:off x="4519" y="446"/>
              <a:ext cx="29" cy="46"/>
            </a:xfrm>
            <a:custGeom>
              <a:avLst/>
              <a:gdLst/>
              <a:ahLst/>
              <a:cxnLst>
                <a:cxn ang="0">
                  <a:pos x="144" y="0"/>
                </a:cxn>
                <a:cxn ang="0">
                  <a:pos x="30" y="228"/>
                </a:cxn>
                <a:cxn ang="0">
                  <a:pos x="0" y="228"/>
                </a:cxn>
                <a:cxn ang="0">
                  <a:pos x="0" y="218"/>
                </a:cxn>
                <a:cxn ang="0">
                  <a:pos x="124" y="0"/>
                </a:cxn>
                <a:cxn ang="0">
                  <a:pos x="131" y="0"/>
                </a:cxn>
                <a:cxn ang="0">
                  <a:pos x="138" y="0"/>
                </a:cxn>
                <a:cxn ang="0">
                  <a:pos x="142" y="0"/>
                </a:cxn>
                <a:cxn ang="0">
                  <a:pos x="144" y="0"/>
                </a:cxn>
              </a:cxnLst>
              <a:rect l="0" t="0" r="r" b="b"/>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2" name="Freeform 12"/>
            <p:cNvSpPr>
              <a:spLocks/>
            </p:cNvSpPr>
            <p:nvPr/>
          </p:nvSpPr>
          <p:spPr bwMode="auto">
            <a:xfrm>
              <a:off x="4502" y="451"/>
              <a:ext cx="10" cy="28"/>
            </a:xfrm>
            <a:custGeom>
              <a:avLst/>
              <a:gdLst/>
              <a:ahLst/>
              <a:cxnLst>
                <a:cxn ang="0">
                  <a:pos x="52" y="10"/>
                </a:cxn>
                <a:cxn ang="0">
                  <a:pos x="32" y="144"/>
                </a:cxn>
                <a:cxn ang="0">
                  <a:pos x="0" y="134"/>
                </a:cxn>
                <a:cxn ang="0">
                  <a:pos x="42" y="0"/>
                </a:cxn>
                <a:cxn ang="0">
                  <a:pos x="46" y="0"/>
                </a:cxn>
                <a:cxn ang="0">
                  <a:pos x="50" y="1"/>
                </a:cxn>
                <a:cxn ang="0">
                  <a:pos x="51" y="3"/>
                </a:cxn>
                <a:cxn ang="0">
                  <a:pos x="52" y="10"/>
                </a:cxn>
              </a:cxnLst>
              <a:rect l="0" t="0" r="r" b="b"/>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3" name="Freeform 13"/>
            <p:cNvSpPr>
              <a:spLocks/>
            </p:cNvSpPr>
            <p:nvPr/>
          </p:nvSpPr>
          <p:spPr bwMode="auto">
            <a:xfrm>
              <a:off x="4452" y="453"/>
              <a:ext cx="17" cy="37"/>
            </a:xfrm>
            <a:custGeom>
              <a:avLst/>
              <a:gdLst/>
              <a:ahLst/>
              <a:cxnLst>
                <a:cxn ang="0">
                  <a:pos x="11" y="6"/>
                </a:cxn>
                <a:cxn ang="0">
                  <a:pos x="21" y="25"/>
                </a:cxn>
                <a:cxn ang="0">
                  <a:pos x="32" y="46"/>
                </a:cxn>
                <a:cxn ang="0">
                  <a:pos x="41" y="67"/>
                </a:cxn>
                <a:cxn ang="0">
                  <a:pos x="50" y="90"/>
                </a:cxn>
                <a:cxn ang="0">
                  <a:pos x="58" y="112"/>
                </a:cxn>
                <a:cxn ang="0">
                  <a:pos x="67" y="135"/>
                </a:cxn>
                <a:cxn ang="0">
                  <a:pos x="75" y="158"/>
                </a:cxn>
                <a:cxn ang="0">
                  <a:pos x="83" y="182"/>
                </a:cxn>
                <a:cxn ang="0">
                  <a:pos x="73" y="182"/>
                </a:cxn>
                <a:cxn ang="0">
                  <a:pos x="58" y="164"/>
                </a:cxn>
                <a:cxn ang="0">
                  <a:pos x="47" y="145"/>
                </a:cxn>
                <a:cxn ang="0">
                  <a:pos x="36" y="123"/>
                </a:cxn>
                <a:cxn ang="0">
                  <a:pos x="29" y="101"/>
                </a:cxn>
                <a:cxn ang="0">
                  <a:pos x="21" y="77"/>
                </a:cxn>
                <a:cxn ang="0">
                  <a:pos x="14" y="53"/>
                </a:cxn>
                <a:cxn ang="0">
                  <a:pos x="7" y="29"/>
                </a:cxn>
                <a:cxn ang="0">
                  <a:pos x="0" y="6"/>
                </a:cxn>
                <a:cxn ang="0">
                  <a:pos x="2" y="4"/>
                </a:cxn>
                <a:cxn ang="0">
                  <a:pos x="5" y="1"/>
                </a:cxn>
                <a:cxn ang="0">
                  <a:pos x="8" y="0"/>
                </a:cxn>
                <a:cxn ang="0">
                  <a:pos x="11" y="6"/>
                </a:cxn>
              </a:cxnLst>
              <a:rect l="0" t="0" r="r" b="b"/>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4" name="Freeform 14"/>
            <p:cNvSpPr>
              <a:spLocks/>
            </p:cNvSpPr>
            <p:nvPr/>
          </p:nvSpPr>
          <p:spPr bwMode="auto">
            <a:xfrm>
              <a:off x="4477" y="459"/>
              <a:ext cx="9" cy="16"/>
            </a:xfrm>
            <a:custGeom>
              <a:avLst/>
              <a:gdLst/>
              <a:ahLst/>
              <a:cxnLst>
                <a:cxn ang="0">
                  <a:pos x="42" y="74"/>
                </a:cxn>
                <a:cxn ang="0">
                  <a:pos x="34" y="75"/>
                </a:cxn>
                <a:cxn ang="0">
                  <a:pos x="26" y="78"/>
                </a:cxn>
                <a:cxn ang="0">
                  <a:pos x="18" y="82"/>
                </a:cxn>
                <a:cxn ang="0">
                  <a:pos x="10" y="84"/>
                </a:cxn>
                <a:cxn ang="0">
                  <a:pos x="8" y="71"/>
                </a:cxn>
                <a:cxn ang="0">
                  <a:pos x="7" y="59"/>
                </a:cxn>
                <a:cxn ang="0">
                  <a:pos x="3" y="46"/>
                </a:cxn>
                <a:cxn ang="0">
                  <a:pos x="2" y="34"/>
                </a:cxn>
                <a:cxn ang="0">
                  <a:pos x="0" y="22"/>
                </a:cxn>
                <a:cxn ang="0">
                  <a:pos x="1" y="13"/>
                </a:cxn>
                <a:cxn ang="0">
                  <a:pos x="3" y="5"/>
                </a:cxn>
                <a:cxn ang="0">
                  <a:pos x="10" y="0"/>
                </a:cxn>
                <a:cxn ang="0">
                  <a:pos x="16" y="5"/>
                </a:cxn>
                <a:cxn ang="0">
                  <a:pos x="21" y="13"/>
                </a:cxn>
                <a:cxn ang="0">
                  <a:pos x="25" y="22"/>
                </a:cxn>
                <a:cxn ang="0">
                  <a:pos x="29" y="33"/>
                </a:cxn>
                <a:cxn ang="0">
                  <a:pos x="31" y="43"/>
                </a:cxn>
                <a:cxn ang="0">
                  <a:pos x="35" y="53"/>
                </a:cxn>
                <a:cxn ang="0">
                  <a:pos x="37" y="64"/>
                </a:cxn>
                <a:cxn ang="0">
                  <a:pos x="42" y="74"/>
                </a:cxn>
              </a:cxnLst>
              <a:rect l="0" t="0" r="r" b="b"/>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5" name="Freeform 15"/>
            <p:cNvSpPr>
              <a:spLocks/>
            </p:cNvSpPr>
            <p:nvPr/>
          </p:nvSpPr>
          <p:spPr bwMode="auto">
            <a:xfrm>
              <a:off x="4542" y="485"/>
              <a:ext cx="20" cy="16"/>
            </a:xfrm>
            <a:custGeom>
              <a:avLst/>
              <a:gdLst/>
              <a:ahLst/>
              <a:cxnLst>
                <a:cxn ang="0">
                  <a:pos x="103" y="2"/>
                </a:cxn>
                <a:cxn ang="0">
                  <a:pos x="95" y="9"/>
                </a:cxn>
                <a:cxn ang="0">
                  <a:pos x="87" y="18"/>
                </a:cxn>
                <a:cxn ang="0">
                  <a:pos x="79" y="28"/>
                </a:cxn>
                <a:cxn ang="0">
                  <a:pos x="71" y="38"/>
                </a:cxn>
                <a:cxn ang="0">
                  <a:pos x="63" y="47"/>
                </a:cxn>
                <a:cxn ang="0">
                  <a:pos x="55" y="56"/>
                </a:cxn>
                <a:cxn ang="0">
                  <a:pos x="47" y="65"/>
                </a:cxn>
                <a:cxn ang="0">
                  <a:pos x="41" y="74"/>
                </a:cxn>
                <a:cxn ang="0">
                  <a:pos x="33" y="75"/>
                </a:cxn>
                <a:cxn ang="0">
                  <a:pos x="26" y="76"/>
                </a:cxn>
                <a:cxn ang="0">
                  <a:pos x="20" y="74"/>
                </a:cxn>
                <a:cxn ang="0">
                  <a:pos x="16" y="72"/>
                </a:cxn>
                <a:cxn ang="0">
                  <a:pos x="7" y="66"/>
                </a:cxn>
                <a:cxn ang="0">
                  <a:pos x="0" y="64"/>
                </a:cxn>
                <a:cxn ang="0">
                  <a:pos x="10" y="54"/>
                </a:cxn>
                <a:cxn ang="0">
                  <a:pos x="23" y="43"/>
                </a:cxn>
                <a:cxn ang="0">
                  <a:pos x="34" y="31"/>
                </a:cxn>
                <a:cxn ang="0">
                  <a:pos x="47" y="21"/>
                </a:cxn>
                <a:cxn ang="0">
                  <a:pos x="60" y="10"/>
                </a:cxn>
                <a:cxn ang="0">
                  <a:pos x="73" y="3"/>
                </a:cxn>
                <a:cxn ang="0">
                  <a:pos x="87" y="0"/>
                </a:cxn>
                <a:cxn ang="0">
                  <a:pos x="103" y="2"/>
                </a:cxn>
              </a:cxnLst>
              <a:rect l="0" t="0" r="r" b="b"/>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6" name="Freeform 16"/>
            <p:cNvSpPr>
              <a:spLocks/>
            </p:cNvSpPr>
            <p:nvPr/>
          </p:nvSpPr>
          <p:spPr bwMode="auto">
            <a:xfrm>
              <a:off x="4429" y="487"/>
              <a:ext cx="115" cy="115"/>
            </a:xfrm>
            <a:custGeom>
              <a:avLst/>
              <a:gdLst/>
              <a:ahLst/>
              <a:cxnLst>
                <a:cxn ang="0">
                  <a:pos x="373" y="178"/>
                </a:cxn>
                <a:cxn ang="0">
                  <a:pos x="420" y="183"/>
                </a:cxn>
                <a:cxn ang="0">
                  <a:pos x="468" y="186"/>
                </a:cxn>
                <a:cxn ang="0">
                  <a:pos x="518" y="187"/>
                </a:cxn>
                <a:cxn ang="0">
                  <a:pos x="571" y="188"/>
                </a:cxn>
                <a:cxn ang="0">
                  <a:pos x="561" y="209"/>
                </a:cxn>
                <a:cxn ang="0">
                  <a:pos x="561" y="230"/>
                </a:cxn>
                <a:cxn ang="0">
                  <a:pos x="470" y="360"/>
                </a:cxn>
                <a:cxn ang="0">
                  <a:pos x="477" y="411"/>
                </a:cxn>
                <a:cxn ang="0">
                  <a:pos x="485" y="462"/>
                </a:cxn>
                <a:cxn ang="0">
                  <a:pos x="494" y="514"/>
                </a:cxn>
                <a:cxn ang="0">
                  <a:pos x="498" y="542"/>
                </a:cxn>
                <a:cxn ang="0">
                  <a:pos x="493" y="553"/>
                </a:cxn>
                <a:cxn ang="0">
                  <a:pos x="475" y="555"/>
                </a:cxn>
                <a:cxn ang="0">
                  <a:pos x="455" y="535"/>
                </a:cxn>
                <a:cxn ang="0">
                  <a:pos x="435" y="513"/>
                </a:cxn>
                <a:cxn ang="0">
                  <a:pos x="415" y="494"/>
                </a:cxn>
                <a:cxn ang="0">
                  <a:pos x="333" y="427"/>
                </a:cxn>
                <a:cxn ang="0">
                  <a:pos x="289" y="449"/>
                </a:cxn>
                <a:cxn ang="0">
                  <a:pos x="249" y="483"/>
                </a:cxn>
                <a:cxn ang="0">
                  <a:pos x="209" y="517"/>
                </a:cxn>
                <a:cxn ang="0">
                  <a:pos x="166" y="541"/>
                </a:cxn>
                <a:cxn ang="0">
                  <a:pos x="168" y="553"/>
                </a:cxn>
                <a:cxn ang="0">
                  <a:pos x="162" y="564"/>
                </a:cxn>
                <a:cxn ang="0">
                  <a:pos x="150" y="569"/>
                </a:cxn>
                <a:cxn ang="0">
                  <a:pos x="135" y="573"/>
                </a:cxn>
                <a:cxn ang="0">
                  <a:pos x="126" y="549"/>
                </a:cxn>
                <a:cxn ang="0">
                  <a:pos x="137" y="505"/>
                </a:cxn>
                <a:cxn ang="0">
                  <a:pos x="154" y="462"/>
                </a:cxn>
                <a:cxn ang="0">
                  <a:pos x="170" y="418"/>
                </a:cxn>
                <a:cxn ang="0">
                  <a:pos x="156" y="379"/>
                </a:cxn>
                <a:cxn ang="0">
                  <a:pos x="121" y="346"/>
                </a:cxn>
                <a:cxn ang="0">
                  <a:pos x="86" y="315"/>
                </a:cxn>
                <a:cxn ang="0">
                  <a:pos x="50" y="290"/>
                </a:cxn>
                <a:cxn ang="0">
                  <a:pos x="30" y="273"/>
                </a:cxn>
                <a:cxn ang="0">
                  <a:pos x="21" y="261"/>
                </a:cxn>
                <a:cxn ang="0">
                  <a:pos x="9" y="248"/>
                </a:cxn>
                <a:cxn ang="0">
                  <a:pos x="0" y="236"/>
                </a:cxn>
                <a:cxn ang="0">
                  <a:pos x="11" y="220"/>
                </a:cxn>
                <a:cxn ang="0">
                  <a:pos x="57" y="216"/>
                </a:cxn>
                <a:cxn ang="0">
                  <a:pos x="103" y="208"/>
                </a:cxn>
                <a:cxn ang="0">
                  <a:pos x="150" y="196"/>
                </a:cxn>
                <a:cxn ang="0">
                  <a:pos x="197" y="188"/>
                </a:cxn>
                <a:cxn ang="0">
                  <a:pos x="209" y="150"/>
                </a:cxn>
                <a:cxn ang="0">
                  <a:pos x="229" y="116"/>
                </a:cxn>
                <a:cxn ang="0">
                  <a:pos x="247" y="80"/>
                </a:cxn>
                <a:cxn ang="0">
                  <a:pos x="260" y="44"/>
                </a:cxn>
                <a:cxn ang="0">
                  <a:pos x="269" y="34"/>
                </a:cxn>
                <a:cxn ang="0">
                  <a:pos x="273" y="22"/>
                </a:cxn>
                <a:cxn ang="0">
                  <a:pos x="270" y="2"/>
                </a:cxn>
                <a:cxn ang="0">
                  <a:pos x="292" y="5"/>
                </a:cxn>
                <a:cxn ang="0">
                  <a:pos x="303" y="26"/>
                </a:cxn>
                <a:cxn ang="0">
                  <a:pos x="310" y="52"/>
                </a:cxn>
                <a:cxn ang="0">
                  <a:pos x="322" y="74"/>
                </a:cxn>
              </a:cxnLst>
              <a:rect l="0" t="0" r="r" b="b"/>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7" name="Freeform 17"/>
            <p:cNvSpPr>
              <a:spLocks/>
            </p:cNvSpPr>
            <p:nvPr/>
          </p:nvSpPr>
          <p:spPr bwMode="auto">
            <a:xfrm>
              <a:off x="4432" y="490"/>
              <a:ext cx="16" cy="17"/>
            </a:xfrm>
            <a:custGeom>
              <a:avLst/>
              <a:gdLst/>
              <a:ahLst/>
              <a:cxnLst>
                <a:cxn ang="0">
                  <a:pos x="83" y="52"/>
                </a:cxn>
                <a:cxn ang="0">
                  <a:pos x="73" y="84"/>
                </a:cxn>
                <a:cxn ang="0">
                  <a:pos x="61" y="77"/>
                </a:cxn>
                <a:cxn ang="0">
                  <a:pos x="50" y="71"/>
                </a:cxn>
                <a:cxn ang="0">
                  <a:pos x="40" y="63"/>
                </a:cxn>
                <a:cxn ang="0">
                  <a:pos x="32" y="56"/>
                </a:cxn>
                <a:cxn ang="0">
                  <a:pos x="22" y="47"/>
                </a:cxn>
                <a:cxn ang="0">
                  <a:pos x="14" y="38"/>
                </a:cxn>
                <a:cxn ang="0">
                  <a:pos x="6" y="27"/>
                </a:cxn>
                <a:cxn ang="0">
                  <a:pos x="0" y="21"/>
                </a:cxn>
                <a:cxn ang="0">
                  <a:pos x="10" y="0"/>
                </a:cxn>
                <a:cxn ang="0">
                  <a:pos x="16" y="7"/>
                </a:cxn>
                <a:cxn ang="0">
                  <a:pos x="27" y="15"/>
                </a:cxn>
                <a:cxn ang="0">
                  <a:pos x="36" y="22"/>
                </a:cxn>
                <a:cxn ang="0">
                  <a:pos x="46" y="30"/>
                </a:cxn>
                <a:cxn ang="0">
                  <a:pos x="55" y="35"/>
                </a:cxn>
                <a:cxn ang="0">
                  <a:pos x="65" y="42"/>
                </a:cxn>
                <a:cxn ang="0">
                  <a:pos x="74" y="47"/>
                </a:cxn>
                <a:cxn ang="0">
                  <a:pos x="83" y="52"/>
                </a:cxn>
              </a:cxnLst>
              <a:rect l="0" t="0" r="r" b="b"/>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8" name="Freeform 18"/>
            <p:cNvSpPr>
              <a:spLocks/>
            </p:cNvSpPr>
            <p:nvPr/>
          </p:nvSpPr>
          <p:spPr bwMode="auto">
            <a:xfrm>
              <a:off x="4392" y="498"/>
              <a:ext cx="35" cy="21"/>
            </a:xfrm>
            <a:custGeom>
              <a:avLst/>
              <a:gdLst/>
              <a:ahLst/>
              <a:cxnLst>
                <a:cxn ang="0">
                  <a:pos x="166" y="74"/>
                </a:cxn>
                <a:cxn ang="0">
                  <a:pos x="176" y="106"/>
                </a:cxn>
                <a:cxn ang="0">
                  <a:pos x="152" y="97"/>
                </a:cxn>
                <a:cxn ang="0">
                  <a:pos x="129" y="88"/>
                </a:cxn>
                <a:cxn ang="0">
                  <a:pos x="106" y="77"/>
                </a:cxn>
                <a:cxn ang="0">
                  <a:pos x="84" y="66"/>
                </a:cxn>
                <a:cxn ang="0">
                  <a:pos x="61" y="53"/>
                </a:cxn>
                <a:cxn ang="0">
                  <a:pos x="39" y="40"/>
                </a:cxn>
                <a:cxn ang="0">
                  <a:pos x="19" y="26"/>
                </a:cxn>
                <a:cxn ang="0">
                  <a:pos x="0" y="12"/>
                </a:cxn>
                <a:cxn ang="0">
                  <a:pos x="7" y="3"/>
                </a:cxn>
                <a:cxn ang="0">
                  <a:pos x="15" y="0"/>
                </a:cxn>
                <a:cxn ang="0">
                  <a:pos x="22" y="1"/>
                </a:cxn>
                <a:cxn ang="0">
                  <a:pos x="30" y="5"/>
                </a:cxn>
                <a:cxn ang="0">
                  <a:pos x="37" y="10"/>
                </a:cxn>
                <a:cxn ang="0">
                  <a:pos x="46" y="16"/>
                </a:cxn>
                <a:cxn ang="0">
                  <a:pos x="53" y="20"/>
                </a:cxn>
                <a:cxn ang="0">
                  <a:pos x="62" y="22"/>
                </a:cxn>
                <a:cxn ang="0">
                  <a:pos x="73" y="29"/>
                </a:cxn>
                <a:cxn ang="0">
                  <a:pos x="85" y="39"/>
                </a:cxn>
                <a:cxn ang="0">
                  <a:pos x="96" y="47"/>
                </a:cxn>
                <a:cxn ang="0">
                  <a:pos x="110" y="56"/>
                </a:cxn>
                <a:cxn ang="0">
                  <a:pos x="122" y="62"/>
                </a:cxn>
                <a:cxn ang="0">
                  <a:pos x="135" y="69"/>
                </a:cxn>
                <a:cxn ang="0">
                  <a:pos x="149" y="72"/>
                </a:cxn>
                <a:cxn ang="0">
                  <a:pos x="166" y="74"/>
                </a:cxn>
              </a:cxnLst>
              <a:rect l="0" t="0" r="r" b="b"/>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9" name="Freeform 19"/>
            <p:cNvSpPr>
              <a:spLocks/>
            </p:cNvSpPr>
            <p:nvPr/>
          </p:nvSpPr>
          <p:spPr bwMode="auto">
            <a:xfrm>
              <a:off x="4438" y="498"/>
              <a:ext cx="97" cy="91"/>
            </a:xfrm>
            <a:custGeom>
              <a:avLst/>
              <a:gdLst/>
              <a:ahLst/>
              <a:cxnLst>
                <a:cxn ang="0">
                  <a:pos x="331" y="176"/>
                </a:cxn>
                <a:cxn ang="0">
                  <a:pos x="347" y="166"/>
                </a:cxn>
                <a:cxn ang="0">
                  <a:pos x="365" y="160"/>
                </a:cxn>
                <a:cxn ang="0">
                  <a:pos x="384" y="158"/>
                </a:cxn>
                <a:cxn ang="0">
                  <a:pos x="405" y="159"/>
                </a:cxn>
                <a:cxn ang="0">
                  <a:pos x="425" y="160"/>
                </a:cxn>
                <a:cxn ang="0">
                  <a:pos x="445" y="163"/>
                </a:cxn>
                <a:cxn ang="0">
                  <a:pos x="466" y="164"/>
                </a:cxn>
                <a:cxn ang="0">
                  <a:pos x="487" y="166"/>
                </a:cxn>
                <a:cxn ang="0">
                  <a:pos x="393" y="280"/>
                </a:cxn>
                <a:cxn ang="0">
                  <a:pos x="425" y="445"/>
                </a:cxn>
                <a:cxn ang="0">
                  <a:pos x="413" y="435"/>
                </a:cxn>
                <a:cxn ang="0">
                  <a:pos x="403" y="421"/>
                </a:cxn>
                <a:cxn ang="0">
                  <a:pos x="391" y="407"/>
                </a:cxn>
                <a:cxn ang="0">
                  <a:pos x="381" y="393"/>
                </a:cxn>
                <a:cxn ang="0">
                  <a:pos x="370" y="381"/>
                </a:cxn>
                <a:cxn ang="0">
                  <a:pos x="358" y="372"/>
                </a:cxn>
                <a:cxn ang="0">
                  <a:pos x="345" y="368"/>
                </a:cxn>
                <a:cxn ang="0">
                  <a:pos x="331" y="373"/>
                </a:cxn>
                <a:cxn ang="0">
                  <a:pos x="325" y="364"/>
                </a:cxn>
                <a:cxn ang="0">
                  <a:pos x="318" y="357"/>
                </a:cxn>
                <a:cxn ang="0">
                  <a:pos x="308" y="350"/>
                </a:cxn>
                <a:cxn ang="0">
                  <a:pos x="299" y="347"/>
                </a:cxn>
                <a:cxn ang="0">
                  <a:pos x="287" y="342"/>
                </a:cxn>
                <a:cxn ang="0">
                  <a:pos x="277" y="342"/>
                </a:cxn>
                <a:cxn ang="0">
                  <a:pos x="267" y="346"/>
                </a:cxn>
                <a:cxn ang="0">
                  <a:pos x="259" y="353"/>
                </a:cxn>
                <a:cxn ang="0">
                  <a:pos x="135" y="456"/>
                </a:cxn>
                <a:cxn ang="0">
                  <a:pos x="135" y="440"/>
                </a:cxn>
                <a:cxn ang="0">
                  <a:pos x="139" y="425"/>
                </a:cxn>
                <a:cxn ang="0">
                  <a:pos x="144" y="408"/>
                </a:cxn>
                <a:cxn ang="0">
                  <a:pos x="150" y="393"/>
                </a:cxn>
                <a:cxn ang="0">
                  <a:pos x="155" y="377"/>
                </a:cxn>
                <a:cxn ang="0">
                  <a:pos x="161" y="362"/>
                </a:cxn>
                <a:cxn ang="0">
                  <a:pos x="164" y="346"/>
                </a:cxn>
                <a:cxn ang="0">
                  <a:pos x="166" y="331"/>
                </a:cxn>
                <a:cxn ang="0">
                  <a:pos x="0" y="186"/>
                </a:cxn>
                <a:cxn ang="0">
                  <a:pos x="15" y="184"/>
                </a:cxn>
                <a:cxn ang="0">
                  <a:pos x="32" y="181"/>
                </a:cxn>
                <a:cxn ang="0">
                  <a:pos x="49" y="176"/>
                </a:cxn>
                <a:cxn ang="0">
                  <a:pos x="67" y="173"/>
                </a:cxn>
                <a:cxn ang="0">
                  <a:pos x="84" y="168"/>
                </a:cxn>
                <a:cxn ang="0">
                  <a:pos x="101" y="167"/>
                </a:cxn>
                <a:cxn ang="0">
                  <a:pos x="118" y="169"/>
                </a:cxn>
                <a:cxn ang="0">
                  <a:pos x="135" y="176"/>
                </a:cxn>
                <a:cxn ang="0">
                  <a:pos x="141" y="172"/>
                </a:cxn>
                <a:cxn ang="0">
                  <a:pos x="148" y="171"/>
                </a:cxn>
                <a:cxn ang="0">
                  <a:pos x="154" y="171"/>
                </a:cxn>
                <a:cxn ang="0">
                  <a:pos x="161" y="171"/>
                </a:cxn>
                <a:cxn ang="0">
                  <a:pos x="166" y="169"/>
                </a:cxn>
                <a:cxn ang="0">
                  <a:pos x="172" y="169"/>
                </a:cxn>
                <a:cxn ang="0">
                  <a:pos x="179" y="168"/>
                </a:cxn>
                <a:cxn ang="0">
                  <a:pos x="187" y="166"/>
                </a:cxn>
                <a:cxn ang="0">
                  <a:pos x="239" y="0"/>
                </a:cxn>
                <a:cxn ang="0">
                  <a:pos x="249" y="23"/>
                </a:cxn>
                <a:cxn ang="0">
                  <a:pos x="259" y="45"/>
                </a:cxn>
                <a:cxn ang="0">
                  <a:pos x="269" y="68"/>
                </a:cxn>
                <a:cxn ang="0">
                  <a:pos x="280" y="92"/>
                </a:cxn>
                <a:cxn ang="0">
                  <a:pos x="291" y="113"/>
                </a:cxn>
                <a:cxn ang="0">
                  <a:pos x="303" y="134"/>
                </a:cxn>
                <a:cxn ang="0">
                  <a:pos x="317" y="155"/>
                </a:cxn>
                <a:cxn ang="0">
                  <a:pos x="331" y="176"/>
                </a:cxn>
              </a:cxnLst>
              <a:rect l="0" t="0" r="r" b="b"/>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0" name="Freeform 20"/>
            <p:cNvSpPr>
              <a:spLocks/>
            </p:cNvSpPr>
            <p:nvPr/>
          </p:nvSpPr>
          <p:spPr bwMode="auto">
            <a:xfrm>
              <a:off x="4557" y="525"/>
              <a:ext cx="36" cy="10"/>
            </a:xfrm>
            <a:custGeom>
              <a:avLst/>
              <a:gdLst/>
              <a:ahLst/>
              <a:cxnLst>
                <a:cxn ang="0">
                  <a:pos x="182" y="11"/>
                </a:cxn>
                <a:cxn ang="0">
                  <a:pos x="182" y="21"/>
                </a:cxn>
                <a:cxn ang="0">
                  <a:pos x="16" y="52"/>
                </a:cxn>
                <a:cxn ang="0">
                  <a:pos x="8" y="50"/>
                </a:cxn>
                <a:cxn ang="0">
                  <a:pos x="2" y="46"/>
                </a:cxn>
                <a:cxn ang="0">
                  <a:pos x="0" y="39"/>
                </a:cxn>
                <a:cxn ang="0">
                  <a:pos x="5" y="32"/>
                </a:cxn>
                <a:cxn ang="0">
                  <a:pos x="28" y="30"/>
                </a:cxn>
                <a:cxn ang="0">
                  <a:pos x="51" y="26"/>
                </a:cxn>
                <a:cxn ang="0">
                  <a:pos x="73" y="21"/>
                </a:cxn>
                <a:cxn ang="0">
                  <a:pos x="97" y="16"/>
                </a:cxn>
                <a:cxn ang="0">
                  <a:pos x="118" y="10"/>
                </a:cxn>
                <a:cxn ang="0">
                  <a:pos x="140" y="5"/>
                </a:cxn>
                <a:cxn ang="0">
                  <a:pos x="160" y="0"/>
                </a:cxn>
                <a:cxn ang="0">
                  <a:pos x="182" y="0"/>
                </a:cxn>
                <a:cxn ang="0">
                  <a:pos x="182" y="11"/>
                </a:cxn>
              </a:cxnLst>
              <a:rect l="0" t="0" r="r" b="b"/>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1" name="Freeform 21"/>
            <p:cNvSpPr>
              <a:spLocks/>
            </p:cNvSpPr>
            <p:nvPr/>
          </p:nvSpPr>
          <p:spPr bwMode="auto">
            <a:xfrm>
              <a:off x="4396" y="535"/>
              <a:ext cx="21" cy="9"/>
            </a:xfrm>
            <a:custGeom>
              <a:avLst/>
              <a:gdLst/>
              <a:ahLst/>
              <a:cxnLst>
                <a:cxn ang="0">
                  <a:pos x="104" y="0"/>
                </a:cxn>
                <a:cxn ang="0">
                  <a:pos x="103" y="7"/>
                </a:cxn>
                <a:cxn ang="0">
                  <a:pos x="103" y="16"/>
                </a:cxn>
                <a:cxn ang="0">
                  <a:pos x="102" y="24"/>
                </a:cxn>
                <a:cxn ang="0">
                  <a:pos x="100" y="32"/>
                </a:cxn>
                <a:cxn ang="0">
                  <a:pos x="95" y="38"/>
                </a:cxn>
                <a:cxn ang="0">
                  <a:pos x="91" y="42"/>
                </a:cxn>
                <a:cxn ang="0">
                  <a:pos x="83" y="43"/>
                </a:cxn>
                <a:cxn ang="0">
                  <a:pos x="74" y="42"/>
                </a:cxn>
                <a:cxn ang="0">
                  <a:pos x="0" y="31"/>
                </a:cxn>
                <a:cxn ang="0">
                  <a:pos x="6" y="21"/>
                </a:cxn>
                <a:cxn ang="0">
                  <a:pos x="15" y="16"/>
                </a:cxn>
                <a:cxn ang="0">
                  <a:pos x="27" y="15"/>
                </a:cxn>
                <a:cxn ang="0">
                  <a:pos x="43" y="15"/>
                </a:cxn>
                <a:cxn ang="0">
                  <a:pos x="57" y="14"/>
                </a:cxn>
                <a:cxn ang="0">
                  <a:pos x="71" y="13"/>
                </a:cxn>
                <a:cxn ang="0">
                  <a:pos x="84" y="8"/>
                </a:cxn>
                <a:cxn ang="0">
                  <a:pos x="94" y="0"/>
                </a:cxn>
                <a:cxn ang="0">
                  <a:pos x="104" y="0"/>
                </a:cxn>
              </a:cxnLst>
              <a:rect l="0" t="0" r="r" b="b"/>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2" name="Freeform 22"/>
            <p:cNvSpPr>
              <a:spLocks/>
            </p:cNvSpPr>
            <p:nvPr/>
          </p:nvSpPr>
          <p:spPr bwMode="auto">
            <a:xfrm>
              <a:off x="4556" y="552"/>
              <a:ext cx="23" cy="5"/>
            </a:xfrm>
            <a:custGeom>
              <a:avLst/>
              <a:gdLst/>
              <a:ahLst/>
              <a:cxnLst>
                <a:cxn ang="0">
                  <a:pos x="114" y="21"/>
                </a:cxn>
                <a:cxn ang="0">
                  <a:pos x="101" y="24"/>
                </a:cxn>
                <a:cxn ang="0">
                  <a:pos x="88" y="26"/>
                </a:cxn>
                <a:cxn ang="0">
                  <a:pos x="74" y="26"/>
                </a:cxn>
                <a:cxn ang="0">
                  <a:pos x="60" y="27"/>
                </a:cxn>
                <a:cxn ang="0">
                  <a:pos x="44" y="25"/>
                </a:cxn>
                <a:cxn ang="0">
                  <a:pos x="30" y="23"/>
                </a:cxn>
                <a:cxn ang="0">
                  <a:pos x="15" y="17"/>
                </a:cxn>
                <a:cxn ang="0">
                  <a:pos x="0" y="11"/>
                </a:cxn>
                <a:cxn ang="0">
                  <a:pos x="15" y="4"/>
                </a:cxn>
                <a:cxn ang="0">
                  <a:pos x="30" y="1"/>
                </a:cxn>
                <a:cxn ang="0">
                  <a:pos x="44" y="0"/>
                </a:cxn>
                <a:cxn ang="0">
                  <a:pos x="60" y="2"/>
                </a:cxn>
                <a:cxn ang="0">
                  <a:pos x="74" y="4"/>
                </a:cxn>
                <a:cxn ang="0">
                  <a:pos x="88" y="8"/>
                </a:cxn>
                <a:cxn ang="0">
                  <a:pos x="101" y="9"/>
                </a:cxn>
                <a:cxn ang="0">
                  <a:pos x="114" y="11"/>
                </a:cxn>
                <a:cxn ang="0">
                  <a:pos x="114" y="21"/>
                </a:cxn>
              </a:cxnLst>
              <a:rect l="0" t="0" r="r" b="b"/>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3" name="Freeform 23"/>
            <p:cNvSpPr>
              <a:spLocks/>
            </p:cNvSpPr>
            <p:nvPr/>
          </p:nvSpPr>
          <p:spPr bwMode="auto">
            <a:xfrm>
              <a:off x="4380" y="562"/>
              <a:ext cx="49" cy="9"/>
            </a:xfrm>
            <a:custGeom>
              <a:avLst/>
              <a:gdLst/>
              <a:ahLst/>
              <a:cxnLst>
                <a:cxn ang="0">
                  <a:pos x="248" y="0"/>
                </a:cxn>
                <a:cxn ang="0">
                  <a:pos x="246" y="7"/>
                </a:cxn>
                <a:cxn ang="0">
                  <a:pos x="244" y="13"/>
                </a:cxn>
                <a:cxn ang="0">
                  <a:pos x="239" y="18"/>
                </a:cxn>
                <a:cxn ang="0">
                  <a:pos x="236" y="24"/>
                </a:cxn>
                <a:cxn ang="0">
                  <a:pos x="226" y="29"/>
                </a:cxn>
                <a:cxn ang="0">
                  <a:pos x="218" y="32"/>
                </a:cxn>
                <a:cxn ang="0">
                  <a:pos x="190" y="34"/>
                </a:cxn>
                <a:cxn ang="0">
                  <a:pos x="162" y="35"/>
                </a:cxn>
                <a:cxn ang="0">
                  <a:pos x="135" y="35"/>
                </a:cxn>
                <a:cxn ang="0">
                  <a:pos x="108" y="36"/>
                </a:cxn>
                <a:cxn ang="0">
                  <a:pos x="81" y="36"/>
                </a:cxn>
                <a:cxn ang="0">
                  <a:pos x="54" y="36"/>
                </a:cxn>
                <a:cxn ang="0">
                  <a:pos x="27" y="37"/>
                </a:cxn>
                <a:cxn ang="0">
                  <a:pos x="0" y="42"/>
                </a:cxn>
                <a:cxn ang="0">
                  <a:pos x="0" y="32"/>
                </a:cxn>
                <a:cxn ang="0">
                  <a:pos x="26" y="21"/>
                </a:cxn>
                <a:cxn ang="0">
                  <a:pos x="53" y="17"/>
                </a:cxn>
                <a:cxn ang="0">
                  <a:pos x="79" y="16"/>
                </a:cxn>
                <a:cxn ang="0">
                  <a:pos x="106" y="16"/>
                </a:cxn>
                <a:cxn ang="0">
                  <a:pos x="131" y="15"/>
                </a:cxn>
                <a:cxn ang="0">
                  <a:pos x="157" y="13"/>
                </a:cxn>
                <a:cxn ang="0">
                  <a:pos x="182" y="8"/>
                </a:cxn>
                <a:cxn ang="0">
                  <a:pos x="207" y="0"/>
                </a:cxn>
                <a:cxn ang="0">
                  <a:pos x="214" y="0"/>
                </a:cxn>
                <a:cxn ang="0">
                  <a:pos x="223" y="0"/>
                </a:cxn>
                <a:cxn ang="0">
                  <a:pos x="228" y="0"/>
                </a:cxn>
                <a:cxn ang="0">
                  <a:pos x="234" y="0"/>
                </a:cxn>
                <a:cxn ang="0">
                  <a:pos x="240" y="0"/>
                </a:cxn>
                <a:cxn ang="0">
                  <a:pos x="248" y="0"/>
                </a:cxn>
              </a:cxnLst>
              <a:rect l="0" t="0" r="r" b="b"/>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4" name="Freeform 24"/>
            <p:cNvSpPr>
              <a:spLocks/>
            </p:cNvSpPr>
            <p:nvPr/>
          </p:nvSpPr>
          <p:spPr bwMode="auto">
            <a:xfrm>
              <a:off x="4554" y="575"/>
              <a:ext cx="35" cy="19"/>
            </a:xfrm>
            <a:custGeom>
              <a:avLst/>
              <a:gdLst/>
              <a:ahLst/>
              <a:cxnLst>
                <a:cxn ang="0">
                  <a:pos x="176" y="84"/>
                </a:cxn>
                <a:cxn ang="0">
                  <a:pos x="176" y="94"/>
                </a:cxn>
                <a:cxn ang="0">
                  <a:pos x="149" y="90"/>
                </a:cxn>
                <a:cxn ang="0">
                  <a:pos x="126" y="84"/>
                </a:cxn>
                <a:cxn ang="0">
                  <a:pos x="104" y="72"/>
                </a:cxn>
                <a:cxn ang="0">
                  <a:pos x="84" y="61"/>
                </a:cxn>
                <a:cxn ang="0">
                  <a:pos x="63" y="47"/>
                </a:cxn>
                <a:cxn ang="0">
                  <a:pos x="43" y="36"/>
                </a:cxn>
                <a:cxn ang="0">
                  <a:pos x="22" y="27"/>
                </a:cxn>
                <a:cxn ang="0">
                  <a:pos x="0" y="21"/>
                </a:cxn>
                <a:cxn ang="0">
                  <a:pos x="10" y="0"/>
                </a:cxn>
                <a:cxn ang="0">
                  <a:pos x="29" y="7"/>
                </a:cxn>
                <a:cxn ang="0">
                  <a:pos x="50" y="15"/>
                </a:cxn>
                <a:cxn ang="0">
                  <a:pos x="71" y="24"/>
                </a:cxn>
                <a:cxn ang="0">
                  <a:pos x="93" y="34"/>
                </a:cxn>
                <a:cxn ang="0">
                  <a:pos x="113" y="43"/>
                </a:cxn>
                <a:cxn ang="0">
                  <a:pos x="135" y="55"/>
                </a:cxn>
                <a:cxn ang="0">
                  <a:pos x="155" y="68"/>
                </a:cxn>
                <a:cxn ang="0">
                  <a:pos x="176" y="84"/>
                </a:cxn>
              </a:cxnLst>
              <a:rect l="0" t="0" r="r" b="b"/>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5" name="Freeform 25"/>
            <p:cNvSpPr>
              <a:spLocks/>
            </p:cNvSpPr>
            <p:nvPr/>
          </p:nvSpPr>
          <p:spPr bwMode="auto">
            <a:xfrm>
              <a:off x="4417" y="582"/>
              <a:ext cx="21" cy="14"/>
            </a:xfrm>
            <a:custGeom>
              <a:avLst/>
              <a:gdLst/>
              <a:ahLst/>
              <a:cxnLst>
                <a:cxn ang="0">
                  <a:pos x="104" y="6"/>
                </a:cxn>
                <a:cxn ang="0">
                  <a:pos x="94" y="16"/>
                </a:cxn>
                <a:cxn ang="0">
                  <a:pos x="84" y="25"/>
                </a:cxn>
                <a:cxn ang="0">
                  <a:pos x="71" y="33"/>
                </a:cxn>
                <a:cxn ang="0">
                  <a:pos x="60" y="41"/>
                </a:cxn>
                <a:cxn ang="0">
                  <a:pos x="48" y="46"/>
                </a:cxn>
                <a:cxn ang="0">
                  <a:pos x="35" y="53"/>
                </a:cxn>
                <a:cxn ang="0">
                  <a:pos x="22" y="60"/>
                </a:cxn>
                <a:cxn ang="0">
                  <a:pos x="10" y="68"/>
                </a:cxn>
                <a:cxn ang="0">
                  <a:pos x="8" y="68"/>
                </a:cxn>
                <a:cxn ang="0">
                  <a:pos x="5" y="68"/>
                </a:cxn>
                <a:cxn ang="0">
                  <a:pos x="1" y="68"/>
                </a:cxn>
                <a:cxn ang="0">
                  <a:pos x="0" y="68"/>
                </a:cxn>
                <a:cxn ang="0">
                  <a:pos x="5" y="57"/>
                </a:cxn>
                <a:cxn ang="0">
                  <a:pos x="13" y="48"/>
                </a:cxn>
                <a:cxn ang="0">
                  <a:pos x="22" y="40"/>
                </a:cxn>
                <a:cxn ang="0">
                  <a:pos x="32" y="33"/>
                </a:cxn>
                <a:cxn ang="0">
                  <a:pos x="42" y="26"/>
                </a:cxn>
                <a:cxn ang="0">
                  <a:pos x="53" y="19"/>
                </a:cxn>
                <a:cxn ang="0">
                  <a:pos x="62" y="13"/>
                </a:cxn>
                <a:cxn ang="0">
                  <a:pos x="73" y="6"/>
                </a:cxn>
                <a:cxn ang="0">
                  <a:pos x="80" y="4"/>
                </a:cxn>
                <a:cxn ang="0">
                  <a:pos x="92" y="1"/>
                </a:cxn>
                <a:cxn ang="0">
                  <a:pos x="100" y="0"/>
                </a:cxn>
                <a:cxn ang="0">
                  <a:pos x="104" y="6"/>
                </a:cxn>
              </a:cxnLst>
              <a:rect l="0" t="0" r="r" b="b"/>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6" name="Freeform 26"/>
            <p:cNvSpPr>
              <a:spLocks/>
            </p:cNvSpPr>
            <p:nvPr/>
          </p:nvSpPr>
          <p:spPr bwMode="auto">
            <a:xfrm>
              <a:off x="4550" y="602"/>
              <a:ext cx="18" cy="12"/>
            </a:xfrm>
            <a:custGeom>
              <a:avLst/>
              <a:gdLst/>
              <a:ahLst/>
              <a:cxnLst>
                <a:cxn ang="0">
                  <a:pos x="93" y="62"/>
                </a:cxn>
                <a:cxn ang="0">
                  <a:pos x="87" y="62"/>
                </a:cxn>
                <a:cxn ang="0">
                  <a:pos x="84" y="62"/>
                </a:cxn>
                <a:cxn ang="0">
                  <a:pos x="83" y="62"/>
                </a:cxn>
                <a:cxn ang="0">
                  <a:pos x="71" y="62"/>
                </a:cxn>
                <a:cxn ang="0">
                  <a:pos x="61" y="59"/>
                </a:cxn>
                <a:cxn ang="0">
                  <a:pos x="50" y="54"/>
                </a:cxn>
                <a:cxn ang="0">
                  <a:pos x="41" y="48"/>
                </a:cxn>
                <a:cxn ang="0">
                  <a:pos x="31" y="39"/>
                </a:cxn>
                <a:cxn ang="0">
                  <a:pos x="21" y="31"/>
                </a:cxn>
                <a:cxn ang="0">
                  <a:pos x="10" y="24"/>
                </a:cxn>
                <a:cxn ang="0">
                  <a:pos x="0" y="20"/>
                </a:cxn>
                <a:cxn ang="0">
                  <a:pos x="0" y="0"/>
                </a:cxn>
                <a:cxn ang="0">
                  <a:pos x="11" y="5"/>
                </a:cxn>
                <a:cxn ang="0">
                  <a:pos x="22" y="12"/>
                </a:cxn>
                <a:cxn ang="0">
                  <a:pos x="33" y="19"/>
                </a:cxn>
                <a:cxn ang="0">
                  <a:pos x="46" y="26"/>
                </a:cxn>
                <a:cxn ang="0">
                  <a:pos x="57" y="32"/>
                </a:cxn>
                <a:cxn ang="0">
                  <a:pos x="70" y="40"/>
                </a:cxn>
                <a:cxn ang="0">
                  <a:pos x="81" y="50"/>
                </a:cxn>
                <a:cxn ang="0">
                  <a:pos x="93" y="62"/>
                </a:cxn>
              </a:cxnLst>
              <a:rect l="0" t="0" r="r" b="b"/>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7" name="Freeform 27"/>
            <p:cNvSpPr>
              <a:spLocks/>
            </p:cNvSpPr>
            <p:nvPr/>
          </p:nvSpPr>
          <p:spPr bwMode="auto">
            <a:xfrm>
              <a:off x="4401" y="604"/>
              <a:ext cx="41" cy="35"/>
            </a:xfrm>
            <a:custGeom>
              <a:avLst/>
              <a:gdLst/>
              <a:ahLst/>
              <a:cxnLst>
                <a:cxn ang="0">
                  <a:pos x="196" y="20"/>
                </a:cxn>
                <a:cxn ang="0">
                  <a:pos x="20" y="176"/>
                </a:cxn>
                <a:cxn ang="0">
                  <a:pos x="18" y="175"/>
                </a:cxn>
                <a:cxn ang="0">
                  <a:pos x="13" y="174"/>
                </a:cxn>
                <a:cxn ang="0">
                  <a:pos x="6" y="170"/>
                </a:cxn>
                <a:cxn ang="0">
                  <a:pos x="0" y="166"/>
                </a:cxn>
                <a:cxn ang="0">
                  <a:pos x="0" y="155"/>
                </a:cxn>
                <a:cxn ang="0">
                  <a:pos x="186" y="0"/>
                </a:cxn>
                <a:cxn ang="0">
                  <a:pos x="207" y="0"/>
                </a:cxn>
                <a:cxn ang="0">
                  <a:pos x="196" y="20"/>
                </a:cxn>
              </a:cxnLst>
              <a:rect l="0" t="0" r="r" b="b"/>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8" name="Freeform 28"/>
            <p:cNvSpPr>
              <a:spLocks/>
            </p:cNvSpPr>
            <p:nvPr/>
          </p:nvSpPr>
          <p:spPr bwMode="auto">
            <a:xfrm>
              <a:off x="4469" y="606"/>
              <a:ext cx="12" cy="54"/>
            </a:xfrm>
            <a:custGeom>
              <a:avLst/>
              <a:gdLst/>
              <a:ahLst/>
              <a:cxnLst>
                <a:cxn ang="0">
                  <a:pos x="63" y="10"/>
                </a:cxn>
                <a:cxn ang="0">
                  <a:pos x="55" y="41"/>
                </a:cxn>
                <a:cxn ang="0">
                  <a:pos x="50" y="73"/>
                </a:cxn>
                <a:cxn ang="0">
                  <a:pos x="45" y="106"/>
                </a:cxn>
                <a:cxn ang="0">
                  <a:pos x="42" y="140"/>
                </a:cxn>
                <a:cxn ang="0">
                  <a:pos x="37" y="173"/>
                </a:cxn>
                <a:cxn ang="0">
                  <a:pos x="33" y="206"/>
                </a:cxn>
                <a:cxn ang="0">
                  <a:pos x="27" y="237"/>
                </a:cxn>
                <a:cxn ang="0">
                  <a:pos x="21" y="270"/>
                </a:cxn>
                <a:cxn ang="0">
                  <a:pos x="12" y="267"/>
                </a:cxn>
                <a:cxn ang="0">
                  <a:pos x="7" y="261"/>
                </a:cxn>
                <a:cxn ang="0">
                  <a:pos x="3" y="256"/>
                </a:cxn>
                <a:cxn ang="0">
                  <a:pos x="1" y="251"/>
                </a:cxn>
                <a:cxn ang="0">
                  <a:pos x="0" y="244"/>
                </a:cxn>
                <a:cxn ang="0">
                  <a:pos x="0" y="238"/>
                </a:cxn>
                <a:cxn ang="0">
                  <a:pos x="3" y="207"/>
                </a:cxn>
                <a:cxn ang="0">
                  <a:pos x="9" y="177"/>
                </a:cxn>
                <a:cxn ang="0">
                  <a:pos x="15" y="147"/>
                </a:cxn>
                <a:cxn ang="0">
                  <a:pos x="20" y="119"/>
                </a:cxn>
                <a:cxn ang="0">
                  <a:pos x="26" y="89"/>
                </a:cxn>
                <a:cxn ang="0">
                  <a:pos x="32" y="60"/>
                </a:cxn>
                <a:cxn ang="0">
                  <a:pos x="36" y="29"/>
                </a:cxn>
                <a:cxn ang="0">
                  <a:pos x="42" y="0"/>
                </a:cxn>
                <a:cxn ang="0">
                  <a:pos x="47" y="0"/>
                </a:cxn>
                <a:cxn ang="0">
                  <a:pos x="53" y="1"/>
                </a:cxn>
                <a:cxn ang="0">
                  <a:pos x="57" y="2"/>
                </a:cxn>
                <a:cxn ang="0">
                  <a:pos x="60" y="4"/>
                </a:cxn>
                <a:cxn ang="0">
                  <a:pos x="62" y="8"/>
                </a:cxn>
                <a:cxn ang="0">
                  <a:pos x="63" y="10"/>
                </a:cxn>
              </a:cxnLst>
              <a:rect l="0" t="0" r="r" b="b"/>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9" name="Freeform 29"/>
            <p:cNvSpPr>
              <a:spLocks/>
            </p:cNvSpPr>
            <p:nvPr/>
          </p:nvSpPr>
          <p:spPr bwMode="auto">
            <a:xfrm>
              <a:off x="4506" y="610"/>
              <a:ext cx="6" cy="24"/>
            </a:xfrm>
            <a:custGeom>
              <a:avLst/>
              <a:gdLst/>
              <a:ahLst/>
              <a:cxnLst>
                <a:cxn ang="0">
                  <a:pos x="30" y="114"/>
                </a:cxn>
                <a:cxn ang="0">
                  <a:pos x="22" y="115"/>
                </a:cxn>
                <a:cxn ang="0">
                  <a:pos x="14" y="118"/>
                </a:cxn>
                <a:cxn ang="0">
                  <a:pos x="6" y="118"/>
                </a:cxn>
                <a:cxn ang="0">
                  <a:pos x="0" y="114"/>
                </a:cxn>
                <a:cxn ang="0">
                  <a:pos x="0" y="0"/>
                </a:cxn>
                <a:cxn ang="0">
                  <a:pos x="8" y="8"/>
                </a:cxn>
                <a:cxn ang="0">
                  <a:pos x="13" y="21"/>
                </a:cxn>
                <a:cxn ang="0">
                  <a:pos x="15" y="33"/>
                </a:cxn>
                <a:cxn ang="0">
                  <a:pos x="18" y="50"/>
                </a:cxn>
                <a:cxn ang="0">
                  <a:pos x="19" y="65"/>
                </a:cxn>
                <a:cxn ang="0">
                  <a:pos x="20" y="82"/>
                </a:cxn>
                <a:cxn ang="0">
                  <a:pos x="23" y="97"/>
                </a:cxn>
                <a:cxn ang="0">
                  <a:pos x="30" y="114"/>
                </a:cxn>
              </a:cxnLst>
              <a:rect l="0" t="0" r="r" b="b"/>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0" name="Freeform 30"/>
            <p:cNvSpPr>
              <a:spLocks/>
            </p:cNvSpPr>
            <p:nvPr/>
          </p:nvSpPr>
          <p:spPr bwMode="auto">
            <a:xfrm>
              <a:off x="4446" y="612"/>
              <a:ext cx="10" cy="24"/>
            </a:xfrm>
            <a:custGeom>
              <a:avLst/>
              <a:gdLst/>
              <a:ahLst/>
              <a:cxnLst>
                <a:cxn ang="0">
                  <a:pos x="10" y="115"/>
                </a:cxn>
                <a:cxn ang="0">
                  <a:pos x="8" y="116"/>
                </a:cxn>
                <a:cxn ang="0">
                  <a:pos x="5" y="118"/>
                </a:cxn>
                <a:cxn ang="0">
                  <a:pos x="1" y="119"/>
                </a:cxn>
                <a:cxn ang="0">
                  <a:pos x="0" y="115"/>
                </a:cxn>
                <a:cxn ang="0">
                  <a:pos x="0" y="99"/>
                </a:cxn>
                <a:cxn ang="0">
                  <a:pos x="2" y="85"/>
                </a:cxn>
                <a:cxn ang="0">
                  <a:pos x="6" y="70"/>
                </a:cxn>
                <a:cxn ang="0">
                  <a:pos x="12" y="57"/>
                </a:cxn>
                <a:cxn ang="0">
                  <a:pos x="18" y="42"/>
                </a:cxn>
                <a:cxn ang="0">
                  <a:pos x="25" y="29"/>
                </a:cxn>
                <a:cxn ang="0">
                  <a:pos x="33" y="14"/>
                </a:cxn>
                <a:cxn ang="0">
                  <a:pos x="41" y="0"/>
                </a:cxn>
                <a:cxn ang="0">
                  <a:pos x="49" y="12"/>
                </a:cxn>
                <a:cxn ang="0">
                  <a:pos x="50" y="25"/>
                </a:cxn>
                <a:cxn ang="0">
                  <a:pos x="46" y="39"/>
                </a:cxn>
                <a:cxn ang="0">
                  <a:pos x="41" y="54"/>
                </a:cxn>
                <a:cxn ang="0">
                  <a:pos x="32" y="67"/>
                </a:cxn>
                <a:cxn ang="0">
                  <a:pos x="23" y="83"/>
                </a:cxn>
                <a:cxn ang="0">
                  <a:pos x="15" y="99"/>
                </a:cxn>
                <a:cxn ang="0">
                  <a:pos x="10" y="115"/>
                </a:cxn>
              </a:cxnLst>
              <a:rect l="0" t="0" r="r" b="b"/>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1" name="Freeform 31"/>
            <p:cNvSpPr>
              <a:spLocks/>
            </p:cNvSpPr>
            <p:nvPr/>
          </p:nvSpPr>
          <p:spPr bwMode="auto">
            <a:xfrm>
              <a:off x="4527" y="616"/>
              <a:ext cx="23" cy="39"/>
            </a:xfrm>
            <a:custGeom>
              <a:avLst/>
              <a:gdLst/>
              <a:ahLst/>
              <a:cxnLst>
                <a:cxn ang="0">
                  <a:pos x="115" y="190"/>
                </a:cxn>
                <a:cxn ang="0">
                  <a:pos x="110" y="195"/>
                </a:cxn>
                <a:cxn ang="0">
                  <a:pos x="107" y="198"/>
                </a:cxn>
                <a:cxn ang="0">
                  <a:pos x="102" y="198"/>
                </a:cxn>
                <a:cxn ang="0">
                  <a:pos x="99" y="196"/>
                </a:cxn>
                <a:cxn ang="0">
                  <a:pos x="91" y="188"/>
                </a:cxn>
                <a:cxn ang="0">
                  <a:pos x="84" y="180"/>
                </a:cxn>
                <a:cxn ang="0">
                  <a:pos x="75" y="156"/>
                </a:cxn>
                <a:cxn ang="0">
                  <a:pos x="67" y="133"/>
                </a:cxn>
                <a:cxn ang="0">
                  <a:pos x="58" y="110"/>
                </a:cxn>
                <a:cxn ang="0">
                  <a:pos x="49" y="87"/>
                </a:cxn>
                <a:cxn ang="0">
                  <a:pos x="38" y="65"/>
                </a:cxn>
                <a:cxn ang="0">
                  <a:pos x="28" y="43"/>
                </a:cxn>
                <a:cxn ang="0">
                  <a:pos x="14" y="23"/>
                </a:cxn>
                <a:cxn ang="0">
                  <a:pos x="0" y="4"/>
                </a:cxn>
                <a:cxn ang="0">
                  <a:pos x="7" y="0"/>
                </a:cxn>
                <a:cxn ang="0">
                  <a:pos x="15" y="0"/>
                </a:cxn>
                <a:cxn ang="0">
                  <a:pos x="22" y="2"/>
                </a:cxn>
                <a:cxn ang="0">
                  <a:pos x="30" y="6"/>
                </a:cxn>
                <a:cxn ang="0">
                  <a:pos x="35" y="10"/>
                </a:cxn>
                <a:cxn ang="0">
                  <a:pos x="42" y="14"/>
                </a:cxn>
                <a:cxn ang="0">
                  <a:pos x="47" y="19"/>
                </a:cxn>
                <a:cxn ang="0">
                  <a:pos x="52" y="24"/>
                </a:cxn>
                <a:cxn ang="0">
                  <a:pos x="59" y="46"/>
                </a:cxn>
                <a:cxn ang="0">
                  <a:pos x="69" y="68"/>
                </a:cxn>
                <a:cxn ang="0">
                  <a:pos x="78" y="89"/>
                </a:cxn>
                <a:cxn ang="0">
                  <a:pos x="87" y="110"/>
                </a:cxn>
                <a:cxn ang="0">
                  <a:pos x="94" y="130"/>
                </a:cxn>
                <a:cxn ang="0">
                  <a:pos x="102" y="151"/>
                </a:cxn>
                <a:cxn ang="0">
                  <a:pos x="109" y="170"/>
                </a:cxn>
                <a:cxn ang="0">
                  <a:pos x="115" y="190"/>
                </a:cxn>
              </a:cxnLst>
              <a:rect l="0" t="0" r="r" b="b"/>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2" name="Freeform 32"/>
            <p:cNvSpPr>
              <a:spLocks/>
            </p:cNvSpPr>
            <p:nvPr/>
          </p:nvSpPr>
          <p:spPr bwMode="auto">
            <a:xfrm>
              <a:off x="4014" y="695"/>
              <a:ext cx="523" cy="1184"/>
            </a:xfrm>
            <a:custGeom>
              <a:avLst/>
              <a:gdLst/>
              <a:ahLst/>
              <a:cxnLst>
                <a:cxn ang="0">
                  <a:pos x="2358" y="74"/>
                </a:cxn>
                <a:cxn ang="0">
                  <a:pos x="2353" y="333"/>
                </a:cxn>
                <a:cxn ang="0">
                  <a:pos x="2515" y="360"/>
                </a:cxn>
                <a:cxn ang="0">
                  <a:pos x="2390" y="451"/>
                </a:cxn>
                <a:cxn ang="0">
                  <a:pos x="2512" y="509"/>
                </a:cxn>
                <a:cxn ang="0">
                  <a:pos x="2324" y="613"/>
                </a:cxn>
                <a:cxn ang="0">
                  <a:pos x="2014" y="955"/>
                </a:cxn>
                <a:cxn ang="0">
                  <a:pos x="2159" y="821"/>
                </a:cxn>
                <a:cxn ang="0">
                  <a:pos x="2264" y="800"/>
                </a:cxn>
                <a:cxn ang="0">
                  <a:pos x="2497" y="747"/>
                </a:cxn>
                <a:cxn ang="0">
                  <a:pos x="2450" y="951"/>
                </a:cxn>
                <a:cxn ang="0">
                  <a:pos x="2523" y="1054"/>
                </a:cxn>
                <a:cxn ang="0">
                  <a:pos x="2386" y="1213"/>
                </a:cxn>
                <a:cxn ang="0">
                  <a:pos x="2516" y="1332"/>
                </a:cxn>
                <a:cxn ang="0">
                  <a:pos x="1970" y="1562"/>
                </a:cxn>
                <a:cxn ang="0">
                  <a:pos x="1474" y="2171"/>
                </a:cxn>
                <a:cxn ang="0">
                  <a:pos x="1387" y="2854"/>
                </a:cxn>
                <a:cxn ang="0">
                  <a:pos x="1467" y="3251"/>
                </a:cxn>
                <a:cxn ang="0">
                  <a:pos x="1654" y="4678"/>
                </a:cxn>
                <a:cxn ang="0">
                  <a:pos x="1790" y="5110"/>
                </a:cxn>
                <a:cxn ang="0">
                  <a:pos x="1569" y="5242"/>
                </a:cxn>
                <a:cxn ang="0">
                  <a:pos x="1456" y="5310"/>
                </a:cxn>
                <a:cxn ang="0">
                  <a:pos x="1591" y="5762"/>
                </a:cxn>
                <a:cxn ang="0">
                  <a:pos x="1169" y="5425"/>
                </a:cxn>
                <a:cxn ang="0">
                  <a:pos x="944" y="5262"/>
                </a:cxn>
                <a:cxn ang="0">
                  <a:pos x="839" y="5344"/>
                </a:cxn>
                <a:cxn ang="0">
                  <a:pos x="1030" y="5807"/>
                </a:cxn>
                <a:cxn ang="0">
                  <a:pos x="856" y="5896"/>
                </a:cxn>
                <a:cxn ang="0">
                  <a:pos x="558" y="5505"/>
                </a:cxn>
                <a:cxn ang="0">
                  <a:pos x="413" y="5291"/>
                </a:cxn>
                <a:cxn ang="0">
                  <a:pos x="97" y="5184"/>
                </a:cxn>
                <a:cxn ang="0">
                  <a:pos x="198" y="4512"/>
                </a:cxn>
                <a:cxn ang="0">
                  <a:pos x="200" y="4469"/>
                </a:cxn>
                <a:cxn ang="0">
                  <a:pos x="287" y="3711"/>
                </a:cxn>
                <a:cxn ang="0">
                  <a:pos x="400" y="2832"/>
                </a:cxn>
                <a:cxn ang="0">
                  <a:pos x="312" y="2531"/>
                </a:cxn>
                <a:cxn ang="0">
                  <a:pos x="163" y="2518"/>
                </a:cxn>
                <a:cxn ang="0">
                  <a:pos x="170" y="2314"/>
                </a:cxn>
                <a:cxn ang="0">
                  <a:pos x="94" y="2128"/>
                </a:cxn>
                <a:cxn ang="0">
                  <a:pos x="44" y="1988"/>
                </a:cxn>
                <a:cxn ang="0">
                  <a:pos x="48" y="1865"/>
                </a:cxn>
                <a:cxn ang="0">
                  <a:pos x="41" y="1621"/>
                </a:cxn>
                <a:cxn ang="0">
                  <a:pos x="70" y="1404"/>
                </a:cxn>
                <a:cxn ang="0">
                  <a:pos x="20" y="1236"/>
                </a:cxn>
                <a:cxn ang="0">
                  <a:pos x="44" y="1030"/>
                </a:cxn>
                <a:cxn ang="0">
                  <a:pos x="153" y="877"/>
                </a:cxn>
                <a:cxn ang="0">
                  <a:pos x="138" y="763"/>
                </a:cxn>
                <a:cxn ang="0">
                  <a:pos x="231" y="604"/>
                </a:cxn>
                <a:cxn ang="0">
                  <a:pos x="433" y="507"/>
                </a:cxn>
                <a:cxn ang="0">
                  <a:pos x="591" y="411"/>
                </a:cxn>
                <a:cxn ang="0">
                  <a:pos x="878" y="395"/>
                </a:cxn>
                <a:cxn ang="0">
                  <a:pos x="1074" y="593"/>
                </a:cxn>
                <a:cxn ang="0">
                  <a:pos x="1211" y="723"/>
                </a:cxn>
                <a:cxn ang="0">
                  <a:pos x="1340" y="913"/>
                </a:cxn>
                <a:cxn ang="0">
                  <a:pos x="1435" y="1139"/>
                </a:cxn>
                <a:cxn ang="0">
                  <a:pos x="1470" y="1280"/>
                </a:cxn>
                <a:cxn ang="0">
                  <a:pos x="1790" y="800"/>
                </a:cxn>
                <a:cxn ang="0">
                  <a:pos x="1838" y="206"/>
                </a:cxn>
                <a:cxn ang="0">
                  <a:pos x="2005" y="343"/>
                </a:cxn>
                <a:cxn ang="0">
                  <a:pos x="2159" y="6"/>
                </a:cxn>
              </a:cxnLst>
              <a:rect l="0" t="0" r="r" b="b"/>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3" name="Freeform 33"/>
            <p:cNvSpPr>
              <a:spLocks/>
            </p:cNvSpPr>
            <p:nvPr/>
          </p:nvSpPr>
          <p:spPr bwMode="auto">
            <a:xfrm>
              <a:off x="4313" y="705"/>
              <a:ext cx="197" cy="305"/>
            </a:xfrm>
            <a:custGeom>
              <a:avLst/>
              <a:gdLst/>
              <a:ahLst/>
              <a:cxnLst>
                <a:cxn ang="0">
                  <a:pos x="680" y="290"/>
                </a:cxn>
                <a:cxn ang="0">
                  <a:pos x="732" y="249"/>
                </a:cxn>
                <a:cxn ang="0">
                  <a:pos x="766" y="188"/>
                </a:cxn>
                <a:cxn ang="0">
                  <a:pos x="798" y="122"/>
                </a:cxn>
                <a:cxn ang="0">
                  <a:pos x="820" y="128"/>
                </a:cxn>
                <a:cxn ang="0">
                  <a:pos x="793" y="194"/>
                </a:cxn>
                <a:cxn ang="0">
                  <a:pos x="758" y="258"/>
                </a:cxn>
                <a:cxn ang="0">
                  <a:pos x="750" y="321"/>
                </a:cxn>
                <a:cxn ang="0">
                  <a:pos x="799" y="351"/>
                </a:cxn>
                <a:cxn ang="0">
                  <a:pos x="855" y="332"/>
                </a:cxn>
                <a:cxn ang="0">
                  <a:pos x="905" y="301"/>
                </a:cxn>
                <a:cxn ang="0">
                  <a:pos x="955" y="269"/>
                </a:cxn>
                <a:cxn ang="0">
                  <a:pos x="971" y="291"/>
                </a:cxn>
                <a:cxn ang="0">
                  <a:pos x="891" y="347"/>
                </a:cxn>
                <a:cxn ang="0">
                  <a:pos x="811" y="398"/>
                </a:cxn>
                <a:cxn ang="0">
                  <a:pos x="813" y="454"/>
                </a:cxn>
                <a:cxn ang="0">
                  <a:pos x="934" y="488"/>
                </a:cxn>
                <a:cxn ang="0">
                  <a:pos x="872" y="511"/>
                </a:cxn>
                <a:cxn ang="0">
                  <a:pos x="744" y="539"/>
                </a:cxn>
                <a:cxn ang="0">
                  <a:pos x="629" y="586"/>
                </a:cxn>
                <a:cxn ang="0">
                  <a:pos x="549" y="678"/>
                </a:cxn>
                <a:cxn ang="0">
                  <a:pos x="517" y="777"/>
                </a:cxn>
                <a:cxn ang="0">
                  <a:pos x="465" y="808"/>
                </a:cxn>
                <a:cxn ang="0">
                  <a:pos x="408" y="822"/>
                </a:cxn>
                <a:cxn ang="0">
                  <a:pos x="388" y="856"/>
                </a:cxn>
                <a:cxn ang="0">
                  <a:pos x="396" y="926"/>
                </a:cxn>
                <a:cxn ang="0">
                  <a:pos x="395" y="1001"/>
                </a:cxn>
                <a:cxn ang="0">
                  <a:pos x="402" y="1077"/>
                </a:cxn>
                <a:cxn ang="0">
                  <a:pos x="402" y="1148"/>
                </a:cxn>
                <a:cxn ang="0">
                  <a:pos x="385" y="1244"/>
                </a:cxn>
                <a:cxn ang="0">
                  <a:pos x="104" y="1513"/>
                </a:cxn>
                <a:cxn ang="0">
                  <a:pos x="97" y="1499"/>
                </a:cxn>
                <a:cxn ang="0">
                  <a:pos x="80" y="1491"/>
                </a:cxn>
                <a:cxn ang="0">
                  <a:pos x="60" y="1486"/>
                </a:cxn>
                <a:cxn ang="0">
                  <a:pos x="43" y="1459"/>
                </a:cxn>
                <a:cxn ang="0">
                  <a:pos x="25" y="1410"/>
                </a:cxn>
                <a:cxn ang="0">
                  <a:pos x="11" y="1359"/>
                </a:cxn>
                <a:cxn ang="0">
                  <a:pos x="0" y="1305"/>
                </a:cxn>
                <a:cxn ang="0">
                  <a:pos x="13" y="1259"/>
                </a:cxn>
                <a:cxn ang="0">
                  <a:pos x="45" y="1239"/>
                </a:cxn>
                <a:cxn ang="0">
                  <a:pos x="82" y="1229"/>
                </a:cxn>
                <a:cxn ang="0">
                  <a:pos x="118" y="1215"/>
                </a:cxn>
                <a:cxn ang="0">
                  <a:pos x="177" y="1117"/>
                </a:cxn>
                <a:cxn ang="0">
                  <a:pos x="258" y="946"/>
                </a:cxn>
                <a:cxn ang="0">
                  <a:pos x="333" y="775"/>
                </a:cxn>
                <a:cxn ang="0">
                  <a:pos x="403" y="603"/>
                </a:cxn>
                <a:cxn ang="0">
                  <a:pos x="430" y="472"/>
                </a:cxn>
                <a:cxn ang="0">
                  <a:pos x="414" y="384"/>
                </a:cxn>
                <a:cxn ang="0">
                  <a:pos x="397" y="298"/>
                </a:cxn>
                <a:cxn ang="0">
                  <a:pos x="386" y="210"/>
                </a:cxn>
                <a:cxn ang="0">
                  <a:pos x="447" y="353"/>
                </a:cxn>
                <a:cxn ang="0">
                  <a:pos x="544" y="308"/>
                </a:cxn>
                <a:cxn ang="0">
                  <a:pos x="576" y="215"/>
                </a:cxn>
                <a:cxn ang="0">
                  <a:pos x="592" y="101"/>
                </a:cxn>
                <a:cxn ang="0">
                  <a:pos x="644" y="0"/>
                </a:cxn>
                <a:cxn ang="0">
                  <a:pos x="647" y="80"/>
                </a:cxn>
                <a:cxn ang="0">
                  <a:pos x="640" y="154"/>
                </a:cxn>
                <a:cxn ang="0">
                  <a:pos x="633" y="225"/>
                </a:cxn>
                <a:cxn ang="0">
                  <a:pos x="644" y="301"/>
                </a:cxn>
              </a:cxnLst>
              <a:rect l="0" t="0" r="r" b="b"/>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4" name="Freeform 34"/>
            <p:cNvSpPr>
              <a:spLocks/>
            </p:cNvSpPr>
            <p:nvPr/>
          </p:nvSpPr>
          <p:spPr bwMode="auto">
            <a:xfrm>
              <a:off x="4023" y="778"/>
              <a:ext cx="167" cy="286"/>
            </a:xfrm>
            <a:custGeom>
              <a:avLst/>
              <a:gdLst/>
              <a:ahLst/>
              <a:cxnLst>
                <a:cxn ang="0">
                  <a:pos x="779" y="118"/>
                </a:cxn>
                <a:cxn ang="0">
                  <a:pos x="676" y="96"/>
                </a:cxn>
                <a:cxn ang="0">
                  <a:pos x="582" y="135"/>
                </a:cxn>
                <a:cxn ang="0">
                  <a:pos x="539" y="203"/>
                </a:cxn>
                <a:cxn ang="0">
                  <a:pos x="397" y="258"/>
                </a:cxn>
                <a:cxn ang="0">
                  <a:pos x="328" y="374"/>
                </a:cxn>
                <a:cxn ang="0">
                  <a:pos x="321" y="445"/>
                </a:cxn>
                <a:cxn ang="0">
                  <a:pos x="215" y="542"/>
                </a:cxn>
                <a:cxn ang="0">
                  <a:pos x="226" y="641"/>
                </a:cxn>
                <a:cxn ang="0">
                  <a:pos x="211" y="765"/>
                </a:cxn>
                <a:cxn ang="0">
                  <a:pos x="228" y="906"/>
                </a:cxn>
                <a:cxn ang="0">
                  <a:pos x="302" y="935"/>
                </a:cxn>
                <a:cxn ang="0">
                  <a:pos x="325" y="985"/>
                </a:cxn>
                <a:cxn ang="0">
                  <a:pos x="300" y="1103"/>
                </a:cxn>
                <a:cxn ang="0">
                  <a:pos x="231" y="1270"/>
                </a:cxn>
                <a:cxn ang="0">
                  <a:pos x="151" y="1397"/>
                </a:cxn>
                <a:cxn ang="0">
                  <a:pos x="61" y="1424"/>
                </a:cxn>
                <a:cxn ang="0">
                  <a:pos x="79" y="1376"/>
                </a:cxn>
                <a:cxn ang="0">
                  <a:pos x="135" y="1285"/>
                </a:cxn>
                <a:cxn ang="0">
                  <a:pos x="103" y="1233"/>
                </a:cxn>
                <a:cxn ang="0">
                  <a:pos x="131" y="1168"/>
                </a:cxn>
                <a:cxn ang="0">
                  <a:pos x="64" y="1170"/>
                </a:cxn>
                <a:cxn ang="0">
                  <a:pos x="169" y="1082"/>
                </a:cxn>
                <a:cxn ang="0">
                  <a:pos x="127" y="1068"/>
                </a:cxn>
                <a:cxn ang="0">
                  <a:pos x="9" y="1143"/>
                </a:cxn>
                <a:cxn ang="0">
                  <a:pos x="11" y="1089"/>
                </a:cxn>
                <a:cxn ang="0">
                  <a:pos x="130" y="1021"/>
                </a:cxn>
                <a:cxn ang="0">
                  <a:pos x="119" y="968"/>
                </a:cxn>
                <a:cxn ang="0">
                  <a:pos x="91" y="919"/>
                </a:cxn>
                <a:cxn ang="0">
                  <a:pos x="145" y="871"/>
                </a:cxn>
                <a:cxn ang="0">
                  <a:pos x="49" y="902"/>
                </a:cxn>
                <a:cxn ang="0">
                  <a:pos x="3" y="900"/>
                </a:cxn>
                <a:cxn ang="0">
                  <a:pos x="44" y="857"/>
                </a:cxn>
                <a:cxn ang="0">
                  <a:pos x="165" y="768"/>
                </a:cxn>
                <a:cxn ang="0">
                  <a:pos x="125" y="757"/>
                </a:cxn>
                <a:cxn ang="0">
                  <a:pos x="107" y="691"/>
                </a:cxn>
                <a:cxn ang="0">
                  <a:pos x="142" y="640"/>
                </a:cxn>
                <a:cxn ang="0">
                  <a:pos x="142" y="588"/>
                </a:cxn>
                <a:cxn ang="0">
                  <a:pos x="63" y="632"/>
                </a:cxn>
                <a:cxn ang="0">
                  <a:pos x="139" y="550"/>
                </a:cxn>
                <a:cxn ang="0">
                  <a:pos x="154" y="507"/>
                </a:cxn>
                <a:cxn ang="0">
                  <a:pos x="93" y="520"/>
                </a:cxn>
                <a:cxn ang="0">
                  <a:pos x="195" y="480"/>
                </a:cxn>
                <a:cxn ang="0">
                  <a:pos x="235" y="356"/>
                </a:cxn>
                <a:cxn ang="0">
                  <a:pos x="289" y="273"/>
                </a:cxn>
                <a:cxn ang="0">
                  <a:pos x="321" y="249"/>
                </a:cxn>
                <a:cxn ang="0">
                  <a:pos x="251" y="232"/>
                </a:cxn>
                <a:cxn ang="0">
                  <a:pos x="311" y="185"/>
                </a:cxn>
                <a:cxn ang="0">
                  <a:pos x="342" y="144"/>
                </a:cxn>
                <a:cxn ang="0">
                  <a:pos x="259" y="145"/>
                </a:cxn>
                <a:cxn ang="0">
                  <a:pos x="229" y="166"/>
                </a:cxn>
                <a:cxn ang="0">
                  <a:pos x="364" y="136"/>
                </a:cxn>
                <a:cxn ang="0">
                  <a:pos x="432" y="175"/>
                </a:cxn>
                <a:cxn ang="0">
                  <a:pos x="475" y="150"/>
                </a:cxn>
                <a:cxn ang="0">
                  <a:pos x="550" y="31"/>
                </a:cxn>
                <a:cxn ang="0">
                  <a:pos x="603" y="66"/>
                </a:cxn>
                <a:cxn ang="0">
                  <a:pos x="724" y="0"/>
                </a:cxn>
              </a:cxnLst>
              <a:rect l="0" t="0" r="r" b="b"/>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5" name="Freeform 35"/>
            <p:cNvSpPr>
              <a:spLocks/>
            </p:cNvSpPr>
            <p:nvPr/>
          </p:nvSpPr>
          <p:spPr bwMode="auto">
            <a:xfrm>
              <a:off x="4073" y="808"/>
              <a:ext cx="130" cy="165"/>
            </a:xfrm>
            <a:custGeom>
              <a:avLst/>
              <a:gdLst/>
              <a:ahLst/>
              <a:cxnLst>
                <a:cxn ang="0">
                  <a:pos x="522" y="22"/>
                </a:cxn>
                <a:cxn ang="0">
                  <a:pos x="618" y="26"/>
                </a:cxn>
                <a:cxn ang="0">
                  <a:pos x="648" y="58"/>
                </a:cxn>
                <a:cxn ang="0">
                  <a:pos x="623" y="84"/>
                </a:cxn>
                <a:cxn ang="0">
                  <a:pos x="585" y="82"/>
                </a:cxn>
                <a:cxn ang="0">
                  <a:pos x="565" y="169"/>
                </a:cxn>
                <a:cxn ang="0">
                  <a:pos x="496" y="239"/>
                </a:cxn>
                <a:cxn ang="0">
                  <a:pos x="426" y="222"/>
                </a:cxn>
                <a:cxn ang="0">
                  <a:pos x="380" y="169"/>
                </a:cxn>
                <a:cxn ang="0">
                  <a:pos x="358" y="265"/>
                </a:cxn>
                <a:cxn ang="0">
                  <a:pos x="312" y="381"/>
                </a:cxn>
                <a:cxn ang="0">
                  <a:pos x="258" y="384"/>
                </a:cxn>
                <a:cxn ang="0">
                  <a:pos x="227" y="364"/>
                </a:cxn>
                <a:cxn ang="0">
                  <a:pos x="200" y="393"/>
                </a:cxn>
                <a:cxn ang="0">
                  <a:pos x="220" y="437"/>
                </a:cxn>
                <a:cxn ang="0">
                  <a:pos x="253" y="460"/>
                </a:cxn>
                <a:cxn ang="0">
                  <a:pos x="263" y="505"/>
                </a:cxn>
                <a:cxn ang="0">
                  <a:pos x="201" y="619"/>
                </a:cxn>
                <a:cxn ang="0">
                  <a:pos x="270" y="641"/>
                </a:cxn>
                <a:cxn ang="0">
                  <a:pos x="297" y="732"/>
                </a:cxn>
                <a:cxn ang="0">
                  <a:pos x="205" y="796"/>
                </a:cxn>
                <a:cxn ang="0">
                  <a:pos x="125" y="811"/>
                </a:cxn>
                <a:cxn ang="0">
                  <a:pos x="132" y="756"/>
                </a:cxn>
                <a:cxn ang="0">
                  <a:pos x="146" y="695"/>
                </a:cxn>
                <a:cxn ang="0">
                  <a:pos x="68" y="727"/>
                </a:cxn>
                <a:cxn ang="0">
                  <a:pos x="145" y="646"/>
                </a:cxn>
                <a:cxn ang="0">
                  <a:pos x="80" y="626"/>
                </a:cxn>
                <a:cxn ang="0">
                  <a:pos x="0" y="646"/>
                </a:cxn>
                <a:cxn ang="0">
                  <a:pos x="21" y="600"/>
                </a:cxn>
                <a:cxn ang="0">
                  <a:pos x="82" y="594"/>
                </a:cxn>
                <a:cxn ang="0">
                  <a:pos x="128" y="572"/>
                </a:cxn>
                <a:cxn ang="0">
                  <a:pos x="166" y="542"/>
                </a:cxn>
                <a:cxn ang="0">
                  <a:pos x="129" y="527"/>
                </a:cxn>
                <a:cxn ang="0">
                  <a:pos x="93" y="542"/>
                </a:cxn>
                <a:cxn ang="0">
                  <a:pos x="43" y="503"/>
                </a:cxn>
                <a:cxn ang="0">
                  <a:pos x="10" y="450"/>
                </a:cxn>
                <a:cxn ang="0">
                  <a:pos x="71" y="420"/>
                </a:cxn>
                <a:cxn ang="0">
                  <a:pos x="139" y="374"/>
                </a:cxn>
                <a:cxn ang="0">
                  <a:pos x="182" y="298"/>
                </a:cxn>
                <a:cxn ang="0">
                  <a:pos x="277" y="235"/>
                </a:cxn>
                <a:cxn ang="0">
                  <a:pos x="234" y="220"/>
                </a:cxn>
                <a:cxn ang="0">
                  <a:pos x="163" y="254"/>
                </a:cxn>
                <a:cxn ang="0">
                  <a:pos x="176" y="242"/>
                </a:cxn>
                <a:cxn ang="0">
                  <a:pos x="242" y="190"/>
                </a:cxn>
                <a:cxn ang="0">
                  <a:pos x="232" y="161"/>
                </a:cxn>
                <a:cxn ang="0">
                  <a:pos x="160" y="196"/>
                </a:cxn>
                <a:cxn ang="0">
                  <a:pos x="157" y="159"/>
                </a:cxn>
                <a:cxn ang="0">
                  <a:pos x="259" y="117"/>
                </a:cxn>
                <a:cxn ang="0">
                  <a:pos x="332" y="129"/>
                </a:cxn>
                <a:cxn ang="0">
                  <a:pos x="331" y="80"/>
                </a:cxn>
                <a:cxn ang="0">
                  <a:pos x="355" y="27"/>
                </a:cxn>
                <a:cxn ang="0">
                  <a:pos x="403" y="0"/>
                </a:cxn>
                <a:cxn ang="0">
                  <a:pos x="449" y="15"/>
                </a:cxn>
                <a:cxn ang="0">
                  <a:pos x="452" y="52"/>
                </a:cxn>
              </a:cxnLst>
              <a:rect l="0" t="0" r="r" b="b"/>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6" name="Freeform 36"/>
            <p:cNvSpPr>
              <a:spLocks/>
            </p:cNvSpPr>
            <p:nvPr/>
          </p:nvSpPr>
          <p:spPr bwMode="auto">
            <a:xfrm>
              <a:off x="4205" y="822"/>
              <a:ext cx="88" cy="130"/>
            </a:xfrm>
            <a:custGeom>
              <a:avLst/>
              <a:gdLst/>
              <a:ahLst/>
              <a:cxnLst>
                <a:cxn ang="0">
                  <a:pos x="133" y="21"/>
                </a:cxn>
                <a:cxn ang="0">
                  <a:pos x="100" y="35"/>
                </a:cxn>
                <a:cxn ang="0">
                  <a:pos x="73" y="61"/>
                </a:cxn>
                <a:cxn ang="0">
                  <a:pos x="119" y="67"/>
                </a:cxn>
                <a:cxn ang="0">
                  <a:pos x="172" y="45"/>
                </a:cxn>
                <a:cxn ang="0">
                  <a:pos x="195" y="64"/>
                </a:cxn>
                <a:cxn ang="0">
                  <a:pos x="200" y="105"/>
                </a:cxn>
                <a:cxn ang="0">
                  <a:pos x="183" y="135"/>
                </a:cxn>
                <a:cxn ang="0">
                  <a:pos x="159" y="165"/>
                </a:cxn>
                <a:cxn ang="0">
                  <a:pos x="160" y="179"/>
                </a:cxn>
                <a:cxn ang="0">
                  <a:pos x="195" y="169"/>
                </a:cxn>
                <a:cxn ang="0">
                  <a:pos x="237" y="142"/>
                </a:cxn>
                <a:cxn ang="0">
                  <a:pos x="281" y="155"/>
                </a:cxn>
                <a:cxn ang="0">
                  <a:pos x="292" y="183"/>
                </a:cxn>
                <a:cxn ang="0">
                  <a:pos x="256" y="199"/>
                </a:cxn>
                <a:cxn ang="0">
                  <a:pos x="231" y="219"/>
                </a:cxn>
                <a:cxn ang="0">
                  <a:pos x="208" y="237"/>
                </a:cxn>
                <a:cxn ang="0">
                  <a:pos x="237" y="263"/>
                </a:cxn>
                <a:cxn ang="0">
                  <a:pos x="275" y="240"/>
                </a:cxn>
                <a:cxn ang="0">
                  <a:pos x="296" y="230"/>
                </a:cxn>
                <a:cxn ang="0">
                  <a:pos x="292" y="248"/>
                </a:cxn>
                <a:cxn ang="0">
                  <a:pos x="291" y="270"/>
                </a:cxn>
                <a:cxn ang="0">
                  <a:pos x="299" y="295"/>
                </a:cxn>
                <a:cxn ang="0">
                  <a:pos x="281" y="311"/>
                </a:cxn>
                <a:cxn ang="0">
                  <a:pos x="261" y="330"/>
                </a:cxn>
                <a:cxn ang="0">
                  <a:pos x="296" y="343"/>
                </a:cxn>
                <a:cxn ang="0">
                  <a:pos x="348" y="312"/>
                </a:cxn>
                <a:cxn ang="0">
                  <a:pos x="405" y="321"/>
                </a:cxn>
                <a:cxn ang="0">
                  <a:pos x="359" y="331"/>
                </a:cxn>
                <a:cxn ang="0">
                  <a:pos x="319" y="359"/>
                </a:cxn>
                <a:cxn ang="0">
                  <a:pos x="318" y="392"/>
                </a:cxn>
                <a:cxn ang="0">
                  <a:pos x="367" y="378"/>
                </a:cxn>
                <a:cxn ang="0">
                  <a:pos x="409" y="350"/>
                </a:cxn>
                <a:cxn ang="0">
                  <a:pos x="434" y="372"/>
                </a:cxn>
                <a:cxn ang="0">
                  <a:pos x="424" y="395"/>
                </a:cxn>
                <a:cxn ang="0">
                  <a:pos x="389" y="405"/>
                </a:cxn>
                <a:cxn ang="0">
                  <a:pos x="353" y="424"/>
                </a:cxn>
                <a:cxn ang="0">
                  <a:pos x="386" y="485"/>
                </a:cxn>
                <a:cxn ang="0">
                  <a:pos x="360" y="497"/>
                </a:cxn>
                <a:cxn ang="0">
                  <a:pos x="343" y="513"/>
                </a:cxn>
                <a:cxn ang="0">
                  <a:pos x="367" y="541"/>
                </a:cxn>
                <a:cxn ang="0">
                  <a:pos x="404" y="526"/>
                </a:cxn>
                <a:cxn ang="0">
                  <a:pos x="437" y="517"/>
                </a:cxn>
                <a:cxn ang="0">
                  <a:pos x="393" y="548"/>
                </a:cxn>
                <a:cxn ang="0">
                  <a:pos x="339" y="560"/>
                </a:cxn>
                <a:cxn ang="0">
                  <a:pos x="405" y="590"/>
                </a:cxn>
                <a:cxn ang="0">
                  <a:pos x="356" y="613"/>
                </a:cxn>
                <a:cxn ang="0">
                  <a:pos x="326" y="653"/>
                </a:cxn>
                <a:cxn ang="0">
                  <a:pos x="286" y="594"/>
                </a:cxn>
                <a:cxn ang="0">
                  <a:pos x="277" y="456"/>
                </a:cxn>
                <a:cxn ang="0">
                  <a:pos x="223" y="339"/>
                </a:cxn>
                <a:cxn ang="0">
                  <a:pos x="180" y="286"/>
                </a:cxn>
                <a:cxn ang="0">
                  <a:pos x="187" y="253"/>
                </a:cxn>
                <a:cxn ang="0">
                  <a:pos x="177" y="227"/>
                </a:cxn>
                <a:cxn ang="0">
                  <a:pos x="150" y="201"/>
                </a:cxn>
                <a:cxn ang="0">
                  <a:pos x="135" y="161"/>
                </a:cxn>
                <a:cxn ang="0">
                  <a:pos x="115" y="123"/>
                </a:cxn>
                <a:cxn ang="0">
                  <a:pos x="59" y="105"/>
                </a:cxn>
                <a:cxn ang="0">
                  <a:pos x="12" y="78"/>
                </a:cxn>
                <a:cxn ang="0">
                  <a:pos x="16" y="35"/>
                </a:cxn>
                <a:cxn ang="0">
                  <a:pos x="74" y="5"/>
                </a:cxn>
                <a:cxn ang="0">
                  <a:pos x="135" y="2"/>
                </a:cxn>
              </a:cxnLst>
              <a:rect l="0" t="0" r="r" b="b"/>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7" name="Freeform 37"/>
            <p:cNvSpPr>
              <a:spLocks/>
            </p:cNvSpPr>
            <p:nvPr/>
          </p:nvSpPr>
          <p:spPr bwMode="auto">
            <a:xfrm>
              <a:off x="4056" y="840"/>
              <a:ext cx="17" cy="4"/>
            </a:xfrm>
            <a:custGeom>
              <a:avLst/>
              <a:gdLst/>
              <a:ahLst/>
              <a:cxnLst>
                <a:cxn ang="0">
                  <a:pos x="86" y="13"/>
                </a:cxn>
                <a:cxn ang="0">
                  <a:pos x="76" y="15"/>
                </a:cxn>
                <a:cxn ang="0">
                  <a:pos x="67" y="16"/>
                </a:cxn>
                <a:cxn ang="0">
                  <a:pos x="55" y="16"/>
                </a:cxn>
                <a:cxn ang="0">
                  <a:pos x="44" y="17"/>
                </a:cxn>
                <a:cxn ang="0">
                  <a:pos x="32" y="17"/>
                </a:cxn>
                <a:cxn ang="0">
                  <a:pos x="20" y="17"/>
                </a:cxn>
                <a:cxn ang="0">
                  <a:pos x="10" y="18"/>
                </a:cxn>
                <a:cxn ang="0">
                  <a:pos x="2" y="23"/>
                </a:cxn>
                <a:cxn ang="0">
                  <a:pos x="0" y="15"/>
                </a:cxn>
                <a:cxn ang="0">
                  <a:pos x="6" y="9"/>
                </a:cxn>
                <a:cxn ang="0">
                  <a:pos x="15" y="5"/>
                </a:cxn>
                <a:cxn ang="0">
                  <a:pos x="28" y="2"/>
                </a:cxn>
                <a:cxn ang="0">
                  <a:pos x="42" y="0"/>
                </a:cxn>
                <a:cxn ang="0">
                  <a:pos x="58" y="2"/>
                </a:cxn>
                <a:cxn ang="0">
                  <a:pos x="72" y="6"/>
                </a:cxn>
                <a:cxn ang="0">
                  <a:pos x="86" y="13"/>
                </a:cxn>
              </a:cxnLst>
              <a:rect l="0" t="0" r="r" b="b"/>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8" name="Freeform 38"/>
            <p:cNvSpPr>
              <a:spLocks/>
            </p:cNvSpPr>
            <p:nvPr/>
          </p:nvSpPr>
          <p:spPr bwMode="auto">
            <a:xfrm>
              <a:off x="4127" y="844"/>
              <a:ext cx="130" cy="150"/>
            </a:xfrm>
            <a:custGeom>
              <a:avLst/>
              <a:gdLst/>
              <a:ahLst/>
              <a:cxnLst>
                <a:cxn ang="0">
                  <a:pos x="480" y="107"/>
                </a:cxn>
                <a:cxn ang="0">
                  <a:pos x="446" y="132"/>
                </a:cxn>
                <a:cxn ang="0">
                  <a:pos x="416" y="158"/>
                </a:cxn>
                <a:cxn ang="0">
                  <a:pos x="391" y="188"/>
                </a:cxn>
                <a:cxn ang="0">
                  <a:pos x="372" y="200"/>
                </a:cxn>
                <a:cxn ang="0">
                  <a:pos x="353" y="176"/>
                </a:cxn>
                <a:cxn ang="0">
                  <a:pos x="338" y="157"/>
                </a:cxn>
                <a:cxn ang="0">
                  <a:pos x="320" y="165"/>
                </a:cxn>
                <a:cxn ang="0">
                  <a:pos x="508" y="404"/>
                </a:cxn>
                <a:cxn ang="0">
                  <a:pos x="492" y="430"/>
                </a:cxn>
                <a:cxn ang="0">
                  <a:pos x="472" y="452"/>
                </a:cxn>
                <a:cxn ang="0">
                  <a:pos x="462" y="475"/>
                </a:cxn>
                <a:cxn ang="0">
                  <a:pos x="477" y="508"/>
                </a:cxn>
                <a:cxn ang="0">
                  <a:pos x="503" y="490"/>
                </a:cxn>
                <a:cxn ang="0">
                  <a:pos x="527" y="470"/>
                </a:cxn>
                <a:cxn ang="0">
                  <a:pos x="547" y="447"/>
                </a:cxn>
                <a:cxn ang="0">
                  <a:pos x="570" y="425"/>
                </a:cxn>
                <a:cxn ang="0">
                  <a:pos x="556" y="383"/>
                </a:cxn>
                <a:cxn ang="0">
                  <a:pos x="535" y="349"/>
                </a:cxn>
                <a:cxn ang="0">
                  <a:pos x="506" y="320"/>
                </a:cxn>
                <a:cxn ang="0">
                  <a:pos x="477" y="290"/>
                </a:cxn>
                <a:cxn ang="0">
                  <a:pos x="512" y="268"/>
                </a:cxn>
                <a:cxn ang="0">
                  <a:pos x="553" y="260"/>
                </a:cxn>
                <a:cxn ang="0">
                  <a:pos x="591" y="277"/>
                </a:cxn>
                <a:cxn ang="0">
                  <a:pos x="622" y="332"/>
                </a:cxn>
                <a:cxn ang="0">
                  <a:pos x="624" y="743"/>
                </a:cxn>
                <a:cxn ang="0">
                  <a:pos x="566" y="744"/>
                </a:cxn>
                <a:cxn ang="0">
                  <a:pos x="505" y="733"/>
                </a:cxn>
                <a:cxn ang="0">
                  <a:pos x="444" y="719"/>
                </a:cxn>
                <a:cxn ang="0">
                  <a:pos x="365" y="703"/>
                </a:cxn>
                <a:cxn ang="0">
                  <a:pos x="266" y="678"/>
                </a:cxn>
                <a:cxn ang="0">
                  <a:pos x="173" y="640"/>
                </a:cxn>
                <a:cxn ang="0">
                  <a:pos x="98" y="579"/>
                </a:cxn>
                <a:cxn ang="0">
                  <a:pos x="80" y="499"/>
                </a:cxn>
                <a:cxn ang="0">
                  <a:pos x="52" y="443"/>
                </a:cxn>
                <a:cxn ang="0">
                  <a:pos x="9" y="398"/>
                </a:cxn>
                <a:cxn ang="0">
                  <a:pos x="8" y="344"/>
                </a:cxn>
                <a:cxn ang="0">
                  <a:pos x="33" y="281"/>
                </a:cxn>
                <a:cxn ang="0">
                  <a:pos x="59" y="235"/>
                </a:cxn>
                <a:cxn ang="0">
                  <a:pos x="109" y="190"/>
                </a:cxn>
                <a:cxn ang="0">
                  <a:pos x="144" y="132"/>
                </a:cxn>
                <a:cxn ang="0">
                  <a:pos x="154" y="104"/>
                </a:cxn>
                <a:cxn ang="0">
                  <a:pos x="180" y="123"/>
                </a:cxn>
                <a:cxn ang="0">
                  <a:pos x="213" y="130"/>
                </a:cxn>
                <a:cxn ang="0">
                  <a:pos x="245" y="118"/>
                </a:cxn>
                <a:cxn ang="0">
                  <a:pos x="269" y="91"/>
                </a:cxn>
                <a:cxn ang="0">
                  <a:pos x="295" y="66"/>
                </a:cxn>
                <a:cxn ang="0">
                  <a:pos x="320" y="42"/>
                </a:cxn>
                <a:cxn ang="0">
                  <a:pos x="341" y="13"/>
                </a:cxn>
                <a:cxn ang="0">
                  <a:pos x="367" y="12"/>
                </a:cxn>
                <a:cxn ang="0">
                  <a:pos x="409" y="28"/>
                </a:cxn>
                <a:cxn ang="0">
                  <a:pos x="452" y="43"/>
                </a:cxn>
                <a:cxn ang="0">
                  <a:pos x="486" y="70"/>
                </a:cxn>
              </a:cxnLst>
              <a:rect l="0" t="0" r="r" b="b"/>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9" name="Freeform 39"/>
            <p:cNvSpPr>
              <a:spLocks/>
            </p:cNvSpPr>
            <p:nvPr/>
          </p:nvSpPr>
          <p:spPr bwMode="auto">
            <a:xfrm>
              <a:off x="4210" y="855"/>
              <a:ext cx="315" cy="286"/>
            </a:xfrm>
            <a:custGeom>
              <a:avLst/>
              <a:gdLst/>
              <a:ahLst/>
              <a:cxnLst>
                <a:cxn ang="0">
                  <a:pos x="1292" y="214"/>
                </a:cxn>
                <a:cxn ang="0">
                  <a:pos x="1353" y="161"/>
                </a:cxn>
                <a:cxn ang="0">
                  <a:pos x="1399" y="92"/>
                </a:cxn>
                <a:cxn ang="0">
                  <a:pos x="1454" y="25"/>
                </a:cxn>
                <a:cxn ang="0">
                  <a:pos x="1477" y="40"/>
                </a:cxn>
                <a:cxn ang="0">
                  <a:pos x="1440" y="116"/>
                </a:cxn>
                <a:cxn ang="0">
                  <a:pos x="1389" y="184"/>
                </a:cxn>
                <a:cxn ang="0">
                  <a:pos x="1336" y="248"/>
                </a:cxn>
                <a:cxn ang="0">
                  <a:pos x="1313" y="287"/>
                </a:cxn>
                <a:cxn ang="0">
                  <a:pos x="1319" y="300"/>
                </a:cxn>
                <a:cxn ang="0">
                  <a:pos x="1332" y="309"/>
                </a:cxn>
                <a:cxn ang="0">
                  <a:pos x="1346" y="312"/>
                </a:cxn>
                <a:cxn ang="0">
                  <a:pos x="1572" y="290"/>
                </a:cxn>
                <a:cxn ang="0">
                  <a:pos x="1500" y="339"/>
                </a:cxn>
                <a:cxn ang="0">
                  <a:pos x="1408" y="358"/>
                </a:cxn>
                <a:cxn ang="0">
                  <a:pos x="1335" y="387"/>
                </a:cxn>
                <a:cxn ang="0">
                  <a:pos x="1324" y="466"/>
                </a:cxn>
                <a:cxn ang="0">
                  <a:pos x="1405" y="507"/>
                </a:cxn>
                <a:cxn ang="0">
                  <a:pos x="1263" y="530"/>
                </a:cxn>
                <a:cxn ang="0">
                  <a:pos x="1130" y="584"/>
                </a:cxn>
                <a:cxn ang="0">
                  <a:pos x="1013" y="670"/>
                </a:cxn>
                <a:cxn ang="0">
                  <a:pos x="898" y="813"/>
                </a:cxn>
                <a:cxn ang="0">
                  <a:pos x="770" y="999"/>
                </a:cxn>
                <a:cxn ang="0">
                  <a:pos x="627" y="1176"/>
                </a:cxn>
                <a:cxn ang="0">
                  <a:pos x="458" y="1323"/>
                </a:cxn>
                <a:cxn ang="0">
                  <a:pos x="346" y="1378"/>
                </a:cxn>
                <a:cxn ang="0">
                  <a:pos x="317" y="1378"/>
                </a:cxn>
                <a:cxn ang="0">
                  <a:pos x="285" y="1381"/>
                </a:cxn>
                <a:cxn ang="0">
                  <a:pos x="257" y="1392"/>
                </a:cxn>
                <a:cxn ang="0">
                  <a:pos x="17" y="1430"/>
                </a:cxn>
                <a:cxn ang="0">
                  <a:pos x="0" y="1361"/>
                </a:cxn>
                <a:cxn ang="0">
                  <a:pos x="6" y="1297"/>
                </a:cxn>
                <a:cxn ang="0">
                  <a:pos x="19" y="1232"/>
                </a:cxn>
                <a:cxn ang="0">
                  <a:pos x="27" y="1171"/>
                </a:cxn>
                <a:cxn ang="0">
                  <a:pos x="118" y="1169"/>
                </a:cxn>
                <a:cxn ang="0">
                  <a:pos x="207" y="1157"/>
                </a:cxn>
                <a:cxn ang="0">
                  <a:pos x="293" y="1136"/>
                </a:cxn>
                <a:cxn ang="0">
                  <a:pos x="380" y="1119"/>
                </a:cxn>
                <a:cxn ang="0">
                  <a:pos x="961" y="442"/>
                </a:cxn>
                <a:cxn ang="0">
                  <a:pos x="962" y="344"/>
                </a:cxn>
                <a:cxn ang="0">
                  <a:pos x="964" y="246"/>
                </a:cxn>
                <a:cxn ang="0">
                  <a:pos x="963" y="155"/>
                </a:cxn>
                <a:cxn ang="0">
                  <a:pos x="979" y="132"/>
                </a:cxn>
                <a:cxn ang="0">
                  <a:pos x="998" y="182"/>
                </a:cxn>
                <a:cxn ang="0">
                  <a:pos x="1013" y="236"/>
                </a:cxn>
                <a:cxn ang="0">
                  <a:pos x="1044" y="278"/>
                </a:cxn>
                <a:cxn ang="0">
                  <a:pos x="1104" y="263"/>
                </a:cxn>
                <a:cxn ang="0">
                  <a:pos x="1144" y="195"/>
                </a:cxn>
                <a:cxn ang="0">
                  <a:pos x="1170" y="116"/>
                </a:cxn>
                <a:cxn ang="0">
                  <a:pos x="1198" y="36"/>
                </a:cxn>
                <a:cxn ang="0">
                  <a:pos x="1228" y="25"/>
                </a:cxn>
                <a:cxn ang="0">
                  <a:pos x="1234" y="85"/>
                </a:cxn>
                <a:cxn ang="0">
                  <a:pos x="1235" y="148"/>
                </a:cxn>
                <a:cxn ang="0">
                  <a:pos x="1241" y="204"/>
                </a:cxn>
              </a:cxnLst>
              <a:rect l="0" t="0" r="r" b="b"/>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0" name="Freeform 40"/>
            <p:cNvSpPr>
              <a:spLocks/>
            </p:cNvSpPr>
            <p:nvPr/>
          </p:nvSpPr>
          <p:spPr bwMode="auto">
            <a:xfrm>
              <a:off x="4220" y="878"/>
              <a:ext cx="10" cy="8"/>
            </a:xfrm>
            <a:custGeom>
              <a:avLst/>
              <a:gdLst/>
              <a:ahLst/>
              <a:cxnLst>
                <a:cxn ang="0">
                  <a:pos x="52" y="20"/>
                </a:cxn>
                <a:cxn ang="0">
                  <a:pos x="45" y="22"/>
                </a:cxn>
                <a:cxn ang="0">
                  <a:pos x="43" y="30"/>
                </a:cxn>
                <a:cxn ang="0">
                  <a:pos x="42" y="37"/>
                </a:cxn>
                <a:cxn ang="0">
                  <a:pos x="42" y="42"/>
                </a:cxn>
                <a:cxn ang="0">
                  <a:pos x="0" y="20"/>
                </a:cxn>
                <a:cxn ang="0">
                  <a:pos x="21" y="0"/>
                </a:cxn>
                <a:cxn ang="0">
                  <a:pos x="52" y="20"/>
                </a:cxn>
              </a:cxnLst>
              <a:rect l="0" t="0" r="r" b="b"/>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1" name="Freeform 41"/>
            <p:cNvSpPr>
              <a:spLocks/>
            </p:cNvSpPr>
            <p:nvPr/>
          </p:nvSpPr>
          <p:spPr bwMode="auto">
            <a:xfrm>
              <a:off x="4081" y="893"/>
              <a:ext cx="27" cy="14"/>
            </a:xfrm>
            <a:custGeom>
              <a:avLst/>
              <a:gdLst/>
              <a:ahLst/>
              <a:cxnLst>
                <a:cxn ang="0">
                  <a:pos x="134" y="5"/>
                </a:cxn>
                <a:cxn ang="0">
                  <a:pos x="117" y="14"/>
                </a:cxn>
                <a:cxn ang="0">
                  <a:pos x="104" y="27"/>
                </a:cxn>
                <a:cxn ang="0">
                  <a:pos x="89" y="39"/>
                </a:cxn>
                <a:cxn ang="0">
                  <a:pos x="74" y="52"/>
                </a:cxn>
                <a:cxn ang="0">
                  <a:pos x="57" y="62"/>
                </a:cxn>
                <a:cxn ang="0">
                  <a:pos x="40" y="69"/>
                </a:cxn>
                <a:cxn ang="0">
                  <a:pos x="20" y="71"/>
                </a:cxn>
                <a:cxn ang="0">
                  <a:pos x="0" y="68"/>
                </a:cxn>
                <a:cxn ang="0">
                  <a:pos x="11" y="54"/>
                </a:cxn>
                <a:cxn ang="0">
                  <a:pos x="27" y="42"/>
                </a:cxn>
                <a:cxn ang="0">
                  <a:pos x="44" y="28"/>
                </a:cxn>
                <a:cxn ang="0">
                  <a:pos x="62" y="17"/>
                </a:cxn>
                <a:cxn ang="0">
                  <a:pos x="80" y="8"/>
                </a:cxn>
                <a:cxn ang="0">
                  <a:pos x="99" y="2"/>
                </a:cxn>
                <a:cxn ang="0">
                  <a:pos x="116" y="0"/>
                </a:cxn>
                <a:cxn ang="0">
                  <a:pos x="134" y="5"/>
                </a:cxn>
              </a:cxnLst>
              <a:rect l="0" t="0" r="r" b="b"/>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2" name="Freeform 42"/>
            <p:cNvSpPr>
              <a:spLocks/>
            </p:cNvSpPr>
            <p:nvPr/>
          </p:nvSpPr>
          <p:spPr bwMode="auto">
            <a:xfrm>
              <a:off x="4147" y="896"/>
              <a:ext cx="43" cy="37"/>
            </a:xfrm>
            <a:custGeom>
              <a:avLst/>
              <a:gdLst/>
              <a:ahLst/>
              <a:cxnLst>
                <a:cxn ang="0">
                  <a:pos x="208" y="3"/>
                </a:cxn>
                <a:cxn ang="0">
                  <a:pos x="212" y="21"/>
                </a:cxn>
                <a:cxn ang="0">
                  <a:pos x="214" y="39"/>
                </a:cxn>
                <a:cxn ang="0">
                  <a:pos x="211" y="56"/>
                </a:cxn>
                <a:cxn ang="0">
                  <a:pos x="207" y="73"/>
                </a:cxn>
                <a:cxn ang="0">
                  <a:pos x="200" y="89"/>
                </a:cxn>
                <a:cxn ang="0">
                  <a:pos x="192" y="104"/>
                </a:cxn>
                <a:cxn ang="0">
                  <a:pos x="183" y="120"/>
                </a:cxn>
                <a:cxn ang="0">
                  <a:pos x="176" y="137"/>
                </a:cxn>
                <a:cxn ang="0">
                  <a:pos x="158" y="147"/>
                </a:cxn>
                <a:cxn ang="0">
                  <a:pos x="140" y="159"/>
                </a:cxn>
                <a:cxn ang="0">
                  <a:pos x="120" y="168"/>
                </a:cxn>
                <a:cxn ang="0">
                  <a:pos x="101" y="177"/>
                </a:cxn>
                <a:cxn ang="0">
                  <a:pos x="78" y="181"/>
                </a:cxn>
                <a:cxn ang="0">
                  <a:pos x="55" y="185"/>
                </a:cxn>
                <a:cxn ang="0">
                  <a:pos x="33" y="183"/>
                </a:cxn>
                <a:cxn ang="0">
                  <a:pos x="10" y="179"/>
                </a:cxn>
                <a:cxn ang="0">
                  <a:pos x="1" y="166"/>
                </a:cxn>
                <a:cxn ang="0">
                  <a:pos x="0" y="156"/>
                </a:cxn>
                <a:cxn ang="0">
                  <a:pos x="2" y="145"/>
                </a:cxn>
                <a:cxn ang="0">
                  <a:pos x="9" y="135"/>
                </a:cxn>
                <a:cxn ang="0">
                  <a:pos x="16" y="124"/>
                </a:cxn>
                <a:cxn ang="0">
                  <a:pos x="24" y="112"/>
                </a:cxn>
                <a:cxn ang="0">
                  <a:pos x="29" y="99"/>
                </a:cxn>
                <a:cxn ang="0">
                  <a:pos x="32" y="85"/>
                </a:cxn>
                <a:cxn ang="0">
                  <a:pos x="47" y="68"/>
                </a:cxn>
                <a:cxn ang="0">
                  <a:pos x="65" y="52"/>
                </a:cxn>
                <a:cxn ang="0">
                  <a:pos x="85" y="35"/>
                </a:cxn>
                <a:cxn ang="0">
                  <a:pos x="107" y="23"/>
                </a:cxn>
                <a:cxn ang="0">
                  <a:pos x="130" y="12"/>
                </a:cxn>
                <a:cxn ang="0">
                  <a:pos x="154" y="4"/>
                </a:cxn>
                <a:cxn ang="0">
                  <a:pos x="180" y="0"/>
                </a:cxn>
                <a:cxn ang="0">
                  <a:pos x="208" y="3"/>
                </a:cxn>
              </a:cxnLst>
              <a:rect l="0" t="0" r="r" b="b"/>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3" name="Freeform 43"/>
            <p:cNvSpPr>
              <a:spLocks/>
            </p:cNvSpPr>
            <p:nvPr/>
          </p:nvSpPr>
          <p:spPr bwMode="auto">
            <a:xfrm>
              <a:off x="4170" y="904"/>
              <a:ext cx="9" cy="13"/>
            </a:xfrm>
            <a:custGeom>
              <a:avLst/>
              <a:gdLst/>
              <a:ahLst/>
              <a:cxnLst>
                <a:cxn ang="0">
                  <a:pos x="22" y="62"/>
                </a:cxn>
                <a:cxn ang="0">
                  <a:pos x="7" y="50"/>
                </a:cxn>
                <a:cxn ang="0">
                  <a:pos x="0" y="39"/>
                </a:cxn>
                <a:cxn ang="0">
                  <a:pos x="0" y="29"/>
                </a:cxn>
                <a:cxn ang="0">
                  <a:pos x="5" y="20"/>
                </a:cxn>
                <a:cxn ang="0">
                  <a:pos x="13" y="11"/>
                </a:cxn>
                <a:cxn ang="0">
                  <a:pos x="24" y="5"/>
                </a:cxn>
                <a:cxn ang="0">
                  <a:pos x="34" y="0"/>
                </a:cxn>
                <a:cxn ang="0">
                  <a:pos x="44" y="0"/>
                </a:cxn>
                <a:cxn ang="0">
                  <a:pos x="46" y="7"/>
                </a:cxn>
                <a:cxn ang="0">
                  <a:pos x="47" y="15"/>
                </a:cxn>
                <a:cxn ang="0">
                  <a:pos x="46" y="23"/>
                </a:cxn>
                <a:cxn ang="0">
                  <a:pos x="45" y="31"/>
                </a:cxn>
                <a:cxn ang="0">
                  <a:pos x="40" y="39"/>
                </a:cxn>
                <a:cxn ang="0">
                  <a:pos x="35" y="47"/>
                </a:cxn>
                <a:cxn ang="0">
                  <a:pos x="28" y="55"/>
                </a:cxn>
                <a:cxn ang="0">
                  <a:pos x="22" y="62"/>
                </a:cxn>
              </a:cxnLst>
              <a:rect l="0" t="0" r="r" b="b"/>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4" name="Freeform 44"/>
            <p:cNvSpPr>
              <a:spLocks/>
            </p:cNvSpPr>
            <p:nvPr/>
          </p:nvSpPr>
          <p:spPr bwMode="auto">
            <a:xfrm>
              <a:off x="4160" y="913"/>
              <a:ext cx="10" cy="10"/>
            </a:xfrm>
            <a:custGeom>
              <a:avLst/>
              <a:gdLst/>
              <a:ahLst/>
              <a:cxnLst>
                <a:cxn ang="0">
                  <a:pos x="52" y="42"/>
                </a:cxn>
                <a:cxn ang="0">
                  <a:pos x="50" y="44"/>
                </a:cxn>
                <a:cxn ang="0">
                  <a:pos x="44" y="46"/>
                </a:cxn>
                <a:cxn ang="0">
                  <a:pos x="37" y="48"/>
                </a:cxn>
                <a:cxn ang="0">
                  <a:pos x="29" y="50"/>
                </a:cxn>
                <a:cxn ang="0">
                  <a:pos x="20" y="50"/>
                </a:cxn>
                <a:cxn ang="0">
                  <a:pos x="11" y="51"/>
                </a:cxn>
                <a:cxn ang="0">
                  <a:pos x="5" y="51"/>
                </a:cxn>
                <a:cxn ang="0">
                  <a:pos x="0" y="52"/>
                </a:cxn>
                <a:cxn ang="0">
                  <a:pos x="22" y="0"/>
                </a:cxn>
                <a:cxn ang="0">
                  <a:pos x="52" y="42"/>
                </a:cxn>
              </a:cxnLst>
              <a:rect l="0" t="0" r="r" b="b"/>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5" name="Freeform 45"/>
            <p:cNvSpPr>
              <a:spLocks/>
            </p:cNvSpPr>
            <p:nvPr/>
          </p:nvSpPr>
          <p:spPr bwMode="auto">
            <a:xfrm>
              <a:off x="4222" y="954"/>
              <a:ext cx="19" cy="13"/>
            </a:xfrm>
            <a:custGeom>
              <a:avLst/>
              <a:gdLst/>
              <a:ahLst/>
              <a:cxnLst>
                <a:cxn ang="0">
                  <a:pos x="93" y="11"/>
                </a:cxn>
                <a:cxn ang="0">
                  <a:pos x="94" y="18"/>
                </a:cxn>
                <a:cxn ang="0">
                  <a:pos x="93" y="26"/>
                </a:cxn>
                <a:cxn ang="0">
                  <a:pos x="89" y="33"/>
                </a:cxn>
                <a:cxn ang="0">
                  <a:pos x="84" y="41"/>
                </a:cxn>
                <a:cxn ang="0">
                  <a:pos x="76" y="46"/>
                </a:cxn>
                <a:cxn ang="0">
                  <a:pos x="67" y="53"/>
                </a:cxn>
                <a:cxn ang="0">
                  <a:pos x="58" y="58"/>
                </a:cxn>
                <a:cxn ang="0">
                  <a:pos x="51" y="63"/>
                </a:cxn>
                <a:cxn ang="0">
                  <a:pos x="38" y="62"/>
                </a:cxn>
                <a:cxn ang="0">
                  <a:pos x="29" y="62"/>
                </a:cxn>
                <a:cxn ang="0">
                  <a:pos x="20" y="61"/>
                </a:cxn>
                <a:cxn ang="0">
                  <a:pos x="14" y="59"/>
                </a:cxn>
                <a:cxn ang="0">
                  <a:pos x="7" y="54"/>
                </a:cxn>
                <a:cxn ang="0">
                  <a:pos x="3" y="50"/>
                </a:cxn>
                <a:cxn ang="0">
                  <a:pos x="0" y="42"/>
                </a:cxn>
                <a:cxn ang="0">
                  <a:pos x="0" y="32"/>
                </a:cxn>
                <a:cxn ang="0">
                  <a:pos x="10" y="29"/>
                </a:cxn>
                <a:cxn ang="0">
                  <a:pos x="20" y="24"/>
                </a:cxn>
                <a:cxn ang="0">
                  <a:pos x="31" y="16"/>
                </a:cxn>
                <a:cxn ang="0">
                  <a:pos x="42" y="9"/>
                </a:cxn>
                <a:cxn ang="0">
                  <a:pos x="52" y="2"/>
                </a:cxn>
                <a:cxn ang="0">
                  <a:pos x="63" y="0"/>
                </a:cxn>
                <a:cxn ang="0">
                  <a:pos x="77" y="2"/>
                </a:cxn>
                <a:cxn ang="0">
                  <a:pos x="93" y="11"/>
                </a:cxn>
              </a:cxnLst>
              <a:rect l="0" t="0" r="r" b="b"/>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6" name="Freeform 46"/>
            <p:cNvSpPr>
              <a:spLocks/>
            </p:cNvSpPr>
            <p:nvPr/>
          </p:nvSpPr>
          <p:spPr bwMode="auto">
            <a:xfrm>
              <a:off x="4222" y="958"/>
              <a:ext cx="102" cy="121"/>
            </a:xfrm>
            <a:custGeom>
              <a:avLst/>
              <a:gdLst/>
              <a:ahLst/>
              <a:cxnLst>
                <a:cxn ang="0">
                  <a:pos x="408" y="72"/>
                </a:cxn>
                <a:cxn ang="0">
                  <a:pos x="422" y="148"/>
                </a:cxn>
                <a:cxn ang="0">
                  <a:pos x="449" y="220"/>
                </a:cxn>
                <a:cxn ang="0">
                  <a:pos x="487" y="285"/>
                </a:cxn>
                <a:cxn ang="0">
                  <a:pos x="500" y="329"/>
                </a:cxn>
                <a:cxn ang="0">
                  <a:pos x="475" y="363"/>
                </a:cxn>
                <a:cxn ang="0">
                  <a:pos x="444" y="398"/>
                </a:cxn>
                <a:cxn ang="0">
                  <a:pos x="411" y="432"/>
                </a:cxn>
                <a:cxn ang="0">
                  <a:pos x="366" y="418"/>
                </a:cxn>
                <a:cxn ang="0">
                  <a:pos x="392" y="393"/>
                </a:cxn>
                <a:cxn ang="0">
                  <a:pos x="422" y="369"/>
                </a:cxn>
                <a:cxn ang="0">
                  <a:pos x="444" y="342"/>
                </a:cxn>
                <a:cxn ang="0">
                  <a:pos x="448" y="314"/>
                </a:cxn>
                <a:cxn ang="0">
                  <a:pos x="422" y="297"/>
                </a:cxn>
                <a:cxn ang="0">
                  <a:pos x="396" y="294"/>
                </a:cxn>
                <a:cxn ang="0">
                  <a:pos x="369" y="296"/>
                </a:cxn>
                <a:cxn ang="0">
                  <a:pos x="344" y="304"/>
                </a:cxn>
                <a:cxn ang="0">
                  <a:pos x="316" y="264"/>
                </a:cxn>
                <a:cxn ang="0">
                  <a:pos x="301" y="219"/>
                </a:cxn>
                <a:cxn ang="0">
                  <a:pos x="284" y="180"/>
                </a:cxn>
                <a:cxn ang="0">
                  <a:pos x="252" y="158"/>
                </a:cxn>
                <a:cxn ang="0">
                  <a:pos x="227" y="202"/>
                </a:cxn>
                <a:cxn ang="0">
                  <a:pos x="212" y="254"/>
                </a:cxn>
                <a:cxn ang="0">
                  <a:pos x="201" y="310"/>
                </a:cxn>
                <a:cxn ang="0">
                  <a:pos x="189" y="366"/>
                </a:cxn>
                <a:cxn ang="0">
                  <a:pos x="150" y="381"/>
                </a:cxn>
                <a:cxn ang="0">
                  <a:pos x="112" y="397"/>
                </a:cxn>
                <a:cxn ang="0">
                  <a:pos x="72" y="412"/>
                </a:cxn>
                <a:cxn ang="0">
                  <a:pos x="34" y="428"/>
                </a:cxn>
                <a:cxn ang="0">
                  <a:pos x="69" y="462"/>
                </a:cxn>
                <a:cxn ang="0">
                  <a:pos x="121" y="486"/>
                </a:cxn>
                <a:cxn ang="0">
                  <a:pos x="158" y="520"/>
                </a:cxn>
                <a:cxn ang="0">
                  <a:pos x="148" y="584"/>
                </a:cxn>
                <a:cxn ang="0">
                  <a:pos x="122" y="591"/>
                </a:cxn>
                <a:cxn ang="0">
                  <a:pos x="93" y="598"/>
                </a:cxn>
                <a:cxn ang="0">
                  <a:pos x="63" y="602"/>
                </a:cxn>
                <a:cxn ang="0">
                  <a:pos x="34" y="604"/>
                </a:cxn>
                <a:cxn ang="0">
                  <a:pos x="39" y="574"/>
                </a:cxn>
                <a:cxn ang="0">
                  <a:pos x="34" y="549"/>
                </a:cxn>
                <a:cxn ang="0">
                  <a:pos x="19" y="528"/>
                </a:cxn>
                <a:cxn ang="0">
                  <a:pos x="3" y="511"/>
                </a:cxn>
                <a:cxn ang="0">
                  <a:pos x="1" y="443"/>
                </a:cxn>
                <a:cxn ang="0">
                  <a:pos x="0" y="369"/>
                </a:cxn>
                <a:cxn ang="0">
                  <a:pos x="2" y="294"/>
                </a:cxn>
                <a:cxn ang="0">
                  <a:pos x="13" y="221"/>
                </a:cxn>
                <a:cxn ang="0">
                  <a:pos x="61" y="229"/>
                </a:cxn>
                <a:cxn ang="0">
                  <a:pos x="109" y="236"/>
                </a:cxn>
                <a:cxn ang="0">
                  <a:pos x="157" y="235"/>
                </a:cxn>
                <a:cxn ang="0">
                  <a:pos x="200" y="221"/>
                </a:cxn>
                <a:cxn ang="0">
                  <a:pos x="231" y="156"/>
                </a:cxn>
                <a:cxn ang="0">
                  <a:pos x="226" y="77"/>
                </a:cxn>
                <a:cxn ang="0">
                  <a:pos x="238" y="15"/>
                </a:cxn>
                <a:cxn ang="0">
                  <a:pos x="324" y="3"/>
                </a:cxn>
                <a:cxn ang="0">
                  <a:pos x="348" y="10"/>
                </a:cxn>
                <a:cxn ang="0">
                  <a:pos x="373" y="10"/>
                </a:cxn>
                <a:cxn ang="0">
                  <a:pos x="393" y="14"/>
                </a:cxn>
                <a:cxn ang="0">
                  <a:pos x="406" y="34"/>
                </a:cxn>
              </a:cxnLst>
              <a:rect l="0" t="0" r="r" b="b"/>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7" name="Freeform 47"/>
            <p:cNvSpPr>
              <a:spLocks/>
            </p:cNvSpPr>
            <p:nvPr/>
          </p:nvSpPr>
          <p:spPr bwMode="auto">
            <a:xfrm>
              <a:off x="4108" y="967"/>
              <a:ext cx="69" cy="92"/>
            </a:xfrm>
            <a:custGeom>
              <a:avLst/>
              <a:gdLst/>
              <a:ahLst/>
              <a:cxnLst>
                <a:cxn ang="0">
                  <a:pos x="255" y="100"/>
                </a:cxn>
                <a:cxn ang="0">
                  <a:pos x="262" y="125"/>
                </a:cxn>
                <a:cxn ang="0">
                  <a:pos x="264" y="151"/>
                </a:cxn>
                <a:cxn ang="0">
                  <a:pos x="261" y="175"/>
                </a:cxn>
                <a:cxn ang="0">
                  <a:pos x="251" y="189"/>
                </a:cxn>
                <a:cxn ang="0">
                  <a:pos x="236" y="196"/>
                </a:cxn>
                <a:cxn ang="0">
                  <a:pos x="223" y="204"/>
                </a:cxn>
                <a:cxn ang="0">
                  <a:pos x="210" y="212"/>
                </a:cxn>
                <a:cxn ang="0">
                  <a:pos x="214" y="239"/>
                </a:cxn>
                <a:cxn ang="0">
                  <a:pos x="246" y="257"/>
                </a:cxn>
                <a:cxn ang="0">
                  <a:pos x="287" y="258"/>
                </a:cxn>
                <a:cxn ang="0">
                  <a:pos x="327" y="275"/>
                </a:cxn>
                <a:cxn ang="0">
                  <a:pos x="345" y="322"/>
                </a:cxn>
                <a:cxn ang="0">
                  <a:pos x="343" y="367"/>
                </a:cxn>
                <a:cxn ang="0">
                  <a:pos x="329" y="408"/>
                </a:cxn>
                <a:cxn ang="0">
                  <a:pos x="300" y="441"/>
                </a:cxn>
                <a:cxn ang="0">
                  <a:pos x="273" y="459"/>
                </a:cxn>
                <a:cxn ang="0">
                  <a:pos x="277" y="458"/>
                </a:cxn>
                <a:cxn ang="0">
                  <a:pos x="294" y="444"/>
                </a:cxn>
                <a:cxn ang="0">
                  <a:pos x="303" y="424"/>
                </a:cxn>
                <a:cxn ang="0">
                  <a:pos x="268" y="415"/>
                </a:cxn>
                <a:cxn ang="0">
                  <a:pos x="230" y="383"/>
                </a:cxn>
                <a:cxn ang="0">
                  <a:pos x="205" y="339"/>
                </a:cxn>
                <a:cxn ang="0">
                  <a:pos x="166" y="323"/>
                </a:cxn>
                <a:cxn ang="0">
                  <a:pos x="130" y="344"/>
                </a:cxn>
                <a:cxn ang="0">
                  <a:pos x="138" y="341"/>
                </a:cxn>
                <a:cxn ang="0">
                  <a:pos x="159" y="326"/>
                </a:cxn>
                <a:cxn ang="0">
                  <a:pos x="180" y="308"/>
                </a:cxn>
                <a:cxn ang="0">
                  <a:pos x="173" y="278"/>
                </a:cxn>
                <a:cxn ang="0">
                  <a:pos x="147" y="273"/>
                </a:cxn>
                <a:cxn ang="0">
                  <a:pos x="121" y="293"/>
                </a:cxn>
                <a:cxn ang="0">
                  <a:pos x="94" y="315"/>
                </a:cxn>
                <a:cxn ang="0">
                  <a:pos x="78" y="318"/>
                </a:cxn>
                <a:cxn ang="0">
                  <a:pos x="90" y="306"/>
                </a:cxn>
                <a:cxn ang="0">
                  <a:pos x="107" y="287"/>
                </a:cxn>
                <a:cxn ang="0">
                  <a:pos x="105" y="261"/>
                </a:cxn>
                <a:cxn ang="0">
                  <a:pos x="102" y="233"/>
                </a:cxn>
                <a:cxn ang="0">
                  <a:pos x="131" y="215"/>
                </a:cxn>
                <a:cxn ang="0">
                  <a:pos x="159" y="201"/>
                </a:cxn>
                <a:cxn ang="0">
                  <a:pos x="164" y="180"/>
                </a:cxn>
                <a:cxn ang="0">
                  <a:pos x="133" y="164"/>
                </a:cxn>
                <a:cxn ang="0">
                  <a:pos x="95" y="187"/>
                </a:cxn>
                <a:cxn ang="0">
                  <a:pos x="61" y="216"/>
                </a:cxn>
                <a:cxn ang="0">
                  <a:pos x="27" y="232"/>
                </a:cxn>
                <a:cxn ang="0">
                  <a:pos x="21" y="207"/>
                </a:cxn>
                <a:cxn ang="0">
                  <a:pos x="55" y="174"/>
                </a:cxn>
                <a:cxn ang="0">
                  <a:pos x="95" y="145"/>
                </a:cxn>
                <a:cxn ang="0">
                  <a:pos x="126" y="117"/>
                </a:cxn>
                <a:cxn ang="0">
                  <a:pos x="114" y="100"/>
                </a:cxn>
                <a:cxn ang="0">
                  <a:pos x="79" y="106"/>
                </a:cxn>
                <a:cxn ang="0">
                  <a:pos x="47" y="125"/>
                </a:cxn>
                <a:cxn ang="0">
                  <a:pos x="15" y="144"/>
                </a:cxn>
                <a:cxn ang="0">
                  <a:pos x="19" y="152"/>
                </a:cxn>
                <a:cxn ang="0">
                  <a:pos x="32" y="123"/>
                </a:cxn>
                <a:cxn ang="0">
                  <a:pos x="33" y="82"/>
                </a:cxn>
                <a:cxn ang="0">
                  <a:pos x="55" y="48"/>
                </a:cxn>
                <a:cxn ang="0">
                  <a:pos x="102" y="10"/>
                </a:cxn>
                <a:cxn ang="0">
                  <a:pos x="142" y="4"/>
                </a:cxn>
                <a:cxn ang="0">
                  <a:pos x="182" y="38"/>
                </a:cxn>
                <a:cxn ang="0">
                  <a:pos x="225" y="78"/>
                </a:cxn>
              </a:cxnLst>
              <a:rect l="0" t="0" r="r" b="b"/>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8" name="Freeform 48"/>
            <p:cNvSpPr>
              <a:spLocks/>
            </p:cNvSpPr>
            <p:nvPr/>
          </p:nvSpPr>
          <p:spPr bwMode="auto">
            <a:xfrm>
              <a:off x="4170" y="989"/>
              <a:ext cx="44" cy="74"/>
            </a:xfrm>
            <a:custGeom>
              <a:avLst/>
              <a:gdLst/>
              <a:ahLst/>
              <a:cxnLst>
                <a:cxn ang="0">
                  <a:pos x="218" y="52"/>
                </a:cxn>
                <a:cxn ang="0">
                  <a:pos x="213" y="91"/>
                </a:cxn>
                <a:cxn ang="0">
                  <a:pos x="208" y="130"/>
                </a:cxn>
                <a:cxn ang="0">
                  <a:pos x="204" y="168"/>
                </a:cxn>
                <a:cxn ang="0">
                  <a:pos x="201" y="208"/>
                </a:cxn>
                <a:cxn ang="0">
                  <a:pos x="198" y="246"/>
                </a:cxn>
                <a:cxn ang="0">
                  <a:pos x="198" y="286"/>
                </a:cxn>
                <a:cxn ang="0">
                  <a:pos x="201" y="324"/>
                </a:cxn>
                <a:cxn ang="0">
                  <a:pos x="208" y="364"/>
                </a:cxn>
                <a:cxn ang="0">
                  <a:pos x="188" y="366"/>
                </a:cxn>
                <a:cxn ang="0">
                  <a:pos x="168" y="367"/>
                </a:cxn>
                <a:cxn ang="0">
                  <a:pos x="149" y="366"/>
                </a:cxn>
                <a:cxn ang="0">
                  <a:pos x="131" y="365"/>
                </a:cxn>
                <a:cxn ang="0">
                  <a:pos x="112" y="361"/>
                </a:cxn>
                <a:cxn ang="0">
                  <a:pos x="95" y="355"/>
                </a:cxn>
                <a:cxn ang="0">
                  <a:pos x="77" y="348"/>
                </a:cxn>
                <a:cxn ang="0">
                  <a:pos x="62" y="342"/>
                </a:cxn>
                <a:cxn ang="0">
                  <a:pos x="66" y="320"/>
                </a:cxn>
                <a:cxn ang="0">
                  <a:pos x="71" y="295"/>
                </a:cxn>
                <a:cxn ang="0">
                  <a:pos x="76" y="266"/>
                </a:cxn>
                <a:cxn ang="0">
                  <a:pos x="80" y="237"/>
                </a:cxn>
                <a:cxn ang="0">
                  <a:pos x="79" y="207"/>
                </a:cxn>
                <a:cxn ang="0">
                  <a:pos x="76" y="178"/>
                </a:cxn>
                <a:cxn ang="0">
                  <a:pos x="67" y="149"/>
                </a:cxn>
                <a:cxn ang="0">
                  <a:pos x="52" y="126"/>
                </a:cxn>
                <a:cxn ang="0">
                  <a:pos x="28" y="115"/>
                </a:cxn>
                <a:cxn ang="0">
                  <a:pos x="14" y="103"/>
                </a:cxn>
                <a:cxn ang="0">
                  <a:pos x="6" y="89"/>
                </a:cxn>
                <a:cxn ang="0">
                  <a:pos x="2" y="74"/>
                </a:cxn>
                <a:cxn ang="0">
                  <a:pos x="1" y="55"/>
                </a:cxn>
                <a:cxn ang="0">
                  <a:pos x="1" y="39"/>
                </a:cxn>
                <a:cxn ang="0">
                  <a:pos x="1" y="19"/>
                </a:cxn>
                <a:cxn ang="0">
                  <a:pos x="0" y="0"/>
                </a:cxn>
                <a:cxn ang="0">
                  <a:pos x="218" y="52"/>
                </a:cxn>
              </a:cxnLst>
              <a:rect l="0" t="0" r="r" b="b"/>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9" name="Freeform 49"/>
            <p:cNvSpPr>
              <a:spLocks/>
            </p:cNvSpPr>
            <p:nvPr/>
          </p:nvSpPr>
          <p:spPr bwMode="auto">
            <a:xfrm>
              <a:off x="4249" y="1006"/>
              <a:ext cx="46" cy="66"/>
            </a:xfrm>
            <a:custGeom>
              <a:avLst/>
              <a:gdLst/>
              <a:ahLst/>
              <a:cxnLst>
                <a:cxn ang="0">
                  <a:pos x="229" y="114"/>
                </a:cxn>
                <a:cxn ang="0">
                  <a:pos x="194" y="133"/>
                </a:cxn>
                <a:cxn ang="0">
                  <a:pos x="181" y="153"/>
                </a:cxn>
                <a:cxn ang="0">
                  <a:pos x="181" y="175"/>
                </a:cxn>
                <a:cxn ang="0">
                  <a:pos x="191" y="197"/>
                </a:cxn>
                <a:cxn ang="0">
                  <a:pos x="203" y="220"/>
                </a:cxn>
                <a:cxn ang="0">
                  <a:pos x="210" y="243"/>
                </a:cxn>
                <a:cxn ang="0">
                  <a:pos x="206" y="266"/>
                </a:cxn>
                <a:cxn ang="0">
                  <a:pos x="187" y="290"/>
                </a:cxn>
                <a:cxn ang="0">
                  <a:pos x="168" y="275"/>
                </a:cxn>
                <a:cxn ang="0">
                  <a:pos x="151" y="271"/>
                </a:cxn>
                <a:cxn ang="0">
                  <a:pos x="134" y="273"/>
                </a:cxn>
                <a:cxn ang="0">
                  <a:pos x="120" y="283"/>
                </a:cxn>
                <a:cxn ang="0">
                  <a:pos x="106" y="295"/>
                </a:cxn>
                <a:cxn ang="0">
                  <a:pos x="91" y="308"/>
                </a:cxn>
                <a:cxn ang="0">
                  <a:pos x="76" y="321"/>
                </a:cxn>
                <a:cxn ang="0">
                  <a:pos x="63" y="331"/>
                </a:cxn>
                <a:cxn ang="0">
                  <a:pos x="65" y="318"/>
                </a:cxn>
                <a:cxn ang="0">
                  <a:pos x="67" y="307"/>
                </a:cxn>
                <a:cxn ang="0">
                  <a:pos x="68" y="295"/>
                </a:cxn>
                <a:cxn ang="0">
                  <a:pos x="71" y="284"/>
                </a:cxn>
                <a:cxn ang="0">
                  <a:pos x="71" y="272"/>
                </a:cxn>
                <a:cxn ang="0">
                  <a:pos x="72" y="261"/>
                </a:cxn>
                <a:cxn ang="0">
                  <a:pos x="72" y="248"/>
                </a:cxn>
                <a:cxn ang="0">
                  <a:pos x="73" y="238"/>
                </a:cxn>
                <a:cxn ang="0">
                  <a:pos x="0" y="196"/>
                </a:cxn>
                <a:cxn ang="0">
                  <a:pos x="93" y="144"/>
                </a:cxn>
                <a:cxn ang="0">
                  <a:pos x="125" y="0"/>
                </a:cxn>
                <a:cxn ang="0">
                  <a:pos x="133" y="17"/>
                </a:cxn>
                <a:cxn ang="0">
                  <a:pos x="140" y="38"/>
                </a:cxn>
                <a:cxn ang="0">
                  <a:pos x="145" y="61"/>
                </a:cxn>
                <a:cxn ang="0">
                  <a:pos x="153" y="83"/>
                </a:cxn>
                <a:cxn ang="0">
                  <a:pos x="161" y="101"/>
                </a:cxn>
                <a:cxn ang="0">
                  <a:pos x="177" y="114"/>
                </a:cxn>
                <a:cxn ang="0">
                  <a:pos x="197" y="118"/>
                </a:cxn>
                <a:cxn ang="0">
                  <a:pos x="229" y="114"/>
                </a:cxn>
              </a:cxnLst>
              <a:rect l="0" t="0" r="r" b="b"/>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0" name="Freeform 50"/>
            <p:cNvSpPr>
              <a:spLocks/>
            </p:cNvSpPr>
            <p:nvPr/>
          </p:nvSpPr>
          <p:spPr bwMode="auto">
            <a:xfrm>
              <a:off x="4029" y="1022"/>
              <a:ext cx="116" cy="176"/>
            </a:xfrm>
            <a:custGeom>
              <a:avLst/>
              <a:gdLst/>
              <a:ahLst/>
              <a:cxnLst>
                <a:cxn ang="0">
                  <a:pos x="413" y="78"/>
                </a:cxn>
                <a:cxn ang="0">
                  <a:pos x="467" y="130"/>
                </a:cxn>
                <a:cxn ang="0">
                  <a:pos x="521" y="138"/>
                </a:cxn>
                <a:cxn ang="0">
                  <a:pos x="568" y="140"/>
                </a:cxn>
                <a:cxn ang="0">
                  <a:pos x="548" y="154"/>
                </a:cxn>
                <a:cxn ang="0">
                  <a:pos x="516" y="175"/>
                </a:cxn>
                <a:cxn ang="0">
                  <a:pos x="545" y="215"/>
                </a:cxn>
                <a:cxn ang="0">
                  <a:pos x="521" y="231"/>
                </a:cxn>
                <a:cxn ang="0">
                  <a:pos x="475" y="185"/>
                </a:cxn>
                <a:cxn ang="0">
                  <a:pos x="427" y="217"/>
                </a:cxn>
                <a:cxn ang="0">
                  <a:pos x="393" y="192"/>
                </a:cxn>
                <a:cxn ang="0">
                  <a:pos x="360" y="203"/>
                </a:cxn>
                <a:cxn ang="0">
                  <a:pos x="329" y="237"/>
                </a:cxn>
                <a:cxn ang="0">
                  <a:pos x="308" y="273"/>
                </a:cxn>
                <a:cxn ang="0">
                  <a:pos x="348" y="295"/>
                </a:cxn>
                <a:cxn ang="0">
                  <a:pos x="290" y="378"/>
                </a:cxn>
                <a:cxn ang="0">
                  <a:pos x="317" y="398"/>
                </a:cxn>
                <a:cxn ang="0">
                  <a:pos x="352" y="388"/>
                </a:cxn>
                <a:cxn ang="0">
                  <a:pos x="366" y="434"/>
                </a:cxn>
                <a:cxn ang="0">
                  <a:pos x="314" y="514"/>
                </a:cxn>
                <a:cxn ang="0">
                  <a:pos x="263" y="533"/>
                </a:cxn>
                <a:cxn ang="0">
                  <a:pos x="232" y="544"/>
                </a:cxn>
                <a:cxn ang="0">
                  <a:pos x="273" y="602"/>
                </a:cxn>
                <a:cxn ang="0">
                  <a:pos x="298" y="694"/>
                </a:cxn>
                <a:cxn ang="0">
                  <a:pos x="276" y="787"/>
                </a:cxn>
                <a:cxn ang="0">
                  <a:pos x="200" y="854"/>
                </a:cxn>
                <a:cxn ang="0">
                  <a:pos x="151" y="878"/>
                </a:cxn>
                <a:cxn ang="0">
                  <a:pos x="111" y="854"/>
                </a:cxn>
                <a:cxn ang="0">
                  <a:pos x="151" y="809"/>
                </a:cxn>
                <a:cxn ang="0">
                  <a:pos x="208" y="761"/>
                </a:cxn>
                <a:cxn ang="0">
                  <a:pos x="169" y="752"/>
                </a:cxn>
                <a:cxn ang="0">
                  <a:pos x="108" y="793"/>
                </a:cxn>
                <a:cxn ang="0">
                  <a:pos x="95" y="737"/>
                </a:cxn>
                <a:cxn ang="0">
                  <a:pos x="187" y="674"/>
                </a:cxn>
                <a:cxn ang="0">
                  <a:pos x="226" y="662"/>
                </a:cxn>
                <a:cxn ang="0">
                  <a:pos x="220" y="633"/>
                </a:cxn>
                <a:cxn ang="0">
                  <a:pos x="175" y="638"/>
                </a:cxn>
                <a:cxn ang="0">
                  <a:pos x="115" y="641"/>
                </a:cxn>
                <a:cxn ang="0">
                  <a:pos x="139" y="583"/>
                </a:cxn>
                <a:cxn ang="0">
                  <a:pos x="204" y="537"/>
                </a:cxn>
                <a:cxn ang="0">
                  <a:pos x="203" y="513"/>
                </a:cxn>
                <a:cxn ang="0">
                  <a:pos x="171" y="518"/>
                </a:cxn>
                <a:cxn ang="0">
                  <a:pos x="59" y="588"/>
                </a:cxn>
                <a:cxn ang="0">
                  <a:pos x="47" y="556"/>
                </a:cxn>
                <a:cxn ang="0">
                  <a:pos x="113" y="523"/>
                </a:cxn>
                <a:cxn ang="0">
                  <a:pos x="209" y="440"/>
                </a:cxn>
                <a:cxn ang="0">
                  <a:pos x="207" y="400"/>
                </a:cxn>
                <a:cxn ang="0">
                  <a:pos x="113" y="460"/>
                </a:cxn>
                <a:cxn ang="0">
                  <a:pos x="99" y="413"/>
                </a:cxn>
                <a:cxn ang="0">
                  <a:pos x="185" y="345"/>
                </a:cxn>
                <a:cxn ang="0">
                  <a:pos x="165" y="318"/>
                </a:cxn>
                <a:cxn ang="0">
                  <a:pos x="68" y="392"/>
                </a:cxn>
                <a:cxn ang="0">
                  <a:pos x="3" y="395"/>
                </a:cxn>
                <a:cxn ang="0">
                  <a:pos x="38" y="314"/>
                </a:cxn>
                <a:cxn ang="0">
                  <a:pos x="104" y="284"/>
                </a:cxn>
                <a:cxn ang="0">
                  <a:pos x="148" y="295"/>
                </a:cxn>
                <a:cxn ang="0">
                  <a:pos x="169" y="254"/>
                </a:cxn>
                <a:cxn ang="0">
                  <a:pos x="171" y="185"/>
                </a:cxn>
                <a:cxn ang="0">
                  <a:pos x="260" y="128"/>
                </a:cxn>
                <a:cxn ang="0">
                  <a:pos x="253" y="51"/>
                </a:cxn>
                <a:cxn ang="0">
                  <a:pos x="311" y="4"/>
                </a:cxn>
                <a:cxn ang="0">
                  <a:pos x="366" y="3"/>
                </a:cxn>
                <a:cxn ang="0">
                  <a:pos x="415" y="26"/>
                </a:cxn>
              </a:cxnLst>
              <a:rect l="0" t="0" r="r" b="b"/>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1" name="Freeform 51"/>
            <p:cNvSpPr>
              <a:spLocks/>
            </p:cNvSpPr>
            <p:nvPr/>
          </p:nvSpPr>
          <p:spPr bwMode="auto">
            <a:xfrm>
              <a:off x="4091" y="1068"/>
              <a:ext cx="119" cy="108"/>
            </a:xfrm>
            <a:custGeom>
              <a:avLst/>
              <a:gdLst/>
              <a:ahLst/>
              <a:cxnLst>
                <a:cxn ang="0">
                  <a:pos x="556" y="67"/>
                </a:cxn>
                <a:cxn ang="0">
                  <a:pos x="552" y="135"/>
                </a:cxn>
                <a:cxn ang="0">
                  <a:pos x="550" y="208"/>
                </a:cxn>
                <a:cxn ang="0">
                  <a:pos x="544" y="316"/>
                </a:cxn>
                <a:cxn ang="0">
                  <a:pos x="548" y="431"/>
                </a:cxn>
                <a:cxn ang="0">
                  <a:pos x="513" y="524"/>
                </a:cxn>
                <a:cxn ang="0">
                  <a:pos x="388" y="540"/>
                </a:cxn>
                <a:cxn ang="0">
                  <a:pos x="264" y="526"/>
                </a:cxn>
                <a:cxn ang="0">
                  <a:pos x="303" y="420"/>
                </a:cxn>
                <a:cxn ang="0">
                  <a:pos x="349" y="460"/>
                </a:cxn>
                <a:cxn ang="0">
                  <a:pos x="397" y="477"/>
                </a:cxn>
                <a:cxn ang="0">
                  <a:pos x="426" y="441"/>
                </a:cxn>
                <a:cxn ang="0">
                  <a:pos x="416" y="394"/>
                </a:cxn>
                <a:cxn ang="0">
                  <a:pos x="404" y="343"/>
                </a:cxn>
                <a:cxn ang="0">
                  <a:pos x="437" y="294"/>
                </a:cxn>
                <a:cxn ang="0">
                  <a:pos x="461" y="244"/>
                </a:cxn>
                <a:cxn ang="0">
                  <a:pos x="456" y="200"/>
                </a:cxn>
                <a:cxn ang="0">
                  <a:pos x="420" y="190"/>
                </a:cxn>
                <a:cxn ang="0">
                  <a:pos x="382" y="192"/>
                </a:cxn>
                <a:cxn ang="0">
                  <a:pos x="351" y="170"/>
                </a:cxn>
                <a:cxn ang="0">
                  <a:pos x="318" y="124"/>
                </a:cxn>
                <a:cxn ang="0">
                  <a:pos x="280" y="84"/>
                </a:cxn>
                <a:cxn ang="0">
                  <a:pos x="237" y="129"/>
                </a:cxn>
                <a:cxn ang="0">
                  <a:pos x="227" y="192"/>
                </a:cxn>
                <a:cxn ang="0">
                  <a:pos x="201" y="242"/>
                </a:cxn>
                <a:cxn ang="0">
                  <a:pos x="150" y="263"/>
                </a:cxn>
                <a:cxn ang="0">
                  <a:pos x="98" y="296"/>
                </a:cxn>
                <a:cxn ang="0">
                  <a:pos x="126" y="355"/>
                </a:cxn>
                <a:cxn ang="0">
                  <a:pos x="168" y="430"/>
                </a:cxn>
                <a:cxn ang="0">
                  <a:pos x="166" y="529"/>
                </a:cxn>
                <a:cxn ang="0">
                  <a:pos x="119" y="520"/>
                </a:cxn>
                <a:cxn ang="0">
                  <a:pos x="65" y="513"/>
                </a:cxn>
                <a:cxn ang="0">
                  <a:pos x="34" y="483"/>
                </a:cxn>
                <a:cxn ang="0">
                  <a:pos x="35" y="423"/>
                </a:cxn>
                <a:cxn ang="0">
                  <a:pos x="12" y="370"/>
                </a:cxn>
                <a:cxn ang="0">
                  <a:pos x="54" y="299"/>
                </a:cxn>
                <a:cxn ang="0">
                  <a:pos x="104" y="199"/>
                </a:cxn>
                <a:cxn ang="0">
                  <a:pos x="114" y="94"/>
                </a:cxn>
                <a:cxn ang="0">
                  <a:pos x="175" y="94"/>
                </a:cxn>
                <a:cxn ang="0">
                  <a:pos x="231" y="69"/>
                </a:cxn>
                <a:cxn ang="0">
                  <a:pos x="269" y="26"/>
                </a:cxn>
                <a:cxn ang="0">
                  <a:pos x="312" y="11"/>
                </a:cxn>
                <a:cxn ang="0">
                  <a:pos x="375" y="11"/>
                </a:cxn>
              </a:cxnLst>
              <a:rect l="0" t="0" r="r" b="b"/>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2" name="Freeform 52"/>
            <p:cNvSpPr>
              <a:spLocks/>
            </p:cNvSpPr>
            <p:nvPr/>
          </p:nvSpPr>
          <p:spPr bwMode="auto">
            <a:xfrm>
              <a:off x="4123" y="1101"/>
              <a:ext cx="47" cy="55"/>
            </a:xfrm>
            <a:custGeom>
              <a:avLst/>
              <a:gdLst/>
              <a:ahLst/>
              <a:cxnLst>
                <a:cxn ang="0">
                  <a:pos x="238" y="83"/>
                </a:cxn>
                <a:cxn ang="0">
                  <a:pos x="237" y="95"/>
                </a:cxn>
                <a:cxn ang="0">
                  <a:pos x="231" y="111"/>
                </a:cxn>
                <a:cxn ang="0">
                  <a:pos x="221" y="128"/>
                </a:cxn>
                <a:cxn ang="0">
                  <a:pos x="211" y="148"/>
                </a:cxn>
                <a:cxn ang="0">
                  <a:pos x="201" y="169"/>
                </a:cxn>
                <a:cxn ang="0">
                  <a:pos x="195" y="191"/>
                </a:cxn>
                <a:cxn ang="0">
                  <a:pos x="196" y="215"/>
                </a:cxn>
                <a:cxn ang="0">
                  <a:pos x="208" y="239"/>
                </a:cxn>
                <a:cxn ang="0">
                  <a:pos x="201" y="234"/>
                </a:cxn>
                <a:cxn ang="0">
                  <a:pos x="193" y="224"/>
                </a:cxn>
                <a:cxn ang="0">
                  <a:pos x="183" y="210"/>
                </a:cxn>
                <a:cxn ang="0">
                  <a:pos x="171" y="196"/>
                </a:cxn>
                <a:cxn ang="0">
                  <a:pos x="157" y="181"/>
                </a:cxn>
                <a:cxn ang="0">
                  <a:pos x="143" y="172"/>
                </a:cxn>
                <a:cxn ang="0">
                  <a:pos x="128" y="169"/>
                </a:cxn>
                <a:cxn ang="0">
                  <a:pos x="114" y="177"/>
                </a:cxn>
                <a:cxn ang="0">
                  <a:pos x="62" y="271"/>
                </a:cxn>
                <a:cxn ang="0">
                  <a:pos x="61" y="254"/>
                </a:cxn>
                <a:cxn ang="0">
                  <a:pos x="58" y="237"/>
                </a:cxn>
                <a:cxn ang="0">
                  <a:pos x="54" y="220"/>
                </a:cxn>
                <a:cxn ang="0">
                  <a:pos x="49" y="205"/>
                </a:cxn>
                <a:cxn ang="0">
                  <a:pos x="40" y="189"/>
                </a:cxn>
                <a:cxn ang="0">
                  <a:pos x="30" y="177"/>
                </a:cxn>
                <a:cxn ang="0">
                  <a:pos x="17" y="164"/>
                </a:cxn>
                <a:cxn ang="0">
                  <a:pos x="0" y="156"/>
                </a:cxn>
                <a:cxn ang="0">
                  <a:pos x="8" y="150"/>
                </a:cxn>
                <a:cxn ang="0">
                  <a:pos x="18" y="142"/>
                </a:cxn>
                <a:cxn ang="0">
                  <a:pos x="28" y="133"/>
                </a:cxn>
                <a:cxn ang="0">
                  <a:pos x="41" y="127"/>
                </a:cxn>
                <a:cxn ang="0">
                  <a:pos x="54" y="121"/>
                </a:cxn>
                <a:cxn ang="0">
                  <a:pos x="67" y="123"/>
                </a:cxn>
                <a:cxn ang="0">
                  <a:pos x="80" y="129"/>
                </a:cxn>
                <a:cxn ang="0">
                  <a:pos x="93" y="145"/>
                </a:cxn>
                <a:cxn ang="0">
                  <a:pos x="105" y="130"/>
                </a:cxn>
                <a:cxn ang="0">
                  <a:pos x="111" y="115"/>
                </a:cxn>
                <a:cxn ang="0">
                  <a:pos x="115" y="95"/>
                </a:cxn>
                <a:cxn ang="0">
                  <a:pos x="117" y="76"/>
                </a:cxn>
                <a:cxn ang="0">
                  <a:pos x="117" y="55"/>
                </a:cxn>
                <a:cxn ang="0">
                  <a:pos x="119" y="36"/>
                </a:cxn>
                <a:cxn ang="0">
                  <a:pos x="124" y="16"/>
                </a:cxn>
                <a:cxn ang="0">
                  <a:pos x="134" y="0"/>
                </a:cxn>
                <a:cxn ang="0">
                  <a:pos x="144" y="14"/>
                </a:cxn>
                <a:cxn ang="0">
                  <a:pos x="153" y="32"/>
                </a:cxn>
                <a:cxn ang="0">
                  <a:pos x="161" y="52"/>
                </a:cxn>
                <a:cxn ang="0">
                  <a:pos x="170" y="72"/>
                </a:cxn>
                <a:cxn ang="0">
                  <a:pos x="180" y="86"/>
                </a:cxn>
                <a:cxn ang="0">
                  <a:pos x="195" y="95"/>
                </a:cxn>
                <a:cxn ang="0">
                  <a:pos x="213" y="94"/>
                </a:cxn>
                <a:cxn ang="0">
                  <a:pos x="238" y="83"/>
                </a:cxn>
              </a:cxnLst>
              <a:rect l="0" t="0" r="r" b="b"/>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3" name="Freeform 53"/>
            <p:cNvSpPr>
              <a:spLocks/>
            </p:cNvSpPr>
            <p:nvPr/>
          </p:nvSpPr>
          <p:spPr bwMode="auto">
            <a:xfrm>
              <a:off x="4135" y="1141"/>
              <a:ext cx="161" cy="158"/>
            </a:xfrm>
            <a:custGeom>
              <a:avLst/>
              <a:gdLst/>
              <a:ahLst/>
              <a:cxnLst>
                <a:cxn ang="0">
                  <a:pos x="570" y="715"/>
                </a:cxn>
                <a:cxn ang="0">
                  <a:pos x="566" y="673"/>
                </a:cxn>
                <a:cxn ang="0">
                  <a:pos x="574" y="633"/>
                </a:cxn>
                <a:cxn ang="0">
                  <a:pos x="570" y="598"/>
                </a:cxn>
                <a:cxn ang="0">
                  <a:pos x="539" y="581"/>
                </a:cxn>
                <a:cxn ang="0">
                  <a:pos x="515" y="621"/>
                </a:cxn>
                <a:cxn ang="0">
                  <a:pos x="500" y="666"/>
                </a:cxn>
                <a:cxn ang="0">
                  <a:pos x="480" y="706"/>
                </a:cxn>
                <a:cxn ang="0">
                  <a:pos x="446" y="737"/>
                </a:cxn>
                <a:cxn ang="0">
                  <a:pos x="427" y="668"/>
                </a:cxn>
                <a:cxn ang="0">
                  <a:pos x="419" y="593"/>
                </a:cxn>
                <a:cxn ang="0">
                  <a:pos x="418" y="514"/>
                </a:cxn>
                <a:cxn ang="0">
                  <a:pos x="425" y="436"/>
                </a:cxn>
                <a:cxn ang="0">
                  <a:pos x="404" y="428"/>
                </a:cxn>
                <a:cxn ang="0">
                  <a:pos x="384" y="436"/>
                </a:cxn>
                <a:cxn ang="0">
                  <a:pos x="355" y="521"/>
                </a:cxn>
                <a:cxn ang="0">
                  <a:pos x="326" y="606"/>
                </a:cxn>
                <a:cxn ang="0">
                  <a:pos x="290" y="687"/>
                </a:cxn>
                <a:cxn ang="0">
                  <a:pos x="238" y="767"/>
                </a:cxn>
                <a:cxn ang="0">
                  <a:pos x="204" y="730"/>
                </a:cxn>
                <a:cxn ang="0">
                  <a:pos x="196" y="680"/>
                </a:cxn>
                <a:cxn ang="0">
                  <a:pos x="189" y="630"/>
                </a:cxn>
                <a:cxn ang="0">
                  <a:pos x="156" y="601"/>
                </a:cxn>
                <a:cxn ang="0">
                  <a:pos x="54" y="771"/>
                </a:cxn>
                <a:cxn ang="0">
                  <a:pos x="30" y="730"/>
                </a:cxn>
                <a:cxn ang="0">
                  <a:pos x="17" y="686"/>
                </a:cxn>
                <a:cxn ang="0">
                  <a:pos x="5" y="642"/>
                </a:cxn>
                <a:cxn ang="0">
                  <a:pos x="10" y="607"/>
                </a:cxn>
                <a:cxn ang="0">
                  <a:pos x="31" y="582"/>
                </a:cxn>
                <a:cxn ang="0">
                  <a:pos x="51" y="560"/>
                </a:cxn>
                <a:cxn ang="0">
                  <a:pos x="71" y="539"/>
                </a:cxn>
                <a:cxn ang="0">
                  <a:pos x="94" y="533"/>
                </a:cxn>
                <a:cxn ang="0">
                  <a:pos x="121" y="548"/>
                </a:cxn>
                <a:cxn ang="0">
                  <a:pos x="147" y="563"/>
                </a:cxn>
                <a:cxn ang="0">
                  <a:pos x="173" y="571"/>
                </a:cxn>
                <a:cxn ang="0">
                  <a:pos x="196" y="436"/>
                </a:cxn>
                <a:cxn ang="0">
                  <a:pos x="263" y="318"/>
                </a:cxn>
                <a:cxn ang="0">
                  <a:pos x="212" y="302"/>
                </a:cxn>
                <a:cxn ang="0">
                  <a:pos x="157" y="296"/>
                </a:cxn>
                <a:cxn ang="0">
                  <a:pos x="118" y="264"/>
                </a:cxn>
                <a:cxn ang="0">
                  <a:pos x="152" y="225"/>
                </a:cxn>
                <a:cxn ang="0">
                  <a:pos x="231" y="224"/>
                </a:cxn>
                <a:cxn ang="0">
                  <a:pos x="307" y="214"/>
                </a:cxn>
                <a:cxn ang="0">
                  <a:pos x="375" y="177"/>
                </a:cxn>
                <a:cxn ang="0">
                  <a:pos x="400" y="133"/>
                </a:cxn>
                <a:cxn ang="0">
                  <a:pos x="395" y="110"/>
                </a:cxn>
                <a:cxn ang="0">
                  <a:pos x="391" y="86"/>
                </a:cxn>
                <a:cxn ang="0">
                  <a:pos x="386" y="63"/>
                </a:cxn>
                <a:cxn ang="0">
                  <a:pos x="430" y="45"/>
                </a:cxn>
                <a:cxn ang="0">
                  <a:pos x="526" y="29"/>
                </a:cxn>
                <a:cxn ang="0">
                  <a:pos x="626" y="13"/>
                </a:cxn>
                <a:cxn ang="0">
                  <a:pos x="726" y="1"/>
                </a:cxn>
                <a:cxn ang="0">
                  <a:pos x="784" y="86"/>
                </a:cxn>
                <a:cxn ang="0">
                  <a:pos x="803" y="276"/>
                </a:cxn>
                <a:cxn ang="0">
                  <a:pos x="794" y="468"/>
                </a:cxn>
                <a:cxn ang="0">
                  <a:pos x="713" y="632"/>
                </a:cxn>
              </a:cxnLst>
              <a:rect l="0" t="0" r="r" b="b"/>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4" name="Freeform 54"/>
            <p:cNvSpPr>
              <a:spLocks/>
            </p:cNvSpPr>
            <p:nvPr/>
          </p:nvSpPr>
          <p:spPr bwMode="auto">
            <a:xfrm>
              <a:off x="4214" y="1168"/>
              <a:ext cx="81" cy="83"/>
            </a:xfrm>
            <a:custGeom>
              <a:avLst/>
              <a:gdLst/>
              <a:ahLst/>
              <a:cxnLst>
                <a:cxn ang="0">
                  <a:pos x="285" y="139"/>
                </a:cxn>
                <a:cxn ang="0">
                  <a:pos x="321" y="140"/>
                </a:cxn>
                <a:cxn ang="0">
                  <a:pos x="357" y="139"/>
                </a:cxn>
                <a:cxn ang="0">
                  <a:pos x="391" y="144"/>
                </a:cxn>
                <a:cxn ang="0">
                  <a:pos x="390" y="179"/>
                </a:cxn>
                <a:cxn ang="0">
                  <a:pos x="339" y="227"/>
                </a:cxn>
                <a:cxn ang="0">
                  <a:pos x="291" y="275"/>
                </a:cxn>
                <a:cxn ang="0">
                  <a:pos x="279" y="335"/>
                </a:cxn>
                <a:cxn ang="0">
                  <a:pos x="291" y="414"/>
                </a:cxn>
                <a:cxn ang="0">
                  <a:pos x="259" y="403"/>
                </a:cxn>
                <a:cxn ang="0">
                  <a:pos x="241" y="379"/>
                </a:cxn>
                <a:cxn ang="0">
                  <a:pos x="225" y="348"/>
                </a:cxn>
                <a:cxn ang="0">
                  <a:pos x="207" y="321"/>
                </a:cxn>
                <a:cxn ang="0">
                  <a:pos x="179" y="348"/>
                </a:cxn>
                <a:cxn ang="0">
                  <a:pos x="154" y="379"/>
                </a:cxn>
                <a:cxn ang="0">
                  <a:pos x="127" y="403"/>
                </a:cxn>
                <a:cxn ang="0">
                  <a:pos x="93" y="414"/>
                </a:cxn>
                <a:cxn ang="0">
                  <a:pos x="95" y="372"/>
                </a:cxn>
                <a:cxn ang="0">
                  <a:pos x="108" y="332"/>
                </a:cxn>
                <a:cxn ang="0">
                  <a:pos x="112" y="292"/>
                </a:cxn>
                <a:cxn ang="0">
                  <a:pos x="93" y="258"/>
                </a:cxn>
                <a:cxn ang="0">
                  <a:pos x="67" y="257"/>
                </a:cxn>
                <a:cxn ang="0">
                  <a:pos x="42" y="255"/>
                </a:cxn>
                <a:cxn ang="0">
                  <a:pos x="18" y="249"/>
                </a:cxn>
                <a:cxn ang="0">
                  <a:pos x="0" y="238"/>
                </a:cxn>
                <a:cxn ang="0">
                  <a:pos x="22" y="212"/>
                </a:cxn>
                <a:cxn ang="0">
                  <a:pos x="52" y="205"/>
                </a:cxn>
                <a:cxn ang="0">
                  <a:pos x="85" y="203"/>
                </a:cxn>
                <a:cxn ang="0">
                  <a:pos x="114" y="196"/>
                </a:cxn>
                <a:cxn ang="0">
                  <a:pos x="146" y="147"/>
                </a:cxn>
                <a:cxn ang="0">
                  <a:pos x="170" y="98"/>
                </a:cxn>
                <a:cxn ang="0">
                  <a:pos x="191" y="47"/>
                </a:cxn>
                <a:cxn ang="0">
                  <a:pos x="218" y="0"/>
                </a:cxn>
              </a:cxnLst>
              <a:rect l="0" t="0" r="r" b="b"/>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5" name="Freeform 55"/>
            <p:cNvSpPr>
              <a:spLocks/>
            </p:cNvSpPr>
            <p:nvPr/>
          </p:nvSpPr>
          <p:spPr bwMode="auto">
            <a:xfrm>
              <a:off x="4091" y="1180"/>
              <a:ext cx="50" cy="114"/>
            </a:xfrm>
            <a:custGeom>
              <a:avLst/>
              <a:gdLst/>
              <a:ahLst/>
              <a:cxnLst>
                <a:cxn ang="0">
                  <a:pos x="249" y="20"/>
                </a:cxn>
                <a:cxn ang="0">
                  <a:pos x="238" y="48"/>
                </a:cxn>
                <a:cxn ang="0">
                  <a:pos x="230" y="80"/>
                </a:cxn>
                <a:cxn ang="0">
                  <a:pos x="221" y="112"/>
                </a:cxn>
                <a:cxn ang="0">
                  <a:pos x="211" y="142"/>
                </a:cxn>
                <a:cxn ang="0">
                  <a:pos x="195" y="168"/>
                </a:cxn>
                <a:cxn ang="0">
                  <a:pos x="174" y="187"/>
                </a:cxn>
                <a:cxn ang="0">
                  <a:pos x="143" y="196"/>
                </a:cxn>
                <a:cxn ang="0">
                  <a:pos x="104" y="196"/>
                </a:cxn>
                <a:cxn ang="0">
                  <a:pos x="83" y="217"/>
                </a:cxn>
                <a:cxn ang="0">
                  <a:pos x="91" y="234"/>
                </a:cxn>
                <a:cxn ang="0">
                  <a:pos x="108" y="247"/>
                </a:cxn>
                <a:cxn ang="0">
                  <a:pos x="130" y="259"/>
                </a:cxn>
                <a:cxn ang="0">
                  <a:pos x="151" y="271"/>
                </a:cxn>
                <a:cxn ang="0">
                  <a:pos x="168" y="282"/>
                </a:cxn>
                <a:cxn ang="0">
                  <a:pos x="179" y="298"/>
                </a:cxn>
                <a:cxn ang="0">
                  <a:pos x="179" y="316"/>
                </a:cxn>
                <a:cxn ang="0">
                  <a:pos x="166" y="341"/>
                </a:cxn>
                <a:cxn ang="0">
                  <a:pos x="167" y="371"/>
                </a:cxn>
                <a:cxn ang="0">
                  <a:pos x="167" y="402"/>
                </a:cxn>
                <a:cxn ang="0">
                  <a:pos x="165" y="432"/>
                </a:cxn>
                <a:cxn ang="0">
                  <a:pos x="165" y="463"/>
                </a:cxn>
                <a:cxn ang="0">
                  <a:pos x="164" y="490"/>
                </a:cxn>
                <a:cxn ang="0">
                  <a:pos x="167" y="518"/>
                </a:cxn>
                <a:cxn ang="0">
                  <a:pos x="174" y="544"/>
                </a:cxn>
                <a:cxn ang="0">
                  <a:pos x="187" y="569"/>
                </a:cxn>
                <a:cxn ang="0">
                  <a:pos x="167" y="568"/>
                </a:cxn>
                <a:cxn ang="0">
                  <a:pos x="150" y="562"/>
                </a:cxn>
                <a:cxn ang="0">
                  <a:pos x="133" y="550"/>
                </a:cxn>
                <a:cxn ang="0">
                  <a:pos x="118" y="535"/>
                </a:cxn>
                <a:cxn ang="0">
                  <a:pos x="104" y="515"/>
                </a:cxn>
                <a:cxn ang="0">
                  <a:pos x="91" y="496"/>
                </a:cxn>
                <a:cxn ang="0">
                  <a:pos x="81" y="474"/>
                </a:cxn>
                <a:cxn ang="0">
                  <a:pos x="73" y="455"/>
                </a:cxn>
                <a:cxn ang="0">
                  <a:pos x="60" y="404"/>
                </a:cxn>
                <a:cxn ang="0">
                  <a:pos x="54" y="355"/>
                </a:cxn>
                <a:cxn ang="0">
                  <a:pos x="49" y="306"/>
                </a:cxn>
                <a:cxn ang="0">
                  <a:pos x="48" y="259"/>
                </a:cxn>
                <a:cxn ang="0">
                  <a:pos x="44" y="209"/>
                </a:cxn>
                <a:cxn ang="0">
                  <a:pos x="36" y="160"/>
                </a:cxn>
                <a:cxn ang="0">
                  <a:pos x="21" y="111"/>
                </a:cxn>
                <a:cxn ang="0">
                  <a:pos x="0" y="62"/>
                </a:cxn>
                <a:cxn ang="0">
                  <a:pos x="21" y="0"/>
                </a:cxn>
                <a:cxn ang="0">
                  <a:pos x="49" y="3"/>
                </a:cxn>
                <a:cxn ang="0">
                  <a:pos x="78" y="7"/>
                </a:cxn>
                <a:cxn ang="0">
                  <a:pos x="104" y="10"/>
                </a:cxn>
                <a:cxn ang="0">
                  <a:pos x="131" y="13"/>
                </a:cxn>
                <a:cxn ang="0">
                  <a:pos x="157" y="16"/>
                </a:cxn>
                <a:cxn ang="0">
                  <a:pos x="185" y="18"/>
                </a:cxn>
                <a:cxn ang="0">
                  <a:pos x="216" y="19"/>
                </a:cxn>
                <a:cxn ang="0">
                  <a:pos x="249" y="20"/>
                </a:cxn>
              </a:cxnLst>
              <a:rect l="0" t="0" r="r" b="b"/>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6" name="Freeform 56"/>
            <p:cNvSpPr>
              <a:spLocks/>
            </p:cNvSpPr>
            <p:nvPr/>
          </p:nvSpPr>
          <p:spPr bwMode="auto">
            <a:xfrm>
              <a:off x="4244" y="1188"/>
              <a:ext cx="34" cy="40"/>
            </a:xfrm>
            <a:custGeom>
              <a:avLst/>
              <a:gdLst/>
              <a:ahLst/>
              <a:cxnLst>
                <a:cxn ang="0">
                  <a:pos x="106" y="94"/>
                </a:cxn>
                <a:cxn ang="0">
                  <a:pos x="168" y="84"/>
                </a:cxn>
                <a:cxn ang="0">
                  <a:pos x="86" y="177"/>
                </a:cxn>
                <a:cxn ang="0">
                  <a:pos x="83" y="169"/>
                </a:cxn>
                <a:cxn ang="0">
                  <a:pos x="79" y="162"/>
                </a:cxn>
                <a:cxn ang="0">
                  <a:pos x="72" y="157"/>
                </a:cxn>
                <a:cxn ang="0">
                  <a:pos x="65" y="156"/>
                </a:cxn>
                <a:cxn ang="0">
                  <a:pos x="53" y="153"/>
                </a:cxn>
                <a:cxn ang="0">
                  <a:pos x="43" y="155"/>
                </a:cxn>
                <a:cxn ang="0">
                  <a:pos x="33" y="159"/>
                </a:cxn>
                <a:cxn ang="0">
                  <a:pos x="26" y="165"/>
                </a:cxn>
                <a:cxn ang="0">
                  <a:pos x="18" y="172"/>
                </a:cxn>
                <a:cxn ang="0">
                  <a:pos x="12" y="180"/>
                </a:cxn>
                <a:cxn ang="0">
                  <a:pos x="5" y="189"/>
                </a:cxn>
                <a:cxn ang="0">
                  <a:pos x="2" y="198"/>
                </a:cxn>
                <a:cxn ang="0">
                  <a:pos x="0" y="171"/>
                </a:cxn>
                <a:cxn ang="0">
                  <a:pos x="2" y="147"/>
                </a:cxn>
                <a:cxn ang="0">
                  <a:pos x="7" y="124"/>
                </a:cxn>
                <a:cxn ang="0">
                  <a:pos x="16" y="102"/>
                </a:cxn>
                <a:cxn ang="0">
                  <a:pos x="25" y="78"/>
                </a:cxn>
                <a:cxn ang="0">
                  <a:pos x="35" y="56"/>
                </a:cxn>
                <a:cxn ang="0">
                  <a:pos x="44" y="29"/>
                </a:cxn>
                <a:cxn ang="0">
                  <a:pos x="54" y="0"/>
                </a:cxn>
                <a:cxn ang="0">
                  <a:pos x="57" y="12"/>
                </a:cxn>
                <a:cxn ang="0">
                  <a:pos x="62" y="25"/>
                </a:cxn>
                <a:cxn ang="0">
                  <a:pos x="65" y="38"/>
                </a:cxn>
                <a:cxn ang="0">
                  <a:pos x="72" y="51"/>
                </a:cxn>
                <a:cxn ang="0">
                  <a:pos x="78" y="63"/>
                </a:cxn>
                <a:cxn ang="0">
                  <a:pos x="86" y="75"/>
                </a:cxn>
                <a:cxn ang="0">
                  <a:pos x="95" y="84"/>
                </a:cxn>
                <a:cxn ang="0">
                  <a:pos x="106" y="94"/>
                </a:cxn>
              </a:cxnLst>
              <a:rect l="0" t="0" r="r" b="b"/>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7" name="Freeform 57"/>
            <p:cNvSpPr>
              <a:spLocks/>
            </p:cNvSpPr>
            <p:nvPr/>
          </p:nvSpPr>
          <p:spPr bwMode="auto">
            <a:xfrm>
              <a:off x="4127" y="1191"/>
              <a:ext cx="50" cy="56"/>
            </a:xfrm>
            <a:custGeom>
              <a:avLst/>
              <a:gdLst/>
              <a:ahLst/>
              <a:cxnLst>
                <a:cxn ang="0">
                  <a:pos x="250" y="103"/>
                </a:cxn>
                <a:cxn ang="0">
                  <a:pos x="229" y="117"/>
                </a:cxn>
                <a:cxn ang="0">
                  <a:pos x="212" y="135"/>
                </a:cxn>
                <a:cxn ang="0">
                  <a:pos x="198" y="152"/>
                </a:cxn>
                <a:cxn ang="0">
                  <a:pos x="186" y="171"/>
                </a:cxn>
                <a:cxn ang="0">
                  <a:pos x="179" y="190"/>
                </a:cxn>
                <a:cxn ang="0">
                  <a:pos x="176" y="209"/>
                </a:cxn>
                <a:cxn ang="0">
                  <a:pos x="179" y="228"/>
                </a:cxn>
                <a:cxn ang="0">
                  <a:pos x="188" y="248"/>
                </a:cxn>
                <a:cxn ang="0">
                  <a:pos x="169" y="229"/>
                </a:cxn>
                <a:cxn ang="0">
                  <a:pos x="153" y="220"/>
                </a:cxn>
                <a:cxn ang="0">
                  <a:pos x="133" y="219"/>
                </a:cxn>
                <a:cxn ang="0">
                  <a:pos x="115" y="225"/>
                </a:cxn>
                <a:cxn ang="0">
                  <a:pos x="96" y="234"/>
                </a:cxn>
                <a:cxn ang="0">
                  <a:pos x="80" y="247"/>
                </a:cxn>
                <a:cxn ang="0">
                  <a:pos x="64" y="263"/>
                </a:cxn>
                <a:cxn ang="0">
                  <a:pos x="52" y="279"/>
                </a:cxn>
                <a:cxn ang="0">
                  <a:pos x="51" y="262"/>
                </a:cxn>
                <a:cxn ang="0">
                  <a:pos x="49" y="246"/>
                </a:cxn>
                <a:cxn ang="0">
                  <a:pos x="45" y="230"/>
                </a:cxn>
                <a:cxn ang="0">
                  <a:pos x="41" y="217"/>
                </a:cxn>
                <a:cxn ang="0">
                  <a:pos x="34" y="203"/>
                </a:cxn>
                <a:cxn ang="0">
                  <a:pos x="25" y="194"/>
                </a:cxn>
                <a:cxn ang="0">
                  <a:pos x="14" y="187"/>
                </a:cxn>
                <a:cxn ang="0">
                  <a:pos x="0" y="186"/>
                </a:cxn>
                <a:cxn ang="0">
                  <a:pos x="33" y="181"/>
                </a:cxn>
                <a:cxn ang="0">
                  <a:pos x="55" y="166"/>
                </a:cxn>
                <a:cxn ang="0">
                  <a:pos x="70" y="144"/>
                </a:cxn>
                <a:cxn ang="0">
                  <a:pos x="80" y="120"/>
                </a:cxn>
                <a:cxn ang="0">
                  <a:pos x="86" y="89"/>
                </a:cxn>
                <a:cxn ang="0">
                  <a:pos x="93" y="59"/>
                </a:cxn>
                <a:cxn ang="0">
                  <a:pos x="101" y="28"/>
                </a:cxn>
                <a:cxn ang="0">
                  <a:pos x="114" y="0"/>
                </a:cxn>
                <a:cxn ang="0">
                  <a:pos x="128" y="20"/>
                </a:cxn>
                <a:cxn ang="0">
                  <a:pos x="140" y="44"/>
                </a:cxn>
                <a:cxn ang="0">
                  <a:pos x="153" y="66"/>
                </a:cxn>
                <a:cxn ang="0">
                  <a:pos x="166" y="89"/>
                </a:cxn>
                <a:cxn ang="0">
                  <a:pos x="181" y="105"/>
                </a:cxn>
                <a:cxn ang="0">
                  <a:pos x="199" y="115"/>
                </a:cxn>
                <a:cxn ang="0">
                  <a:pos x="220" y="114"/>
                </a:cxn>
                <a:cxn ang="0">
                  <a:pos x="250" y="103"/>
                </a:cxn>
              </a:cxnLst>
              <a:rect l="0" t="0" r="r" b="b"/>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8" name="Freeform 58"/>
            <p:cNvSpPr>
              <a:spLocks/>
            </p:cNvSpPr>
            <p:nvPr/>
          </p:nvSpPr>
          <p:spPr bwMode="auto">
            <a:xfrm>
              <a:off x="4193" y="1267"/>
              <a:ext cx="21" cy="32"/>
            </a:xfrm>
            <a:custGeom>
              <a:avLst/>
              <a:gdLst/>
              <a:ahLst/>
              <a:cxnLst>
                <a:cxn ang="0">
                  <a:pos x="104" y="144"/>
                </a:cxn>
                <a:cxn ang="0">
                  <a:pos x="87" y="147"/>
                </a:cxn>
                <a:cxn ang="0">
                  <a:pos x="74" y="150"/>
                </a:cxn>
                <a:cxn ang="0">
                  <a:pos x="60" y="151"/>
                </a:cxn>
                <a:cxn ang="0">
                  <a:pos x="48" y="153"/>
                </a:cxn>
                <a:cxn ang="0">
                  <a:pos x="34" y="153"/>
                </a:cxn>
                <a:cxn ang="0">
                  <a:pos x="23" y="155"/>
                </a:cxn>
                <a:cxn ang="0">
                  <a:pos x="12" y="155"/>
                </a:cxn>
                <a:cxn ang="0">
                  <a:pos x="0" y="156"/>
                </a:cxn>
                <a:cxn ang="0">
                  <a:pos x="73" y="0"/>
                </a:cxn>
                <a:cxn ang="0">
                  <a:pos x="104" y="144"/>
                </a:cxn>
              </a:cxnLst>
              <a:rect l="0" t="0" r="r" b="b"/>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9" name="Freeform 59"/>
            <p:cNvSpPr>
              <a:spLocks/>
            </p:cNvSpPr>
            <p:nvPr/>
          </p:nvSpPr>
          <p:spPr bwMode="auto">
            <a:xfrm>
              <a:off x="4160" y="1288"/>
              <a:ext cx="12" cy="13"/>
            </a:xfrm>
            <a:custGeom>
              <a:avLst/>
              <a:gdLst/>
              <a:ahLst/>
              <a:cxnLst>
                <a:cxn ang="0">
                  <a:pos x="0" y="52"/>
                </a:cxn>
                <a:cxn ang="0">
                  <a:pos x="22" y="0"/>
                </a:cxn>
                <a:cxn ang="0">
                  <a:pos x="62" y="62"/>
                </a:cxn>
                <a:cxn ang="0">
                  <a:pos x="0" y="52"/>
                </a:cxn>
              </a:cxnLst>
              <a:rect l="0" t="0" r="r" b="b"/>
              <a:pathLst>
                <a:path w="62" h="62">
                  <a:moveTo>
                    <a:pt x="0" y="52"/>
                  </a:moveTo>
                  <a:lnTo>
                    <a:pt x="22" y="0"/>
                  </a:lnTo>
                  <a:lnTo>
                    <a:pt x="62" y="62"/>
                  </a:lnTo>
                  <a:lnTo>
                    <a:pt x="0" y="5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0" name="Freeform 60"/>
            <p:cNvSpPr>
              <a:spLocks/>
            </p:cNvSpPr>
            <p:nvPr/>
          </p:nvSpPr>
          <p:spPr bwMode="auto">
            <a:xfrm>
              <a:off x="4118" y="1290"/>
              <a:ext cx="158" cy="33"/>
            </a:xfrm>
            <a:custGeom>
              <a:avLst/>
              <a:gdLst/>
              <a:ahLst/>
              <a:cxnLst>
                <a:cxn ang="0">
                  <a:pos x="788" y="42"/>
                </a:cxn>
                <a:cxn ang="0">
                  <a:pos x="699" y="85"/>
                </a:cxn>
                <a:cxn ang="0">
                  <a:pos x="607" y="118"/>
                </a:cxn>
                <a:cxn ang="0">
                  <a:pos x="511" y="141"/>
                </a:cxn>
                <a:cxn ang="0">
                  <a:pos x="414" y="156"/>
                </a:cxn>
                <a:cxn ang="0">
                  <a:pos x="313" y="163"/>
                </a:cxn>
                <a:cxn ang="0">
                  <a:pos x="213" y="165"/>
                </a:cxn>
                <a:cxn ang="0">
                  <a:pos x="111" y="161"/>
                </a:cxn>
                <a:cxn ang="0">
                  <a:pos x="10" y="156"/>
                </a:cxn>
                <a:cxn ang="0">
                  <a:pos x="6" y="150"/>
                </a:cxn>
                <a:cxn ang="0">
                  <a:pos x="4" y="146"/>
                </a:cxn>
                <a:cxn ang="0">
                  <a:pos x="1" y="139"/>
                </a:cxn>
                <a:cxn ang="0">
                  <a:pos x="1" y="133"/>
                </a:cxn>
                <a:cxn ang="0">
                  <a:pos x="0" y="125"/>
                </a:cxn>
                <a:cxn ang="0">
                  <a:pos x="0" y="118"/>
                </a:cxn>
                <a:cxn ang="0">
                  <a:pos x="0" y="111"/>
                </a:cxn>
                <a:cxn ang="0">
                  <a:pos x="0" y="104"/>
                </a:cxn>
                <a:cxn ang="0">
                  <a:pos x="95" y="108"/>
                </a:cxn>
                <a:cxn ang="0">
                  <a:pos x="194" y="111"/>
                </a:cxn>
                <a:cxn ang="0">
                  <a:pos x="294" y="106"/>
                </a:cxn>
                <a:cxn ang="0">
                  <a:pos x="397" y="98"/>
                </a:cxn>
                <a:cxn ang="0">
                  <a:pos x="498" y="82"/>
                </a:cxn>
                <a:cxn ang="0">
                  <a:pos x="598" y="62"/>
                </a:cxn>
                <a:cxn ang="0">
                  <a:pos x="694" y="34"/>
                </a:cxn>
                <a:cxn ang="0">
                  <a:pos x="788" y="0"/>
                </a:cxn>
                <a:cxn ang="0">
                  <a:pos x="788" y="42"/>
                </a:cxn>
              </a:cxnLst>
              <a:rect l="0" t="0" r="r" b="b"/>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1" name="Freeform 61"/>
            <p:cNvSpPr>
              <a:spLocks/>
            </p:cNvSpPr>
            <p:nvPr/>
          </p:nvSpPr>
          <p:spPr bwMode="auto">
            <a:xfrm>
              <a:off x="4064" y="1311"/>
              <a:ext cx="299" cy="429"/>
            </a:xfrm>
            <a:custGeom>
              <a:avLst/>
              <a:gdLst/>
              <a:ahLst/>
              <a:cxnLst>
                <a:cxn ang="0">
                  <a:pos x="1190" y="1044"/>
                </a:cxn>
                <a:cxn ang="0">
                  <a:pos x="1085" y="1111"/>
                </a:cxn>
                <a:cxn ang="0">
                  <a:pos x="1146" y="1174"/>
                </a:cxn>
                <a:cxn ang="0">
                  <a:pos x="1168" y="1261"/>
                </a:cxn>
                <a:cxn ang="0">
                  <a:pos x="1152" y="1378"/>
                </a:cxn>
                <a:cxn ang="0">
                  <a:pos x="1251" y="1300"/>
                </a:cxn>
                <a:cxn ang="0">
                  <a:pos x="1362" y="1724"/>
                </a:cxn>
                <a:cxn ang="0">
                  <a:pos x="1273" y="1828"/>
                </a:cxn>
                <a:cxn ang="0">
                  <a:pos x="1239" y="1899"/>
                </a:cxn>
                <a:cxn ang="0">
                  <a:pos x="1289" y="2014"/>
                </a:cxn>
                <a:cxn ang="0">
                  <a:pos x="1357" y="2032"/>
                </a:cxn>
                <a:cxn ang="0">
                  <a:pos x="1493" y="2001"/>
                </a:cxn>
                <a:cxn ang="0">
                  <a:pos x="1460" y="2070"/>
                </a:cxn>
                <a:cxn ang="0">
                  <a:pos x="1362" y="2117"/>
                </a:cxn>
                <a:cxn ang="0">
                  <a:pos x="1203" y="2091"/>
                </a:cxn>
                <a:cxn ang="0">
                  <a:pos x="1120" y="1497"/>
                </a:cxn>
                <a:cxn ang="0">
                  <a:pos x="1061" y="891"/>
                </a:cxn>
                <a:cxn ang="0">
                  <a:pos x="1043" y="840"/>
                </a:cxn>
                <a:cxn ang="0">
                  <a:pos x="1029" y="1020"/>
                </a:cxn>
                <a:cxn ang="0">
                  <a:pos x="1056" y="1463"/>
                </a:cxn>
                <a:cxn ang="0">
                  <a:pos x="978" y="1540"/>
                </a:cxn>
                <a:cxn ang="0">
                  <a:pos x="877" y="1480"/>
                </a:cxn>
                <a:cxn ang="0">
                  <a:pos x="867" y="1653"/>
                </a:cxn>
                <a:cxn ang="0">
                  <a:pos x="805" y="1496"/>
                </a:cxn>
                <a:cxn ang="0">
                  <a:pos x="789" y="1150"/>
                </a:cxn>
                <a:cxn ang="0">
                  <a:pos x="760" y="1647"/>
                </a:cxn>
                <a:cxn ang="0">
                  <a:pos x="613" y="2115"/>
                </a:cxn>
                <a:cxn ang="0">
                  <a:pos x="626" y="1400"/>
                </a:cxn>
                <a:cxn ang="0">
                  <a:pos x="633" y="950"/>
                </a:cxn>
                <a:cxn ang="0">
                  <a:pos x="581" y="1192"/>
                </a:cxn>
                <a:cxn ang="0">
                  <a:pos x="548" y="1205"/>
                </a:cxn>
                <a:cxn ang="0">
                  <a:pos x="516" y="1171"/>
                </a:cxn>
                <a:cxn ang="0">
                  <a:pos x="466" y="1093"/>
                </a:cxn>
                <a:cxn ang="0">
                  <a:pos x="406" y="1214"/>
                </a:cxn>
                <a:cxn ang="0">
                  <a:pos x="315" y="1311"/>
                </a:cxn>
                <a:cxn ang="0">
                  <a:pos x="378" y="1354"/>
                </a:cxn>
                <a:cxn ang="0">
                  <a:pos x="401" y="1436"/>
                </a:cxn>
                <a:cxn ang="0">
                  <a:pos x="436" y="1534"/>
                </a:cxn>
                <a:cxn ang="0">
                  <a:pos x="506" y="1424"/>
                </a:cxn>
                <a:cxn ang="0">
                  <a:pos x="467" y="1803"/>
                </a:cxn>
                <a:cxn ang="0">
                  <a:pos x="424" y="1725"/>
                </a:cxn>
                <a:cxn ang="0">
                  <a:pos x="349" y="1719"/>
                </a:cxn>
                <a:cxn ang="0">
                  <a:pos x="294" y="1830"/>
                </a:cxn>
                <a:cxn ang="0">
                  <a:pos x="313" y="1359"/>
                </a:cxn>
                <a:cxn ang="0">
                  <a:pos x="301" y="1296"/>
                </a:cxn>
                <a:cxn ang="0">
                  <a:pos x="302" y="1204"/>
                </a:cxn>
                <a:cxn ang="0">
                  <a:pos x="261" y="1206"/>
                </a:cxn>
                <a:cxn ang="0">
                  <a:pos x="230" y="1332"/>
                </a:cxn>
                <a:cxn ang="0">
                  <a:pos x="186" y="1285"/>
                </a:cxn>
                <a:cxn ang="0">
                  <a:pos x="129" y="1245"/>
                </a:cxn>
                <a:cxn ang="0">
                  <a:pos x="60" y="1358"/>
                </a:cxn>
                <a:cxn ang="0">
                  <a:pos x="39" y="880"/>
                </a:cxn>
                <a:cxn ang="0">
                  <a:pos x="228" y="134"/>
                </a:cxn>
                <a:cxn ang="0">
                  <a:pos x="691" y="105"/>
                </a:cxn>
                <a:cxn ang="0">
                  <a:pos x="1137" y="100"/>
                </a:cxn>
                <a:cxn ang="0">
                  <a:pos x="1260" y="691"/>
                </a:cxn>
              </a:cxnLst>
              <a:rect l="0" t="0" r="r" b="b"/>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2" name="Freeform 62"/>
            <p:cNvSpPr>
              <a:spLocks/>
            </p:cNvSpPr>
            <p:nvPr/>
          </p:nvSpPr>
          <p:spPr bwMode="auto">
            <a:xfrm>
              <a:off x="4203" y="1342"/>
              <a:ext cx="87" cy="79"/>
            </a:xfrm>
            <a:custGeom>
              <a:avLst/>
              <a:gdLst/>
              <a:ahLst/>
              <a:cxnLst>
                <a:cxn ang="0">
                  <a:pos x="301" y="124"/>
                </a:cxn>
                <a:cxn ang="0">
                  <a:pos x="435" y="114"/>
                </a:cxn>
                <a:cxn ang="0">
                  <a:pos x="434" y="150"/>
                </a:cxn>
                <a:cxn ang="0">
                  <a:pos x="422" y="183"/>
                </a:cxn>
                <a:cxn ang="0">
                  <a:pos x="401" y="214"/>
                </a:cxn>
                <a:cxn ang="0">
                  <a:pos x="380" y="246"/>
                </a:cxn>
                <a:cxn ang="0">
                  <a:pos x="358" y="276"/>
                </a:cxn>
                <a:cxn ang="0">
                  <a:pos x="346" y="311"/>
                </a:cxn>
                <a:cxn ang="0">
                  <a:pos x="346" y="350"/>
                </a:cxn>
                <a:cxn ang="0">
                  <a:pos x="363" y="394"/>
                </a:cxn>
                <a:cxn ang="0">
                  <a:pos x="344" y="396"/>
                </a:cxn>
                <a:cxn ang="0">
                  <a:pos x="327" y="394"/>
                </a:cxn>
                <a:cxn ang="0">
                  <a:pos x="311" y="385"/>
                </a:cxn>
                <a:cxn ang="0">
                  <a:pos x="297" y="374"/>
                </a:cxn>
                <a:cxn ang="0">
                  <a:pos x="284" y="360"/>
                </a:cxn>
                <a:cxn ang="0">
                  <a:pos x="271" y="348"/>
                </a:cxn>
                <a:cxn ang="0">
                  <a:pos x="260" y="337"/>
                </a:cxn>
                <a:cxn ang="0">
                  <a:pos x="249" y="332"/>
                </a:cxn>
                <a:cxn ang="0">
                  <a:pos x="238" y="340"/>
                </a:cxn>
                <a:cxn ang="0">
                  <a:pos x="231" y="351"/>
                </a:cxn>
                <a:cxn ang="0">
                  <a:pos x="225" y="362"/>
                </a:cxn>
                <a:cxn ang="0">
                  <a:pos x="221" y="374"/>
                </a:cxn>
                <a:cxn ang="0">
                  <a:pos x="213" y="383"/>
                </a:cxn>
                <a:cxn ang="0">
                  <a:pos x="205" y="390"/>
                </a:cxn>
                <a:cxn ang="0">
                  <a:pos x="192" y="394"/>
                </a:cxn>
                <a:cxn ang="0">
                  <a:pos x="177" y="394"/>
                </a:cxn>
                <a:cxn ang="0">
                  <a:pos x="171" y="361"/>
                </a:cxn>
                <a:cxn ang="0">
                  <a:pos x="157" y="335"/>
                </a:cxn>
                <a:cxn ang="0">
                  <a:pos x="136" y="313"/>
                </a:cxn>
                <a:cxn ang="0">
                  <a:pos x="111" y="294"/>
                </a:cxn>
                <a:cxn ang="0">
                  <a:pos x="82" y="277"/>
                </a:cxn>
                <a:cxn ang="0">
                  <a:pos x="53" y="262"/>
                </a:cxn>
                <a:cxn ang="0">
                  <a:pos x="25" y="245"/>
                </a:cxn>
                <a:cxn ang="0">
                  <a:pos x="0" y="228"/>
                </a:cxn>
                <a:cxn ang="0">
                  <a:pos x="16" y="218"/>
                </a:cxn>
                <a:cxn ang="0">
                  <a:pos x="35" y="212"/>
                </a:cxn>
                <a:cxn ang="0">
                  <a:pos x="56" y="209"/>
                </a:cxn>
                <a:cxn ang="0">
                  <a:pos x="78" y="207"/>
                </a:cxn>
                <a:cxn ang="0">
                  <a:pos x="99" y="204"/>
                </a:cxn>
                <a:cxn ang="0">
                  <a:pos x="119" y="201"/>
                </a:cxn>
                <a:cxn ang="0">
                  <a:pos x="138" y="195"/>
                </a:cxn>
                <a:cxn ang="0">
                  <a:pos x="156" y="187"/>
                </a:cxn>
                <a:cxn ang="0">
                  <a:pos x="228" y="0"/>
                </a:cxn>
                <a:cxn ang="0">
                  <a:pos x="241" y="9"/>
                </a:cxn>
                <a:cxn ang="0">
                  <a:pos x="251" y="23"/>
                </a:cxn>
                <a:cxn ang="0">
                  <a:pos x="258" y="39"/>
                </a:cxn>
                <a:cxn ang="0">
                  <a:pos x="265" y="58"/>
                </a:cxn>
                <a:cxn ang="0">
                  <a:pos x="269" y="75"/>
                </a:cxn>
                <a:cxn ang="0">
                  <a:pos x="277" y="93"/>
                </a:cxn>
                <a:cxn ang="0">
                  <a:pos x="286" y="109"/>
                </a:cxn>
                <a:cxn ang="0">
                  <a:pos x="301" y="124"/>
                </a:cxn>
              </a:cxnLst>
              <a:rect l="0" t="0" r="r" b="b"/>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3" name="Freeform 63"/>
            <p:cNvSpPr>
              <a:spLocks/>
            </p:cNvSpPr>
            <p:nvPr/>
          </p:nvSpPr>
          <p:spPr bwMode="auto">
            <a:xfrm>
              <a:off x="4228" y="1363"/>
              <a:ext cx="52" cy="41"/>
            </a:xfrm>
            <a:custGeom>
              <a:avLst/>
              <a:gdLst/>
              <a:ahLst/>
              <a:cxnLst>
                <a:cxn ang="0">
                  <a:pos x="258" y="62"/>
                </a:cxn>
                <a:cxn ang="0">
                  <a:pos x="248" y="79"/>
                </a:cxn>
                <a:cxn ang="0">
                  <a:pos x="235" y="96"/>
                </a:cxn>
                <a:cxn ang="0">
                  <a:pos x="220" y="110"/>
                </a:cxn>
                <a:cxn ang="0">
                  <a:pos x="206" y="126"/>
                </a:cxn>
                <a:cxn ang="0">
                  <a:pos x="194" y="141"/>
                </a:cxn>
                <a:cxn ang="0">
                  <a:pos x="185" y="160"/>
                </a:cxn>
                <a:cxn ang="0">
                  <a:pos x="181" y="181"/>
                </a:cxn>
                <a:cxn ang="0">
                  <a:pos x="186" y="207"/>
                </a:cxn>
                <a:cxn ang="0">
                  <a:pos x="169" y="192"/>
                </a:cxn>
                <a:cxn ang="0">
                  <a:pos x="153" y="180"/>
                </a:cxn>
                <a:cxn ang="0">
                  <a:pos x="136" y="171"/>
                </a:cxn>
                <a:cxn ang="0">
                  <a:pos x="122" y="168"/>
                </a:cxn>
                <a:cxn ang="0">
                  <a:pos x="105" y="168"/>
                </a:cxn>
                <a:cxn ang="0">
                  <a:pos x="92" y="175"/>
                </a:cxn>
                <a:cxn ang="0">
                  <a:pos x="80" y="187"/>
                </a:cxn>
                <a:cxn ang="0">
                  <a:pos x="72" y="207"/>
                </a:cxn>
                <a:cxn ang="0">
                  <a:pos x="0" y="145"/>
                </a:cxn>
                <a:cxn ang="0">
                  <a:pos x="6" y="136"/>
                </a:cxn>
                <a:cxn ang="0">
                  <a:pos x="13" y="134"/>
                </a:cxn>
                <a:cxn ang="0">
                  <a:pos x="20" y="135"/>
                </a:cxn>
                <a:cxn ang="0">
                  <a:pos x="27" y="141"/>
                </a:cxn>
                <a:cxn ang="0">
                  <a:pos x="33" y="145"/>
                </a:cxn>
                <a:cxn ang="0">
                  <a:pos x="41" y="149"/>
                </a:cxn>
                <a:cxn ang="0">
                  <a:pos x="50" y="149"/>
                </a:cxn>
                <a:cxn ang="0">
                  <a:pos x="62" y="145"/>
                </a:cxn>
                <a:cxn ang="0">
                  <a:pos x="103" y="0"/>
                </a:cxn>
                <a:cxn ang="0">
                  <a:pos x="108" y="24"/>
                </a:cxn>
                <a:cxn ang="0">
                  <a:pos x="122" y="42"/>
                </a:cxn>
                <a:cxn ang="0">
                  <a:pos x="141" y="51"/>
                </a:cxn>
                <a:cxn ang="0">
                  <a:pos x="166" y="57"/>
                </a:cxn>
                <a:cxn ang="0">
                  <a:pos x="191" y="58"/>
                </a:cxn>
                <a:cxn ang="0">
                  <a:pos x="217" y="58"/>
                </a:cxn>
                <a:cxn ang="0">
                  <a:pos x="239" y="58"/>
                </a:cxn>
                <a:cxn ang="0">
                  <a:pos x="258" y="62"/>
                </a:cxn>
              </a:cxnLst>
              <a:rect l="0" t="0" r="r" b="b"/>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4" name="Freeform 64"/>
            <p:cNvSpPr>
              <a:spLocks/>
            </p:cNvSpPr>
            <p:nvPr/>
          </p:nvSpPr>
          <p:spPr bwMode="auto">
            <a:xfrm>
              <a:off x="4087" y="1373"/>
              <a:ext cx="87" cy="91"/>
            </a:xfrm>
            <a:custGeom>
              <a:avLst/>
              <a:gdLst/>
              <a:ahLst/>
              <a:cxnLst>
                <a:cxn ang="0">
                  <a:pos x="415" y="94"/>
                </a:cxn>
                <a:cxn ang="0">
                  <a:pos x="435" y="94"/>
                </a:cxn>
                <a:cxn ang="0">
                  <a:pos x="433" y="127"/>
                </a:cxn>
                <a:cxn ang="0">
                  <a:pos x="420" y="159"/>
                </a:cxn>
                <a:cxn ang="0">
                  <a:pos x="397" y="188"/>
                </a:cxn>
                <a:cxn ang="0">
                  <a:pos x="373" y="219"/>
                </a:cxn>
                <a:cxn ang="0">
                  <a:pos x="352" y="249"/>
                </a:cxn>
                <a:cxn ang="0">
                  <a:pos x="342" y="281"/>
                </a:cxn>
                <a:cxn ang="0">
                  <a:pos x="346" y="315"/>
                </a:cxn>
                <a:cxn ang="0">
                  <a:pos x="373" y="353"/>
                </a:cxn>
                <a:cxn ang="0">
                  <a:pos x="356" y="363"/>
                </a:cxn>
                <a:cxn ang="0">
                  <a:pos x="340" y="367"/>
                </a:cxn>
                <a:cxn ang="0">
                  <a:pos x="322" y="364"/>
                </a:cxn>
                <a:cxn ang="0">
                  <a:pos x="304" y="360"/>
                </a:cxn>
                <a:cxn ang="0">
                  <a:pos x="285" y="352"/>
                </a:cxn>
                <a:cxn ang="0">
                  <a:pos x="267" y="345"/>
                </a:cxn>
                <a:cxn ang="0">
                  <a:pos x="248" y="341"/>
                </a:cxn>
                <a:cxn ang="0">
                  <a:pos x="229" y="343"/>
                </a:cxn>
                <a:cxn ang="0">
                  <a:pos x="221" y="357"/>
                </a:cxn>
                <a:cxn ang="0">
                  <a:pos x="214" y="372"/>
                </a:cxn>
                <a:cxn ang="0">
                  <a:pos x="207" y="387"/>
                </a:cxn>
                <a:cxn ang="0">
                  <a:pos x="200" y="403"/>
                </a:cxn>
                <a:cxn ang="0">
                  <a:pos x="192" y="416"/>
                </a:cxn>
                <a:cxn ang="0">
                  <a:pos x="185" y="431"/>
                </a:cxn>
                <a:cxn ang="0">
                  <a:pos x="175" y="443"/>
                </a:cxn>
                <a:cxn ang="0">
                  <a:pos x="166" y="457"/>
                </a:cxn>
                <a:cxn ang="0">
                  <a:pos x="144" y="455"/>
                </a:cxn>
                <a:cxn ang="0">
                  <a:pos x="131" y="444"/>
                </a:cxn>
                <a:cxn ang="0">
                  <a:pos x="126" y="428"/>
                </a:cxn>
                <a:cxn ang="0">
                  <a:pos x="126" y="408"/>
                </a:cxn>
                <a:cxn ang="0">
                  <a:pos x="127" y="383"/>
                </a:cxn>
                <a:cxn ang="0">
                  <a:pos x="129" y="361"/>
                </a:cxn>
                <a:cxn ang="0">
                  <a:pos x="128" y="338"/>
                </a:cxn>
                <a:cxn ang="0">
                  <a:pos x="125" y="321"/>
                </a:cxn>
                <a:cxn ang="0">
                  <a:pos x="110" y="306"/>
                </a:cxn>
                <a:cxn ang="0">
                  <a:pos x="93" y="296"/>
                </a:cxn>
                <a:cxn ang="0">
                  <a:pos x="74" y="291"/>
                </a:cxn>
                <a:cxn ang="0">
                  <a:pos x="55" y="287"/>
                </a:cxn>
                <a:cxn ang="0">
                  <a:pos x="34" y="283"/>
                </a:cxn>
                <a:cxn ang="0">
                  <a:pos x="18" y="275"/>
                </a:cxn>
                <a:cxn ang="0">
                  <a:pos x="6" y="260"/>
                </a:cxn>
                <a:cxn ang="0">
                  <a:pos x="0" y="239"/>
                </a:cxn>
                <a:cxn ang="0">
                  <a:pos x="15" y="226"/>
                </a:cxn>
                <a:cxn ang="0">
                  <a:pos x="31" y="216"/>
                </a:cxn>
                <a:cxn ang="0">
                  <a:pos x="47" y="207"/>
                </a:cxn>
                <a:cxn ang="0">
                  <a:pos x="62" y="200"/>
                </a:cxn>
                <a:cxn ang="0">
                  <a:pos x="77" y="194"/>
                </a:cxn>
                <a:cxn ang="0">
                  <a:pos x="93" y="190"/>
                </a:cxn>
                <a:cxn ang="0">
                  <a:pos x="109" y="187"/>
                </a:cxn>
                <a:cxn ang="0">
                  <a:pos x="125" y="187"/>
                </a:cxn>
                <a:cxn ang="0">
                  <a:pos x="166" y="0"/>
                </a:cxn>
                <a:cxn ang="0">
                  <a:pos x="201" y="12"/>
                </a:cxn>
                <a:cxn ang="0">
                  <a:pos x="232" y="33"/>
                </a:cxn>
                <a:cxn ang="0">
                  <a:pos x="259" y="57"/>
                </a:cxn>
                <a:cxn ang="0">
                  <a:pos x="286" y="82"/>
                </a:cxn>
                <a:cxn ang="0">
                  <a:pos x="312" y="100"/>
                </a:cxn>
                <a:cxn ang="0">
                  <a:pos x="342" y="112"/>
                </a:cxn>
                <a:cxn ang="0">
                  <a:pos x="374" y="111"/>
                </a:cxn>
                <a:cxn ang="0">
                  <a:pos x="415" y="94"/>
                </a:cxn>
              </a:cxnLst>
              <a:rect l="0" t="0" r="r" b="b"/>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5" name="Freeform 65"/>
            <p:cNvSpPr>
              <a:spLocks/>
            </p:cNvSpPr>
            <p:nvPr/>
          </p:nvSpPr>
          <p:spPr bwMode="auto">
            <a:xfrm>
              <a:off x="4102" y="1386"/>
              <a:ext cx="62" cy="58"/>
            </a:xfrm>
            <a:custGeom>
              <a:avLst/>
              <a:gdLst/>
              <a:ahLst/>
              <a:cxnLst>
                <a:cxn ang="0">
                  <a:pos x="290" y="72"/>
                </a:cxn>
                <a:cxn ang="0">
                  <a:pos x="312" y="72"/>
                </a:cxn>
                <a:cxn ang="0">
                  <a:pos x="292" y="96"/>
                </a:cxn>
                <a:cxn ang="0">
                  <a:pos x="273" y="117"/>
                </a:cxn>
                <a:cxn ang="0">
                  <a:pos x="253" y="136"/>
                </a:cxn>
                <a:cxn ang="0">
                  <a:pos x="236" y="156"/>
                </a:cxn>
                <a:cxn ang="0">
                  <a:pos x="222" y="174"/>
                </a:cxn>
                <a:cxn ang="0">
                  <a:pos x="217" y="195"/>
                </a:cxn>
                <a:cxn ang="0">
                  <a:pos x="220" y="219"/>
                </a:cxn>
                <a:cxn ang="0">
                  <a:pos x="238" y="248"/>
                </a:cxn>
                <a:cxn ang="0">
                  <a:pos x="225" y="247"/>
                </a:cxn>
                <a:cxn ang="0">
                  <a:pos x="212" y="246"/>
                </a:cxn>
                <a:cxn ang="0">
                  <a:pos x="199" y="244"/>
                </a:cxn>
                <a:cxn ang="0">
                  <a:pos x="186" y="241"/>
                </a:cxn>
                <a:cxn ang="0">
                  <a:pos x="173" y="238"/>
                </a:cxn>
                <a:cxn ang="0">
                  <a:pos x="159" y="235"/>
                </a:cxn>
                <a:cxn ang="0">
                  <a:pos x="145" y="231"/>
                </a:cxn>
                <a:cxn ang="0">
                  <a:pos x="135" y="228"/>
                </a:cxn>
                <a:cxn ang="0">
                  <a:pos x="93" y="290"/>
                </a:cxn>
                <a:cxn ang="0">
                  <a:pos x="91" y="276"/>
                </a:cxn>
                <a:cxn ang="0">
                  <a:pos x="87" y="261"/>
                </a:cxn>
                <a:cxn ang="0">
                  <a:pos x="80" y="244"/>
                </a:cxn>
                <a:cxn ang="0">
                  <a:pos x="70" y="228"/>
                </a:cxn>
                <a:cxn ang="0">
                  <a:pos x="56" y="211"/>
                </a:cxn>
                <a:cxn ang="0">
                  <a:pos x="39" y="197"/>
                </a:cxn>
                <a:cxn ang="0">
                  <a:pos x="20" y="185"/>
                </a:cxn>
                <a:cxn ang="0">
                  <a:pos x="0" y="176"/>
                </a:cxn>
                <a:cxn ang="0">
                  <a:pos x="39" y="176"/>
                </a:cxn>
                <a:cxn ang="0">
                  <a:pos x="69" y="167"/>
                </a:cxn>
                <a:cxn ang="0">
                  <a:pos x="88" y="148"/>
                </a:cxn>
                <a:cxn ang="0">
                  <a:pos x="100" y="122"/>
                </a:cxn>
                <a:cxn ang="0">
                  <a:pos x="108" y="91"/>
                </a:cxn>
                <a:cxn ang="0">
                  <a:pos x="113" y="59"/>
                </a:cxn>
                <a:cxn ang="0">
                  <a:pos x="117" y="28"/>
                </a:cxn>
                <a:cxn ang="0">
                  <a:pos x="124" y="0"/>
                </a:cxn>
                <a:cxn ang="0">
                  <a:pos x="139" y="19"/>
                </a:cxn>
                <a:cxn ang="0">
                  <a:pos x="157" y="38"/>
                </a:cxn>
                <a:cxn ang="0">
                  <a:pos x="175" y="55"/>
                </a:cxn>
                <a:cxn ang="0">
                  <a:pos x="195" y="71"/>
                </a:cxn>
                <a:cxn ang="0">
                  <a:pos x="215" y="80"/>
                </a:cxn>
                <a:cxn ang="0">
                  <a:pos x="239" y="84"/>
                </a:cxn>
                <a:cxn ang="0">
                  <a:pos x="263" y="82"/>
                </a:cxn>
                <a:cxn ang="0">
                  <a:pos x="290" y="72"/>
                </a:cxn>
              </a:cxnLst>
              <a:rect l="0" t="0" r="r" b="b"/>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6" name="Freeform 66"/>
            <p:cNvSpPr>
              <a:spLocks/>
            </p:cNvSpPr>
            <p:nvPr/>
          </p:nvSpPr>
          <p:spPr bwMode="auto">
            <a:xfrm>
              <a:off x="4170" y="1417"/>
              <a:ext cx="77" cy="84"/>
            </a:xfrm>
            <a:custGeom>
              <a:avLst/>
              <a:gdLst/>
              <a:ahLst/>
              <a:cxnLst>
                <a:cxn ang="0">
                  <a:pos x="270" y="154"/>
                </a:cxn>
                <a:cxn ang="0">
                  <a:pos x="283" y="163"/>
                </a:cxn>
                <a:cxn ang="0">
                  <a:pos x="298" y="171"/>
                </a:cxn>
                <a:cxn ang="0">
                  <a:pos x="315" y="176"/>
                </a:cxn>
                <a:cxn ang="0">
                  <a:pos x="333" y="183"/>
                </a:cxn>
                <a:cxn ang="0">
                  <a:pos x="349" y="188"/>
                </a:cxn>
                <a:cxn ang="0">
                  <a:pos x="365" y="198"/>
                </a:cxn>
                <a:cxn ang="0">
                  <a:pos x="376" y="210"/>
                </a:cxn>
                <a:cxn ang="0">
                  <a:pos x="384" y="228"/>
                </a:cxn>
                <a:cxn ang="0">
                  <a:pos x="356" y="242"/>
                </a:cxn>
                <a:cxn ang="0">
                  <a:pos x="331" y="260"/>
                </a:cxn>
                <a:cxn ang="0">
                  <a:pos x="309" y="279"/>
                </a:cxn>
                <a:cxn ang="0">
                  <a:pos x="289" y="300"/>
                </a:cxn>
                <a:cxn ang="0">
                  <a:pos x="274" y="323"/>
                </a:cxn>
                <a:cxn ang="0">
                  <a:pos x="263" y="350"/>
                </a:cxn>
                <a:cxn ang="0">
                  <a:pos x="258" y="380"/>
                </a:cxn>
                <a:cxn ang="0">
                  <a:pos x="260" y="414"/>
                </a:cxn>
                <a:cxn ang="0">
                  <a:pos x="241" y="420"/>
                </a:cxn>
                <a:cxn ang="0">
                  <a:pos x="224" y="419"/>
                </a:cxn>
                <a:cxn ang="0">
                  <a:pos x="207" y="412"/>
                </a:cxn>
                <a:cxn ang="0">
                  <a:pos x="193" y="401"/>
                </a:cxn>
                <a:cxn ang="0">
                  <a:pos x="178" y="385"/>
                </a:cxn>
                <a:cxn ang="0">
                  <a:pos x="164" y="369"/>
                </a:cxn>
                <a:cxn ang="0">
                  <a:pos x="149" y="353"/>
                </a:cxn>
                <a:cxn ang="0">
                  <a:pos x="135" y="341"/>
                </a:cxn>
                <a:cxn ang="0">
                  <a:pos x="118" y="349"/>
                </a:cxn>
                <a:cxn ang="0">
                  <a:pos x="101" y="358"/>
                </a:cxn>
                <a:cxn ang="0">
                  <a:pos x="81" y="367"/>
                </a:cxn>
                <a:cxn ang="0">
                  <a:pos x="63" y="373"/>
                </a:cxn>
                <a:cxn ang="0">
                  <a:pos x="44" y="376"/>
                </a:cxn>
                <a:cxn ang="0">
                  <a:pos x="28" y="375"/>
                </a:cxn>
                <a:cxn ang="0">
                  <a:pos x="13" y="367"/>
                </a:cxn>
                <a:cxn ang="0">
                  <a:pos x="0" y="352"/>
                </a:cxn>
                <a:cxn ang="0">
                  <a:pos x="15" y="326"/>
                </a:cxn>
                <a:cxn ang="0">
                  <a:pos x="31" y="300"/>
                </a:cxn>
                <a:cxn ang="0">
                  <a:pos x="42" y="271"/>
                </a:cxn>
                <a:cxn ang="0">
                  <a:pos x="51" y="242"/>
                </a:cxn>
                <a:cxn ang="0">
                  <a:pos x="51" y="213"/>
                </a:cxn>
                <a:cxn ang="0">
                  <a:pos x="44" y="185"/>
                </a:cxn>
                <a:cxn ang="0">
                  <a:pos x="27" y="158"/>
                </a:cxn>
                <a:cxn ang="0">
                  <a:pos x="0" y="134"/>
                </a:cxn>
                <a:cxn ang="0">
                  <a:pos x="13" y="118"/>
                </a:cxn>
                <a:cxn ang="0">
                  <a:pos x="29" y="110"/>
                </a:cxn>
                <a:cxn ang="0">
                  <a:pos x="49" y="107"/>
                </a:cxn>
                <a:cxn ang="0">
                  <a:pos x="69" y="110"/>
                </a:cxn>
                <a:cxn ang="0">
                  <a:pos x="88" y="115"/>
                </a:cxn>
                <a:cxn ang="0">
                  <a:pos x="109" y="122"/>
                </a:cxn>
                <a:cxn ang="0">
                  <a:pos x="128" y="127"/>
                </a:cxn>
                <a:cxn ang="0">
                  <a:pos x="146" y="134"/>
                </a:cxn>
                <a:cxn ang="0">
                  <a:pos x="156" y="114"/>
                </a:cxn>
                <a:cxn ang="0">
                  <a:pos x="168" y="94"/>
                </a:cxn>
                <a:cxn ang="0">
                  <a:pos x="180" y="75"/>
                </a:cxn>
                <a:cxn ang="0">
                  <a:pos x="193" y="58"/>
                </a:cxn>
                <a:cxn ang="0">
                  <a:pos x="206" y="40"/>
                </a:cxn>
                <a:cxn ang="0">
                  <a:pos x="219" y="26"/>
                </a:cxn>
                <a:cxn ang="0">
                  <a:pos x="233" y="11"/>
                </a:cxn>
                <a:cxn ang="0">
                  <a:pos x="249" y="0"/>
                </a:cxn>
                <a:cxn ang="0">
                  <a:pos x="270" y="154"/>
                </a:cxn>
              </a:cxnLst>
              <a:rect l="0" t="0" r="r" b="b"/>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7" name="Freeform 67"/>
            <p:cNvSpPr>
              <a:spLocks/>
            </p:cNvSpPr>
            <p:nvPr/>
          </p:nvSpPr>
          <p:spPr bwMode="auto">
            <a:xfrm>
              <a:off x="4185" y="1435"/>
              <a:ext cx="47" cy="54"/>
            </a:xfrm>
            <a:custGeom>
              <a:avLst/>
              <a:gdLst/>
              <a:ahLst/>
              <a:cxnLst>
                <a:cxn ang="0">
                  <a:pos x="239" y="136"/>
                </a:cxn>
                <a:cxn ang="0">
                  <a:pos x="229" y="141"/>
                </a:cxn>
                <a:cxn ang="0">
                  <a:pos x="220" y="147"/>
                </a:cxn>
                <a:cxn ang="0">
                  <a:pos x="208" y="152"/>
                </a:cxn>
                <a:cxn ang="0">
                  <a:pos x="197" y="158"/>
                </a:cxn>
                <a:cxn ang="0">
                  <a:pos x="185" y="164"/>
                </a:cxn>
                <a:cxn ang="0">
                  <a:pos x="174" y="173"/>
                </a:cxn>
                <a:cxn ang="0">
                  <a:pos x="164" y="183"/>
                </a:cxn>
                <a:cxn ang="0">
                  <a:pos x="156" y="198"/>
                </a:cxn>
                <a:cxn ang="0">
                  <a:pos x="146" y="270"/>
                </a:cxn>
                <a:cxn ang="0">
                  <a:pos x="127" y="255"/>
                </a:cxn>
                <a:cxn ang="0">
                  <a:pos x="109" y="237"/>
                </a:cxn>
                <a:cxn ang="0">
                  <a:pos x="92" y="219"/>
                </a:cxn>
                <a:cxn ang="0">
                  <a:pos x="76" y="206"/>
                </a:cxn>
                <a:cxn ang="0">
                  <a:pos x="58" y="196"/>
                </a:cxn>
                <a:cxn ang="0">
                  <a:pos x="41" y="194"/>
                </a:cxn>
                <a:cxn ang="0">
                  <a:pos x="21" y="204"/>
                </a:cxn>
                <a:cxn ang="0">
                  <a:pos x="0" y="228"/>
                </a:cxn>
                <a:cxn ang="0">
                  <a:pos x="6" y="210"/>
                </a:cxn>
                <a:cxn ang="0">
                  <a:pos x="15" y="193"/>
                </a:cxn>
                <a:cxn ang="0">
                  <a:pos x="24" y="174"/>
                </a:cxn>
                <a:cxn ang="0">
                  <a:pos x="34" y="155"/>
                </a:cxn>
                <a:cxn ang="0">
                  <a:pos x="39" y="135"/>
                </a:cxn>
                <a:cxn ang="0">
                  <a:pos x="41" y="117"/>
                </a:cxn>
                <a:cxn ang="0">
                  <a:pos x="35" y="100"/>
                </a:cxn>
                <a:cxn ang="0">
                  <a:pos x="22" y="84"/>
                </a:cxn>
                <a:cxn ang="0">
                  <a:pos x="0" y="72"/>
                </a:cxn>
                <a:cxn ang="0">
                  <a:pos x="13" y="70"/>
                </a:cxn>
                <a:cxn ang="0">
                  <a:pos x="23" y="76"/>
                </a:cxn>
                <a:cxn ang="0">
                  <a:pos x="30" y="83"/>
                </a:cxn>
                <a:cxn ang="0">
                  <a:pos x="37" y="93"/>
                </a:cxn>
                <a:cxn ang="0">
                  <a:pos x="42" y="102"/>
                </a:cxn>
                <a:cxn ang="0">
                  <a:pos x="50" y="110"/>
                </a:cxn>
                <a:cxn ang="0">
                  <a:pos x="59" y="114"/>
                </a:cxn>
                <a:cxn ang="0">
                  <a:pos x="74" y="114"/>
                </a:cxn>
                <a:cxn ang="0">
                  <a:pos x="146" y="0"/>
                </a:cxn>
                <a:cxn ang="0">
                  <a:pos x="138" y="27"/>
                </a:cxn>
                <a:cxn ang="0">
                  <a:pos x="139" y="52"/>
                </a:cxn>
                <a:cxn ang="0">
                  <a:pos x="147" y="70"/>
                </a:cxn>
                <a:cxn ang="0">
                  <a:pos x="161" y="87"/>
                </a:cxn>
                <a:cxn ang="0">
                  <a:pos x="178" y="100"/>
                </a:cxn>
                <a:cxn ang="0">
                  <a:pos x="198" y="112"/>
                </a:cxn>
                <a:cxn ang="0">
                  <a:pos x="219" y="123"/>
                </a:cxn>
                <a:cxn ang="0">
                  <a:pos x="239" y="136"/>
                </a:cxn>
              </a:cxnLst>
              <a:rect l="0" t="0" r="r" b="b"/>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8" name="Freeform 68"/>
            <p:cNvSpPr>
              <a:spLocks/>
            </p:cNvSpPr>
            <p:nvPr/>
          </p:nvSpPr>
          <p:spPr bwMode="auto">
            <a:xfrm>
              <a:off x="4297" y="1514"/>
              <a:ext cx="27" cy="50"/>
            </a:xfrm>
            <a:custGeom>
              <a:avLst/>
              <a:gdLst/>
              <a:ahLst/>
              <a:cxnLst>
                <a:cxn ang="0">
                  <a:pos x="134" y="249"/>
                </a:cxn>
                <a:cxn ang="0">
                  <a:pos x="128" y="239"/>
                </a:cxn>
                <a:cxn ang="0">
                  <a:pos x="120" y="233"/>
                </a:cxn>
                <a:cxn ang="0">
                  <a:pos x="108" y="231"/>
                </a:cxn>
                <a:cxn ang="0">
                  <a:pos x="98" y="232"/>
                </a:cxn>
                <a:cxn ang="0">
                  <a:pos x="86" y="233"/>
                </a:cxn>
                <a:cxn ang="0">
                  <a:pos x="76" y="235"/>
                </a:cxn>
                <a:cxn ang="0">
                  <a:pos x="67" y="237"/>
                </a:cxn>
                <a:cxn ang="0">
                  <a:pos x="62" y="239"/>
                </a:cxn>
                <a:cxn ang="0">
                  <a:pos x="66" y="223"/>
                </a:cxn>
                <a:cxn ang="0">
                  <a:pos x="70" y="212"/>
                </a:cxn>
                <a:cxn ang="0">
                  <a:pos x="73" y="200"/>
                </a:cxn>
                <a:cxn ang="0">
                  <a:pos x="78" y="191"/>
                </a:cxn>
                <a:cxn ang="0">
                  <a:pos x="80" y="181"/>
                </a:cxn>
                <a:cxn ang="0">
                  <a:pos x="80" y="171"/>
                </a:cxn>
                <a:cxn ang="0">
                  <a:pos x="77" y="159"/>
                </a:cxn>
                <a:cxn ang="0">
                  <a:pos x="72" y="145"/>
                </a:cxn>
                <a:cxn ang="0">
                  <a:pos x="60" y="139"/>
                </a:cxn>
                <a:cxn ang="0">
                  <a:pos x="50" y="135"/>
                </a:cxn>
                <a:cxn ang="0">
                  <a:pos x="41" y="129"/>
                </a:cxn>
                <a:cxn ang="0">
                  <a:pos x="32" y="126"/>
                </a:cxn>
                <a:cxn ang="0">
                  <a:pos x="23" y="120"/>
                </a:cxn>
                <a:cxn ang="0">
                  <a:pos x="15" y="117"/>
                </a:cxn>
                <a:cxn ang="0">
                  <a:pos x="7" y="115"/>
                </a:cxn>
                <a:cxn ang="0">
                  <a:pos x="0" y="115"/>
                </a:cxn>
                <a:cxn ang="0">
                  <a:pos x="24" y="108"/>
                </a:cxn>
                <a:cxn ang="0">
                  <a:pos x="43" y="99"/>
                </a:cxn>
                <a:cxn ang="0">
                  <a:pos x="59" y="86"/>
                </a:cxn>
                <a:cxn ang="0">
                  <a:pos x="72" y="73"/>
                </a:cxn>
                <a:cxn ang="0">
                  <a:pos x="82" y="56"/>
                </a:cxn>
                <a:cxn ang="0">
                  <a:pos x="93" y="38"/>
                </a:cxn>
                <a:cxn ang="0">
                  <a:pos x="103" y="19"/>
                </a:cxn>
                <a:cxn ang="0">
                  <a:pos x="114" y="0"/>
                </a:cxn>
                <a:cxn ang="0">
                  <a:pos x="134" y="249"/>
                </a:cxn>
              </a:cxnLst>
              <a:rect l="0" t="0" r="r" b="b"/>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9" name="Freeform 69"/>
            <p:cNvSpPr>
              <a:spLocks/>
            </p:cNvSpPr>
            <p:nvPr/>
          </p:nvSpPr>
          <p:spPr bwMode="auto">
            <a:xfrm>
              <a:off x="4145" y="1547"/>
              <a:ext cx="34" cy="42"/>
            </a:xfrm>
            <a:custGeom>
              <a:avLst/>
              <a:gdLst/>
              <a:ahLst/>
              <a:cxnLst>
                <a:cxn ang="0">
                  <a:pos x="166" y="72"/>
                </a:cxn>
                <a:cxn ang="0">
                  <a:pos x="166" y="196"/>
                </a:cxn>
                <a:cxn ang="0">
                  <a:pos x="157" y="192"/>
                </a:cxn>
                <a:cxn ang="0">
                  <a:pos x="149" y="188"/>
                </a:cxn>
                <a:cxn ang="0">
                  <a:pos x="141" y="185"/>
                </a:cxn>
                <a:cxn ang="0">
                  <a:pos x="133" y="181"/>
                </a:cxn>
                <a:cxn ang="0">
                  <a:pos x="123" y="178"/>
                </a:cxn>
                <a:cxn ang="0">
                  <a:pos x="114" y="177"/>
                </a:cxn>
                <a:cxn ang="0">
                  <a:pos x="104" y="176"/>
                </a:cxn>
                <a:cxn ang="0">
                  <a:pos x="94" y="176"/>
                </a:cxn>
                <a:cxn ang="0">
                  <a:pos x="72" y="206"/>
                </a:cxn>
                <a:cxn ang="0">
                  <a:pos x="70" y="199"/>
                </a:cxn>
                <a:cxn ang="0">
                  <a:pos x="66" y="189"/>
                </a:cxn>
                <a:cxn ang="0">
                  <a:pos x="59" y="177"/>
                </a:cxn>
                <a:cxn ang="0">
                  <a:pos x="51" y="166"/>
                </a:cxn>
                <a:cxn ang="0">
                  <a:pos x="39" y="152"/>
                </a:cxn>
                <a:cxn ang="0">
                  <a:pos x="28" y="143"/>
                </a:cxn>
                <a:cxn ang="0">
                  <a:pos x="13" y="136"/>
                </a:cxn>
                <a:cxn ang="0">
                  <a:pos x="0" y="134"/>
                </a:cxn>
                <a:cxn ang="0">
                  <a:pos x="52" y="0"/>
                </a:cxn>
                <a:cxn ang="0">
                  <a:pos x="56" y="20"/>
                </a:cxn>
                <a:cxn ang="0">
                  <a:pos x="64" y="39"/>
                </a:cxn>
                <a:cxn ang="0">
                  <a:pos x="74" y="54"/>
                </a:cxn>
                <a:cxn ang="0">
                  <a:pos x="89" y="66"/>
                </a:cxn>
                <a:cxn ang="0">
                  <a:pos x="104" y="73"/>
                </a:cxn>
                <a:cxn ang="0">
                  <a:pos x="122" y="77"/>
                </a:cxn>
                <a:cxn ang="0">
                  <a:pos x="142" y="76"/>
                </a:cxn>
                <a:cxn ang="0">
                  <a:pos x="166" y="72"/>
                </a:cxn>
              </a:cxnLst>
              <a:rect l="0" t="0" r="r" b="b"/>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0" name="Freeform 70"/>
            <p:cNvSpPr>
              <a:spLocks/>
            </p:cNvSpPr>
            <p:nvPr/>
          </p:nvSpPr>
          <p:spPr bwMode="auto">
            <a:xfrm>
              <a:off x="4063" y="1572"/>
              <a:ext cx="49" cy="66"/>
            </a:xfrm>
            <a:custGeom>
              <a:avLst/>
              <a:gdLst/>
              <a:ahLst/>
              <a:cxnLst>
                <a:cxn ang="0">
                  <a:pos x="246" y="92"/>
                </a:cxn>
                <a:cxn ang="0">
                  <a:pos x="235" y="280"/>
                </a:cxn>
                <a:cxn ang="0">
                  <a:pos x="173" y="248"/>
                </a:cxn>
                <a:cxn ang="0">
                  <a:pos x="111" y="331"/>
                </a:cxn>
                <a:cxn ang="0">
                  <a:pos x="111" y="314"/>
                </a:cxn>
                <a:cxn ang="0">
                  <a:pos x="119" y="295"/>
                </a:cxn>
                <a:cxn ang="0">
                  <a:pos x="129" y="275"/>
                </a:cxn>
                <a:cxn ang="0">
                  <a:pos x="141" y="256"/>
                </a:cxn>
                <a:cxn ang="0">
                  <a:pos x="146" y="236"/>
                </a:cxn>
                <a:cxn ang="0">
                  <a:pos x="144" y="220"/>
                </a:cxn>
                <a:cxn ang="0">
                  <a:pos x="130" y="205"/>
                </a:cxn>
                <a:cxn ang="0">
                  <a:pos x="101" y="196"/>
                </a:cxn>
                <a:cxn ang="0">
                  <a:pos x="86" y="187"/>
                </a:cxn>
                <a:cxn ang="0">
                  <a:pos x="68" y="183"/>
                </a:cxn>
                <a:cxn ang="0">
                  <a:pos x="48" y="181"/>
                </a:cxn>
                <a:cxn ang="0">
                  <a:pos x="30" y="178"/>
                </a:cxn>
                <a:cxn ang="0">
                  <a:pos x="14" y="172"/>
                </a:cxn>
                <a:cxn ang="0">
                  <a:pos x="4" y="161"/>
                </a:cxn>
                <a:cxn ang="0">
                  <a:pos x="0" y="142"/>
                </a:cxn>
                <a:cxn ang="0">
                  <a:pos x="7" y="114"/>
                </a:cxn>
                <a:cxn ang="0">
                  <a:pos x="32" y="111"/>
                </a:cxn>
                <a:cxn ang="0">
                  <a:pos x="57" y="105"/>
                </a:cxn>
                <a:cxn ang="0">
                  <a:pos x="77" y="96"/>
                </a:cxn>
                <a:cxn ang="0">
                  <a:pos x="98" y="83"/>
                </a:cxn>
                <a:cxn ang="0">
                  <a:pos x="112" y="66"/>
                </a:cxn>
                <a:cxn ang="0">
                  <a:pos x="126" y="47"/>
                </a:cxn>
                <a:cxn ang="0">
                  <a:pos x="135" y="25"/>
                </a:cxn>
                <a:cxn ang="0">
                  <a:pos x="142" y="0"/>
                </a:cxn>
                <a:cxn ang="0">
                  <a:pos x="148" y="16"/>
                </a:cxn>
                <a:cxn ang="0">
                  <a:pos x="157" y="34"/>
                </a:cxn>
                <a:cxn ang="0">
                  <a:pos x="167" y="52"/>
                </a:cxn>
                <a:cxn ang="0">
                  <a:pos x="178" y="70"/>
                </a:cxn>
                <a:cxn ang="0">
                  <a:pos x="190" y="82"/>
                </a:cxn>
                <a:cxn ang="0">
                  <a:pos x="205" y="92"/>
                </a:cxn>
                <a:cxn ang="0">
                  <a:pos x="223" y="96"/>
                </a:cxn>
                <a:cxn ang="0">
                  <a:pos x="246" y="92"/>
                </a:cxn>
              </a:cxnLst>
              <a:rect l="0" t="0" r="r" b="b"/>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1" name="Freeform 71"/>
            <p:cNvSpPr>
              <a:spLocks/>
            </p:cNvSpPr>
            <p:nvPr/>
          </p:nvSpPr>
          <p:spPr bwMode="auto">
            <a:xfrm>
              <a:off x="4046" y="1616"/>
              <a:ext cx="62" cy="122"/>
            </a:xfrm>
            <a:custGeom>
              <a:avLst/>
              <a:gdLst/>
              <a:ahLst/>
              <a:cxnLst>
                <a:cxn ang="0">
                  <a:pos x="155" y="30"/>
                </a:cxn>
                <a:cxn ang="0">
                  <a:pos x="153" y="53"/>
                </a:cxn>
                <a:cxn ang="0">
                  <a:pos x="149" y="77"/>
                </a:cxn>
                <a:cxn ang="0">
                  <a:pos x="143" y="99"/>
                </a:cxn>
                <a:cxn ang="0">
                  <a:pos x="137" y="123"/>
                </a:cxn>
                <a:cxn ang="0">
                  <a:pos x="132" y="146"/>
                </a:cxn>
                <a:cxn ang="0">
                  <a:pos x="129" y="169"/>
                </a:cxn>
                <a:cxn ang="0">
                  <a:pos x="129" y="193"/>
                </a:cxn>
                <a:cxn ang="0">
                  <a:pos x="135" y="217"/>
                </a:cxn>
                <a:cxn ang="0">
                  <a:pos x="160" y="207"/>
                </a:cxn>
                <a:cxn ang="0">
                  <a:pos x="182" y="190"/>
                </a:cxn>
                <a:cxn ang="0">
                  <a:pos x="203" y="168"/>
                </a:cxn>
                <a:cxn ang="0">
                  <a:pos x="223" y="147"/>
                </a:cxn>
                <a:cxn ang="0">
                  <a:pos x="242" y="126"/>
                </a:cxn>
                <a:cxn ang="0">
                  <a:pos x="263" y="115"/>
                </a:cxn>
                <a:cxn ang="0">
                  <a:pos x="285" y="112"/>
                </a:cxn>
                <a:cxn ang="0">
                  <a:pos x="311" y="124"/>
                </a:cxn>
                <a:cxn ang="0">
                  <a:pos x="310" y="182"/>
                </a:cxn>
                <a:cxn ang="0">
                  <a:pos x="303" y="242"/>
                </a:cxn>
                <a:cxn ang="0">
                  <a:pos x="291" y="301"/>
                </a:cxn>
                <a:cxn ang="0">
                  <a:pos x="279" y="363"/>
                </a:cxn>
                <a:cxn ang="0">
                  <a:pos x="263" y="424"/>
                </a:cxn>
                <a:cxn ang="0">
                  <a:pos x="251" y="486"/>
                </a:cxn>
                <a:cxn ang="0">
                  <a:pos x="241" y="548"/>
                </a:cxn>
                <a:cxn ang="0">
                  <a:pos x="239" y="611"/>
                </a:cxn>
                <a:cxn ang="0">
                  <a:pos x="206" y="607"/>
                </a:cxn>
                <a:cxn ang="0">
                  <a:pos x="175" y="603"/>
                </a:cxn>
                <a:cxn ang="0">
                  <a:pos x="142" y="599"/>
                </a:cxn>
                <a:cxn ang="0">
                  <a:pos x="111" y="595"/>
                </a:cxn>
                <a:cxn ang="0">
                  <a:pos x="80" y="587"/>
                </a:cxn>
                <a:cxn ang="0">
                  <a:pos x="51" y="578"/>
                </a:cxn>
                <a:cxn ang="0">
                  <a:pos x="24" y="565"/>
                </a:cxn>
                <a:cxn ang="0">
                  <a:pos x="0" y="549"/>
                </a:cxn>
                <a:cxn ang="0">
                  <a:pos x="23" y="485"/>
                </a:cxn>
                <a:cxn ang="0">
                  <a:pos x="40" y="418"/>
                </a:cxn>
                <a:cxn ang="0">
                  <a:pos x="52" y="350"/>
                </a:cxn>
                <a:cxn ang="0">
                  <a:pos x="62" y="281"/>
                </a:cxn>
                <a:cxn ang="0">
                  <a:pos x="68" y="210"/>
                </a:cxn>
                <a:cxn ang="0">
                  <a:pos x="75" y="140"/>
                </a:cxn>
                <a:cxn ang="0">
                  <a:pos x="82" y="69"/>
                </a:cxn>
                <a:cxn ang="0">
                  <a:pos x="93" y="0"/>
                </a:cxn>
                <a:cxn ang="0">
                  <a:pos x="103" y="0"/>
                </a:cxn>
                <a:cxn ang="0">
                  <a:pos x="114" y="2"/>
                </a:cxn>
                <a:cxn ang="0">
                  <a:pos x="123" y="5"/>
                </a:cxn>
                <a:cxn ang="0">
                  <a:pos x="132" y="11"/>
                </a:cxn>
                <a:cxn ang="0">
                  <a:pos x="138" y="15"/>
                </a:cxn>
                <a:cxn ang="0">
                  <a:pos x="145" y="20"/>
                </a:cxn>
                <a:cxn ang="0">
                  <a:pos x="150" y="25"/>
                </a:cxn>
                <a:cxn ang="0">
                  <a:pos x="155" y="30"/>
                </a:cxn>
              </a:cxnLst>
              <a:rect l="0" t="0" r="r" b="b"/>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2" name="Freeform 72"/>
            <p:cNvSpPr>
              <a:spLocks/>
            </p:cNvSpPr>
            <p:nvPr/>
          </p:nvSpPr>
          <p:spPr bwMode="auto">
            <a:xfrm>
              <a:off x="4232" y="1620"/>
              <a:ext cx="54" cy="60"/>
            </a:xfrm>
            <a:custGeom>
              <a:avLst/>
              <a:gdLst/>
              <a:ahLst/>
              <a:cxnLst>
                <a:cxn ang="0">
                  <a:pos x="156" y="93"/>
                </a:cxn>
                <a:cxn ang="0">
                  <a:pos x="167" y="87"/>
                </a:cxn>
                <a:cxn ang="0">
                  <a:pos x="178" y="82"/>
                </a:cxn>
                <a:cxn ang="0">
                  <a:pos x="190" y="75"/>
                </a:cxn>
                <a:cxn ang="0">
                  <a:pos x="202" y="69"/>
                </a:cxn>
                <a:cxn ang="0">
                  <a:pos x="213" y="63"/>
                </a:cxn>
                <a:cxn ang="0">
                  <a:pos x="226" y="60"/>
                </a:cxn>
                <a:cxn ang="0">
                  <a:pos x="237" y="59"/>
                </a:cxn>
                <a:cxn ang="0">
                  <a:pos x="250" y="62"/>
                </a:cxn>
                <a:cxn ang="0">
                  <a:pos x="270" y="218"/>
                </a:cxn>
                <a:cxn ang="0">
                  <a:pos x="253" y="211"/>
                </a:cxn>
                <a:cxn ang="0">
                  <a:pos x="239" y="205"/>
                </a:cxn>
                <a:cxn ang="0">
                  <a:pos x="226" y="197"/>
                </a:cxn>
                <a:cxn ang="0">
                  <a:pos x="213" y="190"/>
                </a:cxn>
                <a:cxn ang="0">
                  <a:pos x="200" y="183"/>
                </a:cxn>
                <a:cxn ang="0">
                  <a:pos x="189" y="181"/>
                </a:cxn>
                <a:cxn ang="0">
                  <a:pos x="177" y="181"/>
                </a:cxn>
                <a:cxn ang="0">
                  <a:pos x="166" y="187"/>
                </a:cxn>
                <a:cxn ang="0">
                  <a:pos x="125" y="301"/>
                </a:cxn>
                <a:cxn ang="0">
                  <a:pos x="119" y="291"/>
                </a:cxn>
                <a:cxn ang="0">
                  <a:pos x="115" y="281"/>
                </a:cxn>
                <a:cxn ang="0">
                  <a:pos x="113" y="270"/>
                </a:cxn>
                <a:cxn ang="0">
                  <a:pos x="113" y="260"/>
                </a:cxn>
                <a:cxn ang="0">
                  <a:pos x="111" y="250"/>
                </a:cxn>
                <a:cxn ang="0">
                  <a:pos x="108" y="241"/>
                </a:cxn>
                <a:cxn ang="0">
                  <a:pos x="103" y="233"/>
                </a:cxn>
                <a:cxn ang="0">
                  <a:pos x="94" y="228"/>
                </a:cxn>
                <a:cxn ang="0">
                  <a:pos x="83" y="218"/>
                </a:cxn>
                <a:cxn ang="0">
                  <a:pos x="74" y="213"/>
                </a:cxn>
                <a:cxn ang="0">
                  <a:pos x="62" y="210"/>
                </a:cxn>
                <a:cxn ang="0">
                  <a:pos x="51" y="211"/>
                </a:cxn>
                <a:cxn ang="0">
                  <a:pos x="37" y="213"/>
                </a:cxn>
                <a:cxn ang="0">
                  <a:pos x="25" y="215"/>
                </a:cxn>
                <a:cxn ang="0">
                  <a:pos x="11" y="216"/>
                </a:cxn>
                <a:cxn ang="0">
                  <a:pos x="0" y="218"/>
                </a:cxn>
                <a:cxn ang="0">
                  <a:pos x="24" y="197"/>
                </a:cxn>
                <a:cxn ang="0">
                  <a:pos x="44" y="173"/>
                </a:cxn>
                <a:cxn ang="0">
                  <a:pos x="60" y="147"/>
                </a:cxn>
                <a:cxn ang="0">
                  <a:pos x="72" y="120"/>
                </a:cxn>
                <a:cxn ang="0">
                  <a:pos x="80" y="91"/>
                </a:cxn>
                <a:cxn ang="0">
                  <a:pos x="85" y="61"/>
                </a:cxn>
                <a:cxn ang="0">
                  <a:pos x="85" y="31"/>
                </a:cxn>
                <a:cxn ang="0">
                  <a:pos x="83" y="0"/>
                </a:cxn>
                <a:cxn ang="0">
                  <a:pos x="95" y="9"/>
                </a:cxn>
                <a:cxn ang="0">
                  <a:pos x="104" y="22"/>
                </a:cxn>
                <a:cxn ang="0">
                  <a:pos x="109" y="34"/>
                </a:cxn>
                <a:cxn ang="0">
                  <a:pos x="115" y="50"/>
                </a:cxn>
                <a:cxn ang="0">
                  <a:pos x="120" y="62"/>
                </a:cxn>
                <a:cxn ang="0">
                  <a:pos x="128" y="76"/>
                </a:cxn>
                <a:cxn ang="0">
                  <a:pos x="139" y="86"/>
                </a:cxn>
                <a:cxn ang="0">
                  <a:pos x="156" y="93"/>
                </a:cxn>
              </a:cxnLst>
              <a:rect l="0" t="0" r="r" b="b"/>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3" name="Freeform 73"/>
            <p:cNvSpPr>
              <a:spLocks/>
            </p:cNvSpPr>
            <p:nvPr/>
          </p:nvSpPr>
          <p:spPr bwMode="auto">
            <a:xfrm>
              <a:off x="4322" y="1663"/>
              <a:ext cx="37" cy="44"/>
            </a:xfrm>
            <a:custGeom>
              <a:avLst/>
              <a:gdLst/>
              <a:ahLst/>
              <a:cxnLst>
                <a:cxn ang="0">
                  <a:pos x="187" y="176"/>
                </a:cxn>
                <a:cxn ang="0">
                  <a:pos x="174" y="171"/>
                </a:cxn>
                <a:cxn ang="0">
                  <a:pos x="163" y="166"/>
                </a:cxn>
                <a:cxn ang="0">
                  <a:pos x="152" y="161"/>
                </a:cxn>
                <a:cxn ang="0">
                  <a:pos x="142" y="157"/>
                </a:cxn>
                <a:cxn ang="0">
                  <a:pos x="130" y="153"/>
                </a:cxn>
                <a:cxn ang="0">
                  <a:pos x="121" y="152"/>
                </a:cxn>
                <a:cxn ang="0">
                  <a:pos x="111" y="152"/>
                </a:cxn>
                <a:cxn ang="0">
                  <a:pos x="104" y="155"/>
                </a:cxn>
                <a:cxn ang="0">
                  <a:pos x="95" y="162"/>
                </a:cxn>
                <a:cxn ang="0">
                  <a:pos x="88" y="172"/>
                </a:cxn>
                <a:cxn ang="0">
                  <a:pos x="83" y="181"/>
                </a:cxn>
                <a:cxn ang="0">
                  <a:pos x="77" y="190"/>
                </a:cxn>
                <a:cxn ang="0">
                  <a:pos x="70" y="197"/>
                </a:cxn>
                <a:cxn ang="0">
                  <a:pos x="65" y="205"/>
                </a:cxn>
                <a:cxn ang="0">
                  <a:pos x="58" y="211"/>
                </a:cxn>
                <a:cxn ang="0">
                  <a:pos x="52" y="217"/>
                </a:cxn>
                <a:cxn ang="0">
                  <a:pos x="59" y="201"/>
                </a:cxn>
                <a:cxn ang="0">
                  <a:pos x="59" y="186"/>
                </a:cxn>
                <a:cxn ang="0">
                  <a:pos x="53" y="171"/>
                </a:cxn>
                <a:cxn ang="0">
                  <a:pos x="44" y="157"/>
                </a:cxn>
                <a:cxn ang="0">
                  <a:pos x="32" y="144"/>
                </a:cxn>
                <a:cxn ang="0">
                  <a:pos x="21" y="132"/>
                </a:cxn>
                <a:cxn ang="0">
                  <a:pos x="8" y="122"/>
                </a:cxn>
                <a:cxn ang="0">
                  <a:pos x="0" y="114"/>
                </a:cxn>
                <a:cxn ang="0">
                  <a:pos x="24" y="112"/>
                </a:cxn>
                <a:cxn ang="0">
                  <a:pos x="42" y="104"/>
                </a:cxn>
                <a:cxn ang="0">
                  <a:pos x="57" y="89"/>
                </a:cxn>
                <a:cxn ang="0">
                  <a:pos x="68" y="73"/>
                </a:cxn>
                <a:cxn ang="0">
                  <a:pos x="78" y="51"/>
                </a:cxn>
                <a:cxn ang="0">
                  <a:pos x="88" y="32"/>
                </a:cxn>
                <a:cxn ang="0">
                  <a:pos x="100" y="13"/>
                </a:cxn>
                <a:cxn ang="0">
                  <a:pos x="114" y="0"/>
                </a:cxn>
                <a:cxn ang="0">
                  <a:pos x="118" y="23"/>
                </a:cxn>
                <a:cxn ang="0">
                  <a:pos x="122" y="45"/>
                </a:cxn>
                <a:cxn ang="0">
                  <a:pos x="127" y="68"/>
                </a:cxn>
                <a:cxn ang="0">
                  <a:pos x="135" y="92"/>
                </a:cxn>
                <a:cxn ang="0">
                  <a:pos x="143" y="113"/>
                </a:cxn>
                <a:cxn ang="0">
                  <a:pos x="154" y="135"/>
                </a:cxn>
                <a:cxn ang="0">
                  <a:pos x="169" y="155"/>
                </a:cxn>
                <a:cxn ang="0">
                  <a:pos x="187" y="176"/>
                </a:cxn>
              </a:cxnLst>
              <a:rect l="0" t="0" r="r" b="b"/>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4" name="Freeform 74"/>
            <p:cNvSpPr>
              <a:spLocks/>
            </p:cNvSpPr>
            <p:nvPr/>
          </p:nvSpPr>
          <p:spPr bwMode="auto">
            <a:xfrm>
              <a:off x="4112" y="1663"/>
              <a:ext cx="52" cy="46"/>
            </a:xfrm>
            <a:custGeom>
              <a:avLst/>
              <a:gdLst/>
              <a:ahLst/>
              <a:cxnLst>
                <a:cxn ang="0">
                  <a:pos x="208" y="93"/>
                </a:cxn>
                <a:cxn ang="0">
                  <a:pos x="260" y="93"/>
                </a:cxn>
                <a:cxn ang="0">
                  <a:pos x="246" y="105"/>
                </a:cxn>
                <a:cxn ang="0">
                  <a:pos x="234" y="119"/>
                </a:cxn>
                <a:cxn ang="0">
                  <a:pos x="220" y="135"/>
                </a:cxn>
                <a:cxn ang="0">
                  <a:pos x="211" y="152"/>
                </a:cxn>
                <a:cxn ang="0">
                  <a:pos x="203" y="167"/>
                </a:cxn>
                <a:cxn ang="0">
                  <a:pos x="201" y="184"/>
                </a:cxn>
                <a:cxn ang="0">
                  <a:pos x="205" y="200"/>
                </a:cxn>
                <a:cxn ang="0">
                  <a:pos x="218" y="217"/>
                </a:cxn>
                <a:cxn ang="0">
                  <a:pos x="218" y="227"/>
                </a:cxn>
                <a:cxn ang="0">
                  <a:pos x="214" y="228"/>
                </a:cxn>
                <a:cxn ang="0">
                  <a:pos x="206" y="227"/>
                </a:cxn>
                <a:cxn ang="0">
                  <a:pos x="195" y="223"/>
                </a:cxn>
                <a:cxn ang="0">
                  <a:pos x="183" y="219"/>
                </a:cxn>
                <a:cxn ang="0">
                  <a:pos x="167" y="216"/>
                </a:cxn>
                <a:cxn ang="0">
                  <a:pos x="151" y="215"/>
                </a:cxn>
                <a:cxn ang="0">
                  <a:pos x="136" y="218"/>
                </a:cxn>
                <a:cxn ang="0">
                  <a:pos x="124" y="227"/>
                </a:cxn>
                <a:cxn ang="0">
                  <a:pos x="116" y="206"/>
                </a:cxn>
                <a:cxn ang="0">
                  <a:pos x="104" y="191"/>
                </a:cxn>
                <a:cxn ang="0">
                  <a:pos x="88" y="180"/>
                </a:cxn>
                <a:cxn ang="0">
                  <a:pos x="70" y="173"/>
                </a:cxn>
                <a:cxn ang="0">
                  <a:pos x="49" y="165"/>
                </a:cxn>
                <a:cxn ang="0">
                  <a:pos x="30" y="157"/>
                </a:cxn>
                <a:cxn ang="0">
                  <a:pos x="13" y="147"/>
                </a:cxn>
                <a:cxn ang="0">
                  <a:pos x="0" y="135"/>
                </a:cxn>
                <a:cxn ang="0">
                  <a:pos x="15" y="125"/>
                </a:cxn>
                <a:cxn ang="0">
                  <a:pos x="35" y="118"/>
                </a:cxn>
                <a:cxn ang="0">
                  <a:pos x="54" y="113"/>
                </a:cxn>
                <a:cxn ang="0">
                  <a:pos x="74" y="110"/>
                </a:cxn>
                <a:cxn ang="0">
                  <a:pos x="92" y="103"/>
                </a:cxn>
                <a:cxn ang="0">
                  <a:pos x="109" y="94"/>
                </a:cxn>
                <a:cxn ang="0">
                  <a:pos x="123" y="80"/>
                </a:cxn>
                <a:cxn ang="0">
                  <a:pos x="134" y="62"/>
                </a:cxn>
                <a:cxn ang="0">
                  <a:pos x="156" y="0"/>
                </a:cxn>
                <a:cxn ang="0">
                  <a:pos x="159" y="14"/>
                </a:cxn>
                <a:cxn ang="0">
                  <a:pos x="162" y="26"/>
                </a:cxn>
                <a:cxn ang="0">
                  <a:pos x="167" y="38"/>
                </a:cxn>
                <a:cxn ang="0">
                  <a:pos x="173" y="50"/>
                </a:cxn>
                <a:cxn ang="0">
                  <a:pos x="178" y="60"/>
                </a:cxn>
                <a:cxn ang="0">
                  <a:pos x="186" y="70"/>
                </a:cxn>
                <a:cxn ang="0">
                  <a:pos x="196" y="80"/>
                </a:cxn>
                <a:cxn ang="0">
                  <a:pos x="208" y="93"/>
                </a:cxn>
              </a:cxnLst>
              <a:rect l="0" t="0" r="r" b="b"/>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5" name="Freeform 75"/>
            <p:cNvSpPr>
              <a:spLocks/>
            </p:cNvSpPr>
            <p:nvPr/>
          </p:nvSpPr>
          <p:spPr bwMode="auto">
            <a:xfrm>
              <a:off x="4228" y="1668"/>
              <a:ext cx="60" cy="102"/>
            </a:xfrm>
            <a:custGeom>
              <a:avLst/>
              <a:gdLst/>
              <a:ahLst/>
              <a:cxnLst>
                <a:cxn ang="0">
                  <a:pos x="300" y="456"/>
                </a:cxn>
                <a:cxn ang="0">
                  <a:pos x="266" y="473"/>
                </a:cxn>
                <a:cxn ang="0">
                  <a:pos x="230" y="488"/>
                </a:cxn>
                <a:cxn ang="0">
                  <a:pos x="192" y="499"/>
                </a:cxn>
                <a:cxn ang="0">
                  <a:pos x="153" y="507"/>
                </a:cxn>
                <a:cxn ang="0">
                  <a:pos x="113" y="510"/>
                </a:cxn>
                <a:cxn ang="0">
                  <a:pos x="73" y="510"/>
                </a:cxn>
                <a:cxn ang="0">
                  <a:pos x="35" y="506"/>
                </a:cxn>
                <a:cxn ang="0">
                  <a:pos x="0" y="497"/>
                </a:cxn>
                <a:cxn ang="0">
                  <a:pos x="0" y="20"/>
                </a:cxn>
                <a:cxn ang="0">
                  <a:pos x="44" y="10"/>
                </a:cxn>
                <a:cxn ang="0">
                  <a:pos x="71" y="18"/>
                </a:cxn>
                <a:cxn ang="0">
                  <a:pos x="85" y="37"/>
                </a:cxn>
                <a:cxn ang="0">
                  <a:pos x="93" y="66"/>
                </a:cxn>
                <a:cxn ang="0">
                  <a:pos x="97" y="98"/>
                </a:cxn>
                <a:cxn ang="0">
                  <a:pos x="102" y="131"/>
                </a:cxn>
                <a:cxn ang="0">
                  <a:pos x="113" y="158"/>
                </a:cxn>
                <a:cxn ang="0">
                  <a:pos x="134" y="176"/>
                </a:cxn>
                <a:cxn ang="0">
                  <a:pos x="159" y="163"/>
                </a:cxn>
                <a:cxn ang="0">
                  <a:pos x="177" y="148"/>
                </a:cxn>
                <a:cxn ang="0">
                  <a:pos x="187" y="126"/>
                </a:cxn>
                <a:cxn ang="0">
                  <a:pos x="195" y="102"/>
                </a:cxn>
                <a:cxn ang="0">
                  <a:pos x="198" y="75"/>
                </a:cxn>
                <a:cxn ang="0">
                  <a:pos x="203" y="49"/>
                </a:cxn>
                <a:cxn ang="0">
                  <a:pos x="207" y="23"/>
                </a:cxn>
                <a:cxn ang="0">
                  <a:pos x="218" y="0"/>
                </a:cxn>
                <a:cxn ang="0">
                  <a:pos x="290" y="52"/>
                </a:cxn>
                <a:cxn ang="0">
                  <a:pos x="300" y="456"/>
                </a:cxn>
              </a:cxnLst>
              <a:rect l="0" t="0" r="r" b="b"/>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6" name="Freeform 76"/>
            <p:cNvSpPr>
              <a:spLocks/>
            </p:cNvSpPr>
            <p:nvPr/>
          </p:nvSpPr>
          <p:spPr bwMode="auto">
            <a:xfrm>
              <a:off x="4104" y="1684"/>
              <a:ext cx="74" cy="83"/>
            </a:xfrm>
            <a:custGeom>
              <a:avLst/>
              <a:gdLst/>
              <a:ahLst/>
              <a:cxnLst>
                <a:cxn ang="0">
                  <a:pos x="324" y="395"/>
                </a:cxn>
                <a:cxn ang="0">
                  <a:pos x="262" y="414"/>
                </a:cxn>
                <a:cxn ang="0">
                  <a:pos x="193" y="412"/>
                </a:cxn>
                <a:cxn ang="0">
                  <a:pos x="124" y="406"/>
                </a:cxn>
                <a:cxn ang="0">
                  <a:pos x="44" y="399"/>
                </a:cxn>
                <a:cxn ang="0">
                  <a:pos x="2" y="350"/>
                </a:cxn>
                <a:cxn ang="0">
                  <a:pos x="2" y="271"/>
                </a:cxn>
                <a:cxn ang="0">
                  <a:pos x="12" y="190"/>
                </a:cxn>
                <a:cxn ang="0">
                  <a:pos x="20" y="94"/>
                </a:cxn>
                <a:cxn ang="0">
                  <a:pos x="43" y="92"/>
                </a:cxn>
                <a:cxn ang="0">
                  <a:pos x="67" y="101"/>
                </a:cxn>
                <a:cxn ang="0">
                  <a:pos x="89" y="113"/>
                </a:cxn>
                <a:cxn ang="0">
                  <a:pos x="113" y="124"/>
                </a:cxn>
                <a:cxn ang="0">
                  <a:pos x="113" y="164"/>
                </a:cxn>
                <a:cxn ang="0">
                  <a:pos x="106" y="206"/>
                </a:cxn>
                <a:cxn ang="0">
                  <a:pos x="105" y="244"/>
                </a:cxn>
                <a:cxn ang="0">
                  <a:pos x="124" y="280"/>
                </a:cxn>
                <a:cxn ang="0">
                  <a:pos x="160" y="246"/>
                </a:cxn>
                <a:cxn ang="0">
                  <a:pos x="188" y="197"/>
                </a:cxn>
                <a:cxn ang="0">
                  <a:pos x="216" y="163"/>
                </a:cxn>
                <a:cxn ang="0">
                  <a:pos x="259" y="176"/>
                </a:cxn>
                <a:cxn ang="0">
                  <a:pos x="273" y="191"/>
                </a:cxn>
                <a:cxn ang="0">
                  <a:pos x="290" y="203"/>
                </a:cxn>
                <a:cxn ang="0">
                  <a:pos x="308" y="209"/>
                </a:cxn>
                <a:cxn ang="0">
                  <a:pos x="331" y="208"/>
                </a:cxn>
                <a:cxn ang="0">
                  <a:pos x="338" y="156"/>
                </a:cxn>
                <a:cxn ang="0">
                  <a:pos x="315" y="99"/>
                </a:cxn>
                <a:cxn ang="0">
                  <a:pos x="307" y="45"/>
                </a:cxn>
                <a:cxn ang="0">
                  <a:pos x="363" y="0"/>
                </a:cxn>
                <a:cxn ang="0">
                  <a:pos x="368" y="83"/>
                </a:cxn>
                <a:cxn ang="0">
                  <a:pos x="364" y="175"/>
                </a:cxn>
                <a:cxn ang="0">
                  <a:pos x="356" y="272"/>
                </a:cxn>
                <a:cxn ang="0">
                  <a:pos x="351" y="374"/>
                </a:cxn>
              </a:cxnLst>
              <a:rect l="0" t="0" r="r" b="b"/>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7" name="Freeform 77"/>
            <p:cNvSpPr>
              <a:spLocks/>
            </p:cNvSpPr>
            <p:nvPr/>
          </p:nvSpPr>
          <p:spPr bwMode="auto">
            <a:xfrm>
              <a:off x="4278" y="1767"/>
              <a:ext cx="31" cy="46"/>
            </a:xfrm>
            <a:custGeom>
              <a:avLst/>
              <a:gdLst/>
              <a:ahLst/>
              <a:cxnLst>
                <a:cxn ang="0">
                  <a:pos x="156" y="31"/>
                </a:cxn>
                <a:cxn ang="0">
                  <a:pos x="42" y="228"/>
                </a:cxn>
                <a:cxn ang="0">
                  <a:pos x="32" y="219"/>
                </a:cxn>
                <a:cxn ang="0">
                  <a:pos x="20" y="211"/>
                </a:cxn>
                <a:cxn ang="0">
                  <a:pos x="14" y="205"/>
                </a:cxn>
                <a:cxn ang="0">
                  <a:pos x="8" y="200"/>
                </a:cxn>
                <a:cxn ang="0">
                  <a:pos x="4" y="193"/>
                </a:cxn>
                <a:cxn ang="0">
                  <a:pos x="0" y="187"/>
                </a:cxn>
                <a:cxn ang="0">
                  <a:pos x="114" y="0"/>
                </a:cxn>
                <a:cxn ang="0">
                  <a:pos x="120" y="0"/>
                </a:cxn>
                <a:cxn ang="0">
                  <a:pos x="126" y="2"/>
                </a:cxn>
                <a:cxn ang="0">
                  <a:pos x="130" y="5"/>
                </a:cxn>
                <a:cxn ang="0">
                  <a:pos x="135" y="11"/>
                </a:cxn>
                <a:cxn ang="0">
                  <a:pos x="138" y="15"/>
                </a:cxn>
                <a:cxn ang="0">
                  <a:pos x="144" y="21"/>
                </a:cxn>
                <a:cxn ang="0">
                  <a:pos x="148" y="26"/>
                </a:cxn>
                <a:cxn ang="0">
                  <a:pos x="156" y="31"/>
                </a:cxn>
              </a:cxnLst>
              <a:rect l="0" t="0" r="r" b="b"/>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8" name="Freeform 78"/>
            <p:cNvSpPr>
              <a:spLocks/>
            </p:cNvSpPr>
            <p:nvPr/>
          </p:nvSpPr>
          <p:spPr bwMode="auto">
            <a:xfrm>
              <a:off x="4275" y="1773"/>
              <a:ext cx="11" cy="19"/>
            </a:xfrm>
            <a:custGeom>
              <a:avLst/>
              <a:gdLst/>
              <a:ahLst/>
              <a:cxnLst>
                <a:cxn ang="0">
                  <a:pos x="3" y="93"/>
                </a:cxn>
                <a:cxn ang="0">
                  <a:pos x="2" y="74"/>
                </a:cxn>
                <a:cxn ang="0">
                  <a:pos x="1" y="58"/>
                </a:cxn>
                <a:cxn ang="0">
                  <a:pos x="0" y="43"/>
                </a:cxn>
                <a:cxn ang="0">
                  <a:pos x="2" y="31"/>
                </a:cxn>
                <a:cxn ang="0">
                  <a:pos x="5" y="19"/>
                </a:cxn>
                <a:cxn ang="0">
                  <a:pos x="15" y="10"/>
                </a:cxn>
                <a:cxn ang="0">
                  <a:pos x="31" y="4"/>
                </a:cxn>
                <a:cxn ang="0">
                  <a:pos x="55" y="0"/>
                </a:cxn>
                <a:cxn ang="0">
                  <a:pos x="3" y="93"/>
                </a:cxn>
              </a:cxnLst>
              <a:rect l="0" t="0" r="r" b="b"/>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9" name="Freeform 79"/>
            <p:cNvSpPr>
              <a:spLocks/>
            </p:cNvSpPr>
            <p:nvPr/>
          </p:nvSpPr>
          <p:spPr bwMode="auto">
            <a:xfrm>
              <a:off x="4131" y="1777"/>
              <a:ext cx="29" cy="44"/>
            </a:xfrm>
            <a:custGeom>
              <a:avLst/>
              <a:gdLst/>
              <a:ahLst/>
              <a:cxnLst>
                <a:cxn ang="0">
                  <a:pos x="145" y="0"/>
                </a:cxn>
                <a:cxn ang="0">
                  <a:pos x="126" y="27"/>
                </a:cxn>
                <a:cxn ang="0">
                  <a:pos x="109" y="55"/>
                </a:cxn>
                <a:cxn ang="0">
                  <a:pos x="92" y="82"/>
                </a:cxn>
                <a:cxn ang="0">
                  <a:pos x="76" y="111"/>
                </a:cxn>
                <a:cxn ang="0">
                  <a:pos x="58" y="139"/>
                </a:cxn>
                <a:cxn ang="0">
                  <a:pos x="41" y="167"/>
                </a:cxn>
                <a:cxn ang="0">
                  <a:pos x="21" y="193"/>
                </a:cxn>
                <a:cxn ang="0">
                  <a:pos x="0" y="218"/>
                </a:cxn>
                <a:cxn ang="0">
                  <a:pos x="2" y="183"/>
                </a:cxn>
                <a:cxn ang="0">
                  <a:pos x="8" y="150"/>
                </a:cxn>
                <a:cxn ang="0">
                  <a:pos x="17" y="119"/>
                </a:cxn>
                <a:cxn ang="0">
                  <a:pos x="31" y="92"/>
                </a:cxn>
                <a:cxn ang="0">
                  <a:pos x="45" y="65"/>
                </a:cxn>
                <a:cxn ang="0">
                  <a:pos x="60" y="41"/>
                </a:cxn>
                <a:cxn ang="0">
                  <a:pos x="76" y="19"/>
                </a:cxn>
                <a:cxn ang="0">
                  <a:pos x="93" y="0"/>
                </a:cxn>
                <a:cxn ang="0">
                  <a:pos x="96" y="2"/>
                </a:cxn>
                <a:cxn ang="0">
                  <a:pos x="102" y="3"/>
                </a:cxn>
                <a:cxn ang="0">
                  <a:pos x="109" y="3"/>
                </a:cxn>
                <a:cxn ang="0">
                  <a:pos x="116" y="3"/>
                </a:cxn>
                <a:cxn ang="0">
                  <a:pos x="122" y="1"/>
                </a:cxn>
                <a:cxn ang="0">
                  <a:pos x="129" y="1"/>
                </a:cxn>
                <a:cxn ang="0">
                  <a:pos x="137" y="0"/>
                </a:cxn>
                <a:cxn ang="0">
                  <a:pos x="145" y="0"/>
                </a:cxn>
              </a:cxnLst>
              <a:rect l="0" t="0" r="r" b="b"/>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0" name="Freeform 80"/>
            <p:cNvSpPr>
              <a:spLocks/>
            </p:cNvSpPr>
            <p:nvPr/>
          </p:nvSpPr>
          <p:spPr bwMode="auto">
            <a:xfrm>
              <a:off x="4139" y="1782"/>
              <a:ext cx="29" cy="53"/>
            </a:xfrm>
            <a:custGeom>
              <a:avLst/>
              <a:gdLst/>
              <a:ahLst/>
              <a:cxnLst>
                <a:cxn ang="0">
                  <a:pos x="32" y="269"/>
                </a:cxn>
                <a:cxn ang="0">
                  <a:pos x="0" y="249"/>
                </a:cxn>
                <a:cxn ang="0">
                  <a:pos x="146" y="0"/>
                </a:cxn>
                <a:cxn ang="0">
                  <a:pos x="145" y="36"/>
                </a:cxn>
                <a:cxn ang="0">
                  <a:pos x="137" y="72"/>
                </a:cxn>
                <a:cxn ang="0">
                  <a:pos x="123" y="106"/>
                </a:cxn>
                <a:cxn ang="0">
                  <a:pos x="107" y="141"/>
                </a:cxn>
                <a:cxn ang="0">
                  <a:pos x="87" y="173"/>
                </a:cxn>
                <a:cxn ang="0">
                  <a:pos x="68" y="206"/>
                </a:cxn>
                <a:cxn ang="0">
                  <a:pos x="48" y="237"/>
                </a:cxn>
                <a:cxn ang="0">
                  <a:pos x="32" y="269"/>
                </a:cxn>
              </a:cxnLst>
              <a:rect l="0" t="0" r="r" b="b"/>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1" name="Freeform 81"/>
            <p:cNvSpPr>
              <a:spLocks/>
            </p:cNvSpPr>
            <p:nvPr/>
          </p:nvSpPr>
          <p:spPr bwMode="auto">
            <a:xfrm>
              <a:off x="4293" y="1782"/>
              <a:ext cx="30" cy="43"/>
            </a:xfrm>
            <a:custGeom>
              <a:avLst/>
              <a:gdLst/>
              <a:ahLst/>
              <a:cxnLst>
                <a:cxn ang="0">
                  <a:pos x="61" y="217"/>
                </a:cxn>
                <a:cxn ang="0">
                  <a:pos x="51" y="209"/>
                </a:cxn>
                <a:cxn ang="0">
                  <a:pos x="38" y="203"/>
                </a:cxn>
                <a:cxn ang="0">
                  <a:pos x="26" y="198"/>
                </a:cxn>
                <a:cxn ang="0">
                  <a:pos x="14" y="193"/>
                </a:cxn>
                <a:cxn ang="0">
                  <a:pos x="4" y="185"/>
                </a:cxn>
                <a:cxn ang="0">
                  <a:pos x="0" y="179"/>
                </a:cxn>
                <a:cxn ang="0">
                  <a:pos x="1" y="167"/>
                </a:cxn>
                <a:cxn ang="0">
                  <a:pos x="9" y="155"/>
                </a:cxn>
                <a:cxn ang="0">
                  <a:pos x="112" y="0"/>
                </a:cxn>
                <a:cxn ang="0">
                  <a:pos x="139" y="23"/>
                </a:cxn>
                <a:cxn ang="0">
                  <a:pos x="149" y="49"/>
                </a:cxn>
                <a:cxn ang="0">
                  <a:pos x="143" y="76"/>
                </a:cxn>
                <a:cxn ang="0">
                  <a:pos x="129" y="104"/>
                </a:cxn>
                <a:cxn ang="0">
                  <a:pos x="107" y="131"/>
                </a:cxn>
                <a:cxn ang="0">
                  <a:pos x="87" y="161"/>
                </a:cxn>
                <a:cxn ang="0">
                  <a:pos x="69" y="189"/>
                </a:cxn>
                <a:cxn ang="0">
                  <a:pos x="61" y="217"/>
                </a:cxn>
              </a:cxnLst>
              <a:rect l="0" t="0" r="r" b="b"/>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2" name="Freeform 82"/>
            <p:cNvSpPr>
              <a:spLocks/>
            </p:cNvSpPr>
            <p:nvPr/>
          </p:nvSpPr>
          <p:spPr bwMode="auto">
            <a:xfrm>
              <a:off x="4313" y="1798"/>
              <a:ext cx="31" cy="37"/>
            </a:xfrm>
            <a:custGeom>
              <a:avLst/>
              <a:gdLst/>
              <a:ahLst/>
              <a:cxnLst>
                <a:cxn ang="0">
                  <a:pos x="156" y="52"/>
                </a:cxn>
                <a:cxn ang="0">
                  <a:pos x="63" y="186"/>
                </a:cxn>
                <a:cxn ang="0">
                  <a:pos x="0" y="166"/>
                </a:cxn>
                <a:cxn ang="0">
                  <a:pos x="84" y="0"/>
                </a:cxn>
                <a:cxn ang="0">
                  <a:pos x="91" y="3"/>
                </a:cxn>
                <a:cxn ang="0">
                  <a:pos x="100" y="6"/>
                </a:cxn>
                <a:cxn ang="0">
                  <a:pos x="110" y="11"/>
                </a:cxn>
                <a:cxn ang="0">
                  <a:pos x="120" y="17"/>
                </a:cxn>
                <a:cxn ang="0">
                  <a:pos x="129" y="22"/>
                </a:cxn>
                <a:cxn ang="0">
                  <a:pos x="138" y="30"/>
                </a:cxn>
                <a:cxn ang="0">
                  <a:pos x="147" y="40"/>
                </a:cxn>
                <a:cxn ang="0">
                  <a:pos x="156" y="52"/>
                </a:cxn>
              </a:cxnLst>
              <a:rect l="0" t="0" r="r" b="b"/>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3" name="Freeform 83"/>
            <p:cNvSpPr>
              <a:spLocks/>
            </p:cNvSpPr>
            <p:nvPr/>
          </p:nvSpPr>
          <p:spPr bwMode="auto">
            <a:xfrm>
              <a:off x="4154" y="1809"/>
              <a:ext cx="26" cy="43"/>
            </a:xfrm>
            <a:custGeom>
              <a:avLst/>
              <a:gdLst/>
              <a:ahLst/>
              <a:cxnLst>
                <a:cxn ang="0">
                  <a:pos x="124" y="72"/>
                </a:cxn>
                <a:cxn ang="0">
                  <a:pos x="40" y="218"/>
                </a:cxn>
                <a:cxn ang="0">
                  <a:pos x="30" y="209"/>
                </a:cxn>
                <a:cxn ang="0">
                  <a:pos x="20" y="201"/>
                </a:cxn>
                <a:cxn ang="0">
                  <a:pos x="7" y="193"/>
                </a:cxn>
                <a:cxn ang="0">
                  <a:pos x="0" y="186"/>
                </a:cxn>
                <a:cxn ang="0">
                  <a:pos x="82" y="0"/>
                </a:cxn>
                <a:cxn ang="0">
                  <a:pos x="92" y="1"/>
                </a:cxn>
                <a:cxn ang="0">
                  <a:pos x="104" y="6"/>
                </a:cxn>
                <a:cxn ang="0">
                  <a:pos x="113" y="13"/>
                </a:cxn>
                <a:cxn ang="0">
                  <a:pos x="122" y="23"/>
                </a:cxn>
                <a:cxn ang="0">
                  <a:pos x="126" y="33"/>
                </a:cxn>
                <a:cxn ang="0">
                  <a:pos x="130" y="47"/>
                </a:cxn>
                <a:cxn ang="0">
                  <a:pos x="128" y="59"/>
                </a:cxn>
                <a:cxn ang="0">
                  <a:pos x="124" y="72"/>
                </a:cxn>
              </a:cxnLst>
              <a:rect l="0" t="0" r="r" b="b"/>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4" name="Freeform 84"/>
            <p:cNvSpPr>
              <a:spLocks/>
            </p:cNvSpPr>
            <p:nvPr/>
          </p:nvSpPr>
          <p:spPr bwMode="auto">
            <a:xfrm>
              <a:off x="4336" y="1815"/>
              <a:ext cx="20" cy="29"/>
            </a:xfrm>
            <a:custGeom>
              <a:avLst/>
              <a:gdLst/>
              <a:ahLst/>
              <a:cxnLst>
                <a:cxn ang="0">
                  <a:pos x="83" y="146"/>
                </a:cxn>
                <a:cxn ang="0">
                  <a:pos x="0" y="136"/>
                </a:cxn>
                <a:cxn ang="0">
                  <a:pos x="62" y="0"/>
                </a:cxn>
                <a:cxn ang="0">
                  <a:pos x="72" y="15"/>
                </a:cxn>
                <a:cxn ang="0">
                  <a:pos x="82" y="33"/>
                </a:cxn>
                <a:cxn ang="0">
                  <a:pos x="89" y="50"/>
                </a:cxn>
                <a:cxn ang="0">
                  <a:pos x="96" y="69"/>
                </a:cxn>
                <a:cxn ang="0">
                  <a:pos x="97" y="87"/>
                </a:cxn>
                <a:cxn ang="0">
                  <a:pos x="96" y="106"/>
                </a:cxn>
                <a:cxn ang="0">
                  <a:pos x="91" y="125"/>
                </a:cxn>
                <a:cxn ang="0">
                  <a:pos x="83" y="146"/>
                </a:cxn>
              </a:cxnLst>
              <a:rect l="0" t="0" r="r" b="b"/>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5" name="Freeform 85"/>
            <p:cNvSpPr>
              <a:spLocks/>
            </p:cNvSpPr>
            <p:nvPr/>
          </p:nvSpPr>
          <p:spPr bwMode="auto">
            <a:xfrm>
              <a:off x="4171" y="1827"/>
              <a:ext cx="24" cy="35"/>
            </a:xfrm>
            <a:custGeom>
              <a:avLst/>
              <a:gdLst/>
              <a:ahLst/>
              <a:cxnLst>
                <a:cxn ang="0">
                  <a:pos x="57" y="176"/>
                </a:cxn>
                <a:cxn ang="0">
                  <a:pos x="44" y="174"/>
                </a:cxn>
                <a:cxn ang="0">
                  <a:pos x="31" y="171"/>
                </a:cxn>
                <a:cxn ang="0">
                  <a:pos x="18" y="163"/>
                </a:cxn>
                <a:cxn ang="0">
                  <a:pos x="9" y="155"/>
                </a:cxn>
                <a:cxn ang="0">
                  <a:pos x="2" y="144"/>
                </a:cxn>
                <a:cxn ang="0">
                  <a:pos x="0" y="132"/>
                </a:cxn>
                <a:cxn ang="0">
                  <a:pos x="4" y="118"/>
                </a:cxn>
                <a:cxn ang="0">
                  <a:pos x="15" y="104"/>
                </a:cxn>
                <a:cxn ang="0">
                  <a:pos x="79" y="0"/>
                </a:cxn>
                <a:cxn ang="0">
                  <a:pos x="107" y="19"/>
                </a:cxn>
                <a:cxn ang="0">
                  <a:pos x="119" y="42"/>
                </a:cxn>
                <a:cxn ang="0">
                  <a:pos x="118" y="65"/>
                </a:cxn>
                <a:cxn ang="0">
                  <a:pos x="110" y="88"/>
                </a:cxn>
                <a:cxn ang="0">
                  <a:pos x="95" y="111"/>
                </a:cxn>
                <a:cxn ang="0">
                  <a:pos x="79" y="133"/>
                </a:cxn>
                <a:cxn ang="0">
                  <a:pos x="64" y="155"/>
                </a:cxn>
                <a:cxn ang="0">
                  <a:pos x="57" y="176"/>
                </a:cxn>
              </a:cxnLst>
              <a:rect l="0" t="0" r="r" b="b"/>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6" name="Freeform 86"/>
            <p:cNvSpPr>
              <a:spLocks/>
            </p:cNvSpPr>
            <p:nvPr/>
          </p:nvSpPr>
          <p:spPr bwMode="auto">
            <a:xfrm>
              <a:off x="4193" y="1846"/>
              <a:ext cx="17" cy="23"/>
            </a:xfrm>
            <a:custGeom>
              <a:avLst/>
              <a:gdLst/>
              <a:ahLst/>
              <a:cxnLst>
                <a:cxn ang="0">
                  <a:pos x="73" y="114"/>
                </a:cxn>
                <a:cxn ang="0">
                  <a:pos x="0" y="104"/>
                </a:cxn>
                <a:cxn ang="0">
                  <a:pos x="42" y="0"/>
                </a:cxn>
                <a:cxn ang="0">
                  <a:pos x="52" y="11"/>
                </a:cxn>
                <a:cxn ang="0">
                  <a:pos x="64" y="25"/>
                </a:cxn>
                <a:cxn ang="0">
                  <a:pos x="73" y="38"/>
                </a:cxn>
                <a:cxn ang="0">
                  <a:pos x="80" y="53"/>
                </a:cxn>
                <a:cxn ang="0">
                  <a:pos x="84" y="67"/>
                </a:cxn>
                <a:cxn ang="0">
                  <a:pos x="85" y="82"/>
                </a:cxn>
                <a:cxn ang="0">
                  <a:pos x="80" y="97"/>
                </a:cxn>
                <a:cxn ang="0">
                  <a:pos x="73" y="114"/>
                </a:cxn>
              </a:cxnLst>
              <a:rect l="0" t="0" r="r" b="b"/>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7" name="Freeform 87"/>
            <p:cNvSpPr>
              <a:spLocks/>
            </p:cNvSpPr>
            <p:nvPr/>
          </p:nvSpPr>
          <p:spPr bwMode="auto">
            <a:xfrm>
              <a:off x="4212" y="884"/>
              <a:ext cx="12" cy="7"/>
            </a:xfrm>
            <a:custGeom>
              <a:avLst/>
              <a:gdLst/>
              <a:ahLst/>
              <a:cxnLst>
                <a:cxn ang="0">
                  <a:pos x="62" y="32"/>
                </a:cxn>
                <a:cxn ang="0">
                  <a:pos x="62" y="34"/>
                </a:cxn>
                <a:cxn ang="0">
                  <a:pos x="58" y="35"/>
                </a:cxn>
                <a:cxn ang="0">
                  <a:pos x="49" y="35"/>
                </a:cxn>
                <a:cxn ang="0">
                  <a:pos x="38" y="35"/>
                </a:cxn>
                <a:cxn ang="0">
                  <a:pos x="26" y="33"/>
                </a:cxn>
                <a:cxn ang="0">
                  <a:pos x="15" y="33"/>
                </a:cxn>
                <a:cxn ang="0">
                  <a:pos x="6" y="32"/>
                </a:cxn>
                <a:cxn ang="0">
                  <a:pos x="0" y="32"/>
                </a:cxn>
                <a:cxn ang="0">
                  <a:pos x="31" y="0"/>
                </a:cxn>
                <a:cxn ang="0">
                  <a:pos x="62" y="32"/>
                </a:cxn>
              </a:cxnLst>
              <a:rect l="0" t="0" r="r" b="b"/>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8" name="Freeform 88"/>
            <p:cNvSpPr>
              <a:spLocks/>
            </p:cNvSpPr>
            <p:nvPr/>
          </p:nvSpPr>
          <p:spPr bwMode="auto">
            <a:xfrm>
              <a:off x="4123" y="610"/>
              <a:ext cx="62" cy="66"/>
            </a:xfrm>
            <a:custGeom>
              <a:avLst/>
              <a:gdLst/>
              <a:ahLst/>
              <a:cxnLst>
                <a:cxn ang="0">
                  <a:pos x="228" y="104"/>
                </a:cxn>
                <a:cxn ang="0">
                  <a:pos x="310" y="125"/>
                </a:cxn>
                <a:cxn ang="0">
                  <a:pos x="310" y="136"/>
                </a:cxn>
                <a:cxn ang="0">
                  <a:pos x="300" y="143"/>
                </a:cxn>
                <a:cxn ang="0">
                  <a:pos x="290" y="152"/>
                </a:cxn>
                <a:cxn ang="0">
                  <a:pos x="278" y="162"/>
                </a:cxn>
                <a:cxn ang="0">
                  <a:pos x="267" y="172"/>
                </a:cxn>
                <a:cxn ang="0">
                  <a:pos x="256" y="182"/>
                </a:cxn>
                <a:cxn ang="0">
                  <a:pos x="249" y="195"/>
                </a:cxn>
                <a:cxn ang="0">
                  <a:pos x="246" y="206"/>
                </a:cxn>
                <a:cxn ang="0">
                  <a:pos x="248" y="218"/>
                </a:cxn>
                <a:cxn ang="0">
                  <a:pos x="258" y="231"/>
                </a:cxn>
                <a:cxn ang="0">
                  <a:pos x="266" y="244"/>
                </a:cxn>
                <a:cxn ang="0">
                  <a:pos x="271" y="259"/>
                </a:cxn>
                <a:cxn ang="0">
                  <a:pos x="274" y="275"/>
                </a:cxn>
                <a:cxn ang="0">
                  <a:pos x="274" y="289"/>
                </a:cxn>
                <a:cxn ang="0">
                  <a:pos x="274" y="305"/>
                </a:cxn>
                <a:cxn ang="0">
                  <a:pos x="272" y="319"/>
                </a:cxn>
                <a:cxn ang="0">
                  <a:pos x="270" y="332"/>
                </a:cxn>
                <a:cxn ang="0">
                  <a:pos x="254" y="329"/>
                </a:cxn>
                <a:cxn ang="0">
                  <a:pos x="240" y="323"/>
                </a:cxn>
                <a:cxn ang="0">
                  <a:pos x="228" y="314"/>
                </a:cxn>
                <a:cxn ang="0">
                  <a:pos x="218" y="306"/>
                </a:cxn>
                <a:cxn ang="0">
                  <a:pos x="205" y="296"/>
                </a:cxn>
                <a:cxn ang="0">
                  <a:pos x="193" y="288"/>
                </a:cxn>
                <a:cxn ang="0">
                  <a:pos x="179" y="282"/>
                </a:cxn>
                <a:cxn ang="0">
                  <a:pos x="166" y="280"/>
                </a:cxn>
                <a:cxn ang="0">
                  <a:pos x="160" y="275"/>
                </a:cxn>
                <a:cxn ang="0">
                  <a:pos x="156" y="269"/>
                </a:cxn>
                <a:cxn ang="0">
                  <a:pos x="149" y="262"/>
                </a:cxn>
                <a:cxn ang="0">
                  <a:pos x="143" y="258"/>
                </a:cxn>
                <a:cxn ang="0">
                  <a:pos x="135" y="253"/>
                </a:cxn>
                <a:cxn ang="0">
                  <a:pos x="128" y="252"/>
                </a:cxn>
                <a:cxn ang="0">
                  <a:pos x="121" y="253"/>
                </a:cxn>
                <a:cxn ang="0">
                  <a:pos x="114" y="260"/>
                </a:cxn>
                <a:cxn ang="0">
                  <a:pos x="100" y="270"/>
                </a:cxn>
                <a:cxn ang="0">
                  <a:pos x="88" y="280"/>
                </a:cxn>
                <a:cxn ang="0">
                  <a:pos x="74" y="289"/>
                </a:cxn>
                <a:cxn ang="0">
                  <a:pos x="62" y="299"/>
                </a:cxn>
                <a:cxn ang="0">
                  <a:pos x="48" y="305"/>
                </a:cxn>
                <a:cxn ang="0">
                  <a:pos x="35" y="312"/>
                </a:cxn>
                <a:cxn ang="0">
                  <a:pos x="21" y="317"/>
                </a:cxn>
                <a:cxn ang="0">
                  <a:pos x="10" y="322"/>
                </a:cxn>
                <a:cxn ang="0">
                  <a:pos x="62" y="187"/>
                </a:cxn>
                <a:cxn ang="0">
                  <a:pos x="55" y="178"/>
                </a:cxn>
                <a:cxn ang="0">
                  <a:pos x="48" y="169"/>
                </a:cxn>
                <a:cxn ang="0">
                  <a:pos x="39" y="160"/>
                </a:cxn>
                <a:cxn ang="0">
                  <a:pos x="30" y="151"/>
                </a:cxn>
                <a:cxn ang="0">
                  <a:pos x="20" y="140"/>
                </a:cxn>
                <a:cxn ang="0">
                  <a:pos x="11" y="131"/>
                </a:cxn>
                <a:cxn ang="0">
                  <a:pos x="4" y="121"/>
                </a:cxn>
                <a:cxn ang="0">
                  <a:pos x="0" y="114"/>
                </a:cxn>
                <a:cxn ang="0">
                  <a:pos x="27" y="117"/>
                </a:cxn>
                <a:cxn ang="0">
                  <a:pos x="52" y="112"/>
                </a:cxn>
                <a:cxn ang="0">
                  <a:pos x="73" y="100"/>
                </a:cxn>
                <a:cxn ang="0">
                  <a:pos x="92" y="84"/>
                </a:cxn>
                <a:cxn ang="0">
                  <a:pos x="108" y="64"/>
                </a:cxn>
                <a:cxn ang="0">
                  <a:pos x="124" y="42"/>
                </a:cxn>
                <a:cxn ang="0">
                  <a:pos x="139" y="19"/>
                </a:cxn>
                <a:cxn ang="0">
                  <a:pos x="156" y="0"/>
                </a:cxn>
                <a:cxn ang="0">
                  <a:pos x="166" y="0"/>
                </a:cxn>
                <a:cxn ang="0">
                  <a:pos x="228" y="104"/>
                </a:cxn>
              </a:cxnLst>
              <a:rect l="0" t="0" r="r" b="b"/>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9" name="Freeform 89"/>
            <p:cNvSpPr>
              <a:spLocks/>
            </p:cNvSpPr>
            <p:nvPr/>
          </p:nvSpPr>
          <p:spPr bwMode="auto">
            <a:xfrm>
              <a:off x="4131" y="618"/>
              <a:ext cx="46" cy="52"/>
            </a:xfrm>
            <a:custGeom>
              <a:avLst/>
              <a:gdLst/>
              <a:ahLst/>
              <a:cxnLst>
                <a:cxn ang="0">
                  <a:pos x="197" y="94"/>
                </a:cxn>
                <a:cxn ang="0">
                  <a:pos x="204" y="94"/>
                </a:cxn>
                <a:cxn ang="0">
                  <a:pos x="212" y="94"/>
                </a:cxn>
                <a:cxn ang="0">
                  <a:pos x="220" y="94"/>
                </a:cxn>
                <a:cxn ang="0">
                  <a:pos x="229" y="94"/>
                </a:cxn>
                <a:cxn ang="0">
                  <a:pos x="222" y="103"/>
                </a:cxn>
                <a:cxn ang="0">
                  <a:pos x="216" y="111"/>
                </a:cxn>
                <a:cxn ang="0">
                  <a:pos x="208" y="116"/>
                </a:cxn>
                <a:cxn ang="0">
                  <a:pos x="202" y="122"/>
                </a:cxn>
                <a:cxn ang="0">
                  <a:pos x="194" y="127"/>
                </a:cxn>
                <a:cxn ang="0">
                  <a:pos x="187" y="131"/>
                </a:cxn>
                <a:cxn ang="0">
                  <a:pos x="180" y="137"/>
                </a:cxn>
                <a:cxn ang="0">
                  <a:pos x="177" y="145"/>
                </a:cxn>
                <a:cxn ang="0">
                  <a:pos x="180" y="159"/>
                </a:cxn>
                <a:cxn ang="0">
                  <a:pos x="186" y="175"/>
                </a:cxn>
                <a:cxn ang="0">
                  <a:pos x="193" y="190"/>
                </a:cxn>
                <a:cxn ang="0">
                  <a:pos x="199" y="206"/>
                </a:cxn>
                <a:cxn ang="0">
                  <a:pos x="204" y="219"/>
                </a:cxn>
                <a:cxn ang="0">
                  <a:pos x="207" y="233"/>
                </a:cxn>
                <a:cxn ang="0">
                  <a:pos x="208" y="245"/>
                </a:cxn>
                <a:cxn ang="0">
                  <a:pos x="207" y="259"/>
                </a:cxn>
                <a:cxn ang="0">
                  <a:pos x="93" y="176"/>
                </a:cxn>
                <a:cxn ang="0">
                  <a:pos x="0" y="238"/>
                </a:cxn>
                <a:cxn ang="0">
                  <a:pos x="4" y="221"/>
                </a:cxn>
                <a:cxn ang="0">
                  <a:pos x="11" y="208"/>
                </a:cxn>
                <a:cxn ang="0">
                  <a:pos x="16" y="194"/>
                </a:cxn>
                <a:cxn ang="0">
                  <a:pos x="24" y="182"/>
                </a:cxn>
                <a:cxn ang="0">
                  <a:pos x="30" y="168"/>
                </a:cxn>
                <a:cxn ang="0">
                  <a:pos x="35" y="157"/>
                </a:cxn>
                <a:cxn ang="0">
                  <a:pos x="39" y="146"/>
                </a:cxn>
                <a:cxn ang="0">
                  <a:pos x="41" y="134"/>
                </a:cxn>
                <a:cxn ang="0">
                  <a:pos x="33" y="129"/>
                </a:cxn>
                <a:cxn ang="0">
                  <a:pos x="26" y="124"/>
                </a:cxn>
                <a:cxn ang="0">
                  <a:pos x="21" y="118"/>
                </a:cxn>
                <a:cxn ang="0">
                  <a:pos x="16" y="112"/>
                </a:cxn>
                <a:cxn ang="0">
                  <a:pos x="12" y="104"/>
                </a:cxn>
                <a:cxn ang="0">
                  <a:pos x="7" y="97"/>
                </a:cxn>
                <a:cxn ang="0">
                  <a:pos x="4" y="89"/>
                </a:cxn>
                <a:cxn ang="0">
                  <a:pos x="0" y="83"/>
                </a:cxn>
                <a:cxn ang="0">
                  <a:pos x="73" y="72"/>
                </a:cxn>
                <a:cxn ang="0">
                  <a:pos x="125" y="0"/>
                </a:cxn>
                <a:cxn ang="0">
                  <a:pos x="136" y="9"/>
                </a:cxn>
                <a:cxn ang="0">
                  <a:pos x="144" y="23"/>
                </a:cxn>
                <a:cxn ang="0">
                  <a:pos x="148" y="37"/>
                </a:cxn>
                <a:cxn ang="0">
                  <a:pos x="153" y="54"/>
                </a:cxn>
                <a:cxn ang="0">
                  <a:pos x="156" y="68"/>
                </a:cxn>
                <a:cxn ang="0">
                  <a:pos x="164" y="81"/>
                </a:cxn>
                <a:cxn ang="0">
                  <a:pos x="177" y="89"/>
                </a:cxn>
                <a:cxn ang="0">
                  <a:pos x="197" y="94"/>
                </a:cxn>
              </a:cxnLst>
              <a:rect l="0" t="0" r="r" b="b"/>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0" name="Freeform 90"/>
            <p:cNvSpPr>
              <a:spLocks/>
            </p:cNvSpPr>
            <p:nvPr/>
          </p:nvSpPr>
          <p:spPr bwMode="auto">
            <a:xfrm>
              <a:off x="4249" y="726"/>
              <a:ext cx="62" cy="60"/>
            </a:xfrm>
            <a:custGeom>
              <a:avLst/>
              <a:gdLst/>
              <a:ahLst/>
              <a:cxnLst>
                <a:cxn ang="0">
                  <a:pos x="210" y="24"/>
                </a:cxn>
                <a:cxn ang="0">
                  <a:pos x="213" y="51"/>
                </a:cxn>
                <a:cxn ang="0">
                  <a:pos x="216" y="75"/>
                </a:cxn>
                <a:cxn ang="0">
                  <a:pos x="229" y="95"/>
                </a:cxn>
                <a:cxn ang="0">
                  <a:pos x="249" y="104"/>
                </a:cxn>
                <a:cxn ang="0">
                  <a:pos x="271" y="107"/>
                </a:cxn>
                <a:cxn ang="0">
                  <a:pos x="291" y="114"/>
                </a:cxn>
                <a:cxn ang="0">
                  <a:pos x="306" y="126"/>
                </a:cxn>
                <a:cxn ang="0">
                  <a:pos x="239" y="197"/>
                </a:cxn>
                <a:cxn ang="0">
                  <a:pos x="240" y="219"/>
                </a:cxn>
                <a:cxn ang="0">
                  <a:pos x="243" y="243"/>
                </a:cxn>
                <a:cxn ang="0">
                  <a:pos x="247" y="267"/>
                </a:cxn>
                <a:cxn ang="0">
                  <a:pos x="249" y="290"/>
                </a:cxn>
                <a:cxn ang="0">
                  <a:pos x="220" y="285"/>
                </a:cxn>
                <a:cxn ang="0">
                  <a:pos x="198" y="272"/>
                </a:cxn>
                <a:cxn ang="0">
                  <a:pos x="177" y="255"/>
                </a:cxn>
                <a:cxn ang="0">
                  <a:pos x="155" y="238"/>
                </a:cxn>
                <a:cxn ang="0">
                  <a:pos x="133" y="255"/>
                </a:cxn>
                <a:cxn ang="0">
                  <a:pos x="114" y="273"/>
                </a:cxn>
                <a:cxn ang="0">
                  <a:pos x="94" y="288"/>
                </a:cxn>
                <a:cxn ang="0">
                  <a:pos x="73" y="300"/>
                </a:cxn>
                <a:cxn ang="0">
                  <a:pos x="67" y="258"/>
                </a:cxn>
                <a:cxn ang="0">
                  <a:pos x="83" y="216"/>
                </a:cxn>
                <a:cxn ang="0">
                  <a:pos x="90" y="178"/>
                </a:cxn>
                <a:cxn ang="0">
                  <a:pos x="63" y="156"/>
                </a:cxn>
                <a:cxn ang="0">
                  <a:pos x="47" y="147"/>
                </a:cxn>
                <a:cxn ang="0">
                  <a:pos x="31" y="138"/>
                </a:cxn>
                <a:cxn ang="0">
                  <a:pos x="15" y="128"/>
                </a:cxn>
                <a:cxn ang="0">
                  <a:pos x="0" y="114"/>
                </a:cxn>
                <a:cxn ang="0">
                  <a:pos x="115" y="84"/>
                </a:cxn>
                <a:cxn ang="0">
                  <a:pos x="135" y="62"/>
                </a:cxn>
                <a:cxn ang="0">
                  <a:pos x="156" y="37"/>
                </a:cxn>
                <a:cxn ang="0">
                  <a:pos x="179" y="14"/>
                </a:cxn>
                <a:cxn ang="0">
                  <a:pos x="207" y="0"/>
                </a:cxn>
              </a:cxnLst>
              <a:rect l="0" t="0" r="r" b="b"/>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1" name="Freeform 91"/>
            <p:cNvSpPr>
              <a:spLocks/>
            </p:cNvSpPr>
            <p:nvPr/>
          </p:nvSpPr>
          <p:spPr bwMode="auto">
            <a:xfrm>
              <a:off x="4257" y="733"/>
              <a:ext cx="48" cy="47"/>
            </a:xfrm>
            <a:custGeom>
              <a:avLst/>
              <a:gdLst/>
              <a:ahLst/>
              <a:cxnLst>
                <a:cxn ang="0">
                  <a:pos x="207" y="102"/>
                </a:cxn>
                <a:cxn ang="0">
                  <a:pos x="239" y="102"/>
                </a:cxn>
                <a:cxn ang="0">
                  <a:pos x="230" y="109"/>
                </a:cxn>
                <a:cxn ang="0">
                  <a:pos x="221" y="116"/>
                </a:cxn>
                <a:cxn ang="0">
                  <a:pos x="211" y="122"/>
                </a:cxn>
                <a:cxn ang="0">
                  <a:pos x="201" y="128"/>
                </a:cxn>
                <a:cxn ang="0">
                  <a:pos x="191" y="134"/>
                </a:cxn>
                <a:cxn ang="0">
                  <a:pos x="182" y="140"/>
                </a:cxn>
                <a:cxn ang="0">
                  <a:pos x="172" y="146"/>
                </a:cxn>
                <a:cxn ang="0">
                  <a:pos x="165" y="154"/>
                </a:cxn>
                <a:cxn ang="0">
                  <a:pos x="187" y="228"/>
                </a:cxn>
                <a:cxn ang="0">
                  <a:pos x="174" y="226"/>
                </a:cxn>
                <a:cxn ang="0">
                  <a:pos x="164" y="222"/>
                </a:cxn>
                <a:cxn ang="0">
                  <a:pos x="154" y="215"/>
                </a:cxn>
                <a:cxn ang="0">
                  <a:pos x="146" y="209"/>
                </a:cxn>
                <a:cxn ang="0">
                  <a:pos x="136" y="200"/>
                </a:cxn>
                <a:cxn ang="0">
                  <a:pos x="128" y="192"/>
                </a:cxn>
                <a:cxn ang="0">
                  <a:pos x="120" y="183"/>
                </a:cxn>
                <a:cxn ang="0">
                  <a:pos x="113" y="176"/>
                </a:cxn>
                <a:cxn ang="0">
                  <a:pos x="41" y="238"/>
                </a:cxn>
                <a:cxn ang="0">
                  <a:pos x="73" y="124"/>
                </a:cxn>
                <a:cxn ang="0">
                  <a:pos x="60" y="119"/>
                </a:cxn>
                <a:cxn ang="0">
                  <a:pos x="50" y="117"/>
                </a:cxn>
                <a:cxn ang="0">
                  <a:pos x="40" y="114"/>
                </a:cxn>
                <a:cxn ang="0">
                  <a:pos x="32" y="110"/>
                </a:cxn>
                <a:cxn ang="0">
                  <a:pos x="23" y="106"/>
                </a:cxn>
                <a:cxn ang="0">
                  <a:pos x="15" y="100"/>
                </a:cxn>
                <a:cxn ang="0">
                  <a:pos x="7" y="92"/>
                </a:cxn>
                <a:cxn ang="0">
                  <a:pos x="0" y="82"/>
                </a:cxn>
                <a:cxn ang="0">
                  <a:pos x="8" y="81"/>
                </a:cxn>
                <a:cxn ang="0">
                  <a:pos x="18" y="80"/>
                </a:cxn>
                <a:cxn ang="0">
                  <a:pos x="29" y="78"/>
                </a:cxn>
                <a:cxn ang="0">
                  <a:pos x="41" y="76"/>
                </a:cxn>
                <a:cxn ang="0">
                  <a:pos x="52" y="74"/>
                </a:cxn>
                <a:cxn ang="0">
                  <a:pos x="64" y="73"/>
                </a:cxn>
                <a:cxn ang="0">
                  <a:pos x="73" y="72"/>
                </a:cxn>
                <a:cxn ang="0">
                  <a:pos x="83" y="72"/>
                </a:cxn>
                <a:cxn ang="0">
                  <a:pos x="145" y="0"/>
                </a:cxn>
                <a:cxn ang="0">
                  <a:pos x="149" y="12"/>
                </a:cxn>
                <a:cxn ang="0">
                  <a:pos x="152" y="28"/>
                </a:cxn>
                <a:cxn ang="0">
                  <a:pos x="153" y="45"/>
                </a:cxn>
                <a:cxn ang="0">
                  <a:pos x="156" y="62"/>
                </a:cxn>
                <a:cxn ang="0">
                  <a:pos x="160" y="78"/>
                </a:cxn>
                <a:cxn ang="0">
                  <a:pos x="169" y="90"/>
                </a:cxn>
                <a:cxn ang="0">
                  <a:pos x="183" y="99"/>
                </a:cxn>
                <a:cxn ang="0">
                  <a:pos x="207" y="102"/>
                </a:cxn>
              </a:cxnLst>
              <a:rect l="0" t="0" r="r" b="b"/>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2" name="Freeform 92"/>
            <p:cNvSpPr>
              <a:spLocks/>
            </p:cNvSpPr>
            <p:nvPr/>
          </p:nvSpPr>
          <p:spPr bwMode="auto">
            <a:xfrm>
              <a:off x="3969" y="730"/>
              <a:ext cx="69" cy="69"/>
            </a:xfrm>
            <a:custGeom>
              <a:avLst/>
              <a:gdLst/>
              <a:ahLst/>
              <a:cxnLst>
                <a:cxn ang="0">
                  <a:pos x="218" y="0"/>
                </a:cxn>
                <a:cxn ang="0">
                  <a:pos x="217" y="15"/>
                </a:cxn>
                <a:cxn ang="0">
                  <a:pos x="216" y="32"/>
                </a:cxn>
                <a:cxn ang="0">
                  <a:pos x="215" y="49"/>
                </a:cxn>
                <a:cxn ang="0">
                  <a:pos x="215" y="66"/>
                </a:cxn>
                <a:cxn ang="0">
                  <a:pos x="215" y="82"/>
                </a:cxn>
                <a:cxn ang="0">
                  <a:pos x="217" y="97"/>
                </a:cxn>
                <a:cxn ang="0">
                  <a:pos x="221" y="112"/>
                </a:cxn>
                <a:cxn ang="0">
                  <a:pos x="229" y="126"/>
                </a:cxn>
                <a:cxn ang="0">
                  <a:pos x="343" y="156"/>
                </a:cxn>
                <a:cxn ang="0">
                  <a:pos x="343" y="166"/>
                </a:cxn>
                <a:cxn ang="0">
                  <a:pos x="239" y="229"/>
                </a:cxn>
                <a:cxn ang="0">
                  <a:pos x="239" y="242"/>
                </a:cxn>
                <a:cxn ang="0">
                  <a:pos x="240" y="256"/>
                </a:cxn>
                <a:cxn ang="0">
                  <a:pos x="240" y="268"/>
                </a:cxn>
                <a:cxn ang="0">
                  <a:pos x="242" y="280"/>
                </a:cxn>
                <a:cxn ang="0">
                  <a:pos x="242" y="291"/>
                </a:cxn>
                <a:cxn ang="0">
                  <a:pos x="242" y="303"/>
                </a:cxn>
                <a:cxn ang="0">
                  <a:pos x="241" y="317"/>
                </a:cxn>
                <a:cxn ang="0">
                  <a:pos x="239" y="332"/>
                </a:cxn>
                <a:cxn ang="0">
                  <a:pos x="226" y="326"/>
                </a:cxn>
                <a:cxn ang="0">
                  <a:pos x="216" y="319"/>
                </a:cxn>
                <a:cxn ang="0">
                  <a:pos x="207" y="309"/>
                </a:cxn>
                <a:cxn ang="0">
                  <a:pos x="198" y="300"/>
                </a:cxn>
                <a:cxn ang="0">
                  <a:pos x="189" y="288"/>
                </a:cxn>
                <a:cxn ang="0">
                  <a:pos x="181" y="278"/>
                </a:cxn>
                <a:cxn ang="0">
                  <a:pos x="173" y="268"/>
                </a:cxn>
                <a:cxn ang="0">
                  <a:pos x="166" y="260"/>
                </a:cxn>
                <a:cxn ang="0">
                  <a:pos x="62" y="343"/>
                </a:cxn>
                <a:cxn ang="0">
                  <a:pos x="56" y="334"/>
                </a:cxn>
                <a:cxn ang="0">
                  <a:pos x="53" y="325"/>
                </a:cxn>
                <a:cxn ang="0">
                  <a:pos x="52" y="315"/>
                </a:cxn>
                <a:cxn ang="0">
                  <a:pos x="56" y="306"/>
                </a:cxn>
                <a:cxn ang="0">
                  <a:pos x="58" y="296"/>
                </a:cxn>
                <a:cxn ang="0">
                  <a:pos x="62" y="286"/>
                </a:cxn>
                <a:cxn ang="0">
                  <a:pos x="67" y="277"/>
                </a:cxn>
                <a:cxn ang="0">
                  <a:pos x="73" y="270"/>
                </a:cxn>
                <a:cxn ang="0">
                  <a:pos x="104" y="218"/>
                </a:cxn>
                <a:cxn ang="0">
                  <a:pos x="91" y="207"/>
                </a:cxn>
                <a:cxn ang="0">
                  <a:pos x="77" y="197"/>
                </a:cxn>
                <a:cxn ang="0">
                  <a:pos x="61" y="188"/>
                </a:cxn>
                <a:cxn ang="0">
                  <a:pos x="48" y="180"/>
                </a:cxn>
                <a:cxn ang="0">
                  <a:pos x="33" y="170"/>
                </a:cxn>
                <a:cxn ang="0">
                  <a:pos x="21" y="161"/>
                </a:cxn>
                <a:cxn ang="0">
                  <a:pos x="8" y="149"/>
                </a:cxn>
                <a:cxn ang="0">
                  <a:pos x="0" y="136"/>
                </a:cxn>
                <a:cxn ang="0">
                  <a:pos x="8" y="128"/>
                </a:cxn>
                <a:cxn ang="0">
                  <a:pos x="18" y="125"/>
                </a:cxn>
                <a:cxn ang="0">
                  <a:pos x="28" y="122"/>
                </a:cxn>
                <a:cxn ang="0">
                  <a:pos x="41" y="122"/>
                </a:cxn>
                <a:cxn ang="0">
                  <a:pos x="52" y="122"/>
                </a:cxn>
                <a:cxn ang="0">
                  <a:pos x="64" y="123"/>
                </a:cxn>
                <a:cxn ang="0">
                  <a:pos x="73" y="125"/>
                </a:cxn>
                <a:cxn ang="0">
                  <a:pos x="83" y="126"/>
                </a:cxn>
                <a:cxn ang="0">
                  <a:pos x="197" y="0"/>
                </a:cxn>
                <a:cxn ang="0">
                  <a:pos x="218" y="0"/>
                </a:cxn>
              </a:cxnLst>
              <a:rect l="0" t="0" r="r" b="b"/>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3" name="Freeform 93"/>
            <p:cNvSpPr>
              <a:spLocks/>
            </p:cNvSpPr>
            <p:nvPr/>
          </p:nvSpPr>
          <p:spPr bwMode="auto">
            <a:xfrm>
              <a:off x="3977" y="739"/>
              <a:ext cx="52" cy="49"/>
            </a:xfrm>
            <a:custGeom>
              <a:avLst/>
              <a:gdLst/>
              <a:ahLst/>
              <a:cxnLst>
                <a:cxn ang="0">
                  <a:pos x="155" y="104"/>
                </a:cxn>
                <a:cxn ang="0">
                  <a:pos x="166" y="107"/>
                </a:cxn>
                <a:cxn ang="0">
                  <a:pos x="180" y="111"/>
                </a:cxn>
                <a:cxn ang="0">
                  <a:pos x="193" y="114"/>
                </a:cxn>
                <a:cxn ang="0">
                  <a:pos x="207" y="119"/>
                </a:cxn>
                <a:cxn ang="0">
                  <a:pos x="219" y="122"/>
                </a:cxn>
                <a:cxn ang="0">
                  <a:pos x="233" y="127"/>
                </a:cxn>
                <a:cxn ang="0">
                  <a:pos x="245" y="130"/>
                </a:cxn>
                <a:cxn ang="0">
                  <a:pos x="259" y="135"/>
                </a:cxn>
                <a:cxn ang="0">
                  <a:pos x="187" y="166"/>
                </a:cxn>
                <a:cxn ang="0">
                  <a:pos x="176" y="249"/>
                </a:cxn>
                <a:cxn ang="0">
                  <a:pos x="167" y="241"/>
                </a:cxn>
                <a:cxn ang="0">
                  <a:pos x="161" y="233"/>
                </a:cxn>
                <a:cxn ang="0">
                  <a:pos x="155" y="225"/>
                </a:cxn>
                <a:cxn ang="0">
                  <a:pos x="149" y="217"/>
                </a:cxn>
                <a:cxn ang="0">
                  <a:pos x="142" y="209"/>
                </a:cxn>
                <a:cxn ang="0">
                  <a:pos x="137" y="201"/>
                </a:cxn>
                <a:cxn ang="0">
                  <a:pos x="130" y="193"/>
                </a:cxn>
                <a:cxn ang="0">
                  <a:pos x="124" y="187"/>
                </a:cxn>
                <a:cxn ang="0">
                  <a:pos x="52" y="238"/>
                </a:cxn>
                <a:cxn ang="0">
                  <a:pos x="52" y="229"/>
                </a:cxn>
                <a:cxn ang="0">
                  <a:pos x="57" y="220"/>
                </a:cxn>
                <a:cxn ang="0">
                  <a:pos x="61" y="210"/>
                </a:cxn>
                <a:cxn ang="0">
                  <a:pos x="68" y="200"/>
                </a:cxn>
                <a:cxn ang="0">
                  <a:pos x="75" y="189"/>
                </a:cxn>
                <a:cxn ang="0">
                  <a:pos x="81" y="177"/>
                </a:cxn>
                <a:cxn ang="0">
                  <a:pos x="87" y="166"/>
                </a:cxn>
                <a:cxn ang="0">
                  <a:pos x="93" y="156"/>
                </a:cxn>
                <a:cxn ang="0">
                  <a:pos x="0" y="104"/>
                </a:cxn>
                <a:cxn ang="0">
                  <a:pos x="62" y="104"/>
                </a:cxn>
                <a:cxn ang="0">
                  <a:pos x="70" y="87"/>
                </a:cxn>
                <a:cxn ang="0">
                  <a:pos x="80" y="74"/>
                </a:cxn>
                <a:cxn ang="0">
                  <a:pos x="90" y="60"/>
                </a:cxn>
                <a:cxn ang="0">
                  <a:pos x="103" y="48"/>
                </a:cxn>
                <a:cxn ang="0">
                  <a:pos x="114" y="34"/>
                </a:cxn>
                <a:cxn ang="0">
                  <a:pos x="126" y="23"/>
                </a:cxn>
                <a:cxn ang="0">
                  <a:pos x="135" y="11"/>
                </a:cxn>
                <a:cxn ang="0">
                  <a:pos x="145" y="0"/>
                </a:cxn>
                <a:cxn ang="0">
                  <a:pos x="155" y="104"/>
                </a:cxn>
              </a:cxnLst>
              <a:rect l="0" t="0" r="r" b="b"/>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4" name="Freeform 94"/>
            <p:cNvSpPr>
              <a:spLocks/>
            </p:cNvSpPr>
            <p:nvPr/>
          </p:nvSpPr>
          <p:spPr bwMode="auto">
            <a:xfrm>
              <a:off x="3973" y="542"/>
              <a:ext cx="58" cy="58"/>
            </a:xfrm>
            <a:custGeom>
              <a:avLst/>
              <a:gdLst/>
              <a:ahLst/>
              <a:cxnLst>
                <a:cxn ang="0">
                  <a:pos x="197" y="94"/>
                </a:cxn>
                <a:cxn ang="0">
                  <a:pos x="205" y="94"/>
                </a:cxn>
                <a:cxn ang="0">
                  <a:pos x="217" y="94"/>
                </a:cxn>
                <a:cxn ang="0">
                  <a:pos x="230" y="94"/>
                </a:cxn>
                <a:cxn ang="0">
                  <a:pos x="244" y="96"/>
                </a:cxn>
                <a:cxn ang="0">
                  <a:pos x="256" y="97"/>
                </a:cxn>
                <a:cxn ang="0">
                  <a:pos x="270" y="102"/>
                </a:cxn>
                <a:cxn ang="0">
                  <a:pos x="280" y="106"/>
                </a:cxn>
                <a:cxn ang="0">
                  <a:pos x="290" y="114"/>
                </a:cxn>
                <a:cxn ang="0">
                  <a:pos x="278" y="126"/>
                </a:cxn>
                <a:cxn ang="0">
                  <a:pos x="263" y="137"/>
                </a:cxn>
                <a:cxn ang="0">
                  <a:pos x="246" y="145"/>
                </a:cxn>
                <a:cxn ang="0">
                  <a:pos x="230" y="152"/>
                </a:cxn>
                <a:cxn ang="0">
                  <a:pos x="215" y="160"/>
                </a:cxn>
                <a:cxn ang="0">
                  <a:pos x="208" y="172"/>
                </a:cxn>
                <a:cxn ang="0">
                  <a:pos x="206" y="186"/>
                </a:cxn>
                <a:cxn ang="0">
                  <a:pos x="218" y="208"/>
                </a:cxn>
                <a:cxn ang="0">
                  <a:pos x="221" y="215"/>
                </a:cxn>
                <a:cxn ang="0">
                  <a:pos x="224" y="223"/>
                </a:cxn>
                <a:cxn ang="0">
                  <a:pos x="227" y="230"/>
                </a:cxn>
                <a:cxn ang="0">
                  <a:pos x="230" y="238"/>
                </a:cxn>
                <a:cxn ang="0">
                  <a:pos x="230" y="245"/>
                </a:cxn>
                <a:cxn ang="0">
                  <a:pos x="231" y="254"/>
                </a:cxn>
                <a:cxn ang="0">
                  <a:pos x="230" y="261"/>
                </a:cxn>
                <a:cxn ang="0">
                  <a:pos x="228" y="270"/>
                </a:cxn>
                <a:cxn ang="0">
                  <a:pos x="215" y="268"/>
                </a:cxn>
                <a:cxn ang="0">
                  <a:pos x="205" y="262"/>
                </a:cxn>
                <a:cxn ang="0">
                  <a:pos x="195" y="254"/>
                </a:cxn>
                <a:cxn ang="0">
                  <a:pos x="186" y="246"/>
                </a:cxn>
                <a:cxn ang="0">
                  <a:pos x="176" y="235"/>
                </a:cxn>
                <a:cxn ang="0">
                  <a:pos x="166" y="225"/>
                </a:cxn>
                <a:cxn ang="0">
                  <a:pos x="156" y="216"/>
                </a:cxn>
                <a:cxn ang="0">
                  <a:pos x="145" y="208"/>
                </a:cxn>
                <a:cxn ang="0">
                  <a:pos x="52" y="290"/>
                </a:cxn>
                <a:cxn ang="0">
                  <a:pos x="41" y="280"/>
                </a:cxn>
                <a:cxn ang="0">
                  <a:pos x="41" y="264"/>
                </a:cxn>
                <a:cxn ang="0">
                  <a:pos x="46" y="251"/>
                </a:cxn>
                <a:cxn ang="0">
                  <a:pos x="52" y="236"/>
                </a:cxn>
                <a:cxn ang="0">
                  <a:pos x="59" y="223"/>
                </a:cxn>
                <a:cxn ang="0">
                  <a:pos x="66" y="208"/>
                </a:cxn>
                <a:cxn ang="0">
                  <a:pos x="76" y="194"/>
                </a:cxn>
                <a:cxn ang="0">
                  <a:pos x="84" y="180"/>
                </a:cxn>
                <a:cxn ang="0">
                  <a:pos x="93" y="166"/>
                </a:cxn>
                <a:cxn ang="0">
                  <a:pos x="80" y="160"/>
                </a:cxn>
                <a:cxn ang="0">
                  <a:pos x="67" y="156"/>
                </a:cxn>
                <a:cxn ang="0">
                  <a:pos x="55" y="149"/>
                </a:cxn>
                <a:cxn ang="0">
                  <a:pos x="43" y="143"/>
                </a:cxn>
                <a:cxn ang="0">
                  <a:pos x="29" y="136"/>
                </a:cxn>
                <a:cxn ang="0">
                  <a:pos x="18" y="129"/>
                </a:cxn>
                <a:cxn ang="0">
                  <a:pos x="7" y="121"/>
                </a:cxn>
                <a:cxn ang="0">
                  <a:pos x="0" y="114"/>
                </a:cxn>
                <a:cxn ang="0">
                  <a:pos x="0" y="104"/>
                </a:cxn>
                <a:cxn ang="0">
                  <a:pos x="104" y="94"/>
                </a:cxn>
                <a:cxn ang="0">
                  <a:pos x="156" y="0"/>
                </a:cxn>
                <a:cxn ang="0">
                  <a:pos x="162" y="7"/>
                </a:cxn>
                <a:cxn ang="0">
                  <a:pos x="169" y="17"/>
                </a:cxn>
                <a:cxn ang="0">
                  <a:pos x="174" y="27"/>
                </a:cxn>
                <a:cxn ang="0">
                  <a:pos x="179" y="38"/>
                </a:cxn>
                <a:cxn ang="0">
                  <a:pos x="184" y="50"/>
                </a:cxn>
                <a:cxn ang="0">
                  <a:pos x="188" y="63"/>
                </a:cxn>
                <a:cxn ang="0">
                  <a:pos x="193" y="77"/>
                </a:cxn>
                <a:cxn ang="0">
                  <a:pos x="197" y="94"/>
                </a:cxn>
              </a:cxnLst>
              <a:rect l="0" t="0" r="r" b="b"/>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5" name="Freeform 95"/>
            <p:cNvSpPr>
              <a:spLocks/>
            </p:cNvSpPr>
            <p:nvPr/>
          </p:nvSpPr>
          <p:spPr bwMode="auto">
            <a:xfrm>
              <a:off x="3981" y="548"/>
              <a:ext cx="42" cy="44"/>
            </a:xfrm>
            <a:custGeom>
              <a:avLst/>
              <a:gdLst/>
              <a:ahLst/>
              <a:cxnLst>
                <a:cxn ang="0">
                  <a:pos x="156" y="82"/>
                </a:cxn>
                <a:cxn ang="0">
                  <a:pos x="208" y="82"/>
                </a:cxn>
                <a:cxn ang="0">
                  <a:pos x="156" y="124"/>
                </a:cxn>
                <a:cxn ang="0">
                  <a:pos x="156" y="134"/>
                </a:cxn>
                <a:cxn ang="0">
                  <a:pos x="157" y="145"/>
                </a:cxn>
                <a:cxn ang="0">
                  <a:pos x="159" y="155"/>
                </a:cxn>
                <a:cxn ang="0">
                  <a:pos x="161" y="166"/>
                </a:cxn>
                <a:cxn ang="0">
                  <a:pos x="162" y="175"/>
                </a:cxn>
                <a:cxn ang="0">
                  <a:pos x="164" y="185"/>
                </a:cxn>
                <a:cxn ang="0">
                  <a:pos x="165" y="195"/>
                </a:cxn>
                <a:cxn ang="0">
                  <a:pos x="167" y="207"/>
                </a:cxn>
                <a:cxn ang="0">
                  <a:pos x="104" y="144"/>
                </a:cxn>
                <a:cxn ang="0">
                  <a:pos x="32" y="218"/>
                </a:cxn>
                <a:cxn ang="0">
                  <a:pos x="33" y="202"/>
                </a:cxn>
                <a:cxn ang="0">
                  <a:pos x="38" y="188"/>
                </a:cxn>
                <a:cxn ang="0">
                  <a:pos x="44" y="176"/>
                </a:cxn>
                <a:cxn ang="0">
                  <a:pos x="52" y="166"/>
                </a:cxn>
                <a:cxn ang="0">
                  <a:pos x="59" y="153"/>
                </a:cxn>
                <a:cxn ang="0">
                  <a:pos x="66" y="141"/>
                </a:cxn>
                <a:cxn ang="0">
                  <a:pos x="70" y="127"/>
                </a:cxn>
                <a:cxn ang="0">
                  <a:pos x="73" y="114"/>
                </a:cxn>
                <a:cxn ang="0">
                  <a:pos x="0" y="82"/>
                </a:cxn>
                <a:cxn ang="0">
                  <a:pos x="7" y="82"/>
                </a:cxn>
                <a:cxn ang="0">
                  <a:pos x="15" y="82"/>
                </a:cxn>
                <a:cxn ang="0">
                  <a:pos x="23" y="82"/>
                </a:cxn>
                <a:cxn ang="0">
                  <a:pos x="32" y="82"/>
                </a:cxn>
                <a:cxn ang="0">
                  <a:pos x="41" y="82"/>
                </a:cxn>
                <a:cxn ang="0">
                  <a:pos x="50" y="82"/>
                </a:cxn>
                <a:cxn ang="0">
                  <a:pos x="60" y="82"/>
                </a:cxn>
                <a:cxn ang="0">
                  <a:pos x="73" y="82"/>
                </a:cxn>
                <a:cxn ang="0">
                  <a:pos x="115" y="0"/>
                </a:cxn>
                <a:cxn ang="0">
                  <a:pos x="120" y="7"/>
                </a:cxn>
                <a:cxn ang="0">
                  <a:pos x="125" y="19"/>
                </a:cxn>
                <a:cxn ang="0">
                  <a:pos x="127" y="31"/>
                </a:cxn>
                <a:cxn ang="0">
                  <a:pos x="130" y="44"/>
                </a:cxn>
                <a:cxn ang="0">
                  <a:pos x="134" y="55"/>
                </a:cxn>
                <a:cxn ang="0">
                  <a:pos x="138" y="66"/>
                </a:cxn>
                <a:cxn ang="0">
                  <a:pos x="145" y="75"/>
                </a:cxn>
                <a:cxn ang="0">
                  <a:pos x="156" y="82"/>
                </a:cxn>
              </a:cxnLst>
              <a:rect l="0" t="0" r="r" b="b"/>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6" name="Freeform 96"/>
            <p:cNvSpPr>
              <a:spLocks/>
            </p:cNvSpPr>
            <p:nvPr/>
          </p:nvSpPr>
          <p:spPr bwMode="auto">
            <a:xfrm>
              <a:off x="4081" y="670"/>
              <a:ext cx="58" cy="58"/>
            </a:xfrm>
            <a:custGeom>
              <a:avLst/>
              <a:gdLst/>
              <a:ahLst/>
              <a:cxnLst>
                <a:cxn ang="0">
                  <a:pos x="196" y="94"/>
                </a:cxn>
                <a:cxn ang="0">
                  <a:pos x="207" y="96"/>
                </a:cxn>
                <a:cxn ang="0">
                  <a:pos x="220" y="97"/>
                </a:cxn>
                <a:cxn ang="0">
                  <a:pos x="233" y="98"/>
                </a:cxn>
                <a:cxn ang="0">
                  <a:pos x="246" y="100"/>
                </a:cxn>
                <a:cxn ang="0">
                  <a:pos x="257" y="103"/>
                </a:cxn>
                <a:cxn ang="0">
                  <a:pos x="270" y="107"/>
                </a:cxn>
                <a:cxn ang="0">
                  <a:pos x="279" y="114"/>
                </a:cxn>
                <a:cxn ang="0">
                  <a:pos x="289" y="125"/>
                </a:cxn>
                <a:cxn ang="0">
                  <a:pos x="278" y="134"/>
                </a:cxn>
                <a:cxn ang="0">
                  <a:pos x="263" y="143"/>
                </a:cxn>
                <a:cxn ang="0">
                  <a:pos x="246" y="150"/>
                </a:cxn>
                <a:cxn ang="0">
                  <a:pos x="230" y="159"/>
                </a:cxn>
                <a:cxn ang="0">
                  <a:pos x="217" y="168"/>
                </a:cxn>
                <a:cxn ang="0">
                  <a:pos x="211" y="181"/>
                </a:cxn>
                <a:cxn ang="0">
                  <a:pos x="213" y="196"/>
                </a:cxn>
                <a:cxn ang="0">
                  <a:pos x="227" y="218"/>
                </a:cxn>
                <a:cxn ang="0">
                  <a:pos x="227" y="225"/>
                </a:cxn>
                <a:cxn ang="0">
                  <a:pos x="228" y="233"/>
                </a:cxn>
                <a:cxn ang="0">
                  <a:pos x="228" y="239"/>
                </a:cxn>
                <a:cxn ang="0">
                  <a:pos x="230" y="247"/>
                </a:cxn>
                <a:cxn ang="0">
                  <a:pos x="230" y="253"/>
                </a:cxn>
                <a:cxn ang="0">
                  <a:pos x="231" y="260"/>
                </a:cxn>
                <a:cxn ang="0">
                  <a:pos x="229" y="264"/>
                </a:cxn>
                <a:cxn ang="0">
                  <a:pos x="227" y="270"/>
                </a:cxn>
                <a:cxn ang="0">
                  <a:pos x="215" y="268"/>
                </a:cxn>
                <a:cxn ang="0">
                  <a:pos x="204" y="262"/>
                </a:cxn>
                <a:cxn ang="0">
                  <a:pos x="194" y="255"/>
                </a:cxn>
                <a:cxn ang="0">
                  <a:pos x="185" y="247"/>
                </a:cxn>
                <a:cxn ang="0">
                  <a:pos x="175" y="238"/>
                </a:cxn>
                <a:cxn ang="0">
                  <a:pos x="166" y="229"/>
                </a:cxn>
                <a:cxn ang="0">
                  <a:pos x="155" y="222"/>
                </a:cxn>
                <a:cxn ang="0">
                  <a:pos x="144" y="218"/>
                </a:cxn>
                <a:cxn ang="0">
                  <a:pos x="51" y="290"/>
                </a:cxn>
                <a:cxn ang="0">
                  <a:pos x="40" y="290"/>
                </a:cxn>
                <a:cxn ang="0">
                  <a:pos x="44" y="274"/>
                </a:cxn>
                <a:cxn ang="0">
                  <a:pos x="50" y="258"/>
                </a:cxn>
                <a:cxn ang="0">
                  <a:pos x="55" y="243"/>
                </a:cxn>
                <a:cxn ang="0">
                  <a:pos x="62" y="228"/>
                </a:cxn>
                <a:cxn ang="0">
                  <a:pos x="69" y="212"/>
                </a:cxn>
                <a:cxn ang="0">
                  <a:pos x="77" y="196"/>
                </a:cxn>
                <a:cxn ang="0">
                  <a:pos x="83" y="181"/>
                </a:cxn>
                <a:cxn ang="0">
                  <a:pos x="92" y="166"/>
                </a:cxn>
                <a:cxn ang="0">
                  <a:pos x="80" y="161"/>
                </a:cxn>
                <a:cxn ang="0">
                  <a:pos x="69" y="157"/>
                </a:cxn>
                <a:cxn ang="0">
                  <a:pos x="56" y="152"/>
                </a:cxn>
                <a:cxn ang="0">
                  <a:pos x="46" y="148"/>
                </a:cxn>
                <a:cxn ang="0">
                  <a:pos x="34" y="140"/>
                </a:cxn>
                <a:cxn ang="0">
                  <a:pos x="22" y="133"/>
                </a:cxn>
                <a:cxn ang="0">
                  <a:pos x="10" y="124"/>
                </a:cxn>
                <a:cxn ang="0">
                  <a:pos x="0" y="114"/>
                </a:cxn>
                <a:cxn ang="0">
                  <a:pos x="114" y="94"/>
                </a:cxn>
                <a:cxn ang="0">
                  <a:pos x="155" y="0"/>
                </a:cxn>
                <a:cxn ang="0">
                  <a:pos x="161" y="8"/>
                </a:cxn>
                <a:cxn ang="0">
                  <a:pos x="168" y="18"/>
                </a:cxn>
                <a:cxn ang="0">
                  <a:pos x="174" y="29"/>
                </a:cxn>
                <a:cxn ang="0">
                  <a:pos x="179" y="43"/>
                </a:cxn>
                <a:cxn ang="0">
                  <a:pos x="183" y="55"/>
                </a:cxn>
                <a:cxn ang="0">
                  <a:pos x="187" y="68"/>
                </a:cxn>
                <a:cxn ang="0">
                  <a:pos x="192" y="80"/>
                </a:cxn>
                <a:cxn ang="0">
                  <a:pos x="196" y="94"/>
                </a:cxn>
              </a:cxnLst>
              <a:rect l="0" t="0" r="r" b="b"/>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7" name="Freeform 97"/>
            <p:cNvSpPr>
              <a:spLocks/>
            </p:cNvSpPr>
            <p:nvPr/>
          </p:nvSpPr>
          <p:spPr bwMode="auto">
            <a:xfrm>
              <a:off x="4089" y="679"/>
              <a:ext cx="42" cy="41"/>
            </a:xfrm>
            <a:custGeom>
              <a:avLst/>
              <a:gdLst/>
              <a:ahLst/>
              <a:cxnLst>
                <a:cxn ang="0">
                  <a:pos x="156" y="72"/>
                </a:cxn>
                <a:cxn ang="0">
                  <a:pos x="208" y="83"/>
                </a:cxn>
                <a:cxn ang="0">
                  <a:pos x="156" y="124"/>
                </a:cxn>
                <a:cxn ang="0">
                  <a:pos x="156" y="134"/>
                </a:cxn>
                <a:cxn ang="0">
                  <a:pos x="158" y="145"/>
                </a:cxn>
                <a:cxn ang="0">
                  <a:pos x="159" y="154"/>
                </a:cxn>
                <a:cxn ang="0">
                  <a:pos x="161" y="163"/>
                </a:cxn>
                <a:cxn ang="0">
                  <a:pos x="162" y="171"/>
                </a:cxn>
                <a:cxn ang="0">
                  <a:pos x="164" y="180"/>
                </a:cxn>
                <a:cxn ang="0">
                  <a:pos x="165" y="188"/>
                </a:cxn>
                <a:cxn ang="0">
                  <a:pos x="167" y="196"/>
                </a:cxn>
                <a:cxn ang="0">
                  <a:pos x="104" y="145"/>
                </a:cxn>
                <a:cxn ang="0">
                  <a:pos x="32" y="207"/>
                </a:cxn>
                <a:cxn ang="0">
                  <a:pos x="33" y="195"/>
                </a:cxn>
                <a:cxn ang="0">
                  <a:pos x="38" y="185"/>
                </a:cxn>
                <a:cxn ang="0">
                  <a:pos x="45" y="174"/>
                </a:cxn>
                <a:cxn ang="0">
                  <a:pos x="52" y="163"/>
                </a:cxn>
                <a:cxn ang="0">
                  <a:pos x="59" y="152"/>
                </a:cxn>
                <a:cxn ang="0">
                  <a:pos x="66" y="141"/>
                </a:cxn>
                <a:cxn ang="0">
                  <a:pos x="72" y="127"/>
                </a:cxn>
                <a:cxn ang="0">
                  <a:pos x="74" y="114"/>
                </a:cxn>
                <a:cxn ang="0">
                  <a:pos x="0" y="83"/>
                </a:cxn>
                <a:cxn ang="0">
                  <a:pos x="11" y="79"/>
                </a:cxn>
                <a:cxn ang="0">
                  <a:pos x="22" y="78"/>
                </a:cxn>
                <a:cxn ang="0">
                  <a:pos x="31" y="78"/>
                </a:cxn>
                <a:cxn ang="0">
                  <a:pos x="40" y="78"/>
                </a:cxn>
                <a:cxn ang="0">
                  <a:pos x="48" y="76"/>
                </a:cxn>
                <a:cxn ang="0">
                  <a:pos x="57" y="76"/>
                </a:cxn>
                <a:cxn ang="0">
                  <a:pos x="65" y="74"/>
                </a:cxn>
                <a:cxn ang="0">
                  <a:pos x="74" y="72"/>
                </a:cxn>
                <a:cxn ang="0">
                  <a:pos x="115" y="0"/>
                </a:cxn>
                <a:cxn ang="0">
                  <a:pos x="120" y="7"/>
                </a:cxn>
                <a:cxn ang="0">
                  <a:pos x="125" y="19"/>
                </a:cxn>
                <a:cxn ang="0">
                  <a:pos x="128" y="30"/>
                </a:cxn>
                <a:cxn ang="0">
                  <a:pos x="132" y="43"/>
                </a:cxn>
                <a:cxn ang="0">
                  <a:pos x="134" y="53"/>
                </a:cxn>
                <a:cxn ang="0">
                  <a:pos x="138" y="63"/>
                </a:cxn>
                <a:cxn ang="0">
                  <a:pos x="145" y="68"/>
                </a:cxn>
                <a:cxn ang="0">
                  <a:pos x="156" y="72"/>
                </a:cxn>
              </a:cxnLst>
              <a:rect l="0" t="0" r="r" b="b"/>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8" name="Freeform 98"/>
            <p:cNvSpPr>
              <a:spLocks/>
            </p:cNvSpPr>
            <p:nvPr/>
          </p:nvSpPr>
          <p:spPr bwMode="auto">
            <a:xfrm>
              <a:off x="4407" y="645"/>
              <a:ext cx="68" cy="69"/>
            </a:xfrm>
            <a:custGeom>
              <a:avLst/>
              <a:gdLst/>
              <a:ahLst/>
              <a:cxnLst>
                <a:cxn ang="0">
                  <a:pos x="125" y="0"/>
                </a:cxn>
                <a:cxn ang="0">
                  <a:pos x="125" y="15"/>
                </a:cxn>
                <a:cxn ang="0">
                  <a:pos x="126" y="32"/>
                </a:cxn>
                <a:cxn ang="0">
                  <a:pos x="126" y="49"/>
                </a:cxn>
                <a:cxn ang="0">
                  <a:pos x="127" y="66"/>
                </a:cxn>
                <a:cxn ang="0">
                  <a:pos x="126" y="82"/>
                </a:cxn>
                <a:cxn ang="0">
                  <a:pos x="123" y="98"/>
                </a:cxn>
                <a:cxn ang="0">
                  <a:pos x="120" y="111"/>
                </a:cxn>
                <a:cxn ang="0">
                  <a:pos x="114" y="125"/>
                </a:cxn>
                <a:cxn ang="0">
                  <a:pos x="0" y="167"/>
                </a:cxn>
                <a:cxn ang="0">
                  <a:pos x="94" y="229"/>
                </a:cxn>
                <a:cxn ang="0">
                  <a:pos x="96" y="242"/>
                </a:cxn>
                <a:cxn ang="0">
                  <a:pos x="97" y="257"/>
                </a:cxn>
                <a:cxn ang="0">
                  <a:pos x="97" y="271"/>
                </a:cxn>
                <a:cxn ang="0">
                  <a:pos x="97" y="284"/>
                </a:cxn>
                <a:cxn ang="0">
                  <a:pos x="95" y="295"/>
                </a:cxn>
                <a:cxn ang="0">
                  <a:pos x="95" y="308"/>
                </a:cxn>
                <a:cxn ang="0">
                  <a:pos x="94" y="320"/>
                </a:cxn>
                <a:cxn ang="0">
                  <a:pos x="94" y="333"/>
                </a:cxn>
                <a:cxn ang="0">
                  <a:pos x="108" y="326"/>
                </a:cxn>
                <a:cxn ang="0">
                  <a:pos x="119" y="319"/>
                </a:cxn>
                <a:cxn ang="0">
                  <a:pos x="128" y="309"/>
                </a:cxn>
                <a:cxn ang="0">
                  <a:pos x="138" y="300"/>
                </a:cxn>
                <a:cxn ang="0">
                  <a:pos x="146" y="289"/>
                </a:cxn>
                <a:cxn ang="0">
                  <a:pos x="155" y="278"/>
                </a:cxn>
                <a:cxn ang="0">
                  <a:pos x="165" y="268"/>
                </a:cxn>
                <a:cxn ang="0">
                  <a:pos x="177" y="260"/>
                </a:cxn>
                <a:cxn ang="0">
                  <a:pos x="280" y="343"/>
                </a:cxn>
                <a:cxn ang="0">
                  <a:pos x="285" y="334"/>
                </a:cxn>
                <a:cxn ang="0">
                  <a:pos x="288" y="325"/>
                </a:cxn>
                <a:cxn ang="0">
                  <a:pos x="288" y="316"/>
                </a:cxn>
                <a:cxn ang="0">
                  <a:pos x="286" y="307"/>
                </a:cxn>
                <a:cxn ang="0">
                  <a:pos x="282" y="296"/>
                </a:cxn>
                <a:cxn ang="0">
                  <a:pos x="278" y="286"/>
                </a:cxn>
                <a:cxn ang="0">
                  <a:pos x="274" y="277"/>
                </a:cxn>
                <a:cxn ang="0">
                  <a:pos x="270" y="271"/>
                </a:cxn>
                <a:cxn ang="0">
                  <a:pos x="239" y="219"/>
                </a:cxn>
                <a:cxn ang="0">
                  <a:pos x="251" y="207"/>
                </a:cxn>
                <a:cxn ang="0">
                  <a:pos x="265" y="197"/>
                </a:cxn>
                <a:cxn ang="0">
                  <a:pos x="278" y="188"/>
                </a:cxn>
                <a:cxn ang="0">
                  <a:pos x="294" y="180"/>
                </a:cxn>
                <a:cxn ang="0">
                  <a:pos x="308" y="170"/>
                </a:cxn>
                <a:cxn ang="0">
                  <a:pos x="321" y="161"/>
                </a:cxn>
                <a:cxn ang="0">
                  <a:pos x="332" y="150"/>
                </a:cxn>
                <a:cxn ang="0">
                  <a:pos x="343" y="136"/>
                </a:cxn>
                <a:cxn ang="0">
                  <a:pos x="330" y="132"/>
                </a:cxn>
                <a:cxn ang="0">
                  <a:pos x="319" y="129"/>
                </a:cxn>
                <a:cxn ang="0">
                  <a:pos x="306" y="126"/>
                </a:cxn>
                <a:cxn ang="0">
                  <a:pos x="295" y="126"/>
                </a:cxn>
                <a:cxn ang="0">
                  <a:pos x="283" y="125"/>
                </a:cxn>
                <a:cxn ang="0">
                  <a:pos x="271" y="125"/>
                </a:cxn>
                <a:cxn ang="0">
                  <a:pos x="260" y="125"/>
                </a:cxn>
                <a:cxn ang="0">
                  <a:pos x="249" y="125"/>
                </a:cxn>
                <a:cxn ang="0">
                  <a:pos x="135" y="0"/>
                </a:cxn>
                <a:cxn ang="0">
                  <a:pos x="125" y="0"/>
                </a:cxn>
              </a:cxnLst>
              <a:rect l="0" t="0" r="r" b="b"/>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9" name="Freeform 99"/>
            <p:cNvSpPr>
              <a:spLocks/>
            </p:cNvSpPr>
            <p:nvPr/>
          </p:nvSpPr>
          <p:spPr bwMode="auto">
            <a:xfrm>
              <a:off x="4415" y="654"/>
              <a:ext cx="52" cy="49"/>
            </a:xfrm>
            <a:custGeom>
              <a:avLst/>
              <a:gdLst/>
              <a:ahLst/>
              <a:cxnLst>
                <a:cxn ang="0">
                  <a:pos x="93" y="104"/>
                </a:cxn>
                <a:cxn ang="0">
                  <a:pos x="80" y="108"/>
                </a:cxn>
                <a:cxn ang="0">
                  <a:pos x="69" y="111"/>
                </a:cxn>
                <a:cxn ang="0">
                  <a:pos x="57" y="114"/>
                </a:cxn>
                <a:cxn ang="0">
                  <a:pos x="46" y="119"/>
                </a:cxn>
                <a:cxn ang="0">
                  <a:pos x="34" y="122"/>
                </a:cxn>
                <a:cxn ang="0">
                  <a:pos x="23" y="127"/>
                </a:cxn>
                <a:cxn ang="0">
                  <a:pos x="10" y="130"/>
                </a:cxn>
                <a:cxn ang="0">
                  <a:pos x="0" y="135"/>
                </a:cxn>
                <a:cxn ang="0">
                  <a:pos x="72" y="177"/>
                </a:cxn>
                <a:cxn ang="0">
                  <a:pos x="83" y="249"/>
                </a:cxn>
                <a:cxn ang="0">
                  <a:pos x="89" y="241"/>
                </a:cxn>
                <a:cxn ang="0">
                  <a:pos x="96" y="233"/>
                </a:cxn>
                <a:cxn ang="0">
                  <a:pos x="102" y="225"/>
                </a:cxn>
                <a:cxn ang="0">
                  <a:pos x="109" y="217"/>
                </a:cxn>
                <a:cxn ang="0">
                  <a:pos x="114" y="209"/>
                </a:cxn>
                <a:cxn ang="0">
                  <a:pos x="120" y="201"/>
                </a:cxn>
                <a:cxn ang="0">
                  <a:pos x="127" y="193"/>
                </a:cxn>
                <a:cxn ang="0">
                  <a:pos x="135" y="187"/>
                </a:cxn>
                <a:cxn ang="0">
                  <a:pos x="197" y="239"/>
                </a:cxn>
                <a:cxn ang="0">
                  <a:pos x="194" y="230"/>
                </a:cxn>
                <a:cxn ang="0">
                  <a:pos x="191" y="222"/>
                </a:cxn>
                <a:cxn ang="0">
                  <a:pos x="185" y="213"/>
                </a:cxn>
                <a:cxn ang="0">
                  <a:pos x="181" y="205"/>
                </a:cxn>
                <a:cxn ang="0">
                  <a:pos x="174" y="193"/>
                </a:cxn>
                <a:cxn ang="0">
                  <a:pos x="170" y="182"/>
                </a:cxn>
                <a:cxn ang="0">
                  <a:pos x="166" y="170"/>
                </a:cxn>
                <a:cxn ang="0">
                  <a:pos x="166" y="156"/>
                </a:cxn>
                <a:cxn ang="0">
                  <a:pos x="259" y="104"/>
                </a:cxn>
                <a:cxn ang="0">
                  <a:pos x="197" y="104"/>
                </a:cxn>
                <a:cxn ang="0">
                  <a:pos x="186" y="88"/>
                </a:cxn>
                <a:cxn ang="0">
                  <a:pos x="177" y="75"/>
                </a:cxn>
                <a:cxn ang="0">
                  <a:pos x="165" y="62"/>
                </a:cxn>
                <a:cxn ang="0">
                  <a:pos x="154" y="52"/>
                </a:cxn>
                <a:cxn ang="0">
                  <a:pos x="140" y="40"/>
                </a:cxn>
                <a:cxn ang="0">
                  <a:pos x="128" y="27"/>
                </a:cxn>
                <a:cxn ang="0">
                  <a:pos x="114" y="14"/>
                </a:cxn>
                <a:cxn ang="0">
                  <a:pos x="104" y="0"/>
                </a:cxn>
                <a:cxn ang="0">
                  <a:pos x="93" y="104"/>
                </a:cxn>
              </a:cxnLst>
              <a:rect l="0" t="0" r="r" b="b"/>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0" name="Freeform 100"/>
            <p:cNvSpPr>
              <a:spLocks/>
            </p:cNvSpPr>
            <p:nvPr/>
          </p:nvSpPr>
          <p:spPr bwMode="auto">
            <a:xfrm>
              <a:off x="3915" y="882"/>
              <a:ext cx="77" cy="74"/>
            </a:xfrm>
            <a:custGeom>
              <a:avLst/>
              <a:gdLst/>
              <a:ahLst/>
              <a:cxnLst>
                <a:cxn ang="0">
                  <a:pos x="259" y="36"/>
                </a:cxn>
                <a:cxn ang="0">
                  <a:pos x="259" y="69"/>
                </a:cxn>
                <a:cxn ang="0">
                  <a:pos x="265" y="100"/>
                </a:cxn>
                <a:cxn ang="0">
                  <a:pos x="278" y="126"/>
                </a:cxn>
                <a:cxn ang="0">
                  <a:pos x="304" y="136"/>
                </a:cxn>
                <a:cxn ang="0">
                  <a:pos x="334" y="139"/>
                </a:cxn>
                <a:cxn ang="0">
                  <a:pos x="360" y="148"/>
                </a:cxn>
                <a:cxn ang="0">
                  <a:pos x="377" y="165"/>
                </a:cxn>
                <a:cxn ang="0">
                  <a:pos x="290" y="239"/>
                </a:cxn>
                <a:cxn ang="0">
                  <a:pos x="292" y="269"/>
                </a:cxn>
                <a:cxn ang="0">
                  <a:pos x="299" y="301"/>
                </a:cxn>
                <a:cxn ang="0">
                  <a:pos x="303" y="331"/>
                </a:cxn>
                <a:cxn ang="0">
                  <a:pos x="301" y="363"/>
                </a:cxn>
                <a:cxn ang="0">
                  <a:pos x="270" y="357"/>
                </a:cxn>
                <a:cxn ang="0">
                  <a:pos x="244" y="344"/>
                </a:cxn>
                <a:cxn ang="0">
                  <a:pos x="220" y="323"/>
                </a:cxn>
                <a:cxn ang="0">
                  <a:pos x="197" y="301"/>
                </a:cxn>
                <a:cxn ang="0">
                  <a:pos x="166" y="319"/>
                </a:cxn>
                <a:cxn ang="0">
                  <a:pos x="139" y="340"/>
                </a:cxn>
                <a:cxn ang="0">
                  <a:pos x="111" y="361"/>
                </a:cxn>
                <a:cxn ang="0">
                  <a:pos x="83" y="374"/>
                </a:cxn>
                <a:cxn ang="0">
                  <a:pos x="81" y="323"/>
                </a:cxn>
                <a:cxn ang="0">
                  <a:pos x="100" y="274"/>
                </a:cxn>
                <a:cxn ang="0">
                  <a:pos x="108" y="228"/>
                </a:cxn>
                <a:cxn ang="0">
                  <a:pos x="73" y="198"/>
                </a:cxn>
                <a:cxn ang="0">
                  <a:pos x="56" y="188"/>
                </a:cxn>
                <a:cxn ang="0">
                  <a:pos x="40" y="175"/>
                </a:cxn>
                <a:cxn ang="0">
                  <a:pos x="21" y="161"/>
                </a:cxn>
                <a:cxn ang="0">
                  <a:pos x="0" y="146"/>
                </a:cxn>
                <a:cxn ang="0">
                  <a:pos x="135" y="104"/>
                </a:cxn>
                <a:cxn ang="0">
                  <a:pos x="168" y="82"/>
                </a:cxn>
                <a:cxn ang="0">
                  <a:pos x="195" y="52"/>
                </a:cxn>
                <a:cxn ang="0">
                  <a:pos x="220" y="22"/>
                </a:cxn>
                <a:cxn ang="0">
                  <a:pos x="249" y="0"/>
                </a:cxn>
              </a:cxnLst>
              <a:rect l="0" t="0" r="r" b="b"/>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1" name="Freeform 101"/>
            <p:cNvSpPr>
              <a:spLocks/>
            </p:cNvSpPr>
            <p:nvPr/>
          </p:nvSpPr>
          <p:spPr bwMode="auto">
            <a:xfrm>
              <a:off x="3925" y="892"/>
              <a:ext cx="61" cy="58"/>
            </a:xfrm>
            <a:custGeom>
              <a:avLst/>
              <a:gdLst/>
              <a:ahLst/>
              <a:cxnLst>
                <a:cxn ang="0">
                  <a:pos x="250" y="114"/>
                </a:cxn>
                <a:cxn ang="0">
                  <a:pos x="301" y="124"/>
                </a:cxn>
                <a:cxn ang="0">
                  <a:pos x="287" y="131"/>
                </a:cxn>
                <a:cxn ang="0">
                  <a:pos x="275" y="138"/>
                </a:cxn>
                <a:cxn ang="0">
                  <a:pos x="262" y="144"/>
                </a:cxn>
                <a:cxn ang="0">
                  <a:pos x="250" y="150"/>
                </a:cxn>
                <a:cxn ang="0">
                  <a:pos x="236" y="156"/>
                </a:cxn>
                <a:cxn ang="0">
                  <a:pos x="226" y="162"/>
                </a:cxn>
                <a:cxn ang="0">
                  <a:pos x="216" y="169"/>
                </a:cxn>
                <a:cxn ang="0">
                  <a:pos x="208" y="176"/>
                </a:cxn>
                <a:cxn ang="0">
                  <a:pos x="228" y="280"/>
                </a:cxn>
                <a:cxn ang="0">
                  <a:pos x="214" y="274"/>
                </a:cxn>
                <a:cxn ang="0">
                  <a:pos x="200" y="267"/>
                </a:cxn>
                <a:cxn ang="0">
                  <a:pos x="188" y="257"/>
                </a:cxn>
                <a:cxn ang="0">
                  <a:pos x="178" y="248"/>
                </a:cxn>
                <a:cxn ang="0">
                  <a:pos x="166" y="236"/>
                </a:cxn>
                <a:cxn ang="0">
                  <a:pos x="156" y="226"/>
                </a:cxn>
                <a:cxn ang="0">
                  <a:pos x="146" y="216"/>
                </a:cxn>
                <a:cxn ang="0">
                  <a:pos x="136" y="208"/>
                </a:cxn>
                <a:cxn ang="0">
                  <a:pos x="52" y="291"/>
                </a:cxn>
                <a:cxn ang="0">
                  <a:pos x="84" y="146"/>
                </a:cxn>
                <a:cxn ang="0">
                  <a:pos x="74" y="141"/>
                </a:cxn>
                <a:cxn ang="0">
                  <a:pos x="63" y="137"/>
                </a:cxn>
                <a:cxn ang="0">
                  <a:pos x="52" y="131"/>
                </a:cxn>
                <a:cxn ang="0">
                  <a:pos x="42" y="127"/>
                </a:cxn>
                <a:cxn ang="0">
                  <a:pos x="30" y="119"/>
                </a:cxn>
                <a:cxn ang="0">
                  <a:pos x="18" y="112"/>
                </a:cxn>
                <a:cxn ang="0">
                  <a:pos x="8" y="103"/>
                </a:cxn>
                <a:cxn ang="0">
                  <a:pos x="0" y="94"/>
                </a:cxn>
                <a:cxn ang="0">
                  <a:pos x="11" y="93"/>
                </a:cxn>
                <a:cxn ang="0">
                  <a:pos x="25" y="92"/>
                </a:cxn>
                <a:cxn ang="0">
                  <a:pos x="39" y="89"/>
                </a:cxn>
                <a:cxn ang="0">
                  <a:pos x="52" y="88"/>
                </a:cxn>
                <a:cxn ang="0">
                  <a:pos x="65" y="86"/>
                </a:cxn>
                <a:cxn ang="0">
                  <a:pos x="78" y="85"/>
                </a:cxn>
                <a:cxn ang="0">
                  <a:pos x="91" y="84"/>
                </a:cxn>
                <a:cxn ang="0">
                  <a:pos x="104" y="84"/>
                </a:cxn>
                <a:cxn ang="0">
                  <a:pos x="188" y="0"/>
                </a:cxn>
                <a:cxn ang="0">
                  <a:pos x="192" y="14"/>
                </a:cxn>
                <a:cxn ang="0">
                  <a:pos x="193" y="32"/>
                </a:cxn>
                <a:cxn ang="0">
                  <a:pos x="193" y="52"/>
                </a:cxn>
                <a:cxn ang="0">
                  <a:pos x="195" y="73"/>
                </a:cxn>
                <a:cxn ang="0">
                  <a:pos x="198" y="89"/>
                </a:cxn>
                <a:cxn ang="0">
                  <a:pos x="207" y="104"/>
                </a:cxn>
                <a:cxn ang="0">
                  <a:pos x="223" y="112"/>
                </a:cxn>
                <a:cxn ang="0">
                  <a:pos x="250" y="114"/>
                </a:cxn>
              </a:cxnLst>
              <a:rect l="0" t="0" r="r" b="b"/>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2" name="Freeform 102"/>
            <p:cNvSpPr>
              <a:spLocks/>
            </p:cNvSpPr>
            <p:nvPr/>
          </p:nvSpPr>
          <p:spPr bwMode="auto">
            <a:xfrm>
              <a:off x="4245" y="544"/>
              <a:ext cx="48" cy="48"/>
            </a:xfrm>
            <a:custGeom>
              <a:avLst/>
              <a:gdLst/>
              <a:ahLst/>
              <a:cxnLst>
                <a:cxn ang="0">
                  <a:pos x="156" y="73"/>
                </a:cxn>
                <a:cxn ang="0">
                  <a:pos x="164" y="75"/>
                </a:cxn>
                <a:cxn ang="0">
                  <a:pos x="174" y="76"/>
                </a:cxn>
                <a:cxn ang="0">
                  <a:pos x="184" y="77"/>
                </a:cxn>
                <a:cxn ang="0">
                  <a:pos x="197" y="78"/>
                </a:cxn>
                <a:cxn ang="0">
                  <a:pos x="208" y="78"/>
                </a:cxn>
                <a:cxn ang="0">
                  <a:pos x="219" y="82"/>
                </a:cxn>
                <a:cxn ang="0">
                  <a:pos x="229" y="85"/>
                </a:cxn>
                <a:cxn ang="0">
                  <a:pos x="240" y="93"/>
                </a:cxn>
                <a:cxn ang="0">
                  <a:pos x="228" y="103"/>
                </a:cxn>
                <a:cxn ang="0">
                  <a:pos x="215" y="111"/>
                </a:cxn>
                <a:cxn ang="0">
                  <a:pos x="200" y="119"/>
                </a:cxn>
                <a:cxn ang="0">
                  <a:pos x="188" y="127"/>
                </a:cxn>
                <a:cxn ang="0">
                  <a:pos x="175" y="134"/>
                </a:cxn>
                <a:cxn ang="0">
                  <a:pos x="170" y="145"/>
                </a:cxn>
                <a:cxn ang="0">
                  <a:pos x="168" y="158"/>
                </a:cxn>
                <a:cxn ang="0">
                  <a:pos x="176" y="176"/>
                </a:cxn>
                <a:cxn ang="0">
                  <a:pos x="179" y="184"/>
                </a:cxn>
                <a:cxn ang="0">
                  <a:pos x="185" y="197"/>
                </a:cxn>
                <a:cxn ang="0">
                  <a:pos x="190" y="207"/>
                </a:cxn>
                <a:cxn ang="0">
                  <a:pos x="188" y="217"/>
                </a:cxn>
                <a:cxn ang="0">
                  <a:pos x="176" y="215"/>
                </a:cxn>
                <a:cxn ang="0">
                  <a:pos x="166" y="212"/>
                </a:cxn>
                <a:cxn ang="0">
                  <a:pos x="158" y="205"/>
                </a:cxn>
                <a:cxn ang="0">
                  <a:pos x="151" y="199"/>
                </a:cxn>
                <a:cxn ang="0">
                  <a:pos x="145" y="190"/>
                </a:cxn>
                <a:cxn ang="0">
                  <a:pos x="138" y="182"/>
                </a:cxn>
                <a:cxn ang="0">
                  <a:pos x="131" y="172"/>
                </a:cxn>
                <a:cxn ang="0">
                  <a:pos x="125" y="165"/>
                </a:cxn>
                <a:cxn ang="0">
                  <a:pos x="42" y="239"/>
                </a:cxn>
                <a:cxn ang="0">
                  <a:pos x="32" y="228"/>
                </a:cxn>
                <a:cxn ang="0">
                  <a:pos x="35" y="216"/>
                </a:cxn>
                <a:cxn ang="0">
                  <a:pos x="40" y="205"/>
                </a:cxn>
                <a:cxn ang="0">
                  <a:pos x="45" y="192"/>
                </a:cxn>
                <a:cxn ang="0">
                  <a:pos x="52" y="181"/>
                </a:cxn>
                <a:cxn ang="0">
                  <a:pos x="58" y="169"/>
                </a:cxn>
                <a:cxn ang="0">
                  <a:pos x="63" y="157"/>
                </a:cxn>
                <a:cxn ang="0">
                  <a:pos x="68" y="145"/>
                </a:cxn>
                <a:cxn ang="0">
                  <a:pos x="73" y="135"/>
                </a:cxn>
                <a:cxn ang="0">
                  <a:pos x="61" y="130"/>
                </a:cxn>
                <a:cxn ang="0">
                  <a:pos x="51" y="126"/>
                </a:cxn>
                <a:cxn ang="0">
                  <a:pos x="41" y="121"/>
                </a:cxn>
                <a:cxn ang="0">
                  <a:pos x="33" y="118"/>
                </a:cxn>
                <a:cxn ang="0">
                  <a:pos x="23" y="112"/>
                </a:cxn>
                <a:cxn ang="0">
                  <a:pos x="15" y="106"/>
                </a:cxn>
                <a:cxn ang="0">
                  <a:pos x="7" y="100"/>
                </a:cxn>
                <a:cxn ang="0">
                  <a:pos x="0" y="93"/>
                </a:cxn>
                <a:cxn ang="0">
                  <a:pos x="0" y="83"/>
                </a:cxn>
                <a:cxn ang="0">
                  <a:pos x="84" y="73"/>
                </a:cxn>
                <a:cxn ang="0">
                  <a:pos x="125" y="0"/>
                </a:cxn>
                <a:cxn ang="0">
                  <a:pos x="131" y="7"/>
                </a:cxn>
                <a:cxn ang="0">
                  <a:pos x="138" y="15"/>
                </a:cxn>
                <a:cxn ang="0">
                  <a:pos x="142" y="23"/>
                </a:cxn>
                <a:cxn ang="0">
                  <a:pos x="148" y="32"/>
                </a:cxn>
                <a:cxn ang="0">
                  <a:pos x="150" y="40"/>
                </a:cxn>
                <a:cxn ang="0">
                  <a:pos x="154" y="50"/>
                </a:cxn>
                <a:cxn ang="0">
                  <a:pos x="155" y="60"/>
                </a:cxn>
                <a:cxn ang="0">
                  <a:pos x="156" y="73"/>
                </a:cxn>
              </a:cxnLst>
              <a:rect l="0" t="0" r="r" b="b"/>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3" name="Freeform 103"/>
            <p:cNvSpPr>
              <a:spLocks/>
            </p:cNvSpPr>
            <p:nvPr/>
          </p:nvSpPr>
          <p:spPr bwMode="auto">
            <a:xfrm>
              <a:off x="4251" y="550"/>
              <a:ext cx="35" cy="33"/>
            </a:xfrm>
            <a:custGeom>
              <a:avLst/>
              <a:gdLst/>
              <a:ahLst/>
              <a:cxnLst>
                <a:cxn ang="0">
                  <a:pos x="134" y="62"/>
                </a:cxn>
                <a:cxn ang="0">
                  <a:pos x="176" y="62"/>
                </a:cxn>
                <a:cxn ang="0">
                  <a:pos x="124" y="94"/>
                </a:cxn>
                <a:cxn ang="0">
                  <a:pos x="124" y="103"/>
                </a:cxn>
                <a:cxn ang="0">
                  <a:pos x="125" y="113"/>
                </a:cxn>
                <a:cxn ang="0">
                  <a:pos x="126" y="121"/>
                </a:cxn>
                <a:cxn ang="0">
                  <a:pos x="129" y="129"/>
                </a:cxn>
                <a:cxn ang="0">
                  <a:pos x="130" y="135"/>
                </a:cxn>
                <a:cxn ang="0">
                  <a:pos x="132" y="144"/>
                </a:cxn>
                <a:cxn ang="0">
                  <a:pos x="133" y="155"/>
                </a:cxn>
                <a:cxn ang="0">
                  <a:pos x="134" y="166"/>
                </a:cxn>
                <a:cxn ang="0">
                  <a:pos x="93" y="114"/>
                </a:cxn>
                <a:cxn ang="0">
                  <a:pos x="31" y="166"/>
                </a:cxn>
                <a:cxn ang="0">
                  <a:pos x="31" y="155"/>
                </a:cxn>
                <a:cxn ang="0">
                  <a:pos x="35" y="144"/>
                </a:cxn>
                <a:cxn ang="0">
                  <a:pos x="39" y="135"/>
                </a:cxn>
                <a:cxn ang="0">
                  <a:pos x="46" y="129"/>
                </a:cxn>
                <a:cxn ang="0">
                  <a:pos x="51" y="121"/>
                </a:cxn>
                <a:cxn ang="0">
                  <a:pos x="56" y="113"/>
                </a:cxn>
                <a:cxn ang="0">
                  <a:pos x="60" y="103"/>
                </a:cxn>
                <a:cxn ang="0">
                  <a:pos x="62" y="94"/>
                </a:cxn>
                <a:cxn ang="0">
                  <a:pos x="0" y="62"/>
                </a:cxn>
                <a:cxn ang="0">
                  <a:pos x="6" y="62"/>
                </a:cxn>
                <a:cxn ang="0">
                  <a:pos x="14" y="62"/>
                </a:cxn>
                <a:cxn ang="0">
                  <a:pos x="22" y="62"/>
                </a:cxn>
                <a:cxn ang="0">
                  <a:pos x="30" y="62"/>
                </a:cxn>
                <a:cxn ang="0">
                  <a:pos x="37" y="62"/>
                </a:cxn>
                <a:cxn ang="0">
                  <a:pos x="46" y="62"/>
                </a:cxn>
                <a:cxn ang="0">
                  <a:pos x="53" y="62"/>
                </a:cxn>
                <a:cxn ang="0">
                  <a:pos x="62" y="62"/>
                </a:cxn>
                <a:cxn ang="0">
                  <a:pos x="93" y="0"/>
                </a:cxn>
                <a:cxn ang="0">
                  <a:pos x="99" y="4"/>
                </a:cxn>
                <a:cxn ang="0">
                  <a:pos x="104" y="11"/>
                </a:cxn>
                <a:cxn ang="0">
                  <a:pos x="106" y="20"/>
                </a:cxn>
                <a:cxn ang="0">
                  <a:pos x="109" y="30"/>
                </a:cxn>
                <a:cxn ang="0">
                  <a:pos x="113" y="39"/>
                </a:cxn>
                <a:cxn ang="0">
                  <a:pos x="117" y="48"/>
                </a:cxn>
                <a:cxn ang="0">
                  <a:pos x="124" y="55"/>
                </a:cxn>
                <a:cxn ang="0">
                  <a:pos x="134" y="62"/>
                </a:cxn>
              </a:cxnLst>
              <a:rect l="0" t="0" r="r" b="b"/>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4" name="Freeform 104"/>
            <p:cNvSpPr>
              <a:spLocks/>
            </p:cNvSpPr>
            <p:nvPr/>
          </p:nvSpPr>
          <p:spPr bwMode="auto">
            <a:xfrm>
              <a:off x="4311" y="598"/>
              <a:ext cx="60" cy="62"/>
            </a:xfrm>
            <a:custGeom>
              <a:avLst/>
              <a:gdLst/>
              <a:ahLst/>
              <a:cxnLst>
                <a:cxn ang="0">
                  <a:pos x="208" y="32"/>
                </a:cxn>
                <a:cxn ang="0">
                  <a:pos x="208" y="58"/>
                </a:cxn>
                <a:cxn ang="0">
                  <a:pos x="212" y="83"/>
                </a:cxn>
                <a:cxn ang="0">
                  <a:pos x="221" y="104"/>
                </a:cxn>
                <a:cxn ang="0">
                  <a:pos x="239" y="114"/>
                </a:cxn>
                <a:cxn ang="0">
                  <a:pos x="260" y="118"/>
                </a:cxn>
                <a:cxn ang="0">
                  <a:pos x="281" y="124"/>
                </a:cxn>
                <a:cxn ang="0">
                  <a:pos x="295" y="137"/>
                </a:cxn>
                <a:cxn ang="0">
                  <a:pos x="229" y="198"/>
                </a:cxn>
                <a:cxn ang="0">
                  <a:pos x="231" y="225"/>
                </a:cxn>
                <a:cxn ang="0">
                  <a:pos x="236" y="249"/>
                </a:cxn>
                <a:cxn ang="0">
                  <a:pos x="241" y="272"/>
                </a:cxn>
                <a:cxn ang="0">
                  <a:pos x="239" y="301"/>
                </a:cxn>
                <a:cxn ang="0">
                  <a:pos x="209" y="295"/>
                </a:cxn>
                <a:cxn ang="0">
                  <a:pos x="188" y="283"/>
                </a:cxn>
                <a:cxn ang="0">
                  <a:pos x="166" y="266"/>
                </a:cxn>
                <a:cxn ang="0">
                  <a:pos x="146" y="249"/>
                </a:cxn>
                <a:cxn ang="0">
                  <a:pos x="123" y="266"/>
                </a:cxn>
                <a:cxn ang="0">
                  <a:pos x="104" y="284"/>
                </a:cxn>
                <a:cxn ang="0">
                  <a:pos x="84" y="300"/>
                </a:cxn>
                <a:cxn ang="0">
                  <a:pos x="62" y="312"/>
                </a:cxn>
                <a:cxn ang="0">
                  <a:pos x="61" y="269"/>
                </a:cxn>
                <a:cxn ang="0">
                  <a:pos x="76" y="227"/>
                </a:cxn>
                <a:cxn ang="0">
                  <a:pos x="81" y="190"/>
                </a:cxn>
                <a:cxn ang="0">
                  <a:pos x="52" y="166"/>
                </a:cxn>
                <a:cxn ang="0">
                  <a:pos x="38" y="156"/>
                </a:cxn>
                <a:cxn ang="0">
                  <a:pos x="26" y="145"/>
                </a:cxn>
                <a:cxn ang="0">
                  <a:pos x="14" y="133"/>
                </a:cxn>
                <a:cxn ang="0">
                  <a:pos x="0" y="124"/>
                </a:cxn>
                <a:cxn ang="0">
                  <a:pos x="104" y="94"/>
                </a:cxn>
                <a:cxn ang="0">
                  <a:pos x="130" y="72"/>
                </a:cxn>
                <a:cxn ang="0">
                  <a:pos x="151" y="46"/>
                </a:cxn>
                <a:cxn ang="0">
                  <a:pos x="170" y="19"/>
                </a:cxn>
                <a:cxn ang="0">
                  <a:pos x="197" y="0"/>
                </a:cxn>
              </a:cxnLst>
              <a:rect l="0" t="0" r="r" b="b"/>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5" name="Freeform 105"/>
            <p:cNvSpPr>
              <a:spLocks/>
            </p:cNvSpPr>
            <p:nvPr/>
          </p:nvSpPr>
          <p:spPr bwMode="auto">
            <a:xfrm>
              <a:off x="4318" y="606"/>
              <a:ext cx="47" cy="48"/>
            </a:xfrm>
            <a:custGeom>
              <a:avLst/>
              <a:gdLst/>
              <a:ahLst/>
              <a:cxnLst>
                <a:cxn ang="0">
                  <a:pos x="207" y="94"/>
                </a:cxn>
                <a:cxn ang="0">
                  <a:pos x="238" y="104"/>
                </a:cxn>
                <a:cxn ang="0">
                  <a:pos x="229" y="110"/>
                </a:cxn>
                <a:cxn ang="0">
                  <a:pos x="220" y="115"/>
                </a:cxn>
                <a:cxn ang="0">
                  <a:pos x="210" y="120"/>
                </a:cxn>
                <a:cxn ang="0">
                  <a:pos x="201" y="124"/>
                </a:cxn>
                <a:cxn ang="0">
                  <a:pos x="191" y="128"/>
                </a:cxn>
                <a:cxn ang="0">
                  <a:pos x="182" y="132"/>
                </a:cxn>
                <a:cxn ang="0">
                  <a:pos x="172" y="137"/>
                </a:cxn>
                <a:cxn ang="0">
                  <a:pos x="165" y="145"/>
                </a:cxn>
                <a:cxn ang="0">
                  <a:pos x="186" y="228"/>
                </a:cxn>
                <a:cxn ang="0">
                  <a:pos x="174" y="222"/>
                </a:cxn>
                <a:cxn ang="0">
                  <a:pos x="164" y="217"/>
                </a:cxn>
                <a:cxn ang="0">
                  <a:pos x="154" y="209"/>
                </a:cxn>
                <a:cxn ang="0">
                  <a:pos x="146" y="202"/>
                </a:cxn>
                <a:cxn ang="0">
                  <a:pos x="137" y="193"/>
                </a:cxn>
                <a:cxn ang="0">
                  <a:pos x="129" y="186"/>
                </a:cxn>
                <a:cxn ang="0">
                  <a:pos x="121" y="180"/>
                </a:cxn>
                <a:cxn ang="0">
                  <a:pos x="114" y="176"/>
                </a:cxn>
                <a:cxn ang="0">
                  <a:pos x="51" y="238"/>
                </a:cxn>
                <a:cxn ang="0">
                  <a:pos x="72" y="124"/>
                </a:cxn>
                <a:cxn ang="0">
                  <a:pos x="63" y="120"/>
                </a:cxn>
                <a:cxn ang="0">
                  <a:pos x="54" y="115"/>
                </a:cxn>
                <a:cxn ang="0">
                  <a:pos x="44" y="111"/>
                </a:cxn>
                <a:cxn ang="0">
                  <a:pos x="35" y="107"/>
                </a:cxn>
                <a:cxn ang="0">
                  <a:pos x="25" y="102"/>
                </a:cxn>
                <a:cxn ang="0">
                  <a:pos x="16" y="96"/>
                </a:cxn>
                <a:cxn ang="0">
                  <a:pos x="7" y="89"/>
                </a:cxn>
                <a:cxn ang="0">
                  <a:pos x="0" y="82"/>
                </a:cxn>
                <a:cxn ang="0">
                  <a:pos x="10" y="81"/>
                </a:cxn>
                <a:cxn ang="0">
                  <a:pos x="21" y="80"/>
                </a:cxn>
                <a:cxn ang="0">
                  <a:pos x="33" y="78"/>
                </a:cxn>
                <a:cxn ang="0">
                  <a:pos x="44" y="77"/>
                </a:cxn>
                <a:cxn ang="0">
                  <a:pos x="54" y="74"/>
                </a:cxn>
                <a:cxn ang="0">
                  <a:pos x="64" y="73"/>
                </a:cxn>
                <a:cxn ang="0">
                  <a:pos x="73" y="72"/>
                </a:cxn>
                <a:cxn ang="0">
                  <a:pos x="82" y="72"/>
                </a:cxn>
                <a:cxn ang="0">
                  <a:pos x="145" y="0"/>
                </a:cxn>
                <a:cxn ang="0">
                  <a:pos x="149" y="12"/>
                </a:cxn>
                <a:cxn ang="0">
                  <a:pos x="151" y="28"/>
                </a:cxn>
                <a:cxn ang="0">
                  <a:pos x="153" y="45"/>
                </a:cxn>
                <a:cxn ang="0">
                  <a:pos x="156" y="62"/>
                </a:cxn>
                <a:cxn ang="0">
                  <a:pos x="159" y="76"/>
                </a:cxn>
                <a:cxn ang="0">
                  <a:pos x="168" y="87"/>
                </a:cxn>
                <a:cxn ang="0">
                  <a:pos x="183" y="93"/>
                </a:cxn>
                <a:cxn ang="0">
                  <a:pos x="207" y="94"/>
                </a:cxn>
              </a:cxnLst>
              <a:rect l="0" t="0" r="r" b="b"/>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grpSp>
      <p:sp>
        <p:nvSpPr>
          <p:cNvPr id="64516" name="Rectangle 106"/>
          <p:cNvSpPr>
            <a:spLocks noChangeArrowheads="1"/>
          </p:cNvSpPr>
          <p:nvPr/>
        </p:nvSpPr>
        <p:spPr bwMode="auto">
          <a:xfrm>
            <a:off x="614363" y="6019800"/>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CC"/>
                </a:solidFill>
              </a:rPr>
              <a:t>aaabbbccc</a:t>
            </a:r>
            <a:endParaRPr lang="en-US" altLang="en-US"/>
          </a:p>
        </p:txBody>
      </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64518" name="Rectangle 29"/>
          <p:cNvSpPr>
            <a:spLocks noChangeArrowheads="1"/>
          </p:cNvSpPr>
          <p:nvPr/>
        </p:nvSpPr>
        <p:spPr bwMode="auto">
          <a:xfrm>
            <a:off x="971550" y="981075"/>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has a witness</a:t>
            </a:r>
          </a:p>
          <a:p>
            <a:pPr lvl="1"/>
            <a:r>
              <a:rPr lang="en-US" altLang="en-US" sz="2400">
                <a:sym typeface="Symbol" pitchFamily="18" charset="2"/>
              </a:rPr>
              <a:t></a:t>
            </a:r>
            <a:r>
              <a:rPr lang="en-US" altLang="en-US" sz="2400"/>
              <a:t> computable Valid such that P(I) = </a:t>
            </a:r>
            <a:r>
              <a:rPr lang="en-US" altLang="en-US" sz="2400">
                <a:sym typeface="Symbol" pitchFamily="18" charset="2"/>
              </a:rPr>
              <a:t></a:t>
            </a:r>
            <a:r>
              <a:rPr lang="en-US" altLang="en-US" sz="2400"/>
              <a:t> S Valid(I,S)</a:t>
            </a:r>
          </a:p>
        </p:txBody>
      </p:sp>
      <p:sp>
        <p:nvSpPr>
          <p:cNvPr id="64519" name="Rectangle 49"/>
          <p:cNvSpPr>
            <a:spLocks noChangeArrowheads="1"/>
          </p:cNvSpPr>
          <p:nvPr/>
        </p:nvSpPr>
        <p:spPr bwMode="auto">
          <a:xfrm>
            <a:off x="-114300" y="534988"/>
            <a:ext cx="198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sym typeface="Wingdings" pitchFamily="2" charset="2"/>
              </a:rPr>
              <a:t>Witnesses</a:t>
            </a:r>
            <a:endParaRPr lang="en-US" altLang="en-US" sz="2400">
              <a:solidFill>
                <a:srgbClr val="FF00FF"/>
              </a:solidFill>
            </a:endParaRPr>
          </a:p>
        </p:txBody>
      </p:sp>
      <p:sp>
        <p:nvSpPr>
          <p:cNvPr id="92269" name="Rectangle 109"/>
          <p:cNvSpPr>
            <a:spLocks noChangeArrowheads="1"/>
          </p:cNvSpPr>
          <p:nvPr/>
        </p:nvSpPr>
        <p:spPr bwMode="auto">
          <a:xfrm>
            <a:off x="7445375" y="4284663"/>
            <a:ext cx="819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480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602">
                                            <p:txEl>
                                              <p:pRg st="3" end="3"/>
                                            </p:txEl>
                                          </p:spTgt>
                                        </p:tgtEl>
                                        <p:attrNameLst>
                                          <p:attrName>style.visibility</p:attrName>
                                        </p:attrNameLst>
                                      </p:cBhvr>
                                      <p:to>
                                        <p:strVal val="visible"/>
                                      </p:to>
                                    </p:set>
                                    <p:anim calcmode="lin" valueType="num">
                                      <p:cBhvr additive="base">
                                        <p:cTn id="7" dur="500" fill="hold"/>
                                        <p:tgtEl>
                                          <p:spTgt spid="92160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269"/>
                                        </p:tgtEl>
                                        <p:attrNameLst>
                                          <p:attrName>style.visibility</p:attrName>
                                        </p:attrNameLst>
                                      </p:cBhvr>
                                      <p:to>
                                        <p:strVal val="visible"/>
                                      </p:to>
                                    </p:set>
                                    <p:anim calcmode="lin" valueType="num">
                                      <p:cBhvr additive="base">
                                        <p:cTn id="13" dur="500" fill="hold"/>
                                        <p:tgtEl>
                                          <p:spTgt spid="92269"/>
                                        </p:tgtEl>
                                        <p:attrNameLst>
                                          <p:attrName>ppt_x</p:attrName>
                                        </p:attrNameLst>
                                      </p:cBhvr>
                                      <p:tavLst>
                                        <p:tav tm="0">
                                          <p:val>
                                            <p:strVal val="1+#ppt_w/2"/>
                                          </p:val>
                                        </p:tav>
                                        <p:tav tm="100000">
                                          <p:val>
                                            <p:strVal val="#ppt_x"/>
                                          </p:val>
                                        </p:tav>
                                      </p:tavLst>
                                    </p:anim>
                                    <p:anim calcmode="lin" valueType="num">
                                      <p:cBhvr additive="base">
                                        <p:cTn id="14" dur="500" fill="hold"/>
                                        <p:tgtEl>
                                          <p:spTgt spid="92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2" grpId="0" build="p" bldLvl="2" autoUpdateAnimBg="0"/>
      <p:bldP spid="9226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ext Box 2"/>
          <p:cNvSpPr txBox="1">
            <a:spLocks noChangeArrowheads="1"/>
          </p:cNvSpPr>
          <p:nvPr/>
        </p:nvSpPr>
        <p:spPr bwMode="auto">
          <a:xfrm>
            <a:off x="609600" y="2276475"/>
            <a:ext cx="8534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Example: </a:t>
            </a:r>
            <a:r>
              <a:rPr lang="en-US" altLang="en-US" sz="2400">
                <a:solidFill>
                  <a:schemeClr val="tx2"/>
                </a:solidFill>
              </a:rPr>
              <a:t>Math Truth</a:t>
            </a:r>
            <a:r>
              <a:rPr lang="en-US" altLang="en-US" sz="2400"/>
              <a:t>:</a:t>
            </a:r>
          </a:p>
          <a:p>
            <a:r>
              <a:rPr lang="en-US" altLang="en-US" sz="2400"/>
              <a:t>Instance: A math statement </a:t>
            </a:r>
            <a:r>
              <a:rPr lang="en-US" altLang="en-US" sz="2400">
                <a:solidFill>
                  <a:srgbClr val="00FFCC"/>
                </a:solidFill>
              </a:rPr>
              <a:t>I</a:t>
            </a:r>
            <a:endParaRPr lang="en-US" altLang="en-US" sz="2400"/>
          </a:p>
          <a:p>
            <a:r>
              <a:rPr lang="en-US" altLang="en-US" sz="2400"/>
              <a:t>Solution: A proof  </a:t>
            </a:r>
            <a:r>
              <a:rPr lang="en-US" altLang="en-US" sz="2400">
                <a:solidFill>
                  <a:srgbClr val="00FFCC"/>
                </a:solidFill>
              </a:rPr>
              <a:t>S</a:t>
            </a:r>
            <a:r>
              <a:rPr lang="en-US" altLang="en-US" sz="2400"/>
              <a:t>. </a:t>
            </a:r>
          </a:p>
          <a:p>
            <a:r>
              <a:rPr lang="en-US" altLang="en-US" sz="2400">
                <a:solidFill>
                  <a:srgbClr val="00FFCC"/>
                </a:solidFill>
              </a:rPr>
              <a:t>I</a:t>
            </a:r>
            <a:r>
              <a:rPr lang="en-US" altLang="en-US" sz="2400"/>
              <a:t> is a </a:t>
            </a:r>
            <a:r>
              <a:rPr lang="en-US" altLang="en-US" sz="2400">
                <a:solidFill>
                  <a:srgbClr val="FF00FF"/>
                </a:solidFill>
              </a:rPr>
              <a:t>Yes</a:t>
            </a:r>
            <a:r>
              <a:rPr lang="en-US" altLang="en-US" sz="2400"/>
              <a:t> instance if there is such a proof. </a:t>
            </a:r>
          </a:p>
          <a:p>
            <a:r>
              <a:rPr lang="en-US" altLang="en-US" sz="2400"/>
              <a:t>Given a math statement </a:t>
            </a:r>
            <a:r>
              <a:rPr lang="en-US" altLang="en-US" sz="2400">
                <a:solidFill>
                  <a:srgbClr val="00FFCC"/>
                </a:solidFill>
              </a:rPr>
              <a:t>I </a:t>
            </a:r>
            <a:r>
              <a:rPr lang="en-US" altLang="en-US" sz="2400"/>
              <a:t>and a proof </a:t>
            </a:r>
            <a:r>
              <a:rPr lang="en-US" altLang="en-US" sz="2400">
                <a:solidFill>
                  <a:srgbClr val="00FFCC"/>
                </a:solidFill>
              </a:rPr>
              <a:t>S,</a:t>
            </a:r>
            <a:br>
              <a:rPr lang="en-US" altLang="en-US" sz="2400">
                <a:solidFill>
                  <a:srgbClr val="00FFCC"/>
                </a:solidFill>
              </a:rPr>
            </a:br>
            <a:r>
              <a:rPr lang="en-US" altLang="en-US" sz="2400">
                <a:solidFill>
                  <a:srgbClr val="00FFCC"/>
                </a:solidFill>
              </a:rPr>
              <a:t>  </a:t>
            </a:r>
            <a:r>
              <a:rPr lang="en-US" altLang="en-US" sz="2400"/>
              <a:t>there is an alg </a:t>
            </a:r>
            <a:r>
              <a:rPr lang="en-US" altLang="en-US" sz="2400">
                <a:solidFill>
                  <a:srgbClr val="00FFCC"/>
                </a:solidFill>
              </a:rPr>
              <a:t>Valid(I,S)</a:t>
            </a:r>
            <a:r>
              <a:rPr lang="en-US" altLang="en-US" sz="2400"/>
              <a:t> to test </a:t>
            </a:r>
            <a:br>
              <a:rPr lang="en-US" altLang="en-US" sz="2400"/>
            </a:br>
            <a:r>
              <a:rPr lang="en-US" altLang="en-US" sz="2400"/>
              <a:t>  whether or not </a:t>
            </a:r>
            <a:r>
              <a:rPr lang="en-US" altLang="en-US" sz="2400">
                <a:solidFill>
                  <a:srgbClr val="00FFCC"/>
                </a:solidFill>
              </a:rPr>
              <a:t>S</a:t>
            </a:r>
            <a:r>
              <a:rPr lang="en-US" altLang="en-US" sz="2400"/>
              <a:t> is a valid solution for </a:t>
            </a:r>
            <a:r>
              <a:rPr lang="en-US" altLang="en-US" sz="2400">
                <a:solidFill>
                  <a:srgbClr val="00FFCC"/>
                </a:solidFill>
              </a:rPr>
              <a:t>I</a:t>
            </a:r>
            <a:r>
              <a:rPr lang="en-US" altLang="en-US" sz="2400"/>
              <a:t>.</a:t>
            </a:r>
          </a:p>
        </p:txBody>
      </p:sp>
      <p:grpSp>
        <p:nvGrpSpPr>
          <p:cNvPr id="2" name="Group 4"/>
          <p:cNvGrpSpPr>
            <a:grpSpLocks/>
          </p:cNvGrpSpPr>
          <p:nvPr/>
        </p:nvGrpSpPr>
        <p:grpSpPr bwMode="auto">
          <a:xfrm flipH="1">
            <a:off x="7991475" y="4495800"/>
            <a:ext cx="1076325" cy="2274888"/>
            <a:chOff x="3915" y="446"/>
            <a:chExt cx="678" cy="1433"/>
          </a:xfrm>
        </p:grpSpPr>
        <p:sp>
          <p:nvSpPr>
            <p:cNvPr id="921605" name="Rectangle 5"/>
            <p:cNvSpPr>
              <a:spLocks noChangeArrowheads="1"/>
            </p:cNvSpPr>
            <p:nvPr/>
          </p:nvSpPr>
          <p:spPr bwMode="auto">
            <a:xfrm>
              <a:off x="3951" y="544"/>
              <a:ext cx="532" cy="1148"/>
            </a:xfrm>
            <a:prstGeom prst="rect">
              <a:avLst/>
            </a:prstGeom>
            <a:solidFill>
              <a:srgbClr val="000000"/>
            </a:solidFill>
            <a:ln w="9525">
              <a:noFill/>
              <a:miter lim="800000"/>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6" name="Freeform 6"/>
            <p:cNvSpPr>
              <a:spLocks/>
            </p:cNvSpPr>
            <p:nvPr/>
          </p:nvSpPr>
          <p:spPr bwMode="auto">
            <a:xfrm>
              <a:off x="3959" y="556"/>
              <a:ext cx="516" cy="448"/>
            </a:xfrm>
            <a:custGeom>
              <a:avLst/>
              <a:gdLst/>
              <a:ahLst/>
              <a:cxnLst>
                <a:cxn ang="0">
                  <a:pos x="2559" y="0"/>
                </a:cxn>
                <a:cxn ang="0">
                  <a:pos x="2580" y="1783"/>
                </a:cxn>
                <a:cxn ang="0">
                  <a:pos x="2456" y="1774"/>
                </a:cxn>
                <a:cxn ang="0">
                  <a:pos x="2330" y="1808"/>
                </a:cxn>
                <a:cxn ang="0">
                  <a:pos x="2201" y="1867"/>
                </a:cxn>
                <a:cxn ang="0">
                  <a:pos x="2073" y="1933"/>
                </a:cxn>
                <a:cxn ang="0">
                  <a:pos x="1945" y="1989"/>
                </a:cxn>
                <a:cxn ang="0">
                  <a:pos x="1820" y="2018"/>
                </a:cxn>
                <a:cxn ang="0">
                  <a:pos x="1699" y="2003"/>
                </a:cxn>
                <a:cxn ang="0">
                  <a:pos x="1584" y="1928"/>
                </a:cxn>
                <a:cxn ang="0">
                  <a:pos x="1477" y="1997"/>
                </a:cxn>
                <a:cxn ang="0">
                  <a:pos x="1369" y="2053"/>
                </a:cxn>
                <a:cxn ang="0">
                  <a:pos x="1260" y="2097"/>
                </a:cxn>
                <a:cxn ang="0">
                  <a:pos x="1150" y="2133"/>
                </a:cxn>
                <a:cxn ang="0">
                  <a:pos x="1038" y="2162"/>
                </a:cxn>
                <a:cxn ang="0">
                  <a:pos x="927" y="2188"/>
                </a:cxn>
                <a:cxn ang="0">
                  <a:pos x="814" y="2212"/>
                </a:cxn>
                <a:cxn ang="0">
                  <a:pos x="702" y="2240"/>
                </a:cxn>
                <a:cxn ang="0">
                  <a:pos x="608" y="2151"/>
                </a:cxn>
                <a:cxn ang="0">
                  <a:pos x="504" y="2089"/>
                </a:cxn>
                <a:cxn ang="0">
                  <a:pos x="395" y="2049"/>
                </a:cxn>
                <a:cxn ang="0">
                  <a:pos x="289" y="2025"/>
                </a:cxn>
                <a:cxn ang="0">
                  <a:pos x="189" y="2014"/>
                </a:cxn>
                <a:cxn ang="0">
                  <a:pos x="106" y="2012"/>
                </a:cxn>
                <a:cxn ang="0">
                  <a:pos x="42" y="2016"/>
                </a:cxn>
                <a:cxn ang="0">
                  <a:pos x="7" y="2022"/>
                </a:cxn>
                <a:cxn ang="0">
                  <a:pos x="9" y="1794"/>
                </a:cxn>
                <a:cxn ang="0">
                  <a:pos x="9" y="1553"/>
                </a:cxn>
                <a:cxn ang="0">
                  <a:pos x="6" y="1300"/>
                </a:cxn>
                <a:cxn ang="0">
                  <a:pos x="4" y="1041"/>
                </a:cxn>
                <a:cxn ang="0">
                  <a:pos x="1" y="777"/>
                </a:cxn>
                <a:cxn ang="0">
                  <a:pos x="0" y="513"/>
                </a:cxn>
                <a:cxn ang="0">
                  <a:pos x="1" y="252"/>
                </a:cxn>
                <a:cxn ang="0">
                  <a:pos x="7" y="0"/>
                </a:cxn>
                <a:cxn ang="0">
                  <a:pos x="2559" y="0"/>
                </a:cxn>
              </a:cxnLst>
              <a:rect l="0" t="0" r="r" b="b"/>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7" name="Freeform 7"/>
            <p:cNvSpPr>
              <a:spLocks/>
            </p:cNvSpPr>
            <p:nvPr/>
          </p:nvSpPr>
          <p:spPr bwMode="auto">
            <a:xfrm>
              <a:off x="4110" y="929"/>
              <a:ext cx="363" cy="136"/>
            </a:xfrm>
            <a:custGeom>
              <a:avLst/>
              <a:gdLst/>
              <a:ahLst/>
              <a:cxnLst>
                <a:cxn ang="0">
                  <a:pos x="1815" y="674"/>
                </a:cxn>
                <a:cxn ang="0">
                  <a:pos x="1684" y="676"/>
                </a:cxn>
                <a:cxn ang="0">
                  <a:pos x="1550" y="656"/>
                </a:cxn>
                <a:cxn ang="0">
                  <a:pos x="1412" y="618"/>
                </a:cxn>
                <a:cxn ang="0">
                  <a:pos x="1274" y="572"/>
                </a:cxn>
                <a:cxn ang="0">
                  <a:pos x="1134" y="527"/>
                </a:cxn>
                <a:cxn ang="0">
                  <a:pos x="996" y="492"/>
                </a:cxn>
                <a:cxn ang="0">
                  <a:pos x="859" y="475"/>
                </a:cxn>
                <a:cxn ang="0">
                  <a:pos x="726" y="488"/>
                </a:cxn>
                <a:cxn ang="0">
                  <a:pos x="425" y="622"/>
                </a:cxn>
                <a:cxn ang="0">
                  <a:pos x="0" y="426"/>
                </a:cxn>
                <a:cxn ang="0">
                  <a:pos x="87" y="402"/>
                </a:cxn>
                <a:cxn ang="0">
                  <a:pos x="187" y="380"/>
                </a:cxn>
                <a:cxn ang="0">
                  <a:pos x="292" y="358"/>
                </a:cxn>
                <a:cxn ang="0">
                  <a:pos x="402" y="333"/>
                </a:cxn>
                <a:cxn ang="0">
                  <a:pos x="509" y="301"/>
                </a:cxn>
                <a:cxn ang="0">
                  <a:pos x="612" y="263"/>
                </a:cxn>
                <a:cxn ang="0">
                  <a:pos x="706" y="214"/>
                </a:cxn>
                <a:cxn ang="0">
                  <a:pos x="788" y="156"/>
                </a:cxn>
                <a:cxn ang="0">
                  <a:pos x="879" y="194"/>
                </a:cxn>
                <a:cxn ang="0">
                  <a:pos x="976" y="213"/>
                </a:cxn>
                <a:cxn ang="0">
                  <a:pos x="1074" y="213"/>
                </a:cxn>
                <a:cxn ang="0">
                  <a:pos x="1175" y="197"/>
                </a:cxn>
                <a:cxn ang="0">
                  <a:pos x="1272" y="166"/>
                </a:cxn>
                <a:cxn ang="0">
                  <a:pos x="1368" y="122"/>
                </a:cxn>
                <a:cxn ang="0">
                  <a:pos x="1459" y="65"/>
                </a:cxn>
                <a:cxn ang="0">
                  <a:pos x="1545" y="0"/>
                </a:cxn>
                <a:cxn ang="0">
                  <a:pos x="1815" y="0"/>
                </a:cxn>
                <a:cxn ang="0">
                  <a:pos x="1815" y="674"/>
                </a:cxn>
              </a:cxnLst>
              <a:rect l="0" t="0" r="r" b="b"/>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8" name="Freeform 8"/>
            <p:cNvSpPr>
              <a:spLocks/>
            </p:cNvSpPr>
            <p:nvPr/>
          </p:nvSpPr>
          <p:spPr bwMode="auto">
            <a:xfrm>
              <a:off x="3961" y="973"/>
              <a:ext cx="224" cy="137"/>
            </a:xfrm>
            <a:custGeom>
              <a:avLst/>
              <a:gdLst/>
              <a:ahLst/>
              <a:cxnLst>
                <a:cxn ang="0">
                  <a:pos x="1120" y="456"/>
                </a:cxn>
                <a:cxn ang="0">
                  <a:pos x="1031" y="543"/>
                </a:cxn>
                <a:cxn ang="0">
                  <a:pos x="945" y="598"/>
                </a:cxn>
                <a:cxn ang="0">
                  <a:pos x="863" y="623"/>
                </a:cxn>
                <a:cxn ang="0">
                  <a:pos x="785" y="624"/>
                </a:cxn>
                <a:cxn ang="0">
                  <a:pos x="709" y="601"/>
                </a:cxn>
                <a:cxn ang="0">
                  <a:pos x="640" y="560"/>
                </a:cxn>
                <a:cxn ang="0">
                  <a:pos x="576" y="502"/>
                </a:cxn>
                <a:cxn ang="0">
                  <a:pos x="519" y="435"/>
                </a:cxn>
                <a:cxn ang="0">
                  <a:pos x="455" y="462"/>
                </a:cxn>
                <a:cxn ang="0">
                  <a:pos x="390" y="491"/>
                </a:cxn>
                <a:cxn ang="0">
                  <a:pos x="325" y="520"/>
                </a:cxn>
                <a:cxn ang="0">
                  <a:pos x="259" y="551"/>
                </a:cxn>
                <a:cxn ang="0">
                  <a:pos x="193" y="581"/>
                </a:cxn>
                <a:cxn ang="0">
                  <a:pos x="127" y="615"/>
                </a:cxn>
                <a:cxn ang="0">
                  <a:pos x="63" y="648"/>
                </a:cxn>
                <a:cxn ang="0">
                  <a:pos x="0" y="684"/>
                </a:cxn>
                <a:cxn ang="0">
                  <a:pos x="0" y="0"/>
                </a:cxn>
                <a:cxn ang="0">
                  <a:pos x="67" y="12"/>
                </a:cxn>
                <a:cxn ang="0">
                  <a:pos x="138" y="14"/>
                </a:cxn>
                <a:cxn ang="0">
                  <a:pos x="210" y="12"/>
                </a:cxn>
                <a:cxn ang="0">
                  <a:pos x="283" y="10"/>
                </a:cxn>
                <a:cxn ang="0">
                  <a:pos x="353" y="9"/>
                </a:cxn>
                <a:cxn ang="0">
                  <a:pos x="423" y="19"/>
                </a:cxn>
                <a:cxn ang="0">
                  <a:pos x="489" y="41"/>
                </a:cxn>
                <a:cxn ang="0">
                  <a:pos x="551" y="82"/>
                </a:cxn>
                <a:cxn ang="0">
                  <a:pos x="608" y="153"/>
                </a:cxn>
                <a:cxn ang="0">
                  <a:pos x="675" y="215"/>
                </a:cxn>
                <a:cxn ang="0">
                  <a:pos x="747" y="269"/>
                </a:cxn>
                <a:cxn ang="0">
                  <a:pos x="823" y="315"/>
                </a:cxn>
                <a:cxn ang="0">
                  <a:pos x="900" y="354"/>
                </a:cxn>
                <a:cxn ang="0">
                  <a:pos x="977" y="391"/>
                </a:cxn>
                <a:cxn ang="0">
                  <a:pos x="1050" y="423"/>
                </a:cxn>
                <a:cxn ang="0">
                  <a:pos x="1120" y="456"/>
                </a:cxn>
              </a:cxnLst>
              <a:rect l="0" t="0" r="r" b="b"/>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9" name="Freeform 9"/>
            <p:cNvSpPr>
              <a:spLocks/>
            </p:cNvSpPr>
            <p:nvPr/>
          </p:nvSpPr>
          <p:spPr bwMode="auto">
            <a:xfrm>
              <a:off x="4133" y="1034"/>
              <a:ext cx="340" cy="109"/>
            </a:xfrm>
            <a:custGeom>
              <a:avLst/>
              <a:gdLst/>
              <a:ahLst/>
              <a:cxnLst>
                <a:cxn ang="0">
                  <a:pos x="1700" y="213"/>
                </a:cxn>
                <a:cxn ang="0">
                  <a:pos x="1690" y="452"/>
                </a:cxn>
                <a:cxn ang="0">
                  <a:pos x="1612" y="427"/>
                </a:cxn>
                <a:cxn ang="0">
                  <a:pos x="1524" y="410"/>
                </a:cxn>
                <a:cxn ang="0">
                  <a:pos x="1428" y="396"/>
                </a:cxn>
                <a:cxn ang="0">
                  <a:pos x="1329" y="388"/>
                </a:cxn>
                <a:cxn ang="0">
                  <a:pos x="1227" y="383"/>
                </a:cxn>
                <a:cxn ang="0">
                  <a:pos x="1129" y="380"/>
                </a:cxn>
                <a:cxn ang="0">
                  <a:pos x="1036" y="379"/>
                </a:cxn>
                <a:cxn ang="0">
                  <a:pos x="953" y="379"/>
                </a:cxn>
                <a:cxn ang="0">
                  <a:pos x="862" y="345"/>
                </a:cxn>
                <a:cxn ang="0">
                  <a:pos x="775" y="333"/>
                </a:cxn>
                <a:cxn ang="0">
                  <a:pos x="690" y="336"/>
                </a:cxn>
                <a:cxn ang="0">
                  <a:pos x="610" y="357"/>
                </a:cxn>
                <a:cxn ang="0">
                  <a:pos x="529" y="388"/>
                </a:cxn>
                <a:cxn ang="0">
                  <a:pos x="449" y="432"/>
                </a:cxn>
                <a:cxn ang="0">
                  <a:pos x="370" y="484"/>
                </a:cxn>
                <a:cxn ang="0">
                  <a:pos x="290" y="544"/>
                </a:cxn>
                <a:cxn ang="0">
                  <a:pos x="0" y="389"/>
                </a:cxn>
                <a:cxn ang="0">
                  <a:pos x="119" y="310"/>
                </a:cxn>
                <a:cxn ang="0">
                  <a:pos x="243" y="225"/>
                </a:cxn>
                <a:cxn ang="0">
                  <a:pos x="368" y="139"/>
                </a:cxn>
                <a:cxn ang="0">
                  <a:pos x="499" y="66"/>
                </a:cxn>
                <a:cxn ang="0">
                  <a:pos x="636" y="16"/>
                </a:cxn>
                <a:cxn ang="0">
                  <a:pos x="784" y="0"/>
                </a:cxn>
                <a:cxn ang="0">
                  <a:pos x="940" y="27"/>
                </a:cxn>
                <a:cxn ang="0">
                  <a:pos x="1109" y="109"/>
                </a:cxn>
                <a:cxn ang="0">
                  <a:pos x="1190" y="130"/>
                </a:cxn>
                <a:cxn ang="0">
                  <a:pos x="1282" y="148"/>
                </a:cxn>
                <a:cxn ang="0">
                  <a:pos x="1380" y="162"/>
                </a:cxn>
                <a:cxn ang="0">
                  <a:pos x="1474" y="176"/>
                </a:cxn>
                <a:cxn ang="0">
                  <a:pos x="1559" y="186"/>
                </a:cxn>
                <a:cxn ang="0">
                  <a:pos x="1630" y="196"/>
                </a:cxn>
                <a:cxn ang="0">
                  <a:pos x="1679" y="204"/>
                </a:cxn>
                <a:cxn ang="0">
                  <a:pos x="1700" y="213"/>
                </a:cxn>
              </a:cxnLst>
              <a:rect l="0" t="0" r="r" b="b"/>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0" name="Freeform 10"/>
            <p:cNvSpPr>
              <a:spLocks/>
            </p:cNvSpPr>
            <p:nvPr/>
          </p:nvSpPr>
          <p:spPr bwMode="auto">
            <a:xfrm>
              <a:off x="3959" y="1075"/>
              <a:ext cx="516" cy="606"/>
            </a:xfrm>
            <a:custGeom>
              <a:avLst/>
              <a:gdLst/>
              <a:ahLst/>
              <a:cxnLst>
                <a:cxn ang="0">
                  <a:pos x="1172" y="415"/>
                </a:cxn>
                <a:cxn ang="0">
                  <a:pos x="1223" y="355"/>
                </a:cxn>
                <a:cxn ang="0">
                  <a:pos x="1277" y="310"/>
                </a:cxn>
                <a:cxn ang="0">
                  <a:pos x="1334" y="275"/>
                </a:cxn>
                <a:cxn ang="0">
                  <a:pos x="1391" y="251"/>
                </a:cxn>
                <a:cxn ang="0">
                  <a:pos x="1449" y="232"/>
                </a:cxn>
                <a:cxn ang="0">
                  <a:pos x="1510" y="218"/>
                </a:cxn>
                <a:cxn ang="0">
                  <a:pos x="1569" y="207"/>
                </a:cxn>
                <a:cxn ang="0">
                  <a:pos x="1629" y="197"/>
                </a:cxn>
                <a:cxn ang="0">
                  <a:pos x="1738" y="229"/>
                </a:cxn>
                <a:cxn ang="0">
                  <a:pos x="1857" y="243"/>
                </a:cxn>
                <a:cxn ang="0">
                  <a:pos x="1981" y="242"/>
                </a:cxn>
                <a:cxn ang="0">
                  <a:pos x="2109" y="236"/>
                </a:cxn>
                <a:cxn ang="0">
                  <a:pos x="2235" y="231"/>
                </a:cxn>
                <a:cxn ang="0">
                  <a:pos x="2358" y="235"/>
                </a:cxn>
                <a:cxn ang="0">
                  <a:pos x="2474" y="255"/>
                </a:cxn>
                <a:cxn ang="0">
                  <a:pos x="2583" y="301"/>
                </a:cxn>
                <a:cxn ang="0">
                  <a:pos x="2572" y="417"/>
                </a:cxn>
                <a:cxn ang="0">
                  <a:pos x="2569" y="661"/>
                </a:cxn>
                <a:cxn ang="0">
                  <a:pos x="2567" y="1001"/>
                </a:cxn>
                <a:cxn ang="0">
                  <a:pos x="2569" y="1404"/>
                </a:cxn>
                <a:cxn ang="0">
                  <a:pos x="2570" y="1837"/>
                </a:cxn>
                <a:cxn ang="0">
                  <a:pos x="2572" y="2271"/>
                </a:cxn>
                <a:cxn ang="0">
                  <a:pos x="2574" y="2671"/>
                </a:cxn>
                <a:cxn ang="0">
                  <a:pos x="2572" y="3006"/>
                </a:cxn>
                <a:cxn ang="0">
                  <a:pos x="2307" y="3012"/>
                </a:cxn>
                <a:cxn ang="0">
                  <a:pos x="1955" y="3019"/>
                </a:cxn>
                <a:cxn ang="0">
                  <a:pos x="1552" y="3023"/>
                </a:cxn>
                <a:cxn ang="0">
                  <a:pos x="1134" y="3028"/>
                </a:cxn>
                <a:cxn ang="0">
                  <a:pos x="734" y="3029"/>
                </a:cxn>
                <a:cxn ang="0">
                  <a:pos x="389" y="3030"/>
                </a:cxn>
                <a:cxn ang="0">
                  <a:pos x="131" y="3029"/>
                </a:cxn>
                <a:cxn ang="0">
                  <a:pos x="0" y="3027"/>
                </a:cxn>
                <a:cxn ang="0">
                  <a:pos x="1" y="2692"/>
                </a:cxn>
                <a:cxn ang="0">
                  <a:pos x="3" y="2349"/>
                </a:cxn>
                <a:cxn ang="0">
                  <a:pos x="1" y="1997"/>
                </a:cxn>
                <a:cxn ang="0">
                  <a:pos x="1" y="1644"/>
                </a:cxn>
                <a:cxn ang="0">
                  <a:pos x="0" y="1289"/>
                </a:cxn>
                <a:cxn ang="0">
                  <a:pos x="1" y="940"/>
                </a:cxn>
                <a:cxn ang="0">
                  <a:pos x="4" y="598"/>
                </a:cxn>
                <a:cxn ang="0">
                  <a:pos x="10" y="269"/>
                </a:cxn>
                <a:cxn ang="0">
                  <a:pos x="65" y="210"/>
                </a:cxn>
                <a:cxn ang="0">
                  <a:pos x="126" y="166"/>
                </a:cxn>
                <a:cxn ang="0">
                  <a:pos x="192" y="132"/>
                </a:cxn>
                <a:cxn ang="0">
                  <a:pos x="262" y="106"/>
                </a:cxn>
                <a:cxn ang="0">
                  <a:pos x="331" y="83"/>
                </a:cxn>
                <a:cxn ang="0">
                  <a:pos x="400" y="60"/>
                </a:cxn>
                <a:cxn ang="0">
                  <a:pos x="467" y="33"/>
                </a:cxn>
                <a:cxn ang="0">
                  <a:pos x="529" y="0"/>
                </a:cxn>
                <a:cxn ang="0">
                  <a:pos x="600" y="78"/>
                </a:cxn>
                <a:cxn ang="0">
                  <a:pos x="678" y="141"/>
                </a:cxn>
                <a:cxn ang="0">
                  <a:pos x="759" y="191"/>
                </a:cxn>
                <a:cxn ang="0">
                  <a:pos x="842" y="234"/>
                </a:cxn>
                <a:cxn ang="0">
                  <a:pos x="926" y="272"/>
                </a:cxn>
                <a:cxn ang="0">
                  <a:pos x="1009" y="312"/>
                </a:cxn>
                <a:cxn ang="0">
                  <a:pos x="1092" y="358"/>
                </a:cxn>
                <a:cxn ang="0">
                  <a:pos x="1172" y="415"/>
                </a:cxn>
              </a:cxnLst>
              <a:rect l="0" t="0" r="r" b="b"/>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1" name="Freeform 11"/>
            <p:cNvSpPr>
              <a:spLocks/>
            </p:cNvSpPr>
            <p:nvPr/>
          </p:nvSpPr>
          <p:spPr bwMode="auto">
            <a:xfrm>
              <a:off x="4519" y="446"/>
              <a:ext cx="29" cy="46"/>
            </a:xfrm>
            <a:custGeom>
              <a:avLst/>
              <a:gdLst/>
              <a:ahLst/>
              <a:cxnLst>
                <a:cxn ang="0">
                  <a:pos x="144" y="0"/>
                </a:cxn>
                <a:cxn ang="0">
                  <a:pos x="30" y="228"/>
                </a:cxn>
                <a:cxn ang="0">
                  <a:pos x="0" y="228"/>
                </a:cxn>
                <a:cxn ang="0">
                  <a:pos x="0" y="218"/>
                </a:cxn>
                <a:cxn ang="0">
                  <a:pos x="124" y="0"/>
                </a:cxn>
                <a:cxn ang="0">
                  <a:pos x="131" y="0"/>
                </a:cxn>
                <a:cxn ang="0">
                  <a:pos x="138" y="0"/>
                </a:cxn>
                <a:cxn ang="0">
                  <a:pos x="142" y="0"/>
                </a:cxn>
                <a:cxn ang="0">
                  <a:pos x="144" y="0"/>
                </a:cxn>
              </a:cxnLst>
              <a:rect l="0" t="0" r="r" b="b"/>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2" name="Freeform 12"/>
            <p:cNvSpPr>
              <a:spLocks/>
            </p:cNvSpPr>
            <p:nvPr/>
          </p:nvSpPr>
          <p:spPr bwMode="auto">
            <a:xfrm>
              <a:off x="4502" y="451"/>
              <a:ext cx="10" cy="28"/>
            </a:xfrm>
            <a:custGeom>
              <a:avLst/>
              <a:gdLst/>
              <a:ahLst/>
              <a:cxnLst>
                <a:cxn ang="0">
                  <a:pos x="52" y="10"/>
                </a:cxn>
                <a:cxn ang="0">
                  <a:pos x="32" y="144"/>
                </a:cxn>
                <a:cxn ang="0">
                  <a:pos x="0" y="134"/>
                </a:cxn>
                <a:cxn ang="0">
                  <a:pos x="42" y="0"/>
                </a:cxn>
                <a:cxn ang="0">
                  <a:pos x="46" y="0"/>
                </a:cxn>
                <a:cxn ang="0">
                  <a:pos x="50" y="1"/>
                </a:cxn>
                <a:cxn ang="0">
                  <a:pos x="51" y="3"/>
                </a:cxn>
                <a:cxn ang="0">
                  <a:pos x="52" y="10"/>
                </a:cxn>
              </a:cxnLst>
              <a:rect l="0" t="0" r="r" b="b"/>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3" name="Freeform 13"/>
            <p:cNvSpPr>
              <a:spLocks/>
            </p:cNvSpPr>
            <p:nvPr/>
          </p:nvSpPr>
          <p:spPr bwMode="auto">
            <a:xfrm>
              <a:off x="4452" y="453"/>
              <a:ext cx="17" cy="37"/>
            </a:xfrm>
            <a:custGeom>
              <a:avLst/>
              <a:gdLst/>
              <a:ahLst/>
              <a:cxnLst>
                <a:cxn ang="0">
                  <a:pos x="11" y="6"/>
                </a:cxn>
                <a:cxn ang="0">
                  <a:pos x="21" y="25"/>
                </a:cxn>
                <a:cxn ang="0">
                  <a:pos x="32" y="46"/>
                </a:cxn>
                <a:cxn ang="0">
                  <a:pos x="41" y="67"/>
                </a:cxn>
                <a:cxn ang="0">
                  <a:pos x="50" y="90"/>
                </a:cxn>
                <a:cxn ang="0">
                  <a:pos x="58" y="112"/>
                </a:cxn>
                <a:cxn ang="0">
                  <a:pos x="67" y="135"/>
                </a:cxn>
                <a:cxn ang="0">
                  <a:pos x="75" y="158"/>
                </a:cxn>
                <a:cxn ang="0">
                  <a:pos x="83" y="182"/>
                </a:cxn>
                <a:cxn ang="0">
                  <a:pos x="73" y="182"/>
                </a:cxn>
                <a:cxn ang="0">
                  <a:pos x="58" y="164"/>
                </a:cxn>
                <a:cxn ang="0">
                  <a:pos x="47" y="145"/>
                </a:cxn>
                <a:cxn ang="0">
                  <a:pos x="36" y="123"/>
                </a:cxn>
                <a:cxn ang="0">
                  <a:pos x="29" y="101"/>
                </a:cxn>
                <a:cxn ang="0">
                  <a:pos x="21" y="77"/>
                </a:cxn>
                <a:cxn ang="0">
                  <a:pos x="14" y="53"/>
                </a:cxn>
                <a:cxn ang="0">
                  <a:pos x="7" y="29"/>
                </a:cxn>
                <a:cxn ang="0">
                  <a:pos x="0" y="6"/>
                </a:cxn>
                <a:cxn ang="0">
                  <a:pos x="2" y="4"/>
                </a:cxn>
                <a:cxn ang="0">
                  <a:pos x="5" y="1"/>
                </a:cxn>
                <a:cxn ang="0">
                  <a:pos x="8" y="0"/>
                </a:cxn>
                <a:cxn ang="0">
                  <a:pos x="11" y="6"/>
                </a:cxn>
              </a:cxnLst>
              <a:rect l="0" t="0" r="r" b="b"/>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4" name="Freeform 14"/>
            <p:cNvSpPr>
              <a:spLocks/>
            </p:cNvSpPr>
            <p:nvPr/>
          </p:nvSpPr>
          <p:spPr bwMode="auto">
            <a:xfrm>
              <a:off x="4477" y="459"/>
              <a:ext cx="9" cy="16"/>
            </a:xfrm>
            <a:custGeom>
              <a:avLst/>
              <a:gdLst/>
              <a:ahLst/>
              <a:cxnLst>
                <a:cxn ang="0">
                  <a:pos x="42" y="74"/>
                </a:cxn>
                <a:cxn ang="0">
                  <a:pos x="34" y="75"/>
                </a:cxn>
                <a:cxn ang="0">
                  <a:pos x="26" y="78"/>
                </a:cxn>
                <a:cxn ang="0">
                  <a:pos x="18" y="82"/>
                </a:cxn>
                <a:cxn ang="0">
                  <a:pos x="10" y="84"/>
                </a:cxn>
                <a:cxn ang="0">
                  <a:pos x="8" y="71"/>
                </a:cxn>
                <a:cxn ang="0">
                  <a:pos x="7" y="59"/>
                </a:cxn>
                <a:cxn ang="0">
                  <a:pos x="3" y="46"/>
                </a:cxn>
                <a:cxn ang="0">
                  <a:pos x="2" y="34"/>
                </a:cxn>
                <a:cxn ang="0">
                  <a:pos x="0" y="22"/>
                </a:cxn>
                <a:cxn ang="0">
                  <a:pos x="1" y="13"/>
                </a:cxn>
                <a:cxn ang="0">
                  <a:pos x="3" y="5"/>
                </a:cxn>
                <a:cxn ang="0">
                  <a:pos x="10" y="0"/>
                </a:cxn>
                <a:cxn ang="0">
                  <a:pos x="16" y="5"/>
                </a:cxn>
                <a:cxn ang="0">
                  <a:pos x="21" y="13"/>
                </a:cxn>
                <a:cxn ang="0">
                  <a:pos x="25" y="22"/>
                </a:cxn>
                <a:cxn ang="0">
                  <a:pos x="29" y="33"/>
                </a:cxn>
                <a:cxn ang="0">
                  <a:pos x="31" y="43"/>
                </a:cxn>
                <a:cxn ang="0">
                  <a:pos x="35" y="53"/>
                </a:cxn>
                <a:cxn ang="0">
                  <a:pos x="37" y="64"/>
                </a:cxn>
                <a:cxn ang="0">
                  <a:pos x="42" y="74"/>
                </a:cxn>
              </a:cxnLst>
              <a:rect l="0" t="0" r="r" b="b"/>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5" name="Freeform 15"/>
            <p:cNvSpPr>
              <a:spLocks/>
            </p:cNvSpPr>
            <p:nvPr/>
          </p:nvSpPr>
          <p:spPr bwMode="auto">
            <a:xfrm>
              <a:off x="4542" y="485"/>
              <a:ext cx="20" cy="16"/>
            </a:xfrm>
            <a:custGeom>
              <a:avLst/>
              <a:gdLst/>
              <a:ahLst/>
              <a:cxnLst>
                <a:cxn ang="0">
                  <a:pos x="103" y="2"/>
                </a:cxn>
                <a:cxn ang="0">
                  <a:pos x="95" y="9"/>
                </a:cxn>
                <a:cxn ang="0">
                  <a:pos x="87" y="18"/>
                </a:cxn>
                <a:cxn ang="0">
                  <a:pos x="79" y="28"/>
                </a:cxn>
                <a:cxn ang="0">
                  <a:pos x="71" y="38"/>
                </a:cxn>
                <a:cxn ang="0">
                  <a:pos x="63" y="47"/>
                </a:cxn>
                <a:cxn ang="0">
                  <a:pos x="55" y="56"/>
                </a:cxn>
                <a:cxn ang="0">
                  <a:pos x="47" y="65"/>
                </a:cxn>
                <a:cxn ang="0">
                  <a:pos x="41" y="74"/>
                </a:cxn>
                <a:cxn ang="0">
                  <a:pos x="33" y="75"/>
                </a:cxn>
                <a:cxn ang="0">
                  <a:pos x="26" y="76"/>
                </a:cxn>
                <a:cxn ang="0">
                  <a:pos x="20" y="74"/>
                </a:cxn>
                <a:cxn ang="0">
                  <a:pos x="16" y="72"/>
                </a:cxn>
                <a:cxn ang="0">
                  <a:pos x="7" y="66"/>
                </a:cxn>
                <a:cxn ang="0">
                  <a:pos x="0" y="64"/>
                </a:cxn>
                <a:cxn ang="0">
                  <a:pos x="10" y="54"/>
                </a:cxn>
                <a:cxn ang="0">
                  <a:pos x="23" y="43"/>
                </a:cxn>
                <a:cxn ang="0">
                  <a:pos x="34" y="31"/>
                </a:cxn>
                <a:cxn ang="0">
                  <a:pos x="47" y="21"/>
                </a:cxn>
                <a:cxn ang="0">
                  <a:pos x="60" y="10"/>
                </a:cxn>
                <a:cxn ang="0">
                  <a:pos x="73" y="3"/>
                </a:cxn>
                <a:cxn ang="0">
                  <a:pos x="87" y="0"/>
                </a:cxn>
                <a:cxn ang="0">
                  <a:pos x="103" y="2"/>
                </a:cxn>
              </a:cxnLst>
              <a:rect l="0" t="0" r="r" b="b"/>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6" name="Freeform 16"/>
            <p:cNvSpPr>
              <a:spLocks/>
            </p:cNvSpPr>
            <p:nvPr/>
          </p:nvSpPr>
          <p:spPr bwMode="auto">
            <a:xfrm>
              <a:off x="4429" y="487"/>
              <a:ext cx="115" cy="115"/>
            </a:xfrm>
            <a:custGeom>
              <a:avLst/>
              <a:gdLst/>
              <a:ahLst/>
              <a:cxnLst>
                <a:cxn ang="0">
                  <a:pos x="373" y="178"/>
                </a:cxn>
                <a:cxn ang="0">
                  <a:pos x="420" y="183"/>
                </a:cxn>
                <a:cxn ang="0">
                  <a:pos x="468" y="186"/>
                </a:cxn>
                <a:cxn ang="0">
                  <a:pos x="518" y="187"/>
                </a:cxn>
                <a:cxn ang="0">
                  <a:pos x="571" y="188"/>
                </a:cxn>
                <a:cxn ang="0">
                  <a:pos x="561" y="209"/>
                </a:cxn>
                <a:cxn ang="0">
                  <a:pos x="561" y="230"/>
                </a:cxn>
                <a:cxn ang="0">
                  <a:pos x="470" y="360"/>
                </a:cxn>
                <a:cxn ang="0">
                  <a:pos x="477" y="411"/>
                </a:cxn>
                <a:cxn ang="0">
                  <a:pos x="485" y="462"/>
                </a:cxn>
                <a:cxn ang="0">
                  <a:pos x="494" y="514"/>
                </a:cxn>
                <a:cxn ang="0">
                  <a:pos x="498" y="542"/>
                </a:cxn>
                <a:cxn ang="0">
                  <a:pos x="493" y="553"/>
                </a:cxn>
                <a:cxn ang="0">
                  <a:pos x="475" y="555"/>
                </a:cxn>
                <a:cxn ang="0">
                  <a:pos x="455" y="535"/>
                </a:cxn>
                <a:cxn ang="0">
                  <a:pos x="435" y="513"/>
                </a:cxn>
                <a:cxn ang="0">
                  <a:pos x="415" y="494"/>
                </a:cxn>
                <a:cxn ang="0">
                  <a:pos x="333" y="427"/>
                </a:cxn>
                <a:cxn ang="0">
                  <a:pos x="289" y="449"/>
                </a:cxn>
                <a:cxn ang="0">
                  <a:pos x="249" y="483"/>
                </a:cxn>
                <a:cxn ang="0">
                  <a:pos x="209" y="517"/>
                </a:cxn>
                <a:cxn ang="0">
                  <a:pos x="166" y="541"/>
                </a:cxn>
                <a:cxn ang="0">
                  <a:pos x="168" y="553"/>
                </a:cxn>
                <a:cxn ang="0">
                  <a:pos x="162" y="564"/>
                </a:cxn>
                <a:cxn ang="0">
                  <a:pos x="150" y="569"/>
                </a:cxn>
                <a:cxn ang="0">
                  <a:pos x="135" y="573"/>
                </a:cxn>
                <a:cxn ang="0">
                  <a:pos x="126" y="549"/>
                </a:cxn>
                <a:cxn ang="0">
                  <a:pos x="137" y="505"/>
                </a:cxn>
                <a:cxn ang="0">
                  <a:pos x="154" y="462"/>
                </a:cxn>
                <a:cxn ang="0">
                  <a:pos x="170" y="418"/>
                </a:cxn>
                <a:cxn ang="0">
                  <a:pos x="156" y="379"/>
                </a:cxn>
                <a:cxn ang="0">
                  <a:pos x="121" y="346"/>
                </a:cxn>
                <a:cxn ang="0">
                  <a:pos x="86" y="315"/>
                </a:cxn>
                <a:cxn ang="0">
                  <a:pos x="50" y="290"/>
                </a:cxn>
                <a:cxn ang="0">
                  <a:pos x="30" y="273"/>
                </a:cxn>
                <a:cxn ang="0">
                  <a:pos x="21" y="261"/>
                </a:cxn>
                <a:cxn ang="0">
                  <a:pos x="9" y="248"/>
                </a:cxn>
                <a:cxn ang="0">
                  <a:pos x="0" y="236"/>
                </a:cxn>
                <a:cxn ang="0">
                  <a:pos x="11" y="220"/>
                </a:cxn>
                <a:cxn ang="0">
                  <a:pos x="57" y="216"/>
                </a:cxn>
                <a:cxn ang="0">
                  <a:pos x="103" y="208"/>
                </a:cxn>
                <a:cxn ang="0">
                  <a:pos x="150" y="196"/>
                </a:cxn>
                <a:cxn ang="0">
                  <a:pos x="197" y="188"/>
                </a:cxn>
                <a:cxn ang="0">
                  <a:pos x="209" y="150"/>
                </a:cxn>
                <a:cxn ang="0">
                  <a:pos x="229" y="116"/>
                </a:cxn>
                <a:cxn ang="0">
                  <a:pos x="247" y="80"/>
                </a:cxn>
                <a:cxn ang="0">
                  <a:pos x="260" y="44"/>
                </a:cxn>
                <a:cxn ang="0">
                  <a:pos x="269" y="34"/>
                </a:cxn>
                <a:cxn ang="0">
                  <a:pos x="273" y="22"/>
                </a:cxn>
                <a:cxn ang="0">
                  <a:pos x="270" y="2"/>
                </a:cxn>
                <a:cxn ang="0">
                  <a:pos x="292" y="5"/>
                </a:cxn>
                <a:cxn ang="0">
                  <a:pos x="303" y="26"/>
                </a:cxn>
                <a:cxn ang="0">
                  <a:pos x="310" y="52"/>
                </a:cxn>
                <a:cxn ang="0">
                  <a:pos x="322" y="74"/>
                </a:cxn>
              </a:cxnLst>
              <a:rect l="0" t="0" r="r" b="b"/>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7" name="Freeform 17"/>
            <p:cNvSpPr>
              <a:spLocks/>
            </p:cNvSpPr>
            <p:nvPr/>
          </p:nvSpPr>
          <p:spPr bwMode="auto">
            <a:xfrm>
              <a:off x="4432" y="490"/>
              <a:ext cx="16" cy="17"/>
            </a:xfrm>
            <a:custGeom>
              <a:avLst/>
              <a:gdLst/>
              <a:ahLst/>
              <a:cxnLst>
                <a:cxn ang="0">
                  <a:pos x="83" y="52"/>
                </a:cxn>
                <a:cxn ang="0">
                  <a:pos x="73" y="84"/>
                </a:cxn>
                <a:cxn ang="0">
                  <a:pos x="61" y="77"/>
                </a:cxn>
                <a:cxn ang="0">
                  <a:pos x="50" y="71"/>
                </a:cxn>
                <a:cxn ang="0">
                  <a:pos x="40" y="63"/>
                </a:cxn>
                <a:cxn ang="0">
                  <a:pos x="32" y="56"/>
                </a:cxn>
                <a:cxn ang="0">
                  <a:pos x="22" y="47"/>
                </a:cxn>
                <a:cxn ang="0">
                  <a:pos x="14" y="38"/>
                </a:cxn>
                <a:cxn ang="0">
                  <a:pos x="6" y="27"/>
                </a:cxn>
                <a:cxn ang="0">
                  <a:pos x="0" y="21"/>
                </a:cxn>
                <a:cxn ang="0">
                  <a:pos x="10" y="0"/>
                </a:cxn>
                <a:cxn ang="0">
                  <a:pos x="16" y="7"/>
                </a:cxn>
                <a:cxn ang="0">
                  <a:pos x="27" y="15"/>
                </a:cxn>
                <a:cxn ang="0">
                  <a:pos x="36" y="22"/>
                </a:cxn>
                <a:cxn ang="0">
                  <a:pos x="46" y="30"/>
                </a:cxn>
                <a:cxn ang="0">
                  <a:pos x="55" y="35"/>
                </a:cxn>
                <a:cxn ang="0">
                  <a:pos x="65" y="42"/>
                </a:cxn>
                <a:cxn ang="0">
                  <a:pos x="74" y="47"/>
                </a:cxn>
                <a:cxn ang="0">
                  <a:pos x="83" y="52"/>
                </a:cxn>
              </a:cxnLst>
              <a:rect l="0" t="0" r="r" b="b"/>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8" name="Freeform 18"/>
            <p:cNvSpPr>
              <a:spLocks/>
            </p:cNvSpPr>
            <p:nvPr/>
          </p:nvSpPr>
          <p:spPr bwMode="auto">
            <a:xfrm>
              <a:off x="4392" y="498"/>
              <a:ext cx="35" cy="21"/>
            </a:xfrm>
            <a:custGeom>
              <a:avLst/>
              <a:gdLst/>
              <a:ahLst/>
              <a:cxnLst>
                <a:cxn ang="0">
                  <a:pos x="166" y="74"/>
                </a:cxn>
                <a:cxn ang="0">
                  <a:pos x="176" y="106"/>
                </a:cxn>
                <a:cxn ang="0">
                  <a:pos x="152" y="97"/>
                </a:cxn>
                <a:cxn ang="0">
                  <a:pos x="129" y="88"/>
                </a:cxn>
                <a:cxn ang="0">
                  <a:pos x="106" y="77"/>
                </a:cxn>
                <a:cxn ang="0">
                  <a:pos x="84" y="66"/>
                </a:cxn>
                <a:cxn ang="0">
                  <a:pos x="61" y="53"/>
                </a:cxn>
                <a:cxn ang="0">
                  <a:pos x="39" y="40"/>
                </a:cxn>
                <a:cxn ang="0">
                  <a:pos x="19" y="26"/>
                </a:cxn>
                <a:cxn ang="0">
                  <a:pos x="0" y="12"/>
                </a:cxn>
                <a:cxn ang="0">
                  <a:pos x="7" y="3"/>
                </a:cxn>
                <a:cxn ang="0">
                  <a:pos x="15" y="0"/>
                </a:cxn>
                <a:cxn ang="0">
                  <a:pos x="22" y="1"/>
                </a:cxn>
                <a:cxn ang="0">
                  <a:pos x="30" y="5"/>
                </a:cxn>
                <a:cxn ang="0">
                  <a:pos x="37" y="10"/>
                </a:cxn>
                <a:cxn ang="0">
                  <a:pos x="46" y="16"/>
                </a:cxn>
                <a:cxn ang="0">
                  <a:pos x="53" y="20"/>
                </a:cxn>
                <a:cxn ang="0">
                  <a:pos x="62" y="22"/>
                </a:cxn>
                <a:cxn ang="0">
                  <a:pos x="73" y="29"/>
                </a:cxn>
                <a:cxn ang="0">
                  <a:pos x="85" y="39"/>
                </a:cxn>
                <a:cxn ang="0">
                  <a:pos x="96" y="47"/>
                </a:cxn>
                <a:cxn ang="0">
                  <a:pos x="110" y="56"/>
                </a:cxn>
                <a:cxn ang="0">
                  <a:pos x="122" y="62"/>
                </a:cxn>
                <a:cxn ang="0">
                  <a:pos x="135" y="69"/>
                </a:cxn>
                <a:cxn ang="0">
                  <a:pos x="149" y="72"/>
                </a:cxn>
                <a:cxn ang="0">
                  <a:pos x="166" y="74"/>
                </a:cxn>
              </a:cxnLst>
              <a:rect l="0" t="0" r="r" b="b"/>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9" name="Freeform 19"/>
            <p:cNvSpPr>
              <a:spLocks/>
            </p:cNvSpPr>
            <p:nvPr/>
          </p:nvSpPr>
          <p:spPr bwMode="auto">
            <a:xfrm>
              <a:off x="4438" y="498"/>
              <a:ext cx="97" cy="91"/>
            </a:xfrm>
            <a:custGeom>
              <a:avLst/>
              <a:gdLst/>
              <a:ahLst/>
              <a:cxnLst>
                <a:cxn ang="0">
                  <a:pos x="331" y="176"/>
                </a:cxn>
                <a:cxn ang="0">
                  <a:pos x="347" y="166"/>
                </a:cxn>
                <a:cxn ang="0">
                  <a:pos x="365" y="160"/>
                </a:cxn>
                <a:cxn ang="0">
                  <a:pos x="384" y="158"/>
                </a:cxn>
                <a:cxn ang="0">
                  <a:pos x="405" y="159"/>
                </a:cxn>
                <a:cxn ang="0">
                  <a:pos x="425" y="160"/>
                </a:cxn>
                <a:cxn ang="0">
                  <a:pos x="445" y="163"/>
                </a:cxn>
                <a:cxn ang="0">
                  <a:pos x="466" y="164"/>
                </a:cxn>
                <a:cxn ang="0">
                  <a:pos x="487" y="166"/>
                </a:cxn>
                <a:cxn ang="0">
                  <a:pos x="393" y="280"/>
                </a:cxn>
                <a:cxn ang="0">
                  <a:pos x="425" y="445"/>
                </a:cxn>
                <a:cxn ang="0">
                  <a:pos x="413" y="435"/>
                </a:cxn>
                <a:cxn ang="0">
                  <a:pos x="403" y="421"/>
                </a:cxn>
                <a:cxn ang="0">
                  <a:pos x="391" y="407"/>
                </a:cxn>
                <a:cxn ang="0">
                  <a:pos x="381" y="393"/>
                </a:cxn>
                <a:cxn ang="0">
                  <a:pos x="370" y="381"/>
                </a:cxn>
                <a:cxn ang="0">
                  <a:pos x="358" y="372"/>
                </a:cxn>
                <a:cxn ang="0">
                  <a:pos x="345" y="368"/>
                </a:cxn>
                <a:cxn ang="0">
                  <a:pos x="331" y="373"/>
                </a:cxn>
                <a:cxn ang="0">
                  <a:pos x="325" y="364"/>
                </a:cxn>
                <a:cxn ang="0">
                  <a:pos x="318" y="357"/>
                </a:cxn>
                <a:cxn ang="0">
                  <a:pos x="308" y="350"/>
                </a:cxn>
                <a:cxn ang="0">
                  <a:pos x="299" y="347"/>
                </a:cxn>
                <a:cxn ang="0">
                  <a:pos x="287" y="342"/>
                </a:cxn>
                <a:cxn ang="0">
                  <a:pos x="277" y="342"/>
                </a:cxn>
                <a:cxn ang="0">
                  <a:pos x="267" y="346"/>
                </a:cxn>
                <a:cxn ang="0">
                  <a:pos x="259" y="353"/>
                </a:cxn>
                <a:cxn ang="0">
                  <a:pos x="135" y="456"/>
                </a:cxn>
                <a:cxn ang="0">
                  <a:pos x="135" y="440"/>
                </a:cxn>
                <a:cxn ang="0">
                  <a:pos x="139" y="425"/>
                </a:cxn>
                <a:cxn ang="0">
                  <a:pos x="144" y="408"/>
                </a:cxn>
                <a:cxn ang="0">
                  <a:pos x="150" y="393"/>
                </a:cxn>
                <a:cxn ang="0">
                  <a:pos x="155" y="377"/>
                </a:cxn>
                <a:cxn ang="0">
                  <a:pos x="161" y="362"/>
                </a:cxn>
                <a:cxn ang="0">
                  <a:pos x="164" y="346"/>
                </a:cxn>
                <a:cxn ang="0">
                  <a:pos x="166" y="331"/>
                </a:cxn>
                <a:cxn ang="0">
                  <a:pos x="0" y="186"/>
                </a:cxn>
                <a:cxn ang="0">
                  <a:pos x="15" y="184"/>
                </a:cxn>
                <a:cxn ang="0">
                  <a:pos x="32" y="181"/>
                </a:cxn>
                <a:cxn ang="0">
                  <a:pos x="49" y="176"/>
                </a:cxn>
                <a:cxn ang="0">
                  <a:pos x="67" y="173"/>
                </a:cxn>
                <a:cxn ang="0">
                  <a:pos x="84" y="168"/>
                </a:cxn>
                <a:cxn ang="0">
                  <a:pos x="101" y="167"/>
                </a:cxn>
                <a:cxn ang="0">
                  <a:pos x="118" y="169"/>
                </a:cxn>
                <a:cxn ang="0">
                  <a:pos x="135" y="176"/>
                </a:cxn>
                <a:cxn ang="0">
                  <a:pos x="141" y="172"/>
                </a:cxn>
                <a:cxn ang="0">
                  <a:pos x="148" y="171"/>
                </a:cxn>
                <a:cxn ang="0">
                  <a:pos x="154" y="171"/>
                </a:cxn>
                <a:cxn ang="0">
                  <a:pos x="161" y="171"/>
                </a:cxn>
                <a:cxn ang="0">
                  <a:pos x="166" y="169"/>
                </a:cxn>
                <a:cxn ang="0">
                  <a:pos x="172" y="169"/>
                </a:cxn>
                <a:cxn ang="0">
                  <a:pos x="179" y="168"/>
                </a:cxn>
                <a:cxn ang="0">
                  <a:pos x="187" y="166"/>
                </a:cxn>
                <a:cxn ang="0">
                  <a:pos x="239" y="0"/>
                </a:cxn>
                <a:cxn ang="0">
                  <a:pos x="249" y="23"/>
                </a:cxn>
                <a:cxn ang="0">
                  <a:pos x="259" y="45"/>
                </a:cxn>
                <a:cxn ang="0">
                  <a:pos x="269" y="68"/>
                </a:cxn>
                <a:cxn ang="0">
                  <a:pos x="280" y="92"/>
                </a:cxn>
                <a:cxn ang="0">
                  <a:pos x="291" y="113"/>
                </a:cxn>
                <a:cxn ang="0">
                  <a:pos x="303" y="134"/>
                </a:cxn>
                <a:cxn ang="0">
                  <a:pos x="317" y="155"/>
                </a:cxn>
                <a:cxn ang="0">
                  <a:pos x="331" y="176"/>
                </a:cxn>
              </a:cxnLst>
              <a:rect l="0" t="0" r="r" b="b"/>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0" name="Freeform 20"/>
            <p:cNvSpPr>
              <a:spLocks/>
            </p:cNvSpPr>
            <p:nvPr/>
          </p:nvSpPr>
          <p:spPr bwMode="auto">
            <a:xfrm>
              <a:off x="4557" y="525"/>
              <a:ext cx="36" cy="10"/>
            </a:xfrm>
            <a:custGeom>
              <a:avLst/>
              <a:gdLst/>
              <a:ahLst/>
              <a:cxnLst>
                <a:cxn ang="0">
                  <a:pos x="182" y="11"/>
                </a:cxn>
                <a:cxn ang="0">
                  <a:pos x="182" y="21"/>
                </a:cxn>
                <a:cxn ang="0">
                  <a:pos x="16" y="52"/>
                </a:cxn>
                <a:cxn ang="0">
                  <a:pos x="8" y="50"/>
                </a:cxn>
                <a:cxn ang="0">
                  <a:pos x="2" y="46"/>
                </a:cxn>
                <a:cxn ang="0">
                  <a:pos x="0" y="39"/>
                </a:cxn>
                <a:cxn ang="0">
                  <a:pos x="5" y="32"/>
                </a:cxn>
                <a:cxn ang="0">
                  <a:pos x="28" y="30"/>
                </a:cxn>
                <a:cxn ang="0">
                  <a:pos x="51" y="26"/>
                </a:cxn>
                <a:cxn ang="0">
                  <a:pos x="73" y="21"/>
                </a:cxn>
                <a:cxn ang="0">
                  <a:pos x="97" y="16"/>
                </a:cxn>
                <a:cxn ang="0">
                  <a:pos x="118" y="10"/>
                </a:cxn>
                <a:cxn ang="0">
                  <a:pos x="140" y="5"/>
                </a:cxn>
                <a:cxn ang="0">
                  <a:pos x="160" y="0"/>
                </a:cxn>
                <a:cxn ang="0">
                  <a:pos x="182" y="0"/>
                </a:cxn>
                <a:cxn ang="0">
                  <a:pos x="182" y="11"/>
                </a:cxn>
              </a:cxnLst>
              <a:rect l="0" t="0" r="r" b="b"/>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1" name="Freeform 21"/>
            <p:cNvSpPr>
              <a:spLocks/>
            </p:cNvSpPr>
            <p:nvPr/>
          </p:nvSpPr>
          <p:spPr bwMode="auto">
            <a:xfrm>
              <a:off x="4396" y="535"/>
              <a:ext cx="21" cy="9"/>
            </a:xfrm>
            <a:custGeom>
              <a:avLst/>
              <a:gdLst/>
              <a:ahLst/>
              <a:cxnLst>
                <a:cxn ang="0">
                  <a:pos x="104" y="0"/>
                </a:cxn>
                <a:cxn ang="0">
                  <a:pos x="103" y="7"/>
                </a:cxn>
                <a:cxn ang="0">
                  <a:pos x="103" y="16"/>
                </a:cxn>
                <a:cxn ang="0">
                  <a:pos x="102" y="24"/>
                </a:cxn>
                <a:cxn ang="0">
                  <a:pos x="100" y="32"/>
                </a:cxn>
                <a:cxn ang="0">
                  <a:pos x="95" y="38"/>
                </a:cxn>
                <a:cxn ang="0">
                  <a:pos x="91" y="42"/>
                </a:cxn>
                <a:cxn ang="0">
                  <a:pos x="83" y="43"/>
                </a:cxn>
                <a:cxn ang="0">
                  <a:pos x="74" y="42"/>
                </a:cxn>
                <a:cxn ang="0">
                  <a:pos x="0" y="31"/>
                </a:cxn>
                <a:cxn ang="0">
                  <a:pos x="6" y="21"/>
                </a:cxn>
                <a:cxn ang="0">
                  <a:pos x="15" y="16"/>
                </a:cxn>
                <a:cxn ang="0">
                  <a:pos x="27" y="15"/>
                </a:cxn>
                <a:cxn ang="0">
                  <a:pos x="43" y="15"/>
                </a:cxn>
                <a:cxn ang="0">
                  <a:pos x="57" y="14"/>
                </a:cxn>
                <a:cxn ang="0">
                  <a:pos x="71" y="13"/>
                </a:cxn>
                <a:cxn ang="0">
                  <a:pos x="84" y="8"/>
                </a:cxn>
                <a:cxn ang="0">
                  <a:pos x="94" y="0"/>
                </a:cxn>
                <a:cxn ang="0">
                  <a:pos x="104" y="0"/>
                </a:cxn>
              </a:cxnLst>
              <a:rect l="0" t="0" r="r" b="b"/>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2" name="Freeform 22"/>
            <p:cNvSpPr>
              <a:spLocks/>
            </p:cNvSpPr>
            <p:nvPr/>
          </p:nvSpPr>
          <p:spPr bwMode="auto">
            <a:xfrm>
              <a:off x="4556" y="552"/>
              <a:ext cx="23" cy="5"/>
            </a:xfrm>
            <a:custGeom>
              <a:avLst/>
              <a:gdLst/>
              <a:ahLst/>
              <a:cxnLst>
                <a:cxn ang="0">
                  <a:pos x="114" y="21"/>
                </a:cxn>
                <a:cxn ang="0">
                  <a:pos x="101" y="24"/>
                </a:cxn>
                <a:cxn ang="0">
                  <a:pos x="88" y="26"/>
                </a:cxn>
                <a:cxn ang="0">
                  <a:pos x="74" y="26"/>
                </a:cxn>
                <a:cxn ang="0">
                  <a:pos x="60" y="27"/>
                </a:cxn>
                <a:cxn ang="0">
                  <a:pos x="44" y="25"/>
                </a:cxn>
                <a:cxn ang="0">
                  <a:pos x="30" y="23"/>
                </a:cxn>
                <a:cxn ang="0">
                  <a:pos x="15" y="17"/>
                </a:cxn>
                <a:cxn ang="0">
                  <a:pos x="0" y="11"/>
                </a:cxn>
                <a:cxn ang="0">
                  <a:pos x="15" y="4"/>
                </a:cxn>
                <a:cxn ang="0">
                  <a:pos x="30" y="1"/>
                </a:cxn>
                <a:cxn ang="0">
                  <a:pos x="44" y="0"/>
                </a:cxn>
                <a:cxn ang="0">
                  <a:pos x="60" y="2"/>
                </a:cxn>
                <a:cxn ang="0">
                  <a:pos x="74" y="4"/>
                </a:cxn>
                <a:cxn ang="0">
                  <a:pos x="88" y="8"/>
                </a:cxn>
                <a:cxn ang="0">
                  <a:pos x="101" y="9"/>
                </a:cxn>
                <a:cxn ang="0">
                  <a:pos x="114" y="11"/>
                </a:cxn>
                <a:cxn ang="0">
                  <a:pos x="114" y="21"/>
                </a:cxn>
              </a:cxnLst>
              <a:rect l="0" t="0" r="r" b="b"/>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3" name="Freeform 23"/>
            <p:cNvSpPr>
              <a:spLocks/>
            </p:cNvSpPr>
            <p:nvPr/>
          </p:nvSpPr>
          <p:spPr bwMode="auto">
            <a:xfrm>
              <a:off x="4380" y="562"/>
              <a:ext cx="49" cy="9"/>
            </a:xfrm>
            <a:custGeom>
              <a:avLst/>
              <a:gdLst/>
              <a:ahLst/>
              <a:cxnLst>
                <a:cxn ang="0">
                  <a:pos x="248" y="0"/>
                </a:cxn>
                <a:cxn ang="0">
                  <a:pos x="246" y="7"/>
                </a:cxn>
                <a:cxn ang="0">
                  <a:pos x="244" y="13"/>
                </a:cxn>
                <a:cxn ang="0">
                  <a:pos x="239" y="18"/>
                </a:cxn>
                <a:cxn ang="0">
                  <a:pos x="236" y="24"/>
                </a:cxn>
                <a:cxn ang="0">
                  <a:pos x="226" y="29"/>
                </a:cxn>
                <a:cxn ang="0">
                  <a:pos x="218" y="32"/>
                </a:cxn>
                <a:cxn ang="0">
                  <a:pos x="190" y="34"/>
                </a:cxn>
                <a:cxn ang="0">
                  <a:pos x="162" y="35"/>
                </a:cxn>
                <a:cxn ang="0">
                  <a:pos x="135" y="35"/>
                </a:cxn>
                <a:cxn ang="0">
                  <a:pos x="108" y="36"/>
                </a:cxn>
                <a:cxn ang="0">
                  <a:pos x="81" y="36"/>
                </a:cxn>
                <a:cxn ang="0">
                  <a:pos x="54" y="36"/>
                </a:cxn>
                <a:cxn ang="0">
                  <a:pos x="27" y="37"/>
                </a:cxn>
                <a:cxn ang="0">
                  <a:pos x="0" y="42"/>
                </a:cxn>
                <a:cxn ang="0">
                  <a:pos x="0" y="32"/>
                </a:cxn>
                <a:cxn ang="0">
                  <a:pos x="26" y="21"/>
                </a:cxn>
                <a:cxn ang="0">
                  <a:pos x="53" y="17"/>
                </a:cxn>
                <a:cxn ang="0">
                  <a:pos x="79" y="16"/>
                </a:cxn>
                <a:cxn ang="0">
                  <a:pos x="106" y="16"/>
                </a:cxn>
                <a:cxn ang="0">
                  <a:pos x="131" y="15"/>
                </a:cxn>
                <a:cxn ang="0">
                  <a:pos x="157" y="13"/>
                </a:cxn>
                <a:cxn ang="0">
                  <a:pos x="182" y="8"/>
                </a:cxn>
                <a:cxn ang="0">
                  <a:pos x="207" y="0"/>
                </a:cxn>
                <a:cxn ang="0">
                  <a:pos x="214" y="0"/>
                </a:cxn>
                <a:cxn ang="0">
                  <a:pos x="223" y="0"/>
                </a:cxn>
                <a:cxn ang="0">
                  <a:pos x="228" y="0"/>
                </a:cxn>
                <a:cxn ang="0">
                  <a:pos x="234" y="0"/>
                </a:cxn>
                <a:cxn ang="0">
                  <a:pos x="240" y="0"/>
                </a:cxn>
                <a:cxn ang="0">
                  <a:pos x="248" y="0"/>
                </a:cxn>
              </a:cxnLst>
              <a:rect l="0" t="0" r="r" b="b"/>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4" name="Freeform 24"/>
            <p:cNvSpPr>
              <a:spLocks/>
            </p:cNvSpPr>
            <p:nvPr/>
          </p:nvSpPr>
          <p:spPr bwMode="auto">
            <a:xfrm>
              <a:off x="4554" y="575"/>
              <a:ext cx="35" cy="19"/>
            </a:xfrm>
            <a:custGeom>
              <a:avLst/>
              <a:gdLst/>
              <a:ahLst/>
              <a:cxnLst>
                <a:cxn ang="0">
                  <a:pos x="176" y="84"/>
                </a:cxn>
                <a:cxn ang="0">
                  <a:pos x="176" y="94"/>
                </a:cxn>
                <a:cxn ang="0">
                  <a:pos x="149" y="90"/>
                </a:cxn>
                <a:cxn ang="0">
                  <a:pos x="126" y="84"/>
                </a:cxn>
                <a:cxn ang="0">
                  <a:pos x="104" y="72"/>
                </a:cxn>
                <a:cxn ang="0">
                  <a:pos x="84" y="61"/>
                </a:cxn>
                <a:cxn ang="0">
                  <a:pos x="63" y="47"/>
                </a:cxn>
                <a:cxn ang="0">
                  <a:pos x="43" y="36"/>
                </a:cxn>
                <a:cxn ang="0">
                  <a:pos x="22" y="27"/>
                </a:cxn>
                <a:cxn ang="0">
                  <a:pos x="0" y="21"/>
                </a:cxn>
                <a:cxn ang="0">
                  <a:pos x="10" y="0"/>
                </a:cxn>
                <a:cxn ang="0">
                  <a:pos x="29" y="7"/>
                </a:cxn>
                <a:cxn ang="0">
                  <a:pos x="50" y="15"/>
                </a:cxn>
                <a:cxn ang="0">
                  <a:pos x="71" y="24"/>
                </a:cxn>
                <a:cxn ang="0">
                  <a:pos x="93" y="34"/>
                </a:cxn>
                <a:cxn ang="0">
                  <a:pos x="113" y="43"/>
                </a:cxn>
                <a:cxn ang="0">
                  <a:pos x="135" y="55"/>
                </a:cxn>
                <a:cxn ang="0">
                  <a:pos x="155" y="68"/>
                </a:cxn>
                <a:cxn ang="0">
                  <a:pos x="176" y="84"/>
                </a:cxn>
              </a:cxnLst>
              <a:rect l="0" t="0" r="r" b="b"/>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5" name="Freeform 25"/>
            <p:cNvSpPr>
              <a:spLocks/>
            </p:cNvSpPr>
            <p:nvPr/>
          </p:nvSpPr>
          <p:spPr bwMode="auto">
            <a:xfrm>
              <a:off x="4417" y="582"/>
              <a:ext cx="21" cy="14"/>
            </a:xfrm>
            <a:custGeom>
              <a:avLst/>
              <a:gdLst/>
              <a:ahLst/>
              <a:cxnLst>
                <a:cxn ang="0">
                  <a:pos x="104" y="6"/>
                </a:cxn>
                <a:cxn ang="0">
                  <a:pos x="94" y="16"/>
                </a:cxn>
                <a:cxn ang="0">
                  <a:pos x="84" y="25"/>
                </a:cxn>
                <a:cxn ang="0">
                  <a:pos x="71" y="33"/>
                </a:cxn>
                <a:cxn ang="0">
                  <a:pos x="60" y="41"/>
                </a:cxn>
                <a:cxn ang="0">
                  <a:pos x="48" y="46"/>
                </a:cxn>
                <a:cxn ang="0">
                  <a:pos x="35" y="53"/>
                </a:cxn>
                <a:cxn ang="0">
                  <a:pos x="22" y="60"/>
                </a:cxn>
                <a:cxn ang="0">
                  <a:pos x="10" y="68"/>
                </a:cxn>
                <a:cxn ang="0">
                  <a:pos x="8" y="68"/>
                </a:cxn>
                <a:cxn ang="0">
                  <a:pos x="5" y="68"/>
                </a:cxn>
                <a:cxn ang="0">
                  <a:pos x="1" y="68"/>
                </a:cxn>
                <a:cxn ang="0">
                  <a:pos x="0" y="68"/>
                </a:cxn>
                <a:cxn ang="0">
                  <a:pos x="5" y="57"/>
                </a:cxn>
                <a:cxn ang="0">
                  <a:pos x="13" y="48"/>
                </a:cxn>
                <a:cxn ang="0">
                  <a:pos x="22" y="40"/>
                </a:cxn>
                <a:cxn ang="0">
                  <a:pos x="32" y="33"/>
                </a:cxn>
                <a:cxn ang="0">
                  <a:pos x="42" y="26"/>
                </a:cxn>
                <a:cxn ang="0">
                  <a:pos x="53" y="19"/>
                </a:cxn>
                <a:cxn ang="0">
                  <a:pos x="62" y="13"/>
                </a:cxn>
                <a:cxn ang="0">
                  <a:pos x="73" y="6"/>
                </a:cxn>
                <a:cxn ang="0">
                  <a:pos x="80" y="4"/>
                </a:cxn>
                <a:cxn ang="0">
                  <a:pos x="92" y="1"/>
                </a:cxn>
                <a:cxn ang="0">
                  <a:pos x="100" y="0"/>
                </a:cxn>
                <a:cxn ang="0">
                  <a:pos x="104" y="6"/>
                </a:cxn>
              </a:cxnLst>
              <a:rect l="0" t="0" r="r" b="b"/>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6" name="Freeform 26"/>
            <p:cNvSpPr>
              <a:spLocks/>
            </p:cNvSpPr>
            <p:nvPr/>
          </p:nvSpPr>
          <p:spPr bwMode="auto">
            <a:xfrm>
              <a:off x="4550" y="602"/>
              <a:ext cx="18" cy="12"/>
            </a:xfrm>
            <a:custGeom>
              <a:avLst/>
              <a:gdLst/>
              <a:ahLst/>
              <a:cxnLst>
                <a:cxn ang="0">
                  <a:pos x="93" y="62"/>
                </a:cxn>
                <a:cxn ang="0">
                  <a:pos x="87" y="62"/>
                </a:cxn>
                <a:cxn ang="0">
                  <a:pos x="84" y="62"/>
                </a:cxn>
                <a:cxn ang="0">
                  <a:pos x="83" y="62"/>
                </a:cxn>
                <a:cxn ang="0">
                  <a:pos x="71" y="62"/>
                </a:cxn>
                <a:cxn ang="0">
                  <a:pos x="61" y="59"/>
                </a:cxn>
                <a:cxn ang="0">
                  <a:pos x="50" y="54"/>
                </a:cxn>
                <a:cxn ang="0">
                  <a:pos x="41" y="48"/>
                </a:cxn>
                <a:cxn ang="0">
                  <a:pos x="31" y="39"/>
                </a:cxn>
                <a:cxn ang="0">
                  <a:pos x="21" y="31"/>
                </a:cxn>
                <a:cxn ang="0">
                  <a:pos x="10" y="24"/>
                </a:cxn>
                <a:cxn ang="0">
                  <a:pos x="0" y="20"/>
                </a:cxn>
                <a:cxn ang="0">
                  <a:pos x="0" y="0"/>
                </a:cxn>
                <a:cxn ang="0">
                  <a:pos x="11" y="5"/>
                </a:cxn>
                <a:cxn ang="0">
                  <a:pos x="22" y="12"/>
                </a:cxn>
                <a:cxn ang="0">
                  <a:pos x="33" y="19"/>
                </a:cxn>
                <a:cxn ang="0">
                  <a:pos x="46" y="26"/>
                </a:cxn>
                <a:cxn ang="0">
                  <a:pos x="57" y="32"/>
                </a:cxn>
                <a:cxn ang="0">
                  <a:pos x="70" y="40"/>
                </a:cxn>
                <a:cxn ang="0">
                  <a:pos x="81" y="50"/>
                </a:cxn>
                <a:cxn ang="0">
                  <a:pos x="93" y="62"/>
                </a:cxn>
              </a:cxnLst>
              <a:rect l="0" t="0" r="r" b="b"/>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7" name="Freeform 27"/>
            <p:cNvSpPr>
              <a:spLocks/>
            </p:cNvSpPr>
            <p:nvPr/>
          </p:nvSpPr>
          <p:spPr bwMode="auto">
            <a:xfrm>
              <a:off x="4401" y="604"/>
              <a:ext cx="41" cy="35"/>
            </a:xfrm>
            <a:custGeom>
              <a:avLst/>
              <a:gdLst/>
              <a:ahLst/>
              <a:cxnLst>
                <a:cxn ang="0">
                  <a:pos x="196" y="20"/>
                </a:cxn>
                <a:cxn ang="0">
                  <a:pos x="20" y="176"/>
                </a:cxn>
                <a:cxn ang="0">
                  <a:pos x="18" y="175"/>
                </a:cxn>
                <a:cxn ang="0">
                  <a:pos x="13" y="174"/>
                </a:cxn>
                <a:cxn ang="0">
                  <a:pos x="6" y="170"/>
                </a:cxn>
                <a:cxn ang="0">
                  <a:pos x="0" y="166"/>
                </a:cxn>
                <a:cxn ang="0">
                  <a:pos x="0" y="155"/>
                </a:cxn>
                <a:cxn ang="0">
                  <a:pos x="186" y="0"/>
                </a:cxn>
                <a:cxn ang="0">
                  <a:pos x="207" y="0"/>
                </a:cxn>
                <a:cxn ang="0">
                  <a:pos x="196" y="20"/>
                </a:cxn>
              </a:cxnLst>
              <a:rect l="0" t="0" r="r" b="b"/>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8" name="Freeform 28"/>
            <p:cNvSpPr>
              <a:spLocks/>
            </p:cNvSpPr>
            <p:nvPr/>
          </p:nvSpPr>
          <p:spPr bwMode="auto">
            <a:xfrm>
              <a:off x="4469" y="606"/>
              <a:ext cx="12" cy="54"/>
            </a:xfrm>
            <a:custGeom>
              <a:avLst/>
              <a:gdLst/>
              <a:ahLst/>
              <a:cxnLst>
                <a:cxn ang="0">
                  <a:pos x="63" y="10"/>
                </a:cxn>
                <a:cxn ang="0">
                  <a:pos x="55" y="41"/>
                </a:cxn>
                <a:cxn ang="0">
                  <a:pos x="50" y="73"/>
                </a:cxn>
                <a:cxn ang="0">
                  <a:pos x="45" y="106"/>
                </a:cxn>
                <a:cxn ang="0">
                  <a:pos x="42" y="140"/>
                </a:cxn>
                <a:cxn ang="0">
                  <a:pos x="37" y="173"/>
                </a:cxn>
                <a:cxn ang="0">
                  <a:pos x="33" y="206"/>
                </a:cxn>
                <a:cxn ang="0">
                  <a:pos x="27" y="237"/>
                </a:cxn>
                <a:cxn ang="0">
                  <a:pos x="21" y="270"/>
                </a:cxn>
                <a:cxn ang="0">
                  <a:pos x="12" y="267"/>
                </a:cxn>
                <a:cxn ang="0">
                  <a:pos x="7" y="261"/>
                </a:cxn>
                <a:cxn ang="0">
                  <a:pos x="3" y="256"/>
                </a:cxn>
                <a:cxn ang="0">
                  <a:pos x="1" y="251"/>
                </a:cxn>
                <a:cxn ang="0">
                  <a:pos x="0" y="244"/>
                </a:cxn>
                <a:cxn ang="0">
                  <a:pos x="0" y="238"/>
                </a:cxn>
                <a:cxn ang="0">
                  <a:pos x="3" y="207"/>
                </a:cxn>
                <a:cxn ang="0">
                  <a:pos x="9" y="177"/>
                </a:cxn>
                <a:cxn ang="0">
                  <a:pos x="15" y="147"/>
                </a:cxn>
                <a:cxn ang="0">
                  <a:pos x="20" y="119"/>
                </a:cxn>
                <a:cxn ang="0">
                  <a:pos x="26" y="89"/>
                </a:cxn>
                <a:cxn ang="0">
                  <a:pos x="32" y="60"/>
                </a:cxn>
                <a:cxn ang="0">
                  <a:pos x="36" y="29"/>
                </a:cxn>
                <a:cxn ang="0">
                  <a:pos x="42" y="0"/>
                </a:cxn>
                <a:cxn ang="0">
                  <a:pos x="47" y="0"/>
                </a:cxn>
                <a:cxn ang="0">
                  <a:pos x="53" y="1"/>
                </a:cxn>
                <a:cxn ang="0">
                  <a:pos x="57" y="2"/>
                </a:cxn>
                <a:cxn ang="0">
                  <a:pos x="60" y="4"/>
                </a:cxn>
                <a:cxn ang="0">
                  <a:pos x="62" y="8"/>
                </a:cxn>
                <a:cxn ang="0">
                  <a:pos x="63" y="10"/>
                </a:cxn>
              </a:cxnLst>
              <a:rect l="0" t="0" r="r" b="b"/>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9" name="Freeform 29"/>
            <p:cNvSpPr>
              <a:spLocks/>
            </p:cNvSpPr>
            <p:nvPr/>
          </p:nvSpPr>
          <p:spPr bwMode="auto">
            <a:xfrm>
              <a:off x="4506" y="610"/>
              <a:ext cx="6" cy="24"/>
            </a:xfrm>
            <a:custGeom>
              <a:avLst/>
              <a:gdLst/>
              <a:ahLst/>
              <a:cxnLst>
                <a:cxn ang="0">
                  <a:pos x="30" y="114"/>
                </a:cxn>
                <a:cxn ang="0">
                  <a:pos x="22" y="115"/>
                </a:cxn>
                <a:cxn ang="0">
                  <a:pos x="14" y="118"/>
                </a:cxn>
                <a:cxn ang="0">
                  <a:pos x="6" y="118"/>
                </a:cxn>
                <a:cxn ang="0">
                  <a:pos x="0" y="114"/>
                </a:cxn>
                <a:cxn ang="0">
                  <a:pos x="0" y="0"/>
                </a:cxn>
                <a:cxn ang="0">
                  <a:pos x="8" y="8"/>
                </a:cxn>
                <a:cxn ang="0">
                  <a:pos x="13" y="21"/>
                </a:cxn>
                <a:cxn ang="0">
                  <a:pos x="15" y="33"/>
                </a:cxn>
                <a:cxn ang="0">
                  <a:pos x="18" y="50"/>
                </a:cxn>
                <a:cxn ang="0">
                  <a:pos x="19" y="65"/>
                </a:cxn>
                <a:cxn ang="0">
                  <a:pos x="20" y="82"/>
                </a:cxn>
                <a:cxn ang="0">
                  <a:pos x="23" y="97"/>
                </a:cxn>
                <a:cxn ang="0">
                  <a:pos x="30" y="114"/>
                </a:cxn>
              </a:cxnLst>
              <a:rect l="0" t="0" r="r" b="b"/>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0" name="Freeform 30"/>
            <p:cNvSpPr>
              <a:spLocks/>
            </p:cNvSpPr>
            <p:nvPr/>
          </p:nvSpPr>
          <p:spPr bwMode="auto">
            <a:xfrm>
              <a:off x="4446" y="612"/>
              <a:ext cx="10" cy="24"/>
            </a:xfrm>
            <a:custGeom>
              <a:avLst/>
              <a:gdLst/>
              <a:ahLst/>
              <a:cxnLst>
                <a:cxn ang="0">
                  <a:pos x="10" y="115"/>
                </a:cxn>
                <a:cxn ang="0">
                  <a:pos x="8" y="116"/>
                </a:cxn>
                <a:cxn ang="0">
                  <a:pos x="5" y="118"/>
                </a:cxn>
                <a:cxn ang="0">
                  <a:pos x="1" y="119"/>
                </a:cxn>
                <a:cxn ang="0">
                  <a:pos x="0" y="115"/>
                </a:cxn>
                <a:cxn ang="0">
                  <a:pos x="0" y="99"/>
                </a:cxn>
                <a:cxn ang="0">
                  <a:pos x="2" y="85"/>
                </a:cxn>
                <a:cxn ang="0">
                  <a:pos x="6" y="70"/>
                </a:cxn>
                <a:cxn ang="0">
                  <a:pos x="12" y="57"/>
                </a:cxn>
                <a:cxn ang="0">
                  <a:pos x="18" y="42"/>
                </a:cxn>
                <a:cxn ang="0">
                  <a:pos x="25" y="29"/>
                </a:cxn>
                <a:cxn ang="0">
                  <a:pos x="33" y="14"/>
                </a:cxn>
                <a:cxn ang="0">
                  <a:pos x="41" y="0"/>
                </a:cxn>
                <a:cxn ang="0">
                  <a:pos x="49" y="12"/>
                </a:cxn>
                <a:cxn ang="0">
                  <a:pos x="50" y="25"/>
                </a:cxn>
                <a:cxn ang="0">
                  <a:pos x="46" y="39"/>
                </a:cxn>
                <a:cxn ang="0">
                  <a:pos x="41" y="54"/>
                </a:cxn>
                <a:cxn ang="0">
                  <a:pos x="32" y="67"/>
                </a:cxn>
                <a:cxn ang="0">
                  <a:pos x="23" y="83"/>
                </a:cxn>
                <a:cxn ang="0">
                  <a:pos x="15" y="99"/>
                </a:cxn>
                <a:cxn ang="0">
                  <a:pos x="10" y="115"/>
                </a:cxn>
              </a:cxnLst>
              <a:rect l="0" t="0" r="r" b="b"/>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1" name="Freeform 31"/>
            <p:cNvSpPr>
              <a:spLocks/>
            </p:cNvSpPr>
            <p:nvPr/>
          </p:nvSpPr>
          <p:spPr bwMode="auto">
            <a:xfrm>
              <a:off x="4527" y="616"/>
              <a:ext cx="23" cy="39"/>
            </a:xfrm>
            <a:custGeom>
              <a:avLst/>
              <a:gdLst/>
              <a:ahLst/>
              <a:cxnLst>
                <a:cxn ang="0">
                  <a:pos x="115" y="190"/>
                </a:cxn>
                <a:cxn ang="0">
                  <a:pos x="110" y="195"/>
                </a:cxn>
                <a:cxn ang="0">
                  <a:pos x="107" y="198"/>
                </a:cxn>
                <a:cxn ang="0">
                  <a:pos x="102" y="198"/>
                </a:cxn>
                <a:cxn ang="0">
                  <a:pos x="99" y="196"/>
                </a:cxn>
                <a:cxn ang="0">
                  <a:pos x="91" y="188"/>
                </a:cxn>
                <a:cxn ang="0">
                  <a:pos x="84" y="180"/>
                </a:cxn>
                <a:cxn ang="0">
                  <a:pos x="75" y="156"/>
                </a:cxn>
                <a:cxn ang="0">
                  <a:pos x="67" y="133"/>
                </a:cxn>
                <a:cxn ang="0">
                  <a:pos x="58" y="110"/>
                </a:cxn>
                <a:cxn ang="0">
                  <a:pos x="49" y="87"/>
                </a:cxn>
                <a:cxn ang="0">
                  <a:pos x="38" y="65"/>
                </a:cxn>
                <a:cxn ang="0">
                  <a:pos x="28" y="43"/>
                </a:cxn>
                <a:cxn ang="0">
                  <a:pos x="14" y="23"/>
                </a:cxn>
                <a:cxn ang="0">
                  <a:pos x="0" y="4"/>
                </a:cxn>
                <a:cxn ang="0">
                  <a:pos x="7" y="0"/>
                </a:cxn>
                <a:cxn ang="0">
                  <a:pos x="15" y="0"/>
                </a:cxn>
                <a:cxn ang="0">
                  <a:pos x="22" y="2"/>
                </a:cxn>
                <a:cxn ang="0">
                  <a:pos x="30" y="6"/>
                </a:cxn>
                <a:cxn ang="0">
                  <a:pos x="35" y="10"/>
                </a:cxn>
                <a:cxn ang="0">
                  <a:pos x="42" y="14"/>
                </a:cxn>
                <a:cxn ang="0">
                  <a:pos x="47" y="19"/>
                </a:cxn>
                <a:cxn ang="0">
                  <a:pos x="52" y="24"/>
                </a:cxn>
                <a:cxn ang="0">
                  <a:pos x="59" y="46"/>
                </a:cxn>
                <a:cxn ang="0">
                  <a:pos x="69" y="68"/>
                </a:cxn>
                <a:cxn ang="0">
                  <a:pos x="78" y="89"/>
                </a:cxn>
                <a:cxn ang="0">
                  <a:pos x="87" y="110"/>
                </a:cxn>
                <a:cxn ang="0">
                  <a:pos x="94" y="130"/>
                </a:cxn>
                <a:cxn ang="0">
                  <a:pos x="102" y="151"/>
                </a:cxn>
                <a:cxn ang="0">
                  <a:pos x="109" y="170"/>
                </a:cxn>
                <a:cxn ang="0">
                  <a:pos x="115" y="190"/>
                </a:cxn>
              </a:cxnLst>
              <a:rect l="0" t="0" r="r" b="b"/>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2" name="Freeform 32"/>
            <p:cNvSpPr>
              <a:spLocks/>
            </p:cNvSpPr>
            <p:nvPr/>
          </p:nvSpPr>
          <p:spPr bwMode="auto">
            <a:xfrm>
              <a:off x="4014" y="695"/>
              <a:ext cx="523" cy="1184"/>
            </a:xfrm>
            <a:custGeom>
              <a:avLst/>
              <a:gdLst/>
              <a:ahLst/>
              <a:cxnLst>
                <a:cxn ang="0">
                  <a:pos x="2358" y="74"/>
                </a:cxn>
                <a:cxn ang="0">
                  <a:pos x="2353" y="333"/>
                </a:cxn>
                <a:cxn ang="0">
                  <a:pos x="2515" y="360"/>
                </a:cxn>
                <a:cxn ang="0">
                  <a:pos x="2390" y="451"/>
                </a:cxn>
                <a:cxn ang="0">
                  <a:pos x="2512" y="509"/>
                </a:cxn>
                <a:cxn ang="0">
                  <a:pos x="2324" y="613"/>
                </a:cxn>
                <a:cxn ang="0">
                  <a:pos x="2014" y="955"/>
                </a:cxn>
                <a:cxn ang="0">
                  <a:pos x="2159" y="821"/>
                </a:cxn>
                <a:cxn ang="0">
                  <a:pos x="2264" y="800"/>
                </a:cxn>
                <a:cxn ang="0">
                  <a:pos x="2497" y="747"/>
                </a:cxn>
                <a:cxn ang="0">
                  <a:pos x="2450" y="951"/>
                </a:cxn>
                <a:cxn ang="0">
                  <a:pos x="2523" y="1054"/>
                </a:cxn>
                <a:cxn ang="0">
                  <a:pos x="2386" y="1213"/>
                </a:cxn>
                <a:cxn ang="0">
                  <a:pos x="2516" y="1332"/>
                </a:cxn>
                <a:cxn ang="0">
                  <a:pos x="1970" y="1562"/>
                </a:cxn>
                <a:cxn ang="0">
                  <a:pos x="1474" y="2171"/>
                </a:cxn>
                <a:cxn ang="0">
                  <a:pos x="1387" y="2854"/>
                </a:cxn>
                <a:cxn ang="0">
                  <a:pos x="1467" y="3251"/>
                </a:cxn>
                <a:cxn ang="0">
                  <a:pos x="1654" y="4678"/>
                </a:cxn>
                <a:cxn ang="0">
                  <a:pos x="1790" y="5110"/>
                </a:cxn>
                <a:cxn ang="0">
                  <a:pos x="1569" y="5242"/>
                </a:cxn>
                <a:cxn ang="0">
                  <a:pos x="1456" y="5310"/>
                </a:cxn>
                <a:cxn ang="0">
                  <a:pos x="1591" y="5762"/>
                </a:cxn>
                <a:cxn ang="0">
                  <a:pos x="1169" y="5425"/>
                </a:cxn>
                <a:cxn ang="0">
                  <a:pos x="944" y="5262"/>
                </a:cxn>
                <a:cxn ang="0">
                  <a:pos x="839" y="5344"/>
                </a:cxn>
                <a:cxn ang="0">
                  <a:pos x="1030" y="5807"/>
                </a:cxn>
                <a:cxn ang="0">
                  <a:pos x="856" y="5896"/>
                </a:cxn>
                <a:cxn ang="0">
                  <a:pos x="558" y="5505"/>
                </a:cxn>
                <a:cxn ang="0">
                  <a:pos x="413" y="5291"/>
                </a:cxn>
                <a:cxn ang="0">
                  <a:pos x="97" y="5184"/>
                </a:cxn>
                <a:cxn ang="0">
                  <a:pos x="198" y="4512"/>
                </a:cxn>
                <a:cxn ang="0">
                  <a:pos x="200" y="4469"/>
                </a:cxn>
                <a:cxn ang="0">
                  <a:pos x="287" y="3711"/>
                </a:cxn>
                <a:cxn ang="0">
                  <a:pos x="400" y="2832"/>
                </a:cxn>
                <a:cxn ang="0">
                  <a:pos x="312" y="2531"/>
                </a:cxn>
                <a:cxn ang="0">
                  <a:pos x="163" y="2518"/>
                </a:cxn>
                <a:cxn ang="0">
                  <a:pos x="170" y="2314"/>
                </a:cxn>
                <a:cxn ang="0">
                  <a:pos x="94" y="2128"/>
                </a:cxn>
                <a:cxn ang="0">
                  <a:pos x="44" y="1988"/>
                </a:cxn>
                <a:cxn ang="0">
                  <a:pos x="48" y="1865"/>
                </a:cxn>
                <a:cxn ang="0">
                  <a:pos x="41" y="1621"/>
                </a:cxn>
                <a:cxn ang="0">
                  <a:pos x="70" y="1404"/>
                </a:cxn>
                <a:cxn ang="0">
                  <a:pos x="20" y="1236"/>
                </a:cxn>
                <a:cxn ang="0">
                  <a:pos x="44" y="1030"/>
                </a:cxn>
                <a:cxn ang="0">
                  <a:pos x="153" y="877"/>
                </a:cxn>
                <a:cxn ang="0">
                  <a:pos x="138" y="763"/>
                </a:cxn>
                <a:cxn ang="0">
                  <a:pos x="231" y="604"/>
                </a:cxn>
                <a:cxn ang="0">
                  <a:pos x="433" y="507"/>
                </a:cxn>
                <a:cxn ang="0">
                  <a:pos x="591" y="411"/>
                </a:cxn>
                <a:cxn ang="0">
                  <a:pos x="878" y="395"/>
                </a:cxn>
                <a:cxn ang="0">
                  <a:pos x="1074" y="593"/>
                </a:cxn>
                <a:cxn ang="0">
                  <a:pos x="1211" y="723"/>
                </a:cxn>
                <a:cxn ang="0">
                  <a:pos x="1340" y="913"/>
                </a:cxn>
                <a:cxn ang="0">
                  <a:pos x="1435" y="1139"/>
                </a:cxn>
                <a:cxn ang="0">
                  <a:pos x="1470" y="1280"/>
                </a:cxn>
                <a:cxn ang="0">
                  <a:pos x="1790" y="800"/>
                </a:cxn>
                <a:cxn ang="0">
                  <a:pos x="1838" y="206"/>
                </a:cxn>
                <a:cxn ang="0">
                  <a:pos x="2005" y="343"/>
                </a:cxn>
                <a:cxn ang="0">
                  <a:pos x="2159" y="6"/>
                </a:cxn>
              </a:cxnLst>
              <a:rect l="0" t="0" r="r" b="b"/>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3" name="Freeform 33"/>
            <p:cNvSpPr>
              <a:spLocks/>
            </p:cNvSpPr>
            <p:nvPr/>
          </p:nvSpPr>
          <p:spPr bwMode="auto">
            <a:xfrm>
              <a:off x="4313" y="705"/>
              <a:ext cx="197" cy="305"/>
            </a:xfrm>
            <a:custGeom>
              <a:avLst/>
              <a:gdLst/>
              <a:ahLst/>
              <a:cxnLst>
                <a:cxn ang="0">
                  <a:pos x="680" y="290"/>
                </a:cxn>
                <a:cxn ang="0">
                  <a:pos x="732" y="249"/>
                </a:cxn>
                <a:cxn ang="0">
                  <a:pos x="766" y="188"/>
                </a:cxn>
                <a:cxn ang="0">
                  <a:pos x="798" y="122"/>
                </a:cxn>
                <a:cxn ang="0">
                  <a:pos x="820" y="128"/>
                </a:cxn>
                <a:cxn ang="0">
                  <a:pos x="793" y="194"/>
                </a:cxn>
                <a:cxn ang="0">
                  <a:pos x="758" y="258"/>
                </a:cxn>
                <a:cxn ang="0">
                  <a:pos x="750" y="321"/>
                </a:cxn>
                <a:cxn ang="0">
                  <a:pos x="799" y="351"/>
                </a:cxn>
                <a:cxn ang="0">
                  <a:pos x="855" y="332"/>
                </a:cxn>
                <a:cxn ang="0">
                  <a:pos x="905" y="301"/>
                </a:cxn>
                <a:cxn ang="0">
                  <a:pos x="955" y="269"/>
                </a:cxn>
                <a:cxn ang="0">
                  <a:pos x="971" y="291"/>
                </a:cxn>
                <a:cxn ang="0">
                  <a:pos x="891" y="347"/>
                </a:cxn>
                <a:cxn ang="0">
                  <a:pos x="811" y="398"/>
                </a:cxn>
                <a:cxn ang="0">
                  <a:pos x="813" y="454"/>
                </a:cxn>
                <a:cxn ang="0">
                  <a:pos x="934" y="488"/>
                </a:cxn>
                <a:cxn ang="0">
                  <a:pos x="872" y="511"/>
                </a:cxn>
                <a:cxn ang="0">
                  <a:pos x="744" y="539"/>
                </a:cxn>
                <a:cxn ang="0">
                  <a:pos x="629" y="586"/>
                </a:cxn>
                <a:cxn ang="0">
                  <a:pos x="549" y="678"/>
                </a:cxn>
                <a:cxn ang="0">
                  <a:pos x="517" y="777"/>
                </a:cxn>
                <a:cxn ang="0">
                  <a:pos x="465" y="808"/>
                </a:cxn>
                <a:cxn ang="0">
                  <a:pos x="408" y="822"/>
                </a:cxn>
                <a:cxn ang="0">
                  <a:pos x="388" y="856"/>
                </a:cxn>
                <a:cxn ang="0">
                  <a:pos x="396" y="926"/>
                </a:cxn>
                <a:cxn ang="0">
                  <a:pos x="395" y="1001"/>
                </a:cxn>
                <a:cxn ang="0">
                  <a:pos x="402" y="1077"/>
                </a:cxn>
                <a:cxn ang="0">
                  <a:pos x="402" y="1148"/>
                </a:cxn>
                <a:cxn ang="0">
                  <a:pos x="385" y="1244"/>
                </a:cxn>
                <a:cxn ang="0">
                  <a:pos x="104" y="1513"/>
                </a:cxn>
                <a:cxn ang="0">
                  <a:pos x="97" y="1499"/>
                </a:cxn>
                <a:cxn ang="0">
                  <a:pos x="80" y="1491"/>
                </a:cxn>
                <a:cxn ang="0">
                  <a:pos x="60" y="1486"/>
                </a:cxn>
                <a:cxn ang="0">
                  <a:pos x="43" y="1459"/>
                </a:cxn>
                <a:cxn ang="0">
                  <a:pos x="25" y="1410"/>
                </a:cxn>
                <a:cxn ang="0">
                  <a:pos x="11" y="1359"/>
                </a:cxn>
                <a:cxn ang="0">
                  <a:pos x="0" y="1305"/>
                </a:cxn>
                <a:cxn ang="0">
                  <a:pos x="13" y="1259"/>
                </a:cxn>
                <a:cxn ang="0">
                  <a:pos x="45" y="1239"/>
                </a:cxn>
                <a:cxn ang="0">
                  <a:pos x="82" y="1229"/>
                </a:cxn>
                <a:cxn ang="0">
                  <a:pos x="118" y="1215"/>
                </a:cxn>
                <a:cxn ang="0">
                  <a:pos x="177" y="1117"/>
                </a:cxn>
                <a:cxn ang="0">
                  <a:pos x="258" y="946"/>
                </a:cxn>
                <a:cxn ang="0">
                  <a:pos x="333" y="775"/>
                </a:cxn>
                <a:cxn ang="0">
                  <a:pos x="403" y="603"/>
                </a:cxn>
                <a:cxn ang="0">
                  <a:pos x="430" y="472"/>
                </a:cxn>
                <a:cxn ang="0">
                  <a:pos x="414" y="384"/>
                </a:cxn>
                <a:cxn ang="0">
                  <a:pos x="397" y="298"/>
                </a:cxn>
                <a:cxn ang="0">
                  <a:pos x="386" y="210"/>
                </a:cxn>
                <a:cxn ang="0">
                  <a:pos x="447" y="353"/>
                </a:cxn>
                <a:cxn ang="0">
                  <a:pos x="544" y="308"/>
                </a:cxn>
                <a:cxn ang="0">
                  <a:pos x="576" y="215"/>
                </a:cxn>
                <a:cxn ang="0">
                  <a:pos x="592" y="101"/>
                </a:cxn>
                <a:cxn ang="0">
                  <a:pos x="644" y="0"/>
                </a:cxn>
                <a:cxn ang="0">
                  <a:pos x="647" y="80"/>
                </a:cxn>
                <a:cxn ang="0">
                  <a:pos x="640" y="154"/>
                </a:cxn>
                <a:cxn ang="0">
                  <a:pos x="633" y="225"/>
                </a:cxn>
                <a:cxn ang="0">
                  <a:pos x="644" y="301"/>
                </a:cxn>
              </a:cxnLst>
              <a:rect l="0" t="0" r="r" b="b"/>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4" name="Freeform 34"/>
            <p:cNvSpPr>
              <a:spLocks/>
            </p:cNvSpPr>
            <p:nvPr/>
          </p:nvSpPr>
          <p:spPr bwMode="auto">
            <a:xfrm>
              <a:off x="4023" y="778"/>
              <a:ext cx="167" cy="286"/>
            </a:xfrm>
            <a:custGeom>
              <a:avLst/>
              <a:gdLst/>
              <a:ahLst/>
              <a:cxnLst>
                <a:cxn ang="0">
                  <a:pos x="779" y="118"/>
                </a:cxn>
                <a:cxn ang="0">
                  <a:pos x="676" y="96"/>
                </a:cxn>
                <a:cxn ang="0">
                  <a:pos x="582" y="135"/>
                </a:cxn>
                <a:cxn ang="0">
                  <a:pos x="539" y="203"/>
                </a:cxn>
                <a:cxn ang="0">
                  <a:pos x="397" y="258"/>
                </a:cxn>
                <a:cxn ang="0">
                  <a:pos x="328" y="374"/>
                </a:cxn>
                <a:cxn ang="0">
                  <a:pos x="321" y="445"/>
                </a:cxn>
                <a:cxn ang="0">
                  <a:pos x="215" y="542"/>
                </a:cxn>
                <a:cxn ang="0">
                  <a:pos x="226" y="641"/>
                </a:cxn>
                <a:cxn ang="0">
                  <a:pos x="211" y="765"/>
                </a:cxn>
                <a:cxn ang="0">
                  <a:pos x="228" y="906"/>
                </a:cxn>
                <a:cxn ang="0">
                  <a:pos x="302" y="935"/>
                </a:cxn>
                <a:cxn ang="0">
                  <a:pos x="325" y="985"/>
                </a:cxn>
                <a:cxn ang="0">
                  <a:pos x="300" y="1103"/>
                </a:cxn>
                <a:cxn ang="0">
                  <a:pos x="231" y="1270"/>
                </a:cxn>
                <a:cxn ang="0">
                  <a:pos x="151" y="1397"/>
                </a:cxn>
                <a:cxn ang="0">
                  <a:pos x="61" y="1424"/>
                </a:cxn>
                <a:cxn ang="0">
                  <a:pos x="79" y="1376"/>
                </a:cxn>
                <a:cxn ang="0">
                  <a:pos x="135" y="1285"/>
                </a:cxn>
                <a:cxn ang="0">
                  <a:pos x="103" y="1233"/>
                </a:cxn>
                <a:cxn ang="0">
                  <a:pos x="131" y="1168"/>
                </a:cxn>
                <a:cxn ang="0">
                  <a:pos x="64" y="1170"/>
                </a:cxn>
                <a:cxn ang="0">
                  <a:pos x="169" y="1082"/>
                </a:cxn>
                <a:cxn ang="0">
                  <a:pos x="127" y="1068"/>
                </a:cxn>
                <a:cxn ang="0">
                  <a:pos x="9" y="1143"/>
                </a:cxn>
                <a:cxn ang="0">
                  <a:pos x="11" y="1089"/>
                </a:cxn>
                <a:cxn ang="0">
                  <a:pos x="130" y="1021"/>
                </a:cxn>
                <a:cxn ang="0">
                  <a:pos x="119" y="968"/>
                </a:cxn>
                <a:cxn ang="0">
                  <a:pos x="91" y="919"/>
                </a:cxn>
                <a:cxn ang="0">
                  <a:pos x="145" y="871"/>
                </a:cxn>
                <a:cxn ang="0">
                  <a:pos x="49" y="902"/>
                </a:cxn>
                <a:cxn ang="0">
                  <a:pos x="3" y="900"/>
                </a:cxn>
                <a:cxn ang="0">
                  <a:pos x="44" y="857"/>
                </a:cxn>
                <a:cxn ang="0">
                  <a:pos x="165" y="768"/>
                </a:cxn>
                <a:cxn ang="0">
                  <a:pos x="125" y="757"/>
                </a:cxn>
                <a:cxn ang="0">
                  <a:pos x="107" y="691"/>
                </a:cxn>
                <a:cxn ang="0">
                  <a:pos x="142" y="640"/>
                </a:cxn>
                <a:cxn ang="0">
                  <a:pos x="142" y="588"/>
                </a:cxn>
                <a:cxn ang="0">
                  <a:pos x="63" y="632"/>
                </a:cxn>
                <a:cxn ang="0">
                  <a:pos x="139" y="550"/>
                </a:cxn>
                <a:cxn ang="0">
                  <a:pos x="154" y="507"/>
                </a:cxn>
                <a:cxn ang="0">
                  <a:pos x="93" y="520"/>
                </a:cxn>
                <a:cxn ang="0">
                  <a:pos x="195" y="480"/>
                </a:cxn>
                <a:cxn ang="0">
                  <a:pos x="235" y="356"/>
                </a:cxn>
                <a:cxn ang="0">
                  <a:pos x="289" y="273"/>
                </a:cxn>
                <a:cxn ang="0">
                  <a:pos x="321" y="249"/>
                </a:cxn>
                <a:cxn ang="0">
                  <a:pos x="251" y="232"/>
                </a:cxn>
                <a:cxn ang="0">
                  <a:pos x="311" y="185"/>
                </a:cxn>
                <a:cxn ang="0">
                  <a:pos x="342" y="144"/>
                </a:cxn>
                <a:cxn ang="0">
                  <a:pos x="259" y="145"/>
                </a:cxn>
                <a:cxn ang="0">
                  <a:pos x="229" y="166"/>
                </a:cxn>
                <a:cxn ang="0">
                  <a:pos x="364" y="136"/>
                </a:cxn>
                <a:cxn ang="0">
                  <a:pos x="432" y="175"/>
                </a:cxn>
                <a:cxn ang="0">
                  <a:pos x="475" y="150"/>
                </a:cxn>
                <a:cxn ang="0">
                  <a:pos x="550" y="31"/>
                </a:cxn>
                <a:cxn ang="0">
                  <a:pos x="603" y="66"/>
                </a:cxn>
                <a:cxn ang="0">
                  <a:pos x="724" y="0"/>
                </a:cxn>
              </a:cxnLst>
              <a:rect l="0" t="0" r="r" b="b"/>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5" name="Freeform 35"/>
            <p:cNvSpPr>
              <a:spLocks/>
            </p:cNvSpPr>
            <p:nvPr/>
          </p:nvSpPr>
          <p:spPr bwMode="auto">
            <a:xfrm>
              <a:off x="4073" y="808"/>
              <a:ext cx="130" cy="165"/>
            </a:xfrm>
            <a:custGeom>
              <a:avLst/>
              <a:gdLst/>
              <a:ahLst/>
              <a:cxnLst>
                <a:cxn ang="0">
                  <a:pos x="522" y="22"/>
                </a:cxn>
                <a:cxn ang="0">
                  <a:pos x="618" y="26"/>
                </a:cxn>
                <a:cxn ang="0">
                  <a:pos x="648" y="58"/>
                </a:cxn>
                <a:cxn ang="0">
                  <a:pos x="623" y="84"/>
                </a:cxn>
                <a:cxn ang="0">
                  <a:pos x="585" y="82"/>
                </a:cxn>
                <a:cxn ang="0">
                  <a:pos x="565" y="169"/>
                </a:cxn>
                <a:cxn ang="0">
                  <a:pos x="496" y="239"/>
                </a:cxn>
                <a:cxn ang="0">
                  <a:pos x="426" y="222"/>
                </a:cxn>
                <a:cxn ang="0">
                  <a:pos x="380" y="169"/>
                </a:cxn>
                <a:cxn ang="0">
                  <a:pos x="358" y="265"/>
                </a:cxn>
                <a:cxn ang="0">
                  <a:pos x="312" y="381"/>
                </a:cxn>
                <a:cxn ang="0">
                  <a:pos x="258" y="384"/>
                </a:cxn>
                <a:cxn ang="0">
                  <a:pos x="227" y="364"/>
                </a:cxn>
                <a:cxn ang="0">
                  <a:pos x="200" y="393"/>
                </a:cxn>
                <a:cxn ang="0">
                  <a:pos x="220" y="437"/>
                </a:cxn>
                <a:cxn ang="0">
                  <a:pos x="253" y="460"/>
                </a:cxn>
                <a:cxn ang="0">
                  <a:pos x="263" y="505"/>
                </a:cxn>
                <a:cxn ang="0">
                  <a:pos x="201" y="619"/>
                </a:cxn>
                <a:cxn ang="0">
                  <a:pos x="270" y="641"/>
                </a:cxn>
                <a:cxn ang="0">
                  <a:pos x="297" y="732"/>
                </a:cxn>
                <a:cxn ang="0">
                  <a:pos x="205" y="796"/>
                </a:cxn>
                <a:cxn ang="0">
                  <a:pos x="125" y="811"/>
                </a:cxn>
                <a:cxn ang="0">
                  <a:pos x="132" y="756"/>
                </a:cxn>
                <a:cxn ang="0">
                  <a:pos x="146" y="695"/>
                </a:cxn>
                <a:cxn ang="0">
                  <a:pos x="68" y="727"/>
                </a:cxn>
                <a:cxn ang="0">
                  <a:pos x="145" y="646"/>
                </a:cxn>
                <a:cxn ang="0">
                  <a:pos x="80" y="626"/>
                </a:cxn>
                <a:cxn ang="0">
                  <a:pos x="0" y="646"/>
                </a:cxn>
                <a:cxn ang="0">
                  <a:pos x="21" y="600"/>
                </a:cxn>
                <a:cxn ang="0">
                  <a:pos x="82" y="594"/>
                </a:cxn>
                <a:cxn ang="0">
                  <a:pos x="128" y="572"/>
                </a:cxn>
                <a:cxn ang="0">
                  <a:pos x="166" y="542"/>
                </a:cxn>
                <a:cxn ang="0">
                  <a:pos x="129" y="527"/>
                </a:cxn>
                <a:cxn ang="0">
                  <a:pos x="93" y="542"/>
                </a:cxn>
                <a:cxn ang="0">
                  <a:pos x="43" y="503"/>
                </a:cxn>
                <a:cxn ang="0">
                  <a:pos x="10" y="450"/>
                </a:cxn>
                <a:cxn ang="0">
                  <a:pos x="71" y="420"/>
                </a:cxn>
                <a:cxn ang="0">
                  <a:pos x="139" y="374"/>
                </a:cxn>
                <a:cxn ang="0">
                  <a:pos x="182" y="298"/>
                </a:cxn>
                <a:cxn ang="0">
                  <a:pos x="277" y="235"/>
                </a:cxn>
                <a:cxn ang="0">
                  <a:pos x="234" y="220"/>
                </a:cxn>
                <a:cxn ang="0">
                  <a:pos x="163" y="254"/>
                </a:cxn>
                <a:cxn ang="0">
                  <a:pos x="176" y="242"/>
                </a:cxn>
                <a:cxn ang="0">
                  <a:pos x="242" y="190"/>
                </a:cxn>
                <a:cxn ang="0">
                  <a:pos x="232" y="161"/>
                </a:cxn>
                <a:cxn ang="0">
                  <a:pos x="160" y="196"/>
                </a:cxn>
                <a:cxn ang="0">
                  <a:pos x="157" y="159"/>
                </a:cxn>
                <a:cxn ang="0">
                  <a:pos x="259" y="117"/>
                </a:cxn>
                <a:cxn ang="0">
                  <a:pos x="332" y="129"/>
                </a:cxn>
                <a:cxn ang="0">
                  <a:pos x="331" y="80"/>
                </a:cxn>
                <a:cxn ang="0">
                  <a:pos x="355" y="27"/>
                </a:cxn>
                <a:cxn ang="0">
                  <a:pos x="403" y="0"/>
                </a:cxn>
                <a:cxn ang="0">
                  <a:pos x="449" y="15"/>
                </a:cxn>
                <a:cxn ang="0">
                  <a:pos x="452" y="52"/>
                </a:cxn>
              </a:cxnLst>
              <a:rect l="0" t="0" r="r" b="b"/>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6" name="Freeform 36"/>
            <p:cNvSpPr>
              <a:spLocks/>
            </p:cNvSpPr>
            <p:nvPr/>
          </p:nvSpPr>
          <p:spPr bwMode="auto">
            <a:xfrm>
              <a:off x="4205" y="822"/>
              <a:ext cx="88" cy="130"/>
            </a:xfrm>
            <a:custGeom>
              <a:avLst/>
              <a:gdLst/>
              <a:ahLst/>
              <a:cxnLst>
                <a:cxn ang="0">
                  <a:pos x="133" y="21"/>
                </a:cxn>
                <a:cxn ang="0">
                  <a:pos x="100" y="35"/>
                </a:cxn>
                <a:cxn ang="0">
                  <a:pos x="73" y="61"/>
                </a:cxn>
                <a:cxn ang="0">
                  <a:pos x="119" y="67"/>
                </a:cxn>
                <a:cxn ang="0">
                  <a:pos x="172" y="45"/>
                </a:cxn>
                <a:cxn ang="0">
                  <a:pos x="195" y="64"/>
                </a:cxn>
                <a:cxn ang="0">
                  <a:pos x="200" y="105"/>
                </a:cxn>
                <a:cxn ang="0">
                  <a:pos x="183" y="135"/>
                </a:cxn>
                <a:cxn ang="0">
                  <a:pos x="159" y="165"/>
                </a:cxn>
                <a:cxn ang="0">
                  <a:pos x="160" y="179"/>
                </a:cxn>
                <a:cxn ang="0">
                  <a:pos x="195" y="169"/>
                </a:cxn>
                <a:cxn ang="0">
                  <a:pos x="237" y="142"/>
                </a:cxn>
                <a:cxn ang="0">
                  <a:pos x="281" y="155"/>
                </a:cxn>
                <a:cxn ang="0">
                  <a:pos x="292" y="183"/>
                </a:cxn>
                <a:cxn ang="0">
                  <a:pos x="256" y="199"/>
                </a:cxn>
                <a:cxn ang="0">
                  <a:pos x="231" y="219"/>
                </a:cxn>
                <a:cxn ang="0">
                  <a:pos x="208" y="237"/>
                </a:cxn>
                <a:cxn ang="0">
                  <a:pos x="237" y="263"/>
                </a:cxn>
                <a:cxn ang="0">
                  <a:pos x="275" y="240"/>
                </a:cxn>
                <a:cxn ang="0">
                  <a:pos x="296" y="230"/>
                </a:cxn>
                <a:cxn ang="0">
                  <a:pos x="292" y="248"/>
                </a:cxn>
                <a:cxn ang="0">
                  <a:pos x="291" y="270"/>
                </a:cxn>
                <a:cxn ang="0">
                  <a:pos x="299" y="295"/>
                </a:cxn>
                <a:cxn ang="0">
                  <a:pos x="281" y="311"/>
                </a:cxn>
                <a:cxn ang="0">
                  <a:pos x="261" y="330"/>
                </a:cxn>
                <a:cxn ang="0">
                  <a:pos x="296" y="343"/>
                </a:cxn>
                <a:cxn ang="0">
                  <a:pos x="348" y="312"/>
                </a:cxn>
                <a:cxn ang="0">
                  <a:pos x="405" y="321"/>
                </a:cxn>
                <a:cxn ang="0">
                  <a:pos x="359" y="331"/>
                </a:cxn>
                <a:cxn ang="0">
                  <a:pos x="319" y="359"/>
                </a:cxn>
                <a:cxn ang="0">
                  <a:pos x="318" y="392"/>
                </a:cxn>
                <a:cxn ang="0">
                  <a:pos x="367" y="378"/>
                </a:cxn>
                <a:cxn ang="0">
                  <a:pos x="409" y="350"/>
                </a:cxn>
                <a:cxn ang="0">
                  <a:pos x="434" y="372"/>
                </a:cxn>
                <a:cxn ang="0">
                  <a:pos x="424" y="395"/>
                </a:cxn>
                <a:cxn ang="0">
                  <a:pos x="389" y="405"/>
                </a:cxn>
                <a:cxn ang="0">
                  <a:pos x="353" y="424"/>
                </a:cxn>
                <a:cxn ang="0">
                  <a:pos x="386" y="485"/>
                </a:cxn>
                <a:cxn ang="0">
                  <a:pos x="360" y="497"/>
                </a:cxn>
                <a:cxn ang="0">
                  <a:pos x="343" y="513"/>
                </a:cxn>
                <a:cxn ang="0">
                  <a:pos x="367" y="541"/>
                </a:cxn>
                <a:cxn ang="0">
                  <a:pos x="404" y="526"/>
                </a:cxn>
                <a:cxn ang="0">
                  <a:pos x="437" y="517"/>
                </a:cxn>
                <a:cxn ang="0">
                  <a:pos x="393" y="548"/>
                </a:cxn>
                <a:cxn ang="0">
                  <a:pos x="339" y="560"/>
                </a:cxn>
                <a:cxn ang="0">
                  <a:pos x="405" y="590"/>
                </a:cxn>
                <a:cxn ang="0">
                  <a:pos x="356" y="613"/>
                </a:cxn>
                <a:cxn ang="0">
                  <a:pos x="326" y="653"/>
                </a:cxn>
                <a:cxn ang="0">
                  <a:pos x="286" y="594"/>
                </a:cxn>
                <a:cxn ang="0">
                  <a:pos x="277" y="456"/>
                </a:cxn>
                <a:cxn ang="0">
                  <a:pos x="223" y="339"/>
                </a:cxn>
                <a:cxn ang="0">
                  <a:pos x="180" y="286"/>
                </a:cxn>
                <a:cxn ang="0">
                  <a:pos x="187" y="253"/>
                </a:cxn>
                <a:cxn ang="0">
                  <a:pos x="177" y="227"/>
                </a:cxn>
                <a:cxn ang="0">
                  <a:pos x="150" y="201"/>
                </a:cxn>
                <a:cxn ang="0">
                  <a:pos x="135" y="161"/>
                </a:cxn>
                <a:cxn ang="0">
                  <a:pos x="115" y="123"/>
                </a:cxn>
                <a:cxn ang="0">
                  <a:pos x="59" y="105"/>
                </a:cxn>
                <a:cxn ang="0">
                  <a:pos x="12" y="78"/>
                </a:cxn>
                <a:cxn ang="0">
                  <a:pos x="16" y="35"/>
                </a:cxn>
                <a:cxn ang="0">
                  <a:pos x="74" y="5"/>
                </a:cxn>
                <a:cxn ang="0">
                  <a:pos x="135" y="2"/>
                </a:cxn>
              </a:cxnLst>
              <a:rect l="0" t="0" r="r" b="b"/>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7" name="Freeform 37"/>
            <p:cNvSpPr>
              <a:spLocks/>
            </p:cNvSpPr>
            <p:nvPr/>
          </p:nvSpPr>
          <p:spPr bwMode="auto">
            <a:xfrm>
              <a:off x="4056" y="840"/>
              <a:ext cx="17" cy="4"/>
            </a:xfrm>
            <a:custGeom>
              <a:avLst/>
              <a:gdLst/>
              <a:ahLst/>
              <a:cxnLst>
                <a:cxn ang="0">
                  <a:pos x="86" y="13"/>
                </a:cxn>
                <a:cxn ang="0">
                  <a:pos x="76" y="15"/>
                </a:cxn>
                <a:cxn ang="0">
                  <a:pos x="67" y="16"/>
                </a:cxn>
                <a:cxn ang="0">
                  <a:pos x="55" y="16"/>
                </a:cxn>
                <a:cxn ang="0">
                  <a:pos x="44" y="17"/>
                </a:cxn>
                <a:cxn ang="0">
                  <a:pos x="32" y="17"/>
                </a:cxn>
                <a:cxn ang="0">
                  <a:pos x="20" y="17"/>
                </a:cxn>
                <a:cxn ang="0">
                  <a:pos x="10" y="18"/>
                </a:cxn>
                <a:cxn ang="0">
                  <a:pos x="2" y="23"/>
                </a:cxn>
                <a:cxn ang="0">
                  <a:pos x="0" y="15"/>
                </a:cxn>
                <a:cxn ang="0">
                  <a:pos x="6" y="9"/>
                </a:cxn>
                <a:cxn ang="0">
                  <a:pos x="15" y="5"/>
                </a:cxn>
                <a:cxn ang="0">
                  <a:pos x="28" y="2"/>
                </a:cxn>
                <a:cxn ang="0">
                  <a:pos x="42" y="0"/>
                </a:cxn>
                <a:cxn ang="0">
                  <a:pos x="58" y="2"/>
                </a:cxn>
                <a:cxn ang="0">
                  <a:pos x="72" y="6"/>
                </a:cxn>
                <a:cxn ang="0">
                  <a:pos x="86" y="13"/>
                </a:cxn>
              </a:cxnLst>
              <a:rect l="0" t="0" r="r" b="b"/>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8" name="Freeform 38"/>
            <p:cNvSpPr>
              <a:spLocks/>
            </p:cNvSpPr>
            <p:nvPr/>
          </p:nvSpPr>
          <p:spPr bwMode="auto">
            <a:xfrm>
              <a:off x="4127" y="844"/>
              <a:ext cx="130" cy="150"/>
            </a:xfrm>
            <a:custGeom>
              <a:avLst/>
              <a:gdLst/>
              <a:ahLst/>
              <a:cxnLst>
                <a:cxn ang="0">
                  <a:pos x="480" y="107"/>
                </a:cxn>
                <a:cxn ang="0">
                  <a:pos x="446" y="132"/>
                </a:cxn>
                <a:cxn ang="0">
                  <a:pos x="416" y="158"/>
                </a:cxn>
                <a:cxn ang="0">
                  <a:pos x="391" y="188"/>
                </a:cxn>
                <a:cxn ang="0">
                  <a:pos x="372" y="200"/>
                </a:cxn>
                <a:cxn ang="0">
                  <a:pos x="353" y="176"/>
                </a:cxn>
                <a:cxn ang="0">
                  <a:pos x="338" y="157"/>
                </a:cxn>
                <a:cxn ang="0">
                  <a:pos x="320" y="165"/>
                </a:cxn>
                <a:cxn ang="0">
                  <a:pos x="508" y="404"/>
                </a:cxn>
                <a:cxn ang="0">
                  <a:pos x="492" y="430"/>
                </a:cxn>
                <a:cxn ang="0">
                  <a:pos x="472" y="452"/>
                </a:cxn>
                <a:cxn ang="0">
                  <a:pos x="462" y="475"/>
                </a:cxn>
                <a:cxn ang="0">
                  <a:pos x="477" y="508"/>
                </a:cxn>
                <a:cxn ang="0">
                  <a:pos x="503" y="490"/>
                </a:cxn>
                <a:cxn ang="0">
                  <a:pos x="527" y="470"/>
                </a:cxn>
                <a:cxn ang="0">
                  <a:pos x="547" y="447"/>
                </a:cxn>
                <a:cxn ang="0">
                  <a:pos x="570" y="425"/>
                </a:cxn>
                <a:cxn ang="0">
                  <a:pos x="556" y="383"/>
                </a:cxn>
                <a:cxn ang="0">
                  <a:pos x="535" y="349"/>
                </a:cxn>
                <a:cxn ang="0">
                  <a:pos x="506" y="320"/>
                </a:cxn>
                <a:cxn ang="0">
                  <a:pos x="477" y="290"/>
                </a:cxn>
                <a:cxn ang="0">
                  <a:pos x="512" y="268"/>
                </a:cxn>
                <a:cxn ang="0">
                  <a:pos x="553" y="260"/>
                </a:cxn>
                <a:cxn ang="0">
                  <a:pos x="591" y="277"/>
                </a:cxn>
                <a:cxn ang="0">
                  <a:pos x="622" y="332"/>
                </a:cxn>
                <a:cxn ang="0">
                  <a:pos x="624" y="743"/>
                </a:cxn>
                <a:cxn ang="0">
                  <a:pos x="566" y="744"/>
                </a:cxn>
                <a:cxn ang="0">
                  <a:pos x="505" y="733"/>
                </a:cxn>
                <a:cxn ang="0">
                  <a:pos x="444" y="719"/>
                </a:cxn>
                <a:cxn ang="0">
                  <a:pos x="365" y="703"/>
                </a:cxn>
                <a:cxn ang="0">
                  <a:pos x="266" y="678"/>
                </a:cxn>
                <a:cxn ang="0">
                  <a:pos x="173" y="640"/>
                </a:cxn>
                <a:cxn ang="0">
                  <a:pos x="98" y="579"/>
                </a:cxn>
                <a:cxn ang="0">
                  <a:pos x="80" y="499"/>
                </a:cxn>
                <a:cxn ang="0">
                  <a:pos x="52" y="443"/>
                </a:cxn>
                <a:cxn ang="0">
                  <a:pos x="9" y="398"/>
                </a:cxn>
                <a:cxn ang="0">
                  <a:pos x="8" y="344"/>
                </a:cxn>
                <a:cxn ang="0">
                  <a:pos x="33" y="281"/>
                </a:cxn>
                <a:cxn ang="0">
                  <a:pos x="59" y="235"/>
                </a:cxn>
                <a:cxn ang="0">
                  <a:pos x="109" y="190"/>
                </a:cxn>
                <a:cxn ang="0">
                  <a:pos x="144" y="132"/>
                </a:cxn>
                <a:cxn ang="0">
                  <a:pos x="154" y="104"/>
                </a:cxn>
                <a:cxn ang="0">
                  <a:pos x="180" y="123"/>
                </a:cxn>
                <a:cxn ang="0">
                  <a:pos x="213" y="130"/>
                </a:cxn>
                <a:cxn ang="0">
                  <a:pos x="245" y="118"/>
                </a:cxn>
                <a:cxn ang="0">
                  <a:pos x="269" y="91"/>
                </a:cxn>
                <a:cxn ang="0">
                  <a:pos x="295" y="66"/>
                </a:cxn>
                <a:cxn ang="0">
                  <a:pos x="320" y="42"/>
                </a:cxn>
                <a:cxn ang="0">
                  <a:pos x="341" y="13"/>
                </a:cxn>
                <a:cxn ang="0">
                  <a:pos x="367" y="12"/>
                </a:cxn>
                <a:cxn ang="0">
                  <a:pos x="409" y="28"/>
                </a:cxn>
                <a:cxn ang="0">
                  <a:pos x="452" y="43"/>
                </a:cxn>
                <a:cxn ang="0">
                  <a:pos x="486" y="70"/>
                </a:cxn>
              </a:cxnLst>
              <a:rect l="0" t="0" r="r" b="b"/>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9" name="Freeform 39"/>
            <p:cNvSpPr>
              <a:spLocks/>
            </p:cNvSpPr>
            <p:nvPr/>
          </p:nvSpPr>
          <p:spPr bwMode="auto">
            <a:xfrm>
              <a:off x="4210" y="855"/>
              <a:ext cx="315" cy="286"/>
            </a:xfrm>
            <a:custGeom>
              <a:avLst/>
              <a:gdLst/>
              <a:ahLst/>
              <a:cxnLst>
                <a:cxn ang="0">
                  <a:pos x="1292" y="214"/>
                </a:cxn>
                <a:cxn ang="0">
                  <a:pos x="1353" y="161"/>
                </a:cxn>
                <a:cxn ang="0">
                  <a:pos x="1399" y="92"/>
                </a:cxn>
                <a:cxn ang="0">
                  <a:pos x="1454" y="25"/>
                </a:cxn>
                <a:cxn ang="0">
                  <a:pos x="1477" y="40"/>
                </a:cxn>
                <a:cxn ang="0">
                  <a:pos x="1440" y="116"/>
                </a:cxn>
                <a:cxn ang="0">
                  <a:pos x="1389" y="184"/>
                </a:cxn>
                <a:cxn ang="0">
                  <a:pos x="1336" y="248"/>
                </a:cxn>
                <a:cxn ang="0">
                  <a:pos x="1313" y="287"/>
                </a:cxn>
                <a:cxn ang="0">
                  <a:pos x="1319" y="300"/>
                </a:cxn>
                <a:cxn ang="0">
                  <a:pos x="1332" y="309"/>
                </a:cxn>
                <a:cxn ang="0">
                  <a:pos x="1346" y="312"/>
                </a:cxn>
                <a:cxn ang="0">
                  <a:pos x="1572" y="290"/>
                </a:cxn>
                <a:cxn ang="0">
                  <a:pos x="1500" y="339"/>
                </a:cxn>
                <a:cxn ang="0">
                  <a:pos x="1408" y="358"/>
                </a:cxn>
                <a:cxn ang="0">
                  <a:pos x="1335" y="387"/>
                </a:cxn>
                <a:cxn ang="0">
                  <a:pos x="1324" y="466"/>
                </a:cxn>
                <a:cxn ang="0">
                  <a:pos x="1405" y="507"/>
                </a:cxn>
                <a:cxn ang="0">
                  <a:pos x="1263" y="530"/>
                </a:cxn>
                <a:cxn ang="0">
                  <a:pos x="1130" y="584"/>
                </a:cxn>
                <a:cxn ang="0">
                  <a:pos x="1013" y="670"/>
                </a:cxn>
                <a:cxn ang="0">
                  <a:pos x="898" y="813"/>
                </a:cxn>
                <a:cxn ang="0">
                  <a:pos x="770" y="999"/>
                </a:cxn>
                <a:cxn ang="0">
                  <a:pos x="627" y="1176"/>
                </a:cxn>
                <a:cxn ang="0">
                  <a:pos x="458" y="1323"/>
                </a:cxn>
                <a:cxn ang="0">
                  <a:pos x="346" y="1378"/>
                </a:cxn>
                <a:cxn ang="0">
                  <a:pos x="317" y="1378"/>
                </a:cxn>
                <a:cxn ang="0">
                  <a:pos x="285" y="1381"/>
                </a:cxn>
                <a:cxn ang="0">
                  <a:pos x="257" y="1392"/>
                </a:cxn>
                <a:cxn ang="0">
                  <a:pos x="17" y="1430"/>
                </a:cxn>
                <a:cxn ang="0">
                  <a:pos x="0" y="1361"/>
                </a:cxn>
                <a:cxn ang="0">
                  <a:pos x="6" y="1297"/>
                </a:cxn>
                <a:cxn ang="0">
                  <a:pos x="19" y="1232"/>
                </a:cxn>
                <a:cxn ang="0">
                  <a:pos x="27" y="1171"/>
                </a:cxn>
                <a:cxn ang="0">
                  <a:pos x="118" y="1169"/>
                </a:cxn>
                <a:cxn ang="0">
                  <a:pos x="207" y="1157"/>
                </a:cxn>
                <a:cxn ang="0">
                  <a:pos x="293" y="1136"/>
                </a:cxn>
                <a:cxn ang="0">
                  <a:pos x="380" y="1119"/>
                </a:cxn>
                <a:cxn ang="0">
                  <a:pos x="961" y="442"/>
                </a:cxn>
                <a:cxn ang="0">
                  <a:pos x="962" y="344"/>
                </a:cxn>
                <a:cxn ang="0">
                  <a:pos x="964" y="246"/>
                </a:cxn>
                <a:cxn ang="0">
                  <a:pos x="963" y="155"/>
                </a:cxn>
                <a:cxn ang="0">
                  <a:pos x="979" y="132"/>
                </a:cxn>
                <a:cxn ang="0">
                  <a:pos x="998" y="182"/>
                </a:cxn>
                <a:cxn ang="0">
                  <a:pos x="1013" y="236"/>
                </a:cxn>
                <a:cxn ang="0">
                  <a:pos x="1044" y="278"/>
                </a:cxn>
                <a:cxn ang="0">
                  <a:pos x="1104" y="263"/>
                </a:cxn>
                <a:cxn ang="0">
                  <a:pos x="1144" y="195"/>
                </a:cxn>
                <a:cxn ang="0">
                  <a:pos x="1170" y="116"/>
                </a:cxn>
                <a:cxn ang="0">
                  <a:pos x="1198" y="36"/>
                </a:cxn>
                <a:cxn ang="0">
                  <a:pos x="1228" y="25"/>
                </a:cxn>
                <a:cxn ang="0">
                  <a:pos x="1234" y="85"/>
                </a:cxn>
                <a:cxn ang="0">
                  <a:pos x="1235" y="148"/>
                </a:cxn>
                <a:cxn ang="0">
                  <a:pos x="1241" y="204"/>
                </a:cxn>
              </a:cxnLst>
              <a:rect l="0" t="0" r="r" b="b"/>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0" name="Freeform 40"/>
            <p:cNvSpPr>
              <a:spLocks/>
            </p:cNvSpPr>
            <p:nvPr/>
          </p:nvSpPr>
          <p:spPr bwMode="auto">
            <a:xfrm>
              <a:off x="4220" y="878"/>
              <a:ext cx="10" cy="8"/>
            </a:xfrm>
            <a:custGeom>
              <a:avLst/>
              <a:gdLst/>
              <a:ahLst/>
              <a:cxnLst>
                <a:cxn ang="0">
                  <a:pos x="52" y="20"/>
                </a:cxn>
                <a:cxn ang="0">
                  <a:pos x="45" y="22"/>
                </a:cxn>
                <a:cxn ang="0">
                  <a:pos x="43" y="30"/>
                </a:cxn>
                <a:cxn ang="0">
                  <a:pos x="42" y="37"/>
                </a:cxn>
                <a:cxn ang="0">
                  <a:pos x="42" y="42"/>
                </a:cxn>
                <a:cxn ang="0">
                  <a:pos x="0" y="20"/>
                </a:cxn>
                <a:cxn ang="0">
                  <a:pos x="21" y="0"/>
                </a:cxn>
                <a:cxn ang="0">
                  <a:pos x="52" y="20"/>
                </a:cxn>
              </a:cxnLst>
              <a:rect l="0" t="0" r="r" b="b"/>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1" name="Freeform 41"/>
            <p:cNvSpPr>
              <a:spLocks/>
            </p:cNvSpPr>
            <p:nvPr/>
          </p:nvSpPr>
          <p:spPr bwMode="auto">
            <a:xfrm>
              <a:off x="4081" y="893"/>
              <a:ext cx="27" cy="14"/>
            </a:xfrm>
            <a:custGeom>
              <a:avLst/>
              <a:gdLst/>
              <a:ahLst/>
              <a:cxnLst>
                <a:cxn ang="0">
                  <a:pos x="134" y="5"/>
                </a:cxn>
                <a:cxn ang="0">
                  <a:pos x="117" y="14"/>
                </a:cxn>
                <a:cxn ang="0">
                  <a:pos x="104" y="27"/>
                </a:cxn>
                <a:cxn ang="0">
                  <a:pos x="89" y="39"/>
                </a:cxn>
                <a:cxn ang="0">
                  <a:pos x="74" y="52"/>
                </a:cxn>
                <a:cxn ang="0">
                  <a:pos x="57" y="62"/>
                </a:cxn>
                <a:cxn ang="0">
                  <a:pos x="40" y="69"/>
                </a:cxn>
                <a:cxn ang="0">
                  <a:pos x="20" y="71"/>
                </a:cxn>
                <a:cxn ang="0">
                  <a:pos x="0" y="68"/>
                </a:cxn>
                <a:cxn ang="0">
                  <a:pos x="11" y="54"/>
                </a:cxn>
                <a:cxn ang="0">
                  <a:pos x="27" y="42"/>
                </a:cxn>
                <a:cxn ang="0">
                  <a:pos x="44" y="28"/>
                </a:cxn>
                <a:cxn ang="0">
                  <a:pos x="62" y="17"/>
                </a:cxn>
                <a:cxn ang="0">
                  <a:pos x="80" y="8"/>
                </a:cxn>
                <a:cxn ang="0">
                  <a:pos x="99" y="2"/>
                </a:cxn>
                <a:cxn ang="0">
                  <a:pos x="116" y="0"/>
                </a:cxn>
                <a:cxn ang="0">
                  <a:pos x="134" y="5"/>
                </a:cxn>
              </a:cxnLst>
              <a:rect l="0" t="0" r="r" b="b"/>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2" name="Freeform 42"/>
            <p:cNvSpPr>
              <a:spLocks/>
            </p:cNvSpPr>
            <p:nvPr/>
          </p:nvSpPr>
          <p:spPr bwMode="auto">
            <a:xfrm>
              <a:off x="4147" y="896"/>
              <a:ext cx="43" cy="37"/>
            </a:xfrm>
            <a:custGeom>
              <a:avLst/>
              <a:gdLst/>
              <a:ahLst/>
              <a:cxnLst>
                <a:cxn ang="0">
                  <a:pos x="208" y="3"/>
                </a:cxn>
                <a:cxn ang="0">
                  <a:pos x="212" y="21"/>
                </a:cxn>
                <a:cxn ang="0">
                  <a:pos x="214" y="39"/>
                </a:cxn>
                <a:cxn ang="0">
                  <a:pos x="211" y="56"/>
                </a:cxn>
                <a:cxn ang="0">
                  <a:pos x="207" y="73"/>
                </a:cxn>
                <a:cxn ang="0">
                  <a:pos x="200" y="89"/>
                </a:cxn>
                <a:cxn ang="0">
                  <a:pos x="192" y="104"/>
                </a:cxn>
                <a:cxn ang="0">
                  <a:pos x="183" y="120"/>
                </a:cxn>
                <a:cxn ang="0">
                  <a:pos x="176" y="137"/>
                </a:cxn>
                <a:cxn ang="0">
                  <a:pos x="158" y="147"/>
                </a:cxn>
                <a:cxn ang="0">
                  <a:pos x="140" y="159"/>
                </a:cxn>
                <a:cxn ang="0">
                  <a:pos x="120" y="168"/>
                </a:cxn>
                <a:cxn ang="0">
                  <a:pos x="101" y="177"/>
                </a:cxn>
                <a:cxn ang="0">
                  <a:pos x="78" y="181"/>
                </a:cxn>
                <a:cxn ang="0">
                  <a:pos x="55" y="185"/>
                </a:cxn>
                <a:cxn ang="0">
                  <a:pos x="33" y="183"/>
                </a:cxn>
                <a:cxn ang="0">
                  <a:pos x="10" y="179"/>
                </a:cxn>
                <a:cxn ang="0">
                  <a:pos x="1" y="166"/>
                </a:cxn>
                <a:cxn ang="0">
                  <a:pos x="0" y="156"/>
                </a:cxn>
                <a:cxn ang="0">
                  <a:pos x="2" y="145"/>
                </a:cxn>
                <a:cxn ang="0">
                  <a:pos x="9" y="135"/>
                </a:cxn>
                <a:cxn ang="0">
                  <a:pos x="16" y="124"/>
                </a:cxn>
                <a:cxn ang="0">
                  <a:pos x="24" y="112"/>
                </a:cxn>
                <a:cxn ang="0">
                  <a:pos x="29" y="99"/>
                </a:cxn>
                <a:cxn ang="0">
                  <a:pos x="32" y="85"/>
                </a:cxn>
                <a:cxn ang="0">
                  <a:pos x="47" y="68"/>
                </a:cxn>
                <a:cxn ang="0">
                  <a:pos x="65" y="52"/>
                </a:cxn>
                <a:cxn ang="0">
                  <a:pos x="85" y="35"/>
                </a:cxn>
                <a:cxn ang="0">
                  <a:pos x="107" y="23"/>
                </a:cxn>
                <a:cxn ang="0">
                  <a:pos x="130" y="12"/>
                </a:cxn>
                <a:cxn ang="0">
                  <a:pos x="154" y="4"/>
                </a:cxn>
                <a:cxn ang="0">
                  <a:pos x="180" y="0"/>
                </a:cxn>
                <a:cxn ang="0">
                  <a:pos x="208" y="3"/>
                </a:cxn>
              </a:cxnLst>
              <a:rect l="0" t="0" r="r" b="b"/>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3" name="Freeform 43"/>
            <p:cNvSpPr>
              <a:spLocks/>
            </p:cNvSpPr>
            <p:nvPr/>
          </p:nvSpPr>
          <p:spPr bwMode="auto">
            <a:xfrm>
              <a:off x="4170" y="904"/>
              <a:ext cx="9" cy="13"/>
            </a:xfrm>
            <a:custGeom>
              <a:avLst/>
              <a:gdLst/>
              <a:ahLst/>
              <a:cxnLst>
                <a:cxn ang="0">
                  <a:pos x="22" y="62"/>
                </a:cxn>
                <a:cxn ang="0">
                  <a:pos x="7" y="50"/>
                </a:cxn>
                <a:cxn ang="0">
                  <a:pos x="0" y="39"/>
                </a:cxn>
                <a:cxn ang="0">
                  <a:pos x="0" y="29"/>
                </a:cxn>
                <a:cxn ang="0">
                  <a:pos x="5" y="20"/>
                </a:cxn>
                <a:cxn ang="0">
                  <a:pos x="13" y="11"/>
                </a:cxn>
                <a:cxn ang="0">
                  <a:pos x="24" y="5"/>
                </a:cxn>
                <a:cxn ang="0">
                  <a:pos x="34" y="0"/>
                </a:cxn>
                <a:cxn ang="0">
                  <a:pos x="44" y="0"/>
                </a:cxn>
                <a:cxn ang="0">
                  <a:pos x="46" y="7"/>
                </a:cxn>
                <a:cxn ang="0">
                  <a:pos x="47" y="15"/>
                </a:cxn>
                <a:cxn ang="0">
                  <a:pos x="46" y="23"/>
                </a:cxn>
                <a:cxn ang="0">
                  <a:pos x="45" y="31"/>
                </a:cxn>
                <a:cxn ang="0">
                  <a:pos x="40" y="39"/>
                </a:cxn>
                <a:cxn ang="0">
                  <a:pos x="35" y="47"/>
                </a:cxn>
                <a:cxn ang="0">
                  <a:pos x="28" y="55"/>
                </a:cxn>
                <a:cxn ang="0">
                  <a:pos x="22" y="62"/>
                </a:cxn>
              </a:cxnLst>
              <a:rect l="0" t="0" r="r" b="b"/>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4" name="Freeform 44"/>
            <p:cNvSpPr>
              <a:spLocks/>
            </p:cNvSpPr>
            <p:nvPr/>
          </p:nvSpPr>
          <p:spPr bwMode="auto">
            <a:xfrm>
              <a:off x="4160" y="913"/>
              <a:ext cx="10" cy="10"/>
            </a:xfrm>
            <a:custGeom>
              <a:avLst/>
              <a:gdLst/>
              <a:ahLst/>
              <a:cxnLst>
                <a:cxn ang="0">
                  <a:pos x="52" y="42"/>
                </a:cxn>
                <a:cxn ang="0">
                  <a:pos x="50" y="44"/>
                </a:cxn>
                <a:cxn ang="0">
                  <a:pos x="44" y="46"/>
                </a:cxn>
                <a:cxn ang="0">
                  <a:pos x="37" y="48"/>
                </a:cxn>
                <a:cxn ang="0">
                  <a:pos x="29" y="50"/>
                </a:cxn>
                <a:cxn ang="0">
                  <a:pos x="20" y="50"/>
                </a:cxn>
                <a:cxn ang="0">
                  <a:pos x="11" y="51"/>
                </a:cxn>
                <a:cxn ang="0">
                  <a:pos x="5" y="51"/>
                </a:cxn>
                <a:cxn ang="0">
                  <a:pos x="0" y="52"/>
                </a:cxn>
                <a:cxn ang="0">
                  <a:pos x="22" y="0"/>
                </a:cxn>
                <a:cxn ang="0">
                  <a:pos x="52" y="42"/>
                </a:cxn>
              </a:cxnLst>
              <a:rect l="0" t="0" r="r" b="b"/>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5" name="Freeform 45"/>
            <p:cNvSpPr>
              <a:spLocks/>
            </p:cNvSpPr>
            <p:nvPr/>
          </p:nvSpPr>
          <p:spPr bwMode="auto">
            <a:xfrm>
              <a:off x="4222" y="954"/>
              <a:ext cx="19" cy="13"/>
            </a:xfrm>
            <a:custGeom>
              <a:avLst/>
              <a:gdLst/>
              <a:ahLst/>
              <a:cxnLst>
                <a:cxn ang="0">
                  <a:pos x="93" y="11"/>
                </a:cxn>
                <a:cxn ang="0">
                  <a:pos x="94" y="18"/>
                </a:cxn>
                <a:cxn ang="0">
                  <a:pos x="93" y="26"/>
                </a:cxn>
                <a:cxn ang="0">
                  <a:pos x="89" y="33"/>
                </a:cxn>
                <a:cxn ang="0">
                  <a:pos x="84" y="41"/>
                </a:cxn>
                <a:cxn ang="0">
                  <a:pos x="76" y="46"/>
                </a:cxn>
                <a:cxn ang="0">
                  <a:pos x="67" y="53"/>
                </a:cxn>
                <a:cxn ang="0">
                  <a:pos x="58" y="58"/>
                </a:cxn>
                <a:cxn ang="0">
                  <a:pos x="51" y="63"/>
                </a:cxn>
                <a:cxn ang="0">
                  <a:pos x="38" y="62"/>
                </a:cxn>
                <a:cxn ang="0">
                  <a:pos x="29" y="62"/>
                </a:cxn>
                <a:cxn ang="0">
                  <a:pos x="20" y="61"/>
                </a:cxn>
                <a:cxn ang="0">
                  <a:pos x="14" y="59"/>
                </a:cxn>
                <a:cxn ang="0">
                  <a:pos x="7" y="54"/>
                </a:cxn>
                <a:cxn ang="0">
                  <a:pos x="3" y="50"/>
                </a:cxn>
                <a:cxn ang="0">
                  <a:pos x="0" y="42"/>
                </a:cxn>
                <a:cxn ang="0">
                  <a:pos x="0" y="32"/>
                </a:cxn>
                <a:cxn ang="0">
                  <a:pos x="10" y="29"/>
                </a:cxn>
                <a:cxn ang="0">
                  <a:pos x="20" y="24"/>
                </a:cxn>
                <a:cxn ang="0">
                  <a:pos x="31" y="16"/>
                </a:cxn>
                <a:cxn ang="0">
                  <a:pos x="42" y="9"/>
                </a:cxn>
                <a:cxn ang="0">
                  <a:pos x="52" y="2"/>
                </a:cxn>
                <a:cxn ang="0">
                  <a:pos x="63" y="0"/>
                </a:cxn>
                <a:cxn ang="0">
                  <a:pos x="77" y="2"/>
                </a:cxn>
                <a:cxn ang="0">
                  <a:pos x="93" y="11"/>
                </a:cxn>
              </a:cxnLst>
              <a:rect l="0" t="0" r="r" b="b"/>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6" name="Freeform 46"/>
            <p:cNvSpPr>
              <a:spLocks/>
            </p:cNvSpPr>
            <p:nvPr/>
          </p:nvSpPr>
          <p:spPr bwMode="auto">
            <a:xfrm>
              <a:off x="4222" y="958"/>
              <a:ext cx="102" cy="121"/>
            </a:xfrm>
            <a:custGeom>
              <a:avLst/>
              <a:gdLst/>
              <a:ahLst/>
              <a:cxnLst>
                <a:cxn ang="0">
                  <a:pos x="408" y="72"/>
                </a:cxn>
                <a:cxn ang="0">
                  <a:pos x="422" y="148"/>
                </a:cxn>
                <a:cxn ang="0">
                  <a:pos x="449" y="220"/>
                </a:cxn>
                <a:cxn ang="0">
                  <a:pos x="487" y="285"/>
                </a:cxn>
                <a:cxn ang="0">
                  <a:pos x="500" y="329"/>
                </a:cxn>
                <a:cxn ang="0">
                  <a:pos x="475" y="363"/>
                </a:cxn>
                <a:cxn ang="0">
                  <a:pos x="444" y="398"/>
                </a:cxn>
                <a:cxn ang="0">
                  <a:pos x="411" y="432"/>
                </a:cxn>
                <a:cxn ang="0">
                  <a:pos x="366" y="418"/>
                </a:cxn>
                <a:cxn ang="0">
                  <a:pos x="392" y="393"/>
                </a:cxn>
                <a:cxn ang="0">
                  <a:pos x="422" y="369"/>
                </a:cxn>
                <a:cxn ang="0">
                  <a:pos x="444" y="342"/>
                </a:cxn>
                <a:cxn ang="0">
                  <a:pos x="448" y="314"/>
                </a:cxn>
                <a:cxn ang="0">
                  <a:pos x="422" y="297"/>
                </a:cxn>
                <a:cxn ang="0">
                  <a:pos x="396" y="294"/>
                </a:cxn>
                <a:cxn ang="0">
                  <a:pos x="369" y="296"/>
                </a:cxn>
                <a:cxn ang="0">
                  <a:pos x="344" y="304"/>
                </a:cxn>
                <a:cxn ang="0">
                  <a:pos x="316" y="264"/>
                </a:cxn>
                <a:cxn ang="0">
                  <a:pos x="301" y="219"/>
                </a:cxn>
                <a:cxn ang="0">
                  <a:pos x="284" y="180"/>
                </a:cxn>
                <a:cxn ang="0">
                  <a:pos x="252" y="158"/>
                </a:cxn>
                <a:cxn ang="0">
                  <a:pos x="227" y="202"/>
                </a:cxn>
                <a:cxn ang="0">
                  <a:pos x="212" y="254"/>
                </a:cxn>
                <a:cxn ang="0">
                  <a:pos x="201" y="310"/>
                </a:cxn>
                <a:cxn ang="0">
                  <a:pos x="189" y="366"/>
                </a:cxn>
                <a:cxn ang="0">
                  <a:pos x="150" y="381"/>
                </a:cxn>
                <a:cxn ang="0">
                  <a:pos x="112" y="397"/>
                </a:cxn>
                <a:cxn ang="0">
                  <a:pos x="72" y="412"/>
                </a:cxn>
                <a:cxn ang="0">
                  <a:pos x="34" y="428"/>
                </a:cxn>
                <a:cxn ang="0">
                  <a:pos x="69" y="462"/>
                </a:cxn>
                <a:cxn ang="0">
                  <a:pos x="121" y="486"/>
                </a:cxn>
                <a:cxn ang="0">
                  <a:pos x="158" y="520"/>
                </a:cxn>
                <a:cxn ang="0">
                  <a:pos x="148" y="584"/>
                </a:cxn>
                <a:cxn ang="0">
                  <a:pos x="122" y="591"/>
                </a:cxn>
                <a:cxn ang="0">
                  <a:pos x="93" y="598"/>
                </a:cxn>
                <a:cxn ang="0">
                  <a:pos x="63" y="602"/>
                </a:cxn>
                <a:cxn ang="0">
                  <a:pos x="34" y="604"/>
                </a:cxn>
                <a:cxn ang="0">
                  <a:pos x="39" y="574"/>
                </a:cxn>
                <a:cxn ang="0">
                  <a:pos x="34" y="549"/>
                </a:cxn>
                <a:cxn ang="0">
                  <a:pos x="19" y="528"/>
                </a:cxn>
                <a:cxn ang="0">
                  <a:pos x="3" y="511"/>
                </a:cxn>
                <a:cxn ang="0">
                  <a:pos x="1" y="443"/>
                </a:cxn>
                <a:cxn ang="0">
                  <a:pos x="0" y="369"/>
                </a:cxn>
                <a:cxn ang="0">
                  <a:pos x="2" y="294"/>
                </a:cxn>
                <a:cxn ang="0">
                  <a:pos x="13" y="221"/>
                </a:cxn>
                <a:cxn ang="0">
                  <a:pos x="61" y="229"/>
                </a:cxn>
                <a:cxn ang="0">
                  <a:pos x="109" y="236"/>
                </a:cxn>
                <a:cxn ang="0">
                  <a:pos x="157" y="235"/>
                </a:cxn>
                <a:cxn ang="0">
                  <a:pos x="200" y="221"/>
                </a:cxn>
                <a:cxn ang="0">
                  <a:pos x="231" y="156"/>
                </a:cxn>
                <a:cxn ang="0">
                  <a:pos x="226" y="77"/>
                </a:cxn>
                <a:cxn ang="0">
                  <a:pos x="238" y="15"/>
                </a:cxn>
                <a:cxn ang="0">
                  <a:pos x="324" y="3"/>
                </a:cxn>
                <a:cxn ang="0">
                  <a:pos x="348" y="10"/>
                </a:cxn>
                <a:cxn ang="0">
                  <a:pos x="373" y="10"/>
                </a:cxn>
                <a:cxn ang="0">
                  <a:pos x="393" y="14"/>
                </a:cxn>
                <a:cxn ang="0">
                  <a:pos x="406" y="34"/>
                </a:cxn>
              </a:cxnLst>
              <a:rect l="0" t="0" r="r" b="b"/>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7" name="Freeform 47"/>
            <p:cNvSpPr>
              <a:spLocks/>
            </p:cNvSpPr>
            <p:nvPr/>
          </p:nvSpPr>
          <p:spPr bwMode="auto">
            <a:xfrm>
              <a:off x="4108" y="967"/>
              <a:ext cx="69" cy="92"/>
            </a:xfrm>
            <a:custGeom>
              <a:avLst/>
              <a:gdLst/>
              <a:ahLst/>
              <a:cxnLst>
                <a:cxn ang="0">
                  <a:pos x="255" y="100"/>
                </a:cxn>
                <a:cxn ang="0">
                  <a:pos x="262" y="125"/>
                </a:cxn>
                <a:cxn ang="0">
                  <a:pos x="264" y="151"/>
                </a:cxn>
                <a:cxn ang="0">
                  <a:pos x="261" y="175"/>
                </a:cxn>
                <a:cxn ang="0">
                  <a:pos x="251" y="189"/>
                </a:cxn>
                <a:cxn ang="0">
                  <a:pos x="236" y="196"/>
                </a:cxn>
                <a:cxn ang="0">
                  <a:pos x="223" y="204"/>
                </a:cxn>
                <a:cxn ang="0">
                  <a:pos x="210" y="212"/>
                </a:cxn>
                <a:cxn ang="0">
                  <a:pos x="214" y="239"/>
                </a:cxn>
                <a:cxn ang="0">
                  <a:pos x="246" y="257"/>
                </a:cxn>
                <a:cxn ang="0">
                  <a:pos x="287" y="258"/>
                </a:cxn>
                <a:cxn ang="0">
                  <a:pos x="327" y="275"/>
                </a:cxn>
                <a:cxn ang="0">
                  <a:pos x="345" y="322"/>
                </a:cxn>
                <a:cxn ang="0">
                  <a:pos x="343" y="367"/>
                </a:cxn>
                <a:cxn ang="0">
                  <a:pos x="329" y="408"/>
                </a:cxn>
                <a:cxn ang="0">
                  <a:pos x="300" y="441"/>
                </a:cxn>
                <a:cxn ang="0">
                  <a:pos x="273" y="459"/>
                </a:cxn>
                <a:cxn ang="0">
                  <a:pos x="277" y="458"/>
                </a:cxn>
                <a:cxn ang="0">
                  <a:pos x="294" y="444"/>
                </a:cxn>
                <a:cxn ang="0">
                  <a:pos x="303" y="424"/>
                </a:cxn>
                <a:cxn ang="0">
                  <a:pos x="268" y="415"/>
                </a:cxn>
                <a:cxn ang="0">
                  <a:pos x="230" y="383"/>
                </a:cxn>
                <a:cxn ang="0">
                  <a:pos x="205" y="339"/>
                </a:cxn>
                <a:cxn ang="0">
                  <a:pos x="166" y="323"/>
                </a:cxn>
                <a:cxn ang="0">
                  <a:pos x="130" y="344"/>
                </a:cxn>
                <a:cxn ang="0">
                  <a:pos x="138" y="341"/>
                </a:cxn>
                <a:cxn ang="0">
                  <a:pos x="159" y="326"/>
                </a:cxn>
                <a:cxn ang="0">
                  <a:pos x="180" y="308"/>
                </a:cxn>
                <a:cxn ang="0">
                  <a:pos x="173" y="278"/>
                </a:cxn>
                <a:cxn ang="0">
                  <a:pos x="147" y="273"/>
                </a:cxn>
                <a:cxn ang="0">
                  <a:pos x="121" y="293"/>
                </a:cxn>
                <a:cxn ang="0">
                  <a:pos x="94" y="315"/>
                </a:cxn>
                <a:cxn ang="0">
                  <a:pos x="78" y="318"/>
                </a:cxn>
                <a:cxn ang="0">
                  <a:pos x="90" y="306"/>
                </a:cxn>
                <a:cxn ang="0">
                  <a:pos x="107" y="287"/>
                </a:cxn>
                <a:cxn ang="0">
                  <a:pos x="105" y="261"/>
                </a:cxn>
                <a:cxn ang="0">
                  <a:pos x="102" y="233"/>
                </a:cxn>
                <a:cxn ang="0">
                  <a:pos x="131" y="215"/>
                </a:cxn>
                <a:cxn ang="0">
                  <a:pos x="159" y="201"/>
                </a:cxn>
                <a:cxn ang="0">
                  <a:pos x="164" y="180"/>
                </a:cxn>
                <a:cxn ang="0">
                  <a:pos x="133" y="164"/>
                </a:cxn>
                <a:cxn ang="0">
                  <a:pos x="95" y="187"/>
                </a:cxn>
                <a:cxn ang="0">
                  <a:pos x="61" y="216"/>
                </a:cxn>
                <a:cxn ang="0">
                  <a:pos x="27" y="232"/>
                </a:cxn>
                <a:cxn ang="0">
                  <a:pos x="21" y="207"/>
                </a:cxn>
                <a:cxn ang="0">
                  <a:pos x="55" y="174"/>
                </a:cxn>
                <a:cxn ang="0">
                  <a:pos x="95" y="145"/>
                </a:cxn>
                <a:cxn ang="0">
                  <a:pos x="126" y="117"/>
                </a:cxn>
                <a:cxn ang="0">
                  <a:pos x="114" y="100"/>
                </a:cxn>
                <a:cxn ang="0">
                  <a:pos x="79" y="106"/>
                </a:cxn>
                <a:cxn ang="0">
                  <a:pos x="47" y="125"/>
                </a:cxn>
                <a:cxn ang="0">
                  <a:pos x="15" y="144"/>
                </a:cxn>
                <a:cxn ang="0">
                  <a:pos x="19" y="152"/>
                </a:cxn>
                <a:cxn ang="0">
                  <a:pos x="32" y="123"/>
                </a:cxn>
                <a:cxn ang="0">
                  <a:pos x="33" y="82"/>
                </a:cxn>
                <a:cxn ang="0">
                  <a:pos x="55" y="48"/>
                </a:cxn>
                <a:cxn ang="0">
                  <a:pos x="102" y="10"/>
                </a:cxn>
                <a:cxn ang="0">
                  <a:pos x="142" y="4"/>
                </a:cxn>
                <a:cxn ang="0">
                  <a:pos x="182" y="38"/>
                </a:cxn>
                <a:cxn ang="0">
                  <a:pos x="225" y="78"/>
                </a:cxn>
              </a:cxnLst>
              <a:rect l="0" t="0" r="r" b="b"/>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8" name="Freeform 48"/>
            <p:cNvSpPr>
              <a:spLocks/>
            </p:cNvSpPr>
            <p:nvPr/>
          </p:nvSpPr>
          <p:spPr bwMode="auto">
            <a:xfrm>
              <a:off x="4170" y="989"/>
              <a:ext cx="44" cy="74"/>
            </a:xfrm>
            <a:custGeom>
              <a:avLst/>
              <a:gdLst/>
              <a:ahLst/>
              <a:cxnLst>
                <a:cxn ang="0">
                  <a:pos x="218" y="52"/>
                </a:cxn>
                <a:cxn ang="0">
                  <a:pos x="213" y="91"/>
                </a:cxn>
                <a:cxn ang="0">
                  <a:pos x="208" y="130"/>
                </a:cxn>
                <a:cxn ang="0">
                  <a:pos x="204" y="168"/>
                </a:cxn>
                <a:cxn ang="0">
                  <a:pos x="201" y="208"/>
                </a:cxn>
                <a:cxn ang="0">
                  <a:pos x="198" y="246"/>
                </a:cxn>
                <a:cxn ang="0">
                  <a:pos x="198" y="286"/>
                </a:cxn>
                <a:cxn ang="0">
                  <a:pos x="201" y="324"/>
                </a:cxn>
                <a:cxn ang="0">
                  <a:pos x="208" y="364"/>
                </a:cxn>
                <a:cxn ang="0">
                  <a:pos x="188" y="366"/>
                </a:cxn>
                <a:cxn ang="0">
                  <a:pos x="168" y="367"/>
                </a:cxn>
                <a:cxn ang="0">
                  <a:pos x="149" y="366"/>
                </a:cxn>
                <a:cxn ang="0">
                  <a:pos x="131" y="365"/>
                </a:cxn>
                <a:cxn ang="0">
                  <a:pos x="112" y="361"/>
                </a:cxn>
                <a:cxn ang="0">
                  <a:pos x="95" y="355"/>
                </a:cxn>
                <a:cxn ang="0">
                  <a:pos x="77" y="348"/>
                </a:cxn>
                <a:cxn ang="0">
                  <a:pos x="62" y="342"/>
                </a:cxn>
                <a:cxn ang="0">
                  <a:pos x="66" y="320"/>
                </a:cxn>
                <a:cxn ang="0">
                  <a:pos x="71" y="295"/>
                </a:cxn>
                <a:cxn ang="0">
                  <a:pos x="76" y="266"/>
                </a:cxn>
                <a:cxn ang="0">
                  <a:pos x="80" y="237"/>
                </a:cxn>
                <a:cxn ang="0">
                  <a:pos x="79" y="207"/>
                </a:cxn>
                <a:cxn ang="0">
                  <a:pos x="76" y="178"/>
                </a:cxn>
                <a:cxn ang="0">
                  <a:pos x="67" y="149"/>
                </a:cxn>
                <a:cxn ang="0">
                  <a:pos x="52" y="126"/>
                </a:cxn>
                <a:cxn ang="0">
                  <a:pos x="28" y="115"/>
                </a:cxn>
                <a:cxn ang="0">
                  <a:pos x="14" y="103"/>
                </a:cxn>
                <a:cxn ang="0">
                  <a:pos x="6" y="89"/>
                </a:cxn>
                <a:cxn ang="0">
                  <a:pos x="2" y="74"/>
                </a:cxn>
                <a:cxn ang="0">
                  <a:pos x="1" y="55"/>
                </a:cxn>
                <a:cxn ang="0">
                  <a:pos x="1" y="39"/>
                </a:cxn>
                <a:cxn ang="0">
                  <a:pos x="1" y="19"/>
                </a:cxn>
                <a:cxn ang="0">
                  <a:pos x="0" y="0"/>
                </a:cxn>
                <a:cxn ang="0">
                  <a:pos x="218" y="52"/>
                </a:cxn>
              </a:cxnLst>
              <a:rect l="0" t="0" r="r" b="b"/>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9" name="Freeform 49"/>
            <p:cNvSpPr>
              <a:spLocks/>
            </p:cNvSpPr>
            <p:nvPr/>
          </p:nvSpPr>
          <p:spPr bwMode="auto">
            <a:xfrm>
              <a:off x="4249" y="1006"/>
              <a:ext cx="46" cy="66"/>
            </a:xfrm>
            <a:custGeom>
              <a:avLst/>
              <a:gdLst/>
              <a:ahLst/>
              <a:cxnLst>
                <a:cxn ang="0">
                  <a:pos x="229" y="114"/>
                </a:cxn>
                <a:cxn ang="0">
                  <a:pos x="194" y="133"/>
                </a:cxn>
                <a:cxn ang="0">
                  <a:pos x="181" y="153"/>
                </a:cxn>
                <a:cxn ang="0">
                  <a:pos x="181" y="175"/>
                </a:cxn>
                <a:cxn ang="0">
                  <a:pos x="191" y="197"/>
                </a:cxn>
                <a:cxn ang="0">
                  <a:pos x="203" y="220"/>
                </a:cxn>
                <a:cxn ang="0">
                  <a:pos x="210" y="243"/>
                </a:cxn>
                <a:cxn ang="0">
                  <a:pos x="206" y="266"/>
                </a:cxn>
                <a:cxn ang="0">
                  <a:pos x="187" y="290"/>
                </a:cxn>
                <a:cxn ang="0">
                  <a:pos x="168" y="275"/>
                </a:cxn>
                <a:cxn ang="0">
                  <a:pos x="151" y="271"/>
                </a:cxn>
                <a:cxn ang="0">
                  <a:pos x="134" y="273"/>
                </a:cxn>
                <a:cxn ang="0">
                  <a:pos x="120" y="283"/>
                </a:cxn>
                <a:cxn ang="0">
                  <a:pos x="106" y="295"/>
                </a:cxn>
                <a:cxn ang="0">
                  <a:pos x="91" y="308"/>
                </a:cxn>
                <a:cxn ang="0">
                  <a:pos x="76" y="321"/>
                </a:cxn>
                <a:cxn ang="0">
                  <a:pos x="63" y="331"/>
                </a:cxn>
                <a:cxn ang="0">
                  <a:pos x="65" y="318"/>
                </a:cxn>
                <a:cxn ang="0">
                  <a:pos x="67" y="307"/>
                </a:cxn>
                <a:cxn ang="0">
                  <a:pos x="68" y="295"/>
                </a:cxn>
                <a:cxn ang="0">
                  <a:pos x="71" y="284"/>
                </a:cxn>
                <a:cxn ang="0">
                  <a:pos x="71" y="272"/>
                </a:cxn>
                <a:cxn ang="0">
                  <a:pos x="72" y="261"/>
                </a:cxn>
                <a:cxn ang="0">
                  <a:pos x="72" y="248"/>
                </a:cxn>
                <a:cxn ang="0">
                  <a:pos x="73" y="238"/>
                </a:cxn>
                <a:cxn ang="0">
                  <a:pos x="0" y="196"/>
                </a:cxn>
                <a:cxn ang="0">
                  <a:pos x="93" y="144"/>
                </a:cxn>
                <a:cxn ang="0">
                  <a:pos x="125" y="0"/>
                </a:cxn>
                <a:cxn ang="0">
                  <a:pos x="133" y="17"/>
                </a:cxn>
                <a:cxn ang="0">
                  <a:pos x="140" y="38"/>
                </a:cxn>
                <a:cxn ang="0">
                  <a:pos x="145" y="61"/>
                </a:cxn>
                <a:cxn ang="0">
                  <a:pos x="153" y="83"/>
                </a:cxn>
                <a:cxn ang="0">
                  <a:pos x="161" y="101"/>
                </a:cxn>
                <a:cxn ang="0">
                  <a:pos x="177" y="114"/>
                </a:cxn>
                <a:cxn ang="0">
                  <a:pos x="197" y="118"/>
                </a:cxn>
                <a:cxn ang="0">
                  <a:pos x="229" y="114"/>
                </a:cxn>
              </a:cxnLst>
              <a:rect l="0" t="0" r="r" b="b"/>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0" name="Freeform 50"/>
            <p:cNvSpPr>
              <a:spLocks/>
            </p:cNvSpPr>
            <p:nvPr/>
          </p:nvSpPr>
          <p:spPr bwMode="auto">
            <a:xfrm>
              <a:off x="4029" y="1022"/>
              <a:ext cx="116" cy="176"/>
            </a:xfrm>
            <a:custGeom>
              <a:avLst/>
              <a:gdLst/>
              <a:ahLst/>
              <a:cxnLst>
                <a:cxn ang="0">
                  <a:pos x="413" y="78"/>
                </a:cxn>
                <a:cxn ang="0">
                  <a:pos x="467" y="130"/>
                </a:cxn>
                <a:cxn ang="0">
                  <a:pos x="521" y="138"/>
                </a:cxn>
                <a:cxn ang="0">
                  <a:pos x="568" y="140"/>
                </a:cxn>
                <a:cxn ang="0">
                  <a:pos x="548" y="154"/>
                </a:cxn>
                <a:cxn ang="0">
                  <a:pos x="516" y="175"/>
                </a:cxn>
                <a:cxn ang="0">
                  <a:pos x="545" y="215"/>
                </a:cxn>
                <a:cxn ang="0">
                  <a:pos x="521" y="231"/>
                </a:cxn>
                <a:cxn ang="0">
                  <a:pos x="475" y="185"/>
                </a:cxn>
                <a:cxn ang="0">
                  <a:pos x="427" y="217"/>
                </a:cxn>
                <a:cxn ang="0">
                  <a:pos x="393" y="192"/>
                </a:cxn>
                <a:cxn ang="0">
                  <a:pos x="360" y="203"/>
                </a:cxn>
                <a:cxn ang="0">
                  <a:pos x="329" y="237"/>
                </a:cxn>
                <a:cxn ang="0">
                  <a:pos x="308" y="273"/>
                </a:cxn>
                <a:cxn ang="0">
                  <a:pos x="348" y="295"/>
                </a:cxn>
                <a:cxn ang="0">
                  <a:pos x="290" y="378"/>
                </a:cxn>
                <a:cxn ang="0">
                  <a:pos x="317" y="398"/>
                </a:cxn>
                <a:cxn ang="0">
                  <a:pos x="352" y="388"/>
                </a:cxn>
                <a:cxn ang="0">
                  <a:pos x="366" y="434"/>
                </a:cxn>
                <a:cxn ang="0">
                  <a:pos x="314" y="514"/>
                </a:cxn>
                <a:cxn ang="0">
                  <a:pos x="263" y="533"/>
                </a:cxn>
                <a:cxn ang="0">
                  <a:pos x="232" y="544"/>
                </a:cxn>
                <a:cxn ang="0">
                  <a:pos x="273" y="602"/>
                </a:cxn>
                <a:cxn ang="0">
                  <a:pos x="298" y="694"/>
                </a:cxn>
                <a:cxn ang="0">
                  <a:pos x="276" y="787"/>
                </a:cxn>
                <a:cxn ang="0">
                  <a:pos x="200" y="854"/>
                </a:cxn>
                <a:cxn ang="0">
                  <a:pos x="151" y="878"/>
                </a:cxn>
                <a:cxn ang="0">
                  <a:pos x="111" y="854"/>
                </a:cxn>
                <a:cxn ang="0">
                  <a:pos x="151" y="809"/>
                </a:cxn>
                <a:cxn ang="0">
                  <a:pos x="208" y="761"/>
                </a:cxn>
                <a:cxn ang="0">
                  <a:pos x="169" y="752"/>
                </a:cxn>
                <a:cxn ang="0">
                  <a:pos x="108" y="793"/>
                </a:cxn>
                <a:cxn ang="0">
                  <a:pos x="95" y="737"/>
                </a:cxn>
                <a:cxn ang="0">
                  <a:pos x="187" y="674"/>
                </a:cxn>
                <a:cxn ang="0">
                  <a:pos x="226" y="662"/>
                </a:cxn>
                <a:cxn ang="0">
                  <a:pos x="220" y="633"/>
                </a:cxn>
                <a:cxn ang="0">
                  <a:pos x="175" y="638"/>
                </a:cxn>
                <a:cxn ang="0">
                  <a:pos x="115" y="641"/>
                </a:cxn>
                <a:cxn ang="0">
                  <a:pos x="139" y="583"/>
                </a:cxn>
                <a:cxn ang="0">
                  <a:pos x="204" y="537"/>
                </a:cxn>
                <a:cxn ang="0">
                  <a:pos x="203" y="513"/>
                </a:cxn>
                <a:cxn ang="0">
                  <a:pos x="171" y="518"/>
                </a:cxn>
                <a:cxn ang="0">
                  <a:pos x="59" y="588"/>
                </a:cxn>
                <a:cxn ang="0">
                  <a:pos x="47" y="556"/>
                </a:cxn>
                <a:cxn ang="0">
                  <a:pos x="113" y="523"/>
                </a:cxn>
                <a:cxn ang="0">
                  <a:pos x="209" y="440"/>
                </a:cxn>
                <a:cxn ang="0">
                  <a:pos x="207" y="400"/>
                </a:cxn>
                <a:cxn ang="0">
                  <a:pos x="113" y="460"/>
                </a:cxn>
                <a:cxn ang="0">
                  <a:pos x="99" y="413"/>
                </a:cxn>
                <a:cxn ang="0">
                  <a:pos x="185" y="345"/>
                </a:cxn>
                <a:cxn ang="0">
                  <a:pos x="165" y="318"/>
                </a:cxn>
                <a:cxn ang="0">
                  <a:pos x="68" y="392"/>
                </a:cxn>
                <a:cxn ang="0">
                  <a:pos x="3" y="395"/>
                </a:cxn>
                <a:cxn ang="0">
                  <a:pos x="38" y="314"/>
                </a:cxn>
                <a:cxn ang="0">
                  <a:pos x="104" y="284"/>
                </a:cxn>
                <a:cxn ang="0">
                  <a:pos x="148" y="295"/>
                </a:cxn>
                <a:cxn ang="0">
                  <a:pos x="169" y="254"/>
                </a:cxn>
                <a:cxn ang="0">
                  <a:pos x="171" y="185"/>
                </a:cxn>
                <a:cxn ang="0">
                  <a:pos x="260" y="128"/>
                </a:cxn>
                <a:cxn ang="0">
                  <a:pos x="253" y="51"/>
                </a:cxn>
                <a:cxn ang="0">
                  <a:pos x="311" y="4"/>
                </a:cxn>
                <a:cxn ang="0">
                  <a:pos x="366" y="3"/>
                </a:cxn>
                <a:cxn ang="0">
                  <a:pos x="415" y="26"/>
                </a:cxn>
              </a:cxnLst>
              <a:rect l="0" t="0" r="r" b="b"/>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1" name="Freeform 51"/>
            <p:cNvSpPr>
              <a:spLocks/>
            </p:cNvSpPr>
            <p:nvPr/>
          </p:nvSpPr>
          <p:spPr bwMode="auto">
            <a:xfrm>
              <a:off x="4091" y="1068"/>
              <a:ext cx="119" cy="108"/>
            </a:xfrm>
            <a:custGeom>
              <a:avLst/>
              <a:gdLst/>
              <a:ahLst/>
              <a:cxnLst>
                <a:cxn ang="0">
                  <a:pos x="556" y="67"/>
                </a:cxn>
                <a:cxn ang="0">
                  <a:pos x="552" y="135"/>
                </a:cxn>
                <a:cxn ang="0">
                  <a:pos x="550" y="208"/>
                </a:cxn>
                <a:cxn ang="0">
                  <a:pos x="544" y="316"/>
                </a:cxn>
                <a:cxn ang="0">
                  <a:pos x="548" y="431"/>
                </a:cxn>
                <a:cxn ang="0">
                  <a:pos x="513" y="524"/>
                </a:cxn>
                <a:cxn ang="0">
                  <a:pos x="388" y="540"/>
                </a:cxn>
                <a:cxn ang="0">
                  <a:pos x="264" y="526"/>
                </a:cxn>
                <a:cxn ang="0">
                  <a:pos x="303" y="420"/>
                </a:cxn>
                <a:cxn ang="0">
                  <a:pos x="349" y="460"/>
                </a:cxn>
                <a:cxn ang="0">
                  <a:pos x="397" y="477"/>
                </a:cxn>
                <a:cxn ang="0">
                  <a:pos x="426" y="441"/>
                </a:cxn>
                <a:cxn ang="0">
                  <a:pos x="416" y="394"/>
                </a:cxn>
                <a:cxn ang="0">
                  <a:pos x="404" y="343"/>
                </a:cxn>
                <a:cxn ang="0">
                  <a:pos x="437" y="294"/>
                </a:cxn>
                <a:cxn ang="0">
                  <a:pos x="461" y="244"/>
                </a:cxn>
                <a:cxn ang="0">
                  <a:pos x="456" y="200"/>
                </a:cxn>
                <a:cxn ang="0">
                  <a:pos x="420" y="190"/>
                </a:cxn>
                <a:cxn ang="0">
                  <a:pos x="382" y="192"/>
                </a:cxn>
                <a:cxn ang="0">
                  <a:pos x="351" y="170"/>
                </a:cxn>
                <a:cxn ang="0">
                  <a:pos x="318" y="124"/>
                </a:cxn>
                <a:cxn ang="0">
                  <a:pos x="280" y="84"/>
                </a:cxn>
                <a:cxn ang="0">
                  <a:pos x="237" y="129"/>
                </a:cxn>
                <a:cxn ang="0">
                  <a:pos x="227" y="192"/>
                </a:cxn>
                <a:cxn ang="0">
                  <a:pos x="201" y="242"/>
                </a:cxn>
                <a:cxn ang="0">
                  <a:pos x="150" y="263"/>
                </a:cxn>
                <a:cxn ang="0">
                  <a:pos x="98" y="296"/>
                </a:cxn>
                <a:cxn ang="0">
                  <a:pos x="126" y="355"/>
                </a:cxn>
                <a:cxn ang="0">
                  <a:pos x="168" y="430"/>
                </a:cxn>
                <a:cxn ang="0">
                  <a:pos x="166" y="529"/>
                </a:cxn>
                <a:cxn ang="0">
                  <a:pos x="119" y="520"/>
                </a:cxn>
                <a:cxn ang="0">
                  <a:pos x="65" y="513"/>
                </a:cxn>
                <a:cxn ang="0">
                  <a:pos x="34" y="483"/>
                </a:cxn>
                <a:cxn ang="0">
                  <a:pos x="35" y="423"/>
                </a:cxn>
                <a:cxn ang="0">
                  <a:pos x="12" y="370"/>
                </a:cxn>
                <a:cxn ang="0">
                  <a:pos x="54" y="299"/>
                </a:cxn>
                <a:cxn ang="0">
                  <a:pos x="104" y="199"/>
                </a:cxn>
                <a:cxn ang="0">
                  <a:pos x="114" y="94"/>
                </a:cxn>
                <a:cxn ang="0">
                  <a:pos x="175" y="94"/>
                </a:cxn>
                <a:cxn ang="0">
                  <a:pos x="231" y="69"/>
                </a:cxn>
                <a:cxn ang="0">
                  <a:pos x="269" y="26"/>
                </a:cxn>
                <a:cxn ang="0">
                  <a:pos x="312" y="11"/>
                </a:cxn>
                <a:cxn ang="0">
                  <a:pos x="375" y="11"/>
                </a:cxn>
              </a:cxnLst>
              <a:rect l="0" t="0" r="r" b="b"/>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2" name="Freeform 52"/>
            <p:cNvSpPr>
              <a:spLocks/>
            </p:cNvSpPr>
            <p:nvPr/>
          </p:nvSpPr>
          <p:spPr bwMode="auto">
            <a:xfrm>
              <a:off x="4123" y="1101"/>
              <a:ext cx="47" cy="55"/>
            </a:xfrm>
            <a:custGeom>
              <a:avLst/>
              <a:gdLst/>
              <a:ahLst/>
              <a:cxnLst>
                <a:cxn ang="0">
                  <a:pos x="238" y="83"/>
                </a:cxn>
                <a:cxn ang="0">
                  <a:pos x="237" y="95"/>
                </a:cxn>
                <a:cxn ang="0">
                  <a:pos x="231" y="111"/>
                </a:cxn>
                <a:cxn ang="0">
                  <a:pos x="221" y="128"/>
                </a:cxn>
                <a:cxn ang="0">
                  <a:pos x="211" y="148"/>
                </a:cxn>
                <a:cxn ang="0">
                  <a:pos x="201" y="169"/>
                </a:cxn>
                <a:cxn ang="0">
                  <a:pos x="195" y="191"/>
                </a:cxn>
                <a:cxn ang="0">
                  <a:pos x="196" y="215"/>
                </a:cxn>
                <a:cxn ang="0">
                  <a:pos x="208" y="239"/>
                </a:cxn>
                <a:cxn ang="0">
                  <a:pos x="201" y="234"/>
                </a:cxn>
                <a:cxn ang="0">
                  <a:pos x="193" y="224"/>
                </a:cxn>
                <a:cxn ang="0">
                  <a:pos x="183" y="210"/>
                </a:cxn>
                <a:cxn ang="0">
                  <a:pos x="171" y="196"/>
                </a:cxn>
                <a:cxn ang="0">
                  <a:pos x="157" y="181"/>
                </a:cxn>
                <a:cxn ang="0">
                  <a:pos x="143" y="172"/>
                </a:cxn>
                <a:cxn ang="0">
                  <a:pos x="128" y="169"/>
                </a:cxn>
                <a:cxn ang="0">
                  <a:pos x="114" y="177"/>
                </a:cxn>
                <a:cxn ang="0">
                  <a:pos x="62" y="271"/>
                </a:cxn>
                <a:cxn ang="0">
                  <a:pos x="61" y="254"/>
                </a:cxn>
                <a:cxn ang="0">
                  <a:pos x="58" y="237"/>
                </a:cxn>
                <a:cxn ang="0">
                  <a:pos x="54" y="220"/>
                </a:cxn>
                <a:cxn ang="0">
                  <a:pos x="49" y="205"/>
                </a:cxn>
                <a:cxn ang="0">
                  <a:pos x="40" y="189"/>
                </a:cxn>
                <a:cxn ang="0">
                  <a:pos x="30" y="177"/>
                </a:cxn>
                <a:cxn ang="0">
                  <a:pos x="17" y="164"/>
                </a:cxn>
                <a:cxn ang="0">
                  <a:pos x="0" y="156"/>
                </a:cxn>
                <a:cxn ang="0">
                  <a:pos x="8" y="150"/>
                </a:cxn>
                <a:cxn ang="0">
                  <a:pos x="18" y="142"/>
                </a:cxn>
                <a:cxn ang="0">
                  <a:pos x="28" y="133"/>
                </a:cxn>
                <a:cxn ang="0">
                  <a:pos x="41" y="127"/>
                </a:cxn>
                <a:cxn ang="0">
                  <a:pos x="54" y="121"/>
                </a:cxn>
                <a:cxn ang="0">
                  <a:pos x="67" y="123"/>
                </a:cxn>
                <a:cxn ang="0">
                  <a:pos x="80" y="129"/>
                </a:cxn>
                <a:cxn ang="0">
                  <a:pos x="93" y="145"/>
                </a:cxn>
                <a:cxn ang="0">
                  <a:pos x="105" y="130"/>
                </a:cxn>
                <a:cxn ang="0">
                  <a:pos x="111" y="115"/>
                </a:cxn>
                <a:cxn ang="0">
                  <a:pos x="115" y="95"/>
                </a:cxn>
                <a:cxn ang="0">
                  <a:pos x="117" y="76"/>
                </a:cxn>
                <a:cxn ang="0">
                  <a:pos x="117" y="55"/>
                </a:cxn>
                <a:cxn ang="0">
                  <a:pos x="119" y="36"/>
                </a:cxn>
                <a:cxn ang="0">
                  <a:pos x="124" y="16"/>
                </a:cxn>
                <a:cxn ang="0">
                  <a:pos x="134" y="0"/>
                </a:cxn>
                <a:cxn ang="0">
                  <a:pos x="144" y="14"/>
                </a:cxn>
                <a:cxn ang="0">
                  <a:pos x="153" y="32"/>
                </a:cxn>
                <a:cxn ang="0">
                  <a:pos x="161" y="52"/>
                </a:cxn>
                <a:cxn ang="0">
                  <a:pos x="170" y="72"/>
                </a:cxn>
                <a:cxn ang="0">
                  <a:pos x="180" y="86"/>
                </a:cxn>
                <a:cxn ang="0">
                  <a:pos x="195" y="95"/>
                </a:cxn>
                <a:cxn ang="0">
                  <a:pos x="213" y="94"/>
                </a:cxn>
                <a:cxn ang="0">
                  <a:pos x="238" y="83"/>
                </a:cxn>
              </a:cxnLst>
              <a:rect l="0" t="0" r="r" b="b"/>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3" name="Freeform 53"/>
            <p:cNvSpPr>
              <a:spLocks/>
            </p:cNvSpPr>
            <p:nvPr/>
          </p:nvSpPr>
          <p:spPr bwMode="auto">
            <a:xfrm>
              <a:off x="4135" y="1141"/>
              <a:ext cx="161" cy="158"/>
            </a:xfrm>
            <a:custGeom>
              <a:avLst/>
              <a:gdLst/>
              <a:ahLst/>
              <a:cxnLst>
                <a:cxn ang="0">
                  <a:pos x="570" y="715"/>
                </a:cxn>
                <a:cxn ang="0">
                  <a:pos x="566" y="673"/>
                </a:cxn>
                <a:cxn ang="0">
                  <a:pos x="574" y="633"/>
                </a:cxn>
                <a:cxn ang="0">
                  <a:pos x="570" y="598"/>
                </a:cxn>
                <a:cxn ang="0">
                  <a:pos x="539" y="581"/>
                </a:cxn>
                <a:cxn ang="0">
                  <a:pos x="515" y="621"/>
                </a:cxn>
                <a:cxn ang="0">
                  <a:pos x="500" y="666"/>
                </a:cxn>
                <a:cxn ang="0">
                  <a:pos x="480" y="706"/>
                </a:cxn>
                <a:cxn ang="0">
                  <a:pos x="446" y="737"/>
                </a:cxn>
                <a:cxn ang="0">
                  <a:pos x="427" y="668"/>
                </a:cxn>
                <a:cxn ang="0">
                  <a:pos x="419" y="593"/>
                </a:cxn>
                <a:cxn ang="0">
                  <a:pos x="418" y="514"/>
                </a:cxn>
                <a:cxn ang="0">
                  <a:pos x="425" y="436"/>
                </a:cxn>
                <a:cxn ang="0">
                  <a:pos x="404" y="428"/>
                </a:cxn>
                <a:cxn ang="0">
                  <a:pos x="384" y="436"/>
                </a:cxn>
                <a:cxn ang="0">
                  <a:pos x="355" y="521"/>
                </a:cxn>
                <a:cxn ang="0">
                  <a:pos x="326" y="606"/>
                </a:cxn>
                <a:cxn ang="0">
                  <a:pos x="290" y="687"/>
                </a:cxn>
                <a:cxn ang="0">
                  <a:pos x="238" y="767"/>
                </a:cxn>
                <a:cxn ang="0">
                  <a:pos x="204" y="730"/>
                </a:cxn>
                <a:cxn ang="0">
                  <a:pos x="196" y="680"/>
                </a:cxn>
                <a:cxn ang="0">
                  <a:pos x="189" y="630"/>
                </a:cxn>
                <a:cxn ang="0">
                  <a:pos x="156" y="601"/>
                </a:cxn>
                <a:cxn ang="0">
                  <a:pos x="54" y="771"/>
                </a:cxn>
                <a:cxn ang="0">
                  <a:pos x="30" y="730"/>
                </a:cxn>
                <a:cxn ang="0">
                  <a:pos x="17" y="686"/>
                </a:cxn>
                <a:cxn ang="0">
                  <a:pos x="5" y="642"/>
                </a:cxn>
                <a:cxn ang="0">
                  <a:pos x="10" y="607"/>
                </a:cxn>
                <a:cxn ang="0">
                  <a:pos x="31" y="582"/>
                </a:cxn>
                <a:cxn ang="0">
                  <a:pos x="51" y="560"/>
                </a:cxn>
                <a:cxn ang="0">
                  <a:pos x="71" y="539"/>
                </a:cxn>
                <a:cxn ang="0">
                  <a:pos x="94" y="533"/>
                </a:cxn>
                <a:cxn ang="0">
                  <a:pos x="121" y="548"/>
                </a:cxn>
                <a:cxn ang="0">
                  <a:pos x="147" y="563"/>
                </a:cxn>
                <a:cxn ang="0">
                  <a:pos x="173" y="571"/>
                </a:cxn>
                <a:cxn ang="0">
                  <a:pos x="196" y="436"/>
                </a:cxn>
                <a:cxn ang="0">
                  <a:pos x="263" y="318"/>
                </a:cxn>
                <a:cxn ang="0">
                  <a:pos x="212" y="302"/>
                </a:cxn>
                <a:cxn ang="0">
                  <a:pos x="157" y="296"/>
                </a:cxn>
                <a:cxn ang="0">
                  <a:pos x="118" y="264"/>
                </a:cxn>
                <a:cxn ang="0">
                  <a:pos x="152" y="225"/>
                </a:cxn>
                <a:cxn ang="0">
                  <a:pos x="231" y="224"/>
                </a:cxn>
                <a:cxn ang="0">
                  <a:pos x="307" y="214"/>
                </a:cxn>
                <a:cxn ang="0">
                  <a:pos x="375" y="177"/>
                </a:cxn>
                <a:cxn ang="0">
                  <a:pos x="400" y="133"/>
                </a:cxn>
                <a:cxn ang="0">
                  <a:pos x="395" y="110"/>
                </a:cxn>
                <a:cxn ang="0">
                  <a:pos x="391" y="86"/>
                </a:cxn>
                <a:cxn ang="0">
                  <a:pos x="386" y="63"/>
                </a:cxn>
                <a:cxn ang="0">
                  <a:pos x="430" y="45"/>
                </a:cxn>
                <a:cxn ang="0">
                  <a:pos x="526" y="29"/>
                </a:cxn>
                <a:cxn ang="0">
                  <a:pos x="626" y="13"/>
                </a:cxn>
                <a:cxn ang="0">
                  <a:pos x="726" y="1"/>
                </a:cxn>
                <a:cxn ang="0">
                  <a:pos x="784" y="86"/>
                </a:cxn>
                <a:cxn ang="0">
                  <a:pos x="803" y="276"/>
                </a:cxn>
                <a:cxn ang="0">
                  <a:pos x="794" y="468"/>
                </a:cxn>
                <a:cxn ang="0">
                  <a:pos x="713" y="632"/>
                </a:cxn>
              </a:cxnLst>
              <a:rect l="0" t="0" r="r" b="b"/>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4" name="Freeform 54"/>
            <p:cNvSpPr>
              <a:spLocks/>
            </p:cNvSpPr>
            <p:nvPr/>
          </p:nvSpPr>
          <p:spPr bwMode="auto">
            <a:xfrm>
              <a:off x="4214" y="1168"/>
              <a:ext cx="81" cy="83"/>
            </a:xfrm>
            <a:custGeom>
              <a:avLst/>
              <a:gdLst/>
              <a:ahLst/>
              <a:cxnLst>
                <a:cxn ang="0">
                  <a:pos x="285" y="139"/>
                </a:cxn>
                <a:cxn ang="0">
                  <a:pos x="321" y="140"/>
                </a:cxn>
                <a:cxn ang="0">
                  <a:pos x="357" y="139"/>
                </a:cxn>
                <a:cxn ang="0">
                  <a:pos x="391" y="144"/>
                </a:cxn>
                <a:cxn ang="0">
                  <a:pos x="390" y="179"/>
                </a:cxn>
                <a:cxn ang="0">
                  <a:pos x="339" y="227"/>
                </a:cxn>
                <a:cxn ang="0">
                  <a:pos x="291" y="275"/>
                </a:cxn>
                <a:cxn ang="0">
                  <a:pos x="279" y="335"/>
                </a:cxn>
                <a:cxn ang="0">
                  <a:pos x="291" y="414"/>
                </a:cxn>
                <a:cxn ang="0">
                  <a:pos x="259" y="403"/>
                </a:cxn>
                <a:cxn ang="0">
                  <a:pos x="241" y="379"/>
                </a:cxn>
                <a:cxn ang="0">
                  <a:pos x="225" y="348"/>
                </a:cxn>
                <a:cxn ang="0">
                  <a:pos x="207" y="321"/>
                </a:cxn>
                <a:cxn ang="0">
                  <a:pos x="179" y="348"/>
                </a:cxn>
                <a:cxn ang="0">
                  <a:pos x="154" y="379"/>
                </a:cxn>
                <a:cxn ang="0">
                  <a:pos x="127" y="403"/>
                </a:cxn>
                <a:cxn ang="0">
                  <a:pos x="93" y="414"/>
                </a:cxn>
                <a:cxn ang="0">
                  <a:pos x="95" y="372"/>
                </a:cxn>
                <a:cxn ang="0">
                  <a:pos x="108" y="332"/>
                </a:cxn>
                <a:cxn ang="0">
                  <a:pos x="112" y="292"/>
                </a:cxn>
                <a:cxn ang="0">
                  <a:pos x="93" y="258"/>
                </a:cxn>
                <a:cxn ang="0">
                  <a:pos x="67" y="257"/>
                </a:cxn>
                <a:cxn ang="0">
                  <a:pos x="42" y="255"/>
                </a:cxn>
                <a:cxn ang="0">
                  <a:pos x="18" y="249"/>
                </a:cxn>
                <a:cxn ang="0">
                  <a:pos x="0" y="238"/>
                </a:cxn>
                <a:cxn ang="0">
                  <a:pos x="22" y="212"/>
                </a:cxn>
                <a:cxn ang="0">
                  <a:pos x="52" y="205"/>
                </a:cxn>
                <a:cxn ang="0">
                  <a:pos x="85" y="203"/>
                </a:cxn>
                <a:cxn ang="0">
                  <a:pos x="114" y="196"/>
                </a:cxn>
                <a:cxn ang="0">
                  <a:pos x="146" y="147"/>
                </a:cxn>
                <a:cxn ang="0">
                  <a:pos x="170" y="98"/>
                </a:cxn>
                <a:cxn ang="0">
                  <a:pos x="191" y="47"/>
                </a:cxn>
                <a:cxn ang="0">
                  <a:pos x="218" y="0"/>
                </a:cxn>
              </a:cxnLst>
              <a:rect l="0" t="0" r="r" b="b"/>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5" name="Freeform 55"/>
            <p:cNvSpPr>
              <a:spLocks/>
            </p:cNvSpPr>
            <p:nvPr/>
          </p:nvSpPr>
          <p:spPr bwMode="auto">
            <a:xfrm>
              <a:off x="4091" y="1180"/>
              <a:ext cx="50" cy="114"/>
            </a:xfrm>
            <a:custGeom>
              <a:avLst/>
              <a:gdLst/>
              <a:ahLst/>
              <a:cxnLst>
                <a:cxn ang="0">
                  <a:pos x="249" y="20"/>
                </a:cxn>
                <a:cxn ang="0">
                  <a:pos x="238" y="48"/>
                </a:cxn>
                <a:cxn ang="0">
                  <a:pos x="230" y="80"/>
                </a:cxn>
                <a:cxn ang="0">
                  <a:pos x="221" y="112"/>
                </a:cxn>
                <a:cxn ang="0">
                  <a:pos x="211" y="142"/>
                </a:cxn>
                <a:cxn ang="0">
                  <a:pos x="195" y="168"/>
                </a:cxn>
                <a:cxn ang="0">
                  <a:pos x="174" y="187"/>
                </a:cxn>
                <a:cxn ang="0">
                  <a:pos x="143" y="196"/>
                </a:cxn>
                <a:cxn ang="0">
                  <a:pos x="104" y="196"/>
                </a:cxn>
                <a:cxn ang="0">
                  <a:pos x="83" y="217"/>
                </a:cxn>
                <a:cxn ang="0">
                  <a:pos x="91" y="234"/>
                </a:cxn>
                <a:cxn ang="0">
                  <a:pos x="108" y="247"/>
                </a:cxn>
                <a:cxn ang="0">
                  <a:pos x="130" y="259"/>
                </a:cxn>
                <a:cxn ang="0">
                  <a:pos x="151" y="271"/>
                </a:cxn>
                <a:cxn ang="0">
                  <a:pos x="168" y="282"/>
                </a:cxn>
                <a:cxn ang="0">
                  <a:pos x="179" y="298"/>
                </a:cxn>
                <a:cxn ang="0">
                  <a:pos x="179" y="316"/>
                </a:cxn>
                <a:cxn ang="0">
                  <a:pos x="166" y="341"/>
                </a:cxn>
                <a:cxn ang="0">
                  <a:pos x="167" y="371"/>
                </a:cxn>
                <a:cxn ang="0">
                  <a:pos x="167" y="402"/>
                </a:cxn>
                <a:cxn ang="0">
                  <a:pos x="165" y="432"/>
                </a:cxn>
                <a:cxn ang="0">
                  <a:pos x="165" y="463"/>
                </a:cxn>
                <a:cxn ang="0">
                  <a:pos x="164" y="490"/>
                </a:cxn>
                <a:cxn ang="0">
                  <a:pos x="167" y="518"/>
                </a:cxn>
                <a:cxn ang="0">
                  <a:pos x="174" y="544"/>
                </a:cxn>
                <a:cxn ang="0">
                  <a:pos x="187" y="569"/>
                </a:cxn>
                <a:cxn ang="0">
                  <a:pos x="167" y="568"/>
                </a:cxn>
                <a:cxn ang="0">
                  <a:pos x="150" y="562"/>
                </a:cxn>
                <a:cxn ang="0">
                  <a:pos x="133" y="550"/>
                </a:cxn>
                <a:cxn ang="0">
                  <a:pos x="118" y="535"/>
                </a:cxn>
                <a:cxn ang="0">
                  <a:pos x="104" y="515"/>
                </a:cxn>
                <a:cxn ang="0">
                  <a:pos x="91" y="496"/>
                </a:cxn>
                <a:cxn ang="0">
                  <a:pos x="81" y="474"/>
                </a:cxn>
                <a:cxn ang="0">
                  <a:pos x="73" y="455"/>
                </a:cxn>
                <a:cxn ang="0">
                  <a:pos x="60" y="404"/>
                </a:cxn>
                <a:cxn ang="0">
                  <a:pos x="54" y="355"/>
                </a:cxn>
                <a:cxn ang="0">
                  <a:pos x="49" y="306"/>
                </a:cxn>
                <a:cxn ang="0">
                  <a:pos x="48" y="259"/>
                </a:cxn>
                <a:cxn ang="0">
                  <a:pos x="44" y="209"/>
                </a:cxn>
                <a:cxn ang="0">
                  <a:pos x="36" y="160"/>
                </a:cxn>
                <a:cxn ang="0">
                  <a:pos x="21" y="111"/>
                </a:cxn>
                <a:cxn ang="0">
                  <a:pos x="0" y="62"/>
                </a:cxn>
                <a:cxn ang="0">
                  <a:pos x="21" y="0"/>
                </a:cxn>
                <a:cxn ang="0">
                  <a:pos x="49" y="3"/>
                </a:cxn>
                <a:cxn ang="0">
                  <a:pos x="78" y="7"/>
                </a:cxn>
                <a:cxn ang="0">
                  <a:pos x="104" y="10"/>
                </a:cxn>
                <a:cxn ang="0">
                  <a:pos x="131" y="13"/>
                </a:cxn>
                <a:cxn ang="0">
                  <a:pos x="157" y="16"/>
                </a:cxn>
                <a:cxn ang="0">
                  <a:pos x="185" y="18"/>
                </a:cxn>
                <a:cxn ang="0">
                  <a:pos x="216" y="19"/>
                </a:cxn>
                <a:cxn ang="0">
                  <a:pos x="249" y="20"/>
                </a:cxn>
              </a:cxnLst>
              <a:rect l="0" t="0" r="r" b="b"/>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6" name="Freeform 56"/>
            <p:cNvSpPr>
              <a:spLocks/>
            </p:cNvSpPr>
            <p:nvPr/>
          </p:nvSpPr>
          <p:spPr bwMode="auto">
            <a:xfrm>
              <a:off x="4244" y="1188"/>
              <a:ext cx="34" cy="40"/>
            </a:xfrm>
            <a:custGeom>
              <a:avLst/>
              <a:gdLst/>
              <a:ahLst/>
              <a:cxnLst>
                <a:cxn ang="0">
                  <a:pos x="106" y="94"/>
                </a:cxn>
                <a:cxn ang="0">
                  <a:pos x="168" y="84"/>
                </a:cxn>
                <a:cxn ang="0">
                  <a:pos x="86" y="177"/>
                </a:cxn>
                <a:cxn ang="0">
                  <a:pos x="83" y="169"/>
                </a:cxn>
                <a:cxn ang="0">
                  <a:pos x="79" y="162"/>
                </a:cxn>
                <a:cxn ang="0">
                  <a:pos x="72" y="157"/>
                </a:cxn>
                <a:cxn ang="0">
                  <a:pos x="65" y="156"/>
                </a:cxn>
                <a:cxn ang="0">
                  <a:pos x="53" y="153"/>
                </a:cxn>
                <a:cxn ang="0">
                  <a:pos x="43" y="155"/>
                </a:cxn>
                <a:cxn ang="0">
                  <a:pos x="33" y="159"/>
                </a:cxn>
                <a:cxn ang="0">
                  <a:pos x="26" y="165"/>
                </a:cxn>
                <a:cxn ang="0">
                  <a:pos x="18" y="172"/>
                </a:cxn>
                <a:cxn ang="0">
                  <a:pos x="12" y="180"/>
                </a:cxn>
                <a:cxn ang="0">
                  <a:pos x="5" y="189"/>
                </a:cxn>
                <a:cxn ang="0">
                  <a:pos x="2" y="198"/>
                </a:cxn>
                <a:cxn ang="0">
                  <a:pos x="0" y="171"/>
                </a:cxn>
                <a:cxn ang="0">
                  <a:pos x="2" y="147"/>
                </a:cxn>
                <a:cxn ang="0">
                  <a:pos x="7" y="124"/>
                </a:cxn>
                <a:cxn ang="0">
                  <a:pos x="16" y="102"/>
                </a:cxn>
                <a:cxn ang="0">
                  <a:pos x="25" y="78"/>
                </a:cxn>
                <a:cxn ang="0">
                  <a:pos x="35" y="56"/>
                </a:cxn>
                <a:cxn ang="0">
                  <a:pos x="44" y="29"/>
                </a:cxn>
                <a:cxn ang="0">
                  <a:pos x="54" y="0"/>
                </a:cxn>
                <a:cxn ang="0">
                  <a:pos x="57" y="12"/>
                </a:cxn>
                <a:cxn ang="0">
                  <a:pos x="62" y="25"/>
                </a:cxn>
                <a:cxn ang="0">
                  <a:pos x="65" y="38"/>
                </a:cxn>
                <a:cxn ang="0">
                  <a:pos x="72" y="51"/>
                </a:cxn>
                <a:cxn ang="0">
                  <a:pos x="78" y="63"/>
                </a:cxn>
                <a:cxn ang="0">
                  <a:pos x="86" y="75"/>
                </a:cxn>
                <a:cxn ang="0">
                  <a:pos x="95" y="84"/>
                </a:cxn>
                <a:cxn ang="0">
                  <a:pos x="106" y="94"/>
                </a:cxn>
              </a:cxnLst>
              <a:rect l="0" t="0" r="r" b="b"/>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7" name="Freeform 57"/>
            <p:cNvSpPr>
              <a:spLocks/>
            </p:cNvSpPr>
            <p:nvPr/>
          </p:nvSpPr>
          <p:spPr bwMode="auto">
            <a:xfrm>
              <a:off x="4127" y="1191"/>
              <a:ext cx="50" cy="56"/>
            </a:xfrm>
            <a:custGeom>
              <a:avLst/>
              <a:gdLst/>
              <a:ahLst/>
              <a:cxnLst>
                <a:cxn ang="0">
                  <a:pos x="250" y="103"/>
                </a:cxn>
                <a:cxn ang="0">
                  <a:pos x="229" y="117"/>
                </a:cxn>
                <a:cxn ang="0">
                  <a:pos x="212" y="135"/>
                </a:cxn>
                <a:cxn ang="0">
                  <a:pos x="198" y="152"/>
                </a:cxn>
                <a:cxn ang="0">
                  <a:pos x="186" y="171"/>
                </a:cxn>
                <a:cxn ang="0">
                  <a:pos x="179" y="190"/>
                </a:cxn>
                <a:cxn ang="0">
                  <a:pos x="176" y="209"/>
                </a:cxn>
                <a:cxn ang="0">
                  <a:pos x="179" y="228"/>
                </a:cxn>
                <a:cxn ang="0">
                  <a:pos x="188" y="248"/>
                </a:cxn>
                <a:cxn ang="0">
                  <a:pos x="169" y="229"/>
                </a:cxn>
                <a:cxn ang="0">
                  <a:pos x="153" y="220"/>
                </a:cxn>
                <a:cxn ang="0">
                  <a:pos x="133" y="219"/>
                </a:cxn>
                <a:cxn ang="0">
                  <a:pos x="115" y="225"/>
                </a:cxn>
                <a:cxn ang="0">
                  <a:pos x="96" y="234"/>
                </a:cxn>
                <a:cxn ang="0">
                  <a:pos x="80" y="247"/>
                </a:cxn>
                <a:cxn ang="0">
                  <a:pos x="64" y="263"/>
                </a:cxn>
                <a:cxn ang="0">
                  <a:pos x="52" y="279"/>
                </a:cxn>
                <a:cxn ang="0">
                  <a:pos x="51" y="262"/>
                </a:cxn>
                <a:cxn ang="0">
                  <a:pos x="49" y="246"/>
                </a:cxn>
                <a:cxn ang="0">
                  <a:pos x="45" y="230"/>
                </a:cxn>
                <a:cxn ang="0">
                  <a:pos x="41" y="217"/>
                </a:cxn>
                <a:cxn ang="0">
                  <a:pos x="34" y="203"/>
                </a:cxn>
                <a:cxn ang="0">
                  <a:pos x="25" y="194"/>
                </a:cxn>
                <a:cxn ang="0">
                  <a:pos x="14" y="187"/>
                </a:cxn>
                <a:cxn ang="0">
                  <a:pos x="0" y="186"/>
                </a:cxn>
                <a:cxn ang="0">
                  <a:pos x="33" y="181"/>
                </a:cxn>
                <a:cxn ang="0">
                  <a:pos x="55" y="166"/>
                </a:cxn>
                <a:cxn ang="0">
                  <a:pos x="70" y="144"/>
                </a:cxn>
                <a:cxn ang="0">
                  <a:pos x="80" y="120"/>
                </a:cxn>
                <a:cxn ang="0">
                  <a:pos x="86" y="89"/>
                </a:cxn>
                <a:cxn ang="0">
                  <a:pos x="93" y="59"/>
                </a:cxn>
                <a:cxn ang="0">
                  <a:pos x="101" y="28"/>
                </a:cxn>
                <a:cxn ang="0">
                  <a:pos x="114" y="0"/>
                </a:cxn>
                <a:cxn ang="0">
                  <a:pos x="128" y="20"/>
                </a:cxn>
                <a:cxn ang="0">
                  <a:pos x="140" y="44"/>
                </a:cxn>
                <a:cxn ang="0">
                  <a:pos x="153" y="66"/>
                </a:cxn>
                <a:cxn ang="0">
                  <a:pos x="166" y="89"/>
                </a:cxn>
                <a:cxn ang="0">
                  <a:pos x="181" y="105"/>
                </a:cxn>
                <a:cxn ang="0">
                  <a:pos x="199" y="115"/>
                </a:cxn>
                <a:cxn ang="0">
                  <a:pos x="220" y="114"/>
                </a:cxn>
                <a:cxn ang="0">
                  <a:pos x="250" y="103"/>
                </a:cxn>
              </a:cxnLst>
              <a:rect l="0" t="0" r="r" b="b"/>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8" name="Freeform 58"/>
            <p:cNvSpPr>
              <a:spLocks/>
            </p:cNvSpPr>
            <p:nvPr/>
          </p:nvSpPr>
          <p:spPr bwMode="auto">
            <a:xfrm>
              <a:off x="4193" y="1267"/>
              <a:ext cx="21" cy="32"/>
            </a:xfrm>
            <a:custGeom>
              <a:avLst/>
              <a:gdLst/>
              <a:ahLst/>
              <a:cxnLst>
                <a:cxn ang="0">
                  <a:pos x="104" y="144"/>
                </a:cxn>
                <a:cxn ang="0">
                  <a:pos x="87" y="147"/>
                </a:cxn>
                <a:cxn ang="0">
                  <a:pos x="74" y="150"/>
                </a:cxn>
                <a:cxn ang="0">
                  <a:pos x="60" y="151"/>
                </a:cxn>
                <a:cxn ang="0">
                  <a:pos x="48" y="153"/>
                </a:cxn>
                <a:cxn ang="0">
                  <a:pos x="34" y="153"/>
                </a:cxn>
                <a:cxn ang="0">
                  <a:pos x="23" y="155"/>
                </a:cxn>
                <a:cxn ang="0">
                  <a:pos x="12" y="155"/>
                </a:cxn>
                <a:cxn ang="0">
                  <a:pos x="0" y="156"/>
                </a:cxn>
                <a:cxn ang="0">
                  <a:pos x="73" y="0"/>
                </a:cxn>
                <a:cxn ang="0">
                  <a:pos x="104" y="144"/>
                </a:cxn>
              </a:cxnLst>
              <a:rect l="0" t="0" r="r" b="b"/>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9" name="Freeform 59"/>
            <p:cNvSpPr>
              <a:spLocks/>
            </p:cNvSpPr>
            <p:nvPr/>
          </p:nvSpPr>
          <p:spPr bwMode="auto">
            <a:xfrm>
              <a:off x="4160" y="1288"/>
              <a:ext cx="12" cy="13"/>
            </a:xfrm>
            <a:custGeom>
              <a:avLst/>
              <a:gdLst/>
              <a:ahLst/>
              <a:cxnLst>
                <a:cxn ang="0">
                  <a:pos x="0" y="52"/>
                </a:cxn>
                <a:cxn ang="0">
                  <a:pos x="22" y="0"/>
                </a:cxn>
                <a:cxn ang="0">
                  <a:pos x="62" y="62"/>
                </a:cxn>
                <a:cxn ang="0">
                  <a:pos x="0" y="52"/>
                </a:cxn>
              </a:cxnLst>
              <a:rect l="0" t="0" r="r" b="b"/>
              <a:pathLst>
                <a:path w="62" h="62">
                  <a:moveTo>
                    <a:pt x="0" y="52"/>
                  </a:moveTo>
                  <a:lnTo>
                    <a:pt x="22" y="0"/>
                  </a:lnTo>
                  <a:lnTo>
                    <a:pt x="62" y="62"/>
                  </a:lnTo>
                  <a:lnTo>
                    <a:pt x="0" y="5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0" name="Freeform 60"/>
            <p:cNvSpPr>
              <a:spLocks/>
            </p:cNvSpPr>
            <p:nvPr/>
          </p:nvSpPr>
          <p:spPr bwMode="auto">
            <a:xfrm>
              <a:off x="4118" y="1290"/>
              <a:ext cx="158" cy="33"/>
            </a:xfrm>
            <a:custGeom>
              <a:avLst/>
              <a:gdLst/>
              <a:ahLst/>
              <a:cxnLst>
                <a:cxn ang="0">
                  <a:pos x="788" y="42"/>
                </a:cxn>
                <a:cxn ang="0">
                  <a:pos x="699" y="85"/>
                </a:cxn>
                <a:cxn ang="0">
                  <a:pos x="607" y="118"/>
                </a:cxn>
                <a:cxn ang="0">
                  <a:pos x="511" y="141"/>
                </a:cxn>
                <a:cxn ang="0">
                  <a:pos x="414" y="156"/>
                </a:cxn>
                <a:cxn ang="0">
                  <a:pos x="313" y="163"/>
                </a:cxn>
                <a:cxn ang="0">
                  <a:pos x="213" y="165"/>
                </a:cxn>
                <a:cxn ang="0">
                  <a:pos x="111" y="161"/>
                </a:cxn>
                <a:cxn ang="0">
                  <a:pos x="10" y="156"/>
                </a:cxn>
                <a:cxn ang="0">
                  <a:pos x="6" y="150"/>
                </a:cxn>
                <a:cxn ang="0">
                  <a:pos x="4" y="146"/>
                </a:cxn>
                <a:cxn ang="0">
                  <a:pos x="1" y="139"/>
                </a:cxn>
                <a:cxn ang="0">
                  <a:pos x="1" y="133"/>
                </a:cxn>
                <a:cxn ang="0">
                  <a:pos x="0" y="125"/>
                </a:cxn>
                <a:cxn ang="0">
                  <a:pos x="0" y="118"/>
                </a:cxn>
                <a:cxn ang="0">
                  <a:pos x="0" y="111"/>
                </a:cxn>
                <a:cxn ang="0">
                  <a:pos x="0" y="104"/>
                </a:cxn>
                <a:cxn ang="0">
                  <a:pos x="95" y="108"/>
                </a:cxn>
                <a:cxn ang="0">
                  <a:pos x="194" y="111"/>
                </a:cxn>
                <a:cxn ang="0">
                  <a:pos x="294" y="106"/>
                </a:cxn>
                <a:cxn ang="0">
                  <a:pos x="397" y="98"/>
                </a:cxn>
                <a:cxn ang="0">
                  <a:pos x="498" y="82"/>
                </a:cxn>
                <a:cxn ang="0">
                  <a:pos x="598" y="62"/>
                </a:cxn>
                <a:cxn ang="0">
                  <a:pos x="694" y="34"/>
                </a:cxn>
                <a:cxn ang="0">
                  <a:pos x="788" y="0"/>
                </a:cxn>
                <a:cxn ang="0">
                  <a:pos x="788" y="42"/>
                </a:cxn>
              </a:cxnLst>
              <a:rect l="0" t="0" r="r" b="b"/>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1" name="Freeform 61"/>
            <p:cNvSpPr>
              <a:spLocks/>
            </p:cNvSpPr>
            <p:nvPr/>
          </p:nvSpPr>
          <p:spPr bwMode="auto">
            <a:xfrm>
              <a:off x="4064" y="1311"/>
              <a:ext cx="299" cy="429"/>
            </a:xfrm>
            <a:custGeom>
              <a:avLst/>
              <a:gdLst/>
              <a:ahLst/>
              <a:cxnLst>
                <a:cxn ang="0">
                  <a:pos x="1190" y="1044"/>
                </a:cxn>
                <a:cxn ang="0">
                  <a:pos x="1085" y="1111"/>
                </a:cxn>
                <a:cxn ang="0">
                  <a:pos x="1146" y="1174"/>
                </a:cxn>
                <a:cxn ang="0">
                  <a:pos x="1168" y="1261"/>
                </a:cxn>
                <a:cxn ang="0">
                  <a:pos x="1152" y="1378"/>
                </a:cxn>
                <a:cxn ang="0">
                  <a:pos x="1251" y="1300"/>
                </a:cxn>
                <a:cxn ang="0">
                  <a:pos x="1362" y="1724"/>
                </a:cxn>
                <a:cxn ang="0">
                  <a:pos x="1273" y="1828"/>
                </a:cxn>
                <a:cxn ang="0">
                  <a:pos x="1239" y="1899"/>
                </a:cxn>
                <a:cxn ang="0">
                  <a:pos x="1289" y="2014"/>
                </a:cxn>
                <a:cxn ang="0">
                  <a:pos x="1357" y="2032"/>
                </a:cxn>
                <a:cxn ang="0">
                  <a:pos x="1493" y="2001"/>
                </a:cxn>
                <a:cxn ang="0">
                  <a:pos x="1460" y="2070"/>
                </a:cxn>
                <a:cxn ang="0">
                  <a:pos x="1362" y="2117"/>
                </a:cxn>
                <a:cxn ang="0">
                  <a:pos x="1203" y="2091"/>
                </a:cxn>
                <a:cxn ang="0">
                  <a:pos x="1120" y="1497"/>
                </a:cxn>
                <a:cxn ang="0">
                  <a:pos x="1061" y="891"/>
                </a:cxn>
                <a:cxn ang="0">
                  <a:pos x="1043" y="840"/>
                </a:cxn>
                <a:cxn ang="0">
                  <a:pos x="1029" y="1020"/>
                </a:cxn>
                <a:cxn ang="0">
                  <a:pos x="1056" y="1463"/>
                </a:cxn>
                <a:cxn ang="0">
                  <a:pos x="978" y="1540"/>
                </a:cxn>
                <a:cxn ang="0">
                  <a:pos x="877" y="1480"/>
                </a:cxn>
                <a:cxn ang="0">
                  <a:pos x="867" y="1653"/>
                </a:cxn>
                <a:cxn ang="0">
                  <a:pos x="805" y="1496"/>
                </a:cxn>
                <a:cxn ang="0">
                  <a:pos x="789" y="1150"/>
                </a:cxn>
                <a:cxn ang="0">
                  <a:pos x="760" y="1647"/>
                </a:cxn>
                <a:cxn ang="0">
                  <a:pos x="613" y="2115"/>
                </a:cxn>
                <a:cxn ang="0">
                  <a:pos x="626" y="1400"/>
                </a:cxn>
                <a:cxn ang="0">
                  <a:pos x="633" y="950"/>
                </a:cxn>
                <a:cxn ang="0">
                  <a:pos x="581" y="1192"/>
                </a:cxn>
                <a:cxn ang="0">
                  <a:pos x="548" y="1205"/>
                </a:cxn>
                <a:cxn ang="0">
                  <a:pos x="516" y="1171"/>
                </a:cxn>
                <a:cxn ang="0">
                  <a:pos x="466" y="1093"/>
                </a:cxn>
                <a:cxn ang="0">
                  <a:pos x="406" y="1214"/>
                </a:cxn>
                <a:cxn ang="0">
                  <a:pos x="315" y="1311"/>
                </a:cxn>
                <a:cxn ang="0">
                  <a:pos x="378" y="1354"/>
                </a:cxn>
                <a:cxn ang="0">
                  <a:pos x="401" y="1436"/>
                </a:cxn>
                <a:cxn ang="0">
                  <a:pos x="436" y="1534"/>
                </a:cxn>
                <a:cxn ang="0">
                  <a:pos x="506" y="1424"/>
                </a:cxn>
                <a:cxn ang="0">
                  <a:pos x="467" y="1803"/>
                </a:cxn>
                <a:cxn ang="0">
                  <a:pos x="424" y="1725"/>
                </a:cxn>
                <a:cxn ang="0">
                  <a:pos x="349" y="1719"/>
                </a:cxn>
                <a:cxn ang="0">
                  <a:pos x="294" y="1830"/>
                </a:cxn>
                <a:cxn ang="0">
                  <a:pos x="313" y="1359"/>
                </a:cxn>
                <a:cxn ang="0">
                  <a:pos x="301" y="1296"/>
                </a:cxn>
                <a:cxn ang="0">
                  <a:pos x="302" y="1204"/>
                </a:cxn>
                <a:cxn ang="0">
                  <a:pos x="261" y="1206"/>
                </a:cxn>
                <a:cxn ang="0">
                  <a:pos x="230" y="1332"/>
                </a:cxn>
                <a:cxn ang="0">
                  <a:pos x="186" y="1285"/>
                </a:cxn>
                <a:cxn ang="0">
                  <a:pos x="129" y="1245"/>
                </a:cxn>
                <a:cxn ang="0">
                  <a:pos x="60" y="1358"/>
                </a:cxn>
                <a:cxn ang="0">
                  <a:pos x="39" y="880"/>
                </a:cxn>
                <a:cxn ang="0">
                  <a:pos x="228" y="134"/>
                </a:cxn>
                <a:cxn ang="0">
                  <a:pos x="691" y="105"/>
                </a:cxn>
                <a:cxn ang="0">
                  <a:pos x="1137" y="100"/>
                </a:cxn>
                <a:cxn ang="0">
                  <a:pos x="1260" y="691"/>
                </a:cxn>
              </a:cxnLst>
              <a:rect l="0" t="0" r="r" b="b"/>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2" name="Freeform 62"/>
            <p:cNvSpPr>
              <a:spLocks/>
            </p:cNvSpPr>
            <p:nvPr/>
          </p:nvSpPr>
          <p:spPr bwMode="auto">
            <a:xfrm>
              <a:off x="4203" y="1342"/>
              <a:ext cx="87" cy="79"/>
            </a:xfrm>
            <a:custGeom>
              <a:avLst/>
              <a:gdLst/>
              <a:ahLst/>
              <a:cxnLst>
                <a:cxn ang="0">
                  <a:pos x="301" y="124"/>
                </a:cxn>
                <a:cxn ang="0">
                  <a:pos x="435" y="114"/>
                </a:cxn>
                <a:cxn ang="0">
                  <a:pos x="434" y="150"/>
                </a:cxn>
                <a:cxn ang="0">
                  <a:pos x="422" y="183"/>
                </a:cxn>
                <a:cxn ang="0">
                  <a:pos x="401" y="214"/>
                </a:cxn>
                <a:cxn ang="0">
                  <a:pos x="380" y="246"/>
                </a:cxn>
                <a:cxn ang="0">
                  <a:pos x="358" y="276"/>
                </a:cxn>
                <a:cxn ang="0">
                  <a:pos x="346" y="311"/>
                </a:cxn>
                <a:cxn ang="0">
                  <a:pos x="346" y="350"/>
                </a:cxn>
                <a:cxn ang="0">
                  <a:pos x="363" y="394"/>
                </a:cxn>
                <a:cxn ang="0">
                  <a:pos x="344" y="396"/>
                </a:cxn>
                <a:cxn ang="0">
                  <a:pos x="327" y="394"/>
                </a:cxn>
                <a:cxn ang="0">
                  <a:pos x="311" y="385"/>
                </a:cxn>
                <a:cxn ang="0">
                  <a:pos x="297" y="374"/>
                </a:cxn>
                <a:cxn ang="0">
                  <a:pos x="284" y="360"/>
                </a:cxn>
                <a:cxn ang="0">
                  <a:pos x="271" y="348"/>
                </a:cxn>
                <a:cxn ang="0">
                  <a:pos x="260" y="337"/>
                </a:cxn>
                <a:cxn ang="0">
                  <a:pos x="249" y="332"/>
                </a:cxn>
                <a:cxn ang="0">
                  <a:pos x="238" y="340"/>
                </a:cxn>
                <a:cxn ang="0">
                  <a:pos x="231" y="351"/>
                </a:cxn>
                <a:cxn ang="0">
                  <a:pos x="225" y="362"/>
                </a:cxn>
                <a:cxn ang="0">
                  <a:pos x="221" y="374"/>
                </a:cxn>
                <a:cxn ang="0">
                  <a:pos x="213" y="383"/>
                </a:cxn>
                <a:cxn ang="0">
                  <a:pos x="205" y="390"/>
                </a:cxn>
                <a:cxn ang="0">
                  <a:pos x="192" y="394"/>
                </a:cxn>
                <a:cxn ang="0">
                  <a:pos x="177" y="394"/>
                </a:cxn>
                <a:cxn ang="0">
                  <a:pos x="171" y="361"/>
                </a:cxn>
                <a:cxn ang="0">
                  <a:pos x="157" y="335"/>
                </a:cxn>
                <a:cxn ang="0">
                  <a:pos x="136" y="313"/>
                </a:cxn>
                <a:cxn ang="0">
                  <a:pos x="111" y="294"/>
                </a:cxn>
                <a:cxn ang="0">
                  <a:pos x="82" y="277"/>
                </a:cxn>
                <a:cxn ang="0">
                  <a:pos x="53" y="262"/>
                </a:cxn>
                <a:cxn ang="0">
                  <a:pos x="25" y="245"/>
                </a:cxn>
                <a:cxn ang="0">
                  <a:pos x="0" y="228"/>
                </a:cxn>
                <a:cxn ang="0">
                  <a:pos x="16" y="218"/>
                </a:cxn>
                <a:cxn ang="0">
                  <a:pos x="35" y="212"/>
                </a:cxn>
                <a:cxn ang="0">
                  <a:pos x="56" y="209"/>
                </a:cxn>
                <a:cxn ang="0">
                  <a:pos x="78" y="207"/>
                </a:cxn>
                <a:cxn ang="0">
                  <a:pos x="99" y="204"/>
                </a:cxn>
                <a:cxn ang="0">
                  <a:pos x="119" y="201"/>
                </a:cxn>
                <a:cxn ang="0">
                  <a:pos x="138" y="195"/>
                </a:cxn>
                <a:cxn ang="0">
                  <a:pos x="156" y="187"/>
                </a:cxn>
                <a:cxn ang="0">
                  <a:pos x="228" y="0"/>
                </a:cxn>
                <a:cxn ang="0">
                  <a:pos x="241" y="9"/>
                </a:cxn>
                <a:cxn ang="0">
                  <a:pos x="251" y="23"/>
                </a:cxn>
                <a:cxn ang="0">
                  <a:pos x="258" y="39"/>
                </a:cxn>
                <a:cxn ang="0">
                  <a:pos x="265" y="58"/>
                </a:cxn>
                <a:cxn ang="0">
                  <a:pos x="269" y="75"/>
                </a:cxn>
                <a:cxn ang="0">
                  <a:pos x="277" y="93"/>
                </a:cxn>
                <a:cxn ang="0">
                  <a:pos x="286" y="109"/>
                </a:cxn>
                <a:cxn ang="0">
                  <a:pos x="301" y="124"/>
                </a:cxn>
              </a:cxnLst>
              <a:rect l="0" t="0" r="r" b="b"/>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3" name="Freeform 63"/>
            <p:cNvSpPr>
              <a:spLocks/>
            </p:cNvSpPr>
            <p:nvPr/>
          </p:nvSpPr>
          <p:spPr bwMode="auto">
            <a:xfrm>
              <a:off x="4228" y="1363"/>
              <a:ext cx="52" cy="41"/>
            </a:xfrm>
            <a:custGeom>
              <a:avLst/>
              <a:gdLst/>
              <a:ahLst/>
              <a:cxnLst>
                <a:cxn ang="0">
                  <a:pos x="258" y="62"/>
                </a:cxn>
                <a:cxn ang="0">
                  <a:pos x="248" y="79"/>
                </a:cxn>
                <a:cxn ang="0">
                  <a:pos x="235" y="96"/>
                </a:cxn>
                <a:cxn ang="0">
                  <a:pos x="220" y="110"/>
                </a:cxn>
                <a:cxn ang="0">
                  <a:pos x="206" y="126"/>
                </a:cxn>
                <a:cxn ang="0">
                  <a:pos x="194" y="141"/>
                </a:cxn>
                <a:cxn ang="0">
                  <a:pos x="185" y="160"/>
                </a:cxn>
                <a:cxn ang="0">
                  <a:pos x="181" y="181"/>
                </a:cxn>
                <a:cxn ang="0">
                  <a:pos x="186" y="207"/>
                </a:cxn>
                <a:cxn ang="0">
                  <a:pos x="169" y="192"/>
                </a:cxn>
                <a:cxn ang="0">
                  <a:pos x="153" y="180"/>
                </a:cxn>
                <a:cxn ang="0">
                  <a:pos x="136" y="171"/>
                </a:cxn>
                <a:cxn ang="0">
                  <a:pos x="122" y="168"/>
                </a:cxn>
                <a:cxn ang="0">
                  <a:pos x="105" y="168"/>
                </a:cxn>
                <a:cxn ang="0">
                  <a:pos x="92" y="175"/>
                </a:cxn>
                <a:cxn ang="0">
                  <a:pos x="80" y="187"/>
                </a:cxn>
                <a:cxn ang="0">
                  <a:pos x="72" y="207"/>
                </a:cxn>
                <a:cxn ang="0">
                  <a:pos x="0" y="145"/>
                </a:cxn>
                <a:cxn ang="0">
                  <a:pos x="6" y="136"/>
                </a:cxn>
                <a:cxn ang="0">
                  <a:pos x="13" y="134"/>
                </a:cxn>
                <a:cxn ang="0">
                  <a:pos x="20" y="135"/>
                </a:cxn>
                <a:cxn ang="0">
                  <a:pos x="27" y="141"/>
                </a:cxn>
                <a:cxn ang="0">
                  <a:pos x="33" y="145"/>
                </a:cxn>
                <a:cxn ang="0">
                  <a:pos x="41" y="149"/>
                </a:cxn>
                <a:cxn ang="0">
                  <a:pos x="50" y="149"/>
                </a:cxn>
                <a:cxn ang="0">
                  <a:pos x="62" y="145"/>
                </a:cxn>
                <a:cxn ang="0">
                  <a:pos x="103" y="0"/>
                </a:cxn>
                <a:cxn ang="0">
                  <a:pos x="108" y="24"/>
                </a:cxn>
                <a:cxn ang="0">
                  <a:pos x="122" y="42"/>
                </a:cxn>
                <a:cxn ang="0">
                  <a:pos x="141" y="51"/>
                </a:cxn>
                <a:cxn ang="0">
                  <a:pos x="166" y="57"/>
                </a:cxn>
                <a:cxn ang="0">
                  <a:pos x="191" y="58"/>
                </a:cxn>
                <a:cxn ang="0">
                  <a:pos x="217" y="58"/>
                </a:cxn>
                <a:cxn ang="0">
                  <a:pos x="239" y="58"/>
                </a:cxn>
                <a:cxn ang="0">
                  <a:pos x="258" y="62"/>
                </a:cxn>
              </a:cxnLst>
              <a:rect l="0" t="0" r="r" b="b"/>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4" name="Freeform 64"/>
            <p:cNvSpPr>
              <a:spLocks/>
            </p:cNvSpPr>
            <p:nvPr/>
          </p:nvSpPr>
          <p:spPr bwMode="auto">
            <a:xfrm>
              <a:off x="4087" y="1373"/>
              <a:ext cx="87" cy="91"/>
            </a:xfrm>
            <a:custGeom>
              <a:avLst/>
              <a:gdLst/>
              <a:ahLst/>
              <a:cxnLst>
                <a:cxn ang="0">
                  <a:pos x="415" y="94"/>
                </a:cxn>
                <a:cxn ang="0">
                  <a:pos x="435" y="94"/>
                </a:cxn>
                <a:cxn ang="0">
                  <a:pos x="433" y="127"/>
                </a:cxn>
                <a:cxn ang="0">
                  <a:pos x="420" y="159"/>
                </a:cxn>
                <a:cxn ang="0">
                  <a:pos x="397" y="188"/>
                </a:cxn>
                <a:cxn ang="0">
                  <a:pos x="373" y="219"/>
                </a:cxn>
                <a:cxn ang="0">
                  <a:pos x="352" y="249"/>
                </a:cxn>
                <a:cxn ang="0">
                  <a:pos x="342" y="281"/>
                </a:cxn>
                <a:cxn ang="0">
                  <a:pos x="346" y="315"/>
                </a:cxn>
                <a:cxn ang="0">
                  <a:pos x="373" y="353"/>
                </a:cxn>
                <a:cxn ang="0">
                  <a:pos x="356" y="363"/>
                </a:cxn>
                <a:cxn ang="0">
                  <a:pos x="340" y="367"/>
                </a:cxn>
                <a:cxn ang="0">
                  <a:pos x="322" y="364"/>
                </a:cxn>
                <a:cxn ang="0">
                  <a:pos x="304" y="360"/>
                </a:cxn>
                <a:cxn ang="0">
                  <a:pos x="285" y="352"/>
                </a:cxn>
                <a:cxn ang="0">
                  <a:pos x="267" y="345"/>
                </a:cxn>
                <a:cxn ang="0">
                  <a:pos x="248" y="341"/>
                </a:cxn>
                <a:cxn ang="0">
                  <a:pos x="229" y="343"/>
                </a:cxn>
                <a:cxn ang="0">
                  <a:pos x="221" y="357"/>
                </a:cxn>
                <a:cxn ang="0">
                  <a:pos x="214" y="372"/>
                </a:cxn>
                <a:cxn ang="0">
                  <a:pos x="207" y="387"/>
                </a:cxn>
                <a:cxn ang="0">
                  <a:pos x="200" y="403"/>
                </a:cxn>
                <a:cxn ang="0">
                  <a:pos x="192" y="416"/>
                </a:cxn>
                <a:cxn ang="0">
                  <a:pos x="185" y="431"/>
                </a:cxn>
                <a:cxn ang="0">
                  <a:pos x="175" y="443"/>
                </a:cxn>
                <a:cxn ang="0">
                  <a:pos x="166" y="457"/>
                </a:cxn>
                <a:cxn ang="0">
                  <a:pos x="144" y="455"/>
                </a:cxn>
                <a:cxn ang="0">
                  <a:pos x="131" y="444"/>
                </a:cxn>
                <a:cxn ang="0">
                  <a:pos x="126" y="428"/>
                </a:cxn>
                <a:cxn ang="0">
                  <a:pos x="126" y="408"/>
                </a:cxn>
                <a:cxn ang="0">
                  <a:pos x="127" y="383"/>
                </a:cxn>
                <a:cxn ang="0">
                  <a:pos x="129" y="361"/>
                </a:cxn>
                <a:cxn ang="0">
                  <a:pos x="128" y="338"/>
                </a:cxn>
                <a:cxn ang="0">
                  <a:pos x="125" y="321"/>
                </a:cxn>
                <a:cxn ang="0">
                  <a:pos x="110" y="306"/>
                </a:cxn>
                <a:cxn ang="0">
                  <a:pos x="93" y="296"/>
                </a:cxn>
                <a:cxn ang="0">
                  <a:pos x="74" y="291"/>
                </a:cxn>
                <a:cxn ang="0">
                  <a:pos x="55" y="287"/>
                </a:cxn>
                <a:cxn ang="0">
                  <a:pos x="34" y="283"/>
                </a:cxn>
                <a:cxn ang="0">
                  <a:pos x="18" y="275"/>
                </a:cxn>
                <a:cxn ang="0">
                  <a:pos x="6" y="260"/>
                </a:cxn>
                <a:cxn ang="0">
                  <a:pos x="0" y="239"/>
                </a:cxn>
                <a:cxn ang="0">
                  <a:pos x="15" y="226"/>
                </a:cxn>
                <a:cxn ang="0">
                  <a:pos x="31" y="216"/>
                </a:cxn>
                <a:cxn ang="0">
                  <a:pos x="47" y="207"/>
                </a:cxn>
                <a:cxn ang="0">
                  <a:pos x="62" y="200"/>
                </a:cxn>
                <a:cxn ang="0">
                  <a:pos x="77" y="194"/>
                </a:cxn>
                <a:cxn ang="0">
                  <a:pos x="93" y="190"/>
                </a:cxn>
                <a:cxn ang="0">
                  <a:pos x="109" y="187"/>
                </a:cxn>
                <a:cxn ang="0">
                  <a:pos x="125" y="187"/>
                </a:cxn>
                <a:cxn ang="0">
                  <a:pos x="166" y="0"/>
                </a:cxn>
                <a:cxn ang="0">
                  <a:pos x="201" y="12"/>
                </a:cxn>
                <a:cxn ang="0">
                  <a:pos x="232" y="33"/>
                </a:cxn>
                <a:cxn ang="0">
                  <a:pos x="259" y="57"/>
                </a:cxn>
                <a:cxn ang="0">
                  <a:pos x="286" y="82"/>
                </a:cxn>
                <a:cxn ang="0">
                  <a:pos x="312" y="100"/>
                </a:cxn>
                <a:cxn ang="0">
                  <a:pos x="342" y="112"/>
                </a:cxn>
                <a:cxn ang="0">
                  <a:pos x="374" y="111"/>
                </a:cxn>
                <a:cxn ang="0">
                  <a:pos x="415" y="94"/>
                </a:cxn>
              </a:cxnLst>
              <a:rect l="0" t="0" r="r" b="b"/>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5" name="Freeform 65"/>
            <p:cNvSpPr>
              <a:spLocks/>
            </p:cNvSpPr>
            <p:nvPr/>
          </p:nvSpPr>
          <p:spPr bwMode="auto">
            <a:xfrm>
              <a:off x="4102" y="1386"/>
              <a:ext cx="62" cy="58"/>
            </a:xfrm>
            <a:custGeom>
              <a:avLst/>
              <a:gdLst/>
              <a:ahLst/>
              <a:cxnLst>
                <a:cxn ang="0">
                  <a:pos x="290" y="72"/>
                </a:cxn>
                <a:cxn ang="0">
                  <a:pos x="312" y="72"/>
                </a:cxn>
                <a:cxn ang="0">
                  <a:pos x="292" y="96"/>
                </a:cxn>
                <a:cxn ang="0">
                  <a:pos x="273" y="117"/>
                </a:cxn>
                <a:cxn ang="0">
                  <a:pos x="253" y="136"/>
                </a:cxn>
                <a:cxn ang="0">
                  <a:pos x="236" y="156"/>
                </a:cxn>
                <a:cxn ang="0">
                  <a:pos x="222" y="174"/>
                </a:cxn>
                <a:cxn ang="0">
                  <a:pos x="217" y="195"/>
                </a:cxn>
                <a:cxn ang="0">
                  <a:pos x="220" y="219"/>
                </a:cxn>
                <a:cxn ang="0">
                  <a:pos x="238" y="248"/>
                </a:cxn>
                <a:cxn ang="0">
                  <a:pos x="225" y="247"/>
                </a:cxn>
                <a:cxn ang="0">
                  <a:pos x="212" y="246"/>
                </a:cxn>
                <a:cxn ang="0">
                  <a:pos x="199" y="244"/>
                </a:cxn>
                <a:cxn ang="0">
                  <a:pos x="186" y="241"/>
                </a:cxn>
                <a:cxn ang="0">
                  <a:pos x="173" y="238"/>
                </a:cxn>
                <a:cxn ang="0">
                  <a:pos x="159" y="235"/>
                </a:cxn>
                <a:cxn ang="0">
                  <a:pos x="145" y="231"/>
                </a:cxn>
                <a:cxn ang="0">
                  <a:pos x="135" y="228"/>
                </a:cxn>
                <a:cxn ang="0">
                  <a:pos x="93" y="290"/>
                </a:cxn>
                <a:cxn ang="0">
                  <a:pos x="91" y="276"/>
                </a:cxn>
                <a:cxn ang="0">
                  <a:pos x="87" y="261"/>
                </a:cxn>
                <a:cxn ang="0">
                  <a:pos x="80" y="244"/>
                </a:cxn>
                <a:cxn ang="0">
                  <a:pos x="70" y="228"/>
                </a:cxn>
                <a:cxn ang="0">
                  <a:pos x="56" y="211"/>
                </a:cxn>
                <a:cxn ang="0">
                  <a:pos x="39" y="197"/>
                </a:cxn>
                <a:cxn ang="0">
                  <a:pos x="20" y="185"/>
                </a:cxn>
                <a:cxn ang="0">
                  <a:pos x="0" y="176"/>
                </a:cxn>
                <a:cxn ang="0">
                  <a:pos x="39" y="176"/>
                </a:cxn>
                <a:cxn ang="0">
                  <a:pos x="69" y="167"/>
                </a:cxn>
                <a:cxn ang="0">
                  <a:pos x="88" y="148"/>
                </a:cxn>
                <a:cxn ang="0">
                  <a:pos x="100" y="122"/>
                </a:cxn>
                <a:cxn ang="0">
                  <a:pos x="108" y="91"/>
                </a:cxn>
                <a:cxn ang="0">
                  <a:pos x="113" y="59"/>
                </a:cxn>
                <a:cxn ang="0">
                  <a:pos x="117" y="28"/>
                </a:cxn>
                <a:cxn ang="0">
                  <a:pos x="124" y="0"/>
                </a:cxn>
                <a:cxn ang="0">
                  <a:pos x="139" y="19"/>
                </a:cxn>
                <a:cxn ang="0">
                  <a:pos x="157" y="38"/>
                </a:cxn>
                <a:cxn ang="0">
                  <a:pos x="175" y="55"/>
                </a:cxn>
                <a:cxn ang="0">
                  <a:pos x="195" y="71"/>
                </a:cxn>
                <a:cxn ang="0">
                  <a:pos x="215" y="80"/>
                </a:cxn>
                <a:cxn ang="0">
                  <a:pos x="239" y="84"/>
                </a:cxn>
                <a:cxn ang="0">
                  <a:pos x="263" y="82"/>
                </a:cxn>
                <a:cxn ang="0">
                  <a:pos x="290" y="72"/>
                </a:cxn>
              </a:cxnLst>
              <a:rect l="0" t="0" r="r" b="b"/>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6" name="Freeform 66"/>
            <p:cNvSpPr>
              <a:spLocks/>
            </p:cNvSpPr>
            <p:nvPr/>
          </p:nvSpPr>
          <p:spPr bwMode="auto">
            <a:xfrm>
              <a:off x="4170" y="1417"/>
              <a:ext cx="77" cy="84"/>
            </a:xfrm>
            <a:custGeom>
              <a:avLst/>
              <a:gdLst/>
              <a:ahLst/>
              <a:cxnLst>
                <a:cxn ang="0">
                  <a:pos x="270" y="154"/>
                </a:cxn>
                <a:cxn ang="0">
                  <a:pos x="283" y="163"/>
                </a:cxn>
                <a:cxn ang="0">
                  <a:pos x="298" y="171"/>
                </a:cxn>
                <a:cxn ang="0">
                  <a:pos x="315" y="176"/>
                </a:cxn>
                <a:cxn ang="0">
                  <a:pos x="333" y="183"/>
                </a:cxn>
                <a:cxn ang="0">
                  <a:pos x="349" y="188"/>
                </a:cxn>
                <a:cxn ang="0">
                  <a:pos x="365" y="198"/>
                </a:cxn>
                <a:cxn ang="0">
                  <a:pos x="376" y="210"/>
                </a:cxn>
                <a:cxn ang="0">
                  <a:pos x="384" y="228"/>
                </a:cxn>
                <a:cxn ang="0">
                  <a:pos x="356" y="242"/>
                </a:cxn>
                <a:cxn ang="0">
                  <a:pos x="331" y="260"/>
                </a:cxn>
                <a:cxn ang="0">
                  <a:pos x="309" y="279"/>
                </a:cxn>
                <a:cxn ang="0">
                  <a:pos x="289" y="300"/>
                </a:cxn>
                <a:cxn ang="0">
                  <a:pos x="274" y="323"/>
                </a:cxn>
                <a:cxn ang="0">
                  <a:pos x="263" y="350"/>
                </a:cxn>
                <a:cxn ang="0">
                  <a:pos x="258" y="380"/>
                </a:cxn>
                <a:cxn ang="0">
                  <a:pos x="260" y="414"/>
                </a:cxn>
                <a:cxn ang="0">
                  <a:pos x="241" y="420"/>
                </a:cxn>
                <a:cxn ang="0">
                  <a:pos x="224" y="419"/>
                </a:cxn>
                <a:cxn ang="0">
                  <a:pos x="207" y="412"/>
                </a:cxn>
                <a:cxn ang="0">
                  <a:pos x="193" y="401"/>
                </a:cxn>
                <a:cxn ang="0">
                  <a:pos x="178" y="385"/>
                </a:cxn>
                <a:cxn ang="0">
                  <a:pos x="164" y="369"/>
                </a:cxn>
                <a:cxn ang="0">
                  <a:pos x="149" y="353"/>
                </a:cxn>
                <a:cxn ang="0">
                  <a:pos x="135" y="341"/>
                </a:cxn>
                <a:cxn ang="0">
                  <a:pos x="118" y="349"/>
                </a:cxn>
                <a:cxn ang="0">
                  <a:pos x="101" y="358"/>
                </a:cxn>
                <a:cxn ang="0">
                  <a:pos x="81" y="367"/>
                </a:cxn>
                <a:cxn ang="0">
                  <a:pos x="63" y="373"/>
                </a:cxn>
                <a:cxn ang="0">
                  <a:pos x="44" y="376"/>
                </a:cxn>
                <a:cxn ang="0">
                  <a:pos x="28" y="375"/>
                </a:cxn>
                <a:cxn ang="0">
                  <a:pos x="13" y="367"/>
                </a:cxn>
                <a:cxn ang="0">
                  <a:pos x="0" y="352"/>
                </a:cxn>
                <a:cxn ang="0">
                  <a:pos x="15" y="326"/>
                </a:cxn>
                <a:cxn ang="0">
                  <a:pos x="31" y="300"/>
                </a:cxn>
                <a:cxn ang="0">
                  <a:pos x="42" y="271"/>
                </a:cxn>
                <a:cxn ang="0">
                  <a:pos x="51" y="242"/>
                </a:cxn>
                <a:cxn ang="0">
                  <a:pos x="51" y="213"/>
                </a:cxn>
                <a:cxn ang="0">
                  <a:pos x="44" y="185"/>
                </a:cxn>
                <a:cxn ang="0">
                  <a:pos x="27" y="158"/>
                </a:cxn>
                <a:cxn ang="0">
                  <a:pos x="0" y="134"/>
                </a:cxn>
                <a:cxn ang="0">
                  <a:pos x="13" y="118"/>
                </a:cxn>
                <a:cxn ang="0">
                  <a:pos x="29" y="110"/>
                </a:cxn>
                <a:cxn ang="0">
                  <a:pos x="49" y="107"/>
                </a:cxn>
                <a:cxn ang="0">
                  <a:pos x="69" y="110"/>
                </a:cxn>
                <a:cxn ang="0">
                  <a:pos x="88" y="115"/>
                </a:cxn>
                <a:cxn ang="0">
                  <a:pos x="109" y="122"/>
                </a:cxn>
                <a:cxn ang="0">
                  <a:pos x="128" y="127"/>
                </a:cxn>
                <a:cxn ang="0">
                  <a:pos x="146" y="134"/>
                </a:cxn>
                <a:cxn ang="0">
                  <a:pos x="156" y="114"/>
                </a:cxn>
                <a:cxn ang="0">
                  <a:pos x="168" y="94"/>
                </a:cxn>
                <a:cxn ang="0">
                  <a:pos x="180" y="75"/>
                </a:cxn>
                <a:cxn ang="0">
                  <a:pos x="193" y="58"/>
                </a:cxn>
                <a:cxn ang="0">
                  <a:pos x="206" y="40"/>
                </a:cxn>
                <a:cxn ang="0">
                  <a:pos x="219" y="26"/>
                </a:cxn>
                <a:cxn ang="0">
                  <a:pos x="233" y="11"/>
                </a:cxn>
                <a:cxn ang="0">
                  <a:pos x="249" y="0"/>
                </a:cxn>
                <a:cxn ang="0">
                  <a:pos x="270" y="154"/>
                </a:cxn>
              </a:cxnLst>
              <a:rect l="0" t="0" r="r" b="b"/>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7" name="Freeform 67"/>
            <p:cNvSpPr>
              <a:spLocks/>
            </p:cNvSpPr>
            <p:nvPr/>
          </p:nvSpPr>
          <p:spPr bwMode="auto">
            <a:xfrm>
              <a:off x="4185" y="1435"/>
              <a:ext cx="47" cy="54"/>
            </a:xfrm>
            <a:custGeom>
              <a:avLst/>
              <a:gdLst/>
              <a:ahLst/>
              <a:cxnLst>
                <a:cxn ang="0">
                  <a:pos x="239" y="136"/>
                </a:cxn>
                <a:cxn ang="0">
                  <a:pos x="229" y="141"/>
                </a:cxn>
                <a:cxn ang="0">
                  <a:pos x="220" y="147"/>
                </a:cxn>
                <a:cxn ang="0">
                  <a:pos x="208" y="152"/>
                </a:cxn>
                <a:cxn ang="0">
                  <a:pos x="197" y="158"/>
                </a:cxn>
                <a:cxn ang="0">
                  <a:pos x="185" y="164"/>
                </a:cxn>
                <a:cxn ang="0">
                  <a:pos x="174" y="173"/>
                </a:cxn>
                <a:cxn ang="0">
                  <a:pos x="164" y="183"/>
                </a:cxn>
                <a:cxn ang="0">
                  <a:pos x="156" y="198"/>
                </a:cxn>
                <a:cxn ang="0">
                  <a:pos x="146" y="270"/>
                </a:cxn>
                <a:cxn ang="0">
                  <a:pos x="127" y="255"/>
                </a:cxn>
                <a:cxn ang="0">
                  <a:pos x="109" y="237"/>
                </a:cxn>
                <a:cxn ang="0">
                  <a:pos x="92" y="219"/>
                </a:cxn>
                <a:cxn ang="0">
                  <a:pos x="76" y="206"/>
                </a:cxn>
                <a:cxn ang="0">
                  <a:pos x="58" y="196"/>
                </a:cxn>
                <a:cxn ang="0">
                  <a:pos x="41" y="194"/>
                </a:cxn>
                <a:cxn ang="0">
                  <a:pos x="21" y="204"/>
                </a:cxn>
                <a:cxn ang="0">
                  <a:pos x="0" y="228"/>
                </a:cxn>
                <a:cxn ang="0">
                  <a:pos x="6" y="210"/>
                </a:cxn>
                <a:cxn ang="0">
                  <a:pos x="15" y="193"/>
                </a:cxn>
                <a:cxn ang="0">
                  <a:pos x="24" y="174"/>
                </a:cxn>
                <a:cxn ang="0">
                  <a:pos x="34" y="155"/>
                </a:cxn>
                <a:cxn ang="0">
                  <a:pos x="39" y="135"/>
                </a:cxn>
                <a:cxn ang="0">
                  <a:pos x="41" y="117"/>
                </a:cxn>
                <a:cxn ang="0">
                  <a:pos x="35" y="100"/>
                </a:cxn>
                <a:cxn ang="0">
                  <a:pos x="22" y="84"/>
                </a:cxn>
                <a:cxn ang="0">
                  <a:pos x="0" y="72"/>
                </a:cxn>
                <a:cxn ang="0">
                  <a:pos x="13" y="70"/>
                </a:cxn>
                <a:cxn ang="0">
                  <a:pos x="23" y="76"/>
                </a:cxn>
                <a:cxn ang="0">
                  <a:pos x="30" y="83"/>
                </a:cxn>
                <a:cxn ang="0">
                  <a:pos x="37" y="93"/>
                </a:cxn>
                <a:cxn ang="0">
                  <a:pos x="42" y="102"/>
                </a:cxn>
                <a:cxn ang="0">
                  <a:pos x="50" y="110"/>
                </a:cxn>
                <a:cxn ang="0">
                  <a:pos x="59" y="114"/>
                </a:cxn>
                <a:cxn ang="0">
                  <a:pos x="74" y="114"/>
                </a:cxn>
                <a:cxn ang="0">
                  <a:pos x="146" y="0"/>
                </a:cxn>
                <a:cxn ang="0">
                  <a:pos x="138" y="27"/>
                </a:cxn>
                <a:cxn ang="0">
                  <a:pos x="139" y="52"/>
                </a:cxn>
                <a:cxn ang="0">
                  <a:pos x="147" y="70"/>
                </a:cxn>
                <a:cxn ang="0">
                  <a:pos x="161" y="87"/>
                </a:cxn>
                <a:cxn ang="0">
                  <a:pos x="178" y="100"/>
                </a:cxn>
                <a:cxn ang="0">
                  <a:pos x="198" y="112"/>
                </a:cxn>
                <a:cxn ang="0">
                  <a:pos x="219" y="123"/>
                </a:cxn>
                <a:cxn ang="0">
                  <a:pos x="239" y="136"/>
                </a:cxn>
              </a:cxnLst>
              <a:rect l="0" t="0" r="r" b="b"/>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8" name="Freeform 68"/>
            <p:cNvSpPr>
              <a:spLocks/>
            </p:cNvSpPr>
            <p:nvPr/>
          </p:nvSpPr>
          <p:spPr bwMode="auto">
            <a:xfrm>
              <a:off x="4297" y="1514"/>
              <a:ext cx="27" cy="50"/>
            </a:xfrm>
            <a:custGeom>
              <a:avLst/>
              <a:gdLst/>
              <a:ahLst/>
              <a:cxnLst>
                <a:cxn ang="0">
                  <a:pos x="134" y="249"/>
                </a:cxn>
                <a:cxn ang="0">
                  <a:pos x="128" y="239"/>
                </a:cxn>
                <a:cxn ang="0">
                  <a:pos x="120" y="233"/>
                </a:cxn>
                <a:cxn ang="0">
                  <a:pos x="108" y="231"/>
                </a:cxn>
                <a:cxn ang="0">
                  <a:pos x="98" y="232"/>
                </a:cxn>
                <a:cxn ang="0">
                  <a:pos x="86" y="233"/>
                </a:cxn>
                <a:cxn ang="0">
                  <a:pos x="76" y="235"/>
                </a:cxn>
                <a:cxn ang="0">
                  <a:pos x="67" y="237"/>
                </a:cxn>
                <a:cxn ang="0">
                  <a:pos x="62" y="239"/>
                </a:cxn>
                <a:cxn ang="0">
                  <a:pos x="66" y="223"/>
                </a:cxn>
                <a:cxn ang="0">
                  <a:pos x="70" y="212"/>
                </a:cxn>
                <a:cxn ang="0">
                  <a:pos x="73" y="200"/>
                </a:cxn>
                <a:cxn ang="0">
                  <a:pos x="78" y="191"/>
                </a:cxn>
                <a:cxn ang="0">
                  <a:pos x="80" y="181"/>
                </a:cxn>
                <a:cxn ang="0">
                  <a:pos x="80" y="171"/>
                </a:cxn>
                <a:cxn ang="0">
                  <a:pos x="77" y="159"/>
                </a:cxn>
                <a:cxn ang="0">
                  <a:pos x="72" y="145"/>
                </a:cxn>
                <a:cxn ang="0">
                  <a:pos x="60" y="139"/>
                </a:cxn>
                <a:cxn ang="0">
                  <a:pos x="50" y="135"/>
                </a:cxn>
                <a:cxn ang="0">
                  <a:pos x="41" y="129"/>
                </a:cxn>
                <a:cxn ang="0">
                  <a:pos x="32" y="126"/>
                </a:cxn>
                <a:cxn ang="0">
                  <a:pos x="23" y="120"/>
                </a:cxn>
                <a:cxn ang="0">
                  <a:pos x="15" y="117"/>
                </a:cxn>
                <a:cxn ang="0">
                  <a:pos x="7" y="115"/>
                </a:cxn>
                <a:cxn ang="0">
                  <a:pos x="0" y="115"/>
                </a:cxn>
                <a:cxn ang="0">
                  <a:pos x="24" y="108"/>
                </a:cxn>
                <a:cxn ang="0">
                  <a:pos x="43" y="99"/>
                </a:cxn>
                <a:cxn ang="0">
                  <a:pos x="59" y="86"/>
                </a:cxn>
                <a:cxn ang="0">
                  <a:pos x="72" y="73"/>
                </a:cxn>
                <a:cxn ang="0">
                  <a:pos x="82" y="56"/>
                </a:cxn>
                <a:cxn ang="0">
                  <a:pos x="93" y="38"/>
                </a:cxn>
                <a:cxn ang="0">
                  <a:pos x="103" y="19"/>
                </a:cxn>
                <a:cxn ang="0">
                  <a:pos x="114" y="0"/>
                </a:cxn>
                <a:cxn ang="0">
                  <a:pos x="134" y="249"/>
                </a:cxn>
              </a:cxnLst>
              <a:rect l="0" t="0" r="r" b="b"/>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9" name="Freeform 69"/>
            <p:cNvSpPr>
              <a:spLocks/>
            </p:cNvSpPr>
            <p:nvPr/>
          </p:nvSpPr>
          <p:spPr bwMode="auto">
            <a:xfrm>
              <a:off x="4145" y="1547"/>
              <a:ext cx="34" cy="42"/>
            </a:xfrm>
            <a:custGeom>
              <a:avLst/>
              <a:gdLst/>
              <a:ahLst/>
              <a:cxnLst>
                <a:cxn ang="0">
                  <a:pos x="166" y="72"/>
                </a:cxn>
                <a:cxn ang="0">
                  <a:pos x="166" y="196"/>
                </a:cxn>
                <a:cxn ang="0">
                  <a:pos x="157" y="192"/>
                </a:cxn>
                <a:cxn ang="0">
                  <a:pos x="149" y="188"/>
                </a:cxn>
                <a:cxn ang="0">
                  <a:pos x="141" y="185"/>
                </a:cxn>
                <a:cxn ang="0">
                  <a:pos x="133" y="181"/>
                </a:cxn>
                <a:cxn ang="0">
                  <a:pos x="123" y="178"/>
                </a:cxn>
                <a:cxn ang="0">
                  <a:pos x="114" y="177"/>
                </a:cxn>
                <a:cxn ang="0">
                  <a:pos x="104" y="176"/>
                </a:cxn>
                <a:cxn ang="0">
                  <a:pos x="94" y="176"/>
                </a:cxn>
                <a:cxn ang="0">
                  <a:pos x="72" y="206"/>
                </a:cxn>
                <a:cxn ang="0">
                  <a:pos x="70" y="199"/>
                </a:cxn>
                <a:cxn ang="0">
                  <a:pos x="66" y="189"/>
                </a:cxn>
                <a:cxn ang="0">
                  <a:pos x="59" y="177"/>
                </a:cxn>
                <a:cxn ang="0">
                  <a:pos x="51" y="166"/>
                </a:cxn>
                <a:cxn ang="0">
                  <a:pos x="39" y="152"/>
                </a:cxn>
                <a:cxn ang="0">
                  <a:pos x="28" y="143"/>
                </a:cxn>
                <a:cxn ang="0">
                  <a:pos x="13" y="136"/>
                </a:cxn>
                <a:cxn ang="0">
                  <a:pos x="0" y="134"/>
                </a:cxn>
                <a:cxn ang="0">
                  <a:pos x="52" y="0"/>
                </a:cxn>
                <a:cxn ang="0">
                  <a:pos x="56" y="20"/>
                </a:cxn>
                <a:cxn ang="0">
                  <a:pos x="64" y="39"/>
                </a:cxn>
                <a:cxn ang="0">
                  <a:pos x="74" y="54"/>
                </a:cxn>
                <a:cxn ang="0">
                  <a:pos x="89" y="66"/>
                </a:cxn>
                <a:cxn ang="0">
                  <a:pos x="104" y="73"/>
                </a:cxn>
                <a:cxn ang="0">
                  <a:pos x="122" y="77"/>
                </a:cxn>
                <a:cxn ang="0">
                  <a:pos x="142" y="76"/>
                </a:cxn>
                <a:cxn ang="0">
                  <a:pos x="166" y="72"/>
                </a:cxn>
              </a:cxnLst>
              <a:rect l="0" t="0" r="r" b="b"/>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0" name="Freeform 70"/>
            <p:cNvSpPr>
              <a:spLocks/>
            </p:cNvSpPr>
            <p:nvPr/>
          </p:nvSpPr>
          <p:spPr bwMode="auto">
            <a:xfrm>
              <a:off x="4063" y="1572"/>
              <a:ext cx="49" cy="66"/>
            </a:xfrm>
            <a:custGeom>
              <a:avLst/>
              <a:gdLst/>
              <a:ahLst/>
              <a:cxnLst>
                <a:cxn ang="0">
                  <a:pos x="246" y="92"/>
                </a:cxn>
                <a:cxn ang="0">
                  <a:pos x="235" y="280"/>
                </a:cxn>
                <a:cxn ang="0">
                  <a:pos x="173" y="248"/>
                </a:cxn>
                <a:cxn ang="0">
                  <a:pos x="111" y="331"/>
                </a:cxn>
                <a:cxn ang="0">
                  <a:pos x="111" y="314"/>
                </a:cxn>
                <a:cxn ang="0">
                  <a:pos x="119" y="295"/>
                </a:cxn>
                <a:cxn ang="0">
                  <a:pos x="129" y="275"/>
                </a:cxn>
                <a:cxn ang="0">
                  <a:pos x="141" y="256"/>
                </a:cxn>
                <a:cxn ang="0">
                  <a:pos x="146" y="236"/>
                </a:cxn>
                <a:cxn ang="0">
                  <a:pos x="144" y="220"/>
                </a:cxn>
                <a:cxn ang="0">
                  <a:pos x="130" y="205"/>
                </a:cxn>
                <a:cxn ang="0">
                  <a:pos x="101" y="196"/>
                </a:cxn>
                <a:cxn ang="0">
                  <a:pos x="86" y="187"/>
                </a:cxn>
                <a:cxn ang="0">
                  <a:pos x="68" y="183"/>
                </a:cxn>
                <a:cxn ang="0">
                  <a:pos x="48" y="181"/>
                </a:cxn>
                <a:cxn ang="0">
                  <a:pos x="30" y="178"/>
                </a:cxn>
                <a:cxn ang="0">
                  <a:pos x="14" y="172"/>
                </a:cxn>
                <a:cxn ang="0">
                  <a:pos x="4" y="161"/>
                </a:cxn>
                <a:cxn ang="0">
                  <a:pos x="0" y="142"/>
                </a:cxn>
                <a:cxn ang="0">
                  <a:pos x="7" y="114"/>
                </a:cxn>
                <a:cxn ang="0">
                  <a:pos x="32" y="111"/>
                </a:cxn>
                <a:cxn ang="0">
                  <a:pos x="57" y="105"/>
                </a:cxn>
                <a:cxn ang="0">
                  <a:pos x="77" y="96"/>
                </a:cxn>
                <a:cxn ang="0">
                  <a:pos x="98" y="83"/>
                </a:cxn>
                <a:cxn ang="0">
                  <a:pos x="112" y="66"/>
                </a:cxn>
                <a:cxn ang="0">
                  <a:pos x="126" y="47"/>
                </a:cxn>
                <a:cxn ang="0">
                  <a:pos x="135" y="25"/>
                </a:cxn>
                <a:cxn ang="0">
                  <a:pos x="142" y="0"/>
                </a:cxn>
                <a:cxn ang="0">
                  <a:pos x="148" y="16"/>
                </a:cxn>
                <a:cxn ang="0">
                  <a:pos x="157" y="34"/>
                </a:cxn>
                <a:cxn ang="0">
                  <a:pos x="167" y="52"/>
                </a:cxn>
                <a:cxn ang="0">
                  <a:pos x="178" y="70"/>
                </a:cxn>
                <a:cxn ang="0">
                  <a:pos x="190" y="82"/>
                </a:cxn>
                <a:cxn ang="0">
                  <a:pos x="205" y="92"/>
                </a:cxn>
                <a:cxn ang="0">
                  <a:pos x="223" y="96"/>
                </a:cxn>
                <a:cxn ang="0">
                  <a:pos x="246" y="92"/>
                </a:cxn>
              </a:cxnLst>
              <a:rect l="0" t="0" r="r" b="b"/>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1" name="Freeform 71"/>
            <p:cNvSpPr>
              <a:spLocks/>
            </p:cNvSpPr>
            <p:nvPr/>
          </p:nvSpPr>
          <p:spPr bwMode="auto">
            <a:xfrm>
              <a:off x="4046" y="1616"/>
              <a:ext cx="62" cy="122"/>
            </a:xfrm>
            <a:custGeom>
              <a:avLst/>
              <a:gdLst/>
              <a:ahLst/>
              <a:cxnLst>
                <a:cxn ang="0">
                  <a:pos x="155" y="30"/>
                </a:cxn>
                <a:cxn ang="0">
                  <a:pos x="153" y="53"/>
                </a:cxn>
                <a:cxn ang="0">
                  <a:pos x="149" y="77"/>
                </a:cxn>
                <a:cxn ang="0">
                  <a:pos x="143" y="99"/>
                </a:cxn>
                <a:cxn ang="0">
                  <a:pos x="137" y="123"/>
                </a:cxn>
                <a:cxn ang="0">
                  <a:pos x="132" y="146"/>
                </a:cxn>
                <a:cxn ang="0">
                  <a:pos x="129" y="169"/>
                </a:cxn>
                <a:cxn ang="0">
                  <a:pos x="129" y="193"/>
                </a:cxn>
                <a:cxn ang="0">
                  <a:pos x="135" y="217"/>
                </a:cxn>
                <a:cxn ang="0">
                  <a:pos x="160" y="207"/>
                </a:cxn>
                <a:cxn ang="0">
                  <a:pos x="182" y="190"/>
                </a:cxn>
                <a:cxn ang="0">
                  <a:pos x="203" y="168"/>
                </a:cxn>
                <a:cxn ang="0">
                  <a:pos x="223" y="147"/>
                </a:cxn>
                <a:cxn ang="0">
                  <a:pos x="242" y="126"/>
                </a:cxn>
                <a:cxn ang="0">
                  <a:pos x="263" y="115"/>
                </a:cxn>
                <a:cxn ang="0">
                  <a:pos x="285" y="112"/>
                </a:cxn>
                <a:cxn ang="0">
                  <a:pos x="311" y="124"/>
                </a:cxn>
                <a:cxn ang="0">
                  <a:pos x="310" y="182"/>
                </a:cxn>
                <a:cxn ang="0">
                  <a:pos x="303" y="242"/>
                </a:cxn>
                <a:cxn ang="0">
                  <a:pos x="291" y="301"/>
                </a:cxn>
                <a:cxn ang="0">
                  <a:pos x="279" y="363"/>
                </a:cxn>
                <a:cxn ang="0">
                  <a:pos x="263" y="424"/>
                </a:cxn>
                <a:cxn ang="0">
                  <a:pos x="251" y="486"/>
                </a:cxn>
                <a:cxn ang="0">
                  <a:pos x="241" y="548"/>
                </a:cxn>
                <a:cxn ang="0">
                  <a:pos x="239" y="611"/>
                </a:cxn>
                <a:cxn ang="0">
                  <a:pos x="206" y="607"/>
                </a:cxn>
                <a:cxn ang="0">
                  <a:pos x="175" y="603"/>
                </a:cxn>
                <a:cxn ang="0">
                  <a:pos x="142" y="599"/>
                </a:cxn>
                <a:cxn ang="0">
                  <a:pos x="111" y="595"/>
                </a:cxn>
                <a:cxn ang="0">
                  <a:pos x="80" y="587"/>
                </a:cxn>
                <a:cxn ang="0">
                  <a:pos x="51" y="578"/>
                </a:cxn>
                <a:cxn ang="0">
                  <a:pos x="24" y="565"/>
                </a:cxn>
                <a:cxn ang="0">
                  <a:pos x="0" y="549"/>
                </a:cxn>
                <a:cxn ang="0">
                  <a:pos x="23" y="485"/>
                </a:cxn>
                <a:cxn ang="0">
                  <a:pos x="40" y="418"/>
                </a:cxn>
                <a:cxn ang="0">
                  <a:pos x="52" y="350"/>
                </a:cxn>
                <a:cxn ang="0">
                  <a:pos x="62" y="281"/>
                </a:cxn>
                <a:cxn ang="0">
                  <a:pos x="68" y="210"/>
                </a:cxn>
                <a:cxn ang="0">
                  <a:pos x="75" y="140"/>
                </a:cxn>
                <a:cxn ang="0">
                  <a:pos x="82" y="69"/>
                </a:cxn>
                <a:cxn ang="0">
                  <a:pos x="93" y="0"/>
                </a:cxn>
                <a:cxn ang="0">
                  <a:pos x="103" y="0"/>
                </a:cxn>
                <a:cxn ang="0">
                  <a:pos x="114" y="2"/>
                </a:cxn>
                <a:cxn ang="0">
                  <a:pos x="123" y="5"/>
                </a:cxn>
                <a:cxn ang="0">
                  <a:pos x="132" y="11"/>
                </a:cxn>
                <a:cxn ang="0">
                  <a:pos x="138" y="15"/>
                </a:cxn>
                <a:cxn ang="0">
                  <a:pos x="145" y="20"/>
                </a:cxn>
                <a:cxn ang="0">
                  <a:pos x="150" y="25"/>
                </a:cxn>
                <a:cxn ang="0">
                  <a:pos x="155" y="30"/>
                </a:cxn>
              </a:cxnLst>
              <a:rect l="0" t="0" r="r" b="b"/>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2" name="Freeform 72"/>
            <p:cNvSpPr>
              <a:spLocks/>
            </p:cNvSpPr>
            <p:nvPr/>
          </p:nvSpPr>
          <p:spPr bwMode="auto">
            <a:xfrm>
              <a:off x="4232" y="1620"/>
              <a:ext cx="54" cy="60"/>
            </a:xfrm>
            <a:custGeom>
              <a:avLst/>
              <a:gdLst/>
              <a:ahLst/>
              <a:cxnLst>
                <a:cxn ang="0">
                  <a:pos x="156" y="93"/>
                </a:cxn>
                <a:cxn ang="0">
                  <a:pos x="167" y="87"/>
                </a:cxn>
                <a:cxn ang="0">
                  <a:pos x="178" y="82"/>
                </a:cxn>
                <a:cxn ang="0">
                  <a:pos x="190" y="75"/>
                </a:cxn>
                <a:cxn ang="0">
                  <a:pos x="202" y="69"/>
                </a:cxn>
                <a:cxn ang="0">
                  <a:pos x="213" y="63"/>
                </a:cxn>
                <a:cxn ang="0">
                  <a:pos x="226" y="60"/>
                </a:cxn>
                <a:cxn ang="0">
                  <a:pos x="237" y="59"/>
                </a:cxn>
                <a:cxn ang="0">
                  <a:pos x="250" y="62"/>
                </a:cxn>
                <a:cxn ang="0">
                  <a:pos x="270" y="218"/>
                </a:cxn>
                <a:cxn ang="0">
                  <a:pos x="253" y="211"/>
                </a:cxn>
                <a:cxn ang="0">
                  <a:pos x="239" y="205"/>
                </a:cxn>
                <a:cxn ang="0">
                  <a:pos x="226" y="197"/>
                </a:cxn>
                <a:cxn ang="0">
                  <a:pos x="213" y="190"/>
                </a:cxn>
                <a:cxn ang="0">
                  <a:pos x="200" y="183"/>
                </a:cxn>
                <a:cxn ang="0">
                  <a:pos x="189" y="181"/>
                </a:cxn>
                <a:cxn ang="0">
                  <a:pos x="177" y="181"/>
                </a:cxn>
                <a:cxn ang="0">
                  <a:pos x="166" y="187"/>
                </a:cxn>
                <a:cxn ang="0">
                  <a:pos x="125" y="301"/>
                </a:cxn>
                <a:cxn ang="0">
                  <a:pos x="119" y="291"/>
                </a:cxn>
                <a:cxn ang="0">
                  <a:pos x="115" y="281"/>
                </a:cxn>
                <a:cxn ang="0">
                  <a:pos x="113" y="270"/>
                </a:cxn>
                <a:cxn ang="0">
                  <a:pos x="113" y="260"/>
                </a:cxn>
                <a:cxn ang="0">
                  <a:pos x="111" y="250"/>
                </a:cxn>
                <a:cxn ang="0">
                  <a:pos x="108" y="241"/>
                </a:cxn>
                <a:cxn ang="0">
                  <a:pos x="103" y="233"/>
                </a:cxn>
                <a:cxn ang="0">
                  <a:pos x="94" y="228"/>
                </a:cxn>
                <a:cxn ang="0">
                  <a:pos x="83" y="218"/>
                </a:cxn>
                <a:cxn ang="0">
                  <a:pos x="74" y="213"/>
                </a:cxn>
                <a:cxn ang="0">
                  <a:pos x="62" y="210"/>
                </a:cxn>
                <a:cxn ang="0">
                  <a:pos x="51" y="211"/>
                </a:cxn>
                <a:cxn ang="0">
                  <a:pos x="37" y="213"/>
                </a:cxn>
                <a:cxn ang="0">
                  <a:pos x="25" y="215"/>
                </a:cxn>
                <a:cxn ang="0">
                  <a:pos x="11" y="216"/>
                </a:cxn>
                <a:cxn ang="0">
                  <a:pos x="0" y="218"/>
                </a:cxn>
                <a:cxn ang="0">
                  <a:pos x="24" y="197"/>
                </a:cxn>
                <a:cxn ang="0">
                  <a:pos x="44" y="173"/>
                </a:cxn>
                <a:cxn ang="0">
                  <a:pos x="60" y="147"/>
                </a:cxn>
                <a:cxn ang="0">
                  <a:pos x="72" y="120"/>
                </a:cxn>
                <a:cxn ang="0">
                  <a:pos x="80" y="91"/>
                </a:cxn>
                <a:cxn ang="0">
                  <a:pos x="85" y="61"/>
                </a:cxn>
                <a:cxn ang="0">
                  <a:pos x="85" y="31"/>
                </a:cxn>
                <a:cxn ang="0">
                  <a:pos x="83" y="0"/>
                </a:cxn>
                <a:cxn ang="0">
                  <a:pos x="95" y="9"/>
                </a:cxn>
                <a:cxn ang="0">
                  <a:pos x="104" y="22"/>
                </a:cxn>
                <a:cxn ang="0">
                  <a:pos x="109" y="34"/>
                </a:cxn>
                <a:cxn ang="0">
                  <a:pos x="115" y="50"/>
                </a:cxn>
                <a:cxn ang="0">
                  <a:pos x="120" y="62"/>
                </a:cxn>
                <a:cxn ang="0">
                  <a:pos x="128" y="76"/>
                </a:cxn>
                <a:cxn ang="0">
                  <a:pos x="139" y="86"/>
                </a:cxn>
                <a:cxn ang="0">
                  <a:pos x="156" y="93"/>
                </a:cxn>
              </a:cxnLst>
              <a:rect l="0" t="0" r="r" b="b"/>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3" name="Freeform 73"/>
            <p:cNvSpPr>
              <a:spLocks/>
            </p:cNvSpPr>
            <p:nvPr/>
          </p:nvSpPr>
          <p:spPr bwMode="auto">
            <a:xfrm>
              <a:off x="4322" y="1663"/>
              <a:ext cx="37" cy="44"/>
            </a:xfrm>
            <a:custGeom>
              <a:avLst/>
              <a:gdLst/>
              <a:ahLst/>
              <a:cxnLst>
                <a:cxn ang="0">
                  <a:pos x="187" y="176"/>
                </a:cxn>
                <a:cxn ang="0">
                  <a:pos x="174" y="171"/>
                </a:cxn>
                <a:cxn ang="0">
                  <a:pos x="163" y="166"/>
                </a:cxn>
                <a:cxn ang="0">
                  <a:pos x="152" y="161"/>
                </a:cxn>
                <a:cxn ang="0">
                  <a:pos x="142" y="157"/>
                </a:cxn>
                <a:cxn ang="0">
                  <a:pos x="130" y="153"/>
                </a:cxn>
                <a:cxn ang="0">
                  <a:pos x="121" y="152"/>
                </a:cxn>
                <a:cxn ang="0">
                  <a:pos x="111" y="152"/>
                </a:cxn>
                <a:cxn ang="0">
                  <a:pos x="104" y="155"/>
                </a:cxn>
                <a:cxn ang="0">
                  <a:pos x="95" y="162"/>
                </a:cxn>
                <a:cxn ang="0">
                  <a:pos x="88" y="172"/>
                </a:cxn>
                <a:cxn ang="0">
                  <a:pos x="83" y="181"/>
                </a:cxn>
                <a:cxn ang="0">
                  <a:pos x="77" y="190"/>
                </a:cxn>
                <a:cxn ang="0">
                  <a:pos x="70" y="197"/>
                </a:cxn>
                <a:cxn ang="0">
                  <a:pos x="65" y="205"/>
                </a:cxn>
                <a:cxn ang="0">
                  <a:pos x="58" y="211"/>
                </a:cxn>
                <a:cxn ang="0">
                  <a:pos x="52" y="217"/>
                </a:cxn>
                <a:cxn ang="0">
                  <a:pos x="59" y="201"/>
                </a:cxn>
                <a:cxn ang="0">
                  <a:pos x="59" y="186"/>
                </a:cxn>
                <a:cxn ang="0">
                  <a:pos x="53" y="171"/>
                </a:cxn>
                <a:cxn ang="0">
                  <a:pos x="44" y="157"/>
                </a:cxn>
                <a:cxn ang="0">
                  <a:pos x="32" y="144"/>
                </a:cxn>
                <a:cxn ang="0">
                  <a:pos x="21" y="132"/>
                </a:cxn>
                <a:cxn ang="0">
                  <a:pos x="8" y="122"/>
                </a:cxn>
                <a:cxn ang="0">
                  <a:pos x="0" y="114"/>
                </a:cxn>
                <a:cxn ang="0">
                  <a:pos x="24" y="112"/>
                </a:cxn>
                <a:cxn ang="0">
                  <a:pos x="42" y="104"/>
                </a:cxn>
                <a:cxn ang="0">
                  <a:pos x="57" y="89"/>
                </a:cxn>
                <a:cxn ang="0">
                  <a:pos x="68" y="73"/>
                </a:cxn>
                <a:cxn ang="0">
                  <a:pos x="78" y="51"/>
                </a:cxn>
                <a:cxn ang="0">
                  <a:pos x="88" y="32"/>
                </a:cxn>
                <a:cxn ang="0">
                  <a:pos x="100" y="13"/>
                </a:cxn>
                <a:cxn ang="0">
                  <a:pos x="114" y="0"/>
                </a:cxn>
                <a:cxn ang="0">
                  <a:pos x="118" y="23"/>
                </a:cxn>
                <a:cxn ang="0">
                  <a:pos x="122" y="45"/>
                </a:cxn>
                <a:cxn ang="0">
                  <a:pos x="127" y="68"/>
                </a:cxn>
                <a:cxn ang="0">
                  <a:pos x="135" y="92"/>
                </a:cxn>
                <a:cxn ang="0">
                  <a:pos x="143" y="113"/>
                </a:cxn>
                <a:cxn ang="0">
                  <a:pos x="154" y="135"/>
                </a:cxn>
                <a:cxn ang="0">
                  <a:pos x="169" y="155"/>
                </a:cxn>
                <a:cxn ang="0">
                  <a:pos x="187" y="176"/>
                </a:cxn>
              </a:cxnLst>
              <a:rect l="0" t="0" r="r" b="b"/>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4" name="Freeform 74"/>
            <p:cNvSpPr>
              <a:spLocks/>
            </p:cNvSpPr>
            <p:nvPr/>
          </p:nvSpPr>
          <p:spPr bwMode="auto">
            <a:xfrm>
              <a:off x="4112" y="1663"/>
              <a:ext cx="52" cy="46"/>
            </a:xfrm>
            <a:custGeom>
              <a:avLst/>
              <a:gdLst/>
              <a:ahLst/>
              <a:cxnLst>
                <a:cxn ang="0">
                  <a:pos x="208" y="93"/>
                </a:cxn>
                <a:cxn ang="0">
                  <a:pos x="260" y="93"/>
                </a:cxn>
                <a:cxn ang="0">
                  <a:pos x="246" y="105"/>
                </a:cxn>
                <a:cxn ang="0">
                  <a:pos x="234" y="119"/>
                </a:cxn>
                <a:cxn ang="0">
                  <a:pos x="220" y="135"/>
                </a:cxn>
                <a:cxn ang="0">
                  <a:pos x="211" y="152"/>
                </a:cxn>
                <a:cxn ang="0">
                  <a:pos x="203" y="167"/>
                </a:cxn>
                <a:cxn ang="0">
                  <a:pos x="201" y="184"/>
                </a:cxn>
                <a:cxn ang="0">
                  <a:pos x="205" y="200"/>
                </a:cxn>
                <a:cxn ang="0">
                  <a:pos x="218" y="217"/>
                </a:cxn>
                <a:cxn ang="0">
                  <a:pos x="218" y="227"/>
                </a:cxn>
                <a:cxn ang="0">
                  <a:pos x="214" y="228"/>
                </a:cxn>
                <a:cxn ang="0">
                  <a:pos x="206" y="227"/>
                </a:cxn>
                <a:cxn ang="0">
                  <a:pos x="195" y="223"/>
                </a:cxn>
                <a:cxn ang="0">
                  <a:pos x="183" y="219"/>
                </a:cxn>
                <a:cxn ang="0">
                  <a:pos x="167" y="216"/>
                </a:cxn>
                <a:cxn ang="0">
                  <a:pos x="151" y="215"/>
                </a:cxn>
                <a:cxn ang="0">
                  <a:pos x="136" y="218"/>
                </a:cxn>
                <a:cxn ang="0">
                  <a:pos x="124" y="227"/>
                </a:cxn>
                <a:cxn ang="0">
                  <a:pos x="116" y="206"/>
                </a:cxn>
                <a:cxn ang="0">
                  <a:pos x="104" y="191"/>
                </a:cxn>
                <a:cxn ang="0">
                  <a:pos x="88" y="180"/>
                </a:cxn>
                <a:cxn ang="0">
                  <a:pos x="70" y="173"/>
                </a:cxn>
                <a:cxn ang="0">
                  <a:pos x="49" y="165"/>
                </a:cxn>
                <a:cxn ang="0">
                  <a:pos x="30" y="157"/>
                </a:cxn>
                <a:cxn ang="0">
                  <a:pos x="13" y="147"/>
                </a:cxn>
                <a:cxn ang="0">
                  <a:pos x="0" y="135"/>
                </a:cxn>
                <a:cxn ang="0">
                  <a:pos x="15" y="125"/>
                </a:cxn>
                <a:cxn ang="0">
                  <a:pos x="35" y="118"/>
                </a:cxn>
                <a:cxn ang="0">
                  <a:pos x="54" y="113"/>
                </a:cxn>
                <a:cxn ang="0">
                  <a:pos x="74" y="110"/>
                </a:cxn>
                <a:cxn ang="0">
                  <a:pos x="92" y="103"/>
                </a:cxn>
                <a:cxn ang="0">
                  <a:pos x="109" y="94"/>
                </a:cxn>
                <a:cxn ang="0">
                  <a:pos x="123" y="80"/>
                </a:cxn>
                <a:cxn ang="0">
                  <a:pos x="134" y="62"/>
                </a:cxn>
                <a:cxn ang="0">
                  <a:pos x="156" y="0"/>
                </a:cxn>
                <a:cxn ang="0">
                  <a:pos x="159" y="14"/>
                </a:cxn>
                <a:cxn ang="0">
                  <a:pos x="162" y="26"/>
                </a:cxn>
                <a:cxn ang="0">
                  <a:pos x="167" y="38"/>
                </a:cxn>
                <a:cxn ang="0">
                  <a:pos x="173" y="50"/>
                </a:cxn>
                <a:cxn ang="0">
                  <a:pos x="178" y="60"/>
                </a:cxn>
                <a:cxn ang="0">
                  <a:pos x="186" y="70"/>
                </a:cxn>
                <a:cxn ang="0">
                  <a:pos x="196" y="80"/>
                </a:cxn>
                <a:cxn ang="0">
                  <a:pos x="208" y="93"/>
                </a:cxn>
              </a:cxnLst>
              <a:rect l="0" t="0" r="r" b="b"/>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5" name="Freeform 75"/>
            <p:cNvSpPr>
              <a:spLocks/>
            </p:cNvSpPr>
            <p:nvPr/>
          </p:nvSpPr>
          <p:spPr bwMode="auto">
            <a:xfrm>
              <a:off x="4228" y="1668"/>
              <a:ext cx="60" cy="102"/>
            </a:xfrm>
            <a:custGeom>
              <a:avLst/>
              <a:gdLst/>
              <a:ahLst/>
              <a:cxnLst>
                <a:cxn ang="0">
                  <a:pos x="300" y="456"/>
                </a:cxn>
                <a:cxn ang="0">
                  <a:pos x="266" y="473"/>
                </a:cxn>
                <a:cxn ang="0">
                  <a:pos x="230" y="488"/>
                </a:cxn>
                <a:cxn ang="0">
                  <a:pos x="192" y="499"/>
                </a:cxn>
                <a:cxn ang="0">
                  <a:pos x="153" y="507"/>
                </a:cxn>
                <a:cxn ang="0">
                  <a:pos x="113" y="510"/>
                </a:cxn>
                <a:cxn ang="0">
                  <a:pos x="73" y="510"/>
                </a:cxn>
                <a:cxn ang="0">
                  <a:pos x="35" y="506"/>
                </a:cxn>
                <a:cxn ang="0">
                  <a:pos x="0" y="497"/>
                </a:cxn>
                <a:cxn ang="0">
                  <a:pos x="0" y="20"/>
                </a:cxn>
                <a:cxn ang="0">
                  <a:pos x="44" y="10"/>
                </a:cxn>
                <a:cxn ang="0">
                  <a:pos x="71" y="18"/>
                </a:cxn>
                <a:cxn ang="0">
                  <a:pos x="85" y="37"/>
                </a:cxn>
                <a:cxn ang="0">
                  <a:pos x="93" y="66"/>
                </a:cxn>
                <a:cxn ang="0">
                  <a:pos x="97" y="98"/>
                </a:cxn>
                <a:cxn ang="0">
                  <a:pos x="102" y="131"/>
                </a:cxn>
                <a:cxn ang="0">
                  <a:pos x="113" y="158"/>
                </a:cxn>
                <a:cxn ang="0">
                  <a:pos x="134" y="176"/>
                </a:cxn>
                <a:cxn ang="0">
                  <a:pos x="159" y="163"/>
                </a:cxn>
                <a:cxn ang="0">
                  <a:pos x="177" y="148"/>
                </a:cxn>
                <a:cxn ang="0">
                  <a:pos x="187" y="126"/>
                </a:cxn>
                <a:cxn ang="0">
                  <a:pos x="195" y="102"/>
                </a:cxn>
                <a:cxn ang="0">
                  <a:pos x="198" y="75"/>
                </a:cxn>
                <a:cxn ang="0">
                  <a:pos x="203" y="49"/>
                </a:cxn>
                <a:cxn ang="0">
                  <a:pos x="207" y="23"/>
                </a:cxn>
                <a:cxn ang="0">
                  <a:pos x="218" y="0"/>
                </a:cxn>
                <a:cxn ang="0">
                  <a:pos x="290" y="52"/>
                </a:cxn>
                <a:cxn ang="0">
                  <a:pos x="300" y="456"/>
                </a:cxn>
              </a:cxnLst>
              <a:rect l="0" t="0" r="r" b="b"/>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6" name="Freeform 76"/>
            <p:cNvSpPr>
              <a:spLocks/>
            </p:cNvSpPr>
            <p:nvPr/>
          </p:nvSpPr>
          <p:spPr bwMode="auto">
            <a:xfrm>
              <a:off x="4104" y="1684"/>
              <a:ext cx="74" cy="83"/>
            </a:xfrm>
            <a:custGeom>
              <a:avLst/>
              <a:gdLst/>
              <a:ahLst/>
              <a:cxnLst>
                <a:cxn ang="0">
                  <a:pos x="324" y="395"/>
                </a:cxn>
                <a:cxn ang="0">
                  <a:pos x="262" y="414"/>
                </a:cxn>
                <a:cxn ang="0">
                  <a:pos x="193" y="412"/>
                </a:cxn>
                <a:cxn ang="0">
                  <a:pos x="124" y="406"/>
                </a:cxn>
                <a:cxn ang="0">
                  <a:pos x="44" y="399"/>
                </a:cxn>
                <a:cxn ang="0">
                  <a:pos x="2" y="350"/>
                </a:cxn>
                <a:cxn ang="0">
                  <a:pos x="2" y="271"/>
                </a:cxn>
                <a:cxn ang="0">
                  <a:pos x="12" y="190"/>
                </a:cxn>
                <a:cxn ang="0">
                  <a:pos x="20" y="94"/>
                </a:cxn>
                <a:cxn ang="0">
                  <a:pos x="43" y="92"/>
                </a:cxn>
                <a:cxn ang="0">
                  <a:pos x="67" y="101"/>
                </a:cxn>
                <a:cxn ang="0">
                  <a:pos x="89" y="113"/>
                </a:cxn>
                <a:cxn ang="0">
                  <a:pos x="113" y="124"/>
                </a:cxn>
                <a:cxn ang="0">
                  <a:pos x="113" y="164"/>
                </a:cxn>
                <a:cxn ang="0">
                  <a:pos x="106" y="206"/>
                </a:cxn>
                <a:cxn ang="0">
                  <a:pos x="105" y="244"/>
                </a:cxn>
                <a:cxn ang="0">
                  <a:pos x="124" y="280"/>
                </a:cxn>
                <a:cxn ang="0">
                  <a:pos x="160" y="246"/>
                </a:cxn>
                <a:cxn ang="0">
                  <a:pos x="188" y="197"/>
                </a:cxn>
                <a:cxn ang="0">
                  <a:pos x="216" y="163"/>
                </a:cxn>
                <a:cxn ang="0">
                  <a:pos x="259" y="176"/>
                </a:cxn>
                <a:cxn ang="0">
                  <a:pos x="273" y="191"/>
                </a:cxn>
                <a:cxn ang="0">
                  <a:pos x="290" y="203"/>
                </a:cxn>
                <a:cxn ang="0">
                  <a:pos x="308" y="209"/>
                </a:cxn>
                <a:cxn ang="0">
                  <a:pos x="331" y="208"/>
                </a:cxn>
                <a:cxn ang="0">
                  <a:pos x="338" y="156"/>
                </a:cxn>
                <a:cxn ang="0">
                  <a:pos x="315" y="99"/>
                </a:cxn>
                <a:cxn ang="0">
                  <a:pos x="307" y="45"/>
                </a:cxn>
                <a:cxn ang="0">
                  <a:pos x="363" y="0"/>
                </a:cxn>
                <a:cxn ang="0">
                  <a:pos x="368" y="83"/>
                </a:cxn>
                <a:cxn ang="0">
                  <a:pos x="364" y="175"/>
                </a:cxn>
                <a:cxn ang="0">
                  <a:pos x="356" y="272"/>
                </a:cxn>
                <a:cxn ang="0">
                  <a:pos x="351" y="374"/>
                </a:cxn>
              </a:cxnLst>
              <a:rect l="0" t="0" r="r" b="b"/>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7" name="Freeform 77"/>
            <p:cNvSpPr>
              <a:spLocks/>
            </p:cNvSpPr>
            <p:nvPr/>
          </p:nvSpPr>
          <p:spPr bwMode="auto">
            <a:xfrm>
              <a:off x="4278" y="1767"/>
              <a:ext cx="31" cy="46"/>
            </a:xfrm>
            <a:custGeom>
              <a:avLst/>
              <a:gdLst/>
              <a:ahLst/>
              <a:cxnLst>
                <a:cxn ang="0">
                  <a:pos x="156" y="31"/>
                </a:cxn>
                <a:cxn ang="0">
                  <a:pos x="42" y="228"/>
                </a:cxn>
                <a:cxn ang="0">
                  <a:pos x="32" y="219"/>
                </a:cxn>
                <a:cxn ang="0">
                  <a:pos x="20" y="211"/>
                </a:cxn>
                <a:cxn ang="0">
                  <a:pos x="14" y="205"/>
                </a:cxn>
                <a:cxn ang="0">
                  <a:pos x="8" y="200"/>
                </a:cxn>
                <a:cxn ang="0">
                  <a:pos x="4" y="193"/>
                </a:cxn>
                <a:cxn ang="0">
                  <a:pos x="0" y="187"/>
                </a:cxn>
                <a:cxn ang="0">
                  <a:pos x="114" y="0"/>
                </a:cxn>
                <a:cxn ang="0">
                  <a:pos x="120" y="0"/>
                </a:cxn>
                <a:cxn ang="0">
                  <a:pos x="126" y="2"/>
                </a:cxn>
                <a:cxn ang="0">
                  <a:pos x="130" y="5"/>
                </a:cxn>
                <a:cxn ang="0">
                  <a:pos x="135" y="11"/>
                </a:cxn>
                <a:cxn ang="0">
                  <a:pos x="138" y="15"/>
                </a:cxn>
                <a:cxn ang="0">
                  <a:pos x="144" y="21"/>
                </a:cxn>
                <a:cxn ang="0">
                  <a:pos x="148" y="26"/>
                </a:cxn>
                <a:cxn ang="0">
                  <a:pos x="156" y="31"/>
                </a:cxn>
              </a:cxnLst>
              <a:rect l="0" t="0" r="r" b="b"/>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8" name="Freeform 78"/>
            <p:cNvSpPr>
              <a:spLocks/>
            </p:cNvSpPr>
            <p:nvPr/>
          </p:nvSpPr>
          <p:spPr bwMode="auto">
            <a:xfrm>
              <a:off x="4275" y="1773"/>
              <a:ext cx="11" cy="19"/>
            </a:xfrm>
            <a:custGeom>
              <a:avLst/>
              <a:gdLst/>
              <a:ahLst/>
              <a:cxnLst>
                <a:cxn ang="0">
                  <a:pos x="3" y="93"/>
                </a:cxn>
                <a:cxn ang="0">
                  <a:pos x="2" y="74"/>
                </a:cxn>
                <a:cxn ang="0">
                  <a:pos x="1" y="58"/>
                </a:cxn>
                <a:cxn ang="0">
                  <a:pos x="0" y="43"/>
                </a:cxn>
                <a:cxn ang="0">
                  <a:pos x="2" y="31"/>
                </a:cxn>
                <a:cxn ang="0">
                  <a:pos x="5" y="19"/>
                </a:cxn>
                <a:cxn ang="0">
                  <a:pos x="15" y="10"/>
                </a:cxn>
                <a:cxn ang="0">
                  <a:pos x="31" y="4"/>
                </a:cxn>
                <a:cxn ang="0">
                  <a:pos x="55" y="0"/>
                </a:cxn>
                <a:cxn ang="0">
                  <a:pos x="3" y="93"/>
                </a:cxn>
              </a:cxnLst>
              <a:rect l="0" t="0" r="r" b="b"/>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9" name="Freeform 79"/>
            <p:cNvSpPr>
              <a:spLocks/>
            </p:cNvSpPr>
            <p:nvPr/>
          </p:nvSpPr>
          <p:spPr bwMode="auto">
            <a:xfrm>
              <a:off x="4131" y="1777"/>
              <a:ext cx="29" cy="44"/>
            </a:xfrm>
            <a:custGeom>
              <a:avLst/>
              <a:gdLst/>
              <a:ahLst/>
              <a:cxnLst>
                <a:cxn ang="0">
                  <a:pos x="145" y="0"/>
                </a:cxn>
                <a:cxn ang="0">
                  <a:pos x="126" y="27"/>
                </a:cxn>
                <a:cxn ang="0">
                  <a:pos x="109" y="55"/>
                </a:cxn>
                <a:cxn ang="0">
                  <a:pos x="92" y="82"/>
                </a:cxn>
                <a:cxn ang="0">
                  <a:pos x="76" y="111"/>
                </a:cxn>
                <a:cxn ang="0">
                  <a:pos x="58" y="139"/>
                </a:cxn>
                <a:cxn ang="0">
                  <a:pos x="41" y="167"/>
                </a:cxn>
                <a:cxn ang="0">
                  <a:pos x="21" y="193"/>
                </a:cxn>
                <a:cxn ang="0">
                  <a:pos x="0" y="218"/>
                </a:cxn>
                <a:cxn ang="0">
                  <a:pos x="2" y="183"/>
                </a:cxn>
                <a:cxn ang="0">
                  <a:pos x="8" y="150"/>
                </a:cxn>
                <a:cxn ang="0">
                  <a:pos x="17" y="119"/>
                </a:cxn>
                <a:cxn ang="0">
                  <a:pos x="31" y="92"/>
                </a:cxn>
                <a:cxn ang="0">
                  <a:pos x="45" y="65"/>
                </a:cxn>
                <a:cxn ang="0">
                  <a:pos x="60" y="41"/>
                </a:cxn>
                <a:cxn ang="0">
                  <a:pos x="76" y="19"/>
                </a:cxn>
                <a:cxn ang="0">
                  <a:pos x="93" y="0"/>
                </a:cxn>
                <a:cxn ang="0">
                  <a:pos x="96" y="2"/>
                </a:cxn>
                <a:cxn ang="0">
                  <a:pos x="102" y="3"/>
                </a:cxn>
                <a:cxn ang="0">
                  <a:pos x="109" y="3"/>
                </a:cxn>
                <a:cxn ang="0">
                  <a:pos x="116" y="3"/>
                </a:cxn>
                <a:cxn ang="0">
                  <a:pos x="122" y="1"/>
                </a:cxn>
                <a:cxn ang="0">
                  <a:pos x="129" y="1"/>
                </a:cxn>
                <a:cxn ang="0">
                  <a:pos x="137" y="0"/>
                </a:cxn>
                <a:cxn ang="0">
                  <a:pos x="145" y="0"/>
                </a:cxn>
              </a:cxnLst>
              <a:rect l="0" t="0" r="r" b="b"/>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0" name="Freeform 80"/>
            <p:cNvSpPr>
              <a:spLocks/>
            </p:cNvSpPr>
            <p:nvPr/>
          </p:nvSpPr>
          <p:spPr bwMode="auto">
            <a:xfrm>
              <a:off x="4139" y="1782"/>
              <a:ext cx="29" cy="53"/>
            </a:xfrm>
            <a:custGeom>
              <a:avLst/>
              <a:gdLst/>
              <a:ahLst/>
              <a:cxnLst>
                <a:cxn ang="0">
                  <a:pos x="32" y="269"/>
                </a:cxn>
                <a:cxn ang="0">
                  <a:pos x="0" y="249"/>
                </a:cxn>
                <a:cxn ang="0">
                  <a:pos x="146" y="0"/>
                </a:cxn>
                <a:cxn ang="0">
                  <a:pos x="145" y="36"/>
                </a:cxn>
                <a:cxn ang="0">
                  <a:pos x="137" y="72"/>
                </a:cxn>
                <a:cxn ang="0">
                  <a:pos x="123" y="106"/>
                </a:cxn>
                <a:cxn ang="0">
                  <a:pos x="107" y="141"/>
                </a:cxn>
                <a:cxn ang="0">
                  <a:pos x="87" y="173"/>
                </a:cxn>
                <a:cxn ang="0">
                  <a:pos x="68" y="206"/>
                </a:cxn>
                <a:cxn ang="0">
                  <a:pos x="48" y="237"/>
                </a:cxn>
                <a:cxn ang="0">
                  <a:pos x="32" y="269"/>
                </a:cxn>
              </a:cxnLst>
              <a:rect l="0" t="0" r="r" b="b"/>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1" name="Freeform 81"/>
            <p:cNvSpPr>
              <a:spLocks/>
            </p:cNvSpPr>
            <p:nvPr/>
          </p:nvSpPr>
          <p:spPr bwMode="auto">
            <a:xfrm>
              <a:off x="4293" y="1782"/>
              <a:ext cx="30" cy="43"/>
            </a:xfrm>
            <a:custGeom>
              <a:avLst/>
              <a:gdLst/>
              <a:ahLst/>
              <a:cxnLst>
                <a:cxn ang="0">
                  <a:pos x="61" y="217"/>
                </a:cxn>
                <a:cxn ang="0">
                  <a:pos x="51" y="209"/>
                </a:cxn>
                <a:cxn ang="0">
                  <a:pos x="38" y="203"/>
                </a:cxn>
                <a:cxn ang="0">
                  <a:pos x="26" y="198"/>
                </a:cxn>
                <a:cxn ang="0">
                  <a:pos x="14" y="193"/>
                </a:cxn>
                <a:cxn ang="0">
                  <a:pos x="4" y="185"/>
                </a:cxn>
                <a:cxn ang="0">
                  <a:pos x="0" y="179"/>
                </a:cxn>
                <a:cxn ang="0">
                  <a:pos x="1" y="167"/>
                </a:cxn>
                <a:cxn ang="0">
                  <a:pos x="9" y="155"/>
                </a:cxn>
                <a:cxn ang="0">
                  <a:pos x="112" y="0"/>
                </a:cxn>
                <a:cxn ang="0">
                  <a:pos x="139" y="23"/>
                </a:cxn>
                <a:cxn ang="0">
                  <a:pos x="149" y="49"/>
                </a:cxn>
                <a:cxn ang="0">
                  <a:pos x="143" y="76"/>
                </a:cxn>
                <a:cxn ang="0">
                  <a:pos x="129" y="104"/>
                </a:cxn>
                <a:cxn ang="0">
                  <a:pos x="107" y="131"/>
                </a:cxn>
                <a:cxn ang="0">
                  <a:pos x="87" y="161"/>
                </a:cxn>
                <a:cxn ang="0">
                  <a:pos x="69" y="189"/>
                </a:cxn>
                <a:cxn ang="0">
                  <a:pos x="61" y="217"/>
                </a:cxn>
              </a:cxnLst>
              <a:rect l="0" t="0" r="r" b="b"/>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2" name="Freeform 82"/>
            <p:cNvSpPr>
              <a:spLocks/>
            </p:cNvSpPr>
            <p:nvPr/>
          </p:nvSpPr>
          <p:spPr bwMode="auto">
            <a:xfrm>
              <a:off x="4313" y="1798"/>
              <a:ext cx="31" cy="37"/>
            </a:xfrm>
            <a:custGeom>
              <a:avLst/>
              <a:gdLst/>
              <a:ahLst/>
              <a:cxnLst>
                <a:cxn ang="0">
                  <a:pos x="156" y="52"/>
                </a:cxn>
                <a:cxn ang="0">
                  <a:pos x="63" y="186"/>
                </a:cxn>
                <a:cxn ang="0">
                  <a:pos x="0" y="166"/>
                </a:cxn>
                <a:cxn ang="0">
                  <a:pos x="84" y="0"/>
                </a:cxn>
                <a:cxn ang="0">
                  <a:pos x="91" y="3"/>
                </a:cxn>
                <a:cxn ang="0">
                  <a:pos x="100" y="6"/>
                </a:cxn>
                <a:cxn ang="0">
                  <a:pos x="110" y="11"/>
                </a:cxn>
                <a:cxn ang="0">
                  <a:pos x="120" y="17"/>
                </a:cxn>
                <a:cxn ang="0">
                  <a:pos x="129" y="22"/>
                </a:cxn>
                <a:cxn ang="0">
                  <a:pos x="138" y="30"/>
                </a:cxn>
                <a:cxn ang="0">
                  <a:pos x="147" y="40"/>
                </a:cxn>
                <a:cxn ang="0">
                  <a:pos x="156" y="52"/>
                </a:cxn>
              </a:cxnLst>
              <a:rect l="0" t="0" r="r" b="b"/>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3" name="Freeform 83"/>
            <p:cNvSpPr>
              <a:spLocks/>
            </p:cNvSpPr>
            <p:nvPr/>
          </p:nvSpPr>
          <p:spPr bwMode="auto">
            <a:xfrm>
              <a:off x="4154" y="1809"/>
              <a:ext cx="26" cy="43"/>
            </a:xfrm>
            <a:custGeom>
              <a:avLst/>
              <a:gdLst/>
              <a:ahLst/>
              <a:cxnLst>
                <a:cxn ang="0">
                  <a:pos x="124" y="72"/>
                </a:cxn>
                <a:cxn ang="0">
                  <a:pos x="40" y="218"/>
                </a:cxn>
                <a:cxn ang="0">
                  <a:pos x="30" y="209"/>
                </a:cxn>
                <a:cxn ang="0">
                  <a:pos x="20" y="201"/>
                </a:cxn>
                <a:cxn ang="0">
                  <a:pos x="7" y="193"/>
                </a:cxn>
                <a:cxn ang="0">
                  <a:pos x="0" y="186"/>
                </a:cxn>
                <a:cxn ang="0">
                  <a:pos x="82" y="0"/>
                </a:cxn>
                <a:cxn ang="0">
                  <a:pos x="92" y="1"/>
                </a:cxn>
                <a:cxn ang="0">
                  <a:pos x="104" y="6"/>
                </a:cxn>
                <a:cxn ang="0">
                  <a:pos x="113" y="13"/>
                </a:cxn>
                <a:cxn ang="0">
                  <a:pos x="122" y="23"/>
                </a:cxn>
                <a:cxn ang="0">
                  <a:pos x="126" y="33"/>
                </a:cxn>
                <a:cxn ang="0">
                  <a:pos x="130" y="47"/>
                </a:cxn>
                <a:cxn ang="0">
                  <a:pos x="128" y="59"/>
                </a:cxn>
                <a:cxn ang="0">
                  <a:pos x="124" y="72"/>
                </a:cxn>
              </a:cxnLst>
              <a:rect l="0" t="0" r="r" b="b"/>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4" name="Freeform 84"/>
            <p:cNvSpPr>
              <a:spLocks/>
            </p:cNvSpPr>
            <p:nvPr/>
          </p:nvSpPr>
          <p:spPr bwMode="auto">
            <a:xfrm>
              <a:off x="4336" y="1815"/>
              <a:ext cx="20" cy="29"/>
            </a:xfrm>
            <a:custGeom>
              <a:avLst/>
              <a:gdLst/>
              <a:ahLst/>
              <a:cxnLst>
                <a:cxn ang="0">
                  <a:pos x="83" y="146"/>
                </a:cxn>
                <a:cxn ang="0">
                  <a:pos x="0" y="136"/>
                </a:cxn>
                <a:cxn ang="0">
                  <a:pos x="62" y="0"/>
                </a:cxn>
                <a:cxn ang="0">
                  <a:pos x="72" y="15"/>
                </a:cxn>
                <a:cxn ang="0">
                  <a:pos x="82" y="33"/>
                </a:cxn>
                <a:cxn ang="0">
                  <a:pos x="89" y="50"/>
                </a:cxn>
                <a:cxn ang="0">
                  <a:pos x="96" y="69"/>
                </a:cxn>
                <a:cxn ang="0">
                  <a:pos x="97" y="87"/>
                </a:cxn>
                <a:cxn ang="0">
                  <a:pos x="96" y="106"/>
                </a:cxn>
                <a:cxn ang="0">
                  <a:pos x="91" y="125"/>
                </a:cxn>
                <a:cxn ang="0">
                  <a:pos x="83" y="146"/>
                </a:cxn>
              </a:cxnLst>
              <a:rect l="0" t="0" r="r" b="b"/>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5" name="Freeform 85"/>
            <p:cNvSpPr>
              <a:spLocks/>
            </p:cNvSpPr>
            <p:nvPr/>
          </p:nvSpPr>
          <p:spPr bwMode="auto">
            <a:xfrm>
              <a:off x="4171" y="1827"/>
              <a:ext cx="24" cy="35"/>
            </a:xfrm>
            <a:custGeom>
              <a:avLst/>
              <a:gdLst/>
              <a:ahLst/>
              <a:cxnLst>
                <a:cxn ang="0">
                  <a:pos x="57" y="176"/>
                </a:cxn>
                <a:cxn ang="0">
                  <a:pos x="44" y="174"/>
                </a:cxn>
                <a:cxn ang="0">
                  <a:pos x="31" y="171"/>
                </a:cxn>
                <a:cxn ang="0">
                  <a:pos x="18" y="163"/>
                </a:cxn>
                <a:cxn ang="0">
                  <a:pos x="9" y="155"/>
                </a:cxn>
                <a:cxn ang="0">
                  <a:pos x="2" y="144"/>
                </a:cxn>
                <a:cxn ang="0">
                  <a:pos x="0" y="132"/>
                </a:cxn>
                <a:cxn ang="0">
                  <a:pos x="4" y="118"/>
                </a:cxn>
                <a:cxn ang="0">
                  <a:pos x="15" y="104"/>
                </a:cxn>
                <a:cxn ang="0">
                  <a:pos x="79" y="0"/>
                </a:cxn>
                <a:cxn ang="0">
                  <a:pos x="107" y="19"/>
                </a:cxn>
                <a:cxn ang="0">
                  <a:pos x="119" y="42"/>
                </a:cxn>
                <a:cxn ang="0">
                  <a:pos x="118" y="65"/>
                </a:cxn>
                <a:cxn ang="0">
                  <a:pos x="110" y="88"/>
                </a:cxn>
                <a:cxn ang="0">
                  <a:pos x="95" y="111"/>
                </a:cxn>
                <a:cxn ang="0">
                  <a:pos x="79" y="133"/>
                </a:cxn>
                <a:cxn ang="0">
                  <a:pos x="64" y="155"/>
                </a:cxn>
                <a:cxn ang="0">
                  <a:pos x="57" y="176"/>
                </a:cxn>
              </a:cxnLst>
              <a:rect l="0" t="0" r="r" b="b"/>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6" name="Freeform 86"/>
            <p:cNvSpPr>
              <a:spLocks/>
            </p:cNvSpPr>
            <p:nvPr/>
          </p:nvSpPr>
          <p:spPr bwMode="auto">
            <a:xfrm>
              <a:off x="4193" y="1846"/>
              <a:ext cx="17" cy="23"/>
            </a:xfrm>
            <a:custGeom>
              <a:avLst/>
              <a:gdLst/>
              <a:ahLst/>
              <a:cxnLst>
                <a:cxn ang="0">
                  <a:pos x="73" y="114"/>
                </a:cxn>
                <a:cxn ang="0">
                  <a:pos x="0" y="104"/>
                </a:cxn>
                <a:cxn ang="0">
                  <a:pos x="42" y="0"/>
                </a:cxn>
                <a:cxn ang="0">
                  <a:pos x="52" y="11"/>
                </a:cxn>
                <a:cxn ang="0">
                  <a:pos x="64" y="25"/>
                </a:cxn>
                <a:cxn ang="0">
                  <a:pos x="73" y="38"/>
                </a:cxn>
                <a:cxn ang="0">
                  <a:pos x="80" y="53"/>
                </a:cxn>
                <a:cxn ang="0">
                  <a:pos x="84" y="67"/>
                </a:cxn>
                <a:cxn ang="0">
                  <a:pos x="85" y="82"/>
                </a:cxn>
                <a:cxn ang="0">
                  <a:pos x="80" y="97"/>
                </a:cxn>
                <a:cxn ang="0">
                  <a:pos x="73" y="114"/>
                </a:cxn>
              </a:cxnLst>
              <a:rect l="0" t="0" r="r" b="b"/>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7" name="Freeform 87"/>
            <p:cNvSpPr>
              <a:spLocks/>
            </p:cNvSpPr>
            <p:nvPr/>
          </p:nvSpPr>
          <p:spPr bwMode="auto">
            <a:xfrm>
              <a:off x="4212" y="884"/>
              <a:ext cx="12" cy="7"/>
            </a:xfrm>
            <a:custGeom>
              <a:avLst/>
              <a:gdLst/>
              <a:ahLst/>
              <a:cxnLst>
                <a:cxn ang="0">
                  <a:pos x="62" y="32"/>
                </a:cxn>
                <a:cxn ang="0">
                  <a:pos x="62" y="34"/>
                </a:cxn>
                <a:cxn ang="0">
                  <a:pos x="58" y="35"/>
                </a:cxn>
                <a:cxn ang="0">
                  <a:pos x="49" y="35"/>
                </a:cxn>
                <a:cxn ang="0">
                  <a:pos x="38" y="35"/>
                </a:cxn>
                <a:cxn ang="0">
                  <a:pos x="26" y="33"/>
                </a:cxn>
                <a:cxn ang="0">
                  <a:pos x="15" y="33"/>
                </a:cxn>
                <a:cxn ang="0">
                  <a:pos x="6" y="32"/>
                </a:cxn>
                <a:cxn ang="0">
                  <a:pos x="0" y="32"/>
                </a:cxn>
                <a:cxn ang="0">
                  <a:pos x="31" y="0"/>
                </a:cxn>
                <a:cxn ang="0">
                  <a:pos x="62" y="32"/>
                </a:cxn>
              </a:cxnLst>
              <a:rect l="0" t="0" r="r" b="b"/>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8" name="Freeform 88"/>
            <p:cNvSpPr>
              <a:spLocks/>
            </p:cNvSpPr>
            <p:nvPr/>
          </p:nvSpPr>
          <p:spPr bwMode="auto">
            <a:xfrm>
              <a:off x="4123" y="610"/>
              <a:ext cx="62" cy="66"/>
            </a:xfrm>
            <a:custGeom>
              <a:avLst/>
              <a:gdLst/>
              <a:ahLst/>
              <a:cxnLst>
                <a:cxn ang="0">
                  <a:pos x="228" y="104"/>
                </a:cxn>
                <a:cxn ang="0">
                  <a:pos x="310" y="125"/>
                </a:cxn>
                <a:cxn ang="0">
                  <a:pos x="310" y="136"/>
                </a:cxn>
                <a:cxn ang="0">
                  <a:pos x="300" y="143"/>
                </a:cxn>
                <a:cxn ang="0">
                  <a:pos x="290" y="152"/>
                </a:cxn>
                <a:cxn ang="0">
                  <a:pos x="278" y="162"/>
                </a:cxn>
                <a:cxn ang="0">
                  <a:pos x="267" y="172"/>
                </a:cxn>
                <a:cxn ang="0">
                  <a:pos x="256" y="182"/>
                </a:cxn>
                <a:cxn ang="0">
                  <a:pos x="249" y="195"/>
                </a:cxn>
                <a:cxn ang="0">
                  <a:pos x="246" y="206"/>
                </a:cxn>
                <a:cxn ang="0">
                  <a:pos x="248" y="218"/>
                </a:cxn>
                <a:cxn ang="0">
                  <a:pos x="258" y="231"/>
                </a:cxn>
                <a:cxn ang="0">
                  <a:pos x="266" y="244"/>
                </a:cxn>
                <a:cxn ang="0">
                  <a:pos x="271" y="259"/>
                </a:cxn>
                <a:cxn ang="0">
                  <a:pos x="274" y="275"/>
                </a:cxn>
                <a:cxn ang="0">
                  <a:pos x="274" y="289"/>
                </a:cxn>
                <a:cxn ang="0">
                  <a:pos x="274" y="305"/>
                </a:cxn>
                <a:cxn ang="0">
                  <a:pos x="272" y="319"/>
                </a:cxn>
                <a:cxn ang="0">
                  <a:pos x="270" y="332"/>
                </a:cxn>
                <a:cxn ang="0">
                  <a:pos x="254" y="329"/>
                </a:cxn>
                <a:cxn ang="0">
                  <a:pos x="240" y="323"/>
                </a:cxn>
                <a:cxn ang="0">
                  <a:pos x="228" y="314"/>
                </a:cxn>
                <a:cxn ang="0">
                  <a:pos x="218" y="306"/>
                </a:cxn>
                <a:cxn ang="0">
                  <a:pos x="205" y="296"/>
                </a:cxn>
                <a:cxn ang="0">
                  <a:pos x="193" y="288"/>
                </a:cxn>
                <a:cxn ang="0">
                  <a:pos x="179" y="282"/>
                </a:cxn>
                <a:cxn ang="0">
                  <a:pos x="166" y="280"/>
                </a:cxn>
                <a:cxn ang="0">
                  <a:pos x="160" y="275"/>
                </a:cxn>
                <a:cxn ang="0">
                  <a:pos x="156" y="269"/>
                </a:cxn>
                <a:cxn ang="0">
                  <a:pos x="149" y="262"/>
                </a:cxn>
                <a:cxn ang="0">
                  <a:pos x="143" y="258"/>
                </a:cxn>
                <a:cxn ang="0">
                  <a:pos x="135" y="253"/>
                </a:cxn>
                <a:cxn ang="0">
                  <a:pos x="128" y="252"/>
                </a:cxn>
                <a:cxn ang="0">
                  <a:pos x="121" y="253"/>
                </a:cxn>
                <a:cxn ang="0">
                  <a:pos x="114" y="260"/>
                </a:cxn>
                <a:cxn ang="0">
                  <a:pos x="100" y="270"/>
                </a:cxn>
                <a:cxn ang="0">
                  <a:pos x="88" y="280"/>
                </a:cxn>
                <a:cxn ang="0">
                  <a:pos x="74" y="289"/>
                </a:cxn>
                <a:cxn ang="0">
                  <a:pos x="62" y="299"/>
                </a:cxn>
                <a:cxn ang="0">
                  <a:pos x="48" y="305"/>
                </a:cxn>
                <a:cxn ang="0">
                  <a:pos x="35" y="312"/>
                </a:cxn>
                <a:cxn ang="0">
                  <a:pos x="21" y="317"/>
                </a:cxn>
                <a:cxn ang="0">
                  <a:pos x="10" y="322"/>
                </a:cxn>
                <a:cxn ang="0">
                  <a:pos x="62" y="187"/>
                </a:cxn>
                <a:cxn ang="0">
                  <a:pos x="55" y="178"/>
                </a:cxn>
                <a:cxn ang="0">
                  <a:pos x="48" y="169"/>
                </a:cxn>
                <a:cxn ang="0">
                  <a:pos x="39" y="160"/>
                </a:cxn>
                <a:cxn ang="0">
                  <a:pos x="30" y="151"/>
                </a:cxn>
                <a:cxn ang="0">
                  <a:pos x="20" y="140"/>
                </a:cxn>
                <a:cxn ang="0">
                  <a:pos x="11" y="131"/>
                </a:cxn>
                <a:cxn ang="0">
                  <a:pos x="4" y="121"/>
                </a:cxn>
                <a:cxn ang="0">
                  <a:pos x="0" y="114"/>
                </a:cxn>
                <a:cxn ang="0">
                  <a:pos x="27" y="117"/>
                </a:cxn>
                <a:cxn ang="0">
                  <a:pos x="52" y="112"/>
                </a:cxn>
                <a:cxn ang="0">
                  <a:pos x="73" y="100"/>
                </a:cxn>
                <a:cxn ang="0">
                  <a:pos x="92" y="84"/>
                </a:cxn>
                <a:cxn ang="0">
                  <a:pos x="108" y="64"/>
                </a:cxn>
                <a:cxn ang="0">
                  <a:pos x="124" y="42"/>
                </a:cxn>
                <a:cxn ang="0">
                  <a:pos x="139" y="19"/>
                </a:cxn>
                <a:cxn ang="0">
                  <a:pos x="156" y="0"/>
                </a:cxn>
                <a:cxn ang="0">
                  <a:pos x="166" y="0"/>
                </a:cxn>
                <a:cxn ang="0">
                  <a:pos x="228" y="104"/>
                </a:cxn>
              </a:cxnLst>
              <a:rect l="0" t="0" r="r" b="b"/>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9" name="Freeform 89"/>
            <p:cNvSpPr>
              <a:spLocks/>
            </p:cNvSpPr>
            <p:nvPr/>
          </p:nvSpPr>
          <p:spPr bwMode="auto">
            <a:xfrm>
              <a:off x="4131" y="618"/>
              <a:ext cx="46" cy="52"/>
            </a:xfrm>
            <a:custGeom>
              <a:avLst/>
              <a:gdLst/>
              <a:ahLst/>
              <a:cxnLst>
                <a:cxn ang="0">
                  <a:pos x="197" y="94"/>
                </a:cxn>
                <a:cxn ang="0">
                  <a:pos x="204" y="94"/>
                </a:cxn>
                <a:cxn ang="0">
                  <a:pos x="212" y="94"/>
                </a:cxn>
                <a:cxn ang="0">
                  <a:pos x="220" y="94"/>
                </a:cxn>
                <a:cxn ang="0">
                  <a:pos x="229" y="94"/>
                </a:cxn>
                <a:cxn ang="0">
                  <a:pos x="222" y="103"/>
                </a:cxn>
                <a:cxn ang="0">
                  <a:pos x="216" y="111"/>
                </a:cxn>
                <a:cxn ang="0">
                  <a:pos x="208" y="116"/>
                </a:cxn>
                <a:cxn ang="0">
                  <a:pos x="202" y="122"/>
                </a:cxn>
                <a:cxn ang="0">
                  <a:pos x="194" y="127"/>
                </a:cxn>
                <a:cxn ang="0">
                  <a:pos x="187" y="131"/>
                </a:cxn>
                <a:cxn ang="0">
                  <a:pos x="180" y="137"/>
                </a:cxn>
                <a:cxn ang="0">
                  <a:pos x="177" y="145"/>
                </a:cxn>
                <a:cxn ang="0">
                  <a:pos x="180" y="159"/>
                </a:cxn>
                <a:cxn ang="0">
                  <a:pos x="186" y="175"/>
                </a:cxn>
                <a:cxn ang="0">
                  <a:pos x="193" y="190"/>
                </a:cxn>
                <a:cxn ang="0">
                  <a:pos x="199" y="206"/>
                </a:cxn>
                <a:cxn ang="0">
                  <a:pos x="204" y="219"/>
                </a:cxn>
                <a:cxn ang="0">
                  <a:pos x="207" y="233"/>
                </a:cxn>
                <a:cxn ang="0">
                  <a:pos x="208" y="245"/>
                </a:cxn>
                <a:cxn ang="0">
                  <a:pos x="207" y="259"/>
                </a:cxn>
                <a:cxn ang="0">
                  <a:pos x="93" y="176"/>
                </a:cxn>
                <a:cxn ang="0">
                  <a:pos x="0" y="238"/>
                </a:cxn>
                <a:cxn ang="0">
                  <a:pos x="4" y="221"/>
                </a:cxn>
                <a:cxn ang="0">
                  <a:pos x="11" y="208"/>
                </a:cxn>
                <a:cxn ang="0">
                  <a:pos x="16" y="194"/>
                </a:cxn>
                <a:cxn ang="0">
                  <a:pos x="24" y="182"/>
                </a:cxn>
                <a:cxn ang="0">
                  <a:pos x="30" y="168"/>
                </a:cxn>
                <a:cxn ang="0">
                  <a:pos x="35" y="157"/>
                </a:cxn>
                <a:cxn ang="0">
                  <a:pos x="39" y="146"/>
                </a:cxn>
                <a:cxn ang="0">
                  <a:pos x="41" y="134"/>
                </a:cxn>
                <a:cxn ang="0">
                  <a:pos x="33" y="129"/>
                </a:cxn>
                <a:cxn ang="0">
                  <a:pos x="26" y="124"/>
                </a:cxn>
                <a:cxn ang="0">
                  <a:pos x="21" y="118"/>
                </a:cxn>
                <a:cxn ang="0">
                  <a:pos x="16" y="112"/>
                </a:cxn>
                <a:cxn ang="0">
                  <a:pos x="12" y="104"/>
                </a:cxn>
                <a:cxn ang="0">
                  <a:pos x="7" y="97"/>
                </a:cxn>
                <a:cxn ang="0">
                  <a:pos x="4" y="89"/>
                </a:cxn>
                <a:cxn ang="0">
                  <a:pos x="0" y="83"/>
                </a:cxn>
                <a:cxn ang="0">
                  <a:pos x="73" y="72"/>
                </a:cxn>
                <a:cxn ang="0">
                  <a:pos x="125" y="0"/>
                </a:cxn>
                <a:cxn ang="0">
                  <a:pos x="136" y="9"/>
                </a:cxn>
                <a:cxn ang="0">
                  <a:pos x="144" y="23"/>
                </a:cxn>
                <a:cxn ang="0">
                  <a:pos x="148" y="37"/>
                </a:cxn>
                <a:cxn ang="0">
                  <a:pos x="153" y="54"/>
                </a:cxn>
                <a:cxn ang="0">
                  <a:pos x="156" y="68"/>
                </a:cxn>
                <a:cxn ang="0">
                  <a:pos x="164" y="81"/>
                </a:cxn>
                <a:cxn ang="0">
                  <a:pos x="177" y="89"/>
                </a:cxn>
                <a:cxn ang="0">
                  <a:pos x="197" y="94"/>
                </a:cxn>
              </a:cxnLst>
              <a:rect l="0" t="0" r="r" b="b"/>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0" name="Freeform 90"/>
            <p:cNvSpPr>
              <a:spLocks/>
            </p:cNvSpPr>
            <p:nvPr/>
          </p:nvSpPr>
          <p:spPr bwMode="auto">
            <a:xfrm>
              <a:off x="4249" y="726"/>
              <a:ext cx="62" cy="60"/>
            </a:xfrm>
            <a:custGeom>
              <a:avLst/>
              <a:gdLst/>
              <a:ahLst/>
              <a:cxnLst>
                <a:cxn ang="0">
                  <a:pos x="210" y="24"/>
                </a:cxn>
                <a:cxn ang="0">
                  <a:pos x="213" y="51"/>
                </a:cxn>
                <a:cxn ang="0">
                  <a:pos x="216" y="75"/>
                </a:cxn>
                <a:cxn ang="0">
                  <a:pos x="229" y="95"/>
                </a:cxn>
                <a:cxn ang="0">
                  <a:pos x="249" y="104"/>
                </a:cxn>
                <a:cxn ang="0">
                  <a:pos x="271" y="107"/>
                </a:cxn>
                <a:cxn ang="0">
                  <a:pos x="291" y="114"/>
                </a:cxn>
                <a:cxn ang="0">
                  <a:pos x="306" y="126"/>
                </a:cxn>
                <a:cxn ang="0">
                  <a:pos x="239" y="197"/>
                </a:cxn>
                <a:cxn ang="0">
                  <a:pos x="240" y="219"/>
                </a:cxn>
                <a:cxn ang="0">
                  <a:pos x="243" y="243"/>
                </a:cxn>
                <a:cxn ang="0">
                  <a:pos x="247" y="267"/>
                </a:cxn>
                <a:cxn ang="0">
                  <a:pos x="249" y="290"/>
                </a:cxn>
                <a:cxn ang="0">
                  <a:pos x="220" y="285"/>
                </a:cxn>
                <a:cxn ang="0">
                  <a:pos x="198" y="272"/>
                </a:cxn>
                <a:cxn ang="0">
                  <a:pos x="177" y="255"/>
                </a:cxn>
                <a:cxn ang="0">
                  <a:pos x="155" y="238"/>
                </a:cxn>
                <a:cxn ang="0">
                  <a:pos x="133" y="255"/>
                </a:cxn>
                <a:cxn ang="0">
                  <a:pos x="114" y="273"/>
                </a:cxn>
                <a:cxn ang="0">
                  <a:pos x="94" y="288"/>
                </a:cxn>
                <a:cxn ang="0">
                  <a:pos x="73" y="300"/>
                </a:cxn>
                <a:cxn ang="0">
                  <a:pos x="67" y="258"/>
                </a:cxn>
                <a:cxn ang="0">
                  <a:pos x="83" y="216"/>
                </a:cxn>
                <a:cxn ang="0">
                  <a:pos x="90" y="178"/>
                </a:cxn>
                <a:cxn ang="0">
                  <a:pos x="63" y="156"/>
                </a:cxn>
                <a:cxn ang="0">
                  <a:pos x="47" y="147"/>
                </a:cxn>
                <a:cxn ang="0">
                  <a:pos x="31" y="138"/>
                </a:cxn>
                <a:cxn ang="0">
                  <a:pos x="15" y="128"/>
                </a:cxn>
                <a:cxn ang="0">
                  <a:pos x="0" y="114"/>
                </a:cxn>
                <a:cxn ang="0">
                  <a:pos x="115" y="84"/>
                </a:cxn>
                <a:cxn ang="0">
                  <a:pos x="135" y="62"/>
                </a:cxn>
                <a:cxn ang="0">
                  <a:pos x="156" y="37"/>
                </a:cxn>
                <a:cxn ang="0">
                  <a:pos x="179" y="14"/>
                </a:cxn>
                <a:cxn ang="0">
                  <a:pos x="207" y="0"/>
                </a:cxn>
              </a:cxnLst>
              <a:rect l="0" t="0" r="r" b="b"/>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1" name="Freeform 91"/>
            <p:cNvSpPr>
              <a:spLocks/>
            </p:cNvSpPr>
            <p:nvPr/>
          </p:nvSpPr>
          <p:spPr bwMode="auto">
            <a:xfrm>
              <a:off x="4257" y="733"/>
              <a:ext cx="48" cy="47"/>
            </a:xfrm>
            <a:custGeom>
              <a:avLst/>
              <a:gdLst/>
              <a:ahLst/>
              <a:cxnLst>
                <a:cxn ang="0">
                  <a:pos x="207" y="102"/>
                </a:cxn>
                <a:cxn ang="0">
                  <a:pos x="239" y="102"/>
                </a:cxn>
                <a:cxn ang="0">
                  <a:pos x="230" y="109"/>
                </a:cxn>
                <a:cxn ang="0">
                  <a:pos x="221" y="116"/>
                </a:cxn>
                <a:cxn ang="0">
                  <a:pos x="211" y="122"/>
                </a:cxn>
                <a:cxn ang="0">
                  <a:pos x="201" y="128"/>
                </a:cxn>
                <a:cxn ang="0">
                  <a:pos x="191" y="134"/>
                </a:cxn>
                <a:cxn ang="0">
                  <a:pos x="182" y="140"/>
                </a:cxn>
                <a:cxn ang="0">
                  <a:pos x="172" y="146"/>
                </a:cxn>
                <a:cxn ang="0">
                  <a:pos x="165" y="154"/>
                </a:cxn>
                <a:cxn ang="0">
                  <a:pos x="187" y="228"/>
                </a:cxn>
                <a:cxn ang="0">
                  <a:pos x="174" y="226"/>
                </a:cxn>
                <a:cxn ang="0">
                  <a:pos x="164" y="222"/>
                </a:cxn>
                <a:cxn ang="0">
                  <a:pos x="154" y="215"/>
                </a:cxn>
                <a:cxn ang="0">
                  <a:pos x="146" y="209"/>
                </a:cxn>
                <a:cxn ang="0">
                  <a:pos x="136" y="200"/>
                </a:cxn>
                <a:cxn ang="0">
                  <a:pos x="128" y="192"/>
                </a:cxn>
                <a:cxn ang="0">
                  <a:pos x="120" y="183"/>
                </a:cxn>
                <a:cxn ang="0">
                  <a:pos x="113" y="176"/>
                </a:cxn>
                <a:cxn ang="0">
                  <a:pos x="41" y="238"/>
                </a:cxn>
                <a:cxn ang="0">
                  <a:pos x="73" y="124"/>
                </a:cxn>
                <a:cxn ang="0">
                  <a:pos x="60" y="119"/>
                </a:cxn>
                <a:cxn ang="0">
                  <a:pos x="50" y="117"/>
                </a:cxn>
                <a:cxn ang="0">
                  <a:pos x="40" y="114"/>
                </a:cxn>
                <a:cxn ang="0">
                  <a:pos x="32" y="110"/>
                </a:cxn>
                <a:cxn ang="0">
                  <a:pos x="23" y="106"/>
                </a:cxn>
                <a:cxn ang="0">
                  <a:pos x="15" y="100"/>
                </a:cxn>
                <a:cxn ang="0">
                  <a:pos x="7" y="92"/>
                </a:cxn>
                <a:cxn ang="0">
                  <a:pos x="0" y="82"/>
                </a:cxn>
                <a:cxn ang="0">
                  <a:pos x="8" y="81"/>
                </a:cxn>
                <a:cxn ang="0">
                  <a:pos x="18" y="80"/>
                </a:cxn>
                <a:cxn ang="0">
                  <a:pos x="29" y="78"/>
                </a:cxn>
                <a:cxn ang="0">
                  <a:pos x="41" y="76"/>
                </a:cxn>
                <a:cxn ang="0">
                  <a:pos x="52" y="74"/>
                </a:cxn>
                <a:cxn ang="0">
                  <a:pos x="64" y="73"/>
                </a:cxn>
                <a:cxn ang="0">
                  <a:pos x="73" y="72"/>
                </a:cxn>
                <a:cxn ang="0">
                  <a:pos x="83" y="72"/>
                </a:cxn>
                <a:cxn ang="0">
                  <a:pos x="145" y="0"/>
                </a:cxn>
                <a:cxn ang="0">
                  <a:pos x="149" y="12"/>
                </a:cxn>
                <a:cxn ang="0">
                  <a:pos x="152" y="28"/>
                </a:cxn>
                <a:cxn ang="0">
                  <a:pos x="153" y="45"/>
                </a:cxn>
                <a:cxn ang="0">
                  <a:pos x="156" y="62"/>
                </a:cxn>
                <a:cxn ang="0">
                  <a:pos x="160" y="78"/>
                </a:cxn>
                <a:cxn ang="0">
                  <a:pos x="169" y="90"/>
                </a:cxn>
                <a:cxn ang="0">
                  <a:pos x="183" y="99"/>
                </a:cxn>
                <a:cxn ang="0">
                  <a:pos x="207" y="102"/>
                </a:cxn>
              </a:cxnLst>
              <a:rect l="0" t="0" r="r" b="b"/>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2" name="Freeform 92"/>
            <p:cNvSpPr>
              <a:spLocks/>
            </p:cNvSpPr>
            <p:nvPr/>
          </p:nvSpPr>
          <p:spPr bwMode="auto">
            <a:xfrm>
              <a:off x="3969" y="730"/>
              <a:ext cx="69" cy="69"/>
            </a:xfrm>
            <a:custGeom>
              <a:avLst/>
              <a:gdLst/>
              <a:ahLst/>
              <a:cxnLst>
                <a:cxn ang="0">
                  <a:pos x="218" y="0"/>
                </a:cxn>
                <a:cxn ang="0">
                  <a:pos x="217" y="15"/>
                </a:cxn>
                <a:cxn ang="0">
                  <a:pos x="216" y="32"/>
                </a:cxn>
                <a:cxn ang="0">
                  <a:pos x="215" y="49"/>
                </a:cxn>
                <a:cxn ang="0">
                  <a:pos x="215" y="66"/>
                </a:cxn>
                <a:cxn ang="0">
                  <a:pos x="215" y="82"/>
                </a:cxn>
                <a:cxn ang="0">
                  <a:pos x="217" y="97"/>
                </a:cxn>
                <a:cxn ang="0">
                  <a:pos x="221" y="112"/>
                </a:cxn>
                <a:cxn ang="0">
                  <a:pos x="229" y="126"/>
                </a:cxn>
                <a:cxn ang="0">
                  <a:pos x="343" y="156"/>
                </a:cxn>
                <a:cxn ang="0">
                  <a:pos x="343" y="166"/>
                </a:cxn>
                <a:cxn ang="0">
                  <a:pos x="239" y="229"/>
                </a:cxn>
                <a:cxn ang="0">
                  <a:pos x="239" y="242"/>
                </a:cxn>
                <a:cxn ang="0">
                  <a:pos x="240" y="256"/>
                </a:cxn>
                <a:cxn ang="0">
                  <a:pos x="240" y="268"/>
                </a:cxn>
                <a:cxn ang="0">
                  <a:pos x="242" y="280"/>
                </a:cxn>
                <a:cxn ang="0">
                  <a:pos x="242" y="291"/>
                </a:cxn>
                <a:cxn ang="0">
                  <a:pos x="242" y="303"/>
                </a:cxn>
                <a:cxn ang="0">
                  <a:pos x="241" y="317"/>
                </a:cxn>
                <a:cxn ang="0">
                  <a:pos x="239" y="332"/>
                </a:cxn>
                <a:cxn ang="0">
                  <a:pos x="226" y="326"/>
                </a:cxn>
                <a:cxn ang="0">
                  <a:pos x="216" y="319"/>
                </a:cxn>
                <a:cxn ang="0">
                  <a:pos x="207" y="309"/>
                </a:cxn>
                <a:cxn ang="0">
                  <a:pos x="198" y="300"/>
                </a:cxn>
                <a:cxn ang="0">
                  <a:pos x="189" y="288"/>
                </a:cxn>
                <a:cxn ang="0">
                  <a:pos x="181" y="278"/>
                </a:cxn>
                <a:cxn ang="0">
                  <a:pos x="173" y="268"/>
                </a:cxn>
                <a:cxn ang="0">
                  <a:pos x="166" y="260"/>
                </a:cxn>
                <a:cxn ang="0">
                  <a:pos x="62" y="343"/>
                </a:cxn>
                <a:cxn ang="0">
                  <a:pos x="56" y="334"/>
                </a:cxn>
                <a:cxn ang="0">
                  <a:pos x="53" y="325"/>
                </a:cxn>
                <a:cxn ang="0">
                  <a:pos x="52" y="315"/>
                </a:cxn>
                <a:cxn ang="0">
                  <a:pos x="56" y="306"/>
                </a:cxn>
                <a:cxn ang="0">
                  <a:pos x="58" y="296"/>
                </a:cxn>
                <a:cxn ang="0">
                  <a:pos x="62" y="286"/>
                </a:cxn>
                <a:cxn ang="0">
                  <a:pos x="67" y="277"/>
                </a:cxn>
                <a:cxn ang="0">
                  <a:pos x="73" y="270"/>
                </a:cxn>
                <a:cxn ang="0">
                  <a:pos x="104" y="218"/>
                </a:cxn>
                <a:cxn ang="0">
                  <a:pos x="91" y="207"/>
                </a:cxn>
                <a:cxn ang="0">
                  <a:pos x="77" y="197"/>
                </a:cxn>
                <a:cxn ang="0">
                  <a:pos x="61" y="188"/>
                </a:cxn>
                <a:cxn ang="0">
                  <a:pos x="48" y="180"/>
                </a:cxn>
                <a:cxn ang="0">
                  <a:pos x="33" y="170"/>
                </a:cxn>
                <a:cxn ang="0">
                  <a:pos x="21" y="161"/>
                </a:cxn>
                <a:cxn ang="0">
                  <a:pos x="8" y="149"/>
                </a:cxn>
                <a:cxn ang="0">
                  <a:pos x="0" y="136"/>
                </a:cxn>
                <a:cxn ang="0">
                  <a:pos x="8" y="128"/>
                </a:cxn>
                <a:cxn ang="0">
                  <a:pos x="18" y="125"/>
                </a:cxn>
                <a:cxn ang="0">
                  <a:pos x="28" y="122"/>
                </a:cxn>
                <a:cxn ang="0">
                  <a:pos x="41" y="122"/>
                </a:cxn>
                <a:cxn ang="0">
                  <a:pos x="52" y="122"/>
                </a:cxn>
                <a:cxn ang="0">
                  <a:pos x="64" y="123"/>
                </a:cxn>
                <a:cxn ang="0">
                  <a:pos x="73" y="125"/>
                </a:cxn>
                <a:cxn ang="0">
                  <a:pos x="83" y="126"/>
                </a:cxn>
                <a:cxn ang="0">
                  <a:pos x="197" y="0"/>
                </a:cxn>
                <a:cxn ang="0">
                  <a:pos x="218" y="0"/>
                </a:cxn>
              </a:cxnLst>
              <a:rect l="0" t="0" r="r" b="b"/>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3" name="Freeform 93"/>
            <p:cNvSpPr>
              <a:spLocks/>
            </p:cNvSpPr>
            <p:nvPr/>
          </p:nvSpPr>
          <p:spPr bwMode="auto">
            <a:xfrm>
              <a:off x="3977" y="739"/>
              <a:ext cx="52" cy="49"/>
            </a:xfrm>
            <a:custGeom>
              <a:avLst/>
              <a:gdLst/>
              <a:ahLst/>
              <a:cxnLst>
                <a:cxn ang="0">
                  <a:pos x="155" y="104"/>
                </a:cxn>
                <a:cxn ang="0">
                  <a:pos x="166" y="107"/>
                </a:cxn>
                <a:cxn ang="0">
                  <a:pos x="180" y="111"/>
                </a:cxn>
                <a:cxn ang="0">
                  <a:pos x="193" y="114"/>
                </a:cxn>
                <a:cxn ang="0">
                  <a:pos x="207" y="119"/>
                </a:cxn>
                <a:cxn ang="0">
                  <a:pos x="219" y="122"/>
                </a:cxn>
                <a:cxn ang="0">
                  <a:pos x="233" y="127"/>
                </a:cxn>
                <a:cxn ang="0">
                  <a:pos x="245" y="130"/>
                </a:cxn>
                <a:cxn ang="0">
                  <a:pos x="259" y="135"/>
                </a:cxn>
                <a:cxn ang="0">
                  <a:pos x="187" y="166"/>
                </a:cxn>
                <a:cxn ang="0">
                  <a:pos x="176" y="249"/>
                </a:cxn>
                <a:cxn ang="0">
                  <a:pos x="167" y="241"/>
                </a:cxn>
                <a:cxn ang="0">
                  <a:pos x="161" y="233"/>
                </a:cxn>
                <a:cxn ang="0">
                  <a:pos x="155" y="225"/>
                </a:cxn>
                <a:cxn ang="0">
                  <a:pos x="149" y="217"/>
                </a:cxn>
                <a:cxn ang="0">
                  <a:pos x="142" y="209"/>
                </a:cxn>
                <a:cxn ang="0">
                  <a:pos x="137" y="201"/>
                </a:cxn>
                <a:cxn ang="0">
                  <a:pos x="130" y="193"/>
                </a:cxn>
                <a:cxn ang="0">
                  <a:pos x="124" y="187"/>
                </a:cxn>
                <a:cxn ang="0">
                  <a:pos x="52" y="238"/>
                </a:cxn>
                <a:cxn ang="0">
                  <a:pos x="52" y="229"/>
                </a:cxn>
                <a:cxn ang="0">
                  <a:pos x="57" y="220"/>
                </a:cxn>
                <a:cxn ang="0">
                  <a:pos x="61" y="210"/>
                </a:cxn>
                <a:cxn ang="0">
                  <a:pos x="68" y="200"/>
                </a:cxn>
                <a:cxn ang="0">
                  <a:pos x="75" y="189"/>
                </a:cxn>
                <a:cxn ang="0">
                  <a:pos x="81" y="177"/>
                </a:cxn>
                <a:cxn ang="0">
                  <a:pos x="87" y="166"/>
                </a:cxn>
                <a:cxn ang="0">
                  <a:pos x="93" y="156"/>
                </a:cxn>
                <a:cxn ang="0">
                  <a:pos x="0" y="104"/>
                </a:cxn>
                <a:cxn ang="0">
                  <a:pos x="62" y="104"/>
                </a:cxn>
                <a:cxn ang="0">
                  <a:pos x="70" y="87"/>
                </a:cxn>
                <a:cxn ang="0">
                  <a:pos x="80" y="74"/>
                </a:cxn>
                <a:cxn ang="0">
                  <a:pos x="90" y="60"/>
                </a:cxn>
                <a:cxn ang="0">
                  <a:pos x="103" y="48"/>
                </a:cxn>
                <a:cxn ang="0">
                  <a:pos x="114" y="34"/>
                </a:cxn>
                <a:cxn ang="0">
                  <a:pos x="126" y="23"/>
                </a:cxn>
                <a:cxn ang="0">
                  <a:pos x="135" y="11"/>
                </a:cxn>
                <a:cxn ang="0">
                  <a:pos x="145" y="0"/>
                </a:cxn>
                <a:cxn ang="0">
                  <a:pos x="155" y="104"/>
                </a:cxn>
              </a:cxnLst>
              <a:rect l="0" t="0" r="r" b="b"/>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4" name="Freeform 94"/>
            <p:cNvSpPr>
              <a:spLocks/>
            </p:cNvSpPr>
            <p:nvPr/>
          </p:nvSpPr>
          <p:spPr bwMode="auto">
            <a:xfrm>
              <a:off x="3973" y="542"/>
              <a:ext cx="58" cy="58"/>
            </a:xfrm>
            <a:custGeom>
              <a:avLst/>
              <a:gdLst/>
              <a:ahLst/>
              <a:cxnLst>
                <a:cxn ang="0">
                  <a:pos x="197" y="94"/>
                </a:cxn>
                <a:cxn ang="0">
                  <a:pos x="205" y="94"/>
                </a:cxn>
                <a:cxn ang="0">
                  <a:pos x="217" y="94"/>
                </a:cxn>
                <a:cxn ang="0">
                  <a:pos x="230" y="94"/>
                </a:cxn>
                <a:cxn ang="0">
                  <a:pos x="244" y="96"/>
                </a:cxn>
                <a:cxn ang="0">
                  <a:pos x="256" y="97"/>
                </a:cxn>
                <a:cxn ang="0">
                  <a:pos x="270" y="102"/>
                </a:cxn>
                <a:cxn ang="0">
                  <a:pos x="280" y="106"/>
                </a:cxn>
                <a:cxn ang="0">
                  <a:pos x="290" y="114"/>
                </a:cxn>
                <a:cxn ang="0">
                  <a:pos x="278" y="126"/>
                </a:cxn>
                <a:cxn ang="0">
                  <a:pos x="263" y="137"/>
                </a:cxn>
                <a:cxn ang="0">
                  <a:pos x="246" y="145"/>
                </a:cxn>
                <a:cxn ang="0">
                  <a:pos x="230" y="152"/>
                </a:cxn>
                <a:cxn ang="0">
                  <a:pos x="215" y="160"/>
                </a:cxn>
                <a:cxn ang="0">
                  <a:pos x="208" y="172"/>
                </a:cxn>
                <a:cxn ang="0">
                  <a:pos x="206" y="186"/>
                </a:cxn>
                <a:cxn ang="0">
                  <a:pos x="218" y="208"/>
                </a:cxn>
                <a:cxn ang="0">
                  <a:pos x="221" y="215"/>
                </a:cxn>
                <a:cxn ang="0">
                  <a:pos x="224" y="223"/>
                </a:cxn>
                <a:cxn ang="0">
                  <a:pos x="227" y="230"/>
                </a:cxn>
                <a:cxn ang="0">
                  <a:pos x="230" y="238"/>
                </a:cxn>
                <a:cxn ang="0">
                  <a:pos x="230" y="245"/>
                </a:cxn>
                <a:cxn ang="0">
                  <a:pos x="231" y="254"/>
                </a:cxn>
                <a:cxn ang="0">
                  <a:pos x="230" y="261"/>
                </a:cxn>
                <a:cxn ang="0">
                  <a:pos x="228" y="270"/>
                </a:cxn>
                <a:cxn ang="0">
                  <a:pos x="215" y="268"/>
                </a:cxn>
                <a:cxn ang="0">
                  <a:pos x="205" y="262"/>
                </a:cxn>
                <a:cxn ang="0">
                  <a:pos x="195" y="254"/>
                </a:cxn>
                <a:cxn ang="0">
                  <a:pos x="186" y="246"/>
                </a:cxn>
                <a:cxn ang="0">
                  <a:pos x="176" y="235"/>
                </a:cxn>
                <a:cxn ang="0">
                  <a:pos x="166" y="225"/>
                </a:cxn>
                <a:cxn ang="0">
                  <a:pos x="156" y="216"/>
                </a:cxn>
                <a:cxn ang="0">
                  <a:pos x="145" y="208"/>
                </a:cxn>
                <a:cxn ang="0">
                  <a:pos x="52" y="290"/>
                </a:cxn>
                <a:cxn ang="0">
                  <a:pos x="41" y="280"/>
                </a:cxn>
                <a:cxn ang="0">
                  <a:pos x="41" y="264"/>
                </a:cxn>
                <a:cxn ang="0">
                  <a:pos x="46" y="251"/>
                </a:cxn>
                <a:cxn ang="0">
                  <a:pos x="52" y="236"/>
                </a:cxn>
                <a:cxn ang="0">
                  <a:pos x="59" y="223"/>
                </a:cxn>
                <a:cxn ang="0">
                  <a:pos x="66" y="208"/>
                </a:cxn>
                <a:cxn ang="0">
                  <a:pos x="76" y="194"/>
                </a:cxn>
                <a:cxn ang="0">
                  <a:pos x="84" y="180"/>
                </a:cxn>
                <a:cxn ang="0">
                  <a:pos x="93" y="166"/>
                </a:cxn>
                <a:cxn ang="0">
                  <a:pos x="80" y="160"/>
                </a:cxn>
                <a:cxn ang="0">
                  <a:pos x="67" y="156"/>
                </a:cxn>
                <a:cxn ang="0">
                  <a:pos x="55" y="149"/>
                </a:cxn>
                <a:cxn ang="0">
                  <a:pos x="43" y="143"/>
                </a:cxn>
                <a:cxn ang="0">
                  <a:pos x="29" y="136"/>
                </a:cxn>
                <a:cxn ang="0">
                  <a:pos x="18" y="129"/>
                </a:cxn>
                <a:cxn ang="0">
                  <a:pos x="7" y="121"/>
                </a:cxn>
                <a:cxn ang="0">
                  <a:pos x="0" y="114"/>
                </a:cxn>
                <a:cxn ang="0">
                  <a:pos x="0" y="104"/>
                </a:cxn>
                <a:cxn ang="0">
                  <a:pos x="104" y="94"/>
                </a:cxn>
                <a:cxn ang="0">
                  <a:pos x="156" y="0"/>
                </a:cxn>
                <a:cxn ang="0">
                  <a:pos x="162" y="7"/>
                </a:cxn>
                <a:cxn ang="0">
                  <a:pos x="169" y="17"/>
                </a:cxn>
                <a:cxn ang="0">
                  <a:pos x="174" y="27"/>
                </a:cxn>
                <a:cxn ang="0">
                  <a:pos x="179" y="38"/>
                </a:cxn>
                <a:cxn ang="0">
                  <a:pos x="184" y="50"/>
                </a:cxn>
                <a:cxn ang="0">
                  <a:pos x="188" y="63"/>
                </a:cxn>
                <a:cxn ang="0">
                  <a:pos x="193" y="77"/>
                </a:cxn>
                <a:cxn ang="0">
                  <a:pos x="197" y="94"/>
                </a:cxn>
              </a:cxnLst>
              <a:rect l="0" t="0" r="r" b="b"/>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5" name="Freeform 95"/>
            <p:cNvSpPr>
              <a:spLocks/>
            </p:cNvSpPr>
            <p:nvPr/>
          </p:nvSpPr>
          <p:spPr bwMode="auto">
            <a:xfrm>
              <a:off x="3981" y="548"/>
              <a:ext cx="42" cy="44"/>
            </a:xfrm>
            <a:custGeom>
              <a:avLst/>
              <a:gdLst/>
              <a:ahLst/>
              <a:cxnLst>
                <a:cxn ang="0">
                  <a:pos x="156" y="82"/>
                </a:cxn>
                <a:cxn ang="0">
                  <a:pos x="208" y="82"/>
                </a:cxn>
                <a:cxn ang="0">
                  <a:pos x="156" y="124"/>
                </a:cxn>
                <a:cxn ang="0">
                  <a:pos x="156" y="134"/>
                </a:cxn>
                <a:cxn ang="0">
                  <a:pos x="157" y="145"/>
                </a:cxn>
                <a:cxn ang="0">
                  <a:pos x="159" y="155"/>
                </a:cxn>
                <a:cxn ang="0">
                  <a:pos x="161" y="166"/>
                </a:cxn>
                <a:cxn ang="0">
                  <a:pos x="162" y="175"/>
                </a:cxn>
                <a:cxn ang="0">
                  <a:pos x="164" y="185"/>
                </a:cxn>
                <a:cxn ang="0">
                  <a:pos x="165" y="195"/>
                </a:cxn>
                <a:cxn ang="0">
                  <a:pos x="167" y="207"/>
                </a:cxn>
                <a:cxn ang="0">
                  <a:pos x="104" y="144"/>
                </a:cxn>
                <a:cxn ang="0">
                  <a:pos x="32" y="218"/>
                </a:cxn>
                <a:cxn ang="0">
                  <a:pos x="33" y="202"/>
                </a:cxn>
                <a:cxn ang="0">
                  <a:pos x="38" y="188"/>
                </a:cxn>
                <a:cxn ang="0">
                  <a:pos x="44" y="176"/>
                </a:cxn>
                <a:cxn ang="0">
                  <a:pos x="52" y="166"/>
                </a:cxn>
                <a:cxn ang="0">
                  <a:pos x="59" y="153"/>
                </a:cxn>
                <a:cxn ang="0">
                  <a:pos x="66" y="141"/>
                </a:cxn>
                <a:cxn ang="0">
                  <a:pos x="70" y="127"/>
                </a:cxn>
                <a:cxn ang="0">
                  <a:pos x="73" y="114"/>
                </a:cxn>
                <a:cxn ang="0">
                  <a:pos x="0" y="82"/>
                </a:cxn>
                <a:cxn ang="0">
                  <a:pos x="7" y="82"/>
                </a:cxn>
                <a:cxn ang="0">
                  <a:pos x="15" y="82"/>
                </a:cxn>
                <a:cxn ang="0">
                  <a:pos x="23" y="82"/>
                </a:cxn>
                <a:cxn ang="0">
                  <a:pos x="32" y="82"/>
                </a:cxn>
                <a:cxn ang="0">
                  <a:pos x="41" y="82"/>
                </a:cxn>
                <a:cxn ang="0">
                  <a:pos x="50" y="82"/>
                </a:cxn>
                <a:cxn ang="0">
                  <a:pos x="60" y="82"/>
                </a:cxn>
                <a:cxn ang="0">
                  <a:pos x="73" y="82"/>
                </a:cxn>
                <a:cxn ang="0">
                  <a:pos x="115" y="0"/>
                </a:cxn>
                <a:cxn ang="0">
                  <a:pos x="120" y="7"/>
                </a:cxn>
                <a:cxn ang="0">
                  <a:pos x="125" y="19"/>
                </a:cxn>
                <a:cxn ang="0">
                  <a:pos x="127" y="31"/>
                </a:cxn>
                <a:cxn ang="0">
                  <a:pos x="130" y="44"/>
                </a:cxn>
                <a:cxn ang="0">
                  <a:pos x="134" y="55"/>
                </a:cxn>
                <a:cxn ang="0">
                  <a:pos x="138" y="66"/>
                </a:cxn>
                <a:cxn ang="0">
                  <a:pos x="145" y="75"/>
                </a:cxn>
                <a:cxn ang="0">
                  <a:pos x="156" y="82"/>
                </a:cxn>
              </a:cxnLst>
              <a:rect l="0" t="0" r="r" b="b"/>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6" name="Freeform 96"/>
            <p:cNvSpPr>
              <a:spLocks/>
            </p:cNvSpPr>
            <p:nvPr/>
          </p:nvSpPr>
          <p:spPr bwMode="auto">
            <a:xfrm>
              <a:off x="4081" y="670"/>
              <a:ext cx="58" cy="58"/>
            </a:xfrm>
            <a:custGeom>
              <a:avLst/>
              <a:gdLst/>
              <a:ahLst/>
              <a:cxnLst>
                <a:cxn ang="0">
                  <a:pos x="196" y="94"/>
                </a:cxn>
                <a:cxn ang="0">
                  <a:pos x="207" y="96"/>
                </a:cxn>
                <a:cxn ang="0">
                  <a:pos x="220" y="97"/>
                </a:cxn>
                <a:cxn ang="0">
                  <a:pos x="233" y="98"/>
                </a:cxn>
                <a:cxn ang="0">
                  <a:pos x="246" y="100"/>
                </a:cxn>
                <a:cxn ang="0">
                  <a:pos x="257" y="103"/>
                </a:cxn>
                <a:cxn ang="0">
                  <a:pos x="270" y="107"/>
                </a:cxn>
                <a:cxn ang="0">
                  <a:pos x="279" y="114"/>
                </a:cxn>
                <a:cxn ang="0">
                  <a:pos x="289" y="125"/>
                </a:cxn>
                <a:cxn ang="0">
                  <a:pos x="278" y="134"/>
                </a:cxn>
                <a:cxn ang="0">
                  <a:pos x="263" y="143"/>
                </a:cxn>
                <a:cxn ang="0">
                  <a:pos x="246" y="150"/>
                </a:cxn>
                <a:cxn ang="0">
                  <a:pos x="230" y="159"/>
                </a:cxn>
                <a:cxn ang="0">
                  <a:pos x="217" y="168"/>
                </a:cxn>
                <a:cxn ang="0">
                  <a:pos x="211" y="181"/>
                </a:cxn>
                <a:cxn ang="0">
                  <a:pos x="213" y="196"/>
                </a:cxn>
                <a:cxn ang="0">
                  <a:pos x="227" y="218"/>
                </a:cxn>
                <a:cxn ang="0">
                  <a:pos x="227" y="225"/>
                </a:cxn>
                <a:cxn ang="0">
                  <a:pos x="228" y="233"/>
                </a:cxn>
                <a:cxn ang="0">
                  <a:pos x="228" y="239"/>
                </a:cxn>
                <a:cxn ang="0">
                  <a:pos x="230" y="247"/>
                </a:cxn>
                <a:cxn ang="0">
                  <a:pos x="230" y="253"/>
                </a:cxn>
                <a:cxn ang="0">
                  <a:pos x="231" y="260"/>
                </a:cxn>
                <a:cxn ang="0">
                  <a:pos x="229" y="264"/>
                </a:cxn>
                <a:cxn ang="0">
                  <a:pos x="227" y="270"/>
                </a:cxn>
                <a:cxn ang="0">
                  <a:pos x="215" y="268"/>
                </a:cxn>
                <a:cxn ang="0">
                  <a:pos x="204" y="262"/>
                </a:cxn>
                <a:cxn ang="0">
                  <a:pos x="194" y="255"/>
                </a:cxn>
                <a:cxn ang="0">
                  <a:pos x="185" y="247"/>
                </a:cxn>
                <a:cxn ang="0">
                  <a:pos x="175" y="238"/>
                </a:cxn>
                <a:cxn ang="0">
                  <a:pos x="166" y="229"/>
                </a:cxn>
                <a:cxn ang="0">
                  <a:pos x="155" y="222"/>
                </a:cxn>
                <a:cxn ang="0">
                  <a:pos x="144" y="218"/>
                </a:cxn>
                <a:cxn ang="0">
                  <a:pos x="51" y="290"/>
                </a:cxn>
                <a:cxn ang="0">
                  <a:pos x="40" y="290"/>
                </a:cxn>
                <a:cxn ang="0">
                  <a:pos x="44" y="274"/>
                </a:cxn>
                <a:cxn ang="0">
                  <a:pos x="50" y="258"/>
                </a:cxn>
                <a:cxn ang="0">
                  <a:pos x="55" y="243"/>
                </a:cxn>
                <a:cxn ang="0">
                  <a:pos x="62" y="228"/>
                </a:cxn>
                <a:cxn ang="0">
                  <a:pos x="69" y="212"/>
                </a:cxn>
                <a:cxn ang="0">
                  <a:pos x="77" y="196"/>
                </a:cxn>
                <a:cxn ang="0">
                  <a:pos x="83" y="181"/>
                </a:cxn>
                <a:cxn ang="0">
                  <a:pos x="92" y="166"/>
                </a:cxn>
                <a:cxn ang="0">
                  <a:pos x="80" y="161"/>
                </a:cxn>
                <a:cxn ang="0">
                  <a:pos x="69" y="157"/>
                </a:cxn>
                <a:cxn ang="0">
                  <a:pos x="56" y="152"/>
                </a:cxn>
                <a:cxn ang="0">
                  <a:pos x="46" y="148"/>
                </a:cxn>
                <a:cxn ang="0">
                  <a:pos x="34" y="140"/>
                </a:cxn>
                <a:cxn ang="0">
                  <a:pos x="22" y="133"/>
                </a:cxn>
                <a:cxn ang="0">
                  <a:pos x="10" y="124"/>
                </a:cxn>
                <a:cxn ang="0">
                  <a:pos x="0" y="114"/>
                </a:cxn>
                <a:cxn ang="0">
                  <a:pos x="114" y="94"/>
                </a:cxn>
                <a:cxn ang="0">
                  <a:pos x="155" y="0"/>
                </a:cxn>
                <a:cxn ang="0">
                  <a:pos x="161" y="8"/>
                </a:cxn>
                <a:cxn ang="0">
                  <a:pos x="168" y="18"/>
                </a:cxn>
                <a:cxn ang="0">
                  <a:pos x="174" y="29"/>
                </a:cxn>
                <a:cxn ang="0">
                  <a:pos x="179" y="43"/>
                </a:cxn>
                <a:cxn ang="0">
                  <a:pos x="183" y="55"/>
                </a:cxn>
                <a:cxn ang="0">
                  <a:pos x="187" y="68"/>
                </a:cxn>
                <a:cxn ang="0">
                  <a:pos x="192" y="80"/>
                </a:cxn>
                <a:cxn ang="0">
                  <a:pos x="196" y="94"/>
                </a:cxn>
              </a:cxnLst>
              <a:rect l="0" t="0" r="r" b="b"/>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7" name="Freeform 97"/>
            <p:cNvSpPr>
              <a:spLocks/>
            </p:cNvSpPr>
            <p:nvPr/>
          </p:nvSpPr>
          <p:spPr bwMode="auto">
            <a:xfrm>
              <a:off x="4089" y="679"/>
              <a:ext cx="42" cy="41"/>
            </a:xfrm>
            <a:custGeom>
              <a:avLst/>
              <a:gdLst/>
              <a:ahLst/>
              <a:cxnLst>
                <a:cxn ang="0">
                  <a:pos x="156" y="72"/>
                </a:cxn>
                <a:cxn ang="0">
                  <a:pos x="208" y="83"/>
                </a:cxn>
                <a:cxn ang="0">
                  <a:pos x="156" y="124"/>
                </a:cxn>
                <a:cxn ang="0">
                  <a:pos x="156" y="134"/>
                </a:cxn>
                <a:cxn ang="0">
                  <a:pos x="158" y="145"/>
                </a:cxn>
                <a:cxn ang="0">
                  <a:pos x="159" y="154"/>
                </a:cxn>
                <a:cxn ang="0">
                  <a:pos x="161" y="163"/>
                </a:cxn>
                <a:cxn ang="0">
                  <a:pos x="162" y="171"/>
                </a:cxn>
                <a:cxn ang="0">
                  <a:pos x="164" y="180"/>
                </a:cxn>
                <a:cxn ang="0">
                  <a:pos x="165" y="188"/>
                </a:cxn>
                <a:cxn ang="0">
                  <a:pos x="167" y="196"/>
                </a:cxn>
                <a:cxn ang="0">
                  <a:pos x="104" y="145"/>
                </a:cxn>
                <a:cxn ang="0">
                  <a:pos x="32" y="207"/>
                </a:cxn>
                <a:cxn ang="0">
                  <a:pos x="33" y="195"/>
                </a:cxn>
                <a:cxn ang="0">
                  <a:pos x="38" y="185"/>
                </a:cxn>
                <a:cxn ang="0">
                  <a:pos x="45" y="174"/>
                </a:cxn>
                <a:cxn ang="0">
                  <a:pos x="52" y="163"/>
                </a:cxn>
                <a:cxn ang="0">
                  <a:pos x="59" y="152"/>
                </a:cxn>
                <a:cxn ang="0">
                  <a:pos x="66" y="141"/>
                </a:cxn>
                <a:cxn ang="0">
                  <a:pos x="72" y="127"/>
                </a:cxn>
                <a:cxn ang="0">
                  <a:pos x="74" y="114"/>
                </a:cxn>
                <a:cxn ang="0">
                  <a:pos x="0" y="83"/>
                </a:cxn>
                <a:cxn ang="0">
                  <a:pos x="11" y="79"/>
                </a:cxn>
                <a:cxn ang="0">
                  <a:pos x="22" y="78"/>
                </a:cxn>
                <a:cxn ang="0">
                  <a:pos x="31" y="78"/>
                </a:cxn>
                <a:cxn ang="0">
                  <a:pos x="40" y="78"/>
                </a:cxn>
                <a:cxn ang="0">
                  <a:pos x="48" y="76"/>
                </a:cxn>
                <a:cxn ang="0">
                  <a:pos x="57" y="76"/>
                </a:cxn>
                <a:cxn ang="0">
                  <a:pos x="65" y="74"/>
                </a:cxn>
                <a:cxn ang="0">
                  <a:pos x="74" y="72"/>
                </a:cxn>
                <a:cxn ang="0">
                  <a:pos x="115" y="0"/>
                </a:cxn>
                <a:cxn ang="0">
                  <a:pos x="120" y="7"/>
                </a:cxn>
                <a:cxn ang="0">
                  <a:pos x="125" y="19"/>
                </a:cxn>
                <a:cxn ang="0">
                  <a:pos x="128" y="30"/>
                </a:cxn>
                <a:cxn ang="0">
                  <a:pos x="132" y="43"/>
                </a:cxn>
                <a:cxn ang="0">
                  <a:pos x="134" y="53"/>
                </a:cxn>
                <a:cxn ang="0">
                  <a:pos x="138" y="63"/>
                </a:cxn>
                <a:cxn ang="0">
                  <a:pos x="145" y="68"/>
                </a:cxn>
                <a:cxn ang="0">
                  <a:pos x="156" y="72"/>
                </a:cxn>
              </a:cxnLst>
              <a:rect l="0" t="0" r="r" b="b"/>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8" name="Freeform 98"/>
            <p:cNvSpPr>
              <a:spLocks/>
            </p:cNvSpPr>
            <p:nvPr/>
          </p:nvSpPr>
          <p:spPr bwMode="auto">
            <a:xfrm>
              <a:off x="4407" y="645"/>
              <a:ext cx="68" cy="69"/>
            </a:xfrm>
            <a:custGeom>
              <a:avLst/>
              <a:gdLst/>
              <a:ahLst/>
              <a:cxnLst>
                <a:cxn ang="0">
                  <a:pos x="125" y="0"/>
                </a:cxn>
                <a:cxn ang="0">
                  <a:pos x="125" y="15"/>
                </a:cxn>
                <a:cxn ang="0">
                  <a:pos x="126" y="32"/>
                </a:cxn>
                <a:cxn ang="0">
                  <a:pos x="126" y="49"/>
                </a:cxn>
                <a:cxn ang="0">
                  <a:pos x="127" y="66"/>
                </a:cxn>
                <a:cxn ang="0">
                  <a:pos x="126" y="82"/>
                </a:cxn>
                <a:cxn ang="0">
                  <a:pos x="123" y="98"/>
                </a:cxn>
                <a:cxn ang="0">
                  <a:pos x="120" y="111"/>
                </a:cxn>
                <a:cxn ang="0">
                  <a:pos x="114" y="125"/>
                </a:cxn>
                <a:cxn ang="0">
                  <a:pos x="0" y="167"/>
                </a:cxn>
                <a:cxn ang="0">
                  <a:pos x="94" y="229"/>
                </a:cxn>
                <a:cxn ang="0">
                  <a:pos x="96" y="242"/>
                </a:cxn>
                <a:cxn ang="0">
                  <a:pos x="97" y="257"/>
                </a:cxn>
                <a:cxn ang="0">
                  <a:pos x="97" y="271"/>
                </a:cxn>
                <a:cxn ang="0">
                  <a:pos x="97" y="284"/>
                </a:cxn>
                <a:cxn ang="0">
                  <a:pos x="95" y="295"/>
                </a:cxn>
                <a:cxn ang="0">
                  <a:pos x="95" y="308"/>
                </a:cxn>
                <a:cxn ang="0">
                  <a:pos x="94" y="320"/>
                </a:cxn>
                <a:cxn ang="0">
                  <a:pos x="94" y="333"/>
                </a:cxn>
                <a:cxn ang="0">
                  <a:pos x="108" y="326"/>
                </a:cxn>
                <a:cxn ang="0">
                  <a:pos x="119" y="319"/>
                </a:cxn>
                <a:cxn ang="0">
                  <a:pos x="128" y="309"/>
                </a:cxn>
                <a:cxn ang="0">
                  <a:pos x="138" y="300"/>
                </a:cxn>
                <a:cxn ang="0">
                  <a:pos x="146" y="289"/>
                </a:cxn>
                <a:cxn ang="0">
                  <a:pos x="155" y="278"/>
                </a:cxn>
                <a:cxn ang="0">
                  <a:pos x="165" y="268"/>
                </a:cxn>
                <a:cxn ang="0">
                  <a:pos x="177" y="260"/>
                </a:cxn>
                <a:cxn ang="0">
                  <a:pos x="280" y="343"/>
                </a:cxn>
                <a:cxn ang="0">
                  <a:pos x="285" y="334"/>
                </a:cxn>
                <a:cxn ang="0">
                  <a:pos x="288" y="325"/>
                </a:cxn>
                <a:cxn ang="0">
                  <a:pos x="288" y="316"/>
                </a:cxn>
                <a:cxn ang="0">
                  <a:pos x="286" y="307"/>
                </a:cxn>
                <a:cxn ang="0">
                  <a:pos x="282" y="296"/>
                </a:cxn>
                <a:cxn ang="0">
                  <a:pos x="278" y="286"/>
                </a:cxn>
                <a:cxn ang="0">
                  <a:pos x="274" y="277"/>
                </a:cxn>
                <a:cxn ang="0">
                  <a:pos x="270" y="271"/>
                </a:cxn>
                <a:cxn ang="0">
                  <a:pos x="239" y="219"/>
                </a:cxn>
                <a:cxn ang="0">
                  <a:pos x="251" y="207"/>
                </a:cxn>
                <a:cxn ang="0">
                  <a:pos x="265" y="197"/>
                </a:cxn>
                <a:cxn ang="0">
                  <a:pos x="278" y="188"/>
                </a:cxn>
                <a:cxn ang="0">
                  <a:pos x="294" y="180"/>
                </a:cxn>
                <a:cxn ang="0">
                  <a:pos x="308" y="170"/>
                </a:cxn>
                <a:cxn ang="0">
                  <a:pos x="321" y="161"/>
                </a:cxn>
                <a:cxn ang="0">
                  <a:pos x="332" y="150"/>
                </a:cxn>
                <a:cxn ang="0">
                  <a:pos x="343" y="136"/>
                </a:cxn>
                <a:cxn ang="0">
                  <a:pos x="330" y="132"/>
                </a:cxn>
                <a:cxn ang="0">
                  <a:pos x="319" y="129"/>
                </a:cxn>
                <a:cxn ang="0">
                  <a:pos x="306" y="126"/>
                </a:cxn>
                <a:cxn ang="0">
                  <a:pos x="295" y="126"/>
                </a:cxn>
                <a:cxn ang="0">
                  <a:pos x="283" y="125"/>
                </a:cxn>
                <a:cxn ang="0">
                  <a:pos x="271" y="125"/>
                </a:cxn>
                <a:cxn ang="0">
                  <a:pos x="260" y="125"/>
                </a:cxn>
                <a:cxn ang="0">
                  <a:pos x="249" y="125"/>
                </a:cxn>
                <a:cxn ang="0">
                  <a:pos x="135" y="0"/>
                </a:cxn>
                <a:cxn ang="0">
                  <a:pos x="125" y="0"/>
                </a:cxn>
              </a:cxnLst>
              <a:rect l="0" t="0" r="r" b="b"/>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9" name="Freeform 99"/>
            <p:cNvSpPr>
              <a:spLocks/>
            </p:cNvSpPr>
            <p:nvPr/>
          </p:nvSpPr>
          <p:spPr bwMode="auto">
            <a:xfrm>
              <a:off x="4415" y="654"/>
              <a:ext cx="52" cy="49"/>
            </a:xfrm>
            <a:custGeom>
              <a:avLst/>
              <a:gdLst/>
              <a:ahLst/>
              <a:cxnLst>
                <a:cxn ang="0">
                  <a:pos x="93" y="104"/>
                </a:cxn>
                <a:cxn ang="0">
                  <a:pos x="80" y="108"/>
                </a:cxn>
                <a:cxn ang="0">
                  <a:pos x="69" y="111"/>
                </a:cxn>
                <a:cxn ang="0">
                  <a:pos x="57" y="114"/>
                </a:cxn>
                <a:cxn ang="0">
                  <a:pos x="46" y="119"/>
                </a:cxn>
                <a:cxn ang="0">
                  <a:pos x="34" y="122"/>
                </a:cxn>
                <a:cxn ang="0">
                  <a:pos x="23" y="127"/>
                </a:cxn>
                <a:cxn ang="0">
                  <a:pos x="10" y="130"/>
                </a:cxn>
                <a:cxn ang="0">
                  <a:pos x="0" y="135"/>
                </a:cxn>
                <a:cxn ang="0">
                  <a:pos x="72" y="177"/>
                </a:cxn>
                <a:cxn ang="0">
                  <a:pos x="83" y="249"/>
                </a:cxn>
                <a:cxn ang="0">
                  <a:pos x="89" y="241"/>
                </a:cxn>
                <a:cxn ang="0">
                  <a:pos x="96" y="233"/>
                </a:cxn>
                <a:cxn ang="0">
                  <a:pos x="102" y="225"/>
                </a:cxn>
                <a:cxn ang="0">
                  <a:pos x="109" y="217"/>
                </a:cxn>
                <a:cxn ang="0">
                  <a:pos x="114" y="209"/>
                </a:cxn>
                <a:cxn ang="0">
                  <a:pos x="120" y="201"/>
                </a:cxn>
                <a:cxn ang="0">
                  <a:pos x="127" y="193"/>
                </a:cxn>
                <a:cxn ang="0">
                  <a:pos x="135" y="187"/>
                </a:cxn>
                <a:cxn ang="0">
                  <a:pos x="197" y="239"/>
                </a:cxn>
                <a:cxn ang="0">
                  <a:pos x="194" y="230"/>
                </a:cxn>
                <a:cxn ang="0">
                  <a:pos x="191" y="222"/>
                </a:cxn>
                <a:cxn ang="0">
                  <a:pos x="185" y="213"/>
                </a:cxn>
                <a:cxn ang="0">
                  <a:pos x="181" y="205"/>
                </a:cxn>
                <a:cxn ang="0">
                  <a:pos x="174" y="193"/>
                </a:cxn>
                <a:cxn ang="0">
                  <a:pos x="170" y="182"/>
                </a:cxn>
                <a:cxn ang="0">
                  <a:pos x="166" y="170"/>
                </a:cxn>
                <a:cxn ang="0">
                  <a:pos x="166" y="156"/>
                </a:cxn>
                <a:cxn ang="0">
                  <a:pos x="259" y="104"/>
                </a:cxn>
                <a:cxn ang="0">
                  <a:pos x="197" y="104"/>
                </a:cxn>
                <a:cxn ang="0">
                  <a:pos x="186" y="88"/>
                </a:cxn>
                <a:cxn ang="0">
                  <a:pos x="177" y="75"/>
                </a:cxn>
                <a:cxn ang="0">
                  <a:pos x="165" y="62"/>
                </a:cxn>
                <a:cxn ang="0">
                  <a:pos x="154" y="52"/>
                </a:cxn>
                <a:cxn ang="0">
                  <a:pos x="140" y="40"/>
                </a:cxn>
                <a:cxn ang="0">
                  <a:pos x="128" y="27"/>
                </a:cxn>
                <a:cxn ang="0">
                  <a:pos x="114" y="14"/>
                </a:cxn>
                <a:cxn ang="0">
                  <a:pos x="104" y="0"/>
                </a:cxn>
                <a:cxn ang="0">
                  <a:pos x="93" y="104"/>
                </a:cxn>
              </a:cxnLst>
              <a:rect l="0" t="0" r="r" b="b"/>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0" name="Freeform 100"/>
            <p:cNvSpPr>
              <a:spLocks/>
            </p:cNvSpPr>
            <p:nvPr/>
          </p:nvSpPr>
          <p:spPr bwMode="auto">
            <a:xfrm>
              <a:off x="3915" y="882"/>
              <a:ext cx="77" cy="74"/>
            </a:xfrm>
            <a:custGeom>
              <a:avLst/>
              <a:gdLst/>
              <a:ahLst/>
              <a:cxnLst>
                <a:cxn ang="0">
                  <a:pos x="259" y="36"/>
                </a:cxn>
                <a:cxn ang="0">
                  <a:pos x="259" y="69"/>
                </a:cxn>
                <a:cxn ang="0">
                  <a:pos x="265" y="100"/>
                </a:cxn>
                <a:cxn ang="0">
                  <a:pos x="278" y="126"/>
                </a:cxn>
                <a:cxn ang="0">
                  <a:pos x="304" y="136"/>
                </a:cxn>
                <a:cxn ang="0">
                  <a:pos x="334" y="139"/>
                </a:cxn>
                <a:cxn ang="0">
                  <a:pos x="360" y="148"/>
                </a:cxn>
                <a:cxn ang="0">
                  <a:pos x="377" y="165"/>
                </a:cxn>
                <a:cxn ang="0">
                  <a:pos x="290" y="239"/>
                </a:cxn>
                <a:cxn ang="0">
                  <a:pos x="292" y="269"/>
                </a:cxn>
                <a:cxn ang="0">
                  <a:pos x="299" y="301"/>
                </a:cxn>
                <a:cxn ang="0">
                  <a:pos x="303" y="331"/>
                </a:cxn>
                <a:cxn ang="0">
                  <a:pos x="301" y="363"/>
                </a:cxn>
                <a:cxn ang="0">
                  <a:pos x="270" y="357"/>
                </a:cxn>
                <a:cxn ang="0">
                  <a:pos x="244" y="344"/>
                </a:cxn>
                <a:cxn ang="0">
                  <a:pos x="220" y="323"/>
                </a:cxn>
                <a:cxn ang="0">
                  <a:pos x="197" y="301"/>
                </a:cxn>
                <a:cxn ang="0">
                  <a:pos x="166" y="319"/>
                </a:cxn>
                <a:cxn ang="0">
                  <a:pos x="139" y="340"/>
                </a:cxn>
                <a:cxn ang="0">
                  <a:pos x="111" y="361"/>
                </a:cxn>
                <a:cxn ang="0">
                  <a:pos x="83" y="374"/>
                </a:cxn>
                <a:cxn ang="0">
                  <a:pos x="81" y="323"/>
                </a:cxn>
                <a:cxn ang="0">
                  <a:pos x="100" y="274"/>
                </a:cxn>
                <a:cxn ang="0">
                  <a:pos x="108" y="228"/>
                </a:cxn>
                <a:cxn ang="0">
                  <a:pos x="73" y="198"/>
                </a:cxn>
                <a:cxn ang="0">
                  <a:pos x="56" y="188"/>
                </a:cxn>
                <a:cxn ang="0">
                  <a:pos x="40" y="175"/>
                </a:cxn>
                <a:cxn ang="0">
                  <a:pos x="21" y="161"/>
                </a:cxn>
                <a:cxn ang="0">
                  <a:pos x="0" y="146"/>
                </a:cxn>
                <a:cxn ang="0">
                  <a:pos x="135" y="104"/>
                </a:cxn>
                <a:cxn ang="0">
                  <a:pos x="168" y="82"/>
                </a:cxn>
                <a:cxn ang="0">
                  <a:pos x="195" y="52"/>
                </a:cxn>
                <a:cxn ang="0">
                  <a:pos x="220" y="22"/>
                </a:cxn>
                <a:cxn ang="0">
                  <a:pos x="249" y="0"/>
                </a:cxn>
              </a:cxnLst>
              <a:rect l="0" t="0" r="r" b="b"/>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1" name="Freeform 101"/>
            <p:cNvSpPr>
              <a:spLocks/>
            </p:cNvSpPr>
            <p:nvPr/>
          </p:nvSpPr>
          <p:spPr bwMode="auto">
            <a:xfrm>
              <a:off x="3925" y="892"/>
              <a:ext cx="61" cy="58"/>
            </a:xfrm>
            <a:custGeom>
              <a:avLst/>
              <a:gdLst/>
              <a:ahLst/>
              <a:cxnLst>
                <a:cxn ang="0">
                  <a:pos x="250" y="114"/>
                </a:cxn>
                <a:cxn ang="0">
                  <a:pos x="301" y="124"/>
                </a:cxn>
                <a:cxn ang="0">
                  <a:pos x="287" y="131"/>
                </a:cxn>
                <a:cxn ang="0">
                  <a:pos x="275" y="138"/>
                </a:cxn>
                <a:cxn ang="0">
                  <a:pos x="262" y="144"/>
                </a:cxn>
                <a:cxn ang="0">
                  <a:pos x="250" y="150"/>
                </a:cxn>
                <a:cxn ang="0">
                  <a:pos x="236" y="156"/>
                </a:cxn>
                <a:cxn ang="0">
                  <a:pos x="226" y="162"/>
                </a:cxn>
                <a:cxn ang="0">
                  <a:pos x="216" y="169"/>
                </a:cxn>
                <a:cxn ang="0">
                  <a:pos x="208" y="176"/>
                </a:cxn>
                <a:cxn ang="0">
                  <a:pos x="228" y="280"/>
                </a:cxn>
                <a:cxn ang="0">
                  <a:pos x="214" y="274"/>
                </a:cxn>
                <a:cxn ang="0">
                  <a:pos x="200" y="267"/>
                </a:cxn>
                <a:cxn ang="0">
                  <a:pos x="188" y="257"/>
                </a:cxn>
                <a:cxn ang="0">
                  <a:pos x="178" y="248"/>
                </a:cxn>
                <a:cxn ang="0">
                  <a:pos x="166" y="236"/>
                </a:cxn>
                <a:cxn ang="0">
                  <a:pos x="156" y="226"/>
                </a:cxn>
                <a:cxn ang="0">
                  <a:pos x="146" y="216"/>
                </a:cxn>
                <a:cxn ang="0">
                  <a:pos x="136" y="208"/>
                </a:cxn>
                <a:cxn ang="0">
                  <a:pos x="52" y="291"/>
                </a:cxn>
                <a:cxn ang="0">
                  <a:pos x="84" y="146"/>
                </a:cxn>
                <a:cxn ang="0">
                  <a:pos x="74" y="141"/>
                </a:cxn>
                <a:cxn ang="0">
                  <a:pos x="63" y="137"/>
                </a:cxn>
                <a:cxn ang="0">
                  <a:pos x="52" y="131"/>
                </a:cxn>
                <a:cxn ang="0">
                  <a:pos x="42" y="127"/>
                </a:cxn>
                <a:cxn ang="0">
                  <a:pos x="30" y="119"/>
                </a:cxn>
                <a:cxn ang="0">
                  <a:pos x="18" y="112"/>
                </a:cxn>
                <a:cxn ang="0">
                  <a:pos x="8" y="103"/>
                </a:cxn>
                <a:cxn ang="0">
                  <a:pos x="0" y="94"/>
                </a:cxn>
                <a:cxn ang="0">
                  <a:pos x="11" y="93"/>
                </a:cxn>
                <a:cxn ang="0">
                  <a:pos x="25" y="92"/>
                </a:cxn>
                <a:cxn ang="0">
                  <a:pos x="39" y="89"/>
                </a:cxn>
                <a:cxn ang="0">
                  <a:pos x="52" y="88"/>
                </a:cxn>
                <a:cxn ang="0">
                  <a:pos x="65" y="86"/>
                </a:cxn>
                <a:cxn ang="0">
                  <a:pos x="78" y="85"/>
                </a:cxn>
                <a:cxn ang="0">
                  <a:pos x="91" y="84"/>
                </a:cxn>
                <a:cxn ang="0">
                  <a:pos x="104" y="84"/>
                </a:cxn>
                <a:cxn ang="0">
                  <a:pos x="188" y="0"/>
                </a:cxn>
                <a:cxn ang="0">
                  <a:pos x="192" y="14"/>
                </a:cxn>
                <a:cxn ang="0">
                  <a:pos x="193" y="32"/>
                </a:cxn>
                <a:cxn ang="0">
                  <a:pos x="193" y="52"/>
                </a:cxn>
                <a:cxn ang="0">
                  <a:pos x="195" y="73"/>
                </a:cxn>
                <a:cxn ang="0">
                  <a:pos x="198" y="89"/>
                </a:cxn>
                <a:cxn ang="0">
                  <a:pos x="207" y="104"/>
                </a:cxn>
                <a:cxn ang="0">
                  <a:pos x="223" y="112"/>
                </a:cxn>
                <a:cxn ang="0">
                  <a:pos x="250" y="114"/>
                </a:cxn>
              </a:cxnLst>
              <a:rect l="0" t="0" r="r" b="b"/>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2" name="Freeform 102"/>
            <p:cNvSpPr>
              <a:spLocks/>
            </p:cNvSpPr>
            <p:nvPr/>
          </p:nvSpPr>
          <p:spPr bwMode="auto">
            <a:xfrm>
              <a:off x="4245" y="544"/>
              <a:ext cx="48" cy="48"/>
            </a:xfrm>
            <a:custGeom>
              <a:avLst/>
              <a:gdLst/>
              <a:ahLst/>
              <a:cxnLst>
                <a:cxn ang="0">
                  <a:pos x="156" y="73"/>
                </a:cxn>
                <a:cxn ang="0">
                  <a:pos x="164" y="75"/>
                </a:cxn>
                <a:cxn ang="0">
                  <a:pos x="174" y="76"/>
                </a:cxn>
                <a:cxn ang="0">
                  <a:pos x="184" y="77"/>
                </a:cxn>
                <a:cxn ang="0">
                  <a:pos x="197" y="78"/>
                </a:cxn>
                <a:cxn ang="0">
                  <a:pos x="208" y="78"/>
                </a:cxn>
                <a:cxn ang="0">
                  <a:pos x="219" y="82"/>
                </a:cxn>
                <a:cxn ang="0">
                  <a:pos x="229" y="85"/>
                </a:cxn>
                <a:cxn ang="0">
                  <a:pos x="240" y="93"/>
                </a:cxn>
                <a:cxn ang="0">
                  <a:pos x="228" y="103"/>
                </a:cxn>
                <a:cxn ang="0">
                  <a:pos x="215" y="111"/>
                </a:cxn>
                <a:cxn ang="0">
                  <a:pos x="200" y="119"/>
                </a:cxn>
                <a:cxn ang="0">
                  <a:pos x="188" y="127"/>
                </a:cxn>
                <a:cxn ang="0">
                  <a:pos x="175" y="134"/>
                </a:cxn>
                <a:cxn ang="0">
                  <a:pos x="170" y="145"/>
                </a:cxn>
                <a:cxn ang="0">
                  <a:pos x="168" y="158"/>
                </a:cxn>
                <a:cxn ang="0">
                  <a:pos x="176" y="176"/>
                </a:cxn>
                <a:cxn ang="0">
                  <a:pos x="179" y="184"/>
                </a:cxn>
                <a:cxn ang="0">
                  <a:pos x="185" y="197"/>
                </a:cxn>
                <a:cxn ang="0">
                  <a:pos x="190" y="207"/>
                </a:cxn>
                <a:cxn ang="0">
                  <a:pos x="188" y="217"/>
                </a:cxn>
                <a:cxn ang="0">
                  <a:pos x="176" y="215"/>
                </a:cxn>
                <a:cxn ang="0">
                  <a:pos x="166" y="212"/>
                </a:cxn>
                <a:cxn ang="0">
                  <a:pos x="158" y="205"/>
                </a:cxn>
                <a:cxn ang="0">
                  <a:pos x="151" y="199"/>
                </a:cxn>
                <a:cxn ang="0">
                  <a:pos x="145" y="190"/>
                </a:cxn>
                <a:cxn ang="0">
                  <a:pos x="138" y="182"/>
                </a:cxn>
                <a:cxn ang="0">
                  <a:pos x="131" y="172"/>
                </a:cxn>
                <a:cxn ang="0">
                  <a:pos x="125" y="165"/>
                </a:cxn>
                <a:cxn ang="0">
                  <a:pos x="42" y="239"/>
                </a:cxn>
                <a:cxn ang="0">
                  <a:pos x="32" y="228"/>
                </a:cxn>
                <a:cxn ang="0">
                  <a:pos x="35" y="216"/>
                </a:cxn>
                <a:cxn ang="0">
                  <a:pos x="40" y="205"/>
                </a:cxn>
                <a:cxn ang="0">
                  <a:pos x="45" y="192"/>
                </a:cxn>
                <a:cxn ang="0">
                  <a:pos x="52" y="181"/>
                </a:cxn>
                <a:cxn ang="0">
                  <a:pos x="58" y="169"/>
                </a:cxn>
                <a:cxn ang="0">
                  <a:pos x="63" y="157"/>
                </a:cxn>
                <a:cxn ang="0">
                  <a:pos x="68" y="145"/>
                </a:cxn>
                <a:cxn ang="0">
                  <a:pos x="73" y="135"/>
                </a:cxn>
                <a:cxn ang="0">
                  <a:pos x="61" y="130"/>
                </a:cxn>
                <a:cxn ang="0">
                  <a:pos x="51" y="126"/>
                </a:cxn>
                <a:cxn ang="0">
                  <a:pos x="41" y="121"/>
                </a:cxn>
                <a:cxn ang="0">
                  <a:pos x="33" y="118"/>
                </a:cxn>
                <a:cxn ang="0">
                  <a:pos x="23" y="112"/>
                </a:cxn>
                <a:cxn ang="0">
                  <a:pos x="15" y="106"/>
                </a:cxn>
                <a:cxn ang="0">
                  <a:pos x="7" y="100"/>
                </a:cxn>
                <a:cxn ang="0">
                  <a:pos x="0" y="93"/>
                </a:cxn>
                <a:cxn ang="0">
                  <a:pos x="0" y="83"/>
                </a:cxn>
                <a:cxn ang="0">
                  <a:pos x="84" y="73"/>
                </a:cxn>
                <a:cxn ang="0">
                  <a:pos x="125" y="0"/>
                </a:cxn>
                <a:cxn ang="0">
                  <a:pos x="131" y="7"/>
                </a:cxn>
                <a:cxn ang="0">
                  <a:pos x="138" y="15"/>
                </a:cxn>
                <a:cxn ang="0">
                  <a:pos x="142" y="23"/>
                </a:cxn>
                <a:cxn ang="0">
                  <a:pos x="148" y="32"/>
                </a:cxn>
                <a:cxn ang="0">
                  <a:pos x="150" y="40"/>
                </a:cxn>
                <a:cxn ang="0">
                  <a:pos x="154" y="50"/>
                </a:cxn>
                <a:cxn ang="0">
                  <a:pos x="155" y="60"/>
                </a:cxn>
                <a:cxn ang="0">
                  <a:pos x="156" y="73"/>
                </a:cxn>
              </a:cxnLst>
              <a:rect l="0" t="0" r="r" b="b"/>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3" name="Freeform 103"/>
            <p:cNvSpPr>
              <a:spLocks/>
            </p:cNvSpPr>
            <p:nvPr/>
          </p:nvSpPr>
          <p:spPr bwMode="auto">
            <a:xfrm>
              <a:off x="4251" y="550"/>
              <a:ext cx="35" cy="33"/>
            </a:xfrm>
            <a:custGeom>
              <a:avLst/>
              <a:gdLst/>
              <a:ahLst/>
              <a:cxnLst>
                <a:cxn ang="0">
                  <a:pos x="134" y="62"/>
                </a:cxn>
                <a:cxn ang="0">
                  <a:pos x="176" y="62"/>
                </a:cxn>
                <a:cxn ang="0">
                  <a:pos x="124" y="94"/>
                </a:cxn>
                <a:cxn ang="0">
                  <a:pos x="124" y="103"/>
                </a:cxn>
                <a:cxn ang="0">
                  <a:pos x="125" y="113"/>
                </a:cxn>
                <a:cxn ang="0">
                  <a:pos x="126" y="121"/>
                </a:cxn>
                <a:cxn ang="0">
                  <a:pos x="129" y="129"/>
                </a:cxn>
                <a:cxn ang="0">
                  <a:pos x="130" y="135"/>
                </a:cxn>
                <a:cxn ang="0">
                  <a:pos x="132" y="144"/>
                </a:cxn>
                <a:cxn ang="0">
                  <a:pos x="133" y="155"/>
                </a:cxn>
                <a:cxn ang="0">
                  <a:pos x="134" y="166"/>
                </a:cxn>
                <a:cxn ang="0">
                  <a:pos x="93" y="114"/>
                </a:cxn>
                <a:cxn ang="0">
                  <a:pos x="31" y="166"/>
                </a:cxn>
                <a:cxn ang="0">
                  <a:pos x="31" y="155"/>
                </a:cxn>
                <a:cxn ang="0">
                  <a:pos x="35" y="144"/>
                </a:cxn>
                <a:cxn ang="0">
                  <a:pos x="39" y="135"/>
                </a:cxn>
                <a:cxn ang="0">
                  <a:pos x="46" y="129"/>
                </a:cxn>
                <a:cxn ang="0">
                  <a:pos x="51" y="121"/>
                </a:cxn>
                <a:cxn ang="0">
                  <a:pos x="56" y="113"/>
                </a:cxn>
                <a:cxn ang="0">
                  <a:pos x="60" y="103"/>
                </a:cxn>
                <a:cxn ang="0">
                  <a:pos x="62" y="94"/>
                </a:cxn>
                <a:cxn ang="0">
                  <a:pos x="0" y="62"/>
                </a:cxn>
                <a:cxn ang="0">
                  <a:pos x="6" y="62"/>
                </a:cxn>
                <a:cxn ang="0">
                  <a:pos x="14" y="62"/>
                </a:cxn>
                <a:cxn ang="0">
                  <a:pos x="22" y="62"/>
                </a:cxn>
                <a:cxn ang="0">
                  <a:pos x="30" y="62"/>
                </a:cxn>
                <a:cxn ang="0">
                  <a:pos x="37" y="62"/>
                </a:cxn>
                <a:cxn ang="0">
                  <a:pos x="46" y="62"/>
                </a:cxn>
                <a:cxn ang="0">
                  <a:pos x="53" y="62"/>
                </a:cxn>
                <a:cxn ang="0">
                  <a:pos x="62" y="62"/>
                </a:cxn>
                <a:cxn ang="0">
                  <a:pos x="93" y="0"/>
                </a:cxn>
                <a:cxn ang="0">
                  <a:pos x="99" y="4"/>
                </a:cxn>
                <a:cxn ang="0">
                  <a:pos x="104" y="11"/>
                </a:cxn>
                <a:cxn ang="0">
                  <a:pos x="106" y="20"/>
                </a:cxn>
                <a:cxn ang="0">
                  <a:pos x="109" y="30"/>
                </a:cxn>
                <a:cxn ang="0">
                  <a:pos x="113" y="39"/>
                </a:cxn>
                <a:cxn ang="0">
                  <a:pos x="117" y="48"/>
                </a:cxn>
                <a:cxn ang="0">
                  <a:pos x="124" y="55"/>
                </a:cxn>
                <a:cxn ang="0">
                  <a:pos x="134" y="62"/>
                </a:cxn>
              </a:cxnLst>
              <a:rect l="0" t="0" r="r" b="b"/>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4" name="Freeform 104"/>
            <p:cNvSpPr>
              <a:spLocks/>
            </p:cNvSpPr>
            <p:nvPr/>
          </p:nvSpPr>
          <p:spPr bwMode="auto">
            <a:xfrm>
              <a:off x="4311" y="598"/>
              <a:ext cx="60" cy="62"/>
            </a:xfrm>
            <a:custGeom>
              <a:avLst/>
              <a:gdLst/>
              <a:ahLst/>
              <a:cxnLst>
                <a:cxn ang="0">
                  <a:pos x="208" y="32"/>
                </a:cxn>
                <a:cxn ang="0">
                  <a:pos x="208" y="58"/>
                </a:cxn>
                <a:cxn ang="0">
                  <a:pos x="212" y="83"/>
                </a:cxn>
                <a:cxn ang="0">
                  <a:pos x="221" y="104"/>
                </a:cxn>
                <a:cxn ang="0">
                  <a:pos x="239" y="114"/>
                </a:cxn>
                <a:cxn ang="0">
                  <a:pos x="260" y="118"/>
                </a:cxn>
                <a:cxn ang="0">
                  <a:pos x="281" y="124"/>
                </a:cxn>
                <a:cxn ang="0">
                  <a:pos x="295" y="137"/>
                </a:cxn>
                <a:cxn ang="0">
                  <a:pos x="229" y="198"/>
                </a:cxn>
                <a:cxn ang="0">
                  <a:pos x="231" y="225"/>
                </a:cxn>
                <a:cxn ang="0">
                  <a:pos x="236" y="249"/>
                </a:cxn>
                <a:cxn ang="0">
                  <a:pos x="241" y="272"/>
                </a:cxn>
                <a:cxn ang="0">
                  <a:pos x="239" y="301"/>
                </a:cxn>
                <a:cxn ang="0">
                  <a:pos x="209" y="295"/>
                </a:cxn>
                <a:cxn ang="0">
                  <a:pos x="188" y="283"/>
                </a:cxn>
                <a:cxn ang="0">
                  <a:pos x="166" y="266"/>
                </a:cxn>
                <a:cxn ang="0">
                  <a:pos x="146" y="249"/>
                </a:cxn>
                <a:cxn ang="0">
                  <a:pos x="123" y="266"/>
                </a:cxn>
                <a:cxn ang="0">
                  <a:pos x="104" y="284"/>
                </a:cxn>
                <a:cxn ang="0">
                  <a:pos x="84" y="300"/>
                </a:cxn>
                <a:cxn ang="0">
                  <a:pos x="62" y="312"/>
                </a:cxn>
                <a:cxn ang="0">
                  <a:pos x="61" y="269"/>
                </a:cxn>
                <a:cxn ang="0">
                  <a:pos x="76" y="227"/>
                </a:cxn>
                <a:cxn ang="0">
                  <a:pos x="81" y="190"/>
                </a:cxn>
                <a:cxn ang="0">
                  <a:pos x="52" y="166"/>
                </a:cxn>
                <a:cxn ang="0">
                  <a:pos x="38" y="156"/>
                </a:cxn>
                <a:cxn ang="0">
                  <a:pos x="26" y="145"/>
                </a:cxn>
                <a:cxn ang="0">
                  <a:pos x="14" y="133"/>
                </a:cxn>
                <a:cxn ang="0">
                  <a:pos x="0" y="124"/>
                </a:cxn>
                <a:cxn ang="0">
                  <a:pos x="104" y="94"/>
                </a:cxn>
                <a:cxn ang="0">
                  <a:pos x="130" y="72"/>
                </a:cxn>
                <a:cxn ang="0">
                  <a:pos x="151" y="46"/>
                </a:cxn>
                <a:cxn ang="0">
                  <a:pos x="170" y="19"/>
                </a:cxn>
                <a:cxn ang="0">
                  <a:pos x="197" y="0"/>
                </a:cxn>
              </a:cxnLst>
              <a:rect l="0" t="0" r="r" b="b"/>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5" name="Freeform 105"/>
            <p:cNvSpPr>
              <a:spLocks/>
            </p:cNvSpPr>
            <p:nvPr/>
          </p:nvSpPr>
          <p:spPr bwMode="auto">
            <a:xfrm>
              <a:off x="4318" y="606"/>
              <a:ext cx="47" cy="48"/>
            </a:xfrm>
            <a:custGeom>
              <a:avLst/>
              <a:gdLst/>
              <a:ahLst/>
              <a:cxnLst>
                <a:cxn ang="0">
                  <a:pos x="207" y="94"/>
                </a:cxn>
                <a:cxn ang="0">
                  <a:pos x="238" y="104"/>
                </a:cxn>
                <a:cxn ang="0">
                  <a:pos x="229" y="110"/>
                </a:cxn>
                <a:cxn ang="0">
                  <a:pos x="220" y="115"/>
                </a:cxn>
                <a:cxn ang="0">
                  <a:pos x="210" y="120"/>
                </a:cxn>
                <a:cxn ang="0">
                  <a:pos x="201" y="124"/>
                </a:cxn>
                <a:cxn ang="0">
                  <a:pos x="191" y="128"/>
                </a:cxn>
                <a:cxn ang="0">
                  <a:pos x="182" y="132"/>
                </a:cxn>
                <a:cxn ang="0">
                  <a:pos x="172" y="137"/>
                </a:cxn>
                <a:cxn ang="0">
                  <a:pos x="165" y="145"/>
                </a:cxn>
                <a:cxn ang="0">
                  <a:pos x="186" y="228"/>
                </a:cxn>
                <a:cxn ang="0">
                  <a:pos x="174" y="222"/>
                </a:cxn>
                <a:cxn ang="0">
                  <a:pos x="164" y="217"/>
                </a:cxn>
                <a:cxn ang="0">
                  <a:pos x="154" y="209"/>
                </a:cxn>
                <a:cxn ang="0">
                  <a:pos x="146" y="202"/>
                </a:cxn>
                <a:cxn ang="0">
                  <a:pos x="137" y="193"/>
                </a:cxn>
                <a:cxn ang="0">
                  <a:pos x="129" y="186"/>
                </a:cxn>
                <a:cxn ang="0">
                  <a:pos x="121" y="180"/>
                </a:cxn>
                <a:cxn ang="0">
                  <a:pos x="114" y="176"/>
                </a:cxn>
                <a:cxn ang="0">
                  <a:pos x="51" y="238"/>
                </a:cxn>
                <a:cxn ang="0">
                  <a:pos x="72" y="124"/>
                </a:cxn>
                <a:cxn ang="0">
                  <a:pos x="63" y="120"/>
                </a:cxn>
                <a:cxn ang="0">
                  <a:pos x="54" y="115"/>
                </a:cxn>
                <a:cxn ang="0">
                  <a:pos x="44" y="111"/>
                </a:cxn>
                <a:cxn ang="0">
                  <a:pos x="35" y="107"/>
                </a:cxn>
                <a:cxn ang="0">
                  <a:pos x="25" y="102"/>
                </a:cxn>
                <a:cxn ang="0">
                  <a:pos x="16" y="96"/>
                </a:cxn>
                <a:cxn ang="0">
                  <a:pos x="7" y="89"/>
                </a:cxn>
                <a:cxn ang="0">
                  <a:pos x="0" y="82"/>
                </a:cxn>
                <a:cxn ang="0">
                  <a:pos x="10" y="81"/>
                </a:cxn>
                <a:cxn ang="0">
                  <a:pos x="21" y="80"/>
                </a:cxn>
                <a:cxn ang="0">
                  <a:pos x="33" y="78"/>
                </a:cxn>
                <a:cxn ang="0">
                  <a:pos x="44" y="77"/>
                </a:cxn>
                <a:cxn ang="0">
                  <a:pos x="54" y="74"/>
                </a:cxn>
                <a:cxn ang="0">
                  <a:pos x="64" y="73"/>
                </a:cxn>
                <a:cxn ang="0">
                  <a:pos x="73" y="72"/>
                </a:cxn>
                <a:cxn ang="0">
                  <a:pos x="82" y="72"/>
                </a:cxn>
                <a:cxn ang="0">
                  <a:pos x="145" y="0"/>
                </a:cxn>
                <a:cxn ang="0">
                  <a:pos x="149" y="12"/>
                </a:cxn>
                <a:cxn ang="0">
                  <a:pos x="151" y="28"/>
                </a:cxn>
                <a:cxn ang="0">
                  <a:pos x="153" y="45"/>
                </a:cxn>
                <a:cxn ang="0">
                  <a:pos x="156" y="62"/>
                </a:cxn>
                <a:cxn ang="0">
                  <a:pos x="159" y="76"/>
                </a:cxn>
                <a:cxn ang="0">
                  <a:pos x="168" y="87"/>
                </a:cxn>
                <a:cxn ang="0">
                  <a:pos x="183" y="93"/>
                </a:cxn>
                <a:cxn ang="0">
                  <a:pos x="207" y="94"/>
                </a:cxn>
              </a:cxnLst>
              <a:rect l="0" t="0" r="r" b="b"/>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grpSp>
      <p:sp>
        <p:nvSpPr>
          <p:cNvPr id="921706" name="Rectangle 106"/>
          <p:cNvSpPr>
            <a:spLocks noChangeArrowheads="1"/>
          </p:cNvSpPr>
          <p:nvPr/>
        </p:nvSpPr>
        <p:spPr bwMode="auto">
          <a:xfrm>
            <a:off x="614363" y="6019800"/>
            <a:ext cx="4424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CC"/>
                </a:solidFill>
              </a:rPr>
              <a:t>I</a:t>
            </a:r>
            <a:r>
              <a:rPr lang="en-US" altLang="en-US"/>
              <a:t> = [</a:t>
            </a:r>
            <a:r>
              <a:rPr lang="en-US" altLang="en-US">
                <a:latin typeface="Symbol" pitchFamily="18" charset="2"/>
                <a:sym typeface="Symbol" pitchFamily="18" charset="2"/>
              </a:rPr>
              <a:t></a:t>
            </a:r>
            <a:r>
              <a:rPr lang="en-US" altLang="en-US"/>
              <a:t> a,b,c,r </a:t>
            </a:r>
            <a:r>
              <a:rPr lang="en-US" altLang="en-US">
                <a:latin typeface="Symbol" pitchFamily="18" charset="2"/>
                <a:sym typeface="Symbol" pitchFamily="18" charset="2"/>
              </a:rPr>
              <a:t></a:t>
            </a:r>
            <a:r>
              <a:rPr lang="en-US" altLang="en-US"/>
              <a:t> 3  a</a:t>
            </a:r>
            <a:r>
              <a:rPr lang="en-US" altLang="en-US" baseline="30000"/>
              <a:t>r</a:t>
            </a:r>
            <a:r>
              <a:rPr lang="en-US" altLang="en-US"/>
              <a:t>+b</a:t>
            </a:r>
            <a:r>
              <a:rPr lang="en-US" altLang="en-US" baseline="30000"/>
              <a:t>r </a:t>
            </a:r>
            <a:r>
              <a:rPr lang="en-US" altLang="en-US">
                <a:sym typeface="Symbol" pitchFamily="18" charset="2"/>
              </a:rPr>
              <a:t></a:t>
            </a:r>
            <a:r>
              <a:rPr lang="en-US" altLang="en-US"/>
              <a:t>c</a:t>
            </a:r>
            <a:r>
              <a:rPr lang="en-US" altLang="en-US" baseline="30000"/>
              <a:t>r</a:t>
            </a:r>
            <a:r>
              <a:rPr lang="en-US" altLang="en-US"/>
              <a:t>]</a:t>
            </a:r>
          </a:p>
        </p:txBody>
      </p:sp>
      <p:pic>
        <p:nvPicPr>
          <p:cNvPr id="921707" name="Picture 107" descr="j0188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488" y="5426075"/>
            <a:ext cx="107791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65543" name="Rectangle 29"/>
          <p:cNvSpPr>
            <a:spLocks noChangeArrowheads="1"/>
          </p:cNvSpPr>
          <p:nvPr/>
        </p:nvSpPr>
        <p:spPr bwMode="auto">
          <a:xfrm>
            <a:off x="971550" y="981075"/>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has a witness</a:t>
            </a:r>
          </a:p>
          <a:p>
            <a:pPr lvl="1"/>
            <a:r>
              <a:rPr lang="en-US" altLang="en-US" sz="2400">
                <a:sym typeface="Symbol" pitchFamily="18" charset="2"/>
              </a:rPr>
              <a:t></a:t>
            </a:r>
            <a:r>
              <a:rPr lang="en-US" altLang="en-US" sz="2400"/>
              <a:t> computable Valid such that P(I) = </a:t>
            </a:r>
            <a:r>
              <a:rPr lang="en-US" altLang="en-US" sz="2400">
                <a:sym typeface="Symbol" pitchFamily="18" charset="2"/>
              </a:rPr>
              <a:t></a:t>
            </a:r>
            <a:r>
              <a:rPr lang="en-US" altLang="en-US" sz="2400"/>
              <a:t> S Valid(I,S)</a:t>
            </a:r>
          </a:p>
        </p:txBody>
      </p:sp>
      <p:sp>
        <p:nvSpPr>
          <p:cNvPr id="65544" name="Rectangle 49"/>
          <p:cNvSpPr>
            <a:spLocks noChangeArrowheads="1"/>
          </p:cNvSpPr>
          <p:nvPr/>
        </p:nvSpPr>
        <p:spPr bwMode="auto">
          <a:xfrm>
            <a:off x="-114300" y="534988"/>
            <a:ext cx="198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sym typeface="Wingdings" pitchFamily="2" charset="2"/>
              </a:rPr>
              <a:t>Witnesses</a:t>
            </a:r>
            <a:endParaRPr lang="en-US" altLang="en-US" sz="2400">
              <a:solidFill>
                <a:srgbClr val="FF00FF"/>
              </a:solidFill>
            </a:endParaRPr>
          </a:p>
        </p:txBody>
      </p:sp>
      <p:pic>
        <p:nvPicPr>
          <p:cNvPr id="921708" name="Picture 108" descr="j0188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572000"/>
            <a:ext cx="5683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921602">
                                            <p:txEl>
                                              <p:pRg st="0" end="0"/>
                                            </p:txEl>
                                          </p:spTgt>
                                        </p:tgtEl>
                                        <p:attrNameLst>
                                          <p:attrName>style.visibility</p:attrName>
                                        </p:attrNameLst>
                                      </p:cBhvr>
                                      <p:to>
                                        <p:strVal val="visible"/>
                                      </p:to>
                                    </p:set>
                                    <p:anim calcmode="lin" valueType="num">
                                      <p:cBhvr additive="base">
                                        <p:cTn id="7" dur="500" fill="hold"/>
                                        <p:tgtEl>
                                          <p:spTgt spid="9216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02">
                                            <p:txEl>
                                              <p:pRg st="1" end="1"/>
                                            </p:txEl>
                                          </p:spTgt>
                                        </p:tgtEl>
                                        <p:attrNameLst>
                                          <p:attrName>style.visibility</p:attrName>
                                        </p:attrNameLst>
                                      </p:cBhvr>
                                      <p:to>
                                        <p:strVal val="visible"/>
                                      </p:to>
                                    </p:set>
                                    <p:anim calcmode="lin" valueType="num">
                                      <p:cBhvr additive="base">
                                        <p:cTn id="13" dur="500" fill="hold"/>
                                        <p:tgtEl>
                                          <p:spTgt spid="9216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0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1706"/>
                                        </p:tgtEl>
                                        <p:attrNameLst>
                                          <p:attrName>style.visibility</p:attrName>
                                        </p:attrNameLst>
                                      </p:cBhvr>
                                      <p:to>
                                        <p:strVal val="visible"/>
                                      </p:to>
                                    </p:set>
                                    <p:anim calcmode="lin" valueType="num">
                                      <p:cBhvr additive="base">
                                        <p:cTn id="17" dur="500" fill="hold"/>
                                        <p:tgtEl>
                                          <p:spTgt spid="921706"/>
                                        </p:tgtEl>
                                        <p:attrNameLst>
                                          <p:attrName>ppt_x</p:attrName>
                                        </p:attrNameLst>
                                      </p:cBhvr>
                                      <p:tavLst>
                                        <p:tav tm="0">
                                          <p:val>
                                            <p:strVal val="#ppt_x"/>
                                          </p:val>
                                        </p:tav>
                                        <p:tav tm="100000">
                                          <p:val>
                                            <p:strVal val="#ppt_x"/>
                                          </p:val>
                                        </p:tav>
                                      </p:tavLst>
                                    </p:anim>
                                    <p:anim calcmode="lin" valueType="num">
                                      <p:cBhvr additive="base">
                                        <p:cTn id="18" dur="500" fill="hold"/>
                                        <p:tgtEl>
                                          <p:spTgt spid="92170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21602">
                                            <p:txEl>
                                              <p:pRg st="2" end="2"/>
                                            </p:txEl>
                                          </p:spTgt>
                                        </p:tgtEl>
                                        <p:attrNameLst>
                                          <p:attrName>style.visibility</p:attrName>
                                        </p:attrNameLst>
                                      </p:cBhvr>
                                      <p:to>
                                        <p:strVal val="visible"/>
                                      </p:to>
                                    </p:set>
                                    <p:anim calcmode="lin" valueType="num">
                                      <p:cBhvr additive="base">
                                        <p:cTn id="23" dur="500" fill="hold"/>
                                        <p:tgtEl>
                                          <p:spTgt spid="92160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1602">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1707"/>
                                        </p:tgtEl>
                                        <p:attrNameLst>
                                          <p:attrName>style.visibility</p:attrName>
                                        </p:attrNameLst>
                                      </p:cBhvr>
                                      <p:to>
                                        <p:strVal val="visible"/>
                                      </p:to>
                                    </p:set>
                                    <p:anim calcmode="lin" valueType="num">
                                      <p:cBhvr additive="base">
                                        <p:cTn id="27" dur="500" fill="hold"/>
                                        <p:tgtEl>
                                          <p:spTgt spid="921707"/>
                                        </p:tgtEl>
                                        <p:attrNameLst>
                                          <p:attrName>ppt_x</p:attrName>
                                        </p:attrNameLst>
                                      </p:cBhvr>
                                      <p:tavLst>
                                        <p:tav tm="0">
                                          <p:val>
                                            <p:strVal val="#ppt_x"/>
                                          </p:val>
                                        </p:tav>
                                        <p:tav tm="100000">
                                          <p:val>
                                            <p:strVal val="#ppt_x"/>
                                          </p:val>
                                        </p:tav>
                                      </p:tavLst>
                                    </p:anim>
                                    <p:anim calcmode="lin" valueType="num">
                                      <p:cBhvr additive="base">
                                        <p:cTn id="28" dur="500" fill="hold"/>
                                        <p:tgtEl>
                                          <p:spTgt spid="92170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21602">
                                            <p:txEl>
                                              <p:pRg st="3" end="3"/>
                                            </p:txEl>
                                          </p:spTgt>
                                        </p:tgtEl>
                                        <p:attrNameLst>
                                          <p:attrName>style.visibility</p:attrName>
                                        </p:attrNameLst>
                                      </p:cBhvr>
                                      <p:to>
                                        <p:strVal val="visible"/>
                                      </p:to>
                                    </p:set>
                                    <p:anim calcmode="lin" valueType="num">
                                      <p:cBhvr additive="base">
                                        <p:cTn id="33" dur="500" fill="hold"/>
                                        <p:tgtEl>
                                          <p:spTgt spid="92160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216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21602">
                                            <p:txEl>
                                              <p:pRg st="4" end="4"/>
                                            </p:txEl>
                                          </p:spTgt>
                                        </p:tgtEl>
                                        <p:attrNameLst>
                                          <p:attrName>style.visibility</p:attrName>
                                        </p:attrNameLst>
                                      </p:cBhvr>
                                      <p:to>
                                        <p:strVal val="visible"/>
                                      </p:to>
                                    </p:set>
                                    <p:anim calcmode="lin" valueType="num">
                                      <p:cBhvr additive="base">
                                        <p:cTn id="45" dur="500" fill="hold"/>
                                        <p:tgtEl>
                                          <p:spTgt spid="921602">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216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921708"/>
                                        </p:tgtEl>
                                        <p:attrNameLst>
                                          <p:attrName>style.visibility</p:attrName>
                                        </p:attrNameLst>
                                      </p:cBhvr>
                                      <p:to>
                                        <p:strVal val="visible"/>
                                      </p:to>
                                    </p:set>
                                    <p:anim calcmode="lin" valueType="num">
                                      <p:cBhvr additive="base">
                                        <p:cTn id="51" dur="500" fill="hold"/>
                                        <p:tgtEl>
                                          <p:spTgt spid="921708"/>
                                        </p:tgtEl>
                                        <p:attrNameLst>
                                          <p:attrName>ppt_x</p:attrName>
                                        </p:attrNameLst>
                                      </p:cBhvr>
                                      <p:tavLst>
                                        <p:tav tm="0">
                                          <p:val>
                                            <p:strVal val="1+#ppt_w/2"/>
                                          </p:val>
                                        </p:tav>
                                        <p:tav tm="100000">
                                          <p:val>
                                            <p:strVal val="#ppt_x"/>
                                          </p:val>
                                        </p:tav>
                                      </p:tavLst>
                                    </p:anim>
                                    <p:anim calcmode="lin" valueType="num">
                                      <p:cBhvr additive="base">
                                        <p:cTn id="52" dur="500" fill="hold"/>
                                        <p:tgtEl>
                                          <p:spTgt spid="921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2" grpId="0" build="p" bldLvl="2" autoUpdateAnimBg="0"/>
      <p:bldP spid="92170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ext Box 2"/>
          <p:cNvSpPr txBox="1">
            <a:spLocks noChangeArrowheads="1"/>
          </p:cNvSpPr>
          <p:nvPr/>
        </p:nvSpPr>
        <p:spPr bwMode="auto">
          <a:xfrm>
            <a:off x="609600" y="2276475"/>
            <a:ext cx="853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Example: </a:t>
            </a:r>
            <a:r>
              <a:rPr lang="en-US" altLang="en-US" sz="2400">
                <a:solidFill>
                  <a:schemeClr val="tx2"/>
                </a:solidFill>
              </a:rPr>
              <a:t>Math Truth</a:t>
            </a:r>
            <a:r>
              <a:rPr lang="en-US" altLang="en-US" sz="2400"/>
              <a:t>:</a:t>
            </a:r>
          </a:p>
          <a:p>
            <a:r>
              <a:rPr lang="en-US" altLang="en-US" sz="2400"/>
              <a:t>Instance: A math statement </a:t>
            </a:r>
            <a:r>
              <a:rPr lang="en-US" altLang="en-US" sz="2400">
                <a:solidFill>
                  <a:srgbClr val="00FFCC"/>
                </a:solidFill>
              </a:rPr>
              <a:t>I</a:t>
            </a:r>
            <a:endParaRPr lang="en-US" altLang="en-US" sz="2400"/>
          </a:p>
          <a:p>
            <a:r>
              <a:rPr lang="en-US" altLang="en-US" sz="2400"/>
              <a:t>Solution: A proof  </a:t>
            </a:r>
            <a:r>
              <a:rPr lang="en-US" altLang="en-US" sz="2400">
                <a:solidFill>
                  <a:srgbClr val="00FFCC"/>
                </a:solidFill>
              </a:rPr>
              <a:t>S</a:t>
            </a:r>
            <a:r>
              <a:rPr lang="en-US" altLang="en-US" sz="2400"/>
              <a:t>. </a:t>
            </a:r>
          </a:p>
          <a:p>
            <a:r>
              <a:rPr lang="en-US" altLang="en-US" sz="2400">
                <a:solidFill>
                  <a:srgbClr val="00FFCC"/>
                </a:solidFill>
              </a:rPr>
              <a:t>I</a:t>
            </a:r>
            <a:r>
              <a:rPr lang="en-US" altLang="en-US" sz="2400"/>
              <a:t> is a </a:t>
            </a:r>
            <a:r>
              <a:rPr lang="en-US" altLang="en-US" sz="2400">
                <a:solidFill>
                  <a:srgbClr val="FF00FF"/>
                </a:solidFill>
              </a:rPr>
              <a:t>No</a:t>
            </a:r>
            <a:r>
              <a:rPr lang="en-US" altLang="en-US" sz="2400"/>
              <a:t> instance if there is not such a proof. </a:t>
            </a:r>
          </a:p>
        </p:txBody>
      </p:sp>
      <p:grpSp>
        <p:nvGrpSpPr>
          <p:cNvPr id="2" name="Group 4"/>
          <p:cNvGrpSpPr>
            <a:grpSpLocks/>
          </p:cNvGrpSpPr>
          <p:nvPr/>
        </p:nvGrpSpPr>
        <p:grpSpPr bwMode="auto">
          <a:xfrm flipH="1">
            <a:off x="7991475" y="4495800"/>
            <a:ext cx="1076325" cy="2274888"/>
            <a:chOff x="3915" y="446"/>
            <a:chExt cx="678" cy="1433"/>
          </a:xfrm>
        </p:grpSpPr>
        <p:sp>
          <p:nvSpPr>
            <p:cNvPr id="921605" name="Rectangle 5"/>
            <p:cNvSpPr>
              <a:spLocks noChangeArrowheads="1"/>
            </p:cNvSpPr>
            <p:nvPr/>
          </p:nvSpPr>
          <p:spPr bwMode="auto">
            <a:xfrm>
              <a:off x="3951" y="544"/>
              <a:ext cx="532" cy="1148"/>
            </a:xfrm>
            <a:prstGeom prst="rect">
              <a:avLst/>
            </a:prstGeom>
            <a:solidFill>
              <a:srgbClr val="000000"/>
            </a:solidFill>
            <a:ln w="9525">
              <a:noFill/>
              <a:miter lim="800000"/>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6" name="Freeform 6"/>
            <p:cNvSpPr>
              <a:spLocks/>
            </p:cNvSpPr>
            <p:nvPr/>
          </p:nvSpPr>
          <p:spPr bwMode="auto">
            <a:xfrm>
              <a:off x="3959" y="556"/>
              <a:ext cx="516" cy="448"/>
            </a:xfrm>
            <a:custGeom>
              <a:avLst/>
              <a:gdLst/>
              <a:ahLst/>
              <a:cxnLst>
                <a:cxn ang="0">
                  <a:pos x="2559" y="0"/>
                </a:cxn>
                <a:cxn ang="0">
                  <a:pos x="2580" y="1783"/>
                </a:cxn>
                <a:cxn ang="0">
                  <a:pos x="2456" y="1774"/>
                </a:cxn>
                <a:cxn ang="0">
                  <a:pos x="2330" y="1808"/>
                </a:cxn>
                <a:cxn ang="0">
                  <a:pos x="2201" y="1867"/>
                </a:cxn>
                <a:cxn ang="0">
                  <a:pos x="2073" y="1933"/>
                </a:cxn>
                <a:cxn ang="0">
                  <a:pos x="1945" y="1989"/>
                </a:cxn>
                <a:cxn ang="0">
                  <a:pos x="1820" y="2018"/>
                </a:cxn>
                <a:cxn ang="0">
                  <a:pos x="1699" y="2003"/>
                </a:cxn>
                <a:cxn ang="0">
                  <a:pos x="1584" y="1928"/>
                </a:cxn>
                <a:cxn ang="0">
                  <a:pos x="1477" y="1997"/>
                </a:cxn>
                <a:cxn ang="0">
                  <a:pos x="1369" y="2053"/>
                </a:cxn>
                <a:cxn ang="0">
                  <a:pos x="1260" y="2097"/>
                </a:cxn>
                <a:cxn ang="0">
                  <a:pos x="1150" y="2133"/>
                </a:cxn>
                <a:cxn ang="0">
                  <a:pos x="1038" y="2162"/>
                </a:cxn>
                <a:cxn ang="0">
                  <a:pos x="927" y="2188"/>
                </a:cxn>
                <a:cxn ang="0">
                  <a:pos x="814" y="2212"/>
                </a:cxn>
                <a:cxn ang="0">
                  <a:pos x="702" y="2240"/>
                </a:cxn>
                <a:cxn ang="0">
                  <a:pos x="608" y="2151"/>
                </a:cxn>
                <a:cxn ang="0">
                  <a:pos x="504" y="2089"/>
                </a:cxn>
                <a:cxn ang="0">
                  <a:pos x="395" y="2049"/>
                </a:cxn>
                <a:cxn ang="0">
                  <a:pos x="289" y="2025"/>
                </a:cxn>
                <a:cxn ang="0">
                  <a:pos x="189" y="2014"/>
                </a:cxn>
                <a:cxn ang="0">
                  <a:pos x="106" y="2012"/>
                </a:cxn>
                <a:cxn ang="0">
                  <a:pos x="42" y="2016"/>
                </a:cxn>
                <a:cxn ang="0">
                  <a:pos x="7" y="2022"/>
                </a:cxn>
                <a:cxn ang="0">
                  <a:pos x="9" y="1794"/>
                </a:cxn>
                <a:cxn ang="0">
                  <a:pos x="9" y="1553"/>
                </a:cxn>
                <a:cxn ang="0">
                  <a:pos x="6" y="1300"/>
                </a:cxn>
                <a:cxn ang="0">
                  <a:pos x="4" y="1041"/>
                </a:cxn>
                <a:cxn ang="0">
                  <a:pos x="1" y="777"/>
                </a:cxn>
                <a:cxn ang="0">
                  <a:pos x="0" y="513"/>
                </a:cxn>
                <a:cxn ang="0">
                  <a:pos x="1" y="252"/>
                </a:cxn>
                <a:cxn ang="0">
                  <a:pos x="7" y="0"/>
                </a:cxn>
                <a:cxn ang="0">
                  <a:pos x="2559" y="0"/>
                </a:cxn>
              </a:cxnLst>
              <a:rect l="0" t="0" r="r" b="b"/>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7" name="Freeform 7"/>
            <p:cNvSpPr>
              <a:spLocks/>
            </p:cNvSpPr>
            <p:nvPr/>
          </p:nvSpPr>
          <p:spPr bwMode="auto">
            <a:xfrm>
              <a:off x="4110" y="929"/>
              <a:ext cx="363" cy="136"/>
            </a:xfrm>
            <a:custGeom>
              <a:avLst/>
              <a:gdLst/>
              <a:ahLst/>
              <a:cxnLst>
                <a:cxn ang="0">
                  <a:pos x="1815" y="674"/>
                </a:cxn>
                <a:cxn ang="0">
                  <a:pos x="1684" y="676"/>
                </a:cxn>
                <a:cxn ang="0">
                  <a:pos x="1550" y="656"/>
                </a:cxn>
                <a:cxn ang="0">
                  <a:pos x="1412" y="618"/>
                </a:cxn>
                <a:cxn ang="0">
                  <a:pos x="1274" y="572"/>
                </a:cxn>
                <a:cxn ang="0">
                  <a:pos x="1134" y="527"/>
                </a:cxn>
                <a:cxn ang="0">
                  <a:pos x="996" y="492"/>
                </a:cxn>
                <a:cxn ang="0">
                  <a:pos x="859" y="475"/>
                </a:cxn>
                <a:cxn ang="0">
                  <a:pos x="726" y="488"/>
                </a:cxn>
                <a:cxn ang="0">
                  <a:pos x="425" y="622"/>
                </a:cxn>
                <a:cxn ang="0">
                  <a:pos x="0" y="426"/>
                </a:cxn>
                <a:cxn ang="0">
                  <a:pos x="87" y="402"/>
                </a:cxn>
                <a:cxn ang="0">
                  <a:pos x="187" y="380"/>
                </a:cxn>
                <a:cxn ang="0">
                  <a:pos x="292" y="358"/>
                </a:cxn>
                <a:cxn ang="0">
                  <a:pos x="402" y="333"/>
                </a:cxn>
                <a:cxn ang="0">
                  <a:pos x="509" y="301"/>
                </a:cxn>
                <a:cxn ang="0">
                  <a:pos x="612" y="263"/>
                </a:cxn>
                <a:cxn ang="0">
                  <a:pos x="706" y="214"/>
                </a:cxn>
                <a:cxn ang="0">
                  <a:pos x="788" y="156"/>
                </a:cxn>
                <a:cxn ang="0">
                  <a:pos x="879" y="194"/>
                </a:cxn>
                <a:cxn ang="0">
                  <a:pos x="976" y="213"/>
                </a:cxn>
                <a:cxn ang="0">
                  <a:pos x="1074" y="213"/>
                </a:cxn>
                <a:cxn ang="0">
                  <a:pos x="1175" y="197"/>
                </a:cxn>
                <a:cxn ang="0">
                  <a:pos x="1272" y="166"/>
                </a:cxn>
                <a:cxn ang="0">
                  <a:pos x="1368" y="122"/>
                </a:cxn>
                <a:cxn ang="0">
                  <a:pos x="1459" y="65"/>
                </a:cxn>
                <a:cxn ang="0">
                  <a:pos x="1545" y="0"/>
                </a:cxn>
                <a:cxn ang="0">
                  <a:pos x="1815" y="0"/>
                </a:cxn>
                <a:cxn ang="0">
                  <a:pos x="1815" y="674"/>
                </a:cxn>
              </a:cxnLst>
              <a:rect l="0" t="0" r="r" b="b"/>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8" name="Freeform 8"/>
            <p:cNvSpPr>
              <a:spLocks/>
            </p:cNvSpPr>
            <p:nvPr/>
          </p:nvSpPr>
          <p:spPr bwMode="auto">
            <a:xfrm>
              <a:off x="3961" y="973"/>
              <a:ext cx="224" cy="137"/>
            </a:xfrm>
            <a:custGeom>
              <a:avLst/>
              <a:gdLst/>
              <a:ahLst/>
              <a:cxnLst>
                <a:cxn ang="0">
                  <a:pos x="1120" y="456"/>
                </a:cxn>
                <a:cxn ang="0">
                  <a:pos x="1031" y="543"/>
                </a:cxn>
                <a:cxn ang="0">
                  <a:pos x="945" y="598"/>
                </a:cxn>
                <a:cxn ang="0">
                  <a:pos x="863" y="623"/>
                </a:cxn>
                <a:cxn ang="0">
                  <a:pos x="785" y="624"/>
                </a:cxn>
                <a:cxn ang="0">
                  <a:pos x="709" y="601"/>
                </a:cxn>
                <a:cxn ang="0">
                  <a:pos x="640" y="560"/>
                </a:cxn>
                <a:cxn ang="0">
                  <a:pos x="576" y="502"/>
                </a:cxn>
                <a:cxn ang="0">
                  <a:pos x="519" y="435"/>
                </a:cxn>
                <a:cxn ang="0">
                  <a:pos x="455" y="462"/>
                </a:cxn>
                <a:cxn ang="0">
                  <a:pos x="390" y="491"/>
                </a:cxn>
                <a:cxn ang="0">
                  <a:pos x="325" y="520"/>
                </a:cxn>
                <a:cxn ang="0">
                  <a:pos x="259" y="551"/>
                </a:cxn>
                <a:cxn ang="0">
                  <a:pos x="193" y="581"/>
                </a:cxn>
                <a:cxn ang="0">
                  <a:pos x="127" y="615"/>
                </a:cxn>
                <a:cxn ang="0">
                  <a:pos x="63" y="648"/>
                </a:cxn>
                <a:cxn ang="0">
                  <a:pos x="0" y="684"/>
                </a:cxn>
                <a:cxn ang="0">
                  <a:pos x="0" y="0"/>
                </a:cxn>
                <a:cxn ang="0">
                  <a:pos x="67" y="12"/>
                </a:cxn>
                <a:cxn ang="0">
                  <a:pos x="138" y="14"/>
                </a:cxn>
                <a:cxn ang="0">
                  <a:pos x="210" y="12"/>
                </a:cxn>
                <a:cxn ang="0">
                  <a:pos x="283" y="10"/>
                </a:cxn>
                <a:cxn ang="0">
                  <a:pos x="353" y="9"/>
                </a:cxn>
                <a:cxn ang="0">
                  <a:pos x="423" y="19"/>
                </a:cxn>
                <a:cxn ang="0">
                  <a:pos x="489" y="41"/>
                </a:cxn>
                <a:cxn ang="0">
                  <a:pos x="551" y="82"/>
                </a:cxn>
                <a:cxn ang="0">
                  <a:pos x="608" y="153"/>
                </a:cxn>
                <a:cxn ang="0">
                  <a:pos x="675" y="215"/>
                </a:cxn>
                <a:cxn ang="0">
                  <a:pos x="747" y="269"/>
                </a:cxn>
                <a:cxn ang="0">
                  <a:pos x="823" y="315"/>
                </a:cxn>
                <a:cxn ang="0">
                  <a:pos x="900" y="354"/>
                </a:cxn>
                <a:cxn ang="0">
                  <a:pos x="977" y="391"/>
                </a:cxn>
                <a:cxn ang="0">
                  <a:pos x="1050" y="423"/>
                </a:cxn>
                <a:cxn ang="0">
                  <a:pos x="1120" y="456"/>
                </a:cxn>
              </a:cxnLst>
              <a:rect l="0" t="0" r="r" b="b"/>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9" name="Freeform 9"/>
            <p:cNvSpPr>
              <a:spLocks/>
            </p:cNvSpPr>
            <p:nvPr/>
          </p:nvSpPr>
          <p:spPr bwMode="auto">
            <a:xfrm>
              <a:off x="4133" y="1034"/>
              <a:ext cx="340" cy="109"/>
            </a:xfrm>
            <a:custGeom>
              <a:avLst/>
              <a:gdLst/>
              <a:ahLst/>
              <a:cxnLst>
                <a:cxn ang="0">
                  <a:pos x="1700" y="213"/>
                </a:cxn>
                <a:cxn ang="0">
                  <a:pos x="1690" y="452"/>
                </a:cxn>
                <a:cxn ang="0">
                  <a:pos x="1612" y="427"/>
                </a:cxn>
                <a:cxn ang="0">
                  <a:pos x="1524" y="410"/>
                </a:cxn>
                <a:cxn ang="0">
                  <a:pos x="1428" y="396"/>
                </a:cxn>
                <a:cxn ang="0">
                  <a:pos x="1329" y="388"/>
                </a:cxn>
                <a:cxn ang="0">
                  <a:pos x="1227" y="383"/>
                </a:cxn>
                <a:cxn ang="0">
                  <a:pos x="1129" y="380"/>
                </a:cxn>
                <a:cxn ang="0">
                  <a:pos x="1036" y="379"/>
                </a:cxn>
                <a:cxn ang="0">
                  <a:pos x="953" y="379"/>
                </a:cxn>
                <a:cxn ang="0">
                  <a:pos x="862" y="345"/>
                </a:cxn>
                <a:cxn ang="0">
                  <a:pos x="775" y="333"/>
                </a:cxn>
                <a:cxn ang="0">
                  <a:pos x="690" y="336"/>
                </a:cxn>
                <a:cxn ang="0">
                  <a:pos x="610" y="357"/>
                </a:cxn>
                <a:cxn ang="0">
                  <a:pos x="529" y="388"/>
                </a:cxn>
                <a:cxn ang="0">
                  <a:pos x="449" y="432"/>
                </a:cxn>
                <a:cxn ang="0">
                  <a:pos x="370" y="484"/>
                </a:cxn>
                <a:cxn ang="0">
                  <a:pos x="290" y="544"/>
                </a:cxn>
                <a:cxn ang="0">
                  <a:pos x="0" y="389"/>
                </a:cxn>
                <a:cxn ang="0">
                  <a:pos x="119" y="310"/>
                </a:cxn>
                <a:cxn ang="0">
                  <a:pos x="243" y="225"/>
                </a:cxn>
                <a:cxn ang="0">
                  <a:pos x="368" y="139"/>
                </a:cxn>
                <a:cxn ang="0">
                  <a:pos x="499" y="66"/>
                </a:cxn>
                <a:cxn ang="0">
                  <a:pos x="636" y="16"/>
                </a:cxn>
                <a:cxn ang="0">
                  <a:pos x="784" y="0"/>
                </a:cxn>
                <a:cxn ang="0">
                  <a:pos x="940" y="27"/>
                </a:cxn>
                <a:cxn ang="0">
                  <a:pos x="1109" y="109"/>
                </a:cxn>
                <a:cxn ang="0">
                  <a:pos x="1190" y="130"/>
                </a:cxn>
                <a:cxn ang="0">
                  <a:pos x="1282" y="148"/>
                </a:cxn>
                <a:cxn ang="0">
                  <a:pos x="1380" y="162"/>
                </a:cxn>
                <a:cxn ang="0">
                  <a:pos x="1474" y="176"/>
                </a:cxn>
                <a:cxn ang="0">
                  <a:pos x="1559" y="186"/>
                </a:cxn>
                <a:cxn ang="0">
                  <a:pos x="1630" y="196"/>
                </a:cxn>
                <a:cxn ang="0">
                  <a:pos x="1679" y="204"/>
                </a:cxn>
                <a:cxn ang="0">
                  <a:pos x="1700" y="213"/>
                </a:cxn>
              </a:cxnLst>
              <a:rect l="0" t="0" r="r" b="b"/>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0" name="Freeform 10"/>
            <p:cNvSpPr>
              <a:spLocks/>
            </p:cNvSpPr>
            <p:nvPr/>
          </p:nvSpPr>
          <p:spPr bwMode="auto">
            <a:xfrm>
              <a:off x="3959" y="1075"/>
              <a:ext cx="516" cy="606"/>
            </a:xfrm>
            <a:custGeom>
              <a:avLst/>
              <a:gdLst/>
              <a:ahLst/>
              <a:cxnLst>
                <a:cxn ang="0">
                  <a:pos x="1172" y="415"/>
                </a:cxn>
                <a:cxn ang="0">
                  <a:pos x="1223" y="355"/>
                </a:cxn>
                <a:cxn ang="0">
                  <a:pos x="1277" y="310"/>
                </a:cxn>
                <a:cxn ang="0">
                  <a:pos x="1334" y="275"/>
                </a:cxn>
                <a:cxn ang="0">
                  <a:pos x="1391" y="251"/>
                </a:cxn>
                <a:cxn ang="0">
                  <a:pos x="1449" y="232"/>
                </a:cxn>
                <a:cxn ang="0">
                  <a:pos x="1510" y="218"/>
                </a:cxn>
                <a:cxn ang="0">
                  <a:pos x="1569" y="207"/>
                </a:cxn>
                <a:cxn ang="0">
                  <a:pos x="1629" y="197"/>
                </a:cxn>
                <a:cxn ang="0">
                  <a:pos x="1738" y="229"/>
                </a:cxn>
                <a:cxn ang="0">
                  <a:pos x="1857" y="243"/>
                </a:cxn>
                <a:cxn ang="0">
                  <a:pos x="1981" y="242"/>
                </a:cxn>
                <a:cxn ang="0">
                  <a:pos x="2109" y="236"/>
                </a:cxn>
                <a:cxn ang="0">
                  <a:pos x="2235" y="231"/>
                </a:cxn>
                <a:cxn ang="0">
                  <a:pos x="2358" y="235"/>
                </a:cxn>
                <a:cxn ang="0">
                  <a:pos x="2474" y="255"/>
                </a:cxn>
                <a:cxn ang="0">
                  <a:pos x="2583" y="301"/>
                </a:cxn>
                <a:cxn ang="0">
                  <a:pos x="2572" y="417"/>
                </a:cxn>
                <a:cxn ang="0">
                  <a:pos x="2569" y="661"/>
                </a:cxn>
                <a:cxn ang="0">
                  <a:pos x="2567" y="1001"/>
                </a:cxn>
                <a:cxn ang="0">
                  <a:pos x="2569" y="1404"/>
                </a:cxn>
                <a:cxn ang="0">
                  <a:pos x="2570" y="1837"/>
                </a:cxn>
                <a:cxn ang="0">
                  <a:pos x="2572" y="2271"/>
                </a:cxn>
                <a:cxn ang="0">
                  <a:pos x="2574" y="2671"/>
                </a:cxn>
                <a:cxn ang="0">
                  <a:pos x="2572" y="3006"/>
                </a:cxn>
                <a:cxn ang="0">
                  <a:pos x="2307" y="3012"/>
                </a:cxn>
                <a:cxn ang="0">
                  <a:pos x="1955" y="3019"/>
                </a:cxn>
                <a:cxn ang="0">
                  <a:pos x="1552" y="3023"/>
                </a:cxn>
                <a:cxn ang="0">
                  <a:pos x="1134" y="3028"/>
                </a:cxn>
                <a:cxn ang="0">
                  <a:pos x="734" y="3029"/>
                </a:cxn>
                <a:cxn ang="0">
                  <a:pos x="389" y="3030"/>
                </a:cxn>
                <a:cxn ang="0">
                  <a:pos x="131" y="3029"/>
                </a:cxn>
                <a:cxn ang="0">
                  <a:pos x="0" y="3027"/>
                </a:cxn>
                <a:cxn ang="0">
                  <a:pos x="1" y="2692"/>
                </a:cxn>
                <a:cxn ang="0">
                  <a:pos x="3" y="2349"/>
                </a:cxn>
                <a:cxn ang="0">
                  <a:pos x="1" y="1997"/>
                </a:cxn>
                <a:cxn ang="0">
                  <a:pos x="1" y="1644"/>
                </a:cxn>
                <a:cxn ang="0">
                  <a:pos x="0" y="1289"/>
                </a:cxn>
                <a:cxn ang="0">
                  <a:pos x="1" y="940"/>
                </a:cxn>
                <a:cxn ang="0">
                  <a:pos x="4" y="598"/>
                </a:cxn>
                <a:cxn ang="0">
                  <a:pos x="10" y="269"/>
                </a:cxn>
                <a:cxn ang="0">
                  <a:pos x="65" y="210"/>
                </a:cxn>
                <a:cxn ang="0">
                  <a:pos x="126" y="166"/>
                </a:cxn>
                <a:cxn ang="0">
                  <a:pos x="192" y="132"/>
                </a:cxn>
                <a:cxn ang="0">
                  <a:pos x="262" y="106"/>
                </a:cxn>
                <a:cxn ang="0">
                  <a:pos x="331" y="83"/>
                </a:cxn>
                <a:cxn ang="0">
                  <a:pos x="400" y="60"/>
                </a:cxn>
                <a:cxn ang="0">
                  <a:pos x="467" y="33"/>
                </a:cxn>
                <a:cxn ang="0">
                  <a:pos x="529" y="0"/>
                </a:cxn>
                <a:cxn ang="0">
                  <a:pos x="600" y="78"/>
                </a:cxn>
                <a:cxn ang="0">
                  <a:pos x="678" y="141"/>
                </a:cxn>
                <a:cxn ang="0">
                  <a:pos x="759" y="191"/>
                </a:cxn>
                <a:cxn ang="0">
                  <a:pos x="842" y="234"/>
                </a:cxn>
                <a:cxn ang="0">
                  <a:pos x="926" y="272"/>
                </a:cxn>
                <a:cxn ang="0">
                  <a:pos x="1009" y="312"/>
                </a:cxn>
                <a:cxn ang="0">
                  <a:pos x="1092" y="358"/>
                </a:cxn>
                <a:cxn ang="0">
                  <a:pos x="1172" y="415"/>
                </a:cxn>
              </a:cxnLst>
              <a:rect l="0" t="0" r="r" b="b"/>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1" name="Freeform 11"/>
            <p:cNvSpPr>
              <a:spLocks/>
            </p:cNvSpPr>
            <p:nvPr/>
          </p:nvSpPr>
          <p:spPr bwMode="auto">
            <a:xfrm>
              <a:off x="4519" y="446"/>
              <a:ext cx="29" cy="46"/>
            </a:xfrm>
            <a:custGeom>
              <a:avLst/>
              <a:gdLst/>
              <a:ahLst/>
              <a:cxnLst>
                <a:cxn ang="0">
                  <a:pos x="144" y="0"/>
                </a:cxn>
                <a:cxn ang="0">
                  <a:pos x="30" y="228"/>
                </a:cxn>
                <a:cxn ang="0">
                  <a:pos x="0" y="228"/>
                </a:cxn>
                <a:cxn ang="0">
                  <a:pos x="0" y="218"/>
                </a:cxn>
                <a:cxn ang="0">
                  <a:pos x="124" y="0"/>
                </a:cxn>
                <a:cxn ang="0">
                  <a:pos x="131" y="0"/>
                </a:cxn>
                <a:cxn ang="0">
                  <a:pos x="138" y="0"/>
                </a:cxn>
                <a:cxn ang="0">
                  <a:pos x="142" y="0"/>
                </a:cxn>
                <a:cxn ang="0">
                  <a:pos x="144" y="0"/>
                </a:cxn>
              </a:cxnLst>
              <a:rect l="0" t="0" r="r" b="b"/>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2" name="Freeform 12"/>
            <p:cNvSpPr>
              <a:spLocks/>
            </p:cNvSpPr>
            <p:nvPr/>
          </p:nvSpPr>
          <p:spPr bwMode="auto">
            <a:xfrm>
              <a:off x="4502" y="451"/>
              <a:ext cx="10" cy="28"/>
            </a:xfrm>
            <a:custGeom>
              <a:avLst/>
              <a:gdLst/>
              <a:ahLst/>
              <a:cxnLst>
                <a:cxn ang="0">
                  <a:pos x="52" y="10"/>
                </a:cxn>
                <a:cxn ang="0">
                  <a:pos x="32" y="144"/>
                </a:cxn>
                <a:cxn ang="0">
                  <a:pos x="0" y="134"/>
                </a:cxn>
                <a:cxn ang="0">
                  <a:pos x="42" y="0"/>
                </a:cxn>
                <a:cxn ang="0">
                  <a:pos x="46" y="0"/>
                </a:cxn>
                <a:cxn ang="0">
                  <a:pos x="50" y="1"/>
                </a:cxn>
                <a:cxn ang="0">
                  <a:pos x="51" y="3"/>
                </a:cxn>
                <a:cxn ang="0">
                  <a:pos x="52" y="10"/>
                </a:cxn>
              </a:cxnLst>
              <a:rect l="0" t="0" r="r" b="b"/>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3" name="Freeform 13"/>
            <p:cNvSpPr>
              <a:spLocks/>
            </p:cNvSpPr>
            <p:nvPr/>
          </p:nvSpPr>
          <p:spPr bwMode="auto">
            <a:xfrm>
              <a:off x="4452" y="453"/>
              <a:ext cx="17" cy="37"/>
            </a:xfrm>
            <a:custGeom>
              <a:avLst/>
              <a:gdLst/>
              <a:ahLst/>
              <a:cxnLst>
                <a:cxn ang="0">
                  <a:pos x="11" y="6"/>
                </a:cxn>
                <a:cxn ang="0">
                  <a:pos x="21" y="25"/>
                </a:cxn>
                <a:cxn ang="0">
                  <a:pos x="32" y="46"/>
                </a:cxn>
                <a:cxn ang="0">
                  <a:pos x="41" y="67"/>
                </a:cxn>
                <a:cxn ang="0">
                  <a:pos x="50" y="90"/>
                </a:cxn>
                <a:cxn ang="0">
                  <a:pos x="58" y="112"/>
                </a:cxn>
                <a:cxn ang="0">
                  <a:pos x="67" y="135"/>
                </a:cxn>
                <a:cxn ang="0">
                  <a:pos x="75" y="158"/>
                </a:cxn>
                <a:cxn ang="0">
                  <a:pos x="83" y="182"/>
                </a:cxn>
                <a:cxn ang="0">
                  <a:pos x="73" y="182"/>
                </a:cxn>
                <a:cxn ang="0">
                  <a:pos x="58" y="164"/>
                </a:cxn>
                <a:cxn ang="0">
                  <a:pos x="47" y="145"/>
                </a:cxn>
                <a:cxn ang="0">
                  <a:pos x="36" y="123"/>
                </a:cxn>
                <a:cxn ang="0">
                  <a:pos x="29" y="101"/>
                </a:cxn>
                <a:cxn ang="0">
                  <a:pos x="21" y="77"/>
                </a:cxn>
                <a:cxn ang="0">
                  <a:pos x="14" y="53"/>
                </a:cxn>
                <a:cxn ang="0">
                  <a:pos x="7" y="29"/>
                </a:cxn>
                <a:cxn ang="0">
                  <a:pos x="0" y="6"/>
                </a:cxn>
                <a:cxn ang="0">
                  <a:pos x="2" y="4"/>
                </a:cxn>
                <a:cxn ang="0">
                  <a:pos x="5" y="1"/>
                </a:cxn>
                <a:cxn ang="0">
                  <a:pos x="8" y="0"/>
                </a:cxn>
                <a:cxn ang="0">
                  <a:pos x="11" y="6"/>
                </a:cxn>
              </a:cxnLst>
              <a:rect l="0" t="0" r="r" b="b"/>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4" name="Freeform 14"/>
            <p:cNvSpPr>
              <a:spLocks/>
            </p:cNvSpPr>
            <p:nvPr/>
          </p:nvSpPr>
          <p:spPr bwMode="auto">
            <a:xfrm>
              <a:off x="4477" y="459"/>
              <a:ext cx="9" cy="16"/>
            </a:xfrm>
            <a:custGeom>
              <a:avLst/>
              <a:gdLst/>
              <a:ahLst/>
              <a:cxnLst>
                <a:cxn ang="0">
                  <a:pos x="42" y="74"/>
                </a:cxn>
                <a:cxn ang="0">
                  <a:pos x="34" y="75"/>
                </a:cxn>
                <a:cxn ang="0">
                  <a:pos x="26" y="78"/>
                </a:cxn>
                <a:cxn ang="0">
                  <a:pos x="18" y="82"/>
                </a:cxn>
                <a:cxn ang="0">
                  <a:pos x="10" y="84"/>
                </a:cxn>
                <a:cxn ang="0">
                  <a:pos x="8" y="71"/>
                </a:cxn>
                <a:cxn ang="0">
                  <a:pos x="7" y="59"/>
                </a:cxn>
                <a:cxn ang="0">
                  <a:pos x="3" y="46"/>
                </a:cxn>
                <a:cxn ang="0">
                  <a:pos x="2" y="34"/>
                </a:cxn>
                <a:cxn ang="0">
                  <a:pos x="0" y="22"/>
                </a:cxn>
                <a:cxn ang="0">
                  <a:pos x="1" y="13"/>
                </a:cxn>
                <a:cxn ang="0">
                  <a:pos x="3" y="5"/>
                </a:cxn>
                <a:cxn ang="0">
                  <a:pos x="10" y="0"/>
                </a:cxn>
                <a:cxn ang="0">
                  <a:pos x="16" y="5"/>
                </a:cxn>
                <a:cxn ang="0">
                  <a:pos x="21" y="13"/>
                </a:cxn>
                <a:cxn ang="0">
                  <a:pos x="25" y="22"/>
                </a:cxn>
                <a:cxn ang="0">
                  <a:pos x="29" y="33"/>
                </a:cxn>
                <a:cxn ang="0">
                  <a:pos x="31" y="43"/>
                </a:cxn>
                <a:cxn ang="0">
                  <a:pos x="35" y="53"/>
                </a:cxn>
                <a:cxn ang="0">
                  <a:pos x="37" y="64"/>
                </a:cxn>
                <a:cxn ang="0">
                  <a:pos x="42" y="74"/>
                </a:cxn>
              </a:cxnLst>
              <a:rect l="0" t="0" r="r" b="b"/>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5" name="Freeform 15"/>
            <p:cNvSpPr>
              <a:spLocks/>
            </p:cNvSpPr>
            <p:nvPr/>
          </p:nvSpPr>
          <p:spPr bwMode="auto">
            <a:xfrm>
              <a:off x="4542" y="485"/>
              <a:ext cx="20" cy="16"/>
            </a:xfrm>
            <a:custGeom>
              <a:avLst/>
              <a:gdLst/>
              <a:ahLst/>
              <a:cxnLst>
                <a:cxn ang="0">
                  <a:pos x="103" y="2"/>
                </a:cxn>
                <a:cxn ang="0">
                  <a:pos x="95" y="9"/>
                </a:cxn>
                <a:cxn ang="0">
                  <a:pos x="87" y="18"/>
                </a:cxn>
                <a:cxn ang="0">
                  <a:pos x="79" y="28"/>
                </a:cxn>
                <a:cxn ang="0">
                  <a:pos x="71" y="38"/>
                </a:cxn>
                <a:cxn ang="0">
                  <a:pos x="63" y="47"/>
                </a:cxn>
                <a:cxn ang="0">
                  <a:pos x="55" y="56"/>
                </a:cxn>
                <a:cxn ang="0">
                  <a:pos x="47" y="65"/>
                </a:cxn>
                <a:cxn ang="0">
                  <a:pos x="41" y="74"/>
                </a:cxn>
                <a:cxn ang="0">
                  <a:pos x="33" y="75"/>
                </a:cxn>
                <a:cxn ang="0">
                  <a:pos x="26" y="76"/>
                </a:cxn>
                <a:cxn ang="0">
                  <a:pos x="20" y="74"/>
                </a:cxn>
                <a:cxn ang="0">
                  <a:pos x="16" y="72"/>
                </a:cxn>
                <a:cxn ang="0">
                  <a:pos x="7" y="66"/>
                </a:cxn>
                <a:cxn ang="0">
                  <a:pos x="0" y="64"/>
                </a:cxn>
                <a:cxn ang="0">
                  <a:pos x="10" y="54"/>
                </a:cxn>
                <a:cxn ang="0">
                  <a:pos x="23" y="43"/>
                </a:cxn>
                <a:cxn ang="0">
                  <a:pos x="34" y="31"/>
                </a:cxn>
                <a:cxn ang="0">
                  <a:pos x="47" y="21"/>
                </a:cxn>
                <a:cxn ang="0">
                  <a:pos x="60" y="10"/>
                </a:cxn>
                <a:cxn ang="0">
                  <a:pos x="73" y="3"/>
                </a:cxn>
                <a:cxn ang="0">
                  <a:pos x="87" y="0"/>
                </a:cxn>
                <a:cxn ang="0">
                  <a:pos x="103" y="2"/>
                </a:cxn>
              </a:cxnLst>
              <a:rect l="0" t="0" r="r" b="b"/>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6" name="Freeform 16"/>
            <p:cNvSpPr>
              <a:spLocks/>
            </p:cNvSpPr>
            <p:nvPr/>
          </p:nvSpPr>
          <p:spPr bwMode="auto">
            <a:xfrm>
              <a:off x="4429" y="487"/>
              <a:ext cx="115" cy="115"/>
            </a:xfrm>
            <a:custGeom>
              <a:avLst/>
              <a:gdLst/>
              <a:ahLst/>
              <a:cxnLst>
                <a:cxn ang="0">
                  <a:pos x="373" y="178"/>
                </a:cxn>
                <a:cxn ang="0">
                  <a:pos x="420" y="183"/>
                </a:cxn>
                <a:cxn ang="0">
                  <a:pos x="468" y="186"/>
                </a:cxn>
                <a:cxn ang="0">
                  <a:pos x="518" y="187"/>
                </a:cxn>
                <a:cxn ang="0">
                  <a:pos x="571" y="188"/>
                </a:cxn>
                <a:cxn ang="0">
                  <a:pos x="561" y="209"/>
                </a:cxn>
                <a:cxn ang="0">
                  <a:pos x="561" y="230"/>
                </a:cxn>
                <a:cxn ang="0">
                  <a:pos x="470" y="360"/>
                </a:cxn>
                <a:cxn ang="0">
                  <a:pos x="477" y="411"/>
                </a:cxn>
                <a:cxn ang="0">
                  <a:pos x="485" y="462"/>
                </a:cxn>
                <a:cxn ang="0">
                  <a:pos x="494" y="514"/>
                </a:cxn>
                <a:cxn ang="0">
                  <a:pos x="498" y="542"/>
                </a:cxn>
                <a:cxn ang="0">
                  <a:pos x="493" y="553"/>
                </a:cxn>
                <a:cxn ang="0">
                  <a:pos x="475" y="555"/>
                </a:cxn>
                <a:cxn ang="0">
                  <a:pos x="455" y="535"/>
                </a:cxn>
                <a:cxn ang="0">
                  <a:pos x="435" y="513"/>
                </a:cxn>
                <a:cxn ang="0">
                  <a:pos x="415" y="494"/>
                </a:cxn>
                <a:cxn ang="0">
                  <a:pos x="333" y="427"/>
                </a:cxn>
                <a:cxn ang="0">
                  <a:pos x="289" y="449"/>
                </a:cxn>
                <a:cxn ang="0">
                  <a:pos x="249" y="483"/>
                </a:cxn>
                <a:cxn ang="0">
                  <a:pos x="209" y="517"/>
                </a:cxn>
                <a:cxn ang="0">
                  <a:pos x="166" y="541"/>
                </a:cxn>
                <a:cxn ang="0">
                  <a:pos x="168" y="553"/>
                </a:cxn>
                <a:cxn ang="0">
                  <a:pos x="162" y="564"/>
                </a:cxn>
                <a:cxn ang="0">
                  <a:pos x="150" y="569"/>
                </a:cxn>
                <a:cxn ang="0">
                  <a:pos x="135" y="573"/>
                </a:cxn>
                <a:cxn ang="0">
                  <a:pos x="126" y="549"/>
                </a:cxn>
                <a:cxn ang="0">
                  <a:pos x="137" y="505"/>
                </a:cxn>
                <a:cxn ang="0">
                  <a:pos x="154" y="462"/>
                </a:cxn>
                <a:cxn ang="0">
                  <a:pos x="170" y="418"/>
                </a:cxn>
                <a:cxn ang="0">
                  <a:pos x="156" y="379"/>
                </a:cxn>
                <a:cxn ang="0">
                  <a:pos x="121" y="346"/>
                </a:cxn>
                <a:cxn ang="0">
                  <a:pos x="86" y="315"/>
                </a:cxn>
                <a:cxn ang="0">
                  <a:pos x="50" y="290"/>
                </a:cxn>
                <a:cxn ang="0">
                  <a:pos x="30" y="273"/>
                </a:cxn>
                <a:cxn ang="0">
                  <a:pos x="21" y="261"/>
                </a:cxn>
                <a:cxn ang="0">
                  <a:pos x="9" y="248"/>
                </a:cxn>
                <a:cxn ang="0">
                  <a:pos x="0" y="236"/>
                </a:cxn>
                <a:cxn ang="0">
                  <a:pos x="11" y="220"/>
                </a:cxn>
                <a:cxn ang="0">
                  <a:pos x="57" y="216"/>
                </a:cxn>
                <a:cxn ang="0">
                  <a:pos x="103" y="208"/>
                </a:cxn>
                <a:cxn ang="0">
                  <a:pos x="150" y="196"/>
                </a:cxn>
                <a:cxn ang="0">
                  <a:pos x="197" y="188"/>
                </a:cxn>
                <a:cxn ang="0">
                  <a:pos x="209" y="150"/>
                </a:cxn>
                <a:cxn ang="0">
                  <a:pos x="229" y="116"/>
                </a:cxn>
                <a:cxn ang="0">
                  <a:pos x="247" y="80"/>
                </a:cxn>
                <a:cxn ang="0">
                  <a:pos x="260" y="44"/>
                </a:cxn>
                <a:cxn ang="0">
                  <a:pos x="269" y="34"/>
                </a:cxn>
                <a:cxn ang="0">
                  <a:pos x="273" y="22"/>
                </a:cxn>
                <a:cxn ang="0">
                  <a:pos x="270" y="2"/>
                </a:cxn>
                <a:cxn ang="0">
                  <a:pos x="292" y="5"/>
                </a:cxn>
                <a:cxn ang="0">
                  <a:pos x="303" y="26"/>
                </a:cxn>
                <a:cxn ang="0">
                  <a:pos x="310" y="52"/>
                </a:cxn>
                <a:cxn ang="0">
                  <a:pos x="322" y="74"/>
                </a:cxn>
              </a:cxnLst>
              <a:rect l="0" t="0" r="r" b="b"/>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7" name="Freeform 17"/>
            <p:cNvSpPr>
              <a:spLocks/>
            </p:cNvSpPr>
            <p:nvPr/>
          </p:nvSpPr>
          <p:spPr bwMode="auto">
            <a:xfrm>
              <a:off x="4432" y="490"/>
              <a:ext cx="16" cy="17"/>
            </a:xfrm>
            <a:custGeom>
              <a:avLst/>
              <a:gdLst/>
              <a:ahLst/>
              <a:cxnLst>
                <a:cxn ang="0">
                  <a:pos x="83" y="52"/>
                </a:cxn>
                <a:cxn ang="0">
                  <a:pos x="73" y="84"/>
                </a:cxn>
                <a:cxn ang="0">
                  <a:pos x="61" y="77"/>
                </a:cxn>
                <a:cxn ang="0">
                  <a:pos x="50" y="71"/>
                </a:cxn>
                <a:cxn ang="0">
                  <a:pos x="40" y="63"/>
                </a:cxn>
                <a:cxn ang="0">
                  <a:pos x="32" y="56"/>
                </a:cxn>
                <a:cxn ang="0">
                  <a:pos x="22" y="47"/>
                </a:cxn>
                <a:cxn ang="0">
                  <a:pos x="14" y="38"/>
                </a:cxn>
                <a:cxn ang="0">
                  <a:pos x="6" y="27"/>
                </a:cxn>
                <a:cxn ang="0">
                  <a:pos x="0" y="21"/>
                </a:cxn>
                <a:cxn ang="0">
                  <a:pos x="10" y="0"/>
                </a:cxn>
                <a:cxn ang="0">
                  <a:pos x="16" y="7"/>
                </a:cxn>
                <a:cxn ang="0">
                  <a:pos x="27" y="15"/>
                </a:cxn>
                <a:cxn ang="0">
                  <a:pos x="36" y="22"/>
                </a:cxn>
                <a:cxn ang="0">
                  <a:pos x="46" y="30"/>
                </a:cxn>
                <a:cxn ang="0">
                  <a:pos x="55" y="35"/>
                </a:cxn>
                <a:cxn ang="0">
                  <a:pos x="65" y="42"/>
                </a:cxn>
                <a:cxn ang="0">
                  <a:pos x="74" y="47"/>
                </a:cxn>
                <a:cxn ang="0">
                  <a:pos x="83" y="52"/>
                </a:cxn>
              </a:cxnLst>
              <a:rect l="0" t="0" r="r" b="b"/>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8" name="Freeform 18"/>
            <p:cNvSpPr>
              <a:spLocks/>
            </p:cNvSpPr>
            <p:nvPr/>
          </p:nvSpPr>
          <p:spPr bwMode="auto">
            <a:xfrm>
              <a:off x="4392" y="498"/>
              <a:ext cx="35" cy="21"/>
            </a:xfrm>
            <a:custGeom>
              <a:avLst/>
              <a:gdLst/>
              <a:ahLst/>
              <a:cxnLst>
                <a:cxn ang="0">
                  <a:pos x="166" y="74"/>
                </a:cxn>
                <a:cxn ang="0">
                  <a:pos x="176" y="106"/>
                </a:cxn>
                <a:cxn ang="0">
                  <a:pos x="152" y="97"/>
                </a:cxn>
                <a:cxn ang="0">
                  <a:pos x="129" y="88"/>
                </a:cxn>
                <a:cxn ang="0">
                  <a:pos x="106" y="77"/>
                </a:cxn>
                <a:cxn ang="0">
                  <a:pos x="84" y="66"/>
                </a:cxn>
                <a:cxn ang="0">
                  <a:pos x="61" y="53"/>
                </a:cxn>
                <a:cxn ang="0">
                  <a:pos x="39" y="40"/>
                </a:cxn>
                <a:cxn ang="0">
                  <a:pos x="19" y="26"/>
                </a:cxn>
                <a:cxn ang="0">
                  <a:pos x="0" y="12"/>
                </a:cxn>
                <a:cxn ang="0">
                  <a:pos x="7" y="3"/>
                </a:cxn>
                <a:cxn ang="0">
                  <a:pos x="15" y="0"/>
                </a:cxn>
                <a:cxn ang="0">
                  <a:pos x="22" y="1"/>
                </a:cxn>
                <a:cxn ang="0">
                  <a:pos x="30" y="5"/>
                </a:cxn>
                <a:cxn ang="0">
                  <a:pos x="37" y="10"/>
                </a:cxn>
                <a:cxn ang="0">
                  <a:pos x="46" y="16"/>
                </a:cxn>
                <a:cxn ang="0">
                  <a:pos x="53" y="20"/>
                </a:cxn>
                <a:cxn ang="0">
                  <a:pos x="62" y="22"/>
                </a:cxn>
                <a:cxn ang="0">
                  <a:pos x="73" y="29"/>
                </a:cxn>
                <a:cxn ang="0">
                  <a:pos x="85" y="39"/>
                </a:cxn>
                <a:cxn ang="0">
                  <a:pos x="96" y="47"/>
                </a:cxn>
                <a:cxn ang="0">
                  <a:pos x="110" y="56"/>
                </a:cxn>
                <a:cxn ang="0">
                  <a:pos x="122" y="62"/>
                </a:cxn>
                <a:cxn ang="0">
                  <a:pos x="135" y="69"/>
                </a:cxn>
                <a:cxn ang="0">
                  <a:pos x="149" y="72"/>
                </a:cxn>
                <a:cxn ang="0">
                  <a:pos x="166" y="74"/>
                </a:cxn>
              </a:cxnLst>
              <a:rect l="0" t="0" r="r" b="b"/>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9" name="Freeform 19"/>
            <p:cNvSpPr>
              <a:spLocks/>
            </p:cNvSpPr>
            <p:nvPr/>
          </p:nvSpPr>
          <p:spPr bwMode="auto">
            <a:xfrm>
              <a:off x="4438" y="498"/>
              <a:ext cx="97" cy="91"/>
            </a:xfrm>
            <a:custGeom>
              <a:avLst/>
              <a:gdLst/>
              <a:ahLst/>
              <a:cxnLst>
                <a:cxn ang="0">
                  <a:pos x="331" y="176"/>
                </a:cxn>
                <a:cxn ang="0">
                  <a:pos x="347" y="166"/>
                </a:cxn>
                <a:cxn ang="0">
                  <a:pos x="365" y="160"/>
                </a:cxn>
                <a:cxn ang="0">
                  <a:pos x="384" y="158"/>
                </a:cxn>
                <a:cxn ang="0">
                  <a:pos x="405" y="159"/>
                </a:cxn>
                <a:cxn ang="0">
                  <a:pos x="425" y="160"/>
                </a:cxn>
                <a:cxn ang="0">
                  <a:pos x="445" y="163"/>
                </a:cxn>
                <a:cxn ang="0">
                  <a:pos x="466" y="164"/>
                </a:cxn>
                <a:cxn ang="0">
                  <a:pos x="487" y="166"/>
                </a:cxn>
                <a:cxn ang="0">
                  <a:pos x="393" y="280"/>
                </a:cxn>
                <a:cxn ang="0">
                  <a:pos x="425" y="445"/>
                </a:cxn>
                <a:cxn ang="0">
                  <a:pos x="413" y="435"/>
                </a:cxn>
                <a:cxn ang="0">
                  <a:pos x="403" y="421"/>
                </a:cxn>
                <a:cxn ang="0">
                  <a:pos x="391" y="407"/>
                </a:cxn>
                <a:cxn ang="0">
                  <a:pos x="381" y="393"/>
                </a:cxn>
                <a:cxn ang="0">
                  <a:pos x="370" y="381"/>
                </a:cxn>
                <a:cxn ang="0">
                  <a:pos x="358" y="372"/>
                </a:cxn>
                <a:cxn ang="0">
                  <a:pos x="345" y="368"/>
                </a:cxn>
                <a:cxn ang="0">
                  <a:pos x="331" y="373"/>
                </a:cxn>
                <a:cxn ang="0">
                  <a:pos x="325" y="364"/>
                </a:cxn>
                <a:cxn ang="0">
                  <a:pos x="318" y="357"/>
                </a:cxn>
                <a:cxn ang="0">
                  <a:pos x="308" y="350"/>
                </a:cxn>
                <a:cxn ang="0">
                  <a:pos x="299" y="347"/>
                </a:cxn>
                <a:cxn ang="0">
                  <a:pos x="287" y="342"/>
                </a:cxn>
                <a:cxn ang="0">
                  <a:pos x="277" y="342"/>
                </a:cxn>
                <a:cxn ang="0">
                  <a:pos x="267" y="346"/>
                </a:cxn>
                <a:cxn ang="0">
                  <a:pos x="259" y="353"/>
                </a:cxn>
                <a:cxn ang="0">
                  <a:pos x="135" y="456"/>
                </a:cxn>
                <a:cxn ang="0">
                  <a:pos x="135" y="440"/>
                </a:cxn>
                <a:cxn ang="0">
                  <a:pos x="139" y="425"/>
                </a:cxn>
                <a:cxn ang="0">
                  <a:pos x="144" y="408"/>
                </a:cxn>
                <a:cxn ang="0">
                  <a:pos x="150" y="393"/>
                </a:cxn>
                <a:cxn ang="0">
                  <a:pos x="155" y="377"/>
                </a:cxn>
                <a:cxn ang="0">
                  <a:pos x="161" y="362"/>
                </a:cxn>
                <a:cxn ang="0">
                  <a:pos x="164" y="346"/>
                </a:cxn>
                <a:cxn ang="0">
                  <a:pos x="166" y="331"/>
                </a:cxn>
                <a:cxn ang="0">
                  <a:pos x="0" y="186"/>
                </a:cxn>
                <a:cxn ang="0">
                  <a:pos x="15" y="184"/>
                </a:cxn>
                <a:cxn ang="0">
                  <a:pos x="32" y="181"/>
                </a:cxn>
                <a:cxn ang="0">
                  <a:pos x="49" y="176"/>
                </a:cxn>
                <a:cxn ang="0">
                  <a:pos x="67" y="173"/>
                </a:cxn>
                <a:cxn ang="0">
                  <a:pos x="84" y="168"/>
                </a:cxn>
                <a:cxn ang="0">
                  <a:pos x="101" y="167"/>
                </a:cxn>
                <a:cxn ang="0">
                  <a:pos x="118" y="169"/>
                </a:cxn>
                <a:cxn ang="0">
                  <a:pos x="135" y="176"/>
                </a:cxn>
                <a:cxn ang="0">
                  <a:pos x="141" y="172"/>
                </a:cxn>
                <a:cxn ang="0">
                  <a:pos x="148" y="171"/>
                </a:cxn>
                <a:cxn ang="0">
                  <a:pos x="154" y="171"/>
                </a:cxn>
                <a:cxn ang="0">
                  <a:pos x="161" y="171"/>
                </a:cxn>
                <a:cxn ang="0">
                  <a:pos x="166" y="169"/>
                </a:cxn>
                <a:cxn ang="0">
                  <a:pos x="172" y="169"/>
                </a:cxn>
                <a:cxn ang="0">
                  <a:pos x="179" y="168"/>
                </a:cxn>
                <a:cxn ang="0">
                  <a:pos x="187" y="166"/>
                </a:cxn>
                <a:cxn ang="0">
                  <a:pos x="239" y="0"/>
                </a:cxn>
                <a:cxn ang="0">
                  <a:pos x="249" y="23"/>
                </a:cxn>
                <a:cxn ang="0">
                  <a:pos x="259" y="45"/>
                </a:cxn>
                <a:cxn ang="0">
                  <a:pos x="269" y="68"/>
                </a:cxn>
                <a:cxn ang="0">
                  <a:pos x="280" y="92"/>
                </a:cxn>
                <a:cxn ang="0">
                  <a:pos x="291" y="113"/>
                </a:cxn>
                <a:cxn ang="0">
                  <a:pos x="303" y="134"/>
                </a:cxn>
                <a:cxn ang="0">
                  <a:pos x="317" y="155"/>
                </a:cxn>
                <a:cxn ang="0">
                  <a:pos x="331" y="176"/>
                </a:cxn>
              </a:cxnLst>
              <a:rect l="0" t="0" r="r" b="b"/>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0" name="Freeform 20"/>
            <p:cNvSpPr>
              <a:spLocks/>
            </p:cNvSpPr>
            <p:nvPr/>
          </p:nvSpPr>
          <p:spPr bwMode="auto">
            <a:xfrm>
              <a:off x="4557" y="525"/>
              <a:ext cx="36" cy="10"/>
            </a:xfrm>
            <a:custGeom>
              <a:avLst/>
              <a:gdLst/>
              <a:ahLst/>
              <a:cxnLst>
                <a:cxn ang="0">
                  <a:pos x="182" y="11"/>
                </a:cxn>
                <a:cxn ang="0">
                  <a:pos x="182" y="21"/>
                </a:cxn>
                <a:cxn ang="0">
                  <a:pos x="16" y="52"/>
                </a:cxn>
                <a:cxn ang="0">
                  <a:pos x="8" y="50"/>
                </a:cxn>
                <a:cxn ang="0">
                  <a:pos x="2" y="46"/>
                </a:cxn>
                <a:cxn ang="0">
                  <a:pos x="0" y="39"/>
                </a:cxn>
                <a:cxn ang="0">
                  <a:pos x="5" y="32"/>
                </a:cxn>
                <a:cxn ang="0">
                  <a:pos x="28" y="30"/>
                </a:cxn>
                <a:cxn ang="0">
                  <a:pos x="51" y="26"/>
                </a:cxn>
                <a:cxn ang="0">
                  <a:pos x="73" y="21"/>
                </a:cxn>
                <a:cxn ang="0">
                  <a:pos x="97" y="16"/>
                </a:cxn>
                <a:cxn ang="0">
                  <a:pos x="118" y="10"/>
                </a:cxn>
                <a:cxn ang="0">
                  <a:pos x="140" y="5"/>
                </a:cxn>
                <a:cxn ang="0">
                  <a:pos x="160" y="0"/>
                </a:cxn>
                <a:cxn ang="0">
                  <a:pos x="182" y="0"/>
                </a:cxn>
                <a:cxn ang="0">
                  <a:pos x="182" y="11"/>
                </a:cxn>
              </a:cxnLst>
              <a:rect l="0" t="0" r="r" b="b"/>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1" name="Freeform 21"/>
            <p:cNvSpPr>
              <a:spLocks/>
            </p:cNvSpPr>
            <p:nvPr/>
          </p:nvSpPr>
          <p:spPr bwMode="auto">
            <a:xfrm>
              <a:off x="4396" y="535"/>
              <a:ext cx="21" cy="9"/>
            </a:xfrm>
            <a:custGeom>
              <a:avLst/>
              <a:gdLst/>
              <a:ahLst/>
              <a:cxnLst>
                <a:cxn ang="0">
                  <a:pos x="104" y="0"/>
                </a:cxn>
                <a:cxn ang="0">
                  <a:pos x="103" y="7"/>
                </a:cxn>
                <a:cxn ang="0">
                  <a:pos x="103" y="16"/>
                </a:cxn>
                <a:cxn ang="0">
                  <a:pos x="102" y="24"/>
                </a:cxn>
                <a:cxn ang="0">
                  <a:pos x="100" y="32"/>
                </a:cxn>
                <a:cxn ang="0">
                  <a:pos x="95" y="38"/>
                </a:cxn>
                <a:cxn ang="0">
                  <a:pos x="91" y="42"/>
                </a:cxn>
                <a:cxn ang="0">
                  <a:pos x="83" y="43"/>
                </a:cxn>
                <a:cxn ang="0">
                  <a:pos x="74" y="42"/>
                </a:cxn>
                <a:cxn ang="0">
                  <a:pos x="0" y="31"/>
                </a:cxn>
                <a:cxn ang="0">
                  <a:pos x="6" y="21"/>
                </a:cxn>
                <a:cxn ang="0">
                  <a:pos x="15" y="16"/>
                </a:cxn>
                <a:cxn ang="0">
                  <a:pos x="27" y="15"/>
                </a:cxn>
                <a:cxn ang="0">
                  <a:pos x="43" y="15"/>
                </a:cxn>
                <a:cxn ang="0">
                  <a:pos x="57" y="14"/>
                </a:cxn>
                <a:cxn ang="0">
                  <a:pos x="71" y="13"/>
                </a:cxn>
                <a:cxn ang="0">
                  <a:pos x="84" y="8"/>
                </a:cxn>
                <a:cxn ang="0">
                  <a:pos x="94" y="0"/>
                </a:cxn>
                <a:cxn ang="0">
                  <a:pos x="104" y="0"/>
                </a:cxn>
              </a:cxnLst>
              <a:rect l="0" t="0" r="r" b="b"/>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2" name="Freeform 22"/>
            <p:cNvSpPr>
              <a:spLocks/>
            </p:cNvSpPr>
            <p:nvPr/>
          </p:nvSpPr>
          <p:spPr bwMode="auto">
            <a:xfrm>
              <a:off x="4556" y="552"/>
              <a:ext cx="23" cy="5"/>
            </a:xfrm>
            <a:custGeom>
              <a:avLst/>
              <a:gdLst/>
              <a:ahLst/>
              <a:cxnLst>
                <a:cxn ang="0">
                  <a:pos x="114" y="21"/>
                </a:cxn>
                <a:cxn ang="0">
                  <a:pos x="101" y="24"/>
                </a:cxn>
                <a:cxn ang="0">
                  <a:pos x="88" y="26"/>
                </a:cxn>
                <a:cxn ang="0">
                  <a:pos x="74" y="26"/>
                </a:cxn>
                <a:cxn ang="0">
                  <a:pos x="60" y="27"/>
                </a:cxn>
                <a:cxn ang="0">
                  <a:pos x="44" y="25"/>
                </a:cxn>
                <a:cxn ang="0">
                  <a:pos x="30" y="23"/>
                </a:cxn>
                <a:cxn ang="0">
                  <a:pos x="15" y="17"/>
                </a:cxn>
                <a:cxn ang="0">
                  <a:pos x="0" y="11"/>
                </a:cxn>
                <a:cxn ang="0">
                  <a:pos x="15" y="4"/>
                </a:cxn>
                <a:cxn ang="0">
                  <a:pos x="30" y="1"/>
                </a:cxn>
                <a:cxn ang="0">
                  <a:pos x="44" y="0"/>
                </a:cxn>
                <a:cxn ang="0">
                  <a:pos x="60" y="2"/>
                </a:cxn>
                <a:cxn ang="0">
                  <a:pos x="74" y="4"/>
                </a:cxn>
                <a:cxn ang="0">
                  <a:pos x="88" y="8"/>
                </a:cxn>
                <a:cxn ang="0">
                  <a:pos x="101" y="9"/>
                </a:cxn>
                <a:cxn ang="0">
                  <a:pos x="114" y="11"/>
                </a:cxn>
                <a:cxn ang="0">
                  <a:pos x="114" y="21"/>
                </a:cxn>
              </a:cxnLst>
              <a:rect l="0" t="0" r="r" b="b"/>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3" name="Freeform 23"/>
            <p:cNvSpPr>
              <a:spLocks/>
            </p:cNvSpPr>
            <p:nvPr/>
          </p:nvSpPr>
          <p:spPr bwMode="auto">
            <a:xfrm>
              <a:off x="4380" y="562"/>
              <a:ext cx="49" cy="9"/>
            </a:xfrm>
            <a:custGeom>
              <a:avLst/>
              <a:gdLst/>
              <a:ahLst/>
              <a:cxnLst>
                <a:cxn ang="0">
                  <a:pos x="248" y="0"/>
                </a:cxn>
                <a:cxn ang="0">
                  <a:pos x="246" y="7"/>
                </a:cxn>
                <a:cxn ang="0">
                  <a:pos x="244" y="13"/>
                </a:cxn>
                <a:cxn ang="0">
                  <a:pos x="239" y="18"/>
                </a:cxn>
                <a:cxn ang="0">
                  <a:pos x="236" y="24"/>
                </a:cxn>
                <a:cxn ang="0">
                  <a:pos x="226" y="29"/>
                </a:cxn>
                <a:cxn ang="0">
                  <a:pos x="218" y="32"/>
                </a:cxn>
                <a:cxn ang="0">
                  <a:pos x="190" y="34"/>
                </a:cxn>
                <a:cxn ang="0">
                  <a:pos x="162" y="35"/>
                </a:cxn>
                <a:cxn ang="0">
                  <a:pos x="135" y="35"/>
                </a:cxn>
                <a:cxn ang="0">
                  <a:pos x="108" y="36"/>
                </a:cxn>
                <a:cxn ang="0">
                  <a:pos x="81" y="36"/>
                </a:cxn>
                <a:cxn ang="0">
                  <a:pos x="54" y="36"/>
                </a:cxn>
                <a:cxn ang="0">
                  <a:pos x="27" y="37"/>
                </a:cxn>
                <a:cxn ang="0">
                  <a:pos x="0" y="42"/>
                </a:cxn>
                <a:cxn ang="0">
                  <a:pos x="0" y="32"/>
                </a:cxn>
                <a:cxn ang="0">
                  <a:pos x="26" y="21"/>
                </a:cxn>
                <a:cxn ang="0">
                  <a:pos x="53" y="17"/>
                </a:cxn>
                <a:cxn ang="0">
                  <a:pos x="79" y="16"/>
                </a:cxn>
                <a:cxn ang="0">
                  <a:pos x="106" y="16"/>
                </a:cxn>
                <a:cxn ang="0">
                  <a:pos x="131" y="15"/>
                </a:cxn>
                <a:cxn ang="0">
                  <a:pos x="157" y="13"/>
                </a:cxn>
                <a:cxn ang="0">
                  <a:pos x="182" y="8"/>
                </a:cxn>
                <a:cxn ang="0">
                  <a:pos x="207" y="0"/>
                </a:cxn>
                <a:cxn ang="0">
                  <a:pos x="214" y="0"/>
                </a:cxn>
                <a:cxn ang="0">
                  <a:pos x="223" y="0"/>
                </a:cxn>
                <a:cxn ang="0">
                  <a:pos x="228" y="0"/>
                </a:cxn>
                <a:cxn ang="0">
                  <a:pos x="234" y="0"/>
                </a:cxn>
                <a:cxn ang="0">
                  <a:pos x="240" y="0"/>
                </a:cxn>
                <a:cxn ang="0">
                  <a:pos x="248" y="0"/>
                </a:cxn>
              </a:cxnLst>
              <a:rect l="0" t="0" r="r" b="b"/>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4" name="Freeform 24"/>
            <p:cNvSpPr>
              <a:spLocks/>
            </p:cNvSpPr>
            <p:nvPr/>
          </p:nvSpPr>
          <p:spPr bwMode="auto">
            <a:xfrm>
              <a:off x="4554" y="575"/>
              <a:ext cx="35" cy="19"/>
            </a:xfrm>
            <a:custGeom>
              <a:avLst/>
              <a:gdLst/>
              <a:ahLst/>
              <a:cxnLst>
                <a:cxn ang="0">
                  <a:pos x="176" y="84"/>
                </a:cxn>
                <a:cxn ang="0">
                  <a:pos x="176" y="94"/>
                </a:cxn>
                <a:cxn ang="0">
                  <a:pos x="149" y="90"/>
                </a:cxn>
                <a:cxn ang="0">
                  <a:pos x="126" y="84"/>
                </a:cxn>
                <a:cxn ang="0">
                  <a:pos x="104" y="72"/>
                </a:cxn>
                <a:cxn ang="0">
                  <a:pos x="84" y="61"/>
                </a:cxn>
                <a:cxn ang="0">
                  <a:pos x="63" y="47"/>
                </a:cxn>
                <a:cxn ang="0">
                  <a:pos x="43" y="36"/>
                </a:cxn>
                <a:cxn ang="0">
                  <a:pos x="22" y="27"/>
                </a:cxn>
                <a:cxn ang="0">
                  <a:pos x="0" y="21"/>
                </a:cxn>
                <a:cxn ang="0">
                  <a:pos x="10" y="0"/>
                </a:cxn>
                <a:cxn ang="0">
                  <a:pos x="29" y="7"/>
                </a:cxn>
                <a:cxn ang="0">
                  <a:pos x="50" y="15"/>
                </a:cxn>
                <a:cxn ang="0">
                  <a:pos x="71" y="24"/>
                </a:cxn>
                <a:cxn ang="0">
                  <a:pos x="93" y="34"/>
                </a:cxn>
                <a:cxn ang="0">
                  <a:pos x="113" y="43"/>
                </a:cxn>
                <a:cxn ang="0">
                  <a:pos x="135" y="55"/>
                </a:cxn>
                <a:cxn ang="0">
                  <a:pos x="155" y="68"/>
                </a:cxn>
                <a:cxn ang="0">
                  <a:pos x="176" y="84"/>
                </a:cxn>
              </a:cxnLst>
              <a:rect l="0" t="0" r="r" b="b"/>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5" name="Freeform 25"/>
            <p:cNvSpPr>
              <a:spLocks/>
            </p:cNvSpPr>
            <p:nvPr/>
          </p:nvSpPr>
          <p:spPr bwMode="auto">
            <a:xfrm>
              <a:off x="4417" y="582"/>
              <a:ext cx="21" cy="14"/>
            </a:xfrm>
            <a:custGeom>
              <a:avLst/>
              <a:gdLst/>
              <a:ahLst/>
              <a:cxnLst>
                <a:cxn ang="0">
                  <a:pos x="104" y="6"/>
                </a:cxn>
                <a:cxn ang="0">
                  <a:pos x="94" y="16"/>
                </a:cxn>
                <a:cxn ang="0">
                  <a:pos x="84" y="25"/>
                </a:cxn>
                <a:cxn ang="0">
                  <a:pos x="71" y="33"/>
                </a:cxn>
                <a:cxn ang="0">
                  <a:pos x="60" y="41"/>
                </a:cxn>
                <a:cxn ang="0">
                  <a:pos x="48" y="46"/>
                </a:cxn>
                <a:cxn ang="0">
                  <a:pos x="35" y="53"/>
                </a:cxn>
                <a:cxn ang="0">
                  <a:pos x="22" y="60"/>
                </a:cxn>
                <a:cxn ang="0">
                  <a:pos x="10" y="68"/>
                </a:cxn>
                <a:cxn ang="0">
                  <a:pos x="8" y="68"/>
                </a:cxn>
                <a:cxn ang="0">
                  <a:pos x="5" y="68"/>
                </a:cxn>
                <a:cxn ang="0">
                  <a:pos x="1" y="68"/>
                </a:cxn>
                <a:cxn ang="0">
                  <a:pos x="0" y="68"/>
                </a:cxn>
                <a:cxn ang="0">
                  <a:pos x="5" y="57"/>
                </a:cxn>
                <a:cxn ang="0">
                  <a:pos x="13" y="48"/>
                </a:cxn>
                <a:cxn ang="0">
                  <a:pos x="22" y="40"/>
                </a:cxn>
                <a:cxn ang="0">
                  <a:pos x="32" y="33"/>
                </a:cxn>
                <a:cxn ang="0">
                  <a:pos x="42" y="26"/>
                </a:cxn>
                <a:cxn ang="0">
                  <a:pos x="53" y="19"/>
                </a:cxn>
                <a:cxn ang="0">
                  <a:pos x="62" y="13"/>
                </a:cxn>
                <a:cxn ang="0">
                  <a:pos x="73" y="6"/>
                </a:cxn>
                <a:cxn ang="0">
                  <a:pos x="80" y="4"/>
                </a:cxn>
                <a:cxn ang="0">
                  <a:pos x="92" y="1"/>
                </a:cxn>
                <a:cxn ang="0">
                  <a:pos x="100" y="0"/>
                </a:cxn>
                <a:cxn ang="0">
                  <a:pos x="104" y="6"/>
                </a:cxn>
              </a:cxnLst>
              <a:rect l="0" t="0" r="r" b="b"/>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6" name="Freeform 26"/>
            <p:cNvSpPr>
              <a:spLocks/>
            </p:cNvSpPr>
            <p:nvPr/>
          </p:nvSpPr>
          <p:spPr bwMode="auto">
            <a:xfrm>
              <a:off x="4550" y="602"/>
              <a:ext cx="18" cy="12"/>
            </a:xfrm>
            <a:custGeom>
              <a:avLst/>
              <a:gdLst/>
              <a:ahLst/>
              <a:cxnLst>
                <a:cxn ang="0">
                  <a:pos x="93" y="62"/>
                </a:cxn>
                <a:cxn ang="0">
                  <a:pos x="87" y="62"/>
                </a:cxn>
                <a:cxn ang="0">
                  <a:pos x="84" y="62"/>
                </a:cxn>
                <a:cxn ang="0">
                  <a:pos x="83" y="62"/>
                </a:cxn>
                <a:cxn ang="0">
                  <a:pos x="71" y="62"/>
                </a:cxn>
                <a:cxn ang="0">
                  <a:pos x="61" y="59"/>
                </a:cxn>
                <a:cxn ang="0">
                  <a:pos x="50" y="54"/>
                </a:cxn>
                <a:cxn ang="0">
                  <a:pos x="41" y="48"/>
                </a:cxn>
                <a:cxn ang="0">
                  <a:pos x="31" y="39"/>
                </a:cxn>
                <a:cxn ang="0">
                  <a:pos x="21" y="31"/>
                </a:cxn>
                <a:cxn ang="0">
                  <a:pos x="10" y="24"/>
                </a:cxn>
                <a:cxn ang="0">
                  <a:pos x="0" y="20"/>
                </a:cxn>
                <a:cxn ang="0">
                  <a:pos x="0" y="0"/>
                </a:cxn>
                <a:cxn ang="0">
                  <a:pos x="11" y="5"/>
                </a:cxn>
                <a:cxn ang="0">
                  <a:pos x="22" y="12"/>
                </a:cxn>
                <a:cxn ang="0">
                  <a:pos x="33" y="19"/>
                </a:cxn>
                <a:cxn ang="0">
                  <a:pos x="46" y="26"/>
                </a:cxn>
                <a:cxn ang="0">
                  <a:pos x="57" y="32"/>
                </a:cxn>
                <a:cxn ang="0">
                  <a:pos x="70" y="40"/>
                </a:cxn>
                <a:cxn ang="0">
                  <a:pos x="81" y="50"/>
                </a:cxn>
                <a:cxn ang="0">
                  <a:pos x="93" y="62"/>
                </a:cxn>
              </a:cxnLst>
              <a:rect l="0" t="0" r="r" b="b"/>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7" name="Freeform 27"/>
            <p:cNvSpPr>
              <a:spLocks/>
            </p:cNvSpPr>
            <p:nvPr/>
          </p:nvSpPr>
          <p:spPr bwMode="auto">
            <a:xfrm>
              <a:off x="4401" y="604"/>
              <a:ext cx="41" cy="35"/>
            </a:xfrm>
            <a:custGeom>
              <a:avLst/>
              <a:gdLst/>
              <a:ahLst/>
              <a:cxnLst>
                <a:cxn ang="0">
                  <a:pos x="196" y="20"/>
                </a:cxn>
                <a:cxn ang="0">
                  <a:pos x="20" y="176"/>
                </a:cxn>
                <a:cxn ang="0">
                  <a:pos x="18" y="175"/>
                </a:cxn>
                <a:cxn ang="0">
                  <a:pos x="13" y="174"/>
                </a:cxn>
                <a:cxn ang="0">
                  <a:pos x="6" y="170"/>
                </a:cxn>
                <a:cxn ang="0">
                  <a:pos x="0" y="166"/>
                </a:cxn>
                <a:cxn ang="0">
                  <a:pos x="0" y="155"/>
                </a:cxn>
                <a:cxn ang="0">
                  <a:pos x="186" y="0"/>
                </a:cxn>
                <a:cxn ang="0">
                  <a:pos x="207" y="0"/>
                </a:cxn>
                <a:cxn ang="0">
                  <a:pos x="196" y="20"/>
                </a:cxn>
              </a:cxnLst>
              <a:rect l="0" t="0" r="r" b="b"/>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8" name="Freeform 28"/>
            <p:cNvSpPr>
              <a:spLocks/>
            </p:cNvSpPr>
            <p:nvPr/>
          </p:nvSpPr>
          <p:spPr bwMode="auto">
            <a:xfrm>
              <a:off x="4469" y="606"/>
              <a:ext cx="12" cy="54"/>
            </a:xfrm>
            <a:custGeom>
              <a:avLst/>
              <a:gdLst/>
              <a:ahLst/>
              <a:cxnLst>
                <a:cxn ang="0">
                  <a:pos x="63" y="10"/>
                </a:cxn>
                <a:cxn ang="0">
                  <a:pos x="55" y="41"/>
                </a:cxn>
                <a:cxn ang="0">
                  <a:pos x="50" y="73"/>
                </a:cxn>
                <a:cxn ang="0">
                  <a:pos x="45" y="106"/>
                </a:cxn>
                <a:cxn ang="0">
                  <a:pos x="42" y="140"/>
                </a:cxn>
                <a:cxn ang="0">
                  <a:pos x="37" y="173"/>
                </a:cxn>
                <a:cxn ang="0">
                  <a:pos x="33" y="206"/>
                </a:cxn>
                <a:cxn ang="0">
                  <a:pos x="27" y="237"/>
                </a:cxn>
                <a:cxn ang="0">
                  <a:pos x="21" y="270"/>
                </a:cxn>
                <a:cxn ang="0">
                  <a:pos x="12" y="267"/>
                </a:cxn>
                <a:cxn ang="0">
                  <a:pos x="7" y="261"/>
                </a:cxn>
                <a:cxn ang="0">
                  <a:pos x="3" y="256"/>
                </a:cxn>
                <a:cxn ang="0">
                  <a:pos x="1" y="251"/>
                </a:cxn>
                <a:cxn ang="0">
                  <a:pos x="0" y="244"/>
                </a:cxn>
                <a:cxn ang="0">
                  <a:pos x="0" y="238"/>
                </a:cxn>
                <a:cxn ang="0">
                  <a:pos x="3" y="207"/>
                </a:cxn>
                <a:cxn ang="0">
                  <a:pos x="9" y="177"/>
                </a:cxn>
                <a:cxn ang="0">
                  <a:pos x="15" y="147"/>
                </a:cxn>
                <a:cxn ang="0">
                  <a:pos x="20" y="119"/>
                </a:cxn>
                <a:cxn ang="0">
                  <a:pos x="26" y="89"/>
                </a:cxn>
                <a:cxn ang="0">
                  <a:pos x="32" y="60"/>
                </a:cxn>
                <a:cxn ang="0">
                  <a:pos x="36" y="29"/>
                </a:cxn>
                <a:cxn ang="0">
                  <a:pos x="42" y="0"/>
                </a:cxn>
                <a:cxn ang="0">
                  <a:pos x="47" y="0"/>
                </a:cxn>
                <a:cxn ang="0">
                  <a:pos x="53" y="1"/>
                </a:cxn>
                <a:cxn ang="0">
                  <a:pos x="57" y="2"/>
                </a:cxn>
                <a:cxn ang="0">
                  <a:pos x="60" y="4"/>
                </a:cxn>
                <a:cxn ang="0">
                  <a:pos x="62" y="8"/>
                </a:cxn>
                <a:cxn ang="0">
                  <a:pos x="63" y="10"/>
                </a:cxn>
              </a:cxnLst>
              <a:rect l="0" t="0" r="r" b="b"/>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9" name="Freeform 29"/>
            <p:cNvSpPr>
              <a:spLocks/>
            </p:cNvSpPr>
            <p:nvPr/>
          </p:nvSpPr>
          <p:spPr bwMode="auto">
            <a:xfrm>
              <a:off x="4506" y="610"/>
              <a:ext cx="6" cy="24"/>
            </a:xfrm>
            <a:custGeom>
              <a:avLst/>
              <a:gdLst/>
              <a:ahLst/>
              <a:cxnLst>
                <a:cxn ang="0">
                  <a:pos x="30" y="114"/>
                </a:cxn>
                <a:cxn ang="0">
                  <a:pos x="22" y="115"/>
                </a:cxn>
                <a:cxn ang="0">
                  <a:pos x="14" y="118"/>
                </a:cxn>
                <a:cxn ang="0">
                  <a:pos x="6" y="118"/>
                </a:cxn>
                <a:cxn ang="0">
                  <a:pos x="0" y="114"/>
                </a:cxn>
                <a:cxn ang="0">
                  <a:pos x="0" y="0"/>
                </a:cxn>
                <a:cxn ang="0">
                  <a:pos x="8" y="8"/>
                </a:cxn>
                <a:cxn ang="0">
                  <a:pos x="13" y="21"/>
                </a:cxn>
                <a:cxn ang="0">
                  <a:pos x="15" y="33"/>
                </a:cxn>
                <a:cxn ang="0">
                  <a:pos x="18" y="50"/>
                </a:cxn>
                <a:cxn ang="0">
                  <a:pos x="19" y="65"/>
                </a:cxn>
                <a:cxn ang="0">
                  <a:pos x="20" y="82"/>
                </a:cxn>
                <a:cxn ang="0">
                  <a:pos x="23" y="97"/>
                </a:cxn>
                <a:cxn ang="0">
                  <a:pos x="30" y="114"/>
                </a:cxn>
              </a:cxnLst>
              <a:rect l="0" t="0" r="r" b="b"/>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0" name="Freeform 30"/>
            <p:cNvSpPr>
              <a:spLocks/>
            </p:cNvSpPr>
            <p:nvPr/>
          </p:nvSpPr>
          <p:spPr bwMode="auto">
            <a:xfrm>
              <a:off x="4446" y="612"/>
              <a:ext cx="10" cy="24"/>
            </a:xfrm>
            <a:custGeom>
              <a:avLst/>
              <a:gdLst/>
              <a:ahLst/>
              <a:cxnLst>
                <a:cxn ang="0">
                  <a:pos x="10" y="115"/>
                </a:cxn>
                <a:cxn ang="0">
                  <a:pos x="8" y="116"/>
                </a:cxn>
                <a:cxn ang="0">
                  <a:pos x="5" y="118"/>
                </a:cxn>
                <a:cxn ang="0">
                  <a:pos x="1" y="119"/>
                </a:cxn>
                <a:cxn ang="0">
                  <a:pos x="0" y="115"/>
                </a:cxn>
                <a:cxn ang="0">
                  <a:pos x="0" y="99"/>
                </a:cxn>
                <a:cxn ang="0">
                  <a:pos x="2" y="85"/>
                </a:cxn>
                <a:cxn ang="0">
                  <a:pos x="6" y="70"/>
                </a:cxn>
                <a:cxn ang="0">
                  <a:pos x="12" y="57"/>
                </a:cxn>
                <a:cxn ang="0">
                  <a:pos x="18" y="42"/>
                </a:cxn>
                <a:cxn ang="0">
                  <a:pos x="25" y="29"/>
                </a:cxn>
                <a:cxn ang="0">
                  <a:pos x="33" y="14"/>
                </a:cxn>
                <a:cxn ang="0">
                  <a:pos x="41" y="0"/>
                </a:cxn>
                <a:cxn ang="0">
                  <a:pos x="49" y="12"/>
                </a:cxn>
                <a:cxn ang="0">
                  <a:pos x="50" y="25"/>
                </a:cxn>
                <a:cxn ang="0">
                  <a:pos x="46" y="39"/>
                </a:cxn>
                <a:cxn ang="0">
                  <a:pos x="41" y="54"/>
                </a:cxn>
                <a:cxn ang="0">
                  <a:pos x="32" y="67"/>
                </a:cxn>
                <a:cxn ang="0">
                  <a:pos x="23" y="83"/>
                </a:cxn>
                <a:cxn ang="0">
                  <a:pos x="15" y="99"/>
                </a:cxn>
                <a:cxn ang="0">
                  <a:pos x="10" y="115"/>
                </a:cxn>
              </a:cxnLst>
              <a:rect l="0" t="0" r="r" b="b"/>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1" name="Freeform 31"/>
            <p:cNvSpPr>
              <a:spLocks/>
            </p:cNvSpPr>
            <p:nvPr/>
          </p:nvSpPr>
          <p:spPr bwMode="auto">
            <a:xfrm>
              <a:off x="4527" y="616"/>
              <a:ext cx="23" cy="39"/>
            </a:xfrm>
            <a:custGeom>
              <a:avLst/>
              <a:gdLst/>
              <a:ahLst/>
              <a:cxnLst>
                <a:cxn ang="0">
                  <a:pos x="115" y="190"/>
                </a:cxn>
                <a:cxn ang="0">
                  <a:pos x="110" y="195"/>
                </a:cxn>
                <a:cxn ang="0">
                  <a:pos x="107" y="198"/>
                </a:cxn>
                <a:cxn ang="0">
                  <a:pos x="102" y="198"/>
                </a:cxn>
                <a:cxn ang="0">
                  <a:pos x="99" y="196"/>
                </a:cxn>
                <a:cxn ang="0">
                  <a:pos x="91" y="188"/>
                </a:cxn>
                <a:cxn ang="0">
                  <a:pos x="84" y="180"/>
                </a:cxn>
                <a:cxn ang="0">
                  <a:pos x="75" y="156"/>
                </a:cxn>
                <a:cxn ang="0">
                  <a:pos x="67" y="133"/>
                </a:cxn>
                <a:cxn ang="0">
                  <a:pos x="58" y="110"/>
                </a:cxn>
                <a:cxn ang="0">
                  <a:pos x="49" y="87"/>
                </a:cxn>
                <a:cxn ang="0">
                  <a:pos x="38" y="65"/>
                </a:cxn>
                <a:cxn ang="0">
                  <a:pos x="28" y="43"/>
                </a:cxn>
                <a:cxn ang="0">
                  <a:pos x="14" y="23"/>
                </a:cxn>
                <a:cxn ang="0">
                  <a:pos x="0" y="4"/>
                </a:cxn>
                <a:cxn ang="0">
                  <a:pos x="7" y="0"/>
                </a:cxn>
                <a:cxn ang="0">
                  <a:pos x="15" y="0"/>
                </a:cxn>
                <a:cxn ang="0">
                  <a:pos x="22" y="2"/>
                </a:cxn>
                <a:cxn ang="0">
                  <a:pos x="30" y="6"/>
                </a:cxn>
                <a:cxn ang="0">
                  <a:pos x="35" y="10"/>
                </a:cxn>
                <a:cxn ang="0">
                  <a:pos x="42" y="14"/>
                </a:cxn>
                <a:cxn ang="0">
                  <a:pos x="47" y="19"/>
                </a:cxn>
                <a:cxn ang="0">
                  <a:pos x="52" y="24"/>
                </a:cxn>
                <a:cxn ang="0">
                  <a:pos x="59" y="46"/>
                </a:cxn>
                <a:cxn ang="0">
                  <a:pos x="69" y="68"/>
                </a:cxn>
                <a:cxn ang="0">
                  <a:pos x="78" y="89"/>
                </a:cxn>
                <a:cxn ang="0">
                  <a:pos x="87" y="110"/>
                </a:cxn>
                <a:cxn ang="0">
                  <a:pos x="94" y="130"/>
                </a:cxn>
                <a:cxn ang="0">
                  <a:pos x="102" y="151"/>
                </a:cxn>
                <a:cxn ang="0">
                  <a:pos x="109" y="170"/>
                </a:cxn>
                <a:cxn ang="0">
                  <a:pos x="115" y="190"/>
                </a:cxn>
              </a:cxnLst>
              <a:rect l="0" t="0" r="r" b="b"/>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2" name="Freeform 32"/>
            <p:cNvSpPr>
              <a:spLocks/>
            </p:cNvSpPr>
            <p:nvPr/>
          </p:nvSpPr>
          <p:spPr bwMode="auto">
            <a:xfrm>
              <a:off x="4014" y="695"/>
              <a:ext cx="523" cy="1184"/>
            </a:xfrm>
            <a:custGeom>
              <a:avLst/>
              <a:gdLst/>
              <a:ahLst/>
              <a:cxnLst>
                <a:cxn ang="0">
                  <a:pos x="2358" y="74"/>
                </a:cxn>
                <a:cxn ang="0">
                  <a:pos x="2353" y="333"/>
                </a:cxn>
                <a:cxn ang="0">
                  <a:pos x="2515" y="360"/>
                </a:cxn>
                <a:cxn ang="0">
                  <a:pos x="2390" y="451"/>
                </a:cxn>
                <a:cxn ang="0">
                  <a:pos x="2512" y="509"/>
                </a:cxn>
                <a:cxn ang="0">
                  <a:pos x="2324" y="613"/>
                </a:cxn>
                <a:cxn ang="0">
                  <a:pos x="2014" y="955"/>
                </a:cxn>
                <a:cxn ang="0">
                  <a:pos x="2159" y="821"/>
                </a:cxn>
                <a:cxn ang="0">
                  <a:pos x="2264" y="800"/>
                </a:cxn>
                <a:cxn ang="0">
                  <a:pos x="2497" y="747"/>
                </a:cxn>
                <a:cxn ang="0">
                  <a:pos x="2450" y="951"/>
                </a:cxn>
                <a:cxn ang="0">
                  <a:pos x="2523" y="1054"/>
                </a:cxn>
                <a:cxn ang="0">
                  <a:pos x="2386" y="1213"/>
                </a:cxn>
                <a:cxn ang="0">
                  <a:pos x="2516" y="1332"/>
                </a:cxn>
                <a:cxn ang="0">
                  <a:pos x="1970" y="1562"/>
                </a:cxn>
                <a:cxn ang="0">
                  <a:pos x="1474" y="2171"/>
                </a:cxn>
                <a:cxn ang="0">
                  <a:pos x="1387" y="2854"/>
                </a:cxn>
                <a:cxn ang="0">
                  <a:pos x="1467" y="3251"/>
                </a:cxn>
                <a:cxn ang="0">
                  <a:pos x="1654" y="4678"/>
                </a:cxn>
                <a:cxn ang="0">
                  <a:pos x="1790" y="5110"/>
                </a:cxn>
                <a:cxn ang="0">
                  <a:pos x="1569" y="5242"/>
                </a:cxn>
                <a:cxn ang="0">
                  <a:pos x="1456" y="5310"/>
                </a:cxn>
                <a:cxn ang="0">
                  <a:pos x="1591" y="5762"/>
                </a:cxn>
                <a:cxn ang="0">
                  <a:pos x="1169" y="5425"/>
                </a:cxn>
                <a:cxn ang="0">
                  <a:pos x="944" y="5262"/>
                </a:cxn>
                <a:cxn ang="0">
                  <a:pos x="839" y="5344"/>
                </a:cxn>
                <a:cxn ang="0">
                  <a:pos x="1030" y="5807"/>
                </a:cxn>
                <a:cxn ang="0">
                  <a:pos x="856" y="5896"/>
                </a:cxn>
                <a:cxn ang="0">
                  <a:pos x="558" y="5505"/>
                </a:cxn>
                <a:cxn ang="0">
                  <a:pos x="413" y="5291"/>
                </a:cxn>
                <a:cxn ang="0">
                  <a:pos x="97" y="5184"/>
                </a:cxn>
                <a:cxn ang="0">
                  <a:pos x="198" y="4512"/>
                </a:cxn>
                <a:cxn ang="0">
                  <a:pos x="200" y="4469"/>
                </a:cxn>
                <a:cxn ang="0">
                  <a:pos x="287" y="3711"/>
                </a:cxn>
                <a:cxn ang="0">
                  <a:pos x="400" y="2832"/>
                </a:cxn>
                <a:cxn ang="0">
                  <a:pos x="312" y="2531"/>
                </a:cxn>
                <a:cxn ang="0">
                  <a:pos x="163" y="2518"/>
                </a:cxn>
                <a:cxn ang="0">
                  <a:pos x="170" y="2314"/>
                </a:cxn>
                <a:cxn ang="0">
                  <a:pos x="94" y="2128"/>
                </a:cxn>
                <a:cxn ang="0">
                  <a:pos x="44" y="1988"/>
                </a:cxn>
                <a:cxn ang="0">
                  <a:pos x="48" y="1865"/>
                </a:cxn>
                <a:cxn ang="0">
                  <a:pos x="41" y="1621"/>
                </a:cxn>
                <a:cxn ang="0">
                  <a:pos x="70" y="1404"/>
                </a:cxn>
                <a:cxn ang="0">
                  <a:pos x="20" y="1236"/>
                </a:cxn>
                <a:cxn ang="0">
                  <a:pos x="44" y="1030"/>
                </a:cxn>
                <a:cxn ang="0">
                  <a:pos x="153" y="877"/>
                </a:cxn>
                <a:cxn ang="0">
                  <a:pos x="138" y="763"/>
                </a:cxn>
                <a:cxn ang="0">
                  <a:pos x="231" y="604"/>
                </a:cxn>
                <a:cxn ang="0">
                  <a:pos x="433" y="507"/>
                </a:cxn>
                <a:cxn ang="0">
                  <a:pos x="591" y="411"/>
                </a:cxn>
                <a:cxn ang="0">
                  <a:pos x="878" y="395"/>
                </a:cxn>
                <a:cxn ang="0">
                  <a:pos x="1074" y="593"/>
                </a:cxn>
                <a:cxn ang="0">
                  <a:pos x="1211" y="723"/>
                </a:cxn>
                <a:cxn ang="0">
                  <a:pos x="1340" y="913"/>
                </a:cxn>
                <a:cxn ang="0">
                  <a:pos x="1435" y="1139"/>
                </a:cxn>
                <a:cxn ang="0">
                  <a:pos x="1470" y="1280"/>
                </a:cxn>
                <a:cxn ang="0">
                  <a:pos x="1790" y="800"/>
                </a:cxn>
                <a:cxn ang="0">
                  <a:pos x="1838" y="206"/>
                </a:cxn>
                <a:cxn ang="0">
                  <a:pos x="2005" y="343"/>
                </a:cxn>
                <a:cxn ang="0">
                  <a:pos x="2159" y="6"/>
                </a:cxn>
              </a:cxnLst>
              <a:rect l="0" t="0" r="r" b="b"/>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3" name="Freeform 33"/>
            <p:cNvSpPr>
              <a:spLocks/>
            </p:cNvSpPr>
            <p:nvPr/>
          </p:nvSpPr>
          <p:spPr bwMode="auto">
            <a:xfrm>
              <a:off x="4313" y="705"/>
              <a:ext cx="197" cy="305"/>
            </a:xfrm>
            <a:custGeom>
              <a:avLst/>
              <a:gdLst/>
              <a:ahLst/>
              <a:cxnLst>
                <a:cxn ang="0">
                  <a:pos x="680" y="290"/>
                </a:cxn>
                <a:cxn ang="0">
                  <a:pos x="732" y="249"/>
                </a:cxn>
                <a:cxn ang="0">
                  <a:pos x="766" y="188"/>
                </a:cxn>
                <a:cxn ang="0">
                  <a:pos x="798" y="122"/>
                </a:cxn>
                <a:cxn ang="0">
                  <a:pos x="820" y="128"/>
                </a:cxn>
                <a:cxn ang="0">
                  <a:pos x="793" y="194"/>
                </a:cxn>
                <a:cxn ang="0">
                  <a:pos x="758" y="258"/>
                </a:cxn>
                <a:cxn ang="0">
                  <a:pos x="750" y="321"/>
                </a:cxn>
                <a:cxn ang="0">
                  <a:pos x="799" y="351"/>
                </a:cxn>
                <a:cxn ang="0">
                  <a:pos x="855" y="332"/>
                </a:cxn>
                <a:cxn ang="0">
                  <a:pos x="905" y="301"/>
                </a:cxn>
                <a:cxn ang="0">
                  <a:pos x="955" y="269"/>
                </a:cxn>
                <a:cxn ang="0">
                  <a:pos x="971" y="291"/>
                </a:cxn>
                <a:cxn ang="0">
                  <a:pos x="891" y="347"/>
                </a:cxn>
                <a:cxn ang="0">
                  <a:pos x="811" y="398"/>
                </a:cxn>
                <a:cxn ang="0">
                  <a:pos x="813" y="454"/>
                </a:cxn>
                <a:cxn ang="0">
                  <a:pos x="934" y="488"/>
                </a:cxn>
                <a:cxn ang="0">
                  <a:pos x="872" y="511"/>
                </a:cxn>
                <a:cxn ang="0">
                  <a:pos x="744" y="539"/>
                </a:cxn>
                <a:cxn ang="0">
                  <a:pos x="629" y="586"/>
                </a:cxn>
                <a:cxn ang="0">
                  <a:pos x="549" y="678"/>
                </a:cxn>
                <a:cxn ang="0">
                  <a:pos x="517" y="777"/>
                </a:cxn>
                <a:cxn ang="0">
                  <a:pos x="465" y="808"/>
                </a:cxn>
                <a:cxn ang="0">
                  <a:pos x="408" y="822"/>
                </a:cxn>
                <a:cxn ang="0">
                  <a:pos x="388" y="856"/>
                </a:cxn>
                <a:cxn ang="0">
                  <a:pos x="396" y="926"/>
                </a:cxn>
                <a:cxn ang="0">
                  <a:pos x="395" y="1001"/>
                </a:cxn>
                <a:cxn ang="0">
                  <a:pos x="402" y="1077"/>
                </a:cxn>
                <a:cxn ang="0">
                  <a:pos x="402" y="1148"/>
                </a:cxn>
                <a:cxn ang="0">
                  <a:pos x="385" y="1244"/>
                </a:cxn>
                <a:cxn ang="0">
                  <a:pos x="104" y="1513"/>
                </a:cxn>
                <a:cxn ang="0">
                  <a:pos x="97" y="1499"/>
                </a:cxn>
                <a:cxn ang="0">
                  <a:pos x="80" y="1491"/>
                </a:cxn>
                <a:cxn ang="0">
                  <a:pos x="60" y="1486"/>
                </a:cxn>
                <a:cxn ang="0">
                  <a:pos x="43" y="1459"/>
                </a:cxn>
                <a:cxn ang="0">
                  <a:pos x="25" y="1410"/>
                </a:cxn>
                <a:cxn ang="0">
                  <a:pos x="11" y="1359"/>
                </a:cxn>
                <a:cxn ang="0">
                  <a:pos x="0" y="1305"/>
                </a:cxn>
                <a:cxn ang="0">
                  <a:pos x="13" y="1259"/>
                </a:cxn>
                <a:cxn ang="0">
                  <a:pos x="45" y="1239"/>
                </a:cxn>
                <a:cxn ang="0">
                  <a:pos x="82" y="1229"/>
                </a:cxn>
                <a:cxn ang="0">
                  <a:pos x="118" y="1215"/>
                </a:cxn>
                <a:cxn ang="0">
                  <a:pos x="177" y="1117"/>
                </a:cxn>
                <a:cxn ang="0">
                  <a:pos x="258" y="946"/>
                </a:cxn>
                <a:cxn ang="0">
                  <a:pos x="333" y="775"/>
                </a:cxn>
                <a:cxn ang="0">
                  <a:pos x="403" y="603"/>
                </a:cxn>
                <a:cxn ang="0">
                  <a:pos x="430" y="472"/>
                </a:cxn>
                <a:cxn ang="0">
                  <a:pos x="414" y="384"/>
                </a:cxn>
                <a:cxn ang="0">
                  <a:pos x="397" y="298"/>
                </a:cxn>
                <a:cxn ang="0">
                  <a:pos x="386" y="210"/>
                </a:cxn>
                <a:cxn ang="0">
                  <a:pos x="447" y="353"/>
                </a:cxn>
                <a:cxn ang="0">
                  <a:pos x="544" y="308"/>
                </a:cxn>
                <a:cxn ang="0">
                  <a:pos x="576" y="215"/>
                </a:cxn>
                <a:cxn ang="0">
                  <a:pos x="592" y="101"/>
                </a:cxn>
                <a:cxn ang="0">
                  <a:pos x="644" y="0"/>
                </a:cxn>
                <a:cxn ang="0">
                  <a:pos x="647" y="80"/>
                </a:cxn>
                <a:cxn ang="0">
                  <a:pos x="640" y="154"/>
                </a:cxn>
                <a:cxn ang="0">
                  <a:pos x="633" y="225"/>
                </a:cxn>
                <a:cxn ang="0">
                  <a:pos x="644" y="301"/>
                </a:cxn>
              </a:cxnLst>
              <a:rect l="0" t="0" r="r" b="b"/>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4" name="Freeform 34"/>
            <p:cNvSpPr>
              <a:spLocks/>
            </p:cNvSpPr>
            <p:nvPr/>
          </p:nvSpPr>
          <p:spPr bwMode="auto">
            <a:xfrm>
              <a:off x="4023" y="778"/>
              <a:ext cx="167" cy="286"/>
            </a:xfrm>
            <a:custGeom>
              <a:avLst/>
              <a:gdLst/>
              <a:ahLst/>
              <a:cxnLst>
                <a:cxn ang="0">
                  <a:pos x="779" y="118"/>
                </a:cxn>
                <a:cxn ang="0">
                  <a:pos x="676" y="96"/>
                </a:cxn>
                <a:cxn ang="0">
                  <a:pos x="582" y="135"/>
                </a:cxn>
                <a:cxn ang="0">
                  <a:pos x="539" y="203"/>
                </a:cxn>
                <a:cxn ang="0">
                  <a:pos x="397" y="258"/>
                </a:cxn>
                <a:cxn ang="0">
                  <a:pos x="328" y="374"/>
                </a:cxn>
                <a:cxn ang="0">
                  <a:pos x="321" y="445"/>
                </a:cxn>
                <a:cxn ang="0">
                  <a:pos x="215" y="542"/>
                </a:cxn>
                <a:cxn ang="0">
                  <a:pos x="226" y="641"/>
                </a:cxn>
                <a:cxn ang="0">
                  <a:pos x="211" y="765"/>
                </a:cxn>
                <a:cxn ang="0">
                  <a:pos x="228" y="906"/>
                </a:cxn>
                <a:cxn ang="0">
                  <a:pos x="302" y="935"/>
                </a:cxn>
                <a:cxn ang="0">
                  <a:pos x="325" y="985"/>
                </a:cxn>
                <a:cxn ang="0">
                  <a:pos x="300" y="1103"/>
                </a:cxn>
                <a:cxn ang="0">
                  <a:pos x="231" y="1270"/>
                </a:cxn>
                <a:cxn ang="0">
                  <a:pos x="151" y="1397"/>
                </a:cxn>
                <a:cxn ang="0">
                  <a:pos x="61" y="1424"/>
                </a:cxn>
                <a:cxn ang="0">
                  <a:pos x="79" y="1376"/>
                </a:cxn>
                <a:cxn ang="0">
                  <a:pos x="135" y="1285"/>
                </a:cxn>
                <a:cxn ang="0">
                  <a:pos x="103" y="1233"/>
                </a:cxn>
                <a:cxn ang="0">
                  <a:pos x="131" y="1168"/>
                </a:cxn>
                <a:cxn ang="0">
                  <a:pos x="64" y="1170"/>
                </a:cxn>
                <a:cxn ang="0">
                  <a:pos x="169" y="1082"/>
                </a:cxn>
                <a:cxn ang="0">
                  <a:pos x="127" y="1068"/>
                </a:cxn>
                <a:cxn ang="0">
                  <a:pos x="9" y="1143"/>
                </a:cxn>
                <a:cxn ang="0">
                  <a:pos x="11" y="1089"/>
                </a:cxn>
                <a:cxn ang="0">
                  <a:pos x="130" y="1021"/>
                </a:cxn>
                <a:cxn ang="0">
                  <a:pos x="119" y="968"/>
                </a:cxn>
                <a:cxn ang="0">
                  <a:pos x="91" y="919"/>
                </a:cxn>
                <a:cxn ang="0">
                  <a:pos x="145" y="871"/>
                </a:cxn>
                <a:cxn ang="0">
                  <a:pos x="49" y="902"/>
                </a:cxn>
                <a:cxn ang="0">
                  <a:pos x="3" y="900"/>
                </a:cxn>
                <a:cxn ang="0">
                  <a:pos x="44" y="857"/>
                </a:cxn>
                <a:cxn ang="0">
                  <a:pos x="165" y="768"/>
                </a:cxn>
                <a:cxn ang="0">
                  <a:pos x="125" y="757"/>
                </a:cxn>
                <a:cxn ang="0">
                  <a:pos x="107" y="691"/>
                </a:cxn>
                <a:cxn ang="0">
                  <a:pos x="142" y="640"/>
                </a:cxn>
                <a:cxn ang="0">
                  <a:pos x="142" y="588"/>
                </a:cxn>
                <a:cxn ang="0">
                  <a:pos x="63" y="632"/>
                </a:cxn>
                <a:cxn ang="0">
                  <a:pos x="139" y="550"/>
                </a:cxn>
                <a:cxn ang="0">
                  <a:pos x="154" y="507"/>
                </a:cxn>
                <a:cxn ang="0">
                  <a:pos x="93" y="520"/>
                </a:cxn>
                <a:cxn ang="0">
                  <a:pos x="195" y="480"/>
                </a:cxn>
                <a:cxn ang="0">
                  <a:pos x="235" y="356"/>
                </a:cxn>
                <a:cxn ang="0">
                  <a:pos x="289" y="273"/>
                </a:cxn>
                <a:cxn ang="0">
                  <a:pos x="321" y="249"/>
                </a:cxn>
                <a:cxn ang="0">
                  <a:pos x="251" y="232"/>
                </a:cxn>
                <a:cxn ang="0">
                  <a:pos x="311" y="185"/>
                </a:cxn>
                <a:cxn ang="0">
                  <a:pos x="342" y="144"/>
                </a:cxn>
                <a:cxn ang="0">
                  <a:pos x="259" y="145"/>
                </a:cxn>
                <a:cxn ang="0">
                  <a:pos x="229" y="166"/>
                </a:cxn>
                <a:cxn ang="0">
                  <a:pos x="364" y="136"/>
                </a:cxn>
                <a:cxn ang="0">
                  <a:pos x="432" y="175"/>
                </a:cxn>
                <a:cxn ang="0">
                  <a:pos x="475" y="150"/>
                </a:cxn>
                <a:cxn ang="0">
                  <a:pos x="550" y="31"/>
                </a:cxn>
                <a:cxn ang="0">
                  <a:pos x="603" y="66"/>
                </a:cxn>
                <a:cxn ang="0">
                  <a:pos x="724" y="0"/>
                </a:cxn>
              </a:cxnLst>
              <a:rect l="0" t="0" r="r" b="b"/>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5" name="Freeform 35"/>
            <p:cNvSpPr>
              <a:spLocks/>
            </p:cNvSpPr>
            <p:nvPr/>
          </p:nvSpPr>
          <p:spPr bwMode="auto">
            <a:xfrm>
              <a:off x="4073" y="808"/>
              <a:ext cx="130" cy="165"/>
            </a:xfrm>
            <a:custGeom>
              <a:avLst/>
              <a:gdLst/>
              <a:ahLst/>
              <a:cxnLst>
                <a:cxn ang="0">
                  <a:pos x="522" y="22"/>
                </a:cxn>
                <a:cxn ang="0">
                  <a:pos x="618" y="26"/>
                </a:cxn>
                <a:cxn ang="0">
                  <a:pos x="648" y="58"/>
                </a:cxn>
                <a:cxn ang="0">
                  <a:pos x="623" y="84"/>
                </a:cxn>
                <a:cxn ang="0">
                  <a:pos x="585" y="82"/>
                </a:cxn>
                <a:cxn ang="0">
                  <a:pos x="565" y="169"/>
                </a:cxn>
                <a:cxn ang="0">
                  <a:pos x="496" y="239"/>
                </a:cxn>
                <a:cxn ang="0">
                  <a:pos x="426" y="222"/>
                </a:cxn>
                <a:cxn ang="0">
                  <a:pos x="380" y="169"/>
                </a:cxn>
                <a:cxn ang="0">
                  <a:pos x="358" y="265"/>
                </a:cxn>
                <a:cxn ang="0">
                  <a:pos x="312" y="381"/>
                </a:cxn>
                <a:cxn ang="0">
                  <a:pos x="258" y="384"/>
                </a:cxn>
                <a:cxn ang="0">
                  <a:pos x="227" y="364"/>
                </a:cxn>
                <a:cxn ang="0">
                  <a:pos x="200" y="393"/>
                </a:cxn>
                <a:cxn ang="0">
                  <a:pos x="220" y="437"/>
                </a:cxn>
                <a:cxn ang="0">
                  <a:pos x="253" y="460"/>
                </a:cxn>
                <a:cxn ang="0">
                  <a:pos x="263" y="505"/>
                </a:cxn>
                <a:cxn ang="0">
                  <a:pos x="201" y="619"/>
                </a:cxn>
                <a:cxn ang="0">
                  <a:pos x="270" y="641"/>
                </a:cxn>
                <a:cxn ang="0">
                  <a:pos x="297" y="732"/>
                </a:cxn>
                <a:cxn ang="0">
                  <a:pos x="205" y="796"/>
                </a:cxn>
                <a:cxn ang="0">
                  <a:pos x="125" y="811"/>
                </a:cxn>
                <a:cxn ang="0">
                  <a:pos x="132" y="756"/>
                </a:cxn>
                <a:cxn ang="0">
                  <a:pos x="146" y="695"/>
                </a:cxn>
                <a:cxn ang="0">
                  <a:pos x="68" y="727"/>
                </a:cxn>
                <a:cxn ang="0">
                  <a:pos x="145" y="646"/>
                </a:cxn>
                <a:cxn ang="0">
                  <a:pos x="80" y="626"/>
                </a:cxn>
                <a:cxn ang="0">
                  <a:pos x="0" y="646"/>
                </a:cxn>
                <a:cxn ang="0">
                  <a:pos x="21" y="600"/>
                </a:cxn>
                <a:cxn ang="0">
                  <a:pos x="82" y="594"/>
                </a:cxn>
                <a:cxn ang="0">
                  <a:pos x="128" y="572"/>
                </a:cxn>
                <a:cxn ang="0">
                  <a:pos x="166" y="542"/>
                </a:cxn>
                <a:cxn ang="0">
                  <a:pos x="129" y="527"/>
                </a:cxn>
                <a:cxn ang="0">
                  <a:pos x="93" y="542"/>
                </a:cxn>
                <a:cxn ang="0">
                  <a:pos x="43" y="503"/>
                </a:cxn>
                <a:cxn ang="0">
                  <a:pos x="10" y="450"/>
                </a:cxn>
                <a:cxn ang="0">
                  <a:pos x="71" y="420"/>
                </a:cxn>
                <a:cxn ang="0">
                  <a:pos x="139" y="374"/>
                </a:cxn>
                <a:cxn ang="0">
                  <a:pos x="182" y="298"/>
                </a:cxn>
                <a:cxn ang="0">
                  <a:pos x="277" y="235"/>
                </a:cxn>
                <a:cxn ang="0">
                  <a:pos x="234" y="220"/>
                </a:cxn>
                <a:cxn ang="0">
                  <a:pos x="163" y="254"/>
                </a:cxn>
                <a:cxn ang="0">
                  <a:pos x="176" y="242"/>
                </a:cxn>
                <a:cxn ang="0">
                  <a:pos x="242" y="190"/>
                </a:cxn>
                <a:cxn ang="0">
                  <a:pos x="232" y="161"/>
                </a:cxn>
                <a:cxn ang="0">
                  <a:pos x="160" y="196"/>
                </a:cxn>
                <a:cxn ang="0">
                  <a:pos x="157" y="159"/>
                </a:cxn>
                <a:cxn ang="0">
                  <a:pos x="259" y="117"/>
                </a:cxn>
                <a:cxn ang="0">
                  <a:pos x="332" y="129"/>
                </a:cxn>
                <a:cxn ang="0">
                  <a:pos x="331" y="80"/>
                </a:cxn>
                <a:cxn ang="0">
                  <a:pos x="355" y="27"/>
                </a:cxn>
                <a:cxn ang="0">
                  <a:pos x="403" y="0"/>
                </a:cxn>
                <a:cxn ang="0">
                  <a:pos x="449" y="15"/>
                </a:cxn>
                <a:cxn ang="0">
                  <a:pos x="452" y="52"/>
                </a:cxn>
              </a:cxnLst>
              <a:rect l="0" t="0" r="r" b="b"/>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6" name="Freeform 36"/>
            <p:cNvSpPr>
              <a:spLocks/>
            </p:cNvSpPr>
            <p:nvPr/>
          </p:nvSpPr>
          <p:spPr bwMode="auto">
            <a:xfrm>
              <a:off x="4205" y="822"/>
              <a:ext cx="88" cy="130"/>
            </a:xfrm>
            <a:custGeom>
              <a:avLst/>
              <a:gdLst/>
              <a:ahLst/>
              <a:cxnLst>
                <a:cxn ang="0">
                  <a:pos x="133" y="21"/>
                </a:cxn>
                <a:cxn ang="0">
                  <a:pos x="100" y="35"/>
                </a:cxn>
                <a:cxn ang="0">
                  <a:pos x="73" y="61"/>
                </a:cxn>
                <a:cxn ang="0">
                  <a:pos x="119" y="67"/>
                </a:cxn>
                <a:cxn ang="0">
                  <a:pos x="172" y="45"/>
                </a:cxn>
                <a:cxn ang="0">
                  <a:pos x="195" y="64"/>
                </a:cxn>
                <a:cxn ang="0">
                  <a:pos x="200" y="105"/>
                </a:cxn>
                <a:cxn ang="0">
                  <a:pos x="183" y="135"/>
                </a:cxn>
                <a:cxn ang="0">
                  <a:pos x="159" y="165"/>
                </a:cxn>
                <a:cxn ang="0">
                  <a:pos x="160" y="179"/>
                </a:cxn>
                <a:cxn ang="0">
                  <a:pos x="195" y="169"/>
                </a:cxn>
                <a:cxn ang="0">
                  <a:pos x="237" y="142"/>
                </a:cxn>
                <a:cxn ang="0">
                  <a:pos x="281" y="155"/>
                </a:cxn>
                <a:cxn ang="0">
                  <a:pos x="292" y="183"/>
                </a:cxn>
                <a:cxn ang="0">
                  <a:pos x="256" y="199"/>
                </a:cxn>
                <a:cxn ang="0">
                  <a:pos x="231" y="219"/>
                </a:cxn>
                <a:cxn ang="0">
                  <a:pos x="208" y="237"/>
                </a:cxn>
                <a:cxn ang="0">
                  <a:pos x="237" y="263"/>
                </a:cxn>
                <a:cxn ang="0">
                  <a:pos x="275" y="240"/>
                </a:cxn>
                <a:cxn ang="0">
                  <a:pos x="296" y="230"/>
                </a:cxn>
                <a:cxn ang="0">
                  <a:pos x="292" y="248"/>
                </a:cxn>
                <a:cxn ang="0">
                  <a:pos x="291" y="270"/>
                </a:cxn>
                <a:cxn ang="0">
                  <a:pos x="299" y="295"/>
                </a:cxn>
                <a:cxn ang="0">
                  <a:pos x="281" y="311"/>
                </a:cxn>
                <a:cxn ang="0">
                  <a:pos x="261" y="330"/>
                </a:cxn>
                <a:cxn ang="0">
                  <a:pos x="296" y="343"/>
                </a:cxn>
                <a:cxn ang="0">
                  <a:pos x="348" y="312"/>
                </a:cxn>
                <a:cxn ang="0">
                  <a:pos x="405" y="321"/>
                </a:cxn>
                <a:cxn ang="0">
                  <a:pos x="359" y="331"/>
                </a:cxn>
                <a:cxn ang="0">
                  <a:pos x="319" y="359"/>
                </a:cxn>
                <a:cxn ang="0">
                  <a:pos x="318" y="392"/>
                </a:cxn>
                <a:cxn ang="0">
                  <a:pos x="367" y="378"/>
                </a:cxn>
                <a:cxn ang="0">
                  <a:pos x="409" y="350"/>
                </a:cxn>
                <a:cxn ang="0">
                  <a:pos x="434" y="372"/>
                </a:cxn>
                <a:cxn ang="0">
                  <a:pos x="424" y="395"/>
                </a:cxn>
                <a:cxn ang="0">
                  <a:pos x="389" y="405"/>
                </a:cxn>
                <a:cxn ang="0">
                  <a:pos x="353" y="424"/>
                </a:cxn>
                <a:cxn ang="0">
                  <a:pos x="386" y="485"/>
                </a:cxn>
                <a:cxn ang="0">
                  <a:pos x="360" y="497"/>
                </a:cxn>
                <a:cxn ang="0">
                  <a:pos x="343" y="513"/>
                </a:cxn>
                <a:cxn ang="0">
                  <a:pos x="367" y="541"/>
                </a:cxn>
                <a:cxn ang="0">
                  <a:pos x="404" y="526"/>
                </a:cxn>
                <a:cxn ang="0">
                  <a:pos x="437" y="517"/>
                </a:cxn>
                <a:cxn ang="0">
                  <a:pos x="393" y="548"/>
                </a:cxn>
                <a:cxn ang="0">
                  <a:pos x="339" y="560"/>
                </a:cxn>
                <a:cxn ang="0">
                  <a:pos x="405" y="590"/>
                </a:cxn>
                <a:cxn ang="0">
                  <a:pos x="356" y="613"/>
                </a:cxn>
                <a:cxn ang="0">
                  <a:pos x="326" y="653"/>
                </a:cxn>
                <a:cxn ang="0">
                  <a:pos x="286" y="594"/>
                </a:cxn>
                <a:cxn ang="0">
                  <a:pos x="277" y="456"/>
                </a:cxn>
                <a:cxn ang="0">
                  <a:pos x="223" y="339"/>
                </a:cxn>
                <a:cxn ang="0">
                  <a:pos x="180" y="286"/>
                </a:cxn>
                <a:cxn ang="0">
                  <a:pos x="187" y="253"/>
                </a:cxn>
                <a:cxn ang="0">
                  <a:pos x="177" y="227"/>
                </a:cxn>
                <a:cxn ang="0">
                  <a:pos x="150" y="201"/>
                </a:cxn>
                <a:cxn ang="0">
                  <a:pos x="135" y="161"/>
                </a:cxn>
                <a:cxn ang="0">
                  <a:pos x="115" y="123"/>
                </a:cxn>
                <a:cxn ang="0">
                  <a:pos x="59" y="105"/>
                </a:cxn>
                <a:cxn ang="0">
                  <a:pos x="12" y="78"/>
                </a:cxn>
                <a:cxn ang="0">
                  <a:pos x="16" y="35"/>
                </a:cxn>
                <a:cxn ang="0">
                  <a:pos x="74" y="5"/>
                </a:cxn>
                <a:cxn ang="0">
                  <a:pos x="135" y="2"/>
                </a:cxn>
              </a:cxnLst>
              <a:rect l="0" t="0" r="r" b="b"/>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7" name="Freeform 37"/>
            <p:cNvSpPr>
              <a:spLocks/>
            </p:cNvSpPr>
            <p:nvPr/>
          </p:nvSpPr>
          <p:spPr bwMode="auto">
            <a:xfrm>
              <a:off x="4056" y="840"/>
              <a:ext cx="17" cy="4"/>
            </a:xfrm>
            <a:custGeom>
              <a:avLst/>
              <a:gdLst/>
              <a:ahLst/>
              <a:cxnLst>
                <a:cxn ang="0">
                  <a:pos x="86" y="13"/>
                </a:cxn>
                <a:cxn ang="0">
                  <a:pos x="76" y="15"/>
                </a:cxn>
                <a:cxn ang="0">
                  <a:pos x="67" y="16"/>
                </a:cxn>
                <a:cxn ang="0">
                  <a:pos x="55" y="16"/>
                </a:cxn>
                <a:cxn ang="0">
                  <a:pos x="44" y="17"/>
                </a:cxn>
                <a:cxn ang="0">
                  <a:pos x="32" y="17"/>
                </a:cxn>
                <a:cxn ang="0">
                  <a:pos x="20" y="17"/>
                </a:cxn>
                <a:cxn ang="0">
                  <a:pos x="10" y="18"/>
                </a:cxn>
                <a:cxn ang="0">
                  <a:pos x="2" y="23"/>
                </a:cxn>
                <a:cxn ang="0">
                  <a:pos x="0" y="15"/>
                </a:cxn>
                <a:cxn ang="0">
                  <a:pos x="6" y="9"/>
                </a:cxn>
                <a:cxn ang="0">
                  <a:pos x="15" y="5"/>
                </a:cxn>
                <a:cxn ang="0">
                  <a:pos x="28" y="2"/>
                </a:cxn>
                <a:cxn ang="0">
                  <a:pos x="42" y="0"/>
                </a:cxn>
                <a:cxn ang="0">
                  <a:pos x="58" y="2"/>
                </a:cxn>
                <a:cxn ang="0">
                  <a:pos x="72" y="6"/>
                </a:cxn>
                <a:cxn ang="0">
                  <a:pos x="86" y="13"/>
                </a:cxn>
              </a:cxnLst>
              <a:rect l="0" t="0" r="r" b="b"/>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8" name="Freeform 38"/>
            <p:cNvSpPr>
              <a:spLocks/>
            </p:cNvSpPr>
            <p:nvPr/>
          </p:nvSpPr>
          <p:spPr bwMode="auto">
            <a:xfrm>
              <a:off x="4127" y="844"/>
              <a:ext cx="130" cy="150"/>
            </a:xfrm>
            <a:custGeom>
              <a:avLst/>
              <a:gdLst/>
              <a:ahLst/>
              <a:cxnLst>
                <a:cxn ang="0">
                  <a:pos x="480" y="107"/>
                </a:cxn>
                <a:cxn ang="0">
                  <a:pos x="446" y="132"/>
                </a:cxn>
                <a:cxn ang="0">
                  <a:pos x="416" y="158"/>
                </a:cxn>
                <a:cxn ang="0">
                  <a:pos x="391" y="188"/>
                </a:cxn>
                <a:cxn ang="0">
                  <a:pos x="372" y="200"/>
                </a:cxn>
                <a:cxn ang="0">
                  <a:pos x="353" y="176"/>
                </a:cxn>
                <a:cxn ang="0">
                  <a:pos x="338" y="157"/>
                </a:cxn>
                <a:cxn ang="0">
                  <a:pos x="320" y="165"/>
                </a:cxn>
                <a:cxn ang="0">
                  <a:pos x="508" y="404"/>
                </a:cxn>
                <a:cxn ang="0">
                  <a:pos x="492" y="430"/>
                </a:cxn>
                <a:cxn ang="0">
                  <a:pos x="472" y="452"/>
                </a:cxn>
                <a:cxn ang="0">
                  <a:pos x="462" y="475"/>
                </a:cxn>
                <a:cxn ang="0">
                  <a:pos x="477" y="508"/>
                </a:cxn>
                <a:cxn ang="0">
                  <a:pos x="503" y="490"/>
                </a:cxn>
                <a:cxn ang="0">
                  <a:pos x="527" y="470"/>
                </a:cxn>
                <a:cxn ang="0">
                  <a:pos x="547" y="447"/>
                </a:cxn>
                <a:cxn ang="0">
                  <a:pos x="570" y="425"/>
                </a:cxn>
                <a:cxn ang="0">
                  <a:pos x="556" y="383"/>
                </a:cxn>
                <a:cxn ang="0">
                  <a:pos x="535" y="349"/>
                </a:cxn>
                <a:cxn ang="0">
                  <a:pos x="506" y="320"/>
                </a:cxn>
                <a:cxn ang="0">
                  <a:pos x="477" y="290"/>
                </a:cxn>
                <a:cxn ang="0">
                  <a:pos x="512" y="268"/>
                </a:cxn>
                <a:cxn ang="0">
                  <a:pos x="553" y="260"/>
                </a:cxn>
                <a:cxn ang="0">
                  <a:pos x="591" y="277"/>
                </a:cxn>
                <a:cxn ang="0">
                  <a:pos x="622" y="332"/>
                </a:cxn>
                <a:cxn ang="0">
                  <a:pos x="624" y="743"/>
                </a:cxn>
                <a:cxn ang="0">
                  <a:pos x="566" y="744"/>
                </a:cxn>
                <a:cxn ang="0">
                  <a:pos x="505" y="733"/>
                </a:cxn>
                <a:cxn ang="0">
                  <a:pos x="444" y="719"/>
                </a:cxn>
                <a:cxn ang="0">
                  <a:pos x="365" y="703"/>
                </a:cxn>
                <a:cxn ang="0">
                  <a:pos x="266" y="678"/>
                </a:cxn>
                <a:cxn ang="0">
                  <a:pos x="173" y="640"/>
                </a:cxn>
                <a:cxn ang="0">
                  <a:pos x="98" y="579"/>
                </a:cxn>
                <a:cxn ang="0">
                  <a:pos x="80" y="499"/>
                </a:cxn>
                <a:cxn ang="0">
                  <a:pos x="52" y="443"/>
                </a:cxn>
                <a:cxn ang="0">
                  <a:pos x="9" y="398"/>
                </a:cxn>
                <a:cxn ang="0">
                  <a:pos x="8" y="344"/>
                </a:cxn>
                <a:cxn ang="0">
                  <a:pos x="33" y="281"/>
                </a:cxn>
                <a:cxn ang="0">
                  <a:pos x="59" y="235"/>
                </a:cxn>
                <a:cxn ang="0">
                  <a:pos x="109" y="190"/>
                </a:cxn>
                <a:cxn ang="0">
                  <a:pos x="144" y="132"/>
                </a:cxn>
                <a:cxn ang="0">
                  <a:pos x="154" y="104"/>
                </a:cxn>
                <a:cxn ang="0">
                  <a:pos x="180" y="123"/>
                </a:cxn>
                <a:cxn ang="0">
                  <a:pos x="213" y="130"/>
                </a:cxn>
                <a:cxn ang="0">
                  <a:pos x="245" y="118"/>
                </a:cxn>
                <a:cxn ang="0">
                  <a:pos x="269" y="91"/>
                </a:cxn>
                <a:cxn ang="0">
                  <a:pos x="295" y="66"/>
                </a:cxn>
                <a:cxn ang="0">
                  <a:pos x="320" y="42"/>
                </a:cxn>
                <a:cxn ang="0">
                  <a:pos x="341" y="13"/>
                </a:cxn>
                <a:cxn ang="0">
                  <a:pos x="367" y="12"/>
                </a:cxn>
                <a:cxn ang="0">
                  <a:pos x="409" y="28"/>
                </a:cxn>
                <a:cxn ang="0">
                  <a:pos x="452" y="43"/>
                </a:cxn>
                <a:cxn ang="0">
                  <a:pos x="486" y="70"/>
                </a:cxn>
              </a:cxnLst>
              <a:rect l="0" t="0" r="r" b="b"/>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9" name="Freeform 39"/>
            <p:cNvSpPr>
              <a:spLocks/>
            </p:cNvSpPr>
            <p:nvPr/>
          </p:nvSpPr>
          <p:spPr bwMode="auto">
            <a:xfrm>
              <a:off x="4210" y="855"/>
              <a:ext cx="315" cy="286"/>
            </a:xfrm>
            <a:custGeom>
              <a:avLst/>
              <a:gdLst/>
              <a:ahLst/>
              <a:cxnLst>
                <a:cxn ang="0">
                  <a:pos x="1292" y="214"/>
                </a:cxn>
                <a:cxn ang="0">
                  <a:pos x="1353" y="161"/>
                </a:cxn>
                <a:cxn ang="0">
                  <a:pos x="1399" y="92"/>
                </a:cxn>
                <a:cxn ang="0">
                  <a:pos x="1454" y="25"/>
                </a:cxn>
                <a:cxn ang="0">
                  <a:pos x="1477" y="40"/>
                </a:cxn>
                <a:cxn ang="0">
                  <a:pos x="1440" y="116"/>
                </a:cxn>
                <a:cxn ang="0">
                  <a:pos x="1389" y="184"/>
                </a:cxn>
                <a:cxn ang="0">
                  <a:pos x="1336" y="248"/>
                </a:cxn>
                <a:cxn ang="0">
                  <a:pos x="1313" y="287"/>
                </a:cxn>
                <a:cxn ang="0">
                  <a:pos x="1319" y="300"/>
                </a:cxn>
                <a:cxn ang="0">
                  <a:pos x="1332" y="309"/>
                </a:cxn>
                <a:cxn ang="0">
                  <a:pos x="1346" y="312"/>
                </a:cxn>
                <a:cxn ang="0">
                  <a:pos x="1572" y="290"/>
                </a:cxn>
                <a:cxn ang="0">
                  <a:pos x="1500" y="339"/>
                </a:cxn>
                <a:cxn ang="0">
                  <a:pos x="1408" y="358"/>
                </a:cxn>
                <a:cxn ang="0">
                  <a:pos x="1335" y="387"/>
                </a:cxn>
                <a:cxn ang="0">
                  <a:pos x="1324" y="466"/>
                </a:cxn>
                <a:cxn ang="0">
                  <a:pos x="1405" y="507"/>
                </a:cxn>
                <a:cxn ang="0">
                  <a:pos x="1263" y="530"/>
                </a:cxn>
                <a:cxn ang="0">
                  <a:pos x="1130" y="584"/>
                </a:cxn>
                <a:cxn ang="0">
                  <a:pos x="1013" y="670"/>
                </a:cxn>
                <a:cxn ang="0">
                  <a:pos x="898" y="813"/>
                </a:cxn>
                <a:cxn ang="0">
                  <a:pos x="770" y="999"/>
                </a:cxn>
                <a:cxn ang="0">
                  <a:pos x="627" y="1176"/>
                </a:cxn>
                <a:cxn ang="0">
                  <a:pos x="458" y="1323"/>
                </a:cxn>
                <a:cxn ang="0">
                  <a:pos x="346" y="1378"/>
                </a:cxn>
                <a:cxn ang="0">
                  <a:pos x="317" y="1378"/>
                </a:cxn>
                <a:cxn ang="0">
                  <a:pos x="285" y="1381"/>
                </a:cxn>
                <a:cxn ang="0">
                  <a:pos x="257" y="1392"/>
                </a:cxn>
                <a:cxn ang="0">
                  <a:pos x="17" y="1430"/>
                </a:cxn>
                <a:cxn ang="0">
                  <a:pos x="0" y="1361"/>
                </a:cxn>
                <a:cxn ang="0">
                  <a:pos x="6" y="1297"/>
                </a:cxn>
                <a:cxn ang="0">
                  <a:pos x="19" y="1232"/>
                </a:cxn>
                <a:cxn ang="0">
                  <a:pos x="27" y="1171"/>
                </a:cxn>
                <a:cxn ang="0">
                  <a:pos x="118" y="1169"/>
                </a:cxn>
                <a:cxn ang="0">
                  <a:pos x="207" y="1157"/>
                </a:cxn>
                <a:cxn ang="0">
                  <a:pos x="293" y="1136"/>
                </a:cxn>
                <a:cxn ang="0">
                  <a:pos x="380" y="1119"/>
                </a:cxn>
                <a:cxn ang="0">
                  <a:pos x="961" y="442"/>
                </a:cxn>
                <a:cxn ang="0">
                  <a:pos x="962" y="344"/>
                </a:cxn>
                <a:cxn ang="0">
                  <a:pos x="964" y="246"/>
                </a:cxn>
                <a:cxn ang="0">
                  <a:pos x="963" y="155"/>
                </a:cxn>
                <a:cxn ang="0">
                  <a:pos x="979" y="132"/>
                </a:cxn>
                <a:cxn ang="0">
                  <a:pos x="998" y="182"/>
                </a:cxn>
                <a:cxn ang="0">
                  <a:pos x="1013" y="236"/>
                </a:cxn>
                <a:cxn ang="0">
                  <a:pos x="1044" y="278"/>
                </a:cxn>
                <a:cxn ang="0">
                  <a:pos x="1104" y="263"/>
                </a:cxn>
                <a:cxn ang="0">
                  <a:pos x="1144" y="195"/>
                </a:cxn>
                <a:cxn ang="0">
                  <a:pos x="1170" y="116"/>
                </a:cxn>
                <a:cxn ang="0">
                  <a:pos x="1198" y="36"/>
                </a:cxn>
                <a:cxn ang="0">
                  <a:pos x="1228" y="25"/>
                </a:cxn>
                <a:cxn ang="0">
                  <a:pos x="1234" y="85"/>
                </a:cxn>
                <a:cxn ang="0">
                  <a:pos x="1235" y="148"/>
                </a:cxn>
                <a:cxn ang="0">
                  <a:pos x="1241" y="204"/>
                </a:cxn>
              </a:cxnLst>
              <a:rect l="0" t="0" r="r" b="b"/>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0" name="Freeform 40"/>
            <p:cNvSpPr>
              <a:spLocks/>
            </p:cNvSpPr>
            <p:nvPr/>
          </p:nvSpPr>
          <p:spPr bwMode="auto">
            <a:xfrm>
              <a:off x="4220" y="878"/>
              <a:ext cx="10" cy="8"/>
            </a:xfrm>
            <a:custGeom>
              <a:avLst/>
              <a:gdLst/>
              <a:ahLst/>
              <a:cxnLst>
                <a:cxn ang="0">
                  <a:pos x="52" y="20"/>
                </a:cxn>
                <a:cxn ang="0">
                  <a:pos x="45" y="22"/>
                </a:cxn>
                <a:cxn ang="0">
                  <a:pos x="43" y="30"/>
                </a:cxn>
                <a:cxn ang="0">
                  <a:pos x="42" y="37"/>
                </a:cxn>
                <a:cxn ang="0">
                  <a:pos x="42" y="42"/>
                </a:cxn>
                <a:cxn ang="0">
                  <a:pos x="0" y="20"/>
                </a:cxn>
                <a:cxn ang="0">
                  <a:pos x="21" y="0"/>
                </a:cxn>
                <a:cxn ang="0">
                  <a:pos x="52" y="20"/>
                </a:cxn>
              </a:cxnLst>
              <a:rect l="0" t="0" r="r" b="b"/>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1" name="Freeform 41"/>
            <p:cNvSpPr>
              <a:spLocks/>
            </p:cNvSpPr>
            <p:nvPr/>
          </p:nvSpPr>
          <p:spPr bwMode="auto">
            <a:xfrm>
              <a:off x="4081" y="893"/>
              <a:ext cx="27" cy="14"/>
            </a:xfrm>
            <a:custGeom>
              <a:avLst/>
              <a:gdLst/>
              <a:ahLst/>
              <a:cxnLst>
                <a:cxn ang="0">
                  <a:pos x="134" y="5"/>
                </a:cxn>
                <a:cxn ang="0">
                  <a:pos x="117" y="14"/>
                </a:cxn>
                <a:cxn ang="0">
                  <a:pos x="104" y="27"/>
                </a:cxn>
                <a:cxn ang="0">
                  <a:pos x="89" y="39"/>
                </a:cxn>
                <a:cxn ang="0">
                  <a:pos x="74" y="52"/>
                </a:cxn>
                <a:cxn ang="0">
                  <a:pos x="57" y="62"/>
                </a:cxn>
                <a:cxn ang="0">
                  <a:pos x="40" y="69"/>
                </a:cxn>
                <a:cxn ang="0">
                  <a:pos x="20" y="71"/>
                </a:cxn>
                <a:cxn ang="0">
                  <a:pos x="0" y="68"/>
                </a:cxn>
                <a:cxn ang="0">
                  <a:pos x="11" y="54"/>
                </a:cxn>
                <a:cxn ang="0">
                  <a:pos x="27" y="42"/>
                </a:cxn>
                <a:cxn ang="0">
                  <a:pos x="44" y="28"/>
                </a:cxn>
                <a:cxn ang="0">
                  <a:pos x="62" y="17"/>
                </a:cxn>
                <a:cxn ang="0">
                  <a:pos x="80" y="8"/>
                </a:cxn>
                <a:cxn ang="0">
                  <a:pos x="99" y="2"/>
                </a:cxn>
                <a:cxn ang="0">
                  <a:pos x="116" y="0"/>
                </a:cxn>
                <a:cxn ang="0">
                  <a:pos x="134" y="5"/>
                </a:cxn>
              </a:cxnLst>
              <a:rect l="0" t="0" r="r" b="b"/>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2" name="Freeform 42"/>
            <p:cNvSpPr>
              <a:spLocks/>
            </p:cNvSpPr>
            <p:nvPr/>
          </p:nvSpPr>
          <p:spPr bwMode="auto">
            <a:xfrm>
              <a:off x="4147" y="896"/>
              <a:ext cx="43" cy="37"/>
            </a:xfrm>
            <a:custGeom>
              <a:avLst/>
              <a:gdLst/>
              <a:ahLst/>
              <a:cxnLst>
                <a:cxn ang="0">
                  <a:pos x="208" y="3"/>
                </a:cxn>
                <a:cxn ang="0">
                  <a:pos x="212" y="21"/>
                </a:cxn>
                <a:cxn ang="0">
                  <a:pos x="214" y="39"/>
                </a:cxn>
                <a:cxn ang="0">
                  <a:pos x="211" y="56"/>
                </a:cxn>
                <a:cxn ang="0">
                  <a:pos x="207" y="73"/>
                </a:cxn>
                <a:cxn ang="0">
                  <a:pos x="200" y="89"/>
                </a:cxn>
                <a:cxn ang="0">
                  <a:pos x="192" y="104"/>
                </a:cxn>
                <a:cxn ang="0">
                  <a:pos x="183" y="120"/>
                </a:cxn>
                <a:cxn ang="0">
                  <a:pos x="176" y="137"/>
                </a:cxn>
                <a:cxn ang="0">
                  <a:pos x="158" y="147"/>
                </a:cxn>
                <a:cxn ang="0">
                  <a:pos x="140" y="159"/>
                </a:cxn>
                <a:cxn ang="0">
                  <a:pos x="120" y="168"/>
                </a:cxn>
                <a:cxn ang="0">
                  <a:pos x="101" y="177"/>
                </a:cxn>
                <a:cxn ang="0">
                  <a:pos x="78" y="181"/>
                </a:cxn>
                <a:cxn ang="0">
                  <a:pos x="55" y="185"/>
                </a:cxn>
                <a:cxn ang="0">
                  <a:pos x="33" y="183"/>
                </a:cxn>
                <a:cxn ang="0">
                  <a:pos x="10" y="179"/>
                </a:cxn>
                <a:cxn ang="0">
                  <a:pos x="1" y="166"/>
                </a:cxn>
                <a:cxn ang="0">
                  <a:pos x="0" y="156"/>
                </a:cxn>
                <a:cxn ang="0">
                  <a:pos x="2" y="145"/>
                </a:cxn>
                <a:cxn ang="0">
                  <a:pos x="9" y="135"/>
                </a:cxn>
                <a:cxn ang="0">
                  <a:pos x="16" y="124"/>
                </a:cxn>
                <a:cxn ang="0">
                  <a:pos x="24" y="112"/>
                </a:cxn>
                <a:cxn ang="0">
                  <a:pos x="29" y="99"/>
                </a:cxn>
                <a:cxn ang="0">
                  <a:pos x="32" y="85"/>
                </a:cxn>
                <a:cxn ang="0">
                  <a:pos x="47" y="68"/>
                </a:cxn>
                <a:cxn ang="0">
                  <a:pos x="65" y="52"/>
                </a:cxn>
                <a:cxn ang="0">
                  <a:pos x="85" y="35"/>
                </a:cxn>
                <a:cxn ang="0">
                  <a:pos x="107" y="23"/>
                </a:cxn>
                <a:cxn ang="0">
                  <a:pos x="130" y="12"/>
                </a:cxn>
                <a:cxn ang="0">
                  <a:pos x="154" y="4"/>
                </a:cxn>
                <a:cxn ang="0">
                  <a:pos x="180" y="0"/>
                </a:cxn>
                <a:cxn ang="0">
                  <a:pos x="208" y="3"/>
                </a:cxn>
              </a:cxnLst>
              <a:rect l="0" t="0" r="r" b="b"/>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3" name="Freeform 43"/>
            <p:cNvSpPr>
              <a:spLocks/>
            </p:cNvSpPr>
            <p:nvPr/>
          </p:nvSpPr>
          <p:spPr bwMode="auto">
            <a:xfrm>
              <a:off x="4170" y="904"/>
              <a:ext cx="9" cy="13"/>
            </a:xfrm>
            <a:custGeom>
              <a:avLst/>
              <a:gdLst/>
              <a:ahLst/>
              <a:cxnLst>
                <a:cxn ang="0">
                  <a:pos x="22" y="62"/>
                </a:cxn>
                <a:cxn ang="0">
                  <a:pos x="7" y="50"/>
                </a:cxn>
                <a:cxn ang="0">
                  <a:pos x="0" y="39"/>
                </a:cxn>
                <a:cxn ang="0">
                  <a:pos x="0" y="29"/>
                </a:cxn>
                <a:cxn ang="0">
                  <a:pos x="5" y="20"/>
                </a:cxn>
                <a:cxn ang="0">
                  <a:pos x="13" y="11"/>
                </a:cxn>
                <a:cxn ang="0">
                  <a:pos x="24" y="5"/>
                </a:cxn>
                <a:cxn ang="0">
                  <a:pos x="34" y="0"/>
                </a:cxn>
                <a:cxn ang="0">
                  <a:pos x="44" y="0"/>
                </a:cxn>
                <a:cxn ang="0">
                  <a:pos x="46" y="7"/>
                </a:cxn>
                <a:cxn ang="0">
                  <a:pos x="47" y="15"/>
                </a:cxn>
                <a:cxn ang="0">
                  <a:pos x="46" y="23"/>
                </a:cxn>
                <a:cxn ang="0">
                  <a:pos x="45" y="31"/>
                </a:cxn>
                <a:cxn ang="0">
                  <a:pos x="40" y="39"/>
                </a:cxn>
                <a:cxn ang="0">
                  <a:pos x="35" y="47"/>
                </a:cxn>
                <a:cxn ang="0">
                  <a:pos x="28" y="55"/>
                </a:cxn>
                <a:cxn ang="0">
                  <a:pos x="22" y="62"/>
                </a:cxn>
              </a:cxnLst>
              <a:rect l="0" t="0" r="r" b="b"/>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4" name="Freeform 44"/>
            <p:cNvSpPr>
              <a:spLocks/>
            </p:cNvSpPr>
            <p:nvPr/>
          </p:nvSpPr>
          <p:spPr bwMode="auto">
            <a:xfrm>
              <a:off x="4160" y="913"/>
              <a:ext cx="10" cy="10"/>
            </a:xfrm>
            <a:custGeom>
              <a:avLst/>
              <a:gdLst/>
              <a:ahLst/>
              <a:cxnLst>
                <a:cxn ang="0">
                  <a:pos x="52" y="42"/>
                </a:cxn>
                <a:cxn ang="0">
                  <a:pos x="50" y="44"/>
                </a:cxn>
                <a:cxn ang="0">
                  <a:pos x="44" y="46"/>
                </a:cxn>
                <a:cxn ang="0">
                  <a:pos x="37" y="48"/>
                </a:cxn>
                <a:cxn ang="0">
                  <a:pos x="29" y="50"/>
                </a:cxn>
                <a:cxn ang="0">
                  <a:pos x="20" y="50"/>
                </a:cxn>
                <a:cxn ang="0">
                  <a:pos x="11" y="51"/>
                </a:cxn>
                <a:cxn ang="0">
                  <a:pos x="5" y="51"/>
                </a:cxn>
                <a:cxn ang="0">
                  <a:pos x="0" y="52"/>
                </a:cxn>
                <a:cxn ang="0">
                  <a:pos x="22" y="0"/>
                </a:cxn>
                <a:cxn ang="0">
                  <a:pos x="52" y="42"/>
                </a:cxn>
              </a:cxnLst>
              <a:rect l="0" t="0" r="r" b="b"/>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5" name="Freeform 45"/>
            <p:cNvSpPr>
              <a:spLocks/>
            </p:cNvSpPr>
            <p:nvPr/>
          </p:nvSpPr>
          <p:spPr bwMode="auto">
            <a:xfrm>
              <a:off x="4222" y="954"/>
              <a:ext cx="19" cy="13"/>
            </a:xfrm>
            <a:custGeom>
              <a:avLst/>
              <a:gdLst/>
              <a:ahLst/>
              <a:cxnLst>
                <a:cxn ang="0">
                  <a:pos x="93" y="11"/>
                </a:cxn>
                <a:cxn ang="0">
                  <a:pos x="94" y="18"/>
                </a:cxn>
                <a:cxn ang="0">
                  <a:pos x="93" y="26"/>
                </a:cxn>
                <a:cxn ang="0">
                  <a:pos x="89" y="33"/>
                </a:cxn>
                <a:cxn ang="0">
                  <a:pos x="84" y="41"/>
                </a:cxn>
                <a:cxn ang="0">
                  <a:pos x="76" y="46"/>
                </a:cxn>
                <a:cxn ang="0">
                  <a:pos x="67" y="53"/>
                </a:cxn>
                <a:cxn ang="0">
                  <a:pos x="58" y="58"/>
                </a:cxn>
                <a:cxn ang="0">
                  <a:pos x="51" y="63"/>
                </a:cxn>
                <a:cxn ang="0">
                  <a:pos x="38" y="62"/>
                </a:cxn>
                <a:cxn ang="0">
                  <a:pos x="29" y="62"/>
                </a:cxn>
                <a:cxn ang="0">
                  <a:pos x="20" y="61"/>
                </a:cxn>
                <a:cxn ang="0">
                  <a:pos x="14" y="59"/>
                </a:cxn>
                <a:cxn ang="0">
                  <a:pos x="7" y="54"/>
                </a:cxn>
                <a:cxn ang="0">
                  <a:pos x="3" y="50"/>
                </a:cxn>
                <a:cxn ang="0">
                  <a:pos x="0" y="42"/>
                </a:cxn>
                <a:cxn ang="0">
                  <a:pos x="0" y="32"/>
                </a:cxn>
                <a:cxn ang="0">
                  <a:pos x="10" y="29"/>
                </a:cxn>
                <a:cxn ang="0">
                  <a:pos x="20" y="24"/>
                </a:cxn>
                <a:cxn ang="0">
                  <a:pos x="31" y="16"/>
                </a:cxn>
                <a:cxn ang="0">
                  <a:pos x="42" y="9"/>
                </a:cxn>
                <a:cxn ang="0">
                  <a:pos x="52" y="2"/>
                </a:cxn>
                <a:cxn ang="0">
                  <a:pos x="63" y="0"/>
                </a:cxn>
                <a:cxn ang="0">
                  <a:pos x="77" y="2"/>
                </a:cxn>
                <a:cxn ang="0">
                  <a:pos x="93" y="11"/>
                </a:cxn>
              </a:cxnLst>
              <a:rect l="0" t="0" r="r" b="b"/>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6" name="Freeform 46"/>
            <p:cNvSpPr>
              <a:spLocks/>
            </p:cNvSpPr>
            <p:nvPr/>
          </p:nvSpPr>
          <p:spPr bwMode="auto">
            <a:xfrm>
              <a:off x="4222" y="958"/>
              <a:ext cx="102" cy="121"/>
            </a:xfrm>
            <a:custGeom>
              <a:avLst/>
              <a:gdLst/>
              <a:ahLst/>
              <a:cxnLst>
                <a:cxn ang="0">
                  <a:pos x="408" y="72"/>
                </a:cxn>
                <a:cxn ang="0">
                  <a:pos x="422" y="148"/>
                </a:cxn>
                <a:cxn ang="0">
                  <a:pos x="449" y="220"/>
                </a:cxn>
                <a:cxn ang="0">
                  <a:pos x="487" y="285"/>
                </a:cxn>
                <a:cxn ang="0">
                  <a:pos x="500" y="329"/>
                </a:cxn>
                <a:cxn ang="0">
                  <a:pos x="475" y="363"/>
                </a:cxn>
                <a:cxn ang="0">
                  <a:pos x="444" y="398"/>
                </a:cxn>
                <a:cxn ang="0">
                  <a:pos x="411" y="432"/>
                </a:cxn>
                <a:cxn ang="0">
                  <a:pos x="366" y="418"/>
                </a:cxn>
                <a:cxn ang="0">
                  <a:pos x="392" y="393"/>
                </a:cxn>
                <a:cxn ang="0">
                  <a:pos x="422" y="369"/>
                </a:cxn>
                <a:cxn ang="0">
                  <a:pos x="444" y="342"/>
                </a:cxn>
                <a:cxn ang="0">
                  <a:pos x="448" y="314"/>
                </a:cxn>
                <a:cxn ang="0">
                  <a:pos x="422" y="297"/>
                </a:cxn>
                <a:cxn ang="0">
                  <a:pos x="396" y="294"/>
                </a:cxn>
                <a:cxn ang="0">
                  <a:pos x="369" y="296"/>
                </a:cxn>
                <a:cxn ang="0">
                  <a:pos x="344" y="304"/>
                </a:cxn>
                <a:cxn ang="0">
                  <a:pos x="316" y="264"/>
                </a:cxn>
                <a:cxn ang="0">
                  <a:pos x="301" y="219"/>
                </a:cxn>
                <a:cxn ang="0">
                  <a:pos x="284" y="180"/>
                </a:cxn>
                <a:cxn ang="0">
                  <a:pos x="252" y="158"/>
                </a:cxn>
                <a:cxn ang="0">
                  <a:pos x="227" y="202"/>
                </a:cxn>
                <a:cxn ang="0">
                  <a:pos x="212" y="254"/>
                </a:cxn>
                <a:cxn ang="0">
                  <a:pos x="201" y="310"/>
                </a:cxn>
                <a:cxn ang="0">
                  <a:pos x="189" y="366"/>
                </a:cxn>
                <a:cxn ang="0">
                  <a:pos x="150" y="381"/>
                </a:cxn>
                <a:cxn ang="0">
                  <a:pos x="112" y="397"/>
                </a:cxn>
                <a:cxn ang="0">
                  <a:pos x="72" y="412"/>
                </a:cxn>
                <a:cxn ang="0">
                  <a:pos x="34" y="428"/>
                </a:cxn>
                <a:cxn ang="0">
                  <a:pos x="69" y="462"/>
                </a:cxn>
                <a:cxn ang="0">
                  <a:pos x="121" y="486"/>
                </a:cxn>
                <a:cxn ang="0">
                  <a:pos x="158" y="520"/>
                </a:cxn>
                <a:cxn ang="0">
                  <a:pos x="148" y="584"/>
                </a:cxn>
                <a:cxn ang="0">
                  <a:pos x="122" y="591"/>
                </a:cxn>
                <a:cxn ang="0">
                  <a:pos x="93" y="598"/>
                </a:cxn>
                <a:cxn ang="0">
                  <a:pos x="63" y="602"/>
                </a:cxn>
                <a:cxn ang="0">
                  <a:pos x="34" y="604"/>
                </a:cxn>
                <a:cxn ang="0">
                  <a:pos x="39" y="574"/>
                </a:cxn>
                <a:cxn ang="0">
                  <a:pos x="34" y="549"/>
                </a:cxn>
                <a:cxn ang="0">
                  <a:pos x="19" y="528"/>
                </a:cxn>
                <a:cxn ang="0">
                  <a:pos x="3" y="511"/>
                </a:cxn>
                <a:cxn ang="0">
                  <a:pos x="1" y="443"/>
                </a:cxn>
                <a:cxn ang="0">
                  <a:pos x="0" y="369"/>
                </a:cxn>
                <a:cxn ang="0">
                  <a:pos x="2" y="294"/>
                </a:cxn>
                <a:cxn ang="0">
                  <a:pos x="13" y="221"/>
                </a:cxn>
                <a:cxn ang="0">
                  <a:pos x="61" y="229"/>
                </a:cxn>
                <a:cxn ang="0">
                  <a:pos x="109" y="236"/>
                </a:cxn>
                <a:cxn ang="0">
                  <a:pos x="157" y="235"/>
                </a:cxn>
                <a:cxn ang="0">
                  <a:pos x="200" y="221"/>
                </a:cxn>
                <a:cxn ang="0">
                  <a:pos x="231" y="156"/>
                </a:cxn>
                <a:cxn ang="0">
                  <a:pos x="226" y="77"/>
                </a:cxn>
                <a:cxn ang="0">
                  <a:pos x="238" y="15"/>
                </a:cxn>
                <a:cxn ang="0">
                  <a:pos x="324" y="3"/>
                </a:cxn>
                <a:cxn ang="0">
                  <a:pos x="348" y="10"/>
                </a:cxn>
                <a:cxn ang="0">
                  <a:pos x="373" y="10"/>
                </a:cxn>
                <a:cxn ang="0">
                  <a:pos x="393" y="14"/>
                </a:cxn>
                <a:cxn ang="0">
                  <a:pos x="406" y="34"/>
                </a:cxn>
              </a:cxnLst>
              <a:rect l="0" t="0" r="r" b="b"/>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7" name="Freeform 47"/>
            <p:cNvSpPr>
              <a:spLocks/>
            </p:cNvSpPr>
            <p:nvPr/>
          </p:nvSpPr>
          <p:spPr bwMode="auto">
            <a:xfrm>
              <a:off x="4108" y="967"/>
              <a:ext cx="69" cy="92"/>
            </a:xfrm>
            <a:custGeom>
              <a:avLst/>
              <a:gdLst/>
              <a:ahLst/>
              <a:cxnLst>
                <a:cxn ang="0">
                  <a:pos x="255" y="100"/>
                </a:cxn>
                <a:cxn ang="0">
                  <a:pos x="262" y="125"/>
                </a:cxn>
                <a:cxn ang="0">
                  <a:pos x="264" y="151"/>
                </a:cxn>
                <a:cxn ang="0">
                  <a:pos x="261" y="175"/>
                </a:cxn>
                <a:cxn ang="0">
                  <a:pos x="251" y="189"/>
                </a:cxn>
                <a:cxn ang="0">
                  <a:pos x="236" y="196"/>
                </a:cxn>
                <a:cxn ang="0">
                  <a:pos x="223" y="204"/>
                </a:cxn>
                <a:cxn ang="0">
                  <a:pos x="210" y="212"/>
                </a:cxn>
                <a:cxn ang="0">
                  <a:pos x="214" y="239"/>
                </a:cxn>
                <a:cxn ang="0">
                  <a:pos x="246" y="257"/>
                </a:cxn>
                <a:cxn ang="0">
                  <a:pos x="287" y="258"/>
                </a:cxn>
                <a:cxn ang="0">
                  <a:pos x="327" y="275"/>
                </a:cxn>
                <a:cxn ang="0">
                  <a:pos x="345" y="322"/>
                </a:cxn>
                <a:cxn ang="0">
                  <a:pos x="343" y="367"/>
                </a:cxn>
                <a:cxn ang="0">
                  <a:pos x="329" y="408"/>
                </a:cxn>
                <a:cxn ang="0">
                  <a:pos x="300" y="441"/>
                </a:cxn>
                <a:cxn ang="0">
                  <a:pos x="273" y="459"/>
                </a:cxn>
                <a:cxn ang="0">
                  <a:pos x="277" y="458"/>
                </a:cxn>
                <a:cxn ang="0">
                  <a:pos x="294" y="444"/>
                </a:cxn>
                <a:cxn ang="0">
                  <a:pos x="303" y="424"/>
                </a:cxn>
                <a:cxn ang="0">
                  <a:pos x="268" y="415"/>
                </a:cxn>
                <a:cxn ang="0">
                  <a:pos x="230" y="383"/>
                </a:cxn>
                <a:cxn ang="0">
                  <a:pos x="205" y="339"/>
                </a:cxn>
                <a:cxn ang="0">
                  <a:pos x="166" y="323"/>
                </a:cxn>
                <a:cxn ang="0">
                  <a:pos x="130" y="344"/>
                </a:cxn>
                <a:cxn ang="0">
                  <a:pos x="138" y="341"/>
                </a:cxn>
                <a:cxn ang="0">
                  <a:pos x="159" y="326"/>
                </a:cxn>
                <a:cxn ang="0">
                  <a:pos x="180" y="308"/>
                </a:cxn>
                <a:cxn ang="0">
                  <a:pos x="173" y="278"/>
                </a:cxn>
                <a:cxn ang="0">
                  <a:pos x="147" y="273"/>
                </a:cxn>
                <a:cxn ang="0">
                  <a:pos x="121" y="293"/>
                </a:cxn>
                <a:cxn ang="0">
                  <a:pos x="94" y="315"/>
                </a:cxn>
                <a:cxn ang="0">
                  <a:pos x="78" y="318"/>
                </a:cxn>
                <a:cxn ang="0">
                  <a:pos x="90" y="306"/>
                </a:cxn>
                <a:cxn ang="0">
                  <a:pos x="107" y="287"/>
                </a:cxn>
                <a:cxn ang="0">
                  <a:pos x="105" y="261"/>
                </a:cxn>
                <a:cxn ang="0">
                  <a:pos x="102" y="233"/>
                </a:cxn>
                <a:cxn ang="0">
                  <a:pos x="131" y="215"/>
                </a:cxn>
                <a:cxn ang="0">
                  <a:pos x="159" y="201"/>
                </a:cxn>
                <a:cxn ang="0">
                  <a:pos x="164" y="180"/>
                </a:cxn>
                <a:cxn ang="0">
                  <a:pos x="133" y="164"/>
                </a:cxn>
                <a:cxn ang="0">
                  <a:pos x="95" y="187"/>
                </a:cxn>
                <a:cxn ang="0">
                  <a:pos x="61" y="216"/>
                </a:cxn>
                <a:cxn ang="0">
                  <a:pos x="27" y="232"/>
                </a:cxn>
                <a:cxn ang="0">
                  <a:pos x="21" y="207"/>
                </a:cxn>
                <a:cxn ang="0">
                  <a:pos x="55" y="174"/>
                </a:cxn>
                <a:cxn ang="0">
                  <a:pos x="95" y="145"/>
                </a:cxn>
                <a:cxn ang="0">
                  <a:pos x="126" y="117"/>
                </a:cxn>
                <a:cxn ang="0">
                  <a:pos x="114" y="100"/>
                </a:cxn>
                <a:cxn ang="0">
                  <a:pos x="79" y="106"/>
                </a:cxn>
                <a:cxn ang="0">
                  <a:pos x="47" y="125"/>
                </a:cxn>
                <a:cxn ang="0">
                  <a:pos x="15" y="144"/>
                </a:cxn>
                <a:cxn ang="0">
                  <a:pos x="19" y="152"/>
                </a:cxn>
                <a:cxn ang="0">
                  <a:pos x="32" y="123"/>
                </a:cxn>
                <a:cxn ang="0">
                  <a:pos x="33" y="82"/>
                </a:cxn>
                <a:cxn ang="0">
                  <a:pos x="55" y="48"/>
                </a:cxn>
                <a:cxn ang="0">
                  <a:pos x="102" y="10"/>
                </a:cxn>
                <a:cxn ang="0">
                  <a:pos x="142" y="4"/>
                </a:cxn>
                <a:cxn ang="0">
                  <a:pos x="182" y="38"/>
                </a:cxn>
                <a:cxn ang="0">
                  <a:pos x="225" y="78"/>
                </a:cxn>
              </a:cxnLst>
              <a:rect l="0" t="0" r="r" b="b"/>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8" name="Freeform 48"/>
            <p:cNvSpPr>
              <a:spLocks/>
            </p:cNvSpPr>
            <p:nvPr/>
          </p:nvSpPr>
          <p:spPr bwMode="auto">
            <a:xfrm>
              <a:off x="4170" y="989"/>
              <a:ext cx="44" cy="74"/>
            </a:xfrm>
            <a:custGeom>
              <a:avLst/>
              <a:gdLst/>
              <a:ahLst/>
              <a:cxnLst>
                <a:cxn ang="0">
                  <a:pos x="218" y="52"/>
                </a:cxn>
                <a:cxn ang="0">
                  <a:pos x="213" y="91"/>
                </a:cxn>
                <a:cxn ang="0">
                  <a:pos x="208" y="130"/>
                </a:cxn>
                <a:cxn ang="0">
                  <a:pos x="204" y="168"/>
                </a:cxn>
                <a:cxn ang="0">
                  <a:pos x="201" y="208"/>
                </a:cxn>
                <a:cxn ang="0">
                  <a:pos x="198" y="246"/>
                </a:cxn>
                <a:cxn ang="0">
                  <a:pos x="198" y="286"/>
                </a:cxn>
                <a:cxn ang="0">
                  <a:pos x="201" y="324"/>
                </a:cxn>
                <a:cxn ang="0">
                  <a:pos x="208" y="364"/>
                </a:cxn>
                <a:cxn ang="0">
                  <a:pos x="188" y="366"/>
                </a:cxn>
                <a:cxn ang="0">
                  <a:pos x="168" y="367"/>
                </a:cxn>
                <a:cxn ang="0">
                  <a:pos x="149" y="366"/>
                </a:cxn>
                <a:cxn ang="0">
                  <a:pos x="131" y="365"/>
                </a:cxn>
                <a:cxn ang="0">
                  <a:pos x="112" y="361"/>
                </a:cxn>
                <a:cxn ang="0">
                  <a:pos x="95" y="355"/>
                </a:cxn>
                <a:cxn ang="0">
                  <a:pos x="77" y="348"/>
                </a:cxn>
                <a:cxn ang="0">
                  <a:pos x="62" y="342"/>
                </a:cxn>
                <a:cxn ang="0">
                  <a:pos x="66" y="320"/>
                </a:cxn>
                <a:cxn ang="0">
                  <a:pos x="71" y="295"/>
                </a:cxn>
                <a:cxn ang="0">
                  <a:pos x="76" y="266"/>
                </a:cxn>
                <a:cxn ang="0">
                  <a:pos x="80" y="237"/>
                </a:cxn>
                <a:cxn ang="0">
                  <a:pos x="79" y="207"/>
                </a:cxn>
                <a:cxn ang="0">
                  <a:pos x="76" y="178"/>
                </a:cxn>
                <a:cxn ang="0">
                  <a:pos x="67" y="149"/>
                </a:cxn>
                <a:cxn ang="0">
                  <a:pos x="52" y="126"/>
                </a:cxn>
                <a:cxn ang="0">
                  <a:pos x="28" y="115"/>
                </a:cxn>
                <a:cxn ang="0">
                  <a:pos x="14" y="103"/>
                </a:cxn>
                <a:cxn ang="0">
                  <a:pos x="6" y="89"/>
                </a:cxn>
                <a:cxn ang="0">
                  <a:pos x="2" y="74"/>
                </a:cxn>
                <a:cxn ang="0">
                  <a:pos x="1" y="55"/>
                </a:cxn>
                <a:cxn ang="0">
                  <a:pos x="1" y="39"/>
                </a:cxn>
                <a:cxn ang="0">
                  <a:pos x="1" y="19"/>
                </a:cxn>
                <a:cxn ang="0">
                  <a:pos x="0" y="0"/>
                </a:cxn>
                <a:cxn ang="0">
                  <a:pos x="218" y="52"/>
                </a:cxn>
              </a:cxnLst>
              <a:rect l="0" t="0" r="r" b="b"/>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9" name="Freeform 49"/>
            <p:cNvSpPr>
              <a:spLocks/>
            </p:cNvSpPr>
            <p:nvPr/>
          </p:nvSpPr>
          <p:spPr bwMode="auto">
            <a:xfrm>
              <a:off x="4249" y="1006"/>
              <a:ext cx="46" cy="66"/>
            </a:xfrm>
            <a:custGeom>
              <a:avLst/>
              <a:gdLst/>
              <a:ahLst/>
              <a:cxnLst>
                <a:cxn ang="0">
                  <a:pos x="229" y="114"/>
                </a:cxn>
                <a:cxn ang="0">
                  <a:pos x="194" y="133"/>
                </a:cxn>
                <a:cxn ang="0">
                  <a:pos x="181" y="153"/>
                </a:cxn>
                <a:cxn ang="0">
                  <a:pos x="181" y="175"/>
                </a:cxn>
                <a:cxn ang="0">
                  <a:pos x="191" y="197"/>
                </a:cxn>
                <a:cxn ang="0">
                  <a:pos x="203" y="220"/>
                </a:cxn>
                <a:cxn ang="0">
                  <a:pos x="210" y="243"/>
                </a:cxn>
                <a:cxn ang="0">
                  <a:pos x="206" y="266"/>
                </a:cxn>
                <a:cxn ang="0">
                  <a:pos x="187" y="290"/>
                </a:cxn>
                <a:cxn ang="0">
                  <a:pos x="168" y="275"/>
                </a:cxn>
                <a:cxn ang="0">
                  <a:pos x="151" y="271"/>
                </a:cxn>
                <a:cxn ang="0">
                  <a:pos x="134" y="273"/>
                </a:cxn>
                <a:cxn ang="0">
                  <a:pos x="120" y="283"/>
                </a:cxn>
                <a:cxn ang="0">
                  <a:pos x="106" y="295"/>
                </a:cxn>
                <a:cxn ang="0">
                  <a:pos x="91" y="308"/>
                </a:cxn>
                <a:cxn ang="0">
                  <a:pos x="76" y="321"/>
                </a:cxn>
                <a:cxn ang="0">
                  <a:pos x="63" y="331"/>
                </a:cxn>
                <a:cxn ang="0">
                  <a:pos x="65" y="318"/>
                </a:cxn>
                <a:cxn ang="0">
                  <a:pos x="67" y="307"/>
                </a:cxn>
                <a:cxn ang="0">
                  <a:pos x="68" y="295"/>
                </a:cxn>
                <a:cxn ang="0">
                  <a:pos x="71" y="284"/>
                </a:cxn>
                <a:cxn ang="0">
                  <a:pos x="71" y="272"/>
                </a:cxn>
                <a:cxn ang="0">
                  <a:pos x="72" y="261"/>
                </a:cxn>
                <a:cxn ang="0">
                  <a:pos x="72" y="248"/>
                </a:cxn>
                <a:cxn ang="0">
                  <a:pos x="73" y="238"/>
                </a:cxn>
                <a:cxn ang="0">
                  <a:pos x="0" y="196"/>
                </a:cxn>
                <a:cxn ang="0">
                  <a:pos x="93" y="144"/>
                </a:cxn>
                <a:cxn ang="0">
                  <a:pos x="125" y="0"/>
                </a:cxn>
                <a:cxn ang="0">
                  <a:pos x="133" y="17"/>
                </a:cxn>
                <a:cxn ang="0">
                  <a:pos x="140" y="38"/>
                </a:cxn>
                <a:cxn ang="0">
                  <a:pos x="145" y="61"/>
                </a:cxn>
                <a:cxn ang="0">
                  <a:pos x="153" y="83"/>
                </a:cxn>
                <a:cxn ang="0">
                  <a:pos x="161" y="101"/>
                </a:cxn>
                <a:cxn ang="0">
                  <a:pos x="177" y="114"/>
                </a:cxn>
                <a:cxn ang="0">
                  <a:pos x="197" y="118"/>
                </a:cxn>
                <a:cxn ang="0">
                  <a:pos x="229" y="114"/>
                </a:cxn>
              </a:cxnLst>
              <a:rect l="0" t="0" r="r" b="b"/>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0" name="Freeform 50"/>
            <p:cNvSpPr>
              <a:spLocks/>
            </p:cNvSpPr>
            <p:nvPr/>
          </p:nvSpPr>
          <p:spPr bwMode="auto">
            <a:xfrm>
              <a:off x="4029" y="1022"/>
              <a:ext cx="116" cy="176"/>
            </a:xfrm>
            <a:custGeom>
              <a:avLst/>
              <a:gdLst/>
              <a:ahLst/>
              <a:cxnLst>
                <a:cxn ang="0">
                  <a:pos x="413" y="78"/>
                </a:cxn>
                <a:cxn ang="0">
                  <a:pos x="467" y="130"/>
                </a:cxn>
                <a:cxn ang="0">
                  <a:pos x="521" y="138"/>
                </a:cxn>
                <a:cxn ang="0">
                  <a:pos x="568" y="140"/>
                </a:cxn>
                <a:cxn ang="0">
                  <a:pos x="548" y="154"/>
                </a:cxn>
                <a:cxn ang="0">
                  <a:pos x="516" y="175"/>
                </a:cxn>
                <a:cxn ang="0">
                  <a:pos x="545" y="215"/>
                </a:cxn>
                <a:cxn ang="0">
                  <a:pos x="521" y="231"/>
                </a:cxn>
                <a:cxn ang="0">
                  <a:pos x="475" y="185"/>
                </a:cxn>
                <a:cxn ang="0">
                  <a:pos x="427" y="217"/>
                </a:cxn>
                <a:cxn ang="0">
                  <a:pos x="393" y="192"/>
                </a:cxn>
                <a:cxn ang="0">
                  <a:pos x="360" y="203"/>
                </a:cxn>
                <a:cxn ang="0">
                  <a:pos x="329" y="237"/>
                </a:cxn>
                <a:cxn ang="0">
                  <a:pos x="308" y="273"/>
                </a:cxn>
                <a:cxn ang="0">
                  <a:pos x="348" y="295"/>
                </a:cxn>
                <a:cxn ang="0">
                  <a:pos x="290" y="378"/>
                </a:cxn>
                <a:cxn ang="0">
                  <a:pos x="317" y="398"/>
                </a:cxn>
                <a:cxn ang="0">
                  <a:pos x="352" y="388"/>
                </a:cxn>
                <a:cxn ang="0">
                  <a:pos x="366" y="434"/>
                </a:cxn>
                <a:cxn ang="0">
                  <a:pos x="314" y="514"/>
                </a:cxn>
                <a:cxn ang="0">
                  <a:pos x="263" y="533"/>
                </a:cxn>
                <a:cxn ang="0">
                  <a:pos x="232" y="544"/>
                </a:cxn>
                <a:cxn ang="0">
                  <a:pos x="273" y="602"/>
                </a:cxn>
                <a:cxn ang="0">
                  <a:pos x="298" y="694"/>
                </a:cxn>
                <a:cxn ang="0">
                  <a:pos x="276" y="787"/>
                </a:cxn>
                <a:cxn ang="0">
                  <a:pos x="200" y="854"/>
                </a:cxn>
                <a:cxn ang="0">
                  <a:pos x="151" y="878"/>
                </a:cxn>
                <a:cxn ang="0">
                  <a:pos x="111" y="854"/>
                </a:cxn>
                <a:cxn ang="0">
                  <a:pos x="151" y="809"/>
                </a:cxn>
                <a:cxn ang="0">
                  <a:pos x="208" y="761"/>
                </a:cxn>
                <a:cxn ang="0">
                  <a:pos x="169" y="752"/>
                </a:cxn>
                <a:cxn ang="0">
                  <a:pos x="108" y="793"/>
                </a:cxn>
                <a:cxn ang="0">
                  <a:pos x="95" y="737"/>
                </a:cxn>
                <a:cxn ang="0">
                  <a:pos x="187" y="674"/>
                </a:cxn>
                <a:cxn ang="0">
                  <a:pos x="226" y="662"/>
                </a:cxn>
                <a:cxn ang="0">
                  <a:pos x="220" y="633"/>
                </a:cxn>
                <a:cxn ang="0">
                  <a:pos x="175" y="638"/>
                </a:cxn>
                <a:cxn ang="0">
                  <a:pos x="115" y="641"/>
                </a:cxn>
                <a:cxn ang="0">
                  <a:pos x="139" y="583"/>
                </a:cxn>
                <a:cxn ang="0">
                  <a:pos x="204" y="537"/>
                </a:cxn>
                <a:cxn ang="0">
                  <a:pos x="203" y="513"/>
                </a:cxn>
                <a:cxn ang="0">
                  <a:pos x="171" y="518"/>
                </a:cxn>
                <a:cxn ang="0">
                  <a:pos x="59" y="588"/>
                </a:cxn>
                <a:cxn ang="0">
                  <a:pos x="47" y="556"/>
                </a:cxn>
                <a:cxn ang="0">
                  <a:pos x="113" y="523"/>
                </a:cxn>
                <a:cxn ang="0">
                  <a:pos x="209" y="440"/>
                </a:cxn>
                <a:cxn ang="0">
                  <a:pos x="207" y="400"/>
                </a:cxn>
                <a:cxn ang="0">
                  <a:pos x="113" y="460"/>
                </a:cxn>
                <a:cxn ang="0">
                  <a:pos x="99" y="413"/>
                </a:cxn>
                <a:cxn ang="0">
                  <a:pos x="185" y="345"/>
                </a:cxn>
                <a:cxn ang="0">
                  <a:pos x="165" y="318"/>
                </a:cxn>
                <a:cxn ang="0">
                  <a:pos x="68" y="392"/>
                </a:cxn>
                <a:cxn ang="0">
                  <a:pos x="3" y="395"/>
                </a:cxn>
                <a:cxn ang="0">
                  <a:pos x="38" y="314"/>
                </a:cxn>
                <a:cxn ang="0">
                  <a:pos x="104" y="284"/>
                </a:cxn>
                <a:cxn ang="0">
                  <a:pos x="148" y="295"/>
                </a:cxn>
                <a:cxn ang="0">
                  <a:pos x="169" y="254"/>
                </a:cxn>
                <a:cxn ang="0">
                  <a:pos x="171" y="185"/>
                </a:cxn>
                <a:cxn ang="0">
                  <a:pos x="260" y="128"/>
                </a:cxn>
                <a:cxn ang="0">
                  <a:pos x="253" y="51"/>
                </a:cxn>
                <a:cxn ang="0">
                  <a:pos x="311" y="4"/>
                </a:cxn>
                <a:cxn ang="0">
                  <a:pos x="366" y="3"/>
                </a:cxn>
                <a:cxn ang="0">
                  <a:pos x="415" y="26"/>
                </a:cxn>
              </a:cxnLst>
              <a:rect l="0" t="0" r="r" b="b"/>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1" name="Freeform 51"/>
            <p:cNvSpPr>
              <a:spLocks/>
            </p:cNvSpPr>
            <p:nvPr/>
          </p:nvSpPr>
          <p:spPr bwMode="auto">
            <a:xfrm>
              <a:off x="4091" y="1068"/>
              <a:ext cx="119" cy="108"/>
            </a:xfrm>
            <a:custGeom>
              <a:avLst/>
              <a:gdLst/>
              <a:ahLst/>
              <a:cxnLst>
                <a:cxn ang="0">
                  <a:pos x="556" y="67"/>
                </a:cxn>
                <a:cxn ang="0">
                  <a:pos x="552" y="135"/>
                </a:cxn>
                <a:cxn ang="0">
                  <a:pos x="550" y="208"/>
                </a:cxn>
                <a:cxn ang="0">
                  <a:pos x="544" y="316"/>
                </a:cxn>
                <a:cxn ang="0">
                  <a:pos x="548" y="431"/>
                </a:cxn>
                <a:cxn ang="0">
                  <a:pos x="513" y="524"/>
                </a:cxn>
                <a:cxn ang="0">
                  <a:pos x="388" y="540"/>
                </a:cxn>
                <a:cxn ang="0">
                  <a:pos x="264" y="526"/>
                </a:cxn>
                <a:cxn ang="0">
                  <a:pos x="303" y="420"/>
                </a:cxn>
                <a:cxn ang="0">
                  <a:pos x="349" y="460"/>
                </a:cxn>
                <a:cxn ang="0">
                  <a:pos x="397" y="477"/>
                </a:cxn>
                <a:cxn ang="0">
                  <a:pos x="426" y="441"/>
                </a:cxn>
                <a:cxn ang="0">
                  <a:pos x="416" y="394"/>
                </a:cxn>
                <a:cxn ang="0">
                  <a:pos x="404" y="343"/>
                </a:cxn>
                <a:cxn ang="0">
                  <a:pos x="437" y="294"/>
                </a:cxn>
                <a:cxn ang="0">
                  <a:pos x="461" y="244"/>
                </a:cxn>
                <a:cxn ang="0">
                  <a:pos x="456" y="200"/>
                </a:cxn>
                <a:cxn ang="0">
                  <a:pos x="420" y="190"/>
                </a:cxn>
                <a:cxn ang="0">
                  <a:pos x="382" y="192"/>
                </a:cxn>
                <a:cxn ang="0">
                  <a:pos x="351" y="170"/>
                </a:cxn>
                <a:cxn ang="0">
                  <a:pos x="318" y="124"/>
                </a:cxn>
                <a:cxn ang="0">
                  <a:pos x="280" y="84"/>
                </a:cxn>
                <a:cxn ang="0">
                  <a:pos x="237" y="129"/>
                </a:cxn>
                <a:cxn ang="0">
                  <a:pos x="227" y="192"/>
                </a:cxn>
                <a:cxn ang="0">
                  <a:pos x="201" y="242"/>
                </a:cxn>
                <a:cxn ang="0">
                  <a:pos x="150" y="263"/>
                </a:cxn>
                <a:cxn ang="0">
                  <a:pos x="98" y="296"/>
                </a:cxn>
                <a:cxn ang="0">
                  <a:pos x="126" y="355"/>
                </a:cxn>
                <a:cxn ang="0">
                  <a:pos x="168" y="430"/>
                </a:cxn>
                <a:cxn ang="0">
                  <a:pos x="166" y="529"/>
                </a:cxn>
                <a:cxn ang="0">
                  <a:pos x="119" y="520"/>
                </a:cxn>
                <a:cxn ang="0">
                  <a:pos x="65" y="513"/>
                </a:cxn>
                <a:cxn ang="0">
                  <a:pos x="34" y="483"/>
                </a:cxn>
                <a:cxn ang="0">
                  <a:pos x="35" y="423"/>
                </a:cxn>
                <a:cxn ang="0">
                  <a:pos x="12" y="370"/>
                </a:cxn>
                <a:cxn ang="0">
                  <a:pos x="54" y="299"/>
                </a:cxn>
                <a:cxn ang="0">
                  <a:pos x="104" y="199"/>
                </a:cxn>
                <a:cxn ang="0">
                  <a:pos x="114" y="94"/>
                </a:cxn>
                <a:cxn ang="0">
                  <a:pos x="175" y="94"/>
                </a:cxn>
                <a:cxn ang="0">
                  <a:pos x="231" y="69"/>
                </a:cxn>
                <a:cxn ang="0">
                  <a:pos x="269" y="26"/>
                </a:cxn>
                <a:cxn ang="0">
                  <a:pos x="312" y="11"/>
                </a:cxn>
                <a:cxn ang="0">
                  <a:pos x="375" y="11"/>
                </a:cxn>
              </a:cxnLst>
              <a:rect l="0" t="0" r="r" b="b"/>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2" name="Freeform 52"/>
            <p:cNvSpPr>
              <a:spLocks/>
            </p:cNvSpPr>
            <p:nvPr/>
          </p:nvSpPr>
          <p:spPr bwMode="auto">
            <a:xfrm>
              <a:off x="4123" y="1101"/>
              <a:ext cx="47" cy="55"/>
            </a:xfrm>
            <a:custGeom>
              <a:avLst/>
              <a:gdLst/>
              <a:ahLst/>
              <a:cxnLst>
                <a:cxn ang="0">
                  <a:pos x="238" y="83"/>
                </a:cxn>
                <a:cxn ang="0">
                  <a:pos x="237" y="95"/>
                </a:cxn>
                <a:cxn ang="0">
                  <a:pos x="231" y="111"/>
                </a:cxn>
                <a:cxn ang="0">
                  <a:pos x="221" y="128"/>
                </a:cxn>
                <a:cxn ang="0">
                  <a:pos x="211" y="148"/>
                </a:cxn>
                <a:cxn ang="0">
                  <a:pos x="201" y="169"/>
                </a:cxn>
                <a:cxn ang="0">
                  <a:pos x="195" y="191"/>
                </a:cxn>
                <a:cxn ang="0">
                  <a:pos x="196" y="215"/>
                </a:cxn>
                <a:cxn ang="0">
                  <a:pos x="208" y="239"/>
                </a:cxn>
                <a:cxn ang="0">
                  <a:pos x="201" y="234"/>
                </a:cxn>
                <a:cxn ang="0">
                  <a:pos x="193" y="224"/>
                </a:cxn>
                <a:cxn ang="0">
                  <a:pos x="183" y="210"/>
                </a:cxn>
                <a:cxn ang="0">
                  <a:pos x="171" y="196"/>
                </a:cxn>
                <a:cxn ang="0">
                  <a:pos x="157" y="181"/>
                </a:cxn>
                <a:cxn ang="0">
                  <a:pos x="143" y="172"/>
                </a:cxn>
                <a:cxn ang="0">
                  <a:pos x="128" y="169"/>
                </a:cxn>
                <a:cxn ang="0">
                  <a:pos x="114" y="177"/>
                </a:cxn>
                <a:cxn ang="0">
                  <a:pos x="62" y="271"/>
                </a:cxn>
                <a:cxn ang="0">
                  <a:pos x="61" y="254"/>
                </a:cxn>
                <a:cxn ang="0">
                  <a:pos x="58" y="237"/>
                </a:cxn>
                <a:cxn ang="0">
                  <a:pos x="54" y="220"/>
                </a:cxn>
                <a:cxn ang="0">
                  <a:pos x="49" y="205"/>
                </a:cxn>
                <a:cxn ang="0">
                  <a:pos x="40" y="189"/>
                </a:cxn>
                <a:cxn ang="0">
                  <a:pos x="30" y="177"/>
                </a:cxn>
                <a:cxn ang="0">
                  <a:pos x="17" y="164"/>
                </a:cxn>
                <a:cxn ang="0">
                  <a:pos x="0" y="156"/>
                </a:cxn>
                <a:cxn ang="0">
                  <a:pos x="8" y="150"/>
                </a:cxn>
                <a:cxn ang="0">
                  <a:pos x="18" y="142"/>
                </a:cxn>
                <a:cxn ang="0">
                  <a:pos x="28" y="133"/>
                </a:cxn>
                <a:cxn ang="0">
                  <a:pos x="41" y="127"/>
                </a:cxn>
                <a:cxn ang="0">
                  <a:pos x="54" y="121"/>
                </a:cxn>
                <a:cxn ang="0">
                  <a:pos x="67" y="123"/>
                </a:cxn>
                <a:cxn ang="0">
                  <a:pos x="80" y="129"/>
                </a:cxn>
                <a:cxn ang="0">
                  <a:pos x="93" y="145"/>
                </a:cxn>
                <a:cxn ang="0">
                  <a:pos x="105" y="130"/>
                </a:cxn>
                <a:cxn ang="0">
                  <a:pos x="111" y="115"/>
                </a:cxn>
                <a:cxn ang="0">
                  <a:pos x="115" y="95"/>
                </a:cxn>
                <a:cxn ang="0">
                  <a:pos x="117" y="76"/>
                </a:cxn>
                <a:cxn ang="0">
                  <a:pos x="117" y="55"/>
                </a:cxn>
                <a:cxn ang="0">
                  <a:pos x="119" y="36"/>
                </a:cxn>
                <a:cxn ang="0">
                  <a:pos x="124" y="16"/>
                </a:cxn>
                <a:cxn ang="0">
                  <a:pos x="134" y="0"/>
                </a:cxn>
                <a:cxn ang="0">
                  <a:pos x="144" y="14"/>
                </a:cxn>
                <a:cxn ang="0">
                  <a:pos x="153" y="32"/>
                </a:cxn>
                <a:cxn ang="0">
                  <a:pos x="161" y="52"/>
                </a:cxn>
                <a:cxn ang="0">
                  <a:pos x="170" y="72"/>
                </a:cxn>
                <a:cxn ang="0">
                  <a:pos x="180" y="86"/>
                </a:cxn>
                <a:cxn ang="0">
                  <a:pos x="195" y="95"/>
                </a:cxn>
                <a:cxn ang="0">
                  <a:pos x="213" y="94"/>
                </a:cxn>
                <a:cxn ang="0">
                  <a:pos x="238" y="83"/>
                </a:cxn>
              </a:cxnLst>
              <a:rect l="0" t="0" r="r" b="b"/>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3" name="Freeform 53"/>
            <p:cNvSpPr>
              <a:spLocks/>
            </p:cNvSpPr>
            <p:nvPr/>
          </p:nvSpPr>
          <p:spPr bwMode="auto">
            <a:xfrm>
              <a:off x="4135" y="1141"/>
              <a:ext cx="161" cy="158"/>
            </a:xfrm>
            <a:custGeom>
              <a:avLst/>
              <a:gdLst/>
              <a:ahLst/>
              <a:cxnLst>
                <a:cxn ang="0">
                  <a:pos x="570" y="715"/>
                </a:cxn>
                <a:cxn ang="0">
                  <a:pos x="566" y="673"/>
                </a:cxn>
                <a:cxn ang="0">
                  <a:pos x="574" y="633"/>
                </a:cxn>
                <a:cxn ang="0">
                  <a:pos x="570" y="598"/>
                </a:cxn>
                <a:cxn ang="0">
                  <a:pos x="539" y="581"/>
                </a:cxn>
                <a:cxn ang="0">
                  <a:pos x="515" y="621"/>
                </a:cxn>
                <a:cxn ang="0">
                  <a:pos x="500" y="666"/>
                </a:cxn>
                <a:cxn ang="0">
                  <a:pos x="480" y="706"/>
                </a:cxn>
                <a:cxn ang="0">
                  <a:pos x="446" y="737"/>
                </a:cxn>
                <a:cxn ang="0">
                  <a:pos x="427" y="668"/>
                </a:cxn>
                <a:cxn ang="0">
                  <a:pos x="419" y="593"/>
                </a:cxn>
                <a:cxn ang="0">
                  <a:pos x="418" y="514"/>
                </a:cxn>
                <a:cxn ang="0">
                  <a:pos x="425" y="436"/>
                </a:cxn>
                <a:cxn ang="0">
                  <a:pos x="404" y="428"/>
                </a:cxn>
                <a:cxn ang="0">
                  <a:pos x="384" y="436"/>
                </a:cxn>
                <a:cxn ang="0">
                  <a:pos x="355" y="521"/>
                </a:cxn>
                <a:cxn ang="0">
                  <a:pos x="326" y="606"/>
                </a:cxn>
                <a:cxn ang="0">
                  <a:pos x="290" y="687"/>
                </a:cxn>
                <a:cxn ang="0">
                  <a:pos x="238" y="767"/>
                </a:cxn>
                <a:cxn ang="0">
                  <a:pos x="204" y="730"/>
                </a:cxn>
                <a:cxn ang="0">
                  <a:pos x="196" y="680"/>
                </a:cxn>
                <a:cxn ang="0">
                  <a:pos x="189" y="630"/>
                </a:cxn>
                <a:cxn ang="0">
                  <a:pos x="156" y="601"/>
                </a:cxn>
                <a:cxn ang="0">
                  <a:pos x="54" y="771"/>
                </a:cxn>
                <a:cxn ang="0">
                  <a:pos x="30" y="730"/>
                </a:cxn>
                <a:cxn ang="0">
                  <a:pos x="17" y="686"/>
                </a:cxn>
                <a:cxn ang="0">
                  <a:pos x="5" y="642"/>
                </a:cxn>
                <a:cxn ang="0">
                  <a:pos x="10" y="607"/>
                </a:cxn>
                <a:cxn ang="0">
                  <a:pos x="31" y="582"/>
                </a:cxn>
                <a:cxn ang="0">
                  <a:pos x="51" y="560"/>
                </a:cxn>
                <a:cxn ang="0">
                  <a:pos x="71" y="539"/>
                </a:cxn>
                <a:cxn ang="0">
                  <a:pos x="94" y="533"/>
                </a:cxn>
                <a:cxn ang="0">
                  <a:pos x="121" y="548"/>
                </a:cxn>
                <a:cxn ang="0">
                  <a:pos x="147" y="563"/>
                </a:cxn>
                <a:cxn ang="0">
                  <a:pos x="173" y="571"/>
                </a:cxn>
                <a:cxn ang="0">
                  <a:pos x="196" y="436"/>
                </a:cxn>
                <a:cxn ang="0">
                  <a:pos x="263" y="318"/>
                </a:cxn>
                <a:cxn ang="0">
                  <a:pos x="212" y="302"/>
                </a:cxn>
                <a:cxn ang="0">
                  <a:pos x="157" y="296"/>
                </a:cxn>
                <a:cxn ang="0">
                  <a:pos x="118" y="264"/>
                </a:cxn>
                <a:cxn ang="0">
                  <a:pos x="152" y="225"/>
                </a:cxn>
                <a:cxn ang="0">
                  <a:pos x="231" y="224"/>
                </a:cxn>
                <a:cxn ang="0">
                  <a:pos x="307" y="214"/>
                </a:cxn>
                <a:cxn ang="0">
                  <a:pos x="375" y="177"/>
                </a:cxn>
                <a:cxn ang="0">
                  <a:pos x="400" y="133"/>
                </a:cxn>
                <a:cxn ang="0">
                  <a:pos x="395" y="110"/>
                </a:cxn>
                <a:cxn ang="0">
                  <a:pos x="391" y="86"/>
                </a:cxn>
                <a:cxn ang="0">
                  <a:pos x="386" y="63"/>
                </a:cxn>
                <a:cxn ang="0">
                  <a:pos x="430" y="45"/>
                </a:cxn>
                <a:cxn ang="0">
                  <a:pos x="526" y="29"/>
                </a:cxn>
                <a:cxn ang="0">
                  <a:pos x="626" y="13"/>
                </a:cxn>
                <a:cxn ang="0">
                  <a:pos x="726" y="1"/>
                </a:cxn>
                <a:cxn ang="0">
                  <a:pos x="784" y="86"/>
                </a:cxn>
                <a:cxn ang="0">
                  <a:pos x="803" y="276"/>
                </a:cxn>
                <a:cxn ang="0">
                  <a:pos x="794" y="468"/>
                </a:cxn>
                <a:cxn ang="0">
                  <a:pos x="713" y="632"/>
                </a:cxn>
              </a:cxnLst>
              <a:rect l="0" t="0" r="r" b="b"/>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4" name="Freeform 54"/>
            <p:cNvSpPr>
              <a:spLocks/>
            </p:cNvSpPr>
            <p:nvPr/>
          </p:nvSpPr>
          <p:spPr bwMode="auto">
            <a:xfrm>
              <a:off x="4214" y="1168"/>
              <a:ext cx="81" cy="83"/>
            </a:xfrm>
            <a:custGeom>
              <a:avLst/>
              <a:gdLst/>
              <a:ahLst/>
              <a:cxnLst>
                <a:cxn ang="0">
                  <a:pos x="285" y="139"/>
                </a:cxn>
                <a:cxn ang="0">
                  <a:pos x="321" y="140"/>
                </a:cxn>
                <a:cxn ang="0">
                  <a:pos x="357" y="139"/>
                </a:cxn>
                <a:cxn ang="0">
                  <a:pos x="391" y="144"/>
                </a:cxn>
                <a:cxn ang="0">
                  <a:pos x="390" y="179"/>
                </a:cxn>
                <a:cxn ang="0">
                  <a:pos x="339" y="227"/>
                </a:cxn>
                <a:cxn ang="0">
                  <a:pos x="291" y="275"/>
                </a:cxn>
                <a:cxn ang="0">
                  <a:pos x="279" y="335"/>
                </a:cxn>
                <a:cxn ang="0">
                  <a:pos x="291" y="414"/>
                </a:cxn>
                <a:cxn ang="0">
                  <a:pos x="259" y="403"/>
                </a:cxn>
                <a:cxn ang="0">
                  <a:pos x="241" y="379"/>
                </a:cxn>
                <a:cxn ang="0">
                  <a:pos x="225" y="348"/>
                </a:cxn>
                <a:cxn ang="0">
                  <a:pos x="207" y="321"/>
                </a:cxn>
                <a:cxn ang="0">
                  <a:pos x="179" y="348"/>
                </a:cxn>
                <a:cxn ang="0">
                  <a:pos x="154" y="379"/>
                </a:cxn>
                <a:cxn ang="0">
                  <a:pos x="127" y="403"/>
                </a:cxn>
                <a:cxn ang="0">
                  <a:pos x="93" y="414"/>
                </a:cxn>
                <a:cxn ang="0">
                  <a:pos x="95" y="372"/>
                </a:cxn>
                <a:cxn ang="0">
                  <a:pos x="108" y="332"/>
                </a:cxn>
                <a:cxn ang="0">
                  <a:pos x="112" y="292"/>
                </a:cxn>
                <a:cxn ang="0">
                  <a:pos x="93" y="258"/>
                </a:cxn>
                <a:cxn ang="0">
                  <a:pos x="67" y="257"/>
                </a:cxn>
                <a:cxn ang="0">
                  <a:pos x="42" y="255"/>
                </a:cxn>
                <a:cxn ang="0">
                  <a:pos x="18" y="249"/>
                </a:cxn>
                <a:cxn ang="0">
                  <a:pos x="0" y="238"/>
                </a:cxn>
                <a:cxn ang="0">
                  <a:pos x="22" y="212"/>
                </a:cxn>
                <a:cxn ang="0">
                  <a:pos x="52" y="205"/>
                </a:cxn>
                <a:cxn ang="0">
                  <a:pos x="85" y="203"/>
                </a:cxn>
                <a:cxn ang="0">
                  <a:pos x="114" y="196"/>
                </a:cxn>
                <a:cxn ang="0">
                  <a:pos x="146" y="147"/>
                </a:cxn>
                <a:cxn ang="0">
                  <a:pos x="170" y="98"/>
                </a:cxn>
                <a:cxn ang="0">
                  <a:pos x="191" y="47"/>
                </a:cxn>
                <a:cxn ang="0">
                  <a:pos x="218" y="0"/>
                </a:cxn>
              </a:cxnLst>
              <a:rect l="0" t="0" r="r" b="b"/>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5" name="Freeform 55"/>
            <p:cNvSpPr>
              <a:spLocks/>
            </p:cNvSpPr>
            <p:nvPr/>
          </p:nvSpPr>
          <p:spPr bwMode="auto">
            <a:xfrm>
              <a:off x="4091" y="1180"/>
              <a:ext cx="50" cy="114"/>
            </a:xfrm>
            <a:custGeom>
              <a:avLst/>
              <a:gdLst/>
              <a:ahLst/>
              <a:cxnLst>
                <a:cxn ang="0">
                  <a:pos x="249" y="20"/>
                </a:cxn>
                <a:cxn ang="0">
                  <a:pos x="238" y="48"/>
                </a:cxn>
                <a:cxn ang="0">
                  <a:pos x="230" y="80"/>
                </a:cxn>
                <a:cxn ang="0">
                  <a:pos x="221" y="112"/>
                </a:cxn>
                <a:cxn ang="0">
                  <a:pos x="211" y="142"/>
                </a:cxn>
                <a:cxn ang="0">
                  <a:pos x="195" y="168"/>
                </a:cxn>
                <a:cxn ang="0">
                  <a:pos x="174" y="187"/>
                </a:cxn>
                <a:cxn ang="0">
                  <a:pos x="143" y="196"/>
                </a:cxn>
                <a:cxn ang="0">
                  <a:pos x="104" y="196"/>
                </a:cxn>
                <a:cxn ang="0">
                  <a:pos x="83" y="217"/>
                </a:cxn>
                <a:cxn ang="0">
                  <a:pos x="91" y="234"/>
                </a:cxn>
                <a:cxn ang="0">
                  <a:pos x="108" y="247"/>
                </a:cxn>
                <a:cxn ang="0">
                  <a:pos x="130" y="259"/>
                </a:cxn>
                <a:cxn ang="0">
                  <a:pos x="151" y="271"/>
                </a:cxn>
                <a:cxn ang="0">
                  <a:pos x="168" y="282"/>
                </a:cxn>
                <a:cxn ang="0">
                  <a:pos x="179" y="298"/>
                </a:cxn>
                <a:cxn ang="0">
                  <a:pos x="179" y="316"/>
                </a:cxn>
                <a:cxn ang="0">
                  <a:pos x="166" y="341"/>
                </a:cxn>
                <a:cxn ang="0">
                  <a:pos x="167" y="371"/>
                </a:cxn>
                <a:cxn ang="0">
                  <a:pos x="167" y="402"/>
                </a:cxn>
                <a:cxn ang="0">
                  <a:pos x="165" y="432"/>
                </a:cxn>
                <a:cxn ang="0">
                  <a:pos x="165" y="463"/>
                </a:cxn>
                <a:cxn ang="0">
                  <a:pos x="164" y="490"/>
                </a:cxn>
                <a:cxn ang="0">
                  <a:pos x="167" y="518"/>
                </a:cxn>
                <a:cxn ang="0">
                  <a:pos x="174" y="544"/>
                </a:cxn>
                <a:cxn ang="0">
                  <a:pos x="187" y="569"/>
                </a:cxn>
                <a:cxn ang="0">
                  <a:pos x="167" y="568"/>
                </a:cxn>
                <a:cxn ang="0">
                  <a:pos x="150" y="562"/>
                </a:cxn>
                <a:cxn ang="0">
                  <a:pos x="133" y="550"/>
                </a:cxn>
                <a:cxn ang="0">
                  <a:pos x="118" y="535"/>
                </a:cxn>
                <a:cxn ang="0">
                  <a:pos x="104" y="515"/>
                </a:cxn>
                <a:cxn ang="0">
                  <a:pos x="91" y="496"/>
                </a:cxn>
                <a:cxn ang="0">
                  <a:pos x="81" y="474"/>
                </a:cxn>
                <a:cxn ang="0">
                  <a:pos x="73" y="455"/>
                </a:cxn>
                <a:cxn ang="0">
                  <a:pos x="60" y="404"/>
                </a:cxn>
                <a:cxn ang="0">
                  <a:pos x="54" y="355"/>
                </a:cxn>
                <a:cxn ang="0">
                  <a:pos x="49" y="306"/>
                </a:cxn>
                <a:cxn ang="0">
                  <a:pos x="48" y="259"/>
                </a:cxn>
                <a:cxn ang="0">
                  <a:pos x="44" y="209"/>
                </a:cxn>
                <a:cxn ang="0">
                  <a:pos x="36" y="160"/>
                </a:cxn>
                <a:cxn ang="0">
                  <a:pos x="21" y="111"/>
                </a:cxn>
                <a:cxn ang="0">
                  <a:pos x="0" y="62"/>
                </a:cxn>
                <a:cxn ang="0">
                  <a:pos x="21" y="0"/>
                </a:cxn>
                <a:cxn ang="0">
                  <a:pos x="49" y="3"/>
                </a:cxn>
                <a:cxn ang="0">
                  <a:pos x="78" y="7"/>
                </a:cxn>
                <a:cxn ang="0">
                  <a:pos x="104" y="10"/>
                </a:cxn>
                <a:cxn ang="0">
                  <a:pos x="131" y="13"/>
                </a:cxn>
                <a:cxn ang="0">
                  <a:pos x="157" y="16"/>
                </a:cxn>
                <a:cxn ang="0">
                  <a:pos x="185" y="18"/>
                </a:cxn>
                <a:cxn ang="0">
                  <a:pos x="216" y="19"/>
                </a:cxn>
                <a:cxn ang="0">
                  <a:pos x="249" y="20"/>
                </a:cxn>
              </a:cxnLst>
              <a:rect l="0" t="0" r="r" b="b"/>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6" name="Freeform 56"/>
            <p:cNvSpPr>
              <a:spLocks/>
            </p:cNvSpPr>
            <p:nvPr/>
          </p:nvSpPr>
          <p:spPr bwMode="auto">
            <a:xfrm>
              <a:off x="4244" y="1188"/>
              <a:ext cx="34" cy="40"/>
            </a:xfrm>
            <a:custGeom>
              <a:avLst/>
              <a:gdLst/>
              <a:ahLst/>
              <a:cxnLst>
                <a:cxn ang="0">
                  <a:pos x="106" y="94"/>
                </a:cxn>
                <a:cxn ang="0">
                  <a:pos x="168" y="84"/>
                </a:cxn>
                <a:cxn ang="0">
                  <a:pos x="86" y="177"/>
                </a:cxn>
                <a:cxn ang="0">
                  <a:pos x="83" y="169"/>
                </a:cxn>
                <a:cxn ang="0">
                  <a:pos x="79" y="162"/>
                </a:cxn>
                <a:cxn ang="0">
                  <a:pos x="72" y="157"/>
                </a:cxn>
                <a:cxn ang="0">
                  <a:pos x="65" y="156"/>
                </a:cxn>
                <a:cxn ang="0">
                  <a:pos x="53" y="153"/>
                </a:cxn>
                <a:cxn ang="0">
                  <a:pos x="43" y="155"/>
                </a:cxn>
                <a:cxn ang="0">
                  <a:pos x="33" y="159"/>
                </a:cxn>
                <a:cxn ang="0">
                  <a:pos x="26" y="165"/>
                </a:cxn>
                <a:cxn ang="0">
                  <a:pos x="18" y="172"/>
                </a:cxn>
                <a:cxn ang="0">
                  <a:pos x="12" y="180"/>
                </a:cxn>
                <a:cxn ang="0">
                  <a:pos x="5" y="189"/>
                </a:cxn>
                <a:cxn ang="0">
                  <a:pos x="2" y="198"/>
                </a:cxn>
                <a:cxn ang="0">
                  <a:pos x="0" y="171"/>
                </a:cxn>
                <a:cxn ang="0">
                  <a:pos x="2" y="147"/>
                </a:cxn>
                <a:cxn ang="0">
                  <a:pos x="7" y="124"/>
                </a:cxn>
                <a:cxn ang="0">
                  <a:pos x="16" y="102"/>
                </a:cxn>
                <a:cxn ang="0">
                  <a:pos x="25" y="78"/>
                </a:cxn>
                <a:cxn ang="0">
                  <a:pos x="35" y="56"/>
                </a:cxn>
                <a:cxn ang="0">
                  <a:pos x="44" y="29"/>
                </a:cxn>
                <a:cxn ang="0">
                  <a:pos x="54" y="0"/>
                </a:cxn>
                <a:cxn ang="0">
                  <a:pos x="57" y="12"/>
                </a:cxn>
                <a:cxn ang="0">
                  <a:pos x="62" y="25"/>
                </a:cxn>
                <a:cxn ang="0">
                  <a:pos x="65" y="38"/>
                </a:cxn>
                <a:cxn ang="0">
                  <a:pos x="72" y="51"/>
                </a:cxn>
                <a:cxn ang="0">
                  <a:pos x="78" y="63"/>
                </a:cxn>
                <a:cxn ang="0">
                  <a:pos x="86" y="75"/>
                </a:cxn>
                <a:cxn ang="0">
                  <a:pos x="95" y="84"/>
                </a:cxn>
                <a:cxn ang="0">
                  <a:pos x="106" y="94"/>
                </a:cxn>
              </a:cxnLst>
              <a:rect l="0" t="0" r="r" b="b"/>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7" name="Freeform 57"/>
            <p:cNvSpPr>
              <a:spLocks/>
            </p:cNvSpPr>
            <p:nvPr/>
          </p:nvSpPr>
          <p:spPr bwMode="auto">
            <a:xfrm>
              <a:off x="4127" y="1191"/>
              <a:ext cx="50" cy="56"/>
            </a:xfrm>
            <a:custGeom>
              <a:avLst/>
              <a:gdLst/>
              <a:ahLst/>
              <a:cxnLst>
                <a:cxn ang="0">
                  <a:pos x="250" y="103"/>
                </a:cxn>
                <a:cxn ang="0">
                  <a:pos x="229" y="117"/>
                </a:cxn>
                <a:cxn ang="0">
                  <a:pos x="212" y="135"/>
                </a:cxn>
                <a:cxn ang="0">
                  <a:pos x="198" y="152"/>
                </a:cxn>
                <a:cxn ang="0">
                  <a:pos x="186" y="171"/>
                </a:cxn>
                <a:cxn ang="0">
                  <a:pos x="179" y="190"/>
                </a:cxn>
                <a:cxn ang="0">
                  <a:pos x="176" y="209"/>
                </a:cxn>
                <a:cxn ang="0">
                  <a:pos x="179" y="228"/>
                </a:cxn>
                <a:cxn ang="0">
                  <a:pos x="188" y="248"/>
                </a:cxn>
                <a:cxn ang="0">
                  <a:pos x="169" y="229"/>
                </a:cxn>
                <a:cxn ang="0">
                  <a:pos x="153" y="220"/>
                </a:cxn>
                <a:cxn ang="0">
                  <a:pos x="133" y="219"/>
                </a:cxn>
                <a:cxn ang="0">
                  <a:pos x="115" y="225"/>
                </a:cxn>
                <a:cxn ang="0">
                  <a:pos x="96" y="234"/>
                </a:cxn>
                <a:cxn ang="0">
                  <a:pos x="80" y="247"/>
                </a:cxn>
                <a:cxn ang="0">
                  <a:pos x="64" y="263"/>
                </a:cxn>
                <a:cxn ang="0">
                  <a:pos x="52" y="279"/>
                </a:cxn>
                <a:cxn ang="0">
                  <a:pos x="51" y="262"/>
                </a:cxn>
                <a:cxn ang="0">
                  <a:pos x="49" y="246"/>
                </a:cxn>
                <a:cxn ang="0">
                  <a:pos x="45" y="230"/>
                </a:cxn>
                <a:cxn ang="0">
                  <a:pos x="41" y="217"/>
                </a:cxn>
                <a:cxn ang="0">
                  <a:pos x="34" y="203"/>
                </a:cxn>
                <a:cxn ang="0">
                  <a:pos x="25" y="194"/>
                </a:cxn>
                <a:cxn ang="0">
                  <a:pos x="14" y="187"/>
                </a:cxn>
                <a:cxn ang="0">
                  <a:pos x="0" y="186"/>
                </a:cxn>
                <a:cxn ang="0">
                  <a:pos x="33" y="181"/>
                </a:cxn>
                <a:cxn ang="0">
                  <a:pos x="55" y="166"/>
                </a:cxn>
                <a:cxn ang="0">
                  <a:pos x="70" y="144"/>
                </a:cxn>
                <a:cxn ang="0">
                  <a:pos x="80" y="120"/>
                </a:cxn>
                <a:cxn ang="0">
                  <a:pos x="86" y="89"/>
                </a:cxn>
                <a:cxn ang="0">
                  <a:pos x="93" y="59"/>
                </a:cxn>
                <a:cxn ang="0">
                  <a:pos x="101" y="28"/>
                </a:cxn>
                <a:cxn ang="0">
                  <a:pos x="114" y="0"/>
                </a:cxn>
                <a:cxn ang="0">
                  <a:pos x="128" y="20"/>
                </a:cxn>
                <a:cxn ang="0">
                  <a:pos x="140" y="44"/>
                </a:cxn>
                <a:cxn ang="0">
                  <a:pos x="153" y="66"/>
                </a:cxn>
                <a:cxn ang="0">
                  <a:pos x="166" y="89"/>
                </a:cxn>
                <a:cxn ang="0">
                  <a:pos x="181" y="105"/>
                </a:cxn>
                <a:cxn ang="0">
                  <a:pos x="199" y="115"/>
                </a:cxn>
                <a:cxn ang="0">
                  <a:pos x="220" y="114"/>
                </a:cxn>
                <a:cxn ang="0">
                  <a:pos x="250" y="103"/>
                </a:cxn>
              </a:cxnLst>
              <a:rect l="0" t="0" r="r" b="b"/>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8" name="Freeform 58"/>
            <p:cNvSpPr>
              <a:spLocks/>
            </p:cNvSpPr>
            <p:nvPr/>
          </p:nvSpPr>
          <p:spPr bwMode="auto">
            <a:xfrm>
              <a:off x="4193" y="1267"/>
              <a:ext cx="21" cy="32"/>
            </a:xfrm>
            <a:custGeom>
              <a:avLst/>
              <a:gdLst/>
              <a:ahLst/>
              <a:cxnLst>
                <a:cxn ang="0">
                  <a:pos x="104" y="144"/>
                </a:cxn>
                <a:cxn ang="0">
                  <a:pos x="87" y="147"/>
                </a:cxn>
                <a:cxn ang="0">
                  <a:pos x="74" y="150"/>
                </a:cxn>
                <a:cxn ang="0">
                  <a:pos x="60" y="151"/>
                </a:cxn>
                <a:cxn ang="0">
                  <a:pos x="48" y="153"/>
                </a:cxn>
                <a:cxn ang="0">
                  <a:pos x="34" y="153"/>
                </a:cxn>
                <a:cxn ang="0">
                  <a:pos x="23" y="155"/>
                </a:cxn>
                <a:cxn ang="0">
                  <a:pos x="12" y="155"/>
                </a:cxn>
                <a:cxn ang="0">
                  <a:pos x="0" y="156"/>
                </a:cxn>
                <a:cxn ang="0">
                  <a:pos x="73" y="0"/>
                </a:cxn>
                <a:cxn ang="0">
                  <a:pos x="104" y="144"/>
                </a:cxn>
              </a:cxnLst>
              <a:rect l="0" t="0" r="r" b="b"/>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9" name="Freeform 59"/>
            <p:cNvSpPr>
              <a:spLocks/>
            </p:cNvSpPr>
            <p:nvPr/>
          </p:nvSpPr>
          <p:spPr bwMode="auto">
            <a:xfrm>
              <a:off x="4160" y="1288"/>
              <a:ext cx="12" cy="13"/>
            </a:xfrm>
            <a:custGeom>
              <a:avLst/>
              <a:gdLst/>
              <a:ahLst/>
              <a:cxnLst>
                <a:cxn ang="0">
                  <a:pos x="0" y="52"/>
                </a:cxn>
                <a:cxn ang="0">
                  <a:pos x="22" y="0"/>
                </a:cxn>
                <a:cxn ang="0">
                  <a:pos x="62" y="62"/>
                </a:cxn>
                <a:cxn ang="0">
                  <a:pos x="0" y="52"/>
                </a:cxn>
              </a:cxnLst>
              <a:rect l="0" t="0" r="r" b="b"/>
              <a:pathLst>
                <a:path w="62" h="62">
                  <a:moveTo>
                    <a:pt x="0" y="52"/>
                  </a:moveTo>
                  <a:lnTo>
                    <a:pt x="22" y="0"/>
                  </a:lnTo>
                  <a:lnTo>
                    <a:pt x="62" y="62"/>
                  </a:lnTo>
                  <a:lnTo>
                    <a:pt x="0" y="5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0" name="Freeform 60"/>
            <p:cNvSpPr>
              <a:spLocks/>
            </p:cNvSpPr>
            <p:nvPr/>
          </p:nvSpPr>
          <p:spPr bwMode="auto">
            <a:xfrm>
              <a:off x="4118" y="1290"/>
              <a:ext cx="158" cy="33"/>
            </a:xfrm>
            <a:custGeom>
              <a:avLst/>
              <a:gdLst/>
              <a:ahLst/>
              <a:cxnLst>
                <a:cxn ang="0">
                  <a:pos x="788" y="42"/>
                </a:cxn>
                <a:cxn ang="0">
                  <a:pos x="699" y="85"/>
                </a:cxn>
                <a:cxn ang="0">
                  <a:pos x="607" y="118"/>
                </a:cxn>
                <a:cxn ang="0">
                  <a:pos x="511" y="141"/>
                </a:cxn>
                <a:cxn ang="0">
                  <a:pos x="414" y="156"/>
                </a:cxn>
                <a:cxn ang="0">
                  <a:pos x="313" y="163"/>
                </a:cxn>
                <a:cxn ang="0">
                  <a:pos x="213" y="165"/>
                </a:cxn>
                <a:cxn ang="0">
                  <a:pos x="111" y="161"/>
                </a:cxn>
                <a:cxn ang="0">
                  <a:pos x="10" y="156"/>
                </a:cxn>
                <a:cxn ang="0">
                  <a:pos x="6" y="150"/>
                </a:cxn>
                <a:cxn ang="0">
                  <a:pos x="4" y="146"/>
                </a:cxn>
                <a:cxn ang="0">
                  <a:pos x="1" y="139"/>
                </a:cxn>
                <a:cxn ang="0">
                  <a:pos x="1" y="133"/>
                </a:cxn>
                <a:cxn ang="0">
                  <a:pos x="0" y="125"/>
                </a:cxn>
                <a:cxn ang="0">
                  <a:pos x="0" y="118"/>
                </a:cxn>
                <a:cxn ang="0">
                  <a:pos x="0" y="111"/>
                </a:cxn>
                <a:cxn ang="0">
                  <a:pos x="0" y="104"/>
                </a:cxn>
                <a:cxn ang="0">
                  <a:pos x="95" y="108"/>
                </a:cxn>
                <a:cxn ang="0">
                  <a:pos x="194" y="111"/>
                </a:cxn>
                <a:cxn ang="0">
                  <a:pos x="294" y="106"/>
                </a:cxn>
                <a:cxn ang="0">
                  <a:pos x="397" y="98"/>
                </a:cxn>
                <a:cxn ang="0">
                  <a:pos x="498" y="82"/>
                </a:cxn>
                <a:cxn ang="0">
                  <a:pos x="598" y="62"/>
                </a:cxn>
                <a:cxn ang="0">
                  <a:pos x="694" y="34"/>
                </a:cxn>
                <a:cxn ang="0">
                  <a:pos x="788" y="0"/>
                </a:cxn>
                <a:cxn ang="0">
                  <a:pos x="788" y="42"/>
                </a:cxn>
              </a:cxnLst>
              <a:rect l="0" t="0" r="r" b="b"/>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1" name="Freeform 61"/>
            <p:cNvSpPr>
              <a:spLocks/>
            </p:cNvSpPr>
            <p:nvPr/>
          </p:nvSpPr>
          <p:spPr bwMode="auto">
            <a:xfrm>
              <a:off x="4064" y="1311"/>
              <a:ext cx="299" cy="429"/>
            </a:xfrm>
            <a:custGeom>
              <a:avLst/>
              <a:gdLst/>
              <a:ahLst/>
              <a:cxnLst>
                <a:cxn ang="0">
                  <a:pos x="1190" y="1044"/>
                </a:cxn>
                <a:cxn ang="0">
                  <a:pos x="1085" y="1111"/>
                </a:cxn>
                <a:cxn ang="0">
                  <a:pos x="1146" y="1174"/>
                </a:cxn>
                <a:cxn ang="0">
                  <a:pos x="1168" y="1261"/>
                </a:cxn>
                <a:cxn ang="0">
                  <a:pos x="1152" y="1378"/>
                </a:cxn>
                <a:cxn ang="0">
                  <a:pos x="1251" y="1300"/>
                </a:cxn>
                <a:cxn ang="0">
                  <a:pos x="1362" y="1724"/>
                </a:cxn>
                <a:cxn ang="0">
                  <a:pos x="1273" y="1828"/>
                </a:cxn>
                <a:cxn ang="0">
                  <a:pos x="1239" y="1899"/>
                </a:cxn>
                <a:cxn ang="0">
                  <a:pos x="1289" y="2014"/>
                </a:cxn>
                <a:cxn ang="0">
                  <a:pos x="1357" y="2032"/>
                </a:cxn>
                <a:cxn ang="0">
                  <a:pos x="1493" y="2001"/>
                </a:cxn>
                <a:cxn ang="0">
                  <a:pos x="1460" y="2070"/>
                </a:cxn>
                <a:cxn ang="0">
                  <a:pos x="1362" y="2117"/>
                </a:cxn>
                <a:cxn ang="0">
                  <a:pos x="1203" y="2091"/>
                </a:cxn>
                <a:cxn ang="0">
                  <a:pos x="1120" y="1497"/>
                </a:cxn>
                <a:cxn ang="0">
                  <a:pos x="1061" y="891"/>
                </a:cxn>
                <a:cxn ang="0">
                  <a:pos x="1043" y="840"/>
                </a:cxn>
                <a:cxn ang="0">
                  <a:pos x="1029" y="1020"/>
                </a:cxn>
                <a:cxn ang="0">
                  <a:pos x="1056" y="1463"/>
                </a:cxn>
                <a:cxn ang="0">
                  <a:pos x="978" y="1540"/>
                </a:cxn>
                <a:cxn ang="0">
                  <a:pos x="877" y="1480"/>
                </a:cxn>
                <a:cxn ang="0">
                  <a:pos x="867" y="1653"/>
                </a:cxn>
                <a:cxn ang="0">
                  <a:pos x="805" y="1496"/>
                </a:cxn>
                <a:cxn ang="0">
                  <a:pos x="789" y="1150"/>
                </a:cxn>
                <a:cxn ang="0">
                  <a:pos x="760" y="1647"/>
                </a:cxn>
                <a:cxn ang="0">
                  <a:pos x="613" y="2115"/>
                </a:cxn>
                <a:cxn ang="0">
                  <a:pos x="626" y="1400"/>
                </a:cxn>
                <a:cxn ang="0">
                  <a:pos x="633" y="950"/>
                </a:cxn>
                <a:cxn ang="0">
                  <a:pos x="581" y="1192"/>
                </a:cxn>
                <a:cxn ang="0">
                  <a:pos x="548" y="1205"/>
                </a:cxn>
                <a:cxn ang="0">
                  <a:pos x="516" y="1171"/>
                </a:cxn>
                <a:cxn ang="0">
                  <a:pos x="466" y="1093"/>
                </a:cxn>
                <a:cxn ang="0">
                  <a:pos x="406" y="1214"/>
                </a:cxn>
                <a:cxn ang="0">
                  <a:pos x="315" y="1311"/>
                </a:cxn>
                <a:cxn ang="0">
                  <a:pos x="378" y="1354"/>
                </a:cxn>
                <a:cxn ang="0">
                  <a:pos x="401" y="1436"/>
                </a:cxn>
                <a:cxn ang="0">
                  <a:pos x="436" y="1534"/>
                </a:cxn>
                <a:cxn ang="0">
                  <a:pos x="506" y="1424"/>
                </a:cxn>
                <a:cxn ang="0">
                  <a:pos x="467" y="1803"/>
                </a:cxn>
                <a:cxn ang="0">
                  <a:pos x="424" y="1725"/>
                </a:cxn>
                <a:cxn ang="0">
                  <a:pos x="349" y="1719"/>
                </a:cxn>
                <a:cxn ang="0">
                  <a:pos x="294" y="1830"/>
                </a:cxn>
                <a:cxn ang="0">
                  <a:pos x="313" y="1359"/>
                </a:cxn>
                <a:cxn ang="0">
                  <a:pos x="301" y="1296"/>
                </a:cxn>
                <a:cxn ang="0">
                  <a:pos x="302" y="1204"/>
                </a:cxn>
                <a:cxn ang="0">
                  <a:pos x="261" y="1206"/>
                </a:cxn>
                <a:cxn ang="0">
                  <a:pos x="230" y="1332"/>
                </a:cxn>
                <a:cxn ang="0">
                  <a:pos x="186" y="1285"/>
                </a:cxn>
                <a:cxn ang="0">
                  <a:pos x="129" y="1245"/>
                </a:cxn>
                <a:cxn ang="0">
                  <a:pos x="60" y="1358"/>
                </a:cxn>
                <a:cxn ang="0">
                  <a:pos x="39" y="880"/>
                </a:cxn>
                <a:cxn ang="0">
                  <a:pos x="228" y="134"/>
                </a:cxn>
                <a:cxn ang="0">
                  <a:pos x="691" y="105"/>
                </a:cxn>
                <a:cxn ang="0">
                  <a:pos x="1137" y="100"/>
                </a:cxn>
                <a:cxn ang="0">
                  <a:pos x="1260" y="691"/>
                </a:cxn>
              </a:cxnLst>
              <a:rect l="0" t="0" r="r" b="b"/>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2" name="Freeform 62"/>
            <p:cNvSpPr>
              <a:spLocks/>
            </p:cNvSpPr>
            <p:nvPr/>
          </p:nvSpPr>
          <p:spPr bwMode="auto">
            <a:xfrm>
              <a:off x="4203" y="1342"/>
              <a:ext cx="87" cy="79"/>
            </a:xfrm>
            <a:custGeom>
              <a:avLst/>
              <a:gdLst/>
              <a:ahLst/>
              <a:cxnLst>
                <a:cxn ang="0">
                  <a:pos x="301" y="124"/>
                </a:cxn>
                <a:cxn ang="0">
                  <a:pos x="435" y="114"/>
                </a:cxn>
                <a:cxn ang="0">
                  <a:pos x="434" y="150"/>
                </a:cxn>
                <a:cxn ang="0">
                  <a:pos x="422" y="183"/>
                </a:cxn>
                <a:cxn ang="0">
                  <a:pos x="401" y="214"/>
                </a:cxn>
                <a:cxn ang="0">
                  <a:pos x="380" y="246"/>
                </a:cxn>
                <a:cxn ang="0">
                  <a:pos x="358" y="276"/>
                </a:cxn>
                <a:cxn ang="0">
                  <a:pos x="346" y="311"/>
                </a:cxn>
                <a:cxn ang="0">
                  <a:pos x="346" y="350"/>
                </a:cxn>
                <a:cxn ang="0">
                  <a:pos x="363" y="394"/>
                </a:cxn>
                <a:cxn ang="0">
                  <a:pos x="344" y="396"/>
                </a:cxn>
                <a:cxn ang="0">
                  <a:pos x="327" y="394"/>
                </a:cxn>
                <a:cxn ang="0">
                  <a:pos x="311" y="385"/>
                </a:cxn>
                <a:cxn ang="0">
                  <a:pos x="297" y="374"/>
                </a:cxn>
                <a:cxn ang="0">
                  <a:pos x="284" y="360"/>
                </a:cxn>
                <a:cxn ang="0">
                  <a:pos x="271" y="348"/>
                </a:cxn>
                <a:cxn ang="0">
                  <a:pos x="260" y="337"/>
                </a:cxn>
                <a:cxn ang="0">
                  <a:pos x="249" y="332"/>
                </a:cxn>
                <a:cxn ang="0">
                  <a:pos x="238" y="340"/>
                </a:cxn>
                <a:cxn ang="0">
                  <a:pos x="231" y="351"/>
                </a:cxn>
                <a:cxn ang="0">
                  <a:pos x="225" y="362"/>
                </a:cxn>
                <a:cxn ang="0">
                  <a:pos x="221" y="374"/>
                </a:cxn>
                <a:cxn ang="0">
                  <a:pos x="213" y="383"/>
                </a:cxn>
                <a:cxn ang="0">
                  <a:pos x="205" y="390"/>
                </a:cxn>
                <a:cxn ang="0">
                  <a:pos x="192" y="394"/>
                </a:cxn>
                <a:cxn ang="0">
                  <a:pos x="177" y="394"/>
                </a:cxn>
                <a:cxn ang="0">
                  <a:pos x="171" y="361"/>
                </a:cxn>
                <a:cxn ang="0">
                  <a:pos x="157" y="335"/>
                </a:cxn>
                <a:cxn ang="0">
                  <a:pos x="136" y="313"/>
                </a:cxn>
                <a:cxn ang="0">
                  <a:pos x="111" y="294"/>
                </a:cxn>
                <a:cxn ang="0">
                  <a:pos x="82" y="277"/>
                </a:cxn>
                <a:cxn ang="0">
                  <a:pos x="53" y="262"/>
                </a:cxn>
                <a:cxn ang="0">
                  <a:pos x="25" y="245"/>
                </a:cxn>
                <a:cxn ang="0">
                  <a:pos x="0" y="228"/>
                </a:cxn>
                <a:cxn ang="0">
                  <a:pos x="16" y="218"/>
                </a:cxn>
                <a:cxn ang="0">
                  <a:pos x="35" y="212"/>
                </a:cxn>
                <a:cxn ang="0">
                  <a:pos x="56" y="209"/>
                </a:cxn>
                <a:cxn ang="0">
                  <a:pos x="78" y="207"/>
                </a:cxn>
                <a:cxn ang="0">
                  <a:pos x="99" y="204"/>
                </a:cxn>
                <a:cxn ang="0">
                  <a:pos x="119" y="201"/>
                </a:cxn>
                <a:cxn ang="0">
                  <a:pos x="138" y="195"/>
                </a:cxn>
                <a:cxn ang="0">
                  <a:pos x="156" y="187"/>
                </a:cxn>
                <a:cxn ang="0">
                  <a:pos x="228" y="0"/>
                </a:cxn>
                <a:cxn ang="0">
                  <a:pos x="241" y="9"/>
                </a:cxn>
                <a:cxn ang="0">
                  <a:pos x="251" y="23"/>
                </a:cxn>
                <a:cxn ang="0">
                  <a:pos x="258" y="39"/>
                </a:cxn>
                <a:cxn ang="0">
                  <a:pos x="265" y="58"/>
                </a:cxn>
                <a:cxn ang="0">
                  <a:pos x="269" y="75"/>
                </a:cxn>
                <a:cxn ang="0">
                  <a:pos x="277" y="93"/>
                </a:cxn>
                <a:cxn ang="0">
                  <a:pos x="286" y="109"/>
                </a:cxn>
                <a:cxn ang="0">
                  <a:pos x="301" y="124"/>
                </a:cxn>
              </a:cxnLst>
              <a:rect l="0" t="0" r="r" b="b"/>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3" name="Freeform 63"/>
            <p:cNvSpPr>
              <a:spLocks/>
            </p:cNvSpPr>
            <p:nvPr/>
          </p:nvSpPr>
          <p:spPr bwMode="auto">
            <a:xfrm>
              <a:off x="4228" y="1363"/>
              <a:ext cx="52" cy="41"/>
            </a:xfrm>
            <a:custGeom>
              <a:avLst/>
              <a:gdLst/>
              <a:ahLst/>
              <a:cxnLst>
                <a:cxn ang="0">
                  <a:pos x="258" y="62"/>
                </a:cxn>
                <a:cxn ang="0">
                  <a:pos x="248" y="79"/>
                </a:cxn>
                <a:cxn ang="0">
                  <a:pos x="235" y="96"/>
                </a:cxn>
                <a:cxn ang="0">
                  <a:pos x="220" y="110"/>
                </a:cxn>
                <a:cxn ang="0">
                  <a:pos x="206" y="126"/>
                </a:cxn>
                <a:cxn ang="0">
                  <a:pos x="194" y="141"/>
                </a:cxn>
                <a:cxn ang="0">
                  <a:pos x="185" y="160"/>
                </a:cxn>
                <a:cxn ang="0">
                  <a:pos x="181" y="181"/>
                </a:cxn>
                <a:cxn ang="0">
                  <a:pos x="186" y="207"/>
                </a:cxn>
                <a:cxn ang="0">
                  <a:pos x="169" y="192"/>
                </a:cxn>
                <a:cxn ang="0">
                  <a:pos x="153" y="180"/>
                </a:cxn>
                <a:cxn ang="0">
                  <a:pos x="136" y="171"/>
                </a:cxn>
                <a:cxn ang="0">
                  <a:pos x="122" y="168"/>
                </a:cxn>
                <a:cxn ang="0">
                  <a:pos x="105" y="168"/>
                </a:cxn>
                <a:cxn ang="0">
                  <a:pos x="92" y="175"/>
                </a:cxn>
                <a:cxn ang="0">
                  <a:pos x="80" y="187"/>
                </a:cxn>
                <a:cxn ang="0">
                  <a:pos x="72" y="207"/>
                </a:cxn>
                <a:cxn ang="0">
                  <a:pos x="0" y="145"/>
                </a:cxn>
                <a:cxn ang="0">
                  <a:pos x="6" y="136"/>
                </a:cxn>
                <a:cxn ang="0">
                  <a:pos x="13" y="134"/>
                </a:cxn>
                <a:cxn ang="0">
                  <a:pos x="20" y="135"/>
                </a:cxn>
                <a:cxn ang="0">
                  <a:pos x="27" y="141"/>
                </a:cxn>
                <a:cxn ang="0">
                  <a:pos x="33" y="145"/>
                </a:cxn>
                <a:cxn ang="0">
                  <a:pos x="41" y="149"/>
                </a:cxn>
                <a:cxn ang="0">
                  <a:pos x="50" y="149"/>
                </a:cxn>
                <a:cxn ang="0">
                  <a:pos x="62" y="145"/>
                </a:cxn>
                <a:cxn ang="0">
                  <a:pos x="103" y="0"/>
                </a:cxn>
                <a:cxn ang="0">
                  <a:pos x="108" y="24"/>
                </a:cxn>
                <a:cxn ang="0">
                  <a:pos x="122" y="42"/>
                </a:cxn>
                <a:cxn ang="0">
                  <a:pos x="141" y="51"/>
                </a:cxn>
                <a:cxn ang="0">
                  <a:pos x="166" y="57"/>
                </a:cxn>
                <a:cxn ang="0">
                  <a:pos x="191" y="58"/>
                </a:cxn>
                <a:cxn ang="0">
                  <a:pos x="217" y="58"/>
                </a:cxn>
                <a:cxn ang="0">
                  <a:pos x="239" y="58"/>
                </a:cxn>
                <a:cxn ang="0">
                  <a:pos x="258" y="62"/>
                </a:cxn>
              </a:cxnLst>
              <a:rect l="0" t="0" r="r" b="b"/>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4" name="Freeform 64"/>
            <p:cNvSpPr>
              <a:spLocks/>
            </p:cNvSpPr>
            <p:nvPr/>
          </p:nvSpPr>
          <p:spPr bwMode="auto">
            <a:xfrm>
              <a:off x="4087" y="1373"/>
              <a:ext cx="87" cy="91"/>
            </a:xfrm>
            <a:custGeom>
              <a:avLst/>
              <a:gdLst/>
              <a:ahLst/>
              <a:cxnLst>
                <a:cxn ang="0">
                  <a:pos x="415" y="94"/>
                </a:cxn>
                <a:cxn ang="0">
                  <a:pos x="435" y="94"/>
                </a:cxn>
                <a:cxn ang="0">
                  <a:pos x="433" y="127"/>
                </a:cxn>
                <a:cxn ang="0">
                  <a:pos x="420" y="159"/>
                </a:cxn>
                <a:cxn ang="0">
                  <a:pos x="397" y="188"/>
                </a:cxn>
                <a:cxn ang="0">
                  <a:pos x="373" y="219"/>
                </a:cxn>
                <a:cxn ang="0">
                  <a:pos x="352" y="249"/>
                </a:cxn>
                <a:cxn ang="0">
                  <a:pos x="342" y="281"/>
                </a:cxn>
                <a:cxn ang="0">
                  <a:pos x="346" y="315"/>
                </a:cxn>
                <a:cxn ang="0">
                  <a:pos x="373" y="353"/>
                </a:cxn>
                <a:cxn ang="0">
                  <a:pos x="356" y="363"/>
                </a:cxn>
                <a:cxn ang="0">
                  <a:pos x="340" y="367"/>
                </a:cxn>
                <a:cxn ang="0">
                  <a:pos x="322" y="364"/>
                </a:cxn>
                <a:cxn ang="0">
                  <a:pos x="304" y="360"/>
                </a:cxn>
                <a:cxn ang="0">
                  <a:pos x="285" y="352"/>
                </a:cxn>
                <a:cxn ang="0">
                  <a:pos x="267" y="345"/>
                </a:cxn>
                <a:cxn ang="0">
                  <a:pos x="248" y="341"/>
                </a:cxn>
                <a:cxn ang="0">
                  <a:pos x="229" y="343"/>
                </a:cxn>
                <a:cxn ang="0">
                  <a:pos x="221" y="357"/>
                </a:cxn>
                <a:cxn ang="0">
                  <a:pos x="214" y="372"/>
                </a:cxn>
                <a:cxn ang="0">
                  <a:pos x="207" y="387"/>
                </a:cxn>
                <a:cxn ang="0">
                  <a:pos x="200" y="403"/>
                </a:cxn>
                <a:cxn ang="0">
                  <a:pos x="192" y="416"/>
                </a:cxn>
                <a:cxn ang="0">
                  <a:pos x="185" y="431"/>
                </a:cxn>
                <a:cxn ang="0">
                  <a:pos x="175" y="443"/>
                </a:cxn>
                <a:cxn ang="0">
                  <a:pos x="166" y="457"/>
                </a:cxn>
                <a:cxn ang="0">
                  <a:pos x="144" y="455"/>
                </a:cxn>
                <a:cxn ang="0">
                  <a:pos x="131" y="444"/>
                </a:cxn>
                <a:cxn ang="0">
                  <a:pos x="126" y="428"/>
                </a:cxn>
                <a:cxn ang="0">
                  <a:pos x="126" y="408"/>
                </a:cxn>
                <a:cxn ang="0">
                  <a:pos x="127" y="383"/>
                </a:cxn>
                <a:cxn ang="0">
                  <a:pos x="129" y="361"/>
                </a:cxn>
                <a:cxn ang="0">
                  <a:pos x="128" y="338"/>
                </a:cxn>
                <a:cxn ang="0">
                  <a:pos x="125" y="321"/>
                </a:cxn>
                <a:cxn ang="0">
                  <a:pos x="110" y="306"/>
                </a:cxn>
                <a:cxn ang="0">
                  <a:pos x="93" y="296"/>
                </a:cxn>
                <a:cxn ang="0">
                  <a:pos x="74" y="291"/>
                </a:cxn>
                <a:cxn ang="0">
                  <a:pos x="55" y="287"/>
                </a:cxn>
                <a:cxn ang="0">
                  <a:pos x="34" y="283"/>
                </a:cxn>
                <a:cxn ang="0">
                  <a:pos x="18" y="275"/>
                </a:cxn>
                <a:cxn ang="0">
                  <a:pos x="6" y="260"/>
                </a:cxn>
                <a:cxn ang="0">
                  <a:pos x="0" y="239"/>
                </a:cxn>
                <a:cxn ang="0">
                  <a:pos x="15" y="226"/>
                </a:cxn>
                <a:cxn ang="0">
                  <a:pos x="31" y="216"/>
                </a:cxn>
                <a:cxn ang="0">
                  <a:pos x="47" y="207"/>
                </a:cxn>
                <a:cxn ang="0">
                  <a:pos x="62" y="200"/>
                </a:cxn>
                <a:cxn ang="0">
                  <a:pos x="77" y="194"/>
                </a:cxn>
                <a:cxn ang="0">
                  <a:pos x="93" y="190"/>
                </a:cxn>
                <a:cxn ang="0">
                  <a:pos x="109" y="187"/>
                </a:cxn>
                <a:cxn ang="0">
                  <a:pos x="125" y="187"/>
                </a:cxn>
                <a:cxn ang="0">
                  <a:pos x="166" y="0"/>
                </a:cxn>
                <a:cxn ang="0">
                  <a:pos x="201" y="12"/>
                </a:cxn>
                <a:cxn ang="0">
                  <a:pos x="232" y="33"/>
                </a:cxn>
                <a:cxn ang="0">
                  <a:pos x="259" y="57"/>
                </a:cxn>
                <a:cxn ang="0">
                  <a:pos x="286" y="82"/>
                </a:cxn>
                <a:cxn ang="0">
                  <a:pos x="312" y="100"/>
                </a:cxn>
                <a:cxn ang="0">
                  <a:pos x="342" y="112"/>
                </a:cxn>
                <a:cxn ang="0">
                  <a:pos x="374" y="111"/>
                </a:cxn>
                <a:cxn ang="0">
                  <a:pos x="415" y="94"/>
                </a:cxn>
              </a:cxnLst>
              <a:rect l="0" t="0" r="r" b="b"/>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5" name="Freeform 65"/>
            <p:cNvSpPr>
              <a:spLocks/>
            </p:cNvSpPr>
            <p:nvPr/>
          </p:nvSpPr>
          <p:spPr bwMode="auto">
            <a:xfrm>
              <a:off x="4102" y="1386"/>
              <a:ext cx="62" cy="58"/>
            </a:xfrm>
            <a:custGeom>
              <a:avLst/>
              <a:gdLst/>
              <a:ahLst/>
              <a:cxnLst>
                <a:cxn ang="0">
                  <a:pos x="290" y="72"/>
                </a:cxn>
                <a:cxn ang="0">
                  <a:pos x="312" y="72"/>
                </a:cxn>
                <a:cxn ang="0">
                  <a:pos x="292" y="96"/>
                </a:cxn>
                <a:cxn ang="0">
                  <a:pos x="273" y="117"/>
                </a:cxn>
                <a:cxn ang="0">
                  <a:pos x="253" y="136"/>
                </a:cxn>
                <a:cxn ang="0">
                  <a:pos x="236" y="156"/>
                </a:cxn>
                <a:cxn ang="0">
                  <a:pos x="222" y="174"/>
                </a:cxn>
                <a:cxn ang="0">
                  <a:pos x="217" y="195"/>
                </a:cxn>
                <a:cxn ang="0">
                  <a:pos x="220" y="219"/>
                </a:cxn>
                <a:cxn ang="0">
                  <a:pos x="238" y="248"/>
                </a:cxn>
                <a:cxn ang="0">
                  <a:pos x="225" y="247"/>
                </a:cxn>
                <a:cxn ang="0">
                  <a:pos x="212" y="246"/>
                </a:cxn>
                <a:cxn ang="0">
                  <a:pos x="199" y="244"/>
                </a:cxn>
                <a:cxn ang="0">
                  <a:pos x="186" y="241"/>
                </a:cxn>
                <a:cxn ang="0">
                  <a:pos x="173" y="238"/>
                </a:cxn>
                <a:cxn ang="0">
                  <a:pos x="159" y="235"/>
                </a:cxn>
                <a:cxn ang="0">
                  <a:pos x="145" y="231"/>
                </a:cxn>
                <a:cxn ang="0">
                  <a:pos x="135" y="228"/>
                </a:cxn>
                <a:cxn ang="0">
                  <a:pos x="93" y="290"/>
                </a:cxn>
                <a:cxn ang="0">
                  <a:pos x="91" y="276"/>
                </a:cxn>
                <a:cxn ang="0">
                  <a:pos x="87" y="261"/>
                </a:cxn>
                <a:cxn ang="0">
                  <a:pos x="80" y="244"/>
                </a:cxn>
                <a:cxn ang="0">
                  <a:pos x="70" y="228"/>
                </a:cxn>
                <a:cxn ang="0">
                  <a:pos x="56" y="211"/>
                </a:cxn>
                <a:cxn ang="0">
                  <a:pos x="39" y="197"/>
                </a:cxn>
                <a:cxn ang="0">
                  <a:pos x="20" y="185"/>
                </a:cxn>
                <a:cxn ang="0">
                  <a:pos x="0" y="176"/>
                </a:cxn>
                <a:cxn ang="0">
                  <a:pos x="39" y="176"/>
                </a:cxn>
                <a:cxn ang="0">
                  <a:pos x="69" y="167"/>
                </a:cxn>
                <a:cxn ang="0">
                  <a:pos x="88" y="148"/>
                </a:cxn>
                <a:cxn ang="0">
                  <a:pos x="100" y="122"/>
                </a:cxn>
                <a:cxn ang="0">
                  <a:pos x="108" y="91"/>
                </a:cxn>
                <a:cxn ang="0">
                  <a:pos x="113" y="59"/>
                </a:cxn>
                <a:cxn ang="0">
                  <a:pos x="117" y="28"/>
                </a:cxn>
                <a:cxn ang="0">
                  <a:pos x="124" y="0"/>
                </a:cxn>
                <a:cxn ang="0">
                  <a:pos x="139" y="19"/>
                </a:cxn>
                <a:cxn ang="0">
                  <a:pos x="157" y="38"/>
                </a:cxn>
                <a:cxn ang="0">
                  <a:pos x="175" y="55"/>
                </a:cxn>
                <a:cxn ang="0">
                  <a:pos x="195" y="71"/>
                </a:cxn>
                <a:cxn ang="0">
                  <a:pos x="215" y="80"/>
                </a:cxn>
                <a:cxn ang="0">
                  <a:pos x="239" y="84"/>
                </a:cxn>
                <a:cxn ang="0">
                  <a:pos x="263" y="82"/>
                </a:cxn>
                <a:cxn ang="0">
                  <a:pos x="290" y="72"/>
                </a:cxn>
              </a:cxnLst>
              <a:rect l="0" t="0" r="r" b="b"/>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6" name="Freeform 66"/>
            <p:cNvSpPr>
              <a:spLocks/>
            </p:cNvSpPr>
            <p:nvPr/>
          </p:nvSpPr>
          <p:spPr bwMode="auto">
            <a:xfrm>
              <a:off x="4170" y="1417"/>
              <a:ext cx="77" cy="84"/>
            </a:xfrm>
            <a:custGeom>
              <a:avLst/>
              <a:gdLst/>
              <a:ahLst/>
              <a:cxnLst>
                <a:cxn ang="0">
                  <a:pos x="270" y="154"/>
                </a:cxn>
                <a:cxn ang="0">
                  <a:pos x="283" y="163"/>
                </a:cxn>
                <a:cxn ang="0">
                  <a:pos x="298" y="171"/>
                </a:cxn>
                <a:cxn ang="0">
                  <a:pos x="315" y="176"/>
                </a:cxn>
                <a:cxn ang="0">
                  <a:pos x="333" y="183"/>
                </a:cxn>
                <a:cxn ang="0">
                  <a:pos x="349" y="188"/>
                </a:cxn>
                <a:cxn ang="0">
                  <a:pos x="365" y="198"/>
                </a:cxn>
                <a:cxn ang="0">
                  <a:pos x="376" y="210"/>
                </a:cxn>
                <a:cxn ang="0">
                  <a:pos x="384" y="228"/>
                </a:cxn>
                <a:cxn ang="0">
                  <a:pos x="356" y="242"/>
                </a:cxn>
                <a:cxn ang="0">
                  <a:pos x="331" y="260"/>
                </a:cxn>
                <a:cxn ang="0">
                  <a:pos x="309" y="279"/>
                </a:cxn>
                <a:cxn ang="0">
                  <a:pos x="289" y="300"/>
                </a:cxn>
                <a:cxn ang="0">
                  <a:pos x="274" y="323"/>
                </a:cxn>
                <a:cxn ang="0">
                  <a:pos x="263" y="350"/>
                </a:cxn>
                <a:cxn ang="0">
                  <a:pos x="258" y="380"/>
                </a:cxn>
                <a:cxn ang="0">
                  <a:pos x="260" y="414"/>
                </a:cxn>
                <a:cxn ang="0">
                  <a:pos x="241" y="420"/>
                </a:cxn>
                <a:cxn ang="0">
                  <a:pos x="224" y="419"/>
                </a:cxn>
                <a:cxn ang="0">
                  <a:pos x="207" y="412"/>
                </a:cxn>
                <a:cxn ang="0">
                  <a:pos x="193" y="401"/>
                </a:cxn>
                <a:cxn ang="0">
                  <a:pos x="178" y="385"/>
                </a:cxn>
                <a:cxn ang="0">
                  <a:pos x="164" y="369"/>
                </a:cxn>
                <a:cxn ang="0">
                  <a:pos x="149" y="353"/>
                </a:cxn>
                <a:cxn ang="0">
                  <a:pos x="135" y="341"/>
                </a:cxn>
                <a:cxn ang="0">
                  <a:pos x="118" y="349"/>
                </a:cxn>
                <a:cxn ang="0">
                  <a:pos x="101" y="358"/>
                </a:cxn>
                <a:cxn ang="0">
                  <a:pos x="81" y="367"/>
                </a:cxn>
                <a:cxn ang="0">
                  <a:pos x="63" y="373"/>
                </a:cxn>
                <a:cxn ang="0">
                  <a:pos x="44" y="376"/>
                </a:cxn>
                <a:cxn ang="0">
                  <a:pos x="28" y="375"/>
                </a:cxn>
                <a:cxn ang="0">
                  <a:pos x="13" y="367"/>
                </a:cxn>
                <a:cxn ang="0">
                  <a:pos x="0" y="352"/>
                </a:cxn>
                <a:cxn ang="0">
                  <a:pos x="15" y="326"/>
                </a:cxn>
                <a:cxn ang="0">
                  <a:pos x="31" y="300"/>
                </a:cxn>
                <a:cxn ang="0">
                  <a:pos x="42" y="271"/>
                </a:cxn>
                <a:cxn ang="0">
                  <a:pos x="51" y="242"/>
                </a:cxn>
                <a:cxn ang="0">
                  <a:pos x="51" y="213"/>
                </a:cxn>
                <a:cxn ang="0">
                  <a:pos x="44" y="185"/>
                </a:cxn>
                <a:cxn ang="0">
                  <a:pos x="27" y="158"/>
                </a:cxn>
                <a:cxn ang="0">
                  <a:pos x="0" y="134"/>
                </a:cxn>
                <a:cxn ang="0">
                  <a:pos x="13" y="118"/>
                </a:cxn>
                <a:cxn ang="0">
                  <a:pos x="29" y="110"/>
                </a:cxn>
                <a:cxn ang="0">
                  <a:pos x="49" y="107"/>
                </a:cxn>
                <a:cxn ang="0">
                  <a:pos x="69" y="110"/>
                </a:cxn>
                <a:cxn ang="0">
                  <a:pos x="88" y="115"/>
                </a:cxn>
                <a:cxn ang="0">
                  <a:pos x="109" y="122"/>
                </a:cxn>
                <a:cxn ang="0">
                  <a:pos x="128" y="127"/>
                </a:cxn>
                <a:cxn ang="0">
                  <a:pos x="146" y="134"/>
                </a:cxn>
                <a:cxn ang="0">
                  <a:pos x="156" y="114"/>
                </a:cxn>
                <a:cxn ang="0">
                  <a:pos x="168" y="94"/>
                </a:cxn>
                <a:cxn ang="0">
                  <a:pos x="180" y="75"/>
                </a:cxn>
                <a:cxn ang="0">
                  <a:pos x="193" y="58"/>
                </a:cxn>
                <a:cxn ang="0">
                  <a:pos x="206" y="40"/>
                </a:cxn>
                <a:cxn ang="0">
                  <a:pos x="219" y="26"/>
                </a:cxn>
                <a:cxn ang="0">
                  <a:pos x="233" y="11"/>
                </a:cxn>
                <a:cxn ang="0">
                  <a:pos x="249" y="0"/>
                </a:cxn>
                <a:cxn ang="0">
                  <a:pos x="270" y="154"/>
                </a:cxn>
              </a:cxnLst>
              <a:rect l="0" t="0" r="r" b="b"/>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7" name="Freeform 67"/>
            <p:cNvSpPr>
              <a:spLocks/>
            </p:cNvSpPr>
            <p:nvPr/>
          </p:nvSpPr>
          <p:spPr bwMode="auto">
            <a:xfrm>
              <a:off x="4185" y="1435"/>
              <a:ext cx="47" cy="54"/>
            </a:xfrm>
            <a:custGeom>
              <a:avLst/>
              <a:gdLst/>
              <a:ahLst/>
              <a:cxnLst>
                <a:cxn ang="0">
                  <a:pos x="239" y="136"/>
                </a:cxn>
                <a:cxn ang="0">
                  <a:pos x="229" y="141"/>
                </a:cxn>
                <a:cxn ang="0">
                  <a:pos x="220" y="147"/>
                </a:cxn>
                <a:cxn ang="0">
                  <a:pos x="208" y="152"/>
                </a:cxn>
                <a:cxn ang="0">
                  <a:pos x="197" y="158"/>
                </a:cxn>
                <a:cxn ang="0">
                  <a:pos x="185" y="164"/>
                </a:cxn>
                <a:cxn ang="0">
                  <a:pos x="174" y="173"/>
                </a:cxn>
                <a:cxn ang="0">
                  <a:pos x="164" y="183"/>
                </a:cxn>
                <a:cxn ang="0">
                  <a:pos x="156" y="198"/>
                </a:cxn>
                <a:cxn ang="0">
                  <a:pos x="146" y="270"/>
                </a:cxn>
                <a:cxn ang="0">
                  <a:pos x="127" y="255"/>
                </a:cxn>
                <a:cxn ang="0">
                  <a:pos x="109" y="237"/>
                </a:cxn>
                <a:cxn ang="0">
                  <a:pos x="92" y="219"/>
                </a:cxn>
                <a:cxn ang="0">
                  <a:pos x="76" y="206"/>
                </a:cxn>
                <a:cxn ang="0">
                  <a:pos x="58" y="196"/>
                </a:cxn>
                <a:cxn ang="0">
                  <a:pos x="41" y="194"/>
                </a:cxn>
                <a:cxn ang="0">
                  <a:pos x="21" y="204"/>
                </a:cxn>
                <a:cxn ang="0">
                  <a:pos x="0" y="228"/>
                </a:cxn>
                <a:cxn ang="0">
                  <a:pos x="6" y="210"/>
                </a:cxn>
                <a:cxn ang="0">
                  <a:pos x="15" y="193"/>
                </a:cxn>
                <a:cxn ang="0">
                  <a:pos x="24" y="174"/>
                </a:cxn>
                <a:cxn ang="0">
                  <a:pos x="34" y="155"/>
                </a:cxn>
                <a:cxn ang="0">
                  <a:pos x="39" y="135"/>
                </a:cxn>
                <a:cxn ang="0">
                  <a:pos x="41" y="117"/>
                </a:cxn>
                <a:cxn ang="0">
                  <a:pos x="35" y="100"/>
                </a:cxn>
                <a:cxn ang="0">
                  <a:pos x="22" y="84"/>
                </a:cxn>
                <a:cxn ang="0">
                  <a:pos x="0" y="72"/>
                </a:cxn>
                <a:cxn ang="0">
                  <a:pos x="13" y="70"/>
                </a:cxn>
                <a:cxn ang="0">
                  <a:pos x="23" y="76"/>
                </a:cxn>
                <a:cxn ang="0">
                  <a:pos x="30" y="83"/>
                </a:cxn>
                <a:cxn ang="0">
                  <a:pos x="37" y="93"/>
                </a:cxn>
                <a:cxn ang="0">
                  <a:pos x="42" y="102"/>
                </a:cxn>
                <a:cxn ang="0">
                  <a:pos x="50" y="110"/>
                </a:cxn>
                <a:cxn ang="0">
                  <a:pos x="59" y="114"/>
                </a:cxn>
                <a:cxn ang="0">
                  <a:pos x="74" y="114"/>
                </a:cxn>
                <a:cxn ang="0">
                  <a:pos x="146" y="0"/>
                </a:cxn>
                <a:cxn ang="0">
                  <a:pos x="138" y="27"/>
                </a:cxn>
                <a:cxn ang="0">
                  <a:pos x="139" y="52"/>
                </a:cxn>
                <a:cxn ang="0">
                  <a:pos x="147" y="70"/>
                </a:cxn>
                <a:cxn ang="0">
                  <a:pos x="161" y="87"/>
                </a:cxn>
                <a:cxn ang="0">
                  <a:pos x="178" y="100"/>
                </a:cxn>
                <a:cxn ang="0">
                  <a:pos x="198" y="112"/>
                </a:cxn>
                <a:cxn ang="0">
                  <a:pos x="219" y="123"/>
                </a:cxn>
                <a:cxn ang="0">
                  <a:pos x="239" y="136"/>
                </a:cxn>
              </a:cxnLst>
              <a:rect l="0" t="0" r="r" b="b"/>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8" name="Freeform 68"/>
            <p:cNvSpPr>
              <a:spLocks/>
            </p:cNvSpPr>
            <p:nvPr/>
          </p:nvSpPr>
          <p:spPr bwMode="auto">
            <a:xfrm>
              <a:off x="4297" y="1514"/>
              <a:ext cx="27" cy="50"/>
            </a:xfrm>
            <a:custGeom>
              <a:avLst/>
              <a:gdLst/>
              <a:ahLst/>
              <a:cxnLst>
                <a:cxn ang="0">
                  <a:pos x="134" y="249"/>
                </a:cxn>
                <a:cxn ang="0">
                  <a:pos x="128" y="239"/>
                </a:cxn>
                <a:cxn ang="0">
                  <a:pos x="120" y="233"/>
                </a:cxn>
                <a:cxn ang="0">
                  <a:pos x="108" y="231"/>
                </a:cxn>
                <a:cxn ang="0">
                  <a:pos x="98" y="232"/>
                </a:cxn>
                <a:cxn ang="0">
                  <a:pos x="86" y="233"/>
                </a:cxn>
                <a:cxn ang="0">
                  <a:pos x="76" y="235"/>
                </a:cxn>
                <a:cxn ang="0">
                  <a:pos x="67" y="237"/>
                </a:cxn>
                <a:cxn ang="0">
                  <a:pos x="62" y="239"/>
                </a:cxn>
                <a:cxn ang="0">
                  <a:pos x="66" y="223"/>
                </a:cxn>
                <a:cxn ang="0">
                  <a:pos x="70" y="212"/>
                </a:cxn>
                <a:cxn ang="0">
                  <a:pos x="73" y="200"/>
                </a:cxn>
                <a:cxn ang="0">
                  <a:pos x="78" y="191"/>
                </a:cxn>
                <a:cxn ang="0">
                  <a:pos x="80" y="181"/>
                </a:cxn>
                <a:cxn ang="0">
                  <a:pos x="80" y="171"/>
                </a:cxn>
                <a:cxn ang="0">
                  <a:pos x="77" y="159"/>
                </a:cxn>
                <a:cxn ang="0">
                  <a:pos x="72" y="145"/>
                </a:cxn>
                <a:cxn ang="0">
                  <a:pos x="60" y="139"/>
                </a:cxn>
                <a:cxn ang="0">
                  <a:pos x="50" y="135"/>
                </a:cxn>
                <a:cxn ang="0">
                  <a:pos x="41" y="129"/>
                </a:cxn>
                <a:cxn ang="0">
                  <a:pos x="32" y="126"/>
                </a:cxn>
                <a:cxn ang="0">
                  <a:pos x="23" y="120"/>
                </a:cxn>
                <a:cxn ang="0">
                  <a:pos x="15" y="117"/>
                </a:cxn>
                <a:cxn ang="0">
                  <a:pos x="7" y="115"/>
                </a:cxn>
                <a:cxn ang="0">
                  <a:pos x="0" y="115"/>
                </a:cxn>
                <a:cxn ang="0">
                  <a:pos x="24" y="108"/>
                </a:cxn>
                <a:cxn ang="0">
                  <a:pos x="43" y="99"/>
                </a:cxn>
                <a:cxn ang="0">
                  <a:pos x="59" y="86"/>
                </a:cxn>
                <a:cxn ang="0">
                  <a:pos x="72" y="73"/>
                </a:cxn>
                <a:cxn ang="0">
                  <a:pos x="82" y="56"/>
                </a:cxn>
                <a:cxn ang="0">
                  <a:pos x="93" y="38"/>
                </a:cxn>
                <a:cxn ang="0">
                  <a:pos x="103" y="19"/>
                </a:cxn>
                <a:cxn ang="0">
                  <a:pos x="114" y="0"/>
                </a:cxn>
                <a:cxn ang="0">
                  <a:pos x="134" y="249"/>
                </a:cxn>
              </a:cxnLst>
              <a:rect l="0" t="0" r="r" b="b"/>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9" name="Freeform 69"/>
            <p:cNvSpPr>
              <a:spLocks/>
            </p:cNvSpPr>
            <p:nvPr/>
          </p:nvSpPr>
          <p:spPr bwMode="auto">
            <a:xfrm>
              <a:off x="4145" y="1547"/>
              <a:ext cx="34" cy="42"/>
            </a:xfrm>
            <a:custGeom>
              <a:avLst/>
              <a:gdLst/>
              <a:ahLst/>
              <a:cxnLst>
                <a:cxn ang="0">
                  <a:pos x="166" y="72"/>
                </a:cxn>
                <a:cxn ang="0">
                  <a:pos x="166" y="196"/>
                </a:cxn>
                <a:cxn ang="0">
                  <a:pos x="157" y="192"/>
                </a:cxn>
                <a:cxn ang="0">
                  <a:pos x="149" y="188"/>
                </a:cxn>
                <a:cxn ang="0">
                  <a:pos x="141" y="185"/>
                </a:cxn>
                <a:cxn ang="0">
                  <a:pos x="133" y="181"/>
                </a:cxn>
                <a:cxn ang="0">
                  <a:pos x="123" y="178"/>
                </a:cxn>
                <a:cxn ang="0">
                  <a:pos x="114" y="177"/>
                </a:cxn>
                <a:cxn ang="0">
                  <a:pos x="104" y="176"/>
                </a:cxn>
                <a:cxn ang="0">
                  <a:pos x="94" y="176"/>
                </a:cxn>
                <a:cxn ang="0">
                  <a:pos x="72" y="206"/>
                </a:cxn>
                <a:cxn ang="0">
                  <a:pos x="70" y="199"/>
                </a:cxn>
                <a:cxn ang="0">
                  <a:pos x="66" y="189"/>
                </a:cxn>
                <a:cxn ang="0">
                  <a:pos x="59" y="177"/>
                </a:cxn>
                <a:cxn ang="0">
                  <a:pos x="51" y="166"/>
                </a:cxn>
                <a:cxn ang="0">
                  <a:pos x="39" y="152"/>
                </a:cxn>
                <a:cxn ang="0">
                  <a:pos x="28" y="143"/>
                </a:cxn>
                <a:cxn ang="0">
                  <a:pos x="13" y="136"/>
                </a:cxn>
                <a:cxn ang="0">
                  <a:pos x="0" y="134"/>
                </a:cxn>
                <a:cxn ang="0">
                  <a:pos x="52" y="0"/>
                </a:cxn>
                <a:cxn ang="0">
                  <a:pos x="56" y="20"/>
                </a:cxn>
                <a:cxn ang="0">
                  <a:pos x="64" y="39"/>
                </a:cxn>
                <a:cxn ang="0">
                  <a:pos x="74" y="54"/>
                </a:cxn>
                <a:cxn ang="0">
                  <a:pos x="89" y="66"/>
                </a:cxn>
                <a:cxn ang="0">
                  <a:pos x="104" y="73"/>
                </a:cxn>
                <a:cxn ang="0">
                  <a:pos x="122" y="77"/>
                </a:cxn>
                <a:cxn ang="0">
                  <a:pos x="142" y="76"/>
                </a:cxn>
                <a:cxn ang="0">
                  <a:pos x="166" y="72"/>
                </a:cxn>
              </a:cxnLst>
              <a:rect l="0" t="0" r="r" b="b"/>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0" name="Freeform 70"/>
            <p:cNvSpPr>
              <a:spLocks/>
            </p:cNvSpPr>
            <p:nvPr/>
          </p:nvSpPr>
          <p:spPr bwMode="auto">
            <a:xfrm>
              <a:off x="4063" y="1572"/>
              <a:ext cx="49" cy="66"/>
            </a:xfrm>
            <a:custGeom>
              <a:avLst/>
              <a:gdLst/>
              <a:ahLst/>
              <a:cxnLst>
                <a:cxn ang="0">
                  <a:pos x="246" y="92"/>
                </a:cxn>
                <a:cxn ang="0">
                  <a:pos x="235" y="280"/>
                </a:cxn>
                <a:cxn ang="0">
                  <a:pos x="173" y="248"/>
                </a:cxn>
                <a:cxn ang="0">
                  <a:pos x="111" y="331"/>
                </a:cxn>
                <a:cxn ang="0">
                  <a:pos x="111" y="314"/>
                </a:cxn>
                <a:cxn ang="0">
                  <a:pos x="119" y="295"/>
                </a:cxn>
                <a:cxn ang="0">
                  <a:pos x="129" y="275"/>
                </a:cxn>
                <a:cxn ang="0">
                  <a:pos x="141" y="256"/>
                </a:cxn>
                <a:cxn ang="0">
                  <a:pos x="146" y="236"/>
                </a:cxn>
                <a:cxn ang="0">
                  <a:pos x="144" y="220"/>
                </a:cxn>
                <a:cxn ang="0">
                  <a:pos x="130" y="205"/>
                </a:cxn>
                <a:cxn ang="0">
                  <a:pos x="101" y="196"/>
                </a:cxn>
                <a:cxn ang="0">
                  <a:pos x="86" y="187"/>
                </a:cxn>
                <a:cxn ang="0">
                  <a:pos x="68" y="183"/>
                </a:cxn>
                <a:cxn ang="0">
                  <a:pos x="48" y="181"/>
                </a:cxn>
                <a:cxn ang="0">
                  <a:pos x="30" y="178"/>
                </a:cxn>
                <a:cxn ang="0">
                  <a:pos x="14" y="172"/>
                </a:cxn>
                <a:cxn ang="0">
                  <a:pos x="4" y="161"/>
                </a:cxn>
                <a:cxn ang="0">
                  <a:pos x="0" y="142"/>
                </a:cxn>
                <a:cxn ang="0">
                  <a:pos x="7" y="114"/>
                </a:cxn>
                <a:cxn ang="0">
                  <a:pos x="32" y="111"/>
                </a:cxn>
                <a:cxn ang="0">
                  <a:pos x="57" y="105"/>
                </a:cxn>
                <a:cxn ang="0">
                  <a:pos x="77" y="96"/>
                </a:cxn>
                <a:cxn ang="0">
                  <a:pos x="98" y="83"/>
                </a:cxn>
                <a:cxn ang="0">
                  <a:pos x="112" y="66"/>
                </a:cxn>
                <a:cxn ang="0">
                  <a:pos x="126" y="47"/>
                </a:cxn>
                <a:cxn ang="0">
                  <a:pos x="135" y="25"/>
                </a:cxn>
                <a:cxn ang="0">
                  <a:pos x="142" y="0"/>
                </a:cxn>
                <a:cxn ang="0">
                  <a:pos x="148" y="16"/>
                </a:cxn>
                <a:cxn ang="0">
                  <a:pos x="157" y="34"/>
                </a:cxn>
                <a:cxn ang="0">
                  <a:pos x="167" y="52"/>
                </a:cxn>
                <a:cxn ang="0">
                  <a:pos x="178" y="70"/>
                </a:cxn>
                <a:cxn ang="0">
                  <a:pos x="190" y="82"/>
                </a:cxn>
                <a:cxn ang="0">
                  <a:pos x="205" y="92"/>
                </a:cxn>
                <a:cxn ang="0">
                  <a:pos x="223" y="96"/>
                </a:cxn>
                <a:cxn ang="0">
                  <a:pos x="246" y="92"/>
                </a:cxn>
              </a:cxnLst>
              <a:rect l="0" t="0" r="r" b="b"/>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1" name="Freeform 71"/>
            <p:cNvSpPr>
              <a:spLocks/>
            </p:cNvSpPr>
            <p:nvPr/>
          </p:nvSpPr>
          <p:spPr bwMode="auto">
            <a:xfrm>
              <a:off x="4046" y="1616"/>
              <a:ext cx="62" cy="122"/>
            </a:xfrm>
            <a:custGeom>
              <a:avLst/>
              <a:gdLst/>
              <a:ahLst/>
              <a:cxnLst>
                <a:cxn ang="0">
                  <a:pos x="155" y="30"/>
                </a:cxn>
                <a:cxn ang="0">
                  <a:pos x="153" y="53"/>
                </a:cxn>
                <a:cxn ang="0">
                  <a:pos x="149" y="77"/>
                </a:cxn>
                <a:cxn ang="0">
                  <a:pos x="143" y="99"/>
                </a:cxn>
                <a:cxn ang="0">
                  <a:pos x="137" y="123"/>
                </a:cxn>
                <a:cxn ang="0">
                  <a:pos x="132" y="146"/>
                </a:cxn>
                <a:cxn ang="0">
                  <a:pos x="129" y="169"/>
                </a:cxn>
                <a:cxn ang="0">
                  <a:pos x="129" y="193"/>
                </a:cxn>
                <a:cxn ang="0">
                  <a:pos x="135" y="217"/>
                </a:cxn>
                <a:cxn ang="0">
                  <a:pos x="160" y="207"/>
                </a:cxn>
                <a:cxn ang="0">
                  <a:pos x="182" y="190"/>
                </a:cxn>
                <a:cxn ang="0">
                  <a:pos x="203" y="168"/>
                </a:cxn>
                <a:cxn ang="0">
                  <a:pos x="223" y="147"/>
                </a:cxn>
                <a:cxn ang="0">
                  <a:pos x="242" y="126"/>
                </a:cxn>
                <a:cxn ang="0">
                  <a:pos x="263" y="115"/>
                </a:cxn>
                <a:cxn ang="0">
                  <a:pos x="285" y="112"/>
                </a:cxn>
                <a:cxn ang="0">
                  <a:pos x="311" y="124"/>
                </a:cxn>
                <a:cxn ang="0">
                  <a:pos x="310" y="182"/>
                </a:cxn>
                <a:cxn ang="0">
                  <a:pos x="303" y="242"/>
                </a:cxn>
                <a:cxn ang="0">
                  <a:pos x="291" y="301"/>
                </a:cxn>
                <a:cxn ang="0">
                  <a:pos x="279" y="363"/>
                </a:cxn>
                <a:cxn ang="0">
                  <a:pos x="263" y="424"/>
                </a:cxn>
                <a:cxn ang="0">
                  <a:pos x="251" y="486"/>
                </a:cxn>
                <a:cxn ang="0">
                  <a:pos x="241" y="548"/>
                </a:cxn>
                <a:cxn ang="0">
                  <a:pos x="239" y="611"/>
                </a:cxn>
                <a:cxn ang="0">
                  <a:pos x="206" y="607"/>
                </a:cxn>
                <a:cxn ang="0">
                  <a:pos x="175" y="603"/>
                </a:cxn>
                <a:cxn ang="0">
                  <a:pos x="142" y="599"/>
                </a:cxn>
                <a:cxn ang="0">
                  <a:pos x="111" y="595"/>
                </a:cxn>
                <a:cxn ang="0">
                  <a:pos x="80" y="587"/>
                </a:cxn>
                <a:cxn ang="0">
                  <a:pos x="51" y="578"/>
                </a:cxn>
                <a:cxn ang="0">
                  <a:pos x="24" y="565"/>
                </a:cxn>
                <a:cxn ang="0">
                  <a:pos x="0" y="549"/>
                </a:cxn>
                <a:cxn ang="0">
                  <a:pos x="23" y="485"/>
                </a:cxn>
                <a:cxn ang="0">
                  <a:pos x="40" y="418"/>
                </a:cxn>
                <a:cxn ang="0">
                  <a:pos x="52" y="350"/>
                </a:cxn>
                <a:cxn ang="0">
                  <a:pos x="62" y="281"/>
                </a:cxn>
                <a:cxn ang="0">
                  <a:pos x="68" y="210"/>
                </a:cxn>
                <a:cxn ang="0">
                  <a:pos x="75" y="140"/>
                </a:cxn>
                <a:cxn ang="0">
                  <a:pos x="82" y="69"/>
                </a:cxn>
                <a:cxn ang="0">
                  <a:pos x="93" y="0"/>
                </a:cxn>
                <a:cxn ang="0">
                  <a:pos x="103" y="0"/>
                </a:cxn>
                <a:cxn ang="0">
                  <a:pos x="114" y="2"/>
                </a:cxn>
                <a:cxn ang="0">
                  <a:pos x="123" y="5"/>
                </a:cxn>
                <a:cxn ang="0">
                  <a:pos x="132" y="11"/>
                </a:cxn>
                <a:cxn ang="0">
                  <a:pos x="138" y="15"/>
                </a:cxn>
                <a:cxn ang="0">
                  <a:pos x="145" y="20"/>
                </a:cxn>
                <a:cxn ang="0">
                  <a:pos x="150" y="25"/>
                </a:cxn>
                <a:cxn ang="0">
                  <a:pos x="155" y="30"/>
                </a:cxn>
              </a:cxnLst>
              <a:rect l="0" t="0" r="r" b="b"/>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2" name="Freeform 72"/>
            <p:cNvSpPr>
              <a:spLocks/>
            </p:cNvSpPr>
            <p:nvPr/>
          </p:nvSpPr>
          <p:spPr bwMode="auto">
            <a:xfrm>
              <a:off x="4232" y="1620"/>
              <a:ext cx="54" cy="60"/>
            </a:xfrm>
            <a:custGeom>
              <a:avLst/>
              <a:gdLst/>
              <a:ahLst/>
              <a:cxnLst>
                <a:cxn ang="0">
                  <a:pos x="156" y="93"/>
                </a:cxn>
                <a:cxn ang="0">
                  <a:pos x="167" y="87"/>
                </a:cxn>
                <a:cxn ang="0">
                  <a:pos x="178" y="82"/>
                </a:cxn>
                <a:cxn ang="0">
                  <a:pos x="190" y="75"/>
                </a:cxn>
                <a:cxn ang="0">
                  <a:pos x="202" y="69"/>
                </a:cxn>
                <a:cxn ang="0">
                  <a:pos x="213" y="63"/>
                </a:cxn>
                <a:cxn ang="0">
                  <a:pos x="226" y="60"/>
                </a:cxn>
                <a:cxn ang="0">
                  <a:pos x="237" y="59"/>
                </a:cxn>
                <a:cxn ang="0">
                  <a:pos x="250" y="62"/>
                </a:cxn>
                <a:cxn ang="0">
                  <a:pos x="270" y="218"/>
                </a:cxn>
                <a:cxn ang="0">
                  <a:pos x="253" y="211"/>
                </a:cxn>
                <a:cxn ang="0">
                  <a:pos x="239" y="205"/>
                </a:cxn>
                <a:cxn ang="0">
                  <a:pos x="226" y="197"/>
                </a:cxn>
                <a:cxn ang="0">
                  <a:pos x="213" y="190"/>
                </a:cxn>
                <a:cxn ang="0">
                  <a:pos x="200" y="183"/>
                </a:cxn>
                <a:cxn ang="0">
                  <a:pos x="189" y="181"/>
                </a:cxn>
                <a:cxn ang="0">
                  <a:pos x="177" y="181"/>
                </a:cxn>
                <a:cxn ang="0">
                  <a:pos x="166" y="187"/>
                </a:cxn>
                <a:cxn ang="0">
                  <a:pos x="125" y="301"/>
                </a:cxn>
                <a:cxn ang="0">
                  <a:pos x="119" y="291"/>
                </a:cxn>
                <a:cxn ang="0">
                  <a:pos x="115" y="281"/>
                </a:cxn>
                <a:cxn ang="0">
                  <a:pos x="113" y="270"/>
                </a:cxn>
                <a:cxn ang="0">
                  <a:pos x="113" y="260"/>
                </a:cxn>
                <a:cxn ang="0">
                  <a:pos x="111" y="250"/>
                </a:cxn>
                <a:cxn ang="0">
                  <a:pos x="108" y="241"/>
                </a:cxn>
                <a:cxn ang="0">
                  <a:pos x="103" y="233"/>
                </a:cxn>
                <a:cxn ang="0">
                  <a:pos x="94" y="228"/>
                </a:cxn>
                <a:cxn ang="0">
                  <a:pos x="83" y="218"/>
                </a:cxn>
                <a:cxn ang="0">
                  <a:pos x="74" y="213"/>
                </a:cxn>
                <a:cxn ang="0">
                  <a:pos x="62" y="210"/>
                </a:cxn>
                <a:cxn ang="0">
                  <a:pos x="51" y="211"/>
                </a:cxn>
                <a:cxn ang="0">
                  <a:pos x="37" y="213"/>
                </a:cxn>
                <a:cxn ang="0">
                  <a:pos x="25" y="215"/>
                </a:cxn>
                <a:cxn ang="0">
                  <a:pos x="11" y="216"/>
                </a:cxn>
                <a:cxn ang="0">
                  <a:pos x="0" y="218"/>
                </a:cxn>
                <a:cxn ang="0">
                  <a:pos x="24" y="197"/>
                </a:cxn>
                <a:cxn ang="0">
                  <a:pos x="44" y="173"/>
                </a:cxn>
                <a:cxn ang="0">
                  <a:pos x="60" y="147"/>
                </a:cxn>
                <a:cxn ang="0">
                  <a:pos x="72" y="120"/>
                </a:cxn>
                <a:cxn ang="0">
                  <a:pos x="80" y="91"/>
                </a:cxn>
                <a:cxn ang="0">
                  <a:pos x="85" y="61"/>
                </a:cxn>
                <a:cxn ang="0">
                  <a:pos x="85" y="31"/>
                </a:cxn>
                <a:cxn ang="0">
                  <a:pos x="83" y="0"/>
                </a:cxn>
                <a:cxn ang="0">
                  <a:pos x="95" y="9"/>
                </a:cxn>
                <a:cxn ang="0">
                  <a:pos x="104" y="22"/>
                </a:cxn>
                <a:cxn ang="0">
                  <a:pos x="109" y="34"/>
                </a:cxn>
                <a:cxn ang="0">
                  <a:pos x="115" y="50"/>
                </a:cxn>
                <a:cxn ang="0">
                  <a:pos x="120" y="62"/>
                </a:cxn>
                <a:cxn ang="0">
                  <a:pos x="128" y="76"/>
                </a:cxn>
                <a:cxn ang="0">
                  <a:pos x="139" y="86"/>
                </a:cxn>
                <a:cxn ang="0">
                  <a:pos x="156" y="93"/>
                </a:cxn>
              </a:cxnLst>
              <a:rect l="0" t="0" r="r" b="b"/>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3" name="Freeform 73"/>
            <p:cNvSpPr>
              <a:spLocks/>
            </p:cNvSpPr>
            <p:nvPr/>
          </p:nvSpPr>
          <p:spPr bwMode="auto">
            <a:xfrm>
              <a:off x="4322" y="1663"/>
              <a:ext cx="37" cy="44"/>
            </a:xfrm>
            <a:custGeom>
              <a:avLst/>
              <a:gdLst/>
              <a:ahLst/>
              <a:cxnLst>
                <a:cxn ang="0">
                  <a:pos x="187" y="176"/>
                </a:cxn>
                <a:cxn ang="0">
                  <a:pos x="174" y="171"/>
                </a:cxn>
                <a:cxn ang="0">
                  <a:pos x="163" y="166"/>
                </a:cxn>
                <a:cxn ang="0">
                  <a:pos x="152" y="161"/>
                </a:cxn>
                <a:cxn ang="0">
                  <a:pos x="142" y="157"/>
                </a:cxn>
                <a:cxn ang="0">
                  <a:pos x="130" y="153"/>
                </a:cxn>
                <a:cxn ang="0">
                  <a:pos x="121" y="152"/>
                </a:cxn>
                <a:cxn ang="0">
                  <a:pos x="111" y="152"/>
                </a:cxn>
                <a:cxn ang="0">
                  <a:pos x="104" y="155"/>
                </a:cxn>
                <a:cxn ang="0">
                  <a:pos x="95" y="162"/>
                </a:cxn>
                <a:cxn ang="0">
                  <a:pos x="88" y="172"/>
                </a:cxn>
                <a:cxn ang="0">
                  <a:pos x="83" y="181"/>
                </a:cxn>
                <a:cxn ang="0">
                  <a:pos x="77" y="190"/>
                </a:cxn>
                <a:cxn ang="0">
                  <a:pos x="70" y="197"/>
                </a:cxn>
                <a:cxn ang="0">
                  <a:pos x="65" y="205"/>
                </a:cxn>
                <a:cxn ang="0">
                  <a:pos x="58" y="211"/>
                </a:cxn>
                <a:cxn ang="0">
                  <a:pos x="52" y="217"/>
                </a:cxn>
                <a:cxn ang="0">
                  <a:pos x="59" y="201"/>
                </a:cxn>
                <a:cxn ang="0">
                  <a:pos x="59" y="186"/>
                </a:cxn>
                <a:cxn ang="0">
                  <a:pos x="53" y="171"/>
                </a:cxn>
                <a:cxn ang="0">
                  <a:pos x="44" y="157"/>
                </a:cxn>
                <a:cxn ang="0">
                  <a:pos x="32" y="144"/>
                </a:cxn>
                <a:cxn ang="0">
                  <a:pos x="21" y="132"/>
                </a:cxn>
                <a:cxn ang="0">
                  <a:pos x="8" y="122"/>
                </a:cxn>
                <a:cxn ang="0">
                  <a:pos x="0" y="114"/>
                </a:cxn>
                <a:cxn ang="0">
                  <a:pos x="24" y="112"/>
                </a:cxn>
                <a:cxn ang="0">
                  <a:pos x="42" y="104"/>
                </a:cxn>
                <a:cxn ang="0">
                  <a:pos x="57" y="89"/>
                </a:cxn>
                <a:cxn ang="0">
                  <a:pos x="68" y="73"/>
                </a:cxn>
                <a:cxn ang="0">
                  <a:pos x="78" y="51"/>
                </a:cxn>
                <a:cxn ang="0">
                  <a:pos x="88" y="32"/>
                </a:cxn>
                <a:cxn ang="0">
                  <a:pos x="100" y="13"/>
                </a:cxn>
                <a:cxn ang="0">
                  <a:pos x="114" y="0"/>
                </a:cxn>
                <a:cxn ang="0">
                  <a:pos x="118" y="23"/>
                </a:cxn>
                <a:cxn ang="0">
                  <a:pos x="122" y="45"/>
                </a:cxn>
                <a:cxn ang="0">
                  <a:pos x="127" y="68"/>
                </a:cxn>
                <a:cxn ang="0">
                  <a:pos x="135" y="92"/>
                </a:cxn>
                <a:cxn ang="0">
                  <a:pos x="143" y="113"/>
                </a:cxn>
                <a:cxn ang="0">
                  <a:pos x="154" y="135"/>
                </a:cxn>
                <a:cxn ang="0">
                  <a:pos x="169" y="155"/>
                </a:cxn>
                <a:cxn ang="0">
                  <a:pos x="187" y="176"/>
                </a:cxn>
              </a:cxnLst>
              <a:rect l="0" t="0" r="r" b="b"/>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4" name="Freeform 74"/>
            <p:cNvSpPr>
              <a:spLocks/>
            </p:cNvSpPr>
            <p:nvPr/>
          </p:nvSpPr>
          <p:spPr bwMode="auto">
            <a:xfrm>
              <a:off x="4112" y="1663"/>
              <a:ext cx="52" cy="46"/>
            </a:xfrm>
            <a:custGeom>
              <a:avLst/>
              <a:gdLst/>
              <a:ahLst/>
              <a:cxnLst>
                <a:cxn ang="0">
                  <a:pos x="208" y="93"/>
                </a:cxn>
                <a:cxn ang="0">
                  <a:pos x="260" y="93"/>
                </a:cxn>
                <a:cxn ang="0">
                  <a:pos x="246" y="105"/>
                </a:cxn>
                <a:cxn ang="0">
                  <a:pos x="234" y="119"/>
                </a:cxn>
                <a:cxn ang="0">
                  <a:pos x="220" y="135"/>
                </a:cxn>
                <a:cxn ang="0">
                  <a:pos x="211" y="152"/>
                </a:cxn>
                <a:cxn ang="0">
                  <a:pos x="203" y="167"/>
                </a:cxn>
                <a:cxn ang="0">
                  <a:pos x="201" y="184"/>
                </a:cxn>
                <a:cxn ang="0">
                  <a:pos x="205" y="200"/>
                </a:cxn>
                <a:cxn ang="0">
                  <a:pos x="218" y="217"/>
                </a:cxn>
                <a:cxn ang="0">
                  <a:pos x="218" y="227"/>
                </a:cxn>
                <a:cxn ang="0">
                  <a:pos x="214" y="228"/>
                </a:cxn>
                <a:cxn ang="0">
                  <a:pos x="206" y="227"/>
                </a:cxn>
                <a:cxn ang="0">
                  <a:pos x="195" y="223"/>
                </a:cxn>
                <a:cxn ang="0">
                  <a:pos x="183" y="219"/>
                </a:cxn>
                <a:cxn ang="0">
                  <a:pos x="167" y="216"/>
                </a:cxn>
                <a:cxn ang="0">
                  <a:pos x="151" y="215"/>
                </a:cxn>
                <a:cxn ang="0">
                  <a:pos x="136" y="218"/>
                </a:cxn>
                <a:cxn ang="0">
                  <a:pos x="124" y="227"/>
                </a:cxn>
                <a:cxn ang="0">
                  <a:pos x="116" y="206"/>
                </a:cxn>
                <a:cxn ang="0">
                  <a:pos x="104" y="191"/>
                </a:cxn>
                <a:cxn ang="0">
                  <a:pos x="88" y="180"/>
                </a:cxn>
                <a:cxn ang="0">
                  <a:pos x="70" y="173"/>
                </a:cxn>
                <a:cxn ang="0">
                  <a:pos x="49" y="165"/>
                </a:cxn>
                <a:cxn ang="0">
                  <a:pos x="30" y="157"/>
                </a:cxn>
                <a:cxn ang="0">
                  <a:pos x="13" y="147"/>
                </a:cxn>
                <a:cxn ang="0">
                  <a:pos x="0" y="135"/>
                </a:cxn>
                <a:cxn ang="0">
                  <a:pos x="15" y="125"/>
                </a:cxn>
                <a:cxn ang="0">
                  <a:pos x="35" y="118"/>
                </a:cxn>
                <a:cxn ang="0">
                  <a:pos x="54" y="113"/>
                </a:cxn>
                <a:cxn ang="0">
                  <a:pos x="74" y="110"/>
                </a:cxn>
                <a:cxn ang="0">
                  <a:pos x="92" y="103"/>
                </a:cxn>
                <a:cxn ang="0">
                  <a:pos x="109" y="94"/>
                </a:cxn>
                <a:cxn ang="0">
                  <a:pos x="123" y="80"/>
                </a:cxn>
                <a:cxn ang="0">
                  <a:pos x="134" y="62"/>
                </a:cxn>
                <a:cxn ang="0">
                  <a:pos x="156" y="0"/>
                </a:cxn>
                <a:cxn ang="0">
                  <a:pos x="159" y="14"/>
                </a:cxn>
                <a:cxn ang="0">
                  <a:pos x="162" y="26"/>
                </a:cxn>
                <a:cxn ang="0">
                  <a:pos x="167" y="38"/>
                </a:cxn>
                <a:cxn ang="0">
                  <a:pos x="173" y="50"/>
                </a:cxn>
                <a:cxn ang="0">
                  <a:pos x="178" y="60"/>
                </a:cxn>
                <a:cxn ang="0">
                  <a:pos x="186" y="70"/>
                </a:cxn>
                <a:cxn ang="0">
                  <a:pos x="196" y="80"/>
                </a:cxn>
                <a:cxn ang="0">
                  <a:pos x="208" y="93"/>
                </a:cxn>
              </a:cxnLst>
              <a:rect l="0" t="0" r="r" b="b"/>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5" name="Freeform 75"/>
            <p:cNvSpPr>
              <a:spLocks/>
            </p:cNvSpPr>
            <p:nvPr/>
          </p:nvSpPr>
          <p:spPr bwMode="auto">
            <a:xfrm>
              <a:off x="4228" y="1668"/>
              <a:ext cx="60" cy="102"/>
            </a:xfrm>
            <a:custGeom>
              <a:avLst/>
              <a:gdLst/>
              <a:ahLst/>
              <a:cxnLst>
                <a:cxn ang="0">
                  <a:pos x="300" y="456"/>
                </a:cxn>
                <a:cxn ang="0">
                  <a:pos x="266" y="473"/>
                </a:cxn>
                <a:cxn ang="0">
                  <a:pos x="230" y="488"/>
                </a:cxn>
                <a:cxn ang="0">
                  <a:pos x="192" y="499"/>
                </a:cxn>
                <a:cxn ang="0">
                  <a:pos x="153" y="507"/>
                </a:cxn>
                <a:cxn ang="0">
                  <a:pos x="113" y="510"/>
                </a:cxn>
                <a:cxn ang="0">
                  <a:pos x="73" y="510"/>
                </a:cxn>
                <a:cxn ang="0">
                  <a:pos x="35" y="506"/>
                </a:cxn>
                <a:cxn ang="0">
                  <a:pos x="0" y="497"/>
                </a:cxn>
                <a:cxn ang="0">
                  <a:pos x="0" y="20"/>
                </a:cxn>
                <a:cxn ang="0">
                  <a:pos x="44" y="10"/>
                </a:cxn>
                <a:cxn ang="0">
                  <a:pos x="71" y="18"/>
                </a:cxn>
                <a:cxn ang="0">
                  <a:pos x="85" y="37"/>
                </a:cxn>
                <a:cxn ang="0">
                  <a:pos x="93" y="66"/>
                </a:cxn>
                <a:cxn ang="0">
                  <a:pos x="97" y="98"/>
                </a:cxn>
                <a:cxn ang="0">
                  <a:pos x="102" y="131"/>
                </a:cxn>
                <a:cxn ang="0">
                  <a:pos x="113" y="158"/>
                </a:cxn>
                <a:cxn ang="0">
                  <a:pos x="134" y="176"/>
                </a:cxn>
                <a:cxn ang="0">
                  <a:pos x="159" y="163"/>
                </a:cxn>
                <a:cxn ang="0">
                  <a:pos x="177" y="148"/>
                </a:cxn>
                <a:cxn ang="0">
                  <a:pos x="187" y="126"/>
                </a:cxn>
                <a:cxn ang="0">
                  <a:pos x="195" y="102"/>
                </a:cxn>
                <a:cxn ang="0">
                  <a:pos x="198" y="75"/>
                </a:cxn>
                <a:cxn ang="0">
                  <a:pos x="203" y="49"/>
                </a:cxn>
                <a:cxn ang="0">
                  <a:pos x="207" y="23"/>
                </a:cxn>
                <a:cxn ang="0">
                  <a:pos x="218" y="0"/>
                </a:cxn>
                <a:cxn ang="0">
                  <a:pos x="290" y="52"/>
                </a:cxn>
                <a:cxn ang="0">
                  <a:pos x="300" y="456"/>
                </a:cxn>
              </a:cxnLst>
              <a:rect l="0" t="0" r="r" b="b"/>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6" name="Freeform 76"/>
            <p:cNvSpPr>
              <a:spLocks/>
            </p:cNvSpPr>
            <p:nvPr/>
          </p:nvSpPr>
          <p:spPr bwMode="auto">
            <a:xfrm>
              <a:off x="4104" y="1684"/>
              <a:ext cx="74" cy="83"/>
            </a:xfrm>
            <a:custGeom>
              <a:avLst/>
              <a:gdLst/>
              <a:ahLst/>
              <a:cxnLst>
                <a:cxn ang="0">
                  <a:pos x="324" y="395"/>
                </a:cxn>
                <a:cxn ang="0">
                  <a:pos x="262" y="414"/>
                </a:cxn>
                <a:cxn ang="0">
                  <a:pos x="193" y="412"/>
                </a:cxn>
                <a:cxn ang="0">
                  <a:pos x="124" y="406"/>
                </a:cxn>
                <a:cxn ang="0">
                  <a:pos x="44" y="399"/>
                </a:cxn>
                <a:cxn ang="0">
                  <a:pos x="2" y="350"/>
                </a:cxn>
                <a:cxn ang="0">
                  <a:pos x="2" y="271"/>
                </a:cxn>
                <a:cxn ang="0">
                  <a:pos x="12" y="190"/>
                </a:cxn>
                <a:cxn ang="0">
                  <a:pos x="20" y="94"/>
                </a:cxn>
                <a:cxn ang="0">
                  <a:pos x="43" y="92"/>
                </a:cxn>
                <a:cxn ang="0">
                  <a:pos x="67" y="101"/>
                </a:cxn>
                <a:cxn ang="0">
                  <a:pos x="89" y="113"/>
                </a:cxn>
                <a:cxn ang="0">
                  <a:pos x="113" y="124"/>
                </a:cxn>
                <a:cxn ang="0">
                  <a:pos x="113" y="164"/>
                </a:cxn>
                <a:cxn ang="0">
                  <a:pos x="106" y="206"/>
                </a:cxn>
                <a:cxn ang="0">
                  <a:pos x="105" y="244"/>
                </a:cxn>
                <a:cxn ang="0">
                  <a:pos x="124" y="280"/>
                </a:cxn>
                <a:cxn ang="0">
                  <a:pos x="160" y="246"/>
                </a:cxn>
                <a:cxn ang="0">
                  <a:pos x="188" y="197"/>
                </a:cxn>
                <a:cxn ang="0">
                  <a:pos x="216" y="163"/>
                </a:cxn>
                <a:cxn ang="0">
                  <a:pos x="259" y="176"/>
                </a:cxn>
                <a:cxn ang="0">
                  <a:pos x="273" y="191"/>
                </a:cxn>
                <a:cxn ang="0">
                  <a:pos x="290" y="203"/>
                </a:cxn>
                <a:cxn ang="0">
                  <a:pos x="308" y="209"/>
                </a:cxn>
                <a:cxn ang="0">
                  <a:pos x="331" y="208"/>
                </a:cxn>
                <a:cxn ang="0">
                  <a:pos x="338" y="156"/>
                </a:cxn>
                <a:cxn ang="0">
                  <a:pos x="315" y="99"/>
                </a:cxn>
                <a:cxn ang="0">
                  <a:pos x="307" y="45"/>
                </a:cxn>
                <a:cxn ang="0">
                  <a:pos x="363" y="0"/>
                </a:cxn>
                <a:cxn ang="0">
                  <a:pos x="368" y="83"/>
                </a:cxn>
                <a:cxn ang="0">
                  <a:pos x="364" y="175"/>
                </a:cxn>
                <a:cxn ang="0">
                  <a:pos x="356" y="272"/>
                </a:cxn>
                <a:cxn ang="0">
                  <a:pos x="351" y="374"/>
                </a:cxn>
              </a:cxnLst>
              <a:rect l="0" t="0" r="r" b="b"/>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7" name="Freeform 77"/>
            <p:cNvSpPr>
              <a:spLocks/>
            </p:cNvSpPr>
            <p:nvPr/>
          </p:nvSpPr>
          <p:spPr bwMode="auto">
            <a:xfrm>
              <a:off x="4278" y="1767"/>
              <a:ext cx="31" cy="46"/>
            </a:xfrm>
            <a:custGeom>
              <a:avLst/>
              <a:gdLst/>
              <a:ahLst/>
              <a:cxnLst>
                <a:cxn ang="0">
                  <a:pos x="156" y="31"/>
                </a:cxn>
                <a:cxn ang="0">
                  <a:pos x="42" y="228"/>
                </a:cxn>
                <a:cxn ang="0">
                  <a:pos x="32" y="219"/>
                </a:cxn>
                <a:cxn ang="0">
                  <a:pos x="20" y="211"/>
                </a:cxn>
                <a:cxn ang="0">
                  <a:pos x="14" y="205"/>
                </a:cxn>
                <a:cxn ang="0">
                  <a:pos x="8" y="200"/>
                </a:cxn>
                <a:cxn ang="0">
                  <a:pos x="4" y="193"/>
                </a:cxn>
                <a:cxn ang="0">
                  <a:pos x="0" y="187"/>
                </a:cxn>
                <a:cxn ang="0">
                  <a:pos x="114" y="0"/>
                </a:cxn>
                <a:cxn ang="0">
                  <a:pos x="120" y="0"/>
                </a:cxn>
                <a:cxn ang="0">
                  <a:pos x="126" y="2"/>
                </a:cxn>
                <a:cxn ang="0">
                  <a:pos x="130" y="5"/>
                </a:cxn>
                <a:cxn ang="0">
                  <a:pos x="135" y="11"/>
                </a:cxn>
                <a:cxn ang="0">
                  <a:pos x="138" y="15"/>
                </a:cxn>
                <a:cxn ang="0">
                  <a:pos x="144" y="21"/>
                </a:cxn>
                <a:cxn ang="0">
                  <a:pos x="148" y="26"/>
                </a:cxn>
                <a:cxn ang="0">
                  <a:pos x="156" y="31"/>
                </a:cxn>
              </a:cxnLst>
              <a:rect l="0" t="0" r="r" b="b"/>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8" name="Freeform 78"/>
            <p:cNvSpPr>
              <a:spLocks/>
            </p:cNvSpPr>
            <p:nvPr/>
          </p:nvSpPr>
          <p:spPr bwMode="auto">
            <a:xfrm>
              <a:off x="4275" y="1773"/>
              <a:ext cx="11" cy="19"/>
            </a:xfrm>
            <a:custGeom>
              <a:avLst/>
              <a:gdLst/>
              <a:ahLst/>
              <a:cxnLst>
                <a:cxn ang="0">
                  <a:pos x="3" y="93"/>
                </a:cxn>
                <a:cxn ang="0">
                  <a:pos x="2" y="74"/>
                </a:cxn>
                <a:cxn ang="0">
                  <a:pos x="1" y="58"/>
                </a:cxn>
                <a:cxn ang="0">
                  <a:pos x="0" y="43"/>
                </a:cxn>
                <a:cxn ang="0">
                  <a:pos x="2" y="31"/>
                </a:cxn>
                <a:cxn ang="0">
                  <a:pos x="5" y="19"/>
                </a:cxn>
                <a:cxn ang="0">
                  <a:pos x="15" y="10"/>
                </a:cxn>
                <a:cxn ang="0">
                  <a:pos x="31" y="4"/>
                </a:cxn>
                <a:cxn ang="0">
                  <a:pos x="55" y="0"/>
                </a:cxn>
                <a:cxn ang="0">
                  <a:pos x="3" y="93"/>
                </a:cxn>
              </a:cxnLst>
              <a:rect l="0" t="0" r="r" b="b"/>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9" name="Freeform 79"/>
            <p:cNvSpPr>
              <a:spLocks/>
            </p:cNvSpPr>
            <p:nvPr/>
          </p:nvSpPr>
          <p:spPr bwMode="auto">
            <a:xfrm>
              <a:off x="4131" y="1777"/>
              <a:ext cx="29" cy="44"/>
            </a:xfrm>
            <a:custGeom>
              <a:avLst/>
              <a:gdLst/>
              <a:ahLst/>
              <a:cxnLst>
                <a:cxn ang="0">
                  <a:pos x="145" y="0"/>
                </a:cxn>
                <a:cxn ang="0">
                  <a:pos x="126" y="27"/>
                </a:cxn>
                <a:cxn ang="0">
                  <a:pos x="109" y="55"/>
                </a:cxn>
                <a:cxn ang="0">
                  <a:pos x="92" y="82"/>
                </a:cxn>
                <a:cxn ang="0">
                  <a:pos x="76" y="111"/>
                </a:cxn>
                <a:cxn ang="0">
                  <a:pos x="58" y="139"/>
                </a:cxn>
                <a:cxn ang="0">
                  <a:pos x="41" y="167"/>
                </a:cxn>
                <a:cxn ang="0">
                  <a:pos x="21" y="193"/>
                </a:cxn>
                <a:cxn ang="0">
                  <a:pos x="0" y="218"/>
                </a:cxn>
                <a:cxn ang="0">
                  <a:pos x="2" y="183"/>
                </a:cxn>
                <a:cxn ang="0">
                  <a:pos x="8" y="150"/>
                </a:cxn>
                <a:cxn ang="0">
                  <a:pos x="17" y="119"/>
                </a:cxn>
                <a:cxn ang="0">
                  <a:pos x="31" y="92"/>
                </a:cxn>
                <a:cxn ang="0">
                  <a:pos x="45" y="65"/>
                </a:cxn>
                <a:cxn ang="0">
                  <a:pos x="60" y="41"/>
                </a:cxn>
                <a:cxn ang="0">
                  <a:pos x="76" y="19"/>
                </a:cxn>
                <a:cxn ang="0">
                  <a:pos x="93" y="0"/>
                </a:cxn>
                <a:cxn ang="0">
                  <a:pos x="96" y="2"/>
                </a:cxn>
                <a:cxn ang="0">
                  <a:pos x="102" y="3"/>
                </a:cxn>
                <a:cxn ang="0">
                  <a:pos x="109" y="3"/>
                </a:cxn>
                <a:cxn ang="0">
                  <a:pos x="116" y="3"/>
                </a:cxn>
                <a:cxn ang="0">
                  <a:pos x="122" y="1"/>
                </a:cxn>
                <a:cxn ang="0">
                  <a:pos x="129" y="1"/>
                </a:cxn>
                <a:cxn ang="0">
                  <a:pos x="137" y="0"/>
                </a:cxn>
                <a:cxn ang="0">
                  <a:pos x="145" y="0"/>
                </a:cxn>
              </a:cxnLst>
              <a:rect l="0" t="0" r="r" b="b"/>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0" name="Freeform 80"/>
            <p:cNvSpPr>
              <a:spLocks/>
            </p:cNvSpPr>
            <p:nvPr/>
          </p:nvSpPr>
          <p:spPr bwMode="auto">
            <a:xfrm>
              <a:off x="4139" y="1782"/>
              <a:ext cx="29" cy="53"/>
            </a:xfrm>
            <a:custGeom>
              <a:avLst/>
              <a:gdLst/>
              <a:ahLst/>
              <a:cxnLst>
                <a:cxn ang="0">
                  <a:pos x="32" y="269"/>
                </a:cxn>
                <a:cxn ang="0">
                  <a:pos x="0" y="249"/>
                </a:cxn>
                <a:cxn ang="0">
                  <a:pos x="146" y="0"/>
                </a:cxn>
                <a:cxn ang="0">
                  <a:pos x="145" y="36"/>
                </a:cxn>
                <a:cxn ang="0">
                  <a:pos x="137" y="72"/>
                </a:cxn>
                <a:cxn ang="0">
                  <a:pos x="123" y="106"/>
                </a:cxn>
                <a:cxn ang="0">
                  <a:pos x="107" y="141"/>
                </a:cxn>
                <a:cxn ang="0">
                  <a:pos x="87" y="173"/>
                </a:cxn>
                <a:cxn ang="0">
                  <a:pos x="68" y="206"/>
                </a:cxn>
                <a:cxn ang="0">
                  <a:pos x="48" y="237"/>
                </a:cxn>
                <a:cxn ang="0">
                  <a:pos x="32" y="269"/>
                </a:cxn>
              </a:cxnLst>
              <a:rect l="0" t="0" r="r" b="b"/>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1" name="Freeform 81"/>
            <p:cNvSpPr>
              <a:spLocks/>
            </p:cNvSpPr>
            <p:nvPr/>
          </p:nvSpPr>
          <p:spPr bwMode="auto">
            <a:xfrm>
              <a:off x="4293" y="1782"/>
              <a:ext cx="30" cy="43"/>
            </a:xfrm>
            <a:custGeom>
              <a:avLst/>
              <a:gdLst/>
              <a:ahLst/>
              <a:cxnLst>
                <a:cxn ang="0">
                  <a:pos x="61" y="217"/>
                </a:cxn>
                <a:cxn ang="0">
                  <a:pos x="51" y="209"/>
                </a:cxn>
                <a:cxn ang="0">
                  <a:pos x="38" y="203"/>
                </a:cxn>
                <a:cxn ang="0">
                  <a:pos x="26" y="198"/>
                </a:cxn>
                <a:cxn ang="0">
                  <a:pos x="14" y="193"/>
                </a:cxn>
                <a:cxn ang="0">
                  <a:pos x="4" y="185"/>
                </a:cxn>
                <a:cxn ang="0">
                  <a:pos x="0" y="179"/>
                </a:cxn>
                <a:cxn ang="0">
                  <a:pos x="1" y="167"/>
                </a:cxn>
                <a:cxn ang="0">
                  <a:pos x="9" y="155"/>
                </a:cxn>
                <a:cxn ang="0">
                  <a:pos x="112" y="0"/>
                </a:cxn>
                <a:cxn ang="0">
                  <a:pos x="139" y="23"/>
                </a:cxn>
                <a:cxn ang="0">
                  <a:pos x="149" y="49"/>
                </a:cxn>
                <a:cxn ang="0">
                  <a:pos x="143" y="76"/>
                </a:cxn>
                <a:cxn ang="0">
                  <a:pos x="129" y="104"/>
                </a:cxn>
                <a:cxn ang="0">
                  <a:pos x="107" y="131"/>
                </a:cxn>
                <a:cxn ang="0">
                  <a:pos x="87" y="161"/>
                </a:cxn>
                <a:cxn ang="0">
                  <a:pos x="69" y="189"/>
                </a:cxn>
                <a:cxn ang="0">
                  <a:pos x="61" y="217"/>
                </a:cxn>
              </a:cxnLst>
              <a:rect l="0" t="0" r="r" b="b"/>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2" name="Freeform 82"/>
            <p:cNvSpPr>
              <a:spLocks/>
            </p:cNvSpPr>
            <p:nvPr/>
          </p:nvSpPr>
          <p:spPr bwMode="auto">
            <a:xfrm>
              <a:off x="4313" y="1798"/>
              <a:ext cx="31" cy="37"/>
            </a:xfrm>
            <a:custGeom>
              <a:avLst/>
              <a:gdLst/>
              <a:ahLst/>
              <a:cxnLst>
                <a:cxn ang="0">
                  <a:pos x="156" y="52"/>
                </a:cxn>
                <a:cxn ang="0">
                  <a:pos x="63" y="186"/>
                </a:cxn>
                <a:cxn ang="0">
                  <a:pos x="0" y="166"/>
                </a:cxn>
                <a:cxn ang="0">
                  <a:pos x="84" y="0"/>
                </a:cxn>
                <a:cxn ang="0">
                  <a:pos x="91" y="3"/>
                </a:cxn>
                <a:cxn ang="0">
                  <a:pos x="100" y="6"/>
                </a:cxn>
                <a:cxn ang="0">
                  <a:pos x="110" y="11"/>
                </a:cxn>
                <a:cxn ang="0">
                  <a:pos x="120" y="17"/>
                </a:cxn>
                <a:cxn ang="0">
                  <a:pos x="129" y="22"/>
                </a:cxn>
                <a:cxn ang="0">
                  <a:pos x="138" y="30"/>
                </a:cxn>
                <a:cxn ang="0">
                  <a:pos x="147" y="40"/>
                </a:cxn>
                <a:cxn ang="0">
                  <a:pos x="156" y="52"/>
                </a:cxn>
              </a:cxnLst>
              <a:rect l="0" t="0" r="r" b="b"/>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3" name="Freeform 83"/>
            <p:cNvSpPr>
              <a:spLocks/>
            </p:cNvSpPr>
            <p:nvPr/>
          </p:nvSpPr>
          <p:spPr bwMode="auto">
            <a:xfrm>
              <a:off x="4154" y="1809"/>
              <a:ext cx="26" cy="43"/>
            </a:xfrm>
            <a:custGeom>
              <a:avLst/>
              <a:gdLst/>
              <a:ahLst/>
              <a:cxnLst>
                <a:cxn ang="0">
                  <a:pos x="124" y="72"/>
                </a:cxn>
                <a:cxn ang="0">
                  <a:pos x="40" y="218"/>
                </a:cxn>
                <a:cxn ang="0">
                  <a:pos x="30" y="209"/>
                </a:cxn>
                <a:cxn ang="0">
                  <a:pos x="20" y="201"/>
                </a:cxn>
                <a:cxn ang="0">
                  <a:pos x="7" y="193"/>
                </a:cxn>
                <a:cxn ang="0">
                  <a:pos x="0" y="186"/>
                </a:cxn>
                <a:cxn ang="0">
                  <a:pos x="82" y="0"/>
                </a:cxn>
                <a:cxn ang="0">
                  <a:pos x="92" y="1"/>
                </a:cxn>
                <a:cxn ang="0">
                  <a:pos x="104" y="6"/>
                </a:cxn>
                <a:cxn ang="0">
                  <a:pos x="113" y="13"/>
                </a:cxn>
                <a:cxn ang="0">
                  <a:pos x="122" y="23"/>
                </a:cxn>
                <a:cxn ang="0">
                  <a:pos x="126" y="33"/>
                </a:cxn>
                <a:cxn ang="0">
                  <a:pos x="130" y="47"/>
                </a:cxn>
                <a:cxn ang="0">
                  <a:pos x="128" y="59"/>
                </a:cxn>
                <a:cxn ang="0">
                  <a:pos x="124" y="72"/>
                </a:cxn>
              </a:cxnLst>
              <a:rect l="0" t="0" r="r" b="b"/>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4" name="Freeform 84"/>
            <p:cNvSpPr>
              <a:spLocks/>
            </p:cNvSpPr>
            <p:nvPr/>
          </p:nvSpPr>
          <p:spPr bwMode="auto">
            <a:xfrm>
              <a:off x="4336" y="1815"/>
              <a:ext cx="20" cy="29"/>
            </a:xfrm>
            <a:custGeom>
              <a:avLst/>
              <a:gdLst/>
              <a:ahLst/>
              <a:cxnLst>
                <a:cxn ang="0">
                  <a:pos x="83" y="146"/>
                </a:cxn>
                <a:cxn ang="0">
                  <a:pos x="0" y="136"/>
                </a:cxn>
                <a:cxn ang="0">
                  <a:pos x="62" y="0"/>
                </a:cxn>
                <a:cxn ang="0">
                  <a:pos x="72" y="15"/>
                </a:cxn>
                <a:cxn ang="0">
                  <a:pos x="82" y="33"/>
                </a:cxn>
                <a:cxn ang="0">
                  <a:pos x="89" y="50"/>
                </a:cxn>
                <a:cxn ang="0">
                  <a:pos x="96" y="69"/>
                </a:cxn>
                <a:cxn ang="0">
                  <a:pos x="97" y="87"/>
                </a:cxn>
                <a:cxn ang="0">
                  <a:pos x="96" y="106"/>
                </a:cxn>
                <a:cxn ang="0">
                  <a:pos x="91" y="125"/>
                </a:cxn>
                <a:cxn ang="0">
                  <a:pos x="83" y="146"/>
                </a:cxn>
              </a:cxnLst>
              <a:rect l="0" t="0" r="r" b="b"/>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5" name="Freeform 85"/>
            <p:cNvSpPr>
              <a:spLocks/>
            </p:cNvSpPr>
            <p:nvPr/>
          </p:nvSpPr>
          <p:spPr bwMode="auto">
            <a:xfrm>
              <a:off x="4171" y="1827"/>
              <a:ext cx="24" cy="35"/>
            </a:xfrm>
            <a:custGeom>
              <a:avLst/>
              <a:gdLst/>
              <a:ahLst/>
              <a:cxnLst>
                <a:cxn ang="0">
                  <a:pos x="57" y="176"/>
                </a:cxn>
                <a:cxn ang="0">
                  <a:pos x="44" y="174"/>
                </a:cxn>
                <a:cxn ang="0">
                  <a:pos x="31" y="171"/>
                </a:cxn>
                <a:cxn ang="0">
                  <a:pos x="18" y="163"/>
                </a:cxn>
                <a:cxn ang="0">
                  <a:pos x="9" y="155"/>
                </a:cxn>
                <a:cxn ang="0">
                  <a:pos x="2" y="144"/>
                </a:cxn>
                <a:cxn ang="0">
                  <a:pos x="0" y="132"/>
                </a:cxn>
                <a:cxn ang="0">
                  <a:pos x="4" y="118"/>
                </a:cxn>
                <a:cxn ang="0">
                  <a:pos x="15" y="104"/>
                </a:cxn>
                <a:cxn ang="0">
                  <a:pos x="79" y="0"/>
                </a:cxn>
                <a:cxn ang="0">
                  <a:pos x="107" y="19"/>
                </a:cxn>
                <a:cxn ang="0">
                  <a:pos x="119" y="42"/>
                </a:cxn>
                <a:cxn ang="0">
                  <a:pos x="118" y="65"/>
                </a:cxn>
                <a:cxn ang="0">
                  <a:pos x="110" y="88"/>
                </a:cxn>
                <a:cxn ang="0">
                  <a:pos x="95" y="111"/>
                </a:cxn>
                <a:cxn ang="0">
                  <a:pos x="79" y="133"/>
                </a:cxn>
                <a:cxn ang="0">
                  <a:pos x="64" y="155"/>
                </a:cxn>
                <a:cxn ang="0">
                  <a:pos x="57" y="176"/>
                </a:cxn>
              </a:cxnLst>
              <a:rect l="0" t="0" r="r" b="b"/>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6" name="Freeform 86"/>
            <p:cNvSpPr>
              <a:spLocks/>
            </p:cNvSpPr>
            <p:nvPr/>
          </p:nvSpPr>
          <p:spPr bwMode="auto">
            <a:xfrm>
              <a:off x="4193" y="1846"/>
              <a:ext cx="17" cy="23"/>
            </a:xfrm>
            <a:custGeom>
              <a:avLst/>
              <a:gdLst/>
              <a:ahLst/>
              <a:cxnLst>
                <a:cxn ang="0">
                  <a:pos x="73" y="114"/>
                </a:cxn>
                <a:cxn ang="0">
                  <a:pos x="0" y="104"/>
                </a:cxn>
                <a:cxn ang="0">
                  <a:pos x="42" y="0"/>
                </a:cxn>
                <a:cxn ang="0">
                  <a:pos x="52" y="11"/>
                </a:cxn>
                <a:cxn ang="0">
                  <a:pos x="64" y="25"/>
                </a:cxn>
                <a:cxn ang="0">
                  <a:pos x="73" y="38"/>
                </a:cxn>
                <a:cxn ang="0">
                  <a:pos x="80" y="53"/>
                </a:cxn>
                <a:cxn ang="0">
                  <a:pos x="84" y="67"/>
                </a:cxn>
                <a:cxn ang="0">
                  <a:pos x="85" y="82"/>
                </a:cxn>
                <a:cxn ang="0">
                  <a:pos x="80" y="97"/>
                </a:cxn>
                <a:cxn ang="0">
                  <a:pos x="73" y="114"/>
                </a:cxn>
              </a:cxnLst>
              <a:rect l="0" t="0" r="r" b="b"/>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7" name="Freeform 87"/>
            <p:cNvSpPr>
              <a:spLocks/>
            </p:cNvSpPr>
            <p:nvPr/>
          </p:nvSpPr>
          <p:spPr bwMode="auto">
            <a:xfrm>
              <a:off x="4212" y="884"/>
              <a:ext cx="12" cy="7"/>
            </a:xfrm>
            <a:custGeom>
              <a:avLst/>
              <a:gdLst/>
              <a:ahLst/>
              <a:cxnLst>
                <a:cxn ang="0">
                  <a:pos x="62" y="32"/>
                </a:cxn>
                <a:cxn ang="0">
                  <a:pos x="62" y="34"/>
                </a:cxn>
                <a:cxn ang="0">
                  <a:pos x="58" y="35"/>
                </a:cxn>
                <a:cxn ang="0">
                  <a:pos x="49" y="35"/>
                </a:cxn>
                <a:cxn ang="0">
                  <a:pos x="38" y="35"/>
                </a:cxn>
                <a:cxn ang="0">
                  <a:pos x="26" y="33"/>
                </a:cxn>
                <a:cxn ang="0">
                  <a:pos x="15" y="33"/>
                </a:cxn>
                <a:cxn ang="0">
                  <a:pos x="6" y="32"/>
                </a:cxn>
                <a:cxn ang="0">
                  <a:pos x="0" y="32"/>
                </a:cxn>
                <a:cxn ang="0">
                  <a:pos x="31" y="0"/>
                </a:cxn>
                <a:cxn ang="0">
                  <a:pos x="62" y="32"/>
                </a:cxn>
              </a:cxnLst>
              <a:rect l="0" t="0" r="r" b="b"/>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8" name="Freeform 88"/>
            <p:cNvSpPr>
              <a:spLocks/>
            </p:cNvSpPr>
            <p:nvPr/>
          </p:nvSpPr>
          <p:spPr bwMode="auto">
            <a:xfrm>
              <a:off x="4123" y="610"/>
              <a:ext cx="62" cy="66"/>
            </a:xfrm>
            <a:custGeom>
              <a:avLst/>
              <a:gdLst/>
              <a:ahLst/>
              <a:cxnLst>
                <a:cxn ang="0">
                  <a:pos x="228" y="104"/>
                </a:cxn>
                <a:cxn ang="0">
                  <a:pos x="310" y="125"/>
                </a:cxn>
                <a:cxn ang="0">
                  <a:pos x="310" y="136"/>
                </a:cxn>
                <a:cxn ang="0">
                  <a:pos x="300" y="143"/>
                </a:cxn>
                <a:cxn ang="0">
                  <a:pos x="290" y="152"/>
                </a:cxn>
                <a:cxn ang="0">
                  <a:pos x="278" y="162"/>
                </a:cxn>
                <a:cxn ang="0">
                  <a:pos x="267" y="172"/>
                </a:cxn>
                <a:cxn ang="0">
                  <a:pos x="256" y="182"/>
                </a:cxn>
                <a:cxn ang="0">
                  <a:pos x="249" y="195"/>
                </a:cxn>
                <a:cxn ang="0">
                  <a:pos x="246" y="206"/>
                </a:cxn>
                <a:cxn ang="0">
                  <a:pos x="248" y="218"/>
                </a:cxn>
                <a:cxn ang="0">
                  <a:pos x="258" y="231"/>
                </a:cxn>
                <a:cxn ang="0">
                  <a:pos x="266" y="244"/>
                </a:cxn>
                <a:cxn ang="0">
                  <a:pos x="271" y="259"/>
                </a:cxn>
                <a:cxn ang="0">
                  <a:pos x="274" y="275"/>
                </a:cxn>
                <a:cxn ang="0">
                  <a:pos x="274" y="289"/>
                </a:cxn>
                <a:cxn ang="0">
                  <a:pos x="274" y="305"/>
                </a:cxn>
                <a:cxn ang="0">
                  <a:pos x="272" y="319"/>
                </a:cxn>
                <a:cxn ang="0">
                  <a:pos x="270" y="332"/>
                </a:cxn>
                <a:cxn ang="0">
                  <a:pos x="254" y="329"/>
                </a:cxn>
                <a:cxn ang="0">
                  <a:pos x="240" y="323"/>
                </a:cxn>
                <a:cxn ang="0">
                  <a:pos x="228" y="314"/>
                </a:cxn>
                <a:cxn ang="0">
                  <a:pos x="218" y="306"/>
                </a:cxn>
                <a:cxn ang="0">
                  <a:pos x="205" y="296"/>
                </a:cxn>
                <a:cxn ang="0">
                  <a:pos x="193" y="288"/>
                </a:cxn>
                <a:cxn ang="0">
                  <a:pos x="179" y="282"/>
                </a:cxn>
                <a:cxn ang="0">
                  <a:pos x="166" y="280"/>
                </a:cxn>
                <a:cxn ang="0">
                  <a:pos x="160" y="275"/>
                </a:cxn>
                <a:cxn ang="0">
                  <a:pos x="156" y="269"/>
                </a:cxn>
                <a:cxn ang="0">
                  <a:pos x="149" y="262"/>
                </a:cxn>
                <a:cxn ang="0">
                  <a:pos x="143" y="258"/>
                </a:cxn>
                <a:cxn ang="0">
                  <a:pos x="135" y="253"/>
                </a:cxn>
                <a:cxn ang="0">
                  <a:pos x="128" y="252"/>
                </a:cxn>
                <a:cxn ang="0">
                  <a:pos x="121" y="253"/>
                </a:cxn>
                <a:cxn ang="0">
                  <a:pos x="114" y="260"/>
                </a:cxn>
                <a:cxn ang="0">
                  <a:pos x="100" y="270"/>
                </a:cxn>
                <a:cxn ang="0">
                  <a:pos x="88" y="280"/>
                </a:cxn>
                <a:cxn ang="0">
                  <a:pos x="74" y="289"/>
                </a:cxn>
                <a:cxn ang="0">
                  <a:pos x="62" y="299"/>
                </a:cxn>
                <a:cxn ang="0">
                  <a:pos x="48" y="305"/>
                </a:cxn>
                <a:cxn ang="0">
                  <a:pos x="35" y="312"/>
                </a:cxn>
                <a:cxn ang="0">
                  <a:pos x="21" y="317"/>
                </a:cxn>
                <a:cxn ang="0">
                  <a:pos x="10" y="322"/>
                </a:cxn>
                <a:cxn ang="0">
                  <a:pos x="62" y="187"/>
                </a:cxn>
                <a:cxn ang="0">
                  <a:pos x="55" y="178"/>
                </a:cxn>
                <a:cxn ang="0">
                  <a:pos x="48" y="169"/>
                </a:cxn>
                <a:cxn ang="0">
                  <a:pos x="39" y="160"/>
                </a:cxn>
                <a:cxn ang="0">
                  <a:pos x="30" y="151"/>
                </a:cxn>
                <a:cxn ang="0">
                  <a:pos x="20" y="140"/>
                </a:cxn>
                <a:cxn ang="0">
                  <a:pos x="11" y="131"/>
                </a:cxn>
                <a:cxn ang="0">
                  <a:pos x="4" y="121"/>
                </a:cxn>
                <a:cxn ang="0">
                  <a:pos x="0" y="114"/>
                </a:cxn>
                <a:cxn ang="0">
                  <a:pos x="27" y="117"/>
                </a:cxn>
                <a:cxn ang="0">
                  <a:pos x="52" y="112"/>
                </a:cxn>
                <a:cxn ang="0">
                  <a:pos x="73" y="100"/>
                </a:cxn>
                <a:cxn ang="0">
                  <a:pos x="92" y="84"/>
                </a:cxn>
                <a:cxn ang="0">
                  <a:pos x="108" y="64"/>
                </a:cxn>
                <a:cxn ang="0">
                  <a:pos x="124" y="42"/>
                </a:cxn>
                <a:cxn ang="0">
                  <a:pos x="139" y="19"/>
                </a:cxn>
                <a:cxn ang="0">
                  <a:pos x="156" y="0"/>
                </a:cxn>
                <a:cxn ang="0">
                  <a:pos x="166" y="0"/>
                </a:cxn>
                <a:cxn ang="0">
                  <a:pos x="228" y="104"/>
                </a:cxn>
              </a:cxnLst>
              <a:rect l="0" t="0" r="r" b="b"/>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9" name="Freeform 89"/>
            <p:cNvSpPr>
              <a:spLocks/>
            </p:cNvSpPr>
            <p:nvPr/>
          </p:nvSpPr>
          <p:spPr bwMode="auto">
            <a:xfrm>
              <a:off x="4131" y="618"/>
              <a:ext cx="46" cy="52"/>
            </a:xfrm>
            <a:custGeom>
              <a:avLst/>
              <a:gdLst/>
              <a:ahLst/>
              <a:cxnLst>
                <a:cxn ang="0">
                  <a:pos x="197" y="94"/>
                </a:cxn>
                <a:cxn ang="0">
                  <a:pos x="204" y="94"/>
                </a:cxn>
                <a:cxn ang="0">
                  <a:pos x="212" y="94"/>
                </a:cxn>
                <a:cxn ang="0">
                  <a:pos x="220" y="94"/>
                </a:cxn>
                <a:cxn ang="0">
                  <a:pos x="229" y="94"/>
                </a:cxn>
                <a:cxn ang="0">
                  <a:pos x="222" y="103"/>
                </a:cxn>
                <a:cxn ang="0">
                  <a:pos x="216" y="111"/>
                </a:cxn>
                <a:cxn ang="0">
                  <a:pos x="208" y="116"/>
                </a:cxn>
                <a:cxn ang="0">
                  <a:pos x="202" y="122"/>
                </a:cxn>
                <a:cxn ang="0">
                  <a:pos x="194" y="127"/>
                </a:cxn>
                <a:cxn ang="0">
                  <a:pos x="187" y="131"/>
                </a:cxn>
                <a:cxn ang="0">
                  <a:pos x="180" y="137"/>
                </a:cxn>
                <a:cxn ang="0">
                  <a:pos x="177" y="145"/>
                </a:cxn>
                <a:cxn ang="0">
                  <a:pos x="180" y="159"/>
                </a:cxn>
                <a:cxn ang="0">
                  <a:pos x="186" y="175"/>
                </a:cxn>
                <a:cxn ang="0">
                  <a:pos x="193" y="190"/>
                </a:cxn>
                <a:cxn ang="0">
                  <a:pos x="199" y="206"/>
                </a:cxn>
                <a:cxn ang="0">
                  <a:pos x="204" y="219"/>
                </a:cxn>
                <a:cxn ang="0">
                  <a:pos x="207" y="233"/>
                </a:cxn>
                <a:cxn ang="0">
                  <a:pos x="208" y="245"/>
                </a:cxn>
                <a:cxn ang="0">
                  <a:pos x="207" y="259"/>
                </a:cxn>
                <a:cxn ang="0">
                  <a:pos x="93" y="176"/>
                </a:cxn>
                <a:cxn ang="0">
                  <a:pos x="0" y="238"/>
                </a:cxn>
                <a:cxn ang="0">
                  <a:pos x="4" y="221"/>
                </a:cxn>
                <a:cxn ang="0">
                  <a:pos x="11" y="208"/>
                </a:cxn>
                <a:cxn ang="0">
                  <a:pos x="16" y="194"/>
                </a:cxn>
                <a:cxn ang="0">
                  <a:pos x="24" y="182"/>
                </a:cxn>
                <a:cxn ang="0">
                  <a:pos x="30" y="168"/>
                </a:cxn>
                <a:cxn ang="0">
                  <a:pos x="35" y="157"/>
                </a:cxn>
                <a:cxn ang="0">
                  <a:pos x="39" y="146"/>
                </a:cxn>
                <a:cxn ang="0">
                  <a:pos x="41" y="134"/>
                </a:cxn>
                <a:cxn ang="0">
                  <a:pos x="33" y="129"/>
                </a:cxn>
                <a:cxn ang="0">
                  <a:pos x="26" y="124"/>
                </a:cxn>
                <a:cxn ang="0">
                  <a:pos x="21" y="118"/>
                </a:cxn>
                <a:cxn ang="0">
                  <a:pos x="16" y="112"/>
                </a:cxn>
                <a:cxn ang="0">
                  <a:pos x="12" y="104"/>
                </a:cxn>
                <a:cxn ang="0">
                  <a:pos x="7" y="97"/>
                </a:cxn>
                <a:cxn ang="0">
                  <a:pos x="4" y="89"/>
                </a:cxn>
                <a:cxn ang="0">
                  <a:pos x="0" y="83"/>
                </a:cxn>
                <a:cxn ang="0">
                  <a:pos x="73" y="72"/>
                </a:cxn>
                <a:cxn ang="0">
                  <a:pos x="125" y="0"/>
                </a:cxn>
                <a:cxn ang="0">
                  <a:pos x="136" y="9"/>
                </a:cxn>
                <a:cxn ang="0">
                  <a:pos x="144" y="23"/>
                </a:cxn>
                <a:cxn ang="0">
                  <a:pos x="148" y="37"/>
                </a:cxn>
                <a:cxn ang="0">
                  <a:pos x="153" y="54"/>
                </a:cxn>
                <a:cxn ang="0">
                  <a:pos x="156" y="68"/>
                </a:cxn>
                <a:cxn ang="0">
                  <a:pos x="164" y="81"/>
                </a:cxn>
                <a:cxn ang="0">
                  <a:pos x="177" y="89"/>
                </a:cxn>
                <a:cxn ang="0">
                  <a:pos x="197" y="94"/>
                </a:cxn>
              </a:cxnLst>
              <a:rect l="0" t="0" r="r" b="b"/>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0" name="Freeform 90"/>
            <p:cNvSpPr>
              <a:spLocks/>
            </p:cNvSpPr>
            <p:nvPr/>
          </p:nvSpPr>
          <p:spPr bwMode="auto">
            <a:xfrm>
              <a:off x="4249" y="726"/>
              <a:ext cx="62" cy="60"/>
            </a:xfrm>
            <a:custGeom>
              <a:avLst/>
              <a:gdLst/>
              <a:ahLst/>
              <a:cxnLst>
                <a:cxn ang="0">
                  <a:pos x="210" y="24"/>
                </a:cxn>
                <a:cxn ang="0">
                  <a:pos x="213" y="51"/>
                </a:cxn>
                <a:cxn ang="0">
                  <a:pos x="216" y="75"/>
                </a:cxn>
                <a:cxn ang="0">
                  <a:pos x="229" y="95"/>
                </a:cxn>
                <a:cxn ang="0">
                  <a:pos x="249" y="104"/>
                </a:cxn>
                <a:cxn ang="0">
                  <a:pos x="271" y="107"/>
                </a:cxn>
                <a:cxn ang="0">
                  <a:pos x="291" y="114"/>
                </a:cxn>
                <a:cxn ang="0">
                  <a:pos x="306" y="126"/>
                </a:cxn>
                <a:cxn ang="0">
                  <a:pos x="239" y="197"/>
                </a:cxn>
                <a:cxn ang="0">
                  <a:pos x="240" y="219"/>
                </a:cxn>
                <a:cxn ang="0">
                  <a:pos x="243" y="243"/>
                </a:cxn>
                <a:cxn ang="0">
                  <a:pos x="247" y="267"/>
                </a:cxn>
                <a:cxn ang="0">
                  <a:pos x="249" y="290"/>
                </a:cxn>
                <a:cxn ang="0">
                  <a:pos x="220" y="285"/>
                </a:cxn>
                <a:cxn ang="0">
                  <a:pos x="198" y="272"/>
                </a:cxn>
                <a:cxn ang="0">
                  <a:pos x="177" y="255"/>
                </a:cxn>
                <a:cxn ang="0">
                  <a:pos x="155" y="238"/>
                </a:cxn>
                <a:cxn ang="0">
                  <a:pos x="133" y="255"/>
                </a:cxn>
                <a:cxn ang="0">
                  <a:pos x="114" y="273"/>
                </a:cxn>
                <a:cxn ang="0">
                  <a:pos x="94" y="288"/>
                </a:cxn>
                <a:cxn ang="0">
                  <a:pos x="73" y="300"/>
                </a:cxn>
                <a:cxn ang="0">
                  <a:pos x="67" y="258"/>
                </a:cxn>
                <a:cxn ang="0">
                  <a:pos x="83" y="216"/>
                </a:cxn>
                <a:cxn ang="0">
                  <a:pos x="90" y="178"/>
                </a:cxn>
                <a:cxn ang="0">
                  <a:pos x="63" y="156"/>
                </a:cxn>
                <a:cxn ang="0">
                  <a:pos x="47" y="147"/>
                </a:cxn>
                <a:cxn ang="0">
                  <a:pos x="31" y="138"/>
                </a:cxn>
                <a:cxn ang="0">
                  <a:pos x="15" y="128"/>
                </a:cxn>
                <a:cxn ang="0">
                  <a:pos x="0" y="114"/>
                </a:cxn>
                <a:cxn ang="0">
                  <a:pos x="115" y="84"/>
                </a:cxn>
                <a:cxn ang="0">
                  <a:pos x="135" y="62"/>
                </a:cxn>
                <a:cxn ang="0">
                  <a:pos x="156" y="37"/>
                </a:cxn>
                <a:cxn ang="0">
                  <a:pos x="179" y="14"/>
                </a:cxn>
                <a:cxn ang="0">
                  <a:pos x="207" y="0"/>
                </a:cxn>
              </a:cxnLst>
              <a:rect l="0" t="0" r="r" b="b"/>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1" name="Freeform 91"/>
            <p:cNvSpPr>
              <a:spLocks/>
            </p:cNvSpPr>
            <p:nvPr/>
          </p:nvSpPr>
          <p:spPr bwMode="auto">
            <a:xfrm>
              <a:off x="4257" y="733"/>
              <a:ext cx="48" cy="47"/>
            </a:xfrm>
            <a:custGeom>
              <a:avLst/>
              <a:gdLst/>
              <a:ahLst/>
              <a:cxnLst>
                <a:cxn ang="0">
                  <a:pos x="207" y="102"/>
                </a:cxn>
                <a:cxn ang="0">
                  <a:pos x="239" y="102"/>
                </a:cxn>
                <a:cxn ang="0">
                  <a:pos x="230" y="109"/>
                </a:cxn>
                <a:cxn ang="0">
                  <a:pos x="221" y="116"/>
                </a:cxn>
                <a:cxn ang="0">
                  <a:pos x="211" y="122"/>
                </a:cxn>
                <a:cxn ang="0">
                  <a:pos x="201" y="128"/>
                </a:cxn>
                <a:cxn ang="0">
                  <a:pos x="191" y="134"/>
                </a:cxn>
                <a:cxn ang="0">
                  <a:pos x="182" y="140"/>
                </a:cxn>
                <a:cxn ang="0">
                  <a:pos x="172" y="146"/>
                </a:cxn>
                <a:cxn ang="0">
                  <a:pos x="165" y="154"/>
                </a:cxn>
                <a:cxn ang="0">
                  <a:pos x="187" y="228"/>
                </a:cxn>
                <a:cxn ang="0">
                  <a:pos x="174" y="226"/>
                </a:cxn>
                <a:cxn ang="0">
                  <a:pos x="164" y="222"/>
                </a:cxn>
                <a:cxn ang="0">
                  <a:pos x="154" y="215"/>
                </a:cxn>
                <a:cxn ang="0">
                  <a:pos x="146" y="209"/>
                </a:cxn>
                <a:cxn ang="0">
                  <a:pos x="136" y="200"/>
                </a:cxn>
                <a:cxn ang="0">
                  <a:pos x="128" y="192"/>
                </a:cxn>
                <a:cxn ang="0">
                  <a:pos x="120" y="183"/>
                </a:cxn>
                <a:cxn ang="0">
                  <a:pos x="113" y="176"/>
                </a:cxn>
                <a:cxn ang="0">
                  <a:pos x="41" y="238"/>
                </a:cxn>
                <a:cxn ang="0">
                  <a:pos x="73" y="124"/>
                </a:cxn>
                <a:cxn ang="0">
                  <a:pos x="60" y="119"/>
                </a:cxn>
                <a:cxn ang="0">
                  <a:pos x="50" y="117"/>
                </a:cxn>
                <a:cxn ang="0">
                  <a:pos x="40" y="114"/>
                </a:cxn>
                <a:cxn ang="0">
                  <a:pos x="32" y="110"/>
                </a:cxn>
                <a:cxn ang="0">
                  <a:pos x="23" y="106"/>
                </a:cxn>
                <a:cxn ang="0">
                  <a:pos x="15" y="100"/>
                </a:cxn>
                <a:cxn ang="0">
                  <a:pos x="7" y="92"/>
                </a:cxn>
                <a:cxn ang="0">
                  <a:pos x="0" y="82"/>
                </a:cxn>
                <a:cxn ang="0">
                  <a:pos x="8" y="81"/>
                </a:cxn>
                <a:cxn ang="0">
                  <a:pos x="18" y="80"/>
                </a:cxn>
                <a:cxn ang="0">
                  <a:pos x="29" y="78"/>
                </a:cxn>
                <a:cxn ang="0">
                  <a:pos x="41" y="76"/>
                </a:cxn>
                <a:cxn ang="0">
                  <a:pos x="52" y="74"/>
                </a:cxn>
                <a:cxn ang="0">
                  <a:pos x="64" y="73"/>
                </a:cxn>
                <a:cxn ang="0">
                  <a:pos x="73" y="72"/>
                </a:cxn>
                <a:cxn ang="0">
                  <a:pos x="83" y="72"/>
                </a:cxn>
                <a:cxn ang="0">
                  <a:pos x="145" y="0"/>
                </a:cxn>
                <a:cxn ang="0">
                  <a:pos x="149" y="12"/>
                </a:cxn>
                <a:cxn ang="0">
                  <a:pos x="152" y="28"/>
                </a:cxn>
                <a:cxn ang="0">
                  <a:pos x="153" y="45"/>
                </a:cxn>
                <a:cxn ang="0">
                  <a:pos x="156" y="62"/>
                </a:cxn>
                <a:cxn ang="0">
                  <a:pos x="160" y="78"/>
                </a:cxn>
                <a:cxn ang="0">
                  <a:pos x="169" y="90"/>
                </a:cxn>
                <a:cxn ang="0">
                  <a:pos x="183" y="99"/>
                </a:cxn>
                <a:cxn ang="0">
                  <a:pos x="207" y="102"/>
                </a:cxn>
              </a:cxnLst>
              <a:rect l="0" t="0" r="r" b="b"/>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2" name="Freeform 92"/>
            <p:cNvSpPr>
              <a:spLocks/>
            </p:cNvSpPr>
            <p:nvPr/>
          </p:nvSpPr>
          <p:spPr bwMode="auto">
            <a:xfrm>
              <a:off x="3969" y="730"/>
              <a:ext cx="69" cy="69"/>
            </a:xfrm>
            <a:custGeom>
              <a:avLst/>
              <a:gdLst/>
              <a:ahLst/>
              <a:cxnLst>
                <a:cxn ang="0">
                  <a:pos x="218" y="0"/>
                </a:cxn>
                <a:cxn ang="0">
                  <a:pos x="217" y="15"/>
                </a:cxn>
                <a:cxn ang="0">
                  <a:pos x="216" y="32"/>
                </a:cxn>
                <a:cxn ang="0">
                  <a:pos x="215" y="49"/>
                </a:cxn>
                <a:cxn ang="0">
                  <a:pos x="215" y="66"/>
                </a:cxn>
                <a:cxn ang="0">
                  <a:pos x="215" y="82"/>
                </a:cxn>
                <a:cxn ang="0">
                  <a:pos x="217" y="97"/>
                </a:cxn>
                <a:cxn ang="0">
                  <a:pos x="221" y="112"/>
                </a:cxn>
                <a:cxn ang="0">
                  <a:pos x="229" y="126"/>
                </a:cxn>
                <a:cxn ang="0">
                  <a:pos x="343" y="156"/>
                </a:cxn>
                <a:cxn ang="0">
                  <a:pos x="343" y="166"/>
                </a:cxn>
                <a:cxn ang="0">
                  <a:pos x="239" y="229"/>
                </a:cxn>
                <a:cxn ang="0">
                  <a:pos x="239" y="242"/>
                </a:cxn>
                <a:cxn ang="0">
                  <a:pos x="240" y="256"/>
                </a:cxn>
                <a:cxn ang="0">
                  <a:pos x="240" y="268"/>
                </a:cxn>
                <a:cxn ang="0">
                  <a:pos x="242" y="280"/>
                </a:cxn>
                <a:cxn ang="0">
                  <a:pos x="242" y="291"/>
                </a:cxn>
                <a:cxn ang="0">
                  <a:pos x="242" y="303"/>
                </a:cxn>
                <a:cxn ang="0">
                  <a:pos x="241" y="317"/>
                </a:cxn>
                <a:cxn ang="0">
                  <a:pos x="239" y="332"/>
                </a:cxn>
                <a:cxn ang="0">
                  <a:pos x="226" y="326"/>
                </a:cxn>
                <a:cxn ang="0">
                  <a:pos x="216" y="319"/>
                </a:cxn>
                <a:cxn ang="0">
                  <a:pos x="207" y="309"/>
                </a:cxn>
                <a:cxn ang="0">
                  <a:pos x="198" y="300"/>
                </a:cxn>
                <a:cxn ang="0">
                  <a:pos x="189" y="288"/>
                </a:cxn>
                <a:cxn ang="0">
                  <a:pos x="181" y="278"/>
                </a:cxn>
                <a:cxn ang="0">
                  <a:pos x="173" y="268"/>
                </a:cxn>
                <a:cxn ang="0">
                  <a:pos x="166" y="260"/>
                </a:cxn>
                <a:cxn ang="0">
                  <a:pos x="62" y="343"/>
                </a:cxn>
                <a:cxn ang="0">
                  <a:pos x="56" y="334"/>
                </a:cxn>
                <a:cxn ang="0">
                  <a:pos x="53" y="325"/>
                </a:cxn>
                <a:cxn ang="0">
                  <a:pos x="52" y="315"/>
                </a:cxn>
                <a:cxn ang="0">
                  <a:pos x="56" y="306"/>
                </a:cxn>
                <a:cxn ang="0">
                  <a:pos x="58" y="296"/>
                </a:cxn>
                <a:cxn ang="0">
                  <a:pos x="62" y="286"/>
                </a:cxn>
                <a:cxn ang="0">
                  <a:pos x="67" y="277"/>
                </a:cxn>
                <a:cxn ang="0">
                  <a:pos x="73" y="270"/>
                </a:cxn>
                <a:cxn ang="0">
                  <a:pos x="104" y="218"/>
                </a:cxn>
                <a:cxn ang="0">
                  <a:pos x="91" y="207"/>
                </a:cxn>
                <a:cxn ang="0">
                  <a:pos x="77" y="197"/>
                </a:cxn>
                <a:cxn ang="0">
                  <a:pos x="61" y="188"/>
                </a:cxn>
                <a:cxn ang="0">
                  <a:pos x="48" y="180"/>
                </a:cxn>
                <a:cxn ang="0">
                  <a:pos x="33" y="170"/>
                </a:cxn>
                <a:cxn ang="0">
                  <a:pos x="21" y="161"/>
                </a:cxn>
                <a:cxn ang="0">
                  <a:pos x="8" y="149"/>
                </a:cxn>
                <a:cxn ang="0">
                  <a:pos x="0" y="136"/>
                </a:cxn>
                <a:cxn ang="0">
                  <a:pos x="8" y="128"/>
                </a:cxn>
                <a:cxn ang="0">
                  <a:pos x="18" y="125"/>
                </a:cxn>
                <a:cxn ang="0">
                  <a:pos x="28" y="122"/>
                </a:cxn>
                <a:cxn ang="0">
                  <a:pos x="41" y="122"/>
                </a:cxn>
                <a:cxn ang="0">
                  <a:pos x="52" y="122"/>
                </a:cxn>
                <a:cxn ang="0">
                  <a:pos x="64" y="123"/>
                </a:cxn>
                <a:cxn ang="0">
                  <a:pos x="73" y="125"/>
                </a:cxn>
                <a:cxn ang="0">
                  <a:pos x="83" y="126"/>
                </a:cxn>
                <a:cxn ang="0">
                  <a:pos x="197" y="0"/>
                </a:cxn>
                <a:cxn ang="0">
                  <a:pos x="218" y="0"/>
                </a:cxn>
              </a:cxnLst>
              <a:rect l="0" t="0" r="r" b="b"/>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3" name="Freeform 93"/>
            <p:cNvSpPr>
              <a:spLocks/>
            </p:cNvSpPr>
            <p:nvPr/>
          </p:nvSpPr>
          <p:spPr bwMode="auto">
            <a:xfrm>
              <a:off x="3977" y="739"/>
              <a:ext cx="52" cy="49"/>
            </a:xfrm>
            <a:custGeom>
              <a:avLst/>
              <a:gdLst/>
              <a:ahLst/>
              <a:cxnLst>
                <a:cxn ang="0">
                  <a:pos x="155" y="104"/>
                </a:cxn>
                <a:cxn ang="0">
                  <a:pos x="166" y="107"/>
                </a:cxn>
                <a:cxn ang="0">
                  <a:pos x="180" y="111"/>
                </a:cxn>
                <a:cxn ang="0">
                  <a:pos x="193" y="114"/>
                </a:cxn>
                <a:cxn ang="0">
                  <a:pos x="207" y="119"/>
                </a:cxn>
                <a:cxn ang="0">
                  <a:pos x="219" y="122"/>
                </a:cxn>
                <a:cxn ang="0">
                  <a:pos x="233" y="127"/>
                </a:cxn>
                <a:cxn ang="0">
                  <a:pos x="245" y="130"/>
                </a:cxn>
                <a:cxn ang="0">
                  <a:pos x="259" y="135"/>
                </a:cxn>
                <a:cxn ang="0">
                  <a:pos x="187" y="166"/>
                </a:cxn>
                <a:cxn ang="0">
                  <a:pos x="176" y="249"/>
                </a:cxn>
                <a:cxn ang="0">
                  <a:pos x="167" y="241"/>
                </a:cxn>
                <a:cxn ang="0">
                  <a:pos x="161" y="233"/>
                </a:cxn>
                <a:cxn ang="0">
                  <a:pos x="155" y="225"/>
                </a:cxn>
                <a:cxn ang="0">
                  <a:pos x="149" y="217"/>
                </a:cxn>
                <a:cxn ang="0">
                  <a:pos x="142" y="209"/>
                </a:cxn>
                <a:cxn ang="0">
                  <a:pos x="137" y="201"/>
                </a:cxn>
                <a:cxn ang="0">
                  <a:pos x="130" y="193"/>
                </a:cxn>
                <a:cxn ang="0">
                  <a:pos x="124" y="187"/>
                </a:cxn>
                <a:cxn ang="0">
                  <a:pos x="52" y="238"/>
                </a:cxn>
                <a:cxn ang="0">
                  <a:pos x="52" y="229"/>
                </a:cxn>
                <a:cxn ang="0">
                  <a:pos x="57" y="220"/>
                </a:cxn>
                <a:cxn ang="0">
                  <a:pos x="61" y="210"/>
                </a:cxn>
                <a:cxn ang="0">
                  <a:pos x="68" y="200"/>
                </a:cxn>
                <a:cxn ang="0">
                  <a:pos x="75" y="189"/>
                </a:cxn>
                <a:cxn ang="0">
                  <a:pos x="81" y="177"/>
                </a:cxn>
                <a:cxn ang="0">
                  <a:pos x="87" y="166"/>
                </a:cxn>
                <a:cxn ang="0">
                  <a:pos x="93" y="156"/>
                </a:cxn>
                <a:cxn ang="0">
                  <a:pos x="0" y="104"/>
                </a:cxn>
                <a:cxn ang="0">
                  <a:pos x="62" y="104"/>
                </a:cxn>
                <a:cxn ang="0">
                  <a:pos x="70" y="87"/>
                </a:cxn>
                <a:cxn ang="0">
                  <a:pos x="80" y="74"/>
                </a:cxn>
                <a:cxn ang="0">
                  <a:pos x="90" y="60"/>
                </a:cxn>
                <a:cxn ang="0">
                  <a:pos x="103" y="48"/>
                </a:cxn>
                <a:cxn ang="0">
                  <a:pos x="114" y="34"/>
                </a:cxn>
                <a:cxn ang="0">
                  <a:pos x="126" y="23"/>
                </a:cxn>
                <a:cxn ang="0">
                  <a:pos x="135" y="11"/>
                </a:cxn>
                <a:cxn ang="0">
                  <a:pos x="145" y="0"/>
                </a:cxn>
                <a:cxn ang="0">
                  <a:pos x="155" y="104"/>
                </a:cxn>
              </a:cxnLst>
              <a:rect l="0" t="0" r="r" b="b"/>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4" name="Freeform 94"/>
            <p:cNvSpPr>
              <a:spLocks/>
            </p:cNvSpPr>
            <p:nvPr/>
          </p:nvSpPr>
          <p:spPr bwMode="auto">
            <a:xfrm>
              <a:off x="3973" y="542"/>
              <a:ext cx="58" cy="58"/>
            </a:xfrm>
            <a:custGeom>
              <a:avLst/>
              <a:gdLst/>
              <a:ahLst/>
              <a:cxnLst>
                <a:cxn ang="0">
                  <a:pos x="197" y="94"/>
                </a:cxn>
                <a:cxn ang="0">
                  <a:pos x="205" y="94"/>
                </a:cxn>
                <a:cxn ang="0">
                  <a:pos x="217" y="94"/>
                </a:cxn>
                <a:cxn ang="0">
                  <a:pos x="230" y="94"/>
                </a:cxn>
                <a:cxn ang="0">
                  <a:pos x="244" y="96"/>
                </a:cxn>
                <a:cxn ang="0">
                  <a:pos x="256" y="97"/>
                </a:cxn>
                <a:cxn ang="0">
                  <a:pos x="270" y="102"/>
                </a:cxn>
                <a:cxn ang="0">
                  <a:pos x="280" y="106"/>
                </a:cxn>
                <a:cxn ang="0">
                  <a:pos x="290" y="114"/>
                </a:cxn>
                <a:cxn ang="0">
                  <a:pos x="278" y="126"/>
                </a:cxn>
                <a:cxn ang="0">
                  <a:pos x="263" y="137"/>
                </a:cxn>
                <a:cxn ang="0">
                  <a:pos x="246" y="145"/>
                </a:cxn>
                <a:cxn ang="0">
                  <a:pos x="230" y="152"/>
                </a:cxn>
                <a:cxn ang="0">
                  <a:pos x="215" y="160"/>
                </a:cxn>
                <a:cxn ang="0">
                  <a:pos x="208" y="172"/>
                </a:cxn>
                <a:cxn ang="0">
                  <a:pos x="206" y="186"/>
                </a:cxn>
                <a:cxn ang="0">
                  <a:pos x="218" y="208"/>
                </a:cxn>
                <a:cxn ang="0">
                  <a:pos x="221" y="215"/>
                </a:cxn>
                <a:cxn ang="0">
                  <a:pos x="224" y="223"/>
                </a:cxn>
                <a:cxn ang="0">
                  <a:pos x="227" y="230"/>
                </a:cxn>
                <a:cxn ang="0">
                  <a:pos x="230" y="238"/>
                </a:cxn>
                <a:cxn ang="0">
                  <a:pos x="230" y="245"/>
                </a:cxn>
                <a:cxn ang="0">
                  <a:pos x="231" y="254"/>
                </a:cxn>
                <a:cxn ang="0">
                  <a:pos x="230" y="261"/>
                </a:cxn>
                <a:cxn ang="0">
                  <a:pos x="228" y="270"/>
                </a:cxn>
                <a:cxn ang="0">
                  <a:pos x="215" y="268"/>
                </a:cxn>
                <a:cxn ang="0">
                  <a:pos x="205" y="262"/>
                </a:cxn>
                <a:cxn ang="0">
                  <a:pos x="195" y="254"/>
                </a:cxn>
                <a:cxn ang="0">
                  <a:pos x="186" y="246"/>
                </a:cxn>
                <a:cxn ang="0">
                  <a:pos x="176" y="235"/>
                </a:cxn>
                <a:cxn ang="0">
                  <a:pos x="166" y="225"/>
                </a:cxn>
                <a:cxn ang="0">
                  <a:pos x="156" y="216"/>
                </a:cxn>
                <a:cxn ang="0">
                  <a:pos x="145" y="208"/>
                </a:cxn>
                <a:cxn ang="0">
                  <a:pos x="52" y="290"/>
                </a:cxn>
                <a:cxn ang="0">
                  <a:pos x="41" y="280"/>
                </a:cxn>
                <a:cxn ang="0">
                  <a:pos x="41" y="264"/>
                </a:cxn>
                <a:cxn ang="0">
                  <a:pos x="46" y="251"/>
                </a:cxn>
                <a:cxn ang="0">
                  <a:pos x="52" y="236"/>
                </a:cxn>
                <a:cxn ang="0">
                  <a:pos x="59" y="223"/>
                </a:cxn>
                <a:cxn ang="0">
                  <a:pos x="66" y="208"/>
                </a:cxn>
                <a:cxn ang="0">
                  <a:pos x="76" y="194"/>
                </a:cxn>
                <a:cxn ang="0">
                  <a:pos x="84" y="180"/>
                </a:cxn>
                <a:cxn ang="0">
                  <a:pos x="93" y="166"/>
                </a:cxn>
                <a:cxn ang="0">
                  <a:pos x="80" y="160"/>
                </a:cxn>
                <a:cxn ang="0">
                  <a:pos x="67" y="156"/>
                </a:cxn>
                <a:cxn ang="0">
                  <a:pos x="55" y="149"/>
                </a:cxn>
                <a:cxn ang="0">
                  <a:pos x="43" y="143"/>
                </a:cxn>
                <a:cxn ang="0">
                  <a:pos x="29" y="136"/>
                </a:cxn>
                <a:cxn ang="0">
                  <a:pos x="18" y="129"/>
                </a:cxn>
                <a:cxn ang="0">
                  <a:pos x="7" y="121"/>
                </a:cxn>
                <a:cxn ang="0">
                  <a:pos x="0" y="114"/>
                </a:cxn>
                <a:cxn ang="0">
                  <a:pos x="0" y="104"/>
                </a:cxn>
                <a:cxn ang="0">
                  <a:pos x="104" y="94"/>
                </a:cxn>
                <a:cxn ang="0">
                  <a:pos x="156" y="0"/>
                </a:cxn>
                <a:cxn ang="0">
                  <a:pos x="162" y="7"/>
                </a:cxn>
                <a:cxn ang="0">
                  <a:pos x="169" y="17"/>
                </a:cxn>
                <a:cxn ang="0">
                  <a:pos x="174" y="27"/>
                </a:cxn>
                <a:cxn ang="0">
                  <a:pos x="179" y="38"/>
                </a:cxn>
                <a:cxn ang="0">
                  <a:pos x="184" y="50"/>
                </a:cxn>
                <a:cxn ang="0">
                  <a:pos x="188" y="63"/>
                </a:cxn>
                <a:cxn ang="0">
                  <a:pos x="193" y="77"/>
                </a:cxn>
                <a:cxn ang="0">
                  <a:pos x="197" y="94"/>
                </a:cxn>
              </a:cxnLst>
              <a:rect l="0" t="0" r="r" b="b"/>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5" name="Freeform 95"/>
            <p:cNvSpPr>
              <a:spLocks/>
            </p:cNvSpPr>
            <p:nvPr/>
          </p:nvSpPr>
          <p:spPr bwMode="auto">
            <a:xfrm>
              <a:off x="3981" y="548"/>
              <a:ext cx="42" cy="44"/>
            </a:xfrm>
            <a:custGeom>
              <a:avLst/>
              <a:gdLst/>
              <a:ahLst/>
              <a:cxnLst>
                <a:cxn ang="0">
                  <a:pos x="156" y="82"/>
                </a:cxn>
                <a:cxn ang="0">
                  <a:pos x="208" y="82"/>
                </a:cxn>
                <a:cxn ang="0">
                  <a:pos x="156" y="124"/>
                </a:cxn>
                <a:cxn ang="0">
                  <a:pos x="156" y="134"/>
                </a:cxn>
                <a:cxn ang="0">
                  <a:pos x="157" y="145"/>
                </a:cxn>
                <a:cxn ang="0">
                  <a:pos x="159" y="155"/>
                </a:cxn>
                <a:cxn ang="0">
                  <a:pos x="161" y="166"/>
                </a:cxn>
                <a:cxn ang="0">
                  <a:pos x="162" y="175"/>
                </a:cxn>
                <a:cxn ang="0">
                  <a:pos x="164" y="185"/>
                </a:cxn>
                <a:cxn ang="0">
                  <a:pos x="165" y="195"/>
                </a:cxn>
                <a:cxn ang="0">
                  <a:pos x="167" y="207"/>
                </a:cxn>
                <a:cxn ang="0">
                  <a:pos x="104" y="144"/>
                </a:cxn>
                <a:cxn ang="0">
                  <a:pos x="32" y="218"/>
                </a:cxn>
                <a:cxn ang="0">
                  <a:pos x="33" y="202"/>
                </a:cxn>
                <a:cxn ang="0">
                  <a:pos x="38" y="188"/>
                </a:cxn>
                <a:cxn ang="0">
                  <a:pos x="44" y="176"/>
                </a:cxn>
                <a:cxn ang="0">
                  <a:pos x="52" y="166"/>
                </a:cxn>
                <a:cxn ang="0">
                  <a:pos x="59" y="153"/>
                </a:cxn>
                <a:cxn ang="0">
                  <a:pos x="66" y="141"/>
                </a:cxn>
                <a:cxn ang="0">
                  <a:pos x="70" y="127"/>
                </a:cxn>
                <a:cxn ang="0">
                  <a:pos x="73" y="114"/>
                </a:cxn>
                <a:cxn ang="0">
                  <a:pos x="0" y="82"/>
                </a:cxn>
                <a:cxn ang="0">
                  <a:pos x="7" y="82"/>
                </a:cxn>
                <a:cxn ang="0">
                  <a:pos x="15" y="82"/>
                </a:cxn>
                <a:cxn ang="0">
                  <a:pos x="23" y="82"/>
                </a:cxn>
                <a:cxn ang="0">
                  <a:pos x="32" y="82"/>
                </a:cxn>
                <a:cxn ang="0">
                  <a:pos x="41" y="82"/>
                </a:cxn>
                <a:cxn ang="0">
                  <a:pos x="50" y="82"/>
                </a:cxn>
                <a:cxn ang="0">
                  <a:pos x="60" y="82"/>
                </a:cxn>
                <a:cxn ang="0">
                  <a:pos x="73" y="82"/>
                </a:cxn>
                <a:cxn ang="0">
                  <a:pos x="115" y="0"/>
                </a:cxn>
                <a:cxn ang="0">
                  <a:pos x="120" y="7"/>
                </a:cxn>
                <a:cxn ang="0">
                  <a:pos x="125" y="19"/>
                </a:cxn>
                <a:cxn ang="0">
                  <a:pos x="127" y="31"/>
                </a:cxn>
                <a:cxn ang="0">
                  <a:pos x="130" y="44"/>
                </a:cxn>
                <a:cxn ang="0">
                  <a:pos x="134" y="55"/>
                </a:cxn>
                <a:cxn ang="0">
                  <a:pos x="138" y="66"/>
                </a:cxn>
                <a:cxn ang="0">
                  <a:pos x="145" y="75"/>
                </a:cxn>
                <a:cxn ang="0">
                  <a:pos x="156" y="82"/>
                </a:cxn>
              </a:cxnLst>
              <a:rect l="0" t="0" r="r" b="b"/>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6" name="Freeform 96"/>
            <p:cNvSpPr>
              <a:spLocks/>
            </p:cNvSpPr>
            <p:nvPr/>
          </p:nvSpPr>
          <p:spPr bwMode="auto">
            <a:xfrm>
              <a:off x="4081" y="670"/>
              <a:ext cx="58" cy="58"/>
            </a:xfrm>
            <a:custGeom>
              <a:avLst/>
              <a:gdLst/>
              <a:ahLst/>
              <a:cxnLst>
                <a:cxn ang="0">
                  <a:pos x="196" y="94"/>
                </a:cxn>
                <a:cxn ang="0">
                  <a:pos x="207" y="96"/>
                </a:cxn>
                <a:cxn ang="0">
                  <a:pos x="220" y="97"/>
                </a:cxn>
                <a:cxn ang="0">
                  <a:pos x="233" y="98"/>
                </a:cxn>
                <a:cxn ang="0">
                  <a:pos x="246" y="100"/>
                </a:cxn>
                <a:cxn ang="0">
                  <a:pos x="257" y="103"/>
                </a:cxn>
                <a:cxn ang="0">
                  <a:pos x="270" y="107"/>
                </a:cxn>
                <a:cxn ang="0">
                  <a:pos x="279" y="114"/>
                </a:cxn>
                <a:cxn ang="0">
                  <a:pos x="289" y="125"/>
                </a:cxn>
                <a:cxn ang="0">
                  <a:pos x="278" y="134"/>
                </a:cxn>
                <a:cxn ang="0">
                  <a:pos x="263" y="143"/>
                </a:cxn>
                <a:cxn ang="0">
                  <a:pos x="246" y="150"/>
                </a:cxn>
                <a:cxn ang="0">
                  <a:pos x="230" y="159"/>
                </a:cxn>
                <a:cxn ang="0">
                  <a:pos x="217" y="168"/>
                </a:cxn>
                <a:cxn ang="0">
                  <a:pos x="211" y="181"/>
                </a:cxn>
                <a:cxn ang="0">
                  <a:pos x="213" y="196"/>
                </a:cxn>
                <a:cxn ang="0">
                  <a:pos x="227" y="218"/>
                </a:cxn>
                <a:cxn ang="0">
                  <a:pos x="227" y="225"/>
                </a:cxn>
                <a:cxn ang="0">
                  <a:pos x="228" y="233"/>
                </a:cxn>
                <a:cxn ang="0">
                  <a:pos x="228" y="239"/>
                </a:cxn>
                <a:cxn ang="0">
                  <a:pos x="230" y="247"/>
                </a:cxn>
                <a:cxn ang="0">
                  <a:pos x="230" y="253"/>
                </a:cxn>
                <a:cxn ang="0">
                  <a:pos x="231" y="260"/>
                </a:cxn>
                <a:cxn ang="0">
                  <a:pos x="229" y="264"/>
                </a:cxn>
                <a:cxn ang="0">
                  <a:pos x="227" y="270"/>
                </a:cxn>
                <a:cxn ang="0">
                  <a:pos x="215" y="268"/>
                </a:cxn>
                <a:cxn ang="0">
                  <a:pos x="204" y="262"/>
                </a:cxn>
                <a:cxn ang="0">
                  <a:pos x="194" y="255"/>
                </a:cxn>
                <a:cxn ang="0">
                  <a:pos x="185" y="247"/>
                </a:cxn>
                <a:cxn ang="0">
                  <a:pos x="175" y="238"/>
                </a:cxn>
                <a:cxn ang="0">
                  <a:pos x="166" y="229"/>
                </a:cxn>
                <a:cxn ang="0">
                  <a:pos x="155" y="222"/>
                </a:cxn>
                <a:cxn ang="0">
                  <a:pos x="144" y="218"/>
                </a:cxn>
                <a:cxn ang="0">
                  <a:pos x="51" y="290"/>
                </a:cxn>
                <a:cxn ang="0">
                  <a:pos x="40" y="290"/>
                </a:cxn>
                <a:cxn ang="0">
                  <a:pos x="44" y="274"/>
                </a:cxn>
                <a:cxn ang="0">
                  <a:pos x="50" y="258"/>
                </a:cxn>
                <a:cxn ang="0">
                  <a:pos x="55" y="243"/>
                </a:cxn>
                <a:cxn ang="0">
                  <a:pos x="62" y="228"/>
                </a:cxn>
                <a:cxn ang="0">
                  <a:pos x="69" y="212"/>
                </a:cxn>
                <a:cxn ang="0">
                  <a:pos x="77" y="196"/>
                </a:cxn>
                <a:cxn ang="0">
                  <a:pos x="83" y="181"/>
                </a:cxn>
                <a:cxn ang="0">
                  <a:pos x="92" y="166"/>
                </a:cxn>
                <a:cxn ang="0">
                  <a:pos x="80" y="161"/>
                </a:cxn>
                <a:cxn ang="0">
                  <a:pos x="69" y="157"/>
                </a:cxn>
                <a:cxn ang="0">
                  <a:pos x="56" y="152"/>
                </a:cxn>
                <a:cxn ang="0">
                  <a:pos x="46" y="148"/>
                </a:cxn>
                <a:cxn ang="0">
                  <a:pos x="34" y="140"/>
                </a:cxn>
                <a:cxn ang="0">
                  <a:pos x="22" y="133"/>
                </a:cxn>
                <a:cxn ang="0">
                  <a:pos x="10" y="124"/>
                </a:cxn>
                <a:cxn ang="0">
                  <a:pos x="0" y="114"/>
                </a:cxn>
                <a:cxn ang="0">
                  <a:pos x="114" y="94"/>
                </a:cxn>
                <a:cxn ang="0">
                  <a:pos x="155" y="0"/>
                </a:cxn>
                <a:cxn ang="0">
                  <a:pos x="161" y="8"/>
                </a:cxn>
                <a:cxn ang="0">
                  <a:pos x="168" y="18"/>
                </a:cxn>
                <a:cxn ang="0">
                  <a:pos x="174" y="29"/>
                </a:cxn>
                <a:cxn ang="0">
                  <a:pos x="179" y="43"/>
                </a:cxn>
                <a:cxn ang="0">
                  <a:pos x="183" y="55"/>
                </a:cxn>
                <a:cxn ang="0">
                  <a:pos x="187" y="68"/>
                </a:cxn>
                <a:cxn ang="0">
                  <a:pos x="192" y="80"/>
                </a:cxn>
                <a:cxn ang="0">
                  <a:pos x="196" y="94"/>
                </a:cxn>
              </a:cxnLst>
              <a:rect l="0" t="0" r="r" b="b"/>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7" name="Freeform 97"/>
            <p:cNvSpPr>
              <a:spLocks/>
            </p:cNvSpPr>
            <p:nvPr/>
          </p:nvSpPr>
          <p:spPr bwMode="auto">
            <a:xfrm>
              <a:off x="4089" y="679"/>
              <a:ext cx="42" cy="41"/>
            </a:xfrm>
            <a:custGeom>
              <a:avLst/>
              <a:gdLst/>
              <a:ahLst/>
              <a:cxnLst>
                <a:cxn ang="0">
                  <a:pos x="156" y="72"/>
                </a:cxn>
                <a:cxn ang="0">
                  <a:pos x="208" y="83"/>
                </a:cxn>
                <a:cxn ang="0">
                  <a:pos x="156" y="124"/>
                </a:cxn>
                <a:cxn ang="0">
                  <a:pos x="156" y="134"/>
                </a:cxn>
                <a:cxn ang="0">
                  <a:pos x="158" y="145"/>
                </a:cxn>
                <a:cxn ang="0">
                  <a:pos x="159" y="154"/>
                </a:cxn>
                <a:cxn ang="0">
                  <a:pos x="161" y="163"/>
                </a:cxn>
                <a:cxn ang="0">
                  <a:pos x="162" y="171"/>
                </a:cxn>
                <a:cxn ang="0">
                  <a:pos x="164" y="180"/>
                </a:cxn>
                <a:cxn ang="0">
                  <a:pos x="165" y="188"/>
                </a:cxn>
                <a:cxn ang="0">
                  <a:pos x="167" y="196"/>
                </a:cxn>
                <a:cxn ang="0">
                  <a:pos x="104" y="145"/>
                </a:cxn>
                <a:cxn ang="0">
                  <a:pos x="32" y="207"/>
                </a:cxn>
                <a:cxn ang="0">
                  <a:pos x="33" y="195"/>
                </a:cxn>
                <a:cxn ang="0">
                  <a:pos x="38" y="185"/>
                </a:cxn>
                <a:cxn ang="0">
                  <a:pos x="45" y="174"/>
                </a:cxn>
                <a:cxn ang="0">
                  <a:pos x="52" y="163"/>
                </a:cxn>
                <a:cxn ang="0">
                  <a:pos x="59" y="152"/>
                </a:cxn>
                <a:cxn ang="0">
                  <a:pos x="66" y="141"/>
                </a:cxn>
                <a:cxn ang="0">
                  <a:pos x="72" y="127"/>
                </a:cxn>
                <a:cxn ang="0">
                  <a:pos x="74" y="114"/>
                </a:cxn>
                <a:cxn ang="0">
                  <a:pos x="0" y="83"/>
                </a:cxn>
                <a:cxn ang="0">
                  <a:pos x="11" y="79"/>
                </a:cxn>
                <a:cxn ang="0">
                  <a:pos x="22" y="78"/>
                </a:cxn>
                <a:cxn ang="0">
                  <a:pos x="31" y="78"/>
                </a:cxn>
                <a:cxn ang="0">
                  <a:pos x="40" y="78"/>
                </a:cxn>
                <a:cxn ang="0">
                  <a:pos x="48" y="76"/>
                </a:cxn>
                <a:cxn ang="0">
                  <a:pos x="57" y="76"/>
                </a:cxn>
                <a:cxn ang="0">
                  <a:pos x="65" y="74"/>
                </a:cxn>
                <a:cxn ang="0">
                  <a:pos x="74" y="72"/>
                </a:cxn>
                <a:cxn ang="0">
                  <a:pos x="115" y="0"/>
                </a:cxn>
                <a:cxn ang="0">
                  <a:pos x="120" y="7"/>
                </a:cxn>
                <a:cxn ang="0">
                  <a:pos x="125" y="19"/>
                </a:cxn>
                <a:cxn ang="0">
                  <a:pos x="128" y="30"/>
                </a:cxn>
                <a:cxn ang="0">
                  <a:pos x="132" y="43"/>
                </a:cxn>
                <a:cxn ang="0">
                  <a:pos x="134" y="53"/>
                </a:cxn>
                <a:cxn ang="0">
                  <a:pos x="138" y="63"/>
                </a:cxn>
                <a:cxn ang="0">
                  <a:pos x="145" y="68"/>
                </a:cxn>
                <a:cxn ang="0">
                  <a:pos x="156" y="72"/>
                </a:cxn>
              </a:cxnLst>
              <a:rect l="0" t="0" r="r" b="b"/>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8" name="Freeform 98"/>
            <p:cNvSpPr>
              <a:spLocks/>
            </p:cNvSpPr>
            <p:nvPr/>
          </p:nvSpPr>
          <p:spPr bwMode="auto">
            <a:xfrm>
              <a:off x="4407" y="645"/>
              <a:ext cx="68" cy="69"/>
            </a:xfrm>
            <a:custGeom>
              <a:avLst/>
              <a:gdLst/>
              <a:ahLst/>
              <a:cxnLst>
                <a:cxn ang="0">
                  <a:pos x="125" y="0"/>
                </a:cxn>
                <a:cxn ang="0">
                  <a:pos x="125" y="15"/>
                </a:cxn>
                <a:cxn ang="0">
                  <a:pos x="126" y="32"/>
                </a:cxn>
                <a:cxn ang="0">
                  <a:pos x="126" y="49"/>
                </a:cxn>
                <a:cxn ang="0">
                  <a:pos x="127" y="66"/>
                </a:cxn>
                <a:cxn ang="0">
                  <a:pos x="126" y="82"/>
                </a:cxn>
                <a:cxn ang="0">
                  <a:pos x="123" y="98"/>
                </a:cxn>
                <a:cxn ang="0">
                  <a:pos x="120" y="111"/>
                </a:cxn>
                <a:cxn ang="0">
                  <a:pos x="114" y="125"/>
                </a:cxn>
                <a:cxn ang="0">
                  <a:pos x="0" y="167"/>
                </a:cxn>
                <a:cxn ang="0">
                  <a:pos x="94" y="229"/>
                </a:cxn>
                <a:cxn ang="0">
                  <a:pos x="96" y="242"/>
                </a:cxn>
                <a:cxn ang="0">
                  <a:pos x="97" y="257"/>
                </a:cxn>
                <a:cxn ang="0">
                  <a:pos x="97" y="271"/>
                </a:cxn>
                <a:cxn ang="0">
                  <a:pos x="97" y="284"/>
                </a:cxn>
                <a:cxn ang="0">
                  <a:pos x="95" y="295"/>
                </a:cxn>
                <a:cxn ang="0">
                  <a:pos x="95" y="308"/>
                </a:cxn>
                <a:cxn ang="0">
                  <a:pos x="94" y="320"/>
                </a:cxn>
                <a:cxn ang="0">
                  <a:pos x="94" y="333"/>
                </a:cxn>
                <a:cxn ang="0">
                  <a:pos x="108" y="326"/>
                </a:cxn>
                <a:cxn ang="0">
                  <a:pos x="119" y="319"/>
                </a:cxn>
                <a:cxn ang="0">
                  <a:pos x="128" y="309"/>
                </a:cxn>
                <a:cxn ang="0">
                  <a:pos x="138" y="300"/>
                </a:cxn>
                <a:cxn ang="0">
                  <a:pos x="146" y="289"/>
                </a:cxn>
                <a:cxn ang="0">
                  <a:pos x="155" y="278"/>
                </a:cxn>
                <a:cxn ang="0">
                  <a:pos x="165" y="268"/>
                </a:cxn>
                <a:cxn ang="0">
                  <a:pos x="177" y="260"/>
                </a:cxn>
                <a:cxn ang="0">
                  <a:pos x="280" y="343"/>
                </a:cxn>
                <a:cxn ang="0">
                  <a:pos x="285" y="334"/>
                </a:cxn>
                <a:cxn ang="0">
                  <a:pos x="288" y="325"/>
                </a:cxn>
                <a:cxn ang="0">
                  <a:pos x="288" y="316"/>
                </a:cxn>
                <a:cxn ang="0">
                  <a:pos x="286" y="307"/>
                </a:cxn>
                <a:cxn ang="0">
                  <a:pos x="282" y="296"/>
                </a:cxn>
                <a:cxn ang="0">
                  <a:pos x="278" y="286"/>
                </a:cxn>
                <a:cxn ang="0">
                  <a:pos x="274" y="277"/>
                </a:cxn>
                <a:cxn ang="0">
                  <a:pos x="270" y="271"/>
                </a:cxn>
                <a:cxn ang="0">
                  <a:pos x="239" y="219"/>
                </a:cxn>
                <a:cxn ang="0">
                  <a:pos x="251" y="207"/>
                </a:cxn>
                <a:cxn ang="0">
                  <a:pos x="265" y="197"/>
                </a:cxn>
                <a:cxn ang="0">
                  <a:pos x="278" y="188"/>
                </a:cxn>
                <a:cxn ang="0">
                  <a:pos x="294" y="180"/>
                </a:cxn>
                <a:cxn ang="0">
                  <a:pos x="308" y="170"/>
                </a:cxn>
                <a:cxn ang="0">
                  <a:pos x="321" y="161"/>
                </a:cxn>
                <a:cxn ang="0">
                  <a:pos x="332" y="150"/>
                </a:cxn>
                <a:cxn ang="0">
                  <a:pos x="343" y="136"/>
                </a:cxn>
                <a:cxn ang="0">
                  <a:pos x="330" y="132"/>
                </a:cxn>
                <a:cxn ang="0">
                  <a:pos x="319" y="129"/>
                </a:cxn>
                <a:cxn ang="0">
                  <a:pos x="306" y="126"/>
                </a:cxn>
                <a:cxn ang="0">
                  <a:pos x="295" y="126"/>
                </a:cxn>
                <a:cxn ang="0">
                  <a:pos x="283" y="125"/>
                </a:cxn>
                <a:cxn ang="0">
                  <a:pos x="271" y="125"/>
                </a:cxn>
                <a:cxn ang="0">
                  <a:pos x="260" y="125"/>
                </a:cxn>
                <a:cxn ang="0">
                  <a:pos x="249" y="125"/>
                </a:cxn>
                <a:cxn ang="0">
                  <a:pos x="135" y="0"/>
                </a:cxn>
                <a:cxn ang="0">
                  <a:pos x="125" y="0"/>
                </a:cxn>
              </a:cxnLst>
              <a:rect l="0" t="0" r="r" b="b"/>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9" name="Freeform 99"/>
            <p:cNvSpPr>
              <a:spLocks/>
            </p:cNvSpPr>
            <p:nvPr/>
          </p:nvSpPr>
          <p:spPr bwMode="auto">
            <a:xfrm>
              <a:off x="4415" y="654"/>
              <a:ext cx="52" cy="49"/>
            </a:xfrm>
            <a:custGeom>
              <a:avLst/>
              <a:gdLst/>
              <a:ahLst/>
              <a:cxnLst>
                <a:cxn ang="0">
                  <a:pos x="93" y="104"/>
                </a:cxn>
                <a:cxn ang="0">
                  <a:pos x="80" y="108"/>
                </a:cxn>
                <a:cxn ang="0">
                  <a:pos x="69" y="111"/>
                </a:cxn>
                <a:cxn ang="0">
                  <a:pos x="57" y="114"/>
                </a:cxn>
                <a:cxn ang="0">
                  <a:pos x="46" y="119"/>
                </a:cxn>
                <a:cxn ang="0">
                  <a:pos x="34" y="122"/>
                </a:cxn>
                <a:cxn ang="0">
                  <a:pos x="23" y="127"/>
                </a:cxn>
                <a:cxn ang="0">
                  <a:pos x="10" y="130"/>
                </a:cxn>
                <a:cxn ang="0">
                  <a:pos x="0" y="135"/>
                </a:cxn>
                <a:cxn ang="0">
                  <a:pos x="72" y="177"/>
                </a:cxn>
                <a:cxn ang="0">
                  <a:pos x="83" y="249"/>
                </a:cxn>
                <a:cxn ang="0">
                  <a:pos x="89" y="241"/>
                </a:cxn>
                <a:cxn ang="0">
                  <a:pos x="96" y="233"/>
                </a:cxn>
                <a:cxn ang="0">
                  <a:pos x="102" y="225"/>
                </a:cxn>
                <a:cxn ang="0">
                  <a:pos x="109" y="217"/>
                </a:cxn>
                <a:cxn ang="0">
                  <a:pos x="114" y="209"/>
                </a:cxn>
                <a:cxn ang="0">
                  <a:pos x="120" y="201"/>
                </a:cxn>
                <a:cxn ang="0">
                  <a:pos x="127" y="193"/>
                </a:cxn>
                <a:cxn ang="0">
                  <a:pos x="135" y="187"/>
                </a:cxn>
                <a:cxn ang="0">
                  <a:pos x="197" y="239"/>
                </a:cxn>
                <a:cxn ang="0">
                  <a:pos x="194" y="230"/>
                </a:cxn>
                <a:cxn ang="0">
                  <a:pos x="191" y="222"/>
                </a:cxn>
                <a:cxn ang="0">
                  <a:pos x="185" y="213"/>
                </a:cxn>
                <a:cxn ang="0">
                  <a:pos x="181" y="205"/>
                </a:cxn>
                <a:cxn ang="0">
                  <a:pos x="174" y="193"/>
                </a:cxn>
                <a:cxn ang="0">
                  <a:pos x="170" y="182"/>
                </a:cxn>
                <a:cxn ang="0">
                  <a:pos x="166" y="170"/>
                </a:cxn>
                <a:cxn ang="0">
                  <a:pos x="166" y="156"/>
                </a:cxn>
                <a:cxn ang="0">
                  <a:pos x="259" y="104"/>
                </a:cxn>
                <a:cxn ang="0">
                  <a:pos x="197" y="104"/>
                </a:cxn>
                <a:cxn ang="0">
                  <a:pos x="186" y="88"/>
                </a:cxn>
                <a:cxn ang="0">
                  <a:pos x="177" y="75"/>
                </a:cxn>
                <a:cxn ang="0">
                  <a:pos x="165" y="62"/>
                </a:cxn>
                <a:cxn ang="0">
                  <a:pos x="154" y="52"/>
                </a:cxn>
                <a:cxn ang="0">
                  <a:pos x="140" y="40"/>
                </a:cxn>
                <a:cxn ang="0">
                  <a:pos x="128" y="27"/>
                </a:cxn>
                <a:cxn ang="0">
                  <a:pos x="114" y="14"/>
                </a:cxn>
                <a:cxn ang="0">
                  <a:pos x="104" y="0"/>
                </a:cxn>
                <a:cxn ang="0">
                  <a:pos x="93" y="104"/>
                </a:cxn>
              </a:cxnLst>
              <a:rect l="0" t="0" r="r" b="b"/>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0" name="Freeform 100"/>
            <p:cNvSpPr>
              <a:spLocks/>
            </p:cNvSpPr>
            <p:nvPr/>
          </p:nvSpPr>
          <p:spPr bwMode="auto">
            <a:xfrm>
              <a:off x="3915" y="882"/>
              <a:ext cx="77" cy="74"/>
            </a:xfrm>
            <a:custGeom>
              <a:avLst/>
              <a:gdLst/>
              <a:ahLst/>
              <a:cxnLst>
                <a:cxn ang="0">
                  <a:pos x="259" y="36"/>
                </a:cxn>
                <a:cxn ang="0">
                  <a:pos x="259" y="69"/>
                </a:cxn>
                <a:cxn ang="0">
                  <a:pos x="265" y="100"/>
                </a:cxn>
                <a:cxn ang="0">
                  <a:pos x="278" y="126"/>
                </a:cxn>
                <a:cxn ang="0">
                  <a:pos x="304" y="136"/>
                </a:cxn>
                <a:cxn ang="0">
                  <a:pos x="334" y="139"/>
                </a:cxn>
                <a:cxn ang="0">
                  <a:pos x="360" y="148"/>
                </a:cxn>
                <a:cxn ang="0">
                  <a:pos x="377" y="165"/>
                </a:cxn>
                <a:cxn ang="0">
                  <a:pos x="290" y="239"/>
                </a:cxn>
                <a:cxn ang="0">
                  <a:pos x="292" y="269"/>
                </a:cxn>
                <a:cxn ang="0">
                  <a:pos x="299" y="301"/>
                </a:cxn>
                <a:cxn ang="0">
                  <a:pos x="303" y="331"/>
                </a:cxn>
                <a:cxn ang="0">
                  <a:pos x="301" y="363"/>
                </a:cxn>
                <a:cxn ang="0">
                  <a:pos x="270" y="357"/>
                </a:cxn>
                <a:cxn ang="0">
                  <a:pos x="244" y="344"/>
                </a:cxn>
                <a:cxn ang="0">
                  <a:pos x="220" y="323"/>
                </a:cxn>
                <a:cxn ang="0">
                  <a:pos x="197" y="301"/>
                </a:cxn>
                <a:cxn ang="0">
                  <a:pos x="166" y="319"/>
                </a:cxn>
                <a:cxn ang="0">
                  <a:pos x="139" y="340"/>
                </a:cxn>
                <a:cxn ang="0">
                  <a:pos x="111" y="361"/>
                </a:cxn>
                <a:cxn ang="0">
                  <a:pos x="83" y="374"/>
                </a:cxn>
                <a:cxn ang="0">
                  <a:pos x="81" y="323"/>
                </a:cxn>
                <a:cxn ang="0">
                  <a:pos x="100" y="274"/>
                </a:cxn>
                <a:cxn ang="0">
                  <a:pos x="108" y="228"/>
                </a:cxn>
                <a:cxn ang="0">
                  <a:pos x="73" y="198"/>
                </a:cxn>
                <a:cxn ang="0">
                  <a:pos x="56" y="188"/>
                </a:cxn>
                <a:cxn ang="0">
                  <a:pos x="40" y="175"/>
                </a:cxn>
                <a:cxn ang="0">
                  <a:pos x="21" y="161"/>
                </a:cxn>
                <a:cxn ang="0">
                  <a:pos x="0" y="146"/>
                </a:cxn>
                <a:cxn ang="0">
                  <a:pos x="135" y="104"/>
                </a:cxn>
                <a:cxn ang="0">
                  <a:pos x="168" y="82"/>
                </a:cxn>
                <a:cxn ang="0">
                  <a:pos x="195" y="52"/>
                </a:cxn>
                <a:cxn ang="0">
                  <a:pos x="220" y="22"/>
                </a:cxn>
                <a:cxn ang="0">
                  <a:pos x="249" y="0"/>
                </a:cxn>
              </a:cxnLst>
              <a:rect l="0" t="0" r="r" b="b"/>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1" name="Freeform 101"/>
            <p:cNvSpPr>
              <a:spLocks/>
            </p:cNvSpPr>
            <p:nvPr/>
          </p:nvSpPr>
          <p:spPr bwMode="auto">
            <a:xfrm>
              <a:off x="3925" y="892"/>
              <a:ext cx="61" cy="58"/>
            </a:xfrm>
            <a:custGeom>
              <a:avLst/>
              <a:gdLst/>
              <a:ahLst/>
              <a:cxnLst>
                <a:cxn ang="0">
                  <a:pos x="250" y="114"/>
                </a:cxn>
                <a:cxn ang="0">
                  <a:pos x="301" y="124"/>
                </a:cxn>
                <a:cxn ang="0">
                  <a:pos x="287" y="131"/>
                </a:cxn>
                <a:cxn ang="0">
                  <a:pos x="275" y="138"/>
                </a:cxn>
                <a:cxn ang="0">
                  <a:pos x="262" y="144"/>
                </a:cxn>
                <a:cxn ang="0">
                  <a:pos x="250" y="150"/>
                </a:cxn>
                <a:cxn ang="0">
                  <a:pos x="236" y="156"/>
                </a:cxn>
                <a:cxn ang="0">
                  <a:pos x="226" y="162"/>
                </a:cxn>
                <a:cxn ang="0">
                  <a:pos x="216" y="169"/>
                </a:cxn>
                <a:cxn ang="0">
                  <a:pos x="208" y="176"/>
                </a:cxn>
                <a:cxn ang="0">
                  <a:pos x="228" y="280"/>
                </a:cxn>
                <a:cxn ang="0">
                  <a:pos x="214" y="274"/>
                </a:cxn>
                <a:cxn ang="0">
                  <a:pos x="200" y="267"/>
                </a:cxn>
                <a:cxn ang="0">
                  <a:pos x="188" y="257"/>
                </a:cxn>
                <a:cxn ang="0">
                  <a:pos x="178" y="248"/>
                </a:cxn>
                <a:cxn ang="0">
                  <a:pos x="166" y="236"/>
                </a:cxn>
                <a:cxn ang="0">
                  <a:pos x="156" y="226"/>
                </a:cxn>
                <a:cxn ang="0">
                  <a:pos x="146" y="216"/>
                </a:cxn>
                <a:cxn ang="0">
                  <a:pos x="136" y="208"/>
                </a:cxn>
                <a:cxn ang="0">
                  <a:pos x="52" y="291"/>
                </a:cxn>
                <a:cxn ang="0">
                  <a:pos x="84" y="146"/>
                </a:cxn>
                <a:cxn ang="0">
                  <a:pos x="74" y="141"/>
                </a:cxn>
                <a:cxn ang="0">
                  <a:pos x="63" y="137"/>
                </a:cxn>
                <a:cxn ang="0">
                  <a:pos x="52" y="131"/>
                </a:cxn>
                <a:cxn ang="0">
                  <a:pos x="42" y="127"/>
                </a:cxn>
                <a:cxn ang="0">
                  <a:pos x="30" y="119"/>
                </a:cxn>
                <a:cxn ang="0">
                  <a:pos x="18" y="112"/>
                </a:cxn>
                <a:cxn ang="0">
                  <a:pos x="8" y="103"/>
                </a:cxn>
                <a:cxn ang="0">
                  <a:pos x="0" y="94"/>
                </a:cxn>
                <a:cxn ang="0">
                  <a:pos x="11" y="93"/>
                </a:cxn>
                <a:cxn ang="0">
                  <a:pos x="25" y="92"/>
                </a:cxn>
                <a:cxn ang="0">
                  <a:pos x="39" y="89"/>
                </a:cxn>
                <a:cxn ang="0">
                  <a:pos x="52" y="88"/>
                </a:cxn>
                <a:cxn ang="0">
                  <a:pos x="65" y="86"/>
                </a:cxn>
                <a:cxn ang="0">
                  <a:pos x="78" y="85"/>
                </a:cxn>
                <a:cxn ang="0">
                  <a:pos x="91" y="84"/>
                </a:cxn>
                <a:cxn ang="0">
                  <a:pos x="104" y="84"/>
                </a:cxn>
                <a:cxn ang="0">
                  <a:pos x="188" y="0"/>
                </a:cxn>
                <a:cxn ang="0">
                  <a:pos x="192" y="14"/>
                </a:cxn>
                <a:cxn ang="0">
                  <a:pos x="193" y="32"/>
                </a:cxn>
                <a:cxn ang="0">
                  <a:pos x="193" y="52"/>
                </a:cxn>
                <a:cxn ang="0">
                  <a:pos x="195" y="73"/>
                </a:cxn>
                <a:cxn ang="0">
                  <a:pos x="198" y="89"/>
                </a:cxn>
                <a:cxn ang="0">
                  <a:pos x="207" y="104"/>
                </a:cxn>
                <a:cxn ang="0">
                  <a:pos x="223" y="112"/>
                </a:cxn>
                <a:cxn ang="0">
                  <a:pos x="250" y="114"/>
                </a:cxn>
              </a:cxnLst>
              <a:rect l="0" t="0" r="r" b="b"/>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2" name="Freeform 102"/>
            <p:cNvSpPr>
              <a:spLocks/>
            </p:cNvSpPr>
            <p:nvPr/>
          </p:nvSpPr>
          <p:spPr bwMode="auto">
            <a:xfrm>
              <a:off x="4245" y="544"/>
              <a:ext cx="48" cy="48"/>
            </a:xfrm>
            <a:custGeom>
              <a:avLst/>
              <a:gdLst/>
              <a:ahLst/>
              <a:cxnLst>
                <a:cxn ang="0">
                  <a:pos x="156" y="73"/>
                </a:cxn>
                <a:cxn ang="0">
                  <a:pos x="164" y="75"/>
                </a:cxn>
                <a:cxn ang="0">
                  <a:pos x="174" y="76"/>
                </a:cxn>
                <a:cxn ang="0">
                  <a:pos x="184" y="77"/>
                </a:cxn>
                <a:cxn ang="0">
                  <a:pos x="197" y="78"/>
                </a:cxn>
                <a:cxn ang="0">
                  <a:pos x="208" y="78"/>
                </a:cxn>
                <a:cxn ang="0">
                  <a:pos x="219" y="82"/>
                </a:cxn>
                <a:cxn ang="0">
                  <a:pos x="229" y="85"/>
                </a:cxn>
                <a:cxn ang="0">
                  <a:pos x="240" y="93"/>
                </a:cxn>
                <a:cxn ang="0">
                  <a:pos x="228" y="103"/>
                </a:cxn>
                <a:cxn ang="0">
                  <a:pos x="215" y="111"/>
                </a:cxn>
                <a:cxn ang="0">
                  <a:pos x="200" y="119"/>
                </a:cxn>
                <a:cxn ang="0">
                  <a:pos x="188" y="127"/>
                </a:cxn>
                <a:cxn ang="0">
                  <a:pos x="175" y="134"/>
                </a:cxn>
                <a:cxn ang="0">
                  <a:pos x="170" y="145"/>
                </a:cxn>
                <a:cxn ang="0">
                  <a:pos x="168" y="158"/>
                </a:cxn>
                <a:cxn ang="0">
                  <a:pos x="176" y="176"/>
                </a:cxn>
                <a:cxn ang="0">
                  <a:pos x="179" y="184"/>
                </a:cxn>
                <a:cxn ang="0">
                  <a:pos x="185" y="197"/>
                </a:cxn>
                <a:cxn ang="0">
                  <a:pos x="190" y="207"/>
                </a:cxn>
                <a:cxn ang="0">
                  <a:pos x="188" y="217"/>
                </a:cxn>
                <a:cxn ang="0">
                  <a:pos x="176" y="215"/>
                </a:cxn>
                <a:cxn ang="0">
                  <a:pos x="166" y="212"/>
                </a:cxn>
                <a:cxn ang="0">
                  <a:pos x="158" y="205"/>
                </a:cxn>
                <a:cxn ang="0">
                  <a:pos x="151" y="199"/>
                </a:cxn>
                <a:cxn ang="0">
                  <a:pos x="145" y="190"/>
                </a:cxn>
                <a:cxn ang="0">
                  <a:pos x="138" y="182"/>
                </a:cxn>
                <a:cxn ang="0">
                  <a:pos x="131" y="172"/>
                </a:cxn>
                <a:cxn ang="0">
                  <a:pos x="125" y="165"/>
                </a:cxn>
                <a:cxn ang="0">
                  <a:pos x="42" y="239"/>
                </a:cxn>
                <a:cxn ang="0">
                  <a:pos x="32" y="228"/>
                </a:cxn>
                <a:cxn ang="0">
                  <a:pos x="35" y="216"/>
                </a:cxn>
                <a:cxn ang="0">
                  <a:pos x="40" y="205"/>
                </a:cxn>
                <a:cxn ang="0">
                  <a:pos x="45" y="192"/>
                </a:cxn>
                <a:cxn ang="0">
                  <a:pos x="52" y="181"/>
                </a:cxn>
                <a:cxn ang="0">
                  <a:pos x="58" y="169"/>
                </a:cxn>
                <a:cxn ang="0">
                  <a:pos x="63" y="157"/>
                </a:cxn>
                <a:cxn ang="0">
                  <a:pos x="68" y="145"/>
                </a:cxn>
                <a:cxn ang="0">
                  <a:pos x="73" y="135"/>
                </a:cxn>
                <a:cxn ang="0">
                  <a:pos x="61" y="130"/>
                </a:cxn>
                <a:cxn ang="0">
                  <a:pos x="51" y="126"/>
                </a:cxn>
                <a:cxn ang="0">
                  <a:pos x="41" y="121"/>
                </a:cxn>
                <a:cxn ang="0">
                  <a:pos x="33" y="118"/>
                </a:cxn>
                <a:cxn ang="0">
                  <a:pos x="23" y="112"/>
                </a:cxn>
                <a:cxn ang="0">
                  <a:pos x="15" y="106"/>
                </a:cxn>
                <a:cxn ang="0">
                  <a:pos x="7" y="100"/>
                </a:cxn>
                <a:cxn ang="0">
                  <a:pos x="0" y="93"/>
                </a:cxn>
                <a:cxn ang="0">
                  <a:pos x="0" y="83"/>
                </a:cxn>
                <a:cxn ang="0">
                  <a:pos x="84" y="73"/>
                </a:cxn>
                <a:cxn ang="0">
                  <a:pos x="125" y="0"/>
                </a:cxn>
                <a:cxn ang="0">
                  <a:pos x="131" y="7"/>
                </a:cxn>
                <a:cxn ang="0">
                  <a:pos x="138" y="15"/>
                </a:cxn>
                <a:cxn ang="0">
                  <a:pos x="142" y="23"/>
                </a:cxn>
                <a:cxn ang="0">
                  <a:pos x="148" y="32"/>
                </a:cxn>
                <a:cxn ang="0">
                  <a:pos x="150" y="40"/>
                </a:cxn>
                <a:cxn ang="0">
                  <a:pos x="154" y="50"/>
                </a:cxn>
                <a:cxn ang="0">
                  <a:pos x="155" y="60"/>
                </a:cxn>
                <a:cxn ang="0">
                  <a:pos x="156" y="73"/>
                </a:cxn>
              </a:cxnLst>
              <a:rect l="0" t="0" r="r" b="b"/>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3" name="Freeform 103"/>
            <p:cNvSpPr>
              <a:spLocks/>
            </p:cNvSpPr>
            <p:nvPr/>
          </p:nvSpPr>
          <p:spPr bwMode="auto">
            <a:xfrm>
              <a:off x="4251" y="550"/>
              <a:ext cx="35" cy="33"/>
            </a:xfrm>
            <a:custGeom>
              <a:avLst/>
              <a:gdLst/>
              <a:ahLst/>
              <a:cxnLst>
                <a:cxn ang="0">
                  <a:pos x="134" y="62"/>
                </a:cxn>
                <a:cxn ang="0">
                  <a:pos x="176" y="62"/>
                </a:cxn>
                <a:cxn ang="0">
                  <a:pos x="124" y="94"/>
                </a:cxn>
                <a:cxn ang="0">
                  <a:pos x="124" y="103"/>
                </a:cxn>
                <a:cxn ang="0">
                  <a:pos x="125" y="113"/>
                </a:cxn>
                <a:cxn ang="0">
                  <a:pos x="126" y="121"/>
                </a:cxn>
                <a:cxn ang="0">
                  <a:pos x="129" y="129"/>
                </a:cxn>
                <a:cxn ang="0">
                  <a:pos x="130" y="135"/>
                </a:cxn>
                <a:cxn ang="0">
                  <a:pos x="132" y="144"/>
                </a:cxn>
                <a:cxn ang="0">
                  <a:pos x="133" y="155"/>
                </a:cxn>
                <a:cxn ang="0">
                  <a:pos x="134" y="166"/>
                </a:cxn>
                <a:cxn ang="0">
                  <a:pos x="93" y="114"/>
                </a:cxn>
                <a:cxn ang="0">
                  <a:pos x="31" y="166"/>
                </a:cxn>
                <a:cxn ang="0">
                  <a:pos x="31" y="155"/>
                </a:cxn>
                <a:cxn ang="0">
                  <a:pos x="35" y="144"/>
                </a:cxn>
                <a:cxn ang="0">
                  <a:pos x="39" y="135"/>
                </a:cxn>
                <a:cxn ang="0">
                  <a:pos x="46" y="129"/>
                </a:cxn>
                <a:cxn ang="0">
                  <a:pos x="51" y="121"/>
                </a:cxn>
                <a:cxn ang="0">
                  <a:pos x="56" y="113"/>
                </a:cxn>
                <a:cxn ang="0">
                  <a:pos x="60" y="103"/>
                </a:cxn>
                <a:cxn ang="0">
                  <a:pos x="62" y="94"/>
                </a:cxn>
                <a:cxn ang="0">
                  <a:pos x="0" y="62"/>
                </a:cxn>
                <a:cxn ang="0">
                  <a:pos x="6" y="62"/>
                </a:cxn>
                <a:cxn ang="0">
                  <a:pos x="14" y="62"/>
                </a:cxn>
                <a:cxn ang="0">
                  <a:pos x="22" y="62"/>
                </a:cxn>
                <a:cxn ang="0">
                  <a:pos x="30" y="62"/>
                </a:cxn>
                <a:cxn ang="0">
                  <a:pos x="37" y="62"/>
                </a:cxn>
                <a:cxn ang="0">
                  <a:pos x="46" y="62"/>
                </a:cxn>
                <a:cxn ang="0">
                  <a:pos x="53" y="62"/>
                </a:cxn>
                <a:cxn ang="0">
                  <a:pos x="62" y="62"/>
                </a:cxn>
                <a:cxn ang="0">
                  <a:pos x="93" y="0"/>
                </a:cxn>
                <a:cxn ang="0">
                  <a:pos x="99" y="4"/>
                </a:cxn>
                <a:cxn ang="0">
                  <a:pos x="104" y="11"/>
                </a:cxn>
                <a:cxn ang="0">
                  <a:pos x="106" y="20"/>
                </a:cxn>
                <a:cxn ang="0">
                  <a:pos x="109" y="30"/>
                </a:cxn>
                <a:cxn ang="0">
                  <a:pos x="113" y="39"/>
                </a:cxn>
                <a:cxn ang="0">
                  <a:pos x="117" y="48"/>
                </a:cxn>
                <a:cxn ang="0">
                  <a:pos x="124" y="55"/>
                </a:cxn>
                <a:cxn ang="0">
                  <a:pos x="134" y="62"/>
                </a:cxn>
              </a:cxnLst>
              <a:rect l="0" t="0" r="r" b="b"/>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4" name="Freeform 104"/>
            <p:cNvSpPr>
              <a:spLocks/>
            </p:cNvSpPr>
            <p:nvPr/>
          </p:nvSpPr>
          <p:spPr bwMode="auto">
            <a:xfrm>
              <a:off x="4311" y="598"/>
              <a:ext cx="60" cy="62"/>
            </a:xfrm>
            <a:custGeom>
              <a:avLst/>
              <a:gdLst/>
              <a:ahLst/>
              <a:cxnLst>
                <a:cxn ang="0">
                  <a:pos x="208" y="32"/>
                </a:cxn>
                <a:cxn ang="0">
                  <a:pos x="208" y="58"/>
                </a:cxn>
                <a:cxn ang="0">
                  <a:pos x="212" y="83"/>
                </a:cxn>
                <a:cxn ang="0">
                  <a:pos x="221" y="104"/>
                </a:cxn>
                <a:cxn ang="0">
                  <a:pos x="239" y="114"/>
                </a:cxn>
                <a:cxn ang="0">
                  <a:pos x="260" y="118"/>
                </a:cxn>
                <a:cxn ang="0">
                  <a:pos x="281" y="124"/>
                </a:cxn>
                <a:cxn ang="0">
                  <a:pos x="295" y="137"/>
                </a:cxn>
                <a:cxn ang="0">
                  <a:pos x="229" y="198"/>
                </a:cxn>
                <a:cxn ang="0">
                  <a:pos x="231" y="225"/>
                </a:cxn>
                <a:cxn ang="0">
                  <a:pos x="236" y="249"/>
                </a:cxn>
                <a:cxn ang="0">
                  <a:pos x="241" y="272"/>
                </a:cxn>
                <a:cxn ang="0">
                  <a:pos x="239" y="301"/>
                </a:cxn>
                <a:cxn ang="0">
                  <a:pos x="209" y="295"/>
                </a:cxn>
                <a:cxn ang="0">
                  <a:pos x="188" y="283"/>
                </a:cxn>
                <a:cxn ang="0">
                  <a:pos x="166" y="266"/>
                </a:cxn>
                <a:cxn ang="0">
                  <a:pos x="146" y="249"/>
                </a:cxn>
                <a:cxn ang="0">
                  <a:pos x="123" y="266"/>
                </a:cxn>
                <a:cxn ang="0">
                  <a:pos x="104" y="284"/>
                </a:cxn>
                <a:cxn ang="0">
                  <a:pos x="84" y="300"/>
                </a:cxn>
                <a:cxn ang="0">
                  <a:pos x="62" y="312"/>
                </a:cxn>
                <a:cxn ang="0">
                  <a:pos x="61" y="269"/>
                </a:cxn>
                <a:cxn ang="0">
                  <a:pos x="76" y="227"/>
                </a:cxn>
                <a:cxn ang="0">
                  <a:pos x="81" y="190"/>
                </a:cxn>
                <a:cxn ang="0">
                  <a:pos x="52" y="166"/>
                </a:cxn>
                <a:cxn ang="0">
                  <a:pos x="38" y="156"/>
                </a:cxn>
                <a:cxn ang="0">
                  <a:pos x="26" y="145"/>
                </a:cxn>
                <a:cxn ang="0">
                  <a:pos x="14" y="133"/>
                </a:cxn>
                <a:cxn ang="0">
                  <a:pos x="0" y="124"/>
                </a:cxn>
                <a:cxn ang="0">
                  <a:pos x="104" y="94"/>
                </a:cxn>
                <a:cxn ang="0">
                  <a:pos x="130" y="72"/>
                </a:cxn>
                <a:cxn ang="0">
                  <a:pos x="151" y="46"/>
                </a:cxn>
                <a:cxn ang="0">
                  <a:pos x="170" y="19"/>
                </a:cxn>
                <a:cxn ang="0">
                  <a:pos x="197" y="0"/>
                </a:cxn>
              </a:cxnLst>
              <a:rect l="0" t="0" r="r" b="b"/>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5" name="Freeform 105"/>
            <p:cNvSpPr>
              <a:spLocks/>
            </p:cNvSpPr>
            <p:nvPr/>
          </p:nvSpPr>
          <p:spPr bwMode="auto">
            <a:xfrm>
              <a:off x="4318" y="606"/>
              <a:ext cx="47" cy="48"/>
            </a:xfrm>
            <a:custGeom>
              <a:avLst/>
              <a:gdLst/>
              <a:ahLst/>
              <a:cxnLst>
                <a:cxn ang="0">
                  <a:pos x="207" y="94"/>
                </a:cxn>
                <a:cxn ang="0">
                  <a:pos x="238" y="104"/>
                </a:cxn>
                <a:cxn ang="0">
                  <a:pos x="229" y="110"/>
                </a:cxn>
                <a:cxn ang="0">
                  <a:pos x="220" y="115"/>
                </a:cxn>
                <a:cxn ang="0">
                  <a:pos x="210" y="120"/>
                </a:cxn>
                <a:cxn ang="0">
                  <a:pos x="201" y="124"/>
                </a:cxn>
                <a:cxn ang="0">
                  <a:pos x="191" y="128"/>
                </a:cxn>
                <a:cxn ang="0">
                  <a:pos x="182" y="132"/>
                </a:cxn>
                <a:cxn ang="0">
                  <a:pos x="172" y="137"/>
                </a:cxn>
                <a:cxn ang="0">
                  <a:pos x="165" y="145"/>
                </a:cxn>
                <a:cxn ang="0">
                  <a:pos x="186" y="228"/>
                </a:cxn>
                <a:cxn ang="0">
                  <a:pos x="174" y="222"/>
                </a:cxn>
                <a:cxn ang="0">
                  <a:pos x="164" y="217"/>
                </a:cxn>
                <a:cxn ang="0">
                  <a:pos x="154" y="209"/>
                </a:cxn>
                <a:cxn ang="0">
                  <a:pos x="146" y="202"/>
                </a:cxn>
                <a:cxn ang="0">
                  <a:pos x="137" y="193"/>
                </a:cxn>
                <a:cxn ang="0">
                  <a:pos x="129" y="186"/>
                </a:cxn>
                <a:cxn ang="0">
                  <a:pos x="121" y="180"/>
                </a:cxn>
                <a:cxn ang="0">
                  <a:pos x="114" y="176"/>
                </a:cxn>
                <a:cxn ang="0">
                  <a:pos x="51" y="238"/>
                </a:cxn>
                <a:cxn ang="0">
                  <a:pos x="72" y="124"/>
                </a:cxn>
                <a:cxn ang="0">
                  <a:pos x="63" y="120"/>
                </a:cxn>
                <a:cxn ang="0">
                  <a:pos x="54" y="115"/>
                </a:cxn>
                <a:cxn ang="0">
                  <a:pos x="44" y="111"/>
                </a:cxn>
                <a:cxn ang="0">
                  <a:pos x="35" y="107"/>
                </a:cxn>
                <a:cxn ang="0">
                  <a:pos x="25" y="102"/>
                </a:cxn>
                <a:cxn ang="0">
                  <a:pos x="16" y="96"/>
                </a:cxn>
                <a:cxn ang="0">
                  <a:pos x="7" y="89"/>
                </a:cxn>
                <a:cxn ang="0">
                  <a:pos x="0" y="82"/>
                </a:cxn>
                <a:cxn ang="0">
                  <a:pos x="10" y="81"/>
                </a:cxn>
                <a:cxn ang="0">
                  <a:pos x="21" y="80"/>
                </a:cxn>
                <a:cxn ang="0">
                  <a:pos x="33" y="78"/>
                </a:cxn>
                <a:cxn ang="0">
                  <a:pos x="44" y="77"/>
                </a:cxn>
                <a:cxn ang="0">
                  <a:pos x="54" y="74"/>
                </a:cxn>
                <a:cxn ang="0">
                  <a:pos x="64" y="73"/>
                </a:cxn>
                <a:cxn ang="0">
                  <a:pos x="73" y="72"/>
                </a:cxn>
                <a:cxn ang="0">
                  <a:pos x="82" y="72"/>
                </a:cxn>
                <a:cxn ang="0">
                  <a:pos x="145" y="0"/>
                </a:cxn>
                <a:cxn ang="0">
                  <a:pos x="149" y="12"/>
                </a:cxn>
                <a:cxn ang="0">
                  <a:pos x="151" y="28"/>
                </a:cxn>
                <a:cxn ang="0">
                  <a:pos x="153" y="45"/>
                </a:cxn>
                <a:cxn ang="0">
                  <a:pos x="156" y="62"/>
                </a:cxn>
                <a:cxn ang="0">
                  <a:pos x="159" y="76"/>
                </a:cxn>
                <a:cxn ang="0">
                  <a:pos x="168" y="87"/>
                </a:cxn>
                <a:cxn ang="0">
                  <a:pos x="183" y="93"/>
                </a:cxn>
                <a:cxn ang="0">
                  <a:pos x="207" y="94"/>
                </a:cxn>
              </a:cxnLst>
              <a:rect l="0" t="0" r="r" b="b"/>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grpSp>
      <p:sp>
        <p:nvSpPr>
          <p:cNvPr id="66564" name="Rectangle 106"/>
          <p:cNvSpPr>
            <a:spLocks noChangeArrowheads="1"/>
          </p:cNvSpPr>
          <p:nvPr/>
        </p:nvSpPr>
        <p:spPr bwMode="auto">
          <a:xfrm>
            <a:off x="614363" y="6019800"/>
            <a:ext cx="4424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CC"/>
                </a:solidFill>
              </a:rPr>
              <a:t>I</a:t>
            </a:r>
            <a:r>
              <a:rPr lang="en-US" altLang="en-US"/>
              <a:t> = [</a:t>
            </a:r>
            <a:r>
              <a:rPr lang="en-US" altLang="en-US">
                <a:latin typeface="Symbol" pitchFamily="18" charset="2"/>
                <a:sym typeface="Symbol" pitchFamily="18" charset="2"/>
              </a:rPr>
              <a:t></a:t>
            </a:r>
            <a:r>
              <a:rPr lang="en-US" altLang="en-US"/>
              <a:t> a,b,c,r </a:t>
            </a:r>
            <a:r>
              <a:rPr lang="en-US" altLang="en-US">
                <a:latin typeface="Symbol" pitchFamily="18" charset="2"/>
                <a:sym typeface="Symbol" pitchFamily="18" charset="2"/>
              </a:rPr>
              <a:t></a:t>
            </a:r>
            <a:r>
              <a:rPr lang="en-US" altLang="en-US"/>
              <a:t> 3  a</a:t>
            </a:r>
            <a:r>
              <a:rPr lang="en-US" altLang="en-US" baseline="30000"/>
              <a:t>r</a:t>
            </a:r>
            <a:r>
              <a:rPr lang="en-US" altLang="en-US"/>
              <a:t>+b</a:t>
            </a:r>
            <a:r>
              <a:rPr lang="en-US" altLang="en-US" baseline="30000"/>
              <a:t>r </a:t>
            </a:r>
            <a:r>
              <a:rPr lang="en-US" altLang="en-US">
                <a:sym typeface="Symbol" pitchFamily="18" charset="2"/>
              </a:rPr>
              <a:t></a:t>
            </a:r>
            <a:r>
              <a:rPr lang="en-US" altLang="en-US"/>
              <a:t>c</a:t>
            </a:r>
            <a:r>
              <a:rPr lang="en-US" altLang="en-US" baseline="30000"/>
              <a:t>r</a:t>
            </a:r>
            <a:r>
              <a:rPr lang="en-US" altLang="en-US"/>
              <a:t>]</a:t>
            </a:r>
          </a:p>
        </p:txBody>
      </p:sp>
      <p:pic>
        <p:nvPicPr>
          <p:cNvPr id="66565" name="Picture 107" descr="j0188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488" y="5426075"/>
            <a:ext cx="107791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66567" name="Rectangle 29"/>
          <p:cNvSpPr>
            <a:spLocks noChangeArrowheads="1"/>
          </p:cNvSpPr>
          <p:nvPr/>
        </p:nvSpPr>
        <p:spPr bwMode="auto">
          <a:xfrm>
            <a:off x="971550" y="981075"/>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has a witness</a:t>
            </a:r>
          </a:p>
          <a:p>
            <a:pPr lvl="1"/>
            <a:r>
              <a:rPr lang="en-US" altLang="en-US" sz="2400">
                <a:sym typeface="Symbol" pitchFamily="18" charset="2"/>
              </a:rPr>
              <a:t></a:t>
            </a:r>
            <a:r>
              <a:rPr lang="en-US" altLang="en-US" sz="2400"/>
              <a:t> computable Valid such that P(I) = </a:t>
            </a:r>
            <a:r>
              <a:rPr lang="en-US" altLang="en-US" sz="2400">
                <a:sym typeface="Symbol" pitchFamily="18" charset="2"/>
              </a:rPr>
              <a:t></a:t>
            </a:r>
            <a:r>
              <a:rPr lang="en-US" altLang="en-US" sz="2400"/>
              <a:t> S Valid(I,S)</a:t>
            </a:r>
          </a:p>
        </p:txBody>
      </p:sp>
      <p:sp>
        <p:nvSpPr>
          <p:cNvPr id="66568" name="Rectangle 49"/>
          <p:cNvSpPr>
            <a:spLocks noChangeArrowheads="1"/>
          </p:cNvSpPr>
          <p:nvPr/>
        </p:nvSpPr>
        <p:spPr bwMode="auto">
          <a:xfrm>
            <a:off x="-114300" y="534988"/>
            <a:ext cx="198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sym typeface="Wingdings" pitchFamily="2" charset="2"/>
              </a:rPr>
              <a:t>Witnesses</a:t>
            </a:r>
            <a:endParaRPr lang="en-US" altLang="en-US" sz="2400">
              <a:solidFill>
                <a:srgbClr val="FF00FF"/>
              </a:solidFill>
            </a:endParaRPr>
          </a:p>
        </p:txBody>
      </p:sp>
      <p:sp>
        <p:nvSpPr>
          <p:cNvPr id="94318" name="Rectangle 110"/>
          <p:cNvSpPr>
            <a:spLocks noChangeArrowheads="1"/>
          </p:cNvSpPr>
          <p:nvPr/>
        </p:nvSpPr>
        <p:spPr bwMode="auto">
          <a:xfrm>
            <a:off x="7445375" y="4284663"/>
            <a:ext cx="819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480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602">
                                            <p:txEl>
                                              <p:pRg st="3" end="3"/>
                                            </p:txEl>
                                          </p:spTgt>
                                        </p:tgtEl>
                                        <p:attrNameLst>
                                          <p:attrName>style.visibility</p:attrName>
                                        </p:attrNameLst>
                                      </p:cBhvr>
                                      <p:to>
                                        <p:strVal val="visible"/>
                                      </p:to>
                                    </p:set>
                                    <p:anim calcmode="lin" valueType="num">
                                      <p:cBhvr additive="base">
                                        <p:cTn id="7" dur="500" fill="hold"/>
                                        <p:tgtEl>
                                          <p:spTgt spid="92160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4318"/>
                                        </p:tgtEl>
                                        <p:attrNameLst>
                                          <p:attrName>style.visibility</p:attrName>
                                        </p:attrNameLst>
                                      </p:cBhvr>
                                      <p:to>
                                        <p:strVal val="visible"/>
                                      </p:to>
                                    </p:set>
                                    <p:anim calcmode="lin" valueType="num">
                                      <p:cBhvr additive="base">
                                        <p:cTn id="19" dur="500" fill="hold"/>
                                        <p:tgtEl>
                                          <p:spTgt spid="94318"/>
                                        </p:tgtEl>
                                        <p:attrNameLst>
                                          <p:attrName>ppt_x</p:attrName>
                                        </p:attrNameLst>
                                      </p:cBhvr>
                                      <p:tavLst>
                                        <p:tav tm="0">
                                          <p:val>
                                            <p:strVal val="1+#ppt_w/2"/>
                                          </p:val>
                                        </p:tav>
                                        <p:tav tm="100000">
                                          <p:val>
                                            <p:strVal val="#ppt_x"/>
                                          </p:val>
                                        </p:tav>
                                      </p:tavLst>
                                    </p:anim>
                                    <p:anim calcmode="lin" valueType="num">
                                      <p:cBhvr additive="base">
                                        <p:cTn id="20" dur="500" fill="hold"/>
                                        <p:tgtEl>
                                          <p:spTgt spid="94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2" grpId="0" build="p" bldLvl="2" autoUpdateAnimBg="0"/>
      <p:bldP spid="943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ext Box 2"/>
          <p:cNvSpPr txBox="1">
            <a:spLocks noChangeArrowheads="1"/>
          </p:cNvSpPr>
          <p:nvPr/>
        </p:nvSpPr>
        <p:spPr bwMode="auto">
          <a:xfrm>
            <a:off x="609600" y="2276475"/>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Example: </a:t>
            </a:r>
            <a:r>
              <a:rPr lang="en-US" altLang="en-US" sz="2400">
                <a:solidFill>
                  <a:schemeClr val="tx2"/>
                </a:solidFill>
              </a:rPr>
              <a:t>A language accepted by TM M</a:t>
            </a:r>
            <a:r>
              <a:rPr lang="en-US" altLang="en-US" sz="2400"/>
              <a:t>:</a:t>
            </a:r>
          </a:p>
          <a:p>
            <a:r>
              <a:rPr lang="en-US" altLang="en-US" sz="2400"/>
              <a:t>Instance: An instance </a:t>
            </a:r>
            <a:r>
              <a:rPr lang="en-US" altLang="en-US" sz="2400">
                <a:solidFill>
                  <a:srgbClr val="00FFCC"/>
                </a:solidFill>
              </a:rPr>
              <a:t>I</a:t>
            </a:r>
            <a:endParaRPr lang="en-US" altLang="en-US" sz="2400"/>
          </a:p>
          <a:p>
            <a:r>
              <a:rPr lang="en-US" altLang="en-US" sz="2400"/>
              <a:t>Solution: A description </a:t>
            </a:r>
            <a:r>
              <a:rPr lang="en-US" altLang="en-US" sz="2400">
                <a:solidFill>
                  <a:srgbClr val="00FFCC"/>
                </a:solidFill>
              </a:rPr>
              <a:t>S </a:t>
            </a:r>
            <a:r>
              <a:rPr lang="en-US" altLang="en-US" sz="2400"/>
              <a:t>of an accepting computation of M on I. </a:t>
            </a:r>
          </a:p>
          <a:p>
            <a:r>
              <a:rPr lang="en-US" altLang="en-US" sz="2400">
                <a:solidFill>
                  <a:srgbClr val="00FFCC"/>
                </a:solidFill>
              </a:rPr>
              <a:t>I</a:t>
            </a:r>
            <a:r>
              <a:rPr lang="en-US" altLang="en-US" sz="2400"/>
              <a:t> is a </a:t>
            </a:r>
            <a:r>
              <a:rPr lang="en-US" altLang="en-US" sz="2400">
                <a:solidFill>
                  <a:srgbClr val="FF00FF"/>
                </a:solidFill>
              </a:rPr>
              <a:t>Yes</a:t>
            </a:r>
            <a:r>
              <a:rPr lang="en-US" altLang="en-US" sz="2400"/>
              <a:t> instance if there is such a computation description. </a:t>
            </a:r>
          </a:p>
          <a:p>
            <a:r>
              <a:rPr lang="en-US" altLang="en-US" sz="2400"/>
              <a:t>Given an instance </a:t>
            </a:r>
            <a:r>
              <a:rPr lang="en-US" altLang="en-US" sz="2400">
                <a:solidFill>
                  <a:srgbClr val="00FFCC"/>
                </a:solidFill>
              </a:rPr>
              <a:t>I </a:t>
            </a:r>
            <a:r>
              <a:rPr lang="en-US" altLang="en-US" sz="2400"/>
              <a:t>and a computation description </a:t>
            </a:r>
            <a:r>
              <a:rPr lang="en-US" altLang="en-US" sz="2400">
                <a:solidFill>
                  <a:srgbClr val="00FFCC"/>
                </a:solidFill>
              </a:rPr>
              <a:t>S,</a:t>
            </a:r>
            <a:br>
              <a:rPr lang="en-US" altLang="en-US" sz="2400">
                <a:solidFill>
                  <a:srgbClr val="00FFCC"/>
                </a:solidFill>
              </a:rPr>
            </a:br>
            <a:r>
              <a:rPr lang="en-US" altLang="en-US" sz="2400">
                <a:solidFill>
                  <a:srgbClr val="00FFCC"/>
                </a:solidFill>
              </a:rPr>
              <a:t>  </a:t>
            </a:r>
            <a:r>
              <a:rPr lang="en-US" altLang="en-US" sz="2400"/>
              <a:t>there is an alg </a:t>
            </a:r>
            <a:r>
              <a:rPr lang="en-US" altLang="en-US" sz="2400">
                <a:solidFill>
                  <a:srgbClr val="00FFCC"/>
                </a:solidFill>
              </a:rPr>
              <a:t>Valid(I,S)</a:t>
            </a:r>
            <a:r>
              <a:rPr lang="en-US" altLang="en-US" sz="2400"/>
              <a:t> to test </a:t>
            </a:r>
            <a:br>
              <a:rPr lang="en-US" altLang="en-US" sz="2400"/>
            </a:br>
            <a:r>
              <a:rPr lang="en-US" altLang="en-US" sz="2400"/>
              <a:t>  whether or not </a:t>
            </a:r>
            <a:r>
              <a:rPr lang="en-US" altLang="en-US" sz="2400">
                <a:solidFill>
                  <a:srgbClr val="00FFCC"/>
                </a:solidFill>
              </a:rPr>
              <a:t>S</a:t>
            </a:r>
            <a:r>
              <a:rPr lang="en-US" altLang="en-US" sz="2400"/>
              <a:t> is a valid solution for </a:t>
            </a:r>
            <a:r>
              <a:rPr lang="en-US" altLang="en-US" sz="2400">
                <a:solidFill>
                  <a:srgbClr val="00FFCC"/>
                </a:solidFill>
              </a:rPr>
              <a:t>I</a:t>
            </a:r>
            <a:r>
              <a:rPr lang="en-US" altLang="en-US" sz="2400"/>
              <a:t>.</a:t>
            </a:r>
          </a:p>
        </p:txBody>
      </p:sp>
      <p:grpSp>
        <p:nvGrpSpPr>
          <p:cNvPr id="2" name="Group 4"/>
          <p:cNvGrpSpPr>
            <a:grpSpLocks/>
          </p:cNvGrpSpPr>
          <p:nvPr/>
        </p:nvGrpSpPr>
        <p:grpSpPr bwMode="auto">
          <a:xfrm flipH="1">
            <a:off x="7991475" y="4495800"/>
            <a:ext cx="1076325" cy="2274888"/>
            <a:chOff x="3915" y="446"/>
            <a:chExt cx="678" cy="1433"/>
          </a:xfrm>
        </p:grpSpPr>
        <p:sp>
          <p:nvSpPr>
            <p:cNvPr id="921605" name="Rectangle 5"/>
            <p:cNvSpPr>
              <a:spLocks noChangeArrowheads="1"/>
            </p:cNvSpPr>
            <p:nvPr/>
          </p:nvSpPr>
          <p:spPr bwMode="auto">
            <a:xfrm>
              <a:off x="3951" y="544"/>
              <a:ext cx="532" cy="1148"/>
            </a:xfrm>
            <a:prstGeom prst="rect">
              <a:avLst/>
            </a:prstGeom>
            <a:solidFill>
              <a:srgbClr val="000000"/>
            </a:solidFill>
            <a:ln w="9525">
              <a:noFill/>
              <a:miter lim="800000"/>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6" name="Freeform 6"/>
            <p:cNvSpPr>
              <a:spLocks/>
            </p:cNvSpPr>
            <p:nvPr/>
          </p:nvSpPr>
          <p:spPr bwMode="auto">
            <a:xfrm>
              <a:off x="3959" y="556"/>
              <a:ext cx="516" cy="448"/>
            </a:xfrm>
            <a:custGeom>
              <a:avLst/>
              <a:gdLst/>
              <a:ahLst/>
              <a:cxnLst>
                <a:cxn ang="0">
                  <a:pos x="2559" y="0"/>
                </a:cxn>
                <a:cxn ang="0">
                  <a:pos x="2580" y="1783"/>
                </a:cxn>
                <a:cxn ang="0">
                  <a:pos x="2456" y="1774"/>
                </a:cxn>
                <a:cxn ang="0">
                  <a:pos x="2330" y="1808"/>
                </a:cxn>
                <a:cxn ang="0">
                  <a:pos x="2201" y="1867"/>
                </a:cxn>
                <a:cxn ang="0">
                  <a:pos x="2073" y="1933"/>
                </a:cxn>
                <a:cxn ang="0">
                  <a:pos x="1945" y="1989"/>
                </a:cxn>
                <a:cxn ang="0">
                  <a:pos x="1820" y="2018"/>
                </a:cxn>
                <a:cxn ang="0">
                  <a:pos x="1699" y="2003"/>
                </a:cxn>
                <a:cxn ang="0">
                  <a:pos x="1584" y="1928"/>
                </a:cxn>
                <a:cxn ang="0">
                  <a:pos x="1477" y="1997"/>
                </a:cxn>
                <a:cxn ang="0">
                  <a:pos x="1369" y="2053"/>
                </a:cxn>
                <a:cxn ang="0">
                  <a:pos x="1260" y="2097"/>
                </a:cxn>
                <a:cxn ang="0">
                  <a:pos x="1150" y="2133"/>
                </a:cxn>
                <a:cxn ang="0">
                  <a:pos x="1038" y="2162"/>
                </a:cxn>
                <a:cxn ang="0">
                  <a:pos x="927" y="2188"/>
                </a:cxn>
                <a:cxn ang="0">
                  <a:pos x="814" y="2212"/>
                </a:cxn>
                <a:cxn ang="0">
                  <a:pos x="702" y="2240"/>
                </a:cxn>
                <a:cxn ang="0">
                  <a:pos x="608" y="2151"/>
                </a:cxn>
                <a:cxn ang="0">
                  <a:pos x="504" y="2089"/>
                </a:cxn>
                <a:cxn ang="0">
                  <a:pos x="395" y="2049"/>
                </a:cxn>
                <a:cxn ang="0">
                  <a:pos x="289" y="2025"/>
                </a:cxn>
                <a:cxn ang="0">
                  <a:pos x="189" y="2014"/>
                </a:cxn>
                <a:cxn ang="0">
                  <a:pos x="106" y="2012"/>
                </a:cxn>
                <a:cxn ang="0">
                  <a:pos x="42" y="2016"/>
                </a:cxn>
                <a:cxn ang="0">
                  <a:pos x="7" y="2022"/>
                </a:cxn>
                <a:cxn ang="0">
                  <a:pos x="9" y="1794"/>
                </a:cxn>
                <a:cxn ang="0">
                  <a:pos x="9" y="1553"/>
                </a:cxn>
                <a:cxn ang="0">
                  <a:pos x="6" y="1300"/>
                </a:cxn>
                <a:cxn ang="0">
                  <a:pos x="4" y="1041"/>
                </a:cxn>
                <a:cxn ang="0">
                  <a:pos x="1" y="777"/>
                </a:cxn>
                <a:cxn ang="0">
                  <a:pos x="0" y="513"/>
                </a:cxn>
                <a:cxn ang="0">
                  <a:pos x="1" y="252"/>
                </a:cxn>
                <a:cxn ang="0">
                  <a:pos x="7" y="0"/>
                </a:cxn>
                <a:cxn ang="0">
                  <a:pos x="2559" y="0"/>
                </a:cxn>
              </a:cxnLst>
              <a:rect l="0" t="0" r="r" b="b"/>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7" name="Freeform 7"/>
            <p:cNvSpPr>
              <a:spLocks/>
            </p:cNvSpPr>
            <p:nvPr/>
          </p:nvSpPr>
          <p:spPr bwMode="auto">
            <a:xfrm>
              <a:off x="4110" y="929"/>
              <a:ext cx="363" cy="136"/>
            </a:xfrm>
            <a:custGeom>
              <a:avLst/>
              <a:gdLst/>
              <a:ahLst/>
              <a:cxnLst>
                <a:cxn ang="0">
                  <a:pos x="1815" y="674"/>
                </a:cxn>
                <a:cxn ang="0">
                  <a:pos x="1684" y="676"/>
                </a:cxn>
                <a:cxn ang="0">
                  <a:pos x="1550" y="656"/>
                </a:cxn>
                <a:cxn ang="0">
                  <a:pos x="1412" y="618"/>
                </a:cxn>
                <a:cxn ang="0">
                  <a:pos x="1274" y="572"/>
                </a:cxn>
                <a:cxn ang="0">
                  <a:pos x="1134" y="527"/>
                </a:cxn>
                <a:cxn ang="0">
                  <a:pos x="996" y="492"/>
                </a:cxn>
                <a:cxn ang="0">
                  <a:pos x="859" y="475"/>
                </a:cxn>
                <a:cxn ang="0">
                  <a:pos x="726" y="488"/>
                </a:cxn>
                <a:cxn ang="0">
                  <a:pos x="425" y="622"/>
                </a:cxn>
                <a:cxn ang="0">
                  <a:pos x="0" y="426"/>
                </a:cxn>
                <a:cxn ang="0">
                  <a:pos x="87" y="402"/>
                </a:cxn>
                <a:cxn ang="0">
                  <a:pos x="187" y="380"/>
                </a:cxn>
                <a:cxn ang="0">
                  <a:pos x="292" y="358"/>
                </a:cxn>
                <a:cxn ang="0">
                  <a:pos x="402" y="333"/>
                </a:cxn>
                <a:cxn ang="0">
                  <a:pos x="509" y="301"/>
                </a:cxn>
                <a:cxn ang="0">
                  <a:pos x="612" y="263"/>
                </a:cxn>
                <a:cxn ang="0">
                  <a:pos x="706" y="214"/>
                </a:cxn>
                <a:cxn ang="0">
                  <a:pos x="788" y="156"/>
                </a:cxn>
                <a:cxn ang="0">
                  <a:pos x="879" y="194"/>
                </a:cxn>
                <a:cxn ang="0">
                  <a:pos x="976" y="213"/>
                </a:cxn>
                <a:cxn ang="0">
                  <a:pos x="1074" y="213"/>
                </a:cxn>
                <a:cxn ang="0">
                  <a:pos x="1175" y="197"/>
                </a:cxn>
                <a:cxn ang="0">
                  <a:pos x="1272" y="166"/>
                </a:cxn>
                <a:cxn ang="0">
                  <a:pos x="1368" y="122"/>
                </a:cxn>
                <a:cxn ang="0">
                  <a:pos x="1459" y="65"/>
                </a:cxn>
                <a:cxn ang="0">
                  <a:pos x="1545" y="0"/>
                </a:cxn>
                <a:cxn ang="0">
                  <a:pos x="1815" y="0"/>
                </a:cxn>
                <a:cxn ang="0">
                  <a:pos x="1815" y="674"/>
                </a:cxn>
              </a:cxnLst>
              <a:rect l="0" t="0" r="r" b="b"/>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8" name="Freeform 8"/>
            <p:cNvSpPr>
              <a:spLocks/>
            </p:cNvSpPr>
            <p:nvPr/>
          </p:nvSpPr>
          <p:spPr bwMode="auto">
            <a:xfrm>
              <a:off x="3961" y="973"/>
              <a:ext cx="224" cy="137"/>
            </a:xfrm>
            <a:custGeom>
              <a:avLst/>
              <a:gdLst/>
              <a:ahLst/>
              <a:cxnLst>
                <a:cxn ang="0">
                  <a:pos x="1120" y="456"/>
                </a:cxn>
                <a:cxn ang="0">
                  <a:pos x="1031" y="543"/>
                </a:cxn>
                <a:cxn ang="0">
                  <a:pos x="945" y="598"/>
                </a:cxn>
                <a:cxn ang="0">
                  <a:pos x="863" y="623"/>
                </a:cxn>
                <a:cxn ang="0">
                  <a:pos x="785" y="624"/>
                </a:cxn>
                <a:cxn ang="0">
                  <a:pos x="709" y="601"/>
                </a:cxn>
                <a:cxn ang="0">
                  <a:pos x="640" y="560"/>
                </a:cxn>
                <a:cxn ang="0">
                  <a:pos x="576" y="502"/>
                </a:cxn>
                <a:cxn ang="0">
                  <a:pos x="519" y="435"/>
                </a:cxn>
                <a:cxn ang="0">
                  <a:pos x="455" y="462"/>
                </a:cxn>
                <a:cxn ang="0">
                  <a:pos x="390" y="491"/>
                </a:cxn>
                <a:cxn ang="0">
                  <a:pos x="325" y="520"/>
                </a:cxn>
                <a:cxn ang="0">
                  <a:pos x="259" y="551"/>
                </a:cxn>
                <a:cxn ang="0">
                  <a:pos x="193" y="581"/>
                </a:cxn>
                <a:cxn ang="0">
                  <a:pos x="127" y="615"/>
                </a:cxn>
                <a:cxn ang="0">
                  <a:pos x="63" y="648"/>
                </a:cxn>
                <a:cxn ang="0">
                  <a:pos x="0" y="684"/>
                </a:cxn>
                <a:cxn ang="0">
                  <a:pos x="0" y="0"/>
                </a:cxn>
                <a:cxn ang="0">
                  <a:pos x="67" y="12"/>
                </a:cxn>
                <a:cxn ang="0">
                  <a:pos x="138" y="14"/>
                </a:cxn>
                <a:cxn ang="0">
                  <a:pos x="210" y="12"/>
                </a:cxn>
                <a:cxn ang="0">
                  <a:pos x="283" y="10"/>
                </a:cxn>
                <a:cxn ang="0">
                  <a:pos x="353" y="9"/>
                </a:cxn>
                <a:cxn ang="0">
                  <a:pos x="423" y="19"/>
                </a:cxn>
                <a:cxn ang="0">
                  <a:pos x="489" y="41"/>
                </a:cxn>
                <a:cxn ang="0">
                  <a:pos x="551" y="82"/>
                </a:cxn>
                <a:cxn ang="0">
                  <a:pos x="608" y="153"/>
                </a:cxn>
                <a:cxn ang="0">
                  <a:pos x="675" y="215"/>
                </a:cxn>
                <a:cxn ang="0">
                  <a:pos x="747" y="269"/>
                </a:cxn>
                <a:cxn ang="0">
                  <a:pos x="823" y="315"/>
                </a:cxn>
                <a:cxn ang="0">
                  <a:pos x="900" y="354"/>
                </a:cxn>
                <a:cxn ang="0">
                  <a:pos x="977" y="391"/>
                </a:cxn>
                <a:cxn ang="0">
                  <a:pos x="1050" y="423"/>
                </a:cxn>
                <a:cxn ang="0">
                  <a:pos x="1120" y="456"/>
                </a:cxn>
              </a:cxnLst>
              <a:rect l="0" t="0" r="r" b="b"/>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9" name="Freeform 9"/>
            <p:cNvSpPr>
              <a:spLocks/>
            </p:cNvSpPr>
            <p:nvPr/>
          </p:nvSpPr>
          <p:spPr bwMode="auto">
            <a:xfrm>
              <a:off x="4133" y="1034"/>
              <a:ext cx="340" cy="109"/>
            </a:xfrm>
            <a:custGeom>
              <a:avLst/>
              <a:gdLst/>
              <a:ahLst/>
              <a:cxnLst>
                <a:cxn ang="0">
                  <a:pos x="1700" y="213"/>
                </a:cxn>
                <a:cxn ang="0">
                  <a:pos x="1690" y="452"/>
                </a:cxn>
                <a:cxn ang="0">
                  <a:pos x="1612" y="427"/>
                </a:cxn>
                <a:cxn ang="0">
                  <a:pos x="1524" y="410"/>
                </a:cxn>
                <a:cxn ang="0">
                  <a:pos x="1428" y="396"/>
                </a:cxn>
                <a:cxn ang="0">
                  <a:pos x="1329" y="388"/>
                </a:cxn>
                <a:cxn ang="0">
                  <a:pos x="1227" y="383"/>
                </a:cxn>
                <a:cxn ang="0">
                  <a:pos x="1129" y="380"/>
                </a:cxn>
                <a:cxn ang="0">
                  <a:pos x="1036" y="379"/>
                </a:cxn>
                <a:cxn ang="0">
                  <a:pos x="953" y="379"/>
                </a:cxn>
                <a:cxn ang="0">
                  <a:pos x="862" y="345"/>
                </a:cxn>
                <a:cxn ang="0">
                  <a:pos x="775" y="333"/>
                </a:cxn>
                <a:cxn ang="0">
                  <a:pos x="690" y="336"/>
                </a:cxn>
                <a:cxn ang="0">
                  <a:pos x="610" y="357"/>
                </a:cxn>
                <a:cxn ang="0">
                  <a:pos x="529" y="388"/>
                </a:cxn>
                <a:cxn ang="0">
                  <a:pos x="449" y="432"/>
                </a:cxn>
                <a:cxn ang="0">
                  <a:pos x="370" y="484"/>
                </a:cxn>
                <a:cxn ang="0">
                  <a:pos x="290" y="544"/>
                </a:cxn>
                <a:cxn ang="0">
                  <a:pos x="0" y="389"/>
                </a:cxn>
                <a:cxn ang="0">
                  <a:pos x="119" y="310"/>
                </a:cxn>
                <a:cxn ang="0">
                  <a:pos x="243" y="225"/>
                </a:cxn>
                <a:cxn ang="0">
                  <a:pos x="368" y="139"/>
                </a:cxn>
                <a:cxn ang="0">
                  <a:pos x="499" y="66"/>
                </a:cxn>
                <a:cxn ang="0">
                  <a:pos x="636" y="16"/>
                </a:cxn>
                <a:cxn ang="0">
                  <a:pos x="784" y="0"/>
                </a:cxn>
                <a:cxn ang="0">
                  <a:pos x="940" y="27"/>
                </a:cxn>
                <a:cxn ang="0">
                  <a:pos x="1109" y="109"/>
                </a:cxn>
                <a:cxn ang="0">
                  <a:pos x="1190" y="130"/>
                </a:cxn>
                <a:cxn ang="0">
                  <a:pos x="1282" y="148"/>
                </a:cxn>
                <a:cxn ang="0">
                  <a:pos x="1380" y="162"/>
                </a:cxn>
                <a:cxn ang="0">
                  <a:pos x="1474" y="176"/>
                </a:cxn>
                <a:cxn ang="0">
                  <a:pos x="1559" y="186"/>
                </a:cxn>
                <a:cxn ang="0">
                  <a:pos x="1630" y="196"/>
                </a:cxn>
                <a:cxn ang="0">
                  <a:pos x="1679" y="204"/>
                </a:cxn>
                <a:cxn ang="0">
                  <a:pos x="1700" y="213"/>
                </a:cxn>
              </a:cxnLst>
              <a:rect l="0" t="0" r="r" b="b"/>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0" name="Freeform 10"/>
            <p:cNvSpPr>
              <a:spLocks/>
            </p:cNvSpPr>
            <p:nvPr/>
          </p:nvSpPr>
          <p:spPr bwMode="auto">
            <a:xfrm>
              <a:off x="3959" y="1075"/>
              <a:ext cx="516" cy="606"/>
            </a:xfrm>
            <a:custGeom>
              <a:avLst/>
              <a:gdLst/>
              <a:ahLst/>
              <a:cxnLst>
                <a:cxn ang="0">
                  <a:pos x="1172" y="415"/>
                </a:cxn>
                <a:cxn ang="0">
                  <a:pos x="1223" y="355"/>
                </a:cxn>
                <a:cxn ang="0">
                  <a:pos x="1277" y="310"/>
                </a:cxn>
                <a:cxn ang="0">
                  <a:pos x="1334" y="275"/>
                </a:cxn>
                <a:cxn ang="0">
                  <a:pos x="1391" y="251"/>
                </a:cxn>
                <a:cxn ang="0">
                  <a:pos x="1449" y="232"/>
                </a:cxn>
                <a:cxn ang="0">
                  <a:pos x="1510" y="218"/>
                </a:cxn>
                <a:cxn ang="0">
                  <a:pos x="1569" y="207"/>
                </a:cxn>
                <a:cxn ang="0">
                  <a:pos x="1629" y="197"/>
                </a:cxn>
                <a:cxn ang="0">
                  <a:pos x="1738" y="229"/>
                </a:cxn>
                <a:cxn ang="0">
                  <a:pos x="1857" y="243"/>
                </a:cxn>
                <a:cxn ang="0">
                  <a:pos x="1981" y="242"/>
                </a:cxn>
                <a:cxn ang="0">
                  <a:pos x="2109" y="236"/>
                </a:cxn>
                <a:cxn ang="0">
                  <a:pos x="2235" y="231"/>
                </a:cxn>
                <a:cxn ang="0">
                  <a:pos x="2358" y="235"/>
                </a:cxn>
                <a:cxn ang="0">
                  <a:pos x="2474" y="255"/>
                </a:cxn>
                <a:cxn ang="0">
                  <a:pos x="2583" y="301"/>
                </a:cxn>
                <a:cxn ang="0">
                  <a:pos x="2572" y="417"/>
                </a:cxn>
                <a:cxn ang="0">
                  <a:pos x="2569" y="661"/>
                </a:cxn>
                <a:cxn ang="0">
                  <a:pos x="2567" y="1001"/>
                </a:cxn>
                <a:cxn ang="0">
                  <a:pos x="2569" y="1404"/>
                </a:cxn>
                <a:cxn ang="0">
                  <a:pos x="2570" y="1837"/>
                </a:cxn>
                <a:cxn ang="0">
                  <a:pos x="2572" y="2271"/>
                </a:cxn>
                <a:cxn ang="0">
                  <a:pos x="2574" y="2671"/>
                </a:cxn>
                <a:cxn ang="0">
                  <a:pos x="2572" y="3006"/>
                </a:cxn>
                <a:cxn ang="0">
                  <a:pos x="2307" y="3012"/>
                </a:cxn>
                <a:cxn ang="0">
                  <a:pos x="1955" y="3019"/>
                </a:cxn>
                <a:cxn ang="0">
                  <a:pos x="1552" y="3023"/>
                </a:cxn>
                <a:cxn ang="0">
                  <a:pos x="1134" y="3028"/>
                </a:cxn>
                <a:cxn ang="0">
                  <a:pos x="734" y="3029"/>
                </a:cxn>
                <a:cxn ang="0">
                  <a:pos x="389" y="3030"/>
                </a:cxn>
                <a:cxn ang="0">
                  <a:pos x="131" y="3029"/>
                </a:cxn>
                <a:cxn ang="0">
                  <a:pos x="0" y="3027"/>
                </a:cxn>
                <a:cxn ang="0">
                  <a:pos x="1" y="2692"/>
                </a:cxn>
                <a:cxn ang="0">
                  <a:pos x="3" y="2349"/>
                </a:cxn>
                <a:cxn ang="0">
                  <a:pos x="1" y="1997"/>
                </a:cxn>
                <a:cxn ang="0">
                  <a:pos x="1" y="1644"/>
                </a:cxn>
                <a:cxn ang="0">
                  <a:pos x="0" y="1289"/>
                </a:cxn>
                <a:cxn ang="0">
                  <a:pos x="1" y="940"/>
                </a:cxn>
                <a:cxn ang="0">
                  <a:pos x="4" y="598"/>
                </a:cxn>
                <a:cxn ang="0">
                  <a:pos x="10" y="269"/>
                </a:cxn>
                <a:cxn ang="0">
                  <a:pos x="65" y="210"/>
                </a:cxn>
                <a:cxn ang="0">
                  <a:pos x="126" y="166"/>
                </a:cxn>
                <a:cxn ang="0">
                  <a:pos x="192" y="132"/>
                </a:cxn>
                <a:cxn ang="0">
                  <a:pos x="262" y="106"/>
                </a:cxn>
                <a:cxn ang="0">
                  <a:pos x="331" y="83"/>
                </a:cxn>
                <a:cxn ang="0">
                  <a:pos x="400" y="60"/>
                </a:cxn>
                <a:cxn ang="0">
                  <a:pos x="467" y="33"/>
                </a:cxn>
                <a:cxn ang="0">
                  <a:pos x="529" y="0"/>
                </a:cxn>
                <a:cxn ang="0">
                  <a:pos x="600" y="78"/>
                </a:cxn>
                <a:cxn ang="0">
                  <a:pos x="678" y="141"/>
                </a:cxn>
                <a:cxn ang="0">
                  <a:pos x="759" y="191"/>
                </a:cxn>
                <a:cxn ang="0">
                  <a:pos x="842" y="234"/>
                </a:cxn>
                <a:cxn ang="0">
                  <a:pos x="926" y="272"/>
                </a:cxn>
                <a:cxn ang="0">
                  <a:pos x="1009" y="312"/>
                </a:cxn>
                <a:cxn ang="0">
                  <a:pos x="1092" y="358"/>
                </a:cxn>
                <a:cxn ang="0">
                  <a:pos x="1172" y="415"/>
                </a:cxn>
              </a:cxnLst>
              <a:rect l="0" t="0" r="r" b="b"/>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1" name="Freeform 11"/>
            <p:cNvSpPr>
              <a:spLocks/>
            </p:cNvSpPr>
            <p:nvPr/>
          </p:nvSpPr>
          <p:spPr bwMode="auto">
            <a:xfrm>
              <a:off x="4519" y="446"/>
              <a:ext cx="29" cy="46"/>
            </a:xfrm>
            <a:custGeom>
              <a:avLst/>
              <a:gdLst/>
              <a:ahLst/>
              <a:cxnLst>
                <a:cxn ang="0">
                  <a:pos x="144" y="0"/>
                </a:cxn>
                <a:cxn ang="0">
                  <a:pos x="30" y="228"/>
                </a:cxn>
                <a:cxn ang="0">
                  <a:pos x="0" y="228"/>
                </a:cxn>
                <a:cxn ang="0">
                  <a:pos x="0" y="218"/>
                </a:cxn>
                <a:cxn ang="0">
                  <a:pos x="124" y="0"/>
                </a:cxn>
                <a:cxn ang="0">
                  <a:pos x="131" y="0"/>
                </a:cxn>
                <a:cxn ang="0">
                  <a:pos x="138" y="0"/>
                </a:cxn>
                <a:cxn ang="0">
                  <a:pos x="142" y="0"/>
                </a:cxn>
                <a:cxn ang="0">
                  <a:pos x="144" y="0"/>
                </a:cxn>
              </a:cxnLst>
              <a:rect l="0" t="0" r="r" b="b"/>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2" name="Freeform 12"/>
            <p:cNvSpPr>
              <a:spLocks/>
            </p:cNvSpPr>
            <p:nvPr/>
          </p:nvSpPr>
          <p:spPr bwMode="auto">
            <a:xfrm>
              <a:off x="4502" y="451"/>
              <a:ext cx="10" cy="28"/>
            </a:xfrm>
            <a:custGeom>
              <a:avLst/>
              <a:gdLst/>
              <a:ahLst/>
              <a:cxnLst>
                <a:cxn ang="0">
                  <a:pos x="52" y="10"/>
                </a:cxn>
                <a:cxn ang="0">
                  <a:pos x="32" y="144"/>
                </a:cxn>
                <a:cxn ang="0">
                  <a:pos x="0" y="134"/>
                </a:cxn>
                <a:cxn ang="0">
                  <a:pos x="42" y="0"/>
                </a:cxn>
                <a:cxn ang="0">
                  <a:pos x="46" y="0"/>
                </a:cxn>
                <a:cxn ang="0">
                  <a:pos x="50" y="1"/>
                </a:cxn>
                <a:cxn ang="0">
                  <a:pos x="51" y="3"/>
                </a:cxn>
                <a:cxn ang="0">
                  <a:pos x="52" y="10"/>
                </a:cxn>
              </a:cxnLst>
              <a:rect l="0" t="0" r="r" b="b"/>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3" name="Freeform 13"/>
            <p:cNvSpPr>
              <a:spLocks/>
            </p:cNvSpPr>
            <p:nvPr/>
          </p:nvSpPr>
          <p:spPr bwMode="auto">
            <a:xfrm>
              <a:off x="4452" y="453"/>
              <a:ext cx="17" cy="37"/>
            </a:xfrm>
            <a:custGeom>
              <a:avLst/>
              <a:gdLst/>
              <a:ahLst/>
              <a:cxnLst>
                <a:cxn ang="0">
                  <a:pos x="11" y="6"/>
                </a:cxn>
                <a:cxn ang="0">
                  <a:pos x="21" y="25"/>
                </a:cxn>
                <a:cxn ang="0">
                  <a:pos x="32" y="46"/>
                </a:cxn>
                <a:cxn ang="0">
                  <a:pos x="41" y="67"/>
                </a:cxn>
                <a:cxn ang="0">
                  <a:pos x="50" y="90"/>
                </a:cxn>
                <a:cxn ang="0">
                  <a:pos x="58" y="112"/>
                </a:cxn>
                <a:cxn ang="0">
                  <a:pos x="67" y="135"/>
                </a:cxn>
                <a:cxn ang="0">
                  <a:pos x="75" y="158"/>
                </a:cxn>
                <a:cxn ang="0">
                  <a:pos x="83" y="182"/>
                </a:cxn>
                <a:cxn ang="0">
                  <a:pos x="73" y="182"/>
                </a:cxn>
                <a:cxn ang="0">
                  <a:pos x="58" y="164"/>
                </a:cxn>
                <a:cxn ang="0">
                  <a:pos x="47" y="145"/>
                </a:cxn>
                <a:cxn ang="0">
                  <a:pos x="36" y="123"/>
                </a:cxn>
                <a:cxn ang="0">
                  <a:pos x="29" y="101"/>
                </a:cxn>
                <a:cxn ang="0">
                  <a:pos x="21" y="77"/>
                </a:cxn>
                <a:cxn ang="0">
                  <a:pos x="14" y="53"/>
                </a:cxn>
                <a:cxn ang="0">
                  <a:pos x="7" y="29"/>
                </a:cxn>
                <a:cxn ang="0">
                  <a:pos x="0" y="6"/>
                </a:cxn>
                <a:cxn ang="0">
                  <a:pos x="2" y="4"/>
                </a:cxn>
                <a:cxn ang="0">
                  <a:pos x="5" y="1"/>
                </a:cxn>
                <a:cxn ang="0">
                  <a:pos x="8" y="0"/>
                </a:cxn>
                <a:cxn ang="0">
                  <a:pos x="11" y="6"/>
                </a:cxn>
              </a:cxnLst>
              <a:rect l="0" t="0" r="r" b="b"/>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4" name="Freeform 14"/>
            <p:cNvSpPr>
              <a:spLocks/>
            </p:cNvSpPr>
            <p:nvPr/>
          </p:nvSpPr>
          <p:spPr bwMode="auto">
            <a:xfrm>
              <a:off x="4477" y="459"/>
              <a:ext cx="9" cy="16"/>
            </a:xfrm>
            <a:custGeom>
              <a:avLst/>
              <a:gdLst/>
              <a:ahLst/>
              <a:cxnLst>
                <a:cxn ang="0">
                  <a:pos x="42" y="74"/>
                </a:cxn>
                <a:cxn ang="0">
                  <a:pos x="34" y="75"/>
                </a:cxn>
                <a:cxn ang="0">
                  <a:pos x="26" y="78"/>
                </a:cxn>
                <a:cxn ang="0">
                  <a:pos x="18" y="82"/>
                </a:cxn>
                <a:cxn ang="0">
                  <a:pos x="10" y="84"/>
                </a:cxn>
                <a:cxn ang="0">
                  <a:pos x="8" y="71"/>
                </a:cxn>
                <a:cxn ang="0">
                  <a:pos x="7" y="59"/>
                </a:cxn>
                <a:cxn ang="0">
                  <a:pos x="3" y="46"/>
                </a:cxn>
                <a:cxn ang="0">
                  <a:pos x="2" y="34"/>
                </a:cxn>
                <a:cxn ang="0">
                  <a:pos x="0" y="22"/>
                </a:cxn>
                <a:cxn ang="0">
                  <a:pos x="1" y="13"/>
                </a:cxn>
                <a:cxn ang="0">
                  <a:pos x="3" y="5"/>
                </a:cxn>
                <a:cxn ang="0">
                  <a:pos x="10" y="0"/>
                </a:cxn>
                <a:cxn ang="0">
                  <a:pos x="16" y="5"/>
                </a:cxn>
                <a:cxn ang="0">
                  <a:pos x="21" y="13"/>
                </a:cxn>
                <a:cxn ang="0">
                  <a:pos x="25" y="22"/>
                </a:cxn>
                <a:cxn ang="0">
                  <a:pos x="29" y="33"/>
                </a:cxn>
                <a:cxn ang="0">
                  <a:pos x="31" y="43"/>
                </a:cxn>
                <a:cxn ang="0">
                  <a:pos x="35" y="53"/>
                </a:cxn>
                <a:cxn ang="0">
                  <a:pos x="37" y="64"/>
                </a:cxn>
                <a:cxn ang="0">
                  <a:pos x="42" y="74"/>
                </a:cxn>
              </a:cxnLst>
              <a:rect l="0" t="0" r="r" b="b"/>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5" name="Freeform 15"/>
            <p:cNvSpPr>
              <a:spLocks/>
            </p:cNvSpPr>
            <p:nvPr/>
          </p:nvSpPr>
          <p:spPr bwMode="auto">
            <a:xfrm>
              <a:off x="4542" y="485"/>
              <a:ext cx="20" cy="16"/>
            </a:xfrm>
            <a:custGeom>
              <a:avLst/>
              <a:gdLst/>
              <a:ahLst/>
              <a:cxnLst>
                <a:cxn ang="0">
                  <a:pos x="103" y="2"/>
                </a:cxn>
                <a:cxn ang="0">
                  <a:pos x="95" y="9"/>
                </a:cxn>
                <a:cxn ang="0">
                  <a:pos x="87" y="18"/>
                </a:cxn>
                <a:cxn ang="0">
                  <a:pos x="79" y="28"/>
                </a:cxn>
                <a:cxn ang="0">
                  <a:pos x="71" y="38"/>
                </a:cxn>
                <a:cxn ang="0">
                  <a:pos x="63" y="47"/>
                </a:cxn>
                <a:cxn ang="0">
                  <a:pos x="55" y="56"/>
                </a:cxn>
                <a:cxn ang="0">
                  <a:pos x="47" y="65"/>
                </a:cxn>
                <a:cxn ang="0">
                  <a:pos x="41" y="74"/>
                </a:cxn>
                <a:cxn ang="0">
                  <a:pos x="33" y="75"/>
                </a:cxn>
                <a:cxn ang="0">
                  <a:pos x="26" y="76"/>
                </a:cxn>
                <a:cxn ang="0">
                  <a:pos x="20" y="74"/>
                </a:cxn>
                <a:cxn ang="0">
                  <a:pos x="16" y="72"/>
                </a:cxn>
                <a:cxn ang="0">
                  <a:pos x="7" y="66"/>
                </a:cxn>
                <a:cxn ang="0">
                  <a:pos x="0" y="64"/>
                </a:cxn>
                <a:cxn ang="0">
                  <a:pos x="10" y="54"/>
                </a:cxn>
                <a:cxn ang="0">
                  <a:pos x="23" y="43"/>
                </a:cxn>
                <a:cxn ang="0">
                  <a:pos x="34" y="31"/>
                </a:cxn>
                <a:cxn ang="0">
                  <a:pos x="47" y="21"/>
                </a:cxn>
                <a:cxn ang="0">
                  <a:pos x="60" y="10"/>
                </a:cxn>
                <a:cxn ang="0">
                  <a:pos x="73" y="3"/>
                </a:cxn>
                <a:cxn ang="0">
                  <a:pos x="87" y="0"/>
                </a:cxn>
                <a:cxn ang="0">
                  <a:pos x="103" y="2"/>
                </a:cxn>
              </a:cxnLst>
              <a:rect l="0" t="0" r="r" b="b"/>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6" name="Freeform 16"/>
            <p:cNvSpPr>
              <a:spLocks/>
            </p:cNvSpPr>
            <p:nvPr/>
          </p:nvSpPr>
          <p:spPr bwMode="auto">
            <a:xfrm>
              <a:off x="4429" y="487"/>
              <a:ext cx="115" cy="115"/>
            </a:xfrm>
            <a:custGeom>
              <a:avLst/>
              <a:gdLst/>
              <a:ahLst/>
              <a:cxnLst>
                <a:cxn ang="0">
                  <a:pos x="373" y="178"/>
                </a:cxn>
                <a:cxn ang="0">
                  <a:pos x="420" y="183"/>
                </a:cxn>
                <a:cxn ang="0">
                  <a:pos x="468" y="186"/>
                </a:cxn>
                <a:cxn ang="0">
                  <a:pos x="518" y="187"/>
                </a:cxn>
                <a:cxn ang="0">
                  <a:pos x="571" y="188"/>
                </a:cxn>
                <a:cxn ang="0">
                  <a:pos x="561" y="209"/>
                </a:cxn>
                <a:cxn ang="0">
                  <a:pos x="561" y="230"/>
                </a:cxn>
                <a:cxn ang="0">
                  <a:pos x="470" y="360"/>
                </a:cxn>
                <a:cxn ang="0">
                  <a:pos x="477" y="411"/>
                </a:cxn>
                <a:cxn ang="0">
                  <a:pos x="485" y="462"/>
                </a:cxn>
                <a:cxn ang="0">
                  <a:pos x="494" y="514"/>
                </a:cxn>
                <a:cxn ang="0">
                  <a:pos x="498" y="542"/>
                </a:cxn>
                <a:cxn ang="0">
                  <a:pos x="493" y="553"/>
                </a:cxn>
                <a:cxn ang="0">
                  <a:pos x="475" y="555"/>
                </a:cxn>
                <a:cxn ang="0">
                  <a:pos x="455" y="535"/>
                </a:cxn>
                <a:cxn ang="0">
                  <a:pos x="435" y="513"/>
                </a:cxn>
                <a:cxn ang="0">
                  <a:pos x="415" y="494"/>
                </a:cxn>
                <a:cxn ang="0">
                  <a:pos x="333" y="427"/>
                </a:cxn>
                <a:cxn ang="0">
                  <a:pos x="289" y="449"/>
                </a:cxn>
                <a:cxn ang="0">
                  <a:pos x="249" y="483"/>
                </a:cxn>
                <a:cxn ang="0">
                  <a:pos x="209" y="517"/>
                </a:cxn>
                <a:cxn ang="0">
                  <a:pos x="166" y="541"/>
                </a:cxn>
                <a:cxn ang="0">
                  <a:pos x="168" y="553"/>
                </a:cxn>
                <a:cxn ang="0">
                  <a:pos x="162" y="564"/>
                </a:cxn>
                <a:cxn ang="0">
                  <a:pos x="150" y="569"/>
                </a:cxn>
                <a:cxn ang="0">
                  <a:pos x="135" y="573"/>
                </a:cxn>
                <a:cxn ang="0">
                  <a:pos x="126" y="549"/>
                </a:cxn>
                <a:cxn ang="0">
                  <a:pos x="137" y="505"/>
                </a:cxn>
                <a:cxn ang="0">
                  <a:pos x="154" y="462"/>
                </a:cxn>
                <a:cxn ang="0">
                  <a:pos x="170" y="418"/>
                </a:cxn>
                <a:cxn ang="0">
                  <a:pos x="156" y="379"/>
                </a:cxn>
                <a:cxn ang="0">
                  <a:pos x="121" y="346"/>
                </a:cxn>
                <a:cxn ang="0">
                  <a:pos x="86" y="315"/>
                </a:cxn>
                <a:cxn ang="0">
                  <a:pos x="50" y="290"/>
                </a:cxn>
                <a:cxn ang="0">
                  <a:pos x="30" y="273"/>
                </a:cxn>
                <a:cxn ang="0">
                  <a:pos x="21" y="261"/>
                </a:cxn>
                <a:cxn ang="0">
                  <a:pos x="9" y="248"/>
                </a:cxn>
                <a:cxn ang="0">
                  <a:pos x="0" y="236"/>
                </a:cxn>
                <a:cxn ang="0">
                  <a:pos x="11" y="220"/>
                </a:cxn>
                <a:cxn ang="0">
                  <a:pos x="57" y="216"/>
                </a:cxn>
                <a:cxn ang="0">
                  <a:pos x="103" y="208"/>
                </a:cxn>
                <a:cxn ang="0">
                  <a:pos x="150" y="196"/>
                </a:cxn>
                <a:cxn ang="0">
                  <a:pos x="197" y="188"/>
                </a:cxn>
                <a:cxn ang="0">
                  <a:pos x="209" y="150"/>
                </a:cxn>
                <a:cxn ang="0">
                  <a:pos x="229" y="116"/>
                </a:cxn>
                <a:cxn ang="0">
                  <a:pos x="247" y="80"/>
                </a:cxn>
                <a:cxn ang="0">
                  <a:pos x="260" y="44"/>
                </a:cxn>
                <a:cxn ang="0">
                  <a:pos x="269" y="34"/>
                </a:cxn>
                <a:cxn ang="0">
                  <a:pos x="273" y="22"/>
                </a:cxn>
                <a:cxn ang="0">
                  <a:pos x="270" y="2"/>
                </a:cxn>
                <a:cxn ang="0">
                  <a:pos x="292" y="5"/>
                </a:cxn>
                <a:cxn ang="0">
                  <a:pos x="303" y="26"/>
                </a:cxn>
                <a:cxn ang="0">
                  <a:pos x="310" y="52"/>
                </a:cxn>
                <a:cxn ang="0">
                  <a:pos x="322" y="74"/>
                </a:cxn>
              </a:cxnLst>
              <a:rect l="0" t="0" r="r" b="b"/>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7" name="Freeform 17"/>
            <p:cNvSpPr>
              <a:spLocks/>
            </p:cNvSpPr>
            <p:nvPr/>
          </p:nvSpPr>
          <p:spPr bwMode="auto">
            <a:xfrm>
              <a:off x="4432" y="490"/>
              <a:ext cx="16" cy="17"/>
            </a:xfrm>
            <a:custGeom>
              <a:avLst/>
              <a:gdLst/>
              <a:ahLst/>
              <a:cxnLst>
                <a:cxn ang="0">
                  <a:pos x="83" y="52"/>
                </a:cxn>
                <a:cxn ang="0">
                  <a:pos x="73" y="84"/>
                </a:cxn>
                <a:cxn ang="0">
                  <a:pos x="61" y="77"/>
                </a:cxn>
                <a:cxn ang="0">
                  <a:pos x="50" y="71"/>
                </a:cxn>
                <a:cxn ang="0">
                  <a:pos x="40" y="63"/>
                </a:cxn>
                <a:cxn ang="0">
                  <a:pos x="32" y="56"/>
                </a:cxn>
                <a:cxn ang="0">
                  <a:pos x="22" y="47"/>
                </a:cxn>
                <a:cxn ang="0">
                  <a:pos x="14" y="38"/>
                </a:cxn>
                <a:cxn ang="0">
                  <a:pos x="6" y="27"/>
                </a:cxn>
                <a:cxn ang="0">
                  <a:pos x="0" y="21"/>
                </a:cxn>
                <a:cxn ang="0">
                  <a:pos x="10" y="0"/>
                </a:cxn>
                <a:cxn ang="0">
                  <a:pos x="16" y="7"/>
                </a:cxn>
                <a:cxn ang="0">
                  <a:pos x="27" y="15"/>
                </a:cxn>
                <a:cxn ang="0">
                  <a:pos x="36" y="22"/>
                </a:cxn>
                <a:cxn ang="0">
                  <a:pos x="46" y="30"/>
                </a:cxn>
                <a:cxn ang="0">
                  <a:pos x="55" y="35"/>
                </a:cxn>
                <a:cxn ang="0">
                  <a:pos x="65" y="42"/>
                </a:cxn>
                <a:cxn ang="0">
                  <a:pos x="74" y="47"/>
                </a:cxn>
                <a:cxn ang="0">
                  <a:pos x="83" y="52"/>
                </a:cxn>
              </a:cxnLst>
              <a:rect l="0" t="0" r="r" b="b"/>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8" name="Freeform 18"/>
            <p:cNvSpPr>
              <a:spLocks/>
            </p:cNvSpPr>
            <p:nvPr/>
          </p:nvSpPr>
          <p:spPr bwMode="auto">
            <a:xfrm>
              <a:off x="4392" y="498"/>
              <a:ext cx="35" cy="21"/>
            </a:xfrm>
            <a:custGeom>
              <a:avLst/>
              <a:gdLst/>
              <a:ahLst/>
              <a:cxnLst>
                <a:cxn ang="0">
                  <a:pos x="166" y="74"/>
                </a:cxn>
                <a:cxn ang="0">
                  <a:pos x="176" y="106"/>
                </a:cxn>
                <a:cxn ang="0">
                  <a:pos x="152" y="97"/>
                </a:cxn>
                <a:cxn ang="0">
                  <a:pos x="129" y="88"/>
                </a:cxn>
                <a:cxn ang="0">
                  <a:pos x="106" y="77"/>
                </a:cxn>
                <a:cxn ang="0">
                  <a:pos x="84" y="66"/>
                </a:cxn>
                <a:cxn ang="0">
                  <a:pos x="61" y="53"/>
                </a:cxn>
                <a:cxn ang="0">
                  <a:pos x="39" y="40"/>
                </a:cxn>
                <a:cxn ang="0">
                  <a:pos x="19" y="26"/>
                </a:cxn>
                <a:cxn ang="0">
                  <a:pos x="0" y="12"/>
                </a:cxn>
                <a:cxn ang="0">
                  <a:pos x="7" y="3"/>
                </a:cxn>
                <a:cxn ang="0">
                  <a:pos x="15" y="0"/>
                </a:cxn>
                <a:cxn ang="0">
                  <a:pos x="22" y="1"/>
                </a:cxn>
                <a:cxn ang="0">
                  <a:pos x="30" y="5"/>
                </a:cxn>
                <a:cxn ang="0">
                  <a:pos x="37" y="10"/>
                </a:cxn>
                <a:cxn ang="0">
                  <a:pos x="46" y="16"/>
                </a:cxn>
                <a:cxn ang="0">
                  <a:pos x="53" y="20"/>
                </a:cxn>
                <a:cxn ang="0">
                  <a:pos x="62" y="22"/>
                </a:cxn>
                <a:cxn ang="0">
                  <a:pos x="73" y="29"/>
                </a:cxn>
                <a:cxn ang="0">
                  <a:pos x="85" y="39"/>
                </a:cxn>
                <a:cxn ang="0">
                  <a:pos x="96" y="47"/>
                </a:cxn>
                <a:cxn ang="0">
                  <a:pos x="110" y="56"/>
                </a:cxn>
                <a:cxn ang="0">
                  <a:pos x="122" y="62"/>
                </a:cxn>
                <a:cxn ang="0">
                  <a:pos x="135" y="69"/>
                </a:cxn>
                <a:cxn ang="0">
                  <a:pos x="149" y="72"/>
                </a:cxn>
                <a:cxn ang="0">
                  <a:pos x="166" y="74"/>
                </a:cxn>
              </a:cxnLst>
              <a:rect l="0" t="0" r="r" b="b"/>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9" name="Freeform 19"/>
            <p:cNvSpPr>
              <a:spLocks/>
            </p:cNvSpPr>
            <p:nvPr/>
          </p:nvSpPr>
          <p:spPr bwMode="auto">
            <a:xfrm>
              <a:off x="4438" y="498"/>
              <a:ext cx="97" cy="91"/>
            </a:xfrm>
            <a:custGeom>
              <a:avLst/>
              <a:gdLst/>
              <a:ahLst/>
              <a:cxnLst>
                <a:cxn ang="0">
                  <a:pos x="331" y="176"/>
                </a:cxn>
                <a:cxn ang="0">
                  <a:pos x="347" y="166"/>
                </a:cxn>
                <a:cxn ang="0">
                  <a:pos x="365" y="160"/>
                </a:cxn>
                <a:cxn ang="0">
                  <a:pos x="384" y="158"/>
                </a:cxn>
                <a:cxn ang="0">
                  <a:pos x="405" y="159"/>
                </a:cxn>
                <a:cxn ang="0">
                  <a:pos x="425" y="160"/>
                </a:cxn>
                <a:cxn ang="0">
                  <a:pos x="445" y="163"/>
                </a:cxn>
                <a:cxn ang="0">
                  <a:pos x="466" y="164"/>
                </a:cxn>
                <a:cxn ang="0">
                  <a:pos x="487" y="166"/>
                </a:cxn>
                <a:cxn ang="0">
                  <a:pos x="393" y="280"/>
                </a:cxn>
                <a:cxn ang="0">
                  <a:pos x="425" y="445"/>
                </a:cxn>
                <a:cxn ang="0">
                  <a:pos x="413" y="435"/>
                </a:cxn>
                <a:cxn ang="0">
                  <a:pos x="403" y="421"/>
                </a:cxn>
                <a:cxn ang="0">
                  <a:pos x="391" y="407"/>
                </a:cxn>
                <a:cxn ang="0">
                  <a:pos x="381" y="393"/>
                </a:cxn>
                <a:cxn ang="0">
                  <a:pos x="370" y="381"/>
                </a:cxn>
                <a:cxn ang="0">
                  <a:pos x="358" y="372"/>
                </a:cxn>
                <a:cxn ang="0">
                  <a:pos x="345" y="368"/>
                </a:cxn>
                <a:cxn ang="0">
                  <a:pos x="331" y="373"/>
                </a:cxn>
                <a:cxn ang="0">
                  <a:pos x="325" y="364"/>
                </a:cxn>
                <a:cxn ang="0">
                  <a:pos x="318" y="357"/>
                </a:cxn>
                <a:cxn ang="0">
                  <a:pos x="308" y="350"/>
                </a:cxn>
                <a:cxn ang="0">
                  <a:pos x="299" y="347"/>
                </a:cxn>
                <a:cxn ang="0">
                  <a:pos x="287" y="342"/>
                </a:cxn>
                <a:cxn ang="0">
                  <a:pos x="277" y="342"/>
                </a:cxn>
                <a:cxn ang="0">
                  <a:pos x="267" y="346"/>
                </a:cxn>
                <a:cxn ang="0">
                  <a:pos x="259" y="353"/>
                </a:cxn>
                <a:cxn ang="0">
                  <a:pos x="135" y="456"/>
                </a:cxn>
                <a:cxn ang="0">
                  <a:pos x="135" y="440"/>
                </a:cxn>
                <a:cxn ang="0">
                  <a:pos x="139" y="425"/>
                </a:cxn>
                <a:cxn ang="0">
                  <a:pos x="144" y="408"/>
                </a:cxn>
                <a:cxn ang="0">
                  <a:pos x="150" y="393"/>
                </a:cxn>
                <a:cxn ang="0">
                  <a:pos x="155" y="377"/>
                </a:cxn>
                <a:cxn ang="0">
                  <a:pos x="161" y="362"/>
                </a:cxn>
                <a:cxn ang="0">
                  <a:pos x="164" y="346"/>
                </a:cxn>
                <a:cxn ang="0">
                  <a:pos x="166" y="331"/>
                </a:cxn>
                <a:cxn ang="0">
                  <a:pos x="0" y="186"/>
                </a:cxn>
                <a:cxn ang="0">
                  <a:pos x="15" y="184"/>
                </a:cxn>
                <a:cxn ang="0">
                  <a:pos x="32" y="181"/>
                </a:cxn>
                <a:cxn ang="0">
                  <a:pos x="49" y="176"/>
                </a:cxn>
                <a:cxn ang="0">
                  <a:pos x="67" y="173"/>
                </a:cxn>
                <a:cxn ang="0">
                  <a:pos x="84" y="168"/>
                </a:cxn>
                <a:cxn ang="0">
                  <a:pos x="101" y="167"/>
                </a:cxn>
                <a:cxn ang="0">
                  <a:pos x="118" y="169"/>
                </a:cxn>
                <a:cxn ang="0">
                  <a:pos x="135" y="176"/>
                </a:cxn>
                <a:cxn ang="0">
                  <a:pos x="141" y="172"/>
                </a:cxn>
                <a:cxn ang="0">
                  <a:pos x="148" y="171"/>
                </a:cxn>
                <a:cxn ang="0">
                  <a:pos x="154" y="171"/>
                </a:cxn>
                <a:cxn ang="0">
                  <a:pos x="161" y="171"/>
                </a:cxn>
                <a:cxn ang="0">
                  <a:pos x="166" y="169"/>
                </a:cxn>
                <a:cxn ang="0">
                  <a:pos x="172" y="169"/>
                </a:cxn>
                <a:cxn ang="0">
                  <a:pos x="179" y="168"/>
                </a:cxn>
                <a:cxn ang="0">
                  <a:pos x="187" y="166"/>
                </a:cxn>
                <a:cxn ang="0">
                  <a:pos x="239" y="0"/>
                </a:cxn>
                <a:cxn ang="0">
                  <a:pos x="249" y="23"/>
                </a:cxn>
                <a:cxn ang="0">
                  <a:pos x="259" y="45"/>
                </a:cxn>
                <a:cxn ang="0">
                  <a:pos x="269" y="68"/>
                </a:cxn>
                <a:cxn ang="0">
                  <a:pos x="280" y="92"/>
                </a:cxn>
                <a:cxn ang="0">
                  <a:pos x="291" y="113"/>
                </a:cxn>
                <a:cxn ang="0">
                  <a:pos x="303" y="134"/>
                </a:cxn>
                <a:cxn ang="0">
                  <a:pos x="317" y="155"/>
                </a:cxn>
                <a:cxn ang="0">
                  <a:pos x="331" y="176"/>
                </a:cxn>
              </a:cxnLst>
              <a:rect l="0" t="0" r="r" b="b"/>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0" name="Freeform 20"/>
            <p:cNvSpPr>
              <a:spLocks/>
            </p:cNvSpPr>
            <p:nvPr/>
          </p:nvSpPr>
          <p:spPr bwMode="auto">
            <a:xfrm>
              <a:off x="4557" y="525"/>
              <a:ext cx="36" cy="10"/>
            </a:xfrm>
            <a:custGeom>
              <a:avLst/>
              <a:gdLst/>
              <a:ahLst/>
              <a:cxnLst>
                <a:cxn ang="0">
                  <a:pos x="182" y="11"/>
                </a:cxn>
                <a:cxn ang="0">
                  <a:pos x="182" y="21"/>
                </a:cxn>
                <a:cxn ang="0">
                  <a:pos x="16" y="52"/>
                </a:cxn>
                <a:cxn ang="0">
                  <a:pos x="8" y="50"/>
                </a:cxn>
                <a:cxn ang="0">
                  <a:pos x="2" y="46"/>
                </a:cxn>
                <a:cxn ang="0">
                  <a:pos x="0" y="39"/>
                </a:cxn>
                <a:cxn ang="0">
                  <a:pos x="5" y="32"/>
                </a:cxn>
                <a:cxn ang="0">
                  <a:pos x="28" y="30"/>
                </a:cxn>
                <a:cxn ang="0">
                  <a:pos x="51" y="26"/>
                </a:cxn>
                <a:cxn ang="0">
                  <a:pos x="73" y="21"/>
                </a:cxn>
                <a:cxn ang="0">
                  <a:pos x="97" y="16"/>
                </a:cxn>
                <a:cxn ang="0">
                  <a:pos x="118" y="10"/>
                </a:cxn>
                <a:cxn ang="0">
                  <a:pos x="140" y="5"/>
                </a:cxn>
                <a:cxn ang="0">
                  <a:pos x="160" y="0"/>
                </a:cxn>
                <a:cxn ang="0">
                  <a:pos x="182" y="0"/>
                </a:cxn>
                <a:cxn ang="0">
                  <a:pos x="182" y="11"/>
                </a:cxn>
              </a:cxnLst>
              <a:rect l="0" t="0" r="r" b="b"/>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1" name="Freeform 21"/>
            <p:cNvSpPr>
              <a:spLocks/>
            </p:cNvSpPr>
            <p:nvPr/>
          </p:nvSpPr>
          <p:spPr bwMode="auto">
            <a:xfrm>
              <a:off x="4396" y="535"/>
              <a:ext cx="21" cy="9"/>
            </a:xfrm>
            <a:custGeom>
              <a:avLst/>
              <a:gdLst/>
              <a:ahLst/>
              <a:cxnLst>
                <a:cxn ang="0">
                  <a:pos x="104" y="0"/>
                </a:cxn>
                <a:cxn ang="0">
                  <a:pos x="103" y="7"/>
                </a:cxn>
                <a:cxn ang="0">
                  <a:pos x="103" y="16"/>
                </a:cxn>
                <a:cxn ang="0">
                  <a:pos x="102" y="24"/>
                </a:cxn>
                <a:cxn ang="0">
                  <a:pos x="100" y="32"/>
                </a:cxn>
                <a:cxn ang="0">
                  <a:pos x="95" y="38"/>
                </a:cxn>
                <a:cxn ang="0">
                  <a:pos x="91" y="42"/>
                </a:cxn>
                <a:cxn ang="0">
                  <a:pos x="83" y="43"/>
                </a:cxn>
                <a:cxn ang="0">
                  <a:pos x="74" y="42"/>
                </a:cxn>
                <a:cxn ang="0">
                  <a:pos x="0" y="31"/>
                </a:cxn>
                <a:cxn ang="0">
                  <a:pos x="6" y="21"/>
                </a:cxn>
                <a:cxn ang="0">
                  <a:pos x="15" y="16"/>
                </a:cxn>
                <a:cxn ang="0">
                  <a:pos x="27" y="15"/>
                </a:cxn>
                <a:cxn ang="0">
                  <a:pos x="43" y="15"/>
                </a:cxn>
                <a:cxn ang="0">
                  <a:pos x="57" y="14"/>
                </a:cxn>
                <a:cxn ang="0">
                  <a:pos x="71" y="13"/>
                </a:cxn>
                <a:cxn ang="0">
                  <a:pos x="84" y="8"/>
                </a:cxn>
                <a:cxn ang="0">
                  <a:pos x="94" y="0"/>
                </a:cxn>
                <a:cxn ang="0">
                  <a:pos x="104" y="0"/>
                </a:cxn>
              </a:cxnLst>
              <a:rect l="0" t="0" r="r" b="b"/>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2" name="Freeform 22"/>
            <p:cNvSpPr>
              <a:spLocks/>
            </p:cNvSpPr>
            <p:nvPr/>
          </p:nvSpPr>
          <p:spPr bwMode="auto">
            <a:xfrm>
              <a:off x="4556" y="552"/>
              <a:ext cx="23" cy="5"/>
            </a:xfrm>
            <a:custGeom>
              <a:avLst/>
              <a:gdLst/>
              <a:ahLst/>
              <a:cxnLst>
                <a:cxn ang="0">
                  <a:pos x="114" y="21"/>
                </a:cxn>
                <a:cxn ang="0">
                  <a:pos x="101" y="24"/>
                </a:cxn>
                <a:cxn ang="0">
                  <a:pos x="88" y="26"/>
                </a:cxn>
                <a:cxn ang="0">
                  <a:pos x="74" y="26"/>
                </a:cxn>
                <a:cxn ang="0">
                  <a:pos x="60" y="27"/>
                </a:cxn>
                <a:cxn ang="0">
                  <a:pos x="44" y="25"/>
                </a:cxn>
                <a:cxn ang="0">
                  <a:pos x="30" y="23"/>
                </a:cxn>
                <a:cxn ang="0">
                  <a:pos x="15" y="17"/>
                </a:cxn>
                <a:cxn ang="0">
                  <a:pos x="0" y="11"/>
                </a:cxn>
                <a:cxn ang="0">
                  <a:pos x="15" y="4"/>
                </a:cxn>
                <a:cxn ang="0">
                  <a:pos x="30" y="1"/>
                </a:cxn>
                <a:cxn ang="0">
                  <a:pos x="44" y="0"/>
                </a:cxn>
                <a:cxn ang="0">
                  <a:pos x="60" y="2"/>
                </a:cxn>
                <a:cxn ang="0">
                  <a:pos x="74" y="4"/>
                </a:cxn>
                <a:cxn ang="0">
                  <a:pos x="88" y="8"/>
                </a:cxn>
                <a:cxn ang="0">
                  <a:pos x="101" y="9"/>
                </a:cxn>
                <a:cxn ang="0">
                  <a:pos x="114" y="11"/>
                </a:cxn>
                <a:cxn ang="0">
                  <a:pos x="114" y="21"/>
                </a:cxn>
              </a:cxnLst>
              <a:rect l="0" t="0" r="r" b="b"/>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3" name="Freeform 23"/>
            <p:cNvSpPr>
              <a:spLocks/>
            </p:cNvSpPr>
            <p:nvPr/>
          </p:nvSpPr>
          <p:spPr bwMode="auto">
            <a:xfrm>
              <a:off x="4380" y="562"/>
              <a:ext cx="49" cy="9"/>
            </a:xfrm>
            <a:custGeom>
              <a:avLst/>
              <a:gdLst/>
              <a:ahLst/>
              <a:cxnLst>
                <a:cxn ang="0">
                  <a:pos x="248" y="0"/>
                </a:cxn>
                <a:cxn ang="0">
                  <a:pos x="246" y="7"/>
                </a:cxn>
                <a:cxn ang="0">
                  <a:pos x="244" y="13"/>
                </a:cxn>
                <a:cxn ang="0">
                  <a:pos x="239" y="18"/>
                </a:cxn>
                <a:cxn ang="0">
                  <a:pos x="236" y="24"/>
                </a:cxn>
                <a:cxn ang="0">
                  <a:pos x="226" y="29"/>
                </a:cxn>
                <a:cxn ang="0">
                  <a:pos x="218" y="32"/>
                </a:cxn>
                <a:cxn ang="0">
                  <a:pos x="190" y="34"/>
                </a:cxn>
                <a:cxn ang="0">
                  <a:pos x="162" y="35"/>
                </a:cxn>
                <a:cxn ang="0">
                  <a:pos x="135" y="35"/>
                </a:cxn>
                <a:cxn ang="0">
                  <a:pos x="108" y="36"/>
                </a:cxn>
                <a:cxn ang="0">
                  <a:pos x="81" y="36"/>
                </a:cxn>
                <a:cxn ang="0">
                  <a:pos x="54" y="36"/>
                </a:cxn>
                <a:cxn ang="0">
                  <a:pos x="27" y="37"/>
                </a:cxn>
                <a:cxn ang="0">
                  <a:pos x="0" y="42"/>
                </a:cxn>
                <a:cxn ang="0">
                  <a:pos x="0" y="32"/>
                </a:cxn>
                <a:cxn ang="0">
                  <a:pos x="26" y="21"/>
                </a:cxn>
                <a:cxn ang="0">
                  <a:pos x="53" y="17"/>
                </a:cxn>
                <a:cxn ang="0">
                  <a:pos x="79" y="16"/>
                </a:cxn>
                <a:cxn ang="0">
                  <a:pos x="106" y="16"/>
                </a:cxn>
                <a:cxn ang="0">
                  <a:pos x="131" y="15"/>
                </a:cxn>
                <a:cxn ang="0">
                  <a:pos x="157" y="13"/>
                </a:cxn>
                <a:cxn ang="0">
                  <a:pos x="182" y="8"/>
                </a:cxn>
                <a:cxn ang="0">
                  <a:pos x="207" y="0"/>
                </a:cxn>
                <a:cxn ang="0">
                  <a:pos x="214" y="0"/>
                </a:cxn>
                <a:cxn ang="0">
                  <a:pos x="223" y="0"/>
                </a:cxn>
                <a:cxn ang="0">
                  <a:pos x="228" y="0"/>
                </a:cxn>
                <a:cxn ang="0">
                  <a:pos x="234" y="0"/>
                </a:cxn>
                <a:cxn ang="0">
                  <a:pos x="240" y="0"/>
                </a:cxn>
                <a:cxn ang="0">
                  <a:pos x="248" y="0"/>
                </a:cxn>
              </a:cxnLst>
              <a:rect l="0" t="0" r="r" b="b"/>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4" name="Freeform 24"/>
            <p:cNvSpPr>
              <a:spLocks/>
            </p:cNvSpPr>
            <p:nvPr/>
          </p:nvSpPr>
          <p:spPr bwMode="auto">
            <a:xfrm>
              <a:off x="4554" y="575"/>
              <a:ext cx="35" cy="19"/>
            </a:xfrm>
            <a:custGeom>
              <a:avLst/>
              <a:gdLst/>
              <a:ahLst/>
              <a:cxnLst>
                <a:cxn ang="0">
                  <a:pos x="176" y="84"/>
                </a:cxn>
                <a:cxn ang="0">
                  <a:pos x="176" y="94"/>
                </a:cxn>
                <a:cxn ang="0">
                  <a:pos x="149" y="90"/>
                </a:cxn>
                <a:cxn ang="0">
                  <a:pos x="126" y="84"/>
                </a:cxn>
                <a:cxn ang="0">
                  <a:pos x="104" y="72"/>
                </a:cxn>
                <a:cxn ang="0">
                  <a:pos x="84" y="61"/>
                </a:cxn>
                <a:cxn ang="0">
                  <a:pos x="63" y="47"/>
                </a:cxn>
                <a:cxn ang="0">
                  <a:pos x="43" y="36"/>
                </a:cxn>
                <a:cxn ang="0">
                  <a:pos x="22" y="27"/>
                </a:cxn>
                <a:cxn ang="0">
                  <a:pos x="0" y="21"/>
                </a:cxn>
                <a:cxn ang="0">
                  <a:pos x="10" y="0"/>
                </a:cxn>
                <a:cxn ang="0">
                  <a:pos x="29" y="7"/>
                </a:cxn>
                <a:cxn ang="0">
                  <a:pos x="50" y="15"/>
                </a:cxn>
                <a:cxn ang="0">
                  <a:pos x="71" y="24"/>
                </a:cxn>
                <a:cxn ang="0">
                  <a:pos x="93" y="34"/>
                </a:cxn>
                <a:cxn ang="0">
                  <a:pos x="113" y="43"/>
                </a:cxn>
                <a:cxn ang="0">
                  <a:pos x="135" y="55"/>
                </a:cxn>
                <a:cxn ang="0">
                  <a:pos x="155" y="68"/>
                </a:cxn>
                <a:cxn ang="0">
                  <a:pos x="176" y="84"/>
                </a:cxn>
              </a:cxnLst>
              <a:rect l="0" t="0" r="r" b="b"/>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5" name="Freeform 25"/>
            <p:cNvSpPr>
              <a:spLocks/>
            </p:cNvSpPr>
            <p:nvPr/>
          </p:nvSpPr>
          <p:spPr bwMode="auto">
            <a:xfrm>
              <a:off x="4417" y="582"/>
              <a:ext cx="21" cy="14"/>
            </a:xfrm>
            <a:custGeom>
              <a:avLst/>
              <a:gdLst/>
              <a:ahLst/>
              <a:cxnLst>
                <a:cxn ang="0">
                  <a:pos x="104" y="6"/>
                </a:cxn>
                <a:cxn ang="0">
                  <a:pos x="94" y="16"/>
                </a:cxn>
                <a:cxn ang="0">
                  <a:pos x="84" y="25"/>
                </a:cxn>
                <a:cxn ang="0">
                  <a:pos x="71" y="33"/>
                </a:cxn>
                <a:cxn ang="0">
                  <a:pos x="60" y="41"/>
                </a:cxn>
                <a:cxn ang="0">
                  <a:pos x="48" y="46"/>
                </a:cxn>
                <a:cxn ang="0">
                  <a:pos x="35" y="53"/>
                </a:cxn>
                <a:cxn ang="0">
                  <a:pos x="22" y="60"/>
                </a:cxn>
                <a:cxn ang="0">
                  <a:pos x="10" y="68"/>
                </a:cxn>
                <a:cxn ang="0">
                  <a:pos x="8" y="68"/>
                </a:cxn>
                <a:cxn ang="0">
                  <a:pos x="5" y="68"/>
                </a:cxn>
                <a:cxn ang="0">
                  <a:pos x="1" y="68"/>
                </a:cxn>
                <a:cxn ang="0">
                  <a:pos x="0" y="68"/>
                </a:cxn>
                <a:cxn ang="0">
                  <a:pos x="5" y="57"/>
                </a:cxn>
                <a:cxn ang="0">
                  <a:pos x="13" y="48"/>
                </a:cxn>
                <a:cxn ang="0">
                  <a:pos x="22" y="40"/>
                </a:cxn>
                <a:cxn ang="0">
                  <a:pos x="32" y="33"/>
                </a:cxn>
                <a:cxn ang="0">
                  <a:pos x="42" y="26"/>
                </a:cxn>
                <a:cxn ang="0">
                  <a:pos x="53" y="19"/>
                </a:cxn>
                <a:cxn ang="0">
                  <a:pos x="62" y="13"/>
                </a:cxn>
                <a:cxn ang="0">
                  <a:pos x="73" y="6"/>
                </a:cxn>
                <a:cxn ang="0">
                  <a:pos x="80" y="4"/>
                </a:cxn>
                <a:cxn ang="0">
                  <a:pos x="92" y="1"/>
                </a:cxn>
                <a:cxn ang="0">
                  <a:pos x="100" y="0"/>
                </a:cxn>
                <a:cxn ang="0">
                  <a:pos x="104" y="6"/>
                </a:cxn>
              </a:cxnLst>
              <a:rect l="0" t="0" r="r" b="b"/>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6" name="Freeform 26"/>
            <p:cNvSpPr>
              <a:spLocks/>
            </p:cNvSpPr>
            <p:nvPr/>
          </p:nvSpPr>
          <p:spPr bwMode="auto">
            <a:xfrm>
              <a:off x="4550" y="602"/>
              <a:ext cx="18" cy="12"/>
            </a:xfrm>
            <a:custGeom>
              <a:avLst/>
              <a:gdLst/>
              <a:ahLst/>
              <a:cxnLst>
                <a:cxn ang="0">
                  <a:pos x="93" y="62"/>
                </a:cxn>
                <a:cxn ang="0">
                  <a:pos x="87" y="62"/>
                </a:cxn>
                <a:cxn ang="0">
                  <a:pos x="84" y="62"/>
                </a:cxn>
                <a:cxn ang="0">
                  <a:pos x="83" y="62"/>
                </a:cxn>
                <a:cxn ang="0">
                  <a:pos x="71" y="62"/>
                </a:cxn>
                <a:cxn ang="0">
                  <a:pos x="61" y="59"/>
                </a:cxn>
                <a:cxn ang="0">
                  <a:pos x="50" y="54"/>
                </a:cxn>
                <a:cxn ang="0">
                  <a:pos x="41" y="48"/>
                </a:cxn>
                <a:cxn ang="0">
                  <a:pos x="31" y="39"/>
                </a:cxn>
                <a:cxn ang="0">
                  <a:pos x="21" y="31"/>
                </a:cxn>
                <a:cxn ang="0">
                  <a:pos x="10" y="24"/>
                </a:cxn>
                <a:cxn ang="0">
                  <a:pos x="0" y="20"/>
                </a:cxn>
                <a:cxn ang="0">
                  <a:pos x="0" y="0"/>
                </a:cxn>
                <a:cxn ang="0">
                  <a:pos x="11" y="5"/>
                </a:cxn>
                <a:cxn ang="0">
                  <a:pos x="22" y="12"/>
                </a:cxn>
                <a:cxn ang="0">
                  <a:pos x="33" y="19"/>
                </a:cxn>
                <a:cxn ang="0">
                  <a:pos x="46" y="26"/>
                </a:cxn>
                <a:cxn ang="0">
                  <a:pos x="57" y="32"/>
                </a:cxn>
                <a:cxn ang="0">
                  <a:pos x="70" y="40"/>
                </a:cxn>
                <a:cxn ang="0">
                  <a:pos x="81" y="50"/>
                </a:cxn>
                <a:cxn ang="0">
                  <a:pos x="93" y="62"/>
                </a:cxn>
              </a:cxnLst>
              <a:rect l="0" t="0" r="r" b="b"/>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7" name="Freeform 27"/>
            <p:cNvSpPr>
              <a:spLocks/>
            </p:cNvSpPr>
            <p:nvPr/>
          </p:nvSpPr>
          <p:spPr bwMode="auto">
            <a:xfrm>
              <a:off x="4401" y="604"/>
              <a:ext cx="41" cy="35"/>
            </a:xfrm>
            <a:custGeom>
              <a:avLst/>
              <a:gdLst/>
              <a:ahLst/>
              <a:cxnLst>
                <a:cxn ang="0">
                  <a:pos x="196" y="20"/>
                </a:cxn>
                <a:cxn ang="0">
                  <a:pos x="20" y="176"/>
                </a:cxn>
                <a:cxn ang="0">
                  <a:pos x="18" y="175"/>
                </a:cxn>
                <a:cxn ang="0">
                  <a:pos x="13" y="174"/>
                </a:cxn>
                <a:cxn ang="0">
                  <a:pos x="6" y="170"/>
                </a:cxn>
                <a:cxn ang="0">
                  <a:pos x="0" y="166"/>
                </a:cxn>
                <a:cxn ang="0">
                  <a:pos x="0" y="155"/>
                </a:cxn>
                <a:cxn ang="0">
                  <a:pos x="186" y="0"/>
                </a:cxn>
                <a:cxn ang="0">
                  <a:pos x="207" y="0"/>
                </a:cxn>
                <a:cxn ang="0">
                  <a:pos x="196" y="20"/>
                </a:cxn>
              </a:cxnLst>
              <a:rect l="0" t="0" r="r" b="b"/>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8" name="Freeform 28"/>
            <p:cNvSpPr>
              <a:spLocks/>
            </p:cNvSpPr>
            <p:nvPr/>
          </p:nvSpPr>
          <p:spPr bwMode="auto">
            <a:xfrm>
              <a:off x="4469" y="606"/>
              <a:ext cx="12" cy="54"/>
            </a:xfrm>
            <a:custGeom>
              <a:avLst/>
              <a:gdLst/>
              <a:ahLst/>
              <a:cxnLst>
                <a:cxn ang="0">
                  <a:pos x="63" y="10"/>
                </a:cxn>
                <a:cxn ang="0">
                  <a:pos x="55" y="41"/>
                </a:cxn>
                <a:cxn ang="0">
                  <a:pos x="50" y="73"/>
                </a:cxn>
                <a:cxn ang="0">
                  <a:pos x="45" y="106"/>
                </a:cxn>
                <a:cxn ang="0">
                  <a:pos x="42" y="140"/>
                </a:cxn>
                <a:cxn ang="0">
                  <a:pos x="37" y="173"/>
                </a:cxn>
                <a:cxn ang="0">
                  <a:pos x="33" y="206"/>
                </a:cxn>
                <a:cxn ang="0">
                  <a:pos x="27" y="237"/>
                </a:cxn>
                <a:cxn ang="0">
                  <a:pos x="21" y="270"/>
                </a:cxn>
                <a:cxn ang="0">
                  <a:pos x="12" y="267"/>
                </a:cxn>
                <a:cxn ang="0">
                  <a:pos x="7" y="261"/>
                </a:cxn>
                <a:cxn ang="0">
                  <a:pos x="3" y="256"/>
                </a:cxn>
                <a:cxn ang="0">
                  <a:pos x="1" y="251"/>
                </a:cxn>
                <a:cxn ang="0">
                  <a:pos x="0" y="244"/>
                </a:cxn>
                <a:cxn ang="0">
                  <a:pos x="0" y="238"/>
                </a:cxn>
                <a:cxn ang="0">
                  <a:pos x="3" y="207"/>
                </a:cxn>
                <a:cxn ang="0">
                  <a:pos x="9" y="177"/>
                </a:cxn>
                <a:cxn ang="0">
                  <a:pos x="15" y="147"/>
                </a:cxn>
                <a:cxn ang="0">
                  <a:pos x="20" y="119"/>
                </a:cxn>
                <a:cxn ang="0">
                  <a:pos x="26" y="89"/>
                </a:cxn>
                <a:cxn ang="0">
                  <a:pos x="32" y="60"/>
                </a:cxn>
                <a:cxn ang="0">
                  <a:pos x="36" y="29"/>
                </a:cxn>
                <a:cxn ang="0">
                  <a:pos x="42" y="0"/>
                </a:cxn>
                <a:cxn ang="0">
                  <a:pos x="47" y="0"/>
                </a:cxn>
                <a:cxn ang="0">
                  <a:pos x="53" y="1"/>
                </a:cxn>
                <a:cxn ang="0">
                  <a:pos x="57" y="2"/>
                </a:cxn>
                <a:cxn ang="0">
                  <a:pos x="60" y="4"/>
                </a:cxn>
                <a:cxn ang="0">
                  <a:pos x="62" y="8"/>
                </a:cxn>
                <a:cxn ang="0">
                  <a:pos x="63" y="10"/>
                </a:cxn>
              </a:cxnLst>
              <a:rect l="0" t="0" r="r" b="b"/>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9" name="Freeform 29"/>
            <p:cNvSpPr>
              <a:spLocks/>
            </p:cNvSpPr>
            <p:nvPr/>
          </p:nvSpPr>
          <p:spPr bwMode="auto">
            <a:xfrm>
              <a:off x="4506" y="610"/>
              <a:ext cx="6" cy="24"/>
            </a:xfrm>
            <a:custGeom>
              <a:avLst/>
              <a:gdLst/>
              <a:ahLst/>
              <a:cxnLst>
                <a:cxn ang="0">
                  <a:pos x="30" y="114"/>
                </a:cxn>
                <a:cxn ang="0">
                  <a:pos x="22" y="115"/>
                </a:cxn>
                <a:cxn ang="0">
                  <a:pos x="14" y="118"/>
                </a:cxn>
                <a:cxn ang="0">
                  <a:pos x="6" y="118"/>
                </a:cxn>
                <a:cxn ang="0">
                  <a:pos x="0" y="114"/>
                </a:cxn>
                <a:cxn ang="0">
                  <a:pos x="0" y="0"/>
                </a:cxn>
                <a:cxn ang="0">
                  <a:pos x="8" y="8"/>
                </a:cxn>
                <a:cxn ang="0">
                  <a:pos x="13" y="21"/>
                </a:cxn>
                <a:cxn ang="0">
                  <a:pos x="15" y="33"/>
                </a:cxn>
                <a:cxn ang="0">
                  <a:pos x="18" y="50"/>
                </a:cxn>
                <a:cxn ang="0">
                  <a:pos x="19" y="65"/>
                </a:cxn>
                <a:cxn ang="0">
                  <a:pos x="20" y="82"/>
                </a:cxn>
                <a:cxn ang="0">
                  <a:pos x="23" y="97"/>
                </a:cxn>
                <a:cxn ang="0">
                  <a:pos x="30" y="114"/>
                </a:cxn>
              </a:cxnLst>
              <a:rect l="0" t="0" r="r" b="b"/>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0" name="Freeform 30"/>
            <p:cNvSpPr>
              <a:spLocks/>
            </p:cNvSpPr>
            <p:nvPr/>
          </p:nvSpPr>
          <p:spPr bwMode="auto">
            <a:xfrm>
              <a:off x="4446" y="612"/>
              <a:ext cx="10" cy="24"/>
            </a:xfrm>
            <a:custGeom>
              <a:avLst/>
              <a:gdLst/>
              <a:ahLst/>
              <a:cxnLst>
                <a:cxn ang="0">
                  <a:pos x="10" y="115"/>
                </a:cxn>
                <a:cxn ang="0">
                  <a:pos x="8" y="116"/>
                </a:cxn>
                <a:cxn ang="0">
                  <a:pos x="5" y="118"/>
                </a:cxn>
                <a:cxn ang="0">
                  <a:pos x="1" y="119"/>
                </a:cxn>
                <a:cxn ang="0">
                  <a:pos x="0" y="115"/>
                </a:cxn>
                <a:cxn ang="0">
                  <a:pos x="0" y="99"/>
                </a:cxn>
                <a:cxn ang="0">
                  <a:pos x="2" y="85"/>
                </a:cxn>
                <a:cxn ang="0">
                  <a:pos x="6" y="70"/>
                </a:cxn>
                <a:cxn ang="0">
                  <a:pos x="12" y="57"/>
                </a:cxn>
                <a:cxn ang="0">
                  <a:pos x="18" y="42"/>
                </a:cxn>
                <a:cxn ang="0">
                  <a:pos x="25" y="29"/>
                </a:cxn>
                <a:cxn ang="0">
                  <a:pos x="33" y="14"/>
                </a:cxn>
                <a:cxn ang="0">
                  <a:pos x="41" y="0"/>
                </a:cxn>
                <a:cxn ang="0">
                  <a:pos x="49" y="12"/>
                </a:cxn>
                <a:cxn ang="0">
                  <a:pos x="50" y="25"/>
                </a:cxn>
                <a:cxn ang="0">
                  <a:pos x="46" y="39"/>
                </a:cxn>
                <a:cxn ang="0">
                  <a:pos x="41" y="54"/>
                </a:cxn>
                <a:cxn ang="0">
                  <a:pos x="32" y="67"/>
                </a:cxn>
                <a:cxn ang="0">
                  <a:pos x="23" y="83"/>
                </a:cxn>
                <a:cxn ang="0">
                  <a:pos x="15" y="99"/>
                </a:cxn>
                <a:cxn ang="0">
                  <a:pos x="10" y="115"/>
                </a:cxn>
              </a:cxnLst>
              <a:rect l="0" t="0" r="r" b="b"/>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1" name="Freeform 31"/>
            <p:cNvSpPr>
              <a:spLocks/>
            </p:cNvSpPr>
            <p:nvPr/>
          </p:nvSpPr>
          <p:spPr bwMode="auto">
            <a:xfrm>
              <a:off x="4527" y="616"/>
              <a:ext cx="23" cy="39"/>
            </a:xfrm>
            <a:custGeom>
              <a:avLst/>
              <a:gdLst/>
              <a:ahLst/>
              <a:cxnLst>
                <a:cxn ang="0">
                  <a:pos x="115" y="190"/>
                </a:cxn>
                <a:cxn ang="0">
                  <a:pos x="110" y="195"/>
                </a:cxn>
                <a:cxn ang="0">
                  <a:pos x="107" y="198"/>
                </a:cxn>
                <a:cxn ang="0">
                  <a:pos x="102" y="198"/>
                </a:cxn>
                <a:cxn ang="0">
                  <a:pos x="99" y="196"/>
                </a:cxn>
                <a:cxn ang="0">
                  <a:pos x="91" y="188"/>
                </a:cxn>
                <a:cxn ang="0">
                  <a:pos x="84" y="180"/>
                </a:cxn>
                <a:cxn ang="0">
                  <a:pos x="75" y="156"/>
                </a:cxn>
                <a:cxn ang="0">
                  <a:pos x="67" y="133"/>
                </a:cxn>
                <a:cxn ang="0">
                  <a:pos x="58" y="110"/>
                </a:cxn>
                <a:cxn ang="0">
                  <a:pos x="49" y="87"/>
                </a:cxn>
                <a:cxn ang="0">
                  <a:pos x="38" y="65"/>
                </a:cxn>
                <a:cxn ang="0">
                  <a:pos x="28" y="43"/>
                </a:cxn>
                <a:cxn ang="0">
                  <a:pos x="14" y="23"/>
                </a:cxn>
                <a:cxn ang="0">
                  <a:pos x="0" y="4"/>
                </a:cxn>
                <a:cxn ang="0">
                  <a:pos x="7" y="0"/>
                </a:cxn>
                <a:cxn ang="0">
                  <a:pos x="15" y="0"/>
                </a:cxn>
                <a:cxn ang="0">
                  <a:pos x="22" y="2"/>
                </a:cxn>
                <a:cxn ang="0">
                  <a:pos x="30" y="6"/>
                </a:cxn>
                <a:cxn ang="0">
                  <a:pos x="35" y="10"/>
                </a:cxn>
                <a:cxn ang="0">
                  <a:pos x="42" y="14"/>
                </a:cxn>
                <a:cxn ang="0">
                  <a:pos x="47" y="19"/>
                </a:cxn>
                <a:cxn ang="0">
                  <a:pos x="52" y="24"/>
                </a:cxn>
                <a:cxn ang="0">
                  <a:pos x="59" y="46"/>
                </a:cxn>
                <a:cxn ang="0">
                  <a:pos x="69" y="68"/>
                </a:cxn>
                <a:cxn ang="0">
                  <a:pos x="78" y="89"/>
                </a:cxn>
                <a:cxn ang="0">
                  <a:pos x="87" y="110"/>
                </a:cxn>
                <a:cxn ang="0">
                  <a:pos x="94" y="130"/>
                </a:cxn>
                <a:cxn ang="0">
                  <a:pos x="102" y="151"/>
                </a:cxn>
                <a:cxn ang="0">
                  <a:pos x="109" y="170"/>
                </a:cxn>
                <a:cxn ang="0">
                  <a:pos x="115" y="190"/>
                </a:cxn>
              </a:cxnLst>
              <a:rect l="0" t="0" r="r" b="b"/>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2" name="Freeform 32"/>
            <p:cNvSpPr>
              <a:spLocks/>
            </p:cNvSpPr>
            <p:nvPr/>
          </p:nvSpPr>
          <p:spPr bwMode="auto">
            <a:xfrm>
              <a:off x="4014" y="695"/>
              <a:ext cx="523" cy="1184"/>
            </a:xfrm>
            <a:custGeom>
              <a:avLst/>
              <a:gdLst/>
              <a:ahLst/>
              <a:cxnLst>
                <a:cxn ang="0">
                  <a:pos x="2358" y="74"/>
                </a:cxn>
                <a:cxn ang="0">
                  <a:pos x="2353" y="333"/>
                </a:cxn>
                <a:cxn ang="0">
                  <a:pos x="2515" y="360"/>
                </a:cxn>
                <a:cxn ang="0">
                  <a:pos x="2390" y="451"/>
                </a:cxn>
                <a:cxn ang="0">
                  <a:pos x="2512" y="509"/>
                </a:cxn>
                <a:cxn ang="0">
                  <a:pos x="2324" y="613"/>
                </a:cxn>
                <a:cxn ang="0">
                  <a:pos x="2014" y="955"/>
                </a:cxn>
                <a:cxn ang="0">
                  <a:pos x="2159" y="821"/>
                </a:cxn>
                <a:cxn ang="0">
                  <a:pos x="2264" y="800"/>
                </a:cxn>
                <a:cxn ang="0">
                  <a:pos x="2497" y="747"/>
                </a:cxn>
                <a:cxn ang="0">
                  <a:pos x="2450" y="951"/>
                </a:cxn>
                <a:cxn ang="0">
                  <a:pos x="2523" y="1054"/>
                </a:cxn>
                <a:cxn ang="0">
                  <a:pos x="2386" y="1213"/>
                </a:cxn>
                <a:cxn ang="0">
                  <a:pos x="2516" y="1332"/>
                </a:cxn>
                <a:cxn ang="0">
                  <a:pos x="1970" y="1562"/>
                </a:cxn>
                <a:cxn ang="0">
                  <a:pos x="1474" y="2171"/>
                </a:cxn>
                <a:cxn ang="0">
                  <a:pos x="1387" y="2854"/>
                </a:cxn>
                <a:cxn ang="0">
                  <a:pos x="1467" y="3251"/>
                </a:cxn>
                <a:cxn ang="0">
                  <a:pos x="1654" y="4678"/>
                </a:cxn>
                <a:cxn ang="0">
                  <a:pos x="1790" y="5110"/>
                </a:cxn>
                <a:cxn ang="0">
                  <a:pos x="1569" y="5242"/>
                </a:cxn>
                <a:cxn ang="0">
                  <a:pos x="1456" y="5310"/>
                </a:cxn>
                <a:cxn ang="0">
                  <a:pos x="1591" y="5762"/>
                </a:cxn>
                <a:cxn ang="0">
                  <a:pos x="1169" y="5425"/>
                </a:cxn>
                <a:cxn ang="0">
                  <a:pos x="944" y="5262"/>
                </a:cxn>
                <a:cxn ang="0">
                  <a:pos x="839" y="5344"/>
                </a:cxn>
                <a:cxn ang="0">
                  <a:pos x="1030" y="5807"/>
                </a:cxn>
                <a:cxn ang="0">
                  <a:pos x="856" y="5896"/>
                </a:cxn>
                <a:cxn ang="0">
                  <a:pos x="558" y="5505"/>
                </a:cxn>
                <a:cxn ang="0">
                  <a:pos x="413" y="5291"/>
                </a:cxn>
                <a:cxn ang="0">
                  <a:pos x="97" y="5184"/>
                </a:cxn>
                <a:cxn ang="0">
                  <a:pos x="198" y="4512"/>
                </a:cxn>
                <a:cxn ang="0">
                  <a:pos x="200" y="4469"/>
                </a:cxn>
                <a:cxn ang="0">
                  <a:pos x="287" y="3711"/>
                </a:cxn>
                <a:cxn ang="0">
                  <a:pos x="400" y="2832"/>
                </a:cxn>
                <a:cxn ang="0">
                  <a:pos x="312" y="2531"/>
                </a:cxn>
                <a:cxn ang="0">
                  <a:pos x="163" y="2518"/>
                </a:cxn>
                <a:cxn ang="0">
                  <a:pos x="170" y="2314"/>
                </a:cxn>
                <a:cxn ang="0">
                  <a:pos x="94" y="2128"/>
                </a:cxn>
                <a:cxn ang="0">
                  <a:pos x="44" y="1988"/>
                </a:cxn>
                <a:cxn ang="0">
                  <a:pos x="48" y="1865"/>
                </a:cxn>
                <a:cxn ang="0">
                  <a:pos x="41" y="1621"/>
                </a:cxn>
                <a:cxn ang="0">
                  <a:pos x="70" y="1404"/>
                </a:cxn>
                <a:cxn ang="0">
                  <a:pos x="20" y="1236"/>
                </a:cxn>
                <a:cxn ang="0">
                  <a:pos x="44" y="1030"/>
                </a:cxn>
                <a:cxn ang="0">
                  <a:pos x="153" y="877"/>
                </a:cxn>
                <a:cxn ang="0">
                  <a:pos x="138" y="763"/>
                </a:cxn>
                <a:cxn ang="0">
                  <a:pos x="231" y="604"/>
                </a:cxn>
                <a:cxn ang="0">
                  <a:pos x="433" y="507"/>
                </a:cxn>
                <a:cxn ang="0">
                  <a:pos x="591" y="411"/>
                </a:cxn>
                <a:cxn ang="0">
                  <a:pos x="878" y="395"/>
                </a:cxn>
                <a:cxn ang="0">
                  <a:pos x="1074" y="593"/>
                </a:cxn>
                <a:cxn ang="0">
                  <a:pos x="1211" y="723"/>
                </a:cxn>
                <a:cxn ang="0">
                  <a:pos x="1340" y="913"/>
                </a:cxn>
                <a:cxn ang="0">
                  <a:pos x="1435" y="1139"/>
                </a:cxn>
                <a:cxn ang="0">
                  <a:pos x="1470" y="1280"/>
                </a:cxn>
                <a:cxn ang="0">
                  <a:pos x="1790" y="800"/>
                </a:cxn>
                <a:cxn ang="0">
                  <a:pos x="1838" y="206"/>
                </a:cxn>
                <a:cxn ang="0">
                  <a:pos x="2005" y="343"/>
                </a:cxn>
                <a:cxn ang="0">
                  <a:pos x="2159" y="6"/>
                </a:cxn>
              </a:cxnLst>
              <a:rect l="0" t="0" r="r" b="b"/>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3" name="Freeform 33"/>
            <p:cNvSpPr>
              <a:spLocks/>
            </p:cNvSpPr>
            <p:nvPr/>
          </p:nvSpPr>
          <p:spPr bwMode="auto">
            <a:xfrm>
              <a:off x="4313" y="705"/>
              <a:ext cx="197" cy="305"/>
            </a:xfrm>
            <a:custGeom>
              <a:avLst/>
              <a:gdLst/>
              <a:ahLst/>
              <a:cxnLst>
                <a:cxn ang="0">
                  <a:pos x="680" y="290"/>
                </a:cxn>
                <a:cxn ang="0">
                  <a:pos x="732" y="249"/>
                </a:cxn>
                <a:cxn ang="0">
                  <a:pos x="766" y="188"/>
                </a:cxn>
                <a:cxn ang="0">
                  <a:pos x="798" y="122"/>
                </a:cxn>
                <a:cxn ang="0">
                  <a:pos x="820" y="128"/>
                </a:cxn>
                <a:cxn ang="0">
                  <a:pos x="793" y="194"/>
                </a:cxn>
                <a:cxn ang="0">
                  <a:pos x="758" y="258"/>
                </a:cxn>
                <a:cxn ang="0">
                  <a:pos x="750" y="321"/>
                </a:cxn>
                <a:cxn ang="0">
                  <a:pos x="799" y="351"/>
                </a:cxn>
                <a:cxn ang="0">
                  <a:pos x="855" y="332"/>
                </a:cxn>
                <a:cxn ang="0">
                  <a:pos x="905" y="301"/>
                </a:cxn>
                <a:cxn ang="0">
                  <a:pos x="955" y="269"/>
                </a:cxn>
                <a:cxn ang="0">
                  <a:pos x="971" y="291"/>
                </a:cxn>
                <a:cxn ang="0">
                  <a:pos x="891" y="347"/>
                </a:cxn>
                <a:cxn ang="0">
                  <a:pos x="811" y="398"/>
                </a:cxn>
                <a:cxn ang="0">
                  <a:pos x="813" y="454"/>
                </a:cxn>
                <a:cxn ang="0">
                  <a:pos x="934" y="488"/>
                </a:cxn>
                <a:cxn ang="0">
                  <a:pos x="872" y="511"/>
                </a:cxn>
                <a:cxn ang="0">
                  <a:pos x="744" y="539"/>
                </a:cxn>
                <a:cxn ang="0">
                  <a:pos x="629" y="586"/>
                </a:cxn>
                <a:cxn ang="0">
                  <a:pos x="549" y="678"/>
                </a:cxn>
                <a:cxn ang="0">
                  <a:pos x="517" y="777"/>
                </a:cxn>
                <a:cxn ang="0">
                  <a:pos x="465" y="808"/>
                </a:cxn>
                <a:cxn ang="0">
                  <a:pos x="408" y="822"/>
                </a:cxn>
                <a:cxn ang="0">
                  <a:pos x="388" y="856"/>
                </a:cxn>
                <a:cxn ang="0">
                  <a:pos x="396" y="926"/>
                </a:cxn>
                <a:cxn ang="0">
                  <a:pos x="395" y="1001"/>
                </a:cxn>
                <a:cxn ang="0">
                  <a:pos x="402" y="1077"/>
                </a:cxn>
                <a:cxn ang="0">
                  <a:pos x="402" y="1148"/>
                </a:cxn>
                <a:cxn ang="0">
                  <a:pos x="385" y="1244"/>
                </a:cxn>
                <a:cxn ang="0">
                  <a:pos x="104" y="1513"/>
                </a:cxn>
                <a:cxn ang="0">
                  <a:pos x="97" y="1499"/>
                </a:cxn>
                <a:cxn ang="0">
                  <a:pos x="80" y="1491"/>
                </a:cxn>
                <a:cxn ang="0">
                  <a:pos x="60" y="1486"/>
                </a:cxn>
                <a:cxn ang="0">
                  <a:pos x="43" y="1459"/>
                </a:cxn>
                <a:cxn ang="0">
                  <a:pos x="25" y="1410"/>
                </a:cxn>
                <a:cxn ang="0">
                  <a:pos x="11" y="1359"/>
                </a:cxn>
                <a:cxn ang="0">
                  <a:pos x="0" y="1305"/>
                </a:cxn>
                <a:cxn ang="0">
                  <a:pos x="13" y="1259"/>
                </a:cxn>
                <a:cxn ang="0">
                  <a:pos x="45" y="1239"/>
                </a:cxn>
                <a:cxn ang="0">
                  <a:pos x="82" y="1229"/>
                </a:cxn>
                <a:cxn ang="0">
                  <a:pos x="118" y="1215"/>
                </a:cxn>
                <a:cxn ang="0">
                  <a:pos x="177" y="1117"/>
                </a:cxn>
                <a:cxn ang="0">
                  <a:pos x="258" y="946"/>
                </a:cxn>
                <a:cxn ang="0">
                  <a:pos x="333" y="775"/>
                </a:cxn>
                <a:cxn ang="0">
                  <a:pos x="403" y="603"/>
                </a:cxn>
                <a:cxn ang="0">
                  <a:pos x="430" y="472"/>
                </a:cxn>
                <a:cxn ang="0">
                  <a:pos x="414" y="384"/>
                </a:cxn>
                <a:cxn ang="0">
                  <a:pos x="397" y="298"/>
                </a:cxn>
                <a:cxn ang="0">
                  <a:pos x="386" y="210"/>
                </a:cxn>
                <a:cxn ang="0">
                  <a:pos x="447" y="353"/>
                </a:cxn>
                <a:cxn ang="0">
                  <a:pos x="544" y="308"/>
                </a:cxn>
                <a:cxn ang="0">
                  <a:pos x="576" y="215"/>
                </a:cxn>
                <a:cxn ang="0">
                  <a:pos x="592" y="101"/>
                </a:cxn>
                <a:cxn ang="0">
                  <a:pos x="644" y="0"/>
                </a:cxn>
                <a:cxn ang="0">
                  <a:pos x="647" y="80"/>
                </a:cxn>
                <a:cxn ang="0">
                  <a:pos x="640" y="154"/>
                </a:cxn>
                <a:cxn ang="0">
                  <a:pos x="633" y="225"/>
                </a:cxn>
                <a:cxn ang="0">
                  <a:pos x="644" y="301"/>
                </a:cxn>
              </a:cxnLst>
              <a:rect l="0" t="0" r="r" b="b"/>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4" name="Freeform 34"/>
            <p:cNvSpPr>
              <a:spLocks/>
            </p:cNvSpPr>
            <p:nvPr/>
          </p:nvSpPr>
          <p:spPr bwMode="auto">
            <a:xfrm>
              <a:off x="4023" y="778"/>
              <a:ext cx="167" cy="286"/>
            </a:xfrm>
            <a:custGeom>
              <a:avLst/>
              <a:gdLst/>
              <a:ahLst/>
              <a:cxnLst>
                <a:cxn ang="0">
                  <a:pos x="779" y="118"/>
                </a:cxn>
                <a:cxn ang="0">
                  <a:pos x="676" y="96"/>
                </a:cxn>
                <a:cxn ang="0">
                  <a:pos x="582" y="135"/>
                </a:cxn>
                <a:cxn ang="0">
                  <a:pos x="539" y="203"/>
                </a:cxn>
                <a:cxn ang="0">
                  <a:pos x="397" y="258"/>
                </a:cxn>
                <a:cxn ang="0">
                  <a:pos x="328" y="374"/>
                </a:cxn>
                <a:cxn ang="0">
                  <a:pos x="321" y="445"/>
                </a:cxn>
                <a:cxn ang="0">
                  <a:pos x="215" y="542"/>
                </a:cxn>
                <a:cxn ang="0">
                  <a:pos x="226" y="641"/>
                </a:cxn>
                <a:cxn ang="0">
                  <a:pos x="211" y="765"/>
                </a:cxn>
                <a:cxn ang="0">
                  <a:pos x="228" y="906"/>
                </a:cxn>
                <a:cxn ang="0">
                  <a:pos x="302" y="935"/>
                </a:cxn>
                <a:cxn ang="0">
                  <a:pos x="325" y="985"/>
                </a:cxn>
                <a:cxn ang="0">
                  <a:pos x="300" y="1103"/>
                </a:cxn>
                <a:cxn ang="0">
                  <a:pos x="231" y="1270"/>
                </a:cxn>
                <a:cxn ang="0">
                  <a:pos x="151" y="1397"/>
                </a:cxn>
                <a:cxn ang="0">
                  <a:pos x="61" y="1424"/>
                </a:cxn>
                <a:cxn ang="0">
                  <a:pos x="79" y="1376"/>
                </a:cxn>
                <a:cxn ang="0">
                  <a:pos x="135" y="1285"/>
                </a:cxn>
                <a:cxn ang="0">
                  <a:pos x="103" y="1233"/>
                </a:cxn>
                <a:cxn ang="0">
                  <a:pos x="131" y="1168"/>
                </a:cxn>
                <a:cxn ang="0">
                  <a:pos x="64" y="1170"/>
                </a:cxn>
                <a:cxn ang="0">
                  <a:pos x="169" y="1082"/>
                </a:cxn>
                <a:cxn ang="0">
                  <a:pos x="127" y="1068"/>
                </a:cxn>
                <a:cxn ang="0">
                  <a:pos x="9" y="1143"/>
                </a:cxn>
                <a:cxn ang="0">
                  <a:pos x="11" y="1089"/>
                </a:cxn>
                <a:cxn ang="0">
                  <a:pos x="130" y="1021"/>
                </a:cxn>
                <a:cxn ang="0">
                  <a:pos x="119" y="968"/>
                </a:cxn>
                <a:cxn ang="0">
                  <a:pos x="91" y="919"/>
                </a:cxn>
                <a:cxn ang="0">
                  <a:pos x="145" y="871"/>
                </a:cxn>
                <a:cxn ang="0">
                  <a:pos x="49" y="902"/>
                </a:cxn>
                <a:cxn ang="0">
                  <a:pos x="3" y="900"/>
                </a:cxn>
                <a:cxn ang="0">
                  <a:pos x="44" y="857"/>
                </a:cxn>
                <a:cxn ang="0">
                  <a:pos x="165" y="768"/>
                </a:cxn>
                <a:cxn ang="0">
                  <a:pos x="125" y="757"/>
                </a:cxn>
                <a:cxn ang="0">
                  <a:pos x="107" y="691"/>
                </a:cxn>
                <a:cxn ang="0">
                  <a:pos x="142" y="640"/>
                </a:cxn>
                <a:cxn ang="0">
                  <a:pos x="142" y="588"/>
                </a:cxn>
                <a:cxn ang="0">
                  <a:pos x="63" y="632"/>
                </a:cxn>
                <a:cxn ang="0">
                  <a:pos x="139" y="550"/>
                </a:cxn>
                <a:cxn ang="0">
                  <a:pos x="154" y="507"/>
                </a:cxn>
                <a:cxn ang="0">
                  <a:pos x="93" y="520"/>
                </a:cxn>
                <a:cxn ang="0">
                  <a:pos x="195" y="480"/>
                </a:cxn>
                <a:cxn ang="0">
                  <a:pos x="235" y="356"/>
                </a:cxn>
                <a:cxn ang="0">
                  <a:pos x="289" y="273"/>
                </a:cxn>
                <a:cxn ang="0">
                  <a:pos x="321" y="249"/>
                </a:cxn>
                <a:cxn ang="0">
                  <a:pos x="251" y="232"/>
                </a:cxn>
                <a:cxn ang="0">
                  <a:pos x="311" y="185"/>
                </a:cxn>
                <a:cxn ang="0">
                  <a:pos x="342" y="144"/>
                </a:cxn>
                <a:cxn ang="0">
                  <a:pos x="259" y="145"/>
                </a:cxn>
                <a:cxn ang="0">
                  <a:pos x="229" y="166"/>
                </a:cxn>
                <a:cxn ang="0">
                  <a:pos x="364" y="136"/>
                </a:cxn>
                <a:cxn ang="0">
                  <a:pos x="432" y="175"/>
                </a:cxn>
                <a:cxn ang="0">
                  <a:pos x="475" y="150"/>
                </a:cxn>
                <a:cxn ang="0">
                  <a:pos x="550" y="31"/>
                </a:cxn>
                <a:cxn ang="0">
                  <a:pos x="603" y="66"/>
                </a:cxn>
                <a:cxn ang="0">
                  <a:pos x="724" y="0"/>
                </a:cxn>
              </a:cxnLst>
              <a:rect l="0" t="0" r="r" b="b"/>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5" name="Freeform 35"/>
            <p:cNvSpPr>
              <a:spLocks/>
            </p:cNvSpPr>
            <p:nvPr/>
          </p:nvSpPr>
          <p:spPr bwMode="auto">
            <a:xfrm>
              <a:off x="4073" y="808"/>
              <a:ext cx="130" cy="165"/>
            </a:xfrm>
            <a:custGeom>
              <a:avLst/>
              <a:gdLst/>
              <a:ahLst/>
              <a:cxnLst>
                <a:cxn ang="0">
                  <a:pos x="522" y="22"/>
                </a:cxn>
                <a:cxn ang="0">
                  <a:pos x="618" y="26"/>
                </a:cxn>
                <a:cxn ang="0">
                  <a:pos x="648" y="58"/>
                </a:cxn>
                <a:cxn ang="0">
                  <a:pos x="623" y="84"/>
                </a:cxn>
                <a:cxn ang="0">
                  <a:pos x="585" y="82"/>
                </a:cxn>
                <a:cxn ang="0">
                  <a:pos x="565" y="169"/>
                </a:cxn>
                <a:cxn ang="0">
                  <a:pos x="496" y="239"/>
                </a:cxn>
                <a:cxn ang="0">
                  <a:pos x="426" y="222"/>
                </a:cxn>
                <a:cxn ang="0">
                  <a:pos x="380" y="169"/>
                </a:cxn>
                <a:cxn ang="0">
                  <a:pos x="358" y="265"/>
                </a:cxn>
                <a:cxn ang="0">
                  <a:pos x="312" y="381"/>
                </a:cxn>
                <a:cxn ang="0">
                  <a:pos x="258" y="384"/>
                </a:cxn>
                <a:cxn ang="0">
                  <a:pos x="227" y="364"/>
                </a:cxn>
                <a:cxn ang="0">
                  <a:pos x="200" y="393"/>
                </a:cxn>
                <a:cxn ang="0">
                  <a:pos x="220" y="437"/>
                </a:cxn>
                <a:cxn ang="0">
                  <a:pos x="253" y="460"/>
                </a:cxn>
                <a:cxn ang="0">
                  <a:pos x="263" y="505"/>
                </a:cxn>
                <a:cxn ang="0">
                  <a:pos x="201" y="619"/>
                </a:cxn>
                <a:cxn ang="0">
                  <a:pos x="270" y="641"/>
                </a:cxn>
                <a:cxn ang="0">
                  <a:pos x="297" y="732"/>
                </a:cxn>
                <a:cxn ang="0">
                  <a:pos x="205" y="796"/>
                </a:cxn>
                <a:cxn ang="0">
                  <a:pos x="125" y="811"/>
                </a:cxn>
                <a:cxn ang="0">
                  <a:pos x="132" y="756"/>
                </a:cxn>
                <a:cxn ang="0">
                  <a:pos x="146" y="695"/>
                </a:cxn>
                <a:cxn ang="0">
                  <a:pos x="68" y="727"/>
                </a:cxn>
                <a:cxn ang="0">
                  <a:pos x="145" y="646"/>
                </a:cxn>
                <a:cxn ang="0">
                  <a:pos x="80" y="626"/>
                </a:cxn>
                <a:cxn ang="0">
                  <a:pos x="0" y="646"/>
                </a:cxn>
                <a:cxn ang="0">
                  <a:pos x="21" y="600"/>
                </a:cxn>
                <a:cxn ang="0">
                  <a:pos x="82" y="594"/>
                </a:cxn>
                <a:cxn ang="0">
                  <a:pos x="128" y="572"/>
                </a:cxn>
                <a:cxn ang="0">
                  <a:pos x="166" y="542"/>
                </a:cxn>
                <a:cxn ang="0">
                  <a:pos x="129" y="527"/>
                </a:cxn>
                <a:cxn ang="0">
                  <a:pos x="93" y="542"/>
                </a:cxn>
                <a:cxn ang="0">
                  <a:pos x="43" y="503"/>
                </a:cxn>
                <a:cxn ang="0">
                  <a:pos x="10" y="450"/>
                </a:cxn>
                <a:cxn ang="0">
                  <a:pos x="71" y="420"/>
                </a:cxn>
                <a:cxn ang="0">
                  <a:pos x="139" y="374"/>
                </a:cxn>
                <a:cxn ang="0">
                  <a:pos x="182" y="298"/>
                </a:cxn>
                <a:cxn ang="0">
                  <a:pos x="277" y="235"/>
                </a:cxn>
                <a:cxn ang="0">
                  <a:pos x="234" y="220"/>
                </a:cxn>
                <a:cxn ang="0">
                  <a:pos x="163" y="254"/>
                </a:cxn>
                <a:cxn ang="0">
                  <a:pos x="176" y="242"/>
                </a:cxn>
                <a:cxn ang="0">
                  <a:pos x="242" y="190"/>
                </a:cxn>
                <a:cxn ang="0">
                  <a:pos x="232" y="161"/>
                </a:cxn>
                <a:cxn ang="0">
                  <a:pos x="160" y="196"/>
                </a:cxn>
                <a:cxn ang="0">
                  <a:pos x="157" y="159"/>
                </a:cxn>
                <a:cxn ang="0">
                  <a:pos x="259" y="117"/>
                </a:cxn>
                <a:cxn ang="0">
                  <a:pos x="332" y="129"/>
                </a:cxn>
                <a:cxn ang="0">
                  <a:pos x="331" y="80"/>
                </a:cxn>
                <a:cxn ang="0">
                  <a:pos x="355" y="27"/>
                </a:cxn>
                <a:cxn ang="0">
                  <a:pos x="403" y="0"/>
                </a:cxn>
                <a:cxn ang="0">
                  <a:pos x="449" y="15"/>
                </a:cxn>
                <a:cxn ang="0">
                  <a:pos x="452" y="52"/>
                </a:cxn>
              </a:cxnLst>
              <a:rect l="0" t="0" r="r" b="b"/>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6" name="Freeform 36"/>
            <p:cNvSpPr>
              <a:spLocks/>
            </p:cNvSpPr>
            <p:nvPr/>
          </p:nvSpPr>
          <p:spPr bwMode="auto">
            <a:xfrm>
              <a:off x="4205" y="822"/>
              <a:ext cx="88" cy="130"/>
            </a:xfrm>
            <a:custGeom>
              <a:avLst/>
              <a:gdLst/>
              <a:ahLst/>
              <a:cxnLst>
                <a:cxn ang="0">
                  <a:pos x="133" y="21"/>
                </a:cxn>
                <a:cxn ang="0">
                  <a:pos x="100" y="35"/>
                </a:cxn>
                <a:cxn ang="0">
                  <a:pos x="73" y="61"/>
                </a:cxn>
                <a:cxn ang="0">
                  <a:pos x="119" y="67"/>
                </a:cxn>
                <a:cxn ang="0">
                  <a:pos x="172" y="45"/>
                </a:cxn>
                <a:cxn ang="0">
                  <a:pos x="195" y="64"/>
                </a:cxn>
                <a:cxn ang="0">
                  <a:pos x="200" y="105"/>
                </a:cxn>
                <a:cxn ang="0">
                  <a:pos x="183" y="135"/>
                </a:cxn>
                <a:cxn ang="0">
                  <a:pos x="159" y="165"/>
                </a:cxn>
                <a:cxn ang="0">
                  <a:pos x="160" y="179"/>
                </a:cxn>
                <a:cxn ang="0">
                  <a:pos x="195" y="169"/>
                </a:cxn>
                <a:cxn ang="0">
                  <a:pos x="237" y="142"/>
                </a:cxn>
                <a:cxn ang="0">
                  <a:pos x="281" y="155"/>
                </a:cxn>
                <a:cxn ang="0">
                  <a:pos x="292" y="183"/>
                </a:cxn>
                <a:cxn ang="0">
                  <a:pos x="256" y="199"/>
                </a:cxn>
                <a:cxn ang="0">
                  <a:pos x="231" y="219"/>
                </a:cxn>
                <a:cxn ang="0">
                  <a:pos x="208" y="237"/>
                </a:cxn>
                <a:cxn ang="0">
                  <a:pos x="237" y="263"/>
                </a:cxn>
                <a:cxn ang="0">
                  <a:pos x="275" y="240"/>
                </a:cxn>
                <a:cxn ang="0">
                  <a:pos x="296" y="230"/>
                </a:cxn>
                <a:cxn ang="0">
                  <a:pos x="292" y="248"/>
                </a:cxn>
                <a:cxn ang="0">
                  <a:pos x="291" y="270"/>
                </a:cxn>
                <a:cxn ang="0">
                  <a:pos x="299" y="295"/>
                </a:cxn>
                <a:cxn ang="0">
                  <a:pos x="281" y="311"/>
                </a:cxn>
                <a:cxn ang="0">
                  <a:pos x="261" y="330"/>
                </a:cxn>
                <a:cxn ang="0">
                  <a:pos x="296" y="343"/>
                </a:cxn>
                <a:cxn ang="0">
                  <a:pos x="348" y="312"/>
                </a:cxn>
                <a:cxn ang="0">
                  <a:pos x="405" y="321"/>
                </a:cxn>
                <a:cxn ang="0">
                  <a:pos x="359" y="331"/>
                </a:cxn>
                <a:cxn ang="0">
                  <a:pos x="319" y="359"/>
                </a:cxn>
                <a:cxn ang="0">
                  <a:pos x="318" y="392"/>
                </a:cxn>
                <a:cxn ang="0">
                  <a:pos x="367" y="378"/>
                </a:cxn>
                <a:cxn ang="0">
                  <a:pos x="409" y="350"/>
                </a:cxn>
                <a:cxn ang="0">
                  <a:pos x="434" y="372"/>
                </a:cxn>
                <a:cxn ang="0">
                  <a:pos x="424" y="395"/>
                </a:cxn>
                <a:cxn ang="0">
                  <a:pos x="389" y="405"/>
                </a:cxn>
                <a:cxn ang="0">
                  <a:pos x="353" y="424"/>
                </a:cxn>
                <a:cxn ang="0">
                  <a:pos x="386" y="485"/>
                </a:cxn>
                <a:cxn ang="0">
                  <a:pos x="360" y="497"/>
                </a:cxn>
                <a:cxn ang="0">
                  <a:pos x="343" y="513"/>
                </a:cxn>
                <a:cxn ang="0">
                  <a:pos x="367" y="541"/>
                </a:cxn>
                <a:cxn ang="0">
                  <a:pos x="404" y="526"/>
                </a:cxn>
                <a:cxn ang="0">
                  <a:pos x="437" y="517"/>
                </a:cxn>
                <a:cxn ang="0">
                  <a:pos x="393" y="548"/>
                </a:cxn>
                <a:cxn ang="0">
                  <a:pos x="339" y="560"/>
                </a:cxn>
                <a:cxn ang="0">
                  <a:pos x="405" y="590"/>
                </a:cxn>
                <a:cxn ang="0">
                  <a:pos x="356" y="613"/>
                </a:cxn>
                <a:cxn ang="0">
                  <a:pos x="326" y="653"/>
                </a:cxn>
                <a:cxn ang="0">
                  <a:pos x="286" y="594"/>
                </a:cxn>
                <a:cxn ang="0">
                  <a:pos x="277" y="456"/>
                </a:cxn>
                <a:cxn ang="0">
                  <a:pos x="223" y="339"/>
                </a:cxn>
                <a:cxn ang="0">
                  <a:pos x="180" y="286"/>
                </a:cxn>
                <a:cxn ang="0">
                  <a:pos x="187" y="253"/>
                </a:cxn>
                <a:cxn ang="0">
                  <a:pos x="177" y="227"/>
                </a:cxn>
                <a:cxn ang="0">
                  <a:pos x="150" y="201"/>
                </a:cxn>
                <a:cxn ang="0">
                  <a:pos x="135" y="161"/>
                </a:cxn>
                <a:cxn ang="0">
                  <a:pos x="115" y="123"/>
                </a:cxn>
                <a:cxn ang="0">
                  <a:pos x="59" y="105"/>
                </a:cxn>
                <a:cxn ang="0">
                  <a:pos x="12" y="78"/>
                </a:cxn>
                <a:cxn ang="0">
                  <a:pos x="16" y="35"/>
                </a:cxn>
                <a:cxn ang="0">
                  <a:pos x="74" y="5"/>
                </a:cxn>
                <a:cxn ang="0">
                  <a:pos x="135" y="2"/>
                </a:cxn>
              </a:cxnLst>
              <a:rect l="0" t="0" r="r" b="b"/>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7" name="Freeform 37"/>
            <p:cNvSpPr>
              <a:spLocks/>
            </p:cNvSpPr>
            <p:nvPr/>
          </p:nvSpPr>
          <p:spPr bwMode="auto">
            <a:xfrm>
              <a:off x="4056" y="840"/>
              <a:ext cx="17" cy="4"/>
            </a:xfrm>
            <a:custGeom>
              <a:avLst/>
              <a:gdLst/>
              <a:ahLst/>
              <a:cxnLst>
                <a:cxn ang="0">
                  <a:pos x="86" y="13"/>
                </a:cxn>
                <a:cxn ang="0">
                  <a:pos x="76" y="15"/>
                </a:cxn>
                <a:cxn ang="0">
                  <a:pos x="67" y="16"/>
                </a:cxn>
                <a:cxn ang="0">
                  <a:pos x="55" y="16"/>
                </a:cxn>
                <a:cxn ang="0">
                  <a:pos x="44" y="17"/>
                </a:cxn>
                <a:cxn ang="0">
                  <a:pos x="32" y="17"/>
                </a:cxn>
                <a:cxn ang="0">
                  <a:pos x="20" y="17"/>
                </a:cxn>
                <a:cxn ang="0">
                  <a:pos x="10" y="18"/>
                </a:cxn>
                <a:cxn ang="0">
                  <a:pos x="2" y="23"/>
                </a:cxn>
                <a:cxn ang="0">
                  <a:pos x="0" y="15"/>
                </a:cxn>
                <a:cxn ang="0">
                  <a:pos x="6" y="9"/>
                </a:cxn>
                <a:cxn ang="0">
                  <a:pos x="15" y="5"/>
                </a:cxn>
                <a:cxn ang="0">
                  <a:pos x="28" y="2"/>
                </a:cxn>
                <a:cxn ang="0">
                  <a:pos x="42" y="0"/>
                </a:cxn>
                <a:cxn ang="0">
                  <a:pos x="58" y="2"/>
                </a:cxn>
                <a:cxn ang="0">
                  <a:pos x="72" y="6"/>
                </a:cxn>
                <a:cxn ang="0">
                  <a:pos x="86" y="13"/>
                </a:cxn>
              </a:cxnLst>
              <a:rect l="0" t="0" r="r" b="b"/>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8" name="Freeform 38"/>
            <p:cNvSpPr>
              <a:spLocks/>
            </p:cNvSpPr>
            <p:nvPr/>
          </p:nvSpPr>
          <p:spPr bwMode="auto">
            <a:xfrm>
              <a:off x="4127" y="844"/>
              <a:ext cx="130" cy="150"/>
            </a:xfrm>
            <a:custGeom>
              <a:avLst/>
              <a:gdLst/>
              <a:ahLst/>
              <a:cxnLst>
                <a:cxn ang="0">
                  <a:pos x="480" y="107"/>
                </a:cxn>
                <a:cxn ang="0">
                  <a:pos x="446" y="132"/>
                </a:cxn>
                <a:cxn ang="0">
                  <a:pos x="416" y="158"/>
                </a:cxn>
                <a:cxn ang="0">
                  <a:pos x="391" y="188"/>
                </a:cxn>
                <a:cxn ang="0">
                  <a:pos x="372" y="200"/>
                </a:cxn>
                <a:cxn ang="0">
                  <a:pos x="353" y="176"/>
                </a:cxn>
                <a:cxn ang="0">
                  <a:pos x="338" y="157"/>
                </a:cxn>
                <a:cxn ang="0">
                  <a:pos x="320" y="165"/>
                </a:cxn>
                <a:cxn ang="0">
                  <a:pos x="508" y="404"/>
                </a:cxn>
                <a:cxn ang="0">
                  <a:pos x="492" y="430"/>
                </a:cxn>
                <a:cxn ang="0">
                  <a:pos x="472" y="452"/>
                </a:cxn>
                <a:cxn ang="0">
                  <a:pos x="462" y="475"/>
                </a:cxn>
                <a:cxn ang="0">
                  <a:pos x="477" y="508"/>
                </a:cxn>
                <a:cxn ang="0">
                  <a:pos x="503" y="490"/>
                </a:cxn>
                <a:cxn ang="0">
                  <a:pos x="527" y="470"/>
                </a:cxn>
                <a:cxn ang="0">
                  <a:pos x="547" y="447"/>
                </a:cxn>
                <a:cxn ang="0">
                  <a:pos x="570" y="425"/>
                </a:cxn>
                <a:cxn ang="0">
                  <a:pos x="556" y="383"/>
                </a:cxn>
                <a:cxn ang="0">
                  <a:pos x="535" y="349"/>
                </a:cxn>
                <a:cxn ang="0">
                  <a:pos x="506" y="320"/>
                </a:cxn>
                <a:cxn ang="0">
                  <a:pos x="477" y="290"/>
                </a:cxn>
                <a:cxn ang="0">
                  <a:pos x="512" y="268"/>
                </a:cxn>
                <a:cxn ang="0">
                  <a:pos x="553" y="260"/>
                </a:cxn>
                <a:cxn ang="0">
                  <a:pos x="591" y="277"/>
                </a:cxn>
                <a:cxn ang="0">
                  <a:pos x="622" y="332"/>
                </a:cxn>
                <a:cxn ang="0">
                  <a:pos x="624" y="743"/>
                </a:cxn>
                <a:cxn ang="0">
                  <a:pos x="566" y="744"/>
                </a:cxn>
                <a:cxn ang="0">
                  <a:pos x="505" y="733"/>
                </a:cxn>
                <a:cxn ang="0">
                  <a:pos x="444" y="719"/>
                </a:cxn>
                <a:cxn ang="0">
                  <a:pos x="365" y="703"/>
                </a:cxn>
                <a:cxn ang="0">
                  <a:pos x="266" y="678"/>
                </a:cxn>
                <a:cxn ang="0">
                  <a:pos x="173" y="640"/>
                </a:cxn>
                <a:cxn ang="0">
                  <a:pos x="98" y="579"/>
                </a:cxn>
                <a:cxn ang="0">
                  <a:pos x="80" y="499"/>
                </a:cxn>
                <a:cxn ang="0">
                  <a:pos x="52" y="443"/>
                </a:cxn>
                <a:cxn ang="0">
                  <a:pos x="9" y="398"/>
                </a:cxn>
                <a:cxn ang="0">
                  <a:pos x="8" y="344"/>
                </a:cxn>
                <a:cxn ang="0">
                  <a:pos x="33" y="281"/>
                </a:cxn>
                <a:cxn ang="0">
                  <a:pos x="59" y="235"/>
                </a:cxn>
                <a:cxn ang="0">
                  <a:pos x="109" y="190"/>
                </a:cxn>
                <a:cxn ang="0">
                  <a:pos x="144" y="132"/>
                </a:cxn>
                <a:cxn ang="0">
                  <a:pos x="154" y="104"/>
                </a:cxn>
                <a:cxn ang="0">
                  <a:pos x="180" y="123"/>
                </a:cxn>
                <a:cxn ang="0">
                  <a:pos x="213" y="130"/>
                </a:cxn>
                <a:cxn ang="0">
                  <a:pos x="245" y="118"/>
                </a:cxn>
                <a:cxn ang="0">
                  <a:pos x="269" y="91"/>
                </a:cxn>
                <a:cxn ang="0">
                  <a:pos x="295" y="66"/>
                </a:cxn>
                <a:cxn ang="0">
                  <a:pos x="320" y="42"/>
                </a:cxn>
                <a:cxn ang="0">
                  <a:pos x="341" y="13"/>
                </a:cxn>
                <a:cxn ang="0">
                  <a:pos x="367" y="12"/>
                </a:cxn>
                <a:cxn ang="0">
                  <a:pos x="409" y="28"/>
                </a:cxn>
                <a:cxn ang="0">
                  <a:pos x="452" y="43"/>
                </a:cxn>
                <a:cxn ang="0">
                  <a:pos x="486" y="70"/>
                </a:cxn>
              </a:cxnLst>
              <a:rect l="0" t="0" r="r" b="b"/>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9" name="Freeform 39"/>
            <p:cNvSpPr>
              <a:spLocks/>
            </p:cNvSpPr>
            <p:nvPr/>
          </p:nvSpPr>
          <p:spPr bwMode="auto">
            <a:xfrm>
              <a:off x="4210" y="855"/>
              <a:ext cx="315" cy="286"/>
            </a:xfrm>
            <a:custGeom>
              <a:avLst/>
              <a:gdLst/>
              <a:ahLst/>
              <a:cxnLst>
                <a:cxn ang="0">
                  <a:pos x="1292" y="214"/>
                </a:cxn>
                <a:cxn ang="0">
                  <a:pos x="1353" y="161"/>
                </a:cxn>
                <a:cxn ang="0">
                  <a:pos x="1399" y="92"/>
                </a:cxn>
                <a:cxn ang="0">
                  <a:pos x="1454" y="25"/>
                </a:cxn>
                <a:cxn ang="0">
                  <a:pos x="1477" y="40"/>
                </a:cxn>
                <a:cxn ang="0">
                  <a:pos x="1440" y="116"/>
                </a:cxn>
                <a:cxn ang="0">
                  <a:pos x="1389" y="184"/>
                </a:cxn>
                <a:cxn ang="0">
                  <a:pos x="1336" y="248"/>
                </a:cxn>
                <a:cxn ang="0">
                  <a:pos x="1313" y="287"/>
                </a:cxn>
                <a:cxn ang="0">
                  <a:pos x="1319" y="300"/>
                </a:cxn>
                <a:cxn ang="0">
                  <a:pos x="1332" y="309"/>
                </a:cxn>
                <a:cxn ang="0">
                  <a:pos x="1346" y="312"/>
                </a:cxn>
                <a:cxn ang="0">
                  <a:pos x="1572" y="290"/>
                </a:cxn>
                <a:cxn ang="0">
                  <a:pos x="1500" y="339"/>
                </a:cxn>
                <a:cxn ang="0">
                  <a:pos x="1408" y="358"/>
                </a:cxn>
                <a:cxn ang="0">
                  <a:pos x="1335" y="387"/>
                </a:cxn>
                <a:cxn ang="0">
                  <a:pos x="1324" y="466"/>
                </a:cxn>
                <a:cxn ang="0">
                  <a:pos x="1405" y="507"/>
                </a:cxn>
                <a:cxn ang="0">
                  <a:pos x="1263" y="530"/>
                </a:cxn>
                <a:cxn ang="0">
                  <a:pos x="1130" y="584"/>
                </a:cxn>
                <a:cxn ang="0">
                  <a:pos x="1013" y="670"/>
                </a:cxn>
                <a:cxn ang="0">
                  <a:pos x="898" y="813"/>
                </a:cxn>
                <a:cxn ang="0">
                  <a:pos x="770" y="999"/>
                </a:cxn>
                <a:cxn ang="0">
                  <a:pos x="627" y="1176"/>
                </a:cxn>
                <a:cxn ang="0">
                  <a:pos x="458" y="1323"/>
                </a:cxn>
                <a:cxn ang="0">
                  <a:pos x="346" y="1378"/>
                </a:cxn>
                <a:cxn ang="0">
                  <a:pos x="317" y="1378"/>
                </a:cxn>
                <a:cxn ang="0">
                  <a:pos x="285" y="1381"/>
                </a:cxn>
                <a:cxn ang="0">
                  <a:pos x="257" y="1392"/>
                </a:cxn>
                <a:cxn ang="0">
                  <a:pos x="17" y="1430"/>
                </a:cxn>
                <a:cxn ang="0">
                  <a:pos x="0" y="1361"/>
                </a:cxn>
                <a:cxn ang="0">
                  <a:pos x="6" y="1297"/>
                </a:cxn>
                <a:cxn ang="0">
                  <a:pos x="19" y="1232"/>
                </a:cxn>
                <a:cxn ang="0">
                  <a:pos x="27" y="1171"/>
                </a:cxn>
                <a:cxn ang="0">
                  <a:pos x="118" y="1169"/>
                </a:cxn>
                <a:cxn ang="0">
                  <a:pos x="207" y="1157"/>
                </a:cxn>
                <a:cxn ang="0">
                  <a:pos x="293" y="1136"/>
                </a:cxn>
                <a:cxn ang="0">
                  <a:pos x="380" y="1119"/>
                </a:cxn>
                <a:cxn ang="0">
                  <a:pos x="961" y="442"/>
                </a:cxn>
                <a:cxn ang="0">
                  <a:pos x="962" y="344"/>
                </a:cxn>
                <a:cxn ang="0">
                  <a:pos x="964" y="246"/>
                </a:cxn>
                <a:cxn ang="0">
                  <a:pos x="963" y="155"/>
                </a:cxn>
                <a:cxn ang="0">
                  <a:pos x="979" y="132"/>
                </a:cxn>
                <a:cxn ang="0">
                  <a:pos x="998" y="182"/>
                </a:cxn>
                <a:cxn ang="0">
                  <a:pos x="1013" y="236"/>
                </a:cxn>
                <a:cxn ang="0">
                  <a:pos x="1044" y="278"/>
                </a:cxn>
                <a:cxn ang="0">
                  <a:pos x="1104" y="263"/>
                </a:cxn>
                <a:cxn ang="0">
                  <a:pos x="1144" y="195"/>
                </a:cxn>
                <a:cxn ang="0">
                  <a:pos x="1170" y="116"/>
                </a:cxn>
                <a:cxn ang="0">
                  <a:pos x="1198" y="36"/>
                </a:cxn>
                <a:cxn ang="0">
                  <a:pos x="1228" y="25"/>
                </a:cxn>
                <a:cxn ang="0">
                  <a:pos x="1234" y="85"/>
                </a:cxn>
                <a:cxn ang="0">
                  <a:pos x="1235" y="148"/>
                </a:cxn>
                <a:cxn ang="0">
                  <a:pos x="1241" y="204"/>
                </a:cxn>
              </a:cxnLst>
              <a:rect l="0" t="0" r="r" b="b"/>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0" name="Freeform 40"/>
            <p:cNvSpPr>
              <a:spLocks/>
            </p:cNvSpPr>
            <p:nvPr/>
          </p:nvSpPr>
          <p:spPr bwMode="auto">
            <a:xfrm>
              <a:off x="4220" y="878"/>
              <a:ext cx="10" cy="8"/>
            </a:xfrm>
            <a:custGeom>
              <a:avLst/>
              <a:gdLst/>
              <a:ahLst/>
              <a:cxnLst>
                <a:cxn ang="0">
                  <a:pos x="52" y="20"/>
                </a:cxn>
                <a:cxn ang="0">
                  <a:pos x="45" y="22"/>
                </a:cxn>
                <a:cxn ang="0">
                  <a:pos x="43" y="30"/>
                </a:cxn>
                <a:cxn ang="0">
                  <a:pos x="42" y="37"/>
                </a:cxn>
                <a:cxn ang="0">
                  <a:pos x="42" y="42"/>
                </a:cxn>
                <a:cxn ang="0">
                  <a:pos x="0" y="20"/>
                </a:cxn>
                <a:cxn ang="0">
                  <a:pos x="21" y="0"/>
                </a:cxn>
                <a:cxn ang="0">
                  <a:pos x="52" y="20"/>
                </a:cxn>
              </a:cxnLst>
              <a:rect l="0" t="0" r="r" b="b"/>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1" name="Freeform 41"/>
            <p:cNvSpPr>
              <a:spLocks/>
            </p:cNvSpPr>
            <p:nvPr/>
          </p:nvSpPr>
          <p:spPr bwMode="auto">
            <a:xfrm>
              <a:off x="4081" y="893"/>
              <a:ext cx="27" cy="14"/>
            </a:xfrm>
            <a:custGeom>
              <a:avLst/>
              <a:gdLst/>
              <a:ahLst/>
              <a:cxnLst>
                <a:cxn ang="0">
                  <a:pos x="134" y="5"/>
                </a:cxn>
                <a:cxn ang="0">
                  <a:pos x="117" y="14"/>
                </a:cxn>
                <a:cxn ang="0">
                  <a:pos x="104" y="27"/>
                </a:cxn>
                <a:cxn ang="0">
                  <a:pos x="89" y="39"/>
                </a:cxn>
                <a:cxn ang="0">
                  <a:pos x="74" y="52"/>
                </a:cxn>
                <a:cxn ang="0">
                  <a:pos x="57" y="62"/>
                </a:cxn>
                <a:cxn ang="0">
                  <a:pos x="40" y="69"/>
                </a:cxn>
                <a:cxn ang="0">
                  <a:pos x="20" y="71"/>
                </a:cxn>
                <a:cxn ang="0">
                  <a:pos x="0" y="68"/>
                </a:cxn>
                <a:cxn ang="0">
                  <a:pos x="11" y="54"/>
                </a:cxn>
                <a:cxn ang="0">
                  <a:pos x="27" y="42"/>
                </a:cxn>
                <a:cxn ang="0">
                  <a:pos x="44" y="28"/>
                </a:cxn>
                <a:cxn ang="0">
                  <a:pos x="62" y="17"/>
                </a:cxn>
                <a:cxn ang="0">
                  <a:pos x="80" y="8"/>
                </a:cxn>
                <a:cxn ang="0">
                  <a:pos x="99" y="2"/>
                </a:cxn>
                <a:cxn ang="0">
                  <a:pos x="116" y="0"/>
                </a:cxn>
                <a:cxn ang="0">
                  <a:pos x="134" y="5"/>
                </a:cxn>
              </a:cxnLst>
              <a:rect l="0" t="0" r="r" b="b"/>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2" name="Freeform 42"/>
            <p:cNvSpPr>
              <a:spLocks/>
            </p:cNvSpPr>
            <p:nvPr/>
          </p:nvSpPr>
          <p:spPr bwMode="auto">
            <a:xfrm>
              <a:off x="4147" y="896"/>
              <a:ext cx="43" cy="37"/>
            </a:xfrm>
            <a:custGeom>
              <a:avLst/>
              <a:gdLst/>
              <a:ahLst/>
              <a:cxnLst>
                <a:cxn ang="0">
                  <a:pos x="208" y="3"/>
                </a:cxn>
                <a:cxn ang="0">
                  <a:pos x="212" y="21"/>
                </a:cxn>
                <a:cxn ang="0">
                  <a:pos x="214" y="39"/>
                </a:cxn>
                <a:cxn ang="0">
                  <a:pos x="211" y="56"/>
                </a:cxn>
                <a:cxn ang="0">
                  <a:pos x="207" y="73"/>
                </a:cxn>
                <a:cxn ang="0">
                  <a:pos x="200" y="89"/>
                </a:cxn>
                <a:cxn ang="0">
                  <a:pos x="192" y="104"/>
                </a:cxn>
                <a:cxn ang="0">
                  <a:pos x="183" y="120"/>
                </a:cxn>
                <a:cxn ang="0">
                  <a:pos x="176" y="137"/>
                </a:cxn>
                <a:cxn ang="0">
                  <a:pos x="158" y="147"/>
                </a:cxn>
                <a:cxn ang="0">
                  <a:pos x="140" y="159"/>
                </a:cxn>
                <a:cxn ang="0">
                  <a:pos x="120" y="168"/>
                </a:cxn>
                <a:cxn ang="0">
                  <a:pos x="101" y="177"/>
                </a:cxn>
                <a:cxn ang="0">
                  <a:pos x="78" y="181"/>
                </a:cxn>
                <a:cxn ang="0">
                  <a:pos x="55" y="185"/>
                </a:cxn>
                <a:cxn ang="0">
                  <a:pos x="33" y="183"/>
                </a:cxn>
                <a:cxn ang="0">
                  <a:pos x="10" y="179"/>
                </a:cxn>
                <a:cxn ang="0">
                  <a:pos x="1" y="166"/>
                </a:cxn>
                <a:cxn ang="0">
                  <a:pos x="0" y="156"/>
                </a:cxn>
                <a:cxn ang="0">
                  <a:pos x="2" y="145"/>
                </a:cxn>
                <a:cxn ang="0">
                  <a:pos x="9" y="135"/>
                </a:cxn>
                <a:cxn ang="0">
                  <a:pos x="16" y="124"/>
                </a:cxn>
                <a:cxn ang="0">
                  <a:pos x="24" y="112"/>
                </a:cxn>
                <a:cxn ang="0">
                  <a:pos x="29" y="99"/>
                </a:cxn>
                <a:cxn ang="0">
                  <a:pos x="32" y="85"/>
                </a:cxn>
                <a:cxn ang="0">
                  <a:pos x="47" y="68"/>
                </a:cxn>
                <a:cxn ang="0">
                  <a:pos x="65" y="52"/>
                </a:cxn>
                <a:cxn ang="0">
                  <a:pos x="85" y="35"/>
                </a:cxn>
                <a:cxn ang="0">
                  <a:pos x="107" y="23"/>
                </a:cxn>
                <a:cxn ang="0">
                  <a:pos x="130" y="12"/>
                </a:cxn>
                <a:cxn ang="0">
                  <a:pos x="154" y="4"/>
                </a:cxn>
                <a:cxn ang="0">
                  <a:pos x="180" y="0"/>
                </a:cxn>
                <a:cxn ang="0">
                  <a:pos x="208" y="3"/>
                </a:cxn>
              </a:cxnLst>
              <a:rect l="0" t="0" r="r" b="b"/>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3" name="Freeform 43"/>
            <p:cNvSpPr>
              <a:spLocks/>
            </p:cNvSpPr>
            <p:nvPr/>
          </p:nvSpPr>
          <p:spPr bwMode="auto">
            <a:xfrm>
              <a:off x="4170" y="904"/>
              <a:ext cx="9" cy="13"/>
            </a:xfrm>
            <a:custGeom>
              <a:avLst/>
              <a:gdLst/>
              <a:ahLst/>
              <a:cxnLst>
                <a:cxn ang="0">
                  <a:pos x="22" y="62"/>
                </a:cxn>
                <a:cxn ang="0">
                  <a:pos x="7" y="50"/>
                </a:cxn>
                <a:cxn ang="0">
                  <a:pos x="0" y="39"/>
                </a:cxn>
                <a:cxn ang="0">
                  <a:pos x="0" y="29"/>
                </a:cxn>
                <a:cxn ang="0">
                  <a:pos x="5" y="20"/>
                </a:cxn>
                <a:cxn ang="0">
                  <a:pos x="13" y="11"/>
                </a:cxn>
                <a:cxn ang="0">
                  <a:pos x="24" y="5"/>
                </a:cxn>
                <a:cxn ang="0">
                  <a:pos x="34" y="0"/>
                </a:cxn>
                <a:cxn ang="0">
                  <a:pos x="44" y="0"/>
                </a:cxn>
                <a:cxn ang="0">
                  <a:pos x="46" y="7"/>
                </a:cxn>
                <a:cxn ang="0">
                  <a:pos x="47" y="15"/>
                </a:cxn>
                <a:cxn ang="0">
                  <a:pos x="46" y="23"/>
                </a:cxn>
                <a:cxn ang="0">
                  <a:pos x="45" y="31"/>
                </a:cxn>
                <a:cxn ang="0">
                  <a:pos x="40" y="39"/>
                </a:cxn>
                <a:cxn ang="0">
                  <a:pos x="35" y="47"/>
                </a:cxn>
                <a:cxn ang="0">
                  <a:pos x="28" y="55"/>
                </a:cxn>
                <a:cxn ang="0">
                  <a:pos x="22" y="62"/>
                </a:cxn>
              </a:cxnLst>
              <a:rect l="0" t="0" r="r" b="b"/>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4" name="Freeform 44"/>
            <p:cNvSpPr>
              <a:spLocks/>
            </p:cNvSpPr>
            <p:nvPr/>
          </p:nvSpPr>
          <p:spPr bwMode="auto">
            <a:xfrm>
              <a:off x="4160" y="913"/>
              <a:ext cx="10" cy="10"/>
            </a:xfrm>
            <a:custGeom>
              <a:avLst/>
              <a:gdLst/>
              <a:ahLst/>
              <a:cxnLst>
                <a:cxn ang="0">
                  <a:pos x="52" y="42"/>
                </a:cxn>
                <a:cxn ang="0">
                  <a:pos x="50" y="44"/>
                </a:cxn>
                <a:cxn ang="0">
                  <a:pos x="44" y="46"/>
                </a:cxn>
                <a:cxn ang="0">
                  <a:pos x="37" y="48"/>
                </a:cxn>
                <a:cxn ang="0">
                  <a:pos x="29" y="50"/>
                </a:cxn>
                <a:cxn ang="0">
                  <a:pos x="20" y="50"/>
                </a:cxn>
                <a:cxn ang="0">
                  <a:pos x="11" y="51"/>
                </a:cxn>
                <a:cxn ang="0">
                  <a:pos x="5" y="51"/>
                </a:cxn>
                <a:cxn ang="0">
                  <a:pos x="0" y="52"/>
                </a:cxn>
                <a:cxn ang="0">
                  <a:pos x="22" y="0"/>
                </a:cxn>
                <a:cxn ang="0">
                  <a:pos x="52" y="42"/>
                </a:cxn>
              </a:cxnLst>
              <a:rect l="0" t="0" r="r" b="b"/>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5" name="Freeform 45"/>
            <p:cNvSpPr>
              <a:spLocks/>
            </p:cNvSpPr>
            <p:nvPr/>
          </p:nvSpPr>
          <p:spPr bwMode="auto">
            <a:xfrm>
              <a:off x="4222" y="954"/>
              <a:ext cx="19" cy="13"/>
            </a:xfrm>
            <a:custGeom>
              <a:avLst/>
              <a:gdLst/>
              <a:ahLst/>
              <a:cxnLst>
                <a:cxn ang="0">
                  <a:pos x="93" y="11"/>
                </a:cxn>
                <a:cxn ang="0">
                  <a:pos x="94" y="18"/>
                </a:cxn>
                <a:cxn ang="0">
                  <a:pos x="93" y="26"/>
                </a:cxn>
                <a:cxn ang="0">
                  <a:pos x="89" y="33"/>
                </a:cxn>
                <a:cxn ang="0">
                  <a:pos x="84" y="41"/>
                </a:cxn>
                <a:cxn ang="0">
                  <a:pos x="76" y="46"/>
                </a:cxn>
                <a:cxn ang="0">
                  <a:pos x="67" y="53"/>
                </a:cxn>
                <a:cxn ang="0">
                  <a:pos x="58" y="58"/>
                </a:cxn>
                <a:cxn ang="0">
                  <a:pos x="51" y="63"/>
                </a:cxn>
                <a:cxn ang="0">
                  <a:pos x="38" y="62"/>
                </a:cxn>
                <a:cxn ang="0">
                  <a:pos x="29" y="62"/>
                </a:cxn>
                <a:cxn ang="0">
                  <a:pos x="20" y="61"/>
                </a:cxn>
                <a:cxn ang="0">
                  <a:pos x="14" y="59"/>
                </a:cxn>
                <a:cxn ang="0">
                  <a:pos x="7" y="54"/>
                </a:cxn>
                <a:cxn ang="0">
                  <a:pos x="3" y="50"/>
                </a:cxn>
                <a:cxn ang="0">
                  <a:pos x="0" y="42"/>
                </a:cxn>
                <a:cxn ang="0">
                  <a:pos x="0" y="32"/>
                </a:cxn>
                <a:cxn ang="0">
                  <a:pos x="10" y="29"/>
                </a:cxn>
                <a:cxn ang="0">
                  <a:pos x="20" y="24"/>
                </a:cxn>
                <a:cxn ang="0">
                  <a:pos x="31" y="16"/>
                </a:cxn>
                <a:cxn ang="0">
                  <a:pos x="42" y="9"/>
                </a:cxn>
                <a:cxn ang="0">
                  <a:pos x="52" y="2"/>
                </a:cxn>
                <a:cxn ang="0">
                  <a:pos x="63" y="0"/>
                </a:cxn>
                <a:cxn ang="0">
                  <a:pos x="77" y="2"/>
                </a:cxn>
                <a:cxn ang="0">
                  <a:pos x="93" y="11"/>
                </a:cxn>
              </a:cxnLst>
              <a:rect l="0" t="0" r="r" b="b"/>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6" name="Freeform 46"/>
            <p:cNvSpPr>
              <a:spLocks/>
            </p:cNvSpPr>
            <p:nvPr/>
          </p:nvSpPr>
          <p:spPr bwMode="auto">
            <a:xfrm>
              <a:off x="4222" y="958"/>
              <a:ext cx="102" cy="121"/>
            </a:xfrm>
            <a:custGeom>
              <a:avLst/>
              <a:gdLst/>
              <a:ahLst/>
              <a:cxnLst>
                <a:cxn ang="0">
                  <a:pos x="408" y="72"/>
                </a:cxn>
                <a:cxn ang="0">
                  <a:pos x="422" y="148"/>
                </a:cxn>
                <a:cxn ang="0">
                  <a:pos x="449" y="220"/>
                </a:cxn>
                <a:cxn ang="0">
                  <a:pos x="487" y="285"/>
                </a:cxn>
                <a:cxn ang="0">
                  <a:pos x="500" y="329"/>
                </a:cxn>
                <a:cxn ang="0">
                  <a:pos x="475" y="363"/>
                </a:cxn>
                <a:cxn ang="0">
                  <a:pos x="444" y="398"/>
                </a:cxn>
                <a:cxn ang="0">
                  <a:pos x="411" y="432"/>
                </a:cxn>
                <a:cxn ang="0">
                  <a:pos x="366" y="418"/>
                </a:cxn>
                <a:cxn ang="0">
                  <a:pos x="392" y="393"/>
                </a:cxn>
                <a:cxn ang="0">
                  <a:pos x="422" y="369"/>
                </a:cxn>
                <a:cxn ang="0">
                  <a:pos x="444" y="342"/>
                </a:cxn>
                <a:cxn ang="0">
                  <a:pos x="448" y="314"/>
                </a:cxn>
                <a:cxn ang="0">
                  <a:pos x="422" y="297"/>
                </a:cxn>
                <a:cxn ang="0">
                  <a:pos x="396" y="294"/>
                </a:cxn>
                <a:cxn ang="0">
                  <a:pos x="369" y="296"/>
                </a:cxn>
                <a:cxn ang="0">
                  <a:pos x="344" y="304"/>
                </a:cxn>
                <a:cxn ang="0">
                  <a:pos x="316" y="264"/>
                </a:cxn>
                <a:cxn ang="0">
                  <a:pos x="301" y="219"/>
                </a:cxn>
                <a:cxn ang="0">
                  <a:pos x="284" y="180"/>
                </a:cxn>
                <a:cxn ang="0">
                  <a:pos x="252" y="158"/>
                </a:cxn>
                <a:cxn ang="0">
                  <a:pos x="227" y="202"/>
                </a:cxn>
                <a:cxn ang="0">
                  <a:pos x="212" y="254"/>
                </a:cxn>
                <a:cxn ang="0">
                  <a:pos x="201" y="310"/>
                </a:cxn>
                <a:cxn ang="0">
                  <a:pos x="189" y="366"/>
                </a:cxn>
                <a:cxn ang="0">
                  <a:pos x="150" y="381"/>
                </a:cxn>
                <a:cxn ang="0">
                  <a:pos x="112" y="397"/>
                </a:cxn>
                <a:cxn ang="0">
                  <a:pos x="72" y="412"/>
                </a:cxn>
                <a:cxn ang="0">
                  <a:pos x="34" y="428"/>
                </a:cxn>
                <a:cxn ang="0">
                  <a:pos x="69" y="462"/>
                </a:cxn>
                <a:cxn ang="0">
                  <a:pos x="121" y="486"/>
                </a:cxn>
                <a:cxn ang="0">
                  <a:pos x="158" y="520"/>
                </a:cxn>
                <a:cxn ang="0">
                  <a:pos x="148" y="584"/>
                </a:cxn>
                <a:cxn ang="0">
                  <a:pos x="122" y="591"/>
                </a:cxn>
                <a:cxn ang="0">
                  <a:pos x="93" y="598"/>
                </a:cxn>
                <a:cxn ang="0">
                  <a:pos x="63" y="602"/>
                </a:cxn>
                <a:cxn ang="0">
                  <a:pos x="34" y="604"/>
                </a:cxn>
                <a:cxn ang="0">
                  <a:pos x="39" y="574"/>
                </a:cxn>
                <a:cxn ang="0">
                  <a:pos x="34" y="549"/>
                </a:cxn>
                <a:cxn ang="0">
                  <a:pos x="19" y="528"/>
                </a:cxn>
                <a:cxn ang="0">
                  <a:pos x="3" y="511"/>
                </a:cxn>
                <a:cxn ang="0">
                  <a:pos x="1" y="443"/>
                </a:cxn>
                <a:cxn ang="0">
                  <a:pos x="0" y="369"/>
                </a:cxn>
                <a:cxn ang="0">
                  <a:pos x="2" y="294"/>
                </a:cxn>
                <a:cxn ang="0">
                  <a:pos x="13" y="221"/>
                </a:cxn>
                <a:cxn ang="0">
                  <a:pos x="61" y="229"/>
                </a:cxn>
                <a:cxn ang="0">
                  <a:pos x="109" y="236"/>
                </a:cxn>
                <a:cxn ang="0">
                  <a:pos x="157" y="235"/>
                </a:cxn>
                <a:cxn ang="0">
                  <a:pos x="200" y="221"/>
                </a:cxn>
                <a:cxn ang="0">
                  <a:pos x="231" y="156"/>
                </a:cxn>
                <a:cxn ang="0">
                  <a:pos x="226" y="77"/>
                </a:cxn>
                <a:cxn ang="0">
                  <a:pos x="238" y="15"/>
                </a:cxn>
                <a:cxn ang="0">
                  <a:pos x="324" y="3"/>
                </a:cxn>
                <a:cxn ang="0">
                  <a:pos x="348" y="10"/>
                </a:cxn>
                <a:cxn ang="0">
                  <a:pos x="373" y="10"/>
                </a:cxn>
                <a:cxn ang="0">
                  <a:pos x="393" y="14"/>
                </a:cxn>
                <a:cxn ang="0">
                  <a:pos x="406" y="34"/>
                </a:cxn>
              </a:cxnLst>
              <a:rect l="0" t="0" r="r" b="b"/>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7" name="Freeform 47"/>
            <p:cNvSpPr>
              <a:spLocks/>
            </p:cNvSpPr>
            <p:nvPr/>
          </p:nvSpPr>
          <p:spPr bwMode="auto">
            <a:xfrm>
              <a:off x="4108" y="967"/>
              <a:ext cx="69" cy="92"/>
            </a:xfrm>
            <a:custGeom>
              <a:avLst/>
              <a:gdLst/>
              <a:ahLst/>
              <a:cxnLst>
                <a:cxn ang="0">
                  <a:pos x="255" y="100"/>
                </a:cxn>
                <a:cxn ang="0">
                  <a:pos x="262" y="125"/>
                </a:cxn>
                <a:cxn ang="0">
                  <a:pos x="264" y="151"/>
                </a:cxn>
                <a:cxn ang="0">
                  <a:pos x="261" y="175"/>
                </a:cxn>
                <a:cxn ang="0">
                  <a:pos x="251" y="189"/>
                </a:cxn>
                <a:cxn ang="0">
                  <a:pos x="236" y="196"/>
                </a:cxn>
                <a:cxn ang="0">
                  <a:pos x="223" y="204"/>
                </a:cxn>
                <a:cxn ang="0">
                  <a:pos x="210" y="212"/>
                </a:cxn>
                <a:cxn ang="0">
                  <a:pos x="214" y="239"/>
                </a:cxn>
                <a:cxn ang="0">
                  <a:pos x="246" y="257"/>
                </a:cxn>
                <a:cxn ang="0">
                  <a:pos x="287" y="258"/>
                </a:cxn>
                <a:cxn ang="0">
                  <a:pos x="327" y="275"/>
                </a:cxn>
                <a:cxn ang="0">
                  <a:pos x="345" y="322"/>
                </a:cxn>
                <a:cxn ang="0">
                  <a:pos x="343" y="367"/>
                </a:cxn>
                <a:cxn ang="0">
                  <a:pos x="329" y="408"/>
                </a:cxn>
                <a:cxn ang="0">
                  <a:pos x="300" y="441"/>
                </a:cxn>
                <a:cxn ang="0">
                  <a:pos x="273" y="459"/>
                </a:cxn>
                <a:cxn ang="0">
                  <a:pos x="277" y="458"/>
                </a:cxn>
                <a:cxn ang="0">
                  <a:pos x="294" y="444"/>
                </a:cxn>
                <a:cxn ang="0">
                  <a:pos x="303" y="424"/>
                </a:cxn>
                <a:cxn ang="0">
                  <a:pos x="268" y="415"/>
                </a:cxn>
                <a:cxn ang="0">
                  <a:pos x="230" y="383"/>
                </a:cxn>
                <a:cxn ang="0">
                  <a:pos x="205" y="339"/>
                </a:cxn>
                <a:cxn ang="0">
                  <a:pos x="166" y="323"/>
                </a:cxn>
                <a:cxn ang="0">
                  <a:pos x="130" y="344"/>
                </a:cxn>
                <a:cxn ang="0">
                  <a:pos x="138" y="341"/>
                </a:cxn>
                <a:cxn ang="0">
                  <a:pos x="159" y="326"/>
                </a:cxn>
                <a:cxn ang="0">
                  <a:pos x="180" y="308"/>
                </a:cxn>
                <a:cxn ang="0">
                  <a:pos x="173" y="278"/>
                </a:cxn>
                <a:cxn ang="0">
                  <a:pos x="147" y="273"/>
                </a:cxn>
                <a:cxn ang="0">
                  <a:pos x="121" y="293"/>
                </a:cxn>
                <a:cxn ang="0">
                  <a:pos x="94" y="315"/>
                </a:cxn>
                <a:cxn ang="0">
                  <a:pos x="78" y="318"/>
                </a:cxn>
                <a:cxn ang="0">
                  <a:pos x="90" y="306"/>
                </a:cxn>
                <a:cxn ang="0">
                  <a:pos x="107" y="287"/>
                </a:cxn>
                <a:cxn ang="0">
                  <a:pos x="105" y="261"/>
                </a:cxn>
                <a:cxn ang="0">
                  <a:pos x="102" y="233"/>
                </a:cxn>
                <a:cxn ang="0">
                  <a:pos x="131" y="215"/>
                </a:cxn>
                <a:cxn ang="0">
                  <a:pos x="159" y="201"/>
                </a:cxn>
                <a:cxn ang="0">
                  <a:pos x="164" y="180"/>
                </a:cxn>
                <a:cxn ang="0">
                  <a:pos x="133" y="164"/>
                </a:cxn>
                <a:cxn ang="0">
                  <a:pos x="95" y="187"/>
                </a:cxn>
                <a:cxn ang="0">
                  <a:pos x="61" y="216"/>
                </a:cxn>
                <a:cxn ang="0">
                  <a:pos x="27" y="232"/>
                </a:cxn>
                <a:cxn ang="0">
                  <a:pos x="21" y="207"/>
                </a:cxn>
                <a:cxn ang="0">
                  <a:pos x="55" y="174"/>
                </a:cxn>
                <a:cxn ang="0">
                  <a:pos x="95" y="145"/>
                </a:cxn>
                <a:cxn ang="0">
                  <a:pos x="126" y="117"/>
                </a:cxn>
                <a:cxn ang="0">
                  <a:pos x="114" y="100"/>
                </a:cxn>
                <a:cxn ang="0">
                  <a:pos x="79" y="106"/>
                </a:cxn>
                <a:cxn ang="0">
                  <a:pos x="47" y="125"/>
                </a:cxn>
                <a:cxn ang="0">
                  <a:pos x="15" y="144"/>
                </a:cxn>
                <a:cxn ang="0">
                  <a:pos x="19" y="152"/>
                </a:cxn>
                <a:cxn ang="0">
                  <a:pos x="32" y="123"/>
                </a:cxn>
                <a:cxn ang="0">
                  <a:pos x="33" y="82"/>
                </a:cxn>
                <a:cxn ang="0">
                  <a:pos x="55" y="48"/>
                </a:cxn>
                <a:cxn ang="0">
                  <a:pos x="102" y="10"/>
                </a:cxn>
                <a:cxn ang="0">
                  <a:pos x="142" y="4"/>
                </a:cxn>
                <a:cxn ang="0">
                  <a:pos x="182" y="38"/>
                </a:cxn>
                <a:cxn ang="0">
                  <a:pos x="225" y="78"/>
                </a:cxn>
              </a:cxnLst>
              <a:rect l="0" t="0" r="r" b="b"/>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8" name="Freeform 48"/>
            <p:cNvSpPr>
              <a:spLocks/>
            </p:cNvSpPr>
            <p:nvPr/>
          </p:nvSpPr>
          <p:spPr bwMode="auto">
            <a:xfrm>
              <a:off x="4170" y="989"/>
              <a:ext cx="44" cy="74"/>
            </a:xfrm>
            <a:custGeom>
              <a:avLst/>
              <a:gdLst/>
              <a:ahLst/>
              <a:cxnLst>
                <a:cxn ang="0">
                  <a:pos x="218" y="52"/>
                </a:cxn>
                <a:cxn ang="0">
                  <a:pos x="213" y="91"/>
                </a:cxn>
                <a:cxn ang="0">
                  <a:pos x="208" y="130"/>
                </a:cxn>
                <a:cxn ang="0">
                  <a:pos x="204" y="168"/>
                </a:cxn>
                <a:cxn ang="0">
                  <a:pos x="201" y="208"/>
                </a:cxn>
                <a:cxn ang="0">
                  <a:pos x="198" y="246"/>
                </a:cxn>
                <a:cxn ang="0">
                  <a:pos x="198" y="286"/>
                </a:cxn>
                <a:cxn ang="0">
                  <a:pos x="201" y="324"/>
                </a:cxn>
                <a:cxn ang="0">
                  <a:pos x="208" y="364"/>
                </a:cxn>
                <a:cxn ang="0">
                  <a:pos x="188" y="366"/>
                </a:cxn>
                <a:cxn ang="0">
                  <a:pos x="168" y="367"/>
                </a:cxn>
                <a:cxn ang="0">
                  <a:pos x="149" y="366"/>
                </a:cxn>
                <a:cxn ang="0">
                  <a:pos x="131" y="365"/>
                </a:cxn>
                <a:cxn ang="0">
                  <a:pos x="112" y="361"/>
                </a:cxn>
                <a:cxn ang="0">
                  <a:pos x="95" y="355"/>
                </a:cxn>
                <a:cxn ang="0">
                  <a:pos x="77" y="348"/>
                </a:cxn>
                <a:cxn ang="0">
                  <a:pos x="62" y="342"/>
                </a:cxn>
                <a:cxn ang="0">
                  <a:pos x="66" y="320"/>
                </a:cxn>
                <a:cxn ang="0">
                  <a:pos x="71" y="295"/>
                </a:cxn>
                <a:cxn ang="0">
                  <a:pos x="76" y="266"/>
                </a:cxn>
                <a:cxn ang="0">
                  <a:pos x="80" y="237"/>
                </a:cxn>
                <a:cxn ang="0">
                  <a:pos x="79" y="207"/>
                </a:cxn>
                <a:cxn ang="0">
                  <a:pos x="76" y="178"/>
                </a:cxn>
                <a:cxn ang="0">
                  <a:pos x="67" y="149"/>
                </a:cxn>
                <a:cxn ang="0">
                  <a:pos x="52" y="126"/>
                </a:cxn>
                <a:cxn ang="0">
                  <a:pos x="28" y="115"/>
                </a:cxn>
                <a:cxn ang="0">
                  <a:pos x="14" y="103"/>
                </a:cxn>
                <a:cxn ang="0">
                  <a:pos x="6" y="89"/>
                </a:cxn>
                <a:cxn ang="0">
                  <a:pos x="2" y="74"/>
                </a:cxn>
                <a:cxn ang="0">
                  <a:pos x="1" y="55"/>
                </a:cxn>
                <a:cxn ang="0">
                  <a:pos x="1" y="39"/>
                </a:cxn>
                <a:cxn ang="0">
                  <a:pos x="1" y="19"/>
                </a:cxn>
                <a:cxn ang="0">
                  <a:pos x="0" y="0"/>
                </a:cxn>
                <a:cxn ang="0">
                  <a:pos x="218" y="52"/>
                </a:cxn>
              </a:cxnLst>
              <a:rect l="0" t="0" r="r" b="b"/>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9" name="Freeform 49"/>
            <p:cNvSpPr>
              <a:spLocks/>
            </p:cNvSpPr>
            <p:nvPr/>
          </p:nvSpPr>
          <p:spPr bwMode="auto">
            <a:xfrm>
              <a:off x="4249" y="1006"/>
              <a:ext cx="46" cy="66"/>
            </a:xfrm>
            <a:custGeom>
              <a:avLst/>
              <a:gdLst/>
              <a:ahLst/>
              <a:cxnLst>
                <a:cxn ang="0">
                  <a:pos x="229" y="114"/>
                </a:cxn>
                <a:cxn ang="0">
                  <a:pos x="194" y="133"/>
                </a:cxn>
                <a:cxn ang="0">
                  <a:pos x="181" y="153"/>
                </a:cxn>
                <a:cxn ang="0">
                  <a:pos x="181" y="175"/>
                </a:cxn>
                <a:cxn ang="0">
                  <a:pos x="191" y="197"/>
                </a:cxn>
                <a:cxn ang="0">
                  <a:pos x="203" y="220"/>
                </a:cxn>
                <a:cxn ang="0">
                  <a:pos x="210" y="243"/>
                </a:cxn>
                <a:cxn ang="0">
                  <a:pos x="206" y="266"/>
                </a:cxn>
                <a:cxn ang="0">
                  <a:pos x="187" y="290"/>
                </a:cxn>
                <a:cxn ang="0">
                  <a:pos x="168" y="275"/>
                </a:cxn>
                <a:cxn ang="0">
                  <a:pos x="151" y="271"/>
                </a:cxn>
                <a:cxn ang="0">
                  <a:pos x="134" y="273"/>
                </a:cxn>
                <a:cxn ang="0">
                  <a:pos x="120" y="283"/>
                </a:cxn>
                <a:cxn ang="0">
                  <a:pos x="106" y="295"/>
                </a:cxn>
                <a:cxn ang="0">
                  <a:pos x="91" y="308"/>
                </a:cxn>
                <a:cxn ang="0">
                  <a:pos x="76" y="321"/>
                </a:cxn>
                <a:cxn ang="0">
                  <a:pos x="63" y="331"/>
                </a:cxn>
                <a:cxn ang="0">
                  <a:pos x="65" y="318"/>
                </a:cxn>
                <a:cxn ang="0">
                  <a:pos x="67" y="307"/>
                </a:cxn>
                <a:cxn ang="0">
                  <a:pos x="68" y="295"/>
                </a:cxn>
                <a:cxn ang="0">
                  <a:pos x="71" y="284"/>
                </a:cxn>
                <a:cxn ang="0">
                  <a:pos x="71" y="272"/>
                </a:cxn>
                <a:cxn ang="0">
                  <a:pos x="72" y="261"/>
                </a:cxn>
                <a:cxn ang="0">
                  <a:pos x="72" y="248"/>
                </a:cxn>
                <a:cxn ang="0">
                  <a:pos x="73" y="238"/>
                </a:cxn>
                <a:cxn ang="0">
                  <a:pos x="0" y="196"/>
                </a:cxn>
                <a:cxn ang="0">
                  <a:pos x="93" y="144"/>
                </a:cxn>
                <a:cxn ang="0">
                  <a:pos x="125" y="0"/>
                </a:cxn>
                <a:cxn ang="0">
                  <a:pos x="133" y="17"/>
                </a:cxn>
                <a:cxn ang="0">
                  <a:pos x="140" y="38"/>
                </a:cxn>
                <a:cxn ang="0">
                  <a:pos x="145" y="61"/>
                </a:cxn>
                <a:cxn ang="0">
                  <a:pos x="153" y="83"/>
                </a:cxn>
                <a:cxn ang="0">
                  <a:pos x="161" y="101"/>
                </a:cxn>
                <a:cxn ang="0">
                  <a:pos x="177" y="114"/>
                </a:cxn>
                <a:cxn ang="0">
                  <a:pos x="197" y="118"/>
                </a:cxn>
                <a:cxn ang="0">
                  <a:pos x="229" y="114"/>
                </a:cxn>
              </a:cxnLst>
              <a:rect l="0" t="0" r="r" b="b"/>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0" name="Freeform 50"/>
            <p:cNvSpPr>
              <a:spLocks/>
            </p:cNvSpPr>
            <p:nvPr/>
          </p:nvSpPr>
          <p:spPr bwMode="auto">
            <a:xfrm>
              <a:off x="4029" y="1022"/>
              <a:ext cx="116" cy="176"/>
            </a:xfrm>
            <a:custGeom>
              <a:avLst/>
              <a:gdLst/>
              <a:ahLst/>
              <a:cxnLst>
                <a:cxn ang="0">
                  <a:pos x="413" y="78"/>
                </a:cxn>
                <a:cxn ang="0">
                  <a:pos x="467" y="130"/>
                </a:cxn>
                <a:cxn ang="0">
                  <a:pos x="521" y="138"/>
                </a:cxn>
                <a:cxn ang="0">
                  <a:pos x="568" y="140"/>
                </a:cxn>
                <a:cxn ang="0">
                  <a:pos x="548" y="154"/>
                </a:cxn>
                <a:cxn ang="0">
                  <a:pos x="516" y="175"/>
                </a:cxn>
                <a:cxn ang="0">
                  <a:pos x="545" y="215"/>
                </a:cxn>
                <a:cxn ang="0">
                  <a:pos x="521" y="231"/>
                </a:cxn>
                <a:cxn ang="0">
                  <a:pos x="475" y="185"/>
                </a:cxn>
                <a:cxn ang="0">
                  <a:pos x="427" y="217"/>
                </a:cxn>
                <a:cxn ang="0">
                  <a:pos x="393" y="192"/>
                </a:cxn>
                <a:cxn ang="0">
                  <a:pos x="360" y="203"/>
                </a:cxn>
                <a:cxn ang="0">
                  <a:pos x="329" y="237"/>
                </a:cxn>
                <a:cxn ang="0">
                  <a:pos x="308" y="273"/>
                </a:cxn>
                <a:cxn ang="0">
                  <a:pos x="348" y="295"/>
                </a:cxn>
                <a:cxn ang="0">
                  <a:pos x="290" y="378"/>
                </a:cxn>
                <a:cxn ang="0">
                  <a:pos x="317" y="398"/>
                </a:cxn>
                <a:cxn ang="0">
                  <a:pos x="352" y="388"/>
                </a:cxn>
                <a:cxn ang="0">
                  <a:pos x="366" y="434"/>
                </a:cxn>
                <a:cxn ang="0">
                  <a:pos x="314" y="514"/>
                </a:cxn>
                <a:cxn ang="0">
                  <a:pos x="263" y="533"/>
                </a:cxn>
                <a:cxn ang="0">
                  <a:pos x="232" y="544"/>
                </a:cxn>
                <a:cxn ang="0">
                  <a:pos x="273" y="602"/>
                </a:cxn>
                <a:cxn ang="0">
                  <a:pos x="298" y="694"/>
                </a:cxn>
                <a:cxn ang="0">
                  <a:pos x="276" y="787"/>
                </a:cxn>
                <a:cxn ang="0">
                  <a:pos x="200" y="854"/>
                </a:cxn>
                <a:cxn ang="0">
                  <a:pos x="151" y="878"/>
                </a:cxn>
                <a:cxn ang="0">
                  <a:pos x="111" y="854"/>
                </a:cxn>
                <a:cxn ang="0">
                  <a:pos x="151" y="809"/>
                </a:cxn>
                <a:cxn ang="0">
                  <a:pos x="208" y="761"/>
                </a:cxn>
                <a:cxn ang="0">
                  <a:pos x="169" y="752"/>
                </a:cxn>
                <a:cxn ang="0">
                  <a:pos x="108" y="793"/>
                </a:cxn>
                <a:cxn ang="0">
                  <a:pos x="95" y="737"/>
                </a:cxn>
                <a:cxn ang="0">
                  <a:pos x="187" y="674"/>
                </a:cxn>
                <a:cxn ang="0">
                  <a:pos x="226" y="662"/>
                </a:cxn>
                <a:cxn ang="0">
                  <a:pos x="220" y="633"/>
                </a:cxn>
                <a:cxn ang="0">
                  <a:pos x="175" y="638"/>
                </a:cxn>
                <a:cxn ang="0">
                  <a:pos x="115" y="641"/>
                </a:cxn>
                <a:cxn ang="0">
                  <a:pos x="139" y="583"/>
                </a:cxn>
                <a:cxn ang="0">
                  <a:pos x="204" y="537"/>
                </a:cxn>
                <a:cxn ang="0">
                  <a:pos x="203" y="513"/>
                </a:cxn>
                <a:cxn ang="0">
                  <a:pos x="171" y="518"/>
                </a:cxn>
                <a:cxn ang="0">
                  <a:pos x="59" y="588"/>
                </a:cxn>
                <a:cxn ang="0">
                  <a:pos x="47" y="556"/>
                </a:cxn>
                <a:cxn ang="0">
                  <a:pos x="113" y="523"/>
                </a:cxn>
                <a:cxn ang="0">
                  <a:pos x="209" y="440"/>
                </a:cxn>
                <a:cxn ang="0">
                  <a:pos x="207" y="400"/>
                </a:cxn>
                <a:cxn ang="0">
                  <a:pos x="113" y="460"/>
                </a:cxn>
                <a:cxn ang="0">
                  <a:pos x="99" y="413"/>
                </a:cxn>
                <a:cxn ang="0">
                  <a:pos x="185" y="345"/>
                </a:cxn>
                <a:cxn ang="0">
                  <a:pos x="165" y="318"/>
                </a:cxn>
                <a:cxn ang="0">
                  <a:pos x="68" y="392"/>
                </a:cxn>
                <a:cxn ang="0">
                  <a:pos x="3" y="395"/>
                </a:cxn>
                <a:cxn ang="0">
                  <a:pos x="38" y="314"/>
                </a:cxn>
                <a:cxn ang="0">
                  <a:pos x="104" y="284"/>
                </a:cxn>
                <a:cxn ang="0">
                  <a:pos x="148" y="295"/>
                </a:cxn>
                <a:cxn ang="0">
                  <a:pos x="169" y="254"/>
                </a:cxn>
                <a:cxn ang="0">
                  <a:pos x="171" y="185"/>
                </a:cxn>
                <a:cxn ang="0">
                  <a:pos x="260" y="128"/>
                </a:cxn>
                <a:cxn ang="0">
                  <a:pos x="253" y="51"/>
                </a:cxn>
                <a:cxn ang="0">
                  <a:pos x="311" y="4"/>
                </a:cxn>
                <a:cxn ang="0">
                  <a:pos x="366" y="3"/>
                </a:cxn>
                <a:cxn ang="0">
                  <a:pos x="415" y="26"/>
                </a:cxn>
              </a:cxnLst>
              <a:rect l="0" t="0" r="r" b="b"/>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1" name="Freeform 51"/>
            <p:cNvSpPr>
              <a:spLocks/>
            </p:cNvSpPr>
            <p:nvPr/>
          </p:nvSpPr>
          <p:spPr bwMode="auto">
            <a:xfrm>
              <a:off x="4091" y="1068"/>
              <a:ext cx="119" cy="108"/>
            </a:xfrm>
            <a:custGeom>
              <a:avLst/>
              <a:gdLst/>
              <a:ahLst/>
              <a:cxnLst>
                <a:cxn ang="0">
                  <a:pos x="556" y="67"/>
                </a:cxn>
                <a:cxn ang="0">
                  <a:pos x="552" y="135"/>
                </a:cxn>
                <a:cxn ang="0">
                  <a:pos x="550" y="208"/>
                </a:cxn>
                <a:cxn ang="0">
                  <a:pos x="544" y="316"/>
                </a:cxn>
                <a:cxn ang="0">
                  <a:pos x="548" y="431"/>
                </a:cxn>
                <a:cxn ang="0">
                  <a:pos x="513" y="524"/>
                </a:cxn>
                <a:cxn ang="0">
                  <a:pos x="388" y="540"/>
                </a:cxn>
                <a:cxn ang="0">
                  <a:pos x="264" y="526"/>
                </a:cxn>
                <a:cxn ang="0">
                  <a:pos x="303" y="420"/>
                </a:cxn>
                <a:cxn ang="0">
                  <a:pos x="349" y="460"/>
                </a:cxn>
                <a:cxn ang="0">
                  <a:pos x="397" y="477"/>
                </a:cxn>
                <a:cxn ang="0">
                  <a:pos x="426" y="441"/>
                </a:cxn>
                <a:cxn ang="0">
                  <a:pos x="416" y="394"/>
                </a:cxn>
                <a:cxn ang="0">
                  <a:pos x="404" y="343"/>
                </a:cxn>
                <a:cxn ang="0">
                  <a:pos x="437" y="294"/>
                </a:cxn>
                <a:cxn ang="0">
                  <a:pos x="461" y="244"/>
                </a:cxn>
                <a:cxn ang="0">
                  <a:pos x="456" y="200"/>
                </a:cxn>
                <a:cxn ang="0">
                  <a:pos x="420" y="190"/>
                </a:cxn>
                <a:cxn ang="0">
                  <a:pos x="382" y="192"/>
                </a:cxn>
                <a:cxn ang="0">
                  <a:pos x="351" y="170"/>
                </a:cxn>
                <a:cxn ang="0">
                  <a:pos x="318" y="124"/>
                </a:cxn>
                <a:cxn ang="0">
                  <a:pos x="280" y="84"/>
                </a:cxn>
                <a:cxn ang="0">
                  <a:pos x="237" y="129"/>
                </a:cxn>
                <a:cxn ang="0">
                  <a:pos x="227" y="192"/>
                </a:cxn>
                <a:cxn ang="0">
                  <a:pos x="201" y="242"/>
                </a:cxn>
                <a:cxn ang="0">
                  <a:pos x="150" y="263"/>
                </a:cxn>
                <a:cxn ang="0">
                  <a:pos x="98" y="296"/>
                </a:cxn>
                <a:cxn ang="0">
                  <a:pos x="126" y="355"/>
                </a:cxn>
                <a:cxn ang="0">
                  <a:pos x="168" y="430"/>
                </a:cxn>
                <a:cxn ang="0">
                  <a:pos x="166" y="529"/>
                </a:cxn>
                <a:cxn ang="0">
                  <a:pos x="119" y="520"/>
                </a:cxn>
                <a:cxn ang="0">
                  <a:pos x="65" y="513"/>
                </a:cxn>
                <a:cxn ang="0">
                  <a:pos x="34" y="483"/>
                </a:cxn>
                <a:cxn ang="0">
                  <a:pos x="35" y="423"/>
                </a:cxn>
                <a:cxn ang="0">
                  <a:pos x="12" y="370"/>
                </a:cxn>
                <a:cxn ang="0">
                  <a:pos x="54" y="299"/>
                </a:cxn>
                <a:cxn ang="0">
                  <a:pos x="104" y="199"/>
                </a:cxn>
                <a:cxn ang="0">
                  <a:pos x="114" y="94"/>
                </a:cxn>
                <a:cxn ang="0">
                  <a:pos x="175" y="94"/>
                </a:cxn>
                <a:cxn ang="0">
                  <a:pos x="231" y="69"/>
                </a:cxn>
                <a:cxn ang="0">
                  <a:pos x="269" y="26"/>
                </a:cxn>
                <a:cxn ang="0">
                  <a:pos x="312" y="11"/>
                </a:cxn>
                <a:cxn ang="0">
                  <a:pos x="375" y="11"/>
                </a:cxn>
              </a:cxnLst>
              <a:rect l="0" t="0" r="r" b="b"/>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2" name="Freeform 52"/>
            <p:cNvSpPr>
              <a:spLocks/>
            </p:cNvSpPr>
            <p:nvPr/>
          </p:nvSpPr>
          <p:spPr bwMode="auto">
            <a:xfrm>
              <a:off x="4123" y="1101"/>
              <a:ext cx="47" cy="55"/>
            </a:xfrm>
            <a:custGeom>
              <a:avLst/>
              <a:gdLst/>
              <a:ahLst/>
              <a:cxnLst>
                <a:cxn ang="0">
                  <a:pos x="238" y="83"/>
                </a:cxn>
                <a:cxn ang="0">
                  <a:pos x="237" y="95"/>
                </a:cxn>
                <a:cxn ang="0">
                  <a:pos x="231" y="111"/>
                </a:cxn>
                <a:cxn ang="0">
                  <a:pos x="221" y="128"/>
                </a:cxn>
                <a:cxn ang="0">
                  <a:pos x="211" y="148"/>
                </a:cxn>
                <a:cxn ang="0">
                  <a:pos x="201" y="169"/>
                </a:cxn>
                <a:cxn ang="0">
                  <a:pos x="195" y="191"/>
                </a:cxn>
                <a:cxn ang="0">
                  <a:pos x="196" y="215"/>
                </a:cxn>
                <a:cxn ang="0">
                  <a:pos x="208" y="239"/>
                </a:cxn>
                <a:cxn ang="0">
                  <a:pos x="201" y="234"/>
                </a:cxn>
                <a:cxn ang="0">
                  <a:pos x="193" y="224"/>
                </a:cxn>
                <a:cxn ang="0">
                  <a:pos x="183" y="210"/>
                </a:cxn>
                <a:cxn ang="0">
                  <a:pos x="171" y="196"/>
                </a:cxn>
                <a:cxn ang="0">
                  <a:pos x="157" y="181"/>
                </a:cxn>
                <a:cxn ang="0">
                  <a:pos x="143" y="172"/>
                </a:cxn>
                <a:cxn ang="0">
                  <a:pos x="128" y="169"/>
                </a:cxn>
                <a:cxn ang="0">
                  <a:pos x="114" y="177"/>
                </a:cxn>
                <a:cxn ang="0">
                  <a:pos x="62" y="271"/>
                </a:cxn>
                <a:cxn ang="0">
                  <a:pos x="61" y="254"/>
                </a:cxn>
                <a:cxn ang="0">
                  <a:pos x="58" y="237"/>
                </a:cxn>
                <a:cxn ang="0">
                  <a:pos x="54" y="220"/>
                </a:cxn>
                <a:cxn ang="0">
                  <a:pos x="49" y="205"/>
                </a:cxn>
                <a:cxn ang="0">
                  <a:pos x="40" y="189"/>
                </a:cxn>
                <a:cxn ang="0">
                  <a:pos x="30" y="177"/>
                </a:cxn>
                <a:cxn ang="0">
                  <a:pos x="17" y="164"/>
                </a:cxn>
                <a:cxn ang="0">
                  <a:pos x="0" y="156"/>
                </a:cxn>
                <a:cxn ang="0">
                  <a:pos x="8" y="150"/>
                </a:cxn>
                <a:cxn ang="0">
                  <a:pos x="18" y="142"/>
                </a:cxn>
                <a:cxn ang="0">
                  <a:pos x="28" y="133"/>
                </a:cxn>
                <a:cxn ang="0">
                  <a:pos x="41" y="127"/>
                </a:cxn>
                <a:cxn ang="0">
                  <a:pos x="54" y="121"/>
                </a:cxn>
                <a:cxn ang="0">
                  <a:pos x="67" y="123"/>
                </a:cxn>
                <a:cxn ang="0">
                  <a:pos x="80" y="129"/>
                </a:cxn>
                <a:cxn ang="0">
                  <a:pos x="93" y="145"/>
                </a:cxn>
                <a:cxn ang="0">
                  <a:pos x="105" y="130"/>
                </a:cxn>
                <a:cxn ang="0">
                  <a:pos x="111" y="115"/>
                </a:cxn>
                <a:cxn ang="0">
                  <a:pos x="115" y="95"/>
                </a:cxn>
                <a:cxn ang="0">
                  <a:pos x="117" y="76"/>
                </a:cxn>
                <a:cxn ang="0">
                  <a:pos x="117" y="55"/>
                </a:cxn>
                <a:cxn ang="0">
                  <a:pos x="119" y="36"/>
                </a:cxn>
                <a:cxn ang="0">
                  <a:pos x="124" y="16"/>
                </a:cxn>
                <a:cxn ang="0">
                  <a:pos x="134" y="0"/>
                </a:cxn>
                <a:cxn ang="0">
                  <a:pos x="144" y="14"/>
                </a:cxn>
                <a:cxn ang="0">
                  <a:pos x="153" y="32"/>
                </a:cxn>
                <a:cxn ang="0">
                  <a:pos x="161" y="52"/>
                </a:cxn>
                <a:cxn ang="0">
                  <a:pos x="170" y="72"/>
                </a:cxn>
                <a:cxn ang="0">
                  <a:pos x="180" y="86"/>
                </a:cxn>
                <a:cxn ang="0">
                  <a:pos x="195" y="95"/>
                </a:cxn>
                <a:cxn ang="0">
                  <a:pos x="213" y="94"/>
                </a:cxn>
                <a:cxn ang="0">
                  <a:pos x="238" y="83"/>
                </a:cxn>
              </a:cxnLst>
              <a:rect l="0" t="0" r="r" b="b"/>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3" name="Freeform 53"/>
            <p:cNvSpPr>
              <a:spLocks/>
            </p:cNvSpPr>
            <p:nvPr/>
          </p:nvSpPr>
          <p:spPr bwMode="auto">
            <a:xfrm>
              <a:off x="4135" y="1141"/>
              <a:ext cx="161" cy="158"/>
            </a:xfrm>
            <a:custGeom>
              <a:avLst/>
              <a:gdLst/>
              <a:ahLst/>
              <a:cxnLst>
                <a:cxn ang="0">
                  <a:pos x="570" y="715"/>
                </a:cxn>
                <a:cxn ang="0">
                  <a:pos x="566" y="673"/>
                </a:cxn>
                <a:cxn ang="0">
                  <a:pos x="574" y="633"/>
                </a:cxn>
                <a:cxn ang="0">
                  <a:pos x="570" y="598"/>
                </a:cxn>
                <a:cxn ang="0">
                  <a:pos x="539" y="581"/>
                </a:cxn>
                <a:cxn ang="0">
                  <a:pos x="515" y="621"/>
                </a:cxn>
                <a:cxn ang="0">
                  <a:pos x="500" y="666"/>
                </a:cxn>
                <a:cxn ang="0">
                  <a:pos x="480" y="706"/>
                </a:cxn>
                <a:cxn ang="0">
                  <a:pos x="446" y="737"/>
                </a:cxn>
                <a:cxn ang="0">
                  <a:pos x="427" y="668"/>
                </a:cxn>
                <a:cxn ang="0">
                  <a:pos x="419" y="593"/>
                </a:cxn>
                <a:cxn ang="0">
                  <a:pos x="418" y="514"/>
                </a:cxn>
                <a:cxn ang="0">
                  <a:pos x="425" y="436"/>
                </a:cxn>
                <a:cxn ang="0">
                  <a:pos x="404" y="428"/>
                </a:cxn>
                <a:cxn ang="0">
                  <a:pos x="384" y="436"/>
                </a:cxn>
                <a:cxn ang="0">
                  <a:pos x="355" y="521"/>
                </a:cxn>
                <a:cxn ang="0">
                  <a:pos x="326" y="606"/>
                </a:cxn>
                <a:cxn ang="0">
                  <a:pos x="290" y="687"/>
                </a:cxn>
                <a:cxn ang="0">
                  <a:pos x="238" y="767"/>
                </a:cxn>
                <a:cxn ang="0">
                  <a:pos x="204" y="730"/>
                </a:cxn>
                <a:cxn ang="0">
                  <a:pos x="196" y="680"/>
                </a:cxn>
                <a:cxn ang="0">
                  <a:pos x="189" y="630"/>
                </a:cxn>
                <a:cxn ang="0">
                  <a:pos x="156" y="601"/>
                </a:cxn>
                <a:cxn ang="0">
                  <a:pos x="54" y="771"/>
                </a:cxn>
                <a:cxn ang="0">
                  <a:pos x="30" y="730"/>
                </a:cxn>
                <a:cxn ang="0">
                  <a:pos x="17" y="686"/>
                </a:cxn>
                <a:cxn ang="0">
                  <a:pos x="5" y="642"/>
                </a:cxn>
                <a:cxn ang="0">
                  <a:pos x="10" y="607"/>
                </a:cxn>
                <a:cxn ang="0">
                  <a:pos x="31" y="582"/>
                </a:cxn>
                <a:cxn ang="0">
                  <a:pos x="51" y="560"/>
                </a:cxn>
                <a:cxn ang="0">
                  <a:pos x="71" y="539"/>
                </a:cxn>
                <a:cxn ang="0">
                  <a:pos x="94" y="533"/>
                </a:cxn>
                <a:cxn ang="0">
                  <a:pos x="121" y="548"/>
                </a:cxn>
                <a:cxn ang="0">
                  <a:pos x="147" y="563"/>
                </a:cxn>
                <a:cxn ang="0">
                  <a:pos x="173" y="571"/>
                </a:cxn>
                <a:cxn ang="0">
                  <a:pos x="196" y="436"/>
                </a:cxn>
                <a:cxn ang="0">
                  <a:pos x="263" y="318"/>
                </a:cxn>
                <a:cxn ang="0">
                  <a:pos x="212" y="302"/>
                </a:cxn>
                <a:cxn ang="0">
                  <a:pos x="157" y="296"/>
                </a:cxn>
                <a:cxn ang="0">
                  <a:pos x="118" y="264"/>
                </a:cxn>
                <a:cxn ang="0">
                  <a:pos x="152" y="225"/>
                </a:cxn>
                <a:cxn ang="0">
                  <a:pos x="231" y="224"/>
                </a:cxn>
                <a:cxn ang="0">
                  <a:pos x="307" y="214"/>
                </a:cxn>
                <a:cxn ang="0">
                  <a:pos x="375" y="177"/>
                </a:cxn>
                <a:cxn ang="0">
                  <a:pos x="400" y="133"/>
                </a:cxn>
                <a:cxn ang="0">
                  <a:pos x="395" y="110"/>
                </a:cxn>
                <a:cxn ang="0">
                  <a:pos x="391" y="86"/>
                </a:cxn>
                <a:cxn ang="0">
                  <a:pos x="386" y="63"/>
                </a:cxn>
                <a:cxn ang="0">
                  <a:pos x="430" y="45"/>
                </a:cxn>
                <a:cxn ang="0">
                  <a:pos x="526" y="29"/>
                </a:cxn>
                <a:cxn ang="0">
                  <a:pos x="626" y="13"/>
                </a:cxn>
                <a:cxn ang="0">
                  <a:pos x="726" y="1"/>
                </a:cxn>
                <a:cxn ang="0">
                  <a:pos x="784" y="86"/>
                </a:cxn>
                <a:cxn ang="0">
                  <a:pos x="803" y="276"/>
                </a:cxn>
                <a:cxn ang="0">
                  <a:pos x="794" y="468"/>
                </a:cxn>
                <a:cxn ang="0">
                  <a:pos x="713" y="632"/>
                </a:cxn>
              </a:cxnLst>
              <a:rect l="0" t="0" r="r" b="b"/>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4" name="Freeform 54"/>
            <p:cNvSpPr>
              <a:spLocks/>
            </p:cNvSpPr>
            <p:nvPr/>
          </p:nvSpPr>
          <p:spPr bwMode="auto">
            <a:xfrm>
              <a:off x="4214" y="1168"/>
              <a:ext cx="81" cy="83"/>
            </a:xfrm>
            <a:custGeom>
              <a:avLst/>
              <a:gdLst/>
              <a:ahLst/>
              <a:cxnLst>
                <a:cxn ang="0">
                  <a:pos x="285" y="139"/>
                </a:cxn>
                <a:cxn ang="0">
                  <a:pos x="321" y="140"/>
                </a:cxn>
                <a:cxn ang="0">
                  <a:pos x="357" y="139"/>
                </a:cxn>
                <a:cxn ang="0">
                  <a:pos x="391" y="144"/>
                </a:cxn>
                <a:cxn ang="0">
                  <a:pos x="390" y="179"/>
                </a:cxn>
                <a:cxn ang="0">
                  <a:pos x="339" y="227"/>
                </a:cxn>
                <a:cxn ang="0">
                  <a:pos x="291" y="275"/>
                </a:cxn>
                <a:cxn ang="0">
                  <a:pos x="279" y="335"/>
                </a:cxn>
                <a:cxn ang="0">
                  <a:pos x="291" y="414"/>
                </a:cxn>
                <a:cxn ang="0">
                  <a:pos x="259" y="403"/>
                </a:cxn>
                <a:cxn ang="0">
                  <a:pos x="241" y="379"/>
                </a:cxn>
                <a:cxn ang="0">
                  <a:pos x="225" y="348"/>
                </a:cxn>
                <a:cxn ang="0">
                  <a:pos x="207" y="321"/>
                </a:cxn>
                <a:cxn ang="0">
                  <a:pos x="179" y="348"/>
                </a:cxn>
                <a:cxn ang="0">
                  <a:pos x="154" y="379"/>
                </a:cxn>
                <a:cxn ang="0">
                  <a:pos x="127" y="403"/>
                </a:cxn>
                <a:cxn ang="0">
                  <a:pos x="93" y="414"/>
                </a:cxn>
                <a:cxn ang="0">
                  <a:pos x="95" y="372"/>
                </a:cxn>
                <a:cxn ang="0">
                  <a:pos x="108" y="332"/>
                </a:cxn>
                <a:cxn ang="0">
                  <a:pos x="112" y="292"/>
                </a:cxn>
                <a:cxn ang="0">
                  <a:pos x="93" y="258"/>
                </a:cxn>
                <a:cxn ang="0">
                  <a:pos x="67" y="257"/>
                </a:cxn>
                <a:cxn ang="0">
                  <a:pos x="42" y="255"/>
                </a:cxn>
                <a:cxn ang="0">
                  <a:pos x="18" y="249"/>
                </a:cxn>
                <a:cxn ang="0">
                  <a:pos x="0" y="238"/>
                </a:cxn>
                <a:cxn ang="0">
                  <a:pos x="22" y="212"/>
                </a:cxn>
                <a:cxn ang="0">
                  <a:pos x="52" y="205"/>
                </a:cxn>
                <a:cxn ang="0">
                  <a:pos x="85" y="203"/>
                </a:cxn>
                <a:cxn ang="0">
                  <a:pos x="114" y="196"/>
                </a:cxn>
                <a:cxn ang="0">
                  <a:pos x="146" y="147"/>
                </a:cxn>
                <a:cxn ang="0">
                  <a:pos x="170" y="98"/>
                </a:cxn>
                <a:cxn ang="0">
                  <a:pos x="191" y="47"/>
                </a:cxn>
                <a:cxn ang="0">
                  <a:pos x="218" y="0"/>
                </a:cxn>
              </a:cxnLst>
              <a:rect l="0" t="0" r="r" b="b"/>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5" name="Freeform 55"/>
            <p:cNvSpPr>
              <a:spLocks/>
            </p:cNvSpPr>
            <p:nvPr/>
          </p:nvSpPr>
          <p:spPr bwMode="auto">
            <a:xfrm>
              <a:off x="4091" y="1180"/>
              <a:ext cx="50" cy="114"/>
            </a:xfrm>
            <a:custGeom>
              <a:avLst/>
              <a:gdLst/>
              <a:ahLst/>
              <a:cxnLst>
                <a:cxn ang="0">
                  <a:pos x="249" y="20"/>
                </a:cxn>
                <a:cxn ang="0">
                  <a:pos x="238" y="48"/>
                </a:cxn>
                <a:cxn ang="0">
                  <a:pos x="230" y="80"/>
                </a:cxn>
                <a:cxn ang="0">
                  <a:pos x="221" y="112"/>
                </a:cxn>
                <a:cxn ang="0">
                  <a:pos x="211" y="142"/>
                </a:cxn>
                <a:cxn ang="0">
                  <a:pos x="195" y="168"/>
                </a:cxn>
                <a:cxn ang="0">
                  <a:pos x="174" y="187"/>
                </a:cxn>
                <a:cxn ang="0">
                  <a:pos x="143" y="196"/>
                </a:cxn>
                <a:cxn ang="0">
                  <a:pos x="104" y="196"/>
                </a:cxn>
                <a:cxn ang="0">
                  <a:pos x="83" y="217"/>
                </a:cxn>
                <a:cxn ang="0">
                  <a:pos x="91" y="234"/>
                </a:cxn>
                <a:cxn ang="0">
                  <a:pos x="108" y="247"/>
                </a:cxn>
                <a:cxn ang="0">
                  <a:pos x="130" y="259"/>
                </a:cxn>
                <a:cxn ang="0">
                  <a:pos x="151" y="271"/>
                </a:cxn>
                <a:cxn ang="0">
                  <a:pos x="168" y="282"/>
                </a:cxn>
                <a:cxn ang="0">
                  <a:pos x="179" y="298"/>
                </a:cxn>
                <a:cxn ang="0">
                  <a:pos x="179" y="316"/>
                </a:cxn>
                <a:cxn ang="0">
                  <a:pos x="166" y="341"/>
                </a:cxn>
                <a:cxn ang="0">
                  <a:pos x="167" y="371"/>
                </a:cxn>
                <a:cxn ang="0">
                  <a:pos x="167" y="402"/>
                </a:cxn>
                <a:cxn ang="0">
                  <a:pos x="165" y="432"/>
                </a:cxn>
                <a:cxn ang="0">
                  <a:pos x="165" y="463"/>
                </a:cxn>
                <a:cxn ang="0">
                  <a:pos x="164" y="490"/>
                </a:cxn>
                <a:cxn ang="0">
                  <a:pos x="167" y="518"/>
                </a:cxn>
                <a:cxn ang="0">
                  <a:pos x="174" y="544"/>
                </a:cxn>
                <a:cxn ang="0">
                  <a:pos x="187" y="569"/>
                </a:cxn>
                <a:cxn ang="0">
                  <a:pos x="167" y="568"/>
                </a:cxn>
                <a:cxn ang="0">
                  <a:pos x="150" y="562"/>
                </a:cxn>
                <a:cxn ang="0">
                  <a:pos x="133" y="550"/>
                </a:cxn>
                <a:cxn ang="0">
                  <a:pos x="118" y="535"/>
                </a:cxn>
                <a:cxn ang="0">
                  <a:pos x="104" y="515"/>
                </a:cxn>
                <a:cxn ang="0">
                  <a:pos x="91" y="496"/>
                </a:cxn>
                <a:cxn ang="0">
                  <a:pos x="81" y="474"/>
                </a:cxn>
                <a:cxn ang="0">
                  <a:pos x="73" y="455"/>
                </a:cxn>
                <a:cxn ang="0">
                  <a:pos x="60" y="404"/>
                </a:cxn>
                <a:cxn ang="0">
                  <a:pos x="54" y="355"/>
                </a:cxn>
                <a:cxn ang="0">
                  <a:pos x="49" y="306"/>
                </a:cxn>
                <a:cxn ang="0">
                  <a:pos x="48" y="259"/>
                </a:cxn>
                <a:cxn ang="0">
                  <a:pos x="44" y="209"/>
                </a:cxn>
                <a:cxn ang="0">
                  <a:pos x="36" y="160"/>
                </a:cxn>
                <a:cxn ang="0">
                  <a:pos x="21" y="111"/>
                </a:cxn>
                <a:cxn ang="0">
                  <a:pos x="0" y="62"/>
                </a:cxn>
                <a:cxn ang="0">
                  <a:pos x="21" y="0"/>
                </a:cxn>
                <a:cxn ang="0">
                  <a:pos x="49" y="3"/>
                </a:cxn>
                <a:cxn ang="0">
                  <a:pos x="78" y="7"/>
                </a:cxn>
                <a:cxn ang="0">
                  <a:pos x="104" y="10"/>
                </a:cxn>
                <a:cxn ang="0">
                  <a:pos x="131" y="13"/>
                </a:cxn>
                <a:cxn ang="0">
                  <a:pos x="157" y="16"/>
                </a:cxn>
                <a:cxn ang="0">
                  <a:pos x="185" y="18"/>
                </a:cxn>
                <a:cxn ang="0">
                  <a:pos x="216" y="19"/>
                </a:cxn>
                <a:cxn ang="0">
                  <a:pos x="249" y="20"/>
                </a:cxn>
              </a:cxnLst>
              <a:rect l="0" t="0" r="r" b="b"/>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6" name="Freeform 56"/>
            <p:cNvSpPr>
              <a:spLocks/>
            </p:cNvSpPr>
            <p:nvPr/>
          </p:nvSpPr>
          <p:spPr bwMode="auto">
            <a:xfrm>
              <a:off x="4244" y="1188"/>
              <a:ext cx="34" cy="40"/>
            </a:xfrm>
            <a:custGeom>
              <a:avLst/>
              <a:gdLst/>
              <a:ahLst/>
              <a:cxnLst>
                <a:cxn ang="0">
                  <a:pos x="106" y="94"/>
                </a:cxn>
                <a:cxn ang="0">
                  <a:pos x="168" y="84"/>
                </a:cxn>
                <a:cxn ang="0">
                  <a:pos x="86" y="177"/>
                </a:cxn>
                <a:cxn ang="0">
                  <a:pos x="83" y="169"/>
                </a:cxn>
                <a:cxn ang="0">
                  <a:pos x="79" y="162"/>
                </a:cxn>
                <a:cxn ang="0">
                  <a:pos x="72" y="157"/>
                </a:cxn>
                <a:cxn ang="0">
                  <a:pos x="65" y="156"/>
                </a:cxn>
                <a:cxn ang="0">
                  <a:pos x="53" y="153"/>
                </a:cxn>
                <a:cxn ang="0">
                  <a:pos x="43" y="155"/>
                </a:cxn>
                <a:cxn ang="0">
                  <a:pos x="33" y="159"/>
                </a:cxn>
                <a:cxn ang="0">
                  <a:pos x="26" y="165"/>
                </a:cxn>
                <a:cxn ang="0">
                  <a:pos x="18" y="172"/>
                </a:cxn>
                <a:cxn ang="0">
                  <a:pos x="12" y="180"/>
                </a:cxn>
                <a:cxn ang="0">
                  <a:pos x="5" y="189"/>
                </a:cxn>
                <a:cxn ang="0">
                  <a:pos x="2" y="198"/>
                </a:cxn>
                <a:cxn ang="0">
                  <a:pos x="0" y="171"/>
                </a:cxn>
                <a:cxn ang="0">
                  <a:pos x="2" y="147"/>
                </a:cxn>
                <a:cxn ang="0">
                  <a:pos x="7" y="124"/>
                </a:cxn>
                <a:cxn ang="0">
                  <a:pos x="16" y="102"/>
                </a:cxn>
                <a:cxn ang="0">
                  <a:pos x="25" y="78"/>
                </a:cxn>
                <a:cxn ang="0">
                  <a:pos x="35" y="56"/>
                </a:cxn>
                <a:cxn ang="0">
                  <a:pos x="44" y="29"/>
                </a:cxn>
                <a:cxn ang="0">
                  <a:pos x="54" y="0"/>
                </a:cxn>
                <a:cxn ang="0">
                  <a:pos x="57" y="12"/>
                </a:cxn>
                <a:cxn ang="0">
                  <a:pos x="62" y="25"/>
                </a:cxn>
                <a:cxn ang="0">
                  <a:pos x="65" y="38"/>
                </a:cxn>
                <a:cxn ang="0">
                  <a:pos x="72" y="51"/>
                </a:cxn>
                <a:cxn ang="0">
                  <a:pos x="78" y="63"/>
                </a:cxn>
                <a:cxn ang="0">
                  <a:pos x="86" y="75"/>
                </a:cxn>
                <a:cxn ang="0">
                  <a:pos x="95" y="84"/>
                </a:cxn>
                <a:cxn ang="0">
                  <a:pos x="106" y="94"/>
                </a:cxn>
              </a:cxnLst>
              <a:rect l="0" t="0" r="r" b="b"/>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7" name="Freeform 57"/>
            <p:cNvSpPr>
              <a:spLocks/>
            </p:cNvSpPr>
            <p:nvPr/>
          </p:nvSpPr>
          <p:spPr bwMode="auto">
            <a:xfrm>
              <a:off x="4127" y="1191"/>
              <a:ext cx="50" cy="56"/>
            </a:xfrm>
            <a:custGeom>
              <a:avLst/>
              <a:gdLst/>
              <a:ahLst/>
              <a:cxnLst>
                <a:cxn ang="0">
                  <a:pos x="250" y="103"/>
                </a:cxn>
                <a:cxn ang="0">
                  <a:pos x="229" y="117"/>
                </a:cxn>
                <a:cxn ang="0">
                  <a:pos x="212" y="135"/>
                </a:cxn>
                <a:cxn ang="0">
                  <a:pos x="198" y="152"/>
                </a:cxn>
                <a:cxn ang="0">
                  <a:pos x="186" y="171"/>
                </a:cxn>
                <a:cxn ang="0">
                  <a:pos x="179" y="190"/>
                </a:cxn>
                <a:cxn ang="0">
                  <a:pos x="176" y="209"/>
                </a:cxn>
                <a:cxn ang="0">
                  <a:pos x="179" y="228"/>
                </a:cxn>
                <a:cxn ang="0">
                  <a:pos x="188" y="248"/>
                </a:cxn>
                <a:cxn ang="0">
                  <a:pos x="169" y="229"/>
                </a:cxn>
                <a:cxn ang="0">
                  <a:pos x="153" y="220"/>
                </a:cxn>
                <a:cxn ang="0">
                  <a:pos x="133" y="219"/>
                </a:cxn>
                <a:cxn ang="0">
                  <a:pos x="115" y="225"/>
                </a:cxn>
                <a:cxn ang="0">
                  <a:pos x="96" y="234"/>
                </a:cxn>
                <a:cxn ang="0">
                  <a:pos x="80" y="247"/>
                </a:cxn>
                <a:cxn ang="0">
                  <a:pos x="64" y="263"/>
                </a:cxn>
                <a:cxn ang="0">
                  <a:pos x="52" y="279"/>
                </a:cxn>
                <a:cxn ang="0">
                  <a:pos x="51" y="262"/>
                </a:cxn>
                <a:cxn ang="0">
                  <a:pos x="49" y="246"/>
                </a:cxn>
                <a:cxn ang="0">
                  <a:pos x="45" y="230"/>
                </a:cxn>
                <a:cxn ang="0">
                  <a:pos x="41" y="217"/>
                </a:cxn>
                <a:cxn ang="0">
                  <a:pos x="34" y="203"/>
                </a:cxn>
                <a:cxn ang="0">
                  <a:pos x="25" y="194"/>
                </a:cxn>
                <a:cxn ang="0">
                  <a:pos x="14" y="187"/>
                </a:cxn>
                <a:cxn ang="0">
                  <a:pos x="0" y="186"/>
                </a:cxn>
                <a:cxn ang="0">
                  <a:pos x="33" y="181"/>
                </a:cxn>
                <a:cxn ang="0">
                  <a:pos x="55" y="166"/>
                </a:cxn>
                <a:cxn ang="0">
                  <a:pos x="70" y="144"/>
                </a:cxn>
                <a:cxn ang="0">
                  <a:pos x="80" y="120"/>
                </a:cxn>
                <a:cxn ang="0">
                  <a:pos x="86" y="89"/>
                </a:cxn>
                <a:cxn ang="0">
                  <a:pos x="93" y="59"/>
                </a:cxn>
                <a:cxn ang="0">
                  <a:pos x="101" y="28"/>
                </a:cxn>
                <a:cxn ang="0">
                  <a:pos x="114" y="0"/>
                </a:cxn>
                <a:cxn ang="0">
                  <a:pos x="128" y="20"/>
                </a:cxn>
                <a:cxn ang="0">
                  <a:pos x="140" y="44"/>
                </a:cxn>
                <a:cxn ang="0">
                  <a:pos x="153" y="66"/>
                </a:cxn>
                <a:cxn ang="0">
                  <a:pos x="166" y="89"/>
                </a:cxn>
                <a:cxn ang="0">
                  <a:pos x="181" y="105"/>
                </a:cxn>
                <a:cxn ang="0">
                  <a:pos x="199" y="115"/>
                </a:cxn>
                <a:cxn ang="0">
                  <a:pos x="220" y="114"/>
                </a:cxn>
                <a:cxn ang="0">
                  <a:pos x="250" y="103"/>
                </a:cxn>
              </a:cxnLst>
              <a:rect l="0" t="0" r="r" b="b"/>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8" name="Freeform 58"/>
            <p:cNvSpPr>
              <a:spLocks/>
            </p:cNvSpPr>
            <p:nvPr/>
          </p:nvSpPr>
          <p:spPr bwMode="auto">
            <a:xfrm>
              <a:off x="4193" y="1267"/>
              <a:ext cx="21" cy="32"/>
            </a:xfrm>
            <a:custGeom>
              <a:avLst/>
              <a:gdLst/>
              <a:ahLst/>
              <a:cxnLst>
                <a:cxn ang="0">
                  <a:pos x="104" y="144"/>
                </a:cxn>
                <a:cxn ang="0">
                  <a:pos x="87" y="147"/>
                </a:cxn>
                <a:cxn ang="0">
                  <a:pos x="74" y="150"/>
                </a:cxn>
                <a:cxn ang="0">
                  <a:pos x="60" y="151"/>
                </a:cxn>
                <a:cxn ang="0">
                  <a:pos x="48" y="153"/>
                </a:cxn>
                <a:cxn ang="0">
                  <a:pos x="34" y="153"/>
                </a:cxn>
                <a:cxn ang="0">
                  <a:pos x="23" y="155"/>
                </a:cxn>
                <a:cxn ang="0">
                  <a:pos x="12" y="155"/>
                </a:cxn>
                <a:cxn ang="0">
                  <a:pos x="0" y="156"/>
                </a:cxn>
                <a:cxn ang="0">
                  <a:pos x="73" y="0"/>
                </a:cxn>
                <a:cxn ang="0">
                  <a:pos x="104" y="144"/>
                </a:cxn>
              </a:cxnLst>
              <a:rect l="0" t="0" r="r" b="b"/>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9" name="Freeform 59"/>
            <p:cNvSpPr>
              <a:spLocks/>
            </p:cNvSpPr>
            <p:nvPr/>
          </p:nvSpPr>
          <p:spPr bwMode="auto">
            <a:xfrm>
              <a:off x="4160" y="1288"/>
              <a:ext cx="12" cy="13"/>
            </a:xfrm>
            <a:custGeom>
              <a:avLst/>
              <a:gdLst/>
              <a:ahLst/>
              <a:cxnLst>
                <a:cxn ang="0">
                  <a:pos x="0" y="52"/>
                </a:cxn>
                <a:cxn ang="0">
                  <a:pos x="22" y="0"/>
                </a:cxn>
                <a:cxn ang="0">
                  <a:pos x="62" y="62"/>
                </a:cxn>
                <a:cxn ang="0">
                  <a:pos x="0" y="52"/>
                </a:cxn>
              </a:cxnLst>
              <a:rect l="0" t="0" r="r" b="b"/>
              <a:pathLst>
                <a:path w="62" h="62">
                  <a:moveTo>
                    <a:pt x="0" y="52"/>
                  </a:moveTo>
                  <a:lnTo>
                    <a:pt x="22" y="0"/>
                  </a:lnTo>
                  <a:lnTo>
                    <a:pt x="62" y="62"/>
                  </a:lnTo>
                  <a:lnTo>
                    <a:pt x="0" y="5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0" name="Freeform 60"/>
            <p:cNvSpPr>
              <a:spLocks/>
            </p:cNvSpPr>
            <p:nvPr/>
          </p:nvSpPr>
          <p:spPr bwMode="auto">
            <a:xfrm>
              <a:off x="4118" y="1290"/>
              <a:ext cx="158" cy="33"/>
            </a:xfrm>
            <a:custGeom>
              <a:avLst/>
              <a:gdLst/>
              <a:ahLst/>
              <a:cxnLst>
                <a:cxn ang="0">
                  <a:pos x="788" y="42"/>
                </a:cxn>
                <a:cxn ang="0">
                  <a:pos x="699" y="85"/>
                </a:cxn>
                <a:cxn ang="0">
                  <a:pos x="607" y="118"/>
                </a:cxn>
                <a:cxn ang="0">
                  <a:pos x="511" y="141"/>
                </a:cxn>
                <a:cxn ang="0">
                  <a:pos x="414" y="156"/>
                </a:cxn>
                <a:cxn ang="0">
                  <a:pos x="313" y="163"/>
                </a:cxn>
                <a:cxn ang="0">
                  <a:pos x="213" y="165"/>
                </a:cxn>
                <a:cxn ang="0">
                  <a:pos x="111" y="161"/>
                </a:cxn>
                <a:cxn ang="0">
                  <a:pos x="10" y="156"/>
                </a:cxn>
                <a:cxn ang="0">
                  <a:pos x="6" y="150"/>
                </a:cxn>
                <a:cxn ang="0">
                  <a:pos x="4" y="146"/>
                </a:cxn>
                <a:cxn ang="0">
                  <a:pos x="1" y="139"/>
                </a:cxn>
                <a:cxn ang="0">
                  <a:pos x="1" y="133"/>
                </a:cxn>
                <a:cxn ang="0">
                  <a:pos x="0" y="125"/>
                </a:cxn>
                <a:cxn ang="0">
                  <a:pos x="0" y="118"/>
                </a:cxn>
                <a:cxn ang="0">
                  <a:pos x="0" y="111"/>
                </a:cxn>
                <a:cxn ang="0">
                  <a:pos x="0" y="104"/>
                </a:cxn>
                <a:cxn ang="0">
                  <a:pos x="95" y="108"/>
                </a:cxn>
                <a:cxn ang="0">
                  <a:pos x="194" y="111"/>
                </a:cxn>
                <a:cxn ang="0">
                  <a:pos x="294" y="106"/>
                </a:cxn>
                <a:cxn ang="0">
                  <a:pos x="397" y="98"/>
                </a:cxn>
                <a:cxn ang="0">
                  <a:pos x="498" y="82"/>
                </a:cxn>
                <a:cxn ang="0">
                  <a:pos x="598" y="62"/>
                </a:cxn>
                <a:cxn ang="0">
                  <a:pos x="694" y="34"/>
                </a:cxn>
                <a:cxn ang="0">
                  <a:pos x="788" y="0"/>
                </a:cxn>
                <a:cxn ang="0">
                  <a:pos x="788" y="42"/>
                </a:cxn>
              </a:cxnLst>
              <a:rect l="0" t="0" r="r" b="b"/>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1" name="Freeform 61"/>
            <p:cNvSpPr>
              <a:spLocks/>
            </p:cNvSpPr>
            <p:nvPr/>
          </p:nvSpPr>
          <p:spPr bwMode="auto">
            <a:xfrm>
              <a:off x="4064" y="1311"/>
              <a:ext cx="299" cy="429"/>
            </a:xfrm>
            <a:custGeom>
              <a:avLst/>
              <a:gdLst/>
              <a:ahLst/>
              <a:cxnLst>
                <a:cxn ang="0">
                  <a:pos x="1190" y="1044"/>
                </a:cxn>
                <a:cxn ang="0">
                  <a:pos x="1085" y="1111"/>
                </a:cxn>
                <a:cxn ang="0">
                  <a:pos x="1146" y="1174"/>
                </a:cxn>
                <a:cxn ang="0">
                  <a:pos x="1168" y="1261"/>
                </a:cxn>
                <a:cxn ang="0">
                  <a:pos x="1152" y="1378"/>
                </a:cxn>
                <a:cxn ang="0">
                  <a:pos x="1251" y="1300"/>
                </a:cxn>
                <a:cxn ang="0">
                  <a:pos x="1362" y="1724"/>
                </a:cxn>
                <a:cxn ang="0">
                  <a:pos x="1273" y="1828"/>
                </a:cxn>
                <a:cxn ang="0">
                  <a:pos x="1239" y="1899"/>
                </a:cxn>
                <a:cxn ang="0">
                  <a:pos x="1289" y="2014"/>
                </a:cxn>
                <a:cxn ang="0">
                  <a:pos x="1357" y="2032"/>
                </a:cxn>
                <a:cxn ang="0">
                  <a:pos x="1493" y="2001"/>
                </a:cxn>
                <a:cxn ang="0">
                  <a:pos x="1460" y="2070"/>
                </a:cxn>
                <a:cxn ang="0">
                  <a:pos x="1362" y="2117"/>
                </a:cxn>
                <a:cxn ang="0">
                  <a:pos x="1203" y="2091"/>
                </a:cxn>
                <a:cxn ang="0">
                  <a:pos x="1120" y="1497"/>
                </a:cxn>
                <a:cxn ang="0">
                  <a:pos x="1061" y="891"/>
                </a:cxn>
                <a:cxn ang="0">
                  <a:pos x="1043" y="840"/>
                </a:cxn>
                <a:cxn ang="0">
                  <a:pos x="1029" y="1020"/>
                </a:cxn>
                <a:cxn ang="0">
                  <a:pos x="1056" y="1463"/>
                </a:cxn>
                <a:cxn ang="0">
                  <a:pos x="978" y="1540"/>
                </a:cxn>
                <a:cxn ang="0">
                  <a:pos x="877" y="1480"/>
                </a:cxn>
                <a:cxn ang="0">
                  <a:pos x="867" y="1653"/>
                </a:cxn>
                <a:cxn ang="0">
                  <a:pos x="805" y="1496"/>
                </a:cxn>
                <a:cxn ang="0">
                  <a:pos x="789" y="1150"/>
                </a:cxn>
                <a:cxn ang="0">
                  <a:pos x="760" y="1647"/>
                </a:cxn>
                <a:cxn ang="0">
                  <a:pos x="613" y="2115"/>
                </a:cxn>
                <a:cxn ang="0">
                  <a:pos x="626" y="1400"/>
                </a:cxn>
                <a:cxn ang="0">
                  <a:pos x="633" y="950"/>
                </a:cxn>
                <a:cxn ang="0">
                  <a:pos x="581" y="1192"/>
                </a:cxn>
                <a:cxn ang="0">
                  <a:pos x="548" y="1205"/>
                </a:cxn>
                <a:cxn ang="0">
                  <a:pos x="516" y="1171"/>
                </a:cxn>
                <a:cxn ang="0">
                  <a:pos x="466" y="1093"/>
                </a:cxn>
                <a:cxn ang="0">
                  <a:pos x="406" y="1214"/>
                </a:cxn>
                <a:cxn ang="0">
                  <a:pos x="315" y="1311"/>
                </a:cxn>
                <a:cxn ang="0">
                  <a:pos x="378" y="1354"/>
                </a:cxn>
                <a:cxn ang="0">
                  <a:pos x="401" y="1436"/>
                </a:cxn>
                <a:cxn ang="0">
                  <a:pos x="436" y="1534"/>
                </a:cxn>
                <a:cxn ang="0">
                  <a:pos x="506" y="1424"/>
                </a:cxn>
                <a:cxn ang="0">
                  <a:pos x="467" y="1803"/>
                </a:cxn>
                <a:cxn ang="0">
                  <a:pos x="424" y="1725"/>
                </a:cxn>
                <a:cxn ang="0">
                  <a:pos x="349" y="1719"/>
                </a:cxn>
                <a:cxn ang="0">
                  <a:pos x="294" y="1830"/>
                </a:cxn>
                <a:cxn ang="0">
                  <a:pos x="313" y="1359"/>
                </a:cxn>
                <a:cxn ang="0">
                  <a:pos x="301" y="1296"/>
                </a:cxn>
                <a:cxn ang="0">
                  <a:pos x="302" y="1204"/>
                </a:cxn>
                <a:cxn ang="0">
                  <a:pos x="261" y="1206"/>
                </a:cxn>
                <a:cxn ang="0">
                  <a:pos x="230" y="1332"/>
                </a:cxn>
                <a:cxn ang="0">
                  <a:pos x="186" y="1285"/>
                </a:cxn>
                <a:cxn ang="0">
                  <a:pos x="129" y="1245"/>
                </a:cxn>
                <a:cxn ang="0">
                  <a:pos x="60" y="1358"/>
                </a:cxn>
                <a:cxn ang="0">
                  <a:pos x="39" y="880"/>
                </a:cxn>
                <a:cxn ang="0">
                  <a:pos x="228" y="134"/>
                </a:cxn>
                <a:cxn ang="0">
                  <a:pos x="691" y="105"/>
                </a:cxn>
                <a:cxn ang="0">
                  <a:pos x="1137" y="100"/>
                </a:cxn>
                <a:cxn ang="0">
                  <a:pos x="1260" y="691"/>
                </a:cxn>
              </a:cxnLst>
              <a:rect l="0" t="0" r="r" b="b"/>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2" name="Freeform 62"/>
            <p:cNvSpPr>
              <a:spLocks/>
            </p:cNvSpPr>
            <p:nvPr/>
          </p:nvSpPr>
          <p:spPr bwMode="auto">
            <a:xfrm>
              <a:off x="4203" y="1342"/>
              <a:ext cx="87" cy="79"/>
            </a:xfrm>
            <a:custGeom>
              <a:avLst/>
              <a:gdLst/>
              <a:ahLst/>
              <a:cxnLst>
                <a:cxn ang="0">
                  <a:pos x="301" y="124"/>
                </a:cxn>
                <a:cxn ang="0">
                  <a:pos x="435" y="114"/>
                </a:cxn>
                <a:cxn ang="0">
                  <a:pos x="434" y="150"/>
                </a:cxn>
                <a:cxn ang="0">
                  <a:pos x="422" y="183"/>
                </a:cxn>
                <a:cxn ang="0">
                  <a:pos x="401" y="214"/>
                </a:cxn>
                <a:cxn ang="0">
                  <a:pos x="380" y="246"/>
                </a:cxn>
                <a:cxn ang="0">
                  <a:pos x="358" y="276"/>
                </a:cxn>
                <a:cxn ang="0">
                  <a:pos x="346" y="311"/>
                </a:cxn>
                <a:cxn ang="0">
                  <a:pos x="346" y="350"/>
                </a:cxn>
                <a:cxn ang="0">
                  <a:pos x="363" y="394"/>
                </a:cxn>
                <a:cxn ang="0">
                  <a:pos x="344" y="396"/>
                </a:cxn>
                <a:cxn ang="0">
                  <a:pos x="327" y="394"/>
                </a:cxn>
                <a:cxn ang="0">
                  <a:pos x="311" y="385"/>
                </a:cxn>
                <a:cxn ang="0">
                  <a:pos x="297" y="374"/>
                </a:cxn>
                <a:cxn ang="0">
                  <a:pos x="284" y="360"/>
                </a:cxn>
                <a:cxn ang="0">
                  <a:pos x="271" y="348"/>
                </a:cxn>
                <a:cxn ang="0">
                  <a:pos x="260" y="337"/>
                </a:cxn>
                <a:cxn ang="0">
                  <a:pos x="249" y="332"/>
                </a:cxn>
                <a:cxn ang="0">
                  <a:pos x="238" y="340"/>
                </a:cxn>
                <a:cxn ang="0">
                  <a:pos x="231" y="351"/>
                </a:cxn>
                <a:cxn ang="0">
                  <a:pos x="225" y="362"/>
                </a:cxn>
                <a:cxn ang="0">
                  <a:pos x="221" y="374"/>
                </a:cxn>
                <a:cxn ang="0">
                  <a:pos x="213" y="383"/>
                </a:cxn>
                <a:cxn ang="0">
                  <a:pos x="205" y="390"/>
                </a:cxn>
                <a:cxn ang="0">
                  <a:pos x="192" y="394"/>
                </a:cxn>
                <a:cxn ang="0">
                  <a:pos x="177" y="394"/>
                </a:cxn>
                <a:cxn ang="0">
                  <a:pos x="171" y="361"/>
                </a:cxn>
                <a:cxn ang="0">
                  <a:pos x="157" y="335"/>
                </a:cxn>
                <a:cxn ang="0">
                  <a:pos x="136" y="313"/>
                </a:cxn>
                <a:cxn ang="0">
                  <a:pos x="111" y="294"/>
                </a:cxn>
                <a:cxn ang="0">
                  <a:pos x="82" y="277"/>
                </a:cxn>
                <a:cxn ang="0">
                  <a:pos x="53" y="262"/>
                </a:cxn>
                <a:cxn ang="0">
                  <a:pos x="25" y="245"/>
                </a:cxn>
                <a:cxn ang="0">
                  <a:pos x="0" y="228"/>
                </a:cxn>
                <a:cxn ang="0">
                  <a:pos x="16" y="218"/>
                </a:cxn>
                <a:cxn ang="0">
                  <a:pos x="35" y="212"/>
                </a:cxn>
                <a:cxn ang="0">
                  <a:pos x="56" y="209"/>
                </a:cxn>
                <a:cxn ang="0">
                  <a:pos x="78" y="207"/>
                </a:cxn>
                <a:cxn ang="0">
                  <a:pos x="99" y="204"/>
                </a:cxn>
                <a:cxn ang="0">
                  <a:pos x="119" y="201"/>
                </a:cxn>
                <a:cxn ang="0">
                  <a:pos x="138" y="195"/>
                </a:cxn>
                <a:cxn ang="0">
                  <a:pos x="156" y="187"/>
                </a:cxn>
                <a:cxn ang="0">
                  <a:pos x="228" y="0"/>
                </a:cxn>
                <a:cxn ang="0">
                  <a:pos x="241" y="9"/>
                </a:cxn>
                <a:cxn ang="0">
                  <a:pos x="251" y="23"/>
                </a:cxn>
                <a:cxn ang="0">
                  <a:pos x="258" y="39"/>
                </a:cxn>
                <a:cxn ang="0">
                  <a:pos x="265" y="58"/>
                </a:cxn>
                <a:cxn ang="0">
                  <a:pos x="269" y="75"/>
                </a:cxn>
                <a:cxn ang="0">
                  <a:pos x="277" y="93"/>
                </a:cxn>
                <a:cxn ang="0">
                  <a:pos x="286" y="109"/>
                </a:cxn>
                <a:cxn ang="0">
                  <a:pos x="301" y="124"/>
                </a:cxn>
              </a:cxnLst>
              <a:rect l="0" t="0" r="r" b="b"/>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3" name="Freeform 63"/>
            <p:cNvSpPr>
              <a:spLocks/>
            </p:cNvSpPr>
            <p:nvPr/>
          </p:nvSpPr>
          <p:spPr bwMode="auto">
            <a:xfrm>
              <a:off x="4228" y="1363"/>
              <a:ext cx="52" cy="41"/>
            </a:xfrm>
            <a:custGeom>
              <a:avLst/>
              <a:gdLst/>
              <a:ahLst/>
              <a:cxnLst>
                <a:cxn ang="0">
                  <a:pos x="258" y="62"/>
                </a:cxn>
                <a:cxn ang="0">
                  <a:pos x="248" y="79"/>
                </a:cxn>
                <a:cxn ang="0">
                  <a:pos x="235" y="96"/>
                </a:cxn>
                <a:cxn ang="0">
                  <a:pos x="220" y="110"/>
                </a:cxn>
                <a:cxn ang="0">
                  <a:pos x="206" y="126"/>
                </a:cxn>
                <a:cxn ang="0">
                  <a:pos x="194" y="141"/>
                </a:cxn>
                <a:cxn ang="0">
                  <a:pos x="185" y="160"/>
                </a:cxn>
                <a:cxn ang="0">
                  <a:pos x="181" y="181"/>
                </a:cxn>
                <a:cxn ang="0">
                  <a:pos x="186" y="207"/>
                </a:cxn>
                <a:cxn ang="0">
                  <a:pos x="169" y="192"/>
                </a:cxn>
                <a:cxn ang="0">
                  <a:pos x="153" y="180"/>
                </a:cxn>
                <a:cxn ang="0">
                  <a:pos x="136" y="171"/>
                </a:cxn>
                <a:cxn ang="0">
                  <a:pos x="122" y="168"/>
                </a:cxn>
                <a:cxn ang="0">
                  <a:pos x="105" y="168"/>
                </a:cxn>
                <a:cxn ang="0">
                  <a:pos x="92" y="175"/>
                </a:cxn>
                <a:cxn ang="0">
                  <a:pos x="80" y="187"/>
                </a:cxn>
                <a:cxn ang="0">
                  <a:pos x="72" y="207"/>
                </a:cxn>
                <a:cxn ang="0">
                  <a:pos x="0" y="145"/>
                </a:cxn>
                <a:cxn ang="0">
                  <a:pos x="6" y="136"/>
                </a:cxn>
                <a:cxn ang="0">
                  <a:pos x="13" y="134"/>
                </a:cxn>
                <a:cxn ang="0">
                  <a:pos x="20" y="135"/>
                </a:cxn>
                <a:cxn ang="0">
                  <a:pos x="27" y="141"/>
                </a:cxn>
                <a:cxn ang="0">
                  <a:pos x="33" y="145"/>
                </a:cxn>
                <a:cxn ang="0">
                  <a:pos x="41" y="149"/>
                </a:cxn>
                <a:cxn ang="0">
                  <a:pos x="50" y="149"/>
                </a:cxn>
                <a:cxn ang="0">
                  <a:pos x="62" y="145"/>
                </a:cxn>
                <a:cxn ang="0">
                  <a:pos x="103" y="0"/>
                </a:cxn>
                <a:cxn ang="0">
                  <a:pos x="108" y="24"/>
                </a:cxn>
                <a:cxn ang="0">
                  <a:pos x="122" y="42"/>
                </a:cxn>
                <a:cxn ang="0">
                  <a:pos x="141" y="51"/>
                </a:cxn>
                <a:cxn ang="0">
                  <a:pos x="166" y="57"/>
                </a:cxn>
                <a:cxn ang="0">
                  <a:pos x="191" y="58"/>
                </a:cxn>
                <a:cxn ang="0">
                  <a:pos x="217" y="58"/>
                </a:cxn>
                <a:cxn ang="0">
                  <a:pos x="239" y="58"/>
                </a:cxn>
                <a:cxn ang="0">
                  <a:pos x="258" y="62"/>
                </a:cxn>
              </a:cxnLst>
              <a:rect l="0" t="0" r="r" b="b"/>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4" name="Freeform 64"/>
            <p:cNvSpPr>
              <a:spLocks/>
            </p:cNvSpPr>
            <p:nvPr/>
          </p:nvSpPr>
          <p:spPr bwMode="auto">
            <a:xfrm>
              <a:off x="4087" y="1373"/>
              <a:ext cx="87" cy="91"/>
            </a:xfrm>
            <a:custGeom>
              <a:avLst/>
              <a:gdLst/>
              <a:ahLst/>
              <a:cxnLst>
                <a:cxn ang="0">
                  <a:pos x="415" y="94"/>
                </a:cxn>
                <a:cxn ang="0">
                  <a:pos x="435" y="94"/>
                </a:cxn>
                <a:cxn ang="0">
                  <a:pos x="433" y="127"/>
                </a:cxn>
                <a:cxn ang="0">
                  <a:pos x="420" y="159"/>
                </a:cxn>
                <a:cxn ang="0">
                  <a:pos x="397" y="188"/>
                </a:cxn>
                <a:cxn ang="0">
                  <a:pos x="373" y="219"/>
                </a:cxn>
                <a:cxn ang="0">
                  <a:pos x="352" y="249"/>
                </a:cxn>
                <a:cxn ang="0">
                  <a:pos x="342" y="281"/>
                </a:cxn>
                <a:cxn ang="0">
                  <a:pos x="346" y="315"/>
                </a:cxn>
                <a:cxn ang="0">
                  <a:pos x="373" y="353"/>
                </a:cxn>
                <a:cxn ang="0">
                  <a:pos x="356" y="363"/>
                </a:cxn>
                <a:cxn ang="0">
                  <a:pos x="340" y="367"/>
                </a:cxn>
                <a:cxn ang="0">
                  <a:pos x="322" y="364"/>
                </a:cxn>
                <a:cxn ang="0">
                  <a:pos x="304" y="360"/>
                </a:cxn>
                <a:cxn ang="0">
                  <a:pos x="285" y="352"/>
                </a:cxn>
                <a:cxn ang="0">
                  <a:pos x="267" y="345"/>
                </a:cxn>
                <a:cxn ang="0">
                  <a:pos x="248" y="341"/>
                </a:cxn>
                <a:cxn ang="0">
                  <a:pos x="229" y="343"/>
                </a:cxn>
                <a:cxn ang="0">
                  <a:pos x="221" y="357"/>
                </a:cxn>
                <a:cxn ang="0">
                  <a:pos x="214" y="372"/>
                </a:cxn>
                <a:cxn ang="0">
                  <a:pos x="207" y="387"/>
                </a:cxn>
                <a:cxn ang="0">
                  <a:pos x="200" y="403"/>
                </a:cxn>
                <a:cxn ang="0">
                  <a:pos x="192" y="416"/>
                </a:cxn>
                <a:cxn ang="0">
                  <a:pos x="185" y="431"/>
                </a:cxn>
                <a:cxn ang="0">
                  <a:pos x="175" y="443"/>
                </a:cxn>
                <a:cxn ang="0">
                  <a:pos x="166" y="457"/>
                </a:cxn>
                <a:cxn ang="0">
                  <a:pos x="144" y="455"/>
                </a:cxn>
                <a:cxn ang="0">
                  <a:pos x="131" y="444"/>
                </a:cxn>
                <a:cxn ang="0">
                  <a:pos x="126" y="428"/>
                </a:cxn>
                <a:cxn ang="0">
                  <a:pos x="126" y="408"/>
                </a:cxn>
                <a:cxn ang="0">
                  <a:pos x="127" y="383"/>
                </a:cxn>
                <a:cxn ang="0">
                  <a:pos x="129" y="361"/>
                </a:cxn>
                <a:cxn ang="0">
                  <a:pos x="128" y="338"/>
                </a:cxn>
                <a:cxn ang="0">
                  <a:pos x="125" y="321"/>
                </a:cxn>
                <a:cxn ang="0">
                  <a:pos x="110" y="306"/>
                </a:cxn>
                <a:cxn ang="0">
                  <a:pos x="93" y="296"/>
                </a:cxn>
                <a:cxn ang="0">
                  <a:pos x="74" y="291"/>
                </a:cxn>
                <a:cxn ang="0">
                  <a:pos x="55" y="287"/>
                </a:cxn>
                <a:cxn ang="0">
                  <a:pos x="34" y="283"/>
                </a:cxn>
                <a:cxn ang="0">
                  <a:pos x="18" y="275"/>
                </a:cxn>
                <a:cxn ang="0">
                  <a:pos x="6" y="260"/>
                </a:cxn>
                <a:cxn ang="0">
                  <a:pos x="0" y="239"/>
                </a:cxn>
                <a:cxn ang="0">
                  <a:pos x="15" y="226"/>
                </a:cxn>
                <a:cxn ang="0">
                  <a:pos x="31" y="216"/>
                </a:cxn>
                <a:cxn ang="0">
                  <a:pos x="47" y="207"/>
                </a:cxn>
                <a:cxn ang="0">
                  <a:pos x="62" y="200"/>
                </a:cxn>
                <a:cxn ang="0">
                  <a:pos x="77" y="194"/>
                </a:cxn>
                <a:cxn ang="0">
                  <a:pos x="93" y="190"/>
                </a:cxn>
                <a:cxn ang="0">
                  <a:pos x="109" y="187"/>
                </a:cxn>
                <a:cxn ang="0">
                  <a:pos x="125" y="187"/>
                </a:cxn>
                <a:cxn ang="0">
                  <a:pos x="166" y="0"/>
                </a:cxn>
                <a:cxn ang="0">
                  <a:pos x="201" y="12"/>
                </a:cxn>
                <a:cxn ang="0">
                  <a:pos x="232" y="33"/>
                </a:cxn>
                <a:cxn ang="0">
                  <a:pos x="259" y="57"/>
                </a:cxn>
                <a:cxn ang="0">
                  <a:pos x="286" y="82"/>
                </a:cxn>
                <a:cxn ang="0">
                  <a:pos x="312" y="100"/>
                </a:cxn>
                <a:cxn ang="0">
                  <a:pos x="342" y="112"/>
                </a:cxn>
                <a:cxn ang="0">
                  <a:pos x="374" y="111"/>
                </a:cxn>
                <a:cxn ang="0">
                  <a:pos x="415" y="94"/>
                </a:cxn>
              </a:cxnLst>
              <a:rect l="0" t="0" r="r" b="b"/>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5" name="Freeform 65"/>
            <p:cNvSpPr>
              <a:spLocks/>
            </p:cNvSpPr>
            <p:nvPr/>
          </p:nvSpPr>
          <p:spPr bwMode="auto">
            <a:xfrm>
              <a:off x="4102" y="1386"/>
              <a:ext cx="62" cy="58"/>
            </a:xfrm>
            <a:custGeom>
              <a:avLst/>
              <a:gdLst/>
              <a:ahLst/>
              <a:cxnLst>
                <a:cxn ang="0">
                  <a:pos x="290" y="72"/>
                </a:cxn>
                <a:cxn ang="0">
                  <a:pos x="312" y="72"/>
                </a:cxn>
                <a:cxn ang="0">
                  <a:pos x="292" y="96"/>
                </a:cxn>
                <a:cxn ang="0">
                  <a:pos x="273" y="117"/>
                </a:cxn>
                <a:cxn ang="0">
                  <a:pos x="253" y="136"/>
                </a:cxn>
                <a:cxn ang="0">
                  <a:pos x="236" y="156"/>
                </a:cxn>
                <a:cxn ang="0">
                  <a:pos x="222" y="174"/>
                </a:cxn>
                <a:cxn ang="0">
                  <a:pos x="217" y="195"/>
                </a:cxn>
                <a:cxn ang="0">
                  <a:pos x="220" y="219"/>
                </a:cxn>
                <a:cxn ang="0">
                  <a:pos x="238" y="248"/>
                </a:cxn>
                <a:cxn ang="0">
                  <a:pos x="225" y="247"/>
                </a:cxn>
                <a:cxn ang="0">
                  <a:pos x="212" y="246"/>
                </a:cxn>
                <a:cxn ang="0">
                  <a:pos x="199" y="244"/>
                </a:cxn>
                <a:cxn ang="0">
                  <a:pos x="186" y="241"/>
                </a:cxn>
                <a:cxn ang="0">
                  <a:pos x="173" y="238"/>
                </a:cxn>
                <a:cxn ang="0">
                  <a:pos x="159" y="235"/>
                </a:cxn>
                <a:cxn ang="0">
                  <a:pos x="145" y="231"/>
                </a:cxn>
                <a:cxn ang="0">
                  <a:pos x="135" y="228"/>
                </a:cxn>
                <a:cxn ang="0">
                  <a:pos x="93" y="290"/>
                </a:cxn>
                <a:cxn ang="0">
                  <a:pos x="91" y="276"/>
                </a:cxn>
                <a:cxn ang="0">
                  <a:pos x="87" y="261"/>
                </a:cxn>
                <a:cxn ang="0">
                  <a:pos x="80" y="244"/>
                </a:cxn>
                <a:cxn ang="0">
                  <a:pos x="70" y="228"/>
                </a:cxn>
                <a:cxn ang="0">
                  <a:pos x="56" y="211"/>
                </a:cxn>
                <a:cxn ang="0">
                  <a:pos x="39" y="197"/>
                </a:cxn>
                <a:cxn ang="0">
                  <a:pos x="20" y="185"/>
                </a:cxn>
                <a:cxn ang="0">
                  <a:pos x="0" y="176"/>
                </a:cxn>
                <a:cxn ang="0">
                  <a:pos x="39" y="176"/>
                </a:cxn>
                <a:cxn ang="0">
                  <a:pos x="69" y="167"/>
                </a:cxn>
                <a:cxn ang="0">
                  <a:pos x="88" y="148"/>
                </a:cxn>
                <a:cxn ang="0">
                  <a:pos x="100" y="122"/>
                </a:cxn>
                <a:cxn ang="0">
                  <a:pos x="108" y="91"/>
                </a:cxn>
                <a:cxn ang="0">
                  <a:pos x="113" y="59"/>
                </a:cxn>
                <a:cxn ang="0">
                  <a:pos x="117" y="28"/>
                </a:cxn>
                <a:cxn ang="0">
                  <a:pos x="124" y="0"/>
                </a:cxn>
                <a:cxn ang="0">
                  <a:pos x="139" y="19"/>
                </a:cxn>
                <a:cxn ang="0">
                  <a:pos x="157" y="38"/>
                </a:cxn>
                <a:cxn ang="0">
                  <a:pos x="175" y="55"/>
                </a:cxn>
                <a:cxn ang="0">
                  <a:pos x="195" y="71"/>
                </a:cxn>
                <a:cxn ang="0">
                  <a:pos x="215" y="80"/>
                </a:cxn>
                <a:cxn ang="0">
                  <a:pos x="239" y="84"/>
                </a:cxn>
                <a:cxn ang="0">
                  <a:pos x="263" y="82"/>
                </a:cxn>
                <a:cxn ang="0">
                  <a:pos x="290" y="72"/>
                </a:cxn>
              </a:cxnLst>
              <a:rect l="0" t="0" r="r" b="b"/>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6" name="Freeform 66"/>
            <p:cNvSpPr>
              <a:spLocks/>
            </p:cNvSpPr>
            <p:nvPr/>
          </p:nvSpPr>
          <p:spPr bwMode="auto">
            <a:xfrm>
              <a:off x="4170" y="1417"/>
              <a:ext cx="77" cy="84"/>
            </a:xfrm>
            <a:custGeom>
              <a:avLst/>
              <a:gdLst/>
              <a:ahLst/>
              <a:cxnLst>
                <a:cxn ang="0">
                  <a:pos x="270" y="154"/>
                </a:cxn>
                <a:cxn ang="0">
                  <a:pos x="283" y="163"/>
                </a:cxn>
                <a:cxn ang="0">
                  <a:pos x="298" y="171"/>
                </a:cxn>
                <a:cxn ang="0">
                  <a:pos x="315" y="176"/>
                </a:cxn>
                <a:cxn ang="0">
                  <a:pos x="333" y="183"/>
                </a:cxn>
                <a:cxn ang="0">
                  <a:pos x="349" y="188"/>
                </a:cxn>
                <a:cxn ang="0">
                  <a:pos x="365" y="198"/>
                </a:cxn>
                <a:cxn ang="0">
                  <a:pos x="376" y="210"/>
                </a:cxn>
                <a:cxn ang="0">
                  <a:pos x="384" y="228"/>
                </a:cxn>
                <a:cxn ang="0">
                  <a:pos x="356" y="242"/>
                </a:cxn>
                <a:cxn ang="0">
                  <a:pos x="331" y="260"/>
                </a:cxn>
                <a:cxn ang="0">
                  <a:pos x="309" y="279"/>
                </a:cxn>
                <a:cxn ang="0">
                  <a:pos x="289" y="300"/>
                </a:cxn>
                <a:cxn ang="0">
                  <a:pos x="274" y="323"/>
                </a:cxn>
                <a:cxn ang="0">
                  <a:pos x="263" y="350"/>
                </a:cxn>
                <a:cxn ang="0">
                  <a:pos x="258" y="380"/>
                </a:cxn>
                <a:cxn ang="0">
                  <a:pos x="260" y="414"/>
                </a:cxn>
                <a:cxn ang="0">
                  <a:pos x="241" y="420"/>
                </a:cxn>
                <a:cxn ang="0">
                  <a:pos x="224" y="419"/>
                </a:cxn>
                <a:cxn ang="0">
                  <a:pos x="207" y="412"/>
                </a:cxn>
                <a:cxn ang="0">
                  <a:pos x="193" y="401"/>
                </a:cxn>
                <a:cxn ang="0">
                  <a:pos x="178" y="385"/>
                </a:cxn>
                <a:cxn ang="0">
                  <a:pos x="164" y="369"/>
                </a:cxn>
                <a:cxn ang="0">
                  <a:pos x="149" y="353"/>
                </a:cxn>
                <a:cxn ang="0">
                  <a:pos x="135" y="341"/>
                </a:cxn>
                <a:cxn ang="0">
                  <a:pos x="118" y="349"/>
                </a:cxn>
                <a:cxn ang="0">
                  <a:pos x="101" y="358"/>
                </a:cxn>
                <a:cxn ang="0">
                  <a:pos x="81" y="367"/>
                </a:cxn>
                <a:cxn ang="0">
                  <a:pos x="63" y="373"/>
                </a:cxn>
                <a:cxn ang="0">
                  <a:pos x="44" y="376"/>
                </a:cxn>
                <a:cxn ang="0">
                  <a:pos x="28" y="375"/>
                </a:cxn>
                <a:cxn ang="0">
                  <a:pos x="13" y="367"/>
                </a:cxn>
                <a:cxn ang="0">
                  <a:pos x="0" y="352"/>
                </a:cxn>
                <a:cxn ang="0">
                  <a:pos x="15" y="326"/>
                </a:cxn>
                <a:cxn ang="0">
                  <a:pos x="31" y="300"/>
                </a:cxn>
                <a:cxn ang="0">
                  <a:pos x="42" y="271"/>
                </a:cxn>
                <a:cxn ang="0">
                  <a:pos x="51" y="242"/>
                </a:cxn>
                <a:cxn ang="0">
                  <a:pos x="51" y="213"/>
                </a:cxn>
                <a:cxn ang="0">
                  <a:pos x="44" y="185"/>
                </a:cxn>
                <a:cxn ang="0">
                  <a:pos x="27" y="158"/>
                </a:cxn>
                <a:cxn ang="0">
                  <a:pos x="0" y="134"/>
                </a:cxn>
                <a:cxn ang="0">
                  <a:pos x="13" y="118"/>
                </a:cxn>
                <a:cxn ang="0">
                  <a:pos x="29" y="110"/>
                </a:cxn>
                <a:cxn ang="0">
                  <a:pos x="49" y="107"/>
                </a:cxn>
                <a:cxn ang="0">
                  <a:pos x="69" y="110"/>
                </a:cxn>
                <a:cxn ang="0">
                  <a:pos x="88" y="115"/>
                </a:cxn>
                <a:cxn ang="0">
                  <a:pos x="109" y="122"/>
                </a:cxn>
                <a:cxn ang="0">
                  <a:pos x="128" y="127"/>
                </a:cxn>
                <a:cxn ang="0">
                  <a:pos x="146" y="134"/>
                </a:cxn>
                <a:cxn ang="0">
                  <a:pos x="156" y="114"/>
                </a:cxn>
                <a:cxn ang="0">
                  <a:pos x="168" y="94"/>
                </a:cxn>
                <a:cxn ang="0">
                  <a:pos x="180" y="75"/>
                </a:cxn>
                <a:cxn ang="0">
                  <a:pos x="193" y="58"/>
                </a:cxn>
                <a:cxn ang="0">
                  <a:pos x="206" y="40"/>
                </a:cxn>
                <a:cxn ang="0">
                  <a:pos x="219" y="26"/>
                </a:cxn>
                <a:cxn ang="0">
                  <a:pos x="233" y="11"/>
                </a:cxn>
                <a:cxn ang="0">
                  <a:pos x="249" y="0"/>
                </a:cxn>
                <a:cxn ang="0">
                  <a:pos x="270" y="154"/>
                </a:cxn>
              </a:cxnLst>
              <a:rect l="0" t="0" r="r" b="b"/>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7" name="Freeform 67"/>
            <p:cNvSpPr>
              <a:spLocks/>
            </p:cNvSpPr>
            <p:nvPr/>
          </p:nvSpPr>
          <p:spPr bwMode="auto">
            <a:xfrm>
              <a:off x="4185" y="1435"/>
              <a:ext cx="47" cy="54"/>
            </a:xfrm>
            <a:custGeom>
              <a:avLst/>
              <a:gdLst/>
              <a:ahLst/>
              <a:cxnLst>
                <a:cxn ang="0">
                  <a:pos x="239" y="136"/>
                </a:cxn>
                <a:cxn ang="0">
                  <a:pos x="229" y="141"/>
                </a:cxn>
                <a:cxn ang="0">
                  <a:pos x="220" y="147"/>
                </a:cxn>
                <a:cxn ang="0">
                  <a:pos x="208" y="152"/>
                </a:cxn>
                <a:cxn ang="0">
                  <a:pos x="197" y="158"/>
                </a:cxn>
                <a:cxn ang="0">
                  <a:pos x="185" y="164"/>
                </a:cxn>
                <a:cxn ang="0">
                  <a:pos x="174" y="173"/>
                </a:cxn>
                <a:cxn ang="0">
                  <a:pos x="164" y="183"/>
                </a:cxn>
                <a:cxn ang="0">
                  <a:pos x="156" y="198"/>
                </a:cxn>
                <a:cxn ang="0">
                  <a:pos x="146" y="270"/>
                </a:cxn>
                <a:cxn ang="0">
                  <a:pos x="127" y="255"/>
                </a:cxn>
                <a:cxn ang="0">
                  <a:pos x="109" y="237"/>
                </a:cxn>
                <a:cxn ang="0">
                  <a:pos x="92" y="219"/>
                </a:cxn>
                <a:cxn ang="0">
                  <a:pos x="76" y="206"/>
                </a:cxn>
                <a:cxn ang="0">
                  <a:pos x="58" y="196"/>
                </a:cxn>
                <a:cxn ang="0">
                  <a:pos x="41" y="194"/>
                </a:cxn>
                <a:cxn ang="0">
                  <a:pos x="21" y="204"/>
                </a:cxn>
                <a:cxn ang="0">
                  <a:pos x="0" y="228"/>
                </a:cxn>
                <a:cxn ang="0">
                  <a:pos x="6" y="210"/>
                </a:cxn>
                <a:cxn ang="0">
                  <a:pos x="15" y="193"/>
                </a:cxn>
                <a:cxn ang="0">
                  <a:pos x="24" y="174"/>
                </a:cxn>
                <a:cxn ang="0">
                  <a:pos x="34" y="155"/>
                </a:cxn>
                <a:cxn ang="0">
                  <a:pos x="39" y="135"/>
                </a:cxn>
                <a:cxn ang="0">
                  <a:pos x="41" y="117"/>
                </a:cxn>
                <a:cxn ang="0">
                  <a:pos x="35" y="100"/>
                </a:cxn>
                <a:cxn ang="0">
                  <a:pos x="22" y="84"/>
                </a:cxn>
                <a:cxn ang="0">
                  <a:pos x="0" y="72"/>
                </a:cxn>
                <a:cxn ang="0">
                  <a:pos x="13" y="70"/>
                </a:cxn>
                <a:cxn ang="0">
                  <a:pos x="23" y="76"/>
                </a:cxn>
                <a:cxn ang="0">
                  <a:pos x="30" y="83"/>
                </a:cxn>
                <a:cxn ang="0">
                  <a:pos x="37" y="93"/>
                </a:cxn>
                <a:cxn ang="0">
                  <a:pos x="42" y="102"/>
                </a:cxn>
                <a:cxn ang="0">
                  <a:pos x="50" y="110"/>
                </a:cxn>
                <a:cxn ang="0">
                  <a:pos x="59" y="114"/>
                </a:cxn>
                <a:cxn ang="0">
                  <a:pos x="74" y="114"/>
                </a:cxn>
                <a:cxn ang="0">
                  <a:pos x="146" y="0"/>
                </a:cxn>
                <a:cxn ang="0">
                  <a:pos x="138" y="27"/>
                </a:cxn>
                <a:cxn ang="0">
                  <a:pos x="139" y="52"/>
                </a:cxn>
                <a:cxn ang="0">
                  <a:pos x="147" y="70"/>
                </a:cxn>
                <a:cxn ang="0">
                  <a:pos x="161" y="87"/>
                </a:cxn>
                <a:cxn ang="0">
                  <a:pos x="178" y="100"/>
                </a:cxn>
                <a:cxn ang="0">
                  <a:pos x="198" y="112"/>
                </a:cxn>
                <a:cxn ang="0">
                  <a:pos x="219" y="123"/>
                </a:cxn>
                <a:cxn ang="0">
                  <a:pos x="239" y="136"/>
                </a:cxn>
              </a:cxnLst>
              <a:rect l="0" t="0" r="r" b="b"/>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8" name="Freeform 68"/>
            <p:cNvSpPr>
              <a:spLocks/>
            </p:cNvSpPr>
            <p:nvPr/>
          </p:nvSpPr>
          <p:spPr bwMode="auto">
            <a:xfrm>
              <a:off x="4297" y="1514"/>
              <a:ext cx="27" cy="50"/>
            </a:xfrm>
            <a:custGeom>
              <a:avLst/>
              <a:gdLst/>
              <a:ahLst/>
              <a:cxnLst>
                <a:cxn ang="0">
                  <a:pos x="134" y="249"/>
                </a:cxn>
                <a:cxn ang="0">
                  <a:pos x="128" y="239"/>
                </a:cxn>
                <a:cxn ang="0">
                  <a:pos x="120" y="233"/>
                </a:cxn>
                <a:cxn ang="0">
                  <a:pos x="108" y="231"/>
                </a:cxn>
                <a:cxn ang="0">
                  <a:pos x="98" y="232"/>
                </a:cxn>
                <a:cxn ang="0">
                  <a:pos x="86" y="233"/>
                </a:cxn>
                <a:cxn ang="0">
                  <a:pos x="76" y="235"/>
                </a:cxn>
                <a:cxn ang="0">
                  <a:pos x="67" y="237"/>
                </a:cxn>
                <a:cxn ang="0">
                  <a:pos x="62" y="239"/>
                </a:cxn>
                <a:cxn ang="0">
                  <a:pos x="66" y="223"/>
                </a:cxn>
                <a:cxn ang="0">
                  <a:pos x="70" y="212"/>
                </a:cxn>
                <a:cxn ang="0">
                  <a:pos x="73" y="200"/>
                </a:cxn>
                <a:cxn ang="0">
                  <a:pos x="78" y="191"/>
                </a:cxn>
                <a:cxn ang="0">
                  <a:pos x="80" y="181"/>
                </a:cxn>
                <a:cxn ang="0">
                  <a:pos x="80" y="171"/>
                </a:cxn>
                <a:cxn ang="0">
                  <a:pos x="77" y="159"/>
                </a:cxn>
                <a:cxn ang="0">
                  <a:pos x="72" y="145"/>
                </a:cxn>
                <a:cxn ang="0">
                  <a:pos x="60" y="139"/>
                </a:cxn>
                <a:cxn ang="0">
                  <a:pos x="50" y="135"/>
                </a:cxn>
                <a:cxn ang="0">
                  <a:pos x="41" y="129"/>
                </a:cxn>
                <a:cxn ang="0">
                  <a:pos x="32" y="126"/>
                </a:cxn>
                <a:cxn ang="0">
                  <a:pos x="23" y="120"/>
                </a:cxn>
                <a:cxn ang="0">
                  <a:pos x="15" y="117"/>
                </a:cxn>
                <a:cxn ang="0">
                  <a:pos x="7" y="115"/>
                </a:cxn>
                <a:cxn ang="0">
                  <a:pos x="0" y="115"/>
                </a:cxn>
                <a:cxn ang="0">
                  <a:pos x="24" y="108"/>
                </a:cxn>
                <a:cxn ang="0">
                  <a:pos x="43" y="99"/>
                </a:cxn>
                <a:cxn ang="0">
                  <a:pos x="59" y="86"/>
                </a:cxn>
                <a:cxn ang="0">
                  <a:pos x="72" y="73"/>
                </a:cxn>
                <a:cxn ang="0">
                  <a:pos x="82" y="56"/>
                </a:cxn>
                <a:cxn ang="0">
                  <a:pos x="93" y="38"/>
                </a:cxn>
                <a:cxn ang="0">
                  <a:pos x="103" y="19"/>
                </a:cxn>
                <a:cxn ang="0">
                  <a:pos x="114" y="0"/>
                </a:cxn>
                <a:cxn ang="0">
                  <a:pos x="134" y="249"/>
                </a:cxn>
              </a:cxnLst>
              <a:rect l="0" t="0" r="r" b="b"/>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9" name="Freeform 69"/>
            <p:cNvSpPr>
              <a:spLocks/>
            </p:cNvSpPr>
            <p:nvPr/>
          </p:nvSpPr>
          <p:spPr bwMode="auto">
            <a:xfrm>
              <a:off x="4145" y="1547"/>
              <a:ext cx="34" cy="42"/>
            </a:xfrm>
            <a:custGeom>
              <a:avLst/>
              <a:gdLst/>
              <a:ahLst/>
              <a:cxnLst>
                <a:cxn ang="0">
                  <a:pos x="166" y="72"/>
                </a:cxn>
                <a:cxn ang="0">
                  <a:pos x="166" y="196"/>
                </a:cxn>
                <a:cxn ang="0">
                  <a:pos x="157" y="192"/>
                </a:cxn>
                <a:cxn ang="0">
                  <a:pos x="149" y="188"/>
                </a:cxn>
                <a:cxn ang="0">
                  <a:pos x="141" y="185"/>
                </a:cxn>
                <a:cxn ang="0">
                  <a:pos x="133" y="181"/>
                </a:cxn>
                <a:cxn ang="0">
                  <a:pos x="123" y="178"/>
                </a:cxn>
                <a:cxn ang="0">
                  <a:pos x="114" y="177"/>
                </a:cxn>
                <a:cxn ang="0">
                  <a:pos x="104" y="176"/>
                </a:cxn>
                <a:cxn ang="0">
                  <a:pos x="94" y="176"/>
                </a:cxn>
                <a:cxn ang="0">
                  <a:pos x="72" y="206"/>
                </a:cxn>
                <a:cxn ang="0">
                  <a:pos x="70" y="199"/>
                </a:cxn>
                <a:cxn ang="0">
                  <a:pos x="66" y="189"/>
                </a:cxn>
                <a:cxn ang="0">
                  <a:pos x="59" y="177"/>
                </a:cxn>
                <a:cxn ang="0">
                  <a:pos x="51" y="166"/>
                </a:cxn>
                <a:cxn ang="0">
                  <a:pos x="39" y="152"/>
                </a:cxn>
                <a:cxn ang="0">
                  <a:pos x="28" y="143"/>
                </a:cxn>
                <a:cxn ang="0">
                  <a:pos x="13" y="136"/>
                </a:cxn>
                <a:cxn ang="0">
                  <a:pos x="0" y="134"/>
                </a:cxn>
                <a:cxn ang="0">
                  <a:pos x="52" y="0"/>
                </a:cxn>
                <a:cxn ang="0">
                  <a:pos x="56" y="20"/>
                </a:cxn>
                <a:cxn ang="0">
                  <a:pos x="64" y="39"/>
                </a:cxn>
                <a:cxn ang="0">
                  <a:pos x="74" y="54"/>
                </a:cxn>
                <a:cxn ang="0">
                  <a:pos x="89" y="66"/>
                </a:cxn>
                <a:cxn ang="0">
                  <a:pos x="104" y="73"/>
                </a:cxn>
                <a:cxn ang="0">
                  <a:pos x="122" y="77"/>
                </a:cxn>
                <a:cxn ang="0">
                  <a:pos x="142" y="76"/>
                </a:cxn>
                <a:cxn ang="0">
                  <a:pos x="166" y="72"/>
                </a:cxn>
              </a:cxnLst>
              <a:rect l="0" t="0" r="r" b="b"/>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0" name="Freeform 70"/>
            <p:cNvSpPr>
              <a:spLocks/>
            </p:cNvSpPr>
            <p:nvPr/>
          </p:nvSpPr>
          <p:spPr bwMode="auto">
            <a:xfrm>
              <a:off x="4063" y="1572"/>
              <a:ext cx="49" cy="66"/>
            </a:xfrm>
            <a:custGeom>
              <a:avLst/>
              <a:gdLst/>
              <a:ahLst/>
              <a:cxnLst>
                <a:cxn ang="0">
                  <a:pos x="246" y="92"/>
                </a:cxn>
                <a:cxn ang="0">
                  <a:pos x="235" y="280"/>
                </a:cxn>
                <a:cxn ang="0">
                  <a:pos x="173" y="248"/>
                </a:cxn>
                <a:cxn ang="0">
                  <a:pos x="111" y="331"/>
                </a:cxn>
                <a:cxn ang="0">
                  <a:pos x="111" y="314"/>
                </a:cxn>
                <a:cxn ang="0">
                  <a:pos x="119" y="295"/>
                </a:cxn>
                <a:cxn ang="0">
                  <a:pos x="129" y="275"/>
                </a:cxn>
                <a:cxn ang="0">
                  <a:pos x="141" y="256"/>
                </a:cxn>
                <a:cxn ang="0">
                  <a:pos x="146" y="236"/>
                </a:cxn>
                <a:cxn ang="0">
                  <a:pos x="144" y="220"/>
                </a:cxn>
                <a:cxn ang="0">
                  <a:pos x="130" y="205"/>
                </a:cxn>
                <a:cxn ang="0">
                  <a:pos x="101" y="196"/>
                </a:cxn>
                <a:cxn ang="0">
                  <a:pos x="86" y="187"/>
                </a:cxn>
                <a:cxn ang="0">
                  <a:pos x="68" y="183"/>
                </a:cxn>
                <a:cxn ang="0">
                  <a:pos x="48" y="181"/>
                </a:cxn>
                <a:cxn ang="0">
                  <a:pos x="30" y="178"/>
                </a:cxn>
                <a:cxn ang="0">
                  <a:pos x="14" y="172"/>
                </a:cxn>
                <a:cxn ang="0">
                  <a:pos x="4" y="161"/>
                </a:cxn>
                <a:cxn ang="0">
                  <a:pos x="0" y="142"/>
                </a:cxn>
                <a:cxn ang="0">
                  <a:pos x="7" y="114"/>
                </a:cxn>
                <a:cxn ang="0">
                  <a:pos x="32" y="111"/>
                </a:cxn>
                <a:cxn ang="0">
                  <a:pos x="57" y="105"/>
                </a:cxn>
                <a:cxn ang="0">
                  <a:pos x="77" y="96"/>
                </a:cxn>
                <a:cxn ang="0">
                  <a:pos x="98" y="83"/>
                </a:cxn>
                <a:cxn ang="0">
                  <a:pos x="112" y="66"/>
                </a:cxn>
                <a:cxn ang="0">
                  <a:pos x="126" y="47"/>
                </a:cxn>
                <a:cxn ang="0">
                  <a:pos x="135" y="25"/>
                </a:cxn>
                <a:cxn ang="0">
                  <a:pos x="142" y="0"/>
                </a:cxn>
                <a:cxn ang="0">
                  <a:pos x="148" y="16"/>
                </a:cxn>
                <a:cxn ang="0">
                  <a:pos x="157" y="34"/>
                </a:cxn>
                <a:cxn ang="0">
                  <a:pos x="167" y="52"/>
                </a:cxn>
                <a:cxn ang="0">
                  <a:pos x="178" y="70"/>
                </a:cxn>
                <a:cxn ang="0">
                  <a:pos x="190" y="82"/>
                </a:cxn>
                <a:cxn ang="0">
                  <a:pos x="205" y="92"/>
                </a:cxn>
                <a:cxn ang="0">
                  <a:pos x="223" y="96"/>
                </a:cxn>
                <a:cxn ang="0">
                  <a:pos x="246" y="92"/>
                </a:cxn>
              </a:cxnLst>
              <a:rect l="0" t="0" r="r" b="b"/>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1" name="Freeform 71"/>
            <p:cNvSpPr>
              <a:spLocks/>
            </p:cNvSpPr>
            <p:nvPr/>
          </p:nvSpPr>
          <p:spPr bwMode="auto">
            <a:xfrm>
              <a:off x="4046" y="1616"/>
              <a:ext cx="62" cy="122"/>
            </a:xfrm>
            <a:custGeom>
              <a:avLst/>
              <a:gdLst/>
              <a:ahLst/>
              <a:cxnLst>
                <a:cxn ang="0">
                  <a:pos x="155" y="30"/>
                </a:cxn>
                <a:cxn ang="0">
                  <a:pos x="153" y="53"/>
                </a:cxn>
                <a:cxn ang="0">
                  <a:pos x="149" y="77"/>
                </a:cxn>
                <a:cxn ang="0">
                  <a:pos x="143" y="99"/>
                </a:cxn>
                <a:cxn ang="0">
                  <a:pos x="137" y="123"/>
                </a:cxn>
                <a:cxn ang="0">
                  <a:pos x="132" y="146"/>
                </a:cxn>
                <a:cxn ang="0">
                  <a:pos x="129" y="169"/>
                </a:cxn>
                <a:cxn ang="0">
                  <a:pos x="129" y="193"/>
                </a:cxn>
                <a:cxn ang="0">
                  <a:pos x="135" y="217"/>
                </a:cxn>
                <a:cxn ang="0">
                  <a:pos x="160" y="207"/>
                </a:cxn>
                <a:cxn ang="0">
                  <a:pos x="182" y="190"/>
                </a:cxn>
                <a:cxn ang="0">
                  <a:pos x="203" y="168"/>
                </a:cxn>
                <a:cxn ang="0">
                  <a:pos x="223" y="147"/>
                </a:cxn>
                <a:cxn ang="0">
                  <a:pos x="242" y="126"/>
                </a:cxn>
                <a:cxn ang="0">
                  <a:pos x="263" y="115"/>
                </a:cxn>
                <a:cxn ang="0">
                  <a:pos x="285" y="112"/>
                </a:cxn>
                <a:cxn ang="0">
                  <a:pos x="311" y="124"/>
                </a:cxn>
                <a:cxn ang="0">
                  <a:pos x="310" y="182"/>
                </a:cxn>
                <a:cxn ang="0">
                  <a:pos x="303" y="242"/>
                </a:cxn>
                <a:cxn ang="0">
                  <a:pos x="291" y="301"/>
                </a:cxn>
                <a:cxn ang="0">
                  <a:pos x="279" y="363"/>
                </a:cxn>
                <a:cxn ang="0">
                  <a:pos x="263" y="424"/>
                </a:cxn>
                <a:cxn ang="0">
                  <a:pos x="251" y="486"/>
                </a:cxn>
                <a:cxn ang="0">
                  <a:pos x="241" y="548"/>
                </a:cxn>
                <a:cxn ang="0">
                  <a:pos x="239" y="611"/>
                </a:cxn>
                <a:cxn ang="0">
                  <a:pos x="206" y="607"/>
                </a:cxn>
                <a:cxn ang="0">
                  <a:pos x="175" y="603"/>
                </a:cxn>
                <a:cxn ang="0">
                  <a:pos x="142" y="599"/>
                </a:cxn>
                <a:cxn ang="0">
                  <a:pos x="111" y="595"/>
                </a:cxn>
                <a:cxn ang="0">
                  <a:pos x="80" y="587"/>
                </a:cxn>
                <a:cxn ang="0">
                  <a:pos x="51" y="578"/>
                </a:cxn>
                <a:cxn ang="0">
                  <a:pos x="24" y="565"/>
                </a:cxn>
                <a:cxn ang="0">
                  <a:pos x="0" y="549"/>
                </a:cxn>
                <a:cxn ang="0">
                  <a:pos x="23" y="485"/>
                </a:cxn>
                <a:cxn ang="0">
                  <a:pos x="40" y="418"/>
                </a:cxn>
                <a:cxn ang="0">
                  <a:pos x="52" y="350"/>
                </a:cxn>
                <a:cxn ang="0">
                  <a:pos x="62" y="281"/>
                </a:cxn>
                <a:cxn ang="0">
                  <a:pos x="68" y="210"/>
                </a:cxn>
                <a:cxn ang="0">
                  <a:pos x="75" y="140"/>
                </a:cxn>
                <a:cxn ang="0">
                  <a:pos x="82" y="69"/>
                </a:cxn>
                <a:cxn ang="0">
                  <a:pos x="93" y="0"/>
                </a:cxn>
                <a:cxn ang="0">
                  <a:pos x="103" y="0"/>
                </a:cxn>
                <a:cxn ang="0">
                  <a:pos x="114" y="2"/>
                </a:cxn>
                <a:cxn ang="0">
                  <a:pos x="123" y="5"/>
                </a:cxn>
                <a:cxn ang="0">
                  <a:pos x="132" y="11"/>
                </a:cxn>
                <a:cxn ang="0">
                  <a:pos x="138" y="15"/>
                </a:cxn>
                <a:cxn ang="0">
                  <a:pos x="145" y="20"/>
                </a:cxn>
                <a:cxn ang="0">
                  <a:pos x="150" y="25"/>
                </a:cxn>
                <a:cxn ang="0">
                  <a:pos x="155" y="30"/>
                </a:cxn>
              </a:cxnLst>
              <a:rect l="0" t="0" r="r" b="b"/>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2" name="Freeform 72"/>
            <p:cNvSpPr>
              <a:spLocks/>
            </p:cNvSpPr>
            <p:nvPr/>
          </p:nvSpPr>
          <p:spPr bwMode="auto">
            <a:xfrm>
              <a:off x="4232" y="1620"/>
              <a:ext cx="54" cy="60"/>
            </a:xfrm>
            <a:custGeom>
              <a:avLst/>
              <a:gdLst/>
              <a:ahLst/>
              <a:cxnLst>
                <a:cxn ang="0">
                  <a:pos x="156" y="93"/>
                </a:cxn>
                <a:cxn ang="0">
                  <a:pos x="167" y="87"/>
                </a:cxn>
                <a:cxn ang="0">
                  <a:pos x="178" y="82"/>
                </a:cxn>
                <a:cxn ang="0">
                  <a:pos x="190" y="75"/>
                </a:cxn>
                <a:cxn ang="0">
                  <a:pos x="202" y="69"/>
                </a:cxn>
                <a:cxn ang="0">
                  <a:pos x="213" y="63"/>
                </a:cxn>
                <a:cxn ang="0">
                  <a:pos x="226" y="60"/>
                </a:cxn>
                <a:cxn ang="0">
                  <a:pos x="237" y="59"/>
                </a:cxn>
                <a:cxn ang="0">
                  <a:pos x="250" y="62"/>
                </a:cxn>
                <a:cxn ang="0">
                  <a:pos x="270" y="218"/>
                </a:cxn>
                <a:cxn ang="0">
                  <a:pos x="253" y="211"/>
                </a:cxn>
                <a:cxn ang="0">
                  <a:pos x="239" y="205"/>
                </a:cxn>
                <a:cxn ang="0">
                  <a:pos x="226" y="197"/>
                </a:cxn>
                <a:cxn ang="0">
                  <a:pos x="213" y="190"/>
                </a:cxn>
                <a:cxn ang="0">
                  <a:pos x="200" y="183"/>
                </a:cxn>
                <a:cxn ang="0">
                  <a:pos x="189" y="181"/>
                </a:cxn>
                <a:cxn ang="0">
                  <a:pos x="177" y="181"/>
                </a:cxn>
                <a:cxn ang="0">
                  <a:pos x="166" y="187"/>
                </a:cxn>
                <a:cxn ang="0">
                  <a:pos x="125" y="301"/>
                </a:cxn>
                <a:cxn ang="0">
                  <a:pos x="119" y="291"/>
                </a:cxn>
                <a:cxn ang="0">
                  <a:pos x="115" y="281"/>
                </a:cxn>
                <a:cxn ang="0">
                  <a:pos x="113" y="270"/>
                </a:cxn>
                <a:cxn ang="0">
                  <a:pos x="113" y="260"/>
                </a:cxn>
                <a:cxn ang="0">
                  <a:pos x="111" y="250"/>
                </a:cxn>
                <a:cxn ang="0">
                  <a:pos x="108" y="241"/>
                </a:cxn>
                <a:cxn ang="0">
                  <a:pos x="103" y="233"/>
                </a:cxn>
                <a:cxn ang="0">
                  <a:pos x="94" y="228"/>
                </a:cxn>
                <a:cxn ang="0">
                  <a:pos x="83" y="218"/>
                </a:cxn>
                <a:cxn ang="0">
                  <a:pos x="74" y="213"/>
                </a:cxn>
                <a:cxn ang="0">
                  <a:pos x="62" y="210"/>
                </a:cxn>
                <a:cxn ang="0">
                  <a:pos x="51" y="211"/>
                </a:cxn>
                <a:cxn ang="0">
                  <a:pos x="37" y="213"/>
                </a:cxn>
                <a:cxn ang="0">
                  <a:pos x="25" y="215"/>
                </a:cxn>
                <a:cxn ang="0">
                  <a:pos x="11" y="216"/>
                </a:cxn>
                <a:cxn ang="0">
                  <a:pos x="0" y="218"/>
                </a:cxn>
                <a:cxn ang="0">
                  <a:pos x="24" y="197"/>
                </a:cxn>
                <a:cxn ang="0">
                  <a:pos x="44" y="173"/>
                </a:cxn>
                <a:cxn ang="0">
                  <a:pos x="60" y="147"/>
                </a:cxn>
                <a:cxn ang="0">
                  <a:pos x="72" y="120"/>
                </a:cxn>
                <a:cxn ang="0">
                  <a:pos x="80" y="91"/>
                </a:cxn>
                <a:cxn ang="0">
                  <a:pos x="85" y="61"/>
                </a:cxn>
                <a:cxn ang="0">
                  <a:pos x="85" y="31"/>
                </a:cxn>
                <a:cxn ang="0">
                  <a:pos x="83" y="0"/>
                </a:cxn>
                <a:cxn ang="0">
                  <a:pos x="95" y="9"/>
                </a:cxn>
                <a:cxn ang="0">
                  <a:pos x="104" y="22"/>
                </a:cxn>
                <a:cxn ang="0">
                  <a:pos x="109" y="34"/>
                </a:cxn>
                <a:cxn ang="0">
                  <a:pos x="115" y="50"/>
                </a:cxn>
                <a:cxn ang="0">
                  <a:pos x="120" y="62"/>
                </a:cxn>
                <a:cxn ang="0">
                  <a:pos x="128" y="76"/>
                </a:cxn>
                <a:cxn ang="0">
                  <a:pos x="139" y="86"/>
                </a:cxn>
                <a:cxn ang="0">
                  <a:pos x="156" y="93"/>
                </a:cxn>
              </a:cxnLst>
              <a:rect l="0" t="0" r="r" b="b"/>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3" name="Freeform 73"/>
            <p:cNvSpPr>
              <a:spLocks/>
            </p:cNvSpPr>
            <p:nvPr/>
          </p:nvSpPr>
          <p:spPr bwMode="auto">
            <a:xfrm>
              <a:off x="4322" y="1663"/>
              <a:ext cx="37" cy="44"/>
            </a:xfrm>
            <a:custGeom>
              <a:avLst/>
              <a:gdLst/>
              <a:ahLst/>
              <a:cxnLst>
                <a:cxn ang="0">
                  <a:pos x="187" y="176"/>
                </a:cxn>
                <a:cxn ang="0">
                  <a:pos x="174" y="171"/>
                </a:cxn>
                <a:cxn ang="0">
                  <a:pos x="163" y="166"/>
                </a:cxn>
                <a:cxn ang="0">
                  <a:pos x="152" y="161"/>
                </a:cxn>
                <a:cxn ang="0">
                  <a:pos x="142" y="157"/>
                </a:cxn>
                <a:cxn ang="0">
                  <a:pos x="130" y="153"/>
                </a:cxn>
                <a:cxn ang="0">
                  <a:pos x="121" y="152"/>
                </a:cxn>
                <a:cxn ang="0">
                  <a:pos x="111" y="152"/>
                </a:cxn>
                <a:cxn ang="0">
                  <a:pos x="104" y="155"/>
                </a:cxn>
                <a:cxn ang="0">
                  <a:pos x="95" y="162"/>
                </a:cxn>
                <a:cxn ang="0">
                  <a:pos x="88" y="172"/>
                </a:cxn>
                <a:cxn ang="0">
                  <a:pos x="83" y="181"/>
                </a:cxn>
                <a:cxn ang="0">
                  <a:pos x="77" y="190"/>
                </a:cxn>
                <a:cxn ang="0">
                  <a:pos x="70" y="197"/>
                </a:cxn>
                <a:cxn ang="0">
                  <a:pos x="65" y="205"/>
                </a:cxn>
                <a:cxn ang="0">
                  <a:pos x="58" y="211"/>
                </a:cxn>
                <a:cxn ang="0">
                  <a:pos x="52" y="217"/>
                </a:cxn>
                <a:cxn ang="0">
                  <a:pos x="59" y="201"/>
                </a:cxn>
                <a:cxn ang="0">
                  <a:pos x="59" y="186"/>
                </a:cxn>
                <a:cxn ang="0">
                  <a:pos x="53" y="171"/>
                </a:cxn>
                <a:cxn ang="0">
                  <a:pos x="44" y="157"/>
                </a:cxn>
                <a:cxn ang="0">
                  <a:pos x="32" y="144"/>
                </a:cxn>
                <a:cxn ang="0">
                  <a:pos x="21" y="132"/>
                </a:cxn>
                <a:cxn ang="0">
                  <a:pos x="8" y="122"/>
                </a:cxn>
                <a:cxn ang="0">
                  <a:pos x="0" y="114"/>
                </a:cxn>
                <a:cxn ang="0">
                  <a:pos x="24" y="112"/>
                </a:cxn>
                <a:cxn ang="0">
                  <a:pos x="42" y="104"/>
                </a:cxn>
                <a:cxn ang="0">
                  <a:pos x="57" y="89"/>
                </a:cxn>
                <a:cxn ang="0">
                  <a:pos x="68" y="73"/>
                </a:cxn>
                <a:cxn ang="0">
                  <a:pos x="78" y="51"/>
                </a:cxn>
                <a:cxn ang="0">
                  <a:pos x="88" y="32"/>
                </a:cxn>
                <a:cxn ang="0">
                  <a:pos x="100" y="13"/>
                </a:cxn>
                <a:cxn ang="0">
                  <a:pos x="114" y="0"/>
                </a:cxn>
                <a:cxn ang="0">
                  <a:pos x="118" y="23"/>
                </a:cxn>
                <a:cxn ang="0">
                  <a:pos x="122" y="45"/>
                </a:cxn>
                <a:cxn ang="0">
                  <a:pos x="127" y="68"/>
                </a:cxn>
                <a:cxn ang="0">
                  <a:pos x="135" y="92"/>
                </a:cxn>
                <a:cxn ang="0">
                  <a:pos x="143" y="113"/>
                </a:cxn>
                <a:cxn ang="0">
                  <a:pos x="154" y="135"/>
                </a:cxn>
                <a:cxn ang="0">
                  <a:pos x="169" y="155"/>
                </a:cxn>
                <a:cxn ang="0">
                  <a:pos x="187" y="176"/>
                </a:cxn>
              </a:cxnLst>
              <a:rect l="0" t="0" r="r" b="b"/>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4" name="Freeform 74"/>
            <p:cNvSpPr>
              <a:spLocks/>
            </p:cNvSpPr>
            <p:nvPr/>
          </p:nvSpPr>
          <p:spPr bwMode="auto">
            <a:xfrm>
              <a:off x="4112" y="1663"/>
              <a:ext cx="52" cy="46"/>
            </a:xfrm>
            <a:custGeom>
              <a:avLst/>
              <a:gdLst/>
              <a:ahLst/>
              <a:cxnLst>
                <a:cxn ang="0">
                  <a:pos x="208" y="93"/>
                </a:cxn>
                <a:cxn ang="0">
                  <a:pos x="260" y="93"/>
                </a:cxn>
                <a:cxn ang="0">
                  <a:pos x="246" y="105"/>
                </a:cxn>
                <a:cxn ang="0">
                  <a:pos x="234" y="119"/>
                </a:cxn>
                <a:cxn ang="0">
                  <a:pos x="220" y="135"/>
                </a:cxn>
                <a:cxn ang="0">
                  <a:pos x="211" y="152"/>
                </a:cxn>
                <a:cxn ang="0">
                  <a:pos x="203" y="167"/>
                </a:cxn>
                <a:cxn ang="0">
                  <a:pos x="201" y="184"/>
                </a:cxn>
                <a:cxn ang="0">
                  <a:pos x="205" y="200"/>
                </a:cxn>
                <a:cxn ang="0">
                  <a:pos x="218" y="217"/>
                </a:cxn>
                <a:cxn ang="0">
                  <a:pos x="218" y="227"/>
                </a:cxn>
                <a:cxn ang="0">
                  <a:pos x="214" y="228"/>
                </a:cxn>
                <a:cxn ang="0">
                  <a:pos x="206" y="227"/>
                </a:cxn>
                <a:cxn ang="0">
                  <a:pos x="195" y="223"/>
                </a:cxn>
                <a:cxn ang="0">
                  <a:pos x="183" y="219"/>
                </a:cxn>
                <a:cxn ang="0">
                  <a:pos x="167" y="216"/>
                </a:cxn>
                <a:cxn ang="0">
                  <a:pos x="151" y="215"/>
                </a:cxn>
                <a:cxn ang="0">
                  <a:pos x="136" y="218"/>
                </a:cxn>
                <a:cxn ang="0">
                  <a:pos x="124" y="227"/>
                </a:cxn>
                <a:cxn ang="0">
                  <a:pos x="116" y="206"/>
                </a:cxn>
                <a:cxn ang="0">
                  <a:pos x="104" y="191"/>
                </a:cxn>
                <a:cxn ang="0">
                  <a:pos x="88" y="180"/>
                </a:cxn>
                <a:cxn ang="0">
                  <a:pos x="70" y="173"/>
                </a:cxn>
                <a:cxn ang="0">
                  <a:pos x="49" y="165"/>
                </a:cxn>
                <a:cxn ang="0">
                  <a:pos x="30" y="157"/>
                </a:cxn>
                <a:cxn ang="0">
                  <a:pos x="13" y="147"/>
                </a:cxn>
                <a:cxn ang="0">
                  <a:pos x="0" y="135"/>
                </a:cxn>
                <a:cxn ang="0">
                  <a:pos x="15" y="125"/>
                </a:cxn>
                <a:cxn ang="0">
                  <a:pos x="35" y="118"/>
                </a:cxn>
                <a:cxn ang="0">
                  <a:pos x="54" y="113"/>
                </a:cxn>
                <a:cxn ang="0">
                  <a:pos x="74" y="110"/>
                </a:cxn>
                <a:cxn ang="0">
                  <a:pos x="92" y="103"/>
                </a:cxn>
                <a:cxn ang="0">
                  <a:pos x="109" y="94"/>
                </a:cxn>
                <a:cxn ang="0">
                  <a:pos x="123" y="80"/>
                </a:cxn>
                <a:cxn ang="0">
                  <a:pos x="134" y="62"/>
                </a:cxn>
                <a:cxn ang="0">
                  <a:pos x="156" y="0"/>
                </a:cxn>
                <a:cxn ang="0">
                  <a:pos x="159" y="14"/>
                </a:cxn>
                <a:cxn ang="0">
                  <a:pos x="162" y="26"/>
                </a:cxn>
                <a:cxn ang="0">
                  <a:pos x="167" y="38"/>
                </a:cxn>
                <a:cxn ang="0">
                  <a:pos x="173" y="50"/>
                </a:cxn>
                <a:cxn ang="0">
                  <a:pos x="178" y="60"/>
                </a:cxn>
                <a:cxn ang="0">
                  <a:pos x="186" y="70"/>
                </a:cxn>
                <a:cxn ang="0">
                  <a:pos x="196" y="80"/>
                </a:cxn>
                <a:cxn ang="0">
                  <a:pos x="208" y="93"/>
                </a:cxn>
              </a:cxnLst>
              <a:rect l="0" t="0" r="r" b="b"/>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5" name="Freeform 75"/>
            <p:cNvSpPr>
              <a:spLocks/>
            </p:cNvSpPr>
            <p:nvPr/>
          </p:nvSpPr>
          <p:spPr bwMode="auto">
            <a:xfrm>
              <a:off x="4228" y="1668"/>
              <a:ext cx="60" cy="102"/>
            </a:xfrm>
            <a:custGeom>
              <a:avLst/>
              <a:gdLst/>
              <a:ahLst/>
              <a:cxnLst>
                <a:cxn ang="0">
                  <a:pos x="300" y="456"/>
                </a:cxn>
                <a:cxn ang="0">
                  <a:pos x="266" y="473"/>
                </a:cxn>
                <a:cxn ang="0">
                  <a:pos x="230" y="488"/>
                </a:cxn>
                <a:cxn ang="0">
                  <a:pos x="192" y="499"/>
                </a:cxn>
                <a:cxn ang="0">
                  <a:pos x="153" y="507"/>
                </a:cxn>
                <a:cxn ang="0">
                  <a:pos x="113" y="510"/>
                </a:cxn>
                <a:cxn ang="0">
                  <a:pos x="73" y="510"/>
                </a:cxn>
                <a:cxn ang="0">
                  <a:pos x="35" y="506"/>
                </a:cxn>
                <a:cxn ang="0">
                  <a:pos x="0" y="497"/>
                </a:cxn>
                <a:cxn ang="0">
                  <a:pos x="0" y="20"/>
                </a:cxn>
                <a:cxn ang="0">
                  <a:pos x="44" y="10"/>
                </a:cxn>
                <a:cxn ang="0">
                  <a:pos x="71" y="18"/>
                </a:cxn>
                <a:cxn ang="0">
                  <a:pos x="85" y="37"/>
                </a:cxn>
                <a:cxn ang="0">
                  <a:pos x="93" y="66"/>
                </a:cxn>
                <a:cxn ang="0">
                  <a:pos x="97" y="98"/>
                </a:cxn>
                <a:cxn ang="0">
                  <a:pos x="102" y="131"/>
                </a:cxn>
                <a:cxn ang="0">
                  <a:pos x="113" y="158"/>
                </a:cxn>
                <a:cxn ang="0">
                  <a:pos x="134" y="176"/>
                </a:cxn>
                <a:cxn ang="0">
                  <a:pos x="159" y="163"/>
                </a:cxn>
                <a:cxn ang="0">
                  <a:pos x="177" y="148"/>
                </a:cxn>
                <a:cxn ang="0">
                  <a:pos x="187" y="126"/>
                </a:cxn>
                <a:cxn ang="0">
                  <a:pos x="195" y="102"/>
                </a:cxn>
                <a:cxn ang="0">
                  <a:pos x="198" y="75"/>
                </a:cxn>
                <a:cxn ang="0">
                  <a:pos x="203" y="49"/>
                </a:cxn>
                <a:cxn ang="0">
                  <a:pos x="207" y="23"/>
                </a:cxn>
                <a:cxn ang="0">
                  <a:pos x="218" y="0"/>
                </a:cxn>
                <a:cxn ang="0">
                  <a:pos x="290" y="52"/>
                </a:cxn>
                <a:cxn ang="0">
                  <a:pos x="300" y="456"/>
                </a:cxn>
              </a:cxnLst>
              <a:rect l="0" t="0" r="r" b="b"/>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6" name="Freeform 76"/>
            <p:cNvSpPr>
              <a:spLocks/>
            </p:cNvSpPr>
            <p:nvPr/>
          </p:nvSpPr>
          <p:spPr bwMode="auto">
            <a:xfrm>
              <a:off x="4104" y="1684"/>
              <a:ext cx="74" cy="83"/>
            </a:xfrm>
            <a:custGeom>
              <a:avLst/>
              <a:gdLst/>
              <a:ahLst/>
              <a:cxnLst>
                <a:cxn ang="0">
                  <a:pos x="324" y="395"/>
                </a:cxn>
                <a:cxn ang="0">
                  <a:pos x="262" y="414"/>
                </a:cxn>
                <a:cxn ang="0">
                  <a:pos x="193" y="412"/>
                </a:cxn>
                <a:cxn ang="0">
                  <a:pos x="124" y="406"/>
                </a:cxn>
                <a:cxn ang="0">
                  <a:pos x="44" y="399"/>
                </a:cxn>
                <a:cxn ang="0">
                  <a:pos x="2" y="350"/>
                </a:cxn>
                <a:cxn ang="0">
                  <a:pos x="2" y="271"/>
                </a:cxn>
                <a:cxn ang="0">
                  <a:pos x="12" y="190"/>
                </a:cxn>
                <a:cxn ang="0">
                  <a:pos x="20" y="94"/>
                </a:cxn>
                <a:cxn ang="0">
                  <a:pos x="43" y="92"/>
                </a:cxn>
                <a:cxn ang="0">
                  <a:pos x="67" y="101"/>
                </a:cxn>
                <a:cxn ang="0">
                  <a:pos x="89" y="113"/>
                </a:cxn>
                <a:cxn ang="0">
                  <a:pos x="113" y="124"/>
                </a:cxn>
                <a:cxn ang="0">
                  <a:pos x="113" y="164"/>
                </a:cxn>
                <a:cxn ang="0">
                  <a:pos x="106" y="206"/>
                </a:cxn>
                <a:cxn ang="0">
                  <a:pos x="105" y="244"/>
                </a:cxn>
                <a:cxn ang="0">
                  <a:pos x="124" y="280"/>
                </a:cxn>
                <a:cxn ang="0">
                  <a:pos x="160" y="246"/>
                </a:cxn>
                <a:cxn ang="0">
                  <a:pos x="188" y="197"/>
                </a:cxn>
                <a:cxn ang="0">
                  <a:pos x="216" y="163"/>
                </a:cxn>
                <a:cxn ang="0">
                  <a:pos x="259" y="176"/>
                </a:cxn>
                <a:cxn ang="0">
                  <a:pos x="273" y="191"/>
                </a:cxn>
                <a:cxn ang="0">
                  <a:pos x="290" y="203"/>
                </a:cxn>
                <a:cxn ang="0">
                  <a:pos x="308" y="209"/>
                </a:cxn>
                <a:cxn ang="0">
                  <a:pos x="331" y="208"/>
                </a:cxn>
                <a:cxn ang="0">
                  <a:pos x="338" y="156"/>
                </a:cxn>
                <a:cxn ang="0">
                  <a:pos x="315" y="99"/>
                </a:cxn>
                <a:cxn ang="0">
                  <a:pos x="307" y="45"/>
                </a:cxn>
                <a:cxn ang="0">
                  <a:pos x="363" y="0"/>
                </a:cxn>
                <a:cxn ang="0">
                  <a:pos x="368" y="83"/>
                </a:cxn>
                <a:cxn ang="0">
                  <a:pos x="364" y="175"/>
                </a:cxn>
                <a:cxn ang="0">
                  <a:pos x="356" y="272"/>
                </a:cxn>
                <a:cxn ang="0">
                  <a:pos x="351" y="374"/>
                </a:cxn>
              </a:cxnLst>
              <a:rect l="0" t="0" r="r" b="b"/>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7" name="Freeform 77"/>
            <p:cNvSpPr>
              <a:spLocks/>
            </p:cNvSpPr>
            <p:nvPr/>
          </p:nvSpPr>
          <p:spPr bwMode="auto">
            <a:xfrm>
              <a:off x="4278" y="1767"/>
              <a:ext cx="31" cy="46"/>
            </a:xfrm>
            <a:custGeom>
              <a:avLst/>
              <a:gdLst/>
              <a:ahLst/>
              <a:cxnLst>
                <a:cxn ang="0">
                  <a:pos x="156" y="31"/>
                </a:cxn>
                <a:cxn ang="0">
                  <a:pos x="42" y="228"/>
                </a:cxn>
                <a:cxn ang="0">
                  <a:pos x="32" y="219"/>
                </a:cxn>
                <a:cxn ang="0">
                  <a:pos x="20" y="211"/>
                </a:cxn>
                <a:cxn ang="0">
                  <a:pos x="14" y="205"/>
                </a:cxn>
                <a:cxn ang="0">
                  <a:pos x="8" y="200"/>
                </a:cxn>
                <a:cxn ang="0">
                  <a:pos x="4" y="193"/>
                </a:cxn>
                <a:cxn ang="0">
                  <a:pos x="0" y="187"/>
                </a:cxn>
                <a:cxn ang="0">
                  <a:pos x="114" y="0"/>
                </a:cxn>
                <a:cxn ang="0">
                  <a:pos x="120" y="0"/>
                </a:cxn>
                <a:cxn ang="0">
                  <a:pos x="126" y="2"/>
                </a:cxn>
                <a:cxn ang="0">
                  <a:pos x="130" y="5"/>
                </a:cxn>
                <a:cxn ang="0">
                  <a:pos x="135" y="11"/>
                </a:cxn>
                <a:cxn ang="0">
                  <a:pos x="138" y="15"/>
                </a:cxn>
                <a:cxn ang="0">
                  <a:pos x="144" y="21"/>
                </a:cxn>
                <a:cxn ang="0">
                  <a:pos x="148" y="26"/>
                </a:cxn>
                <a:cxn ang="0">
                  <a:pos x="156" y="31"/>
                </a:cxn>
              </a:cxnLst>
              <a:rect l="0" t="0" r="r" b="b"/>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8" name="Freeform 78"/>
            <p:cNvSpPr>
              <a:spLocks/>
            </p:cNvSpPr>
            <p:nvPr/>
          </p:nvSpPr>
          <p:spPr bwMode="auto">
            <a:xfrm>
              <a:off x="4275" y="1773"/>
              <a:ext cx="11" cy="19"/>
            </a:xfrm>
            <a:custGeom>
              <a:avLst/>
              <a:gdLst/>
              <a:ahLst/>
              <a:cxnLst>
                <a:cxn ang="0">
                  <a:pos x="3" y="93"/>
                </a:cxn>
                <a:cxn ang="0">
                  <a:pos x="2" y="74"/>
                </a:cxn>
                <a:cxn ang="0">
                  <a:pos x="1" y="58"/>
                </a:cxn>
                <a:cxn ang="0">
                  <a:pos x="0" y="43"/>
                </a:cxn>
                <a:cxn ang="0">
                  <a:pos x="2" y="31"/>
                </a:cxn>
                <a:cxn ang="0">
                  <a:pos x="5" y="19"/>
                </a:cxn>
                <a:cxn ang="0">
                  <a:pos x="15" y="10"/>
                </a:cxn>
                <a:cxn ang="0">
                  <a:pos x="31" y="4"/>
                </a:cxn>
                <a:cxn ang="0">
                  <a:pos x="55" y="0"/>
                </a:cxn>
                <a:cxn ang="0">
                  <a:pos x="3" y="93"/>
                </a:cxn>
              </a:cxnLst>
              <a:rect l="0" t="0" r="r" b="b"/>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9" name="Freeform 79"/>
            <p:cNvSpPr>
              <a:spLocks/>
            </p:cNvSpPr>
            <p:nvPr/>
          </p:nvSpPr>
          <p:spPr bwMode="auto">
            <a:xfrm>
              <a:off x="4131" y="1777"/>
              <a:ext cx="29" cy="44"/>
            </a:xfrm>
            <a:custGeom>
              <a:avLst/>
              <a:gdLst/>
              <a:ahLst/>
              <a:cxnLst>
                <a:cxn ang="0">
                  <a:pos x="145" y="0"/>
                </a:cxn>
                <a:cxn ang="0">
                  <a:pos x="126" y="27"/>
                </a:cxn>
                <a:cxn ang="0">
                  <a:pos x="109" y="55"/>
                </a:cxn>
                <a:cxn ang="0">
                  <a:pos x="92" y="82"/>
                </a:cxn>
                <a:cxn ang="0">
                  <a:pos x="76" y="111"/>
                </a:cxn>
                <a:cxn ang="0">
                  <a:pos x="58" y="139"/>
                </a:cxn>
                <a:cxn ang="0">
                  <a:pos x="41" y="167"/>
                </a:cxn>
                <a:cxn ang="0">
                  <a:pos x="21" y="193"/>
                </a:cxn>
                <a:cxn ang="0">
                  <a:pos x="0" y="218"/>
                </a:cxn>
                <a:cxn ang="0">
                  <a:pos x="2" y="183"/>
                </a:cxn>
                <a:cxn ang="0">
                  <a:pos x="8" y="150"/>
                </a:cxn>
                <a:cxn ang="0">
                  <a:pos x="17" y="119"/>
                </a:cxn>
                <a:cxn ang="0">
                  <a:pos x="31" y="92"/>
                </a:cxn>
                <a:cxn ang="0">
                  <a:pos x="45" y="65"/>
                </a:cxn>
                <a:cxn ang="0">
                  <a:pos x="60" y="41"/>
                </a:cxn>
                <a:cxn ang="0">
                  <a:pos x="76" y="19"/>
                </a:cxn>
                <a:cxn ang="0">
                  <a:pos x="93" y="0"/>
                </a:cxn>
                <a:cxn ang="0">
                  <a:pos x="96" y="2"/>
                </a:cxn>
                <a:cxn ang="0">
                  <a:pos x="102" y="3"/>
                </a:cxn>
                <a:cxn ang="0">
                  <a:pos x="109" y="3"/>
                </a:cxn>
                <a:cxn ang="0">
                  <a:pos x="116" y="3"/>
                </a:cxn>
                <a:cxn ang="0">
                  <a:pos x="122" y="1"/>
                </a:cxn>
                <a:cxn ang="0">
                  <a:pos x="129" y="1"/>
                </a:cxn>
                <a:cxn ang="0">
                  <a:pos x="137" y="0"/>
                </a:cxn>
                <a:cxn ang="0">
                  <a:pos x="145" y="0"/>
                </a:cxn>
              </a:cxnLst>
              <a:rect l="0" t="0" r="r" b="b"/>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0" name="Freeform 80"/>
            <p:cNvSpPr>
              <a:spLocks/>
            </p:cNvSpPr>
            <p:nvPr/>
          </p:nvSpPr>
          <p:spPr bwMode="auto">
            <a:xfrm>
              <a:off x="4139" y="1782"/>
              <a:ext cx="29" cy="53"/>
            </a:xfrm>
            <a:custGeom>
              <a:avLst/>
              <a:gdLst/>
              <a:ahLst/>
              <a:cxnLst>
                <a:cxn ang="0">
                  <a:pos x="32" y="269"/>
                </a:cxn>
                <a:cxn ang="0">
                  <a:pos x="0" y="249"/>
                </a:cxn>
                <a:cxn ang="0">
                  <a:pos x="146" y="0"/>
                </a:cxn>
                <a:cxn ang="0">
                  <a:pos x="145" y="36"/>
                </a:cxn>
                <a:cxn ang="0">
                  <a:pos x="137" y="72"/>
                </a:cxn>
                <a:cxn ang="0">
                  <a:pos x="123" y="106"/>
                </a:cxn>
                <a:cxn ang="0">
                  <a:pos x="107" y="141"/>
                </a:cxn>
                <a:cxn ang="0">
                  <a:pos x="87" y="173"/>
                </a:cxn>
                <a:cxn ang="0">
                  <a:pos x="68" y="206"/>
                </a:cxn>
                <a:cxn ang="0">
                  <a:pos x="48" y="237"/>
                </a:cxn>
                <a:cxn ang="0">
                  <a:pos x="32" y="269"/>
                </a:cxn>
              </a:cxnLst>
              <a:rect l="0" t="0" r="r" b="b"/>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1" name="Freeform 81"/>
            <p:cNvSpPr>
              <a:spLocks/>
            </p:cNvSpPr>
            <p:nvPr/>
          </p:nvSpPr>
          <p:spPr bwMode="auto">
            <a:xfrm>
              <a:off x="4293" y="1782"/>
              <a:ext cx="30" cy="43"/>
            </a:xfrm>
            <a:custGeom>
              <a:avLst/>
              <a:gdLst/>
              <a:ahLst/>
              <a:cxnLst>
                <a:cxn ang="0">
                  <a:pos x="61" y="217"/>
                </a:cxn>
                <a:cxn ang="0">
                  <a:pos x="51" y="209"/>
                </a:cxn>
                <a:cxn ang="0">
                  <a:pos x="38" y="203"/>
                </a:cxn>
                <a:cxn ang="0">
                  <a:pos x="26" y="198"/>
                </a:cxn>
                <a:cxn ang="0">
                  <a:pos x="14" y="193"/>
                </a:cxn>
                <a:cxn ang="0">
                  <a:pos x="4" y="185"/>
                </a:cxn>
                <a:cxn ang="0">
                  <a:pos x="0" y="179"/>
                </a:cxn>
                <a:cxn ang="0">
                  <a:pos x="1" y="167"/>
                </a:cxn>
                <a:cxn ang="0">
                  <a:pos x="9" y="155"/>
                </a:cxn>
                <a:cxn ang="0">
                  <a:pos x="112" y="0"/>
                </a:cxn>
                <a:cxn ang="0">
                  <a:pos x="139" y="23"/>
                </a:cxn>
                <a:cxn ang="0">
                  <a:pos x="149" y="49"/>
                </a:cxn>
                <a:cxn ang="0">
                  <a:pos x="143" y="76"/>
                </a:cxn>
                <a:cxn ang="0">
                  <a:pos x="129" y="104"/>
                </a:cxn>
                <a:cxn ang="0">
                  <a:pos x="107" y="131"/>
                </a:cxn>
                <a:cxn ang="0">
                  <a:pos x="87" y="161"/>
                </a:cxn>
                <a:cxn ang="0">
                  <a:pos x="69" y="189"/>
                </a:cxn>
                <a:cxn ang="0">
                  <a:pos x="61" y="217"/>
                </a:cxn>
              </a:cxnLst>
              <a:rect l="0" t="0" r="r" b="b"/>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2" name="Freeform 82"/>
            <p:cNvSpPr>
              <a:spLocks/>
            </p:cNvSpPr>
            <p:nvPr/>
          </p:nvSpPr>
          <p:spPr bwMode="auto">
            <a:xfrm>
              <a:off x="4313" y="1798"/>
              <a:ext cx="31" cy="37"/>
            </a:xfrm>
            <a:custGeom>
              <a:avLst/>
              <a:gdLst/>
              <a:ahLst/>
              <a:cxnLst>
                <a:cxn ang="0">
                  <a:pos x="156" y="52"/>
                </a:cxn>
                <a:cxn ang="0">
                  <a:pos x="63" y="186"/>
                </a:cxn>
                <a:cxn ang="0">
                  <a:pos x="0" y="166"/>
                </a:cxn>
                <a:cxn ang="0">
                  <a:pos x="84" y="0"/>
                </a:cxn>
                <a:cxn ang="0">
                  <a:pos x="91" y="3"/>
                </a:cxn>
                <a:cxn ang="0">
                  <a:pos x="100" y="6"/>
                </a:cxn>
                <a:cxn ang="0">
                  <a:pos x="110" y="11"/>
                </a:cxn>
                <a:cxn ang="0">
                  <a:pos x="120" y="17"/>
                </a:cxn>
                <a:cxn ang="0">
                  <a:pos x="129" y="22"/>
                </a:cxn>
                <a:cxn ang="0">
                  <a:pos x="138" y="30"/>
                </a:cxn>
                <a:cxn ang="0">
                  <a:pos x="147" y="40"/>
                </a:cxn>
                <a:cxn ang="0">
                  <a:pos x="156" y="52"/>
                </a:cxn>
              </a:cxnLst>
              <a:rect l="0" t="0" r="r" b="b"/>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3" name="Freeform 83"/>
            <p:cNvSpPr>
              <a:spLocks/>
            </p:cNvSpPr>
            <p:nvPr/>
          </p:nvSpPr>
          <p:spPr bwMode="auto">
            <a:xfrm>
              <a:off x="4154" y="1809"/>
              <a:ext cx="26" cy="43"/>
            </a:xfrm>
            <a:custGeom>
              <a:avLst/>
              <a:gdLst/>
              <a:ahLst/>
              <a:cxnLst>
                <a:cxn ang="0">
                  <a:pos x="124" y="72"/>
                </a:cxn>
                <a:cxn ang="0">
                  <a:pos x="40" y="218"/>
                </a:cxn>
                <a:cxn ang="0">
                  <a:pos x="30" y="209"/>
                </a:cxn>
                <a:cxn ang="0">
                  <a:pos x="20" y="201"/>
                </a:cxn>
                <a:cxn ang="0">
                  <a:pos x="7" y="193"/>
                </a:cxn>
                <a:cxn ang="0">
                  <a:pos x="0" y="186"/>
                </a:cxn>
                <a:cxn ang="0">
                  <a:pos x="82" y="0"/>
                </a:cxn>
                <a:cxn ang="0">
                  <a:pos x="92" y="1"/>
                </a:cxn>
                <a:cxn ang="0">
                  <a:pos x="104" y="6"/>
                </a:cxn>
                <a:cxn ang="0">
                  <a:pos x="113" y="13"/>
                </a:cxn>
                <a:cxn ang="0">
                  <a:pos x="122" y="23"/>
                </a:cxn>
                <a:cxn ang="0">
                  <a:pos x="126" y="33"/>
                </a:cxn>
                <a:cxn ang="0">
                  <a:pos x="130" y="47"/>
                </a:cxn>
                <a:cxn ang="0">
                  <a:pos x="128" y="59"/>
                </a:cxn>
                <a:cxn ang="0">
                  <a:pos x="124" y="72"/>
                </a:cxn>
              </a:cxnLst>
              <a:rect l="0" t="0" r="r" b="b"/>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4" name="Freeform 84"/>
            <p:cNvSpPr>
              <a:spLocks/>
            </p:cNvSpPr>
            <p:nvPr/>
          </p:nvSpPr>
          <p:spPr bwMode="auto">
            <a:xfrm>
              <a:off x="4336" y="1815"/>
              <a:ext cx="20" cy="29"/>
            </a:xfrm>
            <a:custGeom>
              <a:avLst/>
              <a:gdLst/>
              <a:ahLst/>
              <a:cxnLst>
                <a:cxn ang="0">
                  <a:pos x="83" y="146"/>
                </a:cxn>
                <a:cxn ang="0">
                  <a:pos x="0" y="136"/>
                </a:cxn>
                <a:cxn ang="0">
                  <a:pos x="62" y="0"/>
                </a:cxn>
                <a:cxn ang="0">
                  <a:pos x="72" y="15"/>
                </a:cxn>
                <a:cxn ang="0">
                  <a:pos x="82" y="33"/>
                </a:cxn>
                <a:cxn ang="0">
                  <a:pos x="89" y="50"/>
                </a:cxn>
                <a:cxn ang="0">
                  <a:pos x="96" y="69"/>
                </a:cxn>
                <a:cxn ang="0">
                  <a:pos x="97" y="87"/>
                </a:cxn>
                <a:cxn ang="0">
                  <a:pos x="96" y="106"/>
                </a:cxn>
                <a:cxn ang="0">
                  <a:pos x="91" y="125"/>
                </a:cxn>
                <a:cxn ang="0">
                  <a:pos x="83" y="146"/>
                </a:cxn>
              </a:cxnLst>
              <a:rect l="0" t="0" r="r" b="b"/>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5" name="Freeform 85"/>
            <p:cNvSpPr>
              <a:spLocks/>
            </p:cNvSpPr>
            <p:nvPr/>
          </p:nvSpPr>
          <p:spPr bwMode="auto">
            <a:xfrm>
              <a:off x="4171" y="1827"/>
              <a:ext cx="24" cy="35"/>
            </a:xfrm>
            <a:custGeom>
              <a:avLst/>
              <a:gdLst/>
              <a:ahLst/>
              <a:cxnLst>
                <a:cxn ang="0">
                  <a:pos x="57" y="176"/>
                </a:cxn>
                <a:cxn ang="0">
                  <a:pos x="44" y="174"/>
                </a:cxn>
                <a:cxn ang="0">
                  <a:pos x="31" y="171"/>
                </a:cxn>
                <a:cxn ang="0">
                  <a:pos x="18" y="163"/>
                </a:cxn>
                <a:cxn ang="0">
                  <a:pos x="9" y="155"/>
                </a:cxn>
                <a:cxn ang="0">
                  <a:pos x="2" y="144"/>
                </a:cxn>
                <a:cxn ang="0">
                  <a:pos x="0" y="132"/>
                </a:cxn>
                <a:cxn ang="0">
                  <a:pos x="4" y="118"/>
                </a:cxn>
                <a:cxn ang="0">
                  <a:pos x="15" y="104"/>
                </a:cxn>
                <a:cxn ang="0">
                  <a:pos x="79" y="0"/>
                </a:cxn>
                <a:cxn ang="0">
                  <a:pos x="107" y="19"/>
                </a:cxn>
                <a:cxn ang="0">
                  <a:pos x="119" y="42"/>
                </a:cxn>
                <a:cxn ang="0">
                  <a:pos x="118" y="65"/>
                </a:cxn>
                <a:cxn ang="0">
                  <a:pos x="110" y="88"/>
                </a:cxn>
                <a:cxn ang="0">
                  <a:pos x="95" y="111"/>
                </a:cxn>
                <a:cxn ang="0">
                  <a:pos x="79" y="133"/>
                </a:cxn>
                <a:cxn ang="0">
                  <a:pos x="64" y="155"/>
                </a:cxn>
                <a:cxn ang="0">
                  <a:pos x="57" y="176"/>
                </a:cxn>
              </a:cxnLst>
              <a:rect l="0" t="0" r="r" b="b"/>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6" name="Freeform 86"/>
            <p:cNvSpPr>
              <a:spLocks/>
            </p:cNvSpPr>
            <p:nvPr/>
          </p:nvSpPr>
          <p:spPr bwMode="auto">
            <a:xfrm>
              <a:off x="4193" y="1846"/>
              <a:ext cx="17" cy="23"/>
            </a:xfrm>
            <a:custGeom>
              <a:avLst/>
              <a:gdLst/>
              <a:ahLst/>
              <a:cxnLst>
                <a:cxn ang="0">
                  <a:pos x="73" y="114"/>
                </a:cxn>
                <a:cxn ang="0">
                  <a:pos x="0" y="104"/>
                </a:cxn>
                <a:cxn ang="0">
                  <a:pos x="42" y="0"/>
                </a:cxn>
                <a:cxn ang="0">
                  <a:pos x="52" y="11"/>
                </a:cxn>
                <a:cxn ang="0">
                  <a:pos x="64" y="25"/>
                </a:cxn>
                <a:cxn ang="0">
                  <a:pos x="73" y="38"/>
                </a:cxn>
                <a:cxn ang="0">
                  <a:pos x="80" y="53"/>
                </a:cxn>
                <a:cxn ang="0">
                  <a:pos x="84" y="67"/>
                </a:cxn>
                <a:cxn ang="0">
                  <a:pos x="85" y="82"/>
                </a:cxn>
                <a:cxn ang="0">
                  <a:pos x="80" y="97"/>
                </a:cxn>
                <a:cxn ang="0">
                  <a:pos x="73" y="114"/>
                </a:cxn>
              </a:cxnLst>
              <a:rect l="0" t="0" r="r" b="b"/>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7" name="Freeform 87"/>
            <p:cNvSpPr>
              <a:spLocks/>
            </p:cNvSpPr>
            <p:nvPr/>
          </p:nvSpPr>
          <p:spPr bwMode="auto">
            <a:xfrm>
              <a:off x="4212" y="884"/>
              <a:ext cx="12" cy="7"/>
            </a:xfrm>
            <a:custGeom>
              <a:avLst/>
              <a:gdLst/>
              <a:ahLst/>
              <a:cxnLst>
                <a:cxn ang="0">
                  <a:pos x="62" y="32"/>
                </a:cxn>
                <a:cxn ang="0">
                  <a:pos x="62" y="34"/>
                </a:cxn>
                <a:cxn ang="0">
                  <a:pos x="58" y="35"/>
                </a:cxn>
                <a:cxn ang="0">
                  <a:pos x="49" y="35"/>
                </a:cxn>
                <a:cxn ang="0">
                  <a:pos x="38" y="35"/>
                </a:cxn>
                <a:cxn ang="0">
                  <a:pos x="26" y="33"/>
                </a:cxn>
                <a:cxn ang="0">
                  <a:pos x="15" y="33"/>
                </a:cxn>
                <a:cxn ang="0">
                  <a:pos x="6" y="32"/>
                </a:cxn>
                <a:cxn ang="0">
                  <a:pos x="0" y="32"/>
                </a:cxn>
                <a:cxn ang="0">
                  <a:pos x="31" y="0"/>
                </a:cxn>
                <a:cxn ang="0">
                  <a:pos x="62" y="32"/>
                </a:cxn>
              </a:cxnLst>
              <a:rect l="0" t="0" r="r" b="b"/>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8" name="Freeform 88"/>
            <p:cNvSpPr>
              <a:spLocks/>
            </p:cNvSpPr>
            <p:nvPr/>
          </p:nvSpPr>
          <p:spPr bwMode="auto">
            <a:xfrm>
              <a:off x="4123" y="610"/>
              <a:ext cx="62" cy="66"/>
            </a:xfrm>
            <a:custGeom>
              <a:avLst/>
              <a:gdLst/>
              <a:ahLst/>
              <a:cxnLst>
                <a:cxn ang="0">
                  <a:pos x="228" y="104"/>
                </a:cxn>
                <a:cxn ang="0">
                  <a:pos x="310" y="125"/>
                </a:cxn>
                <a:cxn ang="0">
                  <a:pos x="310" y="136"/>
                </a:cxn>
                <a:cxn ang="0">
                  <a:pos x="300" y="143"/>
                </a:cxn>
                <a:cxn ang="0">
                  <a:pos x="290" y="152"/>
                </a:cxn>
                <a:cxn ang="0">
                  <a:pos x="278" y="162"/>
                </a:cxn>
                <a:cxn ang="0">
                  <a:pos x="267" y="172"/>
                </a:cxn>
                <a:cxn ang="0">
                  <a:pos x="256" y="182"/>
                </a:cxn>
                <a:cxn ang="0">
                  <a:pos x="249" y="195"/>
                </a:cxn>
                <a:cxn ang="0">
                  <a:pos x="246" y="206"/>
                </a:cxn>
                <a:cxn ang="0">
                  <a:pos x="248" y="218"/>
                </a:cxn>
                <a:cxn ang="0">
                  <a:pos x="258" y="231"/>
                </a:cxn>
                <a:cxn ang="0">
                  <a:pos x="266" y="244"/>
                </a:cxn>
                <a:cxn ang="0">
                  <a:pos x="271" y="259"/>
                </a:cxn>
                <a:cxn ang="0">
                  <a:pos x="274" y="275"/>
                </a:cxn>
                <a:cxn ang="0">
                  <a:pos x="274" y="289"/>
                </a:cxn>
                <a:cxn ang="0">
                  <a:pos x="274" y="305"/>
                </a:cxn>
                <a:cxn ang="0">
                  <a:pos x="272" y="319"/>
                </a:cxn>
                <a:cxn ang="0">
                  <a:pos x="270" y="332"/>
                </a:cxn>
                <a:cxn ang="0">
                  <a:pos x="254" y="329"/>
                </a:cxn>
                <a:cxn ang="0">
                  <a:pos x="240" y="323"/>
                </a:cxn>
                <a:cxn ang="0">
                  <a:pos x="228" y="314"/>
                </a:cxn>
                <a:cxn ang="0">
                  <a:pos x="218" y="306"/>
                </a:cxn>
                <a:cxn ang="0">
                  <a:pos x="205" y="296"/>
                </a:cxn>
                <a:cxn ang="0">
                  <a:pos x="193" y="288"/>
                </a:cxn>
                <a:cxn ang="0">
                  <a:pos x="179" y="282"/>
                </a:cxn>
                <a:cxn ang="0">
                  <a:pos x="166" y="280"/>
                </a:cxn>
                <a:cxn ang="0">
                  <a:pos x="160" y="275"/>
                </a:cxn>
                <a:cxn ang="0">
                  <a:pos x="156" y="269"/>
                </a:cxn>
                <a:cxn ang="0">
                  <a:pos x="149" y="262"/>
                </a:cxn>
                <a:cxn ang="0">
                  <a:pos x="143" y="258"/>
                </a:cxn>
                <a:cxn ang="0">
                  <a:pos x="135" y="253"/>
                </a:cxn>
                <a:cxn ang="0">
                  <a:pos x="128" y="252"/>
                </a:cxn>
                <a:cxn ang="0">
                  <a:pos x="121" y="253"/>
                </a:cxn>
                <a:cxn ang="0">
                  <a:pos x="114" y="260"/>
                </a:cxn>
                <a:cxn ang="0">
                  <a:pos x="100" y="270"/>
                </a:cxn>
                <a:cxn ang="0">
                  <a:pos x="88" y="280"/>
                </a:cxn>
                <a:cxn ang="0">
                  <a:pos x="74" y="289"/>
                </a:cxn>
                <a:cxn ang="0">
                  <a:pos x="62" y="299"/>
                </a:cxn>
                <a:cxn ang="0">
                  <a:pos x="48" y="305"/>
                </a:cxn>
                <a:cxn ang="0">
                  <a:pos x="35" y="312"/>
                </a:cxn>
                <a:cxn ang="0">
                  <a:pos x="21" y="317"/>
                </a:cxn>
                <a:cxn ang="0">
                  <a:pos x="10" y="322"/>
                </a:cxn>
                <a:cxn ang="0">
                  <a:pos x="62" y="187"/>
                </a:cxn>
                <a:cxn ang="0">
                  <a:pos x="55" y="178"/>
                </a:cxn>
                <a:cxn ang="0">
                  <a:pos x="48" y="169"/>
                </a:cxn>
                <a:cxn ang="0">
                  <a:pos x="39" y="160"/>
                </a:cxn>
                <a:cxn ang="0">
                  <a:pos x="30" y="151"/>
                </a:cxn>
                <a:cxn ang="0">
                  <a:pos x="20" y="140"/>
                </a:cxn>
                <a:cxn ang="0">
                  <a:pos x="11" y="131"/>
                </a:cxn>
                <a:cxn ang="0">
                  <a:pos x="4" y="121"/>
                </a:cxn>
                <a:cxn ang="0">
                  <a:pos x="0" y="114"/>
                </a:cxn>
                <a:cxn ang="0">
                  <a:pos x="27" y="117"/>
                </a:cxn>
                <a:cxn ang="0">
                  <a:pos x="52" y="112"/>
                </a:cxn>
                <a:cxn ang="0">
                  <a:pos x="73" y="100"/>
                </a:cxn>
                <a:cxn ang="0">
                  <a:pos x="92" y="84"/>
                </a:cxn>
                <a:cxn ang="0">
                  <a:pos x="108" y="64"/>
                </a:cxn>
                <a:cxn ang="0">
                  <a:pos x="124" y="42"/>
                </a:cxn>
                <a:cxn ang="0">
                  <a:pos x="139" y="19"/>
                </a:cxn>
                <a:cxn ang="0">
                  <a:pos x="156" y="0"/>
                </a:cxn>
                <a:cxn ang="0">
                  <a:pos x="166" y="0"/>
                </a:cxn>
                <a:cxn ang="0">
                  <a:pos x="228" y="104"/>
                </a:cxn>
              </a:cxnLst>
              <a:rect l="0" t="0" r="r" b="b"/>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9" name="Freeform 89"/>
            <p:cNvSpPr>
              <a:spLocks/>
            </p:cNvSpPr>
            <p:nvPr/>
          </p:nvSpPr>
          <p:spPr bwMode="auto">
            <a:xfrm>
              <a:off x="4131" y="618"/>
              <a:ext cx="46" cy="52"/>
            </a:xfrm>
            <a:custGeom>
              <a:avLst/>
              <a:gdLst/>
              <a:ahLst/>
              <a:cxnLst>
                <a:cxn ang="0">
                  <a:pos x="197" y="94"/>
                </a:cxn>
                <a:cxn ang="0">
                  <a:pos x="204" y="94"/>
                </a:cxn>
                <a:cxn ang="0">
                  <a:pos x="212" y="94"/>
                </a:cxn>
                <a:cxn ang="0">
                  <a:pos x="220" y="94"/>
                </a:cxn>
                <a:cxn ang="0">
                  <a:pos x="229" y="94"/>
                </a:cxn>
                <a:cxn ang="0">
                  <a:pos x="222" y="103"/>
                </a:cxn>
                <a:cxn ang="0">
                  <a:pos x="216" y="111"/>
                </a:cxn>
                <a:cxn ang="0">
                  <a:pos x="208" y="116"/>
                </a:cxn>
                <a:cxn ang="0">
                  <a:pos x="202" y="122"/>
                </a:cxn>
                <a:cxn ang="0">
                  <a:pos x="194" y="127"/>
                </a:cxn>
                <a:cxn ang="0">
                  <a:pos x="187" y="131"/>
                </a:cxn>
                <a:cxn ang="0">
                  <a:pos x="180" y="137"/>
                </a:cxn>
                <a:cxn ang="0">
                  <a:pos x="177" y="145"/>
                </a:cxn>
                <a:cxn ang="0">
                  <a:pos x="180" y="159"/>
                </a:cxn>
                <a:cxn ang="0">
                  <a:pos x="186" y="175"/>
                </a:cxn>
                <a:cxn ang="0">
                  <a:pos x="193" y="190"/>
                </a:cxn>
                <a:cxn ang="0">
                  <a:pos x="199" y="206"/>
                </a:cxn>
                <a:cxn ang="0">
                  <a:pos x="204" y="219"/>
                </a:cxn>
                <a:cxn ang="0">
                  <a:pos x="207" y="233"/>
                </a:cxn>
                <a:cxn ang="0">
                  <a:pos x="208" y="245"/>
                </a:cxn>
                <a:cxn ang="0">
                  <a:pos x="207" y="259"/>
                </a:cxn>
                <a:cxn ang="0">
                  <a:pos x="93" y="176"/>
                </a:cxn>
                <a:cxn ang="0">
                  <a:pos x="0" y="238"/>
                </a:cxn>
                <a:cxn ang="0">
                  <a:pos x="4" y="221"/>
                </a:cxn>
                <a:cxn ang="0">
                  <a:pos x="11" y="208"/>
                </a:cxn>
                <a:cxn ang="0">
                  <a:pos x="16" y="194"/>
                </a:cxn>
                <a:cxn ang="0">
                  <a:pos x="24" y="182"/>
                </a:cxn>
                <a:cxn ang="0">
                  <a:pos x="30" y="168"/>
                </a:cxn>
                <a:cxn ang="0">
                  <a:pos x="35" y="157"/>
                </a:cxn>
                <a:cxn ang="0">
                  <a:pos x="39" y="146"/>
                </a:cxn>
                <a:cxn ang="0">
                  <a:pos x="41" y="134"/>
                </a:cxn>
                <a:cxn ang="0">
                  <a:pos x="33" y="129"/>
                </a:cxn>
                <a:cxn ang="0">
                  <a:pos x="26" y="124"/>
                </a:cxn>
                <a:cxn ang="0">
                  <a:pos x="21" y="118"/>
                </a:cxn>
                <a:cxn ang="0">
                  <a:pos x="16" y="112"/>
                </a:cxn>
                <a:cxn ang="0">
                  <a:pos x="12" y="104"/>
                </a:cxn>
                <a:cxn ang="0">
                  <a:pos x="7" y="97"/>
                </a:cxn>
                <a:cxn ang="0">
                  <a:pos x="4" y="89"/>
                </a:cxn>
                <a:cxn ang="0">
                  <a:pos x="0" y="83"/>
                </a:cxn>
                <a:cxn ang="0">
                  <a:pos x="73" y="72"/>
                </a:cxn>
                <a:cxn ang="0">
                  <a:pos x="125" y="0"/>
                </a:cxn>
                <a:cxn ang="0">
                  <a:pos x="136" y="9"/>
                </a:cxn>
                <a:cxn ang="0">
                  <a:pos x="144" y="23"/>
                </a:cxn>
                <a:cxn ang="0">
                  <a:pos x="148" y="37"/>
                </a:cxn>
                <a:cxn ang="0">
                  <a:pos x="153" y="54"/>
                </a:cxn>
                <a:cxn ang="0">
                  <a:pos x="156" y="68"/>
                </a:cxn>
                <a:cxn ang="0">
                  <a:pos x="164" y="81"/>
                </a:cxn>
                <a:cxn ang="0">
                  <a:pos x="177" y="89"/>
                </a:cxn>
                <a:cxn ang="0">
                  <a:pos x="197" y="94"/>
                </a:cxn>
              </a:cxnLst>
              <a:rect l="0" t="0" r="r" b="b"/>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0" name="Freeform 90"/>
            <p:cNvSpPr>
              <a:spLocks/>
            </p:cNvSpPr>
            <p:nvPr/>
          </p:nvSpPr>
          <p:spPr bwMode="auto">
            <a:xfrm>
              <a:off x="4249" y="726"/>
              <a:ext cx="62" cy="60"/>
            </a:xfrm>
            <a:custGeom>
              <a:avLst/>
              <a:gdLst/>
              <a:ahLst/>
              <a:cxnLst>
                <a:cxn ang="0">
                  <a:pos x="210" y="24"/>
                </a:cxn>
                <a:cxn ang="0">
                  <a:pos x="213" y="51"/>
                </a:cxn>
                <a:cxn ang="0">
                  <a:pos x="216" y="75"/>
                </a:cxn>
                <a:cxn ang="0">
                  <a:pos x="229" y="95"/>
                </a:cxn>
                <a:cxn ang="0">
                  <a:pos x="249" y="104"/>
                </a:cxn>
                <a:cxn ang="0">
                  <a:pos x="271" y="107"/>
                </a:cxn>
                <a:cxn ang="0">
                  <a:pos x="291" y="114"/>
                </a:cxn>
                <a:cxn ang="0">
                  <a:pos x="306" y="126"/>
                </a:cxn>
                <a:cxn ang="0">
                  <a:pos x="239" y="197"/>
                </a:cxn>
                <a:cxn ang="0">
                  <a:pos x="240" y="219"/>
                </a:cxn>
                <a:cxn ang="0">
                  <a:pos x="243" y="243"/>
                </a:cxn>
                <a:cxn ang="0">
                  <a:pos x="247" y="267"/>
                </a:cxn>
                <a:cxn ang="0">
                  <a:pos x="249" y="290"/>
                </a:cxn>
                <a:cxn ang="0">
                  <a:pos x="220" y="285"/>
                </a:cxn>
                <a:cxn ang="0">
                  <a:pos x="198" y="272"/>
                </a:cxn>
                <a:cxn ang="0">
                  <a:pos x="177" y="255"/>
                </a:cxn>
                <a:cxn ang="0">
                  <a:pos x="155" y="238"/>
                </a:cxn>
                <a:cxn ang="0">
                  <a:pos x="133" y="255"/>
                </a:cxn>
                <a:cxn ang="0">
                  <a:pos x="114" y="273"/>
                </a:cxn>
                <a:cxn ang="0">
                  <a:pos x="94" y="288"/>
                </a:cxn>
                <a:cxn ang="0">
                  <a:pos x="73" y="300"/>
                </a:cxn>
                <a:cxn ang="0">
                  <a:pos x="67" y="258"/>
                </a:cxn>
                <a:cxn ang="0">
                  <a:pos x="83" y="216"/>
                </a:cxn>
                <a:cxn ang="0">
                  <a:pos x="90" y="178"/>
                </a:cxn>
                <a:cxn ang="0">
                  <a:pos x="63" y="156"/>
                </a:cxn>
                <a:cxn ang="0">
                  <a:pos x="47" y="147"/>
                </a:cxn>
                <a:cxn ang="0">
                  <a:pos x="31" y="138"/>
                </a:cxn>
                <a:cxn ang="0">
                  <a:pos x="15" y="128"/>
                </a:cxn>
                <a:cxn ang="0">
                  <a:pos x="0" y="114"/>
                </a:cxn>
                <a:cxn ang="0">
                  <a:pos x="115" y="84"/>
                </a:cxn>
                <a:cxn ang="0">
                  <a:pos x="135" y="62"/>
                </a:cxn>
                <a:cxn ang="0">
                  <a:pos x="156" y="37"/>
                </a:cxn>
                <a:cxn ang="0">
                  <a:pos x="179" y="14"/>
                </a:cxn>
                <a:cxn ang="0">
                  <a:pos x="207" y="0"/>
                </a:cxn>
              </a:cxnLst>
              <a:rect l="0" t="0" r="r" b="b"/>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1" name="Freeform 91"/>
            <p:cNvSpPr>
              <a:spLocks/>
            </p:cNvSpPr>
            <p:nvPr/>
          </p:nvSpPr>
          <p:spPr bwMode="auto">
            <a:xfrm>
              <a:off x="4257" y="733"/>
              <a:ext cx="48" cy="47"/>
            </a:xfrm>
            <a:custGeom>
              <a:avLst/>
              <a:gdLst/>
              <a:ahLst/>
              <a:cxnLst>
                <a:cxn ang="0">
                  <a:pos x="207" y="102"/>
                </a:cxn>
                <a:cxn ang="0">
                  <a:pos x="239" y="102"/>
                </a:cxn>
                <a:cxn ang="0">
                  <a:pos x="230" y="109"/>
                </a:cxn>
                <a:cxn ang="0">
                  <a:pos x="221" y="116"/>
                </a:cxn>
                <a:cxn ang="0">
                  <a:pos x="211" y="122"/>
                </a:cxn>
                <a:cxn ang="0">
                  <a:pos x="201" y="128"/>
                </a:cxn>
                <a:cxn ang="0">
                  <a:pos x="191" y="134"/>
                </a:cxn>
                <a:cxn ang="0">
                  <a:pos x="182" y="140"/>
                </a:cxn>
                <a:cxn ang="0">
                  <a:pos x="172" y="146"/>
                </a:cxn>
                <a:cxn ang="0">
                  <a:pos x="165" y="154"/>
                </a:cxn>
                <a:cxn ang="0">
                  <a:pos x="187" y="228"/>
                </a:cxn>
                <a:cxn ang="0">
                  <a:pos x="174" y="226"/>
                </a:cxn>
                <a:cxn ang="0">
                  <a:pos x="164" y="222"/>
                </a:cxn>
                <a:cxn ang="0">
                  <a:pos x="154" y="215"/>
                </a:cxn>
                <a:cxn ang="0">
                  <a:pos x="146" y="209"/>
                </a:cxn>
                <a:cxn ang="0">
                  <a:pos x="136" y="200"/>
                </a:cxn>
                <a:cxn ang="0">
                  <a:pos x="128" y="192"/>
                </a:cxn>
                <a:cxn ang="0">
                  <a:pos x="120" y="183"/>
                </a:cxn>
                <a:cxn ang="0">
                  <a:pos x="113" y="176"/>
                </a:cxn>
                <a:cxn ang="0">
                  <a:pos x="41" y="238"/>
                </a:cxn>
                <a:cxn ang="0">
                  <a:pos x="73" y="124"/>
                </a:cxn>
                <a:cxn ang="0">
                  <a:pos x="60" y="119"/>
                </a:cxn>
                <a:cxn ang="0">
                  <a:pos x="50" y="117"/>
                </a:cxn>
                <a:cxn ang="0">
                  <a:pos x="40" y="114"/>
                </a:cxn>
                <a:cxn ang="0">
                  <a:pos x="32" y="110"/>
                </a:cxn>
                <a:cxn ang="0">
                  <a:pos x="23" y="106"/>
                </a:cxn>
                <a:cxn ang="0">
                  <a:pos x="15" y="100"/>
                </a:cxn>
                <a:cxn ang="0">
                  <a:pos x="7" y="92"/>
                </a:cxn>
                <a:cxn ang="0">
                  <a:pos x="0" y="82"/>
                </a:cxn>
                <a:cxn ang="0">
                  <a:pos x="8" y="81"/>
                </a:cxn>
                <a:cxn ang="0">
                  <a:pos x="18" y="80"/>
                </a:cxn>
                <a:cxn ang="0">
                  <a:pos x="29" y="78"/>
                </a:cxn>
                <a:cxn ang="0">
                  <a:pos x="41" y="76"/>
                </a:cxn>
                <a:cxn ang="0">
                  <a:pos x="52" y="74"/>
                </a:cxn>
                <a:cxn ang="0">
                  <a:pos x="64" y="73"/>
                </a:cxn>
                <a:cxn ang="0">
                  <a:pos x="73" y="72"/>
                </a:cxn>
                <a:cxn ang="0">
                  <a:pos x="83" y="72"/>
                </a:cxn>
                <a:cxn ang="0">
                  <a:pos x="145" y="0"/>
                </a:cxn>
                <a:cxn ang="0">
                  <a:pos x="149" y="12"/>
                </a:cxn>
                <a:cxn ang="0">
                  <a:pos x="152" y="28"/>
                </a:cxn>
                <a:cxn ang="0">
                  <a:pos x="153" y="45"/>
                </a:cxn>
                <a:cxn ang="0">
                  <a:pos x="156" y="62"/>
                </a:cxn>
                <a:cxn ang="0">
                  <a:pos x="160" y="78"/>
                </a:cxn>
                <a:cxn ang="0">
                  <a:pos x="169" y="90"/>
                </a:cxn>
                <a:cxn ang="0">
                  <a:pos x="183" y="99"/>
                </a:cxn>
                <a:cxn ang="0">
                  <a:pos x="207" y="102"/>
                </a:cxn>
              </a:cxnLst>
              <a:rect l="0" t="0" r="r" b="b"/>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2" name="Freeform 92"/>
            <p:cNvSpPr>
              <a:spLocks/>
            </p:cNvSpPr>
            <p:nvPr/>
          </p:nvSpPr>
          <p:spPr bwMode="auto">
            <a:xfrm>
              <a:off x="3969" y="730"/>
              <a:ext cx="69" cy="69"/>
            </a:xfrm>
            <a:custGeom>
              <a:avLst/>
              <a:gdLst/>
              <a:ahLst/>
              <a:cxnLst>
                <a:cxn ang="0">
                  <a:pos x="218" y="0"/>
                </a:cxn>
                <a:cxn ang="0">
                  <a:pos x="217" y="15"/>
                </a:cxn>
                <a:cxn ang="0">
                  <a:pos x="216" y="32"/>
                </a:cxn>
                <a:cxn ang="0">
                  <a:pos x="215" y="49"/>
                </a:cxn>
                <a:cxn ang="0">
                  <a:pos x="215" y="66"/>
                </a:cxn>
                <a:cxn ang="0">
                  <a:pos x="215" y="82"/>
                </a:cxn>
                <a:cxn ang="0">
                  <a:pos x="217" y="97"/>
                </a:cxn>
                <a:cxn ang="0">
                  <a:pos x="221" y="112"/>
                </a:cxn>
                <a:cxn ang="0">
                  <a:pos x="229" y="126"/>
                </a:cxn>
                <a:cxn ang="0">
                  <a:pos x="343" y="156"/>
                </a:cxn>
                <a:cxn ang="0">
                  <a:pos x="343" y="166"/>
                </a:cxn>
                <a:cxn ang="0">
                  <a:pos x="239" y="229"/>
                </a:cxn>
                <a:cxn ang="0">
                  <a:pos x="239" y="242"/>
                </a:cxn>
                <a:cxn ang="0">
                  <a:pos x="240" y="256"/>
                </a:cxn>
                <a:cxn ang="0">
                  <a:pos x="240" y="268"/>
                </a:cxn>
                <a:cxn ang="0">
                  <a:pos x="242" y="280"/>
                </a:cxn>
                <a:cxn ang="0">
                  <a:pos x="242" y="291"/>
                </a:cxn>
                <a:cxn ang="0">
                  <a:pos x="242" y="303"/>
                </a:cxn>
                <a:cxn ang="0">
                  <a:pos x="241" y="317"/>
                </a:cxn>
                <a:cxn ang="0">
                  <a:pos x="239" y="332"/>
                </a:cxn>
                <a:cxn ang="0">
                  <a:pos x="226" y="326"/>
                </a:cxn>
                <a:cxn ang="0">
                  <a:pos x="216" y="319"/>
                </a:cxn>
                <a:cxn ang="0">
                  <a:pos x="207" y="309"/>
                </a:cxn>
                <a:cxn ang="0">
                  <a:pos x="198" y="300"/>
                </a:cxn>
                <a:cxn ang="0">
                  <a:pos x="189" y="288"/>
                </a:cxn>
                <a:cxn ang="0">
                  <a:pos x="181" y="278"/>
                </a:cxn>
                <a:cxn ang="0">
                  <a:pos x="173" y="268"/>
                </a:cxn>
                <a:cxn ang="0">
                  <a:pos x="166" y="260"/>
                </a:cxn>
                <a:cxn ang="0">
                  <a:pos x="62" y="343"/>
                </a:cxn>
                <a:cxn ang="0">
                  <a:pos x="56" y="334"/>
                </a:cxn>
                <a:cxn ang="0">
                  <a:pos x="53" y="325"/>
                </a:cxn>
                <a:cxn ang="0">
                  <a:pos x="52" y="315"/>
                </a:cxn>
                <a:cxn ang="0">
                  <a:pos x="56" y="306"/>
                </a:cxn>
                <a:cxn ang="0">
                  <a:pos x="58" y="296"/>
                </a:cxn>
                <a:cxn ang="0">
                  <a:pos x="62" y="286"/>
                </a:cxn>
                <a:cxn ang="0">
                  <a:pos x="67" y="277"/>
                </a:cxn>
                <a:cxn ang="0">
                  <a:pos x="73" y="270"/>
                </a:cxn>
                <a:cxn ang="0">
                  <a:pos x="104" y="218"/>
                </a:cxn>
                <a:cxn ang="0">
                  <a:pos x="91" y="207"/>
                </a:cxn>
                <a:cxn ang="0">
                  <a:pos x="77" y="197"/>
                </a:cxn>
                <a:cxn ang="0">
                  <a:pos x="61" y="188"/>
                </a:cxn>
                <a:cxn ang="0">
                  <a:pos x="48" y="180"/>
                </a:cxn>
                <a:cxn ang="0">
                  <a:pos x="33" y="170"/>
                </a:cxn>
                <a:cxn ang="0">
                  <a:pos x="21" y="161"/>
                </a:cxn>
                <a:cxn ang="0">
                  <a:pos x="8" y="149"/>
                </a:cxn>
                <a:cxn ang="0">
                  <a:pos x="0" y="136"/>
                </a:cxn>
                <a:cxn ang="0">
                  <a:pos x="8" y="128"/>
                </a:cxn>
                <a:cxn ang="0">
                  <a:pos x="18" y="125"/>
                </a:cxn>
                <a:cxn ang="0">
                  <a:pos x="28" y="122"/>
                </a:cxn>
                <a:cxn ang="0">
                  <a:pos x="41" y="122"/>
                </a:cxn>
                <a:cxn ang="0">
                  <a:pos x="52" y="122"/>
                </a:cxn>
                <a:cxn ang="0">
                  <a:pos x="64" y="123"/>
                </a:cxn>
                <a:cxn ang="0">
                  <a:pos x="73" y="125"/>
                </a:cxn>
                <a:cxn ang="0">
                  <a:pos x="83" y="126"/>
                </a:cxn>
                <a:cxn ang="0">
                  <a:pos x="197" y="0"/>
                </a:cxn>
                <a:cxn ang="0">
                  <a:pos x="218" y="0"/>
                </a:cxn>
              </a:cxnLst>
              <a:rect l="0" t="0" r="r" b="b"/>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3" name="Freeform 93"/>
            <p:cNvSpPr>
              <a:spLocks/>
            </p:cNvSpPr>
            <p:nvPr/>
          </p:nvSpPr>
          <p:spPr bwMode="auto">
            <a:xfrm>
              <a:off x="3977" y="739"/>
              <a:ext cx="52" cy="49"/>
            </a:xfrm>
            <a:custGeom>
              <a:avLst/>
              <a:gdLst/>
              <a:ahLst/>
              <a:cxnLst>
                <a:cxn ang="0">
                  <a:pos x="155" y="104"/>
                </a:cxn>
                <a:cxn ang="0">
                  <a:pos x="166" y="107"/>
                </a:cxn>
                <a:cxn ang="0">
                  <a:pos x="180" y="111"/>
                </a:cxn>
                <a:cxn ang="0">
                  <a:pos x="193" y="114"/>
                </a:cxn>
                <a:cxn ang="0">
                  <a:pos x="207" y="119"/>
                </a:cxn>
                <a:cxn ang="0">
                  <a:pos x="219" y="122"/>
                </a:cxn>
                <a:cxn ang="0">
                  <a:pos x="233" y="127"/>
                </a:cxn>
                <a:cxn ang="0">
                  <a:pos x="245" y="130"/>
                </a:cxn>
                <a:cxn ang="0">
                  <a:pos x="259" y="135"/>
                </a:cxn>
                <a:cxn ang="0">
                  <a:pos x="187" y="166"/>
                </a:cxn>
                <a:cxn ang="0">
                  <a:pos x="176" y="249"/>
                </a:cxn>
                <a:cxn ang="0">
                  <a:pos x="167" y="241"/>
                </a:cxn>
                <a:cxn ang="0">
                  <a:pos x="161" y="233"/>
                </a:cxn>
                <a:cxn ang="0">
                  <a:pos x="155" y="225"/>
                </a:cxn>
                <a:cxn ang="0">
                  <a:pos x="149" y="217"/>
                </a:cxn>
                <a:cxn ang="0">
                  <a:pos x="142" y="209"/>
                </a:cxn>
                <a:cxn ang="0">
                  <a:pos x="137" y="201"/>
                </a:cxn>
                <a:cxn ang="0">
                  <a:pos x="130" y="193"/>
                </a:cxn>
                <a:cxn ang="0">
                  <a:pos x="124" y="187"/>
                </a:cxn>
                <a:cxn ang="0">
                  <a:pos x="52" y="238"/>
                </a:cxn>
                <a:cxn ang="0">
                  <a:pos x="52" y="229"/>
                </a:cxn>
                <a:cxn ang="0">
                  <a:pos x="57" y="220"/>
                </a:cxn>
                <a:cxn ang="0">
                  <a:pos x="61" y="210"/>
                </a:cxn>
                <a:cxn ang="0">
                  <a:pos x="68" y="200"/>
                </a:cxn>
                <a:cxn ang="0">
                  <a:pos x="75" y="189"/>
                </a:cxn>
                <a:cxn ang="0">
                  <a:pos x="81" y="177"/>
                </a:cxn>
                <a:cxn ang="0">
                  <a:pos x="87" y="166"/>
                </a:cxn>
                <a:cxn ang="0">
                  <a:pos x="93" y="156"/>
                </a:cxn>
                <a:cxn ang="0">
                  <a:pos x="0" y="104"/>
                </a:cxn>
                <a:cxn ang="0">
                  <a:pos x="62" y="104"/>
                </a:cxn>
                <a:cxn ang="0">
                  <a:pos x="70" y="87"/>
                </a:cxn>
                <a:cxn ang="0">
                  <a:pos x="80" y="74"/>
                </a:cxn>
                <a:cxn ang="0">
                  <a:pos x="90" y="60"/>
                </a:cxn>
                <a:cxn ang="0">
                  <a:pos x="103" y="48"/>
                </a:cxn>
                <a:cxn ang="0">
                  <a:pos x="114" y="34"/>
                </a:cxn>
                <a:cxn ang="0">
                  <a:pos x="126" y="23"/>
                </a:cxn>
                <a:cxn ang="0">
                  <a:pos x="135" y="11"/>
                </a:cxn>
                <a:cxn ang="0">
                  <a:pos x="145" y="0"/>
                </a:cxn>
                <a:cxn ang="0">
                  <a:pos x="155" y="104"/>
                </a:cxn>
              </a:cxnLst>
              <a:rect l="0" t="0" r="r" b="b"/>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4" name="Freeform 94"/>
            <p:cNvSpPr>
              <a:spLocks/>
            </p:cNvSpPr>
            <p:nvPr/>
          </p:nvSpPr>
          <p:spPr bwMode="auto">
            <a:xfrm>
              <a:off x="3973" y="542"/>
              <a:ext cx="58" cy="58"/>
            </a:xfrm>
            <a:custGeom>
              <a:avLst/>
              <a:gdLst/>
              <a:ahLst/>
              <a:cxnLst>
                <a:cxn ang="0">
                  <a:pos x="197" y="94"/>
                </a:cxn>
                <a:cxn ang="0">
                  <a:pos x="205" y="94"/>
                </a:cxn>
                <a:cxn ang="0">
                  <a:pos x="217" y="94"/>
                </a:cxn>
                <a:cxn ang="0">
                  <a:pos x="230" y="94"/>
                </a:cxn>
                <a:cxn ang="0">
                  <a:pos x="244" y="96"/>
                </a:cxn>
                <a:cxn ang="0">
                  <a:pos x="256" y="97"/>
                </a:cxn>
                <a:cxn ang="0">
                  <a:pos x="270" y="102"/>
                </a:cxn>
                <a:cxn ang="0">
                  <a:pos x="280" y="106"/>
                </a:cxn>
                <a:cxn ang="0">
                  <a:pos x="290" y="114"/>
                </a:cxn>
                <a:cxn ang="0">
                  <a:pos x="278" y="126"/>
                </a:cxn>
                <a:cxn ang="0">
                  <a:pos x="263" y="137"/>
                </a:cxn>
                <a:cxn ang="0">
                  <a:pos x="246" y="145"/>
                </a:cxn>
                <a:cxn ang="0">
                  <a:pos x="230" y="152"/>
                </a:cxn>
                <a:cxn ang="0">
                  <a:pos x="215" y="160"/>
                </a:cxn>
                <a:cxn ang="0">
                  <a:pos x="208" y="172"/>
                </a:cxn>
                <a:cxn ang="0">
                  <a:pos x="206" y="186"/>
                </a:cxn>
                <a:cxn ang="0">
                  <a:pos x="218" y="208"/>
                </a:cxn>
                <a:cxn ang="0">
                  <a:pos x="221" y="215"/>
                </a:cxn>
                <a:cxn ang="0">
                  <a:pos x="224" y="223"/>
                </a:cxn>
                <a:cxn ang="0">
                  <a:pos x="227" y="230"/>
                </a:cxn>
                <a:cxn ang="0">
                  <a:pos x="230" y="238"/>
                </a:cxn>
                <a:cxn ang="0">
                  <a:pos x="230" y="245"/>
                </a:cxn>
                <a:cxn ang="0">
                  <a:pos x="231" y="254"/>
                </a:cxn>
                <a:cxn ang="0">
                  <a:pos x="230" y="261"/>
                </a:cxn>
                <a:cxn ang="0">
                  <a:pos x="228" y="270"/>
                </a:cxn>
                <a:cxn ang="0">
                  <a:pos x="215" y="268"/>
                </a:cxn>
                <a:cxn ang="0">
                  <a:pos x="205" y="262"/>
                </a:cxn>
                <a:cxn ang="0">
                  <a:pos x="195" y="254"/>
                </a:cxn>
                <a:cxn ang="0">
                  <a:pos x="186" y="246"/>
                </a:cxn>
                <a:cxn ang="0">
                  <a:pos x="176" y="235"/>
                </a:cxn>
                <a:cxn ang="0">
                  <a:pos x="166" y="225"/>
                </a:cxn>
                <a:cxn ang="0">
                  <a:pos x="156" y="216"/>
                </a:cxn>
                <a:cxn ang="0">
                  <a:pos x="145" y="208"/>
                </a:cxn>
                <a:cxn ang="0">
                  <a:pos x="52" y="290"/>
                </a:cxn>
                <a:cxn ang="0">
                  <a:pos x="41" y="280"/>
                </a:cxn>
                <a:cxn ang="0">
                  <a:pos x="41" y="264"/>
                </a:cxn>
                <a:cxn ang="0">
                  <a:pos x="46" y="251"/>
                </a:cxn>
                <a:cxn ang="0">
                  <a:pos x="52" y="236"/>
                </a:cxn>
                <a:cxn ang="0">
                  <a:pos x="59" y="223"/>
                </a:cxn>
                <a:cxn ang="0">
                  <a:pos x="66" y="208"/>
                </a:cxn>
                <a:cxn ang="0">
                  <a:pos x="76" y="194"/>
                </a:cxn>
                <a:cxn ang="0">
                  <a:pos x="84" y="180"/>
                </a:cxn>
                <a:cxn ang="0">
                  <a:pos x="93" y="166"/>
                </a:cxn>
                <a:cxn ang="0">
                  <a:pos x="80" y="160"/>
                </a:cxn>
                <a:cxn ang="0">
                  <a:pos x="67" y="156"/>
                </a:cxn>
                <a:cxn ang="0">
                  <a:pos x="55" y="149"/>
                </a:cxn>
                <a:cxn ang="0">
                  <a:pos x="43" y="143"/>
                </a:cxn>
                <a:cxn ang="0">
                  <a:pos x="29" y="136"/>
                </a:cxn>
                <a:cxn ang="0">
                  <a:pos x="18" y="129"/>
                </a:cxn>
                <a:cxn ang="0">
                  <a:pos x="7" y="121"/>
                </a:cxn>
                <a:cxn ang="0">
                  <a:pos x="0" y="114"/>
                </a:cxn>
                <a:cxn ang="0">
                  <a:pos x="0" y="104"/>
                </a:cxn>
                <a:cxn ang="0">
                  <a:pos x="104" y="94"/>
                </a:cxn>
                <a:cxn ang="0">
                  <a:pos x="156" y="0"/>
                </a:cxn>
                <a:cxn ang="0">
                  <a:pos x="162" y="7"/>
                </a:cxn>
                <a:cxn ang="0">
                  <a:pos x="169" y="17"/>
                </a:cxn>
                <a:cxn ang="0">
                  <a:pos x="174" y="27"/>
                </a:cxn>
                <a:cxn ang="0">
                  <a:pos x="179" y="38"/>
                </a:cxn>
                <a:cxn ang="0">
                  <a:pos x="184" y="50"/>
                </a:cxn>
                <a:cxn ang="0">
                  <a:pos x="188" y="63"/>
                </a:cxn>
                <a:cxn ang="0">
                  <a:pos x="193" y="77"/>
                </a:cxn>
                <a:cxn ang="0">
                  <a:pos x="197" y="94"/>
                </a:cxn>
              </a:cxnLst>
              <a:rect l="0" t="0" r="r" b="b"/>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5" name="Freeform 95"/>
            <p:cNvSpPr>
              <a:spLocks/>
            </p:cNvSpPr>
            <p:nvPr/>
          </p:nvSpPr>
          <p:spPr bwMode="auto">
            <a:xfrm>
              <a:off x="3981" y="548"/>
              <a:ext cx="42" cy="44"/>
            </a:xfrm>
            <a:custGeom>
              <a:avLst/>
              <a:gdLst/>
              <a:ahLst/>
              <a:cxnLst>
                <a:cxn ang="0">
                  <a:pos x="156" y="82"/>
                </a:cxn>
                <a:cxn ang="0">
                  <a:pos x="208" y="82"/>
                </a:cxn>
                <a:cxn ang="0">
                  <a:pos x="156" y="124"/>
                </a:cxn>
                <a:cxn ang="0">
                  <a:pos x="156" y="134"/>
                </a:cxn>
                <a:cxn ang="0">
                  <a:pos x="157" y="145"/>
                </a:cxn>
                <a:cxn ang="0">
                  <a:pos x="159" y="155"/>
                </a:cxn>
                <a:cxn ang="0">
                  <a:pos x="161" y="166"/>
                </a:cxn>
                <a:cxn ang="0">
                  <a:pos x="162" y="175"/>
                </a:cxn>
                <a:cxn ang="0">
                  <a:pos x="164" y="185"/>
                </a:cxn>
                <a:cxn ang="0">
                  <a:pos x="165" y="195"/>
                </a:cxn>
                <a:cxn ang="0">
                  <a:pos x="167" y="207"/>
                </a:cxn>
                <a:cxn ang="0">
                  <a:pos x="104" y="144"/>
                </a:cxn>
                <a:cxn ang="0">
                  <a:pos x="32" y="218"/>
                </a:cxn>
                <a:cxn ang="0">
                  <a:pos x="33" y="202"/>
                </a:cxn>
                <a:cxn ang="0">
                  <a:pos x="38" y="188"/>
                </a:cxn>
                <a:cxn ang="0">
                  <a:pos x="44" y="176"/>
                </a:cxn>
                <a:cxn ang="0">
                  <a:pos x="52" y="166"/>
                </a:cxn>
                <a:cxn ang="0">
                  <a:pos x="59" y="153"/>
                </a:cxn>
                <a:cxn ang="0">
                  <a:pos x="66" y="141"/>
                </a:cxn>
                <a:cxn ang="0">
                  <a:pos x="70" y="127"/>
                </a:cxn>
                <a:cxn ang="0">
                  <a:pos x="73" y="114"/>
                </a:cxn>
                <a:cxn ang="0">
                  <a:pos x="0" y="82"/>
                </a:cxn>
                <a:cxn ang="0">
                  <a:pos x="7" y="82"/>
                </a:cxn>
                <a:cxn ang="0">
                  <a:pos x="15" y="82"/>
                </a:cxn>
                <a:cxn ang="0">
                  <a:pos x="23" y="82"/>
                </a:cxn>
                <a:cxn ang="0">
                  <a:pos x="32" y="82"/>
                </a:cxn>
                <a:cxn ang="0">
                  <a:pos x="41" y="82"/>
                </a:cxn>
                <a:cxn ang="0">
                  <a:pos x="50" y="82"/>
                </a:cxn>
                <a:cxn ang="0">
                  <a:pos x="60" y="82"/>
                </a:cxn>
                <a:cxn ang="0">
                  <a:pos x="73" y="82"/>
                </a:cxn>
                <a:cxn ang="0">
                  <a:pos x="115" y="0"/>
                </a:cxn>
                <a:cxn ang="0">
                  <a:pos x="120" y="7"/>
                </a:cxn>
                <a:cxn ang="0">
                  <a:pos x="125" y="19"/>
                </a:cxn>
                <a:cxn ang="0">
                  <a:pos x="127" y="31"/>
                </a:cxn>
                <a:cxn ang="0">
                  <a:pos x="130" y="44"/>
                </a:cxn>
                <a:cxn ang="0">
                  <a:pos x="134" y="55"/>
                </a:cxn>
                <a:cxn ang="0">
                  <a:pos x="138" y="66"/>
                </a:cxn>
                <a:cxn ang="0">
                  <a:pos x="145" y="75"/>
                </a:cxn>
                <a:cxn ang="0">
                  <a:pos x="156" y="82"/>
                </a:cxn>
              </a:cxnLst>
              <a:rect l="0" t="0" r="r" b="b"/>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6" name="Freeform 96"/>
            <p:cNvSpPr>
              <a:spLocks/>
            </p:cNvSpPr>
            <p:nvPr/>
          </p:nvSpPr>
          <p:spPr bwMode="auto">
            <a:xfrm>
              <a:off x="4081" y="670"/>
              <a:ext cx="58" cy="58"/>
            </a:xfrm>
            <a:custGeom>
              <a:avLst/>
              <a:gdLst/>
              <a:ahLst/>
              <a:cxnLst>
                <a:cxn ang="0">
                  <a:pos x="196" y="94"/>
                </a:cxn>
                <a:cxn ang="0">
                  <a:pos x="207" y="96"/>
                </a:cxn>
                <a:cxn ang="0">
                  <a:pos x="220" y="97"/>
                </a:cxn>
                <a:cxn ang="0">
                  <a:pos x="233" y="98"/>
                </a:cxn>
                <a:cxn ang="0">
                  <a:pos x="246" y="100"/>
                </a:cxn>
                <a:cxn ang="0">
                  <a:pos x="257" y="103"/>
                </a:cxn>
                <a:cxn ang="0">
                  <a:pos x="270" y="107"/>
                </a:cxn>
                <a:cxn ang="0">
                  <a:pos x="279" y="114"/>
                </a:cxn>
                <a:cxn ang="0">
                  <a:pos x="289" y="125"/>
                </a:cxn>
                <a:cxn ang="0">
                  <a:pos x="278" y="134"/>
                </a:cxn>
                <a:cxn ang="0">
                  <a:pos x="263" y="143"/>
                </a:cxn>
                <a:cxn ang="0">
                  <a:pos x="246" y="150"/>
                </a:cxn>
                <a:cxn ang="0">
                  <a:pos x="230" y="159"/>
                </a:cxn>
                <a:cxn ang="0">
                  <a:pos x="217" y="168"/>
                </a:cxn>
                <a:cxn ang="0">
                  <a:pos x="211" y="181"/>
                </a:cxn>
                <a:cxn ang="0">
                  <a:pos x="213" y="196"/>
                </a:cxn>
                <a:cxn ang="0">
                  <a:pos x="227" y="218"/>
                </a:cxn>
                <a:cxn ang="0">
                  <a:pos x="227" y="225"/>
                </a:cxn>
                <a:cxn ang="0">
                  <a:pos x="228" y="233"/>
                </a:cxn>
                <a:cxn ang="0">
                  <a:pos x="228" y="239"/>
                </a:cxn>
                <a:cxn ang="0">
                  <a:pos x="230" y="247"/>
                </a:cxn>
                <a:cxn ang="0">
                  <a:pos x="230" y="253"/>
                </a:cxn>
                <a:cxn ang="0">
                  <a:pos x="231" y="260"/>
                </a:cxn>
                <a:cxn ang="0">
                  <a:pos x="229" y="264"/>
                </a:cxn>
                <a:cxn ang="0">
                  <a:pos x="227" y="270"/>
                </a:cxn>
                <a:cxn ang="0">
                  <a:pos x="215" y="268"/>
                </a:cxn>
                <a:cxn ang="0">
                  <a:pos x="204" y="262"/>
                </a:cxn>
                <a:cxn ang="0">
                  <a:pos x="194" y="255"/>
                </a:cxn>
                <a:cxn ang="0">
                  <a:pos x="185" y="247"/>
                </a:cxn>
                <a:cxn ang="0">
                  <a:pos x="175" y="238"/>
                </a:cxn>
                <a:cxn ang="0">
                  <a:pos x="166" y="229"/>
                </a:cxn>
                <a:cxn ang="0">
                  <a:pos x="155" y="222"/>
                </a:cxn>
                <a:cxn ang="0">
                  <a:pos x="144" y="218"/>
                </a:cxn>
                <a:cxn ang="0">
                  <a:pos x="51" y="290"/>
                </a:cxn>
                <a:cxn ang="0">
                  <a:pos x="40" y="290"/>
                </a:cxn>
                <a:cxn ang="0">
                  <a:pos x="44" y="274"/>
                </a:cxn>
                <a:cxn ang="0">
                  <a:pos x="50" y="258"/>
                </a:cxn>
                <a:cxn ang="0">
                  <a:pos x="55" y="243"/>
                </a:cxn>
                <a:cxn ang="0">
                  <a:pos x="62" y="228"/>
                </a:cxn>
                <a:cxn ang="0">
                  <a:pos x="69" y="212"/>
                </a:cxn>
                <a:cxn ang="0">
                  <a:pos x="77" y="196"/>
                </a:cxn>
                <a:cxn ang="0">
                  <a:pos x="83" y="181"/>
                </a:cxn>
                <a:cxn ang="0">
                  <a:pos x="92" y="166"/>
                </a:cxn>
                <a:cxn ang="0">
                  <a:pos x="80" y="161"/>
                </a:cxn>
                <a:cxn ang="0">
                  <a:pos x="69" y="157"/>
                </a:cxn>
                <a:cxn ang="0">
                  <a:pos x="56" y="152"/>
                </a:cxn>
                <a:cxn ang="0">
                  <a:pos x="46" y="148"/>
                </a:cxn>
                <a:cxn ang="0">
                  <a:pos x="34" y="140"/>
                </a:cxn>
                <a:cxn ang="0">
                  <a:pos x="22" y="133"/>
                </a:cxn>
                <a:cxn ang="0">
                  <a:pos x="10" y="124"/>
                </a:cxn>
                <a:cxn ang="0">
                  <a:pos x="0" y="114"/>
                </a:cxn>
                <a:cxn ang="0">
                  <a:pos x="114" y="94"/>
                </a:cxn>
                <a:cxn ang="0">
                  <a:pos x="155" y="0"/>
                </a:cxn>
                <a:cxn ang="0">
                  <a:pos x="161" y="8"/>
                </a:cxn>
                <a:cxn ang="0">
                  <a:pos x="168" y="18"/>
                </a:cxn>
                <a:cxn ang="0">
                  <a:pos x="174" y="29"/>
                </a:cxn>
                <a:cxn ang="0">
                  <a:pos x="179" y="43"/>
                </a:cxn>
                <a:cxn ang="0">
                  <a:pos x="183" y="55"/>
                </a:cxn>
                <a:cxn ang="0">
                  <a:pos x="187" y="68"/>
                </a:cxn>
                <a:cxn ang="0">
                  <a:pos x="192" y="80"/>
                </a:cxn>
                <a:cxn ang="0">
                  <a:pos x="196" y="94"/>
                </a:cxn>
              </a:cxnLst>
              <a:rect l="0" t="0" r="r" b="b"/>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7" name="Freeform 97"/>
            <p:cNvSpPr>
              <a:spLocks/>
            </p:cNvSpPr>
            <p:nvPr/>
          </p:nvSpPr>
          <p:spPr bwMode="auto">
            <a:xfrm>
              <a:off x="4089" y="679"/>
              <a:ext cx="42" cy="41"/>
            </a:xfrm>
            <a:custGeom>
              <a:avLst/>
              <a:gdLst/>
              <a:ahLst/>
              <a:cxnLst>
                <a:cxn ang="0">
                  <a:pos x="156" y="72"/>
                </a:cxn>
                <a:cxn ang="0">
                  <a:pos x="208" y="83"/>
                </a:cxn>
                <a:cxn ang="0">
                  <a:pos x="156" y="124"/>
                </a:cxn>
                <a:cxn ang="0">
                  <a:pos x="156" y="134"/>
                </a:cxn>
                <a:cxn ang="0">
                  <a:pos x="158" y="145"/>
                </a:cxn>
                <a:cxn ang="0">
                  <a:pos x="159" y="154"/>
                </a:cxn>
                <a:cxn ang="0">
                  <a:pos x="161" y="163"/>
                </a:cxn>
                <a:cxn ang="0">
                  <a:pos x="162" y="171"/>
                </a:cxn>
                <a:cxn ang="0">
                  <a:pos x="164" y="180"/>
                </a:cxn>
                <a:cxn ang="0">
                  <a:pos x="165" y="188"/>
                </a:cxn>
                <a:cxn ang="0">
                  <a:pos x="167" y="196"/>
                </a:cxn>
                <a:cxn ang="0">
                  <a:pos x="104" y="145"/>
                </a:cxn>
                <a:cxn ang="0">
                  <a:pos x="32" y="207"/>
                </a:cxn>
                <a:cxn ang="0">
                  <a:pos x="33" y="195"/>
                </a:cxn>
                <a:cxn ang="0">
                  <a:pos x="38" y="185"/>
                </a:cxn>
                <a:cxn ang="0">
                  <a:pos x="45" y="174"/>
                </a:cxn>
                <a:cxn ang="0">
                  <a:pos x="52" y="163"/>
                </a:cxn>
                <a:cxn ang="0">
                  <a:pos x="59" y="152"/>
                </a:cxn>
                <a:cxn ang="0">
                  <a:pos x="66" y="141"/>
                </a:cxn>
                <a:cxn ang="0">
                  <a:pos x="72" y="127"/>
                </a:cxn>
                <a:cxn ang="0">
                  <a:pos x="74" y="114"/>
                </a:cxn>
                <a:cxn ang="0">
                  <a:pos x="0" y="83"/>
                </a:cxn>
                <a:cxn ang="0">
                  <a:pos x="11" y="79"/>
                </a:cxn>
                <a:cxn ang="0">
                  <a:pos x="22" y="78"/>
                </a:cxn>
                <a:cxn ang="0">
                  <a:pos x="31" y="78"/>
                </a:cxn>
                <a:cxn ang="0">
                  <a:pos x="40" y="78"/>
                </a:cxn>
                <a:cxn ang="0">
                  <a:pos x="48" y="76"/>
                </a:cxn>
                <a:cxn ang="0">
                  <a:pos x="57" y="76"/>
                </a:cxn>
                <a:cxn ang="0">
                  <a:pos x="65" y="74"/>
                </a:cxn>
                <a:cxn ang="0">
                  <a:pos x="74" y="72"/>
                </a:cxn>
                <a:cxn ang="0">
                  <a:pos x="115" y="0"/>
                </a:cxn>
                <a:cxn ang="0">
                  <a:pos x="120" y="7"/>
                </a:cxn>
                <a:cxn ang="0">
                  <a:pos x="125" y="19"/>
                </a:cxn>
                <a:cxn ang="0">
                  <a:pos x="128" y="30"/>
                </a:cxn>
                <a:cxn ang="0">
                  <a:pos x="132" y="43"/>
                </a:cxn>
                <a:cxn ang="0">
                  <a:pos x="134" y="53"/>
                </a:cxn>
                <a:cxn ang="0">
                  <a:pos x="138" y="63"/>
                </a:cxn>
                <a:cxn ang="0">
                  <a:pos x="145" y="68"/>
                </a:cxn>
                <a:cxn ang="0">
                  <a:pos x="156" y="72"/>
                </a:cxn>
              </a:cxnLst>
              <a:rect l="0" t="0" r="r" b="b"/>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8" name="Freeform 98"/>
            <p:cNvSpPr>
              <a:spLocks/>
            </p:cNvSpPr>
            <p:nvPr/>
          </p:nvSpPr>
          <p:spPr bwMode="auto">
            <a:xfrm>
              <a:off x="4407" y="645"/>
              <a:ext cx="68" cy="69"/>
            </a:xfrm>
            <a:custGeom>
              <a:avLst/>
              <a:gdLst/>
              <a:ahLst/>
              <a:cxnLst>
                <a:cxn ang="0">
                  <a:pos x="125" y="0"/>
                </a:cxn>
                <a:cxn ang="0">
                  <a:pos x="125" y="15"/>
                </a:cxn>
                <a:cxn ang="0">
                  <a:pos x="126" y="32"/>
                </a:cxn>
                <a:cxn ang="0">
                  <a:pos x="126" y="49"/>
                </a:cxn>
                <a:cxn ang="0">
                  <a:pos x="127" y="66"/>
                </a:cxn>
                <a:cxn ang="0">
                  <a:pos x="126" y="82"/>
                </a:cxn>
                <a:cxn ang="0">
                  <a:pos x="123" y="98"/>
                </a:cxn>
                <a:cxn ang="0">
                  <a:pos x="120" y="111"/>
                </a:cxn>
                <a:cxn ang="0">
                  <a:pos x="114" y="125"/>
                </a:cxn>
                <a:cxn ang="0">
                  <a:pos x="0" y="167"/>
                </a:cxn>
                <a:cxn ang="0">
                  <a:pos x="94" y="229"/>
                </a:cxn>
                <a:cxn ang="0">
                  <a:pos x="96" y="242"/>
                </a:cxn>
                <a:cxn ang="0">
                  <a:pos x="97" y="257"/>
                </a:cxn>
                <a:cxn ang="0">
                  <a:pos x="97" y="271"/>
                </a:cxn>
                <a:cxn ang="0">
                  <a:pos x="97" y="284"/>
                </a:cxn>
                <a:cxn ang="0">
                  <a:pos x="95" y="295"/>
                </a:cxn>
                <a:cxn ang="0">
                  <a:pos x="95" y="308"/>
                </a:cxn>
                <a:cxn ang="0">
                  <a:pos x="94" y="320"/>
                </a:cxn>
                <a:cxn ang="0">
                  <a:pos x="94" y="333"/>
                </a:cxn>
                <a:cxn ang="0">
                  <a:pos x="108" y="326"/>
                </a:cxn>
                <a:cxn ang="0">
                  <a:pos x="119" y="319"/>
                </a:cxn>
                <a:cxn ang="0">
                  <a:pos x="128" y="309"/>
                </a:cxn>
                <a:cxn ang="0">
                  <a:pos x="138" y="300"/>
                </a:cxn>
                <a:cxn ang="0">
                  <a:pos x="146" y="289"/>
                </a:cxn>
                <a:cxn ang="0">
                  <a:pos x="155" y="278"/>
                </a:cxn>
                <a:cxn ang="0">
                  <a:pos x="165" y="268"/>
                </a:cxn>
                <a:cxn ang="0">
                  <a:pos x="177" y="260"/>
                </a:cxn>
                <a:cxn ang="0">
                  <a:pos x="280" y="343"/>
                </a:cxn>
                <a:cxn ang="0">
                  <a:pos x="285" y="334"/>
                </a:cxn>
                <a:cxn ang="0">
                  <a:pos x="288" y="325"/>
                </a:cxn>
                <a:cxn ang="0">
                  <a:pos x="288" y="316"/>
                </a:cxn>
                <a:cxn ang="0">
                  <a:pos x="286" y="307"/>
                </a:cxn>
                <a:cxn ang="0">
                  <a:pos x="282" y="296"/>
                </a:cxn>
                <a:cxn ang="0">
                  <a:pos x="278" y="286"/>
                </a:cxn>
                <a:cxn ang="0">
                  <a:pos x="274" y="277"/>
                </a:cxn>
                <a:cxn ang="0">
                  <a:pos x="270" y="271"/>
                </a:cxn>
                <a:cxn ang="0">
                  <a:pos x="239" y="219"/>
                </a:cxn>
                <a:cxn ang="0">
                  <a:pos x="251" y="207"/>
                </a:cxn>
                <a:cxn ang="0">
                  <a:pos x="265" y="197"/>
                </a:cxn>
                <a:cxn ang="0">
                  <a:pos x="278" y="188"/>
                </a:cxn>
                <a:cxn ang="0">
                  <a:pos x="294" y="180"/>
                </a:cxn>
                <a:cxn ang="0">
                  <a:pos x="308" y="170"/>
                </a:cxn>
                <a:cxn ang="0">
                  <a:pos x="321" y="161"/>
                </a:cxn>
                <a:cxn ang="0">
                  <a:pos x="332" y="150"/>
                </a:cxn>
                <a:cxn ang="0">
                  <a:pos x="343" y="136"/>
                </a:cxn>
                <a:cxn ang="0">
                  <a:pos x="330" y="132"/>
                </a:cxn>
                <a:cxn ang="0">
                  <a:pos x="319" y="129"/>
                </a:cxn>
                <a:cxn ang="0">
                  <a:pos x="306" y="126"/>
                </a:cxn>
                <a:cxn ang="0">
                  <a:pos x="295" y="126"/>
                </a:cxn>
                <a:cxn ang="0">
                  <a:pos x="283" y="125"/>
                </a:cxn>
                <a:cxn ang="0">
                  <a:pos x="271" y="125"/>
                </a:cxn>
                <a:cxn ang="0">
                  <a:pos x="260" y="125"/>
                </a:cxn>
                <a:cxn ang="0">
                  <a:pos x="249" y="125"/>
                </a:cxn>
                <a:cxn ang="0">
                  <a:pos x="135" y="0"/>
                </a:cxn>
                <a:cxn ang="0">
                  <a:pos x="125" y="0"/>
                </a:cxn>
              </a:cxnLst>
              <a:rect l="0" t="0" r="r" b="b"/>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9" name="Freeform 99"/>
            <p:cNvSpPr>
              <a:spLocks/>
            </p:cNvSpPr>
            <p:nvPr/>
          </p:nvSpPr>
          <p:spPr bwMode="auto">
            <a:xfrm>
              <a:off x="4415" y="654"/>
              <a:ext cx="52" cy="49"/>
            </a:xfrm>
            <a:custGeom>
              <a:avLst/>
              <a:gdLst/>
              <a:ahLst/>
              <a:cxnLst>
                <a:cxn ang="0">
                  <a:pos x="93" y="104"/>
                </a:cxn>
                <a:cxn ang="0">
                  <a:pos x="80" y="108"/>
                </a:cxn>
                <a:cxn ang="0">
                  <a:pos x="69" y="111"/>
                </a:cxn>
                <a:cxn ang="0">
                  <a:pos x="57" y="114"/>
                </a:cxn>
                <a:cxn ang="0">
                  <a:pos x="46" y="119"/>
                </a:cxn>
                <a:cxn ang="0">
                  <a:pos x="34" y="122"/>
                </a:cxn>
                <a:cxn ang="0">
                  <a:pos x="23" y="127"/>
                </a:cxn>
                <a:cxn ang="0">
                  <a:pos x="10" y="130"/>
                </a:cxn>
                <a:cxn ang="0">
                  <a:pos x="0" y="135"/>
                </a:cxn>
                <a:cxn ang="0">
                  <a:pos x="72" y="177"/>
                </a:cxn>
                <a:cxn ang="0">
                  <a:pos x="83" y="249"/>
                </a:cxn>
                <a:cxn ang="0">
                  <a:pos x="89" y="241"/>
                </a:cxn>
                <a:cxn ang="0">
                  <a:pos x="96" y="233"/>
                </a:cxn>
                <a:cxn ang="0">
                  <a:pos x="102" y="225"/>
                </a:cxn>
                <a:cxn ang="0">
                  <a:pos x="109" y="217"/>
                </a:cxn>
                <a:cxn ang="0">
                  <a:pos x="114" y="209"/>
                </a:cxn>
                <a:cxn ang="0">
                  <a:pos x="120" y="201"/>
                </a:cxn>
                <a:cxn ang="0">
                  <a:pos x="127" y="193"/>
                </a:cxn>
                <a:cxn ang="0">
                  <a:pos x="135" y="187"/>
                </a:cxn>
                <a:cxn ang="0">
                  <a:pos x="197" y="239"/>
                </a:cxn>
                <a:cxn ang="0">
                  <a:pos x="194" y="230"/>
                </a:cxn>
                <a:cxn ang="0">
                  <a:pos x="191" y="222"/>
                </a:cxn>
                <a:cxn ang="0">
                  <a:pos x="185" y="213"/>
                </a:cxn>
                <a:cxn ang="0">
                  <a:pos x="181" y="205"/>
                </a:cxn>
                <a:cxn ang="0">
                  <a:pos x="174" y="193"/>
                </a:cxn>
                <a:cxn ang="0">
                  <a:pos x="170" y="182"/>
                </a:cxn>
                <a:cxn ang="0">
                  <a:pos x="166" y="170"/>
                </a:cxn>
                <a:cxn ang="0">
                  <a:pos x="166" y="156"/>
                </a:cxn>
                <a:cxn ang="0">
                  <a:pos x="259" y="104"/>
                </a:cxn>
                <a:cxn ang="0">
                  <a:pos x="197" y="104"/>
                </a:cxn>
                <a:cxn ang="0">
                  <a:pos x="186" y="88"/>
                </a:cxn>
                <a:cxn ang="0">
                  <a:pos x="177" y="75"/>
                </a:cxn>
                <a:cxn ang="0">
                  <a:pos x="165" y="62"/>
                </a:cxn>
                <a:cxn ang="0">
                  <a:pos x="154" y="52"/>
                </a:cxn>
                <a:cxn ang="0">
                  <a:pos x="140" y="40"/>
                </a:cxn>
                <a:cxn ang="0">
                  <a:pos x="128" y="27"/>
                </a:cxn>
                <a:cxn ang="0">
                  <a:pos x="114" y="14"/>
                </a:cxn>
                <a:cxn ang="0">
                  <a:pos x="104" y="0"/>
                </a:cxn>
                <a:cxn ang="0">
                  <a:pos x="93" y="104"/>
                </a:cxn>
              </a:cxnLst>
              <a:rect l="0" t="0" r="r" b="b"/>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0" name="Freeform 100"/>
            <p:cNvSpPr>
              <a:spLocks/>
            </p:cNvSpPr>
            <p:nvPr/>
          </p:nvSpPr>
          <p:spPr bwMode="auto">
            <a:xfrm>
              <a:off x="3915" y="882"/>
              <a:ext cx="77" cy="74"/>
            </a:xfrm>
            <a:custGeom>
              <a:avLst/>
              <a:gdLst/>
              <a:ahLst/>
              <a:cxnLst>
                <a:cxn ang="0">
                  <a:pos x="259" y="36"/>
                </a:cxn>
                <a:cxn ang="0">
                  <a:pos x="259" y="69"/>
                </a:cxn>
                <a:cxn ang="0">
                  <a:pos x="265" y="100"/>
                </a:cxn>
                <a:cxn ang="0">
                  <a:pos x="278" y="126"/>
                </a:cxn>
                <a:cxn ang="0">
                  <a:pos x="304" y="136"/>
                </a:cxn>
                <a:cxn ang="0">
                  <a:pos x="334" y="139"/>
                </a:cxn>
                <a:cxn ang="0">
                  <a:pos x="360" y="148"/>
                </a:cxn>
                <a:cxn ang="0">
                  <a:pos x="377" y="165"/>
                </a:cxn>
                <a:cxn ang="0">
                  <a:pos x="290" y="239"/>
                </a:cxn>
                <a:cxn ang="0">
                  <a:pos x="292" y="269"/>
                </a:cxn>
                <a:cxn ang="0">
                  <a:pos x="299" y="301"/>
                </a:cxn>
                <a:cxn ang="0">
                  <a:pos x="303" y="331"/>
                </a:cxn>
                <a:cxn ang="0">
                  <a:pos x="301" y="363"/>
                </a:cxn>
                <a:cxn ang="0">
                  <a:pos x="270" y="357"/>
                </a:cxn>
                <a:cxn ang="0">
                  <a:pos x="244" y="344"/>
                </a:cxn>
                <a:cxn ang="0">
                  <a:pos x="220" y="323"/>
                </a:cxn>
                <a:cxn ang="0">
                  <a:pos x="197" y="301"/>
                </a:cxn>
                <a:cxn ang="0">
                  <a:pos x="166" y="319"/>
                </a:cxn>
                <a:cxn ang="0">
                  <a:pos x="139" y="340"/>
                </a:cxn>
                <a:cxn ang="0">
                  <a:pos x="111" y="361"/>
                </a:cxn>
                <a:cxn ang="0">
                  <a:pos x="83" y="374"/>
                </a:cxn>
                <a:cxn ang="0">
                  <a:pos x="81" y="323"/>
                </a:cxn>
                <a:cxn ang="0">
                  <a:pos x="100" y="274"/>
                </a:cxn>
                <a:cxn ang="0">
                  <a:pos x="108" y="228"/>
                </a:cxn>
                <a:cxn ang="0">
                  <a:pos x="73" y="198"/>
                </a:cxn>
                <a:cxn ang="0">
                  <a:pos x="56" y="188"/>
                </a:cxn>
                <a:cxn ang="0">
                  <a:pos x="40" y="175"/>
                </a:cxn>
                <a:cxn ang="0">
                  <a:pos x="21" y="161"/>
                </a:cxn>
                <a:cxn ang="0">
                  <a:pos x="0" y="146"/>
                </a:cxn>
                <a:cxn ang="0">
                  <a:pos x="135" y="104"/>
                </a:cxn>
                <a:cxn ang="0">
                  <a:pos x="168" y="82"/>
                </a:cxn>
                <a:cxn ang="0">
                  <a:pos x="195" y="52"/>
                </a:cxn>
                <a:cxn ang="0">
                  <a:pos x="220" y="22"/>
                </a:cxn>
                <a:cxn ang="0">
                  <a:pos x="249" y="0"/>
                </a:cxn>
              </a:cxnLst>
              <a:rect l="0" t="0" r="r" b="b"/>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1" name="Freeform 101"/>
            <p:cNvSpPr>
              <a:spLocks/>
            </p:cNvSpPr>
            <p:nvPr/>
          </p:nvSpPr>
          <p:spPr bwMode="auto">
            <a:xfrm>
              <a:off x="3925" y="892"/>
              <a:ext cx="61" cy="58"/>
            </a:xfrm>
            <a:custGeom>
              <a:avLst/>
              <a:gdLst/>
              <a:ahLst/>
              <a:cxnLst>
                <a:cxn ang="0">
                  <a:pos x="250" y="114"/>
                </a:cxn>
                <a:cxn ang="0">
                  <a:pos x="301" y="124"/>
                </a:cxn>
                <a:cxn ang="0">
                  <a:pos x="287" y="131"/>
                </a:cxn>
                <a:cxn ang="0">
                  <a:pos x="275" y="138"/>
                </a:cxn>
                <a:cxn ang="0">
                  <a:pos x="262" y="144"/>
                </a:cxn>
                <a:cxn ang="0">
                  <a:pos x="250" y="150"/>
                </a:cxn>
                <a:cxn ang="0">
                  <a:pos x="236" y="156"/>
                </a:cxn>
                <a:cxn ang="0">
                  <a:pos x="226" y="162"/>
                </a:cxn>
                <a:cxn ang="0">
                  <a:pos x="216" y="169"/>
                </a:cxn>
                <a:cxn ang="0">
                  <a:pos x="208" y="176"/>
                </a:cxn>
                <a:cxn ang="0">
                  <a:pos x="228" y="280"/>
                </a:cxn>
                <a:cxn ang="0">
                  <a:pos x="214" y="274"/>
                </a:cxn>
                <a:cxn ang="0">
                  <a:pos x="200" y="267"/>
                </a:cxn>
                <a:cxn ang="0">
                  <a:pos x="188" y="257"/>
                </a:cxn>
                <a:cxn ang="0">
                  <a:pos x="178" y="248"/>
                </a:cxn>
                <a:cxn ang="0">
                  <a:pos x="166" y="236"/>
                </a:cxn>
                <a:cxn ang="0">
                  <a:pos x="156" y="226"/>
                </a:cxn>
                <a:cxn ang="0">
                  <a:pos x="146" y="216"/>
                </a:cxn>
                <a:cxn ang="0">
                  <a:pos x="136" y="208"/>
                </a:cxn>
                <a:cxn ang="0">
                  <a:pos x="52" y="291"/>
                </a:cxn>
                <a:cxn ang="0">
                  <a:pos x="84" y="146"/>
                </a:cxn>
                <a:cxn ang="0">
                  <a:pos x="74" y="141"/>
                </a:cxn>
                <a:cxn ang="0">
                  <a:pos x="63" y="137"/>
                </a:cxn>
                <a:cxn ang="0">
                  <a:pos x="52" y="131"/>
                </a:cxn>
                <a:cxn ang="0">
                  <a:pos x="42" y="127"/>
                </a:cxn>
                <a:cxn ang="0">
                  <a:pos x="30" y="119"/>
                </a:cxn>
                <a:cxn ang="0">
                  <a:pos x="18" y="112"/>
                </a:cxn>
                <a:cxn ang="0">
                  <a:pos x="8" y="103"/>
                </a:cxn>
                <a:cxn ang="0">
                  <a:pos x="0" y="94"/>
                </a:cxn>
                <a:cxn ang="0">
                  <a:pos x="11" y="93"/>
                </a:cxn>
                <a:cxn ang="0">
                  <a:pos x="25" y="92"/>
                </a:cxn>
                <a:cxn ang="0">
                  <a:pos x="39" y="89"/>
                </a:cxn>
                <a:cxn ang="0">
                  <a:pos x="52" y="88"/>
                </a:cxn>
                <a:cxn ang="0">
                  <a:pos x="65" y="86"/>
                </a:cxn>
                <a:cxn ang="0">
                  <a:pos x="78" y="85"/>
                </a:cxn>
                <a:cxn ang="0">
                  <a:pos x="91" y="84"/>
                </a:cxn>
                <a:cxn ang="0">
                  <a:pos x="104" y="84"/>
                </a:cxn>
                <a:cxn ang="0">
                  <a:pos x="188" y="0"/>
                </a:cxn>
                <a:cxn ang="0">
                  <a:pos x="192" y="14"/>
                </a:cxn>
                <a:cxn ang="0">
                  <a:pos x="193" y="32"/>
                </a:cxn>
                <a:cxn ang="0">
                  <a:pos x="193" y="52"/>
                </a:cxn>
                <a:cxn ang="0">
                  <a:pos x="195" y="73"/>
                </a:cxn>
                <a:cxn ang="0">
                  <a:pos x="198" y="89"/>
                </a:cxn>
                <a:cxn ang="0">
                  <a:pos x="207" y="104"/>
                </a:cxn>
                <a:cxn ang="0">
                  <a:pos x="223" y="112"/>
                </a:cxn>
                <a:cxn ang="0">
                  <a:pos x="250" y="114"/>
                </a:cxn>
              </a:cxnLst>
              <a:rect l="0" t="0" r="r" b="b"/>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2" name="Freeform 102"/>
            <p:cNvSpPr>
              <a:spLocks/>
            </p:cNvSpPr>
            <p:nvPr/>
          </p:nvSpPr>
          <p:spPr bwMode="auto">
            <a:xfrm>
              <a:off x="4245" y="544"/>
              <a:ext cx="48" cy="48"/>
            </a:xfrm>
            <a:custGeom>
              <a:avLst/>
              <a:gdLst/>
              <a:ahLst/>
              <a:cxnLst>
                <a:cxn ang="0">
                  <a:pos x="156" y="73"/>
                </a:cxn>
                <a:cxn ang="0">
                  <a:pos x="164" y="75"/>
                </a:cxn>
                <a:cxn ang="0">
                  <a:pos x="174" y="76"/>
                </a:cxn>
                <a:cxn ang="0">
                  <a:pos x="184" y="77"/>
                </a:cxn>
                <a:cxn ang="0">
                  <a:pos x="197" y="78"/>
                </a:cxn>
                <a:cxn ang="0">
                  <a:pos x="208" y="78"/>
                </a:cxn>
                <a:cxn ang="0">
                  <a:pos x="219" y="82"/>
                </a:cxn>
                <a:cxn ang="0">
                  <a:pos x="229" y="85"/>
                </a:cxn>
                <a:cxn ang="0">
                  <a:pos x="240" y="93"/>
                </a:cxn>
                <a:cxn ang="0">
                  <a:pos x="228" y="103"/>
                </a:cxn>
                <a:cxn ang="0">
                  <a:pos x="215" y="111"/>
                </a:cxn>
                <a:cxn ang="0">
                  <a:pos x="200" y="119"/>
                </a:cxn>
                <a:cxn ang="0">
                  <a:pos x="188" y="127"/>
                </a:cxn>
                <a:cxn ang="0">
                  <a:pos x="175" y="134"/>
                </a:cxn>
                <a:cxn ang="0">
                  <a:pos x="170" y="145"/>
                </a:cxn>
                <a:cxn ang="0">
                  <a:pos x="168" y="158"/>
                </a:cxn>
                <a:cxn ang="0">
                  <a:pos x="176" y="176"/>
                </a:cxn>
                <a:cxn ang="0">
                  <a:pos x="179" y="184"/>
                </a:cxn>
                <a:cxn ang="0">
                  <a:pos x="185" y="197"/>
                </a:cxn>
                <a:cxn ang="0">
                  <a:pos x="190" y="207"/>
                </a:cxn>
                <a:cxn ang="0">
                  <a:pos x="188" y="217"/>
                </a:cxn>
                <a:cxn ang="0">
                  <a:pos x="176" y="215"/>
                </a:cxn>
                <a:cxn ang="0">
                  <a:pos x="166" y="212"/>
                </a:cxn>
                <a:cxn ang="0">
                  <a:pos x="158" y="205"/>
                </a:cxn>
                <a:cxn ang="0">
                  <a:pos x="151" y="199"/>
                </a:cxn>
                <a:cxn ang="0">
                  <a:pos x="145" y="190"/>
                </a:cxn>
                <a:cxn ang="0">
                  <a:pos x="138" y="182"/>
                </a:cxn>
                <a:cxn ang="0">
                  <a:pos x="131" y="172"/>
                </a:cxn>
                <a:cxn ang="0">
                  <a:pos x="125" y="165"/>
                </a:cxn>
                <a:cxn ang="0">
                  <a:pos x="42" y="239"/>
                </a:cxn>
                <a:cxn ang="0">
                  <a:pos x="32" y="228"/>
                </a:cxn>
                <a:cxn ang="0">
                  <a:pos x="35" y="216"/>
                </a:cxn>
                <a:cxn ang="0">
                  <a:pos x="40" y="205"/>
                </a:cxn>
                <a:cxn ang="0">
                  <a:pos x="45" y="192"/>
                </a:cxn>
                <a:cxn ang="0">
                  <a:pos x="52" y="181"/>
                </a:cxn>
                <a:cxn ang="0">
                  <a:pos x="58" y="169"/>
                </a:cxn>
                <a:cxn ang="0">
                  <a:pos x="63" y="157"/>
                </a:cxn>
                <a:cxn ang="0">
                  <a:pos x="68" y="145"/>
                </a:cxn>
                <a:cxn ang="0">
                  <a:pos x="73" y="135"/>
                </a:cxn>
                <a:cxn ang="0">
                  <a:pos x="61" y="130"/>
                </a:cxn>
                <a:cxn ang="0">
                  <a:pos x="51" y="126"/>
                </a:cxn>
                <a:cxn ang="0">
                  <a:pos x="41" y="121"/>
                </a:cxn>
                <a:cxn ang="0">
                  <a:pos x="33" y="118"/>
                </a:cxn>
                <a:cxn ang="0">
                  <a:pos x="23" y="112"/>
                </a:cxn>
                <a:cxn ang="0">
                  <a:pos x="15" y="106"/>
                </a:cxn>
                <a:cxn ang="0">
                  <a:pos x="7" y="100"/>
                </a:cxn>
                <a:cxn ang="0">
                  <a:pos x="0" y="93"/>
                </a:cxn>
                <a:cxn ang="0">
                  <a:pos x="0" y="83"/>
                </a:cxn>
                <a:cxn ang="0">
                  <a:pos x="84" y="73"/>
                </a:cxn>
                <a:cxn ang="0">
                  <a:pos x="125" y="0"/>
                </a:cxn>
                <a:cxn ang="0">
                  <a:pos x="131" y="7"/>
                </a:cxn>
                <a:cxn ang="0">
                  <a:pos x="138" y="15"/>
                </a:cxn>
                <a:cxn ang="0">
                  <a:pos x="142" y="23"/>
                </a:cxn>
                <a:cxn ang="0">
                  <a:pos x="148" y="32"/>
                </a:cxn>
                <a:cxn ang="0">
                  <a:pos x="150" y="40"/>
                </a:cxn>
                <a:cxn ang="0">
                  <a:pos x="154" y="50"/>
                </a:cxn>
                <a:cxn ang="0">
                  <a:pos x="155" y="60"/>
                </a:cxn>
                <a:cxn ang="0">
                  <a:pos x="156" y="73"/>
                </a:cxn>
              </a:cxnLst>
              <a:rect l="0" t="0" r="r" b="b"/>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3" name="Freeform 103"/>
            <p:cNvSpPr>
              <a:spLocks/>
            </p:cNvSpPr>
            <p:nvPr/>
          </p:nvSpPr>
          <p:spPr bwMode="auto">
            <a:xfrm>
              <a:off x="4251" y="550"/>
              <a:ext cx="35" cy="33"/>
            </a:xfrm>
            <a:custGeom>
              <a:avLst/>
              <a:gdLst/>
              <a:ahLst/>
              <a:cxnLst>
                <a:cxn ang="0">
                  <a:pos x="134" y="62"/>
                </a:cxn>
                <a:cxn ang="0">
                  <a:pos x="176" y="62"/>
                </a:cxn>
                <a:cxn ang="0">
                  <a:pos x="124" y="94"/>
                </a:cxn>
                <a:cxn ang="0">
                  <a:pos x="124" y="103"/>
                </a:cxn>
                <a:cxn ang="0">
                  <a:pos x="125" y="113"/>
                </a:cxn>
                <a:cxn ang="0">
                  <a:pos x="126" y="121"/>
                </a:cxn>
                <a:cxn ang="0">
                  <a:pos x="129" y="129"/>
                </a:cxn>
                <a:cxn ang="0">
                  <a:pos x="130" y="135"/>
                </a:cxn>
                <a:cxn ang="0">
                  <a:pos x="132" y="144"/>
                </a:cxn>
                <a:cxn ang="0">
                  <a:pos x="133" y="155"/>
                </a:cxn>
                <a:cxn ang="0">
                  <a:pos x="134" y="166"/>
                </a:cxn>
                <a:cxn ang="0">
                  <a:pos x="93" y="114"/>
                </a:cxn>
                <a:cxn ang="0">
                  <a:pos x="31" y="166"/>
                </a:cxn>
                <a:cxn ang="0">
                  <a:pos x="31" y="155"/>
                </a:cxn>
                <a:cxn ang="0">
                  <a:pos x="35" y="144"/>
                </a:cxn>
                <a:cxn ang="0">
                  <a:pos x="39" y="135"/>
                </a:cxn>
                <a:cxn ang="0">
                  <a:pos x="46" y="129"/>
                </a:cxn>
                <a:cxn ang="0">
                  <a:pos x="51" y="121"/>
                </a:cxn>
                <a:cxn ang="0">
                  <a:pos x="56" y="113"/>
                </a:cxn>
                <a:cxn ang="0">
                  <a:pos x="60" y="103"/>
                </a:cxn>
                <a:cxn ang="0">
                  <a:pos x="62" y="94"/>
                </a:cxn>
                <a:cxn ang="0">
                  <a:pos x="0" y="62"/>
                </a:cxn>
                <a:cxn ang="0">
                  <a:pos x="6" y="62"/>
                </a:cxn>
                <a:cxn ang="0">
                  <a:pos x="14" y="62"/>
                </a:cxn>
                <a:cxn ang="0">
                  <a:pos x="22" y="62"/>
                </a:cxn>
                <a:cxn ang="0">
                  <a:pos x="30" y="62"/>
                </a:cxn>
                <a:cxn ang="0">
                  <a:pos x="37" y="62"/>
                </a:cxn>
                <a:cxn ang="0">
                  <a:pos x="46" y="62"/>
                </a:cxn>
                <a:cxn ang="0">
                  <a:pos x="53" y="62"/>
                </a:cxn>
                <a:cxn ang="0">
                  <a:pos x="62" y="62"/>
                </a:cxn>
                <a:cxn ang="0">
                  <a:pos x="93" y="0"/>
                </a:cxn>
                <a:cxn ang="0">
                  <a:pos x="99" y="4"/>
                </a:cxn>
                <a:cxn ang="0">
                  <a:pos x="104" y="11"/>
                </a:cxn>
                <a:cxn ang="0">
                  <a:pos x="106" y="20"/>
                </a:cxn>
                <a:cxn ang="0">
                  <a:pos x="109" y="30"/>
                </a:cxn>
                <a:cxn ang="0">
                  <a:pos x="113" y="39"/>
                </a:cxn>
                <a:cxn ang="0">
                  <a:pos x="117" y="48"/>
                </a:cxn>
                <a:cxn ang="0">
                  <a:pos x="124" y="55"/>
                </a:cxn>
                <a:cxn ang="0">
                  <a:pos x="134" y="62"/>
                </a:cxn>
              </a:cxnLst>
              <a:rect l="0" t="0" r="r" b="b"/>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4" name="Freeform 104"/>
            <p:cNvSpPr>
              <a:spLocks/>
            </p:cNvSpPr>
            <p:nvPr/>
          </p:nvSpPr>
          <p:spPr bwMode="auto">
            <a:xfrm>
              <a:off x="4311" y="598"/>
              <a:ext cx="60" cy="62"/>
            </a:xfrm>
            <a:custGeom>
              <a:avLst/>
              <a:gdLst/>
              <a:ahLst/>
              <a:cxnLst>
                <a:cxn ang="0">
                  <a:pos x="208" y="32"/>
                </a:cxn>
                <a:cxn ang="0">
                  <a:pos x="208" y="58"/>
                </a:cxn>
                <a:cxn ang="0">
                  <a:pos x="212" y="83"/>
                </a:cxn>
                <a:cxn ang="0">
                  <a:pos x="221" y="104"/>
                </a:cxn>
                <a:cxn ang="0">
                  <a:pos x="239" y="114"/>
                </a:cxn>
                <a:cxn ang="0">
                  <a:pos x="260" y="118"/>
                </a:cxn>
                <a:cxn ang="0">
                  <a:pos x="281" y="124"/>
                </a:cxn>
                <a:cxn ang="0">
                  <a:pos x="295" y="137"/>
                </a:cxn>
                <a:cxn ang="0">
                  <a:pos x="229" y="198"/>
                </a:cxn>
                <a:cxn ang="0">
                  <a:pos x="231" y="225"/>
                </a:cxn>
                <a:cxn ang="0">
                  <a:pos x="236" y="249"/>
                </a:cxn>
                <a:cxn ang="0">
                  <a:pos x="241" y="272"/>
                </a:cxn>
                <a:cxn ang="0">
                  <a:pos x="239" y="301"/>
                </a:cxn>
                <a:cxn ang="0">
                  <a:pos x="209" y="295"/>
                </a:cxn>
                <a:cxn ang="0">
                  <a:pos x="188" y="283"/>
                </a:cxn>
                <a:cxn ang="0">
                  <a:pos x="166" y="266"/>
                </a:cxn>
                <a:cxn ang="0">
                  <a:pos x="146" y="249"/>
                </a:cxn>
                <a:cxn ang="0">
                  <a:pos x="123" y="266"/>
                </a:cxn>
                <a:cxn ang="0">
                  <a:pos x="104" y="284"/>
                </a:cxn>
                <a:cxn ang="0">
                  <a:pos x="84" y="300"/>
                </a:cxn>
                <a:cxn ang="0">
                  <a:pos x="62" y="312"/>
                </a:cxn>
                <a:cxn ang="0">
                  <a:pos x="61" y="269"/>
                </a:cxn>
                <a:cxn ang="0">
                  <a:pos x="76" y="227"/>
                </a:cxn>
                <a:cxn ang="0">
                  <a:pos x="81" y="190"/>
                </a:cxn>
                <a:cxn ang="0">
                  <a:pos x="52" y="166"/>
                </a:cxn>
                <a:cxn ang="0">
                  <a:pos x="38" y="156"/>
                </a:cxn>
                <a:cxn ang="0">
                  <a:pos x="26" y="145"/>
                </a:cxn>
                <a:cxn ang="0">
                  <a:pos x="14" y="133"/>
                </a:cxn>
                <a:cxn ang="0">
                  <a:pos x="0" y="124"/>
                </a:cxn>
                <a:cxn ang="0">
                  <a:pos x="104" y="94"/>
                </a:cxn>
                <a:cxn ang="0">
                  <a:pos x="130" y="72"/>
                </a:cxn>
                <a:cxn ang="0">
                  <a:pos x="151" y="46"/>
                </a:cxn>
                <a:cxn ang="0">
                  <a:pos x="170" y="19"/>
                </a:cxn>
                <a:cxn ang="0">
                  <a:pos x="197" y="0"/>
                </a:cxn>
              </a:cxnLst>
              <a:rect l="0" t="0" r="r" b="b"/>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5" name="Freeform 105"/>
            <p:cNvSpPr>
              <a:spLocks/>
            </p:cNvSpPr>
            <p:nvPr/>
          </p:nvSpPr>
          <p:spPr bwMode="auto">
            <a:xfrm>
              <a:off x="4318" y="606"/>
              <a:ext cx="47" cy="48"/>
            </a:xfrm>
            <a:custGeom>
              <a:avLst/>
              <a:gdLst/>
              <a:ahLst/>
              <a:cxnLst>
                <a:cxn ang="0">
                  <a:pos x="207" y="94"/>
                </a:cxn>
                <a:cxn ang="0">
                  <a:pos x="238" y="104"/>
                </a:cxn>
                <a:cxn ang="0">
                  <a:pos x="229" y="110"/>
                </a:cxn>
                <a:cxn ang="0">
                  <a:pos x="220" y="115"/>
                </a:cxn>
                <a:cxn ang="0">
                  <a:pos x="210" y="120"/>
                </a:cxn>
                <a:cxn ang="0">
                  <a:pos x="201" y="124"/>
                </a:cxn>
                <a:cxn ang="0">
                  <a:pos x="191" y="128"/>
                </a:cxn>
                <a:cxn ang="0">
                  <a:pos x="182" y="132"/>
                </a:cxn>
                <a:cxn ang="0">
                  <a:pos x="172" y="137"/>
                </a:cxn>
                <a:cxn ang="0">
                  <a:pos x="165" y="145"/>
                </a:cxn>
                <a:cxn ang="0">
                  <a:pos x="186" y="228"/>
                </a:cxn>
                <a:cxn ang="0">
                  <a:pos x="174" y="222"/>
                </a:cxn>
                <a:cxn ang="0">
                  <a:pos x="164" y="217"/>
                </a:cxn>
                <a:cxn ang="0">
                  <a:pos x="154" y="209"/>
                </a:cxn>
                <a:cxn ang="0">
                  <a:pos x="146" y="202"/>
                </a:cxn>
                <a:cxn ang="0">
                  <a:pos x="137" y="193"/>
                </a:cxn>
                <a:cxn ang="0">
                  <a:pos x="129" y="186"/>
                </a:cxn>
                <a:cxn ang="0">
                  <a:pos x="121" y="180"/>
                </a:cxn>
                <a:cxn ang="0">
                  <a:pos x="114" y="176"/>
                </a:cxn>
                <a:cxn ang="0">
                  <a:pos x="51" y="238"/>
                </a:cxn>
                <a:cxn ang="0">
                  <a:pos x="72" y="124"/>
                </a:cxn>
                <a:cxn ang="0">
                  <a:pos x="63" y="120"/>
                </a:cxn>
                <a:cxn ang="0">
                  <a:pos x="54" y="115"/>
                </a:cxn>
                <a:cxn ang="0">
                  <a:pos x="44" y="111"/>
                </a:cxn>
                <a:cxn ang="0">
                  <a:pos x="35" y="107"/>
                </a:cxn>
                <a:cxn ang="0">
                  <a:pos x="25" y="102"/>
                </a:cxn>
                <a:cxn ang="0">
                  <a:pos x="16" y="96"/>
                </a:cxn>
                <a:cxn ang="0">
                  <a:pos x="7" y="89"/>
                </a:cxn>
                <a:cxn ang="0">
                  <a:pos x="0" y="82"/>
                </a:cxn>
                <a:cxn ang="0">
                  <a:pos x="10" y="81"/>
                </a:cxn>
                <a:cxn ang="0">
                  <a:pos x="21" y="80"/>
                </a:cxn>
                <a:cxn ang="0">
                  <a:pos x="33" y="78"/>
                </a:cxn>
                <a:cxn ang="0">
                  <a:pos x="44" y="77"/>
                </a:cxn>
                <a:cxn ang="0">
                  <a:pos x="54" y="74"/>
                </a:cxn>
                <a:cxn ang="0">
                  <a:pos x="64" y="73"/>
                </a:cxn>
                <a:cxn ang="0">
                  <a:pos x="73" y="72"/>
                </a:cxn>
                <a:cxn ang="0">
                  <a:pos x="82" y="72"/>
                </a:cxn>
                <a:cxn ang="0">
                  <a:pos x="145" y="0"/>
                </a:cxn>
                <a:cxn ang="0">
                  <a:pos x="149" y="12"/>
                </a:cxn>
                <a:cxn ang="0">
                  <a:pos x="151" y="28"/>
                </a:cxn>
                <a:cxn ang="0">
                  <a:pos x="153" y="45"/>
                </a:cxn>
                <a:cxn ang="0">
                  <a:pos x="156" y="62"/>
                </a:cxn>
                <a:cxn ang="0">
                  <a:pos x="159" y="76"/>
                </a:cxn>
                <a:cxn ang="0">
                  <a:pos x="168" y="87"/>
                </a:cxn>
                <a:cxn ang="0">
                  <a:pos x="183" y="93"/>
                </a:cxn>
                <a:cxn ang="0">
                  <a:pos x="207" y="94"/>
                </a:cxn>
              </a:cxnLst>
              <a:rect l="0" t="0" r="r" b="b"/>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grpSp>
      <p:sp>
        <p:nvSpPr>
          <p:cNvPr id="921706" name="Rectangle 106"/>
          <p:cNvSpPr>
            <a:spLocks noChangeArrowheads="1"/>
          </p:cNvSpPr>
          <p:nvPr/>
        </p:nvSpPr>
        <p:spPr bwMode="auto">
          <a:xfrm>
            <a:off x="614363" y="6019800"/>
            <a:ext cx="4424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CC"/>
                </a:solidFill>
              </a:rPr>
              <a:t>I</a:t>
            </a:r>
            <a:r>
              <a:rPr lang="en-US" altLang="en-US"/>
              <a:t> = [</a:t>
            </a:r>
            <a:r>
              <a:rPr lang="en-US" altLang="en-US">
                <a:latin typeface="Symbol" pitchFamily="18" charset="2"/>
                <a:sym typeface="Symbol" pitchFamily="18" charset="2"/>
              </a:rPr>
              <a:t></a:t>
            </a:r>
            <a:r>
              <a:rPr lang="en-US" altLang="en-US"/>
              <a:t> a,b,c,r </a:t>
            </a:r>
            <a:r>
              <a:rPr lang="en-US" altLang="en-US">
                <a:latin typeface="Symbol" pitchFamily="18" charset="2"/>
                <a:sym typeface="Symbol" pitchFamily="18" charset="2"/>
              </a:rPr>
              <a:t></a:t>
            </a:r>
            <a:r>
              <a:rPr lang="en-US" altLang="en-US"/>
              <a:t> 3  a</a:t>
            </a:r>
            <a:r>
              <a:rPr lang="en-US" altLang="en-US" baseline="30000"/>
              <a:t>r</a:t>
            </a:r>
            <a:r>
              <a:rPr lang="en-US" altLang="en-US"/>
              <a:t>+b</a:t>
            </a:r>
            <a:r>
              <a:rPr lang="en-US" altLang="en-US" baseline="30000"/>
              <a:t>r </a:t>
            </a:r>
            <a:r>
              <a:rPr lang="en-US" altLang="en-US">
                <a:sym typeface="Symbol" pitchFamily="18" charset="2"/>
              </a:rPr>
              <a:t></a:t>
            </a:r>
            <a:r>
              <a:rPr lang="en-US" altLang="en-US"/>
              <a:t>c</a:t>
            </a:r>
            <a:r>
              <a:rPr lang="en-US" altLang="en-US" baseline="30000"/>
              <a:t>r</a:t>
            </a:r>
            <a:r>
              <a:rPr lang="en-US" altLang="en-US"/>
              <a:t>]</a:t>
            </a:r>
          </a:p>
        </p:txBody>
      </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67590" name="Rectangle 29"/>
          <p:cNvSpPr>
            <a:spLocks noChangeArrowheads="1"/>
          </p:cNvSpPr>
          <p:nvPr/>
        </p:nvSpPr>
        <p:spPr bwMode="auto">
          <a:xfrm>
            <a:off x="971550" y="981075"/>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has a witness</a:t>
            </a:r>
          </a:p>
          <a:p>
            <a:pPr lvl="1"/>
            <a:r>
              <a:rPr lang="en-US" altLang="en-US" sz="2400">
                <a:sym typeface="Symbol" pitchFamily="18" charset="2"/>
              </a:rPr>
              <a:t></a:t>
            </a:r>
            <a:r>
              <a:rPr lang="en-US" altLang="en-US" sz="2400"/>
              <a:t> computable Valid such that P(I) = </a:t>
            </a:r>
            <a:r>
              <a:rPr lang="en-US" altLang="en-US" sz="2400">
                <a:sym typeface="Symbol" pitchFamily="18" charset="2"/>
              </a:rPr>
              <a:t></a:t>
            </a:r>
            <a:r>
              <a:rPr lang="en-US" altLang="en-US" sz="2400"/>
              <a:t> S Valid(I,S)</a:t>
            </a:r>
          </a:p>
        </p:txBody>
      </p:sp>
      <p:sp>
        <p:nvSpPr>
          <p:cNvPr id="67591" name="Rectangle 49"/>
          <p:cNvSpPr>
            <a:spLocks noChangeArrowheads="1"/>
          </p:cNvSpPr>
          <p:nvPr/>
        </p:nvSpPr>
        <p:spPr bwMode="auto">
          <a:xfrm>
            <a:off x="-114300" y="534988"/>
            <a:ext cx="198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sym typeface="Wingdings" pitchFamily="2" charset="2"/>
              </a:rPr>
              <a:t>Witnesses</a:t>
            </a:r>
            <a:endParaRPr lang="en-US" altLang="en-US" sz="2400">
              <a:solidFill>
                <a:srgbClr val="FF00FF"/>
              </a:solidFill>
            </a:endParaRPr>
          </a:p>
        </p:txBody>
      </p:sp>
      <p:grpSp>
        <p:nvGrpSpPr>
          <p:cNvPr id="3" name="Group 109"/>
          <p:cNvGrpSpPr>
            <a:grpSpLocks/>
          </p:cNvGrpSpPr>
          <p:nvPr/>
        </p:nvGrpSpPr>
        <p:grpSpPr bwMode="auto">
          <a:xfrm>
            <a:off x="5684838" y="5229225"/>
            <a:ext cx="3135312" cy="1025525"/>
            <a:chOff x="3581" y="3294"/>
            <a:chExt cx="1975" cy="646"/>
          </a:xfrm>
        </p:grpSpPr>
        <p:sp>
          <p:nvSpPr>
            <p:cNvPr id="60" name="Text Box 43"/>
            <p:cNvSpPr txBox="1">
              <a:spLocks noChangeArrowheads="1"/>
            </p:cNvSpPr>
            <p:nvPr/>
          </p:nvSpPr>
          <p:spPr bwMode="auto">
            <a:xfrm>
              <a:off x="3606" y="3294"/>
              <a:ext cx="1634" cy="192"/>
            </a:xfrm>
            <a:prstGeom prst="rect">
              <a:avLst/>
            </a:prstGeom>
            <a:noFill/>
            <a:ln w="38100" cap="sq">
              <a:noFill/>
              <a:miter lim="800000"/>
              <a:headEnd/>
              <a:tailEnd/>
            </a:ln>
            <a:effectLst/>
          </p:spPr>
          <p:txBody>
            <a:bodyPr lIns="274320" rIns="274320">
              <a:spAutoFit/>
            </a:bodyPr>
            <a:lstStyle/>
            <a:p>
              <a:pPr>
                <a:buFontTx/>
                <a:buNone/>
                <a:defRPr/>
              </a:pPr>
              <a:r>
                <a:rPr lang="en-US" sz="1400">
                  <a:effectLst>
                    <a:outerShdw blurRad="38100" dist="38100" dir="2700000" algn="tl">
                      <a:srgbClr val="000000"/>
                    </a:outerShdw>
                  </a:effectLst>
                </a:rPr>
                <a:t>1011010 </a:t>
              </a:r>
              <a:r>
                <a:rPr lang="en-US" sz="1400">
                  <a:effectLst>
                    <a:outerShdw blurRad="38100" dist="38100" dir="2700000" algn="tl">
                      <a:srgbClr val="000000"/>
                    </a:outerShdw>
                  </a:effectLst>
                  <a:sym typeface="Symbol" pitchFamily="18" charset="2"/>
                </a:rPr>
                <a:t>q</a:t>
              </a:r>
              <a:r>
                <a:rPr lang="en-US" sz="1400" baseline="-25000">
                  <a:effectLst>
                    <a:outerShdw blurRad="38100" dist="38100" dir="2700000" algn="tl">
                      <a:srgbClr val="000000"/>
                    </a:outerShdw>
                  </a:effectLst>
                  <a:sym typeface="Symbol" pitchFamily="18" charset="2"/>
                </a:rPr>
                <a:t>start</a:t>
              </a:r>
              <a:r>
                <a:rPr lang="en-US" sz="1400">
                  <a:effectLst>
                    <a:outerShdw blurRad="38100" dist="38100" dir="2700000" algn="tl">
                      <a:srgbClr val="000000"/>
                    </a:outerShdw>
                  </a:effectLst>
                </a:rPr>
                <a:t>1011010</a:t>
              </a:r>
            </a:p>
          </p:txBody>
        </p:sp>
        <p:sp>
          <p:nvSpPr>
            <p:cNvPr id="27" name="Text Box 43"/>
            <p:cNvSpPr txBox="1">
              <a:spLocks noChangeArrowheads="1"/>
            </p:cNvSpPr>
            <p:nvPr/>
          </p:nvSpPr>
          <p:spPr bwMode="auto">
            <a:xfrm>
              <a:off x="3581" y="3748"/>
              <a:ext cx="1975" cy="192"/>
            </a:xfrm>
            <a:prstGeom prst="rect">
              <a:avLst/>
            </a:prstGeom>
            <a:noFill/>
            <a:ln w="38100" cap="sq">
              <a:noFill/>
              <a:miter lim="800000"/>
              <a:headEnd/>
              <a:tailEnd/>
            </a:ln>
            <a:effectLst/>
          </p:spPr>
          <p:txBody>
            <a:bodyPr lIns="274320" rIns="274320">
              <a:spAutoFit/>
            </a:bodyPr>
            <a:lstStyle/>
            <a:p>
              <a:pPr>
                <a:buFontTx/>
                <a:buNone/>
                <a:defRPr/>
              </a:pPr>
              <a:r>
                <a:rPr lang="en-US" sz="1400">
                  <a:effectLst>
                    <a:outerShdw blurRad="38100" dist="38100" dir="2700000" algn="tl">
                      <a:srgbClr val="000000"/>
                    </a:outerShdw>
                  </a:effectLst>
                </a:rPr>
                <a:t>1011010 </a:t>
              </a:r>
              <a:r>
                <a:rPr lang="en-US" sz="1400">
                  <a:effectLst>
                    <a:outerShdw blurRad="38100" dist="38100" dir="2700000" algn="tl">
                      <a:srgbClr val="000000"/>
                    </a:outerShdw>
                  </a:effectLst>
                  <a:sym typeface="Symbol" pitchFamily="18" charset="2"/>
                </a:rPr>
                <a:t>qi</a:t>
              </a:r>
              <a:r>
                <a:rPr lang="en-US" sz="1400">
                  <a:effectLst>
                    <a:outerShdw blurRad="38100" dist="38100" dir="2700000" algn="tl">
                      <a:srgbClr val="000000"/>
                    </a:outerShdw>
                  </a:effectLst>
                </a:rPr>
                <a:t>011010bbbb</a:t>
              </a:r>
            </a:p>
          </p:txBody>
        </p:sp>
        <p:sp>
          <p:nvSpPr>
            <p:cNvPr id="67595" name="Freeform 27"/>
            <p:cNvSpPr>
              <a:spLocks/>
            </p:cNvSpPr>
            <p:nvPr/>
          </p:nvSpPr>
          <p:spPr bwMode="auto">
            <a:xfrm>
              <a:off x="4241" y="3496"/>
              <a:ext cx="57" cy="252"/>
            </a:xfrm>
            <a:custGeom>
              <a:avLst/>
              <a:gdLst>
                <a:gd name="T0" fmla="*/ 0 w 46037"/>
                <a:gd name="T1" fmla="*/ 0 h 418012"/>
                <a:gd name="T2" fmla="*/ 0 w 46037"/>
                <a:gd name="T3" fmla="*/ 0 h 418012"/>
                <a:gd name="T4" fmla="*/ 0 60000 65536"/>
                <a:gd name="T5" fmla="*/ 0 60000 65536"/>
                <a:gd name="T6" fmla="*/ 0 w 46037"/>
                <a:gd name="T7" fmla="*/ 0 h 418012"/>
                <a:gd name="T8" fmla="*/ 46037 w 46037"/>
                <a:gd name="T9" fmla="*/ 418012 h 418012"/>
              </a:gdLst>
              <a:ahLst/>
              <a:cxnLst>
                <a:cxn ang="T4">
                  <a:pos x="T0" y="T1"/>
                </a:cxn>
                <a:cxn ang="T5">
                  <a:pos x="T2" y="T3"/>
                </a:cxn>
              </a:cxnLst>
              <a:rect l="T6" t="T7" r="T8" b="T9"/>
              <a:pathLst>
                <a:path w="46037" h="418012">
                  <a:moveTo>
                    <a:pt x="0" y="0"/>
                  </a:moveTo>
                  <a:lnTo>
                    <a:pt x="0" y="418012"/>
                  </a:lnTo>
                </a:path>
              </a:pathLst>
            </a:custGeom>
            <a:noFill/>
            <a:ln w="63500" cap="flat" cmpd="sng" algn="ctr">
              <a:solidFill>
                <a:schemeClr val="hlink"/>
              </a:solidFill>
              <a:prstDash val="sysDot"/>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921602">
                                            <p:txEl>
                                              <p:pRg st="0" end="0"/>
                                            </p:txEl>
                                          </p:spTgt>
                                        </p:tgtEl>
                                        <p:attrNameLst>
                                          <p:attrName>style.visibility</p:attrName>
                                        </p:attrNameLst>
                                      </p:cBhvr>
                                      <p:to>
                                        <p:strVal val="visible"/>
                                      </p:to>
                                    </p:set>
                                    <p:anim calcmode="lin" valueType="num">
                                      <p:cBhvr additive="base">
                                        <p:cTn id="7" dur="500" fill="hold"/>
                                        <p:tgtEl>
                                          <p:spTgt spid="9216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02">
                                            <p:txEl>
                                              <p:pRg st="1" end="1"/>
                                            </p:txEl>
                                          </p:spTgt>
                                        </p:tgtEl>
                                        <p:attrNameLst>
                                          <p:attrName>style.visibility</p:attrName>
                                        </p:attrNameLst>
                                      </p:cBhvr>
                                      <p:to>
                                        <p:strVal val="visible"/>
                                      </p:to>
                                    </p:set>
                                    <p:anim calcmode="lin" valueType="num">
                                      <p:cBhvr additive="base">
                                        <p:cTn id="13" dur="500" fill="hold"/>
                                        <p:tgtEl>
                                          <p:spTgt spid="9216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0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1706"/>
                                        </p:tgtEl>
                                        <p:attrNameLst>
                                          <p:attrName>style.visibility</p:attrName>
                                        </p:attrNameLst>
                                      </p:cBhvr>
                                      <p:to>
                                        <p:strVal val="visible"/>
                                      </p:to>
                                    </p:set>
                                    <p:anim calcmode="lin" valueType="num">
                                      <p:cBhvr additive="base">
                                        <p:cTn id="17" dur="500" fill="hold"/>
                                        <p:tgtEl>
                                          <p:spTgt spid="921706"/>
                                        </p:tgtEl>
                                        <p:attrNameLst>
                                          <p:attrName>ppt_x</p:attrName>
                                        </p:attrNameLst>
                                      </p:cBhvr>
                                      <p:tavLst>
                                        <p:tav tm="0">
                                          <p:val>
                                            <p:strVal val="#ppt_x"/>
                                          </p:val>
                                        </p:tav>
                                        <p:tav tm="100000">
                                          <p:val>
                                            <p:strVal val="#ppt_x"/>
                                          </p:val>
                                        </p:tav>
                                      </p:tavLst>
                                    </p:anim>
                                    <p:anim calcmode="lin" valueType="num">
                                      <p:cBhvr additive="base">
                                        <p:cTn id="18" dur="500" fill="hold"/>
                                        <p:tgtEl>
                                          <p:spTgt spid="92170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21602">
                                            <p:txEl>
                                              <p:pRg st="2" end="2"/>
                                            </p:txEl>
                                          </p:spTgt>
                                        </p:tgtEl>
                                        <p:attrNameLst>
                                          <p:attrName>style.visibility</p:attrName>
                                        </p:attrNameLst>
                                      </p:cBhvr>
                                      <p:to>
                                        <p:strVal val="visible"/>
                                      </p:to>
                                    </p:set>
                                    <p:anim calcmode="lin" valueType="num">
                                      <p:cBhvr additive="base">
                                        <p:cTn id="23" dur="500" fill="hold"/>
                                        <p:tgtEl>
                                          <p:spTgt spid="92160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1602">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21602">
                                            <p:txEl>
                                              <p:pRg st="3" end="3"/>
                                            </p:txEl>
                                          </p:spTgt>
                                        </p:tgtEl>
                                        <p:attrNameLst>
                                          <p:attrName>style.visibility</p:attrName>
                                        </p:attrNameLst>
                                      </p:cBhvr>
                                      <p:to>
                                        <p:strVal val="visible"/>
                                      </p:to>
                                    </p:set>
                                    <p:anim calcmode="lin" valueType="num">
                                      <p:cBhvr additive="base">
                                        <p:cTn id="33" dur="500" fill="hold"/>
                                        <p:tgtEl>
                                          <p:spTgt spid="92160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216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21602">
                                            <p:txEl>
                                              <p:pRg st="4" end="4"/>
                                            </p:txEl>
                                          </p:spTgt>
                                        </p:tgtEl>
                                        <p:attrNameLst>
                                          <p:attrName>style.visibility</p:attrName>
                                        </p:attrNameLst>
                                      </p:cBhvr>
                                      <p:to>
                                        <p:strVal val="visible"/>
                                      </p:to>
                                    </p:set>
                                    <p:anim calcmode="lin" valueType="num">
                                      <p:cBhvr additive="base">
                                        <p:cTn id="45" dur="500" fill="hold"/>
                                        <p:tgtEl>
                                          <p:spTgt spid="921602">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216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1+#ppt_w/2"/>
                                          </p:val>
                                        </p:tav>
                                        <p:tav tm="100000">
                                          <p:val>
                                            <p:strVal val="#ppt_x"/>
                                          </p:val>
                                        </p:tav>
                                      </p:tavLst>
                                    </p:anim>
                                    <p:anim calcmode="lin" valueType="num">
                                      <p:cBhvr additive="base">
                                        <p:cTn id="5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2" grpId="0" build="p" bldLvl="2" autoUpdateAnimBg="0"/>
      <p:bldP spid="92170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09600" y="2276475"/>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r>
              <a:rPr lang="en-US" altLang="en-US" sz="2400"/>
              <a:t>Example: </a:t>
            </a:r>
            <a:r>
              <a:rPr lang="en-US" altLang="en-US" sz="2400">
                <a:solidFill>
                  <a:schemeClr val="tx2"/>
                </a:solidFill>
              </a:rPr>
              <a:t>A language accepted by TM M</a:t>
            </a:r>
            <a:r>
              <a:rPr lang="en-US" altLang="en-US" sz="2400"/>
              <a:t>:</a:t>
            </a:r>
          </a:p>
          <a:p>
            <a:r>
              <a:rPr lang="en-US" altLang="en-US" sz="2400"/>
              <a:t>Instance: An instance </a:t>
            </a:r>
            <a:r>
              <a:rPr lang="en-US" altLang="en-US" sz="2400">
                <a:solidFill>
                  <a:srgbClr val="00FFCC"/>
                </a:solidFill>
              </a:rPr>
              <a:t>I</a:t>
            </a:r>
            <a:endParaRPr lang="en-US" altLang="en-US" sz="2400"/>
          </a:p>
          <a:p>
            <a:r>
              <a:rPr lang="en-US" altLang="en-US" sz="2400"/>
              <a:t>Solution: A description </a:t>
            </a:r>
            <a:r>
              <a:rPr lang="en-US" altLang="en-US" sz="2400">
                <a:solidFill>
                  <a:srgbClr val="00FFCC"/>
                </a:solidFill>
              </a:rPr>
              <a:t>S </a:t>
            </a:r>
            <a:r>
              <a:rPr lang="en-US" altLang="en-US" sz="2400"/>
              <a:t>of an accepting computation of M on I. </a:t>
            </a:r>
          </a:p>
          <a:p>
            <a:r>
              <a:rPr lang="en-US" altLang="en-US" sz="2400">
                <a:solidFill>
                  <a:srgbClr val="00FFCC"/>
                </a:solidFill>
              </a:rPr>
              <a:t>I</a:t>
            </a:r>
            <a:r>
              <a:rPr lang="en-US" altLang="en-US" sz="2400"/>
              <a:t> is a </a:t>
            </a:r>
            <a:r>
              <a:rPr lang="en-US" altLang="en-US" sz="2400">
                <a:solidFill>
                  <a:srgbClr val="FF00FF"/>
                </a:solidFill>
              </a:rPr>
              <a:t>Yes</a:t>
            </a:r>
            <a:r>
              <a:rPr lang="en-US" altLang="en-US" sz="2400"/>
              <a:t> instance if there is such a computation description. </a:t>
            </a:r>
          </a:p>
          <a:p>
            <a:r>
              <a:rPr lang="en-US" altLang="en-US" sz="2400"/>
              <a:t>Given an instance </a:t>
            </a:r>
            <a:r>
              <a:rPr lang="en-US" altLang="en-US" sz="2400">
                <a:solidFill>
                  <a:srgbClr val="00FFCC"/>
                </a:solidFill>
              </a:rPr>
              <a:t>I </a:t>
            </a:r>
            <a:r>
              <a:rPr lang="en-US" altLang="en-US" sz="2400"/>
              <a:t>and a computation description </a:t>
            </a:r>
            <a:r>
              <a:rPr lang="en-US" altLang="en-US" sz="2400">
                <a:solidFill>
                  <a:srgbClr val="00FFCC"/>
                </a:solidFill>
              </a:rPr>
              <a:t>S,</a:t>
            </a:r>
            <a:br>
              <a:rPr lang="en-US" altLang="en-US" sz="2400">
                <a:solidFill>
                  <a:srgbClr val="00FFCC"/>
                </a:solidFill>
              </a:rPr>
            </a:br>
            <a:r>
              <a:rPr lang="en-US" altLang="en-US" sz="2400">
                <a:solidFill>
                  <a:srgbClr val="00FFCC"/>
                </a:solidFill>
              </a:rPr>
              <a:t>  </a:t>
            </a:r>
            <a:r>
              <a:rPr lang="en-US" altLang="en-US" sz="2400"/>
              <a:t>there is an alg </a:t>
            </a:r>
            <a:r>
              <a:rPr lang="en-US" altLang="en-US" sz="2400">
                <a:solidFill>
                  <a:srgbClr val="00FFCC"/>
                </a:solidFill>
              </a:rPr>
              <a:t>Valid(I,S)</a:t>
            </a:r>
            <a:r>
              <a:rPr lang="en-US" altLang="en-US" sz="2400"/>
              <a:t> to test </a:t>
            </a:r>
            <a:br>
              <a:rPr lang="en-US" altLang="en-US" sz="2400"/>
            </a:br>
            <a:r>
              <a:rPr lang="en-US" altLang="en-US" sz="2400"/>
              <a:t>  whether or not </a:t>
            </a:r>
            <a:r>
              <a:rPr lang="en-US" altLang="en-US" sz="2400">
                <a:solidFill>
                  <a:srgbClr val="00FFCC"/>
                </a:solidFill>
              </a:rPr>
              <a:t>S</a:t>
            </a:r>
            <a:r>
              <a:rPr lang="en-US" altLang="en-US" sz="2400"/>
              <a:t> is a valid solution for </a:t>
            </a:r>
            <a:r>
              <a:rPr lang="en-US" altLang="en-US" sz="2400">
                <a:solidFill>
                  <a:srgbClr val="00FFCC"/>
                </a:solidFill>
              </a:rPr>
              <a:t>I</a:t>
            </a:r>
            <a:r>
              <a:rPr lang="en-US" altLang="en-US" sz="2400"/>
              <a:t>.</a:t>
            </a:r>
          </a:p>
        </p:txBody>
      </p:sp>
      <p:grpSp>
        <p:nvGrpSpPr>
          <p:cNvPr id="68611" name="Group 4"/>
          <p:cNvGrpSpPr>
            <a:grpSpLocks/>
          </p:cNvGrpSpPr>
          <p:nvPr/>
        </p:nvGrpSpPr>
        <p:grpSpPr bwMode="auto">
          <a:xfrm flipH="1">
            <a:off x="7991475" y="4495800"/>
            <a:ext cx="1076325" cy="2274888"/>
            <a:chOff x="3915" y="446"/>
            <a:chExt cx="678" cy="1433"/>
          </a:xfrm>
        </p:grpSpPr>
        <p:sp>
          <p:nvSpPr>
            <p:cNvPr id="921605" name="Rectangle 5"/>
            <p:cNvSpPr>
              <a:spLocks noChangeArrowheads="1"/>
            </p:cNvSpPr>
            <p:nvPr/>
          </p:nvSpPr>
          <p:spPr bwMode="auto">
            <a:xfrm>
              <a:off x="3951" y="544"/>
              <a:ext cx="532" cy="1148"/>
            </a:xfrm>
            <a:prstGeom prst="rect">
              <a:avLst/>
            </a:prstGeom>
            <a:solidFill>
              <a:srgbClr val="000000"/>
            </a:solidFill>
            <a:ln w="9525">
              <a:noFill/>
              <a:miter lim="800000"/>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6" name="Freeform 6"/>
            <p:cNvSpPr>
              <a:spLocks/>
            </p:cNvSpPr>
            <p:nvPr/>
          </p:nvSpPr>
          <p:spPr bwMode="auto">
            <a:xfrm>
              <a:off x="3959" y="556"/>
              <a:ext cx="516" cy="448"/>
            </a:xfrm>
            <a:custGeom>
              <a:avLst/>
              <a:gdLst/>
              <a:ahLst/>
              <a:cxnLst>
                <a:cxn ang="0">
                  <a:pos x="2559" y="0"/>
                </a:cxn>
                <a:cxn ang="0">
                  <a:pos x="2580" y="1783"/>
                </a:cxn>
                <a:cxn ang="0">
                  <a:pos x="2456" y="1774"/>
                </a:cxn>
                <a:cxn ang="0">
                  <a:pos x="2330" y="1808"/>
                </a:cxn>
                <a:cxn ang="0">
                  <a:pos x="2201" y="1867"/>
                </a:cxn>
                <a:cxn ang="0">
                  <a:pos x="2073" y="1933"/>
                </a:cxn>
                <a:cxn ang="0">
                  <a:pos x="1945" y="1989"/>
                </a:cxn>
                <a:cxn ang="0">
                  <a:pos x="1820" y="2018"/>
                </a:cxn>
                <a:cxn ang="0">
                  <a:pos x="1699" y="2003"/>
                </a:cxn>
                <a:cxn ang="0">
                  <a:pos x="1584" y="1928"/>
                </a:cxn>
                <a:cxn ang="0">
                  <a:pos x="1477" y="1997"/>
                </a:cxn>
                <a:cxn ang="0">
                  <a:pos x="1369" y="2053"/>
                </a:cxn>
                <a:cxn ang="0">
                  <a:pos x="1260" y="2097"/>
                </a:cxn>
                <a:cxn ang="0">
                  <a:pos x="1150" y="2133"/>
                </a:cxn>
                <a:cxn ang="0">
                  <a:pos x="1038" y="2162"/>
                </a:cxn>
                <a:cxn ang="0">
                  <a:pos x="927" y="2188"/>
                </a:cxn>
                <a:cxn ang="0">
                  <a:pos x="814" y="2212"/>
                </a:cxn>
                <a:cxn ang="0">
                  <a:pos x="702" y="2240"/>
                </a:cxn>
                <a:cxn ang="0">
                  <a:pos x="608" y="2151"/>
                </a:cxn>
                <a:cxn ang="0">
                  <a:pos x="504" y="2089"/>
                </a:cxn>
                <a:cxn ang="0">
                  <a:pos x="395" y="2049"/>
                </a:cxn>
                <a:cxn ang="0">
                  <a:pos x="289" y="2025"/>
                </a:cxn>
                <a:cxn ang="0">
                  <a:pos x="189" y="2014"/>
                </a:cxn>
                <a:cxn ang="0">
                  <a:pos x="106" y="2012"/>
                </a:cxn>
                <a:cxn ang="0">
                  <a:pos x="42" y="2016"/>
                </a:cxn>
                <a:cxn ang="0">
                  <a:pos x="7" y="2022"/>
                </a:cxn>
                <a:cxn ang="0">
                  <a:pos x="9" y="1794"/>
                </a:cxn>
                <a:cxn ang="0">
                  <a:pos x="9" y="1553"/>
                </a:cxn>
                <a:cxn ang="0">
                  <a:pos x="6" y="1300"/>
                </a:cxn>
                <a:cxn ang="0">
                  <a:pos x="4" y="1041"/>
                </a:cxn>
                <a:cxn ang="0">
                  <a:pos x="1" y="777"/>
                </a:cxn>
                <a:cxn ang="0">
                  <a:pos x="0" y="513"/>
                </a:cxn>
                <a:cxn ang="0">
                  <a:pos x="1" y="252"/>
                </a:cxn>
                <a:cxn ang="0">
                  <a:pos x="7" y="0"/>
                </a:cxn>
                <a:cxn ang="0">
                  <a:pos x="2559" y="0"/>
                </a:cxn>
              </a:cxnLst>
              <a:rect l="0" t="0" r="r" b="b"/>
              <a:pathLst>
                <a:path w="2580" h="2240">
                  <a:moveTo>
                    <a:pt x="2559" y="0"/>
                  </a:moveTo>
                  <a:lnTo>
                    <a:pt x="2580" y="1783"/>
                  </a:lnTo>
                  <a:lnTo>
                    <a:pt x="2456" y="1774"/>
                  </a:lnTo>
                  <a:lnTo>
                    <a:pt x="2330" y="1808"/>
                  </a:lnTo>
                  <a:lnTo>
                    <a:pt x="2201" y="1867"/>
                  </a:lnTo>
                  <a:lnTo>
                    <a:pt x="2073" y="1933"/>
                  </a:lnTo>
                  <a:lnTo>
                    <a:pt x="1945" y="1989"/>
                  </a:lnTo>
                  <a:lnTo>
                    <a:pt x="1820" y="2018"/>
                  </a:lnTo>
                  <a:lnTo>
                    <a:pt x="1699" y="2003"/>
                  </a:lnTo>
                  <a:lnTo>
                    <a:pt x="1584" y="1928"/>
                  </a:lnTo>
                  <a:lnTo>
                    <a:pt x="1477" y="1997"/>
                  </a:lnTo>
                  <a:lnTo>
                    <a:pt x="1369" y="2053"/>
                  </a:lnTo>
                  <a:lnTo>
                    <a:pt x="1260" y="2097"/>
                  </a:lnTo>
                  <a:lnTo>
                    <a:pt x="1150" y="2133"/>
                  </a:lnTo>
                  <a:lnTo>
                    <a:pt x="1038" y="2162"/>
                  </a:lnTo>
                  <a:lnTo>
                    <a:pt x="927" y="2188"/>
                  </a:lnTo>
                  <a:lnTo>
                    <a:pt x="814" y="2212"/>
                  </a:lnTo>
                  <a:lnTo>
                    <a:pt x="702" y="2240"/>
                  </a:lnTo>
                  <a:lnTo>
                    <a:pt x="608" y="2151"/>
                  </a:lnTo>
                  <a:lnTo>
                    <a:pt x="504" y="2089"/>
                  </a:lnTo>
                  <a:lnTo>
                    <a:pt x="395" y="2049"/>
                  </a:lnTo>
                  <a:lnTo>
                    <a:pt x="289" y="2025"/>
                  </a:lnTo>
                  <a:lnTo>
                    <a:pt x="189" y="2014"/>
                  </a:lnTo>
                  <a:lnTo>
                    <a:pt x="106" y="2012"/>
                  </a:lnTo>
                  <a:lnTo>
                    <a:pt x="42" y="2016"/>
                  </a:lnTo>
                  <a:lnTo>
                    <a:pt x="7" y="2022"/>
                  </a:lnTo>
                  <a:lnTo>
                    <a:pt x="9" y="1794"/>
                  </a:lnTo>
                  <a:lnTo>
                    <a:pt x="9" y="1553"/>
                  </a:lnTo>
                  <a:lnTo>
                    <a:pt x="6" y="1300"/>
                  </a:lnTo>
                  <a:lnTo>
                    <a:pt x="4" y="1041"/>
                  </a:lnTo>
                  <a:lnTo>
                    <a:pt x="1" y="777"/>
                  </a:lnTo>
                  <a:lnTo>
                    <a:pt x="0" y="513"/>
                  </a:lnTo>
                  <a:lnTo>
                    <a:pt x="1" y="252"/>
                  </a:lnTo>
                  <a:lnTo>
                    <a:pt x="7" y="0"/>
                  </a:lnTo>
                  <a:lnTo>
                    <a:pt x="2559" y="0"/>
                  </a:lnTo>
                  <a:close/>
                </a:path>
              </a:pathLst>
            </a:custGeom>
            <a:solidFill>
              <a:srgbClr val="3F72F2"/>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7" name="Freeform 7"/>
            <p:cNvSpPr>
              <a:spLocks/>
            </p:cNvSpPr>
            <p:nvPr/>
          </p:nvSpPr>
          <p:spPr bwMode="auto">
            <a:xfrm>
              <a:off x="4110" y="929"/>
              <a:ext cx="363" cy="136"/>
            </a:xfrm>
            <a:custGeom>
              <a:avLst/>
              <a:gdLst/>
              <a:ahLst/>
              <a:cxnLst>
                <a:cxn ang="0">
                  <a:pos x="1815" y="674"/>
                </a:cxn>
                <a:cxn ang="0">
                  <a:pos x="1684" y="676"/>
                </a:cxn>
                <a:cxn ang="0">
                  <a:pos x="1550" y="656"/>
                </a:cxn>
                <a:cxn ang="0">
                  <a:pos x="1412" y="618"/>
                </a:cxn>
                <a:cxn ang="0">
                  <a:pos x="1274" y="572"/>
                </a:cxn>
                <a:cxn ang="0">
                  <a:pos x="1134" y="527"/>
                </a:cxn>
                <a:cxn ang="0">
                  <a:pos x="996" y="492"/>
                </a:cxn>
                <a:cxn ang="0">
                  <a:pos x="859" y="475"/>
                </a:cxn>
                <a:cxn ang="0">
                  <a:pos x="726" y="488"/>
                </a:cxn>
                <a:cxn ang="0">
                  <a:pos x="425" y="622"/>
                </a:cxn>
                <a:cxn ang="0">
                  <a:pos x="0" y="426"/>
                </a:cxn>
                <a:cxn ang="0">
                  <a:pos x="87" y="402"/>
                </a:cxn>
                <a:cxn ang="0">
                  <a:pos x="187" y="380"/>
                </a:cxn>
                <a:cxn ang="0">
                  <a:pos x="292" y="358"/>
                </a:cxn>
                <a:cxn ang="0">
                  <a:pos x="402" y="333"/>
                </a:cxn>
                <a:cxn ang="0">
                  <a:pos x="509" y="301"/>
                </a:cxn>
                <a:cxn ang="0">
                  <a:pos x="612" y="263"/>
                </a:cxn>
                <a:cxn ang="0">
                  <a:pos x="706" y="214"/>
                </a:cxn>
                <a:cxn ang="0">
                  <a:pos x="788" y="156"/>
                </a:cxn>
                <a:cxn ang="0">
                  <a:pos x="879" y="194"/>
                </a:cxn>
                <a:cxn ang="0">
                  <a:pos x="976" y="213"/>
                </a:cxn>
                <a:cxn ang="0">
                  <a:pos x="1074" y="213"/>
                </a:cxn>
                <a:cxn ang="0">
                  <a:pos x="1175" y="197"/>
                </a:cxn>
                <a:cxn ang="0">
                  <a:pos x="1272" y="166"/>
                </a:cxn>
                <a:cxn ang="0">
                  <a:pos x="1368" y="122"/>
                </a:cxn>
                <a:cxn ang="0">
                  <a:pos x="1459" y="65"/>
                </a:cxn>
                <a:cxn ang="0">
                  <a:pos x="1545" y="0"/>
                </a:cxn>
                <a:cxn ang="0">
                  <a:pos x="1815" y="0"/>
                </a:cxn>
                <a:cxn ang="0">
                  <a:pos x="1815" y="674"/>
                </a:cxn>
              </a:cxnLst>
              <a:rect l="0" t="0" r="r" b="b"/>
              <a:pathLst>
                <a:path w="1815" h="676">
                  <a:moveTo>
                    <a:pt x="1815" y="674"/>
                  </a:moveTo>
                  <a:lnTo>
                    <a:pt x="1684" y="676"/>
                  </a:lnTo>
                  <a:lnTo>
                    <a:pt x="1550" y="656"/>
                  </a:lnTo>
                  <a:lnTo>
                    <a:pt x="1412" y="618"/>
                  </a:lnTo>
                  <a:lnTo>
                    <a:pt x="1274" y="572"/>
                  </a:lnTo>
                  <a:lnTo>
                    <a:pt x="1134" y="527"/>
                  </a:lnTo>
                  <a:lnTo>
                    <a:pt x="996" y="492"/>
                  </a:lnTo>
                  <a:lnTo>
                    <a:pt x="859" y="475"/>
                  </a:lnTo>
                  <a:lnTo>
                    <a:pt x="726" y="488"/>
                  </a:lnTo>
                  <a:lnTo>
                    <a:pt x="425" y="622"/>
                  </a:lnTo>
                  <a:lnTo>
                    <a:pt x="0" y="426"/>
                  </a:lnTo>
                  <a:lnTo>
                    <a:pt x="87" y="402"/>
                  </a:lnTo>
                  <a:lnTo>
                    <a:pt x="187" y="380"/>
                  </a:lnTo>
                  <a:lnTo>
                    <a:pt x="292" y="358"/>
                  </a:lnTo>
                  <a:lnTo>
                    <a:pt x="402" y="333"/>
                  </a:lnTo>
                  <a:lnTo>
                    <a:pt x="509" y="301"/>
                  </a:lnTo>
                  <a:lnTo>
                    <a:pt x="612" y="263"/>
                  </a:lnTo>
                  <a:lnTo>
                    <a:pt x="706" y="214"/>
                  </a:lnTo>
                  <a:lnTo>
                    <a:pt x="788" y="156"/>
                  </a:lnTo>
                  <a:lnTo>
                    <a:pt x="879" y="194"/>
                  </a:lnTo>
                  <a:lnTo>
                    <a:pt x="976" y="213"/>
                  </a:lnTo>
                  <a:lnTo>
                    <a:pt x="1074" y="213"/>
                  </a:lnTo>
                  <a:lnTo>
                    <a:pt x="1175" y="197"/>
                  </a:lnTo>
                  <a:lnTo>
                    <a:pt x="1272" y="166"/>
                  </a:lnTo>
                  <a:lnTo>
                    <a:pt x="1368" y="122"/>
                  </a:lnTo>
                  <a:lnTo>
                    <a:pt x="1459" y="65"/>
                  </a:lnTo>
                  <a:lnTo>
                    <a:pt x="1545" y="0"/>
                  </a:lnTo>
                  <a:lnTo>
                    <a:pt x="1815" y="0"/>
                  </a:lnTo>
                  <a:lnTo>
                    <a:pt x="1815" y="674"/>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8" name="Freeform 8"/>
            <p:cNvSpPr>
              <a:spLocks/>
            </p:cNvSpPr>
            <p:nvPr/>
          </p:nvSpPr>
          <p:spPr bwMode="auto">
            <a:xfrm>
              <a:off x="3961" y="973"/>
              <a:ext cx="224" cy="137"/>
            </a:xfrm>
            <a:custGeom>
              <a:avLst/>
              <a:gdLst/>
              <a:ahLst/>
              <a:cxnLst>
                <a:cxn ang="0">
                  <a:pos x="1120" y="456"/>
                </a:cxn>
                <a:cxn ang="0">
                  <a:pos x="1031" y="543"/>
                </a:cxn>
                <a:cxn ang="0">
                  <a:pos x="945" y="598"/>
                </a:cxn>
                <a:cxn ang="0">
                  <a:pos x="863" y="623"/>
                </a:cxn>
                <a:cxn ang="0">
                  <a:pos x="785" y="624"/>
                </a:cxn>
                <a:cxn ang="0">
                  <a:pos x="709" y="601"/>
                </a:cxn>
                <a:cxn ang="0">
                  <a:pos x="640" y="560"/>
                </a:cxn>
                <a:cxn ang="0">
                  <a:pos x="576" y="502"/>
                </a:cxn>
                <a:cxn ang="0">
                  <a:pos x="519" y="435"/>
                </a:cxn>
                <a:cxn ang="0">
                  <a:pos x="455" y="462"/>
                </a:cxn>
                <a:cxn ang="0">
                  <a:pos x="390" y="491"/>
                </a:cxn>
                <a:cxn ang="0">
                  <a:pos x="325" y="520"/>
                </a:cxn>
                <a:cxn ang="0">
                  <a:pos x="259" y="551"/>
                </a:cxn>
                <a:cxn ang="0">
                  <a:pos x="193" y="581"/>
                </a:cxn>
                <a:cxn ang="0">
                  <a:pos x="127" y="615"/>
                </a:cxn>
                <a:cxn ang="0">
                  <a:pos x="63" y="648"/>
                </a:cxn>
                <a:cxn ang="0">
                  <a:pos x="0" y="684"/>
                </a:cxn>
                <a:cxn ang="0">
                  <a:pos x="0" y="0"/>
                </a:cxn>
                <a:cxn ang="0">
                  <a:pos x="67" y="12"/>
                </a:cxn>
                <a:cxn ang="0">
                  <a:pos x="138" y="14"/>
                </a:cxn>
                <a:cxn ang="0">
                  <a:pos x="210" y="12"/>
                </a:cxn>
                <a:cxn ang="0">
                  <a:pos x="283" y="10"/>
                </a:cxn>
                <a:cxn ang="0">
                  <a:pos x="353" y="9"/>
                </a:cxn>
                <a:cxn ang="0">
                  <a:pos x="423" y="19"/>
                </a:cxn>
                <a:cxn ang="0">
                  <a:pos x="489" y="41"/>
                </a:cxn>
                <a:cxn ang="0">
                  <a:pos x="551" y="82"/>
                </a:cxn>
                <a:cxn ang="0">
                  <a:pos x="608" y="153"/>
                </a:cxn>
                <a:cxn ang="0">
                  <a:pos x="675" y="215"/>
                </a:cxn>
                <a:cxn ang="0">
                  <a:pos x="747" y="269"/>
                </a:cxn>
                <a:cxn ang="0">
                  <a:pos x="823" y="315"/>
                </a:cxn>
                <a:cxn ang="0">
                  <a:pos x="900" y="354"/>
                </a:cxn>
                <a:cxn ang="0">
                  <a:pos x="977" y="391"/>
                </a:cxn>
                <a:cxn ang="0">
                  <a:pos x="1050" y="423"/>
                </a:cxn>
                <a:cxn ang="0">
                  <a:pos x="1120" y="456"/>
                </a:cxn>
              </a:cxnLst>
              <a:rect l="0" t="0" r="r" b="b"/>
              <a:pathLst>
                <a:path w="1120" h="684">
                  <a:moveTo>
                    <a:pt x="1120" y="456"/>
                  </a:moveTo>
                  <a:lnTo>
                    <a:pt x="1031" y="543"/>
                  </a:lnTo>
                  <a:lnTo>
                    <a:pt x="945" y="598"/>
                  </a:lnTo>
                  <a:lnTo>
                    <a:pt x="863" y="623"/>
                  </a:lnTo>
                  <a:lnTo>
                    <a:pt x="785" y="624"/>
                  </a:lnTo>
                  <a:lnTo>
                    <a:pt x="709" y="601"/>
                  </a:lnTo>
                  <a:lnTo>
                    <a:pt x="640" y="560"/>
                  </a:lnTo>
                  <a:lnTo>
                    <a:pt x="576" y="502"/>
                  </a:lnTo>
                  <a:lnTo>
                    <a:pt x="519" y="435"/>
                  </a:lnTo>
                  <a:lnTo>
                    <a:pt x="455" y="462"/>
                  </a:lnTo>
                  <a:lnTo>
                    <a:pt x="390" y="491"/>
                  </a:lnTo>
                  <a:lnTo>
                    <a:pt x="325" y="520"/>
                  </a:lnTo>
                  <a:lnTo>
                    <a:pt x="259" y="551"/>
                  </a:lnTo>
                  <a:lnTo>
                    <a:pt x="193" y="581"/>
                  </a:lnTo>
                  <a:lnTo>
                    <a:pt x="127" y="615"/>
                  </a:lnTo>
                  <a:lnTo>
                    <a:pt x="63" y="648"/>
                  </a:lnTo>
                  <a:lnTo>
                    <a:pt x="0" y="684"/>
                  </a:lnTo>
                  <a:lnTo>
                    <a:pt x="0" y="0"/>
                  </a:lnTo>
                  <a:lnTo>
                    <a:pt x="67" y="12"/>
                  </a:lnTo>
                  <a:lnTo>
                    <a:pt x="138" y="14"/>
                  </a:lnTo>
                  <a:lnTo>
                    <a:pt x="210" y="12"/>
                  </a:lnTo>
                  <a:lnTo>
                    <a:pt x="283" y="10"/>
                  </a:lnTo>
                  <a:lnTo>
                    <a:pt x="353" y="9"/>
                  </a:lnTo>
                  <a:lnTo>
                    <a:pt x="423" y="19"/>
                  </a:lnTo>
                  <a:lnTo>
                    <a:pt x="489" y="41"/>
                  </a:lnTo>
                  <a:lnTo>
                    <a:pt x="551" y="82"/>
                  </a:lnTo>
                  <a:lnTo>
                    <a:pt x="608" y="153"/>
                  </a:lnTo>
                  <a:lnTo>
                    <a:pt x="675" y="215"/>
                  </a:lnTo>
                  <a:lnTo>
                    <a:pt x="747" y="269"/>
                  </a:lnTo>
                  <a:lnTo>
                    <a:pt x="823" y="315"/>
                  </a:lnTo>
                  <a:lnTo>
                    <a:pt x="900" y="354"/>
                  </a:lnTo>
                  <a:lnTo>
                    <a:pt x="977" y="391"/>
                  </a:lnTo>
                  <a:lnTo>
                    <a:pt x="1050" y="423"/>
                  </a:lnTo>
                  <a:lnTo>
                    <a:pt x="1120" y="456"/>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09" name="Freeform 9"/>
            <p:cNvSpPr>
              <a:spLocks/>
            </p:cNvSpPr>
            <p:nvPr/>
          </p:nvSpPr>
          <p:spPr bwMode="auto">
            <a:xfrm>
              <a:off x="4133" y="1034"/>
              <a:ext cx="340" cy="109"/>
            </a:xfrm>
            <a:custGeom>
              <a:avLst/>
              <a:gdLst/>
              <a:ahLst/>
              <a:cxnLst>
                <a:cxn ang="0">
                  <a:pos x="1700" y="213"/>
                </a:cxn>
                <a:cxn ang="0">
                  <a:pos x="1690" y="452"/>
                </a:cxn>
                <a:cxn ang="0">
                  <a:pos x="1612" y="427"/>
                </a:cxn>
                <a:cxn ang="0">
                  <a:pos x="1524" y="410"/>
                </a:cxn>
                <a:cxn ang="0">
                  <a:pos x="1428" y="396"/>
                </a:cxn>
                <a:cxn ang="0">
                  <a:pos x="1329" y="388"/>
                </a:cxn>
                <a:cxn ang="0">
                  <a:pos x="1227" y="383"/>
                </a:cxn>
                <a:cxn ang="0">
                  <a:pos x="1129" y="380"/>
                </a:cxn>
                <a:cxn ang="0">
                  <a:pos x="1036" y="379"/>
                </a:cxn>
                <a:cxn ang="0">
                  <a:pos x="953" y="379"/>
                </a:cxn>
                <a:cxn ang="0">
                  <a:pos x="862" y="345"/>
                </a:cxn>
                <a:cxn ang="0">
                  <a:pos x="775" y="333"/>
                </a:cxn>
                <a:cxn ang="0">
                  <a:pos x="690" y="336"/>
                </a:cxn>
                <a:cxn ang="0">
                  <a:pos x="610" y="357"/>
                </a:cxn>
                <a:cxn ang="0">
                  <a:pos x="529" y="388"/>
                </a:cxn>
                <a:cxn ang="0">
                  <a:pos x="449" y="432"/>
                </a:cxn>
                <a:cxn ang="0">
                  <a:pos x="370" y="484"/>
                </a:cxn>
                <a:cxn ang="0">
                  <a:pos x="290" y="544"/>
                </a:cxn>
                <a:cxn ang="0">
                  <a:pos x="0" y="389"/>
                </a:cxn>
                <a:cxn ang="0">
                  <a:pos x="119" y="310"/>
                </a:cxn>
                <a:cxn ang="0">
                  <a:pos x="243" y="225"/>
                </a:cxn>
                <a:cxn ang="0">
                  <a:pos x="368" y="139"/>
                </a:cxn>
                <a:cxn ang="0">
                  <a:pos x="499" y="66"/>
                </a:cxn>
                <a:cxn ang="0">
                  <a:pos x="636" y="16"/>
                </a:cxn>
                <a:cxn ang="0">
                  <a:pos x="784" y="0"/>
                </a:cxn>
                <a:cxn ang="0">
                  <a:pos x="940" y="27"/>
                </a:cxn>
                <a:cxn ang="0">
                  <a:pos x="1109" y="109"/>
                </a:cxn>
                <a:cxn ang="0">
                  <a:pos x="1190" y="130"/>
                </a:cxn>
                <a:cxn ang="0">
                  <a:pos x="1282" y="148"/>
                </a:cxn>
                <a:cxn ang="0">
                  <a:pos x="1380" y="162"/>
                </a:cxn>
                <a:cxn ang="0">
                  <a:pos x="1474" y="176"/>
                </a:cxn>
                <a:cxn ang="0">
                  <a:pos x="1559" y="186"/>
                </a:cxn>
                <a:cxn ang="0">
                  <a:pos x="1630" y="196"/>
                </a:cxn>
                <a:cxn ang="0">
                  <a:pos x="1679" y="204"/>
                </a:cxn>
                <a:cxn ang="0">
                  <a:pos x="1700" y="213"/>
                </a:cxn>
              </a:cxnLst>
              <a:rect l="0" t="0" r="r" b="b"/>
              <a:pathLst>
                <a:path w="1700" h="544">
                  <a:moveTo>
                    <a:pt x="1700" y="213"/>
                  </a:moveTo>
                  <a:lnTo>
                    <a:pt x="1690" y="452"/>
                  </a:lnTo>
                  <a:lnTo>
                    <a:pt x="1612" y="427"/>
                  </a:lnTo>
                  <a:lnTo>
                    <a:pt x="1524" y="410"/>
                  </a:lnTo>
                  <a:lnTo>
                    <a:pt x="1428" y="396"/>
                  </a:lnTo>
                  <a:lnTo>
                    <a:pt x="1329" y="388"/>
                  </a:lnTo>
                  <a:lnTo>
                    <a:pt x="1227" y="383"/>
                  </a:lnTo>
                  <a:lnTo>
                    <a:pt x="1129" y="380"/>
                  </a:lnTo>
                  <a:lnTo>
                    <a:pt x="1036" y="379"/>
                  </a:lnTo>
                  <a:lnTo>
                    <a:pt x="953" y="379"/>
                  </a:lnTo>
                  <a:lnTo>
                    <a:pt x="862" y="345"/>
                  </a:lnTo>
                  <a:lnTo>
                    <a:pt x="775" y="333"/>
                  </a:lnTo>
                  <a:lnTo>
                    <a:pt x="690" y="336"/>
                  </a:lnTo>
                  <a:lnTo>
                    <a:pt x="610" y="357"/>
                  </a:lnTo>
                  <a:lnTo>
                    <a:pt x="529" y="388"/>
                  </a:lnTo>
                  <a:lnTo>
                    <a:pt x="449" y="432"/>
                  </a:lnTo>
                  <a:lnTo>
                    <a:pt x="370" y="484"/>
                  </a:lnTo>
                  <a:lnTo>
                    <a:pt x="290" y="544"/>
                  </a:lnTo>
                  <a:lnTo>
                    <a:pt x="0" y="389"/>
                  </a:lnTo>
                  <a:lnTo>
                    <a:pt x="119" y="310"/>
                  </a:lnTo>
                  <a:lnTo>
                    <a:pt x="243" y="225"/>
                  </a:lnTo>
                  <a:lnTo>
                    <a:pt x="368" y="139"/>
                  </a:lnTo>
                  <a:lnTo>
                    <a:pt x="499" y="66"/>
                  </a:lnTo>
                  <a:lnTo>
                    <a:pt x="636" y="16"/>
                  </a:lnTo>
                  <a:lnTo>
                    <a:pt x="784" y="0"/>
                  </a:lnTo>
                  <a:lnTo>
                    <a:pt x="940" y="27"/>
                  </a:lnTo>
                  <a:lnTo>
                    <a:pt x="1109" y="109"/>
                  </a:lnTo>
                  <a:lnTo>
                    <a:pt x="1190" y="130"/>
                  </a:lnTo>
                  <a:lnTo>
                    <a:pt x="1282" y="148"/>
                  </a:lnTo>
                  <a:lnTo>
                    <a:pt x="1380" y="162"/>
                  </a:lnTo>
                  <a:lnTo>
                    <a:pt x="1474" y="176"/>
                  </a:lnTo>
                  <a:lnTo>
                    <a:pt x="1559" y="186"/>
                  </a:lnTo>
                  <a:lnTo>
                    <a:pt x="1630" y="196"/>
                  </a:lnTo>
                  <a:lnTo>
                    <a:pt x="1679" y="204"/>
                  </a:lnTo>
                  <a:lnTo>
                    <a:pt x="1700" y="213"/>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0" name="Freeform 10"/>
            <p:cNvSpPr>
              <a:spLocks/>
            </p:cNvSpPr>
            <p:nvPr/>
          </p:nvSpPr>
          <p:spPr bwMode="auto">
            <a:xfrm>
              <a:off x="3959" y="1075"/>
              <a:ext cx="516" cy="606"/>
            </a:xfrm>
            <a:custGeom>
              <a:avLst/>
              <a:gdLst/>
              <a:ahLst/>
              <a:cxnLst>
                <a:cxn ang="0">
                  <a:pos x="1172" y="415"/>
                </a:cxn>
                <a:cxn ang="0">
                  <a:pos x="1223" y="355"/>
                </a:cxn>
                <a:cxn ang="0">
                  <a:pos x="1277" y="310"/>
                </a:cxn>
                <a:cxn ang="0">
                  <a:pos x="1334" y="275"/>
                </a:cxn>
                <a:cxn ang="0">
                  <a:pos x="1391" y="251"/>
                </a:cxn>
                <a:cxn ang="0">
                  <a:pos x="1449" y="232"/>
                </a:cxn>
                <a:cxn ang="0">
                  <a:pos x="1510" y="218"/>
                </a:cxn>
                <a:cxn ang="0">
                  <a:pos x="1569" y="207"/>
                </a:cxn>
                <a:cxn ang="0">
                  <a:pos x="1629" y="197"/>
                </a:cxn>
                <a:cxn ang="0">
                  <a:pos x="1738" y="229"/>
                </a:cxn>
                <a:cxn ang="0">
                  <a:pos x="1857" y="243"/>
                </a:cxn>
                <a:cxn ang="0">
                  <a:pos x="1981" y="242"/>
                </a:cxn>
                <a:cxn ang="0">
                  <a:pos x="2109" y="236"/>
                </a:cxn>
                <a:cxn ang="0">
                  <a:pos x="2235" y="231"/>
                </a:cxn>
                <a:cxn ang="0">
                  <a:pos x="2358" y="235"/>
                </a:cxn>
                <a:cxn ang="0">
                  <a:pos x="2474" y="255"/>
                </a:cxn>
                <a:cxn ang="0">
                  <a:pos x="2583" y="301"/>
                </a:cxn>
                <a:cxn ang="0">
                  <a:pos x="2572" y="417"/>
                </a:cxn>
                <a:cxn ang="0">
                  <a:pos x="2569" y="661"/>
                </a:cxn>
                <a:cxn ang="0">
                  <a:pos x="2567" y="1001"/>
                </a:cxn>
                <a:cxn ang="0">
                  <a:pos x="2569" y="1404"/>
                </a:cxn>
                <a:cxn ang="0">
                  <a:pos x="2570" y="1837"/>
                </a:cxn>
                <a:cxn ang="0">
                  <a:pos x="2572" y="2271"/>
                </a:cxn>
                <a:cxn ang="0">
                  <a:pos x="2574" y="2671"/>
                </a:cxn>
                <a:cxn ang="0">
                  <a:pos x="2572" y="3006"/>
                </a:cxn>
                <a:cxn ang="0">
                  <a:pos x="2307" y="3012"/>
                </a:cxn>
                <a:cxn ang="0">
                  <a:pos x="1955" y="3019"/>
                </a:cxn>
                <a:cxn ang="0">
                  <a:pos x="1552" y="3023"/>
                </a:cxn>
                <a:cxn ang="0">
                  <a:pos x="1134" y="3028"/>
                </a:cxn>
                <a:cxn ang="0">
                  <a:pos x="734" y="3029"/>
                </a:cxn>
                <a:cxn ang="0">
                  <a:pos x="389" y="3030"/>
                </a:cxn>
                <a:cxn ang="0">
                  <a:pos x="131" y="3029"/>
                </a:cxn>
                <a:cxn ang="0">
                  <a:pos x="0" y="3027"/>
                </a:cxn>
                <a:cxn ang="0">
                  <a:pos x="1" y="2692"/>
                </a:cxn>
                <a:cxn ang="0">
                  <a:pos x="3" y="2349"/>
                </a:cxn>
                <a:cxn ang="0">
                  <a:pos x="1" y="1997"/>
                </a:cxn>
                <a:cxn ang="0">
                  <a:pos x="1" y="1644"/>
                </a:cxn>
                <a:cxn ang="0">
                  <a:pos x="0" y="1289"/>
                </a:cxn>
                <a:cxn ang="0">
                  <a:pos x="1" y="940"/>
                </a:cxn>
                <a:cxn ang="0">
                  <a:pos x="4" y="598"/>
                </a:cxn>
                <a:cxn ang="0">
                  <a:pos x="10" y="269"/>
                </a:cxn>
                <a:cxn ang="0">
                  <a:pos x="65" y="210"/>
                </a:cxn>
                <a:cxn ang="0">
                  <a:pos x="126" y="166"/>
                </a:cxn>
                <a:cxn ang="0">
                  <a:pos x="192" y="132"/>
                </a:cxn>
                <a:cxn ang="0">
                  <a:pos x="262" y="106"/>
                </a:cxn>
                <a:cxn ang="0">
                  <a:pos x="331" y="83"/>
                </a:cxn>
                <a:cxn ang="0">
                  <a:pos x="400" y="60"/>
                </a:cxn>
                <a:cxn ang="0">
                  <a:pos x="467" y="33"/>
                </a:cxn>
                <a:cxn ang="0">
                  <a:pos x="529" y="0"/>
                </a:cxn>
                <a:cxn ang="0">
                  <a:pos x="600" y="78"/>
                </a:cxn>
                <a:cxn ang="0">
                  <a:pos x="678" y="141"/>
                </a:cxn>
                <a:cxn ang="0">
                  <a:pos x="759" y="191"/>
                </a:cxn>
                <a:cxn ang="0">
                  <a:pos x="842" y="234"/>
                </a:cxn>
                <a:cxn ang="0">
                  <a:pos x="926" y="272"/>
                </a:cxn>
                <a:cxn ang="0">
                  <a:pos x="1009" y="312"/>
                </a:cxn>
                <a:cxn ang="0">
                  <a:pos x="1092" y="358"/>
                </a:cxn>
                <a:cxn ang="0">
                  <a:pos x="1172" y="415"/>
                </a:cxn>
              </a:cxnLst>
              <a:rect l="0" t="0" r="r" b="b"/>
              <a:pathLst>
                <a:path w="2583" h="3030">
                  <a:moveTo>
                    <a:pt x="1172" y="415"/>
                  </a:moveTo>
                  <a:lnTo>
                    <a:pt x="1223" y="355"/>
                  </a:lnTo>
                  <a:lnTo>
                    <a:pt x="1277" y="310"/>
                  </a:lnTo>
                  <a:lnTo>
                    <a:pt x="1334" y="275"/>
                  </a:lnTo>
                  <a:lnTo>
                    <a:pt x="1391" y="251"/>
                  </a:lnTo>
                  <a:lnTo>
                    <a:pt x="1449" y="232"/>
                  </a:lnTo>
                  <a:lnTo>
                    <a:pt x="1510" y="218"/>
                  </a:lnTo>
                  <a:lnTo>
                    <a:pt x="1569" y="207"/>
                  </a:lnTo>
                  <a:lnTo>
                    <a:pt x="1629" y="197"/>
                  </a:lnTo>
                  <a:lnTo>
                    <a:pt x="1738" y="229"/>
                  </a:lnTo>
                  <a:lnTo>
                    <a:pt x="1857" y="243"/>
                  </a:lnTo>
                  <a:lnTo>
                    <a:pt x="1981" y="242"/>
                  </a:lnTo>
                  <a:lnTo>
                    <a:pt x="2109" y="236"/>
                  </a:lnTo>
                  <a:lnTo>
                    <a:pt x="2235" y="231"/>
                  </a:lnTo>
                  <a:lnTo>
                    <a:pt x="2358" y="235"/>
                  </a:lnTo>
                  <a:lnTo>
                    <a:pt x="2474" y="255"/>
                  </a:lnTo>
                  <a:lnTo>
                    <a:pt x="2583" y="301"/>
                  </a:lnTo>
                  <a:lnTo>
                    <a:pt x="2572" y="417"/>
                  </a:lnTo>
                  <a:lnTo>
                    <a:pt x="2569" y="661"/>
                  </a:lnTo>
                  <a:lnTo>
                    <a:pt x="2567" y="1001"/>
                  </a:lnTo>
                  <a:lnTo>
                    <a:pt x="2569" y="1404"/>
                  </a:lnTo>
                  <a:lnTo>
                    <a:pt x="2570" y="1837"/>
                  </a:lnTo>
                  <a:lnTo>
                    <a:pt x="2572" y="2271"/>
                  </a:lnTo>
                  <a:lnTo>
                    <a:pt x="2574" y="2671"/>
                  </a:lnTo>
                  <a:lnTo>
                    <a:pt x="2572" y="3006"/>
                  </a:lnTo>
                  <a:lnTo>
                    <a:pt x="2307" y="3012"/>
                  </a:lnTo>
                  <a:lnTo>
                    <a:pt x="1955" y="3019"/>
                  </a:lnTo>
                  <a:lnTo>
                    <a:pt x="1552" y="3023"/>
                  </a:lnTo>
                  <a:lnTo>
                    <a:pt x="1134" y="3028"/>
                  </a:lnTo>
                  <a:lnTo>
                    <a:pt x="734" y="3029"/>
                  </a:lnTo>
                  <a:lnTo>
                    <a:pt x="389" y="3030"/>
                  </a:lnTo>
                  <a:lnTo>
                    <a:pt x="131" y="3029"/>
                  </a:lnTo>
                  <a:lnTo>
                    <a:pt x="0" y="3027"/>
                  </a:lnTo>
                  <a:lnTo>
                    <a:pt x="1" y="2692"/>
                  </a:lnTo>
                  <a:lnTo>
                    <a:pt x="3" y="2349"/>
                  </a:lnTo>
                  <a:lnTo>
                    <a:pt x="1" y="1997"/>
                  </a:lnTo>
                  <a:lnTo>
                    <a:pt x="1" y="1644"/>
                  </a:lnTo>
                  <a:lnTo>
                    <a:pt x="0" y="1289"/>
                  </a:lnTo>
                  <a:lnTo>
                    <a:pt x="1" y="940"/>
                  </a:lnTo>
                  <a:lnTo>
                    <a:pt x="4" y="598"/>
                  </a:lnTo>
                  <a:lnTo>
                    <a:pt x="10" y="269"/>
                  </a:lnTo>
                  <a:lnTo>
                    <a:pt x="65" y="210"/>
                  </a:lnTo>
                  <a:lnTo>
                    <a:pt x="126" y="166"/>
                  </a:lnTo>
                  <a:lnTo>
                    <a:pt x="192" y="132"/>
                  </a:lnTo>
                  <a:lnTo>
                    <a:pt x="262" y="106"/>
                  </a:lnTo>
                  <a:lnTo>
                    <a:pt x="331" y="83"/>
                  </a:lnTo>
                  <a:lnTo>
                    <a:pt x="400" y="60"/>
                  </a:lnTo>
                  <a:lnTo>
                    <a:pt x="467" y="33"/>
                  </a:lnTo>
                  <a:lnTo>
                    <a:pt x="529" y="0"/>
                  </a:lnTo>
                  <a:lnTo>
                    <a:pt x="600" y="78"/>
                  </a:lnTo>
                  <a:lnTo>
                    <a:pt x="678" y="141"/>
                  </a:lnTo>
                  <a:lnTo>
                    <a:pt x="759" y="191"/>
                  </a:lnTo>
                  <a:lnTo>
                    <a:pt x="842" y="234"/>
                  </a:lnTo>
                  <a:lnTo>
                    <a:pt x="926" y="272"/>
                  </a:lnTo>
                  <a:lnTo>
                    <a:pt x="1009" y="312"/>
                  </a:lnTo>
                  <a:lnTo>
                    <a:pt x="1092" y="358"/>
                  </a:lnTo>
                  <a:lnTo>
                    <a:pt x="1172" y="415"/>
                  </a:lnTo>
                  <a:close/>
                </a:path>
              </a:pathLst>
            </a:custGeom>
            <a:solidFill>
              <a:srgbClr val="33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1" name="Freeform 11"/>
            <p:cNvSpPr>
              <a:spLocks/>
            </p:cNvSpPr>
            <p:nvPr/>
          </p:nvSpPr>
          <p:spPr bwMode="auto">
            <a:xfrm>
              <a:off x="4519" y="446"/>
              <a:ext cx="29" cy="46"/>
            </a:xfrm>
            <a:custGeom>
              <a:avLst/>
              <a:gdLst/>
              <a:ahLst/>
              <a:cxnLst>
                <a:cxn ang="0">
                  <a:pos x="144" y="0"/>
                </a:cxn>
                <a:cxn ang="0">
                  <a:pos x="30" y="228"/>
                </a:cxn>
                <a:cxn ang="0">
                  <a:pos x="0" y="228"/>
                </a:cxn>
                <a:cxn ang="0">
                  <a:pos x="0" y="218"/>
                </a:cxn>
                <a:cxn ang="0">
                  <a:pos x="124" y="0"/>
                </a:cxn>
                <a:cxn ang="0">
                  <a:pos x="131" y="0"/>
                </a:cxn>
                <a:cxn ang="0">
                  <a:pos x="138" y="0"/>
                </a:cxn>
                <a:cxn ang="0">
                  <a:pos x="142" y="0"/>
                </a:cxn>
                <a:cxn ang="0">
                  <a:pos x="144" y="0"/>
                </a:cxn>
              </a:cxnLst>
              <a:rect l="0" t="0" r="r" b="b"/>
              <a:pathLst>
                <a:path w="144" h="228">
                  <a:moveTo>
                    <a:pt x="144" y="0"/>
                  </a:moveTo>
                  <a:lnTo>
                    <a:pt x="30" y="228"/>
                  </a:lnTo>
                  <a:lnTo>
                    <a:pt x="0" y="228"/>
                  </a:lnTo>
                  <a:lnTo>
                    <a:pt x="0" y="218"/>
                  </a:lnTo>
                  <a:lnTo>
                    <a:pt x="124" y="0"/>
                  </a:lnTo>
                  <a:lnTo>
                    <a:pt x="131" y="0"/>
                  </a:lnTo>
                  <a:lnTo>
                    <a:pt x="138" y="0"/>
                  </a:lnTo>
                  <a:lnTo>
                    <a:pt x="142" y="0"/>
                  </a:lnTo>
                  <a:lnTo>
                    <a:pt x="14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2" name="Freeform 12"/>
            <p:cNvSpPr>
              <a:spLocks/>
            </p:cNvSpPr>
            <p:nvPr/>
          </p:nvSpPr>
          <p:spPr bwMode="auto">
            <a:xfrm>
              <a:off x="4502" y="451"/>
              <a:ext cx="10" cy="28"/>
            </a:xfrm>
            <a:custGeom>
              <a:avLst/>
              <a:gdLst/>
              <a:ahLst/>
              <a:cxnLst>
                <a:cxn ang="0">
                  <a:pos x="52" y="10"/>
                </a:cxn>
                <a:cxn ang="0">
                  <a:pos x="32" y="144"/>
                </a:cxn>
                <a:cxn ang="0">
                  <a:pos x="0" y="134"/>
                </a:cxn>
                <a:cxn ang="0">
                  <a:pos x="42" y="0"/>
                </a:cxn>
                <a:cxn ang="0">
                  <a:pos x="46" y="0"/>
                </a:cxn>
                <a:cxn ang="0">
                  <a:pos x="50" y="1"/>
                </a:cxn>
                <a:cxn ang="0">
                  <a:pos x="51" y="3"/>
                </a:cxn>
                <a:cxn ang="0">
                  <a:pos x="52" y="10"/>
                </a:cxn>
              </a:cxnLst>
              <a:rect l="0" t="0" r="r" b="b"/>
              <a:pathLst>
                <a:path w="52" h="144">
                  <a:moveTo>
                    <a:pt x="52" y="10"/>
                  </a:moveTo>
                  <a:lnTo>
                    <a:pt x="32" y="144"/>
                  </a:lnTo>
                  <a:lnTo>
                    <a:pt x="0" y="134"/>
                  </a:lnTo>
                  <a:lnTo>
                    <a:pt x="42" y="0"/>
                  </a:lnTo>
                  <a:lnTo>
                    <a:pt x="46" y="0"/>
                  </a:lnTo>
                  <a:lnTo>
                    <a:pt x="50" y="1"/>
                  </a:lnTo>
                  <a:lnTo>
                    <a:pt x="51" y="3"/>
                  </a:lnTo>
                  <a:lnTo>
                    <a:pt x="52"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3" name="Freeform 13"/>
            <p:cNvSpPr>
              <a:spLocks/>
            </p:cNvSpPr>
            <p:nvPr/>
          </p:nvSpPr>
          <p:spPr bwMode="auto">
            <a:xfrm>
              <a:off x="4452" y="453"/>
              <a:ext cx="17" cy="37"/>
            </a:xfrm>
            <a:custGeom>
              <a:avLst/>
              <a:gdLst/>
              <a:ahLst/>
              <a:cxnLst>
                <a:cxn ang="0">
                  <a:pos x="11" y="6"/>
                </a:cxn>
                <a:cxn ang="0">
                  <a:pos x="21" y="25"/>
                </a:cxn>
                <a:cxn ang="0">
                  <a:pos x="32" y="46"/>
                </a:cxn>
                <a:cxn ang="0">
                  <a:pos x="41" y="67"/>
                </a:cxn>
                <a:cxn ang="0">
                  <a:pos x="50" y="90"/>
                </a:cxn>
                <a:cxn ang="0">
                  <a:pos x="58" y="112"/>
                </a:cxn>
                <a:cxn ang="0">
                  <a:pos x="67" y="135"/>
                </a:cxn>
                <a:cxn ang="0">
                  <a:pos x="75" y="158"/>
                </a:cxn>
                <a:cxn ang="0">
                  <a:pos x="83" y="182"/>
                </a:cxn>
                <a:cxn ang="0">
                  <a:pos x="73" y="182"/>
                </a:cxn>
                <a:cxn ang="0">
                  <a:pos x="58" y="164"/>
                </a:cxn>
                <a:cxn ang="0">
                  <a:pos x="47" y="145"/>
                </a:cxn>
                <a:cxn ang="0">
                  <a:pos x="36" y="123"/>
                </a:cxn>
                <a:cxn ang="0">
                  <a:pos x="29" y="101"/>
                </a:cxn>
                <a:cxn ang="0">
                  <a:pos x="21" y="77"/>
                </a:cxn>
                <a:cxn ang="0">
                  <a:pos x="14" y="53"/>
                </a:cxn>
                <a:cxn ang="0">
                  <a:pos x="7" y="29"/>
                </a:cxn>
                <a:cxn ang="0">
                  <a:pos x="0" y="6"/>
                </a:cxn>
                <a:cxn ang="0">
                  <a:pos x="2" y="4"/>
                </a:cxn>
                <a:cxn ang="0">
                  <a:pos x="5" y="1"/>
                </a:cxn>
                <a:cxn ang="0">
                  <a:pos x="8" y="0"/>
                </a:cxn>
                <a:cxn ang="0">
                  <a:pos x="11" y="6"/>
                </a:cxn>
              </a:cxnLst>
              <a:rect l="0" t="0" r="r" b="b"/>
              <a:pathLst>
                <a:path w="83" h="182">
                  <a:moveTo>
                    <a:pt x="11" y="6"/>
                  </a:moveTo>
                  <a:lnTo>
                    <a:pt x="21" y="25"/>
                  </a:lnTo>
                  <a:lnTo>
                    <a:pt x="32" y="46"/>
                  </a:lnTo>
                  <a:lnTo>
                    <a:pt x="41" y="67"/>
                  </a:lnTo>
                  <a:lnTo>
                    <a:pt x="50" y="90"/>
                  </a:lnTo>
                  <a:lnTo>
                    <a:pt x="58" y="112"/>
                  </a:lnTo>
                  <a:lnTo>
                    <a:pt x="67" y="135"/>
                  </a:lnTo>
                  <a:lnTo>
                    <a:pt x="75" y="158"/>
                  </a:lnTo>
                  <a:lnTo>
                    <a:pt x="83" y="182"/>
                  </a:lnTo>
                  <a:lnTo>
                    <a:pt x="73" y="182"/>
                  </a:lnTo>
                  <a:lnTo>
                    <a:pt x="58" y="164"/>
                  </a:lnTo>
                  <a:lnTo>
                    <a:pt x="47" y="145"/>
                  </a:lnTo>
                  <a:lnTo>
                    <a:pt x="36" y="123"/>
                  </a:lnTo>
                  <a:lnTo>
                    <a:pt x="29" y="101"/>
                  </a:lnTo>
                  <a:lnTo>
                    <a:pt x="21" y="77"/>
                  </a:lnTo>
                  <a:lnTo>
                    <a:pt x="14" y="53"/>
                  </a:lnTo>
                  <a:lnTo>
                    <a:pt x="7" y="29"/>
                  </a:lnTo>
                  <a:lnTo>
                    <a:pt x="0" y="6"/>
                  </a:lnTo>
                  <a:lnTo>
                    <a:pt x="2" y="4"/>
                  </a:lnTo>
                  <a:lnTo>
                    <a:pt x="5" y="1"/>
                  </a:lnTo>
                  <a:lnTo>
                    <a:pt x="8" y="0"/>
                  </a:lnTo>
                  <a:lnTo>
                    <a:pt x="11"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4" name="Freeform 14"/>
            <p:cNvSpPr>
              <a:spLocks/>
            </p:cNvSpPr>
            <p:nvPr/>
          </p:nvSpPr>
          <p:spPr bwMode="auto">
            <a:xfrm>
              <a:off x="4477" y="459"/>
              <a:ext cx="9" cy="16"/>
            </a:xfrm>
            <a:custGeom>
              <a:avLst/>
              <a:gdLst/>
              <a:ahLst/>
              <a:cxnLst>
                <a:cxn ang="0">
                  <a:pos x="42" y="74"/>
                </a:cxn>
                <a:cxn ang="0">
                  <a:pos x="34" y="75"/>
                </a:cxn>
                <a:cxn ang="0">
                  <a:pos x="26" y="78"/>
                </a:cxn>
                <a:cxn ang="0">
                  <a:pos x="18" y="82"/>
                </a:cxn>
                <a:cxn ang="0">
                  <a:pos x="10" y="84"/>
                </a:cxn>
                <a:cxn ang="0">
                  <a:pos x="8" y="71"/>
                </a:cxn>
                <a:cxn ang="0">
                  <a:pos x="7" y="59"/>
                </a:cxn>
                <a:cxn ang="0">
                  <a:pos x="3" y="46"/>
                </a:cxn>
                <a:cxn ang="0">
                  <a:pos x="2" y="34"/>
                </a:cxn>
                <a:cxn ang="0">
                  <a:pos x="0" y="22"/>
                </a:cxn>
                <a:cxn ang="0">
                  <a:pos x="1" y="13"/>
                </a:cxn>
                <a:cxn ang="0">
                  <a:pos x="3" y="5"/>
                </a:cxn>
                <a:cxn ang="0">
                  <a:pos x="10" y="0"/>
                </a:cxn>
                <a:cxn ang="0">
                  <a:pos x="16" y="5"/>
                </a:cxn>
                <a:cxn ang="0">
                  <a:pos x="21" y="13"/>
                </a:cxn>
                <a:cxn ang="0">
                  <a:pos x="25" y="22"/>
                </a:cxn>
                <a:cxn ang="0">
                  <a:pos x="29" y="33"/>
                </a:cxn>
                <a:cxn ang="0">
                  <a:pos x="31" y="43"/>
                </a:cxn>
                <a:cxn ang="0">
                  <a:pos x="35" y="53"/>
                </a:cxn>
                <a:cxn ang="0">
                  <a:pos x="37" y="64"/>
                </a:cxn>
                <a:cxn ang="0">
                  <a:pos x="42" y="74"/>
                </a:cxn>
              </a:cxnLst>
              <a:rect l="0" t="0" r="r" b="b"/>
              <a:pathLst>
                <a:path w="42" h="84">
                  <a:moveTo>
                    <a:pt x="42" y="74"/>
                  </a:moveTo>
                  <a:lnTo>
                    <a:pt x="34" y="75"/>
                  </a:lnTo>
                  <a:lnTo>
                    <a:pt x="26" y="78"/>
                  </a:lnTo>
                  <a:lnTo>
                    <a:pt x="18" y="82"/>
                  </a:lnTo>
                  <a:lnTo>
                    <a:pt x="10" y="84"/>
                  </a:lnTo>
                  <a:lnTo>
                    <a:pt x="8" y="71"/>
                  </a:lnTo>
                  <a:lnTo>
                    <a:pt x="7" y="59"/>
                  </a:lnTo>
                  <a:lnTo>
                    <a:pt x="3" y="46"/>
                  </a:lnTo>
                  <a:lnTo>
                    <a:pt x="2" y="34"/>
                  </a:lnTo>
                  <a:lnTo>
                    <a:pt x="0" y="22"/>
                  </a:lnTo>
                  <a:lnTo>
                    <a:pt x="1" y="13"/>
                  </a:lnTo>
                  <a:lnTo>
                    <a:pt x="3" y="5"/>
                  </a:lnTo>
                  <a:lnTo>
                    <a:pt x="10" y="0"/>
                  </a:lnTo>
                  <a:lnTo>
                    <a:pt x="16" y="5"/>
                  </a:lnTo>
                  <a:lnTo>
                    <a:pt x="21" y="13"/>
                  </a:lnTo>
                  <a:lnTo>
                    <a:pt x="25" y="22"/>
                  </a:lnTo>
                  <a:lnTo>
                    <a:pt x="29" y="33"/>
                  </a:lnTo>
                  <a:lnTo>
                    <a:pt x="31" y="43"/>
                  </a:lnTo>
                  <a:lnTo>
                    <a:pt x="35" y="53"/>
                  </a:lnTo>
                  <a:lnTo>
                    <a:pt x="37" y="64"/>
                  </a:lnTo>
                  <a:lnTo>
                    <a:pt x="4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5" name="Freeform 15"/>
            <p:cNvSpPr>
              <a:spLocks/>
            </p:cNvSpPr>
            <p:nvPr/>
          </p:nvSpPr>
          <p:spPr bwMode="auto">
            <a:xfrm>
              <a:off x="4542" y="485"/>
              <a:ext cx="20" cy="16"/>
            </a:xfrm>
            <a:custGeom>
              <a:avLst/>
              <a:gdLst/>
              <a:ahLst/>
              <a:cxnLst>
                <a:cxn ang="0">
                  <a:pos x="103" y="2"/>
                </a:cxn>
                <a:cxn ang="0">
                  <a:pos x="95" y="9"/>
                </a:cxn>
                <a:cxn ang="0">
                  <a:pos x="87" y="18"/>
                </a:cxn>
                <a:cxn ang="0">
                  <a:pos x="79" y="28"/>
                </a:cxn>
                <a:cxn ang="0">
                  <a:pos x="71" y="38"/>
                </a:cxn>
                <a:cxn ang="0">
                  <a:pos x="63" y="47"/>
                </a:cxn>
                <a:cxn ang="0">
                  <a:pos x="55" y="56"/>
                </a:cxn>
                <a:cxn ang="0">
                  <a:pos x="47" y="65"/>
                </a:cxn>
                <a:cxn ang="0">
                  <a:pos x="41" y="74"/>
                </a:cxn>
                <a:cxn ang="0">
                  <a:pos x="33" y="75"/>
                </a:cxn>
                <a:cxn ang="0">
                  <a:pos x="26" y="76"/>
                </a:cxn>
                <a:cxn ang="0">
                  <a:pos x="20" y="74"/>
                </a:cxn>
                <a:cxn ang="0">
                  <a:pos x="16" y="72"/>
                </a:cxn>
                <a:cxn ang="0">
                  <a:pos x="7" y="66"/>
                </a:cxn>
                <a:cxn ang="0">
                  <a:pos x="0" y="64"/>
                </a:cxn>
                <a:cxn ang="0">
                  <a:pos x="10" y="54"/>
                </a:cxn>
                <a:cxn ang="0">
                  <a:pos x="23" y="43"/>
                </a:cxn>
                <a:cxn ang="0">
                  <a:pos x="34" y="31"/>
                </a:cxn>
                <a:cxn ang="0">
                  <a:pos x="47" y="21"/>
                </a:cxn>
                <a:cxn ang="0">
                  <a:pos x="60" y="10"/>
                </a:cxn>
                <a:cxn ang="0">
                  <a:pos x="73" y="3"/>
                </a:cxn>
                <a:cxn ang="0">
                  <a:pos x="87" y="0"/>
                </a:cxn>
                <a:cxn ang="0">
                  <a:pos x="103" y="2"/>
                </a:cxn>
              </a:cxnLst>
              <a:rect l="0" t="0" r="r" b="b"/>
              <a:pathLst>
                <a:path w="103" h="76">
                  <a:moveTo>
                    <a:pt x="103" y="2"/>
                  </a:moveTo>
                  <a:lnTo>
                    <a:pt x="95" y="9"/>
                  </a:lnTo>
                  <a:lnTo>
                    <a:pt x="87" y="18"/>
                  </a:lnTo>
                  <a:lnTo>
                    <a:pt x="79" y="28"/>
                  </a:lnTo>
                  <a:lnTo>
                    <a:pt x="71" y="38"/>
                  </a:lnTo>
                  <a:lnTo>
                    <a:pt x="63" y="47"/>
                  </a:lnTo>
                  <a:lnTo>
                    <a:pt x="55" y="56"/>
                  </a:lnTo>
                  <a:lnTo>
                    <a:pt x="47" y="65"/>
                  </a:lnTo>
                  <a:lnTo>
                    <a:pt x="41" y="74"/>
                  </a:lnTo>
                  <a:lnTo>
                    <a:pt x="33" y="75"/>
                  </a:lnTo>
                  <a:lnTo>
                    <a:pt x="26" y="76"/>
                  </a:lnTo>
                  <a:lnTo>
                    <a:pt x="20" y="74"/>
                  </a:lnTo>
                  <a:lnTo>
                    <a:pt x="16" y="72"/>
                  </a:lnTo>
                  <a:lnTo>
                    <a:pt x="7" y="66"/>
                  </a:lnTo>
                  <a:lnTo>
                    <a:pt x="0" y="64"/>
                  </a:lnTo>
                  <a:lnTo>
                    <a:pt x="10" y="54"/>
                  </a:lnTo>
                  <a:lnTo>
                    <a:pt x="23" y="43"/>
                  </a:lnTo>
                  <a:lnTo>
                    <a:pt x="34" y="31"/>
                  </a:lnTo>
                  <a:lnTo>
                    <a:pt x="47" y="21"/>
                  </a:lnTo>
                  <a:lnTo>
                    <a:pt x="60" y="10"/>
                  </a:lnTo>
                  <a:lnTo>
                    <a:pt x="73" y="3"/>
                  </a:lnTo>
                  <a:lnTo>
                    <a:pt x="87" y="0"/>
                  </a:lnTo>
                  <a:lnTo>
                    <a:pt x="103" y="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6" name="Freeform 16"/>
            <p:cNvSpPr>
              <a:spLocks/>
            </p:cNvSpPr>
            <p:nvPr/>
          </p:nvSpPr>
          <p:spPr bwMode="auto">
            <a:xfrm>
              <a:off x="4429" y="487"/>
              <a:ext cx="115" cy="115"/>
            </a:xfrm>
            <a:custGeom>
              <a:avLst/>
              <a:gdLst/>
              <a:ahLst/>
              <a:cxnLst>
                <a:cxn ang="0">
                  <a:pos x="373" y="178"/>
                </a:cxn>
                <a:cxn ang="0">
                  <a:pos x="420" y="183"/>
                </a:cxn>
                <a:cxn ang="0">
                  <a:pos x="468" y="186"/>
                </a:cxn>
                <a:cxn ang="0">
                  <a:pos x="518" y="187"/>
                </a:cxn>
                <a:cxn ang="0">
                  <a:pos x="571" y="188"/>
                </a:cxn>
                <a:cxn ang="0">
                  <a:pos x="561" y="209"/>
                </a:cxn>
                <a:cxn ang="0">
                  <a:pos x="561" y="230"/>
                </a:cxn>
                <a:cxn ang="0">
                  <a:pos x="470" y="360"/>
                </a:cxn>
                <a:cxn ang="0">
                  <a:pos x="477" y="411"/>
                </a:cxn>
                <a:cxn ang="0">
                  <a:pos x="485" y="462"/>
                </a:cxn>
                <a:cxn ang="0">
                  <a:pos x="494" y="514"/>
                </a:cxn>
                <a:cxn ang="0">
                  <a:pos x="498" y="542"/>
                </a:cxn>
                <a:cxn ang="0">
                  <a:pos x="493" y="553"/>
                </a:cxn>
                <a:cxn ang="0">
                  <a:pos x="475" y="555"/>
                </a:cxn>
                <a:cxn ang="0">
                  <a:pos x="455" y="535"/>
                </a:cxn>
                <a:cxn ang="0">
                  <a:pos x="435" y="513"/>
                </a:cxn>
                <a:cxn ang="0">
                  <a:pos x="415" y="494"/>
                </a:cxn>
                <a:cxn ang="0">
                  <a:pos x="333" y="427"/>
                </a:cxn>
                <a:cxn ang="0">
                  <a:pos x="289" y="449"/>
                </a:cxn>
                <a:cxn ang="0">
                  <a:pos x="249" y="483"/>
                </a:cxn>
                <a:cxn ang="0">
                  <a:pos x="209" y="517"/>
                </a:cxn>
                <a:cxn ang="0">
                  <a:pos x="166" y="541"/>
                </a:cxn>
                <a:cxn ang="0">
                  <a:pos x="168" y="553"/>
                </a:cxn>
                <a:cxn ang="0">
                  <a:pos x="162" y="564"/>
                </a:cxn>
                <a:cxn ang="0">
                  <a:pos x="150" y="569"/>
                </a:cxn>
                <a:cxn ang="0">
                  <a:pos x="135" y="573"/>
                </a:cxn>
                <a:cxn ang="0">
                  <a:pos x="126" y="549"/>
                </a:cxn>
                <a:cxn ang="0">
                  <a:pos x="137" y="505"/>
                </a:cxn>
                <a:cxn ang="0">
                  <a:pos x="154" y="462"/>
                </a:cxn>
                <a:cxn ang="0">
                  <a:pos x="170" y="418"/>
                </a:cxn>
                <a:cxn ang="0">
                  <a:pos x="156" y="379"/>
                </a:cxn>
                <a:cxn ang="0">
                  <a:pos x="121" y="346"/>
                </a:cxn>
                <a:cxn ang="0">
                  <a:pos x="86" y="315"/>
                </a:cxn>
                <a:cxn ang="0">
                  <a:pos x="50" y="290"/>
                </a:cxn>
                <a:cxn ang="0">
                  <a:pos x="30" y="273"/>
                </a:cxn>
                <a:cxn ang="0">
                  <a:pos x="21" y="261"/>
                </a:cxn>
                <a:cxn ang="0">
                  <a:pos x="9" y="248"/>
                </a:cxn>
                <a:cxn ang="0">
                  <a:pos x="0" y="236"/>
                </a:cxn>
                <a:cxn ang="0">
                  <a:pos x="11" y="220"/>
                </a:cxn>
                <a:cxn ang="0">
                  <a:pos x="57" y="216"/>
                </a:cxn>
                <a:cxn ang="0">
                  <a:pos x="103" y="208"/>
                </a:cxn>
                <a:cxn ang="0">
                  <a:pos x="150" y="196"/>
                </a:cxn>
                <a:cxn ang="0">
                  <a:pos x="197" y="188"/>
                </a:cxn>
                <a:cxn ang="0">
                  <a:pos x="209" y="150"/>
                </a:cxn>
                <a:cxn ang="0">
                  <a:pos x="229" y="116"/>
                </a:cxn>
                <a:cxn ang="0">
                  <a:pos x="247" y="80"/>
                </a:cxn>
                <a:cxn ang="0">
                  <a:pos x="260" y="44"/>
                </a:cxn>
                <a:cxn ang="0">
                  <a:pos x="269" y="34"/>
                </a:cxn>
                <a:cxn ang="0">
                  <a:pos x="273" y="22"/>
                </a:cxn>
                <a:cxn ang="0">
                  <a:pos x="270" y="2"/>
                </a:cxn>
                <a:cxn ang="0">
                  <a:pos x="292" y="5"/>
                </a:cxn>
                <a:cxn ang="0">
                  <a:pos x="303" y="26"/>
                </a:cxn>
                <a:cxn ang="0">
                  <a:pos x="310" y="52"/>
                </a:cxn>
                <a:cxn ang="0">
                  <a:pos x="322" y="74"/>
                </a:cxn>
              </a:cxnLst>
              <a:rect l="0" t="0" r="r" b="b"/>
              <a:pathLst>
                <a:path w="571" h="573">
                  <a:moveTo>
                    <a:pt x="322" y="74"/>
                  </a:moveTo>
                  <a:lnTo>
                    <a:pt x="373" y="178"/>
                  </a:lnTo>
                  <a:lnTo>
                    <a:pt x="396" y="181"/>
                  </a:lnTo>
                  <a:lnTo>
                    <a:pt x="420" y="183"/>
                  </a:lnTo>
                  <a:lnTo>
                    <a:pt x="443" y="184"/>
                  </a:lnTo>
                  <a:lnTo>
                    <a:pt x="468" y="186"/>
                  </a:lnTo>
                  <a:lnTo>
                    <a:pt x="492" y="186"/>
                  </a:lnTo>
                  <a:lnTo>
                    <a:pt x="518" y="187"/>
                  </a:lnTo>
                  <a:lnTo>
                    <a:pt x="544" y="187"/>
                  </a:lnTo>
                  <a:lnTo>
                    <a:pt x="571" y="188"/>
                  </a:lnTo>
                  <a:lnTo>
                    <a:pt x="568" y="196"/>
                  </a:lnTo>
                  <a:lnTo>
                    <a:pt x="561" y="209"/>
                  </a:lnTo>
                  <a:lnTo>
                    <a:pt x="558" y="220"/>
                  </a:lnTo>
                  <a:lnTo>
                    <a:pt x="561" y="230"/>
                  </a:lnTo>
                  <a:lnTo>
                    <a:pt x="467" y="334"/>
                  </a:lnTo>
                  <a:lnTo>
                    <a:pt x="470" y="360"/>
                  </a:lnTo>
                  <a:lnTo>
                    <a:pt x="474" y="386"/>
                  </a:lnTo>
                  <a:lnTo>
                    <a:pt x="477" y="411"/>
                  </a:lnTo>
                  <a:lnTo>
                    <a:pt x="482" y="437"/>
                  </a:lnTo>
                  <a:lnTo>
                    <a:pt x="485" y="462"/>
                  </a:lnTo>
                  <a:lnTo>
                    <a:pt x="490" y="488"/>
                  </a:lnTo>
                  <a:lnTo>
                    <a:pt x="494" y="514"/>
                  </a:lnTo>
                  <a:lnTo>
                    <a:pt x="499" y="541"/>
                  </a:lnTo>
                  <a:lnTo>
                    <a:pt x="498" y="542"/>
                  </a:lnTo>
                  <a:lnTo>
                    <a:pt x="496" y="547"/>
                  </a:lnTo>
                  <a:lnTo>
                    <a:pt x="493" y="553"/>
                  </a:lnTo>
                  <a:lnTo>
                    <a:pt x="487" y="561"/>
                  </a:lnTo>
                  <a:lnTo>
                    <a:pt x="475" y="555"/>
                  </a:lnTo>
                  <a:lnTo>
                    <a:pt x="465" y="547"/>
                  </a:lnTo>
                  <a:lnTo>
                    <a:pt x="455" y="535"/>
                  </a:lnTo>
                  <a:lnTo>
                    <a:pt x="446" y="525"/>
                  </a:lnTo>
                  <a:lnTo>
                    <a:pt x="435" y="513"/>
                  </a:lnTo>
                  <a:lnTo>
                    <a:pt x="425" y="503"/>
                  </a:lnTo>
                  <a:lnTo>
                    <a:pt x="415" y="494"/>
                  </a:lnTo>
                  <a:lnTo>
                    <a:pt x="405" y="489"/>
                  </a:lnTo>
                  <a:lnTo>
                    <a:pt x="333" y="427"/>
                  </a:lnTo>
                  <a:lnTo>
                    <a:pt x="309" y="436"/>
                  </a:lnTo>
                  <a:lnTo>
                    <a:pt x="289" y="449"/>
                  </a:lnTo>
                  <a:lnTo>
                    <a:pt x="268" y="465"/>
                  </a:lnTo>
                  <a:lnTo>
                    <a:pt x="249" y="483"/>
                  </a:lnTo>
                  <a:lnTo>
                    <a:pt x="229" y="500"/>
                  </a:lnTo>
                  <a:lnTo>
                    <a:pt x="209" y="517"/>
                  </a:lnTo>
                  <a:lnTo>
                    <a:pt x="188" y="531"/>
                  </a:lnTo>
                  <a:lnTo>
                    <a:pt x="166" y="541"/>
                  </a:lnTo>
                  <a:lnTo>
                    <a:pt x="168" y="547"/>
                  </a:lnTo>
                  <a:lnTo>
                    <a:pt x="168" y="553"/>
                  </a:lnTo>
                  <a:lnTo>
                    <a:pt x="165" y="559"/>
                  </a:lnTo>
                  <a:lnTo>
                    <a:pt x="162" y="564"/>
                  </a:lnTo>
                  <a:lnTo>
                    <a:pt x="155" y="566"/>
                  </a:lnTo>
                  <a:lnTo>
                    <a:pt x="150" y="569"/>
                  </a:lnTo>
                  <a:lnTo>
                    <a:pt x="142" y="571"/>
                  </a:lnTo>
                  <a:lnTo>
                    <a:pt x="135" y="573"/>
                  </a:lnTo>
                  <a:lnTo>
                    <a:pt x="125" y="573"/>
                  </a:lnTo>
                  <a:lnTo>
                    <a:pt x="126" y="549"/>
                  </a:lnTo>
                  <a:lnTo>
                    <a:pt x="130" y="526"/>
                  </a:lnTo>
                  <a:lnTo>
                    <a:pt x="137" y="505"/>
                  </a:lnTo>
                  <a:lnTo>
                    <a:pt x="146" y="484"/>
                  </a:lnTo>
                  <a:lnTo>
                    <a:pt x="154" y="462"/>
                  </a:lnTo>
                  <a:lnTo>
                    <a:pt x="163" y="440"/>
                  </a:lnTo>
                  <a:lnTo>
                    <a:pt x="170" y="418"/>
                  </a:lnTo>
                  <a:lnTo>
                    <a:pt x="177" y="396"/>
                  </a:lnTo>
                  <a:lnTo>
                    <a:pt x="156" y="379"/>
                  </a:lnTo>
                  <a:lnTo>
                    <a:pt x="138" y="362"/>
                  </a:lnTo>
                  <a:lnTo>
                    <a:pt x="121" y="346"/>
                  </a:lnTo>
                  <a:lnTo>
                    <a:pt x="104" y="331"/>
                  </a:lnTo>
                  <a:lnTo>
                    <a:pt x="86" y="315"/>
                  </a:lnTo>
                  <a:lnTo>
                    <a:pt x="68" y="303"/>
                  </a:lnTo>
                  <a:lnTo>
                    <a:pt x="50" y="290"/>
                  </a:lnTo>
                  <a:lnTo>
                    <a:pt x="32" y="282"/>
                  </a:lnTo>
                  <a:lnTo>
                    <a:pt x="30" y="273"/>
                  </a:lnTo>
                  <a:lnTo>
                    <a:pt x="26" y="266"/>
                  </a:lnTo>
                  <a:lnTo>
                    <a:pt x="21" y="261"/>
                  </a:lnTo>
                  <a:lnTo>
                    <a:pt x="16" y="255"/>
                  </a:lnTo>
                  <a:lnTo>
                    <a:pt x="9" y="248"/>
                  </a:lnTo>
                  <a:lnTo>
                    <a:pt x="5" y="243"/>
                  </a:lnTo>
                  <a:lnTo>
                    <a:pt x="0" y="236"/>
                  </a:lnTo>
                  <a:lnTo>
                    <a:pt x="0" y="230"/>
                  </a:lnTo>
                  <a:lnTo>
                    <a:pt x="11" y="220"/>
                  </a:lnTo>
                  <a:lnTo>
                    <a:pt x="33" y="218"/>
                  </a:lnTo>
                  <a:lnTo>
                    <a:pt x="57" y="216"/>
                  </a:lnTo>
                  <a:lnTo>
                    <a:pt x="79" y="211"/>
                  </a:lnTo>
                  <a:lnTo>
                    <a:pt x="103" y="208"/>
                  </a:lnTo>
                  <a:lnTo>
                    <a:pt x="126" y="202"/>
                  </a:lnTo>
                  <a:lnTo>
                    <a:pt x="150" y="196"/>
                  </a:lnTo>
                  <a:lnTo>
                    <a:pt x="173" y="192"/>
                  </a:lnTo>
                  <a:lnTo>
                    <a:pt x="197" y="188"/>
                  </a:lnTo>
                  <a:lnTo>
                    <a:pt x="202" y="168"/>
                  </a:lnTo>
                  <a:lnTo>
                    <a:pt x="209" y="150"/>
                  </a:lnTo>
                  <a:lnTo>
                    <a:pt x="218" y="133"/>
                  </a:lnTo>
                  <a:lnTo>
                    <a:pt x="229" y="116"/>
                  </a:lnTo>
                  <a:lnTo>
                    <a:pt x="238" y="98"/>
                  </a:lnTo>
                  <a:lnTo>
                    <a:pt x="247" y="80"/>
                  </a:lnTo>
                  <a:lnTo>
                    <a:pt x="254" y="62"/>
                  </a:lnTo>
                  <a:lnTo>
                    <a:pt x="260" y="44"/>
                  </a:lnTo>
                  <a:lnTo>
                    <a:pt x="266" y="38"/>
                  </a:lnTo>
                  <a:lnTo>
                    <a:pt x="269" y="34"/>
                  </a:lnTo>
                  <a:lnTo>
                    <a:pt x="272" y="28"/>
                  </a:lnTo>
                  <a:lnTo>
                    <a:pt x="273" y="22"/>
                  </a:lnTo>
                  <a:lnTo>
                    <a:pt x="272" y="10"/>
                  </a:lnTo>
                  <a:lnTo>
                    <a:pt x="270" y="2"/>
                  </a:lnTo>
                  <a:lnTo>
                    <a:pt x="283" y="0"/>
                  </a:lnTo>
                  <a:lnTo>
                    <a:pt x="292" y="5"/>
                  </a:lnTo>
                  <a:lnTo>
                    <a:pt x="298" y="13"/>
                  </a:lnTo>
                  <a:lnTo>
                    <a:pt x="303" y="26"/>
                  </a:lnTo>
                  <a:lnTo>
                    <a:pt x="307" y="38"/>
                  </a:lnTo>
                  <a:lnTo>
                    <a:pt x="310" y="52"/>
                  </a:lnTo>
                  <a:lnTo>
                    <a:pt x="315" y="64"/>
                  </a:lnTo>
                  <a:lnTo>
                    <a:pt x="322"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7" name="Freeform 17"/>
            <p:cNvSpPr>
              <a:spLocks/>
            </p:cNvSpPr>
            <p:nvPr/>
          </p:nvSpPr>
          <p:spPr bwMode="auto">
            <a:xfrm>
              <a:off x="4432" y="490"/>
              <a:ext cx="16" cy="17"/>
            </a:xfrm>
            <a:custGeom>
              <a:avLst/>
              <a:gdLst/>
              <a:ahLst/>
              <a:cxnLst>
                <a:cxn ang="0">
                  <a:pos x="83" y="52"/>
                </a:cxn>
                <a:cxn ang="0">
                  <a:pos x="73" y="84"/>
                </a:cxn>
                <a:cxn ang="0">
                  <a:pos x="61" y="77"/>
                </a:cxn>
                <a:cxn ang="0">
                  <a:pos x="50" y="71"/>
                </a:cxn>
                <a:cxn ang="0">
                  <a:pos x="40" y="63"/>
                </a:cxn>
                <a:cxn ang="0">
                  <a:pos x="32" y="56"/>
                </a:cxn>
                <a:cxn ang="0">
                  <a:pos x="22" y="47"/>
                </a:cxn>
                <a:cxn ang="0">
                  <a:pos x="14" y="38"/>
                </a:cxn>
                <a:cxn ang="0">
                  <a:pos x="6" y="27"/>
                </a:cxn>
                <a:cxn ang="0">
                  <a:pos x="0" y="21"/>
                </a:cxn>
                <a:cxn ang="0">
                  <a:pos x="10" y="0"/>
                </a:cxn>
                <a:cxn ang="0">
                  <a:pos x="16" y="7"/>
                </a:cxn>
                <a:cxn ang="0">
                  <a:pos x="27" y="15"/>
                </a:cxn>
                <a:cxn ang="0">
                  <a:pos x="36" y="22"/>
                </a:cxn>
                <a:cxn ang="0">
                  <a:pos x="46" y="30"/>
                </a:cxn>
                <a:cxn ang="0">
                  <a:pos x="55" y="35"/>
                </a:cxn>
                <a:cxn ang="0">
                  <a:pos x="65" y="42"/>
                </a:cxn>
                <a:cxn ang="0">
                  <a:pos x="74" y="47"/>
                </a:cxn>
                <a:cxn ang="0">
                  <a:pos x="83" y="52"/>
                </a:cxn>
              </a:cxnLst>
              <a:rect l="0" t="0" r="r" b="b"/>
              <a:pathLst>
                <a:path w="83" h="84">
                  <a:moveTo>
                    <a:pt x="83" y="52"/>
                  </a:moveTo>
                  <a:lnTo>
                    <a:pt x="73" y="84"/>
                  </a:lnTo>
                  <a:lnTo>
                    <a:pt x="61" y="77"/>
                  </a:lnTo>
                  <a:lnTo>
                    <a:pt x="50" y="71"/>
                  </a:lnTo>
                  <a:lnTo>
                    <a:pt x="40" y="63"/>
                  </a:lnTo>
                  <a:lnTo>
                    <a:pt x="32" y="56"/>
                  </a:lnTo>
                  <a:lnTo>
                    <a:pt x="22" y="47"/>
                  </a:lnTo>
                  <a:lnTo>
                    <a:pt x="14" y="38"/>
                  </a:lnTo>
                  <a:lnTo>
                    <a:pt x="6" y="27"/>
                  </a:lnTo>
                  <a:lnTo>
                    <a:pt x="0" y="21"/>
                  </a:lnTo>
                  <a:lnTo>
                    <a:pt x="10" y="0"/>
                  </a:lnTo>
                  <a:lnTo>
                    <a:pt x="16" y="7"/>
                  </a:lnTo>
                  <a:lnTo>
                    <a:pt x="27" y="15"/>
                  </a:lnTo>
                  <a:lnTo>
                    <a:pt x="36" y="22"/>
                  </a:lnTo>
                  <a:lnTo>
                    <a:pt x="46" y="30"/>
                  </a:lnTo>
                  <a:lnTo>
                    <a:pt x="55" y="35"/>
                  </a:lnTo>
                  <a:lnTo>
                    <a:pt x="65" y="42"/>
                  </a:lnTo>
                  <a:lnTo>
                    <a:pt x="74" y="47"/>
                  </a:lnTo>
                  <a:lnTo>
                    <a:pt x="83" y="5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8" name="Freeform 18"/>
            <p:cNvSpPr>
              <a:spLocks/>
            </p:cNvSpPr>
            <p:nvPr/>
          </p:nvSpPr>
          <p:spPr bwMode="auto">
            <a:xfrm>
              <a:off x="4392" y="498"/>
              <a:ext cx="35" cy="21"/>
            </a:xfrm>
            <a:custGeom>
              <a:avLst/>
              <a:gdLst/>
              <a:ahLst/>
              <a:cxnLst>
                <a:cxn ang="0">
                  <a:pos x="166" y="74"/>
                </a:cxn>
                <a:cxn ang="0">
                  <a:pos x="176" y="106"/>
                </a:cxn>
                <a:cxn ang="0">
                  <a:pos x="152" y="97"/>
                </a:cxn>
                <a:cxn ang="0">
                  <a:pos x="129" y="88"/>
                </a:cxn>
                <a:cxn ang="0">
                  <a:pos x="106" y="77"/>
                </a:cxn>
                <a:cxn ang="0">
                  <a:pos x="84" y="66"/>
                </a:cxn>
                <a:cxn ang="0">
                  <a:pos x="61" y="53"/>
                </a:cxn>
                <a:cxn ang="0">
                  <a:pos x="39" y="40"/>
                </a:cxn>
                <a:cxn ang="0">
                  <a:pos x="19" y="26"/>
                </a:cxn>
                <a:cxn ang="0">
                  <a:pos x="0" y="12"/>
                </a:cxn>
                <a:cxn ang="0">
                  <a:pos x="7" y="3"/>
                </a:cxn>
                <a:cxn ang="0">
                  <a:pos x="15" y="0"/>
                </a:cxn>
                <a:cxn ang="0">
                  <a:pos x="22" y="1"/>
                </a:cxn>
                <a:cxn ang="0">
                  <a:pos x="30" y="5"/>
                </a:cxn>
                <a:cxn ang="0">
                  <a:pos x="37" y="10"/>
                </a:cxn>
                <a:cxn ang="0">
                  <a:pos x="46" y="16"/>
                </a:cxn>
                <a:cxn ang="0">
                  <a:pos x="53" y="20"/>
                </a:cxn>
                <a:cxn ang="0">
                  <a:pos x="62" y="22"/>
                </a:cxn>
                <a:cxn ang="0">
                  <a:pos x="73" y="29"/>
                </a:cxn>
                <a:cxn ang="0">
                  <a:pos x="85" y="39"/>
                </a:cxn>
                <a:cxn ang="0">
                  <a:pos x="96" y="47"/>
                </a:cxn>
                <a:cxn ang="0">
                  <a:pos x="110" y="56"/>
                </a:cxn>
                <a:cxn ang="0">
                  <a:pos x="122" y="62"/>
                </a:cxn>
                <a:cxn ang="0">
                  <a:pos x="135" y="69"/>
                </a:cxn>
                <a:cxn ang="0">
                  <a:pos x="149" y="72"/>
                </a:cxn>
                <a:cxn ang="0">
                  <a:pos x="166" y="74"/>
                </a:cxn>
              </a:cxnLst>
              <a:rect l="0" t="0" r="r" b="b"/>
              <a:pathLst>
                <a:path w="176" h="106">
                  <a:moveTo>
                    <a:pt x="166" y="74"/>
                  </a:moveTo>
                  <a:lnTo>
                    <a:pt x="176" y="106"/>
                  </a:lnTo>
                  <a:lnTo>
                    <a:pt x="152" y="97"/>
                  </a:lnTo>
                  <a:lnTo>
                    <a:pt x="129" y="88"/>
                  </a:lnTo>
                  <a:lnTo>
                    <a:pt x="106" y="77"/>
                  </a:lnTo>
                  <a:lnTo>
                    <a:pt x="84" y="66"/>
                  </a:lnTo>
                  <a:lnTo>
                    <a:pt x="61" y="53"/>
                  </a:lnTo>
                  <a:lnTo>
                    <a:pt x="39" y="40"/>
                  </a:lnTo>
                  <a:lnTo>
                    <a:pt x="19" y="26"/>
                  </a:lnTo>
                  <a:lnTo>
                    <a:pt x="0" y="12"/>
                  </a:lnTo>
                  <a:lnTo>
                    <a:pt x="7" y="3"/>
                  </a:lnTo>
                  <a:lnTo>
                    <a:pt x="15" y="0"/>
                  </a:lnTo>
                  <a:lnTo>
                    <a:pt x="22" y="1"/>
                  </a:lnTo>
                  <a:lnTo>
                    <a:pt x="30" y="5"/>
                  </a:lnTo>
                  <a:lnTo>
                    <a:pt x="37" y="10"/>
                  </a:lnTo>
                  <a:lnTo>
                    <a:pt x="46" y="16"/>
                  </a:lnTo>
                  <a:lnTo>
                    <a:pt x="53" y="20"/>
                  </a:lnTo>
                  <a:lnTo>
                    <a:pt x="62" y="22"/>
                  </a:lnTo>
                  <a:lnTo>
                    <a:pt x="73" y="29"/>
                  </a:lnTo>
                  <a:lnTo>
                    <a:pt x="85" y="39"/>
                  </a:lnTo>
                  <a:lnTo>
                    <a:pt x="96" y="47"/>
                  </a:lnTo>
                  <a:lnTo>
                    <a:pt x="110" y="56"/>
                  </a:lnTo>
                  <a:lnTo>
                    <a:pt x="122" y="62"/>
                  </a:lnTo>
                  <a:lnTo>
                    <a:pt x="135" y="69"/>
                  </a:lnTo>
                  <a:lnTo>
                    <a:pt x="149" y="72"/>
                  </a:lnTo>
                  <a:lnTo>
                    <a:pt x="166" y="7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19" name="Freeform 19"/>
            <p:cNvSpPr>
              <a:spLocks/>
            </p:cNvSpPr>
            <p:nvPr/>
          </p:nvSpPr>
          <p:spPr bwMode="auto">
            <a:xfrm>
              <a:off x="4438" y="498"/>
              <a:ext cx="97" cy="91"/>
            </a:xfrm>
            <a:custGeom>
              <a:avLst/>
              <a:gdLst/>
              <a:ahLst/>
              <a:cxnLst>
                <a:cxn ang="0">
                  <a:pos x="331" y="176"/>
                </a:cxn>
                <a:cxn ang="0">
                  <a:pos x="347" y="166"/>
                </a:cxn>
                <a:cxn ang="0">
                  <a:pos x="365" y="160"/>
                </a:cxn>
                <a:cxn ang="0">
                  <a:pos x="384" y="158"/>
                </a:cxn>
                <a:cxn ang="0">
                  <a:pos x="405" y="159"/>
                </a:cxn>
                <a:cxn ang="0">
                  <a:pos x="425" y="160"/>
                </a:cxn>
                <a:cxn ang="0">
                  <a:pos x="445" y="163"/>
                </a:cxn>
                <a:cxn ang="0">
                  <a:pos x="466" y="164"/>
                </a:cxn>
                <a:cxn ang="0">
                  <a:pos x="487" y="166"/>
                </a:cxn>
                <a:cxn ang="0">
                  <a:pos x="393" y="280"/>
                </a:cxn>
                <a:cxn ang="0">
                  <a:pos x="425" y="445"/>
                </a:cxn>
                <a:cxn ang="0">
                  <a:pos x="413" y="435"/>
                </a:cxn>
                <a:cxn ang="0">
                  <a:pos x="403" y="421"/>
                </a:cxn>
                <a:cxn ang="0">
                  <a:pos x="391" y="407"/>
                </a:cxn>
                <a:cxn ang="0">
                  <a:pos x="381" y="393"/>
                </a:cxn>
                <a:cxn ang="0">
                  <a:pos x="370" y="381"/>
                </a:cxn>
                <a:cxn ang="0">
                  <a:pos x="358" y="372"/>
                </a:cxn>
                <a:cxn ang="0">
                  <a:pos x="345" y="368"/>
                </a:cxn>
                <a:cxn ang="0">
                  <a:pos x="331" y="373"/>
                </a:cxn>
                <a:cxn ang="0">
                  <a:pos x="325" y="364"/>
                </a:cxn>
                <a:cxn ang="0">
                  <a:pos x="318" y="357"/>
                </a:cxn>
                <a:cxn ang="0">
                  <a:pos x="308" y="350"/>
                </a:cxn>
                <a:cxn ang="0">
                  <a:pos x="299" y="347"/>
                </a:cxn>
                <a:cxn ang="0">
                  <a:pos x="287" y="342"/>
                </a:cxn>
                <a:cxn ang="0">
                  <a:pos x="277" y="342"/>
                </a:cxn>
                <a:cxn ang="0">
                  <a:pos x="267" y="346"/>
                </a:cxn>
                <a:cxn ang="0">
                  <a:pos x="259" y="353"/>
                </a:cxn>
                <a:cxn ang="0">
                  <a:pos x="135" y="456"/>
                </a:cxn>
                <a:cxn ang="0">
                  <a:pos x="135" y="440"/>
                </a:cxn>
                <a:cxn ang="0">
                  <a:pos x="139" y="425"/>
                </a:cxn>
                <a:cxn ang="0">
                  <a:pos x="144" y="408"/>
                </a:cxn>
                <a:cxn ang="0">
                  <a:pos x="150" y="393"/>
                </a:cxn>
                <a:cxn ang="0">
                  <a:pos x="155" y="377"/>
                </a:cxn>
                <a:cxn ang="0">
                  <a:pos x="161" y="362"/>
                </a:cxn>
                <a:cxn ang="0">
                  <a:pos x="164" y="346"/>
                </a:cxn>
                <a:cxn ang="0">
                  <a:pos x="166" y="331"/>
                </a:cxn>
                <a:cxn ang="0">
                  <a:pos x="0" y="186"/>
                </a:cxn>
                <a:cxn ang="0">
                  <a:pos x="15" y="184"/>
                </a:cxn>
                <a:cxn ang="0">
                  <a:pos x="32" y="181"/>
                </a:cxn>
                <a:cxn ang="0">
                  <a:pos x="49" y="176"/>
                </a:cxn>
                <a:cxn ang="0">
                  <a:pos x="67" y="173"/>
                </a:cxn>
                <a:cxn ang="0">
                  <a:pos x="84" y="168"/>
                </a:cxn>
                <a:cxn ang="0">
                  <a:pos x="101" y="167"/>
                </a:cxn>
                <a:cxn ang="0">
                  <a:pos x="118" y="169"/>
                </a:cxn>
                <a:cxn ang="0">
                  <a:pos x="135" y="176"/>
                </a:cxn>
                <a:cxn ang="0">
                  <a:pos x="141" y="172"/>
                </a:cxn>
                <a:cxn ang="0">
                  <a:pos x="148" y="171"/>
                </a:cxn>
                <a:cxn ang="0">
                  <a:pos x="154" y="171"/>
                </a:cxn>
                <a:cxn ang="0">
                  <a:pos x="161" y="171"/>
                </a:cxn>
                <a:cxn ang="0">
                  <a:pos x="166" y="169"/>
                </a:cxn>
                <a:cxn ang="0">
                  <a:pos x="172" y="169"/>
                </a:cxn>
                <a:cxn ang="0">
                  <a:pos x="179" y="168"/>
                </a:cxn>
                <a:cxn ang="0">
                  <a:pos x="187" y="166"/>
                </a:cxn>
                <a:cxn ang="0">
                  <a:pos x="239" y="0"/>
                </a:cxn>
                <a:cxn ang="0">
                  <a:pos x="249" y="23"/>
                </a:cxn>
                <a:cxn ang="0">
                  <a:pos x="259" y="45"/>
                </a:cxn>
                <a:cxn ang="0">
                  <a:pos x="269" y="68"/>
                </a:cxn>
                <a:cxn ang="0">
                  <a:pos x="280" y="92"/>
                </a:cxn>
                <a:cxn ang="0">
                  <a:pos x="291" y="113"/>
                </a:cxn>
                <a:cxn ang="0">
                  <a:pos x="303" y="134"/>
                </a:cxn>
                <a:cxn ang="0">
                  <a:pos x="317" y="155"/>
                </a:cxn>
                <a:cxn ang="0">
                  <a:pos x="331" y="176"/>
                </a:cxn>
              </a:cxnLst>
              <a:rect l="0" t="0" r="r" b="b"/>
              <a:pathLst>
                <a:path w="487" h="456">
                  <a:moveTo>
                    <a:pt x="331" y="176"/>
                  </a:moveTo>
                  <a:lnTo>
                    <a:pt x="347" y="166"/>
                  </a:lnTo>
                  <a:lnTo>
                    <a:pt x="365" y="160"/>
                  </a:lnTo>
                  <a:lnTo>
                    <a:pt x="384" y="158"/>
                  </a:lnTo>
                  <a:lnTo>
                    <a:pt x="405" y="159"/>
                  </a:lnTo>
                  <a:lnTo>
                    <a:pt x="425" y="160"/>
                  </a:lnTo>
                  <a:lnTo>
                    <a:pt x="445" y="163"/>
                  </a:lnTo>
                  <a:lnTo>
                    <a:pt x="466" y="164"/>
                  </a:lnTo>
                  <a:lnTo>
                    <a:pt x="487" y="166"/>
                  </a:lnTo>
                  <a:lnTo>
                    <a:pt x="393" y="280"/>
                  </a:lnTo>
                  <a:lnTo>
                    <a:pt x="425" y="445"/>
                  </a:lnTo>
                  <a:lnTo>
                    <a:pt x="413" y="435"/>
                  </a:lnTo>
                  <a:lnTo>
                    <a:pt x="403" y="421"/>
                  </a:lnTo>
                  <a:lnTo>
                    <a:pt x="391" y="407"/>
                  </a:lnTo>
                  <a:lnTo>
                    <a:pt x="381" y="393"/>
                  </a:lnTo>
                  <a:lnTo>
                    <a:pt x="370" y="381"/>
                  </a:lnTo>
                  <a:lnTo>
                    <a:pt x="358" y="372"/>
                  </a:lnTo>
                  <a:lnTo>
                    <a:pt x="345" y="368"/>
                  </a:lnTo>
                  <a:lnTo>
                    <a:pt x="331" y="373"/>
                  </a:lnTo>
                  <a:lnTo>
                    <a:pt x="325" y="364"/>
                  </a:lnTo>
                  <a:lnTo>
                    <a:pt x="318" y="357"/>
                  </a:lnTo>
                  <a:lnTo>
                    <a:pt x="308" y="350"/>
                  </a:lnTo>
                  <a:lnTo>
                    <a:pt x="299" y="347"/>
                  </a:lnTo>
                  <a:lnTo>
                    <a:pt x="287" y="342"/>
                  </a:lnTo>
                  <a:lnTo>
                    <a:pt x="277" y="342"/>
                  </a:lnTo>
                  <a:lnTo>
                    <a:pt x="267" y="346"/>
                  </a:lnTo>
                  <a:lnTo>
                    <a:pt x="259" y="353"/>
                  </a:lnTo>
                  <a:lnTo>
                    <a:pt x="135" y="456"/>
                  </a:lnTo>
                  <a:lnTo>
                    <a:pt x="135" y="440"/>
                  </a:lnTo>
                  <a:lnTo>
                    <a:pt x="139" y="425"/>
                  </a:lnTo>
                  <a:lnTo>
                    <a:pt x="144" y="408"/>
                  </a:lnTo>
                  <a:lnTo>
                    <a:pt x="150" y="393"/>
                  </a:lnTo>
                  <a:lnTo>
                    <a:pt x="155" y="377"/>
                  </a:lnTo>
                  <a:lnTo>
                    <a:pt x="161" y="362"/>
                  </a:lnTo>
                  <a:lnTo>
                    <a:pt x="164" y="346"/>
                  </a:lnTo>
                  <a:lnTo>
                    <a:pt x="166" y="331"/>
                  </a:lnTo>
                  <a:lnTo>
                    <a:pt x="0" y="186"/>
                  </a:lnTo>
                  <a:lnTo>
                    <a:pt x="15" y="184"/>
                  </a:lnTo>
                  <a:lnTo>
                    <a:pt x="32" y="181"/>
                  </a:lnTo>
                  <a:lnTo>
                    <a:pt x="49" y="176"/>
                  </a:lnTo>
                  <a:lnTo>
                    <a:pt x="67" y="173"/>
                  </a:lnTo>
                  <a:lnTo>
                    <a:pt x="84" y="168"/>
                  </a:lnTo>
                  <a:lnTo>
                    <a:pt x="101" y="167"/>
                  </a:lnTo>
                  <a:lnTo>
                    <a:pt x="118" y="169"/>
                  </a:lnTo>
                  <a:lnTo>
                    <a:pt x="135" y="176"/>
                  </a:lnTo>
                  <a:lnTo>
                    <a:pt x="141" y="172"/>
                  </a:lnTo>
                  <a:lnTo>
                    <a:pt x="148" y="171"/>
                  </a:lnTo>
                  <a:lnTo>
                    <a:pt x="154" y="171"/>
                  </a:lnTo>
                  <a:lnTo>
                    <a:pt x="161" y="171"/>
                  </a:lnTo>
                  <a:lnTo>
                    <a:pt x="166" y="169"/>
                  </a:lnTo>
                  <a:lnTo>
                    <a:pt x="172" y="169"/>
                  </a:lnTo>
                  <a:lnTo>
                    <a:pt x="179" y="168"/>
                  </a:lnTo>
                  <a:lnTo>
                    <a:pt x="187" y="166"/>
                  </a:lnTo>
                  <a:lnTo>
                    <a:pt x="239" y="0"/>
                  </a:lnTo>
                  <a:lnTo>
                    <a:pt x="249" y="23"/>
                  </a:lnTo>
                  <a:lnTo>
                    <a:pt x="259" y="45"/>
                  </a:lnTo>
                  <a:lnTo>
                    <a:pt x="269" y="68"/>
                  </a:lnTo>
                  <a:lnTo>
                    <a:pt x="280" y="92"/>
                  </a:lnTo>
                  <a:lnTo>
                    <a:pt x="291" y="113"/>
                  </a:lnTo>
                  <a:lnTo>
                    <a:pt x="303" y="134"/>
                  </a:lnTo>
                  <a:lnTo>
                    <a:pt x="317" y="155"/>
                  </a:lnTo>
                  <a:lnTo>
                    <a:pt x="331"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0" name="Freeform 20"/>
            <p:cNvSpPr>
              <a:spLocks/>
            </p:cNvSpPr>
            <p:nvPr/>
          </p:nvSpPr>
          <p:spPr bwMode="auto">
            <a:xfrm>
              <a:off x="4557" y="525"/>
              <a:ext cx="36" cy="10"/>
            </a:xfrm>
            <a:custGeom>
              <a:avLst/>
              <a:gdLst/>
              <a:ahLst/>
              <a:cxnLst>
                <a:cxn ang="0">
                  <a:pos x="182" y="11"/>
                </a:cxn>
                <a:cxn ang="0">
                  <a:pos x="182" y="21"/>
                </a:cxn>
                <a:cxn ang="0">
                  <a:pos x="16" y="52"/>
                </a:cxn>
                <a:cxn ang="0">
                  <a:pos x="8" y="50"/>
                </a:cxn>
                <a:cxn ang="0">
                  <a:pos x="2" y="46"/>
                </a:cxn>
                <a:cxn ang="0">
                  <a:pos x="0" y="39"/>
                </a:cxn>
                <a:cxn ang="0">
                  <a:pos x="5" y="32"/>
                </a:cxn>
                <a:cxn ang="0">
                  <a:pos x="28" y="30"/>
                </a:cxn>
                <a:cxn ang="0">
                  <a:pos x="51" y="26"/>
                </a:cxn>
                <a:cxn ang="0">
                  <a:pos x="73" y="21"/>
                </a:cxn>
                <a:cxn ang="0">
                  <a:pos x="97" y="16"/>
                </a:cxn>
                <a:cxn ang="0">
                  <a:pos x="118" y="10"/>
                </a:cxn>
                <a:cxn ang="0">
                  <a:pos x="140" y="5"/>
                </a:cxn>
                <a:cxn ang="0">
                  <a:pos x="160" y="0"/>
                </a:cxn>
                <a:cxn ang="0">
                  <a:pos x="182" y="0"/>
                </a:cxn>
                <a:cxn ang="0">
                  <a:pos x="182" y="11"/>
                </a:cxn>
              </a:cxnLst>
              <a:rect l="0" t="0" r="r" b="b"/>
              <a:pathLst>
                <a:path w="182" h="52">
                  <a:moveTo>
                    <a:pt x="182" y="11"/>
                  </a:moveTo>
                  <a:lnTo>
                    <a:pt x="182" y="21"/>
                  </a:lnTo>
                  <a:lnTo>
                    <a:pt x="16" y="52"/>
                  </a:lnTo>
                  <a:lnTo>
                    <a:pt x="8" y="50"/>
                  </a:lnTo>
                  <a:lnTo>
                    <a:pt x="2" y="46"/>
                  </a:lnTo>
                  <a:lnTo>
                    <a:pt x="0" y="39"/>
                  </a:lnTo>
                  <a:lnTo>
                    <a:pt x="5" y="32"/>
                  </a:lnTo>
                  <a:lnTo>
                    <a:pt x="28" y="30"/>
                  </a:lnTo>
                  <a:lnTo>
                    <a:pt x="51" y="26"/>
                  </a:lnTo>
                  <a:lnTo>
                    <a:pt x="73" y="21"/>
                  </a:lnTo>
                  <a:lnTo>
                    <a:pt x="97" y="16"/>
                  </a:lnTo>
                  <a:lnTo>
                    <a:pt x="118" y="10"/>
                  </a:lnTo>
                  <a:lnTo>
                    <a:pt x="140" y="5"/>
                  </a:lnTo>
                  <a:lnTo>
                    <a:pt x="160" y="0"/>
                  </a:lnTo>
                  <a:lnTo>
                    <a:pt x="182" y="0"/>
                  </a:lnTo>
                  <a:lnTo>
                    <a:pt x="182"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1" name="Freeform 21"/>
            <p:cNvSpPr>
              <a:spLocks/>
            </p:cNvSpPr>
            <p:nvPr/>
          </p:nvSpPr>
          <p:spPr bwMode="auto">
            <a:xfrm>
              <a:off x="4396" y="535"/>
              <a:ext cx="21" cy="9"/>
            </a:xfrm>
            <a:custGeom>
              <a:avLst/>
              <a:gdLst/>
              <a:ahLst/>
              <a:cxnLst>
                <a:cxn ang="0">
                  <a:pos x="104" y="0"/>
                </a:cxn>
                <a:cxn ang="0">
                  <a:pos x="103" y="7"/>
                </a:cxn>
                <a:cxn ang="0">
                  <a:pos x="103" y="16"/>
                </a:cxn>
                <a:cxn ang="0">
                  <a:pos x="102" y="24"/>
                </a:cxn>
                <a:cxn ang="0">
                  <a:pos x="100" y="32"/>
                </a:cxn>
                <a:cxn ang="0">
                  <a:pos x="95" y="38"/>
                </a:cxn>
                <a:cxn ang="0">
                  <a:pos x="91" y="42"/>
                </a:cxn>
                <a:cxn ang="0">
                  <a:pos x="83" y="43"/>
                </a:cxn>
                <a:cxn ang="0">
                  <a:pos x="74" y="42"/>
                </a:cxn>
                <a:cxn ang="0">
                  <a:pos x="0" y="31"/>
                </a:cxn>
                <a:cxn ang="0">
                  <a:pos x="6" y="21"/>
                </a:cxn>
                <a:cxn ang="0">
                  <a:pos x="15" y="16"/>
                </a:cxn>
                <a:cxn ang="0">
                  <a:pos x="27" y="15"/>
                </a:cxn>
                <a:cxn ang="0">
                  <a:pos x="43" y="15"/>
                </a:cxn>
                <a:cxn ang="0">
                  <a:pos x="57" y="14"/>
                </a:cxn>
                <a:cxn ang="0">
                  <a:pos x="71" y="13"/>
                </a:cxn>
                <a:cxn ang="0">
                  <a:pos x="84" y="8"/>
                </a:cxn>
                <a:cxn ang="0">
                  <a:pos x="94" y="0"/>
                </a:cxn>
                <a:cxn ang="0">
                  <a:pos x="104" y="0"/>
                </a:cxn>
              </a:cxnLst>
              <a:rect l="0" t="0" r="r" b="b"/>
              <a:pathLst>
                <a:path w="104" h="43">
                  <a:moveTo>
                    <a:pt x="104" y="0"/>
                  </a:moveTo>
                  <a:lnTo>
                    <a:pt x="103" y="7"/>
                  </a:lnTo>
                  <a:lnTo>
                    <a:pt x="103" y="16"/>
                  </a:lnTo>
                  <a:lnTo>
                    <a:pt x="102" y="24"/>
                  </a:lnTo>
                  <a:lnTo>
                    <a:pt x="100" y="32"/>
                  </a:lnTo>
                  <a:lnTo>
                    <a:pt x="95" y="38"/>
                  </a:lnTo>
                  <a:lnTo>
                    <a:pt x="91" y="42"/>
                  </a:lnTo>
                  <a:lnTo>
                    <a:pt x="83" y="43"/>
                  </a:lnTo>
                  <a:lnTo>
                    <a:pt x="74" y="42"/>
                  </a:lnTo>
                  <a:lnTo>
                    <a:pt x="0" y="31"/>
                  </a:lnTo>
                  <a:lnTo>
                    <a:pt x="6" y="21"/>
                  </a:lnTo>
                  <a:lnTo>
                    <a:pt x="15" y="16"/>
                  </a:lnTo>
                  <a:lnTo>
                    <a:pt x="27" y="15"/>
                  </a:lnTo>
                  <a:lnTo>
                    <a:pt x="43" y="15"/>
                  </a:lnTo>
                  <a:lnTo>
                    <a:pt x="57" y="14"/>
                  </a:lnTo>
                  <a:lnTo>
                    <a:pt x="71" y="13"/>
                  </a:lnTo>
                  <a:lnTo>
                    <a:pt x="84" y="8"/>
                  </a:lnTo>
                  <a:lnTo>
                    <a:pt x="94" y="0"/>
                  </a:lnTo>
                  <a:lnTo>
                    <a:pt x="104"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2" name="Freeform 22"/>
            <p:cNvSpPr>
              <a:spLocks/>
            </p:cNvSpPr>
            <p:nvPr/>
          </p:nvSpPr>
          <p:spPr bwMode="auto">
            <a:xfrm>
              <a:off x="4556" y="552"/>
              <a:ext cx="23" cy="5"/>
            </a:xfrm>
            <a:custGeom>
              <a:avLst/>
              <a:gdLst/>
              <a:ahLst/>
              <a:cxnLst>
                <a:cxn ang="0">
                  <a:pos x="114" y="21"/>
                </a:cxn>
                <a:cxn ang="0">
                  <a:pos x="101" y="24"/>
                </a:cxn>
                <a:cxn ang="0">
                  <a:pos x="88" y="26"/>
                </a:cxn>
                <a:cxn ang="0">
                  <a:pos x="74" y="26"/>
                </a:cxn>
                <a:cxn ang="0">
                  <a:pos x="60" y="27"/>
                </a:cxn>
                <a:cxn ang="0">
                  <a:pos x="44" y="25"/>
                </a:cxn>
                <a:cxn ang="0">
                  <a:pos x="30" y="23"/>
                </a:cxn>
                <a:cxn ang="0">
                  <a:pos x="15" y="17"/>
                </a:cxn>
                <a:cxn ang="0">
                  <a:pos x="0" y="11"/>
                </a:cxn>
                <a:cxn ang="0">
                  <a:pos x="15" y="4"/>
                </a:cxn>
                <a:cxn ang="0">
                  <a:pos x="30" y="1"/>
                </a:cxn>
                <a:cxn ang="0">
                  <a:pos x="44" y="0"/>
                </a:cxn>
                <a:cxn ang="0">
                  <a:pos x="60" y="2"/>
                </a:cxn>
                <a:cxn ang="0">
                  <a:pos x="74" y="4"/>
                </a:cxn>
                <a:cxn ang="0">
                  <a:pos x="88" y="8"/>
                </a:cxn>
                <a:cxn ang="0">
                  <a:pos x="101" y="9"/>
                </a:cxn>
                <a:cxn ang="0">
                  <a:pos x="114" y="11"/>
                </a:cxn>
                <a:cxn ang="0">
                  <a:pos x="114" y="21"/>
                </a:cxn>
              </a:cxnLst>
              <a:rect l="0" t="0" r="r" b="b"/>
              <a:pathLst>
                <a:path w="114" h="27">
                  <a:moveTo>
                    <a:pt x="114" y="21"/>
                  </a:moveTo>
                  <a:lnTo>
                    <a:pt x="101" y="24"/>
                  </a:lnTo>
                  <a:lnTo>
                    <a:pt x="88" y="26"/>
                  </a:lnTo>
                  <a:lnTo>
                    <a:pt x="74" y="26"/>
                  </a:lnTo>
                  <a:lnTo>
                    <a:pt x="60" y="27"/>
                  </a:lnTo>
                  <a:lnTo>
                    <a:pt x="44" y="25"/>
                  </a:lnTo>
                  <a:lnTo>
                    <a:pt x="30" y="23"/>
                  </a:lnTo>
                  <a:lnTo>
                    <a:pt x="15" y="17"/>
                  </a:lnTo>
                  <a:lnTo>
                    <a:pt x="0" y="11"/>
                  </a:lnTo>
                  <a:lnTo>
                    <a:pt x="15" y="4"/>
                  </a:lnTo>
                  <a:lnTo>
                    <a:pt x="30" y="1"/>
                  </a:lnTo>
                  <a:lnTo>
                    <a:pt x="44" y="0"/>
                  </a:lnTo>
                  <a:lnTo>
                    <a:pt x="60" y="2"/>
                  </a:lnTo>
                  <a:lnTo>
                    <a:pt x="74" y="4"/>
                  </a:lnTo>
                  <a:lnTo>
                    <a:pt x="88" y="8"/>
                  </a:lnTo>
                  <a:lnTo>
                    <a:pt x="101" y="9"/>
                  </a:lnTo>
                  <a:lnTo>
                    <a:pt x="114" y="11"/>
                  </a:lnTo>
                  <a:lnTo>
                    <a:pt x="114" y="2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3" name="Freeform 23"/>
            <p:cNvSpPr>
              <a:spLocks/>
            </p:cNvSpPr>
            <p:nvPr/>
          </p:nvSpPr>
          <p:spPr bwMode="auto">
            <a:xfrm>
              <a:off x="4380" y="562"/>
              <a:ext cx="49" cy="9"/>
            </a:xfrm>
            <a:custGeom>
              <a:avLst/>
              <a:gdLst/>
              <a:ahLst/>
              <a:cxnLst>
                <a:cxn ang="0">
                  <a:pos x="248" y="0"/>
                </a:cxn>
                <a:cxn ang="0">
                  <a:pos x="246" y="7"/>
                </a:cxn>
                <a:cxn ang="0">
                  <a:pos x="244" y="13"/>
                </a:cxn>
                <a:cxn ang="0">
                  <a:pos x="239" y="18"/>
                </a:cxn>
                <a:cxn ang="0">
                  <a:pos x="236" y="24"/>
                </a:cxn>
                <a:cxn ang="0">
                  <a:pos x="226" y="29"/>
                </a:cxn>
                <a:cxn ang="0">
                  <a:pos x="218" y="32"/>
                </a:cxn>
                <a:cxn ang="0">
                  <a:pos x="190" y="34"/>
                </a:cxn>
                <a:cxn ang="0">
                  <a:pos x="162" y="35"/>
                </a:cxn>
                <a:cxn ang="0">
                  <a:pos x="135" y="35"/>
                </a:cxn>
                <a:cxn ang="0">
                  <a:pos x="108" y="36"/>
                </a:cxn>
                <a:cxn ang="0">
                  <a:pos x="81" y="36"/>
                </a:cxn>
                <a:cxn ang="0">
                  <a:pos x="54" y="36"/>
                </a:cxn>
                <a:cxn ang="0">
                  <a:pos x="27" y="37"/>
                </a:cxn>
                <a:cxn ang="0">
                  <a:pos x="0" y="42"/>
                </a:cxn>
                <a:cxn ang="0">
                  <a:pos x="0" y="32"/>
                </a:cxn>
                <a:cxn ang="0">
                  <a:pos x="26" y="21"/>
                </a:cxn>
                <a:cxn ang="0">
                  <a:pos x="53" y="17"/>
                </a:cxn>
                <a:cxn ang="0">
                  <a:pos x="79" y="16"/>
                </a:cxn>
                <a:cxn ang="0">
                  <a:pos x="106" y="16"/>
                </a:cxn>
                <a:cxn ang="0">
                  <a:pos x="131" y="15"/>
                </a:cxn>
                <a:cxn ang="0">
                  <a:pos x="157" y="13"/>
                </a:cxn>
                <a:cxn ang="0">
                  <a:pos x="182" y="8"/>
                </a:cxn>
                <a:cxn ang="0">
                  <a:pos x="207" y="0"/>
                </a:cxn>
                <a:cxn ang="0">
                  <a:pos x="214" y="0"/>
                </a:cxn>
                <a:cxn ang="0">
                  <a:pos x="223" y="0"/>
                </a:cxn>
                <a:cxn ang="0">
                  <a:pos x="228" y="0"/>
                </a:cxn>
                <a:cxn ang="0">
                  <a:pos x="234" y="0"/>
                </a:cxn>
                <a:cxn ang="0">
                  <a:pos x="240" y="0"/>
                </a:cxn>
                <a:cxn ang="0">
                  <a:pos x="248" y="0"/>
                </a:cxn>
              </a:cxnLst>
              <a:rect l="0" t="0" r="r" b="b"/>
              <a:pathLst>
                <a:path w="248" h="42">
                  <a:moveTo>
                    <a:pt x="248" y="0"/>
                  </a:moveTo>
                  <a:lnTo>
                    <a:pt x="246" y="7"/>
                  </a:lnTo>
                  <a:lnTo>
                    <a:pt x="244" y="13"/>
                  </a:lnTo>
                  <a:lnTo>
                    <a:pt x="239" y="18"/>
                  </a:lnTo>
                  <a:lnTo>
                    <a:pt x="236" y="24"/>
                  </a:lnTo>
                  <a:lnTo>
                    <a:pt x="226" y="29"/>
                  </a:lnTo>
                  <a:lnTo>
                    <a:pt x="218" y="32"/>
                  </a:lnTo>
                  <a:lnTo>
                    <a:pt x="190" y="34"/>
                  </a:lnTo>
                  <a:lnTo>
                    <a:pt x="162" y="35"/>
                  </a:lnTo>
                  <a:lnTo>
                    <a:pt x="135" y="35"/>
                  </a:lnTo>
                  <a:lnTo>
                    <a:pt x="108" y="36"/>
                  </a:lnTo>
                  <a:lnTo>
                    <a:pt x="81" y="36"/>
                  </a:lnTo>
                  <a:lnTo>
                    <a:pt x="54" y="36"/>
                  </a:lnTo>
                  <a:lnTo>
                    <a:pt x="27" y="37"/>
                  </a:lnTo>
                  <a:lnTo>
                    <a:pt x="0" y="42"/>
                  </a:lnTo>
                  <a:lnTo>
                    <a:pt x="0" y="32"/>
                  </a:lnTo>
                  <a:lnTo>
                    <a:pt x="26" y="21"/>
                  </a:lnTo>
                  <a:lnTo>
                    <a:pt x="53" y="17"/>
                  </a:lnTo>
                  <a:lnTo>
                    <a:pt x="79" y="16"/>
                  </a:lnTo>
                  <a:lnTo>
                    <a:pt x="106" y="16"/>
                  </a:lnTo>
                  <a:lnTo>
                    <a:pt x="131" y="15"/>
                  </a:lnTo>
                  <a:lnTo>
                    <a:pt x="157" y="13"/>
                  </a:lnTo>
                  <a:lnTo>
                    <a:pt x="182" y="8"/>
                  </a:lnTo>
                  <a:lnTo>
                    <a:pt x="207" y="0"/>
                  </a:lnTo>
                  <a:lnTo>
                    <a:pt x="214" y="0"/>
                  </a:lnTo>
                  <a:lnTo>
                    <a:pt x="223" y="0"/>
                  </a:lnTo>
                  <a:lnTo>
                    <a:pt x="228" y="0"/>
                  </a:lnTo>
                  <a:lnTo>
                    <a:pt x="234" y="0"/>
                  </a:lnTo>
                  <a:lnTo>
                    <a:pt x="240" y="0"/>
                  </a:lnTo>
                  <a:lnTo>
                    <a:pt x="24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4" name="Freeform 24"/>
            <p:cNvSpPr>
              <a:spLocks/>
            </p:cNvSpPr>
            <p:nvPr/>
          </p:nvSpPr>
          <p:spPr bwMode="auto">
            <a:xfrm>
              <a:off x="4554" y="575"/>
              <a:ext cx="35" cy="19"/>
            </a:xfrm>
            <a:custGeom>
              <a:avLst/>
              <a:gdLst/>
              <a:ahLst/>
              <a:cxnLst>
                <a:cxn ang="0">
                  <a:pos x="176" y="84"/>
                </a:cxn>
                <a:cxn ang="0">
                  <a:pos x="176" y="94"/>
                </a:cxn>
                <a:cxn ang="0">
                  <a:pos x="149" y="90"/>
                </a:cxn>
                <a:cxn ang="0">
                  <a:pos x="126" y="84"/>
                </a:cxn>
                <a:cxn ang="0">
                  <a:pos x="104" y="72"/>
                </a:cxn>
                <a:cxn ang="0">
                  <a:pos x="84" y="61"/>
                </a:cxn>
                <a:cxn ang="0">
                  <a:pos x="63" y="47"/>
                </a:cxn>
                <a:cxn ang="0">
                  <a:pos x="43" y="36"/>
                </a:cxn>
                <a:cxn ang="0">
                  <a:pos x="22" y="27"/>
                </a:cxn>
                <a:cxn ang="0">
                  <a:pos x="0" y="21"/>
                </a:cxn>
                <a:cxn ang="0">
                  <a:pos x="10" y="0"/>
                </a:cxn>
                <a:cxn ang="0">
                  <a:pos x="29" y="7"/>
                </a:cxn>
                <a:cxn ang="0">
                  <a:pos x="50" y="15"/>
                </a:cxn>
                <a:cxn ang="0">
                  <a:pos x="71" y="24"/>
                </a:cxn>
                <a:cxn ang="0">
                  <a:pos x="93" y="34"/>
                </a:cxn>
                <a:cxn ang="0">
                  <a:pos x="113" y="43"/>
                </a:cxn>
                <a:cxn ang="0">
                  <a:pos x="135" y="55"/>
                </a:cxn>
                <a:cxn ang="0">
                  <a:pos x="155" y="68"/>
                </a:cxn>
                <a:cxn ang="0">
                  <a:pos x="176" y="84"/>
                </a:cxn>
              </a:cxnLst>
              <a:rect l="0" t="0" r="r" b="b"/>
              <a:pathLst>
                <a:path w="176" h="94">
                  <a:moveTo>
                    <a:pt x="176" y="84"/>
                  </a:moveTo>
                  <a:lnTo>
                    <a:pt x="176" y="94"/>
                  </a:lnTo>
                  <a:lnTo>
                    <a:pt x="149" y="90"/>
                  </a:lnTo>
                  <a:lnTo>
                    <a:pt x="126" y="84"/>
                  </a:lnTo>
                  <a:lnTo>
                    <a:pt x="104" y="72"/>
                  </a:lnTo>
                  <a:lnTo>
                    <a:pt x="84" y="61"/>
                  </a:lnTo>
                  <a:lnTo>
                    <a:pt x="63" y="47"/>
                  </a:lnTo>
                  <a:lnTo>
                    <a:pt x="43" y="36"/>
                  </a:lnTo>
                  <a:lnTo>
                    <a:pt x="22" y="27"/>
                  </a:lnTo>
                  <a:lnTo>
                    <a:pt x="0" y="21"/>
                  </a:lnTo>
                  <a:lnTo>
                    <a:pt x="10" y="0"/>
                  </a:lnTo>
                  <a:lnTo>
                    <a:pt x="29" y="7"/>
                  </a:lnTo>
                  <a:lnTo>
                    <a:pt x="50" y="15"/>
                  </a:lnTo>
                  <a:lnTo>
                    <a:pt x="71" y="24"/>
                  </a:lnTo>
                  <a:lnTo>
                    <a:pt x="93" y="34"/>
                  </a:lnTo>
                  <a:lnTo>
                    <a:pt x="113" y="43"/>
                  </a:lnTo>
                  <a:lnTo>
                    <a:pt x="135" y="55"/>
                  </a:lnTo>
                  <a:lnTo>
                    <a:pt x="155" y="68"/>
                  </a:lnTo>
                  <a:lnTo>
                    <a:pt x="176" y="8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5" name="Freeform 25"/>
            <p:cNvSpPr>
              <a:spLocks/>
            </p:cNvSpPr>
            <p:nvPr/>
          </p:nvSpPr>
          <p:spPr bwMode="auto">
            <a:xfrm>
              <a:off x="4417" y="582"/>
              <a:ext cx="21" cy="14"/>
            </a:xfrm>
            <a:custGeom>
              <a:avLst/>
              <a:gdLst/>
              <a:ahLst/>
              <a:cxnLst>
                <a:cxn ang="0">
                  <a:pos x="104" y="6"/>
                </a:cxn>
                <a:cxn ang="0">
                  <a:pos x="94" y="16"/>
                </a:cxn>
                <a:cxn ang="0">
                  <a:pos x="84" y="25"/>
                </a:cxn>
                <a:cxn ang="0">
                  <a:pos x="71" y="33"/>
                </a:cxn>
                <a:cxn ang="0">
                  <a:pos x="60" y="41"/>
                </a:cxn>
                <a:cxn ang="0">
                  <a:pos x="48" y="46"/>
                </a:cxn>
                <a:cxn ang="0">
                  <a:pos x="35" y="53"/>
                </a:cxn>
                <a:cxn ang="0">
                  <a:pos x="22" y="60"/>
                </a:cxn>
                <a:cxn ang="0">
                  <a:pos x="10" y="68"/>
                </a:cxn>
                <a:cxn ang="0">
                  <a:pos x="8" y="68"/>
                </a:cxn>
                <a:cxn ang="0">
                  <a:pos x="5" y="68"/>
                </a:cxn>
                <a:cxn ang="0">
                  <a:pos x="1" y="68"/>
                </a:cxn>
                <a:cxn ang="0">
                  <a:pos x="0" y="68"/>
                </a:cxn>
                <a:cxn ang="0">
                  <a:pos x="5" y="57"/>
                </a:cxn>
                <a:cxn ang="0">
                  <a:pos x="13" y="48"/>
                </a:cxn>
                <a:cxn ang="0">
                  <a:pos x="22" y="40"/>
                </a:cxn>
                <a:cxn ang="0">
                  <a:pos x="32" y="33"/>
                </a:cxn>
                <a:cxn ang="0">
                  <a:pos x="42" y="26"/>
                </a:cxn>
                <a:cxn ang="0">
                  <a:pos x="53" y="19"/>
                </a:cxn>
                <a:cxn ang="0">
                  <a:pos x="62" y="13"/>
                </a:cxn>
                <a:cxn ang="0">
                  <a:pos x="73" y="6"/>
                </a:cxn>
                <a:cxn ang="0">
                  <a:pos x="80" y="4"/>
                </a:cxn>
                <a:cxn ang="0">
                  <a:pos x="92" y="1"/>
                </a:cxn>
                <a:cxn ang="0">
                  <a:pos x="100" y="0"/>
                </a:cxn>
                <a:cxn ang="0">
                  <a:pos x="104" y="6"/>
                </a:cxn>
              </a:cxnLst>
              <a:rect l="0" t="0" r="r" b="b"/>
              <a:pathLst>
                <a:path w="104" h="68">
                  <a:moveTo>
                    <a:pt x="104" y="6"/>
                  </a:moveTo>
                  <a:lnTo>
                    <a:pt x="94" y="16"/>
                  </a:lnTo>
                  <a:lnTo>
                    <a:pt x="84" y="25"/>
                  </a:lnTo>
                  <a:lnTo>
                    <a:pt x="71" y="33"/>
                  </a:lnTo>
                  <a:lnTo>
                    <a:pt x="60" y="41"/>
                  </a:lnTo>
                  <a:lnTo>
                    <a:pt x="48" y="46"/>
                  </a:lnTo>
                  <a:lnTo>
                    <a:pt x="35" y="53"/>
                  </a:lnTo>
                  <a:lnTo>
                    <a:pt x="22" y="60"/>
                  </a:lnTo>
                  <a:lnTo>
                    <a:pt x="10" y="68"/>
                  </a:lnTo>
                  <a:lnTo>
                    <a:pt x="8" y="68"/>
                  </a:lnTo>
                  <a:lnTo>
                    <a:pt x="5" y="68"/>
                  </a:lnTo>
                  <a:lnTo>
                    <a:pt x="1" y="68"/>
                  </a:lnTo>
                  <a:lnTo>
                    <a:pt x="0" y="68"/>
                  </a:lnTo>
                  <a:lnTo>
                    <a:pt x="5" y="57"/>
                  </a:lnTo>
                  <a:lnTo>
                    <a:pt x="13" y="48"/>
                  </a:lnTo>
                  <a:lnTo>
                    <a:pt x="22" y="40"/>
                  </a:lnTo>
                  <a:lnTo>
                    <a:pt x="32" y="33"/>
                  </a:lnTo>
                  <a:lnTo>
                    <a:pt x="42" y="26"/>
                  </a:lnTo>
                  <a:lnTo>
                    <a:pt x="53" y="19"/>
                  </a:lnTo>
                  <a:lnTo>
                    <a:pt x="62" y="13"/>
                  </a:lnTo>
                  <a:lnTo>
                    <a:pt x="73" y="6"/>
                  </a:lnTo>
                  <a:lnTo>
                    <a:pt x="80" y="4"/>
                  </a:lnTo>
                  <a:lnTo>
                    <a:pt x="92" y="1"/>
                  </a:lnTo>
                  <a:lnTo>
                    <a:pt x="100" y="0"/>
                  </a:lnTo>
                  <a:lnTo>
                    <a:pt x="104" y="6"/>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6" name="Freeform 26"/>
            <p:cNvSpPr>
              <a:spLocks/>
            </p:cNvSpPr>
            <p:nvPr/>
          </p:nvSpPr>
          <p:spPr bwMode="auto">
            <a:xfrm>
              <a:off x="4550" y="602"/>
              <a:ext cx="18" cy="12"/>
            </a:xfrm>
            <a:custGeom>
              <a:avLst/>
              <a:gdLst/>
              <a:ahLst/>
              <a:cxnLst>
                <a:cxn ang="0">
                  <a:pos x="93" y="62"/>
                </a:cxn>
                <a:cxn ang="0">
                  <a:pos x="87" y="62"/>
                </a:cxn>
                <a:cxn ang="0">
                  <a:pos x="84" y="62"/>
                </a:cxn>
                <a:cxn ang="0">
                  <a:pos x="83" y="62"/>
                </a:cxn>
                <a:cxn ang="0">
                  <a:pos x="71" y="62"/>
                </a:cxn>
                <a:cxn ang="0">
                  <a:pos x="61" y="59"/>
                </a:cxn>
                <a:cxn ang="0">
                  <a:pos x="50" y="54"/>
                </a:cxn>
                <a:cxn ang="0">
                  <a:pos x="41" y="48"/>
                </a:cxn>
                <a:cxn ang="0">
                  <a:pos x="31" y="39"/>
                </a:cxn>
                <a:cxn ang="0">
                  <a:pos x="21" y="31"/>
                </a:cxn>
                <a:cxn ang="0">
                  <a:pos x="10" y="24"/>
                </a:cxn>
                <a:cxn ang="0">
                  <a:pos x="0" y="20"/>
                </a:cxn>
                <a:cxn ang="0">
                  <a:pos x="0" y="0"/>
                </a:cxn>
                <a:cxn ang="0">
                  <a:pos x="11" y="5"/>
                </a:cxn>
                <a:cxn ang="0">
                  <a:pos x="22" y="12"/>
                </a:cxn>
                <a:cxn ang="0">
                  <a:pos x="33" y="19"/>
                </a:cxn>
                <a:cxn ang="0">
                  <a:pos x="46" y="26"/>
                </a:cxn>
                <a:cxn ang="0">
                  <a:pos x="57" y="32"/>
                </a:cxn>
                <a:cxn ang="0">
                  <a:pos x="70" y="40"/>
                </a:cxn>
                <a:cxn ang="0">
                  <a:pos x="81" y="50"/>
                </a:cxn>
                <a:cxn ang="0">
                  <a:pos x="93" y="62"/>
                </a:cxn>
              </a:cxnLst>
              <a:rect l="0" t="0" r="r" b="b"/>
              <a:pathLst>
                <a:path w="93" h="62">
                  <a:moveTo>
                    <a:pt x="93" y="62"/>
                  </a:moveTo>
                  <a:lnTo>
                    <a:pt x="87" y="62"/>
                  </a:lnTo>
                  <a:lnTo>
                    <a:pt x="84" y="62"/>
                  </a:lnTo>
                  <a:lnTo>
                    <a:pt x="83" y="62"/>
                  </a:lnTo>
                  <a:lnTo>
                    <a:pt x="71" y="62"/>
                  </a:lnTo>
                  <a:lnTo>
                    <a:pt x="61" y="59"/>
                  </a:lnTo>
                  <a:lnTo>
                    <a:pt x="50" y="54"/>
                  </a:lnTo>
                  <a:lnTo>
                    <a:pt x="41" y="48"/>
                  </a:lnTo>
                  <a:lnTo>
                    <a:pt x="31" y="39"/>
                  </a:lnTo>
                  <a:lnTo>
                    <a:pt x="21" y="31"/>
                  </a:lnTo>
                  <a:lnTo>
                    <a:pt x="10" y="24"/>
                  </a:lnTo>
                  <a:lnTo>
                    <a:pt x="0" y="20"/>
                  </a:lnTo>
                  <a:lnTo>
                    <a:pt x="0" y="0"/>
                  </a:lnTo>
                  <a:lnTo>
                    <a:pt x="11" y="5"/>
                  </a:lnTo>
                  <a:lnTo>
                    <a:pt x="22" y="12"/>
                  </a:lnTo>
                  <a:lnTo>
                    <a:pt x="33" y="19"/>
                  </a:lnTo>
                  <a:lnTo>
                    <a:pt x="46" y="26"/>
                  </a:lnTo>
                  <a:lnTo>
                    <a:pt x="57" y="32"/>
                  </a:lnTo>
                  <a:lnTo>
                    <a:pt x="70" y="40"/>
                  </a:lnTo>
                  <a:lnTo>
                    <a:pt x="81" y="50"/>
                  </a:lnTo>
                  <a:lnTo>
                    <a:pt x="93" y="6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7" name="Freeform 27"/>
            <p:cNvSpPr>
              <a:spLocks/>
            </p:cNvSpPr>
            <p:nvPr/>
          </p:nvSpPr>
          <p:spPr bwMode="auto">
            <a:xfrm>
              <a:off x="4401" y="604"/>
              <a:ext cx="41" cy="35"/>
            </a:xfrm>
            <a:custGeom>
              <a:avLst/>
              <a:gdLst/>
              <a:ahLst/>
              <a:cxnLst>
                <a:cxn ang="0">
                  <a:pos x="196" y="20"/>
                </a:cxn>
                <a:cxn ang="0">
                  <a:pos x="20" y="176"/>
                </a:cxn>
                <a:cxn ang="0">
                  <a:pos x="18" y="175"/>
                </a:cxn>
                <a:cxn ang="0">
                  <a:pos x="13" y="174"/>
                </a:cxn>
                <a:cxn ang="0">
                  <a:pos x="6" y="170"/>
                </a:cxn>
                <a:cxn ang="0">
                  <a:pos x="0" y="166"/>
                </a:cxn>
                <a:cxn ang="0">
                  <a:pos x="0" y="155"/>
                </a:cxn>
                <a:cxn ang="0">
                  <a:pos x="186" y="0"/>
                </a:cxn>
                <a:cxn ang="0">
                  <a:pos x="207" y="0"/>
                </a:cxn>
                <a:cxn ang="0">
                  <a:pos x="196" y="20"/>
                </a:cxn>
              </a:cxnLst>
              <a:rect l="0" t="0" r="r" b="b"/>
              <a:pathLst>
                <a:path w="207" h="176">
                  <a:moveTo>
                    <a:pt x="196" y="20"/>
                  </a:moveTo>
                  <a:lnTo>
                    <a:pt x="20" y="176"/>
                  </a:lnTo>
                  <a:lnTo>
                    <a:pt x="18" y="175"/>
                  </a:lnTo>
                  <a:lnTo>
                    <a:pt x="13" y="174"/>
                  </a:lnTo>
                  <a:lnTo>
                    <a:pt x="6" y="170"/>
                  </a:lnTo>
                  <a:lnTo>
                    <a:pt x="0" y="166"/>
                  </a:lnTo>
                  <a:lnTo>
                    <a:pt x="0" y="155"/>
                  </a:lnTo>
                  <a:lnTo>
                    <a:pt x="186" y="0"/>
                  </a:lnTo>
                  <a:lnTo>
                    <a:pt x="207" y="0"/>
                  </a:lnTo>
                  <a:lnTo>
                    <a:pt x="196" y="2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8" name="Freeform 28"/>
            <p:cNvSpPr>
              <a:spLocks/>
            </p:cNvSpPr>
            <p:nvPr/>
          </p:nvSpPr>
          <p:spPr bwMode="auto">
            <a:xfrm>
              <a:off x="4469" y="606"/>
              <a:ext cx="12" cy="54"/>
            </a:xfrm>
            <a:custGeom>
              <a:avLst/>
              <a:gdLst/>
              <a:ahLst/>
              <a:cxnLst>
                <a:cxn ang="0">
                  <a:pos x="63" y="10"/>
                </a:cxn>
                <a:cxn ang="0">
                  <a:pos x="55" y="41"/>
                </a:cxn>
                <a:cxn ang="0">
                  <a:pos x="50" y="73"/>
                </a:cxn>
                <a:cxn ang="0">
                  <a:pos x="45" y="106"/>
                </a:cxn>
                <a:cxn ang="0">
                  <a:pos x="42" y="140"/>
                </a:cxn>
                <a:cxn ang="0">
                  <a:pos x="37" y="173"/>
                </a:cxn>
                <a:cxn ang="0">
                  <a:pos x="33" y="206"/>
                </a:cxn>
                <a:cxn ang="0">
                  <a:pos x="27" y="237"/>
                </a:cxn>
                <a:cxn ang="0">
                  <a:pos x="21" y="270"/>
                </a:cxn>
                <a:cxn ang="0">
                  <a:pos x="12" y="267"/>
                </a:cxn>
                <a:cxn ang="0">
                  <a:pos x="7" y="261"/>
                </a:cxn>
                <a:cxn ang="0">
                  <a:pos x="3" y="256"/>
                </a:cxn>
                <a:cxn ang="0">
                  <a:pos x="1" y="251"/>
                </a:cxn>
                <a:cxn ang="0">
                  <a:pos x="0" y="244"/>
                </a:cxn>
                <a:cxn ang="0">
                  <a:pos x="0" y="238"/>
                </a:cxn>
                <a:cxn ang="0">
                  <a:pos x="3" y="207"/>
                </a:cxn>
                <a:cxn ang="0">
                  <a:pos x="9" y="177"/>
                </a:cxn>
                <a:cxn ang="0">
                  <a:pos x="15" y="147"/>
                </a:cxn>
                <a:cxn ang="0">
                  <a:pos x="20" y="119"/>
                </a:cxn>
                <a:cxn ang="0">
                  <a:pos x="26" y="89"/>
                </a:cxn>
                <a:cxn ang="0">
                  <a:pos x="32" y="60"/>
                </a:cxn>
                <a:cxn ang="0">
                  <a:pos x="36" y="29"/>
                </a:cxn>
                <a:cxn ang="0">
                  <a:pos x="42" y="0"/>
                </a:cxn>
                <a:cxn ang="0">
                  <a:pos x="47" y="0"/>
                </a:cxn>
                <a:cxn ang="0">
                  <a:pos x="53" y="1"/>
                </a:cxn>
                <a:cxn ang="0">
                  <a:pos x="57" y="2"/>
                </a:cxn>
                <a:cxn ang="0">
                  <a:pos x="60" y="4"/>
                </a:cxn>
                <a:cxn ang="0">
                  <a:pos x="62" y="8"/>
                </a:cxn>
                <a:cxn ang="0">
                  <a:pos x="63" y="10"/>
                </a:cxn>
              </a:cxnLst>
              <a:rect l="0" t="0" r="r" b="b"/>
              <a:pathLst>
                <a:path w="63" h="270">
                  <a:moveTo>
                    <a:pt x="63" y="10"/>
                  </a:moveTo>
                  <a:lnTo>
                    <a:pt x="55" y="41"/>
                  </a:lnTo>
                  <a:lnTo>
                    <a:pt x="50" y="73"/>
                  </a:lnTo>
                  <a:lnTo>
                    <a:pt x="45" y="106"/>
                  </a:lnTo>
                  <a:lnTo>
                    <a:pt x="42" y="140"/>
                  </a:lnTo>
                  <a:lnTo>
                    <a:pt x="37" y="173"/>
                  </a:lnTo>
                  <a:lnTo>
                    <a:pt x="33" y="206"/>
                  </a:lnTo>
                  <a:lnTo>
                    <a:pt x="27" y="237"/>
                  </a:lnTo>
                  <a:lnTo>
                    <a:pt x="21" y="270"/>
                  </a:lnTo>
                  <a:lnTo>
                    <a:pt x="12" y="267"/>
                  </a:lnTo>
                  <a:lnTo>
                    <a:pt x="7" y="261"/>
                  </a:lnTo>
                  <a:lnTo>
                    <a:pt x="3" y="256"/>
                  </a:lnTo>
                  <a:lnTo>
                    <a:pt x="1" y="251"/>
                  </a:lnTo>
                  <a:lnTo>
                    <a:pt x="0" y="244"/>
                  </a:lnTo>
                  <a:lnTo>
                    <a:pt x="0" y="238"/>
                  </a:lnTo>
                  <a:lnTo>
                    <a:pt x="3" y="207"/>
                  </a:lnTo>
                  <a:lnTo>
                    <a:pt x="9" y="177"/>
                  </a:lnTo>
                  <a:lnTo>
                    <a:pt x="15" y="147"/>
                  </a:lnTo>
                  <a:lnTo>
                    <a:pt x="20" y="119"/>
                  </a:lnTo>
                  <a:lnTo>
                    <a:pt x="26" y="89"/>
                  </a:lnTo>
                  <a:lnTo>
                    <a:pt x="32" y="60"/>
                  </a:lnTo>
                  <a:lnTo>
                    <a:pt x="36" y="29"/>
                  </a:lnTo>
                  <a:lnTo>
                    <a:pt x="42" y="0"/>
                  </a:lnTo>
                  <a:lnTo>
                    <a:pt x="47" y="0"/>
                  </a:lnTo>
                  <a:lnTo>
                    <a:pt x="53" y="1"/>
                  </a:lnTo>
                  <a:lnTo>
                    <a:pt x="57" y="2"/>
                  </a:lnTo>
                  <a:lnTo>
                    <a:pt x="60" y="4"/>
                  </a:lnTo>
                  <a:lnTo>
                    <a:pt x="62" y="8"/>
                  </a:lnTo>
                  <a:lnTo>
                    <a:pt x="63"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29" name="Freeform 29"/>
            <p:cNvSpPr>
              <a:spLocks/>
            </p:cNvSpPr>
            <p:nvPr/>
          </p:nvSpPr>
          <p:spPr bwMode="auto">
            <a:xfrm>
              <a:off x="4506" y="610"/>
              <a:ext cx="6" cy="24"/>
            </a:xfrm>
            <a:custGeom>
              <a:avLst/>
              <a:gdLst/>
              <a:ahLst/>
              <a:cxnLst>
                <a:cxn ang="0">
                  <a:pos x="30" y="114"/>
                </a:cxn>
                <a:cxn ang="0">
                  <a:pos x="22" y="115"/>
                </a:cxn>
                <a:cxn ang="0">
                  <a:pos x="14" y="118"/>
                </a:cxn>
                <a:cxn ang="0">
                  <a:pos x="6" y="118"/>
                </a:cxn>
                <a:cxn ang="0">
                  <a:pos x="0" y="114"/>
                </a:cxn>
                <a:cxn ang="0">
                  <a:pos x="0" y="0"/>
                </a:cxn>
                <a:cxn ang="0">
                  <a:pos x="8" y="8"/>
                </a:cxn>
                <a:cxn ang="0">
                  <a:pos x="13" y="21"/>
                </a:cxn>
                <a:cxn ang="0">
                  <a:pos x="15" y="33"/>
                </a:cxn>
                <a:cxn ang="0">
                  <a:pos x="18" y="50"/>
                </a:cxn>
                <a:cxn ang="0">
                  <a:pos x="19" y="65"/>
                </a:cxn>
                <a:cxn ang="0">
                  <a:pos x="20" y="82"/>
                </a:cxn>
                <a:cxn ang="0">
                  <a:pos x="23" y="97"/>
                </a:cxn>
                <a:cxn ang="0">
                  <a:pos x="30" y="114"/>
                </a:cxn>
              </a:cxnLst>
              <a:rect l="0" t="0" r="r" b="b"/>
              <a:pathLst>
                <a:path w="30" h="118">
                  <a:moveTo>
                    <a:pt x="30" y="114"/>
                  </a:moveTo>
                  <a:lnTo>
                    <a:pt x="22" y="115"/>
                  </a:lnTo>
                  <a:lnTo>
                    <a:pt x="14" y="118"/>
                  </a:lnTo>
                  <a:lnTo>
                    <a:pt x="6" y="118"/>
                  </a:lnTo>
                  <a:lnTo>
                    <a:pt x="0" y="114"/>
                  </a:lnTo>
                  <a:lnTo>
                    <a:pt x="0" y="0"/>
                  </a:lnTo>
                  <a:lnTo>
                    <a:pt x="8" y="8"/>
                  </a:lnTo>
                  <a:lnTo>
                    <a:pt x="13" y="21"/>
                  </a:lnTo>
                  <a:lnTo>
                    <a:pt x="15" y="33"/>
                  </a:lnTo>
                  <a:lnTo>
                    <a:pt x="18" y="50"/>
                  </a:lnTo>
                  <a:lnTo>
                    <a:pt x="19" y="65"/>
                  </a:lnTo>
                  <a:lnTo>
                    <a:pt x="20" y="82"/>
                  </a:lnTo>
                  <a:lnTo>
                    <a:pt x="23" y="97"/>
                  </a:lnTo>
                  <a:lnTo>
                    <a:pt x="30" y="11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0" name="Freeform 30"/>
            <p:cNvSpPr>
              <a:spLocks/>
            </p:cNvSpPr>
            <p:nvPr/>
          </p:nvSpPr>
          <p:spPr bwMode="auto">
            <a:xfrm>
              <a:off x="4446" y="612"/>
              <a:ext cx="10" cy="24"/>
            </a:xfrm>
            <a:custGeom>
              <a:avLst/>
              <a:gdLst/>
              <a:ahLst/>
              <a:cxnLst>
                <a:cxn ang="0">
                  <a:pos x="10" y="115"/>
                </a:cxn>
                <a:cxn ang="0">
                  <a:pos x="8" y="116"/>
                </a:cxn>
                <a:cxn ang="0">
                  <a:pos x="5" y="118"/>
                </a:cxn>
                <a:cxn ang="0">
                  <a:pos x="1" y="119"/>
                </a:cxn>
                <a:cxn ang="0">
                  <a:pos x="0" y="115"/>
                </a:cxn>
                <a:cxn ang="0">
                  <a:pos x="0" y="99"/>
                </a:cxn>
                <a:cxn ang="0">
                  <a:pos x="2" y="85"/>
                </a:cxn>
                <a:cxn ang="0">
                  <a:pos x="6" y="70"/>
                </a:cxn>
                <a:cxn ang="0">
                  <a:pos x="12" y="57"/>
                </a:cxn>
                <a:cxn ang="0">
                  <a:pos x="18" y="42"/>
                </a:cxn>
                <a:cxn ang="0">
                  <a:pos x="25" y="29"/>
                </a:cxn>
                <a:cxn ang="0">
                  <a:pos x="33" y="14"/>
                </a:cxn>
                <a:cxn ang="0">
                  <a:pos x="41" y="0"/>
                </a:cxn>
                <a:cxn ang="0">
                  <a:pos x="49" y="12"/>
                </a:cxn>
                <a:cxn ang="0">
                  <a:pos x="50" y="25"/>
                </a:cxn>
                <a:cxn ang="0">
                  <a:pos x="46" y="39"/>
                </a:cxn>
                <a:cxn ang="0">
                  <a:pos x="41" y="54"/>
                </a:cxn>
                <a:cxn ang="0">
                  <a:pos x="32" y="67"/>
                </a:cxn>
                <a:cxn ang="0">
                  <a:pos x="23" y="83"/>
                </a:cxn>
                <a:cxn ang="0">
                  <a:pos x="15" y="99"/>
                </a:cxn>
                <a:cxn ang="0">
                  <a:pos x="10" y="115"/>
                </a:cxn>
              </a:cxnLst>
              <a:rect l="0" t="0" r="r" b="b"/>
              <a:pathLst>
                <a:path w="50" h="119">
                  <a:moveTo>
                    <a:pt x="10" y="115"/>
                  </a:moveTo>
                  <a:lnTo>
                    <a:pt x="8" y="116"/>
                  </a:lnTo>
                  <a:lnTo>
                    <a:pt x="5" y="118"/>
                  </a:lnTo>
                  <a:lnTo>
                    <a:pt x="1" y="119"/>
                  </a:lnTo>
                  <a:lnTo>
                    <a:pt x="0" y="115"/>
                  </a:lnTo>
                  <a:lnTo>
                    <a:pt x="0" y="99"/>
                  </a:lnTo>
                  <a:lnTo>
                    <a:pt x="2" y="85"/>
                  </a:lnTo>
                  <a:lnTo>
                    <a:pt x="6" y="70"/>
                  </a:lnTo>
                  <a:lnTo>
                    <a:pt x="12" y="57"/>
                  </a:lnTo>
                  <a:lnTo>
                    <a:pt x="18" y="42"/>
                  </a:lnTo>
                  <a:lnTo>
                    <a:pt x="25" y="29"/>
                  </a:lnTo>
                  <a:lnTo>
                    <a:pt x="33" y="14"/>
                  </a:lnTo>
                  <a:lnTo>
                    <a:pt x="41" y="0"/>
                  </a:lnTo>
                  <a:lnTo>
                    <a:pt x="49" y="12"/>
                  </a:lnTo>
                  <a:lnTo>
                    <a:pt x="50" y="25"/>
                  </a:lnTo>
                  <a:lnTo>
                    <a:pt x="46" y="39"/>
                  </a:lnTo>
                  <a:lnTo>
                    <a:pt x="41" y="54"/>
                  </a:lnTo>
                  <a:lnTo>
                    <a:pt x="32" y="67"/>
                  </a:lnTo>
                  <a:lnTo>
                    <a:pt x="23" y="83"/>
                  </a:lnTo>
                  <a:lnTo>
                    <a:pt x="15" y="99"/>
                  </a:lnTo>
                  <a:lnTo>
                    <a:pt x="10" y="11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1" name="Freeform 31"/>
            <p:cNvSpPr>
              <a:spLocks/>
            </p:cNvSpPr>
            <p:nvPr/>
          </p:nvSpPr>
          <p:spPr bwMode="auto">
            <a:xfrm>
              <a:off x="4527" y="616"/>
              <a:ext cx="23" cy="39"/>
            </a:xfrm>
            <a:custGeom>
              <a:avLst/>
              <a:gdLst/>
              <a:ahLst/>
              <a:cxnLst>
                <a:cxn ang="0">
                  <a:pos x="115" y="190"/>
                </a:cxn>
                <a:cxn ang="0">
                  <a:pos x="110" y="195"/>
                </a:cxn>
                <a:cxn ang="0">
                  <a:pos x="107" y="198"/>
                </a:cxn>
                <a:cxn ang="0">
                  <a:pos x="102" y="198"/>
                </a:cxn>
                <a:cxn ang="0">
                  <a:pos x="99" y="196"/>
                </a:cxn>
                <a:cxn ang="0">
                  <a:pos x="91" y="188"/>
                </a:cxn>
                <a:cxn ang="0">
                  <a:pos x="84" y="180"/>
                </a:cxn>
                <a:cxn ang="0">
                  <a:pos x="75" y="156"/>
                </a:cxn>
                <a:cxn ang="0">
                  <a:pos x="67" y="133"/>
                </a:cxn>
                <a:cxn ang="0">
                  <a:pos x="58" y="110"/>
                </a:cxn>
                <a:cxn ang="0">
                  <a:pos x="49" y="87"/>
                </a:cxn>
                <a:cxn ang="0">
                  <a:pos x="38" y="65"/>
                </a:cxn>
                <a:cxn ang="0">
                  <a:pos x="28" y="43"/>
                </a:cxn>
                <a:cxn ang="0">
                  <a:pos x="14" y="23"/>
                </a:cxn>
                <a:cxn ang="0">
                  <a:pos x="0" y="4"/>
                </a:cxn>
                <a:cxn ang="0">
                  <a:pos x="7" y="0"/>
                </a:cxn>
                <a:cxn ang="0">
                  <a:pos x="15" y="0"/>
                </a:cxn>
                <a:cxn ang="0">
                  <a:pos x="22" y="2"/>
                </a:cxn>
                <a:cxn ang="0">
                  <a:pos x="30" y="6"/>
                </a:cxn>
                <a:cxn ang="0">
                  <a:pos x="35" y="10"/>
                </a:cxn>
                <a:cxn ang="0">
                  <a:pos x="42" y="14"/>
                </a:cxn>
                <a:cxn ang="0">
                  <a:pos x="47" y="19"/>
                </a:cxn>
                <a:cxn ang="0">
                  <a:pos x="52" y="24"/>
                </a:cxn>
                <a:cxn ang="0">
                  <a:pos x="59" y="46"/>
                </a:cxn>
                <a:cxn ang="0">
                  <a:pos x="69" y="68"/>
                </a:cxn>
                <a:cxn ang="0">
                  <a:pos x="78" y="89"/>
                </a:cxn>
                <a:cxn ang="0">
                  <a:pos x="87" y="110"/>
                </a:cxn>
                <a:cxn ang="0">
                  <a:pos x="94" y="130"/>
                </a:cxn>
                <a:cxn ang="0">
                  <a:pos x="102" y="151"/>
                </a:cxn>
                <a:cxn ang="0">
                  <a:pos x="109" y="170"/>
                </a:cxn>
                <a:cxn ang="0">
                  <a:pos x="115" y="190"/>
                </a:cxn>
              </a:cxnLst>
              <a:rect l="0" t="0" r="r" b="b"/>
              <a:pathLst>
                <a:path w="115" h="198">
                  <a:moveTo>
                    <a:pt x="115" y="190"/>
                  </a:moveTo>
                  <a:lnTo>
                    <a:pt x="110" y="195"/>
                  </a:lnTo>
                  <a:lnTo>
                    <a:pt x="107" y="198"/>
                  </a:lnTo>
                  <a:lnTo>
                    <a:pt x="102" y="198"/>
                  </a:lnTo>
                  <a:lnTo>
                    <a:pt x="99" y="196"/>
                  </a:lnTo>
                  <a:lnTo>
                    <a:pt x="91" y="188"/>
                  </a:lnTo>
                  <a:lnTo>
                    <a:pt x="84" y="180"/>
                  </a:lnTo>
                  <a:lnTo>
                    <a:pt x="75" y="156"/>
                  </a:lnTo>
                  <a:lnTo>
                    <a:pt x="67" y="133"/>
                  </a:lnTo>
                  <a:lnTo>
                    <a:pt x="58" y="110"/>
                  </a:lnTo>
                  <a:lnTo>
                    <a:pt x="49" y="87"/>
                  </a:lnTo>
                  <a:lnTo>
                    <a:pt x="38" y="65"/>
                  </a:lnTo>
                  <a:lnTo>
                    <a:pt x="28" y="43"/>
                  </a:lnTo>
                  <a:lnTo>
                    <a:pt x="14" y="23"/>
                  </a:lnTo>
                  <a:lnTo>
                    <a:pt x="0" y="4"/>
                  </a:lnTo>
                  <a:lnTo>
                    <a:pt x="7" y="0"/>
                  </a:lnTo>
                  <a:lnTo>
                    <a:pt x="15" y="0"/>
                  </a:lnTo>
                  <a:lnTo>
                    <a:pt x="22" y="2"/>
                  </a:lnTo>
                  <a:lnTo>
                    <a:pt x="30" y="6"/>
                  </a:lnTo>
                  <a:lnTo>
                    <a:pt x="35" y="10"/>
                  </a:lnTo>
                  <a:lnTo>
                    <a:pt x="42" y="14"/>
                  </a:lnTo>
                  <a:lnTo>
                    <a:pt x="47" y="19"/>
                  </a:lnTo>
                  <a:lnTo>
                    <a:pt x="52" y="24"/>
                  </a:lnTo>
                  <a:lnTo>
                    <a:pt x="59" y="46"/>
                  </a:lnTo>
                  <a:lnTo>
                    <a:pt x="69" y="68"/>
                  </a:lnTo>
                  <a:lnTo>
                    <a:pt x="78" y="89"/>
                  </a:lnTo>
                  <a:lnTo>
                    <a:pt x="87" y="110"/>
                  </a:lnTo>
                  <a:lnTo>
                    <a:pt x="94" y="130"/>
                  </a:lnTo>
                  <a:lnTo>
                    <a:pt x="102" y="151"/>
                  </a:lnTo>
                  <a:lnTo>
                    <a:pt x="109" y="170"/>
                  </a:lnTo>
                  <a:lnTo>
                    <a:pt x="115" y="19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2" name="Freeform 32"/>
            <p:cNvSpPr>
              <a:spLocks/>
            </p:cNvSpPr>
            <p:nvPr/>
          </p:nvSpPr>
          <p:spPr bwMode="auto">
            <a:xfrm>
              <a:off x="4014" y="695"/>
              <a:ext cx="523" cy="1184"/>
            </a:xfrm>
            <a:custGeom>
              <a:avLst/>
              <a:gdLst/>
              <a:ahLst/>
              <a:cxnLst>
                <a:cxn ang="0">
                  <a:pos x="2358" y="74"/>
                </a:cxn>
                <a:cxn ang="0">
                  <a:pos x="2353" y="333"/>
                </a:cxn>
                <a:cxn ang="0">
                  <a:pos x="2515" y="360"/>
                </a:cxn>
                <a:cxn ang="0">
                  <a:pos x="2390" y="451"/>
                </a:cxn>
                <a:cxn ang="0">
                  <a:pos x="2512" y="509"/>
                </a:cxn>
                <a:cxn ang="0">
                  <a:pos x="2324" y="613"/>
                </a:cxn>
                <a:cxn ang="0">
                  <a:pos x="2014" y="955"/>
                </a:cxn>
                <a:cxn ang="0">
                  <a:pos x="2159" y="821"/>
                </a:cxn>
                <a:cxn ang="0">
                  <a:pos x="2264" y="800"/>
                </a:cxn>
                <a:cxn ang="0">
                  <a:pos x="2497" y="747"/>
                </a:cxn>
                <a:cxn ang="0">
                  <a:pos x="2450" y="951"/>
                </a:cxn>
                <a:cxn ang="0">
                  <a:pos x="2523" y="1054"/>
                </a:cxn>
                <a:cxn ang="0">
                  <a:pos x="2386" y="1213"/>
                </a:cxn>
                <a:cxn ang="0">
                  <a:pos x="2516" y="1332"/>
                </a:cxn>
                <a:cxn ang="0">
                  <a:pos x="1970" y="1562"/>
                </a:cxn>
                <a:cxn ang="0">
                  <a:pos x="1474" y="2171"/>
                </a:cxn>
                <a:cxn ang="0">
                  <a:pos x="1387" y="2854"/>
                </a:cxn>
                <a:cxn ang="0">
                  <a:pos x="1467" y="3251"/>
                </a:cxn>
                <a:cxn ang="0">
                  <a:pos x="1654" y="4678"/>
                </a:cxn>
                <a:cxn ang="0">
                  <a:pos x="1790" y="5110"/>
                </a:cxn>
                <a:cxn ang="0">
                  <a:pos x="1569" y="5242"/>
                </a:cxn>
                <a:cxn ang="0">
                  <a:pos x="1456" y="5310"/>
                </a:cxn>
                <a:cxn ang="0">
                  <a:pos x="1591" y="5762"/>
                </a:cxn>
                <a:cxn ang="0">
                  <a:pos x="1169" y="5425"/>
                </a:cxn>
                <a:cxn ang="0">
                  <a:pos x="944" y="5262"/>
                </a:cxn>
                <a:cxn ang="0">
                  <a:pos x="839" y="5344"/>
                </a:cxn>
                <a:cxn ang="0">
                  <a:pos x="1030" y="5807"/>
                </a:cxn>
                <a:cxn ang="0">
                  <a:pos x="856" y="5896"/>
                </a:cxn>
                <a:cxn ang="0">
                  <a:pos x="558" y="5505"/>
                </a:cxn>
                <a:cxn ang="0">
                  <a:pos x="413" y="5291"/>
                </a:cxn>
                <a:cxn ang="0">
                  <a:pos x="97" y="5184"/>
                </a:cxn>
                <a:cxn ang="0">
                  <a:pos x="198" y="4512"/>
                </a:cxn>
                <a:cxn ang="0">
                  <a:pos x="200" y="4469"/>
                </a:cxn>
                <a:cxn ang="0">
                  <a:pos x="287" y="3711"/>
                </a:cxn>
                <a:cxn ang="0">
                  <a:pos x="400" y="2832"/>
                </a:cxn>
                <a:cxn ang="0">
                  <a:pos x="312" y="2531"/>
                </a:cxn>
                <a:cxn ang="0">
                  <a:pos x="163" y="2518"/>
                </a:cxn>
                <a:cxn ang="0">
                  <a:pos x="170" y="2314"/>
                </a:cxn>
                <a:cxn ang="0">
                  <a:pos x="94" y="2128"/>
                </a:cxn>
                <a:cxn ang="0">
                  <a:pos x="44" y="1988"/>
                </a:cxn>
                <a:cxn ang="0">
                  <a:pos x="48" y="1865"/>
                </a:cxn>
                <a:cxn ang="0">
                  <a:pos x="41" y="1621"/>
                </a:cxn>
                <a:cxn ang="0">
                  <a:pos x="70" y="1404"/>
                </a:cxn>
                <a:cxn ang="0">
                  <a:pos x="20" y="1236"/>
                </a:cxn>
                <a:cxn ang="0">
                  <a:pos x="44" y="1030"/>
                </a:cxn>
                <a:cxn ang="0">
                  <a:pos x="153" y="877"/>
                </a:cxn>
                <a:cxn ang="0">
                  <a:pos x="138" y="763"/>
                </a:cxn>
                <a:cxn ang="0">
                  <a:pos x="231" y="604"/>
                </a:cxn>
                <a:cxn ang="0">
                  <a:pos x="433" y="507"/>
                </a:cxn>
                <a:cxn ang="0">
                  <a:pos x="591" y="411"/>
                </a:cxn>
                <a:cxn ang="0">
                  <a:pos x="878" y="395"/>
                </a:cxn>
                <a:cxn ang="0">
                  <a:pos x="1074" y="593"/>
                </a:cxn>
                <a:cxn ang="0">
                  <a:pos x="1211" y="723"/>
                </a:cxn>
                <a:cxn ang="0">
                  <a:pos x="1340" y="913"/>
                </a:cxn>
                <a:cxn ang="0">
                  <a:pos x="1435" y="1139"/>
                </a:cxn>
                <a:cxn ang="0">
                  <a:pos x="1470" y="1280"/>
                </a:cxn>
                <a:cxn ang="0">
                  <a:pos x="1790" y="800"/>
                </a:cxn>
                <a:cxn ang="0">
                  <a:pos x="1838" y="206"/>
                </a:cxn>
                <a:cxn ang="0">
                  <a:pos x="2005" y="343"/>
                </a:cxn>
                <a:cxn ang="0">
                  <a:pos x="2159" y="6"/>
                </a:cxn>
              </a:cxnLst>
              <a:rect l="0" t="0" r="r" b="b"/>
              <a:pathLst>
                <a:path w="2616" h="5921">
                  <a:moveTo>
                    <a:pt x="2191" y="95"/>
                  </a:moveTo>
                  <a:lnTo>
                    <a:pt x="2171" y="271"/>
                  </a:lnTo>
                  <a:lnTo>
                    <a:pt x="2195" y="251"/>
                  </a:lnTo>
                  <a:lnTo>
                    <a:pt x="2216" y="226"/>
                  </a:lnTo>
                  <a:lnTo>
                    <a:pt x="2236" y="196"/>
                  </a:lnTo>
                  <a:lnTo>
                    <a:pt x="2256" y="168"/>
                  </a:lnTo>
                  <a:lnTo>
                    <a:pt x="2275" y="138"/>
                  </a:lnTo>
                  <a:lnTo>
                    <a:pt x="2298" y="111"/>
                  </a:lnTo>
                  <a:lnTo>
                    <a:pt x="2325" y="89"/>
                  </a:lnTo>
                  <a:lnTo>
                    <a:pt x="2358" y="74"/>
                  </a:lnTo>
                  <a:lnTo>
                    <a:pt x="2367" y="108"/>
                  </a:lnTo>
                  <a:lnTo>
                    <a:pt x="2369" y="143"/>
                  </a:lnTo>
                  <a:lnTo>
                    <a:pt x="2363" y="177"/>
                  </a:lnTo>
                  <a:lnTo>
                    <a:pt x="2353" y="212"/>
                  </a:lnTo>
                  <a:lnTo>
                    <a:pt x="2338" y="245"/>
                  </a:lnTo>
                  <a:lnTo>
                    <a:pt x="2323" y="279"/>
                  </a:lnTo>
                  <a:lnTo>
                    <a:pt x="2307" y="311"/>
                  </a:lnTo>
                  <a:lnTo>
                    <a:pt x="2295" y="343"/>
                  </a:lnTo>
                  <a:lnTo>
                    <a:pt x="2325" y="341"/>
                  </a:lnTo>
                  <a:lnTo>
                    <a:pt x="2353" y="333"/>
                  </a:lnTo>
                  <a:lnTo>
                    <a:pt x="2381" y="319"/>
                  </a:lnTo>
                  <a:lnTo>
                    <a:pt x="2410" y="303"/>
                  </a:lnTo>
                  <a:lnTo>
                    <a:pt x="2438" y="287"/>
                  </a:lnTo>
                  <a:lnTo>
                    <a:pt x="2468" y="274"/>
                  </a:lnTo>
                  <a:lnTo>
                    <a:pt x="2499" y="268"/>
                  </a:lnTo>
                  <a:lnTo>
                    <a:pt x="2534" y="271"/>
                  </a:lnTo>
                  <a:lnTo>
                    <a:pt x="2537" y="294"/>
                  </a:lnTo>
                  <a:lnTo>
                    <a:pt x="2534" y="316"/>
                  </a:lnTo>
                  <a:lnTo>
                    <a:pt x="2526" y="339"/>
                  </a:lnTo>
                  <a:lnTo>
                    <a:pt x="2515" y="360"/>
                  </a:lnTo>
                  <a:lnTo>
                    <a:pt x="2499" y="380"/>
                  </a:lnTo>
                  <a:lnTo>
                    <a:pt x="2483" y="398"/>
                  </a:lnTo>
                  <a:lnTo>
                    <a:pt x="2466" y="413"/>
                  </a:lnTo>
                  <a:lnTo>
                    <a:pt x="2450" y="427"/>
                  </a:lnTo>
                  <a:lnTo>
                    <a:pt x="2440" y="433"/>
                  </a:lnTo>
                  <a:lnTo>
                    <a:pt x="2431" y="437"/>
                  </a:lnTo>
                  <a:lnTo>
                    <a:pt x="2420" y="439"/>
                  </a:lnTo>
                  <a:lnTo>
                    <a:pt x="2410" y="443"/>
                  </a:lnTo>
                  <a:lnTo>
                    <a:pt x="2399" y="446"/>
                  </a:lnTo>
                  <a:lnTo>
                    <a:pt x="2390" y="451"/>
                  </a:lnTo>
                  <a:lnTo>
                    <a:pt x="2382" y="457"/>
                  </a:lnTo>
                  <a:lnTo>
                    <a:pt x="2378" y="468"/>
                  </a:lnTo>
                  <a:lnTo>
                    <a:pt x="2390" y="478"/>
                  </a:lnTo>
                  <a:lnTo>
                    <a:pt x="2406" y="488"/>
                  </a:lnTo>
                  <a:lnTo>
                    <a:pt x="2422" y="496"/>
                  </a:lnTo>
                  <a:lnTo>
                    <a:pt x="2441" y="504"/>
                  </a:lnTo>
                  <a:lnTo>
                    <a:pt x="2459" y="507"/>
                  </a:lnTo>
                  <a:lnTo>
                    <a:pt x="2479" y="511"/>
                  </a:lnTo>
                  <a:lnTo>
                    <a:pt x="2496" y="511"/>
                  </a:lnTo>
                  <a:lnTo>
                    <a:pt x="2512" y="509"/>
                  </a:lnTo>
                  <a:lnTo>
                    <a:pt x="2514" y="521"/>
                  </a:lnTo>
                  <a:lnTo>
                    <a:pt x="2512" y="533"/>
                  </a:lnTo>
                  <a:lnTo>
                    <a:pt x="2508" y="546"/>
                  </a:lnTo>
                  <a:lnTo>
                    <a:pt x="2502" y="557"/>
                  </a:lnTo>
                  <a:lnTo>
                    <a:pt x="2492" y="566"/>
                  </a:lnTo>
                  <a:lnTo>
                    <a:pt x="2483" y="574"/>
                  </a:lnTo>
                  <a:lnTo>
                    <a:pt x="2472" y="579"/>
                  </a:lnTo>
                  <a:lnTo>
                    <a:pt x="2462" y="582"/>
                  </a:lnTo>
                  <a:lnTo>
                    <a:pt x="2393" y="596"/>
                  </a:lnTo>
                  <a:lnTo>
                    <a:pt x="2324" y="613"/>
                  </a:lnTo>
                  <a:lnTo>
                    <a:pt x="2256" y="634"/>
                  </a:lnTo>
                  <a:lnTo>
                    <a:pt x="2193" y="661"/>
                  </a:lnTo>
                  <a:lnTo>
                    <a:pt x="2134" y="695"/>
                  </a:lnTo>
                  <a:lnTo>
                    <a:pt x="2085" y="741"/>
                  </a:lnTo>
                  <a:lnTo>
                    <a:pt x="2048" y="799"/>
                  </a:lnTo>
                  <a:lnTo>
                    <a:pt x="2025" y="872"/>
                  </a:lnTo>
                  <a:lnTo>
                    <a:pt x="2007" y="891"/>
                  </a:lnTo>
                  <a:lnTo>
                    <a:pt x="2002" y="912"/>
                  </a:lnTo>
                  <a:lnTo>
                    <a:pt x="2004" y="933"/>
                  </a:lnTo>
                  <a:lnTo>
                    <a:pt x="2014" y="955"/>
                  </a:lnTo>
                  <a:lnTo>
                    <a:pt x="2025" y="975"/>
                  </a:lnTo>
                  <a:lnTo>
                    <a:pt x="2038" y="996"/>
                  </a:lnTo>
                  <a:lnTo>
                    <a:pt x="2049" y="1017"/>
                  </a:lnTo>
                  <a:lnTo>
                    <a:pt x="2057" y="1038"/>
                  </a:lnTo>
                  <a:lnTo>
                    <a:pt x="2073" y="1000"/>
                  </a:lnTo>
                  <a:lnTo>
                    <a:pt x="2090" y="962"/>
                  </a:lnTo>
                  <a:lnTo>
                    <a:pt x="2108" y="926"/>
                  </a:lnTo>
                  <a:lnTo>
                    <a:pt x="2126" y="892"/>
                  </a:lnTo>
                  <a:lnTo>
                    <a:pt x="2142" y="856"/>
                  </a:lnTo>
                  <a:lnTo>
                    <a:pt x="2159" y="821"/>
                  </a:lnTo>
                  <a:lnTo>
                    <a:pt x="2171" y="785"/>
                  </a:lnTo>
                  <a:lnTo>
                    <a:pt x="2181" y="748"/>
                  </a:lnTo>
                  <a:lnTo>
                    <a:pt x="2195" y="735"/>
                  </a:lnTo>
                  <a:lnTo>
                    <a:pt x="2208" y="733"/>
                  </a:lnTo>
                  <a:lnTo>
                    <a:pt x="2219" y="737"/>
                  </a:lnTo>
                  <a:lnTo>
                    <a:pt x="2230" y="747"/>
                  </a:lnTo>
                  <a:lnTo>
                    <a:pt x="2239" y="758"/>
                  </a:lnTo>
                  <a:lnTo>
                    <a:pt x="2248" y="772"/>
                  </a:lnTo>
                  <a:lnTo>
                    <a:pt x="2256" y="786"/>
                  </a:lnTo>
                  <a:lnTo>
                    <a:pt x="2264" y="800"/>
                  </a:lnTo>
                  <a:lnTo>
                    <a:pt x="2274" y="956"/>
                  </a:lnTo>
                  <a:lnTo>
                    <a:pt x="2299" y="930"/>
                  </a:lnTo>
                  <a:lnTo>
                    <a:pt x="2321" y="901"/>
                  </a:lnTo>
                  <a:lnTo>
                    <a:pt x="2343" y="872"/>
                  </a:lnTo>
                  <a:lnTo>
                    <a:pt x="2366" y="843"/>
                  </a:lnTo>
                  <a:lnTo>
                    <a:pt x="2388" y="812"/>
                  </a:lnTo>
                  <a:lnTo>
                    <a:pt x="2415" y="784"/>
                  </a:lnTo>
                  <a:lnTo>
                    <a:pt x="2446" y="758"/>
                  </a:lnTo>
                  <a:lnTo>
                    <a:pt x="2482" y="738"/>
                  </a:lnTo>
                  <a:lnTo>
                    <a:pt x="2497" y="747"/>
                  </a:lnTo>
                  <a:lnTo>
                    <a:pt x="2505" y="763"/>
                  </a:lnTo>
                  <a:lnTo>
                    <a:pt x="2507" y="781"/>
                  </a:lnTo>
                  <a:lnTo>
                    <a:pt x="2506" y="802"/>
                  </a:lnTo>
                  <a:lnTo>
                    <a:pt x="2501" y="822"/>
                  </a:lnTo>
                  <a:lnTo>
                    <a:pt x="2497" y="845"/>
                  </a:lnTo>
                  <a:lnTo>
                    <a:pt x="2493" y="864"/>
                  </a:lnTo>
                  <a:lnTo>
                    <a:pt x="2492" y="882"/>
                  </a:lnTo>
                  <a:lnTo>
                    <a:pt x="2481" y="907"/>
                  </a:lnTo>
                  <a:lnTo>
                    <a:pt x="2467" y="931"/>
                  </a:lnTo>
                  <a:lnTo>
                    <a:pt x="2450" y="951"/>
                  </a:lnTo>
                  <a:lnTo>
                    <a:pt x="2433" y="973"/>
                  </a:lnTo>
                  <a:lnTo>
                    <a:pt x="2414" y="991"/>
                  </a:lnTo>
                  <a:lnTo>
                    <a:pt x="2397" y="1010"/>
                  </a:lnTo>
                  <a:lnTo>
                    <a:pt x="2380" y="1028"/>
                  </a:lnTo>
                  <a:lnTo>
                    <a:pt x="2368" y="1048"/>
                  </a:lnTo>
                  <a:lnTo>
                    <a:pt x="2398" y="1062"/>
                  </a:lnTo>
                  <a:lnTo>
                    <a:pt x="2429" y="1066"/>
                  </a:lnTo>
                  <a:lnTo>
                    <a:pt x="2460" y="1065"/>
                  </a:lnTo>
                  <a:lnTo>
                    <a:pt x="2492" y="1061"/>
                  </a:lnTo>
                  <a:lnTo>
                    <a:pt x="2523" y="1054"/>
                  </a:lnTo>
                  <a:lnTo>
                    <a:pt x="2553" y="1051"/>
                  </a:lnTo>
                  <a:lnTo>
                    <a:pt x="2585" y="1051"/>
                  </a:lnTo>
                  <a:lnTo>
                    <a:pt x="2616" y="1059"/>
                  </a:lnTo>
                  <a:lnTo>
                    <a:pt x="2599" y="1099"/>
                  </a:lnTo>
                  <a:lnTo>
                    <a:pt x="2575" y="1132"/>
                  </a:lnTo>
                  <a:lnTo>
                    <a:pt x="2544" y="1157"/>
                  </a:lnTo>
                  <a:lnTo>
                    <a:pt x="2509" y="1177"/>
                  </a:lnTo>
                  <a:lnTo>
                    <a:pt x="2468" y="1191"/>
                  </a:lnTo>
                  <a:lnTo>
                    <a:pt x="2428" y="1202"/>
                  </a:lnTo>
                  <a:lnTo>
                    <a:pt x="2386" y="1213"/>
                  </a:lnTo>
                  <a:lnTo>
                    <a:pt x="2347" y="1225"/>
                  </a:lnTo>
                  <a:lnTo>
                    <a:pt x="2370" y="1234"/>
                  </a:lnTo>
                  <a:lnTo>
                    <a:pt x="2396" y="1242"/>
                  </a:lnTo>
                  <a:lnTo>
                    <a:pt x="2422" y="1246"/>
                  </a:lnTo>
                  <a:lnTo>
                    <a:pt x="2448" y="1253"/>
                  </a:lnTo>
                  <a:lnTo>
                    <a:pt x="2472" y="1258"/>
                  </a:lnTo>
                  <a:lnTo>
                    <a:pt x="2496" y="1268"/>
                  </a:lnTo>
                  <a:lnTo>
                    <a:pt x="2516" y="1279"/>
                  </a:lnTo>
                  <a:lnTo>
                    <a:pt x="2534" y="1297"/>
                  </a:lnTo>
                  <a:lnTo>
                    <a:pt x="2516" y="1332"/>
                  </a:lnTo>
                  <a:lnTo>
                    <a:pt x="2488" y="1355"/>
                  </a:lnTo>
                  <a:lnTo>
                    <a:pt x="2451" y="1367"/>
                  </a:lnTo>
                  <a:lnTo>
                    <a:pt x="2411" y="1373"/>
                  </a:lnTo>
                  <a:lnTo>
                    <a:pt x="2364" y="1371"/>
                  </a:lnTo>
                  <a:lnTo>
                    <a:pt x="2319" y="1369"/>
                  </a:lnTo>
                  <a:lnTo>
                    <a:pt x="2274" y="1368"/>
                  </a:lnTo>
                  <a:lnTo>
                    <a:pt x="2233" y="1370"/>
                  </a:lnTo>
                  <a:lnTo>
                    <a:pt x="2129" y="1418"/>
                  </a:lnTo>
                  <a:lnTo>
                    <a:pt x="2045" y="1483"/>
                  </a:lnTo>
                  <a:lnTo>
                    <a:pt x="1970" y="1562"/>
                  </a:lnTo>
                  <a:lnTo>
                    <a:pt x="1907" y="1652"/>
                  </a:lnTo>
                  <a:lnTo>
                    <a:pt x="1847" y="1744"/>
                  </a:lnTo>
                  <a:lnTo>
                    <a:pt x="1787" y="1839"/>
                  </a:lnTo>
                  <a:lnTo>
                    <a:pt x="1722" y="1930"/>
                  </a:lnTo>
                  <a:lnTo>
                    <a:pt x="1652" y="2013"/>
                  </a:lnTo>
                  <a:lnTo>
                    <a:pt x="1621" y="2048"/>
                  </a:lnTo>
                  <a:lnTo>
                    <a:pt x="1585" y="2080"/>
                  </a:lnTo>
                  <a:lnTo>
                    <a:pt x="1545" y="2110"/>
                  </a:lnTo>
                  <a:lnTo>
                    <a:pt x="1508" y="2141"/>
                  </a:lnTo>
                  <a:lnTo>
                    <a:pt x="1474" y="2171"/>
                  </a:lnTo>
                  <a:lnTo>
                    <a:pt x="1449" y="2205"/>
                  </a:lnTo>
                  <a:lnTo>
                    <a:pt x="1434" y="2245"/>
                  </a:lnTo>
                  <a:lnTo>
                    <a:pt x="1434" y="2292"/>
                  </a:lnTo>
                  <a:lnTo>
                    <a:pt x="1451" y="2372"/>
                  </a:lnTo>
                  <a:lnTo>
                    <a:pt x="1464" y="2456"/>
                  </a:lnTo>
                  <a:lnTo>
                    <a:pt x="1469" y="2541"/>
                  </a:lnTo>
                  <a:lnTo>
                    <a:pt x="1467" y="2627"/>
                  </a:lnTo>
                  <a:lnTo>
                    <a:pt x="1452" y="2707"/>
                  </a:lnTo>
                  <a:lnTo>
                    <a:pt x="1428" y="2784"/>
                  </a:lnTo>
                  <a:lnTo>
                    <a:pt x="1387" y="2854"/>
                  </a:lnTo>
                  <a:lnTo>
                    <a:pt x="1330" y="2915"/>
                  </a:lnTo>
                  <a:lnTo>
                    <a:pt x="1343" y="2936"/>
                  </a:lnTo>
                  <a:lnTo>
                    <a:pt x="1352" y="2959"/>
                  </a:lnTo>
                  <a:lnTo>
                    <a:pt x="1357" y="2980"/>
                  </a:lnTo>
                  <a:lnTo>
                    <a:pt x="1363" y="3003"/>
                  </a:lnTo>
                  <a:lnTo>
                    <a:pt x="1368" y="3023"/>
                  </a:lnTo>
                  <a:lnTo>
                    <a:pt x="1376" y="3045"/>
                  </a:lnTo>
                  <a:lnTo>
                    <a:pt x="1387" y="3067"/>
                  </a:lnTo>
                  <a:lnTo>
                    <a:pt x="1404" y="3091"/>
                  </a:lnTo>
                  <a:lnTo>
                    <a:pt x="1467" y="3251"/>
                  </a:lnTo>
                  <a:lnTo>
                    <a:pt x="1509" y="3416"/>
                  </a:lnTo>
                  <a:lnTo>
                    <a:pt x="1534" y="3584"/>
                  </a:lnTo>
                  <a:lnTo>
                    <a:pt x="1550" y="3754"/>
                  </a:lnTo>
                  <a:lnTo>
                    <a:pt x="1557" y="3926"/>
                  </a:lnTo>
                  <a:lnTo>
                    <a:pt x="1568" y="4099"/>
                  </a:lnTo>
                  <a:lnTo>
                    <a:pt x="1582" y="4273"/>
                  </a:lnTo>
                  <a:lnTo>
                    <a:pt x="1611" y="4449"/>
                  </a:lnTo>
                  <a:lnTo>
                    <a:pt x="1624" y="4526"/>
                  </a:lnTo>
                  <a:lnTo>
                    <a:pt x="1639" y="4603"/>
                  </a:lnTo>
                  <a:lnTo>
                    <a:pt x="1654" y="4678"/>
                  </a:lnTo>
                  <a:lnTo>
                    <a:pt x="1672" y="4754"/>
                  </a:lnTo>
                  <a:lnTo>
                    <a:pt x="1691" y="4826"/>
                  </a:lnTo>
                  <a:lnTo>
                    <a:pt x="1716" y="4896"/>
                  </a:lnTo>
                  <a:lnTo>
                    <a:pt x="1747" y="4964"/>
                  </a:lnTo>
                  <a:lnTo>
                    <a:pt x="1787" y="5030"/>
                  </a:lnTo>
                  <a:lnTo>
                    <a:pt x="1787" y="5044"/>
                  </a:lnTo>
                  <a:lnTo>
                    <a:pt x="1789" y="5061"/>
                  </a:lnTo>
                  <a:lnTo>
                    <a:pt x="1790" y="5078"/>
                  </a:lnTo>
                  <a:lnTo>
                    <a:pt x="1791" y="5095"/>
                  </a:lnTo>
                  <a:lnTo>
                    <a:pt x="1790" y="5110"/>
                  </a:lnTo>
                  <a:lnTo>
                    <a:pt x="1787" y="5126"/>
                  </a:lnTo>
                  <a:lnTo>
                    <a:pt x="1778" y="5140"/>
                  </a:lnTo>
                  <a:lnTo>
                    <a:pt x="1767" y="5154"/>
                  </a:lnTo>
                  <a:lnTo>
                    <a:pt x="1744" y="5180"/>
                  </a:lnTo>
                  <a:lnTo>
                    <a:pt x="1720" y="5200"/>
                  </a:lnTo>
                  <a:lnTo>
                    <a:pt x="1692" y="5215"/>
                  </a:lnTo>
                  <a:lnTo>
                    <a:pt x="1664" y="5227"/>
                  </a:lnTo>
                  <a:lnTo>
                    <a:pt x="1632" y="5234"/>
                  </a:lnTo>
                  <a:lnTo>
                    <a:pt x="1600" y="5239"/>
                  </a:lnTo>
                  <a:lnTo>
                    <a:pt x="1569" y="5242"/>
                  </a:lnTo>
                  <a:lnTo>
                    <a:pt x="1538" y="5247"/>
                  </a:lnTo>
                  <a:lnTo>
                    <a:pt x="1424" y="5206"/>
                  </a:lnTo>
                  <a:lnTo>
                    <a:pt x="1420" y="5218"/>
                  </a:lnTo>
                  <a:lnTo>
                    <a:pt x="1416" y="5235"/>
                  </a:lnTo>
                  <a:lnTo>
                    <a:pt x="1415" y="5253"/>
                  </a:lnTo>
                  <a:lnTo>
                    <a:pt x="1416" y="5273"/>
                  </a:lnTo>
                  <a:lnTo>
                    <a:pt x="1420" y="5288"/>
                  </a:lnTo>
                  <a:lnTo>
                    <a:pt x="1426" y="5301"/>
                  </a:lnTo>
                  <a:lnTo>
                    <a:pt x="1438" y="5309"/>
                  </a:lnTo>
                  <a:lnTo>
                    <a:pt x="1456" y="5310"/>
                  </a:lnTo>
                  <a:lnTo>
                    <a:pt x="1496" y="5362"/>
                  </a:lnTo>
                  <a:lnTo>
                    <a:pt x="1552" y="5414"/>
                  </a:lnTo>
                  <a:lnTo>
                    <a:pt x="1614" y="5466"/>
                  </a:lnTo>
                  <a:lnTo>
                    <a:pt x="1674" y="5520"/>
                  </a:lnTo>
                  <a:lnTo>
                    <a:pt x="1722" y="5576"/>
                  </a:lnTo>
                  <a:lnTo>
                    <a:pt x="1751" y="5640"/>
                  </a:lnTo>
                  <a:lnTo>
                    <a:pt x="1751" y="5709"/>
                  </a:lnTo>
                  <a:lnTo>
                    <a:pt x="1715" y="5787"/>
                  </a:lnTo>
                  <a:lnTo>
                    <a:pt x="1651" y="5775"/>
                  </a:lnTo>
                  <a:lnTo>
                    <a:pt x="1591" y="5762"/>
                  </a:lnTo>
                  <a:lnTo>
                    <a:pt x="1533" y="5743"/>
                  </a:lnTo>
                  <a:lnTo>
                    <a:pt x="1476" y="5720"/>
                  </a:lnTo>
                  <a:lnTo>
                    <a:pt x="1420" y="5689"/>
                  </a:lnTo>
                  <a:lnTo>
                    <a:pt x="1366" y="5656"/>
                  </a:lnTo>
                  <a:lnTo>
                    <a:pt x="1316" y="5615"/>
                  </a:lnTo>
                  <a:lnTo>
                    <a:pt x="1268" y="5569"/>
                  </a:lnTo>
                  <a:lnTo>
                    <a:pt x="1258" y="5423"/>
                  </a:lnTo>
                  <a:lnTo>
                    <a:pt x="1226" y="5423"/>
                  </a:lnTo>
                  <a:lnTo>
                    <a:pt x="1197" y="5424"/>
                  </a:lnTo>
                  <a:lnTo>
                    <a:pt x="1169" y="5425"/>
                  </a:lnTo>
                  <a:lnTo>
                    <a:pt x="1142" y="5426"/>
                  </a:lnTo>
                  <a:lnTo>
                    <a:pt x="1114" y="5423"/>
                  </a:lnTo>
                  <a:lnTo>
                    <a:pt x="1088" y="5418"/>
                  </a:lnTo>
                  <a:lnTo>
                    <a:pt x="1064" y="5407"/>
                  </a:lnTo>
                  <a:lnTo>
                    <a:pt x="1041" y="5392"/>
                  </a:lnTo>
                  <a:lnTo>
                    <a:pt x="1020" y="5278"/>
                  </a:lnTo>
                  <a:lnTo>
                    <a:pt x="999" y="5280"/>
                  </a:lnTo>
                  <a:lnTo>
                    <a:pt x="981" y="5278"/>
                  </a:lnTo>
                  <a:lnTo>
                    <a:pt x="962" y="5270"/>
                  </a:lnTo>
                  <a:lnTo>
                    <a:pt x="944" y="5262"/>
                  </a:lnTo>
                  <a:lnTo>
                    <a:pt x="922" y="5252"/>
                  </a:lnTo>
                  <a:lnTo>
                    <a:pt x="902" y="5245"/>
                  </a:lnTo>
                  <a:lnTo>
                    <a:pt x="878" y="5242"/>
                  </a:lnTo>
                  <a:lnTo>
                    <a:pt x="853" y="5247"/>
                  </a:lnTo>
                  <a:lnTo>
                    <a:pt x="850" y="5261"/>
                  </a:lnTo>
                  <a:lnTo>
                    <a:pt x="849" y="5278"/>
                  </a:lnTo>
                  <a:lnTo>
                    <a:pt x="848" y="5295"/>
                  </a:lnTo>
                  <a:lnTo>
                    <a:pt x="848" y="5312"/>
                  </a:lnTo>
                  <a:lnTo>
                    <a:pt x="844" y="5328"/>
                  </a:lnTo>
                  <a:lnTo>
                    <a:pt x="839" y="5344"/>
                  </a:lnTo>
                  <a:lnTo>
                    <a:pt x="827" y="5358"/>
                  </a:lnTo>
                  <a:lnTo>
                    <a:pt x="813" y="5372"/>
                  </a:lnTo>
                  <a:lnTo>
                    <a:pt x="809" y="5434"/>
                  </a:lnTo>
                  <a:lnTo>
                    <a:pt x="823" y="5493"/>
                  </a:lnTo>
                  <a:lnTo>
                    <a:pt x="847" y="5548"/>
                  </a:lnTo>
                  <a:lnTo>
                    <a:pt x="882" y="5600"/>
                  </a:lnTo>
                  <a:lnTo>
                    <a:pt x="920" y="5651"/>
                  </a:lnTo>
                  <a:lnTo>
                    <a:pt x="961" y="5702"/>
                  </a:lnTo>
                  <a:lnTo>
                    <a:pt x="998" y="5753"/>
                  </a:lnTo>
                  <a:lnTo>
                    <a:pt x="1030" y="5807"/>
                  </a:lnTo>
                  <a:lnTo>
                    <a:pt x="1025" y="5823"/>
                  </a:lnTo>
                  <a:lnTo>
                    <a:pt x="1023" y="5840"/>
                  </a:lnTo>
                  <a:lnTo>
                    <a:pt x="1021" y="5858"/>
                  </a:lnTo>
                  <a:lnTo>
                    <a:pt x="1017" y="5876"/>
                  </a:lnTo>
                  <a:lnTo>
                    <a:pt x="1010" y="5891"/>
                  </a:lnTo>
                  <a:lnTo>
                    <a:pt x="1001" y="5904"/>
                  </a:lnTo>
                  <a:lnTo>
                    <a:pt x="987" y="5914"/>
                  </a:lnTo>
                  <a:lnTo>
                    <a:pt x="968" y="5921"/>
                  </a:lnTo>
                  <a:lnTo>
                    <a:pt x="910" y="5912"/>
                  </a:lnTo>
                  <a:lnTo>
                    <a:pt x="856" y="5896"/>
                  </a:lnTo>
                  <a:lnTo>
                    <a:pt x="804" y="5874"/>
                  </a:lnTo>
                  <a:lnTo>
                    <a:pt x="754" y="5846"/>
                  </a:lnTo>
                  <a:lnTo>
                    <a:pt x="704" y="5814"/>
                  </a:lnTo>
                  <a:lnTo>
                    <a:pt x="657" y="5779"/>
                  </a:lnTo>
                  <a:lnTo>
                    <a:pt x="609" y="5741"/>
                  </a:lnTo>
                  <a:lnTo>
                    <a:pt x="563" y="5703"/>
                  </a:lnTo>
                  <a:lnTo>
                    <a:pt x="543" y="5659"/>
                  </a:lnTo>
                  <a:lnTo>
                    <a:pt x="540" y="5609"/>
                  </a:lnTo>
                  <a:lnTo>
                    <a:pt x="547" y="5557"/>
                  </a:lnTo>
                  <a:lnTo>
                    <a:pt x="558" y="5505"/>
                  </a:lnTo>
                  <a:lnTo>
                    <a:pt x="563" y="5457"/>
                  </a:lnTo>
                  <a:lnTo>
                    <a:pt x="555" y="5417"/>
                  </a:lnTo>
                  <a:lnTo>
                    <a:pt x="526" y="5387"/>
                  </a:lnTo>
                  <a:lnTo>
                    <a:pt x="470" y="5372"/>
                  </a:lnTo>
                  <a:lnTo>
                    <a:pt x="450" y="5364"/>
                  </a:lnTo>
                  <a:lnTo>
                    <a:pt x="436" y="5354"/>
                  </a:lnTo>
                  <a:lnTo>
                    <a:pt x="427" y="5340"/>
                  </a:lnTo>
                  <a:lnTo>
                    <a:pt x="422" y="5326"/>
                  </a:lnTo>
                  <a:lnTo>
                    <a:pt x="417" y="5308"/>
                  </a:lnTo>
                  <a:lnTo>
                    <a:pt x="413" y="5291"/>
                  </a:lnTo>
                  <a:lnTo>
                    <a:pt x="406" y="5274"/>
                  </a:lnTo>
                  <a:lnTo>
                    <a:pt x="398" y="5258"/>
                  </a:lnTo>
                  <a:lnTo>
                    <a:pt x="358" y="5258"/>
                  </a:lnTo>
                  <a:lnTo>
                    <a:pt x="320" y="5254"/>
                  </a:lnTo>
                  <a:lnTo>
                    <a:pt x="280" y="5247"/>
                  </a:lnTo>
                  <a:lnTo>
                    <a:pt x="243" y="5236"/>
                  </a:lnTo>
                  <a:lnTo>
                    <a:pt x="205" y="5223"/>
                  </a:lnTo>
                  <a:lnTo>
                    <a:pt x="169" y="5210"/>
                  </a:lnTo>
                  <a:lnTo>
                    <a:pt x="131" y="5197"/>
                  </a:lnTo>
                  <a:lnTo>
                    <a:pt x="97" y="5184"/>
                  </a:lnTo>
                  <a:lnTo>
                    <a:pt x="133" y="5117"/>
                  </a:lnTo>
                  <a:lnTo>
                    <a:pt x="159" y="5042"/>
                  </a:lnTo>
                  <a:lnTo>
                    <a:pt x="176" y="4961"/>
                  </a:lnTo>
                  <a:lnTo>
                    <a:pt x="188" y="4876"/>
                  </a:lnTo>
                  <a:lnTo>
                    <a:pt x="195" y="4787"/>
                  </a:lnTo>
                  <a:lnTo>
                    <a:pt x="199" y="4697"/>
                  </a:lnTo>
                  <a:lnTo>
                    <a:pt x="204" y="4607"/>
                  </a:lnTo>
                  <a:lnTo>
                    <a:pt x="210" y="4521"/>
                  </a:lnTo>
                  <a:lnTo>
                    <a:pt x="206" y="4514"/>
                  </a:lnTo>
                  <a:lnTo>
                    <a:pt x="198" y="4512"/>
                  </a:lnTo>
                  <a:lnTo>
                    <a:pt x="188" y="4511"/>
                  </a:lnTo>
                  <a:lnTo>
                    <a:pt x="180" y="4511"/>
                  </a:lnTo>
                  <a:lnTo>
                    <a:pt x="176" y="4505"/>
                  </a:lnTo>
                  <a:lnTo>
                    <a:pt x="176" y="4500"/>
                  </a:lnTo>
                  <a:lnTo>
                    <a:pt x="178" y="4493"/>
                  </a:lnTo>
                  <a:lnTo>
                    <a:pt x="182" y="4486"/>
                  </a:lnTo>
                  <a:lnTo>
                    <a:pt x="185" y="4479"/>
                  </a:lnTo>
                  <a:lnTo>
                    <a:pt x="190" y="4474"/>
                  </a:lnTo>
                  <a:lnTo>
                    <a:pt x="195" y="4469"/>
                  </a:lnTo>
                  <a:lnTo>
                    <a:pt x="200" y="4469"/>
                  </a:lnTo>
                  <a:lnTo>
                    <a:pt x="211" y="4401"/>
                  </a:lnTo>
                  <a:lnTo>
                    <a:pt x="221" y="4331"/>
                  </a:lnTo>
                  <a:lnTo>
                    <a:pt x="225" y="4260"/>
                  </a:lnTo>
                  <a:lnTo>
                    <a:pt x="228" y="4190"/>
                  </a:lnTo>
                  <a:lnTo>
                    <a:pt x="230" y="4119"/>
                  </a:lnTo>
                  <a:lnTo>
                    <a:pt x="232" y="4050"/>
                  </a:lnTo>
                  <a:lnTo>
                    <a:pt x="235" y="3983"/>
                  </a:lnTo>
                  <a:lnTo>
                    <a:pt x="242" y="3920"/>
                  </a:lnTo>
                  <a:lnTo>
                    <a:pt x="263" y="3813"/>
                  </a:lnTo>
                  <a:lnTo>
                    <a:pt x="287" y="3711"/>
                  </a:lnTo>
                  <a:lnTo>
                    <a:pt x="310" y="3613"/>
                  </a:lnTo>
                  <a:lnTo>
                    <a:pt x="337" y="3519"/>
                  </a:lnTo>
                  <a:lnTo>
                    <a:pt x="365" y="3424"/>
                  </a:lnTo>
                  <a:lnTo>
                    <a:pt x="399" y="3332"/>
                  </a:lnTo>
                  <a:lnTo>
                    <a:pt x="436" y="3238"/>
                  </a:lnTo>
                  <a:lnTo>
                    <a:pt x="480" y="3143"/>
                  </a:lnTo>
                  <a:lnTo>
                    <a:pt x="491" y="3007"/>
                  </a:lnTo>
                  <a:lnTo>
                    <a:pt x="445" y="2951"/>
                  </a:lnTo>
                  <a:lnTo>
                    <a:pt x="417" y="2893"/>
                  </a:lnTo>
                  <a:lnTo>
                    <a:pt x="400" y="2832"/>
                  </a:lnTo>
                  <a:lnTo>
                    <a:pt x="391" y="2770"/>
                  </a:lnTo>
                  <a:lnTo>
                    <a:pt x="384" y="2706"/>
                  </a:lnTo>
                  <a:lnTo>
                    <a:pt x="379" y="2641"/>
                  </a:lnTo>
                  <a:lnTo>
                    <a:pt x="366" y="2576"/>
                  </a:lnTo>
                  <a:lnTo>
                    <a:pt x="346" y="2510"/>
                  </a:lnTo>
                  <a:lnTo>
                    <a:pt x="335" y="2505"/>
                  </a:lnTo>
                  <a:lnTo>
                    <a:pt x="327" y="2507"/>
                  </a:lnTo>
                  <a:lnTo>
                    <a:pt x="320" y="2511"/>
                  </a:lnTo>
                  <a:lnTo>
                    <a:pt x="317" y="2520"/>
                  </a:lnTo>
                  <a:lnTo>
                    <a:pt x="312" y="2531"/>
                  </a:lnTo>
                  <a:lnTo>
                    <a:pt x="310" y="2542"/>
                  </a:lnTo>
                  <a:lnTo>
                    <a:pt x="306" y="2552"/>
                  </a:lnTo>
                  <a:lnTo>
                    <a:pt x="304" y="2562"/>
                  </a:lnTo>
                  <a:lnTo>
                    <a:pt x="277" y="2562"/>
                  </a:lnTo>
                  <a:lnTo>
                    <a:pt x="254" y="2560"/>
                  </a:lnTo>
                  <a:lnTo>
                    <a:pt x="233" y="2554"/>
                  </a:lnTo>
                  <a:lnTo>
                    <a:pt x="214" y="2548"/>
                  </a:lnTo>
                  <a:lnTo>
                    <a:pt x="196" y="2537"/>
                  </a:lnTo>
                  <a:lnTo>
                    <a:pt x="179" y="2527"/>
                  </a:lnTo>
                  <a:lnTo>
                    <a:pt x="163" y="2518"/>
                  </a:lnTo>
                  <a:lnTo>
                    <a:pt x="148" y="2510"/>
                  </a:lnTo>
                  <a:lnTo>
                    <a:pt x="131" y="2492"/>
                  </a:lnTo>
                  <a:lnTo>
                    <a:pt x="121" y="2473"/>
                  </a:lnTo>
                  <a:lnTo>
                    <a:pt x="115" y="2453"/>
                  </a:lnTo>
                  <a:lnTo>
                    <a:pt x="115" y="2432"/>
                  </a:lnTo>
                  <a:lnTo>
                    <a:pt x="118" y="2410"/>
                  </a:lnTo>
                  <a:lnTo>
                    <a:pt x="123" y="2389"/>
                  </a:lnTo>
                  <a:lnTo>
                    <a:pt x="130" y="2370"/>
                  </a:lnTo>
                  <a:lnTo>
                    <a:pt x="138" y="2354"/>
                  </a:lnTo>
                  <a:lnTo>
                    <a:pt x="170" y="2314"/>
                  </a:lnTo>
                  <a:lnTo>
                    <a:pt x="153" y="2301"/>
                  </a:lnTo>
                  <a:lnTo>
                    <a:pt x="138" y="2289"/>
                  </a:lnTo>
                  <a:lnTo>
                    <a:pt x="123" y="2276"/>
                  </a:lnTo>
                  <a:lnTo>
                    <a:pt x="111" y="2264"/>
                  </a:lnTo>
                  <a:lnTo>
                    <a:pt x="97" y="2249"/>
                  </a:lnTo>
                  <a:lnTo>
                    <a:pt x="88" y="2235"/>
                  </a:lnTo>
                  <a:lnTo>
                    <a:pt x="80" y="2217"/>
                  </a:lnTo>
                  <a:lnTo>
                    <a:pt x="76" y="2200"/>
                  </a:lnTo>
                  <a:lnTo>
                    <a:pt x="108" y="2137"/>
                  </a:lnTo>
                  <a:lnTo>
                    <a:pt x="94" y="2128"/>
                  </a:lnTo>
                  <a:lnTo>
                    <a:pt x="82" y="2119"/>
                  </a:lnTo>
                  <a:lnTo>
                    <a:pt x="69" y="2108"/>
                  </a:lnTo>
                  <a:lnTo>
                    <a:pt x="59" y="2098"/>
                  </a:lnTo>
                  <a:lnTo>
                    <a:pt x="48" y="2084"/>
                  </a:lnTo>
                  <a:lnTo>
                    <a:pt x="41" y="2072"/>
                  </a:lnTo>
                  <a:lnTo>
                    <a:pt x="35" y="2057"/>
                  </a:lnTo>
                  <a:lnTo>
                    <a:pt x="34" y="2044"/>
                  </a:lnTo>
                  <a:lnTo>
                    <a:pt x="34" y="2023"/>
                  </a:lnTo>
                  <a:lnTo>
                    <a:pt x="39" y="2006"/>
                  </a:lnTo>
                  <a:lnTo>
                    <a:pt x="44" y="1988"/>
                  </a:lnTo>
                  <a:lnTo>
                    <a:pt x="53" y="1972"/>
                  </a:lnTo>
                  <a:lnTo>
                    <a:pt x="62" y="1956"/>
                  </a:lnTo>
                  <a:lnTo>
                    <a:pt x="74" y="1940"/>
                  </a:lnTo>
                  <a:lnTo>
                    <a:pt x="85" y="1924"/>
                  </a:lnTo>
                  <a:lnTo>
                    <a:pt x="97" y="1909"/>
                  </a:lnTo>
                  <a:lnTo>
                    <a:pt x="94" y="1898"/>
                  </a:lnTo>
                  <a:lnTo>
                    <a:pt x="86" y="1890"/>
                  </a:lnTo>
                  <a:lnTo>
                    <a:pt x="75" y="1882"/>
                  </a:lnTo>
                  <a:lnTo>
                    <a:pt x="62" y="1874"/>
                  </a:lnTo>
                  <a:lnTo>
                    <a:pt x="48" y="1865"/>
                  </a:lnTo>
                  <a:lnTo>
                    <a:pt x="34" y="1855"/>
                  </a:lnTo>
                  <a:lnTo>
                    <a:pt x="22" y="1841"/>
                  </a:lnTo>
                  <a:lnTo>
                    <a:pt x="14" y="1826"/>
                  </a:lnTo>
                  <a:lnTo>
                    <a:pt x="2" y="1791"/>
                  </a:lnTo>
                  <a:lnTo>
                    <a:pt x="6" y="1759"/>
                  </a:lnTo>
                  <a:lnTo>
                    <a:pt x="17" y="1728"/>
                  </a:lnTo>
                  <a:lnTo>
                    <a:pt x="33" y="1700"/>
                  </a:lnTo>
                  <a:lnTo>
                    <a:pt x="44" y="1672"/>
                  </a:lnTo>
                  <a:lnTo>
                    <a:pt x="50" y="1646"/>
                  </a:lnTo>
                  <a:lnTo>
                    <a:pt x="41" y="1621"/>
                  </a:lnTo>
                  <a:lnTo>
                    <a:pt x="14" y="1599"/>
                  </a:lnTo>
                  <a:lnTo>
                    <a:pt x="1" y="1570"/>
                  </a:lnTo>
                  <a:lnTo>
                    <a:pt x="0" y="1543"/>
                  </a:lnTo>
                  <a:lnTo>
                    <a:pt x="6" y="1516"/>
                  </a:lnTo>
                  <a:lnTo>
                    <a:pt x="18" y="1492"/>
                  </a:lnTo>
                  <a:lnTo>
                    <a:pt x="33" y="1467"/>
                  </a:lnTo>
                  <a:lnTo>
                    <a:pt x="51" y="1446"/>
                  </a:lnTo>
                  <a:lnTo>
                    <a:pt x="69" y="1427"/>
                  </a:lnTo>
                  <a:lnTo>
                    <a:pt x="86" y="1411"/>
                  </a:lnTo>
                  <a:lnTo>
                    <a:pt x="70" y="1404"/>
                  </a:lnTo>
                  <a:lnTo>
                    <a:pt x="57" y="1397"/>
                  </a:lnTo>
                  <a:lnTo>
                    <a:pt x="43" y="1387"/>
                  </a:lnTo>
                  <a:lnTo>
                    <a:pt x="33" y="1376"/>
                  </a:lnTo>
                  <a:lnTo>
                    <a:pt x="22" y="1361"/>
                  </a:lnTo>
                  <a:lnTo>
                    <a:pt x="14" y="1348"/>
                  </a:lnTo>
                  <a:lnTo>
                    <a:pt x="7" y="1333"/>
                  </a:lnTo>
                  <a:lnTo>
                    <a:pt x="4" y="1318"/>
                  </a:lnTo>
                  <a:lnTo>
                    <a:pt x="2" y="1288"/>
                  </a:lnTo>
                  <a:lnTo>
                    <a:pt x="9" y="1261"/>
                  </a:lnTo>
                  <a:lnTo>
                    <a:pt x="20" y="1236"/>
                  </a:lnTo>
                  <a:lnTo>
                    <a:pt x="36" y="1213"/>
                  </a:lnTo>
                  <a:lnTo>
                    <a:pt x="54" y="1191"/>
                  </a:lnTo>
                  <a:lnTo>
                    <a:pt x="76" y="1170"/>
                  </a:lnTo>
                  <a:lnTo>
                    <a:pt x="96" y="1150"/>
                  </a:lnTo>
                  <a:lnTo>
                    <a:pt x="118" y="1132"/>
                  </a:lnTo>
                  <a:lnTo>
                    <a:pt x="101" y="1112"/>
                  </a:lnTo>
                  <a:lnTo>
                    <a:pt x="84" y="1092"/>
                  </a:lnTo>
                  <a:lnTo>
                    <a:pt x="67" y="1072"/>
                  </a:lnTo>
                  <a:lnTo>
                    <a:pt x="54" y="1052"/>
                  </a:lnTo>
                  <a:lnTo>
                    <a:pt x="44" y="1030"/>
                  </a:lnTo>
                  <a:lnTo>
                    <a:pt x="41" y="1010"/>
                  </a:lnTo>
                  <a:lnTo>
                    <a:pt x="43" y="987"/>
                  </a:lnTo>
                  <a:lnTo>
                    <a:pt x="56" y="966"/>
                  </a:lnTo>
                  <a:lnTo>
                    <a:pt x="66" y="949"/>
                  </a:lnTo>
                  <a:lnTo>
                    <a:pt x="79" y="934"/>
                  </a:lnTo>
                  <a:lnTo>
                    <a:pt x="93" y="920"/>
                  </a:lnTo>
                  <a:lnTo>
                    <a:pt x="108" y="907"/>
                  </a:lnTo>
                  <a:lnTo>
                    <a:pt x="122" y="894"/>
                  </a:lnTo>
                  <a:lnTo>
                    <a:pt x="138" y="885"/>
                  </a:lnTo>
                  <a:lnTo>
                    <a:pt x="153" y="877"/>
                  </a:lnTo>
                  <a:lnTo>
                    <a:pt x="170" y="872"/>
                  </a:lnTo>
                  <a:lnTo>
                    <a:pt x="172" y="860"/>
                  </a:lnTo>
                  <a:lnTo>
                    <a:pt x="170" y="850"/>
                  </a:lnTo>
                  <a:lnTo>
                    <a:pt x="161" y="839"/>
                  </a:lnTo>
                  <a:lnTo>
                    <a:pt x="152" y="829"/>
                  </a:lnTo>
                  <a:lnTo>
                    <a:pt x="140" y="817"/>
                  </a:lnTo>
                  <a:lnTo>
                    <a:pt x="132" y="805"/>
                  </a:lnTo>
                  <a:lnTo>
                    <a:pt x="127" y="793"/>
                  </a:lnTo>
                  <a:lnTo>
                    <a:pt x="128" y="779"/>
                  </a:lnTo>
                  <a:lnTo>
                    <a:pt x="138" y="763"/>
                  </a:lnTo>
                  <a:lnTo>
                    <a:pt x="149" y="748"/>
                  </a:lnTo>
                  <a:lnTo>
                    <a:pt x="161" y="732"/>
                  </a:lnTo>
                  <a:lnTo>
                    <a:pt x="173" y="718"/>
                  </a:lnTo>
                  <a:lnTo>
                    <a:pt x="185" y="705"/>
                  </a:lnTo>
                  <a:lnTo>
                    <a:pt x="201" y="694"/>
                  </a:lnTo>
                  <a:lnTo>
                    <a:pt x="219" y="683"/>
                  </a:lnTo>
                  <a:lnTo>
                    <a:pt x="242" y="676"/>
                  </a:lnTo>
                  <a:lnTo>
                    <a:pt x="236" y="653"/>
                  </a:lnTo>
                  <a:lnTo>
                    <a:pt x="233" y="629"/>
                  </a:lnTo>
                  <a:lnTo>
                    <a:pt x="231" y="604"/>
                  </a:lnTo>
                  <a:lnTo>
                    <a:pt x="232" y="581"/>
                  </a:lnTo>
                  <a:lnTo>
                    <a:pt x="236" y="557"/>
                  </a:lnTo>
                  <a:lnTo>
                    <a:pt x="249" y="537"/>
                  </a:lnTo>
                  <a:lnTo>
                    <a:pt x="266" y="520"/>
                  </a:lnTo>
                  <a:lnTo>
                    <a:pt x="294" y="509"/>
                  </a:lnTo>
                  <a:lnTo>
                    <a:pt x="321" y="506"/>
                  </a:lnTo>
                  <a:lnTo>
                    <a:pt x="350" y="507"/>
                  </a:lnTo>
                  <a:lnTo>
                    <a:pt x="379" y="508"/>
                  </a:lnTo>
                  <a:lnTo>
                    <a:pt x="407" y="509"/>
                  </a:lnTo>
                  <a:lnTo>
                    <a:pt x="433" y="507"/>
                  </a:lnTo>
                  <a:lnTo>
                    <a:pt x="457" y="503"/>
                  </a:lnTo>
                  <a:lnTo>
                    <a:pt x="475" y="494"/>
                  </a:lnTo>
                  <a:lnTo>
                    <a:pt x="491" y="479"/>
                  </a:lnTo>
                  <a:lnTo>
                    <a:pt x="500" y="461"/>
                  </a:lnTo>
                  <a:lnTo>
                    <a:pt x="512" y="447"/>
                  </a:lnTo>
                  <a:lnTo>
                    <a:pt x="527" y="437"/>
                  </a:lnTo>
                  <a:lnTo>
                    <a:pt x="544" y="430"/>
                  </a:lnTo>
                  <a:lnTo>
                    <a:pt x="560" y="424"/>
                  </a:lnTo>
                  <a:lnTo>
                    <a:pt x="577" y="418"/>
                  </a:lnTo>
                  <a:lnTo>
                    <a:pt x="591" y="411"/>
                  </a:lnTo>
                  <a:lnTo>
                    <a:pt x="605" y="406"/>
                  </a:lnTo>
                  <a:lnTo>
                    <a:pt x="634" y="416"/>
                  </a:lnTo>
                  <a:lnTo>
                    <a:pt x="664" y="412"/>
                  </a:lnTo>
                  <a:lnTo>
                    <a:pt x="692" y="399"/>
                  </a:lnTo>
                  <a:lnTo>
                    <a:pt x="720" y="382"/>
                  </a:lnTo>
                  <a:lnTo>
                    <a:pt x="747" y="365"/>
                  </a:lnTo>
                  <a:lnTo>
                    <a:pt x="778" y="356"/>
                  </a:lnTo>
                  <a:lnTo>
                    <a:pt x="808" y="357"/>
                  </a:lnTo>
                  <a:lnTo>
                    <a:pt x="843" y="375"/>
                  </a:lnTo>
                  <a:lnTo>
                    <a:pt x="878" y="395"/>
                  </a:lnTo>
                  <a:lnTo>
                    <a:pt x="899" y="427"/>
                  </a:lnTo>
                  <a:lnTo>
                    <a:pt x="909" y="464"/>
                  </a:lnTo>
                  <a:lnTo>
                    <a:pt x="914" y="504"/>
                  </a:lnTo>
                  <a:lnTo>
                    <a:pt x="920" y="541"/>
                  </a:lnTo>
                  <a:lnTo>
                    <a:pt x="935" y="573"/>
                  </a:lnTo>
                  <a:lnTo>
                    <a:pt x="962" y="594"/>
                  </a:lnTo>
                  <a:lnTo>
                    <a:pt x="1009" y="603"/>
                  </a:lnTo>
                  <a:lnTo>
                    <a:pt x="1031" y="596"/>
                  </a:lnTo>
                  <a:lnTo>
                    <a:pt x="1053" y="593"/>
                  </a:lnTo>
                  <a:lnTo>
                    <a:pt x="1074" y="593"/>
                  </a:lnTo>
                  <a:lnTo>
                    <a:pt x="1095" y="598"/>
                  </a:lnTo>
                  <a:lnTo>
                    <a:pt x="1116" y="601"/>
                  </a:lnTo>
                  <a:lnTo>
                    <a:pt x="1136" y="608"/>
                  </a:lnTo>
                  <a:lnTo>
                    <a:pt x="1155" y="615"/>
                  </a:lnTo>
                  <a:lnTo>
                    <a:pt x="1175" y="624"/>
                  </a:lnTo>
                  <a:lnTo>
                    <a:pt x="1187" y="643"/>
                  </a:lnTo>
                  <a:lnTo>
                    <a:pt x="1195" y="664"/>
                  </a:lnTo>
                  <a:lnTo>
                    <a:pt x="1199" y="685"/>
                  </a:lnTo>
                  <a:lnTo>
                    <a:pt x="1205" y="706"/>
                  </a:lnTo>
                  <a:lnTo>
                    <a:pt x="1211" y="723"/>
                  </a:lnTo>
                  <a:lnTo>
                    <a:pt x="1220" y="739"/>
                  </a:lnTo>
                  <a:lnTo>
                    <a:pt x="1234" y="750"/>
                  </a:lnTo>
                  <a:lnTo>
                    <a:pt x="1258" y="758"/>
                  </a:lnTo>
                  <a:lnTo>
                    <a:pt x="1281" y="774"/>
                  </a:lnTo>
                  <a:lnTo>
                    <a:pt x="1293" y="798"/>
                  </a:lnTo>
                  <a:lnTo>
                    <a:pt x="1298" y="826"/>
                  </a:lnTo>
                  <a:lnTo>
                    <a:pt x="1301" y="855"/>
                  </a:lnTo>
                  <a:lnTo>
                    <a:pt x="1304" y="880"/>
                  </a:lnTo>
                  <a:lnTo>
                    <a:pt x="1317" y="901"/>
                  </a:lnTo>
                  <a:lnTo>
                    <a:pt x="1340" y="913"/>
                  </a:lnTo>
                  <a:lnTo>
                    <a:pt x="1382" y="914"/>
                  </a:lnTo>
                  <a:lnTo>
                    <a:pt x="1405" y="932"/>
                  </a:lnTo>
                  <a:lnTo>
                    <a:pt x="1421" y="956"/>
                  </a:lnTo>
                  <a:lnTo>
                    <a:pt x="1430" y="983"/>
                  </a:lnTo>
                  <a:lnTo>
                    <a:pt x="1435" y="1013"/>
                  </a:lnTo>
                  <a:lnTo>
                    <a:pt x="1435" y="1043"/>
                  </a:lnTo>
                  <a:lnTo>
                    <a:pt x="1435" y="1072"/>
                  </a:lnTo>
                  <a:lnTo>
                    <a:pt x="1434" y="1098"/>
                  </a:lnTo>
                  <a:lnTo>
                    <a:pt x="1434" y="1121"/>
                  </a:lnTo>
                  <a:lnTo>
                    <a:pt x="1435" y="1139"/>
                  </a:lnTo>
                  <a:lnTo>
                    <a:pt x="1434" y="1157"/>
                  </a:lnTo>
                  <a:lnTo>
                    <a:pt x="1431" y="1175"/>
                  </a:lnTo>
                  <a:lnTo>
                    <a:pt x="1425" y="1193"/>
                  </a:lnTo>
                  <a:lnTo>
                    <a:pt x="1417" y="1210"/>
                  </a:lnTo>
                  <a:lnTo>
                    <a:pt x="1409" y="1228"/>
                  </a:lnTo>
                  <a:lnTo>
                    <a:pt x="1400" y="1246"/>
                  </a:lnTo>
                  <a:lnTo>
                    <a:pt x="1394" y="1266"/>
                  </a:lnTo>
                  <a:lnTo>
                    <a:pt x="1420" y="1281"/>
                  </a:lnTo>
                  <a:lnTo>
                    <a:pt x="1446" y="1286"/>
                  </a:lnTo>
                  <a:lnTo>
                    <a:pt x="1470" y="1280"/>
                  </a:lnTo>
                  <a:lnTo>
                    <a:pt x="1496" y="1269"/>
                  </a:lnTo>
                  <a:lnTo>
                    <a:pt x="1521" y="1254"/>
                  </a:lnTo>
                  <a:lnTo>
                    <a:pt x="1547" y="1239"/>
                  </a:lnTo>
                  <a:lnTo>
                    <a:pt x="1573" y="1228"/>
                  </a:lnTo>
                  <a:lnTo>
                    <a:pt x="1600" y="1225"/>
                  </a:lnTo>
                  <a:lnTo>
                    <a:pt x="1639" y="1139"/>
                  </a:lnTo>
                  <a:lnTo>
                    <a:pt x="1678" y="1054"/>
                  </a:lnTo>
                  <a:lnTo>
                    <a:pt x="1717" y="969"/>
                  </a:lnTo>
                  <a:lnTo>
                    <a:pt x="1755" y="886"/>
                  </a:lnTo>
                  <a:lnTo>
                    <a:pt x="1790" y="800"/>
                  </a:lnTo>
                  <a:lnTo>
                    <a:pt x="1824" y="715"/>
                  </a:lnTo>
                  <a:lnTo>
                    <a:pt x="1854" y="628"/>
                  </a:lnTo>
                  <a:lnTo>
                    <a:pt x="1881" y="541"/>
                  </a:lnTo>
                  <a:lnTo>
                    <a:pt x="1877" y="494"/>
                  </a:lnTo>
                  <a:lnTo>
                    <a:pt x="1869" y="446"/>
                  </a:lnTo>
                  <a:lnTo>
                    <a:pt x="1859" y="399"/>
                  </a:lnTo>
                  <a:lnTo>
                    <a:pt x="1849" y="352"/>
                  </a:lnTo>
                  <a:lnTo>
                    <a:pt x="1840" y="304"/>
                  </a:lnTo>
                  <a:lnTo>
                    <a:pt x="1837" y="255"/>
                  </a:lnTo>
                  <a:lnTo>
                    <a:pt x="1838" y="206"/>
                  </a:lnTo>
                  <a:lnTo>
                    <a:pt x="1849" y="157"/>
                  </a:lnTo>
                  <a:lnTo>
                    <a:pt x="1884" y="156"/>
                  </a:lnTo>
                  <a:lnTo>
                    <a:pt x="1910" y="168"/>
                  </a:lnTo>
                  <a:lnTo>
                    <a:pt x="1927" y="190"/>
                  </a:lnTo>
                  <a:lnTo>
                    <a:pt x="1939" y="219"/>
                  </a:lnTo>
                  <a:lnTo>
                    <a:pt x="1947" y="251"/>
                  </a:lnTo>
                  <a:lnTo>
                    <a:pt x="1956" y="285"/>
                  </a:lnTo>
                  <a:lnTo>
                    <a:pt x="1968" y="315"/>
                  </a:lnTo>
                  <a:lnTo>
                    <a:pt x="1985" y="343"/>
                  </a:lnTo>
                  <a:lnTo>
                    <a:pt x="2005" y="343"/>
                  </a:lnTo>
                  <a:lnTo>
                    <a:pt x="2013" y="296"/>
                  </a:lnTo>
                  <a:lnTo>
                    <a:pt x="2023" y="250"/>
                  </a:lnTo>
                  <a:lnTo>
                    <a:pt x="2036" y="204"/>
                  </a:lnTo>
                  <a:lnTo>
                    <a:pt x="2051" y="160"/>
                  </a:lnTo>
                  <a:lnTo>
                    <a:pt x="2067" y="116"/>
                  </a:lnTo>
                  <a:lnTo>
                    <a:pt x="2085" y="77"/>
                  </a:lnTo>
                  <a:lnTo>
                    <a:pt x="2106" y="37"/>
                  </a:lnTo>
                  <a:lnTo>
                    <a:pt x="2129" y="2"/>
                  </a:lnTo>
                  <a:lnTo>
                    <a:pt x="2145" y="0"/>
                  </a:lnTo>
                  <a:lnTo>
                    <a:pt x="2159" y="6"/>
                  </a:lnTo>
                  <a:lnTo>
                    <a:pt x="2168" y="15"/>
                  </a:lnTo>
                  <a:lnTo>
                    <a:pt x="2176" y="28"/>
                  </a:lnTo>
                  <a:lnTo>
                    <a:pt x="2179" y="43"/>
                  </a:lnTo>
                  <a:lnTo>
                    <a:pt x="2184" y="60"/>
                  </a:lnTo>
                  <a:lnTo>
                    <a:pt x="2187" y="77"/>
                  </a:lnTo>
                  <a:lnTo>
                    <a:pt x="2191" y="9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3" name="Freeform 33"/>
            <p:cNvSpPr>
              <a:spLocks/>
            </p:cNvSpPr>
            <p:nvPr/>
          </p:nvSpPr>
          <p:spPr bwMode="auto">
            <a:xfrm>
              <a:off x="4313" y="705"/>
              <a:ext cx="197" cy="305"/>
            </a:xfrm>
            <a:custGeom>
              <a:avLst/>
              <a:gdLst/>
              <a:ahLst/>
              <a:cxnLst>
                <a:cxn ang="0">
                  <a:pos x="680" y="290"/>
                </a:cxn>
                <a:cxn ang="0">
                  <a:pos x="732" y="249"/>
                </a:cxn>
                <a:cxn ang="0">
                  <a:pos x="766" y="188"/>
                </a:cxn>
                <a:cxn ang="0">
                  <a:pos x="798" y="122"/>
                </a:cxn>
                <a:cxn ang="0">
                  <a:pos x="820" y="128"/>
                </a:cxn>
                <a:cxn ang="0">
                  <a:pos x="793" y="194"/>
                </a:cxn>
                <a:cxn ang="0">
                  <a:pos x="758" y="258"/>
                </a:cxn>
                <a:cxn ang="0">
                  <a:pos x="750" y="321"/>
                </a:cxn>
                <a:cxn ang="0">
                  <a:pos x="799" y="351"/>
                </a:cxn>
                <a:cxn ang="0">
                  <a:pos x="855" y="332"/>
                </a:cxn>
                <a:cxn ang="0">
                  <a:pos x="905" y="301"/>
                </a:cxn>
                <a:cxn ang="0">
                  <a:pos x="955" y="269"/>
                </a:cxn>
                <a:cxn ang="0">
                  <a:pos x="971" y="291"/>
                </a:cxn>
                <a:cxn ang="0">
                  <a:pos x="891" y="347"/>
                </a:cxn>
                <a:cxn ang="0">
                  <a:pos x="811" y="398"/>
                </a:cxn>
                <a:cxn ang="0">
                  <a:pos x="813" y="454"/>
                </a:cxn>
                <a:cxn ang="0">
                  <a:pos x="934" y="488"/>
                </a:cxn>
                <a:cxn ang="0">
                  <a:pos x="872" y="511"/>
                </a:cxn>
                <a:cxn ang="0">
                  <a:pos x="744" y="539"/>
                </a:cxn>
                <a:cxn ang="0">
                  <a:pos x="629" y="586"/>
                </a:cxn>
                <a:cxn ang="0">
                  <a:pos x="549" y="678"/>
                </a:cxn>
                <a:cxn ang="0">
                  <a:pos x="517" y="777"/>
                </a:cxn>
                <a:cxn ang="0">
                  <a:pos x="465" y="808"/>
                </a:cxn>
                <a:cxn ang="0">
                  <a:pos x="408" y="822"/>
                </a:cxn>
                <a:cxn ang="0">
                  <a:pos x="388" y="856"/>
                </a:cxn>
                <a:cxn ang="0">
                  <a:pos x="396" y="926"/>
                </a:cxn>
                <a:cxn ang="0">
                  <a:pos x="395" y="1001"/>
                </a:cxn>
                <a:cxn ang="0">
                  <a:pos x="402" y="1077"/>
                </a:cxn>
                <a:cxn ang="0">
                  <a:pos x="402" y="1148"/>
                </a:cxn>
                <a:cxn ang="0">
                  <a:pos x="385" y="1244"/>
                </a:cxn>
                <a:cxn ang="0">
                  <a:pos x="104" y="1513"/>
                </a:cxn>
                <a:cxn ang="0">
                  <a:pos x="97" y="1499"/>
                </a:cxn>
                <a:cxn ang="0">
                  <a:pos x="80" y="1491"/>
                </a:cxn>
                <a:cxn ang="0">
                  <a:pos x="60" y="1486"/>
                </a:cxn>
                <a:cxn ang="0">
                  <a:pos x="43" y="1459"/>
                </a:cxn>
                <a:cxn ang="0">
                  <a:pos x="25" y="1410"/>
                </a:cxn>
                <a:cxn ang="0">
                  <a:pos x="11" y="1359"/>
                </a:cxn>
                <a:cxn ang="0">
                  <a:pos x="0" y="1305"/>
                </a:cxn>
                <a:cxn ang="0">
                  <a:pos x="13" y="1259"/>
                </a:cxn>
                <a:cxn ang="0">
                  <a:pos x="45" y="1239"/>
                </a:cxn>
                <a:cxn ang="0">
                  <a:pos x="82" y="1229"/>
                </a:cxn>
                <a:cxn ang="0">
                  <a:pos x="118" y="1215"/>
                </a:cxn>
                <a:cxn ang="0">
                  <a:pos x="177" y="1117"/>
                </a:cxn>
                <a:cxn ang="0">
                  <a:pos x="258" y="946"/>
                </a:cxn>
                <a:cxn ang="0">
                  <a:pos x="333" y="775"/>
                </a:cxn>
                <a:cxn ang="0">
                  <a:pos x="403" y="603"/>
                </a:cxn>
                <a:cxn ang="0">
                  <a:pos x="430" y="472"/>
                </a:cxn>
                <a:cxn ang="0">
                  <a:pos x="414" y="384"/>
                </a:cxn>
                <a:cxn ang="0">
                  <a:pos x="397" y="298"/>
                </a:cxn>
                <a:cxn ang="0">
                  <a:pos x="386" y="210"/>
                </a:cxn>
                <a:cxn ang="0">
                  <a:pos x="447" y="353"/>
                </a:cxn>
                <a:cxn ang="0">
                  <a:pos x="544" y="308"/>
                </a:cxn>
                <a:cxn ang="0">
                  <a:pos x="576" y="215"/>
                </a:cxn>
                <a:cxn ang="0">
                  <a:pos x="592" y="101"/>
                </a:cxn>
                <a:cxn ang="0">
                  <a:pos x="644" y="0"/>
                </a:cxn>
                <a:cxn ang="0">
                  <a:pos x="647" y="80"/>
                </a:cxn>
                <a:cxn ang="0">
                  <a:pos x="640" y="154"/>
                </a:cxn>
                <a:cxn ang="0">
                  <a:pos x="633" y="225"/>
                </a:cxn>
                <a:cxn ang="0">
                  <a:pos x="644" y="301"/>
                </a:cxn>
              </a:cxnLst>
              <a:rect l="0" t="0" r="r" b="b"/>
              <a:pathLst>
                <a:path w="986" h="1524">
                  <a:moveTo>
                    <a:pt x="644" y="301"/>
                  </a:moveTo>
                  <a:lnTo>
                    <a:pt x="680" y="290"/>
                  </a:lnTo>
                  <a:lnTo>
                    <a:pt x="709" y="273"/>
                  </a:lnTo>
                  <a:lnTo>
                    <a:pt x="732" y="249"/>
                  </a:lnTo>
                  <a:lnTo>
                    <a:pt x="751" y="220"/>
                  </a:lnTo>
                  <a:lnTo>
                    <a:pt x="766" y="188"/>
                  </a:lnTo>
                  <a:lnTo>
                    <a:pt x="781" y="155"/>
                  </a:lnTo>
                  <a:lnTo>
                    <a:pt x="798" y="122"/>
                  </a:lnTo>
                  <a:lnTo>
                    <a:pt x="820" y="94"/>
                  </a:lnTo>
                  <a:lnTo>
                    <a:pt x="820" y="128"/>
                  </a:lnTo>
                  <a:lnTo>
                    <a:pt x="810" y="162"/>
                  </a:lnTo>
                  <a:lnTo>
                    <a:pt x="793" y="194"/>
                  </a:lnTo>
                  <a:lnTo>
                    <a:pt x="775" y="227"/>
                  </a:lnTo>
                  <a:lnTo>
                    <a:pt x="758" y="258"/>
                  </a:lnTo>
                  <a:lnTo>
                    <a:pt x="747" y="289"/>
                  </a:lnTo>
                  <a:lnTo>
                    <a:pt x="750" y="321"/>
                  </a:lnTo>
                  <a:lnTo>
                    <a:pt x="768" y="353"/>
                  </a:lnTo>
                  <a:lnTo>
                    <a:pt x="799" y="351"/>
                  </a:lnTo>
                  <a:lnTo>
                    <a:pt x="829" y="345"/>
                  </a:lnTo>
                  <a:lnTo>
                    <a:pt x="855" y="332"/>
                  </a:lnTo>
                  <a:lnTo>
                    <a:pt x="881" y="317"/>
                  </a:lnTo>
                  <a:lnTo>
                    <a:pt x="905" y="301"/>
                  </a:lnTo>
                  <a:lnTo>
                    <a:pt x="929" y="284"/>
                  </a:lnTo>
                  <a:lnTo>
                    <a:pt x="955" y="269"/>
                  </a:lnTo>
                  <a:lnTo>
                    <a:pt x="986" y="260"/>
                  </a:lnTo>
                  <a:lnTo>
                    <a:pt x="971" y="291"/>
                  </a:lnTo>
                  <a:lnTo>
                    <a:pt x="936" y="321"/>
                  </a:lnTo>
                  <a:lnTo>
                    <a:pt x="891" y="347"/>
                  </a:lnTo>
                  <a:lnTo>
                    <a:pt x="847" y="373"/>
                  </a:lnTo>
                  <a:lnTo>
                    <a:pt x="811" y="398"/>
                  </a:lnTo>
                  <a:lnTo>
                    <a:pt x="796" y="425"/>
                  </a:lnTo>
                  <a:lnTo>
                    <a:pt x="813" y="454"/>
                  </a:lnTo>
                  <a:lnTo>
                    <a:pt x="872" y="488"/>
                  </a:lnTo>
                  <a:lnTo>
                    <a:pt x="934" y="488"/>
                  </a:lnTo>
                  <a:lnTo>
                    <a:pt x="934" y="498"/>
                  </a:lnTo>
                  <a:lnTo>
                    <a:pt x="872" y="511"/>
                  </a:lnTo>
                  <a:lnTo>
                    <a:pt x="809" y="524"/>
                  </a:lnTo>
                  <a:lnTo>
                    <a:pt x="744" y="539"/>
                  </a:lnTo>
                  <a:lnTo>
                    <a:pt x="684" y="560"/>
                  </a:lnTo>
                  <a:lnTo>
                    <a:pt x="629" y="586"/>
                  </a:lnTo>
                  <a:lnTo>
                    <a:pt x="584" y="626"/>
                  </a:lnTo>
                  <a:lnTo>
                    <a:pt x="549" y="678"/>
                  </a:lnTo>
                  <a:lnTo>
                    <a:pt x="529" y="747"/>
                  </a:lnTo>
                  <a:lnTo>
                    <a:pt x="517" y="777"/>
                  </a:lnTo>
                  <a:lnTo>
                    <a:pt x="494" y="797"/>
                  </a:lnTo>
                  <a:lnTo>
                    <a:pt x="465" y="808"/>
                  </a:lnTo>
                  <a:lnTo>
                    <a:pt x="436" y="816"/>
                  </a:lnTo>
                  <a:lnTo>
                    <a:pt x="408" y="822"/>
                  </a:lnTo>
                  <a:lnTo>
                    <a:pt x="391" y="835"/>
                  </a:lnTo>
                  <a:lnTo>
                    <a:pt x="388" y="856"/>
                  </a:lnTo>
                  <a:lnTo>
                    <a:pt x="405" y="891"/>
                  </a:lnTo>
                  <a:lnTo>
                    <a:pt x="396" y="926"/>
                  </a:lnTo>
                  <a:lnTo>
                    <a:pt x="394" y="964"/>
                  </a:lnTo>
                  <a:lnTo>
                    <a:pt x="395" y="1001"/>
                  </a:lnTo>
                  <a:lnTo>
                    <a:pt x="399" y="1041"/>
                  </a:lnTo>
                  <a:lnTo>
                    <a:pt x="402" y="1077"/>
                  </a:lnTo>
                  <a:lnTo>
                    <a:pt x="404" y="1114"/>
                  </a:lnTo>
                  <a:lnTo>
                    <a:pt x="402" y="1148"/>
                  </a:lnTo>
                  <a:lnTo>
                    <a:pt x="395" y="1182"/>
                  </a:lnTo>
                  <a:lnTo>
                    <a:pt x="385" y="1244"/>
                  </a:lnTo>
                  <a:lnTo>
                    <a:pt x="104" y="1524"/>
                  </a:lnTo>
                  <a:lnTo>
                    <a:pt x="104" y="1513"/>
                  </a:lnTo>
                  <a:lnTo>
                    <a:pt x="102" y="1505"/>
                  </a:lnTo>
                  <a:lnTo>
                    <a:pt x="97" y="1499"/>
                  </a:lnTo>
                  <a:lnTo>
                    <a:pt x="90" y="1496"/>
                  </a:lnTo>
                  <a:lnTo>
                    <a:pt x="80" y="1491"/>
                  </a:lnTo>
                  <a:lnTo>
                    <a:pt x="69" y="1489"/>
                  </a:lnTo>
                  <a:lnTo>
                    <a:pt x="60" y="1486"/>
                  </a:lnTo>
                  <a:lnTo>
                    <a:pt x="52" y="1483"/>
                  </a:lnTo>
                  <a:lnTo>
                    <a:pt x="43" y="1459"/>
                  </a:lnTo>
                  <a:lnTo>
                    <a:pt x="35" y="1435"/>
                  </a:lnTo>
                  <a:lnTo>
                    <a:pt x="25" y="1410"/>
                  </a:lnTo>
                  <a:lnTo>
                    <a:pt x="19" y="1386"/>
                  </a:lnTo>
                  <a:lnTo>
                    <a:pt x="11" y="1359"/>
                  </a:lnTo>
                  <a:lnTo>
                    <a:pt x="5" y="1333"/>
                  </a:lnTo>
                  <a:lnTo>
                    <a:pt x="0" y="1305"/>
                  </a:lnTo>
                  <a:lnTo>
                    <a:pt x="0" y="1276"/>
                  </a:lnTo>
                  <a:lnTo>
                    <a:pt x="13" y="1259"/>
                  </a:lnTo>
                  <a:lnTo>
                    <a:pt x="29" y="1247"/>
                  </a:lnTo>
                  <a:lnTo>
                    <a:pt x="45" y="1239"/>
                  </a:lnTo>
                  <a:lnTo>
                    <a:pt x="64" y="1235"/>
                  </a:lnTo>
                  <a:lnTo>
                    <a:pt x="82" y="1229"/>
                  </a:lnTo>
                  <a:lnTo>
                    <a:pt x="101" y="1224"/>
                  </a:lnTo>
                  <a:lnTo>
                    <a:pt x="118" y="1215"/>
                  </a:lnTo>
                  <a:lnTo>
                    <a:pt x="136" y="1203"/>
                  </a:lnTo>
                  <a:lnTo>
                    <a:pt x="177" y="1117"/>
                  </a:lnTo>
                  <a:lnTo>
                    <a:pt x="219" y="1031"/>
                  </a:lnTo>
                  <a:lnTo>
                    <a:pt x="258" y="946"/>
                  </a:lnTo>
                  <a:lnTo>
                    <a:pt x="297" y="861"/>
                  </a:lnTo>
                  <a:lnTo>
                    <a:pt x="333" y="775"/>
                  </a:lnTo>
                  <a:lnTo>
                    <a:pt x="370" y="689"/>
                  </a:lnTo>
                  <a:lnTo>
                    <a:pt x="403" y="603"/>
                  </a:lnTo>
                  <a:lnTo>
                    <a:pt x="437" y="519"/>
                  </a:lnTo>
                  <a:lnTo>
                    <a:pt x="430" y="472"/>
                  </a:lnTo>
                  <a:lnTo>
                    <a:pt x="423" y="428"/>
                  </a:lnTo>
                  <a:lnTo>
                    <a:pt x="414" y="384"/>
                  </a:lnTo>
                  <a:lnTo>
                    <a:pt x="406" y="342"/>
                  </a:lnTo>
                  <a:lnTo>
                    <a:pt x="397" y="298"/>
                  </a:lnTo>
                  <a:lnTo>
                    <a:pt x="390" y="255"/>
                  </a:lnTo>
                  <a:lnTo>
                    <a:pt x="386" y="210"/>
                  </a:lnTo>
                  <a:lnTo>
                    <a:pt x="385" y="166"/>
                  </a:lnTo>
                  <a:lnTo>
                    <a:pt x="447" y="353"/>
                  </a:lnTo>
                  <a:lnTo>
                    <a:pt x="506" y="338"/>
                  </a:lnTo>
                  <a:lnTo>
                    <a:pt x="544" y="308"/>
                  </a:lnTo>
                  <a:lnTo>
                    <a:pt x="564" y="266"/>
                  </a:lnTo>
                  <a:lnTo>
                    <a:pt x="576" y="215"/>
                  </a:lnTo>
                  <a:lnTo>
                    <a:pt x="581" y="158"/>
                  </a:lnTo>
                  <a:lnTo>
                    <a:pt x="592" y="101"/>
                  </a:lnTo>
                  <a:lnTo>
                    <a:pt x="608" y="46"/>
                  </a:lnTo>
                  <a:lnTo>
                    <a:pt x="644" y="0"/>
                  </a:lnTo>
                  <a:lnTo>
                    <a:pt x="647" y="41"/>
                  </a:lnTo>
                  <a:lnTo>
                    <a:pt x="647" y="80"/>
                  </a:lnTo>
                  <a:lnTo>
                    <a:pt x="644" y="116"/>
                  </a:lnTo>
                  <a:lnTo>
                    <a:pt x="640" y="154"/>
                  </a:lnTo>
                  <a:lnTo>
                    <a:pt x="634" y="189"/>
                  </a:lnTo>
                  <a:lnTo>
                    <a:pt x="633" y="225"/>
                  </a:lnTo>
                  <a:lnTo>
                    <a:pt x="634" y="262"/>
                  </a:lnTo>
                  <a:lnTo>
                    <a:pt x="644" y="301"/>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4" name="Freeform 34"/>
            <p:cNvSpPr>
              <a:spLocks/>
            </p:cNvSpPr>
            <p:nvPr/>
          </p:nvSpPr>
          <p:spPr bwMode="auto">
            <a:xfrm>
              <a:off x="4023" y="778"/>
              <a:ext cx="167" cy="286"/>
            </a:xfrm>
            <a:custGeom>
              <a:avLst/>
              <a:gdLst/>
              <a:ahLst/>
              <a:cxnLst>
                <a:cxn ang="0">
                  <a:pos x="779" y="118"/>
                </a:cxn>
                <a:cxn ang="0">
                  <a:pos x="676" y="96"/>
                </a:cxn>
                <a:cxn ang="0">
                  <a:pos x="582" y="135"/>
                </a:cxn>
                <a:cxn ang="0">
                  <a:pos x="539" y="203"/>
                </a:cxn>
                <a:cxn ang="0">
                  <a:pos x="397" y="258"/>
                </a:cxn>
                <a:cxn ang="0">
                  <a:pos x="328" y="374"/>
                </a:cxn>
                <a:cxn ang="0">
                  <a:pos x="321" y="445"/>
                </a:cxn>
                <a:cxn ang="0">
                  <a:pos x="215" y="542"/>
                </a:cxn>
                <a:cxn ang="0">
                  <a:pos x="226" y="641"/>
                </a:cxn>
                <a:cxn ang="0">
                  <a:pos x="211" y="765"/>
                </a:cxn>
                <a:cxn ang="0">
                  <a:pos x="228" y="906"/>
                </a:cxn>
                <a:cxn ang="0">
                  <a:pos x="302" y="935"/>
                </a:cxn>
                <a:cxn ang="0">
                  <a:pos x="325" y="985"/>
                </a:cxn>
                <a:cxn ang="0">
                  <a:pos x="300" y="1103"/>
                </a:cxn>
                <a:cxn ang="0">
                  <a:pos x="231" y="1270"/>
                </a:cxn>
                <a:cxn ang="0">
                  <a:pos x="151" y="1397"/>
                </a:cxn>
                <a:cxn ang="0">
                  <a:pos x="61" y="1424"/>
                </a:cxn>
                <a:cxn ang="0">
                  <a:pos x="79" y="1376"/>
                </a:cxn>
                <a:cxn ang="0">
                  <a:pos x="135" y="1285"/>
                </a:cxn>
                <a:cxn ang="0">
                  <a:pos x="103" y="1233"/>
                </a:cxn>
                <a:cxn ang="0">
                  <a:pos x="131" y="1168"/>
                </a:cxn>
                <a:cxn ang="0">
                  <a:pos x="64" y="1170"/>
                </a:cxn>
                <a:cxn ang="0">
                  <a:pos x="169" y="1082"/>
                </a:cxn>
                <a:cxn ang="0">
                  <a:pos x="127" y="1068"/>
                </a:cxn>
                <a:cxn ang="0">
                  <a:pos x="9" y="1143"/>
                </a:cxn>
                <a:cxn ang="0">
                  <a:pos x="11" y="1089"/>
                </a:cxn>
                <a:cxn ang="0">
                  <a:pos x="130" y="1021"/>
                </a:cxn>
                <a:cxn ang="0">
                  <a:pos x="119" y="968"/>
                </a:cxn>
                <a:cxn ang="0">
                  <a:pos x="91" y="919"/>
                </a:cxn>
                <a:cxn ang="0">
                  <a:pos x="145" y="871"/>
                </a:cxn>
                <a:cxn ang="0">
                  <a:pos x="49" y="902"/>
                </a:cxn>
                <a:cxn ang="0">
                  <a:pos x="3" y="900"/>
                </a:cxn>
                <a:cxn ang="0">
                  <a:pos x="44" y="857"/>
                </a:cxn>
                <a:cxn ang="0">
                  <a:pos x="165" y="768"/>
                </a:cxn>
                <a:cxn ang="0">
                  <a:pos x="125" y="757"/>
                </a:cxn>
                <a:cxn ang="0">
                  <a:pos x="107" y="691"/>
                </a:cxn>
                <a:cxn ang="0">
                  <a:pos x="142" y="640"/>
                </a:cxn>
                <a:cxn ang="0">
                  <a:pos x="142" y="588"/>
                </a:cxn>
                <a:cxn ang="0">
                  <a:pos x="63" y="632"/>
                </a:cxn>
                <a:cxn ang="0">
                  <a:pos x="139" y="550"/>
                </a:cxn>
                <a:cxn ang="0">
                  <a:pos x="154" y="507"/>
                </a:cxn>
                <a:cxn ang="0">
                  <a:pos x="93" y="520"/>
                </a:cxn>
                <a:cxn ang="0">
                  <a:pos x="195" y="480"/>
                </a:cxn>
                <a:cxn ang="0">
                  <a:pos x="235" y="356"/>
                </a:cxn>
                <a:cxn ang="0">
                  <a:pos x="289" y="273"/>
                </a:cxn>
                <a:cxn ang="0">
                  <a:pos x="321" y="249"/>
                </a:cxn>
                <a:cxn ang="0">
                  <a:pos x="251" y="232"/>
                </a:cxn>
                <a:cxn ang="0">
                  <a:pos x="311" y="185"/>
                </a:cxn>
                <a:cxn ang="0">
                  <a:pos x="342" y="144"/>
                </a:cxn>
                <a:cxn ang="0">
                  <a:pos x="259" y="145"/>
                </a:cxn>
                <a:cxn ang="0">
                  <a:pos x="229" y="166"/>
                </a:cxn>
                <a:cxn ang="0">
                  <a:pos x="364" y="136"/>
                </a:cxn>
                <a:cxn ang="0">
                  <a:pos x="432" y="175"/>
                </a:cxn>
                <a:cxn ang="0">
                  <a:pos x="475" y="150"/>
                </a:cxn>
                <a:cxn ang="0">
                  <a:pos x="550" y="31"/>
                </a:cxn>
                <a:cxn ang="0">
                  <a:pos x="603" y="66"/>
                </a:cxn>
                <a:cxn ang="0">
                  <a:pos x="724" y="0"/>
                </a:cxn>
              </a:cxnLst>
              <a:rect l="0" t="0" r="r" b="b"/>
              <a:pathLst>
                <a:path w="834" h="1430">
                  <a:moveTo>
                    <a:pt x="830" y="73"/>
                  </a:moveTo>
                  <a:lnTo>
                    <a:pt x="834" y="99"/>
                  </a:lnTo>
                  <a:lnTo>
                    <a:pt x="830" y="115"/>
                  </a:lnTo>
                  <a:lnTo>
                    <a:pt x="817" y="121"/>
                  </a:lnTo>
                  <a:lnTo>
                    <a:pt x="800" y="122"/>
                  </a:lnTo>
                  <a:lnTo>
                    <a:pt x="779" y="118"/>
                  </a:lnTo>
                  <a:lnTo>
                    <a:pt x="759" y="116"/>
                  </a:lnTo>
                  <a:lnTo>
                    <a:pt x="739" y="117"/>
                  </a:lnTo>
                  <a:lnTo>
                    <a:pt x="726" y="125"/>
                  </a:lnTo>
                  <a:lnTo>
                    <a:pt x="711" y="108"/>
                  </a:lnTo>
                  <a:lnTo>
                    <a:pt x="695" y="99"/>
                  </a:lnTo>
                  <a:lnTo>
                    <a:pt x="676" y="96"/>
                  </a:lnTo>
                  <a:lnTo>
                    <a:pt x="658" y="97"/>
                  </a:lnTo>
                  <a:lnTo>
                    <a:pt x="638" y="100"/>
                  </a:lnTo>
                  <a:lnTo>
                    <a:pt x="620" y="108"/>
                  </a:lnTo>
                  <a:lnTo>
                    <a:pt x="604" y="116"/>
                  </a:lnTo>
                  <a:lnTo>
                    <a:pt x="591" y="125"/>
                  </a:lnTo>
                  <a:lnTo>
                    <a:pt x="582" y="135"/>
                  </a:lnTo>
                  <a:lnTo>
                    <a:pt x="573" y="145"/>
                  </a:lnTo>
                  <a:lnTo>
                    <a:pt x="564" y="156"/>
                  </a:lnTo>
                  <a:lnTo>
                    <a:pt x="556" y="167"/>
                  </a:lnTo>
                  <a:lnTo>
                    <a:pt x="548" y="177"/>
                  </a:lnTo>
                  <a:lnTo>
                    <a:pt x="544" y="189"/>
                  </a:lnTo>
                  <a:lnTo>
                    <a:pt x="539" y="203"/>
                  </a:lnTo>
                  <a:lnTo>
                    <a:pt x="539" y="218"/>
                  </a:lnTo>
                  <a:lnTo>
                    <a:pt x="508" y="210"/>
                  </a:lnTo>
                  <a:lnTo>
                    <a:pt x="478" y="213"/>
                  </a:lnTo>
                  <a:lnTo>
                    <a:pt x="449" y="222"/>
                  </a:lnTo>
                  <a:lnTo>
                    <a:pt x="423" y="239"/>
                  </a:lnTo>
                  <a:lnTo>
                    <a:pt x="397" y="258"/>
                  </a:lnTo>
                  <a:lnTo>
                    <a:pt x="373" y="282"/>
                  </a:lnTo>
                  <a:lnTo>
                    <a:pt x="351" y="307"/>
                  </a:lnTo>
                  <a:lnTo>
                    <a:pt x="331" y="332"/>
                  </a:lnTo>
                  <a:lnTo>
                    <a:pt x="330" y="345"/>
                  </a:lnTo>
                  <a:lnTo>
                    <a:pt x="329" y="360"/>
                  </a:lnTo>
                  <a:lnTo>
                    <a:pt x="328" y="374"/>
                  </a:lnTo>
                  <a:lnTo>
                    <a:pt x="328" y="387"/>
                  </a:lnTo>
                  <a:lnTo>
                    <a:pt x="328" y="398"/>
                  </a:lnTo>
                  <a:lnTo>
                    <a:pt x="330" y="411"/>
                  </a:lnTo>
                  <a:lnTo>
                    <a:pt x="334" y="423"/>
                  </a:lnTo>
                  <a:lnTo>
                    <a:pt x="342" y="436"/>
                  </a:lnTo>
                  <a:lnTo>
                    <a:pt x="321" y="445"/>
                  </a:lnTo>
                  <a:lnTo>
                    <a:pt x="304" y="457"/>
                  </a:lnTo>
                  <a:lnTo>
                    <a:pt x="286" y="472"/>
                  </a:lnTo>
                  <a:lnTo>
                    <a:pt x="269" y="489"/>
                  </a:lnTo>
                  <a:lnTo>
                    <a:pt x="251" y="506"/>
                  </a:lnTo>
                  <a:lnTo>
                    <a:pt x="233" y="525"/>
                  </a:lnTo>
                  <a:lnTo>
                    <a:pt x="215" y="542"/>
                  </a:lnTo>
                  <a:lnTo>
                    <a:pt x="197" y="560"/>
                  </a:lnTo>
                  <a:lnTo>
                    <a:pt x="198" y="577"/>
                  </a:lnTo>
                  <a:lnTo>
                    <a:pt x="203" y="595"/>
                  </a:lnTo>
                  <a:lnTo>
                    <a:pt x="209" y="611"/>
                  </a:lnTo>
                  <a:lnTo>
                    <a:pt x="218" y="627"/>
                  </a:lnTo>
                  <a:lnTo>
                    <a:pt x="226" y="641"/>
                  </a:lnTo>
                  <a:lnTo>
                    <a:pt x="235" y="658"/>
                  </a:lnTo>
                  <a:lnTo>
                    <a:pt x="242" y="675"/>
                  </a:lnTo>
                  <a:lnTo>
                    <a:pt x="249" y="694"/>
                  </a:lnTo>
                  <a:lnTo>
                    <a:pt x="235" y="717"/>
                  </a:lnTo>
                  <a:lnTo>
                    <a:pt x="223" y="741"/>
                  </a:lnTo>
                  <a:lnTo>
                    <a:pt x="211" y="765"/>
                  </a:lnTo>
                  <a:lnTo>
                    <a:pt x="202" y="788"/>
                  </a:lnTo>
                  <a:lnTo>
                    <a:pt x="195" y="812"/>
                  </a:lnTo>
                  <a:lnTo>
                    <a:pt x="196" y="838"/>
                  </a:lnTo>
                  <a:lnTo>
                    <a:pt x="202" y="864"/>
                  </a:lnTo>
                  <a:lnTo>
                    <a:pt x="217" y="892"/>
                  </a:lnTo>
                  <a:lnTo>
                    <a:pt x="228" y="906"/>
                  </a:lnTo>
                  <a:lnTo>
                    <a:pt x="239" y="917"/>
                  </a:lnTo>
                  <a:lnTo>
                    <a:pt x="249" y="925"/>
                  </a:lnTo>
                  <a:lnTo>
                    <a:pt x="261" y="932"/>
                  </a:lnTo>
                  <a:lnTo>
                    <a:pt x="273" y="935"/>
                  </a:lnTo>
                  <a:lnTo>
                    <a:pt x="287" y="936"/>
                  </a:lnTo>
                  <a:lnTo>
                    <a:pt x="302" y="935"/>
                  </a:lnTo>
                  <a:lnTo>
                    <a:pt x="321" y="933"/>
                  </a:lnTo>
                  <a:lnTo>
                    <a:pt x="321" y="941"/>
                  </a:lnTo>
                  <a:lnTo>
                    <a:pt x="321" y="951"/>
                  </a:lnTo>
                  <a:lnTo>
                    <a:pt x="321" y="962"/>
                  </a:lnTo>
                  <a:lnTo>
                    <a:pt x="324" y="975"/>
                  </a:lnTo>
                  <a:lnTo>
                    <a:pt x="325" y="985"/>
                  </a:lnTo>
                  <a:lnTo>
                    <a:pt x="329" y="996"/>
                  </a:lnTo>
                  <a:lnTo>
                    <a:pt x="334" y="1006"/>
                  </a:lnTo>
                  <a:lnTo>
                    <a:pt x="342" y="1016"/>
                  </a:lnTo>
                  <a:lnTo>
                    <a:pt x="315" y="1041"/>
                  </a:lnTo>
                  <a:lnTo>
                    <a:pt x="303" y="1072"/>
                  </a:lnTo>
                  <a:lnTo>
                    <a:pt x="300" y="1103"/>
                  </a:lnTo>
                  <a:lnTo>
                    <a:pt x="302" y="1137"/>
                  </a:lnTo>
                  <a:lnTo>
                    <a:pt x="301" y="1169"/>
                  </a:lnTo>
                  <a:lnTo>
                    <a:pt x="294" y="1199"/>
                  </a:lnTo>
                  <a:lnTo>
                    <a:pt x="274" y="1224"/>
                  </a:lnTo>
                  <a:lnTo>
                    <a:pt x="239" y="1245"/>
                  </a:lnTo>
                  <a:lnTo>
                    <a:pt x="231" y="1270"/>
                  </a:lnTo>
                  <a:lnTo>
                    <a:pt x="221" y="1293"/>
                  </a:lnTo>
                  <a:lnTo>
                    <a:pt x="206" y="1315"/>
                  </a:lnTo>
                  <a:lnTo>
                    <a:pt x="191" y="1336"/>
                  </a:lnTo>
                  <a:lnTo>
                    <a:pt x="176" y="1355"/>
                  </a:lnTo>
                  <a:lnTo>
                    <a:pt x="162" y="1377"/>
                  </a:lnTo>
                  <a:lnTo>
                    <a:pt x="151" y="1397"/>
                  </a:lnTo>
                  <a:lnTo>
                    <a:pt x="145" y="1421"/>
                  </a:lnTo>
                  <a:lnTo>
                    <a:pt x="128" y="1427"/>
                  </a:lnTo>
                  <a:lnTo>
                    <a:pt x="111" y="1430"/>
                  </a:lnTo>
                  <a:lnTo>
                    <a:pt x="94" y="1430"/>
                  </a:lnTo>
                  <a:lnTo>
                    <a:pt x="78" y="1429"/>
                  </a:lnTo>
                  <a:lnTo>
                    <a:pt x="61" y="1424"/>
                  </a:lnTo>
                  <a:lnTo>
                    <a:pt x="47" y="1419"/>
                  </a:lnTo>
                  <a:lnTo>
                    <a:pt x="33" y="1410"/>
                  </a:lnTo>
                  <a:lnTo>
                    <a:pt x="21" y="1399"/>
                  </a:lnTo>
                  <a:lnTo>
                    <a:pt x="40" y="1393"/>
                  </a:lnTo>
                  <a:lnTo>
                    <a:pt x="60" y="1386"/>
                  </a:lnTo>
                  <a:lnTo>
                    <a:pt x="79" y="1376"/>
                  </a:lnTo>
                  <a:lnTo>
                    <a:pt x="100" y="1364"/>
                  </a:lnTo>
                  <a:lnTo>
                    <a:pt x="116" y="1350"/>
                  </a:lnTo>
                  <a:lnTo>
                    <a:pt x="133" y="1336"/>
                  </a:lnTo>
                  <a:lnTo>
                    <a:pt x="145" y="1321"/>
                  </a:lnTo>
                  <a:lnTo>
                    <a:pt x="155" y="1307"/>
                  </a:lnTo>
                  <a:lnTo>
                    <a:pt x="135" y="1285"/>
                  </a:lnTo>
                  <a:lnTo>
                    <a:pt x="11" y="1359"/>
                  </a:lnTo>
                  <a:lnTo>
                    <a:pt x="9" y="1317"/>
                  </a:lnTo>
                  <a:lnTo>
                    <a:pt x="22" y="1288"/>
                  </a:lnTo>
                  <a:lnTo>
                    <a:pt x="43" y="1265"/>
                  </a:lnTo>
                  <a:lnTo>
                    <a:pt x="73" y="1249"/>
                  </a:lnTo>
                  <a:lnTo>
                    <a:pt x="103" y="1233"/>
                  </a:lnTo>
                  <a:lnTo>
                    <a:pt x="134" y="1218"/>
                  </a:lnTo>
                  <a:lnTo>
                    <a:pt x="159" y="1197"/>
                  </a:lnTo>
                  <a:lnTo>
                    <a:pt x="177" y="1171"/>
                  </a:lnTo>
                  <a:lnTo>
                    <a:pt x="160" y="1166"/>
                  </a:lnTo>
                  <a:lnTo>
                    <a:pt x="146" y="1166"/>
                  </a:lnTo>
                  <a:lnTo>
                    <a:pt x="131" y="1168"/>
                  </a:lnTo>
                  <a:lnTo>
                    <a:pt x="118" y="1173"/>
                  </a:lnTo>
                  <a:lnTo>
                    <a:pt x="102" y="1179"/>
                  </a:lnTo>
                  <a:lnTo>
                    <a:pt x="86" y="1186"/>
                  </a:lnTo>
                  <a:lnTo>
                    <a:pt x="69" y="1190"/>
                  </a:lnTo>
                  <a:lnTo>
                    <a:pt x="52" y="1193"/>
                  </a:lnTo>
                  <a:lnTo>
                    <a:pt x="64" y="1170"/>
                  </a:lnTo>
                  <a:lnTo>
                    <a:pt x="79" y="1152"/>
                  </a:lnTo>
                  <a:lnTo>
                    <a:pt x="96" y="1135"/>
                  </a:lnTo>
                  <a:lnTo>
                    <a:pt x="114" y="1122"/>
                  </a:lnTo>
                  <a:lnTo>
                    <a:pt x="133" y="1108"/>
                  </a:lnTo>
                  <a:lnTo>
                    <a:pt x="152" y="1096"/>
                  </a:lnTo>
                  <a:lnTo>
                    <a:pt x="169" y="1082"/>
                  </a:lnTo>
                  <a:lnTo>
                    <a:pt x="187" y="1068"/>
                  </a:lnTo>
                  <a:lnTo>
                    <a:pt x="174" y="1059"/>
                  </a:lnTo>
                  <a:lnTo>
                    <a:pt x="163" y="1056"/>
                  </a:lnTo>
                  <a:lnTo>
                    <a:pt x="151" y="1057"/>
                  </a:lnTo>
                  <a:lnTo>
                    <a:pt x="139" y="1063"/>
                  </a:lnTo>
                  <a:lnTo>
                    <a:pt x="127" y="1068"/>
                  </a:lnTo>
                  <a:lnTo>
                    <a:pt x="116" y="1076"/>
                  </a:lnTo>
                  <a:lnTo>
                    <a:pt x="104" y="1082"/>
                  </a:lnTo>
                  <a:lnTo>
                    <a:pt x="93" y="1089"/>
                  </a:lnTo>
                  <a:lnTo>
                    <a:pt x="21" y="1151"/>
                  </a:lnTo>
                  <a:lnTo>
                    <a:pt x="13" y="1149"/>
                  </a:lnTo>
                  <a:lnTo>
                    <a:pt x="9" y="1143"/>
                  </a:lnTo>
                  <a:lnTo>
                    <a:pt x="7" y="1135"/>
                  </a:lnTo>
                  <a:lnTo>
                    <a:pt x="7" y="1127"/>
                  </a:lnTo>
                  <a:lnTo>
                    <a:pt x="7" y="1116"/>
                  </a:lnTo>
                  <a:lnTo>
                    <a:pt x="8" y="1106"/>
                  </a:lnTo>
                  <a:lnTo>
                    <a:pt x="9" y="1097"/>
                  </a:lnTo>
                  <a:lnTo>
                    <a:pt x="11" y="1089"/>
                  </a:lnTo>
                  <a:lnTo>
                    <a:pt x="30" y="1082"/>
                  </a:lnTo>
                  <a:lnTo>
                    <a:pt x="50" y="1073"/>
                  </a:lnTo>
                  <a:lnTo>
                    <a:pt x="70" y="1062"/>
                  </a:lnTo>
                  <a:lnTo>
                    <a:pt x="92" y="1049"/>
                  </a:lnTo>
                  <a:lnTo>
                    <a:pt x="111" y="1035"/>
                  </a:lnTo>
                  <a:lnTo>
                    <a:pt x="130" y="1021"/>
                  </a:lnTo>
                  <a:lnTo>
                    <a:pt x="148" y="1007"/>
                  </a:lnTo>
                  <a:lnTo>
                    <a:pt x="165" y="995"/>
                  </a:lnTo>
                  <a:lnTo>
                    <a:pt x="147" y="996"/>
                  </a:lnTo>
                  <a:lnTo>
                    <a:pt x="136" y="992"/>
                  </a:lnTo>
                  <a:lnTo>
                    <a:pt x="126" y="980"/>
                  </a:lnTo>
                  <a:lnTo>
                    <a:pt x="119" y="968"/>
                  </a:lnTo>
                  <a:lnTo>
                    <a:pt x="110" y="952"/>
                  </a:lnTo>
                  <a:lnTo>
                    <a:pt x="101" y="941"/>
                  </a:lnTo>
                  <a:lnTo>
                    <a:pt x="88" y="933"/>
                  </a:lnTo>
                  <a:lnTo>
                    <a:pt x="73" y="933"/>
                  </a:lnTo>
                  <a:lnTo>
                    <a:pt x="81" y="925"/>
                  </a:lnTo>
                  <a:lnTo>
                    <a:pt x="91" y="919"/>
                  </a:lnTo>
                  <a:lnTo>
                    <a:pt x="101" y="914"/>
                  </a:lnTo>
                  <a:lnTo>
                    <a:pt x="112" y="909"/>
                  </a:lnTo>
                  <a:lnTo>
                    <a:pt x="121" y="901"/>
                  </a:lnTo>
                  <a:lnTo>
                    <a:pt x="131" y="894"/>
                  </a:lnTo>
                  <a:lnTo>
                    <a:pt x="138" y="883"/>
                  </a:lnTo>
                  <a:lnTo>
                    <a:pt x="145" y="871"/>
                  </a:lnTo>
                  <a:lnTo>
                    <a:pt x="126" y="865"/>
                  </a:lnTo>
                  <a:lnTo>
                    <a:pt x="109" y="867"/>
                  </a:lnTo>
                  <a:lnTo>
                    <a:pt x="92" y="872"/>
                  </a:lnTo>
                  <a:lnTo>
                    <a:pt x="78" y="881"/>
                  </a:lnTo>
                  <a:lnTo>
                    <a:pt x="64" y="891"/>
                  </a:lnTo>
                  <a:lnTo>
                    <a:pt x="49" y="902"/>
                  </a:lnTo>
                  <a:lnTo>
                    <a:pt x="34" y="913"/>
                  </a:lnTo>
                  <a:lnTo>
                    <a:pt x="21" y="923"/>
                  </a:lnTo>
                  <a:lnTo>
                    <a:pt x="13" y="917"/>
                  </a:lnTo>
                  <a:lnTo>
                    <a:pt x="8" y="913"/>
                  </a:lnTo>
                  <a:lnTo>
                    <a:pt x="4" y="906"/>
                  </a:lnTo>
                  <a:lnTo>
                    <a:pt x="3" y="900"/>
                  </a:lnTo>
                  <a:lnTo>
                    <a:pt x="0" y="892"/>
                  </a:lnTo>
                  <a:lnTo>
                    <a:pt x="0" y="885"/>
                  </a:lnTo>
                  <a:lnTo>
                    <a:pt x="0" y="878"/>
                  </a:lnTo>
                  <a:lnTo>
                    <a:pt x="0" y="871"/>
                  </a:lnTo>
                  <a:lnTo>
                    <a:pt x="22" y="866"/>
                  </a:lnTo>
                  <a:lnTo>
                    <a:pt x="44" y="857"/>
                  </a:lnTo>
                  <a:lnTo>
                    <a:pt x="65" y="842"/>
                  </a:lnTo>
                  <a:lnTo>
                    <a:pt x="86" y="827"/>
                  </a:lnTo>
                  <a:lnTo>
                    <a:pt x="105" y="807"/>
                  </a:lnTo>
                  <a:lnTo>
                    <a:pt x="126" y="792"/>
                  </a:lnTo>
                  <a:lnTo>
                    <a:pt x="145" y="777"/>
                  </a:lnTo>
                  <a:lnTo>
                    <a:pt x="165" y="768"/>
                  </a:lnTo>
                  <a:lnTo>
                    <a:pt x="160" y="760"/>
                  </a:lnTo>
                  <a:lnTo>
                    <a:pt x="155" y="757"/>
                  </a:lnTo>
                  <a:lnTo>
                    <a:pt x="150" y="753"/>
                  </a:lnTo>
                  <a:lnTo>
                    <a:pt x="145" y="753"/>
                  </a:lnTo>
                  <a:lnTo>
                    <a:pt x="133" y="754"/>
                  </a:lnTo>
                  <a:lnTo>
                    <a:pt x="125" y="757"/>
                  </a:lnTo>
                  <a:lnTo>
                    <a:pt x="135" y="744"/>
                  </a:lnTo>
                  <a:lnTo>
                    <a:pt x="137" y="733"/>
                  </a:lnTo>
                  <a:lnTo>
                    <a:pt x="134" y="722"/>
                  </a:lnTo>
                  <a:lnTo>
                    <a:pt x="127" y="711"/>
                  </a:lnTo>
                  <a:lnTo>
                    <a:pt x="117" y="700"/>
                  </a:lnTo>
                  <a:lnTo>
                    <a:pt x="107" y="691"/>
                  </a:lnTo>
                  <a:lnTo>
                    <a:pt x="98" y="681"/>
                  </a:lnTo>
                  <a:lnTo>
                    <a:pt x="93" y="674"/>
                  </a:lnTo>
                  <a:lnTo>
                    <a:pt x="104" y="667"/>
                  </a:lnTo>
                  <a:lnTo>
                    <a:pt x="117" y="661"/>
                  </a:lnTo>
                  <a:lnTo>
                    <a:pt x="129" y="650"/>
                  </a:lnTo>
                  <a:lnTo>
                    <a:pt x="142" y="640"/>
                  </a:lnTo>
                  <a:lnTo>
                    <a:pt x="152" y="628"/>
                  </a:lnTo>
                  <a:lnTo>
                    <a:pt x="162" y="615"/>
                  </a:lnTo>
                  <a:lnTo>
                    <a:pt x="170" y="602"/>
                  </a:lnTo>
                  <a:lnTo>
                    <a:pt x="177" y="592"/>
                  </a:lnTo>
                  <a:lnTo>
                    <a:pt x="157" y="586"/>
                  </a:lnTo>
                  <a:lnTo>
                    <a:pt x="142" y="588"/>
                  </a:lnTo>
                  <a:lnTo>
                    <a:pt x="127" y="594"/>
                  </a:lnTo>
                  <a:lnTo>
                    <a:pt x="114" y="603"/>
                  </a:lnTo>
                  <a:lnTo>
                    <a:pt x="101" y="612"/>
                  </a:lnTo>
                  <a:lnTo>
                    <a:pt x="90" y="622"/>
                  </a:lnTo>
                  <a:lnTo>
                    <a:pt x="76" y="629"/>
                  </a:lnTo>
                  <a:lnTo>
                    <a:pt x="63" y="632"/>
                  </a:lnTo>
                  <a:lnTo>
                    <a:pt x="41" y="602"/>
                  </a:lnTo>
                  <a:lnTo>
                    <a:pt x="57" y="589"/>
                  </a:lnTo>
                  <a:lnTo>
                    <a:pt x="76" y="579"/>
                  </a:lnTo>
                  <a:lnTo>
                    <a:pt x="96" y="569"/>
                  </a:lnTo>
                  <a:lnTo>
                    <a:pt x="119" y="560"/>
                  </a:lnTo>
                  <a:lnTo>
                    <a:pt x="139" y="550"/>
                  </a:lnTo>
                  <a:lnTo>
                    <a:pt x="160" y="540"/>
                  </a:lnTo>
                  <a:lnTo>
                    <a:pt x="179" y="528"/>
                  </a:lnTo>
                  <a:lnTo>
                    <a:pt x="197" y="518"/>
                  </a:lnTo>
                  <a:lnTo>
                    <a:pt x="183" y="509"/>
                  </a:lnTo>
                  <a:lnTo>
                    <a:pt x="170" y="506"/>
                  </a:lnTo>
                  <a:lnTo>
                    <a:pt x="154" y="507"/>
                  </a:lnTo>
                  <a:lnTo>
                    <a:pt x="139" y="513"/>
                  </a:lnTo>
                  <a:lnTo>
                    <a:pt x="124" y="518"/>
                  </a:lnTo>
                  <a:lnTo>
                    <a:pt x="109" y="526"/>
                  </a:lnTo>
                  <a:lnTo>
                    <a:pt x="95" y="533"/>
                  </a:lnTo>
                  <a:lnTo>
                    <a:pt x="83" y="540"/>
                  </a:lnTo>
                  <a:lnTo>
                    <a:pt x="93" y="520"/>
                  </a:lnTo>
                  <a:lnTo>
                    <a:pt x="110" y="511"/>
                  </a:lnTo>
                  <a:lnTo>
                    <a:pt x="129" y="507"/>
                  </a:lnTo>
                  <a:lnTo>
                    <a:pt x="151" y="506"/>
                  </a:lnTo>
                  <a:lnTo>
                    <a:pt x="170" y="501"/>
                  </a:lnTo>
                  <a:lnTo>
                    <a:pt x="186" y="495"/>
                  </a:lnTo>
                  <a:lnTo>
                    <a:pt x="195" y="480"/>
                  </a:lnTo>
                  <a:lnTo>
                    <a:pt x="197" y="456"/>
                  </a:lnTo>
                  <a:lnTo>
                    <a:pt x="155" y="404"/>
                  </a:lnTo>
                  <a:lnTo>
                    <a:pt x="166" y="385"/>
                  </a:lnTo>
                  <a:lnTo>
                    <a:pt x="187" y="372"/>
                  </a:lnTo>
                  <a:lnTo>
                    <a:pt x="211" y="363"/>
                  </a:lnTo>
                  <a:lnTo>
                    <a:pt x="235" y="356"/>
                  </a:lnTo>
                  <a:lnTo>
                    <a:pt x="257" y="344"/>
                  </a:lnTo>
                  <a:lnTo>
                    <a:pt x="272" y="330"/>
                  </a:lnTo>
                  <a:lnTo>
                    <a:pt x="276" y="305"/>
                  </a:lnTo>
                  <a:lnTo>
                    <a:pt x="269" y="270"/>
                  </a:lnTo>
                  <a:lnTo>
                    <a:pt x="279" y="272"/>
                  </a:lnTo>
                  <a:lnTo>
                    <a:pt x="289" y="273"/>
                  </a:lnTo>
                  <a:lnTo>
                    <a:pt x="295" y="272"/>
                  </a:lnTo>
                  <a:lnTo>
                    <a:pt x="303" y="271"/>
                  </a:lnTo>
                  <a:lnTo>
                    <a:pt x="308" y="266"/>
                  </a:lnTo>
                  <a:lnTo>
                    <a:pt x="312" y="262"/>
                  </a:lnTo>
                  <a:lnTo>
                    <a:pt x="317" y="255"/>
                  </a:lnTo>
                  <a:lnTo>
                    <a:pt x="321" y="249"/>
                  </a:lnTo>
                  <a:lnTo>
                    <a:pt x="309" y="234"/>
                  </a:lnTo>
                  <a:lnTo>
                    <a:pt x="298" y="229"/>
                  </a:lnTo>
                  <a:lnTo>
                    <a:pt x="285" y="228"/>
                  </a:lnTo>
                  <a:lnTo>
                    <a:pt x="275" y="231"/>
                  </a:lnTo>
                  <a:lnTo>
                    <a:pt x="263" y="234"/>
                  </a:lnTo>
                  <a:lnTo>
                    <a:pt x="251" y="232"/>
                  </a:lnTo>
                  <a:lnTo>
                    <a:pt x="239" y="223"/>
                  </a:lnTo>
                  <a:lnTo>
                    <a:pt x="229" y="208"/>
                  </a:lnTo>
                  <a:lnTo>
                    <a:pt x="246" y="192"/>
                  </a:lnTo>
                  <a:lnTo>
                    <a:pt x="266" y="186"/>
                  </a:lnTo>
                  <a:lnTo>
                    <a:pt x="289" y="184"/>
                  </a:lnTo>
                  <a:lnTo>
                    <a:pt x="311" y="185"/>
                  </a:lnTo>
                  <a:lnTo>
                    <a:pt x="330" y="184"/>
                  </a:lnTo>
                  <a:lnTo>
                    <a:pt x="347" y="182"/>
                  </a:lnTo>
                  <a:lnTo>
                    <a:pt x="359" y="173"/>
                  </a:lnTo>
                  <a:lnTo>
                    <a:pt x="363" y="156"/>
                  </a:lnTo>
                  <a:lnTo>
                    <a:pt x="353" y="148"/>
                  </a:lnTo>
                  <a:lnTo>
                    <a:pt x="342" y="144"/>
                  </a:lnTo>
                  <a:lnTo>
                    <a:pt x="328" y="142"/>
                  </a:lnTo>
                  <a:lnTo>
                    <a:pt x="315" y="142"/>
                  </a:lnTo>
                  <a:lnTo>
                    <a:pt x="299" y="142"/>
                  </a:lnTo>
                  <a:lnTo>
                    <a:pt x="285" y="143"/>
                  </a:lnTo>
                  <a:lnTo>
                    <a:pt x="272" y="144"/>
                  </a:lnTo>
                  <a:lnTo>
                    <a:pt x="259" y="145"/>
                  </a:lnTo>
                  <a:lnTo>
                    <a:pt x="252" y="152"/>
                  </a:lnTo>
                  <a:lnTo>
                    <a:pt x="247" y="159"/>
                  </a:lnTo>
                  <a:lnTo>
                    <a:pt x="243" y="161"/>
                  </a:lnTo>
                  <a:lnTo>
                    <a:pt x="240" y="163"/>
                  </a:lnTo>
                  <a:lnTo>
                    <a:pt x="234" y="165"/>
                  </a:lnTo>
                  <a:lnTo>
                    <a:pt x="229" y="166"/>
                  </a:lnTo>
                  <a:lnTo>
                    <a:pt x="246" y="149"/>
                  </a:lnTo>
                  <a:lnTo>
                    <a:pt x="266" y="139"/>
                  </a:lnTo>
                  <a:lnTo>
                    <a:pt x="287" y="133"/>
                  </a:lnTo>
                  <a:lnTo>
                    <a:pt x="313" y="132"/>
                  </a:lnTo>
                  <a:lnTo>
                    <a:pt x="338" y="132"/>
                  </a:lnTo>
                  <a:lnTo>
                    <a:pt x="364" y="136"/>
                  </a:lnTo>
                  <a:lnTo>
                    <a:pt x="390" y="140"/>
                  </a:lnTo>
                  <a:lnTo>
                    <a:pt x="415" y="145"/>
                  </a:lnTo>
                  <a:lnTo>
                    <a:pt x="421" y="150"/>
                  </a:lnTo>
                  <a:lnTo>
                    <a:pt x="425" y="157"/>
                  </a:lnTo>
                  <a:lnTo>
                    <a:pt x="429" y="166"/>
                  </a:lnTo>
                  <a:lnTo>
                    <a:pt x="432" y="175"/>
                  </a:lnTo>
                  <a:lnTo>
                    <a:pt x="435" y="183"/>
                  </a:lnTo>
                  <a:lnTo>
                    <a:pt x="443" y="189"/>
                  </a:lnTo>
                  <a:lnTo>
                    <a:pt x="452" y="195"/>
                  </a:lnTo>
                  <a:lnTo>
                    <a:pt x="467" y="197"/>
                  </a:lnTo>
                  <a:lnTo>
                    <a:pt x="472" y="175"/>
                  </a:lnTo>
                  <a:lnTo>
                    <a:pt x="475" y="150"/>
                  </a:lnTo>
                  <a:lnTo>
                    <a:pt x="476" y="124"/>
                  </a:lnTo>
                  <a:lnTo>
                    <a:pt x="481" y="98"/>
                  </a:lnTo>
                  <a:lnTo>
                    <a:pt x="486" y="73"/>
                  </a:lnTo>
                  <a:lnTo>
                    <a:pt x="499" y="53"/>
                  </a:lnTo>
                  <a:lnTo>
                    <a:pt x="519" y="38"/>
                  </a:lnTo>
                  <a:lnTo>
                    <a:pt x="550" y="31"/>
                  </a:lnTo>
                  <a:lnTo>
                    <a:pt x="563" y="31"/>
                  </a:lnTo>
                  <a:lnTo>
                    <a:pt x="574" y="36"/>
                  </a:lnTo>
                  <a:lnTo>
                    <a:pt x="585" y="41"/>
                  </a:lnTo>
                  <a:lnTo>
                    <a:pt x="593" y="49"/>
                  </a:lnTo>
                  <a:lnTo>
                    <a:pt x="598" y="56"/>
                  </a:lnTo>
                  <a:lnTo>
                    <a:pt x="603" y="66"/>
                  </a:lnTo>
                  <a:lnTo>
                    <a:pt x="607" y="74"/>
                  </a:lnTo>
                  <a:lnTo>
                    <a:pt x="612" y="83"/>
                  </a:lnTo>
                  <a:lnTo>
                    <a:pt x="629" y="51"/>
                  </a:lnTo>
                  <a:lnTo>
                    <a:pt x="656" y="26"/>
                  </a:lnTo>
                  <a:lnTo>
                    <a:pt x="687" y="8"/>
                  </a:lnTo>
                  <a:lnTo>
                    <a:pt x="724" y="0"/>
                  </a:lnTo>
                  <a:lnTo>
                    <a:pt x="759" y="1"/>
                  </a:lnTo>
                  <a:lnTo>
                    <a:pt x="790" y="12"/>
                  </a:lnTo>
                  <a:lnTo>
                    <a:pt x="815" y="36"/>
                  </a:lnTo>
                  <a:lnTo>
                    <a:pt x="830" y="7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5" name="Freeform 35"/>
            <p:cNvSpPr>
              <a:spLocks/>
            </p:cNvSpPr>
            <p:nvPr/>
          </p:nvSpPr>
          <p:spPr bwMode="auto">
            <a:xfrm>
              <a:off x="4073" y="808"/>
              <a:ext cx="130" cy="165"/>
            </a:xfrm>
            <a:custGeom>
              <a:avLst/>
              <a:gdLst/>
              <a:ahLst/>
              <a:cxnLst>
                <a:cxn ang="0">
                  <a:pos x="522" y="22"/>
                </a:cxn>
                <a:cxn ang="0">
                  <a:pos x="618" y="26"/>
                </a:cxn>
                <a:cxn ang="0">
                  <a:pos x="648" y="58"/>
                </a:cxn>
                <a:cxn ang="0">
                  <a:pos x="623" y="84"/>
                </a:cxn>
                <a:cxn ang="0">
                  <a:pos x="585" y="82"/>
                </a:cxn>
                <a:cxn ang="0">
                  <a:pos x="565" y="169"/>
                </a:cxn>
                <a:cxn ang="0">
                  <a:pos x="496" y="239"/>
                </a:cxn>
                <a:cxn ang="0">
                  <a:pos x="426" y="222"/>
                </a:cxn>
                <a:cxn ang="0">
                  <a:pos x="380" y="169"/>
                </a:cxn>
                <a:cxn ang="0">
                  <a:pos x="358" y="265"/>
                </a:cxn>
                <a:cxn ang="0">
                  <a:pos x="312" y="381"/>
                </a:cxn>
                <a:cxn ang="0">
                  <a:pos x="258" y="384"/>
                </a:cxn>
                <a:cxn ang="0">
                  <a:pos x="227" y="364"/>
                </a:cxn>
                <a:cxn ang="0">
                  <a:pos x="200" y="393"/>
                </a:cxn>
                <a:cxn ang="0">
                  <a:pos x="220" y="437"/>
                </a:cxn>
                <a:cxn ang="0">
                  <a:pos x="253" y="460"/>
                </a:cxn>
                <a:cxn ang="0">
                  <a:pos x="263" y="505"/>
                </a:cxn>
                <a:cxn ang="0">
                  <a:pos x="201" y="619"/>
                </a:cxn>
                <a:cxn ang="0">
                  <a:pos x="270" y="641"/>
                </a:cxn>
                <a:cxn ang="0">
                  <a:pos x="297" y="732"/>
                </a:cxn>
                <a:cxn ang="0">
                  <a:pos x="205" y="796"/>
                </a:cxn>
                <a:cxn ang="0">
                  <a:pos x="125" y="811"/>
                </a:cxn>
                <a:cxn ang="0">
                  <a:pos x="132" y="756"/>
                </a:cxn>
                <a:cxn ang="0">
                  <a:pos x="146" y="695"/>
                </a:cxn>
                <a:cxn ang="0">
                  <a:pos x="68" y="727"/>
                </a:cxn>
                <a:cxn ang="0">
                  <a:pos x="145" y="646"/>
                </a:cxn>
                <a:cxn ang="0">
                  <a:pos x="80" y="626"/>
                </a:cxn>
                <a:cxn ang="0">
                  <a:pos x="0" y="646"/>
                </a:cxn>
                <a:cxn ang="0">
                  <a:pos x="21" y="600"/>
                </a:cxn>
                <a:cxn ang="0">
                  <a:pos x="82" y="594"/>
                </a:cxn>
                <a:cxn ang="0">
                  <a:pos x="128" y="572"/>
                </a:cxn>
                <a:cxn ang="0">
                  <a:pos x="166" y="542"/>
                </a:cxn>
                <a:cxn ang="0">
                  <a:pos x="129" y="527"/>
                </a:cxn>
                <a:cxn ang="0">
                  <a:pos x="93" y="542"/>
                </a:cxn>
                <a:cxn ang="0">
                  <a:pos x="43" y="503"/>
                </a:cxn>
                <a:cxn ang="0">
                  <a:pos x="10" y="450"/>
                </a:cxn>
                <a:cxn ang="0">
                  <a:pos x="71" y="420"/>
                </a:cxn>
                <a:cxn ang="0">
                  <a:pos x="139" y="374"/>
                </a:cxn>
                <a:cxn ang="0">
                  <a:pos x="182" y="298"/>
                </a:cxn>
                <a:cxn ang="0">
                  <a:pos x="277" y="235"/>
                </a:cxn>
                <a:cxn ang="0">
                  <a:pos x="234" y="220"/>
                </a:cxn>
                <a:cxn ang="0">
                  <a:pos x="163" y="254"/>
                </a:cxn>
                <a:cxn ang="0">
                  <a:pos x="176" y="242"/>
                </a:cxn>
                <a:cxn ang="0">
                  <a:pos x="242" y="190"/>
                </a:cxn>
                <a:cxn ang="0">
                  <a:pos x="232" y="161"/>
                </a:cxn>
                <a:cxn ang="0">
                  <a:pos x="160" y="196"/>
                </a:cxn>
                <a:cxn ang="0">
                  <a:pos x="157" y="159"/>
                </a:cxn>
                <a:cxn ang="0">
                  <a:pos x="259" y="117"/>
                </a:cxn>
                <a:cxn ang="0">
                  <a:pos x="332" y="129"/>
                </a:cxn>
                <a:cxn ang="0">
                  <a:pos x="331" y="80"/>
                </a:cxn>
                <a:cxn ang="0">
                  <a:pos x="355" y="27"/>
                </a:cxn>
                <a:cxn ang="0">
                  <a:pos x="403" y="0"/>
                </a:cxn>
                <a:cxn ang="0">
                  <a:pos x="449" y="15"/>
                </a:cxn>
                <a:cxn ang="0">
                  <a:pos x="452" y="52"/>
                </a:cxn>
              </a:cxnLst>
              <a:rect l="0" t="0" r="r" b="b"/>
              <a:pathLst>
                <a:path w="653" h="823">
                  <a:moveTo>
                    <a:pt x="467" y="66"/>
                  </a:moveTo>
                  <a:lnTo>
                    <a:pt x="483" y="44"/>
                  </a:lnTo>
                  <a:lnTo>
                    <a:pt x="502" y="31"/>
                  </a:lnTo>
                  <a:lnTo>
                    <a:pt x="522" y="22"/>
                  </a:lnTo>
                  <a:lnTo>
                    <a:pt x="546" y="18"/>
                  </a:lnTo>
                  <a:lnTo>
                    <a:pt x="570" y="18"/>
                  </a:lnTo>
                  <a:lnTo>
                    <a:pt x="594" y="22"/>
                  </a:lnTo>
                  <a:lnTo>
                    <a:pt x="618" y="26"/>
                  </a:lnTo>
                  <a:lnTo>
                    <a:pt x="643" y="35"/>
                  </a:lnTo>
                  <a:lnTo>
                    <a:pt x="646" y="42"/>
                  </a:lnTo>
                  <a:lnTo>
                    <a:pt x="648" y="50"/>
                  </a:lnTo>
                  <a:lnTo>
                    <a:pt x="648" y="58"/>
                  </a:lnTo>
                  <a:lnTo>
                    <a:pt x="653" y="66"/>
                  </a:lnTo>
                  <a:lnTo>
                    <a:pt x="643" y="79"/>
                  </a:lnTo>
                  <a:lnTo>
                    <a:pt x="634" y="85"/>
                  </a:lnTo>
                  <a:lnTo>
                    <a:pt x="623" y="84"/>
                  </a:lnTo>
                  <a:lnTo>
                    <a:pt x="613" y="82"/>
                  </a:lnTo>
                  <a:lnTo>
                    <a:pt x="602" y="77"/>
                  </a:lnTo>
                  <a:lnTo>
                    <a:pt x="593" y="77"/>
                  </a:lnTo>
                  <a:lnTo>
                    <a:pt x="585" y="82"/>
                  </a:lnTo>
                  <a:lnTo>
                    <a:pt x="581" y="97"/>
                  </a:lnTo>
                  <a:lnTo>
                    <a:pt x="581" y="122"/>
                  </a:lnTo>
                  <a:lnTo>
                    <a:pt x="575" y="147"/>
                  </a:lnTo>
                  <a:lnTo>
                    <a:pt x="565" y="169"/>
                  </a:lnTo>
                  <a:lnTo>
                    <a:pt x="551" y="190"/>
                  </a:lnTo>
                  <a:lnTo>
                    <a:pt x="535" y="207"/>
                  </a:lnTo>
                  <a:lnTo>
                    <a:pt x="515" y="224"/>
                  </a:lnTo>
                  <a:lnTo>
                    <a:pt x="496" y="239"/>
                  </a:lnTo>
                  <a:lnTo>
                    <a:pt x="477" y="252"/>
                  </a:lnTo>
                  <a:lnTo>
                    <a:pt x="455" y="248"/>
                  </a:lnTo>
                  <a:lnTo>
                    <a:pt x="440" y="237"/>
                  </a:lnTo>
                  <a:lnTo>
                    <a:pt x="426" y="222"/>
                  </a:lnTo>
                  <a:lnTo>
                    <a:pt x="416" y="207"/>
                  </a:lnTo>
                  <a:lnTo>
                    <a:pt x="405" y="190"/>
                  </a:lnTo>
                  <a:lnTo>
                    <a:pt x="393" y="178"/>
                  </a:lnTo>
                  <a:lnTo>
                    <a:pt x="380" y="169"/>
                  </a:lnTo>
                  <a:lnTo>
                    <a:pt x="363" y="170"/>
                  </a:lnTo>
                  <a:lnTo>
                    <a:pt x="359" y="198"/>
                  </a:lnTo>
                  <a:lnTo>
                    <a:pt x="359" y="231"/>
                  </a:lnTo>
                  <a:lnTo>
                    <a:pt x="358" y="265"/>
                  </a:lnTo>
                  <a:lnTo>
                    <a:pt x="356" y="298"/>
                  </a:lnTo>
                  <a:lnTo>
                    <a:pt x="348" y="330"/>
                  </a:lnTo>
                  <a:lnTo>
                    <a:pt x="335" y="358"/>
                  </a:lnTo>
                  <a:lnTo>
                    <a:pt x="312" y="381"/>
                  </a:lnTo>
                  <a:lnTo>
                    <a:pt x="280" y="398"/>
                  </a:lnTo>
                  <a:lnTo>
                    <a:pt x="271" y="396"/>
                  </a:lnTo>
                  <a:lnTo>
                    <a:pt x="264" y="391"/>
                  </a:lnTo>
                  <a:lnTo>
                    <a:pt x="258" y="384"/>
                  </a:lnTo>
                  <a:lnTo>
                    <a:pt x="252" y="378"/>
                  </a:lnTo>
                  <a:lnTo>
                    <a:pt x="244" y="371"/>
                  </a:lnTo>
                  <a:lnTo>
                    <a:pt x="236" y="366"/>
                  </a:lnTo>
                  <a:lnTo>
                    <a:pt x="227" y="364"/>
                  </a:lnTo>
                  <a:lnTo>
                    <a:pt x="218" y="366"/>
                  </a:lnTo>
                  <a:lnTo>
                    <a:pt x="202" y="373"/>
                  </a:lnTo>
                  <a:lnTo>
                    <a:pt x="198" y="383"/>
                  </a:lnTo>
                  <a:lnTo>
                    <a:pt x="200" y="393"/>
                  </a:lnTo>
                  <a:lnTo>
                    <a:pt x="206" y="404"/>
                  </a:lnTo>
                  <a:lnTo>
                    <a:pt x="212" y="414"/>
                  </a:lnTo>
                  <a:lnTo>
                    <a:pt x="218" y="426"/>
                  </a:lnTo>
                  <a:lnTo>
                    <a:pt x="220" y="437"/>
                  </a:lnTo>
                  <a:lnTo>
                    <a:pt x="218" y="450"/>
                  </a:lnTo>
                  <a:lnTo>
                    <a:pt x="232" y="450"/>
                  </a:lnTo>
                  <a:lnTo>
                    <a:pt x="244" y="454"/>
                  </a:lnTo>
                  <a:lnTo>
                    <a:pt x="253" y="460"/>
                  </a:lnTo>
                  <a:lnTo>
                    <a:pt x="261" y="470"/>
                  </a:lnTo>
                  <a:lnTo>
                    <a:pt x="264" y="479"/>
                  </a:lnTo>
                  <a:lnTo>
                    <a:pt x="267" y="493"/>
                  </a:lnTo>
                  <a:lnTo>
                    <a:pt x="263" y="505"/>
                  </a:lnTo>
                  <a:lnTo>
                    <a:pt x="259" y="522"/>
                  </a:lnTo>
                  <a:lnTo>
                    <a:pt x="176" y="594"/>
                  </a:lnTo>
                  <a:lnTo>
                    <a:pt x="185" y="609"/>
                  </a:lnTo>
                  <a:lnTo>
                    <a:pt x="201" y="619"/>
                  </a:lnTo>
                  <a:lnTo>
                    <a:pt x="217" y="625"/>
                  </a:lnTo>
                  <a:lnTo>
                    <a:pt x="236" y="631"/>
                  </a:lnTo>
                  <a:lnTo>
                    <a:pt x="253" y="634"/>
                  </a:lnTo>
                  <a:lnTo>
                    <a:pt x="270" y="641"/>
                  </a:lnTo>
                  <a:lnTo>
                    <a:pt x="283" y="650"/>
                  </a:lnTo>
                  <a:lnTo>
                    <a:pt x="290" y="667"/>
                  </a:lnTo>
                  <a:lnTo>
                    <a:pt x="301" y="703"/>
                  </a:lnTo>
                  <a:lnTo>
                    <a:pt x="297" y="732"/>
                  </a:lnTo>
                  <a:lnTo>
                    <a:pt x="283" y="754"/>
                  </a:lnTo>
                  <a:lnTo>
                    <a:pt x="261" y="772"/>
                  </a:lnTo>
                  <a:lnTo>
                    <a:pt x="233" y="784"/>
                  </a:lnTo>
                  <a:lnTo>
                    <a:pt x="205" y="796"/>
                  </a:lnTo>
                  <a:lnTo>
                    <a:pt x="177" y="807"/>
                  </a:lnTo>
                  <a:lnTo>
                    <a:pt x="156" y="823"/>
                  </a:lnTo>
                  <a:lnTo>
                    <a:pt x="136" y="819"/>
                  </a:lnTo>
                  <a:lnTo>
                    <a:pt x="125" y="811"/>
                  </a:lnTo>
                  <a:lnTo>
                    <a:pt x="121" y="800"/>
                  </a:lnTo>
                  <a:lnTo>
                    <a:pt x="122" y="788"/>
                  </a:lnTo>
                  <a:lnTo>
                    <a:pt x="125" y="772"/>
                  </a:lnTo>
                  <a:lnTo>
                    <a:pt x="132" y="756"/>
                  </a:lnTo>
                  <a:lnTo>
                    <a:pt x="138" y="741"/>
                  </a:lnTo>
                  <a:lnTo>
                    <a:pt x="145" y="729"/>
                  </a:lnTo>
                  <a:lnTo>
                    <a:pt x="166" y="709"/>
                  </a:lnTo>
                  <a:lnTo>
                    <a:pt x="146" y="695"/>
                  </a:lnTo>
                  <a:lnTo>
                    <a:pt x="127" y="696"/>
                  </a:lnTo>
                  <a:lnTo>
                    <a:pt x="107" y="704"/>
                  </a:lnTo>
                  <a:lnTo>
                    <a:pt x="88" y="716"/>
                  </a:lnTo>
                  <a:lnTo>
                    <a:pt x="68" y="727"/>
                  </a:lnTo>
                  <a:lnTo>
                    <a:pt x="49" y="735"/>
                  </a:lnTo>
                  <a:lnTo>
                    <a:pt x="29" y="732"/>
                  </a:lnTo>
                  <a:lnTo>
                    <a:pt x="10" y="719"/>
                  </a:lnTo>
                  <a:lnTo>
                    <a:pt x="145" y="646"/>
                  </a:lnTo>
                  <a:lnTo>
                    <a:pt x="131" y="633"/>
                  </a:lnTo>
                  <a:lnTo>
                    <a:pt x="115" y="626"/>
                  </a:lnTo>
                  <a:lnTo>
                    <a:pt x="98" y="624"/>
                  </a:lnTo>
                  <a:lnTo>
                    <a:pt x="80" y="626"/>
                  </a:lnTo>
                  <a:lnTo>
                    <a:pt x="60" y="629"/>
                  </a:lnTo>
                  <a:lnTo>
                    <a:pt x="40" y="635"/>
                  </a:lnTo>
                  <a:lnTo>
                    <a:pt x="19" y="641"/>
                  </a:lnTo>
                  <a:lnTo>
                    <a:pt x="0" y="646"/>
                  </a:lnTo>
                  <a:lnTo>
                    <a:pt x="3" y="642"/>
                  </a:lnTo>
                  <a:lnTo>
                    <a:pt x="8" y="631"/>
                  </a:lnTo>
                  <a:lnTo>
                    <a:pt x="14" y="615"/>
                  </a:lnTo>
                  <a:lnTo>
                    <a:pt x="21" y="600"/>
                  </a:lnTo>
                  <a:lnTo>
                    <a:pt x="30" y="587"/>
                  </a:lnTo>
                  <a:lnTo>
                    <a:pt x="44" y="580"/>
                  </a:lnTo>
                  <a:lnTo>
                    <a:pt x="61" y="581"/>
                  </a:lnTo>
                  <a:lnTo>
                    <a:pt x="82" y="594"/>
                  </a:lnTo>
                  <a:lnTo>
                    <a:pt x="94" y="589"/>
                  </a:lnTo>
                  <a:lnTo>
                    <a:pt x="105" y="584"/>
                  </a:lnTo>
                  <a:lnTo>
                    <a:pt x="116" y="578"/>
                  </a:lnTo>
                  <a:lnTo>
                    <a:pt x="128" y="572"/>
                  </a:lnTo>
                  <a:lnTo>
                    <a:pt x="138" y="564"/>
                  </a:lnTo>
                  <a:lnTo>
                    <a:pt x="148" y="557"/>
                  </a:lnTo>
                  <a:lnTo>
                    <a:pt x="157" y="549"/>
                  </a:lnTo>
                  <a:lnTo>
                    <a:pt x="166" y="542"/>
                  </a:lnTo>
                  <a:lnTo>
                    <a:pt x="159" y="527"/>
                  </a:lnTo>
                  <a:lnTo>
                    <a:pt x="150" y="521"/>
                  </a:lnTo>
                  <a:lnTo>
                    <a:pt x="140" y="521"/>
                  </a:lnTo>
                  <a:lnTo>
                    <a:pt x="129" y="527"/>
                  </a:lnTo>
                  <a:lnTo>
                    <a:pt x="116" y="532"/>
                  </a:lnTo>
                  <a:lnTo>
                    <a:pt x="107" y="539"/>
                  </a:lnTo>
                  <a:lnTo>
                    <a:pt x="98" y="542"/>
                  </a:lnTo>
                  <a:lnTo>
                    <a:pt x="93" y="542"/>
                  </a:lnTo>
                  <a:lnTo>
                    <a:pt x="80" y="533"/>
                  </a:lnTo>
                  <a:lnTo>
                    <a:pt x="68" y="524"/>
                  </a:lnTo>
                  <a:lnTo>
                    <a:pt x="54" y="513"/>
                  </a:lnTo>
                  <a:lnTo>
                    <a:pt x="43" y="503"/>
                  </a:lnTo>
                  <a:lnTo>
                    <a:pt x="32" y="491"/>
                  </a:lnTo>
                  <a:lnTo>
                    <a:pt x="23" y="478"/>
                  </a:lnTo>
                  <a:lnTo>
                    <a:pt x="15" y="463"/>
                  </a:lnTo>
                  <a:lnTo>
                    <a:pt x="10" y="450"/>
                  </a:lnTo>
                  <a:lnTo>
                    <a:pt x="10" y="418"/>
                  </a:lnTo>
                  <a:lnTo>
                    <a:pt x="32" y="425"/>
                  </a:lnTo>
                  <a:lnTo>
                    <a:pt x="52" y="426"/>
                  </a:lnTo>
                  <a:lnTo>
                    <a:pt x="71" y="420"/>
                  </a:lnTo>
                  <a:lnTo>
                    <a:pt x="90" y="411"/>
                  </a:lnTo>
                  <a:lnTo>
                    <a:pt x="106" y="399"/>
                  </a:lnTo>
                  <a:lnTo>
                    <a:pt x="123" y="387"/>
                  </a:lnTo>
                  <a:lnTo>
                    <a:pt x="139" y="374"/>
                  </a:lnTo>
                  <a:lnTo>
                    <a:pt x="156" y="366"/>
                  </a:lnTo>
                  <a:lnTo>
                    <a:pt x="154" y="338"/>
                  </a:lnTo>
                  <a:lnTo>
                    <a:pt x="164" y="317"/>
                  </a:lnTo>
                  <a:lnTo>
                    <a:pt x="182" y="298"/>
                  </a:lnTo>
                  <a:lnTo>
                    <a:pt x="207" y="285"/>
                  </a:lnTo>
                  <a:lnTo>
                    <a:pt x="232" y="269"/>
                  </a:lnTo>
                  <a:lnTo>
                    <a:pt x="257" y="254"/>
                  </a:lnTo>
                  <a:lnTo>
                    <a:pt x="277" y="235"/>
                  </a:lnTo>
                  <a:lnTo>
                    <a:pt x="290" y="211"/>
                  </a:lnTo>
                  <a:lnTo>
                    <a:pt x="270" y="211"/>
                  </a:lnTo>
                  <a:lnTo>
                    <a:pt x="252" y="216"/>
                  </a:lnTo>
                  <a:lnTo>
                    <a:pt x="234" y="220"/>
                  </a:lnTo>
                  <a:lnTo>
                    <a:pt x="217" y="228"/>
                  </a:lnTo>
                  <a:lnTo>
                    <a:pt x="199" y="236"/>
                  </a:lnTo>
                  <a:lnTo>
                    <a:pt x="181" y="245"/>
                  </a:lnTo>
                  <a:lnTo>
                    <a:pt x="163" y="254"/>
                  </a:lnTo>
                  <a:lnTo>
                    <a:pt x="145" y="263"/>
                  </a:lnTo>
                  <a:lnTo>
                    <a:pt x="145" y="252"/>
                  </a:lnTo>
                  <a:lnTo>
                    <a:pt x="159" y="249"/>
                  </a:lnTo>
                  <a:lnTo>
                    <a:pt x="176" y="242"/>
                  </a:lnTo>
                  <a:lnTo>
                    <a:pt x="193" y="231"/>
                  </a:lnTo>
                  <a:lnTo>
                    <a:pt x="210" y="218"/>
                  </a:lnTo>
                  <a:lnTo>
                    <a:pt x="226" y="204"/>
                  </a:lnTo>
                  <a:lnTo>
                    <a:pt x="242" y="190"/>
                  </a:lnTo>
                  <a:lnTo>
                    <a:pt x="255" y="178"/>
                  </a:lnTo>
                  <a:lnTo>
                    <a:pt x="269" y="170"/>
                  </a:lnTo>
                  <a:lnTo>
                    <a:pt x="249" y="162"/>
                  </a:lnTo>
                  <a:lnTo>
                    <a:pt x="232" y="161"/>
                  </a:lnTo>
                  <a:lnTo>
                    <a:pt x="214" y="165"/>
                  </a:lnTo>
                  <a:lnTo>
                    <a:pt x="197" y="174"/>
                  </a:lnTo>
                  <a:lnTo>
                    <a:pt x="179" y="184"/>
                  </a:lnTo>
                  <a:lnTo>
                    <a:pt x="160" y="196"/>
                  </a:lnTo>
                  <a:lnTo>
                    <a:pt x="142" y="205"/>
                  </a:lnTo>
                  <a:lnTo>
                    <a:pt x="124" y="211"/>
                  </a:lnTo>
                  <a:lnTo>
                    <a:pt x="138" y="183"/>
                  </a:lnTo>
                  <a:lnTo>
                    <a:pt x="157" y="159"/>
                  </a:lnTo>
                  <a:lnTo>
                    <a:pt x="180" y="139"/>
                  </a:lnTo>
                  <a:lnTo>
                    <a:pt x="206" y="124"/>
                  </a:lnTo>
                  <a:lnTo>
                    <a:pt x="232" y="115"/>
                  </a:lnTo>
                  <a:lnTo>
                    <a:pt x="259" y="117"/>
                  </a:lnTo>
                  <a:lnTo>
                    <a:pt x="285" y="127"/>
                  </a:lnTo>
                  <a:lnTo>
                    <a:pt x="311" y="149"/>
                  </a:lnTo>
                  <a:lnTo>
                    <a:pt x="324" y="139"/>
                  </a:lnTo>
                  <a:lnTo>
                    <a:pt x="332" y="129"/>
                  </a:lnTo>
                  <a:lnTo>
                    <a:pt x="335" y="117"/>
                  </a:lnTo>
                  <a:lnTo>
                    <a:pt x="333" y="105"/>
                  </a:lnTo>
                  <a:lnTo>
                    <a:pt x="331" y="93"/>
                  </a:lnTo>
                  <a:lnTo>
                    <a:pt x="331" y="80"/>
                  </a:lnTo>
                  <a:lnTo>
                    <a:pt x="333" y="67"/>
                  </a:lnTo>
                  <a:lnTo>
                    <a:pt x="342" y="56"/>
                  </a:lnTo>
                  <a:lnTo>
                    <a:pt x="347" y="40"/>
                  </a:lnTo>
                  <a:lnTo>
                    <a:pt x="355" y="27"/>
                  </a:lnTo>
                  <a:lnTo>
                    <a:pt x="364" y="16"/>
                  </a:lnTo>
                  <a:lnTo>
                    <a:pt x="376" y="9"/>
                  </a:lnTo>
                  <a:lnTo>
                    <a:pt x="389" y="2"/>
                  </a:lnTo>
                  <a:lnTo>
                    <a:pt x="403" y="0"/>
                  </a:lnTo>
                  <a:lnTo>
                    <a:pt x="419" y="0"/>
                  </a:lnTo>
                  <a:lnTo>
                    <a:pt x="435" y="4"/>
                  </a:lnTo>
                  <a:lnTo>
                    <a:pt x="443" y="8"/>
                  </a:lnTo>
                  <a:lnTo>
                    <a:pt x="449" y="15"/>
                  </a:lnTo>
                  <a:lnTo>
                    <a:pt x="450" y="24"/>
                  </a:lnTo>
                  <a:lnTo>
                    <a:pt x="451" y="34"/>
                  </a:lnTo>
                  <a:lnTo>
                    <a:pt x="451" y="43"/>
                  </a:lnTo>
                  <a:lnTo>
                    <a:pt x="452" y="52"/>
                  </a:lnTo>
                  <a:lnTo>
                    <a:pt x="457" y="59"/>
                  </a:lnTo>
                  <a:lnTo>
                    <a:pt x="467" y="6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6" name="Freeform 36"/>
            <p:cNvSpPr>
              <a:spLocks/>
            </p:cNvSpPr>
            <p:nvPr/>
          </p:nvSpPr>
          <p:spPr bwMode="auto">
            <a:xfrm>
              <a:off x="4205" y="822"/>
              <a:ext cx="88" cy="130"/>
            </a:xfrm>
            <a:custGeom>
              <a:avLst/>
              <a:gdLst/>
              <a:ahLst/>
              <a:cxnLst>
                <a:cxn ang="0">
                  <a:pos x="133" y="21"/>
                </a:cxn>
                <a:cxn ang="0">
                  <a:pos x="100" y="35"/>
                </a:cxn>
                <a:cxn ang="0">
                  <a:pos x="73" y="61"/>
                </a:cxn>
                <a:cxn ang="0">
                  <a:pos x="119" y="67"/>
                </a:cxn>
                <a:cxn ang="0">
                  <a:pos x="172" y="45"/>
                </a:cxn>
                <a:cxn ang="0">
                  <a:pos x="195" y="64"/>
                </a:cxn>
                <a:cxn ang="0">
                  <a:pos x="200" y="105"/>
                </a:cxn>
                <a:cxn ang="0">
                  <a:pos x="183" y="135"/>
                </a:cxn>
                <a:cxn ang="0">
                  <a:pos x="159" y="165"/>
                </a:cxn>
                <a:cxn ang="0">
                  <a:pos x="160" y="179"/>
                </a:cxn>
                <a:cxn ang="0">
                  <a:pos x="195" y="169"/>
                </a:cxn>
                <a:cxn ang="0">
                  <a:pos x="237" y="142"/>
                </a:cxn>
                <a:cxn ang="0">
                  <a:pos x="281" y="155"/>
                </a:cxn>
                <a:cxn ang="0">
                  <a:pos x="292" y="183"/>
                </a:cxn>
                <a:cxn ang="0">
                  <a:pos x="256" y="199"/>
                </a:cxn>
                <a:cxn ang="0">
                  <a:pos x="231" y="219"/>
                </a:cxn>
                <a:cxn ang="0">
                  <a:pos x="208" y="237"/>
                </a:cxn>
                <a:cxn ang="0">
                  <a:pos x="237" y="263"/>
                </a:cxn>
                <a:cxn ang="0">
                  <a:pos x="275" y="240"/>
                </a:cxn>
                <a:cxn ang="0">
                  <a:pos x="296" y="230"/>
                </a:cxn>
                <a:cxn ang="0">
                  <a:pos x="292" y="248"/>
                </a:cxn>
                <a:cxn ang="0">
                  <a:pos x="291" y="270"/>
                </a:cxn>
                <a:cxn ang="0">
                  <a:pos x="299" y="295"/>
                </a:cxn>
                <a:cxn ang="0">
                  <a:pos x="281" y="311"/>
                </a:cxn>
                <a:cxn ang="0">
                  <a:pos x="261" y="330"/>
                </a:cxn>
                <a:cxn ang="0">
                  <a:pos x="296" y="343"/>
                </a:cxn>
                <a:cxn ang="0">
                  <a:pos x="348" y="312"/>
                </a:cxn>
                <a:cxn ang="0">
                  <a:pos x="405" y="321"/>
                </a:cxn>
                <a:cxn ang="0">
                  <a:pos x="359" y="331"/>
                </a:cxn>
                <a:cxn ang="0">
                  <a:pos x="319" y="359"/>
                </a:cxn>
                <a:cxn ang="0">
                  <a:pos x="318" y="392"/>
                </a:cxn>
                <a:cxn ang="0">
                  <a:pos x="367" y="378"/>
                </a:cxn>
                <a:cxn ang="0">
                  <a:pos x="409" y="350"/>
                </a:cxn>
                <a:cxn ang="0">
                  <a:pos x="434" y="372"/>
                </a:cxn>
                <a:cxn ang="0">
                  <a:pos x="424" y="395"/>
                </a:cxn>
                <a:cxn ang="0">
                  <a:pos x="389" y="405"/>
                </a:cxn>
                <a:cxn ang="0">
                  <a:pos x="353" y="424"/>
                </a:cxn>
                <a:cxn ang="0">
                  <a:pos x="386" y="485"/>
                </a:cxn>
                <a:cxn ang="0">
                  <a:pos x="360" y="497"/>
                </a:cxn>
                <a:cxn ang="0">
                  <a:pos x="343" y="513"/>
                </a:cxn>
                <a:cxn ang="0">
                  <a:pos x="367" y="541"/>
                </a:cxn>
                <a:cxn ang="0">
                  <a:pos x="404" y="526"/>
                </a:cxn>
                <a:cxn ang="0">
                  <a:pos x="437" y="517"/>
                </a:cxn>
                <a:cxn ang="0">
                  <a:pos x="393" y="548"/>
                </a:cxn>
                <a:cxn ang="0">
                  <a:pos x="339" y="560"/>
                </a:cxn>
                <a:cxn ang="0">
                  <a:pos x="405" y="590"/>
                </a:cxn>
                <a:cxn ang="0">
                  <a:pos x="356" y="613"/>
                </a:cxn>
                <a:cxn ang="0">
                  <a:pos x="326" y="653"/>
                </a:cxn>
                <a:cxn ang="0">
                  <a:pos x="286" y="594"/>
                </a:cxn>
                <a:cxn ang="0">
                  <a:pos x="277" y="456"/>
                </a:cxn>
                <a:cxn ang="0">
                  <a:pos x="223" y="339"/>
                </a:cxn>
                <a:cxn ang="0">
                  <a:pos x="180" y="286"/>
                </a:cxn>
                <a:cxn ang="0">
                  <a:pos x="187" y="253"/>
                </a:cxn>
                <a:cxn ang="0">
                  <a:pos x="177" y="227"/>
                </a:cxn>
                <a:cxn ang="0">
                  <a:pos x="150" y="201"/>
                </a:cxn>
                <a:cxn ang="0">
                  <a:pos x="135" y="161"/>
                </a:cxn>
                <a:cxn ang="0">
                  <a:pos x="115" y="123"/>
                </a:cxn>
                <a:cxn ang="0">
                  <a:pos x="59" y="105"/>
                </a:cxn>
                <a:cxn ang="0">
                  <a:pos x="12" y="78"/>
                </a:cxn>
                <a:cxn ang="0">
                  <a:pos x="16" y="35"/>
                </a:cxn>
                <a:cxn ang="0">
                  <a:pos x="74" y="5"/>
                </a:cxn>
                <a:cxn ang="0">
                  <a:pos x="135" y="2"/>
                </a:cxn>
              </a:cxnLst>
              <a:rect l="0" t="0" r="r" b="b"/>
              <a:pathLst>
                <a:path w="437" h="653">
                  <a:moveTo>
                    <a:pt x="156" y="9"/>
                  </a:moveTo>
                  <a:lnTo>
                    <a:pt x="144" y="15"/>
                  </a:lnTo>
                  <a:lnTo>
                    <a:pt x="133" y="21"/>
                  </a:lnTo>
                  <a:lnTo>
                    <a:pt x="120" y="26"/>
                  </a:lnTo>
                  <a:lnTo>
                    <a:pt x="110" y="31"/>
                  </a:lnTo>
                  <a:lnTo>
                    <a:pt x="100" y="35"/>
                  </a:lnTo>
                  <a:lnTo>
                    <a:pt x="90" y="42"/>
                  </a:lnTo>
                  <a:lnTo>
                    <a:pt x="79" y="50"/>
                  </a:lnTo>
                  <a:lnTo>
                    <a:pt x="73" y="61"/>
                  </a:lnTo>
                  <a:lnTo>
                    <a:pt x="85" y="70"/>
                  </a:lnTo>
                  <a:lnTo>
                    <a:pt x="102" y="72"/>
                  </a:lnTo>
                  <a:lnTo>
                    <a:pt x="119" y="67"/>
                  </a:lnTo>
                  <a:lnTo>
                    <a:pt x="138" y="60"/>
                  </a:lnTo>
                  <a:lnTo>
                    <a:pt x="155" y="51"/>
                  </a:lnTo>
                  <a:lnTo>
                    <a:pt x="172" y="45"/>
                  </a:lnTo>
                  <a:lnTo>
                    <a:pt x="186" y="43"/>
                  </a:lnTo>
                  <a:lnTo>
                    <a:pt x="197" y="51"/>
                  </a:lnTo>
                  <a:lnTo>
                    <a:pt x="195" y="64"/>
                  </a:lnTo>
                  <a:lnTo>
                    <a:pt x="196" y="79"/>
                  </a:lnTo>
                  <a:lnTo>
                    <a:pt x="198" y="91"/>
                  </a:lnTo>
                  <a:lnTo>
                    <a:pt x="200" y="105"/>
                  </a:lnTo>
                  <a:lnTo>
                    <a:pt x="199" y="115"/>
                  </a:lnTo>
                  <a:lnTo>
                    <a:pt x="195" y="126"/>
                  </a:lnTo>
                  <a:lnTo>
                    <a:pt x="183" y="135"/>
                  </a:lnTo>
                  <a:lnTo>
                    <a:pt x="167" y="144"/>
                  </a:lnTo>
                  <a:lnTo>
                    <a:pt x="163" y="152"/>
                  </a:lnTo>
                  <a:lnTo>
                    <a:pt x="159" y="165"/>
                  </a:lnTo>
                  <a:lnTo>
                    <a:pt x="156" y="169"/>
                  </a:lnTo>
                  <a:lnTo>
                    <a:pt x="157" y="175"/>
                  </a:lnTo>
                  <a:lnTo>
                    <a:pt x="160" y="179"/>
                  </a:lnTo>
                  <a:lnTo>
                    <a:pt x="167" y="185"/>
                  </a:lnTo>
                  <a:lnTo>
                    <a:pt x="180" y="178"/>
                  </a:lnTo>
                  <a:lnTo>
                    <a:pt x="195" y="169"/>
                  </a:lnTo>
                  <a:lnTo>
                    <a:pt x="208" y="159"/>
                  </a:lnTo>
                  <a:lnTo>
                    <a:pt x="223" y="150"/>
                  </a:lnTo>
                  <a:lnTo>
                    <a:pt x="237" y="142"/>
                  </a:lnTo>
                  <a:lnTo>
                    <a:pt x="250" y="140"/>
                  </a:lnTo>
                  <a:lnTo>
                    <a:pt x="264" y="142"/>
                  </a:lnTo>
                  <a:lnTo>
                    <a:pt x="281" y="155"/>
                  </a:lnTo>
                  <a:lnTo>
                    <a:pt x="293" y="167"/>
                  </a:lnTo>
                  <a:lnTo>
                    <a:pt x="296" y="176"/>
                  </a:lnTo>
                  <a:lnTo>
                    <a:pt x="292" y="183"/>
                  </a:lnTo>
                  <a:lnTo>
                    <a:pt x="283" y="189"/>
                  </a:lnTo>
                  <a:lnTo>
                    <a:pt x="269" y="193"/>
                  </a:lnTo>
                  <a:lnTo>
                    <a:pt x="256" y="199"/>
                  </a:lnTo>
                  <a:lnTo>
                    <a:pt x="244" y="205"/>
                  </a:lnTo>
                  <a:lnTo>
                    <a:pt x="239" y="217"/>
                  </a:lnTo>
                  <a:lnTo>
                    <a:pt x="231" y="219"/>
                  </a:lnTo>
                  <a:lnTo>
                    <a:pt x="223" y="227"/>
                  </a:lnTo>
                  <a:lnTo>
                    <a:pt x="215" y="234"/>
                  </a:lnTo>
                  <a:lnTo>
                    <a:pt x="208" y="237"/>
                  </a:lnTo>
                  <a:lnTo>
                    <a:pt x="216" y="254"/>
                  </a:lnTo>
                  <a:lnTo>
                    <a:pt x="226" y="262"/>
                  </a:lnTo>
                  <a:lnTo>
                    <a:pt x="237" y="263"/>
                  </a:lnTo>
                  <a:lnTo>
                    <a:pt x="250" y="259"/>
                  </a:lnTo>
                  <a:lnTo>
                    <a:pt x="263" y="250"/>
                  </a:lnTo>
                  <a:lnTo>
                    <a:pt x="275" y="240"/>
                  </a:lnTo>
                  <a:lnTo>
                    <a:pt x="287" y="231"/>
                  </a:lnTo>
                  <a:lnTo>
                    <a:pt x="301" y="227"/>
                  </a:lnTo>
                  <a:lnTo>
                    <a:pt x="296" y="230"/>
                  </a:lnTo>
                  <a:lnTo>
                    <a:pt x="294" y="236"/>
                  </a:lnTo>
                  <a:lnTo>
                    <a:pt x="292" y="242"/>
                  </a:lnTo>
                  <a:lnTo>
                    <a:pt x="292" y="248"/>
                  </a:lnTo>
                  <a:lnTo>
                    <a:pt x="291" y="255"/>
                  </a:lnTo>
                  <a:lnTo>
                    <a:pt x="291" y="263"/>
                  </a:lnTo>
                  <a:lnTo>
                    <a:pt x="291" y="270"/>
                  </a:lnTo>
                  <a:lnTo>
                    <a:pt x="291" y="279"/>
                  </a:lnTo>
                  <a:lnTo>
                    <a:pt x="301" y="289"/>
                  </a:lnTo>
                  <a:lnTo>
                    <a:pt x="299" y="295"/>
                  </a:lnTo>
                  <a:lnTo>
                    <a:pt x="294" y="300"/>
                  </a:lnTo>
                  <a:lnTo>
                    <a:pt x="287" y="305"/>
                  </a:lnTo>
                  <a:lnTo>
                    <a:pt x="281" y="311"/>
                  </a:lnTo>
                  <a:lnTo>
                    <a:pt x="273" y="315"/>
                  </a:lnTo>
                  <a:lnTo>
                    <a:pt x="266" y="322"/>
                  </a:lnTo>
                  <a:lnTo>
                    <a:pt x="261" y="330"/>
                  </a:lnTo>
                  <a:lnTo>
                    <a:pt x="260" y="341"/>
                  </a:lnTo>
                  <a:lnTo>
                    <a:pt x="278" y="347"/>
                  </a:lnTo>
                  <a:lnTo>
                    <a:pt x="296" y="343"/>
                  </a:lnTo>
                  <a:lnTo>
                    <a:pt x="313" y="334"/>
                  </a:lnTo>
                  <a:lnTo>
                    <a:pt x="332" y="323"/>
                  </a:lnTo>
                  <a:lnTo>
                    <a:pt x="348" y="312"/>
                  </a:lnTo>
                  <a:lnTo>
                    <a:pt x="367" y="306"/>
                  </a:lnTo>
                  <a:lnTo>
                    <a:pt x="385" y="307"/>
                  </a:lnTo>
                  <a:lnTo>
                    <a:pt x="405" y="321"/>
                  </a:lnTo>
                  <a:lnTo>
                    <a:pt x="388" y="321"/>
                  </a:lnTo>
                  <a:lnTo>
                    <a:pt x="373" y="325"/>
                  </a:lnTo>
                  <a:lnTo>
                    <a:pt x="359" y="331"/>
                  </a:lnTo>
                  <a:lnTo>
                    <a:pt x="345" y="340"/>
                  </a:lnTo>
                  <a:lnTo>
                    <a:pt x="332" y="349"/>
                  </a:lnTo>
                  <a:lnTo>
                    <a:pt x="319" y="359"/>
                  </a:lnTo>
                  <a:lnTo>
                    <a:pt x="309" y="370"/>
                  </a:lnTo>
                  <a:lnTo>
                    <a:pt x="301" y="383"/>
                  </a:lnTo>
                  <a:lnTo>
                    <a:pt x="318" y="392"/>
                  </a:lnTo>
                  <a:lnTo>
                    <a:pt x="336" y="393"/>
                  </a:lnTo>
                  <a:lnTo>
                    <a:pt x="351" y="387"/>
                  </a:lnTo>
                  <a:lnTo>
                    <a:pt x="367" y="378"/>
                  </a:lnTo>
                  <a:lnTo>
                    <a:pt x="381" y="366"/>
                  </a:lnTo>
                  <a:lnTo>
                    <a:pt x="396" y="357"/>
                  </a:lnTo>
                  <a:lnTo>
                    <a:pt x="409" y="350"/>
                  </a:lnTo>
                  <a:lnTo>
                    <a:pt x="425" y="351"/>
                  </a:lnTo>
                  <a:lnTo>
                    <a:pt x="431" y="359"/>
                  </a:lnTo>
                  <a:lnTo>
                    <a:pt x="434" y="372"/>
                  </a:lnTo>
                  <a:lnTo>
                    <a:pt x="435" y="383"/>
                  </a:lnTo>
                  <a:lnTo>
                    <a:pt x="437" y="393"/>
                  </a:lnTo>
                  <a:lnTo>
                    <a:pt x="424" y="395"/>
                  </a:lnTo>
                  <a:lnTo>
                    <a:pt x="413" y="399"/>
                  </a:lnTo>
                  <a:lnTo>
                    <a:pt x="400" y="401"/>
                  </a:lnTo>
                  <a:lnTo>
                    <a:pt x="389" y="405"/>
                  </a:lnTo>
                  <a:lnTo>
                    <a:pt x="377" y="409"/>
                  </a:lnTo>
                  <a:lnTo>
                    <a:pt x="365" y="416"/>
                  </a:lnTo>
                  <a:lnTo>
                    <a:pt x="353" y="424"/>
                  </a:lnTo>
                  <a:lnTo>
                    <a:pt x="343" y="435"/>
                  </a:lnTo>
                  <a:lnTo>
                    <a:pt x="395" y="475"/>
                  </a:lnTo>
                  <a:lnTo>
                    <a:pt x="386" y="485"/>
                  </a:lnTo>
                  <a:lnTo>
                    <a:pt x="377" y="490"/>
                  </a:lnTo>
                  <a:lnTo>
                    <a:pt x="368" y="494"/>
                  </a:lnTo>
                  <a:lnTo>
                    <a:pt x="360" y="497"/>
                  </a:lnTo>
                  <a:lnTo>
                    <a:pt x="352" y="500"/>
                  </a:lnTo>
                  <a:lnTo>
                    <a:pt x="347" y="505"/>
                  </a:lnTo>
                  <a:lnTo>
                    <a:pt x="343" y="513"/>
                  </a:lnTo>
                  <a:lnTo>
                    <a:pt x="343" y="527"/>
                  </a:lnTo>
                  <a:lnTo>
                    <a:pt x="353" y="538"/>
                  </a:lnTo>
                  <a:lnTo>
                    <a:pt x="367" y="541"/>
                  </a:lnTo>
                  <a:lnTo>
                    <a:pt x="379" y="539"/>
                  </a:lnTo>
                  <a:lnTo>
                    <a:pt x="393" y="534"/>
                  </a:lnTo>
                  <a:lnTo>
                    <a:pt x="404" y="526"/>
                  </a:lnTo>
                  <a:lnTo>
                    <a:pt x="416" y="520"/>
                  </a:lnTo>
                  <a:lnTo>
                    <a:pt x="426" y="515"/>
                  </a:lnTo>
                  <a:lnTo>
                    <a:pt x="437" y="517"/>
                  </a:lnTo>
                  <a:lnTo>
                    <a:pt x="430" y="534"/>
                  </a:lnTo>
                  <a:lnTo>
                    <a:pt x="414" y="543"/>
                  </a:lnTo>
                  <a:lnTo>
                    <a:pt x="393" y="548"/>
                  </a:lnTo>
                  <a:lnTo>
                    <a:pt x="371" y="550"/>
                  </a:lnTo>
                  <a:lnTo>
                    <a:pt x="351" y="552"/>
                  </a:lnTo>
                  <a:lnTo>
                    <a:pt x="339" y="560"/>
                  </a:lnTo>
                  <a:lnTo>
                    <a:pt x="337" y="574"/>
                  </a:lnTo>
                  <a:lnTo>
                    <a:pt x="353" y="600"/>
                  </a:lnTo>
                  <a:lnTo>
                    <a:pt x="405" y="590"/>
                  </a:lnTo>
                  <a:lnTo>
                    <a:pt x="383" y="590"/>
                  </a:lnTo>
                  <a:lnTo>
                    <a:pt x="369" y="600"/>
                  </a:lnTo>
                  <a:lnTo>
                    <a:pt x="356" y="613"/>
                  </a:lnTo>
                  <a:lnTo>
                    <a:pt x="347" y="630"/>
                  </a:lnTo>
                  <a:lnTo>
                    <a:pt x="336" y="644"/>
                  </a:lnTo>
                  <a:lnTo>
                    <a:pt x="326" y="653"/>
                  </a:lnTo>
                  <a:lnTo>
                    <a:pt x="310" y="653"/>
                  </a:lnTo>
                  <a:lnTo>
                    <a:pt x="291" y="642"/>
                  </a:lnTo>
                  <a:lnTo>
                    <a:pt x="286" y="594"/>
                  </a:lnTo>
                  <a:lnTo>
                    <a:pt x="285" y="547"/>
                  </a:lnTo>
                  <a:lnTo>
                    <a:pt x="282" y="499"/>
                  </a:lnTo>
                  <a:lnTo>
                    <a:pt x="277" y="456"/>
                  </a:lnTo>
                  <a:lnTo>
                    <a:pt x="266" y="413"/>
                  </a:lnTo>
                  <a:lnTo>
                    <a:pt x="249" y="374"/>
                  </a:lnTo>
                  <a:lnTo>
                    <a:pt x="223" y="339"/>
                  </a:lnTo>
                  <a:lnTo>
                    <a:pt x="187" y="309"/>
                  </a:lnTo>
                  <a:lnTo>
                    <a:pt x="181" y="297"/>
                  </a:lnTo>
                  <a:lnTo>
                    <a:pt x="180" y="286"/>
                  </a:lnTo>
                  <a:lnTo>
                    <a:pt x="182" y="274"/>
                  </a:lnTo>
                  <a:lnTo>
                    <a:pt x="186" y="264"/>
                  </a:lnTo>
                  <a:lnTo>
                    <a:pt x="187" y="253"/>
                  </a:lnTo>
                  <a:lnTo>
                    <a:pt x="188" y="244"/>
                  </a:lnTo>
                  <a:lnTo>
                    <a:pt x="185" y="234"/>
                  </a:lnTo>
                  <a:lnTo>
                    <a:pt x="177" y="227"/>
                  </a:lnTo>
                  <a:lnTo>
                    <a:pt x="135" y="227"/>
                  </a:lnTo>
                  <a:lnTo>
                    <a:pt x="145" y="213"/>
                  </a:lnTo>
                  <a:lnTo>
                    <a:pt x="150" y="201"/>
                  </a:lnTo>
                  <a:lnTo>
                    <a:pt x="148" y="187"/>
                  </a:lnTo>
                  <a:lnTo>
                    <a:pt x="144" y="175"/>
                  </a:lnTo>
                  <a:lnTo>
                    <a:pt x="135" y="161"/>
                  </a:lnTo>
                  <a:lnTo>
                    <a:pt x="127" y="148"/>
                  </a:lnTo>
                  <a:lnTo>
                    <a:pt x="119" y="134"/>
                  </a:lnTo>
                  <a:lnTo>
                    <a:pt x="115" y="123"/>
                  </a:lnTo>
                  <a:lnTo>
                    <a:pt x="96" y="117"/>
                  </a:lnTo>
                  <a:lnTo>
                    <a:pt x="78" y="112"/>
                  </a:lnTo>
                  <a:lnTo>
                    <a:pt x="59" y="105"/>
                  </a:lnTo>
                  <a:lnTo>
                    <a:pt x="41" y="98"/>
                  </a:lnTo>
                  <a:lnTo>
                    <a:pt x="24" y="88"/>
                  </a:lnTo>
                  <a:lnTo>
                    <a:pt x="12" y="78"/>
                  </a:lnTo>
                  <a:lnTo>
                    <a:pt x="3" y="64"/>
                  </a:lnTo>
                  <a:lnTo>
                    <a:pt x="0" y="51"/>
                  </a:lnTo>
                  <a:lnTo>
                    <a:pt x="16" y="35"/>
                  </a:lnTo>
                  <a:lnTo>
                    <a:pt x="34" y="22"/>
                  </a:lnTo>
                  <a:lnTo>
                    <a:pt x="53" y="12"/>
                  </a:lnTo>
                  <a:lnTo>
                    <a:pt x="74" y="5"/>
                  </a:lnTo>
                  <a:lnTo>
                    <a:pt x="94" y="1"/>
                  </a:lnTo>
                  <a:lnTo>
                    <a:pt x="115" y="0"/>
                  </a:lnTo>
                  <a:lnTo>
                    <a:pt x="135" y="2"/>
                  </a:lnTo>
                  <a:lnTo>
                    <a:pt x="156" y="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7" name="Freeform 37"/>
            <p:cNvSpPr>
              <a:spLocks/>
            </p:cNvSpPr>
            <p:nvPr/>
          </p:nvSpPr>
          <p:spPr bwMode="auto">
            <a:xfrm>
              <a:off x="4056" y="840"/>
              <a:ext cx="17" cy="4"/>
            </a:xfrm>
            <a:custGeom>
              <a:avLst/>
              <a:gdLst/>
              <a:ahLst/>
              <a:cxnLst>
                <a:cxn ang="0">
                  <a:pos x="86" y="13"/>
                </a:cxn>
                <a:cxn ang="0">
                  <a:pos x="76" y="15"/>
                </a:cxn>
                <a:cxn ang="0">
                  <a:pos x="67" y="16"/>
                </a:cxn>
                <a:cxn ang="0">
                  <a:pos x="55" y="16"/>
                </a:cxn>
                <a:cxn ang="0">
                  <a:pos x="44" y="17"/>
                </a:cxn>
                <a:cxn ang="0">
                  <a:pos x="32" y="17"/>
                </a:cxn>
                <a:cxn ang="0">
                  <a:pos x="20" y="17"/>
                </a:cxn>
                <a:cxn ang="0">
                  <a:pos x="10" y="18"/>
                </a:cxn>
                <a:cxn ang="0">
                  <a:pos x="2" y="23"/>
                </a:cxn>
                <a:cxn ang="0">
                  <a:pos x="0" y="15"/>
                </a:cxn>
                <a:cxn ang="0">
                  <a:pos x="6" y="9"/>
                </a:cxn>
                <a:cxn ang="0">
                  <a:pos x="15" y="5"/>
                </a:cxn>
                <a:cxn ang="0">
                  <a:pos x="28" y="2"/>
                </a:cxn>
                <a:cxn ang="0">
                  <a:pos x="42" y="0"/>
                </a:cxn>
                <a:cxn ang="0">
                  <a:pos x="58" y="2"/>
                </a:cxn>
                <a:cxn ang="0">
                  <a:pos x="72" y="6"/>
                </a:cxn>
                <a:cxn ang="0">
                  <a:pos x="86" y="13"/>
                </a:cxn>
              </a:cxnLst>
              <a:rect l="0" t="0" r="r" b="b"/>
              <a:pathLst>
                <a:path w="86" h="23">
                  <a:moveTo>
                    <a:pt x="86" y="13"/>
                  </a:moveTo>
                  <a:lnTo>
                    <a:pt x="76" y="15"/>
                  </a:lnTo>
                  <a:lnTo>
                    <a:pt x="67" y="16"/>
                  </a:lnTo>
                  <a:lnTo>
                    <a:pt x="55" y="16"/>
                  </a:lnTo>
                  <a:lnTo>
                    <a:pt x="44" y="17"/>
                  </a:lnTo>
                  <a:lnTo>
                    <a:pt x="32" y="17"/>
                  </a:lnTo>
                  <a:lnTo>
                    <a:pt x="20" y="17"/>
                  </a:lnTo>
                  <a:lnTo>
                    <a:pt x="10" y="18"/>
                  </a:lnTo>
                  <a:lnTo>
                    <a:pt x="2" y="23"/>
                  </a:lnTo>
                  <a:lnTo>
                    <a:pt x="0" y="15"/>
                  </a:lnTo>
                  <a:lnTo>
                    <a:pt x="6" y="9"/>
                  </a:lnTo>
                  <a:lnTo>
                    <a:pt x="15" y="5"/>
                  </a:lnTo>
                  <a:lnTo>
                    <a:pt x="28" y="2"/>
                  </a:lnTo>
                  <a:lnTo>
                    <a:pt x="42" y="0"/>
                  </a:lnTo>
                  <a:lnTo>
                    <a:pt x="58" y="2"/>
                  </a:lnTo>
                  <a:lnTo>
                    <a:pt x="72" y="6"/>
                  </a:lnTo>
                  <a:lnTo>
                    <a:pt x="86" y="1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8" name="Freeform 38"/>
            <p:cNvSpPr>
              <a:spLocks/>
            </p:cNvSpPr>
            <p:nvPr/>
          </p:nvSpPr>
          <p:spPr bwMode="auto">
            <a:xfrm>
              <a:off x="4127" y="844"/>
              <a:ext cx="130" cy="150"/>
            </a:xfrm>
            <a:custGeom>
              <a:avLst/>
              <a:gdLst/>
              <a:ahLst/>
              <a:cxnLst>
                <a:cxn ang="0">
                  <a:pos x="480" y="107"/>
                </a:cxn>
                <a:cxn ang="0">
                  <a:pos x="446" y="132"/>
                </a:cxn>
                <a:cxn ang="0">
                  <a:pos x="416" y="158"/>
                </a:cxn>
                <a:cxn ang="0">
                  <a:pos x="391" y="188"/>
                </a:cxn>
                <a:cxn ang="0">
                  <a:pos x="372" y="200"/>
                </a:cxn>
                <a:cxn ang="0">
                  <a:pos x="353" y="176"/>
                </a:cxn>
                <a:cxn ang="0">
                  <a:pos x="338" y="157"/>
                </a:cxn>
                <a:cxn ang="0">
                  <a:pos x="320" y="165"/>
                </a:cxn>
                <a:cxn ang="0">
                  <a:pos x="508" y="404"/>
                </a:cxn>
                <a:cxn ang="0">
                  <a:pos x="492" y="430"/>
                </a:cxn>
                <a:cxn ang="0">
                  <a:pos x="472" y="452"/>
                </a:cxn>
                <a:cxn ang="0">
                  <a:pos x="462" y="475"/>
                </a:cxn>
                <a:cxn ang="0">
                  <a:pos x="477" y="508"/>
                </a:cxn>
                <a:cxn ang="0">
                  <a:pos x="503" y="490"/>
                </a:cxn>
                <a:cxn ang="0">
                  <a:pos x="527" y="470"/>
                </a:cxn>
                <a:cxn ang="0">
                  <a:pos x="547" y="447"/>
                </a:cxn>
                <a:cxn ang="0">
                  <a:pos x="570" y="425"/>
                </a:cxn>
                <a:cxn ang="0">
                  <a:pos x="556" y="383"/>
                </a:cxn>
                <a:cxn ang="0">
                  <a:pos x="535" y="349"/>
                </a:cxn>
                <a:cxn ang="0">
                  <a:pos x="506" y="320"/>
                </a:cxn>
                <a:cxn ang="0">
                  <a:pos x="477" y="290"/>
                </a:cxn>
                <a:cxn ang="0">
                  <a:pos x="512" y="268"/>
                </a:cxn>
                <a:cxn ang="0">
                  <a:pos x="553" y="260"/>
                </a:cxn>
                <a:cxn ang="0">
                  <a:pos x="591" y="277"/>
                </a:cxn>
                <a:cxn ang="0">
                  <a:pos x="622" y="332"/>
                </a:cxn>
                <a:cxn ang="0">
                  <a:pos x="624" y="743"/>
                </a:cxn>
                <a:cxn ang="0">
                  <a:pos x="566" y="744"/>
                </a:cxn>
                <a:cxn ang="0">
                  <a:pos x="505" y="733"/>
                </a:cxn>
                <a:cxn ang="0">
                  <a:pos x="444" y="719"/>
                </a:cxn>
                <a:cxn ang="0">
                  <a:pos x="365" y="703"/>
                </a:cxn>
                <a:cxn ang="0">
                  <a:pos x="266" y="678"/>
                </a:cxn>
                <a:cxn ang="0">
                  <a:pos x="173" y="640"/>
                </a:cxn>
                <a:cxn ang="0">
                  <a:pos x="98" y="579"/>
                </a:cxn>
                <a:cxn ang="0">
                  <a:pos x="80" y="499"/>
                </a:cxn>
                <a:cxn ang="0">
                  <a:pos x="52" y="443"/>
                </a:cxn>
                <a:cxn ang="0">
                  <a:pos x="9" y="398"/>
                </a:cxn>
                <a:cxn ang="0">
                  <a:pos x="8" y="344"/>
                </a:cxn>
                <a:cxn ang="0">
                  <a:pos x="33" y="281"/>
                </a:cxn>
                <a:cxn ang="0">
                  <a:pos x="59" y="235"/>
                </a:cxn>
                <a:cxn ang="0">
                  <a:pos x="109" y="190"/>
                </a:cxn>
                <a:cxn ang="0">
                  <a:pos x="144" y="132"/>
                </a:cxn>
                <a:cxn ang="0">
                  <a:pos x="154" y="104"/>
                </a:cxn>
                <a:cxn ang="0">
                  <a:pos x="180" y="123"/>
                </a:cxn>
                <a:cxn ang="0">
                  <a:pos x="213" y="130"/>
                </a:cxn>
                <a:cxn ang="0">
                  <a:pos x="245" y="118"/>
                </a:cxn>
                <a:cxn ang="0">
                  <a:pos x="269" y="91"/>
                </a:cxn>
                <a:cxn ang="0">
                  <a:pos x="295" y="66"/>
                </a:cxn>
                <a:cxn ang="0">
                  <a:pos x="320" y="42"/>
                </a:cxn>
                <a:cxn ang="0">
                  <a:pos x="341" y="13"/>
                </a:cxn>
                <a:cxn ang="0">
                  <a:pos x="367" y="12"/>
                </a:cxn>
                <a:cxn ang="0">
                  <a:pos x="409" y="28"/>
                </a:cxn>
                <a:cxn ang="0">
                  <a:pos x="452" y="43"/>
                </a:cxn>
                <a:cxn ang="0">
                  <a:pos x="486" y="70"/>
                </a:cxn>
              </a:cxnLst>
              <a:rect l="0" t="0" r="r" b="b"/>
              <a:pathLst>
                <a:path w="653" h="747">
                  <a:moveTo>
                    <a:pt x="497" y="94"/>
                  </a:moveTo>
                  <a:lnTo>
                    <a:pt x="480" y="107"/>
                  </a:lnTo>
                  <a:lnTo>
                    <a:pt x="463" y="121"/>
                  </a:lnTo>
                  <a:lnTo>
                    <a:pt x="446" y="132"/>
                  </a:lnTo>
                  <a:lnTo>
                    <a:pt x="432" y="146"/>
                  </a:lnTo>
                  <a:lnTo>
                    <a:pt x="416" y="158"/>
                  </a:lnTo>
                  <a:lnTo>
                    <a:pt x="404" y="173"/>
                  </a:lnTo>
                  <a:lnTo>
                    <a:pt x="391" y="188"/>
                  </a:lnTo>
                  <a:lnTo>
                    <a:pt x="383" y="208"/>
                  </a:lnTo>
                  <a:lnTo>
                    <a:pt x="372" y="200"/>
                  </a:lnTo>
                  <a:lnTo>
                    <a:pt x="362" y="188"/>
                  </a:lnTo>
                  <a:lnTo>
                    <a:pt x="353" y="176"/>
                  </a:lnTo>
                  <a:lnTo>
                    <a:pt x="346" y="165"/>
                  </a:lnTo>
                  <a:lnTo>
                    <a:pt x="338" y="157"/>
                  </a:lnTo>
                  <a:lnTo>
                    <a:pt x="330" y="157"/>
                  </a:lnTo>
                  <a:lnTo>
                    <a:pt x="320" y="165"/>
                  </a:lnTo>
                  <a:lnTo>
                    <a:pt x="311" y="186"/>
                  </a:lnTo>
                  <a:lnTo>
                    <a:pt x="508" y="404"/>
                  </a:lnTo>
                  <a:lnTo>
                    <a:pt x="501" y="418"/>
                  </a:lnTo>
                  <a:lnTo>
                    <a:pt x="492" y="430"/>
                  </a:lnTo>
                  <a:lnTo>
                    <a:pt x="482" y="440"/>
                  </a:lnTo>
                  <a:lnTo>
                    <a:pt x="472" y="452"/>
                  </a:lnTo>
                  <a:lnTo>
                    <a:pt x="465" y="462"/>
                  </a:lnTo>
                  <a:lnTo>
                    <a:pt x="462" y="475"/>
                  </a:lnTo>
                  <a:lnTo>
                    <a:pt x="465" y="490"/>
                  </a:lnTo>
                  <a:lnTo>
                    <a:pt x="477" y="508"/>
                  </a:lnTo>
                  <a:lnTo>
                    <a:pt x="491" y="499"/>
                  </a:lnTo>
                  <a:lnTo>
                    <a:pt x="503" y="490"/>
                  </a:lnTo>
                  <a:lnTo>
                    <a:pt x="514" y="480"/>
                  </a:lnTo>
                  <a:lnTo>
                    <a:pt x="527" y="470"/>
                  </a:lnTo>
                  <a:lnTo>
                    <a:pt x="537" y="459"/>
                  </a:lnTo>
                  <a:lnTo>
                    <a:pt x="547" y="447"/>
                  </a:lnTo>
                  <a:lnTo>
                    <a:pt x="557" y="436"/>
                  </a:lnTo>
                  <a:lnTo>
                    <a:pt x="570" y="425"/>
                  </a:lnTo>
                  <a:lnTo>
                    <a:pt x="563" y="402"/>
                  </a:lnTo>
                  <a:lnTo>
                    <a:pt x="556" y="383"/>
                  </a:lnTo>
                  <a:lnTo>
                    <a:pt x="546" y="365"/>
                  </a:lnTo>
                  <a:lnTo>
                    <a:pt x="535" y="349"/>
                  </a:lnTo>
                  <a:lnTo>
                    <a:pt x="520" y="333"/>
                  </a:lnTo>
                  <a:lnTo>
                    <a:pt x="506" y="320"/>
                  </a:lnTo>
                  <a:lnTo>
                    <a:pt x="492" y="305"/>
                  </a:lnTo>
                  <a:lnTo>
                    <a:pt x="477" y="290"/>
                  </a:lnTo>
                  <a:lnTo>
                    <a:pt x="493" y="278"/>
                  </a:lnTo>
                  <a:lnTo>
                    <a:pt x="512" y="268"/>
                  </a:lnTo>
                  <a:lnTo>
                    <a:pt x="531" y="261"/>
                  </a:lnTo>
                  <a:lnTo>
                    <a:pt x="553" y="260"/>
                  </a:lnTo>
                  <a:lnTo>
                    <a:pt x="572" y="264"/>
                  </a:lnTo>
                  <a:lnTo>
                    <a:pt x="591" y="277"/>
                  </a:lnTo>
                  <a:lnTo>
                    <a:pt x="607" y="298"/>
                  </a:lnTo>
                  <a:lnTo>
                    <a:pt x="622" y="332"/>
                  </a:lnTo>
                  <a:lnTo>
                    <a:pt x="653" y="736"/>
                  </a:lnTo>
                  <a:lnTo>
                    <a:pt x="624" y="743"/>
                  </a:lnTo>
                  <a:lnTo>
                    <a:pt x="596" y="747"/>
                  </a:lnTo>
                  <a:lnTo>
                    <a:pt x="566" y="744"/>
                  </a:lnTo>
                  <a:lnTo>
                    <a:pt x="537" y="741"/>
                  </a:lnTo>
                  <a:lnTo>
                    <a:pt x="505" y="733"/>
                  </a:lnTo>
                  <a:lnTo>
                    <a:pt x="475" y="726"/>
                  </a:lnTo>
                  <a:lnTo>
                    <a:pt x="444" y="719"/>
                  </a:lnTo>
                  <a:lnTo>
                    <a:pt x="414" y="715"/>
                  </a:lnTo>
                  <a:lnTo>
                    <a:pt x="365" y="703"/>
                  </a:lnTo>
                  <a:lnTo>
                    <a:pt x="317" y="691"/>
                  </a:lnTo>
                  <a:lnTo>
                    <a:pt x="266" y="678"/>
                  </a:lnTo>
                  <a:lnTo>
                    <a:pt x="219" y="662"/>
                  </a:lnTo>
                  <a:lnTo>
                    <a:pt x="173" y="640"/>
                  </a:lnTo>
                  <a:lnTo>
                    <a:pt x="133" y="613"/>
                  </a:lnTo>
                  <a:lnTo>
                    <a:pt x="98" y="579"/>
                  </a:lnTo>
                  <a:lnTo>
                    <a:pt x="72" y="539"/>
                  </a:lnTo>
                  <a:lnTo>
                    <a:pt x="80" y="499"/>
                  </a:lnTo>
                  <a:lnTo>
                    <a:pt x="71" y="469"/>
                  </a:lnTo>
                  <a:lnTo>
                    <a:pt x="52" y="443"/>
                  </a:lnTo>
                  <a:lnTo>
                    <a:pt x="29" y="420"/>
                  </a:lnTo>
                  <a:lnTo>
                    <a:pt x="9" y="398"/>
                  </a:lnTo>
                  <a:lnTo>
                    <a:pt x="0" y="374"/>
                  </a:lnTo>
                  <a:lnTo>
                    <a:pt x="8" y="344"/>
                  </a:lnTo>
                  <a:lnTo>
                    <a:pt x="41" y="311"/>
                  </a:lnTo>
                  <a:lnTo>
                    <a:pt x="33" y="281"/>
                  </a:lnTo>
                  <a:lnTo>
                    <a:pt x="42" y="256"/>
                  </a:lnTo>
                  <a:lnTo>
                    <a:pt x="59" y="235"/>
                  </a:lnTo>
                  <a:lnTo>
                    <a:pt x="84" y="213"/>
                  </a:lnTo>
                  <a:lnTo>
                    <a:pt x="109" y="190"/>
                  </a:lnTo>
                  <a:lnTo>
                    <a:pt x="130" y="164"/>
                  </a:lnTo>
                  <a:lnTo>
                    <a:pt x="144" y="132"/>
                  </a:lnTo>
                  <a:lnTo>
                    <a:pt x="145" y="94"/>
                  </a:lnTo>
                  <a:lnTo>
                    <a:pt x="154" y="104"/>
                  </a:lnTo>
                  <a:lnTo>
                    <a:pt x="166" y="114"/>
                  </a:lnTo>
                  <a:lnTo>
                    <a:pt x="180" y="123"/>
                  </a:lnTo>
                  <a:lnTo>
                    <a:pt x="197" y="129"/>
                  </a:lnTo>
                  <a:lnTo>
                    <a:pt x="213" y="130"/>
                  </a:lnTo>
                  <a:lnTo>
                    <a:pt x="230" y="127"/>
                  </a:lnTo>
                  <a:lnTo>
                    <a:pt x="245" y="118"/>
                  </a:lnTo>
                  <a:lnTo>
                    <a:pt x="259" y="104"/>
                  </a:lnTo>
                  <a:lnTo>
                    <a:pt x="269" y="91"/>
                  </a:lnTo>
                  <a:lnTo>
                    <a:pt x="283" y="79"/>
                  </a:lnTo>
                  <a:lnTo>
                    <a:pt x="295" y="66"/>
                  </a:lnTo>
                  <a:lnTo>
                    <a:pt x="309" y="55"/>
                  </a:lnTo>
                  <a:lnTo>
                    <a:pt x="320" y="42"/>
                  </a:lnTo>
                  <a:lnTo>
                    <a:pt x="332" y="28"/>
                  </a:lnTo>
                  <a:lnTo>
                    <a:pt x="341" y="13"/>
                  </a:lnTo>
                  <a:lnTo>
                    <a:pt x="352" y="0"/>
                  </a:lnTo>
                  <a:lnTo>
                    <a:pt x="367" y="12"/>
                  </a:lnTo>
                  <a:lnTo>
                    <a:pt x="388" y="21"/>
                  </a:lnTo>
                  <a:lnTo>
                    <a:pt x="409" y="28"/>
                  </a:lnTo>
                  <a:lnTo>
                    <a:pt x="432" y="35"/>
                  </a:lnTo>
                  <a:lnTo>
                    <a:pt x="452" y="43"/>
                  </a:lnTo>
                  <a:lnTo>
                    <a:pt x="471" y="54"/>
                  </a:lnTo>
                  <a:lnTo>
                    <a:pt x="486" y="70"/>
                  </a:lnTo>
                  <a:lnTo>
                    <a:pt x="497" y="94"/>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39" name="Freeform 39"/>
            <p:cNvSpPr>
              <a:spLocks/>
            </p:cNvSpPr>
            <p:nvPr/>
          </p:nvSpPr>
          <p:spPr bwMode="auto">
            <a:xfrm>
              <a:off x="4210" y="855"/>
              <a:ext cx="315" cy="286"/>
            </a:xfrm>
            <a:custGeom>
              <a:avLst/>
              <a:gdLst/>
              <a:ahLst/>
              <a:cxnLst>
                <a:cxn ang="0">
                  <a:pos x="1292" y="214"/>
                </a:cxn>
                <a:cxn ang="0">
                  <a:pos x="1353" y="161"/>
                </a:cxn>
                <a:cxn ang="0">
                  <a:pos x="1399" y="92"/>
                </a:cxn>
                <a:cxn ang="0">
                  <a:pos x="1454" y="25"/>
                </a:cxn>
                <a:cxn ang="0">
                  <a:pos x="1477" y="40"/>
                </a:cxn>
                <a:cxn ang="0">
                  <a:pos x="1440" y="116"/>
                </a:cxn>
                <a:cxn ang="0">
                  <a:pos x="1389" y="184"/>
                </a:cxn>
                <a:cxn ang="0">
                  <a:pos x="1336" y="248"/>
                </a:cxn>
                <a:cxn ang="0">
                  <a:pos x="1313" y="287"/>
                </a:cxn>
                <a:cxn ang="0">
                  <a:pos x="1319" y="300"/>
                </a:cxn>
                <a:cxn ang="0">
                  <a:pos x="1332" y="309"/>
                </a:cxn>
                <a:cxn ang="0">
                  <a:pos x="1346" y="312"/>
                </a:cxn>
                <a:cxn ang="0">
                  <a:pos x="1572" y="290"/>
                </a:cxn>
                <a:cxn ang="0">
                  <a:pos x="1500" y="339"/>
                </a:cxn>
                <a:cxn ang="0">
                  <a:pos x="1408" y="358"/>
                </a:cxn>
                <a:cxn ang="0">
                  <a:pos x="1335" y="387"/>
                </a:cxn>
                <a:cxn ang="0">
                  <a:pos x="1324" y="466"/>
                </a:cxn>
                <a:cxn ang="0">
                  <a:pos x="1405" y="507"/>
                </a:cxn>
                <a:cxn ang="0">
                  <a:pos x="1263" y="530"/>
                </a:cxn>
                <a:cxn ang="0">
                  <a:pos x="1130" y="584"/>
                </a:cxn>
                <a:cxn ang="0">
                  <a:pos x="1013" y="670"/>
                </a:cxn>
                <a:cxn ang="0">
                  <a:pos x="898" y="813"/>
                </a:cxn>
                <a:cxn ang="0">
                  <a:pos x="770" y="999"/>
                </a:cxn>
                <a:cxn ang="0">
                  <a:pos x="627" y="1176"/>
                </a:cxn>
                <a:cxn ang="0">
                  <a:pos x="458" y="1323"/>
                </a:cxn>
                <a:cxn ang="0">
                  <a:pos x="346" y="1378"/>
                </a:cxn>
                <a:cxn ang="0">
                  <a:pos x="317" y="1378"/>
                </a:cxn>
                <a:cxn ang="0">
                  <a:pos x="285" y="1381"/>
                </a:cxn>
                <a:cxn ang="0">
                  <a:pos x="257" y="1392"/>
                </a:cxn>
                <a:cxn ang="0">
                  <a:pos x="17" y="1430"/>
                </a:cxn>
                <a:cxn ang="0">
                  <a:pos x="0" y="1361"/>
                </a:cxn>
                <a:cxn ang="0">
                  <a:pos x="6" y="1297"/>
                </a:cxn>
                <a:cxn ang="0">
                  <a:pos x="19" y="1232"/>
                </a:cxn>
                <a:cxn ang="0">
                  <a:pos x="27" y="1171"/>
                </a:cxn>
                <a:cxn ang="0">
                  <a:pos x="118" y="1169"/>
                </a:cxn>
                <a:cxn ang="0">
                  <a:pos x="207" y="1157"/>
                </a:cxn>
                <a:cxn ang="0">
                  <a:pos x="293" y="1136"/>
                </a:cxn>
                <a:cxn ang="0">
                  <a:pos x="380" y="1119"/>
                </a:cxn>
                <a:cxn ang="0">
                  <a:pos x="961" y="442"/>
                </a:cxn>
                <a:cxn ang="0">
                  <a:pos x="962" y="344"/>
                </a:cxn>
                <a:cxn ang="0">
                  <a:pos x="964" y="246"/>
                </a:cxn>
                <a:cxn ang="0">
                  <a:pos x="963" y="155"/>
                </a:cxn>
                <a:cxn ang="0">
                  <a:pos x="979" y="132"/>
                </a:cxn>
                <a:cxn ang="0">
                  <a:pos x="998" y="182"/>
                </a:cxn>
                <a:cxn ang="0">
                  <a:pos x="1013" y="236"/>
                </a:cxn>
                <a:cxn ang="0">
                  <a:pos x="1044" y="278"/>
                </a:cxn>
                <a:cxn ang="0">
                  <a:pos x="1104" y="263"/>
                </a:cxn>
                <a:cxn ang="0">
                  <a:pos x="1144" y="195"/>
                </a:cxn>
                <a:cxn ang="0">
                  <a:pos x="1170" y="116"/>
                </a:cxn>
                <a:cxn ang="0">
                  <a:pos x="1198" y="36"/>
                </a:cxn>
                <a:cxn ang="0">
                  <a:pos x="1228" y="25"/>
                </a:cxn>
                <a:cxn ang="0">
                  <a:pos x="1234" y="85"/>
                </a:cxn>
                <a:cxn ang="0">
                  <a:pos x="1235" y="148"/>
                </a:cxn>
                <a:cxn ang="0">
                  <a:pos x="1241" y="204"/>
                </a:cxn>
              </a:cxnLst>
              <a:rect l="0" t="0" r="r" b="b"/>
              <a:pathLst>
                <a:path w="1572" h="1430">
                  <a:moveTo>
                    <a:pt x="1251" y="228"/>
                  </a:moveTo>
                  <a:lnTo>
                    <a:pt x="1292" y="214"/>
                  </a:lnTo>
                  <a:lnTo>
                    <a:pt x="1326" y="192"/>
                  </a:lnTo>
                  <a:lnTo>
                    <a:pt x="1353" y="161"/>
                  </a:lnTo>
                  <a:lnTo>
                    <a:pt x="1378" y="129"/>
                  </a:lnTo>
                  <a:lnTo>
                    <a:pt x="1399" y="92"/>
                  </a:lnTo>
                  <a:lnTo>
                    <a:pt x="1425" y="57"/>
                  </a:lnTo>
                  <a:lnTo>
                    <a:pt x="1454" y="25"/>
                  </a:lnTo>
                  <a:lnTo>
                    <a:pt x="1490" y="0"/>
                  </a:lnTo>
                  <a:lnTo>
                    <a:pt x="1477" y="40"/>
                  </a:lnTo>
                  <a:lnTo>
                    <a:pt x="1462" y="79"/>
                  </a:lnTo>
                  <a:lnTo>
                    <a:pt x="1440" y="116"/>
                  </a:lnTo>
                  <a:lnTo>
                    <a:pt x="1416" y="151"/>
                  </a:lnTo>
                  <a:lnTo>
                    <a:pt x="1389" y="184"/>
                  </a:lnTo>
                  <a:lnTo>
                    <a:pt x="1363" y="217"/>
                  </a:lnTo>
                  <a:lnTo>
                    <a:pt x="1336" y="248"/>
                  </a:lnTo>
                  <a:lnTo>
                    <a:pt x="1313" y="280"/>
                  </a:lnTo>
                  <a:lnTo>
                    <a:pt x="1313" y="287"/>
                  </a:lnTo>
                  <a:lnTo>
                    <a:pt x="1316" y="295"/>
                  </a:lnTo>
                  <a:lnTo>
                    <a:pt x="1319" y="300"/>
                  </a:lnTo>
                  <a:lnTo>
                    <a:pt x="1326" y="306"/>
                  </a:lnTo>
                  <a:lnTo>
                    <a:pt x="1332" y="309"/>
                  </a:lnTo>
                  <a:lnTo>
                    <a:pt x="1338" y="312"/>
                  </a:lnTo>
                  <a:lnTo>
                    <a:pt x="1346" y="312"/>
                  </a:lnTo>
                  <a:lnTo>
                    <a:pt x="1355" y="310"/>
                  </a:lnTo>
                  <a:lnTo>
                    <a:pt x="1572" y="290"/>
                  </a:lnTo>
                  <a:lnTo>
                    <a:pt x="1541" y="321"/>
                  </a:lnTo>
                  <a:lnTo>
                    <a:pt x="1500" y="339"/>
                  </a:lnTo>
                  <a:lnTo>
                    <a:pt x="1454" y="349"/>
                  </a:lnTo>
                  <a:lnTo>
                    <a:pt x="1408" y="358"/>
                  </a:lnTo>
                  <a:lnTo>
                    <a:pt x="1367" y="368"/>
                  </a:lnTo>
                  <a:lnTo>
                    <a:pt x="1335" y="387"/>
                  </a:lnTo>
                  <a:lnTo>
                    <a:pt x="1319" y="418"/>
                  </a:lnTo>
                  <a:lnTo>
                    <a:pt x="1324" y="466"/>
                  </a:lnTo>
                  <a:lnTo>
                    <a:pt x="1480" y="508"/>
                  </a:lnTo>
                  <a:lnTo>
                    <a:pt x="1405" y="507"/>
                  </a:lnTo>
                  <a:lnTo>
                    <a:pt x="1333" y="515"/>
                  </a:lnTo>
                  <a:lnTo>
                    <a:pt x="1263" y="530"/>
                  </a:lnTo>
                  <a:lnTo>
                    <a:pt x="1196" y="553"/>
                  </a:lnTo>
                  <a:lnTo>
                    <a:pt x="1130" y="584"/>
                  </a:lnTo>
                  <a:lnTo>
                    <a:pt x="1069" y="623"/>
                  </a:lnTo>
                  <a:lnTo>
                    <a:pt x="1013" y="670"/>
                  </a:lnTo>
                  <a:lnTo>
                    <a:pt x="961" y="725"/>
                  </a:lnTo>
                  <a:lnTo>
                    <a:pt x="898" y="813"/>
                  </a:lnTo>
                  <a:lnTo>
                    <a:pt x="835" y="906"/>
                  </a:lnTo>
                  <a:lnTo>
                    <a:pt x="770" y="999"/>
                  </a:lnTo>
                  <a:lnTo>
                    <a:pt x="702" y="1090"/>
                  </a:lnTo>
                  <a:lnTo>
                    <a:pt x="627" y="1176"/>
                  </a:lnTo>
                  <a:lnTo>
                    <a:pt x="547" y="1255"/>
                  </a:lnTo>
                  <a:lnTo>
                    <a:pt x="458" y="1323"/>
                  </a:lnTo>
                  <a:lnTo>
                    <a:pt x="360" y="1378"/>
                  </a:lnTo>
                  <a:lnTo>
                    <a:pt x="346" y="1378"/>
                  </a:lnTo>
                  <a:lnTo>
                    <a:pt x="333" y="1378"/>
                  </a:lnTo>
                  <a:lnTo>
                    <a:pt x="317" y="1378"/>
                  </a:lnTo>
                  <a:lnTo>
                    <a:pt x="302" y="1380"/>
                  </a:lnTo>
                  <a:lnTo>
                    <a:pt x="285" y="1381"/>
                  </a:lnTo>
                  <a:lnTo>
                    <a:pt x="270" y="1386"/>
                  </a:lnTo>
                  <a:lnTo>
                    <a:pt x="257" y="1392"/>
                  </a:lnTo>
                  <a:lnTo>
                    <a:pt x="245" y="1400"/>
                  </a:lnTo>
                  <a:lnTo>
                    <a:pt x="17" y="1430"/>
                  </a:lnTo>
                  <a:lnTo>
                    <a:pt x="5" y="1395"/>
                  </a:lnTo>
                  <a:lnTo>
                    <a:pt x="0" y="1361"/>
                  </a:lnTo>
                  <a:lnTo>
                    <a:pt x="0" y="1328"/>
                  </a:lnTo>
                  <a:lnTo>
                    <a:pt x="6" y="1297"/>
                  </a:lnTo>
                  <a:lnTo>
                    <a:pt x="12" y="1264"/>
                  </a:lnTo>
                  <a:lnTo>
                    <a:pt x="19" y="1232"/>
                  </a:lnTo>
                  <a:lnTo>
                    <a:pt x="25" y="1202"/>
                  </a:lnTo>
                  <a:lnTo>
                    <a:pt x="27" y="1171"/>
                  </a:lnTo>
                  <a:lnTo>
                    <a:pt x="73" y="1171"/>
                  </a:lnTo>
                  <a:lnTo>
                    <a:pt x="118" y="1169"/>
                  </a:lnTo>
                  <a:lnTo>
                    <a:pt x="162" y="1163"/>
                  </a:lnTo>
                  <a:lnTo>
                    <a:pt x="207" y="1157"/>
                  </a:lnTo>
                  <a:lnTo>
                    <a:pt x="250" y="1147"/>
                  </a:lnTo>
                  <a:lnTo>
                    <a:pt x="293" y="1136"/>
                  </a:lnTo>
                  <a:lnTo>
                    <a:pt x="336" y="1127"/>
                  </a:lnTo>
                  <a:lnTo>
                    <a:pt x="380" y="1119"/>
                  </a:lnTo>
                  <a:lnTo>
                    <a:pt x="961" y="487"/>
                  </a:lnTo>
                  <a:lnTo>
                    <a:pt x="961" y="442"/>
                  </a:lnTo>
                  <a:lnTo>
                    <a:pt x="962" y="394"/>
                  </a:lnTo>
                  <a:lnTo>
                    <a:pt x="962" y="344"/>
                  </a:lnTo>
                  <a:lnTo>
                    <a:pt x="964" y="296"/>
                  </a:lnTo>
                  <a:lnTo>
                    <a:pt x="964" y="246"/>
                  </a:lnTo>
                  <a:lnTo>
                    <a:pt x="964" y="200"/>
                  </a:lnTo>
                  <a:lnTo>
                    <a:pt x="963" y="155"/>
                  </a:lnTo>
                  <a:lnTo>
                    <a:pt x="961" y="114"/>
                  </a:lnTo>
                  <a:lnTo>
                    <a:pt x="979" y="132"/>
                  </a:lnTo>
                  <a:lnTo>
                    <a:pt x="991" y="156"/>
                  </a:lnTo>
                  <a:lnTo>
                    <a:pt x="998" y="182"/>
                  </a:lnTo>
                  <a:lnTo>
                    <a:pt x="1006" y="210"/>
                  </a:lnTo>
                  <a:lnTo>
                    <a:pt x="1013" y="236"/>
                  </a:lnTo>
                  <a:lnTo>
                    <a:pt x="1025" y="260"/>
                  </a:lnTo>
                  <a:lnTo>
                    <a:pt x="1044" y="278"/>
                  </a:lnTo>
                  <a:lnTo>
                    <a:pt x="1075" y="290"/>
                  </a:lnTo>
                  <a:lnTo>
                    <a:pt x="1104" y="263"/>
                  </a:lnTo>
                  <a:lnTo>
                    <a:pt x="1127" y="231"/>
                  </a:lnTo>
                  <a:lnTo>
                    <a:pt x="1144" y="195"/>
                  </a:lnTo>
                  <a:lnTo>
                    <a:pt x="1159" y="157"/>
                  </a:lnTo>
                  <a:lnTo>
                    <a:pt x="1170" y="116"/>
                  </a:lnTo>
                  <a:lnTo>
                    <a:pt x="1184" y="75"/>
                  </a:lnTo>
                  <a:lnTo>
                    <a:pt x="1198" y="36"/>
                  </a:lnTo>
                  <a:lnTo>
                    <a:pt x="1220" y="0"/>
                  </a:lnTo>
                  <a:lnTo>
                    <a:pt x="1228" y="25"/>
                  </a:lnTo>
                  <a:lnTo>
                    <a:pt x="1233" y="53"/>
                  </a:lnTo>
                  <a:lnTo>
                    <a:pt x="1234" y="85"/>
                  </a:lnTo>
                  <a:lnTo>
                    <a:pt x="1235" y="117"/>
                  </a:lnTo>
                  <a:lnTo>
                    <a:pt x="1235" y="148"/>
                  </a:lnTo>
                  <a:lnTo>
                    <a:pt x="1237" y="178"/>
                  </a:lnTo>
                  <a:lnTo>
                    <a:pt x="1241" y="204"/>
                  </a:lnTo>
                  <a:lnTo>
                    <a:pt x="1251" y="228"/>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0" name="Freeform 40"/>
            <p:cNvSpPr>
              <a:spLocks/>
            </p:cNvSpPr>
            <p:nvPr/>
          </p:nvSpPr>
          <p:spPr bwMode="auto">
            <a:xfrm>
              <a:off x="4220" y="878"/>
              <a:ext cx="10" cy="8"/>
            </a:xfrm>
            <a:custGeom>
              <a:avLst/>
              <a:gdLst/>
              <a:ahLst/>
              <a:cxnLst>
                <a:cxn ang="0">
                  <a:pos x="52" y="20"/>
                </a:cxn>
                <a:cxn ang="0">
                  <a:pos x="45" y="22"/>
                </a:cxn>
                <a:cxn ang="0">
                  <a:pos x="43" y="30"/>
                </a:cxn>
                <a:cxn ang="0">
                  <a:pos x="42" y="37"/>
                </a:cxn>
                <a:cxn ang="0">
                  <a:pos x="42" y="42"/>
                </a:cxn>
                <a:cxn ang="0">
                  <a:pos x="0" y="20"/>
                </a:cxn>
                <a:cxn ang="0">
                  <a:pos x="21" y="0"/>
                </a:cxn>
                <a:cxn ang="0">
                  <a:pos x="52" y="20"/>
                </a:cxn>
              </a:cxnLst>
              <a:rect l="0" t="0" r="r" b="b"/>
              <a:pathLst>
                <a:path w="52" h="42">
                  <a:moveTo>
                    <a:pt x="52" y="20"/>
                  </a:moveTo>
                  <a:lnTo>
                    <a:pt x="45" y="22"/>
                  </a:lnTo>
                  <a:lnTo>
                    <a:pt x="43" y="30"/>
                  </a:lnTo>
                  <a:lnTo>
                    <a:pt x="42" y="37"/>
                  </a:lnTo>
                  <a:lnTo>
                    <a:pt x="42" y="42"/>
                  </a:lnTo>
                  <a:lnTo>
                    <a:pt x="0" y="20"/>
                  </a:lnTo>
                  <a:lnTo>
                    <a:pt x="21" y="0"/>
                  </a:lnTo>
                  <a:lnTo>
                    <a:pt x="52" y="20"/>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1" name="Freeform 41"/>
            <p:cNvSpPr>
              <a:spLocks/>
            </p:cNvSpPr>
            <p:nvPr/>
          </p:nvSpPr>
          <p:spPr bwMode="auto">
            <a:xfrm>
              <a:off x="4081" y="893"/>
              <a:ext cx="27" cy="14"/>
            </a:xfrm>
            <a:custGeom>
              <a:avLst/>
              <a:gdLst/>
              <a:ahLst/>
              <a:cxnLst>
                <a:cxn ang="0">
                  <a:pos x="134" y="5"/>
                </a:cxn>
                <a:cxn ang="0">
                  <a:pos x="117" y="14"/>
                </a:cxn>
                <a:cxn ang="0">
                  <a:pos x="104" y="27"/>
                </a:cxn>
                <a:cxn ang="0">
                  <a:pos x="89" y="39"/>
                </a:cxn>
                <a:cxn ang="0">
                  <a:pos x="74" y="52"/>
                </a:cxn>
                <a:cxn ang="0">
                  <a:pos x="57" y="62"/>
                </a:cxn>
                <a:cxn ang="0">
                  <a:pos x="40" y="69"/>
                </a:cxn>
                <a:cxn ang="0">
                  <a:pos x="20" y="71"/>
                </a:cxn>
                <a:cxn ang="0">
                  <a:pos x="0" y="68"/>
                </a:cxn>
                <a:cxn ang="0">
                  <a:pos x="11" y="54"/>
                </a:cxn>
                <a:cxn ang="0">
                  <a:pos x="27" y="42"/>
                </a:cxn>
                <a:cxn ang="0">
                  <a:pos x="44" y="28"/>
                </a:cxn>
                <a:cxn ang="0">
                  <a:pos x="62" y="17"/>
                </a:cxn>
                <a:cxn ang="0">
                  <a:pos x="80" y="8"/>
                </a:cxn>
                <a:cxn ang="0">
                  <a:pos x="99" y="2"/>
                </a:cxn>
                <a:cxn ang="0">
                  <a:pos x="116" y="0"/>
                </a:cxn>
                <a:cxn ang="0">
                  <a:pos x="134" y="5"/>
                </a:cxn>
              </a:cxnLst>
              <a:rect l="0" t="0" r="r" b="b"/>
              <a:pathLst>
                <a:path w="134" h="71">
                  <a:moveTo>
                    <a:pt x="134" y="5"/>
                  </a:moveTo>
                  <a:lnTo>
                    <a:pt x="117" y="14"/>
                  </a:lnTo>
                  <a:lnTo>
                    <a:pt x="104" y="27"/>
                  </a:lnTo>
                  <a:lnTo>
                    <a:pt x="89" y="39"/>
                  </a:lnTo>
                  <a:lnTo>
                    <a:pt x="74" y="52"/>
                  </a:lnTo>
                  <a:lnTo>
                    <a:pt x="57" y="62"/>
                  </a:lnTo>
                  <a:lnTo>
                    <a:pt x="40" y="69"/>
                  </a:lnTo>
                  <a:lnTo>
                    <a:pt x="20" y="71"/>
                  </a:lnTo>
                  <a:lnTo>
                    <a:pt x="0" y="68"/>
                  </a:lnTo>
                  <a:lnTo>
                    <a:pt x="11" y="54"/>
                  </a:lnTo>
                  <a:lnTo>
                    <a:pt x="27" y="42"/>
                  </a:lnTo>
                  <a:lnTo>
                    <a:pt x="44" y="28"/>
                  </a:lnTo>
                  <a:lnTo>
                    <a:pt x="62" y="17"/>
                  </a:lnTo>
                  <a:lnTo>
                    <a:pt x="80" y="8"/>
                  </a:lnTo>
                  <a:lnTo>
                    <a:pt x="99" y="2"/>
                  </a:lnTo>
                  <a:lnTo>
                    <a:pt x="116" y="0"/>
                  </a:lnTo>
                  <a:lnTo>
                    <a:pt x="134" y="5"/>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2" name="Freeform 42"/>
            <p:cNvSpPr>
              <a:spLocks/>
            </p:cNvSpPr>
            <p:nvPr/>
          </p:nvSpPr>
          <p:spPr bwMode="auto">
            <a:xfrm>
              <a:off x="4147" y="896"/>
              <a:ext cx="43" cy="37"/>
            </a:xfrm>
            <a:custGeom>
              <a:avLst/>
              <a:gdLst/>
              <a:ahLst/>
              <a:cxnLst>
                <a:cxn ang="0">
                  <a:pos x="208" y="3"/>
                </a:cxn>
                <a:cxn ang="0">
                  <a:pos x="212" y="21"/>
                </a:cxn>
                <a:cxn ang="0">
                  <a:pos x="214" y="39"/>
                </a:cxn>
                <a:cxn ang="0">
                  <a:pos x="211" y="56"/>
                </a:cxn>
                <a:cxn ang="0">
                  <a:pos x="207" y="73"/>
                </a:cxn>
                <a:cxn ang="0">
                  <a:pos x="200" y="89"/>
                </a:cxn>
                <a:cxn ang="0">
                  <a:pos x="192" y="104"/>
                </a:cxn>
                <a:cxn ang="0">
                  <a:pos x="183" y="120"/>
                </a:cxn>
                <a:cxn ang="0">
                  <a:pos x="176" y="137"/>
                </a:cxn>
                <a:cxn ang="0">
                  <a:pos x="158" y="147"/>
                </a:cxn>
                <a:cxn ang="0">
                  <a:pos x="140" y="159"/>
                </a:cxn>
                <a:cxn ang="0">
                  <a:pos x="120" y="168"/>
                </a:cxn>
                <a:cxn ang="0">
                  <a:pos x="101" y="177"/>
                </a:cxn>
                <a:cxn ang="0">
                  <a:pos x="78" y="181"/>
                </a:cxn>
                <a:cxn ang="0">
                  <a:pos x="55" y="185"/>
                </a:cxn>
                <a:cxn ang="0">
                  <a:pos x="33" y="183"/>
                </a:cxn>
                <a:cxn ang="0">
                  <a:pos x="10" y="179"/>
                </a:cxn>
                <a:cxn ang="0">
                  <a:pos x="1" y="166"/>
                </a:cxn>
                <a:cxn ang="0">
                  <a:pos x="0" y="156"/>
                </a:cxn>
                <a:cxn ang="0">
                  <a:pos x="2" y="145"/>
                </a:cxn>
                <a:cxn ang="0">
                  <a:pos x="9" y="135"/>
                </a:cxn>
                <a:cxn ang="0">
                  <a:pos x="16" y="124"/>
                </a:cxn>
                <a:cxn ang="0">
                  <a:pos x="24" y="112"/>
                </a:cxn>
                <a:cxn ang="0">
                  <a:pos x="29" y="99"/>
                </a:cxn>
                <a:cxn ang="0">
                  <a:pos x="32" y="85"/>
                </a:cxn>
                <a:cxn ang="0">
                  <a:pos x="47" y="68"/>
                </a:cxn>
                <a:cxn ang="0">
                  <a:pos x="65" y="52"/>
                </a:cxn>
                <a:cxn ang="0">
                  <a:pos x="85" y="35"/>
                </a:cxn>
                <a:cxn ang="0">
                  <a:pos x="107" y="23"/>
                </a:cxn>
                <a:cxn ang="0">
                  <a:pos x="130" y="12"/>
                </a:cxn>
                <a:cxn ang="0">
                  <a:pos x="154" y="4"/>
                </a:cxn>
                <a:cxn ang="0">
                  <a:pos x="180" y="0"/>
                </a:cxn>
                <a:cxn ang="0">
                  <a:pos x="208" y="3"/>
                </a:cxn>
              </a:cxnLst>
              <a:rect l="0" t="0" r="r" b="b"/>
              <a:pathLst>
                <a:path w="214" h="185">
                  <a:moveTo>
                    <a:pt x="208" y="3"/>
                  </a:moveTo>
                  <a:lnTo>
                    <a:pt x="212" y="21"/>
                  </a:lnTo>
                  <a:lnTo>
                    <a:pt x="214" y="39"/>
                  </a:lnTo>
                  <a:lnTo>
                    <a:pt x="211" y="56"/>
                  </a:lnTo>
                  <a:lnTo>
                    <a:pt x="207" y="73"/>
                  </a:lnTo>
                  <a:lnTo>
                    <a:pt x="200" y="89"/>
                  </a:lnTo>
                  <a:lnTo>
                    <a:pt x="192" y="104"/>
                  </a:lnTo>
                  <a:lnTo>
                    <a:pt x="183" y="120"/>
                  </a:lnTo>
                  <a:lnTo>
                    <a:pt x="176" y="137"/>
                  </a:lnTo>
                  <a:lnTo>
                    <a:pt x="158" y="147"/>
                  </a:lnTo>
                  <a:lnTo>
                    <a:pt x="140" y="159"/>
                  </a:lnTo>
                  <a:lnTo>
                    <a:pt x="120" y="168"/>
                  </a:lnTo>
                  <a:lnTo>
                    <a:pt x="101" y="177"/>
                  </a:lnTo>
                  <a:lnTo>
                    <a:pt x="78" y="181"/>
                  </a:lnTo>
                  <a:lnTo>
                    <a:pt x="55" y="185"/>
                  </a:lnTo>
                  <a:lnTo>
                    <a:pt x="33" y="183"/>
                  </a:lnTo>
                  <a:lnTo>
                    <a:pt x="10" y="179"/>
                  </a:lnTo>
                  <a:lnTo>
                    <a:pt x="1" y="166"/>
                  </a:lnTo>
                  <a:lnTo>
                    <a:pt x="0" y="156"/>
                  </a:lnTo>
                  <a:lnTo>
                    <a:pt x="2" y="145"/>
                  </a:lnTo>
                  <a:lnTo>
                    <a:pt x="9" y="135"/>
                  </a:lnTo>
                  <a:lnTo>
                    <a:pt x="16" y="124"/>
                  </a:lnTo>
                  <a:lnTo>
                    <a:pt x="24" y="112"/>
                  </a:lnTo>
                  <a:lnTo>
                    <a:pt x="29" y="99"/>
                  </a:lnTo>
                  <a:lnTo>
                    <a:pt x="32" y="85"/>
                  </a:lnTo>
                  <a:lnTo>
                    <a:pt x="47" y="68"/>
                  </a:lnTo>
                  <a:lnTo>
                    <a:pt x="65" y="52"/>
                  </a:lnTo>
                  <a:lnTo>
                    <a:pt x="85" y="35"/>
                  </a:lnTo>
                  <a:lnTo>
                    <a:pt x="107" y="23"/>
                  </a:lnTo>
                  <a:lnTo>
                    <a:pt x="130" y="12"/>
                  </a:lnTo>
                  <a:lnTo>
                    <a:pt x="154" y="4"/>
                  </a:lnTo>
                  <a:lnTo>
                    <a:pt x="180" y="0"/>
                  </a:lnTo>
                  <a:lnTo>
                    <a:pt x="208" y="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3" name="Freeform 43"/>
            <p:cNvSpPr>
              <a:spLocks/>
            </p:cNvSpPr>
            <p:nvPr/>
          </p:nvSpPr>
          <p:spPr bwMode="auto">
            <a:xfrm>
              <a:off x="4170" y="904"/>
              <a:ext cx="9" cy="13"/>
            </a:xfrm>
            <a:custGeom>
              <a:avLst/>
              <a:gdLst/>
              <a:ahLst/>
              <a:cxnLst>
                <a:cxn ang="0">
                  <a:pos x="22" y="62"/>
                </a:cxn>
                <a:cxn ang="0">
                  <a:pos x="7" y="50"/>
                </a:cxn>
                <a:cxn ang="0">
                  <a:pos x="0" y="39"/>
                </a:cxn>
                <a:cxn ang="0">
                  <a:pos x="0" y="29"/>
                </a:cxn>
                <a:cxn ang="0">
                  <a:pos x="5" y="20"/>
                </a:cxn>
                <a:cxn ang="0">
                  <a:pos x="13" y="11"/>
                </a:cxn>
                <a:cxn ang="0">
                  <a:pos x="24" y="5"/>
                </a:cxn>
                <a:cxn ang="0">
                  <a:pos x="34" y="0"/>
                </a:cxn>
                <a:cxn ang="0">
                  <a:pos x="44" y="0"/>
                </a:cxn>
                <a:cxn ang="0">
                  <a:pos x="46" y="7"/>
                </a:cxn>
                <a:cxn ang="0">
                  <a:pos x="47" y="15"/>
                </a:cxn>
                <a:cxn ang="0">
                  <a:pos x="46" y="23"/>
                </a:cxn>
                <a:cxn ang="0">
                  <a:pos x="45" y="31"/>
                </a:cxn>
                <a:cxn ang="0">
                  <a:pos x="40" y="39"/>
                </a:cxn>
                <a:cxn ang="0">
                  <a:pos x="35" y="47"/>
                </a:cxn>
                <a:cxn ang="0">
                  <a:pos x="28" y="55"/>
                </a:cxn>
                <a:cxn ang="0">
                  <a:pos x="22" y="62"/>
                </a:cxn>
              </a:cxnLst>
              <a:rect l="0" t="0" r="r" b="b"/>
              <a:pathLst>
                <a:path w="47" h="62">
                  <a:moveTo>
                    <a:pt x="22" y="62"/>
                  </a:moveTo>
                  <a:lnTo>
                    <a:pt x="7" y="50"/>
                  </a:lnTo>
                  <a:lnTo>
                    <a:pt x="0" y="39"/>
                  </a:lnTo>
                  <a:lnTo>
                    <a:pt x="0" y="29"/>
                  </a:lnTo>
                  <a:lnTo>
                    <a:pt x="5" y="20"/>
                  </a:lnTo>
                  <a:lnTo>
                    <a:pt x="13" y="11"/>
                  </a:lnTo>
                  <a:lnTo>
                    <a:pt x="24" y="5"/>
                  </a:lnTo>
                  <a:lnTo>
                    <a:pt x="34" y="0"/>
                  </a:lnTo>
                  <a:lnTo>
                    <a:pt x="44" y="0"/>
                  </a:lnTo>
                  <a:lnTo>
                    <a:pt x="46" y="7"/>
                  </a:lnTo>
                  <a:lnTo>
                    <a:pt x="47" y="15"/>
                  </a:lnTo>
                  <a:lnTo>
                    <a:pt x="46" y="23"/>
                  </a:lnTo>
                  <a:lnTo>
                    <a:pt x="45" y="31"/>
                  </a:lnTo>
                  <a:lnTo>
                    <a:pt x="40" y="39"/>
                  </a:lnTo>
                  <a:lnTo>
                    <a:pt x="35" y="47"/>
                  </a:lnTo>
                  <a:lnTo>
                    <a:pt x="28" y="55"/>
                  </a:lnTo>
                  <a:lnTo>
                    <a:pt x="22" y="62"/>
                  </a:lnTo>
                  <a:close/>
                </a:path>
              </a:pathLst>
            </a:custGeom>
            <a:solidFill>
              <a:srgbClr val="00F2C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4" name="Freeform 44"/>
            <p:cNvSpPr>
              <a:spLocks/>
            </p:cNvSpPr>
            <p:nvPr/>
          </p:nvSpPr>
          <p:spPr bwMode="auto">
            <a:xfrm>
              <a:off x="4160" y="913"/>
              <a:ext cx="10" cy="10"/>
            </a:xfrm>
            <a:custGeom>
              <a:avLst/>
              <a:gdLst/>
              <a:ahLst/>
              <a:cxnLst>
                <a:cxn ang="0">
                  <a:pos x="52" y="42"/>
                </a:cxn>
                <a:cxn ang="0">
                  <a:pos x="50" y="44"/>
                </a:cxn>
                <a:cxn ang="0">
                  <a:pos x="44" y="46"/>
                </a:cxn>
                <a:cxn ang="0">
                  <a:pos x="37" y="48"/>
                </a:cxn>
                <a:cxn ang="0">
                  <a:pos x="29" y="50"/>
                </a:cxn>
                <a:cxn ang="0">
                  <a:pos x="20" y="50"/>
                </a:cxn>
                <a:cxn ang="0">
                  <a:pos x="11" y="51"/>
                </a:cxn>
                <a:cxn ang="0">
                  <a:pos x="5" y="51"/>
                </a:cxn>
                <a:cxn ang="0">
                  <a:pos x="0" y="52"/>
                </a:cxn>
                <a:cxn ang="0">
                  <a:pos x="22" y="0"/>
                </a:cxn>
                <a:cxn ang="0">
                  <a:pos x="52" y="42"/>
                </a:cxn>
              </a:cxnLst>
              <a:rect l="0" t="0" r="r" b="b"/>
              <a:pathLst>
                <a:path w="52" h="52">
                  <a:moveTo>
                    <a:pt x="52" y="42"/>
                  </a:moveTo>
                  <a:lnTo>
                    <a:pt x="50" y="44"/>
                  </a:lnTo>
                  <a:lnTo>
                    <a:pt x="44" y="46"/>
                  </a:lnTo>
                  <a:lnTo>
                    <a:pt x="37" y="48"/>
                  </a:lnTo>
                  <a:lnTo>
                    <a:pt x="29" y="50"/>
                  </a:lnTo>
                  <a:lnTo>
                    <a:pt x="20" y="50"/>
                  </a:lnTo>
                  <a:lnTo>
                    <a:pt x="11" y="51"/>
                  </a:lnTo>
                  <a:lnTo>
                    <a:pt x="5" y="51"/>
                  </a:lnTo>
                  <a:lnTo>
                    <a:pt x="0" y="52"/>
                  </a:lnTo>
                  <a:lnTo>
                    <a:pt x="22" y="0"/>
                  </a:lnTo>
                  <a:lnTo>
                    <a:pt x="52" y="4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5" name="Freeform 45"/>
            <p:cNvSpPr>
              <a:spLocks/>
            </p:cNvSpPr>
            <p:nvPr/>
          </p:nvSpPr>
          <p:spPr bwMode="auto">
            <a:xfrm>
              <a:off x="4222" y="954"/>
              <a:ext cx="19" cy="13"/>
            </a:xfrm>
            <a:custGeom>
              <a:avLst/>
              <a:gdLst/>
              <a:ahLst/>
              <a:cxnLst>
                <a:cxn ang="0">
                  <a:pos x="93" y="11"/>
                </a:cxn>
                <a:cxn ang="0">
                  <a:pos x="94" y="18"/>
                </a:cxn>
                <a:cxn ang="0">
                  <a:pos x="93" y="26"/>
                </a:cxn>
                <a:cxn ang="0">
                  <a:pos x="89" y="33"/>
                </a:cxn>
                <a:cxn ang="0">
                  <a:pos x="84" y="41"/>
                </a:cxn>
                <a:cxn ang="0">
                  <a:pos x="76" y="46"/>
                </a:cxn>
                <a:cxn ang="0">
                  <a:pos x="67" y="53"/>
                </a:cxn>
                <a:cxn ang="0">
                  <a:pos x="58" y="58"/>
                </a:cxn>
                <a:cxn ang="0">
                  <a:pos x="51" y="63"/>
                </a:cxn>
                <a:cxn ang="0">
                  <a:pos x="38" y="62"/>
                </a:cxn>
                <a:cxn ang="0">
                  <a:pos x="29" y="62"/>
                </a:cxn>
                <a:cxn ang="0">
                  <a:pos x="20" y="61"/>
                </a:cxn>
                <a:cxn ang="0">
                  <a:pos x="14" y="59"/>
                </a:cxn>
                <a:cxn ang="0">
                  <a:pos x="7" y="54"/>
                </a:cxn>
                <a:cxn ang="0">
                  <a:pos x="3" y="50"/>
                </a:cxn>
                <a:cxn ang="0">
                  <a:pos x="0" y="42"/>
                </a:cxn>
                <a:cxn ang="0">
                  <a:pos x="0" y="32"/>
                </a:cxn>
                <a:cxn ang="0">
                  <a:pos x="10" y="29"/>
                </a:cxn>
                <a:cxn ang="0">
                  <a:pos x="20" y="24"/>
                </a:cxn>
                <a:cxn ang="0">
                  <a:pos x="31" y="16"/>
                </a:cxn>
                <a:cxn ang="0">
                  <a:pos x="42" y="9"/>
                </a:cxn>
                <a:cxn ang="0">
                  <a:pos x="52" y="2"/>
                </a:cxn>
                <a:cxn ang="0">
                  <a:pos x="63" y="0"/>
                </a:cxn>
                <a:cxn ang="0">
                  <a:pos x="77" y="2"/>
                </a:cxn>
                <a:cxn ang="0">
                  <a:pos x="93" y="11"/>
                </a:cxn>
              </a:cxnLst>
              <a:rect l="0" t="0" r="r" b="b"/>
              <a:pathLst>
                <a:path w="94" h="63">
                  <a:moveTo>
                    <a:pt x="93" y="11"/>
                  </a:moveTo>
                  <a:lnTo>
                    <a:pt x="94" y="18"/>
                  </a:lnTo>
                  <a:lnTo>
                    <a:pt x="93" y="26"/>
                  </a:lnTo>
                  <a:lnTo>
                    <a:pt x="89" y="33"/>
                  </a:lnTo>
                  <a:lnTo>
                    <a:pt x="84" y="41"/>
                  </a:lnTo>
                  <a:lnTo>
                    <a:pt x="76" y="46"/>
                  </a:lnTo>
                  <a:lnTo>
                    <a:pt x="67" y="53"/>
                  </a:lnTo>
                  <a:lnTo>
                    <a:pt x="58" y="58"/>
                  </a:lnTo>
                  <a:lnTo>
                    <a:pt x="51" y="63"/>
                  </a:lnTo>
                  <a:lnTo>
                    <a:pt x="38" y="62"/>
                  </a:lnTo>
                  <a:lnTo>
                    <a:pt x="29" y="62"/>
                  </a:lnTo>
                  <a:lnTo>
                    <a:pt x="20" y="61"/>
                  </a:lnTo>
                  <a:lnTo>
                    <a:pt x="14" y="59"/>
                  </a:lnTo>
                  <a:lnTo>
                    <a:pt x="7" y="54"/>
                  </a:lnTo>
                  <a:lnTo>
                    <a:pt x="3" y="50"/>
                  </a:lnTo>
                  <a:lnTo>
                    <a:pt x="0" y="42"/>
                  </a:lnTo>
                  <a:lnTo>
                    <a:pt x="0" y="32"/>
                  </a:lnTo>
                  <a:lnTo>
                    <a:pt x="10" y="29"/>
                  </a:lnTo>
                  <a:lnTo>
                    <a:pt x="20" y="24"/>
                  </a:lnTo>
                  <a:lnTo>
                    <a:pt x="31" y="16"/>
                  </a:lnTo>
                  <a:lnTo>
                    <a:pt x="42" y="9"/>
                  </a:lnTo>
                  <a:lnTo>
                    <a:pt x="52" y="2"/>
                  </a:lnTo>
                  <a:lnTo>
                    <a:pt x="63" y="0"/>
                  </a:lnTo>
                  <a:lnTo>
                    <a:pt x="77" y="2"/>
                  </a:lnTo>
                  <a:lnTo>
                    <a:pt x="93" y="11"/>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6" name="Freeform 46"/>
            <p:cNvSpPr>
              <a:spLocks/>
            </p:cNvSpPr>
            <p:nvPr/>
          </p:nvSpPr>
          <p:spPr bwMode="auto">
            <a:xfrm>
              <a:off x="4222" y="958"/>
              <a:ext cx="102" cy="121"/>
            </a:xfrm>
            <a:custGeom>
              <a:avLst/>
              <a:gdLst/>
              <a:ahLst/>
              <a:cxnLst>
                <a:cxn ang="0">
                  <a:pos x="408" y="72"/>
                </a:cxn>
                <a:cxn ang="0">
                  <a:pos x="422" y="148"/>
                </a:cxn>
                <a:cxn ang="0">
                  <a:pos x="449" y="220"/>
                </a:cxn>
                <a:cxn ang="0">
                  <a:pos x="487" y="285"/>
                </a:cxn>
                <a:cxn ang="0">
                  <a:pos x="500" y="329"/>
                </a:cxn>
                <a:cxn ang="0">
                  <a:pos x="475" y="363"/>
                </a:cxn>
                <a:cxn ang="0">
                  <a:pos x="444" y="398"/>
                </a:cxn>
                <a:cxn ang="0">
                  <a:pos x="411" y="432"/>
                </a:cxn>
                <a:cxn ang="0">
                  <a:pos x="366" y="418"/>
                </a:cxn>
                <a:cxn ang="0">
                  <a:pos x="392" y="393"/>
                </a:cxn>
                <a:cxn ang="0">
                  <a:pos x="422" y="369"/>
                </a:cxn>
                <a:cxn ang="0">
                  <a:pos x="444" y="342"/>
                </a:cxn>
                <a:cxn ang="0">
                  <a:pos x="448" y="314"/>
                </a:cxn>
                <a:cxn ang="0">
                  <a:pos x="422" y="297"/>
                </a:cxn>
                <a:cxn ang="0">
                  <a:pos x="396" y="294"/>
                </a:cxn>
                <a:cxn ang="0">
                  <a:pos x="369" y="296"/>
                </a:cxn>
                <a:cxn ang="0">
                  <a:pos x="344" y="304"/>
                </a:cxn>
                <a:cxn ang="0">
                  <a:pos x="316" y="264"/>
                </a:cxn>
                <a:cxn ang="0">
                  <a:pos x="301" y="219"/>
                </a:cxn>
                <a:cxn ang="0">
                  <a:pos x="284" y="180"/>
                </a:cxn>
                <a:cxn ang="0">
                  <a:pos x="252" y="158"/>
                </a:cxn>
                <a:cxn ang="0">
                  <a:pos x="227" y="202"/>
                </a:cxn>
                <a:cxn ang="0">
                  <a:pos x="212" y="254"/>
                </a:cxn>
                <a:cxn ang="0">
                  <a:pos x="201" y="310"/>
                </a:cxn>
                <a:cxn ang="0">
                  <a:pos x="189" y="366"/>
                </a:cxn>
                <a:cxn ang="0">
                  <a:pos x="150" y="381"/>
                </a:cxn>
                <a:cxn ang="0">
                  <a:pos x="112" y="397"/>
                </a:cxn>
                <a:cxn ang="0">
                  <a:pos x="72" y="412"/>
                </a:cxn>
                <a:cxn ang="0">
                  <a:pos x="34" y="428"/>
                </a:cxn>
                <a:cxn ang="0">
                  <a:pos x="69" y="462"/>
                </a:cxn>
                <a:cxn ang="0">
                  <a:pos x="121" y="486"/>
                </a:cxn>
                <a:cxn ang="0">
                  <a:pos x="158" y="520"/>
                </a:cxn>
                <a:cxn ang="0">
                  <a:pos x="148" y="584"/>
                </a:cxn>
                <a:cxn ang="0">
                  <a:pos x="122" y="591"/>
                </a:cxn>
                <a:cxn ang="0">
                  <a:pos x="93" y="598"/>
                </a:cxn>
                <a:cxn ang="0">
                  <a:pos x="63" y="602"/>
                </a:cxn>
                <a:cxn ang="0">
                  <a:pos x="34" y="604"/>
                </a:cxn>
                <a:cxn ang="0">
                  <a:pos x="39" y="574"/>
                </a:cxn>
                <a:cxn ang="0">
                  <a:pos x="34" y="549"/>
                </a:cxn>
                <a:cxn ang="0">
                  <a:pos x="19" y="528"/>
                </a:cxn>
                <a:cxn ang="0">
                  <a:pos x="3" y="511"/>
                </a:cxn>
                <a:cxn ang="0">
                  <a:pos x="1" y="443"/>
                </a:cxn>
                <a:cxn ang="0">
                  <a:pos x="0" y="369"/>
                </a:cxn>
                <a:cxn ang="0">
                  <a:pos x="2" y="294"/>
                </a:cxn>
                <a:cxn ang="0">
                  <a:pos x="13" y="221"/>
                </a:cxn>
                <a:cxn ang="0">
                  <a:pos x="61" y="229"/>
                </a:cxn>
                <a:cxn ang="0">
                  <a:pos x="109" y="236"/>
                </a:cxn>
                <a:cxn ang="0">
                  <a:pos x="157" y="235"/>
                </a:cxn>
                <a:cxn ang="0">
                  <a:pos x="200" y="221"/>
                </a:cxn>
                <a:cxn ang="0">
                  <a:pos x="231" y="156"/>
                </a:cxn>
                <a:cxn ang="0">
                  <a:pos x="226" y="77"/>
                </a:cxn>
                <a:cxn ang="0">
                  <a:pos x="238" y="15"/>
                </a:cxn>
                <a:cxn ang="0">
                  <a:pos x="324" y="3"/>
                </a:cxn>
                <a:cxn ang="0">
                  <a:pos x="348" y="10"/>
                </a:cxn>
                <a:cxn ang="0">
                  <a:pos x="373" y="10"/>
                </a:cxn>
                <a:cxn ang="0">
                  <a:pos x="393" y="14"/>
                </a:cxn>
                <a:cxn ang="0">
                  <a:pos x="406" y="34"/>
                </a:cxn>
              </a:cxnLst>
              <a:rect l="0" t="0" r="r" b="b"/>
              <a:pathLst>
                <a:path w="510" h="604">
                  <a:moveTo>
                    <a:pt x="406" y="34"/>
                  </a:moveTo>
                  <a:lnTo>
                    <a:pt x="408" y="72"/>
                  </a:lnTo>
                  <a:lnTo>
                    <a:pt x="413" y="111"/>
                  </a:lnTo>
                  <a:lnTo>
                    <a:pt x="422" y="148"/>
                  </a:lnTo>
                  <a:lnTo>
                    <a:pt x="435" y="185"/>
                  </a:lnTo>
                  <a:lnTo>
                    <a:pt x="449" y="220"/>
                  </a:lnTo>
                  <a:lnTo>
                    <a:pt x="467" y="254"/>
                  </a:lnTo>
                  <a:lnTo>
                    <a:pt x="487" y="285"/>
                  </a:lnTo>
                  <a:lnTo>
                    <a:pt x="510" y="314"/>
                  </a:lnTo>
                  <a:lnTo>
                    <a:pt x="500" y="329"/>
                  </a:lnTo>
                  <a:lnTo>
                    <a:pt x="489" y="346"/>
                  </a:lnTo>
                  <a:lnTo>
                    <a:pt x="475" y="363"/>
                  </a:lnTo>
                  <a:lnTo>
                    <a:pt x="461" y="381"/>
                  </a:lnTo>
                  <a:lnTo>
                    <a:pt x="444" y="398"/>
                  </a:lnTo>
                  <a:lnTo>
                    <a:pt x="428" y="416"/>
                  </a:lnTo>
                  <a:lnTo>
                    <a:pt x="411" y="432"/>
                  </a:lnTo>
                  <a:lnTo>
                    <a:pt x="396" y="448"/>
                  </a:lnTo>
                  <a:lnTo>
                    <a:pt x="366" y="418"/>
                  </a:lnTo>
                  <a:lnTo>
                    <a:pt x="377" y="406"/>
                  </a:lnTo>
                  <a:lnTo>
                    <a:pt x="392" y="393"/>
                  </a:lnTo>
                  <a:lnTo>
                    <a:pt x="406" y="381"/>
                  </a:lnTo>
                  <a:lnTo>
                    <a:pt x="422" y="369"/>
                  </a:lnTo>
                  <a:lnTo>
                    <a:pt x="434" y="356"/>
                  </a:lnTo>
                  <a:lnTo>
                    <a:pt x="444" y="342"/>
                  </a:lnTo>
                  <a:lnTo>
                    <a:pt x="448" y="328"/>
                  </a:lnTo>
                  <a:lnTo>
                    <a:pt x="448" y="314"/>
                  </a:lnTo>
                  <a:lnTo>
                    <a:pt x="435" y="304"/>
                  </a:lnTo>
                  <a:lnTo>
                    <a:pt x="422" y="297"/>
                  </a:lnTo>
                  <a:lnTo>
                    <a:pt x="409" y="294"/>
                  </a:lnTo>
                  <a:lnTo>
                    <a:pt x="396" y="294"/>
                  </a:lnTo>
                  <a:lnTo>
                    <a:pt x="383" y="294"/>
                  </a:lnTo>
                  <a:lnTo>
                    <a:pt x="369" y="296"/>
                  </a:lnTo>
                  <a:lnTo>
                    <a:pt x="356" y="299"/>
                  </a:lnTo>
                  <a:lnTo>
                    <a:pt x="344" y="304"/>
                  </a:lnTo>
                  <a:lnTo>
                    <a:pt x="327" y="285"/>
                  </a:lnTo>
                  <a:lnTo>
                    <a:pt x="316" y="264"/>
                  </a:lnTo>
                  <a:lnTo>
                    <a:pt x="307" y="242"/>
                  </a:lnTo>
                  <a:lnTo>
                    <a:pt x="301" y="219"/>
                  </a:lnTo>
                  <a:lnTo>
                    <a:pt x="293" y="198"/>
                  </a:lnTo>
                  <a:lnTo>
                    <a:pt x="284" y="180"/>
                  </a:lnTo>
                  <a:lnTo>
                    <a:pt x="270" y="165"/>
                  </a:lnTo>
                  <a:lnTo>
                    <a:pt x="252" y="158"/>
                  </a:lnTo>
                  <a:lnTo>
                    <a:pt x="237" y="178"/>
                  </a:lnTo>
                  <a:lnTo>
                    <a:pt x="227" y="202"/>
                  </a:lnTo>
                  <a:lnTo>
                    <a:pt x="218" y="227"/>
                  </a:lnTo>
                  <a:lnTo>
                    <a:pt x="212" y="254"/>
                  </a:lnTo>
                  <a:lnTo>
                    <a:pt x="205" y="281"/>
                  </a:lnTo>
                  <a:lnTo>
                    <a:pt x="201" y="310"/>
                  </a:lnTo>
                  <a:lnTo>
                    <a:pt x="195" y="338"/>
                  </a:lnTo>
                  <a:lnTo>
                    <a:pt x="189" y="366"/>
                  </a:lnTo>
                  <a:lnTo>
                    <a:pt x="169" y="373"/>
                  </a:lnTo>
                  <a:lnTo>
                    <a:pt x="150" y="381"/>
                  </a:lnTo>
                  <a:lnTo>
                    <a:pt x="131" y="389"/>
                  </a:lnTo>
                  <a:lnTo>
                    <a:pt x="112" y="397"/>
                  </a:lnTo>
                  <a:lnTo>
                    <a:pt x="91" y="403"/>
                  </a:lnTo>
                  <a:lnTo>
                    <a:pt x="72" y="412"/>
                  </a:lnTo>
                  <a:lnTo>
                    <a:pt x="53" y="419"/>
                  </a:lnTo>
                  <a:lnTo>
                    <a:pt x="34" y="428"/>
                  </a:lnTo>
                  <a:lnTo>
                    <a:pt x="46" y="446"/>
                  </a:lnTo>
                  <a:lnTo>
                    <a:pt x="69" y="462"/>
                  </a:lnTo>
                  <a:lnTo>
                    <a:pt x="93" y="473"/>
                  </a:lnTo>
                  <a:lnTo>
                    <a:pt x="121" y="486"/>
                  </a:lnTo>
                  <a:lnTo>
                    <a:pt x="142" y="499"/>
                  </a:lnTo>
                  <a:lnTo>
                    <a:pt x="158" y="520"/>
                  </a:lnTo>
                  <a:lnTo>
                    <a:pt x="160" y="546"/>
                  </a:lnTo>
                  <a:lnTo>
                    <a:pt x="148" y="584"/>
                  </a:lnTo>
                  <a:lnTo>
                    <a:pt x="134" y="587"/>
                  </a:lnTo>
                  <a:lnTo>
                    <a:pt x="122" y="591"/>
                  </a:lnTo>
                  <a:lnTo>
                    <a:pt x="107" y="594"/>
                  </a:lnTo>
                  <a:lnTo>
                    <a:pt x="93" y="598"/>
                  </a:lnTo>
                  <a:lnTo>
                    <a:pt x="78" y="600"/>
                  </a:lnTo>
                  <a:lnTo>
                    <a:pt x="63" y="602"/>
                  </a:lnTo>
                  <a:lnTo>
                    <a:pt x="48" y="603"/>
                  </a:lnTo>
                  <a:lnTo>
                    <a:pt x="34" y="604"/>
                  </a:lnTo>
                  <a:lnTo>
                    <a:pt x="38" y="587"/>
                  </a:lnTo>
                  <a:lnTo>
                    <a:pt x="39" y="574"/>
                  </a:lnTo>
                  <a:lnTo>
                    <a:pt x="37" y="560"/>
                  </a:lnTo>
                  <a:lnTo>
                    <a:pt x="34" y="549"/>
                  </a:lnTo>
                  <a:lnTo>
                    <a:pt x="26" y="538"/>
                  </a:lnTo>
                  <a:lnTo>
                    <a:pt x="19" y="528"/>
                  </a:lnTo>
                  <a:lnTo>
                    <a:pt x="10" y="517"/>
                  </a:lnTo>
                  <a:lnTo>
                    <a:pt x="3" y="511"/>
                  </a:lnTo>
                  <a:lnTo>
                    <a:pt x="2" y="477"/>
                  </a:lnTo>
                  <a:lnTo>
                    <a:pt x="1" y="443"/>
                  </a:lnTo>
                  <a:lnTo>
                    <a:pt x="0" y="406"/>
                  </a:lnTo>
                  <a:lnTo>
                    <a:pt x="0" y="369"/>
                  </a:lnTo>
                  <a:lnTo>
                    <a:pt x="0" y="331"/>
                  </a:lnTo>
                  <a:lnTo>
                    <a:pt x="2" y="294"/>
                  </a:lnTo>
                  <a:lnTo>
                    <a:pt x="5" y="256"/>
                  </a:lnTo>
                  <a:lnTo>
                    <a:pt x="13" y="221"/>
                  </a:lnTo>
                  <a:lnTo>
                    <a:pt x="36" y="225"/>
                  </a:lnTo>
                  <a:lnTo>
                    <a:pt x="61" y="229"/>
                  </a:lnTo>
                  <a:lnTo>
                    <a:pt x="84" y="233"/>
                  </a:lnTo>
                  <a:lnTo>
                    <a:pt x="109" y="236"/>
                  </a:lnTo>
                  <a:lnTo>
                    <a:pt x="133" y="236"/>
                  </a:lnTo>
                  <a:lnTo>
                    <a:pt x="157" y="235"/>
                  </a:lnTo>
                  <a:lnTo>
                    <a:pt x="178" y="229"/>
                  </a:lnTo>
                  <a:lnTo>
                    <a:pt x="200" y="221"/>
                  </a:lnTo>
                  <a:lnTo>
                    <a:pt x="223" y="192"/>
                  </a:lnTo>
                  <a:lnTo>
                    <a:pt x="231" y="156"/>
                  </a:lnTo>
                  <a:lnTo>
                    <a:pt x="229" y="115"/>
                  </a:lnTo>
                  <a:lnTo>
                    <a:pt x="226" y="77"/>
                  </a:lnTo>
                  <a:lnTo>
                    <a:pt x="226" y="41"/>
                  </a:lnTo>
                  <a:lnTo>
                    <a:pt x="238" y="15"/>
                  </a:lnTo>
                  <a:lnTo>
                    <a:pt x="267" y="0"/>
                  </a:lnTo>
                  <a:lnTo>
                    <a:pt x="324" y="3"/>
                  </a:lnTo>
                  <a:lnTo>
                    <a:pt x="335" y="8"/>
                  </a:lnTo>
                  <a:lnTo>
                    <a:pt x="348" y="10"/>
                  </a:lnTo>
                  <a:lnTo>
                    <a:pt x="360" y="10"/>
                  </a:lnTo>
                  <a:lnTo>
                    <a:pt x="373" y="10"/>
                  </a:lnTo>
                  <a:lnTo>
                    <a:pt x="383" y="10"/>
                  </a:lnTo>
                  <a:lnTo>
                    <a:pt x="393" y="14"/>
                  </a:lnTo>
                  <a:lnTo>
                    <a:pt x="400" y="20"/>
                  </a:lnTo>
                  <a:lnTo>
                    <a:pt x="406" y="3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7" name="Freeform 47"/>
            <p:cNvSpPr>
              <a:spLocks/>
            </p:cNvSpPr>
            <p:nvPr/>
          </p:nvSpPr>
          <p:spPr bwMode="auto">
            <a:xfrm>
              <a:off x="4108" y="967"/>
              <a:ext cx="69" cy="92"/>
            </a:xfrm>
            <a:custGeom>
              <a:avLst/>
              <a:gdLst/>
              <a:ahLst/>
              <a:cxnLst>
                <a:cxn ang="0">
                  <a:pos x="255" y="100"/>
                </a:cxn>
                <a:cxn ang="0">
                  <a:pos x="262" y="125"/>
                </a:cxn>
                <a:cxn ang="0">
                  <a:pos x="264" y="151"/>
                </a:cxn>
                <a:cxn ang="0">
                  <a:pos x="261" y="175"/>
                </a:cxn>
                <a:cxn ang="0">
                  <a:pos x="251" y="189"/>
                </a:cxn>
                <a:cxn ang="0">
                  <a:pos x="236" y="196"/>
                </a:cxn>
                <a:cxn ang="0">
                  <a:pos x="223" y="204"/>
                </a:cxn>
                <a:cxn ang="0">
                  <a:pos x="210" y="212"/>
                </a:cxn>
                <a:cxn ang="0">
                  <a:pos x="214" y="239"/>
                </a:cxn>
                <a:cxn ang="0">
                  <a:pos x="246" y="257"/>
                </a:cxn>
                <a:cxn ang="0">
                  <a:pos x="287" y="258"/>
                </a:cxn>
                <a:cxn ang="0">
                  <a:pos x="327" y="275"/>
                </a:cxn>
                <a:cxn ang="0">
                  <a:pos x="345" y="322"/>
                </a:cxn>
                <a:cxn ang="0">
                  <a:pos x="343" y="367"/>
                </a:cxn>
                <a:cxn ang="0">
                  <a:pos x="329" y="408"/>
                </a:cxn>
                <a:cxn ang="0">
                  <a:pos x="300" y="441"/>
                </a:cxn>
                <a:cxn ang="0">
                  <a:pos x="273" y="459"/>
                </a:cxn>
                <a:cxn ang="0">
                  <a:pos x="277" y="458"/>
                </a:cxn>
                <a:cxn ang="0">
                  <a:pos x="294" y="444"/>
                </a:cxn>
                <a:cxn ang="0">
                  <a:pos x="303" y="424"/>
                </a:cxn>
                <a:cxn ang="0">
                  <a:pos x="268" y="415"/>
                </a:cxn>
                <a:cxn ang="0">
                  <a:pos x="230" y="383"/>
                </a:cxn>
                <a:cxn ang="0">
                  <a:pos x="205" y="339"/>
                </a:cxn>
                <a:cxn ang="0">
                  <a:pos x="166" y="323"/>
                </a:cxn>
                <a:cxn ang="0">
                  <a:pos x="130" y="344"/>
                </a:cxn>
                <a:cxn ang="0">
                  <a:pos x="138" y="341"/>
                </a:cxn>
                <a:cxn ang="0">
                  <a:pos x="159" y="326"/>
                </a:cxn>
                <a:cxn ang="0">
                  <a:pos x="180" y="308"/>
                </a:cxn>
                <a:cxn ang="0">
                  <a:pos x="173" y="278"/>
                </a:cxn>
                <a:cxn ang="0">
                  <a:pos x="147" y="273"/>
                </a:cxn>
                <a:cxn ang="0">
                  <a:pos x="121" y="293"/>
                </a:cxn>
                <a:cxn ang="0">
                  <a:pos x="94" y="315"/>
                </a:cxn>
                <a:cxn ang="0">
                  <a:pos x="78" y="318"/>
                </a:cxn>
                <a:cxn ang="0">
                  <a:pos x="90" y="306"/>
                </a:cxn>
                <a:cxn ang="0">
                  <a:pos x="107" y="287"/>
                </a:cxn>
                <a:cxn ang="0">
                  <a:pos x="105" y="261"/>
                </a:cxn>
                <a:cxn ang="0">
                  <a:pos x="102" y="233"/>
                </a:cxn>
                <a:cxn ang="0">
                  <a:pos x="131" y="215"/>
                </a:cxn>
                <a:cxn ang="0">
                  <a:pos x="159" y="201"/>
                </a:cxn>
                <a:cxn ang="0">
                  <a:pos x="164" y="180"/>
                </a:cxn>
                <a:cxn ang="0">
                  <a:pos x="133" y="164"/>
                </a:cxn>
                <a:cxn ang="0">
                  <a:pos x="95" y="187"/>
                </a:cxn>
                <a:cxn ang="0">
                  <a:pos x="61" y="216"/>
                </a:cxn>
                <a:cxn ang="0">
                  <a:pos x="27" y="232"/>
                </a:cxn>
                <a:cxn ang="0">
                  <a:pos x="21" y="207"/>
                </a:cxn>
                <a:cxn ang="0">
                  <a:pos x="55" y="174"/>
                </a:cxn>
                <a:cxn ang="0">
                  <a:pos x="95" y="145"/>
                </a:cxn>
                <a:cxn ang="0">
                  <a:pos x="126" y="117"/>
                </a:cxn>
                <a:cxn ang="0">
                  <a:pos x="114" y="100"/>
                </a:cxn>
                <a:cxn ang="0">
                  <a:pos x="79" y="106"/>
                </a:cxn>
                <a:cxn ang="0">
                  <a:pos x="47" y="125"/>
                </a:cxn>
                <a:cxn ang="0">
                  <a:pos x="15" y="144"/>
                </a:cxn>
                <a:cxn ang="0">
                  <a:pos x="19" y="152"/>
                </a:cxn>
                <a:cxn ang="0">
                  <a:pos x="32" y="123"/>
                </a:cxn>
                <a:cxn ang="0">
                  <a:pos x="33" y="82"/>
                </a:cxn>
                <a:cxn ang="0">
                  <a:pos x="55" y="48"/>
                </a:cxn>
                <a:cxn ang="0">
                  <a:pos x="102" y="10"/>
                </a:cxn>
                <a:cxn ang="0">
                  <a:pos x="142" y="4"/>
                </a:cxn>
                <a:cxn ang="0">
                  <a:pos x="182" y="38"/>
                </a:cxn>
                <a:cxn ang="0">
                  <a:pos x="225" y="78"/>
                </a:cxn>
              </a:cxnLst>
              <a:rect l="0" t="0" r="r" b="b"/>
              <a:pathLst>
                <a:path w="345" h="460">
                  <a:moveTo>
                    <a:pt x="249" y="92"/>
                  </a:moveTo>
                  <a:lnTo>
                    <a:pt x="255" y="100"/>
                  </a:lnTo>
                  <a:lnTo>
                    <a:pt x="260" y="111"/>
                  </a:lnTo>
                  <a:lnTo>
                    <a:pt x="262" y="125"/>
                  </a:lnTo>
                  <a:lnTo>
                    <a:pt x="265" y="138"/>
                  </a:lnTo>
                  <a:lnTo>
                    <a:pt x="264" y="151"/>
                  </a:lnTo>
                  <a:lnTo>
                    <a:pt x="264" y="164"/>
                  </a:lnTo>
                  <a:lnTo>
                    <a:pt x="261" y="175"/>
                  </a:lnTo>
                  <a:lnTo>
                    <a:pt x="259" y="186"/>
                  </a:lnTo>
                  <a:lnTo>
                    <a:pt x="251" y="189"/>
                  </a:lnTo>
                  <a:lnTo>
                    <a:pt x="243" y="192"/>
                  </a:lnTo>
                  <a:lnTo>
                    <a:pt x="236" y="196"/>
                  </a:lnTo>
                  <a:lnTo>
                    <a:pt x="230" y="200"/>
                  </a:lnTo>
                  <a:lnTo>
                    <a:pt x="223" y="204"/>
                  </a:lnTo>
                  <a:lnTo>
                    <a:pt x="216" y="208"/>
                  </a:lnTo>
                  <a:lnTo>
                    <a:pt x="210" y="212"/>
                  </a:lnTo>
                  <a:lnTo>
                    <a:pt x="207" y="216"/>
                  </a:lnTo>
                  <a:lnTo>
                    <a:pt x="214" y="239"/>
                  </a:lnTo>
                  <a:lnTo>
                    <a:pt x="229" y="252"/>
                  </a:lnTo>
                  <a:lnTo>
                    <a:pt x="246" y="257"/>
                  </a:lnTo>
                  <a:lnTo>
                    <a:pt x="267" y="258"/>
                  </a:lnTo>
                  <a:lnTo>
                    <a:pt x="287" y="258"/>
                  </a:lnTo>
                  <a:lnTo>
                    <a:pt x="309" y="262"/>
                  </a:lnTo>
                  <a:lnTo>
                    <a:pt x="327" y="275"/>
                  </a:lnTo>
                  <a:lnTo>
                    <a:pt x="343" y="300"/>
                  </a:lnTo>
                  <a:lnTo>
                    <a:pt x="345" y="322"/>
                  </a:lnTo>
                  <a:lnTo>
                    <a:pt x="345" y="345"/>
                  </a:lnTo>
                  <a:lnTo>
                    <a:pt x="343" y="367"/>
                  </a:lnTo>
                  <a:lnTo>
                    <a:pt x="338" y="389"/>
                  </a:lnTo>
                  <a:lnTo>
                    <a:pt x="329" y="408"/>
                  </a:lnTo>
                  <a:lnTo>
                    <a:pt x="317" y="425"/>
                  </a:lnTo>
                  <a:lnTo>
                    <a:pt x="300" y="441"/>
                  </a:lnTo>
                  <a:lnTo>
                    <a:pt x="281" y="454"/>
                  </a:lnTo>
                  <a:lnTo>
                    <a:pt x="273" y="459"/>
                  </a:lnTo>
                  <a:lnTo>
                    <a:pt x="273" y="460"/>
                  </a:lnTo>
                  <a:lnTo>
                    <a:pt x="277" y="458"/>
                  </a:lnTo>
                  <a:lnTo>
                    <a:pt x="286" y="453"/>
                  </a:lnTo>
                  <a:lnTo>
                    <a:pt x="294" y="444"/>
                  </a:lnTo>
                  <a:lnTo>
                    <a:pt x="301" y="435"/>
                  </a:lnTo>
                  <a:lnTo>
                    <a:pt x="303" y="424"/>
                  </a:lnTo>
                  <a:lnTo>
                    <a:pt x="301" y="414"/>
                  </a:lnTo>
                  <a:lnTo>
                    <a:pt x="268" y="415"/>
                  </a:lnTo>
                  <a:lnTo>
                    <a:pt x="246" y="404"/>
                  </a:lnTo>
                  <a:lnTo>
                    <a:pt x="230" y="383"/>
                  </a:lnTo>
                  <a:lnTo>
                    <a:pt x="217" y="361"/>
                  </a:lnTo>
                  <a:lnTo>
                    <a:pt x="205" y="339"/>
                  </a:lnTo>
                  <a:lnTo>
                    <a:pt x="189" y="325"/>
                  </a:lnTo>
                  <a:lnTo>
                    <a:pt x="166" y="323"/>
                  </a:lnTo>
                  <a:lnTo>
                    <a:pt x="135" y="340"/>
                  </a:lnTo>
                  <a:lnTo>
                    <a:pt x="130" y="344"/>
                  </a:lnTo>
                  <a:lnTo>
                    <a:pt x="133" y="345"/>
                  </a:lnTo>
                  <a:lnTo>
                    <a:pt x="138" y="341"/>
                  </a:lnTo>
                  <a:lnTo>
                    <a:pt x="148" y="335"/>
                  </a:lnTo>
                  <a:lnTo>
                    <a:pt x="159" y="326"/>
                  </a:lnTo>
                  <a:lnTo>
                    <a:pt x="171" y="317"/>
                  </a:lnTo>
                  <a:lnTo>
                    <a:pt x="180" y="308"/>
                  </a:lnTo>
                  <a:lnTo>
                    <a:pt x="187" y="300"/>
                  </a:lnTo>
                  <a:lnTo>
                    <a:pt x="173" y="278"/>
                  </a:lnTo>
                  <a:lnTo>
                    <a:pt x="161" y="271"/>
                  </a:lnTo>
                  <a:lnTo>
                    <a:pt x="147" y="273"/>
                  </a:lnTo>
                  <a:lnTo>
                    <a:pt x="135" y="282"/>
                  </a:lnTo>
                  <a:lnTo>
                    <a:pt x="121" y="293"/>
                  </a:lnTo>
                  <a:lnTo>
                    <a:pt x="108" y="305"/>
                  </a:lnTo>
                  <a:lnTo>
                    <a:pt x="94" y="315"/>
                  </a:lnTo>
                  <a:lnTo>
                    <a:pt x="83" y="320"/>
                  </a:lnTo>
                  <a:lnTo>
                    <a:pt x="78" y="318"/>
                  </a:lnTo>
                  <a:lnTo>
                    <a:pt x="83" y="314"/>
                  </a:lnTo>
                  <a:lnTo>
                    <a:pt x="90" y="306"/>
                  </a:lnTo>
                  <a:lnTo>
                    <a:pt x="100" y="299"/>
                  </a:lnTo>
                  <a:lnTo>
                    <a:pt x="107" y="287"/>
                  </a:lnTo>
                  <a:lnTo>
                    <a:pt x="110" y="276"/>
                  </a:lnTo>
                  <a:lnTo>
                    <a:pt x="105" y="261"/>
                  </a:lnTo>
                  <a:lnTo>
                    <a:pt x="93" y="248"/>
                  </a:lnTo>
                  <a:lnTo>
                    <a:pt x="102" y="233"/>
                  </a:lnTo>
                  <a:lnTo>
                    <a:pt x="117" y="223"/>
                  </a:lnTo>
                  <a:lnTo>
                    <a:pt x="131" y="215"/>
                  </a:lnTo>
                  <a:lnTo>
                    <a:pt x="147" y="209"/>
                  </a:lnTo>
                  <a:lnTo>
                    <a:pt x="159" y="201"/>
                  </a:lnTo>
                  <a:lnTo>
                    <a:pt x="165" y="192"/>
                  </a:lnTo>
                  <a:lnTo>
                    <a:pt x="164" y="180"/>
                  </a:lnTo>
                  <a:lnTo>
                    <a:pt x="155" y="164"/>
                  </a:lnTo>
                  <a:lnTo>
                    <a:pt x="133" y="164"/>
                  </a:lnTo>
                  <a:lnTo>
                    <a:pt x="113" y="173"/>
                  </a:lnTo>
                  <a:lnTo>
                    <a:pt x="95" y="187"/>
                  </a:lnTo>
                  <a:lnTo>
                    <a:pt x="78" y="203"/>
                  </a:lnTo>
                  <a:lnTo>
                    <a:pt x="61" y="216"/>
                  </a:lnTo>
                  <a:lnTo>
                    <a:pt x="45" y="227"/>
                  </a:lnTo>
                  <a:lnTo>
                    <a:pt x="27" y="232"/>
                  </a:lnTo>
                  <a:lnTo>
                    <a:pt x="10" y="226"/>
                  </a:lnTo>
                  <a:lnTo>
                    <a:pt x="21" y="207"/>
                  </a:lnTo>
                  <a:lnTo>
                    <a:pt x="36" y="190"/>
                  </a:lnTo>
                  <a:lnTo>
                    <a:pt x="55" y="174"/>
                  </a:lnTo>
                  <a:lnTo>
                    <a:pt x="76" y="161"/>
                  </a:lnTo>
                  <a:lnTo>
                    <a:pt x="95" y="145"/>
                  </a:lnTo>
                  <a:lnTo>
                    <a:pt x="113" y="131"/>
                  </a:lnTo>
                  <a:lnTo>
                    <a:pt x="126" y="117"/>
                  </a:lnTo>
                  <a:lnTo>
                    <a:pt x="135" y="102"/>
                  </a:lnTo>
                  <a:lnTo>
                    <a:pt x="114" y="100"/>
                  </a:lnTo>
                  <a:lnTo>
                    <a:pt x="97" y="102"/>
                  </a:lnTo>
                  <a:lnTo>
                    <a:pt x="79" y="106"/>
                  </a:lnTo>
                  <a:lnTo>
                    <a:pt x="64" y="116"/>
                  </a:lnTo>
                  <a:lnTo>
                    <a:pt x="47" y="125"/>
                  </a:lnTo>
                  <a:lnTo>
                    <a:pt x="31" y="135"/>
                  </a:lnTo>
                  <a:lnTo>
                    <a:pt x="15" y="144"/>
                  </a:lnTo>
                  <a:lnTo>
                    <a:pt x="0" y="154"/>
                  </a:lnTo>
                  <a:lnTo>
                    <a:pt x="19" y="152"/>
                  </a:lnTo>
                  <a:lnTo>
                    <a:pt x="30" y="140"/>
                  </a:lnTo>
                  <a:lnTo>
                    <a:pt x="32" y="123"/>
                  </a:lnTo>
                  <a:lnTo>
                    <a:pt x="33" y="104"/>
                  </a:lnTo>
                  <a:lnTo>
                    <a:pt x="33" y="82"/>
                  </a:lnTo>
                  <a:lnTo>
                    <a:pt x="40" y="62"/>
                  </a:lnTo>
                  <a:lnTo>
                    <a:pt x="55" y="48"/>
                  </a:lnTo>
                  <a:lnTo>
                    <a:pt x="83" y="40"/>
                  </a:lnTo>
                  <a:lnTo>
                    <a:pt x="102" y="10"/>
                  </a:lnTo>
                  <a:lnTo>
                    <a:pt x="121" y="0"/>
                  </a:lnTo>
                  <a:lnTo>
                    <a:pt x="142" y="4"/>
                  </a:lnTo>
                  <a:lnTo>
                    <a:pt x="162" y="18"/>
                  </a:lnTo>
                  <a:lnTo>
                    <a:pt x="182" y="38"/>
                  </a:lnTo>
                  <a:lnTo>
                    <a:pt x="204" y="60"/>
                  </a:lnTo>
                  <a:lnTo>
                    <a:pt x="225" y="78"/>
                  </a:lnTo>
                  <a:lnTo>
                    <a:pt x="249" y="9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8" name="Freeform 48"/>
            <p:cNvSpPr>
              <a:spLocks/>
            </p:cNvSpPr>
            <p:nvPr/>
          </p:nvSpPr>
          <p:spPr bwMode="auto">
            <a:xfrm>
              <a:off x="4170" y="989"/>
              <a:ext cx="44" cy="74"/>
            </a:xfrm>
            <a:custGeom>
              <a:avLst/>
              <a:gdLst/>
              <a:ahLst/>
              <a:cxnLst>
                <a:cxn ang="0">
                  <a:pos x="218" y="52"/>
                </a:cxn>
                <a:cxn ang="0">
                  <a:pos x="213" y="91"/>
                </a:cxn>
                <a:cxn ang="0">
                  <a:pos x="208" y="130"/>
                </a:cxn>
                <a:cxn ang="0">
                  <a:pos x="204" y="168"/>
                </a:cxn>
                <a:cxn ang="0">
                  <a:pos x="201" y="208"/>
                </a:cxn>
                <a:cxn ang="0">
                  <a:pos x="198" y="246"/>
                </a:cxn>
                <a:cxn ang="0">
                  <a:pos x="198" y="286"/>
                </a:cxn>
                <a:cxn ang="0">
                  <a:pos x="201" y="324"/>
                </a:cxn>
                <a:cxn ang="0">
                  <a:pos x="208" y="364"/>
                </a:cxn>
                <a:cxn ang="0">
                  <a:pos x="188" y="366"/>
                </a:cxn>
                <a:cxn ang="0">
                  <a:pos x="168" y="367"/>
                </a:cxn>
                <a:cxn ang="0">
                  <a:pos x="149" y="366"/>
                </a:cxn>
                <a:cxn ang="0">
                  <a:pos x="131" y="365"/>
                </a:cxn>
                <a:cxn ang="0">
                  <a:pos x="112" y="361"/>
                </a:cxn>
                <a:cxn ang="0">
                  <a:pos x="95" y="355"/>
                </a:cxn>
                <a:cxn ang="0">
                  <a:pos x="77" y="348"/>
                </a:cxn>
                <a:cxn ang="0">
                  <a:pos x="62" y="342"/>
                </a:cxn>
                <a:cxn ang="0">
                  <a:pos x="66" y="320"/>
                </a:cxn>
                <a:cxn ang="0">
                  <a:pos x="71" y="295"/>
                </a:cxn>
                <a:cxn ang="0">
                  <a:pos x="76" y="266"/>
                </a:cxn>
                <a:cxn ang="0">
                  <a:pos x="80" y="237"/>
                </a:cxn>
                <a:cxn ang="0">
                  <a:pos x="79" y="207"/>
                </a:cxn>
                <a:cxn ang="0">
                  <a:pos x="76" y="178"/>
                </a:cxn>
                <a:cxn ang="0">
                  <a:pos x="67" y="149"/>
                </a:cxn>
                <a:cxn ang="0">
                  <a:pos x="52" y="126"/>
                </a:cxn>
                <a:cxn ang="0">
                  <a:pos x="28" y="115"/>
                </a:cxn>
                <a:cxn ang="0">
                  <a:pos x="14" y="103"/>
                </a:cxn>
                <a:cxn ang="0">
                  <a:pos x="6" y="89"/>
                </a:cxn>
                <a:cxn ang="0">
                  <a:pos x="2" y="74"/>
                </a:cxn>
                <a:cxn ang="0">
                  <a:pos x="1" y="55"/>
                </a:cxn>
                <a:cxn ang="0">
                  <a:pos x="1" y="39"/>
                </a:cxn>
                <a:cxn ang="0">
                  <a:pos x="1" y="19"/>
                </a:cxn>
                <a:cxn ang="0">
                  <a:pos x="0" y="0"/>
                </a:cxn>
                <a:cxn ang="0">
                  <a:pos x="218" y="52"/>
                </a:cxn>
              </a:cxnLst>
              <a:rect l="0" t="0" r="r" b="b"/>
              <a:pathLst>
                <a:path w="218" h="367">
                  <a:moveTo>
                    <a:pt x="218" y="52"/>
                  </a:moveTo>
                  <a:lnTo>
                    <a:pt x="213" y="91"/>
                  </a:lnTo>
                  <a:lnTo>
                    <a:pt x="208" y="130"/>
                  </a:lnTo>
                  <a:lnTo>
                    <a:pt x="204" y="168"/>
                  </a:lnTo>
                  <a:lnTo>
                    <a:pt x="201" y="208"/>
                  </a:lnTo>
                  <a:lnTo>
                    <a:pt x="198" y="246"/>
                  </a:lnTo>
                  <a:lnTo>
                    <a:pt x="198" y="286"/>
                  </a:lnTo>
                  <a:lnTo>
                    <a:pt x="201" y="324"/>
                  </a:lnTo>
                  <a:lnTo>
                    <a:pt x="208" y="364"/>
                  </a:lnTo>
                  <a:lnTo>
                    <a:pt x="188" y="366"/>
                  </a:lnTo>
                  <a:lnTo>
                    <a:pt x="168" y="367"/>
                  </a:lnTo>
                  <a:lnTo>
                    <a:pt x="149" y="366"/>
                  </a:lnTo>
                  <a:lnTo>
                    <a:pt x="131" y="365"/>
                  </a:lnTo>
                  <a:lnTo>
                    <a:pt x="112" y="361"/>
                  </a:lnTo>
                  <a:lnTo>
                    <a:pt x="95" y="355"/>
                  </a:lnTo>
                  <a:lnTo>
                    <a:pt x="77" y="348"/>
                  </a:lnTo>
                  <a:lnTo>
                    <a:pt x="62" y="342"/>
                  </a:lnTo>
                  <a:lnTo>
                    <a:pt x="66" y="320"/>
                  </a:lnTo>
                  <a:lnTo>
                    <a:pt x="71" y="295"/>
                  </a:lnTo>
                  <a:lnTo>
                    <a:pt x="76" y="266"/>
                  </a:lnTo>
                  <a:lnTo>
                    <a:pt x="80" y="237"/>
                  </a:lnTo>
                  <a:lnTo>
                    <a:pt x="79" y="207"/>
                  </a:lnTo>
                  <a:lnTo>
                    <a:pt x="76" y="178"/>
                  </a:lnTo>
                  <a:lnTo>
                    <a:pt x="67" y="149"/>
                  </a:lnTo>
                  <a:lnTo>
                    <a:pt x="52" y="126"/>
                  </a:lnTo>
                  <a:lnTo>
                    <a:pt x="28" y="115"/>
                  </a:lnTo>
                  <a:lnTo>
                    <a:pt x="14" y="103"/>
                  </a:lnTo>
                  <a:lnTo>
                    <a:pt x="6" y="89"/>
                  </a:lnTo>
                  <a:lnTo>
                    <a:pt x="2" y="74"/>
                  </a:lnTo>
                  <a:lnTo>
                    <a:pt x="1" y="55"/>
                  </a:lnTo>
                  <a:lnTo>
                    <a:pt x="1" y="39"/>
                  </a:lnTo>
                  <a:lnTo>
                    <a:pt x="1" y="19"/>
                  </a:lnTo>
                  <a:lnTo>
                    <a:pt x="0" y="0"/>
                  </a:lnTo>
                  <a:lnTo>
                    <a:pt x="218" y="52"/>
                  </a:lnTo>
                  <a:close/>
                </a:path>
              </a:pathLst>
            </a:custGeom>
            <a:solidFill>
              <a:srgbClr val="F2D8CE"/>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49" name="Freeform 49"/>
            <p:cNvSpPr>
              <a:spLocks/>
            </p:cNvSpPr>
            <p:nvPr/>
          </p:nvSpPr>
          <p:spPr bwMode="auto">
            <a:xfrm>
              <a:off x="4249" y="1006"/>
              <a:ext cx="46" cy="66"/>
            </a:xfrm>
            <a:custGeom>
              <a:avLst/>
              <a:gdLst/>
              <a:ahLst/>
              <a:cxnLst>
                <a:cxn ang="0">
                  <a:pos x="229" y="114"/>
                </a:cxn>
                <a:cxn ang="0">
                  <a:pos x="194" y="133"/>
                </a:cxn>
                <a:cxn ang="0">
                  <a:pos x="181" y="153"/>
                </a:cxn>
                <a:cxn ang="0">
                  <a:pos x="181" y="175"/>
                </a:cxn>
                <a:cxn ang="0">
                  <a:pos x="191" y="197"/>
                </a:cxn>
                <a:cxn ang="0">
                  <a:pos x="203" y="220"/>
                </a:cxn>
                <a:cxn ang="0">
                  <a:pos x="210" y="243"/>
                </a:cxn>
                <a:cxn ang="0">
                  <a:pos x="206" y="266"/>
                </a:cxn>
                <a:cxn ang="0">
                  <a:pos x="187" y="290"/>
                </a:cxn>
                <a:cxn ang="0">
                  <a:pos x="168" y="275"/>
                </a:cxn>
                <a:cxn ang="0">
                  <a:pos x="151" y="271"/>
                </a:cxn>
                <a:cxn ang="0">
                  <a:pos x="134" y="273"/>
                </a:cxn>
                <a:cxn ang="0">
                  <a:pos x="120" y="283"/>
                </a:cxn>
                <a:cxn ang="0">
                  <a:pos x="106" y="295"/>
                </a:cxn>
                <a:cxn ang="0">
                  <a:pos x="91" y="308"/>
                </a:cxn>
                <a:cxn ang="0">
                  <a:pos x="76" y="321"/>
                </a:cxn>
                <a:cxn ang="0">
                  <a:pos x="63" y="331"/>
                </a:cxn>
                <a:cxn ang="0">
                  <a:pos x="65" y="318"/>
                </a:cxn>
                <a:cxn ang="0">
                  <a:pos x="67" y="307"/>
                </a:cxn>
                <a:cxn ang="0">
                  <a:pos x="68" y="295"/>
                </a:cxn>
                <a:cxn ang="0">
                  <a:pos x="71" y="284"/>
                </a:cxn>
                <a:cxn ang="0">
                  <a:pos x="71" y="272"/>
                </a:cxn>
                <a:cxn ang="0">
                  <a:pos x="72" y="261"/>
                </a:cxn>
                <a:cxn ang="0">
                  <a:pos x="72" y="248"/>
                </a:cxn>
                <a:cxn ang="0">
                  <a:pos x="73" y="238"/>
                </a:cxn>
                <a:cxn ang="0">
                  <a:pos x="0" y="196"/>
                </a:cxn>
                <a:cxn ang="0">
                  <a:pos x="93" y="144"/>
                </a:cxn>
                <a:cxn ang="0">
                  <a:pos x="125" y="0"/>
                </a:cxn>
                <a:cxn ang="0">
                  <a:pos x="133" y="17"/>
                </a:cxn>
                <a:cxn ang="0">
                  <a:pos x="140" y="38"/>
                </a:cxn>
                <a:cxn ang="0">
                  <a:pos x="145" y="61"/>
                </a:cxn>
                <a:cxn ang="0">
                  <a:pos x="153" y="83"/>
                </a:cxn>
                <a:cxn ang="0">
                  <a:pos x="161" y="101"/>
                </a:cxn>
                <a:cxn ang="0">
                  <a:pos x="177" y="114"/>
                </a:cxn>
                <a:cxn ang="0">
                  <a:pos x="197" y="118"/>
                </a:cxn>
                <a:cxn ang="0">
                  <a:pos x="229" y="114"/>
                </a:cxn>
              </a:cxnLst>
              <a:rect l="0" t="0" r="r" b="b"/>
              <a:pathLst>
                <a:path w="229" h="331">
                  <a:moveTo>
                    <a:pt x="229" y="114"/>
                  </a:moveTo>
                  <a:lnTo>
                    <a:pt x="194" y="133"/>
                  </a:lnTo>
                  <a:lnTo>
                    <a:pt x="181" y="153"/>
                  </a:lnTo>
                  <a:lnTo>
                    <a:pt x="181" y="175"/>
                  </a:lnTo>
                  <a:lnTo>
                    <a:pt x="191" y="197"/>
                  </a:lnTo>
                  <a:lnTo>
                    <a:pt x="203" y="220"/>
                  </a:lnTo>
                  <a:lnTo>
                    <a:pt x="210" y="243"/>
                  </a:lnTo>
                  <a:lnTo>
                    <a:pt x="206" y="266"/>
                  </a:lnTo>
                  <a:lnTo>
                    <a:pt x="187" y="290"/>
                  </a:lnTo>
                  <a:lnTo>
                    <a:pt x="168" y="275"/>
                  </a:lnTo>
                  <a:lnTo>
                    <a:pt x="151" y="271"/>
                  </a:lnTo>
                  <a:lnTo>
                    <a:pt x="134" y="273"/>
                  </a:lnTo>
                  <a:lnTo>
                    <a:pt x="120" y="283"/>
                  </a:lnTo>
                  <a:lnTo>
                    <a:pt x="106" y="295"/>
                  </a:lnTo>
                  <a:lnTo>
                    <a:pt x="91" y="308"/>
                  </a:lnTo>
                  <a:lnTo>
                    <a:pt x="76" y="321"/>
                  </a:lnTo>
                  <a:lnTo>
                    <a:pt x="63" y="331"/>
                  </a:lnTo>
                  <a:lnTo>
                    <a:pt x="65" y="318"/>
                  </a:lnTo>
                  <a:lnTo>
                    <a:pt x="67" y="307"/>
                  </a:lnTo>
                  <a:lnTo>
                    <a:pt x="68" y="295"/>
                  </a:lnTo>
                  <a:lnTo>
                    <a:pt x="71" y="284"/>
                  </a:lnTo>
                  <a:lnTo>
                    <a:pt x="71" y="272"/>
                  </a:lnTo>
                  <a:lnTo>
                    <a:pt x="72" y="261"/>
                  </a:lnTo>
                  <a:lnTo>
                    <a:pt x="72" y="248"/>
                  </a:lnTo>
                  <a:lnTo>
                    <a:pt x="73" y="238"/>
                  </a:lnTo>
                  <a:lnTo>
                    <a:pt x="0" y="196"/>
                  </a:lnTo>
                  <a:lnTo>
                    <a:pt x="93" y="144"/>
                  </a:lnTo>
                  <a:lnTo>
                    <a:pt x="125" y="0"/>
                  </a:lnTo>
                  <a:lnTo>
                    <a:pt x="133" y="17"/>
                  </a:lnTo>
                  <a:lnTo>
                    <a:pt x="140" y="38"/>
                  </a:lnTo>
                  <a:lnTo>
                    <a:pt x="145" y="61"/>
                  </a:lnTo>
                  <a:lnTo>
                    <a:pt x="153" y="83"/>
                  </a:lnTo>
                  <a:lnTo>
                    <a:pt x="161" y="101"/>
                  </a:lnTo>
                  <a:lnTo>
                    <a:pt x="177" y="114"/>
                  </a:lnTo>
                  <a:lnTo>
                    <a:pt x="197" y="118"/>
                  </a:lnTo>
                  <a:lnTo>
                    <a:pt x="229"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0" name="Freeform 50"/>
            <p:cNvSpPr>
              <a:spLocks/>
            </p:cNvSpPr>
            <p:nvPr/>
          </p:nvSpPr>
          <p:spPr bwMode="auto">
            <a:xfrm>
              <a:off x="4029" y="1022"/>
              <a:ext cx="116" cy="176"/>
            </a:xfrm>
            <a:custGeom>
              <a:avLst/>
              <a:gdLst/>
              <a:ahLst/>
              <a:cxnLst>
                <a:cxn ang="0">
                  <a:pos x="413" y="78"/>
                </a:cxn>
                <a:cxn ang="0">
                  <a:pos x="467" y="130"/>
                </a:cxn>
                <a:cxn ang="0">
                  <a:pos x="521" y="138"/>
                </a:cxn>
                <a:cxn ang="0">
                  <a:pos x="568" y="140"/>
                </a:cxn>
                <a:cxn ang="0">
                  <a:pos x="548" y="154"/>
                </a:cxn>
                <a:cxn ang="0">
                  <a:pos x="516" y="175"/>
                </a:cxn>
                <a:cxn ang="0">
                  <a:pos x="545" y="215"/>
                </a:cxn>
                <a:cxn ang="0">
                  <a:pos x="521" y="231"/>
                </a:cxn>
                <a:cxn ang="0">
                  <a:pos x="475" y="185"/>
                </a:cxn>
                <a:cxn ang="0">
                  <a:pos x="427" y="217"/>
                </a:cxn>
                <a:cxn ang="0">
                  <a:pos x="393" y="192"/>
                </a:cxn>
                <a:cxn ang="0">
                  <a:pos x="360" y="203"/>
                </a:cxn>
                <a:cxn ang="0">
                  <a:pos x="329" y="237"/>
                </a:cxn>
                <a:cxn ang="0">
                  <a:pos x="308" y="273"/>
                </a:cxn>
                <a:cxn ang="0">
                  <a:pos x="348" y="295"/>
                </a:cxn>
                <a:cxn ang="0">
                  <a:pos x="290" y="378"/>
                </a:cxn>
                <a:cxn ang="0">
                  <a:pos x="317" y="398"/>
                </a:cxn>
                <a:cxn ang="0">
                  <a:pos x="352" y="388"/>
                </a:cxn>
                <a:cxn ang="0">
                  <a:pos x="366" y="434"/>
                </a:cxn>
                <a:cxn ang="0">
                  <a:pos x="314" y="514"/>
                </a:cxn>
                <a:cxn ang="0">
                  <a:pos x="263" y="533"/>
                </a:cxn>
                <a:cxn ang="0">
                  <a:pos x="232" y="544"/>
                </a:cxn>
                <a:cxn ang="0">
                  <a:pos x="273" y="602"/>
                </a:cxn>
                <a:cxn ang="0">
                  <a:pos x="298" y="694"/>
                </a:cxn>
                <a:cxn ang="0">
                  <a:pos x="276" y="787"/>
                </a:cxn>
                <a:cxn ang="0">
                  <a:pos x="200" y="854"/>
                </a:cxn>
                <a:cxn ang="0">
                  <a:pos x="151" y="878"/>
                </a:cxn>
                <a:cxn ang="0">
                  <a:pos x="111" y="854"/>
                </a:cxn>
                <a:cxn ang="0">
                  <a:pos x="151" y="809"/>
                </a:cxn>
                <a:cxn ang="0">
                  <a:pos x="208" y="761"/>
                </a:cxn>
                <a:cxn ang="0">
                  <a:pos x="169" y="752"/>
                </a:cxn>
                <a:cxn ang="0">
                  <a:pos x="108" y="793"/>
                </a:cxn>
                <a:cxn ang="0">
                  <a:pos x="95" y="737"/>
                </a:cxn>
                <a:cxn ang="0">
                  <a:pos x="187" y="674"/>
                </a:cxn>
                <a:cxn ang="0">
                  <a:pos x="226" y="662"/>
                </a:cxn>
                <a:cxn ang="0">
                  <a:pos x="220" y="633"/>
                </a:cxn>
                <a:cxn ang="0">
                  <a:pos x="175" y="638"/>
                </a:cxn>
                <a:cxn ang="0">
                  <a:pos x="115" y="641"/>
                </a:cxn>
                <a:cxn ang="0">
                  <a:pos x="139" y="583"/>
                </a:cxn>
                <a:cxn ang="0">
                  <a:pos x="204" y="537"/>
                </a:cxn>
                <a:cxn ang="0">
                  <a:pos x="203" y="513"/>
                </a:cxn>
                <a:cxn ang="0">
                  <a:pos x="171" y="518"/>
                </a:cxn>
                <a:cxn ang="0">
                  <a:pos x="59" y="588"/>
                </a:cxn>
                <a:cxn ang="0">
                  <a:pos x="47" y="556"/>
                </a:cxn>
                <a:cxn ang="0">
                  <a:pos x="113" y="523"/>
                </a:cxn>
                <a:cxn ang="0">
                  <a:pos x="209" y="440"/>
                </a:cxn>
                <a:cxn ang="0">
                  <a:pos x="207" y="400"/>
                </a:cxn>
                <a:cxn ang="0">
                  <a:pos x="113" y="460"/>
                </a:cxn>
                <a:cxn ang="0">
                  <a:pos x="99" y="413"/>
                </a:cxn>
                <a:cxn ang="0">
                  <a:pos x="185" y="345"/>
                </a:cxn>
                <a:cxn ang="0">
                  <a:pos x="165" y="318"/>
                </a:cxn>
                <a:cxn ang="0">
                  <a:pos x="68" y="392"/>
                </a:cxn>
                <a:cxn ang="0">
                  <a:pos x="3" y="395"/>
                </a:cxn>
                <a:cxn ang="0">
                  <a:pos x="38" y="314"/>
                </a:cxn>
                <a:cxn ang="0">
                  <a:pos x="104" y="284"/>
                </a:cxn>
                <a:cxn ang="0">
                  <a:pos x="148" y="295"/>
                </a:cxn>
                <a:cxn ang="0">
                  <a:pos x="169" y="254"/>
                </a:cxn>
                <a:cxn ang="0">
                  <a:pos x="171" y="185"/>
                </a:cxn>
                <a:cxn ang="0">
                  <a:pos x="260" y="128"/>
                </a:cxn>
                <a:cxn ang="0">
                  <a:pos x="253" y="51"/>
                </a:cxn>
                <a:cxn ang="0">
                  <a:pos x="311" y="4"/>
                </a:cxn>
                <a:cxn ang="0">
                  <a:pos x="366" y="3"/>
                </a:cxn>
                <a:cxn ang="0">
                  <a:pos x="415" y="26"/>
                </a:cxn>
              </a:cxnLst>
              <a:rect l="0" t="0" r="r" b="b"/>
              <a:pathLst>
                <a:path w="581" h="879">
                  <a:moveTo>
                    <a:pt x="415" y="26"/>
                  </a:moveTo>
                  <a:lnTo>
                    <a:pt x="409" y="44"/>
                  </a:lnTo>
                  <a:lnTo>
                    <a:pt x="409" y="62"/>
                  </a:lnTo>
                  <a:lnTo>
                    <a:pt x="413" y="78"/>
                  </a:lnTo>
                  <a:lnTo>
                    <a:pt x="424" y="93"/>
                  </a:lnTo>
                  <a:lnTo>
                    <a:pt x="435" y="106"/>
                  </a:lnTo>
                  <a:lnTo>
                    <a:pt x="451" y="119"/>
                  </a:lnTo>
                  <a:lnTo>
                    <a:pt x="467" y="130"/>
                  </a:lnTo>
                  <a:lnTo>
                    <a:pt x="487" y="140"/>
                  </a:lnTo>
                  <a:lnTo>
                    <a:pt x="498" y="141"/>
                  </a:lnTo>
                  <a:lnTo>
                    <a:pt x="510" y="140"/>
                  </a:lnTo>
                  <a:lnTo>
                    <a:pt x="521" y="138"/>
                  </a:lnTo>
                  <a:lnTo>
                    <a:pt x="533" y="136"/>
                  </a:lnTo>
                  <a:lnTo>
                    <a:pt x="545" y="134"/>
                  </a:lnTo>
                  <a:lnTo>
                    <a:pt x="557" y="136"/>
                  </a:lnTo>
                  <a:lnTo>
                    <a:pt x="568" y="140"/>
                  </a:lnTo>
                  <a:lnTo>
                    <a:pt x="581" y="150"/>
                  </a:lnTo>
                  <a:lnTo>
                    <a:pt x="560" y="160"/>
                  </a:lnTo>
                  <a:lnTo>
                    <a:pt x="556" y="154"/>
                  </a:lnTo>
                  <a:lnTo>
                    <a:pt x="548" y="154"/>
                  </a:lnTo>
                  <a:lnTo>
                    <a:pt x="537" y="153"/>
                  </a:lnTo>
                  <a:lnTo>
                    <a:pt x="529" y="150"/>
                  </a:lnTo>
                  <a:lnTo>
                    <a:pt x="517" y="164"/>
                  </a:lnTo>
                  <a:lnTo>
                    <a:pt x="516" y="175"/>
                  </a:lnTo>
                  <a:lnTo>
                    <a:pt x="521" y="185"/>
                  </a:lnTo>
                  <a:lnTo>
                    <a:pt x="530" y="196"/>
                  </a:lnTo>
                  <a:lnTo>
                    <a:pt x="538" y="205"/>
                  </a:lnTo>
                  <a:lnTo>
                    <a:pt x="545" y="215"/>
                  </a:lnTo>
                  <a:lnTo>
                    <a:pt x="545" y="228"/>
                  </a:lnTo>
                  <a:lnTo>
                    <a:pt x="539" y="243"/>
                  </a:lnTo>
                  <a:lnTo>
                    <a:pt x="530" y="239"/>
                  </a:lnTo>
                  <a:lnTo>
                    <a:pt x="521" y="231"/>
                  </a:lnTo>
                  <a:lnTo>
                    <a:pt x="510" y="219"/>
                  </a:lnTo>
                  <a:lnTo>
                    <a:pt x="499" y="208"/>
                  </a:lnTo>
                  <a:lnTo>
                    <a:pt x="487" y="194"/>
                  </a:lnTo>
                  <a:lnTo>
                    <a:pt x="475" y="185"/>
                  </a:lnTo>
                  <a:lnTo>
                    <a:pt x="460" y="179"/>
                  </a:lnTo>
                  <a:lnTo>
                    <a:pt x="446" y="180"/>
                  </a:lnTo>
                  <a:lnTo>
                    <a:pt x="436" y="222"/>
                  </a:lnTo>
                  <a:lnTo>
                    <a:pt x="427" y="217"/>
                  </a:lnTo>
                  <a:lnTo>
                    <a:pt x="419" y="211"/>
                  </a:lnTo>
                  <a:lnTo>
                    <a:pt x="410" y="204"/>
                  </a:lnTo>
                  <a:lnTo>
                    <a:pt x="402" y="199"/>
                  </a:lnTo>
                  <a:lnTo>
                    <a:pt x="393" y="192"/>
                  </a:lnTo>
                  <a:lnTo>
                    <a:pt x="384" y="189"/>
                  </a:lnTo>
                  <a:lnTo>
                    <a:pt x="373" y="187"/>
                  </a:lnTo>
                  <a:lnTo>
                    <a:pt x="363" y="191"/>
                  </a:lnTo>
                  <a:lnTo>
                    <a:pt x="360" y="203"/>
                  </a:lnTo>
                  <a:lnTo>
                    <a:pt x="356" y="214"/>
                  </a:lnTo>
                  <a:lnTo>
                    <a:pt x="348" y="222"/>
                  </a:lnTo>
                  <a:lnTo>
                    <a:pt x="339" y="230"/>
                  </a:lnTo>
                  <a:lnTo>
                    <a:pt x="329" y="237"/>
                  </a:lnTo>
                  <a:lnTo>
                    <a:pt x="319" y="245"/>
                  </a:lnTo>
                  <a:lnTo>
                    <a:pt x="308" y="253"/>
                  </a:lnTo>
                  <a:lnTo>
                    <a:pt x="300" y="264"/>
                  </a:lnTo>
                  <a:lnTo>
                    <a:pt x="308" y="273"/>
                  </a:lnTo>
                  <a:lnTo>
                    <a:pt x="319" y="280"/>
                  </a:lnTo>
                  <a:lnTo>
                    <a:pt x="329" y="284"/>
                  </a:lnTo>
                  <a:lnTo>
                    <a:pt x="339" y="290"/>
                  </a:lnTo>
                  <a:lnTo>
                    <a:pt x="348" y="295"/>
                  </a:lnTo>
                  <a:lnTo>
                    <a:pt x="356" y="302"/>
                  </a:lnTo>
                  <a:lnTo>
                    <a:pt x="360" y="312"/>
                  </a:lnTo>
                  <a:lnTo>
                    <a:pt x="363" y="326"/>
                  </a:lnTo>
                  <a:lnTo>
                    <a:pt x="290" y="378"/>
                  </a:lnTo>
                  <a:lnTo>
                    <a:pt x="294" y="387"/>
                  </a:lnTo>
                  <a:lnTo>
                    <a:pt x="300" y="393"/>
                  </a:lnTo>
                  <a:lnTo>
                    <a:pt x="307" y="396"/>
                  </a:lnTo>
                  <a:lnTo>
                    <a:pt x="317" y="398"/>
                  </a:lnTo>
                  <a:lnTo>
                    <a:pt x="325" y="396"/>
                  </a:lnTo>
                  <a:lnTo>
                    <a:pt x="334" y="395"/>
                  </a:lnTo>
                  <a:lnTo>
                    <a:pt x="343" y="392"/>
                  </a:lnTo>
                  <a:lnTo>
                    <a:pt x="352" y="388"/>
                  </a:lnTo>
                  <a:lnTo>
                    <a:pt x="374" y="378"/>
                  </a:lnTo>
                  <a:lnTo>
                    <a:pt x="373" y="392"/>
                  </a:lnTo>
                  <a:lnTo>
                    <a:pt x="371" y="411"/>
                  </a:lnTo>
                  <a:lnTo>
                    <a:pt x="366" y="434"/>
                  </a:lnTo>
                  <a:lnTo>
                    <a:pt x="359" y="457"/>
                  </a:lnTo>
                  <a:lnTo>
                    <a:pt x="348" y="480"/>
                  </a:lnTo>
                  <a:lnTo>
                    <a:pt x="333" y="499"/>
                  </a:lnTo>
                  <a:lnTo>
                    <a:pt x="314" y="514"/>
                  </a:lnTo>
                  <a:lnTo>
                    <a:pt x="290" y="523"/>
                  </a:lnTo>
                  <a:lnTo>
                    <a:pt x="281" y="527"/>
                  </a:lnTo>
                  <a:lnTo>
                    <a:pt x="272" y="532"/>
                  </a:lnTo>
                  <a:lnTo>
                    <a:pt x="263" y="533"/>
                  </a:lnTo>
                  <a:lnTo>
                    <a:pt x="255" y="534"/>
                  </a:lnTo>
                  <a:lnTo>
                    <a:pt x="245" y="534"/>
                  </a:lnTo>
                  <a:lnTo>
                    <a:pt x="238" y="539"/>
                  </a:lnTo>
                  <a:lnTo>
                    <a:pt x="232" y="544"/>
                  </a:lnTo>
                  <a:lnTo>
                    <a:pt x="228" y="554"/>
                  </a:lnTo>
                  <a:lnTo>
                    <a:pt x="245" y="567"/>
                  </a:lnTo>
                  <a:lnTo>
                    <a:pt x="261" y="584"/>
                  </a:lnTo>
                  <a:lnTo>
                    <a:pt x="273" y="602"/>
                  </a:lnTo>
                  <a:lnTo>
                    <a:pt x="284" y="624"/>
                  </a:lnTo>
                  <a:lnTo>
                    <a:pt x="290" y="647"/>
                  </a:lnTo>
                  <a:lnTo>
                    <a:pt x="296" y="671"/>
                  </a:lnTo>
                  <a:lnTo>
                    <a:pt x="298" y="694"/>
                  </a:lnTo>
                  <a:lnTo>
                    <a:pt x="300" y="719"/>
                  </a:lnTo>
                  <a:lnTo>
                    <a:pt x="298" y="746"/>
                  </a:lnTo>
                  <a:lnTo>
                    <a:pt x="290" y="769"/>
                  </a:lnTo>
                  <a:lnTo>
                    <a:pt x="276" y="787"/>
                  </a:lnTo>
                  <a:lnTo>
                    <a:pt x="259" y="805"/>
                  </a:lnTo>
                  <a:lnTo>
                    <a:pt x="238" y="820"/>
                  </a:lnTo>
                  <a:lnTo>
                    <a:pt x="218" y="836"/>
                  </a:lnTo>
                  <a:lnTo>
                    <a:pt x="200" y="854"/>
                  </a:lnTo>
                  <a:lnTo>
                    <a:pt x="186" y="875"/>
                  </a:lnTo>
                  <a:lnTo>
                    <a:pt x="174" y="878"/>
                  </a:lnTo>
                  <a:lnTo>
                    <a:pt x="163" y="879"/>
                  </a:lnTo>
                  <a:lnTo>
                    <a:pt x="151" y="878"/>
                  </a:lnTo>
                  <a:lnTo>
                    <a:pt x="141" y="875"/>
                  </a:lnTo>
                  <a:lnTo>
                    <a:pt x="130" y="870"/>
                  </a:lnTo>
                  <a:lnTo>
                    <a:pt x="121" y="863"/>
                  </a:lnTo>
                  <a:lnTo>
                    <a:pt x="111" y="854"/>
                  </a:lnTo>
                  <a:lnTo>
                    <a:pt x="104" y="845"/>
                  </a:lnTo>
                  <a:lnTo>
                    <a:pt x="119" y="832"/>
                  </a:lnTo>
                  <a:lnTo>
                    <a:pt x="135" y="821"/>
                  </a:lnTo>
                  <a:lnTo>
                    <a:pt x="151" y="809"/>
                  </a:lnTo>
                  <a:lnTo>
                    <a:pt x="168" y="797"/>
                  </a:lnTo>
                  <a:lnTo>
                    <a:pt x="183" y="785"/>
                  </a:lnTo>
                  <a:lnTo>
                    <a:pt x="197" y="774"/>
                  </a:lnTo>
                  <a:lnTo>
                    <a:pt x="208" y="761"/>
                  </a:lnTo>
                  <a:lnTo>
                    <a:pt x="218" y="751"/>
                  </a:lnTo>
                  <a:lnTo>
                    <a:pt x="201" y="745"/>
                  </a:lnTo>
                  <a:lnTo>
                    <a:pt x="186" y="746"/>
                  </a:lnTo>
                  <a:lnTo>
                    <a:pt x="169" y="752"/>
                  </a:lnTo>
                  <a:lnTo>
                    <a:pt x="155" y="761"/>
                  </a:lnTo>
                  <a:lnTo>
                    <a:pt x="139" y="770"/>
                  </a:lnTo>
                  <a:lnTo>
                    <a:pt x="124" y="781"/>
                  </a:lnTo>
                  <a:lnTo>
                    <a:pt x="108" y="793"/>
                  </a:lnTo>
                  <a:lnTo>
                    <a:pt x="94" y="803"/>
                  </a:lnTo>
                  <a:lnTo>
                    <a:pt x="81" y="777"/>
                  </a:lnTo>
                  <a:lnTo>
                    <a:pt x="83" y="757"/>
                  </a:lnTo>
                  <a:lnTo>
                    <a:pt x="95" y="737"/>
                  </a:lnTo>
                  <a:lnTo>
                    <a:pt x="115" y="722"/>
                  </a:lnTo>
                  <a:lnTo>
                    <a:pt x="138" y="706"/>
                  </a:lnTo>
                  <a:lnTo>
                    <a:pt x="164" y="691"/>
                  </a:lnTo>
                  <a:lnTo>
                    <a:pt x="187" y="674"/>
                  </a:lnTo>
                  <a:lnTo>
                    <a:pt x="208" y="657"/>
                  </a:lnTo>
                  <a:lnTo>
                    <a:pt x="215" y="658"/>
                  </a:lnTo>
                  <a:lnTo>
                    <a:pt x="221" y="661"/>
                  </a:lnTo>
                  <a:lnTo>
                    <a:pt x="226" y="662"/>
                  </a:lnTo>
                  <a:lnTo>
                    <a:pt x="228" y="657"/>
                  </a:lnTo>
                  <a:lnTo>
                    <a:pt x="230" y="649"/>
                  </a:lnTo>
                  <a:lnTo>
                    <a:pt x="226" y="641"/>
                  </a:lnTo>
                  <a:lnTo>
                    <a:pt x="220" y="633"/>
                  </a:lnTo>
                  <a:lnTo>
                    <a:pt x="218" y="627"/>
                  </a:lnTo>
                  <a:lnTo>
                    <a:pt x="204" y="630"/>
                  </a:lnTo>
                  <a:lnTo>
                    <a:pt x="191" y="635"/>
                  </a:lnTo>
                  <a:lnTo>
                    <a:pt x="175" y="638"/>
                  </a:lnTo>
                  <a:lnTo>
                    <a:pt x="160" y="643"/>
                  </a:lnTo>
                  <a:lnTo>
                    <a:pt x="143" y="645"/>
                  </a:lnTo>
                  <a:lnTo>
                    <a:pt x="129" y="645"/>
                  </a:lnTo>
                  <a:lnTo>
                    <a:pt x="115" y="641"/>
                  </a:lnTo>
                  <a:lnTo>
                    <a:pt x="104" y="637"/>
                  </a:lnTo>
                  <a:lnTo>
                    <a:pt x="113" y="617"/>
                  </a:lnTo>
                  <a:lnTo>
                    <a:pt x="125" y="600"/>
                  </a:lnTo>
                  <a:lnTo>
                    <a:pt x="139" y="583"/>
                  </a:lnTo>
                  <a:lnTo>
                    <a:pt x="156" y="569"/>
                  </a:lnTo>
                  <a:lnTo>
                    <a:pt x="172" y="556"/>
                  </a:lnTo>
                  <a:lnTo>
                    <a:pt x="189" y="545"/>
                  </a:lnTo>
                  <a:lnTo>
                    <a:pt x="204" y="537"/>
                  </a:lnTo>
                  <a:lnTo>
                    <a:pt x="218" y="533"/>
                  </a:lnTo>
                  <a:lnTo>
                    <a:pt x="216" y="523"/>
                  </a:lnTo>
                  <a:lnTo>
                    <a:pt x="210" y="516"/>
                  </a:lnTo>
                  <a:lnTo>
                    <a:pt x="203" y="513"/>
                  </a:lnTo>
                  <a:lnTo>
                    <a:pt x="195" y="513"/>
                  </a:lnTo>
                  <a:lnTo>
                    <a:pt x="186" y="513"/>
                  </a:lnTo>
                  <a:lnTo>
                    <a:pt x="177" y="515"/>
                  </a:lnTo>
                  <a:lnTo>
                    <a:pt x="171" y="518"/>
                  </a:lnTo>
                  <a:lnTo>
                    <a:pt x="166" y="523"/>
                  </a:lnTo>
                  <a:lnTo>
                    <a:pt x="72" y="595"/>
                  </a:lnTo>
                  <a:lnTo>
                    <a:pt x="64" y="593"/>
                  </a:lnTo>
                  <a:lnTo>
                    <a:pt x="59" y="588"/>
                  </a:lnTo>
                  <a:lnTo>
                    <a:pt x="53" y="580"/>
                  </a:lnTo>
                  <a:lnTo>
                    <a:pt x="50" y="572"/>
                  </a:lnTo>
                  <a:lnTo>
                    <a:pt x="46" y="563"/>
                  </a:lnTo>
                  <a:lnTo>
                    <a:pt x="47" y="556"/>
                  </a:lnTo>
                  <a:lnTo>
                    <a:pt x="47" y="548"/>
                  </a:lnTo>
                  <a:lnTo>
                    <a:pt x="52" y="543"/>
                  </a:lnTo>
                  <a:lnTo>
                    <a:pt x="83" y="535"/>
                  </a:lnTo>
                  <a:lnTo>
                    <a:pt x="113" y="523"/>
                  </a:lnTo>
                  <a:lnTo>
                    <a:pt x="138" y="506"/>
                  </a:lnTo>
                  <a:lnTo>
                    <a:pt x="163" y="485"/>
                  </a:lnTo>
                  <a:lnTo>
                    <a:pt x="185" y="463"/>
                  </a:lnTo>
                  <a:lnTo>
                    <a:pt x="209" y="440"/>
                  </a:lnTo>
                  <a:lnTo>
                    <a:pt x="233" y="418"/>
                  </a:lnTo>
                  <a:lnTo>
                    <a:pt x="260" y="398"/>
                  </a:lnTo>
                  <a:lnTo>
                    <a:pt x="232" y="393"/>
                  </a:lnTo>
                  <a:lnTo>
                    <a:pt x="207" y="400"/>
                  </a:lnTo>
                  <a:lnTo>
                    <a:pt x="183" y="413"/>
                  </a:lnTo>
                  <a:lnTo>
                    <a:pt x="160" y="431"/>
                  </a:lnTo>
                  <a:lnTo>
                    <a:pt x="137" y="447"/>
                  </a:lnTo>
                  <a:lnTo>
                    <a:pt x="113" y="460"/>
                  </a:lnTo>
                  <a:lnTo>
                    <a:pt x="87" y="461"/>
                  </a:lnTo>
                  <a:lnTo>
                    <a:pt x="62" y="450"/>
                  </a:lnTo>
                  <a:lnTo>
                    <a:pt x="79" y="431"/>
                  </a:lnTo>
                  <a:lnTo>
                    <a:pt x="99" y="413"/>
                  </a:lnTo>
                  <a:lnTo>
                    <a:pt x="121" y="396"/>
                  </a:lnTo>
                  <a:lnTo>
                    <a:pt x="143" y="380"/>
                  </a:lnTo>
                  <a:lnTo>
                    <a:pt x="165" y="362"/>
                  </a:lnTo>
                  <a:lnTo>
                    <a:pt x="185" y="345"/>
                  </a:lnTo>
                  <a:lnTo>
                    <a:pt x="203" y="325"/>
                  </a:lnTo>
                  <a:lnTo>
                    <a:pt x="218" y="305"/>
                  </a:lnTo>
                  <a:lnTo>
                    <a:pt x="191" y="308"/>
                  </a:lnTo>
                  <a:lnTo>
                    <a:pt x="165" y="318"/>
                  </a:lnTo>
                  <a:lnTo>
                    <a:pt x="139" y="334"/>
                  </a:lnTo>
                  <a:lnTo>
                    <a:pt x="115" y="353"/>
                  </a:lnTo>
                  <a:lnTo>
                    <a:pt x="91" y="373"/>
                  </a:lnTo>
                  <a:lnTo>
                    <a:pt x="68" y="392"/>
                  </a:lnTo>
                  <a:lnTo>
                    <a:pt x="44" y="406"/>
                  </a:lnTo>
                  <a:lnTo>
                    <a:pt x="21" y="419"/>
                  </a:lnTo>
                  <a:lnTo>
                    <a:pt x="0" y="419"/>
                  </a:lnTo>
                  <a:lnTo>
                    <a:pt x="3" y="395"/>
                  </a:lnTo>
                  <a:lnTo>
                    <a:pt x="9" y="373"/>
                  </a:lnTo>
                  <a:lnTo>
                    <a:pt x="16" y="351"/>
                  </a:lnTo>
                  <a:lnTo>
                    <a:pt x="27" y="332"/>
                  </a:lnTo>
                  <a:lnTo>
                    <a:pt x="38" y="314"/>
                  </a:lnTo>
                  <a:lnTo>
                    <a:pt x="53" y="300"/>
                  </a:lnTo>
                  <a:lnTo>
                    <a:pt x="71" y="290"/>
                  </a:lnTo>
                  <a:lnTo>
                    <a:pt x="94" y="284"/>
                  </a:lnTo>
                  <a:lnTo>
                    <a:pt x="104" y="284"/>
                  </a:lnTo>
                  <a:lnTo>
                    <a:pt x="115" y="288"/>
                  </a:lnTo>
                  <a:lnTo>
                    <a:pt x="126" y="291"/>
                  </a:lnTo>
                  <a:lnTo>
                    <a:pt x="138" y="295"/>
                  </a:lnTo>
                  <a:lnTo>
                    <a:pt x="148" y="295"/>
                  </a:lnTo>
                  <a:lnTo>
                    <a:pt x="158" y="292"/>
                  </a:lnTo>
                  <a:lnTo>
                    <a:pt x="167" y="286"/>
                  </a:lnTo>
                  <a:lnTo>
                    <a:pt x="176" y="274"/>
                  </a:lnTo>
                  <a:lnTo>
                    <a:pt x="169" y="254"/>
                  </a:lnTo>
                  <a:lnTo>
                    <a:pt x="166" y="236"/>
                  </a:lnTo>
                  <a:lnTo>
                    <a:pt x="165" y="219"/>
                  </a:lnTo>
                  <a:lnTo>
                    <a:pt x="167" y="202"/>
                  </a:lnTo>
                  <a:lnTo>
                    <a:pt x="171" y="185"/>
                  </a:lnTo>
                  <a:lnTo>
                    <a:pt x="177" y="170"/>
                  </a:lnTo>
                  <a:lnTo>
                    <a:pt x="186" y="154"/>
                  </a:lnTo>
                  <a:lnTo>
                    <a:pt x="198" y="140"/>
                  </a:lnTo>
                  <a:lnTo>
                    <a:pt x="260" y="128"/>
                  </a:lnTo>
                  <a:lnTo>
                    <a:pt x="253" y="110"/>
                  </a:lnTo>
                  <a:lnTo>
                    <a:pt x="250" y="91"/>
                  </a:lnTo>
                  <a:lnTo>
                    <a:pt x="250" y="70"/>
                  </a:lnTo>
                  <a:lnTo>
                    <a:pt x="253" y="51"/>
                  </a:lnTo>
                  <a:lnTo>
                    <a:pt x="260" y="31"/>
                  </a:lnTo>
                  <a:lnTo>
                    <a:pt x="272" y="17"/>
                  </a:lnTo>
                  <a:lnTo>
                    <a:pt x="289" y="6"/>
                  </a:lnTo>
                  <a:lnTo>
                    <a:pt x="311" y="4"/>
                  </a:lnTo>
                  <a:lnTo>
                    <a:pt x="324" y="0"/>
                  </a:lnTo>
                  <a:lnTo>
                    <a:pt x="339" y="0"/>
                  </a:lnTo>
                  <a:lnTo>
                    <a:pt x="352" y="0"/>
                  </a:lnTo>
                  <a:lnTo>
                    <a:pt x="366" y="3"/>
                  </a:lnTo>
                  <a:lnTo>
                    <a:pt x="377" y="5"/>
                  </a:lnTo>
                  <a:lnTo>
                    <a:pt x="390" y="11"/>
                  </a:lnTo>
                  <a:lnTo>
                    <a:pt x="402" y="17"/>
                  </a:lnTo>
                  <a:lnTo>
                    <a:pt x="415" y="2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1" name="Freeform 51"/>
            <p:cNvSpPr>
              <a:spLocks/>
            </p:cNvSpPr>
            <p:nvPr/>
          </p:nvSpPr>
          <p:spPr bwMode="auto">
            <a:xfrm>
              <a:off x="4091" y="1068"/>
              <a:ext cx="119" cy="108"/>
            </a:xfrm>
            <a:custGeom>
              <a:avLst/>
              <a:gdLst/>
              <a:ahLst/>
              <a:cxnLst>
                <a:cxn ang="0">
                  <a:pos x="556" y="67"/>
                </a:cxn>
                <a:cxn ang="0">
                  <a:pos x="552" y="135"/>
                </a:cxn>
                <a:cxn ang="0">
                  <a:pos x="550" y="208"/>
                </a:cxn>
                <a:cxn ang="0">
                  <a:pos x="544" y="316"/>
                </a:cxn>
                <a:cxn ang="0">
                  <a:pos x="548" y="431"/>
                </a:cxn>
                <a:cxn ang="0">
                  <a:pos x="513" y="524"/>
                </a:cxn>
                <a:cxn ang="0">
                  <a:pos x="388" y="540"/>
                </a:cxn>
                <a:cxn ang="0">
                  <a:pos x="264" y="526"/>
                </a:cxn>
                <a:cxn ang="0">
                  <a:pos x="303" y="420"/>
                </a:cxn>
                <a:cxn ang="0">
                  <a:pos x="349" y="460"/>
                </a:cxn>
                <a:cxn ang="0">
                  <a:pos x="397" y="477"/>
                </a:cxn>
                <a:cxn ang="0">
                  <a:pos x="426" y="441"/>
                </a:cxn>
                <a:cxn ang="0">
                  <a:pos x="416" y="394"/>
                </a:cxn>
                <a:cxn ang="0">
                  <a:pos x="404" y="343"/>
                </a:cxn>
                <a:cxn ang="0">
                  <a:pos x="437" y="294"/>
                </a:cxn>
                <a:cxn ang="0">
                  <a:pos x="461" y="244"/>
                </a:cxn>
                <a:cxn ang="0">
                  <a:pos x="456" y="200"/>
                </a:cxn>
                <a:cxn ang="0">
                  <a:pos x="420" y="190"/>
                </a:cxn>
                <a:cxn ang="0">
                  <a:pos x="382" y="192"/>
                </a:cxn>
                <a:cxn ang="0">
                  <a:pos x="351" y="170"/>
                </a:cxn>
                <a:cxn ang="0">
                  <a:pos x="318" y="124"/>
                </a:cxn>
                <a:cxn ang="0">
                  <a:pos x="280" y="84"/>
                </a:cxn>
                <a:cxn ang="0">
                  <a:pos x="237" y="129"/>
                </a:cxn>
                <a:cxn ang="0">
                  <a:pos x="227" y="192"/>
                </a:cxn>
                <a:cxn ang="0">
                  <a:pos x="201" y="242"/>
                </a:cxn>
                <a:cxn ang="0">
                  <a:pos x="150" y="263"/>
                </a:cxn>
                <a:cxn ang="0">
                  <a:pos x="98" y="296"/>
                </a:cxn>
                <a:cxn ang="0">
                  <a:pos x="126" y="355"/>
                </a:cxn>
                <a:cxn ang="0">
                  <a:pos x="168" y="430"/>
                </a:cxn>
                <a:cxn ang="0">
                  <a:pos x="166" y="529"/>
                </a:cxn>
                <a:cxn ang="0">
                  <a:pos x="119" y="520"/>
                </a:cxn>
                <a:cxn ang="0">
                  <a:pos x="65" y="513"/>
                </a:cxn>
                <a:cxn ang="0">
                  <a:pos x="34" y="483"/>
                </a:cxn>
                <a:cxn ang="0">
                  <a:pos x="35" y="423"/>
                </a:cxn>
                <a:cxn ang="0">
                  <a:pos x="12" y="370"/>
                </a:cxn>
                <a:cxn ang="0">
                  <a:pos x="54" y="299"/>
                </a:cxn>
                <a:cxn ang="0">
                  <a:pos x="104" y="199"/>
                </a:cxn>
                <a:cxn ang="0">
                  <a:pos x="114" y="94"/>
                </a:cxn>
                <a:cxn ang="0">
                  <a:pos x="175" y="94"/>
                </a:cxn>
                <a:cxn ang="0">
                  <a:pos x="231" y="69"/>
                </a:cxn>
                <a:cxn ang="0">
                  <a:pos x="269" y="26"/>
                </a:cxn>
                <a:cxn ang="0">
                  <a:pos x="312" y="11"/>
                </a:cxn>
                <a:cxn ang="0">
                  <a:pos x="375" y="11"/>
                </a:cxn>
              </a:cxnLst>
              <a:rect l="0" t="0" r="r" b="b"/>
              <a:pathLst>
                <a:path w="591" h="540">
                  <a:moveTo>
                    <a:pt x="591" y="32"/>
                  </a:moveTo>
                  <a:lnTo>
                    <a:pt x="568" y="48"/>
                  </a:lnTo>
                  <a:lnTo>
                    <a:pt x="556" y="67"/>
                  </a:lnTo>
                  <a:lnTo>
                    <a:pt x="550" y="87"/>
                  </a:lnTo>
                  <a:lnTo>
                    <a:pt x="550" y="111"/>
                  </a:lnTo>
                  <a:lnTo>
                    <a:pt x="552" y="135"/>
                  </a:lnTo>
                  <a:lnTo>
                    <a:pt x="555" y="160"/>
                  </a:lnTo>
                  <a:lnTo>
                    <a:pt x="553" y="183"/>
                  </a:lnTo>
                  <a:lnTo>
                    <a:pt x="550" y="208"/>
                  </a:lnTo>
                  <a:lnTo>
                    <a:pt x="546" y="242"/>
                  </a:lnTo>
                  <a:lnTo>
                    <a:pt x="544" y="279"/>
                  </a:lnTo>
                  <a:lnTo>
                    <a:pt x="544" y="316"/>
                  </a:lnTo>
                  <a:lnTo>
                    <a:pt x="546" y="354"/>
                  </a:lnTo>
                  <a:lnTo>
                    <a:pt x="546" y="391"/>
                  </a:lnTo>
                  <a:lnTo>
                    <a:pt x="548" y="431"/>
                  </a:lnTo>
                  <a:lnTo>
                    <a:pt x="549" y="469"/>
                  </a:lnTo>
                  <a:lnTo>
                    <a:pt x="550" y="509"/>
                  </a:lnTo>
                  <a:lnTo>
                    <a:pt x="513" y="524"/>
                  </a:lnTo>
                  <a:lnTo>
                    <a:pt x="472" y="535"/>
                  </a:lnTo>
                  <a:lnTo>
                    <a:pt x="430" y="539"/>
                  </a:lnTo>
                  <a:lnTo>
                    <a:pt x="388" y="540"/>
                  </a:lnTo>
                  <a:lnTo>
                    <a:pt x="345" y="537"/>
                  </a:lnTo>
                  <a:lnTo>
                    <a:pt x="304" y="533"/>
                  </a:lnTo>
                  <a:lnTo>
                    <a:pt x="264" y="526"/>
                  </a:lnTo>
                  <a:lnTo>
                    <a:pt x="228" y="519"/>
                  </a:lnTo>
                  <a:lnTo>
                    <a:pt x="290" y="405"/>
                  </a:lnTo>
                  <a:lnTo>
                    <a:pt x="303" y="420"/>
                  </a:lnTo>
                  <a:lnTo>
                    <a:pt x="316" y="434"/>
                  </a:lnTo>
                  <a:lnTo>
                    <a:pt x="332" y="447"/>
                  </a:lnTo>
                  <a:lnTo>
                    <a:pt x="349" y="460"/>
                  </a:lnTo>
                  <a:lnTo>
                    <a:pt x="365" y="468"/>
                  </a:lnTo>
                  <a:lnTo>
                    <a:pt x="382" y="475"/>
                  </a:lnTo>
                  <a:lnTo>
                    <a:pt x="397" y="477"/>
                  </a:lnTo>
                  <a:lnTo>
                    <a:pt x="414" y="477"/>
                  </a:lnTo>
                  <a:lnTo>
                    <a:pt x="422" y="458"/>
                  </a:lnTo>
                  <a:lnTo>
                    <a:pt x="426" y="441"/>
                  </a:lnTo>
                  <a:lnTo>
                    <a:pt x="423" y="424"/>
                  </a:lnTo>
                  <a:lnTo>
                    <a:pt x="421" y="409"/>
                  </a:lnTo>
                  <a:lnTo>
                    <a:pt x="416" y="394"/>
                  </a:lnTo>
                  <a:lnTo>
                    <a:pt x="410" y="378"/>
                  </a:lnTo>
                  <a:lnTo>
                    <a:pt x="405" y="360"/>
                  </a:lnTo>
                  <a:lnTo>
                    <a:pt x="404" y="343"/>
                  </a:lnTo>
                  <a:lnTo>
                    <a:pt x="416" y="326"/>
                  </a:lnTo>
                  <a:lnTo>
                    <a:pt x="427" y="310"/>
                  </a:lnTo>
                  <a:lnTo>
                    <a:pt x="437" y="294"/>
                  </a:lnTo>
                  <a:lnTo>
                    <a:pt x="447" y="278"/>
                  </a:lnTo>
                  <a:lnTo>
                    <a:pt x="454" y="261"/>
                  </a:lnTo>
                  <a:lnTo>
                    <a:pt x="461" y="244"/>
                  </a:lnTo>
                  <a:lnTo>
                    <a:pt x="464" y="226"/>
                  </a:lnTo>
                  <a:lnTo>
                    <a:pt x="466" y="208"/>
                  </a:lnTo>
                  <a:lnTo>
                    <a:pt x="456" y="200"/>
                  </a:lnTo>
                  <a:lnTo>
                    <a:pt x="446" y="195"/>
                  </a:lnTo>
                  <a:lnTo>
                    <a:pt x="432" y="191"/>
                  </a:lnTo>
                  <a:lnTo>
                    <a:pt x="420" y="190"/>
                  </a:lnTo>
                  <a:lnTo>
                    <a:pt x="407" y="189"/>
                  </a:lnTo>
                  <a:lnTo>
                    <a:pt x="393" y="190"/>
                  </a:lnTo>
                  <a:lnTo>
                    <a:pt x="382" y="192"/>
                  </a:lnTo>
                  <a:lnTo>
                    <a:pt x="374" y="197"/>
                  </a:lnTo>
                  <a:lnTo>
                    <a:pt x="361" y="183"/>
                  </a:lnTo>
                  <a:lnTo>
                    <a:pt x="351" y="170"/>
                  </a:lnTo>
                  <a:lnTo>
                    <a:pt x="340" y="155"/>
                  </a:lnTo>
                  <a:lnTo>
                    <a:pt x="330" y="141"/>
                  </a:lnTo>
                  <a:lnTo>
                    <a:pt x="318" y="124"/>
                  </a:lnTo>
                  <a:lnTo>
                    <a:pt x="307" y="109"/>
                  </a:lnTo>
                  <a:lnTo>
                    <a:pt x="293" y="95"/>
                  </a:lnTo>
                  <a:lnTo>
                    <a:pt x="280" y="84"/>
                  </a:lnTo>
                  <a:lnTo>
                    <a:pt x="260" y="95"/>
                  </a:lnTo>
                  <a:lnTo>
                    <a:pt x="246" y="111"/>
                  </a:lnTo>
                  <a:lnTo>
                    <a:pt x="237" y="129"/>
                  </a:lnTo>
                  <a:lnTo>
                    <a:pt x="232" y="150"/>
                  </a:lnTo>
                  <a:lnTo>
                    <a:pt x="229" y="170"/>
                  </a:lnTo>
                  <a:lnTo>
                    <a:pt x="227" y="192"/>
                  </a:lnTo>
                  <a:lnTo>
                    <a:pt x="222" y="215"/>
                  </a:lnTo>
                  <a:lnTo>
                    <a:pt x="218" y="239"/>
                  </a:lnTo>
                  <a:lnTo>
                    <a:pt x="201" y="242"/>
                  </a:lnTo>
                  <a:lnTo>
                    <a:pt x="184" y="248"/>
                  </a:lnTo>
                  <a:lnTo>
                    <a:pt x="167" y="253"/>
                  </a:lnTo>
                  <a:lnTo>
                    <a:pt x="150" y="263"/>
                  </a:lnTo>
                  <a:lnTo>
                    <a:pt x="132" y="272"/>
                  </a:lnTo>
                  <a:lnTo>
                    <a:pt x="115" y="283"/>
                  </a:lnTo>
                  <a:lnTo>
                    <a:pt x="98" y="296"/>
                  </a:lnTo>
                  <a:lnTo>
                    <a:pt x="83" y="311"/>
                  </a:lnTo>
                  <a:lnTo>
                    <a:pt x="105" y="333"/>
                  </a:lnTo>
                  <a:lnTo>
                    <a:pt x="126" y="355"/>
                  </a:lnTo>
                  <a:lnTo>
                    <a:pt x="143" y="379"/>
                  </a:lnTo>
                  <a:lnTo>
                    <a:pt x="159" y="404"/>
                  </a:lnTo>
                  <a:lnTo>
                    <a:pt x="168" y="430"/>
                  </a:lnTo>
                  <a:lnTo>
                    <a:pt x="174" y="459"/>
                  </a:lnTo>
                  <a:lnTo>
                    <a:pt x="173" y="492"/>
                  </a:lnTo>
                  <a:lnTo>
                    <a:pt x="166" y="529"/>
                  </a:lnTo>
                  <a:lnTo>
                    <a:pt x="152" y="525"/>
                  </a:lnTo>
                  <a:lnTo>
                    <a:pt x="138" y="522"/>
                  </a:lnTo>
                  <a:lnTo>
                    <a:pt x="119" y="520"/>
                  </a:lnTo>
                  <a:lnTo>
                    <a:pt x="102" y="519"/>
                  </a:lnTo>
                  <a:lnTo>
                    <a:pt x="83" y="516"/>
                  </a:lnTo>
                  <a:lnTo>
                    <a:pt x="65" y="513"/>
                  </a:lnTo>
                  <a:lnTo>
                    <a:pt x="47" y="511"/>
                  </a:lnTo>
                  <a:lnTo>
                    <a:pt x="31" y="509"/>
                  </a:lnTo>
                  <a:lnTo>
                    <a:pt x="34" y="483"/>
                  </a:lnTo>
                  <a:lnTo>
                    <a:pt x="36" y="460"/>
                  </a:lnTo>
                  <a:lnTo>
                    <a:pt x="35" y="440"/>
                  </a:lnTo>
                  <a:lnTo>
                    <a:pt x="35" y="423"/>
                  </a:lnTo>
                  <a:lnTo>
                    <a:pt x="29" y="405"/>
                  </a:lnTo>
                  <a:lnTo>
                    <a:pt x="22" y="388"/>
                  </a:lnTo>
                  <a:lnTo>
                    <a:pt x="12" y="370"/>
                  </a:lnTo>
                  <a:lnTo>
                    <a:pt x="0" y="353"/>
                  </a:lnTo>
                  <a:lnTo>
                    <a:pt x="28" y="327"/>
                  </a:lnTo>
                  <a:lnTo>
                    <a:pt x="54" y="299"/>
                  </a:lnTo>
                  <a:lnTo>
                    <a:pt x="74" y="267"/>
                  </a:lnTo>
                  <a:lnTo>
                    <a:pt x="92" y="234"/>
                  </a:lnTo>
                  <a:lnTo>
                    <a:pt x="104" y="199"/>
                  </a:lnTo>
                  <a:lnTo>
                    <a:pt x="112" y="164"/>
                  </a:lnTo>
                  <a:lnTo>
                    <a:pt x="115" y="128"/>
                  </a:lnTo>
                  <a:lnTo>
                    <a:pt x="114" y="94"/>
                  </a:lnTo>
                  <a:lnTo>
                    <a:pt x="135" y="98"/>
                  </a:lnTo>
                  <a:lnTo>
                    <a:pt x="156" y="99"/>
                  </a:lnTo>
                  <a:lnTo>
                    <a:pt x="175" y="94"/>
                  </a:lnTo>
                  <a:lnTo>
                    <a:pt x="195" y="89"/>
                  </a:lnTo>
                  <a:lnTo>
                    <a:pt x="213" y="78"/>
                  </a:lnTo>
                  <a:lnTo>
                    <a:pt x="231" y="69"/>
                  </a:lnTo>
                  <a:lnTo>
                    <a:pt x="249" y="60"/>
                  </a:lnTo>
                  <a:lnTo>
                    <a:pt x="270" y="52"/>
                  </a:lnTo>
                  <a:lnTo>
                    <a:pt x="269" y="26"/>
                  </a:lnTo>
                  <a:lnTo>
                    <a:pt x="278" y="14"/>
                  </a:lnTo>
                  <a:lnTo>
                    <a:pt x="292" y="9"/>
                  </a:lnTo>
                  <a:lnTo>
                    <a:pt x="312" y="11"/>
                  </a:lnTo>
                  <a:lnTo>
                    <a:pt x="332" y="12"/>
                  </a:lnTo>
                  <a:lnTo>
                    <a:pt x="355" y="14"/>
                  </a:lnTo>
                  <a:lnTo>
                    <a:pt x="375" y="11"/>
                  </a:lnTo>
                  <a:lnTo>
                    <a:pt x="394" y="0"/>
                  </a:lnTo>
                  <a:lnTo>
                    <a:pt x="591" y="3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2" name="Freeform 52"/>
            <p:cNvSpPr>
              <a:spLocks/>
            </p:cNvSpPr>
            <p:nvPr/>
          </p:nvSpPr>
          <p:spPr bwMode="auto">
            <a:xfrm>
              <a:off x="4123" y="1101"/>
              <a:ext cx="47" cy="55"/>
            </a:xfrm>
            <a:custGeom>
              <a:avLst/>
              <a:gdLst/>
              <a:ahLst/>
              <a:cxnLst>
                <a:cxn ang="0">
                  <a:pos x="238" y="83"/>
                </a:cxn>
                <a:cxn ang="0">
                  <a:pos x="237" y="95"/>
                </a:cxn>
                <a:cxn ang="0">
                  <a:pos x="231" y="111"/>
                </a:cxn>
                <a:cxn ang="0">
                  <a:pos x="221" y="128"/>
                </a:cxn>
                <a:cxn ang="0">
                  <a:pos x="211" y="148"/>
                </a:cxn>
                <a:cxn ang="0">
                  <a:pos x="201" y="169"/>
                </a:cxn>
                <a:cxn ang="0">
                  <a:pos x="195" y="191"/>
                </a:cxn>
                <a:cxn ang="0">
                  <a:pos x="196" y="215"/>
                </a:cxn>
                <a:cxn ang="0">
                  <a:pos x="208" y="239"/>
                </a:cxn>
                <a:cxn ang="0">
                  <a:pos x="201" y="234"/>
                </a:cxn>
                <a:cxn ang="0">
                  <a:pos x="193" y="224"/>
                </a:cxn>
                <a:cxn ang="0">
                  <a:pos x="183" y="210"/>
                </a:cxn>
                <a:cxn ang="0">
                  <a:pos x="171" y="196"/>
                </a:cxn>
                <a:cxn ang="0">
                  <a:pos x="157" y="181"/>
                </a:cxn>
                <a:cxn ang="0">
                  <a:pos x="143" y="172"/>
                </a:cxn>
                <a:cxn ang="0">
                  <a:pos x="128" y="169"/>
                </a:cxn>
                <a:cxn ang="0">
                  <a:pos x="114" y="177"/>
                </a:cxn>
                <a:cxn ang="0">
                  <a:pos x="62" y="271"/>
                </a:cxn>
                <a:cxn ang="0">
                  <a:pos x="61" y="254"/>
                </a:cxn>
                <a:cxn ang="0">
                  <a:pos x="58" y="237"/>
                </a:cxn>
                <a:cxn ang="0">
                  <a:pos x="54" y="220"/>
                </a:cxn>
                <a:cxn ang="0">
                  <a:pos x="49" y="205"/>
                </a:cxn>
                <a:cxn ang="0">
                  <a:pos x="40" y="189"/>
                </a:cxn>
                <a:cxn ang="0">
                  <a:pos x="30" y="177"/>
                </a:cxn>
                <a:cxn ang="0">
                  <a:pos x="17" y="164"/>
                </a:cxn>
                <a:cxn ang="0">
                  <a:pos x="0" y="156"/>
                </a:cxn>
                <a:cxn ang="0">
                  <a:pos x="8" y="150"/>
                </a:cxn>
                <a:cxn ang="0">
                  <a:pos x="18" y="142"/>
                </a:cxn>
                <a:cxn ang="0">
                  <a:pos x="28" y="133"/>
                </a:cxn>
                <a:cxn ang="0">
                  <a:pos x="41" y="127"/>
                </a:cxn>
                <a:cxn ang="0">
                  <a:pos x="54" y="121"/>
                </a:cxn>
                <a:cxn ang="0">
                  <a:pos x="67" y="123"/>
                </a:cxn>
                <a:cxn ang="0">
                  <a:pos x="80" y="129"/>
                </a:cxn>
                <a:cxn ang="0">
                  <a:pos x="93" y="145"/>
                </a:cxn>
                <a:cxn ang="0">
                  <a:pos x="105" y="130"/>
                </a:cxn>
                <a:cxn ang="0">
                  <a:pos x="111" y="115"/>
                </a:cxn>
                <a:cxn ang="0">
                  <a:pos x="115" y="95"/>
                </a:cxn>
                <a:cxn ang="0">
                  <a:pos x="117" y="76"/>
                </a:cxn>
                <a:cxn ang="0">
                  <a:pos x="117" y="55"/>
                </a:cxn>
                <a:cxn ang="0">
                  <a:pos x="119" y="36"/>
                </a:cxn>
                <a:cxn ang="0">
                  <a:pos x="124" y="16"/>
                </a:cxn>
                <a:cxn ang="0">
                  <a:pos x="134" y="0"/>
                </a:cxn>
                <a:cxn ang="0">
                  <a:pos x="144" y="14"/>
                </a:cxn>
                <a:cxn ang="0">
                  <a:pos x="153" y="32"/>
                </a:cxn>
                <a:cxn ang="0">
                  <a:pos x="161" y="52"/>
                </a:cxn>
                <a:cxn ang="0">
                  <a:pos x="170" y="72"/>
                </a:cxn>
                <a:cxn ang="0">
                  <a:pos x="180" y="86"/>
                </a:cxn>
                <a:cxn ang="0">
                  <a:pos x="195" y="95"/>
                </a:cxn>
                <a:cxn ang="0">
                  <a:pos x="213" y="94"/>
                </a:cxn>
                <a:cxn ang="0">
                  <a:pos x="238" y="83"/>
                </a:cxn>
              </a:cxnLst>
              <a:rect l="0" t="0" r="r" b="b"/>
              <a:pathLst>
                <a:path w="238" h="271">
                  <a:moveTo>
                    <a:pt x="238" y="83"/>
                  </a:moveTo>
                  <a:lnTo>
                    <a:pt x="237" y="95"/>
                  </a:lnTo>
                  <a:lnTo>
                    <a:pt x="231" y="111"/>
                  </a:lnTo>
                  <a:lnTo>
                    <a:pt x="221" y="128"/>
                  </a:lnTo>
                  <a:lnTo>
                    <a:pt x="211" y="148"/>
                  </a:lnTo>
                  <a:lnTo>
                    <a:pt x="201" y="169"/>
                  </a:lnTo>
                  <a:lnTo>
                    <a:pt x="195" y="191"/>
                  </a:lnTo>
                  <a:lnTo>
                    <a:pt x="196" y="215"/>
                  </a:lnTo>
                  <a:lnTo>
                    <a:pt x="208" y="239"/>
                  </a:lnTo>
                  <a:lnTo>
                    <a:pt x="201" y="234"/>
                  </a:lnTo>
                  <a:lnTo>
                    <a:pt x="193" y="224"/>
                  </a:lnTo>
                  <a:lnTo>
                    <a:pt x="183" y="210"/>
                  </a:lnTo>
                  <a:lnTo>
                    <a:pt x="171" y="196"/>
                  </a:lnTo>
                  <a:lnTo>
                    <a:pt x="157" y="181"/>
                  </a:lnTo>
                  <a:lnTo>
                    <a:pt x="143" y="172"/>
                  </a:lnTo>
                  <a:lnTo>
                    <a:pt x="128" y="169"/>
                  </a:lnTo>
                  <a:lnTo>
                    <a:pt x="114" y="177"/>
                  </a:lnTo>
                  <a:lnTo>
                    <a:pt x="62" y="271"/>
                  </a:lnTo>
                  <a:lnTo>
                    <a:pt x="61" y="254"/>
                  </a:lnTo>
                  <a:lnTo>
                    <a:pt x="58" y="237"/>
                  </a:lnTo>
                  <a:lnTo>
                    <a:pt x="54" y="220"/>
                  </a:lnTo>
                  <a:lnTo>
                    <a:pt x="49" y="205"/>
                  </a:lnTo>
                  <a:lnTo>
                    <a:pt x="40" y="189"/>
                  </a:lnTo>
                  <a:lnTo>
                    <a:pt x="30" y="177"/>
                  </a:lnTo>
                  <a:lnTo>
                    <a:pt x="17" y="164"/>
                  </a:lnTo>
                  <a:lnTo>
                    <a:pt x="0" y="156"/>
                  </a:lnTo>
                  <a:lnTo>
                    <a:pt x="8" y="150"/>
                  </a:lnTo>
                  <a:lnTo>
                    <a:pt x="18" y="142"/>
                  </a:lnTo>
                  <a:lnTo>
                    <a:pt x="28" y="133"/>
                  </a:lnTo>
                  <a:lnTo>
                    <a:pt x="41" y="127"/>
                  </a:lnTo>
                  <a:lnTo>
                    <a:pt x="54" y="121"/>
                  </a:lnTo>
                  <a:lnTo>
                    <a:pt x="67" y="123"/>
                  </a:lnTo>
                  <a:lnTo>
                    <a:pt x="80" y="129"/>
                  </a:lnTo>
                  <a:lnTo>
                    <a:pt x="93" y="145"/>
                  </a:lnTo>
                  <a:lnTo>
                    <a:pt x="105" y="130"/>
                  </a:lnTo>
                  <a:lnTo>
                    <a:pt x="111" y="115"/>
                  </a:lnTo>
                  <a:lnTo>
                    <a:pt x="115" y="95"/>
                  </a:lnTo>
                  <a:lnTo>
                    <a:pt x="117" y="76"/>
                  </a:lnTo>
                  <a:lnTo>
                    <a:pt x="117" y="55"/>
                  </a:lnTo>
                  <a:lnTo>
                    <a:pt x="119" y="36"/>
                  </a:lnTo>
                  <a:lnTo>
                    <a:pt x="124" y="16"/>
                  </a:lnTo>
                  <a:lnTo>
                    <a:pt x="134" y="0"/>
                  </a:lnTo>
                  <a:lnTo>
                    <a:pt x="144" y="14"/>
                  </a:lnTo>
                  <a:lnTo>
                    <a:pt x="153" y="32"/>
                  </a:lnTo>
                  <a:lnTo>
                    <a:pt x="161" y="52"/>
                  </a:lnTo>
                  <a:lnTo>
                    <a:pt x="170" y="72"/>
                  </a:lnTo>
                  <a:lnTo>
                    <a:pt x="180" y="86"/>
                  </a:lnTo>
                  <a:lnTo>
                    <a:pt x="195" y="95"/>
                  </a:lnTo>
                  <a:lnTo>
                    <a:pt x="213" y="94"/>
                  </a:lnTo>
                  <a:lnTo>
                    <a:pt x="238" y="8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3" name="Freeform 53"/>
            <p:cNvSpPr>
              <a:spLocks/>
            </p:cNvSpPr>
            <p:nvPr/>
          </p:nvSpPr>
          <p:spPr bwMode="auto">
            <a:xfrm>
              <a:off x="4135" y="1141"/>
              <a:ext cx="161" cy="158"/>
            </a:xfrm>
            <a:custGeom>
              <a:avLst/>
              <a:gdLst/>
              <a:ahLst/>
              <a:cxnLst>
                <a:cxn ang="0">
                  <a:pos x="570" y="715"/>
                </a:cxn>
                <a:cxn ang="0">
                  <a:pos x="566" y="673"/>
                </a:cxn>
                <a:cxn ang="0">
                  <a:pos x="574" y="633"/>
                </a:cxn>
                <a:cxn ang="0">
                  <a:pos x="570" y="598"/>
                </a:cxn>
                <a:cxn ang="0">
                  <a:pos x="539" y="581"/>
                </a:cxn>
                <a:cxn ang="0">
                  <a:pos x="515" y="621"/>
                </a:cxn>
                <a:cxn ang="0">
                  <a:pos x="500" y="666"/>
                </a:cxn>
                <a:cxn ang="0">
                  <a:pos x="480" y="706"/>
                </a:cxn>
                <a:cxn ang="0">
                  <a:pos x="446" y="737"/>
                </a:cxn>
                <a:cxn ang="0">
                  <a:pos x="427" y="668"/>
                </a:cxn>
                <a:cxn ang="0">
                  <a:pos x="419" y="593"/>
                </a:cxn>
                <a:cxn ang="0">
                  <a:pos x="418" y="514"/>
                </a:cxn>
                <a:cxn ang="0">
                  <a:pos x="425" y="436"/>
                </a:cxn>
                <a:cxn ang="0">
                  <a:pos x="404" y="428"/>
                </a:cxn>
                <a:cxn ang="0">
                  <a:pos x="384" y="436"/>
                </a:cxn>
                <a:cxn ang="0">
                  <a:pos x="355" y="521"/>
                </a:cxn>
                <a:cxn ang="0">
                  <a:pos x="326" y="606"/>
                </a:cxn>
                <a:cxn ang="0">
                  <a:pos x="290" y="687"/>
                </a:cxn>
                <a:cxn ang="0">
                  <a:pos x="238" y="767"/>
                </a:cxn>
                <a:cxn ang="0">
                  <a:pos x="204" y="730"/>
                </a:cxn>
                <a:cxn ang="0">
                  <a:pos x="196" y="680"/>
                </a:cxn>
                <a:cxn ang="0">
                  <a:pos x="189" y="630"/>
                </a:cxn>
                <a:cxn ang="0">
                  <a:pos x="156" y="601"/>
                </a:cxn>
                <a:cxn ang="0">
                  <a:pos x="54" y="771"/>
                </a:cxn>
                <a:cxn ang="0">
                  <a:pos x="30" y="730"/>
                </a:cxn>
                <a:cxn ang="0">
                  <a:pos x="17" y="686"/>
                </a:cxn>
                <a:cxn ang="0">
                  <a:pos x="5" y="642"/>
                </a:cxn>
                <a:cxn ang="0">
                  <a:pos x="10" y="607"/>
                </a:cxn>
                <a:cxn ang="0">
                  <a:pos x="31" y="582"/>
                </a:cxn>
                <a:cxn ang="0">
                  <a:pos x="51" y="560"/>
                </a:cxn>
                <a:cxn ang="0">
                  <a:pos x="71" y="539"/>
                </a:cxn>
                <a:cxn ang="0">
                  <a:pos x="94" y="533"/>
                </a:cxn>
                <a:cxn ang="0">
                  <a:pos x="121" y="548"/>
                </a:cxn>
                <a:cxn ang="0">
                  <a:pos x="147" y="563"/>
                </a:cxn>
                <a:cxn ang="0">
                  <a:pos x="173" y="571"/>
                </a:cxn>
                <a:cxn ang="0">
                  <a:pos x="196" y="436"/>
                </a:cxn>
                <a:cxn ang="0">
                  <a:pos x="263" y="318"/>
                </a:cxn>
                <a:cxn ang="0">
                  <a:pos x="212" y="302"/>
                </a:cxn>
                <a:cxn ang="0">
                  <a:pos x="157" y="296"/>
                </a:cxn>
                <a:cxn ang="0">
                  <a:pos x="118" y="264"/>
                </a:cxn>
                <a:cxn ang="0">
                  <a:pos x="152" y="225"/>
                </a:cxn>
                <a:cxn ang="0">
                  <a:pos x="231" y="224"/>
                </a:cxn>
                <a:cxn ang="0">
                  <a:pos x="307" y="214"/>
                </a:cxn>
                <a:cxn ang="0">
                  <a:pos x="375" y="177"/>
                </a:cxn>
                <a:cxn ang="0">
                  <a:pos x="400" y="133"/>
                </a:cxn>
                <a:cxn ang="0">
                  <a:pos x="395" y="110"/>
                </a:cxn>
                <a:cxn ang="0">
                  <a:pos x="391" y="86"/>
                </a:cxn>
                <a:cxn ang="0">
                  <a:pos x="386" y="63"/>
                </a:cxn>
                <a:cxn ang="0">
                  <a:pos x="430" y="45"/>
                </a:cxn>
                <a:cxn ang="0">
                  <a:pos x="526" y="29"/>
                </a:cxn>
                <a:cxn ang="0">
                  <a:pos x="626" y="13"/>
                </a:cxn>
                <a:cxn ang="0">
                  <a:pos x="726" y="1"/>
                </a:cxn>
                <a:cxn ang="0">
                  <a:pos x="784" y="86"/>
                </a:cxn>
                <a:cxn ang="0">
                  <a:pos x="803" y="276"/>
                </a:cxn>
                <a:cxn ang="0">
                  <a:pos x="794" y="468"/>
                </a:cxn>
                <a:cxn ang="0">
                  <a:pos x="713" y="632"/>
                </a:cxn>
              </a:cxnLst>
              <a:rect l="0" t="0" r="r" b="b"/>
              <a:pathLst>
                <a:path w="806" h="789">
                  <a:moveTo>
                    <a:pt x="633" y="695"/>
                  </a:moveTo>
                  <a:lnTo>
                    <a:pt x="570" y="715"/>
                  </a:lnTo>
                  <a:lnTo>
                    <a:pt x="565" y="694"/>
                  </a:lnTo>
                  <a:lnTo>
                    <a:pt x="566" y="673"/>
                  </a:lnTo>
                  <a:lnTo>
                    <a:pt x="569" y="652"/>
                  </a:lnTo>
                  <a:lnTo>
                    <a:pt x="574" y="633"/>
                  </a:lnTo>
                  <a:lnTo>
                    <a:pt x="574" y="614"/>
                  </a:lnTo>
                  <a:lnTo>
                    <a:pt x="570" y="598"/>
                  </a:lnTo>
                  <a:lnTo>
                    <a:pt x="559" y="586"/>
                  </a:lnTo>
                  <a:lnTo>
                    <a:pt x="539" y="581"/>
                  </a:lnTo>
                  <a:lnTo>
                    <a:pt x="525" y="600"/>
                  </a:lnTo>
                  <a:lnTo>
                    <a:pt x="515" y="621"/>
                  </a:lnTo>
                  <a:lnTo>
                    <a:pt x="507" y="643"/>
                  </a:lnTo>
                  <a:lnTo>
                    <a:pt x="500" y="666"/>
                  </a:lnTo>
                  <a:lnTo>
                    <a:pt x="491" y="686"/>
                  </a:lnTo>
                  <a:lnTo>
                    <a:pt x="480" y="706"/>
                  </a:lnTo>
                  <a:lnTo>
                    <a:pt x="465" y="722"/>
                  </a:lnTo>
                  <a:lnTo>
                    <a:pt x="446" y="737"/>
                  </a:lnTo>
                  <a:lnTo>
                    <a:pt x="435" y="703"/>
                  </a:lnTo>
                  <a:lnTo>
                    <a:pt x="427" y="668"/>
                  </a:lnTo>
                  <a:lnTo>
                    <a:pt x="421" y="630"/>
                  </a:lnTo>
                  <a:lnTo>
                    <a:pt x="419" y="593"/>
                  </a:lnTo>
                  <a:lnTo>
                    <a:pt x="418" y="554"/>
                  </a:lnTo>
                  <a:lnTo>
                    <a:pt x="418" y="514"/>
                  </a:lnTo>
                  <a:lnTo>
                    <a:pt x="420" y="473"/>
                  </a:lnTo>
                  <a:lnTo>
                    <a:pt x="425" y="436"/>
                  </a:lnTo>
                  <a:lnTo>
                    <a:pt x="415" y="429"/>
                  </a:lnTo>
                  <a:lnTo>
                    <a:pt x="404" y="428"/>
                  </a:lnTo>
                  <a:lnTo>
                    <a:pt x="392" y="429"/>
                  </a:lnTo>
                  <a:lnTo>
                    <a:pt x="384" y="436"/>
                  </a:lnTo>
                  <a:lnTo>
                    <a:pt x="368" y="478"/>
                  </a:lnTo>
                  <a:lnTo>
                    <a:pt x="355" y="521"/>
                  </a:lnTo>
                  <a:lnTo>
                    <a:pt x="340" y="563"/>
                  </a:lnTo>
                  <a:lnTo>
                    <a:pt x="326" y="606"/>
                  </a:lnTo>
                  <a:lnTo>
                    <a:pt x="309" y="646"/>
                  </a:lnTo>
                  <a:lnTo>
                    <a:pt x="290" y="687"/>
                  </a:lnTo>
                  <a:lnTo>
                    <a:pt x="265" y="727"/>
                  </a:lnTo>
                  <a:lnTo>
                    <a:pt x="238" y="767"/>
                  </a:lnTo>
                  <a:lnTo>
                    <a:pt x="216" y="751"/>
                  </a:lnTo>
                  <a:lnTo>
                    <a:pt x="204" y="730"/>
                  </a:lnTo>
                  <a:lnTo>
                    <a:pt x="199" y="705"/>
                  </a:lnTo>
                  <a:lnTo>
                    <a:pt x="196" y="680"/>
                  </a:lnTo>
                  <a:lnTo>
                    <a:pt x="194" y="653"/>
                  </a:lnTo>
                  <a:lnTo>
                    <a:pt x="189" y="630"/>
                  </a:lnTo>
                  <a:lnTo>
                    <a:pt x="176" y="612"/>
                  </a:lnTo>
                  <a:lnTo>
                    <a:pt x="156" y="601"/>
                  </a:lnTo>
                  <a:lnTo>
                    <a:pt x="72" y="789"/>
                  </a:lnTo>
                  <a:lnTo>
                    <a:pt x="54" y="771"/>
                  </a:lnTo>
                  <a:lnTo>
                    <a:pt x="40" y="751"/>
                  </a:lnTo>
                  <a:lnTo>
                    <a:pt x="30" y="730"/>
                  </a:lnTo>
                  <a:lnTo>
                    <a:pt x="24" y="708"/>
                  </a:lnTo>
                  <a:lnTo>
                    <a:pt x="17" y="686"/>
                  </a:lnTo>
                  <a:lnTo>
                    <a:pt x="11" y="663"/>
                  </a:lnTo>
                  <a:lnTo>
                    <a:pt x="5" y="642"/>
                  </a:lnTo>
                  <a:lnTo>
                    <a:pt x="0" y="623"/>
                  </a:lnTo>
                  <a:lnTo>
                    <a:pt x="10" y="607"/>
                  </a:lnTo>
                  <a:lnTo>
                    <a:pt x="21" y="593"/>
                  </a:lnTo>
                  <a:lnTo>
                    <a:pt x="31" y="582"/>
                  </a:lnTo>
                  <a:lnTo>
                    <a:pt x="42" y="572"/>
                  </a:lnTo>
                  <a:lnTo>
                    <a:pt x="51" y="560"/>
                  </a:lnTo>
                  <a:lnTo>
                    <a:pt x="61" y="550"/>
                  </a:lnTo>
                  <a:lnTo>
                    <a:pt x="71" y="539"/>
                  </a:lnTo>
                  <a:lnTo>
                    <a:pt x="83" y="529"/>
                  </a:lnTo>
                  <a:lnTo>
                    <a:pt x="94" y="533"/>
                  </a:lnTo>
                  <a:lnTo>
                    <a:pt x="107" y="540"/>
                  </a:lnTo>
                  <a:lnTo>
                    <a:pt x="121" y="548"/>
                  </a:lnTo>
                  <a:lnTo>
                    <a:pt x="134" y="557"/>
                  </a:lnTo>
                  <a:lnTo>
                    <a:pt x="147" y="563"/>
                  </a:lnTo>
                  <a:lnTo>
                    <a:pt x="160" y="568"/>
                  </a:lnTo>
                  <a:lnTo>
                    <a:pt x="173" y="571"/>
                  </a:lnTo>
                  <a:lnTo>
                    <a:pt x="186" y="571"/>
                  </a:lnTo>
                  <a:lnTo>
                    <a:pt x="196" y="436"/>
                  </a:lnTo>
                  <a:lnTo>
                    <a:pt x="280" y="342"/>
                  </a:lnTo>
                  <a:lnTo>
                    <a:pt x="263" y="318"/>
                  </a:lnTo>
                  <a:lnTo>
                    <a:pt x="240" y="306"/>
                  </a:lnTo>
                  <a:lnTo>
                    <a:pt x="212" y="302"/>
                  </a:lnTo>
                  <a:lnTo>
                    <a:pt x="185" y="301"/>
                  </a:lnTo>
                  <a:lnTo>
                    <a:pt x="157" y="296"/>
                  </a:lnTo>
                  <a:lnTo>
                    <a:pt x="134" y="286"/>
                  </a:lnTo>
                  <a:lnTo>
                    <a:pt x="118" y="264"/>
                  </a:lnTo>
                  <a:lnTo>
                    <a:pt x="114" y="228"/>
                  </a:lnTo>
                  <a:lnTo>
                    <a:pt x="152" y="225"/>
                  </a:lnTo>
                  <a:lnTo>
                    <a:pt x="192" y="225"/>
                  </a:lnTo>
                  <a:lnTo>
                    <a:pt x="231" y="224"/>
                  </a:lnTo>
                  <a:lnTo>
                    <a:pt x="271" y="222"/>
                  </a:lnTo>
                  <a:lnTo>
                    <a:pt x="307" y="214"/>
                  </a:lnTo>
                  <a:lnTo>
                    <a:pt x="342" y="200"/>
                  </a:lnTo>
                  <a:lnTo>
                    <a:pt x="375" y="177"/>
                  </a:lnTo>
                  <a:lnTo>
                    <a:pt x="404" y="146"/>
                  </a:lnTo>
                  <a:lnTo>
                    <a:pt x="400" y="133"/>
                  </a:lnTo>
                  <a:lnTo>
                    <a:pt x="398" y="122"/>
                  </a:lnTo>
                  <a:lnTo>
                    <a:pt x="395" y="110"/>
                  </a:lnTo>
                  <a:lnTo>
                    <a:pt x="394" y="98"/>
                  </a:lnTo>
                  <a:lnTo>
                    <a:pt x="391" y="86"/>
                  </a:lnTo>
                  <a:lnTo>
                    <a:pt x="389" y="75"/>
                  </a:lnTo>
                  <a:lnTo>
                    <a:pt x="386" y="63"/>
                  </a:lnTo>
                  <a:lnTo>
                    <a:pt x="384" y="52"/>
                  </a:lnTo>
                  <a:lnTo>
                    <a:pt x="430" y="45"/>
                  </a:lnTo>
                  <a:lnTo>
                    <a:pt x="478" y="38"/>
                  </a:lnTo>
                  <a:lnTo>
                    <a:pt x="526" y="29"/>
                  </a:lnTo>
                  <a:lnTo>
                    <a:pt x="576" y="22"/>
                  </a:lnTo>
                  <a:lnTo>
                    <a:pt x="626" y="13"/>
                  </a:lnTo>
                  <a:lnTo>
                    <a:pt x="676" y="6"/>
                  </a:lnTo>
                  <a:lnTo>
                    <a:pt x="726" y="1"/>
                  </a:lnTo>
                  <a:lnTo>
                    <a:pt x="777" y="0"/>
                  </a:lnTo>
                  <a:lnTo>
                    <a:pt x="784" y="86"/>
                  </a:lnTo>
                  <a:lnTo>
                    <a:pt x="795" y="180"/>
                  </a:lnTo>
                  <a:lnTo>
                    <a:pt x="803" y="276"/>
                  </a:lnTo>
                  <a:lnTo>
                    <a:pt x="806" y="374"/>
                  </a:lnTo>
                  <a:lnTo>
                    <a:pt x="794" y="468"/>
                  </a:lnTo>
                  <a:lnTo>
                    <a:pt x="765" y="555"/>
                  </a:lnTo>
                  <a:lnTo>
                    <a:pt x="713" y="632"/>
                  </a:lnTo>
                  <a:lnTo>
                    <a:pt x="633" y="695"/>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4" name="Freeform 54"/>
            <p:cNvSpPr>
              <a:spLocks/>
            </p:cNvSpPr>
            <p:nvPr/>
          </p:nvSpPr>
          <p:spPr bwMode="auto">
            <a:xfrm>
              <a:off x="4214" y="1168"/>
              <a:ext cx="81" cy="83"/>
            </a:xfrm>
            <a:custGeom>
              <a:avLst/>
              <a:gdLst/>
              <a:ahLst/>
              <a:cxnLst>
                <a:cxn ang="0">
                  <a:pos x="285" y="139"/>
                </a:cxn>
                <a:cxn ang="0">
                  <a:pos x="321" y="140"/>
                </a:cxn>
                <a:cxn ang="0">
                  <a:pos x="357" y="139"/>
                </a:cxn>
                <a:cxn ang="0">
                  <a:pos x="391" y="144"/>
                </a:cxn>
                <a:cxn ang="0">
                  <a:pos x="390" y="179"/>
                </a:cxn>
                <a:cxn ang="0">
                  <a:pos x="339" y="227"/>
                </a:cxn>
                <a:cxn ang="0">
                  <a:pos x="291" y="275"/>
                </a:cxn>
                <a:cxn ang="0">
                  <a:pos x="279" y="335"/>
                </a:cxn>
                <a:cxn ang="0">
                  <a:pos x="291" y="414"/>
                </a:cxn>
                <a:cxn ang="0">
                  <a:pos x="259" y="403"/>
                </a:cxn>
                <a:cxn ang="0">
                  <a:pos x="241" y="379"/>
                </a:cxn>
                <a:cxn ang="0">
                  <a:pos x="225" y="348"/>
                </a:cxn>
                <a:cxn ang="0">
                  <a:pos x="207" y="321"/>
                </a:cxn>
                <a:cxn ang="0">
                  <a:pos x="179" y="348"/>
                </a:cxn>
                <a:cxn ang="0">
                  <a:pos x="154" y="379"/>
                </a:cxn>
                <a:cxn ang="0">
                  <a:pos x="127" y="403"/>
                </a:cxn>
                <a:cxn ang="0">
                  <a:pos x="93" y="414"/>
                </a:cxn>
                <a:cxn ang="0">
                  <a:pos x="95" y="372"/>
                </a:cxn>
                <a:cxn ang="0">
                  <a:pos x="108" y="332"/>
                </a:cxn>
                <a:cxn ang="0">
                  <a:pos x="112" y="292"/>
                </a:cxn>
                <a:cxn ang="0">
                  <a:pos x="93" y="258"/>
                </a:cxn>
                <a:cxn ang="0">
                  <a:pos x="67" y="257"/>
                </a:cxn>
                <a:cxn ang="0">
                  <a:pos x="42" y="255"/>
                </a:cxn>
                <a:cxn ang="0">
                  <a:pos x="18" y="249"/>
                </a:cxn>
                <a:cxn ang="0">
                  <a:pos x="0" y="238"/>
                </a:cxn>
                <a:cxn ang="0">
                  <a:pos x="22" y="212"/>
                </a:cxn>
                <a:cxn ang="0">
                  <a:pos x="52" y="205"/>
                </a:cxn>
                <a:cxn ang="0">
                  <a:pos x="85" y="203"/>
                </a:cxn>
                <a:cxn ang="0">
                  <a:pos x="114" y="196"/>
                </a:cxn>
                <a:cxn ang="0">
                  <a:pos x="146" y="147"/>
                </a:cxn>
                <a:cxn ang="0">
                  <a:pos x="170" y="98"/>
                </a:cxn>
                <a:cxn ang="0">
                  <a:pos x="191" y="47"/>
                </a:cxn>
                <a:cxn ang="0">
                  <a:pos x="218" y="0"/>
                </a:cxn>
              </a:cxnLst>
              <a:rect l="0" t="0" r="r" b="b"/>
              <a:pathLst>
                <a:path w="405" h="414">
                  <a:moveTo>
                    <a:pt x="269" y="134"/>
                  </a:moveTo>
                  <a:lnTo>
                    <a:pt x="285" y="139"/>
                  </a:lnTo>
                  <a:lnTo>
                    <a:pt x="303" y="141"/>
                  </a:lnTo>
                  <a:lnTo>
                    <a:pt x="321" y="140"/>
                  </a:lnTo>
                  <a:lnTo>
                    <a:pt x="340" y="140"/>
                  </a:lnTo>
                  <a:lnTo>
                    <a:pt x="357" y="139"/>
                  </a:lnTo>
                  <a:lnTo>
                    <a:pt x="375" y="140"/>
                  </a:lnTo>
                  <a:lnTo>
                    <a:pt x="391" y="144"/>
                  </a:lnTo>
                  <a:lnTo>
                    <a:pt x="405" y="154"/>
                  </a:lnTo>
                  <a:lnTo>
                    <a:pt x="390" y="179"/>
                  </a:lnTo>
                  <a:lnTo>
                    <a:pt x="367" y="204"/>
                  </a:lnTo>
                  <a:lnTo>
                    <a:pt x="339" y="227"/>
                  </a:lnTo>
                  <a:lnTo>
                    <a:pt x="313" y="252"/>
                  </a:lnTo>
                  <a:lnTo>
                    <a:pt x="291" y="275"/>
                  </a:lnTo>
                  <a:lnTo>
                    <a:pt x="278" y="304"/>
                  </a:lnTo>
                  <a:lnTo>
                    <a:pt x="279" y="335"/>
                  </a:lnTo>
                  <a:lnTo>
                    <a:pt x="301" y="372"/>
                  </a:lnTo>
                  <a:lnTo>
                    <a:pt x="291" y="414"/>
                  </a:lnTo>
                  <a:lnTo>
                    <a:pt x="273" y="411"/>
                  </a:lnTo>
                  <a:lnTo>
                    <a:pt x="259" y="403"/>
                  </a:lnTo>
                  <a:lnTo>
                    <a:pt x="248" y="392"/>
                  </a:lnTo>
                  <a:lnTo>
                    <a:pt x="241" y="379"/>
                  </a:lnTo>
                  <a:lnTo>
                    <a:pt x="233" y="363"/>
                  </a:lnTo>
                  <a:lnTo>
                    <a:pt x="225" y="348"/>
                  </a:lnTo>
                  <a:lnTo>
                    <a:pt x="217" y="333"/>
                  </a:lnTo>
                  <a:lnTo>
                    <a:pt x="207" y="321"/>
                  </a:lnTo>
                  <a:lnTo>
                    <a:pt x="192" y="333"/>
                  </a:lnTo>
                  <a:lnTo>
                    <a:pt x="179" y="348"/>
                  </a:lnTo>
                  <a:lnTo>
                    <a:pt x="165" y="363"/>
                  </a:lnTo>
                  <a:lnTo>
                    <a:pt x="154" y="379"/>
                  </a:lnTo>
                  <a:lnTo>
                    <a:pt x="140" y="392"/>
                  </a:lnTo>
                  <a:lnTo>
                    <a:pt x="127" y="403"/>
                  </a:lnTo>
                  <a:lnTo>
                    <a:pt x="110" y="411"/>
                  </a:lnTo>
                  <a:lnTo>
                    <a:pt x="93" y="414"/>
                  </a:lnTo>
                  <a:lnTo>
                    <a:pt x="91" y="393"/>
                  </a:lnTo>
                  <a:lnTo>
                    <a:pt x="95" y="372"/>
                  </a:lnTo>
                  <a:lnTo>
                    <a:pt x="101" y="352"/>
                  </a:lnTo>
                  <a:lnTo>
                    <a:pt x="108" y="332"/>
                  </a:lnTo>
                  <a:lnTo>
                    <a:pt x="111" y="311"/>
                  </a:lnTo>
                  <a:lnTo>
                    <a:pt x="112" y="292"/>
                  </a:lnTo>
                  <a:lnTo>
                    <a:pt x="106" y="274"/>
                  </a:lnTo>
                  <a:lnTo>
                    <a:pt x="93" y="258"/>
                  </a:lnTo>
                  <a:lnTo>
                    <a:pt x="79" y="257"/>
                  </a:lnTo>
                  <a:lnTo>
                    <a:pt x="67" y="257"/>
                  </a:lnTo>
                  <a:lnTo>
                    <a:pt x="54" y="256"/>
                  </a:lnTo>
                  <a:lnTo>
                    <a:pt x="42" y="255"/>
                  </a:lnTo>
                  <a:lnTo>
                    <a:pt x="28" y="252"/>
                  </a:lnTo>
                  <a:lnTo>
                    <a:pt x="18" y="249"/>
                  </a:lnTo>
                  <a:lnTo>
                    <a:pt x="8" y="244"/>
                  </a:lnTo>
                  <a:lnTo>
                    <a:pt x="0" y="238"/>
                  </a:lnTo>
                  <a:lnTo>
                    <a:pt x="9" y="221"/>
                  </a:lnTo>
                  <a:lnTo>
                    <a:pt x="22" y="212"/>
                  </a:lnTo>
                  <a:lnTo>
                    <a:pt x="35" y="206"/>
                  </a:lnTo>
                  <a:lnTo>
                    <a:pt x="52" y="205"/>
                  </a:lnTo>
                  <a:lnTo>
                    <a:pt x="68" y="204"/>
                  </a:lnTo>
                  <a:lnTo>
                    <a:pt x="85" y="203"/>
                  </a:lnTo>
                  <a:lnTo>
                    <a:pt x="101" y="201"/>
                  </a:lnTo>
                  <a:lnTo>
                    <a:pt x="114" y="196"/>
                  </a:lnTo>
                  <a:lnTo>
                    <a:pt x="131" y="171"/>
                  </a:lnTo>
                  <a:lnTo>
                    <a:pt x="146" y="147"/>
                  </a:lnTo>
                  <a:lnTo>
                    <a:pt x="157" y="122"/>
                  </a:lnTo>
                  <a:lnTo>
                    <a:pt x="170" y="98"/>
                  </a:lnTo>
                  <a:lnTo>
                    <a:pt x="180" y="72"/>
                  </a:lnTo>
                  <a:lnTo>
                    <a:pt x="191" y="47"/>
                  </a:lnTo>
                  <a:lnTo>
                    <a:pt x="202" y="22"/>
                  </a:lnTo>
                  <a:lnTo>
                    <a:pt x="218" y="0"/>
                  </a:lnTo>
                  <a:lnTo>
                    <a:pt x="269" y="13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5" name="Freeform 55"/>
            <p:cNvSpPr>
              <a:spLocks/>
            </p:cNvSpPr>
            <p:nvPr/>
          </p:nvSpPr>
          <p:spPr bwMode="auto">
            <a:xfrm>
              <a:off x="4091" y="1180"/>
              <a:ext cx="50" cy="114"/>
            </a:xfrm>
            <a:custGeom>
              <a:avLst/>
              <a:gdLst/>
              <a:ahLst/>
              <a:cxnLst>
                <a:cxn ang="0">
                  <a:pos x="249" y="20"/>
                </a:cxn>
                <a:cxn ang="0">
                  <a:pos x="238" y="48"/>
                </a:cxn>
                <a:cxn ang="0">
                  <a:pos x="230" y="80"/>
                </a:cxn>
                <a:cxn ang="0">
                  <a:pos x="221" y="112"/>
                </a:cxn>
                <a:cxn ang="0">
                  <a:pos x="211" y="142"/>
                </a:cxn>
                <a:cxn ang="0">
                  <a:pos x="195" y="168"/>
                </a:cxn>
                <a:cxn ang="0">
                  <a:pos x="174" y="187"/>
                </a:cxn>
                <a:cxn ang="0">
                  <a:pos x="143" y="196"/>
                </a:cxn>
                <a:cxn ang="0">
                  <a:pos x="104" y="196"/>
                </a:cxn>
                <a:cxn ang="0">
                  <a:pos x="83" y="217"/>
                </a:cxn>
                <a:cxn ang="0">
                  <a:pos x="91" y="234"/>
                </a:cxn>
                <a:cxn ang="0">
                  <a:pos x="108" y="247"/>
                </a:cxn>
                <a:cxn ang="0">
                  <a:pos x="130" y="259"/>
                </a:cxn>
                <a:cxn ang="0">
                  <a:pos x="151" y="271"/>
                </a:cxn>
                <a:cxn ang="0">
                  <a:pos x="168" y="282"/>
                </a:cxn>
                <a:cxn ang="0">
                  <a:pos x="179" y="298"/>
                </a:cxn>
                <a:cxn ang="0">
                  <a:pos x="179" y="316"/>
                </a:cxn>
                <a:cxn ang="0">
                  <a:pos x="166" y="341"/>
                </a:cxn>
                <a:cxn ang="0">
                  <a:pos x="167" y="371"/>
                </a:cxn>
                <a:cxn ang="0">
                  <a:pos x="167" y="402"/>
                </a:cxn>
                <a:cxn ang="0">
                  <a:pos x="165" y="432"/>
                </a:cxn>
                <a:cxn ang="0">
                  <a:pos x="165" y="463"/>
                </a:cxn>
                <a:cxn ang="0">
                  <a:pos x="164" y="490"/>
                </a:cxn>
                <a:cxn ang="0">
                  <a:pos x="167" y="518"/>
                </a:cxn>
                <a:cxn ang="0">
                  <a:pos x="174" y="544"/>
                </a:cxn>
                <a:cxn ang="0">
                  <a:pos x="187" y="569"/>
                </a:cxn>
                <a:cxn ang="0">
                  <a:pos x="167" y="568"/>
                </a:cxn>
                <a:cxn ang="0">
                  <a:pos x="150" y="562"/>
                </a:cxn>
                <a:cxn ang="0">
                  <a:pos x="133" y="550"/>
                </a:cxn>
                <a:cxn ang="0">
                  <a:pos x="118" y="535"/>
                </a:cxn>
                <a:cxn ang="0">
                  <a:pos x="104" y="515"/>
                </a:cxn>
                <a:cxn ang="0">
                  <a:pos x="91" y="496"/>
                </a:cxn>
                <a:cxn ang="0">
                  <a:pos x="81" y="474"/>
                </a:cxn>
                <a:cxn ang="0">
                  <a:pos x="73" y="455"/>
                </a:cxn>
                <a:cxn ang="0">
                  <a:pos x="60" y="404"/>
                </a:cxn>
                <a:cxn ang="0">
                  <a:pos x="54" y="355"/>
                </a:cxn>
                <a:cxn ang="0">
                  <a:pos x="49" y="306"/>
                </a:cxn>
                <a:cxn ang="0">
                  <a:pos x="48" y="259"/>
                </a:cxn>
                <a:cxn ang="0">
                  <a:pos x="44" y="209"/>
                </a:cxn>
                <a:cxn ang="0">
                  <a:pos x="36" y="160"/>
                </a:cxn>
                <a:cxn ang="0">
                  <a:pos x="21" y="111"/>
                </a:cxn>
                <a:cxn ang="0">
                  <a:pos x="0" y="62"/>
                </a:cxn>
                <a:cxn ang="0">
                  <a:pos x="21" y="0"/>
                </a:cxn>
                <a:cxn ang="0">
                  <a:pos x="49" y="3"/>
                </a:cxn>
                <a:cxn ang="0">
                  <a:pos x="78" y="7"/>
                </a:cxn>
                <a:cxn ang="0">
                  <a:pos x="104" y="10"/>
                </a:cxn>
                <a:cxn ang="0">
                  <a:pos x="131" y="13"/>
                </a:cxn>
                <a:cxn ang="0">
                  <a:pos x="157" y="16"/>
                </a:cxn>
                <a:cxn ang="0">
                  <a:pos x="185" y="18"/>
                </a:cxn>
                <a:cxn ang="0">
                  <a:pos x="216" y="19"/>
                </a:cxn>
                <a:cxn ang="0">
                  <a:pos x="249" y="20"/>
                </a:cxn>
              </a:cxnLst>
              <a:rect l="0" t="0" r="r" b="b"/>
              <a:pathLst>
                <a:path w="249" h="569">
                  <a:moveTo>
                    <a:pt x="249" y="20"/>
                  </a:moveTo>
                  <a:lnTo>
                    <a:pt x="238" y="48"/>
                  </a:lnTo>
                  <a:lnTo>
                    <a:pt x="230" y="80"/>
                  </a:lnTo>
                  <a:lnTo>
                    <a:pt x="221" y="112"/>
                  </a:lnTo>
                  <a:lnTo>
                    <a:pt x="211" y="142"/>
                  </a:lnTo>
                  <a:lnTo>
                    <a:pt x="195" y="168"/>
                  </a:lnTo>
                  <a:lnTo>
                    <a:pt x="174" y="187"/>
                  </a:lnTo>
                  <a:lnTo>
                    <a:pt x="143" y="196"/>
                  </a:lnTo>
                  <a:lnTo>
                    <a:pt x="104" y="196"/>
                  </a:lnTo>
                  <a:lnTo>
                    <a:pt x="83" y="217"/>
                  </a:lnTo>
                  <a:lnTo>
                    <a:pt x="91" y="234"/>
                  </a:lnTo>
                  <a:lnTo>
                    <a:pt x="108" y="247"/>
                  </a:lnTo>
                  <a:lnTo>
                    <a:pt x="130" y="259"/>
                  </a:lnTo>
                  <a:lnTo>
                    <a:pt x="151" y="271"/>
                  </a:lnTo>
                  <a:lnTo>
                    <a:pt x="168" y="282"/>
                  </a:lnTo>
                  <a:lnTo>
                    <a:pt x="179" y="298"/>
                  </a:lnTo>
                  <a:lnTo>
                    <a:pt x="179" y="316"/>
                  </a:lnTo>
                  <a:lnTo>
                    <a:pt x="166" y="341"/>
                  </a:lnTo>
                  <a:lnTo>
                    <a:pt x="167" y="371"/>
                  </a:lnTo>
                  <a:lnTo>
                    <a:pt x="167" y="402"/>
                  </a:lnTo>
                  <a:lnTo>
                    <a:pt x="165" y="432"/>
                  </a:lnTo>
                  <a:lnTo>
                    <a:pt x="165" y="463"/>
                  </a:lnTo>
                  <a:lnTo>
                    <a:pt x="164" y="490"/>
                  </a:lnTo>
                  <a:lnTo>
                    <a:pt x="167" y="518"/>
                  </a:lnTo>
                  <a:lnTo>
                    <a:pt x="174" y="544"/>
                  </a:lnTo>
                  <a:lnTo>
                    <a:pt x="187" y="569"/>
                  </a:lnTo>
                  <a:lnTo>
                    <a:pt x="167" y="568"/>
                  </a:lnTo>
                  <a:lnTo>
                    <a:pt x="150" y="562"/>
                  </a:lnTo>
                  <a:lnTo>
                    <a:pt x="133" y="550"/>
                  </a:lnTo>
                  <a:lnTo>
                    <a:pt x="118" y="535"/>
                  </a:lnTo>
                  <a:lnTo>
                    <a:pt x="104" y="515"/>
                  </a:lnTo>
                  <a:lnTo>
                    <a:pt x="91" y="496"/>
                  </a:lnTo>
                  <a:lnTo>
                    <a:pt x="81" y="474"/>
                  </a:lnTo>
                  <a:lnTo>
                    <a:pt x="73" y="455"/>
                  </a:lnTo>
                  <a:lnTo>
                    <a:pt x="60" y="404"/>
                  </a:lnTo>
                  <a:lnTo>
                    <a:pt x="54" y="355"/>
                  </a:lnTo>
                  <a:lnTo>
                    <a:pt x="49" y="306"/>
                  </a:lnTo>
                  <a:lnTo>
                    <a:pt x="48" y="259"/>
                  </a:lnTo>
                  <a:lnTo>
                    <a:pt x="44" y="209"/>
                  </a:lnTo>
                  <a:lnTo>
                    <a:pt x="36" y="160"/>
                  </a:lnTo>
                  <a:lnTo>
                    <a:pt x="21" y="111"/>
                  </a:lnTo>
                  <a:lnTo>
                    <a:pt x="0" y="62"/>
                  </a:lnTo>
                  <a:lnTo>
                    <a:pt x="21" y="0"/>
                  </a:lnTo>
                  <a:lnTo>
                    <a:pt x="49" y="3"/>
                  </a:lnTo>
                  <a:lnTo>
                    <a:pt x="78" y="7"/>
                  </a:lnTo>
                  <a:lnTo>
                    <a:pt x="104" y="10"/>
                  </a:lnTo>
                  <a:lnTo>
                    <a:pt x="131" y="13"/>
                  </a:lnTo>
                  <a:lnTo>
                    <a:pt x="157" y="16"/>
                  </a:lnTo>
                  <a:lnTo>
                    <a:pt x="185" y="18"/>
                  </a:lnTo>
                  <a:lnTo>
                    <a:pt x="216" y="19"/>
                  </a:lnTo>
                  <a:lnTo>
                    <a:pt x="249" y="2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6" name="Freeform 56"/>
            <p:cNvSpPr>
              <a:spLocks/>
            </p:cNvSpPr>
            <p:nvPr/>
          </p:nvSpPr>
          <p:spPr bwMode="auto">
            <a:xfrm>
              <a:off x="4244" y="1188"/>
              <a:ext cx="34" cy="40"/>
            </a:xfrm>
            <a:custGeom>
              <a:avLst/>
              <a:gdLst/>
              <a:ahLst/>
              <a:cxnLst>
                <a:cxn ang="0">
                  <a:pos x="106" y="94"/>
                </a:cxn>
                <a:cxn ang="0">
                  <a:pos x="168" y="84"/>
                </a:cxn>
                <a:cxn ang="0">
                  <a:pos x="86" y="177"/>
                </a:cxn>
                <a:cxn ang="0">
                  <a:pos x="83" y="169"/>
                </a:cxn>
                <a:cxn ang="0">
                  <a:pos x="79" y="162"/>
                </a:cxn>
                <a:cxn ang="0">
                  <a:pos x="72" y="157"/>
                </a:cxn>
                <a:cxn ang="0">
                  <a:pos x="65" y="156"/>
                </a:cxn>
                <a:cxn ang="0">
                  <a:pos x="53" y="153"/>
                </a:cxn>
                <a:cxn ang="0">
                  <a:pos x="43" y="155"/>
                </a:cxn>
                <a:cxn ang="0">
                  <a:pos x="33" y="159"/>
                </a:cxn>
                <a:cxn ang="0">
                  <a:pos x="26" y="165"/>
                </a:cxn>
                <a:cxn ang="0">
                  <a:pos x="18" y="172"/>
                </a:cxn>
                <a:cxn ang="0">
                  <a:pos x="12" y="180"/>
                </a:cxn>
                <a:cxn ang="0">
                  <a:pos x="5" y="189"/>
                </a:cxn>
                <a:cxn ang="0">
                  <a:pos x="2" y="198"/>
                </a:cxn>
                <a:cxn ang="0">
                  <a:pos x="0" y="171"/>
                </a:cxn>
                <a:cxn ang="0">
                  <a:pos x="2" y="147"/>
                </a:cxn>
                <a:cxn ang="0">
                  <a:pos x="7" y="124"/>
                </a:cxn>
                <a:cxn ang="0">
                  <a:pos x="16" y="102"/>
                </a:cxn>
                <a:cxn ang="0">
                  <a:pos x="25" y="78"/>
                </a:cxn>
                <a:cxn ang="0">
                  <a:pos x="35" y="56"/>
                </a:cxn>
                <a:cxn ang="0">
                  <a:pos x="44" y="29"/>
                </a:cxn>
                <a:cxn ang="0">
                  <a:pos x="54" y="0"/>
                </a:cxn>
                <a:cxn ang="0">
                  <a:pos x="57" y="12"/>
                </a:cxn>
                <a:cxn ang="0">
                  <a:pos x="62" y="25"/>
                </a:cxn>
                <a:cxn ang="0">
                  <a:pos x="65" y="38"/>
                </a:cxn>
                <a:cxn ang="0">
                  <a:pos x="72" y="51"/>
                </a:cxn>
                <a:cxn ang="0">
                  <a:pos x="78" y="63"/>
                </a:cxn>
                <a:cxn ang="0">
                  <a:pos x="86" y="75"/>
                </a:cxn>
                <a:cxn ang="0">
                  <a:pos x="95" y="84"/>
                </a:cxn>
                <a:cxn ang="0">
                  <a:pos x="106" y="94"/>
                </a:cxn>
              </a:cxnLst>
              <a:rect l="0" t="0" r="r" b="b"/>
              <a:pathLst>
                <a:path w="168" h="198">
                  <a:moveTo>
                    <a:pt x="106" y="94"/>
                  </a:moveTo>
                  <a:lnTo>
                    <a:pt x="168" y="84"/>
                  </a:lnTo>
                  <a:lnTo>
                    <a:pt x="86" y="177"/>
                  </a:lnTo>
                  <a:lnTo>
                    <a:pt x="83" y="169"/>
                  </a:lnTo>
                  <a:lnTo>
                    <a:pt x="79" y="162"/>
                  </a:lnTo>
                  <a:lnTo>
                    <a:pt x="72" y="157"/>
                  </a:lnTo>
                  <a:lnTo>
                    <a:pt x="65" y="156"/>
                  </a:lnTo>
                  <a:lnTo>
                    <a:pt x="53" y="153"/>
                  </a:lnTo>
                  <a:lnTo>
                    <a:pt x="43" y="155"/>
                  </a:lnTo>
                  <a:lnTo>
                    <a:pt x="33" y="159"/>
                  </a:lnTo>
                  <a:lnTo>
                    <a:pt x="26" y="165"/>
                  </a:lnTo>
                  <a:lnTo>
                    <a:pt x="18" y="172"/>
                  </a:lnTo>
                  <a:lnTo>
                    <a:pt x="12" y="180"/>
                  </a:lnTo>
                  <a:lnTo>
                    <a:pt x="5" y="189"/>
                  </a:lnTo>
                  <a:lnTo>
                    <a:pt x="2" y="198"/>
                  </a:lnTo>
                  <a:lnTo>
                    <a:pt x="0" y="171"/>
                  </a:lnTo>
                  <a:lnTo>
                    <a:pt x="2" y="147"/>
                  </a:lnTo>
                  <a:lnTo>
                    <a:pt x="7" y="124"/>
                  </a:lnTo>
                  <a:lnTo>
                    <a:pt x="16" y="102"/>
                  </a:lnTo>
                  <a:lnTo>
                    <a:pt x="25" y="78"/>
                  </a:lnTo>
                  <a:lnTo>
                    <a:pt x="35" y="56"/>
                  </a:lnTo>
                  <a:lnTo>
                    <a:pt x="44" y="29"/>
                  </a:lnTo>
                  <a:lnTo>
                    <a:pt x="54" y="0"/>
                  </a:lnTo>
                  <a:lnTo>
                    <a:pt x="57" y="12"/>
                  </a:lnTo>
                  <a:lnTo>
                    <a:pt x="62" y="25"/>
                  </a:lnTo>
                  <a:lnTo>
                    <a:pt x="65" y="38"/>
                  </a:lnTo>
                  <a:lnTo>
                    <a:pt x="72" y="51"/>
                  </a:lnTo>
                  <a:lnTo>
                    <a:pt x="78" y="63"/>
                  </a:lnTo>
                  <a:lnTo>
                    <a:pt x="86" y="75"/>
                  </a:lnTo>
                  <a:lnTo>
                    <a:pt x="95" y="84"/>
                  </a:lnTo>
                  <a:lnTo>
                    <a:pt x="106"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7" name="Freeform 57"/>
            <p:cNvSpPr>
              <a:spLocks/>
            </p:cNvSpPr>
            <p:nvPr/>
          </p:nvSpPr>
          <p:spPr bwMode="auto">
            <a:xfrm>
              <a:off x="4127" y="1191"/>
              <a:ext cx="50" cy="56"/>
            </a:xfrm>
            <a:custGeom>
              <a:avLst/>
              <a:gdLst/>
              <a:ahLst/>
              <a:cxnLst>
                <a:cxn ang="0">
                  <a:pos x="250" y="103"/>
                </a:cxn>
                <a:cxn ang="0">
                  <a:pos x="229" y="117"/>
                </a:cxn>
                <a:cxn ang="0">
                  <a:pos x="212" y="135"/>
                </a:cxn>
                <a:cxn ang="0">
                  <a:pos x="198" y="152"/>
                </a:cxn>
                <a:cxn ang="0">
                  <a:pos x="186" y="171"/>
                </a:cxn>
                <a:cxn ang="0">
                  <a:pos x="179" y="190"/>
                </a:cxn>
                <a:cxn ang="0">
                  <a:pos x="176" y="209"/>
                </a:cxn>
                <a:cxn ang="0">
                  <a:pos x="179" y="228"/>
                </a:cxn>
                <a:cxn ang="0">
                  <a:pos x="188" y="248"/>
                </a:cxn>
                <a:cxn ang="0">
                  <a:pos x="169" y="229"/>
                </a:cxn>
                <a:cxn ang="0">
                  <a:pos x="153" y="220"/>
                </a:cxn>
                <a:cxn ang="0">
                  <a:pos x="133" y="219"/>
                </a:cxn>
                <a:cxn ang="0">
                  <a:pos x="115" y="225"/>
                </a:cxn>
                <a:cxn ang="0">
                  <a:pos x="96" y="234"/>
                </a:cxn>
                <a:cxn ang="0">
                  <a:pos x="80" y="247"/>
                </a:cxn>
                <a:cxn ang="0">
                  <a:pos x="64" y="263"/>
                </a:cxn>
                <a:cxn ang="0">
                  <a:pos x="52" y="279"/>
                </a:cxn>
                <a:cxn ang="0">
                  <a:pos x="51" y="262"/>
                </a:cxn>
                <a:cxn ang="0">
                  <a:pos x="49" y="246"/>
                </a:cxn>
                <a:cxn ang="0">
                  <a:pos x="45" y="230"/>
                </a:cxn>
                <a:cxn ang="0">
                  <a:pos x="41" y="217"/>
                </a:cxn>
                <a:cxn ang="0">
                  <a:pos x="34" y="203"/>
                </a:cxn>
                <a:cxn ang="0">
                  <a:pos x="25" y="194"/>
                </a:cxn>
                <a:cxn ang="0">
                  <a:pos x="14" y="187"/>
                </a:cxn>
                <a:cxn ang="0">
                  <a:pos x="0" y="186"/>
                </a:cxn>
                <a:cxn ang="0">
                  <a:pos x="33" y="181"/>
                </a:cxn>
                <a:cxn ang="0">
                  <a:pos x="55" y="166"/>
                </a:cxn>
                <a:cxn ang="0">
                  <a:pos x="70" y="144"/>
                </a:cxn>
                <a:cxn ang="0">
                  <a:pos x="80" y="120"/>
                </a:cxn>
                <a:cxn ang="0">
                  <a:pos x="86" y="89"/>
                </a:cxn>
                <a:cxn ang="0">
                  <a:pos x="93" y="59"/>
                </a:cxn>
                <a:cxn ang="0">
                  <a:pos x="101" y="28"/>
                </a:cxn>
                <a:cxn ang="0">
                  <a:pos x="114" y="0"/>
                </a:cxn>
                <a:cxn ang="0">
                  <a:pos x="128" y="20"/>
                </a:cxn>
                <a:cxn ang="0">
                  <a:pos x="140" y="44"/>
                </a:cxn>
                <a:cxn ang="0">
                  <a:pos x="153" y="66"/>
                </a:cxn>
                <a:cxn ang="0">
                  <a:pos x="166" y="89"/>
                </a:cxn>
                <a:cxn ang="0">
                  <a:pos x="181" y="105"/>
                </a:cxn>
                <a:cxn ang="0">
                  <a:pos x="199" y="115"/>
                </a:cxn>
                <a:cxn ang="0">
                  <a:pos x="220" y="114"/>
                </a:cxn>
                <a:cxn ang="0">
                  <a:pos x="250" y="103"/>
                </a:cxn>
              </a:cxnLst>
              <a:rect l="0" t="0" r="r" b="b"/>
              <a:pathLst>
                <a:path w="250" h="279">
                  <a:moveTo>
                    <a:pt x="250" y="103"/>
                  </a:moveTo>
                  <a:lnTo>
                    <a:pt x="229" y="117"/>
                  </a:lnTo>
                  <a:lnTo>
                    <a:pt x="212" y="135"/>
                  </a:lnTo>
                  <a:lnTo>
                    <a:pt x="198" y="152"/>
                  </a:lnTo>
                  <a:lnTo>
                    <a:pt x="186" y="171"/>
                  </a:lnTo>
                  <a:lnTo>
                    <a:pt x="179" y="190"/>
                  </a:lnTo>
                  <a:lnTo>
                    <a:pt x="176" y="209"/>
                  </a:lnTo>
                  <a:lnTo>
                    <a:pt x="179" y="228"/>
                  </a:lnTo>
                  <a:lnTo>
                    <a:pt x="188" y="248"/>
                  </a:lnTo>
                  <a:lnTo>
                    <a:pt x="169" y="229"/>
                  </a:lnTo>
                  <a:lnTo>
                    <a:pt x="153" y="220"/>
                  </a:lnTo>
                  <a:lnTo>
                    <a:pt x="133" y="219"/>
                  </a:lnTo>
                  <a:lnTo>
                    <a:pt x="115" y="225"/>
                  </a:lnTo>
                  <a:lnTo>
                    <a:pt x="96" y="234"/>
                  </a:lnTo>
                  <a:lnTo>
                    <a:pt x="80" y="247"/>
                  </a:lnTo>
                  <a:lnTo>
                    <a:pt x="64" y="263"/>
                  </a:lnTo>
                  <a:lnTo>
                    <a:pt x="52" y="279"/>
                  </a:lnTo>
                  <a:lnTo>
                    <a:pt x="51" y="262"/>
                  </a:lnTo>
                  <a:lnTo>
                    <a:pt x="49" y="246"/>
                  </a:lnTo>
                  <a:lnTo>
                    <a:pt x="45" y="230"/>
                  </a:lnTo>
                  <a:lnTo>
                    <a:pt x="41" y="217"/>
                  </a:lnTo>
                  <a:lnTo>
                    <a:pt x="34" y="203"/>
                  </a:lnTo>
                  <a:lnTo>
                    <a:pt x="25" y="194"/>
                  </a:lnTo>
                  <a:lnTo>
                    <a:pt x="14" y="187"/>
                  </a:lnTo>
                  <a:lnTo>
                    <a:pt x="0" y="186"/>
                  </a:lnTo>
                  <a:lnTo>
                    <a:pt x="33" y="181"/>
                  </a:lnTo>
                  <a:lnTo>
                    <a:pt x="55" y="166"/>
                  </a:lnTo>
                  <a:lnTo>
                    <a:pt x="70" y="144"/>
                  </a:lnTo>
                  <a:lnTo>
                    <a:pt x="80" y="120"/>
                  </a:lnTo>
                  <a:lnTo>
                    <a:pt x="86" y="89"/>
                  </a:lnTo>
                  <a:lnTo>
                    <a:pt x="93" y="59"/>
                  </a:lnTo>
                  <a:lnTo>
                    <a:pt x="101" y="28"/>
                  </a:lnTo>
                  <a:lnTo>
                    <a:pt x="114" y="0"/>
                  </a:lnTo>
                  <a:lnTo>
                    <a:pt x="128" y="20"/>
                  </a:lnTo>
                  <a:lnTo>
                    <a:pt x="140" y="44"/>
                  </a:lnTo>
                  <a:lnTo>
                    <a:pt x="153" y="66"/>
                  </a:lnTo>
                  <a:lnTo>
                    <a:pt x="166" y="89"/>
                  </a:lnTo>
                  <a:lnTo>
                    <a:pt x="181" y="105"/>
                  </a:lnTo>
                  <a:lnTo>
                    <a:pt x="199" y="115"/>
                  </a:lnTo>
                  <a:lnTo>
                    <a:pt x="220" y="114"/>
                  </a:lnTo>
                  <a:lnTo>
                    <a:pt x="250" y="10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8" name="Freeform 58"/>
            <p:cNvSpPr>
              <a:spLocks/>
            </p:cNvSpPr>
            <p:nvPr/>
          </p:nvSpPr>
          <p:spPr bwMode="auto">
            <a:xfrm>
              <a:off x="4193" y="1267"/>
              <a:ext cx="21" cy="32"/>
            </a:xfrm>
            <a:custGeom>
              <a:avLst/>
              <a:gdLst/>
              <a:ahLst/>
              <a:cxnLst>
                <a:cxn ang="0">
                  <a:pos x="104" y="144"/>
                </a:cxn>
                <a:cxn ang="0">
                  <a:pos x="87" y="147"/>
                </a:cxn>
                <a:cxn ang="0">
                  <a:pos x="74" y="150"/>
                </a:cxn>
                <a:cxn ang="0">
                  <a:pos x="60" y="151"/>
                </a:cxn>
                <a:cxn ang="0">
                  <a:pos x="48" y="153"/>
                </a:cxn>
                <a:cxn ang="0">
                  <a:pos x="34" y="153"/>
                </a:cxn>
                <a:cxn ang="0">
                  <a:pos x="23" y="155"/>
                </a:cxn>
                <a:cxn ang="0">
                  <a:pos x="12" y="155"/>
                </a:cxn>
                <a:cxn ang="0">
                  <a:pos x="0" y="156"/>
                </a:cxn>
                <a:cxn ang="0">
                  <a:pos x="73" y="0"/>
                </a:cxn>
                <a:cxn ang="0">
                  <a:pos x="104" y="144"/>
                </a:cxn>
              </a:cxnLst>
              <a:rect l="0" t="0" r="r" b="b"/>
              <a:pathLst>
                <a:path w="104" h="156">
                  <a:moveTo>
                    <a:pt x="104" y="144"/>
                  </a:moveTo>
                  <a:lnTo>
                    <a:pt x="87" y="147"/>
                  </a:lnTo>
                  <a:lnTo>
                    <a:pt x="74" y="150"/>
                  </a:lnTo>
                  <a:lnTo>
                    <a:pt x="60" y="151"/>
                  </a:lnTo>
                  <a:lnTo>
                    <a:pt x="48" y="153"/>
                  </a:lnTo>
                  <a:lnTo>
                    <a:pt x="34" y="153"/>
                  </a:lnTo>
                  <a:lnTo>
                    <a:pt x="23" y="155"/>
                  </a:lnTo>
                  <a:lnTo>
                    <a:pt x="12" y="155"/>
                  </a:lnTo>
                  <a:lnTo>
                    <a:pt x="0" y="156"/>
                  </a:lnTo>
                  <a:lnTo>
                    <a:pt x="73" y="0"/>
                  </a:lnTo>
                  <a:lnTo>
                    <a:pt x="104" y="14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59" name="Freeform 59"/>
            <p:cNvSpPr>
              <a:spLocks/>
            </p:cNvSpPr>
            <p:nvPr/>
          </p:nvSpPr>
          <p:spPr bwMode="auto">
            <a:xfrm>
              <a:off x="4160" y="1288"/>
              <a:ext cx="12" cy="13"/>
            </a:xfrm>
            <a:custGeom>
              <a:avLst/>
              <a:gdLst/>
              <a:ahLst/>
              <a:cxnLst>
                <a:cxn ang="0">
                  <a:pos x="0" y="52"/>
                </a:cxn>
                <a:cxn ang="0">
                  <a:pos x="22" y="0"/>
                </a:cxn>
                <a:cxn ang="0">
                  <a:pos x="62" y="62"/>
                </a:cxn>
                <a:cxn ang="0">
                  <a:pos x="0" y="52"/>
                </a:cxn>
              </a:cxnLst>
              <a:rect l="0" t="0" r="r" b="b"/>
              <a:pathLst>
                <a:path w="62" h="62">
                  <a:moveTo>
                    <a:pt x="0" y="52"/>
                  </a:moveTo>
                  <a:lnTo>
                    <a:pt x="22" y="0"/>
                  </a:lnTo>
                  <a:lnTo>
                    <a:pt x="62" y="62"/>
                  </a:lnTo>
                  <a:lnTo>
                    <a:pt x="0" y="52"/>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0" name="Freeform 60"/>
            <p:cNvSpPr>
              <a:spLocks/>
            </p:cNvSpPr>
            <p:nvPr/>
          </p:nvSpPr>
          <p:spPr bwMode="auto">
            <a:xfrm>
              <a:off x="4118" y="1290"/>
              <a:ext cx="158" cy="33"/>
            </a:xfrm>
            <a:custGeom>
              <a:avLst/>
              <a:gdLst/>
              <a:ahLst/>
              <a:cxnLst>
                <a:cxn ang="0">
                  <a:pos x="788" y="42"/>
                </a:cxn>
                <a:cxn ang="0">
                  <a:pos x="699" y="85"/>
                </a:cxn>
                <a:cxn ang="0">
                  <a:pos x="607" y="118"/>
                </a:cxn>
                <a:cxn ang="0">
                  <a:pos x="511" y="141"/>
                </a:cxn>
                <a:cxn ang="0">
                  <a:pos x="414" y="156"/>
                </a:cxn>
                <a:cxn ang="0">
                  <a:pos x="313" y="163"/>
                </a:cxn>
                <a:cxn ang="0">
                  <a:pos x="213" y="165"/>
                </a:cxn>
                <a:cxn ang="0">
                  <a:pos x="111" y="161"/>
                </a:cxn>
                <a:cxn ang="0">
                  <a:pos x="10" y="156"/>
                </a:cxn>
                <a:cxn ang="0">
                  <a:pos x="6" y="150"/>
                </a:cxn>
                <a:cxn ang="0">
                  <a:pos x="4" y="146"/>
                </a:cxn>
                <a:cxn ang="0">
                  <a:pos x="1" y="139"/>
                </a:cxn>
                <a:cxn ang="0">
                  <a:pos x="1" y="133"/>
                </a:cxn>
                <a:cxn ang="0">
                  <a:pos x="0" y="125"/>
                </a:cxn>
                <a:cxn ang="0">
                  <a:pos x="0" y="118"/>
                </a:cxn>
                <a:cxn ang="0">
                  <a:pos x="0" y="111"/>
                </a:cxn>
                <a:cxn ang="0">
                  <a:pos x="0" y="104"/>
                </a:cxn>
                <a:cxn ang="0">
                  <a:pos x="95" y="108"/>
                </a:cxn>
                <a:cxn ang="0">
                  <a:pos x="194" y="111"/>
                </a:cxn>
                <a:cxn ang="0">
                  <a:pos x="294" y="106"/>
                </a:cxn>
                <a:cxn ang="0">
                  <a:pos x="397" y="98"/>
                </a:cxn>
                <a:cxn ang="0">
                  <a:pos x="498" y="82"/>
                </a:cxn>
                <a:cxn ang="0">
                  <a:pos x="598" y="62"/>
                </a:cxn>
                <a:cxn ang="0">
                  <a:pos x="694" y="34"/>
                </a:cxn>
                <a:cxn ang="0">
                  <a:pos x="788" y="0"/>
                </a:cxn>
                <a:cxn ang="0">
                  <a:pos x="788" y="42"/>
                </a:cxn>
              </a:cxnLst>
              <a:rect l="0" t="0" r="r" b="b"/>
              <a:pathLst>
                <a:path w="788" h="165">
                  <a:moveTo>
                    <a:pt x="788" y="42"/>
                  </a:moveTo>
                  <a:lnTo>
                    <a:pt x="699" y="85"/>
                  </a:lnTo>
                  <a:lnTo>
                    <a:pt x="607" y="118"/>
                  </a:lnTo>
                  <a:lnTo>
                    <a:pt x="511" y="141"/>
                  </a:lnTo>
                  <a:lnTo>
                    <a:pt x="414" y="156"/>
                  </a:lnTo>
                  <a:lnTo>
                    <a:pt x="313" y="163"/>
                  </a:lnTo>
                  <a:lnTo>
                    <a:pt x="213" y="165"/>
                  </a:lnTo>
                  <a:lnTo>
                    <a:pt x="111" y="161"/>
                  </a:lnTo>
                  <a:lnTo>
                    <a:pt x="10" y="156"/>
                  </a:lnTo>
                  <a:lnTo>
                    <a:pt x="6" y="150"/>
                  </a:lnTo>
                  <a:lnTo>
                    <a:pt x="4" y="146"/>
                  </a:lnTo>
                  <a:lnTo>
                    <a:pt x="1" y="139"/>
                  </a:lnTo>
                  <a:lnTo>
                    <a:pt x="1" y="133"/>
                  </a:lnTo>
                  <a:lnTo>
                    <a:pt x="0" y="125"/>
                  </a:lnTo>
                  <a:lnTo>
                    <a:pt x="0" y="118"/>
                  </a:lnTo>
                  <a:lnTo>
                    <a:pt x="0" y="111"/>
                  </a:lnTo>
                  <a:lnTo>
                    <a:pt x="0" y="104"/>
                  </a:lnTo>
                  <a:lnTo>
                    <a:pt x="95" y="108"/>
                  </a:lnTo>
                  <a:lnTo>
                    <a:pt x="194" y="111"/>
                  </a:lnTo>
                  <a:lnTo>
                    <a:pt x="294" y="106"/>
                  </a:lnTo>
                  <a:lnTo>
                    <a:pt x="397" y="98"/>
                  </a:lnTo>
                  <a:lnTo>
                    <a:pt x="498" y="82"/>
                  </a:lnTo>
                  <a:lnTo>
                    <a:pt x="598" y="62"/>
                  </a:lnTo>
                  <a:lnTo>
                    <a:pt x="694" y="34"/>
                  </a:lnTo>
                  <a:lnTo>
                    <a:pt x="788" y="0"/>
                  </a:lnTo>
                  <a:lnTo>
                    <a:pt x="788" y="4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1" name="Freeform 61"/>
            <p:cNvSpPr>
              <a:spLocks/>
            </p:cNvSpPr>
            <p:nvPr/>
          </p:nvSpPr>
          <p:spPr bwMode="auto">
            <a:xfrm>
              <a:off x="4064" y="1311"/>
              <a:ext cx="299" cy="429"/>
            </a:xfrm>
            <a:custGeom>
              <a:avLst/>
              <a:gdLst/>
              <a:ahLst/>
              <a:cxnLst>
                <a:cxn ang="0">
                  <a:pos x="1190" y="1044"/>
                </a:cxn>
                <a:cxn ang="0">
                  <a:pos x="1085" y="1111"/>
                </a:cxn>
                <a:cxn ang="0">
                  <a:pos x="1146" y="1174"/>
                </a:cxn>
                <a:cxn ang="0">
                  <a:pos x="1168" y="1261"/>
                </a:cxn>
                <a:cxn ang="0">
                  <a:pos x="1152" y="1378"/>
                </a:cxn>
                <a:cxn ang="0">
                  <a:pos x="1251" y="1300"/>
                </a:cxn>
                <a:cxn ang="0">
                  <a:pos x="1362" y="1724"/>
                </a:cxn>
                <a:cxn ang="0">
                  <a:pos x="1273" y="1828"/>
                </a:cxn>
                <a:cxn ang="0">
                  <a:pos x="1239" y="1899"/>
                </a:cxn>
                <a:cxn ang="0">
                  <a:pos x="1289" y="2014"/>
                </a:cxn>
                <a:cxn ang="0">
                  <a:pos x="1357" y="2032"/>
                </a:cxn>
                <a:cxn ang="0">
                  <a:pos x="1493" y="2001"/>
                </a:cxn>
                <a:cxn ang="0">
                  <a:pos x="1460" y="2070"/>
                </a:cxn>
                <a:cxn ang="0">
                  <a:pos x="1362" y="2117"/>
                </a:cxn>
                <a:cxn ang="0">
                  <a:pos x="1203" y="2091"/>
                </a:cxn>
                <a:cxn ang="0">
                  <a:pos x="1120" y="1497"/>
                </a:cxn>
                <a:cxn ang="0">
                  <a:pos x="1061" y="891"/>
                </a:cxn>
                <a:cxn ang="0">
                  <a:pos x="1043" y="840"/>
                </a:cxn>
                <a:cxn ang="0">
                  <a:pos x="1029" y="1020"/>
                </a:cxn>
                <a:cxn ang="0">
                  <a:pos x="1056" y="1463"/>
                </a:cxn>
                <a:cxn ang="0">
                  <a:pos x="978" y="1540"/>
                </a:cxn>
                <a:cxn ang="0">
                  <a:pos x="877" y="1480"/>
                </a:cxn>
                <a:cxn ang="0">
                  <a:pos x="867" y="1653"/>
                </a:cxn>
                <a:cxn ang="0">
                  <a:pos x="805" y="1496"/>
                </a:cxn>
                <a:cxn ang="0">
                  <a:pos x="789" y="1150"/>
                </a:cxn>
                <a:cxn ang="0">
                  <a:pos x="760" y="1647"/>
                </a:cxn>
                <a:cxn ang="0">
                  <a:pos x="613" y="2115"/>
                </a:cxn>
                <a:cxn ang="0">
                  <a:pos x="626" y="1400"/>
                </a:cxn>
                <a:cxn ang="0">
                  <a:pos x="633" y="950"/>
                </a:cxn>
                <a:cxn ang="0">
                  <a:pos x="581" y="1192"/>
                </a:cxn>
                <a:cxn ang="0">
                  <a:pos x="548" y="1205"/>
                </a:cxn>
                <a:cxn ang="0">
                  <a:pos x="516" y="1171"/>
                </a:cxn>
                <a:cxn ang="0">
                  <a:pos x="466" y="1093"/>
                </a:cxn>
                <a:cxn ang="0">
                  <a:pos x="406" y="1214"/>
                </a:cxn>
                <a:cxn ang="0">
                  <a:pos x="315" y="1311"/>
                </a:cxn>
                <a:cxn ang="0">
                  <a:pos x="378" y="1354"/>
                </a:cxn>
                <a:cxn ang="0">
                  <a:pos x="401" y="1436"/>
                </a:cxn>
                <a:cxn ang="0">
                  <a:pos x="436" y="1534"/>
                </a:cxn>
                <a:cxn ang="0">
                  <a:pos x="506" y="1424"/>
                </a:cxn>
                <a:cxn ang="0">
                  <a:pos x="467" y="1803"/>
                </a:cxn>
                <a:cxn ang="0">
                  <a:pos x="424" y="1725"/>
                </a:cxn>
                <a:cxn ang="0">
                  <a:pos x="349" y="1719"/>
                </a:cxn>
                <a:cxn ang="0">
                  <a:pos x="294" y="1830"/>
                </a:cxn>
                <a:cxn ang="0">
                  <a:pos x="313" y="1359"/>
                </a:cxn>
                <a:cxn ang="0">
                  <a:pos x="301" y="1296"/>
                </a:cxn>
                <a:cxn ang="0">
                  <a:pos x="302" y="1204"/>
                </a:cxn>
                <a:cxn ang="0">
                  <a:pos x="261" y="1206"/>
                </a:cxn>
                <a:cxn ang="0">
                  <a:pos x="230" y="1332"/>
                </a:cxn>
                <a:cxn ang="0">
                  <a:pos x="186" y="1285"/>
                </a:cxn>
                <a:cxn ang="0">
                  <a:pos x="129" y="1245"/>
                </a:cxn>
                <a:cxn ang="0">
                  <a:pos x="60" y="1358"/>
                </a:cxn>
                <a:cxn ang="0">
                  <a:pos x="39" y="880"/>
                </a:cxn>
                <a:cxn ang="0">
                  <a:pos x="228" y="134"/>
                </a:cxn>
                <a:cxn ang="0">
                  <a:pos x="691" y="105"/>
                </a:cxn>
                <a:cxn ang="0">
                  <a:pos x="1137" y="100"/>
                </a:cxn>
                <a:cxn ang="0">
                  <a:pos x="1260" y="691"/>
                </a:cxn>
              </a:cxnLst>
              <a:rect l="0" t="0" r="r" b="b"/>
              <a:pathLst>
                <a:path w="1493" h="2145">
                  <a:moveTo>
                    <a:pt x="1255" y="943"/>
                  </a:moveTo>
                  <a:lnTo>
                    <a:pt x="1243" y="977"/>
                  </a:lnTo>
                  <a:lnTo>
                    <a:pt x="1230" y="1004"/>
                  </a:lnTo>
                  <a:lnTo>
                    <a:pt x="1211" y="1026"/>
                  </a:lnTo>
                  <a:lnTo>
                    <a:pt x="1190" y="1044"/>
                  </a:lnTo>
                  <a:lnTo>
                    <a:pt x="1164" y="1057"/>
                  </a:lnTo>
                  <a:lnTo>
                    <a:pt x="1137" y="1071"/>
                  </a:lnTo>
                  <a:lnTo>
                    <a:pt x="1108" y="1083"/>
                  </a:lnTo>
                  <a:lnTo>
                    <a:pt x="1078" y="1098"/>
                  </a:lnTo>
                  <a:lnTo>
                    <a:pt x="1085" y="1111"/>
                  </a:lnTo>
                  <a:lnTo>
                    <a:pt x="1095" y="1126"/>
                  </a:lnTo>
                  <a:lnTo>
                    <a:pt x="1105" y="1139"/>
                  </a:lnTo>
                  <a:lnTo>
                    <a:pt x="1118" y="1152"/>
                  </a:lnTo>
                  <a:lnTo>
                    <a:pt x="1130" y="1162"/>
                  </a:lnTo>
                  <a:lnTo>
                    <a:pt x="1146" y="1174"/>
                  </a:lnTo>
                  <a:lnTo>
                    <a:pt x="1163" y="1183"/>
                  </a:lnTo>
                  <a:lnTo>
                    <a:pt x="1182" y="1192"/>
                  </a:lnTo>
                  <a:lnTo>
                    <a:pt x="1181" y="1214"/>
                  </a:lnTo>
                  <a:lnTo>
                    <a:pt x="1177" y="1238"/>
                  </a:lnTo>
                  <a:lnTo>
                    <a:pt x="1168" y="1261"/>
                  </a:lnTo>
                  <a:lnTo>
                    <a:pt x="1159" y="1284"/>
                  </a:lnTo>
                  <a:lnTo>
                    <a:pt x="1150" y="1307"/>
                  </a:lnTo>
                  <a:lnTo>
                    <a:pt x="1144" y="1331"/>
                  </a:lnTo>
                  <a:lnTo>
                    <a:pt x="1144" y="1354"/>
                  </a:lnTo>
                  <a:lnTo>
                    <a:pt x="1152" y="1378"/>
                  </a:lnTo>
                  <a:lnTo>
                    <a:pt x="1176" y="1371"/>
                  </a:lnTo>
                  <a:lnTo>
                    <a:pt x="1197" y="1357"/>
                  </a:lnTo>
                  <a:lnTo>
                    <a:pt x="1215" y="1336"/>
                  </a:lnTo>
                  <a:lnTo>
                    <a:pt x="1234" y="1317"/>
                  </a:lnTo>
                  <a:lnTo>
                    <a:pt x="1251" y="1300"/>
                  </a:lnTo>
                  <a:lnTo>
                    <a:pt x="1270" y="1295"/>
                  </a:lnTo>
                  <a:lnTo>
                    <a:pt x="1291" y="1301"/>
                  </a:lnTo>
                  <a:lnTo>
                    <a:pt x="1317" y="1326"/>
                  </a:lnTo>
                  <a:lnTo>
                    <a:pt x="1390" y="1710"/>
                  </a:lnTo>
                  <a:lnTo>
                    <a:pt x="1362" y="1724"/>
                  </a:lnTo>
                  <a:lnTo>
                    <a:pt x="1341" y="1743"/>
                  </a:lnTo>
                  <a:lnTo>
                    <a:pt x="1324" y="1766"/>
                  </a:lnTo>
                  <a:lnTo>
                    <a:pt x="1309" y="1788"/>
                  </a:lnTo>
                  <a:lnTo>
                    <a:pt x="1292" y="1810"/>
                  </a:lnTo>
                  <a:lnTo>
                    <a:pt x="1273" y="1828"/>
                  </a:lnTo>
                  <a:lnTo>
                    <a:pt x="1247" y="1839"/>
                  </a:lnTo>
                  <a:lnTo>
                    <a:pt x="1214" y="1845"/>
                  </a:lnTo>
                  <a:lnTo>
                    <a:pt x="1204" y="1855"/>
                  </a:lnTo>
                  <a:lnTo>
                    <a:pt x="1220" y="1876"/>
                  </a:lnTo>
                  <a:lnTo>
                    <a:pt x="1239" y="1899"/>
                  </a:lnTo>
                  <a:lnTo>
                    <a:pt x="1257" y="1920"/>
                  </a:lnTo>
                  <a:lnTo>
                    <a:pt x="1274" y="1944"/>
                  </a:lnTo>
                  <a:lnTo>
                    <a:pt x="1286" y="1966"/>
                  </a:lnTo>
                  <a:lnTo>
                    <a:pt x="1292" y="1989"/>
                  </a:lnTo>
                  <a:lnTo>
                    <a:pt x="1289" y="2014"/>
                  </a:lnTo>
                  <a:lnTo>
                    <a:pt x="1276" y="2041"/>
                  </a:lnTo>
                  <a:lnTo>
                    <a:pt x="1276" y="2073"/>
                  </a:lnTo>
                  <a:lnTo>
                    <a:pt x="1307" y="2073"/>
                  </a:lnTo>
                  <a:lnTo>
                    <a:pt x="1334" y="2057"/>
                  </a:lnTo>
                  <a:lnTo>
                    <a:pt x="1357" y="2032"/>
                  </a:lnTo>
                  <a:lnTo>
                    <a:pt x="1380" y="2005"/>
                  </a:lnTo>
                  <a:lnTo>
                    <a:pt x="1403" y="1980"/>
                  </a:lnTo>
                  <a:lnTo>
                    <a:pt x="1428" y="1967"/>
                  </a:lnTo>
                  <a:lnTo>
                    <a:pt x="1457" y="1971"/>
                  </a:lnTo>
                  <a:lnTo>
                    <a:pt x="1493" y="2001"/>
                  </a:lnTo>
                  <a:lnTo>
                    <a:pt x="1491" y="2015"/>
                  </a:lnTo>
                  <a:lnTo>
                    <a:pt x="1487" y="2030"/>
                  </a:lnTo>
                  <a:lnTo>
                    <a:pt x="1480" y="2044"/>
                  </a:lnTo>
                  <a:lnTo>
                    <a:pt x="1472" y="2058"/>
                  </a:lnTo>
                  <a:lnTo>
                    <a:pt x="1460" y="2070"/>
                  </a:lnTo>
                  <a:lnTo>
                    <a:pt x="1449" y="2080"/>
                  </a:lnTo>
                  <a:lnTo>
                    <a:pt x="1434" y="2086"/>
                  </a:lnTo>
                  <a:lnTo>
                    <a:pt x="1421" y="2093"/>
                  </a:lnTo>
                  <a:lnTo>
                    <a:pt x="1391" y="2109"/>
                  </a:lnTo>
                  <a:lnTo>
                    <a:pt x="1362" y="2117"/>
                  </a:lnTo>
                  <a:lnTo>
                    <a:pt x="1330" y="2117"/>
                  </a:lnTo>
                  <a:lnTo>
                    <a:pt x="1300" y="2112"/>
                  </a:lnTo>
                  <a:lnTo>
                    <a:pt x="1267" y="2105"/>
                  </a:lnTo>
                  <a:lnTo>
                    <a:pt x="1234" y="2097"/>
                  </a:lnTo>
                  <a:lnTo>
                    <a:pt x="1203" y="2091"/>
                  </a:lnTo>
                  <a:lnTo>
                    <a:pt x="1172" y="2093"/>
                  </a:lnTo>
                  <a:lnTo>
                    <a:pt x="1171" y="1940"/>
                  </a:lnTo>
                  <a:lnTo>
                    <a:pt x="1161" y="1789"/>
                  </a:lnTo>
                  <a:lnTo>
                    <a:pt x="1142" y="1642"/>
                  </a:lnTo>
                  <a:lnTo>
                    <a:pt x="1120" y="1497"/>
                  </a:lnTo>
                  <a:lnTo>
                    <a:pt x="1096" y="1350"/>
                  </a:lnTo>
                  <a:lnTo>
                    <a:pt x="1078" y="1203"/>
                  </a:lnTo>
                  <a:lnTo>
                    <a:pt x="1067" y="1054"/>
                  </a:lnTo>
                  <a:lnTo>
                    <a:pt x="1068" y="901"/>
                  </a:lnTo>
                  <a:lnTo>
                    <a:pt x="1061" y="891"/>
                  </a:lnTo>
                  <a:lnTo>
                    <a:pt x="1058" y="881"/>
                  </a:lnTo>
                  <a:lnTo>
                    <a:pt x="1056" y="869"/>
                  </a:lnTo>
                  <a:lnTo>
                    <a:pt x="1053" y="858"/>
                  </a:lnTo>
                  <a:lnTo>
                    <a:pt x="1049" y="847"/>
                  </a:lnTo>
                  <a:lnTo>
                    <a:pt x="1043" y="840"/>
                  </a:lnTo>
                  <a:lnTo>
                    <a:pt x="1032" y="837"/>
                  </a:lnTo>
                  <a:lnTo>
                    <a:pt x="1016" y="839"/>
                  </a:lnTo>
                  <a:lnTo>
                    <a:pt x="1006" y="849"/>
                  </a:lnTo>
                  <a:lnTo>
                    <a:pt x="1021" y="933"/>
                  </a:lnTo>
                  <a:lnTo>
                    <a:pt x="1029" y="1020"/>
                  </a:lnTo>
                  <a:lnTo>
                    <a:pt x="1032" y="1109"/>
                  </a:lnTo>
                  <a:lnTo>
                    <a:pt x="1034" y="1200"/>
                  </a:lnTo>
                  <a:lnTo>
                    <a:pt x="1037" y="1289"/>
                  </a:lnTo>
                  <a:lnTo>
                    <a:pt x="1043" y="1378"/>
                  </a:lnTo>
                  <a:lnTo>
                    <a:pt x="1056" y="1463"/>
                  </a:lnTo>
                  <a:lnTo>
                    <a:pt x="1078" y="1544"/>
                  </a:lnTo>
                  <a:lnTo>
                    <a:pt x="1041" y="1569"/>
                  </a:lnTo>
                  <a:lnTo>
                    <a:pt x="1014" y="1574"/>
                  </a:lnTo>
                  <a:lnTo>
                    <a:pt x="994" y="1561"/>
                  </a:lnTo>
                  <a:lnTo>
                    <a:pt x="978" y="1540"/>
                  </a:lnTo>
                  <a:lnTo>
                    <a:pt x="961" y="1510"/>
                  </a:lnTo>
                  <a:lnTo>
                    <a:pt x="944" y="1483"/>
                  </a:lnTo>
                  <a:lnTo>
                    <a:pt x="921" y="1461"/>
                  </a:lnTo>
                  <a:lnTo>
                    <a:pt x="892" y="1450"/>
                  </a:lnTo>
                  <a:lnTo>
                    <a:pt x="877" y="1480"/>
                  </a:lnTo>
                  <a:lnTo>
                    <a:pt x="873" y="1514"/>
                  </a:lnTo>
                  <a:lnTo>
                    <a:pt x="873" y="1550"/>
                  </a:lnTo>
                  <a:lnTo>
                    <a:pt x="875" y="1587"/>
                  </a:lnTo>
                  <a:lnTo>
                    <a:pt x="873" y="1621"/>
                  </a:lnTo>
                  <a:lnTo>
                    <a:pt x="867" y="1653"/>
                  </a:lnTo>
                  <a:lnTo>
                    <a:pt x="850" y="1680"/>
                  </a:lnTo>
                  <a:lnTo>
                    <a:pt x="820" y="1700"/>
                  </a:lnTo>
                  <a:lnTo>
                    <a:pt x="810" y="1635"/>
                  </a:lnTo>
                  <a:lnTo>
                    <a:pt x="806" y="1567"/>
                  </a:lnTo>
                  <a:lnTo>
                    <a:pt x="805" y="1496"/>
                  </a:lnTo>
                  <a:lnTo>
                    <a:pt x="807" y="1424"/>
                  </a:lnTo>
                  <a:lnTo>
                    <a:pt x="807" y="1352"/>
                  </a:lnTo>
                  <a:lnTo>
                    <a:pt x="806" y="1282"/>
                  </a:lnTo>
                  <a:lnTo>
                    <a:pt x="800" y="1213"/>
                  </a:lnTo>
                  <a:lnTo>
                    <a:pt x="789" y="1150"/>
                  </a:lnTo>
                  <a:lnTo>
                    <a:pt x="768" y="1150"/>
                  </a:lnTo>
                  <a:lnTo>
                    <a:pt x="755" y="1275"/>
                  </a:lnTo>
                  <a:lnTo>
                    <a:pt x="752" y="1401"/>
                  </a:lnTo>
                  <a:lnTo>
                    <a:pt x="754" y="1524"/>
                  </a:lnTo>
                  <a:lnTo>
                    <a:pt x="760" y="1647"/>
                  </a:lnTo>
                  <a:lnTo>
                    <a:pt x="764" y="1769"/>
                  </a:lnTo>
                  <a:lnTo>
                    <a:pt x="770" y="1892"/>
                  </a:lnTo>
                  <a:lnTo>
                    <a:pt x="771" y="2018"/>
                  </a:lnTo>
                  <a:lnTo>
                    <a:pt x="768" y="2145"/>
                  </a:lnTo>
                  <a:lnTo>
                    <a:pt x="613" y="2115"/>
                  </a:lnTo>
                  <a:lnTo>
                    <a:pt x="615" y="1968"/>
                  </a:lnTo>
                  <a:lnTo>
                    <a:pt x="618" y="1824"/>
                  </a:lnTo>
                  <a:lnTo>
                    <a:pt x="621" y="1682"/>
                  </a:lnTo>
                  <a:lnTo>
                    <a:pt x="624" y="1542"/>
                  </a:lnTo>
                  <a:lnTo>
                    <a:pt x="626" y="1400"/>
                  </a:lnTo>
                  <a:lnTo>
                    <a:pt x="631" y="1257"/>
                  </a:lnTo>
                  <a:lnTo>
                    <a:pt x="635" y="1111"/>
                  </a:lnTo>
                  <a:lnTo>
                    <a:pt x="643" y="963"/>
                  </a:lnTo>
                  <a:lnTo>
                    <a:pt x="638" y="953"/>
                  </a:lnTo>
                  <a:lnTo>
                    <a:pt x="633" y="950"/>
                  </a:lnTo>
                  <a:lnTo>
                    <a:pt x="627" y="949"/>
                  </a:lnTo>
                  <a:lnTo>
                    <a:pt x="622" y="951"/>
                  </a:lnTo>
                  <a:lnTo>
                    <a:pt x="610" y="959"/>
                  </a:lnTo>
                  <a:lnTo>
                    <a:pt x="601" y="963"/>
                  </a:lnTo>
                  <a:lnTo>
                    <a:pt x="581" y="1192"/>
                  </a:lnTo>
                  <a:lnTo>
                    <a:pt x="573" y="1197"/>
                  </a:lnTo>
                  <a:lnTo>
                    <a:pt x="566" y="1202"/>
                  </a:lnTo>
                  <a:lnTo>
                    <a:pt x="561" y="1203"/>
                  </a:lnTo>
                  <a:lnTo>
                    <a:pt x="555" y="1205"/>
                  </a:lnTo>
                  <a:lnTo>
                    <a:pt x="548" y="1205"/>
                  </a:lnTo>
                  <a:lnTo>
                    <a:pt x="543" y="1206"/>
                  </a:lnTo>
                  <a:lnTo>
                    <a:pt x="536" y="1208"/>
                  </a:lnTo>
                  <a:lnTo>
                    <a:pt x="529" y="1212"/>
                  </a:lnTo>
                  <a:lnTo>
                    <a:pt x="521" y="1192"/>
                  </a:lnTo>
                  <a:lnTo>
                    <a:pt x="516" y="1171"/>
                  </a:lnTo>
                  <a:lnTo>
                    <a:pt x="509" y="1151"/>
                  </a:lnTo>
                  <a:lnTo>
                    <a:pt x="503" y="1134"/>
                  </a:lnTo>
                  <a:lnTo>
                    <a:pt x="493" y="1117"/>
                  </a:lnTo>
                  <a:lnTo>
                    <a:pt x="482" y="1104"/>
                  </a:lnTo>
                  <a:lnTo>
                    <a:pt x="466" y="1093"/>
                  </a:lnTo>
                  <a:lnTo>
                    <a:pt x="447" y="1088"/>
                  </a:lnTo>
                  <a:lnTo>
                    <a:pt x="432" y="1116"/>
                  </a:lnTo>
                  <a:lnTo>
                    <a:pt x="423" y="1149"/>
                  </a:lnTo>
                  <a:lnTo>
                    <a:pt x="414" y="1182"/>
                  </a:lnTo>
                  <a:lnTo>
                    <a:pt x="406" y="1214"/>
                  </a:lnTo>
                  <a:lnTo>
                    <a:pt x="392" y="1243"/>
                  </a:lnTo>
                  <a:lnTo>
                    <a:pt x="373" y="1269"/>
                  </a:lnTo>
                  <a:lnTo>
                    <a:pt x="347" y="1285"/>
                  </a:lnTo>
                  <a:lnTo>
                    <a:pt x="311" y="1296"/>
                  </a:lnTo>
                  <a:lnTo>
                    <a:pt x="315" y="1311"/>
                  </a:lnTo>
                  <a:lnTo>
                    <a:pt x="325" y="1325"/>
                  </a:lnTo>
                  <a:lnTo>
                    <a:pt x="336" y="1335"/>
                  </a:lnTo>
                  <a:lnTo>
                    <a:pt x="349" y="1343"/>
                  </a:lnTo>
                  <a:lnTo>
                    <a:pt x="363" y="1349"/>
                  </a:lnTo>
                  <a:lnTo>
                    <a:pt x="378" y="1354"/>
                  </a:lnTo>
                  <a:lnTo>
                    <a:pt x="391" y="1360"/>
                  </a:lnTo>
                  <a:lnTo>
                    <a:pt x="405" y="1368"/>
                  </a:lnTo>
                  <a:lnTo>
                    <a:pt x="406" y="1386"/>
                  </a:lnTo>
                  <a:lnTo>
                    <a:pt x="404" y="1410"/>
                  </a:lnTo>
                  <a:lnTo>
                    <a:pt x="401" y="1436"/>
                  </a:lnTo>
                  <a:lnTo>
                    <a:pt x="400" y="1463"/>
                  </a:lnTo>
                  <a:lnTo>
                    <a:pt x="400" y="1488"/>
                  </a:lnTo>
                  <a:lnTo>
                    <a:pt x="406" y="1509"/>
                  </a:lnTo>
                  <a:lnTo>
                    <a:pt x="416" y="1525"/>
                  </a:lnTo>
                  <a:lnTo>
                    <a:pt x="436" y="1534"/>
                  </a:lnTo>
                  <a:lnTo>
                    <a:pt x="456" y="1517"/>
                  </a:lnTo>
                  <a:lnTo>
                    <a:pt x="470" y="1493"/>
                  </a:lnTo>
                  <a:lnTo>
                    <a:pt x="483" y="1467"/>
                  </a:lnTo>
                  <a:lnTo>
                    <a:pt x="495" y="1444"/>
                  </a:lnTo>
                  <a:lnTo>
                    <a:pt x="506" y="1424"/>
                  </a:lnTo>
                  <a:lnTo>
                    <a:pt x="522" y="1414"/>
                  </a:lnTo>
                  <a:lnTo>
                    <a:pt x="543" y="1418"/>
                  </a:lnTo>
                  <a:lnTo>
                    <a:pt x="571" y="1440"/>
                  </a:lnTo>
                  <a:lnTo>
                    <a:pt x="571" y="1803"/>
                  </a:lnTo>
                  <a:lnTo>
                    <a:pt x="467" y="1803"/>
                  </a:lnTo>
                  <a:lnTo>
                    <a:pt x="456" y="1787"/>
                  </a:lnTo>
                  <a:lnTo>
                    <a:pt x="448" y="1771"/>
                  </a:lnTo>
                  <a:lnTo>
                    <a:pt x="440" y="1755"/>
                  </a:lnTo>
                  <a:lnTo>
                    <a:pt x="433" y="1741"/>
                  </a:lnTo>
                  <a:lnTo>
                    <a:pt x="424" y="1725"/>
                  </a:lnTo>
                  <a:lnTo>
                    <a:pt x="414" y="1709"/>
                  </a:lnTo>
                  <a:lnTo>
                    <a:pt x="400" y="1693"/>
                  </a:lnTo>
                  <a:lnTo>
                    <a:pt x="384" y="1679"/>
                  </a:lnTo>
                  <a:lnTo>
                    <a:pt x="362" y="1694"/>
                  </a:lnTo>
                  <a:lnTo>
                    <a:pt x="349" y="1719"/>
                  </a:lnTo>
                  <a:lnTo>
                    <a:pt x="341" y="1749"/>
                  </a:lnTo>
                  <a:lnTo>
                    <a:pt x="337" y="1778"/>
                  </a:lnTo>
                  <a:lnTo>
                    <a:pt x="329" y="1803"/>
                  </a:lnTo>
                  <a:lnTo>
                    <a:pt x="317" y="1822"/>
                  </a:lnTo>
                  <a:lnTo>
                    <a:pt x="294" y="1830"/>
                  </a:lnTo>
                  <a:lnTo>
                    <a:pt x="260" y="1824"/>
                  </a:lnTo>
                  <a:lnTo>
                    <a:pt x="291" y="1388"/>
                  </a:lnTo>
                  <a:lnTo>
                    <a:pt x="304" y="1379"/>
                  </a:lnTo>
                  <a:lnTo>
                    <a:pt x="312" y="1370"/>
                  </a:lnTo>
                  <a:lnTo>
                    <a:pt x="313" y="1359"/>
                  </a:lnTo>
                  <a:lnTo>
                    <a:pt x="311" y="1349"/>
                  </a:lnTo>
                  <a:lnTo>
                    <a:pt x="305" y="1336"/>
                  </a:lnTo>
                  <a:lnTo>
                    <a:pt x="301" y="1324"/>
                  </a:lnTo>
                  <a:lnTo>
                    <a:pt x="299" y="1309"/>
                  </a:lnTo>
                  <a:lnTo>
                    <a:pt x="301" y="1296"/>
                  </a:lnTo>
                  <a:lnTo>
                    <a:pt x="303" y="1278"/>
                  </a:lnTo>
                  <a:lnTo>
                    <a:pt x="305" y="1261"/>
                  </a:lnTo>
                  <a:lnTo>
                    <a:pt x="305" y="1241"/>
                  </a:lnTo>
                  <a:lnTo>
                    <a:pt x="305" y="1223"/>
                  </a:lnTo>
                  <a:lnTo>
                    <a:pt x="302" y="1204"/>
                  </a:lnTo>
                  <a:lnTo>
                    <a:pt x="297" y="1188"/>
                  </a:lnTo>
                  <a:lnTo>
                    <a:pt x="289" y="1172"/>
                  </a:lnTo>
                  <a:lnTo>
                    <a:pt x="280" y="1160"/>
                  </a:lnTo>
                  <a:lnTo>
                    <a:pt x="267" y="1180"/>
                  </a:lnTo>
                  <a:lnTo>
                    <a:pt x="261" y="1206"/>
                  </a:lnTo>
                  <a:lnTo>
                    <a:pt x="257" y="1232"/>
                  </a:lnTo>
                  <a:lnTo>
                    <a:pt x="256" y="1261"/>
                  </a:lnTo>
                  <a:lnTo>
                    <a:pt x="251" y="1287"/>
                  </a:lnTo>
                  <a:lnTo>
                    <a:pt x="243" y="1311"/>
                  </a:lnTo>
                  <a:lnTo>
                    <a:pt x="230" y="1332"/>
                  </a:lnTo>
                  <a:lnTo>
                    <a:pt x="208" y="1348"/>
                  </a:lnTo>
                  <a:lnTo>
                    <a:pt x="202" y="1331"/>
                  </a:lnTo>
                  <a:lnTo>
                    <a:pt x="198" y="1316"/>
                  </a:lnTo>
                  <a:lnTo>
                    <a:pt x="191" y="1300"/>
                  </a:lnTo>
                  <a:lnTo>
                    <a:pt x="186" y="1285"/>
                  </a:lnTo>
                  <a:lnTo>
                    <a:pt x="178" y="1271"/>
                  </a:lnTo>
                  <a:lnTo>
                    <a:pt x="171" y="1257"/>
                  </a:lnTo>
                  <a:lnTo>
                    <a:pt x="163" y="1244"/>
                  </a:lnTo>
                  <a:lnTo>
                    <a:pt x="156" y="1233"/>
                  </a:lnTo>
                  <a:lnTo>
                    <a:pt x="129" y="1245"/>
                  </a:lnTo>
                  <a:lnTo>
                    <a:pt x="112" y="1265"/>
                  </a:lnTo>
                  <a:lnTo>
                    <a:pt x="98" y="1290"/>
                  </a:lnTo>
                  <a:lnTo>
                    <a:pt x="89" y="1316"/>
                  </a:lnTo>
                  <a:lnTo>
                    <a:pt x="76" y="1339"/>
                  </a:lnTo>
                  <a:lnTo>
                    <a:pt x="60" y="1358"/>
                  </a:lnTo>
                  <a:lnTo>
                    <a:pt x="35" y="1368"/>
                  </a:lnTo>
                  <a:lnTo>
                    <a:pt x="0" y="1368"/>
                  </a:lnTo>
                  <a:lnTo>
                    <a:pt x="4" y="1200"/>
                  </a:lnTo>
                  <a:lnTo>
                    <a:pt x="18" y="1037"/>
                  </a:lnTo>
                  <a:lnTo>
                    <a:pt x="39" y="880"/>
                  </a:lnTo>
                  <a:lnTo>
                    <a:pt x="67" y="727"/>
                  </a:lnTo>
                  <a:lnTo>
                    <a:pt x="100" y="576"/>
                  </a:lnTo>
                  <a:lnTo>
                    <a:pt x="139" y="428"/>
                  </a:lnTo>
                  <a:lnTo>
                    <a:pt x="182" y="281"/>
                  </a:lnTo>
                  <a:lnTo>
                    <a:pt x="228" y="134"/>
                  </a:lnTo>
                  <a:lnTo>
                    <a:pt x="280" y="103"/>
                  </a:lnTo>
                  <a:lnTo>
                    <a:pt x="384" y="112"/>
                  </a:lnTo>
                  <a:lnTo>
                    <a:pt x="487" y="115"/>
                  </a:lnTo>
                  <a:lnTo>
                    <a:pt x="589" y="113"/>
                  </a:lnTo>
                  <a:lnTo>
                    <a:pt x="691" y="105"/>
                  </a:lnTo>
                  <a:lnTo>
                    <a:pt x="789" y="89"/>
                  </a:lnTo>
                  <a:lnTo>
                    <a:pt x="887" y="68"/>
                  </a:lnTo>
                  <a:lnTo>
                    <a:pt x="983" y="37"/>
                  </a:lnTo>
                  <a:lnTo>
                    <a:pt x="1078" y="0"/>
                  </a:lnTo>
                  <a:lnTo>
                    <a:pt x="1137" y="100"/>
                  </a:lnTo>
                  <a:lnTo>
                    <a:pt x="1182" y="209"/>
                  </a:lnTo>
                  <a:lnTo>
                    <a:pt x="1216" y="323"/>
                  </a:lnTo>
                  <a:lnTo>
                    <a:pt x="1240" y="444"/>
                  </a:lnTo>
                  <a:lnTo>
                    <a:pt x="1253" y="566"/>
                  </a:lnTo>
                  <a:lnTo>
                    <a:pt x="1260" y="691"/>
                  </a:lnTo>
                  <a:lnTo>
                    <a:pt x="1259" y="817"/>
                  </a:lnTo>
                  <a:lnTo>
                    <a:pt x="1255" y="943"/>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2" name="Freeform 62"/>
            <p:cNvSpPr>
              <a:spLocks/>
            </p:cNvSpPr>
            <p:nvPr/>
          </p:nvSpPr>
          <p:spPr bwMode="auto">
            <a:xfrm>
              <a:off x="4203" y="1342"/>
              <a:ext cx="87" cy="79"/>
            </a:xfrm>
            <a:custGeom>
              <a:avLst/>
              <a:gdLst/>
              <a:ahLst/>
              <a:cxnLst>
                <a:cxn ang="0">
                  <a:pos x="301" y="124"/>
                </a:cxn>
                <a:cxn ang="0">
                  <a:pos x="435" y="114"/>
                </a:cxn>
                <a:cxn ang="0">
                  <a:pos x="434" y="150"/>
                </a:cxn>
                <a:cxn ang="0">
                  <a:pos x="422" y="183"/>
                </a:cxn>
                <a:cxn ang="0">
                  <a:pos x="401" y="214"/>
                </a:cxn>
                <a:cxn ang="0">
                  <a:pos x="380" y="246"/>
                </a:cxn>
                <a:cxn ang="0">
                  <a:pos x="358" y="276"/>
                </a:cxn>
                <a:cxn ang="0">
                  <a:pos x="346" y="311"/>
                </a:cxn>
                <a:cxn ang="0">
                  <a:pos x="346" y="350"/>
                </a:cxn>
                <a:cxn ang="0">
                  <a:pos x="363" y="394"/>
                </a:cxn>
                <a:cxn ang="0">
                  <a:pos x="344" y="396"/>
                </a:cxn>
                <a:cxn ang="0">
                  <a:pos x="327" y="394"/>
                </a:cxn>
                <a:cxn ang="0">
                  <a:pos x="311" y="385"/>
                </a:cxn>
                <a:cxn ang="0">
                  <a:pos x="297" y="374"/>
                </a:cxn>
                <a:cxn ang="0">
                  <a:pos x="284" y="360"/>
                </a:cxn>
                <a:cxn ang="0">
                  <a:pos x="271" y="348"/>
                </a:cxn>
                <a:cxn ang="0">
                  <a:pos x="260" y="337"/>
                </a:cxn>
                <a:cxn ang="0">
                  <a:pos x="249" y="332"/>
                </a:cxn>
                <a:cxn ang="0">
                  <a:pos x="238" y="340"/>
                </a:cxn>
                <a:cxn ang="0">
                  <a:pos x="231" y="351"/>
                </a:cxn>
                <a:cxn ang="0">
                  <a:pos x="225" y="362"/>
                </a:cxn>
                <a:cxn ang="0">
                  <a:pos x="221" y="374"/>
                </a:cxn>
                <a:cxn ang="0">
                  <a:pos x="213" y="383"/>
                </a:cxn>
                <a:cxn ang="0">
                  <a:pos x="205" y="390"/>
                </a:cxn>
                <a:cxn ang="0">
                  <a:pos x="192" y="394"/>
                </a:cxn>
                <a:cxn ang="0">
                  <a:pos x="177" y="394"/>
                </a:cxn>
                <a:cxn ang="0">
                  <a:pos x="171" y="361"/>
                </a:cxn>
                <a:cxn ang="0">
                  <a:pos x="157" y="335"/>
                </a:cxn>
                <a:cxn ang="0">
                  <a:pos x="136" y="313"/>
                </a:cxn>
                <a:cxn ang="0">
                  <a:pos x="111" y="294"/>
                </a:cxn>
                <a:cxn ang="0">
                  <a:pos x="82" y="277"/>
                </a:cxn>
                <a:cxn ang="0">
                  <a:pos x="53" y="262"/>
                </a:cxn>
                <a:cxn ang="0">
                  <a:pos x="25" y="245"/>
                </a:cxn>
                <a:cxn ang="0">
                  <a:pos x="0" y="228"/>
                </a:cxn>
                <a:cxn ang="0">
                  <a:pos x="16" y="218"/>
                </a:cxn>
                <a:cxn ang="0">
                  <a:pos x="35" y="212"/>
                </a:cxn>
                <a:cxn ang="0">
                  <a:pos x="56" y="209"/>
                </a:cxn>
                <a:cxn ang="0">
                  <a:pos x="78" y="207"/>
                </a:cxn>
                <a:cxn ang="0">
                  <a:pos x="99" y="204"/>
                </a:cxn>
                <a:cxn ang="0">
                  <a:pos x="119" y="201"/>
                </a:cxn>
                <a:cxn ang="0">
                  <a:pos x="138" y="195"/>
                </a:cxn>
                <a:cxn ang="0">
                  <a:pos x="156" y="187"/>
                </a:cxn>
                <a:cxn ang="0">
                  <a:pos x="228" y="0"/>
                </a:cxn>
                <a:cxn ang="0">
                  <a:pos x="241" y="9"/>
                </a:cxn>
                <a:cxn ang="0">
                  <a:pos x="251" y="23"/>
                </a:cxn>
                <a:cxn ang="0">
                  <a:pos x="258" y="39"/>
                </a:cxn>
                <a:cxn ang="0">
                  <a:pos x="265" y="58"/>
                </a:cxn>
                <a:cxn ang="0">
                  <a:pos x="269" y="75"/>
                </a:cxn>
                <a:cxn ang="0">
                  <a:pos x="277" y="93"/>
                </a:cxn>
                <a:cxn ang="0">
                  <a:pos x="286" y="109"/>
                </a:cxn>
                <a:cxn ang="0">
                  <a:pos x="301" y="124"/>
                </a:cxn>
              </a:cxnLst>
              <a:rect l="0" t="0" r="r" b="b"/>
              <a:pathLst>
                <a:path w="435" h="396">
                  <a:moveTo>
                    <a:pt x="301" y="124"/>
                  </a:moveTo>
                  <a:lnTo>
                    <a:pt x="435" y="114"/>
                  </a:lnTo>
                  <a:lnTo>
                    <a:pt x="434" y="150"/>
                  </a:lnTo>
                  <a:lnTo>
                    <a:pt x="422" y="183"/>
                  </a:lnTo>
                  <a:lnTo>
                    <a:pt x="401" y="214"/>
                  </a:lnTo>
                  <a:lnTo>
                    <a:pt x="380" y="246"/>
                  </a:lnTo>
                  <a:lnTo>
                    <a:pt x="358" y="276"/>
                  </a:lnTo>
                  <a:lnTo>
                    <a:pt x="346" y="311"/>
                  </a:lnTo>
                  <a:lnTo>
                    <a:pt x="346" y="350"/>
                  </a:lnTo>
                  <a:lnTo>
                    <a:pt x="363" y="394"/>
                  </a:lnTo>
                  <a:lnTo>
                    <a:pt x="344" y="396"/>
                  </a:lnTo>
                  <a:lnTo>
                    <a:pt x="327" y="394"/>
                  </a:lnTo>
                  <a:lnTo>
                    <a:pt x="311" y="385"/>
                  </a:lnTo>
                  <a:lnTo>
                    <a:pt x="297" y="374"/>
                  </a:lnTo>
                  <a:lnTo>
                    <a:pt x="284" y="360"/>
                  </a:lnTo>
                  <a:lnTo>
                    <a:pt x="271" y="348"/>
                  </a:lnTo>
                  <a:lnTo>
                    <a:pt x="260" y="337"/>
                  </a:lnTo>
                  <a:lnTo>
                    <a:pt x="249" y="332"/>
                  </a:lnTo>
                  <a:lnTo>
                    <a:pt x="238" y="340"/>
                  </a:lnTo>
                  <a:lnTo>
                    <a:pt x="231" y="351"/>
                  </a:lnTo>
                  <a:lnTo>
                    <a:pt x="225" y="362"/>
                  </a:lnTo>
                  <a:lnTo>
                    <a:pt x="221" y="374"/>
                  </a:lnTo>
                  <a:lnTo>
                    <a:pt x="213" y="383"/>
                  </a:lnTo>
                  <a:lnTo>
                    <a:pt x="205" y="390"/>
                  </a:lnTo>
                  <a:lnTo>
                    <a:pt x="192" y="394"/>
                  </a:lnTo>
                  <a:lnTo>
                    <a:pt x="177" y="394"/>
                  </a:lnTo>
                  <a:lnTo>
                    <a:pt x="171" y="361"/>
                  </a:lnTo>
                  <a:lnTo>
                    <a:pt x="157" y="335"/>
                  </a:lnTo>
                  <a:lnTo>
                    <a:pt x="136" y="313"/>
                  </a:lnTo>
                  <a:lnTo>
                    <a:pt x="111" y="294"/>
                  </a:lnTo>
                  <a:lnTo>
                    <a:pt x="82" y="277"/>
                  </a:lnTo>
                  <a:lnTo>
                    <a:pt x="53" y="262"/>
                  </a:lnTo>
                  <a:lnTo>
                    <a:pt x="25" y="245"/>
                  </a:lnTo>
                  <a:lnTo>
                    <a:pt x="0" y="228"/>
                  </a:lnTo>
                  <a:lnTo>
                    <a:pt x="16" y="218"/>
                  </a:lnTo>
                  <a:lnTo>
                    <a:pt x="35" y="212"/>
                  </a:lnTo>
                  <a:lnTo>
                    <a:pt x="56" y="209"/>
                  </a:lnTo>
                  <a:lnTo>
                    <a:pt x="78" y="207"/>
                  </a:lnTo>
                  <a:lnTo>
                    <a:pt x="99" y="204"/>
                  </a:lnTo>
                  <a:lnTo>
                    <a:pt x="119" y="201"/>
                  </a:lnTo>
                  <a:lnTo>
                    <a:pt x="138" y="195"/>
                  </a:lnTo>
                  <a:lnTo>
                    <a:pt x="156" y="187"/>
                  </a:lnTo>
                  <a:lnTo>
                    <a:pt x="228" y="0"/>
                  </a:lnTo>
                  <a:lnTo>
                    <a:pt x="241" y="9"/>
                  </a:lnTo>
                  <a:lnTo>
                    <a:pt x="251" y="23"/>
                  </a:lnTo>
                  <a:lnTo>
                    <a:pt x="258" y="39"/>
                  </a:lnTo>
                  <a:lnTo>
                    <a:pt x="265" y="58"/>
                  </a:lnTo>
                  <a:lnTo>
                    <a:pt x="269" y="75"/>
                  </a:lnTo>
                  <a:lnTo>
                    <a:pt x="277" y="93"/>
                  </a:lnTo>
                  <a:lnTo>
                    <a:pt x="286" y="109"/>
                  </a:lnTo>
                  <a:lnTo>
                    <a:pt x="301" y="12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3" name="Freeform 63"/>
            <p:cNvSpPr>
              <a:spLocks/>
            </p:cNvSpPr>
            <p:nvPr/>
          </p:nvSpPr>
          <p:spPr bwMode="auto">
            <a:xfrm>
              <a:off x="4228" y="1363"/>
              <a:ext cx="52" cy="41"/>
            </a:xfrm>
            <a:custGeom>
              <a:avLst/>
              <a:gdLst/>
              <a:ahLst/>
              <a:cxnLst>
                <a:cxn ang="0">
                  <a:pos x="258" y="62"/>
                </a:cxn>
                <a:cxn ang="0">
                  <a:pos x="248" y="79"/>
                </a:cxn>
                <a:cxn ang="0">
                  <a:pos x="235" y="96"/>
                </a:cxn>
                <a:cxn ang="0">
                  <a:pos x="220" y="110"/>
                </a:cxn>
                <a:cxn ang="0">
                  <a:pos x="206" y="126"/>
                </a:cxn>
                <a:cxn ang="0">
                  <a:pos x="194" y="141"/>
                </a:cxn>
                <a:cxn ang="0">
                  <a:pos x="185" y="160"/>
                </a:cxn>
                <a:cxn ang="0">
                  <a:pos x="181" y="181"/>
                </a:cxn>
                <a:cxn ang="0">
                  <a:pos x="186" y="207"/>
                </a:cxn>
                <a:cxn ang="0">
                  <a:pos x="169" y="192"/>
                </a:cxn>
                <a:cxn ang="0">
                  <a:pos x="153" y="180"/>
                </a:cxn>
                <a:cxn ang="0">
                  <a:pos x="136" y="171"/>
                </a:cxn>
                <a:cxn ang="0">
                  <a:pos x="122" y="168"/>
                </a:cxn>
                <a:cxn ang="0">
                  <a:pos x="105" y="168"/>
                </a:cxn>
                <a:cxn ang="0">
                  <a:pos x="92" y="175"/>
                </a:cxn>
                <a:cxn ang="0">
                  <a:pos x="80" y="187"/>
                </a:cxn>
                <a:cxn ang="0">
                  <a:pos x="72" y="207"/>
                </a:cxn>
                <a:cxn ang="0">
                  <a:pos x="0" y="145"/>
                </a:cxn>
                <a:cxn ang="0">
                  <a:pos x="6" y="136"/>
                </a:cxn>
                <a:cxn ang="0">
                  <a:pos x="13" y="134"/>
                </a:cxn>
                <a:cxn ang="0">
                  <a:pos x="20" y="135"/>
                </a:cxn>
                <a:cxn ang="0">
                  <a:pos x="27" y="141"/>
                </a:cxn>
                <a:cxn ang="0">
                  <a:pos x="33" y="145"/>
                </a:cxn>
                <a:cxn ang="0">
                  <a:pos x="41" y="149"/>
                </a:cxn>
                <a:cxn ang="0">
                  <a:pos x="50" y="149"/>
                </a:cxn>
                <a:cxn ang="0">
                  <a:pos x="62" y="145"/>
                </a:cxn>
                <a:cxn ang="0">
                  <a:pos x="103" y="0"/>
                </a:cxn>
                <a:cxn ang="0">
                  <a:pos x="108" y="24"/>
                </a:cxn>
                <a:cxn ang="0">
                  <a:pos x="122" y="42"/>
                </a:cxn>
                <a:cxn ang="0">
                  <a:pos x="141" y="51"/>
                </a:cxn>
                <a:cxn ang="0">
                  <a:pos x="166" y="57"/>
                </a:cxn>
                <a:cxn ang="0">
                  <a:pos x="191" y="58"/>
                </a:cxn>
                <a:cxn ang="0">
                  <a:pos x="217" y="58"/>
                </a:cxn>
                <a:cxn ang="0">
                  <a:pos x="239" y="58"/>
                </a:cxn>
                <a:cxn ang="0">
                  <a:pos x="258" y="62"/>
                </a:cxn>
              </a:cxnLst>
              <a:rect l="0" t="0" r="r" b="b"/>
              <a:pathLst>
                <a:path w="258" h="207">
                  <a:moveTo>
                    <a:pt x="258" y="62"/>
                  </a:moveTo>
                  <a:lnTo>
                    <a:pt x="248" y="79"/>
                  </a:lnTo>
                  <a:lnTo>
                    <a:pt x="235" y="96"/>
                  </a:lnTo>
                  <a:lnTo>
                    <a:pt x="220" y="110"/>
                  </a:lnTo>
                  <a:lnTo>
                    <a:pt x="206" y="126"/>
                  </a:lnTo>
                  <a:lnTo>
                    <a:pt x="194" y="141"/>
                  </a:lnTo>
                  <a:lnTo>
                    <a:pt x="185" y="160"/>
                  </a:lnTo>
                  <a:lnTo>
                    <a:pt x="181" y="181"/>
                  </a:lnTo>
                  <a:lnTo>
                    <a:pt x="186" y="207"/>
                  </a:lnTo>
                  <a:lnTo>
                    <a:pt x="169" y="192"/>
                  </a:lnTo>
                  <a:lnTo>
                    <a:pt x="153" y="180"/>
                  </a:lnTo>
                  <a:lnTo>
                    <a:pt x="136" y="171"/>
                  </a:lnTo>
                  <a:lnTo>
                    <a:pt x="122" y="168"/>
                  </a:lnTo>
                  <a:lnTo>
                    <a:pt x="105" y="168"/>
                  </a:lnTo>
                  <a:lnTo>
                    <a:pt x="92" y="175"/>
                  </a:lnTo>
                  <a:lnTo>
                    <a:pt x="80" y="187"/>
                  </a:lnTo>
                  <a:lnTo>
                    <a:pt x="72" y="207"/>
                  </a:lnTo>
                  <a:lnTo>
                    <a:pt x="0" y="145"/>
                  </a:lnTo>
                  <a:lnTo>
                    <a:pt x="6" y="136"/>
                  </a:lnTo>
                  <a:lnTo>
                    <a:pt x="13" y="134"/>
                  </a:lnTo>
                  <a:lnTo>
                    <a:pt x="20" y="135"/>
                  </a:lnTo>
                  <a:lnTo>
                    <a:pt x="27" y="141"/>
                  </a:lnTo>
                  <a:lnTo>
                    <a:pt x="33" y="145"/>
                  </a:lnTo>
                  <a:lnTo>
                    <a:pt x="41" y="149"/>
                  </a:lnTo>
                  <a:lnTo>
                    <a:pt x="50" y="149"/>
                  </a:lnTo>
                  <a:lnTo>
                    <a:pt x="62" y="145"/>
                  </a:lnTo>
                  <a:lnTo>
                    <a:pt x="103" y="0"/>
                  </a:lnTo>
                  <a:lnTo>
                    <a:pt x="108" y="24"/>
                  </a:lnTo>
                  <a:lnTo>
                    <a:pt x="122" y="42"/>
                  </a:lnTo>
                  <a:lnTo>
                    <a:pt x="141" y="51"/>
                  </a:lnTo>
                  <a:lnTo>
                    <a:pt x="166" y="57"/>
                  </a:lnTo>
                  <a:lnTo>
                    <a:pt x="191" y="58"/>
                  </a:lnTo>
                  <a:lnTo>
                    <a:pt x="217" y="58"/>
                  </a:lnTo>
                  <a:lnTo>
                    <a:pt x="239" y="58"/>
                  </a:lnTo>
                  <a:lnTo>
                    <a:pt x="258"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4" name="Freeform 64"/>
            <p:cNvSpPr>
              <a:spLocks/>
            </p:cNvSpPr>
            <p:nvPr/>
          </p:nvSpPr>
          <p:spPr bwMode="auto">
            <a:xfrm>
              <a:off x="4087" y="1373"/>
              <a:ext cx="87" cy="91"/>
            </a:xfrm>
            <a:custGeom>
              <a:avLst/>
              <a:gdLst/>
              <a:ahLst/>
              <a:cxnLst>
                <a:cxn ang="0">
                  <a:pos x="415" y="94"/>
                </a:cxn>
                <a:cxn ang="0">
                  <a:pos x="435" y="94"/>
                </a:cxn>
                <a:cxn ang="0">
                  <a:pos x="433" y="127"/>
                </a:cxn>
                <a:cxn ang="0">
                  <a:pos x="420" y="159"/>
                </a:cxn>
                <a:cxn ang="0">
                  <a:pos x="397" y="188"/>
                </a:cxn>
                <a:cxn ang="0">
                  <a:pos x="373" y="219"/>
                </a:cxn>
                <a:cxn ang="0">
                  <a:pos x="352" y="249"/>
                </a:cxn>
                <a:cxn ang="0">
                  <a:pos x="342" y="281"/>
                </a:cxn>
                <a:cxn ang="0">
                  <a:pos x="346" y="315"/>
                </a:cxn>
                <a:cxn ang="0">
                  <a:pos x="373" y="353"/>
                </a:cxn>
                <a:cxn ang="0">
                  <a:pos x="356" y="363"/>
                </a:cxn>
                <a:cxn ang="0">
                  <a:pos x="340" y="367"/>
                </a:cxn>
                <a:cxn ang="0">
                  <a:pos x="322" y="364"/>
                </a:cxn>
                <a:cxn ang="0">
                  <a:pos x="304" y="360"/>
                </a:cxn>
                <a:cxn ang="0">
                  <a:pos x="285" y="352"/>
                </a:cxn>
                <a:cxn ang="0">
                  <a:pos x="267" y="345"/>
                </a:cxn>
                <a:cxn ang="0">
                  <a:pos x="248" y="341"/>
                </a:cxn>
                <a:cxn ang="0">
                  <a:pos x="229" y="343"/>
                </a:cxn>
                <a:cxn ang="0">
                  <a:pos x="221" y="357"/>
                </a:cxn>
                <a:cxn ang="0">
                  <a:pos x="214" y="372"/>
                </a:cxn>
                <a:cxn ang="0">
                  <a:pos x="207" y="387"/>
                </a:cxn>
                <a:cxn ang="0">
                  <a:pos x="200" y="403"/>
                </a:cxn>
                <a:cxn ang="0">
                  <a:pos x="192" y="416"/>
                </a:cxn>
                <a:cxn ang="0">
                  <a:pos x="185" y="431"/>
                </a:cxn>
                <a:cxn ang="0">
                  <a:pos x="175" y="443"/>
                </a:cxn>
                <a:cxn ang="0">
                  <a:pos x="166" y="457"/>
                </a:cxn>
                <a:cxn ang="0">
                  <a:pos x="144" y="455"/>
                </a:cxn>
                <a:cxn ang="0">
                  <a:pos x="131" y="444"/>
                </a:cxn>
                <a:cxn ang="0">
                  <a:pos x="126" y="428"/>
                </a:cxn>
                <a:cxn ang="0">
                  <a:pos x="126" y="408"/>
                </a:cxn>
                <a:cxn ang="0">
                  <a:pos x="127" y="383"/>
                </a:cxn>
                <a:cxn ang="0">
                  <a:pos x="129" y="361"/>
                </a:cxn>
                <a:cxn ang="0">
                  <a:pos x="128" y="338"/>
                </a:cxn>
                <a:cxn ang="0">
                  <a:pos x="125" y="321"/>
                </a:cxn>
                <a:cxn ang="0">
                  <a:pos x="110" y="306"/>
                </a:cxn>
                <a:cxn ang="0">
                  <a:pos x="93" y="296"/>
                </a:cxn>
                <a:cxn ang="0">
                  <a:pos x="74" y="291"/>
                </a:cxn>
                <a:cxn ang="0">
                  <a:pos x="55" y="287"/>
                </a:cxn>
                <a:cxn ang="0">
                  <a:pos x="34" y="283"/>
                </a:cxn>
                <a:cxn ang="0">
                  <a:pos x="18" y="275"/>
                </a:cxn>
                <a:cxn ang="0">
                  <a:pos x="6" y="260"/>
                </a:cxn>
                <a:cxn ang="0">
                  <a:pos x="0" y="239"/>
                </a:cxn>
                <a:cxn ang="0">
                  <a:pos x="15" y="226"/>
                </a:cxn>
                <a:cxn ang="0">
                  <a:pos x="31" y="216"/>
                </a:cxn>
                <a:cxn ang="0">
                  <a:pos x="47" y="207"/>
                </a:cxn>
                <a:cxn ang="0">
                  <a:pos x="62" y="200"/>
                </a:cxn>
                <a:cxn ang="0">
                  <a:pos x="77" y="194"/>
                </a:cxn>
                <a:cxn ang="0">
                  <a:pos x="93" y="190"/>
                </a:cxn>
                <a:cxn ang="0">
                  <a:pos x="109" y="187"/>
                </a:cxn>
                <a:cxn ang="0">
                  <a:pos x="125" y="187"/>
                </a:cxn>
                <a:cxn ang="0">
                  <a:pos x="166" y="0"/>
                </a:cxn>
                <a:cxn ang="0">
                  <a:pos x="201" y="12"/>
                </a:cxn>
                <a:cxn ang="0">
                  <a:pos x="232" y="33"/>
                </a:cxn>
                <a:cxn ang="0">
                  <a:pos x="259" y="57"/>
                </a:cxn>
                <a:cxn ang="0">
                  <a:pos x="286" y="82"/>
                </a:cxn>
                <a:cxn ang="0">
                  <a:pos x="312" y="100"/>
                </a:cxn>
                <a:cxn ang="0">
                  <a:pos x="342" y="112"/>
                </a:cxn>
                <a:cxn ang="0">
                  <a:pos x="374" y="111"/>
                </a:cxn>
                <a:cxn ang="0">
                  <a:pos x="415" y="94"/>
                </a:cxn>
              </a:cxnLst>
              <a:rect l="0" t="0" r="r" b="b"/>
              <a:pathLst>
                <a:path w="435" h="457">
                  <a:moveTo>
                    <a:pt x="415" y="94"/>
                  </a:moveTo>
                  <a:lnTo>
                    <a:pt x="435" y="94"/>
                  </a:lnTo>
                  <a:lnTo>
                    <a:pt x="433" y="127"/>
                  </a:lnTo>
                  <a:lnTo>
                    <a:pt x="420" y="159"/>
                  </a:lnTo>
                  <a:lnTo>
                    <a:pt x="397" y="188"/>
                  </a:lnTo>
                  <a:lnTo>
                    <a:pt x="373" y="219"/>
                  </a:lnTo>
                  <a:lnTo>
                    <a:pt x="352" y="249"/>
                  </a:lnTo>
                  <a:lnTo>
                    <a:pt x="342" y="281"/>
                  </a:lnTo>
                  <a:lnTo>
                    <a:pt x="346" y="315"/>
                  </a:lnTo>
                  <a:lnTo>
                    <a:pt x="373" y="353"/>
                  </a:lnTo>
                  <a:lnTo>
                    <a:pt x="356" y="363"/>
                  </a:lnTo>
                  <a:lnTo>
                    <a:pt x="340" y="367"/>
                  </a:lnTo>
                  <a:lnTo>
                    <a:pt x="322" y="364"/>
                  </a:lnTo>
                  <a:lnTo>
                    <a:pt x="304" y="360"/>
                  </a:lnTo>
                  <a:lnTo>
                    <a:pt x="285" y="352"/>
                  </a:lnTo>
                  <a:lnTo>
                    <a:pt x="267" y="345"/>
                  </a:lnTo>
                  <a:lnTo>
                    <a:pt x="248" y="341"/>
                  </a:lnTo>
                  <a:lnTo>
                    <a:pt x="229" y="343"/>
                  </a:lnTo>
                  <a:lnTo>
                    <a:pt x="221" y="357"/>
                  </a:lnTo>
                  <a:lnTo>
                    <a:pt x="214" y="372"/>
                  </a:lnTo>
                  <a:lnTo>
                    <a:pt x="207" y="387"/>
                  </a:lnTo>
                  <a:lnTo>
                    <a:pt x="200" y="403"/>
                  </a:lnTo>
                  <a:lnTo>
                    <a:pt x="192" y="416"/>
                  </a:lnTo>
                  <a:lnTo>
                    <a:pt x="185" y="431"/>
                  </a:lnTo>
                  <a:lnTo>
                    <a:pt x="175" y="443"/>
                  </a:lnTo>
                  <a:lnTo>
                    <a:pt x="166" y="457"/>
                  </a:lnTo>
                  <a:lnTo>
                    <a:pt x="144" y="455"/>
                  </a:lnTo>
                  <a:lnTo>
                    <a:pt x="131" y="444"/>
                  </a:lnTo>
                  <a:lnTo>
                    <a:pt x="126" y="428"/>
                  </a:lnTo>
                  <a:lnTo>
                    <a:pt x="126" y="408"/>
                  </a:lnTo>
                  <a:lnTo>
                    <a:pt x="127" y="383"/>
                  </a:lnTo>
                  <a:lnTo>
                    <a:pt x="129" y="361"/>
                  </a:lnTo>
                  <a:lnTo>
                    <a:pt x="128" y="338"/>
                  </a:lnTo>
                  <a:lnTo>
                    <a:pt x="125" y="321"/>
                  </a:lnTo>
                  <a:lnTo>
                    <a:pt x="110" y="306"/>
                  </a:lnTo>
                  <a:lnTo>
                    <a:pt x="93" y="296"/>
                  </a:lnTo>
                  <a:lnTo>
                    <a:pt x="74" y="291"/>
                  </a:lnTo>
                  <a:lnTo>
                    <a:pt x="55" y="287"/>
                  </a:lnTo>
                  <a:lnTo>
                    <a:pt x="34" y="283"/>
                  </a:lnTo>
                  <a:lnTo>
                    <a:pt x="18" y="275"/>
                  </a:lnTo>
                  <a:lnTo>
                    <a:pt x="6" y="260"/>
                  </a:lnTo>
                  <a:lnTo>
                    <a:pt x="0" y="239"/>
                  </a:lnTo>
                  <a:lnTo>
                    <a:pt x="15" y="226"/>
                  </a:lnTo>
                  <a:lnTo>
                    <a:pt x="31" y="216"/>
                  </a:lnTo>
                  <a:lnTo>
                    <a:pt x="47" y="207"/>
                  </a:lnTo>
                  <a:lnTo>
                    <a:pt x="62" y="200"/>
                  </a:lnTo>
                  <a:lnTo>
                    <a:pt x="77" y="194"/>
                  </a:lnTo>
                  <a:lnTo>
                    <a:pt x="93" y="190"/>
                  </a:lnTo>
                  <a:lnTo>
                    <a:pt x="109" y="187"/>
                  </a:lnTo>
                  <a:lnTo>
                    <a:pt x="125" y="187"/>
                  </a:lnTo>
                  <a:lnTo>
                    <a:pt x="166" y="0"/>
                  </a:lnTo>
                  <a:lnTo>
                    <a:pt x="201" y="12"/>
                  </a:lnTo>
                  <a:lnTo>
                    <a:pt x="232" y="33"/>
                  </a:lnTo>
                  <a:lnTo>
                    <a:pt x="259" y="57"/>
                  </a:lnTo>
                  <a:lnTo>
                    <a:pt x="286" y="82"/>
                  </a:lnTo>
                  <a:lnTo>
                    <a:pt x="312" y="100"/>
                  </a:lnTo>
                  <a:lnTo>
                    <a:pt x="342" y="112"/>
                  </a:lnTo>
                  <a:lnTo>
                    <a:pt x="374" y="111"/>
                  </a:lnTo>
                  <a:lnTo>
                    <a:pt x="415"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5" name="Freeform 65"/>
            <p:cNvSpPr>
              <a:spLocks/>
            </p:cNvSpPr>
            <p:nvPr/>
          </p:nvSpPr>
          <p:spPr bwMode="auto">
            <a:xfrm>
              <a:off x="4102" y="1386"/>
              <a:ext cx="62" cy="58"/>
            </a:xfrm>
            <a:custGeom>
              <a:avLst/>
              <a:gdLst/>
              <a:ahLst/>
              <a:cxnLst>
                <a:cxn ang="0">
                  <a:pos x="290" y="72"/>
                </a:cxn>
                <a:cxn ang="0">
                  <a:pos x="312" y="72"/>
                </a:cxn>
                <a:cxn ang="0">
                  <a:pos x="292" y="96"/>
                </a:cxn>
                <a:cxn ang="0">
                  <a:pos x="273" y="117"/>
                </a:cxn>
                <a:cxn ang="0">
                  <a:pos x="253" y="136"/>
                </a:cxn>
                <a:cxn ang="0">
                  <a:pos x="236" y="156"/>
                </a:cxn>
                <a:cxn ang="0">
                  <a:pos x="222" y="174"/>
                </a:cxn>
                <a:cxn ang="0">
                  <a:pos x="217" y="195"/>
                </a:cxn>
                <a:cxn ang="0">
                  <a:pos x="220" y="219"/>
                </a:cxn>
                <a:cxn ang="0">
                  <a:pos x="238" y="248"/>
                </a:cxn>
                <a:cxn ang="0">
                  <a:pos x="225" y="247"/>
                </a:cxn>
                <a:cxn ang="0">
                  <a:pos x="212" y="246"/>
                </a:cxn>
                <a:cxn ang="0">
                  <a:pos x="199" y="244"/>
                </a:cxn>
                <a:cxn ang="0">
                  <a:pos x="186" y="241"/>
                </a:cxn>
                <a:cxn ang="0">
                  <a:pos x="173" y="238"/>
                </a:cxn>
                <a:cxn ang="0">
                  <a:pos x="159" y="235"/>
                </a:cxn>
                <a:cxn ang="0">
                  <a:pos x="145" y="231"/>
                </a:cxn>
                <a:cxn ang="0">
                  <a:pos x="135" y="228"/>
                </a:cxn>
                <a:cxn ang="0">
                  <a:pos x="93" y="290"/>
                </a:cxn>
                <a:cxn ang="0">
                  <a:pos x="91" y="276"/>
                </a:cxn>
                <a:cxn ang="0">
                  <a:pos x="87" y="261"/>
                </a:cxn>
                <a:cxn ang="0">
                  <a:pos x="80" y="244"/>
                </a:cxn>
                <a:cxn ang="0">
                  <a:pos x="70" y="228"/>
                </a:cxn>
                <a:cxn ang="0">
                  <a:pos x="56" y="211"/>
                </a:cxn>
                <a:cxn ang="0">
                  <a:pos x="39" y="197"/>
                </a:cxn>
                <a:cxn ang="0">
                  <a:pos x="20" y="185"/>
                </a:cxn>
                <a:cxn ang="0">
                  <a:pos x="0" y="176"/>
                </a:cxn>
                <a:cxn ang="0">
                  <a:pos x="39" y="176"/>
                </a:cxn>
                <a:cxn ang="0">
                  <a:pos x="69" y="167"/>
                </a:cxn>
                <a:cxn ang="0">
                  <a:pos x="88" y="148"/>
                </a:cxn>
                <a:cxn ang="0">
                  <a:pos x="100" y="122"/>
                </a:cxn>
                <a:cxn ang="0">
                  <a:pos x="108" y="91"/>
                </a:cxn>
                <a:cxn ang="0">
                  <a:pos x="113" y="59"/>
                </a:cxn>
                <a:cxn ang="0">
                  <a:pos x="117" y="28"/>
                </a:cxn>
                <a:cxn ang="0">
                  <a:pos x="124" y="0"/>
                </a:cxn>
                <a:cxn ang="0">
                  <a:pos x="139" y="19"/>
                </a:cxn>
                <a:cxn ang="0">
                  <a:pos x="157" y="38"/>
                </a:cxn>
                <a:cxn ang="0">
                  <a:pos x="175" y="55"/>
                </a:cxn>
                <a:cxn ang="0">
                  <a:pos x="195" y="71"/>
                </a:cxn>
                <a:cxn ang="0">
                  <a:pos x="215" y="80"/>
                </a:cxn>
                <a:cxn ang="0">
                  <a:pos x="239" y="84"/>
                </a:cxn>
                <a:cxn ang="0">
                  <a:pos x="263" y="82"/>
                </a:cxn>
                <a:cxn ang="0">
                  <a:pos x="290" y="72"/>
                </a:cxn>
              </a:cxnLst>
              <a:rect l="0" t="0" r="r" b="b"/>
              <a:pathLst>
                <a:path w="312" h="290">
                  <a:moveTo>
                    <a:pt x="290" y="72"/>
                  </a:moveTo>
                  <a:lnTo>
                    <a:pt x="312" y="72"/>
                  </a:lnTo>
                  <a:lnTo>
                    <a:pt x="292" y="96"/>
                  </a:lnTo>
                  <a:lnTo>
                    <a:pt x="273" y="117"/>
                  </a:lnTo>
                  <a:lnTo>
                    <a:pt x="253" y="136"/>
                  </a:lnTo>
                  <a:lnTo>
                    <a:pt x="236" y="156"/>
                  </a:lnTo>
                  <a:lnTo>
                    <a:pt x="222" y="174"/>
                  </a:lnTo>
                  <a:lnTo>
                    <a:pt x="217" y="195"/>
                  </a:lnTo>
                  <a:lnTo>
                    <a:pt x="220" y="219"/>
                  </a:lnTo>
                  <a:lnTo>
                    <a:pt x="238" y="248"/>
                  </a:lnTo>
                  <a:lnTo>
                    <a:pt x="225" y="247"/>
                  </a:lnTo>
                  <a:lnTo>
                    <a:pt x="212" y="246"/>
                  </a:lnTo>
                  <a:lnTo>
                    <a:pt x="199" y="244"/>
                  </a:lnTo>
                  <a:lnTo>
                    <a:pt x="186" y="241"/>
                  </a:lnTo>
                  <a:lnTo>
                    <a:pt x="173" y="238"/>
                  </a:lnTo>
                  <a:lnTo>
                    <a:pt x="159" y="235"/>
                  </a:lnTo>
                  <a:lnTo>
                    <a:pt x="145" y="231"/>
                  </a:lnTo>
                  <a:lnTo>
                    <a:pt x="135" y="228"/>
                  </a:lnTo>
                  <a:lnTo>
                    <a:pt x="93" y="290"/>
                  </a:lnTo>
                  <a:lnTo>
                    <a:pt x="91" y="276"/>
                  </a:lnTo>
                  <a:lnTo>
                    <a:pt x="87" y="261"/>
                  </a:lnTo>
                  <a:lnTo>
                    <a:pt x="80" y="244"/>
                  </a:lnTo>
                  <a:lnTo>
                    <a:pt x="70" y="228"/>
                  </a:lnTo>
                  <a:lnTo>
                    <a:pt x="56" y="211"/>
                  </a:lnTo>
                  <a:lnTo>
                    <a:pt x="39" y="197"/>
                  </a:lnTo>
                  <a:lnTo>
                    <a:pt x="20" y="185"/>
                  </a:lnTo>
                  <a:lnTo>
                    <a:pt x="0" y="176"/>
                  </a:lnTo>
                  <a:lnTo>
                    <a:pt x="39" y="176"/>
                  </a:lnTo>
                  <a:lnTo>
                    <a:pt x="69" y="167"/>
                  </a:lnTo>
                  <a:lnTo>
                    <a:pt x="88" y="148"/>
                  </a:lnTo>
                  <a:lnTo>
                    <a:pt x="100" y="122"/>
                  </a:lnTo>
                  <a:lnTo>
                    <a:pt x="108" y="91"/>
                  </a:lnTo>
                  <a:lnTo>
                    <a:pt x="113" y="59"/>
                  </a:lnTo>
                  <a:lnTo>
                    <a:pt x="117" y="28"/>
                  </a:lnTo>
                  <a:lnTo>
                    <a:pt x="124" y="0"/>
                  </a:lnTo>
                  <a:lnTo>
                    <a:pt x="139" y="19"/>
                  </a:lnTo>
                  <a:lnTo>
                    <a:pt x="157" y="38"/>
                  </a:lnTo>
                  <a:lnTo>
                    <a:pt x="175" y="55"/>
                  </a:lnTo>
                  <a:lnTo>
                    <a:pt x="195" y="71"/>
                  </a:lnTo>
                  <a:lnTo>
                    <a:pt x="215" y="80"/>
                  </a:lnTo>
                  <a:lnTo>
                    <a:pt x="239" y="84"/>
                  </a:lnTo>
                  <a:lnTo>
                    <a:pt x="263" y="82"/>
                  </a:lnTo>
                  <a:lnTo>
                    <a:pt x="290"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6" name="Freeform 66"/>
            <p:cNvSpPr>
              <a:spLocks/>
            </p:cNvSpPr>
            <p:nvPr/>
          </p:nvSpPr>
          <p:spPr bwMode="auto">
            <a:xfrm>
              <a:off x="4170" y="1417"/>
              <a:ext cx="77" cy="84"/>
            </a:xfrm>
            <a:custGeom>
              <a:avLst/>
              <a:gdLst/>
              <a:ahLst/>
              <a:cxnLst>
                <a:cxn ang="0">
                  <a:pos x="270" y="154"/>
                </a:cxn>
                <a:cxn ang="0">
                  <a:pos x="283" y="163"/>
                </a:cxn>
                <a:cxn ang="0">
                  <a:pos x="298" y="171"/>
                </a:cxn>
                <a:cxn ang="0">
                  <a:pos x="315" y="176"/>
                </a:cxn>
                <a:cxn ang="0">
                  <a:pos x="333" y="183"/>
                </a:cxn>
                <a:cxn ang="0">
                  <a:pos x="349" y="188"/>
                </a:cxn>
                <a:cxn ang="0">
                  <a:pos x="365" y="198"/>
                </a:cxn>
                <a:cxn ang="0">
                  <a:pos x="376" y="210"/>
                </a:cxn>
                <a:cxn ang="0">
                  <a:pos x="384" y="228"/>
                </a:cxn>
                <a:cxn ang="0">
                  <a:pos x="356" y="242"/>
                </a:cxn>
                <a:cxn ang="0">
                  <a:pos x="331" y="260"/>
                </a:cxn>
                <a:cxn ang="0">
                  <a:pos x="309" y="279"/>
                </a:cxn>
                <a:cxn ang="0">
                  <a:pos x="289" y="300"/>
                </a:cxn>
                <a:cxn ang="0">
                  <a:pos x="274" y="323"/>
                </a:cxn>
                <a:cxn ang="0">
                  <a:pos x="263" y="350"/>
                </a:cxn>
                <a:cxn ang="0">
                  <a:pos x="258" y="380"/>
                </a:cxn>
                <a:cxn ang="0">
                  <a:pos x="260" y="414"/>
                </a:cxn>
                <a:cxn ang="0">
                  <a:pos x="241" y="420"/>
                </a:cxn>
                <a:cxn ang="0">
                  <a:pos x="224" y="419"/>
                </a:cxn>
                <a:cxn ang="0">
                  <a:pos x="207" y="412"/>
                </a:cxn>
                <a:cxn ang="0">
                  <a:pos x="193" y="401"/>
                </a:cxn>
                <a:cxn ang="0">
                  <a:pos x="178" y="385"/>
                </a:cxn>
                <a:cxn ang="0">
                  <a:pos x="164" y="369"/>
                </a:cxn>
                <a:cxn ang="0">
                  <a:pos x="149" y="353"/>
                </a:cxn>
                <a:cxn ang="0">
                  <a:pos x="135" y="341"/>
                </a:cxn>
                <a:cxn ang="0">
                  <a:pos x="118" y="349"/>
                </a:cxn>
                <a:cxn ang="0">
                  <a:pos x="101" y="358"/>
                </a:cxn>
                <a:cxn ang="0">
                  <a:pos x="81" y="367"/>
                </a:cxn>
                <a:cxn ang="0">
                  <a:pos x="63" y="373"/>
                </a:cxn>
                <a:cxn ang="0">
                  <a:pos x="44" y="376"/>
                </a:cxn>
                <a:cxn ang="0">
                  <a:pos x="28" y="375"/>
                </a:cxn>
                <a:cxn ang="0">
                  <a:pos x="13" y="367"/>
                </a:cxn>
                <a:cxn ang="0">
                  <a:pos x="0" y="352"/>
                </a:cxn>
                <a:cxn ang="0">
                  <a:pos x="15" y="326"/>
                </a:cxn>
                <a:cxn ang="0">
                  <a:pos x="31" y="300"/>
                </a:cxn>
                <a:cxn ang="0">
                  <a:pos x="42" y="271"/>
                </a:cxn>
                <a:cxn ang="0">
                  <a:pos x="51" y="242"/>
                </a:cxn>
                <a:cxn ang="0">
                  <a:pos x="51" y="213"/>
                </a:cxn>
                <a:cxn ang="0">
                  <a:pos x="44" y="185"/>
                </a:cxn>
                <a:cxn ang="0">
                  <a:pos x="27" y="158"/>
                </a:cxn>
                <a:cxn ang="0">
                  <a:pos x="0" y="134"/>
                </a:cxn>
                <a:cxn ang="0">
                  <a:pos x="13" y="118"/>
                </a:cxn>
                <a:cxn ang="0">
                  <a:pos x="29" y="110"/>
                </a:cxn>
                <a:cxn ang="0">
                  <a:pos x="49" y="107"/>
                </a:cxn>
                <a:cxn ang="0">
                  <a:pos x="69" y="110"/>
                </a:cxn>
                <a:cxn ang="0">
                  <a:pos x="88" y="115"/>
                </a:cxn>
                <a:cxn ang="0">
                  <a:pos x="109" y="122"/>
                </a:cxn>
                <a:cxn ang="0">
                  <a:pos x="128" y="127"/>
                </a:cxn>
                <a:cxn ang="0">
                  <a:pos x="146" y="134"/>
                </a:cxn>
                <a:cxn ang="0">
                  <a:pos x="156" y="114"/>
                </a:cxn>
                <a:cxn ang="0">
                  <a:pos x="168" y="94"/>
                </a:cxn>
                <a:cxn ang="0">
                  <a:pos x="180" y="75"/>
                </a:cxn>
                <a:cxn ang="0">
                  <a:pos x="193" y="58"/>
                </a:cxn>
                <a:cxn ang="0">
                  <a:pos x="206" y="40"/>
                </a:cxn>
                <a:cxn ang="0">
                  <a:pos x="219" y="26"/>
                </a:cxn>
                <a:cxn ang="0">
                  <a:pos x="233" y="11"/>
                </a:cxn>
                <a:cxn ang="0">
                  <a:pos x="249" y="0"/>
                </a:cxn>
                <a:cxn ang="0">
                  <a:pos x="270" y="154"/>
                </a:cxn>
              </a:cxnLst>
              <a:rect l="0" t="0" r="r" b="b"/>
              <a:pathLst>
                <a:path w="384" h="420">
                  <a:moveTo>
                    <a:pt x="270" y="154"/>
                  </a:moveTo>
                  <a:lnTo>
                    <a:pt x="283" y="163"/>
                  </a:lnTo>
                  <a:lnTo>
                    <a:pt x="298" y="171"/>
                  </a:lnTo>
                  <a:lnTo>
                    <a:pt x="315" y="176"/>
                  </a:lnTo>
                  <a:lnTo>
                    <a:pt x="333" y="183"/>
                  </a:lnTo>
                  <a:lnTo>
                    <a:pt x="349" y="188"/>
                  </a:lnTo>
                  <a:lnTo>
                    <a:pt x="365" y="198"/>
                  </a:lnTo>
                  <a:lnTo>
                    <a:pt x="376" y="210"/>
                  </a:lnTo>
                  <a:lnTo>
                    <a:pt x="384" y="228"/>
                  </a:lnTo>
                  <a:lnTo>
                    <a:pt x="356" y="242"/>
                  </a:lnTo>
                  <a:lnTo>
                    <a:pt x="331" y="260"/>
                  </a:lnTo>
                  <a:lnTo>
                    <a:pt x="309" y="279"/>
                  </a:lnTo>
                  <a:lnTo>
                    <a:pt x="289" y="300"/>
                  </a:lnTo>
                  <a:lnTo>
                    <a:pt x="274" y="323"/>
                  </a:lnTo>
                  <a:lnTo>
                    <a:pt x="263" y="350"/>
                  </a:lnTo>
                  <a:lnTo>
                    <a:pt x="258" y="380"/>
                  </a:lnTo>
                  <a:lnTo>
                    <a:pt x="260" y="414"/>
                  </a:lnTo>
                  <a:lnTo>
                    <a:pt x="241" y="420"/>
                  </a:lnTo>
                  <a:lnTo>
                    <a:pt x="224" y="419"/>
                  </a:lnTo>
                  <a:lnTo>
                    <a:pt x="207" y="412"/>
                  </a:lnTo>
                  <a:lnTo>
                    <a:pt x="193" y="401"/>
                  </a:lnTo>
                  <a:lnTo>
                    <a:pt x="178" y="385"/>
                  </a:lnTo>
                  <a:lnTo>
                    <a:pt x="164" y="369"/>
                  </a:lnTo>
                  <a:lnTo>
                    <a:pt x="149" y="353"/>
                  </a:lnTo>
                  <a:lnTo>
                    <a:pt x="135" y="341"/>
                  </a:lnTo>
                  <a:lnTo>
                    <a:pt x="118" y="349"/>
                  </a:lnTo>
                  <a:lnTo>
                    <a:pt x="101" y="358"/>
                  </a:lnTo>
                  <a:lnTo>
                    <a:pt x="81" y="367"/>
                  </a:lnTo>
                  <a:lnTo>
                    <a:pt x="63" y="373"/>
                  </a:lnTo>
                  <a:lnTo>
                    <a:pt x="44" y="376"/>
                  </a:lnTo>
                  <a:lnTo>
                    <a:pt x="28" y="375"/>
                  </a:lnTo>
                  <a:lnTo>
                    <a:pt x="13" y="367"/>
                  </a:lnTo>
                  <a:lnTo>
                    <a:pt x="0" y="352"/>
                  </a:lnTo>
                  <a:lnTo>
                    <a:pt x="15" y="326"/>
                  </a:lnTo>
                  <a:lnTo>
                    <a:pt x="31" y="300"/>
                  </a:lnTo>
                  <a:lnTo>
                    <a:pt x="42" y="271"/>
                  </a:lnTo>
                  <a:lnTo>
                    <a:pt x="51" y="242"/>
                  </a:lnTo>
                  <a:lnTo>
                    <a:pt x="51" y="213"/>
                  </a:lnTo>
                  <a:lnTo>
                    <a:pt x="44" y="185"/>
                  </a:lnTo>
                  <a:lnTo>
                    <a:pt x="27" y="158"/>
                  </a:lnTo>
                  <a:lnTo>
                    <a:pt x="0" y="134"/>
                  </a:lnTo>
                  <a:lnTo>
                    <a:pt x="13" y="118"/>
                  </a:lnTo>
                  <a:lnTo>
                    <a:pt x="29" y="110"/>
                  </a:lnTo>
                  <a:lnTo>
                    <a:pt x="49" y="107"/>
                  </a:lnTo>
                  <a:lnTo>
                    <a:pt x="69" y="110"/>
                  </a:lnTo>
                  <a:lnTo>
                    <a:pt x="88" y="115"/>
                  </a:lnTo>
                  <a:lnTo>
                    <a:pt x="109" y="122"/>
                  </a:lnTo>
                  <a:lnTo>
                    <a:pt x="128" y="127"/>
                  </a:lnTo>
                  <a:lnTo>
                    <a:pt x="146" y="134"/>
                  </a:lnTo>
                  <a:lnTo>
                    <a:pt x="156" y="114"/>
                  </a:lnTo>
                  <a:lnTo>
                    <a:pt x="168" y="94"/>
                  </a:lnTo>
                  <a:lnTo>
                    <a:pt x="180" y="75"/>
                  </a:lnTo>
                  <a:lnTo>
                    <a:pt x="193" y="58"/>
                  </a:lnTo>
                  <a:lnTo>
                    <a:pt x="206" y="40"/>
                  </a:lnTo>
                  <a:lnTo>
                    <a:pt x="219" y="26"/>
                  </a:lnTo>
                  <a:lnTo>
                    <a:pt x="233" y="11"/>
                  </a:lnTo>
                  <a:lnTo>
                    <a:pt x="249" y="0"/>
                  </a:lnTo>
                  <a:lnTo>
                    <a:pt x="270" y="15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7" name="Freeform 67"/>
            <p:cNvSpPr>
              <a:spLocks/>
            </p:cNvSpPr>
            <p:nvPr/>
          </p:nvSpPr>
          <p:spPr bwMode="auto">
            <a:xfrm>
              <a:off x="4185" y="1435"/>
              <a:ext cx="47" cy="54"/>
            </a:xfrm>
            <a:custGeom>
              <a:avLst/>
              <a:gdLst/>
              <a:ahLst/>
              <a:cxnLst>
                <a:cxn ang="0">
                  <a:pos x="239" y="136"/>
                </a:cxn>
                <a:cxn ang="0">
                  <a:pos x="229" y="141"/>
                </a:cxn>
                <a:cxn ang="0">
                  <a:pos x="220" y="147"/>
                </a:cxn>
                <a:cxn ang="0">
                  <a:pos x="208" y="152"/>
                </a:cxn>
                <a:cxn ang="0">
                  <a:pos x="197" y="158"/>
                </a:cxn>
                <a:cxn ang="0">
                  <a:pos x="185" y="164"/>
                </a:cxn>
                <a:cxn ang="0">
                  <a:pos x="174" y="173"/>
                </a:cxn>
                <a:cxn ang="0">
                  <a:pos x="164" y="183"/>
                </a:cxn>
                <a:cxn ang="0">
                  <a:pos x="156" y="198"/>
                </a:cxn>
                <a:cxn ang="0">
                  <a:pos x="146" y="270"/>
                </a:cxn>
                <a:cxn ang="0">
                  <a:pos x="127" y="255"/>
                </a:cxn>
                <a:cxn ang="0">
                  <a:pos x="109" y="237"/>
                </a:cxn>
                <a:cxn ang="0">
                  <a:pos x="92" y="219"/>
                </a:cxn>
                <a:cxn ang="0">
                  <a:pos x="76" y="206"/>
                </a:cxn>
                <a:cxn ang="0">
                  <a:pos x="58" y="196"/>
                </a:cxn>
                <a:cxn ang="0">
                  <a:pos x="41" y="194"/>
                </a:cxn>
                <a:cxn ang="0">
                  <a:pos x="21" y="204"/>
                </a:cxn>
                <a:cxn ang="0">
                  <a:pos x="0" y="228"/>
                </a:cxn>
                <a:cxn ang="0">
                  <a:pos x="6" y="210"/>
                </a:cxn>
                <a:cxn ang="0">
                  <a:pos x="15" y="193"/>
                </a:cxn>
                <a:cxn ang="0">
                  <a:pos x="24" y="174"/>
                </a:cxn>
                <a:cxn ang="0">
                  <a:pos x="34" y="155"/>
                </a:cxn>
                <a:cxn ang="0">
                  <a:pos x="39" y="135"/>
                </a:cxn>
                <a:cxn ang="0">
                  <a:pos x="41" y="117"/>
                </a:cxn>
                <a:cxn ang="0">
                  <a:pos x="35" y="100"/>
                </a:cxn>
                <a:cxn ang="0">
                  <a:pos x="22" y="84"/>
                </a:cxn>
                <a:cxn ang="0">
                  <a:pos x="0" y="72"/>
                </a:cxn>
                <a:cxn ang="0">
                  <a:pos x="13" y="70"/>
                </a:cxn>
                <a:cxn ang="0">
                  <a:pos x="23" y="76"/>
                </a:cxn>
                <a:cxn ang="0">
                  <a:pos x="30" y="83"/>
                </a:cxn>
                <a:cxn ang="0">
                  <a:pos x="37" y="93"/>
                </a:cxn>
                <a:cxn ang="0">
                  <a:pos x="42" y="102"/>
                </a:cxn>
                <a:cxn ang="0">
                  <a:pos x="50" y="110"/>
                </a:cxn>
                <a:cxn ang="0">
                  <a:pos x="59" y="114"/>
                </a:cxn>
                <a:cxn ang="0">
                  <a:pos x="74" y="114"/>
                </a:cxn>
                <a:cxn ang="0">
                  <a:pos x="146" y="0"/>
                </a:cxn>
                <a:cxn ang="0">
                  <a:pos x="138" y="27"/>
                </a:cxn>
                <a:cxn ang="0">
                  <a:pos x="139" y="52"/>
                </a:cxn>
                <a:cxn ang="0">
                  <a:pos x="147" y="70"/>
                </a:cxn>
                <a:cxn ang="0">
                  <a:pos x="161" y="87"/>
                </a:cxn>
                <a:cxn ang="0">
                  <a:pos x="178" y="100"/>
                </a:cxn>
                <a:cxn ang="0">
                  <a:pos x="198" y="112"/>
                </a:cxn>
                <a:cxn ang="0">
                  <a:pos x="219" y="123"/>
                </a:cxn>
                <a:cxn ang="0">
                  <a:pos x="239" y="136"/>
                </a:cxn>
              </a:cxnLst>
              <a:rect l="0" t="0" r="r" b="b"/>
              <a:pathLst>
                <a:path w="239" h="270">
                  <a:moveTo>
                    <a:pt x="239" y="136"/>
                  </a:moveTo>
                  <a:lnTo>
                    <a:pt x="229" y="141"/>
                  </a:lnTo>
                  <a:lnTo>
                    <a:pt x="220" y="147"/>
                  </a:lnTo>
                  <a:lnTo>
                    <a:pt x="208" y="152"/>
                  </a:lnTo>
                  <a:lnTo>
                    <a:pt x="197" y="158"/>
                  </a:lnTo>
                  <a:lnTo>
                    <a:pt x="185" y="164"/>
                  </a:lnTo>
                  <a:lnTo>
                    <a:pt x="174" y="173"/>
                  </a:lnTo>
                  <a:lnTo>
                    <a:pt x="164" y="183"/>
                  </a:lnTo>
                  <a:lnTo>
                    <a:pt x="156" y="198"/>
                  </a:lnTo>
                  <a:lnTo>
                    <a:pt x="146" y="270"/>
                  </a:lnTo>
                  <a:lnTo>
                    <a:pt x="127" y="255"/>
                  </a:lnTo>
                  <a:lnTo>
                    <a:pt x="109" y="237"/>
                  </a:lnTo>
                  <a:lnTo>
                    <a:pt x="92" y="219"/>
                  </a:lnTo>
                  <a:lnTo>
                    <a:pt x="76" y="206"/>
                  </a:lnTo>
                  <a:lnTo>
                    <a:pt x="58" y="196"/>
                  </a:lnTo>
                  <a:lnTo>
                    <a:pt x="41" y="194"/>
                  </a:lnTo>
                  <a:lnTo>
                    <a:pt x="21" y="204"/>
                  </a:lnTo>
                  <a:lnTo>
                    <a:pt x="0" y="228"/>
                  </a:lnTo>
                  <a:lnTo>
                    <a:pt x="6" y="210"/>
                  </a:lnTo>
                  <a:lnTo>
                    <a:pt x="15" y="193"/>
                  </a:lnTo>
                  <a:lnTo>
                    <a:pt x="24" y="174"/>
                  </a:lnTo>
                  <a:lnTo>
                    <a:pt x="34" y="155"/>
                  </a:lnTo>
                  <a:lnTo>
                    <a:pt x="39" y="135"/>
                  </a:lnTo>
                  <a:lnTo>
                    <a:pt x="41" y="117"/>
                  </a:lnTo>
                  <a:lnTo>
                    <a:pt x="35" y="100"/>
                  </a:lnTo>
                  <a:lnTo>
                    <a:pt x="22" y="84"/>
                  </a:lnTo>
                  <a:lnTo>
                    <a:pt x="0" y="72"/>
                  </a:lnTo>
                  <a:lnTo>
                    <a:pt x="13" y="70"/>
                  </a:lnTo>
                  <a:lnTo>
                    <a:pt x="23" y="76"/>
                  </a:lnTo>
                  <a:lnTo>
                    <a:pt x="30" y="83"/>
                  </a:lnTo>
                  <a:lnTo>
                    <a:pt x="37" y="93"/>
                  </a:lnTo>
                  <a:lnTo>
                    <a:pt x="42" y="102"/>
                  </a:lnTo>
                  <a:lnTo>
                    <a:pt x="50" y="110"/>
                  </a:lnTo>
                  <a:lnTo>
                    <a:pt x="59" y="114"/>
                  </a:lnTo>
                  <a:lnTo>
                    <a:pt x="74" y="114"/>
                  </a:lnTo>
                  <a:lnTo>
                    <a:pt x="146" y="0"/>
                  </a:lnTo>
                  <a:lnTo>
                    <a:pt x="138" y="27"/>
                  </a:lnTo>
                  <a:lnTo>
                    <a:pt x="139" y="52"/>
                  </a:lnTo>
                  <a:lnTo>
                    <a:pt x="147" y="70"/>
                  </a:lnTo>
                  <a:lnTo>
                    <a:pt x="161" y="87"/>
                  </a:lnTo>
                  <a:lnTo>
                    <a:pt x="178" y="100"/>
                  </a:lnTo>
                  <a:lnTo>
                    <a:pt x="198" y="112"/>
                  </a:lnTo>
                  <a:lnTo>
                    <a:pt x="219" y="123"/>
                  </a:lnTo>
                  <a:lnTo>
                    <a:pt x="239" y="13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8" name="Freeform 68"/>
            <p:cNvSpPr>
              <a:spLocks/>
            </p:cNvSpPr>
            <p:nvPr/>
          </p:nvSpPr>
          <p:spPr bwMode="auto">
            <a:xfrm>
              <a:off x="4297" y="1514"/>
              <a:ext cx="27" cy="50"/>
            </a:xfrm>
            <a:custGeom>
              <a:avLst/>
              <a:gdLst/>
              <a:ahLst/>
              <a:cxnLst>
                <a:cxn ang="0">
                  <a:pos x="134" y="249"/>
                </a:cxn>
                <a:cxn ang="0">
                  <a:pos x="128" y="239"/>
                </a:cxn>
                <a:cxn ang="0">
                  <a:pos x="120" y="233"/>
                </a:cxn>
                <a:cxn ang="0">
                  <a:pos x="108" y="231"/>
                </a:cxn>
                <a:cxn ang="0">
                  <a:pos x="98" y="232"/>
                </a:cxn>
                <a:cxn ang="0">
                  <a:pos x="86" y="233"/>
                </a:cxn>
                <a:cxn ang="0">
                  <a:pos x="76" y="235"/>
                </a:cxn>
                <a:cxn ang="0">
                  <a:pos x="67" y="237"/>
                </a:cxn>
                <a:cxn ang="0">
                  <a:pos x="62" y="239"/>
                </a:cxn>
                <a:cxn ang="0">
                  <a:pos x="66" y="223"/>
                </a:cxn>
                <a:cxn ang="0">
                  <a:pos x="70" y="212"/>
                </a:cxn>
                <a:cxn ang="0">
                  <a:pos x="73" y="200"/>
                </a:cxn>
                <a:cxn ang="0">
                  <a:pos x="78" y="191"/>
                </a:cxn>
                <a:cxn ang="0">
                  <a:pos x="80" y="181"/>
                </a:cxn>
                <a:cxn ang="0">
                  <a:pos x="80" y="171"/>
                </a:cxn>
                <a:cxn ang="0">
                  <a:pos x="77" y="159"/>
                </a:cxn>
                <a:cxn ang="0">
                  <a:pos x="72" y="145"/>
                </a:cxn>
                <a:cxn ang="0">
                  <a:pos x="60" y="139"/>
                </a:cxn>
                <a:cxn ang="0">
                  <a:pos x="50" y="135"/>
                </a:cxn>
                <a:cxn ang="0">
                  <a:pos x="41" y="129"/>
                </a:cxn>
                <a:cxn ang="0">
                  <a:pos x="32" y="126"/>
                </a:cxn>
                <a:cxn ang="0">
                  <a:pos x="23" y="120"/>
                </a:cxn>
                <a:cxn ang="0">
                  <a:pos x="15" y="117"/>
                </a:cxn>
                <a:cxn ang="0">
                  <a:pos x="7" y="115"/>
                </a:cxn>
                <a:cxn ang="0">
                  <a:pos x="0" y="115"/>
                </a:cxn>
                <a:cxn ang="0">
                  <a:pos x="24" y="108"/>
                </a:cxn>
                <a:cxn ang="0">
                  <a:pos x="43" y="99"/>
                </a:cxn>
                <a:cxn ang="0">
                  <a:pos x="59" y="86"/>
                </a:cxn>
                <a:cxn ang="0">
                  <a:pos x="72" y="73"/>
                </a:cxn>
                <a:cxn ang="0">
                  <a:pos x="82" y="56"/>
                </a:cxn>
                <a:cxn ang="0">
                  <a:pos x="93" y="38"/>
                </a:cxn>
                <a:cxn ang="0">
                  <a:pos x="103" y="19"/>
                </a:cxn>
                <a:cxn ang="0">
                  <a:pos x="114" y="0"/>
                </a:cxn>
                <a:cxn ang="0">
                  <a:pos x="134" y="249"/>
                </a:cxn>
              </a:cxnLst>
              <a:rect l="0" t="0" r="r" b="b"/>
              <a:pathLst>
                <a:path w="134" h="249">
                  <a:moveTo>
                    <a:pt x="134" y="249"/>
                  </a:moveTo>
                  <a:lnTo>
                    <a:pt x="128" y="239"/>
                  </a:lnTo>
                  <a:lnTo>
                    <a:pt x="120" y="233"/>
                  </a:lnTo>
                  <a:lnTo>
                    <a:pt x="108" y="231"/>
                  </a:lnTo>
                  <a:lnTo>
                    <a:pt x="98" y="232"/>
                  </a:lnTo>
                  <a:lnTo>
                    <a:pt x="86" y="233"/>
                  </a:lnTo>
                  <a:lnTo>
                    <a:pt x="76" y="235"/>
                  </a:lnTo>
                  <a:lnTo>
                    <a:pt x="67" y="237"/>
                  </a:lnTo>
                  <a:lnTo>
                    <a:pt x="62" y="239"/>
                  </a:lnTo>
                  <a:lnTo>
                    <a:pt x="66" y="223"/>
                  </a:lnTo>
                  <a:lnTo>
                    <a:pt x="70" y="212"/>
                  </a:lnTo>
                  <a:lnTo>
                    <a:pt x="73" y="200"/>
                  </a:lnTo>
                  <a:lnTo>
                    <a:pt x="78" y="191"/>
                  </a:lnTo>
                  <a:lnTo>
                    <a:pt x="80" y="181"/>
                  </a:lnTo>
                  <a:lnTo>
                    <a:pt x="80" y="171"/>
                  </a:lnTo>
                  <a:lnTo>
                    <a:pt x="77" y="159"/>
                  </a:lnTo>
                  <a:lnTo>
                    <a:pt x="72" y="145"/>
                  </a:lnTo>
                  <a:lnTo>
                    <a:pt x="60" y="139"/>
                  </a:lnTo>
                  <a:lnTo>
                    <a:pt x="50" y="135"/>
                  </a:lnTo>
                  <a:lnTo>
                    <a:pt x="41" y="129"/>
                  </a:lnTo>
                  <a:lnTo>
                    <a:pt x="32" y="126"/>
                  </a:lnTo>
                  <a:lnTo>
                    <a:pt x="23" y="120"/>
                  </a:lnTo>
                  <a:lnTo>
                    <a:pt x="15" y="117"/>
                  </a:lnTo>
                  <a:lnTo>
                    <a:pt x="7" y="115"/>
                  </a:lnTo>
                  <a:lnTo>
                    <a:pt x="0" y="115"/>
                  </a:lnTo>
                  <a:lnTo>
                    <a:pt x="24" y="108"/>
                  </a:lnTo>
                  <a:lnTo>
                    <a:pt x="43" y="99"/>
                  </a:lnTo>
                  <a:lnTo>
                    <a:pt x="59" y="86"/>
                  </a:lnTo>
                  <a:lnTo>
                    <a:pt x="72" y="73"/>
                  </a:lnTo>
                  <a:lnTo>
                    <a:pt x="82" y="56"/>
                  </a:lnTo>
                  <a:lnTo>
                    <a:pt x="93" y="38"/>
                  </a:lnTo>
                  <a:lnTo>
                    <a:pt x="103" y="19"/>
                  </a:lnTo>
                  <a:lnTo>
                    <a:pt x="114" y="0"/>
                  </a:lnTo>
                  <a:lnTo>
                    <a:pt x="134" y="249"/>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69" name="Freeform 69"/>
            <p:cNvSpPr>
              <a:spLocks/>
            </p:cNvSpPr>
            <p:nvPr/>
          </p:nvSpPr>
          <p:spPr bwMode="auto">
            <a:xfrm>
              <a:off x="4145" y="1547"/>
              <a:ext cx="34" cy="42"/>
            </a:xfrm>
            <a:custGeom>
              <a:avLst/>
              <a:gdLst/>
              <a:ahLst/>
              <a:cxnLst>
                <a:cxn ang="0">
                  <a:pos x="166" y="72"/>
                </a:cxn>
                <a:cxn ang="0">
                  <a:pos x="166" y="196"/>
                </a:cxn>
                <a:cxn ang="0">
                  <a:pos x="157" y="192"/>
                </a:cxn>
                <a:cxn ang="0">
                  <a:pos x="149" y="188"/>
                </a:cxn>
                <a:cxn ang="0">
                  <a:pos x="141" y="185"/>
                </a:cxn>
                <a:cxn ang="0">
                  <a:pos x="133" y="181"/>
                </a:cxn>
                <a:cxn ang="0">
                  <a:pos x="123" y="178"/>
                </a:cxn>
                <a:cxn ang="0">
                  <a:pos x="114" y="177"/>
                </a:cxn>
                <a:cxn ang="0">
                  <a:pos x="104" y="176"/>
                </a:cxn>
                <a:cxn ang="0">
                  <a:pos x="94" y="176"/>
                </a:cxn>
                <a:cxn ang="0">
                  <a:pos x="72" y="206"/>
                </a:cxn>
                <a:cxn ang="0">
                  <a:pos x="70" y="199"/>
                </a:cxn>
                <a:cxn ang="0">
                  <a:pos x="66" y="189"/>
                </a:cxn>
                <a:cxn ang="0">
                  <a:pos x="59" y="177"/>
                </a:cxn>
                <a:cxn ang="0">
                  <a:pos x="51" y="166"/>
                </a:cxn>
                <a:cxn ang="0">
                  <a:pos x="39" y="152"/>
                </a:cxn>
                <a:cxn ang="0">
                  <a:pos x="28" y="143"/>
                </a:cxn>
                <a:cxn ang="0">
                  <a:pos x="13" y="136"/>
                </a:cxn>
                <a:cxn ang="0">
                  <a:pos x="0" y="134"/>
                </a:cxn>
                <a:cxn ang="0">
                  <a:pos x="52" y="0"/>
                </a:cxn>
                <a:cxn ang="0">
                  <a:pos x="56" y="20"/>
                </a:cxn>
                <a:cxn ang="0">
                  <a:pos x="64" y="39"/>
                </a:cxn>
                <a:cxn ang="0">
                  <a:pos x="74" y="54"/>
                </a:cxn>
                <a:cxn ang="0">
                  <a:pos x="89" y="66"/>
                </a:cxn>
                <a:cxn ang="0">
                  <a:pos x="104" y="73"/>
                </a:cxn>
                <a:cxn ang="0">
                  <a:pos x="122" y="77"/>
                </a:cxn>
                <a:cxn ang="0">
                  <a:pos x="142" y="76"/>
                </a:cxn>
                <a:cxn ang="0">
                  <a:pos x="166" y="72"/>
                </a:cxn>
              </a:cxnLst>
              <a:rect l="0" t="0" r="r" b="b"/>
              <a:pathLst>
                <a:path w="166" h="206">
                  <a:moveTo>
                    <a:pt x="166" y="72"/>
                  </a:moveTo>
                  <a:lnTo>
                    <a:pt x="166" y="196"/>
                  </a:lnTo>
                  <a:lnTo>
                    <a:pt x="157" y="192"/>
                  </a:lnTo>
                  <a:lnTo>
                    <a:pt x="149" y="188"/>
                  </a:lnTo>
                  <a:lnTo>
                    <a:pt x="141" y="185"/>
                  </a:lnTo>
                  <a:lnTo>
                    <a:pt x="133" y="181"/>
                  </a:lnTo>
                  <a:lnTo>
                    <a:pt x="123" y="178"/>
                  </a:lnTo>
                  <a:lnTo>
                    <a:pt x="114" y="177"/>
                  </a:lnTo>
                  <a:lnTo>
                    <a:pt x="104" y="176"/>
                  </a:lnTo>
                  <a:lnTo>
                    <a:pt x="94" y="176"/>
                  </a:lnTo>
                  <a:lnTo>
                    <a:pt x="72" y="206"/>
                  </a:lnTo>
                  <a:lnTo>
                    <a:pt x="70" y="199"/>
                  </a:lnTo>
                  <a:lnTo>
                    <a:pt x="66" y="189"/>
                  </a:lnTo>
                  <a:lnTo>
                    <a:pt x="59" y="177"/>
                  </a:lnTo>
                  <a:lnTo>
                    <a:pt x="51" y="166"/>
                  </a:lnTo>
                  <a:lnTo>
                    <a:pt x="39" y="152"/>
                  </a:lnTo>
                  <a:lnTo>
                    <a:pt x="28" y="143"/>
                  </a:lnTo>
                  <a:lnTo>
                    <a:pt x="13" y="136"/>
                  </a:lnTo>
                  <a:lnTo>
                    <a:pt x="0" y="134"/>
                  </a:lnTo>
                  <a:lnTo>
                    <a:pt x="52" y="0"/>
                  </a:lnTo>
                  <a:lnTo>
                    <a:pt x="56" y="20"/>
                  </a:lnTo>
                  <a:lnTo>
                    <a:pt x="64" y="39"/>
                  </a:lnTo>
                  <a:lnTo>
                    <a:pt x="74" y="54"/>
                  </a:lnTo>
                  <a:lnTo>
                    <a:pt x="89" y="66"/>
                  </a:lnTo>
                  <a:lnTo>
                    <a:pt x="104" y="73"/>
                  </a:lnTo>
                  <a:lnTo>
                    <a:pt x="122" y="77"/>
                  </a:lnTo>
                  <a:lnTo>
                    <a:pt x="142" y="76"/>
                  </a:lnTo>
                  <a:lnTo>
                    <a:pt x="16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0" name="Freeform 70"/>
            <p:cNvSpPr>
              <a:spLocks/>
            </p:cNvSpPr>
            <p:nvPr/>
          </p:nvSpPr>
          <p:spPr bwMode="auto">
            <a:xfrm>
              <a:off x="4063" y="1572"/>
              <a:ext cx="49" cy="66"/>
            </a:xfrm>
            <a:custGeom>
              <a:avLst/>
              <a:gdLst/>
              <a:ahLst/>
              <a:cxnLst>
                <a:cxn ang="0">
                  <a:pos x="246" y="92"/>
                </a:cxn>
                <a:cxn ang="0">
                  <a:pos x="235" y="280"/>
                </a:cxn>
                <a:cxn ang="0">
                  <a:pos x="173" y="248"/>
                </a:cxn>
                <a:cxn ang="0">
                  <a:pos x="111" y="331"/>
                </a:cxn>
                <a:cxn ang="0">
                  <a:pos x="111" y="314"/>
                </a:cxn>
                <a:cxn ang="0">
                  <a:pos x="119" y="295"/>
                </a:cxn>
                <a:cxn ang="0">
                  <a:pos x="129" y="275"/>
                </a:cxn>
                <a:cxn ang="0">
                  <a:pos x="141" y="256"/>
                </a:cxn>
                <a:cxn ang="0">
                  <a:pos x="146" y="236"/>
                </a:cxn>
                <a:cxn ang="0">
                  <a:pos x="144" y="220"/>
                </a:cxn>
                <a:cxn ang="0">
                  <a:pos x="130" y="205"/>
                </a:cxn>
                <a:cxn ang="0">
                  <a:pos x="101" y="196"/>
                </a:cxn>
                <a:cxn ang="0">
                  <a:pos x="86" y="187"/>
                </a:cxn>
                <a:cxn ang="0">
                  <a:pos x="68" y="183"/>
                </a:cxn>
                <a:cxn ang="0">
                  <a:pos x="48" y="181"/>
                </a:cxn>
                <a:cxn ang="0">
                  <a:pos x="30" y="178"/>
                </a:cxn>
                <a:cxn ang="0">
                  <a:pos x="14" y="172"/>
                </a:cxn>
                <a:cxn ang="0">
                  <a:pos x="4" y="161"/>
                </a:cxn>
                <a:cxn ang="0">
                  <a:pos x="0" y="142"/>
                </a:cxn>
                <a:cxn ang="0">
                  <a:pos x="7" y="114"/>
                </a:cxn>
                <a:cxn ang="0">
                  <a:pos x="32" y="111"/>
                </a:cxn>
                <a:cxn ang="0">
                  <a:pos x="57" y="105"/>
                </a:cxn>
                <a:cxn ang="0">
                  <a:pos x="77" y="96"/>
                </a:cxn>
                <a:cxn ang="0">
                  <a:pos x="98" y="83"/>
                </a:cxn>
                <a:cxn ang="0">
                  <a:pos x="112" y="66"/>
                </a:cxn>
                <a:cxn ang="0">
                  <a:pos x="126" y="47"/>
                </a:cxn>
                <a:cxn ang="0">
                  <a:pos x="135" y="25"/>
                </a:cxn>
                <a:cxn ang="0">
                  <a:pos x="142" y="0"/>
                </a:cxn>
                <a:cxn ang="0">
                  <a:pos x="148" y="16"/>
                </a:cxn>
                <a:cxn ang="0">
                  <a:pos x="157" y="34"/>
                </a:cxn>
                <a:cxn ang="0">
                  <a:pos x="167" y="52"/>
                </a:cxn>
                <a:cxn ang="0">
                  <a:pos x="178" y="70"/>
                </a:cxn>
                <a:cxn ang="0">
                  <a:pos x="190" y="82"/>
                </a:cxn>
                <a:cxn ang="0">
                  <a:pos x="205" y="92"/>
                </a:cxn>
                <a:cxn ang="0">
                  <a:pos x="223" y="96"/>
                </a:cxn>
                <a:cxn ang="0">
                  <a:pos x="246" y="92"/>
                </a:cxn>
              </a:cxnLst>
              <a:rect l="0" t="0" r="r" b="b"/>
              <a:pathLst>
                <a:path w="246" h="331">
                  <a:moveTo>
                    <a:pt x="246" y="92"/>
                  </a:moveTo>
                  <a:lnTo>
                    <a:pt x="235" y="280"/>
                  </a:lnTo>
                  <a:lnTo>
                    <a:pt x="173" y="248"/>
                  </a:lnTo>
                  <a:lnTo>
                    <a:pt x="111" y="331"/>
                  </a:lnTo>
                  <a:lnTo>
                    <a:pt x="111" y="314"/>
                  </a:lnTo>
                  <a:lnTo>
                    <a:pt x="119" y="295"/>
                  </a:lnTo>
                  <a:lnTo>
                    <a:pt x="129" y="275"/>
                  </a:lnTo>
                  <a:lnTo>
                    <a:pt x="141" y="256"/>
                  </a:lnTo>
                  <a:lnTo>
                    <a:pt x="146" y="236"/>
                  </a:lnTo>
                  <a:lnTo>
                    <a:pt x="144" y="220"/>
                  </a:lnTo>
                  <a:lnTo>
                    <a:pt x="130" y="205"/>
                  </a:lnTo>
                  <a:lnTo>
                    <a:pt x="101" y="196"/>
                  </a:lnTo>
                  <a:lnTo>
                    <a:pt x="86" y="187"/>
                  </a:lnTo>
                  <a:lnTo>
                    <a:pt x="68" y="183"/>
                  </a:lnTo>
                  <a:lnTo>
                    <a:pt x="48" y="181"/>
                  </a:lnTo>
                  <a:lnTo>
                    <a:pt x="30" y="178"/>
                  </a:lnTo>
                  <a:lnTo>
                    <a:pt x="14" y="172"/>
                  </a:lnTo>
                  <a:lnTo>
                    <a:pt x="4" y="161"/>
                  </a:lnTo>
                  <a:lnTo>
                    <a:pt x="0" y="142"/>
                  </a:lnTo>
                  <a:lnTo>
                    <a:pt x="7" y="114"/>
                  </a:lnTo>
                  <a:lnTo>
                    <a:pt x="32" y="111"/>
                  </a:lnTo>
                  <a:lnTo>
                    <a:pt x="57" y="105"/>
                  </a:lnTo>
                  <a:lnTo>
                    <a:pt x="77" y="96"/>
                  </a:lnTo>
                  <a:lnTo>
                    <a:pt x="98" y="83"/>
                  </a:lnTo>
                  <a:lnTo>
                    <a:pt x="112" y="66"/>
                  </a:lnTo>
                  <a:lnTo>
                    <a:pt x="126" y="47"/>
                  </a:lnTo>
                  <a:lnTo>
                    <a:pt x="135" y="25"/>
                  </a:lnTo>
                  <a:lnTo>
                    <a:pt x="142" y="0"/>
                  </a:lnTo>
                  <a:lnTo>
                    <a:pt x="148" y="16"/>
                  </a:lnTo>
                  <a:lnTo>
                    <a:pt x="157" y="34"/>
                  </a:lnTo>
                  <a:lnTo>
                    <a:pt x="167" y="52"/>
                  </a:lnTo>
                  <a:lnTo>
                    <a:pt x="178" y="70"/>
                  </a:lnTo>
                  <a:lnTo>
                    <a:pt x="190" y="82"/>
                  </a:lnTo>
                  <a:lnTo>
                    <a:pt x="205" y="92"/>
                  </a:lnTo>
                  <a:lnTo>
                    <a:pt x="223" y="96"/>
                  </a:lnTo>
                  <a:lnTo>
                    <a:pt x="246" y="9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1" name="Freeform 71"/>
            <p:cNvSpPr>
              <a:spLocks/>
            </p:cNvSpPr>
            <p:nvPr/>
          </p:nvSpPr>
          <p:spPr bwMode="auto">
            <a:xfrm>
              <a:off x="4046" y="1616"/>
              <a:ext cx="62" cy="122"/>
            </a:xfrm>
            <a:custGeom>
              <a:avLst/>
              <a:gdLst/>
              <a:ahLst/>
              <a:cxnLst>
                <a:cxn ang="0">
                  <a:pos x="155" y="30"/>
                </a:cxn>
                <a:cxn ang="0">
                  <a:pos x="153" y="53"/>
                </a:cxn>
                <a:cxn ang="0">
                  <a:pos x="149" y="77"/>
                </a:cxn>
                <a:cxn ang="0">
                  <a:pos x="143" y="99"/>
                </a:cxn>
                <a:cxn ang="0">
                  <a:pos x="137" y="123"/>
                </a:cxn>
                <a:cxn ang="0">
                  <a:pos x="132" y="146"/>
                </a:cxn>
                <a:cxn ang="0">
                  <a:pos x="129" y="169"/>
                </a:cxn>
                <a:cxn ang="0">
                  <a:pos x="129" y="193"/>
                </a:cxn>
                <a:cxn ang="0">
                  <a:pos x="135" y="217"/>
                </a:cxn>
                <a:cxn ang="0">
                  <a:pos x="160" y="207"/>
                </a:cxn>
                <a:cxn ang="0">
                  <a:pos x="182" y="190"/>
                </a:cxn>
                <a:cxn ang="0">
                  <a:pos x="203" y="168"/>
                </a:cxn>
                <a:cxn ang="0">
                  <a:pos x="223" y="147"/>
                </a:cxn>
                <a:cxn ang="0">
                  <a:pos x="242" y="126"/>
                </a:cxn>
                <a:cxn ang="0">
                  <a:pos x="263" y="115"/>
                </a:cxn>
                <a:cxn ang="0">
                  <a:pos x="285" y="112"/>
                </a:cxn>
                <a:cxn ang="0">
                  <a:pos x="311" y="124"/>
                </a:cxn>
                <a:cxn ang="0">
                  <a:pos x="310" y="182"/>
                </a:cxn>
                <a:cxn ang="0">
                  <a:pos x="303" y="242"/>
                </a:cxn>
                <a:cxn ang="0">
                  <a:pos x="291" y="301"/>
                </a:cxn>
                <a:cxn ang="0">
                  <a:pos x="279" y="363"/>
                </a:cxn>
                <a:cxn ang="0">
                  <a:pos x="263" y="424"/>
                </a:cxn>
                <a:cxn ang="0">
                  <a:pos x="251" y="486"/>
                </a:cxn>
                <a:cxn ang="0">
                  <a:pos x="241" y="548"/>
                </a:cxn>
                <a:cxn ang="0">
                  <a:pos x="239" y="611"/>
                </a:cxn>
                <a:cxn ang="0">
                  <a:pos x="206" y="607"/>
                </a:cxn>
                <a:cxn ang="0">
                  <a:pos x="175" y="603"/>
                </a:cxn>
                <a:cxn ang="0">
                  <a:pos x="142" y="599"/>
                </a:cxn>
                <a:cxn ang="0">
                  <a:pos x="111" y="595"/>
                </a:cxn>
                <a:cxn ang="0">
                  <a:pos x="80" y="587"/>
                </a:cxn>
                <a:cxn ang="0">
                  <a:pos x="51" y="578"/>
                </a:cxn>
                <a:cxn ang="0">
                  <a:pos x="24" y="565"/>
                </a:cxn>
                <a:cxn ang="0">
                  <a:pos x="0" y="549"/>
                </a:cxn>
                <a:cxn ang="0">
                  <a:pos x="23" y="485"/>
                </a:cxn>
                <a:cxn ang="0">
                  <a:pos x="40" y="418"/>
                </a:cxn>
                <a:cxn ang="0">
                  <a:pos x="52" y="350"/>
                </a:cxn>
                <a:cxn ang="0">
                  <a:pos x="62" y="281"/>
                </a:cxn>
                <a:cxn ang="0">
                  <a:pos x="68" y="210"/>
                </a:cxn>
                <a:cxn ang="0">
                  <a:pos x="75" y="140"/>
                </a:cxn>
                <a:cxn ang="0">
                  <a:pos x="82" y="69"/>
                </a:cxn>
                <a:cxn ang="0">
                  <a:pos x="93" y="0"/>
                </a:cxn>
                <a:cxn ang="0">
                  <a:pos x="103" y="0"/>
                </a:cxn>
                <a:cxn ang="0">
                  <a:pos x="114" y="2"/>
                </a:cxn>
                <a:cxn ang="0">
                  <a:pos x="123" y="5"/>
                </a:cxn>
                <a:cxn ang="0">
                  <a:pos x="132" y="11"/>
                </a:cxn>
                <a:cxn ang="0">
                  <a:pos x="138" y="15"/>
                </a:cxn>
                <a:cxn ang="0">
                  <a:pos x="145" y="20"/>
                </a:cxn>
                <a:cxn ang="0">
                  <a:pos x="150" y="25"/>
                </a:cxn>
                <a:cxn ang="0">
                  <a:pos x="155" y="30"/>
                </a:cxn>
              </a:cxnLst>
              <a:rect l="0" t="0" r="r" b="b"/>
              <a:pathLst>
                <a:path w="311" h="611">
                  <a:moveTo>
                    <a:pt x="155" y="30"/>
                  </a:moveTo>
                  <a:lnTo>
                    <a:pt x="153" y="53"/>
                  </a:lnTo>
                  <a:lnTo>
                    <a:pt x="149" y="77"/>
                  </a:lnTo>
                  <a:lnTo>
                    <a:pt x="143" y="99"/>
                  </a:lnTo>
                  <a:lnTo>
                    <a:pt x="137" y="123"/>
                  </a:lnTo>
                  <a:lnTo>
                    <a:pt x="132" y="146"/>
                  </a:lnTo>
                  <a:lnTo>
                    <a:pt x="129" y="169"/>
                  </a:lnTo>
                  <a:lnTo>
                    <a:pt x="129" y="193"/>
                  </a:lnTo>
                  <a:lnTo>
                    <a:pt x="135" y="217"/>
                  </a:lnTo>
                  <a:lnTo>
                    <a:pt x="160" y="207"/>
                  </a:lnTo>
                  <a:lnTo>
                    <a:pt x="182" y="190"/>
                  </a:lnTo>
                  <a:lnTo>
                    <a:pt x="203" y="168"/>
                  </a:lnTo>
                  <a:lnTo>
                    <a:pt x="223" y="147"/>
                  </a:lnTo>
                  <a:lnTo>
                    <a:pt x="242" y="126"/>
                  </a:lnTo>
                  <a:lnTo>
                    <a:pt x="263" y="115"/>
                  </a:lnTo>
                  <a:lnTo>
                    <a:pt x="285" y="112"/>
                  </a:lnTo>
                  <a:lnTo>
                    <a:pt x="311" y="124"/>
                  </a:lnTo>
                  <a:lnTo>
                    <a:pt x="310" y="182"/>
                  </a:lnTo>
                  <a:lnTo>
                    <a:pt x="303" y="242"/>
                  </a:lnTo>
                  <a:lnTo>
                    <a:pt x="291" y="301"/>
                  </a:lnTo>
                  <a:lnTo>
                    <a:pt x="279" y="363"/>
                  </a:lnTo>
                  <a:lnTo>
                    <a:pt x="263" y="424"/>
                  </a:lnTo>
                  <a:lnTo>
                    <a:pt x="251" y="486"/>
                  </a:lnTo>
                  <a:lnTo>
                    <a:pt x="241" y="548"/>
                  </a:lnTo>
                  <a:lnTo>
                    <a:pt x="239" y="611"/>
                  </a:lnTo>
                  <a:lnTo>
                    <a:pt x="206" y="607"/>
                  </a:lnTo>
                  <a:lnTo>
                    <a:pt x="175" y="603"/>
                  </a:lnTo>
                  <a:lnTo>
                    <a:pt x="142" y="599"/>
                  </a:lnTo>
                  <a:lnTo>
                    <a:pt x="111" y="595"/>
                  </a:lnTo>
                  <a:lnTo>
                    <a:pt x="80" y="587"/>
                  </a:lnTo>
                  <a:lnTo>
                    <a:pt x="51" y="578"/>
                  </a:lnTo>
                  <a:lnTo>
                    <a:pt x="24" y="565"/>
                  </a:lnTo>
                  <a:lnTo>
                    <a:pt x="0" y="549"/>
                  </a:lnTo>
                  <a:lnTo>
                    <a:pt x="23" y="485"/>
                  </a:lnTo>
                  <a:lnTo>
                    <a:pt x="40" y="418"/>
                  </a:lnTo>
                  <a:lnTo>
                    <a:pt x="52" y="350"/>
                  </a:lnTo>
                  <a:lnTo>
                    <a:pt x="62" y="281"/>
                  </a:lnTo>
                  <a:lnTo>
                    <a:pt x="68" y="210"/>
                  </a:lnTo>
                  <a:lnTo>
                    <a:pt x="75" y="140"/>
                  </a:lnTo>
                  <a:lnTo>
                    <a:pt x="82" y="69"/>
                  </a:lnTo>
                  <a:lnTo>
                    <a:pt x="93" y="0"/>
                  </a:lnTo>
                  <a:lnTo>
                    <a:pt x="103" y="0"/>
                  </a:lnTo>
                  <a:lnTo>
                    <a:pt x="114" y="2"/>
                  </a:lnTo>
                  <a:lnTo>
                    <a:pt x="123" y="5"/>
                  </a:lnTo>
                  <a:lnTo>
                    <a:pt x="132" y="11"/>
                  </a:lnTo>
                  <a:lnTo>
                    <a:pt x="138" y="15"/>
                  </a:lnTo>
                  <a:lnTo>
                    <a:pt x="145" y="20"/>
                  </a:lnTo>
                  <a:lnTo>
                    <a:pt x="150" y="25"/>
                  </a:lnTo>
                  <a:lnTo>
                    <a:pt x="155" y="30"/>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2" name="Freeform 72"/>
            <p:cNvSpPr>
              <a:spLocks/>
            </p:cNvSpPr>
            <p:nvPr/>
          </p:nvSpPr>
          <p:spPr bwMode="auto">
            <a:xfrm>
              <a:off x="4232" y="1620"/>
              <a:ext cx="54" cy="60"/>
            </a:xfrm>
            <a:custGeom>
              <a:avLst/>
              <a:gdLst/>
              <a:ahLst/>
              <a:cxnLst>
                <a:cxn ang="0">
                  <a:pos x="156" y="93"/>
                </a:cxn>
                <a:cxn ang="0">
                  <a:pos x="167" y="87"/>
                </a:cxn>
                <a:cxn ang="0">
                  <a:pos x="178" y="82"/>
                </a:cxn>
                <a:cxn ang="0">
                  <a:pos x="190" y="75"/>
                </a:cxn>
                <a:cxn ang="0">
                  <a:pos x="202" y="69"/>
                </a:cxn>
                <a:cxn ang="0">
                  <a:pos x="213" y="63"/>
                </a:cxn>
                <a:cxn ang="0">
                  <a:pos x="226" y="60"/>
                </a:cxn>
                <a:cxn ang="0">
                  <a:pos x="237" y="59"/>
                </a:cxn>
                <a:cxn ang="0">
                  <a:pos x="250" y="62"/>
                </a:cxn>
                <a:cxn ang="0">
                  <a:pos x="270" y="218"/>
                </a:cxn>
                <a:cxn ang="0">
                  <a:pos x="253" y="211"/>
                </a:cxn>
                <a:cxn ang="0">
                  <a:pos x="239" y="205"/>
                </a:cxn>
                <a:cxn ang="0">
                  <a:pos x="226" y="197"/>
                </a:cxn>
                <a:cxn ang="0">
                  <a:pos x="213" y="190"/>
                </a:cxn>
                <a:cxn ang="0">
                  <a:pos x="200" y="183"/>
                </a:cxn>
                <a:cxn ang="0">
                  <a:pos x="189" y="181"/>
                </a:cxn>
                <a:cxn ang="0">
                  <a:pos x="177" y="181"/>
                </a:cxn>
                <a:cxn ang="0">
                  <a:pos x="166" y="187"/>
                </a:cxn>
                <a:cxn ang="0">
                  <a:pos x="125" y="301"/>
                </a:cxn>
                <a:cxn ang="0">
                  <a:pos x="119" y="291"/>
                </a:cxn>
                <a:cxn ang="0">
                  <a:pos x="115" y="281"/>
                </a:cxn>
                <a:cxn ang="0">
                  <a:pos x="113" y="270"/>
                </a:cxn>
                <a:cxn ang="0">
                  <a:pos x="113" y="260"/>
                </a:cxn>
                <a:cxn ang="0">
                  <a:pos x="111" y="250"/>
                </a:cxn>
                <a:cxn ang="0">
                  <a:pos x="108" y="241"/>
                </a:cxn>
                <a:cxn ang="0">
                  <a:pos x="103" y="233"/>
                </a:cxn>
                <a:cxn ang="0">
                  <a:pos x="94" y="228"/>
                </a:cxn>
                <a:cxn ang="0">
                  <a:pos x="83" y="218"/>
                </a:cxn>
                <a:cxn ang="0">
                  <a:pos x="74" y="213"/>
                </a:cxn>
                <a:cxn ang="0">
                  <a:pos x="62" y="210"/>
                </a:cxn>
                <a:cxn ang="0">
                  <a:pos x="51" y="211"/>
                </a:cxn>
                <a:cxn ang="0">
                  <a:pos x="37" y="213"/>
                </a:cxn>
                <a:cxn ang="0">
                  <a:pos x="25" y="215"/>
                </a:cxn>
                <a:cxn ang="0">
                  <a:pos x="11" y="216"/>
                </a:cxn>
                <a:cxn ang="0">
                  <a:pos x="0" y="218"/>
                </a:cxn>
                <a:cxn ang="0">
                  <a:pos x="24" y="197"/>
                </a:cxn>
                <a:cxn ang="0">
                  <a:pos x="44" y="173"/>
                </a:cxn>
                <a:cxn ang="0">
                  <a:pos x="60" y="147"/>
                </a:cxn>
                <a:cxn ang="0">
                  <a:pos x="72" y="120"/>
                </a:cxn>
                <a:cxn ang="0">
                  <a:pos x="80" y="91"/>
                </a:cxn>
                <a:cxn ang="0">
                  <a:pos x="85" y="61"/>
                </a:cxn>
                <a:cxn ang="0">
                  <a:pos x="85" y="31"/>
                </a:cxn>
                <a:cxn ang="0">
                  <a:pos x="83" y="0"/>
                </a:cxn>
                <a:cxn ang="0">
                  <a:pos x="95" y="9"/>
                </a:cxn>
                <a:cxn ang="0">
                  <a:pos x="104" y="22"/>
                </a:cxn>
                <a:cxn ang="0">
                  <a:pos x="109" y="34"/>
                </a:cxn>
                <a:cxn ang="0">
                  <a:pos x="115" y="50"/>
                </a:cxn>
                <a:cxn ang="0">
                  <a:pos x="120" y="62"/>
                </a:cxn>
                <a:cxn ang="0">
                  <a:pos x="128" y="76"/>
                </a:cxn>
                <a:cxn ang="0">
                  <a:pos x="139" y="86"/>
                </a:cxn>
                <a:cxn ang="0">
                  <a:pos x="156" y="93"/>
                </a:cxn>
              </a:cxnLst>
              <a:rect l="0" t="0" r="r" b="b"/>
              <a:pathLst>
                <a:path w="270" h="301">
                  <a:moveTo>
                    <a:pt x="156" y="93"/>
                  </a:moveTo>
                  <a:lnTo>
                    <a:pt x="167" y="87"/>
                  </a:lnTo>
                  <a:lnTo>
                    <a:pt x="178" y="82"/>
                  </a:lnTo>
                  <a:lnTo>
                    <a:pt x="190" y="75"/>
                  </a:lnTo>
                  <a:lnTo>
                    <a:pt x="202" y="69"/>
                  </a:lnTo>
                  <a:lnTo>
                    <a:pt x="213" y="63"/>
                  </a:lnTo>
                  <a:lnTo>
                    <a:pt x="226" y="60"/>
                  </a:lnTo>
                  <a:lnTo>
                    <a:pt x="237" y="59"/>
                  </a:lnTo>
                  <a:lnTo>
                    <a:pt x="250" y="62"/>
                  </a:lnTo>
                  <a:lnTo>
                    <a:pt x="270" y="218"/>
                  </a:lnTo>
                  <a:lnTo>
                    <a:pt x="253" y="211"/>
                  </a:lnTo>
                  <a:lnTo>
                    <a:pt x="239" y="205"/>
                  </a:lnTo>
                  <a:lnTo>
                    <a:pt x="226" y="197"/>
                  </a:lnTo>
                  <a:lnTo>
                    <a:pt x="213" y="190"/>
                  </a:lnTo>
                  <a:lnTo>
                    <a:pt x="200" y="183"/>
                  </a:lnTo>
                  <a:lnTo>
                    <a:pt x="189" y="181"/>
                  </a:lnTo>
                  <a:lnTo>
                    <a:pt x="177" y="181"/>
                  </a:lnTo>
                  <a:lnTo>
                    <a:pt x="166" y="187"/>
                  </a:lnTo>
                  <a:lnTo>
                    <a:pt x="125" y="301"/>
                  </a:lnTo>
                  <a:lnTo>
                    <a:pt x="119" y="291"/>
                  </a:lnTo>
                  <a:lnTo>
                    <a:pt x="115" y="281"/>
                  </a:lnTo>
                  <a:lnTo>
                    <a:pt x="113" y="270"/>
                  </a:lnTo>
                  <a:lnTo>
                    <a:pt x="113" y="260"/>
                  </a:lnTo>
                  <a:lnTo>
                    <a:pt x="111" y="250"/>
                  </a:lnTo>
                  <a:lnTo>
                    <a:pt x="108" y="241"/>
                  </a:lnTo>
                  <a:lnTo>
                    <a:pt x="103" y="233"/>
                  </a:lnTo>
                  <a:lnTo>
                    <a:pt x="94" y="228"/>
                  </a:lnTo>
                  <a:lnTo>
                    <a:pt x="83" y="218"/>
                  </a:lnTo>
                  <a:lnTo>
                    <a:pt x="74" y="213"/>
                  </a:lnTo>
                  <a:lnTo>
                    <a:pt x="62" y="210"/>
                  </a:lnTo>
                  <a:lnTo>
                    <a:pt x="51" y="211"/>
                  </a:lnTo>
                  <a:lnTo>
                    <a:pt x="37" y="213"/>
                  </a:lnTo>
                  <a:lnTo>
                    <a:pt x="25" y="215"/>
                  </a:lnTo>
                  <a:lnTo>
                    <a:pt x="11" y="216"/>
                  </a:lnTo>
                  <a:lnTo>
                    <a:pt x="0" y="218"/>
                  </a:lnTo>
                  <a:lnTo>
                    <a:pt x="24" y="197"/>
                  </a:lnTo>
                  <a:lnTo>
                    <a:pt x="44" y="173"/>
                  </a:lnTo>
                  <a:lnTo>
                    <a:pt x="60" y="147"/>
                  </a:lnTo>
                  <a:lnTo>
                    <a:pt x="72" y="120"/>
                  </a:lnTo>
                  <a:lnTo>
                    <a:pt x="80" y="91"/>
                  </a:lnTo>
                  <a:lnTo>
                    <a:pt x="85" y="61"/>
                  </a:lnTo>
                  <a:lnTo>
                    <a:pt x="85" y="31"/>
                  </a:lnTo>
                  <a:lnTo>
                    <a:pt x="83" y="0"/>
                  </a:lnTo>
                  <a:lnTo>
                    <a:pt x="95" y="9"/>
                  </a:lnTo>
                  <a:lnTo>
                    <a:pt x="104" y="22"/>
                  </a:lnTo>
                  <a:lnTo>
                    <a:pt x="109" y="34"/>
                  </a:lnTo>
                  <a:lnTo>
                    <a:pt x="115" y="50"/>
                  </a:lnTo>
                  <a:lnTo>
                    <a:pt x="120" y="62"/>
                  </a:lnTo>
                  <a:lnTo>
                    <a:pt x="128" y="76"/>
                  </a:lnTo>
                  <a:lnTo>
                    <a:pt x="139" y="86"/>
                  </a:lnTo>
                  <a:lnTo>
                    <a:pt x="156"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3" name="Freeform 73"/>
            <p:cNvSpPr>
              <a:spLocks/>
            </p:cNvSpPr>
            <p:nvPr/>
          </p:nvSpPr>
          <p:spPr bwMode="auto">
            <a:xfrm>
              <a:off x="4322" y="1663"/>
              <a:ext cx="37" cy="44"/>
            </a:xfrm>
            <a:custGeom>
              <a:avLst/>
              <a:gdLst/>
              <a:ahLst/>
              <a:cxnLst>
                <a:cxn ang="0">
                  <a:pos x="187" y="176"/>
                </a:cxn>
                <a:cxn ang="0">
                  <a:pos x="174" y="171"/>
                </a:cxn>
                <a:cxn ang="0">
                  <a:pos x="163" y="166"/>
                </a:cxn>
                <a:cxn ang="0">
                  <a:pos x="152" y="161"/>
                </a:cxn>
                <a:cxn ang="0">
                  <a:pos x="142" y="157"/>
                </a:cxn>
                <a:cxn ang="0">
                  <a:pos x="130" y="153"/>
                </a:cxn>
                <a:cxn ang="0">
                  <a:pos x="121" y="152"/>
                </a:cxn>
                <a:cxn ang="0">
                  <a:pos x="111" y="152"/>
                </a:cxn>
                <a:cxn ang="0">
                  <a:pos x="104" y="155"/>
                </a:cxn>
                <a:cxn ang="0">
                  <a:pos x="95" y="162"/>
                </a:cxn>
                <a:cxn ang="0">
                  <a:pos x="88" y="172"/>
                </a:cxn>
                <a:cxn ang="0">
                  <a:pos x="83" y="181"/>
                </a:cxn>
                <a:cxn ang="0">
                  <a:pos x="77" y="190"/>
                </a:cxn>
                <a:cxn ang="0">
                  <a:pos x="70" y="197"/>
                </a:cxn>
                <a:cxn ang="0">
                  <a:pos x="65" y="205"/>
                </a:cxn>
                <a:cxn ang="0">
                  <a:pos x="58" y="211"/>
                </a:cxn>
                <a:cxn ang="0">
                  <a:pos x="52" y="217"/>
                </a:cxn>
                <a:cxn ang="0">
                  <a:pos x="59" y="201"/>
                </a:cxn>
                <a:cxn ang="0">
                  <a:pos x="59" y="186"/>
                </a:cxn>
                <a:cxn ang="0">
                  <a:pos x="53" y="171"/>
                </a:cxn>
                <a:cxn ang="0">
                  <a:pos x="44" y="157"/>
                </a:cxn>
                <a:cxn ang="0">
                  <a:pos x="32" y="144"/>
                </a:cxn>
                <a:cxn ang="0">
                  <a:pos x="21" y="132"/>
                </a:cxn>
                <a:cxn ang="0">
                  <a:pos x="8" y="122"/>
                </a:cxn>
                <a:cxn ang="0">
                  <a:pos x="0" y="114"/>
                </a:cxn>
                <a:cxn ang="0">
                  <a:pos x="24" y="112"/>
                </a:cxn>
                <a:cxn ang="0">
                  <a:pos x="42" y="104"/>
                </a:cxn>
                <a:cxn ang="0">
                  <a:pos x="57" y="89"/>
                </a:cxn>
                <a:cxn ang="0">
                  <a:pos x="68" y="73"/>
                </a:cxn>
                <a:cxn ang="0">
                  <a:pos x="78" y="51"/>
                </a:cxn>
                <a:cxn ang="0">
                  <a:pos x="88" y="32"/>
                </a:cxn>
                <a:cxn ang="0">
                  <a:pos x="100" y="13"/>
                </a:cxn>
                <a:cxn ang="0">
                  <a:pos x="114" y="0"/>
                </a:cxn>
                <a:cxn ang="0">
                  <a:pos x="118" y="23"/>
                </a:cxn>
                <a:cxn ang="0">
                  <a:pos x="122" y="45"/>
                </a:cxn>
                <a:cxn ang="0">
                  <a:pos x="127" y="68"/>
                </a:cxn>
                <a:cxn ang="0">
                  <a:pos x="135" y="92"/>
                </a:cxn>
                <a:cxn ang="0">
                  <a:pos x="143" y="113"/>
                </a:cxn>
                <a:cxn ang="0">
                  <a:pos x="154" y="135"/>
                </a:cxn>
                <a:cxn ang="0">
                  <a:pos x="169" y="155"/>
                </a:cxn>
                <a:cxn ang="0">
                  <a:pos x="187" y="176"/>
                </a:cxn>
              </a:cxnLst>
              <a:rect l="0" t="0" r="r" b="b"/>
              <a:pathLst>
                <a:path w="187" h="217">
                  <a:moveTo>
                    <a:pt x="187" y="176"/>
                  </a:moveTo>
                  <a:lnTo>
                    <a:pt x="174" y="171"/>
                  </a:lnTo>
                  <a:lnTo>
                    <a:pt x="163" y="166"/>
                  </a:lnTo>
                  <a:lnTo>
                    <a:pt x="152" y="161"/>
                  </a:lnTo>
                  <a:lnTo>
                    <a:pt x="142" y="157"/>
                  </a:lnTo>
                  <a:lnTo>
                    <a:pt x="130" y="153"/>
                  </a:lnTo>
                  <a:lnTo>
                    <a:pt x="121" y="152"/>
                  </a:lnTo>
                  <a:lnTo>
                    <a:pt x="111" y="152"/>
                  </a:lnTo>
                  <a:lnTo>
                    <a:pt x="104" y="155"/>
                  </a:lnTo>
                  <a:lnTo>
                    <a:pt x="95" y="162"/>
                  </a:lnTo>
                  <a:lnTo>
                    <a:pt x="88" y="172"/>
                  </a:lnTo>
                  <a:lnTo>
                    <a:pt x="83" y="181"/>
                  </a:lnTo>
                  <a:lnTo>
                    <a:pt x="77" y="190"/>
                  </a:lnTo>
                  <a:lnTo>
                    <a:pt x="70" y="197"/>
                  </a:lnTo>
                  <a:lnTo>
                    <a:pt x="65" y="205"/>
                  </a:lnTo>
                  <a:lnTo>
                    <a:pt x="58" y="211"/>
                  </a:lnTo>
                  <a:lnTo>
                    <a:pt x="52" y="217"/>
                  </a:lnTo>
                  <a:lnTo>
                    <a:pt x="59" y="201"/>
                  </a:lnTo>
                  <a:lnTo>
                    <a:pt x="59" y="186"/>
                  </a:lnTo>
                  <a:lnTo>
                    <a:pt x="53" y="171"/>
                  </a:lnTo>
                  <a:lnTo>
                    <a:pt x="44" y="157"/>
                  </a:lnTo>
                  <a:lnTo>
                    <a:pt x="32" y="144"/>
                  </a:lnTo>
                  <a:lnTo>
                    <a:pt x="21" y="132"/>
                  </a:lnTo>
                  <a:lnTo>
                    <a:pt x="8" y="122"/>
                  </a:lnTo>
                  <a:lnTo>
                    <a:pt x="0" y="114"/>
                  </a:lnTo>
                  <a:lnTo>
                    <a:pt x="24" y="112"/>
                  </a:lnTo>
                  <a:lnTo>
                    <a:pt x="42" y="104"/>
                  </a:lnTo>
                  <a:lnTo>
                    <a:pt x="57" y="89"/>
                  </a:lnTo>
                  <a:lnTo>
                    <a:pt x="68" y="73"/>
                  </a:lnTo>
                  <a:lnTo>
                    <a:pt x="78" y="51"/>
                  </a:lnTo>
                  <a:lnTo>
                    <a:pt x="88" y="32"/>
                  </a:lnTo>
                  <a:lnTo>
                    <a:pt x="100" y="13"/>
                  </a:lnTo>
                  <a:lnTo>
                    <a:pt x="114" y="0"/>
                  </a:lnTo>
                  <a:lnTo>
                    <a:pt x="118" y="23"/>
                  </a:lnTo>
                  <a:lnTo>
                    <a:pt x="122" y="45"/>
                  </a:lnTo>
                  <a:lnTo>
                    <a:pt x="127" y="68"/>
                  </a:lnTo>
                  <a:lnTo>
                    <a:pt x="135" y="92"/>
                  </a:lnTo>
                  <a:lnTo>
                    <a:pt x="143" y="113"/>
                  </a:lnTo>
                  <a:lnTo>
                    <a:pt x="154" y="135"/>
                  </a:lnTo>
                  <a:lnTo>
                    <a:pt x="169" y="155"/>
                  </a:lnTo>
                  <a:lnTo>
                    <a:pt x="187" y="176"/>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4" name="Freeform 74"/>
            <p:cNvSpPr>
              <a:spLocks/>
            </p:cNvSpPr>
            <p:nvPr/>
          </p:nvSpPr>
          <p:spPr bwMode="auto">
            <a:xfrm>
              <a:off x="4112" y="1663"/>
              <a:ext cx="52" cy="46"/>
            </a:xfrm>
            <a:custGeom>
              <a:avLst/>
              <a:gdLst/>
              <a:ahLst/>
              <a:cxnLst>
                <a:cxn ang="0">
                  <a:pos x="208" y="93"/>
                </a:cxn>
                <a:cxn ang="0">
                  <a:pos x="260" y="93"/>
                </a:cxn>
                <a:cxn ang="0">
                  <a:pos x="246" y="105"/>
                </a:cxn>
                <a:cxn ang="0">
                  <a:pos x="234" y="119"/>
                </a:cxn>
                <a:cxn ang="0">
                  <a:pos x="220" y="135"/>
                </a:cxn>
                <a:cxn ang="0">
                  <a:pos x="211" y="152"/>
                </a:cxn>
                <a:cxn ang="0">
                  <a:pos x="203" y="167"/>
                </a:cxn>
                <a:cxn ang="0">
                  <a:pos x="201" y="184"/>
                </a:cxn>
                <a:cxn ang="0">
                  <a:pos x="205" y="200"/>
                </a:cxn>
                <a:cxn ang="0">
                  <a:pos x="218" y="217"/>
                </a:cxn>
                <a:cxn ang="0">
                  <a:pos x="218" y="227"/>
                </a:cxn>
                <a:cxn ang="0">
                  <a:pos x="214" y="228"/>
                </a:cxn>
                <a:cxn ang="0">
                  <a:pos x="206" y="227"/>
                </a:cxn>
                <a:cxn ang="0">
                  <a:pos x="195" y="223"/>
                </a:cxn>
                <a:cxn ang="0">
                  <a:pos x="183" y="219"/>
                </a:cxn>
                <a:cxn ang="0">
                  <a:pos x="167" y="216"/>
                </a:cxn>
                <a:cxn ang="0">
                  <a:pos x="151" y="215"/>
                </a:cxn>
                <a:cxn ang="0">
                  <a:pos x="136" y="218"/>
                </a:cxn>
                <a:cxn ang="0">
                  <a:pos x="124" y="227"/>
                </a:cxn>
                <a:cxn ang="0">
                  <a:pos x="116" y="206"/>
                </a:cxn>
                <a:cxn ang="0">
                  <a:pos x="104" y="191"/>
                </a:cxn>
                <a:cxn ang="0">
                  <a:pos x="88" y="180"/>
                </a:cxn>
                <a:cxn ang="0">
                  <a:pos x="70" y="173"/>
                </a:cxn>
                <a:cxn ang="0">
                  <a:pos x="49" y="165"/>
                </a:cxn>
                <a:cxn ang="0">
                  <a:pos x="30" y="157"/>
                </a:cxn>
                <a:cxn ang="0">
                  <a:pos x="13" y="147"/>
                </a:cxn>
                <a:cxn ang="0">
                  <a:pos x="0" y="135"/>
                </a:cxn>
                <a:cxn ang="0">
                  <a:pos x="15" y="125"/>
                </a:cxn>
                <a:cxn ang="0">
                  <a:pos x="35" y="118"/>
                </a:cxn>
                <a:cxn ang="0">
                  <a:pos x="54" y="113"/>
                </a:cxn>
                <a:cxn ang="0">
                  <a:pos x="74" y="110"/>
                </a:cxn>
                <a:cxn ang="0">
                  <a:pos x="92" y="103"/>
                </a:cxn>
                <a:cxn ang="0">
                  <a:pos x="109" y="94"/>
                </a:cxn>
                <a:cxn ang="0">
                  <a:pos x="123" y="80"/>
                </a:cxn>
                <a:cxn ang="0">
                  <a:pos x="134" y="62"/>
                </a:cxn>
                <a:cxn ang="0">
                  <a:pos x="156" y="0"/>
                </a:cxn>
                <a:cxn ang="0">
                  <a:pos x="159" y="14"/>
                </a:cxn>
                <a:cxn ang="0">
                  <a:pos x="162" y="26"/>
                </a:cxn>
                <a:cxn ang="0">
                  <a:pos x="167" y="38"/>
                </a:cxn>
                <a:cxn ang="0">
                  <a:pos x="173" y="50"/>
                </a:cxn>
                <a:cxn ang="0">
                  <a:pos x="178" y="60"/>
                </a:cxn>
                <a:cxn ang="0">
                  <a:pos x="186" y="70"/>
                </a:cxn>
                <a:cxn ang="0">
                  <a:pos x="196" y="80"/>
                </a:cxn>
                <a:cxn ang="0">
                  <a:pos x="208" y="93"/>
                </a:cxn>
              </a:cxnLst>
              <a:rect l="0" t="0" r="r" b="b"/>
              <a:pathLst>
                <a:path w="260" h="228">
                  <a:moveTo>
                    <a:pt x="208" y="93"/>
                  </a:moveTo>
                  <a:lnTo>
                    <a:pt x="260" y="93"/>
                  </a:lnTo>
                  <a:lnTo>
                    <a:pt x="246" y="105"/>
                  </a:lnTo>
                  <a:lnTo>
                    <a:pt x="234" y="119"/>
                  </a:lnTo>
                  <a:lnTo>
                    <a:pt x="220" y="135"/>
                  </a:lnTo>
                  <a:lnTo>
                    <a:pt x="211" y="152"/>
                  </a:lnTo>
                  <a:lnTo>
                    <a:pt x="203" y="167"/>
                  </a:lnTo>
                  <a:lnTo>
                    <a:pt x="201" y="184"/>
                  </a:lnTo>
                  <a:lnTo>
                    <a:pt x="205" y="200"/>
                  </a:lnTo>
                  <a:lnTo>
                    <a:pt x="218" y="217"/>
                  </a:lnTo>
                  <a:lnTo>
                    <a:pt x="218" y="227"/>
                  </a:lnTo>
                  <a:lnTo>
                    <a:pt x="214" y="228"/>
                  </a:lnTo>
                  <a:lnTo>
                    <a:pt x="206" y="227"/>
                  </a:lnTo>
                  <a:lnTo>
                    <a:pt x="195" y="223"/>
                  </a:lnTo>
                  <a:lnTo>
                    <a:pt x="183" y="219"/>
                  </a:lnTo>
                  <a:lnTo>
                    <a:pt x="167" y="216"/>
                  </a:lnTo>
                  <a:lnTo>
                    <a:pt x="151" y="215"/>
                  </a:lnTo>
                  <a:lnTo>
                    <a:pt x="136" y="218"/>
                  </a:lnTo>
                  <a:lnTo>
                    <a:pt x="124" y="227"/>
                  </a:lnTo>
                  <a:lnTo>
                    <a:pt x="116" y="206"/>
                  </a:lnTo>
                  <a:lnTo>
                    <a:pt x="104" y="191"/>
                  </a:lnTo>
                  <a:lnTo>
                    <a:pt x="88" y="180"/>
                  </a:lnTo>
                  <a:lnTo>
                    <a:pt x="70" y="173"/>
                  </a:lnTo>
                  <a:lnTo>
                    <a:pt x="49" y="165"/>
                  </a:lnTo>
                  <a:lnTo>
                    <a:pt x="30" y="157"/>
                  </a:lnTo>
                  <a:lnTo>
                    <a:pt x="13" y="147"/>
                  </a:lnTo>
                  <a:lnTo>
                    <a:pt x="0" y="135"/>
                  </a:lnTo>
                  <a:lnTo>
                    <a:pt x="15" y="125"/>
                  </a:lnTo>
                  <a:lnTo>
                    <a:pt x="35" y="118"/>
                  </a:lnTo>
                  <a:lnTo>
                    <a:pt x="54" y="113"/>
                  </a:lnTo>
                  <a:lnTo>
                    <a:pt x="74" y="110"/>
                  </a:lnTo>
                  <a:lnTo>
                    <a:pt x="92" y="103"/>
                  </a:lnTo>
                  <a:lnTo>
                    <a:pt x="109" y="94"/>
                  </a:lnTo>
                  <a:lnTo>
                    <a:pt x="123" y="80"/>
                  </a:lnTo>
                  <a:lnTo>
                    <a:pt x="134" y="62"/>
                  </a:lnTo>
                  <a:lnTo>
                    <a:pt x="156" y="0"/>
                  </a:lnTo>
                  <a:lnTo>
                    <a:pt x="159" y="14"/>
                  </a:lnTo>
                  <a:lnTo>
                    <a:pt x="162" y="26"/>
                  </a:lnTo>
                  <a:lnTo>
                    <a:pt x="167" y="38"/>
                  </a:lnTo>
                  <a:lnTo>
                    <a:pt x="173" y="50"/>
                  </a:lnTo>
                  <a:lnTo>
                    <a:pt x="178" y="60"/>
                  </a:lnTo>
                  <a:lnTo>
                    <a:pt x="186" y="70"/>
                  </a:lnTo>
                  <a:lnTo>
                    <a:pt x="196" y="80"/>
                  </a:lnTo>
                  <a:lnTo>
                    <a:pt x="208" y="93"/>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5" name="Freeform 75"/>
            <p:cNvSpPr>
              <a:spLocks/>
            </p:cNvSpPr>
            <p:nvPr/>
          </p:nvSpPr>
          <p:spPr bwMode="auto">
            <a:xfrm>
              <a:off x="4228" y="1668"/>
              <a:ext cx="60" cy="102"/>
            </a:xfrm>
            <a:custGeom>
              <a:avLst/>
              <a:gdLst/>
              <a:ahLst/>
              <a:cxnLst>
                <a:cxn ang="0">
                  <a:pos x="300" y="456"/>
                </a:cxn>
                <a:cxn ang="0">
                  <a:pos x="266" y="473"/>
                </a:cxn>
                <a:cxn ang="0">
                  <a:pos x="230" y="488"/>
                </a:cxn>
                <a:cxn ang="0">
                  <a:pos x="192" y="499"/>
                </a:cxn>
                <a:cxn ang="0">
                  <a:pos x="153" y="507"/>
                </a:cxn>
                <a:cxn ang="0">
                  <a:pos x="113" y="510"/>
                </a:cxn>
                <a:cxn ang="0">
                  <a:pos x="73" y="510"/>
                </a:cxn>
                <a:cxn ang="0">
                  <a:pos x="35" y="506"/>
                </a:cxn>
                <a:cxn ang="0">
                  <a:pos x="0" y="497"/>
                </a:cxn>
                <a:cxn ang="0">
                  <a:pos x="0" y="20"/>
                </a:cxn>
                <a:cxn ang="0">
                  <a:pos x="44" y="10"/>
                </a:cxn>
                <a:cxn ang="0">
                  <a:pos x="71" y="18"/>
                </a:cxn>
                <a:cxn ang="0">
                  <a:pos x="85" y="37"/>
                </a:cxn>
                <a:cxn ang="0">
                  <a:pos x="93" y="66"/>
                </a:cxn>
                <a:cxn ang="0">
                  <a:pos x="97" y="98"/>
                </a:cxn>
                <a:cxn ang="0">
                  <a:pos x="102" y="131"/>
                </a:cxn>
                <a:cxn ang="0">
                  <a:pos x="113" y="158"/>
                </a:cxn>
                <a:cxn ang="0">
                  <a:pos x="134" y="176"/>
                </a:cxn>
                <a:cxn ang="0">
                  <a:pos x="159" y="163"/>
                </a:cxn>
                <a:cxn ang="0">
                  <a:pos x="177" y="148"/>
                </a:cxn>
                <a:cxn ang="0">
                  <a:pos x="187" y="126"/>
                </a:cxn>
                <a:cxn ang="0">
                  <a:pos x="195" y="102"/>
                </a:cxn>
                <a:cxn ang="0">
                  <a:pos x="198" y="75"/>
                </a:cxn>
                <a:cxn ang="0">
                  <a:pos x="203" y="49"/>
                </a:cxn>
                <a:cxn ang="0">
                  <a:pos x="207" y="23"/>
                </a:cxn>
                <a:cxn ang="0">
                  <a:pos x="218" y="0"/>
                </a:cxn>
                <a:cxn ang="0">
                  <a:pos x="290" y="52"/>
                </a:cxn>
                <a:cxn ang="0">
                  <a:pos x="300" y="456"/>
                </a:cxn>
              </a:cxnLst>
              <a:rect l="0" t="0" r="r" b="b"/>
              <a:pathLst>
                <a:path w="300" h="510">
                  <a:moveTo>
                    <a:pt x="300" y="456"/>
                  </a:moveTo>
                  <a:lnTo>
                    <a:pt x="266" y="473"/>
                  </a:lnTo>
                  <a:lnTo>
                    <a:pt x="230" y="488"/>
                  </a:lnTo>
                  <a:lnTo>
                    <a:pt x="192" y="499"/>
                  </a:lnTo>
                  <a:lnTo>
                    <a:pt x="153" y="507"/>
                  </a:lnTo>
                  <a:lnTo>
                    <a:pt x="113" y="510"/>
                  </a:lnTo>
                  <a:lnTo>
                    <a:pt x="73" y="510"/>
                  </a:lnTo>
                  <a:lnTo>
                    <a:pt x="35" y="506"/>
                  </a:lnTo>
                  <a:lnTo>
                    <a:pt x="0" y="497"/>
                  </a:lnTo>
                  <a:lnTo>
                    <a:pt x="0" y="20"/>
                  </a:lnTo>
                  <a:lnTo>
                    <a:pt x="44" y="10"/>
                  </a:lnTo>
                  <a:lnTo>
                    <a:pt x="71" y="18"/>
                  </a:lnTo>
                  <a:lnTo>
                    <a:pt x="85" y="37"/>
                  </a:lnTo>
                  <a:lnTo>
                    <a:pt x="93" y="66"/>
                  </a:lnTo>
                  <a:lnTo>
                    <a:pt x="97" y="98"/>
                  </a:lnTo>
                  <a:lnTo>
                    <a:pt x="102" y="131"/>
                  </a:lnTo>
                  <a:lnTo>
                    <a:pt x="113" y="158"/>
                  </a:lnTo>
                  <a:lnTo>
                    <a:pt x="134" y="176"/>
                  </a:lnTo>
                  <a:lnTo>
                    <a:pt x="159" y="163"/>
                  </a:lnTo>
                  <a:lnTo>
                    <a:pt x="177" y="148"/>
                  </a:lnTo>
                  <a:lnTo>
                    <a:pt x="187" y="126"/>
                  </a:lnTo>
                  <a:lnTo>
                    <a:pt x="195" y="102"/>
                  </a:lnTo>
                  <a:lnTo>
                    <a:pt x="198" y="75"/>
                  </a:lnTo>
                  <a:lnTo>
                    <a:pt x="203" y="49"/>
                  </a:lnTo>
                  <a:lnTo>
                    <a:pt x="207" y="23"/>
                  </a:lnTo>
                  <a:lnTo>
                    <a:pt x="218" y="0"/>
                  </a:lnTo>
                  <a:lnTo>
                    <a:pt x="290" y="52"/>
                  </a:lnTo>
                  <a:lnTo>
                    <a:pt x="300" y="456"/>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6" name="Freeform 76"/>
            <p:cNvSpPr>
              <a:spLocks/>
            </p:cNvSpPr>
            <p:nvPr/>
          </p:nvSpPr>
          <p:spPr bwMode="auto">
            <a:xfrm>
              <a:off x="4104" y="1684"/>
              <a:ext cx="74" cy="83"/>
            </a:xfrm>
            <a:custGeom>
              <a:avLst/>
              <a:gdLst/>
              <a:ahLst/>
              <a:cxnLst>
                <a:cxn ang="0">
                  <a:pos x="324" y="395"/>
                </a:cxn>
                <a:cxn ang="0">
                  <a:pos x="262" y="414"/>
                </a:cxn>
                <a:cxn ang="0">
                  <a:pos x="193" y="412"/>
                </a:cxn>
                <a:cxn ang="0">
                  <a:pos x="124" y="406"/>
                </a:cxn>
                <a:cxn ang="0">
                  <a:pos x="44" y="399"/>
                </a:cxn>
                <a:cxn ang="0">
                  <a:pos x="2" y="350"/>
                </a:cxn>
                <a:cxn ang="0">
                  <a:pos x="2" y="271"/>
                </a:cxn>
                <a:cxn ang="0">
                  <a:pos x="12" y="190"/>
                </a:cxn>
                <a:cxn ang="0">
                  <a:pos x="20" y="94"/>
                </a:cxn>
                <a:cxn ang="0">
                  <a:pos x="43" y="92"/>
                </a:cxn>
                <a:cxn ang="0">
                  <a:pos x="67" y="101"/>
                </a:cxn>
                <a:cxn ang="0">
                  <a:pos x="89" y="113"/>
                </a:cxn>
                <a:cxn ang="0">
                  <a:pos x="113" y="124"/>
                </a:cxn>
                <a:cxn ang="0">
                  <a:pos x="113" y="164"/>
                </a:cxn>
                <a:cxn ang="0">
                  <a:pos x="106" y="206"/>
                </a:cxn>
                <a:cxn ang="0">
                  <a:pos x="105" y="244"/>
                </a:cxn>
                <a:cxn ang="0">
                  <a:pos x="124" y="280"/>
                </a:cxn>
                <a:cxn ang="0">
                  <a:pos x="160" y="246"/>
                </a:cxn>
                <a:cxn ang="0">
                  <a:pos x="188" y="197"/>
                </a:cxn>
                <a:cxn ang="0">
                  <a:pos x="216" y="163"/>
                </a:cxn>
                <a:cxn ang="0">
                  <a:pos x="259" y="176"/>
                </a:cxn>
                <a:cxn ang="0">
                  <a:pos x="273" y="191"/>
                </a:cxn>
                <a:cxn ang="0">
                  <a:pos x="290" y="203"/>
                </a:cxn>
                <a:cxn ang="0">
                  <a:pos x="308" y="209"/>
                </a:cxn>
                <a:cxn ang="0">
                  <a:pos x="331" y="208"/>
                </a:cxn>
                <a:cxn ang="0">
                  <a:pos x="338" y="156"/>
                </a:cxn>
                <a:cxn ang="0">
                  <a:pos x="315" y="99"/>
                </a:cxn>
                <a:cxn ang="0">
                  <a:pos x="307" y="45"/>
                </a:cxn>
                <a:cxn ang="0">
                  <a:pos x="363" y="0"/>
                </a:cxn>
                <a:cxn ang="0">
                  <a:pos x="368" y="83"/>
                </a:cxn>
                <a:cxn ang="0">
                  <a:pos x="364" y="175"/>
                </a:cxn>
                <a:cxn ang="0">
                  <a:pos x="356" y="272"/>
                </a:cxn>
                <a:cxn ang="0">
                  <a:pos x="351" y="374"/>
                </a:cxn>
              </a:cxnLst>
              <a:rect l="0" t="0" r="r" b="b"/>
              <a:pathLst>
                <a:path w="368" h="416">
                  <a:moveTo>
                    <a:pt x="351" y="374"/>
                  </a:moveTo>
                  <a:lnTo>
                    <a:pt x="324" y="395"/>
                  </a:lnTo>
                  <a:lnTo>
                    <a:pt x="295" y="408"/>
                  </a:lnTo>
                  <a:lnTo>
                    <a:pt x="262" y="414"/>
                  </a:lnTo>
                  <a:lnTo>
                    <a:pt x="229" y="416"/>
                  </a:lnTo>
                  <a:lnTo>
                    <a:pt x="193" y="412"/>
                  </a:lnTo>
                  <a:lnTo>
                    <a:pt x="158" y="409"/>
                  </a:lnTo>
                  <a:lnTo>
                    <a:pt x="124" y="406"/>
                  </a:lnTo>
                  <a:lnTo>
                    <a:pt x="93" y="404"/>
                  </a:lnTo>
                  <a:lnTo>
                    <a:pt x="44" y="399"/>
                  </a:lnTo>
                  <a:lnTo>
                    <a:pt x="16" y="381"/>
                  </a:lnTo>
                  <a:lnTo>
                    <a:pt x="2" y="350"/>
                  </a:lnTo>
                  <a:lnTo>
                    <a:pt x="0" y="314"/>
                  </a:lnTo>
                  <a:lnTo>
                    <a:pt x="2" y="271"/>
                  </a:lnTo>
                  <a:lnTo>
                    <a:pt x="9" y="229"/>
                  </a:lnTo>
                  <a:lnTo>
                    <a:pt x="12" y="190"/>
                  </a:lnTo>
                  <a:lnTo>
                    <a:pt x="10" y="156"/>
                  </a:lnTo>
                  <a:lnTo>
                    <a:pt x="20" y="94"/>
                  </a:lnTo>
                  <a:lnTo>
                    <a:pt x="30" y="90"/>
                  </a:lnTo>
                  <a:lnTo>
                    <a:pt x="43" y="92"/>
                  </a:lnTo>
                  <a:lnTo>
                    <a:pt x="54" y="95"/>
                  </a:lnTo>
                  <a:lnTo>
                    <a:pt x="67" y="101"/>
                  </a:lnTo>
                  <a:lnTo>
                    <a:pt x="77" y="106"/>
                  </a:lnTo>
                  <a:lnTo>
                    <a:pt x="89" y="113"/>
                  </a:lnTo>
                  <a:lnTo>
                    <a:pt x="101" y="119"/>
                  </a:lnTo>
                  <a:lnTo>
                    <a:pt x="113" y="124"/>
                  </a:lnTo>
                  <a:lnTo>
                    <a:pt x="114" y="144"/>
                  </a:lnTo>
                  <a:lnTo>
                    <a:pt x="113" y="164"/>
                  </a:lnTo>
                  <a:lnTo>
                    <a:pt x="110" y="184"/>
                  </a:lnTo>
                  <a:lnTo>
                    <a:pt x="106" y="206"/>
                  </a:lnTo>
                  <a:lnTo>
                    <a:pt x="104" y="225"/>
                  </a:lnTo>
                  <a:lnTo>
                    <a:pt x="105" y="244"/>
                  </a:lnTo>
                  <a:lnTo>
                    <a:pt x="111" y="262"/>
                  </a:lnTo>
                  <a:lnTo>
                    <a:pt x="124" y="280"/>
                  </a:lnTo>
                  <a:lnTo>
                    <a:pt x="143" y="267"/>
                  </a:lnTo>
                  <a:lnTo>
                    <a:pt x="160" y="246"/>
                  </a:lnTo>
                  <a:lnTo>
                    <a:pt x="174" y="221"/>
                  </a:lnTo>
                  <a:lnTo>
                    <a:pt x="188" y="197"/>
                  </a:lnTo>
                  <a:lnTo>
                    <a:pt x="200" y="175"/>
                  </a:lnTo>
                  <a:lnTo>
                    <a:pt x="216" y="163"/>
                  </a:lnTo>
                  <a:lnTo>
                    <a:pt x="234" y="160"/>
                  </a:lnTo>
                  <a:lnTo>
                    <a:pt x="259" y="176"/>
                  </a:lnTo>
                  <a:lnTo>
                    <a:pt x="266" y="183"/>
                  </a:lnTo>
                  <a:lnTo>
                    <a:pt x="273" y="191"/>
                  </a:lnTo>
                  <a:lnTo>
                    <a:pt x="281" y="197"/>
                  </a:lnTo>
                  <a:lnTo>
                    <a:pt x="290" y="203"/>
                  </a:lnTo>
                  <a:lnTo>
                    <a:pt x="299" y="207"/>
                  </a:lnTo>
                  <a:lnTo>
                    <a:pt x="308" y="209"/>
                  </a:lnTo>
                  <a:lnTo>
                    <a:pt x="319" y="209"/>
                  </a:lnTo>
                  <a:lnTo>
                    <a:pt x="331" y="208"/>
                  </a:lnTo>
                  <a:lnTo>
                    <a:pt x="341" y="182"/>
                  </a:lnTo>
                  <a:lnTo>
                    <a:pt x="338" y="156"/>
                  </a:lnTo>
                  <a:lnTo>
                    <a:pt x="328" y="128"/>
                  </a:lnTo>
                  <a:lnTo>
                    <a:pt x="315" y="99"/>
                  </a:lnTo>
                  <a:lnTo>
                    <a:pt x="306" y="71"/>
                  </a:lnTo>
                  <a:lnTo>
                    <a:pt x="307" y="45"/>
                  </a:lnTo>
                  <a:lnTo>
                    <a:pt x="324" y="20"/>
                  </a:lnTo>
                  <a:lnTo>
                    <a:pt x="363" y="0"/>
                  </a:lnTo>
                  <a:lnTo>
                    <a:pt x="367" y="40"/>
                  </a:lnTo>
                  <a:lnTo>
                    <a:pt x="368" y="83"/>
                  </a:lnTo>
                  <a:lnTo>
                    <a:pt x="366" y="127"/>
                  </a:lnTo>
                  <a:lnTo>
                    <a:pt x="364" y="175"/>
                  </a:lnTo>
                  <a:lnTo>
                    <a:pt x="359" y="223"/>
                  </a:lnTo>
                  <a:lnTo>
                    <a:pt x="356" y="272"/>
                  </a:lnTo>
                  <a:lnTo>
                    <a:pt x="351" y="323"/>
                  </a:lnTo>
                  <a:lnTo>
                    <a:pt x="351" y="374"/>
                  </a:lnTo>
                  <a:close/>
                </a:path>
              </a:pathLst>
            </a:custGeom>
            <a:solidFill>
              <a:srgbClr val="E50065"/>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7" name="Freeform 77"/>
            <p:cNvSpPr>
              <a:spLocks/>
            </p:cNvSpPr>
            <p:nvPr/>
          </p:nvSpPr>
          <p:spPr bwMode="auto">
            <a:xfrm>
              <a:off x="4278" y="1767"/>
              <a:ext cx="31" cy="46"/>
            </a:xfrm>
            <a:custGeom>
              <a:avLst/>
              <a:gdLst/>
              <a:ahLst/>
              <a:cxnLst>
                <a:cxn ang="0">
                  <a:pos x="156" y="31"/>
                </a:cxn>
                <a:cxn ang="0">
                  <a:pos x="42" y="228"/>
                </a:cxn>
                <a:cxn ang="0">
                  <a:pos x="32" y="219"/>
                </a:cxn>
                <a:cxn ang="0">
                  <a:pos x="20" y="211"/>
                </a:cxn>
                <a:cxn ang="0">
                  <a:pos x="14" y="205"/>
                </a:cxn>
                <a:cxn ang="0">
                  <a:pos x="8" y="200"/>
                </a:cxn>
                <a:cxn ang="0">
                  <a:pos x="4" y="193"/>
                </a:cxn>
                <a:cxn ang="0">
                  <a:pos x="0" y="187"/>
                </a:cxn>
                <a:cxn ang="0">
                  <a:pos x="114" y="0"/>
                </a:cxn>
                <a:cxn ang="0">
                  <a:pos x="120" y="0"/>
                </a:cxn>
                <a:cxn ang="0">
                  <a:pos x="126" y="2"/>
                </a:cxn>
                <a:cxn ang="0">
                  <a:pos x="130" y="5"/>
                </a:cxn>
                <a:cxn ang="0">
                  <a:pos x="135" y="11"/>
                </a:cxn>
                <a:cxn ang="0">
                  <a:pos x="138" y="15"/>
                </a:cxn>
                <a:cxn ang="0">
                  <a:pos x="144" y="21"/>
                </a:cxn>
                <a:cxn ang="0">
                  <a:pos x="148" y="26"/>
                </a:cxn>
                <a:cxn ang="0">
                  <a:pos x="156" y="31"/>
                </a:cxn>
              </a:cxnLst>
              <a:rect l="0" t="0" r="r" b="b"/>
              <a:pathLst>
                <a:path w="156" h="228">
                  <a:moveTo>
                    <a:pt x="156" y="31"/>
                  </a:moveTo>
                  <a:lnTo>
                    <a:pt x="42" y="228"/>
                  </a:lnTo>
                  <a:lnTo>
                    <a:pt x="32" y="219"/>
                  </a:lnTo>
                  <a:lnTo>
                    <a:pt x="20" y="211"/>
                  </a:lnTo>
                  <a:lnTo>
                    <a:pt x="14" y="205"/>
                  </a:lnTo>
                  <a:lnTo>
                    <a:pt x="8" y="200"/>
                  </a:lnTo>
                  <a:lnTo>
                    <a:pt x="4" y="193"/>
                  </a:lnTo>
                  <a:lnTo>
                    <a:pt x="0" y="187"/>
                  </a:lnTo>
                  <a:lnTo>
                    <a:pt x="114" y="0"/>
                  </a:lnTo>
                  <a:lnTo>
                    <a:pt x="120" y="0"/>
                  </a:lnTo>
                  <a:lnTo>
                    <a:pt x="126" y="2"/>
                  </a:lnTo>
                  <a:lnTo>
                    <a:pt x="130" y="5"/>
                  </a:lnTo>
                  <a:lnTo>
                    <a:pt x="135" y="11"/>
                  </a:lnTo>
                  <a:lnTo>
                    <a:pt x="138" y="15"/>
                  </a:lnTo>
                  <a:lnTo>
                    <a:pt x="144" y="21"/>
                  </a:lnTo>
                  <a:lnTo>
                    <a:pt x="148" y="26"/>
                  </a:lnTo>
                  <a:lnTo>
                    <a:pt x="156" y="31"/>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8" name="Freeform 78"/>
            <p:cNvSpPr>
              <a:spLocks/>
            </p:cNvSpPr>
            <p:nvPr/>
          </p:nvSpPr>
          <p:spPr bwMode="auto">
            <a:xfrm>
              <a:off x="4275" y="1773"/>
              <a:ext cx="11" cy="19"/>
            </a:xfrm>
            <a:custGeom>
              <a:avLst/>
              <a:gdLst/>
              <a:ahLst/>
              <a:cxnLst>
                <a:cxn ang="0">
                  <a:pos x="3" y="93"/>
                </a:cxn>
                <a:cxn ang="0">
                  <a:pos x="2" y="74"/>
                </a:cxn>
                <a:cxn ang="0">
                  <a:pos x="1" y="58"/>
                </a:cxn>
                <a:cxn ang="0">
                  <a:pos x="0" y="43"/>
                </a:cxn>
                <a:cxn ang="0">
                  <a:pos x="2" y="31"/>
                </a:cxn>
                <a:cxn ang="0">
                  <a:pos x="5" y="19"/>
                </a:cxn>
                <a:cxn ang="0">
                  <a:pos x="15" y="10"/>
                </a:cxn>
                <a:cxn ang="0">
                  <a:pos x="31" y="4"/>
                </a:cxn>
                <a:cxn ang="0">
                  <a:pos x="55" y="0"/>
                </a:cxn>
                <a:cxn ang="0">
                  <a:pos x="3" y="93"/>
                </a:cxn>
              </a:cxnLst>
              <a:rect l="0" t="0" r="r" b="b"/>
              <a:pathLst>
                <a:path w="55" h="93">
                  <a:moveTo>
                    <a:pt x="3" y="93"/>
                  </a:moveTo>
                  <a:lnTo>
                    <a:pt x="2" y="74"/>
                  </a:lnTo>
                  <a:lnTo>
                    <a:pt x="1" y="58"/>
                  </a:lnTo>
                  <a:lnTo>
                    <a:pt x="0" y="43"/>
                  </a:lnTo>
                  <a:lnTo>
                    <a:pt x="2" y="31"/>
                  </a:lnTo>
                  <a:lnTo>
                    <a:pt x="5" y="19"/>
                  </a:lnTo>
                  <a:lnTo>
                    <a:pt x="15" y="10"/>
                  </a:lnTo>
                  <a:lnTo>
                    <a:pt x="31" y="4"/>
                  </a:lnTo>
                  <a:lnTo>
                    <a:pt x="55" y="0"/>
                  </a:lnTo>
                  <a:lnTo>
                    <a:pt x="3" y="93"/>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79" name="Freeform 79"/>
            <p:cNvSpPr>
              <a:spLocks/>
            </p:cNvSpPr>
            <p:nvPr/>
          </p:nvSpPr>
          <p:spPr bwMode="auto">
            <a:xfrm>
              <a:off x="4131" y="1777"/>
              <a:ext cx="29" cy="44"/>
            </a:xfrm>
            <a:custGeom>
              <a:avLst/>
              <a:gdLst/>
              <a:ahLst/>
              <a:cxnLst>
                <a:cxn ang="0">
                  <a:pos x="145" y="0"/>
                </a:cxn>
                <a:cxn ang="0">
                  <a:pos x="126" y="27"/>
                </a:cxn>
                <a:cxn ang="0">
                  <a:pos x="109" y="55"/>
                </a:cxn>
                <a:cxn ang="0">
                  <a:pos x="92" y="82"/>
                </a:cxn>
                <a:cxn ang="0">
                  <a:pos x="76" y="111"/>
                </a:cxn>
                <a:cxn ang="0">
                  <a:pos x="58" y="139"/>
                </a:cxn>
                <a:cxn ang="0">
                  <a:pos x="41" y="167"/>
                </a:cxn>
                <a:cxn ang="0">
                  <a:pos x="21" y="193"/>
                </a:cxn>
                <a:cxn ang="0">
                  <a:pos x="0" y="218"/>
                </a:cxn>
                <a:cxn ang="0">
                  <a:pos x="2" y="183"/>
                </a:cxn>
                <a:cxn ang="0">
                  <a:pos x="8" y="150"/>
                </a:cxn>
                <a:cxn ang="0">
                  <a:pos x="17" y="119"/>
                </a:cxn>
                <a:cxn ang="0">
                  <a:pos x="31" y="92"/>
                </a:cxn>
                <a:cxn ang="0">
                  <a:pos x="45" y="65"/>
                </a:cxn>
                <a:cxn ang="0">
                  <a:pos x="60" y="41"/>
                </a:cxn>
                <a:cxn ang="0">
                  <a:pos x="76" y="19"/>
                </a:cxn>
                <a:cxn ang="0">
                  <a:pos x="93" y="0"/>
                </a:cxn>
                <a:cxn ang="0">
                  <a:pos x="96" y="2"/>
                </a:cxn>
                <a:cxn ang="0">
                  <a:pos x="102" y="3"/>
                </a:cxn>
                <a:cxn ang="0">
                  <a:pos x="109" y="3"/>
                </a:cxn>
                <a:cxn ang="0">
                  <a:pos x="116" y="3"/>
                </a:cxn>
                <a:cxn ang="0">
                  <a:pos x="122" y="1"/>
                </a:cxn>
                <a:cxn ang="0">
                  <a:pos x="129" y="1"/>
                </a:cxn>
                <a:cxn ang="0">
                  <a:pos x="137" y="0"/>
                </a:cxn>
                <a:cxn ang="0">
                  <a:pos x="145" y="0"/>
                </a:cxn>
              </a:cxnLst>
              <a:rect l="0" t="0" r="r" b="b"/>
              <a:pathLst>
                <a:path w="145" h="218">
                  <a:moveTo>
                    <a:pt x="145" y="0"/>
                  </a:moveTo>
                  <a:lnTo>
                    <a:pt x="126" y="27"/>
                  </a:lnTo>
                  <a:lnTo>
                    <a:pt x="109" y="55"/>
                  </a:lnTo>
                  <a:lnTo>
                    <a:pt x="92" y="82"/>
                  </a:lnTo>
                  <a:lnTo>
                    <a:pt x="76" y="111"/>
                  </a:lnTo>
                  <a:lnTo>
                    <a:pt x="58" y="139"/>
                  </a:lnTo>
                  <a:lnTo>
                    <a:pt x="41" y="167"/>
                  </a:lnTo>
                  <a:lnTo>
                    <a:pt x="21" y="193"/>
                  </a:lnTo>
                  <a:lnTo>
                    <a:pt x="0" y="218"/>
                  </a:lnTo>
                  <a:lnTo>
                    <a:pt x="2" y="183"/>
                  </a:lnTo>
                  <a:lnTo>
                    <a:pt x="8" y="150"/>
                  </a:lnTo>
                  <a:lnTo>
                    <a:pt x="17" y="119"/>
                  </a:lnTo>
                  <a:lnTo>
                    <a:pt x="31" y="92"/>
                  </a:lnTo>
                  <a:lnTo>
                    <a:pt x="45" y="65"/>
                  </a:lnTo>
                  <a:lnTo>
                    <a:pt x="60" y="41"/>
                  </a:lnTo>
                  <a:lnTo>
                    <a:pt x="76" y="19"/>
                  </a:lnTo>
                  <a:lnTo>
                    <a:pt x="93" y="0"/>
                  </a:lnTo>
                  <a:lnTo>
                    <a:pt x="96" y="2"/>
                  </a:lnTo>
                  <a:lnTo>
                    <a:pt x="102" y="3"/>
                  </a:lnTo>
                  <a:lnTo>
                    <a:pt x="109" y="3"/>
                  </a:lnTo>
                  <a:lnTo>
                    <a:pt x="116" y="3"/>
                  </a:lnTo>
                  <a:lnTo>
                    <a:pt x="122" y="1"/>
                  </a:lnTo>
                  <a:lnTo>
                    <a:pt x="129" y="1"/>
                  </a:lnTo>
                  <a:lnTo>
                    <a:pt x="137" y="0"/>
                  </a:lnTo>
                  <a:lnTo>
                    <a:pt x="145" y="0"/>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0" name="Freeform 80"/>
            <p:cNvSpPr>
              <a:spLocks/>
            </p:cNvSpPr>
            <p:nvPr/>
          </p:nvSpPr>
          <p:spPr bwMode="auto">
            <a:xfrm>
              <a:off x="4139" y="1782"/>
              <a:ext cx="29" cy="53"/>
            </a:xfrm>
            <a:custGeom>
              <a:avLst/>
              <a:gdLst/>
              <a:ahLst/>
              <a:cxnLst>
                <a:cxn ang="0">
                  <a:pos x="32" y="269"/>
                </a:cxn>
                <a:cxn ang="0">
                  <a:pos x="0" y="249"/>
                </a:cxn>
                <a:cxn ang="0">
                  <a:pos x="146" y="0"/>
                </a:cxn>
                <a:cxn ang="0">
                  <a:pos x="145" y="36"/>
                </a:cxn>
                <a:cxn ang="0">
                  <a:pos x="137" y="72"/>
                </a:cxn>
                <a:cxn ang="0">
                  <a:pos x="123" y="106"/>
                </a:cxn>
                <a:cxn ang="0">
                  <a:pos x="107" y="141"/>
                </a:cxn>
                <a:cxn ang="0">
                  <a:pos x="87" y="173"/>
                </a:cxn>
                <a:cxn ang="0">
                  <a:pos x="68" y="206"/>
                </a:cxn>
                <a:cxn ang="0">
                  <a:pos x="48" y="237"/>
                </a:cxn>
                <a:cxn ang="0">
                  <a:pos x="32" y="269"/>
                </a:cxn>
              </a:cxnLst>
              <a:rect l="0" t="0" r="r" b="b"/>
              <a:pathLst>
                <a:path w="146" h="269">
                  <a:moveTo>
                    <a:pt x="32" y="269"/>
                  </a:moveTo>
                  <a:lnTo>
                    <a:pt x="0" y="249"/>
                  </a:lnTo>
                  <a:lnTo>
                    <a:pt x="146" y="0"/>
                  </a:lnTo>
                  <a:lnTo>
                    <a:pt x="145" y="36"/>
                  </a:lnTo>
                  <a:lnTo>
                    <a:pt x="137" y="72"/>
                  </a:lnTo>
                  <a:lnTo>
                    <a:pt x="123" y="106"/>
                  </a:lnTo>
                  <a:lnTo>
                    <a:pt x="107" y="141"/>
                  </a:lnTo>
                  <a:lnTo>
                    <a:pt x="87" y="173"/>
                  </a:lnTo>
                  <a:lnTo>
                    <a:pt x="68" y="206"/>
                  </a:lnTo>
                  <a:lnTo>
                    <a:pt x="48" y="237"/>
                  </a:lnTo>
                  <a:lnTo>
                    <a:pt x="32" y="269"/>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1" name="Freeform 81"/>
            <p:cNvSpPr>
              <a:spLocks/>
            </p:cNvSpPr>
            <p:nvPr/>
          </p:nvSpPr>
          <p:spPr bwMode="auto">
            <a:xfrm>
              <a:off x="4293" y="1782"/>
              <a:ext cx="30" cy="43"/>
            </a:xfrm>
            <a:custGeom>
              <a:avLst/>
              <a:gdLst/>
              <a:ahLst/>
              <a:cxnLst>
                <a:cxn ang="0">
                  <a:pos x="61" y="217"/>
                </a:cxn>
                <a:cxn ang="0">
                  <a:pos x="51" y="209"/>
                </a:cxn>
                <a:cxn ang="0">
                  <a:pos x="38" y="203"/>
                </a:cxn>
                <a:cxn ang="0">
                  <a:pos x="26" y="198"/>
                </a:cxn>
                <a:cxn ang="0">
                  <a:pos x="14" y="193"/>
                </a:cxn>
                <a:cxn ang="0">
                  <a:pos x="4" y="185"/>
                </a:cxn>
                <a:cxn ang="0">
                  <a:pos x="0" y="179"/>
                </a:cxn>
                <a:cxn ang="0">
                  <a:pos x="1" y="167"/>
                </a:cxn>
                <a:cxn ang="0">
                  <a:pos x="9" y="155"/>
                </a:cxn>
                <a:cxn ang="0">
                  <a:pos x="112" y="0"/>
                </a:cxn>
                <a:cxn ang="0">
                  <a:pos x="139" y="23"/>
                </a:cxn>
                <a:cxn ang="0">
                  <a:pos x="149" y="49"/>
                </a:cxn>
                <a:cxn ang="0">
                  <a:pos x="143" y="76"/>
                </a:cxn>
                <a:cxn ang="0">
                  <a:pos x="129" y="104"/>
                </a:cxn>
                <a:cxn ang="0">
                  <a:pos x="107" y="131"/>
                </a:cxn>
                <a:cxn ang="0">
                  <a:pos x="87" y="161"/>
                </a:cxn>
                <a:cxn ang="0">
                  <a:pos x="69" y="189"/>
                </a:cxn>
                <a:cxn ang="0">
                  <a:pos x="61" y="217"/>
                </a:cxn>
              </a:cxnLst>
              <a:rect l="0" t="0" r="r" b="b"/>
              <a:pathLst>
                <a:path w="149" h="217">
                  <a:moveTo>
                    <a:pt x="61" y="217"/>
                  </a:moveTo>
                  <a:lnTo>
                    <a:pt x="51" y="209"/>
                  </a:lnTo>
                  <a:lnTo>
                    <a:pt x="38" y="203"/>
                  </a:lnTo>
                  <a:lnTo>
                    <a:pt x="26" y="198"/>
                  </a:lnTo>
                  <a:lnTo>
                    <a:pt x="14" y="193"/>
                  </a:lnTo>
                  <a:lnTo>
                    <a:pt x="4" y="185"/>
                  </a:lnTo>
                  <a:lnTo>
                    <a:pt x="0" y="179"/>
                  </a:lnTo>
                  <a:lnTo>
                    <a:pt x="1" y="167"/>
                  </a:lnTo>
                  <a:lnTo>
                    <a:pt x="9" y="155"/>
                  </a:lnTo>
                  <a:lnTo>
                    <a:pt x="112" y="0"/>
                  </a:lnTo>
                  <a:lnTo>
                    <a:pt x="139" y="23"/>
                  </a:lnTo>
                  <a:lnTo>
                    <a:pt x="149" y="49"/>
                  </a:lnTo>
                  <a:lnTo>
                    <a:pt x="143" y="76"/>
                  </a:lnTo>
                  <a:lnTo>
                    <a:pt x="129" y="104"/>
                  </a:lnTo>
                  <a:lnTo>
                    <a:pt x="107" y="131"/>
                  </a:lnTo>
                  <a:lnTo>
                    <a:pt x="87" y="161"/>
                  </a:lnTo>
                  <a:lnTo>
                    <a:pt x="69" y="189"/>
                  </a:lnTo>
                  <a:lnTo>
                    <a:pt x="61" y="217"/>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2" name="Freeform 82"/>
            <p:cNvSpPr>
              <a:spLocks/>
            </p:cNvSpPr>
            <p:nvPr/>
          </p:nvSpPr>
          <p:spPr bwMode="auto">
            <a:xfrm>
              <a:off x="4313" y="1798"/>
              <a:ext cx="31" cy="37"/>
            </a:xfrm>
            <a:custGeom>
              <a:avLst/>
              <a:gdLst/>
              <a:ahLst/>
              <a:cxnLst>
                <a:cxn ang="0">
                  <a:pos x="156" y="52"/>
                </a:cxn>
                <a:cxn ang="0">
                  <a:pos x="63" y="186"/>
                </a:cxn>
                <a:cxn ang="0">
                  <a:pos x="0" y="166"/>
                </a:cxn>
                <a:cxn ang="0">
                  <a:pos x="84" y="0"/>
                </a:cxn>
                <a:cxn ang="0">
                  <a:pos x="91" y="3"/>
                </a:cxn>
                <a:cxn ang="0">
                  <a:pos x="100" y="6"/>
                </a:cxn>
                <a:cxn ang="0">
                  <a:pos x="110" y="11"/>
                </a:cxn>
                <a:cxn ang="0">
                  <a:pos x="120" y="17"/>
                </a:cxn>
                <a:cxn ang="0">
                  <a:pos x="129" y="22"/>
                </a:cxn>
                <a:cxn ang="0">
                  <a:pos x="138" y="30"/>
                </a:cxn>
                <a:cxn ang="0">
                  <a:pos x="147" y="40"/>
                </a:cxn>
                <a:cxn ang="0">
                  <a:pos x="156" y="52"/>
                </a:cxn>
              </a:cxnLst>
              <a:rect l="0" t="0" r="r" b="b"/>
              <a:pathLst>
                <a:path w="156" h="186">
                  <a:moveTo>
                    <a:pt x="156" y="52"/>
                  </a:moveTo>
                  <a:lnTo>
                    <a:pt x="63" y="186"/>
                  </a:lnTo>
                  <a:lnTo>
                    <a:pt x="0" y="166"/>
                  </a:lnTo>
                  <a:lnTo>
                    <a:pt x="84" y="0"/>
                  </a:lnTo>
                  <a:lnTo>
                    <a:pt x="91" y="3"/>
                  </a:lnTo>
                  <a:lnTo>
                    <a:pt x="100" y="6"/>
                  </a:lnTo>
                  <a:lnTo>
                    <a:pt x="110" y="11"/>
                  </a:lnTo>
                  <a:lnTo>
                    <a:pt x="120" y="17"/>
                  </a:lnTo>
                  <a:lnTo>
                    <a:pt x="129" y="22"/>
                  </a:lnTo>
                  <a:lnTo>
                    <a:pt x="138" y="30"/>
                  </a:lnTo>
                  <a:lnTo>
                    <a:pt x="147" y="40"/>
                  </a:lnTo>
                  <a:lnTo>
                    <a:pt x="156" y="5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3" name="Freeform 83"/>
            <p:cNvSpPr>
              <a:spLocks/>
            </p:cNvSpPr>
            <p:nvPr/>
          </p:nvSpPr>
          <p:spPr bwMode="auto">
            <a:xfrm>
              <a:off x="4154" y="1809"/>
              <a:ext cx="26" cy="43"/>
            </a:xfrm>
            <a:custGeom>
              <a:avLst/>
              <a:gdLst/>
              <a:ahLst/>
              <a:cxnLst>
                <a:cxn ang="0">
                  <a:pos x="124" y="72"/>
                </a:cxn>
                <a:cxn ang="0">
                  <a:pos x="40" y="218"/>
                </a:cxn>
                <a:cxn ang="0">
                  <a:pos x="30" y="209"/>
                </a:cxn>
                <a:cxn ang="0">
                  <a:pos x="20" y="201"/>
                </a:cxn>
                <a:cxn ang="0">
                  <a:pos x="7" y="193"/>
                </a:cxn>
                <a:cxn ang="0">
                  <a:pos x="0" y="186"/>
                </a:cxn>
                <a:cxn ang="0">
                  <a:pos x="82" y="0"/>
                </a:cxn>
                <a:cxn ang="0">
                  <a:pos x="92" y="1"/>
                </a:cxn>
                <a:cxn ang="0">
                  <a:pos x="104" y="6"/>
                </a:cxn>
                <a:cxn ang="0">
                  <a:pos x="113" y="13"/>
                </a:cxn>
                <a:cxn ang="0">
                  <a:pos x="122" y="23"/>
                </a:cxn>
                <a:cxn ang="0">
                  <a:pos x="126" y="33"/>
                </a:cxn>
                <a:cxn ang="0">
                  <a:pos x="130" y="47"/>
                </a:cxn>
                <a:cxn ang="0">
                  <a:pos x="128" y="59"/>
                </a:cxn>
                <a:cxn ang="0">
                  <a:pos x="124" y="72"/>
                </a:cxn>
              </a:cxnLst>
              <a:rect l="0" t="0" r="r" b="b"/>
              <a:pathLst>
                <a:path w="130" h="218">
                  <a:moveTo>
                    <a:pt x="124" y="72"/>
                  </a:moveTo>
                  <a:lnTo>
                    <a:pt x="40" y="218"/>
                  </a:lnTo>
                  <a:lnTo>
                    <a:pt x="30" y="209"/>
                  </a:lnTo>
                  <a:lnTo>
                    <a:pt x="20" y="201"/>
                  </a:lnTo>
                  <a:lnTo>
                    <a:pt x="7" y="193"/>
                  </a:lnTo>
                  <a:lnTo>
                    <a:pt x="0" y="186"/>
                  </a:lnTo>
                  <a:lnTo>
                    <a:pt x="82" y="0"/>
                  </a:lnTo>
                  <a:lnTo>
                    <a:pt x="92" y="1"/>
                  </a:lnTo>
                  <a:lnTo>
                    <a:pt x="104" y="6"/>
                  </a:lnTo>
                  <a:lnTo>
                    <a:pt x="113" y="13"/>
                  </a:lnTo>
                  <a:lnTo>
                    <a:pt x="122" y="23"/>
                  </a:lnTo>
                  <a:lnTo>
                    <a:pt x="126" y="33"/>
                  </a:lnTo>
                  <a:lnTo>
                    <a:pt x="130" y="47"/>
                  </a:lnTo>
                  <a:lnTo>
                    <a:pt x="128" y="59"/>
                  </a:lnTo>
                  <a:lnTo>
                    <a:pt x="124" y="72"/>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4" name="Freeform 84"/>
            <p:cNvSpPr>
              <a:spLocks/>
            </p:cNvSpPr>
            <p:nvPr/>
          </p:nvSpPr>
          <p:spPr bwMode="auto">
            <a:xfrm>
              <a:off x="4336" y="1815"/>
              <a:ext cx="20" cy="29"/>
            </a:xfrm>
            <a:custGeom>
              <a:avLst/>
              <a:gdLst/>
              <a:ahLst/>
              <a:cxnLst>
                <a:cxn ang="0">
                  <a:pos x="83" y="146"/>
                </a:cxn>
                <a:cxn ang="0">
                  <a:pos x="0" y="136"/>
                </a:cxn>
                <a:cxn ang="0">
                  <a:pos x="62" y="0"/>
                </a:cxn>
                <a:cxn ang="0">
                  <a:pos x="72" y="15"/>
                </a:cxn>
                <a:cxn ang="0">
                  <a:pos x="82" y="33"/>
                </a:cxn>
                <a:cxn ang="0">
                  <a:pos x="89" y="50"/>
                </a:cxn>
                <a:cxn ang="0">
                  <a:pos x="96" y="69"/>
                </a:cxn>
                <a:cxn ang="0">
                  <a:pos x="97" y="87"/>
                </a:cxn>
                <a:cxn ang="0">
                  <a:pos x="96" y="106"/>
                </a:cxn>
                <a:cxn ang="0">
                  <a:pos x="91" y="125"/>
                </a:cxn>
                <a:cxn ang="0">
                  <a:pos x="83" y="146"/>
                </a:cxn>
              </a:cxnLst>
              <a:rect l="0" t="0" r="r" b="b"/>
              <a:pathLst>
                <a:path w="97" h="146">
                  <a:moveTo>
                    <a:pt x="83" y="146"/>
                  </a:moveTo>
                  <a:lnTo>
                    <a:pt x="0" y="136"/>
                  </a:lnTo>
                  <a:lnTo>
                    <a:pt x="62" y="0"/>
                  </a:lnTo>
                  <a:lnTo>
                    <a:pt x="72" y="15"/>
                  </a:lnTo>
                  <a:lnTo>
                    <a:pt x="82" y="33"/>
                  </a:lnTo>
                  <a:lnTo>
                    <a:pt x="89" y="50"/>
                  </a:lnTo>
                  <a:lnTo>
                    <a:pt x="96" y="69"/>
                  </a:lnTo>
                  <a:lnTo>
                    <a:pt x="97" y="87"/>
                  </a:lnTo>
                  <a:lnTo>
                    <a:pt x="96" y="106"/>
                  </a:lnTo>
                  <a:lnTo>
                    <a:pt x="91" y="125"/>
                  </a:lnTo>
                  <a:lnTo>
                    <a:pt x="83" y="14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5" name="Freeform 85"/>
            <p:cNvSpPr>
              <a:spLocks/>
            </p:cNvSpPr>
            <p:nvPr/>
          </p:nvSpPr>
          <p:spPr bwMode="auto">
            <a:xfrm>
              <a:off x="4171" y="1827"/>
              <a:ext cx="24" cy="35"/>
            </a:xfrm>
            <a:custGeom>
              <a:avLst/>
              <a:gdLst/>
              <a:ahLst/>
              <a:cxnLst>
                <a:cxn ang="0">
                  <a:pos x="57" y="176"/>
                </a:cxn>
                <a:cxn ang="0">
                  <a:pos x="44" y="174"/>
                </a:cxn>
                <a:cxn ang="0">
                  <a:pos x="31" y="171"/>
                </a:cxn>
                <a:cxn ang="0">
                  <a:pos x="18" y="163"/>
                </a:cxn>
                <a:cxn ang="0">
                  <a:pos x="9" y="155"/>
                </a:cxn>
                <a:cxn ang="0">
                  <a:pos x="2" y="144"/>
                </a:cxn>
                <a:cxn ang="0">
                  <a:pos x="0" y="132"/>
                </a:cxn>
                <a:cxn ang="0">
                  <a:pos x="4" y="118"/>
                </a:cxn>
                <a:cxn ang="0">
                  <a:pos x="15" y="104"/>
                </a:cxn>
                <a:cxn ang="0">
                  <a:pos x="79" y="0"/>
                </a:cxn>
                <a:cxn ang="0">
                  <a:pos x="107" y="19"/>
                </a:cxn>
                <a:cxn ang="0">
                  <a:pos x="119" y="42"/>
                </a:cxn>
                <a:cxn ang="0">
                  <a:pos x="118" y="65"/>
                </a:cxn>
                <a:cxn ang="0">
                  <a:pos x="110" y="88"/>
                </a:cxn>
                <a:cxn ang="0">
                  <a:pos x="95" y="111"/>
                </a:cxn>
                <a:cxn ang="0">
                  <a:pos x="79" y="133"/>
                </a:cxn>
                <a:cxn ang="0">
                  <a:pos x="64" y="155"/>
                </a:cxn>
                <a:cxn ang="0">
                  <a:pos x="57" y="176"/>
                </a:cxn>
              </a:cxnLst>
              <a:rect l="0" t="0" r="r" b="b"/>
              <a:pathLst>
                <a:path w="119" h="176">
                  <a:moveTo>
                    <a:pt x="57" y="176"/>
                  </a:moveTo>
                  <a:lnTo>
                    <a:pt x="44" y="174"/>
                  </a:lnTo>
                  <a:lnTo>
                    <a:pt x="31" y="171"/>
                  </a:lnTo>
                  <a:lnTo>
                    <a:pt x="18" y="163"/>
                  </a:lnTo>
                  <a:lnTo>
                    <a:pt x="9" y="155"/>
                  </a:lnTo>
                  <a:lnTo>
                    <a:pt x="2" y="144"/>
                  </a:lnTo>
                  <a:lnTo>
                    <a:pt x="0" y="132"/>
                  </a:lnTo>
                  <a:lnTo>
                    <a:pt x="4" y="118"/>
                  </a:lnTo>
                  <a:lnTo>
                    <a:pt x="15" y="104"/>
                  </a:lnTo>
                  <a:lnTo>
                    <a:pt x="79" y="0"/>
                  </a:lnTo>
                  <a:lnTo>
                    <a:pt x="107" y="19"/>
                  </a:lnTo>
                  <a:lnTo>
                    <a:pt x="119" y="42"/>
                  </a:lnTo>
                  <a:lnTo>
                    <a:pt x="118" y="65"/>
                  </a:lnTo>
                  <a:lnTo>
                    <a:pt x="110" y="88"/>
                  </a:lnTo>
                  <a:lnTo>
                    <a:pt x="95" y="111"/>
                  </a:lnTo>
                  <a:lnTo>
                    <a:pt x="79" y="133"/>
                  </a:lnTo>
                  <a:lnTo>
                    <a:pt x="64" y="155"/>
                  </a:lnTo>
                  <a:lnTo>
                    <a:pt x="57" y="176"/>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6" name="Freeform 86"/>
            <p:cNvSpPr>
              <a:spLocks/>
            </p:cNvSpPr>
            <p:nvPr/>
          </p:nvSpPr>
          <p:spPr bwMode="auto">
            <a:xfrm>
              <a:off x="4193" y="1846"/>
              <a:ext cx="17" cy="23"/>
            </a:xfrm>
            <a:custGeom>
              <a:avLst/>
              <a:gdLst/>
              <a:ahLst/>
              <a:cxnLst>
                <a:cxn ang="0">
                  <a:pos x="73" y="114"/>
                </a:cxn>
                <a:cxn ang="0">
                  <a:pos x="0" y="104"/>
                </a:cxn>
                <a:cxn ang="0">
                  <a:pos x="42" y="0"/>
                </a:cxn>
                <a:cxn ang="0">
                  <a:pos x="52" y="11"/>
                </a:cxn>
                <a:cxn ang="0">
                  <a:pos x="64" y="25"/>
                </a:cxn>
                <a:cxn ang="0">
                  <a:pos x="73" y="38"/>
                </a:cxn>
                <a:cxn ang="0">
                  <a:pos x="80" y="53"/>
                </a:cxn>
                <a:cxn ang="0">
                  <a:pos x="84" y="67"/>
                </a:cxn>
                <a:cxn ang="0">
                  <a:pos x="85" y="82"/>
                </a:cxn>
                <a:cxn ang="0">
                  <a:pos x="80" y="97"/>
                </a:cxn>
                <a:cxn ang="0">
                  <a:pos x="73" y="114"/>
                </a:cxn>
              </a:cxnLst>
              <a:rect l="0" t="0" r="r" b="b"/>
              <a:pathLst>
                <a:path w="85" h="114">
                  <a:moveTo>
                    <a:pt x="73" y="114"/>
                  </a:moveTo>
                  <a:lnTo>
                    <a:pt x="0" y="104"/>
                  </a:lnTo>
                  <a:lnTo>
                    <a:pt x="42" y="0"/>
                  </a:lnTo>
                  <a:lnTo>
                    <a:pt x="52" y="11"/>
                  </a:lnTo>
                  <a:lnTo>
                    <a:pt x="64" y="25"/>
                  </a:lnTo>
                  <a:lnTo>
                    <a:pt x="73" y="38"/>
                  </a:lnTo>
                  <a:lnTo>
                    <a:pt x="80" y="53"/>
                  </a:lnTo>
                  <a:lnTo>
                    <a:pt x="84" y="67"/>
                  </a:lnTo>
                  <a:lnTo>
                    <a:pt x="85" y="82"/>
                  </a:lnTo>
                  <a:lnTo>
                    <a:pt x="80" y="97"/>
                  </a:lnTo>
                  <a:lnTo>
                    <a:pt x="73" y="114"/>
                  </a:lnTo>
                  <a:close/>
                </a:path>
              </a:pathLst>
            </a:custGeom>
            <a:solidFill>
              <a:srgbClr val="B24C19"/>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7" name="Freeform 87"/>
            <p:cNvSpPr>
              <a:spLocks/>
            </p:cNvSpPr>
            <p:nvPr/>
          </p:nvSpPr>
          <p:spPr bwMode="auto">
            <a:xfrm>
              <a:off x="4212" y="884"/>
              <a:ext cx="12" cy="7"/>
            </a:xfrm>
            <a:custGeom>
              <a:avLst/>
              <a:gdLst/>
              <a:ahLst/>
              <a:cxnLst>
                <a:cxn ang="0">
                  <a:pos x="62" y="32"/>
                </a:cxn>
                <a:cxn ang="0">
                  <a:pos x="62" y="34"/>
                </a:cxn>
                <a:cxn ang="0">
                  <a:pos x="58" y="35"/>
                </a:cxn>
                <a:cxn ang="0">
                  <a:pos x="49" y="35"/>
                </a:cxn>
                <a:cxn ang="0">
                  <a:pos x="38" y="35"/>
                </a:cxn>
                <a:cxn ang="0">
                  <a:pos x="26" y="33"/>
                </a:cxn>
                <a:cxn ang="0">
                  <a:pos x="15" y="33"/>
                </a:cxn>
                <a:cxn ang="0">
                  <a:pos x="6" y="32"/>
                </a:cxn>
                <a:cxn ang="0">
                  <a:pos x="0" y="32"/>
                </a:cxn>
                <a:cxn ang="0">
                  <a:pos x="31" y="0"/>
                </a:cxn>
                <a:cxn ang="0">
                  <a:pos x="62" y="32"/>
                </a:cxn>
              </a:cxnLst>
              <a:rect l="0" t="0" r="r" b="b"/>
              <a:pathLst>
                <a:path w="62" h="35">
                  <a:moveTo>
                    <a:pt x="62" y="32"/>
                  </a:moveTo>
                  <a:lnTo>
                    <a:pt x="62" y="34"/>
                  </a:lnTo>
                  <a:lnTo>
                    <a:pt x="58" y="35"/>
                  </a:lnTo>
                  <a:lnTo>
                    <a:pt x="49" y="35"/>
                  </a:lnTo>
                  <a:lnTo>
                    <a:pt x="38" y="35"/>
                  </a:lnTo>
                  <a:lnTo>
                    <a:pt x="26" y="33"/>
                  </a:lnTo>
                  <a:lnTo>
                    <a:pt x="15" y="33"/>
                  </a:lnTo>
                  <a:lnTo>
                    <a:pt x="6" y="32"/>
                  </a:lnTo>
                  <a:lnTo>
                    <a:pt x="0" y="32"/>
                  </a:lnTo>
                  <a:lnTo>
                    <a:pt x="31" y="0"/>
                  </a:lnTo>
                  <a:lnTo>
                    <a:pt x="62" y="32"/>
                  </a:lnTo>
                  <a:close/>
                </a:path>
              </a:pathLst>
            </a:custGeom>
            <a:solidFill>
              <a:srgbClr val="FFFFFF"/>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8" name="Freeform 88"/>
            <p:cNvSpPr>
              <a:spLocks/>
            </p:cNvSpPr>
            <p:nvPr/>
          </p:nvSpPr>
          <p:spPr bwMode="auto">
            <a:xfrm>
              <a:off x="4123" y="610"/>
              <a:ext cx="62" cy="66"/>
            </a:xfrm>
            <a:custGeom>
              <a:avLst/>
              <a:gdLst/>
              <a:ahLst/>
              <a:cxnLst>
                <a:cxn ang="0">
                  <a:pos x="228" y="104"/>
                </a:cxn>
                <a:cxn ang="0">
                  <a:pos x="310" y="125"/>
                </a:cxn>
                <a:cxn ang="0">
                  <a:pos x="310" y="136"/>
                </a:cxn>
                <a:cxn ang="0">
                  <a:pos x="300" y="143"/>
                </a:cxn>
                <a:cxn ang="0">
                  <a:pos x="290" y="152"/>
                </a:cxn>
                <a:cxn ang="0">
                  <a:pos x="278" y="162"/>
                </a:cxn>
                <a:cxn ang="0">
                  <a:pos x="267" y="172"/>
                </a:cxn>
                <a:cxn ang="0">
                  <a:pos x="256" y="182"/>
                </a:cxn>
                <a:cxn ang="0">
                  <a:pos x="249" y="195"/>
                </a:cxn>
                <a:cxn ang="0">
                  <a:pos x="246" y="206"/>
                </a:cxn>
                <a:cxn ang="0">
                  <a:pos x="248" y="218"/>
                </a:cxn>
                <a:cxn ang="0">
                  <a:pos x="258" y="231"/>
                </a:cxn>
                <a:cxn ang="0">
                  <a:pos x="266" y="244"/>
                </a:cxn>
                <a:cxn ang="0">
                  <a:pos x="271" y="259"/>
                </a:cxn>
                <a:cxn ang="0">
                  <a:pos x="274" y="275"/>
                </a:cxn>
                <a:cxn ang="0">
                  <a:pos x="274" y="289"/>
                </a:cxn>
                <a:cxn ang="0">
                  <a:pos x="274" y="305"/>
                </a:cxn>
                <a:cxn ang="0">
                  <a:pos x="272" y="319"/>
                </a:cxn>
                <a:cxn ang="0">
                  <a:pos x="270" y="332"/>
                </a:cxn>
                <a:cxn ang="0">
                  <a:pos x="254" y="329"/>
                </a:cxn>
                <a:cxn ang="0">
                  <a:pos x="240" y="323"/>
                </a:cxn>
                <a:cxn ang="0">
                  <a:pos x="228" y="314"/>
                </a:cxn>
                <a:cxn ang="0">
                  <a:pos x="218" y="306"/>
                </a:cxn>
                <a:cxn ang="0">
                  <a:pos x="205" y="296"/>
                </a:cxn>
                <a:cxn ang="0">
                  <a:pos x="193" y="288"/>
                </a:cxn>
                <a:cxn ang="0">
                  <a:pos x="179" y="282"/>
                </a:cxn>
                <a:cxn ang="0">
                  <a:pos x="166" y="280"/>
                </a:cxn>
                <a:cxn ang="0">
                  <a:pos x="160" y="275"/>
                </a:cxn>
                <a:cxn ang="0">
                  <a:pos x="156" y="269"/>
                </a:cxn>
                <a:cxn ang="0">
                  <a:pos x="149" y="262"/>
                </a:cxn>
                <a:cxn ang="0">
                  <a:pos x="143" y="258"/>
                </a:cxn>
                <a:cxn ang="0">
                  <a:pos x="135" y="253"/>
                </a:cxn>
                <a:cxn ang="0">
                  <a:pos x="128" y="252"/>
                </a:cxn>
                <a:cxn ang="0">
                  <a:pos x="121" y="253"/>
                </a:cxn>
                <a:cxn ang="0">
                  <a:pos x="114" y="260"/>
                </a:cxn>
                <a:cxn ang="0">
                  <a:pos x="100" y="270"/>
                </a:cxn>
                <a:cxn ang="0">
                  <a:pos x="88" y="280"/>
                </a:cxn>
                <a:cxn ang="0">
                  <a:pos x="74" y="289"/>
                </a:cxn>
                <a:cxn ang="0">
                  <a:pos x="62" y="299"/>
                </a:cxn>
                <a:cxn ang="0">
                  <a:pos x="48" y="305"/>
                </a:cxn>
                <a:cxn ang="0">
                  <a:pos x="35" y="312"/>
                </a:cxn>
                <a:cxn ang="0">
                  <a:pos x="21" y="317"/>
                </a:cxn>
                <a:cxn ang="0">
                  <a:pos x="10" y="322"/>
                </a:cxn>
                <a:cxn ang="0">
                  <a:pos x="62" y="187"/>
                </a:cxn>
                <a:cxn ang="0">
                  <a:pos x="55" y="178"/>
                </a:cxn>
                <a:cxn ang="0">
                  <a:pos x="48" y="169"/>
                </a:cxn>
                <a:cxn ang="0">
                  <a:pos x="39" y="160"/>
                </a:cxn>
                <a:cxn ang="0">
                  <a:pos x="30" y="151"/>
                </a:cxn>
                <a:cxn ang="0">
                  <a:pos x="20" y="140"/>
                </a:cxn>
                <a:cxn ang="0">
                  <a:pos x="11" y="131"/>
                </a:cxn>
                <a:cxn ang="0">
                  <a:pos x="4" y="121"/>
                </a:cxn>
                <a:cxn ang="0">
                  <a:pos x="0" y="114"/>
                </a:cxn>
                <a:cxn ang="0">
                  <a:pos x="27" y="117"/>
                </a:cxn>
                <a:cxn ang="0">
                  <a:pos x="52" y="112"/>
                </a:cxn>
                <a:cxn ang="0">
                  <a:pos x="73" y="100"/>
                </a:cxn>
                <a:cxn ang="0">
                  <a:pos x="92" y="84"/>
                </a:cxn>
                <a:cxn ang="0">
                  <a:pos x="108" y="64"/>
                </a:cxn>
                <a:cxn ang="0">
                  <a:pos x="124" y="42"/>
                </a:cxn>
                <a:cxn ang="0">
                  <a:pos x="139" y="19"/>
                </a:cxn>
                <a:cxn ang="0">
                  <a:pos x="156" y="0"/>
                </a:cxn>
                <a:cxn ang="0">
                  <a:pos x="166" y="0"/>
                </a:cxn>
                <a:cxn ang="0">
                  <a:pos x="228" y="104"/>
                </a:cxn>
              </a:cxnLst>
              <a:rect l="0" t="0" r="r" b="b"/>
              <a:pathLst>
                <a:path w="310" h="332">
                  <a:moveTo>
                    <a:pt x="228" y="104"/>
                  </a:moveTo>
                  <a:lnTo>
                    <a:pt x="310" y="125"/>
                  </a:lnTo>
                  <a:lnTo>
                    <a:pt x="310" y="136"/>
                  </a:lnTo>
                  <a:lnTo>
                    <a:pt x="300" y="143"/>
                  </a:lnTo>
                  <a:lnTo>
                    <a:pt x="290" y="152"/>
                  </a:lnTo>
                  <a:lnTo>
                    <a:pt x="278" y="162"/>
                  </a:lnTo>
                  <a:lnTo>
                    <a:pt x="267" y="172"/>
                  </a:lnTo>
                  <a:lnTo>
                    <a:pt x="256" y="182"/>
                  </a:lnTo>
                  <a:lnTo>
                    <a:pt x="249" y="195"/>
                  </a:lnTo>
                  <a:lnTo>
                    <a:pt x="246" y="206"/>
                  </a:lnTo>
                  <a:lnTo>
                    <a:pt x="248" y="218"/>
                  </a:lnTo>
                  <a:lnTo>
                    <a:pt x="258" y="231"/>
                  </a:lnTo>
                  <a:lnTo>
                    <a:pt x="266" y="244"/>
                  </a:lnTo>
                  <a:lnTo>
                    <a:pt x="271" y="259"/>
                  </a:lnTo>
                  <a:lnTo>
                    <a:pt x="274" y="275"/>
                  </a:lnTo>
                  <a:lnTo>
                    <a:pt x="274" y="289"/>
                  </a:lnTo>
                  <a:lnTo>
                    <a:pt x="274" y="305"/>
                  </a:lnTo>
                  <a:lnTo>
                    <a:pt x="272" y="319"/>
                  </a:lnTo>
                  <a:lnTo>
                    <a:pt x="270" y="332"/>
                  </a:lnTo>
                  <a:lnTo>
                    <a:pt x="254" y="329"/>
                  </a:lnTo>
                  <a:lnTo>
                    <a:pt x="240" y="323"/>
                  </a:lnTo>
                  <a:lnTo>
                    <a:pt x="228" y="314"/>
                  </a:lnTo>
                  <a:lnTo>
                    <a:pt x="218" y="306"/>
                  </a:lnTo>
                  <a:lnTo>
                    <a:pt x="205" y="296"/>
                  </a:lnTo>
                  <a:lnTo>
                    <a:pt x="193" y="288"/>
                  </a:lnTo>
                  <a:lnTo>
                    <a:pt x="179" y="282"/>
                  </a:lnTo>
                  <a:lnTo>
                    <a:pt x="166" y="280"/>
                  </a:lnTo>
                  <a:lnTo>
                    <a:pt x="160" y="275"/>
                  </a:lnTo>
                  <a:lnTo>
                    <a:pt x="156" y="269"/>
                  </a:lnTo>
                  <a:lnTo>
                    <a:pt x="149" y="262"/>
                  </a:lnTo>
                  <a:lnTo>
                    <a:pt x="143" y="258"/>
                  </a:lnTo>
                  <a:lnTo>
                    <a:pt x="135" y="253"/>
                  </a:lnTo>
                  <a:lnTo>
                    <a:pt x="128" y="252"/>
                  </a:lnTo>
                  <a:lnTo>
                    <a:pt x="121" y="253"/>
                  </a:lnTo>
                  <a:lnTo>
                    <a:pt x="114" y="260"/>
                  </a:lnTo>
                  <a:lnTo>
                    <a:pt x="100" y="270"/>
                  </a:lnTo>
                  <a:lnTo>
                    <a:pt x="88" y="280"/>
                  </a:lnTo>
                  <a:lnTo>
                    <a:pt x="74" y="289"/>
                  </a:lnTo>
                  <a:lnTo>
                    <a:pt x="62" y="299"/>
                  </a:lnTo>
                  <a:lnTo>
                    <a:pt x="48" y="305"/>
                  </a:lnTo>
                  <a:lnTo>
                    <a:pt x="35" y="312"/>
                  </a:lnTo>
                  <a:lnTo>
                    <a:pt x="21" y="317"/>
                  </a:lnTo>
                  <a:lnTo>
                    <a:pt x="10" y="322"/>
                  </a:lnTo>
                  <a:lnTo>
                    <a:pt x="62" y="187"/>
                  </a:lnTo>
                  <a:lnTo>
                    <a:pt x="55" y="178"/>
                  </a:lnTo>
                  <a:lnTo>
                    <a:pt x="48" y="169"/>
                  </a:lnTo>
                  <a:lnTo>
                    <a:pt x="39" y="160"/>
                  </a:lnTo>
                  <a:lnTo>
                    <a:pt x="30" y="151"/>
                  </a:lnTo>
                  <a:lnTo>
                    <a:pt x="20" y="140"/>
                  </a:lnTo>
                  <a:lnTo>
                    <a:pt x="11" y="131"/>
                  </a:lnTo>
                  <a:lnTo>
                    <a:pt x="4" y="121"/>
                  </a:lnTo>
                  <a:lnTo>
                    <a:pt x="0" y="114"/>
                  </a:lnTo>
                  <a:lnTo>
                    <a:pt x="27" y="117"/>
                  </a:lnTo>
                  <a:lnTo>
                    <a:pt x="52" y="112"/>
                  </a:lnTo>
                  <a:lnTo>
                    <a:pt x="73" y="100"/>
                  </a:lnTo>
                  <a:lnTo>
                    <a:pt x="92" y="84"/>
                  </a:lnTo>
                  <a:lnTo>
                    <a:pt x="108" y="64"/>
                  </a:lnTo>
                  <a:lnTo>
                    <a:pt x="124" y="42"/>
                  </a:lnTo>
                  <a:lnTo>
                    <a:pt x="139" y="19"/>
                  </a:lnTo>
                  <a:lnTo>
                    <a:pt x="156" y="0"/>
                  </a:lnTo>
                  <a:lnTo>
                    <a:pt x="166" y="0"/>
                  </a:lnTo>
                  <a:lnTo>
                    <a:pt x="228" y="10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89" name="Freeform 89"/>
            <p:cNvSpPr>
              <a:spLocks/>
            </p:cNvSpPr>
            <p:nvPr/>
          </p:nvSpPr>
          <p:spPr bwMode="auto">
            <a:xfrm>
              <a:off x="4131" y="618"/>
              <a:ext cx="46" cy="52"/>
            </a:xfrm>
            <a:custGeom>
              <a:avLst/>
              <a:gdLst/>
              <a:ahLst/>
              <a:cxnLst>
                <a:cxn ang="0">
                  <a:pos x="197" y="94"/>
                </a:cxn>
                <a:cxn ang="0">
                  <a:pos x="204" y="94"/>
                </a:cxn>
                <a:cxn ang="0">
                  <a:pos x="212" y="94"/>
                </a:cxn>
                <a:cxn ang="0">
                  <a:pos x="220" y="94"/>
                </a:cxn>
                <a:cxn ang="0">
                  <a:pos x="229" y="94"/>
                </a:cxn>
                <a:cxn ang="0">
                  <a:pos x="222" y="103"/>
                </a:cxn>
                <a:cxn ang="0">
                  <a:pos x="216" y="111"/>
                </a:cxn>
                <a:cxn ang="0">
                  <a:pos x="208" y="116"/>
                </a:cxn>
                <a:cxn ang="0">
                  <a:pos x="202" y="122"/>
                </a:cxn>
                <a:cxn ang="0">
                  <a:pos x="194" y="127"/>
                </a:cxn>
                <a:cxn ang="0">
                  <a:pos x="187" y="131"/>
                </a:cxn>
                <a:cxn ang="0">
                  <a:pos x="180" y="137"/>
                </a:cxn>
                <a:cxn ang="0">
                  <a:pos x="177" y="145"/>
                </a:cxn>
                <a:cxn ang="0">
                  <a:pos x="180" y="159"/>
                </a:cxn>
                <a:cxn ang="0">
                  <a:pos x="186" y="175"/>
                </a:cxn>
                <a:cxn ang="0">
                  <a:pos x="193" y="190"/>
                </a:cxn>
                <a:cxn ang="0">
                  <a:pos x="199" y="206"/>
                </a:cxn>
                <a:cxn ang="0">
                  <a:pos x="204" y="219"/>
                </a:cxn>
                <a:cxn ang="0">
                  <a:pos x="207" y="233"/>
                </a:cxn>
                <a:cxn ang="0">
                  <a:pos x="208" y="245"/>
                </a:cxn>
                <a:cxn ang="0">
                  <a:pos x="207" y="259"/>
                </a:cxn>
                <a:cxn ang="0">
                  <a:pos x="93" y="176"/>
                </a:cxn>
                <a:cxn ang="0">
                  <a:pos x="0" y="238"/>
                </a:cxn>
                <a:cxn ang="0">
                  <a:pos x="4" y="221"/>
                </a:cxn>
                <a:cxn ang="0">
                  <a:pos x="11" y="208"/>
                </a:cxn>
                <a:cxn ang="0">
                  <a:pos x="16" y="194"/>
                </a:cxn>
                <a:cxn ang="0">
                  <a:pos x="24" y="182"/>
                </a:cxn>
                <a:cxn ang="0">
                  <a:pos x="30" y="168"/>
                </a:cxn>
                <a:cxn ang="0">
                  <a:pos x="35" y="157"/>
                </a:cxn>
                <a:cxn ang="0">
                  <a:pos x="39" y="146"/>
                </a:cxn>
                <a:cxn ang="0">
                  <a:pos x="41" y="134"/>
                </a:cxn>
                <a:cxn ang="0">
                  <a:pos x="33" y="129"/>
                </a:cxn>
                <a:cxn ang="0">
                  <a:pos x="26" y="124"/>
                </a:cxn>
                <a:cxn ang="0">
                  <a:pos x="21" y="118"/>
                </a:cxn>
                <a:cxn ang="0">
                  <a:pos x="16" y="112"/>
                </a:cxn>
                <a:cxn ang="0">
                  <a:pos x="12" y="104"/>
                </a:cxn>
                <a:cxn ang="0">
                  <a:pos x="7" y="97"/>
                </a:cxn>
                <a:cxn ang="0">
                  <a:pos x="4" y="89"/>
                </a:cxn>
                <a:cxn ang="0">
                  <a:pos x="0" y="83"/>
                </a:cxn>
                <a:cxn ang="0">
                  <a:pos x="73" y="72"/>
                </a:cxn>
                <a:cxn ang="0">
                  <a:pos x="125" y="0"/>
                </a:cxn>
                <a:cxn ang="0">
                  <a:pos x="136" y="9"/>
                </a:cxn>
                <a:cxn ang="0">
                  <a:pos x="144" y="23"/>
                </a:cxn>
                <a:cxn ang="0">
                  <a:pos x="148" y="37"/>
                </a:cxn>
                <a:cxn ang="0">
                  <a:pos x="153" y="54"/>
                </a:cxn>
                <a:cxn ang="0">
                  <a:pos x="156" y="68"/>
                </a:cxn>
                <a:cxn ang="0">
                  <a:pos x="164" y="81"/>
                </a:cxn>
                <a:cxn ang="0">
                  <a:pos x="177" y="89"/>
                </a:cxn>
                <a:cxn ang="0">
                  <a:pos x="197" y="94"/>
                </a:cxn>
              </a:cxnLst>
              <a:rect l="0" t="0" r="r" b="b"/>
              <a:pathLst>
                <a:path w="229" h="259">
                  <a:moveTo>
                    <a:pt x="197" y="94"/>
                  </a:moveTo>
                  <a:lnTo>
                    <a:pt x="204" y="94"/>
                  </a:lnTo>
                  <a:lnTo>
                    <a:pt x="212" y="94"/>
                  </a:lnTo>
                  <a:lnTo>
                    <a:pt x="220" y="94"/>
                  </a:lnTo>
                  <a:lnTo>
                    <a:pt x="229" y="94"/>
                  </a:lnTo>
                  <a:lnTo>
                    <a:pt x="222" y="103"/>
                  </a:lnTo>
                  <a:lnTo>
                    <a:pt x="216" y="111"/>
                  </a:lnTo>
                  <a:lnTo>
                    <a:pt x="208" y="116"/>
                  </a:lnTo>
                  <a:lnTo>
                    <a:pt x="202" y="122"/>
                  </a:lnTo>
                  <a:lnTo>
                    <a:pt x="194" y="127"/>
                  </a:lnTo>
                  <a:lnTo>
                    <a:pt x="187" y="131"/>
                  </a:lnTo>
                  <a:lnTo>
                    <a:pt x="180" y="137"/>
                  </a:lnTo>
                  <a:lnTo>
                    <a:pt x="177" y="145"/>
                  </a:lnTo>
                  <a:lnTo>
                    <a:pt x="180" y="159"/>
                  </a:lnTo>
                  <a:lnTo>
                    <a:pt x="186" y="175"/>
                  </a:lnTo>
                  <a:lnTo>
                    <a:pt x="193" y="190"/>
                  </a:lnTo>
                  <a:lnTo>
                    <a:pt x="199" y="206"/>
                  </a:lnTo>
                  <a:lnTo>
                    <a:pt x="204" y="219"/>
                  </a:lnTo>
                  <a:lnTo>
                    <a:pt x="207" y="233"/>
                  </a:lnTo>
                  <a:lnTo>
                    <a:pt x="208" y="245"/>
                  </a:lnTo>
                  <a:lnTo>
                    <a:pt x="207" y="259"/>
                  </a:lnTo>
                  <a:lnTo>
                    <a:pt x="93" y="176"/>
                  </a:lnTo>
                  <a:lnTo>
                    <a:pt x="0" y="238"/>
                  </a:lnTo>
                  <a:lnTo>
                    <a:pt x="4" y="221"/>
                  </a:lnTo>
                  <a:lnTo>
                    <a:pt x="11" y="208"/>
                  </a:lnTo>
                  <a:lnTo>
                    <a:pt x="16" y="194"/>
                  </a:lnTo>
                  <a:lnTo>
                    <a:pt x="24" y="182"/>
                  </a:lnTo>
                  <a:lnTo>
                    <a:pt x="30" y="168"/>
                  </a:lnTo>
                  <a:lnTo>
                    <a:pt x="35" y="157"/>
                  </a:lnTo>
                  <a:lnTo>
                    <a:pt x="39" y="146"/>
                  </a:lnTo>
                  <a:lnTo>
                    <a:pt x="41" y="134"/>
                  </a:lnTo>
                  <a:lnTo>
                    <a:pt x="33" y="129"/>
                  </a:lnTo>
                  <a:lnTo>
                    <a:pt x="26" y="124"/>
                  </a:lnTo>
                  <a:lnTo>
                    <a:pt x="21" y="118"/>
                  </a:lnTo>
                  <a:lnTo>
                    <a:pt x="16" y="112"/>
                  </a:lnTo>
                  <a:lnTo>
                    <a:pt x="12" y="104"/>
                  </a:lnTo>
                  <a:lnTo>
                    <a:pt x="7" y="97"/>
                  </a:lnTo>
                  <a:lnTo>
                    <a:pt x="4" y="89"/>
                  </a:lnTo>
                  <a:lnTo>
                    <a:pt x="0" y="83"/>
                  </a:lnTo>
                  <a:lnTo>
                    <a:pt x="73" y="72"/>
                  </a:lnTo>
                  <a:lnTo>
                    <a:pt x="125" y="0"/>
                  </a:lnTo>
                  <a:lnTo>
                    <a:pt x="136" y="9"/>
                  </a:lnTo>
                  <a:lnTo>
                    <a:pt x="144" y="23"/>
                  </a:lnTo>
                  <a:lnTo>
                    <a:pt x="148" y="37"/>
                  </a:lnTo>
                  <a:lnTo>
                    <a:pt x="153" y="54"/>
                  </a:lnTo>
                  <a:lnTo>
                    <a:pt x="156" y="68"/>
                  </a:lnTo>
                  <a:lnTo>
                    <a:pt x="164" y="81"/>
                  </a:lnTo>
                  <a:lnTo>
                    <a:pt x="177" y="89"/>
                  </a:lnTo>
                  <a:lnTo>
                    <a:pt x="19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0" name="Freeform 90"/>
            <p:cNvSpPr>
              <a:spLocks/>
            </p:cNvSpPr>
            <p:nvPr/>
          </p:nvSpPr>
          <p:spPr bwMode="auto">
            <a:xfrm>
              <a:off x="4249" y="726"/>
              <a:ext cx="62" cy="60"/>
            </a:xfrm>
            <a:custGeom>
              <a:avLst/>
              <a:gdLst/>
              <a:ahLst/>
              <a:cxnLst>
                <a:cxn ang="0">
                  <a:pos x="210" y="24"/>
                </a:cxn>
                <a:cxn ang="0">
                  <a:pos x="213" y="51"/>
                </a:cxn>
                <a:cxn ang="0">
                  <a:pos x="216" y="75"/>
                </a:cxn>
                <a:cxn ang="0">
                  <a:pos x="229" y="95"/>
                </a:cxn>
                <a:cxn ang="0">
                  <a:pos x="249" y="104"/>
                </a:cxn>
                <a:cxn ang="0">
                  <a:pos x="271" y="107"/>
                </a:cxn>
                <a:cxn ang="0">
                  <a:pos x="291" y="114"/>
                </a:cxn>
                <a:cxn ang="0">
                  <a:pos x="306" y="126"/>
                </a:cxn>
                <a:cxn ang="0">
                  <a:pos x="239" y="197"/>
                </a:cxn>
                <a:cxn ang="0">
                  <a:pos x="240" y="219"/>
                </a:cxn>
                <a:cxn ang="0">
                  <a:pos x="243" y="243"/>
                </a:cxn>
                <a:cxn ang="0">
                  <a:pos x="247" y="267"/>
                </a:cxn>
                <a:cxn ang="0">
                  <a:pos x="249" y="290"/>
                </a:cxn>
                <a:cxn ang="0">
                  <a:pos x="220" y="285"/>
                </a:cxn>
                <a:cxn ang="0">
                  <a:pos x="198" y="272"/>
                </a:cxn>
                <a:cxn ang="0">
                  <a:pos x="177" y="255"/>
                </a:cxn>
                <a:cxn ang="0">
                  <a:pos x="155" y="238"/>
                </a:cxn>
                <a:cxn ang="0">
                  <a:pos x="133" y="255"/>
                </a:cxn>
                <a:cxn ang="0">
                  <a:pos x="114" y="273"/>
                </a:cxn>
                <a:cxn ang="0">
                  <a:pos x="94" y="288"/>
                </a:cxn>
                <a:cxn ang="0">
                  <a:pos x="73" y="300"/>
                </a:cxn>
                <a:cxn ang="0">
                  <a:pos x="67" y="258"/>
                </a:cxn>
                <a:cxn ang="0">
                  <a:pos x="83" y="216"/>
                </a:cxn>
                <a:cxn ang="0">
                  <a:pos x="90" y="178"/>
                </a:cxn>
                <a:cxn ang="0">
                  <a:pos x="63" y="156"/>
                </a:cxn>
                <a:cxn ang="0">
                  <a:pos x="47" y="147"/>
                </a:cxn>
                <a:cxn ang="0">
                  <a:pos x="31" y="138"/>
                </a:cxn>
                <a:cxn ang="0">
                  <a:pos x="15" y="128"/>
                </a:cxn>
                <a:cxn ang="0">
                  <a:pos x="0" y="114"/>
                </a:cxn>
                <a:cxn ang="0">
                  <a:pos x="115" y="84"/>
                </a:cxn>
                <a:cxn ang="0">
                  <a:pos x="135" y="62"/>
                </a:cxn>
                <a:cxn ang="0">
                  <a:pos x="156" y="37"/>
                </a:cxn>
                <a:cxn ang="0">
                  <a:pos x="179" y="14"/>
                </a:cxn>
                <a:cxn ang="0">
                  <a:pos x="207" y="0"/>
                </a:cxn>
              </a:cxnLst>
              <a:rect l="0" t="0" r="r" b="b"/>
              <a:pathLst>
                <a:path w="311" h="300">
                  <a:moveTo>
                    <a:pt x="207" y="10"/>
                  </a:moveTo>
                  <a:lnTo>
                    <a:pt x="210" y="24"/>
                  </a:lnTo>
                  <a:lnTo>
                    <a:pt x="212" y="38"/>
                  </a:lnTo>
                  <a:lnTo>
                    <a:pt x="213" y="51"/>
                  </a:lnTo>
                  <a:lnTo>
                    <a:pt x="215" y="64"/>
                  </a:lnTo>
                  <a:lnTo>
                    <a:pt x="216" y="75"/>
                  </a:lnTo>
                  <a:lnTo>
                    <a:pt x="222" y="86"/>
                  </a:lnTo>
                  <a:lnTo>
                    <a:pt x="229" y="95"/>
                  </a:lnTo>
                  <a:lnTo>
                    <a:pt x="239" y="104"/>
                  </a:lnTo>
                  <a:lnTo>
                    <a:pt x="249" y="104"/>
                  </a:lnTo>
                  <a:lnTo>
                    <a:pt x="260" y="105"/>
                  </a:lnTo>
                  <a:lnTo>
                    <a:pt x="271" y="107"/>
                  </a:lnTo>
                  <a:lnTo>
                    <a:pt x="282" y="111"/>
                  </a:lnTo>
                  <a:lnTo>
                    <a:pt x="291" y="114"/>
                  </a:lnTo>
                  <a:lnTo>
                    <a:pt x="299" y="121"/>
                  </a:lnTo>
                  <a:lnTo>
                    <a:pt x="306" y="126"/>
                  </a:lnTo>
                  <a:lnTo>
                    <a:pt x="311" y="134"/>
                  </a:lnTo>
                  <a:lnTo>
                    <a:pt x="239" y="197"/>
                  </a:lnTo>
                  <a:lnTo>
                    <a:pt x="239" y="208"/>
                  </a:lnTo>
                  <a:lnTo>
                    <a:pt x="240" y="219"/>
                  </a:lnTo>
                  <a:lnTo>
                    <a:pt x="241" y="230"/>
                  </a:lnTo>
                  <a:lnTo>
                    <a:pt x="243" y="243"/>
                  </a:lnTo>
                  <a:lnTo>
                    <a:pt x="245" y="254"/>
                  </a:lnTo>
                  <a:lnTo>
                    <a:pt x="247" y="267"/>
                  </a:lnTo>
                  <a:lnTo>
                    <a:pt x="248" y="278"/>
                  </a:lnTo>
                  <a:lnTo>
                    <a:pt x="249" y="290"/>
                  </a:lnTo>
                  <a:lnTo>
                    <a:pt x="233" y="288"/>
                  </a:lnTo>
                  <a:lnTo>
                    <a:pt x="220" y="285"/>
                  </a:lnTo>
                  <a:lnTo>
                    <a:pt x="208" y="278"/>
                  </a:lnTo>
                  <a:lnTo>
                    <a:pt x="198" y="272"/>
                  </a:lnTo>
                  <a:lnTo>
                    <a:pt x="187" y="263"/>
                  </a:lnTo>
                  <a:lnTo>
                    <a:pt x="177" y="255"/>
                  </a:lnTo>
                  <a:lnTo>
                    <a:pt x="165" y="245"/>
                  </a:lnTo>
                  <a:lnTo>
                    <a:pt x="155" y="238"/>
                  </a:lnTo>
                  <a:lnTo>
                    <a:pt x="143" y="245"/>
                  </a:lnTo>
                  <a:lnTo>
                    <a:pt x="133" y="255"/>
                  </a:lnTo>
                  <a:lnTo>
                    <a:pt x="123" y="264"/>
                  </a:lnTo>
                  <a:lnTo>
                    <a:pt x="114" y="273"/>
                  </a:lnTo>
                  <a:lnTo>
                    <a:pt x="103" y="280"/>
                  </a:lnTo>
                  <a:lnTo>
                    <a:pt x="94" y="288"/>
                  </a:lnTo>
                  <a:lnTo>
                    <a:pt x="83" y="295"/>
                  </a:lnTo>
                  <a:lnTo>
                    <a:pt x="73" y="300"/>
                  </a:lnTo>
                  <a:lnTo>
                    <a:pt x="66" y="279"/>
                  </a:lnTo>
                  <a:lnTo>
                    <a:pt x="67" y="258"/>
                  </a:lnTo>
                  <a:lnTo>
                    <a:pt x="74" y="236"/>
                  </a:lnTo>
                  <a:lnTo>
                    <a:pt x="83" y="216"/>
                  </a:lnTo>
                  <a:lnTo>
                    <a:pt x="89" y="195"/>
                  </a:lnTo>
                  <a:lnTo>
                    <a:pt x="90" y="178"/>
                  </a:lnTo>
                  <a:lnTo>
                    <a:pt x="82" y="165"/>
                  </a:lnTo>
                  <a:lnTo>
                    <a:pt x="63" y="156"/>
                  </a:lnTo>
                  <a:lnTo>
                    <a:pt x="54" y="151"/>
                  </a:lnTo>
                  <a:lnTo>
                    <a:pt x="47" y="147"/>
                  </a:lnTo>
                  <a:lnTo>
                    <a:pt x="38" y="142"/>
                  </a:lnTo>
                  <a:lnTo>
                    <a:pt x="31" y="138"/>
                  </a:lnTo>
                  <a:lnTo>
                    <a:pt x="23" y="132"/>
                  </a:lnTo>
                  <a:lnTo>
                    <a:pt x="15" y="128"/>
                  </a:lnTo>
                  <a:lnTo>
                    <a:pt x="7" y="121"/>
                  </a:lnTo>
                  <a:lnTo>
                    <a:pt x="0" y="114"/>
                  </a:lnTo>
                  <a:lnTo>
                    <a:pt x="11" y="104"/>
                  </a:lnTo>
                  <a:lnTo>
                    <a:pt x="115" y="84"/>
                  </a:lnTo>
                  <a:lnTo>
                    <a:pt x="125" y="73"/>
                  </a:lnTo>
                  <a:lnTo>
                    <a:pt x="135" y="62"/>
                  </a:lnTo>
                  <a:lnTo>
                    <a:pt x="145" y="50"/>
                  </a:lnTo>
                  <a:lnTo>
                    <a:pt x="156" y="37"/>
                  </a:lnTo>
                  <a:lnTo>
                    <a:pt x="167" y="24"/>
                  </a:lnTo>
                  <a:lnTo>
                    <a:pt x="179" y="14"/>
                  </a:lnTo>
                  <a:lnTo>
                    <a:pt x="193" y="4"/>
                  </a:lnTo>
                  <a:lnTo>
                    <a:pt x="207" y="0"/>
                  </a:lnTo>
                  <a:lnTo>
                    <a:pt x="207" y="1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1" name="Freeform 91"/>
            <p:cNvSpPr>
              <a:spLocks/>
            </p:cNvSpPr>
            <p:nvPr/>
          </p:nvSpPr>
          <p:spPr bwMode="auto">
            <a:xfrm>
              <a:off x="4257" y="733"/>
              <a:ext cx="48" cy="47"/>
            </a:xfrm>
            <a:custGeom>
              <a:avLst/>
              <a:gdLst/>
              <a:ahLst/>
              <a:cxnLst>
                <a:cxn ang="0">
                  <a:pos x="207" y="102"/>
                </a:cxn>
                <a:cxn ang="0">
                  <a:pos x="239" y="102"/>
                </a:cxn>
                <a:cxn ang="0">
                  <a:pos x="230" y="109"/>
                </a:cxn>
                <a:cxn ang="0">
                  <a:pos x="221" y="116"/>
                </a:cxn>
                <a:cxn ang="0">
                  <a:pos x="211" y="122"/>
                </a:cxn>
                <a:cxn ang="0">
                  <a:pos x="201" y="128"/>
                </a:cxn>
                <a:cxn ang="0">
                  <a:pos x="191" y="134"/>
                </a:cxn>
                <a:cxn ang="0">
                  <a:pos x="182" y="140"/>
                </a:cxn>
                <a:cxn ang="0">
                  <a:pos x="172" y="146"/>
                </a:cxn>
                <a:cxn ang="0">
                  <a:pos x="165" y="154"/>
                </a:cxn>
                <a:cxn ang="0">
                  <a:pos x="187" y="228"/>
                </a:cxn>
                <a:cxn ang="0">
                  <a:pos x="174" y="226"/>
                </a:cxn>
                <a:cxn ang="0">
                  <a:pos x="164" y="222"/>
                </a:cxn>
                <a:cxn ang="0">
                  <a:pos x="154" y="215"/>
                </a:cxn>
                <a:cxn ang="0">
                  <a:pos x="146" y="209"/>
                </a:cxn>
                <a:cxn ang="0">
                  <a:pos x="136" y="200"/>
                </a:cxn>
                <a:cxn ang="0">
                  <a:pos x="128" y="192"/>
                </a:cxn>
                <a:cxn ang="0">
                  <a:pos x="120" y="183"/>
                </a:cxn>
                <a:cxn ang="0">
                  <a:pos x="113" y="176"/>
                </a:cxn>
                <a:cxn ang="0">
                  <a:pos x="41" y="238"/>
                </a:cxn>
                <a:cxn ang="0">
                  <a:pos x="73" y="124"/>
                </a:cxn>
                <a:cxn ang="0">
                  <a:pos x="60" y="119"/>
                </a:cxn>
                <a:cxn ang="0">
                  <a:pos x="50" y="117"/>
                </a:cxn>
                <a:cxn ang="0">
                  <a:pos x="40" y="114"/>
                </a:cxn>
                <a:cxn ang="0">
                  <a:pos x="32" y="110"/>
                </a:cxn>
                <a:cxn ang="0">
                  <a:pos x="23" y="106"/>
                </a:cxn>
                <a:cxn ang="0">
                  <a:pos x="15" y="100"/>
                </a:cxn>
                <a:cxn ang="0">
                  <a:pos x="7" y="92"/>
                </a:cxn>
                <a:cxn ang="0">
                  <a:pos x="0" y="82"/>
                </a:cxn>
                <a:cxn ang="0">
                  <a:pos x="8" y="81"/>
                </a:cxn>
                <a:cxn ang="0">
                  <a:pos x="18" y="80"/>
                </a:cxn>
                <a:cxn ang="0">
                  <a:pos x="29" y="78"/>
                </a:cxn>
                <a:cxn ang="0">
                  <a:pos x="41" y="76"/>
                </a:cxn>
                <a:cxn ang="0">
                  <a:pos x="52" y="74"/>
                </a:cxn>
                <a:cxn ang="0">
                  <a:pos x="64" y="73"/>
                </a:cxn>
                <a:cxn ang="0">
                  <a:pos x="73" y="72"/>
                </a:cxn>
                <a:cxn ang="0">
                  <a:pos x="83" y="72"/>
                </a:cxn>
                <a:cxn ang="0">
                  <a:pos x="145" y="0"/>
                </a:cxn>
                <a:cxn ang="0">
                  <a:pos x="149" y="12"/>
                </a:cxn>
                <a:cxn ang="0">
                  <a:pos x="152" y="28"/>
                </a:cxn>
                <a:cxn ang="0">
                  <a:pos x="153" y="45"/>
                </a:cxn>
                <a:cxn ang="0">
                  <a:pos x="156" y="62"/>
                </a:cxn>
                <a:cxn ang="0">
                  <a:pos x="160" y="78"/>
                </a:cxn>
                <a:cxn ang="0">
                  <a:pos x="169" y="90"/>
                </a:cxn>
                <a:cxn ang="0">
                  <a:pos x="183" y="99"/>
                </a:cxn>
                <a:cxn ang="0">
                  <a:pos x="207" y="102"/>
                </a:cxn>
              </a:cxnLst>
              <a:rect l="0" t="0" r="r" b="b"/>
              <a:pathLst>
                <a:path w="239" h="238">
                  <a:moveTo>
                    <a:pt x="207" y="102"/>
                  </a:moveTo>
                  <a:lnTo>
                    <a:pt x="239" y="102"/>
                  </a:lnTo>
                  <a:lnTo>
                    <a:pt x="230" y="109"/>
                  </a:lnTo>
                  <a:lnTo>
                    <a:pt x="221" y="116"/>
                  </a:lnTo>
                  <a:lnTo>
                    <a:pt x="211" y="122"/>
                  </a:lnTo>
                  <a:lnTo>
                    <a:pt x="201" y="128"/>
                  </a:lnTo>
                  <a:lnTo>
                    <a:pt x="191" y="134"/>
                  </a:lnTo>
                  <a:lnTo>
                    <a:pt x="182" y="140"/>
                  </a:lnTo>
                  <a:lnTo>
                    <a:pt x="172" y="146"/>
                  </a:lnTo>
                  <a:lnTo>
                    <a:pt x="165" y="154"/>
                  </a:lnTo>
                  <a:lnTo>
                    <a:pt x="187" y="228"/>
                  </a:lnTo>
                  <a:lnTo>
                    <a:pt x="174" y="226"/>
                  </a:lnTo>
                  <a:lnTo>
                    <a:pt x="164" y="222"/>
                  </a:lnTo>
                  <a:lnTo>
                    <a:pt x="154" y="215"/>
                  </a:lnTo>
                  <a:lnTo>
                    <a:pt x="146" y="209"/>
                  </a:lnTo>
                  <a:lnTo>
                    <a:pt x="136" y="200"/>
                  </a:lnTo>
                  <a:lnTo>
                    <a:pt x="128" y="192"/>
                  </a:lnTo>
                  <a:lnTo>
                    <a:pt x="120" y="183"/>
                  </a:lnTo>
                  <a:lnTo>
                    <a:pt x="113" y="176"/>
                  </a:lnTo>
                  <a:lnTo>
                    <a:pt x="41" y="238"/>
                  </a:lnTo>
                  <a:lnTo>
                    <a:pt x="73" y="124"/>
                  </a:lnTo>
                  <a:lnTo>
                    <a:pt x="60" y="119"/>
                  </a:lnTo>
                  <a:lnTo>
                    <a:pt x="50" y="117"/>
                  </a:lnTo>
                  <a:lnTo>
                    <a:pt x="40" y="114"/>
                  </a:lnTo>
                  <a:lnTo>
                    <a:pt x="32" y="110"/>
                  </a:lnTo>
                  <a:lnTo>
                    <a:pt x="23" y="106"/>
                  </a:lnTo>
                  <a:lnTo>
                    <a:pt x="15" y="100"/>
                  </a:lnTo>
                  <a:lnTo>
                    <a:pt x="7" y="92"/>
                  </a:lnTo>
                  <a:lnTo>
                    <a:pt x="0" y="82"/>
                  </a:lnTo>
                  <a:lnTo>
                    <a:pt x="8" y="81"/>
                  </a:lnTo>
                  <a:lnTo>
                    <a:pt x="18" y="80"/>
                  </a:lnTo>
                  <a:lnTo>
                    <a:pt x="29" y="78"/>
                  </a:lnTo>
                  <a:lnTo>
                    <a:pt x="41" y="76"/>
                  </a:lnTo>
                  <a:lnTo>
                    <a:pt x="52" y="74"/>
                  </a:lnTo>
                  <a:lnTo>
                    <a:pt x="64" y="73"/>
                  </a:lnTo>
                  <a:lnTo>
                    <a:pt x="73" y="72"/>
                  </a:lnTo>
                  <a:lnTo>
                    <a:pt x="83" y="72"/>
                  </a:lnTo>
                  <a:lnTo>
                    <a:pt x="145" y="0"/>
                  </a:lnTo>
                  <a:lnTo>
                    <a:pt x="149" y="12"/>
                  </a:lnTo>
                  <a:lnTo>
                    <a:pt x="152" y="28"/>
                  </a:lnTo>
                  <a:lnTo>
                    <a:pt x="153" y="45"/>
                  </a:lnTo>
                  <a:lnTo>
                    <a:pt x="156" y="62"/>
                  </a:lnTo>
                  <a:lnTo>
                    <a:pt x="160" y="78"/>
                  </a:lnTo>
                  <a:lnTo>
                    <a:pt x="169" y="90"/>
                  </a:lnTo>
                  <a:lnTo>
                    <a:pt x="183" y="99"/>
                  </a:lnTo>
                  <a:lnTo>
                    <a:pt x="207" y="10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2" name="Freeform 92"/>
            <p:cNvSpPr>
              <a:spLocks/>
            </p:cNvSpPr>
            <p:nvPr/>
          </p:nvSpPr>
          <p:spPr bwMode="auto">
            <a:xfrm>
              <a:off x="3969" y="730"/>
              <a:ext cx="69" cy="69"/>
            </a:xfrm>
            <a:custGeom>
              <a:avLst/>
              <a:gdLst/>
              <a:ahLst/>
              <a:cxnLst>
                <a:cxn ang="0">
                  <a:pos x="218" y="0"/>
                </a:cxn>
                <a:cxn ang="0">
                  <a:pos x="217" y="15"/>
                </a:cxn>
                <a:cxn ang="0">
                  <a:pos x="216" y="32"/>
                </a:cxn>
                <a:cxn ang="0">
                  <a:pos x="215" y="49"/>
                </a:cxn>
                <a:cxn ang="0">
                  <a:pos x="215" y="66"/>
                </a:cxn>
                <a:cxn ang="0">
                  <a:pos x="215" y="82"/>
                </a:cxn>
                <a:cxn ang="0">
                  <a:pos x="217" y="97"/>
                </a:cxn>
                <a:cxn ang="0">
                  <a:pos x="221" y="112"/>
                </a:cxn>
                <a:cxn ang="0">
                  <a:pos x="229" y="126"/>
                </a:cxn>
                <a:cxn ang="0">
                  <a:pos x="343" y="156"/>
                </a:cxn>
                <a:cxn ang="0">
                  <a:pos x="343" y="166"/>
                </a:cxn>
                <a:cxn ang="0">
                  <a:pos x="239" y="229"/>
                </a:cxn>
                <a:cxn ang="0">
                  <a:pos x="239" y="242"/>
                </a:cxn>
                <a:cxn ang="0">
                  <a:pos x="240" y="256"/>
                </a:cxn>
                <a:cxn ang="0">
                  <a:pos x="240" y="268"/>
                </a:cxn>
                <a:cxn ang="0">
                  <a:pos x="242" y="280"/>
                </a:cxn>
                <a:cxn ang="0">
                  <a:pos x="242" y="291"/>
                </a:cxn>
                <a:cxn ang="0">
                  <a:pos x="242" y="303"/>
                </a:cxn>
                <a:cxn ang="0">
                  <a:pos x="241" y="317"/>
                </a:cxn>
                <a:cxn ang="0">
                  <a:pos x="239" y="332"/>
                </a:cxn>
                <a:cxn ang="0">
                  <a:pos x="226" y="326"/>
                </a:cxn>
                <a:cxn ang="0">
                  <a:pos x="216" y="319"/>
                </a:cxn>
                <a:cxn ang="0">
                  <a:pos x="207" y="309"/>
                </a:cxn>
                <a:cxn ang="0">
                  <a:pos x="198" y="300"/>
                </a:cxn>
                <a:cxn ang="0">
                  <a:pos x="189" y="288"/>
                </a:cxn>
                <a:cxn ang="0">
                  <a:pos x="181" y="278"/>
                </a:cxn>
                <a:cxn ang="0">
                  <a:pos x="173" y="268"/>
                </a:cxn>
                <a:cxn ang="0">
                  <a:pos x="166" y="260"/>
                </a:cxn>
                <a:cxn ang="0">
                  <a:pos x="62" y="343"/>
                </a:cxn>
                <a:cxn ang="0">
                  <a:pos x="56" y="334"/>
                </a:cxn>
                <a:cxn ang="0">
                  <a:pos x="53" y="325"/>
                </a:cxn>
                <a:cxn ang="0">
                  <a:pos x="52" y="315"/>
                </a:cxn>
                <a:cxn ang="0">
                  <a:pos x="56" y="306"/>
                </a:cxn>
                <a:cxn ang="0">
                  <a:pos x="58" y="296"/>
                </a:cxn>
                <a:cxn ang="0">
                  <a:pos x="62" y="286"/>
                </a:cxn>
                <a:cxn ang="0">
                  <a:pos x="67" y="277"/>
                </a:cxn>
                <a:cxn ang="0">
                  <a:pos x="73" y="270"/>
                </a:cxn>
                <a:cxn ang="0">
                  <a:pos x="104" y="218"/>
                </a:cxn>
                <a:cxn ang="0">
                  <a:pos x="91" y="207"/>
                </a:cxn>
                <a:cxn ang="0">
                  <a:pos x="77" y="197"/>
                </a:cxn>
                <a:cxn ang="0">
                  <a:pos x="61" y="188"/>
                </a:cxn>
                <a:cxn ang="0">
                  <a:pos x="48" y="180"/>
                </a:cxn>
                <a:cxn ang="0">
                  <a:pos x="33" y="170"/>
                </a:cxn>
                <a:cxn ang="0">
                  <a:pos x="21" y="161"/>
                </a:cxn>
                <a:cxn ang="0">
                  <a:pos x="8" y="149"/>
                </a:cxn>
                <a:cxn ang="0">
                  <a:pos x="0" y="136"/>
                </a:cxn>
                <a:cxn ang="0">
                  <a:pos x="8" y="128"/>
                </a:cxn>
                <a:cxn ang="0">
                  <a:pos x="18" y="125"/>
                </a:cxn>
                <a:cxn ang="0">
                  <a:pos x="28" y="122"/>
                </a:cxn>
                <a:cxn ang="0">
                  <a:pos x="41" y="122"/>
                </a:cxn>
                <a:cxn ang="0">
                  <a:pos x="52" y="122"/>
                </a:cxn>
                <a:cxn ang="0">
                  <a:pos x="64" y="123"/>
                </a:cxn>
                <a:cxn ang="0">
                  <a:pos x="73" y="125"/>
                </a:cxn>
                <a:cxn ang="0">
                  <a:pos x="83" y="126"/>
                </a:cxn>
                <a:cxn ang="0">
                  <a:pos x="197" y="0"/>
                </a:cxn>
                <a:cxn ang="0">
                  <a:pos x="218" y="0"/>
                </a:cxn>
              </a:cxnLst>
              <a:rect l="0" t="0" r="r" b="b"/>
              <a:pathLst>
                <a:path w="343" h="343">
                  <a:moveTo>
                    <a:pt x="218" y="0"/>
                  </a:moveTo>
                  <a:lnTo>
                    <a:pt x="217" y="15"/>
                  </a:lnTo>
                  <a:lnTo>
                    <a:pt x="216" y="32"/>
                  </a:lnTo>
                  <a:lnTo>
                    <a:pt x="215" y="49"/>
                  </a:lnTo>
                  <a:lnTo>
                    <a:pt x="215" y="66"/>
                  </a:lnTo>
                  <a:lnTo>
                    <a:pt x="215" y="82"/>
                  </a:lnTo>
                  <a:lnTo>
                    <a:pt x="217" y="97"/>
                  </a:lnTo>
                  <a:lnTo>
                    <a:pt x="221" y="112"/>
                  </a:lnTo>
                  <a:lnTo>
                    <a:pt x="229" y="126"/>
                  </a:lnTo>
                  <a:lnTo>
                    <a:pt x="343" y="156"/>
                  </a:lnTo>
                  <a:lnTo>
                    <a:pt x="343" y="166"/>
                  </a:lnTo>
                  <a:lnTo>
                    <a:pt x="239" y="229"/>
                  </a:lnTo>
                  <a:lnTo>
                    <a:pt x="239" y="242"/>
                  </a:lnTo>
                  <a:lnTo>
                    <a:pt x="240" y="256"/>
                  </a:lnTo>
                  <a:lnTo>
                    <a:pt x="240" y="268"/>
                  </a:lnTo>
                  <a:lnTo>
                    <a:pt x="242" y="280"/>
                  </a:lnTo>
                  <a:lnTo>
                    <a:pt x="242" y="291"/>
                  </a:lnTo>
                  <a:lnTo>
                    <a:pt x="242" y="303"/>
                  </a:lnTo>
                  <a:lnTo>
                    <a:pt x="241" y="317"/>
                  </a:lnTo>
                  <a:lnTo>
                    <a:pt x="239" y="332"/>
                  </a:lnTo>
                  <a:lnTo>
                    <a:pt x="226" y="326"/>
                  </a:lnTo>
                  <a:lnTo>
                    <a:pt x="216" y="319"/>
                  </a:lnTo>
                  <a:lnTo>
                    <a:pt x="207" y="309"/>
                  </a:lnTo>
                  <a:lnTo>
                    <a:pt x="198" y="300"/>
                  </a:lnTo>
                  <a:lnTo>
                    <a:pt x="189" y="288"/>
                  </a:lnTo>
                  <a:lnTo>
                    <a:pt x="181" y="278"/>
                  </a:lnTo>
                  <a:lnTo>
                    <a:pt x="173" y="268"/>
                  </a:lnTo>
                  <a:lnTo>
                    <a:pt x="166" y="260"/>
                  </a:lnTo>
                  <a:lnTo>
                    <a:pt x="62" y="343"/>
                  </a:lnTo>
                  <a:lnTo>
                    <a:pt x="56" y="334"/>
                  </a:lnTo>
                  <a:lnTo>
                    <a:pt x="53" y="325"/>
                  </a:lnTo>
                  <a:lnTo>
                    <a:pt x="52" y="315"/>
                  </a:lnTo>
                  <a:lnTo>
                    <a:pt x="56" y="306"/>
                  </a:lnTo>
                  <a:lnTo>
                    <a:pt x="58" y="296"/>
                  </a:lnTo>
                  <a:lnTo>
                    <a:pt x="62" y="286"/>
                  </a:lnTo>
                  <a:lnTo>
                    <a:pt x="67" y="277"/>
                  </a:lnTo>
                  <a:lnTo>
                    <a:pt x="73" y="270"/>
                  </a:lnTo>
                  <a:lnTo>
                    <a:pt x="104" y="218"/>
                  </a:lnTo>
                  <a:lnTo>
                    <a:pt x="91" y="207"/>
                  </a:lnTo>
                  <a:lnTo>
                    <a:pt x="77" y="197"/>
                  </a:lnTo>
                  <a:lnTo>
                    <a:pt x="61" y="188"/>
                  </a:lnTo>
                  <a:lnTo>
                    <a:pt x="48" y="180"/>
                  </a:lnTo>
                  <a:lnTo>
                    <a:pt x="33" y="170"/>
                  </a:lnTo>
                  <a:lnTo>
                    <a:pt x="21" y="161"/>
                  </a:lnTo>
                  <a:lnTo>
                    <a:pt x="8" y="149"/>
                  </a:lnTo>
                  <a:lnTo>
                    <a:pt x="0" y="136"/>
                  </a:lnTo>
                  <a:lnTo>
                    <a:pt x="8" y="128"/>
                  </a:lnTo>
                  <a:lnTo>
                    <a:pt x="18" y="125"/>
                  </a:lnTo>
                  <a:lnTo>
                    <a:pt x="28" y="122"/>
                  </a:lnTo>
                  <a:lnTo>
                    <a:pt x="41" y="122"/>
                  </a:lnTo>
                  <a:lnTo>
                    <a:pt x="52" y="122"/>
                  </a:lnTo>
                  <a:lnTo>
                    <a:pt x="64" y="123"/>
                  </a:lnTo>
                  <a:lnTo>
                    <a:pt x="73" y="125"/>
                  </a:lnTo>
                  <a:lnTo>
                    <a:pt x="83" y="126"/>
                  </a:lnTo>
                  <a:lnTo>
                    <a:pt x="197" y="0"/>
                  </a:lnTo>
                  <a:lnTo>
                    <a:pt x="218"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3" name="Freeform 93"/>
            <p:cNvSpPr>
              <a:spLocks/>
            </p:cNvSpPr>
            <p:nvPr/>
          </p:nvSpPr>
          <p:spPr bwMode="auto">
            <a:xfrm>
              <a:off x="3977" y="739"/>
              <a:ext cx="52" cy="49"/>
            </a:xfrm>
            <a:custGeom>
              <a:avLst/>
              <a:gdLst/>
              <a:ahLst/>
              <a:cxnLst>
                <a:cxn ang="0">
                  <a:pos x="155" y="104"/>
                </a:cxn>
                <a:cxn ang="0">
                  <a:pos x="166" y="107"/>
                </a:cxn>
                <a:cxn ang="0">
                  <a:pos x="180" y="111"/>
                </a:cxn>
                <a:cxn ang="0">
                  <a:pos x="193" y="114"/>
                </a:cxn>
                <a:cxn ang="0">
                  <a:pos x="207" y="119"/>
                </a:cxn>
                <a:cxn ang="0">
                  <a:pos x="219" y="122"/>
                </a:cxn>
                <a:cxn ang="0">
                  <a:pos x="233" y="127"/>
                </a:cxn>
                <a:cxn ang="0">
                  <a:pos x="245" y="130"/>
                </a:cxn>
                <a:cxn ang="0">
                  <a:pos x="259" y="135"/>
                </a:cxn>
                <a:cxn ang="0">
                  <a:pos x="187" y="166"/>
                </a:cxn>
                <a:cxn ang="0">
                  <a:pos x="176" y="249"/>
                </a:cxn>
                <a:cxn ang="0">
                  <a:pos x="167" y="241"/>
                </a:cxn>
                <a:cxn ang="0">
                  <a:pos x="161" y="233"/>
                </a:cxn>
                <a:cxn ang="0">
                  <a:pos x="155" y="225"/>
                </a:cxn>
                <a:cxn ang="0">
                  <a:pos x="149" y="217"/>
                </a:cxn>
                <a:cxn ang="0">
                  <a:pos x="142" y="209"/>
                </a:cxn>
                <a:cxn ang="0">
                  <a:pos x="137" y="201"/>
                </a:cxn>
                <a:cxn ang="0">
                  <a:pos x="130" y="193"/>
                </a:cxn>
                <a:cxn ang="0">
                  <a:pos x="124" y="187"/>
                </a:cxn>
                <a:cxn ang="0">
                  <a:pos x="52" y="238"/>
                </a:cxn>
                <a:cxn ang="0">
                  <a:pos x="52" y="229"/>
                </a:cxn>
                <a:cxn ang="0">
                  <a:pos x="57" y="220"/>
                </a:cxn>
                <a:cxn ang="0">
                  <a:pos x="61" y="210"/>
                </a:cxn>
                <a:cxn ang="0">
                  <a:pos x="68" y="200"/>
                </a:cxn>
                <a:cxn ang="0">
                  <a:pos x="75" y="189"/>
                </a:cxn>
                <a:cxn ang="0">
                  <a:pos x="81" y="177"/>
                </a:cxn>
                <a:cxn ang="0">
                  <a:pos x="87" y="166"/>
                </a:cxn>
                <a:cxn ang="0">
                  <a:pos x="93" y="156"/>
                </a:cxn>
                <a:cxn ang="0">
                  <a:pos x="0" y="104"/>
                </a:cxn>
                <a:cxn ang="0">
                  <a:pos x="62" y="104"/>
                </a:cxn>
                <a:cxn ang="0">
                  <a:pos x="70" y="87"/>
                </a:cxn>
                <a:cxn ang="0">
                  <a:pos x="80" y="74"/>
                </a:cxn>
                <a:cxn ang="0">
                  <a:pos x="90" y="60"/>
                </a:cxn>
                <a:cxn ang="0">
                  <a:pos x="103" y="48"/>
                </a:cxn>
                <a:cxn ang="0">
                  <a:pos x="114" y="34"/>
                </a:cxn>
                <a:cxn ang="0">
                  <a:pos x="126" y="23"/>
                </a:cxn>
                <a:cxn ang="0">
                  <a:pos x="135" y="11"/>
                </a:cxn>
                <a:cxn ang="0">
                  <a:pos x="145" y="0"/>
                </a:cxn>
                <a:cxn ang="0">
                  <a:pos x="155" y="104"/>
                </a:cxn>
              </a:cxnLst>
              <a:rect l="0" t="0" r="r" b="b"/>
              <a:pathLst>
                <a:path w="259" h="249">
                  <a:moveTo>
                    <a:pt x="155" y="104"/>
                  </a:moveTo>
                  <a:lnTo>
                    <a:pt x="166" y="107"/>
                  </a:lnTo>
                  <a:lnTo>
                    <a:pt x="180" y="111"/>
                  </a:lnTo>
                  <a:lnTo>
                    <a:pt x="193" y="114"/>
                  </a:lnTo>
                  <a:lnTo>
                    <a:pt x="207" y="119"/>
                  </a:lnTo>
                  <a:lnTo>
                    <a:pt x="219" y="122"/>
                  </a:lnTo>
                  <a:lnTo>
                    <a:pt x="233" y="127"/>
                  </a:lnTo>
                  <a:lnTo>
                    <a:pt x="245" y="130"/>
                  </a:lnTo>
                  <a:lnTo>
                    <a:pt x="259" y="135"/>
                  </a:lnTo>
                  <a:lnTo>
                    <a:pt x="187" y="166"/>
                  </a:lnTo>
                  <a:lnTo>
                    <a:pt x="176" y="249"/>
                  </a:lnTo>
                  <a:lnTo>
                    <a:pt x="167" y="241"/>
                  </a:lnTo>
                  <a:lnTo>
                    <a:pt x="161" y="233"/>
                  </a:lnTo>
                  <a:lnTo>
                    <a:pt x="155" y="225"/>
                  </a:lnTo>
                  <a:lnTo>
                    <a:pt x="149" y="217"/>
                  </a:lnTo>
                  <a:lnTo>
                    <a:pt x="142" y="209"/>
                  </a:lnTo>
                  <a:lnTo>
                    <a:pt x="137" y="201"/>
                  </a:lnTo>
                  <a:lnTo>
                    <a:pt x="130" y="193"/>
                  </a:lnTo>
                  <a:lnTo>
                    <a:pt x="124" y="187"/>
                  </a:lnTo>
                  <a:lnTo>
                    <a:pt x="52" y="238"/>
                  </a:lnTo>
                  <a:lnTo>
                    <a:pt x="52" y="229"/>
                  </a:lnTo>
                  <a:lnTo>
                    <a:pt x="57" y="220"/>
                  </a:lnTo>
                  <a:lnTo>
                    <a:pt x="61" y="210"/>
                  </a:lnTo>
                  <a:lnTo>
                    <a:pt x="68" y="200"/>
                  </a:lnTo>
                  <a:lnTo>
                    <a:pt x="75" y="189"/>
                  </a:lnTo>
                  <a:lnTo>
                    <a:pt x="81" y="177"/>
                  </a:lnTo>
                  <a:lnTo>
                    <a:pt x="87" y="166"/>
                  </a:lnTo>
                  <a:lnTo>
                    <a:pt x="93" y="156"/>
                  </a:lnTo>
                  <a:lnTo>
                    <a:pt x="0" y="104"/>
                  </a:lnTo>
                  <a:lnTo>
                    <a:pt x="62" y="104"/>
                  </a:lnTo>
                  <a:lnTo>
                    <a:pt x="70" y="87"/>
                  </a:lnTo>
                  <a:lnTo>
                    <a:pt x="80" y="74"/>
                  </a:lnTo>
                  <a:lnTo>
                    <a:pt x="90" y="60"/>
                  </a:lnTo>
                  <a:lnTo>
                    <a:pt x="103" y="48"/>
                  </a:lnTo>
                  <a:lnTo>
                    <a:pt x="114" y="34"/>
                  </a:lnTo>
                  <a:lnTo>
                    <a:pt x="126" y="23"/>
                  </a:lnTo>
                  <a:lnTo>
                    <a:pt x="135" y="11"/>
                  </a:lnTo>
                  <a:lnTo>
                    <a:pt x="145" y="0"/>
                  </a:lnTo>
                  <a:lnTo>
                    <a:pt x="155"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4" name="Freeform 94"/>
            <p:cNvSpPr>
              <a:spLocks/>
            </p:cNvSpPr>
            <p:nvPr/>
          </p:nvSpPr>
          <p:spPr bwMode="auto">
            <a:xfrm>
              <a:off x="3973" y="542"/>
              <a:ext cx="58" cy="58"/>
            </a:xfrm>
            <a:custGeom>
              <a:avLst/>
              <a:gdLst/>
              <a:ahLst/>
              <a:cxnLst>
                <a:cxn ang="0">
                  <a:pos x="197" y="94"/>
                </a:cxn>
                <a:cxn ang="0">
                  <a:pos x="205" y="94"/>
                </a:cxn>
                <a:cxn ang="0">
                  <a:pos x="217" y="94"/>
                </a:cxn>
                <a:cxn ang="0">
                  <a:pos x="230" y="94"/>
                </a:cxn>
                <a:cxn ang="0">
                  <a:pos x="244" y="96"/>
                </a:cxn>
                <a:cxn ang="0">
                  <a:pos x="256" y="97"/>
                </a:cxn>
                <a:cxn ang="0">
                  <a:pos x="270" y="102"/>
                </a:cxn>
                <a:cxn ang="0">
                  <a:pos x="280" y="106"/>
                </a:cxn>
                <a:cxn ang="0">
                  <a:pos x="290" y="114"/>
                </a:cxn>
                <a:cxn ang="0">
                  <a:pos x="278" y="126"/>
                </a:cxn>
                <a:cxn ang="0">
                  <a:pos x="263" y="137"/>
                </a:cxn>
                <a:cxn ang="0">
                  <a:pos x="246" y="145"/>
                </a:cxn>
                <a:cxn ang="0">
                  <a:pos x="230" y="152"/>
                </a:cxn>
                <a:cxn ang="0">
                  <a:pos x="215" y="160"/>
                </a:cxn>
                <a:cxn ang="0">
                  <a:pos x="208" y="172"/>
                </a:cxn>
                <a:cxn ang="0">
                  <a:pos x="206" y="186"/>
                </a:cxn>
                <a:cxn ang="0">
                  <a:pos x="218" y="208"/>
                </a:cxn>
                <a:cxn ang="0">
                  <a:pos x="221" y="215"/>
                </a:cxn>
                <a:cxn ang="0">
                  <a:pos x="224" y="223"/>
                </a:cxn>
                <a:cxn ang="0">
                  <a:pos x="227" y="230"/>
                </a:cxn>
                <a:cxn ang="0">
                  <a:pos x="230" y="238"/>
                </a:cxn>
                <a:cxn ang="0">
                  <a:pos x="230" y="245"/>
                </a:cxn>
                <a:cxn ang="0">
                  <a:pos x="231" y="254"/>
                </a:cxn>
                <a:cxn ang="0">
                  <a:pos x="230" y="261"/>
                </a:cxn>
                <a:cxn ang="0">
                  <a:pos x="228" y="270"/>
                </a:cxn>
                <a:cxn ang="0">
                  <a:pos x="215" y="268"/>
                </a:cxn>
                <a:cxn ang="0">
                  <a:pos x="205" y="262"/>
                </a:cxn>
                <a:cxn ang="0">
                  <a:pos x="195" y="254"/>
                </a:cxn>
                <a:cxn ang="0">
                  <a:pos x="186" y="246"/>
                </a:cxn>
                <a:cxn ang="0">
                  <a:pos x="176" y="235"/>
                </a:cxn>
                <a:cxn ang="0">
                  <a:pos x="166" y="225"/>
                </a:cxn>
                <a:cxn ang="0">
                  <a:pos x="156" y="216"/>
                </a:cxn>
                <a:cxn ang="0">
                  <a:pos x="145" y="208"/>
                </a:cxn>
                <a:cxn ang="0">
                  <a:pos x="52" y="290"/>
                </a:cxn>
                <a:cxn ang="0">
                  <a:pos x="41" y="280"/>
                </a:cxn>
                <a:cxn ang="0">
                  <a:pos x="41" y="264"/>
                </a:cxn>
                <a:cxn ang="0">
                  <a:pos x="46" y="251"/>
                </a:cxn>
                <a:cxn ang="0">
                  <a:pos x="52" y="236"/>
                </a:cxn>
                <a:cxn ang="0">
                  <a:pos x="59" y="223"/>
                </a:cxn>
                <a:cxn ang="0">
                  <a:pos x="66" y="208"/>
                </a:cxn>
                <a:cxn ang="0">
                  <a:pos x="76" y="194"/>
                </a:cxn>
                <a:cxn ang="0">
                  <a:pos x="84" y="180"/>
                </a:cxn>
                <a:cxn ang="0">
                  <a:pos x="93" y="166"/>
                </a:cxn>
                <a:cxn ang="0">
                  <a:pos x="80" y="160"/>
                </a:cxn>
                <a:cxn ang="0">
                  <a:pos x="67" y="156"/>
                </a:cxn>
                <a:cxn ang="0">
                  <a:pos x="55" y="149"/>
                </a:cxn>
                <a:cxn ang="0">
                  <a:pos x="43" y="143"/>
                </a:cxn>
                <a:cxn ang="0">
                  <a:pos x="29" y="136"/>
                </a:cxn>
                <a:cxn ang="0">
                  <a:pos x="18" y="129"/>
                </a:cxn>
                <a:cxn ang="0">
                  <a:pos x="7" y="121"/>
                </a:cxn>
                <a:cxn ang="0">
                  <a:pos x="0" y="114"/>
                </a:cxn>
                <a:cxn ang="0">
                  <a:pos x="0" y="104"/>
                </a:cxn>
                <a:cxn ang="0">
                  <a:pos x="104" y="94"/>
                </a:cxn>
                <a:cxn ang="0">
                  <a:pos x="156" y="0"/>
                </a:cxn>
                <a:cxn ang="0">
                  <a:pos x="162" y="7"/>
                </a:cxn>
                <a:cxn ang="0">
                  <a:pos x="169" y="17"/>
                </a:cxn>
                <a:cxn ang="0">
                  <a:pos x="174" y="27"/>
                </a:cxn>
                <a:cxn ang="0">
                  <a:pos x="179" y="38"/>
                </a:cxn>
                <a:cxn ang="0">
                  <a:pos x="184" y="50"/>
                </a:cxn>
                <a:cxn ang="0">
                  <a:pos x="188" y="63"/>
                </a:cxn>
                <a:cxn ang="0">
                  <a:pos x="193" y="77"/>
                </a:cxn>
                <a:cxn ang="0">
                  <a:pos x="197" y="94"/>
                </a:cxn>
              </a:cxnLst>
              <a:rect l="0" t="0" r="r" b="b"/>
              <a:pathLst>
                <a:path w="290" h="290">
                  <a:moveTo>
                    <a:pt x="197" y="94"/>
                  </a:moveTo>
                  <a:lnTo>
                    <a:pt x="205" y="94"/>
                  </a:lnTo>
                  <a:lnTo>
                    <a:pt x="217" y="94"/>
                  </a:lnTo>
                  <a:lnTo>
                    <a:pt x="230" y="94"/>
                  </a:lnTo>
                  <a:lnTo>
                    <a:pt x="244" y="96"/>
                  </a:lnTo>
                  <a:lnTo>
                    <a:pt x="256" y="97"/>
                  </a:lnTo>
                  <a:lnTo>
                    <a:pt x="270" y="102"/>
                  </a:lnTo>
                  <a:lnTo>
                    <a:pt x="280" y="106"/>
                  </a:lnTo>
                  <a:lnTo>
                    <a:pt x="290" y="114"/>
                  </a:lnTo>
                  <a:lnTo>
                    <a:pt x="278" y="126"/>
                  </a:lnTo>
                  <a:lnTo>
                    <a:pt x="263" y="137"/>
                  </a:lnTo>
                  <a:lnTo>
                    <a:pt x="246" y="145"/>
                  </a:lnTo>
                  <a:lnTo>
                    <a:pt x="230" y="152"/>
                  </a:lnTo>
                  <a:lnTo>
                    <a:pt x="215" y="160"/>
                  </a:lnTo>
                  <a:lnTo>
                    <a:pt x="208" y="172"/>
                  </a:lnTo>
                  <a:lnTo>
                    <a:pt x="206" y="186"/>
                  </a:lnTo>
                  <a:lnTo>
                    <a:pt x="218" y="208"/>
                  </a:lnTo>
                  <a:lnTo>
                    <a:pt x="221" y="215"/>
                  </a:lnTo>
                  <a:lnTo>
                    <a:pt x="224" y="223"/>
                  </a:lnTo>
                  <a:lnTo>
                    <a:pt x="227" y="230"/>
                  </a:lnTo>
                  <a:lnTo>
                    <a:pt x="230" y="238"/>
                  </a:lnTo>
                  <a:lnTo>
                    <a:pt x="230" y="245"/>
                  </a:lnTo>
                  <a:lnTo>
                    <a:pt x="231" y="254"/>
                  </a:lnTo>
                  <a:lnTo>
                    <a:pt x="230" y="261"/>
                  </a:lnTo>
                  <a:lnTo>
                    <a:pt x="228" y="270"/>
                  </a:lnTo>
                  <a:lnTo>
                    <a:pt x="215" y="268"/>
                  </a:lnTo>
                  <a:lnTo>
                    <a:pt x="205" y="262"/>
                  </a:lnTo>
                  <a:lnTo>
                    <a:pt x="195" y="254"/>
                  </a:lnTo>
                  <a:lnTo>
                    <a:pt x="186" y="246"/>
                  </a:lnTo>
                  <a:lnTo>
                    <a:pt x="176" y="235"/>
                  </a:lnTo>
                  <a:lnTo>
                    <a:pt x="166" y="225"/>
                  </a:lnTo>
                  <a:lnTo>
                    <a:pt x="156" y="216"/>
                  </a:lnTo>
                  <a:lnTo>
                    <a:pt x="145" y="208"/>
                  </a:lnTo>
                  <a:lnTo>
                    <a:pt x="52" y="290"/>
                  </a:lnTo>
                  <a:lnTo>
                    <a:pt x="41" y="280"/>
                  </a:lnTo>
                  <a:lnTo>
                    <a:pt x="41" y="264"/>
                  </a:lnTo>
                  <a:lnTo>
                    <a:pt x="46" y="251"/>
                  </a:lnTo>
                  <a:lnTo>
                    <a:pt x="52" y="236"/>
                  </a:lnTo>
                  <a:lnTo>
                    <a:pt x="59" y="223"/>
                  </a:lnTo>
                  <a:lnTo>
                    <a:pt x="66" y="208"/>
                  </a:lnTo>
                  <a:lnTo>
                    <a:pt x="76" y="194"/>
                  </a:lnTo>
                  <a:lnTo>
                    <a:pt x="84" y="180"/>
                  </a:lnTo>
                  <a:lnTo>
                    <a:pt x="93" y="166"/>
                  </a:lnTo>
                  <a:lnTo>
                    <a:pt x="80" y="160"/>
                  </a:lnTo>
                  <a:lnTo>
                    <a:pt x="67" y="156"/>
                  </a:lnTo>
                  <a:lnTo>
                    <a:pt x="55" y="149"/>
                  </a:lnTo>
                  <a:lnTo>
                    <a:pt x="43" y="143"/>
                  </a:lnTo>
                  <a:lnTo>
                    <a:pt x="29" y="136"/>
                  </a:lnTo>
                  <a:lnTo>
                    <a:pt x="18" y="129"/>
                  </a:lnTo>
                  <a:lnTo>
                    <a:pt x="7" y="121"/>
                  </a:lnTo>
                  <a:lnTo>
                    <a:pt x="0" y="114"/>
                  </a:lnTo>
                  <a:lnTo>
                    <a:pt x="0" y="104"/>
                  </a:lnTo>
                  <a:lnTo>
                    <a:pt x="104" y="94"/>
                  </a:lnTo>
                  <a:lnTo>
                    <a:pt x="156" y="0"/>
                  </a:lnTo>
                  <a:lnTo>
                    <a:pt x="162" y="7"/>
                  </a:lnTo>
                  <a:lnTo>
                    <a:pt x="169" y="17"/>
                  </a:lnTo>
                  <a:lnTo>
                    <a:pt x="174" y="27"/>
                  </a:lnTo>
                  <a:lnTo>
                    <a:pt x="179" y="38"/>
                  </a:lnTo>
                  <a:lnTo>
                    <a:pt x="184" y="50"/>
                  </a:lnTo>
                  <a:lnTo>
                    <a:pt x="188" y="63"/>
                  </a:lnTo>
                  <a:lnTo>
                    <a:pt x="193" y="77"/>
                  </a:lnTo>
                  <a:lnTo>
                    <a:pt x="197"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5" name="Freeform 95"/>
            <p:cNvSpPr>
              <a:spLocks/>
            </p:cNvSpPr>
            <p:nvPr/>
          </p:nvSpPr>
          <p:spPr bwMode="auto">
            <a:xfrm>
              <a:off x="3981" y="548"/>
              <a:ext cx="42" cy="44"/>
            </a:xfrm>
            <a:custGeom>
              <a:avLst/>
              <a:gdLst/>
              <a:ahLst/>
              <a:cxnLst>
                <a:cxn ang="0">
                  <a:pos x="156" y="82"/>
                </a:cxn>
                <a:cxn ang="0">
                  <a:pos x="208" y="82"/>
                </a:cxn>
                <a:cxn ang="0">
                  <a:pos x="156" y="124"/>
                </a:cxn>
                <a:cxn ang="0">
                  <a:pos x="156" y="134"/>
                </a:cxn>
                <a:cxn ang="0">
                  <a:pos x="157" y="145"/>
                </a:cxn>
                <a:cxn ang="0">
                  <a:pos x="159" y="155"/>
                </a:cxn>
                <a:cxn ang="0">
                  <a:pos x="161" y="166"/>
                </a:cxn>
                <a:cxn ang="0">
                  <a:pos x="162" y="175"/>
                </a:cxn>
                <a:cxn ang="0">
                  <a:pos x="164" y="185"/>
                </a:cxn>
                <a:cxn ang="0">
                  <a:pos x="165" y="195"/>
                </a:cxn>
                <a:cxn ang="0">
                  <a:pos x="167" y="207"/>
                </a:cxn>
                <a:cxn ang="0">
                  <a:pos x="104" y="144"/>
                </a:cxn>
                <a:cxn ang="0">
                  <a:pos x="32" y="218"/>
                </a:cxn>
                <a:cxn ang="0">
                  <a:pos x="33" y="202"/>
                </a:cxn>
                <a:cxn ang="0">
                  <a:pos x="38" y="188"/>
                </a:cxn>
                <a:cxn ang="0">
                  <a:pos x="44" y="176"/>
                </a:cxn>
                <a:cxn ang="0">
                  <a:pos x="52" y="166"/>
                </a:cxn>
                <a:cxn ang="0">
                  <a:pos x="59" y="153"/>
                </a:cxn>
                <a:cxn ang="0">
                  <a:pos x="66" y="141"/>
                </a:cxn>
                <a:cxn ang="0">
                  <a:pos x="70" y="127"/>
                </a:cxn>
                <a:cxn ang="0">
                  <a:pos x="73" y="114"/>
                </a:cxn>
                <a:cxn ang="0">
                  <a:pos x="0" y="82"/>
                </a:cxn>
                <a:cxn ang="0">
                  <a:pos x="7" y="82"/>
                </a:cxn>
                <a:cxn ang="0">
                  <a:pos x="15" y="82"/>
                </a:cxn>
                <a:cxn ang="0">
                  <a:pos x="23" y="82"/>
                </a:cxn>
                <a:cxn ang="0">
                  <a:pos x="32" y="82"/>
                </a:cxn>
                <a:cxn ang="0">
                  <a:pos x="41" y="82"/>
                </a:cxn>
                <a:cxn ang="0">
                  <a:pos x="50" y="82"/>
                </a:cxn>
                <a:cxn ang="0">
                  <a:pos x="60" y="82"/>
                </a:cxn>
                <a:cxn ang="0">
                  <a:pos x="73" y="82"/>
                </a:cxn>
                <a:cxn ang="0">
                  <a:pos x="115" y="0"/>
                </a:cxn>
                <a:cxn ang="0">
                  <a:pos x="120" y="7"/>
                </a:cxn>
                <a:cxn ang="0">
                  <a:pos x="125" y="19"/>
                </a:cxn>
                <a:cxn ang="0">
                  <a:pos x="127" y="31"/>
                </a:cxn>
                <a:cxn ang="0">
                  <a:pos x="130" y="44"/>
                </a:cxn>
                <a:cxn ang="0">
                  <a:pos x="134" y="55"/>
                </a:cxn>
                <a:cxn ang="0">
                  <a:pos x="138" y="66"/>
                </a:cxn>
                <a:cxn ang="0">
                  <a:pos x="145" y="75"/>
                </a:cxn>
                <a:cxn ang="0">
                  <a:pos x="156" y="82"/>
                </a:cxn>
              </a:cxnLst>
              <a:rect l="0" t="0" r="r" b="b"/>
              <a:pathLst>
                <a:path w="208" h="218">
                  <a:moveTo>
                    <a:pt x="156" y="82"/>
                  </a:moveTo>
                  <a:lnTo>
                    <a:pt x="208" y="82"/>
                  </a:lnTo>
                  <a:lnTo>
                    <a:pt x="156" y="124"/>
                  </a:lnTo>
                  <a:lnTo>
                    <a:pt x="156" y="134"/>
                  </a:lnTo>
                  <a:lnTo>
                    <a:pt x="157" y="145"/>
                  </a:lnTo>
                  <a:lnTo>
                    <a:pt x="159" y="155"/>
                  </a:lnTo>
                  <a:lnTo>
                    <a:pt x="161" y="166"/>
                  </a:lnTo>
                  <a:lnTo>
                    <a:pt x="162" y="175"/>
                  </a:lnTo>
                  <a:lnTo>
                    <a:pt x="164" y="185"/>
                  </a:lnTo>
                  <a:lnTo>
                    <a:pt x="165" y="195"/>
                  </a:lnTo>
                  <a:lnTo>
                    <a:pt x="167" y="207"/>
                  </a:lnTo>
                  <a:lnTo>
                    <a:pt x="104" y="144"/>
                  </a:lnTo>
                  <a:lnTo>
                    <a:pt x="32" y="218"/>
                  </a:lnTo>
                  <a:lnTo>
                    <a:pt x="33" y="202"/>
                  </a:lnTo>
                  <a:lnTo>
                    <a:pt x="38" y="188"/>
                  </a:lnTo>
                  <a:lnTo>
                    <a:pt x="44" y="176"/>
                  </a:lnTo>
                  <a:lnTo>
                    <a:pt x="52" y="166"/>
                  </a:lnTo>
                  <a:lnTo>
                    <a:pt x="59" y="153"/>
                  </a:lnTo>
                  <a:lnTo>
                    <a:pt x="66" y="141"/>
                  </a:lnTo>
                  <a:lnTo>
                    <a:pt x="70" y="127"/>
                  </a:lnTo>
                  <a:lnTo>
                    <a:pt x="73" y="114"/>
                  </a:lnTo>
                  <a:lnTo>
                    <a:pt x="0" y="82"/>
                  </a:lnTo>
                  <a:lnTo>
                    <a:pt x="7" y="82"/>
                  </a:lnTo>
                  <a:lnTo>
                    <a:pt x="15" y="82"/>
                  </a:lnTo>
                  <a:lnTo>
                    <a:pt x="23" y="82"/>
                  </a:lnTo>
                  <a:lnTo>
                    <a:pt x="32" y="82"/>
                  </a:lnTo>
                  <a:lnTo>
                    <a:pt x="41" y="82"/>
                  </a:lnTo>
                  <a:lnTo>
                    <a:pt x="50" y="82"/>
                  </a:lnTo>
                  <a:lnTo>
                    <a:pt x="60" y="82"/>
                  </a:lnTo>
                  <a:lnTo>
                    <a:pt x="73" y="82"/>
                  </a:lnTo>
                  <a:lnTo>
                    <a:pt x="115" y="0"/>
                  </a:lnTo>
                  <a:lnTo>
                    <a:pt x="120" y="7"/>
                  </a:lnTo>
                  <a:lnTo>
                    <a:pt x="125" y="19"/>
                  </a:lnTo>
                  <a:lnTo>
                    <a:pt x="127" y="31"/>
                  </a:lnTo>
                  <a:lnTo>
                    <a:pt x="130" y="44"/>
                  </a:lnTo>
                  <a:lnTo>
                    <a:pt x="134" y="55"/>
                  </a:lnTo>
                  <a:lnTo>
                    <a:pt x="138" y="66"/>
                  </a:lnTo>
                  <a:lnTo>
                    <a:pt x="145" y="75"/>
                  </a:lnTo>
                  <a:lnTo>
                    <a:pt x="156" y="8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6" name="Freeform 96"/>
            <p:cNvSpPr>
              <a:spLocks/>
            </p:cNvSpPr>
            <p:nvPr/>
          </p:nvSpPr>
          <p:spPr bwMode="auto">
            <a:xfrm>
              <a:off x="4081" y="670"/>
              <a:ext cx="58" cy="58"/>
            </a:xfrm>
            <a:custGeom>
              <a:avLst/>
              <a:gdLst/>
              <a:ahLst/>
              <a:cxnLst>
                <a:cxn ang="0">
                  <a:pos x="196" y="94"/>
                </a:cxn>
                <a:cxn ang="0">
                  <a:pos x="207" y="96"/>
                </a:cxn>
                <a:cxn ang="0">
                  <a:pos x="220" y="97"/>
                </a:cxn>
                <a:cxn ang="0">
                  <a:pos x="233" y="98"/>
                </a:cxn>
                <a:cxn ang="0">
                  <a:pos x="246" y="100"/>
                </a:cxn>
                <a:cxn ang="0">
                  <a:pos x="257" y="103"/>
                </a:cxn>
                <a:cxn ang="0">
                  <a:pos x="270" y="107"/>
                </a:cxn>
                <a:cxn ang="0">
                  <a:pos x="279" y="114"/>
                </a:cxn>
                <a:cxn ang="0">
                  <a:pos x="289" y="125"/>
                </a:cxn>
                <a:cxn ang="0">
                  <a:pos x="278" y="134"/>
                </a:cxn>
                <a:cxn ang="0">
                  <a:pos x="263" y="143"/>
                </a:cxn>
                <a:cxn ang="0">
                  <a:pos x="246" y="150"/>
                </a:cxn>
                <a:cxn ang="0">
                  <a:pos x="230" y="159"/>
                </a:cxn>
                <a:cxn ang="0">
                  <a:pos x="217" y="168"/>
                </a:cxn>
                <a:cxn ang="0">
                  <a:pos x="211" y="181"/>
                </a:cxn>
                <a:cxn ang="0">
                  <a:pos x="213" y="196"/>
                </a:cxn>
                <a:cxn ang="0">
                  <a:pos x="227" y="218"/>
                </a:cxn>
                <a:cxn ang="0">
                  <a:pos x="227" y="225"/>
                </a:cxn>
                <a:cxn ang="0">
                  <a:pos x="228" y="233"/>
                </a:cxn>
                <a:cxn ang="0">
                  <a:pos x="228" y="239"/>
                </a:cxn>
                <a:cxn ang="0">
                  <a:pos x="230" y="247"/>
                </a:cxn>
                <a:cxn ang="0">
                  <a:pos x="230" y="253"/>
                </a:cxn>
                <a:cxn ang="0">
                  <a:pos x="231" y="260"/>
                </a:cxn>
                <a:cxn ang="0">
                  <a:pos x="229" y="264"/>
                </a:cxn>
                <a:cxn ang="0">
                  <a:pos x="227" y="270"/>
                </a:cxn>
                <a:cxn ang="0">
                  <a:pos x="215" y="268"/>
                </a:cxn>
                <a:cxn ang="0">
                  <a:pos x="204" y="262"/>
                </a:cxn>
                <a:cxn ang="0">
                  <a:pos x="194" y="255"/>
                </a:cxn>
                <a:cxn ang="0">
                  <a:pos x="185" y="247"/>
                </a:cxn>
                <a:cxn ang="0">
                  <a:pos x="175" y="238"/>
                </a:cxn>
                <a:cxn ang="0">
                  <a:pos x="166" y="229"/>
                </a:cxn>
                <a:cxn ang="0">
                  <a:pos x="155" y="222"/>
                </a:cxn>
                <a:cxn ang="0">
                  <a:pos x="144" y="218"/>
                </a:cxn>
                <a:cxn ang="0">
                  <a:pos x="51" y="290"/>
                </a:cxn>
                <a:cxn ang="0">
                  <a:pos x="40" y="290"/>
                </a:cxn>
                <a:cxn ang="0">
                  <a:pos x="44" y="274"/>
                </a:cxn>
                <a:cxn ang="0">
                  <a:pos x="50" y="258"/>
                </a:cxn>
                <a:cxn ang="0">
                  <a:pos x="55" y="243"/>
                </a:cxn>
                <a:cxn ang="0">
                  <a:pos x="62" y="228"/>
                </a:cxn>
                <a:cxn ang="0">
                  <a:pos x="69" y="212"/>
                </a:cxn>
                <a:cxn ang="0">
                  <a:pos x="77" y="196"/>
                </a:cxn>
                <a:cxn ang="0">
                  <a:pos x="83" y="181"/>
                </a:cxn>
                <a:cxn ang="0">
                  <a:pos x="92" y="166"/>
                </a:cxn>
                <a:cxn ang="0">
                  <a:pos x="80" y="161"/>
                </a:cxn>
                <a:cxn ang="0">
                  <a:pos x="69" y="157"/>
                </a:cxn>
                <a:cxn ang="0">
                  <a:pos x="56" y="152"/>
                </a:cxn>
                <a:cxn ang="0">
                  <a:pos x="46" y="148"/>
                </a:cxn>
                <a:cxn ang="0">
                  <a:pos x="34" y="140"/>
                </a:cxn>
                <a:cxn ang="0">
                  <a:pos x="22" y="133"/>
                </a:cxn>
                <a:cxn ang="0">
                  <a:pos x="10" y="124"/>
                </a:cxn>
                <a:cxn ang="0">
                  <a:pos x="0" y="114"/>
                </a:cxn>
                <a:cxn ang="0">
                  <a:pos x="114" y="94"/>
                </a:cxn>
                <a:cxn ang="0">
                  <a:pos x="155" y="0"/>
                </a:cxn>
                <a:cxn ang="0">
                  <a:pos x="161" y="8"/>
                </a:cxn>
                <a:cxn ang="0">
                  <a:pos x="168" y="18"/>
                </a:cxn>
                <a:cxn ang="0">
                  <a:pos x="174" y="29"/>
                </a:cxn>
                <a:cxn ang="0">
                  <a:pos x="179" y="43"/>
                </a:cxn>
                <a:cxn ang="0">
                  <a:pos x="183" y="55"/>
                </a:cxn>
                <a:cxn ang="0">
                  <a:pos x="187" y="68"/>
                </a:cxn>
                <a:cxn ang="0">
                  <a:pos x="192" y="80"/>
                </a:cxn>
                <a:cxn ang="0">
                  <a:pos x="196" y="94"/>
                </a:cxn>
              </a:cxnLst>
              <a:rect l="0" t="0" r="r" b="b"/>
              <a:pathLst>
                <a:path w="289" h="290">
                  <a:moveTo>
                    <a:pt x="196" y="94"/>
                  </a:moveTo>
                  <a:lnTo>
                    <a:pt x="207" y="96"/>
                  </a:lnTo>
                  <a:lnTo>
                    <a:pt x="220" y="97"/>
                  </a:lnTo>
                  <a:lnTo>
                    <a:pt x="233" y="98"/>
                  </a:lnTo>
                  <a:lnTo>
                    <a:pt x="246" y="100"/>
                  </a:lnTo>
                  <a:lnTo>
                    <a:pt x="257" y="103"/>
                  </a:lnTo>
                  <a:lnTo>
                    <a:pt x="270" y="107"/>
                  </a:lnTo>
                  <a:lnTo>
                    <a:pt x="279" y="114"/>
                  </a:lnTo>
                  <a:lnTo>
                    <a:pt x="289" y="125"/>
                  </a:lnTo>
                  <a:lnTo>
                    <a:pt x="278" y="134"/>
                  </a:lnTo>
                  <a:lnTo>
                    <a:pt x="263" y="143"/>
                  </a:lnTo>
                  <a:lnTo>
                    <a:pt x="246" y="150"/>
                  </a:lnTo>
                  <a:lnTo>
                    <a:pt x="230" y="159"/>
                  </a:lnTo>
                  <a:lnTo>
                    <a:pt x="217" y="168"/>
                  </a:lnTo>
                  <a:lnTo>
                    <a:pt x="211" y="181"/>
                  </a:lnTo>
                  <a:lnTo>
                    <a:pt x="213" y="196"/>
                  </a:lnTo>
                  <a:lnTo>
                    <a:pt x="227" y="218"/>
                  </a:lnTo>
                  <a:lnTo>
                    <a:pt x="227" y="225"/>
                  </a:lnTo>
                  <a:lnTo>
                    <a:pt x="228" y="233"/>
                  </a:lnTo>
                  <a:lnTo>
                    <a:pt x="228" y="239"/>
                  </a:lnTo>
                  <a:lnTo>
                    <a:pt x="230" y="247"/>
                  </a:lnTo>
                  <a:lnTo>
                    <a:pt x="230" y="253"/>
                  </a:lnTo>
                  <a:lnTo>
                    <a:pt x="231" y="260"/>
                  </a:lnTo>
                  <a:lnTo>
                    <a:pt x="229" y="264"/>
                  </a:lnTo>
                  <a:lnTo>
                    <a:pt x="227" y="270"/>
                  </a:lnTo>
                  <a:lnTo>
                    <a:pt x="215" y="268"/>
                  </a:lnTo>
                  <a:lnTo>
                    <a:pt x="204" y="262"/>
                  </a:lnTo>
                  <a:lnTo>
                    <a:pt x="194" y="255"/>
                  </a:lnTo>
                  <a:lnTo>
                    <a:pt x="185" y="247"/>
                  </a:lnTo>
                  <a:lnTo>
                    <a:pt x="175" y="238"/>
                  </a:lnTo>
                  <a:lnTo>
                    <a:pt x="166" y="229"/>
                  </a:lnTo>
                  <a:lnTo>
                    <a:pt x="155" y="222"/>
                  </a:lnTo>
                  <a:lnTo>
                    <a:pt x="144" y="218"/>
                  </a:lnTo>
                  <a:lnTo>
                    <a:pt x="51" y="290"/>
                  </a:lnTo>
                  <a:lnTo>
                    <a:pt x="40" y="290"/>
                  </a:lnTo>
                  <a:lnTo>
                    <a:pt x="44" y="274"/>
                  </a:lnTo>
                  <a:lnTo>
                    <a:pt x="50" y="258"/>
                  </a:lnTo>
                  <a:lnTo>
                    <a:pt x="55" y="243"/>
                  </a:lnTo>
                  <a:lnTo>
                    <a:pt x="62" y="228"/>
                  </a:lnTo>
                  <a:lnTo>
                    <a:pt x="69" y="212"/>
                  </a:lnTo>
                  <a:lnTo>
                    <a:pt x="77" y="196"/>
                  </a:lnTo>
                  <a:lnTo>
                    <a:pt x="83" y="181"/>
                  </a:lnTo>
                  <a:lnTo>
                    <a:pt x="92" y="166"/>
                  </a:lnTo>
                  <a:lnTo>
                    <a:pt x="80" y="161"/>
                  </a:lnTo>
                  <a:lnTo>
                    <a:pt x="69" y="157"/>
                  </a:lnTo>
                  <a:lnTo>
                    <a:pt x="56" y="152"/>
                  </a:lnTo>
                  <a:lnTo>
                    <a:pt x="46" y="148"/>
                  </a:lnTo>
                  <a:lnTo>
                    <a:pt x="34" y="140"/>
                  </a:lnTo>
                  <a:lnTo>
                    <a:pt x="22" y="133"/>
                  </a:lnTo>
                  <a:lnTo>
                    <a:pt x="10" y="124"/>
                  </a:lnTo>
                  <a:lnTo>
                    <a:pt x="0" y="114"/>
                  </a:lnTo>
                  <a:lnTo>
                    <a:pt x="114" y="94"/>
                  </a:lnTo>
                  <a:lnTo>
                    <a:pt x="155" y="0"/>
                  </a:lnTo>
                  <a:lnTo>
                    <a:pt x="161" y="8"/>
                  </a:lnTo>
                  <a:lnTo>
                    <a:pt x="168" y="18"/>
                  </a:lnTo>
                  <a:lnTo>
                    <a:pt x="174" y="29"/>
                  </a:lnTo>
                  <a:lnTo>
                    <a:pt x="179" y="43"/>
                  </a:lnTo>
                  <a:lnTo>
                    <a:pt x="183" y="55"/>
                  </a:lnTo>
                  <a:lnTo>
                    <a:pt x="187" y="68"/>
                  </a:lnTo>
                  <a:lnTo>
                    <a:pt x="192" y="80"/>
                  </a:lnTo>
                  <a:lnTo>
                    <a:pt x="196" y="94"/>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7" name="Freeform 97"/>
            <p:cNvSpPr>
              <a:spLocks/>
            </p:cNvSpPr>
            <p:nvPr/>
          </p:nvSpPr>
          <p:spPr bwMode="auto">
            <a:xfrm>
              <a:off x="4089" y="679"/>
              <a:ext cx="42" cy="41"/>
            </a:xfrm>
            <a:custGeom>
              <a:avLst/>
              <a:gdLst/>
              <a:ahLst/>
              <a:cxnLst>
                <a:cxn ang="0">
                  <a:pos x="156" y="72"/>
                </a:cxn>
                <a:cxn ang="0">
                  <a:pos x="208" y="83"/>
                </a:cxn>
                <a:cxn ang="0">
                  <a:pos x="156" y="124"/>
                </a:cxn>
                <a:cxn ang="0">
                  <a:pos x="156" y="134"/>
                </a:cxn>
                <a:cxn ang="0">
                  <a:pos x="158" y="145"/>
                </a:cxn>
                <a:cxn ang="0">
                  <a:pos x="159" y="154"/>
                </a:cxn>
                <a:cxn ang="0">
                  <a:pos x="161" y="163"/>
                </a:cxn>
                <a:cxn ang="0">
                  <a:pos x="162" y="171"/>
                </a:cxn>
                <a:cxn ang="0">
                  <a:pos x="164" y="180"/>
                </a:cxn>
                <a:cxn ang="0">
                  <a:pos x="165" y="188"/>
                </a:cxn>
                <a:cxn ang="0">
                  <a:pos x="167" y="196"/>
                </a:cxn>
                <a:cxn ang="0">
                  <a:pos x="104" y="145"/>
                </a:cxn>
                <a:cxn ang="0">
                  <a:pos x="32" y="207"/>
                </a:cxn>
                <a:cxn ang="0">
                  <a:pos x="33" y="195"/>
                </a:cxn>
                <a:cxn ang="0">
                  <a:pos x="38" y="185"/>
                </a:cxn>
                <a:cxn ang="0">
                  <a:pos x="45" y="174"/>
                </a:cxn>
                <a:cxn ang="0">
                  <a:pos x="52" y="163"/>
                </a:cxn>
                <a:cxn ang="0">
                  <a:pos x="59" y="152"/>
                </a:cxn>
                <a:cxn ang="0">
                  <a:pos x="66" y="141"/>
                </a:cxn>
                <a:cxn ang="0">
                  <a:pos x="72" y="127"/>
                </a:cxn>
                <a:cxn ang="0">
                  <a:pos x="74" y="114"/>
                </a:cxn>
                <a:cxn ang="0">
                  <a:pos x="0" y="83"/>
                </a:cxn>
                <a:cxn ang="0">
                  <a:pos x="11" y="79"/>
                </a:cxn>
                <a:cxn ang="0">
                  <a:pos x="22" y="78"/>
                </a:cxn>
                <a:cxn ang="0">
                  <a:pos x="31" y="78"/>
                </a:cxn>
                <a:cxn ang="0">
                  <a:pos x="40" y="78"/>
                </a:cxn>
                <a:cxn ang="0">
                  <a:pos x="48" y="76"/>
                </a:cxn>
                <a:cxn ang="0">
                  <a:pos x="57" y="76"/>
                </a:cxn>
                <a:cxn ang="0">
                  <a:pos x="65" y="74"/>
                </a:cxn>
                <a:cxn ang="0">
                  <a:pos x="74" y="72"/>
                </a:cxn>
                <a:cxn ang="0">
                  <a:pos x="115" y="0"/>
                </a:cxn>
                <a:cxn ang="0">
                  <a:pos x="120" y="7"/>
                </a:cxn>
                <a:cxn ang="0">
                  <a:pos x="125" y="19"/>
                </a:cxn>
                <a:cxn ang="0">
                  <a:pos x="128" y="30"/>
                </a:cxn>
                <a:cxn ang="0">
                  <a:pos x="132" y="43"/>
                </a:cxn>
                <a:cxn ang="0">
                  <a:pos x="134" y="53"/>
                </a:cxn>
                <a:cxn ang="0">
                  <a:pos x="138" y="63"/>
                </a:cxn>
                <a:cxn ang="0">
                  <a:pos x="145" y="68"/>
                </a:cxn>
                <a:cxn ang="0">
                  <a:pos x="156" y="72"/>
                </a:cxn>
              </a:cxnLst>
              <a:rect l="0" t="0" r="r" b="b"/>
              <a:pathLst>
                <a:path w="208" h="207">
                  <a:moveTo>
                    <a:pt x="156" y="72"/>
                  </a:moveTo>
                  <a:lnTo>
                    <a:pt x="208" y="83"/>
                  </a:lnTo>
                  <a:lnTo>
                    <a:pt x="156" y="124"/>
                  </a:lnTo>
                  <a:lnTo>
                    <a:pt x="156" y="134"/>
                  </a:lnTo>
                  <a:lnTo>
                    <a:pt x="158" y="145"/>
                  </a:lnTo>
                  <a:lnTo>
                    <a:pt x="159" y="154"/>
                  </a:lnTo>
                  <a:lnTo>
                    <a:pt x="161" y="163"/>
                  </a:lnTo>
                  <a:lnTo>
                    <a:pt x="162" y="171"/>
                  </a:lnTo>
                  <a:lnTo>
                    <a:pt x="164" y="180"/>
                  </a:lnTo>
                  <a:lnTo>
                    <a:pt x="165" y="188"/>
                  </a:lnTo>
                  <a:lnTo>
                    <a:pt x="167" y="196"/>
                  </a:lnTo>
                  <a:lnTo>
                    <a:pt x="104" y="145"/>
                  </a:lnTo>
                  <a:lnTo>
                    <a:pt x="32" y="207"/>
                  </a:lnTo>
                  <a:lnTo>
                    <a:pt x="33" y="195"/>
                  </a:lnTo>
                  <a:lnTo>
                    <a:pt x="38" y="185"/>
                  </a:lnTo>
                  <a:lnTo>
                    <a:pt x="45" y="174"/>
                  </a:lnTo>
                  <a:lnTo>
                    <a:pt x="52" y="163"/>
                  </a:lnTo>
                  <a:lnTo>
                    <a:pt x="59" y="152"/>
                  </a:lnTo>
                  <a:lnTo>
                    <a:pt x="66" y="141"/>
                  </a:lnTo>
                  <a:lnTo>
                    <a:pt x="72" y="127"/>
                  </a:lnTo>
                  <a:lnTo>
                    <a:pt x="74" y="114"/>
                  </a:lnTo>
                  <a:lnTo>
                    <a:pt x="0" y="83"/>
                  </a:lnTo>
                  <a:lnTo>
                    <a:pt x="11" y="79"/>
                  </a:lnTo>
                  <a:lnTo>
                    <a:pt x="22" y="78"/>
                  </a:lnTo>
                  <a:lnTo>
                    <a:pt x="31" y="78"/>
                  </a:lnTo>
                  <a:lnTo>
                    <a:pt x="40" y="78"/>
                  </a:lnTo>
                  <a:lnTo>
                    <a:pt x="48" y="76"/>
                  </a:lnTo>
                  <a:lnTo>
                    <a:pt x="57" y="76"/>
                  </a:lnTo>
                  <a:lnTo>
                    <a:pt x="65" y="74"/>
                  </a:lnTo>
                  <a:lnTo>
                    <a:pt x="74" y="72"/>
                  </a:lnTo>
                  <a:lnTo>
                    <a:pt x="115" y="0"/>
                  </a:lnTo>
                  <a:lnTo>
                    <a:pt x="120" y="7"/>
                  </a:lnTo>
                  <a:lnTo>
                    <a:pt x="125" y="19"/>
                  </a:lnTo>
                  <a:lnTo>
                    <a:pt x="128" y="30"/>
                  </a:lnTo>
                  <a:lnTo>
                    <a:pt x="132" y="43"/>
                  </a:lnTo>
                  <a:lnTo>
                    <a:pt x="134" y="53"/>
                  </a:lnTo>
                  <a:lnTo>
                    <a:pt x="138" y="63"/>
                  </a:lnTo>
                  <a:lnTo>
                    <a:pt x="145" y="68"/>
                  </a:lnTo>
                  <a:lnTo>
                    <a:pt x="156" y="7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8" name="Freeform 98"/>
            <p:cNvSpPr>
              <a:spLocks/>
            </p:cNvSpPr>
            <p:nvPr/>
          </p:nvSpPr>
          <p:spPr bwMode="auto">
            <a:xfrm>
              <a:off x="4407" y="645"/>
              <a:ext cx="68" cy="69"/>
            </a:xfrm>
            <a:custGeom>
              <a:avLst/>
              <a:gdLst/>
              <a:ahLst/>
              <a:cxnLst>
                <a:cxn ang="0">
                  <a:pos x="125" y="0"/>
                </a:cxn>
                <a:cxn ang="0">
                  <a:pos x="125" y="15"/>
                </a:cxn>
                <a:cxn ang="0">
                  <a:pos x="126" y="32"/>
                </a:cxn>
                <a:cxn ang="0">
                  <a:pos x="126" y="49"/>
                </a:cxn>
                <a:cxn ang="0">
                  <a:pos x="127" y="66"/>
                </a:cxn>
                <a:cxn ang="0">
                  <a:pos x="126" y="82"/>
                </a:cxn>
                <a:cxn ang="0">
                  <a:pos x="123" y="98"/>
                </a:cxn>
                <a:cxn ang="0">
                  <a:pos x="120" y="111"/>
                </a:cxn>
                <a:cxn ang="0">
                  <a:pos x="114" y="125"/>
                </a:cxn>
                <a:cxn ang="0">
                  <a:pos x="0" y="167"/>
                </a:cxn>
                <a:cxn ang="0">
                  <a:pos x="94" y="229"/>
                </a:cxn>
                <a:cxn ang="0">
                  <a:pos x="96" y="242"/>
                </a:cxn>
                <a:cxn ang="0">
                  <a:pos x="97" y="257"/>
                </a:cxn>
                <a:cxn ang="0">
                  <a:pos x="97" y="271"/>
                </a:cxn>
                <a:cxn ang="0">
                  <a:pos x="97" y="284"/>
                </a:cxn>
                <a:cxn ang="0">
                  <a:pos x="95" y="295"/>
                </a:cxn>
                <a:cxn ang="0">
                  <a:pos x="95" y="308"/>
                </a:cxn>
                <a:cxn ang="0">
                  <a:pos x="94" y="320"/>
                </a:cxn>
                <a:cxn ang="0">
                  <a:pos x="94" y="333"/>
                </a:cxn>
                <a:cxn ang="0">
                  <a:pos x="108" y="326"/>
                </a:cxn>
                <a:cxn ang="0">
                  <a:pos x="119" y="319"/>
                </a:cxn>
                <a:cxn ang="0">
                  <a:pos x="128" y="309"/>
                </a:cxn>
                <a:cxn ang="0">
                  <a:pos x="138" y="300"/>
                </a:cxn>
                <a:cxn ang="0">
                  <a:pos x="146" y="289"/>
                </a:cxn>
                <a:cxn ang="0">
                  <a:pos x="155" y="278"/>
                </a:cxn>
                <a:cxn ang="0">
                  <a:pos x="165" y="268"/>
                </a:cxn>
                <a:cxn ang="0">
                  <a:pos x="177" y="260"/>
                </a:cxn>
                <a:cxn ang="0">
                  <a:pos x="280" y="343"/>
                </a:cxn>
                <a:cxn ang="0">
                  <a:pos x="285" y="334"/>
                </a:cxn>
                <a:cxn ang="0">
                  <a:pos x="288" y="325"/>
                </a:cxn>
                <a:cxn ang="0">
                  <a:pos x="288" y="316"/>
                </a:cxn>
                <a:cxn ang="0">
                  <a:pos x="286" y="307"/>
                </a:cxn>
                <a:cxn ang="0">
                  <a:pos x="282" y="296"/>
                </a:cxn>
                <a:cxn ang="0">
                  <a:pos x="278" y="286"/>
                </a:cxn>
                <a:cxn ang="0">
                  <a:pos x="274" y="277"/>
                </a:cxn>
                <a:cxn ang="0">
                  <a:pos x="270" y="271"/>
                </a:cxn>
                <a:cxn ang="0">
                  <a:pos x="239" y="219"/>
                </a:cxn>
                <a:cxn ang="0">
                  <a:pos x="251" y="207"/>
                </a:cxn>
                <a:cxn ang="0">
                  <a:pos x="265" y="197"/>
                </a:cxn>
                <a:cxn ang="0">
                  <a:pos x="278" y="188"/>
                </a:cxn>
                <a:cxn ang="0">
                  <a:pos x="294" y="180"/>
                </a:cxn>
                <a:cxn ang="0">
                  <a:pos x="308" y="170"/>
                </a:cxn>
                <a:cxn ang="0">
                  <a:pos x="321" y="161"/>
                </a:cxn>
                <a:cxn ang="0">
                  <a:pos x="332" y="150"/>
                </a:cxn>
                <a:cxn ang="0">
                  <a:pos x="343" y="136"/>
                </a:cxn>
                <a:cxn ang="0">
                  <a:pos x="330" y="132"/>
                </a:cxn>
                <a:cxn ang="0">
                  <a:pos x="319" y="129"/>
                </a:cxn>
                <a:cxn ang="0">
                  <a:pos x="306" y="126"/>
                </a:cxn>
                <a:cxn ang="0">
                  <a:pos x="295" y="126"/>
                </a:cxn>
                <a:cxn ang="0">
                  <a:pos x="283" y="125"/>
                </a:cxn>
                <a:cxn ang="0">
                  <a:pos x="271" y="125"/>
                </a:cxn>
                <a:cxn ang="0">
                  <a:pos x="260" y="125"/>
                </a:cxn>
                <a:cxn ang="0">
                  <a:pos x="249" y="125"/>
                </a:cxn>
                <a:cxn ang="0">
                  <a:pos x="135" y="0"/>
                </a:cxn>
                <a:cxn ang="0">
                  <a:pos x="125" y="0"/>
                </a:cxn>
              </a:cxnLst>
              <a:rect l="0" t="0" r="r" b="b"/>
              <a:pathLst>
                <a:path w="343" h="343">
                  <a:moveTo>
                    <a:pt x="125" y="0"/>
                  </a:moveTo>
                  <a:lnTo>
                    <a:pt x="125" y="15"/>
                  </a:lnTo>
                  <a:lnTo>
                    <a:pt x="126" y="32"/>
                  </a:lnTo>
                  <a:lnTo>
                    <a:pt x="126" y="49"/>
                  </a:lnTo>
                  <a:lnTo>
                    <a:pt x="127" y="66"/>
                  </a:lnTo>
                  <a:lnTo>
                    <a:pt x="126" y="82"/>
                  </a:lnTo>
                  <a:lnTo>
                    <a:pt x="123" y="98"/>
                  </a:lnTo>
                  <a:lnTo>
                    <a:pt x="120" y="111"/>
                  </a:lnTo>
                  <a:lnTo>
                    <a:pt x="114" y="125"/>
                  </a:lnTo>
                  <a:lnTo>
                    <a:pt x="0" y="167"/>
                  </a:lnTo>
                  <a:lnTo>
                    <a:pt x="94" y="229"/>
                  </a:lnTo>
                  <a:lnTo>
                    <a:pt x="96" y="242"/>
                  </a:lnTo>
                  <a:lnTo>
                    <a:pt x="97" y="257"/>
                  </a:lnTo>
                  <a:lnTo>
                    <a:pt x="97" y="271"/>
                  </a:lnTo>
                  <a:lnTo>
                    <a:pt x="97" y="284"/>
                  </a:lnTo>
                  <a:lnTo>
                    <a:pt x="95" y="295"/>
                  </a:lnTo>
                  <a:lnTo>
                    <a:pt x="95" y="308"/>
                  </a:lnTo>
                  <a:lnTo>
                    <a:pt x="94" y="320"/>
                  </a:lnTo>
                  <a:lnTo>
                    <a:pt x="94" y="333"/>
                  </a:lnTo>
                  <a:lnTo>
                    <a:pt x="108" y="326"/>
                  </a:lnTo>
                  <a:lnTo>
                    <a:pt x="119" y="319"/>
                  </a:lnTo>
                  <a:lnTo>
                    <a:pt x="128" y="309"/>
                  </a:lnTo>
                  <a:lnTo>
                    <a:pt x="138" y="300"/>
                  </a:lnTo>
                  <a:lnTo>
                    <a:pt x="146" y="289"/>
                  </a:lnTo>
                  <a:lnTo>
                    <a:pt x="155" y="278"/>
                  </a:lnTo>
                  <a:lnTo>
                    <a:pt x="165" y="268"/>
                  </a:lnTo>
                  <a:lnTo>
                    <a:pt x="177" y="260"/>
                  </a:lnTo>
                  <a:lnTo>
                    <a:pt x="280" y="343"/>
                  </a:lnTo>
                  <a:lnTo>
                    <a:pt x="285" y="334"/>
                  </a:lnTo>
                  <a:lnTo>
                    <a:pt x="288" y="325"/>
                  </a:lnTo>
                  <a:lnTo>
                    <a:pt x="288" y="316"/>
                  </a:lnTo>
                  <a:lnTo>
                    <a:pt x="286" y="307"/>
                  </a:lnTo>
                  <a:lnTo>
                    <a:pt x="282" y="296"/>
                  </a:lnTo>
                  <a:lnTo>
                    <a:pt x="278" y="286"/>
                  </a:lnTo>
                  <a:lnTo>
                    <a:pt x="274" y="277"/>
                  </a:lnTo>
                  <a:lnTo>
                    <a:pt x="270" y="271"/>
                  </a:lnTo>
                  <a:lnTo>
                    <a:pt x="239" y="219"/>
                  </a:lnTo>
                  <a:lnTo>
                    <a:pt x="251" y="207"/>
                  </a:lnTo>
                  <a:lnTo>
                    <a:pt x="265" y="197"/>
                  </a:lnTo>
                  <a:lnTo>
                    <a:pt x="278" y="188"/>
                  </a:lnTo>
                  <a:lnTo>
                    <a:pt x="294" y="180"/>
                  </a:lnTo>
                  <a:lnTo>
                    <a:pt x="308" y="170"/>
                  </a:lnTo>
                  <a:lnTo>
                    <a:pt x="321" y="161"/>
                  </a:lnTo>
                  <a:lnTo>
                    <a:pt x="332" y="150"/>
                  </a:lnTo>
                  <a:lnTo>
                    <a:pt x="343" y="136"/>
                  </a:lnTo>
                  <a:lnTo>
                    <a:pt x="330" y="132"/>
                  </a:lnTo>
                  <a:lnTo>
                    <a:pt x="319" y="129"/>
                  </a:lnTo>
                  <a:lnTo>
                    <a:pt x="306" y="126"/>
                  </a:lnTo>
                  <a:lnTo>
                    <a:pt x="295" y="126"/>
                  </a:lnTo>
                  <a:lnTo>
                    <a:pt x="283" y="125"/>
                  </a:lnTo>
                  <a:lnTo>
                    <a:pt x="271" y="125"/>
                  </a:lnTo>
                  <a:lnTo>
                    <a:pt x="260" y="125"/>
                  </a:lnTo>
                  <a:lnTo>
                    <a:pt x="249" y="125"/>
                  </a:lnTo>
                  <a:lnTo>
                    <a:pt x="135" y="0"/>
                  </a:lnTo>
                  <a:lnTo>
                    <a:pt x="125" y="0"/>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699" name="Freeform 99"/>
            <p:cNvSpPr>
              <a:spLocks/>
            </p:cNvSpPr>
            <p:nvPr/>
          </p:nvSpPr>
          <p:spPr bwMode="auto">
            <a:xfrm>
              <a:off x="4415" y="654"/>
              <a:ext cx="52" cy="49"/>
            </a:xfrm>
            <a:custGeom>
              <a:avLst/>
              <a:gdLst/>
              <a:ahLst/>
              <a:cxnLst>
                <a:cxn ang="0">
                  <a:pos x="93" y="104"/>
                </a:cxn>
                <a:cxn ang="0">
                  <a:pos x="80" y="108"/>
                </a:cxn>
                <a:cxn ang="0">
                  <a:pos x="69" y="111"/>
                </a:cxn>
                <a:cxn ang="0">
                  <a:pos x="57" y="114"/>
                </a:cxn>
                <a:cxn ang="0">
                  <a:pos x="46" y="119"/>
                </a:cxn>
                <a:cxn ang="0">
                  <a:pos x="34" y="122"/>
                </a:cxn>
                <a:cxn ang="0">
                  <a:pos x="23" y="127"/>
                </a:cxn>
                <a:cxn ang="0">
                  <a:pos x="10" y="130"/>
                </a:cxn>
                <a:cxn ang="0">
                  <a:pos x="0" y="135"/>
                </a:cxn>
                <a:cxn ang="0">
                  <a:pos x="72" y="177"/>
                </a:cxn>
                <a:cxn ang="0">
                  <a:pos x="83" y="249"/>
                </a:cxn>
                <a:cxn ang="0">
                  <a:pos x="89" y="241"/>
                </a:cxn>
                <a:cxn ang="0">
                  <a:pos x="96" y="233"/>
                </a:cxn>
                <a:cxn ang="0">
                  <a:pos x="102" y="225"/>
                </a:cxn>
                <a:cxn ang="0">
                  <a:pos x="109" y="217"/>
                </a:cxn>
                <a:cxn ang="0">
                  <a:pos x="114" y="209"/>
                </a:cxn>
                <a:cxn ang="0">
                  <a:pos x="120" y="201"/>
                </a:cxn>
                <a:cxn ang="0">
                  <a:pos x="127" y="193"/>
                </a:cxn>
                <a:cxn ang="0">
                  <a:pos x="135" y="187"/>
                </a:cxn>
                <a:cxn ang="0">
                  <a:pos x="197" y="239"/>
                </a:cxn>
                <a:cxn ang="0">
                  <a:pos x="194" y="230"/>
                </a:cxn>
                <a:cxn ang="0">
                  <a:pos x="191" y="222"/>
                </a:cxn>
                <a:cxn ang="0">
                  <a:pos x="185" y="213"/>
                </a:cxn>
                <a:cxn ang="0">
                  <a:pos x="181" y="205"/>
                </a:cxn>
                <a:cxn ang="0">
                  <a:pos x="174" y="193"/>
                </a:cxn>
                <a:cxn ang="0">
                  <a:pos x="170" y="182"/>
                </a:cxn>
                <a:cxn ang="0">
                  <a:pos x="166" y="170"/>
                </a:cxn>
                <a:cxn ang="0">
                  <a:pos x="166" y="156"/>
                </a:cxn>
                <a:cxn ang="0">
                  <a:pos x="259" y="104"/>
                </a:cxn>
                <a:cxn ang="0">
                  <a:pos x="197" y="104"/>
                </a:cxn>
                <a:cxn ang="0">
                  <a:pos x="186" y="88"/>
                </a:cxn>
                <a:cxn ang="0">
                  <a:pos x="177" y="75"/>
                </a:cxn>
                <a:cxn ang="0">
                  <a:pos x="165" y="62"/>
                </a:cxn>
                <a:cxn ang="0">
                  <a:pos x="154" y="52"/>
                </a:cxn>
                <a:cxn ang="0">
                  <a:pos x="140" y="40"/>
                </a:cxn>
                <a:cxn ang="0">
                  <a:pos x="128" y="27"/>
                </a:cxn>
                <a:cxn ang="0">
                  <a:pos x="114" y="14"/>
                </a:cxn>
                <a:cxn ang="0">
                  <a:pos x="104" y="0"/>
                </a:cxn>
                <a:cxn ang="0">
                  <a:pos x="93" y="104"/>
                </a:cxn>
              </a:cxnLst>
              <a:rect l="0" t="0" r="r" b="b"/>
              <a:pathLst>
                <a:path w="259" h="249">
                  <a:moveTo>
                    <a:pt x="93" y="104"/>
                  </a:moveTo>
                  <a:lnTo>
                    <a:pt x="80" y="108"/>
                  </a:lnTo>
                  <a:lnTo>
                    <a:pt x="69" y="111"/>
                  </a:lnTo>
                  <a:lnTo>
                    <a:pt x="57" y="114"/>
                  </a:lnTo>
                  <a:lnTo>
                    <a:pt x="46" y="119"/>
                  </a:lnTo>
                  <a:lnTo>
                    <a:pt x="34" y="122"/>
                  </a:lnTo>
                  <a:lnTo>
                    <a:pt x="23" y="127"/>
                  </a:lnTo>
                  <a:lnTo>
                    <a:pt x="10" y="130"/>
                  </a:lnTo>
                  <a:lnTo>
                    <a:pt x="0" y="135"/>
                  </a:lnTo>
                  <a:lnTo>
                    <a:pt x="72" y="177"/>
                  </a:lnTo>
                  <a:lnTo>
                    <a:pt x="83" y="249"/>
                  </a:lnTo>
                  <a:lnTo>
                    <a:pt x="89" y="241"/>
                  </a:lnTo>
                  <a:lnTo>
                    <a:pt x="96" y="233"/>
                  </a:lnTo>
                  <a:lnTo>
                    <a:pt x="102" y="225"/>
                  </a:lnTo>
                  <a:lnTo>
                    <a:pt x="109" y="217"/>
                  </a:lnTo>
                  <a:lnTo>
                    <a:pt x="114" y="209"/>
                  </a:lnTo>
                  <a:lnTo>
                    <a:pt x="120" y="201"/>
                  </a:lnTo>
                  <a:lnTo>
                    <a:pt x="127" y="193"/>
                  </a:lnTo>
                  <a:lnTo>
                    <a:pt x="135" y="187"/>
                  </a:lnTo>
                  <a:lnTo>
                    <a:pt x="197" y="239"/>
                  </a:lnTo>
                  <a:lnTo>
                    <a:pt x="194" y="230"/>
                  </a:lnTo>
                  <a:lnTo>
                    <a:pt x="191" y="222"/>
                  </a:lnTo>
                  <a:lnTo>
                    <a:pt x="185" y="213"/>
                  </a:lnTo>
                  <a:lnTo>
                    <a:pt x="181" y="205"/>
                  </a:lnTo>
                  <a:lnTo>
                    <a:pt x="174" y="193"/>
                  </a:lnTo>
                  <a:lnTo>
                    <a:pt x="170" y="182"/>
                  </a:lnTo>
                  <a:lnTo>
                    <a:pt x="166" y="170"/>
                  </a:lnTo>
                  <a:lnTo>
                    <a:pt x="166" y="156"/>
                  </a:lnTo>
                  <a:lnTo>
                    <a:pt x="259" y="104"/>
                  </a:lnTo>
                  <a:lnTo>
                    <a:pt x="197" y="104"/>
                  </a:lnTo>
                  <a:lnTo>
                    <a:pt x="186" y="88"/>
                  </a:lnTo>
                  <a:lnTo>
                    <a:pt x="177" y="75"/>
                  </a:lnTo>
                  <a:lnTo>
                    <a:pt x="165" y="62"/>
                  </a:lnTo>
                  <a:lnTo>
                    <a:pt x="154" y="52"/>
                  </a:lnTo>
                  <a:lnTo>
                    <a:pt x="140" y="40"/>
                  </a:lnTo>
                  <a:lnTo>
                    <a:pt x="128" y="27"/>
                  </a:lnTo>
                  <a:lnTo>
                    <a:pt x="114" y="14"/>
                  </a:lnTo>
                  <a:lnTo>
                    <a:pt x="104" y="0"/>
                  </a:lnTo>
                  <a:lnTo>
                    <a:pt x="93" y="10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0" name="Freeform 100"/>
            <p:cNvSpPr>
              <a:spLocks/>
            </p:cNvSpPr>
            <p:nvPr/>
          </p:nvSpPr>
          <p:spPr bwMode="auto">
            <a:xfrm>
              <a:off x="3915" y="882"/>
              <a:ext cx="77" cy="74"/>
            </a:xfrm>
            <a:custGeom>
              <a:avLst/>
              <a:gdLst/>
              <a:ahLst/>
              <a:cxnLst>
                <a:cxn ang="0">
                  <a:pos x="259" y="36"/>
                </a:cxn>
                <a:cxn ang="0">
                  <a:pos x="259" y="69"/>
                </a:cxn>
                <a:cxn ang="0">
                  <a:pos x="265" y="100"/>
                </a:cxn>
                <a:cxn ang="0">
                  <a:pos x="278" y="126"/>
                </a:cxn>
                <a:cxn ang="0">
                  <a:pos x="304" y="136"/>
                </a:cxn>
                <a:cxn ang="0">
                  <a:pos x="334" y="139"/>
                </a:cxn>
                <a:cxn ang="0">
                  <a:pos x="360" y="148"/>
                </a:cxn>
                <a:cxn ang="0">
                  <a:pos x="377" y="165"/>
                </a:cxn>
                <a:cxn ang="0">
                  <a:pos x="290" y="239"/>
                </a:cxn>
                <a:cxn ang="0">
                  <a:pos x="292" y="269"/>
                </a:cxn>
                <a:cxn ang="0">
                  <a:pos x="299" y="301"/>
                </a:cxn>
                <a:cxn ang="0">
                  <a:pos x="303" y="331"/>
                </a:cxn>
                <a:cxn ang="0">
                  <a:pos x="301" y="363"/>
                </a:cxn>
                <a:cxn ang="0">
                  <a:pos x="270" y="357"/>
                </a:cxn>
                <a:cxn ang="0">
                  <a:pos x="244" y="344"/>
                </a:cxn>
                <a:cxn ang="0">
                  <a:pos x="220" y="323"/>
                </a:cxn>
                <a:cxn ang="0">
                  <a:pos x="197" y="301"/>
                </a:cxn>
                <a:cxn ang="0">
                  <a:pos x="166" y="319"/>
                </a:cxn>
                <a:cxn ang="0">
                  <a:pos x="139" y="340"/>
                </a:cxn>
                <a:cxn ang="0">
                  <a:pos x="111" y="361"/>
                </a:cxn>
                <a:cxn ang="0">
                  <a:pos x="83" y="374"/>
                </a:cxn>
                <a:cxn ang="0">
                  <a:pos x="81" y="323"/>
                </a:cxn>
                <a:cxn ang="0">
                  <a:pos x="100" y="274"/>
                </a:cxn>
                <a:cxn ang="0">
                  <a:pos x="108" y="228"/>
                </a:cxn>
                <a:cxn ang="0">
                  <a:pos x="73" y="198"/>
                </a:cxn>
                <a:cxn ang="0">
                  <a:pos x="56" y="188"/>
                </a:cxn>
                <a:cxn ang="0">
                  <a:pos x="40" y="175"/>
                </a:cxn>
                <a:cxn ang="0">
                  <a:pos x="21" y="161"/>
                </a:cxn>
                <a:cxn ang="0">
                  <a:pos x="0" y="146"/>
                </a:cxn>
                <a:cxn ang="0">
                  <a:pos x="135" y="104"/>
                </a:cxn>
                <a:cxn ang="0">
                  <a:pos x="168" y="82"/>
                </a:cxn>
                <a:cxn ang="0">
                  <a:pos x="195" y="52"/>
                </a:cxn>
                <a:cxn ang="0">
                  <a:pos x="220" y="22"/>
                </a:cxn>
                <a:cxn ang="0">
                  <a:pos x="249" y="0"/>
                </a:cxn>
              </a:cxnLst>
              <a:rect l="0" t="0" r="r" b="b"/>
              <a:pathLst>
                <a:path w="383" h="374">
                  <a:moveTo>
                    <a:pt x="259" y="22"/>
                  </a:moveTo>
                  <a:lnTo>
                    <a:pt x="259" y="36"/>
                  </a:lnTo>
                  <a:lnTo>
                    <a:pt x="259" y="53"/>
                  </a:lnTo>
                  <a:lnTo>
                    <a:pt x="259" y="69"/>
                  </a:lnTo>
                  <a:lnTo>
                    <a:pt x="262" y="85"/>
                  </a:lnTo>
                  <a:lnTo>
                    <a:pt x="265" y="100"/>
                  </a:lnTo>
                  <a:lnTo>
                    <a:pt x="270" y="113"/>
                  </a:lnTo>
                  <a:lnTo>
                    <a:pt x="278" y="126"/>
                  </a:lnTo>
                  <a:lnTo>
                    <a:pt x="290" y="136"/>
                  </a:lnTo>
                  <a:lnTo>
                    <a:pt x="304" y="136"/>
                  </a:lnTo>
                  <a:lnTo>
                    <a:pt x="320" y="137"/>
                  </a:lnTo>
                  <a:lnTo>
                    <a:pt x="334" y="139"/>
                  </a:lnTo>
                  <a:lnTo>
                    <a:pt x="348" y="144"/>
                  </a:lnTo>
                  <a:lnTo>
                    <a:pt x="360" y="148"/>
                  </a:lnTo>
                  <a:lnTo>
                    <a:pt x="370" y="156"/>
                  </a:lnTo>
                  <a:lnTo>
                    <a:pt x="377" y="165"/>
                  </a:lnTo>
                  <a:lnTo>
                    <a:pt x="383" y="176"/>
                  </a:lnTo>
                  <a:lnTo>
                    <a:pt x="290" y="239"/>
                  </a:lnTo>
                  <a:lnTo>
                    <a:pt x="290" y="253"/>
                  </a:lnTo>
                  <a:lnTo>
                    <a:pt x="292" y="269"/>
                  </a:lnTo>
                  <a:lnTo>
                    <a:pt x="295" y="285"/>
                  </a:lnTo>
                  <a:lnTo>
                    <a:pt x="299" y="301"/>
                  </a:lnTo>
                  <a:lnTo>
                    <a:pt x="301" y="315"/>
                  </a:lnTo>
                  <a:lnTo>
                    <a:pt x="303" y="331"/>
                  </a:lnTo>
                  <a:lnTo>
                    <a:pt x="302" y="347"/>
                  </a:lnTo>
                  <a:lnTo>
                    <a:pt x="301" y="363"/>
                  </a:lnTo>
                  <a:lnTo>
                    <a:pt x="284" y="361"/>
                  </a:lnTo>
                  <a:lnTo>
                    <a:pt x="270" y="357"/>
                  </a:lnTo>
                  <a:lnTo>
                    <a:pt x="257" y="350"/>
                  </a:lnTo>
                  <a:lnTo>
                    <a:pt x="244" y="344"/>
                  </a:lnTo>
                  <a:lnTo>
                    <a:pt x="231" y="334"/>
                  </a:lnTo>
                  <a:lnTo>
                    <a:pt x="220" y="323"/>
                  </a:lnTo>
                  <a:lnTo>
                    <a:pt x="207" y="312"/>
                  </a:lnTo>
                  <a:lnTo>
                    <a:pt x="197" y="301"/>
                  </a:lnTo>
                  <a:lnTo>
                    <a:pt x="180" y="309"/>
                  </a:lnTo>
                  <a:lnTo>
                    <a:pt x="166" y="319"/>
                  </a:lnTo>
                  <a:lnTo>
                    <a:pt x="153" y="329"/>
                  </a:lnTo>
                  <a:lnTo>
                    <a:pt x="139" y="340"/>
                  </a:lnTo>
                  <a:lnTo>
                    <a:pt x="125" y="350"/>
                  </a:lnTo>
                  <a:lnTo>
                    <a:pt x="111" y="361"/>
                  </a:lnTo>
                  <a:lnTo>
                    <a:pt x="96" y="367"/>
                  </a:lnTo>
                  <a:lnTo>
                    <a:pt x="83" y="374"/>
                  </a:lnTo>
                  <a:lnTo>
                    <a:pt x="76" y="349"/>
                  </a:lnTo>
                  <a:lnTo>
                    <a:pt x="81" y="323"/>
                  </a:lnTo>
                  <a:lnTo>
                    <a:pt x="88" y="297"/>
                  </a:lnTo>
                  <a:lnTo>
                    <a:pt x="100" y="274"/>
                  </a:lnTo>
                  <a:lnTo>
                    <a:pt x="107" y="249"/>
                  </a:lnTo>
                  <a:lnTo>
                    <a:pt x="108" y="228"/>
                  </a:lnTo>
                  <a:lnTo>
                    <a:pt x="97" y="210"/>
                  </a:lnTo>
                  <a:lnTo>
                    <a:pt x="73" y="198"/>
                  </a:lnTo>
                  <a:lnTo>
                    <a:pt x="64" y="192"/>
                  </a:lnTo>
                  <a:lnTo>
                    <a:pt x="56" y="188"/>
                  </a:lnTo>
                  <a:lnTo>
                    <a:pt x="48" y="181"/>
                  </a:lnTo>
                  <a:lnTo>
                    <a:pt x="40" y="175"/>
                  </a:lnTo>
                  <a:lnTo>
                    <a:pt x="30" y="167"/>
                  </a:lnTo>
                  <a:lnTo>
                    <a:pt x="21" y="161"/>
                  </a:lnTo>
                  <a:lnTo>
                    <a:pt x="10" y="153"/>
                  </a:lnTo>
                  <a:lnTo>
                    <a:pt x="0" y="146"/>
                  </a:lnTo>
                  <a:lnTo>
                    <a:pt x="10" y="125"/>
                  </a:lnTo>
                  <a:lnTo>
                    <a:pt x="135" y="104"/>
                  </a:lnTo>
                  <a:lnTo>
                    <a:pt x="152" y="94"/>
                  </a:lnTo>
                  <a:lnTo>
                    <a:pt x="168" y="82"/>
                  </a:lnTo>
                  <a:lnTo>
                    <a:pt x="181" y="67"/>
                  </a:lnTo>
                  <a:lnTo>
                    <a:pt x="195" y="52"/>
                  </a:lnTo>
                  <a:lnTo>
                    <a:pt x="206" y="36"/>
                  </a:lnTo>
                  <a:lnTo>
                    <a:pt x="220" y="22"/>
                  </a:lnTo>
                  <a:lnTo>
                    <a:pt x="233" y="9"/>
                  </a:lnTo>
                  <a:lnTo>
                    <a:pt x="249" y="0"/>
                  </a:lnTo>
                  <a:lnTo>
                    <a:pt x="259"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1" name="Freeform 101"/>
            <p:cNvSpPr>
              <a:spLocks/>
            </p:cNvSpPr>
            <p:nvPr/>
          </p:nvSpPr>
          <p:spPr bwMode="auto">
            <a:xfrm>
              <a:off x="3925" y="892"/>
              <a:ext cx="61" cy="58"/>
            </a:xfrm>
            <a:custGeom>
              <a:avLst/>
              <a:gdLst/>
              <a:ahLst/>
              <a:cxnLst>
                <a:cxn ang="0">
                  <a:pos x="250" y="114"/>
                </a:cxn>
                <a:cxn ang="0">
                  <a:pos x="301" y="124"/>
                </a:cxn>
                <a:cxn ang="0">
                  <a:pos x="287" y="131"/>
                </a:cxn>
                <a:cxn ang="0">
                  <a:pos x="275" y="138"/>
                </a:cxn>
                <a:cxn ang="0">
                  <a:pos x="262" y="144"/>
                </a:cxn>
                <a:cxn ang="0">
                  <a:pos x="250" y="150"/>
                </a:cxn>
                <a:cxn ang="0">
                  <a:pos x="236" y="156"/>
                </a:cxn>
                <a:cxn ang="0">
                  <a:pos x="226" y="162"/>
                </a:cxn>
                <a:cxn ang="0">
                  <a:pos x="216" y="169"/>
                </a:cxn>
                <a:cxn ang="0">
                  <a:pos x="208" y="176"/>
                </a:cxn>
                <a:cxn ang="0">
                  <a:pos x="228" y="280"/>
                </a:cxn>
                <a:cxn ang="0">
                  <a:pos x="214" y="274"/>
                </a:cxn>
                <a:cxn ang="0">
                  <a:pos x="200" y="267"/>
                </a:cxn>
                <a:cxn ang="0">
                  <a:pos x="188" y="257"/>
                </a:cxn>
                <a:cxn ang="0">
                  <a:pos x="178" y="248"/>
                </a:cxn>
                <a:cxn ang="0">
                  <a:pos x="166" y="236"/>
                </a:cxn>
                <a:cxn ang="0">
                  <a:pos x="156" y="226"/>
                </a:cxn>
                <a:cxn ang="0">
                  <a:pos x="146" y="216"/>
                </a:cxn>
                <a:cxn ang="0">
                  <a:pos x="136" y="208"/>
                </a:cxn>
                <a:cxn ang="0">
                  <a:pos x="52" y="291"/>
                </a:cxn>
                <a:cxn ang="0">
                  <a:pos x="84" y="146"/>
                </a:cxn>
                <a:cxn ang="0">
                  <a:pos x="74" y="141"/>
                </a:cxn>
                <a:cxn ang="0">
                  <a:pos x="63" y="137"/>
                </a:cxn>
                <a:cxn ang="0">
                  <a:pos x="52" y="131"/>
                </a:cxn>
                <a:cxn ang="0">
                  <a:pos x="42" y="127"/>
                </a:cxn>
                <a:cxn ang="0">
                  <a:pos x="30" y="119"/>
                </a:cxn>
                <a:cxn ang="0">
                  <a:pos x="18" y="112"/>
                </a:cxn>
                <a:cxn ang="0">
                  <a:pos x="8" y="103"/>
                </a:cxn>
                <a:cxn ang="0">
                  <a:pos x="0" y="94"/>
                </a:cxn>
                <a:cxn ang="0">
                  <a:pos x="11" y="93"/>
                </a:cxn>
                <a:cxn ang="0">
                  <a:pos x="25" y="92"/>
                </a:cxn>
                <a:cxn ang="0">
                  <a:pos x="39" y="89"/>
                </a:cxn>
                <a:cxn ang="0">
                  <a:pos x="52" y="88"/>
                </a:cxn>
                <a:cxn ang="0">
                  <a:pos x="65" y="86"/>
                </a:cxn>
                <a:cxn ang="0">
                  <a:pos x="78" y="85"/>
                </a:cxn>
                <a:cxn ang="0">
                  <a:pos x="91" y="84"/>
                </a:cxn>
                <a:cxn ang="0">
                  <a:pos x="104" y="84"/>
                </a:cxn>
                <a:cxn ang="0">
                  <a:pos x="188" y="0"/>
                </a:cxn>
                <a:cxn ang="0">
                  <a:pos x="192" y="14"/>
                </a:cxn>
                <a:cxn ang="0">
                  <a:pos x="193" y="32"/>
                </a:cxn>
                <a:cxn ang="0">
                  <a:pos x="193" y="52"/>
                </a:cxn>
                <a:cxn ang="0">
                  <a:pos x="195" y="73"/>
                </a:cxn>
                <a:cxn ang="0">
                  <a:pos x="198" y="89"/>
                </a:cxn>
                <a:cxn ang="0">
                  <a:pos x="207" y="104"/>
                </a:cxn>
                <a:cxn ang="0">
                  <a:pos x="223" y="112"/>
                </a:cxn>
                <a:cxn ang="0">
                  <a:pos x="250" y="114"/>
                </a:cxn>
              </a:cxnLst>
              <a:rect l="0" t="0" r="r" b="b"/>
              <a:pathLst>
                <a:path w="301" h="291">
                  <a:moveTo>
                    <a:pt x="250" y="114"/>
                  </a:moveTo>
                  <a:lnTo>
                    <a:pt x="301" y="124"/>
                  </a:lnTo>
                  <a:lnTo>
                    <a:pt x="287" y="131"/>
                  </a:lnTo>
                  <a:lnTo>
                    <a:pt x="275" y="138"/>
                  </a:lnTo>
                  <a:lnTo>
                    <a:pt x="262" y="144"/>
                  </a:lnTo>
                  <a:lnTo>
                    <a:pt x="250" y="150"/>
                  </a:lnTo>
                  <a:lnTo>
                    <a:pt x="236" y="156"/>
                  </a:lnTo>
                  <a:lnTo>
                    <a:pt x="226" y="162"/>
                  </a:lnTo>
                  <a:lnTo>
                    <a:pt x="216" y="169"/>
                  </a:lnTo>
                  <a:lnTo>
                    <a:pt x="208" y="176"/>
                  </a:lnTo>
                  <a:lnTo>
                    <a:pt x="228" y="280"/>
                  </a:lnTo>
                  <a:lnTo>
                    <a:pt x="214" y="274"/>
                  </a:lnTo>
                  <a:lnTo>
                    <a:pt x="200" y="267"/>
                  </a:lnTo>
                  <a:lnTo>
                    <a:pt x="188" y="257"/>
                  </a:lnTo>
                  <a:lnTo>
                    <a:pt x="178" y="248"/>
                  </a:lnTo>
                  <a:lnTo>
                    <a:pt x="166" y="236"/>
                  </a:lnTo>
                  <a:lnTo>
                    <a:pt x="156" y="226"/>
                  </a:lnTo>
                  <a:lnTo>
                    <a:pt x="146" y="216"/>
                  </a:lnTo>
                  <a:lnTo>
                    <a:pt x="136" y="208"/>
                  </a:lnTo>
                  <a:lnTo>
                    <a:pt x="52" y="291"/>
                  </a:lnTo>
                  <a:lnTo>
                    <a:pt x="84" y="146"/>
                  </a:lnTo>
                  <a:lnTo>
                    <a:pt x="74" y="141"/>
                  </a:lnTo>
                  <a:lnTo>
                    <a:pt x="63" y="137"/>
                  </a:lnTo>
                  <a:lnTo>
                    <a:pt x="52" y="131"/>
                  </a:lnTo>
                  <a:lnTo>
                    <a:pt x="42" y="127"/>
                  </a:lnTo>
                  <a:lnTo>
                    <a:pt x="30" y="119"/>
                  </a:lnTo>
                  <a:lnTo>
                    <a:pt x="18" y="112"/>
                  </a:lnTo>
                  <a:lnTo>
                    <a:pt x="8" y="103"/>
                  </a:lnTo>
                  <a:lnTo>
                    <a:pt x="0" y="94"/>
                  </a:lnTo>
                  <a:lnTo>
                    <a:pt x="11" y="93"/>
                  </a:lnTo>
                  <a:lnTo>
                    <a:pt x="25" y="92"/>
                  </a:lnTo>
                  <a:lnTo>
                    <a:pt x="39" y="89"/>
                  </a:lnTo>
                  <a:lnTo>
                    <a:pt x="52" y="88"/>
                  </a:lnTo>
                  <a:lnTo>
                    <a:pt x="65" y="86"/>
                  </a:lnTo>
                  <a:lnTo>
                    <a:pt x="78" y="85"/>
                  </a:lnTo>
                  <a:lnTo>
                    <a:pt x="91" y="84"/>
                  </a:lnTo>
                  <a:lnTo>
                    <a:pt x="104" y="84"/>
                  </a:lnTo>
                  <a:lnTo>
                    <a:pt x="188" y="0"/>
                  </a:lnTo>
                  <a:lnTo>
                    <a:pt x="192" y="14"/>
                  </a:lnTo>
                  <a:lnTo>
                    <a:pt x="193" y="32"/>
                  </a:lnTo>
                  <a:lnTo>
                    <a:pt x="193" y="52"/>
                  </a:lnTo>
                  <a:lnTo>
                    <a:pt x="195" y="73"/>
                  </a:lnTo>
                  <a:lnTo>
                    <a:pt x="198" y="89"/>
                  </a:lnTo>
                  <a:lnTo>
                    <a:pt x="207" y="104"/>
                  </a:lnTo>
                  <a:lnTo>
                    <a:pt x="223" y="112"/>
                  </a:lnTo>
                  <a:lnTo>
                    <a:pt x="250" y="11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2" name="Freeform 102"/>
            <p:cNvSpPr>
              <a:spLocks/>
            </p:cNvSpPr>
            <p:nvPr/>
          </p:nvSpPr>
          <p:spPr bwMode="auto">
            <a:xfrm>
              <a:off x="4245" y="544"/>
              <a:ext cx="48" cy="48"/>
            </a:xfrm>
            <a:custGeom>
              <a:avLst/>
              <a:gdLst/>
              <a:ahLst/>
              <a:cxnLst>
                <a:cxn ang="0">
                  <a:pos x="156" y="73"/>
                </a:cxn>
                <a:cxn ang="0">
                  <a:pos x="164" y="75"/>
                </a:cxn>
                <a:cxn ang="0">
                  <a:pos x="174" y="76"/>
                </a:cxn>
                <a:cxn ang="0">
                  <a:pos x="184" y="77"/>
                </a:cxn>
                <a:cxn ang="0">
                  <a:pos x="197" y="78"/>
                </a:cxn>
                <a:cxn ang="0">
                  <a:pos x="208" y="78"/>
                </a:cxn>
                <a:cxn ang="0">
                  <a:pos x="219" y="82"/>
                </a:cxn>
                <a:cxn ang="0">
                  <a:pos x="229" y="85"/>
                </a:cxn>
                <a:cxn ang="0">
                  <a:pos x="240" y="93"/>
                </a:cxn>
                <a:cxn ang="0">
                  <a:pos x="228" y="103"/>
                </a:cxn>
                <a:cxn ang="0">
                  <a:pos x="215" y="111"/>
                </a:cxn>
                <a:cxn ang="0">
                  <a:pos x="200" y="119"/>
                </a:cxn>
                <a:cxn ang="0">
                  <a:pos x="188" y="127"/>
                </a:cxn>
                <a:cxn ang="0">
                  <a:pos x="175" y="134"/>
                </a:cxn>
                <a:cxn ang="0">
                  <a:pos x="170" y="145"/>
                </a:cxn>
                <a:cxn ang="0">
                  <a:pos x="168" y="158"/>
                </a:cxn>
                <a:cxn ang="0">
                  <a:pos x="176" y="176"/>
                </a:cxn>
                <a:cxn ang="0">
                  <a:pos x="179" y="184"/>
                </a:cxn>
                <a:cxn ang="0">
                  <a:pos x="185" y="197"/>
                </a:cxn>
                <a:cxn ang="0">
                  <a:pos x="190" y="207"/>
                </a:cxn>
                <a:cxn ang="0">
                  <a:pos x="188" y="217"/>
                </a:cxn>
                <a:cxn ang="0">
                  <a:pos x="176" y="215"/>
                </a:cxn>
                <a:cxn ang="0">
                  <a:pos x="166" y="212"/>
                </a:cxn>
                <a:cxn ang="0">
                  <a:pos x="158" y="205"/>
                </a:cxn>
                <a:cxn ang="0">
                  <a:pos x="151" y="199"/>
                </a:cxn>
                <a:cxn ang="0">
                  <a:pos x="145" y="190"/>
                </a:cxn>
                <a:cxn ang="0">
                  <a:pos x="138" y="182"/>
                </a:cxn>
                <a:cxn ang="0">
                  <a:pos x="131" y="172"/>
                </a:cxn>
                <a:cxn ang="0">
                  <a:pos x="125" y="165"/>
                </a:cxn>
                <a:cxn ang="0">
                  <a:pos x="42" y="239"/>
                </a:cxn>
                <a:cxn ang="0">
                  <a:pos x="32" y="228"/>
                </a:cxn>
                <a:cxn ang="0">
                  <a:pos x="35" y="216"/>
                </a:cxn>
                <a:cxn ang="0">
                  <a:pos x="40" y="205"/>
                </a:cxn>
                <a:cxn ang="0">
                  <a:pos x="45" y="192"/>
                </a:cxn>
                <a:cxn ang="0">
                  <a:pos x="52" y="181"/>
                </a:cxn>
                <a:cxn ang="0">
                  <a:pos x="58" y="169"/>
                </a:cxn>
                <a:cxn ang="0">
                  <a:pos x="63" y="157"/>
                </a:cxn>
                <a:cxn ang="0">
                  <a:pos x="68" y="145"/>
                </a:cxn>
                <a:cxn ang="0">
                  <a:pos x="73" y="135"/>
                </a:cxn>
                <a:cxn ang="0">
                  <a:pos x="61" y="130"/>
                </a:cxn>
                <a:cxn ang="0">
                  <a:pos x="51" y="126"/>
                </a:cxn>
                <a:cxn ang="0">
                  <a:pos x="41" y="121"/>
                </a:cxn>
                <a:cxn ang="0">
                  <a:pos x="33" y="118"/>
                </a:cxn>
                <a:cxn ang="0">
                  <a:pos x="23" y="112"/>
                </a:cxn>
                <a:cxn ang="0">
                  <a:pos x="15" y="106"/>
                </a:cxn>
                <a:cxn ang="0">
                  <a:pos x="7" y="100"/>
                </a:cxn>
                <a:cxn ang="0">
                  <a:pos x="0" y="93"/>
                </a:cxn>
                <a:cxn ang="0">
                  <a:pos x="0" y="83"/>
                </a:cxn>
                <a:cxn ang="0">
                  <a:pos x="84" y="73"/>
                </a:cxn>
                <a:cxn ang="0">
                  <a:pos x="125" y="0"/>
                </a:cxn>
                <a:cxn ang="0">
                  <a:pos x="131" y="7"/>
                </a:cxn>
                <a:cxn ang="0">
                  <a:pos x="138" y="15"/>
                </a:cxn>
                <a:cxn ang="0">
                  <a:pos x="142" y="23"/>
                </a:cxn>
                <a:cxn ang="0">
                  <a:pos x="148" y="32"/>
                </a:cxn>
                <a:cxn ang="0">
                  <a:pos x="150" y="40"/>
                </a:cxn>
                <a:cxn ang="0">
                  <a:pos x="154" y="50"/>
                </a:cxn>
                <a:cxn ang="0">
                  <a:pos x="155" y="60"/>
                </a:cxn>
                <a:cxn ang="0">
                  <a:pos x="156" y="73"/>
                </a:cxn>
              </a:cxnLst>
              <a:rect l="0" t="0" r="r" b="b"/>
              <a:pathLst>
                <a:path w="240" h="239">
                  <a:moveTo>
                    <a:pt x="156" y="73"/>
                  </a:moveTo>
                  <a:lnTo>
                    <a:pt x="164" y="75"/>
                  </a:lnTo>
                  <a:lnTo>
                    <a:pt x="174" y="76"/>
                  </a:lnTo>
                  <a:lnTo>
                    <a:pt x="184" y="77"/>
                  </a:lnTo>
                  <a:lnTo>
                    <a:pt x="197" y="78"/>
                  </a:lnTo>
                  <a:lnTo>
                    <a:pt x="208" y="78"/>
                  </a:lnTo>
                  <a:lnTo>
                    <a:pt x="219" y="82"/>
                  </a:lnTo>
                  <a:lnTo>
                    <a:pt x="229" y="85"/>
                  </a:lnTo>
                  <a:lnTo>
                    <a:pt x="240" y="93"/>
                  </a:lnTo>
                  <a:lnTo>
                    <a:pt x="228" y="103"/>
                  </a:lnTo>
                  <a:lnTo>
                    <a:pt x="215" y="111"/>
                  </a:lnTo>
                  <a:lnTo>
                    <a:pt x="200" y="119"/>
                  </a:lnTo>
                  <a:lnTo>
                    <a:pt x="188" y="127"/>
                  </a:lnTo>
                  <a:lnTo>
                    <a:pt x="175" y="134"/>
                  </a:lnTo>
                  <a:lnTo>
                    <a:pt x="170" y="145"/>
                  </a:lnTo>
                  <a:lnTo>
                    <a:pt x="168" y="158"/>
                  </a:lnTo>
                  <a:lnTo>
                    <a:pt x="176" y="176"/>
                  </a:lnTo>
                  <a:lnTo>
                    <a:pt x="179" y="184"/>
                  </a:lnTo>
                  <a:lnTo>
                    <a:pt x="185" y="197"/>
                  </a:lnTo>
                  <a:lnTo>
                    <a:pt x="190" y="207"/>
                  </a:lnTo>
                  <a:lnTo>
                    <a:pt x="188" y="217"/>
                  </a:lnTo>
                  <a:lnTo>
                    <a:pt x="176" y="215"/>
                  </a:lnTo>
                  <a:lnTo>
                    <a:pt x="166" y="212"/>
                  </a:lnTo>
                  <a:lnTo>
                    <a:pt x="158" y="205"/>
                  </a:lnTo>
                  <a:lnTo>
                    <a:pt x="151" y="199"/>
                  </a:lnTo>
                  <a:lnTo>
                    <a:pt x="145" y="190"/>
                  </a:lnTo>
                  <a:lnTo>
                    <a:pt x="138" y="182"/>
                  </a:lnTo>
                  <a:lnTo>
                    <a:pt x="131" y="172"/>
                  </a:lnTo>
                  <a:lnTo>
                    <a:pt x="125" y="165"/>
                  </a:lnTo>
                  <a:lnTo>
                    <a:pt x="42" y="239"/>
                  </a:lnTo>
                  <a:lnTo>
                    <a:pt x="32" y="228"/>
                  </a:lnTo>
                  <a:lnTo>
                    <a:pt x="35" y="216"/>
                  </a:lnTo>
                  <a:lnTo>
                    <a:pt x="40" y="205"/>
                  </a:lnTo>
                  <a:lnTo>
                    <a:pt x="45" y="192"/>
                  </a:lnTo>
                  <a:lnTo>
                    <a:pt x="52" y="181"/>
                  </a:lnTo>
                  <a:lnTo>
                    <a:pt x="58" y="169"/>
                  </a:lnTo>
                  <a:lnTo>
                    <a:pt x="63" y="157"/>
                  </a:lnTo>
                  <a:lnTo>
                    <a:pt x="68" y="145"/>
                  </a:lnTo>
                  <a:lnTo>
                    <a:pt x="73" y="135"/>
                  </a:lnTo>
                  <a:lnTo>
                    <a:pt x="61" y="130"/>
                  </a:lnTo>
                  <a:lnTo>
                    <a:pt x="51" y="126"/>
                  </a:lnTo>
                  <a:lnTo>
                    <a:pt x="41" y="121"/>
                  </a:lnTo>
                  <a:lnTo>
                    <a:pt x="33" y="118"/>
                  </a:lnTo>
                  <a:lnTo>
                    <a:pt x="23" y="112"/>
                  </a:lnTo>
                  <a:lnTo>
                    <a:pt x="15" y="106"/>
                  </a:lnTo>
                  <a:lnTo>
                    <a:pt x="7" y="100"/>
                  </a:lnTo>
                  <a:lnTo>
                    <a:pt x="0" y="93"/>
                  </a:lnTo>
                  <a:lnTo>
                    <a:pt x="0" y="83"/>
                  </a:lnTo>
                  <a:lnTo>
                    <a:pt x="84" y="73"/>
                  </a:lnTo>
                  <a:lnTo>
                    <a:pt x="125" y="0"/>
                  </a:lnTo>
                  <a:lnTo>
                    <a:pt x="131" y="7"/>
                  </a:lnTo>
                  <a:lnTo>
                    <a:pt x="138" y="15"/>
                  </a:lnTo>
                  <a:lnTo>
                    <a:pt x="142" y="23"/>
                  </a:lnTo>
                  <a:lnTo>
                    <a:pt x="148" y="32"/>
                  </a:lnTo>
                  <a:lnTo>
                    <a:pt x="150" y="40"/>
                  </a:lnTo>
                  <a:lnTo>
                    <a:pt x="154" y="50"/>
                  </a:lnTo>
                  <a:lnTo>
                    <a:pt x="155" y="60"/>
                  </a:lnTo>
                  <a:lnTo>
                    <a:pt x="156" y="73"/>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3" name="Freeform 103"/>
            <p:cNvSpPr>
              <a:spLocks/>
            </p:cNvSpPr>
            <p:nvPr/>
          </p:nvSpPr>
          <p:spPr bwMode="auto">
            <a:xfrm>
              <a:off x="4251" y="550"/>
              <a:ext cx="35" cy="33"/>
            </a:xfrm>
            <a:custGeom>
              <a:avLst/>
              <a:gdLst/>
              <a:ahLst/>
              <a:cxnLst>
                <a:cxn ang="0">
                  <a:pos x="134" y="62"/>
                </a:cxn>
                <a:cxn ang="0">
                  <a:pos x="176" y="62"/>
                </a:cxn>
                <a:cxn ang="0">
                  <a:pos x="124" y="94"/>
                </a:cxn>
                <a:cxn ang="0">
                  <a:pos x="124" y="103"/>
                </a:cxn>
                <a:cxn ang="0">
                  <a:pos x="125" y="113"/>
                </a:cxn>
                <a:cxn ang="0">
                  <a:pos x="126" y="121"/>
                </a:cxn>
                <a:cxn ang="0">
                  <a:pos x="129" y="129"/>
                </a:cxn>
                <a:cxn ang="0">
                  <a:pos x="130" y="135"/>
                </a:cxn>
                <a:cxn ang="0">
                  <a:pos x="132" y="144"/>
                </a:cxn>
                <a:cxn ang="0">
                  <a:pos x="133" y="155"/>
                </a:cxn>
                <a:cxn ang="0">
                  <a:pos x="134" y="166"/>
                </a:cxn>
                <a:cxn ang="0">
                  <a:pos x="93" y="114"/>
                </a:cxn>
                <a:cxn ang="0">
                  <a:pos x="31" y="166"/>
                </a:cxn>
                <a:cxn ang="0">
                  <a:pos x="31" y="155"/>
                </a:cxn>
                <a:cxn ang="0">
                  <a:pos x="35" y="144"/>
                </a:cxn>
                <a:cxn ang="0">
                  <a:pos x="39" y="135"/>
                </a:cxn>
                <a:cxn ang="0">
                  <a:pos x="46" y="129"/>
                </a:cxn>
                <a:cxn ang="0">
                  <a:pos x="51" y="121"/>
                </a:cxn>
                <a:cxn ang="0">
                  <a:pos x="56" y="113"/>
                </a:cxn>
                <a:cxn ang="0">
                  <a:pos x="60" y="103"/>
                </a:cxn>
                <a:cxn ang="0">
                  <a:pos x="62" y="94"/>
                </a:cxn>
                <a:cxn ang="0">
                  <a:pos x="0" y="62"/>
                </a:cxn>
                <a:cxn ang="0">
                  <a:pos x="6" y="62"/>
                </a:cxn>
                <a:cxn ang="0">
                  <a:pos x="14" y="62"/>
                </a:cxn>
                <a:cxn ang="0">
                  <a:pos x="22" y="62"/>
                </a:cxn>
                <a:cxn ang="0">
                  <a:pos x="30" y="62"/>
                </a:cxn>
                <a:cxn ang="0">
                  <a:pos x="37" y="62"/>
                </a:cxn>
                <a:cxn ang="0">
                  <a:pos x="46" y="62"/>
                </a:cxn>
                <a:cxn ang="0">
                  <a:pos x="53" y="62"/>
                </a:cxn>
                <a:cxn ang="0">
                  <a:pos x="62" y="62"/>
                </a:cxn>
                <a:cxn ang="0">
                  <a:pos x="93" y="0"/>
                </a:cxn>
                <a:cxn ang="0">
                  <a:pos x="99" y="4"/>
                </a:cxn>
                <a:cxn ang="0">
                  <a:pos x="104" y="11"/>
                </a:cxn>
                <a:cxn ang="0">
                  <a:pos x="106" y="20"/>
                </a:cxn>
                <a:cxn ang="0">
                  <a:pos x="109" y="30"/>
                </a:cxn>
                <a:cxn ang="0">
                  <a:pos x="113" y="39"/>
                </a:cxn>
                <a:cxn ang="0">
                  <a:pos x="117" y="48"/>
                </a:cxn>
                <a:cxn ang="0">
                  <a:pos x="124" y="55"/>
                </a:cxn>
                <a:cxn ang="0">
                  <a:pos x="134" y="62"/>
                </a:cxn>
              </a:cxnLst>
              <a:rect l="0" t="0" r="r" b="b"/>
              <a:pathLst>
                <a:path w="176" h="166">
                  <a:moveTo>
                    <a:pt x="134" y="62"/>
                  </a:moveTo>
                  <a:lnTo>
                    <a:pt x="176" y="62"/>
                  </a:lnTo>
                  <a:lnTo>
                    <a:pt x="124" y="94"/>
                  </a:lnTo>
                  <a:lnTo>
                    <a:pt x="124" y="103"/>
                  </a:lnTo>
                  <a:lnTo>
                    <a:pt x="125" y="113"/>
                  </a:lnTo>
                  <a:lnTo>
                    <a:pt x="126" y="121"/>
                  </a:lnTo>
                  <a:lnTo>
                    <a:pt x="129" y="129"/>
                  </a:lnTo>
                  <a:lnTo>
                    <a:pt x="130" y="135"/>
                  </a:lnTo>
                  <a:lnTo>
                    <a:pt x="132" y="144"/>
                  </a:lnTo>
                  <a:lnTo>
                    <a:pt x="133" y="155"/>
                  </a:lnTo>
                  <a:lnTo>
                    <a:pt x="134" y="166"/>
                  </a:lnTo>
                  <a:lnTo>
                    <a:pt x="93" y="114"/>
                  </a:lnTo>
                  <a:lnTo>
                    <a:pt x="31" y="166"/>
                  </a:lnTo>
                  <a:lnTo>
                    <a:pt x="31" y="155"/>
                  </a:lnTo>
                  <a:lnTo>
                    <a:pt x="35" y="144"/>
                  </a:lnTo>
                  <a:lnTo>
                    <a:pt x="39" y="135"/>
                  </a:lnTo>
                  <a:lnTo>
                    <a:pt x="46" y="129"/>
                  </a:lnTo>
                  <a:lnTo>
                    <a:pt x="51" y="121"/>
                  </a:lnTo>
                  <a:lnTo>
                    <a:pt x="56" y="113"/>
                  </a:lnTo>
                  <a:lnTo>
                    <a:pt x="60" y="103"/>
                  </a:lnTo>
                  <a:lnTo>
                    <a:pt x="62" y="94"/>
                  </a:lnTo>
                  <a:lnTo>
                    <a:pt x="0" y="62"/>
                  </a:lnTo>
                  <a:lnTo>
                    <a:pt x="6" y="62"/>
                  </a:lnTo>
                  <a:lnTo>
                    <a:pt x="14" y="62"/>
                  </a:lnTo>
                  <a:lnTo>
                    <a:pt x="22" y="62"/>
                  </a:lnTo>
                  <a:lnTo>
                    <a:pt x="30" y="62"/>
                  </a:lnTo>
                  <a:lnTo>
                    <a:pt x="37" y="62"/>
                  </a:lnTo>
                  <a:lnTo>
                    <a:pt x="46" y="62"/>
                  </a:lnTo>
                  <a:lnTo>
                    <a:pt x="53" y="62"/>
                  </a:lnTo>
                  <a:lnTo>
                    <a:pt x="62" y="62"/>
                  </a:lnTo>
                  <a:lnTo>
                    <a:pt x="93" y="0"/>
                  </a:lnTo>
                  <a:lnTo>
                    <a:pt x="99" y="4"/>
                  </a:lnTo>
                  <a:lnTo>
                    <a:pt x="104" y="11"/>
                  </a:lnTo>
                  <a:lnTo>
                    <a:pt x="106" y="20"/>
                  </a:lnTo>
                  <a:lnTo>
                    <a:pt x="109" y="30"/>
                  </a:lnTo>
                  <a:lnTo>
                    <a:pt x="113" y="39"/>
                  </a:lnTo>
                  <a:lnTo>
                    <a:pt x="117" y="48"/>
                  </a:lnTo>
                  <a:lnTo>
                    <a:pt x="124" y="55"/>
                  </a:lnTo>
                  <a:lnTo>
                    <a:pt x="134" y="62"/>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4" name="Freeform 104"/>
            <p:cNvSpPr>
              <a:spLocks/>
            </p:cNvSpPr>
            <p:nvPr/>
          </p:nvSpPr>
          <p:spPr bwMode="auto">
            <a:xfrm>
              <a:off x="4311" y="598"/>
              <a:ext cx="60" cy="62"/>
            </a:xfrm>
            <a:custGeom>
              <a:avLst/>
              <a:gdLst/>
              <a:ahLst/>
              <a:cxnLst>
                <a:cxn ang="0">
                  <a:pos x="208" y="32"/>
                </a:cxn>
                <a:cxn ang="0">
                  <a:pos x="208" y="58"/>
                </a:cxn>
                <a:cxn ang="0">
                  <a:pos x="212" y="83"/>
                </a:cxn>
                <a:cxn ang="0">
                  <a:pos x="221" y="104"/>
                </a:cxn>
                <a:cxn ang="0">
                  <a:pos x="239" y="114"/>
                </a:cxn>
                <a:cxn ang="0">
                  <a:pos x="260" y="118"/>
                </a:cxn>
                <a:cxn ang="0">
                  <a:pos x="281" y="124"/>
                </a:cxn>
                <a:cxn ang="0">
                  <a:pos x="295" y="137"/>
                </a:cxn>
                <a:cxn ang="0">
                  <a:pos x="229" y="198"/>
                </a:cxn>
                <a:cxn ang="0">
                  <a:pos x="231" y="225"/>
                </a:cxn>
                <a:cxn ang="0">
                  <a:pos x="236" y="249"/>
                </a:cxn>
                <a:cxn ang="0">
                  <a:pos x="241" y="272"/>
                </a:cxn>
                <a:cxn ang="0">
                  <a:pos x="239" y="301"/>
                </a:cxn>
                <a:cxn ang="0">
                  <a:pos x="209" y="295"/>
                </a:cxn>
                <a:cxn ang="0">
                  <a:pos x="188" y="283"/>
                </a:cxn>
                <a:cxn ang="0">
                  <a:pos x="166" y="266"/>
                </a:cxn>
                <a:cxn ang="0">
                  <a:pos x="146" y="249"/>
                </a:cxn>
                <a:cxn ang="0">
                  <a:pos x="123" y="266"/>
                </a:cxn>
                <a:cxn ang="0">
                  <a:pos x="104" y="284"/>
                </a:cxn>
                <a:cxn ang="0">
                  <a:pos x="84" y="300"/>
                </a:cxn>
                <a:cxn ang="0">
                  <a:pos x="62" y="312"/>
                </a:cxn>
                <a:cxn ang="0">
                  <a:pos x="61" y="269"/>
                </a:cxn>
                <a:cxn ang="0">
                  <a:pos x="76" y="227"/>
                </a:cxn>
                <a:cxn ang="0">
                  <a:pos x="81" y="190"/>
                </a:cxn>
                <a:cxn ang="0">
                  <a:pos x="52" y="166"/>
                </a:cxn>
                <a:cxn ang="0">
                  <a:pos x="38" y="156"/>
                </a:cxn>
                <a:cxn ang="0">
                  <a:pos x="26" y="145"/>
                </a:cxn>
                <a:cxn ang="0">
                  <a:pos x="14" y="133"/>
                </a:cxn>
                <a:cxn ang="0">
                  <a:pos x="0" y="124"/>
                </a:cxn>
                <a:cxn ang="0">
                  <a:pos x="104" y="94"/>
                </a:cxn>
                <a:cxn ang="0">
                  <a:pos x="130" y="72"/>
                </a:cxn>
                <a:cxn ang="0">
                  <a:pos x="151" y="46"/>
                </a:cxn>
                <a:cxn ang="0">
                  <a:pos x="170" y="19"/>
                </a:cxn>
                <a:cxn ang="0">
                  <a:pos x="197" y="0"/>
                </a:cxn>
              </a:cxnLst>
              <a:rect l="0" t="0" r="r" b="b"/>
              <a:pathLst>
                <a:path w="301" h="312">
                  <a:moveTo>
                    <a:pt x="208" y="22"/>
                  </a:moveTo>
                  <a:lnTo>
                    <a:pt x="208" y="32"/>
                  </a:lnTo>
                  <a:lnTo>
                    <a:pt x="208" y="45"/>
                  </a:lnTo>
                  <a:lnTo>
                    <a:pt x="208" y="58"/>
                  </a:lnTo>
                  <a:lnTo>
                    <a:pt x="210" y="71"/>
                  </a:lnTo>
                  <a:lnTo>
                    <a:pt x="212" y="83"/>
                  </a:lnTo>
                  <a:lnTo>
                    <a:pt x="216" y="95"/>
                  </a:lnTo>
                  <a:lnTo>
                    <a:pt x="221" y="104"/>
                  </a:lnTo>
                  <a:lnTo>
                    <a:pt x="229" y="114"/>
                  </a:lnTo>
                  <a:lnTo>
                    <a:pt x="239" y="114"/>
                  </a:lnTo>
                  <a:lnTo>
                    <a:pt x="250" y="115"/>
                  </a:lnTo>
                  <a:lnTo>
                    <a:pt x="260" y="118"/>
                  </a:lnTo>
                  <a:lnTo>
                    <a:pt x="272" y="121"/>
                  </a:lnTo>
                  <a:lnTo>
                    <a:pt x="281" y="124"/>
                  </a:lnTo>
                  <a:lnTo>
                    <a:pt x="288" y="131"/>
                  </a:lnTo>
                  <a:lnTo>
                    <a:pt x="295" y="137"/>
                  </a:lnTo>
                  <a:lnTo>
                    <a:pt x="301" y="146"/>
                  </a:lnTo>
                  <a:lnTo>
                    <a:pt x="229" y="198"/>
                  </a:lnTo>
                  <a:lnTo>
                    <a:pt x="229" y="211"/>
                  </a:lnTo>
                  <a:lnTo>
                    <a:pt x="231" y="225"/>
                  </a:lnTo>
                  <a:lnTo>
                    <a:pt x="233" y="236"/>
                  </a:lnTo>
                  <a:lnTo>
                    <a:pt x="236" y="249"/>
                  </a:lnTo>
                  <a:lnTo>
                    <a:pt x="239" y="260"/>
                  </a:lnTo>
                  <a:lnTo>
                    <a:pt x="241" y="272"/>
                  </a:lnTo>
                  <a:lnTo>
                    <a:pt x="240" y="286"/>
                  </a:lnTo>
                  <a:lnTo>
                    <a:pt x="239" y="301"/>
                  </a:lnTo>
                  <a:lnTo>
                    <a:pt x="223" y="298"/>
                  </a:lnTo>
                  <a:lnTo>
                    <a:pt x="209" y="295"/>
                  </a:lnTo>
                  <a:lnTo>
                    <a:pt x="198" y="288"/>
                  </a:lnTo>
                  <a:lnTo>
                    <a:pt x="188" y="283"/>
                  </a:lnTo>
                  <a:lnTo>
                    <a:pt x="177" y="274"/>
                  </a:lnTo>
                  <a:lnTo>
                    <a:pt x="166" y="266"/>
                  </a:lnTo>
                  <a:lnTo>
                    <a:pt x="156" y="255"/>
                  </a:lnTo>
                  <a:lnTo>
                    <a:pt x="146" y="249"/>
                  </a:lnTo>
                  <a:lnTo>
                    <a:pt x="134" y="255"/>
                  </a:lnTo>
                  <a:lnTo>
                    <a:pt x="123" y="266"/>
                  </a:lnTo>
                  <a:lnTo>
                    <a:pt x="113" y="275"/>
                  </a:lnTo>
                  <a:lnTo>
                    <a:pt x="104" y="284"/>
                  </a:lnTo>
                  <a:lnTo>
                    <a:pt x="94" y="292"/>
                  </a:lnTo>
                  <a:lnTo>
                    <a:pt x="84" y="300"/>
                  </a:lnTo>
                  <a:lnTo>
                    <a:pt x="73" y="305"/>
                  </a:lnTo>
                  <a:lnTo>
                    <a:pt x="62" y="312"/>
                  </a:lnTo>
                  <a:lnTo>
                    <a:pt x="58" y="290"/>
                  </a:lnTo>
                  <a:lnTo>
                    <a:pt x="61" y="269"/>
                  </a:lnTo>
                  <a:lnTo>
                    <a:pt x="68" y="248"/>
                  </a:lnTo>
                  <a:lnTo>
                    <a:pt x="76" y="227"/>
                  </a:lnTo>
                  <a:lnTo>
                    <a:pt x="81" y="207"/>
                  </a:lnTo>
                  <a:lnTo>
                    <a:pt x="81" y="190"/>
                  </a:lnTo>
                  <a:lnTo>
                    <a:pt x="71" y="175"/>
                  </a:lnTo>
                  <a:lnTo>
                    <a:pt x="52" y="166"/>
                  </a:lnTo>
                  <a:lnTo>
                    <a:pt x="44" y="161"/>
                  </a:lnTo>
                  <a:lnTo>
                    <a:pt x="38" y="156"/>
                  </a:lnTo>
                  <a:lnTo>
                    <a:pt x="32" y="150"/>
                  </a:lnTo>
                  <a:lnTo>
                    <a:pt x="26" y="145"/>
                  </a:lnTo>
                  <a:lnTo>
                    <a:pt x="19" y="139"/>
                  </a:lnTo>
                  <a:lnTo>
                    <a:pt x="14" y="133"/>
                  </a:lnTo>
                  <a:lnTo>
                    <a:pt x="7" y="128"/>
                  </a:lnTo>
                  <a:lnTo>
                    <a:pt x="0" y="124"/>
                  </a:lnTo>
                  <a:lnTo>
                    <a:pt x="0" y="114"/>
                  </a:lnTo>
                  <a:lnTo>
                    <a:pt x="104" y="94"/>
                  </a:lnTo>
                  <a:lnTo>
                    <a:pt x="118" y="84"/>
                  </a:lnTo>
                  <a:lnTo>
                    <a:pt x="130" y="72"/>
                  </a:lnTo>
                  <a:lnTo>
                    <a:pt x="140" y="59"/>
                  </a:lnTo>
                  <a:lnTo>
                    <a:pt x="151" y="46"/>
                  </a:lnTo>
                  <a:lnTo>
                    <a:pt x="160" y="33"/>
                  </a:lnTo>
                  <a:lnTo>
                    <a:pt x="170" y="19"/>
                  </a:lnTo>
                  <a:lnTo>
                    <a:pt x="182" y="8"/>
                  </a:lnTo>
                  <a:lnTo>
                    <a:pt x="197" y="0"/>
                  </a:lnTo>
                  <a:lnTo>
                    <a:pt x="208" y="22"/>
                  </a:lnTo>
                  <a:close/>
                </a:path>
              </a:pathLst>
            </a:custGeom>
            <a:solidFill>
              <a:srgbClr val="000000"/>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sp>
          <p:nvSpPr>
            <p:cNvPr id="921705" name="Freeform 105"/>
            <p:cNvSpPr>
              <a:spLocks/>
            </p:cNvSpPr>
            <p:nvPr/>
          </p:nvSpPr>
          <p:spPr bwMode="auto">
            <a:xfrm>
              <a:off x="4318" y="606"/>
              <a:ext cx="47" cy="48"/>
            </a:xfrm>
            <a:custGeom>
              <a:avLst/>
              <a:gdLst/>
              <a:ahLst/>
              <a:cxnLst>
                <a:cxn ang="0">
                  <a:pos x="207" y="94"/>
                </a:cxn>
                <a:cxn ang="0">
                  <a:pos x="238" y="104"/>
                </a:cxn>
                <a:cxn ang="0">
                  <a:pos x="229" y="110"/>
                </a:cxn>
                <a:cxn ang="0">
                  <a:pos x="220" y="115"/>
                </a:cxn>
                <a:cxn ang="0">
                  <a:pos x="210" y="120"/>
                </a:cxn>
                <a:cxn ang="0">
                  <a:pos x="201" y="124"/>
                </a:cxn>
                <a:cxn ang="0">
                  <a:pos x="191" y="128"/>
                </a:cxn>
                <a:cxn ang="0">
                  <a:pos x="182" y="132"/>
                </a:cxn>
                <a:cxn ang="0">
                  <a:pos x="172" y="137"/>
                </a:cxn>
                <a:cxn ang="0">
                  <a:pos x="165" y="145"/>
                </a:cxn>
                <a:cxn ang="0">
                  <a:pos x="186" y="228"/>
                </a:cxn>
                <a:cxn ang="0">
                  <a:pos x="174" y="222"/>
                </a:cxn>
                <a:cxn ang="0">
                  <a:pos x="164" y="217"/>
                </a:cxn>
                <a:cxn ang="0">
                  <a:pos x="154" y="209"/>
                </a:cxn>
                <a:cxn ang="0">
                  <a:pos x="146" y="202"/>
                </a:cxn>
                <a:cxn ang="0">
                  <a:pos x="137" y="193"/>
                </a:cxn>
                <a:cxn ang="0">
                  <a:pos x="129" y="186"/>
                </a:cxn>
                <a:cxn ang="0">
                  <a:pos x="121" y="180"/>
                </a:cxn>
                <a:cxn ang="0">
                  <a:pos x="114" y="176"/>
                </a:cxn>
                <a:cxn ang="0">
                  <a:pos x="51" y="238"/>
                </a:cxn>
                <a:cxn ang="0">
                  <a:pos x="72" y="124"/>
                </a:cxn>
                <a:cxn ang="0">
                  <a:pos x="63" y="120"/>
                </a:cxn>
                <a:cxn ang="0">
                  <a:pos x="54" y="115"/>
                </a:cxn>
                <a:cxn ang="0">
                  <a:pos x="44" y="111"/>
                </a:cxn>
                <a:cxn ang="0">
                  <a:pos x="35" y="107"/>
                </a:cxn>
                <a:cxn ang="0">
                  <a:pos x="25" y="102"/>
                </a:cxn>
                <a:cxn ang="0">
                  <a:pos x="16" y="96"/>
                </a:cxn>
                <a:cxn ang="0">
                  <a:pos x="7" y="89"/>
                </a:cxn>
                <a:cxn ang="0">
                  <a:pos x="0" y="82"/>
                </a:cxn>
                <a:cxn ang="0">
                  <a:pos x="10" y="81"/>
                </a:cxn>
                <a:cxn ang="0">
                  <a:pos x="21" y="80"/>
                </a:cxn>
                <a:cxn ang="0">
                  <a:pos x="33" y="78"/>
                </a:cxn>
                <a:cxn ang="0">
                  <a:pos x="44" y="77"/>
                </a:cxn>
                <a:cxn ang="0">
                  <a:pos x="54" y="74"/>
                </a:cxn>
                <a:cxn ang="0">
                  <a:pos x="64" y="73"/>
                </a:cxn>
                <a:cxn ang="0">
                  <a:pos x="73" y="72"/>
                </a:cxn>
                <a:cxn ang="0">
                  <a:pos x="82" y="72"/>
                </a:cxn>
                <a:cxn ang="0">
                  <a:pos x="145" y="0"/>
                </a:cxn>
                <a:cxn ang="0">
                  <a:pos x="149" y="12"/>
                </a:cxn>
                <a:cxn ang="0">
                  <a:pos x="151" y="28"/>
                </a:cxn>
                <a:cxn ang="0">
                  <a:pos x="153" y="45"/>
                </a:cxn>
                <a:cxn ang="0">
                  <a:pos x="156" y="62"/>
                </a:cxn>
                <a:cxn ang="0">
                  <a:pos x="159" y="76"/>
                </a:cxn>
                <a:cxn ang="0">
                  <a:pos x="168" y="87"/>
                </a:cxn>
                <a:cxn ang="0">
                  <a:pos x="183" y="93"/>
                </a:cxn>
                <a:cxn ang="0">
                  <a:pos x="207" y="94"/>
                </a:cxn>
              </a:cxnLst>
              <a:rect l="0" t="0" r="r" b="b"/>
              <a:pathLst>
                <a:path w="238" h="238">
                  <a:moveTo>
                    <a:pt x="207" y="94"/>
                  </a:moveTo>
                  <a:lnTo>
                    <a:pt x="238" y="104"/>
                  </a:lnTo>
                  <a:lnTo>
                    <a:pt x="229" y="110"/>
                  </a:lnTo>
                  <a:lnTo>
                    <a:pt x="220" y="115"/>
                  </a:lnTo>
                  <a:lnTo>
                    <a:pt x="210" y="120"/>
                  </a:lnTo>
                  <a:lnTo>
                    <a:pt x="201" y="124"/>
                  </a:lnTo>
                  <a:lnTo>
                    <a:pt x="191" y="128"/>
                  </a:lnTo>
                  <a:lnTo>
                    <a:pt x="182" y="132"/>
                  </a:lnTo>
                  <a:lnTo>
                    <a:pt x="172" y="137"/>
                  </a:lnTo>
                  <a:lnTo>
                    <a:pt x="165" y="145"/>
                  </a:lnTo>
                  <a:lnTo>
                    <a:pt x="186" y="228"/>
                  </a:lnTo>
                  <a:lnTo>
                    <a:pt x="174" y="222"/>
                  </a:lnTo>
                  <a:lnTo>
                    <a:pt x="164" y="217"/>
                  </a:lnTo>
                  <a:lnTo>
                    <a:pt x="154" y="209"/>
                  </a:lnTo>
                  <a:lnTo>
                    <a:pt x="146" y="202"/>
                  </a:lnTo>
                  <a:lnTo>
                    <a:pt x="137" y="193"/>
                  </a:lnTo>
                  <a:lnTo>
                    <a:pt x="129" y="186"/>
                  </a:lnTo>
                  <a:lnTo>
                    <a:pt x="121" y="180"/>
                  </a:lnTo>
                  <a:lnTo>
                    <a:pt x="114" y="176"/>
                  </a:lnTo>
                  <a:lnTo>
                    <a:pt x="51" y="238"/>
                  </a:lnTo>
                  <a:lnTo>
                    <a:pt x="72" y="124"/>
                  </a:lnTo>
                  <a:lnTo>
                    <a:pt x="63" y="120"/>
                  </a:lnTo>
                  <a:lnTo>
                    <a:pt x="54" y="115"/>
                  </a:lnTo>
                  <a:lnTo>
                    <a:pt x="44" y="111"/>
                  </a:lnTo>
                  <a:lnTo>
                    <a:pt x="35" y="107"/>
                  </a:lnTo>
                  <a:lnTo>
                    <a:pt x="25" y="102"/>
                  </a:lnTo>
                  <a:lnTo>
                    <a:pt x="16" y="96"/>
                  </a:lnTo>
                  <a:lnTo>
                    <a:pt x="7" y="89"/>
                  </a:lnTo>
                  <a:lnTo>
                    <a:pt x="0" y="82"/>
                  </a:lnTo>
                  <a:lnTo>
                    <a:pt x="10" y="81"/>
                  </a:lnTo>
                  <a:lnTo>
                    <a:pt x="21" y="80"/>
                  </a:lnTo>
                  <a:lnTo>
                    <a:pt x="33" y="78"/>
                  </a:lnTo>
                  <a:lnTo>
                    <a:pt x="44" y="77"/>
                  </a:lnTo>
                  <a:lnTo>
                    <a:pt x="54" y="74"/>
                  </a:lnTo>
                  <a:lnTo>
                    <a:pt x="64" y="73"/>
                  </a:lnTo>
                  <a:lnTo>
                    <a:pt x="73" y="72"/>
                  </a:lnTo>
                  <a:lnTo>
                    <a:pt x="82" y="72"/>
                  </a:lnTo>
                  <a:lnTo>
                    <a:pt x="145" y="0"/>
                  </a:lnTo>
                  <a:lnTo>
                    <a:pt x="149" y="12"/>
                  </a:lnTo>
                  <a:lnTo>
                    <a:pt x="151" y="28"/>
                  </a:lnTo>
                  <a:lnTo>
                    <a:pt x="153" y="45"/>
                  </a:lnTo>
                  <a:lnTo>
                    <a:pt x="156" y="62"/>
                  </a:lnTo>
                  <a:lnTo>
                    <a:pt x="159" y="76"/>
                  </a:lnTo>
                  <a:lnTo>
                    <a:pt x="168" y="87"/>
                  </a:lnTo>
                  <a:lnTo>
                    <a:pt x="183" y="93"/>
                  </a:lnTo>
                  <a:lnTo>
                    <a:pt x="207" y="94"/>
                  </a:lnTo>
                  <a:close/>
                </a:path>
              </a:pathLst>
            </a:custGeom>
            <a:solidFill>
              <a:srgbClr val="FFFF4C"/>
            </a:solidFill>
            <a:ln w="9525">
              <a:noFill/>
              <a:round/>
              <a:headEnd/>
              <a:tailEnd/>
            </a:ln>
          </p:spPr>
          <p:txBody>
            <a:bodyPr/>
            <a:lstStyle/>
            <a:p>
              <a:pPr>
                <a:buFontTx/>
                <a:buNone/>
                <a:defRPr/>
              </a:pPr>
              <a:endParaRPr lang="en-CA">
                <a:effectLst>
                  <a:outerShdw blurRad="38100" dist="38100" dir="2700000" algn="tl">
                    <a:srgbClr val="000000">
                      <a:alpha val="43137"/>
                    </a:srgbClr>
                  </a:outerShdw>
                </a:effectLst>
              </a:endParaRPr>
            </a:p>
          </p:txBody>
        </p:sp>
      </p:grpSp>
      <p:sp>
        <p:nvSpPr>
          <p:cNvPr id="68612" name="Rectangle 106"/>
          <p:cNvSpPr>
            <a:spLocks noChangeArrowheads="1"/>
          </p:cNvSpPr>
          <p:nvPr/>
        </p:nvSpPr>
        <p:spPr bwMode="auto">
          <a:xfrm>
            <a:off x="614363" y="6019800"/>
            <a:ext cx="4424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00FFCC"/>
                </a:solidFill>
              </a:rPr>
              <a:t>I</a:t>
            </a:r>
            <a:r>
              <a:rPr lang="en-US" altLang="en-US"/>
              <a:t> = [</a:t>
            </a:r>
            <a:r>
              <a:rPr lang="en-US" altLang="en-US">
                <a:latin typeface="Symbol" pitchFamily="18" charset="2"/>
                <a:sym typeface="Symbol" pitchFamily="18" charset="2"/>
              </a:rPr>
              <a:t></a:t>
            </a:r>
            <a:r>
              <a:rPr lang="en-US" altLang="en-US"/>
              <a:t> a,b,c,r </a:t>
            </a:r>
            <a:r>
              <a:rPr lang="en-US" altLang="en-US">
                <a:latin typeface="Symbol" pitchFamily="18" charset="2"/>
                <a:sym typeface="Symbol" pitchFamily="18" charset="2"/>
              </a:rPr>
              <a:t></a:t>
            </a:r>
            <a:r>
              <a:rPr lang="en-US" altLang="en-US"/>
              <a:t> 3  a</a:t>
            </a:r>
            <a:r>
              <a:rPr lang="en-US" altLang="en-US" baseline="30000"/>
              <a:t>r</a:t>
            </a:r>
            <a:r>
              <a:rPr lang="en-US" altLang="en-US"/>
              <a:t>+b</a:t>
            </a:r>
            <a:r>
              <a:rPr lang="en-US" altLang="en-US" baseline="30000"/>
              <a:t>r </a:t>
            </a:r>
            <a:r>
              <a:rPr lang="en-US" altLang="en-US">
                <a:sym typeface="Symbol" pitchFamily="18" charset="2"/>
              </a:rPr>
              <a:t></a:t>
            </a:r>
            <a:r>
              <a:rPr lang="en-US" altLang="en-US"/>
              <a:t>c</a:t>
            </a:r>
            <a:r>
              <a:rPr lang="en-US" altLang="en-US" baseline="30000"/>
              <a:t>r</a:t>
            </a:r>
            <a:r>
              <a:rPr lang="en-US" altLang="en-US"/>
              <a:t>]</a:t>
            </a:r>
          </a:p>
        </p:txBody>
      </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grpSp>
        <p:nvGrpSpPr>
          <p:cNvPr id="68614" name="Group 107"/>
          <p:cNvGrpSpPr>
            <a:grpSpLocks/>
          </p:cNvGrpSpPr>
          <p:nvPr/>
        </p:nvGrpSpPr>
        <p:grpSpPr bwMode="auto">
          <a:xfrm>
            <a:off x="5684838" y="5229225"/>
            <a:ext cx="3135312" cy="1025525"/>
            <a:chOff x="3581" y="3294"/>
            <a:chExt cx="1975" cy="646"/>
          </a:xfrm>
        </p:grpSpPr>
        <p:sp>
          <p:nvSpPr>
            <p:cNvPr id="60" name="Text Box 43"/>
            <p:cNvSpPr txBox="1">
              <a:spLocks noChangeArrowheads="1"/>
            </p:cNvSpPr>
            <p:nvPr/>
          </p:nvSpPr>
          <p:spPr bwMode="auto">
            <a:xfrm>
              <a:off x="3606" y="3294"/>
              <a:ext cx="1634" cy="192"/>
            </a:xfrm>
            <a:prstGeom prst="rect">
              <a:avLst/>
            </a:prstGeom>
            <a:noFill/>
            <a:ln w="38100" cap="sq">
              <a:noFill/>
              <a:miter lim="800000"/>
              <a:headEnd/>
              <a:tailEnd/>
            </a:ln>
            <a:effectLst/>
          </p:spPr>
          <p:txBody>
            <a:bodyPr lIns="274320" rIns="274320">
              <a:spAutoFit/>
            </a:bodyPr>
            <a:lstStyle/>
            <a:p>
              <a:pPr>
                <a:buFontTx/>
                <a:buNone/>
                <a:defRPr/>
              </a:pPr>
              <a:r>
                <a:rPr lang="en-US" sz="1400">
                  <a:effectLst>
                    <a:outerShdw blurRad="38100" dist="38100" dir="2700000" algn="tl">
                      <a:srgbClr val="000000"/>
                    </a:outerShdw>
                  </a:effectLst>
                </a:rPr>
                <a:t>1011010 </a:t>
              </a:r>
              <a:r>
                <a:rPr lang="en-US" sz="1400">
                  <a:effectLst>
                    <a:outerShdw blurRad="38100" dist="38100" dir="2700000" algn="tl">
                      <a:srgbClr val="000000"/>
                    </a:outerShdw>
                  </a:effectLst>
                  <a:sym typeface="Symbol" pitchFamily="18" charset="2"/>
                </a:rPr>
                <a:t>q</a:t>
              </a:r>
              <a:r>
                <a:rPr lang="en-US" sz="1400" baseline="-25000">
                  <a:effectLst>
                    <a:outerShdw blurRad="38100" dist="38100" dir="2700000" algn="tl">
                      <a:srgbClr val="000000"/>
                    </a:outerShdw>
                  </a:effectLst>
                  <a:sym typeface="Symbol" pitchFamily="18" charset="2"/>
                </a:rPr>
                <a:t>start</a:t>
              </a:r>
              <a:r>
                <a:rPr lang="en-US" sz="1400">
                  <a:effectLst>
                    <a:outerShdw blurRad="38100" dist="38100" dir="2700000" algn="tl">
                      <a:srgbClr val="000000"/>
                    </a:outerShdw>
                  </a:effectLst>
                </a:rPr>
                <a:t>1011010</a:t>
              </a:r>
            </a:p>
          </p:txBody>
        </p:sp>
        <p:sp>
          <p:nvSpPr>
            <p:cNvPr id="27" name="Text Box 43"/>
            <p:cNvSpPr txBox="1">
              <a:spLocks noChangeArrowheads="1"/>
            </p:cNvSpPr>
            <p:nvPr/>
          </p:nvSpPr>
          <p:spPr bwMode="auto">
            <a:xfrm>
              <a:off x="3581" y="3748"/>
              <a:ext cx="1975" cy="192"/>
            </a:xfrm>
            <a:prstGeom prst="rect">
              <a:avLst/>
            </a:prstGeom>
            <a:noFill/>
            <a:ln w="38100" cap="sq">
              <a:noFill/>
              <a:miter lim="800000"/>
              <a:headEnd/>
              <a:tailEnd/>
            </a:ln>
            <a:effectLst/>
          </p:spPr>
          <p:txBody>
            <a:bodyPr lIns="274320" rIns="274320">
              <a:spAutoFit/>
            </a:bodyPr>
            <a:lstStyle/>
            <a:p>
              <a:pPr>
                <a:buFontTx/>
                <a:buNone/>
                <a:defRPr/>
              </a:pPr>
              <a:r>
                <a:rPr lang="en-US" sz="1400">
                  <a:effectLst>
                    <a:outerShdw blurRad="38100" dist="38100" dir="2700000" algn="tl">
                      <a:srgbClr val="000000"/>
                    </a:outerShdw>
                  </a:effectLst>
                </a:rPr>
                <a:t>1011010 </a:t>
              </a:r>
              <a:r>
                <a:rPr lang="en-US" sz="1400">
                  <a:effectLst>
                    <a:outerShdw blurRad="38100" dist="38100" dir="2700000" algn="tl">
                      <a:srgbClr val="000000"/>
                    </a:outerShdw>
                  </a:effectLst>
                  <a:sym typeface="Symbol" pitchFamily="18" charset="2"/>
                </a:rPr>
                <a:t>qi</a:t>
              </a:r>
              <a:r>
                <a:rPr lang="en-US" sz="1400">
                  <a:effectLst>
                    <a:outerShdw blurRad="38100" dist="38100" dir="2700000" algn="tl">
                      <a:srgbClr val="000000"/>
                    </a:outerShdw>
                  </a:effectLst>
                </a:rPr>
                <a:t>011010bbbb</a:t>
              </a:r>
            </a:p>
          </p:txBody>
        </p:sp>
        <p:sp>
          <p:nvSpPr>
            <p:cNvPr id="68619" name="Freeform 27"/>
            <p:cNvSpPr>
              <a:spLocks/>
            </p:cNvSpPr>
            <p:nvPr/>
          </p:nvSpPr>
          <p:spPr bwMode="auto">
            <a:xfrm>
              <a:off x="4241" y="3496"/>
              <a:ext cx="57" cy="252"/>
            </a:xfrm>
            <a:custGeom>
              <a:avLst/>
              <a:gdLst>
                <a:gd name="T0" fmla="*/ 0 w 46037"/>
                <a:gd name="T1" fmla="*/ 0 h 418012"/>
                <a:gd name="T2" fmla="*/ 0 w 46037"/>
                <a:gd name="T3" fmla="*/ 0 h 418012"/>
                <a:gd name="T4" fmla="*/ 0 60000 65536"/>
                <a:gd name="T5" fmla="*/ 0 60000 65536"/>
                <a:gd name="T6" fmla="*/ 0 w 46037"/>
                <a:gd name="T7" fmla="*/ 0 h 418012"/>
                <a:gd name="T8" fmla="*/ 46037 w 46037"/>
                <a:gd name="T9" fmla="*/ 418012 h 418012"/>
              </a:gdLst>
              <a:ahLst/>
              <a:cxnLst>
                <a:cxn ang="T4">
                  <a:pos x="T0" y="T1"/>
                </a:cxn>
                <a:cxn ang="T5">
                  <a:pos x="T2" y="T3"/>
                </a:cxn>
              </a:cxnLst>
              <a:rect l="T6" t="T7" r="T8" b="T9"/>
              <a:pathLst>
                <a:path w="46037" h="418012">
                  <a:moveTo>
                    <a:pt x="0" y="0"/>
                  </a:moveTo>
                  <a:lnTo>
                    <a:pt x="0" y="418012"/>
                  </a:lnTo>
                </a:path>
              </a:pathLst>
            </a:custGeom>
            <a:noFill/>
            <a:ln w="63500" cap="flat" cmpd="sng" algn="ctr">
              <a:solidFill>
                <a:schemeClr val="hlink"/>
              </a:solidFill>
              <a:prstDash val="sysDot"/>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grpSp>
      <p:sp>
        <p:nvSpPr>
          <p:cNvPr id="96367" name="Rectangle 49"/>
          <p:cNvSpPr>
            <a:spLocks noChangeArrowheads="1"/>
          </p:cNvSpPr>
          <p:nvPr/>
        </p:nvSpPr>
        <p:spPr bwMode="auto">
          <a:xfrm>
            <a:off x="-114300" y="534988"/>
            <a:ext cx="414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 </a:t>
            </a:r>
            <a:r>
              <a:rPr lang="en-US" altLang="en-US">
                <a:solidFill>
                  <a:srgbClr val="FF00FF"/>
                </a:solidFill>
                <a:sym typeface="Wingdings" pitchFamily="2" charset="2"/>
              </a:rPr>
              <a:t> Witnesses</a:t>
            </a:r>
            <a:endParaRPr lang="en-US" altLang="en-US" sz="2400">
              <a:solidFill>
                <a:srgbClr val="FF00FF"/>
              </a:solidFill>
            </a:endParaRPr>
          </a:p>
        </p:txBody>
      </p:sp>
      <p:sp>
        <p:nvSpPr>
          <p:cNvPr id="30" name="Rectangle 29"/>
          <p:cNvSpPr>
            <a:spLocks noChangeArrowheads="1"/>
          </p:cNvSpPr>
          <p:nvPr/>
        </p:nvSpPr>
        <p:spPr bwMode="auto">
          <a:xfrm>
            <a:off x="971550" y="981075"/>
            <a:ext cx="8839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is </a:t>
            </a:r>
            <a:r>
              <a:rPr lang="en-US" altLang="en-US" sz="2400">
                <a:solidFill>
                  <a:srgbClr val="FF00FF"/>
                </a:solidFill>
                <a:cs typeface="Times New Roman" pitchFamily="18" charset="0"/>
              </a:rPr>
              <a:t>accepted</a:t>
            </a:r>
            <a:r>
              <a:rPr lang="en-US" altLang="en-US" sz="2400">
                <a:cs typeface="Times New Roman" pitchFamily="18" charset="0"/>
              </a:rPr>
              <a:t> by TM M (says yes on yes)</a:t>
            </a:r>
            <a:br>
              <a:rPr lang="en-US" altLang="en-US" sz="2400">
                <a:cs typeface="Times New Roman" pitchFamily="18" charset="0"/>
              </a:rPr>
            </a:br>
            <a:r>
              <a:rPr lang="en-US" altLang="en-US" sz="2400">
                <a:cs typeface="Times New Roman" pitchFamily="18" charset="0"/>
              </a:rPr>
              <a:t>then there it has a witness</a:t>
            </a:r>
          </a:p>
          <a:p>
            <a:pPr lvl="1"/>
            <a:r>
              <a:rPr lang="en-US" altLang="en-US" sz="2400">
                <a:sym typeface="Symbol" pitchFamily="18" charset="2"/>
              </a:rPr>
              <a:t></a:t>
            </a:r>
            <a:r>
              <a:rPr lang="en-US" altLang="en-US" sz="2400"/>
              <a:t> computable Valid such that P(I) = </a:t>
            </a:r>
            <a:r>
              <a:rPr lang="en-US" altLang="en-US" sz="2400">
                <a:sym typeface="Symbol" pitchFamily="18" charset="2"/>
              </a:rPr>
              <a:t></a:t>
            </a:r>
            <a:r>
              <a:rPr lang="en-US" altLang="en-US" sz="2400"/>
              <a:t> S Valid(I,S)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6367"/>
                                        </p:tgtEl>
                                        <p:attrNameLst>
                                          <p:attrName>style.visibility</p:attrName>
                                        </p:attrNameLst>
                                      </p:cBhvr>
                                      <p:to>
                                        <p:strVal val="visible"/>
                                      </p:to>
                                    </p:set>
                                    <p:anim calcmode="lin" valueType="num">
                                      <p:cBhvr additive="base">
                                        <p:cTn id="11" dur="500" fill="hold"/>
                                        <p:tgtEl>
                                          <p:spTgt spid="96367"/>
                                        </p:tgtEl>
                                        <p:attrNameLst>
                                          <p:attrName>ppt_x</p:attrName>
                                        </p:attrNameLst>
                                      </p:cBhvr>
                                      <p:tavLst>
                                        <p:tav tm="0">
                                          <p:val>
                                            <p:strVal val="0-#ppt_w/2"/>
                                          </p:val>
                                        </p:tav>
                                        <p:tav tm="100000">
                                          <p:val>
                                            <p:strVal val="#ppt_x"/>
                                          </p:val>
                                        </p:tav>
                                      </p:tavLst>
                                    </p:anim>
                                    <p:anim calcmode="lin" valueType="num">
                                      <p:cBhvr additive="base">
                                        <p:cTn id="12" dur="500" fill="hold"/>
                                        <p:tgtEl>
                                          <p:spTgt spid="96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6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8" name="Rectangle 7"/>
          <p:cNvSpPr>
            <a:spLocks noChangeArrowheads="1"/>
          </p:cNvSpPr>
          <p:nvPr/>
        </p:nvSpPr>
        <p:spPr bwMode="auto">
          <a:xfrm>
            <a:off x="971550" y="1484313"/>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has a </a:t>
            </a:r>
            <a:r>
              <a:rPr lang="en-US" altLang="en-US" sz="2400">
                <a:solidFill>
                  <a:srgbClr val="FF00FF"/>
                </a:solidFill>
                <a:cs typeface="Times New Roman" pitchFamily="18" charset="0"/>
              </a:rPr>
              <a:t>witness</a:t>
            </a:r>
            <a:r>
              <a:rPr lang="en-US" altLang="en-US" sz="2400">
                <a:cs typeface="Times New Roman" pitchFamily="18" charset="0"/>
              </a:rPr>
              <a:t>,</a:t>
            </a:r>
            <a:br>
              <a:rPr lang="en-US" altLang="en-US" sz="2400">
                <a:cs typeface="Times New Roman" pitchFamily="18" charset="0"/>
              </a:rPr>
            </a:br>
            <a:r>
              <a:rPr lang="en-US" altLang="en-US" sz="2400">
                <a:cs typeface="Times New Roman" pitchFamily="18" charset="0"/>
              </a:rPr>
              <a:t>then there is a TM M that </a:t>
            </a:r>
            <a:r>
              <a:rPr lang="en-US" altLang="en-US" sz="2400">
                <a:solidFill>
                  <a:srgbClr val="FF00FF"/>
                </a:solidFill>
                <a:cs typeface="Times New Roman" pitchFamily="18" charset="0"/>
              </a:rPr>
              <a:t>accepts</a:t>
            </a:r>
            <a:r>
              <a:rPr lang="en-US" altLang="en-US" sz="2400">
                <a:cs typeface="Times New Roman" pitchFamily="18" charset="0"/>
              </a:rPr>
              <a:t> it</a:t>
            </a:r>
          </a:p>
        </p:txBody>
      </p:sp>
      <p:sp>
        <p:nvSpPr>
          <p:cNvPr id="54279" name="Rectangle 8"/>
          <p:cNvSpPr>
            <a:spLocks noChangeArrowheads="1"/>
          </p:cNvSpPr>
          <p:nvPr/>
        </p:nvSpPr>
        <p:spPr bwMode="auto">
          <a:xfrm>
            <a:off x="1133475" y="2243138"/>
            <a:ext cx="8839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M(I) = </a:t>
            </a:r>
          </a:p>
          <a:p>
            <a:pPr>
              <a:buFontTx/>
              <a:buNone/>
            </a:pPr>
            <a:r>
              <a:rPr lang="en-US" altLang="en-US" sz="2400">
                <a:cs typeface="Times New Roman" pitchFamily="18" charset="0"/>
              </a:rPr>
              <a:t>   { </a:t>
            </a:r>
          </a:p>
          <a:p>
            <a:pPr>
              <a:buFontTx/>
              <a:buNone/>
            </a:pPr>
            <a:r>
              <a:rPr lang="en-US" altLang="en-US" sz="2400">
                <a:cs typeface="Times New Roman" pitchFamily="18" charset="0"/>
              </a:rPr>
              <a:t>       loop over all potential solutions S</a:t>
            </a:r>
          </a:p>
          <a:p>
            <a:pPr>
              <a:buFontTx/>
              <a:buNone/>
            </a:pPr>
            <a:r>
              <a:rPr lang="en-US" altLang="en-US" sz="2400">
                <a:cs typeface="Times New Roman" pitchFamily="18" charset="0"/>
              </a:rPr>
              <a:t>	</a:t>
            </a:r>
            <a:r>
              <a:rPr lang="en-US" altLang="en-US" sz="2400"/>
              <a:t>accept if </a:t>
            </a:r>
            <a:r>
              <a:rPr lang="en-US" altLang="en-US" sz="2400">
                <a:solidFill>
                  <a:srgbClr val="00FFCC"/>
                </a:solidFill>
              </a:rPr>
              <a:t>Valid(I,S)</a:t>
            </a:r>
            <a:r>
              <a:rPr lang="en-US" altLang="en-US" sz="2400"/>
              <a:t> </a:t>
            </a:r>
          </a:p>
          <a:p>
            <a:pPr>
              <a:buFontTx/>
              <a:buNone/>
            </a:pPr>
            <a:r>
              <a:rPr lang="en-US" altLang="en-US" sz="2400">
                <a:cs typeface="Times New Roman" pitchFamily="18" charset="0"/>
              </a:rPr>
              <a:t>   }</a:t>
            </a:r>
          </a:p>
        </p:txBody>
      </p:sp>
      <p:sp>
        <p:nvSpPr>
          <p:cNvPr id="10" name="Rectangle 9"/>
          <p:cNvSpPr/>
          <p:nvPr/>
        </p:nvSpPr>
        <p:spPr>
          <a:xfrm>
            <a:off x="628650" y="3976688"/>
            <a:ext cx="8839200" cy="1938337"/>
          </a:xfrm>
          <a:prstGeom prst="rect">
            <a:avLst/>
          </a:prstGeom>
        </p:spPr>
        <p:txBody>
          <a:bodyPr>
            <a:spAutoFit/>
          </a:bodyPr>
          <a:lstStyle/>
          <a:p>
            <a:pPr lvl="2">
              <a:buFont typeface="Arial" pitchFamily="34" charset="0"/>
              <a:buChar char="•"/>
              <a:defRPr/>
            </a:pPr>
            <a:r>
              <a:rPr lang="en-US" sz="2400" dirty="0">
                <a:cs typeface="Times New Roman" pitchFamily="18" charset="0"/>
              </a:rPr>
              <a:t>on every </a:t>
            </a:r>
            <a:r>
              <a:rPr lang="en-US" sz="2400" i="1" dirty="0">
                <a:solidFill>
                  <a:srgbClr val="FF0000"/>
                </a:solidFill>
                <a:cs typeface="Times New Roman" pitchFamily="18" charset="0"/>
              </a:rPr>
              <a:t>yes</a:t>
            </a:r>
            <a:r>
              <a:rPr lang="en-US" sz="2400" dirty="0">
                <a:cs typeface="Times New Roman" pitchFamily="18" charset="0"/>
              </a:rPr>
              <a:t> </a:t>
            </a:r>
            <a:r>
              <a:rPr lang="en-US" sz="2400" dirty="0">
                <a:cs typeface="Times New Roman" pitchFamily="18" charset="0"/>
              </a:rPr>
              <a:t>input, the machine halts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and </a:t>
            </a:r>
            <a:r>
              <a:rPr lang="en-US" sz="2400" dirty="0">
                <a:cs typeface="Times New Roman" pitchFamily="18" charset="0"/>
              </a:rPr>
              <a:t>gives the </a:t>
            </a:r>
            <a:r>
              <a:rPr lang="en-US" sz="2400" dirty="0">
                <a:cs typeface="Times New Roman" pitchFamily="18" charset="0"/>
              </a:rPr>
              <a:t>correct answer.</a:t>
            </a:r>
          </a:p>
          <a:p>
            <a:pPr lvl="2">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no</a:t>
            </a:r>
            <a:r>
              <a:rPr lang="en-US" sz="2400" dirty="0">
                <a:solidFill>
                  <a:srgbClr val="FF0000"/>
                </a:solidFill>
                <a:cs typeface="Times New Roman" pitchFamily="18" charset="0"/>
              </a:rPr>
              <a:t> </a:t>
            </a:r>
            <a:r>
              <a:rPr lang="en-US" sz="2400" dirty="0">
                <a:cs typeface="Times New Roman" pitchFamily="18" charset="0"/>
              </a:rPr>
              <a:t>input, the machine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could halt and </a:t>
            </a:r>
            <a:r>
              <a:rPr lang="en-US" sz="2400" dirty="0">
                <a:cs typeface="Times New Roman" pitchFamily="18" charset="0"/>
              </a:rPr>
              <a:t>gives the </a:t>
            </a:r>
            <a:r>
              <a:rPr lang="en-US" sz="2400" dirty="0">
                <a:cs typeface="Times New Roman" pitchFamily="18" charset="0"/>
              </a:rPr>
              <a:t>correct answer</a:t>
            </a:r>
            <a:br>
              <a:rPr lang="en-US" sz="2400" dirty="0">
                <a:cs typeface="Times New Roman" pitchFamily="18" charset="0"/>
              </a:rPr>
            </a:br>
            <a:r>
              <a:rPr lang="en-US" sz="2400" dirty="0">
                <a:cs typeface="Times New Roman" pitchFamily="18" charset="0"/>
              </a:rPr>
              <a:t>   or could run for ever.</a:t>
            </a:r>
            <a:endParaRPr lang="en-US" sz="2400" dirty="0">
              <a:effectLst>
                <a:outerShdw blurRad="38100" dist="38100" dir="2700000" algn="tl">
                  <a:srgbClr val="000000"/>
                </a:outerShdw>
              </a:effectLst>
              <a:cs typeface="Times New Roman" pitchFamily="18" charset="0"/>
            </a:endParaRPr>
          </a:p>
        </p:txBody>
      </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97287" name="Rectangle 49"/>
          <p:cNvSpPr>
            <a:spLocks noChangeArrowheads="1"/>
          </p:cNvSpPr>
          <p:nvPr/>
        </p:nvSpPr>
        <p:spPr bwMode="auto">
          <a:xfrm>
            <a:off x="-114300" y="534988"/>
            <a:ext cx="3844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sym typeface="Wingdings" pitchFamily="2" charset="2"/>
              </a:rPr>
              <a:t>Witness </a:t>
            </a:r>
            <a:r>
              <a:rPr lang="en-US" altLang="en-US">
                <a:solidFill>
                  <a:srgbClr val="FF00FF"/>
                </a:solidFill>
              </a:rPr>
              <a:t>Acceptable</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7287"/>
                                        </p:tgtEl>
                                        <p:attrNameLst>
                                          <p:attrName>style.visibility</p:attrName>
                                        </p:attrNameLst>
                                      </p:cBhvr>
                                      <p:to>
                                        <p:strVal val="visible"/>
                                      </p:to>
                                    </p:set>
                                    <p:anim calcmode="lin" valueType="num">
                                      <p:cBhvr additive="base">
                                        <p:cTn id="11" dur="500" fill="hold"/>
                                        <p:tgtEl>
                                          <p:spTgt spid="97287"/>
                                        </p:tgtEl>
                                        <p:attrNameLst>
                                          <p:attrName>ppt_x</p:attrName>
                                        </p:attrNameLst>
                                      </p:cBhvr>
                                      <p:tavLst>
                                        <p:tav tm="0">
                                          <p:val>
                                            <p:strVal val="0-#ppt_w/2"/>
                                          </p:val>
                                        </p:tav>
                                        <p:tav tm="100000">
                                          <p:val>
                                            <p:strVal val="#ppt_x"/>
                                          </p:val>
                                        </p:tav>
                                      </p:tavLst>
                                    </p:anim>
                                    <p:anim calcmode="lin" valueType="num">
                                      <p:cBhvr additive="base">
                                        <p:cTn id="12" dur="500" fill="hold"/>
                                        <p:tgtEl>
                                          <p:spTgt spid="9728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279"/>
                                        </p:tgtEl>
                                        <p:attrNameLst>
                                          <p:attrName>style.visibility</p:attrName>
                                        </p:attrNameLst>
                                      </p:cBhvr>
                                      <p:to>
                                        <p:strVal val="visible"/>
                                      </p:to>
                                    </p:set>
                                    <p:anim calcmode="lin" valueType="num">
                                      <p:cBhvr additive="base">
                                        <p:cTn id="17" dur="500" fill="hold"/>
                                        <p:tgtEl>
                                          <p:spTgt spid="54279"/>
                                        </p:tgtEl>
                                        <p:attrNameLst>
                                          <p:attrName>ppt_x</p:attrName>
                                        </p:attrNameLst>
                                      </p:cBhvr>
                                      <p:tavLst>
                                        <p:tav tm="0">
                                          <p:val>
                                            <p:strVal val="#ppt_x"/>
                                          </p:val>
                                        </p:tav>
                                        <p:tav tm="100000">
                                          <p:val>
                                            <p:strVal val="#ppt_x"/>
                                          </p:val>
                                        </p:tav>
                                      </p:tavLst>
                                    </p:anim>
                                    <p:anim calcmode="lin" valueType="num">
                                      <p:cBhvr additive="base">
                                        <p:cTn id="18"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additive="base">
                                        <p:cTn id="2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9728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cxnSp>
        <p:nvCxnSpPr>
          <p:cNvPr id="13" name="Straight Arrow Connector 12"/>
          <p:cNvCxnSpPr>
            <a:cxnSpLocks noChangeShapeType="1"/>
          </p:cNvCxnSpPr>
          <p:nvPr/>
        </p:nvCxnSpPr>
        <p:spPr bwMode="auto">
          <a:xfrm flipV="1">
            <a:off x="2003425" y="3573463"/>
            <a:ext cx="301625" cy="280987"/>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sp>
        <p:nvSpPr>
          <p:cNvPr id="8" name="Text Box 6"/>
          <p:cNvSpPr txBox="1">
            <a:spLocks noChangeArrowheads="1"/>
          </p:cNvSpPr>
          <p:nvPr/>
        </p:nvSpPr>
        <p:spPr bwMode="auto">
          <a:xfrm>
            <a:off x="1873250" y="3033713"/>
            <a:ext cx="3032125" cy="461962"/>
          </a:xfrm>
          <a:prstGeom prst="rect">
            <a:avLst/>
          </a:prstGeom>
          <a:noFill/>
          <a:ln w="38100" cap="sq">
            <a:noFill/>
            <a:miter lim="800000"/>
            <a:headEnd/>
            <a:tailEnd/>
          </a:ln>
          <a:effectLst/>
        </p:spPr>
        <p:txBody>
          <a:bodyPr wrap="none" lIns="274320" rIns="274320">
            <a:spAutoFit/>
          </a:bodyPr>
          <a:lstStyle/>
          <a:p>
            <a:pPr>
              <a:buFontTx/>
              <a:buNone/>
              <a:defRPr/>
            </a:pPr>
            <a:r>
              <a:rPr lang="en-US" sz="2400" i="1" dirty="0">
                <a:effectLst>
                  <a:outerShdw blurRad="38100" dist="38100" dir="2700000" algn="tl">
                    <a:srgbClr val="000000"/>
                  </a:outerShdw>
                </a:effectLst>
              </a:rPr>
              <a:t>I</a:t>
            </a:r>
            <a:r>
              <a:rPr lang="en-US" sz="2400" i="1" baseline="-25000" dirty="0">
                <a:effectLst>
                  <a:outerShdw blurRad="38100" dist="38100" dir="2700000" algn="tl">
                    <a:srgbClr val="000000"/>
                  </a:outerShdw>
                </a:effectLst>
              </a:rPr>
              <a:t>1</a:t>
            </a:r>
            <a:r>
              <a:rPr lang="en-US" sz="2400" i="1" dirty="0">
                <a:effectLst>
                  <a:outerShdw blurRad="38100" dist="38100" dir="2700000" algn="tl">
                    <a:srgbClr val="000000"/>
                  </a:outerShdw>
                </a:effectLst>
              </a:rPr>
              <a:t>  I</a:t>
            </a:r>
            <a:r>
              <a:rPr lang="en-US" sz="2400" i="1" baseline="-25000" dirty="0">
                <a:effectLst>
                  <a:outerShdw blurRad="38100" dist="38100" dir="2700000" algn="tl">
                    <a:srgbClr val="000000"/>
                  </a:outerShdw>
                </a:effectLst>
              </a:rPr>
              <a:t>2</a:t>
            </a:r>
            <a:r>
              <a:rPr lang="en-US" sz="2400" i="1" dirty="0">
                <a:effectLst>
                  <a:outerShdw blurRad="38100" dist="38100" dir="2700000" algn="tl">
                    <a:srgbClr val="000000"/>
                  </a:outerShdw>
                </a:effectLst>
              </a:rPr>
              <a:t>  I</a:t>
            </a:r>
            <a:r>
              <a:rPr lang="en-US" sz="2400" i="1" baseline="-25000" dirty="0">
                <a:effectLst>
                  <a:outerShdw blurRad="38100" dist="38100" dir="2700000" algn="tl">
                    <a:srgbClr val="000000"/>
                  </a:outerShdw>
                </a:effectLst>
              </a:rPr>
              <a:t>3</a:t>
            </a:r>
            <a:r>
              <a:rPr lang="en-US" sz="2400" i="1" dirty="0">
                <a:effectLst>
                  <a:outerShdw blurRad="38100" dist="38100" dir="2700000" algn="tl">
                    <a:srgbClr val="000000"/>
                  </a:outerShdw>
                </a:effectLst>
              </a:rPr>
              <a:t>   …     I</a:t>
            </a:r>
            <a:r>
              <a:rPr lang="en-US" sz="2400" i="1" baseline="-25000" dirty="0">
                <a:effectLst>
                  <a:outerShdw blurRad="38100" dist="38100" dir="2700000" algn="tl">
                    <a:srgbClr val="000000"/>
                  </a:outerShdw>
                </a:effectLst>
              </a:rPr>
              <a:t>i</a:t>
            </a:r>
            <a:r>
              <a:rPr lang="en-US" sz="2400" i="1" dirty="0">
                <a:effectLst>
                  <a:outerShdw blurRad="38100" dist="38100" dir="2700000" algn="tl">
                    <a:srgbClr val="000000"/>
                  </a:outerShdw>
                </a:effectLst>
              </a:rPr>
              <a:t>  …</a:t>
            </a:r>
          </a:p>
        </p:txBody>
      </p:sp>
      <p:sp>
        <p:nvSpPr>
          <p:cNvPr id="14" name="Rectangle 13"/>
          <p:cNvSpPr/>
          <p:nvPr/>
        </p:nvSpPr>
        <p:spPr>
          <a:xfrm>
            <a:off x="2174875" y="2606675"/>
            <a:ext cx="2874963" cy="523875"/>
          </a:xfrm>
          <a:prstGeom prst="rect">
            <a:avLst/>
          </a:prstGeom>
        </p:spPr>
        <p:txBody>
          <a:bodyPr wrap="none">
            <a:spAutoFit/>
          </a:bodyPr>
          <a:lstStyle/>
          <a:p>
            <a:pPr>
              <a:buFontTx/>
              <a:buNone/>
              <a:defRPr/>
            </a:pPr>
            <a:r>
              <a:rPr lang="en-US" dirty="0">
                <a:effectLst>
                  <a:outerShdw blurRad="38100" dist="38100" dir="2700000" algn="tl">
                    <a:srgbClr val="000000"/>
                  </a:outerShdw>
                </a:effectLst>
              </a:rPr>
              <a:t>All possible inputs</a:t>
            </a:r>
            <a:endParaRPr lang="en-CA" dirty="0"/>
          </a:p>
        </p:txBody>
      </p:sp>
      <p:grpSp>
        <p:nvGrpSpPr>
          <p:cNvPr id="2" name="Group 18"/>
          <p:cNvGrpSpPr>
            <a:grpSpLocks/>
          </p:cNvGrpSpPr>
          <p:nvPr/>
        </p:nvGrpSpPr>
        <p:grpSpPr bwMode="auto">
          <a:xfrm>
            <a:off x="1216025" y="3489325"/>
            <a:ext cx="715963" cy="3395663"/>
            <a:chOff x="1216575" y="3489151"/>
            <a:chExt cx="715902" cy="3396233"/>
          </a:xfrm>
        </p:grpSpPr>
        <p:sp>
          <p:nvSpPr>
            <p:cNvPr id="10" name="Rectangle 8"/>
            <p:cNvSpPr>
              <a:spLocks noChangeArrowheads="1"/>
            </p:cNvSpPr>
            <p:nvPr/>
          </p:nvSpPr>
          <p:spPr bwMode="auto">
            <a:xfrm>
              <a:off x="1216575" y="3489151"/>
              <a:ext cx="715902" cy="2676974"/>
            </a:xfrm>
            <a:prstGeom prst="rect">
              <a:avLst/>
            </a:prstGeom>
            <a:noFill/>
            <a:ln w="38100" cap="sq">
              <a:noFill/>
              <a:miter lim="800000"/>
              <a:headEnd/>
              <a:tailEnd/>
            </a:ln>
            <a:effectLst/>
          </p:spPr>
          <p:txBody>
            <a:bodyPr wrap="none" lIns="274320" rIns="274320">
              <a:spAutoFit/>
            </a:bodyPr>
            <a:lstStyle/>
            <a:p>
              <a:pPr marL="457200" indent="-457200">
                <a:buFontTx/>
                <a:buNone/>
                <a:defRPr/>
              </a:pPr>
              <a:r>
                <a:rPr lang="en-US" sz="2400" i="1" dirty="0">
                  <a:effectLst>
                    <a:outerShdw blurRad="38100" dist="38100" dir="2700000" algn="tl">
                      <a:srgbClr val="000000"/>
                    </a:outerShdw>
                  </a:effectLst>
                </a:rPr>
                <a:t>1</a:t>
              </a:r>
              <a:endParaRPr lang="en-US" sz="2400" i="1" baseline="-25000"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2</a:t>
              </a:r>
              <a:endParaRPr lang="en-US" sz="2400" i="1" baseline="-25000"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3</a:t>
              </a:r>
              <a:endParaRPr lang="en-US" sz="2400" i="1" baseline="-25000"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4</a:t>
              </a:r>
              <a:endParaRPr lang="en-US" sz="2400" i="1" baseline="-25000" dirty="0">
                <a:effectLst>
                  <a:outerShdw blurRad="38100" dist="38100" dir="2700000" algn="tl">
                    <a:srgbClr val="000000"/>
                  </a:outerShdw>
                </a:effectLst>
              </a:endParaRPr>
            </a:p>
            <a:p>
              <a:pPr marL="457200" indent="-457200">
                <a:buFontTx/>
                <a:buNone/>
                <a:defRPr/>
              </a:pPr>
              <a:endParaRPr lang="en-US" sz="2400" i="1" dirty="0">
                <a:effectLst>
                  <a:outerShdw blurRad="38100" dist="38100" dir="2700000" algn="tl">
                    <a:srgbClr val="000000"/>
                  </a:outerShdw>
                </a:effectLst>
              </a:endParaRPr>
            </a:p>
            <a:p>
              <a:pPr marL="457200" indent="-457200">
                <a:buFontTx/>
                <a:buNone/>
                <a:defRPr/>
              </a:pPr>
              <a:endParaRPr lang="en-US" sz="2400" i="1"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 j</a:t>
              </a:r>
              <a:endParaRPr lang="en-US" sz="2400" i="1" baseline="-25000" dirty="0">
                <a:effectLst>
                  <a:outerShdw blurRad="38100" dist="38100" dir="2700000" algn="tl">
                    <a:srgbClr val="000000"/>
                  </a:outerShdw>
                </a:effectLst>
              </a:endParaRPr>
            </a:p>
          </p:txBody>
        </p:sp>
        <p:sp>
          <p:nvSpPr>
            <p:cNvPr id="11" name="Text Box 9"/>
            <p:cNvSpPr txBox="1">
              <a:spLocks noChangeArrowheads="1"/>
            </p:cNvSpPr>
            <p:nvPr/>
          </p:nvSpPr>
          <p:spPr bwMode="auto">
            <a:xfrm rot="5400000">
              <a:off x="1262499" y="5143663"/>
              <a:ext cx="862158" cy="461923"/>
            </a:xfrm>
            <a:prstGeom prst="rect">
              <a:avLst/>
            </a:prstGeom>
            <a:noFill/>
            <a:ln w="38100" cap="sq">
              <a:noFill/>
              <a:miter lim="800000"/>
              <a:headEnd/>
              <a:tailEnd/>
            </a:ln>
            <a:effectLst/>
          </p:spPr>
          <p:txBody>
            <a:bodyPr wrap="none" lIns="274320" rIns="274320">
              <a:spAutoFit/>
            </a:bodyPr>
            <a:lstStyle/>
            <a:p>
              <a:pPr>
                <a:buFontTx/>
                <a:buNone/>
                <a:defRPr/>
              </a:pPr>
              <a:r>
                <a:rPr lang="en-US" sz="2400">
                  <a:effectLst>
                    <a:outerShdw blurRad="38100" dist="38100" dir="2700000" algn="tl">
                      <a:srgbClr val="000000"/>
                    </a:outerShdw>
                  </a:effectLst>
                </a:rPr>
                <a:t>…</a:t>
              </a:r>
            </a:p>
          </p:txBody>
        </p:sp>
        <p:sp>
          <p:nvSpPr>
            <p:cNvPr id="12" name="Text Box 10"/>
            <p:cNvSpPr txBox="1">
              <a:spLocks noChangeArrowheads="1"/>
            </p:cNvSpPr>
            <p:nvPr/>
          </p:nvSpPr>
          <p:spPr bwMode="auto">
            <a:xfrm rot="5400000">
              <a:off x="1245038" y="6223343"/>
              <a:ext cx="862158" cy="461924"/>
            </a:xfrm>
            <a:prstGeom prst="rect">
              <a:avLst/>
            </a:prstGeom>
            <a:noFill/>
            <a:ln w="38100" cap="sq">
              <a:noFill/>
              <a:miter lim="800000"/>
              <a:headEnd/>
              <a:tailEnd/>
            </a:ln>
            <a:effectLst/>
          </p:spPr>
          <p:txBody>
            <a:bodyPr wrap="none" lIns="274320" rIns="274320">
              <a:spAutoFit/>
            </a:bodyPr>
            <a:lstStyle/>
            <a:p>
              <a:pPr>
                <a:buFontTx/>
                <a:buNone/>
                <a:defRPr/>
              </a:pPr>
              <a:r>
                <a:rPr lang="en-US" sz="2400">
                  <a:effectLst>
                    <a:outerShdw blurRad="38100" dist="38100" dir="2700000" algn="tl">
                      <a:srgbClr val="000000"/>
                    </a:outerShdw>
                  </a:effectLst>
                </a:rPr>
                <a:t>…</a:t>
              </a:r>
            </a:p>
          </p:txBody>
        </p:sp>
      </p:grpSp>
      <p:sp>
        <p:nvSpPr>
          <p:cNvPr id="15" name="Rectangle 14"/>
          <p:cNvSpPr/>
          <p:nvPr/>
        </p:nvSpPr>
        <p:spPr>
          <a:xfrm>
            <a:off x="1908175" y="4489450"/>
            <a:ext cx="3857625" cy="523875"/>
          </a:xfrm>
          <a:prstGeom prst="rect">
            <a:avLst/>
          </a:prstGeom>
        </p:spPr>
        <p:txBody>
          <a:bodyPr wrap="none">
            <a:spAutoFit/>
          </a:bodyPr>
          <a:lstStyle/>
          <a:p>
            <a:pPr>
              <a:buFontTx/>
              <a:buNone/>
              <a:defRPr/>
            </a:pPr>
            <a:r>
              <a:rPr lang="en-US" dirty="0">
                <a:effectLst>
                  <a:outerShdw blurRad="38100" dist="38100" dir="2700000" algn="tl">
                    <a:srgbClr val="000000"/>
                  </a:outerShdw>
                </a:effectLst>
              </a:rPr>
              <a:t>All possible halting times</a:t>
            </a:r>
            <a:endParaRPr lang="en-CA" dirty="0"/>
          </a:p>
        </p:txBody>
      </p:sp>
      <p:grpSp>
        <p:nvGrpSpPr>
          <p:cNvPr id="3" name="Group 19"/>
          <p:cNvGrpSpPr>
            <a:grpSpLocks/>
          </p:cNvGrpSpPr>
          <p:nvPr/>
        </p:nvGrpSpPr>
        <p:grpSpPr bwMode="auto">
          <a:xfrm>
            <a:off x="3924300" y="5667375"/>
            <a:ext cx="4541838" cy="954088"/>
            <a:chOff x="3923928" y="5667962"/>
            <a:chExt cx="4541985" cy="954107"/>
          </a:xfrm>
        </p:grpSpPr>
        <p:sp>
          <p:nvSpPr>
            <p:cNvPr id="70673" name="Oval 16"/>
            <p:cNvSpPr>
              <a:spLocks noChangeArrowheads="1"/>
            </p:cNvSpPr>
            <p:nvPr/>
          </p:nvSpPr>
          <p:spPr bwMode="auto">
            <a:xfrm>
              <a:off x="3923928" y="5805264"/>
              <a:ext cx="288032" cy="288032"/>
            </a:xfrm>
            <a:prstGeom prst="ellipse">
              <a:avLst/>
            </a:prstGeom>
            <a:noFill/>
            <a:ln w="254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CA" altLang="en-US" sz="2400">
                <a:latin typeface="Arial Rounded MT Bold" pitchFamily="34" charset="0"/>
              </a:endParaRPr>
            </a:p>
          </p:txBody>
        </p:sp>
        <p:sp>
          <p:nvSpPr>
            <p:cNvPr id="18" name="Rectangle 17"/>
            <p:cNvSpPr/>
            <p:nvPr/>
          </p:nvSpPr>
          <p:spPr>
            <a:xfrm>
              <a:off x="4274777" y="5667962"/>
              <a:ext cx="4191136" cy="954107"/>
            </a:xfrm>
            <a:prstGeom prst="rect">
              <a:avLst/>
            </a:prstGeom>
          </p:spPr>
          <p:txBody>
            <a:bodyPr wrap="none">
              <a:spAutoFit/>
            </a:bodyPr>
            <a:lstStyle/>
            <a:p>
              <a:pPr>
                <a:buFontTx/>
                <a:buNone/>
                <a:defRPr/>
              </a:pPr>
              <a:r>
                <a:rPr lang="en-US" dirty="0">
                  <a:effectLst>
                    <a:outerShdw blurRad="38100" dist="38100" dir="2700000" algn="tl">
                      <a:srgbClr val="000000"/>
                    </a:outerShdw>
                  </a:effectLst>
                </a:rPr>
                <a:t>Run M in I</a:t>
              </a:r>
              <a:r>
                <a:rPr lang="en-US" baseline="-25000" dirty="0">
                  <a:effectLst>
                    <a:outerShdw blurRad="38100" dist="38100" dir="2700000" algn="tl">
                      <a:srgbClr val="000000"/>
                    </a:outerShdw>
                  </a:effectLst>
                </a:rPr>
                <a:t>i</a:t>
              </a:r>
              <a:r>
                <a:rPr lang="en-US" dirty="0">
                  <a:effectLst>
                    <a:outerShdw blurRad="38100" dist="38100" dir="2700000" algn="tl">
                      <a:srgbClr val="000000"/>
                    </a:outerShdw>
                  </a:effectLst>
                </a:rPr>
                <a:t> for j time steps.</a:t>
              </a:r>
            </a:p>
            <a:p>
              <a:pPr>
                <a:buFontTx/>
                <a:buNone/>
                <a:defRPr/>
              </a:pPr>
              <a:r>
                <a:rPr lang="en-US" dirty="0">
                  <a:effectLst>
                    <a:outerShdw blurRad="38100" dist="38100" dir="2700000" algn="tl">
                      <a:srgbClr val="000000"/>
                    </a:outerShdw>
                  </a:effectLst>
                </a:rPr>
                <a:t>If it halts at time j, print I</a:t>
              </a:r>
              <a:r>
                <a:rPr lang="en-US" baseline="-25000" dirty="0">
                  <a:effectLst>
                    <a:outerShdw blurRad="38100" dist="38100" dir="2700000" algn="tl">
                      <a:srgbClr val="000000"/>
                    </a:outerShdw>
                  </a:effectLst>
                </a:rPr>
                <a:t>i</a:t>
              </a:r>
              <a:r>
                <a:rPr lang="en-US" dirty="0">
                  <a:effectLst>
                    <a:outerShdw blurRad="38100" dist="38100" dir="2700000" algn="tl">
                      <a:srgbClr val="000000"/>
                    </a:outerShdw>
                  </a:effectLst>
                </a:rPr>
                <a:t>. </a:t>
              </a:r>
              <a:endParaRPr lang="en-CA" dirty="0"/>
            </a:p>
          </p:txBody>
        </p:sp>
      </p:grpSp>
      <p:cxnSp>
        <p:nvCxnSpPr>
          <p:cNvPr id="29" name="Straight Arrow Connector 28"/>
          <p:cNvCxnSpPr>
            <a:cxnSpLocks noChangeShapeType="1"/>
          </p:cNvCxnSpPr>
          <p:nvPr/>
        </p:nvCxnSpPr>
        <p:spPr bwMode="auto">
          <a:xfrm flipV="1">
            <a:off x="1979613" y="3573463"/>
            <a:ext cx="647700" cy="576262"/>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flipV="1">
            <a:off x="1925638" y="3489325"/>
            <a:ext cx="1206500" cy="1011238"/>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34"/>
          <p:cNvCxnSpPr>
            <a:cxnSpLocks noChangeShapeType="1"/>
            <a:endCxn id="8" idx="2"/>
          </p:cNvCxnSpPr>
          <p:nvPr/>
        </p:nvCxnSpPr>
        <p:spPr bwMode="auto">
          <a:xfrm flipV="1">
            <a:off x="1870075" y="3495675"/>
            <a:ext cx="1519238" cy="1355725"/>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35"/>
          <p:cNvCxnSpPr>
            <a:cxnSpLocks noChangeShapeType="1"/>
          </p:cNvCxnSpPr>
          <p:nvPr/>
        </p:nvCxnSpPr>
        <p:spPr bwMode="auto">
          <a:xfrm flipV="1">
            <a:off x="1816100" y="3495675"/>
            <a:ext cx="1963738" cy="1708150"/>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flipV="1">
            <a:off x="1760538" y="3495675"/>
            <a:ext cx="2306637" cy="2058988"/>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98324" name="Rectangle 49"/>
          <p:cNvSpPr>
            <a:spLocks noChangeArrowheads="1"/>
          </p:cNvSpPr>
          <p:nvPr/>
        </p:nvSpPr>
        <p:spPr bwMode="auto">
          <a:xfrm>
            <a:off x="-114300" y="534988"/>
            <a:ext cx="44180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 </a:t>
            </a:r>
            <a:r>
              <a:rPr lang="en-US" altLang="en-US">
                <a:solidFill>
                  <a:srgbClr val="FF00FF"/>
                </a:solidFill>
                <a:sym typeface="Wingdings" pitchFamily="2" charset="2"/>
              </a:rPr>
              <a:t> Enumerable</a:t>
            </a:r>
            <a:endParaRPr lang="en-US" altLang="en-US" sz="2400">
              <a:solidFill>
                <a:srgbClr val="FF00FF"/>
              </a:solidFill>
            </a:endParaRPr>
          </a:p>
        </p:txBody>
      </p:sp>
      <p:sp>
        <p:nvSpPr>
          <p:cNvPr id="30" name="Rectangle 29"/>
          <p:cNvSpPr/>
          <p:nvPr/>
        </p:nvSpPr>
        <p:spPr>
          <a:xfrm>
            <a:off x="971550" y="981075"/>
            <a:ext cx="8839200" cy="1552575"/>
          </a:xfrm>
          <a:prstGeom prst="rect">
            <a:avLst/>
          </a:prstGeom>
        </p:spPr>
        <p:txBody>
          <a:bodyPr>
            <a:spAutoFit/>
          </a:bodyPr>
          <a:lstStyle/>
          <a:p>
            <a:pPr>
              <a:buFontTx/>
              <a:buNone/>
              <a:defRPr/>
            </a:pPr>
            <a:r>
              <a:rPr lang="en-US" sz="2400">
                <a:cs typeface="Times New Roman" pitchFamily="18" charset="0"/>
              </a:rPr>
              <a:t>If a language is </a:t>
            </a:r>
            <a:r>
              <a:rPr lang="en-US" sz="2400">
                <a:solidFill>
                  <a:srgbClr val="FF00FF"/>
                </a:solidFill>
                <a:cs typeface="Times New Roman" pitchFamily="18" charset="0"/>
              </a:rPr>
              <a:t>accepted</a:t>
            </a:r>
            <a:r>
              <a:rPr lang="en-US" sz="2400">
                <a:cs typeface="Times New Roman" pitchFamily="18" charset="0"/>
              </a:rPr>
              <a:t> by TM M (says yes on yes)</a:t>
            </a:r>
            <a:br>
              <a:rPr lang="en-US" sz="2400">
                <a:cs typeface="Times New Roman" pitchFamily="18" charset="0"/>
              </a:rPr>
            </a:br>
            <a:r>
              <a:rPr lang="en-US" sz="2400">
                <a:cs typeface="Times New Roman" pitchFamily="18" charset="0"/>
              </a:rPr>
              <a:t>then there is a TM M</a:t>
            </a:r>
            <a:r>
              <a:rPr lang="en-US" sz="2400"/>
              <a:t>'</a:t>
            </a:r>
            <a:r>
              <a:rPr lang="en-US" sz="2400">
                <a:cs typeface="Times New Roman" pitchFamily="18" charset="0"/>
              </a:rPr>
              <a:t> that </a:t>
            </a:r>
            <a:r>
              <a:rPr lang="en-US" sz="2400">
                <a:solidFill>
                  <a:srgbClr val="FF00FF"/>
                </a:solidFill>
                <a:cs typeface="Times New Roman" pitchFamily="18" charset="0"/>
              </a:rPr>
              <a:t>enumerates</a:t>
            </a:r>
            <a:r>
              <a:rPr lang="en-US" sz="2400">
                <a:cs typeface="Times New Roman" pitchFamily="18" charset="0"/>
              </a:rPr>
              <a:t> it</a:t>
            </a:r>
          </a:p>
          <a:p>
            <a:pPr lvl="1">
              <a:buFont typeface="Arial" charset="0"/>
              <a:buChar char="•"/>
              <a:defRPr/>
            </a:pPr>
            <a:r>
              <a:rPr lang="en-US" sz="2400">
                <a:effectLst>
                  <a:outerShdw blurRad="38100" dist="38100" dir="2700000" algn="tl">
                    <a:srgbClr val="000000"/>
                  </a:outerShdw>
                </a:effectLst>
                <a:cs typeface="Times New Roman" pitchFamily="18" charset="0"/>
              </a:rPr>
              <a:t>Every </a:t>
            </a:r>
            <a:r>
              <a:rPr lang="en-US" sz="2400" i="1">
                <a:solidFill>
                  <a:srgbClr val="FF0000"/>
                </a:solidFill>
                <a:effectLst>
                  <a:outerShdw blurRad="38100" dist="38100" dir="2700000" algn="tl">
                    <a:srgbClr val="000000"/>
                  </a:outerShdw>
                </a:effectLst>
                <a:cs typeface="Times New Roman" pitchFamily="18" charset="0"/>
              </a:rPr>
              <a:t>yes</a:t>
            </a:r>
            <a:r>
              <a:rPr lang="en-US" sz="2400">
                <a:effectLst>
                  <a:outerShdw blurRad="38100" dist="38100" dir="2700000" algn="tl">
                    <a:srgbClr val="000000"/>
                  </a:outerShdw>
                </a:effectLst>
                <a:cs typeface="Times New Roman" pitchFamily="18" charset="0"/>
              </a:rPr>
              <a:t> input I, is eventually printed.</a:t>
            </a:r>
          </a:p>
          <a:p>
            <a:pPr lvl="1">
              <a:buFont typeface="Arial" charset="0"/>
              <a:buChar char="•"/>
              <a:defRPr/>
            </a:pPr>
            <a:r>
              <a:rPr lang="en-US" sz="2400">
                <a:effectLst>
                  <a:outerShdw blurRad="38100" dist="38100" dir="2700000" algn="tl">
                    <a:srgbClr val="000000"/>
                  </a:outerShdw>
                </a:effectLst>
                <a:cs typeface="Times New Roman" pitchFamily="18" charset="0"/>
              </a:rPr>
              <a:t>No </a:t>
            </a:r>
            <a:r>
              <a:rPr lang="en-US" sz="2400" i="1">
                <a:solidFill>
                  <a:srgbClr val="FF0000"/>
                </a:solidFill>
                <a:effectLst>
                  <a:outerShdw blurRad="38100" dist="38100" dir="2700000" algn="tl">
                    <a:srgbClr val="000000"/>
                  </a:outerShdw>
                </a:effectLst>
                <a:cs typeface="Times New Roman" pitchFamily="18" charset="0"/>
              </a:rPr>
              <a:t>no</a:t>
            </a:r>
            <a:r>
              <a:rPr lang="en-US" sz="2400">
                <a:effectLst>
                  <a:outerShdw blurRad="38100" dist="38100" dir="2700000" algn="tl">
                    <a:srgbClr val="000000"/>
                  </a:outerShdw>
                </a:effectLst>
                <a:cs typeface="Times New Roman" pitchFamily="18" charset="0"/>
              </a:rPr>
              <a:t> input is ever printed.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8324"/>
                                        </p:tgtEl>
                                        <p:attrNameLst>
                                          <p:attrName>style.visibility</p:attrName>
                                        </p:attrNameLst>
                                      </p:cBhvr>
                                      <p:to>
                                        <p:strVal val="visible"/>
                                      </p:to>
                                    </p:set>
                                    <p:anim calcmode="lin" valueType="num">
                                      <p:cBhvr additive="base">
                                        <p:cTn id="7" dur="500" fill="hold"/>
                                        <p:tgtEl>
                                          <p:spTgt spid="98324"/>
                                        </p:tgtEl>
                                        <p:attrNameLst>
                                          <p:attrName>ppt_x</p:attrName>
                                        </p:attrNameLst>
                                      </p:cBhvr>
                                      <p:tavLst>
                                        <p:tav tm="0">
                                          <p:val>
                                            <p:strVal val="0-#ppt_w/2"/>
                                          </p:val>
                                        </p:tav>
                                        <p:tav tm="100000">
                                          <p:val>
                                            <p:strVal val="#ppt_x"/>
                                          </p:val>
                                        </p:tav>
                                      </p:tavLst>
                                    </p:anim>
                                    <p:anim calcmode="lin" valueType="num">
                                      <p:cBhvr additive="base">
                                        <p:cTn id="8" dur="500" fill="hold"/>
                                        <p:tgtEl>
                                          <p:spTgt spid="983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2"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500"/>
                            </p:stCondLst>
                            <p:childTnLst>
                              <p:par>
                                <p:cTn id="50" presetID="2" presetClass="entr" presetSubtype="12"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1000"/>
                            </p:stCondLst>
                            <p:childTnLst>
                              <p:par>
                                <p:cTn id="55" presetID="2" presetClass="entr" presetSubtype="12"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500"/>
                            </p:stCondLst>
                            <p:childTnLst>
                              <p:par>
                                <p:cTn id="60" presetID="2" presetClass="entr" presetSubtype="12"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0-#ppt_w/2"/>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2000"/>
                            </p:stCondLst>
                            <p:childTnLst>
                              <p:par>
                                <p:cTn id="65" presetID="2" presetClass="entr" presetSubtype="12"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0-#ppt_w/2"/>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2500"/>
                            </p:stCondLst>
                            <p:childTnLst>
                              <p:par>
                                <p:cTn id="70" presetID="2" presetClass="entr" presetSubtype="1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0-#ppt_w/2"/>
                                          </p:val>
                                        </p:tav>
                                        <p:tav tm="100000">
                                          <p:val>
                                            <p:strVal val="#ppt_x"/>
                                          </p:val>
                                        </p:tav>
                                      </p:tavLst>
                                    </p:anim>
                                    <p:anim calcmode="lin" valueType="num">
                                      <p:cBhvr additive="base">
                                        <p:cTn id="7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4" grpId="0"/>
      <p:bldP spid="3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24" name="Rectangle 23"/>
          <p:cNvSpPr/>
          <p:nvPr/>
        </p:nvSpPr>
        <p:spPr>
          <a:xfrm>
            <a:off x="971550" y="981075"/>
            <a:ext cx="8839200" cy="1938338"/>
          </a:xfrm>
          <a:prstGeom prst="rect">
            <a:avLst/>
          </a:prstGeom>
        </p:spPr>
        <p:txBody>
          <a:bodyPr>
            <a:spAutoFit/>
          </a:bodyPr>
          <a:lstStyle/>
          <a:p>
            <a:pPr>
              <a:buFontTx/>
              <a:buNone/>
              <a:defRPr/>
            </a:pPr>
            <a:r>
              <a:rPr lang="en-US" sz="2400" dirty="0">
                <a:cs typeface="Times New Roman" pitchFamily="18" charset="0"/>
              </a:rPr>
              <a:t>If a language is </a:t>
            </a:r>
            <a:r>
              <a:rPr lang="en-US" sz="2400" dirty="0">
                <a:solidFill>
                  <a:srgbClr val="FF00FF"/>
                </a:solidFill>
                <a:cs typeface="Times New Roman" pitchFamily="18" charset="0"/>
              </a:rPr>
              <a:t>accepted</a:t>
            </a:r>
            <a:r>
              <a:rPr lang="en-US" sz="2400" dirty="0">
                <a:cs typeface="Times New Roman" pitchFamily="18" charset="0"/>
              </a:rPr>
              <a:t> by TM M </a:t>
            </a:r>
            <a:r>
              <a:rPr lang="en-US" sz="2400" dirty="0"/>
              <a:t>(says yes on yes)</a:t>
            </a:r>
            <a:endParaRPr lang="en-US" sz="2400" dirty="0">
              <a:cs typeface="Times New Roman" pitchFamily="18" charset="0"/>
            </a:endParaRPr>
          </a:p>
          <a:p>
            <a:pPr>
              <a:buFontTx/>
              <a:buNone/>
              <a:defRPr/>
            </a:pPr>
            <a:r>
              <a:rPr lang="en-US" sz="2400" dirty="0">
                <a:cs typeface="Times New Roman" pitchFamily="18" charset="0"/>
              </a:rPr>
              <a:t>then there is a TM M</a:t>
            </a:r>
            <a:r>
              <a:rPr lang="en-US" sz="2400" dirty="0"/>
              <a:t>'</a:t>
            </a:r>
            <a:r>
              <a:rPr lang="en-US" sz="2400" dirty="0">
                <a:cs typeface="Times New Roman" pitchFamily="18" charset="0"/>
              </a:rPr>
              <a:t> that </a:t>
            </a:r>
            <a:r>
              <a:rPr lang="en-US" sz="2400" dirty="0">
                <a:solidFill>
                  <a:srgbClr val="FF00FF"/>
                </a:solidFill>
                <a:cs typeface="Times New Roman" pitchFamily="18" charset="0"/>
              </a:rPr>
              <a:t>enumerates</a:t>
            </a:r>
            <a:r>
              <a:rPr lang="en-US" sz="2400" dirty="0">
                <a:cs typeface="Times New Roman" pitchFamily="18" charset="0"/>
              </a:rPr>
              <a:t> it</a:t>
            </a:r>
          </a:p>
          <a:p>
            <a:pPr lvl="1">
              <a:buFont typeface="Arial" charset="0"/>
              <a:buChar char="•"/>
              <a:defRPr/>
            </a:pPr>
            <a:r>
              <a:rPr lang="en-US" sz="2400" dirty="0">
                <a:effectLst>
                  <a:outerShdw blurRad="38100" dist="38100" dir="2700000" algn="tl">
                    <a:srgbClr val="000000"/>
                  </a:outerShdw>
                </a:effectLst>
                <a:cs typeface="Times New Roman" pitchFamily="18" charset="0"/>
              </a:rPr>
              <a:t>For every </a:t>
            </a:r>
            <a:r>
              <a:rPr lang="en-US" sz="2400" i="1" dirty="0">
                <a:solidFill>
                  <a:srgbClr val="FF0000"/>
                </a:solidFill>
                <a:effectLst>
                  <a:outerShdw blurRad="38100" dist="38100" dir="2700000" algn="tl">
                    <a:srgbClr val="000000"/>
                  </a:outerShdw>
                </a:effectLst>
                <a:cs typeface="Times New Roman" pitchFamily="18" charset="0"/>
              </a:rPr>
              <a:t>yes</a:t>
            </a:r>
            <a:r>
              <a:rPr lang="en-US" sz="2400" dirty="0">
                <a:effectLst>
                  <a:outerShdw blurRad="38100" dist="38100" dir="2700000" algn="tl">
                    <a:srgbClr val="000000"/>
                  </a:outerShdw>
                </a:effectLst>
                <a:cs typeface="Times New Roman" pitchFamily="18" charset="0"/>
              </a:rPr>
              <a:t> input </a:t>
            </a:r>
            <a:r>
              <a:rPr lang="en-US" sz="2400" i="1" dirty="0">
                <a:effectLst>
                  <a:outerShdw blurRad="38100" dist="38100" dir="2700000" algn="tl">
                    <a:srgbClr val="000000"/>
                  </a:outerShdw>
                </a:effectLst>
              </a:rPr>
              <a:t>I</a:t>
            </a:r>
            <a:r>
              <a:rPr lang="en-US" sz="2400" i="1" baseline="-25000" dirty="0">
                <a:effectLst>
                  <a:outerShdw blurRad="38100" dist="38100" dir="2700000" algn="tl">
                    <a:srgbClr val="000000"/>
                  </a:outerShdw>
                </a:effectLst>
              </a:rPr>
              <a:t>i</a:t>
            </a:r>
            <a:r>
              <a:rPr lang="en-US" sz="2400" dirty="0">
                <a:effectLst>
                  <a:outerShdw blurRad="38100" dist="38100" dir="2700000" algn="tl">
                    <a:srgbClr val="000000"/>
                  </a:outerShdw>
                </a:effectLst>
                <a:cs typeface="Times New Roman" pitchFamily="18" charset="0"/>
              </a:rPr>
              <a:t>, </a:t>
            </a:r>
          </a:p>
          <a:p>
            <a:pPr lvl="2">
              <a:buFont typeface="Arial" charset="0"/>
              <a:buChar char="•"/>
              <a:defRPr/>
            </a:pPr>
            <a:r>
              <a:rPr lang="en-US" sz="2400" dirty="0">
                <a:effectLst>
                  <a:outerShdw blurRad="38100" dist="38100" dir="2700000" algn="tl">
                    <a:srgbClr val="000000"/>
                  </a:outerShdw>
                </a:effectLst>
                <a:cs typeface="Times New Roman" pitchFamily="18" charset="0"/>
              </a:rPr>
              <a:t>M halts on it after some j </a:t>
            </a:r>
            <a:r>
              <a:rPr lang="en-US" sz="2400" dirty="0">
                <a:effectLst>
                  <a:outerShdw blurRad="38100" dist="38100" dir="2700000" algn="tl">
                    <a:srgbClr val="000000"/>
                  </a:outerShdw>
                </a:effectLst>
                <a:cs typeface="Times New Roman" pitchFamily="18" charset="0"/>
              </a:rPr>
              <a:t>time steps.</a:t>
            </a:r>
            <a:endParaRPr lang="en-US" sz="2400" dirty="0">
              <a:effectLst>
                <a:outerShdw blurRad="38100" dist="38100" dir="2700000" algn="tl">
                  <a:srgbClr val="000000"/>
                </a:outerShdw>
              </a:effectLst>
              <a:cs typeface="Times New Roman" pitchFamily="18" charset="0"/>
            </a:endParaRPr>
          </a:p>
          <a:p>
            <a:pPr lvl="2">
              <a:buFont typeface="Arial" charset="0"/>
              <a:buChar char="•"/>
              <a:defRPr/>
            </a:pPr>
            <a:r>
              <a:rPr lang="en-US" sz="2400" dirty="0">
                <a:effectLst>
                  <a:outerShdw blurRad="38100" dist="38100" dir="2700000" algn="tl">
                    <a:srgbClr val="000000"/>
                  </a:outerShdw>
                </a:effectLst>
                <a:cs typeface="Times New Roman" pitchFamily="18" charset="0"/>
              </a:rPr>
              <a:t>And hence is eventually printed.</a:t>
            </a:r>
          </a:p>
        </p:txBody>
      </p:sp>
      <p:cxnSp>
        <p:nvCxnSpPr>
          <p:cNvPr id="71684" name="Straight Arrow Connector 12"/>
          <p:cNvCxnSpPr>
            <a:cxnSpLocks noChangeShapeType="1"/>
          </p:cNvCxnSpPr>
          <p:nvPr/>
        </p:nvCxnSpPr>
        <p:spPr bwMode="auto">
          <a:xfrm flipV="1">
            <a:off x="2003425" y="3573463"/>
            <a:ext cx="301625" cy="280987"/>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sp>
        <p:nvSpPr>
          <p:cNvPr id="8" name="Text Box 6"/>
          <p:cNvSpPr txBox="1">
            <a:spLocks noChangeArrowheads="1"/>
          </p:cNvSpPr>
          <p:nvPr/>
        </p:nvSpPr>
        <p:spPr bwMode="auto">
          <a:xfrm>
            <a:off x="1873250" y="3033713"/>
            <a:ext cx="3032125" cy="461962"/>
          </a:xfrm>
          <a:prstGeom prst="rect">
            <a:avLst/>
          </a:prstGeom>
          <a:noFill/>
          <a:ln w="38100" cap="sq">
            <a:noFill/>
            <a:miter lim="800000"/>
            <a:headEnd/>
            <a:tailEnd/>
          </a:ln>
          <a:effectLst/>
        </p:spPr>
        <p:txBody>
          <a:bodyPr wrap="none" lIns="274320" rIns="274320">
            <a:spAutoFit/>
          </a:bodyPr>
          <a:lstStyle/>
          <a:p>
            <a:pPr>
              <a:buFontTx/>
              <a:buNone/>
              <a:defRPr/>
            </a:pPr>
            <a:r>
              <a:rPr lang="en-US" sz="2400" i="1" dirty="0">
                <a:effectLst>
                  <a:outerShdw blurRad="38100" dist="38100" dir="2700000" algn="tl">
                    <a:srgbClr val="000000"/>
                  </a:outerShdw>
                </a:effectLst>
              </a:rPr>
              <a:t>I</a:t>
            </a:r>
            <a:r>
              <a:rPr lang="en-US" sz="2400" i="1" baseline="-25000" dirty="0">
                <a:effectLst>
                  <a:outerShdw blurRad="38100" dist="38100" dir="2700000" algn="tl">
                    <a:srgbClr val="000000"/>
                  </a:outerShdw>
                </a:effectLst>
              </a:rPr>
              <a:t>1</a:t>
            </a:r>
            <a:r>
              <a:rPr lang="en-US" sz="2400" i="1" dirty="0">
                <a:effectLst>
                  <a:outerShdw blurRad="38100" dist="38100" dir="2700000" algn="tl">
                    <a:srgbClr val="000000"/>
                  </a:outerShdw>
                </a:effectLst>
              </a:rPr>
              <a:t>  I</a:t>
            </a:r>
            <a:r>
              <a:rPr lang="en-US" sz="2400" i="1" baseline="-25000" dirty="0">
                <a:effectLst>
                  <a:outerShdw blurRad="38100" dist="38100" dir="2700000" algn="tl">
                    <a:srgbClr val="000000"/>
                  </a:outerShdw>
                </a:effectLst>
              </a:rPr>
              <a:t>2</a:t>
            </a:r>
            <a:r>
              <a:rPr lang="en-US" sz="2400" i="1" dirty="0">
                <a:effectLst>
                  <a:outerShdw blurRad="38100" dist="38100" dir="2700000" algn="tl">
                    <a:srgbClr val="000000"/>
                  </a:outerShdw>
                </a:effectLst>
              </a:rPr>
              <a:t>  I</a:t>
            </a:r>
            <a:r>
              <a:rPr lang="en-US" sz="2400" i="1" baseline="-25000" dirty="0">
                <a:effectLst>
                  <a:outerShdw blurRad="38100" dist="38100" dir="2700000" algn="tl">
                    <a:srgbClr val="000000"/>
                  </a:outerShdw>
                </a:effectLst>
              </a:rPr>
              <a:t>3</a:t>
            </a:r>
            <a:r>
              <a:rPr lang="en-US" sz="2400" i="1" dirty="0">
                <a:effectLst>
                  <a:outerShdw blurRad="38100" dist="38100" dir="2700000" algn="tl">
                    <a:srgbClr val="000000"/>
                  </a:outerShdw>
                </a:effectLst>
              </a:rPr>
              <a:t>   …     I</a:t>
            </a:r>
            <a:r>
              <a:rPr lang="en-US" sz="2400" i="1" baseline="-25000" dirty="0">
                <a:effectLst>
                  <a:outerShdw blurRad="38100" dist="38100" dir="2700000" algn="tl">
                    <a:srgbClr val="000000"/>
                  </a:outerShdw>
                </a:effectLst>
              </a:rPr>
              <a:t>i</a:t>
            </a:r>
            <a:r>
              <a:rPr lang="en-US" sz="2400" i="1" dirty="0">
                <a:effectLst>
                  <a:outerShdw blurRad="38100" dist="38100" dir="2700000" algn="tl">
                    <a:srgbClr val="000000"/>
                  </a:outerShdw>
                </a:effectLst>
              </a:rPr>
              <a:t>  …</a:t>
            </a:r>
          </a:p>
        </p:txBody>
      </p:sp>
      <p:grpSp>
        <p:nvGrpSpPr>
          <p:cNvPr id="71686" name="Group 18"/>
          <p:cNvGrpSpPr>
            <a:grpSpLocks/>
          </p:cNvGrpSpPr>
          <p:nvPr/>
        </p:nvGrpSpPr>
        <p:grpSpPr bwMode="auto">
          <a:xfrm>
            <a:off x="1216025" y="3489325"/>
            <a:ext cx="715963" cy="3395663"/>
            <a:chOff x="1216575" y="3489151"/>
            <a:chExt cx="715902" cy="3396233"/>
          </a:xfrm>
        </p:grpSpPr>
        <p:sp>
          <p:nvSpPr>
            <p:cNvPr id="10" name="Rectangle 8"/>
            <p:cNvSpPr>
              <a:spLocks noChangeArrowheads="1"/>
            </p:cNvSpPr>
            <p:nvPr/>
          </p:nvSpPr>
          <p:spPr bwMode="auto">
            <a:xfrm>
              <a:off x="1216575" y="3489151"/>
              <a:ext cx="715902" cy="2676974"/>
            </a:xfrm>
            <a:prstGeom prst="rect">
              <a:avLst/>
            </a:prstGeom>
            <a:noFill/>
            <a:ln w="38100" cap="sq">
              <a:noFill/>
              <a:miter lim="800000"/>
              <a:headEnd/>
              <a:tailEnd/>
            </a:ln>
            <a:effectLst/>
          </p:spPr>
          <p:txBody>
            <a:bodyPr wrap="none" lIns="274320" rIns="274320">
              <a:spAutoFit/>
            </a:bodyPr>
            <a:lstStyle/>
            <a:p>
              <a:pPr marL="457200" indent="-457200">
                <a:buFontTx/>
                <a:buNone/>
                <a:defRPr/>
              </a:pPr>
              <a:r>
                <a:rPr lang="en-US" sz="2400" i="1" dirty="0">
                  <a:effectLst>
                    <a:outerShdw blurRad="38100" dist="38100" dir="2700000" algn="tl">
                      <a:srgbClr val="000000"/>
                    </a:outerShdw>
                  </a:effectLst>
                </a:rPr>
                <a:t>1</a:t>
              </a:r>
              <a:endParaRPr lang="en-US" sz="2400" i="1" baseline="-25000"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2</a:t>
              </a:r>
              <a:endParaRPr lang="en-US" sz="2400" i="1" baseline="-25000"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3</a:t>
              </a:r>
              <a:endParaRPr lang="en-US" sz="2400" i="1" baseline="-25000"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4</a:t>
              </a:r>
              <a:endParaRPr lang="en-US" sz="2400" i="1" baseline="-25000" dirty="0">
                <a:effectLst>
                  <a:outerShdw blurRad="38100" dist="38100" dir="2700000" algn="tl">
                    <a:srgbClr val="000000"/>
                  </a:outerShdw>
                </a:effectLst>
              </a:endParaRPr>
            </a:p>
            <a:p>
              <a:pPr marL="457200" indent="-457200">
                <a:buFontTx/>
                <a:buNone/>
                <a:defRPr/>
              </a:pPr>
              <a:endParaRPr lang="en-US" sz="2400" i="1" dirty="0">
                <a:effectLst>
                  <a:outerShdw blurRad="38100" dist="38100" dir="2700000" algn="tl">
                    <a:srgbClr val="000000"/>
                  </a:outerShdw>
                </a:effectLst>
              </a:endParaRPr>
            </a:p>
            <a:p>
              <a:pPr marL="457200" indent="-457200">
                <a:buFontTx/>
                <a:buNone/>
                <a:defRPr/>
              </a:pPr>
              <a:endParaRPr lang="en-US" sz="2400" i="1"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 j</a:t>
              </a:r>
              <a:endParaRPr lang="en-US" sz="2400" i="1" baseline="-25000" dirty="0">
                <a:effectLst>
                  <a:outerShdw blurRad="38100" dist="38100" dir="2700000" algn="tl">
                    <a:srgbClr val="000000"/>
                  </a:outerShdw>
                </a:effectLst>
              </a:endParaRPr>
            </a:p>
          </p:txBody>
        </p:sp>
        <p:sp>
          <p:nvSpPr>
            <p:cNvPr id="11" name="Text Box 9"/>
            <p:cNvSpPr txBox="1">
              <a:spLocks noChangeArrowheads="1"/>
            </p:cNvSpPr>
            <p:nvPr/>
          </p:nvSpPr>
          <p:spPr bwMode="auto">
            <a:xfrm rot="5400000">
              <a:off x="1262499" y="5143663"/>
              <a:ext cx="862158" cy="461923"/>
            </a:xfrm>
            <a:prstGeom prst="rect">
              <a:avLst/>
            </a:prstGeom>
            <a:noFill/>
            <a:ln w="38100" cap="sq">
              <a:noFill/>
              <a:miter lim="800000"/>
              <a:headEnd/>
              <a:tailEnd/>
            </a:ln>
            <a:effectLst/>
          </p:spPr>
          <p:txBody>
            <a:bodyPr wrap="none" lIns="274320" rIns="274320">
              <a:spAutoFit/>
            </a:bodyPr>
            <a:lstStyle/>
            <a:p>
              <a:pPr>
                <a:buFontTx/>
                <a:buNone/>
                <a:defRPr/>
              </a:pPr>
              <a:r>
                <a:rPr lang="en-US" sz="2400">
                  <a:effectLst>
                    <a:outerShdw blurRad="38100" dist="38100" dir="2700000" algn="tl">
                      <a:srgbClr val="000000"/>
                    </a:outerShdw>
                  </a:effectLst>
                </a:rPr>
                <a:t>…</a:t>
              </a:r>
            </a:p>
          </p:txBody>
        </p:sp>
        <p:sp>
          <p:nvSpPr>
            <p:cNvPr id="12" name="Text Box 10"/>
            <p:cNvSpPr txBox="1">
              <a:spLocks noChangeArrowheads="1"/>
            </p:cNvSpPr>
            <p:nvPr/>
          </p:nvSpPr>
          <p:spPr bwMode="auto">
            <a:xfrm rot="5400000">
              <a:off x="1245038" y="6223343"/>
              <a:ext cx="862158" cy="461924"/>
            </a:xfrm>
            <a:prstGeom prst="rect">
              <a:avLst/>
            </a:prstGeom>
            <a:noFill/>
            <a:ln w="38100" cap="sq">
              <a:noFill/>
              <a:miter lim="800000"/>
              <a:headEnd/>
              <a:tailEnd/>
            </a:ln>
            <a:effectLst/>
          </p:spPr>
          <p:txBody>
            <a:bodyPr wrap="none" lIns="274320" rIns="274320">
              <a:spAutoFit/>
            </a:bodyPr>
            <a:lstStyle/>
            <a:p>
              <a:pPr>
                <a:buFontTx/>
                <a:buNone/>
                <a:defRPr/>
              </a:pPr>
              <a:r>
                <a:rPr lang="en-US" sz="2400">
                  <a:effectLst>
                    <a:outerShdw blurRad="38100" dist="38100" dir="2700000" algn="tl">
                      <a:srgbClr val="000000"/>
                    </a:outerShdw>
                  </a:effectLst>
                </a:rPr>
                <a:t>…</a:t>
              </a:r>
            </a:p>
          </p:txBody>
        </p:sp>
      </p:grpSp>
      <p:grpSp>
        <p:nvGrpSpPr>
          <p:cNvPr id="3" name="Group 19"/>
          <p:cNvGrpSpPr>
            <a:grpSpLocks/>
          </p:cNvGrpSpPr>
          <p:nvPr/>
        </p:nvGrpSpPr>
        <p:grpSpPr bwMode="auto">
          <a:xfrm>
            <a:off x="3924300" y="5667375"/>
            <a:ext cx="4629150" cy="461963"/>
            <a:chOff x="3923928" y="5667962"/>
            <a:chExt cx="4630149" cy="461665"/>
          </a:xfrm>
        </p:grpSpPr>
        <p:sp>
          <p:nvSpPr>
            <p:cNvPr id="71695" name="Oval 16"/>
            <p:cNvSpPr>
              <a:spLocks noChangeArrowheads="1"/>
            </p:cNvSpPr>
            <p:nvPr/>
          </p:nvSpPr>
          <p:spPr bwMode="auto">
            <a:xfrm>
              <a:off x="3923928" y="5805264"/>
              <a:ext cx="288032" cy="288032"/>
            </a:xfrm>
            <a:prstGeom prst="ellipse">
              <a:avLst/>
            </a:prstGeom>
            <a:noFill/>
            <a:ln w="254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CA" altLang="en-US" sz="2400">
                <a:latin typeface="Arial Rounded MT Bold" pitchFamily="34" charset="0"/>
              </a:endParaRPr>
            </a:p>
          </p:txBody>
        </p:sp>
        <p:sp>
          <p:nvSpPr>
            <p:cNvPr id="18" name="Rectangle 17"/>
            <p:cNvSpPr/>
            <p:nvPr/>
          </p:nvSpPr>
          <p:spPr>
            <a:xfrm>
              <a:off x="4274842" y="5667962"/>
              <a:ext cx="4279235" cy="461665"/>
            </a:xfrm>
            <a:prstGeom prst="rect">
              <a:avLst/>
            </a:prstGeom>
          </p:spPr>
          <p:txBody>
            <a:bodyPr wrap="none">
              <a:spAutoFit/>
            </a:bodyPr>
            <a:lstStyle/>
            <a:p>
              <a:pPr>
                <a:buFontTx/>
                <a:buNone/>
                <a:defRPr/>
              </a:pPr>
              <a:r>
                <a:rPr lang="en-US" sz="2400" dirty="0">
                  <a:effectLst>
                    <a:outerShdw blurRad="38100" dist="38100" dir="2700000" algn="tl">
                      <a:srgbClr val="000000"/>
                    </a:outerShdw>
                  </a:effectLst>
                  <a:cs typeface="Times New Roman" pitchFamily="18" charset="0"/>
                </a:rPr>
                <a:t>And hence is eventually printed.</a:t>
              </a:r>
            </a:p>
          </p:txBody>
        </p:sp>
      </p:grpSp>
      <p:cxnSp>
        <p:nvCxnSpPr>
          <p:cNvPr id="71688" name="Straight Arrow Connector 28"/>
          <p:cNvCxnSpPr>
            <a:cxnSpLocks noChangeShapeType="1"/>
          </p:cNvCxnSpPr>
          <p:nvPr/>
        </p:nvCxnSpPr>
        <p:spPr bwMode="auto">
          <a:xfrm flipV="1">
            <a:off x="1979613" y="3573463"/>
            <a:ext cx="647700" cy="576262"/>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71689" name="Straight Arrow Connector 33"/>
          <p:cNvCxnSpPr>
            <a:cxnSpLocks noChangeShapeType="1"/>
          </p:cNvCxnSpPr>
          <p:nvPr/>
        </p:nvCxnSpPr>
        <p:spPr bwMode="auto">
          <a:xfrm flipV="1">
            <a:off x="1925638" y="3489325"/>
            <a:ext cx="1206500" cy="1011238"/>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71690" name="Straight Arrow Connector 34"/>
          <p:cNvCxnSpPr>
            <a:cxnSpLocks noChangeShapeType="1"/>
            <a:endCxn id="8" idx="2"/>
          </p:cNvCxnSpPr>
          <p:nvPr/>
        </p:nvCxnSpPr>
        <p:spPr bwMode="auto">
          <a:xfrm flipV="1">
            <a:off x="1870075" y="3495675"/>
            <a:ext cx="1519238" cy="1355725"/>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71691" name="Straight Arrow Connector 35"/>
          <p:cNvCxnSpPr>
            <a:cxnSpLocks noChangeShapeType="1"/>
          </p:cNvCxnSpPr>
          <p:nvPr/>
        </p:nvCxnSpPr>
        <p:spPr bwMode="auto">
          <a:xfrm flipV="1">
            <a:off x="1816100" y="3495675"/>
            <a:ext cx="1963738" cy="1708150"/>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71692" name="Straight Arrow Connector 36"/>
          <p:cNvCxnSpPr>
            <a:cxnSpLocks noChangeShapeType="1"/>
          </p:cNvCxnSpPr>
          <p:nvPr/>
        </p:nvCxnSpPr>
        <p:spPr bwMode="auto">
          <a:xfrm flipV="1">
            <a:off x="1760538" y="3495675"/>
            <a:ext cx="2306637" cy="2058988"/>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71694" name="Rectangle 49"/>
          <p:cNvSpPr>
            <a:spLocks noChangeArrowheads="1"/>
          </p:cNvSpPr>
          <p:nvPr/>
        </p:nvSpPr>
        <p:spPr bwMode="auto">
          <a:xfrm>
            <a:off x="-114300" y="534988"/>
            <a:ext cx="44180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 </a:t>
            </a:r>
            <a:r>
              <a:rPr lang="en-US" altLang="en-US">
                <a:solidFill>
                  <a:srgbClr val="FF00FF"/>
                </a:solidFill>
                <a:sym typeface="Wingdings" pitchFamily="2" charset="2"/>
              </a:rPr>
              <a:t> Enumerable</a:t>
            </a:r>
            <a:endParaRPr lang="en-US" altLang="en-US"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 calcmode="lin" valueType="num">
                                      <p:cBhvr additive="base">
                                        <p:cTn id="7"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anim calcmode="lin" valueType="num">
                                      <p:cBhvr additive="base">
                                        <p:cTn id="13"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anim calcmode="lin" valueType="num">
                                      <p:cBhvr additive="base">
                                        <p:cTn id="19"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152400" y="457200"/>
            <a:ext cx="9002713"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AC</a:t>
            </a:r>
            <a:r>
              <a:rPr lang="en-US" altLang="en-US" baseline="30000">
                <a:solidFill>
                  <a:schemeClr val="tx2"/>
                </a:solidFill>
              </a:rPr>
              <a:t>0</a:t>
            </a:r>
            <a:r>
              <a:rPr lang="en-US" altLang="en-US"/>
              <a:t> = Set of computational problems computed by</a:t>
            </a:r>
            <a:br>
              <a:rPr lang="en-US" altLang="en-US"/>
            </a:br>
            <a:r>
              <a:rPr lang="en-US" altLang="en-US"/>
              <a:t>        circuits of </a:t>
            </a:r>
            <a:r>
              <a:rPr lang="en-US" altLang="en-US" i="1"/>
              <a:t>and/or/not</a:t>
            </a:r>
            <a:r>
              <a:rPr lang="en-US" altLang="en-US"/>
              <a:t> gates each arbitrary fan-in </a:t>
            </a:r>
            <a:br>
              <a:rPr lang="en-US" altLang="en-US"/>
            </a:br>
            <a:r>
              <a:rPr lang="en-US" altLang="en-US"/>
              <a:t>        of constant depth and poly-size.</a:t>
            </a:r>
          </a:p>
          <a:p>
            <a:pPr>
              <a:buFontTx/>
              <a:buNone/>
            </a:pPr>
            <a:r>
              <a:rPr lang="en-US" altLang="en-US"/>
              <a:t>        = circuits of </a:t>
            </a:r>
            <a:r>
              <a:rPr lang="en-US" altLang="en-US" i="1"/>
              <a:t>and/or/not</a:t>
            </a:r>
            <a:r>
              <a:rPr lang="en-US" altLang="en-US"/>
              <a:t> gates each with two inputs </a:t>
            </a:r>
            <a:br>
              <a:rPr lang="en-US" altLang="en-US"/>
            </a:br>
            <a:r>
              <a:rPr lang="en-US" altLang="en-US"/>
              <a:t>        any depth        </a:t>
            </a:r>
            <a:br>
              <a:rPr lang="en-US" altLang="en-US"/>
            </a:br>
            <a:r>
              <a:rPr lang="en-US" altLang="en-US"/>
              <a:t>        but constant # of alternations between </a:t>
            </a:r>
            <a:r>
              <a:rPr lang="en-US" altLang="en-US" i="1"/>
              <a:t>and</a:t>
            </a:r>
            <a:r>
              <a:rPr lang="en-US" altLang="en-US"/>
              <a:t> &amp; </a:t>
            </a:r>
            <a:r>
              <a:rPr lang="en-US" altLang="en-US" i="1"/>
              <a:t>or</a:t>
            </a:r>
            <a:r>
              <a:rPr lang="en-US" altLang="en-US"/>
              <a:t>.</a:t>
            </a:r>
          </a:p>
          <a:p>
            <a:pPr lvl="1"/>
            <a:r>
              <a:rPr lang="en-US" altLang="en-US"/>
              <a:t>Arbitrary fan-in means can depend on all the input bits.</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AC</a:t>
            </a:r>
            <a:r>
              <a:rPr lang="en-US" sz="3200" b="1" baseline="30000" dirty="0">
                <a:solidFill>
                  <a:schemeClr val="tx2"/>
                </a:solidFill>
                <a:effectLst>
                  <a:outerShdw blurRad="38100" dist="38100" dir="2700000" algn="tl">
                    <a:srgbClr val="000000"/>
                  </a:outerShdw>
                </a:effectLst>
              </a:rPr>
              <a:t>0</a:t>
            </a:r>
          </a:p>
        </p:txBody>
      </p:sp>
      <p:sp>
        <p:nvSpPr>
          <p:cNvPr id="8196" name="Line 110"/>
          <p:cNvSpPr>
            <a:spLocks noChangeShapeType="1"/>
          </p:cNvSpPr>
          <p:nvPr/>
        </p:nvSpPr>
        <p:spPr bwMode="auto">
          <a:xfrm>
            <a:off x="2362200" y="4170363"/>
            <a:ext cx="0" cy="2459037"/>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197" name="Rectangle 28"/>
          <p:cNvSpPr>
            <a:spLocks noChangeArrowheads="1"/>
          </p:cNvSpPr>
          <p:nvPr/>
        </p:nvSpPr>
        <p:spPr bwMode="auto">
          <a:xfrm>
            <a:off x="914400" y="5018088"/>
            <a:ext cx="1563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constant</a:t>
            </a:r>
          </a:p>
        </p:txBody>
      </p:sp>
      <p:grpSp>
        <p:nvGrpSpPr>
          <p:cNvPr id="2" name="Group 33"/>
          <p:cNvGrpSpPr>
            <a:grpSpLocks/>
          </p:cNvGrpSpPr>
          <p:nvPr/>
        </p:nvGrpSpPr>
        <p:grpSpPr bwMode="auto">
          <a:xfrm>
            <a:off x="2425700" y="3697288"/>
            <a:ext cx="6108700" cy="3084512"/>
            <a:chOff x="380" y="1692"/>
            <a:chExt cx="4502" cy="2004"/>
          </a:xfrm>
        </p:grpSpPr>
        <p:grpSp>
          <p:nvGrpSpPr>
            <p:cNvPr id="8200" name="Group 34"/>
            <p:cNvGrpSpPr>
              <a:grpSpLocks/>
            </p:cNvGrpSpPr>
            <p:nvPr/>
          </p:nvGrpSpPr>
          <p:grpSpPr bwMode="auto">
            <a:xfrm>
              <a:off x="380" y="1692"/>
              <a:ext cx="4502" cy="1842"/>
              <a:chOff x="-96" y="1369"/>
              <a:chExt cx="5422" cy="2133"/>
            </a:xfrm>
          </p:grpSpPr>
          <p:sp>
            <p:nvSpPr>
              <p:cNvPr id="8202" name="Text Box 3"/>
              <p:cNvSpPr txBox="1">
                <a:spLocks noChangeArrowheads="1"/>
              </p:cNvSpPr>
              <p:nvPr/>
            </p:nvSpPr>
            <p:spPr bwMode="auto">
              <a:xfrm>
                <a:off x="-96" y="1369"/>
                <a:ext cx="179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800" i="1">
                    <a:solidFill>
                      <a:schemeClr val="accent2"/>
                    </a:solidFill>
                  </a:rPr>
                  <a:t>x</a:t>
                </a:r>
                <a:r>
                  <a:rPr lang="en-US" altLang="en-US" sz="1800" i="1" baseline="-25000">
                    <a:solidFill>
                      <a:schemeClr val="accent2"/>
                    </a:solidFill>
                  </a:rPr>
                  <a:t>1 </a:t>
                </a:r>
                <a:r>
                  <a:rPr lang="en-US" altLang="en-US" sz="1800" i="1">
                    <a:solidFill>
                      <a:schemeClr val="accent2"/>
                    </a:solidFill>
                  </a:rPr>
                  <a:t>¬x</a:t>
                </a:r>
                <a:r>
                  <a:rPr lang="en-US" altLang="en-US" sz="1800" i="1" baseline="-25000">
                    <a:solidFill>
                      <a:schemeClr val="accent2"/>
                    </a:solidFill>
                  </a:rPr>
                  <a:t>2  </a:t>
                </a:r>
                <a:r>
                  <a:rPr lang="en-US" altLang="en-US" sz="1800" i="1">
                    <a:solidFill>
                      <a:schemeClr val="accent2"/>
                    </a:solidFill>
                  </a:rPr>
                  <a:t>x</a:t>
                </a:r>
                <a:r>
                  <a:rPr lang="en-US" altLang="en-US" sz="1800" i="1" baseline="-25000">
                    <a:solidFill>
                      <a:schemeClr val="accent2"/>
                    </a:solidFill>
                  </a:rPr>
                  <a:t>3  </a:t>
                </a:r>
                <a:r>
                  <a:rPr lang="en-US" altLang="en-US" sz="1800" i="1">
                    <a:solidFill>
                      <a:schemeClr val="accent2"/>
                    </a:solidFill>
                  </a:rPr>
                  <a:t>…¬x</a:t>
                </a:r>
                <a:r>
                  <a:rPr lang="en-US" altLang="en-US" sz="1800" i="1" baseline="-25000">
                    <a:solidFill>
                      <a:schemeClr val="accent2"/>
                    </a:solidFill>
                  </a:rPr>
                  <a:t>n</a:t>
                </a:r>
                <a:r>
                  <a:rPr lang="en-US" altLang="en-US" sz="1800" i="1">
                    <a:solidFill>
                      <a:schemeClr val="accent2"/>
                    </a:solidFill>
                  </a:rPr>
                  <a:t> </a:t>
                </a:r>
              </a:p>
              <a:p>
                <a:pPr algn="ctr">
                  <a:buFontTx/>
                  <a:buNone/>
                </a:pPr>
                <a:endParaRPr lang="en-US" altLang="en-US" sz="1800" i="1" baseline="-25000">
                  <a:solidFill>
                    <a:schemeClr val="accent2"/>
                  </a:solidFill>
                </a:endParaRPr>
              </a:p>
            </p:txBody>
          </p:sp>
          <p:sp>
            <p:nvSpPr>
              <p:cNvPr id="8203" name="AutoShape 4"/>
              <p:cNvSpPr>
                <a:spLocks noChangeArrowheads="1"/>
              </p:cNvSpPr>
              <p:nvPr/>
            </p:nvSpPr>
            <p:spPr bwMode="auto">
              <a:xfrm rot="5400000" flipV="1">
                <a:off x="420" y="1873"/>
                <a:ext cx="575" cy="512"/>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8204" name="Line 5"/>
              <p:cNvSpPr>
                <a:spLocks noChangeShapeType="1"/>
              </p:cNvSpPr>
              <p:nvPr/>
            </p:nvSpPr>
            <p:spPr bwMode="auto">
              <a:xfrm flipH="1" flipV="1">
                <a:off x="384" y="1653"/>
                <a:ext cx="144"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05" name="Line 6"/>
              <p:cNvSpPr>
                <a:spLocks noChangeShapeType="1"/>
              </p:cNvSpPr>
              <p:nvPr/>
            </p:nvSpPr>
            <p:spPr bwMode="auto">
              <a:xfrm flipH="1" flipV="1">
                <a:off x="528" y="1646"/>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06" name="Line 7"/>
              <p:cNvSpPr>
                <a:spLocks noChangeShapeType="1"/>
              </p:cNvSpPr>
              <p:nvPr/>
            </p:nvSpPr>
            <p:spPr bwMode="auto">
              <a:xfrm flipV="1">
                <a:off x="912" y="1660"/>
                <a:ext cx="192"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07" name="Line 8"/>
              <p:cNvSpPr>
                <a:spLocks noChangeShapeType="1"/>
              </p:cNvSpPr>
              <p:nvPr/>
            </p:nvSpPr>
            <p:spPr bwMode="auto">
              <a:xfrm flipH="1" flipV="1">
                <a:off x="706" y="1646"/>
                <a:ext cx="0"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08" name="Line 9"/>
              <p:cNvSpPr>
                <a:spLocks noChangeShapeType="1"/>
              </p:cNvSpPr>
              <p:nvPr/>
            </p:nvSpPr>
            <p:spPr bwMode="auto">
              <a:xfrm flipV="1">
                <a:off x="816" y="1646"/>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09" name="Text Box 11"/>
              <p:cNvSpPr txBox="1">
                <a:spLocks noChangeArrowheads="1"/>
              </p:cNvSpPr>
              <p:nvPr/>
            </p:nvSpPr>
            <p:spPr bwMode="auto">
              <a:xfrm>
                <a:off x="1462" y="1383"/>
                <a:ext cx="1843"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800" i="1">
                    <a:solidFill>
                      <a:schemeClr val="accent2"/>
                    </a:solidFill>
                  </a:rPr>
                  <a:t>¬x</a:t>
                </a:r>
                <a:r>
                  <a:rPr lang="en-US" altLang="en-US" sz="1800" i="1" baseline="-25000">
                    <a:solidFill>
                      <a:schemeClr val="accent2"/>
                    </a:solidFill>
                  </a:rPr>
                  <a:t>1  </a:t>
                </a:r>
                <a:r>
                  <a:rPr lang="en-US" altLang="en-US" sz="1800" i="1">
                    <a:solidFill>
                      <a:schemeClr val="accent2"/>
                    </a:solidFill>
                  </a:rPr>
                  <a:t>x</a:t>
                </a:r>
                <a:r>
                  <a:rPr lang="en-US" altLang="en-US" sz="1800" i="1" baseline="-25000">
                    <a:solidFill>
                      <a:schemeClr val="accent2"/>
                    </a:solidFill>
                  </a:rPr>
                  <a:t>2 </a:t>
                </a:r>
                <a:r>
                  <a:rPr lang="en-US" altLang="en-US" sz="1800" i="1">
                    <a:solidFill>
                      <a:schemeClr val="accent2"/>
                    </a:solidFill>
                  </a:rPr>
                  <a:t>¬x</a:t>
                </a:r>
                <a:r>
                  <a:rPr lang="en-US" altLang="en-US" sz="1800" i="1" baseline="-25000">
                    <a:solidFill>
                      <a:schemeClr val="accent2"/>
                    </a:solidFill>
                  </a:rPr>
                  <a:t>3  </a:t>
                </a:r>
                <a:r>
                  <a:rPr lang="en-US" altLang="en-US" sz="1800" i="1">
                    <a:solidFill>
                      <a:schemeClr val="accent2"/>
                    </a:solidFill>
                  </a:rPr>
                  <a:t>… x</a:t>
                </a:r>
                <a:r>
                  <a:rPr lang="en-US" altLang="en-US" sz="1800" i="1" baseline="-25000">
                    <a:solidFill>
                      <a:schemeClr val="accent2"/>
                    </a:solidFill>
                  </a:rPr>
                  <a:t>n</a:t>
                </a:r>
                <a:r>
                  <a:rPr lang="en-US" altLang="en-US" sz="1800" i="1">
                    <a:solidFill>
                      <a:schemeClr val="accent2"/>
                    </a:solidFill>
                  </a:rPr>
                  <a:t> </a:t>
                </a:r>
              </a:p>
              <a:p>
                <a:pPr algn="ctr">
                  <a:buFontTx/>
                  <a:buNone/>
                </a:pPr>
                <a:endParaRPr lang="en-US" altLang="en-US" sz="1800" i="1" baseline="-25000">
                  <a:solidFill>
                    <a:schemeClr val="accent2"/>
                  </a:solidFill>
                </a:endParaRPr>
              </a:p>
            </p:txBody>
          </p:sp>
          <p:sp>
            <p:nvSpPr>
              <p:cNvPr id="8210" name="AutoShape 12"/>
              <p:cNvSpPr>
                <a:spLocks noChangeArrowheads="1"/>
              </p:cNvSpPr>
              <p:nvPr/>
            </p:nvSpPr>
            <p:spPr bwMode="auto">
              <a:xfrm rot="5400000" flipV="1">
                <a:off x="2008" y="1895"/>
                <a:ext cx="576" cy="508"/>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8211" name="Line 13"/>
              <p:cNvSpPr>
                <a:spLocks noChangeShapeType="1"/>
              </p:cNvSpPr>
              <p:nvPr/>
            </p:nvSpPr>
            <p:spPr bwMode="auto">
              <a:xfrm flipH="1" flipV="1">
                <a:off x="1968" y="1674"/>
                <a:ext cx="144"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12" name="Line 14"/>
              <p:cNvSpPr>
                <a:spLocks noChangeShapeType="1"/>
              </p:cNvSpPr>
              <p:nvPr/>
            </p:nvSpPr>
            <p:spPr bwMode="auto">
              <a:xfrm flipH="1" flipV="1">
                <a:off x="2112" y="1667"/>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13" name="Line 15"/>
              <p:cNvSpPr>
                <a:spLocks noChangeShapeType="1"/>
              </p:cNvSpPr>
              <p:nvPr/>
            </p:nvSpPr>
            <p:spPr bwMode="auto">
              <a:xfrm flipV="1">
                <a:off x="2496" y="1681"/>
                <a:ext cx="192"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14" name="Line 16"/>
              <p:cNvSpPr>
                <a:spLocks noChangeShapeType="1"/>
              </p:cNvSpPr>
              <p:nvPr/>
            </p:nvSpPr>
            <p:spPr bwMode="auto">
              <a:xfrm flipH="1" flipV="1">
                <a:off x="2290" y="1667"/>
                <a:ext cx="0"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15" name="Line 17"/>
              <p:cNvSpPr>
                <a:spLocks noChangeShapeType="1"/>
              </p:cNvSpPr>
              <p:nvPr/>
            </p:nvSpPr>
            <p:spPr bwMode="auto">
              <a:xfrm flipV="1">
                <a:off x="2400" y="1667"/>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16" name="Text Box 18"/>
              <p:cNvSpPr txBox="1">
                <a:spLocks noChangeArrowheads="1"/>
              </p:cNvSpPr>
              <p:nvPr/>
            </p:nvSpPr>
            <p:spPr bwMode="auto">
              <a:xfrm>
                <a:off x="3483" y="1396"/>
                <a:ext cx="184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800" i="1">
                    <a:solidFill>
                      <a:schemeClr val="accent2"/>
                    </a:solidFill>
                  </a:rPr>
                  <a:t>x</a:t>
                </a:r>
                <a:r>
                  <a:rPr lang="en-US" altLang="en-US" sz="1800" i="1" baseline="-25000">
                    <a:solidFill>
                      <a:schemeClr val="accent2"/>
                    </a:solidFill>
                  </a:rPr>
                  <a:t>1  </a:t>
                </a:r>
                <a:r>
                  <a:rPr lang="en-US" altLang="en-US" sz="1800" i="1">
                    <a:solidFill>
                      <a:schemeClr val="accent2"/>
                    </a:solidFill>
                  </a:rPr>
                  <a:t>x</a:t>
                </a:r>
                <a:r>
                  <a:rPr lang="en-US" altLang="en-US" sz="1800" i="1" baseline="-25000">
                    <a:solidFill>
                      <a:schemeClr val="accent2"/>
                    </a:solidFill>
                  </a:rPr>
                  <a:t>2 </a:t>
                </a:r>
                <a:r>
                  <a:rPr lang="en-US" altLang="en-US" sz="1800" i="1">
                    <a:solidFill>
                      <a:schemeClr val="accent2"/>
                    </a:solidFill>
                  </a:rPr>
                  <a:t>¬x</a:t>
                </a:r>
                <a:r>
                  <a:rPr lang="en-US" altLang="en-US" sz="1800" i="1" baseline="-25000">
                    <a:solidFill>
                      <a:schemeClr val="accent2"/>
                    </a:solidFill>
                  </a:rPr>
                  <a:t>3  </a:t>
                </a:r>
                <a:r>
                  <a:rPr lang="en-US" altLang="en-US" sz="1800" i="1">
                    <a:solidFill>
                      <a:schemeClr val="accent2"/>
                    </a:solidFill>
                  </a:rPr>
                  <a:t>… ¬x</a:t>
                </a:r>
                <a:r>
                  <a:rPr lang="en-US" altLang="en-US" sz="1800" i="1" baseline="-25000">
                    <a:solidFill>
                      <a:schemeClr val="accent2"/>
                    </a:solidFill>
                  </a:rPr>
                  <a:t>n</a:t>
                </a:r>
                <a:r>
                  <a:rPr lang="en-US" altLang="en-US" sz="1800" i="1">
                    <a:solidFill>
                      <a:schemeClr val="accent2"/>
                    </a:solidFill>
                  </a:rPr>
                  <a:t> </a:t>
                </a:r>
              </a:p>
              <a:p>
                <a:pPr algn="ctr">
                  <a:buFontTx/>
                  <a:buNone/>
                </a:pPr>
                <a:endParaRPr lang="en-US" altLang="en-US" sz="1800" i="1" baseline="-25000">
                  <a:solidFill>
                    <a:schemeClr val="accent2"/>
                  </a:solidFill>
                </a:endParaRPr>
              </a:p>
            </p:txBody>
          </p:sp>
          <p:sp>
            <p:nvSpPr>
              <p:cNvPr id="8217" name="AutoShape 19"/>
              <p:cNvSpPr>
                <a:spLocks noChangeArrowheads="1"/>
              </p:cNvSpPr>
              <p:nvPr/>
            </p:nvSpPr>
            <p:spPr bwMode="auto">
              <a:xfrm rot="5400000" flipV="1">
                <a:off x="4025" y="1907"/>
                <a:ext cx="576" cy="510"/>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8218" name="Line 20"/>
              <p:cNvSpPr>
                <a:spLocks noChangeShapeType="1"/>
              </p:cNvSpPr>
              <p:nvPr/>
            </p:nvSpPr>
            <p:spPr bwMode="auto">
              <a:xfrm flipH="1" flipV="1">
                <a:off x="3987" y="1687"/>
                <a:ext cx="144"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19" name="Line 21"/>
              <p:cNvSpPr>
                <a:spLocks noChangeShapeType="1"/>
              </p:cNvSpPr>
              <p:nvPr/>
            </p:nvSpPr>
            <p:spPr bwMode="auto">
              <a:xfrm flipH="1" flipV="1">
                <a:off x="4131" y="1680"/>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20" name="Line 22"/>
              <p:cNvSpPr>
                <a:spLocks noChangeShapeType="1"/>
              </p:cNvSpPr>
              <p:nvPr/>
            </p:nvSpPr>
            <p:spPr bwMode="auto">
              <a:xfrm flipV="1">
                <a:off x="4515" y="1694"/>
                <a:ext cx="192"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21" name="Line 23"/>
              <p:cNvSpPr>
                <a:spLocks noChangeShapeType="1"/>
              </p:cNvSpPr>
              <p:nvPr/>
            </p:nvSpPr>
            <p:spPr bwMode="auto">
              <a:xfrm flipH="1" flipV="1">
                <a:off x="4309" y="1680"/>
                <a:ext cx="0"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22" name="Line 24"/>
              <p:cNvSpPr>
                <a:spLocks noChangeShapeType="1"/>
              </p:cNvSpPr>
              <p:nvPr/>
            </p:nvSpPr>
            <p:spPr bwMode="auto">
              <a:xfrm flipV="1">
                <a:off x="4419" y="1680"/>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23" name="Rectangle 26"/>
              <p:cNvSpPr>
                <a:spLocks noChangeArrowheads="1"/>
              </p:cNvSpPr>
              <p:nvPr/>
            </p:nvSpPr>
            <p:spPr bwMode="auto">
              <a:xfrm>
                <a:off x="3207" y="1936"/>
                <a:ext cx="75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a:t>
                </a:r>
              </a:p>
            </p:txBody>
          </p:sp>
          <p:sp>
            <p:nvSpPr>
              <p:cNvPr id="8224" name="AutoShape 28"/>
              <p:cNvSpPr>
                <a:spLocks noChangeArrowheads="1"/>
              </p:cNvSpPr>
              <p:nvPr/>
            </p:nvSpPr>
            <p:spPr bwMode="auto">
              <a:xfrm rot="5400000" flipV="1">
                <a:off x="2504" y="2937"/>
                <a:ext cx="576" cy="55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8225" name="Line 30"/>
              <p:cNvSpPr>
                <a:spLocks noChangeShapeType="1"/>
              </p:cNvSpPr>
              <p:nvPr/>
            </p:nvSpPr>
            <p:spPr bwMode="auto">
              <a:xfrm flipH="1" flipV="1">
                <a:off x="720" y="2400"/>
                <a:ext cx="1968" cy="49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26" name="Line 31"/>
              <p:cNvSpPr>
                <a:spLocks noChangeShapeType="1"/>
              </p:cNvSpPr>
              <p:nvPr/>
            </p:nvSpPr>
            <p:spPr bwMode="auto">
              <a:xfrm flipH="1" flipV="1">
                <a:off x="2304" y="2421"/>
                <a:ext cx="384" cy="477"/>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27" name="Line 34"/>
              <p:cNvSpPr>
                <a:spLocks noChangeShapeType="1"/>
              </p:cNvSpPr>
              <p:nvPr/>
            </p:nvSpPr>
            <p:spPr bwMode="auto">
              <a:xfrm flipH="1" flipV="1">
                <a:off x="720" y="2400"/>
                <a:ext cx="1968" cy="49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28" name="Line 35"/>
              <p:cNvSpPr>
                <a:spLocks noChangeShapeType="1"/>
              </p:cNvSpPr>
              <p:nvPr/>
            </p:nvSpPr>
            <p:spPr bwMode="auto">
              <a:xfrm flipH="1" flipV="1">
                <a:off x="2304" y="2421"/>
                <a:ext cx="384" cy="477"/>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8229" name="Line 36"/>
              <p:cNvSpPr>
                <a:spLocks noChangeShapeType="1"/>
              </p:cNvSpPr>
              <p:nvPr/>
            </p:nvSpPr>
            <p:spPr bwMode="auto">
              <a:xfrm flipV="1">
                <a:off x="2976" y="2447"/>
                <a:ext cx="1333" cy="451"/>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grpSp>
        <p:cxnSp>
          <p:nvCxnSpPr>
            <p:cNvPr id="8201" name="AutoShape 37"/>
            <p:cNvCxnSpPr>
              <a:cxnSpLocks noChangeShapeType="1"/>
            </p:cNvCxnSpPr>
            <p:nvPr/>
          </p:nvCxnSpPr>
          <p:spPr bwMode="auto">
            <a:xfrm>
              <a:off x="2786" y="3550"/>
              <a:ext cx="0" cy="14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314432" name="Rectangle 64"/>
          <p:cNvSpPr>
            <a:spLocks noChangeArrowheads="1"/>
          </p:cNvSpPr>
          <p:nvPr/>
        </p:nvSpPr>
        <p:spPr bwMode="auto">
          <a:xfrm>
            <a:off x="5807075" y="5759450"/>
            <a:ext cx="34766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a:t>AC is short for </a:t>
            </a:r>
          </a:p>
          <a:p>
            <a:pPr algn="ctr">
              <a:buFontTx/>
              <a:buNone/>
            </a:pPr>
            <a:r>
              <a:rPr lang="en-US" altLang="en-US"/>
              <a:t>“Alternations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83651">
                                            <p:txEl>
                                              <p:pRg st="2" end="2"/>
                                            </p:txEl>
                                          </p:spTgt>
                                        </p:tgtEl>
                                        <p:attrNameLst>
                                          <p:attrName>style.visibility</p:attrName>
                                        </p:attrNameLst>
                                      </p:cBhvr>
                                      <p:to>
                                        <p:strVal val="visible"/>
                                      </p:to>
                                    </p:set>
                                    <p:anim calcmode="lin" valueType="num">
                                      <p:cBhvr additive="base">
                                        <p:cTn id="2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4432"/>
                                        </p:tgtEl>
                                        <p:attrNameLst>
                                          <p:attrName>style.visibility</p:attrName>
                                        </p:attrNameLst>
                                      </p:cBhvr>
                                      <p:to>
                                        <p:strVal val="visible"/>
                                      </p:to>
                                    </p:set>
                                    <p:anim calcmode="lin" valueType="num">
                                      <p:cBhvr additive="base">
                                        <p:cTn id="29" dur="500" fill="hold"/>
                                        <p:tgtEl>
                                          <p:spTgt spid="314432"/>
                                        </p:tgtEl>
                                        <p:attrNameLst>
                                          <p:attrName>ppt_x</p:attrName>
                                        </p:attrNameLst>
                                      </p:cBhvr>
                                      <p:tavLst>
                                        <p:tav tm="0">
                                          <p:val>
                                            <p:strVal val="#ppt_x"/>
                                          </p:val>
                                        </p:tav>
                                        <p:tav tm="100000">
                                          <p:val>
                                            <p:strVal val="#ppt_x"/>
                                          </p:val>
                                        </p:tav>
                                      </p:tavLst>
                                    </p:anim>
                                    <p:anim calcmode="lin" valueType="num">
                                      <p:cBhvr additive="base">
                                        <p:cTn id="30" dur="500" fill="hold"/>
                                        <p:tgtEl>
                                          <p:spTgt spid="3144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3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24" name="Rectangle 23"/>
          <p:cNvSpPr/>
          <p:nvPr/>
        </p:nvSpPr>
        <p:spPr>
          <a:xfrm>
            <a:off x="971550" y="981075"/>
            <a:ext cx="8839200" cy="1917700"/>
          </a:xfrm>
          <a:prstGeom prst="rect">
            <a:avLst/>
          </a:prstGeom>
        </p:spPr>
        <p:txBody>
          <a:bodyPr>
            <a:spAutoFit/>
          </a:bodyPr>
          <a:lstStyle/>
          <a:p>
            <a:pPr>
              <a:buFontTx/>
              <a:buNone/>
              <a:defRPr/>
            </a:pPr>
            <a:r>
              <a:rPr lang="en-US" sz="2400">
                <a:cs typeface="Times New Roman" pitchFamily="18" charset="0"/>
              </a:rPr>
              <a:t>If a language is </a:t>
            </a:r>
            <a:r>
              <a:rPr lang="en-US" sz="2400">
                <a:solidFill>
                  <a:srgbClr val="FF00FF"/>
                </a:solidFill>
                <a:cs typeface="Times New Roman" pitchFamily="18" charset="0"/>
              </a:rPr>
              <a:t>accepted</a:t>
            </a:r>
            <a:r>
              <a:rPr lang="en-US" sz="2400">
                <a:cs typeface="Times New Roman" pitchFamily="18" charset="0"/>
              </a:rPr>
              <a:t> by TM M </a:t>
            </a:r>
            <a:r>
              <a:rPr lang="en-US" sz="2400"/>
              <a:t>(says yes on yes)</a:t>
            </a:r>
            <a:endParaRPr lang="en-US" sz="2400">
              <a:cs typeface="Times New Roman" pitchFamily="18" charset="0"/>
            </a:endParaRPr>
          </a:p>
          <a:p>
            <a:pPr>
              <a:buFontTx/>
              <a:buNone/>
              <a:defRPr/>
            </a:pPr>
            <a:r>
              <a:rPr lang="en-US" sz="2400">
                <a:cs typeface="Times New Roman" pitchFamily="18" charset="0"/>
              </a:rPr>
              <a:t>then there is a TM M</a:t>
            </a:r>
            <a:r>
              <a:rPr lang="en-US" sz="2400"/>
              <a:t>'</a:t>
            </a:r>
            <a:r>
              <a:rPr lang="en-US" sz="2400">
                <a:cs typeface="Times New Roman" pitchFamily="18" charset="0"/>
              </a:rPr>
              <a:t> that </a:t>
            </a:r>
            <a:r>
              <a:rPr lang="en-US" sz="2400">
                <a:solidFill>
                  <a:srgbClr val="FF00FF"/>
                </a:solidFill>
                <a:cs typeface="Times New Roman" pitchFamily="18" charset="0"/>
              </a:rPr>
              <a:t>enumerates</a:t>
            </a:r>
            <a:r>
              <a:rPr lang="en-US" sz="2400">
                <a:cs typeface="Times New Roman" pitchFamily="18" charset="0"/>
              </a:rPr>
              <a:t> it</a:t>
            </a:r>
          </a:p>
          <a:p>
            <a:pPr lvl="1">
              <a:buFont typeface="Arial" charset="0"/>
              <a:buChar char="•"/>
              <a:defRPr/>
            </a:pPr>
            <a:r>
              <a:rPr lang="en-US" sz="2400">
                <a:effectLst>
                  <a:outerShdw blurRad="38100" dist="38100" dir="2700000" algn="tl">
                    <a:srgbClr val="000000"/>
                  </a:outerShdw>
                </a:effectLst>
                <a:cs typeface="Times New Roman" pitchFamily="18" charset="0"/>
              </a:rPr>
              <a:t>For every </a:t>
            </a:r>
            <a:r>
              <a:rPr lang="en-US" sz="2400" i="1">
                <a:solidFill>
                  <a:srgbClr val="FF0000"/>
                </a:solidFill>
                <a:effectLst>
                  <a:outerShdw blurRad="38100" dist="38100" dir="2700000" algn="tl">
                    <a:srgbClr val="000000"/>
                  </a:outerShdw>
                </a:effectLst>
                <a:cs typeface="Times New Roman" pitchFamily="18" charset="0"/>
              </a:rPr>
              <a:t>no </a:t>
            </a:r>
            <a:r>
              <a:rPr lang="en-US" sz="2400">
                <a:effectLst>
                  <a:outerShdw blurRad="38100" dist="38100" dir="2700000" algn="tl">
                    <a:srgbClr val="000000"/>
                  </a:outerShdw>
                </a:effectLst>
                <a:cs typeface="Times New Roman" pitchFamily="18" charset="0"/>
              </a:rPr>
              <a:t>input </a:t>
            </a:r>
            <a:r>
              <a:rPr lang="en-US" sz="2400" i="1">
                <a:effectLst>
                  <a:outerShdw blurRad="38100" dist="38100" dir="2700000" algn="tl">
                    <a:srgbClr val="000000"/>
                  </a:outerShdw>
                </a:effectLst>
              </a:rPr>
              <a:t>I</a:t>
            </a:r>
            <a:r>
              <a:rPr lang="en-US" sz="2400" i="1" baseline="-25000">
                <a:effectLst>
                  <a:outerShdw blurRad="38100" dist="38100" dir="2700000" algn="tl">
                    <a:srgbClr val="000000"/>
                  </a:outerShdw>
                </a:effectLst>
              </a:rPr>
              <a:t>i</a:t>
            </a:r>
            <a:r>
              <a:rPr lang="en-US" sz="2400">
                <a:effectLst>
                  <a:outerShdw blurRad="38100" dist="38100" dir="2700000" algn="tl">
                    <a:srgbClr val="000000"/>
                  </a:outerShdw>
                </a:effectLst>
                <a:cs typeface="Times New Roman" pitchFamily="18" charset="0"/>
              </a:rPr>
              <a:t>, </a:t>
            </a:r>
          </a:p>
          <a:p>
            <a:pPr lvl="2">
              <a:buFont typeface="Arial" charset="0"/>
              <a:buChar char="•"/>
              <a:defRPr/>
            </a:pPr>
            <a:r>
              <a:rPr lang="en-US" sz="2400">
                <a:effectLst>
                  <a:outerShdw blurRad="38100" dist="38100" dir="2700000" algn="tl">
                    <a:srgbClr val="000000"/>
                  </a:outerShdw>
                </a:effectLst>
                <a:cs typeface="Times New Roman" pitchFamily="18" charset="0"/>
              </a:rPr>
              <a:t>M never halts on it.</a:t>
            </a:r>
          </a:p>
          <a:p>
            <a:pPr lvl="2">
              <a:buFont typeface="Arial" charset="0"/>
              <a:buChar char="•"/>
              <a:defRPr/>
            </a:pPr>
            <a:r>
              <a:rPr lang="en-US" sz="2400">
                <a:effectLst>
                  <a:outerShdw blurRad="38100" dist="38100" dir="2700000" algn="tl">
                    <a:srgbClr val="000000"/>
                  </a:outerShdw>
                </a:effectLst>
                <a:cs typeface="Times New Roman" pitchFamily="18" charset="0"/>
              </a:rPr>
              <a:t>And hence is never printed.</a:t>
            </a:r>
          </a:p>
        </p:txBody>
      </p:sp>
      <p:cxnSp>
        <p:nvCxnSpPr>
          <p:cNvPr id="72708" name="Straight Arrow Connector 12"/>
          <p:cNvCxnSpPr>
            <a:cxnSpLocks noChangeShapeType="1"/>
          </p:cNvCxnSpPr>
          <p:nvPr/>
        </p:nvCxnSpPr>
        <p:spPr bwMode="auto">
          <a:xfrm flipV="1">
            <a:off x="2003425" y="3573463"/>
            <a:ext cx="301625" cy="280987"/>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sp>
        <p:nvSpPr>
          <p:cNvPr id="8" name="Text Box 6"/>
          <p:cNvSpPr txBox="1">
            <a:spLocks noChangeArrowheads="1"/>
          </p:cNvSpPr>
          <p:nvPr/>
        </p:nvSpPr>
        <p:spPr bwMode="auto">
          <a:xfrm>
            <a:off x="1873250" y="3033713"/>
            <a:ext cx="3032125" cy="461962"/>
          </a:xfrm>
          <a:prstGeom prst="rect">
            <a:avLst/>
          </a:prstGeom>
          <a:noFill/>
          <a:ln w="38100" cap="sq">
            <a:noFill/>
            <a:miter lim="800000"/>
            <a:headEnd/>
            <a:tailEnd/>
          </a:ln>
          <a:effectLst/>
        </p:spPr>
        <p:txBody>
          <a:bodyPr wrap="none" lIns="274320" rIns="274320">
            <a:spAutoFit/>
          </a:bodyPr>
          <a:lstStyle/>
          <a:p>
            <a:pPr>
              <a:buFontTx/>
              <a:buNone/>
              <a:defRPr/>
            </a:pPr>
            <a:r>
              <a:rPr lang="en-US" sz="2400" i="1" dirty="0">
                <a:effectLst>
                  <a:outerShdw blurRad="38100" dist="38100" dir="2700000" algn="tl">
                    <a:srgbClr val="000000"/>
                  </a:outerShdw>
                </a:effectLst>
              </a:rPr>
              <a:t>I</a:t>
            </a:r>
            <a:r>
              <a:rPr lang="en-US" sz="2400" i="1" baseline="-25000" dirty="0">
                <a:effectLst>
                  <a:outerShdw blurRad="38100" dist="38100" dir="2700000" algn="tl">
                    <a:srgbClr val="000000"/>
                  </a:outerShdw>
                </a:effectLst>
              </a:rPr>
              <a:t>1</a:t>
            </a:r>
            <a:r>
              <a:rPr lang="en-US" sz="2400" i="1" dirty="0">
                <a:effectLst>
                  <a:outerShdw blurRad="38100" dist="38100" dir="2700000" algn="tl">
                    <a:srgbClr val="000000"/>
                  </a:outerShdw>
                </a:effectLst>
              </a:rPr>
              <a:t>  I</a:t>
            </a:r>
            <a:r>
              <a:rPr lang="en-US" sz="2400" i="1" baseline="-25000" dirty="0">
                <a:effectLst>
                  <a:outerShdw blurRad="38100" dist="38100" dir="2700000" algn="tl">
                    <a:srgbClr val="000000"/>
                  </a:outerShdw>
                </a:effectLst>
              </a:rPr>
              <a:t>2</a:t>
            </a:r>
            <a:r>
              <a:rPr lang="en-US" sz="2400" i="1" dirty="0">
                <a:effectLst>
                  <a:outerShdw blurRad="38100" dist="38100" dir="2700000" algn="tl">
                    <a:srgbClr val="000000"/>
                  </a:outerShdw>
                </a:effectLst>
              </a:rPr>
              <a:t>  I</a:t>
            </a:r>
            <a:r>
              <a:rPr lang="en-US" sz="2400" i="1" baseline="-25000" dirty="0">
                <a:effectLst>
                  <a:outerShdw blurRad="38100" dist="38100" dir="2700000" algn="tl">
                    <a:srgbClr val="000000"/>
                  </a:outerShdw>
                </a:effectLst>
              </a:rPr>
              <a:t>3</a:t>
            </a:r>
            <a:r>
              <a:rPr lang="en-US" sz="2400" i="1" dirty="0">
                <a:effectLst>
                  <a:outerShdw blurRad="38100" dist="38100" dir="2700000" algn="tl">
                    <a:srgbClr val="000000"/>
                  </a:outerShdw>
                </a:effectLst>
              </a:rPr>
              <a:t>   …     I</a:t>
            </a:r>
            <a:r>
              <a:rPr lang="en-US" sz="2400" i="1" baseline="-25000" dirty="0">
                <a:effectLst>
                  <a:outerShdw blurRad="38100" dist="38100" dir="2700000" algn="tl">
                    <a:srgbClr val="000000"/>
                  </a:outerShdw>
                </a:effectLst>
              </a:rPr>
              <a:t>i</a:t>
            </a:r>
            <a:r>
              <a:rPr lang="en-US" sz="2400" i="1" dirty="0">
                <a:effectLst>
                  <a:outerShdw blurRad="38100" dist="38100" dir="2700000" algn="tl">
                    <a:srgbClr val="000000"/>
                  </a:outerShdw>
                </a:effectLst>
              </a:rPr>
              <a:t>  …</a:t>
            </a:r>
          </a:p>
        </p:txBody>
      </p:sp>
      <p:grpSp>
        <p:nvGrpSpPr>
          <p:cNvPr id="72710" name="Group 18"/>
          <p:cNvGrpSpPr>
            <a:grpSpLocks/>
          </p:cNvGrpSpPr>
          <p:nvPr/>
        </p:nvGrpSpPr>
        <p:grpSpPr bwMode="auto">
          <a:xfrm>
            <a:off x="1216025" y="3489325"/>
            <a:ext cx="715963" cy="3395663"/>
            <a:chOff x="1216575" y="3489151"/>
            <a:chExt cx="715902" cy="3396233"/>
          </a:xfrm>
        </p:grpSpPr>
        <p:sp>
          <p:nvSpPr>
            <p:cNvPr id="10" name="Rectangle 8"/>
            <p:cNvSpPr>
              <a:spLocks noChangeArrowheads="1"/>
            </p:cNvSpPr>
            <p:nvPr/>
          </p:nvSpPr>
          <p:spPr bwMode="auto">
            <a:xfrm>
              <a:off x="1216575" y="3489151"/>
              <a:ext cx="715902" cy="2676974"/>
            </a:xfrm>
            <a:prstGeom prst="rect">
              <a:avLst/>
            </a:prstGeom>
            <a:noFill/>
            <a:ln w="38100" cap="sq">
              <a:noFill/>
              <a:miter lim="800000"/>
              <a:headEnd/>
              <a:tailEnd/>
            </a:ln>
            <a:effectLst/>
          </p:spPr>
          <p:txBody>
            <a:bodyPr wrap="none" lIns="274320" rIns="274320">
              <a:spAutoFit/>
            </a:bodyPr>
            <a:lstStyle/>
            <a:p>
              <a:pPr marL="457200" indent="-457200">
                <a:buFontTx/>
                <a:buNone/>
                <a:defRPr/>
              </a:pPr>
              <a:r>
                <a:rPr lang="en-US" sz="2400" i="1" dirty="0">
                  <a:effectLst>
                    <a:outerShdw blurRad="38100" dist="38100" dir="2700000" algn="tl">
                      <a:srgbClr val="000000"/>
                    </a:outerShdw>
                  </a:effectLst>
                </a:rPr>
                <a:t>1</a:t>
              </a:r>
              <a:endParaRPr lang="en-US" sz="2400" i="1" baseline="-25000"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2</a:t>
              </a:r>
              <a:endParaRPr lang="en-US" sz="2400" i="1" baseline="-25000"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3</a:t>
              </a:r>
              <a:endParaRPr lang="en-US" sz="2400" i="1" baseline="-25000"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4</a:t>
              </a:r>
              <a:endParaRPr lang="en-US" sz="2400" i="1" baseline="-25000" dirty="0">
                <a:effectLst>
                  <a:outerShdw blurRad="38100" dist="38100" dir="2700000" algn="tl">
                    <a:srgbClr val="000000"/>
                  </a:outerShdw>
                </a:effectLst>
              </a:endParaRPr>
            </a:p>
            <a:p>
              <a:pPr marL="457200" indent="-457200">
                <a:buFontTx/>
                <a:buNone/>
                <a:defRPr/>
              </a:pPr>
              <a:endParaRPr lang="en-US" sz="2400" i="1" dirty="0">
                <a:effectLst>
                  <a:outerShdw blurRad="38100" dist="38100" dir="2700000" algn="tl">
                    <a:srgbClr val="000000"/>
                  </a:outerShdw>
                </a:effectLst>
              </a:endParaRPr>
            </a:p>
            <a:p>
              <a:pPr marL="457200" indent="-457200">
                <a:buFontTx/>
                <a:buNone/>
                <a:defRPr/>
              </a:pPr>
              <a:endParaRPr lang="en-US" sz="2400" i="1" dirty="0">
                <a:effectLst>
                  <a:outerShdw blurRad="38100" dist="38100" dir="2700000" algn="tl">
                    <a:srgbClr val="000000"/>
                  </a:outerShdw>
                </a:effectLst>
              </a:endParaRPr>
            </a:p>
            <a:p>
              <a:pPr marL="457200" indent="-457200">
                <a:buFontTx/>
                <a:buNone/>
                <a:defRPr/>
              </a:pPr>
              <a:r>
                <a:rPr lang="en-US" sz="2400" i="1" dirty="0">
                  <a:effectLst>
                    <a:outerShdw blurRad="38100" dist="38100" dir="2700000" algn="tl">
                      <a:srgbClr val="000000"/>
                    </a:outerShdw>
                  </a:effectLst>
                </a:rPr>
                <a:t> j</a:t>
              </a:r>
              <a:endParaRPr lang="en-US" sz="2400" i="1" baseline="-25000" dirty="0">
                <a:effectLst>
                  <a:outerShdw blurRad="38100" dist="38100" dir="2700000" algn="tl">
                    <a:srgbClr val="000000"/>
                  </a:outerShdw>
                </a:effectLst>
              </a:endParaRPr>
            </a:p>
          </p:txBody>
        </p:sp>
        <p:sp>
          <p:nvSpPr>
            <p:cNvPr id="11" name="Text Box 9"/>
            <p:cNvSpPr txBox="1">
              <a:spLocks noChangeArrowheads="1"/>
            </p:cNvSpPr>
            <p:nvPr/>
          </p:nvSpPr>
          <p:spPr bwMode="auto">
            <a:xfrm rot="5400000">
              <a:off x="1262499" y="5143663"/>
              <a:ext cx="862158" cy="461923"/>
            </a:xfrm>
            <a:prstGeom prst="rect">
              <a:avLst/>
            </a:prstGeom>
            <a:noFill/>
            <a:ln w="38100" cap="sq">
              <a:noFill/>
              <a:miter lim="800000"/>
              <a:headEnd/>
              <a:tailEnd/>
            </a:ln>
            <a:effectLst/>
          </p:spPr>
          <p:txBody>
            <a:bodyPr wrap="none" lIns="274320" rIns="274320">
              <a:spAutoFit/>
            </a:bodyPr>
            <a:lstStyle/>
            <a:p>
              <a:pPr>
                <a:buFontTx/>
                <a:buNone/>
                <a:defRPr/>
              </a:pPr>
              <a:r>
                <a:rPr lang="en-US" sz="2400">
                  <a:effectLst>
                    <a:outerShdw blurRad="38100" dist="38100" dir="2700000" algn="tl">
                      <a:srgbClr val="000000"/>
                    </a:outerShdw>
                  </a:effectLst>
                </a:rPr>
                <a:t>…</a:t>
              </a:r>
            </a:p>
          </p:txBody>
        </p:sp>
        <p:sp>
          <p:nvSpPr>
            <p:cNvPr id="12" name="Text Box 10"/>
            <p:cNvSpPr txBox="1">
              <a:spLocks noChangeArrowheads="1"/>
            </p:cNvSpPr>
            <p:nvPr/>
          </p:nvSpPr>
          <p:spPr bwMode="auto">
            <a:xfrm rot="5400000">
              <a:off x="1245038" y="6223343"/>
              <a:ext cx="862158" cy="461924"/>
            </a:xfrm>
            <a:prstGeom prst="rect">
              <a:avLst/>
            </a:prstGeom>
            <a:noFill/>
            <a:ln w="38100" cap="sq">
              <a:noFill/>
              <a:miter lim="800000"/>
              <a:headEnd/>
              <a:tailEnd/>
            </a:ln>
            <a:effectLst/>
          </p:spPr>
          <p:txBody>
            <a:bodyPr wrap="none" lIns="274320" rIns="274320">
              <a:spAutoFit/>
            </a:bodyPr>
            <a:lstStyle/>
            <a:p>
              <a:pPr>
                <a:buFontTx/>
                <a:buNone/>
                <a:defRPr/>
              </a:pPr>
              <a:r>
                <a:rPr lang="en-US" sz="2400">
                  <a:effectLst>
                    <a:outerShdw blurRad="38100" dist="38100" dir="2700000" algn="tl">
                      <a:srgbClr val="000000"/>
                    </a:outerShdw>
                  </a:effectLst>
                </a:rPr>
                <a:t>…</a:t>
              </a:r>
            </a:p>
          </p:txBody>
        </p:sp>
      </p:grpSp>
      <p:cxnSp>
        <p:nvCxnSpPr>
          <p:cNvPr id="72711" name="Straight Arrow Connector 28"/>
          <p:cNvCxnSpPr>
            <a:cxnSpLocks noChangeShapeType="1"/>
          </p:cNvCxnSpPr>
          <p:nvPr/>
        </p:nvCxnSpPr>
        <p:spPr bwMode="auto">
          <a:xfrm flipV="1">
            <a:off x="1979613" y="3573463"/>
            <a:ext cx="647700" cy="576262"/>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72712" name="Straight Arrow Connector 33"/>
          <p:cNvCxnSpPr>
            <a:cxnSpLocks noChangeShapeType="1"/>
          </p:cNvCxnSpPr>
          <p:nvPr/>
        </p:nvCxnSpPr>
        <p:spPr bwMode="auto">
          <a:xfrm flipV="1">
            <a:off x="1925638" y="3489325"/>
            <a:ext cx="1206500" cy="1011238"/>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72713" name="Straight Arrow Connector 34"/>
          <p:cNvCxnSpPr>
            <a:cxnSpLocks noChangeShapeType="1"/>
            <a:endCxn id="8" idx="2"/>
          </p:cNvCxnSpPr>
          <p:nvPr/>
        </p:nvCxnSpPr>
        <p:spPr bwMode="auto">
          <a:xfrm flipV="1">
            <a:off x="1870075" y="3495675"/>
            <a:ext cx="1519238" cy="1355725"/>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72714" name="Straight Arrow Connector 35"/>
          <p:cNvCxnSpPr>
            <a:cxnSpLocks noChangeShapeType="1"/>
          </p:cNvCxnSpPr>
          <p:nvPr/>
        </p:nvCxnSpPr>
        <p:spPr bwMode="auto">
          <a:xfrm flipV="1">
            <a:off x="1816100" y="3495675"/>
            <a:ext cx="1963738" cy="1708150"/>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72715" name="Straight Arrow Connector 36"/>
          <p:cNvCxnSpPr>
            <a:cxnSpLocks noChangeShapeType="1"/>
          </p:cNvCxnSpPr>
          <p:nvPr/>
        </p:nvCxnSpPr>
        <p:spPr bwMode="auto">
          <a:xfrm flipV="1">
            <a:off x="1760538" y="3495675"/>
            <a:ext cx="2306637" cy="2058988"/>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flipV="1">
            <a:off x="1763713" y="3495675"/>
            <a:ext cx="2663825" cy="2344738"/>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V="1">
            <a:off x="1763713" y="3495675"/>
            <a:ext cx="2952750" cy="2641600"/>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flipV="1">
            <a:off x="1763713" y="3495675"/>
            <a:ext cx="3384550" cy="2936875"/>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72720" name="Rectangle 49"/>
          <p:cNvSpPr>
            <a:spLocks noChangeArrowheads="1"/>
          </p:cNvSpPr>
          <p:nvPr/>
        </p:nvSpPr>
        <p:spPr bwMode="auto">
          <a:xfrm>
            <a:off x="-114300" y="534988"/>
            <a:ext cx="44180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 </a:t>
            </a:r>
            <a:r>
              <a:rPr lang="en-US" altLang="en-US">
                <a:solidFill>
                  <a:srgbClr val="FF00FF"/>
                </a:solidFill>
                <a:sym typeface="Wingdings" pitchFamily="2" charset="2"/>
              </a:rPr>
              <a:t> Enumerable</a:t>
            </a:r>
            <a:endParaRPr lang="en-US" altLang="en-US"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 calcmode="lin" valueType="num">
                                      <p:cBhvr additive="base">
                                        <p:cTn id="7"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anim calcmode="lin" valueType="num">
                                      <p:cBhvr additive="base">
                                        <p:cTn id="13"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anim calcmode="lin" valueType="num">
                                      <p:cBhvr additive="base">
                                        <p:cTn id="19"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 presetClass="entr" presetSubtype="12"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0-#ppt_w/2"/>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000"/>
                            </p:stCondLst>
                            <p:childTnLst>
                              <p:par>
                                <p:cTn id="33" presetID="2" presetClass="entr" presetSubtype="12"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sp>
        <p:nvSpPr>
          <p:cNvPr id="8" name="Rectangle 7"/>
          <p:cNvSpPr>
            <a:spLocks noChangeArrowheads="1"/>
          </p:cNvSpPr>
          <p:nvPr/>
        </p:nvSpPr>
        <p:spPr bwMode="auto">
          <a:xfrm>
            <a:off x="971550" y="1484313"/>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If a language is </a:t>
            </a:r>
            <a:r>
              <a:rPr lang="en-US" altLang="en-US" sz="2400">
                <a:solidFill>
                  <a:srgbClr val="FF00FF"/>
                </a:solidFill>
                <a:cs typeface="Times New Roman" pitchFamily="18" charset="0"/>
              </a:rPr>
              <a:t>enumerated </a:t>
            </a:r>
            <a:r>
              <a:rPr lang="en-US" altLang="en-US" sz="2400">
                <a:cs typeface="Times New Roman" pitchFamily="18" charset="0"/>
              </a:rPr>
              <a:t>by TM M</a:t>
            </a:r>
            <a:r>
              <a:rPr lang="en-US" altLang="en-US" sz="2400"/>
              <a:t>'</a:t>
            </a:r>
            <a:r>
              <a:rPr lang="en-US" altLang="en-US" sz="2400">
                <a:cs typeface="Times New Roman" pitchFamily="18" charset="0"/>
              </a:rPr>
              <a:t>,</a:t>
            </a:r>
            <a:br>
              <a:rPr lang="en-US" altLang="en-US" sz="2400">
                <a:cs typeface="Times New Roman" pitchFamily="18" charset="0"/>
              </a:rPr>
            </a:br>
            <a:r>
              <a:rPr lang="en-US" altLang="en-US" sz="2400">
                <a:cs typeface="Times New Roman" pitchFamily="18" charset="0"/>
              </a:rPr>
              <a:t>then there is a TM M that </a:t>
            </a:r>
            <a:r>
              <a:rPr lang="en-US" altLang="en-US" sz="2400">
                <a:solidFill>
                  <a:srgbClr val="FF00FF"/>
                </a:solidFill>
                <a:cs typeface="Times New Roman" pitchFamily="18" charset="0"/>
              </a:rPr>
              <a:t>accepts</a:t>
            </a:r>
            <a:r>
              <a:rPr lang="en-US" altLang="en-US" sz="2400">
                <a:cs typeface="Times New Roman" pitchFamily="18" charset="0"/>
              </a:rPr>
              <a:t> it</a:t>
            </a:r>
          </a:p>
        </p:txBody>
      </p:sp>
      <p:sp>
        <p:nvSpPr>
          <p:cNvPr id="54279" name="Rectangle 8"/>
          <p:cNvSpPr>
            <a:spLocks noChangeArrowheads="1"/>
          </p:cNvSpPr>
          <p:nvPr/>
        </p:nvSpPr>
        <p:spPr bwMode="auto">
          <a:xfrm>
            <a:off x="1133475" y="2243138"/>
            <a:ext cx="883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cs typeface="Times New Roman" pitchFamily="18" charset="0"/>
              </a:rPr>
              <a:t>M(I) = </a:t>
            </a:r>
          </a:p>
          <a:p>
            <a:pPr>
              <a:buFontTx/>
              <a:buNone/>
            </a:pPr>
            <a:r>
              <a:rPr lang="en-US" altLang="en-US" sz="2400">
                <a:cs typeface="Times New Roman" pitchFamily="18" charset="0"/>
              </a:rPr>
              <a:t>   { </a:t>
            </a:r>
          </a:p>
          <a:p>
            <a:pPr>
              <a:buFontTx/>
              <a:buNone/>
            </a:pPr>
            <a:r>
              <a:rPr lang="en-US" altLang="en-US" sz="2400">
                <a:cs typeface="Times New Roman" pitchFamily="18" charset="0"/>
              </a:rPr>
              <a:t>       Run M</a:t>
            </a:r>
            <a:r>
              <a:rPr lang="en-US" altLang="en-US" sz="2400"/>
              <a:t>' and halt and accept if I is printed</a:t>
            </a:r>
          </a:p>
          <a:p>
            <a:pPr>
              <a:buFontTx/>
              <a:buNone/>
            </a:pPr>
            <a:r>
              <a:rPr lang="en-US" altLang="en-US" sz="2400">
                <a:cs typeface="Times New Roman" pitchFamily="18" charset="0"/>
              </a:rPr>
              <a:t>   }</a:t>
            </a:r>
          </a:p>
        </p:txBody>
      </p:sp>
      <p:sp>
        <p:nvSpPr>
          <p:cNvPr id="10" name="Rectangle 9"/>
          <p:cNvSpPr/>
          <p:nvPr/>
        </p:nvSpPr>
        <p:spPr>
          <a:xfrm>
            <a:off x="628650" y="3976688"/>
            <a:ext cx="8839200" cy="1938337"/>
          </a:xfrm>
          <a:prstGeom prst="rect">
            <a:avLst/>
          </a:prstGeom>
        </p:spPr>
        <p:txBody>
          <a:bodyPr>
            <a:spAutoFit/>
          </a:bodyPr>
          <a:lstStyle/>
          <a:p>
            <a:pPr lvl="2">
              <a:buFont typeface="Arial" pitchFamily="34" charset="0"/>
              <a:buChar char="•"/>
              <a:defRPr/>
            </a:pPr>
            <a:r>
              <a:rPr lang="en-US" sz="2400" dirty="0">
                <a:cs typeface="Times New Roman" pitchFamily="18" charset="0"/>
              </a:rPr>
              <a:t>on every </a:t>
            </a:r>
            <a:r>
              <a:rPr lang="en-US" sz="2400" i="1" dirty="0">
                <a:solidFill>
                  <a:srgbClr val="FF0000"/>
                </a:solidFill>
                <a:cs typeface="Times New Roman" pitchFamily="18" charset="0"/>
              </a:rPr>
              <a:t>yes</a:t>
            </a:r>
            <a:r>
              <a:rPr lang="en-US" sz="2400" dirty="0">
                <a:cs typeface="Times New Roman" pitchFamily="18" charset="0"/>
              </a:rPr>
              <a:t> </a:t>
            </a:r>
            <a:r>
              <a:rPr lang="en-US" sz="2400" dirty="0">
                <a:cs typeface="Times New Roman" pitchFamily="18" charset="0"/>
              </a:rPr>
              <a:t>input, the machine halts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and </a:t>
            </a:r>
            <a:r>
              <a:rPr lang="en-US" sz="2400" dirty="0">
                <a:cs typeface="Times New Roman" pitchFamily="18" charset="0"/>
              </a:rPr>
              <a:t>gives the </a:t>
            </a:r>
            <a:r>
              <a:rPr lang="en-US" sz="2400" dirty="0">
                <a:cs typeface="Times New Roman" pitchFamily="18" charset="0"/>
              </a:rPr>
              <a:t>correct answer.</a:t>
            </a:r>
          </a:p>
          <a:p>
            <a:pPr lvl="2">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no</a:t>
            </a:r>
            <a:r>
              <a:rPr lang="en-US" sz="2400" dirty="0">
                <a:solidFill>
                  <a:srgbClr val="FF0000"/>
                </a:solidFill>
                <a:cs typeface="Times New Roman" pitchFamily="18" charset="0"/>
              </a:rPr>
              <a:t> </a:t>
            </a:r>
            <a:r>
              <a:rPr lang="en-US" sz="2400" dirty="0">
                <a:cs typeface="Times New Roman" pitchFamily="18" charset="0"/>
              </a:rPr>
              <a:t>input, the machine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could halt and </a:t>
            </a:r>
            <a:r>
              <a:rPr lang="en-US" sz="2400" dirty="0">
                <a:cs typeface="Times New Roman" pitchFamily="18" charset="0"/>
              </a:rPr>
              <a:t>gives the </a:t>
            </a:r>
            <a:r>
              <a:rPr lang="en-US" sz="2400" dirty="0">
                <a:cs typeface="Times New Roman" pitchFamily="18" charset="0"/>
              </a:rPr>
              <a:t>correct answer</a:t>
            </a:r>
            <a:br>
              <a:rPr lang="en-US" sz="2400" dirty="0">
                <a:cs typeface="Times New Roman" pitchFamily="18" charset="0"/>
              </a:rPr>
            </a:br>
            <a:r>
              <a:rPr lang="en-US" sz="2400" dirty="0">
                <a:cs typeface="Times New Roman" pitchFamily="18" charset="0"/>
              </a:rPr>
              <a:t>   or could run for ever.</a:t>
            </a:r>
            <a:endParaRPr lang="en-US" sz="2400" dirty="0">
              <a:effectLst>
                <a:outerShdw blurRad="38100" dist="38100" dir="2700000" algn="tl">
                  <a:srgbClr val="000000"/>
                </a:outerShdw>
              </a:effectLst>
              <a:cs typeface="Times New Roman" pitchFamily="18" charset="0"/>
            </a:endParaRPr>
          </a:p>
        </p:txBody>
      </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101383" name="Rectangle 49"/>
          <p:cNvSpPr>
            <a:spLocks noChangeArrowheads="1"/>
          </p:cNvSpPr>
          <p:nvPr/>
        </p:nvSpPr>
        <p:spPr bwMode="auto">
          <a:xfrm>
            <a:off x="-114300" y="534988"/>
            <a:ext cx="44180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sym typeface="Wingdings" pitchFamily="2" charset="2"/>
              </a:rPr>
              <a:t>Enumerable </a:t>
            </a:r>
            <a:r>
              <a:rPr lang="en-US" altLang="en-US">
                <a:solidFill>
                  <a:srgbClr val="FF00FF"/>
                </a:solidFill>
              </a:rPr>
              <a:t>Acceptable</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1383"/>
                                        </p:tgtEl>
                                        <p:attrNameLst>
                                          <p:attrName>style.visibility</p:attrName>
                                        </p:attrNameLst>
                                      </p:cBhvr>
                                      <p:to>
                                        <p:strVal val="visible"/>
                                      </p:to>
                                    </p:set>
                                    <p:anim calcmode="lin" valueType="num">
                                      <p:cBhvr additive="base">
                                        <p:cTn id="11" dur="500" fill="hold"/>
                                        <p:tgtEl>
                                          <p:spTgt spid="101383"/>
                                        </p:tgtEl>
                                        <p:attrNameLst>
                                          <p:attrName>ppt_x</p:attrName>
                                        </p:attrNameLst>
                                      </p:cBhvr>
                                      <p:tavLst>
                                        <p:tav tm="0">
                                          <p:val>
                                            <p:strVal val="0-#ppt_w/2"/>
                                          </p:val>
                                        </p:tav>
                                        <p:tav tm="100000">
                                          <p:val>
                                            <p:strVal val="#ppt_x"/>
                                          </p:val>
                                        </p:tav>
                                      </p:tavLst>
                                    </p:anim>
                                    <p:anim calcmode="lin" valueType="num">
                                      <p:cBhvr additive="base">
                                        <p:cTn id="12" dur="500" fill="hold"/>
                                        <p:tgtEl>
                                          <p:spTgt spid="10138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279"/>
                                        </p:tgtEl>
                                        <p:attrNameLst>
                                          <p:attrName>style.visibility</p:attrName>
                                        </p:attrNameLst>
                                      </p:cBhvr>
                                      <p:to>
                                        <p:strVal val="visible"/>
                                      </p:to>
                                    </p:set>
                                    <p:anim calcmode="lin" valueType="num">
                                      <p:cBhvr additive="base">
                                        <p:cTn id="17" dur="500" fill="hold"/>
                                        <p:tgtEl>
                                          <p:spTgt spid="54279"/>
                                        </p:tgtEl>
                                        <p:attrNameLst>
                                          <p:attrName>ppt_x</p:attrName>
                                        </p:attrNameLst>
                                      </p:cBhvr>
                                      <p:tavLst>
                                        <p:tav tm="0">
                                          <p:val>
                                            <p:strVal val="#ppt_x"/>
                                          </p:val>
                                        </p:tav>
                                        <p:tav tm="100000">
                                          <p:val>
                                            <p:strVal val="#ppt_x"/>
                                          </p:val>
                                        </p:tav>
                                      </p:tavLst>
                                    </p:anim>
                                    <p:anim calcmode="lin" valueType="num">
                                      <p:cBhvr additive="base">
                                        <p:cTn id="18"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additive="base">
                                        <p:cTn id="2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10138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grpSp>
        <p:nvGrpSpPr>
          <p:cNvPr id="74755" name="Group 19"/>
          <p:cNvGrpSpPr>
            <a:grpSpLocks/>
          </p:cNvGrpSpPr>
          <p:nvPr/>
        </p:nvGrpSpPr>
        <p:grpSpPr bwMode="auto">
          <a:xfrm>
            <a:off x="-114300" y="-74613"/>
            <a:ext cx="6872288" cy="7032626"/>
            <a:chOff x="-113630" y="-75233"/>
            <a:chExt cx="6871943" cy="7032625"/>
          </a:xfrm>
        </p:grpSpPr>
        <p:sp>
          <p:nvSpPr>
            <p:cNvPr id="28" name="Oval 48"/>
            <p:cNvSpPr>
              <a:spLocks noChangeArrowheads="1"/>
            </p:cNvSpPr>
            <p:nvPr/>
          </p:nvSpPr>
          <p:spPr bwMode="auto">
            <a:xfrm rot="19071281" flipH="1">
              <a:off x="784850" y="-75233"/>
              <a:ext cx="5973463"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74759" name="Rectangle 49"/>
            <p:cNvSpPr>
              <a:spLocks noChangeArrowheads="1"/>
            </p:cNvSpPr>
            <p:nvPr/>
          </p:nvSpPr>
          <p:spPr bwMode="auto">
            <a:xfrm>
              <a:off x="-113630" y="53278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a:t>
              </a:r>
              <a:endParaRPr lang="en-US" altLang="en-US" sz="2400">
                <a:solidFill>
                  <a:srgbClr val="FF00FF"/>
                </a:solidFill>
              </a:endParaRPr>
            </a:p>
          </p:txBody>
        </p:sp>
      </p:grpSp>
      <p:sp>
        <p:nvSpPr>
          <p:cNvPr id="1422345"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lgn="ctr">
              <a:buFontTx/>
              <a:buNone/>
              <a:defRPr/>
            </a:pPr>
            <a:r>
              <a:rPr lang="en-US">
                <a:solidFill>
                  <a:schemeClr val="tx2"/>
                </a:solidFill>
                <a:effectLst>
                  <a:outerShdw blurRad="38100" dist="38100" dir="2700000" algn="tl">
                    <a:srgbClr val="000000"/>
                  </a:outerShdw>
                </a:effectLst>
              </a:rPr>
              <a:t>Acceptable, Witnesses, Enumerable</a:t>
            </a:r>
          </a:p>
        </p:txBody>
      </p:sp>
      <p:sp>
        <p:nvSpPr>
          <p:cNvPr id="14" name="Rectangle 13"/>
          <p:cNvSpPr/>
          <p:nvPr/>
        </p:nvSpPr>
        <p:spPr>
          <a:xfrm>
            <a:off x="412750" y="1336675"/>
            <a:ext cx="8839200" cy="4954588"/>
          </a:xfrm>
          <a:prstGeom prst="rect">
            <a:avLst/>
          </a:prstGeom>
        </p:spPr>
        <p:txBody>
          <a:bodyPr>
            <a:spAutoFit/>
          </a:bodyPr>
          <a:lstStyle/>
          <a:p>
            <a:pPr>
              <a:buFontTx/>
              <a:buNone/>
              <a:defRPr/>
            </a:pPr>
            <a:r>
              <a:rPr lang="en-US" sz="2400" dirty="0"/>
              <a:t>Three equivalent definitions for a computational problem/language P</a:t>
            </a:r>
          </a:p>
          <a:p>
            <a:pPr>
              <a:defRPr/>
            </a:pPr>
            <a:r>
              <a:rPr lang="en-US" sz="2400" dirty="0">
                <a:solidFill>
                  <a:srgbClr val="FF00FF"/>
                </a:solidFill>
              </a:rPr>
              <a:t>Acceptable</a:t>
            </a:r>
            <a:r>
              <a:rPr lang="en-US" sz="2400" dirty="0"/>
              <a:t>: </a:t>
            </a:r>
            <a:r>
              <a:rPr lang="en-US" sz="2400" dirty="0">
                <a:sym typeface="Symbol" pitchFamily="18" charset="2"/>
              </a:rPr>
              <a:t> TM M</a:t>
            </a:r>
            <a:endParaRPr lang="en-US" sz="2400" dirty="0">
              <a:solidFill>
                <a:srgbClr val="FF00FF"/>
              </a:solidFill>
              <a:cs typeface="Times New Roman" pitchFamily="18" charset="0"/>
            </a:endParaRPr>
          </a:p>
          <a:p>
            <a:pPr lvl="1">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yes </a:t>
            </a:r>
            <a:r>
              <a:rPr lang="en-US" sz="2400" dirty="0">
                <a:cs typeface="Times New Roman" pitchFamily="18" charset="0"/>
              </a:rPr>
              <a:t>input, the machine halts </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and </a:t>
            </a:r>
            <a:r>
              <a:rPr lang="en-US" sz="2400" dirty="0">
                <a:cs typeface="Times New Roman" pitchFamily="18" charset="0"/>
              </a:rPr>
              <a:t>gives the </a:t>
            </a:r>
            <a:r>
              <a:rPr lang="en-US" sz="2400" dirty="0">
                <a:cs typeface="Times New Roman" pitchFamily="18" charset="0"/>
              </a:rPr>
              <a:t>correct answer.</a:t>
            </a:r>
          </a:p>
          <a:p>
            <a:pPr lvl="1">
              <a:buFont typeface="Arial" charset="0"/>
              <a:buChar char="•"/>
              <a:defRPr/>
            </a:pPr>
            <a:r>
              <a:rPr lang="en-US" sz="2400" dirty="0">
                <a:cs typeface="Times New Roman" pitchFamily="18" charset="0"/>
              </a:rPr>
              <a:t>On every </a:t>
            </a:r>
            <a:r>
              <a:rPr lang="en-US" sz="2400" i="1" dirty="0">
                <a:solidFill>
                  <a:srgbClr val="FF0000"/>
                </a:solidFill>
                <a:cs typeface="Times New Roman" pitchFamily="18" charset="0"/>
              </a:rPr>
              <a:t>no </a:t>
            </a:r>
            <a:r>
              <a:rPr lang="en-US" sz="2400" dirty="0">
                <a:cs typeface="Times New Roman" pitchFamily="18" charset="0"/>
              </a:rPr>
              <a:t>input, the machine</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could halt and </a:t>
            </a:r>
            <a:r>
              <a:rPr lang="en-US" sz="2400" dirty="0">
                <a:cs typeface="Times New Roman" pitchFamily="18" charset="0"/>
              </a:rPr>
              <a:t>gives the </a:t>
            </a:r>
            <a:r>
              <a:rPr lang="en-US" sz="2400" dirty="0">
                <a:cs typeface="Times New Roman" pitchFamily="18" charset="0"/>
              </a:rPr>
              <a:t>correct answer</a:t>
            </a:r>
            <a:br>
              <a:rPr lang="en-US" sz="2400" dirty="0">
                <a:cs typeface="Times New Roman" pitchFamily="18" charset="0"/>
              </a:rPr>
            </a:br>
            <a:r>
              <a:rPr lang="en-US" sz="2400" dirty="0">
                <a:cs typeface="Times New Roman" pitchFamily="18" charset="0"/>
              </a:rPr>
              <a:t>   or could run for ever.</a:t>
            </a:r>
          </a:p>
          <a:p>
            <a:pPr>
              <a:buFont typeface="Arial" charset="0"/>
              <a:buChar char="•"/>
              <a:defRPr/>
            </a:pPr>
            <a:r>
              <a:rPr lang="en-US" sz="2400" dirty="0">
                <a:solidFill>
                  <a:srgbClr val="FF00FF"/>
                </a:solidFill>
                <a:cs typeface="Times New Roman" pitchFamily="18" charset="0"/>
              </a:rPr>
              <a:t>Witnesses:</a:t>
            </a:r>
          </a:p>
          <a:p>
            <a:pPr lvl="1">
              <a:defRPr/>
            </a:pPr>
            <a:r>
              <a:rPr lang="en-US" sz="2400" dirty="0">
                <a:sym typeface="Symbol" pitchFamily="18" charset="2"/>
              </a:rPr>
              <a:t></a:t>
            </a:r>
            <a:r>
              <a:rPr lang="en-US" sz="2400" dirty="0"/>
              <a:t> computable Valid such that P(I) = </a:t>
            </a:r>
            <a:r>
              <a:rPr lang="en-US" sz="2400" dirty="0">
                <a:sym typeface="Symbol" pitchFamily="18" charset="2"/>
              </a:rPr>
              <a:t></a:t>
            </a:r>
            <a:r>
              <a:rPr lang="en-US" sz="2400" dirty="0"/>
              <a:t> S Valid(I,S)</a:t>
            </a:r>
          </a:p>
          <a:p>
            <a:pPr>
              <a:buFont typeface="Arial" charset="0"/>
              <a:buChar char="•"/>
              <a:defRPr/>
            </a:pPr>
            <a:r>
              <a:rPr lang="en-US" sz="2400" dirty="0">
                <a:solidFill>
                  <a:srgbClr val="FF00FF"/>
                </a:solidFill>
                <a:cs typeface="Times New Roman" pitchFamily="18" charset="0"/>
              </a:rPr>
              <a:t>Enumerable</a:t>
            </a:r>
            <a:r>
              <a:rPr lang="en-US" dirty="0">
                <a:solidFill>
                  <a:srgbClr val="FF00FF"/>
                </a:solidFill>
              </a:rPr>
              <a:t>:</a:t>
            </a:r>
            <a:r>
              <a:rPr lang="en-US" dirty="0"/>
              <a:t> </a:t>
            </a:r>
            <a:r>
              <a:rPr lang="en-US" dirty="0">
                <a:sym typeface="Symbol" pitchFamily="18" charset="2"/>
              </a:rPr>
              <a:t> TM M</a:t>
            </a:r>
            <a:endParaRPr lang="en-US" dirty="0">
              <a:solidFill>
                <a:srgbClr val="FF00FF"/>
              </a:solidFill>
            </a:endParaRPr>
          </a:p>
          <a:p>
            <a:pPr lvl="1">
              <a:buFont typeface="Arial" charset="0"/>
              <a:buChar char="•"/>
              <a:defRPr/>
            </a:pPr>
            <a:r>
              <a:rPr lang="en-US" sz="2400" dirty="0">
                <a:effectLst>
                  <a:outerShdw blurRad="38100" dist="38100" dir="2700000" algn="tl">
                    <a:srgbClr val="000000"/>
                  </a:outerShdw>
                </a:effectLst>
              </a:rPr>
              <a:t>Every </a:t>
            </a:r>
            <a:r>
              <a:rPr lang="en-US" sz="2400" i="1" dirty="0">
                <a:solidFill>
                  <a:srgbClr val="FF0000"/>
                </a:solidFill>
                <a:effectLst>
                  <a:outerShdw blurRad="38100" dist="38100" dir="2700000" algn="tl">
                    <a:srgbClr val="000000"/>
                  </a:outerShdw>
                </a:effectLst>
              </a:rPr>
              <a:t>yes</a:t>
            </a:r>
            <a:r>
              <a:rPr lang="en-US" sz="2400" dirty="0">
                <a:effectLst>
                  <a:outerShdw blurRad="38100" dist="38100" dir="2700000" algn="tl">
                    <a:srgbClr val="000000"/>
                  </a:outerShdw>
                </a:effectLst>
              </a:rPr>
              <a:t> input I, is eventually printed.</a:t>
            </a:r>
          </a:p>
          <a:p>
            <a:pPr lvl="1">
              <a:buFont typeface="Arial" charset="0"/>
              <a:buChar char="•"/>
              <a:defRPr/>
            </a:pPr>
            <a:r>
              <a:rPr lang="en-US" sz="2400" dirty="0">
                <a:effectLst>
                  <a:outerShdw blurRad="38100" dist="38100" dir="2700000" algn="tl">
                    <a:srgbClr val="000000"/>
                  </a:outerShdw>
                </a:effectLst>
              </a:rPr>
              <a:t>No </a:t>
            </a:r>
            <a:r>
              <a:rPr lang="en-US" sz="2400" i="1" dirty="0" err="1">
                <a:solidFill>
                  <a:srgbClr val="FF0000"/>
                </a:solidFill>
                <a:effectLst>
                  <a:outerShdw blurRad="38100" dist="38100" dir="2700000" algn="tl">
                    <a:srgbClr val="000000"/>
                  </a:outerShdw>
                </a:effectLst>
              </a:rPr>
              <a:t>no</a:t>
            </a:r>
            <a:r>
              <a:rPr lang="en-US" sz="2400" dirty="0">
                <a:effectLst>
                  <a:outerShdw blurRad="38100" dist="38100" dir="2700000" algn="tl">
                    <a:srgbClr val="000000"/>
                  </a:outerShdw>
                </a:effectLst>
              </a:rPr>
              <a:t> input is ever printed. </a:t>
            </a:r>
          </a:p>
          <a:p>
            <a:pPr lvl="2">
              <a:buFont typeface="Arial" charset="0"/>
              <a:buChar char="•"/>
              <a:defRPr/>
            </a:pPr>
            <a:endParaRPr lang="en-US" sz="24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3200">
              <a:latin typeface="Monotype Corsiva" pitchFamily="66" charset="0"/>
            </a:endParaRPr>
          </a:p>
        </p:txBody>
      </p:sp>
      <p:grpSp>
        <p:nvGrpSpPr>
          <p:cNvPr id="75779" name="Group 2"/>
          <p:cNvGrpSpPr>
            <a:grpSpLocks/>
          </p:cNvGrpSpPr>
          <p:nvPr/>
        </p:nvGrpSpPr>
        <p:grpSpPr bwMode="auto">
          <a:xfrm>
            <a:off x="1728788" y="838200"/>
            <a:ext cx="5257800" cy="5918200"/>
            <a:chOff x="2400" y="528"/>
            <a:chExt cx="3312" cy="3728"/>
          </a:xfrm>
        </p:grpSpPr>
        <p:sp>
          <p:nvSpPr>
            <p:cNvPr id="16"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75789"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5050"/>
                  </a:solidFill>
                </a:rPr>
                <a:t>Computable</a:t>
              </a:r>
            </a:p>
          </p:txBody>
        </p:sp>
      </p:grpSp>
      <p:grpSp>
        <p:nvGrpSpPr>
          <p:cNvPr id="75780" name="Group 17"/>
          <p:cNvGrpSpPr>
            <a:grpSpLocks/>
          </p:cNvGrpSpPr>
          <p:nvPr/>
        </p:nvGrpSpPr>
        <p:grpSpPr bwMode="auto">
          <a:xfrm>
            <a:off x="-114300" y="-74613"/>
            <a:ext cx="6872288" cy="7032626"/>
            <a:chOff x="-113630" y="-75233"/>
            <a:chExt cx="6871943" cy="7032625"/>
          </a:xfrm>
        </p:grpSpPr>
        <p:sp>
          <p:nvSpPr>
            <p:cNvPr id="19" name="Oval 48"/>
            <p:cNvSpPr>
              <a:spLocks noChangeArrowheads="1"/>
            </p:cNvSpPr>
            <p:nvPr/>
          </p:nvSpPr>
          <p:spPr bwMode="auto">
            <a:xfrm rot="19071281" flipH="1">
              <a:off x="784850" y="-75233"/>
              <a:ext cx="5973463"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75787" name="Rectangle 49"/>
            <p:cNvSpPr>
              <a:spLocks noChangeArrowheads="1"/>
            </p:cNvSpPr>
            <p:nvPr/>
          </p:nvSpPr>
          <p:spPr bwMode="auto">
            <a:xfrm>
              <a:off x="-113630" y="53278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a:t>
              </a:r>
              <a:endParaRPr lang="en-US" altLang="en-US" sz="2400">
                <a:solidFill>
                  <a:srgbClr val="FF00FF"/>
                </a:solidFill>
              </a:endParaRPr>
            </a:p>
          </p:txBody>
        </p:sp>
      </p:grpSp>
      <p:sp>
        <p:nvSpPr>
          <p:cNvPr id="21" name="Rectangle 20"/>
          <p:cNvSpPr/>
          <p:nvPr/>
        </p:nvSpPr>
        <p:spPr>
          <a:xfrm>
            <a:off x="1017588" y="1397000"/>
            <a:ext cx="1250950" cy="519113"/>
          </a:xfrm>
          <a:prstGeom prst="rect">
            <a:avLst/>
          </a:prstGeom>
        </p:spPr>
        <p:txBody>
          <a:bodyPr wrap="none">
            <a:spAutoFit/>
          </a:bodyPr>
          <a:lstStyle/>
          <a:p>
            <a:pPr>
              <a:buFontTx/>
              <a:buNone/>
              <a:defRPr/>
            </a:pPr>
            <a:r>
              <a:rPr lang="en-US" dirty="0">
                <a:solidFill>
                  <a:schemeClr val="tx2"/>
                </a:solidFill>
                <a:cs typeface="Times New Roman" pitchFamily="18" charset="0"/>
              </a:rPr>
              <a:t>Halting</a:t>
            </a:r>
            <a:endParaRPr lang="en-CA" dirty="0">
              <a:solidFill>
                <a:schemeClr val="tx2"/>
              </a:solidFill>
              <a:effectLst>
                <a:outerShdw blurRad="38100" dist="38100" dir="2700000" algn="tl">
                  <a:srgbClr val="000000">
                    <a:alpha val="43137"/>
                  </a:srgbClr>
                </a:outerShdw>
              </a:effectLst>
            </a:endParaRPr>
          </a:p>
        </p:txBody>
      </p:sp>
      <p:grpSp>
        <p:nvGrpSpPr>
          <p:cNvPr id="75782" name="Group 18"/>
          <p:cNvGrpSpPr>
            <a:grpSpLocks/>
          </p:cNvGrpSpPr>
          <p:nvPr/>
        </p:nvGrpSpPr>
        <p:grpSpPr bwMode="auto">
          <a:xfrm>
            <a:off x="2003425" y="-152400"/>
            <a:ext cx="6889750" cy="7032625"/>
            <a:chOff x="2003750" y="-152400"/>
            <a:chExt cx="6888730" cy="7032625"/>
          </a:xfrm>
        </p:grpSpPr>
        <p:sp>
          <p:nvSpPr>
            <p:cNvPr id="23" name="Oval 47"/>
            <p:cNvSpPr>
              <a:spLocks noChangeArrowheads="1"/>
            </p:cNvSpPr>
            <p:nvPr/>
          </p:nvSpPr>
          <p:spPr bwMode="auto">
            <a:xfrm rot="2528719">
              <a:off x="2003750" y="-152400"/>
              <a:ext cx="5974465"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75785" name="Rectangle 23"/>
            <p:cNvSpPr>
              <a:spLocks noChangeArrowheads="1"/>
            </p:cNvSpPr>
            <p:nvPr/>
          </p:nvSpPr>
          <p:spPr bwMode="auto">
            <a:xfrm>
              <a:off x="6558187" y="404664"/>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Co-Acceptable</a:t>
              </a:r>
              <a:endParaRPr lang="en-US" altLang="en-US" sz="2400">
                <a:solidFill>
                  <a:srgbClr val="FF00FF"/>
                </a:solidFill>
              </a:endParaRPr>
            </a:p>
          </p:txBody>
        </p:sp>
      </p:grpSp>
      <p:sp>
        <p:nvSpPr>
          <p:cNvPr id="25" name="Rectangle 24"/>
          <p:cNvSpPr/>
          <p:nvPr/>
        </p:nvSpPr>
        <p:spPr>
          <a:xfrm>
            <a:off x="6211888" y="1397000"/>
            <a:ext cx="1889125" cy="523875"/>
          </a:xfrm>
          <a:prstGeom prst="rect">
            <a:avLst/>
          </a:prstGeom>
        </p:spPr>
        <p:txBody>
          <a:bodyPr wrap="none">
            <a:spAutoFit/>
          </a:bodyPr>
          <a:lstStyle/>
          <a:p>
            <a:pPr>
              <a:buFontTx/>
              <a:buNone/>
              <a:defRPr/>
            </a:pPr>
            <a:r>
              <a:rPr lang="en-US" dirty="0">
                <a:solidFill>
                  <a:schemeClr val="tx2"/>
                </a:solidFill>
                <a:cs typeface="Times New Roman" pitchFamily="18" charset="0"/>
              </a:rPr>
              <a:t>Not Halting</a:t>
            </a:r>
            <a:endParaRPr lang="en-CA"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79898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Computable</a:t>
            </a:r>
            <a:r>
              <a:rPr lang="en-US" altLang="en-US" baseline="-25000">
                <a:solidFill>
                  <a:schemeClr val="tx2"/>
                </a:solidFill>
              </a:rPr>
              <a:t>Halting</a:t>
            </a:r>
            <a:r>
              <a:rPr lang="en-US" altLang="en-US"/>
              <a:t/>
            </a:r>
            <a:br>
              <a:rPr lang="en-US" altLang="en-US"/>
            </a:br>
            <a:r>
              <a:rPr lang="en-US" altLang="en-US"/>
              <a:t>  = Set of computational problems computed by</a:t>
            </a:r>
            <a:br>
              <a:rPr lang="en-US" altLang="en-US"/>
            </a:br>
            <a:r>
              <a:rPr lang="en-US" altLang="en-US"/>
              <a:t>        a TM that has access to an oracle that solves </a:t>
            </a:r>
            <a:br>
              <a:rPr lang="en-US" altLang="en-US"/>
            </a:br>
            <a:r>
              <a:rPr lang="en-US" altLang="en-US"/>
              <a:t>        the Halting Problem.</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a:solidFill>
                  <a:schemeClr val="tx2"/>
                </a:solidFill>
                <a:effectLst>
                  <a:outerShdw blurRad="38100" dist="38100" dir="2700000" algn="tl">
                    <a:srgbClr val="000000"/>
                  </a:outerShdw>
                </a:effectLst>
              </a:rPr>
              <a:t>Computable</a:t>
            </a:r>
            <a:r>
              <a:rPr lang="en-US" sz="3200" b="1" baseline="-25000">
                <a:solidFill>
                  <a:schemeClr val="tx2"/>
                </a:solidFill>
                <a:effectLst>
                  <a:outerShdw blurRad="38100" dist="38100" dir="2700000" algn="tl">
                    <a:srgbClr val="000000"/>
                  </a:outerShdw>
                </a:effectLst>
              </a:rPr>
              <a:t>Halting</a:t>
            </a:r>
          </a:p>
        </p:txBody>
      </p:sp>
      <p:grpSp>
        <p:nvGrpSpPr>
          <p:cNvPr id="76804" name="Group 61"/>
          <p:cNvGrpSpPr>
            <a:grpSpLocks/>
          </p:cNvGrpSpPr>
          <p:nvPr/>
        </p:nvGrpSpPr>
        <p:grpSpPr bwMode="auto">
          <a:xfrm>
            <a:off x="1066800" y="4149725"/>
            <a:ext cx="7696200" cy="1828800"/>
            <a:chOff x="1066800" y="4149725"/>
            <a:chExt cx="7696200" cy="1828800"/>
          </a:xfrm>
        </p:grpSpPr>
        <p:sp>
          <p:nvSpPr>
            <p:cNvPr id="34" name="Rectangle 3"/>
            <p:cNvSpPr>
              <a:spLocks noChangeArrowheads="1"/>
            </p:cNvSpPr>
            <p:nvPr/>
          </p:nvSpPr>
          <p:spPr bwMode="auto">
            <a:xfrm>
              <a:off x="1066800" y="4149725"/>
              <a:ext cx="1092200" cy="523875"/>
            </a:xfrm>
            <a:prstGeom prst="rect">
              <a:avLst/>
            </a:prstGeom>
            <a:noFill/>
            <a:ln w="38100" cap="sq">
              <a:noFill/>
              <a:miter lim="800000"/>
              <a:headEnd/>
              <a:tailEnd/>
            </a:ln>
            <a:effectLst/>
          </p:spPr>
          <p:txBody>
            <a:bodyPr wrap="none" lIns="274320" rIns="274320">
              <a:spAutoFit/>
            </a:bodyPr>
            <a:lstStyle/>
            <a:p>
              <a:pPr>
                <a:buFontTx/>
                <a:buNone/>
                <a:defRPr/>
              </a:pPr>
              <a:r>
                <a:rPr lang="en-US" dirty="0">
                  <a:effectLst>
                    <a:outerShdw blurRad="38100" dist="38100" dir="2700000" algn="tl">
                      <a:srgbClr val="000000"/>
                    </a:outerShdw>
                  </a:effectLst>
                </a:rPr>
                <a:t>TM</a:t>
              </a:r>
            </a:p>
          </p:txBody>
        </p:sp>
        <p:grpSp>
          <p:nvGrpSpPr>
            <p:cNvPr id="76809" name="Group 4"/>
            <p:cNvGrpSpPr>
              <a:grpSpLocks/>
            </p:cNvGrpSpPr>
            <p:nvPr/>
          </p:nvGrpSpPr>
          <p:grpSpPr bwMode="auto">
            <a:xfrm>
              <a:off x="2535237" y="4835525"/>
              <a:ext cx="3429000" cy="395288"/>
              <a:chOff x="528" y="864"/>
              <a:chExt cx="2160" cy="249"/>
            </a:xfrm>
          </p:grpSpPr>
          <p:sp>
            <p:nvSpPr>
              <p:cNvPr id="42" name="Rectangle 5"/>
              <p:cNvSpPr>
                <a:spLocks noChangeArrowheads="1"/>
              </p:cNvSpPr>
              <p:nvPr/>
            </p:nvSpPr>
            <p:spPr bwMode="auto">
              <a:xfrm>
                <a:off x="23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a:effectLst>
                    <a:outerShdw blurRad="38100" dist="38100" dir="2700000" algn="tl">
                      <a:srgbClr val="000000"/>
                    </a:outerShdw>
                  </a:effectLst>
                  <a:latin typeface="Comic Sans MS" pitchFamily="66" charset="0"/>
                </a:endParaRPr>
              </a:p>
            </p:txBody>
          </p:sp>
          <p:sp>
            <p:nvSpPr>
              <p:cNvPr id="43" name="Rectangle 6"/>
              <p:cNvSpPr>
                <a:spLocks noChangeArrowheads="1"/>
              </p:cNvSpPr>
              <p:nvPr/>
            </p:nvSpPr>
            <p:spPr bwMode="auto">
              <a:xfrm>
                <a:off x="196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4" name="Rectangle 7"/>
              <p:cNvSpPr>
                <a:spLocks noChangeArrowheads="1"/>
              </p:cNvSpPr>
              <p:nvPr/>
            </p:nvSpPr>
            <p:spPr bwMode="auto">
              <a:xfrm>
                <a:off x="160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5" name="Rectangle 8"/>
              <p:cNvSpPr>
                <a:spLocks noChangeArrowheads="1"/>
              </p:cNvSpPr>
              <p:nvPr/>
            </p:nvSpPr>
            <p:spPr bwMode="auto">
              <a:xfrm>
                <a:off x="124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6" name="Rectangle 9"/>
              <p:cNvSpPr>
                <a:spLocks noChangeArrowheads="1"/>
              </p:cNvSpPr>
              <p:nvPr/>
            </p:nvSpPr>
            <p:spPr bwMode="auto">
              <a:xfrm>
                <a:off x="88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7" name="Rectangle 10"/>
              <p:cNvSpPr>
                <a:spLocks noChangeArrowheads="1"/>
              </p:cNvSpPr>
              <p:nvPr/>
            </p:nvSpPr>
            <p:spPr bwMode="auto">
              <a:xfrm>
                <a:off x="528" y="864"/>
                <a:ext cx="360" cy="249"/>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48" name="Line 11"/>
              <p:cNvSpPr>
                <a:spLocks noChangeShapeType="1"/>
              </p:cNvSpPr>
              <p:nvPr/>
            </p:nvSpPr>
            <p:spPr bwMode="auto">
              <a:xfrm>
                <a:off x="528" y="864"/>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528" y="1113"/>
                <a:ext cx="216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0" name="Line 13"/>
              <p:cNvSpPr>
                <a:spLocks noChangeShapeType="1"/>
              </p:cNvSpPr>
              <p:nvPr/>
            </p:nvSpPr>
            <p:spPr bwMode="auto">
              <a:xfrm>
                <a:off x="52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1" name="Line 14"/>
              <p:cNvSpPr>
                <a:spLocks noChangeShapeType="1"/>
              </p:cNvSpPr>
              <p:nvPr/>
            </p:nvSpPr>
            <p:spPr bwMode="auto">
              <a:xfrm>
                <a:off x="88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2" name="Line 15"/>
              <p:cNvSpPr>
                <a:spLocks noChangeShapeType="1"/>
              </p:cNvSpPr>
              <p:nvPr/>
            </p:nvSpPr>
            <p:spPr bwMode="auto">
              <a:xfrm>
                <a:off x="124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3" name="Line 16"/>
              <p:cNvSpPr>
                <a:spLocks noChangeShapeType="1"/>
              </p:cNvSpPr>
              <p:nvPr/>
            </p:nvSpPr>
            <p:spPr bwMode="auto">
              <a:xfrm>
                <a:off x="160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4" name="Line 17"/>
              <p:cNvSpPr>
                <a:spLocks noChangeShapeType="1"/>
              </p:cNvSpPr>
              <p:nvPr/>
            </p:nvSpPr>
            <p:spPr bwMode="auto">
              <a:xfrm>
                <a:off x="196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5" name="Line 18"/>
              <p:cNvSpPr>
                <a:spLocks noChangeShapeType="1"/>
              </p:cNvSpPr>
              <p:nvPr/>
            </p:nvSpPr>
            <p:spPr bwMode="auto">
              <a:xfrm>
                <a:off x="2328" y="864"/>
                <a:ext cx="0" cy="249"/>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56" name="Line 19"/>
              <p:cNvSpPr>
                <a:spLocks noChangeShapeType="1"/>
              </p:cNvSpPr>
              <p:nvPr/>
            </p:nvSpPr>
            <p:spPr bwMode="auto">
              <a:xfrm>
                <a:off x="2688" y="864"/>
                <a:ext cx="0" cy="249"/>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grpSp>
        <p:pic>
          <p:nvPicPr>
            <p:cNvPr id="76810"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4835525"/>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3"/>
            <p:cNvSpPr>
              <a:spLocks noChangeArrowheads="1"/>
            </p:cNvSpPr>
            <p:nvPr/>
          </p:nvSpPr>
          <p:spPr bwMode="auto">
            <a:xfrm>
              <a:off x="1620838" y="4835525"/>
              <a:ext cx="727075" cy="519113"/>
            </a:xfrm>
            <a:prstGeom prst="rect">
              <a:avLst/>
            </a:prstGeom>
            <a:noFill/>
            <a:ln w="38100" cap="sq">
              <a:noFill/>
              <a:miter lim="800000"/>
              <a:headEnd/>
              <a:tailEnd/>
            </a:ln>
            <a:effectLst/>
          </p:spPr>
          <p:txBody>
            <a:bodyPr wrap="none" lIns="274320" rIns="274320">
              <a:spAutoFit/>
            </a:bodyPr>
            <a:lstStyle/>
            <a:p>
              <a:pPr>
                <a:defRPr/>
              </a:pPr>
              <a:r>
                <a:rPr lang="en-US">
                  <a:solidFill>
                    <a:schemeClr val="accent2"/>
                  </a:solidFill>
                  <a:effectLst>
                    <a:outerShdw blurRad="38100" dist="38100" dir="2700000" algn="tl">
                      <a:srgbClr val="000000"/>
                    </a:outerShdw>
                  </a:effectLst>
                </a:rPr>
                <a:t>q</a:t>
              </a:r>
            </a:p>
          </p:txBody>
        </p:sp>
        <p:sp>
          <p:nvSpPr>
            <p:cNvPr id="41" name="AutoShape 67"/>
            <p:cNvSpPr>
              <a:spLocks noChangeArrowheads="1"/>
            </p:cNvSpPr>
            <p:nvPr/>
          </p:nvSpPr>
          <p:spPr bwMode="auto">
            <a:xfrm rot="16200000">
              <a:off x="3863976" y="5214937"/>
              <a:ext cx="182562" cy="360363"/>
            </a:xfrm>
            <a:prstGeom prst="homePlate">
              <a:avLst>
                <a:gd name="adj" fmla="val 25000"/>
              </a:avLst>
            </a:prstGeom>
            <a:noFill/>
            <a:ln w="38100" cap="sq">
              <a:solidFill>
                <a:schemeClr val="hlink"/>
              </a:solidFill>
              <a:miter lim="800000"/>
              <a:headEnd/>
              <a:tailEnd/>
            </a:ln>
          </p:spPr>
          <p:txBody>
            <a:bodyPr vert="eaVert" lIns="274320" rIns="274320" anchor="ctr"/>
            <a:lstStyle/>
            <a:p>
              <a:pPr>
                <a:defRPr/>
              </a:pPr>
              <a:endParaRPr lang="en-CA">
                <a:effectLst>
                  <a:outerShdw blurRad="38100" dist="38100" dir="2700000" algn="tl">
                    <a:srgbClr val="000000">
                      <a:alpha val="43137"/>
                    </a:srgbClr>
                  </a:outerShdw>
                </a:effectLst>
              </a:endParaRPr>
            </a:p>
          </p:txBody>
        </p:sp>
        <p:cxnSp>
          <p:nvCxnSpPr>
            <p:cNvPr id="76813" name="Straight Arrow Connector 57"/>
            <p:cNvCxnSpPr>
              <a:cxnSpLocks noChangeShapeType="1"/>
            </p:cNvCxnSpPr>
            <p:nvPr/>
          </p:nvCxnSpPr>
          <p:spPr bwMode="auto">
            <a:xfrm>
              <a:off x="2535237" y="4759325"/>
              <a:ext cx="5694363" cy="1588"/>
            </a:xfrm>
            <a:prstGeom prst="straightConnector1">
              <a:avLst/>
            </a:prstGeom>
            <a:noFill/>
            <a:ln w="19050" cap="sq"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9" name="Rectangle 58"/>
            <p:cNvSpPr/>
            <p:nvPr/>
          </p:nvSpPr>
          <p:spPr>
            <a:xfrm>
              <a:off x="5376863" y="4344988"/>
              <a:ext cx="338137" cy="461962"/>
            </a:xfrm>
            <a:prstGeom prst="rect">
              <a:avLst/>
            </a:prstGeom>
          </p:spPr>
          <p:txBody>
            <a:bodyPr wrap="none">
              <a:spAutoFit/>
            </a:bodyPr>
            <a:lstStyle/>
            <a:p>
              <a:pPr>
                <a:buFontTx/>
                <a:buNone/>
                <a:defRPr/>
              </a:pPr>
              <a:r>
                <a:rPr lang="en-US" sz="2400" i="1" dirty="0">
                  <a:solidFill>
                    <a:schemeClr val="accent2"/>
                  </a:solidFill>
                  <a:effectLst>
                    <a:outerShdw blurRad="38100" dist="38100" dir="2700000" algn="tl">
                      <a:srgbClr val="000000"/>
                    </a:outerShdw>
                  </a:effectLst>
                </a:rPr>
                <a:t>n</a:t>
              </a:r>
              <a:endParaRPr lang="en-CA" sz="2400" dirty="0">
                <a:solidFill>
                  <a:schemeClr val="accent2"/>
                </a:solidFill>
              </a:endParaRPr>
            </a:p>
          </p:txBody>
        </p:sp>
        <p:sp>
          <p:nvSpPr>
            <p:cNvPr id="95" name="Rectangle 7"/>
            <p:cNvSpPr>
              <a:spLocks noChangeArrowheads="1"/>
            </p:cNvSpPr>
            <p:nvPr/>
          </p:nvSpPr>
          <p:spPr bwMode="auto">
            <a:xfrm>
              <a:off x="7683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6" name="Rectangle 8"/>
            <p:cNvSpPr>
              <a:spLocks noChangeArrowheads="1"/>
            </p:cNvSpPr>
            <p:nvPr/>
          </p:nvSpPr>
          <p:spPr bwMode="auto">
            <a:xfrm>
              <a:off x="7112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7" name="Rectangle 9"/>
            <p:cNvSpPr>
              <a:spLocks noChangeArrowheads="1"/>
            </p:cNvSpPr>
            <p:nvPr/>
          </p:nvSpPr>
          <p:spPr bwMode="auto">
            <a:xfrm>
              <a:off x="65405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8" name="Rectangle 10"/>
            <p:cNvSpPr>
              <a:spLocks noChangeArrowheads="1"/>
            </p:cNvSpPr>
            <p:nvPr/>
          </p:nvSpPr>
          <p:spPr bwMode="auto">
            <a:xfrm>
              <a:off x="5969000" y="4833938"/>
              <a:ext cx="571500" cy="395287"/>
            </a:xfrm>
            <a:prstGeom prst="rect">
              <a:avLst/>
            </a:prstGeom>
            <a:noFill/>
            <a:ln w="9525" cap="sq">
              <a:solidFill>
                <a:schemeClr val="tx1"/>
              </a:solid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99" name="Line 11"/>
            <p:cNvSpPr>
              <a:spLocks noChangeShapeType="1"/>
            </p:cNvSpPr>
            <p:nvPr/>
          </p:nvSpPr>
          <p:spPr bwMode="auto">
            <a:xfrm>
              <a:off x="5969000" y="4833938"/>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0" name="Line 12"/>
            <p:cNvSpPr>
              <a:spLocks noChangeShapeType="1"/>
            </p:cNvSpPr>
            <p:nvPr/>
          </p:nvSpPr>
          <p:spPr bwMode="auto">
            <a:xfrm>
              <a:off x="5969000" y="5229225"/>
              <a:ext cx="2286000" cy="0"/>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1" name="Line 13"/>
            <p:cNvSpPr>
              <a:spLocks noChangeShapeType="1"/>
            </p:cNvSpPr>
            <p:nvPr/>
          </p:nvSpPr>
          <p:spPr bwMode="auto">
            <a:xfrm>
              <a:off x="5969000" y="4833938"/>
              <a:ext cx="0" cy="395287"/>
            </a:xfrm>
            <a:prstGeom prst="line">
              <a:avLst/>
            </a:prstGeom>
            <a:noFill/>
            <a:ln w="9525" cap="sq">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2" name="Line 14"/>
            <p:cNvSpPr>
              <a:spLocks noChangeShapeType="1"/>
            </p:cNvSpPr>
            <p:nvPr/>
          </p:nvSpPr>
          <p:spPr bwMode="auto">
            <a:xfrm>
              <a:off x="6540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3" name="Line 15"/>
            <p:cNvSpPr>
              <a:spLocks noChangeShapeType="1"/>
            </p:cNvSpPr>
            <p:nvPr/>
          </p:nvSpPr>
          <p:spPr bwMode="auto">
            <a:xfrm>
              <a:off x="71120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4" name="Line 16"/>
            <p:cNvSpPr>
              <a:spLocks noChangeShapeType="1"/>
            </p:cNvSpPr>
            <p:nvPr/>
          </p:nvSpPr>
          <p:spPr bwMode="auto">
            <a:xfrm>
              <a:off x="7683500" y="4833938"/>
              <a:ext cx="0" cy="395287"/>
            </a:xfrm>
            <a:prstGeom prst="line">
              <a:avLst/>
            </a:prstGeom>
            <a:noFill/>
            <a:ln w="9525">
              <a:solidFill>
                <a:schemeClr val="tx1"/>
              </a:solidFill>
              <a:round/>
              <a:headEnd/>
              <a:tailEnd/>
            </a:ln>
            <a:effectLst/>
          </p:spPr>
          <p:txBody>
            <a:bodyPr lIns="274320" rIns="274320">
              <a:spAutoFit/>
            </a:bodyPr>
            <a:lstStyle/>
            <a:p>
              <a:pPr algn="ctr">
                <a:buFontTx/>
                <a:buNone/>
                <a:defRPr/>
              </a:pPr>
              <a:endParaRPr lang="en-CA">
                <a:effectLst>
                  <a:outerShdw blurRad="38100" dist="38100" dir="2700000" algn="tl">
                    <a:srgbClr val="000000">
                      <a:alpha val="43137"/>
                    </a:srgbClr>
                  </a:outerShdw>
                </a:effectLst>
              </a:endParaRPr>
            </a:p>
          </p:txBody>
        </p:sp>
        <p:sp>
          <p:nvSpPr>
            <p:cNvPr id="105" name="Rectangle 9"/>
            <p:cNvSpPr>
              <a:spLocks noChangeArrowheads="1"/>
            </p:cNvSpPr>
            <p:nvPr/>
          </p:nvSpPr>
          <p:spPr bwMode="auto">
            <a:xfrm>
              <a:off x="5372100" y="4822825"/>
              <a:ext cx="571500" cy="395288"/>
            </a:xfrm>
            <a:prstGeom prst="rect">
              <a:avLst/>
            </a:prstGeom>
            <a:noFill/>
            <a:ln w="9525" cap="sq">
              <a:noFill/>
              <a:miter lim="800000"/>
              <a:headEnd/>
              <a:tailEnd/>
            </a:ln>
            <a:effectLst/>
          </p:spPr>
          <p:txBody>
            <a:bodyPr lIns="274320" rIns="274320"/>
            <a:lstStyle/>
            <a:p>
              <a:pPr algn="ctr">
                <a:spcBef>
                  <a:spcPct val="20000"/>
                </a:spcBef>
                <a:buFontTx/>
                <a:buNone/>
                <a:tabLst>
                  <a:tab pos="858838" algn="l"/>
                </a:tabLst>
                <a:defRPr/>
              </a:pPr>
              <a:endParaRPr lang="en-US" sz="2000" dirty="0">
                <a:effectLst>
                  <a:outerShdw blurRad="38100" dist="38100" dir="2700000" algn="tl">
                    <a:srgbClr val="000000"/>
                  </a:outerShdw>
                </a:effectLst>
                <a:latin typeface="Comic Sans MS" pitchFamily="66" charset="0"/>
              </a:endParaRPr>
            </a:p>
          </p:txBody>
        </p:sp>
        <p:sp>
          <p:nvSpPr>
            <p:cNvPr id="76826" name="Rectangle 108"/>
            <p:cNvSpPr>
              <a:spLocks noChangeArrowheads="1"/>
            </p:cNvSpPr>
            <p:nvPr/>
          </p:nvSpPr>
          <p:spPr bwMode="auto">
            <a:xfrm>
              <a:off x="2590800" y="46837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1</a:t>
              </a:r>
              <a:endParaRPr lang="en-US" altLang="en-US" i="1">
                <a:solidFill>
                  <a:schemeClr val="accent2"/>
                </a:solidFill>
              </a:endParaRPr>
            </a:p>
          </p:txBody>
        </p:sp>
        <p:sp>
          <p:nvSpPr>
            <p:cNvPr id="76827" name="Rectangle 109"/>
            <p:cNvSpPr>
              <a:spLocks noChangeArrowheads="1"/>
            </p:cNvSpPr>
            <p:nvPr/>
          </p:nvSpPr>
          <p:spPr bwMode="auto">
            <a:xfrm>
              <a:off x="3194012" y="468630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2</a:t>
              </a:r>
              <a:endParaRPr lang="en-US" altLang="en-US" i="1">
                <a:solidFill>
                  <a:schemeClr val="accent2"/>
                </a:solidFill>
              </a:endParaRPr>
            </a:p>
          </p:txBody>
        </p:sp>
        <p:sp>
          <p:nvSpPr>
            <p:cNvPr id="76828" name="Rectangle 110"/>
            <p:cNvSpPr>
              <a:spLocks noChangeArrowheads="1"/>
            </p:cNvSpPr>
            <p:nvPr/>
          </p:nvSpPr>
          <p:spPr bwMode="auto">
            <a:xfrm>
              <a:off x="3797224" y="467612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3</a:t>
              </a:r>
              <a:endParaRPr lang="en-US" altLang="en-US" i="1">
                <a:solidFill>
                  <a:schemeClr val="accent2"/>
                </a:solidFill>
              </a:endParaRPr>
            </a:p>
          </p:txBody>
        </p:sp>
        <p:sp>
          <p:nvSpPr>
            <p:cNvPr id="76829" name="Rectangle 111"/>
            <p:cNvSpPr>
              <a:spLocks noChangeArrowheads="1"/>
            </p:cNvSpPr>
            <p:nvPr/>
          </p:nvSpPr>
          <p:spPr bwMode="auto">
            <a:xfrm>
              <a:off x="4400436" y="467864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4</a:t>
              </a:r>
              <a:endParaRPr lang="en-US" altLang="en-US" i="1">
                <a:solidFill>
                  <a:schemeClr val="accent2"/>
                </a:solidFill>
              </a:endParaRPr>
            </a:p>
          </p:txBody>
        </p:sp>
        <p:sp>
          <p:nvSpPr>
            <p:cNvPr id="76830" name="Rectangle 112"/>
            <p:cNvSpPr>
              <a:spLocks noChangeArrowheads="1"/>
            </p:cNvSpPr>
            <p:nvPr/>
          </p:nvSpPr>
          <p:spPr bwMode="auto">
            <a:xfrm>
              <a:off x="7766012" y="468116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x</a:t>
              </a:r>
              <a:r>
                <a:rPr lang="en-US" altLang="en-US" i="1" baseline="-25000">
                  <a:solidFill>
                    <a:schemeClr val="accent2"/>
                  </a:solidFill>
                </a:rPr>
                <a:t>n</a:t>
              </a:r>
              <a:endParaRPr lang="en-US" altLang="en-US" i="1">
                <a:solidFill>
                  <a:schemeClr val="accent2"/>
                </a:solidFill>
              </a:endParaRPr>
            </a:p>
          </p:txBody>
        </p:sp>
        <p:sp>
          <p:nvSpPr>
            <p:cNvPr id="76831" name="Rectangle 113"/>
            <p:cNvSpPr>
              <a:spLocks noChangeArrowheads="1"/>
            </p:cNvSpPr>
            <p:nvPr/>
          </p:nvSpPr>
          <p:spPr bwMode="auto">
            <a:xfrm>
              <a:off x="5459975" y="4709080"/>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solidFill>
                    <a:schemeClr val="accent2"/>
                  </a:solidFill>
                </a:rPr>
                <a:t>…</a:t>
              </a:r>
            </a:p>
          </p:txBody>
        </p:sp>
        <p:sp>
          <p:nvSpPr>
            <p:cNvPr id="76832" name="Rectangle 59"/>
            <p:cNvSpPr>
              <a:spLocks noChangeArrowheads="1"/>
            </p:cNvSpPr>
            <p:nvPr/>
          </p:nvSpPr>
          <p:spPr bwMode="auto">
            <a:xfrm>
              <a:off x="8259336" y="4455538"/>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sp>
          <p:nvSpPr>
            <p:cNvPr id="76833" name="Rectangle 60"/>
            <p:cNvSpPr>
              <a:spLocks noChangeArrowheads="1"/>
            </p:cNvSpPr>
            <p:nvPr/>
          </p:nvSpPr>
          <p:spPr bwMode="auto">
            <a:xfrm>
              <a:off x="8246852" y="4828032"/>
              <a:ext cx="50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i="1"/>
                <a:t>…</a:t>
              </a:r>
            </a:p>
          </p:txBody>
        </p:sp>
      </p:grpSp>
      <p:grpSp>
        <p:nvGrpSpPr>
          <p:cNvPr id="4" name="Group 5"/>
          <p:cNvGrpSpPr>
            <a:grpSpLocks/>
          </p:cNvGrpSpPr>
          <p:nvPr/>
        </p:nvGrpSpPr>
        <p:grpSpPr bwMode="auto">
          <a:xfrm>
            <a:off x="7216775" y="2513013"/>
            <a:ext cx="1800225" cy="3590925"/>
            <a:chOff x="4194" y="1993"/>
            <a:chExt cx="1422" cy="2749"/>
          </a:xfrm>
        </p:grpSpPr>
        <p:pic>
          <p:nvPicPr>
            <p:cNvPr id="76806" name="Picture 2" descr="C:\15299\lecture14\Z3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76807" name="Text Box 4"/>
            <p:cNvSpPr txBox="1">
              <a:spLocks noChangeArrowheads="1"/>
            </p:cNvSpPr>
            <p:nvPr/>
          </p:nvSpPr>
          <p:spPr bwMode="auto">
            <a:xfrm>
              <a:off x="4194" y="3611"/>
              <a:ext cx="1422" cy="1131"/>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spcBef>
                  <a:spcPct val="50000"/>
                </a:spcBef>
                <a:buFontTx/>
                <a:buNone/>
              </a:pPr>
              <a:r>
                <a:rPr lang="en-US" altLang="en-US" sz="2000">
                  <a:solidFill>
                    <a:schemeClr val="tx2"/>
                  </a:solidFill>
                </a:rPr>
                <a:t>GIVEN:</a:t>
              </a:r>
              <a:br>
                <a:rPr lang="en-US" altLang="en-US" sz="2000">
                  <a:solidFill>
                    <a:schemeClr val="tx2"/>
                  </a:solidFill>
                </a:rPr>
              </a:br>
              <a:r>
                <a:rPr lang="en-US" altLang="en-US" sz="2400"/>
                <a:t>Oracle </a:t>
              </a:r>
              <a:r>
                <a:rPr lang="en-US" altLang="en-US" sz="2000">
                  <a:sym typeface="Wingdings" pitchFamily="2" charset="2"/>
                </a:rPr>
                <a:t>for</a:t>
              </a:r>
              <a:r>
                <a:rPr lang="en-US" altLang="en-US">
                  <a:sym typeface="Wingdings" pitchFamily="2" charset="2"/>
                </a:rPr>
                <a:t> </a:t>
              </a:r>
            </a:p>
            <a:p>
              <a:pPr algn="ctr">
                <a:spcBef>
                  <a:spcPct val="50000"/>
                </a:spcBef>
                <a:buFontTx/>
                <a:buNone/>
              </a:pPr>
              <a:r>
                <a:rPr lang="en-US" altLang="en-US">
                  <a:sym typeface="Wingdings" pitchFamily="2" charset="2"/>
                </a:rPr>
                <a:t>Halting </a:t>
              </a:r>
              <a:endParaRPr lang="en-US" altLang="en-US" sz="32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5"/>
          <p:cNvGrpSpPr>
            <a:grpSpLocks/>
          </p:cNvGrpSpPr>
          <p:nvPr/>
        </p:nvGrpSpPr>
        <p:grpSpPr bwMode="auto">
          <a:xfrm>
            <a:off x="7216775" y="2513013"/>
            <a:ext cx="1800225" cy="3590925"/>
            <a:chOff x="4194" y="1993"/>
            <a:chExt cx="1422" cy="2749"/>
          </a:xfrm>
        </p:grpSpPr>
        <p:pic>
          <p:nvPicPr>
            <p:cNvPr id="77847"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77848" name="Text Box 4"/>
            <p:cNvSpPr txBox="1">
              <a:spLocks noChangeArrowheads="1"/>
            </p:cNvSpPr>
            <p:nvPr/>
          </p:nvSpPr>
          <p:spPr bwMode="auto">
            <a:xfrm>
              <a:off x="4194" y="3611"/>
              <a:ext cx="1422" cy="1131"/>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spcBef>
                  <a:spcPct val="50000"/>
                </a:spcBef>
                <a:buFontTx/>
                <a:buNone/>
              </a:pPr>
              <a:r>
                <a:rPr lang="en-US" altLang="en-US" sz="2000">
                  <a:solidFill>
                    <a:schemeClr val="tx2"/>
                  </a:solidFill>
                </a:rPr>
                <a:t>GIVEN:</a:t>
              </a:r>
              <a:br>
                <a:rPr lang="en-US" altLang="en-US" sz="2000">
                  <a:solidFill>
                    <a:schemeClr val="tx2"/>
                  </a:solidFill>
                </a:rPr>
              </a:br>
              <a:r>
                <a:rPr lang="en-US" altLang="en-US" sz="2400"/>
                <a:t>Oracle </a:t>
              </a:r>
              <a:r>
                <a:rPr lang="en-US" altLang="en-US" sz="2000">
                  <a:sym typeface="Wingdings" pitchFamily="2" charset="2"/>
                </a:rPr>
                <a:t>for</a:t>
              </a:r>
              <a:r>
                <a:rPr lang="en-US" altLang="en-US">
                  <a:sym typeface="Wingdings" pitchFamily="2" charset="2"/>
                </a:rPr>
                <a:t> </a:t>
              </a:r>
            </a:p>
            <a:p>
              <a:pPr algn="ctr">
                <a:spcBef>
                  <a:spcPct val="50000"/>
                </a:spcBef>
                <a:buFontTx/>
                <a:buNone/>
              </a:pPr>
              <a:r>
                <a:rPr lang="en-US" altLang="en-US">
                  <a:sym typeface="Wingdings" pitchFamily="2" charset="2"/>
                </a:rPr>
                <a:t>Halting </a:t>
              </a:r>
              <a:endParaRPr lang="en-US" altLang="en-US" sz="3200"/>
            </a:p>
          </p:txBody>
        </p:sp>
      </p:grpSp>
      <p:sp>
        <p:nvSpPr>
          <p:cNvPr id="376838" name="Text Box 6"/>
          <p:cNvSpPr txBox="1">
            <a:spLocks noChangeArrowheads="1"/>
          </p:cNvSpPr>
          <p:nvPr/>
        </p:nvSpPr>
        <p:spPr bwMode="auto">
          <a:xfrm>
            <a:off x="-144463" y="1255713"/>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I</a:t>
            </a:r>
          </a:p>
        </p:txBody>
      </p:sp>
      <p:grpSp>
        <p:nvGrpSpPr>
          <p:cNvPr id="3" name="Group 32"/>
          <p:cNvGrpSpPr>
            <a:grpSpLocks/>
          </p:cNvGrpSpPr>
          <p:nvPr/>
        </p:nvGrpSpPr>
        <p:grpSpPr bwMode="auto">
          <a:xfrm>
            <a:off x="1171575" y="2513013"/>
            <a:ext cx="1800225" cy="3262312"/>
            <a:chOff x="4194" y="1993"/>
            <a:chExt cx="1422" cy="2469"/>
          </a:xfrm>
        </p:grpSpPr>
        <p:pic>
          <p:nvPicPr>
            <p:cNvPr id="77845"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06504" name="Text Box 34"/>
            <p:cNvSpPr txBox="1">
              <a:spLocks noChangeArrowheads="1"/>
            </p:cNvSpPr>
            <p:nvPr/>
          </p:nvSpPr>
          <p:spPr bwMode="auto">
            <a:xfrm>
              <a:off x="4194" y="3609"/>
              <a:ext cx="1422" cy="853"/>
            </a:xfrm>
            <a:prstGeom prst="rect">
              <a:avLst/>
            </a:prstGeom>
            <a:solidFill>
              <a:schemeClr val="bg2"/>
            </a:solidFill>
            <a:ln w="12700" cap="sq">
              <a:noFill/>
              <a:miter lim="800000"/>
              <a:headEnd type="none" w="sm" len="sm"/>
              <a:tailEnd type="none" w="sm" len="sm"/>
            </a:ln>
            <a:effectLst>
              <a:prstShdw prst="shdw17" dist="17961" dir="2700000">
                <a:schemeClr val="bg2">
                  <a:gamma/>
                  <a:shade val="60000"/>
                  <a:invGamma/>
                </a:schemeClr>
              </a:prstShdw>
            </a:effectLst>
          </p:spPr>
          <p:txBody>
            <a:bodyPr lIns="274320" rIns="274320">
              <a:spAutoFit/>
            </a:bodyPr>
            <a:lstStyle/>
            <a:p>
              <a:pPr algn="ctr">
                <a:spcBef>
                  <a:spcPct val="50000"/>
                </a:spcBef>
                <a:buFontTx/>
                <a:buNone/>
                <a:defRPr/>
              </a:pPr>
              <a:r>
                <a:rPr lang="en-US" sz="2000">
                  <a:solidFill>
                    <a:schemeClr val="tx2"/>
                  </a:solidFill>
                </a:rPr>
                <a:t>BUILD:</a:t>
              </a:r>
              <a:br>
                <a:rPr lang="en-US" sz="2000">
                  <a:solidFill>
                    <a:schemeClr val="tx2"/>
                  </a:solidFill>
                </a:rPr>
              </a:br>
              <a:r>
                <a:rPr lang="en-US" sz="2400"/>
                <a:t>Oracle for P </a:t>
              </a:r>
            </a:p>
          </p:txBody>
        </p:sp>
      </p:grpSp>
      <p:sp>
        <p:nvSpPr>
          <p:cNvPr id="376871" name="Freeform 39"/>
          <p:cNvSpPr>
            <a:spLocks/>
          </p:cNvSpPr>
          <p:nvPr/>
        </p:nvSpPr>
        <p:spPr bwMode="auto">
          <a:xfrm>
            <a:off x="257175" y="1978025"/>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6" name="Group 24"/>
          <p:cNvGrpSpPr>
            <a:grpSpLocks/>
          </p:cNvGrpSpPr>
          <p:nvPr/>
        </p:nvGrpSpPr>
        <p:grpSpPr bwMode="auto">
          <a:xfrm>
            <a:off x="998538" y="990600"/>
            <a:ext cx="4848225" cy="1376363"/>
            <a:chOff x="629" y="624"/>
            <a:chExt cx="3054" cy="867"/>
          </a:xfrm>
        </p:grpSpPr>
        <p:sp>
          <p:nvSpPr>
            <p:cNvPr id="77843" name="Freeform 40"/>
            <p:cNvSpPr>
              <a:spLocks/>
            </p:cNvSpPr>
            <p:nvPr/>
          </p:nvSpPr>
          <p:spPr bwMode="auto">
            <a:xfrm>
              <a:off x="912" y="1200"/>
              <a:ext cx="548" cy="291"/>
            </a:xfrm>
            <a:custGeom>
              <a:avLst/>
              <a:gdLst>
                <a:gd name="T0" fmla="*/ 1241 w 242"/>
                <a:gd name="T1" fmla="*/ 69 h 470"/>
                <a:gd name="T2" fmla="*/ 206 w 242"/>
                <a:gd name="T3" fmla="*/ 51 h 470"/>
                <a:gd name="T4" fmla="*/ 11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77844" name="Rectangle 19"/>
            <p:cNvSpPr>
              <a:spLocks noChangeArrowheads="1"/>
            </p:cNvSpPr>
            <p:nvPr/>
          </p:nvSpPr>
          <p:spPr bwMode="auto">
            <a:xfrm>
              <a:off x="629" y="624"/>
              <a:ext cx="305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Say </a:t>
              </a:r>
              <a:r>
                <a:rPr lang="en-US" altLang="en-US" i="1"/>
                <a:t>yes</a:t>
              </a:r>
              <a:r>
                <a:rPr lang="en-US" altLang="en-US"/>
                <a:t>, when Oracle says </a:t>
              </a:r>
              <a:r>
                <a:rPr lang="en-US" altLang="en-US" i="1"/>
                <a:t>yes</a:t>
              </a:r>
            </a:p>
            <a:p>
              <a:pPr>
                <a:buFontTx/>
                <a:buNone/>
              </a:pPr>
              <a:r>
                <a:rPr lang="en-US" altLang="en-US"/>
                <a:t>Say </a:t>
              </a:r>
              <a:r>
                <a:rPr lang="en-US" altLang="en-US" i="1"/>
                <a:t>no</a:t>
              </a:r>
              <a:r>
                <a:rPr lang="en-US" altLang="en-US"/>
                <a:t>, when he says </a:t>
              </a:r>
              <a:r>
                <a:rPr lang="en-US" altLang="en-US" i="1"/>
                <a:t>no</a:t>
              </a:r>
              <a:r>
                <a:rPr lang="en-US" altLang="en-US"/>
                <a:t>.</a:t>
              </a:r>
            </a:p>
          </p:txBody>
        </p:sp>
      </p:grpSp>
      <p:grpSp>
        <p:nvGrpSpPr>
          <p:cNvPr id="7" name="Group 22"/>
          <p:cNvGrpSpPr>
            <a:grpSpLocks/>
          </p:cNvGrpSpPr>
          <p:nvPr/>
        </p:nvGrpSpPr>
        <p:grpSpPr bwMode="auto">
          <a:xfrm>
            <a:off x="3429000" y="2895600"/>
            <a:ext cx="2971800" cy="533400"/>
            <a:chOff x="2160" y="1824"/>
            <a:chExt cx="1872" cy="336"/>
          </a:xfrm>
        </p:grpSpPr>
        <p:sp>
          <p:nvSpPr>
            <p:cNvPr id="77841" name="Line 36"/>
            <p:cNvSpPr>
              <a:spLocks noChangeShapeType="1"/>
            </p:cNvSpPr>
            <p:nvPr/>
          </p:nvSpPr>
          <p:spPr bwMode="auto">
            <a:xfrm>
              <a:off x="2160" y="2160"/>
              <a:ext cx="1872"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77842" name="Text Box 35"/>
            <p:cNvSpPr txBox="1">
              <a:spLocks noChangeArrowheads="1"/>
            </p:cNvSpPr>
            <p:nvPr/>
          </p:nvSpPr>
          <p:spPr bwMode="auto">
            <a:xfrm>
              <a:off x="2563" y="1824"/>
              <a:ext cx="9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&lt;M,I&gt;</a:t>
              </a:r>
              <a:endParaRPr lang="en-US" altLang="en-US" sz="2400"/>
            </a:p>
          </p:txBody>
        </p:sp>
      </p:grpSp>
      <p:grpSp>
        <p:nvGrpSpPr>
          <p:cNvPr id="8" name="Group 21"/>
          <p:cNvGrpSpPr>
            <a:grpSpLocks/>
          </p:cNvGrpSpPr>
          <p:nvPr/>
        </p:nvGrpSpPr>
        <p:grpSpPr bwMode="auto">
          <a:xfrm>
            <a:off x="3430588" y="3886200"/>
            <a:ext cx="3255962" cy="555625"/>
            <a:chOff x="2161" y="2448"/>
            <a:chExt cx="2051" cy="350"/>
          </a:xfrm>
        </p:grpSpPr>
        <p:sp>
          <p:nvSpPr>
            <p:cNvPr id="77839" name="Line 41"/>
            <p:cNvSpPr>
              <a:spLocks noChangeShapeType="1"/>
            </p:cNvSpPr>
            <p:nvPr/>
          </p:nvSpPr>
          <p:spPr bwMode="auto">
            <a:xfrm flipH="1">
              <a:off x="2161" y="2798"/>
              <a:ext cx="2051"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77840" name="Rectangle 23"/>
            <p:cNvSpPr>
              <a:spLocks noChangeArrowheads="1"/>
            </p:cNvSpPr>
            <p:nvPr/>
          </p:nvSpPr>
          <p:spPr bwMode="auto">
            <a:xfrm>
              <a:off x="2402" y="2448"/>
              <a:ext cx="16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M(I) halts or not</a:t>
              </a:r>
            </a:p>
          </p:txBody>
        </p:sp>
      </p:gr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a:solidFill>
                  <a:schemeClr val="tx2"/>
                </a:solidFill>
                <a:effectLst>
                  <a:outerShdw blurRad="38100" dist="38100" dir="2700000" algn="tl">
                    <a:srgbClr val="000000"/>
                  </a:outerShdw>
                </a:effectLst>
              </a:rPr>
              <a:t>Computable</a:t>
            </a:r>
            <a:r>
              <a:rPr lang="en-US" sz="3200" b="1" baseline="-25000">
                <a:solidFill>
                  <a:schemeClr val="tx2"/>
                </a:solidFill>
                <a:effectLst>
                  <a:outerShdw blurRad="38100" dist="38100" dir="2700000" algn="tl">
                    <a:srgbClr val="000000"/>
                  </a:outerShdw>
                </a:effectLst>
              </a:rPr>
              <a:t>Halting</a:t>
            </a:r>
          </a:p>
        </p:txBody>
      </p:sp>
      <p:sp>
        <p:nvSpPr>
          <p:cNvPr id="4" name="Text Box 6"/>
          <p:cNvSpPr txBox="1">
            <a:spLocks noChangeArrowheads="1"/>
          </p:cNvSpPr>
          <p:nvPr/>
        </p:nvSpPr>
        <p:spPr bwMode="auto">
          <a:xfrm>
            <a:off x="1592263" y="6103938"/>
            <a:ext cx="4275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Problem solved this way are:</a:t>
            </a:r>
          </a:p>
        </p:txBody>
      </p:sp>
      <p:sp>
        <p:nvSpPr>
          <p:cNvPr id="5" name="Text Box 6"/>
          <p:cNvSpPr txBox="1">
            <a:spLocks noChangeArrowheads="1"/>
          </p:cNvSpPr>
          <p:nvPr/>
        </p:nvSpPr>
        <p:spPr bwMode="auto">
          <a:xfrm>
            <a:off x="5257800" y="6103938"/>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solidFill>
                  <a:schemeClr val="tx2"/>
                </a:solidFill>
              </a:rPr>
              <a:t>Acceptable</a:t>
            </a:r>
          </a:p>
        </p:txBody>
      </p:sp>
      <p:grpSp>
        <p:nvGrpSpPr>
          <p:cNvPr id="9" name="Group 17"/>
          <p:cNvGrpSpPr>
            <a:grpSpLocks/>
          </p:cNvGrpSpPr>
          <p:nvPr/>
        </p:nvGrpSpPr>
        <p:grpSpPr bwMode="auto">
          <a:xfrm>
            <a:off x="-114300" y="-74613"/>
            <a:ext cx="6872288" cy="7032626"/>
            <a:chOff x="-113630" y="-75233"/>
            <a:chExt cx="6871943" cy="7032625"/>
          </a:xfrm>
        </p:grpSpPr>
        <p:sp>
          <p:nvSpPr>
            <p:cNvPr id="19" name="Oval 48"/>
            <p:cNvSpPr>
              <a:spLocks noChangeArrowheads="1"/>
            </p:cNvSpPr>
            <p:nvPr/>
          </p:nvSpPr>
          <p:spPr bwMode="auto">
            <a:xfrm rot="19071281" flipH="1">
              <a:off x="784850" y="-75233"/>
              <a:ext cx="5973463"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77838" name="Rectangle 49"/>
            <p:cNvSpPr>
              <a:spLocks noChangeArrowheads="1"/>
            </p:cNvSpPr>
            <p:nvPr/>
          </p:nvSpPr>
          <p:spPr bwMode="auto">
            <a:xfrm>
              <a:off x="-113630" y="53278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Acceptable</a:t>
              </a:r>
              <a:endParaRPr lang="en-US" altLang="en-US" sz="2400">
                <a:solidFill>
                  <a:srgbClr val="FF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76838"/>
                                        </p:tgtEl>
                                        <p:attrNameLst>
                                          <p:attrName>style.visibility</p:attrName>
                                        </p:attrNameLst>
                                      </p:cBhvr>
                                      <p:to>
                                        <p:strVal val="visible"/>
                                      </p:to>
                                    </p:set>
                                    <p:anim calcmode="lin" valueType="num">
                                      <p:cBhvr additive="base">
                                        <p:cTn id="13" dur="500" fill="hold"/>
                                        <p:tgtEl>
                                          <p:spTgt spid="376838"/>
                                        </p:tgtEl>
                                        <p:attrNameLst>
                                          <p:attrName>ppt_x</p:attrName>
                                        </p:attrNameLst>
                                      </p:cBhvr>
                                      <p:tavLst>
                                        <p:tav tm="0">
                                          <p:val>
                                            <p:strVal val="0-#ppt_w/2"/>
                                          </p:val>
                                        </p:tav>
                                        <p:tav tm="100000">
                                          <p:val>
                                            <p:strVal val="#ppt_x"/>
                                          </p:val>
                                        </p:tav>
                                      </p:tavLst>
                                    </p:anim>
                                    <p:anim calcmode="lin" valueType="num">
                                      <p:cBhvr additive="base">
                                        <p:cTn id="14" dur="500" fill="hold"/>
                                        <p:tgtEl>
                                          <p:spTgt spid="376838"/>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76871"/>
                                        </p:tgtEl>
                                        <p:attrNameLst>
                                          <p:attrName>style.visibility</p:attrName>
                                        </p:attrNameLst>
                                      </p:cBhvr>
                                      <p:to>
                                        <p:strVal val="visible"/>
                                      </p:to>
                                    </p:set>
                                    <p:anim calcmode="lin" valueType="num">
                                      <p:cBhvr additive="base">
                                        <p:cTn id="17" dur="500" fill="hold"/>
                                        <p:tgtEl>
                                          <p:spTgt spid="376871"/>
                                        </p:tgtEl>
                                        <p:attrNameLst>
                                          <p:attrName>ppt_x</p:attrName>
                                        </p:attrNameLst>
                                      </p:cBhvr>
                                      <p:tavLst>
                                        <p:tav tm="0">
                                          <p:val>
                                            <p:strVal val="0-#ppt_w/2"/>
                                          </p:val>
                                        </p:tav>
                                        <p:tav tm="100000">
                                          <p:val>
                                            <p:strVal val="#ppt_x"/>
                                          </p:val>
                                        </p:tav>
                                      </p:tavLst>
                                    </p:anim>
                                    <p:anim calcmode="lin" valueType="num">
                                      <p:cBhvr additive="base">
                                        <p:cTn id="18"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376871" grpId="0" animBg="1"/>
      <p:bldP spid="4" grpId="0" autoUpdateAnimBg="0"/>
      <p:bldP spid="5"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5"/>
          <p:cNvGrpSpPr>
            <a:grpSpLocks/>
          </p:cNvGrpSpPr>
          <p:nvPr/>
        </p:nvGrpSpPr>
        <p:grpSpPr bwMode="auto">
          <a:xfrm>
            <a:off x="7216775" y="2513013"/>
            <a:ext cx="1800225" cy="3590925"/>
            <a:chOff x="4194" y="1993"/>
            <a:chExt cx="1422" cy="2749"/>
          </a:xfrm>
        </p:grpSpPr>
        <p:pic>
          <p:nvPicPr>
            <p:cNvPr id="78871"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78872" name="Text Box 4"/>
            <p:cNvSpPr txBox="1">
              <a:spLocks noChangeArrowheads="1"/>
            </p:cNvSpPr>
            <p:nvPr/>
          </p:nvSpPr>
          <p:spPr bwMode="auto">
            <a:xfrm>
              <a:off x="4194" y="3611"/>
              <a:ext cx="1422" cy="1131"/>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spcBef>
                  <a:spcPct val="50000"/>
                </a:spcBef>
                <a:buFontTx/>
                <a:buNone/>
              </a:pPr>
              <a:r>
                <a:rPr lang="en-US" altLang="en-US" sz="2000">
                  <a:solidFill>
                    <a:schemeClr val="tx2"/>
                  </a:solidFill>
                </a:rPr>
                <a:t>GIVEN:</a:t>
              </a:r>
              <a:br>
                <a:rPr lang="en-US" altLang="en-US" sz="2000">
                  <a:solidFill>
                    <a:schemeClr val="tx2"/>
                  </a:solidFill>
                </a:rPr>
              </a:br>
              <a:r>
                <a:rPr lang="en-US" altLang="en-US" sz="2400"/>
                <a:t>Oracle </a:t>
              </a:r>
              <a:r>
                <a:rPr lang="en-US" altLang="en-US" sz="2000">
                  <a:sym typeface="Wingdings" pitchFamily="2" charset="2"/>
                </a:rPr>
                <a:t>for</a:t>
              </a:r>
              <a:r>
                <a:rPr lang="en-US" altLang="en-US">
                  <a:sym typeface="Wingdings" pitchFamily="2" charset="2"/>
                </a:rPr>
                <a:t> </a:t>
              </a:r>
            </a:p>
            <a:p>
              <a:pPr algn="ctr">
                <a:spcBef>
                  <a:spcPct val="50000"/>
                </a:spcBef>
                <a:buFontTx/>
                <a:buNone/>
              </a:pPr>
              <a:r>
                <a:rPr lang="en-US" altLang="en-US">
                  <a:sym typeface="Wingdings" pitchFamily="2" charset="2"/>
                </a:rPr>
                <a:t>Halting </a:t>
              </a:r>
              <a:endParaRPr lang="en-US" altLang="en-US" sz="3200"/>
            </a:p>
          </p:txBody>
        </p:sp>
      </p:grpSp>
      <p:sp>
        <p:nvSpPr>
          <p:cNvPr id="78851" name="Text Box 6"/>
          <p:cNvSpPr txBox="1">
            <a:spLocks noChangeArrowheads="1"/>
          </p:cNvSpPr>
          <p:nvPr/>
        </p:nvSpPr>
        <p:spPr bwMode="auto">
          <a:xfrm>
            <a:off x="-144463" y="1255713"/>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I</a:t>
            </a:r>
          </a:p>
        </p:txBody>
      </p:sp>
      <p:grpSp>
        <p:nvGrpSpPr>
          <p:cNvPr id="78852" name="Group 32"/>
          <p:cNvGrpSpPr>
            <a:grpSpLocks/>
          </p:cNvGrpSpPr>
          <p:nvPr/>
        </p:nvGrpSpPr>
        <p:grpSpPr bwMode="auto">
          <a:xfrm>
            <a:off x="1171575" y="2513013"/>
            <a:ext cx="1800225" cy="3262312"/>
            <a:chOff x="4194" y="1993"/>
            <a:chExt cx="1422" cy="2469"/>
          </a:xfrm>
        </p:grpSpPr>
        <p:pic>
          <p:nvPicPr>
            <p:cNvPr id="78869"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07528" name="Text Box 34"/>
            <p:cNvSpPr txBox="1">
              <a:spLocks noChangeArrowheads="1"/>
            </p:cNvSpPr>
            <p:nvPr/>
          </p:nvSpPr>
          <p:spPr bwMode="auto">
            <a:xfrm>
              <a:off x="4194" y="3609"/>
              <a:ext cx="1422" cy="853"/>
            </a:xfrm>
            <a:prstGeom prst="rect">
              <a:avLst/>
            </a:prstGeom>
            <a:solidFill>
              <a:schemeClr val="bg2"/>
            </a:solidFill>
            <a:ln w="12700" cap="sq">
              <a:noFill/>
              <a:miter lim="800000"/>
              <a:headEnd type="none" w="sm" len="sm"/>
              <a:tailEnd type="none" w="sm" len="sm"/>
            </a:ln>
            <a:effectLst>
              <a:prstShdw prst="shdw17" dist="17961" dir="2700000">
                <a:schemeClr val="bg2">
                  <a:gamma/>
                  <a:shade val="60000"/>
                  <a:invGamma/>
                </a:schemeClr>
              </a:prstShdw>
            </a:effectLst>
          </p:spPr>
          <p:txBody>
            <a:bodyPr lIns="274320" rIns="274320">
              <a:spAutoFit/>
            </a:bodyPr>
            <a:lstStyle/>
            <a:p>
              <a:pPr algn="ctr">
                <a:spcBef>
                  <a:spcPct val="50000"/>
                </a:spcBef>
                <a:buFontTx/>
                <a:buNone/>
                <a:defRPr/>
              </a:pPr>
              <a:r>
                <a:rPr lang="en-US" sz="2000">
                  <a:solidFill>
                    <a:schemeClr val="tx2"/>
                  </a:solidFill>
                </a:rPr>
                <a:t>BUILD:</a:t>
              </a:r>
              <a:br>
                <a:rPr lang="en-US" sz="2000">
                  <a:solidFill>
                    <a:schemeClr val="tx2"/>
                  </a:solidFill>
                </a:rPr>
              </a:br>
              <a:r>
                <a:rPr lang="en-US" sz="2400"/>
                <a:t>Oracle for P </a:t>
              </a:r>
            </a:p>
          </p:txBody>
        </p:sp>
      </p:grpSp>
      <p:sp>
        <p:nvSpPr>
          <p:cNvPr id="78853" name="Freeform 39"/>
          <p:cNvSpPr>
            <a:spLocks/>
          </p:cNvSpPr>
          <p:nvPr/>
        </p:nvSpPr>
        <p:spPr bwMode="auto">
          <a:xfrm>
            <a:off x="257175" y="1978025"/>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4" name="Group 10"/>
          <p:cNvGrpSpPr>
            <a:grpSpLocks/>
          </p:cNvGrpSpPr>
          <p:nvPr/>
        </p:nvGrpSpPr>
        <p:grpSpPr bwMode="auto">
          <a:xfrm>
            <a:off x="998538" y="990600"/>
            <a:ext cx="4751387" cy="1376363"/>
            <a:chOff x="629" y="624"/>
            <a:chExt cx="2993" cy="867"/>
          </a:xfrm>
        </p:grpSpPr>
        <p:sp>
          <p:nvSpPr>
            <p:cNvPr id="78867" name="Freeform 40"/>
            <p:cNvSpPr>
              <a:spLocks/>
            </p:cNvSpPr>
            <p:nvPr/>
          </p:nvSpPr>
          <p:spPr bwMode="auto">
            <a:xfrm>
              <a:off x="912" y="1200"/>
              <a:ext cx="548" cy="291"/>
            </a:xfrm>
            <a:custGeom>
              <a:avLst/>
              <a:gdLst>
                <a:gd name="T0" fmla="*/ 1241 w 242"/>
                <a:gd name="T1" fmla="*/ 69 h 470"/>
                <a:gd name="T2" fmla="*/ 206 w 242"/>
                <a:gd name="T3" fmla="*/ 51 h 470"/>
                <a:gd name="T4" fmla="*/ 11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78868" name="Rectangle 19"/>
            <p:cNvSpPr>
              <a:spLocks noChangeArrowheads="1"/>
            </p:cNvSpPr>
            <p:nvPr/>
          </p:nvSpPr>
          <p:spPr bwMode="auto">
            <a:xfrm>
              <a:off x="629" y="624"/>
              <a:ext cx="299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Say </a:t>
              </a:r>
              <a:r>
                <a:rPr lang="en-US" altLang="en-US" i="1"/>
                <a:t>no</a:t>
              </a:r>
              <a:r>
                <a:rPr lang="en-US" altLang="en-US"/>
                <a:t>, when Oracle says </a:t>
              </a:r>
              <a:r>
                <a:rPr lang="en-US" altLang="en-US" i="1"/>
                <a:t>yes</a:t>
              </a:r>
            </a:p>
            <a:p>
              <a:pPr>
                <a:buFontTx/>
                <a:buNone/>
              </a:pPr>
              <a:r>
                <a:rPr lang="en-US" altLang="en-US"/>
                <a:t>Say </a:t>
              </a:r>
              <a:r>
                <a:rPr lang="en-US" altLang="en-US" i="1"/>
                <a:t>yes</a:t>
              </a:r>
              <a:r>
                <a:rPr lang="en-US" altLang="en-US"/>
                <a:t>, when he says </a:t>
              </a:r>
              <a:r>
                <a:rPr lang="en-US" altLang="en-US" i="1"/>
                <a:t>no</a:t>
              </a:r>
              <a:r>
                <a:rPr lang="en-US" altLang="en-US"/>
                <a:t>.</a:t>
              </a:r>
            </a:p>
          </p:txBody>
        </p:sp>
      </p:grpSp>
      <p:grpSp>
        <p:nvGrpSpPr>
          <p:cNvPr id="78855" name="Group 13"/>
          <p:cNvGrpSpPr>
            <a:grpSpLocks/>
          </p:cNvGrpSpPr>
          <p:nvPr/>
        </p:nvGrpSpPr>
        <p:grpSpPr bwMode="auto">
          <a:xfrm>
            <a:off x="3429000" y="2895600"/>
            <a:ext cx="2971800" cy="533400"/>
            <a:chOff x="2160" y="1824"/>
            <a:chExt cx="1872" cy="336"/>
          </a:xfrm>
        </p:grpSpPr>
        <p:sp>
          <p:nvSpPr>
            <p:cNvPr id="78865" name="Line 36"/>
            <p:cNvSpPr>
              <a:spLocks noChangeShapeType="1"/>
            </p:cNvSpPr>
            <p:nvPr/>
          </p:nvSpPr>
          <p:spPr bwMode="auto">
            <a:xfrm>
              <a:off x="2160" y="2160"/>
              <a:ext cx="1872"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78866" name="Text Box 35"/>
            <p:cNvSpPr txBox="1">
              <a:spLocks noChangeArrowheads="1"/>
            </p:cNvSpPr>
            <p:nvPr/>
          </p:nvSpPr>
          <p:spPr bwMode="auto">
            <a:xfrm>
              <a:off x="2563" y="1824"/>
              <a:ext cx="9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&lt;M,I&gt;</a:t>
              </a:r>
              <a:endParaRPr lang="en-US" altLang="en-US" sz="2400"/>
            </a:p>
          </p:txBody>
        </p:sp>
      </p:grpSp>
      <p:grpSp>
        <p:nvGrpSpPr>
          <p:cNvPr id="78856" name="Group 16"/>
          <p:cNvGrpSpPr>
            <a:grpSpLocks/>
          </p:cNvGrpSpPr>
          <p:nvPr/>
        </p:nvGrpSpPr>
        <p:grpSpPr bwMode="auto">
          <a:xfrm>
            <a:off x="3430588" y="3886200"/>
            <a:ext cx="3255962" cy="555625"/>
            <a:chOff x="2161" y="2448"/>
            <a:chExt cx="2051" cy="350"/>
          </a:xfrm>
        </p:grpSpPr>
        <p:sp>
          <p:nvSpPr>
            <p:cNvPr id="78863" name="Line 41"/>
            <p:cNvSpPr>
              <a:spLocks noChangeShapeType="1"/>
            </p:cNvSpPr>
            <p:nvPr/>
          </p:nvSpPr>
          <p:spPr bwMode="auto">
            <a:xfrm flipH="1">
              <a:off x="2161" y="2798"/>
              <a:ext cx="2051"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78864" name="Rectangle 23"/>
            <p:cNvSpPr>
              <a:spLocks noChangeArrowheads="1"/>
            </p:cNvSpPr>
            <p:nvPr/>
          </p:nvSpPr>
          <p:spPr bwMode="auto">
            <a:xfrm>
              <a:off x="2402" y="2448"/>
              <a:ext cx="16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M(I) halts or not</a:t>
              </a:r>
            </a:p>
          </p:txBody>
        </p:sp>
      </p:gr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a:solidFill>
                  <a:schemeClr val="tx2"/>
                </a:solidFill>
                <a:effectLst>
                  <a:outerShdw blurRad="38100" dist="38100" dir="2700000" algn="tl">
                    <a:srgbClr val="000000"/>
                  </a:outerShdw>
                </a:effectLst>
              </a:rPr>
              <a:t>Computable</a:t>
            </a:r>
            <a:r>
              <a:rPr lang="en-US" sz="3200" b="1" baseline="-25000">
                <a:solidFill>
                  <a:schemeClr val="tx2"/>
                </a:solidFill>
                <a:effectLst>
                  <a:outerShdw blurRad="38100" dist="38100" dir="2700000" algn="tl">
                    <a:srgbClr val="000000"/>
                  </a:outerShdw>
                </a:effectLst>
              </a:rPr>
              <a:t>Halting</a:t>
            </a:r>
          </a:p>
        </p:txBody>
      </p:sp>
      <p:sp>
        <p:nvSpPr>
          <p:cNvPr id="5" name="Text Box 6"/>
          <p:cNvSpPr txBox="1">
            <a:spLocks noChangeArrowheads="1"/>
          </p:cNvSpPr>
          <p:nvPr/>
        </p:nvSpPr>
        <p:spPr bwMode="auto">
          <a:xfrm>
            <a:off x="1592263" y="6103938"/>
            <a:ext cx="4275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Problem solved this way are:</a:t>
            </a:r>
          </a:p>
        </p:txBody>
      </p:sp>
      <p:sp>
        <p:nvSpPr>
          <p:cNvPr id="6" name="Text Box 6"/>
          <p:cNvSpPr txBox="1">
            <a:spLocks noChangeArrowheads="1"/>
          </p:cNvSpPr>
          <p:nvPr/>
        </p:nvSpPr>
        <p:spPr bwMode="auto">
          <a:xfrm>
            <a:off x="5257800" y="6103938"/>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solidFill>
                  <a:schemeClr val="tx2"/>
                </a:solidFill>
              </a:rPr>
              <a:t>Co-Acceptable</a:t>
            </a:r>
          </a:p>
        </p:txBody>
      </p:sp>
      <p:grpSp>
        <p:nvGrpSpPr>
          <p:cNvPr id="9" name="Group 18"/>
          <p:cNvGrpSpPr>
            <a:grpSpLocks/>
          </p:cNvGrpSpPr>
          <p:nvPr/>
        </p:nvGrpSpPr>
        <p:grpSpPr bwMode="auto">
          <a:xfrm>
            <a:off x="2003425" y="-152400"/>
            <a:ext cx="6889750" cy="7032625"/>
            <a:chOff x="2003750" y="-152400"/>
            <a:chExt cx="6888730" cy="7032625"/>
          </a:xfrm>
        </p:grpSpPr>
        <p:sp>
          <p:nvSpPr>
            <p:cNvPr id="23" name="Oval 47"/>
            <p:cNvSpPr>
              <a:spLocks noChangeArrowheads="1"/>
            </p:cNvSpPr>
            <p:nvPr/>
          </p:nvSpPr>
          <p:spPr bwMode="auto">
            <a:xfrm rot="2528719">
              <a:off x="2003750" y="-152400"/>
              <a:ext cx="5974465" cy="7032625"/>
            </a:xfrm>
            <a:prstGeom prst="ellipse">
              <a:avLst/>
            </a:prstGeom>
            <a:noFill/>
            <a:ln w="38100" cap="sq">
              <a:solidFill>
                <a:srgbClr val="FF00FF"/>
              </a:solidFill>
              <a:round/>
              <a:headEnd/>
              <a:tailEnd/>
            </a:ln>
            <a:effectLst/>
          </p:spPr>
          <p:txBody>
            <a:bodyPr lIns="274320" rIns="274320" anchor="ctr">
              <a:spAutoFit/>
            </a:bodyPr>
            <a:lstStyle/>
            <a:p>
              <a:pPr>
                <a:buFontTx/>
                <a:buNone/>
                <a:defRPr/>
              </a:pPr>
              <a:endParaRPr lang="en-CA">
                <a:effectLst>
                  <a:outerShdw blurRad="38100" dist="38100" dir="2700000" algn="tl">
                    <a:srgbClr val="000000">
                      <a:alpha val="43137"/>
                    </a:srgbClr>
                  </a:outerShdw>
                </a:effectLst>
              </a:endParaRPr>
            </a:p>
          </p:txBody>
        </p:sp>
        <p:sp>
          <p:nvSpPr>
            <p:cNvPr id="78862" name="Rectangle 23"/>
            <p:cNvSpPr>
              <a:spLocks noChangeArrowheads="1"/>
            </p:cNvSpPr>
            <p:nvPr/>
          </p:nvSpPr>
          <p:spPr bwMode="auto">
            <a:xfrm>
              <a:off x="6558187" y="404664"/>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rgbClr val="FF00FF"/>
                  </a:solidFill>
                </a:rPr>
                <a:t>Co-Acceptable</a:t>
              </a:r>
              <a:endParaRPr lang="en-US" altLang="en-US" sz="2400">
                <a:solidFill>
                  <a:srgbClr val="FF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5"/>
          <p:cNvGrpSpPr>
            <a:grpSpLocks/>
          </p:cNvGrpSpPr>
          <p:nvPr/>
        </p:nvGrpSpPr>
        <p:grpSpPr bwMode="auto">
          <a:xfrm>
            <a:off x="7216775" y="2513013"/>
            <a:ext cx="1800225" cy="3590925"/>
            <a:chOff x="4194" y="1993"/>
            <a:chExt cx="1422" cy="2749"/>
          </a:xfrm>
        </p:grpSpPr>
        <p:pic>
          <p:nvPicPr>
            <p:cNvPr id="79893"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79894" name="Text Box 4"/>
            <p:cNvSpPr txBox="1">
              <a:spLocks noChangeArrowheads="1"/>
            </p:cNvSpPr>
            <p:nvPr/>
          </p:nvSpPr>
          <p:spPr bwMode="auto">
            <a:xfrm>
              <a:off x="4194" y="3611"/>
              <a:ext cx="1422" cy="1131"/>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spcBef>
                  <a:spcPct val="50000"/>
                </a:spcBef>
                <a:buFontTx/>
                <a:buNone/>
              </a:pPr>
              <a:r>
                <a:rPr lang="en-US" altLang="en-US" sz="2000">
                  <a:solidFill>
                    <a:schemeClr val="tx2"/>
                  </a:solidFill>
                </a:rPr>
                <a:t>GIVEN:</a:t>
              </a:r>
              <a:br>
                <a:rPr lang="en-US" altLang="en-US" sz="2000">
                  <a:solidFill>
                    <a:schemeClr val="tx2"/>
                  </a:solidFill>
                </a:rPr>
              </a:br>
              <a:r>
                <a:rPr lang="en-US" altLang="en-US" sz="2400"/>
                <a:t>Oracle </a:t>
              </a:r>
              <a:r>
                <a:rPr lang="en-US" altLang="en-US" sz="2000">
                  <a:sym typeface="Wingdings" pitchFamily="2" charset="2"/>
                </a:rPr>
                <a:t>for</a:t>
              </a:r>
              <a:r>
                <a:rPr lang="en-US" altLang="en-US">
                  <a:sym typeface="Wingdings" pitchFamily="2" charset="2"/>
                </a:rPr>
                <a:t> </a:t>
              </a:r>
            </a:p>
            <a:p>
              <a:pPr algn="ctr">
                <a:spcBef>
                  <a:spcPct val="50000"/>
                </a:spcBef>
                <a:buFontTx/>
                <a:buNone/>
              </a:pPr>
              <a:r>
                <a:rPr lang="en-US" altLang="en-US">
                  <a:sym typeface="Wingdings" pitchFamily="2" charset="2"/>
                </a:rPr>
                <a:t>Halting </a:t>
              </a:r>
              <a:endParaRPr lang="en-US" altLang="en-US" sz="3200"/>
            </a:p>
          </p:txBody>
        </p:sp>
      </p:grpSp>
      <p:sp>
        <p:nvSpPr>
          <p:cNvPr id="79875" name="Text Box 6"/>
          <p:cNvSpPr txBox="1">
            <a:spLocks noChangeArrowheads="1"/>
          </p:cNvSpPr>
          <p:nvPr/>
        </p:nvSpPr>
        <p:spPr bwMode="auto">
          <a:xfrm>
            <a:off x="-144463" y="1255713"/>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I</a:t>
            </a:r>
          </a:p>
        </p:txBody>
      </p:sp>
      <p:grpSp>
        <p:nvGrpSpPr>
          <p:cNvPr id="79876" name="Group 32"/>
          <p:cNvGrpSpPr>
            <a:grpSpLocks/>
          </p:cNvGrpSpPr>
          <p:nvPr/>
        </p:nvGrpSpPr>
        <p:grpSpPr bwMode="auto">
          <a:xfrm>
            <a:off x="1171575" y="2513013"/>
            <a:ext cx="1800225" cy="3262312"/>
            <a:chOff x="4194" y="1993"/>
            <a:chExt cx="1422" cy="2469"/>
          </a:xfrm>
        </p:grpSpPr>
        <p:pic>
          <p:nvPicPr>
            <p:cNvPr id="79891"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08552" name="Text Box 34"/>
            <p:cNvSpPr txBox="1">
              <a:spLocks noChangeArrowheads="1"/>
            </p:cNvSpPr>
            <p:nvPr/>
          </p:nvSpPr>
          <p:spPr bwMode="auto">
            <a:xfrm>
              <a:off x="4194" y="3609"/>
              <a:ext cx="1422" cy="853"/>
            </a:xfrm>
            <a:prstGeom prst="rect">
              <a:avLst/>
            </a:prstGeom>
            <a:solidFill>
              <a:schemeClr val="bg2"/>
            </a:solidFill>
            <a:ln w="12700" cap="sq">
              <a:noFill/>
              <a:miter lim="800000"/>
              <a:headEnd type="none" w="sm" len="sm"/>
              <a:tailEnd type="none" w="sm" len="sm"/>
            </a:ln>
            <a:effectLst>
              <a:prstShdw prst="shdw17" dist="17961" dir="2700000">
                <a:schemeClr val="bg2">
                  <a:gamma/>
                  <a:shade val="60000"/>
                  <a:invGamma/>
                </a:schemeClr>
              </a:prstShdw>
            </a:effectLst>
          </p:spPr>
          <p:txBody>
            <a:bodyPr lIns="274320" rIns="274320">
              <a:spAutoFit/>
            </a:bodyPr>
            <a:lstStyle/>
            <a:p>
              <a:pPr algn="ctr">
                <a:spcBef>
                  <a:spcPct val="50000"/>
                </a:spcBef>
                <a:buFontTx/>
                <a:buNone/>
                <a:defRPr/>
              </a:pPr>
              <a:r>
                <a:rPr lang="en-US" sz="2000">
                  <a:solidFill>
                    <a:schemeClr val="tx2"/>
                  </a:solidFill>
                </a:rPr>
                <a:t>BUILD:</a:t>
              </a:r>
              <a:br>
                <a:rPr lang="en-US" sz="2000">
                  <a:solidFill>
                    <a:schemeClr val="tx2"/>
                  </a:solidFill>
                </a:rPr>
              </a:br>
              <a:r>
                <a:rPr lang="en-US" sz="2400"/>
                <a:t>Oracle for P </a:t>
              </a:r>
            </a:p>
          </p:txBody>
        </p:sp>
      </p:grpSp>
      <p:sp>
        <p:nvSpPr>
          <p:cNvPr id="79877" name="Freeform 39"/>
          <p:cNvSpPr>
            <a:spLocks/>
          </p:cNvSpPr>
          <p:nvPr/>
        </p:nvSpPr>
        <p:spPr bwMode="auto">
          <a:xfrm>
            <a:off x="257175" y="1978025"/>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79878" name="Group 13"/>
          <p:cNvGrpSpPr>
            <a:grpSpLocks/>
          </p:cNvGrpSpPr>
          <p:nvPr/>
        </p:nvGrpSpPr>
        <p:grpSpPr bwMode="auto">
          <a:xfrm>
            <a:off x="3429000" y="2895600"/>
            <a:ext cx="2971800" cy="533400"/>
            <a:chOff x="2160" y="1824"/>
            <a:chExt cx="1872" cy="336"/>
          </a:xfrm>
        </p:grpSpPr>
        <p:sp>
          <p:nvSpPr>
            <p:cNvPr id="79889" name="Line 36"/>
            <p:cNvSpPr>
              <a:spLocks noChangeShapeType="1"/>
            </p:cNvSpPr>
            <p:nvPr/>
          </p:nvSpPr>
          <p:spPr bwMode="auto">
            <a:xfrm>
              <a:off x="2160" y="2160"/>
              <a:ext cx="1872"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79890" name="Text Box 35"/>
            <p:cNvSpPr txBox="1">
              <a:spLocks noChangeArrowheads="1"/>
            </p:cNvSpPr>
            <p:nvPr/>
          </p:nvSpPr>
          <p:spPr bwMode="auto">
            <a:xfrm>
              <a:off x="2563" y="1824"/>
              <a:ext cx="9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&lt;M,I&gt;</a:t>
              </a:r>
              <a:endParaRPr lang="en-US" altLang="en-US" sz="2400"/>
            </a:p>
          </p:txBody>
        </p:sp>
      </p:grpSp>
      <p:grpSp>
        <p:nvGrpSpPr>
          <p:cNvPr id="79879" name="Group 16"/>
          <p:cNvGrpSpPr>
            <a:grpSpLocks/>
          </p:cNvGrpSpPr>
          <p:nvPr/>
        </p:nvGrpSpPr>
        <p:grpSpPr bwMode="auto">
          <a:xfrm>
            <a:off x="3430588" y="3886200"/>
            <a:ext cx="3255962" cy="555625"/>
            <a:chOff x="2161" y="2448"/>
            <a:chExt cx="2051" cy="350"/>
          </a:xfrm>
        </p:grpSpPr>
        <p:sp>
          <p:nvSpPr>
            <p:cNvPr id="79887" name="Line 41"/>
            <p:cNvSpPr>
              <a:spLocks noChangeShapeType="1"/>
            </p:cNvSpPr>
            <p:nvPr/>
          </p:nvSpPr>
          <p:spPr bwMode="auto">
            <a:xfrm flipH="1">
              <a:off x="2161" y="2798"/>
              <a:ext cx="2051"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79888" name="Rectangle 23"/>
            <p:cNvSpPr>
              <a:spLocks noChangeArrowheads="1"/>
            </p:cNvSpPr>
            <p:nvPr/>
          </p:nvSpPr>
          <p:spPr bwMode="auto">
            <a:xfrm>
              <a:off x="2402" y="2448"/>
              <a:ext cx="16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M(I) halts or not</a:t>
              </a:r>
            </a:p>
          </p:txBody>
        </p:sp>
      </p:gr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a:solidFill>
                  <a:schemeClr val="tx2"/>
                </a:solidFill>
                <a:effectLst>
                  <a:outerShdw blurRad="38100" dist="38100" dir="2700000" algn="tl">
                    <a:srgbClr val="000000"/>
                  </a:outerShdw>
                </a:effectLst>
              </a:rPr>
              <a:t>Computable</a:t>
            </a:r>
            <a:r>
              <a:rPr lang="en-US" sz="3200" b="1" baseline="-25000">
                <a:solidFill>
                  <a:schemeClr val="tx2"/>
                </a:solidFill>
                <a:effectLst>
                  <a:outerShdw blurRad="38100" dist="38100" dir="2700000" algn="tl">
                    <a:srgbClr val="000000"/>
                  </a:outerShdw>
                </a:effectLst>
              </a:rPr>
              <a:t>Halting</a:t>
            </a:r>
          </a:p>
        </p:txBody>
      </p:sp>
      <p:sp>
        <p:nvSpPr>
          <p:cNvPr id="4" name="Text Box 6"/>
          <p:cNvSpPr txBox="1">
            <a:spLocks noChangeArrowheads="1"/>
          </p:cNvSpPr>
          <p:nvPr/>
        </p:nvSpPr>
        <p:spPr bwMode="auto">
          <a:xfrm>
            <a:off x="1592263" y="6103938"/>
            <a:ext cx="4275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Problem solved this way are:</a:t>
            </a:r>
          </a:p>
        </p:txBody>
      </p:sp>
      <p:sp>
        <p:nvSpPr>
          <p:cNvPr id="5" name="Text Box 6"/>
          <p:cNvSpPr txBox="1">
            <a:spLocks noChangeArrowheads="1"/>
          </p:cNvSpPr>
          <p:nvPr/>
        </p:nvSpPr>
        <p:spPr bwMode="auto">
          <a:xfrm>
            <a:off x="4800600" y="6046788"/>
            <a:ext cx="3886200" cy="519112"/>
          </a:xfrm>
          <a:prstGeom prst="rect">
            <a:avLst/>
          </a:prstGeom>
          <a:noFill/>
          <a:ln w="12700" cap="sq">
            <a:noFill/>
            <a:miter lim="800000"/>
            <a:headEnd type="none" w="sm" len="sm"/>
            <a:tailEnd type="none" w="sm" len="sm"/>
          </a:ln>
        </p:spPr>
        <p:txBody>
          <a:bodyPr lIns="274320" rIns="274320">
            <a:spAutoFit/>
          </a:bodyPr>
          <a:lstStyle/>
          <a:p>
            <a:pPr algn="ctr">
              <a:buFontTx/>
              <a:buNone/>
              <a:defRPr/>
            </a:pPr>
            <a:r>
              <a:rPr lang="en-US">
                <a:solidFill>
                  <a:schemeClr val="tx2"/>
                </a:solidFill>
                <a:effectLst>
                  <a:outerShdw blurRad="38100" dist="38100" dir="2700000" algn="tl">
                    <a:srgbClr val="000000"/>
                  </a:outerShdw>
                </a:effectLst>
              </a:rPr>
              <a:t>Computable</a:t>
            </a:r>
            <a:r>
              <a:rPr lang="en-US" baseline="-25000">
                <a:solidFill>
                  <a:schemeClr val="tx2"/>
                </a:solidFill>
                <a:effectLst>
                  <a:outerShdw blurRad="38100" dist="38100" dir="2700000" algn="tl">
                    <a:srgbClr val="000000"/>
                  </a:outerShdw>
                </a:effectLst>
              </a:rPr>
              <a:t>Halting</a:t>
            </a:r>
          </a:p>
        </p:txBody>
      </p:sp>
      <p:sp>
        <p:nvSpPr>
          <p:cNvPr id="16" name="Oval 3"/>
          <p:cNvSpPr>
            <a:spLocks noChangeArrowheads="1"/>
          </p:cNvSpPr>
          <p:nvPr/>
        </p:nvSpPr>
        <p:spPr bwMode="auto">
          <a:xfrm>
            <a:off x="450850" y="76200"/>
            <a:ext cx="8235950" cy="6588125"/>
          </a:xfrm>
          <a:prstGeom prst="ellipse">
            <a:avLst/>
          </a:prstGeom>
          <a:noFill/>
          <a:ln w="38100" cap="sq">
            <a:solidFill>
              <a:schemeClr val="tx2"/>
            </a:solidFill>
            <a:round/>
            <a:headEnd/>
            <a:tailEnd/>
          </a:ln>
        </p:spPr>
        <p:txBody>
          <a:bodyPr lIns="274320" rIns="274320" anchor="ctr"/>
          <a:lstStyle/>
          <a:p>
            <a:pPr>
              <a:buFontTx/>
              <a:buNone/>
              <a:defRPr/>
            </a:pPr>
            <a:endParaRPr lang="en-CA">
              <a:effectLst>
                <a:outerShdw blurRad="38100" dist="38100" dir="2700000" algn="tl">
                  <a:srgbClr val="000000">
                    <a:alpha val="43137"/>
                  </a:srgbClr>
                </a:outerShdw>
              </a:effectLst>
            </a:endParaRPr>
          </a:p>
        </p:txBody>
      </p:sp>
      <p:grpSp>
        <p:nvGrpSpPr>
          <p:cNvPr id="8" name="Group 29"/>
          <p:cNvGrpSpPr>
            <a:grpSpLocks/>
          </p:cNvGrpSpPr>
          <p:nvPr/>
        </p:nvGrpSpPr>
        <p:grpSpPr bwMode="auto">
          <a:xfrm>
            <a:off x="998538" y="990600"/>
            <a:ext cx="6781800" cy="1376363"/>
            <a:chOff x="629" y="624"/>
            <a:chExt cx="4272" cy="867"/>
          </a:xfrm>
        </p:grpSpPr>
        <p:sp>
          <p:nvSpPr>
            <p:cNvPr id="79885" name="Freeform 40"/>
            <p:cNvSpPr>
              <a:spLocks/>
            </p:cNvSpPr>
            <p:nvPr/>
          </p:nvSpPr>
          <p:spPr bwMode="auto">
            <a:xfrm>
              <a:off x="912" y="1200"/>
              <a:ext cx="548" cy="291"/>
            </a:xfrm>
            <a:custGeom>
              <a:avLst/>
              <a:gdLst>
                <a:gd name="T0" fmla="*/ 1241 w 242"/>
                <a:gd name="T1" fmla="*/ 69 h 470"/>
                <a:gd name="T2" fmla="*/ 206 w 242"/>
                <a:gd name="T3" fmla="*/ 51 h 470"/>
                <a:gd name="T4" fmla="*/ 11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79886" name="Rectangle 19"/>
            <p:cNvSpPr>
              <a:spLocks noChangeArrowheads="1"/>
            </p:cNvSpPr>
            <p:nvPr/>
          </p:nvSpPr>
          <p:spPr bwMode="auto">
            <a:xfrm>
              <a:off x="629" y="624"/>
              <a:ext cx="4272"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Ask the oracle as many question as you like</a:t>
              </a:r>
              <a:br>
                <a:rPr lang="en-US" altLang="en-US"/>
              </a:br>
              <a:r>
                <a:rPr lang="en-US" altLang="en-US"/>
                <a:t>and answer any way you like.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a:solidFill>
                  <a:schemeClr val="tx2"/>
                </a:solidFill>
                <a:effectLst>
                  <a:outerShdw blurRad="38100" dist="38100" dir="2700000" algn="tl">
                    <a:srgbClr val="000000"/>
                  </a:outerShdw>
                </a:effectLst>
              </a:rPr>
              <a:t>Computable</a:t>
            </a:r>
            <a:r>
              <a:rPr lang="en-US" sz="3200" b="1" baseline="-25000">
                <a:solidFill>
                  <a:schemeClr val="tx2"/>
                </a:solidFill>
                <a:effectLst>
                  <a:outerShdw blurRad="38100" dist="38100" dir="2700000" algn="tl">
                    <a:srgbClr val="000000"/>
                  </a:outerShdw>
                </a:effectLst>
              </a:rPr>
              <a:t>Halting</a:t>
            </a:r>
          </a:p>
        </p:txBody>
      </p:sp>
      <p:sp>
        <p:nvSpPr>
          <p:cNvPr id="16" name="Oval 3"/>
          <p:cNvSpPr>
            <a:spLocks noChangeArrowheads="1"/>
          </p:cNvSpPr>
          <p:nvPr/>
        </p:nvSpPr>
        <p:spPr bwMode="auto">
          <a:xfrm>
            <a:off x="450850" y="76200"/>
            <a:ext cx="8235950" cy="6588125"/>
          </a:xfrm>
          <a:prstGeom prst="ellipse">
            <a:avLst/>
          </a:prstGeom>
          <a:noFill/>
          <a:ln w="38100" cap="sq">
            <a:solidFill>
              <a:schemeClr val="tx2"/>
            </a:solidFill>
            <a:round/>
            <a:headEnd/>
            <a:tailEnd/>
          </a:ln>
        </p:spPr>
        <p:txBody>
          <a:bodyPr lIns="274320" rIns="274320" anchor="ctr"/>
          <a:lstStyle/>
          <a:p>
            <a:pPr>
              <a:buFontTx/>
              <a:buNone/>
              <a:defRPr/>
            </a:pPr>
            <a:endParaRPr lang="en-CA">
              <a:effectLst>
                <a:outerShdw blurRad="38100" dist="38100" dir="2700000" algn="tl">
                  <a:srgbClr val="000000">
                    <a:alpha val="43137"/>
                  </a:srgbClr>
                </a:outerShdw>
              </a:effectLst>
            </a:endParaRPr>
          </a:p>
        </p:txBody>
      </p:sp>
      <p:sp>
        <p:nvSpPr>
          <p:cNvPr id="283651" name="Rectangle 3"/>
          <p:cNvSpPr>
            <a:spLocks noChangeArrowheads="1"/>
          </p:cNvSpPr>
          <p:nvPr/>
        </p:nvSpPr>
        <p:spPr bwMode="auto">
          <a:xfrm>
            <a:off x="225425" y="1295400"/>
            <a:ext cx="85375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t>Is there a problem not </a:t>
            </a:r>
            <a:r>
              <a:rPr lang="en-CA" altLang="en-US"/>
              <a:t>computable </a:t>
            </a:r>
            <a:r>
              <a:rPr lang="en-US" altLang="en-US"/>
              <a:t>in this class?</a:t>
            </a:r>
          </a:p>
          <a:p>
            <a:pPr>
              <a:buFontTx/>
              <a:buNone/>
            </a:pPr>
            <a:r>
              <a:rPr lang="en-US" altLang="en-US">
                <a:solidFill>
                  <a:schemeClr val="tx2"/>
                </a:solidFill>
              </a:rPr>
              <a:t>Halting</a:t>
            </a:r>
            <a:r>
              <a:rPr lang="en-US" altLang="en-US" baseline="-25000">
                <a:solidFill>
                  <a:schemeClr val="tx2"/>
                </a:solidFill>
              </a:rPr>
              <a:t>Halting</a:t>
            </a:r>
            <a:r>
              <a:rPr lang="en-US" altLang="en-US"/>
              <a:t> = { &lt;M,I&gt; | Does M halt on I</a:t>
            </a:r>
          </a:p>
          <a:p>
            <a:pPr>
              <a:buFontTx/>
              <a:buNone/>
            </a:pPr>
            <a:r>
              <a:rPr lang="en-US" altLang="en-US"/>
              <a:t>                   where M is a TM that has access </a:t>
            </a:r>
            <a:br>
              <a:rPr lang="en-US" altLang="en-US"/>
            </a:br>
            <a:r>
              <a:rPr lang="en-US" altLang="en-US"/>
              <a:t>               to an oracle that solves the Halting Problem.</a:t>
            </a:r>
          </a:p>
          <a:p>
            <a:pPr>
              <a:buFontTx/>
              <a:buNone/>
            </a:pPr>
            <a:r>
              <a:rPr lang="en-US" altLang="en-US"/>
              <a:t>Same digitalization proof proves it. }</a:t>
            </a:r>
          </a:p>
        </p:txBody>
      </p:sp>
      <p:sp>
        <p:nvSpPr>
          <p:cNvPr id="21" name="Rectangle 20"/>
          <p:cNvSpPr/>
          <p:nvPr/>
        </p:nvSpPr>
        <p:spPr>
          <a:xfrm>
            <a:off x="304800" y="381000"/>
            <a:ext cx="1971675" cy="519113"/>
          </a:xfrm>
          <a:prstGeom prst="rect">
            <a:avLst/>
          </a:prstGeom>
        </p:spPr>
        <p:txBody>
          <a:bodyPr wrap="none">
            <a:spAutoFit/>
          </a:bodyPr>
          <a:lstStyle/>
          <a:p>
            <a:pPr>
              <a:buFontTx/>
              <a:buNone/>
              <a:defRPr/>
            </a:pPr>
            <a:r>
              <a:rPr lang="en-US">
                <a:solidFill>
                  <a:schemeClr val="tx2"/>
                </a:solidFill>
                <a:cs typeface="Times New Roman" pitchFamily="18" charset="0"/>
              </a:rPr>
              <a:t>Halting</a:t>
            </a:r>
            <a:r>
              <a:rPr lang="en-US" baseline="-25000">
                <a:solidFill>
                  <a:schemeClr val="tx2"/>
                </a:solidFill>
              </a:rPr>
              <a:t>Halting</a:t>
            </a:r>
            <a:endParaRPr lang="en-CA" baseline="-250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2" end="2"/>
                                            </p:txEl>
                                          </p:spTgt>
                                        </p:tgtEl>
                                        <p:attrNameLst>
                                          <p:attrName>style.visibility</p:attrName>
                                        </p:attrNameLst>
                                      </p:cBhvr>
                                      <p:to>
                                        <p:strVal val="visible"/>
                                      </p:to>
                                    </p:set>
                                    <p:anim calcmode="lin" valueType="num">
                                      <p:cBhvr additive="base">
                                        <p:cTn id="19"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3651">
                                            <p:txEl>
                                              <p:pRg st="3" end="3"/>
                                            </p:txEl>
                                          </p:spTgt>
                                        </p:tgtEl>
                                        <p:attrNameLst>
                                          <p:attrName>style.visibility</p:attrName>
                                        </p:attrNameLst>
                                      </p:cBhvr>
                                      <p:to>
                                        <p:strVal val="visible"/>
                                      </p:to>
                                    </p:set>
                                    <p:anim calcmode="lin" valueType="num">
                                      <p:cBhvr additive="base">
                                        <p:cTn id="25"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ctrTitle" idx="4294967295"/>
          </p:nvPr>
        </p:nvSpPr>
        <p:spPr>
          <a:xfrm>
            <a:off x="685800" y="2286000"/>
            <a:ext cx="7772400" cy="1143000"/>
          </a:xfrm>
        </p:spPr>
        <p:txBody>
          <a:bodyPr/>
          <a:lstStyle/>
          <a:p>
            <a:pPr eaLnBrk="1" hangingPunct="1">
              <a:defRPr/>
            </a:pPr>
            <a:r>
              <a:rPr lang="en-US" smtClean="0"/>
              <a:t>End</a:t>
            </a:r>
            <a:endParaRPr lang="en-CA"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152400" y="457200"/>
            <a:ext cx="86455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AC</a:t>
            </a:r>
            <a:r>
              <a:rPr lang="en-US" altLang="en-US" baseline="30000">
                <a:solidFill>
                  <a:schemeClr val="tx2"/>
                </a:solidFill>
              </a:rPr>
              <a:t>0</a:t>
            </a:r>
            <a:r>
              <a:rPr lang="en-US" altLang="en-US"/>
              <a:t> = Set of computational problems computed by</a:t>
            </a:r>
            <a:br>
              <a:rPr lang="en-US" altLang="en-US"/>
            </a:br>
            <a:r>
              <a:rPr lang="en-US" altLang="en-US"/>
              <a:t>        circuits of </a:t>
            </a:r>
            <a:r>
              <a:rPr lang="en-US" altLang="en-US" i="1"/>
              <a:t>and/or/not</a:t>
            </a:r>
            <a:r>
              <a:rPr lang="en-US" altLang="en-US"/>
              <a:t> gates each arbitrary fan-in </a:t>
            </a:r>
            <a:br>
              <a:rPr lang="en-US" altLang="en-US"/>
            </a:br>
            <a:r>
              <a:rPr lang="en-US" altLang="en-US"/>
              <a:t>        of constant depth and poly-size.</a:t>
            </a:r>
            <a:endParaRPr lang="en-US" altLang="en-US" baseline="-25000"/>
          </a:p>
          <a:p>
            <a:pPr lvl="1"/>
            <a:r>
              <a:rPr lang="en-US" altLang="en-US"/>
              <a:t>Depth 2 and 2</a:t>
            </a:r>
            <a:r>
              <a:rPr lang="en-US" altLang="en-US" baseline="30000"/>
              <a:t>n</a:t>
            </a:r>
            <a:r>
              <a:rPr lang="en-US" altLang="en-US"/>
              <a:t> size can compute any function</a:t>
            </a:r>
            <a:br>
              <a:rPr lang="en-US" altLang="en-US"/>
            </a:br>
            <a:r>
              <a:rPr lang="en-US" altLang="en-US"/>
              <a:t>  but this needs poly-size.</a:t>
            </a:r>
          </a:p>
          <a:p>
            <a:pPr lvl="1"/>
            <a:r>
              <a:rPr lang="en-US" altLang="en-US"/>
              <a:t>It can’t compute the parity of the input bits</a:t>
            </a:r>
            <a:br>
              <a:rPr lang="en-US" altLang="en-US"/>
            </a:br>
            <a:r>
              <a:rPr lang="en-US" altLang="en-US"/>
              <a:t>  because this requires </a:t>
            </a:r>
            <a:r>
              <a:rPr lang="en-US" altLang="en-US" i="1"/>
              <a:t>log n</a:t>
            </a:r>
            <a:r>
              <a:rPr lang="en-US" altLang="en-US"/>
              <a:t> alternations of </a:t>
            </a:r>
            <a:r>
              <a:rPr lang="en-US" altLang="en-US" i="1"/>
              <a:t>and</a:t>
            </a:r>
            <a:r>
              <a:rPr lang="en-US" altLang="en-US"/>
              <a:t> &amp; </a:t>
            </a:r>
            <a:r>
              <a:rPr lang="en-US" altLang="en-US" i="1"/>
              <a:t>or</a:t>
            </a:r>
            <a:r>
              <a:rPr lang="en-US" altLang="en-US"/>
              <a:t>.</a:t>
            </a:r>
          </a:p>
          <a:p>
            <a:pPr lvl="1"/>
            <a:r>
              <a:rPr lang="en-US" altLang="en-US"/>
              <a:t>Parity is needed for counting &amp; adding.</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a:solidFill>
                  <a:schemeClr val="tx2"/>
                </a:solidFill>
                <a:effectLst>
                  <a:outerShdw blurRad="38100" dist="38100" dir="2700000" algn="tl">
                    <a:srgbClr val="000000"/>
                  </a:outerShdw>
                </a:effectLst>
              </a:rPr>
              <a:t>AC</a:t>
            </a:r>
            <a:r>
              <a:rPr lang="en-US" sz="3200" b="1" baseline="30000" dirty="0">
                <a:solidFill>
                  <a:schemeClr val="tx2"/>
                </a:solidFill>
                <a:effectLst>
                  <a:outerShdw blurRad="38100" dist="38100" dir="2700000" algn="tl">
                    <a:srgbClr val="000000"/>
                  </a:outerShdw>
                </a:effectLst>
              </a:rPr>
              <a:t>0</a:t>
            </a:r>
          </a:p>
        </p:txBody>
      </p:sp>
      <p:sp>
        <p:nvSpPr>
          <p:cNvPr id="9220" name="Line 110"/>
          <p:cNvSpPr>
            <a:spLocks noChangeShapeType="1"/>
          </p:cNvSpPr>
          <p:nvPr/>
        </p:nvSpPr>
        <p:spPr bwMode="auto">
          <a:xfrm>
            <a:off x="2362200" y="4170363"/>
            <a:ext cx="0" cy="2459037"/>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21" name="Rectangle 5"/>
          <p:cNvSpPr>
            <a:spLocks noChangeArrowheads="1"/>
          </p:cNvSpPr>
          <p:nvPr/>
        </p:nvSpPr>
        <p:spPr bwMode="auto">
          <a:xfrm>
            <a:off x="914400" y="5018088"/>
            <a:ext cx="1563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constant</a:t>
            </a:r>
          </a:p>
        </p:txBody>
      </p:sp>
      <p:grpSp>
        <p:nvGrpSpPr>
          <p:cNvPr id="9222" name="Group 6"/>
          <p:cNvGrpSpPr>
            <a:grpSpLocks/>
          </p:cNvGrpSpPr>
          <p:nvPr/>
        </p:nvGrpSpPr>
        <p:grpSpPr bwMode="auto">
          <a:xfrm>
            <a:off x="2425700" y="3697288"/>
            <a:ext cx="6108700" cy="3084512"/>
            <a:chOff x="380" y="1692"/>
            <a:chExt cx="4502" cy="2004"/>
          </a:xfrm>
        </p:grpSpPr>
        <p:grpSp>
          <p:nvGrpSpPr>
            <p:cNvPr id="9223" name="Group 7"/>
            <p:cNvGrpSpPr>
              <a:grpSpLocks/>
            </p:cNvGrpSpPr>
            <p:nvPr/>
          </p:nvGrpSpPr>
          <p:grpSpPr bwMode="auto">
            <a:xfrm>
              <a:off x="380" y="1692"/>
              <a:ext cx="4502" cy="1842"/>
              <a:chOff x="-96" y="1369"/>
              <a:chExt cx="5422" cy="2133"/>
            </a:xfrm>
          </p:grpSpPr>
          <p:sp>
            <p:nvSpPr>
              <p:cNvPr id="9225" name="Text Box 3"/>
              <p:cNvSpPr txBox="1">
                <a:spLocks noChangeArrowheads="1"/>
              </p:cNvSpPr>
              <p:nvPr/>
            </p:nvSpPr>
            <p:spPr bwMode="auto">
              <a:xfrm>
                <a:off x="-96" y="1369"/>
                <a:ext cx="179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800" i="1">
                    <a:solidFill>
                      <a:schemeClr val="accent2"/>
                    </a:solidFill>
                  </a:rPr>
                  <a:t>x</a:t>
                </a:r>
                <a:r>
                  <a:rPr lang="en-US" altLang="en-US" sz="1800" i="1" baseline="-25000">
                    <a:solidFill>
                      <a:schemeClr val="accent2"/>
                    </a:solidFill>
                  </a:rPr>
                  <a:t>1 </a:t>
                </a:r>
                <a:r>
                  <a:rPr lang="en-US" altLang="en-US" sz="1800" i="1">
                    <a:solidFill>
                      <a:schemeClr val="accent2"/>
                    </a:solidFill>
                  </a:rPr>
                  <a:t>¬x</a:t>
                </a:r>
                <a:r>
                  <a:rPr lang="en-US" altLang="en-US" sz="1800" i="1" baseline="-25000">
                    <a:solidFill>
                      <a:schemeClr val="accent2"/>
                    </a:solidFill>
                  </a:rPr>
                  <a:t>2  </a:t>
                </a:r>
                <a:r>
                  <a:rPr lang="en-US" altLang="en-US" sz="1800" i="1">
                    <a:solidFill>
                      <a:schemeClr val="accent2"/>
                    </a:solidFill>
                  </a:rPr>
                  <a:t>x</a:t>
                </a:r>
                <a:r>
                  <a:rPr lang="en-US" altLang="en-US" sz="1800" i="1" baseline="-25000">
                    <a:solidFill>
                      <a:schemeClr val="accent2"/>
                    </a:solidFill>
                  </a:rPr>
                  <a:t>3  </a:t>
                </a:r>
                <a:r>
                  <a:rPr lang="en-US" altLang="en-US" sz="1800" i="1">
                    <a:solidFill>
                      <a:schemeClr val="accent2"/>
                    </a:solidFill>
                  </a:rPr>
                  <a:t>…¬x</a:t>
                </a:r>
                <a:r>
                  <a:rPr lang="en-US" altLang="en-US" sz="1800" i="1" baseline="-25000">
                    <a:solidFill>
                      <a:schemeClr val="accent2"/>
                    </a:solidFill>
                  </a:rPr>
                  <a:t>n</a:t>
                </a:r>
                <a:r>
                  <a:rPr lang="en-US" altLang="en-US" sz="1800" i="1">
                    <a:solidFill>
                      <a:schemeClr val="accent2"/>
                    </a:solidFill>
                  </a:rPr>
                  <a:t> </a:t>
                </a:r>
              </a:p>
              <a:p>
                <a:pPr algn="ctr">
                  <a:buFontTx/>
                  <a:buNone/>
                </a:pPr>
                <a:endParaRPr lang="en-US" altLang="en-US" sz="1800" i="1" baseline="-25000">
                  <a:solidFill>
                    <a:schemeClr val="accent2"/>
                  </a:solidFill>
                </a:endParaRPr>
              </a:p>
            </p:txBody>
          </p:sp>
          <p:sp>
            <p:nvSpPr>
              <p:cNvPr id="9226" name="AutoShape 4"/>
              <p:cNvSpPr>
                <a:spLocks noChangeArrowheads="1"/>
              </p:cNvSpPr>
              <p:nvPr/>
            </p:nvSpPr>
            <p:spPr bwMode="auto">
              <a:xfrm rot="5400000" flipV="1">
                <a:off x="420" y="1873"/>
                <a:ext cx="575" cy="512"/>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9227" name="Line 5"/>
              <p:cNvSpPr>
                <a:spLocks noChangeShapeType="1"/>
              </p:cNvSpPr>
              <p:nvPr/>
            </p:nvSpPr>
            <p:spPr bwMode="auto">
              <a:xfrm flipH="1" flipV="1">
                <a:off x="384" y="1653"/>
                <a:ext cx="144"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28" name="Line 6"/>
              <p:cNvSpPr>
                <a:spLocks noChangeShapeType="1"/>
              </p:cNvSpPr>
              <p:nvPr/>
            </p:nvSpPr>
            <p:spPr bwMode="auto">
              <a:xfrm flipH="1" flipV="1">
                <a:off x="528" y="1646"/>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29" name="Line 7"/>
              <p:cNvSpPr>
                <a:spLocks noChangeShapeType="1"/>
              </p:cNvSpPr>
              <p:nvPr/>
            </p:nvSpPr>
            <p:spPr bwMode="auto">
              <a:xfrm flipV="1">
                <a:off x="912" y="1660"/>
                <a:ext cx="192"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30" name="Line 8"/>
              <p:cNvSpPr>
                <a:spLocks noChangeShapeType="1"/>
              </p:cNvSpPr>
              <p:nvPr/>
            </p:nvSpPr>
            <p:spPr bwMode="auto">
              <a:xfrm flipH="1" flipV="1">
                <a:off x="706" y="1646"/>
                <a:ext cx="0"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31" name="Line 9"/>
              <p:cNvSpPr>
                <a:spLocks noChangeShapeType="1"/>
              </p:cNvSpPr>
              <p:nvPr/>
            </p:nvSpPr>
            <p:spPr bwMode="auto">
              <a:xfrm flipV="1">
                <a:off x="816" y="1646"/>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32" name="Text Box 11"/>
              <p:cNvSpPr txBox="1">
                <a:spLocks noChangeArrowheads="1"/>
              </p:cNvSpPr>
              <p:nvPr/>
            </p:nvSpPr>
            <p:spPr bwMode="auto">
              <a:xfrm>
                <a:off x="1462" y="1383"/>
                <a:ext cx="1843"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800" i="1">
                    <a:solidFill>
                      <a:schemeClr val="accent2"/>
                    </a:solidFill>
                  </a:rPr>
                  <a:t>¬x</a:t>
                </a:r>
                <a:r>
                  <a:rPr lang="en-US" altLang="en-US" sz="1800" i="1" baseline="-25000">
                    <a:solidFill>
                      <a:schemeClr val="accent2"/>
                    </a:solidFill>
                  </a:rPr>
                  <a:t>1  </a:t>
                </a:r>
                <a:r>
                  <a:rPr lang="en-US" altLang="en-US" sz="1800" i="1">
                    <a:solidFill>
                      <a:schemeClr val="accent2"/>
                    </a:solidFill>
                  </a:rPr>
                  <a:t>x</a:t>
                </a:r>
                <a:r>
                  <a:rPr lang="en-US" altLang="en-US" sz="1800" i="1" baseline="-25000">
                    <a:solidFill>
                      <a:schemeClr val="accent2"/>
                    </a:solidFill>
                  </a:rPr>
                  <a:t>2 </a:t>
                </a:r>
                <a:r>
                  <a:rPr lang="en-US" altLang="en-US" sz="1800" i="1">
                    <a:solidFill>
                      <a:schemeClr val="accent2"/>
                    </a:solidFill>
                  </a:rPr>
                  <a:t>¬x</a:t>
                </a:r>
                <a:r>
                  <a:rPr lang="en-US" altLang="en-US" sz="1800" i="1" baseline="-25000">
                    <a:solidFill>
                      <a:schemeClr val="accent2"/>
                    </a:solidFill>
                  </a:rPr>
                  <a:t>3  </a:t>
                </a:r>
                <a:r>
                  <a:rPr lang="en-US" altLang="en-US" sz="1800" i="1">
                    <a:solidFill>
                      <a:schemeClr val="accent2"/>
                    </a:solidFill>
                  </a:rPr>
                  <a:t>… x</a:t>
                </a:r>
                <a:r>
                  <a:rPr lang="en-US" altLang="en-US" sz="1800" i="1" baseline="-25000">
                    <a:solidFill>
                      <a:schemeClr val="accent2"/>
                    </a:solidFill>
                  </a:rPr>
                  <a:t>n</a:t>
                </a:r>
                <a:r>
                  <a:rPr lang="en-US" altLang="en-US" sz="1800" i="1">
                    <a:solidFill>
                      <a:schemeClr val="accent2"/>
                    </a:solidFill>
                  </a:rPr>
                  <a:t> </a:t>
                </a:r>
              </a:p>
              <a:p>
                <a:pPr algn="ctr">
                  <a:buFontTx/>
                  <a:buNone/>
                </a:pPr>
                <a:endParaRPr lang="en-US" altLang="en-US" sz="1800" i="1" baseline="-25000">
                  <a:solidFill>
                    <a:schemeClr val="accent2"/>
                  </a:solidFill>
                </a:endParaRPr>
              </a:p>
            </p:txBody>
          </p:sp>
          <p:sp>
            <p:nvSpPr>
              <p:cNvPr id="9233" name="AutoShape 12"/>
              <p:cNvSpPr>
                <a:spLocks noChangeArrowheads="1"/>
              </p:cNvSpPr>
              <p:nvPr/>
            </p:nvSpPr>
            <p:spPr bwMode="auto">
              <a:xfrm rot="5400000" flipV="1">
                <a:off x="2008" y="1895"/>
                <a:ext cx="576" cy="508"/>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9234" name="Line 13"/>
              <p:cNvSpPr>
                <a:spLocks noChangeShapeType="1"/>
              </p:cNvSpPr>
              <p:nvPr/>
            </p:nvSpPr>
            <p:spPr bwMode="auto">
              <a:xfrm flipH="1" flipV="1">
                <a:off x="1968" y="1674"/>
                <a:ext cx="144"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35" name="Line 14"/>
              <p:cNvSpPr>
                <a:spLocks noChangeShapeType="1"/>
              </p:cNvSpPr>
              <p:nvPr/>
            </p:nvSpPr>
            <p:spPr bwMode="auto">
              <a:xfrm flipH="1" flipV="1">
                <a:off x="2112" y="1667"/>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36" name="Line 15"/>
              <p:cNvSpPr>
                <a:spLocks noChangeShapeType="1"/>
              </p:cNvSpPr>
              <p:nvPr/>
            </p:nvSpPr>
            <p:spPr bwMode="auto">
              <a:xfrm flipV="1">
                <a:off x="2496" y="1681"/>
                <a:ext cx="192"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37" name="Line 16"/>
              <p:cNvSpPr>
                <a:spLocks noChangeShapeType="1"/>
              </p:cNvSpPr>
              <p:nvPr/>
            </p:nvSpPr>
            <p:spPr bwMode="auto">
              <a:xfrm flipH="1" flipV="1">
                <a:off x="2290" y="1667"/>
                <a:ext cx="0"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38" name="Line 17"/>
              <p:cNvSpPr>
                <a:spLocks noChangeShapeType="1"/>
              </p:cNvSpPr>
              <p:nvPr/>
            </p:nvSpPr>
            <p:spPr bwMode="auto">
              <a:xfrm flipV="1">
                <a:off x="2400" y="1667"/>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39" name="Text Box 18"/>
              <p:cNvSpPr txBox="1">
                <a:spLocks noChangeArrowheads="1"/>
              </p:cNvSpPr>
              <p:nvPr/>
            </p:nvSpPr>
            <p:spPr bwMode="auto">
              <a:xfrm>
                <a:off x="3483" y="1396"/>
                <a:ext cx="184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800" i="1">
                    <a:solidFill>
                      <a:schemeClr val="accent2"/>
                    </a:solidFill>
                  </a:rPr>
                  <a:t>x</a:t>
                </a:r>
                <a:r>
                  <a:rPr lang="en-US" altLang="en-US" sz="1800" i="1" baseline="-25000">
                    <a:solidFill>
                      <a:schemeClr val="accent2"/>
                    </a:solidFill>
                  </a:rPr>
                  <a:t>1  </a:t>
                </a:r>
                <a:r>
                  <a:rPr lang="en-US" altLang="en-US" sz="1800" i="1">
                    <a:solidFill>
                      <a:schemeClr val="accent2"/>
                    </a:solidFill>
                  </a:rPr>
                  <a:t>x</a:t>
                </a:r>
                <a:r>
                  <a:rPr lang="en-US" altLang="en-US" sz="1800" i="1" baseline="-25000">
                    <a:solidFill>
                      <a:schemeClr val="accent2"/>
                    </a:solidFill>
                  </a:rPr>
                  <a:t>2 </a:t>
                </a:r>
                <a:r>
                  <a:rPr lang="en-US" altLang="en-US" sz="1800" i="1">
                    <a:solidFill>
                      <a:schemeClr val="accent2"/>
                    </a:solidFill>
                  </a:rPr>
                  <a:t>¬x</a:t>
                </a:r>
                <a:r>
                  <a:rPr lang="en-US" altLang="en-US" sz="1800" i="1" baseline="-25000">
                    <a:solidFill>
                      <a:schemeClr val="accent2"/>
                    </a:solidFill>
                  </a:rPr>
                  <a:t>3  </a:t>
                </a:r>
                <a:r>
                  <a:rPr lang="en-US" altLang="en-US" sz="1800" i="1">
                    <a:solidFill>
                      <a:schemeClr val="accent2"/>
                    </a:solidFill>
                  </a:rPr>
                  <a:t>… ¬x</a:t>
                </a:r>
                <a:r>
                  <a:rPr lang="en-US" altLang="en-US" sz="1800" i="1" baseline="-25000">
                    <a:solidFill>
                      <a:schemeClr val="accent2"/>
                    </a:solidFill>
                  </a:rPr>
                  <a:t>n</a:t>
                </a:r>
                <a:r>
                  <a:rPr lang="en-US" altLang="en-US" sz="1800" i="1">
                    <a:solidFill>
                      <a:schemeClr val="accent2"/>
                    </a:solidFill>
                  </a:rPr>
                  <a:t> </a:t>
                </a:r>
              </a:p>
              <a:p>
                <a:pPr algn="ctr">
                  <a:buFontTx/>
                  <a:buNone/>
                </a:pPr>
                <a:endParaRPr lang="en-US" altLang="en-US" sz="1800" i="1" baseline="-25000">
                  <a:solidFill>
                    <a:schemeClr val="accent2"/>
                  </a:solidFill>
                </a:endParaRPr>
              </a:p>
            </p:txBody>
          </p:sp>
          <p:sp>
            <p:nvSpPr>
              <p:cNvPr id="9240" name="AutoShape 19"/>
              <p:cNvSpPr>
                <a:spLocks noChangeArrowheads="1"/>
              </p:cNvSpPr>
              <p:nvPr/>
            </p:nvSpPr>
            <p:spPr bwMode="auto">
              <a:xfrm rot="5400000" flipV="1">
                <a:off x="4025" y="1907"/>
                <a:ext cx="576" cy="510"/>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AND</a:t>
                </a:r>
              </a:p>
            </p:txBody>
          </p:sp>
          <p:sp>
            <p:nvSpPr>
              <p:cNvPr id="9241" name="Line 20"/>
              <p:cNvSpPr>
                <a:spLocks noChangeShapeType="1"/>
              </p:cNvSpPr>
              <p:nvPr/>
            </p:nvSpPr>
            <p:spPr bwMode="auto">
              <a:xfrm flipH="1" flipV="1">
                <a:off x="3987" y="1687"/>
                <a:ext cx="144"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42" name="Line 21"/>
              <p:cNvSpPr>
                <a:spLocks noChangeShapeType="1"/>
              </p:cNvSpPr>
              <p:nvPr/>
            </p:nvSpPr>
            <p:spPr bwMode="auto">
              <a:xfrm flipH="1" flipV="1">
                <a:off x="4131" y="1680"/>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43" name="Line 22"/>
              <p:cNvSpPr>
                <a:spLocks noChangeShapeType="1"/>
              </p:cNvSpPr>
              <p:nvPr/>
            </p:nvSpPr>
            <p:spPr bwMode="auto">
              <a:xfrm flipV="1">
                <a:off x="4515" y="1694"/>
                <a:ext cx="192"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44" name="Line 23"/>
              <p:cNvSpPr>
                <a:spLocks noChangeShapeType="1"/>
              </p:cNvSpPr>
              <p:nvPr/>
            </p:nvSpPr>
            <p:spPr bwMode="auto">
              <a:xfrm flipH="1" flipV="1">
                <a:off x="4309" y="1680"/>
                <a:ext cx="0"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45" name="Line 24"/>
              <p:cNvSpPr>
                <a:spLocks noChangeShapeType="1"/>
              </p:cNvSpPr>
              <p:nvPr/>
            </p:nvSpPr>
            <p:spPr bwMode="auto">
              <a:xfrm flipV="1">
                <a:off x="4419" y="1680"/>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46" name="Rectangle 26"/>
              <p:cNvSpPr>
                <a:spLocks noChangeArrowheads="1"/>
              </p:cNvSpPr>
              <p:nvPr/>
            </p:nvSpPr>
            <p:spPr bwMode="auto">
              <a:xfrm>
                <a:off x="3207" y="1936"/>
                <a:ext cx="75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a:t>…</a:t>
                </a:r>
              </a:p>
            </p:txBody>
          </p:sp>
          <p:sp>
            <p:nvSpPr>
              <p:cNvPr id="9247" name="AutoShape 28"/>
              <p:cNvSpPr>
                <a:spLocks noChangeArrowheads="1"/>
              </p:cNvSpPr>
              <p:nvPr/>
            </p:nvSpPr>
            <p:spPr bwMode="auto">
              <a:xfrm rot="5400000" flipV="1">
                <a:off x="2504" y="2937"/>
                <a:ext cx="576" cy="554"/>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000">
                    <a:latin typeface="Arial Rounded MT Bold" pitchFamily="34" charset="0"/>
                  </a:rPr>
                  <a:t>OR</a:t>
                </a:r>
              </a:p>
            </p:txBody>
          </p:sp>
          <p:sp>
            <p:nvSpPr>
              <p:cNvPr id="9248" name="Line 30"/>
              <p:cNvSpPr>
                <a:spLocks noChangeShapeType="1"/>
              </p:cNvSpPr>
              <p:nvPr/>
            </p:nvSpPr>
            <p:spPr bwMode="auto">
              <a:xfrm flipH="1" flipV="1">
                <a:off x="720" y="2400"/>
                <a:ext cx="1968" cy="49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49" name="Line 31"/>
              <p:cNvSpPr>
                <a:spLocks noChangeShapeType="1"/>
              </p:cNvSpPr>
              <p:nvPr/>
            </p:nvSpPr>
            <p:spPr bwMode="auto">
              <a:xfrm flipH="1" flipV="1">
                <a:off x="2304" y="2421"/>
                <a:ext cx="384" cy="477"/>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50" name="Line 34"/>
              <p:cNvSpPr>
                <a:spLocks noChangeShapeType="1"/>
              </p:cNvSpPr>
              <p:nvPr/>
            </p:nvSpPr>
            <p:spPr bwMode="auto">
              <a:xfrm flipH="1" flipV="1">
                <a:off x="720" y="2400"/>
                <a:ext cx="1968" cy="49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51" name="Line 35"/>
              <p:cNvSpPr>
                <a:spLocks noChangeShapeType="1"/>
              </p:cNvSpPr>
              <p:nvPr/>
            </p:nvSpPr>
            <p:spPr bwMode="auto">
              <a:xfrm flipH="1" flipV="1">
                <a:off x="2304" y="2421"/>
                <a:ext cx="384" cy="477"/>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9252" name="Line 36"/>
              <p:cNvSpPr>
                <a:spLocks noChangeShapeType="1"/>
              </p:cNvSpPr>
              <p:nvPr/>
            </p:nvSpPr>
            <p:spPr bwMode="auto">
              <a:xfrm flipV="1">
                <a:off x="2976" y="2447"/>
                <a:ext cx="1333" cy="451"/>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grpSp>
        <p:cxnSp>
          <p:nvCxnSpPr>
            <p:cNvPr id="9224" name="AutoShape 37"/>
            <p:cNvCxnSpPr>
              <a:cxnSpLocks noChangeShapeType="1"/>
            </p:cNvCxnSpPr>
            <p:nvPr/>
          </p:nvCxnSpPr>
          <p:spPr bwMode="auto">
            <a:xfrm>
              <a:off x="2786" y="3550"/>
              <a:ext cx="0" cy="14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 calcmode="lin" valueType="num">
                                      <p:cBhvr additive="base">
                                        <p:cTn id="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1">
                                            <p:txEl>
                                              <p:pRg st="2" end="2"/>
                                            </p:txEl>
                                          </p:spTgt>
                                        </p:tgtEl>
                                        <p:attrNameLst>
                                          <p:attrName>style.visibility</p:attrName>
                                        </p:attrNameLst>
                                      </p:cBhvr>
                                      <p:to>
                                        <p:strVal val="visible"/>
                                      </p:to>
                                    </p:set>
                                    <p:anim calcmode="lin" valueType="num">
                                      <p:cBhvr additive="base">
                                        <p:cTn id="1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anim calcmode="lin" valueType="num">
                                      <p:cBhvr additive="base">
                                        <p:cTn id="1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6200" y="457200"/>
            <a:ext cx="97964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a:solidFill>
                  <a:schemeClr val="tx2"/>
                </a:solidFill>
              </a:rPr>
              <a:t>Threshold</a:t>
            </a:r>
            <a:r>
              <a:rPr lang="en-US" altLang="en-US" baseline="30000">
                <a:solidFill>
                  <a:schemeClr val="tx2"/>
                </a:solidFill>
              </a:rPr>
              <a:t>0</a:t>
            </a:r>
            <a:r>
              <a:rPr lang="en-US" altLang="en-US"/>
              <a:t> = Set of computational problems computed by</a:t>
            </a:r>
            <a:br>
              <a:rPr lang="en-US" altLang="en-US"/>
            </a:br>
            <a:r>
              <a:rPr lang="en-US" altLang="en-US"/>
              <a:t>        circuits of </a:t>
            </a:r>
            <a:r>
              <a:rPr lang="en-US" altLang="en-US" i="1"/>
              <a:t>threshold</a:t>
            </a:r>
            <a:r>
              <a:rPr lang="en-US" altLang="en-US"/>
              <a:t> gates each arbitrary fan-in </a:t>
            </a:r>
            <a:br>
              <a:rPr lang="en-US" altLang="en-US"/>
            </a:br>
            <a:r>
              <a:rPr lang="en-US" altLang="en-US"/>
              <a:t>        of constant depth and poly-size.</a:t>
            </a:r>
            <a:endParaRPr lang="en-US" altLang="en-US" baseline="-25000"/>
          </a:p>
          <a:p>
            <a:pPr lvl="1"/>
            <a:r>
              <a:rPr lang="en-US" altLang="en-US"/>
              <a:t>Early AI used them to build neural net </a:t>
            </a:r>
            <a:br>
              <a:rPr lang="en-US" altLang="en-US"/>
            </a:br>
            <a:r>
              <a:rPr lang="en-US" altLang="en-US"/>
              <a:t>  with a constant number of hidden levels.</a:t>
            </a:r>
          </a:p>
          <a:p>
            <a:pPr lvl="1"/>
            <a:r>
              <a:rPr lang="en-US" altLang="en-US"/>
              <a:t>Theoreticians say they are more powerful than </a:t>
            </a:r>
            <a:r>
              <a:rPr lang="en-US" altLang="en-US" i="1"/>
              <a:t>and/or/not</a:t>
            </a:r>
            <a:r>
              <a:rPr lang="en-US" altLang="en-US"/>
              <a:t>,</a:t>
            </a:r>
            <a:br>
              <a:rPr lang="en-US" altLang="en-US"/>
            </a:br>
            <a:r>
              <a:rPr lang="en-US" altLang="en-US"/>
              <a:t>  but they still can’t compute parity.</a:t>
            </a:r>
          </a:p>
          <a:p>
            <a:pPr lvl="1"/>
            <a:r>
              <a:rPr lang="en-US" altLang="en-US"/>
              <a:t>But they do manage to predict if your credit card is stolen. </a:t>
            </a:r>
          </a:p>
        </p:txBody>
      </p:sp>
      <p:sp>
        <p:nvSpPr>
          <p:cNvPr id="38"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buFontTx/>
              <a:buNone/>
              <a:defRPr/>
            </a:pPr>
            <a:r>
              <a:rPr lang="en-US" sz="3200" b="1" dirty="0" err="1">
                <a:solidFill>
                  <a:schemeClr val="tx2"/>
                </a:solidFill>
                <a:effectLst>
                  <a:outerShdw blurRad="38100" dist="38100" dir="2700000" algn="tl">
                    <a:srgbClr val="000000"/>
                  </a:outerShdw>
                </a:effectLst>
              </a:rPr>
              <a:t>Threshold</a:t>
            </a:r>
            <a:r>
              <a:rPr lang="en-US" sz="3200" baseline="30000" dirty="0" err="1">
                <a:solidFill>
                  <a:schemeClr val="tx2"/>
                </a:solidFill>
              </a:rPr>
              <a:t>0</a:t>
            </a:r>
            <a:r>
              <a:rPr lang="en-US" sz="3200" b="1" baseline="-25000" dirty="0">
                <a:solidFill>
                  <a:schemeClr val="tx2"/>
                </a:solidFill>
                <a:effectLst>
                  <a:outerShdw blurRad="38100" dist="38100" dir="2700000" algn="tl">
                    <a:srgbClr val="000000"/>
                  </a:outerShdw>
                </a:effectLst>
              </a:rPr>
              <a:t> </a:t>
            </a:r>
            <a:r>
              <a:rPr lang="en-US" sz="3200" b="1" dirty="0">
                <a:solidFill>
                  <a:schemeClr val="tx2"/>
                </a:solidFill>
                <a:effectLst>
                  <a:outerShdw blurRad="38100" dist="38100" dir="2700000" algn="tl">
                    <a:srgbClr val="000000"/>
                  </a:outerShdw>
                </a:effectLst>
              </a:rPr>
              <a:t>(Neural Net)</a:t>
            </a:r>
          </a:p>
        </p:txBody>
      </p:sp>
      <p:sp>
        <p:nvSpPr>
          <p:cNvPr id="10244" name="Line 110"/>
          <p:cNvSpPr>
            <a:spLocks noChangeShapeType="1"/>
          </p:cNvSpPr>
          <p:nvPr/>
        </p:nvSpPr>
        <p:spPr bwMode="auto">
          <a:xfrm>
            <a:off x="2362200" y="4170363"/>
            <a:ext cx="0" cy="2459037"/>
          </a:xfrm>
          <a:prstGeom prst="line">
            <a:avLst/>
          </a:prstGeom>
          <a:noFill/>
          <a:ln w="63500" cap="sq">
            <a:solidFill>
              <a:srgbClr val="FFFF99"/>
            </a:solidFill>
            <a:round/>
            <a:headEnd type="triangle" w="lg" len="med"/>
            <a:tailEnd type="triangle" w="lg" len="me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0245" name="Rectangle 5"/>
          <p:cNvSpPr>
            <a:spLocks noChangeArrowheads="1"/>
          </p:cNvSpPr>
          <p:nvPr/>
        </p:nvSpPr>
        <p:spPr bwMode="auto">
          <a:xfrm>
            <a:off x="914400" y="5018088"/>
            <a:ext cx="1563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a:t>constant</a:t>
            </a:r>
          </a:p>
        </p:txBody>
      </p:sp>
      <p:grpSp>
        <p:nvGrpSpPr>
          <p:cNvPr id="2" name="Group 66"/>
          <p:cNvGrpSpPr>
            <a:grpSpLocks/>
          </p:cNvGrpSpPr>
          <p:nvPr/>
        </p:nvGrpSpPr>
        <p:grpSpPr bwMode="auto">
          <a:xfrm>
            <a:off x="2405063" y="3962400"/>
            <a:ext cx="4043362" cy="2647950"/>
            <a:chOff x="1515" y="2496"/>
            <a:chExt cx="2547" cy="1668"/>
          </a:xfrm>
        </p:grpSpPr>
        <p:sp>
          <p:nvSpPr>
            <p:cNvPr id="10248" name="Rectangle 5"/>
            <p:cNvSpPr>
              <a:spLocks noChangeArrowheads="1"/>
            </p:cNvSpPr>
            <p:nvPr/>
          </p:nvSpPr>
          <p:spPr bwMode="auto">
            <a:xfrm>
              <a:off x="2565" y="3408"/>
              <a:ext cx="1497"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i="1">
                  <a:solidFill>
                    <a:schemeClr val="accent2"/>
                  </a:solidFill>
                </a:rPr>
                <a:t>y = 1  </a:t>
              </a:r>
              <a:br>
                <a:rPr lang="en-US" altLang="en-US" sz="2400" i="1">
                  <a:solidFill>
                    <a:schemeClr val="accent2"/>
                  </a:solidFill>
                </a:rPr>
              </a:br>
              <a:r>
                <a:rPr lang="en-US" altLang="en-US" sz="2400" i="1"/>
                <a:t>iff </a:t>
              </a:r>
              <a:r>
                <a:rPr lang="en-US" altLang="en-US" sz="2400" i="1">
                  <a:solidFill>
                    <a:schemeClr val="accent2"/>
                  </a:solidFill>
                </a:rPr>
                <a:t> </a:t>
              </a:r>
              <a:br>
                <a:rPr lang="en-US" altLang="en-US" sz="2400" i="1">
                  <a:solidFill>
                    <a:schemeClr val="accent2"/>
                  </a:solidFill>
                </a:rPr>
              </a:br>
              <a:r>
                <a:rPr lang="el-GR" altLang="en-US" sz="2400" i="1">
                  <a:solidFill>
                    <a:schemeClr val="accent2"/>
                  </a:solidFill>
                  <a:cs typeface="Times New Roman" pitchFamily="18" charset="0"/>
                </a:rPr>
                <a:t>Σ</a:t>
              </a:r>
              <a:r>
                <a:rPr lang="en-US" altLang="en-US" sz="2400" i="1" baseline="-25000">
                  <a:solidFill>
                    <a:schemeClr val="accent2"/>
                  </a:solidFill>
                  <a:cs typeface="Times New Roman" pitchFamily="18" charset="0"/>
                </a:rPr>
                <a:t>i</a:t>
              </a:r>
              <a:r>
                <a:rPr lang="en-US" altLang="en-US" sz="2400" i="1">
                  <a:solidFill>
                    <a:schemeClr val="accent2"/>
                  </a:solidFill>
                  <a:cs typeface="Times New Roman" pitchFamily="18" charset="0"/>
                </a:rPr>
                <a:t> w</a:t>
              </a:r>
              <a:r>
                <a:rPr lang="en-US" altLang="en-US" sz="2400" i="1" baseline="-25000">
                  <a:solidFill>
                    <a:schemeClr val="accent2"/>
                  </a:solidFill>
                  <a:cs typeface="Times New Roman" pitchFamily="18" charset="0"/>
                </a:rPr>
                <a:t>i</a:t>
              </a:r>
              <a:r>
                <a:rPr lang="en-US" altLang="en-US" sz="2400" i="1">
                  <a:solidFill>
                    <a:schemeClr val="accent2"/>
                  </a:solidFill>
                  <a:cs typeface="Times New Roman" pitchFamily="18" charset="0"/>
                </a:rPr>
                <a:t>×x</a:t>
              </a:r>
              <a:r>
                <a:rPr lang="en-US" altLang="en-US" sz="2400" i="1" baseline="-25000">
                  <a:solidFill>
                    <a:schemeClr val="accent2"/>
                  </a:solidFill>
                  <a:cs typeface="Times New Roman" pitchFamily="18" charset="0"/>
                </a:rPr>
                <a:t>i</a:t>
              </a:r>
              <a:r>
                <a:rPr lang="en-US" altLang="en-US" sz="2400" i="1">
                  <a:solidFill>
                    <a:schemeClr val="accent2"/>
                  </a:solidFill>
                  <a:cs typeface="Times New Roman" pitchFamily="18" charset="0"/>
                </a:rPr>
                <a:t> ≥ T</a:t>
              </a:r>
              <a:endParaRPr lang="en-US" altLang="en-US" sz="2400">
                <a:cs typeface="Times New Roman" pitchFamily="18" charset="0"/>
              </a:endParaRPr>
            </a:p>
          </p:txBody>
        </p:sp>
        <p:grpSp>
          <p:nvGrpSpPr>
            <p:cNvPr id="10249" name="Group 64"/>
            <p:cNvGrpSpPr>
              <a:grpSpLocks/>
            </p:cNvGrpSpPr>
            <p:nvPr/>
          </p:nvGrpSpPr>
          <p:grpSpPr bwMode="auto">
            <a:xfrm>
              <a:off x="1515" y="2496"/>
              <a:ext cx="1557" cy="1536"/>
              <a:chOff x="2221" y="1392"/>
              <a:chExt cx="1557" cy="1536"/>
            </a:xfrm>
          </p:grpSpPr>
          <p:sp>
            <p:nvSpPr>
              <p:cNvPr id="10250" name="AutoShape 7"/>
              <p:cNvSpPr>
                <a:spLocks noChangeArrowheads="1"/>
              </p:cNvSpPr>
              <p:nvPr/>
            </p:nvSpPr>
            <p:spPr bwMode="auto">
              <a:xfrm rot="5400000" flipV="1">
                <a:off x="2884" y="2060"/>
                <a:ext cx="453" cy="749"/>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rot="10800000"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endParaRPr lang="en-US" altLang="en-US" sz="1400">
                  <a:latin typeface="Arial Rounded MT Bold" pitchFamily="34" charset="0"/>
                </a:endParaRPr>
              </a:p>
            </p:txBody>
          </p:sp>
          <p:grpSp>
            <p:nvGrpSpPr>
              <p:cNvPr id="10251" name="Group 18"/>
              <p:cNvGrpSpPr>
                <a:grpSpLocks/>
              </p:cNvGrpSpPr>
              <p:nvPr/>
            </p:nvGrpSpPr>
            <p:grpSpPr bwMode="auto">
              <a:xfrm>
                <a:off x="2534" y="1661"/>
                <a:ext cx="1097" cy="560"/>
                <a:chOff x="1983" y="2684"/>
                <a:chExt cx="720" cy="192"/>
              </a:xfrm>
            </p:grpSpPr>
            <p:sp>
              <p:nvSpPr>
                <p:cNvPr id="10257" name="Line 8"/>
                <p:cNvSpPr>
                  <a:spLocks noChangeShapeType="1"/>
                </p:cNvSpPr>
                <p:nvPr/>
              </p:nvSpPr>
              <p:spPr bwMode="auto">
                <a:xfrm flipH="1" flipV="1">
                  <a:off x="1983" y="2691"/>
                  <a:ext cx="144"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0258" name="Line 9"/>
                <p:cNvSpPr>
                  <a:spLocks noChangeShapeType="1"/>
                </p:cNvSpPr>
                <p:nvPr/>
              </p:nvSpPr>
              <p:spPr bwMode="auto">
                <a:xfrm flipH="1" flipV="1">
                  <a:off x="2127" y="2684"/>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0259" name="Line 10"/>
                <p:cNvSpPr>
                  <a:spLocks noChangeShapeType="1"/>
                </p:cNvSpPr>
                <p:nvPr/>
              </p:nvSpPr>
              <p:spPr bwMode="auto">
                <a:xfrm flipV="1">
                  <a:off x="2511" y="2698"/>
                  <a:ext cx="192"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0260" name="Line 11"/>
                <p:cNvSpPr>
                  <a:spLocks noChangeShapeType="1"/>
                </p:cNvSpPr>
                <p:nvPr/>
              </p:nvSpPr>
              <p:spPr bwMode="auto">
                <a:xfrm flipH="1" flipV="1">
                  <a:off x="2305" y="2684"/>
                  <a:ext cx="0"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10261" name="Line 12"/>
                <p:cNvSpPr>
                  <a:spLocks noChangeShapeType="1"/>
                </p:cNvSpPr>
                <p:nvPr/>
              </p:nvSpPr>
              <p:spPr bwMode="auto">
                <a:xfrm flipV="1">
                  <a:off x="2415" y="2684"/>
                  <a:ext cx="96" cy="178"/>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grpSp>
          <p:cxnSp>
            <p:nvCxnSpPr>
              <p:cNvPr id="10252" name="AutoShape 13"/>
              <p:cNvCxnSpPr>
                <a:cxnSpLocks noChangeShapeType="1"/>
              </p:cNvCxnSpPr>
              <p:nvPr/>
            </p:nvCxnSpPr>
            <p:spPr bwMode="auto">
              <a:xfrm>
                <a:off x="3105" y="2677"/>
                <a:ext cx="0" cy="146"/>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0253" name="Rectangle 15"/>
              <p:cNvSpPr>
                <a:spLocks noChangeArrowheads="1"/>
              </p:cNvSpPr>
              <p:nvPr/>
            </p:nvSpPr>
            <p:spPr bwMode="auto">
              <a:xfrm>
                <a:off x="2977" y="2640"/>
                <a:ext cx="4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buFontTx/>
                  <a:buNone/>
                </a:pPr>
                <a:r>
                  <a:rPr lang="en-US" altLang="en-US" sz="2400" i="1">
                    <a:solidFill>
                      <a:schemeClr val="accent2"/>
                    </a:solidFill>
                  </a:rPr>
                  <a:t>y</a:t>
                </a:r>
                <a:endParaRPr lang="en-US" altLang="en-US" sz="2400"/>
              </a:p>
            </p:txBody>
          </p:sp>
          <p:sp>
            <p:nvSpPr>
              <p:cNvPr id="10254" name="Rectangle 16"/>
              <p:cNvSpPr>
                <a:spLocks noChangeArrowheads="1"/>
              </p:cNvSpPr>
              <p:nvPr/>
            </p:nvSpPr>
            <p:spPr bwMode="auto">
              <a:xfrm>
                <a:off x="2640" y="2208"/>
                <a:ext cx="96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1800"/>
                  <a:t>Threshold </a:t>
                </a:r>
              </a:p>
              <a:p>
                <a:pPr algn="ctr">
                  <a:buFontTx/>
                  <a:buNone/>
                </a:pPr>
                <a:r>
                  <a:rPr lang="en-US" altLang="en-US" sz="2400" i="1">
                    <a:solidFill>
                      <a:schemeClr val="accent2"/>
                    </a:solidFill>
                  </a:rPr>
                  <a:t>T</a:t>
                </a:r>
              </a:p>
            </p:txBody>
          </p:sp>
          <p:sp>
            <p:nvSpPr>
              <p:cNvPr id="10255" name="Text Box 17"/>
              <p:cNvSpPr txBox="1">
                <a:spLocks noChangeArrowheads="1"/>
              </p:cNvSpPr>
              <p:nvPr/>
            </p:nvSpPr>
            <p:spPr bwMode="auto">
              <a:xfrm>
                <a:off x="2377" y="1392"/>
                <a:ext cx="14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i="1">
                    <a:solidFill>
                      <a:schemeClr val="accent2"/>
                    </a:solidFill>
                  </a:rPr>
                  <a:t>x</a:t>
                </a:r>
                <a:r>
                  <a:rPr lang="en-US" altLang="en-US" sz="2400" i="1" baseline="-25000">
                    <a:solidFill>
                      <a:schemeClr val="accent2"/>
                    </a:solidFill>
                  </a:rPr>
                  <a:t>1  </a:t>
                </a:r>
                <a:r>
                  <a:rPr lang="en-US" altLang="en-US" sz="2400" i="1">
                    <a:solidFill>
                      <a:schemeClr val="accent2"/>
                    </a:solidFill>
                  </a:rPr>
                  <a:t>x</a:t>
                </a:r>
                <a:r>
                  <a:rPr lang="en-US" altLang="en-US" sz="2400" i="1" baseline="-25000">
                    <a:solidFill>
                      <a:schemeClr val="accent2"/>
                    </a:solidFill>
                  </a:rPr>
                  <a:t>2  </a:t>
                </a:r>
                <a:r>
                  <a:rPr lang="en-US" altLang="en-US" sz="2400" i="1">
                    <a:solidFill>
                      <a:schemeClr val="accent2"/>
                    </a:solidFill>
                  </a:rPr>
                  <a:t>x</a:t>
                </a:r>
                <a:r>
                  <a:rPr lang="en-US" altLang="en-US" sz="2400" i="1" baseline="-25000">
                    <a:solidFill>
                      <a:schemeClr val="accent2"/>
                    </a:solidFill>
                  </a:rPr>
                  <a:t>3  </a:t>
                </a:r>
                <a:r>
                  <a:rPr lang="en-US" altLang="en-US" sz="2400" i="1">
                    <a:solidFill>
                      <a:schemeClr val="accent2"/>
                    </a:solidFill>
                  </a:rPr>
                  <a:t>… x</a:t>
                </a:r>
                <a:r>
                  <a:rPr lang="en-US" altLang="en-US" sz="2400" i="1" baseline="-25000">
                    <a:solidFill>
                      <a:schemeClr val="accent2"/>
                    </a:solidFill>
                  </a:rPr>
                  <a:t>n</a:t>
                </a:r>
                <a:r>
                  <a:rPr lang="en-US" altLang="en-US" sz="2400" i="1">
                    <a:solidFill>
                      <a:schemeClr val="accent2"/>
                    </a:solidFill>
                  </a:rPr>
                  <a:t> </a:t>
                </a:r>
                <a:endParaRPr lang="en-US" altLang="en-US" sz="2400" i="1" baseline="-25000">
                  <a:solidFill>
                    <a:schemeClr val="accent2"/>
                  </a:solidFill>
                </a:endParaRPr>
              </a:p>
            </p:txBody>
          </p:sp>
          <p:sp>
            <p:nvSpPr>
              <p:cNvPr id="10256" name="Text Box 19"/>
              <p:cNvSpPr txBox="1">
                <a:spLocks noChangeArrowheads="1"/>
              </p:cNvSpPr>
              <p:nvPr/>
            </p:nvSpPr>
            <p:spPr bwMode="auto">
              <a:xfrm>
                <a:off x="2221" y="1641"/>
                <a:ext cx="1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buChar char="•"/>
                  <a:defRPr sz="2800">
                    <a:solidFill>
                      <a:schemeClr val="tx1"/>
                    </a:solidFill>
                    <a:latin typeface="Times New Roman" pitchFamily="18" charset="0"/>
                  </a:defRPr>
                </a:lvl6pPr>
                <a:lvl7pPr marL="2971800" indent="-228600" eaLnBrk="0" fontAlgn="base" hangingPunct="0">
                  <a:spcBef>
                    <a:spcPct val="0"/>
                  </a:spcBef>
                  <a:spcAft>
                    <a:spcPct val="0"/>
                  </a:spcAft>
                  <a:buChar char="•"/>
                  <a:defRPr sz="2800">
                    <a:solidFill>
                      <a:schemeClr val="tx1"/>
                    </a:solidFill>
                    <a:latin typeface="Times New Roman" pitchFamily="18" charset="0"/>
                  </a:defRPr>
                </a:lvl7pPr>
                <a:lvl8pPr marL="3429000" indent="-228600" eaLnBrk="0" fontAlgn="base" hangingPunct="0">
                  <a:spcBef>
                    <a:spcPct val="0"/>
                  </a:spcBef>
                  <a:spcAft>
                    <a:spcPct val="0"/>
                  </a:spcAft>
                  <a:buChar char="•"/>
                  <a:defRPr sz="2800">
                    <a:solidFill>
                      <a:schemeClr val="tx1"/>
                    </a:solidFill>
                    <a:latin typeface="Times New Roman" pitchFamily="18" charset="0"/>
                  </a:defRPr>
                </a:lvl8pPr>
                <a:lvl9pPr marL="3886200" indent="-228600" eaLnBrk="0" fontAlgn="base" hangingPunct="0">
                  <a:spcBef>
                    <a:spcPct val="0"/>
                  </a:spcBef>
                  <a:spcAft>
                    <a:spcPct val="0"/>
                  </a:spcAft>
                  <a:buChar char="•"/>
                  <a:defRPr sz="2800">
                    <a:solidFill>
                      <a:schemeClr val="tx1"/>
                    </a:solidFill>
                    <a:latin typeface="Times New Roman" pitchFamily="18" charset="0"/>
                  </a:defRPr>
                </a:lvl9pPr>
              </a:lstStyle>
              <a:p>
                <a:pPr algn="ctr">
                  <a:buFontTx/>
                  <a:buNone/>
                </a:pPr>
                <a:r>
                  <a:rPr lang="en-US" altLang="en-US" sz="2400" i="1">
                    <a:solidFill>
                      <a:schemeClr val="accent2"/>
                    </a:solidFill>
                  </a:rPr>
                  <a:t>w</a:t>
                </a:r>
                <a:r>
                  <a:rPr lang="en-US" altLang="en-US" sz="2400" i="1" baseline="-25000">
                    <a:solidFill>
                      <a:schemeClr val="accent2"/>
                    </a:solidFill>
                  </a:rPr>
                  <a:t>1 </a:t>
                </a:r>
                <a:r>
                  <a:rPr lang="en-US" altLang="en-US" sz="2400" i="1">
                    <a:solidFill>
                      <a:schemeClr val="accent2"/>
                    </a:solidFill>
                  </a:rPr>
                  <a:t>w</a:t>
                </a:r>
                <a:r>
                  <a:rPr lang="en-US" altLang="en-US" sz="2400" i="1" baseline="-25000">
                    <a:solidFill>
                      <a:schemeClr val="accent2"/>
                    </a:solidFill>
                  </a:rPr>
                  <a:t>2 </a:t>
                </a:r>
                <a:r>
                  <a:rPr lang="en-US" altLang="en-US" sz="2400" i="1">
                    <a:solidFill>
                      <a:schemeClr val="accent2"/>
                    </a:solidFill>
                  </a:rPr>
                  <a:t>w</a:t>
                </a:r>
                <a:r>
                  <a:rPr lang="en-US" altLang="en-US" sz="2400" i="1" baseline="-25000">
                    <a:solidFill>
                      <a:schemeClr val="accent2"/>
                    </a:solidFill>
                  </a:rPr>
                  <a:t>3  </a:t>
                </a:r>
                <a:r>
                  <a:rPr lang="en-US" altLang="en-US" sz="2400" i="1">
                    <a:solidFill>
                      <a:schemeClr val="accent2"/>
                    </a:solidFill>
                  </a:rPr>
                  <a:t>… w</a:t>
                </a:r>
                <a:r>
                  <a:rPr lang="en-US" altLang="en-US" sz="2400" i="1" baseline="-25000">
                    <a:solidFill>
                      <a:schemeClr val="accent2"/>
                    </a:solidFill>
                  </a:rPr>
                  <a:t>n</a:t>
                </a:r>
                <a:r>
                  <a:rPr lang="en-US" altLang="en-US" sz="2400" i="1">
                    <a:solidFill>
                      <a:schemeClr val="accent2"/>
                    </a:solidFill>
                  </a:rPr>
                  <a:t> </a:t>
                </a:r>
                <a:endParaRPr lang="en-US" altLang="en-US" sz="2400" i="1" baseline="-25000">
                  <a:solidFill>
                    <a:schemeClr val="accent2"/>
                  </a:solidFill>
                </a:endParaRPr>
              </a:p>
            </p:txBody>
          </p:sp>
        </p:grpSp>
      </p:grpSp>
      <p:pic>
        <p:nvPicPr>
          <p:cNvPr id="31648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7163"/>
            <a:ext cx="32766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16481"/>
                                        </p:tgtEl>
                                        <p:attrNameLst>
                                          <p:attrName>style.visibility</p:attrName>
                                        </p:attrNameLst>
                                      </p:cBhvr>
                                      <p:to>
                                        <p:strVal val="visible"/>
                                      </p:to>
                                    </p:set>
                                    <p:anim calcmode="lin" valueType="num">
                                      <p:cBhvr additive="base">
                                        <p:cTn id="21" dur="500" fill="hold"/>
                                        <p:tgtEl>
                                          <p:spTgt spid="316481"/>
                                        </p:tgtEl>
                                        <p:attrNameLst>
                                          <p:attrName>ppt_x</p:attrName>
                                        </p:attrNameLst>
                                      </p:cBhvr>
                                      <p:tavLst>
                                        <p:tav tm="0">
                                          <p:val>
                                            <p:strVal val="1+#ppt_w/2"/>
                                          </p:val>
                                        </p:tav>
                                        <p:tav tm="100000">
                                          <p:val>
                                            <p:strVal val="#ppt_x"/>
                                          </p:val>
                                        </p:tav>
                                      </p:tavLst>
                                    </p:anim>
                                    <p:anim calcmode="lin" valueType="num">
                                      <p:cBhvr additive="base">
                                        <p:cTn id="22" dur="500" fill="hold"/>
                                        <p:tgtEl>
                                          <p:spTgt spid="31648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283651">
                                            <p:txEl>
                                              <p:pRg st="2" end="2"/>
                                            </p:txEl>
                                          </p:spTgt>
                                        </p:tgtEl>
                                        <p:attrNameLst>
                                          <p:attrName>style.visibility</p:attrName>
                                        </p:attrNameLst>
                                      </p:cBhvr>
                                      <p:to>
                                        <p:strVal val="visible"/>
                                      </p:to>
                                    </p:set>
                                    <p:anim calcmode="lin" valueType="num">
                                      <p:cBhvr additive="base">
                                        <p:cTn id="27" dur="500" fill="hold"/>
                                        <p:tgtEl>
                                          <p:spTgt spid="283651">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283651">
                                            <p:txEl>
                                              <p:pRg st="3" end="3"/>
                                            </p:txEl>
                                          </p:spTgt>
                                        </p:tgtEl>
                                        <p:attrNameLst>
                                          <p:attrName>style.visibility</p:attrName>
                                        </p:attrNameLst>
                                      </p:cBhvr>
                                      <p:to>
                                        <p:strVal val="visible"/>
                                      </p:to>
                                    </p:set>
                                    <p:anim calcmode="lin" valueType="num">
                                      <p:cBhvr additive="base">
                                        <p:cTn id="33" dur="500" fill="hold"/>
                                        <p:tgtEl>
                                          <p:spTgt spid="283651">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buNone/>
          <a:defRPr dirty="0" err="1" smtClean="0"/>
        </a:defPPr>
      </a:lstStyle>
    </a:spDef>
    <a:lnDef>
      <a:spPr bwMode="auto">
        <a:noFill/>
        <a:ln w="25400" cap="sq" cmpd="sng" algn="ctr">
          <a:solidFill>
            <a:schemeClr val="tx2"/>
          </a:solidFill>
          <a:prstDash val="solid"/>
          <a:round/>
          <a:headEnd type="none" w="med" len="med"/>
          <a:tailEnd type="triangle"/>
        </a:ln>
        <a:effectLst/>
      </a:spPr>
      <a:body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44910</TotalTime>
  <Words>2482</Words>
  <Application>Microsoft Office PowerPoint</Application>
  <PresentationFormat>On-screen Show (4:3)</PresentationFormat>
  <Paragraphs>958</Paragraphs>
  <Slides>79</Slides>
  <Notes>1</Notes>
  <HiddenSlides>0</HiddenSlides>
  <MMClips>0</MMClips>
  <ScaleCrop>false</ScaleCrop>
  <HeadingPairs>
    <vt:vector size="10"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79</vt:i4>
      </vt:variant>
      <vt:variant>
        <vt:lpstr>Custom Shows</vt:lpstr>
      </vt:variant>
      <vt:variant>
        <vt:i4>1</vt:i4>
      </vt:variant>
    </vt:vector>
  </HeadingPairs>
  <TitlesOfParts>
    <vt:vector size="89" baseType="lpstr">
      <vt:lpstr>Times New Roman</vt:lpstr>
      <vt:lpstr>Arial</vt:lpstr>
      <vt:lpstr>Arial Rounded MT Bold</vt:lpstr>
      <vt:lpstr>Comic Sans MS</vt:lpstr>
      <vt:lpstr>Wingdings</vt:lpstr>
      <vt:lpstr>Monotype Corsiva</vt:lpstr>
      <vt:lpstr>Symbol</vt:lpstr>
      <vt:lpstr>Default Design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3101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891</cp:revision>
  <cp:lastPrinted>1998-01-22T22:42:46Z</cp:lastPrinted>
  <dcterms:created xsi:type="dcterms:W3CDTF">1996-09-30T18:28:10Z</dcterms:created>
  <dcterms:modified xsi:type="dcterms:W3CDTF">2015-06-04T16:38:19Z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