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6" r:id="rId1"/>
    <p:sldMasterId id="2147483668" r:id="rId2"/>
  </p:sldMasterIdLst>
  <p:notesMasterIdLst>
    <p:notesMasterId r:id="rId55"/>
  </p:notesMasterIdLst>
  <p:handoutMasterIdLst>
    <p:handoutMasterId r:id="rId56"/>
  </p:handoutMasterIdLst>
  <p:sldIdLst>
    <p:sldId id="256" r:id="rId3"/>
    <p:sldId id="259" r:id="rId4"/>
    <p:sldId id="536" r:id="rId5"/>
    <p:sldId id="544" r:id="rId6"/>
    <p:sldId id="540" r:id="rId7"/>
    <p:sldId id="547" r:id="rId8"/>
    <p:sldId id="548" r:id="rId9"/>
    <p:sldId id="549" r:id="rId10"/>
    <p:sldId id="545" r:id="rId11"/>
    <p:sldId id="537" r:id="rId12"/>
    <p:sldId id="543" r:id="rId13"/>
    <p:sldId id="539" r:id="rId14"/>
    <p:sldId id="551" r:id="rId15"/>
    <p:sldId id="550" r:id="rId16"/>
    <p:sldId id="541" r:id="rId17"/>
    <p:sldId id="599" r:id="rId18"/>
    <p:sldId id="596" r:id="rId19"/>
    <p:sldId id="601" r:id="rId20"/>
    <p:sldId id="597" r:id="rId21"/>
    <p:sldId id="593" r:id="rId22"/>
    <p:sldId id="594" r:id="rId23"/>
    <p:sldId id="595" r:id="rId24"/>
    <p:sldId id="598" r:id="rId25"/>
    <p:sldId id="552" r:id="rId26"/>
    <p:sldId id="554" r:id="rId27"/>
    <p:sldId id="555" r:id="rId28"/>
    <p:sldId id="569" r:id="rId29"/>
    <p:sldId id="570" r:id="rId30"/>
    <p:sldId id="557" r:id="rId31"/>
    <p:sldId id="582" r:id="rId32"/>
    <p:sldId id="583" r:id="rId33"/>
    <p:sldId id="584" r:id="rId34"/>
    <p:sldId id="585" r:id="rId35"/>
    <p:sldId id="586" r:id="rId36"/>
    <p:sldId id="556" r:id="rId37"/>
    <p:sldId id="558" r:id="rId38"/>
    <p:sldId id="592" r:id="rId39"/>
    <p:sldId id="589" r:id="rId40"/>
    <p:sldId id="590" r:id="rId41"/>
    <p:sldId id="588" r:id="rId42"/>
    <p:sldId id="591" r:id="rId43"/>
    <p:sldId id="559" r:id="rId44"/>
    <p:sldId id="561" r:id="rId45"/>
    <p:sldId id="562" r:id="rId46"/>
    <p:sldId id="563" r:id="rId47"/>
    <p:sldId id="564" r:id="rId48"/>
    <p:sldId id="565" r:id="rId49"/>
    <p:sldId id="566" r:id="rId50"/>
    <p:sldId id="600" r:id="rId51"/>
    <p:sldId id="602" r:id="rId52"/>
    <p:sldId id="603" r:id="rId53"/>
    <p:sldId id="560" r:id="rId54"/>
  </p:sldIdLst>
  <p:sldSz cx="9144000" cy="6858000" type="screen4x3"/>
  <p:notesSz cx="6858000" cy="8897938"/>
  <p:embeddedFontLst>
    <p:embeddedFont>
      <p:font typeface="Allegro BT"/>
      <p:regular r:id="rId57"/>
    </p:embeddedFont>
    <p:embeddedFont>
      <p:font typeface="CityBlueprint"/>
      <p:regular r:id="rId58"/>
    </p:embeddedFont>
    <p:embeddedFont>
      <p:font typeface="UniversalMath1 BT"/>
      <p:regular r:id="rId59"/>
    </p:embeddedFont>
    <p:embeddedFont>
      <p:font typeface="Tahoma" pitchFamily="34" charset="0"/>
      <p:regular r:id="rId60"/>
      <p:bold r:id="rId61"/>
    </p:embeddedFont>
  </p:embeddedFont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66"/>
    <a:srgbClr val="CC0099"/>
    <a:srgbClr val="FFFF66"/>
    <a:srgbClr val="000066"/>
    <a:srgbClr val="003399"/>
    <a:srgbClr val="FF505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4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notesViewPr>
    <p:cSldViewPr snapToObjects="1">
      <p:cViewPr varScale="1">
        <p:scale>
          <a:sx n="57" d="100"/>
          <a:sy n="57" d="100"/>
        </p:scale>
        <p:origin x="-1794" y="-78"/>
      </p:cViewPr>
      <p:guideLst>
        <p:guide orient="horz" pos="280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wmf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wmf"/><Relationship Id="rId4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/>
              <a:t>Jarek Gryz</a:t>
            </a:r>
          </a:p>
        </p:txBody>
      </p:sp>
      <p:sp>
        <p:nvSpPr>
          <p:cNvPr id="3727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727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/>
              <a:t>Implementation of Two Semantic Query Optimization Techniques in IBM DB2</a:t>
            </a:r>
          </a:p>
        </p:txBody>
      </p:sp>
      <p:sp>
        <p:nvSpPr>
          <p:cNvPr id="3727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74D427EA-1D76-4CBB-8968-3051A6572D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04913" y="666750"/>
            <a:ext cx="4449762" cy="333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25925"/>
            <a:ext cx="50292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1A54F42F-4AD9-48A2-9BE1-841BE214D8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94363-32C5-4718-97C2-49D0708CAE28}" type="slidenum">
              <a:rPr lang="en-US"/>
              <a:pPr/>
              <a:t>1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8E604-6F8F-4BD9-888F-DD191B37CA2C}" type="slidenum">
              <a:rPr lang="en-US"/>
              <a:pPr/>
              <a:t>10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7B3C3-CE5E-4FDB-9603-296639DAB3C4}" type="slidenum">
              <a:rPr lang="en-US"/>
              <a:pPr/>
              <a:t>11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794AC-9DF6-419D-8E57-FE2348376EC8}" type="slidenum">
              <a:rPr lang="en-US"/>
              <a:pPr/>
              <a:t>12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166A-7E93-4C61-83A1-120668A797D4}" type="slidenum">
              <a:rPr lang="en-US"/>
              <a:pPr/>
              <a:t>13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2668A-B680-478E-A831-40E62A0B6D0A}" type="slidenum">
              <a:rPr lang="en-US"/>
              <a:pPr/>
              <a:t>14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23DA3-5BDB-4B64-A3C0-C6200B5859F7}" type="slidenum">
              <a:rPr lang="en-US"/>
              <a:pPr/>
              <a:t>15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92C89-6EB5-452A-940F-40D7863AC167}" type="slidenum">
              <a:rPr lang="en-US"/>
              <a:pPr/>
              <a:t>16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B468C-3B61-4156-88DF-DD506B61050D}" type="slidenum">
              <a:rPr lang="en-US"/>
              <a:pPr/>
              <a:t>17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7AF9D-1C31-4370-A75C-2446B9774263}" type="slidenum">
              <a:rPr lang="en-US"/>
              <a:pPr/>
              <a:t>18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0F47F-E71F-468C-9C1B-99AB8EACF75F}" type="slidenum">
              <a:rPr lang="en-US"/>
              <a:pPr/>
              <a:t>19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09262-920E-4BB8-A70B-C733AB993B23}" type="slidenum">
              <a:rPr lang="en-US"/>
              <a:pPr/>
              <a:t>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11676-3CF6-4BD9-A62B-33F8C872A9B9}" type="slidenum">
              <a:rPr lang="en-US"/>
              <a:pPr/>
              <a:t>20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6AC98-BBA0-41E9-A27B-454FDADA03D9}" type="slidenum">
              <a:rPr lang="en-US"/>
              <a:pPr/>
              <a:t>21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D34D4-DF2E-42CB-8368-BB2A8052EAEB}" type="slidenum">
              <a:rPr lang="en-US"/>
              <a:pPr/>
              <a:t>22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5C6B9-5987-4117-8EFA-471CCB8DC17F}" type="slidenum">
              <a:rPr lang="en-US"/>
              <a:pPr/>
              <a:t>23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98D4A-0C3B-458A-ABC2-CB402A0939E4}" type="slidenum">
              <a:rPr lang="en-US"/>
              <a:pPr/>
              <a:t>24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27B49-1A7D-4DE1-BCA6-5A806DF6D431}" type="slidenum">
              <a:rPr lang="en-US"/>
              <a:pPr/>
              <a:t>25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19C8A-4CF9-4429-B271-E79D8213DB91}" type="slidenum">
              <a:rPr lang="en-US"/>
              <a:pPr/>
              <a:t>26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C6CA3-1EE9-455E-A760-F87A8ADC811C}" type="slidenum">
              <a:rPr lang="en-US"/>
              <a:pPr/>
              <a:t>27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156C4-92A0-4960-91DE-53B3302C8908}" type="slidenum">
              <a:rPr lang="en-US"/>
              <a:pPr/>
              <a:t>28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5DDE6-028A-49EF-BC29-88352ECEF678}" type="slidenum">
              <a:rPr lang="en-US"/>
              <a:pPr/>
              <a:t>29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51971-101E-4548-93D2-BCF6BD532B86}" type="slidenum">
              <a:rPr lang="en-US"/>
              <a:pPr/>
              <a:t>3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D5933-BDD0-4E6F-B7E0-BEC9B62771C0}" type="slidenum">
              <a:rPr lang="en-US"/>
              <a:pPr/>
              <a:t>30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093BF-213B-410A-9D1F-82CB9A0B2B5D}" type="slidenum">
              <a:rPr lang="en-US"/>
              <a:pPr/>
              <a:t>31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5F813-ED14-4C10-9D8F-B4C7AC7C7632}" type="slidenum">
              <a:rPr lang="en-US"/>
              <a:pPr/>
              <a:t>32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0A728-3CF9-482F-A6BF-6AA82413C302}" type="slidenum">
              <a:rPr lang="en-US"/>
              <a:pPr/>
              <a:t>33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40778-F8B1-43C2-8F52-838BC2CCC88B}" type="slidenum">
              <a:rPr lang="en-US"/>
              <a:pPr/>
              <a:t>34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D3F2A-E637-4977-AE7D-399F755FBE20}" type="slidenum">
              <a:rPr lang="en-US"/>
              <a:pPr/>
              <a:t>35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D425-DE8E-41D6-9F8D-04DA8BC5BB4B}" type="slidenum">
              <a:rPr lang="en-US"/>
              <a:pPr/>
              <a:t>36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48D46-F458-4100-ADFE-716FEC7AED88}" type="slidenum">
              <a:rPr lang="en-US"/>
              <a:pPr/>
              <a:t>37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ABE94-0028-43C0-A168-A124CB93F471}" type="slidenum">
              <a:rPr lang="en-US"/>
              <a:pPr/>
              <a:t>38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3EB3D-8FDC-4392-B104-65F13F173CD7}" type="slidenum">
              <a:rPr lang="en-US"/>
              <a:pPr/>
              <a:t>39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A741A-49E6-44AA-A7D7-4CFCBF8C05B0}" type="slidenum">
              <a:rPr lang="en-US"/>
              <a:pPr/>
              <a:t>4</a:t>
            </a:fld>
            <a:endParaRPr lang="en-US"/>
          </a:p>
        </p:txBody>
      </p:sp>
      <p:sp>
        <p:nvSpPr>
          <p:cNvPr id="4218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B57AF-445C-424B-B88D-468378CD2E25}" type="slidenum">
              <a:rPr lang="en-US"/>
              <a:pPr/>
              <a:t>40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CB88D-CAE2-4E17-9561-F699B52BBD89}" type="slidenum">
              <a:rPr lang="en-US"/>
              <a:pPr/>
              <a:t>41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5B9D8-D043-4017-A340-A3434D3F4A3D}" type="slidenum">
              <a:rPr lang="en-US"/>
              <a:pPr/>
              <a:t>42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3ECFA-5C92-411C-A9A7-E58028E80A41}" type="slidenum">
              <a:rPr lang="en-US"/>
              <a:pPr/>
              <a:t>43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CBF5A-8115-413D-A24D-FC8D267192C4}" type="slidenum">
              <a:rPr lang="en-US"/>
              <a:pPr/>
              <a:t>44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26EA3-2083-4EC0-BC6B-29A025DA198C}" type="slidenum">
              <a:rPr lang="en-US"/>
              <a:pPr/>
              <a:t>45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1BF0A-D4D7-4696-B1C4-FAA66F05F8F6}" type="slidenum">
              <a:rPr lang="en-US"/>
              <a:pPr/>
              <a:t>46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76D43-A1EC-4CA9-B485-0A324154AE08}" type="slidenum">
              <a:rPr lang="en-US"/>
              <a:pPr/>
              <a:t>47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E853C-3174-42CF-8218-169573D65F06}" type="slidenum">
              <a:rPr lang="en-US"/>
              <a:pPr/>
              <a:t>48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F0816-C5F9-4DB9-A1D0-64A843D7DB87}" type="slidenum">
              <a:rPr lang="en-US"/>
              <a:pPr/>
              <a:t>49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511BA-B21B-43DA-9140-464215F2D8A9}" type="slidenum">
              <a:rPr lang="en-US"/>
              <a:pPr/>
              <a:t>5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25D3B-D4F0-4486-A419-37C8516B7F74}" type="slidenum">
              <a:rPr lang="en-US"/>
              <a:pPr/>
              <a:t>50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0E16D-6F53-4B1B-80D7-30649BE6858E}" type="slidenum">
              <a:rPr lang="en-US"/>
              <a:pPr/>
              <a:t>51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3F8CE-545C-4E61-B7B9-8B142321F504}" type="slidenum">
              <a:rPr lang="en-US"/>
              <a:pPr/>
              <a:t>52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F28B6-7983-4C16-B4C4-4C5D38245AAC}" type="slidenum">
              <a:rPr lang="en-US"/>
              <a:pPr/>
              <a:t>6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8746F-2F34-48F2-9E6C-2E1B9BB08708}" type="slidenum">
              <a:rPr lang="en-US"/>
              <a:pPr/>
              <a:t>7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AD124-B2C6-4DCA-A1A0-2EA2B0B5B718}" type="slidenum">
              <a:rPr lang="en-US"/>
              <a:pPr/>
              <a:t>8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63BFD-93B8-4E7A-A798-C57E2FE014B1}" type="slidenum">
              <a:rPr lang="en-US"/>
              <a:pPr/>
              <a:t>9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2979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82980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1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2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3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4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5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6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7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2988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2989" name="Rectangle 10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2990" name="Rectangle 10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2991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40B948-DE6F-4B6D-B798-48626B167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5A129-15D8-4995-83FB-0093EDBC5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A30BF-B03B-4C4F-886B-06855E680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680D2-ED0E-4421-BB62-4E91367AE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0C27C5-6B8F-4296-BA7C-AD6F22B80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2F78-4DC4-4B59-BD52-5454EA715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4EC39-CB2F-4ACB-BF3F-B562ADAA2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C93B8-5718-40BD-91AA-5FC8471C2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67736-5790-4EF5-B1BE-73CF5DD33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28AA5-7A16-4E97-8C38-A6F2BCCB6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79765-3F9B-46E4-A40F-6B923ACB1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48708-4CA4-4730-A935-FE6566C97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6ECEA-813D-4FCF-9F04-0C630FDA7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EF6EB-CF48-4E37-9B20-7E921F15A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6CA37-2BD9-4967-A886-B0C264F25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F502F-BFFA-4D57-B45F-AE41732F2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BD46E-B4A9-42CB-9D88-A47A6C7A3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610F2-FF78-4BB9-A90D-18F305C1E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548D6-A6F9-4FB1-B2C5-C28F027A5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B77D-3249-4174-BFD2-A705B8684A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FEC10-CB2C-4D80-8245-ACDCB6141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2FD5-2633-49F1-9F9C-30D90C5E4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062C5-1AD5-4E57-8245-E0533658D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18766-F67F-4F5F-8F05-5B76D94DD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195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8195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5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5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5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196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19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1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196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99519855-A348-4CBC-842B-6D70182B9D7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90" r:id="rId12"/>
    <p:sldLayoutId id="214748369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C508AD37-A450-42B5-AE94-4B4B2F6E04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1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Microsoft_Office_Word_97_-_2003_Document3.doc"/><Relationship Id="rId4" Type="http://schemas.openxmlformats.org/officeDocument/2006/relationships/oleObject" Target="../embeddings/Microsoft_Office_Word_97_-_2003_Document2.doc"/><Relationship Id="rId9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2667000"/>
          </a:xfrm>
        </p:spPr>
        <p:txBody>
          <a:bodyPr/>
          <a:lstStyle/>
          <a:p>
            <a:r>
              <a:rPr lang="en-US">
                <a:solidFill>
                  <a:srgbClr val="0033CC"/>
                </a:solidFill>
              </a:rPr>
              <a:t>Data Mining for Query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FB23-0297-4DD7-BA31-25843A0FFE67}" type="slidenum">
              <a:rPr lang="en-US"/>
              <a:pPr/>
              <a:t>10</a:t>
            </a:fld>
            <a:endParaRPr lang="en-US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Predicate Introduction: Example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219200"/>
          </a:xfrm>
        </p:spPr>
        <p:txBody>
          <a:bodyPr/>
          <a:lstStyle/>
          <a:p>
            <a:r>
              <a:rPr lang="en-US" sz="1800" b="1"/>
              <a:t>select</a:t>
            </a:r>
            <a:r>
              <a:rPr lang="en-US" sz="1800"/>
              <a:t>	sum(l_extendedprice * l_discount) as revenue</a:t>
            </a:r>
          </a:p>
          <a:p>
            <a:r>
              <a:rPr lang="en-US" sz="1800" b="1"/>
              <a:t>from</a:t>
            </a:r>
            <a:r>
              <a:rPr lang="en-US" sz="1800"/>
              <a:t>	tpcd.lineitem</a:t>
            </a:r>
          </a:p>
          <a:p>
            <a:r>
              <a:rPr lang="en-US" sz="1800" b="1"/>
              <a:t>where</a:t>
            </a:r>
            <a:r>
              <a:rPr lang="en-US" sz="1800"/>
              <a:t>	shipdate &gt;date('1994-01-01');</a:t>
            </a:r>
            <a:endParaRPr lang="en-US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381000" y="51054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select</a:t>
            </a:r>
            <a:r>
              <a:rPr kumimoji="0" lang="en-US" sz="1800">
                <a:solidFill>
                  <a:schemeClr val="tx1"/>
                </a:solidFill>
              </a:rPr>
              <a:t>	sum(l_extendedprice * l_discount) as revenue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from</a:t>
            </a:r>
            <a:r>
              <a:rPr kumimoji="0" lang="en-US" sz="1800">
                <a:solidFill>
                  <a:schemeClr val="tx1"/>
                </a:solidFill>
              </a:rPr>
              <a:t>	tpcd.lineitem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where</a:t>
            </a:r>
            <a:r>
              <a:rPr kumimoji="0" lang="en-US" sz="1800">
                <a:solidFill>
                  <a:schemeClr val="tx1"/>
                </a:solidFill>
              </a:rPr>
              <a:t>	shipdate &gt;date('1994-01-01') and receiptdate &gt;= date('1994-01-01');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7391400" cy="96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Check constraint: </a:t>
            </a:r>
            <a:r>
              <a:rPr kumimoji="0" lang="en-US" sz="2600" b="1">
                <a:solidFill>
                  <a:schemeClr val="tx1"/>
                </a:solidFill>
              </a:rPr>
              <a:t>receiptdate &gt;= shipdate</a:t>
            </a:r>
            <a:endParaRPr kumimoji="0" lang="en-US" sz="26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Clustered Index on </a:t>
            </a:r>
            <a:r>
              <a:rPr kumimoji="0" lang="en-US" sz="2600" b="1">
                <a:solidFill>
                  <a:schemeClr val="tx1"/>
                </a:solidFill>
              </a:rPr>
              <a:t>receiptdate </a:t>
            </a:r>
            <a:endParaRPr kumimoji="0" 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5DC3436-70DE-42EE-A207-5A1C1430D1EA}" type="slidenum">
              <a:rPr lang="en-US"/>
              <a:pPr/>
              <a:t>11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/>
              <a:t>Algorithm for Predicate Introduction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441325" y="1190625"/>
            <a:ext cx="8702675" cy="5216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  <a:latin typeface="Allegro BT" pitchFamily="82" charset="0"/>
              </a:rPr>
              <a:t>N</a:t>
            </a:r>
            <a:r>
              <a:rPr kumimoji="0" lang="en-US">
                <a:solidFill>
                  <a:schemeClr val="tx1"/>
                </a:solidFill>
              </a:rPr>
              <a:t> - set of predicates derivable from the query and check constraints</a:t>
            </a:r>
          </a:p>
          <a:p>
            <a:pPr>
              <a:buFontTx/>
              <a:buNone/>
            </a:pPr>
            <a:endParaRPr kumimoji="0" lang="en-US">
              <a:solidFill>
                <a:schemeClr val="tx1"/>
              </a:solidFill>
            </a:endParaRPr>
          </a:p>
          <a:p>
            <a:r>
              <a:rPr kumimoji="0" lang="en-US">
                <a:solidFill>
                  <a:schemeClr val="tx1"/>
                </a:solidFill>
              </a:rPr>
              <a:t>If</a:t>
            </a:r>
            <a:r>
              <a:rPr kumimoji="0" lang="en-US">
                <a:solidFill>
                  <a:schemeClr val="tx1"/>
                </a:solidFill>
                <a:latin typeface="Allegro BT" pitchFamily="82" charset="0"/>
              </a:rPr>
              <a:t> N</a:t>
            </a:r>
            <a:r>
              <a:rPr kumimoji="0" lang="en-US">
                <a:solidFill>
                  <a:schemeClr val="tx1"/>
                </a:solidFill>
              </a:rPr>
              <a:t> is inconsistent, stop.</a:t>
            </a:r>
          </a:p>
          <a:p>
            <a:r>
              <a:rPr kumimoji="0" lang="en-US">
                <a:solidFill>
                  <a:schemeClr val="tx1"/>
                </a:solidFill>
              </a:rPr>
              <a:t>Else, for each predicate A op B in </a:t>
            </a:r>
            <a:r>
              <a:rPr kumimoji="0" lang="en-US">
                <a:solidFill>
                  <a:schemeClr val="tx1"/>
                </a:solidFill>
                <a:latin typeface="Allegro BT" pitchFamily="82" charset="0"/>
              </a:rPr>
              <a:t>N</a:t>
            </a:r>
            <a:r>
              <a:rPr kumimoji="0" lang="en-US">
                <a:solidFill>
                  <a:schemeClr val="tx1"/>
                </a:solidFill>
              </a:rPr>
              <a:t>, add it to the query if: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A or B is a join column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B is a major column of an index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no other index on B’s table can be used in the plan for the original 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903-D179-4398-9F64-9B4A10518A13}" type="slidenum">
              <a:rPr lang="en-US"/>
              <a:pPr/>
              <a:t>12</a:t>
            </a:fld>
            <a:endParaRPr lang="en-US"/>
          </a:p>
        </p:txBody>
      </p:sp>
      <p:sp>
        <p:nvSpPr>
          <p:cNvPr id="34509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3450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334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AIX on JRS/6000 with 512MB of memory</a:t>
            </a:r>
          </a:p>
          <a:p>
            <a:pPr>
              <a:buFontTx/>
              <a:buChar char="•"/>
            </a:pPr>
            <a:r>
              <a:rPr lang="en-US"/>
              <a:t>DB2 Universal Database</a:t>
            </a:r>
          </a:p>
          <a:p>
            <a:pPr>
              <a:buFontTx/>
              <a:buChar char="•"/>
            </a:pPr>
            <a:r>
              <a:rPr lang="en-US"/>
              <a:t>100MB TPCD Benchmark</a:t>
            </a:r>
          </a:p>
          <a:p>
            <a:pPr>
              <a:buFontTx/>
              <a:buChar char="•"/>
            </a:pPr>
            <a:r>
              <a:rPr lang="en-US"/>
              <a:t>Optimization</a:t>
            </a:r>
          </a:p>
          <a:p>
            <a:pPr lvl="1"/>
            <a:r>
              <a:rPr lang="en-US"/>
              <a:t>detecting an empty answer set</a:t>
            </a:r>
          </a:p>
          <a:p>
            <a:pPr lvl="1"/>
            <a:r>
              <a:rPr lang="en-US"/>
              <a:t>index introduction</a:t>
            </a:r>
          </a:p>
          <a:p>
            <a:pPr lvl="1"/>
            <a:r>
              <a:rPr lang="en-US"/>
              <a:t>scan reduction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1058-2F8D-4AD9-B2D4-F998677A1927}" type="slidenum">
              <a:rPr lang="en-US"/>
              <a:pPr/>
              <a:t>13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sz="1800" b="1"/>
              <a:t>select</a:t>
            </a:r>
            <a:r>
              <a:rPr lang="en-US" sz="1800"/>
              <a:t> 	100.00 * sum</a:t>
            </a:r>
          </a:p>
          <a:p>
            <a:r>
              <a:rPr lang="en-US" sz="1800"/>
              <a:t>		(case</a:t>
            </a:r>
          </a:p>
          <a:p>
            <a:r>
              <a:rPr lang="en-US" sz="1800"/>
              <a:t>			when p_type like 'PROMO%'</a:t>
            </a:r>
          </a:p>
          <a:p>
            <a:r>
              <a:rPr lang="en-US" sz="1800"/>
              <a:t>			then l_extendedprice * (1 - l_discount)</a:t>
            </a:r>
          </a:p>
          <a:p>
            <a:r>
              <a:rPr lang="en-US" sz="1800"/>
              <a:t>			else 0</a:t>
            </a:r>
          </a:p>
          <a:p>
            <a:r>
              <a:rPr lang="en-US" sz="1800"/>
              <a:t>		end)</a:t>
            </a:r>
          </a:p>
          <a:p>
            <a:r>
              <a:rPr lang="en-US" sz="1800"/>
              <a:t>		/ sum(l_extendedprice * (1 - l_discount)) as promo_revenue</a:t>
            </a:r>
          </a:p>
          <a:p>
            <a:r>
              <a:rPr lang="en-US" sz="1800" b="1"/>
              <a:t>from</a:t>
            </a:r>
            <a:r>
              <a:rPr lang="en-US" sz="1800"/>
              <a:t>	tpcd.lineitem, tpcd.part</a:t>
            </a:r>
          </a:p>
          <a:p>
            <a:r>
              <a:rPr lang="en-US" sz="1800" b="1"/>
              <a:t>where</a:t>
            </a:r>
            <a:r>
              <a:rPr lang="en-US" sz="1800"/>
              <a:t>	l_partkey = p_partkey and </a:t>
            </a:r>
          </a:p>
          <a:p>
            <a:r>
              <a:rPr lang="en-US" sz="1800"/>
              <a:t>		l_shipdate &gt;= date('1998-09-01') and</a:t>
            </a:r>
          </a:p>
          <a:p>
            <a:r>
              <a:rPr lang="en-US" sz="1800"/>
              <a:t>		l_shipdate &lt; date('1998-09-01') + 1 month;</a:t>
            </a: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441325" y="4865688"/>
            <a:ext cx="7883525" cy="1631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Given the check constraint </a:t>
            </a:r>
            <a:r>
              <a:rPr kumimoji="0" lang="en-US" sz="2200" i="1">
                <a:solidFill>
                  <a:schemeClr val="tx1"/>
                </a:solidFill>
              </a:rPr>
              <a:t>l_receiptdate &gt;= l_shipdate</a:t>
            </a:r>
            <a:r>
              <a:rPr kumimoji="0" lang="en-US" sz="2200">
                <a:solidFill>
                  <a:schemeClr val="tx1"/>
                </a:solidFill>
              </a:rPr>
              <a:t> we may add </a:t>
            </a:r>
          </a:p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a new predicate to the query:</a:t>
            </a:r>
          </a:p>
          <a:p>
            <a:pPr>
              <a:buFontTx/>
              <a:buNone/>
            </a:pPr>
            <a:endParaRPr kumimoji="0" lang="en-US" sz="22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		l_receiptdate &gt;= date(‘1998-09-01’)</a:t>
            </a:r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AAD-D3CC-45FC-BE51-CAC6BCE1C3C6}" type="slidenum">
              <a:rPr lang="en-US"/>
              <a:pPr/>
              <a:t>14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 for Index Introduction</a:t>
            </a:r>
          </a:p>
        </p:txBody>
      </p:sp>
      <p:graphicFrame>
        <p:nvGraphicFramePr>
          <p:cNvPr id="39321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09600" y="2438400"/>
          <a:ext cx="7770813" cy="4097338"/>
        </p:xfrm>
        <a:graphic>
          <a:graphicData uri="http://schemas.openxmlformats.org/presentationml/2006/ole">
            <p:oleObj spid="_x0000_s393219" name="Chart" r:id="rId4" imgW="7688520" imgH="406332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92E-9451-45C0-AB0A-87077192BB2E}" type="slidenum">
              <a:rPr lang="en-US"/>
              <a:pPr/>
              <a:t>15</a:t>
            </a:fld>
            <a:endParaRPr lang="en-US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Culprit</a:t>
            </a:r>
          </a:p>
        </p:txBody>
      </p:sp>
      <p:graphicFrame>
        <p:nvGraphicFramePr>
          <p:cNvPr id="347149" name="Object 13"/>
          <p:cNvGraphicFramePr>
            <a:graphicFrameLocks noChangeAspect="1"/>
          </p:cNvGraphicFramePr>
          <p:nvPr/>
        </p:nvGraphicFramePr>
        <p:xfrm>
          <a:off x="-152400" y="2819400"/>
          <a:ext cx="12425363" cy="7697788"/>
        </p:xfrm>
        <a:graphic>
          <a:graphicData uri="http://schemas.openxmlformats.org/presentationml/2006/ole">
            <p:oleObj spid="_x0000_s347149" name="Document" r:id="rId4" imgW="8406720" imgH="5127480" progId="Word.Document.8">
              <p:embed/>
            </p:oleObj>
          </a:graphicData>
        </a:graphic>
      </p:graphicFrame>
      <p:sp>
        <p:nvSpPr>
          <p:cNvPr id="347151" name="Text Box 15"/>
          <p:cNvSpPr txBox="1">
            <a:spLocks noChangeArrowheads="1"/>
          </p:cNvSpPr>
          <p:nvPr/>
        </p:nvSpPr>
        <p:spPr bwMode="auto">
          <a:xfrm>
            <a:off x="228600" y="1295400"/>
            <a:ext cx="8224838" cy="1098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New query plan uses an index, but the original table </a:t>
            </a:r>
          </a:p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scan is still better! </a:t>
            </a: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288925" y="4419600"/>
            <a:ext cx="8855075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Why did this happen:</a:t>
            </a:r>
          </a:p>
          <a:p>
            <a:r>
              <a:rPr kumimoji="0" lang="en-US">
                <a:solidFill>
                  <a:schemeClr val="tx1"/>
                </a:solidFill>
              </a:rPr>
              <a:t>incorrect estimate of the filter factor</a:t>
            </a:r>
          </a:p>
          <a:p>
            <a:r>
              <a:rPr kumimoji="0" lang="en-US">
                <a:solidFill>
                  <a:schemeClr val="tx1"/>
                </a:solidFill>
              </a:rPr>
              <a:t>underestimation of the CPU cost of locking index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E0F1-765A-4F3D-BDDD-0B5E30102979}" type="slidenum">
              <a:rPr lang="en-US"/>
              <a:pPr/>
              <a:t>16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4800"/>
              <a:t>Soft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8634-0182-4902-807A-486D6CB87D6C}" type="slidenum">
              <a:rPr lang="en-US"/>
              <a:pPr/>
              <a:t>17</a:t>
            </a:fld>
            <a:endParaRPr 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Soft Constraints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78050"/>
            <a:ext cx="7772400" cy="3124200"/>
          </a:xfrm>
        </p:spPr>
        <p:txBody>
          <a:bodyPr/>
          <a:lstStyle/>
          <a:p>
            <a:r>
              <a:rPr lang="en-US"/>
              <a:t>Traditional (“hard”) integrity constraints are defined to prevent incorrect updates. A </a:t>
            </a:r>
            <a:r>
              <a:rPr lang="en-US" i="1">
                <a:solidFill>
                  <a:srgbClr val="FF0000"/>
                </a:solidFill>
              </a:rPr>
              <a:t>soft constraint</a:t>
            </a:r>
            <a:r>
              <a:rPr lang="en-US"/>
              <a:t> is a statement that is true about the current state of the database, but does not verify updates. In fact, a soft constraint can be </a:t>
            </a:r>
            <a:r>
              <a:rPr lang="en-US" i="1"/>
              <a:t>invalidated</a:t>
            </a:r>
            <a:r>
              <a:rPr lang="en-US"/>
              <a:t> by an update.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685800" y="5302250"/>
            <a:ext cx="80772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DA9B-D1D4-4A53-808F-CB3EF5888C2B}" type="slidenum">
              <a:rPr lang="en-US"/>
              <a:pPr/>
              <a:t>18</a:t>
            </a:fld>
            <a:endParaRPr 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Soft Constraints (cont.)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Absolute soft constraints</a:t>
            </a:r>
            <a:r>
              <a:rPr lang="en-US"/>
              <a:t> – no violation in 	the current state of the database</a:t>
            </a:r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685800" y="2590800"/>
            <a:ext cx="86074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kumimoji="0" lang="en-US" sz="2400">
                <a:solidFill>
                  <a:schemeClr val="tx1"/>
                </a:solidFill>
              </a:rPr>
              <a:t>Absolute soft constraints can be used for optimization in exactly the same way traditional constraints are.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685800" y="3657600"/>
            <a:ext cx="77724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sz="3200">
                <a:solidFill>
                  <a:srgbClr val="FF0000"/>
                </a:solidFill>
              </a:rPr>
              <a:t>  Statistical soft constraints</a:t>
            </a:r>
            <a:r>
              <a:rPr kumimoji="0" lang="en-US" sz="3200">
                <a:solidFill>
                  <a:schemeClr val="tx1"/>
                </a:solidFill>
              </a:rPr>
              <a:t> – can have some 	(small) degree of violation</a:t>
            </a:r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685800" y="5029200"/>
            <a:ext cx="8153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kumimoji="0" lang="en-US" sz="2400">
                <a:solidFill>
                  <a:schemeClr val="tx1"/>
                </a:solidFill>
              </a:rPr>
              <a:t>Statistical soft constraints can be used for improved selectivity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33F4-7956-48B8-8F17-DF84BF180108}" type="slidenum">
              <a:rPr lang="en-US"/>
              <a:pPr/>
              <a:t>19</a:t>
            </a:fld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Implementation of Soft Constraints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Oracle the standard integrity constraints are marked with a </a:t>
            </a:r>
            <a:r>
              <a:rPr lang="en-US" i="1"/>
              <a:t>rely</a:t>
            </a:r>
            <a:r>
              <a:rPr lang="en-US"/>
              <a:t> option, so that they are not verified on updates.</a:t>
            </a:r>
          </a:p>
          <a:p>
            <a:endParaRPr lang="en-US"/>
          </a:p>
          <a:p>
            <a:r>
              <a:rPr lang="en-US"/>
              <a:t>In DB2 soft constraints are called </a:t>
            </a:r>
            <a:r>
              <a:rPr lang="en-US" i="1"/>
              <a:t>informational constraints.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0865-2317-4306-A339-DB98EE5552F8}" type="slidenum">
              <a:rPr lang="en-US"/>
              <a:pPr/>
              <a:t>2</a:t>
            </a:fld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8077200" cy="2514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Semantic Query Optimization</a:t>
            </a:r>
          </a:p>
          <a:p>
            <a:pPr>
              <a:buFontTx/>
              <a:buChar char="•"/>
            </a:pPr>
            <a:r>
              <a:rPr lang="en-US"/>
              <a:t>Soft Constraints      </a:t>
            </a:r>
          </a:p>
          <a:p>
            <a:pPr>
              <a:buFontTx/>
              <a:buChar char="•"/>
            </a:pPr>
            <a:r>
              <a:rPr lang="en-US"/>
              <a:t>Query Optimization via Soft Constraints</a:t>
            </a:r>
          </a:p>
          <a:p>
            <a:pPr>
              <a:buFontTx/>
              <a:buChar char="•"/>
            </a:pPr>
            <a:r>
              <a:rPr lang="en-US"/>
              <a:t>Selectivity Estimation via Soft Constraints 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0F47-BF39-4BE4-9AB1-C8357FA9687B}" type="slidenum">
              <a:rPr lang="en-US"/>
              <a:pPr/>
              <a:t>20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Informational Check Constraint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/>
              <a:t>Example 1:</a:t>
            </a:r>
            <a:r>
              <a:rPr lang="en-US" sz="2800"/>
              <a:t> Create an employee table where a minimum salary of $25,000 is guaranteed by the application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 b="1"/>
              <a:t>CREATE TABLE</a:t>
            </a:r>
            <a:r>
              <a:rPr lang="en-US" sz="2400"/>
              <a:t> emp(empno </a:t>
            </a:r>
            <a:r>
              <a:rPr lang="en-US" sz="2400" b="1"/>
              <a:t>INTEGER NOT NULL PRIMARY KEY, </a:t>
            </a:r>
          </a:p>
          <a:p>
            <a:pPr>
              <a:lnSpc>
                <a:spcPct val="90000"/>
              </a:lnSpc>
            </a:pPr>
            <a:r>
              <a:rPr lang="en-US" sz="2400"/>
              <a:t>                 name </a:t>
            </a:r>
            <a:r>
              <a:rPr lang="en-US" sz="2400" b="1"/>
              <a:t>VARCHAR</a:t>
            </a:r>
            <a:r>
              <a:rPr lang="en-US" sz="2400"/>
              <a:t>(20),</a:t>
            </a:r>
          </a:p>
          <a:p>
            <a:pPr>
              <a:lnSpc>
                <a:spcPct val="90000"/>
              </a:lnSpc>
            </a:pPr>
            <a:r>
              <a:rPr lang="en-US" sz="2400"/>
              <a:t>                 firstname </a:t>
            </a:r>
            <a:r>
              <a:rPr lang="en-US" sz="2400" b="1"/>
              <a:t>VARCHAR</a:t>
            </a:r>
            <a:r>
              <a:rPr lang="en-US" sz="2400"/>
              <a:t>(20), </a:t>
            </a:r>
          </a:p>
          <a:p>
            <a:pPr>
              <a:lnSpc>
                <a:spcPct val="90000"/>
              </a:lnSpc>
            </a:pPr>
            <a:r>
              <a:rPr lang="en-US" sz="2400"/>
              <a:t>                 salary </a:t>
            </a:r>
            <a:r>
              <a:rPr lang="en-US" sz="2400" b="1"/>
              <a:t>INTEGER CONSTRAINT minsalary 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                                    CHECK</a:t>
            </a:r>
            <a:r>
              <a:rPr lang="en-US" sz="2400"/>
              <a:t> (salary &gt;= 25000) 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                                    NOT ENFORCED 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                                    ENABLE QUERY OPTIMIZATION</a:t>
            </a:r>
            <a:r>
              <a:rPr lang="en-US" sz="240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4EE-154D-4F01-AC86-554F2D988704}" type="slidenum">
              <a:rPr lang="en-US"/>
              <a:pPr/>
              <a:t>21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Enforcing Validation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Example 2</a:t>
            </a:r>
            <a:r>
              <a:rPr lang="en-US"/>
              <a:t>: Alter the employee table to start enforcing the minimum wage of $25,000 using DB2. DB2 will also verify existing data right away.</a:t>
            </a:r>
          </a:p>
          <a:p>
            <a:endParaRPr lang="en-US"/>
          </a:p>
          <a:p>
            <a:r>
              <a:rPr lang="en-US" b="1"/>
              <a:t>ALTER TABLE</a:t>
            </a:r>
            <a:r>
              <a:rPr lang="en-US"/>
              <a:t> emp </a:t>
            </a:r>
            <a:r>
              <a:rPr lang="en-US" b="1"/>
              <a:t>ALTER CONSTRAINT</a:t>
            </a:r>
            <a:r>
              <a:rPr lang="en-US"/>
              <a:t> minsalary </a:t>
            </a:r>
            <a:r>
              <a:rPr lang="en-US" b="1"/>
              <a:t>ENFORCED</a:t>
            </a:r>
          </a:p>
          <a:p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7460-E839-4F99-A655-D309D6F4745A}" type="slidenum">
              <a:rPr lang="en-US"/>
              <a:pPr/>
              <a:t>22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Informational RI Constraint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/>
              <a:t>Example 3:</a:t>
            </a:r>
            <a:r>
              <a:rPr lang="en-US" sz="2800"/>
              <a:t> Create a department table where the application ensures the existence of departments to which the employees belong.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000" b="1"/>
              <a:t>CREATE TABLE</a:t>
            </a:r>
            <a:r>
              <a:rPr lang="en-US" sz="2000"/>
              <a:t> dept(deptno </a:t>
            </a:r>
            <a:r>
              <a:rPr lang="en-US" sz="2000" b="1"/>
              <a:t>INTEGER NOT NULL PRIMARY KEY</a:t>
            </a:r>
            <a:r>
              <a:rPr lang="en-US" sz="2000"/>
              <a:t>,</a:t>
            </a:r>
          </a:p>
          <a:p>
            <a:pPr>
              <a:lnSpc>
                <a:spcPct val="80000"/>
              </a:lnSpc>
            </a:pPr>
            <a:r>
              <a:rPr lang="en-US" sz="2000"/>
              <a:t>                  deptName</a:t>
            </a:r>
            <a:r>
              <a:rPr lang="en-US" sz="2000" b="1"/>
              <a:t> VARCHAR</a:t>
            </a:r>
            <a:r>
              <a:rPr lang="en-US" sz="2000"/>
              <a:t>(20),</a:t>
            </a:r>
          </a:p>
          <a:p>
            <a:pPr>
              <a:lnSpc>
                <a:spcPct val="80000"/>
              </a:lnSpc>
            </a:pPr>
            <a:r>
              <a:rPr lang="en-US" sz="2000"/>
              <a:t>                  budget </a:t>
            </a:r>
            <a:r>
              <a:rPr lang="en-US" sz="2000" b="1"/>
              <a:t>INTEGER</a:t>
            </a:r>
            <a:r>
              <a:rPr lang="en-US" sz="2000"/>
              <a:t>);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 b="1"/>
              <a:t>ALTER TABLE</a:t>
            </a:r>
            <a:r>
              <a:rPr lang="en-US" sz="2000"/>
              <a:t> emp </a:t>
            </a:r>
            <a:r>
              <a:rPr lang="en-US" sz="2000" b="1"/>
              <a:t>ADD COLUMN</a:t>
            </a:r>
            <a:r>
              <a:rPr lang="en-US" sz="2000"/>
              <a:t> dept </a:t>
            </a:r>
            <a:r>
              <a:rPr lang="en-US" sz="2000" b="1"/>
              <a:t>INTEGER NOT NULL 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                             CONSTRAINT</a:t>
            </a:r>
            <a:r>
              <a:rPr lang="en-US" sz="2000"/>
              <a:t> dept_exist </a:t>
            </a:r>
          </a:p>
          <a:p>
            <a:pPr>
              <a:lnSpc>
                <a:spcPct val="80000"/>
              </a:lnSpc>
            </a:pPr>
            <a:r>
              <a:rPr lang="en-US" sz="2000"/>
              <a:t>                                      </a:t>
            </a:r>
            <a:r>
              <a:rPr lang="en-US" sz="2000" b="1"/>
              <a:t>REFERENCES</a:t>
            </a:r>
            <a:r>
              <a:rPr lang="en-US" sz="2000"/>
              <a:t> dept 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                                   NOT ENFORCED 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                                   ENABLE QUERY OPTIMIZATION</a:t>
            </a:r>
            <a:r>
              <a:rPr lang="en-US" sz="200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9531-A46F-4917-B161-F2FD7106C784}" type="slidenum">
              <a:rPr lang="en-US"/>
              <a:pPr/>
              <a:t>23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524000"/>
          </a:xfrm>
        </p:spPr>
        <p:txBody>
          <a:bodyPr/>
          <a:lstStyle/>
          <a:p>
            <a:r>
              <a:rPr lang="en-US"/>
              <a:t>Query Optimization via Empty Joins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6B4316C-E522-4767-B0D5-F0E0F9E5C943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6470650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select</a:t>
            </a:r>
            <a:r>
              <a:rPr kumimoji="0" lang="en-US" sz="2000">
                <a:solidFill>
                  <a:schemeClr val="tx1"/>
                </a:solidFill>
              </a:rPr>
              <a:t> 	Model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from</a:t>
            </a:r>
            <a:r>
              <a:rPr kumimoji="0" lang="en-US" sz="2000">
                <a:solidFill>
                  <a:schemeClr val="tx1"/>
                </a:solidFill>
              </a:rPr>
              <a:t> 	Tickets T, Registration R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where</a:t>
            </a:r>
            <a:r>
              <a:rPr kumimoji="0" lang="en-US" sz="2000">
                <a:solidFill>
                  <a:schemeClr val="tx1"/>
                </a:solidFill>
              </a:rPr>
              <a:t>	T.RegNum = R.RegNum and T.date &gt; “1990-01-01”</a:t>
            </a: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and R.Model LIKE  “BMW Z3%”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685800" y="5029200"/>
            <a:ext cx="6470650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select</a:t>
            </a:r>
            <a:r>
              <a:rPr kumimoji="0" lang="en-US" sz="2000">
                <a:solidFill>
                  <a:schemeClr val="tx1"/>
                </a:solidFill>
              </a:rPr>
              <a:t> 	Model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from</a:t>
            </a:r>
            <a:r>
              <a:rPr kumimoji="0" lang="en-US" sz="2000">
                <a:solidFill>
                  <a:schemeClr val="tx1"/>
                </a:solidFill>
              </a:rPr>
              <a:t> 	Tickets T, Registration R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where</a:t>
            </a:r>
            <a:r>
              <a:rPr kumimoji="0" lang="en-US" sz="2000">
                <a:solidFill>
                  <a:schemeClr val="tx1"/>
                </a:solidFill>
              </a:rPr>
              <a:t>	T.RegNum = R.RegNum and T.date &gt; </a:t>
            </a:r>
            <a:r>
              <a:rPr kumimoji="0" lang="en-US" sz="2000">
                <a:solidFill>
                  <a:srgbClr val="FF0000"/>
                </a:solidFill>
              </a:rPr>
              <a:t>“1997-01-01”</a:t>
            </a:r>
            <a:endParaRPr kumimoji="0"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and R.Model LIKE  “BMW Z3%”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669925" y="3671888"/>
            <a:ext cx="48688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First BMW Z3 series cars were made in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2953-0D05-4A5C-AE23-626F21C11CF9}" type="slidenum">
              <a:rPr lang="en-US"/>
              <a:pPr/>
              <a:t>25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/>
              <a:t>Matrix representation of empty joins</a:t>
            </a:r>
          </a:p>
        </p:txBody>
      </p:sp>
      <p:graphicFrame>
        <p:nvGraphicFramePr>
          <p:cNvPr id="399378" name="Object 18"/>
          <p:cNvGraphicFramePr>
            <a:graphicFrameLocks noChangeAspect="1"/>
          </p:cNvGraphicFramePr>
          <p:nvPr/>
        </p:nvGraphicFramePr>
        <p:xfrm>
          <a:off x="974725" y="2438400"/>
          <a:ext cx="7013575" cy="1595438"/>
        </p:xfrm>
        <a:graphic>
          <a:graphicData uri="http://schemas.openxmlformats.org/presentationml/2006/ole">
            <p:oleObj spid="_x0000_s399378" name="Document" r:id="rId4" imgW="5642640" imgH="1595520" progId="Word.Document.8">
              <p:embed/>
            </p:oleObj>
          </a:graphicData>
        </a:graphic>
      </p:graphicFrame>
      <p:graphicFrame>
        <p:nvGraphicFramePr>
          <p:cNvPr id="399386" name="Object 26"/>
          <p:cNvGraphicFramePr>
            <a:graphicFrameLocks noChangeAspect="1"/>
          </p:cNvGraphicFramePr>
          <p:nvPr/>
        </p:nvGraphicFramePr>
        <p:xfrm>
          <a:off x="4267200" y="1905000"/>
          <a:ext cx="5969000" cy="2354263"/>
        </p:xfrm>
        <a:graphic>
          <a:graphicData uri="http://schemas.openxmlformats.org/presentationml/2006/ole">
            <p:oleObj spid="_x0000_s399386" name="Document" r:id="rId5" imgW="5968440" imgH="2353680" progId="Word.Document.8">
              <p:embed/>
            </p:oleObj>
          </a:graphicData>
        </a:graphic>
      </p:graphicFrame>
      <p:graphicFrame>
        <p:nvGraphicFramePr>
          <p:cNvPr id="399392" name="Object 32"/>
          <p:cNvGraphicFramePr>
            <a:graphicFrameLocks noChangeAspect="1"/>
          </p:cNvGraphicFramePr>
          <p:nvPr/>
        </p:nvGraphicFramePr>
        <p:xfrm>
          <a:off x="4572000" y="2490788"/>
          <a:ext cx="5643563" cy="709612"/>
        </p:xfrm>
        <a:graphic>
          <a:graphicData uri="http://schemas.openxmlformats.org/presentationml/2006/ole">
            <p:oleObj spid="_x0000_s399392" name="Document" r:id="rId6" imgW="5642640" imgH="709920" progId="">
              <p:embed/>
            </p:oleObj>
          </a:graphicData>
        </a:graphic>
      </p:graphicFrame>
      <p:graphicFrame>
        <p:nvGraphicFramePr>
          <p:cNvPr id="399393" name="Object 33"/>
          <p:cNvGraphicFramePr>
            <a:graphicFrameLocks noChangeAspect="1"/>
          </p:cNvGraphicFramePr>
          <p:nvPr/>
        </p:nvGraphicFramePr>
        <p:xfrm>
          <a:off x="5100638" y="3024188"/>
          <a:ext cx="5643562" cy="709612"/>
        </p:xfrm>
        <a:graphic>
          <a:graphicData uri="http://schemas.openxmlformats.org/presentationml/2006/ole">
            <p:oleObj spid="_x0000_s399393" name="Document" r:id="rId7" imgW="5642640" imgH="709920" progId="">
              <p:embed/>
            </p:oleObj>
          </a:graphicData>
        </a:graphic>
      </p:graphicFrame>
      <p:graphicFrame>
        <p:nvGraphicFramePr>
          <p:cNvPr id="399394" name="Object 34"/>
          <p:cNvGraphicFramePr>
            <a:graphicFrameLocks noChangeAspect="1"/>
          </p:cNvGraphicFramePr>
          <p:nvPr/>
        </p:nvGraphicFramePr>
        <p:xfrm>
          <a:off x="4572000" y="3581400"/>
          <a:ext cx="5643563" cy="709613"/>
        </p:xfrm>
        <a:graphic>
          <a:graphicData uri="http://schemas.openxmlformats.org/presentationml/2006/ole">
            <p:oleObj spid="_x0000_s399394" name="Document" r:id="rId8" imgW="5642640" imgH="709920" progId="">
              <p:embed/>
            </p:oleObj>
          </a:graphicData>
        </a:graphic>
      </p:graphicFrame>
      <p:graphicFrame>
        <p:nvGraphicFramePr>
          <p:cNvPr id="399395" name="Object 35"/>
          <p:cNvGraphicFramePr>
            <a:graphicFrameLocks noChangeAspect="1"/>
          </p:cNvGraphicFramePr>
          <p:nvPr/>
        </p:nvGraphicFramePr>
        <p:xfrm>
          <a:off x="5105400" y="2473325"/>
          <a:ext cx="5643563" cy="1793875"/>
        </p:xfrm>
        <a:graphic>
          <a:graphicData uri="http://schemas.openxmlformats.org/presentationml/2006/ole">
            <p:oleObj spid="_x0000_s399395" name="Document" r:id="rId9" imgW="5642640" imgH="1793880" progId="">
              <p:embed/>
            </p:oleObj>
          </a:graphicData>
        </a:graphic>
      </p:graphicFrame>
      <p:sp>
        <p:nvSpPr>
          <p:cNvPr id="399396" name="AutoShape 36"/>
          <p:cNvSpPr>
            <a:spLocks noChangeArrowheads="1"/>
          </p:cNvSpPr>
          <p:nvPr/>
        </p:nvSpPr>
        <p:spPr bwMode="auto">
          <a:xfrm>
            <a:off x="2743200" y="2971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74725" y="4843463"/>
            <a:ext cx="3175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kumimoji="0" lang="en-US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1433513" y="1905000"/>
            <a:ext cx="15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7" name="Line 47"/>
          <p:cNvSpPr>
            <a:spLocks noChangeShapeType="1"/>
          </p:cNvSpPr>
          <p:nvPr/>
        </p:nvSpPr>
        <p:spPr bwMode="auto">
          <a:xfrm>
            <a:off x="1727200" y="1905000"/>
            <a:ext cx="1588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8" name="Line 48"/>
          <p:cNvSpPr>
            <a:spLocks noChangeShapeType="1"/>
          </p:cNvSpPr>
          <p:nvPr/>
        </p:nvSpPr>
        <p:spPr bwMode="auto">
          <a:xfrm flipV="1"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9" name="Text Box 49"/>
          <p:cNvSpPr txBox="1">
            <a:spLocks noChangeArrowheads="1"/>
          </p:cNvSpPr>
          <p:nvPr/>
        </p:nvSpPr>
        <p:spPr bwMode="auto">
          <a:xfrm>
            <a:off x="352425" y="1636713"/>
            <a:ext cx="1081088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  <a:sym typeface="Symbol" pitchFamily="18" charset="2"/>
              </a:rPr>
              <a:t></a:t>
            </a:r>
            <a:r>
              <a:rPr kumimoji="0" lang="en-US" sz="1200">
                <a:solidFill>
                  <a:schemeClr val="tx1"/>
                </a:solidFill>
                <a:sym typeface="Symbol" pitchFamily="18" charset="2"/>
              </a:rPr>
              <a:t>A,B</a:t>
            </a:r>
            <a:r>
              <a:rPr kumimoji="0" lang="en-US" sz="2800">
                <a:solidFill>
                  <a:schemeClr val="tx1"/>
                </a:solidFill>
                <a:sym typeface="Symbol" pitchFamily="18" charset="2"/>
              </a:rPr>
              <a:t>(R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9410" name="Text Box 50"/>
          <p:cNvSpPr txBox="1">
            <a:spLocks noChangeArrowheads="1"/>
          </p:cNvSpPr>
          <p:nvPr/>
        </p:nvSpPr>
        <p:spPr bwMode="auto">
          <a:xfrm>
            <a:off x="1812925" y="1646238"/>
            <a:ext cx="522288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614B-C0CF-4A14-AFFC-95A7EF33CEFA}" type="slidenum">
              <a:rPr lang="en-US"/>
              <a:pPr/>
              <a:t>26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Staircase data structure</a:t>
            </a:r>
          </a:p>
        </p:txBody>
      </p:sp>
      <p:graphicFrame>
        <p:nvGraphicFramePr>
          <p:cNvPr id="528384" name="Object 0"/>
          <p:cNvGraphicFramePr>
            <a:graphicFrameLocks noChangeAspect="1"/>
          </p:cNvGraphicFramePr>
          <p:nvPr/>
        </p:nvGraphicFramePr>
        <p:xfrm>
          <a:off x="1295400" y="1066800"/>
          <a:ext cx="6016625" cy="5283200"/>
        </p:xfrm>
        <a:graphic>
          <a:graphicData uri="http://schemas.openxmlformats.org/presentationml/2006/ole">
            <p:oleObj spid="_x0000_s528384" name="CorelDRAW" r:id="rId4" imgW="6016680" imgH="5287320" progId="">
              <p:embed/>
            </p:oleObj>
          </a:graphicData>
        </a:graphic>
      </p:graphicFrame>
      <p:graphicFrame>
        <p:nvGraphicFramePr>
          <p:cNvPr id="528385" name="Object 1"/>
          <p:cNvGraphicFramePr>
            <a:graphicFrameLocks noChangeAspect="1"/>
          </p:cNvGraphicFramePr>
          <p:nvPr/>
        </p:nvGraphicFramePr>
        <p:xfrm>
          <a:off x="1557338" y="5029200"/>
          <a:ext cx="4767262" cy="685800"/>
        </p:xfrm>
        <a:graphic>
          <a:graphicData uri="http://schemas.openxmlformats.org/presentationml/2006/ole">
            <p:oleObj spid="_x0000_s528385" name="CorelPhotoPaint.Image.7" r:id="rId5" imgW="4766678" imgH="591163" progId="">
              <p:embed/>
            </p:oleObj>
          </a:graphicData>
        </a:graphic>
      </p:graphicFrame>
      <p:graphicFrame>
        <p:nvGraphicFramePr>
          <p:cNvPr id="528386" name="Object 2"/>
          <p:cNvGraphicFramePr>
            <a:graphicFrameLocks noChangeAspect="1"/>
          </p:cNvGraphicFramePr>
          <p:nvPr/>
        </p:nvGraphicFramePr>
        <p:xfrm>
          <a:off x="5588000" y="1298575"/>
          <a:ext cx="812800" cy="4416425"/>
        </p:xfrm>
        <a:graphic>
          <a:graphicData uri="http://schemas.openxmlformats.org/presentationml/2006/ole">
            <p:oleObj spid="_x0000_s528386" name="CorelPhotoPaint.Image.7" r:id="rId6" imgW="737305" imgH="4339993" progId="">
              <p:embed/>
            </p:oleObj>
          </a:graphicData>
        </a:graphic>
      </p:graphicFrame>
      <p:graphicFrame>
        <p:nvGraphicFramePr>
          <p:cNvPr id="528387" name="Object 3"/>
          <p:cNvGraphicFramePr>
            <a:graphicFrameLocks noChangeAspect="1"/>
          </p:cNvGraphicFramePr>
          <p:nvPr/>
        </p:nvGraphicFramePr>
        <p:xfrm>
          <a:off x="3429000" y="3657600"/>
          <a:ext cx="2914650" cy="2011363"/>
        </p:xfrm>
        <a:graphic>
          <a:graphicData uri="http://schemas.openxmlformats.org/presentationml/2006/ole">
            <p:oleObj spid="_x0000_s528387" name="CorelPhotoPaint.Image.7" r:id="rId7" imgW="2913647" imgH="2011173" progId="">
              <p:embed/>
            </p:oleObj>
          </a:graphicData>
        </a:graphic>
      </p:graphicFrame>
      <p:graphicFrame>
        <p:nvGraphicFramePr>
          <p:cNvPr id="528388" name="Object 4"/>
          <p:cNvGraphicFramePr>
            <a:graphicFrameLocks noChangeAspect="1"/>
          </p:cNvGraphicFramePr>
          <p:nvPr/>
        </p:nvGraphicFramePr>
        <p:xfrm>
          <a:off x="3770313" y="2438400"/>
          <a:ext cx="2554287" cy="3243263"/>
        </p:xfrm>
        <a:graphic>
          <a:graphicData uri="http://schemas.openxmlformats.org/presentationml/2006/ole">
            <p:oleObj spid="_x0000_s528388" name="CorelPhotoPaint.Image.7" r:id="rId8" imgW="2554013" imgH="3242804" progId="">
              <p:embed/>
            </p:oleObj>
          </a:graphicData>
        </a:graphic>
      </p:graphicFrame>
      <p:graphicFrame>
        <p:nvGraphicFramePr>
          <p:cNvPr id="528389" name="Object 5"/>
          <p:cNvGraphicFramePr>
            <a:graphicFrameLocks noChangeAspect="1"/>
          </p:cNvGraphicFramePr>
          <p:nvPr/>
        </p:nvGraphicFramePr>
        <p:xfrm>
          <a:off x="4343400" y="2057400"/>
          <a:ext cx="2011363" cy="3621088"/>
        </p:xfrm>
        <a:graphic>
          <a:graphicData uri="http://schemas.openxmlformats.org/presentationml/2006/ole">
            <p:oleObj spid="_x0000_s528389" name="CorelPhotoPaint.Image.7" r:id="rId9" imgW="2011173" imgH="36207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957D-A48C-49D1-8ADA-81307FF6766D}" type="slidenum">
              <a:rPr lang="en-US"/>
              <a:pPr/>
              <a:t>27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Properties of the algorithm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161925" y="1371600"/>
            <a:ext cx="8789988" cy="439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>
                <a:solidFill>
                  <a:schemeClr val="tx1"/>
                </a:solidFill>
              </a:rPr>
              <a:t>Time Complexity </a:t>
            </a:r>
            <a:r>
              <a:rPr kumimoji="0" lang="en-US" i="1">
                <a:solidFill>
                  <a:schemeClr val="tx1"/>
                </a:solidFill>
              </a:rPr>
              <a:t>O</a:t>
            </a:r>
            <a:r>
              <a:rPr kumimoji="0" lang="en-US" i="1">
                <a:solidFill>
                  <a:schemeClr val="tx1"/>
                </a:solidFill>
                <a:sym typeface="CityBlueprint" pitchFamily="2" charset="2"/>
              </a:rPr>
              <a:t>(nm)</a:t>
            </a:r>
          </a:p>
          <a:p>
            <a:pPr lvl="1">
              <a:buFont typeface="Wingdings" pitchFamily="2" charset="2"/>
              <a:buChar char=""/>
            </a:pPr>
            <a:r>
              <a:rPr kumimoji="0" lang="en-US">
                <a:solidFill>
                  <a:schemeClr val="tx1"/>
                </a:solidFill>
              </a:rPr>
              <a:t>requires a single scan of the sorted data</a:t>
            </a:r>
          </a:p>
          <a:p>
            <a:r>
              <a:rPr kumimoji="0" lang="en-US">
                <a:solidFill>
                  <a:schemeClr val="tx1"/>
                </a:solidFill>
              </a:rPr>
              <a:t>Space Complexity </a:t>
            </a:r>
            <a:r>
              <a:rPr kumimoji="0" lang="en-US" i="1">
                <a:solidFill>
                  <a:schemeClr val="tx1"/>
                </a:solidFill>
              </a:rPr>
              <a:t>O(min(n,m))</a:t>
            </a:r>
            <a:endParaRPr kumimoji="0" lang="en-US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"/>
            </a:pPr>
            <a:r>
              <a:rPr kumimoji="0" lang="en-US">
                <a:solidFill>
                  <a:schemeClr val="tx1"/>
                </a:solidFill>
              </a:rPr>
              <a:t>only two rows of the matrix need be kept in memory</a:t>
            </a:r>
          </a:p>
          <a:p>
            <a:r>
              <a:rPr kumimoji="0" lang="en-US">
                <a:solidFill>
                  <a:schemeClr val="tx1"/>
                </a:solidFill>
              </a:rPr>
              <a:t>Scalable with respect to: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number of tuples in the join result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number of discovered empty rectangles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size of the domain of one of the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846B-36F5-4D64-96D6-9153F3E4F42C}" type="slidenum">
              <a:rPr lang="en-US"/>
              <a:pPr/>
              <a:t>28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How many empty rectangles are there?</a:t>
            </a:r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524000" y="2789238"/>
          <a:ext cx="6097588" cy="4068762"/>
        </p:xfrm>
        <a:graphic>
          <a:graphicData uri="http://schemas.openxmlformats.org/presentationml/2006/ole">
            <p:oleObj spid="_x0000_s416771" name="Chart" r:id="rId4" imgW="6075000" imgH="4063320" progId="MSGraph.Chart.8">
              <p:embed followColorScheme="full"/>
            </p:oleObj>
          </a:graphicData>
        </a:graphic>
      </p:graphicFrame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Tests done on 4 pairs of attributes with numerical domain present in typical joins in a real-world workload of a health insurance company.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95B0-D5F9-417F-B632-F75E71330BC4}" type="slidenum">
              <a:rPr lang="en-US"/>
              <a:pPr/>
              <a:t>29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How big are the rectangles?</a:t>
            </a:r>
          </a:p>
        </p:txBody>
      </p:sp>
      <p:graphicFrame>
        <p:nvGraphicFramePr>
          <p:cNvPr id="529408" name="Object 0"/>
          <p:cNvGraphicFramePr>
            <a:graphicFrameLocks noChangeAspect="1"/>
          </p:cNvGraphicFramePr>
          <p:nvPr/>
        </p:nvGraphicFramePr>
        <p:xfrm>
          <a:off x="609600" y="1371600"/>
          <a:ext cx="7391400" cy="5057775"/>
        </p:xfrm>
        <a:graphic>
          <a:graphicData uri="http://schemas.openxmlformats.org/presentationml/2006/ole">
            <p:oleObj spid="_x0000_s529408" name="Chart" r:id="rId4" imgW="6075000" imgH="406332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970C8CF-75E9-4172-9D34-4F34068CAA16}" type="slidenum">
              <a:rPr lang="en-US"/>
              <a:pPr/>
              <a:t>3</a:t>
            </a:fld>
            <a:endParaRPr lang="en-US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Semantic Query Optimization</a:t>
            </a:r>
            <a:br>
              <a:rPr lang="en-US"/>
            </a:br>
            <a:endParaRPr lang="en-US"/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8321675" cy="96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Use integrity constraints associated with a database to rewrite</a:t>
            </a:r>
          </a:p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 a query into a form that may be evaluated more efficiently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17525" y="2298700"/>
            <a:ext cx="18415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kumimoji="0" lang="en-US" sz="2600">
              <a:latin typeface="Arial" pitchFamily="34" charset="0"/>
            </a:endParaRP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381000" y="3429000"/>
            <a:ext cx="2941638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  <a:latin typeface="Arial" pitchFamily="34" charset="0"/>
              </a:rPr>
              <a:t>Some Techniques: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1524000" y="4191000"/>
            <a:ext cx="4552950" cy="2393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sz="2600">
                <a:solidFill>
                  <a:schemeClr val="tx1"/>
                </a:solidFill>
              </a:rPr>
              <a:t>Join Elimination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Predicate Elimination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Join Introduction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Predicate Introduction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Detecting an Empty Answer Set</a:t>
            </a:r>
            <a:endParaRPr kumimoji="0"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E53E-A40A-4FA7-9119-2AF16167D6B6}" type="slidenum">
              <a:rPr lang="en-US"/>
              <a:pPr/>
              <a:t>30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/>
              <a:t>Query rewrite: simple case</a:t>
            </a:r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/>
        </p:nvGraphicFramePr>
        <p:xfrm>
          <a:off x="2667000" y="990600"/>
          <a:ext cx="6288088" cy="5638800"/>
        </p:xfrm>
        <a:graphic>
          <a:graphicData uri="http://schemas.openxmlformats.org/presentationml/2006/ole">
            <p:oleObj spid="_x0000_s476163" name="CorelDRAW" r:id="rId4" imgW="6287040" imgH="5638320" progId="">
              <p:embed/>
            </p:oleObj>
          </a:graphicData>
        </a:graphic>
      </p:graphicFrame>
      <p:graphicFrame>
        <p:nvGraphicFramePr>
          <p:cNvPr id="476164" name="Object 4"/>
          <p:cNvGraphicFramePr>
            <a:graphicFrameLocks noChangeAspect="1"/>
          </p:cNvGraphicFramePr>
          <p:nvPr/>
        </p:nvGraphicFramePr>
        <p:xfrm>
          <a:off x="4648200" y="4343400"/>
          <a:ext cx="3236913" cy="1597025"/>
        </p:xfrm>
        <a:graphic>
          <a:graphicData uri="http://schemas.openxmlformats.org/presentationml/2006/ole">
            <p:oleObj spid="_x0000_s476164" name="CorelPhotoPaint.Image.7" r:id="rId5" imgW="3236708" imgH="1597020" progId="">
              <p:embed/>
            </p:oleObj>
          </a:graphicData>
        </a:graphic>
      </p:graphicFrame>
      <p:graphicFrame>
        <p:nvGraphicFramePr>
          <p:cNvPr id="476165" name="Object 5"/>
          <p:cNvGraphicFramePr>
            <a:graphicFrameLocks noChangeAspect="1"/>
          </p:cNvGraphicFramePr>
          <p:nvPr/>
        </p:nvGraphicFramePr>
        <p:xfrm>
          <a:off x="4648200" y="4343400"/>
          <a:ext cx="2024063" cy="1597025"/>
        </p:xfrm>
        <a:graphic>
          <a:graphicData uri="http://schemas.openxmlformats.org/presentationml/2006/ole">
            <p:oleObj spid="_x0000_s476165" name="CorelPhotoPaint.Image.7" r:id="rId6" imgW="2023705" imgH="1597020" progId="">
              <p:embed/>
            </p:oleObj>
          </a:graphicData>
        </a:graphic>
      </p:graphicFrame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2514600" cy="2292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 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60&lt;R.A&lt;80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20&lt;S.B&lt;80 and...	</a:t>
            </a:r>
          </a:p>
          <a:p>
            <a:pPr>
              <a:buFontTx/>
              <a:buNone/>
            </a:pPr>
            <a:endParaRPr kumimoji="0" lang="en-US" sz="1800">
              <a:solidFill>
                <a:schemeClr val="tx1"/>
              </a:solidFill>
            </a:endParaRP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304800" y="4495800"/>
            <a:ext cx="2422525" cy="1687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 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60&lt;R.A&lt;80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</a:t>
            </a:r>
            <a:r>
              <a:rPr kumimoji="0" lang="en-US" sz="1800">
                <a:solidFill>
                  <a:srgbClr val="FF0000"/>
                </a:solidFill>
              </a:rPr>
              <a:t>20&lt;S.B&lt;60</a:t>
            </a:r>
            <a:r>
              <a:rPr kumimoji="0" lang="en-US" sz="1800">
                <a:solidFill>
                  <a:schemeClr val="tx1"/>
                </a:solidFill>
              </a:rPr>
              <a:t> and...</a:t>
            </a:r>
          </a:p>
        </p:txBody>
      </p:sp>
      <p:graphicFrame>
        <p:nvGraphicFramePr>
          <p:cNvPr id="476168" name="Object 8"/>
          <p:cNvGraphicFramePr>
            <a:graphicFrameLocks noChangeAspect="1"/>
          </p:cNvGraphicFramePr>
          <p:nvPr/>
        </p:nvGraphicFramePr>
        <p:xfrm>
          <a:off x="4648200" y="3962400"/>
          <a:ext cx="3810000" cy="2309813"/>
        </p:xfrm>
        <a:graphic>
          <a:graphicData uri="http://schemas.openxmlformats.org/presentationml/2006/ole">
            <p:oleObj spid="_x0000_s476168" name="CorelPhotoPaint.Image.7" r:id="rId7" imgW="3809685" imgH="231019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F493-BFAD-4325-8E98-6682D2240F4C}" type="slidenum">
              <a:rPr lang="en-US"/>
              <a:pPr/>
              <a:t>31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Query rewrite: complex case</a:t>
            </a:r>
          </a:p>
        </p:txBody>
      </p:sp>
      <p:graphicFrame>
        <p:nvGraphicFramePr>
          <p:cNvPr id="478211" name="Object 3"/>
          <p:cNvGraphicFramePr>
            <a:graphicFrameLocks noChangeAspect="1"/>
          </p:cNvGraphicFramePr>
          <p:nvPr/>
        </p:nvGraphicFramePr>
        <p:xfrm>
          <a:off x="2855913" y="1219200"/>
          <a:ext cx="6288087" cy="5638800"/>
        </p:xfrm>
        <a:graphic>
          <a:graphicData uri="http://schemas.openxmlformats.org/presentationml/2006/ole">
            <p:oleObj spid="_x0000_s478211" name="CorelDRAW" r:id="rId4" imgW="6287040" imgH="5638320" progId="">
              <p:embed/>
            </p:oleObj>
          </a:graphicData>
        </a:graphic>
      </p:graphicFrame>
      <p:graphicFrame>
        <p:nvGraphicFramePr>
          <p:cNvPr id="478212" name="Object 4"/>
          <p:cNvGraphicFramePr>
            <a:graphicFrameLocks noChangeAspect="1"/>
          </p:cNvGraphicFramePr>
          <p:nvPr/>
        </p:nvGraphicFramePr>
        <p:xfrm>
          <a:off x="4419600" y="3352800"/>
          <a:ext cx="4217988" cy="2822575"/>
        </p:xfrm>
        <a:graphic>
          <a:graphicData uri="http://schemas.openxmlformats.org/presentationml/2006/ole">
            <p:oleObj spid="_x0000_s478212" name="CorelPhotoPaint.Image.7" r:id="rId5" imgW="4218083" imgH="2822215" progId="">
              <p:embed/>
            </p:oleObj>
          </a:graphicData>
        </a:graphic>
      </p:graphicFrame>
      <p:graphicFrame>
        <p:nvGraphicFramePr>
          <p:cNvPr id="478213" name="Object 5"/>
          <p:cNvGraphicFramePr>
            <a:graphicFrameLocks noChangeAspect="1"/>
          </p:cNvGraphicFramePr>
          <p:nvPr/>
        </p:nvGraphicFramePr>
        <p:xfrm>
          <a:off x="4419600" y="3352800"/>
          <a:ext cx="4217988" cy="2822575"/>
        </p:xfrm>
        <a:graphic>
          <a:graphicData uri="http://schemas.openxmlformats.org/presentationml/2006/ole">
            <p:oleObj spid="_x0000_s478213" name="CorelPhotoPaint.Image.7" r:id="rId6" imgW="4218083" imgH="2822215" progId="">
              <p:embed/>
            </p:oleObj>
          </a:graphicData>
        </a:graphic>
      </p:graphicFrame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0" y="1447800"/>
            <a:ext cx="2708275" cy="1687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	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	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	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	60&lt;R.A&lt;80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	20&lt;S.B&lt;80 and...</a:t>
            </a:r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0" y="4267200"/>
            <a:ext cx="2400300" cy="234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	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	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	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74BC-D40E-41D9-856A-DE506783499A}" type="slidenum">
              <a:rPr lang="en-US"/>
              <a:pPr/>
              <a:t>32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76300"/>
          </a:xfrm>
        </p:spPr>
        <p:txBody>
          <a:bodyPr/>
          <a:lstStyle/>
          <a:p>
            <a:r>
              <a:rPr lang="en-US"/>
              <a:t>Experiment I: Size of the Overlap</a:t>
            </a:r>
          </a:p>
        </p:txBody>
      </p:sp>
      <p:graphicFrame>
        <p:nvGraphicFramePr>
          <p:cNvPr id="480259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2779713"/>
          <a:ext cx="8991600" cy="4078287"/>
        </p:xfrm>
        <a:graphic>
          <a:graphicData uri="http://schemas.openxmlformats.org/presentationml/2006/ole">
            <p:oleObj spid="_x0000_s480259" name="Chart" r:id="rId4" imgW="7020044" imgH="4067175" progId="">
              <p:embed followColorScheme="full"/>
            </p:oleObj>
          </a:graphicData>
        </a:graphic>
      </p:graphicFrame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533400" y="1219200"/>
            <a:ext cx="1219200" cy="11430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1676400" y="990600"/>
            <a:ext cx="1447800" cy="1600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6400800" y="1219200"/>
            <a:ext cx="1219200" cy="11430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6553200" y="990600"/>
            <a:ext cx="1447800" cy="1600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4" name="AutoShape 8"/>
          <p:cNvSpPr>
            <a:spLocks noChangeArrowheads="1"/>
          </p:cNvSpPr>
          <p:nvPr/>
        </p:nvSpPr>
        <p:spPr bwMode="auto">
          <a:xfrm>
            <a:off x="4159250" y="15097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02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B21-6D12-414D-9943-5C72877AEF46}" type="slidenum">
              <a:rPr lang="en-US"/>
              <a:pPr/>
              <a:t>33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/>
              <a:t>Experiment 2: Type of Overlap</a:t>
            </a: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5334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2860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40386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57150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73914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533400" y="1524000"/>
            <a:ext cx="10668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3" name="Rectangle 9"/>
          <p:cNvSpPr>
            <a:spLocks noChangeArrowheads="1"/>
          </p:cNvSpPr>
          <p:nvPr/>
        </p:nvSpPr>
        <p:spPr bwMode="auto">
          <a:xfrm>
            <a:off x="2286000" y="1905000"/>
            <a:ext cx="10668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4" name="Rectangle 10"/>
          <p:cNvSpPr>
            <a:spLocks noChangeArrowheads="1"/>
          </p:cNvSpPr>
          <p:nvPr/>
        </p:nvSpPr>
        <p:spPr bwMode="auto">
          <a:xfrm>
            <a:off x="4038600" y="15240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7696200" y="17526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6" name="Rectangle 12"/>
          <p:cNvSpPr>
            <a:spLocks noChangeArrowheads="1"/>
          </p:cNvSpPr>
          <p:nvPr/>
        </p:nvSpPr>
        <p:spPr bwMode="auto">
          <a:xfrm>
            <a:off x="5715000" y="16764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82317" name="Object 13"/>
          <p:cNvGraphicFramePr>
            <a:graphicFrameLocks noChangeAspect="1"/>
          </p:cNvGraphicFramePr>
          <p:nvPr>
            <p:ph idx="1"/>
          </p:nvPr>
        </p:nvGraphicFramePr>
        <p:xfrm>
          <a:off x="152400" y="2794000"/>
          <a:ext cx="8991600" cy="4064000"/>
        </p:xfrm>
        <a:graphic>
          <a:graphicData uri="http://schemas.openxmlformats.org/presentationml/2006/ole">
            <p:oleObj spid="_x0000_s482317" name="Chart" r:id="rId4" imgW="5476935" imgH="3686294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23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1EAA-4940-45DC-B4CD-9C71BB13731F}" type="slidenum">
              <a:rPr lang="en-US"/>
              <a:pPr/>
              <a:t>34</a:t>
            </a:fld>
            <a:endParaRPr 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4000"/>
              <a:t>Experiment 3: Number of Empty Joins Used in Rewrite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60960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79248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41910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23622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5334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>
            <a:off x="7924800" y="16383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7924800" y="17907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2" name="Rectangle 10"/>
          <p:cNvSpPr>
            <a:spLocks noChangeArrowheads="1"/>
          </p:cNvSpPr>
          <p:nvPr/>
        </p:nvSpPr>
        <p:spPr bwMode="auto">
          <a:xfrm>
            <a:off x="7924800" y="19431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3" name="Rectangle 11"/>
          <p:cNvSpPr>
            <a:spLocks noChangeArrowheads="1"/>
          </p:cNvSpPr>
          <p:nvPr/>
        </p:nvSpPr>
        <p:spPr bwMode="auto">
          <a:xfrm>
            <a:off x="7924800" y="20955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4" name="Rectangle 12"/>
          <p:cNvSpPr>
            <a:spLocks noChangeArrowheads="1"/>
          </p:cNvSpPr>
          <p:nvPr/>
        </p:nvSpPr>
        <p:spPr bwMode="auto">
          <a:xfrm>
            <a:off x="7924800" y="2246313"/>
            <a:ext cx="1066800" cy="746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5" name="Rectangle 13"/>
          <p:cNvSpPr>
            <a:spLocks noChangeArrowheads="1"/>
          </p:cNvSpPr>
          <p:nvPr/>
        </p:nvSpPr>
        <p:spPr bwMode="auto">
          <a:xfrm>
            <a:off x="7924800" y="24003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6" name="Rectangle 14"/>
          <p:cNvSpPr>
            <a:spLocks noChangeArrowheads="1"/>
          </p:cNvSpPr>
          <p:nvPr/>
        </p:nvSpPr>
        <p:spPr bwMode="auto">
          <a:xfrm>
            <a:off x="7924800" y="25527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7" name="Rectangle 15"/>
          <p:cNvSpPr>
            <a:spLocks noChangeArrowheads="1"/>
          </p:cNvSpPr>
          <p:nvPr/>
        </p:nvSpPr>
        <p:spPr bwMode="auto">
          <a:xfrm>
            <a:off x="7924800" y="27051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8" name="Rectangle 16"/>
          <p:cNvSpPr>
            <a:spLocks noChangeArrowheads="1"/>
          </p:cNvSpPr>
          <p:nvPr/>
        </p:nvSpPr>
        <p:spPr bwMode="auto">
          <a:xfrm>
            <a:off x="6096000" y="17145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9" name="Rectangle 17"/>
          <p:cNvSpPr>
            <a:spLocks noChangeArrowheads="1"/>
          </p:cNvSpPr>
          <p:nvPr/>
        </p:nvSpPr>
        <p:spPr bwMode="auto">
          <a:xfrm>
            <a:off x="6096000" y="19431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0" name="Rectangle 18"/>
          <p:cNvSpPr>
            <a:spLocks noChangeArrowheads="1"/>
          </p:cNvSpPr>
          <p:nvPr/>
        </p:nvSpPr>
        <p:spPr bwMode="auto">
          <a:xfrm>
            <a:off x="6096000" y="2170113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1" name="Rectangle 19"/>
          <p:cNvSpPr>
            <a:spLocks noChangeArrowheads="1"/>
          </p:cNvSpPr>
          <p:nvPr/>
        </p:nvSpPr>
        <p:spPr bwMode="auto">
          <a:xfrm>
            <a:off x="6096000" y="24003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2" name="Rectangle 20"/>
          <p:cNvSpPr>
            <a:spLocks noChangeArrowheads="1"/>
          </p:cNvSpPr>
          <p:nvPr/>
        </p:nvSpPr>
        <p:spPr bwMode="auto">
          <a:xfrm>
            <a:off x="6096000" y="26289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3" name="Rectangle 21"/>
          <p:cNvSpPr>
            <a:spLocks noChangeArrowheads="1"/>
          </p:cNvSpPr>
          <p:nvPr/>
        </p:nvSpPr>
        <p:spPr bwMode="auto">
          <a:xfrm>
            <a:off x="4191000" y="1716088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4" name="Rectangle 22"/>
          <p:cNvSpPr>
            <a:spLocks noChangeArrowheads="1"/>
          </p:cNvSpPr>
          <p:nvPr/>
        </p:nvSpPr>
        <p:spPr bwMode="auto">
          <a:xfrm>
            <a:off x="4191000" y="2017713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5" name="Rectangle 23"/>
          <p:cNvSpPr>
            <a:spLocks noChangeArrowheads="1"/>
          </p:cNvSpPr>
          <p:nvPr/>
        </p:nvSpPr>
        <p:spPr bwMode="auto">
          <a:xfrm>
            <a:off x="4191000" y="2320925"/>
            <a:ext cx="1066800" cy="2270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6" name="Rectangle 24"/>
          <p:cNvSpPr>
            <a:spLocks noChangeArrowheads="1"/>
          </p:cNvSpPr>
          <p:nvPr/>
        </p:nvSpPr>
        <p:spPr bwMode="auto">
          <a:xfrm>
            <a:off x="4191000" y="2627313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7" name="Rectangle 25"/>
          <p:cNvSpPr>
            <a:spLocks noChangeArrowheads="1"/>
          </p:cNvSpPr>
          <p:nvPr/>
        </p:nvSpPr>
        <p:spPr bwMode="auto">
          <a:xfrm>
            <a:off x="2362200" y="1790700"/>
            <a:ext cx="1066800" cy="455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8" name="Rectangle 26"/>
          <p:cNvSpPr>
            <a:spLocks noChangeArrowheads="1"/>
          </p:cNvSpPr>
          <p:nvPr/>
        </p:nvSpPr>
        <p:spPr bwMode="auto">
          <a:xfrm>
            <a:off x="2362200" y="2325688"/>
            <a:ext cx="1066800" cy="4556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9" name="Rectangle 27"/>
          <p:cNvSpPr>
            <a:spLocks noChangeArrowheads="1"/>
          </p:cNvSpPr>
          <p:nvPr/>
        </p:nvSpPr>
        <p:spPr bwMode="auto">
          <a:xfrm>
            <a:off x="533400" y="1865313"/>
            <a:ext cx="1066800" cy="839787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84380" name="Object 28"/>
          <p:cNvGraphicFramePr>
            <a:graphicFrameLocks noChangeAspect="1"/>
          </p:cNvGraphicFramePr>
          <p:nvPr>
            <p:ph idx="1"/>
          </p:nvPr>
        </p:nvGraphicFramePr>
        <p:xfrm>
          <a:off x="304800" y="2854325"/>
          <a:ext cx="8686800" cy="4064000"/>
        </p:xfrm>
        <a:graphic>
          <a:graphicData uri="http://schemas.openxmlformats.org/presentationml/2006/ole">
            <p:oleObj spid="_x0000_s484380" name="Chart" r:id="rId4" imgW="5476935" imgH="3686294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43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E26D-C5E0-4DC7-9446-0301795749CC}" type="slidenum">
              <a:rPr lang="en-US"/>
              <a:pPr/>
              <a:t>35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do the rectangles overlap with queries?</a:t>
            </a:r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/>
        </p:nvGraphicFramePr>
        <p:xfrm>
          <a:off x="1676400" y="2286000"/>
          <a:ext cx="6097588" cy="4068763"/>
        </p:xfrm>
        <a:graphic>
          <a:graphicData uri="http://schemas.openxmlformats.org/presentationml/2006/ole">
            <p:oleObj spid="_x0000_s402435" name="Chart" r:id="rId4" imgW="6075000" imgH="406332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FFE8-014E-4EF9-95D4-F194910F0ECD}" type="slidenum">
              <a:rPr lang="en-US"/>
              <a:pPr/>
              <a:t>36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Query optimization experiments </a:t>
            </a:r>
          </a:p>
        </p:txBody>
      </p:sp>
      <p:graphicFrame>
        <p:nvGraphicFramePr>
          <p:cNvPr id="530432" name="Object 0"/>
          <p:cNvGraphicFramePr>
            <a:graphicFrameLocks noChangeAspect="1"/>
          </p:cNvGraphicFramePr>
          <p:nvPr/>
        </p:nvGraphicFramePr>
        <p:xfrm>
          <a:off x="1905000" y="2789238"/>
          <a:ext cx="6097588" cy="4068762"/>
        </p:xfrm>
        <a:graphic>
          <a:graphicData uri="http://schemas.openxmlformats.org/presentationml/2006/ole">
            <p:oleObj spid="_x0000_s530432" name="Chart" r:id="rId4" imgW="6075000" imgH="4063320" progId="">
              <p:embed followColorScheme="full"/>
            </p:oleObj>
          </a:graphicData>
        </a:graphic>
      </p:graphicFrame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4672013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sz="2000">
                <a:solidFill>
                  <a:schemeClr val="tx1"/>
                </a:solidFill>
              </a:rPr>
              <a:t> real-world workload of 26 queries</a:t>
            </a:r>
          </a:p>
          <a:p>
            <a:r>
              <a:rPr kumimoji="0" lang="en-US" sz="2000">
                <a:solidFill>
                  <a:schemeClr val="tx1"/>
                </a:solidFill>
              </a:rPr>
              <a:t> 5 of the queries “qualified” for the rewrite </a:t>
            </a:r>
          </a:p>
          <a:p>
            <a:r>
              <a:rPr kumimoji="0" lang="en-US" sz="2000">
                <a:solidFill>
                  <a:schemeClr val="tx1"/>
                </a:solidFill>
              </a:rPr>
              <a:t> only simple rewrites were considered</a:t>
            </a:r>
          </a:p>
          <a:p>
            <a:r>
              <a:rPr kumimoji="0" lang="en-US" sz="2000">
                <a:solidFill>
                  <a:schemeClr val="tx1"/>
                </a:solidFill>
              </a:rPr>
              <a:t> all rewrites led to improved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E2F8-8832-427C-AD43-56D3899EF904}" type="slidenum">
              <a:rPr lang="en-US"/>
              <a:pPr/>
              <a:t>37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371600"/>
          </a:xfrm>
        </p:spPr>
        <p:txBody>
          <a:bodyPr/>
          <a:lstStyle/>
          <a:p>
            <a:r>
              <a:rPr lang="en-US" sz="4000"/>
              <a:t>Query Cardinality Estimate via Empty Joins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2C0A-0463-4B3D-986B-50E79B003CB3}" type="slidenum">
              <a:rPr lang="en-US"/>
              <a:pPr/>
              <a:t>38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Query Cardinality Estimate via Empty Joins (SIEQE)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Cardinality estimates crucial for designing good query evaluation plans</a:t>
            </a:r>
          </a:p>
          <a:p>
            <a:pPr>
              <a:buFontTx/>
              <a:buChar char="•"/>
            </a:pPr>
            <a:r>
              <a:rPr lang="en-US"/>
              <a:t>Uniform data distribution (UDA): standard assumption in database systems</a:t>
            </a:r>
          </a:p>
          <a:p>
            <a:pPr>
              <a:buFontTx/>
              <a:buChar char="•"/>
            </a:pPr>
            <a:r>
              <a:rPr lang="en-US"/>
              <a:t>Histograms effective in single dimensions: too expensive to build and maintain otherwise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3EE-3312-4517-9DC2-3DF52E72B6CD}" type="slidenum">
              <a:rPr lang="en-US"/>
              <a:pPr/>
              <a:t>39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Strategy</a:t>
            </a:r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228600" y="1371600"/>
            <a:ext cx="4572000" cy="4267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914400" y="1752600"/>
            <a:ext cx="3124200" cy="914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2057400" y="2171700"/>
            <a:ext cx="838200" cy="22098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2552700" y="2895600"/>
            <a:ext cx="6858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1600"/>
              <a:t>Q1</a:t>
            </a:r>
          </a:p>
        </p:txBody>
      </p:sp>
      <p:sp>
        <p:nvSpPr>
          <p:cNvPr id="491532" name="Rectangle 12"/>
          <p:cNvSpPr>
            <a:spLocks noChangeArrowheads="1"/>
          </p:cNvSpPr>
          <p:nvPr/>
        </p:nvSpPr>
        <p:spPr bwMode="auto">
          <a:xfrm>
            <a:off x="3505200" y="4495800"/>
            <a:ext cx="762000" cy="6858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1600"/>
              <a:t>Q2</a:t>
            </a:r>
          </a:p>
        </p:txBody>
      </p: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4960938" y="1519238"/>
            <a:ext cx="4016375" cy="1357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r>
              <a:rPr lang="en-US" sz="1800">
                <a:solidFill>
                  <a:schemeClr val="tx1"/>
                </a:solidFill>
              </a:rPr>
              <a:t>With UDA, the “density”: 1 tuple/sq unit</a:t>
            </a:r>
          </a:p>
          <a:p>
            <a:r>
              <a:rPr lang="en-US" sz="1800">
                <a:solidFill>
                  <a:schemeClr val="tx1"/>
                </a:solidFill>
              </a:rPr>
              <a:t>Empty joins cover 20% of the area</a:t>
            </a:r>
          </a:p>
          <a:p>
            <a:r>
              <a:rPr lang="en-US" sz="1800">
                <a:solidFill>
                  <a:schemeClr val="tx1"/>
                </a:solidFill>
              </a:rPr>
              <a:t>Adjusted density: 1.25 tuples/sq unit</a:t>
            </a:r>
          </a:p>
        </p:txBody>
      </p:sp>
      <p:graphicFrame>
        <p:nvGraphicFramePr>
          <p:cNvPr id="491587" name="Group 67"/>
          <p:cNvGraphicFramePr>
            <a:graphicFrameLocks noGrp="1"/>
          </p:cNvGraphicFramePr>
          <p:nvPr>
            <p:ph idx="1"/>
          </p:nvPr>
        </p:nvGraphicFramePr>
        <p:xfrm>
          <a:off x="4960938" y="3733800"/>
          <a:ext cx="4176712" cy="2362200"/>
        </p:xfrm>
        <a:graphic>
          <a:graphicData uri="http://schemas.openxmlformats.org/drawingml/2006/table">
            <a:tbl>
              <a:tblPr/>
              <a:tblGrid>
                <a:gridCol w="1814512"/>
                <a:gridCol w="1030288"/>
                <a:gridCol w="1331912"/>
              </a:tblGrid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Cardinality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SIEQE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BC946B7-DFDB-4CF8-AC2E-4632BB1F6B6C}" type="slidenum">
              <a:rPr lang="en-US"/>
              <a:pPr/>
              <a:t>4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Commercial implementations of SQO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533400" y="3276600"/>
            <a:ext cx="7618413" cy="2746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Early Experiences:</a:t>
            </a:r>
          </a:p>
          <a:p>
            <a:pPr>
              <a:buFontTx/>
              <a:buNone/>
            </a:pPr>
            <a:endParaRPr kumimoji="0" lang="en-US">
              <a:solidFill>
                <a:schemeClr val="tx1"/>
              </a:solidFill>
            </a:endParaRPr>
          </a:p>
          <a:p>
            <a:r>
              <a:rPr kumimoji="0" lang="en-US">
                <a:solidFill>
                  <a:schemeClr val="tx1"/>
                </a:solidFill>
              </a:rPr>
              <a:t>Could not spend too much time on optimization</a:t>
            </a:r>
          </a:p>
          <a:p>
            <a:r>
              <a:rPr kumimoji="0" lang="en-US">
                <a:solidFill>
                  <a:schemeClr val="tx1"/>
                </a:solidFill>
              </a:rPr>
              <a:t>Few integrity constraints are ever defined</a:t>
            </a:r>
          </a:p>
          <a:p>
            <a:r>
              <a:rPr kumimoji="0" lang="en-US">
                <a:solidFill>
                  <a:schemeClr val="tx1"/>
                </a:solidFill>
              </a:rPr>
              <a:t>Association with deductive databases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195513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Few (if any!)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BEA8-F7AA-4AEC-9E52-352E5645CEB2}" type="slidenum">
              <a:rPr lang="en-US"/>
              <a:pPr/>
              <a:t>40</a:t>
            </a:fld>
            <a:endParaRPr lang="en-US"/>
          </a:p>
        </p:txBody>
      </p:sp>
      <p:sp>
        <p:nvSpPr>
          <p:cNvPr id="4884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Experiments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2000"/>
              <a:t>Number of queries for which the error is less than a given limit</a:t>
            </a:r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1752600" y="2590800"/>
            <a:ext cx="5867400" cy="3581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488459" name="Picture 11" descr="er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2573338"/>
            <a:ext cx="5867400" cy="3598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D0D-C366-48B7-AD30-5A29BFA570EB}" type="slidenum">
              <a:rPr lang="en-US"/>
              <a:pPr/>
              <a:t>41</a:t>
            </a:fld>
            <a:endParaRPr lang="en-US"/>
          </a:p>
        </p:txBody>
      </p:sp>
      <p:sp>
        <p:nvSpPr>
          <p:cNvPr id="4997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Experiments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2000"/>
              <a:t>Estimation error as a function of the size of the overlap of a query and an empty region</a:t>
            </a:r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533400" y="3200400"/>
            <a:ext cx="3581400" cy="217963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4724400" y="3200400"/>
            <a:ext cx="3581400" cy="217963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499721" name="Picture 9" descr="overl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200400"/>
            <a:ext cx="7772400" cy="2179638"/>
          </a:xfrm>
          <a:noFill/>
          <a:ln/>
        </p:spPr>
      </p:pic>
      <p:sp>
        <p:nvSpPr>
          <p:cNvPr id="499726" name="Text Box 14"/>
          <p:cNvSpPr txBox="1">
            <a:spLocks noChangeArrowheads="1"/>
          </p:cNvSpPr>
          <p:nvPr/>
        </p:nvSpPr>
        <p:spPr bwMode="auto">
          <a:xfrm>
            <a:off x="1812925" y="5453063"/>
            <a:ext cx="1008063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UDA</a:t>
            </a:r>
          </a:p>
        </p:txBody>
      </p:sp>
      <p:sp>
        <p:nvSpPr>
          <p:cNvPr id="499728" name="Text Box 16"/>
          <p:cNvSpPr txBox="1">
            <a:spLocks noChangeArrowheads="1"/>
          </p:cNvSpPr>
          <p:nvPr/>
        </p:nvSpPr>
        <p:spPr bwMode="auto">
          <a:xfrm>
            <a:off x="6019800" y="5453063"/>
            <a:ext cx="126365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SIEQE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6261-1A5F-4705-A5BF-656F2AB54A72}" type="slidenum">
              <a:rPr lang="en-US"/>
              <a:pPr/>
              <a:t>42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Discovery of Check Constraints and Their Application in DB2</a:t>
            </a:r>
            <a:br>
              <a:rPr lang="en-US"/>
            </a:br>
            <a:endParaRPr lang="en-US"/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457200" y="3505200"/>
            <a:ext cx="8423275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We discover two types of (rules) check constraints:</a:t>
            </a:r>
          </a:p>
          <a:p>
            <a:r>
              <a:rPr kumimoji="0" lang="en-US">
                <a:solidFill>
                  <a:schemeClr val="tx1"/>
                </a:solidFill>
              </a:rPr>
              <a:t>correlations between attributes over ordered domains</a:t>
            </a:r>
          </a:p>
          <a:p>
            <a:r>
              <a:rPr kumimoji="0" lang="en-US">
                <a:solidFill>
                  <a:schemeClr val="tx1"/>
                </a:solidFill>
              </a:rPr>
              <a:t>partitioning of attributes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FA10-E77F-4AD6-9243-55C98B694877}" type="slidenum">
              <a:rPr lang="en-US"/>
              <a:pPr/>
              <a:t>43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676400"/>
          </a:xfrm>
        </p:spPr>
        <p:txBody>
          <a:bodyPr/>
          <a:lstStyle/>
          <a:p>
            <a:r>
              <a:rPr lang="en-US" sz="5100"/>
              <a:t>Correlations between attributes over ordered domains</a:t>
            </a: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152400" y="2057400"/>
            <a:ext cx="8686800" cy="435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2400">
                <a:solidFill>
                  <a:schemeClr val="tx1"/>
                </a:solidFill>
              </a:rPr>
              <a:t>Rules have the form:</a:t>
            </a:r>
            <a:r>
              <a:rPr kumimoji="0" lang="en-US" sz="2400" i="1">
                <a:solidFill>
                  <a:schemeClr val="tx1"/>
                </a:solidFill>
              </a:rPr>
              <a:t> 		Y = bX + a + [emin, emax]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sz="2400" i="1">
              <a:solidFill>
                <a:schemeClr val="tx1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tx1"/>
                </a:solidFill>
              </a:rPr>
              <a:t>		Algorithm 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for all tables in the database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for all comparable variable pairs (X and Y) in the table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	apply OLS estimation to get the function of the 					form: Y = a + bX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	calculate the max and min error (or residual) 					emax and emin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endfor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endfor</a:t>
            </a:r>
            <a:endParaRPr kumimoji="0"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0074-5C0D-4AAB-9881-D1B0DA58C026}" type="slidenum">
              <a:rPr lang="en-US"/>
              <a:pPr/>
              <a:t>44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Partitioning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724400"/>
          </a:xfrm>
        </p:spPr>
        <p:txBody>
          <a:bodyPr/>
          <a:lstStyle/>
          <a:p>
            <a:r>
              <a:rPr lang="en-US" sz="2400"/>
              <a:t>Rules have the form</a:t>
            </a:r>
            <a:r>
              <a:rPr lang="en-US" sz="2400" i="1"/>
              <a:t>:	If X = a, then Y </a:t>
            </a:r>
            <a:r>
              <a:rPr lang="en-US" sz="2400" i="1">
                <a:sym typeface="UniversalMath1 BT" pitchFamily="18" charset="2"/>
              </a:rPr>
              <a:t></a:t>
            </a:r>
            <a:r>
              <a:rPr lang="en-US" sz="2400" i="1"/>
              <a:t>  [emin, emax]</a:t>
            </a:r>
            <a:endParaRPr lang="en-US" i="1"/>
          </a:p>
          <a:p>
            <a:pPr algn="just"/>
            <a:endParaRPr lang="en-US" b="1"/>
          </a:p>
          <a:p>
            <a:pPr algn="just"/>
            <a:r>
              <a:rPr lang="en-US" b="1"/>
              <a:t>				</a:t>
            </a:r>
            <a:r>
              <a:rPr lang="en-US" sz="2400" b="1"/>
              <a:t>Algorithm </a:t>
            </a:r>
            <a:endParaRPr lang="en-US" b="1"/>
          </a:p>
          <a:p>
            <a:pPr algn="just"/>
            <a:endParaRPr lang="en-US" sz="2000">
              <a:latin typeface="Arial" pitchFamily="34" charset="0"/>
            </a:endParaRPr>
          </a:p>
          <a:p>
            <a:pPr algn="just"/>
            <a:r>
              <a:rPr lang="en-US" sz="2000">
                <a:latin typeface="Arial" pitchFamily="34" charset="0"/>
              </a:rPr>
              <a:t>for all tables in the database</a:t>
            </a:r>
          </a:p>
          <a:p>
            <a:pPr algn="just"/>
            <a:r>
              <a:rPr lang="en-US" sz="2000">
                <a:latin typeface="Arial" pitchFamily="34" charset="0"/>
              </a:rPr>
              <a:t>	for any qualifying variable pair (X and Y) in the table </a:t>
            </a:r>
          </a:p>
          <a:p>
            <a:pPr algn="just"/>
            <a:r>
              <a:rPr lang="en-US" sz="2000">
                <a:latin typeface="Arial" pitchFamily="34" charset="0"/>
              </a:rPr>
              <a:t>		calculate partitions by using GROUP BY X statements</a:t>
            </a:r>
          </a:p>
          <a:p>
            <a:pPr algn="just"/>
            <a:r>
              <a:rPr lang="en-US" sz="2000">
                <a:latin typeface="Arial" pitchFamily="34" charset="0"/>
              </a:rPr>
              <a:t>		find the max and min value of Y for each partition</a:t>
            </a:r>
          </a:p>
          <a:p>
            <a:pPr algn="just"/>
            <a:r>
              <a:rPr lang="en-US" sz="2000">
                <a:latin typeface="Arial" pitchFamily="34" charset="0"/>
              </a:rPr>
              <a:t>	endfor</a:t>
            </a:r>
          </a:p>
          <a:p>
            <a:pPr algn="just"/>
            <a:r>
              <a:rPr lang="en-US" sz="2000"/>
              <a:t>endfor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19D-4A88-494D-B191-824671E5D9B8}" type="slidenum">
              <a:rPr lang="en-US"/>
              <a:pPr/>
              <a:t>45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Experiments in TPC-H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95800"/>
            <a:ext cx="8763000" cy="1905000"/>
          </a:xfrm>
        </p:spPr>
        <p:txBody>
          <a:bodyPr/>
          <a:lstStyle/>
          <a:p>
            <a:pPr algn="just"/>
            <a:r>
              <a:rPr lang="en-US" sz="2000">
                <a:cs typeface="Times New Roman" pitchFamily="18" charset="0"/>
              </a:rPr>
              <a:t>Rules discovered through partitioning:</a:t>
            </a:r>
            <a:endParaRPr lang="en-US" sz="2400">
              <a:cs typeface="Times New Roman" pitchFamily="18" charset="0"/>
            </a:endParaRPr>
          </a:p>
          <a:p>
            <a:pPr algn="just"/>
            <a:endParaRPr lang="en-US" sz="2000"/>
          </a:p>
          <a:p>
            <a:pPr algn="just"/>
            <a:r>
              <a:rPr lang="en-US" sz="2000"/>
              <a:t>If  L_LINESTATUS=F, then L_SHIPDATE=(01/04/1992, 06/17/1995), m = 0.50</a:t>
            </a:r>
          </a:p>
          <a:p>
            <a:pPr algn="just"/>
            <a:r>
              <a:rPr lang="en-US" sz="2000"/>
              <a:t>If  L_LINESTATUS=O, then L_SHIPDATE=(06/19/1995, 12/25/1998), m = 0.50</a:t>
            </a:r>
            <a:endParaRPr lang="en-US"/>
          </a:p>
          <a:p>
            <a:pPr algn="ctr"/>
            <a:endParaRPr lang="en-US"/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382000" cy="2530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TPC-H contains the following check constraint: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L_RECEIPTDATE  &gt; L_SHIPDATE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Our algorithm discovered  the following rule: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L_RECEIPTDATE = L_SHIPDATE + (1, 30), m = 0.0114.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EE14-842F-4F78-B1F9-4565BDED66FC}" type="slidenum">
              <a:rPr lang="en-US"/>
              <a:pPr/>
              <a:t>46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2438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DBA Wizard</a:t>
            </a:r>
          </a:p>
          <a:p>
            <a:pPr>
              <a:buFontTx/>
              <a:buChar char="•"/>
            </a:pPr>
            <a:r>
              <a:rPr lang="en-US"/>
              <a:t>Semantic Query Optimization</a:t>
            </a:r>
          </a:p>
          <a:p>
            <a:pPr>
              <a:buFontTx/>
              <a:buChar char="•"/>
            </a:pPr>
            <a:r>
              <a:rPr lang="en-US"/>
              <a:t>Improved Filter Factor Estimates   </a:t>
            </a:r>
          </a:p>
        </p:txBody>
      </p:sp>
      <p:sp>
        <p:nvSpPr>
          <p:cNvPr id="410631" name="AutoShape 7"/>
          <p:cNvSpPr>
            <a:spLocks noChangeArrowheads="1"/>
          </p:cNvSpPr>
          <p:nvPr/>
        </p:nvSpPr>
        <p:spPr bwMode="auto">
          <a:xfrm>
            <a:off x="6934200" y="3962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86D6-F55E-41F7-96E6-BE5E686F5250}" type="slidenum">
              <a:rPr lang="en-US"/>
              <a:pPr/>
              <a:t>47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839200" cy="2209800"/>
          </a:xfrm>
        </p:spPr>
        <p:txBody>
          <a:bodyPr/>
          <a:lstStyle/>
          <a:p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ARRIVAL DATE &lt;=  ‘1999-06-15’ </a:t>
            </a:r>
            <a:r>
              <a:rPr lang="en-US" sz="2000" i="1"/>
              <a:t>AND</a:t>
            </a:r>
            <a:r>
              <a:rPr lang="en-US" sz="2000"/>
              <a:t> DEPARTURE_DATE &gt;= ‘1999-06-15’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The</a:t>
            </a:r>
            <a:r>
              <a:rPr lang="en-US" sz="2000" i="1"/>
              <a:t> </a:t>
            </a:r>
            <a:r>
              <a:rPr lang="en-US" sz="2000"/>
              <a:t>filter factor estimate for the query would be:</a:t>
            </a:r>
            <a:endParaRPr lang="en-US" i="1"/>
          </a:p>
          <a:p>
            <a:pPr algn="ctr">
              <a:lnSpc>
                <a:spcPct val="110000"/>
              </a:lnSpc>
            </a:pPr>
            <a:r>
              <a:rPr lang="en-US" sz="2800" i="1"/>
              <a:t>ff = ff1 * ff2</a:t>
            </a:r>
            <a:r>
              <a:rPr lang="en-US" sz="4000"/>
              <a:t> </a:t>
            </a:r>
            <a:endParaRPr lang="en-US" sz="2000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60325" y="1433513"/>
            <a:ext cx="908367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Consider a query issued against a hotel database, that requests the number of guests staying in the hotel on a given date.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0" y="4800600"/>
            <a:ext cx="9144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If </a:t>
            </a:r>
            <a:r>
              <a:rPr lang="en-US" sz="2000">
                <a:solidFill>
                  <a:schemeClr val="tx1"/>
                </a:solidFill>
              </a:rPr>
              <a:t>‘1999-06-15’</a:t>
            </a:r>
            <a:r>
              <a:rPr kumimoji="0" lang="en-US" sz="2000">
                <a:solidFill>
                  <a:schemeClr val="tx1"/>
                </a:solidFill>
              </a:rPr>
              <a:t> was approximately midway in the date ranges, we would estimate a quarter of all the guests that came in over the number of years would be in the answer of the query!</a:t>
            </a:r>
            <a:endParaRPr kumimoji="0"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D970-C7B1-4C87-A4D0-901D79B662FD}" type="slidenum">
              <a:rPr lang="en-US"/>
              <a:pPr/>
              <a:t>48</a:t>
            </a:fld>
            <a:endParaRPr lang="en-US"/>
          </a:p>
        </p:txBody>
      </p:sp>
      <p:sp>
        <p:nvSpPr>
          <p:cNvPr id="412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Example (cont.)</a:t>
            </a:r>
          </a:p>
        </p:txBody>
      </p:sp>
      <p:sp>
        <p:nvSpPr>
          <p:cNvPr id="412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657600"/>
          </a:xfrm>
        </p:spPr>
        <p:txBody>
          <a:bodyPr/>
          <a:lstStyle/>
          <a:p>
            <a:r>
              <a:rPr lang="en-US" sz="2000"/>
              <a:t>Assume that the following check constraint was discovered: </a:t>
            </a:r>
          </a:p>
          <a:p>
            <a:endParaRPr lang="en-US" sz="2000"/>
          </a:p>
          <a:p>
            <a:pPr algn="ctr"/>
            <a:r>
              <a:rPr lang="en-US" sz="2000"/>
              <a:t>DEPARTURE_DATE &gt;= ARRIVAL_DATE + (1 DAY, 5 DAYS)</a:t>
            </a:r>
          </a:p>
          <a:p>
            <a:pPr algn="ctr"/>
            <a:endParaRPr lang="en-US" sz="2000"/>
          </a:p>
          <a:p>
            <a:r>
              <a:rPr lang="en-US" sz="2000"/>
              <a:t>The original condition in the query predicate can then be changed to:</a:t>
            </a:r>
          </a:p>
          <a:p>
            <a:endParaRPr lang="en-US" sz="2000"/>
          </a:p>
          <a:p>
            <a:pPr algn="ctr"/>
            <a:r>
              <a:rPr lang="en-US" sz="2000"/>
              <a:t>ARRIVAL_DATE &lt;= ‘1999-06-15’ </a:t>
            </a:r>
            <a:r>
              <a:rPr lang="en-US" sz="2000" i="1"/>
              <a:t>AND</a:t>
            </a:r>
            <a:r>
              <a:rPr lang="en-US" sz="2000"/>
              <a:t> ARRIVAL_DATE &gt;= ‘1999-06-18’</a:t>
            </a:r>
          </a:p>
          <a:p>
            <a:pPr algn="ctr"/>
            <a:r>
              <a:rPr lang="en-US" sz="2000"/>
              <a:t>or</a:t>
            </a:r>
          </a:p>
          <a:p>
            <a:pPr algn="ctr"/>
            <a:r>
              <a:rPr lang="en-US" sz="2000"/>
              <a:t>ARRIVAL_DATE </a:t>
            </a:r>
            <a:r>
              <a:rPr lang="en-US" sz="2000" i="1"/>
              <a:t>BETWEEN</a:t>
            </a:r>
            <a:r>
              <a:rPr lang="en-US" sz="2000"/>
              <a:t> ‘1999-06-15’ </a:t>
            </a:r>
            <a:r>
              <a:rPr lang="en-US" sz="2000" i="1"/>
              <a:t>AND</a:t>
            </a:r>
            <a:r>
              <a:rPr lang="en-US" sz="2000"/>
              <a:t> ‘1999-06-18’</a:t>
            </a:r>
            <a:endParaRPr lang="en-US" i="1"/>
          </a:p>
        </p:txBody>
      </p:sp>
      <p:sp>
        <p:nvSpPr>
          <p:cNvPr id="412676" name="Text Box 1028"/>
          <p:cNvSpPr txBox="1">
            <a:spLocks noChangeArrowheads="1"/>
          </p:cNvSpPr>
          <p:nvPr/>
        </p:nvSpPr>
        <p:spPr bwMode="auto">
          <a:xfrm>
            <a:off x="304800" y="5181600"/>
            <a:ext cx="8229600" cy="138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The filter factor is now estimated to: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i="1">
                <a:solidFill>
                  <a:schemeClr val="tx1"/>
                </a:solidFill>
              </a:rPr>
              <a:t>ff = (ff1 + ff2 –1)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3CD-494D-45AB-AE93-2B13592BFEB7}" type="slidenum">
              <a:rPr lang="en-US"/>
              <a:pPr/>
              <a:t>49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4000"/>
              <a:t>Other Research on the Use of Soft Constraints in Query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2D0-9335-4BB5-B453-1AAB422473EA}" type="slidenum">
              <a:rPr lang="en-US"/>
              <a:pPr/>
              <a:t>5</a:t>
            </a:fld>
            <a:endParaRPr lang="en-US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Join elimination: example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1524000"/>
          </a:xfrm>
        </p:spPr>
        <p:txBody>
          <a:bodyPr/>
          <a:lstStyle/>
          <a:p>
            <a:r>
              <a:rPr lang="en-US" sz="1800" b="1"/>
              <a:t>select </a:t>
            </a:r>
            <a:r>
              <a:rPr lang="en-US" sz="1800"/>
              <a:t>	p_name, p_retailprice, s_name, s_address </a:t>
            </a:r>
          </a:p>
          <a:p>
            <a:r>
              <a:rPr lang="en-US" sz="1800" b="1"/>
              <a:t>from </a:t>
            </a:r>
            <a:r>
              <a:rPr lang="en-US" sz="1800"/>
              <a:t>	tpcd.lineitem, tpcd.partsupp, tpcd.part, tpcd.supplier</a:t>
            </a:r>
          </a:p>
          <a:p>
            <a:r>
              <a:rPr lang="en-US" sz="1800" b="1"/>
              <a:t>where </a:t>
            </a:r>
            <a:r>
              <a:rPr lang="en-US" sz="1800"/>
              <a:t>	p_partkey = ps_partkey and s_suppkey = ps_suppkey and</a:t>
            </a:r>
          </a:p>
          <a:p>
            <a:r>
              <a:rPr lang="en-US" sz="1800"/>
              <a:t>		ps_partkey = l_partkey and ps_suppkey = l_suppkey;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457200" y="2971800"/>
            <a:ext cx="6448425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RI constraints: 	part-partsupp (on partkey)   </a:t>
            </a: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	supplier-partsupp (on partkey)</a:t>
            </a: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	partsupp-lineitem (on partkey and suppkey)</a:t>
            </a:r>
            <a:endParaRPr lang="en-US" sz="1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kumimoji="0" lang="en-US" sz="2000">
              <a:solidFill>
                <a:schemeClr val="tx1"/>
              </a:solidFill>
            </a:endParaRP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381000" y="49530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select </a:t>
            </a:r>
            <a:r>
              <a:rPr kumimoji="0" lang="en-US" sz="1800">
                <a:solidFill>
                  <a:schemeClr val="tx1"/>
                </a:solidFill>
              </a:rPr>
              <a:t>	p_name, p_retailprice, s_name, s_address 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from </a:t>
            </a:r>
            <a:r>
              <a:rPr kumimoji="0" lang="en-US" sz="1800">
                <a:solidFill>
                  <a:schemeClr val="tx1"/>
                </a:solidFill>
              </a:rPr>
              <a:t>	tpcd.lineitem, tpcd.partsupp, tpcd.part, tpcd.supplier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where </a:t>
            </a:r>
            <a:r>
              <a:rPr kumimoji="0" lang="en-US" sz="1800">
                <a:solidFill>
                  <a:schemeClr val="tx1"/>
                </a:solidFill>
              </a:rPr>
              <a:t>	p_partkey = l_partkey and s_suppkey = l_suppkey; </a:t>
            </a:r>
          </a:p>
          <a:p>
            <a:pPr marL="342900" indent="-342900"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1AB0-341C-4A5E-8960-15592B4622D3}" type="slidenum">
              <a:rPr lang="en-US"/>
              <a:pPr/>
              <a:t>50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Query-driven Approach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Built multidimensional histograms based on query results (Microsoft)</a:t>
            </a:r>
          </a:p>
          <a:p>
            <a:pPr>
              <a:buFontTx/>
              <a:buChar char="•"/>
            </a:pPr>
            <a:r>
              <a:rPr lang="en-US"/>
              <a:t>Improve cardinality estimates by looking at the intermediate query results (IBM)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353425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>
                <a:solidFill>
                  <a:schemeClr val="tx2"/>
                </a:solidFill>
              </a:rPr>
              <a:t>Both techniques generate statistical soft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EBB-6ECF-4718-A854-A55622945A54}" type="slidenum">
              <a:rPr lang="en-US"/>
              <a:pPr/>
              <a:t>51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Data-driven Approach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Lots of methods using Bayesian networks to infer statistical soft constraint</a:t>
            </a:r>
          </a:p>
          <a:p>
            <a:pPr>
              <a:buFontTx/>
              <a:buChar char="•"/>
            </a:pPr>
            <a:r>
              <a:rPr lang="en-US"/>
              <a:t>Lots of methods to discover functional dependencies in data (absolute soft constraints)</a:t>
            </a:r>
          </a:p>
          <a:p>
            <a:pPr>
              <a:buFontTx/>
              <a:buChar char="•"/>
            </a:pPr>
            <a:r>
              <a:rPr lang="en-US"/>
              <a:t>Most recently, BHUNT and CORDS use sampling to discover soft constraints (IBM)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BFE-8605-49B2-B989-6D4B820EFE50}" type="slidenum">
              <a:rPr lang="en-US"/>
              <a:pPr/>
              <a:t>52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Q. Cheng, J. Gryz, F. Koo, T. Y. Cliff Leung, L. Liu, X. Qian, B. Schiefer: </a:t>
            </a:r>
            <a:r>
              <a:rPr lang="en-US" sz="2000" i="1"/>
              <a:t>Implementation of Two Semantic Query Optimization Techniques in DB2 Universal Database</a:t>
            </a:r>
            <a:r>
              <a:rPr lang="en-US" sz="2000"/>
              <a:t>. VLDB 1999.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Edmonds, J. Gryz, D. Liang, R. Miller: </a:t>
            </a:r>
            <a:r>
              <a:rPr lang="en-US" sz="2000" i="1"/>
              <a:t>Mining for Empty Rectangles in Large Data Sets. </a:t>
            </a:r>
            <a:r>
              <a:rPr lang="en-US" sz="2000"/>
              <a:t>ICDT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Gryz, B. Schiefer, J. Zheng, C. Zuzarte</a:t>
            </a:r>
            <a:r>
              <a:rPr lang="en-US" sz="2000" b="1"/>
              <a:t>: </a:t>
            </a:r>
            <a:r>
              <a:rPr lang="en-US" sz="2000" i="1"/>
              <a:t>Discovery and Application of Check Constraints in DB2. </a:t>
            </a:r>
            <a:r>
              <a:rPr lang="en-US" sz="2000"/>
              <a:t>ICDE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P. Godfrey, J. Gryz, C. Zuzarte: </a:t>
            </a:r>
            <a:r>
              <a:rPr lang="en-US" sz="2000" i="1"/>
              <a:t>Exploiting Constraint-Like Data Characterizations in Query Optimization</a:t>
            </a:r>
            <a:r>
              <a:rPr lang="en-US" sz="2000"/>
              <a:t>. SIGMOD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Gryz, D. Liang: </a:t>
            </a:r>
            <a:r>
              <a:rPr lang="en-US" sz="2000" i="1"/>
              <a:t>Query Optimization via Empty Joins</a:t>
            </a:r>
            <a:r>
              <a:rPr lang="en-US" sz="2000"/>
              <a:t>. DEXA 2002.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Gryz, D. Liang: </a:t>
            </a:r>
            <a:r>
              <a:rPr lang="en-US" sz="2000" i="1"/>
              <a:t>Query Cardinality Estimation via Data Mining</a:t>
            </a:r>
            <a:r>
              <a:rPr lang="en-US" sz="2000"/>
              <a:t>. IIS 2004.</a:t>
            </a:r>
            <a:endParaRPr lang="en-US">
              <a:latin typeface="Arial" pitchFamily="34" charset="0"/>
            </a:endParaRP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B73-C485-40A4-B39D-E6152A3B82F5}" type="slidenum">
              <a:rPr lang="en-US"/>
              <a:pPr/>
              <a:t>6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Algorithm for join elimination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r>
              <a:rPr lang="en-US" dirty="0"/>
              <a:t>1. Derive column transitivity classes from the join predicates in the query</a:t>
            </a:r>
          </a:p>
          <a:p>
            <a:r>
              <a:rPr lang="en-US" dirty="0"/>
              <a:t>2. Divide the relations in the query that are related through RI constraints into removable and non-removable</a:t>
            </a:r>
          </a:p>
          <a:p>
            <a:r>
              <a:rPr lang="en-US" dirty="0"/>
              <a:t>3. Eliminate all removable relations from the query</a:t>
            </a:r>
          </a:p>
          <a:p>
            <a:r>
              <a:rPr lang="en-US" dirty="0"/>
              <a:t>4. Add </a:t>
            </a:r>
            <a:r>
              <a:rPr lang="en-US" i="1" dirty="0"/>
              <a:t>is not null </a:t>
            </a:r>
            <a:r>
              <a:rPr lang="en-US" dirty="0"/>
              <a:t>predicate to foreign key columns of all tables whose RI parents were removed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EBD-01AC-449E-8CF5-B04D53F0D0EF}" type="slidenum">
              <a:rPr lang="en-US"/>
              <a:pPr/>
              <a:t>7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601200" cy="1143000"/>
          </a:xfrm>
        </p:spPr>
        <p:txBody>
          <a:bodyPr/>
          <a:lstStyle/>
          <a:p>
            <a:r>
              <a:rPr lang="en-US" sz="4000"/>
              <a:t>Algorithm for join elimination: example</a:t>
            </a: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0" y="4876800"/>
            <a:ext cx="625475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C.C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1981200" y="2895600"/>
            <a:ext cx="9144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PS.S</a:t>
            </a:r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390172" name="Group 28"/>
          <p:cNvGrpSpPr>
            <a:grpSpLocks/>
          </p:cNvGrpSpPr>
          <p:nvPr/>
        </p:nvGrpSpPr>
        <p:grpSpPr bwMode="auto">
          <a:xfrm>
            <a:off x="304800" y="3124200"/>
            <a:ext cx="2393950" cy="2179638"/>
            <a:chOff x="192" y="1296"/>
            <a:chExt cx="1508" cy="1373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192" y="1488"/>
              <a:ext cx="0" cy="81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1296" y="2400"/>
              <a:ext cx="40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O.C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53" name="Line 9"/>
            <p:cNvSpPr>
              <a:spLocks noChangeShapeType="1"/>
            </p:cNvSpPr>
            <p:nvPr/>
          </p:nvSpPr>
          <p:spPr bwMode="auto">
            <a:xfrm>
              <a:off x="384" y="129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5" name="Line 11"/>
            <p:cNvSpPr>
              <a:spLocks noChangeShapeType="1"/>
            </p:cNvSpPr>
            <p:nvPr/>
          </p:nvSpPr>
          <p:spPr bwMode="auto">
            <a:xfrm>
              <a:off x="432" y="2544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90159" name="Text Box 15"/>
          <p:cNvSpPr txBox="1">
            <a:spLocks noChangeArrowheads="1"/>
          </p:cNvSpPr>
          <p:nvPr/>
        </p:nvSpPr>
        <p:spPr bwMode="auto">
          <a:xfrm>
            <a:off x="0" y="2895600"/>
            <a:ext cx="56515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S.S</a:t>
            </a:r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390178" name="Group 34"/>
          <p:cNvGrpSpPr>
            <a:grpSpLocks/>
          </p:cNvGrpSpPr>
          <p:nvPr/>
        </p:nvGrpSpPr>
        <p:grpSpPr bwMode="auto">
          <a:xfrm>
            <a:off x="2667000" y="2895600"/>
            <a:ext cx="3844925" cy="2408238"/>
            <a:chOff x="1728" y="1152"/>
            <a:chExt cx="2422" cy="1517"/>
          </a:xfrm>
        </p:grpSpPr>
        <p:sp>
          <p:nvSpPr>
            <p:cNvPr id="390149" name="Text Box 5"/>
            <p:cNvSpPr txBox="1">
              <a:spLocks noChangeArrowheads="1"/>
            </p:cNvSpPr>
            <p:nvPr/>
          </p:nvSpPr>
          <p:spPr bwMode="auto">
            <a:xfrm>
              <a:off x="3696" y="1152"/>
              <a:ext cx="45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PS.S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3696" y="2400"/>
              <a:ext cx="40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O.C</a:t>
              </a:r>
            </a:p>
          </p:txBody>
        </p:sp>
        <p:sp>
          <p:nvSpPr>
            <p:cNvPr id="390156" name="Line 12"/>
            <p:cNvSpPr>
              <a:spLocks noChangeShapeType="1"/>
            </p:cNvSpPr>
            <p:nvPr/>
          </p:nvSpPr>
          <p:spPr bwMode="auto">
            <a:xfrm>
              <a:off x="1728" y="1920"/>
              <a:ext cx="547" cy="0"/>
            </a:xfrm>
            <a:prstGeom prst="line">
              <a:avLst/>
            </a:prstGeom>
            <a:noFill/>
            <a:ln w="53975" cap="sq">
              <a:solidFill>
                <a:schemeClr val="tx1"/>
              </a:solidFill>
              <a:miter lim="800000"/>
              <a:headEnd type="none" w="sm" len="sm"/>
              <a:tailEnd type="arrow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2448" y="2400"/>
              <a:ext cx="39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C.C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2448" y="1152"/>
              <a:ext cx="356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S.S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61" name="Line 17"/>
            <p:cNvSpPr>
              <a:spLocks noChangeShapeType="1"/>
            </p:cNvSpPr>
            <p:nvPr/>
          </p:nvSpPr>
          <p:spPr bwMode="auto">
            <a:xfrm flipH="1">
              <a:off x="2832" y="1296"/>
              <a:ext cx="81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2" name="Line 18"/>
            <p:cNvSpPr>
              <a:spLocks noChangeShapeType="1"/>
            </p:cNvSpPr>
            <p:nvPr/>
          </p:nvSpPr>
          <p:spPr bwMode="auto">
            <a:xfrm flipH="1">
              <a:off x="2880" y="2544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3" name="Line 19"/>
            <p:cNvSpPr>
              <a:spLocks noChangeShapeType="1"/>
            </p:cNvSpPr>
            <p:nvPr/>
          </p:nvSpPr>
          <p:spPr bwMode="auto">
            <a:xfrm>
              <a:off x="2640" y="1392"/>
              <a:ext cx="0" cy="10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4" name="Line 20"/>
            <p:cNvSpPr>
              <a:spLocks noChangeShapeType="1"/>
            </p:cNvSpPr>
            <p:nvPr/>
          </p:nvSpPr>
          <p:spPr bwMode="auto">
            <a:xfrm>
              <a:off x="3888" y="1392"/>
              <a:ext cx="0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5" name="Line 21"/>
            <p:cNvSpPr>
              <a:spLocks noChangeShapeType="1"/>
            </p:cNvSpPr>
            <p:nvPr/>
          </p:nvSpPr>
          <p:spPr bwMode="auto">
            <a:xfrm>
              <a:off x="2784" y="1392"/>
              <a:ext cx="960" cy="10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6" name="Line 22"/>
            <p:cNvSpPr>
              <a:spLocks noChangeShapeType="1"/>
            </p:cNvSpPr>
            <p:nvPr/>
          </p:nvSpPr>
          <p:spPr bwMode="auto">
            <a:xfrm flipH="1">
              <a:off x="2832" y="1392"/>
              <a:ext cx="912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90174" name="Group 30"/>
          <p:cNvGrpSpPr>
            <a:grpSpLocks/>
          </p:cNvGrpSpPr>
          <p:nvPr/>
        </p:nvGrpSpPr>
        <p:grpSpPr bwMode="auto">
          <a:xfrm>
            <a:off x="6705600" y="2895600"/>
            <a:ext cx="2092325" cy="2408238"/>
            <a:chOff x="4080" y="1152"/>
            <a:chExt cx="1318" cy="1517"/>
          </a:xfrm>
        </p:grpSpPr>
        <p:sp>
          <p:nvSpPr>
            <p:cNvPr id="390167" name="Line 23"/>
            <p:cNvSpPr>
              <a:spLocks noChangeShapeType="1"/>
            </p:cNvSpPr>
            <p:nvPr/>
          </p:nvSpPr>
          <p:spPr bwMode="auto">
            <a:xfrm>
              <a:off x="4080" y="1920"/>
              <a:ext cx="547" cy="0"/>
            </a:xfrm>
            <a:prstGeom prst="line">
              <a:avLst/>
            </a:prstGeom>
            <a:noFill/>
            <a:ln w="53975" cap="sq">
              <a:solidFill>
                <a:schemeClr val="tx1"/>
              </a:solidFill>
              <a:miter lim="800000"/>
              <a:headEnd type="none" w="sm" len="sm"/>
              <a:tailEnd type="arrow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8" name="Text Box 24"/>
            <p:cNvSpPr txBox="1">
              <a:spLocks noChangeArrowheads="1"/>
            </p:cNvSpPr>
            <p:nvPr/>
          </p:nvSpPr>
          <p:spPr bwMode="auto">
            <a:xfrm>
              <a:off x="4944" y="1152"/>
              <a:ext cx="45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PS.S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4944" y="2400"/>
              <a:ext cx="40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O.C</a:t>
              </a:r>
            </a:p>
          </p:txBody>
        </p:sp>
        <p:sp>
          <p:nvSpPr>
            <p:cNvPr id="390171" name="Line 27"/>
            <p:cNvSpPr>
              <a:spLocks noChangeShapeType="1"/>
            </p:cNvSpPr>
            <p:nvPr/>
          </p:nvSpPr>
          <p:spPr bwMode="auto">
            <a:xfrm>
              <a:off x="5136" y="1440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852B-6D7B-4843-B2B3-BC53B5B56DD6}" type="slidenum">
              <a:rPr lang="en-US"/>
              <a:pPr/>
              <a:t>8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Windows NT Server 4.0 on a 4-way Pentium II Xeon 450 with 4GB of memory</a:t>
            </a:r>
          </a:p>
          <a:p>
            <a:pPr>
              <a:buFontTx/>
              <a:buChar char="•"/>
            </a:pPr>
            <a:r>
              <a:rPr lang="en-US"/>
              <a:t>DB2 OLAP Server</a:t>
            </a:r>
          </a:p>
          <a:p>
            <a:pPr>
              <a:buFontTx/>
              <a:buChar char="•"/>
            </a:pPr>
            <a:r>
              <a:rPr lang="en-US"/>
              <a:t>APB-1 OLAP Benchmark</a:t>
            </a:r>
          </a:p>
          <a:p>
            <a:pPr lvl="1"/>
            <a:r>
              <a:rPr lang="en-US"/>
              <a:t>one fact table and six dimension tables</a:t>
            </a:r>
          </a:p>
          <a:p>
            <a:pPr lvl="1"/>
            <a:r>
              <a:rPr lang="en-US"/>
              <a:t>starview defined as a join of all tables</a:t>
            </a:r>
          </a:p>
          <a:p>
            <a:pPr>
              <a:buFontTx/>
              <a:buChar char="•"/>
            </a:pPr>
            <a:r>
              <a:rPr lang="en-US"/>
              <a:t>Optimization: </a:t>
            </a:r>
          </a:p>
          <a:p>
            <a:pPr lvl="1"/>
            <a:r>
              <a:rPr lang="en-US"/>
              <a:t>remove one or more dimension tables from the query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B27E-7B0B-4073-986C-E88B5EB3E4D0}" type="slidenum">
              <a:rPr lang="en-US"/>
              <a:pPr/>
              <a:t>9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 for join elimination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9138"/>
          <a:ext cx="7770813" cy="4097337"/>
        </p:xfrm>
        <a:graphic>
          <a:graphicData uri="http://schemas.openxmlformats.org/presentationml/2006/ole">
            <p:oleObj spid="_x0000_s387075" name="Chart" r:id="rId4" imgW="7688520" imgH="406332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2136</TotalTime>
  <Words>1658</Words>
  <Application>Microsoft Office PowerPoint</Application>
  <PresentationFormat>On-screen Show (4:3)</PresentationFormat>
  <Paragraphs>413</Paragraphs>
  <Slides>52</Slides>
  <Notes>52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Times New Roman</vt:lpstr>
      <vt:lpstr>Allegro BT</vt:lpstr>
      <vt:lpstr>Wingdings</vt:lpstr>
      <vt:lpstr>Symbol</vt:lpstr>
      <vt:lpstr>CityBlueprint</vt:lpstr>
      <vt:lpstr>UniversalMath1 BT</vt:lpstr>
      <vt:lpstr>Tahoma</vt:lpstr>
      <vt:lpstr>Pulse</vt:lpstr>
      <vt:lpstr>Custom Design</vt:lpstr>
      <vt:lpstr>Chart</vt:lpstr>
      <vt:lpstr>Document</vt:lpstr>
      <vt:lpstr>CorelDRAW</vt:lpstr>
      <vt:lpstr>CorelPhotoPaint.Image.7</vt:lpstr>
      <vt:lpstr>Data Mining for Query Optimization</vt:lpstr>
      <vt:lpstr>Outline</vt:lpstr>
      <vt:lpstr>Semantic Query Optimization </vt:lpstr>
      <vt:lpstr>Commercial implementations of SQO</vt:lpstr>
      <vt:lpstr>Join elimination: example</vt:lpstr>
      <vt:lpstr>Algorithm for join elimination</vt:lpstr>
      <vt:lpstr>Algorithm for join elimination: example</vt:lpstr>
      <vt:lpstr>Experiments</vt:lpstr>
      <vt:lpstr>Performance results for join elimination</vt:lpstr>
      <vt:lpstr>Predicate Introduction: Example</vt:lpstr>
      <vt:lpstr>Algorithm for Predicate Introduction</vt:lpstr>
      <vt:lpstr>Experiments</vt:lpstr>
      <vt:lpstr>Queries</vt:lpstr>
      <vt:lpstr>Performance Results for Index Introduction</vt:lpstr>
      <vt:lpstr>The Culprit</vt:lpstr>
      <vt:lpstr>Soft Constraints</vt:lpstr>
      <vt:lpstr>Soft Constraints</vt:lpstr>
      <vt:lpstr>Soft Constraints (cont.)</vt:lpstr>
      <vt:lpstr>Implementation of Soft Constraints</vt:lpstr>
      <vt:lpstr>Informational Check Constraint</vt:lpstr>
      <vt:lpstr>Enforcing Validation</vt:lpstr>
      <vt:lpstr>Informational RI Constraint</vt:lpstr>
      <vt:lpstr>Query Optimization via Empty Joins</vt:lpstr>
      <vt:lpstr>Example</vt:lpstr>
      <vt:lpstr>Matrix representation of empty joins</vt:lpstr>
      <vt:lpstr>Staircase data structure</vt:lpstr>
      <vt:lpstr>Properties of the algorithm</vt:lpstr>
      <vt:lpstr>How many empty rectangles are there?</vt:lpstr>
      <vt:lpstr>How big are the rectangles?</vt:lpstr>
      <vt:lpstr>Query rewrite: simple case</vt:lpstr>
      <vt:lpstr>Query rewrite: complex case</vt:lpstr>
      <vt:lpstr>Experiment I: Size of the Overlap</vt:lpstr>
      <vt:lpstr>Experiment 2: Type of Overlap</vt:lpstr>
      <vt:lpstr>Experiment 3: Number of Empty Joins Used in Rewrite</vt:lpstr>
      <vt:lpstr>How much do the rectangles overlap with queries?</vt:lpstr>
      <vt:lpstr>Query optimization experiments </vt:lpstr>
      <vt:lpstr>Query Cardinality Estimate via Empty Joins</vt:lpstr>
      <vt:lpstr>Query Cardinality Estimate via Empty Joins (SIEQE)</vt:lpstr>
      <vt:lpstr>The Strategy</vt:lpstr>
      <vt:lpstr>Experiments  Number of queries for which the error is less than a given limit</vt:lpstr>
      <vt:lpstr>Experiments  Estimation error as a function of the size of the overlap of a query and an empty region</vt:lpstr>
      <vt:lpstr>Discovery of Check Constraints and Their Application in DB2 </vt:lpstr>
      <vt:lpstr>Correlations between attributes over ordered domains</vt:lpstr>
      <vt:lpstr>Partitioning</vt:lpstr>
      <vt:lpstr>Experiments in TPC-H</vt:lpstr>
      <vt:lpstr>Applications</vt:lpstr>
      <vt:lpstr>Example</vt:lpstr>
      <vt:lpstr>Example (cont.)</vt:lpstr>
      <vt:lpstr>Other Research on the Use of Soft Constraints in Query Optimization</vt:lpstr>
      <vt:lpstr>Query-driven Approach</vt:lpstr>
      <vt:lpstr>Data-driven Approach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Two Semantic Query Optimization Techniques in IBM DB2</dc:title>
  <dc:creator>Jarek Gryz</dc:creator>
  <cp:lastModifiedBy>Jarek</cp:lastModifiedBy>
  <cp:revision>80</cp:revision>
  <cp:lastPrinted>2000-09-28T14:42:54Z</cp:lastPrinted>
  <dcterms:created xsi:type="dcterms:W3CDTF">1999-06-28T23:01:24Z</dcterms:created>
  <dcterms:modified xsi:type="dcterms:W3CDTF">2010-05-17T06:44:41Z</dcterms:modified>
</cp:coreProperties>
</file>