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6" r:id="rId1"/>
    <p:sldMasterId id="2147483668" r:id="rId2"/>
  </p:sldMasterIdLst>
  <p:notesMasterIdLst>
    <p:notesMasterId r:id="rId55"/>
  </p:notesMasterIdLst>
  <p:handoutMasterIdLst>
    <p:handoutMasterId r:id="rId56"/>
  </p:handoutMasterIdLst>
  <p:sldIdLst>
    <p:sldId id="256" r:id="rId3"/>
    <p:sldId id="259" r:id="rId4"/>
    <p:sldId id="536" r:id="rId5"/>
    <p:sldId id="544" r:id="rId6"/>
    <p:sldId id="540" r:id="rId7"/>
    <p:sldId id="547" r:id="rId8"/>
    <p:sldId id="548" r:id="rId9"/>
    <p:sldId id="549" r:id="rId10"/>
    <p:sldId id="545" r:id="rId11"/>
    <p:sldId id="537" r:id="rId12"/>
    <p:sldId id="543" r:id="rId13"/>
    <p:sldId id="539" r:id="rId14"/>
    <p:sldId id="551" r:id="rId15"/>
    <p:sldId id="550" r:id="rId16"/>
    <p:sldId id="541" r:id="rId17"/>
    <p:sldId id="599" r:id="rId18"/>
    <p:sldId id="596" r:id="rId19"/>
    <p:sldId id="601" r:id="rId20"/>
    <p:sldId id="597" r:id="rId21"/>
    <p:sldId id="593" r:id="rId22"/>
    <p:sldId id="594" r:id="rId23"/>
    <p:sldId id="595" r:id="rId24"/>
    <p:sldId id="598" r:id="rId25"/>
    <p:sldId id="552" r:id="rId26"/>
    <p:sldId id="554" r:id="rId27"/>
    <p:sldId id="555" r:id="rId28"/>
    <p:sldId id="569" r:id="rId29"/>
    <p:sldId id="570" r:id="rId30"/>
    <p:sldId id="557" r:id="rId31"/>
    <p:sldId id="582" r:id="rId32"/>
    <p:sldId id="583" r:id="rId33"/>
    <p:sldId id="584" r:id="rId34"/>
    <p:sldId id="585" r:id="rId35"/>
    <p:sldId id="586" r:id="rId36"/>
    <p:sldId id="556" r:id="rId37"/>
    <p:sldId id="558" r:id="rId38"/>
    <p:sldId id="592" r:id="rId39"/>
    <p:sldId id="589" r:id="rId40"/>
    <p:sldId id="590" r:id="rId41"/>
    <p:sldId id="588" r:id="rId42"/>
    <p:sldId id="591" r:id="rId43"/>
    <p:sldId id="559" r:id="rId44"/>
    <p:sldId id="561" r:id="rId45"/>
    <p:sldId id="562" r:id="rId46"/>
    <p:sldId id="563" r:id="rId47"/>
    <p:sldId id="564" r:id="rId48"/>
    <p:sldId id="565" r:id="rId49"/>
    <p:sldId id="566" r:id="rId50"/>
    <p:sldId id="600" r:id="rId51"/>
    <p:sldId id="602" r:id="rId52"/>
    <p:sldId id="603" r:id="rId53"/>
    <p:sldId id="560" r:id="rId54"/>
  </p:sldIdLst>
  <p:sldSz cx="9144000" cy="6858000" type="screen4x3"/>
  <p:notesSz cx="6858000" cy="8897938"/>
  <p:embeddedFontLst>
    <p:embeddedFont>
      <p:font typeface="Allegro BT"/>
      <p:regular r:id="rId57"/>
    </p:embeddedFont>
    <p:embeddedFont>
      <p:font typeface="CityBlueprint"/>
      <p:regular r:id="rId58"/>
    </p:embeddedFont>
    <p:embeddedFont>
      <p:font typeface="UniversalMath1 BT"/>
      <p:regular r:id="rId59"/>
    </p:embeddedFont>
    <p:embeddedFont>
      <p:font typeface="Tahoma" pitchFamily="34" charset="0"/>
      <p:regular r:id="rId60"/>
      <p:bold r:id="rId61"/>
    </p:embeddedFont>
  </p:embeddedFont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66"/>
    <a:srgbClr val="CC0099"/>
    <a:srgbClr val="FFFF66"/>
    <a:srgbClr val="000066"/>
    <a:srgbClr val="003399"/>
    <a:srgbClr val="FF505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33" d="100"/>
          <a:sy n="133" d="100"/>
        </p:scale>
        <p:origin x="-18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notesViewPr>
    <p:cSldViewPr snapToObjects="1">
      <p:cViewPr varScale="1">
        <p:scale>
          <a:sx n="57" d="100"/>
          <a:sy n="57" d="100"/>
        </p:scale>
        <p:origin x="-1794" y="-78"/>
      </p:cViewPr>
      <p:guideLst>
        <p:guide orient="horz" pos="280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wmf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wmf"/><Relationship Id="rId4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/>
              <a:t>Jarek Gryz</a:t>
            </a:r>
          </a:p>
        </p:txBody>
      </p:sp>
      <p:sp>
        <p:nvSpPr>
          <p:cNvPr id="3727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727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/>
              <a:t>Implementation of Two Semantic Query Optimization Techniques in IBM DB2</a:t>
            </a:r>
          </a:p>
        </p:txBody>
      </p:sp>
      <p:sp>
        <p:nvSpPr>
          <p:cNvPr id="3727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AEA2A7C-207F-47B6-ACC3-D0FC6493F6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04913" y="666750"/>
            <a:ext cx="4449762" cy="333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25925"/>
            <a:ext cx="50292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A0570BF1-762E-490E-8CB4-0F342273E4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3302A-24FB-4F36-9EB7-9438F257A834}" type="slidenum">
              <a:rPr lang="en-US"/>
              <a:pPr/>
              <a:t>1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666C3-D62A-4AE1-8550-D6EEFABDC41B}" type="slidenum">
              <a:rPr lang="en-US"/>
              <a:pPr/>
              <a:t>10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92867-9293-4308-9250-838C2409A99B}" type="slidenum">
              <a:rPr lang="en-US"/>
              <a:pPr/>
              <a:t>11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B7012-D679-4638-AAB8-88AD85F5E1FC}" type="slidenum">
              <a:rPr lang="en-US"/>
              <a:pPr/>
              <a:t>12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900CA-A88E-4060-9E02-D50F90A0CC28}" type="slidenum">
              <a:rPr lang="en-US"/>
              <a:pPr/>
              <a:t>13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56EA9-096A-4B20-A079-458801FEA456}" type="slidenum">
              <a:rPr lang="en-US"/>
              <a:pPr/>
              <a:t>14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E4AB-60A0-4063-87C8-C7444F3DB8C4}" type="slidenum">
              <a:rPr lang="en-US"/>
              <a:pPr/>
              <a:t>15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B2A3E-5B86-4723-946D-AC413FE3CD1B}" type="slidenum">
              <a:rPr lang="en-US"/>
              <a:pPr/>
              <a:t>16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362E1-65B1-4598-9790-0211F00A04E4}" type="slidenum">
              <a:rPr lang="en-US"/>
              <a:pPr/>
              <a:t>17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EA68A-D5DC-47F8-BAC9-AFFCEF9A63BF}" type="slidenum">
              <a:rPr lang="en-US"/>
              <a:pPr/>
              <a:t>18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7282B-6B50-4F23-89EF-49A1ABED4130}" type="slidenum">
              <a:rPr lang="en-US"/>
              <a:pPr/>
              <a:t>19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A4269-68D3-49E1-851A-E416282E049A}" type="slidenum">
              <a:rPr lang="en-US"/>
              <a:pPr/>
              <a:t>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4CCB3-F27D-439D-9641-5D3235972DC9}" type="slidenum">
              <a:rPr lang="en-US"/>
              <a:pPr/>
              <a:t>20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AC5F5-4512-47A1-8471-074C1CE8DD6D}" type="slidenum">
              <a:rPr lang="en-US"/>
              <a:pPr/>
              <a:t>21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AC184-3D8A-48BA-8516-6BC8828AB8DB}" type="slidenum">
              <a:rPr lang="en-US"/>
              <a:pPr/>
              <a:t>22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E915E-9694-4AE0-856C-7923E5D05606}" type="slidenum">
              <a:rPr lang="en-US"/>
              <a:pPr/>
              <a:t>23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8F0F3-5228-4509-91E6-51AF31E411DB}" type="slidenum">
              <a:rPr lang="en-US"/>
              <a:pPr/>
              <a:t>24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59F1C-DF86-47AD-AC41-BC00DCB45753}" type="slidenum">
              <a:rPr lang="en-US"/>
              <a:pPr/>
              <a:t>25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88DC1-5201-4355-8C68-8638903F9966}" type="slidenum">
              <a:rPr lang="en-US"/>
              <a:pPr/>
              <a:t>26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B9CC4-DBB0-4488-84E8-29E590F436E3}" type="slidenum">
              <a:rPr lang="en-US"/>
              <a:pPr/>
              <a:t>27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9766D-C683-484D-9339-93015F7C6F8A}" type="slidenum">
              <a:rPr lang="en-US"/>
              <a:pPr/>
              <a:t>28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8C142-CD65-4F9D-950B-940F7484D1C2}" type="slidenum">
              <a:rPr lang="en-US"/>
              <a:pPr/>
              <a:t>29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49340-7219-4A4C-9143-C5A49BDED167}" type="slidenum">
              <a:rPr lang="en-US"/>
              <a:pPr/>
              <a:t>3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4D944-8762-4735-8323-8D9839B779E7}" type="slidenum">
              <a:rPr lang="en-US"/>
              <a:pPr/>
              <a:t>30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B0F22-EF0C-4D70-9ECB-EE0972C2F46D}" type="slidenum">
              <a:rPr lang="en-US"/>
              <a:pPr/>
              <a:t>31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58F3C-14FA-461E-903B-E24113B30485}" type="slidenum">
              <a:rPr lang="en-US"/>
              <a:pPr/>
              <a:t>32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8D9D3-09A5-4EAB-B15F-3586EF9FC9A3}" type="slidenum">
              <a:rPr lang="en-US"/>
              <a:pPr/>
              <a:t>33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66CFA-343E-4024-A4C1-A54BB1A985E3}" type="slidenum">
              <a:rPr lang="en-US"/>
              <a:pPr/>
              <a:t>34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C415D-F2EE-4C3C-AB3D-A9AADF56D9A9}" type="slidenum">
              <a:rPr lang="en-US"/>
              <a:pPr/>
              <a:t>35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48CCD-7781-4E28-9CC0-B3E189AFA15A}" type="slidenum">
              <a:rPr lang="en-US"/>
              <a:pPr/>
              <a:t>36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08491-30AB-4024-AEE6-43459FD07651}" type="slidenum">
              <a:rPr lang="en-US"/>
              <a:pPr/>
              <a:t>37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2112C-75C1-4370-859B-A9A401859F2F}" type="slidenum">
              <a:rPr lang="en-US"/>
              <a:pPr/>
              <a:t>38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A5607-3F6A-4BE3-93CC-BDE998FF6EB7}" type="slidenum">
              <a:rPr lang="en-US"/>
              <a:pPr/>
              <a:t>39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7E80C-3DEC-46B8-94DA-49C05325630B}" type="slidenum">
              <a:rPr lang="en-US"/>
              <a:pPr/>
              <a:t>4</a:t>
            </a:fld>
            <a:endParaRPr lang="en-US"/>
          </a:p>
        </p:txBody>
      </p:sp>
      <p:sp>
        <p:nvSpPr>
          <p:cNvPr id="4218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11E6A-45DC-4940-9E80-014624740643}" type="slidenum">
              <a:rPr lang="en-US"/>
              <a:pPr/>
              <a:t>40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570D1-5BC0-45D6-AF38-C5B5BCFACF00}" type="slidenum">
              <a:rPr lang="en-US"/>
              <a:pPr/>
              <a:t>41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352DA-2FCB-4945-A735-6A7C8CA250EA}" type="slidenum">
              <a:rPr lang="en-US"/>
              <a:pPr/>
              <a:t>42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76C5B-C7CB-4298-8134-2157779DBE08}" type="slidenum">
              <a:rPr lang="en-US"/>
              <a:pPr/>
              <a:t>43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FE1C3-630E-4C69-BBD9-392F48A3B793}" type="slidenum">
              <a:rPr lang="en-US"/>
              <a:pPr/>
              <a:t>44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F69F-E933-4C87-BF6A-0052F1DE2F6C}" type="slidenum">
              <a:rPr lang="en-US"/>
              <a:pPr/>
              <a:t>45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CBBA3-C36C-4C06-A7B7-A3A027852761}" type="slidenum">
              <a:rPr lang="en-US"/>
              <a:pPr/>
              <a:t>46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F3AFC-23FE-4204-A13F-8B4FA14F4EAD}" type="slidenum">
              <a:rPr lang="en-US"/>
              <a:pPr/>
              <a:t>47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877FA-BA2C-41CB-8B02-6F21BD604D69}" type="slidenum">
              <a:rPr lang="en-US"/>
              <a:pPr/>
              <a:t>48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EA76-3AAD-4572-B705-1503340DEBC3}" type="slidenum">
              <a:rPr lang="en-US"/>
              <a:pPr/>
              <a:t>49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14217-8E07-41E9-86A0-AA7EA5EF80AB}" type="slidenum">
              <a:rPr lang="en-US"/>
              <a:pPr/>
              <a:t>5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74C7A-9F6F-4457-8C09-6A7B8CFD6E04}" type="slidenum">
              <a:rPr lang="en-US"/>
              <a:pPr/>
              <a:t>50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B7BD3-27FA-4495-8C67-037F7CA47218}" type="slidenum">
              <a:rPr lang="en-US"/>
              <a:pPr/>
              <a:t>51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3E210-052D-4551-A8F0-7CEE6EC3BA32}" type="slidenum">
              <a:rPr lang="en-US"/>
              <a:pPr/>
              <a:t>52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A98C0-11B5-4048-8E03-51D5784E233A}" type="slidenum">
              <a:rPr lang="en-US"/>
              <a:pPr/>
              <a:t>6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B36C8-A892-4C2E-B9C7-D9377310AA2E}" type="slidenum">
              <a:rPr lang="en-US"/>
              <a:pPr/>
              <a:t>7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5C800-71F1-4FFD-8329-C37F4AD3F2DF}" type="slidenum">
              <a:rPr lang="en-US"/>
              <a:pPr/>
              <a:t>8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9E7BF-DC46-4085-85D9-6371994C53CE}" type="slidenum">
              <a:rPr lang="en-US"/>
              <a:pPr/>
              <a:t>9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2979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82980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1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2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3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4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5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6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7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2988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2989" name="Rectangle 10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2990" name="Rectangle 10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2991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0C7D6A-6B02-4DB1-A792-4D41A1D3F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3A909-F9C9-4D4C-9AC9-9632634C2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8DB20-9AEA-4CE0-95DA-BF85A6FE2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09CBE0-9D89-4781-86C7-B29A36EBC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0FE4A3-E632-41EC-85E4-EADD9AD70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471E-6879-4F90-B371-D9B740825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A255-72A6-49D3-A049-82509242C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05BB9-182D-4D08-BD10-823671CA6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BD275-0FB9-487B-8420-79892B26D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35AEF-4BD3-4ADA-80F8-00860E2E3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52D05-AC0A-4125-B350-8D861D89D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470E6-A231-4C50-B8D3-E0B17F949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2DEC8-364A-4D60-8FC2-905E12ABE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91FC-AA9D-4D37-8609-B3227C510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63AEC-9EB7-4BB8-8FB0-ABB419AB2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6C69A-949E-47F1-8A02-78D49058D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169C8-C932-44DD-BE03-86E7A112F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226B-B069-409E-B99D-411CB6DD4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CC8C3-8CAE-4239-A57A-892BF2714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170E4-19E1-4853-B24D-9B2DDB2AF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158C6-D46A-4BD1-8C9B-8111E77B2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CED0D-C4FE-452D-A321-5AE6A2378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4493D-DB34-454B-AD86-0BA49F466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86A00-CA78-4B6B-8972-8C00996FA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195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8195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5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5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5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196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19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1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196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30328271-23DD-48A3-AA7E-4424ACEAB74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90" r:id="rId12"/>
    <p:sldLayoutId id="214748369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4F4A914C-5E22-417D-9336-69ACC262E2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1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Microsoft_Office_Word_97_-_2003_Document3.doc"/><Relationship Id="rId4" Type="http://schemas.openxmlformats.org/officeDocument/2006/relationships/oleObject" Target="../embeddings/Microsoft_Office_Word_97_-_2003_Document2.doc"/><Relationship Id="rId9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2667000"/>
          </a:xfrm>
        </p:spPr>
        <p:txBody>
          <a:bodyPr/>
          <a:lstStyle/>
          <a:p>
            <a:r>
              <a:rPr lang="pl-PL" dirty="0" smtClean="0">
                <a:solidFill>
                  <a:srgbClr val="0033CC"/>
                </a:solidFill>
              </a:rPr>
              <a:t>Semantic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Query Optimization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895600" y="2819400"/>
            <a:ext cx="3200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0B2-DA06-4F7B-AB5C-93FF5D771F4D}" type="slidenum">
              <a:rPr lang="en-US"/>
              <a:pPr/>
              <a:t>10</a:t>
            </a:fld>
            <a:endParaRPr lang="en-US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Predicate Introduction: Example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219200"/>
          </a:xfrm>
        </p:spPr>
        <p:txBody>
          <a:bodyPr/>
          <a:lstStyle/>
          <a:p>
            <a:r>
              <a:rPr lang="en-US" sz="1800" b="1"/>
              <a:t>select</a:t>
            </a:r>
            <a:r>
              <a:rPr lang="en-US" sz="1800"/>
              <a:t>	sum(l_extendedprice * l_discount) as revenue</a:t>
            </a:r>
          </a:p>
          <a:p>
            <a:r>
              <a:rPr lang="en-US" sz="1800" b="1"/>
              <a:t>from</a:t>
            </a:r>
            <a:r>
              <a:rPr lang="en-US" sz="1800"/>
              <a:t>	tpcd.lineitem</a:t>
            </a:r>
          </a:p>
          <a:p>
            <a:r>
              <a:rPr lang="en-US" sz="1800" b="1"/>
              <a:t>where</a:t>
            </a:r>
            <a:r>
              <a:rPr lang="en-US" sz="1800"/>
              <a:t>	shipdate &gt;date('1994-01-01');</a:t>
            </a:r>
            <a:endParaRPr lang="en-US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381000" y="51054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select</a:t>
            </a:r>
            <a:r>
              <a:rPr kumimoji="0" lang="en-US" sz="1800">
                <a:solidFill>
                  <a:schemeClr val="tx1"/>
                </a:solidFill>
              </a:rPr>
              <a:t>	sum(l_extendedprice * l_discount) as revenue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from</a:t>
            </a:r>
            <a:r>
              <a:rPr kumimoji="0" lang="en-US" sz="1800">
                <a:solidFill>
                  <a:schemeClr val="tx1"/>
                </a:solidFill>
              </a:rPr>
              <a:t>	tpcd.lineitem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where</a:t>
            </a:r>
            <a:r>
              <a:rPr kumimoji="0" lang="en-US" sz="1800">
                <a:solidFill>
                  <a:schemeClr val="tx1"/>
                </a:solidFill>
              </a:rPr>
              <a:t>	shipdate &gt;date('1994-01-01') and receiptdate &gt;= date('1994-01-01');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7391400" cy="96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Check constraint: </a:t>
            </a:r>
            <a:r>
              <a:rPr kumimoji="0" lang="en-US" sz="2600" b="1">
                <a:solidFill>
                  <a:schemeClr val="tx1"/>
                </a:solidFill>
              </a:rPr>
              <a:t>receiptdate &gt;= shipdate</a:t>
            </a:r>
            <a:endParaRPr kumimoji="0" lang="en-US" sz="26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Clustered Index on </a:t>
            </a:r>
            <a:r>
              <a:rPr kumimoji="0" lang="en-US" sz="2600" b="1">
                <a:solidFill>
                  <a:schemeClr val="tx1"/>
                </a:solidFill>
              </a:rPr>
              <a:t>receiptdate </a:t>
            </a:r>
            <a:endParaRPr kumimoji="0" 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392E9CE-B2BD-41F0-AB91-4B8F8064E1BD}" type="slidenum">
              <a:rPr lang="en-US"/>
              <a:pPr/>
              <a:t>11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/>
              <a:t>Algorithm for Predicate Introduction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441325" y="1190625"/>
            <a:ext cx="8702675" cy="5216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  <a:latin typeface="Allegro BT" pitchFamily="82" charset="0"/>
              </a:rPr>
              <a:t>N</a:t>
            </a:r>
            <a:r>
              <a:rPr kumimoji="0" lang="en-US">
                <a:solidFill>
                  <a:schemeClr val="tx1"/>
                </a:solidFill>
              </a:rPr>
              <a:t> - set of predicates derivable from the query and check constraints</a:t>
            </a:r>
          </a:p>
          <a:p>
            <a:pPr>
              <a:buFontTx/>
              <a:buNone/>
            </a:pPr>
            <a:endParaRPr kumimoji="0" lang="en-US">
              <a:solidFill>
                <a:schemeClr val="tx1"/>
              </a:solidFill>
            </a:endParaRPr>
          </a:p>
          <a:p>
            <a:r>
              <a:rPr kumimoji="0" lang="en-US">
                <a:solidFill>
                  <a:schemeClr val="tx1"/>
                </a:solidFill>
              </a:rPr>
              <a:t>If</a:t>
            </a:r>
            <a:r>
              <a:rPr kumimoji="0" lang="en-US">
                <a:solidFill>
                  <a:schemeClr val="tx1"/>
                </a:solidFill>
                <a:latin typeface="Allegro BT" pitchFamily="82" charset="0"/>
              </a:rPr>
              <a:t> N</a:t>
            </a:r>
            <a:r>
              <a:rPr kumimoji="0" lang="en-US">
                <a:solidFill>
                  <a:schemeClr val="tx1"/>
                </a:solidFill>
              </a:rPr>
              <a:t> is inconsistent, stop.</a:t>
            </a:r>
          </a:p>
          <a:p>
            <a:r>
              <a:rPr kumimoji="0" lang="en-US">
                <a:solidFill>
                  <a:schemeClr val="tx1"/>
                </a:solidFill>
              </a:rPr>
              <a:t>Else, for each predicate A op B in </a:t>
            </a:r>
            <a:r>
              <a:rPr kumimoji="0" lang="en-US">
                <a:solidFill>
                  <a:schemeClr val="tx1"/>
                </a:solidFill>
                <a:latin typeface="Allegro BT" pitchFamily="82" charset="0"/>
              </a:rPr>
              <a:t>N</a:t>
            </a:r>
            <a:r>
              <a:rPr kumimoji="0" lang="en-US">
                <a:solidFill>
                  <a:schemeClr val="tx1"/>
                </a:solidFill>
              </a:rPr>
              <a:t>, add it to the query if: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A or B is a join column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B is a major column of an index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no other index on B’s table can be used in the plan for the original 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B04-9A29-4E40-B3E4-10D02360F1C4}" type="slidenum">
              <a:rPr lang="en-US"/>
              <a:pPr/>
              <a:t>12</a:t>
            </a:fld>
            <a:endParaRPr lang="en-US"/>
          </a:p>
        </p:txBody>
      </p:sp>
      <p:sp>
        <p:nvSpPr>
          <p:cNvPr id="34509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3450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334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AIX on JRS/6000 with 512MB of memory</a:t>
            </a:r>
          </a:p>
          <a:p>
            <a:pPr>
              <a:buFontTx/>
              <a:buChar char="•"/>
            </a:pPr>
            <a:r>
              <a:rPr lang="en-US"/>
              <a:t>DB2 Universal Database</a:t>
            </a:r>
          </a:p>
          <a:p>
            <a:pPr>
              <a:buFontTx/>
              <a:buChar char="•"/>
            </a:pPr>
            <a:r>
              <a:rPr lang="en-US"/>
              <a:t>100MB TPCD Benchmark</a:t>
            </a:r>
          </a:p>
          <a:p>
            <a:pPr>
              <a:buFontTx/>
              <a:buChar char="•"/>
            </a:pPr>
            <a:r>
              <a:rPr lang="en-US"/>
              <a:t>Optimization</a:t>
            </a:r>
          </a:p>
          <a:p>
            <a:pPr lvl="1"/>
            <a:r>
              <a:rPr lang="en-US"/>
              <a:t>detecting an empty answer set</a:t>
            </a:r>
          </a:p>
          <a:p>
            <a:pPr lvl="1"/>
            <a:r>
              <a:rPr lang="en-US"/>
              <a:t>index introduction</a:t>
            </a:r>
          </a:p>
          <a:p>
            <a:pPr lvl="1"/>
            <a:r>
              <a:rPr lang="en-US"/>
              <a:t>scan reduction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B225-DEEA-40ED-B14D-3D28AD3CBE91}" type="slidenum">
              <a:rPr lang="en-US"/>
              <a:pPr/>
              <a:t>13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sz="1800" b="1"/>
              <a:t>select</a:t>
            </a:r>
            <a:r>
              <a:rPr lang="en-US" sz="1800"/>
              <a:t> 	100.00 * sum</a:t>
            </a:r>
          </a:p>
          <a:p>
            <a:r>
              <a:rPr lang="en-US" sz="1800"/>
              <a:t>		(case</a:t>
            </a:r>
          </a:p>
          <a:p>
            <a:r>
              <a:rPr lang="en-US" sz="1800"/>
              <a:t>			when p_type like 'PROMO%'</a:t>
            </a:r>
          </a:p>
          <a:p>
            <a:r>
              <a:rPr lang="en-US" sz="1800"/>
              <a:t>			then l_extendedprice * (1 - l_discount)</a:t>
            </a:r>
          </a:p>
          <a:p>
            <a:r>
              <a:rPr lang="en-US" sz="1800"/>
              <a:t>			else 0</a:t>
            </a:r>
          </a:p>
          <a:p>
            <a:r>
              <a:rPr lang="en-US" sz="1800"/>
              <a:t>		end)</a:t>
            </a:r>
          </a:p>
          <a:p>
            <a:r>
              <a:rPr lang="en-US" sz="1800"/>
              <a:t>		/ sum(l_extendedprice * (1 - l_discount)) as promo_revenue</a:t>
            </a:r>
          </a:p>
          <a:p>
            <a:r>
              <a:rPr lang="en-US" sz="1800" b="1"/>
              <a:t>from</a:t>
            </a:r>
            <a:r>
              <a:rPr lang="en-US" sz="1800"/>
              <a:t>	tpcd.lineitem, tpcd.part</a:t>
            </a:r>
          </a:p>
          <a:p>
            <a:r>
              <a:rPr lang="en-US" sz="1800" b="1"/>
              <a:t>where</a:t>
            </a:r>
            <a:r>
              <a:rPr lang="en-US" sz="1800"/>
              <a:t>	l_partkey = p_partkey and </a:t>
            </a:r>
          </a:p>
          <a:p>
            <a:r>
              <a:rPr lang="en-US" sz="1800"/>
              <a:t>		l_shipdate &gt;= date('1998-09-01') and</a:t>
            </a:r>
          </a:p>
          <a:p>
            <a:r>
              <a:rPr lang="en-US" sz="1800"/>
              <a:t>		l_shipdate &lt; date('1998-09-01') + 1 month;</a:t>
            </a: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441325" y="4865688"/>
            <a:ext cx="7883525" cy="1631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Given the check constraint </a:t>
            </a:r>
            <a:r>
              <a:rPr kumimoji="0" lang="en-US" sz="2200" i="1">
                <a:solidFill>
                  <a:schemeClr val="tx1"/>
                </a:solidFill>
              </a:rPr>
              <a:t>l_receiptdate &gt;= l_shipdate</a:t>
            </a:r>
            <a:r>
              <a:rPr kumimoji="0" lang="en-US" sz="2200">
                <a:solidFill>
                  <a:schemeClr val="tx1"/>
                </a:solidFill>
              </a:rPr>
              <a:t> we may add </a:t>
            </a:r>
          </a:p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a new predicate to the query:</a:t>
            </a:r>
          </a:p>
          <a:p>
            <a:pPr>
              <a:buFontTx/>
              <a:buNone/>
            </a:pPr>
            <a:endParaRPr kumimoji="0" lang="en-US" sz="22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		l_receiptdate &gt;= date(‘1998-09-01’)</a:t>
            </a:r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E65-BB6E-4C2A-BC2D-04C347E84FF3}" type="slidenum">
              <a:rPr lang="en-US"/>
              <a:pPr/>
              <a:t>14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 for Index Introduction</a:t>
            </a:r>
          </a:p>
        </p:txBody>
      </p:sp>
      <p:graphicFrame>
        <p:nvGraphicFramePr>
          <p:cNvPr id="39321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09600" y="2438400"/>
          <a:ext cx="7770813" cy="4097338"/>
        </p:xfrm>
        <a:graphic>
          <a:graphicData uri="http://schemas.openxmlformats.org/presentationml/2006/ole">
            <p:oleObj spid="_x0000_s393219" name="Chart" r:id="rId4" imgW="7688520" imgH="406332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5239-DBA1-4A57-A444-537505BC206F}" type="slidenum">
              <a:rPr lang="en-US"/>
              <a:pPr/>
              <a:t>15</a:t>
            </a:fld>
            <a:endParaRPr lang="en-US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Culprit</a:t>
            </a:r>
          </a:p>
        </p:txBody>
      </p:sp>
      <p:graphicFrame>
        <p:nvGraphicFramePr>
          <p:cNvPr id="347149" name="Object 13"/>
          <p:cNvGraphicFramePr>
            <a:graphicFrameLocks noChangeAspect="1"/>
          </p:cNvGraphicFramePr>
          <p:nvPr/>
        </p:nvGraphicFramePr>
        <p:xfrm>
          <a:off x="-152400" y="2819400"/>
          <a:ext cx="12425363" cy="7697788"/>
        </p:xfrm>
        <a:graphic>
          <a:graphicData uri="http://schemas.openxmlformats.org/presentationml/2006/ole">
            <p:oleObj spid="_x0000_s347149" name="Document" r:id="rId4" imgW="8406720" imgH="5127480" progId="Word.Document.8">
              <p:embed/>
            </p:oleObj>
          </a:graphicData>
        </a:graphic>
      </p:graphicFrame>
      <p:sp>
        <p:nvSpPr>
          <p:cNvPr id="347151" name="Text Box 15"/>
          <p:cNvSpPr txBox="1">
            <a:spLocks noChangeArrowheads="1"/>
          </p:cNvSpPr>
          <p:nvPr/>
        </p:nvSpPr>
        <p:spPr bwMode="auto">
          <a:xfrm>
            <a:off x="228600" y="1295400"/>
            <a:ext cx="8224838" cy="1098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New query plan uses an index, but the original table </a:t>
            </a:r>
          </a:p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scan is still better! </a:t>
            </a: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288925" y="4419600"/>
            <a:ext cx="8855075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Why did this happen:</a:t>
            </a:r>
          </a:p>
          <a:p>
            <a:r>
              <a:rPr kumimoji="0" lang="en-US">
                <a:solidFill>
                  <a:schemeClr val="tx1"/>
                </a:solidFill>
              </a:rPr>
              <a:t>incorrect estimate of the filter factor</a:t>
            </a:r>
          </a:p>
          <a:p>
            <a:r>
              <a:rPr kumimoji="0" lang="en-US">
                <a:solidFill>
                  <a:schemeClr val="tx1"/>
                </a:solidFill>
              </a:rPr>
              <a:t>underestimation of the CPU cost of locking index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1D01-FC55-41AE-93A7-3ADB396A088B}" type="slidenum">
              <a:rPr lang="en-US"/>
              <a:pPr/>
              <a:t>16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4800"/>
              <a:t>Soft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6BBC-2BAA-4792-9A7E-3F5D22DB446F}" type="slidenum">
              <a:rPr lang="en-US"/>
              <a:pPr/>
              <a:t>17</a:t>
            </a:fld>
            <a:endParaRPr 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Soft Constraints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78050"/>
            <a:ext cx="7772400" cy="3124200"/>
          </a:xfrm>
        </p:spPr>
        <p:txBody>
          <a:bodyPr/>
          <a:lstStyle/>
          <a:p>
            <a:r>
              <a:rPr lang="en-US"/>
              <a:t>Traditional (“hard”) integrity constraints are defined to prevent incorrect updates. A </a:t>
            </a:r>
            <a:r>
              <a:rPr lang="en-US" i="1">
                <a:solidFill>
                  <a:srgbClr val="FF0000"/>
                </a:solidFill>
              </a:rPr>
              <a:t>soft constraint</a:t>
            </a:r>
            <a:r>
              <a:rPr lang="en-US"/>
              <a:t> is a statement that is true about the current state of the database, but does not verify updates. In fact, a soft constraint can be </a:t>
            </a:r>
            <a:r>
              <a:rPr lang="en-US" i="1"/>
              <a:t>invalidated</a:t>
            </a:r>
            <a:r>
              <a:rPr lang="en-US"/>
              <a:t> by an update.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685800" y="5302250"/>
            <a:ext cx="80772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8075-3FB5-4C6C-9ADD-8C9BC9971DDC}" type="slidenum">
              <a:rPr lang="en-US"/>
              <a:pPr/>
              <a:t>18</a:t>
            </a:fld>
            <a:endParaRPr 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Soft Constraints (cont.)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Absolute soft constraints</a:t>
            </a:r>
            <a:r>
              <a:rPr lang="en-US"/>
              <a:t> – no violation in 	the current state of the database</a:t>
            </a:r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685800" y="2590800"/>
            <a:ext cx="86074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kumimoji="0" lang="en-US" sz="2400">
                <a:solidFill>
                  <a:schemeClr val="tx1"/>
                </a:solidFill>
              </a:rPr>
              <a:t>Absolute soft constraints can be used for optimization in exactly the same way traditional constraints are.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685800" y="3657600"/>
            <a:ext cx="77724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sz="3200">
                <a:solidFill>
                  <a:srgbClr val="FF0000"/>
                </a:solidFill>
              </a:rPr>
              <a:t>  Statistical soft constraints</a:t>
            </a:r>
            <a:r>
              <a:rPr kumimoji="0" lang="en-US" sz="3200">
                <a:solidFill>
                  <a:schemeClr val="tx1"/>
                </a:solidFill>
              </a:rPr>
              <a:t> – can have some 	(small) degree of violation</a:t>
            </a:r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685800" y="5029200"/>
            <a:ext cx="8153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kumimoji="0" lang="en-US" sz="2400">
                <a:solidFill>
                  <a:schemeClr val="tx1"/>
                </a:solidFill>
              </a:rPr>
              <a:t>Statistical soft constraints can be used for improved selectivity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4B7F-2851-4FAF-83E8-6B084F2E3CEC}" type="slidenum">
              <a:rPr lang="en-US"/>
              <a:pPr/>
              <a:t>19</a:t>
            </a:fld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Implementation of Soft Constraints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Oracle the standard integrity constraints are marked with a </a:t>
            </a:r>
            <a:r>
              <a:rPr lang="en-US" i="1"/>
              <a:t>rely</a:t>
            </a:r>
            <a:r>
              <a:rPr lang="en-US"/>
              <a:t> option, so that they are not verified on updates.</a:t>
            </a:r>
          </a:p>
          <a:p>
            <a:endParaRPr lang="en-US"/>
          </a:p>
          <a:p>
            <a:r>
              <a:rPr lang="en-US"/>
              <a:t>In DB2 soft constraints are called </a:t>
            </a:r>
            <a:r>
              <a:rPr lang="en-US" i="1"/>
              <a:t>informational constraints.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BE8-372A-4904-BBFB-123DE5656EC7}" type="slidenum">
              <a:rPr lang="en-US"/>
              <a:pPr/>
              <a:t>2</a:t>
            </a:fld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8077200" cy="2514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Semantic Query Optimization</a:t>
            </a:r>
          </a:p>
          <a:p>
            <a:pPr>
              <a:buFontTx/>
              <a:buChar char="•"/>
            </a:pPr>
            <a:r>
              <a:rPr lang="en-US"/>
              <a:t>Soft Constraints      </a:t>
            </a:r>
          </a:p>
          <a:p>
            <a:pPr>
              <a:buFontTx/>
              <a:buChar char="•"/>
            </a:pPr>
            <a:r>
              <a:rPr lang="en-US"/>
              <a:t>Query Optimization via Soft Constraints</a:t>
            </a:r>
          </a:p>
          <a:p>
            <a:pPr>
              <a:buFontTx/>
              <a:buChar char="•"/>
            </a:pPr>
            <a:r>
              <a:rPr lang="en-US"/>
              <a:t>Selectivity Estimation via Soft Constraints 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343-4989-42BE-884E-D23C77FF12C9}" type="slidenum">
              <a:rPr lang="en-US"/>
              <a:pPr/>
              <a:t>20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Informational Check Constraint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Example 1:</a:t>
            </a:r>
            <a:r>
              <a:rPr lang="en-US" sz="2800" dirty="0"/>
              <a:t> Create an employee table where a minimum salary of $25,000 is guaranteed by the application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b="1" dirty="0"/>
              <a:t>CREATE TABLE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r>
              <a:rPr lang="en-US" sz="2400" dirty="0"/>
              <a:t>(</a:t>
            </a:r>
            <a:r>
              <a:rPr lang="en-US" sz="2400" dirty="0" err="1"/>
              <a:t>empno</a:t>
            </a:r>
            <a:r>
              <a:rPr lang="en-US" sz="2400" dirty="0"/>
              <a:t> </a:t>
            </a:r>
            <a:r>
              <a:rPr lang="en-US" sz="2400" b="1" dirty="0"/>
              <a:t>INTEGER NOT NULL PRIMARY KEY,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                name </a:t>
            </a:r>
            <a:r>
              <a:rPr lang="en-US" sz="2400" b="1" dirty="0"/>
              <a:t>VARCHAR</a:t>
            </a:r>
            <a:r>
              <a:rPr lang="en-US" sz="2400" dirty="0"/>
              <a:t>(20),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                </a:t>
            </a:r>
            <a:r>
              <a:rPr lang="en-US" sz="2400" dirty="0" err="1"/>
              <a:t>firstname</a:t>
            </a:r>
            <a:r>
              <a:rPr lang="en-US" sz="2400" dirty="0"/>
              <a:t> </a:t>
            </a:r>
            <a:r>
              <a:rPr lang="en-US" sz="2400" b="1" dirty="0"/>
              <a:t>VARCHAR</a:t>
            </a:r>
            <a:r>
              <a:rPr lang="en-US" sz="2400" dirty="0"/>
              <a:t>(20),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                salary </a:t>
            </a:r>
            <a:r>
              <a:rPr lang="en-US" sz="2400" b="1" dirty="0"/>
              <a:t>INTEGER CONSTRAINT </a:t>
            </a:r>
            <a:r>
              <a:rPr lang="en-US" sz="2400" b="1" dirty="0" err="1"/>
              <a:t>minsalary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                                      CHECK</a:t>
            </a:r>
            <a:r>
              <a:rPr lang="en-US" sz="2400" dirty="0"/>
              <a:t> (salary &gt;= 25000)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                                      NOT ENFORCED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                                      ENABLE QUERY OPTIMIZATION</a:t>
            </a:r>
            <a:r>
              <a:rPr lang="en-US" sz="2400" dirty="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3AF-3409-464F-B426-23218A178856}" type="slidenum">
              <a:rPr lang="en-US"/>
              <a:pPr/>
              <a:t>21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Enforcing Validation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Example 2</a:t>
            </a:r>
            <a:r>
              <a:rPr lang="en-US"/>
              <a:t>: Alter the employee table to start enforcing the minimum wage of $25,000 using DB2. DB2 will also verify existing data right away.</a:t>
            </a:r>
          </a:p>
          <a:p>
            <a:endParaRPr lang="en-US"/>
          </a:p>
          <a:p>
            <a:r>
              <a:rPr lang="en-US" b="1"/>
              <a:t>ALTER TABLE</a:t>
            </a:r>
            <a:r>
              <a:rPr lang="en-US"/>
              <a:t> emp </a:t>
            </a:r>
            <a:r>
              <a:rPr lang="en-US" b="1"/>
              <a:t>ALTER CONSTRAINT</a:t>
            </a:r>
            <a:r>
              <a:rPr lang="en-US"/>
              <a:t> minsalary </a:t>
            </a:r>
            <a:r>
              <a:rPr lang="en-US" b="1"/>
              <a:t>ENFORCED</a:t>
            </a:r>
          </a:p>
          <a:p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AE47-8F51-44FD-A751-1CF815A7E15E}" type="slidenum">
              <a:rPr lang="en-US"/>
              <a:pPr/>
              <a:t>22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Informational RI Constraint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/>
              <a:t>Example 3:</a:t>
            </a:r>
            <a:r>
              <a:rPr lang="en-US" sz="2800"/>
              <a:t> Create a department table where the application ensures the existence of departments to which the employees belong.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000" b="1"/>
              <a:t>CREATE TABLE</a:t>
            </a:r>
            <a:r>
              <a:rPr lang="en-US" sz="2000"/>
              <a:t> dept(deptno </a:t>
            </a:r>
            <a:r>
              <a:rPr lang="en-US" sz="2000" b="1"/>
              <a:t>INTEGER NOT NULL PRIMARY KEY</a:t>
            </a:r>
            <a:r>
              <a:rPr lang="en-US" sz="2000"/>
              <a:t>,</a:t>
            </a:r>
          </a:p>
          <a:p>
            <a:pPr>
              <a:lnSpc>
                <a:spcPct val="80000"/>
              </a:lnSpc>
            </a:pPr>
            <a:r>
              <a:rPr lang="en-US" sz="2000"/>
              <a:t>                  deptName</a:t>
            </a:r>
            <a:r>
              <a:rPr lang="en-US" sz="2000" b="1"/>
              <a:t> VARCHAR</a:t>
            </a:r>
            <a:r>
              <a:rPr lang="en-US" sz="2000"/>
              <a:t>(20),</a:t>
            </a:r>
          </a:p>
          <a:p>
            <a:pPr>
              <a:lnSpc>
                <a:spcPct val="80000"/>
              </a:lnSpc>
            </a:pPr>
            <a:r>
              <a:rPr lang="en-US" sz="2000"/>
              <a:t>                  budget </a:t>
            </a:r>
            <a:r>
              <a:rPr lang="en-US" sz="2000" b="1"/>
              <a:t>INTEGER</a:t>
            </a:r>
            <a:r>
              <a:rPr lang="en-US" sz="2000"/>
              <a:t>);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 b="1"/>
              <a:t>ALTER TABLE</a:t>
            </a:r>
            <a:r>
              <a:rPr lang="en-US" sz="2000"/>
              <a:t> emp </a:t>
            </a:r>
            <a:r>
              <a:rPr lang="en-US" sz="2000" b="1"/>
              <a:t>ADD COLUMN</a:t>
            </a:r>
            <a:r>
              <a:rPr lang="en-US" sz="2000"/>
              <a:t> dept </a:t>
            </a:r>
            <a:r>
              <a:rPr lang="en-US" sz="2000" b="1"/>
              <a:t>INTEGER NOT NULL 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                             CONSTRAINT</a:t>
            </a:r>
            <a:r>
              <a:rPr lang="en-US" sz="2000"/>
              <a:t> dept_exist </a:t>
            </a:r>
          </a:p>
          <a:p>
            <a:pPr>
              <a:lnSpc>
                <a:spcPct val="80000"/>
              </a:lnSpc>
            </a:pPr>
            <a:r>
              <a:rPr lang="en-US" sz="2000"/>
              <a:t>                                      </a:t>
            </a:r>
            <a:r>
              <a:rPr lang="en-US" sz="2000" b="1"/>
              <a:t>REFERENCES</a:t>
            </a:r>
            <a:r>
              <a:rPr lang="en-US" sz="2000"/>
              <a:t> dept 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                                   NOT ENFORCED 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                                   ENABLE QUERY OPTIMIZATION</a:t>
            </a:r>
            <a:r>
              <a:rPr lang="en-US" sz="200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4BC7-6C66-4048-A9D2-C1C6A0FBF2BB}" type="slidenum">
              <a:rPr lang="en-US"/>
              <a:pPr/>
              <a:t>23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524000"/>
          </a:xfrm>
        </p:spPr>
        <p:txBody>
          <a:bodyPr/>
          <a:lstStyle/>
          <a:p>
            <a:r>
              <a:rPr lang="en-US"/>
              <a:t>Query Optimization via Empty Joins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638171B-5155-4039-9951-135A7A7D21CA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6470650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select</a:t>
            </a:r>
            <a:r>
              <a:rPr kumimoji="0" lang="en-US" sz="2000">
                <a:solidFill>
                  <a:schemeClr val="tx1"/>
                </a:solidFill>
              </a:rPr>
              <a:t> 	Model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from</a:t>
            </a:r>
            <a:r>
              <a:rPr kumimoji="0" lang="en-US" sz="2000">
                <a:solidFill>
                  <a:schemeClr val="tx1"/>
                </a:solidFill>
              </a:rPr>
              <a:t> 	Tickets T, Registration R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where</a:t>
            </a:r>
            <a:r>
              <a:rPr kumimoji="0" lang="en-US" sz="2000">
                <a:solidFill>
                  <a:schemeClr val="tx1"/>
                </a:solidFill>
              </a:rPr>
              <a:t>	T.RegNum = R.RegNum and T.date &gt; “1990-01-01”</a:t>
            </a: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and R.Model LIKE  “BMW Z3%”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685800" y="5029200"/>
            <a:ext cx="6470650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select</a:t>
            </a:r>
            <a:r>
              <a:rPr kumimoji="0" lang="en-US" sz="2000">
                <a:solidFill>
                  <a:schemeClr val="tx1"/>
                </a:solidFill>
              </a:rPr>
              <a:t> 	Model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from</a:t>
            </a:r>
            <a:r>
              <a:rPr kumimoji="0" lang="en-US" sz="2000">
                <a:solidFill>
                  <a:schemeClr val="tx1"/>
                </a:solidFill>
              </a:rPr>
              <a:t> 	Tickets T, Registration R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where</a:t>
            </a:r>
            <a:r>
              <a:rPr kumimoji="0" lang="en-US" sz="2000">
                <a:solidFill>
                  <a:schemeClr val="tx1"/>
                </a:solidFill>
              </a:rPr>
              <a:t>	T.RegNum = R.RegNum and T.date &gt; </a:t>
            </a:r>
            <a:r>
              <a:rPr kumimoji="0" lang="en-US" sz="2000">
                <a:solidFill>
                  <a:srgbClr val="FF0000"/>
                </a:solidFill>
              </a:rPr>
              <a:t>“1997-01-01”</a:t>
            </a:r>
            <a:endParaRPr kumimoji="0"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and R.Model LIKE  “BMW Z3%”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669925" y="3671888"/>
            <a:ext cx="48688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First BMW Z3 series cars were made in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6E6C-7DB7-457F-A7F5-E31B0936ECB5}" type="slidenum">
              <a:rPr lang="en-US"/>
              <a:pPr/>
              <a:t>25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/>
              <a:t>Matrix representation of empty joins</a:t>
            </a:r>
          </a:p>
        </p:txBody>
      </p:sp>
      <p:graphicFrame>
        <p:nvGraphicFramePr>
          <p:cNvPr id="399378" name="Object 18"/>
          <p:cNvGraphicFramePr>
            <a:graphicFrameLocks noChangeAspect="1"/>
          </p:cNvGraphicFramePr>
          <p:nvPr/>
        </p:nvGraphicFramePr>
        <p:xfrm>
          <a:off x="974725" y="2438400"/>
          <a:ext cx="7013575" cy="1595438"/>
        </p:xfrm>
        <a:graphic>
          <a:graphicData uri="http://schemas.openxmlformats.org/presentationml/2006/ole">
            <p:oleObj spid="_x0000_s399378" name="Document" r:id="rId4" imgW="5642640" imgH="1595520" progId="Word.Document.8">
              <p:embed/>
            </p:oleObj>
          </a:graphicData>
        </a:graphic>
      </p:graphicFrame>
      <p:graphicFrame>
        <p:nvGraphicFramePr>
          <p:cNvPr id="399386" name="Object 26"/>
          <p:cNvGraphicFramePr>
            <a:graphicFrameLocks noChangeAspect="1"/>
          </p:cNvGraphicFramePr>
          <p:nvPr/>
        </p:nvGraphicFramePr>
        <p:xfrm>
          <a:off x="4267200" y="1905000"/>
          <a:ext cx="5969000" cy="2354263"/>
        </p:xfrm>
        <a:graphic>
          <a:graphicData uri="http://schemas.openxmlformats.org/presentationml/2006/ole">
            <p:oleObj spid="_x0000_s399386" name="Document" r:id="rId5" imgW="5968440" imgH="2353680" progId="Word.Document.8">
              <p:embed/>
            </p:oleObj>
          </a:graphicData>
        </a:graphic>
      </p:graphicFrame>
      <p:graphicFrame>
        <p:nvGraphicFramePr>
          <p:cNvPr id="399392" name="Object 32"/>
          <p:cNvGraphicFramePr>
            <a:graphicFrameLocks noChangeAspect="1"/>
          </p:cNvGraphicFramePr>
          <p:nvPr/>
        </p:nvGraphicFramePr>
        <p:xfrm>
          <a:off x="4572000" y="2490788"/>
          <a:ext cx="5643563" cy="709612"/>
        </p:xfrm>
        <a:graphic>
          <a:graphicData uri="http://schemas.openxmlformats.org/presentationml/2006/ole">
            <p:oleObj spid="_x0000_s399392" name="Document" r:id="rId6" imgW="5642640" imgH="709920" progId="">
              <p:embed/>
            </p:oleObj>
          </a:graphicData>
        </a:graphic>
      </p:graphicFrame>
      <p:graphicFrame>
        <p:nvGraphicFramePr>
          <p:cNvPr id="399393" name="Object 33"/>
          <p:cNvGraphicFramePr>
            <a:graphicFrameLocks noChangeAspect="1"/>
          </p:cNvGraphicFramePr>
          <p:nvPr/>
        </p:nvGraphicFramePr>
        <p:xfrm>
          <a:off x="5100638" y="3024188"/>
          <a:ext cx="5643562" cy="709612"/>
        </p:xfrm>
        <a:graphic>
          <a:graphicData uri="http://schemas.openxmlformats.org/presentationml/2006/ole">
            <p:oleObj spid="_x0000_s399393" name="Document" r:id="rId7" imgW="5642640" imgH="709920" progId="">
              <p:embed/>
            </p:oleObj>
          </a:graphicData>
        </a:graphic>
      </p:graphicFrame>
      <p:graphicFrame>
        <p:nvGraphicFramePr>
          <p:cNvPr id="399394" name="Object 34"/>
          <p:cNvGraphicFramePr>
            <a:graphicFrameLocks noChangeAspect="1"/>
          </p:cNvGraphicFramePr>
          <p:nvPr/>
        </p:nvGraphicFramePr>
        <p:xfrm>
          <a:off x="4572000" y="3581400"/>
          <a:ext cx="5643563" cy="709613"/>
        </p:xfrm>
        <a:graphic>
          <a:graphicData uri="http://schemas.openxmlformats.org/presentationml/2006/ole">
            <p:oleObj spid="_x0000_s399394" name="Document" r:id="rId8" imgW="5642640" imgH="709920" progId="">
              <p:embed/>
            </p:oleObj>
          </a:graphicData>
        </a:graphic>
      </p:graphicFrame>
      <p:graphicFrame>
        <p:nvGraphicFramePr>
          <p:cNvPr id="399395" name="Object 35"/>
          <p:cNvGraphicFramePr>
            <a:graphicFrameLocks noChangeAspect="1"/>
          </p:cNvGraphicFramePr>
          <p:nvPr/>
        </p:nvGraphicFramePr>
        <p:xfrm>
          <a:off x="5105400" y="2473325"/>
          <a:ext cx="5643563" cy="1793875"/>
        </p:xfrm>
        <a:graphic>
          <a:graphicData uri="http://schemas.openxmlformats.org/presentationml/2006/ole">
            <p:oleObj spid="_x0000_s399395" name="Document" r:id="rId9" imgW="5642640" imgH="1793880" progId="">
              <p:embed/>
            </p:oleObj>
          </a:graphicData>
        </a:graphic>
      </p:graphicFrame>
      <p:sp>
        <p:nvSpPr>
          <p:cNvPr id="399396" name="AutoShape 36"/>
          <p:cNvSpPr>
            <a:spLocks noChangeArrowheads="1"/>
          </p:cNvSpPr>
          <p:nvPr/>
        </p:nvSpPr>
        <p:spPr bwMode="auto">
          <a:xfrm>
            <a:off x="2743200" y="2971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74725" y="4843463"/>
            <a:ext cx="3175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kumimoji="0" lang="en-US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1433513" y="1905000"/>
            <a:ext cx="15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7" name="Line 47"/>
          <p:cNvSpPr>
            <a:spLocks noChangeShapeType="1"/>
          </p:cNvSpPr>
          <p:nvPr/>
        </p:nvSpPr>
        <p:spPr bwMode="auto">
          <a:xfrm>
            <a:off x="1727200" y="1905000"/>
            <a:ext cx="1588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8" name="Line 48"/>
          <p:cNvSpPr>
            <a:spLocks noChangeShapeType="1"/>
          </p:cNvSpPr>
          <p:nvPr/>
        </p:nvSpPr>
        <p:spPr bwMode="auto">
          <a:xfrm flipV="1"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9" name="Text Box 49"/>
          <p:cNvSpPr txBox="1">
            <a:spLocks noChangeArrowheads="1"/>
          </p:cNvSpPr>
          <p:nvPr/>
        </p:nvSpPr>
        <p:spPr bwMode="auto">
          <a:xfrm>
            <a:off x="352425" y="1636713"/>
            <a:ext cx="1081088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  <a:sym typeface="Symbol" pitchFamily="18" charset="2"/>
              </a:rPr>
              <a:t></a:t>
            </a:r>
            <a:r>
              <a:rPr kumimoji="0" lang="en-US" sz="1200">
                <a:solidFill>
                  <a:schemeClr val="tx1"/>
                </a:solidFill>
                <a:sym typeface="Symbol" pitchFamily="18" charset="2"/>
              </a:rPr>
              <a:t>A,B</a:t>
            </a:r>
            <a:r>
              <a:rPr kumimoji="0" lang="en-US" sz="2800">
                <a:solidFill>
                  <a:schemeClr val="tx1"/>
                </a:solidFill>
                <a:sym typeface="Symbol" pitchFamily="18" charset="2"/>
              </a:rPr>
              <a:t>(R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9410" name="Text Box 50"/>
          <p:cNvSpPr txBox="1">
            <a:spLocks noChangeArrowheads="1"/>
          </p:cNvSpPr>
          <p:nvPr/>
        </p:nvSpPr>
        <p:spPr bwMode="auto">
          <a:xfrm>
            <a:off x="1812925" y="1646238"/>
            <a:ext cx="522288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DCB-8FD3-42B1-B4B1-9458B3C2432E}" type="slidenum">
              <a:rPr lang="en-US"/>
              <a:pPr/>
              <a:t>26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Staircase data structure</a:t>
            </a:r>
          </a:p>
        </p:txBody>
      </p:sp>
      <p:graphicFrame>
        <p:nvGraphicFramePr>
          <p:cNvPr id="528384" name="Object 0"/>
          <p:cNvGraphicFramePr>
            <a:graphicFrameLocks noChangeAspect="1"/>
          </p:cNvGraphicFramePr>
          <p:nvPr/>
        </p:nvGraphicFramePr>
        <p:xfrm>
          <a:off x="1295400" y="1066800"/>
          <a:ext cx="6016625" cy="5283200"/>
        </p:xfrm>
        <a:graphic>
          <a:graphicData uri="http://schemas.openxmlformats.org/presentationml/2006/ole">
            <p:oleObj spid="_x0000_s528384" name="CorelDRAW" r:id="rId4" imgW="6016680" imgH="5287320" progId="">
              <p:embed/>
            </p:oleObj>
          </a:graphicData>
        </a:graphic>
      </p:graphicFrame>
      <p:graphicFrame>
        <p:nvGraphicFramePr>
          <p:cNvPr id="528385" name="Object 1"/>
          <p:cNvGraphicFramePr>
            <a:graphicFrameLocks noChangeAspect="1"/>
          </p:cNvGraphicFramePr>
          <p:nvPr/>
        </p:nvGraphicFramePr>
        <p:xfrm>
          <a:off x="1557338" y="5029200"/>
          <a:ext cx="4767262" cy="685800"/>
        </p:xfrm>
        <a:graphic>
          <a:graphicData uri="http://schemas.openxmlformats.org/presentationml/2006/ole">
            <p:oleObj spid="_x0000_s528385" name="CorelPhotoPaint.Image.7" r:id="rId5" imgW="4766678" imgH="591163" progId="">
              <p:embed/>
            </p:oleObj>
          </a:graphicData>
        </a:graphic>
      </p:graphicFrame>
      <p:graphicFrame>
        <p:nvGraphicFramePr>
          <p:cNvPr id="528386" name="Object 2"/>
          <p:cNvGraphicFramePr>
            <a:graphicFrameLocks noChangeAspect="1"/>
          </p:cNvGraphicFramePr>
          <p:nvPr/>
        </p:nvGraphicFramePr>
        <p:xfrm>
          <a:off x="5588000" y="1298575"/>
          <a:ext cx="812800" cy="4416425"/>
        </p:xfrm>
        <a:graphic>
          <a:graphicData uri="http://schemas.openxmlformats.org/presentationml/2006/ole">
            <p:oleObj spid="_x0000_s528386" name="CorelPhotoPaint.Image.7" r:id="rId6" imgW="737305" imgH="4339993" progId="">
              <p:embed/>
            </p:oleObj>
          </a:graphicData>
        </a:graphic>
      </p:graphicFrame>
      <p:graphicFrame>
        <p:nvGraphicFramePr>
          <p:cNvPr id="528387" name="Object 3"/>
          <p:cNvGraphicFramePr>
            <a:graphicFrameLocks noChangeAspect="1"/>
          </p:cNvGraphicFramePr>
          <p:nvPr/>
        </p:nvGraphicFramePr>
        <p:xfrm>
          <a:off x="3429000" y="3657600"/>
          <a:ext cx="2914650" cy="2011363"/>
        </p:xfrm>
        <a:graphic>
          <a:graphicData uri="http://schemas.openxmlformats.org/presentationml/2006/ole">
            <p:oleObj spid="_x0000_s528387" name="CorelPhotoPaint.Image.7" r:id="rId7" imgW="2913647" imgH="2011173" progId="">
              <p:embed/>
            </p:oleObj>
          </a:graphicData>
        </a:graphic>
      </p:graphicFrame>
      <p:graphicFrame>
        <p:nvGraphicFramePr>
          <p:cNvPr id="528388" name="Object 4"/>
          <p:cNvGraphicFramePr>
            <a:graphicFrameLocks noChangeAspect="1"/>
          </p:cNvGraphicFramePr>
          <p:nvPr/>
        </p:nvGraphicFramePr>
        <p:xfrm>
          <a:off x="3770313" y="2438400"/>
          <a:ext cx="2554287" cy="3243263"/>
        </p:xfrm>
        <a:graphic>
          <a:graphicData uri="http://schemas.openxmlformats.org/presentationml/2006/ole">
            <p:oleObj spid="_x0000_s528388" name="CorelPhotoPaint.Image.7" r:id="rId8" imgW="2554013" imgH="3242804" progId="">
              <p:embed/>
            </p:oleObj>
          </a:graphicData>
        </a:graphic>
      </p:graphicFrame>
      <p:graphicFrame>
        <p:nvGraphicFramePr>
          <p:cNvPr id="528389" name="Object 5"/>
          <p:cNvGraphicFramePr>
            <a:graphicFrameLocks noChangeAspect="1"/>
          </p:cNvGraphicFramePr>
          <p:nvPr/>
        </p:nvGraphicFramePr>
        <p:xfrm>
          <a:off x="4343400" y="2057400"/>
          <a:ext cx="2011363" cy="3621088"/>
        </p:xfrm>
        <a:graphic>
          <a:graphicData uri="http://schemas.openxmlformats.org/presentationml/2006/ole">
            <p:oleObj spid="_x0000_s528389" name="CorelPhotoPaint.Image.7" r:id="rId9" imgW="2011173" imgH="36207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B067-1AFE-4DEB-ACB1-3B202A9AD017}" type="slidenum">
              <a:rPr lang="en-US"/>
              <a:pPr/>
              <a:t>27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Properties of the algorithm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161925" y="1371600"/>
            <a:ext cx="8789988" cy="439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>
                <a:solidFill>
                  <a:schemeClr val="tx1"/>
                </a:solidFill>
              </a:rPr>
              <a:t>Time Complexity </a:t>
            </a:r>
            <a:r>
              <a:rPr kumimoji="0" lang="en-US" i="1">
                <a:solidFill>
                  <a:schemeClr val="tx1"/>
                </a:solidFill>
              </a:rPr>
              <a:t>O</a:t>
            </a:r>
            <a:r>
              <a:rPr kumimoji="0" lang="en-US" i="1">
                <a:solidFill>
                  <a:schemeClr val="tx1"/>
                </a:solidFill>
                <a:sym typeface="CityBlueprint" pitchFamily="2" charset="2"/>
              </a:rPr>
              <a:t>(nm)</a:t>
            </a:r>
          </a:p>
          <a:p>
            <a:pPr lvl="1">
              <a:buFont typeface="Wingdings" pitchFamily="2" charset="2"/>
              <a:buChar char=""/>
            </a:pPr>
            <a:r>
              <a:rPr kumimoji="0" lang="en-US">
                <a:solidFill>
                  <a:schemeClr val="tx1"/>
                </a:solidFill>
              </a:rPr>
              <a:t>requires a single scan of the sorted data</a:t>
            </a:r>
          </a:p>
          <a:p>
            <a:r>
              <a:rPr kumimoji="0" lang="en-US">
                <a:solidFill>
                  <a:schemeClr val="tx1"/>
                </a:solidFill>
              </a:rPr>
              <a:t>Space Complexity </a:t>
            </a:r>
            <a:r>
              <a:rPr kumimoji="0" lang="en-US" i="1">
                <a:solidFill>
                  <a:schemeClr val="tx1"/>
                </a:solidFill>
              </a:rPr>
              <a:t>O(min(n,m))</a:t>
            </a:r>
            <a:endParaRPr kumimoji="0" lang="en-US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"/>
            </a:pPr>
            <a:r>
              <a:rPr kumimoji="0" lang="en-US">
                <a:solidFill>
                  <a:schemeClr val="tx1"/>
                </a:solidFill>
              </a:rPr>
              <a:t>only two rows of the matrix need be kept in memory</a:t>
            </a:r>
          </a:p>
          <a:p>
            <a:r>
              <a:rPr kumimoji="0" lang="en-US">
                <a:solidFill>
                  <a:schemeClr val="tx1"/>
                </a:solidFill>
              </a:rPr>
              <a:t>Scalable with respect to: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number of tuples in the join result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number of discovered empty rectangles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size of the domain of one of the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F104-87A1-405D-AE53-44402AC5B9A3}" type="slidenum">
              <a:rPr lang="en-US"/>
              <a:pPr/>
              <a:t>28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How many empty rectangles are there?</a:t>
            </a:r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524000" y="2789238"/>
          <a:ext cx="6097588" cy="4068762"/>
        </p:xfrm>
        <a:graphic>
          <a:graphicData uri="http://schemas.openxmlformats.org/presentationml/2006/ole">
            <p:oleObj spid="_x0000_s416771" name="Chart" r:id="rId4" imgW="6075000" imgH="4063320" progId="MSGraph.Chart.8">
              <p:embed followColorScheme="full"/>
            </p:oleObj>
          </a:graphicData>
        </a:graphic>
      </p:graphicFrame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Tests done on 4 pairs of attributes with numerical domain present in typical joins in a real-world workload of a health insurance company.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1D0-91D4-40C4-90A1-E6C4D40A139A}" type="slidenum">
              <a:rPr lang="en-US"/>
              <a:pPr/>
              <a:t>29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How big are the rectangles?</a:t>
            </a:r>
          </a:p>
        </p:txBody>
      </p:sp>
      <p:graphicFrame>
        <p:nvGraphicFramePr>
          <p:cNvPr id="529408" name="Object 0"/>
          <p:cNvGraphicFramePr>
            <a:graphicFrameLocks noChangeAspect="1"/>
          </p:cNvGraphicFramePr>
          <p:nvPr/>
        </p:nvGraphicFramePr>
        <p:xfrm>
          <a:off x="609600" y="1371600"/>
          <a:ext cx="7391400" cy="5057775"/>
        </p:xfrm>
        <a:graphic>
          <a:graphicData uri="http://schemas.openxmlformats.org/presentationml/2006/ole">
            <p:oleObj spid="_x0000_s529408" name="Chart" r:id="rId4" imgW="6075000" imgH="406332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FB2F8EA-78EE-4576-855C-221F1FD9DCA6}" type="slidenum">
              <a:rPr lang="en-US"/>
              <a:pPr/>
              <a:t>3</a:t>
            </a:fld>
            <a:endParaRPr lang="en-US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Semantic Query Optimization</a:t>
            </a:r>
            <a:br>
              <a:rPr lang="en-US"/>
            </a:br>
            <a:endParaRPr lang="en-US"/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8321675" cy="96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Use integrity constraints associated with a database to rewrite</a:t>
            </a:r>
          </a:p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 a query into a form that may be evaluated more efficiently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17525" y="2298700"/>
            <a:ext cx="18415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kumimoji="0" lang="en-US" sz="2600">
              <a:latin typeface="Arial" pitchFamily="34" charset="0"/>
            </a:endParaRP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381000" y="3429000"/>
            <a:ext cx="2941638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  <a:latin typeface="Arial" pitchFamily="34" charset="0"/>
              </a:rPr>
              <a:t>Some Techniques: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1524000" y="4191000"/>
            <a:ext cx="4552950" cy="2393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sz="2600">
                <a:solidFill>
                  <a:schemeClr val="tx1"/>
                </a:solidFill>
              </a:rPr>
              <a:t>Join Elimination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Predicate Elimination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Join Introduction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Predicate Introduction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Detecting an Empty Answer Set</a:t>
            </a:r>
            <a:endParaRPr kumimoji="0"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AEC3-A4CB-4007-9028-840F7E9D201B}" type="slidenum">
              <a:rPr lang="en-US"/>
              <a:pPr/>
              <a:t>30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/>
              <a:t>Query rewrite: simple case</a:t>
            </a:r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/>
        </p:nvGraphicFramePr>
        <p:xfrm>
          <a:off x="2667000" y="990600"/>
          <a:ext cx="6288088" cy="5638800"/>
        </p:xfrm>
        <a:graphic>
          <a:graphicData uri="http://schemas.openxmlformats.org/presentationml/2006/ole">
            <p:oleObj spid="_x0000_s476163" name="CorelDRAW" r:id="rId4" imgW="6287040" imgH="5638320" progId="">
              <p:embed/>
            </p:oleObj>
          </a:graphicData>
        </a:graphic>
      </p:graphicFrame>
      <p:graphicFrame>
        <p:nvGraphicFramePr>
          <p:cNvPr id="476164" name="Object 4"/>
          <p:cNvGraphicFramePr>
            <a:graphicFrameLocks noChangeAspect="1"/>
          </p:cNvGraphicFramePr>
          <p:nvPr/>
        </p:nvGraphicFramePr>
        <p:xfrm>
          <a:off x="4648200" y="4343400"/>
          <a:ext cx="3236913" cy="1597025"/>
        </p:xfrm>
        <a:graphic>
          <a:graphicData uri="http://schemas.openxmlformats.org/presentationml/2006/ole">
            <p:oleObj spid="_x0000_s476164" name="CorelPhotoPaint.Image.7" r:id="rId5" imgW="3236708" imgH="1597020" progId="">
              <p:embed/>
            </p:oleObj>
          </a:graphicData>
        </a:graphic>
      </p:graphicFrame>
      <p:graphicFrame>
        <p:nvGraphicFramePr>
          <p:cNvPr id="476165" name="Object 5"/>
          <p:cNvGraphicFramePr>
            <a:graphicFrameLocks noChangeAspect="1"/>
          </p:cNvGraphicFramePr>
          <p:nvPr/>
        </p:nvGraphicFramePr>
        <p:xfrm>
          <a:off x="4648200" y="4343400"/>
          <a:ext cx="2024063" cy="1597025"/>
        </p:xfrm>
        <a:graphic>
          <a:graphicData uri="http://schemas.openxmlformats.org/presentationml/2006/ole">
            <p:oleObj spid="_x0000_s476165" name="CorelPhotoPaint.Image.7" r:id="rId6" imgW="2023705" imgH="1597020" progId="">
              <p:embed/>
            </p:oleObj>
          </a:graphicData>
        </a:graphic>
      </p:graphicFrame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2514600" cy="2292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 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60&lt;R.A&lt;80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20&lt;S.B&lt;80 and...	</a:t>
            </a:r>
          </a:p>
          <a:p>
            <a:pPr>
              <a:buFontTx/>
              <a:buNone/>
            </a:pPr>
            <a:endParaRPr kumimoji="0" lang="en-US" sz="1800">
              <a:solidFill>
                <a:schemeClr val="tx1"/>
              </a:solidFill>
            </a:endParaRP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304800" y="4495800"/>
            <a:ext cx="2422525" cy="1687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 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60&lt;R.A&lt;80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</a:t>
            </a:r>
            <a:r>
              <a:rPr kumimoji="0" lang="en-US" sz="1800">
                <a:solidFill>
                  <a:srgbClr val="FF0000"/>
                </a:solidFill>
              </a:rPr>
              <a:t>20&lt;S.B&lt;60</a:t>
            </a:r>
            <a:r>
              <a:rPr kumimoji="0" lang="en-US" sz="1800">
                <a:solidFill>
                  <a:schemeClr val="tx1"/>
                </a:solidFill>
              </a:rPr>
              <a:t> and...</a:t>
            </a:r>
          </a:p>
        </p:txBody>
      </p:sp>
      <p:graphicFrame>
        <p:nvGraphicFramePr>
          <p:cNvPr id="476168" name="Object 8"/>
          <p:cNvGraphicFramePr>
            <a:graphicFrameLocks noChangeAspect="1"/>
          </p:cNvGraphicFramePr>
          <p:nvPr/>
        </p:nvGraphicFramePr>
        <p:xfrm>
          <a:off x="4648200" y="3962400"/>
          <a:ext cx="3810000" cy="2309813"/>
        </p:xfrm>
        <a:graphic>
          <a:graphicData uri="http://schemas.openxmlformats.org/presentationml/2006/ole">
            <p:oleObj spid="_x0000_s476168" name="CorelPhotoPaint.Image.7" r:id="rId7" imgW="3809685" imgH="231019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F328-BF50-4D88-AAF6-47B2DE8AEB68}" type="slidenum">
              <a:rPr lang="en-US"/>
              <a:pPr/>
              <a:t>31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Query rewrite: complex case</a:t>
            </a:r>
          </a:p>
        </p:txBody>
      </p:sp>
      <p:graphicFrame>
        <p:nvGraphicFramePr>
          <p:cNvPr id="478211" name="Object 3"/>
          <p:cNvGraphicFramePr>
            <a:graphicFrameLocks noChangeAspect="1"/>
          </p:cNvGraphicFramePr>
          <p:nvPr/>
        </p:nvGraphicFramePr>
        <p:xfrm>
          <a:off x="2855913" y="1219200"/>
          <a:ext cx="6288087" cy="5638800"/>
        </p:xfrm>
        <a:graphic>
          <a:graphicData uri="http://schemas.openxmlformats.org/presentationml/2006/ole">
            <p:oleObj spid="_x0000_s478211" name="CorelDRAW" r:id="rId4" imgW="6287040" imgH="5638320" progId="">
              <p:embed/>
            </p:oleObj>
          </a:graphicData>
        </a:graphic>
      </p:graphicFrame>
      <p:graphicFrame>
        <p:nvGraphicFramePr>
          <p:cNvPr id="478212" name="Object 4"/>
          <p:cNvGraphicFramePr>
            <a:graphicFrameLocks noChangeAspect="1"/>
          </p:cNvGraphicFramePr>
          <p:nvPr/>
        </p:nvGraphicFramePr>
        <p:xfrm>
          <a:off x="4419600" y="3352800"/>
          <a:ext cx="4217988" cy="2822575"/>
        </p:xfrm>
        <a:graphic>
          <a:graphicData uri="http://schemas.openxmlformats.org/presentationml/2006/ole">
            <p:oleObj spid="_x0000_s478212" name="CorelPhotoPaint.Image.7" r:id="rId5" imgW="4218083" imgH="2822215" progId="">
              <p:embed/>
            </p:oleObj>
          </a:graphicData>
        </a:graphic>
      </p:graphicFrame>
      <p:graphicFrame>
        <p:nvGraphicFramePr>
          <p:cNvPr id="478213" name="Object 5"/>
          <p:cNvGraphicFramePr>
            <a:graphicFrameLocks noChangeAspect="1"/>
          </p:cNvGraphicFramePr>
          <p:nvPr/>
        </p:nvGraphicFramePr>
        <p:xfrm>
          <a:off x="4419600" y="3352800"/>
          <a:ext cx="4217988" cy="2822575"/>
        </p:xfrm>
        <a:graphic>
          <a:graphicData uri="http://schemas.openxmlformats.org/presentationml/2006/ole">
            <p:oleObj spid="_x0000_s478213" name="CorelPhotoPaint.Image.7" r:id="rId6" imgW="4218083" imgH="2822215" progId="">
              <p:embed/>
            </p:oleObj>
          </a:graphicData>
        </a:graphic>
      </p:graphicFrame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0" y="1447800"/>
            <a:ext cx="2708275" cy="1687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	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	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	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	60&lt;R.A&lt;80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	20&lt;S.B&lt;80 and...</a:t>
            </a:r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0" y="4267200"/>
            <a:ext cx="2400300" cy="234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	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	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	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F02-CCBD-451C-8F3F-E9DA4B4F08EB}" type="slidenum">
              <a:rPr lang="en-US"/>
              <a:pPr/>
              <a:t>32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76300"/>
          </a:xfrm>
        </p:spPr>
        <p:txBody>
          <a:bodyPr/>
          <a:lstStyle/>
          <a:p>
            <a:r>
              <a:rPr lang="en-US"/>
              <a:t>Experiment I: Size of the Overlap</a:t>
            </a:r>
          </a:p>
        </p:txBody>
      </p:sp>
      <p:graphicFrame>
        <p:nvGraphicFramePr>
          <p:cNvPr id="480259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2779713"/>
          <a:ext cx="8991600" cy="4078287"/>
        </p:xfrm>
        <a:graphic>
          <a:graphicData uri="http://schemas.openxmlformats.org/presentationml/2006/ole">
            <p:oleObj spid="_x0000_s480259" name="Chart" r:id="rId4" imgW="7020044" imgH="4067175" progId="">
              <p:embed followColorScheme="full"/>
            </p:oleObj>
          </a:graphicData>
        </a:graphic>
      </p:graphicFrame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533400" y="1219200"/>
            <a:ext cx="1219200" cy="11430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1676400" y="990600"/>
            <a:ext cx="1447800" cy="1600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6400800" y="1219200"/>
            <a:ext cx="1219200" cy="11430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6553200" y="990600"/>
            <a:ext cx="1447800" cy="1600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4" name="AutoShape 8"/>
          <p:cNvSpPr>
            <a:spLocks noChangeArrowheads="1"/>
          </p:cNvSpPr>
          <p:nvPr/>
        </p:nvSpPr>
        <p:spPr bwMode="auto">
          <a:xfrm>
            <a:off x="4159250" y="15097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02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FD0-9720-4A1B-B2B5-DB26828A6D04}" type="slidenum">
              <a:rPr lang="en-US"/>
              <a:pPr/>
              <a:t>33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/>
              <a:t>Experiment 2: Type of Overlap</a:t>
            </a: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5334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2860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40386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57150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73914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533400" y="1524000"/>
            <a:ext cx="10668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3" name="Rectangle 9"/>
          <p:cNvSpPr>
            <a:spLocks noChangeArrowheads="1"/>
          </p:cNvSpPr>
          <p:nvPr/>
        </p:nvSpPr>
        <p:spPr bwMode="auto">
          <a:xfrm>
            <a:off x="2286000" y="1905000"/>
            <a:ext cx="10668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4" name="Rectangle 10"/>
          <p:cNvSpPr>
            <a:spLocks noChangeArrowheads="1"/>
          </p:cNvSpPr>
          <p:nvPr/>
        </p:nvSpPr>
        <p:spPr bwMode="auto">
          <a:xfrm>
            <a:off x="4038600" y="15240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7696200" y="17526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6" name="Rectangle 12"/>
          <p:cNvSpPr>
            <a:spLocks noChangeArrowheads="1"/>
          </p:cNvSpPr>
          <p:nvPr/>
        </p:nvSpPr>
        <p:spPr bwMode="auto">
          <a:xfrm>
            <a:off x="5715000" y="16764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82317" name="Object 13"/>
          <p:cNvGraphicFramePr>
            <a:graphicFrameLocks noChangeAspect="1"/>
          </p:cNvGraphicFramePr>
          <p:nvPr>
            <p:ph idx="1"/>
          </p:nvPr>
        </p:nvGraphicFramePr>
        <p:xfrm>
          <a:off x="152400" y="2794000"/>
          <a:ext cx="8991600" cy="4064000"/>
        </p:xfrm>
        <a:graphic>
          <a:graphicData uri="http://schemas.openxmlformats.org/presentationml/2006/ole">
            <p:oleObj spid="_x0000_s482317" name="Chart" r:id="rId4" imgW="5476935" imgH="3686294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23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588A-2563-4B28-B539-ED38BEFB5DDE}" type="slidenum">
              <a:rPr lang="en-US"/>
              <a:pPr/>
              <a:t>34</a:t>
            </a:fld>
            <a:endParaRPr 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4000"/>
              <a:t>Experiment 3: Number of Empty Joins Used in Rewrite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60960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79248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41910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23622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5334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>
            <a:off x="7924800" y="16383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7924800" y="17907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2" name="Rectangle 10"/>
          <p:cNvSpPr>
            <a:spLocks noChangeArrowheads="1"/>
          </p:cNvSpPr>
          <p:nvPr/>
        </p:nvSpPr>
        <p:spPr bwMode="auto">
          <a:xfrm>
            <a:off x="7924800" y="19431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3" name="Rectangle 11"/>
          <p:cNvSpPr>
            <a:spLocks noChangeArrowheads="1"/>
          </p:cNvSpPr>
          <p:nvPr/>
        </p:nvSpPr>
        <p:spPr bwMode="auto">
          <a:xfrm>
            <a:off x="7924800" y="20955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4" name="Rectangle 12"/>
          <p:cNvSpPr>
            <a:spLocks noChangeArrowheads="1"/>
          </p:cNvSpPr>
          <p:nvPr/>
        </p:nvSpPr>
        <p:spPr bwMode="auto">
          <a:xfrm>
            <a:off x="7924800" y="2246313"/>
            <a:ext cx="1066800" cy="746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5" name="Rectangle 13"/>
          <p:cNvSpPr>
            <a:spLocks noChangeArrowheads="1"/>
          </p:cNvSpPr>
          <p:nvPr/>
        </p:nvSpPr>
        <p:spPr bwMode="auto">
          <a:xfrm>
            <a:off x="7924800" y="24003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6" name="Rectangle 14"/>
          <p:cNvSpPr>
            <a:spLocks noChangeArrowheads="1"/>
          </p:cNvSpPr>
          <p:nvPr/>
        </p:nvSpPr>
        <p:spPr bwMode="auto">
          <a:xfrm>
            <a:off x="7924800" y="25527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7" name="Rectangle 15"/>
          <p:cNvSpPr>
            <a:spLocks noChangeArrowheads="1"/>
          </p:cNvSpPr>
          <p:nvPr/>
        </p:nvSpPr>
        <p:spPr bwMode="auto">
          <a:xfrm>
            <a:off x="7924800" y="27051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8" name="Rectangle 16"/>
          <p:cNvSpPr>
            <a:spLocks noChangeArrowheads="1"/>
          </p:cNvSpPr>
          <p:nvPr/>
        </p:nvSpPr>
        <p:spPr bwMode="auto">
          <a:xfrm>
            <a:off x="6096000" y="17145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9" name="Rectangle 17"/>
          <p:cNvSpPr>
            <a:spLocks noChangeArrowheads="1"/>
          </p:cNvSpPr>
          <p:nvPr/>
        </p:nvSpPr>
        <p:spPr bwMode="auto">
          <a:xfrm>
            <a:off x="6096000" y="19431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0" name="Rectangle 18"/>
          <p:cNvSpPr>
            <a:spLocks noChangeArrowheads="1"/>
          </p:cNvSpPr>
          <p:nvPr/>
        </p:nvSpPr>
        <p:spPr bwMode="auto">
          <a:xfrm>
            <a:off x="6096000" y="2170113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1" name="Rectangle 19"/>
          <p:cNvSpPr>
            <a:spLocks noChangeArrowheads="1"/>
          </p:cNvSpPr>
          <p:nvPr/>
        </p:nvSpPr>
        <p:spPr bwMode="auto">
          <a:xfrm>
            <a:off x="6096000" y="24003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2" name="Rectangle 20"/>
          <p:cNvSpPr>
            <a:spLocks noChangeArrowheads="1"/>
          </p:cNvSpPr>
          <p:nvPr/>
        </p:nvSpPr>
        <p:spPr bwMode="auto">
          <a:xfrm>
            <a:off x="6096000" y="26289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3" name="Rectangle 21"/>
          <p:cNvSpPr>
            <a:spLocks noChangeArrowheads="1"/>
          </p:cNvSpPr>
          <p:nvPr/>
        </p:nvSpPr>
        <p:spPr bwMode="auto">
          <a:xfrm>
            <a:off x="4191000" y="1716088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4" name="Rectangle 22"/>
          <p:cNvSpPr>
            <a:spLocks noChangeArrowheads="1"/>
          </p:cNvSpPr>
          <p:nvPr/>
        </p:nvSpPr>
        <p:spPr bwMode="auto">
          <a:xfrm>
            <a:off x="4191000" y="2017713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5" name="Rectangle 23"/>
          <p:cNvSpPr>
            <a:spLocks noChangeArrowheads="1"/>
          </p:cNvSpPr>
          <p:nvPr/>
        </p:nvSpPr>
        <p:spPr bwMode="auto">
          <a:xfrm>
            <a:off x="4191000" y="2320925"/>
            <a:ext cx="1066800" cy="2270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6" name="Rectangle 24"/>
          <p:cNvSpPr>
            <a:spLocks noChangeArrowheads="1"/>
          </p:cNvSpPr>
          <p:nvPr/>
        </p:nvSpPr>
        <p:spPr bwMode="auto">
          <a:xfrm>
            <a:off x="4191000" y="2627313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7" name="Rectangle 25"/>
          <p:cNvSpPr>
            <a:spLocks noChangeArrowheads="1"/>
          </p:cNvSpPr>
          <p:nvPr/>
        </p:nvSpPr>
        <p:spPr bwMode="auto">
          <a:xfrm>
            <a:off x="2362200" y="1790700"/>
            <a:ext cx="1066800" cy="455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8" name="Rectangle 26"/>
          <p:cNvSpPr>
            <a:spLocks noChangeArrowheads="1"/>
          </p:cNvSpPr>
          <p:nvPr/>
        </p:nvSpPr>
        <p:spPr bwMode="auto">
          <a:xfrm>
            <a:off x="2362200" y="2325688"/>
            <a:ext cx="1066800" cy="4556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9" name="Rectangle 27"/>
          <p:cNvSpPr>
            <a:spLocks noChangeArrowheads="1"/>
          </p:cNvSpPr>
          <p:nvPr/>
        </p:nvSpPr>
        <p:spPr bwMode="auto">
          <a:xfrm>
            <a:off x="533400" y="1865313"/>
            <a:ext cx="1066800" cy="839787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84380" name="Object 28"/>
          <p:cNvGraphicFramePr>
            <a:graphicFrameLocks noChangeAspect="1"/>
          </p:cNvGraphicFramePr>
          <p:nvPr>
            <p:ph idx="1"/>
          </p:nvPr>
        </p:nvGraphicFramePr>
        <p:xfrm>
          <a:off x="304800" y="2854325"/>
          <a:ext cx="8686800" cy="4064000"/>
        </p:xfrm>
        <a:graphic>
          <a:graphicData uri="http://schemas.openxmlformats.org/presentationml/2006/ole">
            <p:oleObj spid="_x0000_s484380" name="Chart" r:id="rId4" imgW="5476935" imgH="3686294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43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5DB-D3BE-4365-BBE1-2CA4001B5273}" type="slidenum">
              <a:rPr lang="en-US"/>
              <a:pPr/>
              <a:t>35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do the rectangles overlap with queries?</a:t>
            </a:r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/>
        </p:nvGraphicFramePr>
        <p:xfrm>
          <a:off x="1676400" y="2286000"/>
          <a:ext cx="6097588" cy="4068763"/>
        </p:xfrm>
        <a:graphic>
          <a:graphicData uri="http://schemas.openxmlformats.org/presentationml/2006/ole">
            <p:oleObj spid="_x0000_s402435" name="Chart" r:id="rId4" imgW="6075000" imgH="406332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9258-67A0-4FC2-81CA-91FD160055BF}" type="slidenum">
              <a:rPr lang="en-US"/>
              <a:pPr/>
              <a:t>36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Query optimization experiments </a:t>
            </a:r>
          </a:p>
        </p:txBody>
      </p:sp>
      <p:graphicFrame>
        <p:nvGraphicFramePr>
          <p:cNvPr id="530432" name="Object 0"/>
          <p:cNvGraphicFramePr>
            <a:graphicFrameLocks noChangeAspect="1"/>
          </p:cNvGraphicFramePr>
          <p:nvPr/>
        </p:nvGraphicFramePr>
        <p:xfrm>
          <a:off x="1905000" y="2789238"/>
          <a:ext cx="6097588" cy="4068762"/>
        </p:xfrm>
        <a:graphic>
          <a:graphicData uri="http://schemas.openxmlformats.org/presentationml/2006/ole">
            <p:oleObj spid="_x0000_s530432" name="Chart" r:id="rId4" imgW="6075000" imgH="4063320" progId="">
              <p:embed followColorScheme="full"/>
            </p:oleObj>
          </a:graphicData>
        </a:graphic>
      </p:graphicFrame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4672013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sz="2000">
                <a:solidFill>
                  <a:schemeClr val="tx1"/>
                </a:solidFill>
              </a:rPr>
              <a:t> real-world workload of 26 queries</a:t>
            </a:r>
          </a:p>
          <a:p>
            <a:r>
              <a:rPr kumimoji="0" lang="en-US" sz="2000">
                <a:solidFill>
                  <a:schemeClr val="tx1"/>
                </a:solidFill>
              </a:rPr>
              <a:t> 5 of the queries “qualified” for the rewrite </a:t>
            </a:r>
          </a:p>
          <a:p>
            <a:r>
              <a:rPr kumimoji="0" lang="en-US" sz="2000">
                <a:solidFill>
                  <a:schemeClr val="tx1"/>
                </a:solidFill>
              </a:rPr>
              <a:t> only simple rewrites were considered</a:t>
            </a:r>
          </a:p>
          <a:p>
            <a:r>
              <a:rPr kumimoji="0" lang="en-US" sz="2000">
                <a:solidFill>
                  <a:schemeClr val="tx1"/>
                </a:solidFill>
              </a:rPr>
              <a:t> all rewrites led to improved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DA3A-2B05-499B-B5CC-1245E8BB9EC8}" type="slidenum">
              <a:rPr lang="en-US"/>
              <a:pPr/>
              <a:t>37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371600"/>
          </a:xfrm>
        </p:spPr>
        <p:txBody>
          <a:bodyPr/>
          <a:lstStyle/>
          <a:p>
            <a:r>
              <a:rPr lang="en-US" sz="4000"/>
              <a:t>Query Cardinality Estimate via Empty Joins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E90-1164-4960-9B2D-6E602355CEB3}" type="slidenum">
              <a:rPr lang="en-US"/>
              <a:pPr/>
              <a:t>38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Query Cardinality Estimate via Empty Joins (SIEQE)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Cardinality estimates crucial for designing good query evaluation plans</a:t>
            </a:r>
          </a:p>
          <a:p>
            <a:pPr>
              <a:buFontTx/>
              <a:buChar char="•"/>
            </a:pPr>
            <a:r>
              <a:rPr lang="en-US"/>
              <a:t>Uniform data distribution (UDA): standard assumption in database systems</a:t>
            </a:r>
          </a:p>
          <a:p>
            <a:pPr>
              <a:buFontTx/>
              <a:buChar char="•"/>
            </a:pPr>
            <a:r>
              <a:rPr lang="en-US"/>
              <a:t>Histograms effective in single dimensions: too expensive to build and maintain otherwise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E9C0-195B-4B00-9BE8-C92D64781775}" type="slidenum">
              <a:rPr lang="en-US"/>
              <a:pPr/>
              <a:t>39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Strategy</a:t>
            </a:r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228600" y="1371600"/>
            <a:ext cx="4572000" cy="4267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914400" y="1752600"/>
            <a:ext cx="3124200" cy="914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2057400" y="2171700"/>
            <a:ext cx="838200" cy="22098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2552700" y="2895600"/>
            <a:ext cx="685800" cy="609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1600" dirty="0">
                <a:solidFill>
                  <a:srgbClr val="FFFF00"/>
                </a:solidFill>
              </a:rPr>
              <a:t>Q1</a:t>
            </a:r>
          </a:p>
        </p:txBody>
      </p:sp>
      <p:sp>
        <p:nvSpPr>
          <p:cNvPr id="491532" name="Rectangle 12"/>
          <p:cNvSpPr>
            <a:spLocks noChangeArrowheads="1"/>
          </p:cNvSpPr>
          <p:nvPr/>
        </p:nvSpPr>
        <p:spPr bwMode="auto">
          <a:xfrm>
            <a:off x="3505200" y="4495800"/>
            <a:ext cx="762000" cy="6858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1600" dirty="0">
                <a:solidFill>
                  <a:srgbClr val="FFFF00"/>
                </a:solidFill>
              </a:rPr>
              <a:t>Q2</a:t>
            </a:r>
          </a:p>
        </p:txBody>
      </p: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4960938" y="1519238"/>
            <a:ext cx="4016375" cy="1357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r>
              <a:rPr lang="en-US" sz="1800">
                <a:solidFill>
                  <a:schemeClr val="tx1"/>
                </a:solidFill>
              </a:rPr>
              <a:t>With UDA, the “density”: 1 tuple/sq unit</a:t>
            </a:r>
          </a:p>
          <a:p>
            <a:r>
              <a:rPr lang="en-US" sz="1800">
                <a:solidFill>
                  <a:schemeClr val="tx1"/>
                </a:solidFill>
              </a:rPr>
              <a:t>Empty joins cover 20% of the area</a:t>
            </a:r>
          </a:p>
          <a:p>
            <a:r>
              <a:rPr lang="en-US" sz="1800">
                <a:solidFill>
                  <a:schemeClr val="tx1"/>
                </a:solidFill>
              </a:rPr>
              <a:t>Adjusted density: 1.25 tuples/sq unit</a:t>
            </a:r>
          </a:p>
        </p:txBody>
      </p:sp>
      <p:graphicFrame>
        <p:nvGraphicFramePr>
          <p:cNvPr id="491587" name="Group 67"/>
          <p:cNvGraphicFramePr>
            <a:graphicFrameLocks noGrp="1"/>
          </p:cNvGraphicFramePr>
          <p:nvPr>
            <p:ph idx="1"/>
          </p:nvPr>
        </p:nvGraphicFramePr>
        <p:xfrm>
          <a:off x="4960938" y="3733800"/>
          <a:ext cx="4176712" cy="2362200"/>
        </p:xfrm>
        <a:graphic>
          <a:graphicData uri="http://schemas.openxmlformats.org/drawingml/2006/table">
            <a:tbl>
              <a:tblPr/>
              <a:tblGrid>
                <a:gridCol w="1814512"/>
                <a:gridCol w="1030288"/>
                <a:gridCol w="1331912"/>
              </a:tblGrid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Cardinality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SIEQE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3E76AE7-D6C3-423E-AEA4-11810BEC1EFC}" type="slidenum">
              <a:rPr lang="en-US"/>
              <a:pPr/>
              <a:t>4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Commercial implementations of SQO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533400" y="3276600"/>
            <a:ext cx="7618413" cy="2746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Early Experiences:</a:t>
            </a:r>
          </a:p>
          <a:p>
            <a:pPr>
              <a:buFontTx/>
              <a:buNone/>
            </a:pPr>
            <a:endParaRPr kumimoji="0" lang="en-US">
              <a:solidFill>
                <a:schemeClr val="tx1"/>
              </a:solidFill>
            </a:endParaRPr>
          </a:p>
          <a:p>
            <a:r>
              <a:rPr kumimoji="0" lang="en-US">
                <a:solidFill>
                  <a:schemeClr val="tx1"/>
                </a:solidFill>
              </a:rPr>
              <a:t>Could not spend too much time on optimization</a:t>
            </a:r>
          </a:p>
          <a:p>
            <a:r>
              <a:rPr kumimoji="0" lang="en-US">
                <a:solidFill>
                  <a:schemeClr val="tx1"/>
                </a:solidFill>
              </a:rPr>
              <a:t>Few integrity constraints are ever defined</a:t>
            </a:r>
          </a:p>
          <a:p>
            <a:r>
              <a:rPr kumimoji="0" lang="en-US">
                <a:solidFill>
                  <a:schemeClr val="tx1"/>
                </a:solidFill>
              </a:rPr>
              <a:t>Association with deductive databases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195513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Few (if any!)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A504-2DAA-4DDE-BE6A-4D9AA919284C}" type="slidenum">
              <a:rPr lang="en-US"/>
              <a:pPr/>
              <a:t>40</a:t>
            </a:fld>
            <a:endParaRPr lang="en-US"/>
          </a:p>
        </p:txBody>
      </p:sp>
      <p:sp>
        <p:nvSpPr>
          <p:cNvPr id="4884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Experiments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2000"/>
              <a:t>Number of queries for which the error is less than a given limit</a:t>
            </a:r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1752600" y="2590800"/>
            <a:ext cx="5867400" cy="3581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488459" name="Picture 11" descr="er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2573338"/>
            <a:ext cx="5867400" cy="3598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175-B61C-42DC-90FC-D577F5702CA2}" type="slidenum">
              <a:rPr lang="en-US"/>
              <a:pPr/>
              <a:t>41</a:t>
            </a:fld>
            <a:endParaRPr lang="en-US"/>
          </a:p>
        </p:txBody>
      </p:sp>
      <p:sp>
        <p:nvSpPr>
          <p:cNvPr id="4997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Experiments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2000"/>
              <a:t>Estimation error as a function of the size of the overlap of a query and an empty region</a:t>
            </a:r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533400" y="3200400"/>
            <a:ext cx="3581400" cy="217963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4724400" y="3200400"/>
            <a:ext cx="3581400" cy="217963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499721" name="Picture 9" descr="overl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200400"/>
            <a:ext cx="7772400" cy="2179638"/>
          </a:xfrm>
          <a:noFill/>
          <a:ln/>
        </p:spPr>
      </p:pic>
      <p:sp>
        <p:nvSpPr>
          <p:cNvPr id="499726" name="Text Box 14"/>
          <p:cNvSpPr txBox="1">
            <a:spLocks noChangeArrowheads="1"/>
          </p:cNvSpPr>
          <p:nvPr/>
        </p:nvSpPr>
        <p:spPr bwMode="auto">
          <a:xfrm>
            <a:off x="1812925" y="5453063"/>
            <a:ext cx="1008063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UDA</a:t>
            </a:r>
          </a:p>
        </p:txBody>
      </p:sp>
      <p:sp>
        <p:nvSpPr>
          <p:cNvPr id="499728" name="Text Box 16"/>
          <p:cNvSpPr txBox="1">
            <a:spLocks noChangeArrowheads="1"/>
          </p:cNvSpPr>
          <p:nvPr/>
        </p:nvSpPr>
        <p:spPr bwMode="auto">
          <a:xfrm>
            <a:off x="6019800" y="5453063"/>
            <a:ext cx="126365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SIEQE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88-CF37-4FCA-9368-C7BC253B6FAD}" type="slidenum">
              <a:rPr lang="en-US"/>
              <a:pPr/>
              <a:t>42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Discovery of Check Constraints and Their Application in DB2</a:t>
            </a:r>
            <a:br>
              <a:rPr lang="en-US"/>
            </a:br>
            <a:endParaRPr lang="en-US"/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457200" y="3505200"/>
            <a:ext cx="8423275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We discover two types of (rules) check constraints:</a:t>
            </a:r>
          </a:p>
          <a:p>
            <a:r>
              <a:rPr kumimoji="0" lang="en-US">
                <a:solidFill>
                  <a:schemeClr val="tx1"/>
                </a:solidFill>
              </a:rPr>
              <a:t>correlations between attributes over ordered domains</a:t>
            </a:r>
          </a:p>
          <a:p>
            <a:r>
              <a:rPr kumimoji="0" lang="en-US">
                <a:solidFill>
                  <a:schemeClr val="tx1"/>
                </a:solidFill>
              </a:rPr>
              <a:t>partitioning of attributes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B1A-B363-442A-B9AE-C5052696FD4D}" type="slidenum">
              <a:rPr lang="en-US"/>
              <a:pPr/>
              <a:t>43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676400"/>
          </a:xfrm>
        </p:spPr>
        <p:txBody>
          <a:bodyPr/>
          <a:lstStyle/>
          <a:p>
            <a:r>
              <a:rPr lang="en-US" sz="5100"/>
              <a:t>Correlations between attributes over ordered domains</a:t>
            </a: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152400" y="2057400"/>
            <a:ext cx="8686800" cy="435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2400">
                <a:solidFill>
                  <a:schemeClr val="tx1"/>
                </a:solidFill>
              </a:rPr>
              <a:t>Rules have the form:</a:t>
            </a:r>
            <a:r>
              <a:rPr kumimoji="0" lang="en-US" sz="2400" i="1">
                <a:solidFill>
                  <a:schemeClr val="tx1"/>
                </a:solidFill>
              </a:rPr>
              <a:t> 		Y = bX + a + [emin, emax]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sz="2400" i="1">
              <a:solidFill>
                <a:schemeClr val="tx1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tx1"/>
                </a:solidFill>
              </a:rPr>
              <a:t>		Algorithm 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for all tables in the database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for all comparable variable pairs (X and Y) in the table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	apply OLS estimation to get the function of the 					form: Y = a + bX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	calculate the max and min error (or residual) 					emax and emin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endfor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endfor</a:t>
            </a:r>
            <a:endParaRPr kumimoji="0"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DD0E-E545-4FA4-9D10-9A37E7DE8D9C}" type="slidenum">
              <a:rPr lang="en-US"/>
              <a:pPr/>
              <a:t>44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Partitioning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724400"/>
          </a:xfrm>
        </p:spPr>
        <p:txBody>
          <a:bodyPr/>
          <a:lstStyle/>
          <a:p>
            <a:r>
              <a:rPr lang="en-US" sz="2400"/>
              <a:t>Rules have the form</a:t>
            </a:r>
            <a:r>
              <a:rPr lang="en-US" sz="2400" i="1"/>
              <a:t>:	If X = a, then Y </a:t>
            </a:r>
            <a:r>
              <a:rPr lang="en-US" sz="2400" i="1">
                <a:sym typeface="UniversalMath1 BT" pitchFamily="18" charset="2"/>
              </a:rPr>
              <a:t></a:t>
            </a:r>
            <a:r>
              <a:rPr lang="en-US" sz="2400" i="1"/>
              <a:t>  [emin, emax]</a:t>
            </a:r>
            <a:endParaRPr lang="en-US" i="1"/>
          </a:p>
          <a:p>
            <a:pPr algn="just"/>
            <a:endParaRPr lang="en-US" b="1"/>
          </a:p>
          <a:p>
            <a:pPr algn="just"/>
            <a:r>
              <a:rPr lang="en-US" b="1"/>
              <a:t>				</a:t>
            </a:r>
            <a:r>
              <a:rPr lang="en-US" sz="2400" b="1"/>
              <a:t>Algorithm </a:t>
            </a:r>
            <a:endParaRPr lang="en-US" b="1"/>
          </a:p>
          <a:p>
            <a:pPr algn="just"/>
            <a:endParaRPr lang="en-US" sz="2000">
              <a:latin typeface="Arial" pitchFamily="34" charset="0"/>
            </a:endParaRPr>
          </a:p>
          <a:p>
            <a:pPr algn="just"/>
            <a:r>
              <a:rPr lang="en-US" sz="2000">
                <a:latin typeface="Arial" pitchFamily="34" charset="0"/>
              </a:rPr>
              <a:t>for all tables in the database</a:t>
            </a:r>
          </a:p>
          <a:p>
            <a:pPr algn="just"/>
            <a:r>
              <a:rPr lang="en-US" sz="2000">
                <a:latin typeface="Arial" pitchFamily="34" charset="0"/>
              </a:rPr>
              <a:t>	for any qualifying variable pair (X and Y) in the table </a:t>
            </a:r>
          </a:p>
          <a:p>
            <a:pPr algn="just"/>
            <a:r>
              <a:rPr lang="en-US" sz="2000">
                <a:latin typeface="Arial" pitchFamily="34" charset="0"/>
              </a:rPr>
              <a:t>		calculate partitions by using GROUP BY X statements</a:t>
            </a:r>
          </a:p>
          <a:p>
            <a:pPr algn="just"/>
            <a:r>
              <a:rPr lang="en-US" sz="2000">
                <a:latin typeface="Arial" pitchFamily="34" charset="0"/>
              </a:rPr>
              <a:t>		find the max and min value of Y for each partition</a:t>
            </a:r>
          </a:p>
          <a:p>
            <a:pPr algn="just"/>
            <a:r>
              <a:rPr lang="en-US" sz="2000">
                <a:latin typeface="Arial" pitchFamily="34" charset="0"/>
              </a:rPr>
              <a:t>	endfor</a:t>
            </a:r>
          </a:p>
          <a:p>
            <a:pPr algn="just"/>
            <a:r>
              <a:rPr lang="en-US" sz="2000"/>
              <a:t>endfor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E879-DD4E-4609-A0C9-0952B938F3C2}" type="slidenum">
              <a:rPr lang="en-US"/>
              <a:pPr/>
              <a:t>45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Experiments in TPC-H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95800"/>
            <a:ext cx="8763000" cy="1905000"/>
          </a:xfrm>
        </p:spPr>
        <p:txBody>
          <a:bodyPr/>
          <a:lstStyle/>
          <a:p>
            <a:pPr algn="just"/>
            <a:r>
              <a:rPr lang="en-US" sz="2000">
                <a:cs typeface="Times New Roman" pitchFamily="18" charset="0"/>
              </a:rPr>
              <a:t>Rules discovered through partitioning:</a:t>
            </a:r>
            <a:endParaRPr lang="en-US" sz="2400">
              <a:cs typeface="Times New Roman" pitchFamily="18" charset="0"/>
            </a:endParaRPr>
          </a:p>
          <a:p>
            <a:pPr algn="just"/>
            <a:endParaRPr lang="en-US" sz="2000"/>
          </a:p>
          <a:p>
            <a:pPr algn="just"/>
            <a:r>
              <a:rPr lang="en-US" sz="2000"/>
              <a:t>If  L_LINESTATUS=F, then L_SHIPDATE=(01/04/1992, 06/17/1995), m = 0.50</a:t>
            </a:r>
          </a:p>
          <a:p>
            <a:pPr algn="just"/>
            <a:r>
              <a:rPr lang="en-US" sz="2000"/>
              <a:t>If  L_LINESTATUS=O, then L_SHIPDATE=(06/19/1995, 12/25/1998), m = 0.50</a:t>
            </a:r>
            <a:endParaRPr lang="en-US"/>
          </a:p>
          <a:p>
            <a:pPr algn="ctr"/>
            <a:endParaRPr lang="en-US"/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382000" cy="2530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TPC-H contains the following check constraint: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L_RECEIPTDATE  &gt; L_SHIPDATE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Our algorithm discovered  the following rule: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L_RECEIPTDATE = L_SHIPDATE + (1, 30), m = 0.0114.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D19F-089A-4482-B95E-82E43B5414F1}" type="slidenum">
              <a:rPr lang="en-US"/>
              <a:pPr/>
              <a:t>46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2438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DBA Wizard</a:t>
            </a:r>
          </a:p>
          <a:p>
            <a:pPr>
              <a:buFontTx/>
              <a:buChar char="•"/>
            </a:pPr>
            <a:r>
              <a:rPr lang="en-US"/>
              <a:t>Semantic Query Optimization</a:t>
            </a:r>
          </a:p>
          <a:p>
            <a:pPr>
              <a:buFontTx/>
              <a:buChar char="•"/>
            </a:pPr>
            <a:r>
              <a:rPr lang="en-US"/>
              <a:t>Improved Filter Factor Estimates   </a:t>
            </a:r>
          </a:p>
        </p:txBody>
      </p:sp>
      <p:sp>
        <p:nvSpPr>
          <p:cNvPr id="410631" name="AutoShape 7"/>
          <p:cNvSpPr>
            <a:spLocks noChangeArrowheads="1"/>
          </p:cNvSpPr>
          <p:nvPr/>
        </p:nvSpPr>
        <p:spPr bwMode="auto">
          <a:xfrm>
            <a:off x="6934200" y="3962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9C16-83AE-4633-AC13-5525871036F1}" type="slidenum">
              <a:rPr lang="en-US"/>
              <a:pPr/>
              <a:t>47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839200" cy="2209800"/>
          </a:xfrm>
        </p:spPr>
        <p:txBody>
          <a:bodyPr/>
          <a:lstStyle/>
          <a:p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ARRIVAL DATE &lt;=  ‘1999-06-15’ </a:t>
            </a:r>
            <a:r>
              <a:rPr lang="en-US" sz="2000" i="1"/>
              <a:t>AND</a:t>
            </a:r>
            <a:r>
              <a:rPr lang="en-US" sz="2000"/>
              <a:t> DEPARTURE_DATE &gt;= ‘1999-06-15’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The</a:t>
            </a:r>
            <a:r>
              <a:rPr lang="en-US" sz="2000" i="1"/>
              <a:t> </a:t>
            </a:r>
            <a:r>
              <a:rPr lang="en-US" sz="2000"/>
              <a:t>filter factor estimate for the query would be:</a:t>
            </a:r>
            <a:endParaRPr lang="en-US" i="1"/>
          </a:p>
          <a:p>
            <a:pPr algn="ctr">
              <a:lnSpc>
                <a:spcPct val="110000"/>
              </a:lnSpc>
            </a:pPr>
            <a:r>
              <a:rPr lang="en-US" sz="2800" i="1"/>
              <a:t>ff = ff1 * ff2</a:t>
            </a:r>
            <a:r>
              <a:rPr lang="en-US" sz="4000"/>
              <a:t> </a:t>
            </a:r>
            <a:endParaRPr lang="en-US" sz="2000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60325" y="1433513"/>
            <a:ext cx="908367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Consider a query issued against a hotel database, that requests the number of guests staying in the hotel on a given date.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0" y="4800600"/>
            <a:ext cx="9144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If </a:t>
            </a:r>
            <a:r>
              <a:rPr lang="en-US" sz="2000">
                <a:solidFill>
                  <a:schemeClr val="tx1"/>
                </a:solidFill>
              </a:rPr>
              <a:t>‘1999-06-15’</a:t>
            </a:r>
            <a:r>
              <a:rPr kumimoji="0" lang="en-US" sz="2000">
                <a:solidFill>
                  <a:schemeClr val="tx1"/>
                </a:solidFill>
              </a:rPr>
              <a:t> was approximately midway in the date ranges, we would estimate a quarter of all the guests that came in over the number of years would be in the answer of the query!</a:t>
            </a:r>
            <a:endParaRPr kumimoji="0"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4921-4889-4EFA-BE20-B00AC92E577F}" type="slidenum">
              <a:rPr lang="en-US"/>
              <a:pPr/>
              <a:t>48</a:t>
            </a:fld>
            <a:endParaRPr lang="en-US"/>
          </a:p>
        </p:txBody>
      </p:sp>
      <p:sp>
        <p:nvSpPr>
          <p:cNvPr id="412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Example (cont.)</a:t>
            </a:r>
          </a:p>
        </p:txBody>
      </p:sp>
      <p:sp>
        <p:nvSpPr>
          <p:cNvPr id="412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657600"/>
          </a:xfrm>
        </p:spPr>
        <p:txBody>
          <a:bodyPr/>
          <a:lstStyle/>
          <a:p>
            <a:r>
              <a:rPr lang="en-US" sz="2000"/>
              <a:t>Assume that the following check constraint was discovered: </a:t>
            </a:r>
          </a:p>
          <a:p>
            <a:endParaRPr lang="en-US" sz="2000"/>
          </a:p>
          <a:p>
            <a:pPr algn="ctr"/>
            <a:r>
              <a:rPr lang="en-US" sz="2000"/>
              <a:t>DEPARTURE_DATE &gt;= ARRIVAL_DATE + (1 DAY, 5 DAYS)</a:t>
            </a:r>
          </a:p>
          <a:p>
            <a:pPr algn="ctr"/>
            <a:endParaRPr lang="en-US" sz="2000"/>
          </a:p>
          <a:p>
            <a:r>
              <a:rPr lang="en-US" sz="2000"/>
              <a:t>The original condition in the query predicate can then be changed to:</a:t>
            </a:r>
          </a:p>
          <a:p>
            <a:endParaRPr lang="en-US" sz="2000"/>
          </a:p>
          <a:p>
            <a:pPr algn="ctr"/>
            <a:r>
              <a:rPr lang="en-US" sz="2000"/>
              <a:t>ARRIVAL_DATE &lt;= ‘1999-06-15’ </a:t>
            </a:r>
            <a:r>
              <a:rPr lang="en-US" sz="2000" i="1"/>
              <a:t>AND</a:t>
            </a:r>
            <a:r>
              <a:rPr lang="en-US" sz="2000"/>
              <a:t> ARRIVAL_DATE &gt;= ‘1999-06-18’</a:t>
            </a:r>
          </a:p>
          <a:p>
            <a:pPr algn="ctr"/>
            <a:r>
              <a:rPr lang="en-US" sz="2000"/>
              <a:t>or</a:t>
            </a:r>
          </a:p>
          <a:p>
            <a:pPr algn="ctr"/>
            <a:r>
              <a:rPr lang="en-US" sz="2000"/>
              <a:t>ARRIVAL_DATE </a:t>
            </a:r>
            <a:r>
              <a:rPr lang="en-US" sz="2000" i="1"/>
              <a:t>BETWEEN</a:t>
            </a:r>
            <a:r>
              <a:rPr lang="en-US" sz="2000"/>
              <a:t> ‘1999-06-15’ </a:t>
            </a:r>
            <a:r>
              <a:rPr lang="en-US" sz="2000" i="1"/>
              <a:t>AND</a:t>
            </a:r>
            <a:r>
              <a:rPr lang="en-US" sz="2000"/>
              <a:t> ‘1999-06-18’</a:t>
            </a:r>
            <a:endParaRPr lang="en-US" i="1"/>
          </a:p>
        </p:txBody>
      </p:sp>
      <p:sp>
        <p:nvSpPr>
          <p:cNvPr id="412676" name="Text Box 1028"/>
          <p:cNvSpPr txBox="1">
            <a:spLocks noChangeArrowheads="1"/>
          </p:cNvSpPr>
          <p:nvPr/>
        </p:nvSpPr>
        <p:spPr bwMode="auto">
          <a:xfrm>
            <a:off x="304800" y="5181600"/>
            <a:ext cx="8229600" cy="138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The filter factor is now estimated to: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i="1">
                <a:solidFill>
                  <a:schemeClr val="tx1"/>
                </a:solidFill>
              </a:rPr>
              <a:t>ff = (ff1 + ff2 –1)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420-9DA8-4664-B84C-D92B693FCAAA}" type="slidenum">
              <a:rPr lang="en-US"/>
              <a:pPr/>
              <a:t>49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4000"/>
              <a:t>Other Research on the Use of Soft Constraints in Query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1CE-ABC3-4DE9-ADE6-47F5E43E7F42}" type="slidenum">
              <a:rPr lang="en-US"/>
              <a:pPr/>
              <a:t>5</a:t>
            </a:fld>
            <a:endParaRPr lang="en-US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Join elimination: example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1524000"/>
          </a:xfrm>
        </p:spPr>
        <p:txBody>
          <a:bodyPr/>
          <a:lstStyle/>
          <a:p>
            <a:r>
              <a:rPr lang="en-US" sz="1800" b="1"/>
              <a:t>select </a:t>
            </a:r>
            <a:r>
              <a:rPr lang="en-US" sz="1800"/>
              <a:t>	p_name, p_retailprice, s_name, s_address </a:t>
            </a:r>
          </a:p>
          <a:p>
            <a:r>
              <a:rPr lang="en-US" sz="1800" b="1"/>
              <a:t>from </a:t>
            </a:r>
            <a:r>
              <a:rPr lang="en-US" sz="1800"/>
              <a:t>	tpcd.lineitem, tpcd.partsupp, tpcd.part, tpcd.supplier</a:t>
            </a:r>
          </a:p>
          <a:p>
            <a:r>
              <a:rPr lang="en-US" sz="1800" b="1"/>
              <a:t>where </a:t>
            </a:r>
            <a:r>
              <a:rPr lang="en-US" sz="1800"/>
              <a:t>	p_partkey = ps_partkey and s_suppkey = ps_suppkey and</a:t>
            </a:r>
          </a:p>
          <a:p>
            <a:r>
              <a:rPr lang="en-US" sz="1800"/>
              <a:t>		ps_partkey = l_partkey and ps_suppkey = l_suppkey;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457200" y="2971800"/>
            <a:ext cx="6448425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RI constraints: 	part-partsupp (on partkey)   </a:t>
            </a: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	supplier-partsupp (on partkey)</a:t>
            </a: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	partsupp-lineitem (on partkey and suppkey)</a:t>
            </a:r>
            <a:endParaRPr lang="en-US" sz="1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kumimoji="0" lang="en-US" sz="2000">
              <a:solidFill>
                <a:schemeClr val="tx1"/>
              </a:solidFill>
            </a:endParaRP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381000" y="49530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select </a:t>
            </a:r>
            <a:r>
              <a:rPr kumimoji="0" lang="en-US" sz="1800">
                <a:solidFill>
                  <a:schemeClr val="tx1"/>
                </a:solidFill>
              </a:rPr>
              <a:t>	p_name, p_retailprice, s_name, s_address 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from </a:t>
            </a:r>
            <a:r>
              <a:rPr kumimoji="0" lang="en-US" sz="1800">
                <a:solidFill>
                  <a:schemeClr val="tx1"/>
                </a:solidFill>
              </a:rPr>
              <a:t>	tpcd.lineitem, tpcd.partsupp, tpcd.part, tpcd.supplier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where </a:t>
            </a:r>
            <a:r>
              <a:rPr kumimoji="0" lang="en-US" sz="1800">
                <a:solidFill>
                  <a:schemeClr val="tx1"/>
                </a:solidFill>
              </a:rPr>
              <a:t>	p_partkey = l_partkey and s_suppkey = l_suppkey; </a:t>
            </a:r>
          </a:p>
          <a:p>
            <a:pPr marL="342900" indent="-342900"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E268-710B-4D58-908F-5B6F37ED16CB}" type="slidenum">
              <a:rPr lang="en-US"/>
              <a:pPr/>
              <a:t>50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Query-driven Approach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Built multidimensional histograms based on query results (Microsoft)</a:t>
            </a:r>
          </a:p>
          <a:p>
            <a:pPr>
              <a:buFontTx/>
              <a:buChar char="•"/>
            </a:pPr>
            <a:r>
              <a:rPr lang="en-US"/>
              <a:t>Improve cardinality estimates by looking at the intermediate query results (IBM)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353425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>
                <a:solidFill>
                  <a:schemeClr val="tx2"/>
                </a:solidFill>
              </a:rPr>
              <a:t>Both techniques generate statistical soft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FB0D-62C2-432F-AB43-227F31C543A8}" type="slidenum">
              <a:rPr lang="en-US"/>
              <a:pPr/>
              <a:t>51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Data-driven Approach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Lots of methods using Bayesian networks to infer statistical soft constraint</a:t>
            </a:r>
          </a:p>
          <a:p>
            <a:pPr>
              <a:buFontTx/>
              <a:buChar char="•"/>
            </a:pPr>
            <a:r>
              <a:rPr lang="en-US"/>
              <a:t>Lots of methods to discover functional dependencies in data (absolute soft constraints)</a:t>
            </a:r>
          </a:p>
          <a:p>
            <a:pPr>
              <a:buFontTx/>
              <a:buChar char="•"/>
            </a:pPr>
            <a:r>
              <a:rPr lang="en-US"/>
              <a:t>Most recently, BHUNT and CORDS use sampling to discover soft constraints (IBM)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307-8D0D-4B6C-AE80-9DF86E3F71F0}" type="slidenum">
              <a:rPr lang="en-US"/>
              <a:pPr/>
              <a:t>52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Q. Cheng, J. Gryz, F. Koo, T. Y. Cliff Leung, L. Liu, X. Qian, B. Schiefer: </a:t>
            </a:r>
            <a:r>
              <a:rPr lang="en-US" sz="2000" i="1"/>
              <a:t>Implementation of Two Semantic Query Optimization Techniques in DB2 Universal Database</a:t>
            </a:r>
            <a:r>
              <a:rPr lang="en-US" sz="2000"/>
              <a:t>. VLDB 1999.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Edmonds, J. Gryz, D. Liang, R. Miller: </a:t>
            </a:r>
            <a:r>
              <a:rPr lang="en-US" sz="2000" i="1"/>
              <a:t>Mining for Empty Rectangles in Large Data Sets. </a:t>
            </a:r>
            <a:r>
              <a:rPr lang="en-US" sz="2000"/>
              <a:t>ICDT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Gryz, B. Schiefer, J. Zheng, C. Zuzarte</a:t>
            </a:r>
            <a:r>
              <a:rPr lang="en-US" sz="2000" b="1"/>
              <a:t>: </a:t>
            </a:r>
            <a:r>
              <a:rPr lang="en-US" sz="2000" i="1"/>
              <a:t>Discovery and Application of Check Constraints in DB2. </a:t>
            </a:r>
            <a:r>
              <a:rPr lang="en-US" sz="2000"/>
              <a:t>ICDE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P. Godfrey, J. Gryz, C. Zuzarte: </a:t>
            </a:r>
            <a:r>
              <a:rPr lang="en-US" sz="2000" i="1"/>
              <a:t>Exploiting Constraint-Like Data Characterizations in Query Optimization</a:t>
            </a:r>
            <a:r>
              <a:rPr lang="en-US" sz="2000"/>
              <a:t>. SIGMOD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Gryz, D. Liang: </a:t>
            </a:r>
            <a:r>
              <a:rPr lang="en-US" sz="2000" i="1"/>
              <a:t>Query Optimization via Empty Joins</a:t>
            </a:r>
            <a:r>
              <a:rPr lang="en-US" sz="2000"/>
              <a:t>. DEXA 2002.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Gryz, D. Liang: </a:t>
            </a:r>
            <a:r>
              <a:rPr lang="en-US" sz="2000" i="1"/>
              <a:t>Query Cardinality Estimation via Data Mining</a:t>
            </a:r>
            <a:r>
              <a:rPr lang="en-US" sz="2000"/>
              <a:t>. IIS 2004.</a:t>
            </a:r>
            <a:endParaRPr lang="en-US">
              <a:latin typeface="Arial" pitchFamily="34" charset="0"/>
            </a:endParaRP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63D-4394-4A0C-A92A-E0353E04D72D}" type="slidenum">
              <a:rPr lang="en-US"/>
              <a:pPr/>
              <a:t>6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Algorithm for join elimination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r>
              <a:rPr lang="en-US"/>
              <a:t>1. Derive column transitivity classes from the join predicates in the query</a:t>
            </a:r>
          </a:p>
          <a:p>
            <a:r>
              <a:rPr lang="en-US"/>
              <a:t>2. Divide the relations in the query that are related through RI constraints into removable and non-removable</a:t>
            </a:r>
          </a:p>
          <a:p>
            <a:r>
              <a:rPr lang="en-US"/>
              <a:t>3. Eliminate all removable relations from the query</a:t>
            </a:r>
          </a:p>
          <a:p>
            <a:r>
              <a:rPr lang="en-US"/>
              <a:t>4. Add is not null predicate to foreign key columns of all tables whose RI parents were removed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25C-F029-4B38-B728-10266FED5714}" type="slidenum">
              <a:rPr lang="en-US"/>
              <a:pPr/>
              <a:t>7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601200" cy="1143000"/>
          </a:xfrm>
        </p:spPr>
        <p:txBody>
          <a:bodyPr/>
          <a:lstStyle/>
          <a:p>
            <a:r>
              <a:rPr lang="en-US" sz="4000"/>
              <a:t>Algorithm for join elimination: example</a:t>
            </a: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0" y="4876800"/>
            <a:ext cx="625475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C.C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1981200" y="2895600"/>
            <a:ext cx="9144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PS.S</a:t>
            </a:r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390172" name="Group 28"/>
          <p:cNvGrpSpPr>
            <a:grpSpLocks/>
          </p:cNvGrpSpPr>
          <p:nvPr/>
        </p:nvGrpSpPr>
        <p:grpSpPr bwMode="auto">
          <a:xfrm>
            <a:off x="304800" y="3124200"/>
            <a:ext cx="2393950" cy="2179638"/>
            <a:chOff x="192" y="1296"/>
            <a:chExt cx="1508" cy="1373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192" y="1488"/>
              <a:ext cx="0" cy="81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1296" y="2400"/>
              <a:ext cx="40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O.C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53" name="Line 9"/>
            <p:cNvSpPr>
              <a:spLocks noChangeShapeType="1"/>
            </p:cNvSpPr>
            <p:nvPr/>
          </p:nvSpPr>
          <p:spPr bwMode="auto">
            <a:xfrm>
              <a:off x="384" y="129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5" name="Line 11"/>
            <p:cNvSpPr>
              <a:spLocks noChangeShapeType="1"/>
            </p:cNvSpPr>
            <p:nvPr/>
          </p:nvSpPr>
          <p:spPr bwMode="auto">
            <a:xfrm>
              <a:off x="432" y="2544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90159" name="Text Box 15"/>
          <p:cNvSpPr txBox="1">
            <a:spLocks noChangeArrowheads="1"/>
          </p:cNvSpPr>
          <p:nvPr/>
        </p:nvSpPr>
        <p:spPr bwMode="auto">
          <a:xfrm>
            <a:off x="0" y="2895600"/>
            <a:ext cx="56515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S.S</a:t>
            </a:r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390178" name="Group 34"/>
          <p:cNvGrpSpPr>
            <a:grpSpLocks/>
          </p:cNvGrpSpPr>
          <p:nvPr/>
        </p:nvGrpSpPr>
        <p:grpSpPr bwMode="auto">
          <a:xfrm>
            <a:off x="2667000" y="2895600"/>
            <a:ext cx="3844925" cy="2408238"/>
            <a:chOff x="1728" y="1152"/>
            <a:chExt cx="2422" cy="1517"/>
          </a:xfrm>
        </p:grpSpPr>
        <p:sp>
          <p:nvSpPr>
            <p:cNvPr id="390149" name="Text Box 5"/>
            <p:cNvSpPr txBox="1">
              <a:spLocks noChangeArrowheads="1"/>
            </p:cNvSpPr>
            <p:nvPr/>
          </p:nvSpPr>
          <p:spPr bwMode="auto">
            <a:xfrm>
              <a:off x="3696" y="1152"/>
              <a:ext cx="45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PS.S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3696" y="2400"/>
              <a:ext cx="40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O.C</a:t>
              </a:r>
            </a:p>
          </p:txBody>
        </p:sp>
        <p:sp>
          <p:nvSpPr>
            <p:cNvPr id="390156" name="Line 12"/>
            <p:cNvSpPr>
              <a:spLocks noChangeShapeType="1"/>
            </p:cNvSpPr>
            <p:nvPr/>
          </p:nvSpPr>
          <p:spPr bwMode="auto">
            <a:xfrm>
              <a:off x="1728" y="1920"/>
              <a:ext cx="547" cy="0"/>
            </a:xfrm>
            <a:prstGeom prst="line">
              <a:avLst/>
            </a:prstGeom>
            <a:noFill/>
            <a:ln w="53975" cap="sq">
              <a:solidFill>
                <a:schemeClr val="tx1"/>
              </a:solidFill>
              <a:miter lim="800000"/>
              <a:headEnd type="none" w="sm" len="sm"/>
              <a:tailEnd type="arrow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2448" y="2400"/>
              <a:ext cx="39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C.C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2448" y="1152"/>
              <a:ext cx="356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S.S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61" name="Line 17"/>
            <p:cNvSpPr>
              <a:spLocks noChangeShapeType="1"/>
            </p:cNvSpPr>
            <p:nvPr/>
          </p:nvSpPr>
          <p:spPr bwMode="auto">
            <a:xfrm flipH="1">
              <a:off x="2832" y="1296"/>
              <a:ext cx="81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2" name="Line 18"/>
            <p:cNvSpPr>
              <a:spLocks noChangeShapeType="1"/>
            </p:cNvSpPr>
            <p:nvPr/>
          </p:nvSpPr>
          <p:spPr bwMode="auto">
            <a:xfrm flipH="1">
              <a:off x="2880" y="2544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3" name="Line 19"/>
            <p:cNvSpPr>
              <a:spLocks noChangeShapeType="1"/>
            </p:cNvSpPr>
            <p:nvPr/>
          </p:nvSpPr>
          <p:spPr bwMode="auto">
            <a:xfrm>
              <a:off x="2640" y="1392"/>
              <a:ext cx="0" cy="10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4" name="Line 20"/>
            <p:cNvSpPr>
              <a:spLocks noChangeShapeType="1"/>
            </p:cNvSpPr>
            <p:nvPr/>
          </p:nvSpPr>
          <p:spPr bwMode="auto">
            <a:xfrm>
              <a:off x="3888" y="1392"/>
              <a:ext cx="0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5" name="Line 21"/>
            <p:cNvSpPr>
              <a:spLocks noChangeShapeType="1"/>
            </p:cNvSpPr>
            <p:nvPr/>
          </p:nvSpPr>
          <p:spPr bwMode="auto">
            <a:xfrm>
              <a:off x="2784" y="1392"/>
              <a:ext cx="960" cy="10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6" name="Line 22"/>
            <p:cNvSpPr>
              <a:spLocks noChangeShapeType="1"/>
            </p:cNvSpPr>
            <p:nvPr/>
          </p:nvSpPr>
          <p:spPr bwMode="auto">
            <a:xfrm flipH="1">
              <a:off x="2832" y="1392"/>
              <a:ext cx="912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90174" name="Group 30"/>
          <p:cNvGrpSpPr>
            <a:grpSpLocks/>
          </p:cNvGrpSpPr>
          <p:nvPr/>
        </p:nvGrpSpPr>
        <p:grpSpPr bwMode="auto">
          <a:xfrm>
            <a:off x="6705600" y="2895600"/>
            <a:ext cx="2092325" cy="2408238"/>
            <a:chOff x="4080" y="1152"/>
            <a:chExt cx="1318" cy="1517"/>
          </a:xfrm>
        </p:grpSpPr>
        <p:sp>
          <p:nvSpPr>
            <p:cNvPr id="390167" name="Line 23"/>
            <p:cNvSpPr>
              <a:spLocks noChangeShapeType="1"/>
            </p:cNvSpPr>
            <p:nvPr/>
          </p:nvSpPr>
          <p:spPr bwMode="auto">
            <a:xfrm>
              <a:off x="4080" y="1920"/>
              <a:ext cx="547" cy="0"/>
            </a:xfrm>
            <a:prstGeom prst="line">
              <a:avLst/>
            </a:prstGeom>
            <a:noFill/>
            <a:ln w="53975" cap="sq">
              <a:solidFill>
                <a:schemeClr val="tx1"/>
              </a:solidFill>
              <a:miter lim="800000"/>
              <a:headEnd type="none" w="sm" len="sm"/>
              <a:tailEnd type="arrow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8" name="Text Box 24"/>
            <p:cNvSpPr txBox="1">
              <a:spLocks noChangeArrowheads="1"/>
            </p:cNvSpPr>
            <p:nvPr/>
          </p:nvSpPr>
          <p:spPr bwMode="auto">
            <a:xfrm>
              <a:off x="4944" y="1152"/>
              <a:ext cx="45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PS.S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4944" y="2400"/>
              <a:ext cx="40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O.C</a:t>
              </a:r>
            </a:p>
          </p:txBody>
        </p:sp>
        <p:sp>
          <p:nvSpPr>
            <p:cNvPr id="390171" name="Line 27"/>
            <p:cNvSpPr>
              <a:spLocks noChangeShapeType="1"/>
            </p:cNvSpPr>
            <p:nvPr/>
          </p:nvSpPr>
          <p:spPr bwMode="auto">
            <a:xfrm>
              <a:off x="5136" y="1440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FFF-5088-4E24-A74F-944CFFD79E09}" type="slidenum">
              <a:rPr lang="en-US"/>
              <a:pPr/>
              <a:t>8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Windows NT Server 4.0 on a 4-way Pentium II Xeon 450 with 4GB of memory</a:t>
            </a:r>
          </a:p>
          <a:p>
            <a:pPr>
              <a:buFontTx/>
              <a:buChar char="•"/>
            </a:pPr>
            <a:r>
              <a:rPr lang="en-US"/>
              <a:t>DB2 OLAP Server</a:t>
            </a:r>
          </a:p>
          <a:p>
            <a:pPr>
              <a:buFontTx/>
              <a:buChar char="•"/>
            </a:pPr>
            <a:r>
              <a:rPr lang="en-US"/>
              <a:t>APB-1 OLAP Benchmark</a:t>
            </a:r>
          </a:p>
          <a:p>
            <a:pPr lvl="1"/>
            <a:r>
              <a:rPr lang="en-US"/>
              <a:t>one fact table and six dimension tables</a:t>
            </a:r>
          </a:p>
          <a:p>
            <a:pPr lvl="1"/>
            <a:r>
              <a:rPr lang="en-US"/>
              <a:t>starview defined as a join of all tables</a:t>
            </a:r>
          </a:p>
          <a:p>
            <a:pPr>
              <a:buFontTx/>
              <a:buChar char="•"/>
            </a:pPr>
            <a:r>
              <a:rPr lang="en-US"/>
              <a:t>Optimization: </a:t>
            </a:r>
          </a:p>
          <a:p>
            <a:pPr lvl="1"/>
            <a:r>
              <a:rPr lang="en-US"/>
              <a:t>remove one or more dimension tables from the query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B0CE-B3C0-47E4-9FA5-F0BEA5649B75}" type="slidenum">
              <a:rPr lang="en-US"/>
              <a:pPr/>
              <a:t>9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 for join elimination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9138"/>
          <a:ext cx="7770813" cy="4097337"/>
        </p:xfrm>
        <a:graphic>
          <a:graphicData uri="http://schemas.openxmlformats.org/presentationml/2006/ole">
            <p:oleObj spid="_x0000_s387075" name="Chart" r:id="rId4" imgW="7688520" imgH="406332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2165</TotalTime>
  <Words>1656</Words>
  <Application>Microsoft Office PowerPoint</Application>
  <PresentationFormat>On-screen Show (4:3)</PresentationFormat>
  <Paragraphs>413</Paragraphs>
  <Slides>52</Slides>
  <Notes>52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Times New Roman</vt:lpstr>
      <vt:lpstr>Allegro BT</vt:lpstr>
      <vt:lpstr>Wingdings</vt:lpstr>
      <vt:lpstr>Symbol</vt:lpstr>
      <vt:lpstr>CityBlueprint</vt:lpstr>
      <vt:lpstr>UniversalMath1 BT</vt:lpstr>
      <vt:lpstr>Tahoma</vt:lpstr>
      <vt:lpstr>Pulse</vt:lpstr>
      <vt:lpstr>Custom Design</vt:lpstr>
      <vt:lpstr>Chart</vt:lpstr>
      <vt:lpstr>Document</vt:lpstr>
      <vt:lpstr>CorelDRAW</vt:lpstr>
      <vt:lpstr>CorelPhotoPaint.Image.7</vt:lpstr>
      <vt:lpstr>Semantic Query Optimization</vt:lpstr>
      <vt:lpstr>Outline</vt:lpstr>
      <vt:lpstr>Semantic Query Optimization </vt:lpstr>
      <vt:lpstr>Commercial implementations of SQO</vt:lpstr>
      <vt:lpstr>Join elimination: example</vt:lpstr>
      <vt:lpstr>Algorithm for join elimination</vt:lpstr>
      <vt:lpstr>Algorithm for join elimination: example</vt:lpstr>
      <vt:lpstr>Experiments</vt:lpstr>
      <vt:lpstr>Performance results for join elimination</vt:lpstr>
      <vt:lpstr>Predicate Introduction: Example</vt:lpstr>
      <vt:lpstr>Algorithm for Predicate Introduction</vt:lpstr>
      <vt:lpstr>Experiments</vt:lpstr>
      <vt:lpstr>Queries</vt:lpstr>
      <vt:lpstr>Performance Results for Index Introduction</vt:lpstr>
      <vt:lpstr>The Culprit</vt:lpstr>
      <vt:lpstr>Soft Constraints</vt:lpstr>
      <vt:lpstr>Soft Constraints</vt:lpstr>
      <vt:lpstr>Soft Constraints (cont.)</vt:lpstr>
      <vt:lpstr>Implementation of Soft Constraints</vt:lpstr>
      <vt:lpstr>Informational Check Constraint</vt:lpstr>
      <vt:lpstr>Enforcing Validation</vt:lpstr>
      <vt:lpstr>Informational RI Constraint</vt:lpstr>
      <vt:lpstr>Query Optimization via Empty Joins</vt:lpstr>
      <vt:lpstr>Example</vt:lpstr>
      <vt:lpstr>Matrix representation of empty joins</vt:lpstr>
      <vt:lpstr>Staircase data structure</vt:lpstr>
      <vt:lpstr>Properties of the algorithm</vt:lpstr>
      <vt:lpstr>How many empty rectangles are there?</vt:lpstr>
      <vt:lpstr>How big are the rectangles?</vt:lpstr>
      <vt:lpstr>Query rewrite: simple case</vt:lpstr>
      <vt:lpstr>Query rewrite: complex case</vt:lpstr>
      <vt:lpstr>Experiment I: Size of the Overlap</vt:lpstr>
      <vt:lpstr>Experiment 2: Type of Overlap</vt:lpstr>
      <vt:lpstr>Experiment 3: Number of Empty Joins Used in Rewrite</vt:lpstr>
      <vt:lpstr>How much do the rectangles overlap with queries?</vt:lpstr>
      <vt:lpstr>Query optimization experiments </vt:lpstr>
      <vt:lpstr>Query Cardinality Estimate via Empty Joins</vt:lpstr>
      <vt:lpstr>Query Cardinality Estimate via Empty Joins (SIEQE)</vt:lpstr>
      <vt:lpstr>The Strategy</vt:lpstr>
      <vt:lpstr>Experiments  Number of queries for which the error is less than a given limit</vt:lpstr>
      <vt:lpstr>Experiments  Estimation error as a function of the size of the overlap of a query and an empty region</vt:lpstr>
      <vt:lpstr>Discovery of Check Constraints and Their Application in DB2 </vt:lpstr>
      <vt:lpstr>Correlations between attributes over ordered domains</vt:lpstr>
      <vt:lpstr>Partitioning</vt:lpstr>
      <vt:lpstr>Experiments in TPC-H</vt:lpstr>
      <vt:lpstr>Applications</vt:lpstr>
      <vt:lpstr>Example</vt:lpstr>
      <vt:lpstr>Example (cont.)</vt:lpstr>
      <vt:lpstr>Other Research on the Use of Soft Constraints in Query Optimization</vt:lpstr>
      <vt:lpstr>Query-driven Approach</vt:lpstr>
      <vt:lpstr>Data-driven Approach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Two Semantic Query Optimization Techniques in IBM DB2</dc:title>
  <dc:creator>Jarek Gryz</dc:creator>
  <cp:lastModifiedBy>Jarek</cp:lastModifiedBy>
  <cp:revision>82</cp:revision>
  <cp:lastPrinted>2000-09-28T14:42:54Z</cp:lastPrinted>
  <dcterms:created xsi:type="dcterms:W3CDTF">1999-06-28T23:01:24Z</dcterms:created>
  <dcterms:modified xsi:type="dcterms:W3CDTF">2012-11-06T13:28:44Z</dcterms:modified>
</cp:coreProperties>
</file>