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0" r:id="rId3"/>
    <p:sldId id="281" r:id="rId4"/>
    <p:sldId id="283" r:id="rId5"/>
    <p:sldId id="285" r:id="rId6"/>
    <p:sldId id="287" r:id="rId7"/>
    <p:sldId id="288" r:id="rId8"/>
    <p:sldId id="289" r:id="rId9"/>
    <p:sldId id="290" r:id="rId10"/>
    <p:sldId id="286" r:id="rId11"/>
    <p:sldId id="300" r:id="rId12"/>
    <p:sldId id="291" r:id="rId13"/>
    <p:sldId id="292" r:id="rId14"/>
    <p:sldId id="293" r:id="rId15"/>
    <p:sldId id="301" r:id="rId16"/>
    <p:sldId id="294" r:id="rId17"/>
    <p:sldId id="302" r:id="rId18"/>
    <p:sldId id="303" r:id="rId19"/>
    <p:sldId id="304" r:id="rId20"/>
    <p:sldId id="305" r:id="rId21"/>
    <p:sldId id="306" r:id="rId22"/>
    <p:sldId id="295" r:id="rId23"/>
    <p:sldId id="308" r:id="rId24"/>
    <p:sldId id="309" r:id="rId25"/>
    <p:sldId id="310" r:id="rId26"/>
    <p:sldId id="311" r:id="rId27"/>
    <p:sldId id="312" r:id="rId28"/>
    <p:sldId id="296" r:id="rId29"/>
    <p:sldId id="313" r:id="rId30"/>
    <p:sldId id="314" r:id="rId31"/>
    <p:sldId id="298" r:id="rId32"/>
    <p:sldId id="297" r:id="rId33"/>
    <p:sldId id="315" r:id="rId34"/>
    <p:sldId id="316" r:id="rId35"/>
    <p:sldId id="317" r:id="rId36"/>
    <p:sldId id="318" r:id="rId37"/>
    <p:sldId id="319" r:id="rId38"/>
    <p:sldId id="299" r:id="rId39"/>
    <p:sldId id="320" r:id="rId40"/>
    <p:sldId id="323" r:id="rId41"/>
    <p:sldId id="324" r:id="rId42"/>
    <p:sldId id="325" r:id="rId43"/>
    <p:sldId id="321" r:id="rId44"/>
    <p:sldId id="322" r:id="rId4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 varScale="1">
        <p:scale>
          <a:sx n="94" d="100"/>
          <a:sy n="94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3"/>
  <c:chart>
    <c:title>
      <c:tx>
        <c:rich>
          <a:bodyPr/>
          <a:lstStyle/>
          <a:p>
            <a:pPr>
              <a:defRPr/>
            </a:pPr>
            <a:r>
              <a:rPr lang="en-CA"/>
              <a:t>Cost After 5 Years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(Sheet1!$A$1,Sheet1!$C$1)</c:f>
              <c:strCache>
                <c:ptCount val="2"/>
                <c:pt idx="0">
                  <c:v>IBM Mainframe</c:v>
                </c:pt>
                <c:pt idx="1">
                  <c:v>Database Administrator</c:v>
                </c:pt>
              </c:strCache>
            </c:strRef>
          </c:cat>
          <c:val>
            <c:numRef>
              <c:f>(Sheet1!$A$2,Sheet1!$C$2)</c:f>
              <c:numCache>
                <c:formatCode>General</c:formatCode>
                <c:ptCount val="2"/>
                <c:pt idx="0">
                  <c:v>75000</c:v>
                </c:pt>
                <c:pt idx="1">
                  <c:v>400000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3"/>
  <c:chart>
    <c:title>
      <c:tx>
        <c:rich>
          <a:bodyPr/>
          <a:lstStyle/>
          <a:p>
            <a:pPr>
              <a:defRPr/>
            </a:pPr>
            <a:r>
              <a:rPr lang="en-CA"/>
              <a:t>Cost After 10 Years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(Sheet1!$G$1,Sheet1!$I$1)</c:f>
              <c:strCache>
                <c:ptCount val="2"/>
                <c:pt idx="0">
                  <c:v>IBM Mainframe</c:v>
                </c:pt>
                <c:pt idx="1">
                  <c:v>Database Administrator</c:v>
                </c:pt>
              </c:strCache>
            </c:strRef>
          </c:cat>
          <c:val>
            <c:numRef>
              <c:f>(Sheet1!$G$2,Sheet1!$I$2)</c:f>
              <c:numCache>
                <c:formatCode>General</c:formatCode>
                <c:ptCount val="2"/>
                <c:pt idx="0">
                  <c:v>75000</c:v>
                </c:pt>
                <c:pt idx="1">
                  <c:v>800000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-Airline</a:t>
            </a:r>
            <a:r>
              <a:rPr lang="en-CA" baseline="0" dirty="0" smtClean="0"/>
              <a:t> example (willingness change dates for cheaper flight)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aseline="0" dirty="0" smtClean="0"/>
              <a:t>-A lot of people wish to track data, but don’t because of the usability hurdle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30722" name="Picture 2" descr="http://comn3111.thetalkpage.ca/images/800pxYork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128" y="6093296"/>
            <a:ext cx="2003376" cy="7212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11/10/2012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11/10/2012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11/10/2012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45571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836712"/>
            <a:ext cx="8077200" cy="54116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11/10/2012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11/10/2012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2400" dirty="0" smtClean="0"/>
              <a:t>Extending Database Usability</a:t>
            </a:r>
            <a:endParaRPr lang="en-US" sz="2400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Michelle Brown, </a:t>
            </a:r>
            <a:r>
              <a:rPr lang="en-US" sz="2000" dirty="0" err="1" smtClean="0"/>
              <a:t>MSc</a:t>
            </a:r>
            <a:r>
              <a:rPr lang="en-US" sz="2000" dirty="0" smtClean="0"/>
              <a:t>. Student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care?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Other Problems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CA" b="1" dirty="0" smtClean="0"/>
              <a:t>Missing Users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Useful data not tracked because of difficultly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r>
              <a:rPr lang="en-CA" dirty="0" smtClean="0"/>
              <a:t>Databases are: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Hard to design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Hard to modify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Hard to query</a:t>
            </a:r>
          </a:p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7170" name="Picture 2" descr="http://kb.fusioncharts.com/images/DiscCh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880"/>
            <a:ext cx="559000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Current Usability Problems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Making Database Systems Usable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Paper by </a:t>
            </a:r>
            <a:r>
              <a:rPr lang="en-CA" dirty="0" err="1" smtClean="0"/>
              <a:t>Jagadish</a:t>
            </a:r>
            <a:r>
              <a:rPr lang="en-CA" dirty="0" smtClean="0"/>
              <a:t> et al.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Outlines types of usability problems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5 identified types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Painful Relations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Painful Options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Unexpected Pain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Unseen Pain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Birthing Pain</a:t>
            </a:r>
            <a:endParaRPr lang="en-CA" dirty="0"/>
          </a:p>
        </p:txBody>
      </p:sp>
      <p:pic>
        <p:nvPicPr>
          <p:cNvPr id="5122" name="Picture 2" descr="C:\Users\brown\Desktop\pa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3952727" cy="5093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Painful Relations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Single table is natural for most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Normalization is key in relational design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So hard for users to locate single piece of data</a:t>
            </a:r>
            <a:endParaRPr lang="en-CA" dirty="0"/>
          </a:p>
        </p:txBody>
      </p:sp>
      <p:pic>
        <p:nvPicPr>
          <p:cNvPr id="8194" name="Picture 2" descr="Normal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790575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Painful Relations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7169" name="Picture 1" descr="C:\Users\brown\Desktop\flightLayo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4"/>
            <a:ext cx="7886085" cy="497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Painful Relations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44034" name="Picture 2" descr="http://www.youngentrepreneur.com/wp-content/uploads/dabble-db-fir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220284" cy="3528392"/>
          </a:xfrm>
          <a:prstGeom prst="rect">
            <a:avLst/>
          </a:prstGeom>
          <a:noFill/>
        </p:spPr>
      </p:pic>
      <p:pic>
        <p:nvPicPr>
          <p:cNvPr id="44036" name="Picture 4" descr="http://www.youngentrepreneur.com/wp-content/uploads/dabble-db-logo.jpg"/>
          <p:cNvPicPr>
            <a:picLocks noChangeAspect="1" noChangeArrowheads="1"/>
          </p:cNvPicPr>
          <p:nvPr/>
        </p:nvPicPr>
        <p:blipFill>
          <a:blip r:embed="rId3" cstate="print"/>
          <a:srcRect l="8308" t="20000" r="15737" b="26001"/>
          <a:stretch>
            <a:fillRect/>
          </a:stretch>
        </p:blipFill>
        <p:spPr bwMode="auto">
          <a:xfrm>
            <a:off x="2915816" y="1196752"/>
            <a:ext cx="2952328" cy="124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Painful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6146" name="Picture 2" descr="http://thecollegestartup.com/wp-content/uploads/2012/08/feature-blo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3870970" cy="2786777"/>
          </a:xfrm>
          <a:prstGeom prst="rect">
            <a:avLst/>
          </a:prstGeom>
          <a:noFill/>
        </p:spPr>
      </p:pic>
      <p:pic>
        <p:nvPicPr>
          <p:cNvPr id="6148" name="Picture 4" descr="http://www.swissarmy.com/medias/sys_master/8844477693982/1002_Everydau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3168352" cy="2338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Painful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46082" name="Picture 2" descr="C:\Users\brown\Desktop\multipleQueryMetho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175977" cy="4539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Painful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47106" name="Picture 2" descr="http://digitalcultures2010.wikispaces.com/file/view/the_paradox_of_choice-large.jpg/124205623/the_paradox_of_choic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019425" cy="4524375"/>
          </a:xfrm>
          <a:prstGeom prst="rect">
            <a:avLst/>
          </a:prstGeom>
          <a:noFill/>
        </p:spPr>
      </p:pic>
      <p:pic>
        <p:nvPicPr>
          <p:cNvPr id="47108" name="Picture 4" descr="http://www.chambanamoms.com/wp-content/uploads/2012/04/choicesR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38100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Unexpected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System details shielded from user</a:t>
            </a:r>
            <a:endParaRPr lang="en-CA" dirty="0"/>
          </a:p>
        </p:txBody>
      </p:sp>
      <p:pic>
        <p:nvPicPr>
          <p:cNvPr id="48130" name="Picture 2" descr="http://designshack.net/wp-content/uploads/blackbox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485775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care?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Why Bother?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CA" dirty="0" smtClean="0"/>
              <a:t>IBM Mainframe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$75,000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Database Administrator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$80,000 </a:t>
            </a:r>
            <a:r>
              <a:rPr lang="en-CA" i="1" dirty="0" smtClean="0"/>
              <a:t>a year</a:t>
            </a:r>
            <a:endParaRPr lang="en-CA" dirty="0"/>
          </a:p>
        </p:txBody>
      </p:sp>
      <p:pic>
        <p:nvPicPr>
          <p:cNvPr id="32770" name="Picture 2" descr="http://1.bp.blogspot.com/-wMBwXdbRp2I/TdoYZZLzlBI/AAAAAAAAAI0/YXwSEwsoZ20/s1600/z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2238375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Unexpected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Mental model of user and model of system might not match</a:t>
            </a:r>
            <a:endParaRPr lang="en-CA" dirty="0"/>
          </a:p>
        </p:txBody>
      </p:sp>
      <p:pic>
        <p:nvPicPr>
          <p:cNvPr id="49154" name="Picture 2" descr="http://www.lolbrary.com/lolpics/592/snowman-fantasy-vs-reality-2592.jpg"/>
          <p:cNvPicPr>
            <a:picLocks noChangeAspect="1" noChangeArrowheads="1"/>
          </p:cNvPicPr>
          <p:nvPr/>
        </p:nvPicPr>
        <p:blipFill>
          <a:blip r:embed="rId2" cstate="print"/>
          <a:srcRect b="36660"/>
          <a:stretch>
            <a:fillRect/>
          </a:stretch>
        </p:blipFill>
        <p:spPr bwMode="auto">
          <a:xfrm>
            <a:off x="1403648" y="2348880"/>
            <a:ext cx="609600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Unexpected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CA" dirty="0" smtClean="0"/>
              <a:t>Two types of unexpectedness:</a:t>
            </a:r>
          </a:p>
          <a:p>
            <a:pPr>
              <a:buFont typeface="Arial" pitchFamily="34" charset="0"/>
              <a:buChar char="•"/>
            </a:pPr>
            <a:r>
              <a:rPr lang="en-CA" i="1" dirty="0" smtClean="0"/>
              <a:t>Unable to query</a:t>
            </a:r>
            <a:r>
              <a:rPr lang="en-CA" dirty="0" smtClean="0"/>
              <a:t>: user knows what data they want but don’t know how to get it</a:t>
            </a:r>
          </a:p>
          <a:p>
            <a:pPr>
              <a:buFont typeface="Arial" pitchFamily="34" charset="0"/>
              <a:buChar char="•"/>
            </a:pPr>
            <a:r>
              <a:rPr lang="en-CA" i="1" dirty="0" smtClean="0"/>
              <a:t>Unexpected results</a:t>
            </a:r>
            <a:r>
              <a:rPr lang="en-CA" dirty="0" smtClean="0"/>
              <a:t>: result set does not match with expected result set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Unexpected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Airline Example: Unable to query</a:t>
            </a:r>
            <a:endParaRPr lang="en-CA" dirty="0"/>
          </a:p>
        </p:txBody>
      </p:sp>
      <p:pic>
        <p:nvPicPr>
          <p:cNvPr id="5122" name="Picture 2" descr="http://www.familyadventures.com/blog/wp-content/uploads/2011/06/suitca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48880"/>
            <a:ext cx="34290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Unexpected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Airline Example: Unexpected results 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Users need to know </a:t>
            </a:r>
            <a:r>
              <a:rPr lang="en-CA" i="1" dirty="0" smtClean="0"/>
              <a:t>where</a:t>
            </a:r>
            <a:r>
              <a:rPr lang="en-CA" dirty="0" smtClean="0"/>
              <a:t> and </a:t>
            </a:r>
            <a:r>
              <a:rPr lang="en-CA" i="1" dirty="0" smtClean="0"/>
              <a:t>why</a:t>
            </a:r>
            <a:endParaRPr lang="en-CA" dirty="0"/>
          </a:p>
        </p:txBody>
      </p:sp>
      <p:pic>
        <p:nvPicPr>
          <p:cNvPr id="52226" name="Picture 2" descr="http://abcnews.go.com/images/Travel/gty_woman_on_plane_window_Seat_thg_120425_w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455295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Unseen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Querying currently requires prediction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Does not follow WYSIWYG principle of usability </a:t>
            </a:r>
            <a:endParaRPr lang="en-CA" dirty="0"/>
          </a:p>
        </p:txBody>
      </p:sp>
      <p:pic>
        <p:nvPicPr>
          <p:cNvPr id="53252" name="Picture 4" descr="http://www.tuvie.com/wp-content/uploads/cellphone-came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38100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Unseen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Airline Example:</a:t>
            </a:r>
            <a:endParaRPr lang="en-CA" dirty="0"/>
          </a:p>
        </p:txBody>
      </p:sp>
      <p:pic>
        <p:nvPicPr>
          <p:cNvPr id="54274" name="Picture 2" descr="C:\Users\brown\Desktop\airportLooku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39441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brown\Desktop\airportLooku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386322" cy="3528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Unseen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Airline Example: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Unseen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6322" name="Picture 2" descr="C:\Users\brown\Desktop\googleair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7964488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Birthing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Everyday users want to store information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Creating a database is too difficult for most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Involves making a schema</a:t>
            </a:r>
            <a:endParaRPr lang="en-CA" dirty="0"/>
          </a:p>
        </p:txBody>
      </p:sp>
      <p:pic>
        <p:nvPicPr>
          <p:cNvPr id="4098" name="Picture 2" descr="http://blog.joshwalwyn.com/wp-content/uploads/2012/05/drupal-sch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5079196" cy="489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Birthing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Shopping Example:</a:t>
            </a:r>
            <a:endParaRPr lang="en-CA" dirty="0"/>
          </a:p>
        </p:txBody>
      </p:sp>
      <p:pic>
        <p:nvPicPr>
          <p:cNvPr id="57348" name="Picture 4" descr="http://www.fitbodyshop.net/pages/sites/default/files/stl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2838450" cy="2857500"/>
          </a:xfrm>
          <a:prstGeom prst="rect">
            <a:avLst/>
          </a:prstGeom>
          <a:noFill/>
        </p:spPr>
      </p:pic>
      <p:pic>
        <p:nvPicPr>
          <p:cNvPr id="57350" name="Picture 6" descr="http://www.dietplannerpro.com/images/shopping-lists-600x2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706888" cy="196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care?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Cost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304800" y="836613"/>
          <a:ext cx="8077200" cy="541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Usability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Birthing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Users do not have clear idea of final structure at inception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The structure will grow as more information becomes available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Information structures might be heterogeneous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These properties must be supported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Current Work in improving usability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Google Fusion Tables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CA" b="1" dirty="0" smtClean="0"/>
              <a:t>Design Foundations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Targeted at new users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Seamless integration with the web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Ease of use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Incentives for sharing data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Collaboration</a:t>
            </a:r>
          </a:p>
        </p:txBody>
      </p:sp>
      <p:pic>
        <p:nvPicPr>
          <p:cNvPr id="2050" name="Picture 2" descr="http://latifymobile.com/images/features/fusion_tab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293096"/>
            <a:ext cx="5334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 descr="http://www.aha-business-ideas.com/image-files/starting-small-bus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3472061" cy="23038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Google Fusion Tables – New Users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Non-profits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Collaborating scientists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Small businesses 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</p:txBody>
      </p:sp>
      <p:pic>
        <p:nvPicPr>
          <p:cNvPr id="62468" name="Picture 4" descr="http://www.cibi.ca/media/industries/non-profit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3528392" cy="3943498"/>
          </a:xfrm>
          <a:prstGeom prst="rect">
            <a:avLst/>
          </a:prstGeom>
          <a:noFill/>
        </p:spPr>
      </p:pic>
      <p:pic>
        <p:nvPicPr>
          <p:cNvPr id="62470" name="Picture 6" descr="http://www.academics.de/image-upload/research_funding_postdoctoral_0_stand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3453383" cy="3453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Google Fusion Tables – Web Integration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Publishing/ Visualising Data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Easily assessable</a:t>
            </a:r>
          </a:p>
        </p:txBody>
      </p:sp>
      <p:pic>
        <p:nvPicPr>
          <p:cNvPr id="61442" name="Picture 2" descr="http://www.fultonsolutions.co.uk/Portals/0/Images/net_puzzle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143375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Google Fusion Tables – Ease of Use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Pay-as-you-go data management principles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No installation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No schema needed</a:t>
            </a:r>
          </a:p>
        </p:txBody>
      </p:sp>
      <p:pic>
        <p:nvPicPr>
          <p:cNvPr id="60418" name="Picture 2" descr="http://www.cannotstartoutlook.com/wp-content/uploads/2011/07/Happy-Computer-U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133725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Google Fusion Tables – Data Sharing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CA" dirty="0" smtClean="0"/>
              <a:t>Afraid of: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Loss of attribution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Misuse and corruption of data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Others not being able to find their data</a:t>
            </a:r>
          </a:p>
        </p:txBody>
      </p:sp>
      <p:pic>
        <p:nvPicPr>
          <p:cNvPr id="59394" name="Picture 2" descr="http://spectrum.ieee.org/image/61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41960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Google Fusion Tables – Collaboration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Allows joining of data from multiple datasets from multiple users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Allows for commenting on data at levels down to individual cells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Can specify level of collaboration</a:t>
            </a:r>
          </a:p>
        </p:txBody>
      </p:sp>
      <p:pic>
        <p:nvPicPr>
          <p:cNvPr id="58369" name="Picture 1" descr="C:\Users\brown\Desktop\googlefu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095165" cy="336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Tag Cloud Browsing and Querying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Academic example of extending usability</a:t>
            </a:r>
          </a:p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Goal: provide non-expert and expert users with</a:t>
            </a:r>
          </a:p>
          <a:p>
            <a:r>
              <a:rPr lang="en-CA" dirty="0" smtClean="0"/>
              <a:t>  a user friendly interface for browsing data</a:t>
            </a:r>
            <a:endParaRPr lang="en-CA" dirty="0"/>
          </a:p>
        </p:txBody>
      </p:sp>
      <p:pic>
        <p:nvPicPr>
          <p:cNvPr id="1025" name="Picture 1" descr="C:\Users\brown\Desktop\pape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135" y="1124744"/>
            <a:ext cx="3271265" cy="4933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Tag Cloud Browsing and Querying - Method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Use tag clouds to display data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Two attributes displayed below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Space below for regular SQL queries</a:t>
            </a:r>
            <a:endParaRPr lang="en-CA" dirty="0"/>
          </a:p>
        </p:txBody>
      </p:sp>
      <p:pic>
        <p:nvPicPr>
          <p:cNvPr id="66563" name="Picture 3" descr="C:\Users\brown\Desktop\tagClo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96696"/>
            <a:ext cx="7210375" cy="372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care?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Cost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</p:nvPr>
        </p:nvGraphicFramePr>
        <p:xfrm>
          <a:off x="304800" y="836613"/>
          <a:ext cx="8077200" cy="541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Tag Cloud Browsing and Querying - Method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67586" name="Picture 2" descr="C:\Users\brown\Desktop\tagClou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104189" cy="5110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Tag Cloud Browsing and Querying - Method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68610" name="Picture 2" descr="C:\Users\brown\Desktop\tagClou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7795543" cy="343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Tag Cloud Browsing and Querying - Method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10 Participants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5 Experts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5 Non-experts</a:t>
            </a:r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Asked to find answers to 5 queries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Then asked about experiences with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Tag Cloud Browsing and Querying - Results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All non-experts completed tasks successfully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One expert could not complete 2 of the 5 tasks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Plan to research further and compare to conventional tools</a:t>
            </a:r>
          </a:p>
        </p:txBody>
      </p:sp>
      <p:pic>
        <p:nvPicPr>
          <p:cNvPr id="65537" name="Picture 1" descr="C:\Users\brown\Desktop\tagClou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818438" cy="302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Databases are currently expensive and difficult to maintain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So they are mostly only used by big businesses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Research into improving usability though is creating more user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care?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Other Problems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CA" b="1" dirty="0" smtClean="0"/>
              <a:t>Missed Opportunities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User has to explain needs to support staff</a:t>
            </a:r>
          </a:p>
        </p:txBody>
      </p:sp>
      <p:pic>
        <p:nvPicPr>
          <p:cNvPr id="38914" name="Picture 2" descr="http://media.canada.com/gallery/travelagents/travelage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3571875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care?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Flight Booking Example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brown\Desktop\Flight Example\fligh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536663" cy="53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care?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Flight Booking Example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brown\Desktop\Flight Example\fligh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536663" cy="5364000"/>
          </a:xfrm>
          <a:prstGeom prst="rect">
            <a:avLst/>
          </a:prstGeom>
          <a:noFill/>
        </p:spPr>
      </p:pic>
      <p:pic>
        <p:nvPicPr>
          <p:cNvPr id="2050" name="Picture 2" descr="C:\Users\brown\Desktop\Flight Example\fligh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7536666" cy="53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care?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Flight Booking Example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C:\Users\brown\Desktop\Flight Example\fligh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9" y="980728"/>
            <a:ext cx="7958737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care?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Flight Booking Example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C:\Users\brown\Desktop\Flight Example\fligh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9" y="980728"/>
            <a:ext cx="7958737" cy="5040000"/>
          </a:xfrm>
          <a:prstGeom prst="rect">
            <a:avLst/>
          </a:prstGeom>
          <a:noFill/>
        </p:spPr>
      </p:pic>
      <p:pic>
        <p:nvPicPr>
          <p:cNvPr id="4098" name="Picture 2" descr="C:\Users\brown\Desktop\Flight Example\flight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78" y="980728"/>
            <a:ext cx="7958738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713</Words>
  <Application>Microsoft Office PowerPoint</Application>
  <PresentationFormat>On-screen Show (4:3)</PresentationFormat>
  <Paragraphs>196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Pitchbook</vt:lpstr>
      <vt:lpstr>Extending Database Usability</vt:lpstr>
      <vt:lpstr>Why do we care?</vt:lpstr>
      <vt:lpstr>Why do we care?</vt:lpstr>
      <vt:lpstr>Why do we care?</vt:lpstr>
      <vt:lpstr>Why do we care?</vt:lpstr>
      <vt:lpstr>Why do we care?</vt:lpstr>
      <vt:lpstr>Why do we care?</vt:lpstr>
      <vt:lpstr>Why do we care?</vt:lpstr>
      <vt:lpstr>Why do we care?</vt:lpstr>
      <vt:lpstr>Why do we care?</vt:lpstr>
      <vt:lpstr>Current 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Usability problems</vt:lpstr>
      <vt:lpstr>Current Work in improving usability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2012-10-26T18:46:12Z</dcterms:created>
  <dcterms:modified xsi:type="dcterms:W3CDTF">2012-11-10T19:27:41Z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