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60" r:id="rId4"/>
    <p:sldId id="257" r:id="rId5"/>
    <p:sldId id="261" r:id="rId6"/>
    <p:sldId id="262" r:id="rId7"/>
    <p:sldId id="263" r:id="rId8"/>
    <p:sldId id="308" r:id="rId9"/>
    <p:sldId id="309" r:id="rId10"/>
    <p:sldId id="310" r:id="rId11"/>
    <p:sldId id="264"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30" r:id="rId31"/>
    <p:sldId id="32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0000FF"/>
    <a:srgbClr val="000099"/>
    <a:srgbClr val="008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766" autoAdjust="0"/>
  </p:normalViewPr>
  <p:slideViewPr>
    <p:cSldViewPr>
      <p:cViewPr>
        <p:scale>
          <a:sx n="66" d="100"/>
          <a:sy n="66" d="100"/>
        </p:scale>
        <p:origin x="-1284"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76019F-6500-491B-9E68-3779D01B680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F1EE5-0B56-47AC-AA57-BFFA33025288}" type="slidenum">
              <a:rPr lang="en-US"/>
              <a:pPr/>
              <a:t>1</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pPr>
              <a:buFontTx/>
              <a:buChar char="-"/>
            </a:pPr>
            <a:r>
              <a:rPr lang="en-US" sz="1600" b="1"/>
              <a:t>C</a:t>
            </a:r>
            <a:r>
              <a:rPr lang="en-US" sz="1600"/>
              <a:t>onfidentiality:</a:t>
            </a:r>
            <a:r>
              <a:rPr lang="en-US"/>
              <a:t> </a:t>
            </a:r>
            <a:r>
              <a:rPr lang="en-US" sz="1400"/>
              <a:t>limiting read privileges (ex. select) to those who are authorized to read the data.  I</a:t>
            </a:r>
            <a:r>
              <a:rPr lang="en-US" sz="1600"/>
              <a:t>s </a:t>
            </a:r>
            <a:r>
              <a:rPr lang="en-US" sz="1400"/>
              <a:t>the </a:t>
            </a:r>
            <a:r>
              <a:rPr lang="en-US" sz="1400" b="1"/>
              <a:t>C</a:t>
            </a:r>
            <a:r>
              <a:rPr lang="en-US" sz="1400"/>
              <a:t> of the CIA security model.</a:t>
            </a:r>
          </a:p>
          <a:p>
            <a:pPr>
              <a:buFontTx/>
              <a:buChar char="-"/>
            </a:pPr>
            <a:r>
              <a:rPr lang="en-US"/>
              <a:t>CryptDB does not guarantee availability, can’t prevent unauthorized deletion/alteration of db data, and doesn’t completely hide table structures. </a:t>
            </a:r>
          </a:p>
          <a:p>
            <a:pPr>
              <a:buFontTx/>
              <a:buChar char="-"/>
            </a:pPr>
            <a:r>
              <a:rPr lang="en-US"/>
              <a:t>CryptDB can be extended to ensure the integrity, freshness, and completeness of results returned to the application.</a:t>
            </a:r>
            <a:endParaRPr lang="en-US" sz="1400"/>
          </a:p>
          <a:p>
            <a:endParaRPr lang="en-US" sz="1400"/>
          </a:p>
          <a:p>
            <a:endParaRPr lang="en-US"/>
          </a:p>
          <a:p>
            <a:endParaRPr lang="en-US"/>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561BB-8114-4A27-86A7-B2A0E8308AFA}" type="slidenum">
              <a:rPr lang="en-US"/>
              <a:pPr/>
              <a:t>11</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 Each type is best suited for a different SQL operator. Listed from strong to weak wrt cryptographic strength.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F9358-CC95-410E-897C-90885243A951}" type="slidenum">
              <a:rPr lang="en-US"/>
              <a:pPr/>
              <a:t>12</a:t>
            </a:fld>
            <a:endParaRPr lang="en-US"/>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RND:  AES  w/CBC and random IV;   DET: </a:t>
            </a:r>
            <a:r>
              <a:rPr lang="en-US" altLang="ko-KR">
                <a:ea typeface="굴림" pitchFamily="34" charset="-127"/>
              </a:rPr>
              <a:t>AES with a CMC variant;  </a:t>
            </a:r>
          </a:p>
          <a:p>
            <a:r>
              <a:rPr lang="en-US" altLang="ko-KR">
                <a:ea typeface="굴림" pitchFamily="34" charset="-127"/>
              </a:rPr>
              <a:t>OPE:   first implementation of Boldyrev et al [4] idea, equiv. to random mapping that preserves order </a:t>
            </a:r>
          </a:p>
          <a:p>
            <a:r>
              <a:rPr lang="en-US" altLang="ko-KR">
                <a:ea typeface="굴림" pitchFamily="34" charset="-127"/>
              </a:rPr>
              <a:t>HOM:  using the limited, Paillier's cryptosystem:   (multiplication modulo some public key)</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8FF21-266B-4ACC-B05E-8178510F85A6}" type="slidenum">
              <a:rPr lang="en-US"/>
              <a:pPr/>
              <a:t>13</a:t>
            </a:fld>
            <a:endParaRPr lang="en-U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Equi-join: JOIN(v) = JOIN-ADJ(v) || DET (v)    JOIN-ADJ(v) = p ^  K.PRFKo(v)    K is columns unique key, Ko is a common key </a:t>
            </a:r>
          </a:p>
          <a:p>
            <a:r>
              <a:rPr lang="en-US"/>
              <a:t>               After adjustment, matching prefix among column item indicates shared equal value between joined columns</a:t>
            </a:r>
          </a:p>
          <a:p>
            <a:r>
              <a:rPr lang="en-US"/>
              <a:t>SEARCH:  first time implementation of Song et al [46]. Each column requiring search has text split into keywords using standard delimiters, duplicates removed, and words then randomly permuted and encrypted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CBC83-3F0C-48AE-9066-57CC81534317}" type="slidenum">
              <a:rPr lang="en-US"/>
              <a:pPr/>
              <a:t>14</a:t>
            </a:fld>
            <a:endParaRPr 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pPr>
              <a:spcBef>
                <a:spcPct val="0"/>
              </a:spcBef>
            </a:pPr>
            <a:r>
              <a:rPr lang="en-US"/>
              <a:t>Application requirements dictate how many additional columns are needed.  Typically, size increases 3.76 times.</a:t>
            </a:r>
          </a:p>
          <a:p>
            <a:pPr>
              <a:spcBef>
                <a:spcPct val="0"/>
              </a:spcBef>
            </a:pPr>
            <a:r>
              <a:rPr lang="en-US"/>
              <a:t>Proxy never decrypts the data past the least-secure encryption onion layer.</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6CE748-BC16-4992-9D3C-56468326D146}" type="slidenum">
              <a:rPr lang="en-US"/>
              <a:pPr/>
              <a:t>15</a:t>
            </a:fld>
            <a:endParaRPr lang="en-U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pPr>
              <a:spcBef>
                <a:spcPct val="0"/>
              </a:spcBef>
              <a:buFontTx/>
              <a:buChar char="•"/>
            </a:pPr>
            <a:r>
              <a:rPr lang="en-US"/>
              <a:t>Proxy keeps track of current layer being used for each onion</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8861D-94C0-428F-85F2-9FD1248E5596}" type="slidenum">
              <a:rPr lang="en-US"/>
              <a:pPr/>
              <a:t>16</a:t>
            </a:fld>
            <a:endParaRPr lang="en-US"/>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80DBEA-9D1D-4B9F-8F5C-4207DB3BFFF9}" type="slidenum">
              <a:rPr lang="en-US"/>
              <a:pPr/>
              <a:t>17</a:t>
            </a:fld>
            <a:endParaRPr lang="en-U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pPr>
              <a:spcBef>
                <a:spcPct val="0"/>
              </a:spcBef>
            </a:pPr>
            <a:endParaRPr lang="en-US"/>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620DA-5C8B-47CE-8713-F53A162A8E34}" type="slidenum">
              <a:rPr lang="en-US"/>
              <a:pPr/>
              <a:t>18</a:t>
            </a:fld>
            <a:endParaRPr lang="en-U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IV = initialization value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D7255-D37D-41C9-97B3-207A2A4C0E15}" type="slidenum">
              <a:rPr lang="en-US"/>
              <a:pPr/>
              <a:t>19</a:t>
            </a:fld>
            <a:endParaRPr lang="en-US"/>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5423A-685A-413A-82A1-5B67002467CC}" type="slidenum">
              <a:rPr lang="en-US"/>
              <a:pPr/>
              <a:t>20</a:t>
            </a:fld>
            <a:endParaRPr lang="en-U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pPr>
              <a:spcBef>
                <a:spcPct val="0"/>
              </a:spcBef>
              <a:buFontTx/>
              <a:buChar char="•"/>
            </a:pPr>
            <a:r>
              <a:rPr lang="en-US"/>
              <a:t>Proxy encrypts each constant or update column value with each onion layer that has not yet been stripped off</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8A0FB-E89F-4B46-84B9-CD846458BBF7}" type="slidenum">
              <a:rPr lang="en-US"/>
              <a:pPr/>
              <a:t>2</a:t>
            </a:fld>
            <a:endParaRPr 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So why is there a need for encrypted databases? No matter who you are, if you have data, someone else wants it.</a:t>
            </a:r>
          </a:p>
          <a:p>
            <a:r>
              <a:rPr lang="en-US"/>
              <a:t>Big business:  Apple, Intel, Cityibank</a:t>
            </a:r>
          </a:p>
          <a:p>
            <a:r>
              <a:rPr lang="en-US"/>
              <a:t>Small business: </a:t>
            </a:r>
            <a:r>
              <a:rPr lang="en-US" sz="800"/>
              <a:t>Healing Touch Day Spa, Ruby’s Diner</a:t>
            </a:r>
          </a:p>
          <a:p>
            <a:r>
              <a:rPr lang="en-US" sz="800"/>
              <a:t>Community and recreational groups: Masons of California, American Third Position, Boca Ski Club, Sailboat Owners Inc</a:t>
            </a:r>
          </a:p>
          <a:p>
            <a:r>
              <a:rPr lang="en-US" sz="800"/>
              <a:t>White supremacists:  American Third Position</a:t>
            </a:r>
            <a:r>
              <a:rPr lang="en-US" sz="800" b="1"/>
              <a:t> </a:t>
            </a:r>
          </a:p>
          <a:p>
            <a:r>
              <a:rPr lang="en-US" sz="800"/>
              <a:t>Government and law enforcement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4B0E9-8112-4EFE-B680-7929D430B72C}" type="slidenum">
              <a:rPr lang="en-US"/>
              <a:pPr/>
              <a:t>21</a:t>
            </a:fld>
            <a:endParaRPr lang="en-US"/>
          </a:p>
        </p:txBody>
      </p:sp>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t>Some dbs will break when they attempt to work with an encrypted NULL</a:t>
            </a:r>
          </a:p>
          <a:p>
            <a:pPr>
              <a:spcBef>
                <a:spcPct val="0"/>
              </a:spcBef>
            </a:pPr>
            <a:r>
              <a:rPr lang="en-US"/>
              <a:t>CryptDB will ask DBMS to build indexes any of that column’s exposed DET, JOIN, OPE, or OPE-JOIN onion layers, but not for RND, HOM, or SEARCH.  </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331EA-B10C-43F9-AF43-EA8EF63560BC}" type="slidenum">
              <a:rPr lang="en-US"/>
              <a:pPr/>
              <a:t>22</a:t>
            </a:fld>
            <a:endParaRPr lang="en-US"/>
          </a:p>
        </p:txBody>
      </p:sp>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5D397-D750-46E4-9214-4846C2A84B99}" type="slidenum">
              <a:rPr lang="en-US"/>
              <a:pPr/>
              <a:t>23</a:t>
            </a:fld>
            <a:endParaRPr lang="en-US"/>
          </a:p>
        </p:txBody>
      </p:sp>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BC32D-1B85-4261-BA5D-1A141A64C72C}" type="slidenum">
              <a:rPr lang="en-US"/>
              <a:pPr/>
              <a:t>24</a:t>
            </a:fld>
            <a:endParaRPr lang="en-US"/>
          </a:p>
        </p:txBody>
      </p:sp>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B10BA-45E9-4737-87F3-C9CA84972216}" type="slidenum">
              <a:rPr lang="en-US"/>
              <a:pPr/>
              <a:t>25</a:t>
            </a:fld>
            <a:endParaRPr lang="en-US"/>
          </a:p>
        </p:txBody>
      </p:sp>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t>Some adjustments can be made wrt performance at the expense of security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2629B6-8F16-4DB6-B19C-895ED26C4CCB}" type="slidenum">
              <a:rPr lang="en-US"/>
              <a:pPr/>
              <a:t>26</a:t>
            </a:fld>
            <a:endParaRPr lang="en-US"/>
          </a:p>
        </p:txBody>
      </p:sp>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AE18B-D993-47B8-A521-C625D907F9FC}" type="slidenum">
              <a:rPr lang="en-US"/>
              <a:pPr/>
              <a:t>27</a:t>
            </a:fld>
            <a:endParaRPr lang="en-US"/>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pPr>
              <a:buFontTx/>
              <a:buChar char="-"/>
            </a:pPr>
            <a:r>
              <a:rPr lang="en-US"/>
              <a:t>CryptDB can't directly support computation and comparison on the same column ex. WHERE salary &gt; age*2 + 10 (requires splitting the query and having the proxy do some work)</a:t>
            </a:r>
          </a:p>
          <a:p>
            <a:pPr>
              <a:buFontTx/>
              <a:buChar char="-"/>
            </a:pPr>
            <a:r>
              <a:rPr lang="en-US"/>
              <a:t>HIGH security = RND, HOM, and DET (if columns have no repetitions)</a:t>
            </a:r>
          </a:p>
          <a:p>
            <a:pPr>
              <a:buFontTx/>
              <a:buChar char="-"/>
            </a:pPr>
            <a:r>
              <a:rPr lang="en-US"/>
              <a:t>In TPC-C benchmark tests, OPE use is not trivial (from ORDER BY, inequality WHERE, MIN, MAX)</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B9FC6-CA81-42C3-B1B5-3C8943BB0D6D}" type="slidenum">
              <a:rPr lang="en-US"/>
              <a:pPr/>
              <a:t>28</a:t>
            </a:fld>
            <a:endParaRPr lang="en-US"/>
          </a:p>
        </p:txBody>
      </p:sp>
      <p:sp>
        <p:nvSpPr>
          <p:cNvPr id="163842" name="Rectangle 2"/>
          <p:cNvSpPr>
            <a:spLocks noRot="1" noChangeArrowheads="1" noTextEdit="1"/>
          </p:cNvSpPr>
          <p:nvPr>
            <p:ph type="sldImg"/>
          </p:nvPr>
        </p:nvSpPr>
        <p:spPr>
          <a:ln/>
        </p:spPr>
      </p:sp>
      <p:sp>
        <p:nvSpPr>
          <p:cNvPr id="163843" name="Rectangle 3"/>
          <p:cNvSpPr>
            <a:spLocks noGrp="1" noChangeArrowheads="1"/>
          </p:cNvSpPr>
          <p:nvPr>
            <p:ph type="body" idx="1"/>
          </p:nvPr>
        </p:nvSpPr>
        <p:spPr/>
        <p:txBody>
          <a:bodyPr/>
          <a:lstStyle/>
          <a:p>
            <a:pPr>
              <a:buFontTx/>
              <a:buChar char="-"/>
            </a:pPr>
            <a:r>
              <a:rPr lang="en-US"/>
              <a:t>strawman </a:t>
            </a:r>
            <a:r>
              <a:rPr lang="en-US">
                <a:sym typeface="Wingdings" pitchFamily="2" charset="2"/>
              </a:rPr>
              <a:t></a:t>
            </a:r>
            <a:r>
              <a:rPr lang="en-US"/>
              <a:t>   converts queries and table data to plaintext to do the queries.  Performs poorly b/c indexes are of no use since they're encrypted</a:t>
            </a:r>
          </a:p>
          <a:p>
            <a:pPr>
              <a:buFontTx/>
              <a:buChar char="-"/>
            </a:pPr>
            <a:r>
              <a:rPr lang="en-US"/>
              <a:t>TPC-C = Transaction Processing Performance Council's On-Line Transaction Processing (OLTP) benchmark)</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9B711-E148-44C6-9D8D-8F2FA67E5D50}" type="slidenum">
              <a:rPr lang="en-US"/>
              <a:pPr/>
              <a:t>29</a:t>
            </a:fld>
            <a:endParaRPr lang="en-US"/>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3461A-0EED-44ED-8716-BF98415D51E3}" type="slidenum">
              <a:rPr lang="en-US"/>
              <a:pPr/>
              <a:t>30</a:t>
            </a:fld>
            <a:endParaRPr lang="en-US"/>
          </a:p>
        </p:txBody>
      </p:sp>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8203C-83F8-460E-9030-B63208927CA6}" type="slidenum">
              <a:rPr lang="en-US"/>
              <a:pPr/>
              <a:t>4</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 Generally harder to detect a DBA who just reads data compared to a DBA who alters data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A67ABD-91DC-4F45-B528-40A8B789D0A5}" type="slidenum">
              <a:rPr lang="en-US"/>
              <a:pPr/>
              <a:t>31</a:t>
            </a:fld>
            <a:endParaRPr lang="en-US"/>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pPr>
              <a:buFontTx/>
              <a:buChar cha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947A0-6ADE-4EF6-973C-D23381CE9063}" type="slidenum">
              <a:rPr lang="en-US"/>
              <a:pPr/>
              <a:t>5</a:t>
            </a:fld>
            <a:endParaRPr lang="en-US"/>
          </a:p>
        </p:txBody>
      </p:sp>
      <p:sp>
        <p:nvSpPr>
          <p:cNvPr id="172034" name="Rectangle 2"/>
          <p:cNvSpPr>
            <a:spLocks noRo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a:t>1. For example, consider if data between application and DBMS is intercepted – or – what data might be journaled</a:t>
            </a:r>
          </a:p>
          <a:p>
            <a:r>
              <a:rPr lang="en-US"/>
              <a:t>2.  “Leaked”, “data leakage” refers to any information that can be inferred from the still encrypted data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8C171C-6AF2-46A6-AD95-2AE4A0099784}" type="slidenum">
              <a:rPr lang="en-US"/>
              <a:pPr/>
              <a:t>6</a:t>
            </a:fld>
            <a:endParaRPr lang="en-US"/>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p:txBody>
          <a:bodyPr/>
          <a:lstStyle/>
          <a:p>
            <a:pPr marL="228600" indent="-228600">
              <a:buFontTx/>
              <a:buAutoNum type="arabicPeriod" startAt="2"/>
            </a:pPr>
            <a:r>
              <a:rPr lang="en-US"/>
              <a:t>Approximately 100,000X slower than decrypting data, manipulating it, and encrypting it.</a:t>
            </a:r>
          </a:p>
          <a:p>
            <a:pPr marL="228600" indent="-228600"/>
            <a:r>
              <a:rPr lang="en-US"/>
              <a:t>   Darpa is spending $20 million  on research to speed this up.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057DF-B756-47EB-9FFC-0595381CDDF7}" type="slidenum">
              <a:rPr lang="en-US"/>
              <a:pPr/>
              <a:t>7</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1. Possible b/c SQL's set of operators can be made to work efficiently over encrypted data.</a:t>
            </a:r>
          </a:p>
          <a:p>
            <a:r>
              <a:rPr lang="en-US"/>
              <a:t>2.  "onions of encryption“ = </a:t>
            </a:r>
            <a:r>
              <a:rPr lang="en-US">
                <a:sym typeface="Wingdings" pitchFamily="2" charset="2"/>
              </a:rPr>
              <a:t>layered or cascaded </a:t>
            </a:r>
            <a:r>
              <a:rPr lang="en-US"/>
              <a:t>encryption =</a:t>
            </a:r>
            <a:r>
              <a:rPr lang="en-US">
                <a:sym typeface="Wingdings" pitchFamily="2" charset="2"/>
              </a:rPr>
              <a:t> a sequence of encryptions using</a:t>
            </a:r>
            <a:r>
              <a:rPr lang="en-US"/>
              <a:t> multiple keys. (This is enough to overcome the first threat of a compromised DBMS)</a:t>
            </a:r>
          </a:p>
          <a:p>
            <a:r>
              <a:rPr lang="en-US"/>
              <a:t>3. (This is enough to prevent decryption of the data for any user not logged in).</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759FF-449E-4D07-A21E-26C83FC41962}" type="slidenum">
              <a:rPr lang="en-US"/>
              <a:pPr/>
              <a:t>8</a:t>
            </a:fld>
            <a:endParaRPr 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sym typeface="Wingdings" pitchFamily="2" charset="2"/>
              </a:rPr>
              <a:t></a:t>
            </a:r>
            <a:r>
              <a:rPr lang="en-US"/>
              <a:t>  its query plan for an encrypted query is typically the same as for the original query, except that the operators comprising the query, such as selections, projections, joins, aggregates, and orderings, are performed on ciphertexts, and may use modified operators in some cases.</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8DD5A-7C96-4F1D-AFB9-72FC7950CE71}" type="slidenum">
              <a:rPr lang="en-US"/>
              <a:pPr/>
              <a:t>9</a:t>
            </a:fld>
            <a:endParaRPr 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Major point to notice: encryption granularity is to the column level (not to the row or field level) </a:t>
            </a:r>
            <a:r>
              <a:rPr lang="en-US">
                <a:sym typeface="Wingdings" pitchFamily="2" charset="2"/>
              </a:rPr>
              <a:t> change any field’s level of encryption, most change all the fields above and below it in the column</a:t>
            </a:r>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BC75D-927B-4DEE-8C2E-90EB60099F78}" type="slidenum">
              <a:rPr lang="en-US"/>
              <a:pPr/>
              <a:t>10</a:t>
            </a:fld>
            <a:endParaRPr 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1.  Column names are anonymized by assigning them their corresponding onion names.</a:t>
            </a:r>
          </a:p>
          <a:p>
            <a:r>
              <a:rPr lang="en-US"/>
              <a:t>2.  Encryption level aka onion layer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6A2DF1-943D-46D5-8DB1-93C5232B13C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30F63A-D2CA-4CB9-B465-AB357A6B6B7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B8B489-9A31-4850-A625-21F8100AE33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a:lstStyle/>
          <a:p>
            <a:endParaRPr lang="en-CA"/>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8B8E239-A166-4237-AEAA-37C09562FA7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7759F3-85BF-4A01-9231-AFFF1DEF860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9D3A68-139D-4B81-A7E9-EFD7E808B2E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C4B0B5-53E1-4261-9E3E-1C4E6ACF2C9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C4FAA64-BC8F-4014-9757-4F9F55016CA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8885B0A-8DBC-474E-8D16-9F6F4D5308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F4C6374-4230-4366-9932-EB7EA742F30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329A67-0031-43CB-8D15-A1F67C66CE6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D45A2F-F643-40E4-9392-FC2F7150018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AD8B14E-E9CA-43E6-9A5F-27122B1E8E1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700213"/>
            <a:ext cx="7772400" cy="3816350"/>
          </a:xfrm>
        </p:spPr>
        <p:txBody>
          <a:bodyPr/>
          <a:lstStyle/>
          <a:p>
            <a:r>
              <a:rPr lang="en-US" sz="2400" b="1">
                <a:solidFill>
                  <a:srgbClr val="000099"/>
                </a:solidFill>
              </a:rPr>
              <a:t/>
            </a:r>
            <a:br>
              <a:rPr lang="en-US" sz="2400" b="1">
                <a:solidFill>
                  <a:srgbClr val="000099"/>
                </a:solidFill>
              </a:rPr>
            </a:br>
            <a:r>
              <a:rPr lang="en-US" sz="2400" b="1">
                <a:solidFill>
                  <a:srgbClr val="000099"/>
                </a:solidFill>
              </a:rPr>
              <a:t/>
            </a:r>
            <a:br>
              <a:rPr lang="en-US" sz="2400" b="1">
                <a:solidFill>
                  <a:srgbClr val="000099"/>
                </a:solidFill>
              </a:rPr>
            </a:br>
            <a:r>
              <a:rPr lang="en-US" sz="2400" b="1">
                <a:solidFill>
                  <a:srgbClr val="000099"/>
                </a:solidFill>
              </a:rPr>
              <a:t/>
            </a:r>
            <a:br>
              <a:rPr lang="en-US" sz="2400" b="1">
                <a:solidFill>
                  <a:srgbClr val="000099"/>
                </a:solidFill>
              </a:rPr>
            </a:br>
            <a:r>
              <a:rPr lang="en-US" sz="2800" b="1">
                <a:solidFill>
                  <a:srgbClr val="000099"/>
                </a:solidFill>
              </a:rPr>
              <a:t>CryptDB:  Protecting Confidentiality with Encrypted Query Processing</a:t>
            </a:r>
            <a:r>
              <a:rPr lang="en-US" sz="3200" b="1">
                <a:solidFill>
                  <a:srgbClr val="000099"/>
                </a:solidFill>
              </a:rPr>
              <a:t/>
            </a:r>
            <a:br>
              <a:rPr lang="en-US" sz="3200" b="1">
                <a:solidFill>
                  <a:srgbClr val="000099"/>
                </a:solidFill>
              </a:rPr>
            </a:br>
            <a:r>
              <a:rPr lang="en-US" sz="2400" b="1">
                <a:solidFill>
                  <a:srgbClr val="000099"/>
                </a:solidFill>
              </a:rPr>
              <a:t/>
            </a:r>
            <a:br>
              <a:rPr lang="en-US" sz="2400" b="1">
                <a:solidFill>
                  <a:srgbClr val="000099"/>
                </a:solidFill>
              </a:rPr>
            </a:br>
            <a:r>
              <a:rPr lang="en-US" sz="2000" b="1">
                <a:solidFill>
                  <a:srgbClr val="000099"/>
                </a:solidFill>
              </a:rPr>
              <a:t>by</a:t>
            </a:r>
            <a:br>
              <a:rPr lang="en-US" sz="2000" b="1">
                <a:solidFill>
                  <a:srgbClr val="000099"/>
                </a:solidFill>
              </a:rPr>
            </a:br>
            <a:r>
              <a:rPr lang="en-US" sz="2000" b="1">
                <a:solidFill>
                  <a:srgbClr val="000099"/>
                </a:solidFill>
              </a:rPr>
              <a:t/>
            </a:r>
            <a:br>
              <a:rPr lang="en-US" sz="2000" b="1">
                <a:solidFill>
                  <a:srgbClr val="000099"/>
                </a:solidFill>
              </a:rPr>
            </a:br>
            <a:r>
              <a:rPr lang="en-US" sz="2000" b="1">
                <a:solidFill>
                  <a:srgbClr val="000099"/>
                </a:solidFill>
              </a:rPr>
              <a:t>Raluca Ada Popa</a:t>
            </a:r>
            <a:br>
              <a:rPr lang="en-US" sz="2000" b="1">
                <a:solidFill>
                  <a:srgbClr val="000099"/>
                </a:solidFill>
              </a:rPr>
            </a:br>
            <a:r>
              <a:rPr lang="en-US" sz="2000" b="1">
                <a:solidFill>
                  <a:srgbClr val="000099"/>
                </a:solidFill>
              </a:rPr>
              <a:t>     Catherine M. S. Redfield 	</a:t>
            </a:r>
            <a:br>
              <a:rPr lang="en-US" sz="2000" b="1">
                <a:solidFill>
                  <a:srgbClr val="000099"/>
                </a:solidFill>
              </a:rPr>
            </a:br>
            <a:r>
              <a:rPr lang="en-US" sz="2000" b="1">
                <a:solidFill>
                  <a:srgbClr val="000099"/>
                </a:solidFill>
              </a:rPr>
              <a:t>Nickolai Zeldovich</a:t>
            </a:r>
            <a:br>
              <a:rPr lang="en-US" sz="2000" b="1">
                <a:solidFill>
                  <a:srgbClr val="000099"/>
                </a:solidFill>
              </a:rPr>
            </a:br>
            <a:r>
              <a:rPr lang="en-US" sz="2000" b="1">
                <a:solidFill>
                  <a:srgbClr val="000099"/>
                </a:solidFill>
              </a:rPr>
              <a:t>	Hari Balakrishnan		</a:t>
            </a:r>
            <a:br>
              <a:rPr lang="en-US" sz="2000" b="1">
                <a:solidFill>
                  <a:srgbClr val="000099"/>
                </a:solidFill>
              </a:rPr>
            </a:br>
            <a:r>
              <a:rPr lang="en-US" sz="2000" b="1">
                <a:solidFill>
                  <a:srgbClr val="000099"/>
                </a:solidFill>
              </a:rPr>
              <a:t>MIT CSAIL</a:t>
            </a:r>
            <a:br>
              <a:rPr lang="en-US" sz="2000" b="1">
                <a:solidFill>
                  <a:srgbClr val="000099"/>
                </a:solidFill>
              </a:rPr>
            </a:br>
            <a:r>
              <a:rPr lang="en-US" sz="2400" b="1">
                <a:solidFill>
                  <a:srgbClr val="000099"/>
                </a:solidFill>
              </a:rPr>
              <a:t/>
            </a:r>
            <a:br>
              <a:rPr lang="en-US" sz="2400" b="1">
                <a:solidFill>
                  <a:srgbClr val="000099"/>
                </a:solidFill>
              </a:rPr>
            </a:br>
            <a:endParaRPr lang="en-US"/>
          </a:p>
        </p:txBody>
      </p:sp>
      <p:sp>
        <p:nvSpPr>
          <p:cNvPr id="2051" name="Rectangle 3"/>
          <p:cNvSpPr>
            <a:spLocks noGrp="1" noChangeArrowheads="1"/>
          </p:cNvSpPr>
          <p:nvPr>
            <p:ph type="subTitle" idx="1"/>
          </p:nvPr>
        </p:nvSpPr>
        <p:spPr>
          <a:xfrm>
            <a:off x="395288" y="5445125"/>
            <a:ext cx="8353425" cy="1412875"/>
          </a:xfrm>
        </p:spPr>
        <p:txBody>
          <a:bodyPr/>
          <a:lstStyle/>
          <a:p>
            <a:pPr>
              <a:lnSpc>
                <a:spcPct val="80000"/>
              </a:lnSpc>
            </a:pPr>
            <a:endParaRPr lang="en-US" sz="2400"/>
          </a:p>
          <a:p>
            <a:pPr>
              <a:lnSpc>
                <a:spcPct val="80000"/>
              </a:lnSpc>
            </a:pPr>
            <a:endParaRPr lang="en-US" sz="2400"/>
          </a:p>
        </p:txBody>
      </p:sp>
      <p:sp>
        <p:nvSpPr>
          <p:cNvPr id="2053" name="Line 5"/>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sp>
        <p:nvSpPr>
          <p:cNvPr id="2054" name="Text Box 6"/>
          <p:cNvSpPr txBox="1">
            <a:spLocks noChangeArrowheads="1"/>
          </p:cNvSpPr>
          <p:nvPr/>
        </p:nvSpPr>
        <p:spPr bwMode="auto">
          <a:xfrm>
            <a:off x="250825" y="908050"/>
            <a:ext cx="7777163" cy="457200"/>
          </a:xfrm>
          <a:prstGeom prst="rect">
            <a:avLst/>
          </a:prstGeom>
          <a:noFill/>
          <a:ln w="9525">
            <a:noFill/>
            <a:miter lim="800000"/>
            <a:headEnd/>
            <a:tailEnd/>
          </a:ln>
          <a:effectLst/>
        </p:spPr>
        <p:txBody>
          <a:bodyPr>
            <a:spAutoFit/>
          </a:bodyPr>
          <a:lstStyle/>
          <a:p>
            <a:pPr>
              <a:spcBef>
                <a:spcPct val="50000"/>
              </a:spcBef>
            </a:pPr>
            <a:r>
              <a:rPr lang="en-US" sz="2400" b="1">
                <a:solidFill>
                  <a:srgbClr val="000099"/>
                </a:solidFill>
              </a:rPr>
              <a:t>Bože Zekan discusses ...</a:t>
            </a:r>
          </a:p>
        </p:txBody>
      </p:sp>
      <p:sp>
        <p:nvSpPr>
          <p:cNvPr id="2055" name="Text Box 7"/>
          <p:cNvSpPr txBox="1">
            <a:spLocks noChangeArrowheads="1"/>
          </p:cNvSpPr>
          <p:nvPr/>
        </p:nvSpPr>
        <p:spPr bwMode="auto">
          <a:xfrm>
            <a:off x="250825" y="6042025"/>
            <a:ext cx="8207375" cy="915988"/>
          </a:xfrm>
          <a:prstGeom prst="rect">
            <a:avLst/>
          </a:prstGeom>
          <a:noFill/>
          <a:ln w="9525">
            <a:noFill/>
            <a:miter lim="800000"/>
            <a:headEnd/>
            <a:tailEnd/>
          </a:ln>
          <a:effectLst/>
        </p:spPr>
        <p:txBody>
          <a:bodyPr>
            <a:spAutoFit/>
          </a:bodyPr>
          <a:lstStyle/>
          <a:p>
            <a:pPr>
              <a:spcBef>
                <a:spcPct val="50000"/>
              </a:spcBef>
            </a:pPr>
            <a:r>
              <a:rPr lang="en-US">
                <a:solidFill>
                  <a:srgbClr val="000099"/>
                </a:solidFill>
              </a:rPr>
              <a:t>SOSP’11, October 23-26, 2011, Cascais,Portugal.    	 	            Copyright 2011, ACM 978-1-4503-0977-6/11/10</a:t>
            </a:r>
            <a:r>
              <a:rPr lang="en-US" b="1">
                <a:solidFill>
                  <a:srgbClr val="000099"/>
                </a:solidFill>
              </a:rPr>
              <a:t/>
            </a:r>
            <a:br>
              <a:rPr lang="en-US" b="1">
                <a:solidFill>
                  <a:srgbClr val="000099"/>
                </a:solidFill>
              </a:rPr>
            </a:br>
            <a:endParaRPr lang="en-US" b="1">
              <a:solidFill>
                <a:srgbClr val="0000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xfrm>
            <a:off x="179388" y="2276475"/>
            <a:ext cx="8713787" cy="4392613"/>
          </a:xfrm>
        </p:spPr>
        <p:txBody>
          <a:bodyPr/>
          <a:lstStyle/>
          <a:p>
            <a:pPr marL="609600" indent="-609600">
              <a:lnSpc>
                <a:spcPct val="80000"/>
              </a:lnSpc>
              <a:buFontTx/>
              <a:buNone/>
            </a:pPr>
            <a:r>
              <a:rPr lang="en-US" sz="2400" b="1"/>
              <a:t>Processing a query:</a:t>
            </a:r>
          </a:p>
          <a:p>
            <a:pPr marL="609600" indent="-609600">
              <a:lnSpc>
                <a:spcPct val="80000"/>
              </a:lnSpc>
              <a:buFontTx/>
              <a:buAutoNum type="arabicPeriod"/>
            </a:pPr>
            <a:r>
              <a:rPr lang="en-US" sz="2000"/>
              <a:t>db proxy intercepts application’s query and rewrites it by anonymizing table and column names &amp; encrypting constants with the key of the encryption scheme best suited for the operation and the user</a:t>
            </a:r>
          </a:p>
          <a:p>
            <a:pPr marL="609600" indent="-609600">
              <a:lnSpc>
                <a:spcPct val="80000"/>
              </a:lnSpc>
              <a:buFontTx/>
              <a:buAutoNum type="arabicPeriod"/>
            </a:pPr>
            <a:endParaRPr lang="en-US" sz="800"/>
          </a:p>
          <a:p>
            <a:pPr marL="609600" indent="-609600">
              <a:lnSpc>
                <a:spcPct val="80000"/>
              </a:lnSpc>
              <a:buFontTx/>
              <a:buNone/>
            </a:pPr>
            <a:r>
              <a:rPr lang="en-US" sz="2000"/>
              <a:t>2.     db proxy checks if the DBMS needs to adjust encryption level before executing the query</a:t>
            </a:r>
          </a:p>
          <a:p>
            <a:pPr marL="609600" indent="-609600">
              <a:lnSpc>
                <a:spcPct val="80000"/>
              </a:lnSpc>
              <a:buFontTx/>
              <a:buNone/>
            </a:pPr>
            <a:r>
              <a:rPr lang="en-US" sz="2000"/>
              <a:t>	- if yes </a:t>
            </a:r>
            <a:r>
              <a:rPr lang="en-US" sz="2000">
                <a:sym typeface="Wingdings" pitchFamily="2" charset="2"/>
              </a:rPr>
              <a:t></a:t>
            </a:r>
            <a:r>
              <a:rPr lang="en-US" sz="2000"/>
              <a:t> issue an UPDATE query that invokes a UDF to adjust the encryption level layer of the appropriate columns</a:t>
            </a:r>
          </a:p>
          <a:p>
            <a:pPr marL="609600" indent="-609600">
              <a:lnSpc>
                <a:spcPct val="80000"/>
              </a:lnSpc>
              <a:buFontTx/>
              <a:buNone/>
            </a:pPr>
            <a:endParaRPr lang="en-US" sz="800"/>
          </a:p>
          <a:p>
            <a:pPr marL="609600" indent="-609600">
              <a:lnSpc>
                <a:spcPct val="80000"/>
              </a:lnSpc>
              <a:buFontTx/>
              <a:buNone/>
            </a:pPr>
            <a:r>
              <a:rPr lang="en-US" sz="2000"/>
              <a:t>3.     db proxy sends the encrypted query to the DBMS server</a:t>
            </a:r>
          </a:p>
          <a:p>
            <a:pPr marL="609600" indent="-609600">
              <a:lnSpc>
                <a:spcPct val="80000"/>
              </a:lnSpc>
              <a:buFontTx/>
              <a:buNone/>
            </a:pPr>
            <a:endParaRPr lang="en-US" sz="900"/>
          </a:p>
          <a:p>
            <a:pPr marL="609600" indent="-609600">
              <a:lnSpc>
                <a:spcPct val="80000"/>
              </a:lnSpc>
              <a:buFontTx/>
              <a:buAutoNum type="arabicPeriod" startAt="4"/>
            </a:pPr>
            <a:r>
              <a:rPr lang="en-US" sz="2000"/>
              <a:t>DBMS executes query using standard SQL (invoking UDFs for aggregation or keyword searches) and returns the encrypted results</a:t>
            </a:r>
          </a:p>
          <a:p>
            <a:pPr marL="609600" indent="-609600">
              <a:lnSpc>
                <a:spcPct val="80000"/>
              </a:lnSpc>
              <a:buFontTx/>
              <a:buAutoNum type="arabicPeriod" startAt="4"/>
            </a:pPr>
            <a:endParaRPr lang="en-US" sz="900"/>
          </a:p>
          <a:p>
            <a:pPr marL="609600" indent="-609600">
              <a:lnSpc>
                <a:spcPct val="80000"/>
              </a:lnSpc>
              <a:buFontTx/>
              <a:buNone/>
            </a:pPr>
            <a:r>
              <a:rPr lang="en-US" sz="2000"/>
              <a:t>5.      db proxy intercepts and decrypts results, and sends them to the application</a:t>
            </a:r>
          </a:p>
        </p:txBody>
      </p:sp>
      <p:pic>
        <p:nvPicPr>
          <p:cNvPr id="124931" name="Picture 3"/>
          <p:cNvPicPr>
            <a:picLocks noChangeAspect="1" noChangeArrowheads="1"/>
          </p:cNvPicPr>
          <p:nvPr/>
        </p:nvPicPr>
        <p:blipFill>
          <a:blip r:embed="rId3" cstate="print"/>
          <a:srcRect/>
          <a:stretch>
            <a:fillRect/>
          </a:stretch>
        </p:blipFill>
        <p:spPr bwMode="auto">
          <a:xfrm>
            <a:off x="0" y="115888"/>
            <a:ext cx="9144000"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388" y="188913"/>
            <a:ext cx="8785225" cy="1143000"/>
          </a:xfrm>
        </p:spPr>
        <p:txBody>
          <a:bodyPr/>
          <a:lstStyle/>
          <a:p>
            <a:r>
              <a:rPr lang="en-US" sz="4000" b="1">
                <a:solidFill>
                  <a:schemeClr val="accent2"/>
                </a:solidFill>
              </a:rPr>
              <a:t>Implementing Layered Encryption </a:t>
            </a:r>
            <a:br>
              <a:rPr lang="en-US" sz="4000" b="1">
                <a:solidFill>
                  <a:schemeClr val="accent2"/>
                </a:solidFill>
              </a:rPr>
            </a:br>
            <a:r>
              <a:rPr lang="en-US" sz="4000" b="1">
                <a:solidFill>
                  <a:schemeClr val="accent2"/>
                </a:solidFill>
              </a:rPr>
              <a:t>(aka Onions of Encryption)</a:t>
            </a:r>
          </a:p>
        </p:txBody>
      </p:sp>
      <p:sp>
        <p:nvSpPr>
          <p:cNvPr id="10244"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sp>
        <p:nvSpPr>
          <p:cNvPr id="10251" name="Text Box 11"/>
          <p:cNvSpPr txBox="1">
            <a:spLocks noChangeArrowheads="1"/>
          </p:cNvSpPr>
          <p:nvPr/>
        </p:nvSpPr>
        <p:spPr bwMode="auto">
          <a:xfrm>
            <a:off x="250825" y="1628775"/>
            <a:ext cx="8713788" cy="2647950"/>
          </a:xfrm>
          <a:prstGeom prst="rect">
            <a:avLst/>
          </a:prstGeom>
          <a:noFill/>
          <a:ln w="9525">
            <a:noFill/>
            <a:miter lim="800000"/>
            <a:headEnd/>
            <a:tailEnd/>
          </a:ln>
          <a:effectLst/>
        </p:spPr>
        <p:txBody>
          <a:bodyPr>
            <a:spAutoFit/>
          </a:bodyPr>
          <a:lstStyle/>
          <a:p>
            <a:pPr>
              <a:buFontTx/>
              <a:buChar char="•"/>
            </a:pPr>
            <a:r>
              <a:rPr lang="en-US" sz="2400"/>
              <a:t>  Seven different cryptographic systems are available to be  </a:t>
            </a:r>
          </a:p>
          <a:p>
            <a:r>
              <a:rPr lang="en-US" sz="2400"/>
              <a:t>   cascaded into onions </a:t>
            </a:r>
            <a:r>
              <a:rPr lang="en-US"/>
              <a:t>(RND, HOM, SEARCH, DET, (OPE-)JOIN, OPE)</a:t>
            </a:r>
          </a:p>
          <a:p>
            <a:endParaRPr lang="en-US" sz="1200"/>
          </a:p>
          <a:p>
            <a:pPr>
              <a:buFontTx/>
              <a:buChar char="•"/>
            </a:pPr>
            <a:r>
              <a:rPr lang="en-US" sz="2400"/>
              <a:t>  Strong systems leak less data from a compromised DBMS </a:t>
            </a:r>
          </a:p>
          <a:p>
            <a:r>
              <a:rPr lang="en-US" sz="2400"/>
              <a:t>   and are used as the onion’s outer layer. </a:t>
            </a:r>
          </a:p>
          <a:p>
            <a:endParaRPr lang="en-US" sz="1200"/>
          </a:p>
          <a:p>
            <a:pPr>
              <a:buFontTx/>
              <a:buChar char="•"/>
            </a:pPr>
            <a:r>
              <a:rPr lang="en-US" sz="2400"/>
              <a:t>  Inner onion layers are progressively weaker systems and </a:t>
            </a:r>
          </a:p>
          <a:p>
            <a:r>
              <a:rPr lang="en-US" sz="2400"/>
              <a:t>   are only accessed as required by the query.</a:t>
            </a:r>
          </a:p>
        </p:txBody>
      </p:sp>
      <p:pic>
        <p:nvPicPr>
          <p:cNvPr id="10255" name="Picture 15"/>
          <p:cNvPicPr>
            <a:picLocks noChangeAspect="1" noChangeArrowheads="1"/>
          </p:cNvPicPr>
          <p:nvPr/>
        </p:nvPicPr>
        <p:blipFill>
          <a:blip r:embed="rId3" cstate="print"/>
          <a:srcRect/>
          <a:stretch>
            <a:fillRect/>
          </a:stretch>
        </p:blipFill>
        <p:spPr bwMode="auto">
          <a:xfrm>
            <a:off x="107950" y="4292600"/>
            <a:ext cx="8904288" cy="24574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2" name="Picture 6"/>
          <p:cNvPicPr>
            <a:picLocks noChangeAspect="1" noChangeArrowheads="1"/>
          </p:cNvPicPr>
          <p:nvPr/>
        </p:nvPicPr>
        <p:blipFill>
          <a:blip r:embed="rId3" cstate="print"/>
          <a:srcRect/>
          <a:stretch>
            <a:fillRect/>
          </a:stretch>
        </p:blipFill>
        <p:spPr bwMode="auto">
          <a:xfrm>
            <a:off x="127000" y="1773238"/>
            <a:ext cx="1565275" cy="4175125"/>
          </a:xfrm>
          <a:prstGeom prst="rect">
            <a:avLst/>
          </a:prstGeom>
          <a:noFill/>
        </p:spPr>
      </p:pic>
      <p:sp>
        <p:nvSpPr>
          <p:cNvPr id="126983" name="Rectangle 7"/>
          <p:cNvSpPr>
            <a:spLocks noGrp="1" noChangeArrowheads="1"/>
          </p:cNvSpPr>
          <p:nvPr>
            <p:ph type="title"/>
          </p:nvPr>
        </p:nvSpPr>
        <p:spPr>
          <a:noFill/>
          <a:ln/>
        </p:spPr>
        <p:txBody>
          <a:bodyPr/>
          <a:lstStyle/>
          <a:p>
            <a:r>
              <a:rPr lang="en-US" b="1">
                <a:solidFill>
                  <a:srgbClr val="000099"/>
                </a:solidFill>
              </a:rPr>
              <a:t>Cryptographic System Details</a:t>
            </a:r>
          </a:p>
        </p:txBody>
      </p:sp>
      <p:sp>
        <p:nvSpPr>
          <p:cNvPr id="126984" name="Line 8"/>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sp>
        <p:nvSpPr>
          <p:cNvPr id="127047" name="Text Box 71"/>
          <p:cNvSpPr txBox="1">
            <a:spLocks noChangeArrowheads="1"/>
          </p:cNvSpPr>
          <p:nvPr/>
        </p:nvSpPr>
        <p:spPr bwMode="auto">
          <a:xfrm>
            <a:off x="1908175" y="1557338"/>
            <a:ext cx="7056438" cy="5003800"/>
          </a:xfrm>
          <a:prstGeom prst="rect">
            <a:avLst/>
          </a:prstGeom>
          <a:noFill/>
          <a:ln w="9525">
            <a:noFill/>
            <a:miter lim="800000"/>
            <a:headEnd/>
            <a:tailEnd/>
          </a:ln>
          <a:effectLst/>
        </p:spPr>
        <p:txBody>
          <a:bodyPr>
            <a:spAutoFit/>
          </a:bodyPr>
          <a:lstStyle/>
          <a:p>
            <a:pPr>
              <a:spcBef>
                <a:spcPct val="50000"/>
              </a:spcBef>
            </a:pPr>
            <a:r>
              <a:rPr lang="en-US" b="1"/>
              <a:t>Random (RND):</a:t>
            </a:r>
            <a:r>
              <a:rPr lang="en-US"/>
              <a:t>  same plaintext produces different ciphertexts       </a:t>
            </a:r>
            <a:r>
              <a:rPr lang="en-US">
                <a:sym typeface="Wingdings" pitchFamily="2" charset="2"/>
              </a:rPr>
              <a:t>  no leaks (strong), but no efficient computation                                            used for SELECTs with no predicates</a:t>
            </a:r>
          </a:p>
          <a:p>
            <a:endParaRPr lang="en-US" sz="1200">
              <a:sym typeface="Wingdings" pitchFamily="2" charset="2"/>
            </a:endParaRPr>
          </a:p>
          <a:p>
            <a:r>
              <a:rPr lang="en-US" b="1">
                <a:sym typeface="Wingdings" pitchFamily="2" charset="2"/>
              </a:rPr>
              <a:t>Deterministic (DET):</a:t>
            </a:r>
            <a:r>
              <a:rPr lang="en-US">
                <a:sym typeface="Wingdings" pitchFamily="2" charset="2"/>
              </a:rPr>
              <a:t>  same plaintext produces the same ciphertext</a:t>
            </a:r>
          </a:p>
          <a:p>
            <a:r>
              <a:rPr lang="en-US">
                <a:sym typeface="Wingdings" pitchFamily="2" charset="2"/>
              </a:rPr>
              <a:t>  leaks the number of occurrences (i.e. histogram)</a:t>
            </a:r>
          </a:p>
          <a:p>
            <a:pPr>
              <a:buFont typeface="Wingdings" pitchFamily="2" charset="2"/>
              <a:buChar char="à"/>
            </a:pPr>
            <a:r>
              <a:rPr lang="en-US">
                <a:sym typeface="Wingdings" pitchFamily="2" charset="2"/>
              </a:rPr>
              <a:t>  allows equality checks (SELECTs with equality predicates,                 </a:t>
            </a:r>
          </a:p>
          <a:p>
            <a:pPr>
              <a:buFont typeface="Wingdings" pitchFamily="2" charset="2"/>
              <a:buNone/>
            </a:pPr>
            <a:r>
              <a:rPr lang="en-US">
                <a:sym typeface="Wingdings" pitchFamily="2" charset="2"/>
              </a:rPr>
              <a:t>     equality joins, GROUP BY, COUNT, DISTINCT  </a:t>
            </a:r>
          </a:p>
          <a:p>
            <a:pPr>
              <a:buFont typeface="Wingdings" pitchFamily="2" charset="2"/>
              <a:buNone/>
            </a:pPr>
            <a:endParaRPr lang="en-US" sz="1200">
              <a:sym typeface="Wingdings" pitchFamily="2" charset="2"/>
            </a:endParaRPr>
          </a:p>
          <a:p>
            <a:r>
              <a:rPr lang="en-US" b="1">
                <a:sym typeface="Wingdings" pitchFamily="2" charset="2"/>
              </a:rPr>
              <a:t>Order-preserving encryption (OPE):</a:t>
            </a:r>
          </a:p>
          <a:p>
            <a:r>
              <a:rPr lang="en-US">
                <a:sym typeface="Wingdings" pitchFamily="2" charset="2"/>
              </a:rPr>
              <a:t>  plaintext1 &lt;  plaintext2        ciphertext1 &lt; ciphertext2  </a:t>
            </a:r>
          </a:p>
          <a:p>
            <a:r>
              <a:rPr lang="en-US">
                <a:sym typeface="Wingdings" pitchFamily="2" charset="2"/>
              </a:rPr>
              <a:t> leaks order (weak)  only used when demanded by user           allows range queries, ORDER BY, MIN, MAX, SORT   </a:t>
            </a:r>
          </a:p>
          <a:p>
            <a:pPr>
              <a:buFontTx/>
              <a:buChar char="-"/>
            </a:pPr>
            <a:endParaRPr lang="en-US" sz="1200">
              <a:sym typeface="Wingdings" pitchFamily="2" charset="2"/>
            </a:endParaRPr>
          </a:p>
          <a:p>
            <a:r>
              <a:rPr lang="en-US" b="1">
                <a:sym typeface="Wingdings" pitchFamily="2" charset="2"/>
              </a:rPr>
              <a:t>Homomorphic encryption (HOM):</a:t>
            </a:r>
          </a:p>
          <a:p>
            <a:r>
              <a:rPr lang="en-US">
                <a:sym typeface="Wingdings" pitchFamily="2" charset="2"/>
              </a:rPr>
              <a:t>     E</a:t>
            </a:r>
            <a:r>
              <a:rPr lang="en-US" sz="2400" baseline="-25000">
                <a:sym typeface="Wingdings" pitchFamily="2" charset="2"/>
              </a:rPr>
              <a:t>KeyHOM</a:t>
            </a:r>
            <a:r>
              <a:rPr lang="en-US">
                <a:sym typeface="Wingdings" pitchFamily="2" charset="2"/>
              </a:rPr>
              <a:t>(plaintext1) * E</a:t>
            </a:r>
            <a:r>
              <a:rPr lang="en-US" sz="2400" baseline="-25000">
                <a:sym typeface="Wingdings" pitchFamily="2" charset="2"/>
              </a:rPr>
              <a:t>KeyHOM</a:t>
            </a:r>
            <a:r>
              <a:rPr lang="en-US">
                <a:sym typeface="Wingdings" pitchFamily="2" charset="2"/>
              </a:rPr>
              <a:t>(plaintext2)</a:t>
            </a:r>
          </a:p>
          <a:p>
            <a:endParaRPr lang="en-US" sz="600">
              <a:sym typeface="Wingdings" pitchFamily="2" charset="2"/>
            </a:endParaRPr>
          </a:p>
          <a:p>
            <a:endParaRPr lang="en-US" sz="400">
              <a:sym typeface="Wingdings" pitchFamily="2" charset="2"/>
            </a:endParaRPr>
          </a:p>
          <a:p>
            <a:r>
              <a:rPr lang="en-US">
                <a:sym typeface="Wingdings" pitchFamily="2" charset="2"/>
              </a:rPr>
              <a:t>  = E</a:t>
            </a:r>
            <a:r>
              <a:rPr lang="en-US" sz="2400" baseline="-25000">
                <a:sym typeface="Wingdings" pitchFamily="2" charset="2"/>
              </a:rPr>
              <a:t>KeyHOM</a:t>
            </a:r>
            <a:r>
              <a:rPr lang="en-US">
                <a:sym typeface="Wingdings" pitchFamily="2" charset="2"/>
              </a:rPr>
              <a:t>(plaintext1 + plaintext2)</a:t>
            </a:r>
          </a:p>
          <a:p>
            <a:endParaRPr lang="en-US" sz="600">
              <a:sym typeface="Wingdings" pitchFamily="2" charset="2"/>
            </a:endParaRPr>
          </a:p>
          <a:p>
            <a:r>
              <a:rPr lang="en-US">
                <a:sym typeface="Wingdings" pitchFamily="2" charset="2"/>
              </a:rPr>
              <a:t> allows SUM, +, AVG when proxy invokes UDF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cstate="print"/>
          <a:srcRect/>
          <a:stretch>
            <a:fillRect/>
          </a:stretch>
        </p:blipFill>
        <p:spPr bwMode="auto">
          <a:xfrm>
            <a:off x="107950" y="1628775"/>
            <a:ext cx="1763713" cy="3959225"/>
          </a:xfrm>
          <a:prstGeom prst="rect">
            <a:avLst/>
          </a:prstGeom>
          <a:noFill/>
        </p:spPr>
      </p:pic>
      <p:sp>
        <p:nvSpPr>
          <p:cNvPr id="130051" name="Rectangle 3"/>
          <p:cNvSpPr>
            <a:spLocks noGrp="1" noChangeArrowheads="1"/>
          </p:cNvSpPr>
          <p:nvPr>
            <p:ph type="title"/>
          </p:nvPr>
        </p:nvSpPr>
        <p:spPr>
          <a:noFill/>
          <a:ln/>
        </p:spPr>
        <p:txBody>
          <a:bodyPr/>
          <a:lstStyle/>
          <a:p>
            <a:r>
              <a:rPr lang="en-US" b="1">
                <a:solidFill>
                  <a:srgbClr val="000099"/>
                </a:solidFill>
              </a:rPr>
              <a:t>Cryptographic System Details</a:t>
            </a:r>
          </a:p>
        </p:txBody>
      </p:sp>
      <p:sp>
        <p:nvSpPr>
          <p:cNvPr id="130052"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sp>
        <p:nvSpPr>
          <p:cNvPr id="130053" name="Text Box 5"/>
          <p:cNvSpPr txBox="1">
            <a:spLocks noChangeArrowheads="1"/>
          </p:cNvSpPr>
          <p:nvPr/>
        </p:nvSpPr>
        <p:spPr bwMode="auto">
          <a:xfrm>
            <a:off x="1908175" y="1557338"/>
            <a:ext cx="7056438" cy="4486275"/>
          </a:xfrm>
          <a:prstGeom prst="rect">
            <a:avLst/>
          </a:prstGeom>
          <a:noFill/>
          <a:ln w="9525">
            <a:noFill/>
            <a:miter lim="800000"/>
            <a:headEnd/>
            <a:tailEnd/>
          </a:ln>
          <a:effectLst/>
        </p:spPr>
        <p:txBody>
          <a:bodyPr>
            <a:spAutoFit/>
          </a:bodyPr>
          <a:lstStyle/>
          <a:p>
            <a:r>
              <a:rPr lang="en-US" b="1">
                <a:sym typeface="Wingdings" pitchFamily="2" charset="2"/>
              </a:rPr>
              <a:t>Equi-join (JOIN): </a:t>
            </a:r>
            <a:r>
              <a:rPr lang="en-US">
                <a:sym typeface="Wingdings" pitchFamily="2" charset="2"/>
              </a:rPr>
              <a:t> necessary b/c different keys are used for DET on columns to prevent cross-column correlation leaks</a:t>
            </a:r>
          </a:p>
          <a:p>
            <a:pPr>
              <a:buFont typeface="Wingdings" pitchFamily="2" charset="2"/>
              <a:buChar char="à"/>
            </a:pPr>
            <a:r>
              <a:rPr lang="en-US">
                <a:sym typeface="Wingdings" pitchFamily="2" charset="2"/>
              </a:rPr>
              <a:t> exponential and elliptic curve system that uses RND and DET to </a:t>
            </a:r>
          </a:p>
          <a:p>
            <a:pPr>
              <a:buFont typeface="Wingdings" pitchFamily="2" charset="2"/>
              <a:buNone/>
            </a:pPr>
            <a:r>
              <a:rPr lang="en-US">
                <a:sym typeface="Wingdings" pitchFamily="2" charset="2"/>
              </a:rPr>
              <a:t>    allow one joined column’s key to synchronize to another join </a:t>
            </a:r>
          </a:p>
          <a:p>
            <a:pPr>
              <a:buFont typeface="Wingdings" pitchFamily="2" charset="2"/>
              <a:buNone/>
            </a:pPr>
            <a:r>
              <a:rPr lang="en-US">
                <a:sym typeface="Wingdings" pitchFamily="2" charset="2"/>
              </a:rPr>
              <a:t>    column’s key for equality checks</a:t>
            </a:r>
          </a:p>
          <a:p>
            <a:endParaRPr lang="en-US">
              <a:sym typeface="Wingdings" pitchFamily="2" charset="2"/>
            </a:endParaRPr>
          </a:p>
          <a:p>
            <a:r>
              <a:rPr lang="en-US" b="1">
                <a:sym typeface="Wingdings" pitchFamily="2" charset="2"/>
              </a:rPr>
              <a:t>Range-join (OPE-JOIN):  </a:t>
            </a:r>
            <a:r>
              <a:rPr lang="en-US">
                <a:sym typeface="Wingdings" pitchFamily="2" charset="2"/>
              </a:rPr>
              <a:t>occurs rarely, involves order checks, and can't use same dynamic technique as JOIN </a:t>
            </a:r>
          </a:p>
          <a:p>
            <a:pPr>
              <a:buFont typeface="Wingdings" pitchFamily="2" charset="2"/>
              <a:buChar char="à"/>
            </a:pPr>
            <a:r>
              <a:rPr lang="en-US">
                <a:sym typeface="Wingdings" pitchFamily="2" charset="2"/>
              </a:rPr>
              <a:t> joined columns must be declared and assigned matching DET    </a:t>
            </a:r>
          </a:p>
          <a:p>
            <a:pPr>
              <a:buFont typeface="Wingdings" pitchFamily="2" charset="2"/>
              <a:buNone/>
            </a:pPr>
            <a:r>
              <a:rPr lang="en-US">
                <a:sym typeface="Wingdings" pitchFamily="2" charset="2"/>
              </a:rPr>
              <a:t>     keys ahead of time</a:t>
            </a:r>
          </a:p>
          <a:p>
            <a:endParaRPr lang="en-US">
              <a:sym typeface="Wingdings" pitchFamily="2" charset="2"/>
            </a:endParaRPr>
          </a:p>
          <a:p>
            <a:r>
              <a:rPr lang="en-US" b="1">
                <a:sym typeface="Wingdings" pitchFamily="2" charset="2"/>
              </a:rPr>
              <a:t>Word search (SEARCH):  </a:t>
            </a:r>
            <a:r>
              <a:rPr lang="en-US">
                <a:sym typeface="Wingdings" pitchFamily="2" charset="2"/>
              </a:rPr>
              <a:t>allows LIKE on full word searches, but not regular expressions, and requires a call to a UDF</a:t>
            </a:r>
          </a:p>
          <a:p>
            <a:r>
              <a:rPr lang="en-US">
                <a:sym typeface="Wingdings" pitchFamily="2" charset="2"/>
              </a:rPr>
              <a:t>  ex. SELECT * FROM messages WHERE msg LIKE "% alice %"</a:t>
            </a:r>
          </a:p>
          <a:p>
            <a:r>
              <a:rPr lang="en-US">
                <a:sym typeface="Wingdings" pitchFamily="2" charset="2"/>
              </a:rPr>
              <a:t>  strong but leaks the number of keywords contained in text</a:t>
            </a:r>
            <a:endParaRPr lang="en-US" i="1">
              <a:sym typeface="Wingdings" pitchFamily="2" charset="2"/>
            </a:endParaRPr>
          </a:p>
          <a:p>
            <a:endParaRPr lang="en-US">
              <a:sym typeface="Wingdings" pitchFamily="2" charset="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79388" y="188913"/>
            <a:ext cx="8785225" cy="1143000"/>
          </a:xfrm>
        </p:spPr>
        <p:txBody>
          <a:bodyPr/>
          <a:lstStyle/>
          <a:p>
            <a:r>
              <a:rPr lang="en-US" sz="4000" b="1">
                <a:solidFill>
                  <a:schemeClr val="accent2"/>
                </a:solidFill>
              </a:rPr>
              <a:t>Encrypting the DBMS Data and Incorporating Onions</a:t>
            </a:r>
          </a:p>
        </p:txBody>
      </p:sp>
      <p:sp>
        <p:nvSpPr>
          <p:cNvPr id="132099" name="Line 3"/>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sp>
        <p:nvSpPr>
          <p:cNvPr id="132100" name="Text Box 4"/>
          <p:cNvSpPr txBox="1">
            <a:spLocks noChangeArrowheads="1"/>
          </p:cNvSpPr>
          <p:nvPr/>
        </p:nvSpPr>
        <p:spPr bwMode="auto">
          <a:xfrm>
            <a:off x="322263" y="2852738"/>
            <a:ext cx="8713787" cy="366712"/>
          </a:xfrm>
          <a:prstGeom prst="rect">
            <a:avLst/>
          </a:prstGeom>
          <a:noFill/>
          <a:ln w="9525">
            <a:noFill/>
            <a:miter lim="800000"/>
            <a:headEnd/>
            <a:tailEnd/>
          </a:ln>
          <a:effectLst/>
        </p:spPr>
        <p:txBody>
          <a:bodyPr>
            <a:spAutoFit/>
          </a:bodyPr>
          <a:lstStyle/>
          <a:p>
            <a:pPr algn="ctr"/>
            <a:r>
              <a:rPr lang="en-US"/>
              <a:t>Application Table (Employees) vs. Table created by DBMS server (Table1)</a:t>
            </a:r>
          </a:p>
        </p:txBody>
      </p:sp>
      <p:pic>
        <p:nvPicPr>
          <p:cNvPr id="132102" name="Picture 6"/>
          <p:cNvPicPr>
            <a:picLocks noChangeAspect="1" noChangeArrowheads="1"/>
          </p:cNvPicPr>
          <p:nvPr/>
        </p:nvPicPr>
        <p:blipFill>
          <a:blip r:embed="rId3" cstate="print"/>
          <a:srcRect/>
          <a:stretch>
            <a:fillRect/>
          </a:stretch>
        </p:blipFill>
        <p:spPr bwMode="auto">
          <a:xfrm>
            <a:off x="0" y="1633538"/>
            <a:ext cx="9144000" cy="1074737"/>
          </a:xfrm>
          <a:prstGeom prst="rect">
            <a:avLst/>
          </a:prstGeom>
          <a:noFill/>
        </p:spPr>
      </p:pic>
      <p:sp>
        <p:nvSpPr>
          <p:cNvPr id="132103" name="Text Box 7"/>
          <p:cNvSpPr txBox="1">
            <a:spLocks noChangeArrowheads="1"/>
          </p:cNvSpPr>
          <p:nvPr/>
        </p:nvSpPr>
        <p:spPr bwMode="auto">
          <a:xfrm>
            <a:off x="107950" y="3429000"/>
            <a:ext cx="8964613" cy="3017838"/>
          </a:xfrm>
          <a:prstGeom prst="rect">
            <a:avLst/>
          </a:prstGeom>
          <a:noFill/>
          <a:ln w="9525">
            <a:noFill/>
            <a:miter lim="800000"/>
            <a:headEnd/>
            <a:tailEnd/>
          </a:ln>
          <a:effectLst/>
        </p:spPr>
        <p:txBody>
          <a:bodyPr>
            <a:spAutoFit/>
          </a:bodyPr>
          <a:lstStyle/>
          <a:p>
            <a:pPr>
              <a:buFontTx/>
              <a:buChar char="•"/>
            </a:pPr>
            <a:r>
              <a:rPr lang="en-US" sz="2000"/>
              <a:t>  each application column is expanded into multiple columns (i.e. 1 column </a:t>
            </a:r>
          </a:p>
          <a:p>
            <a:r>
              <a:rPr lang="en-US" sz="2000"/>
              <a:t>    per allowable onion versions)</a:t>
            </a:r>
          </a:p>
          <a:p>
            <a:r>
              <a:rPr lang="en-US" sz="2000"/>
              <a:t>        </a:t>
            </a:r>
            <a:r>
              <a:rPr lang="en-US" sz="2000">
                <a:sym typeface="Wingdings" pitchFamily="2" charset="2"/>
              </a:rPr>
              <a:t></a:t>
            </a:r>
            <a:r>
              <a:rPr lang="en-US" sz="2000"/>
              <a:t> memory storage size increases with number of onions and because    </a:t>
            </a:r>
          </a:p>
          <a:p>
            <a:r>
              <a:rPr lang="en-US" sz="2000"/>
              <a:t>            ciphertext is typically larger than plaintext </a:t>
            </a:r>
          </a:p>
          <a:p>
            <a:endParaRPr lang="en-US" sz="1200" i="1"/>
          </a:p>
          <a:p>
            <a:pPr>
              <a:buFontTx/>
              <a:buChar char="•"/>
            </a:pPr>
            <a:r>
              <a:rPr lang="en-US" sz="2000"/>
              <a:t>  initially all Table1 fields are encrypted to the highest security level of the </a:t>
            </a:r>
          </a:p>
          <a:p>
            <a:r>
              <a:rPr lang="en-US" sz="2000"/>
              <a:t>   onion (= outer layer) assigned to its column (i.e.  RND, HOM, or SEARCH).</a:t>
            </a:r>
          </a:p>
          <a:p>
            <a:r>
              <a:rPr lang="en-US" sz="2000"/>
              <a:t>   At runtime, the proxy dynamically removes or re-add layers of encryption </a:t>
            </a:r>
          </a:p>
          <a:p>
            <a:r>
              <a:rPr lang="en-US" sz="2000"/>
              <a:t>   as necessary to perform a SQL operation </a:t>
            </a:r>
          </a:p>
          <a:p>
            <a:r>
              <a:rPr lang="en-US" sz="2000"/>
              <a:t>        </a:t>
            </a:r>
            <a:r>
              <a:rPr lang="en-US" sz="2000">
                <a:sym typeface="Wingdings" pitchFamily="2" charset="2"/>
              </a:rPr>
              <a:t> stored ciphertext changes even though plaintext remains unchanged    </a:t>
            </a:r>
            <a:endParaRPr lang="en-US" sz="2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9388" y="188913"/>
            <a:ext cx="8785225" cy="1143000"/>
          </a:xfrm>
        </p:spPr>
        <p:txBody>
          <a:bodyPr/>
          <a:lstStyle/>
          <a:p>
            <a:r>
              <a:rPr lang="en-US" sz="4000" b="1">
                <a:solidFill>
                  <a:schemeClr val="accent2"/>
                </a:solidFill>
              </a:rPr>
              <a:t>Keys and Onions</a:t>
            </a:r>
          </a:p>
        </p:txBody>
      </p:sp>
      <p:sp>
        <p:nvSpPr>
          <p:cNvPr id="134147" name="Line 3"/>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sp>
        <p:nvSpPr>
          <p:cNvPr id="134152" name="Text Box 8"/>
          <p:cNvSpPr txBox="1">
            <a:spLocks noChangeArrowheads="1"/>
          </p:cNvSpPr>
          <p:nvPr/>
        </p:nvSpPr>
        <p:spPr bwMode="auto">
          <a:xfrm>
            <a:off x="250825" y="1628775"/>
            <a:ext cx="8605838" cy="5418138"/>
          </a:xfrm>
          <a:prstGeom prst="rect">
            <a:avLst/>
          </a:prstGeom>
          <a:noFill/>
          <a:ln w="9525">
            <a:noFill/>
            <a:miter lim="800000"/>
            <a:headEnd/>
            <a:tailEnd/>
          </a:ln>
          <a:effectLst/>
        </p:spPr>
        <p:txBody>
          <a:bodyPr>
            <a:spAutoFit/>
          </a:bodyPr>
          <a:lstStyle/>
          <a:p>
            <a:pPr>
              <a:buFontTx/>
              <a:buChar char="•"/>
            </a:pPr>
            <a:r>
              <a:rPr lang="en-US" sz="2400"/>
              <a:t>  Proxy assigns different keys across tables, columns, onions, </a:t>
            </a:r>
          </a:p>
          <a:p>
            <a:r>
              <a:rPr lang="en-US" sz="2400"/>
              <a:t>   and onion layers (to minimize column correlation leaks).</a:t>
            </a:r>
          </a:p>
          <a:p>
            <a:endParaRPr lang="en-US" sz="800"/>
          </a:p>
          <a:p>
            <a:r>
              <a:rPr lang="en-US" sz="2200"/>
              <a:t>    For table T, column C, onion O, and encryption layer L, the proxy </a:t>
            </a:r>
          </a:p>
          <a:p>
            <a:r>
              <a:rPr lang="en-US" sz="2200"/>
              <a:t>    uses the key:</a:t>
            </a:r>
            <a:r>
              <a:rPr lang="en-US" sz="2400"/>
              <a:t> </a:t>
            </a:r>
            <a:r>
              <a:rPr lang="en-US" sz="2000"/>
              <a:t> KeyT,C,O,L = E</a:t>
            </a:r>
            <a:r>
              <a:rPr lang="en-US" sz="3200" baseline="-25000"/>
              <a:t>MK</a:t>
            </a:r>
            <a:r>
              <a:rPr lang="en-US" sz="2000"/>
              <a:t>(T, C, O, L)      (1)   	</a:t>
            </a:r>
          </a:p>
          <a:p>
            <a:pPr>
              <a:buFontTx/>
              <a:buChar char="•"/>
            </a:pPr>
            <a:endParaRPr lang="en-US" sz="1200"/>
          </a:p>
          <a:p>
            <a:pPr>
              <a:buFontTx/>
              <a:buChar char="•"/>
            </a:pPr>
            <a:r>
              <a:rPr lang="en-US" sz="2000"/>
              <a:t>  </a:t>
            </a:r>
            <a:r>
              <a:rPr lang="en-US" sz="2400"/>
              <a:t>For each layer of each onion, the same key encrypts all the </a:t>
            </a:r>
          </a:p>
          <a:p>
            <a:r>
              <a:rPr lang="en-US" sz="2400"/>
              <a:t>   values in that column at the same time</a:t>
            </a:r>
          </a:p>
          <a:p>
            <a:r>
              <a:rPr lang="en-US" sz="2400">
                <a:sym typeface="Wingdings" pitchFamily="2" charset="2"/>
              </a:rPr>
              <a:t>       no need</a:t>
            </a:r>
            <a:r>
              <a:rPr lang="en-US" sz="2400"/>
              <a:t> to compute separate keys for each </a:t>
            </a:r>
          </a:p>
          <a:p>
            <a:r>
              <a:rPr lang="en-US" sz="2400"/>
              <a:t>          manipulated row </a:t>
            </a:r>
            <a:r>
              <a:rPr lang="en-US" sz="2400" b="1" i="1"/>
              <a:t>but entire column must be </a:t>
            </a:r>
          </a:p>
          <a:p>
            <a:r>
              <a:rPr lang="en-US" sz="2400" b="1" i="1"/>
              <a:t>          re-encrypted for any layer changes of its onion</a:t>
            </a:r>
            <a:endParaRPr lang="en-US" sz="2400"/>
          </a:p>
          <a:p>
            <a:endParaRPr lang="en-US" sz="2400"/>
          </a:p>
          <a:p>
            <a:pPr>
              <a:buFontTx/>
              <a:buChar char="•"/>
            </a:pPr>
            <a:r>
              <a:rPr lang="en-US" sz="2000"/>
              <a:t>  </a:t>
            </a:r>
            <a:r>
              <a:rPr lang="en-US" sz="2400"/>
              <a:t>Single user system keys are derived from a master key </a:t>
            </a:r>
          </a:p>
          <a:p>
            <a:r>
              <a:rPr lang="en-US" sz="2400"/>
              <a:t>   (MK). Multiuser system keys are derived from MK and keys  </a:t>
            </a:r>
          </a:p>
          <a:p>
            <a:r>
              <a:rPr lang="en-US" sz="2400"/>
              <a:t>    rooted in user passwords</a:t>
            </a:r>
            <a:r>
              <a:rPr lang="en-US" sz="2000"/>
              <a:t> </a:t>
            </a:r>
          </a:p>
          <a:p>
            <a:endParaRPr lang="en-US"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79388" y="198438"/>
            <a:ext cx="8785225" cy="566737"/>
          </a:xfrm>
        </p:spPr>
        <p:txBody>
          <a:bodyPr/>
          <a:lstStyle/>
          <a:p>
            <a:r>
              <a:rPr lang="en-US" sz="4000" b="1">
                <a:solidFill>
                  <a:schemeClr val="accent2"/>
                </a:solidFill>
              </a:rPr>
              <a:t>An Dynamic Encrypted SQL Query</a:t>
            </a:r>
          </a:p>
        </p:txBody>
      </p:sp>
      <p:sp>
        <p:nvSpPr>
          <p:cNvPr id="136202" name="Text Box 10"/>
          <p:cNvSpPr txBox="1">
            <a:spLocks noChangeArrowheads="1"/>
          </p:cNvSpPr>
          <p:nvPr/>
        </p:nvSpPr>
        <p:spPr bwMode="auto">
          <a:xfrm>
            <a:off x="179388" y="836613"/>
            <a:ext cx="4535487" cy="3743325"/>
          </a:xfrm>
          <a:prstGeom prst="rect">
            <a:avLst/>
          </a:prstGeom>
          <a:noFill/>
          <a:ln w="9525">
            <a:noFill/>
            <a:miter lim="800000"/>
            <a:headEnd/>
            <a:tailEnd/>
          </a:ln>
          <a:effectLst/>
        </p:spPr>
        <p:txBody>
          <a:bodyPr>
            <a:spAutoFit/>
          </a:bodyPr>
          <a:lstStyle/>
          <a:p>
            <a:endParaRPr lang="en-US" sz="2400" b="1"/>
          </a:p>
          <a:p>
            <a:r>
              <a:rPr lang="en-US" sz="2400" b="1"/>
              <a:t>Ex: </a:t>
            </a:r>
            <a:r>
              <a:rPr lang="en-US" sz="2400"/>
              <a:t>Assume Eq Onions are at the default RND encryption layer, on columns C1-Eq and C2-Eq and that the query is:</a:t>
            </a:r>
          </a:p>
          <a:p>
            <a:endParaRPr lang="en-US" sz="1200"/>
          </a:p>
          <a:p>
            <a:r>
              <a:rPr lang="en-US" sz="2400"/>
              <a:t>  SELECT ID FROM Employees </a:t>
            </a:r>
          </a:p>
          <a:p>
            <a:r>
              <a:rPr lang="en-US" sz="2400"/>
              <a:t>   WHERE Name = ‘Alice’ </a:t>
            </a:r>
          </a:p>
          <a:p>
            <a:r>
              <a:rPr lang="en-US" sz="1200"/>
              <a:t>  </a:t>
            </a:r>
          </a:p>
          <a:p>
            <a:pPr>
              <a:buFont typeface="Wingdings" pitchFamily="2" charset="2"/>
              <a:buChar char="à"/>
            </a:pPr>
            <a:r>
              <a:rPr lang="en-US" sz="2400"/>
              <a:t>need to get to DET layer of   </a:t>
            </a:r>
          </a:p>
          <a:p>
            <a:pPr>
              <a:buFont typeface="Wingdings" pitchFamily="2" charset="2"/>
              <a:buNone/>
            </a:pPr>
            <a:r>
              <a:rPr lang="en-US" sz="2400"/>
              <a:t>    Eq Onions</a:t>
            </a:r>
          </a:p>
        </p:txBody>
      </p:sp>
      <p:pic>
        <p:nvPicPr>
          <p:cNvPr id="136206" name="Picture 14"/>
          <p:cNvPicPr>
            <a:picLocks noChangeAspect="1" noChangeArrowheads="1"/>
          </p:cNvPicPr>
          <p:nvPr/>
        </p:nvPicPr>
        <p:blipFill>
          <a:blip r:embed="rId3" cstate="print"/>
          <a:srcRect/>
          <a:stretch>
            <a:fillRect/>
          </a:stretch>
        </p:blipFill>
        <p:spPr bwMode="auto">
          <a:xfrm>
            <a:off x="34925" y="5108575"/>
            <a:ext cx="9109075" cy="1633538"/>
          </a:xfrm>
          <a:prstGeom prst="rect">
            <a:avLst/>
          </a:prstGeom>
          <a:noFill/>
        </p:spPr>
      </p:pic>
      <p:pic>
        <p:nvPicPr>
          <p:cNvPr id="136209" name="Picture 17"/>
          <p:cNvPicPr>
            <a:picLocks noChangeAspect="1" noChangeArrowheads="1"/>
          </p:cNvPicPr>
          <p:nvPr/>
        </p:nvPicPr>
        <p:blipFill>
          <a:blip r:embed="rId4" cstate="print"/>
          <a:srcRect/>
          <a:stretch>
            <a:fillRect/>
          </a:stretch>
        </p:blipFill>
        <p:spPr bwMode="auto">
          <a:xfrm>
            <a:off x="4927600" y="1196975"/>
            <a:ext cx="4108450" cy="417671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8" name="Picture 8"/>
          <p:cNvPicPr>
            <a:picLocks noChangeAspect="1" noChangeArrowheads="1"/>
          </p:cNvPicPr>
          <p:nvPr/>
        </p:nvPicPr>
        <p:blipFill>
          <a:blip r:embed="rId3" cstate="print"/>
          <a:srcRect/>
          <a:stretch>
            <a:fillRect/>
          </a:stretch>
        </p:blipFill>
        <p:spPr bwMode="auto">
          <a:xfrm>
            <a:off x="34925" y="5119688"/>
            <a:ext cx="9043988" cy="1622425"/>
          </a:xfrm>
          <a:prstGeom prst="rect">
            <a:avLst/>
          </a:prstGeom>
          <a:noFill/>
        </p:spPr>
      </p:pic>
      <p:sp>
        <p:nvSpPr>
          <p:cNvPr id="138246" name="Text Box 6"/>
          <p:cNvSpPr txBox="1">
            <a:spLocks noChangeArrowheads="1"/>
          </p:cNvSpPr>
          <p:nvPr/>
        </p:nvSpPr>
        <p:spPr bwMode="auto">
          <a:xfrm>
            <a:off x="250825" y="260350"/>
            <a:ext cx="8569325" cy="4779963"/>
          </a:xfrm>
          <a:prstGeom prst="rect">
            <a:avLst/>
          </a:prstGeom>
          <a:noFill/>
          <a:ln w="9525">
            <a:noFill/>
            <a:miter lim="800000"/>
            <a:headEnd/>
            <a:tailEnd/>
          </a:ln>
          <a:effectLst/>
        </p:spPr>
        <p:txBody>
          <a:bodyPr>
            <a:spAutoFit/>
          </a:bodyPr>
          <a:lstStyle/>
          <a:p>
            <a:r>
              <a:rPr lang="en-US" sz="2400" b="1"/>
              <a:t>Step 1:</a:t>
            </a:r>
            <a:r>
              <a:rPr lang="en-US" sz="2400"/>
              <a:t>  Proxy sends to the DBMS:	</a:t>
            </a:r>
          </a:p>
          <a:p>
            <a:r>
              <a:rPr lang="en-US" sz="2200"/>
              <a:t>   UPDATE Table1 </a:t>
            </a:r>
          </a:p>
          <a:p>
            <a:r>
              <a:rPr lang="en-US" sz="2200"/>
              <a:t>   SET C2-Eq = DECRYPT RND(KeyT1,C2,Eq,RND, C2-Eq, C2-IV)</a:t>
            </a:r>
          </a:p>
          <a:p>
            <a:r>
              <a:rPr lang="en-US" sz="1000"/>
              <a:t>	</a:t>
            </a:r>
          </a:p>
          <a:p>
            <a:pPr>
              <a:buFontTx/>
              <a:buChar char="•"/>
            </a:pPr>
            <a:r>
              <a:rPr lang="en-US" sz="2000"/>
              <a:t>  </a:t>
            </a:r>
            <a:r>
              <a:rPr lang="en-US" sz="2400"/>
              <a:t>DBMS decrypts entire C2-Eq column to DET layer:</a:t>
            </a:r>
          </a:p>
          <a:p>
            <a:endParaRPr lang="en-US" sz="400"/>
          </a:p>
          <a:p>
            <a:r>
              <a:rPr lang="en-US" sz="2400"/>
              <a:t>  D</a:t>
            </a:r>
            <a:r>
              <a:rPr lang="en-US" sz="3200" baseline="-25000"/>
              <a:t>KeyT1,C2,Eq,RND</a:t>
            </a:r>
            <a:r>
              <a:rPr lang="en-US" sz="2400"/>
              <a:t>(</a:t>
            </a:r>
            <a:r>
              <a:rPr lang="en-US" sz="2400">
                <a:solidFill>
                  <a:srgbClr val="FF0000"/>
                </a:solidFill>
              </a:rPr>
              <a:t>xd1e3</a:t>
            </a:r>
            <a:r>
              <a:rPr lang="en-US" sz="2400"/>
              <a:t>, x8a13) = </a:t>
            </a:r>
            <a:r>
              <a:rPr lang="en-US" sz="2400">
                <a:solidFill>
                  <a:srgbClr val="0000FF"/>
                </a:solidFill>
              </a:rPr>
              <a:t>x7b3d</a:t>
            </a:r>
            <a:r>
              <a:rPr lang="en-US" sz="2400"/>
              <a:t> </a:t>
            </a:r>
          </a:p>
          <a:p>
            <a:endParaRPr lang="en-US" sz="800"/>
          </a:p>
          <a:p>
            <a:r>
              <a:rPr lang="en-US" sz="2400"/>
              <a:t>  D</a:t>
            </a:r>
            <a:r>
              <a:rPr lang="en-US" sz="3200" baseline="-25000"/>
              <a:t>KeyT1,C2,Eq,RND</a:t>
            </a:r>
            <a:r>
              <a:rPr lang="en-US" sz="2400"/>
              <a:t>(</a:t>
            </a:r>
            <a:r>
              <a:rPr lang="en-US" sz="2400">
                <a:solidFill>
                  <a:srgbClr val="FF0000"/>
                </a:solidFill>
              </a:rPr>
              <a:t>x3f2a</a:t>
            </a:r>
            <a:r>
              <a:rPr lang="en-US" sz="2400"/>
              <a:t>, x73fd) = </a:t>
            </a:r>
            <a:r>
              <a:rPr lang="en-US" sz="2400">
                <a:solidFill>
                  <a:srgbClr val="0000FF"/>
                </a:solidFill>
              </a:rPr>
              <a:t>xbb4a</a:t>
            </a:r>
            <a:r>
              <a:rPr lang="en-US" sz="2400"/>
              <a:t>  </a:t>
            </a:r>
          </a:p>
          <a:p>
            <a:r>
              <a:rPr lang="en-US" sz="2000"/>
              <a:t>   ...   </a:t>
            </a:r>
          </a:p>
          <a:p>
            <a:r>
              <a:rPr lang="en-US" sz="2400" i="1">
                <a:sym typeface="Wingdings" pitchFamily="2" charset="2"/>
              </a:rPr>
              <a:t></a:t>
            </a:r>
            <a:r>
              <a:rPr lang="en-US" sz="2400" i="1"/>
              <a:t> </a:t>
            </a:r>
            <a:r>
              <a:rPr lang="en-US" sz="2400" b="1" i="1"/>
              <a:t>every row is fetched and altered!</a:t>
            </a:r>
            <a:endParaRPr lang="en-US" sz="2400" b="1"/>
          </a:p>
          <a:p>
            <a:endParaRPr lang="en-US" sz="1200"/>
          </a:p>
          <a:p>
            <a:pPr>
              <a:buFontTx/>
              <a:buChar char="•"/>
            </a:pPr>
            <a:r>
              <a:rPr lang="en-US" sz="2400"/>
              <a:t>  Proxy updates its internal state to</a:t>
            </a:r>
          </a:p>
          <a:p>
            <a:r>
              <a:rPr lang="en-US" sz="2400"/>
              <a:t>   log that Table1 column C2-Eq is</a:t>
            </a:r>
          </a:p>
          <a:p>
            <a:r>
              <a:rPr lang="en-US" sz="2400"/>
              <a:t>   now at layer DET in the DBMS.</a:t>
            </a:r>
          </a:p>
          <a:p>
            <a:r>
              <a:rPr lang="en-US"/>
              <a:t>	</a:t>
            </a:r>
          </a:p>
        </p:txBody>
      </p:sp>
      <p:pic>
        <p:nvPicPr>
          <p:cNvPr id="138247" name="Picture 7"/>
          <p:cNvPicPr>
            <a:picLocks noChangeAspect="1" noChangeArrowheads="1"/>
          </p:cNvPicPr>
          <p:nvPr/>
        </p:nvPicPr>
        <p:blipFill>
          <a:blip r:embed="rId4" cstate="print"/>
          <a:srcRect/>
          <a:stretch>
            <a:fillRect/>
          </a:stretch>
        </p:blipFill>
        <p:spPr bwMode="auto">
          <a:xfrm>
            <a:off x="6107113" y="2276475"/>
            <a:ext cx="2957512" cy="31686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3" cstate="print"/>
          <a:srcRect/>
          <a:stretch>
            <a:fillRect/>
          </a:stretch>
        </p:blipFill>
        <p:spPr bwMode="auto">
          <a:xfrm>
            <a:off x="34925" y="5119688"/>
            <a:ext cx="9043988" cy="1622425"/>
          </a:xfrm>
          <a:prstGeom prst="rect">
            <a:avLst/>
          </a:prstGeom>
          <a:noFill/>
        </p:spPr>
      </p:pic>
      <p:sp>
        <p:nvSpPr>
          <p:cNvPr id="140291" name="Text Box 3"/>
          <p:cNvSpPr txBox="1">
            <a:spLocks noChangeArrowheads="1"/>
          </p:cNvSpPr>
          <p:nvPr/>
        </p:nvSpPr>
        <p:spPr bwMode="auto">
          <a:xfrm>
            <a:off x="107950" y="277813"/>
            <a:ext cx="8893175" cy="5203825"/>
          </a:xfrm>
          <a:prstGeom prst="rect">
            <a:avLst/>
          </a:prstGeom>
          <a:noFill/>
          <a:ln w="9525">
            <a:noFill/>
            <a:miter lim="800000"/>
            <a:headEnd/>
            <a:tailEnd/>
          </a:ln>
          <a:effectLst/>
        </p:spPr>
        <p:txBody>
          <a:bodyPr>
            <a:spAutoFit/>
          </a:bodyPr>
          <a:lstStyle/>
          <a:p>
            <a:r>
              <a:rPr lang="en-US" sz="2400" b="1"/>
              <a:t>Step 2:</a:t>
            </a:r>
            <a:r>
              <a:rPr lang="en-US" sz="2400"/>
              <a:t>  Proxy encrypts “Alice”, to its EQ onion,</a:t>
            </a:r>
          </a:p>
          <a:p>
            <a:r>
              <a:rPr lang="en-US" sz="2400"/>
              <a:t>DET layer encryption value of </a:t>
            </a:r>
            <a:r>
              <a:rPr lang="en-US" sz="2400">
                <a:solidFill>
                  <a:srgbClr val="0000FF"/>
                </a:solidFill>
              </a:rPr>
              <a:t>x7b3d</a:t>
            </a:r>
            <a:r>
              <a:rPr lang="en-US"/>
              <a:t> </a:t>
            </a:r>
            <a:r>
              <a:rPr lang="en-US" sz="2400"/>
              <a:t>via</a:t>
            </a:r>
            <a:endParaRPr lang="en-US" sz="1200">
              <a:solidFill>
                <a:srgbClr val="008000"/>
              </a:solidFill>
              <a:sym typeface="Wingdings" pitchFamily="2" charset="2"/>
            </a:endParaRPr>
          </a:p>
          <a:p>
            <a:r>
              <a:rPr lang="en-US" sz="2400"/>
              <a:t>E</a:t>
            </a:r>
            <a:r>
              <a:rPr lang="en-US" sz="3200" baseline="-25000"/>
              <a:t>KeyT1,C2,Eq,DET</a:t>
            </a:r>
            <a:r>
              <a:rPr lang="en-US" sz="2400"/>
              <a:t>(E</a:t>
            </a:r>
            <a:r>
              <a:rPr lang="en-US" sz="3200" baseline="-25000"/>
              <a:t>KeyT1,C2,Eq,JOIN</a:t>
            </a:r>
            <a:r>
              <a:rPr lang="en-US" sz="2400"/>
              <a:t>(Alice)) </a:t>
            </a:r>
          </a:p>
          <a:p>
            <a:endParaRPr lang="en-US" sz="800"/>
          </a:p>
          <a:p>
            <a:r>
              <a:rPr lang="en-US" sz="2400"/>
              <a:t>(equivalent to moving outwards through onion,</a:t>
            </a:r>
          </a:p>
          <a:p>
            <a:r>
              <a:rPr lang="en-US" sz="2400"/>
              <a:t> or adding a layer)</a:t>
            </a:r>
          </a:p>
          <a:p>
            <a:endParaRPr lang="en-US" sz="1400"/>
          </a:p>
          <a:p>
            <a:pPr>
              <a:buFontTx/>
              <a:buChar char="•"/>
            </a:pPr>
            <a:r>
              <a:rPr lang="en-US" sz="2400"/>
              <a:t>  Proxy generates query and sends it to DBMS:</a:t>
            </a:r>
          </a:p>
          <a:p>
            <a:r>
              <a:rPr lang="en-US" altLang="ko-KR" sz="2400">
                <a:ea typeface="굴림" pitchFamily="34" charset="-127"/>
              </a:rPr>
              <a:t>   SELECT C1-Eq, C1-IV FROM Table1 WHERE C2-Eq = </a:t>
            </a:r>
            <a:r>
              <a:rPr lang="en-US" altLang="ko-KR" sz="2400">
                <a:solidFill>
                  <a:srgbClr val="0000FF"/>
                </a:solidFill>
                <a:ea typeface="굴림" pitchFamily="34" charset="-127"/>
              </a:rPr>
              <a:t>x7b3d</a:t>
            </a:r>
            <a:r>
              <a:rPr lang="en-US" altLang="ko-KR">
                <a:ea typeface="굴림" pitchFamily="34" charset="-127"/>
              </a:rPr>
              <a:t> </a:t>
            </a:r>
            <a:endParaRPr lang="en-US" sz="2400"/>
          </a:p>
          <a:p>
            <a:endParaRPr lang="en-US" sz="1200"/>
          </a:p>
          <a:p>
            <a:r>
              <a:rPr lang="en-US" sz="2400"/>
              <a:t>   NB: Proxy must request the random IV from column C1-IV in </a:t>
            </a:r>
          </a:p>
          <a:p>
            <a:r>
              <a:rPr lang="en-US" sz="2400"/>
              <a:t>   order to decrypt the RND ciphertext from C1-Eq</a:t>
            </a:r>
          </a:p>
          <a:p>
            <a:endParaRPr lang="en-US" sz="1400"/>
          </a:p>
          <a:p>
            <a:pPr>
              <a:buFontTx/>
              <a:buChar char="•"/>
            </a:pPr>
            <a:r>
              <a:rPr lang="en-US" sz="2400"/>
              <a:t>  Eq Onion layers and encrypted values remain unchanged </a:t>
            </a:r>
          </a:p>
          <a:p>
            <a:r>
              <a:rPr lang="en-US" sz="2400"/>
              <a:t>   from previous UPDATE step (i.e. still at the DET layer)</a:t>
            </a:r>
          </a:p>
          <a:p>
            <a:endParaRPr lang="en-US" sz="2400"/>
          </a:p>
        </p:txBody>
      </p:sp>
      <p:pic>
        <p:nvPicPr>
          <p:cNvPr id="140293" name="Picture 5"/>
          <p:cNvPicPr>
            <a:picLocks noChangeAspect="1" noChangeArrowheads="1"/>
          </p:cNvPicPr>
          <p:nvPr/>
        </p:nvPicPr>
        <p:blipFill>
          <a:blip r:embed="rId4" cstate="print"/>
          <a:srcRect/>
          <a:stretch>
            <a:fillRect/>
          </a:stretch>
        </p:blipFill>
        <p:spPr bwMode="auto">
          <a:xfrm>
            <a:off x="6588125" y="268288"/>
            <a:ext cx="2447925" cy="22828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3" cstate="print"/>
          <a:srcRect/>
          <a:stretch>
            <a:fillRect/>
          </a:stretch>
        </p:blipFill>
        <p:spPr bwMode="auto">
          <a:xfrm>
            <a:off x="34925" y="5119688"/>
            <a:ext cx="9043988" cy="1622425"/>
          </a:xfrm>
          <a:prstGeom prst="rect">
            <a:avLst/>
          </a:prstGeom>
          <a:noFill/>
        </p:spPr>
      </p:pic>
      <p:sp>
        <p:nvSpPr>
          <p:cNvPr id="142339" name="Text Box 3"/>
          <p:cNvSpPr txBox="1">
            <a:spLocks noChangeArrowheads="1"/>
          </p:cNvSpPr>
          <p:nvPr/>
        </p:nvSpPr>
        <p:spPr bwMode="auto">
          <a:xfrm>
            <a:off x="107950" y="277813"/>
            <a:ext cx="8893175" cy="5372100"/>
          </a:xfrm>
          <a:prstGeom prst="rect">
            <a:avLst/>
          </a:prstGeom>
          <a:noFill/>
          <a:ln w="9525">
            <a:noFill/>
            <a:miter lim="800000"/>
            <a:headEnd/>
            <a:tailEnd/>
          </a:ln>
          <a:effectLst/>
        </p:spPr>
        <p:txBody>
          <a:bodyPr>
            <a:spAutoFit/>
          </a:bodyPr>
          <a:lstStyle/>
          <a:p>
            <a:r>
              <a:rPr lang="en-US" sz="2400" b="1"/>
              <a:t>Step 3:</a:t>
            </a:r>
            <a:r>
              <a:rPr lang="en-US" sz="2400"/>
              <a:t>  Proxy receives encrypted RND level </a:t>
            </a:r>
          </a:p>
          <a:p>
            <a:r>
              <a:rPr lang="en-US" sz="2400"/>
              <a:t> result </a:t>
            </a:r>
            <a:r>
              <a:rPr lang="en-US" sz="2400">
                <a:solidFill>
                  <a:srgbClr val="FF66CC"/>
                </a:solidFill>
              </a:rPr>
              <a:t>x2b82</a:t>
            </a:r>
            <a:r>
              <a:rPr lang="en-US"/>
              <a:t> </a:t>
            </a:r>
            <a:r>
              <a:rPr lang="en-US" sz="2400"/>
              <a:t>and decrypts it using:</a:t>
            </a:r>
          </a:p>
          <a:p>
            <a:endParaRPr lang="en-US" sz="800"/>
          </a:p>
          <a:p>
            <a:r>
              <a:rPr lang="en-US" sz="2400"/>
              <a:t>D</a:t>
            </a:r>
            <a:r>
              <a:rPr lang="en-US" sz="3200" baseline="-25000"/>
              <a:t>KeyT1,C1,Eq,JOIN</a:t>
            </a:r>
            <a:r>
              <a:rPr lang="en-US" sz="2400"/>
              <a:t>(D</a:t>
            </a:r>
            <a:r>
              <a:rPr lang="en-US" sz="3200" baseline="-25000"/>
              <a:t>KeyT1,C1,Eq,DET</a:t>
            </a:r>
          </a:p>
          <a:p>
            <a:endParaRPr lang="en-US" sz="1000" baseline="-25000"/>
          </a:p>
          <a:p>
            <a:r>
              <a:rPr lang="en-US" sz="2400"/>
              <a:t>   (D</a:t>
            </a:r>
            <a:r>
              <a:rPr lang="en-US" sz="3200" baseline="-25000"/>
              <a:t>KeyT1,C1,Eq,RND </a:t>
            </a:r>
            <a:r>
              <a:rPr lang="en-US" sz="2400"/>
              <a:t>(</a:t>
            </a:r>
            <a:r>
              <a:rPr lang="en-US" sz="2400">
                <a:solidFill>
                  <a:srgbClr val="FF66CC"/>
                </a:solidFill>
              </a:rPr>
              <a:t>x2b82</a:t>
            </a:r>
            <a:r>
              <a:rPr lang="en-US" sz="2400"/>
              <a:t>, x27c3) ) ) = 23</a:t>
            </a:r>
          </a:p>
          <a:p>
            <a:endParaRPr lang="en-US" sz="800"/>
          </a:p>
          <a:p>
            <a:r>
              <a:rPr lang="en-US" sz="2400"/>
              <a:t>(equivalent to moving inwards through the </a:t>
            </a:r>
          </a:p>
          <a:p>
            <a:r>
              <a:rPr lang="en-US" sz="2400"/>
              <a:t>onion, or removing a layer)</a:t>
            </a:r>
          </a:p>
          <a:p>
            <a:endParaRPr lang="en-US" sz="1200"/>
          </a:p>
          <a:p>
            <a:endParaRPr lang="en-US" sz="1200"/>
          </a:p>
          <a:p>
            <a:pPr>
              <a:buFontTx/>
              <a:buChar char="•"/>
            </a:pPr>
            <a:r>
              <a:rPr lang="en-US" sz="2400"/>
              <a:t>  Proxy sends decrypted result 23 to the application</a:t>
            </a:r>
          </a:p>
          <a:p>
            <a:r>
              <a:rPr lang="en-US" altLang="ko-KR" sz="2400">
                <a:ea typeface="굴림" pitchFamily="34" charset="-127"/>
              </a:rPr>
              <a:t>   </a:t>
            </a:r>
            <a:endParaRPr lang="en-US" altLang="ko-KR">
              <a:ea typeface="굴림" pitchFamily="34" charset="-127"/>
            </a:endParaRPr>
          </a:p>
          <a:p>
            <a:r>
              <a:rPr lang="en-US" altLang="ko-KR">
                <a:ea typeface="굴림" pitchFamily="34" charset="-127"/>
              </a:rPr>
              <a:t>  </a:t>
            </a:r>
            <a:r>
              <a:rPr lang="en-US" altLang="ko-KR" sz="2400">
                <a:ea typeface="굴림" pitchFamily="34" charset="-127"/>
              </a:rPr>
              <a:t>Table1’s data, and C1-Eq and C2-Eq’s current layer/level, </a:t>
            </a:r>
          </a:p>
          <a:p>
            <a:r>
              <a:rPr lang="en-US" altLang="ko-KR" sz="2400">
                <a:ea typeface="굴림" pitchFamily="34" charset="-127"/>
              </a:rPr>
              <a:t>   remain unchanged from previous step</a:t>
            </a:r>
            <a:r>
              <a:rPr lang="en-US" altLang="ko-KR">
                <a:ea typeface="굴림" pitchFamily="34" charset="-127"/>
              </a:rPr>
              <a:t>.</a:t>
            </a:r>
          </a:p>
          <a:p>
            <a:endParaRPr lang="en-US" sz="2400"/>
          </a:p>
          <a:p>
            <a:endParaRPr lang="en-US" sz="1200"/>
          </a:p>
          <a:p>
            <a:r>
              <a:rPr lang="en-US" sz="2400"/>
              <a:t>   </a:t>
            </a:r>
          </a:p>
        </p:txBody>
      </p:sp>
      <p:pic>
        <p:nvPicPr>
          <p:cNvPr id="142341" name="Picture 5"/>
          <p:cNvPicPr>
            <a:picLocks noChangeAspect="1" noChangeArrowheads="1"/>
          </p:cNvPicPr>
          <p:nvPr/>
        </p:nvPicPr>
        <p:blipFill>
          <a:blip r:embed="rId4" cstate="print"/>
          <a:srcRect/>
          <a:stretch>
            <a:fillRect/>
          </a:stretch>
        </p:blipFill>
        <p:spPr bwMode="auto">
          <a:xfrm>
            <a:off x="6588125" y="260350"/>
            <a:ext cx="2484438" cy="23304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6988"/>
            <a:ext cx="8229600" cy="1417638"/>
          </a:xfrm>
        </p:spPr>
        <p:txBody>
          <a:bodyPr/>
          <a:lstStyle/>
          <a:p>
            <a:r>
              <a:rPr lang="en-US" sz="4000" b="1">
                <a:solidFill>
                  <a:schemeClr val="accent2"/>
                </a:solidFill>
              </a:rPr>
              <a:t>Some Confidentiality Breaches from this Year</a:t>
            </a:r>
          </a:p>
        </p:txBody>
      </p:sp>
      <p:sp>
        <p:nvSpPr>
          <p:cNvPr id="5124"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graphicFrame>
        <p:nvGraphicFramePr>
          <p:cNvPr id="5430" name="Group 310"/>
          <p:cNvGraphicFramePr>
            <a:graphicFrameLocks noGrp="1"/>
          </p:cNvGraphicFramePr>
          <p:nvPr>
            <p:ph idx="1"/>
          </p:nvPr>
        </p:nvGraphicFramePr>
        <p:xfrm>
          <a:off x="323850" y="1773238"/>
          <a:ext cx="8569325" cy="4464052"/>
        </p:xfrm>
        <a:graphic>
          <a:graphicData uri="http://schemas.openxmlformats.org/drawingml/2006/table">
            <a:tbl>
              <a:tblPr/>
              <a:tblGrid>
                <a:gridCol w="8569325"/>
              </a:tblGrid>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Apple  </a:t>
                      </a:r>
                      <a:r>
                        <a:rPr kumimoji="0" lang="en-US" sz="1800" b="0" i="0" u="none" strike="noStrike" cap="none" normalizeH="0" baseline="0" smtClean="0">
                          <a:ln>
                            <a:noFill/>
                          </a:ln>
                          <a:solidFill>
                            <a:schemeClr val="tx1"/>
                          </a:solidFill>
                          <a:effectLst/>
                          <a:latin typeface="Arial" charset="0"/>
                        </a:rPr>
                        <a:t>12 million device records, hacked from </a:t>
                      </a:r>
                      <a:r>
                        <a:rPr kumimoji="0" lang="en-US" sz="1800" b="0" i="0" u="none" strike="noStrike" cap="none" normalizeH="0" baseline="0" smtClean="0">
                          <a:ln>
                            <a:noFill/>
                          </a:ln>
                          <a:solidFill>
                            <a:srgbClr val="FF0000"/>
                          </a:solidFill>
                          <a:effectLst/>
                          <a:latin typeface="Arial" charset="0"/>
                        </a:rPr>
                        <a:t>F</a:t>
                      </a:r>
                      <a:r>
                        <a:rPr kumimoji="0" lang="en-US" altLang="ko-KR" sz="1800" b="0" i="0" u="none" strike="noStrike" cap="none" normalizeH="0" baseline="0" smtClean="0">
                          <a:ln>
                            <a:noFill/>
                          </a:ln>
                          <a:solidFill>
                            <a:srgbClr val="FF0000"/>
                          </a:solidFill>
                          <a:effectLst/>
                          <a:latin typeface="Arial" charset="0"/>
                          <a:ea typeface="굴림" pitchFamily="34" charset="-127"/>
                        </a:rPr>
                        <a:t>BI</a:t>
                      </a:r>
                      <a:r>
                        <a:rPr kumimoji="0" lang="en-US" altLang="ko-KR" sz="1800" b="0" i="0" u="none" strike="noStrike" cap="none" normalizeH="0" baseline="0" smtClean="0">
                          <a:ln>
                            <a:noFill/>
                          </a:ln>
                          <a:solidFill>
                            <a:schemeClr val="tx1"/>
                          </a:solidFill>
                          <a:effectLst/>
                          <a:latin typeface="Arial" charset="0"/>
                          <a:ea typeface="굴림" pitchFamily="34" charset="-127"/>
                        </a:rPr>
                        <a:t> agent's computer</a:t>
                      </a:r>
                      <a:r>
                        <a:rPr kumimoji="0" lang="en-US" altLang="ko-KR" sz="1600" b="0" i="0" u="none" strike="noStrike" cap="none" normalizeH="0" baseline="0" smtClean="0">
                          <a:ln>
                            <a:noFill/>
                          </a:ln>
                          <a:solidFill>
                            <a:schemeClr val="tx1"/>
                          </a:solidFill>
                          <a:effectLst/>
                          <a:latin typeface="Arial" charset="0"/>
                          <a:ea typeface="굴림" pitchFamily="34" charset="-127"/>
                        </a:rPr>
                        <a:t> </a:t>
                      </a:r>
                      <a:endParaRPr kumimoji="0" lang="en-US" sz="1600" b="0" i="0" u="none" strike="noStrike" cap="none" normalizeH="0" baseline="0" smtClean="0">
                        <a:ln>
                          <a:noFill/>
                        </a:ln>
                        <a:solidFill>
                          <a:schemeClr val="tx1"/>
                        </a:solidFill>
                        <a:effectLst/>
                        <a:latin typeface="Arial" charset="0"/>
                        <a:ea typeface="굴림" pitchFamily="34" charset="-127"/>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New York State Electric &amp; Gas Co  </a:t>
                      </a:r>
                      <a:r>
                        <a:rPr kumimoji="0" lang="en-US" sz="1800" b="0" i="0" u="none" strike="noStrike" cap="none" normalizeH="0" baseline="0" smtClean="0">
                          <a:ln>
                            <a:noFill/>
                          </a:ln>
                          <a:solidFill>
                            <a:schemeClr val="tx1"/>
                          </a:solidFill>
                          <a:effectLst/>
                          <a:latin typeface="Arial" charset="0"/>
                        </a:rPr>
                        <a:t>1.8 million billings via unauthorized access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Global Payments, Inc.   </a:t>
                      </a:r>
                      <a:r>
                        <a:rPr kumimoji="0" lang="en-US" altLang="ko-KR" sz="1800" b="0" i="0" u="none" strike="noStrike" cap="none" normalizeH="0" baseline="0" smtClean="0">
                          <a:ln>
                            <a:noFill/>
                          </a:ln>
                          <a:solidFill>
                            <a:schemeClr val="tx1"/>
                          </a:solidFill>
                          <a:effectLst/>
                          <a:latin typeface="Arial" charset="0"/>
                          <a:ea typeface="굴림" pitchFamily="34" charset="-127"/>
                        </a:rPr>
                        <a:t>1.5 million payment-card numbers hacked</a:t>
                      </a:r>
                      <a:endParaRPr kumimoji="0" lang="en-US" sz="1800" b="0" i="0" u="none" strike="noStrike" cap="none" normalizeH="0" baseline="0" smtClean="0">
                        <a:ln>
                          <a:noFill/>
                        </a:ln>
                        <a:solidFill>
                          <a:schemeClr val="tx1"/>
                        </a:solidFill>
                        <a:effectLst/>
                        <a:latin typeface="Arial" charset="0"/>
                        <a:ea typeface="굴림" pitchFamily="34" charset="-127"/>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Utah Dept. of Technology Services </a:t>
                      </a:r>
                      <a:r>
                        <a:rPr kumimoji="0" lang="en-US" sz="1800" b="0" i="0" u="none" strike="noStrike" cap="none" normalizeH="0" baseline="0" smtClean="0">
                          <a:ln>
                            <a:noFill/>
                          </a:ln>
                          <a:solidFill>
                            <a:schemeClr val="tx1"/>
                          </a:solidFill>
                          <a:effectLst/>
                          <a:latin typeface="Arial" charset="0"/>
                        </a:rPr>
                        <a:t>780,000 health files, East European hackers</a:t>
                      </a: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53 </a:t>
                      </a:r>
                      <a:r>
                        <a:rPr kumimoji="0" lang="en-US" sz="1800" b="1" i="0" u="none" strike="noStrike" cap="none" normalizeH="0" baseline="0" smtClean="0">
                          <a:ln>
                            <a:noFill/>
                          </a:ln>
                          <a:solidFill>
                            <a:srgbClr val="FF0000"/>
                          </a:solidFill>
                          <a:effectLst/>
                          <a:latin typeface="Arial" charset="0"/>
                        </a:rPr>
                        <a:t>universities</a:t>
                      </a:r>
                      <a:r>
                        <a:rPr kumimoji="0" lang="en-US" sz="1800" b="0" i="0" u="none" strike="noStrike" cap="none" normalizeH="0" baseline="0" smtClean="0">
                          <a:ln>
                            <a:noFill/>
                          </a:ln>
                          <a:solidFill>
                            <a:schemeClr val="tx1"/>
                          </a:solidFill>
                          <a:effectLst/>
                          <a:latin typeface="Arial" charset="0"/>
                        </a:rPr>
                        <a:t> </a:t>
                      </a:r>
                      <a:r>
                        <a:rPr kumimoji="0" lang="en-US" sz="1800" b="1" i="0" u="none" strike="noStrike" cap="none" normalizeH="0" baseline="0" smtClean="0">
                          <a:ln>
                            <a:noFill/>
                          </a:ln>
                          <a:solidFill>
                            <a:schemeClr val="tx1"/>
                          </a:solidFill>
                          <a:effectLst/>
                          <a:latin typeface="Arial" charset="0"/>
                        </a:rPr>
                        <a:t>worldwide (ex. John Hopkins, Harvard, Princeton, Stanford,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Cornell, Ohio State, New York )   </a:t>
                      </a:r>
                      <a:r>
                        <a:rPr kumimoji="0" lang="en-US" sz="1800" b="0" i="0" u="none" strike="noStrike" cap="none" normalizeH="0" baseline="0" smtClean="0">
                          <a:ln>
                            <a:noFill/>
                          </a:ln>
                          <a:solidFill>
                            <a:schemeClr val="tx1"/>
                          </a:solidFill>
                          <a:effectLst/>
                          <a:latin typeface="Arial" charset="0"/>
                        </a:rPr>
                        <a:t>Hacked by Team GhostShell </a:t>
                      </a:r>
                      <a:r>
                        <a:rPr kumimoji="0" lang="en-US" sz="1800" b="0" i="0" u="none" strike="noStrike" cap="none" normalizeH="0" baseline="0" smtClean="0">
                          <a:ln>
                            <a:noFill/>
                          </a:ln>
                          <a:solidFill>
                            <a:srgbClr val="FF0000"/>
                          </a:solidFill>
                          <a:effectLst/>
                          <a:latin typeface="Arial" charset="0"/>
                        </a:rPr>
                        <a:t>(Oct 8)</a:t>
                      </a: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Northwest Florida State </a:t>
                      </a:r>
                      <a:r>
                        <a:rPr kumimoji="0" lang="en-US" sz="1800" b="1" i="0" u="none" strike="noStrike" cap="none" normalizeH="0" baseline="0" smtClean="0">
                          <a:ln>
                            <a:noFill/>
                          </a:ln>
                          <a:solidFill>
                            <a:srgbClr val="FF0000"/>
                          </a:solidFill>
                          <a:effectLst/>
                          <a:latin typeface="Arial" charset="0"/>
                        </a:rPr>
                        <a:t>College</a:t>
                      </a:r>
                      <a:r>
                        <a:rPr kumimoji="0" lang="en-US" sz="1800" b="1"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279,000 personal records hacked </a:t>
                      </a:r>
                      <a:r>
                        <a:rPr kumimoji="0" lang="en-US" sz="1800" b="0" i="0" u="none" strike="noStrike" cap="none" normalizeH="0" baseline="0" smtClean="0">
                          <a:ln>
                            <a:noFill/>
                          </a:ln>
                          <a:solidFill>
                            <a:srgbClr val="FF0000"/>
                          </a:solidFill>
                          <a:effectLst/>
                          <a:latin typeface="Arial" charset="0"/>
                        </a:rPr>
                        <a:t>(Oct 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4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Intel, Citibank, DreamHost, Healing Touch Day Spa, Ruby’s Diner, Masons of California, American Third Position, Boca Ski Club, Sailboat Owners Inc, US Navy, EPA, NASA, PBS, LA County Police Canine Association,</a:t>
                      </a:r>
                      <a:r>
                        <a:rPr kumimoji="0" lang="en-US" sz="1800" b="0" i="0" u="none" strike="noStrike" cap="none" normalizeH="0" baseline="0" smtClean="0">
                          <a:ln>
                            <a:noFill/>
                          </a:ln>
                          <a:solidFill>
                            <a:schemeClr val="tx1"/>
                          </a:solidFill>
                          <a:effectLst/>
                          <a:latin typeface="Arial" charset="0"/>
                        </a:rPr>
                        <a:t> </a:t>
                      </a:r>
                      <a:r>
                        <a:rPr kumimoji="0" lang="en-US" sz="1800" b="1" i="0" u="none" strike="noStrike" cap="none" normalizeH="0" baseline="0" smtClean="0">
                          <a:ln>
                            <a:noFill/>
                          </a:ln>
                          <a:solidFill>
                            <a:schemeClr val="tx1"/>
                          </a:solidFill>
                          <a:effectLst/>
                          <a:latin typeface="Arial" charset="0"/>
                        </a:rPr>
                        <a:t>NH Dept of Corrections, Verisign, High Tech Crime Solutions, CA Dept of Justice, Computer and Technology Crime High-Tech Response Team (CATCH) ,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3" cstate="print"/>
          <a:srcRect/>
          <a:stretch>
            <a:fillRect/>
          </a:stretch>
        </p:blipFill>
        <p:spPr bwMode="auto">
          <a:xfrm>
            <a:off x="34925" y="5119688"/>
            <a:ext cx="9043988" cy="1622425"/>
          </a:xfrm>
          <a:prstGeom prst="rect">
            <a:avLst/>
          </a:prstGeom>
          <a:noFill/>
        </p:spPr>
      </p:pic>
      <p:sp>
        <p:nvSpPr>
          <p:cNvPr id="144387" name="Text Box 3"/>
          <p:cNvSpPr txBox="1">
            <a:spLocks noChangeArrowheads="1"/>
          </p:cNvSpPr>
          <p:nvPr/>
        </p:nvSpPr>
        <p:spPr bwMode="auto">
          <a:xfrm>
            <a:off x="107950" y="277813"/>
            <a:ext cx="8893175" cy="6391275"/>
          </a:xfrm>
          <a:prstGeom prst="rect">
            <a:avLst/>
          </a:prstGeom>
          <a:noFill/>
          <a:ln w="9525">
            <a:noFill/>
            <a:miter lim="800000"/>
            <a:headEnd/>
            <a:tailEnd/>
          </a:ln>
          <a:effectLst/>
        </p:spPr>
        <p:txBody>
          <a:bodyPr>
            <a:spAutoFit/>
          </a:bodyPr>
          <a:lstStyle/>
          <a:p>
            <a:r>
              <a:rPr lang="en-US" sz="2400" b="1"/>
              <a:t>Misc:</a:t>
            </a:r>
            <a:r>
              <a:rPr lang="en-US" sz="2400"/>
              <a:t>   If next query is also an equality check </a:t>
            </a:r>
          </a:p>
          <a:p>
            <a:endParaRPr lang="en-US" sz="1200"/>
          </a:p>
          <a:p>
            <a:r>
              <a:rPr lang="en-US" sz="2400"/>
              <a:t>Ex.  SELECT COUNT(*) FROM Employees </a:t>
            </a:r>
          </a:p>
          <a:p>
            <a:r>
              <a:rPr lang="en-US" sz="2400"/>
              <a:t>        WHERE Name = ‘Bob’</a:t>
            </a:r>
          </a:p>
          <a:p>
            <a:endParaRPr lang="en-US" sz="1200">
              <a:sym typeface="Wingdings" pitchFamily="2" charset="2"/>
            </a:endParaRPr>
          </a:p>
          <a:p>
            <a:pPr>
              <a:buFont typeface="Wingdings" pitchFamily="2" charset="2"/>
              <a:buNone/>
            </a:pPr>
            <a:r>
              <a:rPr lang="en-US" sz="2400"/>
              <a:t>then no new DBMS decryptions are necessary, </a:t>
            </a:r>
          </a:p>
          <a:p>
            <a:pPr>
              <a:buFont typeface="Wingdings" pitchFamily="2" charset="2"/>
              <a:buNone/>
            </a:pPr>
            <a:r>
              <a:rPr lang="en-US" sz="2400"/>
              <a:t>as C2-Eq onion/column is already at DET level,</a:t>
            </a:r>
          </a:p>
          <a:p>
            <a:pPr>
              <a:buFont typeface="Wingdings" pitchFamily="2" charset="2"/>
              <a:buNone/>
            </a:pPr>
            <a:r>
              <a:rPr lang="en-US" sz="2400">
                <a:sym typeface="Wingdings" pitchFamily="2" charset="2"/>
              </a:rPr>
              <a:t> </a:t>
            </a:r>
            <a:r>
              <a:rPr lang="en-US" sz="2400"/>
              <a:t>proxy  directly issues: </a:t>
            </a:r>
          </a:p>
          <a:p>
            <a:pPr>
              <a:buFont typeface="Wingdings" pitchFamily="2" charset="2"/>
              <a:buNone/>
            </a:pPr>
            <a:r>
              <a:rPr lang="en-US" sz="2400"/>
              <a:t>SELECT COUNT(*) FROM Table1 WHERE C2-Eq = </a:t>
            </a:r>
            <a:r>
              <a:rPr lang="en-US" sz="2400">
                <a:solidFill>
                  <a:srgbClr val="0000FF"/>
                </a:solidFill>
              </a:rPr>
              <a:t>xbb4a</a:t>
            </a:r>
          </a:p>
          <a:p>
            <a:r>
              <a:rPr lang="en-US" sz="1200"/>
              <a:t>    </a:t>
            </a:r>
          </a:p>
          <a:p>
            <a:r>
              <a:rPr lang="en-US" sz="2400"/>
              <a:t>and </a:t>
            </a:r>
            <a:r>
              <a:rPr lang="en-US" sz="2400">
                <a:solidFill>
                  <a:srgbClr val="0000FF"/>
                </a:solidFill>
              </a:rPr>
              <a:t>xbb4a</a:t>
            </a:r>
            <a:r>
              <a:rPr lang="en-US" sz="2400"/>
              <a:t> = E</a:t>
            </a:r>
            <a:r>
              <a:rPr lang="en-US" sz="3600" baseline="-25000"/>
              <a:t>KeyT1,C2,Eq,DET</a:t>
            </a:r>
            <a:r>
              <a:rPr lang="en-US" sz="2400"/>
              <a:t> ( E</a:t>
            </a:r>
            <a:r>
              <a:rPr lang="en-US" sz="3600" baseline="-25000"/>
              <a:t>KeyT1,C2,Eq,JOIN</a:t>
            </a:r>
            <a:r>
              <a:rPr lang="en-US" sz="2400"/>
              <a:t>(Bob) )  </a:t>
            </a:r>
          </a:p>
          <a:p>
            <a:endParaRPr lang="en-US" sz="1200"/>
          </a:p>
          <a:p>
            <a:r>
              <a:rPr lang="en-US" sz="2400"/>
              <a:t>Subsequent equality checks require no en/decryptions on </a:t>
            </a:r>
          </a:p>
          <a:p>
            <a:r>
              <a:rPr lang="en-US" sz="2400"/>
              <a:t>C2-Eq; en/decryptions only happen when a different operator is requested on that column (ex. JOIN, SELECT w/no WHERE)</a:t>
            </a:r>
          </a:p>
          <a:p>
            <a:endParaRPr lang="en-US" sz="2400"/>
          </a:p>
          <a:p>
            <a:r>
              <a:rPr lang="en-US"/>
              <a:t>-</a:t>
            </a:r>
            <a:endParaRPr lang="en-US" sz="800"/>
          </a:p>
          <a:p>
            <a:endParaRPr lang="en-US" sz="2400"/>
          </a:p>
          <a:p>
            <a:endParaRPr lang="en-US" sz="1200"/>
          </a:p>
          <a:p>
            <a:r>
              <a:rPr lang="en-US" sz="2400"/>
              <a:t>   </a:t>
            </a:r>
          </a:p>
        </p:txBody>
      </p:sp>
      <p:pic>
        <p:nvPicPr>
          <p:cNvPr id="144389" name="Picture 5"/>
          <p:cNvPicPr>
            <a:picLocks noChangeAspect="1" noChangeArrowheads="1"/>
          </p:cNvPicPr>
          <p:nvPr/>
        </p:nvPicPr>
        <p:blipFill>
          <a:blip r:embed="rId4" cstate="print"/>
          <a:srcRect/>
          <a:stretch>
            <a:fillRect/>
          </a:stretch>
        </p:blipFill>
        <p:spPr bwMode="auto">
          <a:xfrm>
            <a:off x="6588125" y="207963"/>
            <a:ext cx="2520950" cy="239553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3" cstate="print"/>
          <a:srcRect/>
          <a:stretch>
            <a:fillRect/>
          </a:stretch>
        </p:blipFill>
        <p:spPr bwMode="auto">
          <a:xfrm>
            <a:off x="34925" y="5119688"/>
            <a:ext cx="9043988" cy="1622425"/>
          </a:xfrm>
          <a:prstGeom prst="rect">
            <a:avLst/>
          </a:prstGeom>
          <a:noFill/>
        </p:spPr>
      </p:pic>
      <p:sp>
        <p:nvSpPr>
          <p:cNvPr id="148483" name="Text Box 3"/>
          <p:cNvSpPr txBox="1">
            <a:spLocks noChangeArrowheads="1"/>
          </p:cNvSpPr>
          <p:nvPr/>
        </p:nvSpPr>
        <p:spPr bwMode="auto">
          <a:xfrm>
            <a:off x="107950" y="277813"/>
            <a:ext cx="8893175" cy="5691187"/>
          </a:xfrm>
          <a:prstGeom prst="rect">
            <a:avLst/>
          </a:prstGeom>
          <a:noFill/>
          <a:ln w="9525">
            <a:noFill/>
            <a:miter lim="800000"/>
            <a:headEnd/>
            <a:tailEnd/>
          </a:ln>
          <a:effectLst/>
        </p:spPr>
        <p:txBody>
          <a:bodyPr>
            <a:spAutoFit/>
          </a:bodyPr>
          <a:lstStyle/>
          <a:p>
            <a:r>
              <a:rPr lang="en-US" sz="2400" b="1"/>
              <a:t>More Misc: </a:t>
            </a:r>
            <a:r>
              <a:rPr lang="en-US" sz="2400"/>
              <a:t>INSERT, DELETE, and UPDATE are handled similar to SELECT, but ...</a:t>
            </a:r>
          </a:p>
          <a:p>
            <a:pPr>
              <a:buFontTx/>
              <a:buChar char="•"/>
            </a:pPr>
            <a:r>
              <a:rPr lang="en-US" sz="2400"/>
              <a:t>  for INSERTs and UPDATEs, changing any  single data item  </a:t>
            </a:r>
          </a:p>
          <a:p>
            <a:r>
              <a:rPr lang="en-US" sz="2400"/>
              <a:t>   requires changing multiple encrypted columns on every row  </a:t>
            </a:r>
          </a:p>
          <a:p>
            <a:r>
              <a:rPr lang="en-US" sz="2000"/>
              <a:t>   (for eg, consider Bob legally changing his name to Rob)</a:t>
            </a:r>
          </a:p>
          <a:p>
            <a:endParaRPr lang="en-US" sz="2400"/>
          </a:p>
          <a:p>
            <a:r>
              <a:rPr lang="en-US" sz="2400"/>
              <a:t>Most other DBMS mechanisms (transactions, indexing) work the same way over encrypted data as they do over plaintext, with no modifications (ex. BEGIN, COMMIT, ABORT) but ...</a:t>
            </a:r>
          </a:p>
          <a:p>
            <a:pPr>
              <a:buFontTx/>
              <a:buChar char="•"/>
            </a:pPr>
            <a:r>
              <a:rPr lang="en-US" sz="2400"/>
              <a:t>  CryptDB doesn’t encrypt NULLs</a:t>
            </a:r>
          </a:p>
          <a:p>
            <a:pPr>
              <a:buFontTx/>
              <a:buChar char="•"/>
            </a:pPr>
            <a:r>
              <a:rPr lang="en-US" sz="2400"/>
              <a:t>  CryptDB currently does not support stored procedures</a:t>
            </a:r>
          </a:p>
          <a:p>
            <a:pPr>
              <a:buFontTx/>
              <a:buChar char="•"/>
            </a:pPr>
            <a:r>
              <a:rPr lang="en-US" sz="2400"/>
              <a:t>  an application requested column index results in several </a:t>
            </a:r>
          </a:p>
          <a:p>
            <a:r>
              <a:rPr lang="en-US" sz="2400"/>
              <a:t>   DBMS column indexes being built</a:t>
            </a:r>
            <a:endParaRPr lang="en-US" sz="800"/>
          </a:p>
          <a:p>
            <a:endParaRPr lang="en-US" sz="2400"/>
          </a:p>
          <a:p>
            <a:endParaRPr lang="en-US" sz="1200"/>
          </a:p>
          <a:p>
            <a:r>
              <a:rPr lang="en-US" sz="240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188913"/>
            <a:ext cx="8229600" cy="1143000"/>
          </a:xfrm>
        </p:spPr>
        <p:txBody>
          <a:bodyPr/>
          <a:lstStyle/>
          <a:p>
            <a:r>
              <a:rPr lang="en-US" sz="4000" b="1">
                <a:solidFill>
                  <a:schemeClr val="accent2"/>
                </a:solidFill>
              </a:rPr>
              <a:t>Multiple User and Protection Against Threat Type 2</a:t>
            </a:r>
          </a:p>
        </p:txBody>
      </p:sp>
      <p:sp>
        <p:nvSpPr>
          <p:cNvPr id="150531" name="Rectangle 3"/>
          <p:cNvSpPr>
            <a:spLocks noGrp="1" noChangeArrowheads="1"/>
          </p:cNvSpPr>
          <p:nvPr>
            <p:ph type="body" idx="1"/>
          </p:nvPr>
        </p:nvSpPr>
        <p:spPr>
          <a:xfrm>
            <a:off x="0" y="1557338"/>
            <a:ext cx="8893175" cy="4997450"/>
          </a:xfrm>
        </p:spPr>
        <p:txBody>
          <a:bodyPr/>
          <a:lstStyle/>
          <a:p>
            <a:pPr marL="533400" indent="-533400">
              <a:buFontTx/>
              <a:buNone/>
            </a:pPr>
            <a:r>
              <a:rPr lang="en-US"/>
              <a:t>To protect against threat type 2:</a:t>
            </a:r>
          </a:p>
          <a:p>
            <a:pPr marL="533400" indent="-533400">
              <a:buFontTx/>
              <a:buAutoNum type="arabicPeriod"/>
            </a:pPr>
            <a:r>
              <a:rPr lang="en-US" sz="2800"/>
              <a:t>CryptDB annotates its db schema per the application’s access control policy </a:t>
            </a:r>
          </a:p>
          <a:p>
            <a:pPr marL="533400" indent="-533400">
              <a:buFontTx/>
              <a:buNone/>
            </a:pPr>
            <a:endParaRPr lang="en-US" sz="1400"/>
          </a:p>
          <a:p>
            <a:pPr marL="533400" indent="-533400">
              <a:buFontTx/>
              <a:buNone/>
            </a:pPr>
            <a:r>
              <a:rPr lang="en-US" sz="2800"/>
              <a:t>   - Users are specified by PRINCTYPE, data to be encrypted by ENC_FOR, and user authorization (including via delegation) by SPEAKS_FOR</a:t>
            </a:r>
          </a:p>
          <a:p>
            <a:pPr marL="533400" indent="-533400">
              <a:buFontTx/>
              <a:buNone/>
            </a:pPr>
            <a:endParaRPr lang="en-US" sz="1400"/>
          </a:p>
          <a:p>
            <a:pPr marL="533400" indent="-533400">
              <a:buFontTx/>
              <a:buNone/>
            </a:pPr>
            <a:r>
              <a:rPr lang="en-US" sz="2800"/>
              <a:t>   - For each private data item in a row, the name of the principal that should have access to that data must be stored in another column in the same row.</a:t>
            </a:r>
          </a:p>
        </p:txBody>
      </p:sp>
      <p:sp>
        <p:nvSpPr>
          <p:cNvPr id="150532"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188913"/>
            <a:ext cx="8229600" cy="1143000"/>
          </a:xfrm>
        </p:spPr>
        <p:txBody>
          <a:bodyPr/>
          <a:lstStyle/>
          <a:p>
            <a:r>
              <a:rPr lang="en-US" sz="4000" b="1">
                <a:solidFill>
                  <a:schemeClr val="accent2"/>
                </a:solidFill>
              </a:rPr>
              <a:t>Multiple User and Protection Against Threat type 2</a:t>
            </a:r>
          </a:p>
        </p:txBody>
      </p:sp>
      <p:sp>
        <p:nvSpPr>
          <p:cNvPr id="152580"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pic>
        <p:nvPicPr>
          <p:cNvPr id="152584" name="Picture 8"/>
          <p:cNvPicPr>
            <a:picLocks noChangeAspect="1" noChangeArrowheads="1"/>
          </p:cNvPicPr>
          <p:nvPr/>
        </p:nvPicPr>
        <p:blipFill>
          <a:blip r:embed="rId3" cstate="print"/>
          <a:srcRect/>
          <a:stretch>
            <a:fillRect/>
          </a:stretch>
        </p:blipFill>
        <p:spPr bwMode="auto">
          <a:xfrm>
            <a:off x="179388" y="1773238"/>
            <a:ext cx="8893175" cy="3821112"/>
          </a:xfrm>
          <a:prstGeom prst="rect">
            <a:avLst/>
          </a:prstGeom>
          <a:noFill/>
        </p:spPr>
      </p:pic>
      <p:sp>
        <p:nvSpPr>
          <p:cNvPr id="152585" name="Text Box 9"/>
          <p:cNvSpPr txBox="1">
            <a:spLocks noChangeArrowheads="1"/>
          </p:cNvSpPr>
          <p:nvPr/>
        </p:nvSpPr>
        <p:spPr bwMode="auto">
          <a:xfrm>
            <a:off x="250825" y="5670550"/>
            <a:ext cx="8424863" cy="701675"/>
          </a:xfrm>
          <a:prstGeom prst="rect">
            <a:avLst/>
          </a:prstGeom>
          <a:noFill/>
          <a:ln w="9525">
            <a:noFill/>
            <a:miter lim="800000"/>
            <a:headEnd/>
            <a:tailEnd/>
          </a:ln>
          <a:effectLst/>
        </p:spPr>
        <p:txBody>
          <a:bodyPr>
            <a:spAutoFit/>
          </a:bodyPr>
          <a:lstStyle/>
          <a:p>
            <a:pPr>
              <a:spcBef>
                <a:spcPct val="50000"/>
              </a:spcBef>
            </a:pPr>
            <a:r>
              <a:rPr lang="en-US" sz="2000"/>
              <a:t>Part of phpBB’s schema with annotations to secure private messages. Only the sender and receiver may see the private message.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188913"/>
            <a:ext cx="8229600" cy="1143000"/>
          </a:xfrm>
        </p:spPr>
        <p:txBody>
          <a:bodyPr/>
          <a:lstStyle/>
          <a:p>
            <a:r>
              <a:rPr lang="en-US" sz="4000" b="1">
                <a:solidFill>
                  <a:schemeClr val="accent2"/>
                </a:solidFill>
              </a:rPr>
              <a:t>Multiple User and Protection Against Threat Type 2</a:t>
            </a:r>
          </a:p>
        </p:txBody>
      </p:sp>
      <p:sp>
        <p:nvSpPr>
          <p:cNvPr id="154627" name="Rectangle 3"/>
          <p:cNvSpPr>
            <a:spLocks noGrp="1" noChangeArrowheads="1"/>
          </p:cNvSpPr>
          <p:nvPr>
            <p:ph type="body" idx="1"/>
          </p:nvPr>
        </p:nvSpPr>
        <p:spPr>
          <a:xfrm>
            <a:off x="0" y="1557338"/>
            <a:ext cx="8893175" cy="4997450"/>
          </a:xfrm>
        </p:spPr>
        <p:txBody>
          <a:bodyPr/>
          <a:lstStyle/>
          <a:p>
            <a:pPr marL="533400" indent="-533400">
              <a:lnSpc>
                <a:spcPct val="90000"/>
              </a:lnSpc>
              <a:buFontTx/>
              <a:buNone/>
            </a:pPr>
            <a:r>
              <a:rPr lang="en-US" sz="2400"/>
              <a:t> 2. CryptDB limits the amount of information disclosed through a compromising of the system by using key chaining.</a:t>
            </a:r>
          </a:p>
          <a:p>
            <a:pPr marL="533400" indent="-533400">
              <a:lnSpc>
                <a:spcPct val="90000"/>
              </a:lnSpc>
              <a:buFontTx/>
              <a:buNone/>
            </a:pPr>
            <a:endParaRPr lang="en-US" sz="1200"/>
          </a:p>
          <a:p>
            <a:pPr marL="533400" indent="-533400">
              <a:lnSpc>
                <a:spcPct val="90000"/>
              </a:lnSpc>
              <a:buFontTx/>
              <a:buNone/>
            </a:pPr>
            <a:r>
              <a:rPr lang="en-US" sz="2400"/>
              <a:t>  -  The logged in user's password (ex. application-level password) is used to derive the onion keys for their accessible data (as specified in the access control policy annotations). </a:t>
            </a:r>
          </a:p>
          <a:p>
            <a:pPr marL="533400" indent="-533400">
              <a:lnSpc>
                <a:spcPct val="90000"/>
              </a:lnSpc>
            </a:pPr>
            <a:endParaRPr lang="en-US" sz="1200"/>
          </a:p>
          <a:p>
            <a:pPr marL="533400" indent="-533400">
              <a:lnSpc>
                <a:spcPct val="90000"/>
              </a:lnSpc>
              <a:buFontTx/>
              <a:buNone/>
            </a:pPr>
            <a:r>
              <a:rPr lang="en-US" sz="2400"/>
              <a:t>  -  If attacker supplies an incorrect password, returned data (if any) will still not be properly decrypted</a:t>
            </a:r>
          </a:p>
          <a:p>
            <a:pPr marL="533400" indent="-533400">
              <a:lnSpc>
                <a:spcPct val="90000"/>
              </a:lnSpc>
              <a:buFontTx/>
              <a:buNone/>
            </a:pPr>
            <a:endParaRPr lang="en-US" sz="1200"/>
          </a:p>
          <a:p>
            <a:pPr marL="533400" indent="-533400">
              <a:lnSpc>
                <a:spcPct val="90000"/>
              </a:lnSpc>
              <a:buFontTx/>
              <a:buNone/>
            </a:pPr>
            <a:r>
              <a:rPr lang="en-US" sz="2400"/>
              <a:t>   -  When the user logs out, the application must inform the proxy, so that the proxy forgets the user’s password as well as any keys derived from the user’s password.</a:t>
            </a:r>
          </a:p>
        </p:txBody>
      </p:sp>
      <p:sp>
        <p:nvSpPr>
          <p:cNvPr id="154628"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50825" y="188913"/>
            <a:ext cx="8713788" cy="1143000"/>
          </a:xfrm>
        </p:spPr>
        <p:txBody>
          <a:bodyPr/>
          <a:lstStyle/>
          <a:p>
            <a:r>
              <a:rPr lang="en-US" sz="4000" b="1">
                <a:solidFill>
                  <a:schemeClr val="accent2"/>
                </a:solidFill>
              </a:rPr>
              <a:t>Security and Performance Improvement Ideas</a:t>
            </a:r>
          </a:p>
        </p:txBody>
      </p:sp>
      <p:sp>
        <p:nvSpPr>
          <p:cNvPr id="156675" name="Rectangle 3"/>
          <p:cNvSpPr>
            <a:spLocks noGrp="1" noChangeArrowheads="1"/>
          </p:cNvSpPr>
          <p:nvPr>
            <p:ph type="body" idx="1"/>
          </p:nvPr>
        </p:nvSpPr>
        <p:spPr>
          <a:xfrm>
            <a:off x="179388" y="1584325"/>
            <a:ext cx="8713787" cy="5805488"/>
          </a:xfrm>
        </p:spPr>
        <p:txBody>
          <a:bodyPr/>
          <a:lstStyle/>
          <a:p>
            <a:pPr marL="533400" indent="-533400">
              <a:lnSpc>
                <a:spcPct val="90000"/>
              </a:lnSpc>
              <a:buFontTx/>
              <a:buAutoNum type="arabicPeriod"/>
            </a:pPr>
            <a:r>
              <a:rPr lang="en-US" sz="2400"/>
              <a:t>Allow developers to specify the minimum onion layer that can be exposed.  (ex. all credit cards must be at RND)</a:t>
            </a:r>
          </a:p>
          <a:p>
            <a:pPr marL="533400" indent="-533400">
              <a:lnSpc>
                <a:spcPct val="90000"/>
              </a:lnSpc>
              <a:buFontTx/>
              <a:buAutoNum type="arabicPeriod"/>
            </a:pPr>
            <a:endParaRPr lang="en-US" sz="800" b="1"/>
          </a:p>
          <a:p>
            <a:pPr marL="533400" indent="-533400">
              <a:lnSpc>
                <a:spcPct val="90000"/>
              </a:lnSpc>
              <a:buFontTx/>
              <a:buAutoNum type="arabicPeriod" startAt="2"/>
            </a:pPr>
            <a:r>
              <a:rPr lang="en-US" sz="2400"/>
              <a:t>Doing ORDER BY at the proxy (as it is already getting the entire result set) keeps column at RND instead of OPE</a:t>
            </a:r>
          </a:p>
          <a:p>
            <a:pPr marL="533400" indent="-533400">
              <a:lnSpc>
                <a:spcPct val="90000"/>
              </a:lnSpc>
              <a:buFontTx/>
              <a:buNone/>
            </a:pPr>
            <a:r>
              <a:rPr lang="en-US" sz="800"/>
              <a:t> </a:t>
            </a:r>
            <a:r>
              <a:rPr lang="en-US" sz="800" b="1"/>
              <a:t> </a:t>
            </a:r>
          </a:p>
          <a:p>
            <a:pPr marL="533400" indent="-533400">
              <a:lnSpc>
                <a:spcPct val="90000"/>
              </a:lnSpc>
              <a:buFontTx/>
              <a:buAutoNum type="arabicPeriod" startAt="3"/>
            </a:pPr>
            <a:r>
              <a:rPr lang="en-US" sz="2400"/>
              <a:t>Immediately restore onion layer to it most secure level, to minimize leakage, for infrequent queries</a:t>
            </a:r>
          </a:p>
          <a:p>
            <a:pPr marL="533400" indent="-533400">
              <a:lnSpc>
                <a:spcPct val="90000"/>
              </a:lnSpc>
              <a:buFontTx/>
              <a:buAutoNum type="arabicPeriod" startAt="3"/>
            </a:pPr>
            <a:endParaRPr lang="en-US" sz="800"/>
          </a:p>
          <a:p>
            <a:pPr marL="533400" indent="-533400">
              <a:lnSpc>
                <a:spcPct val="90000"/>
              </a:lnSpc>
              <a:buFontTx/>
              <a:buAutoNum type="arabicPeriod" startAt="4"/>
            </a:pPr>
            <a:r>
              <a:rPr lang="en-US" sz="2400"/>
              <a:t>Allow developer to disable the automatic encryption of non-sensitive fields. </a:t>
            </a:r>
          </a:p>
          <a:p>
            <a:pPr marL="533400" indent="-533400">
              <a:lnSpc>
                <a:spcPct val="90000"/>
              </a:lnSpc>
              <a:buFontTx/>
              <a:buAutoNum type="arabicPeriod" startAt="4"/>
            </a:pPr>
            <a:endParaRPr lang="en-US" sz="800"/>
          </a:p>
          <a:p>
            <a:pPr marL="533400" indent="-533400">
              <a:lnSpc>
                <a:spcPct val="90000"/>
              </a:lnSpc>
              <a:buFontTx/>
              <a:buAutoNum type="arabicPeriod" startAt="5"/>
            </a:pPr>
            <a:r>
              <a:rPr lang="en-US" sz="2400"/>
              <a:t>If query set is known, developer can discard unused onions, or adjust onion to correct level ahead of time </a:t>
            </a:r>
          </a:p>
          <a:p>
            <a:pPr marL="533400" indent="-533400">
              <a:lnSpc>
                <a:spcPct val="90000"/>
              </a:lnSpc>
              <a:buFontTx/>
              <a:buNone/>
            </a:pPr>
            <a:endParaRPr lang="en-US" sz="800"/>
          </a:p>
          <a:p>
            <a:pPr marL="533400" indent="-533400">
              <a:lnSpc>
                <a:spcPct val="90000"/>
              </a:lnSpc>
              <a:buFontTx/>
              <a:buNone/>
            </a:pPr>
            <a:r>
              <a:rPr lang="en-US" sz="2400"/>
              <a:t>6.  Pre-compute HOM ciphertexts during idle times, and cache common OPE constants</a:t>
            </a:r>
          </a:p>
        </p:txBody>
      </p:sp>
      <p:sp>
        <p:nvSpPr>
          <p:cNvPr id="156676"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250825" y="188913"/>
            <a:ext cx="8713788" cy="1143000"/>
          </a:xfrm>
        </p:spPr>
        <p:txBody>
          <a:bodyPr/>
          <a:lstStyle/>
          <a:p>
            <a:r>
              <a:rPr lang="en-US" sz="4000" b="1">
                <a:solidFill>
                  <a:schemeClr val="accent2"/>
                </a:solidFill>
              </a:rPr>
              <a:t>Performance:  Modifications Required</a:t>
            </a:r>
          </a:p>
        </p:txBody>
      </p:sp>
      <p:sp>
        <p:nvSpPr>
          <p:cNvPr id="158723" name="Rectangle 3"/>
          <p:cNvSpPr>
            <a:spLocks noGrp="1" noChangeArrowheads="1"/>
          </p:cNvSpPr>
          <p:nvPr>
            <p:ph type="body" idx="1"/>
          </p:nvPr>
        </p:nvSpPr>
        <p:spPr>
          <a:xfrm>
            <a:off x="684213" y="3068638"/>
            <a:ext cx="7920037" cy="3529012"/>
          </a:xfrm>
        </p:spPr>
        <p:txBody>
          <a:bodyPr/>
          <a:lstStyle/>
          <a:p>
            <a:pPr marL="609600" indent="-609600">
              <a:lnSpc>
                <a:spcPct val="90000"/>
              </a:lnSpc>
              <a:buFontTx/>
              <a:buNone/>
            </a:pPr>
            <a:r>
              <a:rPr lang="en-US" sz="2800"/>
              <a:t>Threat 2 protection for multiple user applications </a:t>
            </a:r>
          </a:p>
          <a:p>
            <a:pPr marL="609600" indent="-609600">
              <a:lnSpc>
                <a:spcPct val="90000"/>
              </a:lnSpc>
              <a:buFontTx/>
              <a:buNone/>
            </a:pPr>
            <a:r>
              <a:rPr lang="en-US" sz="2800"/>
              <a:t>requires only:</a:t>
            </a:r>
          </a:p>
          <a:p>
            <a:pPr marL="609600" indent="-609600">
              <a:lnSpc>
                <a:spcPct val="90000"/>
              </a:lnSpc>
              <a:buFontTx/>
              <a:buNone/>
            </a:pPr>
            <a:endParaRPr lang="en-US" sz="1400"/>
          </a:p>
          <a:p>
            <a:pPr marL="609600" indent="-609600">
              <a:lnSpc>
                <a:spcPct val="90000"/>
              </a:lnSpc>
            </a:pPr>
            <a:r>
              <a:rPr lang="en-US" sz="2800"/>
              <a:t>11–13 unique or 29 -111 total schema annotations to enforce privacy  policies for up to 103 sensitive fields</a:t>
            </a:r>
            <a:endParaRPr lang="en-US" altLang="ko-KR" sz="2800">
              <a:ea typeface="굴림" pitchFamily="34" charset="-127"/>
            </a:endParaRPr>
          </a:p>
          <a:p>
            <a:pPr marL="609600" indent="-609600">
              <a:lnSpc>
                <a:spcPct val="90000"/>
              </a:lnSpc>
            </a:pPr>
            <a:endParaRPr lang="en-US" altLang="ko-KR" sz="1400">
              <a:ea typeface="굴림" pitchFamily="34" charset="-127"/>
            </a:endParaRPr>
          </a:p>
          <a:p>
            <a:pPr marL="609600" indent="-609600">
              <a:lnSpc>
                <a:spcPct val="90000"/>
              </a:lnSpc>
            </a:pPr>
            <a:r>
              <a:rPr lang="en-US" altLang="ko-KR" sz="2800">
                <a:ea typeface="굴림" pitchFamily="34" charset="-127"/>
              </a:rPr>
              <a:t>2 to 7 lines of source code changes for three multi-user web applications </a:t>
            </a:r>
            <a:endParaRPr lang="en-US" sz="2800"/>
          </a:p>
        </p:txBody>
      </p:sp>
      <p:sp>
        <p:nvSpPr>
          <p:cNvPr id="158724"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pic>
        <p:nvPicPr>
          <p:cNvPr id="158726" name="Picture 6"/>
          <p:cNvPicPr>
            <a:picLocks noChangeAspect="1" noChangeArrowheads="1"/>
          </p:cNvPicPr>
          <p:nvPr/>
        </p:nvPicPr>
        <p:blipFill>
          <a:blip r:embed="rId3" cstate="print"/>
          <a:srcRect/>
          <a:stretch>
            <a:fillRect/>
          </a:stretch>
        </p:blipFill>
        <p:spPr bwMode="auto">
          <a:xfrm>
            <a:off x="34925" y="1700213"/>
            <a:ext cx="9109075" cy="129698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250825" y="188913"/>
            <a:ext cx="8713788" cy="1143000"/>
          </a:xfrm>
        </p:spPr>
        <p:txBody>
          <a:bodyPr/>
          <a:lstStyle/>
          <a:p>
            <a:r>
              <a:rPr lang="en-US" sz="4000" b="1">
                <a:solidFill>
                  <a:schemeClr val="accent2"/>
                </a:solidFill>
              </a:rPr>
              <a:t>Performance:  Query Completion and Data Leakage</a:t>
            </a:r>
          </a:p>
        </p:txBody>
      </p:sp>
      <p:sp>
        <p:nvSpPr>
          <p:cNvPr id="160771" name="Rectangle 3"/>
          <p:cNvSpPr>
            <a:spLocks noGrp="1" noChangeArrowheads="1"/>
          </p:cNvSpPr>
          <p:nvPr>
            <p:ph type="body" idx="1"/>
          </p:nvPr>
        </p:nvSpPr>
        <p:spPr>
          <a:xfrm>
            <a:off x="179388" y="4076700"/>
            <a:ext cx="8964612" cy="2808288"/>
          </a:xfrm>
        </p:spPr>
        <p:txBody>
          <a:bodyPr/>
          <a:lstStyle/>
          <a:p>
            <a:pPr marL="609600" indent="-609600">
              <a:lnSpc>
                <a:spcPct val="90000"/>
              </a:lnSpc>
            </a:pPr>
            <a:r>
              <a:rPr lang="en-US" sz="2400"/>
              <a:t>Encrypted operations supported over &gt; 99.2 of all columns </a:t>
            </a:r>
          </a:p>
          <a:p>
            <a:pPr marL="609600" indent="-609600">
              <a:lnSpc>
                <a:spcPct val="90000"/>
              </a:lnSpc>
            </a:pPr>
            <a:r>
              <a:rPr lang="en-US" sz="2400"/>
              <a:t>Optimally protects most of the sensitive fields with highly secure encryption schemes (ex. SIN) </a:t>
            </a:r>
          </a:p>
          <a:p>
            <a:pPr marL="609600" indent="-609600">
              <a:lnSpc>
                <a:spcPct val="90000"/>
              </a:lnSpc>
            </a:pPr>
            <a:r>
              <a:rPr lang="en-US" sz="2400"/>
              <a:t>Not optimal for the more revealing encryption schemes, but these are often on semi-sensitive data (ex timestamps)</a:t>
            </a:r>
          </a:p>
          <a:p>
            <a:pPr marL="609600" indent="-609600">
              <a:lnSpc>
                <a:spcPct val="90000"/>
              </a:lnSpc>
            </a:pPr>
            <a:r>
              <a:rPr lang="en-US" sz="2400"/>
              <a:t>Leaks at most the data of currently active users for the duration of the compromise (for the 2nd threat type)</a:t>
            </a:r>
          </a:p>
        </p:txBody>
      </p:sp>
      <p:sp>
        <p:nvSpPr>
          <p:cNvPr id="160772"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pic>
        <p:nvPicPr>
          <p:cNvPr id="160774" name="Picture 6"/>
          <p:cNvPicPr>
            <a:picLocks noChangeAspect="1" noChangeArrowheads="1"/>
          </p:cNvPicPr>
          <p:nvPr/>
        </p:nvPicPr>
        <p:blipFill>
          <a:blip r:embed="rId3" cstate="print"/>
          <a:srcRect/>
          <a:stretch>
            <a:fillRect/>
          </a:stretch>
        </p:blipFill>
        <p:spPr bwMode="auto">
          <a:xfrm>
            <a:off x="0" y="1557338"/>
            <a:ext cx="9144000" cy="24066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50825" y="188913"/>
            <a:ext cx="8713788" cy="1143000"/>
          </a:xfrm>
        </p:spPr>
        <p:txBody>
          <a:bodyPr/>
          <a:lstStyle/>
          <a:p>
            <a:r>
              <a:rPr lang="en-US" sz="4000" b="1">
                <a:solidFill>
                  <a:schemeClr val="accent2"/>
                </a:solidFill>
              </a:rPr>
              <a:t>Performance:  TPC-C Throughput </a:t>
            </a:r>
            <a:br>
              <a:rPr lang="en-US" sz="4000" b="1">
                <a:solidFill>
                  <a:schemeClr val="accent2"/>
                </a:solidFill>
              </a:rPr>
            </a:br>
            <a:r>
              <a:rPr lang="en-US" sz="4000" b="1">
                <a:solidFill>
                  <a:schemeClr val="accent2"/>
                </a:solidFill>
              </a:rPr>
              <a:t>(w/ CryptDB trained on query set)</a:t>
            </a:r>
          </a:p>
        </p:txBody>
      </p:sp>
      <p:sp>
        <p:nvSpPr>
          <p:cNvPr id="162819" name="Rectangle 3"/>
          <p:cNvSpPr>
            <a:spLocks noGrp="1" noChangeArrowheads="1"/>
          </p:cNvSpPr>
          <p:nvPr>
            <p:ph type="body" idx="1"/>
          </p:nvPr>
        </p:nvSpPr>
        <p:spPr>
          <a:xfrm>
            <a:off x="466725" y="4437063"/>
            <a:ext cx="8569325" cy="2376487"/>
          </a:xfrm>
        </p:spPr>
        <p:txBody>
          <a:bodyPr/>
          <a:lstStyle/>
          <a:p>
            <a:pPr marL="609600" indent="-609600">
              <a:lnSpc>
                <a:spcPct val="90000"/>
              </a:lnSpc>
              <a:buFontTx/>
              <a:buNone/>
            </a:pPr>
            <a:r>
              <a:rPr lang="en-US" sz="2000"/>
              <a:t>Conditions:  all date encrypted, “CryptDB trained”</a:t>
            </a:r>
            <a:r>
              <a:rPr lang="en-US" sz="2000">
                <a:sym typeface="Wingdings" pitchFamily="2" charset="2"/>
              </a:rPr>
              <a:t> no onion adjustments required during the test</a:t>
            </a:r>
            <a:r>
              <a:rPr lang="en-US" sz="2400"/>
              <a:t> </a:t>
            </a:r>
          </a:p>
          <a:p>
            <a:pPr marL="609600" indent="-609600">
              <a:lnSpc>
                <a:spcPct val="90000"/>
              </a:lnSpc>
              <a:buFontTx/>
              <a:buNone/>
            </a:pPr>
            <a:endParaRPr lang="en-US" sz="1200"/>
          </a:p>
          <a:p>
            <a:pPr marL="609600" indent="-609600">
              <a:lnSpc>
                <a:spcPct val="90000"/>
              </a:lnSpc>
            </a:pPr>
            <a:r>
              <a:rPr lang="en-US" altLang="ko-KR" sz="2400">
                <a:ea typeface="굴림" pitchFamily="34" charset="-127"/>
              </a:rPr>
              <a:t>SUM and incremented UPDATE are hit the hardest,          (b/c of their use of HOM)</a:t>
            </a:r>
          </a:p>
          <a:p>
            <a:pPr marL="609600" indent="-609600">
              <a:lnSpc>
                <a:spcPct val="90000"/>
              </a:lnSpc>
            </a:pPr>
            <a:endParaRPr lang="en-US" altLang="ko-KR" sz="1200">
              <a:ea typeface="굴림" pitchFamily="34" charset="-127"/>
            </a:endParaRPr>
          </a:p>
          <a:p>
            <a:pPr marL="609600" indent="-609600">
              <a:lnSpc>
                <a:spcPct val="90000"/>
              </a:lnSpc>
            </a:pPr>
            <a:r>
              <a:rPr lang="en-US" sz="2400"/>
              <a:t>Overall throughput reduction of 26%</a:t>
            </a:r>
          </a:p>
        </p:txBody>
      </p:sp>
      <p:sp>
        <p:nvSpPr>
          <p:cNvPr id="162820"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pic>
        <p:nvPicPr>
          <p:cNvPr id="162824" name="Picture 8"/>
          <p:cNvPicPr>
            <a:picLocks noChangeAspect="1" noChangeArrowheads="1"/>
          </p:cNvPicPr>
          <p:nvPr/>
        </p:nvPicPr>
        <p:blipFill>
          <a:blip r:embed="rId3" cstate="print"/>
          <a:srcRect/>
          <a:stretch>
            <a:fillRect/>
          </a:stretch>
        </p:blipFill>
        <p:spPr bwMode="auto">
          <a:xfrm>
            <a:off x="5005388" y="1700213"/>
            <a:ext cx="3743325" cy="2654300"/>
          </a:xfrm>
          <a:prstGeom prst="rect">
            <a:avLst/>
          </a:prstGeom>
          <a:noFill/>
        </p:spPr>
      </p:pic>
      <p:pic>
        <p:nvPicPr>
          <p:cNvPr id="162825" name="Picture 9"/>
          <p:cNvPicPr>
            <a:picLocks noChangeAspect="1" noChangeArrowheads="1"/>
          </p:cNvPicPr>
          <p:nvPr/>
        </p:nvPicPr>
        <p:blipFill>
          <a:blip r:embed="rId4" cstate="print"/>
          <a:srcRect/>
          <a:stretch>
            <a:fillRect/>
          </a:stretch>
        </p:blipFill>
        <p:spPr bwMode="auto">
          <a:xfrm>
            <a:off x="144463" y="1628775"/>
            <a:ext cx="4498975" cy="2717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50825" y="188913"/>
            <a:ext cx="8713788" cy="1143000"/>
          </a:xfrm>
        </p:spPr>
        <p:txBody>
          <a:bodyPr/>
          <a:lstStyle/>
          <a:p>
            <a:r>
              <a:rPr lang="en-US" sz="4000" b="1">
                <a:solidFill>
                  <a:schemeClr val="accent2"/>
                </a:solidFill>
              </a:rPr>
              <a:t>Performance:  TPC-C Throughput </a:t>
            </a:r>
            <a:br>
              <a:rPr lang="en-US" sz="4000" b="1">
                <a:solidFill>
                  <a:schemeClr val="accent2"/>
                </a:solidFill>
              </a:rPr>
            </a:br>
            <a:r>
              <a:rPr lang="en-US" sz="4000" b="1">
                <a:solidFill>
                  <a:schemeClr val="accent2"/>
                </a:solidFill>
              </a:rPr>
              <a:t>(w/ CryptDB trained on query set)</a:t>
            </a:r>
          </a:p>
        </p:txBody>
      </p:sp>
      <p:sp>
        <p:nvSpPr>
          <p:cNvPr id="164867" name="Rectangle 3"/>
          <p:cNvSpPr>
            <a:spLocks noGrp="1" noChangeArrowheads="1"/>
          </p:cNvSpPr>
          <p:nvPr>
            <p:ph type="body" idx="1"/>
          </p:nvPr>
        </p:nvSpPr>
        <p:spPr>
          <a:xfrm>
            <a:off x="179388" y="4608513"/>
            <a:ext cx="8785225" cy="2349500"/>
          </a:xfrm>
        </p:spPr>
        <p:txBody>
          <a:bodyPr/>
          <a:lstStyle/>
          <a:p>
            <a:pPr marL="609600" indent="-609600">
              <a:lnSpc>
                <a:spcPct val="80000"/>
              </a:lnSpc>
            </a:pPr>
            <a:r>
              <a:rPr lang="en-US" sz="2400"/>
              <a:t>Proxy adds on avg 0.60ms to a query (24% spent in MySQL proxy, 23% in en/decrypting, 53% in parsing and processing queries)</a:t>
            </a:r>
          </a:p>
          <a:p>
            <a:pPr marL="609600" indent="-609600">
              <a:lnSpc>
                <a:spcPct val="80000"/>
              </a:lnSpc>
            </a:pPr>
            <a:endParaRPr lang="en-US" sz="1400"/>
          </a:p>
          <a:p>
            <a:pPr marL="609600" indent="-609600">
              <a:lnSpc>
                <a:spcPct val="80000"/>
              </a:lnSpc>
            </a:pPr>
            <a:r>
              <a:rPr lang="en-US" sz="2400"/>
              <a:t>Base proxy uses &lt; 20MB of memory (add 10MB to store 30,000 pre-computed HOM ciphertexts; add 3MB to cache 30,000 common OPE constants)</a:t>
            </a:r>
          </a:p>
        </p:txBody>
      </p:sp>
      <p:sp>
        <p:nvSpPr>
          <p:cNvPr id="164868"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pic>
        <p:nvPicPr>
          <p:cNvPr id="164871" name="Picture 7"/>
          <p:cNvPicPr>
            <a:picLocks noChangeAspect="1" noChangeArrowheads="1"/>
          </p:cNvPicPr>
          <p:nvPr/>
        </p:nvPicPr>
        <p:blipFill>
          <a:blip r:embed="rId3" cstate="print"/>
          <a:srcRect/>
          <a:stretch>
            <a:fillRect/>
          </a:stretch>
        </p:blipFill>
        <p:spPr bwMode="auto">
          <a:xfrm>
            <a:off x="1046163" y="1628775"/>
            <a:ext cx="6838950" cy="27701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115888"/>
            <a:ext cx="8229600" cy="1143000"/>
          </a:xfrm>
        </p:spPr>
        <p:txBody>
          <a:bodyPr/>
          <a:lstStyle/>
          <a:p>
            <a:r>
              <a:rPr lang="en-US" sz="4000" b="1">
                <a:solidFill>
                  <a:schemeClr val="accent2"/>
                </a:solidFill>
              </a:rPr>
              <a:t>Some Website Confidentiality Breaches from this Year</a:t>
            </a:r>
          </a:p>
        </p:txBody>
      </p:sp>
      <p:sp>
        <p:nvSpPr>
          <p:cNvPr id="6148"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graphicFrame>
        <p:nvGraphicFramePr>
          <p:cNvPr id="6203" name="Group 59"/>
          <p:cNvGraphicFramePr>
            <a:graphicFrameLocks noGrp="1"/>
          </p:cNvGraphicFramePr>
          <p:nvPr>
            <p:ph idx="1"/>
          </p:nvPr>
        </p:nvGraphicFramePr>
        <p:xfrm>
          <a:off x="250825" y="1628775"/>
          <a:ext cx="8642350" cy="4201795"/>
        </p:xfrm>
        <a:graphic>
          <a:graphicData uri="http://schemas.openxmlformats.org/drawingml/2006/table">
            <a:tbl>
              <a:tblPr/>
              <a:tblGrid>
                <a:gridCol w="8642350"/>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LinkedIn.com, Mountain View, California</a:t>
                      </a:r>
                      <a:endParaRPr kumimoji="0" lang="en-US" altLang="ko-KR" sz="1800" b="0" i="0" u="none" strike="noStrike" cap="none" normalizeH="0" baseline="0" smtClean="0">
                        <a:ln>
                          <a:noFill/>
                        </a:ln>
                        <a:solidFill>
                          <a:schemeClr val="tx1"/>
                        </a:solidFill>
                        <a:effectLst/>
                        <a:latin typeface="Arial" charset="0"/>
                        <a:ea typeface="굴림" pitchFamily="34" charset="-127"/>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smtClean="0">
                          <a:ln>
                            <a:noFill/>
                          </a:ln>
                          <a:solidFill>
                            <a:schemeClr val="tx1"/>
                          </a:solidFill>
                          <a:effectLst/>
                          <a:latin typeface="Arial" charset="0"/>
                          <a:ea typeface="굴림" pitchFamily="34" charset="-127"/>
                        </a:rPr>
                        <a:t>6.4 million accounts had their encrypted passwords stolen and posted online </a:t>
                      </a: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Gamigo, Hamburg, Germany</a:t>
                      </a: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 million US accounts hacked (8,243,809 million worldwide)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Yahoo! Voices, Sunnyvale, California</a:t>
                      </a: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453,492 users had their plain-text</a:t>
                      </a:r>
                      <a:r>
                        <a:rPr kumimoji="0" lang="en-US" sz="1800" b="1"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passwords stolen via hacker using SQL injection.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Formspring, San Francisco, California</a:t>
                      </a: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420,000 user accounts on development server exposed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Nvidia, Santa Clara, California</a:t>
                      </a: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400,000 developer forum accounts exposed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PlaySpan, Foster City, California.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100,000</a:t>
                      </a:r>
                      <a:r>
                        <a:rPr kumimoji="0" lang="en-US" sz="1800" b="1"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User IDs, encrypted passwords, and email addresses exposed. </a:t>
                      </a:r>
                      <a:r>
                        <a:rPr kumimoji="0" lang="en-US" sz="1800" b="0" i="0" u="none" strike="noStrike" cap="none" normalizeH="0" baseline="0" smtClean="0">
                          <a:ln>
                            <a:noFill/>
                          </a:ln>
                          <a:solidFill>
                            <a:srgbClr val="FF0000"/>
                          </a:solidFill>
                          <a:effectLst/>
                          <a:latin typeface="Arial" charset="0"/>
                        </a:rPr>
                        <a:t>(Oct 10)</a:t>
                      </a:r>
                      <a:endParaRPr kumimoji="0" lang="en-US" sz="2800" b="0"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86" name="Text Box 42"/>
          <p:cNvSpPr txBox="1">
            <a:spLocks noChangeArrowheads="1"/>
          </p:cNvSpPr>
          <p:nvPr/>
        </p:nvSpPr>
        <p:spPr bwMode="auto">
          <a:xfrm>
            <a:off x="323850" y="6172200"/>
            <a:ext cx="8569325" cy="641350"/>
          </a:xfrm>
          <a:prstGeom prst="rect">
            <a:avLst/>
          </a:prstGeom>
          <a:noFill/>
          <a:ln w="9525">
            <a:noFill/>
            <a:miter lim="800000"/>
            <a:headEnd/>
            <a:tailEnd/>
          </a:ln>
          <a:effectLst/>
        </p:spPr>
        <p:txBody>
          <a:bodyPr>
            <a:spAutoFit/>
          </a:bodyPr>
          <a:lstStyle/>
          <a:p>
            <a:r>
              <a:rPr lang="en-US"/>
              <a:t>www.privacyrights.org/data-breach/ </a:t>
            </a:r>
          </a:p>
          <a:p>
            <a:r>
              <a:rPr lang="en-US"/>
              <a:t>www.networkworld.com/slideshow/52525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50825" y="188913"/>
            <a:ext cx="8713788" cy="1143000"/>
          </a:xfrm>
        </p:spPr>
        <p:txBody>
          <a:bodyPr/>
          <a:lstStyle/>
          <a:p>
            <a:r>
              <a:rPr lang="en-US" sz="4000" b="1">
                <a:solidFill>
                  <a:schemeClr val="accent2"/>
                </a:solidFill>
              </a:rPr>
              <a:t>Performance:  Multi-user phpBB Web Forum Application</a:t>
            </a:r>
          </a:p>
        </p:txBody>
      </p:sp>
      <p:sp>
        <p:nvSpPr>
          <p:cNvPr id="168963" name="Rectangle 3"/>
          <p:cNvSpPr>
            <a:spLocks noGrp="1" noChangeArrowheads="1"/>
          </p:cNvSpPr>
          <p:nvPr>
            <p:ph type="body" idx="1"/>
          </p:nvPr>
        </p:nvSpPr>
        <p:spPr>
          <a:xfrm>
            <a:off x="34925" y="1557338"/>
            <a:ext cx="9109075" cy="5257800"/>
          </a:xfrm>
        </p:spPr>
        <p:txBody>
          <a:bodyPr/>
          <a:lstStyle/>
          <a:p>
            <a:pPr marL="609600" indent="-609600"/>
            <a:r>
              <a:rPr lang="en-US" sz="2400"/>
              <a:t>When hit with 5 known vulnerabilities, an attacker not logged in received encrypted data, even w/ root access to all servers </a:t>
            </a:r>
          </a:p>
          <a:p>
            <a:pPr marL="609600" indent="-609600"/>
            <a:endParaRPr lang="en-US" sz="1200"/>
          </a:p>
          <a:p>
            <a:pPr marL="609600" indent="-609600"/>
            <a:r>
              <a:rPr lang="en-US" altLang="ko-KR" sz="2400">
                <a:ea typeface="굴림" pitchFamily="34" charset="-127"/>
              </a:rPr>
              <a:t>14.5% throughput reduction 					   (but not all fields encrypted).  				             More than ½ of penalty is					      due to just adding the proxy </a:t>
            </a:r>
          </a:p>
          <a:p>
            <a:pPr marL="609600" indent="-609600"/>
            <a:endParaRPr lang="en-US" altLang="ko-KR" sz="1200">
              <a:ea typeface="굴림" pitchFamily="34" charset="-127"/>
            </a:endParaRPr>
          </a:p>
          <a:p>
            <a:pPr marL="609600" indent="-609600"/>
            <a:r>
              <a:rPr lang="en-US" altLang="ko-KR" sz="2400">
                <a:ea typeface="굴림" pitchFamily="34" charset="-127"/>
              </a:rPr>
              <a:t>CryptDB adds 7–18ms 					    (6–20%) of processing			                         time per phpBB request. </a:t>
            </a:r>
            <a:endParaRPr lang="en-US" sz="2400"/>
          </a:p>
        </p:txBody>
      </p:sp>
      <p:sp>
        <p:nvSpPr>
          <p:cNvPr id="168964"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pic>
        <p:nvPicPr>
          <p:cNvPr id="168969" name="Picture 9"/>
          <p:cNvPicPr>
            <a:picLocks noChangeAspect="1" noChangeArrowheads="1"/>
          </p:cNvPicPr>
          <p:nvPr/>
        </p:nvPicPr>
        <p:blipFill>
          <a:blip r:embed="rId3" cstate="print"/>
          <a:srcRect/>
          <a:stretch>
            <a:fillRect/>
          </a:stretch>
        </p:blipFill>
        <p:spPr bwMode="auto">
          <a:xfrm>
            <a:off x="5003800" y="2503488"/>
            <a:ext cx="4105275" cy="3733800"/>
          </a:xfrm>
          <a:prstGeom prst="rect">
            <a:avLst/>
          </a:prstGeom>
          <a:noFill/>
        </p:spPr>
      </p:pic>
      <p:pic>
        <p:nvPicPr>
          <p:cNvPr id="168970" name="Picture 10"/>
          <p:cNvPicPr>
            <a:picLocks noChangeAspect="1" noChangeArrowheads="1"/>
          </p:cNvPicPr>
          <p:nvPr/>
        </p:nvPicPr>
        <p:blipFill>
          <a:blip r:embed="rId4" cstate="print"/>
          <a:srcRect/>
          <a:stretch>
            <a:fillRect/>
          </a:stretch>
        </p:blipFill>
        <p:spPr bwMode="auto">
          <a:xfrm>
            <a:off x="0" y="5589588"/>
            <a:ext cx="4859338" cy="93503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250825" y="188913"/>
            <a:ext cx="8713788" cy="1143000"/>
          </a:xfrm>
        </p:spPr>
        <p:txBody>
          <a:bodyPr/>
          <a:lstStyle/>
          <a:p>
            <a:r>
              <a:rPr lang="en-US" sz="4000" b="1">
                <a:solidFill>
                  <a:schemeClr val="accent2"/>
                </a:solidFill>
              </a:rPr>
              <a:t>Miscellaneous Information</a:t>
            </a:r>
          </a:p>
        </p:txBody>
      </p:sp>
      <p:sp>
        <p:nvSpPr>
          <p:cNvPr id="166915" name="Rectangle 3"/>
          <p:cNvSpPr>
            <a:spLocks noGrp="1" noChangeArrowheads="1"/>
          </p:cNvSpPr>
          <p:nvPr>
            <p:ph type="body" idx="1"/>
          </p:nvPr>
        </p:nvSpPr>
        <p:spPr>
          <a:xfrm>
            <a:off x="250825" y="1773238"/>
            <a:ext cx="8893175" cy="4751387"/>
          </a:xfrm>
        </p:spPr>
        <p:txBody>
          <a:bodyPr/>
          <a:lstStyle/>
          <a:p>
            <a:pPr marL="609600" indent="-609600">
              <a:lnSpc>
                <a:spcPct val="90000"/>
              </a:lnSpc>
              <a:buFontTx/>
              <a:buNone/>
            </a:pPr>
            <a:r>
              <a:rPr lang="en-US" sz="2400" b="1"/>
              <a:t>Encryption Times:</a:t>
            </a:r>
          </a:p>
          <a:p>
            <a:pPr marL="609600" indent="-609600">
              <a:lnSpc>
                <a:spcPct val="90000"/>
              </a:lnSpc>
              <a:buFontTx/>
              <a:buNone/>
            </a:pPr>
            <a:endParaRPr lang="en-US" sz="2400" b="1"/>
          </a:p>
          <a:p>
            <a:pPr marL="609600" indent="-609600">
              <a:lnSpc>
                <a:spcPct val="90000"/>
              </a:lnSpc>
              <a:buFontTx/>
              <a:buNone/>
            </a:pPr>
            <a:endParaRPr lang="en-US" sz="2400"/>
          </a:p>
          <a:p>
            <a:pPr marL="609600" indent="-609600">
              <a:lnSpc>
                <a:spcPct val="90000"/>
              </a:lnSpc>
              <a:buFontTx/>
              <a:buNone/>
            </a:pPr>
            <a:endParaRPr lang="en-US" sz="2400"/>
          </a:p>
          <a:p>
            <a:pPr marL="609600" indent="-609600">
              <a:lnSpc>
                <a:spcPct val="90000"/>
              </a:lnSpc>
              <a:buFontTx/>
              <a:buNone/>
            </a:pPr>
            <a:endParaRPr lang="en-US" sz="2400"/>
          </a:p>
          <a:p>
            <a:pPr marL="609600" indent="-609600">
              <a:lnSpc>
                <a:spcPct val="90000"/>
              </a:lnSpc>
              <a:buFontTx/>
              <a:buNone/>
            </a:pPr>
            <a:endParaRPr lang="en-US" sz="2400"/>
          </a:p>
          <a:p>
            <a:pPr marL="609600" indent="-609600">
              <a:lnSpc>
                <a:spcPct val="90000"/>
              </a:lnSpc>
              <a:buFontTx/>
              <a:buNone/>
            </a:pPr>
            <a:endParaRPr lang="en-US" sz="2400"/>
          </a:p>
          <a:p>
            <a:pPr marL="609600" indent="-609600">
              <a:lnSpc>
                <a:spcPct val="90000"/>
              </a:lnSpc>
              <a:buFontTx/>
              <a:buNone/>
            </a:pPr>
            <a:endParaRPr lang="en-US" sz="2400"/>
          </a:p>
          <a:p>
            <a:pPr marL="609600" indent="-609600">
              <a:lnSpc>
                <a:spcPct val="90000"/>
              </a:lnSpc>
              <a:buFontTx/>
              <a:buNone/>
            </a:pPr>
            <a:r>
              <a:rPr lang="en-US" sz="2000"/>
              <a:t>AES-CBC used for RND, AES-CMC used for DET</a:t>
            </a:r>
          </a:p>
          <a:p>
            <a:pPr marL="609600" indent="-609600">
              <a:lnSpc>
                <a:spcPct val="90000"/>
              </a:lnSpc>
              <a:buFontTx/>
              <a:buNone/>
            </a:pPr>
            <a:endParaRPr lang="en-US" sz="2000"/>
          </a:p>
          <a:p>
            <a:pPr marL="609600" indent="-609600">
              <a:lnSpc>
                <a:spcPct val="90000"/>
              </a:lnSpc>
              <a:buFontTx/>
              <a:buNone/>
            </a:pPr>
            <a:r>
              <a:rPr lang="en-US" sz="2400"/>
              <a:t>Source available at:  http://css.csail.mit.edu/cryptdb/ </a:t>
            </a:r>
          </a:p>
          <a:p>
            <a:pPr marL="609600" indent="-609600">
              <a:lnSpc>
                <a:spcPct val="90000"/>
              </a:lnSpc>
              <a:buFontTx/>
              <a:buNone/>
            </a:pPr>
            <a:r>
              <a:rPr lang="en-US" sz="2400"/>
              <a:t>Consists of 18000 lines of C++ code and 150 lines of Lua code</a:t>
            </a:r>
          </a:p>
          <a:p>
            <a:pPr marL="609600" indent="-609600">
              <a:lnSpc>
                <a:spcPct val="90000"/>
              </a:lnSpc>
              <a:buFontTx/>
              <a:buNone/>
            </a:pPr>
            <a:endParaRPr lang="en-US" sz="2000"/>
          </a:p>
        </p:txBody>
      </p:sp>
      <p:sp>
        <p:nvSpPr>
          <p:cNvPr id="166916"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pic>
        <p:nvPicPr>
          <p:cNvPr id="166918" name="Picture 6"/>
          <p:cNvPicPr>
            <a:picLocks noChangeAspect="1" noChangeArrowheads="1"/>
          </p:cNvPicPr>
          <p:nvPr/>
        </p:nvPicPr>
        <p:blipFill>
          <a:blip r:embed="rId3" cstate="print"/>
          <a:srcRect/>
          <a:stretch>
            <a:fillRect/>
          </a:stretch>
        </p:blipFill>
        <p:spPr bwMode="auto">
          <a:xfrm>
            <a:off x="250825" y="2133600"/>
            <a:ext cx="8642350" cy="27765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000" b="1">
                <a:solidFill>
                  <a:schemeClr val="accent2"/>
                </a:solidFill>
              </a:rPr>
              <a:t>Confidentiality and CryptDB</a:t>
            </a:r>
          </a:p>
        </p:txBody>
      </p:sp>
      <p:sp>
        <p:nvSpPr>
          <p:cNvPr id="3075" name="Rectangle 3"/>
          <p:cNvSpPr>
            <a:spLocks noGrp="1" noChangeArrowheads="1"/>
          </p:cNvSpPr>
          <p:nvPr>
            <p:ph type="body" idx="1"/>
          </p:nvPr>
        </p:nvSpPr>
        <p:spPr>
          <a:xfrm>
            <a:off x="250825" y="1600200"/>
            <a:ext cx="8686800" cy="4997450"/>
          </a:xfrm>
        </p:spPr>
        <p:txBody>
          <a:bodyPr/>
          <a:lstStyle/>
          <a:p>
            <a:pPr>
              <a:buFontTx/>
              <a:buNone/>
            </a:pPr>
            <a:endParaRPr lang="en-US" sz="800"/>
          </a:p>
          <a:p>
            <a:r>
              <a:rPr lang="en-US"/>
              <a:t>CryptDB protects against two types of threats to confidentiality:</a:t>
            </a:r>
          </a:p>
          <a:p>
            <a:pPr>
              <a:buFontTx/>
              <a:buNone/>
            </a:pPr>
            <a:r>
              <a:rPr lang="en-US"/>
              <a:t>   1.  the curious in-house or 3</a:t>
            </a:r>
            <a:r>
              <a:rPr lang="en-US" baseline="30000"/>
              <a:t>rd</a:t>
            </a:r>
            <a:r>
              <a:rPr lang="en-US"/>
              <a:t> party DBA with  	full access to the DBMS, who reads but 	doesn’t alter data or queries</a:t>
            </a:r>
          </a:p>
          <a:p>
            <a:pPr>
              <a:buFontTx/>
              <a:buNone/>
            </a:pPr>
            <a:endParaRPr lang="en-US" sz="1600"/>
          </a:p>
          <a:p>
            <a:pPr>
              <a:buFontTx/>
              <a:buNone/>
            </a:pPr>
            <a:r>
              <a:rPr lang="en-US"/>
              <a:t>   2.  an attacker who has taken control of the 	DBMS and application servers and can 	access the encryption keys</a:t>
            </a:r>
          </a:p>
          <a:p>
            <a:pPr>
              <a:buFontTx/>
              <a:buNone/>
            </a:pPr>
            <a:endParaRPr lang="en-US" sz="2400"/>
          </a:p>
        </p:txBody>
      </p:sp>
      <p:sp>
        <p:nvSpPr>
          <p:cNvPr id="3077" name="Line 5"/>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274638"/>
            <a:ext cx="8569325" cy="1143000"/>
          </a:xfrm>
        </p:spPr>
        <p:txBody>
          <a:bodyPr/>
          <a:lstStyle/>
          <a:p>
            <a:r>
              <a:rPr lang="en-US" b="1">
                <a:solidFill>
                  <a:schemeClr val="accent2"/>
                </a:solidFill>
              </a:rPr>
              <a:t>Design Challenges</a:t>
            </a:r>
          </a:p>
        </p:txBody>
      </p:sp>
      <p:sp>
        <p:nvSpPr>
          <p:cNvPr id="7171" name="Rectangle 3"/>
          <p:cNvSpPr>
            <a:spLocks noGrp="1" noChangeArrowheads="1"/>
          </p:cNvSpPr>
          <p:nvPr>
            <p:ph type="body" idx="1"/>
          </p:nvPr>
        </p:nvSpPr>
        <p:spPr>
          <a:xfrm>
            <a:off x="250825" y="1600200"/>
            <a:ext cx="8642350" cy="4525963"/>
          </a:xfrm>
        </p:spPr>
        <p:txBody>
          <a:bodyPr/>
          <a:lstStyle/>
          <a:p>
            <a:pPr marL="609600" indent="-609600">
              <a:lnSpc>
                <a:spcPct val="90000"/>
              </a:lnSpc>
              <a:buFontTx/>
              <a:buNone/>
            </a:pPr>
            <a:r>
              <a:rPr lang="en-US" sz="2800"/>
              <a:t>1. tradeoff between minimizing the amount of confidential information revealed to the DBMS server vs. its ability to efficiently execute a variety of queries.</a:t>
            </a:r>
          </a:p>
          <a:p>
            <a:pPr marL="609600" indent="-609600">
              <a:lnSpc>
                <a:spcPct val="90000"/>
              </a:lnSpc>
              <a:buFontTx/>
              <a:buNone/>
            </a:pPr>
            <a:r>
              <a:rPr lang="en-US" sz="1200"/>
              <a:t>  </a:t>
            </a:r>
          </a:p>
          <a:p>
            <a:pPr marL="609600" indent="-609600">
              <a:lnSpc>
                <a:spcPct val="90000"/>
              </a:lnSpc>
              <a:buFontTx/>
              <a:buAutoNum type="arabicPeriod" startAt="2"/>
            </a:pPr>
            <a:r>
              <a:rPr lang="en-US" sz="2800"/>
              <a:t>minimizing amounts of leaked and decrypted data        when an adversary compromises the application server and the DBMS server. </a:t>
            </a:r>
          </a:p>
          <a:p>
            <a:pPr marL="609600" indent="-609600">
              <a:lnSpc>
                <a:spcPct val="90000"/>
              </a:lnSpc>
              <a:buFontTx/>
              <a:buNone/>
            </a:pPr>
            <a:endParaRPr lang="en-US" sz="2800"/>
          </a:p>
          <a:p>
            <a:pPr marL="609600" indent="-609600">
              <a:lnSpc>
                <a:spcPct val="90000"/>
              </a:lnSpc>
              <a:buFontTx/>
              <a:buNone/>
            </a:pPr>
            <a:r>
              <a:rPr lang="en-US" sz="2400">
                <a:sym typeface="Wingdings" pitchFamily="2" charset="2"/>
              </a:rPr>
              <a:t> </a:t>
            </a:r>
            <a:r>
              <a:rPr lang="en-US" sz="2400"/>
              <a:t>the stronger the encryption, the slower the query results  </a:t>
            </a:r>
          </a:p>
          <a:p>
            <a:pPr marL="609600" indent="-609600">
              <a:lnSpc>
                <a:spcPct val="90000"/>
              </a:lnSpc>
              <a:buFontTx/>
              <a:buNone/>
            </a:pPr>
            <a:r>
              <a:rPr lang="en-US" sz="2400"/>
              <a:t>      (esp. for inequalities, ranges, order by)</a:t>
            </a:r>
          </a:p>
          <a:p>
            <a:pPr marL="609600" indent="-609600">
              <a:lnSpc>
                <a:spcPct val="90000"/>
              </a:lnSpc>
              <a:buFontTx/>
              <a:buNone/>
            </a:pPr>
            <a:endParaRPr lang="en-US" sz="2800"/>
          </a:p>
        </p:txBody>
      </p:sp>
      <p:sp>
        <p:nvSpPr>
          <p:cNvPr id="7172"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188913"/>
            <a:ext cx="8229600" cy="1143000"/>
          </a:xfrm>
        </p:spPr>
        <p:txBody>
          <a:bodyPr/>
          <a:lstStyle/>
          <a:p>
            <a:r>
              <a:rPr lang="en-US" sz="4000" b="1">
                <a:solidFill>
                  <a:schemeClr val="accent2"/>
                </a:solidFill>
              </a:rPr>
              <a:t>Some Previous Approaches</a:t>
            </a:r>
          </a:p>
        </p:txBody>
      </p:sp>
      <p:sp>
        <p:nvSpPr>
          <p:cNvPr id="8195" name="Rectangle 3"/>
          <p:cNvSpPr>
            <a:spLocks noGrp="1" noChangeArrowheads="1"/>
          </p:cNvSpPr>
          <p:nvPr>
            <p:ph type="body" idx="1"/>
          </p:nvPr>
        </p:nvSpPr>
        <p:spPr>
          <a:xfrm>
            <a:off x="457200" y="1600200"/>
            <a:ext cx="8229600" cy="4924425"/>
          </a:xfrm>
        </p:spPr>
        <p:txBody>
          <a:bodyPr/>
          <a:lstStyle/>
          <a:p>
            <a:pPr marL="609600" indent="-609600">
              <a:lnSpc>
                <a:spcPct val="90000"/>
              </a:lnSpc>
              <a:buFontTx/>
              <a:buAutoNum type="arabicPeriod"/>
            </a:pPr>
            <a:r>
              <a:rPr lang="en-US"/>
              <a:t>encrypt sensitive data and run all computations (application logic) on clients</a:t>
            </a:r>
          </a:p>
          <a:p>
            <a:pPr marL="609600" indent="-609600">
              <a:lnSpc>
                <a:spcPct val="90000"/>
              </a:lnSpc>
              <a:buFontTx/>
              <a:buNone/>
            </a:pPr>
            <a:endParaRPr lang="en-US"/>
          </a:p>
          <a:p>
            <a:pPr marL="609600" indent="-609600">
              <a:lnSpc>
                <a:spcPct val="90000"/>
              </a:lnSpc>
              <a:buFontTx/>
              <a:buNone/>
            </a:pPr>
            <a:r>
              <a:rPr lang="en-US"/>
              <a:t>2.  consider theoretical solutions such as fully homomorphic encryption </a:t>
            </a:r>
          </a:p>
          <a:p>
            <a:pPr marL="609600" indent="-609600">
              <a:lnSpc>
                <a:spcPct val="90000"/>
              </a:lnSpc>
              <a:buFontTx/>
              <a:buNone/>
            </a:pPr>
            <a:r>
              <a:rPr lang="en-US"/>
              <a:t>  -  allows servers to compute arbitrary          functions over encrypted data w/o first decrypting it    </a:t>
            </a:r>
          </a:p>
          <a:p>
            <a:pPr marL="609600" indent="-609600">
              <a:lnSpc>
                <a:spcPct val="90000"/>
              </a:lnSpc>
              <a:buFontTx/>
              <a:buNone/>
            </a:pPr>
            <a:r>
              <a:rPr lang="en-US"/>
              <a:t>  -  computationally expensive</a:t>
            </a:r>
          </a:p>
        </p:txBody>
      </p:sp>
      <p:sp>
        <p:nvSpPr>
          <p:cNvPr id="8196" name="Line 4"/>
          <p:cNvSpPr>
            <a:spLocks noChangeShapeType="1"/>
          </p:cNvSpPr>
          <p:nvPr/>
        </p:nvSpPr>
        <p:spPr bwMode="auto">
          <a:xfrm>
            <a:off x="0" y="1484313"/>
            <a:ext cx="9144000" cy="0"/>
          </a:xfrm>
          <a:prstGeom prst="line">
            <a:avLst/>
          </a:prstGeom>
          <a:noFill/>
          <a:ln w="117475">
            <a:solidFill>
              <a:schemeClr val="accent2"/>
            </a:solidFill>
            <a:round/>
            <a:headEnd/>
            <a:tailEnd/>
          </a:ln>
          <a:effectLst/>
        </p:spPr>
        <p:txBody>
          <a:bodyPr/>
          <a:lstStyle/>
          <a:p>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0825" y="188913"/>
            <a:ext cx="8642350" cy="576262"/>
          </a:xfrm>
        </p:spPr>
        <p:txBody>
          <a:bodyPr/>
          <a:lstStyle/>
          <a:p>
            <a:pPr algn="l"/>
            <a:r>
              <a:rPr lang="en-US" sz="4000" b="1">
                <a:solidFill>
                  <a:schemeClr val="accent2"/>
                </a:solidFill>
              </a:rPr>
              <a:t>CryptDB (Overview) – Key ideas</a:t>
            </a:r>
          </a:p>
        </p:txBody>
      </p:sp>
      <p:sp>
        <p:nvSpPr>
          <p:cNvPr id="9224" name="Rectangle 8"/>
          <p:cNvSpPr>
            <a:spLocks noGrp="1" noChangeArrowheads="1"/>
          </p:cNvSpPr>
          <p:nvPr>
            <p:ph type="body" idx="1"/>
          </p:nvPr>
        </p:nvSpPr>
        <p:spPr>
          <a:xfrm>
            <a:off x="179388" y="3213100"/>
            <a:ext cx="8713787" cy="3644900"/>
          </a:xfrm>
        </p:spPr>
        <p:txBody>
          <a:bodyPr/>
          <a:lstStyle/>
          <a:p>
            <a:pPr marL="609600" indent="-609600">
              <a:lnSpc>
                <a:spcPct val="90000"/>
              </a:lnSpc>
              <a:buFontTx/>
              <a:buAutoNum type="arabicPeriod"/>
            </a:pPr>
            <a:r>
              <a:rPr lang="en-US" sz="2400"/>
              <a:t>Introduce a db proxy which executes queries over encrypted data</a:t>
            </a:r>
          </a:p>
          <a:p>
            <a:pPr marL="609600" indent="-609600">
              <a:lnSpc>
                <a:spcPct val="90000"/>
              </a:lnSpc>
              <a:buFontTx/>
              <a:buNone/>
            </a:pPr>
            <a:endParaRPr lang="en-US" sz="1200"/>
          </a:p>
          <a:p>
            <a:pPr marL="609600" indent="-609600">
              <a:lnSpc>
                <a:spcPct val="90000"/>
              </a:lnSpc>
              <a:buFontTx/>
              <a:buAutoNum type="arabicPeriod" startAt="2"/>
            </a:pPr>
            <a:r>
              <a:rPr lang="en-US" sz="2400"/>
              <a:t>“Onions of encryption” adjust the encryption scheme depending on the run time SQL query so that most secure encryption is used which still allows efficient query evaluation</a:t>
            </a:r>
          </a:p>
          <a:p>
            <a:pPr marL="609600" indent="-609600">
              <a:lnSpc>
                <a:spcPct val="90000"/>
              </a:lnSpc>
              <a:buFontTx/>
              <a:buNone/>
            </a:pPr>
            <a:endParaRPr lang="en-US" sz="1200"/>
          </a:p>
          <a:p>
            <a:pPr marL="609600" indent="-609600">
              <a:lnSpc>
                <a:spcPct val="90000"/>
              </a:lnSpc>
              <a:buFontTx/>
              <a:buNone/>
            </a:pPr>
            <a:r>
              <a:rPr lang="en-US" sz="2400"/>
              <a:t>3.   Chain encryption keys to the online user’s password so that a user’s private data can only be decrypted if that user is on line. </a:t>
            </a:r>
          </a:p>
        </p:txBody>
      </p:sp>
      <p:pic>
        <p:nvPicPr>
          <p:cNvPr id="9225" name="Picture 9"/>
          <p:cNvPicPr>
            <a:picLocks noChangeAspect="1" noChangeArrowheads="1"/>
          </p:cNvPicPr>
          <p:nvPr/>
        </p:nvPicPr>
        <p:blipFill>
          <a:blip r:embed="rId3" cstate="print"/>
          <a:srcRect/>
          <a:stretch>
            <a:fillRect/>
          </a:stretch>
        </p:blipFill>
        <p:spPr bwMode="auto">
          <a:xfrm>
            <a:off x="0" y="908050"/>
            <a:ext cx="9144000" cy="216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1"/>
          </p:nvPr>
        </p:nvSpPr>
        <p:spPr>
          <a:xfrm>
            <a:off x="179388" y="2565400"/>
            <a:ext cx="8713787" cy="4292600"/>
          </a:xfrm>
        </p:spPr>
        <p:txBody>
          <a:bodyPr/>
          <a:lstStyle/>
          <a:p>
            <a:pPr marL="609600" indent="-609600">
              <a:lnSpc>
                <a:spcPct val="80000"/>
              </a:lnSpc>
              <a:buFontTx/>
              <a:buNone/>
            </a:pPr>
            <a:r>
              <a:rPr lang="en-US" sz="2400" b="1"/>
              <a:t>Application server</a:t>
            </a:r>
            <a:endParaRPr lang="en-US" sz="2400"/>
          </a:p>
          <a:p>
            <a:pPr marL="609600" indent="-609600">
              <a:lnSpc>
                <a:spcPct val="80000"/>
              </a:lnSpc>
            </a:pPr>
            <a:r>
              <a:rPr lang="en-US" sz="2200"/>
              <a:t>runs the application code and issues DBMS queries on behalf of one or more users</a:t>
            </a:r>
          </a:p>
          <a:p>
            <a:pPr marL="609600" indent="-609600">
              <a:lnSpc>
                <a:spcPct val="80000"/>
              </a:lnSpc>
            </a:pPr>
            <a:r>
              <a:rPr lang="en-US" sz="2200"/>
              <a:t>is modified so that it provides the db proxy with encryption keys</a:t>
            </a:r>
          </a:p>
          <a:p>
            <a:pPr marL="609600" indent="-609600">
              <a:lnSpc>
                <a:spcPct val="80000"/>
              </a:lnSpc>
            </a:pPr>
            <a:endParaRPr lang="en-US" sz="1800"/>
          </a:p>
          <a:p>
            <a:pPr marL="609600" indent="-609600">
              <a:lnSpc>
                <a:spcPct val="80000"/>
              </a:lnSpc>
              <a:buFontTx/>
              <a:buNone/>
            </a:pPr>
            <a:r>
              <a:rPr lang="en-US" sz="2400" b="1"/>
              <a:t>DBMS server </a:t>
            </a:r>
            <a:endParaRPr lang="en-US" sz="2400"/>
          </a:p>
          <a:p>
            <a:pPr marL="609600" indent="-609600">
              <a:lnSpc>
                <a:spcPct val="80000"/>
              </a:lnSpc>
            </a:pPr>
            <a:r>
              <a:rPr lang="en-US" sz="2200"/>
              <a:t>all its data is encrypted (including table and column names)</a:t>
            </a:r>
          </a:p>
          <a:p>
            <a:pPr marL="609600" indent="-609600">
              <a:lnSpc>
                <a:spcPct val="80000"/>
              </a:lnSpc>
            </a:pPr>
            <a:r>
              <a:rPr lang="en-US" sz="2200"/>
              <a:t>cluelessly processes encrypted data as if it were unencrypted</a:t>
            </a:r>
          </a:p>
          <a:p>
            <a:pPr marL="609600" indent="-609600">
              <a:lnSpc>
                <a:spcPct val="80000"/>
              </a:lnSpc>
            </a:pPr>
            <a:r>
              <a:rPr lang="en-US" sz="2200"/>
              <a:t>has user defined functions (UDFs) installed to allow it to compute on ciphertexts for certain operations</a:t>
            </a:r>
          </a:p>
          <a:p>
            <a:pPr marL="609600" indent="-609600">
              <a:lnSpc>
                <a:spcPct val="80000"/>
              </a:lnSpc>
            </a:pPr>
            <a:r>
              <a:rPr lang="en-US" sz="2200"/>
              <a:t>has some auxiliary tables (ex. Encrypted keys) used by the db proxy</a:t>
            </a:r>
          </a:p>
        </p:txBody>
      </p:sp>
      <p:pic>
        <p:nvPicPr>
          <p:cNvPr id="120836" name="Picture 4"/>
          <p:cNvPicPr>
            <a:picLocks noChangeAspect="1" noChangeArrowheads="1"/>
          </p:cNvPicPr>
          <p:nvPr/>
        </p:nvPicPr>
        <p:blipFill>
          <a:blip r:embed="rId3" cstate="print"/>
          <a:srcRect/>
          <a:stretch>
            <a:fillRect/>
          </a:stretch>
        </p:blipFill>
        <p:spPr bwMode="auto">
          <a:xfrm>
            <a:off x="0" y="260350"/>
            <a:ext cx="9144000" cy="216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179388" y="2781300"/>
            <a:ext cx="8713787" cy="3816350"/>
          </a:xfrm>
        </p:spPr>
        <p:txBody>
          <a:bodyPr/>
          <a:lstStyle/>
          <a:p>
            <a:pPr marL="609600" indent="-609600">
              <a:lnSpc>
                <a:spcPct val="80000"/>
              </a:lnSpc>
              <a:buFontTx/>
              <a:buNone/>
            </a:pPr>
            <a:r>
              <a:rPr lang="en-US" sz="2400" b="1"/>
              <a:t>Database proxy</a:t>
            </a:r>
            <a:endParaRPr lang="en-US" sz="2400"/>
          </a:p>
          <a:p>
            <a:pPr marL="609600" indent="-609600">
              <a:lnSpc>
                <a:spcPct val="80000"/>
              </a:lnSpc>
            </a:pPr>
            <a:r>
              <a:rPr lang="en-US" sz="2200"/>
              <a:t>Encrypts queries received from application and sends them to DBMS</a:t>
            </a:r>
          </a:p>
          <a:p>
            <a:pPr marL="609600" indent="-609600">
              <a:lnSpc>
                <a:spcPct val="80000"/>
              </a:lnSpc>
            </a:pPr>
            <a:r>
              <a:rPr lang="en-US" sz="2200"/>
              <a:t>Changes some query operators if necessary, while preserving query's semantics</a:t>
            </a:r>
          </a:p>
          <a:p>
            <a:pPr marL="609600" indent="-609600">
              <a:lnSpc>
                <a:spcPct val="80000"/>
              </a:lnSpc>
            </a:pPr>
            <a:r>
              <a:rPr lang="en-US" sz="2200"/>
              <a:t>Decrypts DBMS returned results and send them to the application</a:t>
            </a:r>
          </a:p>
          <a:p>
            <a:pPr marL="609600" indent="-609600">
              <a:lnSpc>
                <a:spcPct val="80000"/>
              </a:lnSpc>
            </a:pPr>
            <a:r>
              <a:rPr lang="en-US" sz="2200"/>
              <a:t>Stores master key(s) and an annotated version of application schema (which it uses to check access rights, and to keep track of current encryption level, or onion layer,  </a:t>
            </a:r>
            <a:r>
              <a:rPr lang="en-US" sz="2200" b="1" i="1"/>
              <a:t>on each column</a:t>
            </a:r>
            <a:r>
              <a:rPr lang="en-US" sz="2200"/>
              <a:t>)</a:t>
            </a:r>
          </a:p>
          <a:p>
            <a:pPr marL="609600" indent="-609600">
              <a:lnSpc>
                <a:spcPct val="80000"/>
              </a:lnSpc>
            </a:pPr>
            <a:r>
              <a:rPr lang="en-US" sz="2200"/>
              <a:t>Decides the key = f(user, query) to be used for encrypting/decrypting each data item</a:t>
            </a:r>
          </a:p>
          <a:p>
            <a:pPr marL="609600" indent="-609600">
              <a:lnSpc>
                <a:spcPct val="80000"/>
              </a:lnSpc>
            </a:pPr>
            <a:endParaRPr lang="en-US" sz="2200"/>
          </a:p>
        </p:txBody>
      </p:sp>
      <p:pic>
        <p:nvPicPr>
          <p:cNvPr id="122883" name="Picture 3"/>
          <p:cNvPicPr>
            <a:picLocks noChangeAspect="1" noChangeArrowheads="1"/>
          </p:cNvPicPr>
          <p:nvPr/>
        </p:nvPicPr>
        <p:blipFill>
          <a:blip r:embed="rId3" cstate="print"/>
          <a:srcRect/>
          <a:stretch>
            <a:fillRect/>
          </a:stretch>
        </p:blipFill>
        <p:spPr bwMode="auto">
          <a:xfrm>
            <a:off x="0" y="260350"/>
            <a:ext cx="9144000" cy="216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2803</TotalTime>
  <Words>3187</Words>
  <Application>Microsoft Office PowerPoint</Application>
  <PresentationFormat>On-screen Show (4:3)</PresentationFormat>
  <Paragraphs>381</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굴림</vt:lpstr>
      <vt:lpstr>Wingdings</vt:lpstr>
      <vt:lpstr>Default Design</vt:lpstr>
      <vt:lpstr>   CryptDB:  Protecting Confidentiality with Encrypted Query Processing  by  Raluca Ada Popa      Catherine M. S. Redfield   Nickolai Zeldovich  Hari Balakrishnan   MIT CSAIL  </vt:lpstr>
      <vt:lpstr>Some Confidentiality Breaches from this Year</vt:lpstr>
      <vt:lpstr>Some Website Confidentiality Breaches from this Year</vt:lpstr>
      <vt:lpstr>Confidentiality and CryptDB</vt:lpstr>
      <vt:lpstr>Design Challenges</vt:lpstr>
      <vt:lpstr>Some Previous Approaches</vt:lpstr>
      <vt:lpstr>CryptDB (Overview) – Key ideas</vt:lpstr>
      <vt:lpstr>Slide 8</vt:lpstr>
      <vt:lpstr>Slide 9</vt:lpstr>
      <vt:lpstr>Slide 10</vt:lpstr>
      <vt:lpstr>Implementing Layered Encryption  (aka Onions of Encryption)</vt:lpstr>
      <vt:lpstr>Cryptographic System Details</vt:lpstr>
      <vt:lpstr>Cryptographic System Details</vt:lpstr>
      <vt:lpstr>Encrypting the DBMS Data and Incorporating Onions</vt:lpstr>
      <vt:lpstr>Keys and Onions</vt:lpstr>
      <vt:lpstr>An Dynamic Encrypted SQL Query</vt:lpstr>
      <vt:lpstr>Slide 17</vt:lpstr>
      <vt:lpstr>Slide 18</vt:lpstr>
      <vt:lpstr>Slide 19</vt:lpstr>
      <vt:lpstr>Slide 20</vt:lpstr>
      <vt:lpstr>Slide 21</vt:lpstr>
      <vt:lpstr>Multiple User and Protection Against Threat Type 2</vt:lpstr>
      <vt:lpstr>Multiple User and Protection Against Threat type 2</vt:lpstr>
      <vt:lpstr>Multiple User and Protection Against Threat Type 2</vt:lpstr>
      <vt:lpstr>Security and Performance Improvement Ideas</vt:lpstr>
      <vt:lpstr>Performance:  Modifications Required</vt:lpstr>
      <vt:lpstr>Performance:  Query Completion and Data Leakage</vt:lpstr>
      <vt:lpstr>Performance:  TPC-C Throughput  (w/ CryptDB trained on query set)</vt:lpstr>
      <vt:lpstr>Performance:  TPC-C Throughput  (w/ CryptDB trained on query set)</vt:lpstr>
      <vt:lpstr>Performance:  Multi-user phpBB Web Forum Application</vt:lpstr>
      <vt:lpstr>Miscellaneous Information</vt:lpstr>
    </vt:vector>
  </TitlesOfParts>
  <Company>york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Taint Tracking Through UTF Extension</dc:title>
  <dc:creator>youngim</dc:creator>
  <cp:lastModifiedBy>Jarek</cp:lastModifiedBy>
  <cp:revision>99</cp:revision>
  <dcterms:created xsi:type="dcterms:W3CDTF">2012-01-27T16:47:48Z</dcterms:created>
  <dcterms:modified xsi:type="dcterms:W3CDTF">2012-10-26T13:53:01Z</dcterms:modified>
</cp:coreProperties>
</file>