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Spectral" panose="020B0604020202020204" charset="0"/>
      <p:regular r:id="rId34"/>
      <p:bold r:id="rId35"/>
      <p:italic r:id="rId36"/>
      <p:boldItalic r:id="rId37"/>
    </p:embeddedFont>
    <p:embeddedFont>
      <p:font typeface="Caveat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80" y="7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9FDC-74B7-4236-858D-533E44B063C7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F986-5EA6-4A7B-BB1A-5F87A2B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847d3fcaf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847d3fcaf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47d3fcaf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847d3fcaf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847d3fcaf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847d3fcaf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84fa6cac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84fa6cac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84fa6ca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84fa6ca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84fa6cac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84fa6cac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4fa6cac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4fa6cac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84fa6ca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84fa6cac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47d3fcaf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847d3fcaf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847d3fcaf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847d3fcaf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47d3fc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47d3fc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847d3fcaf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847d3fcaf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847d3fcaf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847d3fcaf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847d3fcaf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847d3fcaf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847d3fcaf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847d3fcaf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853a674e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853a674e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853a674e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853a674e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847d3fcaf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847d3fcaf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847d3fcaf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847d3fcaf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84fa6cac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84fa6cac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84fa6cac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84fa6cac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4fa6ca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4fa6cac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853a674eb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853a674eb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47d3fc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47d3fc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84fa6cac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84fa6cac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47d3fc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847d3fc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4fa6cac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4fa6cac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47d3fca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47d3fca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847d3fca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847d3fca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node2vec: Scalable Feature Learning for Networks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Aditya Grover et al. 	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Presented By: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0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Saim Mehmood		Ahmadreza Jeddi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Skip-gram model, Cont.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311700" y="1232900"/>
            <a:ext cx="85206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tral"/>
              <a:buChar char="●"/>
            </a:pPr>
            <a:r>
              <a:rPr lang="en" sz="18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Let’s say we have V words in our vocabulary</a:t>
            </a:r>
            <a:endParaRPr sz="18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tral"/>
              <a:buChar char="●"/>
            </a:pPr>
            <a:r>
              <a:rPr lang="en" sz="18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Use one-hot encoding to train the network</a:t>
            </a:r>
            <a:endParaRPr sz="18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475" y="1704400"/>
            <a:ext cx="4862076" cy="30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5265125" y="4572000"/>
            <a:ext cx="361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Add things like, when everything is learned, freeze all the weights, give in all the 1hot vectors =&gt; this is equal to weight matrix</a:t>
            </a:r>
            <a:endParaRPr sz="900"/>
          </a:p>
        </p:txBody>
      </p:sp>
      <p:sp>
        <p:nvSpPr>
          <p:cNvPr id="123" name="Google Shape;123;p22"/>
          <p:cNvSpPr txBox="1"/>
          <p:nvPr/>
        </p:nvSpPr>
        <p:spPr>
          <a:xfrm>
            <a:off x="311700" y="2398550"/>
            <a:ext cx="31455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hidden layer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activation function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Stochastic gradient descent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59825" y="3479750"/>
            <a:ext cx="38736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= 10000 (size of vocabulary)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neurons in hidden layer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“ants” as input to network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Node Embedding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2014, DeepWalk: Online Learning of Social Representations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24550" y="1989675"/>
            <a:ext cx="85371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graph as a document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332800" y="2658375"/>
            <a:ext cx="8520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walks will be the sentences in this document</a:t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38675" y="3400775"/>
            <a:ext cx="8493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Walk In graph G(V,E):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sequences of nodes &lt;v1, v2, …, vk&gt;, such that each (vi, vi+1) is an edge in 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General method for node embedding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163" y="3092613"/>
            <a:ext cx="351472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20975"/>
            <a:ext cx="42603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3083175" y="4021650"/>
            <a:ext cx="2145000" cy="26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Classic Search Strategies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311700" y="1130325"/>
            <a:ext cx="6814200" cy="3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of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sampling neighborhoods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of a source node     can be viewed as a form of local search.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sampling strategies for generating neighborhood sets: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Breadth-first Sampling (BFS)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Depth-first Sampling (DFS)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225" y="1243325"/>
            <a:ext cx="284000" cy="2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075" y="1259350"/>
            <a:ext cx="225300" cy="2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Breadth-first Sampling (BFS)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1"/>
          </p:nvPr>
        </p:nvSpPr>
        <p:spPr>
          <a:xfrm>
            <a:off x="311700" y="1130325"/>
            <a:ext cx="68142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Neighborhood      is restricted to nodes which are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 neighbors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source    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neighborhood of size          BFS samples nodes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. 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575" y="1249250"/>
            <a:ext cx="284000" cy="2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9025" y="1555150"/>
            <a:ext cx="225300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6850" y="2092000"/>
            <a:ext cx="482475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575" y="2356575"/>
            <a:ext cx="803525" cy="2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 b="15561"/>
          <a:stretch/>
        </p:blipFill>
        <p:spPr>
          <a:xfrm>
            <a:off x="1855975" y="2692400"/>
            <a:ext cx="4661426" cy="165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5453600" y="3535500"/>
            <a:ext cx="956700" cy="35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4791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BFS    Structural Equivalence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259750" y="1101450"/>
            <a:ext cx="58536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Nodes that have similar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roles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networks should be embedded closely together.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E.g., nodes     and      in fig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Restricting search to nearby nodes,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BFS gives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view.</a:t>
            </a:r>
            <a:b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roles such as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inferred using BFS.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2654275" y="538400"/>
            <a:ext cx="225300" cy="15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000" y="1791850"/>
            <a:ext cx="225300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0675" y="1804588"/>
            <a:ext cx="225300" cy="18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6">
            <a:alphaModFix/>
          </a:blip>
          <a:srcRect b="15775"/>
          <a:stretch/>
        </p:blipFill>
        <p:spPr>
          <a:xfrm>
            <a:off x="4660850" y="1791850"/>
            <a:ext cx="4246499" cy="16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950650" y="2633375"/>
            <a:ext cx="956700" cy="35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Depth-first Sampling (DFS)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311700" y="1130325"/>
            <a:ext cx="6598200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Neighborhood consists of nodes sequentially sampled at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distances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source node    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neighborhood of size          DFS samples nodes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125" y="1532150"/>
            <a:ext cx="225300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563" y="2092000"/>
            <a:ext cx="482475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50" y="2331000"/>
            <a:ext cx="932850" cy="2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7">
            <a:alphaModFix/>
          </a:blip>
          <a:srcRect b="15561"/>
          <a:stretch/>
        </p:blipFill>
        <p:spPr>
          <a:xfrm>
            <a:off x="1855975" y="2692400"/>
            <a:ext cx="4661426" cy="165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5504050" y="3098100"/>
            <a:ext cx="956700" cy="35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ctrTitle"/>
          </p:nvPr>
        </p:nvSpPr>
        <p:spPr>
          <a:xfrm>
            <a:off x="4791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DFS    Homophily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1"/>
          </p:nvPr>
        </p:nvSpPr>
        <p:spPr>
          <a:xfrm>
            <a:off x="259750" y="1101450"/>
            <a:ext cx="58536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Nodes that are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interconnected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belong to similar network communities should be embedded closely together.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E.g., nodes     and     in fig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DFS sampled nodes reflect a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macro-view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nodes neighborhood.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3353925" y="538400"/>
            <a:ext cx="225300" cy="15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325" y="2074700"/>
            <a:ext cx="225300" cy="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5">
            <a:alphaModFix/>
          </a:blip>
          <a:srcRect b="13674"/>
          <a:stretch/>
        </p:blipFill>
        <p:spPr>
          <a:xfrm>
            <a:off x="4572000" y="1791850"/>
            <a:ext cx="4335350" cy="1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8800" y="2089459"/>
            <a:ext cx="225300" cy="185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7950650" y="2216250"/>
            <a:ext cx="956700" cy="35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76860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Visualization of Les Miserables Network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975" y="1250200"/>
            <a:ext cx="3854277" cy="360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259750" y="1101450"/>
            <a:ext cx="47571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Generated by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node2vec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 colors reflecting: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Homophily (top)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Equivalence (bottom)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Flexible notion of neighborhood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265450" y="1209925"/>
            <a:ext cx="67335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design a flexible neighborhood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sampling strategy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allows them to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smoothly interpolate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BFS and DFS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above sampling strategy is achieved by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 biased random walk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explores neighborhoods in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BFS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well as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fashion.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Background: Networks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965600"/>
            <a:ext cx="4260300" cy="3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Ubiquitous in real world.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include: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Social, Road, World Wide Web &amp; IoT etc.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general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structure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types of data can be formulated as networks.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275" y="1267900"/>
            <a:ext cx="4185349" cy="34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Drawbacks of DeepWalk and 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"/>
          </p:nvPr>
        </p:nvSpPr>
        <p:spPr>
          <a:xfrm>
            <a:off x="265450" y="1067525"/>
            <a:ext cx="6893100" cy="3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DeepWalk: learns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d-dimensional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 representations by simulating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random walks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Can be observed as a special case of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node2vec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parameters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1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= 1.</a:t>
            </a:r>
            <a:b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LINE: learns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d-dimensional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 representations in two steps: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/ 2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dimensions by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BFS-style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/ 2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dimensions by sampling nodes at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2-hop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distance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Networks represent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homophily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equivalence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are not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effectively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covered by the above two methods.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How Node2vec take random walks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>
            <a:off x="311700" y="1193975"/>
            <a:ext cx="8520600" cy="15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Setup: Parameters Just the same as DeepWalk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Dimensionality (D) : 128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walks starting from each node (r) : 10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 Length (l) : 80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Size (k) : 10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458625" y="4550825"/>
            <a:ext cx="45015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Say that each node has degree at least one</a:t>
            </a:r>
            <a:endParaRPr sz="100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875" y="4105463"/>
            <a:ext cx="41624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311700" y="2786975"/>
            <a:ext cx="6581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random walk: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initial node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look at the neighbors, select one as the next node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 repeat step 2 until the length of random walk is equal l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7294151" y="98274"/>
            <a:ext cx="453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Where node2vec really comes in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Biasing the selection of next node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050" y="3688650"/>
            <a:ext cx="3640250" cy="12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248" y="1320973"/>
            <a:ext cx="2624850" cy="18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/>
          <p:nvPr/>
        </p:nvSpPr>
        <p:spPr>
          <a:xfrm>
            <a:off x="311700" y="1761155"/>
            <a:ext cx="548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edge in random walk :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at node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select next node from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neighbors ?</a:t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311700" y="2789850"/>
            <a:ext cx="38229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do you like to go back to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 </a:t>
            </a:r>
            <a:endParaRPr/>
          </a:p>
        </p:txBody>
      </p:sp>
      <p:sp>
        <p:nvSpPr>
          <p:cNvPr id="235" name="Google Shape;235;p34"/>
          <p:cNvSpPr txBox="1"/>
          <p:nvPr/>
        </p:nvSpPr>
        <p:spPr>
          <a:xfrm>
            <a:off x="359825" y="3333850"/>
            <a:ext cx="46074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do you like to go far from 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 </a:t>
            </a:r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4168425" y="3365475"/>
            <a:ext cx="23001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⟶  parameter   “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4068250" y="2828375"/>
            <a:ext cx="32172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⟶  parameter  “</a:t>
            </a: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Overview of node2vec algorithm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725" y="1476050"/>
            <a:ext cx="4924425" cy="32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Edge Embedding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prediction deals with pairs of nodes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aseline="30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aseline="30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413" y="3296450"/>
            <a:ext cx="479107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311700" y="1875375"/>
            <a:ext cx="474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to find embeddings of edges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311700" y="2444463"/>
            <a:ext cx="71625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Embedding of edge (u,v) done by a binary operator g(u, v) : V × V ⟶ R</a:t>
            </a:r>
            <a:r>
              <a:rPr lang="en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Node2vec Scalability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time is linear in number of nodes   ⟶   O( a |V| 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is constant relying on R (numWalks) and L (walkLength)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375" y="2120575"/>
            <a:ext cx="3910825" cy="27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 txBox="1"/>
          <p:nvPr/>
        </p:nvSpPr>
        <p:spPr>
          <a:xfrm>
            <a:off x="311700" y="2286000"/>
            <a:ext cx="6096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Optimization (SGD) use negative sampling</a:t>
            </a: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311700" y="3429000"/>
            <a:ext cx="44733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Erdos-Renyi graphs with an average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degree of 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Results: Multi-label Classification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8"/>
          <p:cNvSpPr txBox="1">
            <a:spLocks noGrp="1"/>
          </p:cNvSpPr>
          <p:nvPr>
            <p:ph type="subTitle" idx="1"/>
          </p:nvPr>
        </p:nvSpPr>
        <p:spPr>
          <a:xfrm>
            <a:off x="265450" y="970175"/>
            <a:ext cx="6860400" cy="3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node is assigned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a finite set     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of algorithms on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fraction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nodes.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is to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remaining nodes.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Datasets used: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BlogCatalog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network of social relationships of bloggers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Protein-Protein Interactions (PPI)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subgraph of PPI network for Homo Sapiens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co-occurrence network of words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025" y="1077200"/>
            <a:ext cx="211450" cy="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Graphs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9"/>
          <p:cNvSpPr txBox="1">
            <a:spLocks noGrp="1"/>
          </p:cNvSpPr>
          <p:nvPr>
            <p:ph type="subTitle" idx="1"/>
          </p:nvPr>
        </p:nvSpPr>
        <p:spPr>
          <a:xfrm>
            <a:off x="7221450" y="1320975"/>
            <a:ext cx="16110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x-axis shows fraction of labeled data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00" y="1015050"/>
            <a:ext cx="6597701" cy="387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Results: Link Prediction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0"/>
          <p:cNvSpPr txBox="1">
            <a:spLocks noGrp="1"/>
          </p:cNvSpPr>
          <p:nvPr>
            <p:ph type="subTitle" idx="1"/>
          </p:nvPr>
        </p:nvSpPr>
        <p:spPr>
          <a:xfrm>
            <a:off x="265450" y="970175"/>
            <a:ext cx="6860400" cy="3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a network with certain fraction of edges removed, we would like to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edges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Datasets used: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nodes and edges represents friendships &amp; relationships between them.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PPI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node represents a protein, and an edge indicates a biological interaction between a pair of proteins.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nodes represent scientists, and an edge indicates collaboration between them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300" y="919075"/>
            <a:ext cx="3731875" cy="36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575" y="2123525"/>
            <a:ext cx="3400950" cy="126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1"/>
          <p:cNvSpPr txBox="1">
            <a:spLocks noGrp="1"/>
          </p:cNvSpPr>
          <p:nvPr>
            <p:ph type="subTitle" idx="1"/>
          </p:nvPr>
        </p:nvSpPr>
        <p:spPr>
          <a:xfrm>
            <a:off x="5680125" y="3676375"/>
            <a:ext cx="31524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None of feature learning algorithms have been previously used for link prediction, they additionally evaluate </a:t>
            </a:r>
            <a:r>
              <a:rPr lang="en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node2vec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against heuristic scores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1"/>
          <p:cNvSpPr txBox="1">
            <a:spLocks noGrp="1"/>
          </p:cNvSpPr>
          <p:nvPr>
            <p:ph type="subTitle" idx="1"/>
          </p:nvPr>
        </p:nvSpPr>
        <p:spPr>
          <a:xfrm>
            <a:off x="1129125" y="4555950"/>
            <a:ext cx="39042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Under Curve (AUC) scores for link prediction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Network Mining: Ranking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1023750"/>
            <a:ext cx="4202100" cy="3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Edges between nodes identify the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co-authorship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papers.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Ranking helps in discovering the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influential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author.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725" y="1295850"/>
            <a:ext cx="4559100" cy="296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ctrTitle"/>
          </p:nvPr>
        </p:nvSpPr>
        <p:spPr>
          <a:xfrm>
            <a:off x="311700" y="34520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2497650" y="2222500"/>
            <a:ext cx="4064100" cy="1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veat"/>
                <a:ea typeface="Caveat"/>
                <a:cs typeface="Caveat"/>
                <a:sym typeface="Caveat"/>
              </a:rPr>
              <a:t>Thank You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Network Mining: Community Detection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38157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tend to work together?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Dividing graph representation 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set of communities: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Learning, Information Retrieval &amp; Data Mining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401" y="1758275"/>
            <a:ext cx="4793974" cy="303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311700" y="36390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Tasks: Node Classification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311700" y="1015638"/>
            <a:ext cx="47061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Interested in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predicting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most probable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nodes in a network.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predicting interests of users.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Protein-protein interaction (PPI)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network: predicting functional labels of proteins.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d1 is democrat, d2 is republican. What about d3 &amp; d4?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925" y="1632675"/>
            <a:ext cx="3852950" cy="28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Tasks: Link Prediction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311700" y="1023750"/>
            <a:ext cx="4202100" cy="3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wish to predict whether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pair of nodes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network have an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connecting them.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Usefulness of Link Prediction: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genomics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helps us discover novel interactions between genes.</a:t>
            </a:r>
            <a:b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can identify real-world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075" y="1398275"/>
            <a:ext cx="4493803" cy="30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Contribution &amp; Main Idea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11700" y="1130325"/>
            <a:ext cx="6814200" cy="17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key contribution is in defining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 notion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node’s network neighborhood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choosing an appropriate notion, </a:t>
            </a:r>
            <a:r>
              <a:rPr lang="en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node2vec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learn representations that organize nodes based on their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roles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(structural equivalence) and </a:t>
            </a: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communities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(homophily) they belong to.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275" y="2888625"/>
            <a:ext cx="4875186" cy="19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Word2Vec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 (feature) learning: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Automatically learn representations needed for feature detection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96300" y="3324425"/>
            <a:ext cx="1753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Tell things like: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1) neural  networks take numbers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2) not all the datasets are originally in numerical form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3) for words, we sometimes use oneHot, here to learn we also use oneHot</a:t>
            </a:r>
            <a:endParaRPr sz="8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025" y="2417238"/>
            <a:ext cx="53340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31600" y="2159000"/>
            <a:ext cx="23988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Exampel: CNNs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ctrTitle"/>
          </p:nvPr>
        </p:nvSpPr>
        <p:spPr>
          <a:xfrm>
            <a:off x="311700" y="352250"/>
            <a:ext cx="68142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Skip-gram model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311700" y="1320975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text document is given: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set of sentences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0" y="1805400"/>
            <a:ext cx="4725951" cy="28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311700" y="2311425"/>
            <a:ext cx="34785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data to give into neural network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window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window size 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851</Words>
  <Application>Microsoft Office PowerPoint</Application>
  <PresentationFormat>On-screen Show (16:9)</PresentationFormat>
  <Paragraphs>190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Spectral</vt:lpstr>
      <vt:lpstr>Caveat</vt:lpstr>
      <vt:lpstr>Simple Light</vt:lpstr>
      <vt:lpstr>PowerPoint Presentation</vt:lpstr>
      <vt:lpstr>Background: Networks</vt:lpstr>
      <vt:lpstr>Network Mining: Ranking</vt:lpstr>
      <vt:lpstr>Network Mining: Community Detection</vt:lpstr>
      <vt:lpstr>Tasks: Node Classification</vt:lpstr>
      <vt:lpstr>Tasks: Link Prediction</vt:lpstr>
      <vt:lpstr>Contribution &amp; Main Idea</vt:lpstr>
      <vt:lpstr>Word2Vec</vt:lpstr>
      <vt:lpstr>Skip-gram model</vt:lpstr>
      <vt:lpstr>Skip-gram model, Cont.</vt:lpstr>
      <vt:lpstr>Node Embedding</vt:lpstr>
      <vt:lpstr>General method for node embedding</vt:lpstr>
      <vt:lpstr>Classic Search Strategies</vt:lpstr>
      <vt:lpstr>Breadth-first Sampling (BFS)</vt:lpstr>
      <vt:lpstr>BFS    Structural Equivalence</vt:lpstr>
      <vt:lpstr>Depth-first Sampling (DFS)</vt:lpstr>
      <vt:lpstr>DFS    Homophily</vt:lpstr>
      <vt:lpstr>Visualization of Les Miserables Network</vt:lpstr>
      <vt:lpstr>Flexible notion of neighborhood</vt:lpstr>
      <vt:lpstr>Drawbacks of DeepWalk and LINE</vt:lpstr>
      <vt:lpstr>How Node2vec take random walks</vt:lpstr>
      <vt:lpstr>Where node2vec really comes in</vt:lpstr>
      <vt:lpstr>Overview of node2vec algorithm</vt:lpstr>
      <vt:lpstr>Edge Embedding</vt:lpstr>
      <vt:lpstr>Node2vec Scalability</vt:lpstr>
      <vt:lpstr>Results: Multi-label Classification</vt:lpstr>
      <vt:lpstr>Graphs</vt:lpstr>
      <vt:lpstr>Results: Link Prediction</vt:lpstr>
      <vt:lpstr>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aan</cp:lastModifiedBy>
  <cp:revision>1</cp:revision>
  <cp:lastPrinted>2018-11-28T15:31:09Z</cp:lastPrinted>
  <dcterms:modified xsi:type="dcterms:W3CDTF">2018-11-28T15:32:02Z</dcterms:modified>
</cp:coreProperties>
</file>