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1"/>
  </p:notesMasterIdLst>
  <p:sldIdLst>
    <p:sldId id="397" r:id="rId2"/>
    <p:sldId id="402" r:id="rId3"/>
    <p:sldId id="403" r:id="rId4"/>
    <p:sldId id="404" r:id="rId5"/>
    <p:sldId id="405" r:id="rId6"/>
    <p:sldId id="398" r:id="rId7"/>
    <p:sldId id="399" r:id="rId8"/>
    <p:sldId id="400" r:id="rId9"/>
    <p:sldId id="401" r:id="rId10"/>
    <p:sldId id="407" r:id="rId11"/>
    <p:sldId id="408" r:id="rId12"/>
    <p:sldId id="409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9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1014" y="-78"/>
      </p:cViewPr>
      <p:guideLst>
        <p:guide orient="horz" pos="2160"/>
        <p:guide orient="horz" pos="1761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D26C44-5CA0-43BC-8F63-F377F2955DF1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51C50C-7523-4D61-A1F0-C6E8E81E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4A80640-2029-4B71-849E-B237A6CFC2DF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6347-9533-4843-9A7C-D9DABED5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B81D-3CF5-48B5-A973-5ED6E3D73905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F70E-CDCB-4819-9121-C514C67D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562B-E9F0-4E7A-B19D-FAEFC9BE15F8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13BB-AE6C-4671-B594-20B98DB6C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AB63-66A8-4B18-83C5-B42D4343CC12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4700-9E79-4405-9E55-B347C6AC5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4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6A24-A4CA-4FAB-9FB2-26D3C04A78A3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57C4-91FA-4DD5-801D-DD1BF7B2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385A-B63E-4779-86CA-B6B5B0CB7DF4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75B0-1DAE-4E0A-BD2F-C21E25F9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24C4-99CA-470C-B228-FFCD3809AE64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A82F-9C8D-495F-A218-EA691331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CD6A-73D8-4683-8E87-02F3A713AE97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D47F-BA81-4AFA-81A8-BB24143EB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710F-D868-448D-9D72-0BFF58011217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DC3E-825B-425C-89AF-447240277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8CCE-54D0-4B4B-83DE-2AB8E5E2F0A5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5771-519E-4C0C-8A8C-700879363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5997-6352-4028-80B0-B0A9035D4F31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BBF6-1DC8-484E-9152-9354D4398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B8B2-FA3C-4182-A7E2-E3149CBDD7E1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B400-FDFC-4845-8D18-819F120B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601E1-FA31-4320-A6F7-2A68317ADB89}" type="datetime1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C070B-865F-49B4-BEBC-737D2371D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8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Map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vs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first glance, the singleton pattern does not seem to offer any advantages to using a utility class</a:t>
            </a:r>
          </a:p>
          <a:p>
            <a:pPr lvl="1"/>
            <a:r>
              <a:rPr lang="en-US" dirty="0" smtClean="0"/>
              <a:t>i.e., a utility class with non-final static fields looks a lot like a single object with non-static fields</a:t>
            </a:r>
          </a:p>
          <a:p>
            <a:r>
              <a:rPr lang="en-US" dirty="0" smtClean="0"/>
              <a:t>there is a fundamental difference between a singleton and a utility class:</a:t>
            </a:r>
          </a:p>
          <a:p>
            <a:pPr lvl="1"/>
            <a:r>
              <a:rPr lang="en-US" dirty="0" smtClean="0"/>
              <a:t>a singleton represents an object whereas a utility is a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6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private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private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private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7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getAreaCode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getExchangeCode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getStationCode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4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4185E-80E0-4FDB-AD54-F0369EC1C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|| </a:t>
            </a:r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C0"/>
                </a:solidFill>
                <a:latin typeface="Consolas"/>
              </a:rPr>
              <a:t>        </a:t>
            </a:r>
            <a:r>
              <a:rPr lang="en-US" sz="14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|| </a:t>
            </a:r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C0"/>
                </a:solidFill>
                <a:latin typeface="Consolas"/>
              </a:rPr>
              <a:t>        </a:t>
            </a:r>
            <a:r>
              <a:rPr lang="en-US" sz="14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other.</a:t>
            </a:r>
            <a:r>
              <a:rPr lang="en-US" sz="14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1400" dirty="0" smtClean="0"/>
          </a:p>
        </p:txBody>
      </p:sp>
    </p:spTree>
    <p:extLst>
      <p:ext uri="{BB962C8B-B14F-4D97-AF65-F5344CB8AC3E}">
        <p14:creationId xmlns:p14="http://schemas.microsoft.com/office/powerpoint/2010/main" val="11199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Mixing Static and Non-static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Multiton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92A0-5C8F-4725-A4B5-01A2AD50B6C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6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5C50C-A003-4364-B482-4213BF8BE8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review maps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factory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UML Class Diagram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57175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9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Instance per State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908DF7-637D-44D6-9B59-31ED0E76EF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Java language specification guarantees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are not duplicated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prints: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same object? true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compiler ensures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all refer to the same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single instance per unique state</a:t>
            </a:r>
            <a:endParaRPr lang="en-US" dirty="0"/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720725" y="2228850"/>
            <a:ext cx="7702550" cy="21717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s1 = "xyz";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s2 = "xyz";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how many String instances are there?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System.out.println("same object? " + (s1 == s2) 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7631113" y="5886450"/>
            <a:ext cx="1229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4.5</a:t>
            </a:r>
            <a:r>
              <a:rPr lang="en-CA" dirty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3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Multiton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5AE5A8-8031-4C0F-B308-01C2BC08A9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singleton</a:t>
            </a:r>
            <a:r>
              <a:rPr lang="en-CA" dirty="0" smtClean="0"/>
              <a:t> class manages a single instance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err="1" smtClean="0"/>
              <a:t>multiton</a:t>
            </a:r>
            <a:r>
              <a:rPr lang="en-CA" dirty="0" smtClean="0"/>
              <a:t> class manages multiple instances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manage multiple instances?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collection of some sort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does the client request an instance with a particular state?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needs to pass the desired state as arguments to a method</a:t>
            </a:r>
          </a:p>
        </p:txBody>
      </p:sp>
    </p:spTree>
    <p:extLst>
      <p:ext uri="{BB962C8B-B14F-4D97-AF65-F5344CB8AC3E}">
        <p14:creationId xmlns:p14="http://schemas.microsoft.com/office/powerpoint/2010/main" val="9143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Singleton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Multiton</a:t>
            </a:r>
            <a:r>
              <a:rPr lang="en-CA" dirty="0" smtClean="0"/>
              <a:t> UML Diagram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55148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18829" y="400507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instances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Map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(Object) :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CA" sz="20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8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one instance</a:t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Santa INSTANCE = new Santa();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zero-parameter </a:t>
            </a:r>
            <a:r>
              <a:rPr lang="en-CA" dirty="0" err="1" smtClean="0"/>
              <a:t>accessor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Santa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9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vs utility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want your singleton/utility class to implement an interface</a:t>
            </a:r>
          </a:p>
          <a:p>
            <a:pPr lvl="1"/>
            <a:r>
              <a:rPr lang="en-US" dirty="0" smtClean="0"/>
              <a:t>up to and including Java 7, a utility class could not implement an interface</a:t>
            </a:r>
          </a:p>
          <a:p>
            <a:pPr lvl="1"/>
            <a:r>
              <a:rPr lang="en-US" dirty="0" smtClean="0"/>
              <a:t>a singleton can freely implement interfaces</a:t>
            </a:r>
          </a:p>
          <a:p>
            <a:pPr lvl="1"/>
            <a:endParaRPr lang="en-US" dirty="0"/>
          </a:p>
          <a:p>
            <a:r>
              <a:rPr lang="en-US" dirty="0" smtClean="0"/>
              <a:t>Java 8 now allows static methods in interfaces</a:t>
            </a:r>
          </a:p>
          <a:p>
            <a:pPr lvl="1"/>
            <a:r>
              <a:rPr lang="en-US" dirty="0" smtClean="0"/>
              <a:t>a utility class can now implement an interface that has all static methods</a:t>
            </a:r>
          </a:p>
          <a:p>
            <a:pPr lvl="2"/>
            <a:r>
              <a:rPr lang="en-US" dirty="0" smtClean="0"/>
              <a:t>but a utility class still cannot implement an interface having non-static methods (such as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9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multiple instances (each with unique state)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needs to provide state information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9076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Map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DACB63-C771-4916-B9FE-15C87F1CFD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map stores key-value pairs</a:t>
            </a:r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CA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values are put into the map using the key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28950" y="2114550"/>
            <a:ext cx="1279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FF0000"/>
                </a:solidFill>
                <a:latin typeface="Constantia" pitchFamily="18" charset="0"/>
              </a:rPr>
              <a:t>key type</a:t>
            </a:r>
            <a:endParaRPr lang="en-US" sz="24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814888" y="2114550"/>
            <a:ext cx="1528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0070C0"/>
                </a:solidFill>
                <a:latin typeface="Constantia" pitchFamily="18" charset="0"/>
              </a:rPr>
              <a:t>value type</a:t>
            </a:r>
            <a:endParaRPr lang="en-US" sz="24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720725" y="3257550"/>
            <a:ext cx="7702550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 m =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"4169796648"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566025" y="5943600"/>
            <a:ext cx="117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[AJ 16.2]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Mutable Keys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DFD76E-0265-495C-A949-6918EF017B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from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http://docs.oracle.com/javase/7/docs/api/java/util/Map.html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600" b="1" dirty="0" smtClean="0">
                <a:latin typeface="Courier New" pitchFamily="49" charset="0"/>
                <a:cs typeface="Courier New" pitchFamily="49" charset="0"/>
              </a:rPr>
            </a:br>
            <a:endParaRPr lang="en-CA" sz="16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great care must be exercised if mutable objects are used as map keys. The </a:t>
            </a:r>
            <a:r>
              <a:rPr lang="en-CA" dirty="0" err="1" smtClean="0"/>
              <a:t>behavior</a:t>
            </a:r>
            <a:r>
              <a:rPr lang="en-CA" dirty="0" smtClean="0"/>
              <a:t> of a map is not specified if the value of an object is changed in a manner that affects equals comparisons while the object is a key in the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0B07AE-F1FD-42B5-B4A5-AC76CB516E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MutableKey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Map&lt;Date, String&gt; m = new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&lt;Date, String&gt;();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d1 = new Date(100, 0, 1);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d2 = new Date(100, 0, 2);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d3 = new Date(100, 0, 3);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(d1, "Jan 1,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(d2, "Jan 2,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(d3, "Jan 3,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d2.setYear(101);           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mutator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("d1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(d1));  // d1 Jan 1,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("d2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(d2));  // d2 Jan 2,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("d3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(d3));  // d3 null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change TreeMap to HashMap and see what happens</a:t>
            </a:r>
            <a:endParaRPr lang="en-US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9319" y="3774642"/>
            <a:ext cx="245176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don't mutate keys;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bad things will happen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30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30C6-8478-4668-9103-0763A9D799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multiple instances (each with unique state)</a:t>
            </a:r>
            <a:br>
              <a:rPr lang="en-CA" dirty="0" smtClean="0"/>
            </a:b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needs to provide state information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will get an instance from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instances</a:t>
            </a:r>
            <a:r>
              <a:rPr lang="en-CA" dirty="0" smtClean="0"/>
              <a:t> if the instance is in the map; otherwise, it will create the new instance and put it in the map</a:t>
            </a:r>
          </a:p>
        </p:txBody>
      </p:sp>
    </p:spTree>
    <p:extLst>
      <p:ext uri="{BB962C8B-B14F-4D97-AF65-F5344CB8AC3E}">
        <p14:creationId xmlns:p14="http://schemas.microsoft.com/office/powerpoint/2010/main" val="169072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79FE0A-D3D2-4077-A038-6FB5C7515E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private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creating instances on their own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clients should use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immutability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modifying state, thus making the keys inconsistent with the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stored in the map</a:t>
            </a: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the recipe for immutability...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3F0C7A-CB21-428D-9A31-09B2551BE5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2150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instances = 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final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final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final short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 // validate and set the</a:t>
            </a:r>
            <a:br>
              <a:rPr lang="en-CA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and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F7332E-931E-4E6A-8DD8-8E8CBD948B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2253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String key = ""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PhoneNumber.instances.get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if (n == null)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n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PhoneNumber.instances.put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(key, n);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remainder of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class ...</a:t>
            </a: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10" y="1124720"/>
            <a:ext cx="31260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why is validation not needed?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78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48BFBF-CE9C-422F-B5F2-87A1D2F9B9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2355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class PhoneNumberClient {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public static void main(String[] args)  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x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y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z = PhoneNumber.getInstance(905, 867, 5309);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y: " + x.equals(y)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y: " + (x == y)); 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z: " + x.equals(z)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z: " + (x == z));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5600700"/>
            <a:ext cx="5010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y: true and x == y: true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z: false and x == z: false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Singleton Puzzle: What is Printed?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EBC0CE-1AF1-4014-8AD5-5B0CAD7B7F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Elvis {</a:t>
            </a:r>
          </a:p>
          <a:p>
            <a:r>
              <a:rPr lang="en-CA" sz="1800" smtClean="0"/>
              <a:t>  public static final Elvis INSTANCE = new Elvis();</a:t>
            </a:r>
          </a:p>
          <a:p>
            <a:r>
              <a:rPr lang="en-CA" sz="1800" smtClean="0"/>
              <a:t>  private final int beltSize;</a:t>
            </a:r>
          </a:p>
          <a:p>
            <a:r>
              <a:rPr lang="en-CA" sz="1800" smtClean="0"/>
              <a:t>  private static final int CURRENT_YEAR =</a:t>
            </a:r>
          </a:p>
          <a:p>
            <a:r>
              <a:rPr lang="en-CA" sz="1800" smtClean="0"/>
              <a:t>    Calendar.getInstance().get(Calendar.YEAR);</a:t>
            </a:r>
          </a:p>
          <a:p>
            <a:endParaRPr lang="en-CA" sz="800" smtClean="0"/>
          </a:p>
          <a:p>
            <a:r>
              <a:rPr lang="en-CA" sz="1800" smtClean="0"/>
              <a:t>  private Elvis() { this.beltSize = CURRENT_YEAR – 1930; }</a:t>
            </a:r>
          </a:p>
          <a:p>
            <a:endParaRPr lang="en-CA" sz="800" smtClean="0"/>
          </a:p>
          <a:p>
            <a:r>
              <a:rPr lang="en-CA" sz="1800" smtClean="0"/>
              <a:t>  public int getBeltSize() { return this.beltSize; }</a:t>
            </a:r>
          </a:p>
          <a:p>
            <a:endParaRPr lang="en-CA" sz="800" smtClean="0"/>
          </a:p>
          <a:p>
            <a:r>
              <a:rPr lang="en-CA" sz="1800" smtClean="0"/>
              <a:t>  public static void main(String[] args) {</a:t>
            </a:r>
          </a:p>
          <a:p>
            <a:r>
              <a:rPr lang="en-CA" sz="1800" smtClean="0"/>
              <a:t>    System.out.println("Elvis has a belt size of " +</a:t>
            </a:r>
          </a:p>
          <a:p>
            <a:r>
              <a:rPr lang="en-CA" sz="1800" smtClean="0"/>
              <a:t>                        INSTANCE.getBeltSize());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from Java Puzzlers by Joshua Bloch and Neal Gafter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vs utility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decide later on that you need multiple instances rather than a singleton/utility class</a:t>
            </a:r>
          </a:p>
          <a:p>
            <a:pPr lvl="1"/>
            <a:r>
              <a:rPr lang="en-US" dirty="0" smtClean="0"/>
              <a:t>a utility class cannot be used to create objects of the utility class type</a:t>
            </a:r>
          </a:p>
          <a:p>
            <a:pPr lvl="1"/>
            <a:r>
              <a:rPr lang="en-US" dirty="0" smtClean="0"/>
              <a:t>a singleton can be converted to a non-singleton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0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vs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you create a method that has a parameter whose type is a utility class?</a:t>
            </a:r>
          </a:p>
          <a:p>
            <a:pPr lvl="1"/>
            <a:r>
              <a:rPr lang="en-US" dirty="0" smtClean="0"/>
              <a:t>no, a parameter is a variable that stores a reference to an object and there are no utility class objects</a:t>
            </a:r>
          </a:p>
          <a:p>
            <a:r>
              <a:rPr lang="en-US" dirty="0"/>
              <a:t>can you create a method that has a parameter whose type is a </a:t>
            </a:r>
            <a:r>
              <a:rPr lang="en-US" dirty="0" smtClean="0"/>
              <a:t>singleton?</a:t>
            </a:r>
          </a:p>
          <a:p>
            <a:pPr lvl="1"/>
            <a:r>
              <a:rPr lang="en-US" dirty="0" smtClean="0"/>
              <a:t>yes, </a:t>
            </a:r>
            <a:r>
              <a:rPr lang="en-US" dirty="0"/>
              <a:t>a parameter is a variable that stores a reference to an object and there </a:t>
            </a:r>
            <a:r>
              <a:rPr lang="en-US" dirty="0" smtClean="0"/>
              <a:t>is one singleton object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6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Immutable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3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Immutable Classes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2D352-7F69-42CA-B2AB-706C72C8E5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CA" dirty="0" smtClean="0"/>
              <a:t> </a:t>
            </a:r>
            <a:r>
              <a:rPr lang="en-CA" dirty="0" smtClean="0"/>
              <a:t>is an example of an immutable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defines an immutable type if an instance of the class cannot be modified after it is created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instance has its own constant </a:t>
            </a:r>
            <a:r>
              <a:rPr lang="en-CA" dirty="0" smtClean="0"/>
              <a:t>state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 </a:t>
            </a: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(and all of the other primitive wrapper classes)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advantages of immutability versus 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easier to design, implement,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never be put into an inconsistent state after creation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369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American Phone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North American Numbering Plan is the standard used in Canada and the USA for telephone numbers</a:t>
            </a:r>
          </a:p>
          <a:p>
            <a:r>
              <a:rPr lang="en-US" dirty="0" smtClean="0"/>
              <a:t>telephone numbers look like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8000" dirty="0" smtClean="0"/>
              <a:t>416-</a:t>
            </a:r>
            <a:r>
              <a:rPr lang="en-US" sz="8000" dirty="0" smtClean="0">
                <a:solidFill>
                  <a:srgbClr val="00B0F0"/>
                </a:solidFill>
              </a:rPr>
              <a:t>736</a:t>
            </a:r>
            <a:r>
              <a:rPr lang="en-US" sz="8000" dirty="0" smtClean="0"/>
              <a:t>-</a:t>
            </a:r>
            <a:r>
              <a:rPr lang="en-US" sz="8000" dirty="0" smtClean="0">
                <a:solidFill>
                  <a:srgbClr val="7030A0"/>
                </a:solidFill>
              </a:rPr>
              <a:t>2100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4419600"/>
            <a:ext cx="810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area</a:t>
            </a:r>
          </a:p>
          <a:p>
            <a:pPr algn="ctr"/>
            <a:r>
              <a:rPr lang="en-US" sz="2400" dirty="0" smtClean="0">
                <a:latin typeface="+mn-lt"/>
              </a:rPr>
              <a:t>code</a:t>
            </a:r>
            <a:endParaRPr lang="en-US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6676" y="4419600"/>
            <a:ext cx="1416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exchange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code</a:t>
            </a:r>
            <a:endParaRPr lang="en-US" sz="2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2691" y="4419600"/>
            <a:ext cx="1107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station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code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42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Designing a Simple Immutable Class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6BA057-2757-4D37-BE24-38FDFFE2E3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API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203659"/>
              </p:ext>
            </p:extLst>
          </p:nvPr>
        </p:nvGraphicFramePr>
        <p:xfrm>
          <a:off x="3733800" y="2438400"/>
          <a:ext cx="4495800" cy="3352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</a:tblGrid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CA" b="1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CA" b="1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CA" b="1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CA" b="1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equals(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 : </a:t>
                      </a:r>
                      <a:r>
                        <a:rPr lang="en-CA" b="1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CA" b="1" baseline="0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CA" b="1" baseline="0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CA" b="1" baseline="0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hashCode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3124200" y="2971800"/>
            <a:ext cx="381000" cy="2438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30359" y="3849469"/>
            <a:ext cx="1976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none of these</a:t>
            </a:r>
          </a:p>
          <a:p>
            <a:r>
              <a:rPr lang="en-US" dirty="0" smtClean="0">
                <a:latin typeface="+mn-lt"/>
              </a:rPr>
              <a:t>features are static;</a:t>
            </a:r>
          </a:p>
          <a:p>
            <a:r>
              <a:rPr lang="en-US" dirty="0" smtClean="0">
                <a:latin typeface="+mn-lt"/>
              </a:rPr>
              <a:t>there are no</a:t>
            </a:r>
          </a:p>
          <a:p>
            <a:r>
              <a:rPr lang="en-US" dirty="0" err="1" smtClean="0">
                <a:latin typeface="+mn-lt"/>
              </a:rPr>
              <a:t>mutator</a:t>
            </a:r>
            <a:r>
              <a:rPr lang="en-US" dirty="0" smtClean="0">
                <a:latin typeface="+mn-lt"/>
              </a:rPr>
              <a:t> methods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89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469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5052</TotalTime>
  <Words>1618</Words>
  <Application>Microsoft Office PowerPoint</Application>
  <PresentationFormat>On-screen Show (4:3)</PresentationFormat>
  <Paragraphs>335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Origin</vt:lpstr>
      <vt:lpstr>Singleton vs utility class</vt:lpstr>
      <vt:lpstr>Singleton vs utility class</vt:lpstr>
      <vt:lpstr>Singleton vs utility class</vt:lpstr>
      <vt:lpstr>Singleton vs utility class</vt:lpstr>
      <vt:lpstr>Immutable classes</vt:lpstr>
      <vt:lpstr>Immutable Classes</vt:lpstr>
      <vt:lpstr>North American Phone Numbers</vt:lpstr>
      <vt:lpstr>Designing a Simple Immutable Class</vt:lpstr>
      <vt:lpstr>Recipe for Immutability</vt:lpstr>
      <vt:lpstr>PowerPoint Presentation</vt:lpstr>
      <vt:lpstr>PowerPoint Presentation</vt:lpstr>
      <vt:lpstr>PowerPoint Presentation</vt:lpstr>
      <vt:lpstr>Mixing Static and Non-static</vt:lpstr>
      <vt:lpstr>Goals for Today</vt:lpstr>
      <vt:lpstr>Singleton UML Class Diagram</vt:lpstr>
      <vt:lpstr>One Instance per State</vt:lpstr>
      <vt:lpstr>Multiton</vt:lpstr>
      <vt:lpstr>Singleton vs Multiton UML Diagram</vt:lpstr>
      <vt:lpstr>Singleton vs Multiton</vt:lpstr>
      <vt:lpstr>Singleton vs Multiton</vt:lpstr>
      <vt:lpstr>Map</vt:lpstr>
      <vt:lpstr>Mutable Keys</vt:lpstr>
      <vt:lpstr>PowerPoint Presentation</vt:lpstr>
      <vt:lpstr>Making PhoneNumber a Multiton</vt:lpstr>
      <vt:lpstr>Making PhoneNumber a Multiton</vt:lpstr>
      <vt:lpstr>PowerPoint Presentation</vt:lpstr>
      <vt:lpstr>PowerPoint Presentation</vt:lpstr>
      <vt:lpstr>PowerPoint Presentation</vt:lpstr>
      <vt:lpstr>A Singleton Puzzle: What is Printed?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448</cp:revision>
  <dcterms:created xsi:type="dcterms:W3CDTF">2006-08-16T00:00:00Z</dcterms:created>
  <dcterms:modified xsi:type="dcterms:W3CDTF">2015-01-28T02:17:40Z</dcterms:modified>
</cp:coreProperties>
</file>