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597" r:id="rId2"/>
    <p:sldId id="607" r:id="rId3"/>
    <p:sldId id="608" r:id="rId4"/>
    <p:sldId id="609" r:id="rId5"/>
    <p:sldId id="610" r:id="rId6"/>
    <p:sldId id="621" r:id="rId7"/>
    <p:sldId id="622" r:id="rId8"/>
    <p:sldId id="623" r:id="rId9"/>
    <p:sldId id="611" r:id="rId10"/>
    <p:sldId id="612" r:id="rId11"/>
    <p:sldId id="613" r:id="rId12"/>
    <p:sldId id="615" r:id="rId13"/>
    <p:sldId id="614" r:id="rId14"/>
    <p:sldId id="624" r:id="rId15"/>
    <p:sldId id="616" r:id="rId16"/>
    <p:sldId id="617" r:id="rId17"/>
    <p:sldId id="618" r:id="rId18"/>
    <p:sldId id="619" r:id="rId19"/>
    <p:sldId id="620" r:id="rId20"/>
    <p:sldId id="625" r:id="rId21"/>
    <p:sldId id="626" r:id="rId22"/>
    <p:sldId id="627" r:id="rId23"/>
    <p:sldId id="62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70" y="-96"/>
      </p:cViewPr>
      <p:guideLst>
        <p:guide orient="horz" pos="2448"/>
        <p:guide orient="horz" pos="3888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4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and curve fitting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24" y="2012886"/>
            <a:ext cx="5296083" cy="39720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non-linear relationships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that you have 20 measurements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and a measurement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𝑒𝑛𝑣</m:t>
                        </m:r>
                      </m:sub>
                    </m:sSub>
                  </m:oMath>
                </a14:m>
                <a:r>
                  <a:rPr lang="en-US" dirty="0" smtClean="0"/>
                  <a:t>; what is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9123" y="5952190"/>
                <a:ext cx="570508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=293.15+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353.15−293.15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−0.005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(0,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23" y="5952190"/>
                <a:ext cx="5705087" cy="372410"/>
              </a:xfrm>
              <a:prstGeom prst="rect">
                <a:avLst/>
              </a:prstGeom>
              <a:blipFill rotWithShape="1">
                <a:blip r:embed="rId4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2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non-linear relationships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use line fitting, we need a linear relationship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 this case, a straightforward transformation exists: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400" y="2590800"/>
                <a:ext cx="3200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𝑒𝑛𝑣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𝑒𝑛𝑣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590800"/>
                <a:ext cx="320087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76373" y="3276600"/>
                <a:ext cx="1886927" cy="657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𝑒𝑛𝑣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𝑒𝑛𝑣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373" y="3276600"/>
                <a:ext cx="1886927" cy="6579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52561" y="4267199"/>
                <a:ext cx="233455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𝑒𝑛𝑣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𝑒𝑛𝑣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𝑟𝑡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561" y="4267199"/>
                <a:ext cx="2334550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7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non-linear relationships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t     time vector</a:t>
            </a:r>
          </a:p>
          <a:p>
            <a:r>
              <a:rPr lang="en-US" dirty="0" smtClean="0"/>
              <a:t>% T     temperature measurements taken at t</a:t>
            </a:r>
          </a:p>
          <a:p>
            <a:r>
              <a:rPr lang="en-US" dirty="0" smtClean="0"/>
              <a:t>% T0    353.15 K</a:t>
            </a:r>
          </a:p>
          <a:p>
            <a:r>
              <a:rPr lang="en-US" dirty="0" smtClean="0"/>
              <a:t>% </a:t>
            </a:r>
            <a:r>
              <a:rPr lang="en-US" dirty="0" err="1" smtClean="0"/>
              <a:t>Tenv</a:t>
            </a:r>
            <a:r>
              <a:rPr lang="en-US" dirty="0" smtClean="0"/>
              <a:t>  293.15 K</a:t>
            </a:r>
          </a:p>
          <a:p>
            <a:endParaRPr lang="en-US" dirty="0"/>
          </a:p>
          <a:p>
            <a:r>
              <a:rPr lang="en-US" dirty="0"/>
              <a:t>U = </a:t>
            </a:r>
            <a:r>
              <a:rPr lang="en-US" dirty="0" smtClean="0"/>
              <a:t>log((T </a:t>
            </a:r>
            <a:r>
              <a:rPr lang="en-US" dirty="0"/>
              <a:t>- </a:t>
            </a:r>
            <a:r>
              <a:rPr lang="en-US" dirty="0" err="1"/>
              <a:t>Tenv</a:t>
            </a:r>
            <a:r>
              <a:rPr lang="en-US" dirty="0"/>
              <a:t>) / (T0 - </a:t>
            </a:r>
            <a:r>
              <a:rPr lang="en-US" dirty="0" err="1"/>
              <a:t>Tenv</a:t>
            </a:r>
            <a:r>
              <a:rPr lang="en-US" dirty="0" smtClean="0"/>
              <a:t>));</a:t>
            </a:r>
          </a:p>
          <a:p>
            <a:r>
              <a:rPr lang="en-US" dirty="0" err="1" smtClean="0"/>
              <a:t>coeffs</a:t>
            </a:r>
            <a:r>
              <a:rPr lang="en-US" dirty="0" smtClean="0"/>
              <a:t> = </a:t>
            </a:r>
            <a:r>
              <a:rPr lang="en-US" dirty="0" err="1" smtClean="0"/>
              <a:t>polyfit</a:t>
            </a:r>
            <a:r>
              <a:rPr lang="en-US" dirty="0" smtClean="0"/>
              <a:t>(t, U, 1);</a:t>
            </a:r>
          </a:p>
          <a:p>
            <a:r>
              <a:rPr lang="en-US" dirty="0" err="1" smtClean="0"/>
              <a:t>Ufit</a:t>
            </a:r>
            <a:r>
              <a:rPr lang="en-US" dirty="0" smtClean="0"/>
              <a:t> = </a:t>
            </a:r>
            <a:r>
              <a:rPr lang="en-US" dirty="0" err="1" smtClean="0"/>
              <a:t>polyval</a:t>
            </a:r>
            <a:r>
              <a:rPr lang="en-US" dirty="0" smtClean="0"/>
              <a:t>(</a:t>
            </a:r>
            <a:r>
              <a:rPr lang="en-US" dirty="0" err="1" smtClean="0"/>
              <a:t>coeffs</a:t>
            </a:r>
            <a:r>
              <a:rPr lang="en-US" dirty="0" smtClean="0"/>
              <a:t>, t);</a:t>
            </a:r>
          </a:p>
          <a:p>
            <a:r>
              <a:rPr lang="fr-FR" dirty="0"/>
              <a:t>plot(t, U, 'o', t, </a:t>
            </a:r>
            <a:r>
              <a:rPr lang="fr-FR" dirty="0" err="1"/>
              <a:t>Ufit</a:t>
            </a:r>
            <a:r>
              <a:rPr lang="fr-FR" dirty="0"/>
              <a:t>, 'r-</a:t>
            </a:r>
            <a:r>
              <a:rPr lang="fr-FR" dirty="0" smtClean="0"/>
              <a:t>');</a:t>
            </a:r>
          </a:p>
          <a:p>
            <a:endParaRPr lang="fr-FR" dirty="0"/>
          </a:p>
          <a:p>
            <a:r>
              <a:rPr lang="fr-FR" dirty="0" err="1" smtClean="0"/>
              <a:t>slope</a:t>
            </a:r>
            <a:r>
              <a:rPr lang="fr-FR" dirty="0" smtClean="0"/>
              <a:t> = </a:t>
            </a:r>
            <a:r>
              <a:rPr lang="fr-FR" dirty="0" err="1" smtClean="0"/>
              <a:t>coeffs</a:t>
            </a:r>
            <a:r>
              <a:rPr lang="fr-FR" dirty="0" smtClean="0"/>
              <a:t>(1);    %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coeffs</a:t>
            </a:r>
            <a:r>
              <a:rPr lang="fr-FR" dirty="0" smtClean="0"/>
              <a:t>(2)?</a:t>
            </a:r>
          </a:p>
          <a:p>
            <a:r>
              <a:rPr lang="fr-FR" dirty="0" smtClean="0"/>
              <a:t>r = -</a:t>
            </a:r>
            <a:r>
              <a:rPr lang="fr-FR" dirty="0" err="1" smtClean="0"/>
              <a:t>slope</a:t>
            </a:r>
            <a:r>
              <a:rPr lang="fr-FR" dirty="0" smtClean="0"/>
              <a:t>            %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0.005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non-linear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851" y="1431825"/>
            <a:ext cx="6324298" cy="474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non-linear relationships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851" y="1428976"/>
            <a:ext cx="6324298" cy="474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non-linear relationships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exercise for the student:</a:t>
                </a:r>
              </a:p>
              <a:p>
                <a:pPr lvl="1"/>
                <a:r>
                  <a:rPr lang="en-US" dirty="0" smtClean="0"/>
                  <a:t>you have to be very careful when using this approach; why?</a:t>
                </a:r>
              </a:p>
              <a:p>
                <a:pPr lvl="1"/>
                <a:r>
                  <a:rPr lang="en-US" dirty="0" smtClean="0"/>
                  <a:t>hint</a:t>
                </a:r>
              </a:p>
              <a:p>
                <a:pPr lvl="2"/>
                <a:r>
                  <a:rPr lang="en-US" dirty="0" smtClean="0"/>
                  <a:t>extend the measurements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=1200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and perform the same analysis</a:t>
                </a:r>
              </a:p>
              <a:p>
                <a:pPr lvl="2"/>
                <a:r>
                  <a:rPr lang="en-US" dirty="0" smtClean="0"/>
                  <a:t>can you explain the appearance of the plot of 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:r>
                  <a:rPr lang="en-US" b="1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U = log((T - </a:t>
                </a:r>
                <a:r>
                  <a:rPr lang="en-US" b="1" dirty="0" err="1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Tenv</a:t>
                </a:r>
                <a:r>
                  <a:rPr lang="en-US" b="1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) / (T0 - </a:t>
                </a:r>
                <a:r>
                  <a:rPr lang="en-US" b="1" dirty="0" err="1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Tenv</a:t>
                </a:r>
                <a:r>
                  <a:rPr lang="en-US" b="1" dirty="0" smtClean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))</a:t>
                </a:r>
                <a:r>
                  <a:rPr lang="en-US" dirty="0" smtClean="0"/>
                  <a:t>when you extend the measurements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=1200 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fitting in MATLAB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polyfit can be used to fit a polynomial of any degree</a:t>
                </a:r>
              </a:p>
              <a:p>
                <a:endParaRPr lang="en-US" dirty="0"/>
              </a:p>
              <a:p>
                <a:r>
                  <a:rPr lang="en-US" dirty="0" smtClean="0"/>
                  <a:t>suppose that 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=0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you launch a ball straight up with an unknown initial velocity and unknown initial height</a:t>
                </a:r>
              </a:p>
              <a:p>
                <a:r>
                  <a:rPr lang="en-US" dirty="0" smtClean="0"/>
                  <a:t>starting 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=1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, you obtain measurements of the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of the ball</a:t>
                </a:r>
              </a:p>
              <a:p>
                <a:r>
                  <a:rPr lang="en-US" dirty="0" smtClean="0"/>
                  <a:t>find the initial velocity and initial height of the ball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fitting in 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5714698" cy="42860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36565" y="5743126"/>
                <a:ext cx="4088235" cy="415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box>
                        <m:box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+15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+2+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(0,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0.05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565" y="5743126"/>
                <a:ext cx="4088235" cy="415050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3000" y="5765985"/>
                <a:ext cx="1347420" cy="397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=15 </m:t>
                      </m:r>
                      <m:box>
                        <m:box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/>
                        </a:rPr>
                        <m:t> 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765985"/>
                <a:ext cx="1347420" cy="3976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90420" y="5765985"/>
                <a:ext cx="1157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=2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420" y="5765985"/>
                <a:ext cx="1157817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4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fitting in MATLAB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t     time vector (from 1 to 3 s)</a:t>
            </a:r>
          </a:p>
          <a:p>
            <a:r>
              <a:rPr lang="en-US" dirty="0" smtClean="0"/>
              <a:t>% y     height measurements taken at t</a:t>
            </a:r>
          </a:p>
          <a:p>
            <a:endParaRPr lang="en-US" dirty="0"/>
          </a:p>
          <a:p>
            <a:r>
              <a:rPr lang="en-US" dirty="0" err="1" smtClean="0"/>
              <a:t>coeffs</a:t>
            </a:r>
            <a:r>
              <a:rPr lang="en-US" dirty="0" smtClean="0"/>
              <a:t> = </a:t>
            </a:r>
            <a:r>
              <a:rPr lang="en-US" dirty="0" err="1" smtClean="0"/>
              <a:t>polyfit</a:t>
            </a:r>
            <a:r>
              <a:rPr lang="en-US" dirty="0" smtClean="0"/>
              <a:t>(t, y, </a:t>
            </a:r>
            <a:r>
              <a:rPr lang="en-US" dirty="0"/>
              <a:t>2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t2 = </a:t>
            </a:r>
            <a:r>
              <a:rPr lang="en-US" dirty="0" err="1" smtClean="0"/>
              <a:t>linspace</a:t>
            </a:r>
            <a:r>
              <a:rPr lang="en-US" dirty="0" smtClean="0"/>
              <a:t>(0, 3, 20);</a:t>
            </a:r>
          </a:p>
          <a:p>
            <a:r>
              <a:rPr lang="en-US" dirty="0" err="1"/>
              <a:t>y</a:t>
            </a:r>
            <a:r>
              <a:rPr lang="en-US" dirty="0" err="1" smtClean="0"/>
              <a:t>fit</a:t>
            </a:r>
            <a:r>
              <a:rPr lang="en-US" dirty="0" smtClean="0"/>
              <a:t> = </a:t>
            </a:r>
            <a:r>
              <a:rPr lang="en-US" dirty="0" err="1" smtClean="0"/>
              <a:t>polyval</a:t>
            </a:r>
            <a:r>
              <a:rPr lang="en-US" dirty="0" smtClean="0"/>
              <a:t>(</a:t>
            </a:r>
            <a:r>
              <a:rPr lang="en-US" dirty="0" err="1" smtClean="0"/>
              <a:t>coeffs</a:t>
            </a:r>
            <a:r>
              <a:rPr lang="en-US" dirty="0" smtClean="0"/>
              <a:t>, t2);</a:t>
            </a:r>
          </a:p>
          <a:p>
            <a:r>
              <a:rPr lang="fr-FR" dirty="0"/>
              <a:t>plot(t, </a:t>
            </a:r>
            <a:r>
              <a:rPr lang="fr-FR" dirty="0" smtClean="0"/>
              <a:t>y, </a:t>
            </a:r>
            <a:r>
              <a:rPr lang="fr-FR" dirty="0"/>
              <a:t>'o', </a:t>
            </a:r>
            <a:r>
              <a:rPr lang="fr-FR" dirty="0" smtClean="0"/>
              <a:t>t2, </a:t>
            </a:r>
            <a:r>
              <a:rPr lang="fr-FR" dirty="0" err="1" smtClean="0"/>
              <a:t>yfit</a:t>
            </a:r>
            <a:r>
              <a:rPr lang="fr-FR" dirty="0"/>
              <a:t>, 'r-</a:t>
            </a:r>
            <a:r>
              <a:rPr lang="fr-FR" dirty="0" smtClean="0"/>
              <a:t>');</a:t>
            </a:r>
          </a:p>
          <a:p>
            <a:endParaRPr lang="fr-FR" dirty="0"/>
          </a:p>
          <a:p>
            <a:r>
              <a:rPr lang="fr-FR" dirty="0"/>
              <a:t>g</a:t>
            </a:r>
            <a:r>
              <a:rPr lang="fr-FR" dirty="0" smtClean="0"/>
              <a:t> = -2 * </a:t>
            </a:r>
            <a:r>
              <a:rPr lang="fr-FR" dirty="0" err="1" smtClean="0"/>
              <a:t>coeffs</a:t>
            </a:r>
            <a:r>
              <a:rPr lang="fr-FR" dirty="0" smtClean="0"/>
              <a:t>(1)    %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9.81</a:t>
            </a:r>
          </a:p>
          <a:p>
            <a:r>
              <a:rPr lang="fr-FR" dirty="0" smtClean="0"/>
              <a:t>v0 = </a:t>
            </a:r>
            <a:r>
              <a:rPr lang="fr-FR" dirty="0" err="1" smtClean="0"/>
              <a:t>coeffs</a:t>
            </a:r>
            <a:r>
              <a:rPr lang="fr-FR" dirty="0" smtClean="0"/>
              <a:t>(2)        %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15</a:t>
            </a:r>
          </a:p>
          <a:p>
            <a:r>
              <a:rPr lang="fr-FR" dirty="0" smtClean="0"/>
              <a:t>y0 = </a:t>
            </a:r>
            <a:r>
              <a:rPr lang="fr-FR" dirty="0" err="1" smtClean="0"/>
              <a:t>coeffs</a:t>
            </a:r>
            <a:r>
              <a:rPr lang="fr-FR" dirty="0" smtClean="0"/>
              <a:t>(3)        %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fitting in 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02" y="1380858"/>
            <a:ext cx="6248098" cy="46860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863334"/>
                <a:ext cx="1908471" cy="397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=15.3073 </m:t>
                      </m:r>
                      <m:box>
                        <m:box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/>
                        </a:rPr>
                        <m:t> 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63334"/>
                <a:ext cx="1908471" cy="397673"/>
              </a:xfrm>
              <a:prstGeom prst="rect">
                <a:avLst/>
              </a:prstGeom>
              <a:blipFill rotWithShape="1">
                <a:blip r:embed="rId4"/>
                <a:stretch>
                  <a:fillRect t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3288268"/>
                <a:ext cx="1718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=1.7568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88268"/>
                <a:ext cx="171886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4918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2329933"/>
                <a:ext cx="161217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=9.9842 </m:t>
                      </m:r>
                      <m:box>
                        <m:box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329933"/>
                <a:ext cx="1612173" cy="415755"/>
              </a:xfrm>
              <a:prstGeom prst="rect">
                <a:avLst/>
              </a:prstGeom>
              <a:blipFill rotWithShape="1">
                <a:blip r:embed="rId6"/>
                <a:stretch>
                  <a:fillRect t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5800" y="1889498"/>
            <a:ext cx="201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values from fitting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20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fitting in MATLAB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MATLAB provides a function for performing least-squares polynomial fitting</a:t>
                </a:r>
              </a:p>
              <a:p>
                <a:pPr lvl="1"/>
                <a:r>
                  <a:rPr lang="en-US" dirty="0" smtClean="0"/>
                  <a:t>a line is a polynomial of degree 1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CA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x </a:t>
                </a:r>
                <a:r>
                  <a:rPr lang="en-CA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[-4; 3.7; 0; 2.5; 1.2; -2.8; -1.4];</a:t>
                </a:r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y 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[-37; 38; 0; 29; 21; -21; -8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];</a:t>
                </a:r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polyfit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y, 1)</a:t>
                </a:r>
              </a:p>
              <a:p>
                <a:pPr marL="0" indent="0">
                  <a:buNone/>
                </a:pPr>
                <a:r>
                  <a:rPr lang="en-US" sz="1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ans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9.7436    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4.2564</a:t>
                </a:r>
              </a:p>
              <a:p>
                <a:pPr marL="0" indent="0">
                  <a:buNone/>
                </a:pP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 smtClean="0">
                    <a:cs typeface="Courier New" panose="02070309020205020404" pitchFamily="49" charset="0"/>
                  </a:rPr>
                  <a:t>this says that the best fit line is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Courier New" panose="02070309020205020404" pitchFamily="49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Courier New" panose="02070309020205020404" pitchFamily="49" charset="0"/>
                      </a:rPr>
                      <m:t>=9.7436</m:t>
                    </m:r>
                    <m:r>
                      <a:rPr lang="en-US" b="0" i="1" smtClean="0">
                        <a:latin typeface="Cambria Math"/>
                        <a:cs typeface="Courier New" panose="02070309020205020404" pitchFamily="49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Courier New" panose="02070309020205020404" pitchFamily="49" charset="0"/>
                      </a:rPr>
                      <m:t>+4.2564</m:t>
                    </m:r>
                  </m:oMath>
                </a14:m>
                <a:endParaRPr lang="en-US" dirty="0"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line fitting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can view line fitting as solving a system of linear equations</a:t>
                </a:r>
              </a:p>
              <a:p>
                <a:pPr lvl="1"/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measurements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76488" y="2885630"/>
                <a:ext cx="1537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488" y="2885630"/>
                <a:ext cx="153792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84572" y="3400952"/>
                <a:ext cx="1548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572" y="3400952"/>
                <a:ext cx="154856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4572" y="3886200"/>
                <a:ext cx="1548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572" y="3886200"/>
                <a:ext cx="154856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09999" y="4692134"/>
                <a:ext cx="1563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9" y="4692134"/>
                <a:ext cx="156350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98393" y="4322802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3" y="4322802"/>
                <a:ext cx="32092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4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line fitting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matrix form: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which can be solved in MATLAB in a least-squares sense as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𝐱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</a:rPr>
                      <m:t>𝐀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∖</m:t>
                    </m:r>
                    <m:r>
                      <a:rPr lang="en-US" b="1" i="0" smtClean="0">
                        <a:latin typeface="Cambria Math"/>
                      </a:rPr>
                      <m:t>𝐲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1981200"/>
                <a:ext cx="1537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81200"/>
                <a:ext cx="153792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03484" y="2496522"/>
                <a:ext cx="1548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484" y="2496522"/>
                <a:ext cx="154856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03484" y="2981770"/>
                <a:ext cx="1548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484" y="2981770"/>
                <a:ext cx="154856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28911" y="3787704"/>
                <a:ext cx="1563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11" y="3787704"/>
                <a:ext cx="156350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17305" y="3418372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05" y="3418372"/>
                <a:ext cx="32092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43400" y="2449718"/>
                <a:ext cx="2047035" cy="1410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3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i="1" smtClean="0">
                                                      <a:latin typeface="Cambria Math"/>
                                                    </a:rPr>
                                                    <m:t>⋮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2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m:rPr>
                                                            <m:brk m:alnAt="7"/>
                                                          </m:rPr>
                                                          <a:rPr lang="en-US" b="0" i="1" smtClean="0">
                                                            <a:latin typeface="Cambria Math"/>
                                                          </a:rPr>
                                                          <m:t>1</m:t>
                                                        </m:r>
                                                      </m:e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i="1" smtClean="0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𝑥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3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⋮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𝑛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49718"/>
                <a:ext cx="2047035" cy="14108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3505200" y="2057400"/>
            <a:ext cx="228600" cy="209963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14800" y="2973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48200" y="4114800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𝐀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114800"/>
                <a:ext cx="40588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08571" y="4114800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𝐱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571" y="4114800"/>
                <a:ext cx="37061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67400" y="41148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𝐲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114800"/>
                <a:ext cx="37382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6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polynomial fitting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polynomials are almost exactly the same: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which can be solved in MATLAB in a least-squares sense as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𝐱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</a:rPr>
                      <m:t>𝐀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∖</m:t>
                    </m:r>
                    <m:r>
                      <a:rPr lang="en-US" b="1" i="0" smtClean="0">
                        <a:latin typeface="Cambria Math"/>
                      </a:rPr>
                      <m:t>𝐲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8253" y="1981200"/>
                <a:ext cx="2350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𝑐𝑥</m:t>
                      </m:r>
                      <m:r>
                        <a:rPr lang="en-US" b="0" i="1" baseline="-25000" smtClean="0">
                          <a:latin typeface="Cambria Math"/>
                        </a:rPr>
                        <m:t>1</m:t>
                      </m:r>
                      <m:r>
                        <a:rPr lang="en-US" b="0" i="1" baseline="30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53" y="1981200"/>
                <a:ext cx="235064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6337" y="2496522"/>
                <a:ext cx="2274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𝑐𝑥</m:t>
                      </m:r>
                      <m:r>
                        <a:rPr lang="en-US" b="0" i="1" baseline="-25000" smtClean="0">
                          <a:latin typeface="Cambria Math"/>
                        </a:rPr>
                        <m:t>2</m:t>
                      </m:r>
                      <m:r>
                        <a:rPr lang="en-US" b="0" i="1" baseline="30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337" y="2496522"/>
                <a:ext cx="227472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46337" y="2981770"/>
                <a:ext cx="2361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𝑐𝑥</m:t>
                      </m:r>
                      <m:r>
                        <a:rPr lang="en-US" b="0" i="1" baseline="-25000" smtClean="0">
                          <a:latin typeface="Cambria Math"/>
                        </a:rPr>
                        <m:t>3</m:t>
                      </m:r>
                      <m:r>
                        <a:rPr lang="en-US" b="0" i="1" baseline="30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337" y="2981770"/>
                <a:ext cx="2361287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764" y="3787704"/>
                <a:ext cx="23810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𝑐𝑥𝑛</m:t>
                      </m:r>
                      <m:r>
                        <a:rPr lang="en-US" b="0" i="1" baseline="30000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764" y="3787704"/>
                <a:ext cx="238103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60158" y="3418372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158" y="3418372"/>
                <a:ext cx="32092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43400" y="2449718"/>
                <a:ext cx="2529859" cy="1560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3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3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3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3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i="1" smtClean="0">
                                                      <a:latin typeface="Cambria Math"/>
                                                    </a:rPr>
                                                    <m:t>⋮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3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m:rPr>
                                                            <m:brk m:alnAt="7"/>
                                                          </m:rPr>
                                                          <a:rPr lang="en-US" b="0" i="1" smtClean="0">
                                                            <a:latin typeface="Cambria Math"/>
                                                          </a:rPr>
                                                          <m:t>1</m:t>
                                                        </m:r>
                                                      </m:e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𝑥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  <m:e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𝑥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sub>
                                                          <m:sup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2</m:t>
                                                            </m:r>
                                                          </m:sup>
                                                        </m:sSubSup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49718"/>
                <a:ext cx="2529859" cy="15603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3505200" y="2057400"/>
            <a:ext cx="228600" cy="209963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14800" y="2973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51920" y="4114800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𝐀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20" y="4114800"/>
                <a:ext cx="40588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15000" y="4114800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𝐱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114800"/>
                <a:ext cx="37061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73829" y="41148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𝐲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29" y="4114800"/>
                <a:ext cx="37382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polynomial fitting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 matrix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𝐀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of the form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is called a </a:t>
                </a:r>
                <a:r>
                  <a:rPr lang="en-US" dirty="0" err="1" smtClean="0"/>
                  <a:t>Vandermonde</a:t>
                </a:r>
                <a:r>
                  <a:rPr lang="en-US" dirty="0" smtClean="0"/>
                  <a:t> matrix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67043" y="2057400"/>
                <a:ext cx="2426690" cy="1562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5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…</m:t>
                                      </m:r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5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…</m:t>
                                            </m:r>
                                          </m:e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sup>
                                            </m:sSubSup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5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3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3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…</m:t>
                                                  </m:r>
                                                </m:e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3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𝑚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  <m:mr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1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i="1" smtClean="0">
                                                      <a:latin typeface="Cambria Math"/>
                                                    </a:rPr>
                                                    <m:t>⋮</m:t>
                                                  </m:r>
                                                </m:e>
                                              </m:mr>
                                              <m:mr>
                                                <m:e>
                                                  <m:m>
                                                    <m:mPr>
                                                      <m:mcs>
                                                        <m:mc>
                                                          <m:mcPr>
                                                            <m:count m:val="5"/>
                                                            <m:mcJc m:val="center"/>
                                                          </m:mcPr>
                                                        </m:mc>
                                                      </m:mcs>
                                                      <m:ctrlPr>
                                                        <a:rPr lang="en-US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mPr>
                                                    <m:mr>
                                                      <m:e>
                                                        <m:r>
                                                          <m:rPr>
                                                            <m:brk m:alnAt="7"/>
                                                          </m:rPr>
                                                          <a:rPr lang="en-US" b="0" i="1" smtClean="0">
                                                            <a:latin typeface="Cambria Math"/>
                                                          </a:rPr>
                                                          <m:t>1</m:t>
                                                        </m:r>
                                                      </m:e>
                                                      <m:e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𝑥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sub>
                                                        </m:sSub>
                                                      </m:e>
                                                      <m:e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𝑥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sub>
                                                          <m:sup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2</m:t>
                                                            </m:r>
                                                          </m:sup>
                                                        </m:sSubSup>
                                                      </m:e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/>
                                                          </a:rPr>
                                                          <m:t>…</m:t>
                                                        </m:r>
                                                      </m:e>
                                                      <m:e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r>
                                                              <a:rPr lang="en-US" i="1">
                                                                <a:latin typeface="Cambria Math"/>
                                                              </a:rPr>
                                                              <m:t>𝑥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en-US" b="0" i="1" smtClean="0">
                                                                <a:latin typeface="Cambria Math"/>
                                                              </a:rPr>
                                                              <m:t>𝑛</m:t>
                                                            </m:r>
                                                          </m:sub>
                                                          <m:sup>
                                                            <m:r>
                                                              <a:rPr lang="en-US" i="1">
                                                                <a:latin typeface="Cambria Math"/>
                                                              </a:rPr>
                                                              <m:t>𝑚</m:t>
                                                            </m:r>
                                                          </m:sup>
                                                        </m:sSubSup>
                                                      </m:e>
                                                    </m:mr>
                                                  </m:m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043" y="2057400"/>
                <a:ext cx="2426690" cy="15626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2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fitting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MATLAB provides a function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polyval</a:t>
            </a:r>
            <a:r>
              <a:rPr lang="en-US" dirty="0" smtClean="0"/>
              <a:t> for evaluating the polynomial computed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polyfit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coeffs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y, 1);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coeffs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x)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yfit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-34.7182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40.3079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4.2564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28.6155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15.9488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-23.0258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9.3847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2286000" y="3581400"/>
            <a:ext cx="304800" cy="2057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4286934"/>
                <a:ext cx="40848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+mn-lt"/>
                  </a:rPr>
                  <a:t>the best fit line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+mn-lt"/>
                  </a:rPr>
                  <a:t>evaluated at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  <a:latin typeface="+mn-lt"/>
                  </a:rPr>
                  <a:t>each value in </a:t>
                </a:r>
                <a:r>
                  <a:rPr lang="en-US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x</a:t>
                </a:r>
                <a:r>
                  <a:rPr lang="en-US" dirty="0" smtClean="0">
                    <a:solidFill>
                      <a:srgbClr val="FF0000"/>
                    </a:solidFill>
                    <a:latin typeface="+mn-lt"/>
                  </a:rPr>
                  <a:t> </a:t>
                </a:r>
                <a:endParaRPr lang="en-US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286934"/>
                <a:ext cx="4084836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1343" t="-4717" r="-149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12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fitting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computing the residual errors is easy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polyval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coeffs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y, 1);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coeffs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res = y -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yfit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-2.2818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-2.3079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-4.2564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0.3845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5.0512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2.0258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1.3847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2286000" y="3581400"/>
            <a:ext cx="304800" cy="2057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87652" y="4425434"/>
                <a:ext cx="39061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+mn-lt"/>
                  </a:rPr>
                  <a:t>the residual errors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652" y="4425434"/>
                <a:ext cx="3906134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40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6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51" y="3048000"/>
            <a:ext cx="4800298" cy="3600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fitting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any vector of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polyval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linspace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6, 20);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coeffs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plot(x, y, 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yfit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'r*-')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points in line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line fitting, a high leverage point is a measurement made near the extremes of the range of independent variable</a:t>
            </a:r>
          </a:p>
          <a:p>
            <a:pPr lvl="1"/>
            <a:r>
              <a:rPr lang="en-US" dirty="0" smtClean="0"/>
              <a:t>if this measurement is erroneous, or can only be made with low precision, then it will have a large effect on the fitted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points in line 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effect of a high leverage point on a line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1" y="2252662"/>
            <a:ext cx="41433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points in line 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effect of a low leverage point on a line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2252662"/>
            <a:ext cx="41433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non-linear relationships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line fitting can be applied to a non-linear problem if the problem can be transformed into a linear one; e.g.,</a:t>
                </a:r>
              </a:p>
              <a:p>
                <a:r>
                  <a:rPr lang="en-US" dirty="0" smtClean="0"/>
                  <a:t>Newton's law of cooling states that the rate of change of the temperature of an object is proportional to the difference between the temperature of the object and its surrounding environment</a:t>
                </a:r>
              </a:p>
              <a:p>
                <a:pPr lvl="1"/>
                <a:r>
                  <a:rPr lang="en-US" dirty="0" smtClean="0"/>
                  <a:t>it can be shown that the temperature of the object as a function of time is: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the temperature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𝑒𝑛𝑣</m:t>
                        </m:r>
                      </m:sub>
                    </m:sSub>
                  </m:oMath>
                </a14:m>
                <a:r>
                  <a:rPr lang="en-US" dirty="0" smtClean="0"/>
                  <a:t> is the temperature of the surrounding environment,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is a constant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593" t="-988" r="-74" b="-5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1800" y="4648200"/>
                <a:ext cx="32016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𝑒𝑛𝑣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𝑒𝑛𝑣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648200"/>
                <a:ext cx="320164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0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6475</TotalTime>
  <Words>1429</Words>
  <Application>Microsoft Office PowerPoint</Application>
  <PresentationFormat>On-screen Show (4:3)</PresentationFormat>
  <Paragraphs>175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Line and curve fitting</vt:lpstr>
      <vt:lpstr>Line fitting in MATLAB</vt:lpstr>
      <vt:lpstr>Line fitting in MATLAB</vt:lpstr>
      <vt:lpstr>Line fitting in MATLAB</vt:lpstr>
      <vt:lpstr>Line fitting in MATLAB</vt:lpstr>
      <vt:lpstr>Leverage points in line fitting</vt:lpstr>
      <vt:lpstr>Leverage points in line fitting</vt:lpstr>
      <vt:lpstr>Leverage points in line fitting</vt:lpstr>
      <vt:lpstr>Transforming non-linear relationships</vt:lpstr>
      <vt:lpstr>Transforming non-linear relationships</vt:lpstr>
      <vt:lpstr>Transforming non-linear relationships</vt:lpstr>
      <vt:lpstr>Transforming non-linear relationships</vt:lpstr>
      <vt:lpstr>Transforming non-linear relationships</vt:lpstr>
      <vt:lpstr>Transforming non-linear relationships</vt:lpstr>
      <vt:lpstr>Transforming non-linear relationships</vt:lpstr>
      <vt:lpstr>Polynomial fitting in MATLAB</vt:lpstr>
      <vt:lpstr>Polynomial fitting in MATLAB</vt:lpstr>
      <vt:lpstr>Polynomial fitting in MATLAB</vt:lpstr>
      <vt:lpstr>Polynomial fitting in MATLAB</vt:lpstr>
      <vt:lpstr>Another view of line fitting</vt:lpstr>
      <vt:lpstr>Another view of line fitting</vt:lpstr>
      <vt:lpstr>Another view of polynomial fitting</vt:lpstr>
      <vt:lpstr>Another view of polynomial fitting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305</cp:revision>
  <dcterms:created xsi:type="dcterms:W3CDTF">2006-08-16T00:00:00Z</dcterms:created>
  <dcterms:modified xsi:type="dcterms:W3CDTF">2014-03-13T18:13:20Z</dcterms:modified>
</cp:coreProperties>
</file>