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47"/>
  </p:notesMasterIdLst>
  <p:sldIdLst>
    <p:sldId id="354" r:id="rId2"/>
    <p:sldId id="350" r:id="rId3"/>
    <p:sldId id="334" r:id="rId4"/>
    <p:sldId id="358" r:id="rId5"/>
    <p:sldId id="359" r:id="rId6"/>
    <p:sldId id="272" r:id="rId7"/>
    <p:sldId id="270" r:id="rId8"/>
    <p:sldId id="273" r:id="rId9"/>
    <p:sldId id="332" r:id="rId10"/>
    <p:sldId id="274" r:id="rId11"/>
    <p:sldId id="322" r:id="rId12"/>
    <p:sldId id="360" r:id="rId13"/>
    <p:sldId id="275" r:id="rId14"/>
    <p:sldId id="361" r:id="rId15"/>
    <p:sldId id="356" r:id="rId16"/>
    <p:sldId id="335" r:id="rId17"/>
    <p:sldId id="288" r:id="rId18"/>
    <p:sldId id="277" r:id="rId19"/>
    <p:sldId id="362" r:id="rId20"/>
    <p:sldId id="363" r:id="rId21"/>
    <p:sldId id="364" r:id="rId22"/>
    <p:sldId id="365" r:id="rId23"/>
    <p:sldId id="281" r:id="rId24"/>
    <p:sldId id="366" r:id="rId25"/>
    <p:sldId id="367" r:id="rId26"/>
    <p:sldId id="368" r:id="rId27"/>
    <p:sldId id="369" r:id="rId28"/>
    <p:sldId id="370" r:id="rId29"/>
    <p:sldId id="349" r:id="rId30"/>
    <p:sldId id="371" r:id="rId31"/>
    <p:sldId id="372" r:id="rId32"/>
    <p:sldId id="346" r:id="rId33"/>
    <p:sldId id="347" r:id="rId34"/>
    <p:sldId id="373" r:id="rId35"/>
    <p:sldId id="374" r:id="rId36"/>
    <p:sldId id="375" r:id="rId37"/>
    <p:sldId id="376" r:id="rId38"/>
    <p:sldId id="377" r:id="rId39"/>
    <p:sldId id="378" r:id="rId40"/>
    <p:sldId id="379" r:id="rId41"/>
    <p:sldId id="380" r:id="rId42"/>
    <p:sldId id="381" r:id="rId43"/>
    <p:sldId id="382" r:id="rId44"/>
    <p:sldId id="383" r:id="rId45"/>
    <p:sldId id="384" r:id="rId4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7FF"/>
    <a:srgbClr val="FF99CC"/>
    <a:srgbClr val="CCFFCC"/>
    <a:srgbClr val="99FFCC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9293" autoAdjust="0"/>
  </p:normalViewPr>
  <p:slideViewPr>
    <p:cSldViewPr showGuides="1">
      <p:cViewPr varScale="1">
        <p:scale>
          <a:sx n="104" d="100"/>
          <a:sy n="104" d="100"/>
        </p:scale>
        <p:origin x="-1824" y="-90"/>
      </p:cViewPr>
      <p:guideLst>
        <p:guide orient="horz" pos="2160"/>
        <p:guide pos="2880"/>
        <p:guide pos="32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D5EFE9A-9C5A-48BA-A165-06B19A261EE0}" type="datetimeFigureOut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45627FC-A79A-45B5-9EA1-067BC2622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76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615E60F-664F-46F4-A1E4-E0DE4B8C89BA}" type="datetime1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40124-16A6-4A3C-B227-96877DF17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F6829-ED0D-4EB1-B264-30162E0EF798}" type="datetime1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75178-AB8D-45D4-B799-B44DDDF71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502AF-752A-4130-AEB3-76D9508E4CFC}" type="datetime1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57E0-FF4F-45F6-83FE-5A11C0D4B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69C6C-926B-48C6-962F-62BA7ACF3E10}" type="datetime1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B4838-F724-49A3-947A-7D3A29B32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CF547-45CC-454C-B6EA-05FFADCBF8FB}" type="datetime1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60A7B-B2DA-4193-A8EA-27B66352D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742FA-6707-46EF-8E51-F5DCA1068450}" type="datetime1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D241A-B659-48F1-9EB2-B8763A985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34AF5-DE58-4974-A53F-E01D97D24C4C}" type="datetime1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BA611-6966-4C17-B05C-0CDC0F882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1F20B-52D2-4DB3-9C9B-3144FEE3C4DB}" type="datetime1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3A4DC-7484-4BA3-B678-45C826FA3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5928360"/>
          </a:xfrm>
        </p:spPr>
        <p:txBody>
          <a:bodyPr>
            <a:normAutofit/>
          </a:bodyPr>
          <a:lstStyle>
            <a:lvl1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5E1E2-4C12-4972-93C8-BD702B0DFF34}" type="datetime1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6A968-422E-4FCB-8D98-6F8E2E2754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A4937-9870-4BB2-9FAF-652187BFFFFB}" type="datetime1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AE5FA-7AB0-4CA2-BE33-CB68C64DC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361F6-2A89-4633-B6C1-4CFD104B351B}" type="datetime1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D83F-69C7-4876-A231-E3AB02033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8C2DA-2528-4F4B-8C38-6E918CC4B0F0}" type="datetime1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99690-942E-49E7-903A-5706844CA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1F20B-52D2-4DB3-9C9B-3144FEE3C4DB}" type="datetime1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3A4DC-7484-4BA3-B678-45C826FA3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CDDDD1-34A2-41F2-853A-EED66743B264}" type="datetime1">
              <a:rPr lang="en-US"/>
              <a:pPr>
                <a:defRPr/>
              </a:pPr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18328C-B127-4E63-A892-D7A98282C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35" r:id="rId2"/>
    <p:sldLayoutId id="2147484036" r:id="rId3"/>
    <p:sldLayoutId id="2147484047" r:id="rId4"/>
    <p:sldLayoutId id="2147484041" r:id="rId5"/>
    <p:sldLayoutId id="2147484037" r:id="rId6"/>
    <p:sldLayoutId id="2147484038" r:id="rId7"/>
    <p:sldLayoutId id="2147484042" r:id="rId8"/>
    <p:sldLayoutId id="2147484043" r:id="rId9"/>
    <p:sldLayoutId id="2147484044" r:id="rId10"/>
    <p:sldLayoutId id="2147484045" r:id="rId11"/>
    <p:sldLayoutId id="2147484039" r:id="rId12"/>
    <p:sldLayoutId id="2147484046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racle.com/technetwork/java/javase/documentation/index-137868.html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Edsger_W._Dijkstra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Year_2038_problem" TargetMode="External"/><Relationship Id="rId2" Type="http://schemas.openxmlformats.org/officeDocument/2006/relationships/hyperlink" Target="http://en.wikipedia.org/wiki/Year_2000_proble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Ariane_5_Flight_501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Utilities (Part 2)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Implementing static features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>
                <a:latin typeface="Courier New" pitchFamily="49" charset="0"/>
                <a:cs typeface="Courier New" pitchFamily="49" charset="0"/>
              </a:rPr>
              <a:t>private</a:t>
            </a:r>
            <a:endParaRPr lang="en-US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55758C-35CD-4940-AEC0-FA44D1A6AAD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dirty="0" smtClean="0"/>
              <a:t>fields, constructors, and methods cannot be accessed by clients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they are not part of the class API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dirty="0" smtClean="0"/>
              <a:t>fields, constructors, and methods are accessible only inside the scope of the class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class with only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/>
              <a:t> constructors indicates to clients that they cannot use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en-CA" dirty="0" smtClean="0"/>
              <a:t> to create instances of the class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Utilities</a:t>
            </a:r>
            <a:endParaRPr lang="en-US" smtClean="0"/>
          </a:p>
        </p:txBody>
      </p:sp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E68DBF-BAD6-4BE5-AF38-E96B9D8A06B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 Java, a </a:t>
            </a:r>
            <a:r>
              <a:rPr lang="en-CA" i="1" dirty="0" smtClean="0"/>
              <a:t>utility</a:t>
            </a:r>
            <a:r>
              <a:rPr lang="en-CA" dirty="0" smtClean="0"/>
              <a:t> class is a class having only static fields and static methods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uses: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group related methods on primitive values or arrays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java.lang.Math</a:t>
            </a:r>
            <a:r>
              <a:rPr lang="en-CA" dirty="0" smtClean="0"/>
              <a:t> or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java.util.Arrays</a:t>
            </a:r>
            <a:r>
              <a:rPr lang="en-CA" b="1" dirty="0" smtClean="0">
                <a:cs typeface="Courier New" pitchFamily="49" charset="0"/>
              </a:rPr>
              <a:t>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group static methods for objects that implement an interface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java.util.Collections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[notes 1.6.1–1.6.3]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group static methods on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>
                <a:cs typeface="Courier New" pitchFamily="49" charset="0"/>
              </a:rPr>
              <a:t> class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more on this when we talk about inheritance</a:t>
            </a:r>
            <a:endParaRPr lang="en-US" dirty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4BA611-6966-4C17-B05C-0CDC0F8821A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public class </a:t>
            </a:r>
            <a:r>
              <a:rPr lang="en-US" dirty="0" err="1" smtClean="0"/>
              <a:t>Yahtzee</a:t>
            </a:r>
            <a:r>
              <a:rPr lang="en-US" dirty="0" smtClean="0"/>
              <a:t> {</a:t>
            </a:r>
          </a:p>
          <a:p>
            <a:r>
              <a:rPr lang="en-US" sz="1400" dirty="0" smtClean="0"/>
              <a:t>	// fields</a:t>
            </a:r>
          </a:p>
          <a:p>
            <a:r>
              <a:rPr lang="en-US" sz="1400" dirty="0" smtClean="0"/>
              <a:t>	public static final </a:t>
            </a:r>
            <a:r>
              <a:rPr lang="en-US" sz="1400" dirty="0" err="1" smtClean="0"/>
              <a:t>int</a:t>
            </a:r>
            <a:r>
              <a:rPr lang="en-US" sz="1400" dirty="0" smtClean="0"/>
              <a:t> NUMBER_OF_DICE = 5;</a:t>
            </a:r>
          </a:p>
          <a:p>
            <a:endParaRPr lang="en-US" sz="1400" dirty="0" smtClean="0"/>
          </a:p>
          <a:p>
            <a:r>
              <a:rPr lang="en-US" sz="1400" dirty="0" smtClean="0"/>
              <a:t>	// constructors</a:t>
            </a:r>
          </a:p>
          <a:p>
            <a:r>
              <a:rPr lang="en-US" sz="1400" dirty="0" smtClean="0"/>
              <a:t>	// suppress default </a:t>
            </a:r>
            <a:r>
              <a:rPr lang="en-US" sz="1400" dirty="0" err="1" smtClean="0"/>
              <a:t>ctor</a:t>
            </a:r>
            <a:r>
              <a:rPr lang="en-US" sz="1400" dirty="0" smtClean="0"/>
              <a:t> for non-instantiation</a:t>
            </a:r>
          </a:p>
          <a:p>
            <a:r>
              <a:rPr lang="en-US" sz="1400" dirty="0" smtClean="0"/>
              <a:t>	private </a:t>
            </a:r>
            <a:r>
              <a:rPr lang="en-US" sz="1400" dirty="0" err="1" smtClean="0"/>
              <a:t>Yahtzee</a:t>
            </a:r>
            <a:r>
              <a:rPr lang="en-US" sz="1400" dirty="0" smtClean="0"/>
              <a:t>() {</a:t>
            </a:r>
          </a:p>
          <a:p>
            <a:r>
              <a:rPr lang="en-US" sz="1400" dirty="0" smtClean="0"/>
              <a:t>	  throw new </a:t>
            </a:r>
            <a:r>
              <a:rPr lang="en-US" sz="1400" dirty="0" err="1" smtClean="0"/>
              <a:t>AssertionError</a:t>
            </a:r>
            <a:r>
              <a:rPr lang="en-US" sz="1400" dirty="0" smtClean="0"/>
              <a:t>();</a:t>
            </a:r>
          </a:p>
          <a:p>
            <a:r>
              <a:rPr lang="en-US" sz="1400" dirty="0" smtClean="0"/>
              <a:t>	}</a:t>
            </a:r>
          </a:p>
          <a:p>
            <a:endParaRPr lang="en-US" dirty="0" smtClean="0"/>
          </a:p>
          <a:p>
            <a:r>
              <a:rPr lang="en-US" dirty="0" smtClean="0"/>
              <a:t>  public static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isThreeOfAKind</a:t>
            </a:r>
            <a:r>
              <a:rPr lang="en-US" dirty="0" smtClean="0"/>
              <a:t>(List&lt;Die&gt; dice)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Collections.sort</a:t>
            </a:r>
            <a:r>
              <a:rPr lang="en-US" dirty="0" smtClean="0"/>
              <a:t>(dice);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boolean</a:t>
            </a:r>
            <a:r>
              <a:rPr lang="en-US" dirty="0" smtClean="0"/>
              <a:t> result =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dice.get</a:t>
            </a:r>
            <a:r>
              <a:rPr lang="en-US" dirty="0" smtClean="0"/>
              <a:t>(0).</a:t>
            </a:r>
            <a:r>
              <a:rPr lang="en-US" dirty="0" err="1" smtClean="0"/>
              <a:t>getValue</a:t>
            </a:r>
            <a:r>
              <a:rPr lang="en-US" dirty="0" smtClean="0"/>
              <a:t>() == </a:t>
            </a:r>
            <a:r>
              <a:rPr lang="en-US" dirty="0" err="1" smtClean="0"/>
              <a:t>dice.get</a:t>
            </a:r>
            <a:r>
              <a:rPr lang="en-US" dirty="0" smtClean="0"/>
              <a:t>(2).</a:t>
            </a:r>
            <a:r>
              <a:rPr lang="en-US" dirty="0" err="1" smtClean="0"/>
              <a:t>getValue</a:t>
            </a:r>
            <a:r>
              <a:rPr lang="en-US" dirty="0" smtClean="0"/>
              <a:t>() ||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dice.get</a:t>
            </a:r>
            <a:r>
              <a:rPr lang="en-US" dirty="0" smtClean="0"/>
              <a:t>(1).</a:t>
            </a:r>
            <a:r>
              <a:rPr lang="en-US" dirty="0" err="1" smtClean="0"/>
              <a:t>getValue</a:t>
            </a:r>
            <a:r>
              <a:rPr lang="en-US" dirty="0" smtClean="0"/>
              <a:t>() == </a:t>
            </a:r>
            <a:r>
              <a:rPr lang="en-US" dirty="0" err="1" smtClean="0"/>
              <a:t>dice.get</a:t>
            </a:r>
            <a:r>
              <a:rPr lang="en-US" dirty="0" smtClean="0"/>
              <a:t>(3).</a:t>
            </a:r>
            <a:r>
              <a:rPr lang="en-US" dirty="0" err="1" smtClean="0"/>
              <a:t>getValue</a:t>
            </a:r>
            <a:r>
              <a:rPr lang="en-US" dirty="0" smtClean="0"/>
              <a:t>() ||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dice.get</a:t>
            </a:r>
            <a:r>
              <a:rPr lang="en-US" dirty="0" smtClean="0"/>
              <a:t>(2).</a:t>
            </a:r>
            <a:r>
              <a:rPr lang="en-US" dirty="0" err="1" smtClean="0"/>
              <a:t>getValue</a:t>
            </a:r>
            <a:r>
              <a:rPr lang="en-US" dirty="0" smtClean="0"/>
              <a:t>() == </a:t>
            </a:r>
            <a:r>
              <a:rPr lang="en-US" dirty="0" err="1" smtClean="0"/>
              <a:t>dice.get</a:t>
            </a:r>
            <a:r>
              <a:rPr lang="en-US" dirty="0" smtClean="0"/>
              <a:t>(4).</a:t>
            </a:r>
            <a:r>
              <a:rPr lang="en-US" dirty="0" err="1" smtClean="0"/>
              <a:t>getValue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    return result;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Method Signatures</a:t>
            </a:r>
            <a:endParaRPr lang="en-US" dirty="0" smtClean="0"/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19C14C-1717-4FBB-BE9D-1CA94F2D2AB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CA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CA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isThreeOfAKind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List&lt;Die&gt; 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dice)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CA" sz="800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method is a member that performs an action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method has a signature (name + number and types of the parameters)</a:t>
            </a:r>
          </a:p>
          <a:p>
            <a:pPr marL="548640" lvl="1" indent="-274320" eaLnBrk="1" fontAlgn="auto" hangingPunct="1">
              <a:spcAft>
                <a:spcPts val="0"/>
              </a:spcAft>
              <a:buNone/>
              <a:defRPr/>
            </a:pP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rgbClr val="DDDDDD"/>
              </a:buClr>
              <a:buFont typeface="Wingdings 3"/>
              <a:buNone/>
              <a:defRPr/>
            </a:pP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	       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isThreeOfAKind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List&lt;Die&gt;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all method signatures in a class must be unique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763838" y="3505200"/>
            <a:ext cx="741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solidFill>
                  <a:srgbClr val="FF0000"/>
                </a:solidFill>
                <a:latin typeface="Constantia" pitchFamily="18" charset="0"/>
              </a:rPr>
              <a:t>name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724400" y="3505200"/>
            <a:ext cx="3402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solidFill>
                  <a:srgbClr val="00B050"/>
                </a:solidFill>
                <a:latin typeface="Constantia" pitchFamily="18" charset="0"/>
              </a:rPr>
              <a:t>number and types of parameters</a:t>
            </a:r>
            <a:endParaRPr lang="en-US" dirty="0">
              <a:solidFill>
                <a:srgbClr val="00B050"/>
              </a:solidFill>
              <a:latin typeface="Constantia" pitchFamily="18" charset="0"/>
            </a:endParaRPr>
          </a:p>
        </p:txBody>
      </p:sp>
      <p:sp>
        <p:nvSpPr>
          <p:cNvPr id="7" name="Left Brace 6"/>
          <p:cNvSpPr/>
          <p:nvPr/>
        </p:nvSpPr>
        <p:spPr>
          <a:xfrm rot="5400000">
            <a:off x="3009900" y="2933700"/>
            <a:ext cx="228600" cy="2133600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/>
          <p:cNvSpPr/>
          <p:nvPr/>
        </p:nvSpPr>
        <p:spPr>
          <a:xfrm rot="5400000">
            <a:off x="4914900" y="3314701"/>
            <a:ext cx="228600" cy="1371600"/>
          </a:xfrm>
          <a:prstGeom prst="leftBrac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/>
          <p:cNvSpPr/>
          <p:nvPr/>
        </p:nvSpPr>
        <p:spPr>
          <a:xfrm rot="16200000" flipV="1">
            <a:off x="3810000" y="2743200"/>
            <a:ext cx="228600" cy="37338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505200" y="4724400"/>
            <a:ext cx="11142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smtClean="0">
                <a:solidFill>
                  <a:sysClr val="windowText" lastClr="000000"/>
                </a:solidFill>
                <a:latin typeface="Constantia" pitchFamily="18" charset="0"/>
              </a:rPr>
              <a:t>signature</a:t>
            </a:r>
            <a:endParaRPr lang="en-US" dirty="0">
              <a:solidFill>
                <a:sysClr val="windowText" lastClr="0000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Method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happens if we try to introduce a second method</a:t>
            </a:r>
          </a:p>
          <a:p>
            <a:endParaRPr lang="en-US" dirty="0" smtClean="0"/>
          </a:p>
          <a:p>
            <a:pPr marL="274320" lvl="0" indent="-274320" eaLnBrk="1" fontAlgn="auto" hangingPunct="1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CA" sz="18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endParaRPr lang="en-CA" sz="18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274320" lvl="0" indent="-274320" eaLnBrk="1" fontAlgn="auto" hangingPunct="1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CA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isThreeOfAKind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Collection&lt;Integer&gt; 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dice)</a:t>
            </a:r>
            <a:r>
              <a:rPr lang="en-CA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CA" dirty="0" smtClean="0">
                <a:solidFill>
                  <a:prstClr val="black"/>
                </a:solidFill>
                <a:cs typeface="Courier New" pitchFamily="49" charset="0"/>
              </a:rPr>
              <a:t>?</a:t>
            </a:r>
            <a:endParaRPr lang="en-CA" sz="18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lvl="0">
              <a:buClr>
                <a:srgbClr val="4D4D4D"/>
              </a:buClr>
            </a:pPr>
            <a:r>
              <a:rPr lang="en-US" dirty="0" smtClean="0"/>
              <a:t>what about</a:t>
            </a:r>
            <a:endParaRPr lang="en-US" dirty="0">
              <a:solidFill>
                <a:prstClr val="black"/>
              </a:solidFill>
            </a:endParaRPr>
          </a:p>
          <a:p>
            <a:pPr lvl="0">
              <a:buClr>
                <a:srgbClr val="4D4D4D"/>
              </a:buClr>
            </a:pPr>
            <a:endParaRPr lang="en-US" dirty="0">
              <a:solidFill>
                <a:prstClr val="black"/>
              </a:solidFill>
            </a:endParaRPr>
          </a:p>
          <a:p>
            <a:pPr marL="274320" lvl="0" indent="-274320" eaLnBrk="1" fontAlgn="auto" hangingPunct="1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CA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CA" sz="18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endParaRPr lang="en-CA" sz="18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274320" lvl="0" indent="-274320" eaLnBrk="1" fontAlgn="auto" hangingPunct="1">
              <a:spcAft>
                <a:spcPts val="0"/>
              </a:spcAft>
              <a:buClr>
                <a:srgbClr val="4D4D4D"/>
              </a:buClr>
              <a:buNone/>
              <a:defRPr/>
            </a:pPr>
            <a:r>
              <a:rPr lang="en-CA" sz="18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isThreeOfAKind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CA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CA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dice</a:t>
            </a:r>
            <a:r>
              <a:rPr lang="en-CA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CA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dirty="0">
                <a:solidFill>
                  <a:prstClr val="black"/>
                </a:solidFill>
                <a:cs typeface="Courier New" pitchFamily="49" charset="0"/>
              </a:rPr>
              <a:t>?</a:t>
            </a:r>
            <a:endParaRPr lang="en-CA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Methods</a:t>
            </a:r>
            <a:endParaRPr lang="en-US" smtClean="0"/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19C14C-1717-4FBB-BE9D-1CA94F2D2AB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CA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isThreeOfAKind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List&lt;Die&gt; 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dice)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CA" sz="800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method returns a typed value or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void</a:t>
            </a:r>
            <a:br>
              <a:rPr lang="en-CA" sz="2000" b="1" dirty="0" smtClean="0">
                <a:latin typeface="Courier New" pitchFamily="49" charset="0"/>
                <a:cs typeface="Courier New" pitchFamily="49" charset="0"/>
              </a:rPr>
            </a:b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					</a:t>
            </a:r>
            <a:r>
              <a:rPr lang="en-CA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endParaRPr lang="en-CA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use  </a:t>
            </a:r>
            <a:r>
              <a:rPr lang="en-CA" sz="24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dirty="0" smtClean="0"/>
              <a:t> to indicate the value to be returned</a:t>
            </a:r>
            <a:br>
              <a:rPr lang="en-CA" dirty="0" smtClean="0"/>
            </a:b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lvl="0">
              <a:buClr>
                <a:srgbClr val="DDDDDD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public static 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isThreeOfAKind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(List&lt;Die&gt; dice) {</a:t>
            </a:r>
          </a:p>
          <a:p>
            <a:pPr lvl="0">
              <a:buClr>
                <a:srgbClr val="DDDDDD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Collections.sort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(dice);</a:t>
            </a:r>
          </a:p>
          <a:p>
            <a:pPr lvl="0">
              <a:buClr>
                <a:srgbClr val="DDDDDD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result =</a:t>
            </a:r>
          </a:p>
          <a:p>
            <a:pPr lvl="0">
              <a:buClr>
                <a:srgbClr val="DDDDDD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dice.get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(0).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 == 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dice.get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(2).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 ||</a:t>
            </a:r>
          </a:p>
          <a:p>
            <a:pPr lvl="0">
              <a:buClr>
                <a:srgbClr val="DDDDDD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dice.get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(1).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 == 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dice.get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(3).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 ||</a:t>
            </a:r>
          </a:p>
          <a:p>
            <a:pPr lvl="0">
              <a:buClr>
                <a:srgbClr val="DDDDDD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dice.get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(2).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 == 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dice.get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(4).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0">
              <a:buClr>
                <a:srgbClr val="DDDDDD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return result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0">
              <a:buClr>
                <a:srgbClr val="DDDDDD"/>
              </a:buClr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}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Parameters</a:t>
            </a:r>
            <a:endParaRPr lang="en-US" smtClean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BDA191-B5F8-49D3-92A2-85C6DCDC54F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sometimes called </a:t>
            </a:r>
            <a:r>
              <a:rPr lang="en-CA" i="1" dirty="0" smtClean="0"/>
              <a:t>formal parameters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for a method, the parameter names must be unique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but a parameter can have the same name as an attribute (see [notes 1.3.3])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scope of a parameter is the body of the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smtClean="0"/>
              <a:t> Methods</a:t>
            </a:r>
            <a:endParaRPr lang="en-US" smtClean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0A6541-B38D-4A61-ABF4-D8BD197BFD8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method that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is a per-class member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client does not need an object to invoke the method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client uses the class name to access the method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hasTriple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CA" sz="1800" b="1" dirty="0" err="1">
                <a:latin typeface="Courier New" pitchFamily="49" charset="0"/>
                <a:cs typeface="Courier New" pitchFamily="49" charset="0"/>
              </a:rPr>
              <a:t>Yahtzee.isThreeOfAKind</a:t>
            </a:r>
            <a:r>
              <a:rPr lang="en-CA" sz="1800" b="1" dirty="0">
                <a:latin typeface="Courier New" pitchFamily="49" charset="0"/>
                <a:cs typeface="Courier New" pitchFamily="49" charset="0"/>
              </a:rPr>
              <a:t>(dice);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methods are also called </a:t>
            </a:r>
            <a:r>
              <a:rPr lang="en-CA" i="1" dirty="0" smtClean="0"/>
              <a:t>class methods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method can only use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fields of the class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533400" y="5867400"/>
            <a:ext cx="2703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[notes 1.2.4], [AJ 249-255]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Invoking Methods</a:t>
            </a:r>
            <a:endParaRPr lang="en-US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67FCCB-279A-46D4-BA33-26FD80AC3A8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5146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client invokes a method by passing </a:t>
            </a:r>
            <a:r>
              <a:rPr lang="en-CA" u="sng" dirty="0" smtClean="0">
                <a:solidFill>
                  <a:schemeClr val="accent5"/>
                </a:solidFill>
              </a:rPr>
              <a:t>arguments</a:t>
            </a:r>
            <a:r>
              <a:rPr lang="en-CA" dirty="0" smtClean="0"/>
              <a:t> to the method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types of the arguments must be compatible with the types of parameters in the method signature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values of the arguments must satisfy the preconditions of the method contract [JBA 2.3.3]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3962400"/>
            <a:ext cx="7620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List&lt;Die&gt; dice = new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&lt;Die&gt;();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&lt; 5;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dice.add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(new Die());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hasTriple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Yahtzee.isThreeOfAKind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b="1" u="sng" dirty="0" smtClean="0">
                <a:solidFill>
                  <a:schemeClr val="accent5"/>
                </a:solidFill>
                <a:latin typeface="Courier New" pitchFamily="49" charset="0"/>
                <a:cs typeface="Courier New" pitchFamily="49" charset="0"/>
              </a:rPr>
              <a:t>dice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87906" y="4689952"/>
            <a:ext cx="115589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u="sng" dirty="0" smtClean="0">
                <a:solidFill>
                  <a:schemeClr val="accent5"/>
                </a:solidFill>
                <a:latin typeface="+mn-lt"/>
                <a:cs typeface="+mn-cs"/>
              </a:rPr>
              <a:t>argument</a:t>
            </a:r>
            <a:endParaRPr lang="en-US" u="sng" dirty="0">
              <a:solidFill>
                <a:schemeClr val="accent5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Pass-by-value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Java uses pass-by-value to:</a:t>
            </a:r>
          </a:p>
          <a:p>
            <a:pPr lvl="1"/>
            <a:r>
              <a:rPr lang="en-US" dirty="0" smtClean="0"/>
              <a:t>transfer the value of the arguments to the method</a:t>
            </a:r>
          </a:p>
          <a:p>
            <a:pPr lvl="1"/>
            <a:r>
              <a:rPr lang="en-US" dirty="0" smtClean="0"/>
              <a:t>transfer the return value back to the client</a:t>
            </a:r>
          </a:p>
          <a:p>
            <a:pPr lvl="1"/>
            <a:endParaRPr lang="en-US" dirty="0"/>
          </a:p>
          <a:p>
            <a:r>
              <a:rPr lang="en-US" dirty="0" smtClean="0"/>
              <a:t>consider the following utility class and its client…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47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Goals for Today</a:t>
            </a:r>
            <a:endParaRPr lang="en-US" dirty="0" smtClean="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D077E3-4EE2-46B6-8BD8-D6A2C02F5BC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learn about preventing class instantiation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learn what a utility is in Java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learn about implementing methods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static methods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pass-by-value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err="1" smtClean="0"/>
              <a:t>Javadoc</a:t>
            </a: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import </a:t>
            </a:r>
            <a:r>
              <a:rPr lang="en-US" dirty="0" err="1" smtClean="0"/>
              <a:t>type.lib.Fraction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public class </a:t>
            </a:r>
            <a:r>
              <a:rPr lang="en-US" dirty="0" err="1" smtClean="0"/>
              <a:t>Doubler</a:t>
            </a:r>
            <a:r>
              <a:rPr lang="en-US" dirty="0" smtClean="0"/>
              <a:t> {</a:t>
            </a:r>
          </a:p>
          <a:p>
            <a:endParaRPr lang="en-US" dirty="0"/>
          </a:p>
          <a:p>
            <a:r>
              <a:rPr lang="en-US" dirty="0" smtClean="0"/>
              <a:t>  private </a:t>
            </a:r>
            <a:r>
              <a:rPr lang="en-US" dirty="0" err="1" smtClean="0"/>
              <a:t>Doubler</a:t>
            </a:r>
            <a:r>
              <a:rPr lang="en-US" dirty="0" smtClean="0"/>
              <a:t>() {</a:t>
            </a:r>
          </a:p>
          <a:p>
            <a:r>
              <a:rPr lang="en-US" dirty="0"/>
              <a:t> </a:t>
            </a:r>
            <a:r>
              <a:rPr lang="en-US" dirty="0" smtClean="0"/>
              <a:t> }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// tries to double x</a:t>
            </a:r>
            <a:endParaRPr lang="en-US" dirty="0"/>
          </a:p>
          <a:p>
            <a:r>
              <a:rPr lang="en-US" dirty="0" smtClean="0"/>
              <a:t>  public static void twice(</a:t>
            </a:r>
            <a:r>
              <a:rPr lang="en-US" dirty="0" err="1" smtClean="0"/>
              <a:t>int</a:t>
            </a:r>
            <a:r>
              <a:rPr lang="en-US" dirty="0" smtClean="0"/>
              <a:t> x) {</a:t>
            </a:r>
          </a:p>
          <a:p>
            <a:r>
              <a:rPr lang="en-US" dirty="0"/>
              <a:t> </a:t>
            </a:r>
            <a:r>
              <a:rPr lang="en-US" dirty="0" smtClean="0"/>
              <a:t>   x = 2 * x;</a:t>
            </a:r>
          </a:p>
          <a:p>
            <a:r>
              <a:rPr lang="en-US" dirty="0"/>
              <a:t> </a:t>
            </a:r>
            <a:r>
              <a:rPr lang="en-US" dirty="0" smtClean="0"/>
              <a:t> }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// tries to double f</a:t>
            </a:r>
            <a:endParaRPr lang="en-US" dirty="0"/>
          </a:p>
          <a:p>
            <a:r>
              <a:rPr lang="en-US" dirty="0" smtClean="0"/>
              <a:t>  public static void twice(Fraction f) {</a:t>
            </a:r>
          </a:p>
          <a:p>
            <a:r>
              <a:rPr lang="en-US" dirty="0" smtClean="0"/>
              <a:t>    long numerator = </a:t>
            </a:r>
            <a:r>
              <a:rPr lang="en-US" dirty="0" err="1" smtClean="0"/>
              <a:t>f.getNumerator</a:t>
            </a:r>
            <a:r>
              <a:rPr lang="en-US" dirty="0" smtClean="0"/>
              <a:t>();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f.setNumerator</a:t>
            </a:r>
            <a:r>
              <a:rPr lang="en-US" dirty="0" smtClean="0"/>
              <a:t>( 2 * numerator );</a:t>
            </a:r>
            <a:endParaRPr lang="en-US" dirty="0"/>
          </a:p>
          <a:p>
            <a:r>
              <a:rPr lang="en-US" dirty="0" smtClean="0"/>
              <a:t>  }</a:t>
            </a:r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4334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 </a:t>
            </a:r>
            <a:r>
              <a:rPr lang="en-US" dirty="0" err="1" smtClean="0"/>
              <a:t>type.lib.Fraction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smtClean="0"/>
              <a:t>public class </a:t>
            </a:r>
            <a:r>
              <a:rPr lang="en-US" dirty="0" err="1" smtClean="0"/>
              <a:t>TestDoubler</a:t>
            </a:r>
            <a:r>
              <a:rPr lang="en-US" dirty="0" smtClean="0"/>
              <a:t> {</a:t>
            </a:r>
          </a:p>
          <a:p>
            <a:endParaRPr lang="en-US" dirty="0"/>
          </a:p>
          <a:p>
            <a:r>
              <a:rPr lang="en-US" dirty="0" smtClean="0"/>
              <a:t>  public static void main(String[] </a:t>
            </a:r>
            <a:r>
              <a:rPr lang="en-US" dirty="0" err="1" smtClean="0"/>
              <a:t>args</a:t>
            </a:r>
            <a:r>
              <a:rPr lang="en-US" dirty="0" smtClean="0"/>
              <a:t>) {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a = 1;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Doubler.twice</a:t>
            </a:r>
            <a:r>
              <a:rPr lang="en-US" dirty="0" smtClean="0"/>
              <a:t>(a);</a:t>
            </a:r>
          </a:p>
          <a:p>
            <a:endParaRPr lang="en-US" dirty="0"/>
          </a:p>
          <a:p>
            <a:r>
              <a:rPr lang="en-US" dirty="0" smtClean="0"/>
              <a:t>    Fraction b = new Fraction(1, 2);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Doubler.twice</a:t>
            </a:r>
            <a:r>
              <a:rPr lang="en-US" dirty="0" smtClean="0"/>
              <a:t>(b);</a:t>
            </a:r>
          </a:p>
          <a:p>
            <a:endParaRPr lang="en-US" dirty="0"/>
          </a:p>
          <a:p>
            <a:r>
              <a:rPr lang="en-US" dirty="0" smtClean="0"/>
              <a:t>    </a:t>
            </a:r>
            <a:r>
              <a:rPr lang="en-US" dirty="0" err="1" smtClean="0"/>
              <a:t>System.out.println</a:t>
            </a:r>
            <a:r>
              <a:rPr lang="en-US" dirty="0" smtClean="0"/>
              <a:t>(a);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System.out.println</a:t>
            </a:r>
            <a:r>
              <a:rPr lang="en-US" dirty="0" smtClean="0"/>
              <a:t>(b);</a:t>
            </a:r>
          </a:p>
          <a:p>
            <a:r>
              <a:rPr lang="en-US" dirty="0"/>
              <a:t> </a:t>
            </a:r>
            <a:r>
              <a:rPr lang="en-US" dirty="0" smtClean="0"/>
              <a:t> }</a:t>
            </a:r>
          </a:p>
          <a:p>
            <a:endParaRPr lang="en-US" dirty="0"/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9175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Pass-by-value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is the output of the client program?</a:t>
            </a:r>
          </a:p>
          <a:p>
            <a:pPr lvl="1"/>
            <a:r>
              <a:rPr lang="en-US" dirty="0" smtClean="0"/>
              <a:t>try it and see</a:t>
            </a:r>
          </a:p>
          <a:p>
            <a:pPr lvl="1"/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invoked method runs in its own area of memory that contains storage for its parameters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each parameter is initialized with </a:t>
            </a:r>
            <a:r>
              <a:rPr lang="en-CA" i="1" dirty="0" smtClean="0"/>
              <a:t>the value</a:t>
            </a:r>
            <a:r>
              <a:rPr lang="en-CA" dirty="0" smtClean="0"/>
              <a:t> of its corresponding argument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Pass-by-value with Reference Types</a:t>
            </a:r>
            <a:endParaRPr lang="en-US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93F38-D4A9-4BCA-A91B-1E91FCCC39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Fraction b =</a:t>
            </a:r>
          </a:p>
          <a:p>
            <a:pPr eaLnBrk="1" hangingPunct="1"/>
            <a:r>
              <a:rPr lang="en-CA" dirty="0" smtClean="0"/>
              <a:t>  new Fraction(1, 2);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962400" y="1371600"/>
          <a:ext cx="3345180" cy="1478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962400" y="2895600"/>
          <a:ext cx="3345180" cy="1757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Fraction </a:t>
                      </a:r>
                      <a:r>
                        <a:rPr lang="en-CA" sz="1400" b="0" dirty="0" smtClean="0"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numer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denom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72200" y="2133600"/>
            <a:ext cx="598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500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329488" y="2133600"/>
            <a:ext cx="17383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value of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r>
              <a:rPr lang="en-CA" sz="1400" dirty="0">
                <a:latin typeface="Constantia" pitchFamily="18" charset="0"/>
                <a:cs typeface="Courier New" pitchFamily="49" charset="0"/>
              </a:rPr>
              <a:t>is a reference to the new</a:t>
            </a:r>
          </a:p>
          <a:p>
            <a:pPr algn="ctr"/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Fraction</a:t>
            </a:r>
            <a:r>
              <a:rPr lang="en-CA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400" dirty="0">
                <a:latin typeface="Constantia" pitchFamily="18" charset="0"/>
                <a:cs typeface="Courier New" pitchFamily="49" charset="0"/>
              </a:rPr>
              <a:t>object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329488" y="1371600"/>
            <a:ext cx="17383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value of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r>
              <a:rPr lang="en-CA" sz="1400" dirty="0">
                <a:latin typeface="Constantia" pitchFamily="18" charset="0"/>
                <a:cs typeface="Courier New" pitchFamily="49" charset="0"/>
              </a:rPr>
              <a:t>is </a:t>
            </a:r>
            <a:r>
              <a:rPr lang="en-CA" sz="1400" i="1" dirty="0" smtClean="0">
                <a:latin typeface="Constantia" pitchFamily="18" charset="0"/>
                <a:cs typeface="Courier New" pitchFamily="49" charset="0"/>
              </a:rPr>
              <a:t>not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the</a:t>
            </a:r>
            <a:endParaRPr lang="en-CA" sz="1400" dirty="0">
              <a:latin typeface="Constantia" pitchFamily="18" charset="0"/>
              <a:cs typeface="Courier New" pitchFamily="49" charset="0"/>
            </a:endParaRPr>
          </a:p>
          <a:p>
            <a:pPr algn="ctr"/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Fraction</a:t>
            </a:r>
            <a:r>
              <a:rPr lang="en-CA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1/2</a:t>
            </a:r>
            <a:endParaRPr lang="en-US" sz="1400" b="1" dirty="0">
              <a:latin typeface="Constantia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Pass-by-value with Reference Types</a:t>
            </a:r>
            <a:endParaRPr lang="en-US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93F38-D4A9-4BCA-A91B-1E91FCCC39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Fraction b =</a:t>
            </a:r>
          </a:p>
          <a:p>
            <a:pPr eaLnBrk="1" hangingPunct="1"/>
            <a:r>
              <a:rPr lang="en-CA" dirty="0" smtClean="0"/>
              <a:t>  new Fraction(1, 2);</a:t>
            </a:r>
          </a:p>
          <a:p>
            <a:pPr eaLnBrk="1" hangingPunct="1"/>
            <a:r>
              <a:rPr lang="en-CA" dirty="0" err="1" smtClean="0"/>
              <a:t>Doubler.twice</a:t>
            </a:r>
            <a:r>
              <a:rPr lang="en-CA" dirty="0" smtClean="0"/>
              <a:t>(b);</a:t>
            </a:r>
            <a:endParaRPr lang="en-US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962400" y="1371600"/>
          <a:ext cx="3345180" cy="1478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962400" y="2895600"/>
          <a:ext cx="3345180" cy="1757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Fraction </a:t>
                      </a:r>
                      <a:r>
                        <a:rPr lang="en-CA" sz="1400" b="0" dirty="0" smtClean="0"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numer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denom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962400" y="4922838"/>
          <a:ext cx="3345180" cy="13258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err="1" smtClean="0">
                          <a:latin typeface="Courier New" pitchFamily="49" charset="0"/>
                          <a:cs typeface="Courier New" pitchFamily="49" charset="0"/>
                        </a:rPr>
                        <a:t>Doubler.twice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72200" y="2133600"/>
            <a:ext cx="598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500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172200" y="5497513"/>
            <a:ext cx="598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500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650013" y="5257801"/>
            <a:ext cx="176958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parameter </a:t>
            </a:r>
            <a:r>
              <a:rPr lang="en-CA" sz="1400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endParaRPr lang="en-CA" sz="1400" dirty="0">
              <a:latin typeface="Constantia" pitchFamily="18" charset="0"/>
              <a:cs typeface="Courier New" pitchFamily="49" charset="0"/>
            </a:endParaRPr>
          </a:p>
          <a:p>
            <a:pPr algn="ctr"/>
            <a:r>
              <a:rPr lang="en-CA" sz="1400" i="1" dirty="0" smtClean="0">
                <a:latin typeface="Constantia" pitchFamily="18" charset="0"/>
                <a:cs typeface="Courier New" pitchFamily="49" charset="0"/>
              </a:rPr>
              <a:t>is an independent copy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of the </a:t>
            </a:r>
            <a:r>
              <a:rPr lang="en-CA" sz="1400" dirty="0">
                <a:latin typeface="Constantia" pitchFamily="18" charset="0"/>
                <a:cs typeface="Courier New" pitchFamily="49" charset="0"/>
              </a:rPr>
              <a:t>value</a:t>
            </a:r>
          </a:p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of argument </a:t>
            </a:r>
            <a:r>
              <a:rPr lang="en-CA" sz="1400" b="1" dirty="0">
                <a:latin typeface="Courier New" pitchFamily="49" charset="0"/>
                <a:cs typeface="Courier New" pitchFamily="49" charset="0"/>
              </a:rPr>
              <a:t>b</a:t>
            </a:r>
          </a:p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(a reference)</a:t>
            </a:r>
            <a:r>
              <a:rPr lang="en-CA" sz="14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315200" y="1295400"/>
            <a:ext cx="176958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the value of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endParaRPr lang="en-CA" sz="1400" dirty="0">
              <a:latin typeface="Constantia" pitchFamily="18" charset="0"/>
              <a:cs typeface="Courier New" pitchFamily="49" charset="0"/>
            </a:endParaRP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is passed to the</a:t>
            </a: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method </a:t>
            </a:r>
            <a:r>
              <a:rPr lang="en-CA" sz="1400" b="1" dirty="0" err="1" smtClean="0">
                <a:latin typeface="Courier New" pitchFamily="49" charset="0"/>
                <a:cs typeface="Courier New" pitchFamily="49" charset="0"/>
              </a:rPr>
              <a:t>Doubler.twice</a:t>
            </a:r>
            <a:r>
              <a:rPr lang="en-CA" sz="14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  <p:sp>
        <p:nvSpPr>
          <p:cNvPr id="21" name="Curved Right Arrow 20"/>
          <p:cNvSpPr/>
          <p:nvPr/>
        </p:nvSpPr>
        <p:spPr>
          <a:xfrm flipH="1">
            <a:off x="7467600" y="2209800"/>
            <a:ext cx="914400" cy="36576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2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Pass-by-value with Reference Types</a:t>
            </a:r>
            <a:endParaRPr lang="en-US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93F38-D4A9-4BCA-A91B-1E91FCCC39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smtClean="0"/>
              <a:t>Fraction b =</a:t>
            </a:r>
          </a:p>
          <a:p>
            <a:pPr eaLnBrk="1" hangingPunct="1"/>
            <a:r>
              <a:rPr lang="en-CA" dirty="0" smtClean="0"/>
              <a:t>  new Fraction(1, 2);</a:t>
            </a:r>
          </a:p>
          <a:p>
            <a:pPr eaLnBrk="1" hangingPunct="1"/>
            <a:r>
              <a:rPr lang="en-CA" dirty="0" err="1" smtClean="0"/>
              <a:t>Doubler.twice</a:t>
            </a:r>
            <a:r>
              <a:rPr lang="en-CA" dirty="0" smtClean="0"/>
              <a:t>(b);</a:t>
            </a:r>
            <a:endParaRPr lang="en-US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962400" y="1371600"/>
          <a:ext cx="3345180" cy="1478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962400" y="2895600"/>
          <a:ext cx="3345180" cy="1757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latin typeface="Courier New" pitchFamily="49" charset="0"/>
                          <a:cs typeface="Courier New" pitchFamily="49" charset="0"/>
                        </a:rPr>
                        <a:t>Fraction </a:t>
                      </a:r>
                      <a:r>
                        <a:rPr lang="en-CA" sz="1400" b="0" dirty="0" smtClean="0">
                          <a:latin typeface="+mn-lt"/>
                          <a:cs typeface="Courier New" pitchFamily="49" charset="0"/>
                        </a:rPr>
                        <a:t>object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numer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1 2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denom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962400" y="4922838"/>
          <a:ext cx="3345180" cy="13258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err="1" smtClean="0">
                          <a:latin typeface="Courier New" pitchFamily="49" charset="0"/>
                          <a:cs typeface="Courier New" pitchFamily="49" charset="0"/>
                        </a:rPr>
                        <a:t>Doubler.twice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f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72200" y="2133600"/>
            <a:ext cx="598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500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172200" y="5497513"/>
            <a:ext cx="5984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500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6248400" y="3733800"/>
            <a:ext cx="1524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374413" y="3505200"/>
            <a:ext cx="176958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1400" b="1" dirty="0" err="1" smtClean="0">
                <a:latin typeface="Courier New" pitchFamily="49" charset="0"/>
                <a:cs typeface="Courier New" pitchFamily="49" charset="0"/>
              </a:rPr>
              <a:t>Doubler.twice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endParaRPr lang="en-CA" sz="1400" dirty="0">
              <a:latin typeface="Constantia" pitchFamily="18" charset="0"/>
              <a:cs typeface="Courier New" pitchFamily="49" charset="0"/>
            </a:endParaRP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multiplies the</a:t>
            </a: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numerator of the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Fraction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object by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14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Pass-by-value with Primitive Types</a:t>
            </a:r>
            <a:endParaRPr lang="en-US" dirty="0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93F38-D4A9-4BCA-A91B-1E91FCCC39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err="1" smtClean="0"/>
              <a:t>int</a:t>
            </a:r>
            <a:r>
              <a:rPr lang="en-CA" dirty="0" smtClean="0"/>
              <a:t> a = 1;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962400" y="1371600"/>
          <a:ext cx="3345180" cy="1478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72200" y="2133600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329488" y="2133600"/>
            <a:ext cx="173831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value of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is the</a:t>
            </a: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integer value that we stored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Pass-by-value with Primitive Types</a:t>
            </a:r>
            <a:endParaRPr lang="en-US" dirty="0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93F38-D4A9-4BCA-A91B-1E91FCCC39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err="1" smtClean="0"/>
              <a:t>int</a:t>
            </a:r>
            <a:r>
              <a:rPr lang="en-CA" dirty="0" smtClean="0"/>
              <a:t> a = 1;</a:t>
            </a:r>
          </a:p>
          <a:p>
            <a:pPr eaLnBrk="1" hangingPunct="1"/>
            <a:r>
              <a:rPr lang="en-CA" dirty="0" err="1" smtClean="0"/>
              <a:t>Doubler.twice</a:t>
            </a:r>
            <a:r>
              <a:rPr lang="en-CA" dirty="0" smtClean="0"/>
              <a:t>(a);</a:t>
            </a:r>
            <a:endParaRPr lang="en-US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962400" y="1371600"/>
          <a:ext cx="3345180" cy="1478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962400" y="4922838"/>
          <a:ext cx="3345180" cy="13258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800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err="1" smtClean="0">
                          <a:latin typeface="Courier New" pitchFamily="49" charset="0"/>
                          <a:cs typeface="Courier New" pitchFamily="49" charset="0"/>
                        </a:rPr>
                        <a:t>Doubler.twice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72200" y="2133600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650013" y="5257801"/>
            <a:ext cx="176958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parameter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endParaRPr lang="en-CA" sz="1400" dirty="0">
              <a:latin typeface="Constantia" pitchFamily="18" charset="0"/>
              <a:cs typeface="Courier New" pitchFamily="49" charset="0"/>
            </a:endParaRPr>
          </a:p>
          <a:p>
            <a:pPr algn="ctr"/>
            <a:r>
              <a:rPr lang="en-CA" sz="1400" i="1" dirty="0" smtClean="0">
                <a:latin typeface="Constantia" pitchFamily="18" charset="0"/>
                <a:cs typeface="Courier New" pitchFamily="49" charset="0"/>
              </a:rPr>
              <a:t>is an independent copy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of the </a:t>
            </a:r>
            <a:r>
              <a:rPr lang="en-CA" sz="1400" dirty="0">
                <a:latin typeface="Constantia" pitchFamily="18" charset="0"/>
                <a:cs typeface="Courier New" pitchFamily="49" charset="0"/>
              </a:rPr>
              <a:t>value</a:t>
            </a:r>
          </a:p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of argument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a</a:t>
            </a:r>
            <a:endParaRPr lang="en-CA" sz="14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CA" sz="1400" dirty="0">
                <a:latin typeface="Constantia" pitchFamily="18" charset="0"/>
                <a:cs typeface="Courier New" pitchFamily="49" charset="0"/>
              </a:rPr>
              <a:t>(a 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primitive)</a:t>
            </a:r>
            <a:r>
              <a:rPr lang="en-CA" sz="14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315200" y="1295400"/>
            <a:ext cx="176958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the value of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endParaRPr lang="en-CA" sz="1400" dirty="0">
              <a:latin typeface="Constantia" pitchFamily="18" charset="0"/>
              <a:cs typeface="Courier New" pitchFamily="49" charset="0"/>
            </a:endParaRP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is passed to the</a:t>
            </a: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method </a:t>
            </a:r>
            <a:r>
              <a:rPr lang="en-CA" sz="1400" b="1" dirty="0" err="1" smtClean="0">
                <a:latin typeface="Courier New" pitchFamily="49" charset="0"/>
                <a:cs typeface="Courier New" pitchFamily="49" charset="0"/>
              </a:rPr>
              <a:t>Doubler.twice</a:t>
            </a:r>
            <a:r>
              <a:rPr lang="en-CA" sz="14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  <p:sp>
        <p:nvSpPr>
          <p:cNvPr id="21" name="Curved Right Arrow 20"/>
          <p:cNvSpPr/>
          <p:nvPr/>
        </p:nvSpPr>
        <p:spPr>
          <a:xfrm flipH="1">
            <a:off x="7467600" y="2209800"/>
            <a:ext cx="914400" cy="36576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621813" y="3581400"/>
            <a:ext cx="176958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this is a different </a:t>
            </a:r>
            <a:r>
              <a:rPr lang="en-CA" sz="1400" b="1" dirty="0" err="1" smtClean="0">
                <a:latin typeface="Courier New" pitchFamily="49" charset="0"/>
                <a:cs typeface="Courier New" pitchFamily="49" charset="0"/>
              </a:rPr>
              <a:t>Doubler.twice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method than the previous example (now resides at address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800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)</a:t>
            </a:r>
            <a:endParaRPr lang="en-US" sz="1400" dirty="0">
              <a:latin typeface="Constantia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0" grpId="0"/>
      <p:bldP spid="1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Pass-by-value with Reference Types</a:t>
            </a:r>
            <a:endParaRPr lang="en-US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93F38-D4A9-4BCA-A91B-1E91FCCC39B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CA" dirty="0" smtClean="0"/>
          </a:p>
          <a:p>
            <a:pPr eaLnBrk="1" hangingPunct="1"/>
            <a:endParaRPr lang="en-CA" dirty="0" smtClean="0"/>
          </a:p>
          <a:p>
            <a:pPr eaLnBrk="1" hangingPunct="1"/>
            <a:r>
              <a:rPr lang="en-CA" dirty="0" err="1" smtClean="0"/>
              <a:t>int</a:t>
            </a:r>
            <a:r>
              <a:rPr lang="en-CA" dirty="0" smtClean="0"/>
              <a:t> a = 1;</a:t>
            </a:r>
          </a:p>
          <a:p>
            <a:pPr eaLnBrk="1" hangingPunct="1"/>
            <a:r>
              <a:rPr lang="en-CA" dirty="0" err="1" smtClean="0"/>
              <a:t>Doubler.twice</a:t>
            </a:r>
            <a:r>
              <a:rPr lang="en-CA" dirty="0" smtClean="0"/>
              <a:t>(a);</a:t>
            </a:r>
            <a:endParaRPr lang="en-US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962400" y="1371600"/>
          <a:ext cx="3345180" cy="14782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27432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client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962400" y="4922838"/>
          <a:ext cx="3345180" cy="13258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066800"/>
                <a:gridCol w="640080"/>
                <a:gridCol w="16383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800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err="1" smtClean="0">
                          <a:latin typeface="Courier New" pitchFamily="49" charset="0"/>
                          <a:cs typeface="Courier New" pitchFamily="49" charset="0"/>
                        </a:rPr>
                        <a:t>Doubler.twice</a:t>
                      </a:r>
                      <a:endParaRPr lang="en-US" sz="14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latin typeface="Courier New" pitchFamily="49" charset="0"/>
                          <a:cs typeface="Courier New" pitchFamily="49" charset="0"/>
                        </a:rPr>
                        <a:t>x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72200" y="2133600"/>
            <a:ext cx="322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172200" y="5497513"/>
            <a:ext cx="5982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1 2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374413" y="5155049"/>
            <a:ext cx="176958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1400" b="1" dirty="0" err="1" smtClean="0">
                <a:latin typeface="Courier New" pitchFamily="49" charset="0"/>
                <a:cs typeface="Courier New" pitchFamily="49" charset="0"/>
              </a:rPr>
              <a:t>Doubler.twice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</a:t>
            </a:r>
            <a:endParaRPr lang="en-CA" sz="1400" dirty="0">
              <a:latin typeface="Constantia" pitchFamily="18" charset="0"/>
              <a:cs typeface="Courier New" pitchFamily="49" charset="0"/>
            </a:endParaRP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multiplies the value of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 by </a:t>
            </a:r>
            <a:r>
              <a:rPr lang="en-CA" sz="1400" b="1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;</a:t>
            </a:r>
          </a:p>
          <a:p>
            <a:pPr algn="ctr"/>
            <a:r>
              <a:rPr lang="en-CA" sz="1400" dirty="0" smtClean="0">
                <a:latin typeface="Constantia" pitchFamily="18" charset="0"/>
                <a:cs typeface="Courier New" pitchFamily="49" charset="0"/>
              </a:rPr>
              <a:t>that's it, nothing else happens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6248400" y="5638800"/>
            <a:ext cx="15240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Pass-by-value</a:t>
            </a:r>
            <a:endParaRPr lang="en-US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6F93E7-D7A1-4D81-A0D0-3B3799452BA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Java uses pass-by-value  for </a:t>
            </a:r>
            <a:r>
              <a:rPr lang="en-CA" i="1" dirty="0" smtClean="0"/>
              <a:t>all</a:t>
            </a:r>
            <a:r>
              <a:rPr lang="en-CA" dirty="0" smtClean="0"/>
              <a:t> types (primitive and reference)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argument of primitive type cannot be changed by a method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argument of reference type can have its state changed by a </a:t>
            </a:r>
            <a:r>
              <a:rPr lang="en-CA" dirty="0" smtClean="0"/>
              <a:t>method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/>
          </a:p>
          <a:p>
            <a:pPr marL="274002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pass-by-value is used to return a value from a method back to the client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Puzzle 2</a:t>
            </a:r>
            <a:endParaRPr lang="en-US" smtClean="0"/>
          </a:p>
        </p:txBody>
      </p:sp>
      <p:sp>
        <p:nvSpPr>
          <p:cNvPr id="1126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FB320B-66DD-4DBC-8D6E-CBB250CB454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1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does the following program print?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public class Puzzle02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CA" sz="19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    final long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           MICROS_PER_DAY = 24 * 60 * 60 * 1000 * 1000;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    final long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           MILLIS_PER_DAY = 24 * 60 * 60 * 1000;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9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(MICROS_PER_DAY / MILLIS_PER_DAY);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Documenting Code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Javadoc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documenting code was not a new idea when Java was invented</a:t>
            </a:r>
          </a:p>
          <a:p>
            <a:pPr lvl="1"/>
            <a:r>
              <a:rPr lang="en-US" dirty="0" smtClean="0"/>
              <a:t>however, Java was the first major language to embed documentation in the code and extract the documentation into readable electronic APIs</a:t>
            </a:r>
          </a:p>
          <a:p>
            <a:endParaRPr lang="en-US" dirty="0" smtClean="0"/>
          </a:p>
          <a:p>
            <a:r>
              <a:rPr lang="en-US" dirty="0" smtClean="0"/>
              <a:t>the tool that generates API documents from comments embedded in the code is called </a:t>
            </a:r>
            <a:r>
              <a:rPr lang="en-US" dirty="0" err="1" smtClean="0"/>
              <a:t>Javadoc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Javadoc</a:t>
            </a:r>
            <a:endParaRPr lang="en-US" smtClean="0"/>
          </a:p>
        </p:txBody>
      </p:sp>
      <p:sp>
        <p:nvSpPr>
          <p:cNvPr id="3277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ECFF17A-E6DB-431C-9CB8-90A55E96F93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err="1" smtClean="0"/>
              <a:t>Javadoc</a:t>
            </a:r>
            <a:r>
              <a:rPr lang="en-CA" dirty="0" smtClean="0"/>
              <a:t> processes </a:t>
            </a:r>
            <a:r>
              <a:rPr lang="en-CA" i="1" dirty="0" smtClean="0"/>
              <a:t>doc comments</a:t>
            </a:r>
            <a:r>
              <a:rPr lang="en-CA" dirty="0" smtClean="0"/>
              <a:t> that immediately precede a class, attribute, constructor or method declaration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doc comments delimited by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/**</a:t>
            </a:r>
            <a:r>
              <a:rPr lang="en-CA" dirty="0" smtClean="0"/>
              <a:t> and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*/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doc comment written in HTML and made up of two parts</a:t>
            </a:r>
          </a:p>
          <a:p>
            <a:pPr marL="105156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a description</a:t>
            </a:r>
          </a:p>
          <a:p>
            <a:pPr marL="1325880" lvl="3" indent="-45720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CA" dirty="0" smtClean="0"/>
              <a:t>first sentence of description gets copied to the summary section</a:t>
            </a:r>
          </a:p>
          <a:p>
            <a:pPr marL="1325880" lvl="3" indent="-45720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CA" dirty="0" smtClean="0"/>
              <a:t>only one description block; can use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&lt;p&gt;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dirty="0" smtClean="0"/>
              <a:t>to create separate paragraphs</a:t>
            </a:r>
          </a:p>
          <a:p>
            <a:pPr marL="105156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block tags</a:t>
            </a:r>
          </a:p>
          <a:p>
            <a:pPr marL="1325880" lvl="3" indent="-45720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CA" dirty="0" smtClean="0"/>
              <a:t>begin with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CA" dirty="0" smtClean="0"/>
              <a:t>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(@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param</a:t>
            </a:r>
            <a:r>
              <a:rPr lang="en-CA" dirty="0" smtClean="0"/>
              <a:t>,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@return</a:t>
            </a:r>
            <a:r>
              <a:rPr lang="en-CA" dirty="0" smtClean="0"/>
              <a:t>,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@exception</a:t>
            </a:r>
            <a:r>
              <a:rPr lang="en-CA" dirty="0" smtClean="0"/>
              <a:t>)</a:t>
            </a:r>
          </a:p>
          <a:p>
            <a:pPr marL="1325880" lvl="3" indent="-45720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@pre.</a:t>
            </a:r>
            <a:r>
              <a:rPr lang="en-CA" dirty="0" smtClean="0"/>
              <a:t> is non-standard (custom tag used in CSE1030)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Javadoc Guidelines</a:t>
            </a:r>
            <a:endParaRPr lang="en-US" smtClean="0"/>
          </a:p>
        </p:txBody>
      </p:sp>
      <p:sp>
        <p:nvSpPr>
          <p:cNvPr id="3379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4CC1C8-4964-4958-ADF8-508A2C31A26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000" dirty="0" smtClean="0">
                <a:hlinkClick r:id="rId2"/>
              </a:rPr>
              <a:t>http://www.oracle.com/technetwork/java/javase/documentation/index-137868.html</a:t>
            </a:r>
            <a:endParaRPr lang="en-US" sz="20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[notes 1.5.1, 1.5.2]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precede every exported class, interface, constructor, method, and attribute with a doc comment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for methods the doc comment should describe the contract between the method and the client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preconditions ([notes 1.4], [JBA 2.3.3])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err="1" smtClean="0"/>
              <a:t>postconditions</a:t>
            </a:r>
            <a:r>
              <a:rPr lang="en-CA" dirty="0" smtClean="0"/>
              <a:t> ([notes 1.4], [JBA 2.3.3])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Javadoc</a:t>
            </a:r>
            <a:r>
              <a:rPr lang="en-US" dirty="0" smtClean="0"/>
              <a:t>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short in-class demo here</a:t>
            </a:r>
          </a:p>
          <a:p>
            <a:r>
              <a:rPr lang="en-US" dirty="0" smtClean="0"/>
              <a:t>see any lab exercise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Introduction to Testing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1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Testing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testing code is a vital part of the development process</a:t>
            </a:r>
          </a:p>
          <a:p>
            <a:r>
              <a:rPr lang="en-CA" dirty="0" smtClean="0"/>
              <a:t>the goal of testing is to find defects in your code</a:t>
            </a:r>
          </a:p>
          <a:p>
            <a:pPr lvl="1"/>
            <a:r>
              <a:rPr lang="en-CA" dirty="0"/>
              <a:t>Program testing can be a very effective way to show the presence of bugs, but it is hopelessly inadequate for showing their absence. </a:t>
            </a:r>
            <a:br>
              <a:rPr lang="en-CA" dirty="0"/>
            </a:br>
            <a:r>
              <a:rPr lang="en-CA" dirty="0"/>
              <a:t>—</a:t>
            </a:r>
            <a:r>
              <a:rPr lang="en-CA" dirty="0" err="1">
                <a:hlinkClick r:id="rId2"/>
              </a:rPr>
              <a:t>Edsger</a:t>
            </a:r>
            <a:r>
              <a:rPr lang="en-CA" dirty="0">
                <a:hlinkClick r:id="rId2"/>
              </a:rPr>
              <a:t> W. </a:t>
            </a:r>
            <a:r>
              <a:rPr lang="en-CA" dirty="0" err="1" smtClean="0">
                <a:hlinkClick r:id="rId2"/>
              </a:rPr>
              <a:t>Dijkstra</a:t>
            </a:r>
            <a:endParaRPr lang="en-CA" dirty="0" smtClean="0"/>
          </a:p>
          <a:p>
            <a:pPr lvl="1"/>
            <a:endParaRPr lang="en-CA" dirty="0"/>
          </a:p>
          <a:p>
            <a:r>
              <a:rPr lang="en-CA" dirty="0" smtClean="0"/>
              <a:t>how can we test our utility class?</a:t>
            </a:r>
          </a:p>
          <a:p>
            <a:pPr lvl="1"/>
            <a:r>
              <a:rPr lang="en-CA" dirty="0" smtClean="0"/>
              <a:t>write a program that uses it and verify the result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84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public class </a:t>
            </a:r>
            <a:r>
              <a:rPr lang="en-CA" dirty="0" err="1" smtClean="0"/>
              <a:t>IsThreeOfAKindTest</a:t>
            </a:r>
            <a:r>
              <a:rPr lang="en-CA" dirty="0" smtClean="0"/>
              <a:t> {</a:t>
            </a:r>
          </a:p>
          <a:p>
            <a:r>
              <a:rPr lang="en-CA" dirty="0"/>
              <a:t> </a:t>
            </a:r>
            <a:r>
              <a:rPr lang="en-CA" dirty="0" smtClean="0"/>
              <a:t> public static void main(String[] </a:t>
            </a:r>
            <a:r>
              <a:rPr lang="en-CA" dirty="0" err="1" smtClean="0"/>
              <a:t>args</a:t>
            </a:r>
            <a:r>
              <a:rPr lang="en-CA" dirty="0" smtClean="0"/>
              <a:t>) {</a:t>
            </a:r>
          </a:p>
          <a:p>
            <a:r>
              <a:rPr lang="en-CA" dirty="0"/>
              <a:t> </a:t>
            </a:r>
            <a:r>
              <a:rPr lang="en-CA" dirty="0" smtClean="0"/>
              <a:t>   // make a list of 5 dice that are 3 of a kind</a:t>
            </a:r>
          </a:p>
          <a:p>
            <a:r>
              <a:rPr lang="en-CA" dirty="0"/>
              <a:t> </a:t>
            </a:r>
            <a:r>
              <a:rPr lang="en-CA" dirty="0" smtClean="0"/>
              <a:t>   // check if </a:t>
            </a:r>
            <a:r>
              <a:rPr lang="en-CA" dirty="0" err="1" smtClean="0"/>
              <a:t>Yahtzee.isThreeOfAKind</a:t>
            </a:r>
            <a:r>
              <a:rPr lang="en-CA" dirty="0" smtClean="0"/>
              <a:t> returns true</a:t>
            </a:r>
          </a:p>
          <a:p>
            <a:r>
              <a:rPr lang="en-CA" dirty="0"/>
              <a:t> </a:t>
            </a:r>
            <a:r>
              <a:rPr lang="en-CA" dirty="0" smtClean="0"/>
              <a:t> }</a:t>
            </a:r>
          </a:p>
          <a:p>
            <a:r>
              <a:rPr lang="en-CA" dirty="0" smtClean="0"/>
              <a:t>}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747186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public class </a:t>
            </a:r>
            <a:r>
              <a:rPr lang="en-CA" dirty="0" err="1" smtClean="0"/>
              <a:t>IsThreeOfAKindTest</a:t>
            </a:r>
            <a:r>
              <a:rPr lang="en-CA" dirty="0" smtClean="0"/>
              <a:t> {</a:t>
            </a:r>
          </a:p>
          <a:p>
            <a:r>
              <a:rPr lang="en-CA" dirty="0"/>
              <a:t> </a:t>
            </a:r>
            <a:r>
              <a:rPr lang="en-CA" dirty="0" smtClean="0"/>
              <a:t> public static void main(String[] </a:t>
            </a:r>
            <a:r>
              <a:rPr lang="en-CA" dirty="0" err="1" smtClean="0"/>
              <a:t>args</a:t>
            </a:r>
            <a:r>
              <a:rPr lang="en-CA" dirty="0" smtClean="0"/>
              <a:t>) {</a:t>
            </a:r>
          </a:p>
          <a:p>
            <a:r>
              <a:rPr lang="en-CA" dirty="0" smtClean="0"/>
              <a:t>    </a:t>
            </a:r>
            <a:r>
              <a:rPr lang="en-CA" dirty="0"/>
              <a:t>// make a list of 5 dice that are 3 of a kind</a:t>
            </a:r>
            <a:endParaRPr lang="en-CA" dirty="0" smtClean="0"/>
          </a:p>
          <a:p>
            <a:r>
              <a:rPr lang="en-CA" dirty="0"/>
              <a:t> </a:t>
            </a:r>
            <a:r>
              <a:rPr lang="en-CA" dirty="0" smtClean="0"/>
              <a:t>   List&lt;Die&gt; dice = new </a:t>
            </a:r>
            <a:r>
              <a:rPr lang="en-CA" dirty="0" err="1" smtClean="0"/>
              <a:t>ArrayList</a:t>
            </a:r>
            <a:r>
              <a:rPr lang="en-CA" dirty="0" smtClean="0"/>
              <a:t>&lt;Die&gt;();</a:t>
            </a:r>
          </a:p>
          <a:p>
            <a:r>
              <a:rPr lang="en-CA" dirty="0"/>
              <a:t> </a:t>
            </a:r>
            <a:r>
              <a:rPr lang="en-CA" dirty="0" smtClean="0"/>
              <a:t>   </a:t>
            </a:r>
            <a:r>
              <a:rPr lang="en-CA" dirty="0" err="1" smtClean="0"/>
              <a:t>dice.add</a:t>
            </a:r>
            <a:r>
              <a:rPr lang="en-CA" dirty="0" smtClean="0"/>
              <a:t>(new Die(6, 1));   // 1</a:t>
            </a:r>
          </a:p>
          <a:p>
            <a:r>
              <a:rPr lang="en-CA" dirty="0" smtClean="0"/>
              <a:t>    </a:t>
            </a:r>
            <a:r>
              <a:rPr lang="en-CA" dirty="0" err="1" smtClean="0"/>
              <a:t>dice.add</a:t>
            </a:r>
            <a:r>
              <a:rPr lang="en-CA" dirty="0" smtClean="0"/>
              <a:t>(new </a:t>
            </a:r>
            <a:r>
              <a:rPr lang="en-CA" dirty="0"/>
              <a:t>Die(6, 1</a:t>
            </a:r>
            <a:r>
              <a:rPr lang="en-CA" dirty="0" smtClean="0"/>
              <a:t>));</a:t>
            </a:r>
            <a:r>
              <a:rPr lang="en-CA" dirty="0"/>
              <a:t> </a:t>
            </a:r>
            <a:r>
              <a:rPr lang="en-CA" dirty="0" smtClean="0"/>
              <a:t>  // </a:t>
            </a:r>
            <a:r>
              <a:rPr lang="en-CA" dirty="0"/>
              <a:t>1</a:t>
            </a:r>
            <a:endParaRPr lang="en-CA" dirty="0" smtClean="0"/>
          </a:p>
          <a:p>
            <a:r>
              <a:rPr lang="en-CA" dirty="0" smtClean="0"/>
              <a:t>    </a:t>
            </a:r>
            <a:r>
              <a:rPr lang="en-CA" dirty="0" err="1"/>
              <a:t>dice.add</a:t>
            </a:r>
            <a:r>
              <a:rPr lang="en-CA" dirty="0"/>
              <a:t>(new Die(6, 1</a:t>
            </a:r>
            <a:r>
              <a:rPr lang="en-CA" dirty="0" smtClean="0"/>
              <a:t>));</a:t>
            </a:r>
            <a:r>
              <a:rPr lang="en-CA" dirty="0"/>
              <a:t> </a:t>
            </a:r>
            <a:r>
              <a:rPr lang="en-CA" dirty="0" smtClean="0"/>
              <a:t>  // </a:t>
            </a:r>
            <a:r>
              <a:rPr lang="en-CA" dirty="0"/>
              <a:t>1</a:t>
            </a:r>
          </a:p>
          <a:p>
            <a:r>
              <a:rPr lang="en-CA" dirty="0" smtClean="0"/>
              <a:t>    </a:t>
            </a:r>
            <a:r>
              <a:rPr lang="en-CA" dirty="0" err="1"/>
              <a:t>dice.add</a:t>
            </a:r>
            <a:r>
              <a:rPr lang="en-CA" dirty="0"/>
              <a:t>(new Die(6, 2</a:t>
            </a:r>
            <a:r>
              <a:rPr lang="en-CA" dirty="0" smtClean="0"/>
              <a:t>));</a:t>
            </a:r>
            <a:r>
              <a:rPr lang="en-CA" dirty="0"/>
              <a:t> </a:t>
            </a:r>
            <a:r>
              <a:rPr lang="en-CA" dirty="0" smtClean="0"/>
              <a:t>  // 2</a:t>
            </a:r>
            <a:endParaRPr lang="en-CA" dirty="0"/>
          </a:p>
          <a:p>
            <a:r>
              <a:rPr lang="en-CA" dirty="0" smtClean="0"/>
              <a:t>    </a:t>
            </a:r>
            <a:r>
              <a:rPr lang="en-CA" dirty="0" err="1" smtClean="0"/>
              <a:t>dice.add</a:t>
            </a:r>
            <a:r>
              <a:rPr lang="en-CA" dirty="0" smtClean="0"/>
              <a:t>(new </a:t>
            </a:r>
            <a:r>
              <a:rPr lang="en-CA" dirty="0"/>
              <a:t>Die(6, </a:t>
            </a:r>
            <a:r>
              <a:rPr lang="en-CA" dirty="0" smtClean="0"/>
              <a:t>3));</a:t>
            </a:r>
            <a:r>
              <a:rPr lang="en-CA" dirty="0"/>
              <a:t> </a:t>
            </a:r>
            <a:r>
              <a:rPr lang="en-CA" dirty="0" smtClean="0"/>
              <a:t>  // 3</a:t>
            </a:r>
            <a:endParaRPr lang="en-CA" dirty="0"/>
          </a:p>
          <a:p>
            <a:endParaRPr lang="en-CA" dirty="0" smtClean="0"/>
          </a:p>
          <a:p>
            <a:r>
              <a:rPr lang="en-CA" dirty="0"/>
              <a:t> </a:t>
            </a:r>
            <a:r>
              <a:rPr lang="en-CA" dirty="0" smtClean="0"/>
              <a:t>   // check if </a:t>
            </a:r>
            <a:r>
              <a:rPr lang="en-CA" dirty="0" err="1" smtClean="0"/>
              <a:t>Yahtzee.isThreeOfAKind</a:t>
            </a:r>
            <a:r>
              <a:rPr lang="en-CA" dirty="0" smtClean="0"/>
              <a:t> returns true</a:t>
            </a:r>
          </a:p>
          <a:p>
            <a:r>
              <a:rPr lang="en-CA" dirty="0"/>
              <a:t> </a:t>
            </a:r>
            <a:r>
              <a:rPr lang="en-CA" dirty="0" smtClean="0"/>
              <a:t> }</a:t>
            </a:r>
          </a:p>
          <a:p>
            <a:r>
              <a:rPr lang="en-CA" dirty="0" smtClean="0"/>
              <a:t>}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994432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public class </a:t>
            </a:r>
            <a:r>
              <a:rPr lang="en-CA" dirty="0" err="1" smtClean="0"/>
              <a:t>IsThreeOfAKindTest</a:t>
            </a:r>
            <a:r>
              <a:rPr lang="en-CA" dirty="0" smtClean="0"/>
              <a:t> {</a:t>
            </a:r>
          </a:p>
          <a:p>
            <a:r>
              <a:rPr lang="en-CA" dirty="0"/>
              <a:t> </a:t>
            </a:r>
            <a:r>
              <a:rPr lang="en-CA" dirty="0" smtClean="0"/>
              <a:t> public static void main(String[] </a:t>
            </a:r>
            <a:r>
              <a:rPr lang="en-CA" dirty="0" err="1" smtClean="0"/>
              <a:t>args</a:t>
            </a:r>
            <a:r>
              <a:rPr lang="en-CA" dirty="0" smtClean="0"/>
              <a:t>) {</a:t>
            </a:r>
          </a:p>
          <a:p>
            <a:r>
              <a:rPr lang="en-CA" dirty="0" smtClean="0"/>
              <a:t>    </a:t>
            </a:r>
            <a:r>
              <a:rPr lang="en-CA" dirty="0"/>
              <a:t>// make a list of 5 dice that are 3 of a kind</a:t>
            </a:r>
            <a:endParaRPr lang="en-CA" dirty="0" smtClean="0"/>
          </a:p>
          <a:p>
            <a:r>
              <a:rPr lang="en-CA" dirty="0"/>
              <a:t> </a:t>
            </a:r>
            <a:r>
              <a:rPr lang="en-CA" dirty="0" smtClean="0"/>
              <a:t>   List&lt;Die&gt; dice = new </a:t>
            </a:r>
            <a:r>
              <a:rPr lang="en-CA" dirty="0" err="1" smtClean="0"/>
              <a:t>ArrayList</a:t>
            </a:r>
            <a:r>
              <a:rPr lang="en-CA" dirty="0" smtClean="0"/>
              <a:t>&lt;Die&gt;();</a:t>
            </a:r>
          </a:p>
          <a:p>
            <a:r>
              <a:rPr lang="en-CA" dirty="0"/>
              <a:t> </a:t>
            </a:r>
            <a:r>
              <a:rPr lang="en-CA" dirty="0" smtClean="0"/>
              <a:t>   </a:t>
            </a:r>
            <a:r>
              <a:rPr lang="en-CA" dirty="0" err="1" smtClean="0"/>
              <a:t>dice.add</a:t>
            </a:r>
            <a:r>
              <a:rPr lang="en-CA" dirty="0" smtClean="0"/>
              <a:t>(new Die(6, 1));   // 1</a:t>
            </a:r>
          </a:p>
          <a:p>
            <a:r>
              <a:rPr lang="en-CA" dirty="0" smtClean="0"/>
              <a:t>    </a:t>
            </a:r>
            <a:r>
              <a:rPr lang="en-CA" dirty="0" err="1" smtClean="0"/>
              <a:t>dice.add</a:t>
            </a:r>
            <a:r>
              <a:rPr lang="en-CA" dirty="0" smtClean="0"/>
              <a:t>(new </a:t>
            </a:r>
            <a:r>
              <a:rPr lang="en-CA" dirty="0"/>
              <a:t>Die(6, 1</a:t>
            </a:r>
            <a:r>
              <a:rPr lang="en-CA" dirty="0" smtClean="0"/>
              <a:t>));</a:t>
            </a:r>
            <a:r>
              <a:rPr lang="en-CA" dirty="0"/>
              <a:t> </a:t>
            </a:r>
            <a:r>
              <a:rPr lang="en-CA" dirty="0" smtClean="0"/>
              <a:t>  // </a:t>
            </a:r>
            <a:r>
              <a:rPr lang="en-CA" dirty="0"/>
              <a:t>1</a:t>
            </a:r>
            <a:endParaRPr lang="en-CA" dirty="0" smtClean="0"/>
          </a:p>
          <a:p>
            <a:r>
              <a:rPr lang="en-CA" dirty="0" smtClean="0"/>
              <a:t>    </a:t>
            </a:r>
            <a:r>
              <a:rPr lang="en-CA" dirty="0" err="1"/>
              <a:t>dice.add</a:t>
            </a:r>
            <a:r>
              <a:rPr lang="en-CA" dirty="0"/>
              <a:t>(new Die(6, 1</a:t>
            </a:r>
            <a:r>
              <a:rPr lang="en-CA" dirty="0" smtClean="0"/>
              <a:t>));</a:t>
            </a:r>
            <a:r>
              <a:rPr lang="en-CA" dirty="0"/>
              <a:t> </a:t>
            </a:r>
            <a:r>
              <a:rPr lang="en-CA" dirty="0" smtClean="0"/>
              <a:t>  // </a:t>
            </a:r>
            <a:r>
              <a:rPr lang="en-CA" dirty="0"/>
              <a:t>1</a:t>
            </a:r>
          </a:p>
          <a:p>
            <a:r>
              <a:rPr lang="en-CA" dirty="0" smtClean="0"/>
              <a:t>    </a:t>
            </a:r>
            <a:r>
              <a:rPr lang="en-CA" dirty="0" err="1"/>
              <a:t>dice.add</a:t>
            </a:r>
            <a:r>
              <a:rPr lang="en-CA" dirty="0"/>
              <a:t>(new Die(6, 2</a:t>
            </a:r>
            <a:r>
              <a:rPr lang="en-CA" dirty="0" smtClean="0"/>
              <a:t>));</a:t>
            </a:r>
            <a:r>
              <a:rPr lang="en-CA" dirty="0"/>
              <a:t> </a:t>
            </a:r>
            <a:r>
              <a:rPr lang="en-CA" dirty="0" smtClean="0"/>
              <a:t>  // 2</a:t>
            </a:r>
            <a:endParaRPr lang="en-CA" dirty="0"/>
          </a:p>
          <a:p>
            <a:r>
              <a:rPr lang="en-CA" dirty="0" smtClean="0"/>
              <a:t>    </a:t>
            </a:r>
            <a:r>
              <a:rPr lang="en-CA" dirty="0" err="1" smtClean="0"/>
              <a:t>dice.add</a:t>
            </a:r>
            <a:r>
              <a:rPr lang="en-CA" dirty="0" smtClean="0"/>
              <a:t>(new </a:t>
            </a:r>
            <a:r>
              <a:rPr lang="en-CA" dirty="0"/>
              <a:t>Die(6, </a:t>
            </a:r>
            <a:r>
              <a:rPr lang="en-CA" dirty="0" smtClean="0"/>
              <a:t>3));</a:t>
            </a:r>
            <a:r>
              <a:rPr lang="en-CA" dirty="0"/>
              <a:t> </a:t>
            </a:r>
            <a:r>
              <a:rPr lang="en-CA" dirty="0" smtClean="0"/>
              <a:t>  // 3</a:t>
            </a:r>
            <a:endParaRPr lang="en-CA" dirty="0"/>
          </a:p>
          <a:p>
            <a:endParaRPr lang="en-CA" dirty="0" smtClean="0"/>
          </a:p>
          <a:p>
            <a:r>
              <a:rPr lang="en-CA" dirty="0"/>
              <a:t> </a:t>
            </a:r>
            <a:r>
              <a:rPr lang="en-CA" dirty="0" smtClean="0"/>
              <a:t>   // check if </a:t>
            </a:r>
            <a:r>
              <a:rPr lang="en-CA" dirty="0" err="1" smtClean="0"/>
              <a:t>Yahtzee.isThreeOfAKind</a:t>
            </a:r>
            <a:r>
              <a:rPr lang="en-CA" dirty="0" smtClean="0"/>
              <a:t> returns true</a:t>
            </a:r>
          </a:p>
          <a:p>
            <a:r>
              <a:rPr lang="en-CA" dirty="0"/>
              <a:t> </a:t>
            </a:r>
            <a:r>
              <a:rPr lang="en-CA" dirty="0" smtClean="0"/>
              <a:t>   if (</a:t>
            </a:r>
            <a:r>
              <a:rPr lang="en-CA" dirty="0" err="1" smtClean="0"/>
              <a:t>Yahtzee.isThreeOfAKind</a:t>
            </a:r>
            <a:r>
              <a:rPr lang="en-CA" dirty="0" smtClean="0"/>
              <a:t>(dice) == true) {</a:t>
            </a:r>
          </a:p>
          <a:p>
            <a:r>
              <a:rPr lang="en-CA" dirty="0"/>
              <a:t> </a:t>
            </a:r>
            <a:r>
              <a:rPr lang="en-CA" dirty="0" smtClean="0"/>
              <a:t>     </a:t>
            </a:r>
            <a:r>
              <a:rPr lang="en-CA" dirty="0" err="1" smtClean="0"/>
              <a:t>System.out.println</a:t>
            </a:r>
            <a:r>
              <a:rPr lang="en-CA" dirty="0" smtClean="0"/>
              <a:t>("success");</a:t>
            </a:r>
          </a:p>
          <a:p>
            <a:r>
              <a:rPr lang="en-CA" dirty="0"/>
              <a:t> </a:t>
            </a:r>
            <a:r>
              <a:rPr lang="en-CA" dirty="0" smtClean="0"/>
              <a:t>   }</a:t>
            </a:r>
          </a:p>
          <a:p>
            <a:r>
              <a:rPr lang="en-CA" dirty="0"/>
              <a:t> </a:t>
            </a:r>
            <a:r>
              <a:rPr lang="en-CA" dirty="0" smtClean="0"/>
              <a:t> }</a:t>
            </a:r>
          </a:p>
          <a:p>
            <a:r>
              <a:rPr lang="en-CA" dirty="0" smtClean="0"/>
              <a:t>}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61455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A39B21-3461-4675-A8DC-5DC36F97C03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57200" y="533400"/>
            <a:ext cx="8229600" cy="5638800"/>
          </a:xfrm>
        </p:spPr>
        <p:txBody>
          <a:bodyPr/>
          <a:lstStyle/>
          <a:p>
            <a:r>
              <a:rPr lang="en-CA" dirty="0" smtClean="0"/>
              <a:t>prints 5</a:t>
            </a:r>
          </a:p>
          <a:p>
            <a:r>
              <a:rPr lang="en-CA" dirty="0" smtClean="0"/>
              <a:t>the problem occurs because the expression</a:t>
            </a:r>
          </a:p>
          <a:p>
            <a:endParaRPr lang="en-CA" sz="800" dirty="0" smtClean="0"/>
          </a:p>
          <a:p>
            <a:pPr>
              <a:buFont typeface="Wingdings 3" pitchFamily="18" charset="2"/>
              <a:buNone/>
            </a:pPr>
            <a:r>
              <a:rPr lang="en-CA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24 * 60 * 60 * 1000 * 1000</a:t>
            </a:r>
            <a:endParaRPr lang="en-CA" dirty="0" smtClean="0"/>
          </a:p>
          <a:p>
            <a:pPr>
              <a:buFont typeface="Wingdings 3" pitchFamily="18" charset="2"/>
              <a:buNone/>
            </a:pPr>
            <a:r>
              <a:rPr lang="en-CA" dirty="0" smtClean="0"/>
              <a:t>	evaluates to a number bigger than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dirty="0" smtClean="0"/>
              <a:t> can hold</a:t>
            </a:r>
          </a:p>
          <a:p>
            <a:pPr lvl="1"/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86,400,000,000 &gt; 2,147,483,647 (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Integer.MAX_VALUE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CA" dirty="0" smtClean="0"/>
              <a:t>called </a:t>
            </a:r>
            <a:r>
              <a:rPr lang="en-CA" i="1" dirty="0" smtClean="0"/>
              <a:t>overflow</a:t>
            </a:r>
          </a:p>
          <a:p>
            <a:pPr lvl="1"/>
            <a:r>
              <a:rPr lang="en-CA" dirty="0" smtClean="0"/>
              <a:t>notice that the numbers in the expression are of type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CA" dirty="0" smtClean="0"/>
              <a:t>Java will evaluate the expression using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dirty="0" smtClean="0"/>
              <a:t> even though the constant 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MICROS_PER_DAY</a:t>
            </a:r>
            <a:r>
              <a:rPr lang="en-CA" dirty="0" smtClean="0"/>
              <a:t> is of type 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long</a:t>
            </a:r>
          </a:p>
          <a:p>
            <a:r>
              <a:rPr lang="en-CA" dirty="0" smtClean="0">
                <a:cs typeface="Courier New" pitchFamily="49" charset="0"/>
              </a:rPr>
              <a:t>solution: make sure that the first value matches the destination type</a:t>
            </a:r>
            <a:endParaRPr lang="en-CA" dirty="0" smtClean="0"/>
          </a:p>
          <a:p>
            <a:endParaRPr lang="en-CA" sz="800" dirty="0" smtClean="0"/>
          </a:p>
          <a:p>
            <a:pPr>
              <a:buFont typeface="Wingdings 3" pitchFamily="18" charset="2"/>
              <a:buNone/>
            </a:pPr>
            <a:r>
              <a:rPr lang="en-CA" sz="19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	24L * 60 * 60 * 1000 * 1000</a:t>
            </a:r>
            <a:endParaRPr lang="en-CA" dirty="0" smtClean="0">
              <a:cs typeface="Courier New" pitchFamily="49" charset="0"/>
            </a:endParaRPr>
          </a:p>
          <a:p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public class </a:t>
            </a:r>
            <a:r>
              <a:rPr lang="en-CA" dirty="0" err="1" smtClean="0"/>
              <a:t>IsThreeOfAKindTest</a:t>
            </a:r>
            <a:r>
              <a:rPr lang="en-CA" dirty="0" smtClean="0"/>
              <a:t> {</a:t>
            </a:r>
          </a:p>
          <a:p>
            <a:r>
              <a:rPr lang="en-CA" dirty="0"/>
              <a:t> </a:t>
            </a:r>
            <a:r>
              <a:rPr lang="en-CA" dirty="0" smtClean="0"/>
              <a:t> public static void main(String[] </a:t>
            </a:r>
            <a:r>
              <a:rPr lang="en-CA" dirty="0" err="1" smtClean="0"/>
              <a:t>args</a:t>
            </a:r>
            <a:r>
              <a:rPr lang="en-CA" dirty="0" smtClean="0"/>
              <a:t>) {</a:t>
            </a:r>
          </a:p>
          <a:p>
            <a:r>
              <a:rPr lang="en-CA" dirty="0" smtClean="0"/>
              <a:t>    </a:t>
            </a:r>
            <a:r>
              <a:rPr lang="en-CA" dirty="0"/>
              <a:t>// make a list of 5 dice that are 3 of a kind</a:t>
            </a:r>
            <a:endParaRPr lang="en-CA" dirty="0" smtClean="0"/>
          </a:p>
          <a:p>
            <a:r>
              <a:rPr lang="en-CA" dirty="0"/>
              <a:t> </a:t>
            </a:r>
            <a:r>
              <a:rPr lang="en-CA" dirty="0" smtClean="0"/>
              <a:t>   List&lt;Die&gt; dice = new </a:t>
            </a:r>
            <a:r>
              <a:rPr lang="en-CA" dirty="0" err="1" smtClean="0"/>
              <a:t>ArrayList</a:t>
            </a:r>
            <a:r>
              <a:rPr lang="en-CA" dirty="0" smtClean="0"/>
              <a:t>&lt;Die&gt;();</a:t>
            </a:r>
          </a:p>
          <a:p>
            <a:r>
              <a:rPr lang="en-CA" dirty="0"/>
              <a:t> </a:t>
            </a:r>
            <a:r>
              <a:rPr lang="en-CA" dirty="0" smtClean="0"/>
              <a:t>   </a:t>
            </a:r>
            <a:r>
              <a:rPr lang="en-CA" dirty="0" err="1" smtClean="0"/>
              <a:t>dice.add</a:t>
            </a:r>
            <a:r>
              <a:rPr lang="en-CA" dirty="0" smtClean="0"/>
              <a:t>(new Die(6, 1));   // 1</a:t>
            </a:r>
          </a:p>
          <a:p>
            <a:r>
              <a:rPr lang="en-CA" dirty="0" smtClean="0"/>
              <a:t>    </a:t>
            </a:r>
            <a:r>
              <a:rPr lang="en-CA" dirty="0" err="1" smtClean="0"/>
              <a:t>dice.add</a:t>
            </a:r>
            <a:r>
              <a:rPr lang="en-CA" dirty="0" smtClean="0"/>
              <a:t>(new </a:t>
            </a:r>
            <a:r>
              <a:rPr lang="en-CA" dirty="0"/>
              <a:t>Die(6, 1</a:t>
            </a:r>
            <a:r>
              <a:rPr lang="en-CA" dirty="0" smtClean="0"/>
              <a:t>));</a:t>
            </a:r>
            <a:r>
              <a:rPr lang="en-CA" dirty="0"/>
              <a:t> </a:t>
            </a:r>
            <a:r>
              <a:rPr lang="en-CA" dirty="0" smtClean="0"/>
              <a:t>  // </a:t>
            </a:r>
            <a:r>
              <a:rPr lang="en-CA" dirty="0"/>
              <a:t>1</a:t>
            </a:r>
            <a:endParaRPr lang="en-CA" dirty="0" smtClean="0"/>
          </a:p>
          <a:p>
            <a:r>
              <a:rPr lang="en-CA" dirty="0" smtClean="0"/>
              <a:t>    </a:t>
            </a:r>
            <a:r>
              <a:rPr lang="en-CA" dirty="0" err="1"/>
              <a:t>dice.add</a:t>
            </a:r>
            <a:r>
              <a:rPr lang="en-CA" dirty="0"/>
              <a:t>(new Die(6, 1</a:t>
            </a:r>
            <a:r>
              <a:rPr lang="en-CA" dirty="0" smtClean="0"/>
              <a:t>));</a:t>
            </a:r>
            <a:r>
              <a:rPr lang="en-CA" dirty="0"/>
              <a:t> </a:t>
            </a:r>
            <a:r>
              <a:rPr lang="en-CA" dirty="0" smtClean="0"/>
              <a:t>  // </a:t>
            </a:r>
            <a:r>
              <a:rPr lang="en-CA" dirty="0"/>
              <a:t>1</a:t>
            </a:r>
          </a:p>
          <a:p>
            <a:r>
              <a:rPr lang="en-CA" dirty="0" smtClean="0"/>
              <a:t>    </a:t>
            </a:r>
            <a:r>
              <a:rPr lang="en-CA" dirty="0" err="1"/>
              <a:t>dice.add</a:t>
            </a:r>
            <a:r>
              <a:rPr lang="en-CA" dirty="0"/>
              <a:t>(new Die(6, 2</a:t>
            </a:r>
            <a:r>
              <a:rPr lang="en-CA" dirty="0" smtClean="0"/>
              <a:t>));</a:t>
            </a:r>
            <a:r>
              <a:rPr lang="en-CA" dirty="0"/>
              <a:t> </a:t>
            </a:r>
            <a:r>
              <a:rPr lang="en-CA" dirty="0" smtClean="0"/>
              <a:t>  // 2</a:t>
            </a:r>
            <a:endParaRPr lang="en-CA" dirty="0"/>
          </a:p>
          <a:p>
            <a:r>
              <a:rPr lang="en-CA" dirty="0" smtClean="0"/>
              <a:t>    </a:t>
            </a:r>
            <a:r>
              <a:rPr lang="en-CA" dirty="0" err="1" smtClean="0"/>
              <a:t>dice.add</a:t>
            </a:r>
            <a:r>
              <a:rPr lang="en-CA" dirty="0" smtClean="0"/>
              <a:t>(new </a:t>
            </a:r>
            <a:r>
              <a:rPr lang="en-CA" dirty="0"/>
              <a:t>Die(6, </a:t>
            </a:r>
            <a:r>
              <a:rPr lang="en-CA" dirty="0" smtClean="0"/>
              <a:t>3));</a:t>
            </a:r>
            <a:r>
              <a:rPr lang="en-CA" dirty="0"/>
              <a:t> </a:t>
            </a:r>
            <a:r>
              <a:rPr lang="en-CA" dirty="0" smtClean="0"/>
              <a:t>  // 3</a:t>
            </a:r>
            <a:endParaRPr lang="en-CA" dirty="0"/>
          </a:p>
          <a:p>
            <a:endParaRPr lang="en-CA" dirty="0" smtClean="0"/>
          </a:p>
          <a:p>
            <a:r>
              <a:rPr lang="en-CA" dirty="0"/>
              <a:t> </a:t>
            </a:r>
            <a:r>
              <a:rPr lang="en-CA" dirty="0" smtClean="0"/>
              <a:t>   // check if </a:t>
            </a:r>
            <a:r>
              <a:rPr lang="en-CA" dirty="0" err="1" smtClean="0"/>
              <a:t>Yahtzee.isThreeOfAKind</a:t>
            </a:r>
            <a:r>
              <a:rPr lang="en-CA" dirty="0" smtClean="0"/>
              <a:t> returns false</a:t>
            </a:r>
          </a:p>
          <a:p>
            <a:r>
              <a:rPr lang="en-CA" dirty="0"/>
              <a:t> </a:t>
            </a:r>
            <a:r>
              <a:rPr lang="en-CA" dirty="0" smtClean="0"/>
              <a:t>   if (</a:t>
            </a:r>
            <a:r>
              <a:rPr lang="en-CA" dirty="0" err="1" smtClean="0"/>
              <a:t>Yahtzee.isThreeOfAKind</a:t>
            </a:r>
            <a:r>
              <a:rPr lang="en-CA" dirty="0" smtClean="0"/>
              <a:t>(dice) == false) {</a:t>
            </a:r>
          </a:p>
          <a:p>
            <a:r>
              <a:rPr lang="en-CA" dirty="0"/>
              <a:t> </a:t>
            </a:r>
            <a:r>
              <a:rPr lang="en-CA" dirty="0" smtClean="0"/>
              <a:t>     throw new </a:t>
            </a:r>
            <a:r>
              <a:rPr lang="en-CA" dirty="0" err="1" smtClean="0"/>
              <a:t>RuntimeException</a:t>
            </a:r>
            <a:r>
              <a:rPr lang="en-CA" dirty="0" smtClean="0"/>
              <a:t>("FAILED: " +</a:t>
            </a:r>
          </a:p>
          <a:p>
            <a:r>
              <a:rPr lang="en-CA" dirty="0"/>
              <a:t> </a:t>
            </a:r>
            <a:r>
              <a:rPr lang="en-CA" dirty="0" smtClean="0"/>
              <a:t>         dice + " is a 3-of-a-kind");</a:t>
            </a:r>
          </a:p>
          <a:p>
            <a:r>
              <a:rPr lang="en-CA" dirty="0"/>
              <a:t> </a:t>
            </a:r>
            <a:r>
              <a:rPr lang="en-CA" dirty="0" smtClean="0"/>
              <a:t>   }</a:t>
            </a:r>
          </a:p>
          <a:p>
            <a:r>
              <a:rPr lang="en-CA" dirty="0"/>
              <a:t> </a:t>
            </a:r>
            <a:r>
              <a:rPr lang="en-CA" dirty="0" smtClean="0"/>
              <a:t> }</a:t>
            </a:r>
          </a:p>
          <a:p>
            <a:r>
              <a:rPr lang="en-CA" dirty="0" smtClean="0"/>
              <a:t>}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13211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Testing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checking if a test fails and throwing an exception makes it easy to find tests that fail</a:t>
            </a:r>
          </a:p>
          <a:p>
            <a:pPr lvl="1"/>
            <a:r>
              <a:rPr lang="en-CA" dirty="0" smtClean="0"/>
              <a:t>because uncaught exceptions terminate the running program</a:t>
            </a:r>
          </a:p>
          <a:p>
            <a:pPr lvl="1"/>
            <a:r>
              <a:rPr lang="en-CA" dirty="0" smtClean="0"/>
              <a:t>unfortunately, stopping the test program might mean that other tests remain </a:t>
            </a:r>
            <a:r>
              <a:rPr lang="en-CA" dirty="0" err="1" smtClean="0"/>
              <a:t>unrunnable</a:t>
            </a:r>
            <a:endParaRPr lang="en-CA" dirty="0"/>
          </a:p>
          <a:p>
            <a:pPr lvl="2"/>
            <a:r>
              <a:rPr lang="en-CA" dirty="0" smtClean="0"/>
              <a:t>at least until you fix the broken test case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070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Unit Testing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 unit test examines the behavior of a distinct unit of work. Within a Java application, the "distinct unit of work" is often (but not always) a single method. … A unit of work is a task that isn't directly dependent on the completion of any other task."</a:t>
            </a:r>
          </a:p>
          <a:p>
            <a:pPr lvl="1"/>
            <a:r>
              <a:rPr lang="en-CA" dirty="0" smtClean="0"/>
              <a:t>from the book </a:t>
            </a:r>
            <a:r>
              <a:rPr lang="en-CA" dirty="0" err="1" smtClean="0"/>
              <a:t>JUnit</a:t>
            </a:r>
            <a:r>
              <a:rPr lang="en-CA" dirty="0" smtClean="0"/>
              <a:t> in Action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5670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JUnit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err="1" smtClean="0"/>
              <a:t>JUnit</a:t>
            </a:r>
            <a:r>
              <a:rPr lang="en-CA" dirty="0" smtClean="0"/>
              <a:t> is a testing framework for Java</a:t>
            </a:r>
          </a:p>
          <a:p>
            <a:endParaRPr lang="en-CA" dirty="0"/>
          </a:p>
          <a:p>
            <a:r>
              <a:rPr lang="en-CA" dirty="0" smtClean="0"/>
              <a:t>A framework is a semi-complete application. A framework provides a reusable, common structure to share among applications. Developers incorporate the framework into their own application and extend it to meet their specific needs"</a:t>
            </a:r>
          </a:p>
          <a:p>
            <a:pPr lvl="1"/>
            <a:r>
              <a:rPr lang="en-CA" dirty="0"/>
              <a:t>from the book </a:t>
            </a:r>
            <a:r>
              <a:rPr lang="en-CA" dirty="0" err="1"/>
              <a:t>JUnit</a:t>
            </a:r>
            <a:r>
              <a:rPr lang="en-CA" dirty="0"/>
              <a:t> in Action</a:t>
            </a:r>
          </a:p>
          <a:p>
            <a:pPr lvl="1"/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445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JUnit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err="1" smtClean="0"/>
              <a:t>JUnit</a:t>
            </a:r>
            <a:r>
              <a:rPr lang="en-CA" dirty="0" smtClean="0"/>
              <a:t> provides a way for creating:</a:t>
            </a:r>
          </a:p>
          <a:p>
            <a:pPr lvl="1"/>
            <a:r>
              <a:rPr lang="en-CA" dirty="0" smtClean="0"/>
              <a:t>test cases</a:t>
            </a:r>
          </a:p>
          <a:p>
            <a:pPr lvl="2"/>
            <a:r>
              <a:rPr lang="en-CA" dirty="0" smtClean="0"/>
              <a:t>a class that contains one or more tests</a:t>
            </a:r>
          </a:p>
          <a:p>
            <a:pPr lvl="1"/>
            <a:r>
              <a:rPr lang="en-CA" dirty="0" smtClean="0"/>
              <a:t>test suites</a:t>
            </a:r>
          </a:p>
          <a:p>
            <a:pPr lvl="2"/>
            <a:r>
              <a:rPr lang="en-CA" dirty="0" smtClean="0"/>
              <a:t>a group of tests</a:t>
            </a:r>
          </a:p>
          <a:p>
            <a:pPr lvl="1"/>
            <a:r>
              <a:rPr lang="en-CA" dirty="0" smtClean="0"/>
              <a:t>test runner</a:t>
            </a:r>
          </a:p>
          <a:p>
            <a:pPr lvl="2"/>
            <a:r>
              <a:rPr lang="en-CA" dirty="0" smtClean="0"/>
              <a:t>a way to automatically run test suites</a:t>
            </a:r>
          </a:p>
          <a:p>
            <a:pPr lvl="2"/>
            <a:endParaRPr lang="en-CA" dirty="0"/>
          </a:p>
          <a:p>
            <a:r>
              <a:rPr lang="en-CA" dirty="0" smtClean="0"/>
              <a:t>in-class demo of </a:t>
            </a:r>
            <a:r>
              <a:rPr lang="en-CA" dirty="0" err="1" smtClean="0"/>
              <a:t>JUnit</a:t>
            </a:r>
            <a:r>
              <a:rPr lang="en-CA" dirty="0" smtClean="0"/>
              <a:t> in eclipse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323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D241A-B659-48F1-9EB2-B8763A985DCF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>
                <a:solidFill>
                  <a:srgbClr val="7F0055"/>
                </a:solidFill>
                <a:latin typeface="Consolas"/>
              </a:rPr>
              <a:t>package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cse1030.games;</a:t>
            </a:r>
          </a:p>
          <a:p>
            <a:endParaRPr lang="en-CA" dirty="0">
              <a:latin typeface="Consolas"/>
            </a:endParaRPr>
          </a:p>
          <a:p>
            <a:r>
              <a:rPr lang="en-CA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CA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org.junit.Assert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.*;</a:t>
            </a:r>
          </a:p>
          <a:p>
            <a:endParaRPr lang="en-CA" dirty="0">
              <a:latin typeface="Consolas"/>
            </a:endParaRPr>
          </a:p>
          <a:p>
            <a:r>
              <a:rPr lang="en-CA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java.util.ArrayList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CA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java.util.List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CA" dirty="0">
              <a:latin typeface="Consolas"/>
            </a:endParaRPr>
          </a:p>
          <a:p>
            <a:r>
              <a:rPr lang="en-CA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org.junit.Test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endParaRPr lang="en-CA" dirty="0">
              <a:latin typeface="Consolas"/>
            </a:endParaRPr>
          </a:p>
          <a:p>
            <a:r>
              <a:rPr lang="en-CA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CA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YahtzeeTest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endParaRPr lang="en-CA" dirty="0">
              <a:latin typeface="Consolas"/>
            </a:endParaRPr>
          </a:p>
          <a:p>
            <a:r>
              <a:rPr lang="en-CA" dirty="0" smtClean="0">
                <a:solidFill>
                  <a:srgbClr val="646464"/>
                </a:solidFill>
                <a:latin typeface="Consolas"/>
              </a:rPr>
              <a:t>  @</a:t>
            </a:r>
            <a:r>
              <a:rPr lang="en-CA" dirty="0">
                <a:solidFill>
                  <a:srgbClr val="646464"/>
                </a:solidFill>
                <a:latin typeface="Consolas"/>
              </a:rPr>
              <a:t>Test</a:t>
            </a:r>
          </a:p>
          <a:p>
            <a:r>
              <a:rPr lang="en-CA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CA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CA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threeOfAKind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() {</a:t>
            </a:r>
          </a:p>
          <a:p>
            <a:r>
              <a:rPr lang="en-CA" dirty="0" smtClean="0">
                <a:solidFill>
                  <a:srgbClr val="3F7F5F"/>
                </a:solidFill>
                <a:latin typeface="Consolas"/>
              </a:rPr>
              <a:t>    // </a:t>
            </a:r>
            <a:r>
              <a:rPr lang="en-CA" dirty="0">
                <a:solidFill>
                  <a:srgbClr val="3F7F5F"/>
                </a:solidFill>
                <a:latin typeface="Consolas"/>
              </a:rPr>
              <a:t>make a list of 5 dice that are 3 of a kind</a:t>
            </a:r>
          </a:p>
          <a:p>
            <a:r>
              <a:rPr lang="en-CA" dirty="0">
                <a:solidFill>
                  <a:srgbClr val="000000"/>
                </a:solidFill>
                <a:latin typeface="Consolas"/>
              </a:rPr>
              <a:t>    List&lt;Die&gt; dice = </a:t>
            </a:r>
            <a:r>
              <a:rPr lang="en-CA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ArrayList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&lt;Die&gt;();</a:t>
            </a:r>
          </a:p>
          <a:p>
            <a:r>
              <a:rPr lang="en-CA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dice.add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CA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Die(6, 1));   </a:t>
            </a:r>
            <a:r>
              <a:rPr lang="en-CA" dirty="0">
                <a:solidFill>
                  <a:srgbClr val="3F7F5F"/>
                </a:solidFill>
                <a:latin typeface="Consolas"/>
              </a:rPr>
              <a:t>// 1</a:t>
            </a:r>
          </a:p>
          <a:p>
            <a:r>
              <a:rPr lang="en-CA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dice.add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CA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Die(6, 1));   </a:t>
            </a:r>
            <a:r>
              <a:rPr lang="en-CA" dirty="0">
                <a:solidFill>
                  <a:srgbClr val="3F7F5F"/>
                </a:solidFill>
                <a:latin typeface="Consolas"/>
              </a:rPr>
              <a:t>// 1</a:t>
            </a:r>
          </a:p>
          <a:p>
            <a:r>
              <a:rPr lang="en-CA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dice.add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CA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Die(6, 1));   </a:t>
            </a:r>
            <a:r>
              <a:rPr lang="en-CA" dirty="0">
                <a:solidFill>
                  <a:srgbClr val="3F7F5F"/>
                </a:solidFill>
                <a:latin typeface="Consolas"/>
              </a:rPr>
              <a:t>// 1</a:t>
            </a:r>
          </a:p>
          <a:p>
            <a:r>
              <a:rPr lang="en-CA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dice.add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CA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Die(6, 2));   </a:t>
            </a:r>
            <a:r>
              <a:rPr lang="en-CA" dirty="0">
                <a:solidFill>
                  <a:srgbClr val="3F7F5F"/>
                </a:solidFill>
                <a:latin typeface="Consolas"/>
              </a:rPr>
              <a:t>// 2</a:t>
            </a:r>
          </a:p>
          <a:p>
            <a:r>
              <a:rPr lang="en-CA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CA" dirty="0" err="1">
                <a:solidFill>
                  <a:srgbClr val="000000"/>
                </a:solidFill>
                <a:latin typeface="Consolas"/>
              </a:rPr>
              <a:t>dice.add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CA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CA" dirty="0">
                <a:solidFill>
                  <a:srgbClr val="000000"/>
                </a:solidFill>
                <a:latin typeface="Consolas"/>
              </a:rPr>
              <a:t> Die(6, 3));   </a:t>
            </a:r>
            <a:r>
              <a:rPr lang="en-CA" dirty="0">
                <a:solidFill>
                  <a:srgbClr val="3F7F5F"/>
                </a:solidFill>
                <a:latin typeface="Consolas"/>
              </a:rPr>
              <a:t>// 3</a:t>
            </a:r>
          </a:p>
          <a:p>
            <a:r>
              <a:rPr lang="en-CA" dirty="0">
                <a:solidFill>
                  <a:srgbClr val="000000"/>
                </a:solidFill>
                <a:latin typeface="Consolas"/>
              </a:rPr>
              <a:t>    </a:t>
            </a:r>
          </a:p>
          <a:p>
            <a:r>
              <a:rPr lang="en-CA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CA" i="1" dirty="0" err="1">
                <a:solidFill>
                  <a:srgbClr val="000000"/>
                </a:solidFill>
                <a:latin typeface="Consolas"/>
              </a:rPr>
              <a:t>assertTrue</a:t>
            </a:r>
            <a:r>
              <a:rPr lang="en-CA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CA" i="1" dirty="0" err="1">
                <a:solidFill>
                  <a:srgbClr val="000000"/>
                </a:solidFill>
                <a:latin typeface="Consolas"/>
              </a:rPr>
              <a:t>Yahtzee.isThreeOfAKind</a:t>
            </a:r>
            <a:r>
              <a:rPr lang="en-CA" i="1" dirty="0">
                <a:solidFill>
                  <a:srgbClr val="000000"/>
                </a:solidFill>
                <a:latin typeface="Consolas"/>
              </a:rPr>
              <a:t>(dice));</a:t>
            </a:r>
          </a:p>
          <a:p>
            <a:r>
              <a:rPr lang="en-CA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CA" dirty="0">
              <a:solidFill>
                <a:srgbClr val="000000"/>
              </a:solidFill>
              <a:latin typeface="Consolas"/>
            </a:endParaRPr>
          </a:p>
          <a:p>
            <a:endParaRPr lang="en-CA" dirty="0">
              <a:latin typeface="Consolas"/>
            </a:endParaRPr>
          </a:p>
          <a:p>
            <a:r>
              <a:rPr lang="en-CA" dirty="0">
                <a:solidFill>
                  <a:srgbClr val="000000"/>
                </a:solidFill>
                <a:latin typeface="Consolas"/>
              </a:rPr>
              <a:t>}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88817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Overflow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several well known problems caused by issues related to overflow</a:t>
            </a:r>
          </a:p>
          <a:p>
            <a:pPr lvl="1"/>
            <a:r>
              <a:rPr lang="en-US" dirty="0" smtClean="0">
                <a:hlinkClick r:id="rId2"/>
              </a:rPr>
              <a:t>Year 2000 problem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Year 2038 problem</a:t>
            </a:r>
            <a:endParaRPr lang="en-US" dirty="0" smtClean="0"/>
          </a:p>
          <a:p>
            <a:pPr lvl="1"/>
            <a:r>
              <a:rPr lang="en-US" dirty="0" err="1" smtClean="0">
                <a:hlinkClick r:id="rId4"/>
              </a:rPr>
              <a:t>Ariane</a:t>
            </a:r>
            <a:r>
              <a:rPr lang="en-US" dirty="0" smtClean="0">
                <a:hlinkClick r:id="rId4"/>
              </a:rPr>
              <a:t> 5 Flight 501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A4DC-7484-4BA3-B678-45C826FA36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Yahtzee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dirty="0" smtClean="0"/>
              <a:t>Objects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29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1CDCE8-E3AD-443A-9945-E1A31598D7C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our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Yahtzee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dirty="0" smtClean="0"/>
              <a:t>API does not expose a constructor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but</a:t>
            </a:r>
            <a:br>
              <a:rPr lang="en-CA" dirty="0" smtClean="0"/>
            </a:br>
            <a:endParaRPr lang="en-US" dirty="0" smtClean="0"/>
          </a:p>
          <a:p>
            <a:pPr lvl="4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CA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Yahtzee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y = new </a:t>
            </a:r>
            <a:r>
              <a:rPr lang="en-CA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Yahtzee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();</a:t>
            </a:r>
            <a:b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	is legal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400" dirty="0" smtClean="0"/>
              <a:t>if you do not define any constructors, Java will generate a default no-argument constructor for you</a:t>
            </a:r>
          </a:p>
          <a:p>
            <a:pPr marL="548958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100" dirty="0" smtClean="0"/>
              <a:t>e.g., we get the </a:t>
            </a:r>
            <a:r>
              <a:rPr lang="en-CA" sz="2100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sz="2100" dirty="0" smtClean="0"/>
              <a:t> constructor</a:t>
            </a:r>
            <a:br>
              <a:rPr lang="en-CA" sz="2100" dirty="0" smtClean="0"/>
            </a:br>
            <a:r>
              <a:rPr lang="en-CA" sz="2100" dirty="0" smtClean="0"/>
              <a:t/>
            </a:r>
            <a:br>
              <a:rPr lang="en-CA" sz="2100" dirty="0" smtClean="0"/>
            </a:br>
            <a:r>
              <a:rPr lang="en-CA" sz="21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CA" sz="2100" b="1" dirty="0" err="1" smtClean="0">
                <a:latin typeface="Courier New" pitchFamily="49" charset="0"/>
                <a:cs typeface="Courier New" pitchFamily="49" charset="0"/>
              </a:rPr>
              <a:t>Yahtzee</a:t>
            </a:r>
            <a:r>
              <a:rPr lang="en-CA" sz="2100" b="1" dirty="0" smtClean="0">
                <a:latin typeface="Courier New" pitchFamily="49" charset="0"/>
                <a:cs typeface="Courier New" pitchFamily="49" charset="0"/>
              </a:rPr>
              <a:t>() { }</a:t>
            </a:r>
            <a:r>
              <a:rPr lang="en-CA" sz="2100" dirty="0" smtClean="0"/>
              <a:t/>
            </a:r>
            <a:br>
              <a:rPr lang="en-CA" sz="2100" dirty="0" smtClean="0"/>
            </a:br>
            <a:r>
              <a:rPr lang="en-CA" sz="2100" dirty="0" smtClean="0"/>
              <a:t/>
            </a:r>
            <a:br>
              <a:rPr lang="en-CA" sz="2100" dirty="0" smtClean="0"/>
            </a:br>
            <a:r>
              <a:rPr lang="en-CA" sz="2100" dirty="0" smtClean="0"/>
              <a:t>even though we did not implement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our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Yahtzee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dirty="0" smtClean="0"/>
              <a:t>API exposes only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constants (and methods later on)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its state is constant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there is no benefit in instantiating a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Yahtzee</a:t>
            </a:r>
            <a:r>
              <a:rPr lang="en-CA" dirty="0" smtClean="0"/>
              <a:t> object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client can access the constants (and methods) without creating a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Yahtzee</a:t>
            </a:r>
            <a:r>
              <a:rPr lang="en-CA" dirty="0" smtClean="0"/>
              <a:t> object</a:t>
            </a:r>
            <a:endParaRPr lang="en-US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hasTriple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Yahtzee.isThreeOfAKind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(dice);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can prevent instantiation by declaring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dirty="0" smtClean="0">
                <a:cs typeface="Courier New" pitchFamily="49" charset="0"/>
              </a:rPr>
              <a:t> constructor</a:t>
            </a:r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Preventing Instantiation</a:t>
            </a:r>
            <a:endParaRPr lang="en-US" smtClean="0"/>
          </a:p>
        </p:txBody>
      </p:sp>
      <p:sp>
        <p:nvSpPr>
          <p:cNvPr id="13316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884B03-B309-4129-9F2F-D48337F60EC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Version 2 (prevent instantiation)</a:t>
            </a:r>
            <a:endParaRPr lang="en-US" smtClean="0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4CE0E1-D9E7-4B0F-9F33-7C51ABF4610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public class </a:t>
            </a:r>
            <a:r>
              <a:rPr lang="en-CA" dirty="0" err="1" smtClean="0"/>
              <a:t>Yahtzee</a:t>
            </a:r>
            <a:r>
              <a:rPr lang="en-CA" dirty="0" smtClean="0"/>
              <a:t> </a:t>
            </a:r>
            <a:r>
              <a:rPr lang="en-US" dirty="0" smtClean="0"/>
              <a:t>{</a:t>
            </a:r>
          </a:p>
          <a:p>
            <a:pPr eaLnBrk="1" hangingPunct="1"/>
            <a:r>
              <a:rPr lang="en-CA" sz="1400" dirty="0" smtClean="0"/>
              <a:t>	// fields</a:t>
            </a:r>
            <a:endParaRPr lang="en-US" sz="1400" dirty="0" smtClean="0"/>
          </a:p>
          <a:p>
            <a:pPr eaLnBrk="1" hangingPunct="1"/>
            <a:r>
              <a:rPr lang="en-CA" sz="1400" dirty="0" smtClean="0"/>
              <a:t>	public static final </a:t>
            </a:r>
            <a:r>
              <a:rPr lang="en-CA" sz="1400" dirty="0" err="1" smtClean="0"/>
              <a:t>int</a:t>
            </a:r>
            <a:r>
              <a:rPr lang="en-CA" sz="1400" dirty="0" smtClean="0"/>
              <a:t> NUMBER_OF_DICE = 5</a:t>
            </a:r>
            <a:r>
              <a:rPr lang="en-US" sz="1400" dirty="0" smtClean="0"/>
              <a:t>;</a:t>
            </a:r>
            <a:endParaRPr lang="en-CA" sz="1400" dirty="0" smtClean="0"/>
          </a:p>
          <a:p>
            <a:pPr eaLnBrk="1" hangingPunct="1"/>
            <a:endParaRPr lang="en-CA" sz="1400" i="1" dirty="0" smtClean="0"/>
          </a:p>
          <a:p>
            <a:pPr eaLnBrk="1" hangingPunct="1"/>
            <a:r>
              <a:rPr lang="en-CA" i="1" dirty="0" smtClean="0"/>
              <a:t>	</a:t>
            </a:r>
            <a:r>
              <a:rPr lang="en-CA" dirty="0" smtClean="0"/>
              <a:t>// constructors</a:t>
            </a:r>
          </a:p>
          <a:p>
            <a:pPr eaLnBrk="1" hangingPunct="1"/>
            <a:r>
              <a:rPr lang="en-CA" dirty="0" smtClean="0"/>
              <a:t>	// suppress default </a:t>
            </a:r>
            <a:r>
              <a:rPr lang="en-CA" dirty="0" err="1" smtClean="0"/>
              <a:t>ctor</a:t>
            </a:r>
            <a:r>
              <a:rPr lang="en-CA" dirty="0" smtClean="0"/>
              <a:t> for non-instantiation</a:t>
            </a:r>
          </a:p>
          <a:p>
            <a:pPr eaLnBrk="1" hangingPunct="1"/>
            <a:r>
              <a:rPr lang="en-CA" i="1" dirty="0" smtClean="0"/>
              <a:t>	</a:t>
            </a:r>
            <a:r>
              <a:rPr lang="en-CA" dirty="0" smtClean="0"/>
              <a:t>private </a:t>
            </a:r>
            <a:r>
              <a:rPr lang="en-CA" dirty="0" err="1" smtClean="0"/>
              <a:t>Yahtzee</a:t>
            </a:r>
            <a:r>
              <a:rPr lang="en-CA" dirty="0" smtClean="0"/>
              <a:t>() {</a:t>
            </a:r>
          </a:p>
          <a:p>
            <a:pPr eaLnBrk="1" hangingPunct="1"/>
            <a:r>
              <a:rPr lang="en-CA" i="1" dirty="0" smtClean="0"/>
              <a:t>	</a:t>
            </a:r>
            <a:r>
              <a:rPr lang="en-CA" dirty="0" smtClean="0"/>
              <a:t>}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}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4341" name="TextBox 6"/>
          <p:cNvSpPr txBox="1">
            <a:spLocks noChangeArrowheads="1"/>
          </p:cNvSpPr>
          <p:nvPr/>
        </p:nvSpPr>
        <p:spPr bwMode="auto">
          <a:xfrm>
            <a:off x="533400" y="5867400"/>
            <a:ext cx="13477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[notes 1.2.3]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Version 2.1 (even better)</a:t>
            </a:r>
            <a:endParaRPr lang="en-US" smtClean="0"/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AA0339-3B21-437E-96DB-20E941420E5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public class </a:t>
            </a:r>
            <a:r>
              <a:rPr lang="en-CA" dirty="0" err="1" smtClean="0"/>
              <a:t>Yahtzee</a:t>
            </a:r>
            <a:r>
              <a:rPr lang="en-CA" dirty="0" smtClean="0"/>
              <a:t> </a:t>
            </a:r>
            <a:r>
              <a:rPr lang="en-US" dirty="0" smtClean="0"/>
              <a:t>{</a:t>
            </a:r>
          </a:p>
          <a:p>
            <a:pPr eaLnBrk="1" hangingPunct="1"/>
            <a:r>
              <a:rPr lang="en-US" sz="1400" dirty="0" smtClean="0"/>
              <a:t>	</a:t>
            </a:r>
            <a:r>
              <a:rPr lang="en-CA" sz="1400" dirty="0" smtClean="0"/>
              <a:t>// fields</a:t>
            </a:r>
            <a:endParaRPr lang="en-US" sz="1400" dirty="0" smtClean="0"/>
          </a:p>
          <a:p>
            <a:pPr eaLnBrk="1" hangingPunct="1"/>
            <a:r>
              <a:rPr lang="en-CA" sz="1400" dirty="0" smtClean="0"/>
              <a:t>	public static final </a:t>
            </a:r>
            <a:r>
              <a:rPr lang="en-CA" sz="1400" dirty="0" err="1" smtClean="0"/>
              <a:t>int</a:t>
            </a:r>
            <a:r>
              <a:rPr lang="en-CA" sz="1400" dirty="0" smtClean="0"/>
              <a:t> NUMBER_OF_DICE = 5</a:t>
            </a:r>
            <a:r>
              <a:rPr lang="en-US" sz="1400" dirty="0" smtClean="0"/>
              <a:t>;</a:t>
            </a:r>
            <a:endParaRPr lang="en-CA" sz="1400" dirty="0" smtClean="0"/>
          </a:p>
          <a:p>
            <a:pPr eaLnBrk="1" hangingPunct="1"/>
            <a:endParaRPr lang="en-CA" sz="1400" i="1" dirty="0" smtClean="0"/>
          </a:p>
          <a:p>
            <a:pPr eaLnBrk="1" hangingPunct="1"/>
            <a:r>
              <a:rPr lang="en-CA" i="1" dirty="0" smtClean="0"/>
              <a:t>	</a:t>
            </a:r>
            <a:r>
              <a:rPr lang="en-CA" dirty="0" smtClean="0"/>
              <a:t>// constructors</a:t>
            </a:r>
          </a:p>
          <a:p>
            <a:pPr eaLnBrk="1" hangingPunct="1"/>
            <a:r>
              <a:rPr lang="en-CA" dirty="0" smtClean="0"/>
              <a:t>	// suppress default </a:t>
            </a:r>
            <a:r>
              <a:rPr lang="en-CA" dirty="0" err="1" smtClean="0"/>
              <a:t>ctor</a:t>
            </a:r>
            <a:r>
              <a:rPr lang="en-CA" dirty="0" smtClean="0"/>
              <a:t> for non-instantiation</a:t>
            </a:r>
          </a:p>
          <a:p>
            <a:pPr eaLnBrk="1" hangingPunct="1"/>
            <a:r>
              <a:rPr lang="en-CA" i="1" dirty="0" smtClean="0"/>
              <a:t>	</a:t>
            </a:r>
            <a:r>
              <a:rPr lang="en-CA" dirty="0" smtClean="0"/>
              <a:t>private </a:t>
            </a:r>
            <a:r>
              <a:rPr lang="en-CA" dirty="0" err="1" smtClean="0"/>
              <a:t>Yahtzee</a:t>
            </a:r>
            <a:r>
              <a:rPr lang="en-CA" dirty="0" smtClean="0"/>
              <a:t>() {</a:t>
            </a:r>
          </a:p>
          <a:p>
            <a:pPr eaLnBrk="1" hangingPunct="1"/>
            <a:r>
              <a:rPr lang="en-CA" dirty="0" smtClean="0"/>
              <a:t>	  throw new </a:t>
            </a:r>
            <a:r>
              <a:rPr lang="en-CA" dirty="0" err="1" smtClean="0"/>
              <a:t>AssertionError</a:t>
            </a:r>
            <a:r>
              <a:rPr lang="en-CA" dirty="0" smtClean="0"/>
              <a:t>();</a:t>
            </a:r>
          </a:p>
          <a:p>
            <a:pPr eaLnBrk="1" hangingPunct="1"/>
            <a:r>
              <a:rPr lang="en-CA" dirty="0" smtClean="0"/>
              <a:t>	}</a:t>
            </a:r>
            <a:endParaRPr lang="en-US" dirty="0" smtClean="0"/>
          </a:p>
          <a:p>
            <a:pPr eaLnBrk="1" hangingPunct="1"/>
            <a:r>
              <a:rPr lang="en-US" dirty="0" smtClean="0"/>
              <a:t>}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5365" name="TextBox 6"/>
          <p:cNvSpPr txBox="1">
            <a:spLocks noChangeArrowheads="1"/>
          </p:cNvSpPr>
          <p:nvPr/>
        </p:nvSpPr>
        <p:spPr bwMode="auto">
          <a:xfrm>
            <a:off x="533400" y="5867400"/>
            <a:ext cx="13477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[notes 1.2.3]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3483</TotalTime>
  <Words>1967</Words>
  <Application>Microsoft Office PowerPoint</Application>
  <PresentationFormat>On-screen Show (4:3)</PresentationFormat>
  <Paragraphs>536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Origin</vt:lpstr>
      <vt:lpstr>Utilities (Part 2)</vt:lpstr>
      <vt:lpstr>Goals for Today</vt:lpstr>
      <vt:lpstr>Puzzle 2</vt:lpstr>
      <vt:lpstr>PowerPoint Presentation</vt:lpstr>
      <vt:lpstr>Overflow</vt:lpstr>
      <vt:lpstr>new Yahtzee Objects</vt:lpstr>
      <vt:lpstr>Preventing Instantiation</vt:lpstr>
      <vt:lpstr>Version 2 (prevent instantiation)</vt:lpstr>
      <vt:lpstr>Version 2.1 (even better)</vt:lpstr>
      <vt:lpstr>private</vt:lpstr>
      <vt:lpstr>Utilities</vt:lpstr>
      <vt:lpstr>PowerPoint Presentation</vt:lpstr>
      <vt:lpstr>Method Signatures</vt:lpstr>
      <vt:lpstr>Method Signatures</vt:lpstr>
      <vt:lpstr>Methods</vt:lpstr>
      <vt:lpstr>Parameters</vt:lpstr>
      <vt:lpstr>static Methods</vt:lpstr>
      <vt:lpstr>Invoking Methods</vt:lpstr>
      <vt:lpstr>Pass-by-value</vt:lpstr>
      <vt:lpstr>PowerPoint Presentation</vt:lpstr>
      <vt:lpstr>PowerPoint Presentation</vt:lpstr>
      <vt:lpstr>Pass-by-value</vt:lpstr>
      <vt:lpstr>Pass-by-value with Reference Types</vt:lpstr>
      <vt:lpstr>Pass-by-value with Reference Types</vt:lpstr>
      <vt:lpstr>Pass-by-value with Reference Types</vt:lpstr>
      <vt:lpstr>Pass-by-value with Primitive Types</vt:lpstr>
      <vt:lpstr>Pass-by-value with Primitive Types</vt:lpstr>
      <vt:lpstr>Pass-by-value with Reference Types</vt:lpstr>
      <vt:lpstr>Pass-by-value</vt:lpstr>
      <vt:lpstr>Documenting Code</vt:lpstr>
      <vt:lpstr>Javadoc</vt:lpstr>
      <vt:lpstr>Javadoc</vt:lpstr>
      <vt:lpstr>Javadoc Guidelines</vt:lpstr>
      <vt:lpstr>Javadoc Examples</vt:lpstr>
      <vt:lpstr>Introduction to Testing</vt:lpstr>
      <vt:lpstr>Testing</vt:lpstr>
      <vt:lpstr>PowerPoint Presentation</vt:lpstr>
      <vt:lpstr>PowerPoint Presentation</vt:lpstr>
      <vt:lpstr>PowerPoint Presentation</vt:lpstr>
      <vt:lpstr>PowerPoint Presentation</vt:lpstr>
      <vt:lpstr>Testing</vt:lpstr>
      <vt:lpstr>Unit Testing</vt:lpstr>
      <vt:lpstr>JUnit</vt:lpstr>
      <vt:lpstr>JUnit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 Ma</cp:lastModifiedBy>
  <cp:revision>313</cp:revision>
  <dcterms:created xsi:type="dcterms:W3CDTF">2006-08-16T00:00:00Z</dcterms:created>
  <dcterms:modified xsi:type="dcterms:W3CDTF">2013-09-17T17:44:42Z</dcterms:modified>
</cp:coreProperties>
</file>