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2"/>
  </p:notesMasterIdLst>
  <p:handoutMasterIdLst>
    <p:handoutMasterId r:id="rId33"/>
  </p:handoutMasterIdLst>
  <p:sldIdLst>
    <p:sldId id="851" r:id="rId2"/>
    <p:sldId id="852" r:id="rId3"/>
    <p:sldId id="853" r:id="rId4"/>
    <p:sldId id="855" r:id="rId5"/>
    <p:sldId id="856" r:id="rId6"/>
    <p:sldId id="857" r:id="rId7"/>
    <p:sldId id="858" r:id="rId8"/>
    <p:sldId id="859" r:id="rId9"/>
    <p:sldId id="860" r:id="rId10"/>
    <p:sldId id="861" r:id="rId11"/>
    <p:sldId id="862" r:id="rId12"/>
    <p:sldId id="863" r:id="rId13"/>
    <p:sldId id="864" r:id="rId14"/>
    <p:sldId id="865" r:id="rId15"/>
    <p:sldId id="866" r:id="rId16"/>
    <p:sldId id="867" r:id="rId17"/>
    <p:sldId id="868" r:id="rId18"/>
    <p:sldId id="869" r:id="rId19"/>
    <p:sldId id="870" r:id="rId20"/>
    <p:sldId id="871" r:id="rId21"/>
    <p:sldId id="872" r:id="rId22"/>
    <p:sldId id="873" r:id="rId23"/>
    <p:sldId id="874" r:id="rId24"/>
    <p:sldId id="875" r:id="rId25"/>
    <p:sldId id="876" r:id="rId26"/>
    <p:sldId id="877" r:id="rId27"/>
    <p:sldId id="878" r:id="rId28"/>
    <p:sldId id="879" r:id="rId29"/>
    <p:sldId id="880" r:id="rId30"/>
    <p:sldId id="88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FFFF"/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89" d="100"/>
          <a:sy n="89" d="100"/>
        </p:scale>
        <p:origin x="-1452" y="-102"/>
      </p:cViewPr>
      <p:guideLst>
        <p:guide orient="horz" pos="2160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06/04/2013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4/6/2013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19200" y="3659428"/>
            <a:ext cx="6858000" cy="990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Postcondition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</a:t>
            </a:r>
            <a:r>
              <a:rPr lang="en-CA" dirty="0" err="1" smtClean="0"/>
              <a:t>postcondition</a:t>
            </a:r>
            <a:r>
              <a:rPr lang="en-CA" dirty="0" smtClean="0"/>
              <a:t> means to make the </a:t>
            </a:r>
            <a:r>
              <a:rPr lang="en-CA" dirty="0" err="1" smtClean="0"/>
              <a:t>postcondition</a:t>
            </a:r>
            <a:r>
              <a:rPr lang="en-CA" dirty="0" smtClean="0"/>
              <a:t>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0FE2A-23D7-42D3-ABDF-5615647AEE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113088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44813"/>
            <a:ext cx="2413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44913"/>
            <a:ext cx="2540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50" cy="990600"/>
          </a:xfrm>
        </p:spPr>
        <p:txBody>
          <a:bodyPr/>
          <a:lstStyle/>
          <a:p>
            <a:r>
              <a:rPr lang="en-CA" smtClean="0"/>
              <a:t>Postconditions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</a:t>
            </a:r>
            <a:r>
              <a:rPr lang="en-CA" dirty="0" err="1" smtClean="0"/>
              <a:t>postcondition</a:t>
            </a:r>
            <a:r>
              <a:rPr lang="en-CA" dirty="0" smtClean="0"/>
              <a:t> on a method </a:t>
            </a:r>
            <a:r>
              <a:rPr lang="en-CA" i="1" dirty="0" smtClean="0"/>
              <a:t>but it must not weaken the </a:t>
            </a:r>
            <a:r>
              <a:rPr lang="en-CA" i="1" dirty="0" err="1" smtClean="0"/>
              <a:t>postcondition</a:t>
            </a:r>
            <a:endParaRPr lang="en-CA" i="1" dirty="0" smtClean="0"/>
          </a:p>
          <a:p>
            <a:pPr lvl="1">
              <a:defRPr/>
            </a:pPr>
            <a:r>
              <a:rPr lang="en-CA" dirty="0" smtClean="0"/>
              <a:t>a subclass that weakens a </a:t>
            </a:r>
            <a:r>
              <a:rPr lang="en-CA" dirty="0" err="1" smtClean="0"/>
              <a:t>postcondition</a:t>
            </a:r>
            <a:r>
              <a:rPr lang="en-CA" dirty="0" smtClean="0"/>
              <a:t>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DC0D-4DE6-4A4B-956C-01C31E43BA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Dogzilla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weaken postcond.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5372100"/>
            <a:ext cx="348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err="1">
                <a:solidFill>
                  <a:srgbClr val="0070C0"/>
                </a:solidFill>
                <a:latin typeface="+mn-lt"/>
              </a:rPr>
              <a:t>Dogzilla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: a made-up breed of dog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that has no upper limit on its size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now fail when given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Dogzilla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6DD-B6B9-47AC-B28A-621BCBB174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68450" y="2060575"/>
            <a:ext cx="5975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assumes Dog size &lt;= 10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String sizeToString(Dog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int sz = d.getSize();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String result = "";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(sz &lt; 4)        result = "small";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 7)   result = "medium";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&lt;= 10) result = "large";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allowed to throw any exception type that is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this makes sense because exceptions are objects and subclass objects are substitutable for ancestor classes</a:t>
            </a:r>
          </a:p>
          <a:p>
            <a:pPr lvl="1"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Dog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can throw a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NoFoodException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or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8C88-BA82-4B50-AD72-2F7BD121001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overrides a superclass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must also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remember: a subclass promises to do everything its superclass does; if the superclass method claims to throw an exception then the subclass must also</a:t>
            </a:r>
          </a:p>
          <a:p>
            <a:pPr lvl="1">
              <a:defRPr/>
            </a:pPr>
            <a:endParaRPr lang="en-CA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Mix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776AC-EF6B-41F3-85BB-340FF89AFB8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35600" y="5133520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checked exception</a:t>
            </a:r>
            <a:endParaRPr lang="en-US" dirty="0">
              <a:latin typeface="+mn-lt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6300210" y="4120284"/>
            <a:ext cx="288036" cy="167060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Which are Legal?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Mix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Exception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754D-9D76-4480-BD1A-EAAA44383B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02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17716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50609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279558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3841750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959004" y="5963708"/>
            <a:ext cx="353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technically legal, but don't do this</a:t>
            </a:r>
            <a:endParaRPr lang="en-US" dirty="0">
              <a:latin typeface="+mn-lt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4658411" y="2824125"/>
            <a:ext cx="230428" cy="6163949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 classes appear when there are common attributes and methods that all subclasses share</a:t>
            </a:r>
          </a:p>
          <a:p>
            <a:r>
              <a:rPr lang="en-US" dirty="0" smtClean="0"/>
              <a:t>often, only the subclasses will have enough information to implement the methods</a:t>
            </a:r>
          </a:p>
          <a:p>
            <a:pPr lvl="1"/>
            <a:r>
              <a:rPr lang="en-US" dirty="0" smtClean="0"/>
              <a:t>these methods are marked abstract in the parent class to indicate that subclasses are responsible for providing the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Features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non-private static attributes are inherited</a:t>
            </a:r>
          </a:p>
          <a:p>
            <a:pPr lvl="1"/>
            <a:r>
              <a:rPr lang="en-US" dirty="0" smtClean="0"/>
              <a:t>but there is still only one copy of the attribute and it is in the parent class</a:t>
            </a:r>
          </a:p>
          <a:p>
            <a:r>
              <a:rPr lang="en-US" dirty="0" smtClean="0"/>
              <a:t>non-private static methods are inherited</a:t>
            </a:r>
          </a:p>
          <a:p>
            <a:pPr lvl="1"/>
            <a:r>
              <a:rPr lang="en-US" dirty="0" smtClean="0"/>
              <a:t>but they cannot be overridden, they can only be hidden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Java an </a:t>
            </a:r>
            <a:r>
              <a:rPr lang="en-CA" i="1" dirty="0" smtClean="0"/>
              <a:t>interface</a:t>
            </a:r>
            <a:r>
              <a:rPr lang="en-CA" dirty="0" smtClean="0"/>
              <a:t> is a reference type (similar to a class)</a:t>
            </a:r>
          </a:p>
          <a:p>
            <a:pPr>
              <a:defRPr/>
            </a:pPr>
            <a:r>
              <a:rPr lang="en-CA" dirty="0" smtClean="0"/>
              <a:t>an interface says what methods an object must have and what the methods are supposed to do</a:t>
            </a:r>
          </a:p>
          <a:p>
            <a:pPr lvl="1">
              <a:defRPr/>
            </a:pPr>
            <a:r>
              <a:rPr lang="en-CA" dirty="0" smtClean="0"/>
              <a:t>i.e., an interface is an </a:t>
            </a:r>
            <a:r>
              <a:rPr lang="en-CA" dirty="0" smtClean="0"/>
              <a:t>API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unlike inheritance, a class may implement as many interfaces as needed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model</a:t>
            </a:r>
          </a:p>
          <a:p>
            <a:pPr lvl="1">
              <a:defRPr/>
            </a:pPr>
            <a:r>
              <a:rPr lang="en-CA" dirty="0" smtClean="0"/>
              <a:t>represents state of the application and the rules that govern access to and updates of state</a:t>
            </a:r>
          </a:p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6864B-32FB-430C-BDC0-6DE29FCE34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static features (utility classes)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non-static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mixing static and non-static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aggregation and 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inheritance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graphical user interfaces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recursion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52927" t="56316" r="39024" b="12106"/>
          <a:stretch>
            <a:fillRect/>
          </a:stretch>
        </p:blipFill>
        <p:spPr bwMode="auto">
          <a:xfrm>
            <a:off x="971550" y="1943100"/>
            <a:ext cx="62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getUserValue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8163" y="3173413"/>
            <a:ext cx="598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18222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  <p:bldP spid="24" grpId="0"/>
      <p:bldP spid="25" grpId="0"/>
      <p:bldP spid="27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calls itself is called a </a:t>
            </a:r>
            <a:r>
              <a:rPr lang="en-CA" i="1" dirty="0" smtClean="0"/>
              <a:t>recursive</a:t>
            </a:r>
            <a:r>
              <a:rPr lang="en-CA" dirty="0" smtClean="0"/>
              <a:t> method</a:t>
            </a:r>
          </a:p>
          <a:p>
            <a:pPr>
              <a:defRPr/>
            </a:pPr>
            <a:r>
              <a:rPr lang="en-CA" dirty="0" smtClean="0"/>
              <a:t>a recursive method solves a problem by repeatedly reducing the problem so that a base case can be reached</a:t>
            </a:r>
          </a:p>
          <a:p>
            <a:pPr>
              <a:defRPr/>
            </a:pPr>
            <a:endParaRPr lang="en-CA" dirty="0" smtClean="0"/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base case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B6C9-0E27-4EAB-851F-17615844734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0" y="3886200"/>
            <a:ext cx="344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number of times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the string is printed decreases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after each recursive call to </a:t>
            </a:r>
            <a:r>
              <a:rPr lang="en-CA" dirty="0" err="1">
                <a:solidFill>
                  <a:srgbClr val="FF0000"/>
                </a:solidFill>
                <a:latin typeface="+mn-lt"/>
              </a:rPr>
              <a:t>printIt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6350" y="5270500"/>
            <a:ext cx="28432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base case is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eventually reached.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 and Termination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printIt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(by definition) which is smaller than the original size </a:t>
            </a:r>
            <a:r>
              <a:rPr lang="en-CA" b="1" dirty="0" smtClean="0"/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analyzing the runtime of an algorithm often leads to a recurrence relation </a:t>
            </a:r>
            <a:r>
              <a:rPr lang="en-CA" i="1" dirty="0" smtClean="0"/>
              <a:t>T(n</a:t>
            </a:r>
            <a:r>
              <a:rPr lang="en-CA" i="1" dirty="0" smtClean="0"/>
              <a:t>)</a:t>
            </a:r>
            <a:r>
              <a:rPr lang="en-CA" dirty="0" smtClean="0"/>
              <a:t>, e.g.,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T(n /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T(n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- 1)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2)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solving the recurrence can sometimes be done by substitution</a:t>
            </a:r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T(1)</a:t>
            </a:r>
            <a:r>
              <a:rPr lang="en-CA" dirty="0" smtClean="0"/>
              <a:t>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log(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means</a:t>
            </a:r>
          </a:p>
          <a:p>
            <a:pPr algn="ctr">
              <a:buNone/>
            </a:pPr>
            <a:r>
              <a:rPr lang="en-US" dirty="0" smtClean="0"/>
              <a:t>is-a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or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is-substitutable-for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</a:t>
            </a:r>
          </a:p>
          <a:p>
            <a:pPr lvl="1"/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binary tree</a:t>
            </a:r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8DE62-8774-45F8-B6F2-31B1868905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576388" y="2400300"/>
            <a:ext cx="2252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754438"/>
            <a:ext cx="3079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73725" y="5191125"/>
            <a:ext cx="3355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PureBreed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Subclass?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looks like a new class that has the same API as its </a:t>
            </a:r>
            <a:r>
              <a:rPr lang="en-CA" dirty="0" err="1" smtClean="0"/>
              <a:t>superclass</a:t>
            </a:r>
            <a:r>
              <a:rPr lang="en-CA" dirty="0" smtClean="0"/>
              <a:t> with perhaps some additional methods and attributes</a:t>
            </a:r>
          </a:p>
          <a:p>
            <a:pPr>
              <a:defRPr/>
            </a:pPr>
            <a:r>
              <a:rPr lang="en-CA" dirty="0" smtClean="0"/>
              <a:t>inheritance does more than copy the API of the </a:t>
            </a:r>
            <a:r>
              <a:rPr lang="en-CA" dirty="0" err="1" smtClean="0"/>
              <a:t>superclass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derived class contains a </a:t>
            </a:r>
            <a:r>
              <a:rPr lang="en-CA" dirty="0" err="1" smtClean="0"/>
              <a:t>subobject</a:t>
            </a:r>
            <a:r>
              <a:rPr lang="en-CA" dirty="0" smtClean="0"/>
              <a:t> of the parent class</a:t>
            </a:r>
          </a:p>
          <a:p>
            <a:pPr lvl="1"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needs to be constructed (just like a regular object)</a:t>
            </a:r>
          </a:p>
          <a:p>
            <a:pPr lvl="2">
              <a:defRPr/>
            </a:pPr>
            <a:r>
              <a:rPr lang="en-CA" dirty="0" smtClean="0"/>
              <a:t>the mechanism to perform the construction of the 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is to call the </a:t>
            </a:r>
            <a:r>
              <a:rPr lang="en-CA" dirty="0" err="1" smtClean="0"/>
              <a:t>superclass</a:t>
            </a:r>
            <a:r>
              <a:rPr lang="en-CA" dirty="0" smtClean="0"/>
              <a:t>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18F09-D235-4773-ABDD-FA42142B31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700-4FE3-4932-A9A8-6DF4D62CB7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05677" y="894292"/>
            <a:ext cx="3514027" cy="489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>
                <a:solidFill>
                  <a:schemeClr val="tx1"/>
                </a:solidFill>
              </a:rPr>
              <a:t>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105" y="1355149"/>
            <a:ext cx="3053171" cy="3283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7303" y="1816005"/>
            <a:ext cx="2591545" cy="16706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object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09696" y="3717035"/>
          <a:ext cx="270235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08926" y="4869176"/>
          <a:ext cx="270235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868" y="894292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 mutt = new Mix(1,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1816004"/>
            <a:ext cx="51026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constructor starts running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 by invoking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constructor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>
                <a:solidFill>
                  <a:srgbClr val="0070C0"/>
                </a:solidFill>
              </a:rPr>
              <a:t> constructor starts running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creates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subobject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by (silently) invoking 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constructor</a:t>
            </a:r>
          </a:p>
          <a:p>
            <a:pPr marL="2171700" lvl="4" indent="-342900">
              <a:buFont typeface="+mj-lt"/>
              <a:buAutoNum type="arabicPeriod" startAt="3"/>
            </a:pP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FFC000"/>
                </a:solidFill>
              </a:rPr>
              <a:t> constructor runs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sets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a new 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assigns it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748EB-EFFC-4088-8A26-58EF5DF8F9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082925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14750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D484C-226D-4721-B990-E6337F62DB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DC30-E8EF-423D-9DF3-A8F4BDD7FD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14685</TotalTime>
  <Words>1326</Words>
  <Application>Microsoft Office PowerPoint</Application>
  <PresentationFormat>On-screen Show (4:3)</PresentationFormat>
  <Paragraphs>313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Summary</vt:lpstr>
      <vt:lpstr>Major Topics</vt:lpstr>
      <vt:lpstr>Inheritance</vt:lpstr>
      <vt:lpstr>Slide 4</vt:lpstr>
      <vt:lpstr>What is a Subclass?</vt:lpstr>
      <vt:lpstr>Slide 6</vt:lpstr>
      <vt:lpstr>Strength of a Precondition</vt:lpstr>
      <vt:lpstr>Preconditions on Overridden Methods</vt:lpstr>
      <vt:lpstr>Slide 9</vt:lpstr>
      <vt:lpstr>Strength of a Postcondition</vt:lpstr>
      <vt:lpstr>Postconditions on Overridden Methods</vt:lpstr>
      <vt:lpstr>Slide 12</vt:lpstr>
      <vt:lpstr>Exceptions and Inheritance</vt:lpstr>
      <vt:lpstr>Slide 14</vt:lpstr>
      <vt:lpstr>Which are Legal?</vt:lpstr>
      <vt:lpstr>Abstract Classes</vt:lpstr>
      <vt:lpstr>Static Features and Inheritance</vt:lpstr>
      <vt:lpstr>Interfaces</vt:lpstr>
      <vt:lpstr>Model-View-Controller</vt:lpstr>
      <vt:lpstr>Slide 20</vt:lpstr>
      <vt:lpstr>Recursion</vt:lpstr>
      <vt:lpstr>Proving Correctness and Termination</vt:lpstr>
      <vt:lpstr>Proving Correctness</vt:lpstr>
      <vt:lpstr>Correctness of printItToo</vt:lpstr>
      <vt:lpstr>Proving Termination</vt:lpstr>
      <vt:lpstr>Termination of printIt</vt:lpstr>
      <vt:lpstr>Recurrence Relation</vt:lpstr>
      <vt:lpstr>Solving the Recurrence Relation</vt:lpstr>
      <vt:lpstr>Solving the Recurrence Relation</vt:lpstr>
      <vt:lpstr>Data Structures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1019</cp:revision>
  <dcterms:created xsi:type="dcterms:W3CDTF">2006-08-16T00:00:00Z</dcterms:created>
  <dcterms:modified xsi:type="dcterms:W3CDTF">2013-04-06T22:11:24Z</dcterms:modified>
</cp:coreProperties>
</file>