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2"/>
  </p:notesMasterIdLst>
  <p:handoutMasterIdLst>
    <p:handoutMasterId r:id="rId33"/>
  </p:handoutMasterIdLst>
  <p:sldIdLst>
    <p:sldId id="881" r:id="rId2"/>
    <p:sldId id="851" r:id="rId3"/>
    <p:sldId id="852" r:id="rId4"/>
    <p:sldId id="853" r:id="rId5"/>
    <p:sldId id="854" r:id="rId6"/>
    <p:sldId id="855" r:id="rId7"/>
    <p:sldId id="861" r:id="rId8"/>
    <p:sldId id="862" r:id="rId9"/>
    <p:sldId id="864" r:id="rId10"/>
    <p:sldId id="863" r:id="rId11"/>
    <p:sldId id="856" r:id="rId12"/>
    <p:sldId id="866" r:id="rId13"/>
    <p:sldId id="857" r:id="rId14"/>
    <p:sldId id="867" r:id="rId15"/>
    <p:sldId id="858" r:id="rId16"/>
    <p:sldId id="868" r:id="rId17"/>
    <p:sldId id="859" r:id="rId18"/>
    <p:sldId id="869" r:id="rId19"/>
    <p:sldId id="860" r:id="rId20"/>
    <p:sldId id="870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7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  <p:guide pos="1791"/>
        <p:guide pos="2336"/>
        <p:guide pos="3424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DC913-D9B5-486A-9F19-D7B18256D665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5837-1C23-4D25-B28C-2AE92FCCBC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84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0CE68-E0FC-4F68-898C-2BAB9D7DDDF7}" type="datetimeFigureOut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25D12C-3AF0-40A5-94F7-CBF51ED9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7271DB-76E9-4382-9BF0-149AB5DFBF70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A6E2-77E7-48C1-B352-47395CF9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C6D-BDC2-4E5C-9A76-7351943E1AD7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846A-4A76-47E1-A50F-D21DEB7E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431-F19C-45CD-9732-96D79577B162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409E-D61D-4CA8-967B-C4256353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A57-2ADC-41C9-B676-6A51F460B0C5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0F7-8BED-4B21-A814-3BA30F5E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6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70A-EA42-47E3-AFCC-3D4CCF2A96D2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6C-DA97-4A4B-882B-554031CC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A16-7FEA-4FB7-8661-30727D3D937E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4378-2BDF-4197-888D-42F063AC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119-5AEF-4B5C-8EE3-98847634C6D6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C08-682E-43F6-B2C1-8599D2112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961C-EC32-424D-8FC6-8D10F7A56E59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F75A-9778-4183-A164-C5ED4B095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BFD5-5BCA-48AE-A5FD-BC7627AC3B91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016-102C-4ACC-9DB4-D679AF04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4D1-4C2D-407B-874E-08FE6253C6BF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F26-1C61-4F2F-8BD9-F5DC09141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0955-F7CA-4486-B870-EB3560E140F3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9A4-9236-4C99-8AE7-13058A657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75829"/>
            <a:ext cx="8229600" cy="5781131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9B9A-9DDF-413B-A437-B3CDE6416320}" type="datetime1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FBCBE-3178-422A-8244-A4E30F7D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1" r:id="rId2"/>
    <p:sldLayoutId id="2147484302" r:id="rId3"/>
    <p:sldLayoutId id="2147484307" r:id="rId4"/>
    <p:sldLayoutId id="2147484303" r:id="rId5"/>
    <p:sldLayoutId id="2147484304" r:id="rId6"/>
    <p:sldLayoutId id="2147484308" r:id="rId7"/>
    <p:sldLayoutId id="2147484309" r:id="rId8"/>
    <p:sldLayoutId id="2147484313" r:id="rId9"/>
    <p:sldLayoutId id="2147484310" r:id="rId10"/>
    <p:sldLayoutId id="2147484311" r:id="rId11"/>
    <p:sldLayoutId id="2147484305" r:id="rId12"/>
    <p:sldLayoutId id="214748431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cse.yorku.ca/services/go.php?url=https%3A%2F%2Fdocs.google.com%2Fforms%2Fd%2F1y7rm4e9Pd1R5Zx_jyGuzO68DMlvnNAANM6Fb8cEqMXg%2Fviewform" TargetMode="External"/><Relationship Id="rId2" Type="http://schemas.openxmlformats.org/officeDocument/2006/relationships/hyperlink" Target="https://docs.google.com/forms/d/1PtpBcMurGjlY8ZvD-mKxbJE_5qbsYN4q7BJ_YT3Cdjs/viewfor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optix-interactive-exampl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ray.org/" TargetMode="External"/><Relationship Id="rId2" Type="http://schemas.openxmlformats.org/officeDocument/2006/relationships/hyperlink" Target="http://www.artofillus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ntawiki.sci.utah.edu/manta/index.php/Main_Page" TargetMode="External"/><Relationship Id="rId4" Type="http://schemas.openxmlformats.org/officeDocument/2006/relationships/hyperlink" Target="http://www.yafaray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Announcement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survey for Bethune College</a:t>
            </a:r>
          </a:p>
          <a:p>
            <a:r>
              <a:rPr lang="en-CA" dirty="0" smtClean="0"/>
              <a:t>did you make use of the Bethune PASS program?</a:t>
            </a:r>
          </a:p>
          <a:p>
            <a:pPr lvl="1"/>
            <a:r>
              <a:rPr lang="en-CA" dirty="0" smtClean="0"/>
              <a:t>YES</a:t>
            </a:r>
            <a:endParaRPr lang="en-CA" dirty="0" smtClean="0">
              <a:hlinkClick r:id="rId2"/>
            </a:endParaRPr>
          </a:p>
          <a:p>
            <a:pPr lvl="2"/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docs.google.com/forms/d/1PtpBcMurGjlY8ZvD-mKxbJE_5qbsYN4q7BJ_YT3Cdjs/viewform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NO</a:t>
            </a:r>
          </a:p>
          <a:p>
            <a:pPr lvl="2"/>
            <a:r>
              <a:rPr lang="en-CA" dirty="0">
                <a:hlinkClick r:id="rId3"/>
              </a:rPr>
              <a:t>https://docs.google.com/forms/d/1y7rm4e9Pd1R5Zx_jyGuzO68DMlvnNAANM6Fb8cEqMXg/viewform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Previous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of the rendering in the previous images was not done using ray tracing</a:t>
            </a:r>
          </a:p>
          <a:p>
            <a:r>
              <a:rPr lang="en-US" dirty="0" smtClean="0"/>
              <a:t>ray tracing was only used on those parts of the image that would produce a noticeable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 descr="http://upload.wikimedia.org/wikipedia/commons/thumb/8/83/Ray_trace_diagram.svg/1000px-Ray_trace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169" y="1527969"/>
            <a:ext cx="7085661" cy="4711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4218" y="6366957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http://en.wikipedia.org/wiki/File:Ray_trace_diagram.svg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determine if a point is in shadow by tracing rays from the point to each light source</a:t>
            </a:r>
          </a:p>
          <a:p>
            <a:pPr lvl="1"/>
            <a:r>
              <a:rPr lang="en-US" dirty="0" smtClean="0"/>
              <a:t>called shadow rays</a:t>
            </a:r>
          </a:p>
          <a:p>
            <a:r>
              <a:rPr lang="en-US" dirty="0" smtClean="0"/>
              <a:t>if a shadow ray hits an object before it reaches the light source then the point is in shadow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260" y="1412755"/>
            <a:ext cx="4553479" cy="4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99179" y="3659428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L2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642" y="4696354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L3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152" y="3244334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shadowed from L1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shiny object then we would like to know what reflection is seen at the hit point</a:t>
            </a:r>
          </a:p>
          <a:p>
            <a:r>
              <a:rPr lang="en-US" dirty="0" smtClean="0"/>
              <a:t>we can cast a new ray in the mirror reflection direction to determine the reflection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7" y="1758397"/>
            <a:ext cx="4352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50" y="3429000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782" y="3429000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reflection ray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transparent object then we would like to know what can be seen through the object</a:t>
            </a:r>
          </a:p>
          <a:p>
            <a:r>
              <a:rPr lang="en-US" dirty="0" smtClean="0"/>
              <a:t>we can cast a new ray in the refraction direction to determine what can be seen through the object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63" y="1412755"/>
            <a:ext cx="3215673" cy="48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4471" y="2104039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961" y="4811568"/>
            <a:ext cx="15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refraction ray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reflected and refracted ray can be treated as a new emanating from a hit point</a:t>
            </a:r>
          </a:p>
          <a:p>
            <a:pPr lvl="1"/>
            <a:r>
              <a:rPr lang="en-US" dirty="0" smtClean="0"/>
              <a:t>i.e., we recursively trace the reflected and refracted rays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 as a Binary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31" y="1470362"/>
            <a:ext cx="8396338" cy="45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2078" y="2080349"/>
            <a:ext cx="2016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FFFF"/>
                </a:solidFill>
              </a:rPr>
              <a:t>shadow rays</a:t>
            </a:r>
            <a:endParaRPr lang="en-US" i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3659428"/>
            <a:ext cx="6858000" cy="990600"/>
          </a:xfrm>
        </p:spPr>
        <p:txBody>
          <a:bodyPr/>
          <a:lstStyle/>
          <a:p>
            <a:r>
              <a:rPr lang="en-US" dirty="0" smtClean="0"/>
              <a:t>Recursion and Data Structures in Computer Graphics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base cases?</a:t>
            </a:r>
          </a:p>
          <a:p>
            <a:pPr lvl="1"/>
            <a:r>
              <a:rPr lang="en-US" dirty="0" smtClean="0"/>
              <a:t>ray misses all objects</a:t>
            </a:r>
          </a:p>
          <a:p>
            <a:pPr lvl="1"/>
            <a:r>
              <a:rPr lang="en-US" dirty="0" smtClean="0"/>
              <a:t>level of recursion exceeds a fixed value</a:t>
            </a:r>
          </a:p>
          <a:p>
            <a:pPr lvl="1"/>
            <a:r>
              <a:rPr lang="en-US" dirty="0" smtClean="0"/>
              <a:t>other cases outside the scope of CSE1030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approaching real time for non-cinematic quality, e.g.,</a:t>
            </a:r>
          </a:p>
          <a:p>
            <a:pPr lvl="1"/>
            <a:r>
              <a:rPr lang="en-US" dirty="0" smtClean="0"/>
              <a:t>Brigade 2 game engine</a:t>
            </a:r>
          </a:p>
          <a:p>
            <a:pPr lvl="1"/>
            <a:r>
              <a:rPr lang="en-US" dirty="0" smtClean="0"/>
              <a:t>NVIDA </a:t>
            </a:r>
            <a:r>
              <a:rPr lang="en-US" dirty="0" err="1" smtClean="0"/>
              <a:t>OptiX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demos here if you have a high-end NVIDIA graphics card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cinematic quality is much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678 million triangles</a:t>
            </a:r>
          </a:p>
          <a:p>
            <a:r>
              <a:rPr lang="en-US" dirty="0" smtClean="0"/>
              <a:t>rays</a:t>
            </a:r>
          </a:p>
          <a:p>
            <a:pPr lvl="1"/>
            <a:r>
              <a:rPr lang="en-US" dirty="0" smtClean="0"/>
              <a:t>111 million diffuse</a:t>
            </a:r>
          </a:p>
          <a:p>
            <a:pPr lvl="1"/>
            <a:r>
              <a:rPr lang="en-US" dirty="0" smtClean="0"/>
              <a:t>37 million </a:t>
            </a:r>
            <a:r>
              <a:rPr lang="en-US" dirty="0" err="1" smtClean="0"/>
              <a:t>specular</a:t>
            </a:r>
            <a:endParaRPr lang="en-US" dirty="0" smtClean="0"/>
          </a:p>
          <a:p>
            <a:pPr lvl="1"/>
            <a:r>
              <a:rPr lang="en-US" dirty="0" smtClean="0"/>
              <a:t>26 million shadow</a:t>
            </a:r>
          </a:p>
          <a:p>
            <a:r>
              <a:rPr lang="en-US" dirty="0" smtClean="0"/>
              <a:t>1.2 billion ray-triangle</a:t>
            </a:r>
            <a:br>
              <a:rPr lang="en-US" dirty="0" smtClean="0"/>
            </a:br>
            <a:r>
              <a:rPr lang="en-US" dirty="0" smtClean="0"/>
              <a:t>intersections</a:t>
            </a:r>
          </a:p>
          <a:p>
            <a:r>
              <a:rPr lang="en-US" dirty="0" smtClean="0"/>
              <a:t>106 minutes on</a:t>
            </a:r>
            <a:br>
              <a:rPr lang="en-US" dirty="0" smtClean="0"/>
            </a:br>
            <a:r>
              <a:rPr lang="en-US" dirty="0" smtClean="0"/>
              <a:t>2006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572" y="1239934"/>
            <a:ext cx="4422299" cy="31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easy to compute the intersection of a ray with certain shapes, e.g.,</a:t>
            </a:r>
          </a:p>
          <a:p>
            <a:pPr lvl="1"/>
            <a:r>
              <a:rPr lang="en-US" dirty="0" smtClean="0"/>
              <a:t>spheres and cubes</a:t>
            </a:r>
          </a:p>
          <a:p>
            <a:r>
              <a:rPr lang="en-US" dirty="0" smtClean="0"/>
              <a:t>it is hard or expensive to compute the intersection of a ray with arbitrary shapes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put complex shapes inside simple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382" y="1219200"/>
            <a:ext cx="49692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stop at putting complex shapes into bounding volumes?</a:t>
            </a:r>
          </a:p>
          <a:p>
            <a:r>
              <a:rPr lang="en-US" dirty="0" smtClean="0"/>
              <a:t>why not put bounding volumes inside bounding volumes?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032" y="1219200"/>
            <a:ext cx="49119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Subdivision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putting objects inside volumes we can subdivide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7" y="2737716"/>
            <a:ext cx="7324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81" y="1219200"/>
            <a:ext cx="54308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Quadtree</a:t>
            </a:r>
            <a:r>
              <a:rPr lang="en-US" dirty="0" smtClean="0"/>
              <a:t> in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57941"/>
            <a:ext cx="8229600" cy="48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imagine that you take a picture of a room using a camera</a:t>
            </a:r>
          </a:p>
          <a:p>
            <a:r>
              <a:rPr lang="en-US" dirty="0" smtClean="0"/>
              <a:t>exactly what is the camera sensing?</a:t>
            </a:r>
          </a:p>
          <a:p>
            <a:pPr lvl="1"/>
            <a:r>
              <a:rPr lang="en-US" dirty="0" smtClean="0"/>
              <a:t>light reflected from the surfaces of objects into the camera 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Ray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Art of Illusion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POV-Ray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YafaRay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Manta</a:t>
            </a:r>
            <a:endParaRPr lang="en-US" dirty="0" smtClean="0"/>
          </a:p>
          <a:p>
            <a:r>
              <a:rPr lang="en-US" dirty="0" smtClean="0"/>
              <a:t>several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50" y="1412755"/>
            <a:ext cx="5760700" cy="44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4296" y="36594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light source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927" y="1643183"/>
            <a:ext cx="116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camera or</a:t>
            </a:r>
          </a:p>
          <a:p>
            <a:pPr algn="ctr"/>
            <a:r>
              <a:rPr lang="en-US" dirty="0" smtClean="0">
                <a:latin typeface="+mn-lt"/>
              </a:rPr>
              <a:t>"eye"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forward ray tracing traces the paths of light from the light source to the camera to produce an image</a:t>
            </a:r>
          </a:p>
          <a:p>
            <a:r>
              <a:rPr lang="en-US" dirty="0" smtClean="0"/>
              <a:t>computationally infeasible because almost all of the possible paths of light miss the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backward ray tracing traces the paths of light from the camera out into the environment to produce an image</a:t>
            </a:r>
          </a:p>
          <a:p>
            <a:r>
              <a:rPr lang="en-US" dirty="0" smtClean="0"/>
              <a:t>computationally feasible because the process starts with a single* ray per screen pixel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Ray Tracing: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425575"/>
            <a:ext cx="6657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4393" y="5906101"/>
            <a:ext cx="34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shadows with ~1000 light sources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7" y="1973262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719" y="2449681"/>
            <a:ext cx="7244562" cy="24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14579</TotalTime>
  <Words>637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Origin</vt:lpstr>
      <vt:lpstr>Announcement</vt:lpstr>
      <vt:lpstr>Recursion and Data Structures in Computer Graphics</vt:lpstr>
      <vt:lpstr>Forward Ray Tracing</vt:lpstr>
      <vt:lpstr>Forward Ray Tracing</vt:lpstr>
      <vt:lpstr>Forward Ray Tracing</vt:lpstr>
      <vt:lpstr>Backward Ray Tracing</vt:lpstr>
      <vt:lpstr>Why Ray Tracing: Shadows</vt:lpstr>
      <vt:lpstr>Ray Tracing: Reflections</vt:lpstr>
      <vt:lpstr>Ray Tracing: Reflections</vt:lpstr>
      <vt:lpstr>Comment on Previous Images</vt:lpstr>
      <vt:lpstr>Backward Ray Tracing</vt:lpstr>
      <vt:lpstr>Shadows</vt:lpstr>
      <vt:lpstr>Shadows</vt:lpstr>
      <vt:lpstr>Reflections</vt:lpstr>
      <vt:lpstr>Reflections</vt:lpstr>
      <vt:lpstr>Transparent Objects</vt:lpstr>
      <vt:lpstr>Transparent Objects</vt:lpstr>
      <vt:lpstr>Recursion</vt:lpstr>
      <vt:lpstr>Ray Tracing as a Binary Tree</vt:lpstr>
      <vt:lpstr>Stopping the Recursion</vt:lpstr>
      <vt:lpstr>How Fast is Ray Tracing</vt:lpstr>
      <vt:lpstr>How Fast is Ray Tracing</vt:lpstr>
      <vt:lpstr>Bounding Volumes</vt:lpstr>
      <vt:lpstr>Bounding Volumes</vt:lpstr>
      <vt:lpstr>Hierarchy of Bounding Volumes</vt:lpstr>
      <vt:lpstr>Hierarchy of Bounding Volumes</vt:lpstr>
      <vt:lpstr>Spatial Subdivision</vt:lpstr>
      <vt:lpstr>Quadtree Decomposition</vt:lpstr>
      <vt:lpstr>Using a Quadtree in Ray Tracing</vt:lpstr>
      <vt:lpstr>Open Source Ray Tracers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 Ma</cp:lastModifiedBy>
  <cp:revision>1019</cp:revision>
  <dcterms:created xsi:type="dcterms:W3CDTF">2006-08-16T00:00:00Z</dcterms:created>
  <dcterms:modified xsi:type="dcterms:W3CDTF">2013-04-05T14:19:28Z</dcterms:modified>
</cp:coreProperties>
</file>