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48"/>
  </p:notesMasterIdLst>
  <p:handoutMasterIdLst>
    <p:handoutMasterId r:id="rId49"/>
  </p:handoutMasterIdLst>
  <p:sldIdLst>
    <p:sldId id="804" r:id="rId2"/>
    <p:sldId id="805" r:id="rId3"/>
    <p:sldId id="806" r:id="rId4"/>
    <p:sldId id="807" r:id="rId5"/>
    <p:sldId id="808" r:id="rId6"/>
    <p:sldId id="809" r:id="rId7"/>
    <p:sldId id="810" r:id="rId8"/>
    <p:sldId id="811" r:id="rId9"/>
    <p:sldId id="813" r:id="rId10"/>
    <p:sldId id="814" r:id="rId11"/>
    <p:sldId id="815" r:id="rId12"/>
    <p:sldId id="817" r:id="rId13"/>
    <p:sldId id="818" r:id="rId14"/>
    <p:sldId id="819" r:id="rId15"/>
    <p:sldId id="816" r:id="rId16"/>
    <p:sldId id="820" r:id="rId17"/>
    <p:sldId id="821" r:id="rId18"/>
    <p:sldId id="822" r:id="rId19"/>
    <p:sldId id="823" r:id="rId20"/>
    <p:sldId id="824" r:id="rId21"/>
    <p:sldId id="825" r:id="rId22"/>
    <p:sldId id="826" r:id="rId23"/>
    <p:sldId id="827" r:id="rId24"/>
    <p:sldId id="828" r:id="rId25"/>
    <p:sldId id="829" r:id="rId26"/>
    <p:sldId id="830" r:id="rId27"/>
    <p:sldId id="831" r:id="rId28"/>
    <p:sldId id="832" r:id="rId29"/>
    <p:sldId id="833" r:id="rId30"/>
    <p:sldId id="834" r:id="rId31"/>
    <p:sldId id="835" r:id="rId32"/>
    <p:sldId id="836" r:id="rId33"/>
    <p:sldId id="837" r:id="rId34"/>
    <p:sldId id="838" r:id="rId35"/>
    <p:sldId id="839" r:id="rId36"/>
    <p:sldId id="840" r:id="rId37"/>
    <p:sldId id="841" r:id="rId38"/>
    <p:sldId id="842" r:id="rId39"/>
    <p:sldId id="843" r:id="rId40"/>
    <p:sldId id="844" r:id="rId41"/>
    <p:sldId id="845" r:id="rId42"/>
    <p:sldId id="846" r:id="rId43"/>
    <p:sldId id="847" r:id="rId44"/>
    <p:sldId id="848" r:id="rId45"/>
    <p:sldId id="849" r:id="rId46"/>
    <p:sldId id="850" r:id="rId4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>
      <p:cViewPr varScale="1">
        <p:scale>
          <a:sx n="94" d="100"/>
          <a:sy n="94" d="100"/>
        </p:scale>
        <p:origin x="-1680" y="-108"/>
      </p:cViewPr>
      <p:guideLst>
        <p:guide orient="horz" pos="2849"/>
        <p:guide pos="2880"/>
        <p:guide pos="1791"/>
        <p:guide pos="2336"/>
        <p:guide pos="3424"/>
        <p:guide pos="39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DC913-D9B5-486A-9F19-D7B18256D665}" type="datetimeFigureOut">
              <a:rPr lang="en-CA" smtClean="0"/>
              <a:pPr/>
              <a:t>02/04/2013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35837-1C23-4D25-B28C-2AE92FCCBCF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985843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10CE68-E0FC-4F68-898C-2BAB9D7DDDF7}" type="datetimeFigureOut">
              <a:rPr lang="en-US"/>
              <a:pPr>
                <a:defRPr/>
              </a:pPr>
              <a:t>4/2/2013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25D12C-3AF0-40A5-94F7-CBF51ED91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0244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277271DB-76E9-4382-9BF0-149AB5DFBF70}" type="datetime1">
              <a:rPr lang="en-US"/>
              <a:pPr>
                <a:defRPr/>
              </a:pPr>
              <a:t>4/2/2013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6A6E2-77E7-48C1-B352-47395CF9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443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9FC6D-BDC2-4E5C-9A76-7351943E1AD7}" type="datetime1">
              <a:rPr lang="en-US"/>
              <a:pPr>
                <a:defRPr/>
              </a:pPr>
              <a:t>4/2/2013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B846A-4A76-47E1-A50F-D21DEB7ED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535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0B431-F19C-45CD-9732-96D79577B162}" type="datetime1">
              <a:rPr lang="en-US"/>
              <a:pPr>
                <a:defRPr/>
              </a:pPr>
              <a:t>4/2/2013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6409E-D61D-4CA8-967B-C4256353B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3231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B3A57-2ADC-41C9-B676-6A51F460B0C5}" type="datetime1">
              <a:rPr lang="en-US"/>
              <a:pPr>
                <a:defRPr/>
              </a:pPr>
              <a:t>4/2/2013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690F7-8BED-4B21-A814-3BA30F5E1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0665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A970A-EA42-47E3-AFCC-3D4CCF2A96D2}" type="datetime1">
              <a:rPr lang="en-US"/>
              <a:pPr>
                <a:defRPr/>
              </a:pPr>
              <a:t>4/2/2013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B2F6C-DA97-4A4B-882B-554031CC1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9160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4AA16-7FEA-4FB7-8661-30727D3D937E}" type="datetime1">
              <a:rPr lang="en-US"/>
              <a:pPr>
                <a:defRPr/>
              </a:pPr>
              <a:t>4/2/2013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24378-2BDF-4197-888D-42F063AC2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249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C8119-5AEF-4B5C-8EE3-98847634C6D6}" type="datetime1">
              <a:rPr lang="en-US"/>
              <a:pPr>
                <a:defRPr/>
              </a:pPr>
              <a:t>4/2/2013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62C08-682E-43F6-B2C1-8599D2112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487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A961C-EC32-424D-8FC6-8D10F7A56E59}" type="datetime1">
              <a:rPr lang="en-US"/>
              <a:pPr>
                <a:defRPr/>
              </a:pPr>
              <a:t>4/2/2013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F75A-9778-4183-A164-C5ED4B095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7859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5BFD5-5BCA-48AE-A5FD-BC7627AC3B91}" type="datetime1">
              <a:rPr lang="en-US"/>
              <a:pPr>
                <a:defRPr/>
              </a:pPr>
              <a:t>4/2/2013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45016-102C-4ACC-9DB4-D679AF047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830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D44D1-4C2D-407B-874E-08FE6253C6BF}" type="datetime1">
              <a:rPr lang="en-US"/>
              <a:pPr>
                <a:defRPr/>
              </a:pPr>
              <a:t>4/2/2013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D9F26-1C61-4F2F-8BD9-F5DC09141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5594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C0955-F7CA-4486-B870-EB3560E140F3}" type="datetime1">
              <a:rPr lang="en-US"/>
              <a:pPr>
                <a:defRPr/>
              </a:pPr>
              <a:t>4/2/2013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529A4-9236-4C99-8AE7-13058A657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03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/>
              <a:pPr>
                <a:defRPr/>
              </a:pPr>
              <a:t>4/2/2013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564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/>
              <a:pPr>
                <a:defRPr/>
              </a:pPr>
              <a:t>4/2/2013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75829"/>
            <a:ext cx="8229600" cy="5781131"/>
          </a:xfrm>
        </p:spPr>
        <p:txBody>
          <a:bodyPr>
            <a:normAutofit/>
          </a:bodyPr>
          <a:lstStyle>
            <a:lvl1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546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F79B9A-9DDF-413B-A437-B3CDE6416320}" type="datetime1">
              <a:rPr lang="en-US"/>
              <a:pPr>
                <a:defRPr/>
              </a:pPr>
              <a:t>4/2/2013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EFBCBE-3178-422A-8244-A4E30F7D6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1" r:id="rId2"/>
    <p:sldLayoutId id="2147484302" r:id="rId3"/>
    <p:sldLayoutId id="2147484307" r:id="rId4"/>
    <p:sldLayoutId id="2147484303" r:id="rId5"/>
    <p:sldLayoutId id="2147484304" r:id="rId6"/>
    <p:sldLayoutId id="2147484308" r:id="rId7"/>
    <p:sldLayoutId id="2147484309" r:id="rId8"/>
    <p:sldLayoutId id="2147484313" r:id="rId9"/>
    <p:sldLayoutId id="2147484310" r:id="rId10"/>
    <p:sldLayoutId id="2147484311" r:id="rId11"/>
    <p:sldLayoutId id="2147484305" r:id="rId12"/>
    <p:sldLayoutId id="214748431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java/util/Queue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More Data Structures (Part 2)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String 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468767" y="4118421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32872" y="4117676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2468767" y="5041996"/>
            <a:ext cx="748891" cy="5760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7" name="Up Arrow 16"/>
          <p:cNvSpPr/>
          <p:nvPr/>
        </p:nvSpPr>
        <p:spPr>
          <a:xfrm>
            <a:off x="4168751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00047 L -0.09462 -0.0002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3901E-6 L -0.09132 0.0002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String 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468767" y="4117676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2468767" y="5041996"/>
            <a:ext cx="748891" cy="5760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7" name="Up Arrow 16"/>
          <p:cNvSpPr/>
          <p:nvPr/>
        </p:nvSpPr>
        <p:spPr>
          <a:xfrm>
            <a:off x="3304646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73901E-6 L -0.09132 0.0925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queue is a First-In-First-Out (FIFO) data structure</a:t>
            </a:r>
          </a:p>
          <a:p>
            <a:pPr lvl="1"/>
            <a:r>
              <a:rPr lang="en-US" dirty="0" smtClean="0"/>
              <a:t>the first element </a:t>
            </a:r>
            <a:r>
              <a:rPr lang="en-US" dirty="0" err="1" smtClean="0"/>
              <a:t>enqueued</a:t>
            </a:r>
            <a:r>
              <a:rPr lang="en-US" dirty="0" smtClean="0"/>
              <a:t> in the queue is the first element that can be accessed from the queue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with </a:t>
            </a:r>
            <a:r>
              <a:rPr lang="en-US" dirty="0" err="1" smtClean="0"/>
              <a:t>LinkedList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linked list can be used to efficiently implement a queue as long as the linked list keeps a reference to the last node in the list</a:t>
            </a:r>
          </a:p>
          <a:p>
            <a:pPr lvl="1"/>
            <a:r>
              <a:rPr lang="en-US" dirty="0" smtClean="0"/>
              <a:t>required for </a:t>
            </a:r>
            <a:r>
              <a:rPr lang="en-US" dirty="0" err="1" smtClean="0"/>
              <a:t>enqueue</a:t>
            </a:r>
            <a:endParaRPr lang="en-US" dirty="0" smtClean="0"/>
          </a:p>
          <a:p>
            <a:r>
              <a:rPr lang="en-US" dirty="0" smtClean="0"/>
              <a:t>the head of the list becomes the front of the queue</a:t>
            </a:r>
          </a:p>
          <a:p>
            <a:pPr lvl="1"/>
            <a:r>
              <a:rPr lang="en-US" dirty="0" smtClean="0"/>
              <a:t>removing (</a:t>
            </a:r>
            <a:r>
              <a:rPr lang="en-US" dirty="0" err="1" smtClean="0"/>
              <a:t>dequeue</a:t>
            </a:r>
            <a:r>
              <a:rPr lang="en-US" dirty="0" smtClean="0"/>
              <a:t>) from the head of a linked list requires O(1) time</a:t>
            </a:r>
          </a:p>
          <a:p>
            <a:pPr lvl="1"/>
            <a:r>
              <a:rPr lang="en-US" dirty="0" smtClean="0"/>
              <a:t>adding (</a:t>
            </a:r>
            <a:r>
              <a:rPr lang="en-US" dirty="0" err="1" smtClean="0"/>
              <a:t>enqueue</a:t>
            </a:r>
            <a:r>
              <a:rPr lang="en-US" dirty="0" smtClean="0"/>
              <a:t>) to the end of a linked list requires O(1) time if a reference to the last node is available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java.util.LinkedList</a:t>
            </a:r>
            <a:r>
              <a:rPr lang="en-US" dirty="0" smtClean="0"/>
              <a:t> is a doubly linked list that holds a reference to the last node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public class Queue&lt;E&gt; {</a:t>
            </a:r>
          </a:p>
          <a:p>
            <a:r>
              <a:rPr lang="en-US" dirty="0" smtClean="0"/>
              <a:t>  private </a:t>
            </a:r>
            <a:r>
              <a:rPr lang="en-US" dirty="0" err="1" smtClean="0"/>
              <a:t>LinkedList</a:t>
            </a:r>
            <a:r>
              <a:rPr lang="en-US" dirty="0" smtClean="0"/>
              <a:t>&lt;E&gt; q;</a:t>
            </a:r>
          </a:p>
          <a:p>
            <a:endParaRPr lang="en-US" dirty="0" smtClean="0"/>
          </a:p>
          <a:p>
            <a:r>
              <a:rPr lang="en-US" dirty="0" smtClean="0"/>
              <a:t>  public Queue()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this.q</a:t>
            </a:r>
            <a:r>
              <a:rPr lang="en-US" dirty="0" smtClean="0"/>
              <a:t> = new </a:t>
            </a:r>
            <a:r>
              <a:rPr lang="en-US" dirty="0" err="1" smtClean="0"/>
              <a:t>LinkedList</a:t>
            </a:r>
            <a:r>
              <a:rPr lang="en-US" dirty="0" smtClean="0"/>
              <a:t>&lt;E&gt;();</a:t>
            </a:r>
          </a:p>
          <a:p>
            <a:r>
              <a:rPr lang="en-US" dirty="0" smtClean="0"/>
              <a:t>  }</a:t>
            </a:r>
          </a:p>
          <a:p>
            <a:endParaRPr lang="en-US" dirty="0" smtClean="0"/>
          </a:p>
          <a:p>
            <a:r>
              <a:rPr lang="en-US" dirty="0" smtClean="0"/>
              <a:t>  public </a:t>
            </a:r>
            <a:r>
              <a:rPr lang="en-US" dirty="0" err="1" smtClean="0"/>
              <a:t>enqueue</a:t>
            </a:r>
            <a:r>
              <a:rPr lang="en-US" dirty="0" smtClean="0"/>
              <a:t>(E element)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this.q.addLast</a:t>
            </a:r>
            <a:r>
              <a:rPr lang="en-US" dirty="0" smtClean="0"/>
              <a:t>(element);</a:t>
            </a:r>
          </a:p>
          <a:p>
            <a:r>
              <a:rPr lang="en-US" dirty="0" smtClean="0"/>
              <a:t>  }</a:t>
            </a:r>
          </a:p>
          <a:p>
            <a:endParaRPr lang="en-US" dirty="0" smtClean="0"/>
          </a:p>
          <a:p>
            <a:r>
              <a:rPr lang="en-US" dirty="0" smtClean="0"/>
              <a:t>  public E </a:t>
            </a:r>
            <a:r>
              <a:rPr lang="en-US" dirty="0" err="1" smtClean="0"/>
              <a:t>dequeue</a:t>
            </a:r>
            <a:r>
              <a:rPr lang="en-US" dirty="0" smtClean="0"/>
              <a:t>() {</a:t>
            </a:r>
          </a:p>
          <a:p>
            <a:r>
              <a:rPr lang="en-US" dirty="0" smtClean="0"/>
              <a:t>    return </a:t>
            </a:r>
            <a:r>
              <a:rPr lang="en-US" dirty="0" err="1" smtClean="0"/>
              <a:t>this.q.removeFirst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with </a:t>
            </a:r>
            <a:r>
              <a:rPr lang="en-US" dirty="0" err="1" smtClean="0"/>
              <a:t>LinkedList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note that there is no need to implement your own queue as there is an existing interface</a:t>
            </a:r>
          </a:p>
          <a:p>
            <a:pPr lvl="1"/>
            <a:r>
              <a:rPr lang="en-US" dirty="0" smtClean="0"/>
              <a:t>the interface does not use the names </a:t>
            </a:r>
            <a:r>
              <a:rPr lang="en-US" dirty="0" err="1" smtClean="0"/>
              <a:t>enqueue</a:t>
            </a:r>
            <a:r>
              <a:rPr lang="en-US" dirty="0" smtClean="0"/>
              <a:t> and </a:t>
            </a:r>
            <a:r>
              <a:rPr lang="en-US" dirty="0" err="1" smtClean="0"/>
              <a:t>dequeue</a:t>
            </a:r>
            <a:r>
              <a:rPr lang="en-US" dirty="0" smtClean="0"/>
              <a:t> however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java.util.Queue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public interface Queue&lt;E&gt;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extends Collection&lt;E&gt;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plus other methods</a:t>
            </a:r>
          </a:p>
          <a:p>
            <a:pPr lvl="1"/>
            <a:r>
              <a:rPr lang="en-US" dirty="0" smtClean="0">
                <a:hlinkClick r:id="rId2"/>
              </a:rPr>
              <a:t>http://docs.oracle.com/javase/7/docs/api/java/util/Queue.html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7983660"/>
              </p:ext>
            </p:extLst>
          </p:nvPr>
        </p:nvGraphicFramePr>
        <p:xfrm>
          <a:off x="597116" y="2449681"/>
          <a:ext cx="794976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6676"/>
                <a:gridCol w="5703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boolean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add(E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Inserts</a:t>
                      </a:r>
                      <a:r>
                        <a:rPr lang="en-US" baseline="0" dirty="0" smtClean="0"/>
                        <a:t> the specified element into this queue...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</a:t>
                      </a:r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remove()</a:t>
                      </a:r>
                      <a:endParaRPr lang="en-US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Retrieves</a:t>
                      </a:r>
                      <a:r>
                        <a:rPr lang="en-US" baseline="0" dirty="0" smtClean="0"/>
                        <a:t> and removes the head of this queue...</a:t>
                      </a:r>
                      <a:endParaRPr lang="en-US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peek()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Retrieves, but does not remove, the head</a:t>
                      </a:r>
                      <a:r>
                        <a:rPr lang="en-US" baseline="0" dirty="0" smtClean="0"/>
                        <a:t> of this queue...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java.util.Queue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dirty="0" smtClean="0"/>
              <a:t> implements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Queue</a:t>
            </a:r>
            <a:r>
              <a:rPr lang="en-US" dirty="0" smtClean="0"/>
              <a:t> so if you ever need a queue you can simply use:</a:t>
            </a:r>
          </a:p>
          <a:p>
            <a:pPr lvl="1"/>
            <a:r>
              <a:rPr lang="en-US" dirty="0" smtClean="0"/>
              <a:t>e.g. for a queue of strings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Queue&lt;String&gt; q = new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&lt;String&gt;();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queues are useful whenever you need to hold elements in their order of arrival</a:t>
            </a:r>
          </a:p>
          <a:p>
            <a:pPr lvl="1"/>
            <a:r>
              <a:rPr lang="en-US" dirty="0" smtClean="0"/>
              <a:t>serving requests of a single resource</a:t>
            </a:r>
          </a:p>
          <a:p>
            <a:pPr lvl="2"/>
            <a:r>
              <a:rPr lang="en-US" dirty="0" smtClean="0"/>
              <a:t>printer queue</a:t>
            </a:r>
          </a:p>
          <a:p>
            <a:pPr lvl="2"/>
            <a:r>
              <a:rPr lang="en-US" dirty="0" smtClean="0"/>
              <a:t>disk queue</a:t>
            </a:r>
          </a:p>
          <a:p>
            <a:pPr lvl="2"/>
            <a:r>
              <a:rPr lang="en-US" dirty="0" smtClean="0"/>
              <a:t>CPU queue</a:t>
            </a:r>
          </a:p>
          <a:p>
            <a:pPr lvl="2"/>
            <a:r>
              <a:rPr lang="en-US" dirty="0" smtClean="0"/>
              <a:t>web server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Robotics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robotics, the path planning problem is</a:t>
            </a:r>
          </a:p>
          <a:p>
            <a:pPr lvl="1"/>
            <a:r>
              <a:rPr lang="en-US" dirty="0" smtClean="0"/>
              <a:t>given a map of the environment, find a path between the starting point of the robot and a goal location that does not pass through any obstacles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one approach is to use a grid for the map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2050" name="Picture 2" descr="C:\Users\burton\AppData\Local\Microsoft\Windows\Temporary Internet Files\Content.IE5\MP0DIUZH\MP90041183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0672" y="1816004"/>
            <a:ext cx="5742656" cy="3826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Grid-based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23744" y="170079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03253" y="544625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03459" y="1643183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wave-front planner finds a path between a start and goal point in spaces represented as a grid where</a:t>
            </a:r>
          </a:p>
          <a:p>
            <a:pPr lvl="1"/>
            <a:r>
              <a:rPr lang="en-US" sz="2000" dirty="0" smtClean="0"/>
              <a:t>free space is labeled with a 0</a:t>
            </a:r>
          </a:p>
          <a:p>
            <a:pPr lvl="1"/>
            <a:r>
              <a:rPr lang="en-US" sz="2000" dirty="0" smtClean="0"/>
              <a:t>obstacles are labeled with a 1</a:t>
            </a:r>
          </a:p>
          <a:p>
            <a:pPr lvl="1"/>
            <a:r>
              <a:rPr lang="en-US" sz="2000" dirty="0" smtClean="0"/>
              <a:t>the goal is labeled with a 2</a:t>
            </a:r>
          </a:p>
          <a:p>
            <a:pPr lvl="1"/>
            <a:r>
              <a:rPr lang="en-US" sz="2000" dirty="0" smtClean="0"/>
              <a:t>the start is known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0" y="22860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1509" y="603146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starting with the goal cell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label L = 2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while start cell is unlabelled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for each cell C with label L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for each cell Z connected to C with label 0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label Z with L+1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L = L + 1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12397" y="511706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12397" y="511706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generate a path starting from the start point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 = start point label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while not at the goal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move to any connected cell with label L-1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L = L-1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0" name="Picture 2" descr="C:\Users\burton\AppData\Local\Microsoft\Windows\Temporary Internet Files\Content.IE5\MP0DIUZH\MP90041183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0672" y="1816004"/>
            <a:ext cx="5742656" cy="3826942"/>
          </a:xfrm>
          <a:prstGeom prst="rect">
            <a:avLst/>
          </a:prstGeom>
          <a:noFill/>
        </p:spPr>
      </p:pic>
      <p:sp>
        <p:nvSpPr>
          <p:cNvPr id="7" name="Up Arrow 6"/>
          <p:cNvSpPr/>
          <p:nvPr/>
        </p:nvSpPr>
        <p:spPr>
          <a:xfrm>
            <a:off x="7049101" y="4522788"/>
            <a:ext cx="748891" cy="1036926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106708" y="5617321"/>
            <a:ext cx="65274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back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1346008" y="4523533"/>
            <a:ext cx="748891" cy="1036926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54285" y="5618066"/>
            <a:ext cx="68300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front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Breadth-first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wave-front planner is actually a classic computer science algorithm called breadth-first search</a:t>
            </a:r>
          </a:p>
          <a:p>
            <a:endParaRPr lang="en-US" dirty="0" smtClean="0"/>
          </a:p>
          <a:p>
            <a:r>
              <a:rPr lang="en-US" dirty="0" smtClean="0"/>
              <a:t>visiting every node of a tree using breadth-first search results in visiting nodes in order of their level in the 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50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50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50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27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73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1649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50,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27, 73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50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27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73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44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83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2532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50, 27, 73,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8, 44, 83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50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27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73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44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83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73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93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3236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50, 27, 73, 8, 44, 83,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73, 93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Breadth-first search algorithm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Q.enqueue</a:t>
            </a:r>
            <a:r>
              <a:rPr lang="en-US" dirty="0" smtClean="0"/>
              <a:t>(root node)</a:t>
            </a:r>
          </a:p>
          <a:p>
            <a:r>
              <a:rPr lang="en-US" dirty="0" smtClean="0"/>
              <a:t>while Q is not empty {</a:t>
            </a:r>
          </a:p>
          <a:p>
            <a:r>
              <a:rPr lang="en-US" dirty="0" smtClean="0"/>
              <a:t>  n = </a:t>
            </a:r>
            <a:r>
              <a:rPr lang="en-US" dirty="0" err="1" smtClean="0"/>
              <a:t>Q.dequeue</a:t>
            </a:r>
            <a:r>
              <a:rPr lang="en-US" dirty="0" smtClean="0"/>
              <a:t>()</a:t>
            </a:r>
          </a:p>
          <a:p>
            <a:r>
              <a:rPr lang="en-US" dirty="0" smtClean="0"/>
              <a:t>  if </a:t>
            </a:r>
            <a:r>
              <a:rPr lang="en-US" dirty="0" err="1" smtClean="0"/>
              <a:t>n.left</a:t>
            </a:r>
            <a:r>
              <a:rPr lang="en-US" dirty="0" smtClean="0"/>
              <a:t> != null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Q.enqueue</a:t>
            </a:r>
            <a:r>
              <a:rPr lang="en-US" dirty="0" smtClean="0"/>
              <a:t>(</a:t>
            </a:r>
            <a:r>
              <a:rPr lang="en-US" dirty="0" err="1" smtClean="0"/>
              <a:t>n.left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if </a:t>
            </a:r>
            <a:r>
              <a:rPr lang="en-US" dirty="0" err="1" smtClean="0"/>
              <a:t>n.right</a:t>
            </a:r>
            <a:r>
              <a:rPr lang="en-US" dirty="0" smtClean="0"/>
              <a:t> != null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Q.enqueue</a:t>
            </a:r>
            <a:r>
              <a:rPr lang="en-US" dirty="0" smtClean="0"/>
              <a:t>(</a:t>
            </a:r>
            <a:r>
              <a:rPr lang="en-US" dirty="0" err="1" smtClean="0"/>
              <a:t>n.right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50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23635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50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27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73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50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23635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414919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88927" y="5605412"/>
            <a:ext cx="23838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+mn-lt"/>
              </a:rPr>
              <a:t>dequeue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50,</a:t>
            </a:r>
          </a:p>
          <a:p>
            <a:r>
              <a:rPr lang="en-US" dirty="0" err="1" smtClean="0">
                <a:solidFill>
                  <a:srgbClr val="00B0F0"/>
                </a:solidFill>
                <a:latin typeface="+mn-lt"/>
              </a:rPr>
              <a:t>enqueue</a:t>
            </a:r>
            <a:r>
              <a:rPr lang="en-US" dirty="0" smtClean="0">
                <a:solidFill>
                  <a:srgbClr val="00B0F0"/>
                </a:solidFill>
                <a:latin typeface="+mn-lt"/>
              </a:rPr>
              <a:t> left and right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27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73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rgbClr val="00B0F0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44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1311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 50,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27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23635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414919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88927" y="5605412"/>
            <a:ext cx="23838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+mn-lt"/>
              </a:rPr>
              <a:t>dequeue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27,</a:t>
            </a:r>
          </a:p>
          <a:p>
            <a:r>
              <a:rPr lang="en-US" dirty="0" err="1" smtClean="0">
                <a:solidFill>
                  <a:srgbClr val="00B0F0"/>
                </a:solidFill>
                <a:latin typeface="+mn-lt"/>
              </a:rPr>
              <a:t>enqueue</a:t>
            </a:r>
            <a:r>
              <a:rPr lang="en-US" dirty="0" smtClean="0">
                <a:solidFill>
                  <a:srgbClr val="00B0F0"/>
                </a:solidFill>
                <a:latin typeface="+mn-lt"/>
              </a:rPr>
              <a:t> left and right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106708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44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 Operations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classically, queues only support two operations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err="1" smtClean="0"/>
              <a:t>enqueue</a:t>
            </a:r>
            <a:endParaRPr lang="en-US" dirty="0" smtClean="0"/>
          </a:p>
          <a:p>
            <a:pPr marL="1006475" lvl="2" indent="-457200"/>
            <a:r>
              <a:rPr lang="en-US" dirty="0" smtClean="0"/>
              <a:t>add to the back of the queue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err="1" smtClean="0"/>
              <a:t>dequeue</a:t>
            </a:r>
            <a:endParaRPr lang="en-US" dirty="0" smtClean="0"/>
          </a:p>
          <a:p>
            <a:pPr marL="1006475" lvl="2" indent="-457200"/>
            <a:r>
              <a:rPr lang="en-US" dirty="0" smtClean="0"/>
              <a:t>remove from the front of the queue</a:t>
            </a:r>
          </a:p>
          <a:p>
            <a:pPr marL="457200" indent="-4572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42256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73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rgbClr val="00B0F0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44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83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1647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 50, 27,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73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23635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414919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88927" y="5605412"/>
            <a:ext cx="15744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+mn-lt"/>
              </a:rPr>
              <a:t>dequeue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73,</a:t>
            </a:r>
          </a:p>
          <a:p>
            <a:r>
              <a:rPr lang="en-US" dirty="0" err="1" smtClean="0">
                <a:solidFill>
                  <a:srgbClr val="00B0F0"/>
                </a:solidFill>
                <a:latin typeface="+mn-lt"/>
              </a:rPr>
              <a:t>enqueue</a:t>
            </a:r>
            <a:r>
              <a:rPr lang="en-US" dirty="0" smtClean="0">
                <a:solidFill>
                  <a:srgbClr val="00B0F0"/>
                </a:solidFill>
                <a:latin typeface="+mn-lt"/>
              </a:rPr>
              <a:t> right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106708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44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83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1888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 50, 27, 73,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8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23635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414919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88927" y="5605412"/>
            <a:ext cx="1214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+mn-lt"/>
              </a:rPr>
              <a:t>dequeue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8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44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83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2248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 50, 27, 73, 8,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44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23635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88927" y="5605412"/>
            <a:ext cx="1334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+mn-lt"/>
              </a:rPr>
              <a:t>dequeue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44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83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73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93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2590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 50, 27, 73, 8, 44,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83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23635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88927" y="5605412"/>
            <a:ext cx="23838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+mn-lt"/>
              </a:rPr>
              <a:t>dequeue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83,</a:t>
            </a:r>
          </a:p>
          <a:p>
            <a:r>
              <a:rPr lang="en-US" dirty="0" err="1" smtClean="0">
                <a:solidFill>
                  <a:srgbClr val="00B0F0"/>
                </a:solidFill>
                <a:latin typeface="+mn-lt"/>
              </a:rPr>
              <a:t>enqueue</a:t>
            </a:r>
            <a:r>
              <a:rPr lang="en-US" dirty="0" smtClean="0">
                <a:solidFill>
                  <a:srgbClr val="00B0F0"/>
                </a:solidFill>
                <a:latin typeface="+mn-lt"/>
              </a:rPr>
              <a:t> left and right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414919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83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73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93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2926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 50, 27, 73, 8, 44, 83,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73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23635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88927" y="5605412"/>
            <a:ext cx="131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+mn-lt"/>
              </a:rPr>
              <a:t>dequeue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73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83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93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3273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 50, 27, 73, 8, 44, 83, 73,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93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88927" y="5605412"/>
            <a:ext cx="1321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+mn-lt"/>
              </a:rPr>
              <a:t>dequeue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93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83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93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3273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 50, 27, 73, 8, 44, 83, 73, 93</a:t>
            </a:r>
            <a:endParaRPr lang="en-US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88927" y="5605412"/>
            <a:ext cx="1476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queue empty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 Optional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smtClean="0"/>
              <a:t>optional operations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smtClean="0"/>
              <a:t>size</a:t>
            </a:r>
          </a:p>
          <a:p>
            <a:pPr marL="1006475" lvl="2" indent="-457200"/>
            <a:r>
              <a:rPr lang="en-US" dirty="0" smtClean="0"/>
              <a:t>number of elements in the </a:t>
            </a:r>
            <a:r>
              <a:rPr lang="en-US" dirty="0" smtClean="0"/>
              <a:t>queue</a:t>
            </a:r>
            <a:endParaRPr lang="en-US" dirty="0" smtClean="0"/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err="1" smtClean="0"/>
              <a:t>isEmpty</a:t>
            </a:r>
            <a:endParaRPr lang="en-US" sz="2000" dirty="0" smtClean="0"/>
          </a:p>
          <a:p>
            <a:pPr marL="1006475" lvl="2" indent="-457200"/>
            <a:r>
              <a:rPr lang="en-US" dirty="0" smtClean="0"/>
              <a:t>is the </a:t>
            </a:r>
            <a:r>
              <a:rPr lang="en-US" dirty="0" smtClean="0"/>
              <a:t>queue empty</a:t>
            </a:r>
            <a:r>
              <a:rPr lang="en-US" dirty="0" smtClean="0"/>
              <a:t>?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smtClean="0"/>
              <a:t>peek</a:t>
            </a:r>
          </a:p>
          <a:p>
            <a:pPr marL="1006475" lvl="2" indent="-457200"/>
            <a:r>
              <a:rPr lang="en-US" dirty="0" smtClean="0"/>
              <a:t>get the </a:t>
            </a:r>
            <a:r>
              <a:rPr lang="en-US" dirty="0" smtClean="0"/>
              <a:t>front element </a:t>
            </a:r>
            <a:r>
              <a:rPr lang="en-US" dirty="0" smtClean="0"/>
              <a:t>(without removing it)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smtClean="0"/>
              <a:t>search</a:t>
            </a:r>
          </a:p>
          <a:p>
            <a:pPr marL="1006475" lvl="2" indent="-457200"/>
            <a:r>
              <a:rPr lang="en-US" dirty="0" smtClean="0"/>
              <a:t>find the position of the element in the </a:t>
            </a:r>
            <a:r>
              <a:rPr lang="en-US" dirty="0" smtClean="0"/>
              <a:t>queue</a:t>
            </a:r>
            <a:endParaRPr lang="en-US" dirty="0" smtClean="0"/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err="1" smtClean="0"/>
              <a:t>isFull</a:t>
            </a:r>
            <a:endParaRPr lang="en-US" sz="2000" dirty="0" smtClean="0"/>
          </a:p>
          <a:p>
            <a:pPr marL="1006475" lvl="2" indent="-457200"/>
            <a:r>
              <a:rPr lang="en-US" dirty="0" smtClean="0"/>
              <a:t>is the </a:t>
            </a:r>
            <a:r>
              <a:rPr lang="en-US" dirty="0" smtClean="0"/>
              <a:t>queu</a:t>
            </a:r>
            <a:r>
              <a:rPr lang="en-US" dirty="0" smtClean="0"/>
              <a:t>e </a:t>
            </a:r>
            <a:r>
              <a:rPr lang="en-US" dirty="0" smtClean="0"/>
              <a:t>full</a:t>
            </a:r>
            <a:r>
              <a:rPr lang="en-US" dirty="0" smtClean="0"/>
              <a:t>? (for </a:t>
            </a:r>
            <a:r>
              <a:rPr lang="en-US" dirty="0" smtClean="0"/>
              <a:t>queue</a:t>
            </a:r>
            <a:r>
              <a:rPr lang="en-US" dirty="0" smtClean="0"/>
              <a:t>s </a:t>
            </a:r>
            <a:r>
              <a:rPr lang="en-US" dirty="0" smtClean="0"/>
              <a:t>with finite capacity)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smtClean="0"/>
              <a:t>capacity</a:t>
            </a:r>
          </a:p>
          <a:p>
            <a:pPr marL="1006475" lvl="2" indent="-457200"/>
            <a:r>
              <a:rPr lang="en-US" dirty="0" smtClean="0"/>
              <a:t>total number of elements the </a:t>
            </a:r>
            <a:r>
              <a:rPr lang="en-US" dirty="0" smtClean="0"/>
              <a:t>queue can </a:t>
            </a:r>
            <a:r>
              <a:rPr lang="en-US" dirty="0" smtClean="0"/>
              <a:t>hold (for </a:t>
            </a:r>
            <a:r>
              <a:rPr lang="en-US" dirty="0" smtClean="0"/>
              <a:t>queues with </a:t>
            </a:r>
            <a:r>
              <a:rPr lang="en-US" dirty="0" smtClean="0"/>
              <a:t>finite capacity)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q.enqueue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("A")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q.enqueue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("B")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q.enqueue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("C")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q.enqueue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("D")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q.enqueue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("E")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69344" y="4118794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33449" y="4119539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7554" y="4118049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61659" y="4118794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25764" y="4118049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Up Arrow 10"/>
          <p:cNvSpPr/>
          <p:nvPr/>
        </p:nvSpPr>
        <p:spPr>
          <a:xfrm>
            <a:off x="3333954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" name="Up Arrow 12"/>
          <p:cNvSpPr/>
          <p:nvPr/>
        </p:nvSpPr>
        <p:spPr>
          <a:xfrm>
            <a:off x="2468767" y="5041996"/>
            <a:ext cx="748891" cy="5760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5" name="Up Arrow 14"/>
          <p:cNvSpPr/>
          <p:nvPr/>
        </p:nvSpPr>
        <p:spPr>
          <a:xfrm>
            <a:off x="4197554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6" name="Up Arrow 15"/>
          <p:cNvSpPr/>
          <p:nvPr/>
        </p:nvSpPr>
        <p:spPr>
          <a:xfrm>
            <a:off x="5061660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7" name="Up Arrow 16"/>
          <p:cNvSpPr/>
          <p:nvPr/>
        </p:nvSpPr>
        <p:spPr>
          <a:xfrm>
            <a:off x="5896961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8" name="Up Arrow 17"/>
          <p:cNvSpPr/>
          <p:nvPr/>
        </p:nvSpPr>
        <p:spPr>
          <a:xfrm>
            <a:off x="2498148" y="5733280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9" name="Up Arrow 18"/>
          <p:cNvSpPr/>
          <p:nvPr/>
        </p:nvSpPr>
        <p:spPr>
          <a:xfrm>
            <a:off x="6761066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1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String 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69344" y="4118794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33449" y="4119539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7554" y="4118049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61659" y="4118794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25764" y="4118049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2468767" y="5041996"/>
            <a:ext cx="748891" cy="5760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9" name="Up Arrow 18"/>
          <p:cNvSpPr/>
          <p:nvPr/>
        </p:nvSpPr>
        <p:spPr>
          <a:xfrm>
            <a:off x="6761066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43776E-6 L -0.09462 4.43776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18788E-6 L -0.09444 0.0002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0.00023 L -0.09444 -0.0002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0.00024 L -0.09462 4.43776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3901E-6 L -0.09132 0.0002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String 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68767" y="4119166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32872" y="4117676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96977" y="4118421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61082" y="4117676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2468767" y="5041996"/>
            <a:ext cx="748891" cy="5760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7" name="Up Arrow 16"/>
          <p:cNvSpPr/>
          <p:nvPr/>
        </p:nvSpPr>
        <p:spPr>
          <a:xfrm>
            <a:off x="5896961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18788E-6 L -0.09444 0.0002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24 L -0.09461 4.43776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00047 L -0.09462 -0.0002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3901E-6 L -0.09132 0.0002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String 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68767" y="4117676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32872" y="4118421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96977" y="4117676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2468767" y="5041996"/>
            <a:ext cx="748891" cy="5760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7" name="Up Arrow 16"/>
          <p:cNvSpPr/>
          <p:nvPr/>
        </p:nvSpPr>
        <p:spPr>
          <a:xfrm>
            <a:off x="5032856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24 L -0.09461 4.43776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00047 L -0.09462 -0.0002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3901E-6 L -0.09132 0.0002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14359</TotalTime>
  <Words>3221</Words>
  <Application>Microsoft Office PowerPoint</Application>
  <PresentationFormat>On-screen Show (4:3)</PresentationFormat>
  <Paragraphs>2456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Origin</vt:lpstr>
      <vt:lpstr>More Data Structures (Part 2)</vt:lpstr>
      <vt:lpstr>Queue</vt:lpstr>
      <vt:lpstr>Queue</vt:lpstr>
      <vt:lpstr>Queue Operations</vt:lpstr>
      <vt:lpstr>Queue Optional Operations</vt:lpstr>
      <vt:lpstr>Enqueue</vt:lpstr>
      <vt:lpstr>Dequeue</vt:lpstr>
      <vt:lpstr>Dequeue</vt:lpstr>
      <vt:lpstr>Dequeue</vt:lpstr>
      <vt:lpstr>Dequeue</vt:lpstr>
      <vt:lpstr>Dequeue</vt:lpstr>
      <vt:lpstr>FIFO</vt:lpstr>
      <vt:lpstr>Implementation with LinkedList</vt:lpstr>
      <vt:lpstr>Slide 14</vt:lpstr>
      <vt:lpstr>Implementation with LinkedList</vt:lpstr>
      <vt:lpstr>java.util.Queue</vt:lpstr>
      <vt:lpstr>java.util.Queue</vt:lpstr>
      <vt:lpstr>Queue applications</vt:lpstr>
      <vt:lpstr>Robotics example</vt:lpstr>
      <vt:lpstr>Grid-based map</vt:lpstr>
      <vt:lpstr>Wave-front planner</vt:lpstr>
      <vt:lpstr>Wave-front planner</vt:lpstr>
      <vt:lpstr>Wave-front planner</vt:lpstr>
      <vt:lpstr>Wave-front planner</vt:lpstr>
      <vt:lpstr>Wave-front planner</vt:lpstr>
      <vt:lpstr>Wave-front planner</vt:lpstr>
      <vt:lpstr>Wave-front planner</vt:lpstr>
      <vt:lpstr>Wave-front planner</vt:lpstr>
      <vt:lpstr>Wave-front planner</vt:lpstr>
      <vt:lpstr>Wave-front planner</vt:lpstr>
      <vt:lpstr>Breadth-first search</vt:lpstr>
      <vt:lpstr>Slide 32</vt:lpstr>
      <vt:lpstr>Slide 33</vt:lpstr>
      <vt:lpstr>Slide 34</vt:lpstr>
      <vt:lpstr>Slide 35</vt:lpstr>
      <vt:lpstr>Breadth-first search algorithm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1014</cp:revision>
  <dcterms:created xsi:type="dcterms:W3CDTF">2006-08-16T00:00:00Z</dcterms:created>
  <dcterms:modified xsi:type="dcterms:W3CDTF">2013-04-03T02:20:20Z</dcterms:modified>
</cp:coreProperties>
</file>