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314" r:id="rId2"/>
    <p:sldMasterId id="2147484326" r:id="rId3"/>
  </p:sldMasterIdLst>
  <p:notesMasterIdLst>
    <p:notesMasterId r:id="rId29"/>
  </p:notesMasterIdLst>
  <p:handoutMasterIdLst>
    <p:handoutMasterId r:id="rId30"/>
  </p:handoutMasterIdLst>
  <p:sldIdLst>
    <p:sldId id="768" r:id="rId4"/>
    <p:sldId id="769" r:id="rId5"/>
    <p:sldId id="772" r:id="rId6"/>
    <p:sldId id="771" r:id="rId7"/>
    <p:sldId id="773" r:id="rId8"/>
    <p:sldId id="770" r:id="rId9"/>
    <p:sldId id="775" r:id="rId10"/>
    <p:sldId id="774" r:id="rId11"/>
    <p:sldId id="776" r:id="rId12"/>
    <p:sldId id="777" r:id="rId13"/>
    <p:sldId id="778" r:id="rId14"/>
    <p:sldId id="779" r:id="rId15"/>
    <p:sldId id="780" r:id="rId16"/>
    <p:sldId id="781" r:id="rId17"/>
    <p:sldId id="782" r:id="rId18"/>
    <p:sldId id="783" r:id="rId19"/>
    <p:sldId id="784" r:id="rId20"/>
    <p:sldId id="785" r:id="rId21"/>
    <p:sldId id="786" r:id="rId22"/>
    <p:sldId id="788" r:id="rId23"/>
    <p:sldId id="789" r:id="rId24"/>
    <p:sldId id="790" r:id="rId25"/>
    <p:sldId id="791" r:id="rId26"/>
    <p:sldId id="792" r:id="rId27"/>
    <p:sldId id="79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2" autoAdjust="0"/>
    <p:restoredTop sz="94667" autoAdjust="0"/>
  </p:normalViewPr>
  <p:slideViewPr>
    <p:cSldViewPr>
      <p:cViewPr varScale="1">
        <p:scale>
          <a:sx n="80" d="100"/>
          <a:sy n="80" d="100"/>
        </p:scale>
        <p:origin x="-1474" y="-77"/>
      </p:cViewPr>
      <p:guideLst>
        <p:guide orient="horz" pos="3720"/>
        <p:guide orient="horz" pos="2160"/>
        <p:guide orient="horz" pos="3539"/>
        <p:guide pos="2880"/>
        <p:guide pos="4332"/>
        <p:guide pos="1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DC913-D9B5-486A-9F19-D7B18256D665}" type="datetimeFigureOut">
              <a:rPr lang="en-CA" smtClean="0"/>
              <a:pPr/>
              <a:t>2013-03-26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5837-1C23-4D25-B28C-2AE92FCCBCF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843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10CE68-E0FC-4F68-898C-2BAB9D7DDDF7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25D12C-3AF0-40A5-94F7-CBF51ED91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44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3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5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31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6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0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8ADC-7C95-44D6-8242-B905D87366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2013-03-26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5BAB-190B-4DB1-B2D3-5531FF5A41A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304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8ADC-7C95-44D6-8242-B905D87366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2013-03-26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5BAB-190B-4DB1-B2D3-5531FF5A41A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469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8ADC-7C95-44D6-8242-B905D87366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2013-03-26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5BAB-190B-4DB1-B2D3-5531FF5A41A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72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8ADC-7C95-44D6-8242-B905D87366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2013-03-26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5BAB-190B-4DB1-B2D3-5531FF5A41A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596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8ADC-7C95-44D6-8242-B905D87366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2013-03-26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5BAB-190B-4DB1-B2D3-5531FF5A41A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6212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8ADC-7C95-44D6-8242-B905D87366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2013-03-26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5BAB-190B-4DB1-B2D3-5531FF5A41A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18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935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8ADC-7C95-44D6-8242-B905D87366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2013-03-26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5BAB-190B-4DB1-B2D3-5531FF5A41A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71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8ADC-7C95-44D6-8242-B905D87366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2013-03-26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5BAB-190B-4DB1-B2D3-5531FF5A41A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52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8ADC-7C95-44D6-8242-B905D87366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2013-03-26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5BAB-190B-4DB1-B2D3-5531FF5A41A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6294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8ADC-7C95-44D6-8242-B905D87366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2013-03-26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5BAB-190B-4DB1-B2D3-5531FF5A41A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4314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68ADC-7C95-44D6-8242-B905D8736673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2013-03-26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A5BAB-190B-4DB1-B2D3-5531FF5A41A6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5555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>
                <a:solidFill>
                  <a:srgbClr val="000000"/>
                </a:solidFill>
              </a:rPr>
              <a:pPr>
                <a:defRPr/>
              </a:pPr>
              <a:t>3/26/2013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99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>
                <a:solidFill>
                  <a:srgbClr val="000000"/>
                </a:solidFill>
              </a:rPr>
              <a:pPr>
                <a:defRPr/>
              </a:pPr>
              <a:t>3/26/2013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7526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>
                <a:solidFill>
                  <a:srgbClr val="000000"/>
                </a:solidFill>
              </a:rPr>
              <a:pPr>
                <a:defRPr/>
              </a:pPr>
              <a:t>3/26/2013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773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>
                <a:solidFill>
                  <a:srgbClr val="F8F8F8"/>
                </a:solidFill>
              </a:rPr>
              <a:pPr>
                <a:defRPr/>
              </a:pPr>
              <a:t>3/26/2013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998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>
                <a:solidFill>
                  <a:srgbClr val="000000"/>
                </a:solidFill>
              </a:rPr>
              <a:pPr>
                <a:defRPr/>
              </a:pPr>
              <a:t>3/26/2013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25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706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>
                <a:solidFill>
                  <a:srgbClr val="000000"/>
                </a:solidFill>
              </a:rPr>
              <a:pPr>
                <a:defRPr/>
              </a:pPr>
              <a:t>3/26/2013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7192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>
                <a:solidFill>
                  <a:srgbClr val="000000"/>
                </a:solidFill>
              </a:rPr>
              <a:pPr>
                <a:defRPr/>
              </a:pPr>
              <a:t>3/26/2013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0639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>
                <a:solidFill>
                  <a:srgbClr val="000000"/>
                </a:solidFill>
              </a:rPr>
              <a:pPr>
                <a:defRPr/>
              </a:pPr>
              <a:t>3/26/2013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3865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>
                <a:solidFill>
                  <a:srgbClr val="000000"/>
                </a:solidFill>
              </a:rPr>
              <a:pPr>
                <a:defRPr/>
              </a:pPr>
              <a:t>3/26/2013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111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>
                <a:solidFill>
                  <a:srgbClr val="000000"/>
                </a:solidFill>
              </a:rPr>
              <a:pPr>
                <a:defRPr/>
              </a:pPr>
              <a:t>3/26/2013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7513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>
                <a:solidFill>
                  <a:srgbClr val="F8F8F8"/>
                </a:solidFill>
              </a:rPr>
              <a:pPr>
                <a:defRPr/>
              </a:pPr>
              <a:t>3/26/2013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206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>
                <a:solidFill>
                  <a:srgbClr val="000000"/>
                </a:solidFill>
              </a:rPr>
              <a:pPr>
                <a:defRPr/>
              </a:pPr>
              <a:t>3/26/2013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499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>
                <a:solidFill>
                  <a:srgbClr val="000000"/>
                </a:solidFill>
              </a:rPr>
              <a:pPr>
                <a:defRPr/>
              </a:pPr>
              <a:t>3/26/2013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78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59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0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9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4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3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8768ADC-7C95-44D6-8242-B905D8736673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2013-03-26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D7A5BAB-190B-4DB1-B2D3-5531FF5A41A6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098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5" r:id="rId1"/>
    <p:sldLayoutId id="2147484316" r:id="rId2"/>
    <p:sldLayoutId id="2147484317" r:id="rId3"/>
    <p:sldLayoutId id="2147484318" r:id="rId4"/>
    <p:sldLayoutId id="2147484319" r:id="rId5"/>
    <p:sldLayoutId id="2147484320" r:id="rId6"/>
    <p:sldLayoutId id="2147484321" r:id="rId7"/>
    <p:sldLayoutId id="2147484322" r:id="rId8"/>
    <p:sldLayoutId id="2147484323" r:id="rId9"/>
    <p:sldLayoutId id="2147484324" r:id="rId10"/>
    <p:sldLayoutId id="21474843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>
                <a:solidFill>
                  <a:srgbClr val="000000"/>
                </a:solidFill>
              </a:rPr>
              <a:pPr>
                <a:defRPr/>
              </a:pPr>
              <a:t>3/26/2013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38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7" r:id="rId1"/>
    <p:sldLayoutId id="2147484328" r:id="rId2"/>
    <p:sldLayoutId id="2147484329" r:id="rId3"/>
    <p:sldLayoutId id="2147484330" r:id="rId4"/>
    <p:sldLayoutId id="2147484331" r:id="rId5"/>
    <p:sldLayoutId id="2147484332" r:id="rId6"/>
    <p:sldLayoutId id="2147484333" r:id="rId7"/>
    <p:sldLayoutId id="2147484334" r:id="rId8"/>
    <p:sldLayoutId id="2147484335" r:id="rId9"/>
    <p:sldLayoutId id="2147484336" r:id="rId10"/>
    <p:sldLayoutId id="2147484337" r:id="rId11"/>
    <p:sldLayoutId id="2147484338" r:id="rId12"/>
    <p:sldLayoutId id="214748433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Recursive Objects (Part </a:t>
            </a:r>
            <a:r>
              <a:rPr lang="en-CA" dirty="0" smtClean="0"/>
              <a:t>4)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45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1800000">
            <a:off x="960758" y="1450381"/>
            <a:ext cx="1957466" cy="288218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113914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01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3187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79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726" y="2164296"/>
            <a:ext cx="648072" cy="5616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34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4743" y="320708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88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6533" y="321704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183" y="321289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23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7060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502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99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8605" y="4253967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132" y="424992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6173" y="5286852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6700" y="528281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flipH="1">
            <a:off x="2381762" y="1700790"/>
            <a:ext cx="2190238" cy="463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7" idx="0"/>
          </p:cNvCxnSpPr>
          <p:nvPr/>
        </p:nvCxnSpPr>
        <p:spPr>
          <a:xfrm>
            <a:off x="4572000" y="1700790"/>
            <a:ext cx="230505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6" idx="0"/>
          </p:cNvCxnSpPr>
          <p:nvPr/>
        </p:nvCxnSpPr>
        <p:spPr>
          <a:xfrm>
            <a:off x="4572000" y="1700790"/>
            <a:ext cx="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8" idx="0"/>
          </p:cNvCxnSpPr>
          <p:nvPr/>
        </p:nvCxnSpPr>
        <p:spPr>
          <a:xfrm flipH="1">
            <a:off x="1497223" y="2725938"/>
            <a:ext cx="884539" cy="487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 flipH="1">
            <a:off x="3110219" y="2740461"/>
            <a:ext cx="1461781" cy="472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4" idx="0"/>
          </p:cNvCxnSpPr>
          <p:nvPr/>
        </p:nvCxnSpPr>
        <p:spPr>
          <a:xfrm flipH="1">
            <a:off x="4089538" y="2740461"/>
            <a:ext cx="482462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3" idx="0"/>
          </p:cNvCxnSpPr>
          <p:nvPr/>
        </p:nvCxnSpPr>
        <p:spPr>
          <a:xfrm>
            <a:off x="4572000" y="2740461"/>
            <a:ext cx="479096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  <a:endCxn id="11" idx="0"/>
          </p:cNvCxnSpPr>
          <p:nvPr/>
        </p:nvCxnSpPr>
        <p:spPr>
          <a:xfrm>
            <a:off x="4572000" y="2740461"/>
            <a:ext cx="1418569" cy="476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6" idx="0"/>
          </p:cNvCxnSpPr>
          <p:nvPr/>
        </p:nvCxnSpPr>
        <p:spPr>
          <a:xfrm flipH="1">
            <a:off x="7223168" y="3768723"/>
            <a:ext cx="495611" cy="481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5" idx="0"/>
          </p:cNvCxnSpPr>
          <p:nvPr/>
        </p:nvCxnSpPr>
        <p:spPr>
          <a:xfrm>
            <a:off x="7718779" y="3768723"/>
            <a:ext cx="443862" cy="485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18" idx="0"/>
          </p:cNvCxnSpPr>
          <p:nvPr/>
        </p:nvCxnSpPr>
        <p:spPr>
          <a:xfrm flipH="1">
            <a:off x="6740736" y="4811568"/>
            <a:ext cx="482432" cy="471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17" idx="0"/>
          </p:cNvCxnSpPr>
          <p:nvPr/>
        </p:nvCxnSpPr>
        <p:spPr>
          <a:xfrm>
            <a:off x="7223168" y="4811568"/>
            <a:ext cx="457041" cy="4752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10" idx="0"/>
          </p:cNvCxnSpPr>
          <p:nvPr/>
        </p:nvCxnSpPr>
        <p:spPr>
          <a:xfrm>
            <a:off x="6877050" y="2740461"/>
            <a:ext cx="841729" cy="466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103619" y="434608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/>
                </a:solidFill>
                <a:latin typeface="+mn-lt"/>
              </a:rPr>
              <a:t>subtree</a:t>
            </a:r>
            <a:endParaRPr lang="en-US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7147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 rot="5400000">
            <a:off x="3208294" y="1247370"/>
            <a:ext cx="2719751" cy="409009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113914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2178819"/>
            <a:ext cx="648072" cy="5616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11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01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3187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79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726" y="216429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4743" y="320708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88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6533" y="321704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183" y="321289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23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7060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502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99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8605" y="4253967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132" y="424992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6173" y="5286852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6700" y="528281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flipH="1">
            <a:off x="2381762" y="1700790"/>
            <a:ext cx="2190238" cy="463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7" idx="0"/>
          </p:cNvCxnSpPr>
          <p:nvPr/>
        </p:nvCxnSpPr>
        <p:spPr>
          <a:xfrm>
            <a:off x="4572000" y="1700790"/>
            <a:ext cx="230505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6" idx="0"/>
          </p:cNvCxnSpPr>
          <p:nvPr/>
        </p:nvCxnSpPr>
        <p:spPr>
          <a:xfrm>
            <a:off x="4572000" y="1700790"/>
            <a:ext cx="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8" idx="0"/>
          </p:cNvCxnSpPr>
          <p:nvPr/>
        </p:nvCxnSpPr>
        <p:spPr>
          <a:xfrm flipH="1">
            <a:off x="1497223" y="2725938"/>
            <a:ext cx="884539" cy="487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 flipH="1">
            <a:off x="3110219" y="2740461"/>
            <a:ext cx="1461781" cy="472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4" idx="0"/>
          </p:cNvCxnSpPr>
          <p:nvPr/>
        </p:nvCxnSpPr>
        <p:spPr>
          <a:xfrm flipH="1">
            <a:off x="4089538" y="2740461"/>
            <a:ext cx="482462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3" idx="0"/>
          </p:cNvCxnSpPr>
          <p:nvPr/>
        </p:nvCxnSpPr>
        <p:spPr>
          <a:xfrm>
            <a:off x="4572000" y="2740461"/>
            <a:ext cx="479096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  <a:endCxn id="11" idx="0"/>
          </p:cNvCxnSpPr>
          <p:nvPr/>
        </p:nvCxnSpPr>
        <p:spPr>
          <a:xfrm>
            <a:off x="4572000" y="2740461"/>
            <a:ext cx="1418569" cy="476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6" idx="0"/>
          </p:cNvCxnSpPr>
          <p:nvPr/>
        </p:nvCxnSpPr>
        <p:spPr>
          <a:xfrm flipH="1">
            <a:off x="7223168" y="3768723"/>
            <a:ext cx="495611" cy="481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5" idx="0"/>
          </p:cNvCxnSpPr>
          <p:nvPr/>
        </p:nvCxnSpPr>
        <p:spPr>
          <a:xfrm>
            <a:off x="7718779" y="3768723"/>
            <a:ext cx="443862" cy="485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18" idx="0"/>
          </p:cNvCxnSpPr>
          <p:nvPr/>
        </p:nvCxnSpPr>
        <p:spPr>
          <a:xfrm flipH="1">
            <a:off x="6740736" y="4811568"/>
            <a:ext cx="482432" cy="471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17" idx="0"/>
          </p:cNvCxnSpPr>
          <p:nvPr/>
        </p:nvCxnSpPr>
        <p:spPr>
          <a:xfrm>
            <a:off x="7223168" y="4811568"/>
            <a:ext cx="457041" cy="4752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10" idx="0"/>
          </p:cNvCxnSpPr>
          <p:nvPr/>
        </p:nvCxnSpPr>
        <p:spPr>
          <a:xfrm>
            <a:off x="6877050" y="2740461"/>
            <a:ext cx="841729" cy="466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129622" y="481156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/>
                </a:solidFill>
                <a:latin typeface="+mn-lt"/>
              </a:rPr>
              <a:t>subtree</a:t>
            </a:r>
            <a:endParaRPr lang="en-US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7147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 rot="5400000">
            <a:off x="4616474" y="2386983"/>
            <a:ext cx="4896595" cy="352420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113914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014" y="2178819"/>
            <a:ext cx="648072" cy="5616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6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3187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79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726" y="216429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4743" y="320708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88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6533" y="321704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183" y="321289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23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7060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502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99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8605" y="4253967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132" y="424992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6173" y="5286852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6700" y="528281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flipH="1">
            <a:off x="2381762" y="1700790"/>
            <a:ext cx="2190238" cy="463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7" idx="0"/>
          </p:cNvCxnSpPr>
          <p:nvPr/>
        </p:nvCxnSpPr>
        <p:spPr>
          <a:xfrm>
            <a:off x="4572000" y="1700790"/>
            <a:ext cx="230505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6" idx="0"/>
          </p:cNvCxnSpPr>
          <p:nvPr/>
        </p:nvCxnSpPr>
        <p:spPr>
          <a:xfrm>
            <a:off x="4572000" y="1700790"/>
            <a:ext cx="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8" idx="0"/>
          </p:cNvCxnSpPr>
          <p:nvPr/>
        </p:nvCxnSpPr>
        <p:spPr>
          <a:xfrm flipH="1">
            <a:off x="1497223" y="2725938"/>
            <a:ext cx="884539" cy="487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 flipH="1">
            <a:off x="3110219" y="2740461"/>
            <a:ext cx="1461781" cy="472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4" idx="0"/>
          </p:cNvCxnSpPr>
          <p:nvPr/>
        </p:nvCxnSpPr>
        <p:spPr>
          <a:xfrm flipH="1">
            <a:off x="4089538" y="2740461"/>
            <a:ext cx="482462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3" idx="0"/>
          </p:cNvCxnSpPr>
          <p:nvPr/>
        </p:nvCxnSpPr>
        <p:spPr>
          <a:xfrm>
            <a:off x="4572000" y="2740461"/>
            <a:ext cx="479096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  <a:endCxn id="11" idx="0"/>
          </p:cNvCxnSpPr>
          <p:nvPr/>
        </p:nvCxnSpPr>
        <p:spPr>
          <a:xfrm>
            <a:off x="4572000" y="2740461"/>
            <a:ext cx="1418569" cy="476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6" idx="0"/>
          </p:cNvCxnSpPr>
          <p:nvPr/>
        </p:nvCxnSpPr>
        <p:spPr>
          <a:xfrm flipH="1">
            <a:off x="7223168" y="3768723"/>
            <a:ext cx="495611" cy="481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5" idx="0"/>
          </p:cNvCxnSpPr>
          <p:nvPr/>
        </p:nvCxnSpPr>
        <p:spPr>
          <a:xfrm>
            <a:off x="7718779" y="3768723"/>
            <a:ext cx="443862" cy="485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18" idx="0"/>
          </p:cNvCxnSpPr>
          <p:nvPr/>
        </p:nvCxnSpPr>
        <p:spPr>
          <a:xfrm flipH="1">
            <a:off x="6740736" y="4811568"/>
            <a:ext cx="482432" cy="471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17" idx="0"/>
          </p:cNvCxnSpPr>
          <p:nvPr/>
        </p:nvCxnSpPr>
        <p:spPr>
          <a:xfrm>
            <a:off x="7223168" y="4811568"/>
            <a:ext cx="457041" cy="4752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10" idx="0"/>
          </p:cNvCxnSpPr>
          <p:nvPr/>
        </p:nvCxnSpPr>
        <p:spPr>
          <a:xfrm>
            <a:off x="6877050" y="2740461"/>
            <a:ext cx="841729" cy="466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604606" y="116826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/>
                </a:solidFill>
                <a:latin typeface="+mn-lt"/>
              </a:rPr>
              <a:t>subtree</a:t>
            </a:r>
            <a:endParaRPr lang="en-US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7147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 rot="5400000">
            <a:off x="5426193" y="3196707"/>
            <a:ext cx="3871447" cy="292991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113914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01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3187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79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726" y="216429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4743" y="3207081"/>
            <a:ext cx="648072" cy="5616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88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6533" y="321704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183" y="321289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23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7060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502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99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8605" y="4253967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132" y="424992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6173" y="5286852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6700" y="528281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flipH="1">
            <a:off x="2381762" y="1700790"/>
            <a:ext cx="2190238" cy="463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7" idx="0"/>
          </p:cNvCxnSpPr>
          <p:nvPr/>
        </p:nvCxnSpPr>
        <p:spPr>
          <a:xfrm>
            <a:off x="4572000" y="1700790"/>
            <a:ext cx="230505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6" idx="0"/>
          </p:cNvCxnSpPr>
          <p:nvPr/>
        </p:nvCxnSpPr>
        <p:spPr>
          <a:xfrm>
            <a:off x="4572000" y="1700790"/>
            <a:ext cx="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8" idx="0"/>
          </p:cNvCxnSpPr>
          <p:nvPr/>
        </p:nvCxnSpPr>
        <p:spPr>
          <a:xfrm flipH="1">
            <a:off x="1497223" y="2725938"/>
            <a:ext cx="884539" cy="487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 flipH="1">
            <a:off x="3110219" y="2740461"/>
            <a:ext cx="1461781" cy="472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4" idx="0"/>
          </p:cNvCxnSpPr>
          <p:nvPr/>
        </p:nvCxnSpPr>
        <p:spPr>
          <a:xfrm flipH="1">
            <a:off x="4089538" y="2740461"/>
            <a:ext cx="482462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3" idx="0"/>
          </p:cNvCxnSpPr>
          <p:nvPr/>
        </p:nvCxnSpPr>
        <p:spPr>
          <a:xfrm>
            <a:off x="4572000" y="2740461"/>
            <a:ext cx="479096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  <a:endCxn id="11" idx="0"/>
          </p:cNvCxnSpPr>
          <p:nvPr/>
        </p:nvCxnSpPr>
        <p:spPr>
          <a:xfrm>
            <a:off x="4572000" y="2740461"/>
            <a:ext cx="1418569" cy="476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6" idx="0"/>
          </p:cNvCxnSpPr>
          <p:nvPr/>
        </p:nvCxnSpPr>
        <p:spPr>
          <a:xfrm flipH="1">
            <a:off x="7223168" y="3768723"/>
            <a:ext cx="495611" cy="481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5" idx="0"/>
          </p:cNvCxnSpPr>
          <p:nvPr/>
        </p:nvCxnSpPr>
        <p:spPr>
          <a:xfrm>
            <a:off x="7718779" y="3768723"/>
            <a:ext cx="443862" cy="485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18" idx="0"/>
          </p:cNvCxnSpPr>
          <p:nvPr/>
        </p:nvCxnSpPr>
        <p:spPr>
          <a:xfrm flipH="1">
            <a:off x="6740736" y="4811568"/>
            <a:ext cx="482432" cy="471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17" idx="0"/>
          </p:cNvCxnSpPr>
          <p:nvPr/>
        </p:nvCxnSpPr>
        <p:spPr>
          <a:xfrm>
            <a:off x="7223168" y="4811568"/>
            <a:ext cx="457041" cy="4752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10" idx="0"/>
          </p:cNvCxnSpPr>
          <p:nvPr/>
        </p:nvCxnSpPr>
        <p:spPr>
          <a:xfrm>
            <a:off x="6877050" y="2740461"/>
            <a:ext cx="841729" cy="466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792964" y="2356606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/>
                </a:solidFill>
                <a:latin typeface="+mn-lt"/>
              </a:rPr>
              <a:t>subtree</a:t>
            </a:r>
            <a:endParaRPr lang="en-US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6266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 rot="5400000">
            <a:off x="2474153" y="3001756"/>
            <a:ext cx="1315344" cy="103692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113914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01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3187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79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726" y="216429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4743" y="320708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88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6533" y="321704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183" y="3212898"/>
            <a:ext cx="648072" cy="5616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23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7060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502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99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8605" y="4253967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132" y="424992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6173" y="5286852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6700" y="528281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flipH="1">
            <a:off x="2381762" y="1700790"/>
            <a:ext cx="2190238" cy="463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7" idx="0"/>
          </p:cNvCxnSpPr>
          <p:nvPr/>
        </p:nvCxnSpPr>
        <p:spPr>
          <a:xfrm>
            <a:off x="4572000" y="1700790"/>
            <a:ext cx="230505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6" idx="0"/>
          </p:cNvCxnSpPr>
          <p:nvPr/>
        </p:nvCxnSpPr>
        <p:spPr>
          <a:xfrm>
            <a:off x="4572000" y="1700790"/>
            <a:ext cx="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8" idx="0"/>
          </p:cNvCxnSpPr>
          <p:nvPr/>
        </p:nvCxnSpPr>
        <p:spPr>
          <a:xfrm flipH="1">
            <a:off x="1497223" y="2725938"/>
            <a:ext cx="884539" cy="487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 flipH="1">
            <a:off x="3110219" y="2740461"/>
            <a:ext cx="1461781" cy="472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4" idx="0"/>
          </p:cNvCxnSpPr>
          <p:nvPr/>
        </p:nvCxnSpPr>
        <p:spPr>
          <a:xfrm flipH="1">
            <a:off x="4089538" y="2740461"/>
            <a:ext cx="482462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3" idx="0"/>
          </p:cNvCxnSpPr>
          <p:nvPr/>
        </p:nvCxnSpPr>
        <p:spPr>
          <a:xfrm>
            <a:off x="4572000" y="2740461"/>
            <a:ext cx="479096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  <a:endCxn id="11" idx="0"/>
          </p:cNvCxnSpPr>
          <p:nvPr/>
        </p:nvCxnSpPr>
        <p:spPr>
          <a:xfrm>
            <a:off x="4572000" y="2740461"/>
            <a:ext cx="1418569" cy="476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6" idx="0"/>
          </p:cNvCxnSpPr>
          <p:nvPr/>
        </p:nvCxnSpPr>
        <p:spPr>
          <a:xfrm flipH="1">
            <a:off x="7223168" y="3768723"/>
            <a:ext cx="495611" cy="481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5" idx="0"/>
          </p:cNvCxnSpPr>
          <p:nvPr/>
        </p:nvCxnSpPr>
        <p:spPr>
          <a:xfrm>
            <a:off x="7718779" y="3768723"/>
            <a:ext cx="443862" cy="485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18" idx="0"/>
          </p:cNvCxnSpPr>
          <p:nvPr/>
        </p:nvCxnSpPr>
        <p:spPr>
          <a:xfrm flipH="1">
            <a:off x="6740736" y="4811568"/>
            <a:ext cx="482432" cy="471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17" idx="0"/>
          </p:cNvCxnSpPr>
          <p:nvPr/>
        </p:nvCxnSpPr>
        <p:spPr>
          <a:xfrm>
            <a:off x="7223168" y="4811568"/>
            <a:ext cx="457041" cy="4752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10" idx="0"/>
          </p:cNvCxnSpPr>
          <p:nvPr/>
        </p:nvCxnSpPr>
        <p:spPr>
          <a:xfrm>
            <a:off x="6877050" y="2740461"/>
            <a:ext cx="841729" cy="466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633165" y="4249926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/>
                </a:solidFill>
                <a:latin typeface="+mn-lt"/>
              </a:rPr>
              <a:t>subtree</a:t>
            </a:r>
            <a:endParaRPr lang="en-US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2884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Tree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binary tree is a tree where each node has at most two children</a:t>
            </a:r>
          </a:p>
          <a:p>
            <a:pPr lvl="1"/>
            <a:r>
              <a:rPr lang="en-US" dirty="0" smtClean="0"/>
              <a:t>very common in computer science</a:t>
            </a:r>
            <a:endParaRPr lang="en-US" dirty="0"/>
          </a:p>
          <a:p>
            <a:pPr lvl="1"/>
            <a:r>
              <a:rPr lang="en-US" dirty="0" smtClean="0"/>
              <a:t>many variations</a:t>
            </a:r>
          </a:p>
          <a:p>
            <a:r>
              <a:rPr lang="en-US" dirty="0" smtClean="0"/>
              <a:t>traditionally, the children nodes are called the left node and the right node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57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91123" y="1459471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left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04068" y="1459471"/>
            <a:ext cx="668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right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88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66987" y="2483607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left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37834" y="2483604"/>
            <a:ext cx="668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right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79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938234" y="2524254"/>
            <a:ext cx="668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right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99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53501" y="3604377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left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224348" y="3604374"/>
            <a:ext cx="668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right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34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tree is a data structure made up of nodes</a:t>
            </a:r>
          </a:p>
          <a:p>
            <a:pPr lvl="1"/>
            <a:r>
              <a:rPr lang="en-US" dirty="0" smtClean="0"/>
              <a:t>each node stores data</a:t>
            </a:r>
          </a:p>
          <a:p>
            <a:pPr lvl="1"/>
            <a:r>
              <a:rPr lang="en-US" dirty="0" smtClean="0"/>
              <a:t>each node has links to zero or more nodes in the next level of the tree</a:t>
            </a:r>
          </a:p>
          <a:p>
            <a:pPr lvl="2"/>
            <a:r>
              <a:rPr lang="en-US" dirty="0" smtClean="0"/>
              <a:t>children of the node</a:t>
            </a:r>
          </a:p>
          <a:p>
            <a:pPr lvl="1"/>
            <a:r>
              <a:rPr lang="en-US" dirty="0" smtClean="0"/>
              <a:t>each node has exactly one parent node</a:t>
            </a:r>
          </a:p>
          <a:p>
            <a:pPr lvl="2"/>
            <a:r>
              <a:rPr lang="en-US" dirty="0" smtClean="0"/>
              <a:t>except for the root node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Tree Algorithms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recursive structure of trees leads naturally to recursive algorithms that operate on trees</a:t>
            </a:r>
          </a:p>
          <a:p>
            <a:r>
              <a:rPr lang="en-US" dirty="0" smtClean="0"/>
              <a:t>for example, suppose that you want to search a binary tree for a particular element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260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public static &lt;E&gt; </a:t>
            </a:r>
            <a:r>
              <a:rPr lang="en-US" dirty="0" err="1" smtClean="0"/>
              <a:t>boolean</a:t>
            </a:r>
            <a:r>
              <a:rPr lang="en-US" dirty="0" smtClean="0"/>
              <a:t> contains(E element, Node&lt;E&gt; node) {</a:t>
            </a:r>
          </a:p>
          <a:p>
            <a:r>
              <a:rPr lang="en-US" dirty="0" smtClean="0"/>
              <a:t>  if (node == null) {</a:t>
            </a:r>
          </a:p>
          <a:p>
            <a:r>
              <a:rPr lang="en-US" dirty="0"/>
              <a:t> </a:t>
            </a:r>
            <a:r>
              <a:rPr lang="en-US" dirty="0" smtClean="0"/>
              <a:t>   return false;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r>
              <a:rPr lang="en-US" dirty="0"/>
              <a:t> </a:t>
            </a:r>
            <a:r>
              <a:rPr lang="en-US" dirty="0" smtClean="0"/>
              <a:t> if (</a:t>
            </a:r>
            <a:r>
              <a:rPr lang="en-US" dirty="0" err="1" smtClean="0"/>
              <a:t>element.equals</a:t>
            </a:r>
            <a:r>
              <a:rPr lang="en-US" dirty="0" smtClean="0"/>
              <a:t>(</a:t>
            </a:r>
            <a:r>
              <a:rPr lang="en-US" dirty="0" err="1" smtClean="0"/>
              <a:t>node.data</a:t>
            </a:r>
            <a:r>
              <a:rPr lang="en-US" dirty="0" smtClean="0"/>
              <a:t>)) {</a:t>
            </a:r>
          </a:p>
          <a:p>
            <a:r>
              <a:rPr lang="en-US" dirty="0"/>
              <a:t> </a:t>
            </a:r>
            <a:r>
              <a:rPr lang="en-US" dirty="0" smtClean="0"/>
              <a:t>   return true;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inLeftTree</a:t>
            </a:r>
            <a:r>
              <a:rPr lang="en-US" dirty="0" smtClean="0"/>
              <a:t> = contains(element, </a:t>
            </a:r>
            <a:r>
              <a:rPr lang="en-US" dirty="0" err="1" smtClean="0"/>
              <a:t>node.left</a:t>
            </a:r>
            <a:r>
              <a:rPr lang="en-US" dirty="0" smtClean="0"/>
              <a:t>);</a:t>
            </a:r>
          </a:p>
          <a:p>
            <a:r>
              <a:rPr lang="en-US" dirty="0"/>
              <a:t> </a:t>
            </a:r>
            <a:r>
              <a:rPr lang="en-US" dirty="0" smtClean="0"/>
              <a:t> if (</a:t>
            </a:r>
            <a:r>
              <a:rPr lang="en-US" dirty="0" err="1" smtClean="0"/>
              <a:t>inLeftTree</a:t>
            </a:r>
            <a:r>
              <a:rPr lang="en-US" dirty="0" smtClean="0"/>
              <a:t>) {</a:t>
            </a:r>
          </a:p>
          <a:p>
            <a:r>
              <a:rPr lang="en-US" dirty="0"/>
              <a:t> </a:t>
            </a:r>
            <a:r>
              <a:rPr lang="en-US" dirty="0" smtClean="0"/>
              <a:t>   return true;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inRightTree</a:t>
            </a:r>
            <a:r>
              <a:rPr lang="en-US" dirty="0" smtClean="0"/>
              <a:t> = contains(element, </a:t>
            </a:r>
            <a:r>
              <a:rPr lang="en-US" dirty="0" err="1" smtClean="0"/>
              <a:t>node.right</a:t>
            </a:r>
            <a:r>
              <a:rPr lang="en-US" dirty="0" smtClean="0"/>
              <a:t>);</a:t>
            </a:r>
          </a:p>
          <a:p>
            <a:r>
              <a:rPr lang="en-US" dirty="0"/>
              <a:t> </a:t>
            </a:r>
            <a:r>
              <a:rPr lang="en-US" dirty="0" smtClean="0"/>
              <a:t> return </a:t>
            </a:r>
            <a:r>
              <a:rPr lang="en-US" dirty="0" err="1" smtClean="0"/>
              <a:t>inRightTree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53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visiting every element of the tree can also be done recursively</a:t>
            </a:r>
          </a:p>
          <a:p>
            <a:r>
              <a:rPr lang="en-US" dirty="0" smtClean="0"/>
              <a:t>3 possibilities based on when the root is visited</a:t>
            </a:r>
          </a:p>
          <a:p>
            <a:pPr lvl="1"/>
            <a:r>
              <a:rPr lang="en-US" dirty="0" err="1" smtClean="0"/>
              <a:t>inorder</a:t>
            </a:r>
            <a:endParaRPr lang="en-US" dirty="0" smtClean="0"/>
          </a:p>
          <a:p>
            <a:pPr lvl="2"/>
            <a:r>
              <a:rPr lang="en-US" dirty="0" smtClean="0"/>
              <a:t>visit left child, then root, then right child</a:t>
            </a:r>
          </a:p>
          <a:p>
            <a:pPr lvl="1"/>
            <a:r>
              <a:rPr lang="en-US" dirty="0" smtClean="0"/>
              <a:t>preorder</a:t>
            </a:r>
          </a:p>
          <a:p>
            <a:pPr lvl="2"/>
            <a:r>
              <a:rPr lang="en-US" dirty="0" smtClean="0"/>
              <a:t>visit root, then left child, then right child</a:t>
            </a:r>
          </a:p>
          <a:p>
            <a:pPr lvl="1"/>
            <a:r>
              <a:rPr lang="en-US" dirty="0" err="1" smtClean="0"/>
              <a:t>postorder</a:t>
            </a:r>
            <a:endParaRPr lang="en-US" dirty="0" smtClean="0"/>
          </a:p>
          <a:p>
            <a:pPr lvl="2"/>
            <a:r>
              <a:rPr lang="en-US" dirty="0" smtClean="0"/>
              <a:t>visit left child, then right child, then root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459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53501" y="3604377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left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224348" y="3604374"/>
            <a:ext cx="668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right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4724" y="5330031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73*, 83, 93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53501" y="3604377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left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224348" y="3604374"/>
            <a:ext cx="668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right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4724" y="5330031"/>
            <a:ext cx="3800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preorder: 50, 27, 8, 44, 73, 83, 73*, 93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0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73*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53501" y="3604377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left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224348" y="3604374"/>
            <a:ext cx="668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right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4724" y="5330031"/>
            <a:ext cx="3901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postorder</a:t>
            </a:r>
            <a:r>
              <a:rPr lang="en-US" dirty="0" smtClean="0">
                <a:latin typeface="+mn-lt"/>
              </a:rPr>
              <a:t>: 8, 44, 27, 73*, 93, 83, 73, 50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113914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01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3187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79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726" y="216429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4743" y="320708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88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6533" y="321704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183" y="321289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23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7060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502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99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8605" y="4253967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132" y="424992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6173" y="5286852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6700" y="528281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flipH="1">
            <a:off x="2381762" y="1700790"/>
            <a:ext cx="2190238" cy="463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7" idx="0"/>
          </p:cNvCxnSpPr>
          <p:nvPr/>
        </p:nvCxnSpPr>
        <p:spPr>
          <a:xfrm>
            <a:off x="4572000" y="1700790"/>
            <a:ext cx="230505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6" idx="0"/>
          </p:cNvCxnSpPr>
          <p:nvPr/>
        </p:nvCxnSpPr>
        <p:spPr>
          <a:xfrm>
            <a:off x="4572000" y="1700790"/>
            <a:ext cx="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8" idx="0"/>
          </p:cNvCxnSpPr>
          <p:nvPr/>
        </p:nvCxnSpPr>
        <p:spPr>
          <a:xfrm flipH="1">
            <a:off x="1497223" y="2725938"/>
            <a:ext cx="884539" cy="487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 flipH="1">
            <a:off x="3110219" y="2740461"/>
            <a:ext cx="1461781" cy="472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4" idx="0"/>
          </p:cNvCxnSpPr>
          <p:nvPr/>
        </p:nvCxnSpPr>
        <p:spPr>
          <a:xfrm flipH="1">
            <a:off x="4089538" y="2740461"/>
            <a:ext cx="482462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3" idx="0"/>
          </p:cNvCxnSpPr>
          <p:nvPr/>
        </p:nvCxnSpPr>
        <p:spPr>
          <a:xfrm>
            <a:off x="4572000" y="2740461"/>
            <a:ext cx="479096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  <a:endCxn id="11" idx="0"/>
          </p:cNvCxnSpPr>
          <p:nvPr/>
        </p:nvCxnSpPr>
        <p:spPr>
          <a:xfrm>
            <a:off x="4572000" y="2740461"/>
            <a:ext cx="1418569" cy="476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6" idx="0"/>
          </p:cNvCxnSpPr>
          <p:nvPr/>
        </p:nvCxnSpPr>
        <p:spPr>
          <a:xfrm flipH="1">
            <a:off x="7223168" y="3768723"/>
            <a:ext cx="495611" cy="481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5" idx="0"/>
          </p:cNvCxnSpPr>
          <p:nvPr/>
        </p:nvCxnSpPr>
        <p:spPr>
          <a:xfrm>
            <a:off x="7718779" y="3768723"/>
            <a:ext cx="443862" cy="485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18" idx="0"/>
          </p:cNvCxnSpPr>
          <p:nvPr/>
        </p:nvCxnSpPr>
        <p:spPr>
          <a:xfrm flipH="1">
            <a:off x="6740736" y="4811568"/>
            <a:ext cx="482432" cy="471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17" idx="0"/>
          </p:cNvCxnSpPr>
          <p:nvPr/>
        </p:nvCxnSpPr>
        <p:spPr>
          <a:xfrm>
            <a:off x="7223168" y="4811568"/>
            <a:ext cx="457041" cy="4752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10" idx="0"/>
          </p:cNvCxnSpPr>
          <p:nvPr/>
        </p:nvCxnSpPr>
        <p:spPr>
          <a:xfrm>
            <a:off x="6877050" y="2740461"/>
            <a:ext cx="841729" cy="466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25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 flipV="1">
            <a:off x="1173187" y="663864"/>
            <a:ext cx="7313490" cy="4709346"/>
            <a:chOff x="1173187" y="663864"/>
            <a:chExt cx="7313490" cy="4709346"/>
          </a:xfrm>
        </p:grpSpPr>
        <p:sp>
          <p:nvSpPr>
            <p:cNvPr id="5" name="Rectangle 4"/>
            <p:cNvSpPr/>
            <p:nvPr/>
          </p:nvSpPr>
          <p:spPr>
            <a:xfrm>
              <a:off x="4247964" y="663864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50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247964" y="1703535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11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553014" y="1703535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6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73187" y="2737716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79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7726" y="1689012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34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394743" y="2731797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88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666533" y="2741757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67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86183" y="2737614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23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27060" y="2737716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33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65502" y="2737716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99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838605" y="3778683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1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99132" y="3774642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31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356173" y="4811568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83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16700" y="4807527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6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Arrow Connector 18"/>
            <p:cNvCxnSpPr>
              <a:stCxn id="5" idx="2"/>
              <a:endCxn id="9" idx="0"/>
            </p:cNvCxnSpPr>
            <p:nvPr/>
          </p:nvCxnSpPr>
          <p:spPr>
            <a:xfrm flipH="1">
              <a:off x="2381762" y="1225506"/>
              <a:ext cx="2190238" cy="46350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5" idx="2"/>
              <a:endCxn id="7" idx="0"/>
            </p:cNvCxnSpPr>
            <p:nvPr/>
          </p:nvCxnSpPr>
          <p:spPr>
            <a:xfrm>
              <a:off x="4572000" y="1225506"/>
              <a:ext cx="2305050" cy="47802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5" idx="2"/>
              <a:endCxn id="6" idx="0"/>
            </p:cNvCxnSpPr>
            <p:nvPr/>
          </p:nvCxnSpPr>
          <p:spPr>
            <a:xfrm>
              <a:off x="4572000" y="1225506"/>
              <a:ext cx="0" cy="47802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9" idx="2"/>
              <a:endCxn id="8" idx="0"/>
            </p:cNvCxnSpPr>
            <p:nvPr/>
          </p:nvCxnSpPr>
          <p:spPr>
            <a:xfrm flipH="1">
              <a:off x="1497223" y="2250654"/>
              <a:ext cx="884539" cy="48706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6" idx="2"/>
              <a:endCxn id="12" idx="0"/>
            </p:cNvCxnSpPr>
            <p:nvPr/>
          </p:nvCxnSpPr>
          <p:spPr>
            <a:xfrm flipH="1">
              <a:off x="3110219" y="2265177"/>
              <a:ext cx="1461781" cy="47243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6" idx="2"/>
              <a:endCxn id="14" idx="0"/>
            </p:cNvCxnSpPr>
            <p:nvPr/>
          </p:nvCxnSpPr>
          <p:spPr>
            <a:xfrm flipH="1">
              <a:off x="4089538" y="2265177"/>
              <a:ext cx="482462" cy="47253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6" idx="2"/>
              <a:endCxn id="13" idx="0"/>
            </p:cNvCxnSpPr>
            <p:nvPr/>
          </p:nvCxnSpPr>
          <p:spPr>
            <a:xfrm>
              <a:off x="4572000" y="2265177"/>
              <a:ext cx="479096" cy="47253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6" idx="2"/>
              <a:endCxn id="11" idx="0"/>
            </p:cNvCxnSpPr>
            <p:nvPr/>
          </p:nvCxnSpPr>
          <p:spPr>
            <a:xfrm>
              <a:off x="4572000" y="2265177"/>
              <a:ext cx="1418569" cy="47658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0" idx="2"/>
              <a:endCxn id="16" idx="0"/>
            </p:cNvCxnSpPr>
            <p:nvPr/>
          </p:nvCxnSpPr>
          <p:spPr>
            <a:xfrm flipH="1">
              <a:off x="7223168" y="3293439"/>
              <a:ext cx="495611" cy="48120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0" idx="2"/>
              <a:endCxn id="15" idx="0"/>
            </p:cNvCxnSpPr>
            <p:nvPr/>
          </p:nvCxnSpPr>
          <p:spPr>
            <a:xfrm>
              <a:off x="7718779" y="3293439"/>
              <a:ext cx="443862" cy="48524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16" idx="2"/>
              <a:endCxn id="18" idx="0"/>
            </p:cNvCxnSpPr>
            <p:nvPr/>
          </p:nvCxnSpPr>
          <p:spPr>
            <a:xfrm flipH="1">
              <a:off x="6740736" y="4336284"/>
              <a:ext cx="482432" cy="47124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16" idx="2"/>
              <a:endCxn id="17" idx="0"/>
            </p:cNvCxnSpPr>
            <p:nvPr/>
          </p:nvCxnSpPr>
          <p:spPr>
            <a:xfrm>
              <a:off x="7223168" y="4336284"/>
              <a:ext cx="457041" cy="4752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7" idx="2"/>
              <a:endCxn id="10" idx="0"/>
            </p:cNvCxnSpPr>
            <p:nvPr/>
          </p:nvCxnSpPr>
          <p:spPr>
            <a:xfrm>
              <a:off x="6877050" y="2265177"/>
              <a:ext cx="841729" cy="4666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3398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root of the tree is the node that has no parent node</a:t>
            </a:r>
          </a:p>
          <a:p>
            <a:r>
              <a:rPr lang="en-US" dirty="0" smtClean="0"/>
              <a:t>all algorithms start at the root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78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1139148"/>
            <a:ext cx="648072" cy="5616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50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01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3187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79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726" y="216429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4743" y="320708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88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6533" y="321704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183" y="321289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23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7060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502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99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8605" y="4253967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132" y="424992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6173" y="5286852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6700" y="528281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flipH="1">
            <a:off x="2381762" y="1700790"/>
            <a:ext cx="2190238" cy="463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7" idx="0"/>
          </p:cNvCxnSpPr>
          <p:nvPr/>
        </p:nvCxnSpPr>
        <p:spPr>
          <a:xfrm>
            <a:off x="4572000" y="1700790"/>
            <a:ext cx="230505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6" idx="0"/>
          </p:cNvCxnSpPr>
          <p:nvPr/>
        </p:nvCxnSpPr>
        <p:spPr>
          <a:xfrm>
            <a:off x="4572000" y="1700790"/>
            <a:ext cx="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8" idx="0"/>
          </p:cNvCxnSpPr>
          <p:nvPr/>
        </p:nvCxnSpPr>
        <p:spPr>
          <a:xfrm flipH="1">
            <a:off x="1497223" y="2725938"/>
            <a:ext cx="884539" cy="487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 flipH="1">
            <a:off x="3110219" y="2740461"/>
            <a:ext cx="1461781" cy="472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4" idx="0"/>
          </p:cNvCxnSpPr>
          <p:nvPr/>
        </p:nvCxnSpPr>
        <p:spPr>
          <a:xfrm flipH="1">
            <a:off x="4089538" y="2740461"/>
            <a:ext cx="482462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3" idx="0"/>
          </p:cNvCxnSpPr>
          <p:nvPr/>
        </p:nvCxnSpPr>
        <p:spPr>
          <a:xfrm>
            <a:off x="4572000" y="2740461"/>
            <a:ext cx="479096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  <a:endCxn id="11" idx="0"/>
          </p:cNvCxnSpPr>
          <p:nvPr/>
        </p:nvCxnSpPr>
        <p:spPr>
          <a:xfrm>
            <a:off x="4572000" y="2740461"/>
            <a:ext cx="1418569" cy="476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6" idx="0"/>
          </p:cNvCxnSpPr>
          <p:nvPr/>
        </p:nvCxnSpPr>
        <p:spPr>
          <a:xfrm flipH="1">
            <a:off x="7223168" y="3768723"/>
            <a:ext cx="495611" cy="481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5" idx="0"/>
          </p:cNvCxnSpPr>
          <p:nvPr/>
        </p:nvCxnSpPr>
        <p:spPr>
          <a:xfrm>
            <a:off x="7718779" y="3768723"/>
            <a:ext cx="443862" cy="485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18" idx="0"/>
          </p:cNvCxnSpPr>
          <p:nvPr/>
        </p:nvCxnSpPr>
        <p:spPr>
          <a:xfrm flipH="1">
            <a:off x="6740736" y="4811568"/>
            <a:ext cx="482432" cy="471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17" idx="0"/>
          </p:cNvCxnSpPr>
          <p:nvPr/>
        </p:nvCxnSpPr>
        <p:spPr>
          <a:xfrm>
            <a:off x="7223168" y="4811568"/>
            <a:ext cx="457041" cy="4752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10" idx="0"/>
          </p:cNvCxnSpPr>
          <p:nvPr/>
        </p:nvCxnSpPr>
        <p:spPr>
          <a:xfrm>
            <a:off x="6877050" y="2740461"/>
            <a:ext cx="841729" cy="466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271372" y="678292"/>
            <a:ext cx="60125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root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0434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node without any children is called a leaf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91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113914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01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3187" y="3213000"/>
            <a:ext cx="648072" cy="5616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00B050"/>
                </a:solidFill>
              </a:rPr>
              <a:t>79</a:t>
            </a:r>
            <a:endParaRPr lang="en-CA" sz="2400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726" y="216429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4743" y="320708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88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6533" y="3217041"/>
            <a:ext cx="648072" cy="5616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00B050"/>
                </a:solidFill>
              </a:rPr>
              <a:t>67</a:t>
            </a:r>
            <a:endParaRPr lang="en-CA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183" y="3212898"/>
            <a:ext cx="648072" cy="5616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00B050"/>
                </a:solidFill>
              </a:rPr>
              <a:t>23</a:t>
            </a:r>
            <a:endParaRPr lang="en-CA" sz="2400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7060" y="3213000"/>
            <a:ext cx="648072" cy="5616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00B050"/>
                </a:solidFill>
              </a:rPr>
              <a:t>33</a:t>
            </a:r>
            <a:endParaRPr lang="en-CA" sz="2400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502" y="3213000"/>
            <a:ext cx="648072" cy="5616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00B050"/>
                </a:solidFill>
              </a:rPr>
              <a:t>99</a:t>
            </a:r>
            <a:endParaRPr lang="en-CA" sz="2400" dirty="0">
              <a:solidFill>
                <a:srgbClr val="00B05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8605" y="4253967"/>
            <a:ext cx="648072" cy="5616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00B050"/>
                </a:solidFill>
              </a:rPr>
              <a:t>1</a:t>
            </a:r>
            <a:endParaRPr lang="en-CA" sz="2400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132" y="424992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6173" y="5286852"/>
            <a:ext cx="648072" cy="5616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00B050"/>
                </a:solidFill>
              </a:rPr>
              <a:t>83</a:t>
            </a:r>
            <a:endParaRPr lang="en-CA" sz="2400" dirty="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6700" y="5282811"/>
            <a:ext cx="648072" cy="5616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00B050"/>
                </a:solidFill>
              </a:rPr>
              <a:t>6</a:t>
            </a:r>
            <a:endParaRPr lang="en-CA" sz="2400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flipH="1">
            <a:off x="2381762" y="1700790"/>
            <a:ext cx="2190238" cy="463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7" idx="0"/>
          </p:cNvCxnSpPr>
          <p:nvPr/>
        </p:nvCxnSpPr>
        <p:spPr>
          <a:xfrm>
            <a:off x="4572000" y="1700790"/>
            <a:ext cx="230505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6" idx="0"/>
          </p:cNvCxnSpPr>
          <p:nvPr/>
        </p:nvCxnSpPr>
        <p:spPr>
          <a:xfrm>
            <a:off x="4572000" y="1700790"/>
            <a:ext cx="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8" idx="0"/>
          </p:cNvCxnSpPr>
          <p:nvPr/>
        </p:nvCxnSpPr>
        <p:spPr>
          <a:xfrm flipH="1">
            <a:off x="1497223" y="2725938"/>
            <a:ext cx="884539" cy="487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 flipH="1">
            <a:off x="3110219" y="2740461"/>
            <a:ext cx="1461781" cy="472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4" idx="0"/>
          </p:cNvCxnSpPr>
          <p:nvPr/>
        </p:nvCxnSpPr>
        <p:spPr>
          <a:xfrm flipH="1">
            <a:off x="4089538" y="2740461"/>
            <a:ext cx="482462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3" idx="0"/>
          </p:cNvCxnSpPr>
          <p:nvPr/>
        </p:nvCxnSpPr>
        <p:spPr>
          <a:xfrm>
            <a:off x="4572000" y="2740461"/>
            <a:ext cx="479096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  <a:endCxn id="11" idx="0"/>
          </p:cNvCxnSpPr>
          <p:nvPr/>
        </p:nvCxnSpPr>
        <p:spPr>
          <a:xfrm>
            <a:off x="4572000" y="2740461"/>
            <a:ext cx="1418569" cy="476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6" idx="0"/>
          </p:cNvCxnSpPr>
          <p:nvPr/>
        </p:nvCxnSpPr>
        <p:spPr>
          <a:xfrm flipH="1">
            <a:off x="7223168" y="3768723"/>
            <a:ext cx="495611" cy="481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5" idx="0"/>
          </p:cNvCxnSpPr>
          <p:nvPr/>
        </p:nvCxnSpPr>
        <p:spPr>
          <a:xfrm>
            <a:off x="7718779" y="3768723"/>
            <a:ext cx="443862" cy="485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18" idx="0"/>
          </p:cNvCxnSpPr>
          <p:nvPr/>
        </p:nvCxnSpPr>
        <p:spPr>
          <a:xfrm flipH="1">
            <a:off x="6740736" y="4811568"/>
            <a:ext cx="482432" cy="471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17" idx="0"/>
          </p:cNvCxnSpPr>
          <p:nvPr/>
        </p:nvCxnSpPr>
        <p:spPr>
          <a:xfrm>
            <a:off x="7223168" y="4811568"/>
            <a:ext cx="457041" cy="4752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10" idx="0"/>
          </p:cNvCxnSpPr>
          <p:nvPr/>
        </p:nvCxnSpPr>
        <p:spPr>
          <a:xfrm>
            <a:off x="6877050" y="2740461"/>
            <a:ext cx="841729" cy="466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26155" y="386521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leaf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39151" y="386521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leaf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8470" y="386521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leaf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80028" y="386521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leaf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19501" y="386521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leaf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69668" y="596370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leaf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09141" y="596370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leaf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891573" y="4864544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leaf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2422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recursive structure of a tree means that every node is the root of a tree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55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3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4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13475</TotalTime>
  <Words>578</Words>
  <Application>Microsoft Office PowerPoint</Application>
  <PresentationFormat>On-screen Show (4:3)</PresentationFormat>
  <Paragraphs>278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Origin</vt:lpstr>
      <vt:lpstr>Office Theme</vt:lpstr>
      <vt:lpstr>1_Origin</vt:lpstr>
      <vt:lpstr>Recursive Objects (Part 4)</vt:lpstr>
      <vt:lpstr>Trees</vt:lpstr>
      <vt:lpstr>PowerPoint Presentation</vt:lpstr>
      <vt:lpstr>PowerPoint Presentation</vt:lpstr>
      <vt:lpstr>Trees</vt:lpstr>
      <vt:lpstr>PowerPoint Presentation</vt:lpstr>
      <vt:lpstr>Trees</vt:lpstr>
      <vt:lpstr>PowerPoint Presentation</vt:lpstr>
      <vt:lpstr>Trees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Binary Tree</vt:lpstr>
      <vt:lpstr>PowerPoint Presentation</vt:lpstr>
      <vt:lpstr>PowerPoint Presentation</vt:lpstr>
      <vt:lpstr>PowerPoint Presentation</vt:lpstr>
      <vt:lpstr>PowerPoint Presentation</vt:lpstr>
      <vt:lpstr>Binary Tree Algorithms</vt:lpstr>
      <vt:lpstr>PowerPoint Presentation</vt:lpstr>
      <vt:lpstr>Iteration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1015</cp:revision>
  <dcterms:created xsi:type="dcterms:W3CDTF">2006-08-16T00:00:00Z</dcterms:created>
  <dcterms:modified xsi:type="dcterms:W3CDTF">2013-03-27T02:49:13Z</dcterms:modified>
</cp:coreProperties>
</file>