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37"/>
  </p:notesMasterIdLst>
  <p:handoutMasterIdLst>
    <p:handoutMasterId r:id="rId38"/>
  </p:handoutMasterIdLst>
  <p:sldIdLst>
    <p:sldId id="728" r:id="rId2"/>
    <p:sldId id="749" r:id="rId3"/>
    <p:sldId id="750" r:id="rId4"/>
    <p:sldId id="751" r:id="rId5"/>
    <p:sldId id="753" r:id="rId6"/>
    <p:sldId id="757" r:id="rId7"/>
    <p:sldId id="758" r:id="rId8"/>
    <p:sldId id="759" r:id="rId9"/>
    <p:sldId id="761" r:id="rId10"/>
    <p:sldId id="760" r:id="rId11"/>
    <p:sldId id="756" r:id="rId12"/>
    <p:sldId id="762" r:id="rId13"/>
    <p:sldId id="754" r:id="rId14"/>
    <p:sldId id="755" r:id="rId15"/>
    <p:sldId id="763" r:id="rId16"/>
    <p:sldId id="764" r:id="rId17"/>
    <p:sldId id="766" r:id="rId18"/>
    <p:sldId id="765" r:id="rId19"/>
    <p:sldId id="767" r:id="rId20"/>
    <p:sldId id="768" r:id="rId21"/>
    <p:sldId id="774" r:id="rId22"/>
    <p:sldId id="775" r:id="rId23"/>
    <p:sldId id="769" r:id="rId24"/>
    <p:sldId id="770" r:id="rId25"/>
    <p:sldId id="773" r:id="rId26"/>
    <p:sldId id="771" r:id="rId27"/>
    <p:sldId id="772" r:id="rId28"/>
    <p:sldId id="776" r:id="rId29"/>
    <p:sldId id="777" r:id="rId30"/>
    <p:sldId id="778" r:id="rId31"/>
    <p:sldId id="779" r:id="rId32"/>
    <p:sldId id="780" r:id="rId33"/>
    <p:sldId id="781" r:id="rId34"/>
    <p:sldId id="782" r:id="rId35"/>
    <p:sldId id="783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99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7" autoAdjust="0"/>
  </p:normalViewPr>
  <p:slideViewPr>
    <p:cSldViewPr>
      <p:cViewPr varScale="1">
        <p:scale>
          <a:sx n="126" d="100"/>
          <a:sy n="126" d="100"/>
        </p:scale>
        <p:origin x="-1200" y="-84"/>
      </p:cViewPr>
      <p:guideLst>
        <p:guide orient="horz" pos="3720"/>
        <p:guide orient="horz" pos="2704"/>
        <p:guide orient="horz" pos="3539"/>
        <p:guide pos="2880"/>
        <p:guide pos="1066"/>
        <p:guide pos="14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58989913" cy="5898991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DC913-D9B5-486A-9F19-D7B18256D665}" type="datetimeFigureOut">
              <a:rPr lang="en-CA" smtClean="0"/>
              <a:pPr/>
              <a:t>24/03/2013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35837-1C23-4D25-B28C-2AE92FCCBCF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985843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910CE68-E0FC-4F68-898C-2BAB9D7DDDF7}" type="datetimeFigureOut">
              <a:rPr lang="en-US"/>
              <a:pPr>
                <a:defRPr/>
              </a:pPr>
              <a:t>3/24/2013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25D12C-3AF0-40A5-94F7-CBF51ED916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0244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277271DB-76E9-4382-9BF0-149AB5DFBF70}" type="datetime1">
              <a:rPr lang="en-US"/>
              <a:pPr>
                <a:defRPr/>
              </a:pPr>
              <a:t>3/24/2013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6A6E2-77E7-48C1-B352-47395CF9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4433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9FC6D-BDC2-4E5C-9A76-7351943E1AD7}" type="datetime1">
              <a:rPr lang="en-US"/>
              <a:pPr>
                <a:defRPr/>
              </a:pPr>
              <a:t>3/24/2013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B846A-4A76-47E1-A50F-D21DEB7ED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535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0B431-F19C-45CD-9732-96D79577B162}" type="datetime1">
              <a:rPr lang="en-US"/>
              <a:pPr>
                <a:defRPr/>
              </a:pPr>
              <a:t>3/24/2013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6409E-D61D-4CA8-967B-C4256353B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32313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B3A57-2ADC-41C9-B676-6A51F460B0C5}" type="datetime1">
              <a:rPr lang="en-US"/>
              <a:pPr>
                <a:defRPr/>
              </a:pPr>
              <a:t>3/24/2013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690F7-8BED-4B21-A814-3BA30F5E1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0665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A970A-EA42-47E3-AFCC-3D4CCF2A96D2}" type="datetime1">
              <a:rPr lang="en-US"/>
              <a:pPr>
                <a:defRPr/>
              </a:pPr>
              <a:t>3/24/2013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B2F6C-DA97-4A4B-882B-554031CC1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9160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4AA16-7FEA-4FB7-8661-30727D3D937E}" type="datetime1">
              <a:rPr lang="en-US"/>
              <a:pPr>
                <a:defRPr/>
              </a:pPr>
              <a:t>3/24/2013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24378-2BDF-4197-888D-42F063AC2A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2493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C8119-5AEF-4B5C-8EE3-98847634C6D6}" type="datetime1">
              <a:rPr lang="en-US"/>
              <a:pPr>
                <a:defRPr/>
              </a:pPr>
              <a:t>3/24/2013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62C08-682E-43F6-B2C1-8599D2112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4870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A961C-EC32-424D-8FC6-8D10F7A56E59}" type="datetime1">
              <a:rPr lang="en-US"/>
              <a:pPr>
                <a:defRPr/>
              </a:pPr>
              <a:t>3/24/2013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5F75A-9778-4183-A164-C5ED4B095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78597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5BFD5-5BCA-48AE-A5FD-BC7627AC3B91}" type="datetime1">
              <a:rPr lang="en-US"/>
              <a:pPr>
                <a:defRPr/>
              </a:pPr>
              <a:t>3/24/2013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45016-102C-4ACC-9DB4-D679AF047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8306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D44D1-4C2D-407B-874E-08FE6253C6BF}" type="datetime1">
              <a:rPr lang="en-US"/>
              <a:pPr>
                <a:defRPr/>
              </a:pPr>
              <a:t>3/24/2013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D9F26-1C61-4F2F-8BD9-F5DC09141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5594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C0955-F7CA-4486-B870-EB3560E140F3}" type="datetime1">
              <a:rPr lang="en-US"/>
              <a:pPr>
                <a:defRPr/>
              </a:pPr>
              <a:t>3/24/2013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529A4-9236-4C99-8AE7-13058A657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036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C47CD-21E6-4C71-BF69-1105FDB34260}" type="datetime1">
              <a:rPr lang="en-US"/>
              <a:pPr>
                <a:defRPr/>
              </a:pPr>
              <a:t>3/24/2013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E6AE-A8CB-4377-9816-A54EDC39F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5640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C47CD-21E6-4C71-BF69-1105FDB34260}" type="datetime1">
              <a:rPr lang="en-US"/>
              <a:pPr>
                <a:defRPr/>
              </a:pPr>
              <a:t>3/24/2013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E6AE-A8CB-4377-9816-A54EDC39F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75829"/>
            <a:ext cx="8229600" cy="5781131"/>
          </a:xfrm>
        </p:spPr>
        <p:txBody>
          <a:bodyPr>
            <a:normAutofit/>
          </a:bodyPr>
          <a:lstStyle>
            <a:lvl1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5463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F79B9A-9DDF-413B-A437-B3CDE6416320}" type="datetime1">
              <a:rPr lang="en-US"/>
              <a:pPr>
                <a:defRPr/>
              </a:pPr>
              <a:t>3/24/2013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EFBCBE-3178-422A-8244-A4E30F7D6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1" r:id="rId2"/>
    <p:sldLayoutId id="2147484302" r:id="rId3"/>
    <p:sldLayoutId id="2147484307" r:id="rId4"/>
    <p:sldLayoutId id="2147484303" r:id="rId5"/>
    <p:sldLayoutId id="2147484304" r:id="rId6"/>
    <p:sldLayoutId id="2147484308" r:id="rId7"/>
    <p:sldLayoutId id="2147484309" r:id="rId8"/>
    <p:sldLayoutId id="2147484313" r:id="rId9"/>
    <p:sldLayoutId id="2147484310" r:id="rId10"/>
    <p:sldLayoutId id="2147484311" r:id="rId11"/>
    <p:sldLayoutId id="2147484305" r:id="rId12"/>
    <p:sldLayoutId id="2147484312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Recursive Objects (Part </a:t>
            </a:r>
            <a:r>
              <a:rPr lang="en-CA" dirty="0" smtClean="0"/>
              <a:t>3)</a:t>
            </a:r>
            <a:endParaRPr lang="en-CA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5768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Iterator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both the current and next elements are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if the list is empty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698222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6321" y="339872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Pentagon 11"/>
          <p:cNvSpPr/>
          <p:nvPr/>
        </p:nvSpPr>
        <p:spPr>
          <a:xfrm rot="16200000">
            <a:off x="2506508" y="4243857"/>
            <a:ext cx="962600" cy="28803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98247" y="4960699"/>
            <a:ext cx="3579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iterator at the start of the iteration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01675" y="2449681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null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919143" y="3877202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n-lt"/>
              </a:rPr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xmlns="" val="61057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</a:t>
            </a:r>
            <a:r>
              <a:rPr lang="en-US" dirty="0" err="1" smtClean="0"/>
              <a:t>Iterator</a:t>
            </a:r>
            <a:r>
              <a:rPr lang="en-US" dirty="0" smtClean="0"/>
              <a:t>: </a:t>
            </a:r>
            <a:r>
              <a:rPr lang="en-US" dirty="0" err="1" smtClean="0"/>
              <a:t>hasNext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hasNext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returns true if there is at least one more element in the iteration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59125" y="327167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629607" y="327595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894630" y="346787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277198" y="347071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837023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5219591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698222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6321" y="339872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5" idx="1"/>
          </p:cNvCxnSpPr>
          <p:nvPr/>
        </p:nvCxnSpPr>
        <p:spPr>
          <a:xfrm>
            <a:off x="2561535" y="3456336"/>
            <a:ext cx="69759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012175" y="326771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602158" y="343395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Pentagon 11"/>
          <p:cNvSpPr/>
          <p:nvPr/>
        </p:nvSpPr>
        <p:spPr>
          <a:xfrm rot="16200000">
            <a:off x="2506508" y="4243857"/>
            <a:ext cx="962600" cy="28803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26725" y="4960699"/>
            <a:ext cx="2522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i.hasNext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latin typeface="+mn-lt"/>
              </a:rPr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192483" y="2449681"/>
            <a:ext cx="997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next</a:t>
            </a:r>
          </a:p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element</a:t>
            </a:r>
          </a:p>
        </p:txBody>
      </p:sp>
    </p:spTree>
    <p:extLst>
      <p:ext uri="{BB962C8B-B14F-4D97-AF65-F5344CB8AC3E}">
        <p14:creationId xmlns:p14="http://schemas.microsoft.com/office/powerpoint/2010/main" xmlns="" val="302898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</a:t>
            </a:r>
            <a:r>
              <a:rPr lang="en-US" dirty="0" err="1" smtClean="0"/>
              <a:t>Iterator</a:t>
            </a:r>
            <a:r>
              <a:rPr lang="en-US" dirty="0" smtClean="0"/>
              <a:t>: </a:t>
            </a:r>
            <a:r>
              <a:rPr lang="en-US" dirty="0" err="1" smtClean="0"/>
              <a:t>hasNext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hasNext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returns false at the end of the iteration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59125" y="327167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629607" y="327595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894630" y="346787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277198" y="347071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837023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5219591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698222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6321" y="339872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5" idx="1"/>
          </p:cNvCxnSpPr>
          <p:nvPr/>
        </p:nvCxnSpPr>
        <p:spPr>
          <a:xfrm>
            <a:off x="2561535" y="3456336"/>
            <a:ext cx="69759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012175" y="326771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602158" y="343395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Pentagon 11"/>
          <p:cNvSpPr/>
          <p:nvPr/>
        </p:nvSpPr>
        <p:spPr>
          <a:xfrm rot="16200000">
            <a:off x="6695496" y="4243857"/>
            <a:ext cx="962600" cy="28803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34120" y="4960699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i.hasNext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</a:t>
            </a:r>
            <a:r>
              <a:rPr lang="en-US" dirty="0">
                <a:latin typeface="+mn-lt"/>
              </a:rPr>
              <a:t>is</a:t>
            </a:r>
            <a:r>
              <a:rPr lang="en-US" dirty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45533" y="2449681"/>
            <a:ext cx="997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  <a:latin typeface="+mn-lt"/>
              </a:rPr>
              <a:t>current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  <a:latin typeface="+mn-lt"/>
              </a:rPr>
              <a:t>element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564629" y="2449681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xmlns="" val="270770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</a:t>
            </a:r>
            <a:r>
              <a:rPr lang="en-US" dirty="0" err="1" smtClean="0"/>
              <a:t>Iterator</a:t>
            </a:r>
            <a:r>
              <a:rPr lang="en-US" dirty="0" smtClean="0"/>
              <a:t>: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invoking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next()</a:t>
            </a:r>
            <a:r>
              <a:rPr lang="en-US" dirty="0" smtClean="0"/>
              <a:t> returns the next element…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59125" y="327167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629607" y="327595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894630" y="346787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277198" y="347071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837023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5219591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698222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6321" y="339872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5" idx="1"/>
          </p:cNvCxnSpPr>
          <p:nvPr/>
        </p:nvCxnSpPr>
        <p:spPr>
          <a:xfrm>
            <a:off x="2561535" y="3456336"/>
            <a:ext cx="69759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012175" y="326771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602158" y="343395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Pentagon 11"/>
          <p:cNvSpPr/>
          <p:nvPr/>
        </p:nvSpPr>
        <p:spPr>
          <a:xfrm rot="16200000">
            <a:off x="2506508" y="4243857"/>
            <a:ext cx="962600" cy="28803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68614" y="4958239"/>
            <a:ext cx="3238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i.next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== 'a' </a:t>
            </a:r>
            <a:r>
              <a:rPr lang="en-US" dirty="0" smtClean="0">
                <a:latin typeface="+mn-lt"/>
                <a:cs typeface="Courier New" pitchFamily="49" charset="0"/>
              </a:rPr>
              <a:t>is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true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192483" y="2449681"/>
            <a:ext cx="997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next</a:t>
            </a:r>
          </a:p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element</a:t>
            </a:r>
          </a:p>
        </p:txBody>
      </p:sp>
    </p:spTree>
    <p:extLst>
      <p:ext uri="{BB962C8B-B14F-4D97-AF65-F5344CB8AC3E}">
        <p14:creationId xmlns:p14="http://schemas.microsoft.com/office/powerpoint/2010/main" xmlns="" val="13315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</a:t>
            </a:r>
            <a:r>
              <a:rPr lang="en-US" dirty="0" err="1" smtClean="0"/>
              <a:t>Iterator</a:t>
            </a:r>
            <a:r>
              <a:rPr lang="en-US" dirty="0" smtClean="0"/>
              <a:t>: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and causes the iterator to move to its next position in the iteration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59125" y="327167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629607" y="327595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894630" y="346787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277198" y="347071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837023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5219591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698222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6321" y="339872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5" idx="1"/>
          </p:cNvCxnSpPr>
          <p:nvPr/>
        </p:nvCxnSpPr>
        <p:spPr>
          <a:xfrm>
            <a:off x="2561535" y="3456336"/>
            <a:ext cx="69759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012175" y="326771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602158" y="343395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Pentagon 11"/>
          <p:cNvSpPr/>
          <p:nvPr/>
        </p:nvSpPr>
        <p:spPr>
          <a:xfrm rot="16200000">
            <a:off x="3889076" y="4243857"/>
            <a:ext cx="962600" cy="28803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71363" y="2449681"/>
            <a:ext cx="997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  <a:latin typeface="+mn-lt"/>
              </a:rPr>
              <a:t>current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  <a:latin typeface="+mn-lt"/>
              </a:rPr>
              <a:t>element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53931" y="2449681"/>
            <a:ext cx="997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next</a:t>
            </a:r>
          </a:p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element</a:t>
            </a:r>
          </a:p>
        </p:txBody>
      </p:sp>
    </p:spTree>
    <p:extLst>
      <p:ext uri="{BB962C8B-B14F-4D97-AF65-F5344CB8AC3E}">
        <p14:creationId xmlns:p14="http://schemas.microsoft.com/office/powerpoint/2010/main" xmlns="" val="79554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</a:t>
            </a:r>
            <a:r>
              <a:rPr lang="en-US" dirty="0" err="1" smtClean="0"/>
              <a:t>Iterator</a:t>
            </a:r>
            <a:r>
              <a:rPr lang="en-US" dirty="0" smtClean="0"/>
              <a:t>: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>
                <a:cs typeface="Courier New" pitchFamily="49" charset="0"/>
              </a:rPr>
              <a:t>invoking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next()</a:t>
            </a:r>
            <a:r>
              <a:rPr lang="en-US" dirty="0" smtClean="0"/>
              <a:t> at the end of the iteration causes a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NoSuchElementException</a:t>
            </a:r>
            <a:r>
              <a:rPr lang="en-US" dirty="0" smtClean="0"/>
              <a:t> to be thrown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59125" y="327167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629607" y="327595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894630" y="346787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277198" y="347071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837023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5219591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698222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6321" y="339872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5" idx="1"/>
          </p:cNvCxnSpPr>
          <p:nvPr/>
        </p:nvCxnSpPr>
        <p:spPr>
          <a:xfrm>
            <a:off x="2561535" y="3456336"/>
            <a:ext cx="69759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012175" y="326771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602158" y="343395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Pentagon 11"/>
          <p:cNvSpPr/>
          <p:nvPr/>
        </p:nvSpPr>
        <p:spPr>
          <a:xfrm rot="16200000">
            <a:off x="6695496" y="4243857"/>
            <a:ext cx="962600" cy="28803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68022" y="4960699"/>
            <a:ext cx="3217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i.next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</a:t>
            </a:r>
            <a:r>
              <a:rPr lang="en-US" dirty="0" smtClean="0">
                <a:latin typeface="+mn-lt"/>
              </a:rPr>
              <a:t>causes a</a:t>
            </a:r>
          </a:p>
          <a:p>
            <a:pPr algn="ctr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NoSuchElementException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45533" y="2449681"/>
            <a:ext cx="997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  <a:latin typeface="+mn-lt"/>
              </a:rPr>
              <a:t>current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  <a:latin typeface="+mn-lt"/>
              </a:rPr>
              <a:t>element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564629" y="2449681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xmlns="" val="282561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</a:t>
            </a:r>
            <a:r>
              <a:rPr lang="en-US" dirty="0" err="1" smtClean="0"/>
              <a:t>Iterator</a:t>
            </a:r>
            <a:r>
              <a:rPr lang="en-US" dirty="0" smtClean="0"/>
              <a:t>: remove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remove()</a:t>
            </a:r>
            <a:r>
              <a:rPr lang="en-US" dirty="0" smtClean="0"/>
              <a:t> causes the element most recently returned by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next()</a:t>
            </a:r>
            <a:r>
              <a:rPr lang="en-US" dirty="0" smtClean="0"/>
              <a:t> to be removed from the linked list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59125" y="327167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629607" y="327595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894630" y="346787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277198" y="347071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837023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5219591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698222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6321" y="339872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5" idx="1"/>
          </p:cNvCxnSpPr>
          <p:nvPr/>
        </p:nvCxnSpPr>
        <p:spPr>
          <a:xfrm>
            <a:off x="2561535" y="3456336"/>
            <a:ext cx="69759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012175" y="326771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602158" y="343395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Pentagon 11"/>
          <p:cNvSpPr/>
          <p:nvPr/>
        </p:nvSpPr>
        <p:spPr>
          <a:xfrm rot="16200000">
            <a:off x="5298452" y="4243857"/>
            <a:ext cx="962600" cy="28803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49891" y="4960699"/>
            <a:ext cx="22597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i.remove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latin typeface="+mn-lt"/>
              </a:rPr>
              <a:t> causes</a:t>
            </a:r>
          </a:p>
          <a:p>
            <a:pPr algn="ctr"/>
            <a:r>
              <a:rPr lang="en-US" dirty="0" smtClean="0">
                <a:latin typeface="+mn-lt"/>
              </a:rPr>
              <a:t>'x' to be removed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562965" y="2449681"/>
            <a:ext cx="997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  <a:latin typeface="+mn-lt"/>
              </a:rPr>
              <a:t>current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  <a:latin typeface="+mn-lt"/>
              </a:rPr>
              <a:t>element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945533" y="2449681"/>
            <a:ext cx="997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next</a:t>
            </a:r>
          </a:p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element</a:t>
            </a:r>
          </a:p>
        </p:txBody>
      </p:sp>
    </p:spTree>
    <p:extLst>
      <p:ext uri="{BB962C8B-B14F-4D97-AF65-F5344CB8AC3E}">
        <p14:creationId xmlns:p14="http://schemas.microsoft.com/office/powerpoint/2010/main" xmlns="" val="84693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</a:t>
            </a:r>
            <a:r>
              <a:rPr lang="en-US" dirty="0" err="1" smtClean="0"/>
              <a:t>Iterator</a:t>
            </a:r>
            <a:r>
              <a:rPr lang="en-US" dirty="0" smtClean="0"/>
              <a:t>: remove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notice that the iterator needs to know what was the previous element of the iteration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59125" y="327167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952237" y="3456336"/>
            <a:ext cx="2059938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837023" y="339477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698222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6321" y="339872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5" idx="1"/>
          </p:cNvCxnSpPr>
          <p:nvPr/>
        </p:nvCxnSpPr>
        <p:spPr>
          <a:xfrm>
            <a:off x="2561535" y="3456336"/>
            <a:ext cx="69759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012175" y="326771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602158" y="343395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Pentagon 11"/>
          <p:cNvSpPr/>
          <p:nvPr/>
        </p:nvSpPr>
        <p:spPr>
          <a:xfrm rot="16200000">
            <a:off x="5298452" y="4243857"/>
            <a:ext cx="962600" cy="28803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945533" y="2449681"/>
            <a:ext cx="997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next</a:t>
            </a:r>
          </a:p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element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169490" y="2449680"/>
            <a:ext cx="10372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+mn-lt"/>
              </a:rPr>
              <a:t>previous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  <a:latin typeface="+mn-lt"/>
              </a:rPr>
              <a:t>element</a:t>
            </a:r>
          </a:p>
        </p:txBody>
      </p:sp>
    </p:spTree>
    <p:extLst>
      <p:ext uri="{BB962C8B-B14F-4D97-AF65-F5344CB8AC3E}">
        <p14:creationId xmlns:p14="http://schemas.microsoft.com/office/powerpoint/2010/main" xmlns="" val="185785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</a:t>
            </a:r>
            <a:r>
              <a:rPr lang="en-US" dirty="0" err="1" smtClean="0"/>
              <a:t>Iterator</a:t>
            </a:r>
            <a:r>
              <a:rPr lang="en-US" dirty="0" smtClean="0"/>
              <a:t>: remove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after removing the element </a:t>
            </a:r>
            <a:r>
              <a:rPr lang="en-US" dirty="0" smtClean="0"/>
              <a:t>the current element and previous element are the same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59125" y="327167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952237" y="3456336"/>
            <a:ext cx="2059938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837023" y="339477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698222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6321" y="339872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5" idx="1"/>
          </p:cNvCxnSpPr>
          <p:nvPr/>
        </p:nvCxnSpPr>
        <p:spPr>
          <a:xfrm>
            <a:off x="2561535" y="3456336"/>
            <a:ext cx="69759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012175" y="326771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602158" y="343395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Pentagon 11"/>
          <p:cNvSpPr/>
          <p:nvPr/>
        </p:nvSpPr>
        <p:spPr>
          <a:xfrm rot="16200000">
            <a:off x="5298452" y="4243857"/>
            <a:ext cx="962600" cy="28803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945533" y="2449681"/>
            <a:ext cx="997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next</a:t>
            </a:r>
          </a:p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element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169490" y="2449680"/>
            <a:ext cx="10372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+mn-lt"/>
              </a:rPr>
              <a:t>previous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  <a:latin typeface="+mn-lt"/>
              </a:rPr>
              <a:t>element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189432" y="3819595"/>
            <a:ext cx="997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  <a:latin typeface="+mn-lt"/>
              </a:rPr>
              <a:t>current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  <a:latin typeface="+mn-lt"/>
              </a:rPr>
              <a:t>element</a:t>
            </a:r>
          </a:p>
        </p:txBody>
      </p:sp>
    </p:spTree>
    <p:extLst>
      <p:ext uri="{BB962C8B-B14F-4D97-AF65-F5344CB8AC3E}">
        <p14:creationId xmlns:p14="http://schemas.microsoft.com/office/powerpoint/2010/main" xmlns="" val="249875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</a:t>
            </a:r>
            <a:r>
              <a:rPr lang="en-US" dirty="0" err="1" smtClean="0"/>
              <a:t>Iterator</a:t>
            </a:r>
            <a:r>
              <a:rPr lang="en-US" dirty="0" smtClean="0"/>
              <a:t>: remove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invoking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remove()</a:t>
            </a:r>
            <a:r>
              <a:rPr lang="en-US" dirty="0" smtClean="0"/>
              <a:t> a second time causes an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IllegalStateException</a:t>
            </a:r>
            <a:r>
              <a:rPr lang="en-US" dirty="0" smtClean="0"/>
              <a:t> to be thrown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59125" y="327167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952237" y="3456336"/>
            <a:ext cx="2059938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837023" y="339477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698222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6321" y="339872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5" idx="1"/>
          </p:cNvCxnSpPr>
          <p:nvPr/>
        </p:nvCxnSpPr>
        <p:spPr>
          <a:xfrm>
            <a:off x="2561535" y="3456336"/>
            <a:ext cx="69759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012175" y="326771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602158" y="343395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Pentagon 11"/>
          <p:cNvSpPr/>
          <p:nvPr/>
        </p:nvSpPr>
        <p:spPr>
          <a:xfrm rot="16200000">
            <a:off x="5298452" y="4243857"/>
            <a:ext cx="962600" cy="28803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945533" y="2449681"/>
            <a:ext cx="997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next</a:t>
            </a:r>
          </a:p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element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39907" y="4960699"/>
            <a:ext cx="3079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i.remove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latin typeface="+mn-lt"/>
              </a:rPr>
              <a:t> causes an</a:t>
            </a:r>
          </a:p>
          <a:p>
            <a:pPr algn="ctr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IllegalStateException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69490" y="2449680"/>
            <a:ext cx="10372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+mn-lt"/>
              </a:rPr>
              <a:t>previous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  <a:latin typeface="+mn-lt"/>
              </a:rPr>
              <a:t>element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89432" y="3819595"/>
            <a:ext cx="997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  <a:latin typeface="+mn-lt"/>
              </a:rPr>
              <a:t>current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  <a:latin typeface="+mn-lt"/>
              </a:rPr>
              <a:t>element</a:t>
            </a:r>
          </a:p>
        </p:txBody>
      </p:sp>
    </p:spTree>
    <p:extLst>
      <p:ext uri="{BB962C8B-B14F-4D97-AF65-F5344CB8AC3E}">
        <p14:creationId xmlns:p14="http://schemas.microsoft.com/office/powerpoint/2010/main" xmlns="" val="263323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</a:t>
            </a:r>
            <a:r>
              <a:rPr lang="en-US" dirty="0" err="1" smtClean="0"/>
              <a:t>Iterable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having our linked list implement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dirty="0" smtClean="0"/>
              <a:t> would be very convenient for clients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// for some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t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(Character c : t) {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// do something with c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25607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ular Callout 27"/>
          <p:cNvSpPr/>
          <p:nvPr/>
        </p:nvSpPr>
        <p:spPr>
          <a:xfrm>
            <a:off x="1000366" y="3774642"/>
            <a:ext cx="1670603" cy="518463"/>
          </a:xfrm>
          <a:prstGeom prst="wedge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</a:t>
            </a:r>
            <a:r>
              <a:rPr lang="en-US" dirty="0" err="1" smtClean="0"/>
              <a:t>Iterator</a:t>
            </a:r>
            <a:r>
              <a:rPr lang="en-US" dirty="0" smtClean="0"/>
              <a:t>: remove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invoking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remove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before calling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next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also causes and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IllegalStateException</a:t>
            </a:r>
            <a:r>
              <a:rPr lang="en-US" dirty="0" smtClean="0"/>
              <a:t> to be thrown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59125" y="327167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629607" y="327595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894630" y="346787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277198" y="347071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837023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5219591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698222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6321" y="339872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5" idx="1"/>
          </p:cNvCxnSpPr>
          <p:nvPr/>
        </p:nvCxnSpPr>
        <p:spPr>
          <a:xfrm>
            <a:off x="2561535" y="3456336"/>
            <a:ext cx="69759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012175" y="326771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602158" y="343395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Pentagon 11"/>
          <p:cNvSpPr/>
          <p:nvPr/>
        </p:nvSpPr>
        <p:spPr>
          <a:xfrm rot="16200000">
            <a:off x="2506508" y="4243857"/>
            <a:ext cx="962600" cy="28803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92483" y="2449681"/>
            <a:ext cx="997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next</a:t>
            </a:r>
          </a:p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element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461222" y="4971832"/>
            <a:ext cx="3079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i.remove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latin typeface="+mn-lt"/>
              </a:rPr>
              <a:t> causes an</a:t>
            </a:r>
          </a:p>
          <a:p>
            <a:pPr algn="ctr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IllegalStateException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19143" y="3877202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n-lt"/>
              </a:rPr>
              <a:t>null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70252" y="3866166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null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36261" y="4293105"/>
            <a:ext cx="18975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no current or</a:t>
            </a:r>
          </a:p>
          <a:p>
            <a:pPr algn="ctr"/>
            <a:r>
              <a:rPr lang="en-US" dirty="0" smtClean="0">
                <a:latin typeface="+mn-lt"/>
              </a:rPr>
              <a:t>previous element</a:t>
            </a:r>
            <a:endParaRPr lang="en-US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15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</a:t>
            </a:r>
            <a:r>
              <a:rPr lang="en-US" dirty="0" err="1" smtClean="0"/>
              <a:t>Iterator</a:t>
            </a:r>
            <a:r>
              <a:rPr lang="en-US" dirty="0" smtClean="0"/>
              <a:t>: remove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note that using an </a:t>
            </a:r>
            <a:r>
              <a:rPr lang="en-US" dirty="0" err="1" smtClean="0"/>
              <a:t>iterator</a:t>
            </a:r>
            <a:r>
              <a:rPr lang="en-US" dirty="0" smtClean="0"/>
              <a:t> and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remove()</a:t>
            </a:r>
            <a:r>
              <a:rPr lang="en-US" dirty="0" smtClean="0"/>
              <a:t> is the safest way to iterate over a collection and selectively remove elements from the collection</a:t>
            </a:r>
          </a:p>
          <a:p>
            <a:pPr lvl="1"/>
            <a:r>
              <a:rPr lang="en-US" dirty="0" smtClean="0"/>
              <a:t>called filtering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</a:t>
            </a:r>
            <a:r>
              <a:rPr lang="en-US" dirty="0" err="1" smtClean="0"/>
              <a:t>Iterator</a:t>
            </a:r>
            <a:r>
              <a:rPr lang="en-US" dirty="0" smtClean="0"/>
              <a:t>: remove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// removes vowels from our </a:t>
            </a:r>
            <a:r>
              <a:rPr lang="en-US" dirty="0" err="1" smtClean="0"/>
              <a:t>LinkedList</a:t>
            </a:r>
            <a:r>
              <a:rPr lang="en-US" dirty="0" smtClean="0"/>
              <a:t> t</a:t>
            </a:r>
          </a:p>
          <a:p>
            <a:endParaRPr lang="en-US" dirty="0" smtClean="0"/>
          </a:p>
          <a:p>
            <a:r>
              <a:rPr lang="en-US" dirty="0" smtClean="0"/>
              <a:t>for (</a:t>
            </a:r>
            <a:r>
              <a:rPr lang="en-US" dirty="0" err="1" smtClean="0"/>
              <a:t>Iterator</a:t>
            </a:r>
            <a:r>
              <a:rPr lang="en-US" dirty="0" smtClean="0"/>
              <a:t>&lt;Character&gt; </a:t>
            </a:r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t.iterator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   </a:t>
            </a:r>
            <a:r>
              <a:rPr lang="en-US" dirty="0" err="1" smtClean="0"/>
              <a:t>i.hasNext</a:t>
            </a:r>
            <a:r>
              <a:rPr lang="en-US" dirty="0" smtClean="0"/>
              <a:t>(); ) </a:t>
            </a:r>
            <a:r>
              <a:rPr lang="en-US" dirty="0" smtClean="0"/>
              <a:t>{</a:t>
            </a:r>
          </a:p>
          <a:p>
            <a:r>
              <a:rPr lang="en-US" dirty="0" smtClean="0"/>
              <a:t>  </a:t>
            </a:r>
            <a:r>
              <a:rPr lang="en-US" dirty="0" smtClean="0"/>
              <a:t>char c = </a:t>
            </a:r>
            <a:r>
              <a:rPr lang="en-US" dirty="0" err="1" smtClean="0"/>
              <a:t>i.next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</a:t>
            </a:r>
            <a:r>
              <a:rPr lang="en-US" dirty="0" smtClean="0"/>
              <a:t>if (</a:t>
            </a:r>
            <a:r>
              <a:rPr lang="en-US" dirty="0" err="1" smtClean="0"/>
              <a:t>String.</a:t>
            </a:r>
            <a:r>
              <a:rPr lang="en-US" i="1" dirty="0" err="1" smtClean="0"/>
              <a:t>valueOf</a:t>
            </a:r>
            <a:r>
              <a:rPr lang="en-US" i="1" dirty="0" smtClean="0"/>
              <a:t>(c).matches("[</a:t>
            </a:r>
            <a:r>
              <a:rPr lang="en-US" i="1" dirty="0" err="1" smtClean="0"/>
              <a:t>aeiou</a:t>
            </a:r>
            <a:r>
              <a:rPr lang="en-US" i="1" dirty="0" smtClean="0"/>
              <a:t>]"))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System.</a:t>
            </a:r>
            <a:r>
              <a:rPr lang="en-US" i="1" dirty="0" err="1" smtClean="0"/>
              <a:t>out.println</a:t>
            </a:r>
            <a:r>
              <a:rPr lang="en-US" i="1" dirty="0" smtClean="0"/>
              <a:t>("removing " + c);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i.remove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</a:t>
            </a:r>
            <a:r>
              <a:rPr lang="en-US" dirty="0" smtClean="0"/>
              <a:t>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currNode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reference to the node most recently returned by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next()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this means that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currNode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at the start of the iteration</a:t>
            </a:r>
          </a:p>
          <a:p>
            <a:pPr lvl="3"/>
            <a:r>
              <a:rPr lang="en-US" dirty="0" smtClean="0"/>
              <a:t>requires special treatment in methods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prevNode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reference to the node previous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currNode</a:t>
            </a:r>
            <a:r>
              <a:rPr lang="en-US" dirty="0" smtClean="0"/>
              <a:t>  </a:t>
            </a:r>
          </a:p>
          <a:p>
            <a:pPr lvl="2"/>
            <a:r>
              <a:rPr lang="en-US" dirty="0" smtClean="0"/>
              <a:t>needed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remove()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Implementation: Attributes and </a:t>
            </a:r>
            <a:r>
              <a:rPr lang="en-US" dirty="0" err="1" smtClean="0"/>
              <a:t>Ctor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private </a:t>
            </a:r>
            <a:r>
              <a:rPr lang="en-US" dirty="0" smtClean="0"/>
              <a:t>class </a:t>
            </a:r>
            <a:r>
              <a:rPr lang="en-US" dirty="0" err="1" smtClean="0"/>
              <a:t>LinkedListIterator</a:t>
            </a:r>
            <a:r>
              <a:rPr lang="en-US" dirty="0" smtClean="0"/>
              <a:t> implements </a:t>
            </a:r>
            <a:r>
              <a:rPr lang="en-US" dirty="0" err="1" smtClean="0"/>
              <a:t>Iterator</a:t>
            </a:r>
            <a:r>
              <a:rPr lang="en-US" dirty="0" smtClean="0"/>
              <a:t>&lt;Character&gt; {</a:t>
            </a:r>
          </a:p>
          <a:p>
            <a:endParaRPr lang="en-US" dirty="0" smtClean="0"/>
          </a:p>
          <a:p>
            <a:r>
              <a:rPr lang="en-US" dirty="0" smtClean="0"/>
              <a:t>  </a:t>
            </a:r>
            <a:r>
              <a:rPr lang="en-US" dirty="0" smtClean="0"/>
              <a:t>private </a:t>
            </a:r>
            <a:r>
              <a:rPr lang="en-US" dirty="0" smtClean="0"/>
              <a:t>Node </a:t>
            </a:r>
            <a:r>
              <a:rPr lang="en-US" dirty="0" err="1" smtClean="0"/>
              <a:t>currNode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</a:t>
            </a:r>
            <a:r>
              <a:rPr lang="en-US" dirty="0" smtClean="0"/>
              <a:t>private </a:t>
            </a:r>
            <a:r>
              <a:rPr lang="en-US" dirty="0" smtClean="0"/>
              <a:t>Node </a:t>
            </a:r>
            <a:r>
              <a:rPr lang="en-US" dirty="0" err="1" smtClean="0"/>
              <a:t>prevNode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smtClean="0"/>
              <a:t>  </a:t>
            </a:r>
            <a:r>
              <a:rPr lang="en-US" dirty="0" smtClean="0"/>
              <a:t>public </a:t>
            </a:r>
            <a:r>
              <a:rPr lang="en-US" dirty="0" err="1" smtClean="0"/>
              <a:t>LinkedListIterator</a:t>
            </a:r>
            <a:r>
              <a:rPr lang="en-US" dirty="0" smtClean="0"/>
              <a:t>() {</a:t>
            </a:r>
          </a:p>
          <a:p>
            <a:r>
              <a:rPr lang="en-US" dirty="0" smtClean="0"/>
              <a:t>  </a:t>
            </a:r>
            <a:r>
              <a:rPr lang="en-US" dirty="0" smtClean="0"/>
              <a:t>  </a:t>
            </a:r>
            <a:r>
              <a:rPr lang="en-US" dirty="0" err="1" smtClean="0"/>
              <a:t>this.currNode</a:t>
            </a:r>
            <a:r>
              <a:rPr lang="en-US" dirty="0" smtClean="0"/>
              <a:t> = null;</a:t>
            </a:r>
          </a:p>
          <a:p>
            <a:r>
              <a:rPr lang="en-US" dirty="0" smtClean="0"/>
              <a:t>  </a:t>
            </a:r>
            <a:r>
              <a:rPr lang="en-US" dirty="0" smtClean="0"/>
              <a:t>  </a:t>
            </a:r>
            <a:r>
              <a:rPr lang="en-US" dirty="0" err="1" smtClean="0"/>
              <a:t>this.prevNode</a:t>
            </a:r>
            <a:r>
              <a:rPr lang="en-US" dirty="0" smtClean="0"/>
              <a:t> = null;</a:t>
            </a:r>
          </a:p>
          <a:p>
            <a:r>
              <a:rPr lang="en-US" dirty="0" smtClean="0"/>
              <a:t>  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Implementation: </a:t>
            </a:r>
            <a:r>
              <a:rPr lang="en-US" dirty="0" err="1" smtClean="0"/>
              <a:t>hasNext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@</a:t>
            </a:r>
            <a:r>
              <a:rPr lang="en-US" dirty="0" smtClean="0"/>
              <a:t>Override</a:t>
            </a:r>
          </a:p>
          <a:p>
            <a:r>
              <a:rPr lang="en-US" dirty="0" smtClean="0"/>
              <a:t>public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hasNext</a:t>
            </a:r>
            <a:r>
              <a:rPr lang="en-US" dirty="0" smtClean="0"/>
              <a:t>() {</a:t>
            </a:r>
          </a:p>
          <a:p>
            <a:r>
              <a:rPr lang="en-US" dirty="0" smtClean="0"/>
              <a:t>  </a:t>
            </a:r>
            <a:r>
              <a:rPr lang="en-US" dirty="0" smtClean="0"/>
              <a:t>if (</a:t>
            </a:r>
            <a:r>
              <a:rPr lang="en-US" dirty="0" err="1" smtClean="0"/>
              <a:t>this.currNode</a:t>
            </a:r>
            <a:r>
              <a:rPr lang="en-US" dirty="0" smtClean="0"/>
              <a:t> == null) {</a:t>
            </a:r>
          </a:p>
          <a:p>
            <a:r>
              <a:rPr lang="en-US" dirty="0" smtClean="0"/>
              <a:t>    </a:t>
            </a:r>
            <a:r>
              <a:rPr lang="en-US" dirty="0" smtClean="0"/>
              <a:t>return head != null;</a:t>
            </a:r>
          </a:p>
          <a:p>
            <a:r>
              <a:rPr lang="en-US" dirty="0" smtClean="0"/>
              <a:t>  </a:t>
            </a:r>
            <a:r>
              <a:rPr lang="en-US" dirty="0" smtClean="0"/>
              <a:t>}</a:t>
            </a:r>
          </a:p>
          <a:p>
            <a:r>
              <a:rPr lang="en-US" dirty="0" smtClean="0"/>
              <a:t>  </a:t>
            </a:r>
            <a:r>
              <a:rPr lang="en-US" dirty="0" smtClean="0"/>
              <a:t>return </a:t>
            </a:r>
            <a:r>
              <a:rPr lang="en-US" dirty="0" err="1" smtClean="0"/>
              <a:t>this.currNode.next</a:t>
            </a:r>
            <a:r>
              <a:rPr lang="en-US" dirty="0" smtClean="0"/>
              <a:t> != null;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Implementation: </a:t>
            </a:r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@</a:t>
            </a:r>
            <a:r>
              <a:rPr lang="en-US" dirty="0" smtClean="0"/>
              <a:t>Override</a:t>
            </a:r>
          </a:p>
          <a:p>
            <a:r>
              <a:rPr lang="en-US" dirty="0" smtClean="0"/>
              <a:t>public </a:t>
            </a:r>
            <a:r>
              <a:rPr lang="en-US" dirty="0" smtClean="0"/>
              <a:t>Character next() </a:t>
            </a:r>
            <a:r>
              <a:rPr lang="en-US" dirty="0" smtClean="0"/>
              <a:t>{</a:t>
            </a:r>
          </a:p>
          <a:p>
            <a:r>
              <a:rPr lang="en-US" dirty="0" smtClean="0"/>
              <a:t>  if (!</a:t>
            </a:r>
            <a:r>
              <a:rPr lang="en-US" dirty="0" err="1" smtClean="0"/>
              <a:t>this.hasNext</a:t>
            </a:r>
            <a:r>
              <a:rPr lang="en-US" dirty="0" smtClean="0"/>
              <a:t>()) {</a:t>
            </a:r>
          </a:p>
          <a:p>
            <a:r>
              <a:rPr lang="en-US" dirty="0" smtClean="0"/>
              <a:t>    </a:t>
            </a:r>
            <a:r>
              <a:rPr lang="en-US" dirty="0" smtClean="0"/>
              <a:t>throw new </a:t>
            </a:r>
            <a:r>
              <a:rPr lang="en-US" dirty="0" err="1" smtClean="0"/>
              <a:t>NoSuchElementException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smtClean="0"/>
              <a:t>}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this.prevNode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this.currNode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</a:t>
            </a:r>
            <a:r>
              <a:rPr lang="en-US" dirty="0" smtClean="0"/>
              <a:t>if </a:t>
            </a:r>
            <a:r>
              <a:rPr lang="en-US" dirty="0" smtClean="0"/>
              <a:t>(</a:t>
            </a:r>
            <a:r>
              <a:rPr lang="en-US" dirty="0" err="1" smtClean="0"/>
              <a:t>this.currNode</a:t>
            </a:r>
            <a:r>
              <a:rPr lang="en-US" dirty="0" smtClean="0"/>
              <a:t> == null) {</a:t>
            </a:r>
          </a:p>
          <a:p>
            <a:r>
              <a:rPr lang="en-US" dirty="0" smtClean="0"/>
              <a:t>  </a:t>
            </a:r>
            <a:r>
              <a:rPr lang="en-US" dirty="0" smtClean="0"/>
              <a:t>  </a:t>
            </a:r>
            <a:r>
              <a:rPr lang="en-US" dirty="0" err="1" smtClean="0"/>
              <a:t>this.currNode</a:t>
            </a:r>
            <a:r>
              <a:rPr lang="en-US" dirty="0" smtClean="0"/>
              <a:t> = head;</a:t>
            </a:r>
          </a:p>
          <a:p>
            <a:r>
              <a:rPr lang="en-US" dirty="0" smtClean="0"/>
              <a:t>  </a:t>
            </a:r>
            <a:r>
              <a:rPr lang="en-US" dirty="0" smtClean="0"/>
              <a:t>}</a:t>
            </a:r>
            <a:endParaRPr lang="en-US" dirty="0" smtClean="0"/>
          </a:p>
          <a:p>
            <a:r>
              <a:rPr lang="en-US" dirty="0" smtClean="0"/>
              <a:t>  </a:t>
            </a:r>
            <a:r>
              <a:rPr lang="en-US" dirty="0" smtClean="0"/>
              <a:t>else </a:t>
            </a:r>
            <a:r>
              <a:rPr lang="en-US" dirty="0" smtClean="0"/>
              <a:t>{</a:t>
            </a:r>
          </a:p>
          <a:p>
            <a:r>
              <a:rPr lang="en-US" dirty="0" smtClean="0"/>
              <a:t>  </a:t>
            </a:r>
            <a:r>
              <a:rPr lang="en-US" dirty="0" smtClean="0"/>
              <a:t>  </a:t>
            </a:r>
            <a:r>
              <a:rPr lang="en-US" dirty="0" err="1" smtClean="0"/>
              <a:t>this.currNode</a:t>
            </a:r>
            <a:r>
              <a:rPr lang="en-US" dirty="0" smtClean="0"/>
              <a:t> = </a:t>
            </a:r>
            <a:r>
              <a:rPr lang="en-US" dirty="0" err="1" smtClean="0"/>
              <a:t>this.currNode.next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</a:t>
            </a:r>
            <a:r>
              <a:rPr lang="en-US" dirty="0" smtClean="0"/>
              <a:t>}</a:t>
            </a:r>
            <a:endParaRPr lang="en-US" dirty="0" smtClean="0"/>
          </a:p>
          <a:p>
            <a:r>
              <a:rPr lang="en-US" dirty="0" smtClean="0"/>
              <a:t>  </a:t>
            </a:r>
            <a:r>
              <a:rPr lang="en-US" dirty="0" smtClean="0"/>
              <a:t>return </a:t>
            </a:r>
            <a:r>
              <a:rPr lang="en-US" dirty="0" err="1" smtClean="0"/>
              <a:t>this.currNode.data</a:t>
            </a:r>
            <a:r>
              <a:rPr lang="en-US" dirty="0" smtClean="0"/>
              <a:t>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C62C08-682E-43F6-B2C1-8599D21120B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Implementation: </a:t>
            </a:r>
            <a:r>
              <a:rPr lang="en-US" dirty="0" smtClean="0"/>
              <a:t>remove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@Override</a:t>
            </a:r>
          </a:p>
          <a:p>
            <a:r>
              <a:rPr lang="en-US" dirty="0" smtClean="0"/>
              <a:t>public </a:t>
            </a:r>
            <a:r>
              <a:rPr lang="en-US" dirty="0" smtClean="0"/>
              <a:t>void remove() {</a:t>
            </a:r>
          </a:p>
          <a:p>
            <a:r>
              <a:rPr lang="en-US" dirty="0" smtClean="0"/>
              <a:t>  </a:t>
            </a:r>
            <a:r>
              <a:rPr lang="en-US" dirty="0" smtClean="0"/>
              <a:t>if (</a:t>
            </a:r>
            <a:r>
              <a:rPr lang="en-US" dirty="0" err="1" smtClean="0"/>
              <a:t>this.prevNode</a:t>
            </a:r>
            <a:r>
              <a:rPr lang="en-US" dirty="0" smtClean="0"/>
              <a:t> == </a:t>
            </a:r>
            <a:r>
              <a:rPr lang="en-US" dirty="0" err="1" smtClean="0"/>
              <a:t>this.currNode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    </a:t>
            </a:r>
            <a:r>
              <a:rPr lang="en-US" dirty="0" smtClean="0"/>
              <a:t>throw new </a:t>
            </a:r>
            <a:r>
              <a:rPr lang="en-US" dirty="0" err="1" smtClean="0"/>
              <a:t>IllegalStateException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</a:t>
            </a:r>
            <a:r>
              <a:rPr lang="en-US" dirty="0" smtClean="0"/>
              <a:t>}</a:t>
            </a:r>
          </a:p>
          <a:p>
            <a:r>
              <a:rPr lang="en-US" dirty="0" smtClean="0"/>
              <a:t>  </a:t>
            </a:r>
            <a:r>
              <a:rPr lang="en-US" dirty="0" smtClean="0"/>
              <a:t>if (</a:t>
            </a:r>
            <a:r>
              <a:rPr lang="en-US" dirty="0" err="1" smtClean="0"/>
              <a:t>this.currNode</a:t>
            </a:r>
            <a:r>
              <a:rPr lang="en-US" dirty="0" smtClean="0"/>
              <a:t> == head) {</a:t>
            </a:r>
          </a:p>
          <a:p>
            <a:r>
              <a:rPr lang="en-US" dirty="0" smtClean="0"/>
              <a:t>    </a:t>
            </a:r>
            <a:r>
              <a:rPr lang="en-US" dirty="0" smtClean="0"/>
              <a:t>head = </a:t>
            </a:r>
            <a:r>
              <a:rPr lang="en-US" dirty="0" err="1" smtClean="0"/>
              <a:t>this.currNode.next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</a:t>
            </a:r>
            <a:r>
              <a:rPr lang="en-US" dirty="0" smtClean="0"/>
              <a:t>}</a:t>
            </a:r>
          </a:p>
          <a:p>
            <a:r>
              <a:rPr lang="en-US" dirty="0" smtClean="0"/>
              <a:t>  </a:t>
            </a:r>
            <a:r>
              <a:rPr lang="en-US" dirty="0" smtClean="0"/>
              <a:t>else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this.prevNode.next</a:t>
            </a:r>
            <a:r>
              <a:rPr lang="en-US" dirty="0" smtClean="0"/>
              <a:t> = </a:t>
            </a:r>
            <a:r>
              <a:rPr lang="en-US" dirty="0" err="1" smtClean="0"/>
              <a:t>this.currNode.next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</a:t>
            </a:r>
            <a:r>
              <a:rPr lang="en-US" dirty="0" smtClean="0"/>
              <a:t>}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this.currNode</a:t>
            </a:r>
            <a:r>
              <a:rPr lang="en-US" dirty="0" smtClean="0"/>
              <a:t> = </a:t>
            </a:r>
            <a:r>
              <a:rPr lang="en-US" dirty="0" err="1" smtClean="0"/>
              <a:t>this.prevNode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</a:t>
            </a:r>
            <a:r>
              <a:rPr lang="en-US" dirty="0" smtClean="0"/>
              <a:t>size--;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C62C08-682E-43F6-B2C1-8599D21120B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each node can be thought of as the head of a smaller list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C62C08-682E-43F6-B2C1-8599D21120B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59125" y="390534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4629607" y="3909632"/>
            <a:ext cx="864105" cy="369332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894630" y="4101552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277198" y="410439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837023" y="404963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/>
          <p:cNvSpPr/>
          <p:nvPr/>
        </p:nvSpPr>
        <p:spPr>
          <a:xfrm>
            <a:off x="5219591" y="404963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115580" y="3331899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446321" y="4032406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5" name="Straight Arrow Connector 14"/>
          <p:cNvCxnSpPr>
            <a:stCxn id="14" idx="6"/>
            <a:endCxn id="7" idx="1"/>
          </p:cNvCxnSpPr>
          <p:nvPr/>
        </p:nvCxnSpPr>
        <p:spPr>
          <a:xfrm>
            <a:off x="2561535" y="4090013"/>
            <a:ext cx="69759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6012175" y="3923268"/>
            <a:ext cx="864105" cy="36933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7452350" y="3923268"/>
            <a:ext cx="864105" cy="369332"/>
          </a:xfrm>
          <a:prstGeom prst="rect">
            <a:avLst/>
          </a:prstGeom>
          <a:noFill/>
          <a:ln w="28575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6717372" y="4122381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8042334" y="403751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Oval 22"/>
          <p:cNvSpPr/>
          <p:nvPr/>
        </p:nvSpPr>
        <p:spPr>
          <a:xfrm>
            <a:off x="6645852" y="4062677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2206138" y="4408319"/>
            <a:ext cx="29995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head of</a:t>
            </a:r>
          </a:p>
          <a:p>
            <a:pPr algn="ct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['a', 'x', 'r', 'a']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each node can be thought of as the head of a smaller list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C62C08-682E-43F6-B2C1-8599D21120B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59125" y="390534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4629607" y="3909632"/>
            <a:ext cx="864105" cy="369332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894630" y="4101552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277198" y="410439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837023" y="404963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/>
          <p:cNvSpPr/>
          <p:nvPr/>
        </p:nvSpPr>
        <p:spPr>
          <a:xfrm>
            <a:off x="5219591" y="404963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115580" y="3331899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446321" y="4032406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5" name="Straight Arrow Connector 14"/>
          <p:cNvCxnSpPr>
            <a:stCxn id="14" idx="6"/>
            <a:endCxn id="7" idx="1"/>
          </p:cNvCxnSpPr>
          <p:nvPr/>
        </p:nvCxnSpPr>
        <p:spPr>
          <a:xfrm>
            <a:off x="2561535" y="4090013"/>
            <a:ext cx="69759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6012175" y="3923268"/>
            <a:ext cx="864105" cy="36933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7452350" y="3923268"/>
            <a:ext cx="864105" cy="369332"/>
          </a:xfrm>
          <a:prstGeom prst="rect">
            <a:avLst/>
          </a:prstGeom>
          <a:noFill/>
          <a:ln w="28575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6717372" y="4122381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8042334" y="403751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Oval 22"/>
          <p:cNvSpPr/>
          <p:nvPr/>
        </p:nvSpPr>
        <p:spPr>
          <a:xfrm>
            <a:off x="6645852" y="4062677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TextBox 24"/>
          <p:cNvSpPr txBox="1"/>
          <p:nvPr/>
        </p:nvSpPr>
        <p:spPr>
          <a:xfrm>
            <a:off x="3938323" y="4408319"/>
            <a:ext cx="23102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+mn-lt"/>
              </a:rPr>
              <a:t>head of 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['x', 'r', 'a']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Iterable</a:t>
            </a:r>
            <a:r>
              <a:rPr lang="en-US" dirty="0" smtClean="0"/>
              <a:t>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public interface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&lt;T&gt;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Implementing </a:t>
            </a:r>
            <a:r>
              <a:rPr lang="en-US" dirty="0"/>
              <a:t>this interface allows an object to be the target of the "</a:t>
            </a:r>
            <a:r>
              <a:rPr lang="en-US" dirty="0" err="1"/>
              <a:t>foreach</a:t>
            </a:r>
            <a:r>
              <a:rPr lang="en-US" dirty="0"/>
              <a:t>" statement.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 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23581422"/>
              </p:ext>
            </p:extLst>
          </p:nvPr>
        </p:nvGraphicFramePr>
        <p:xfrm>
          <a:off x="597117" y="3659428"/>
          <a:ext cx="794976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6676"/>
                <a:gridCol w="5703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Iterator&lt;T&gt;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iterator()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Returns an iterator over a set of elements of type 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233821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each node can be thought of as the head of a smaller list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C62C08-682E-43F6-B2C1-8599D21120B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59125" y="390534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4629607" y="3909632"/>
            <a:ext cx="864105" cy="369332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894630" y="4101552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277198" y="410439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837023" y="404963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/>
          <p:cNvSpPr/>
          <p:nvPr/>
        </p:nvSpPr>
        <p:spPr>
          <a:xfrm>
            <a:off x="5219591" y="404963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115580" y="3331899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446321" y="4032406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5" name="Straight Arrow Connector 14"/>
          <p:cNvCxnSpPr>
            <a:stCxn id="14" idx="6"/>
            <a:endCxn id="7" idx="1"/>
          </p:cNvCxnSpPr>
          <p:nvPr/>
        </p:nvCxnSpPr>
        <p:spPr>
          <a:xfrm>
            <a:off x="2561535" y="4090013"/>
            <a:ext cx="69759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6012175" y="3923268"/>
            <a:ext cx="864105" cy="36933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7452350" y="3923268"/>
            <a:ext cx="864105" cy="369332"/>
          </a:xfrm>
          <a:prstGeom prst="rect">
            <a:avLst/>
          </a:prstGeom>
          <a:noFill/>
          <a:ln w="28575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6717372" y="4122381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8042334" y="403751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Oval 22"/>
          <p:cNvSpPr/>
          <p:nvPr/>
        </p:nvSpPr>
        <p:spPr>
          <a:xfrm>
            <a:off x="6645852" y="4062677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TextBox 25"/>
          <p:cNvSpPr txBox="1"/>
          <p:nvPr/>
        </p:nvSpPr>
        <p:spPr>
          <a:xfrm>
            <a:off x="5666533" y="4408319"/>
            <a:ext cx="1620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+mn-lt"/>
              </a:rPr>
              <a:t>head of 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['r', 'a']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each node can be thought of as the head of a smaller list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C62C08-682E-43F6-B2C1-8599D21120B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59125" y="390534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4629607" y="3909632"/>
            <a:ext cx="864105" cy="369332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894630" y="4101552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277198" y="410439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837023" y="404963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/>
          <p:cNvSpPr/>
          <p:nvPr/>
        </p:nvSpPr>
        <p:spPr>
          <a:xfrm>
            <a:off x="5219591" y="404963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115580" y="3331899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446321" y="4032406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5" name="Straight Arrow Connector 14"/>
          <p:cNvCxnSpPr>
            <a:stCxn id="14" idx="6"/>
            <a:endCxn id="7" idx="1"/>
          </p:cNvCxnSpPr>
          <p:nvPr/>
        </p:nvCxnSpPr>
        <p:spPr>
          <a:xfrm>
            <a:off x="2561535" y="4090013"/>
            <a:ext cx="69759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6012175" y="3923268"/>
            <a:ext cx="864105" cy="36933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7452350" y="3923268"/>
            <a:ext cx="864105" cy="369332"/>
          </a:xfrm>
          <a:prstGeom prst="rect">
            <a:avLst/>
          </a:prstGeom>
          <a:noFill/>
          <a:ln w="28575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6717372" y="4122381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8042334" y="403751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Oval 22"/>
          <p:cNvSpPr/>
          <p:nvPr/>
        </p:nvSpPr>
        <p:spPr>
          <a:xfrm>
            <a:off x="6645852" y="4062677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TextBox 26"/>
          <p:cNvSpPr txBox="1"/>
          <p:nvPr/>
        </p:nvSpPr>
        <p:spPr>
          <a:xfrm>
            <a:off x="7394743" y="4408319"/>
            <a:ext cx="9829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92D050"/>
                </a:solidFill>
                <a:latin typeface="+mn-lt"/>
              </a:rPr>
              <a:t>head of </a:t>
            </a:r>
          </a:p>
          <a:p>
            <a:pPr algn="ctr"/>
            <a:r>
              <a:rPr lang="en-US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['a']</a:t>
            </a:r>
            <a:r>
              <a:rPr lang="en-US" dirty="0" smtClean="0">
                <a:solidFill>
                  <a:srgbClr val="92D050"/>
                </a:solidFill>
                <a:latin typeface="+mn-lt"/>
              </a:rPr>
              <a:t> </a:t>
            </a:r>
            <a:endParaRPr lang="en-US" dirty="0">
              <a:solidFill>
                <a:srgbClr val="92D05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recursive structure of the linked list leads to recursive algorithms that operate on the list</a:t>
            </a:r>
          </a:p>
          <a:p>
            <a:endParaRPr lang="en-US" dirty="0" smtClean="0"/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private static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contains(char c, Node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node.data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== c)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return true;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node.next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== null)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return false;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LinkedList.contains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(c,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node.next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nodes are an implementation detail</a:t>
            </a:r>
          </a:p>
          <a:p>
            <a:pPr lvl="1"/>
            <a:r>
              <a:rPr lang="en-US" dirty="0" smtClean="0"/>
              <a:t>the client only cares about the elements (characters) in the list</a:t>
            </a:r>
          </a:p>
          <a:p>
            <a:endParaRPr lang="en-US" dirty="0" smtClean="0"/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ode</a:t>
            </a:r>
            <a:r>
              <a:rPr lang="en-US" dirty="0" smtClean="0"/>
              <a:t> is implemented as a private static inner class</a:t>
            </a:r>
          </a:p>
          <a:p>
            <a:pPr lvl="1"/>
            <a:r>
              <a:rPr lang="en-US" dirty="0" smtClean="0"/>
              <a:t>private so that only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US" dirty="0" smtClean="0"/>
              <a:t> can use it</a:t>
            </a:r>
          </a:p>
          <a:p>
            <a:pPr lvl="1"/>
            <a:r>
              <a:rPr lang="en-US" dirty="0" smtClean="0"/>
              <a:t>static because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dirty="0" smtClean="0"/>
              <a:t> does not need access to any non-static attribute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by implementing the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dirty="0" smtClean="0"/>
              <a:t> interface we give clients the ability to iterate over the elements of the list</a:t>
            </a:r>
          </a:p>
          <a:p>
            <a:r>
              <a:rPr lang="en-US" dirty="0" smtClean="0"/>
              <a:t>clients expect to be able to do this for most collections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//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some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t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(Character c : t) {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//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do something with c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implement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dirty="0" smtClean="0"/>
              <a:t> we need to provide an iterator object that can iterate over the elements in the list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public interface Iterator&lt;E&gt;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dirty="0"/>
              <a:t>iterator over a collection.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7983660"/>
              </p:ext>
            </p:extLst>
          </p:nvPr>
        </p:nvGraphicFramePr>
        <p:xfrm>
          <a:off x="539510" y="3757463"/>
          <a:ext cx="7949768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6676"/>
                <a:gridCol w="5703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boolean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hasNext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Returns</a:t>
                      </a:r>
                      <a:r>
                        <a:rPr lang="en-US" baseline="0" dirty="0" smtClean="0"/>
                        <a:t> true if the iteration has more elements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next()</a:t>
                      </a:r>
                      <a:endParaRPr lang="en-US" dirty="0"/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Returns</a:t>
                      </a:r>
                      <a:r>
                        <a:rPr lang="en-US" baseline="0" dirty="0" smtClean="0"/>
                        <a:t> the next element in the iteration.</a:t>
                      </a:r>
                      <a:endParaRPr lang="en-US" dirty="0"/>
                    </a:p>
                  </a:txBody>
                  <a:tcP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void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remove()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Removes</a:t>
                      </a:r>
                      <a:r>
                        <a:rPr lang="en-US" baseline="0" dirty="0" smtClean="0"/>
                        <a:t> from the underlying  collection the last element returned by this iterator (optional operation).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79139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implement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dirty="0" smtClean="0"/>
              <a:t> we need to provide an iterator object that can iterate over the elements in the list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public interface Iterator&lt;E&gt;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dirty="0"/>
              <a:t>iterator over a collection.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7983660"/>
              </p:ext>
            </p:extLst>
          </p:nvPr>
        </p:nvGraphicFramePr>
        <p:xfrm>
          <a:off x="539510" y="3757463"/>
          <a:ext cx="7949768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6676"/>
                <a:gridCol w="5703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boolean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hasNext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Returns</a:t>
                      </a:r>
                      <a:r>
                        <a:rPr lang="en-US" baseline="0" dirty="0" smtClean="0"/>
                        <a:t> true if the iteration has more elements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next()</a:t>
                      </a:r>
                      <a:endParaRPr lang="en-US" dirty="0"/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Returns</a:t>
                      </a:r>
                      <a:r>
                        <a:rPr lang="en-US" baseline="0" dirty="0" smtClean="0"/>
                        <a:t> the next element in the iteration.</a:t>
                      </a:r>
                      <a:endParaRPr lang="en-US" dirty="0"/>
                    </a:p>
                  </a:txBody>
                  <a:tcP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void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remove()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Removes</a:t>
                      </a:r>
                      <a:r>
                        <a:rPr lang="en-US" baseline="0" dirty="0" smtClean="0"/>
                        <a:t> from the underlying  collection the last element returned by this iterator (optional operation).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79139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Iterator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think of the iterator as lying between elements in the list (like a cursor)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59125" y="327167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629607" y="327595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894630" y="346787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277198" y="347071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837023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5219591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698222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6321" y="339872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5" idx="1"/>
          </p:cNvCxnSpPr>
          <p:nvPr/>
        </p:nvCxnSpPr>
        <p:spPr>
          <a:xfrm>
            <a:off x="2561535" y="3456336"/>
            <a:ext cx="69759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012175" y="326771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602158" y="343395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Pentagon 11"/>
          <p:cNvSpPr/>
          <p:nvPr/>
        </p:nvSpPr>
        <p:spPr>
          <a:xfrm rot="16200000">
            <a:off x="5298452" y="4243857"/>
            <a:ext cx="962600" cy="28803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09665" y="4960699"/>
            <a:ext cx="2740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iterator between 'x' and 'r'</a:t>
            </a:r>
          </a:p>
        </p:txBody>
      </p:sp>
    </p:spTree>
    <p:extLst>
      <p:ext uri="{BB962C8B-B14F-4D97-AF65-F5344CB8AC3E}">
        <p14:creationId xmlns:p14="http://schemas.microsoft.com/office/powerpoint/2010/main" xmlns="" val="236603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Iterator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think of the iterator as lying between elements in the list (like a cursor)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59125" y="327167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629607" y="327595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894630" y="346787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277198" y="347071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837023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5219591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698222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6321" y="339872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5" idx="1"/>
          </p:cNvCxnSpPr>
          <p:nvPr/>
        </p:nvCxnSpPr>
        <p:spPr>
          <a:xfrm>
            <a:off x="2561535" y="3456336"/>
            <a:ext cx="69759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012175" y="326771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602158" y="343395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Pentagon 11"/>
          <p:cNvSpPr/>
          <p:nvPr/>
        </p:nvSpPr>
        <p:spPr>
          <a:xfrm rot="16200000">
            <a:off x="2506508" y="4243857"/>
            <a:ext cx="962600" cy="28803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98247" y="4960699"/>
            <a:ext cx="3579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iterator at the start of the iteration</a:t>
            </a:r>
          </a:p>
          <a:p>
            <a:pPr algn="ctr"/>
            <a:r>
              <a:rPr lang="en-US" dirty="0" smtClean="0">
                <a:latin typeface="+mn-lt"/>
              </a:rPr>
              <a:t>(between nothing and 'a')</a:t>
            </a:r>
          </a:p>
        </p:txBody>
      </p:sp>
    </p:spTree>
    <p:extLst>
      <p:ext uri="{BB962C8B-B14F-4D97-AF65-F5344CB8AC3E}">
        <p14:creationId xmlns:p14="http://schemas.microsoft.com/office/powerpoint/2010/main" xmlns="" val="216833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Iterator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because the iterator is between elements, there is a current element and next element of the iteration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59125" y="327167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629607" y="327595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894630" y="346787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277198" y="347071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837023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5219591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698222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6321" y="339872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5" idx="1"/>
          </p:cNvCxnSpPr>
          <p:nvPr/>
        </p:nvCxnSpPr>
        <p:spPr>
          <a:xfrm>
            <a:off x="2561535" y="3456336"/>
            <a:ext cx="69759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012175" y="326771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602158" y="343395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Pentagon 11"/>
          <p:cNvSpPr/>
          <p:nvPr/>
        </p:nvSpPr>
        <p:spPr>
          <a:xfrm rot="16200000">
            <a:off x="5298452" y="4243857"/>
            <a:ext cx="962600" cy="28803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09665" y="4960699"/>
            <a:ext cx="2740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iterator between 'x' and 'r'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562965" y="2449681"/>
            <a:ext cx="997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  <a:latin typeface="+mn-lt"/>
              </a:rPr>
              <a:t>current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  <a:latin typeface="+mn-lt"/>
              </a:rPr>
              <a:t>element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945533" y="2449681"/>
            <a:ext cx="997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next</a:t>
            </a:r>
          </a:p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element</a:t>
            </a:r>
          </a:p>
        </p:txBody>
      </p:sp>
    </p:spTree>
    <p:extLst>
      <p:ext uri="{BB962C8B-B14F-4D97-AF65-F5344CB8AC3E}">
        <p14:creationId xmlns:p14="http://schemas.microsoft.com/office/powerpoint/2010/main" xmlns="" val="147582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Iterator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current element is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at the start of the iteration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59125" y="327167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629607" y="327595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894630" y="346787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277198" y="347071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837023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5219591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698222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6321" y="339872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5" idx="1"/>
          </p:cNvCxnSpPr>
          <p:nvPr/>
        </p:nvCxnSpPr>
        <p:spPr>
          <a:xfrm>
            <a:off x="2561535" y="3456336"/>
            <a:ext cx="69759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012175" y="326771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602158" y="343395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Pentagon 11"/>
          <p:cNvSpPr/>
          <p:nvPr/>
        </p:nvSpPr>
        <p:spPr>
          <a:xfrm rot="16200000">
            <a:off x="2506508" y="4243857"/>
            <a:ext cx="962600" cy="28803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98247" y="4960699"/>
            <a:ext cx="3579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iterator at the start of the iteration</a:t>
            </a:r>
          </a:p>
          <a:p>
            <a:pPr algn="ctr"/>
            <a:r>
              <a:rPr lang="en-US" dirty="0" smtClean="0">
                <a:latin typeface="+mn-lt"/>
              </a:rPr>
              <a:t>(between nothing and 'a')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192483" y="2449681"/>
            <a:ext cx="997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next</a:t>
            </a:r>
          </a:p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element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919143" y="3877202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n-lt"/>
              </a:rPr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xmlns="" val="136747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Iterator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next element is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at the end of the iteration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59125" y="327167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629607" y="327595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894630" y="346787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277198" y="347071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837023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5219591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698222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6321" y="339872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5" idx="1"/>
          </p:cNvCxnSpPr>
          <p:nvPr/>
        </p:nvCxnSpPr>
        <p:spPr>
          <a:xfrm>
            <a:off x="2561535" y="3456336"/>
            <a:ext cx="69759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012175" y="326771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602158" y="343395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Pentagon 11"/>
          <p:cNvSpPr/>
          <p:nvPr/>
        </p:nvSpPr>
        <p:spPr>
          <a:xfrm rot="16200000">
            <a:off x="6695496" y="4243857"/>
            <a:ext cx="962600" cy="28803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06709" y="4960699"/>
            <a:ext cx="3350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iterator between 'x' and nothing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945533" y="2449681"/>
            <a:ext cx="997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  <a:latin typeface="+mn-lt"/>
              </a:rPr>
              <a:t>current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  <a:latin typeface="+mn-lt"/>
              </a:rPr>
              <a:t>element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564629" y="2449681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xmlns="" val="46938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13480</TotalTime>
  <Words>1425</Words>
  <Application>Microsoft Office PowerPoint</Application>
  <PresentationFormat>On-screen Show (4:3)</PresentationFormat>
  <Paragraphs>433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Origin</vt:lpstr>
      <vt:lpstr>Recursive Objects (Part 3)</vt:lpstr>
      <vt:lpstr>Implementing Iterable</vt:lpstr>
      <vt:lpstr>Iterable Interface</vt:lpstr>
      <vt:lpstr>Iterator</vt:lpstr>
      <vt:lpstr>LinkedList Iterator</vt:lpstr>
      <vt:lpstr>LinkedList Iterator</vt:lpstr>
      <vt:lpstr>LinkedList Iterator</vt:lpstr>
      <vt:lpstr>LinkedList Iterator</vt:lpstr>
      <vt:lpstr>LinkedList Iterator</vt:lpstr>
      <vt:lpstr>LinkedList Iterator</vt:lpstr>
      <vt:lpstr>LinkedList Iterator: hasNext</vt:lpstr>
      <vt:lpstr>LinkedList Iterator: hasNext</vt:lpstr>
      <vt:lpstr>LinkedList Iterator: next</vt:lpstr>
      <vt:lpstr>LinkedList Iterator: next</vt:lpstr>
      <vt:lpstr>LinkedList Iterator: next</vt:lpstr>
      <vt:lpstr>LinkedList Iterator: remove</vt:lpstr>
      <vt:lpstr>LinkedList Iterator: remove</vt:lpstr>
      <vt:lpstr>LinkedList Iterator: remove</vt:lpstr>
      <vt:lpstr>LinkedList Iterator: remove</vt:lpstr>
      <vt:lpstr>LinkedList Iterator: remove</vt:lpstr>
      <vt:lpstr>LinkedList Iterator: remove</vt:lpstr>
      <vt:lpstr>LinkedList Iterator: remove</vt:lpstr>
      <vt:lpstr>Implementation</vt:lpstr>
      <vt:lpstr>Implementation: Attributes and Ctor</vt:lpstr>
      <vt:lpstr>Implementation: hasNext</vt:lpstr>
      <vt:lpstr>Implementation: next</vt:lpstr>
      <vt:lpstr>Implementation: remove</vt:lpstr>
      <vt:lpstr>LinkedList Summary</vt:lpstr>
      <vt:lpstr>LinkedList Summary</vt:lpstr>
      <vt:lpstr>LinkedList Summary</vt:lpstr>
      <vt:lpstr>LinkedList Summary</vt:lpstr>
      <vt:lpstr>LinkedList Summary</vt:lpstr>
      <vt:lpstr>LinkedList Summary</vt:lpstr>
      <vt:lpstr>LinkedList Summary</vt:lpstr>
      <vt:lpstr>LinkedList 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1006</cp:revision>
  <dcterms:created xsi:type="dcterms:W3CDTF">2006-08-16T00:00:00Z</dcterms:created>
  <dcterms:modified xsi:type="dcterms:W3CDTF">2013-03-24T20:00:43Z</dcterms:modified>
</cp:coreProperties>
</file>