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3"/>
  </p:notesMasterIdLst>
  <p:handoutMasterIdLst>
    <p:handoutMasterId r:id="rId34"/>
  </p:handoutMasterIdLst>
  <p:sldIdLst>
    <p:sldId id="707" r:id="rId2"/>
    <p:sldId id="690" r:id="rId3"/>
    <p:sldId id="727" r:id="rId4"/>
    <p:sldId id="691" r:id="rId5"/>
    <p:sldId id="692" r:id="rId6"/>
    <p:sldId id="725" r:id="rId7"/>
    <p:sldId id="726" r:id="rId8"/>
    <p:sldId id="708" r:id="rId9"/>
    <p:sldId id="710" r:id="rId10"/>
    <p:sldId id="694" r:id="rId11"/>
    <p:sldId id="695" r:id="rId12"/>
    <p:sldId id="709" r:id="rId13"/>
    <p:sldId id="711" r:id="rId14"/>
    <p:sldId id="697" r:id="rId15"/>
    <p:sldId id="699" r:id="rId16"/>
    <p:sldId id="698" r:id="rId17"/>
    <p:sldId id="712" r:id="rId18"/>
    <p:sldId id="713" r:id="rId19"/>
    <p:sldId id="714" r:id="rId20"/>
    <p:sldId id="715" r:id="rId21"/>
    <p:sldId id="700" r:id="rId22"/>
    <p:sldId id="716" r:id="rId23"/>
    <p:sldId id="701" r:id="rId24"/>
    <p:sldId id="717" r:id="rId25"/>
    <p:sldId id="718" r:id="rId26"/>
    <p:sldId id="719" r:id="rId27"/>
    <p:sldId id="720" r:id="rId28"/>
    <p:sldId id="721" r:id="rId29"/>
    <p:sldId id="722" r:id="rId30"/>
    <p:sldId id="723" r:id="rId31"/>
    <p:sldId id="724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26" d="100"/>
          <a:sy n="126" d="100"/>
        </p:scale>
        <p:origin x="-1200" y="-84"/>
      </p:cViewPr>
      <p:guideLst>
        <p:guide orient="horz" pos="3720"/>
        <p:guide orient="horz" pos="2160"/>
        <p:guide orient="horz" pos="3539"/>
        <p:guide pos="2880"/>
        <p:guide pos="1066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19/03/2013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data_structure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59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Creating a Linked List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create the following linked list: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 marL="0" indent="0"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t = new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(‘a’);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(‘x’);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(‘r’);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(‘a’);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(‘s’);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A2068-7A26-41E5-9BB4-334082109D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576436" y="204643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329486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712054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094622" y="205797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211941" y="224263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94509" y="224548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77076" y="222256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359645" y="222541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154334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3536902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4919469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6302038" y="216496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7728299" y="21734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TextBox 28"/>
          <p:cNvSpPr txBox="1"/>
          <p:nvPr/>
        </p:nvSpPr>
        <p:spPr>
          <a:xfrm>
            <a:off x="7417856" y="252685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 to end of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methods of recursive objects can often be implemented with a recursive algorithm</a:t>
            </a:r>
          </a:p>
          <a:p>
            <a:pPr lvl="1">
              <a:defRPr/>
            </a:pPr>
            <a:r>
              <a:rPr lang="en-CA" dirty="0" smtClean="0"/>
              <a:t>notice the word "can"; the recursive implementation is not necessarily the most efficient implementation</a:t>
            </a:r>
          </a:p>
          <a:p>
            <a:pPr>
              <a:defRPr/>
            </a:pPr>
            <a:r>
              <a:rPr lang="en-CA" dirty="0" smtClean="0"/>
              <a:t>adding to the end of the list can be done recursively</a:t>
            </a:r>
          </a:p>
          <a:p>
            <a:pPr lvl="1">
              <a:defRPr/>
            </a:pPr>
            <a:r>
              <a:rPr lang="en-CA" dirty="0" smtClean="0"/>
              <a:t>base case: </a:t>
            </a:r>
            <a:r>
              <a:rPr lang="en-CA" dirty="0" smtClean="0"/>
              <a:t>at </a:t>
            </a:r>
            <a:r>
              <a:rPr lang="en-CA" dirty="0" smtClean="0"/>
              <a:t>the end of the </a:t>
            </a:r>
            <a:r>
              <a:rPr lang="en-CA" dirty="0" smtClean="0"/>
              <a:t>list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i.e.,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</a:t>
            </a:r>
            <a:r>
              <a:rPr lang="en-CA" dirty="0" smtClean="0"/>
              <a:t>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create new </a:t>
            </a:r>
            <a:r>
              <a:rPr lang="en-CA" dirty="0" smtClean="0"/>
              <a:t>node </a:t>
            </a:r>
            <a:r>
              <a:rPr lang="en-CA" dirty="0" smtClean="0"/>
              <a:t>and append it to this link</a:t>
            </a:r>
          </a:p>
          <a:p>
            <a:pPr lvl="1">
              <a:defRPr/>
            </a:pPr>
            <a:r>
              <a:rPr lang="en-CA" dirty="0" smtClean="0"/>
              <a:t>recursive case: current link is not the last link</a:t>
            </a:r>
          </a:p>
          <a:p>
            <a:pPr lvl="2">
              <a:defRPr/>
            </a:pPr>
            <a:r>
              <a:rPr lang="en-CA" dirty="0" smtClean="0"/>
              <a:t>add to the end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D1B07-2823-4A97-BA47-CED04720153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59A-A6B2-44A0-91E1-D4B4DCDA75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Adds </a:t>
            </a:r>
            <a:r>
              <a:rPr lang="en-CA" sz="1600" dirty="0"/>
              <a:t>the given character to the end of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c</a:t>
            </a:r>
            <a:r>
              <a:rPr lang="en-CA" sz="1600" dirty="0" smtClean="0"/>
              <a:t> </a:t>
            </a:r>
            <a:r>
              <a:rPr lang="en-CA" sz="1600" dirty="0"/>
              <a:t>The character to </a:t>
            </a:r>
            <a:r>
              <a:rPr lang="en-CA" sz="1600" dirty="0" smtClean="0"/>
              <a:t>add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/>
              <a:t>public void </a:t>
            </a:r>
            <a:r>
              <a:rPr lang="en-CA" sz="1600" dirty="0" smtClean="0"/>
              <a:t>add(char c) {</a:t>
            </a:r>
            <a:endParaRPr lang="en-CA" sz="1600" dirty="0"/>
          </a:p>
          <a:p>
            <a:r>
              <a:rPr lang="en-CA" sz="1600" dirty="0"/>
              <a:t>  </a:t>
            </a:r>
            <a:r>
              <a:rPr lang="en-CA" sz="1600" dirty="0" smtClean="0"/>
              <a:t>if (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 </a:t>
            </a:r>
            <a:r>
              <a:rPr lang="en-CA" sz="1600" dirty="0" smtClean="0"/>
              <a:t>== </a:t>
            </a:r>
            <a:r>
              <a:rPr lang="en-CA" dirty="0" smtClean="0"/>
              <a:t>0</a:t>
            </a:r>
            <a:r>
              <a:rPr lang="en-CA" sz="1600" dirty="0" smtClean="0"/>
              <a:t>) </a:t>
            </a:r>
            <a:r>
              <a:rPr lang="en-CA" sz="1600" dirty="0" smtClean="0"/>
              <a:t>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this.head</a:t>
            </a:r>
            <a:r>
              <a:rPr lang="en-CA" sz="1600" dirty="0" smtClean="0"/>
              <a:t> </a:t>
            </a:r>
            <a:r>
              <a:rPr lang="en-CA" sz="1600" dirty="0"/>
              <a:t>= new </a:t>
            </a:r>
            <a:r>
              <a:rPr lang="en-CA" sz="1600" dirty="0" smtClean="0"/>
              <a:t>Node(c);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</a:t>
            </a:r>
            <a:r>
              <a:rPr lang="en-CA" sz="1600" dirty="0" smtClean="0"/>
              <a:t>else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LinkedList.add</a:t>
            </a:r>
            <a:r>
              <a:rPr lang="en-CA" sz="1600" dirty="0" smtClean="0"/>
              <a:t>(c, </a:t>
            </a:r>
            <a:r>
              <a:rPr lang="en-CA" sz="1600" dirty="0" err="1" smtClean="0"/>
              <a:t>this.head</a:t>
            </a:r>
            <a:r>
              <a:rPr lang="en-CA" sz="1600" dirty="0" smtClean="0"/>
              <a:t>);</a:t>
            </a:r>
            <a:endParaRPr lang="en-CA" sz="1600" dirty="0"/>
          </a:p>
          <a:p>
            <a:r>
              <a:rPr lang="en-CA" sz="1600" dirty="0"/>
              <a:t>  </a:t>
            </a:r>
            <a:r>
              <a:rPr lang="en-CA" sz="1600" dirty="0" smtClean="0"/>
              <a:t>}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++;</a:t>
            </a:r>
            <a:endParaRPr lang="en-CA" sz="1600" dirty="0"/>
          </a:p>
          <a:p>
            <a:r>
              <a:rPr lang="en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1200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59A-A6B2-44A0-91E1-D4B4DCDA75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Adds </a:t>
            </a:r>
            <a:r>
              <a:rPr lang="en-CA" sz="1600" dirty="0"/>
              <a:t>the given character to the end of the list</a:t>
            </a:r>
            <a:r>
              <a:rPr lang="en-CA" sz="1600" dirty="0" smtClean="0"/>
              <a:t>.</a:t>
            </a:r>
          </a:p>
          <a:p>
            <a:r>
              <a:rPr lang="en-CA" sz="1600" dirty="0" smtClean="0"/>
              <a:t> </a:t>
            </a:r>
            <a:r>
              <a:rPr lang="en-CA" sz="1600" dirty="0"/>
              <a:t>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c</a:t>
            </a:r>
            <a:r>
              <a:rPr lang="en-CA" sz="1600" dirty="0" smtClean="0"/>
              <a:t> </a:t>
            </a:r>
            <a:r>
              <a:rPr lang="en-CA" sz="1600" dirty="0"/>
              <a:t>The character to </a:t>
            </a:r>
            <a:r>
              <a:rPr lang="en-CA" sz="1600" dirty="0" smtClean="0"/>
              <a:t>add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* @</a:t>
            </a:r>
            <a:r>
              <a:rPr lang="en-CA" sz="1600" dirty="0" err="1" smtClean="0"/>
              <a:t>param</a:t>
            </a:r>
            <a:r>
              <a:rPr lang="en-CA" sz="1600" dirty="0" smtClean="0"/>
              <a:t> node The node at the head of the current </a:t>
            </a:r>
            <a:r>
              <a:rPr lang="en-CA" sz="1600" dirty="0" err="1" smtClean="0"/>
              <a:t>sublist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 smtClean="0"/>
              <a:t>private static void add(char c, Node node) {</a:t>
            </a:r>
            <a:endParaRPr lang="en-CA" sz="1600" dirty="0"/>
          </a:p>
          <a:p>
            <a:r>
              <a:rPr lang="en-CA" sz="1600" dirty="0"/>
              <a:t>  </a:t>
            </a:r>
            <a:r>
              <a:rPr lang="en-CA" sz="1600" dirty="0" smtClean="0"/>
              <a:t>if (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 == null)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 </a:t>
            </a:r>
            <a:r>
              <a:rPr lang="en-CA" sz="1600" dirty="0"/>
              <a:t>= new </a:t>
            </a:r>
            <a:r>
              <a:rPr lang="en-CA" sz="1600" dirty="0" smtClean="0"/>
              <a:t>Node(c);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</a:t>
            </a:r>
            <a:r>
              <a:rPr lang="en-CA" sz="1600" dirty="0" smtClean="0"/>
              <a:t>else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LinkedList.add</a:t>
            </a:r>
            <a:r>
              <a:rPr lang="en-CA" sz="1600" dirty="0" smtClean="0"/>
              <a:t>(c, 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3428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Getting an Element in the List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client may wish to retrieve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from a list</a:t>
            </a:r>
          </a:p>
          <a:p>
            <a:pPr lvl="1">
              <a:defRPr/>
            </a:pPr>
            <a:r>
              <a:rPr lang="en-CA" dirty="0" smtClean="0"/>
              <a:t>the ability to access arbitrary elements of a sequence in the same amount of time is called </a:t>
            </a:r>
            <a:r>
              <a:rPr lang="en-CA" i="1" dirty="0" smtClean="0"/>
              <a:t>random access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arrays support random access; linked lists do not</a:t>
            </a:r>
          </a:p>
          <a:p>
            <a:pPr>
              <a:defRPr/>
            </a:pPr>
            <a:r>
              <a:rPr lang="en-CA" dirty="0" smtClean="0"/>
              <a:t>to access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in a linked list we need to sequentially follow the first (</a:t>
            </a:r>
            <a:r>
              <a:rPr lang="en-CA" i="1" dirty="0" err="1" smtClean="0"/>
              <a:t>i</a:t>
            </a:r>
            <a:r>
              <a:rPr lang="en-CA" dirty="0" smtClean="0"/>
              <a:t> -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links</a:t>
            </a:r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 smtClean="0"/>
              <a:t>takes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time versus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for arrays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12E82-CDD4-4793-AF8A-6B9ABBC19CD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228600" y="4773613"/>
            <a:ext cx="1287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t.get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73810" y="4800600"/>
            <a:ext cx="1011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56378" y="4800600"/>
            <a:ext cx="1011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1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38945" y="4800600"/>
            <a:ext cx="1011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2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76436" y="414266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946918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4329486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712054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7094622" y="415420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11941" y="433886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94509" y="434171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77076" y="431879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359645" y="432164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54334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3536902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919469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6302038" y="426119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7728299" y="426972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Getting an Element in the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validation?</a:t>
            </a:r>
          </a:p>
          <a:p>
            <a:pPr>
              <a:defRPr/>
            </a:pPr>
            <a:r>
              <a:rPr lang="en-CA" dirty="0" smtClean="0"/>
              <a:t>getting the </a:t>
            </a:r>
            <a:r>
              <a:rPr lang="en-CA" i="1" dirty="0" err="1" smtClean="0"/>
              <a:t>i</a:t>
            </a:r>
            <a:r>
              <a:rPr lang="en-CA" dirty="0" err="1" smtClean="0"/>
              <a:t>th</a:t>
            </a:r>
            <a:r>
              <a:rPr lang="en-CA" dirty="0" smtClean="0"/>
              <a:t> element can be done recursively</a:t>
            </a:r>
          </a:p>
          <a:p>
            <a:pPr lvl="1">
              <a:defRPr/>
            </a:pPr>
            <a:r>
              <a:rPr lang="en-CA" dirty="0" smtClean="0"/>
              <a:t>base case: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index == 0</a:t>
            </a:r>
            <a:endParaRPr lang="en-CA" dirty="0" smtClean="0">
              <a:cs typeface="Courier New" pitchFamily="49" charset="0"/>
            </a:endParaRP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return the value held by the current link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recursive case: current link is not the last link</a:t>
            </a:r>
          </a:p>
          <a:p>
            <a:pPr lvl="2">
              <a:defRPr/>
            </a:pPr>
            <a:r>
              <a:rPr lang="en-CA" dirty="0" smtClean="0"/>
              <a:t>get the element at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index – 1</a:t>
            </a:r>
            <a:r>
              <a:rPr lang="en-CA" dirty="0" smtClean="0"/>
              <a:t> starting from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4B65B-C3D1-463E-9E74-31890B3018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/>
              <a:t>/**</a:t>
            </a:r>
          </a:p>
          <a:p>
            <a:r>
              <a:rPr lang="en-CA" sz="1600" dirty="0"/>
              <a:t> * Returns the item at the specified position</a:t>
            </a:r>
          </a:p>
          <a:p>
            <a:r>
              <a:rPr lang="en-CA" sz="1600" dirty="0"/>
              <a:t> * in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index </a:t>
            </a:r>
            <a:r>
              <a:rPr lang="en-CA" dirty="0" err="1" smtClean="0"/>
              <a:t>i</a:t>
            </a:r>
            <a:r>
              <a:rPr lang="en-CA" sz="1600" dirty="0" err="1" smtClean="0"/>
              <a:t>ndex</a:t>
            </a:r>
            <a:r>
              <a:rPr lang="en-CA" sz="1600" dirty="0" smtClean="0"/>
              <a:t> </a:t>
            </a:r>
            <a:r>
              <a:rPr lang="en-CA" sz="1600" dirty="0"/>
              <a:t>of the element to return</a:t>
            </a:r>
          </a:p>
          <a:p>
            <a:r>
              <a:rPr lang="en-CA" sz="1600" dirty="0"/>
              <a:t> * @return the element at the specified position</a:t>
            </a:r>
          </a:p>
          <a:p>
            <a:r>
              <a:rPr lang="en-CA" sz="1600" dirty="0"/>
              <a:t> * @throws </a:t>
            </a:r>
            <a:r>
              <a:rPr lang="en-CA" sz="1600" dirty="0" err="1"/>
              <a:t>IndexOutOfBoundsException</a:t>
            </a:r>
            <a:r>
              <a:rPr lang="en-CA" sz="1600" dirty="0"/>
              <a:t> if the index</a:t>
            </a:r>
          </a:p>
          <a:p>
            <a:r>
              <a:rPr lang="en-CA" sz="1600" dirty="0"/>
              <a:t> *         is out of the range </a:t>
            </a:r>
          </a:p>
          <a:p>
            <a:r>
              <a:rPr lang="en-CA" sz="1600" dirty="0"/>
              <a:t> *         {@code (index &lt; 0 || index &gt;= </a:t>
            </a:r>
            <a:r>
              <a:rPr lang="en-CA" sz="1600" dirty="0" smtClean="0"/>
              <a:t>list size)}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/>
              <a:t>public char get(</a:t>
            </a:r>
            <a:r>
              <a:rPr lang="en-CA" sz="1600" dirty="0" err="1"/>
              <a:t>int</a:t>
            </a:r>
            <a:r>
              <a:rPr lang="en-CA" sz="1600" dirty="0"/>
              <a:t> index) {</a:t>
            </a:r>
          </a:p>
          <a:p>
            <a:r>
              <a:rPr lang="en-CA" sz="1600" dirty="0"/>
              <a:t>  if (index &lt; 0 || index &gt;= </a:t>
            </a:r>
            <a:r>
              <a:rPr lang="en-CA" sz="1600" dirty="0" err="1"/>
              <a:t>this.size</a:t>
            </a:r>
            <a:r>
              <a:rPr lang="en-CA" sz="1600" dirty="0"/>
              <a:t>) {</a:t>
            </a:r>
          </a:p>
          <a:p>
            <a:r>
              <a:rPr lang="en-CA" sz="1600" dirty="0"/>
              <a:t>    throw new </a:t>
            </a:r>
            <a:r>
              <a:rPr lang="en-CA" sz="1600" dirty="0" err="1"/>
              <a:t>IndexOutOfBoundsException</a:t>
            </a:r>
            <a:r>
              <a:rPr lang="en-CA" sz="1600" dirty="0"/>
              <a:t>("Index: " + index </a:t>
            </a:r>
            <a:r>
              <a:rPr lang="en-CA" sz="1600" dirty="0" smtClean="0"/>
              <a:t>+</a:t>
            </a:r>
            <a:br>
              <a:rPr lang="en-CA" sz="1600" dirty="0" smtClean="0"/>
            </a:br>
            <a:r>
              <a:rPr lang="en-CA" sz="1600" dirty="0" smtClean="0"/>
              <a:t>                                      ", </a:t>
            </a:r>
            <a:r>
              <a:rPr lang="en-CA" sz="1600" dirty="0"/>
              <a:t>Size: " + </a:t>
            </a:r>
            <a:r>
              <a:rPr lang="en-CA" sz="1600" dirty="0" err="1"/>
              <a:t>this.size</a:t>
            </a:r>
            <a:r>
              <a:rPr lang="en-CA" sz="1600" dirty="0"/>
              <a:t>);</a:t>
            </a:r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return </a:t>
            </a:r>
            <a:r>
              <a:rPr lang="en-CA" sz="1600" dirty="0" err="1"/>
              <a:t>LinkedList.get</a:t>
            </a:r>
            <a:r>
              <a:rPr lang="en-CA" sz="1600" dirty="0"/>
              <a:t>(index, </a:t>
            </a:r>
            <a:r>
              <a:rPr lang="en-CA" sz="1600" dirty="0" err="1"/>
              <a:t>this.head</a:t>
            </a:r>
            <a:r>
              <a:rPr lang="en-CA" sz="1600" dirty="0"/>
              <a:t>);</a:t>
            </a:r>
          </a:p>
          <a:p>
            <a:r>
              <a:rPr lang="en-CA" sz="1600" dirty="0"/>
              <a:t>}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/>
              <a:t>/**</a:t>
            </a:r>
          </a:p>
          <a:p>
            <a:r>
              <a:rPr lang="en-CA" sz="1600" dirty="0"/>
              <a:t> * Returns the item at the specified position</a:t>
            </a:r>
          </a:p>
          <a:p>
            <a:r>
              <a:rPr lang="en-CA" sz="1600" dirty="0"/>
              <a:t> * in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index </a:t>
            </a:r>
            <a:r>
              <a:rPr lang="en-CA" dirty="0" err="1" smtClean="0"/>
              <a:t>i</a:t>
            </a:r>
            <a:r>
              <a:rPr lang="en-CA" sz="1600" dirty="0" err="1" smtClean="0"/>
              <a:t>ndex</a:t>
            </a:r>
            <a:r>
              <a:rPr lang="en-CA" sz="1600" dirty="0" smtClean="0"/>
              <a:t> </a:t>
            </a:r>
            <a:r>
              <a:rPr lang="en-CA" sz="1600" dirty="0"/>
              <a:t>of the element to </a:t>
            </a:r>
            <a:r>
              <a:rPr lang="en-CA" sz="1600" dirty="0" smtClean="0"/>
              <a:t>return</a:t>
            </a:r>
          </a:p>
          <a:p>
            <a:r>
              <a:rPr lang="en-CA" dirty="0"/>
              <a:t> </a:t>
            </a:r>
            <a:r>
              <a:rPr lang="en-CA" dirty="0" smtClean="0"/>
              <a:t>* @</a:t>
            </a:r>
            <a:r>
              <a:rPr lang="en-CA" dirty="0" err="1" smtClean="0"/>
              <a:t>param</a:t>
            </a:r>
            <a:r>
              <a:rPr lang="en-CA" dirty="0" smtClean="0"/>
              <a:t> node The node at the head of the current </a:t>
            </a:r>
            <a:r>
              <a:rPr lang="en-CA" dirty="0" err="1" smtClean="0"/>
              <a:t>sublist</a:t>
            </a:r>
            <a:endParaRPr lang="en-CA" sz="1600" dirty="0"/>
          </a:p>
          <a:p>
            <a:r>
              <a:rPr lang="en-CA" sz="1600" dirty="0"/>
              <a:t> * @return the element at the specified </a:t>
            </a:r>
            <a:r>
              <a:rPr lang="en-CA" sz="1600" dirty="0" smtClean="0"/>
              <a:t>position</a:t>
            </a:r>
          </a:p>
          <a:p>
            <a:r>
              <a:rPr lang="en-CA" sz="1600" dirty="0" smtClean="0"/>
              <a:t> */</a:t>
            </a:r>
            <a:endParaRPr lang="en-CA" sz="1600" dirty="0"/>
          </a:p>
          <a:p>
            <a:r>
              <a:rPr lang="en-CA" sz="1600" dirty="0"/>
              <a:t>private static char get(</a:t>
            </a:r>
            <a:r>
              <a:rPr lang="en-CA" sz="1600" dirty="0" err="1"/>
              <a:t>int</a:t>
            </a:r>
            <a:r>
              <a:rPr lang="en-CA" sz="1600" dirty="0"/>
              <a:t> index, Node node) {</a:t>
            </a:r>
          </a:p>
          <a:p>
            <a:r>
              <a:rPr lang="en-CA" sz="1600" dirty="0"/>
              <a:t>  if (index == 0) {</a:t>
            </a:r>
          </a:p>
          <a:p>
            <a:r>
              <a:rPr lang="en-CA" sz="1600" dirty="0"/>
              <a:t>    return </a:t>
            </a:r>
            <a:r>
              <a:rPr lang="en-CA" sz="1600" dirty="0" err="1"/>
              <a:t>node.data</a:t>
            </a:r>
            <a:r>
              <a:rPr lang="en-CA" sz="1600" dirty="0"/>
              <a:t>;</a:t>
            </a:r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return </a:t>
            </a:r>
            <a:r>
              <a:rPr lang="en-CA" sz="1600" dirty="0" err="1"/>
              <a:t>LinkedList.get</a:t>
            </a:r>
            <a:r>
              <a:rPr lang="en-CA" sz="1600" dirty="0"/>
              <a:t>(index - 1, </a:t>
            </a:r>
            <a:r>
              <a:rPr lang="en-CA" sz="1600" dirty="0" err="1"/>
              <a:t>node.next</a:t>
            </a:r>
            <a:r>
              <a:rPr lang="en-CA" sz="1600" dirty="0"/>
              <a:t>);</a:t>
            </a:r>
          </a:p>
          <a:p>
            <a:r>
              <a:rPr lang="en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5175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an Element in the List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setting </a:t>
            </a:r>
            <a:r>
              <a:rPr lang="en-CA" dirty="0"/>
              <a:t>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element is almost exactly the </a:t>
            </a:r>
            <a:r>
              <a:rPr lang="en-CA" dirty="0" smtClean="0"/>
              <a:t>same as getting 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element </a:t>
            </a:r>
            <a:endParaRPr lang="en-US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3774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377718" cy="5781131"/>
          </a:xfrm>
        </p:spPr>
        <p:txBody>
          <a:bodyPr/>
          <a:lstStyle/>
          <a:p>
            <a:r>
              <a:rPr lang="en-CA" dirty="0"/>
              <a:t>/**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Sets the element at the specified position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in the list.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endParaRPr lang="en-CA" dirty="0"/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</a:t>
            </a:r>
            <a:r>
              <a:rPr lang="en-CA" dirty="0" err="1"/>
              <a:t>param</a:t>
            </a:r>
            <a:r>
              <a:rPr lang="en-CA" dirty="0"/>
              <a:t> index </a:t>
            </a:r>
            <a:r>
              <a:rPr lang="en-CA" dirty="0" err="1"/>
              <a:t>index</a:t>
            </a:r>
            <a:r>
              <a:rPr lang="en-CA" dirty="0"/>
              <a:t> of the element to set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</a:t>
            </a:r>
            <a:r>
              <a:rPr lang="en-CA" dirty="0" err="1"/>
              <a:t>param</a:t>
            </a:r>
            <a:r>
              <a:rPr lang="en-CA" dirty="0"/>
              <a:t> c new value of element 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@throws </a:t>
            </a:r>
            <a:r>
              <a:rPr lang="en-CA" dirty="0" err="1"/>
              <a:t>IndexOutOfBoundsException</a:t>
            </a:r>
            <a:r>
              <a:rPr lang="en-CA" dirty="0"/>
              <a:t> if the index</a:t>
            </a:r>
          </a:p>
          <a:p>
            <a:r>
              <a:rPr lang="en-CA" dirty="0"/>
              <a:t> </a:t>
            </a:r>
            <a:r>
              <a:rPr lang="en-CA" dirty="0" smtClean="0"/>
              <a:t>*         </a:t>
            </a:r>
            <a:r>
              <a:rPr lang="en-CA" dirty="0"/>
              <a:t>is out of the range </a:t>
            </a:r>
          </a:p>
          <a:p>
            <a:r>
              <a:rPr lang="en-CA" dirty="0"/>
              <a:t> </a:t>
            </a:r>
            <a:r>
              <a:rPr lang="en-CA" dirty="0" smtClean="0"/>
              <a:t>*         </a:t>
            </a:r>
            <a:r>
              <a:rPr lang="en-CA" dirty="0"/>
              <a:t>{@code (index &lt; 0 || index &gt;= list size)}</a:t>
            </a:r>
          </a:p>
          <a:p>
            <a:r>
              <a:rPr lang="en-CA" dirty="0"/>
              <a:t> </a:t>
            </a:r>
            <a:r>
              <a:rPr lang="en-CA" dirty="0" smtClean="0"/>
              <a:t>*/</a:t>
            </a:r>
            <a:endParaRPr lang="en-CA" dirty="0"/>
          </a:p>
          <a:p>
            <a:r>
              <a:rPr lang="en-CA" dirty="0"/>
              <a:t>public void set(</a:t>
            </a:r>
            <a:r>
              <a:rPr lang="en-CA" dirty="0" err="1"/>
              <a:t>int</a:t>
            </a:r>
            <a:r>
              <a:rPr lang="en-CA" dirty="0"/>
              <a:t> index, char c) {</a:t>
            </a:r>
          </a:p>
          <a:p>
            <a:r>
              <a:rPr lang="en-CA" dirty="0"/>
              <a:t>  if (index &lt; 0 || index &gt;= </a:t>
            </a:r>
            <a:r>
              <a:rPr lang="en-CA" dirty="0" err="1"/>
              <a:t>this.size</a:t>
            </a:r>
            <a:r>
              <a:rPr lang="en-CA" dirty="0"/>
              <a:t>) {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/>
              <a:t>throw new </a:t>
            </a:r>
            <a:r>
              <a:rPr lang="en-CA" dirty="0" err="1"/>
              <a:t>IndexOutOfBoundsException</a:t>
            </a:r>
            <a:r>
              <a:rPr lang="en-CA" dirty="0"/>
              <a:t>("Index: " + index </a:t>
            </a:r>
            <a:r>
              <a:rPr lang="en-CA" dirty="0" smtClean="0"/>
              <a:t>+</a:t>
            </a:r>
            <a:br>
              <a:rPr lang="en-CA" dirty="0" smtClean="0"/>
            </a:br>
            <a:r>
              <a:rPr lang="en-CA" dirty="0" smtClean="0"/>
              <a:t>                                        ", Size</a:t>
            </a:r>
            <a:r>
              <a:rPr lang="en-CA" dirty="0"/>
              <a:t>: " </a:t>
            </a:r>
            <a:r>
              <a:rPr lang="en-CA" dirty="0" smtClean="0"/>
              <a:t>+ </a:t>
            </a:r>
            <a:r>
              <a:rPr lang="en-CA" dirty="0" err="1" smtClean="0"/>
              <a:t>this.size</a:t>
            </a:r>
            <a:r>
              <a:rPr lang="en-CA" dirty="0"/>
              <a:t>);</a:t>
            </a:r>
          </a:p>
          <a:p>
            <a:r>
              <a:rPr lang="en-CA" dirty="0"/>
              <a:t>  </a:t>
            </a:r>
            <a:r>
              <a:rPr lang="en-CA" dirty="0" smtClean="0"/>
              <a:t>}</a:t>
            </a:r>
            <a:endParaRPr lang="en-CA" dirty="0"/>
          </a:p>
          <a:p>
            <a:r>
              <a:rPr lang="en-CA" dirty="0"/>
              <a:t>  </a:t>
            </a:r>
            <a:r>
              <a:rPr lang="en-CA" dirty="0" err="1" smtClean="0"/>
              <a:t>LinkedList.set</a:t>
            </a:r>
            <a:r>
              <a:rPr lang="en-CA" dirty="0" smtClean="0"/>
              <a:t>(index</a:t>
            </a:r>
            <a:r>
              <a:rPr lang="en-CA" dirty="0"/>
              <a:t>, c, </a:t>
            </a:r>
            <a:r>
              <a:rPr lang="en-CA" dirty="0" err="1"/>
              <a:t>this.head</a:t>
            </a:r>
            <a:r>
              <a:rPr lang="en-CA" dirty="0"/>
              <a:t>);</a:t>
            </a:r>
          </a:p>
          <a:p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34191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Objects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object that holds a reference to its own type is a recursive object</a:t>
            </a:r>
          </a:p>
          <a:p>
            <a:pPr lvl="1">
              <a:defRPr/>
            </a:pPr>
            <a:r>
              <a:rPr lang="en-CA" dirty="0" smtClean="0"/>
              <a:t>linked lists and trees are classic examples in computer science of objects that can be implemented recursively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7C104-F9E3-421E-A763-254F457E2BA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/**</a:t>
            </a:r>
          </a:p>
          <a:p>
            <a:r>
              <a:rPr lang="en-CA" dirty="0"/>
              <a:t> * Sets the </a:t>
            </a:r>
            <a:r>
              <a:rPr lang="en-CA" dirty="0" smtClean="0"/>
              <a:t>element at </a:t>
            </a:r>
            <a:r>
              <a:rPr lang="en-CA" dirty="0"/>
              <a:t>the specified position</a:t>
            </a:r>
          </a:p>
          <a:p>
            <a:r>
              <a:rPr lang="en-CA" dirty="0"/>
              <a:t> * in the list.</a:t>
            </a:r>
          </a:p>
          <a:p>
            <a:r>
              <a:rPr lang="en-CA" dirty="0"/>
              <a:t> * </a:t>
            </a:r>
          </a:p>
          <a:p>
            <a:r>
              <a:rPr lang="en-CA" dirty="0"/>
              <a:t> * @</a:t>
            </a:r>
            <a:r>
              <a:rPr lang="en-CA" dirty="0" err="1"/>
              <a:t>param</a:t>
            </a:r>
            <a:r>
              <a:rPr lang="en-CA" dirty="0"/>
              <a:t> index </a:t>
            </a:r>
            <a:r>
              <a:rPr lang="en-CA" dirty="0" err="1"/>
              <a:t>index</a:t>
            </a:r>
            <a:r>
              <a:rPr lang="en-CA" dirty="0"/>
              <a:t> of the element to </a:t>
            </a:r>
            <a:r>
              <a:rPr lang="en-CA" dirty="0" smtClean="0"/>
              <a:t>set</a:t>
            </a:r>
          </a:p>
          <a:p>
            <a:r>
              <a:rPr lang="en-CA" dirty="0"/>
              <a:t> </a:t>
            </a:r>
            <a:r>
              <a:rPr lang="en-CA" dirty="0" smtClean="0"/>
              <a:t>* @</a:t>
            </a:r>
            <a:r>
              <a:rPr lang="en-CA" dirty="0" err="1" smtClean="0"/>
              <a:t>param</a:t>
            </a:r>
            <a:r>
              <a:rPr lang="en-CA" dirty="0" smtClean="0"/>
              <a:t> c new value of the element</a:t>
            </a:r>
            <a:endParaRPr lang="en-CA" dirty="0"/>
          </a:p>
          <a:p>
            <a:r>
              <a:rPr lang="en-CA" dirty="0"/>
              <a:t> * @</a:t>
            </a:r>
            <a:r>
              <a:rPr lang="en-CA" dirty="0" err="1"/>
              <a:t>param</a:t>
            </a:r>
            <a:r>
              <a:rPr lang="en-CA" dirty="0"/>
              <a:t> node The node at the head of the current </a:t>
            </a:r>
            <a:r>
              <a:rPr lang="en-CA" dirty="0" err="1"/>
              <a:t>sublist</a:t>
            </a:r>
            <a:endParaRPr lang="en-CA" dirty="0"/>
          </a:p>
          <a:p>
            <a:r>
              <a:rPr lang="en-CA" dirty="0"/>
              <a:t> */</a:t>
            </a:r>
          </a:p>
          <a:p>
            <a:r>
              <a:rPr lang="en-CA" dirty="0"/>
              <a:t>private static void set(</a:t>
            </a:r>
            <a:r>
              <a:rPr lang="en-CA" dirty="0" err="1"/>
              <a:t>int</a:t>
            </a:r>
            <a:r>
              <a:rPr lang="en-CA" dirty="0"/>
              <a:t> index, char c, Node node) {</a:t>
            </a:r>
          </a:p>
          <a:p>
            <a:r>
              <a:rPr lang="en-CA" dirty="0"/>
              <a:t>  </a:t>
            </a:r>
            <a:r>
              <a:rPr lang="en-CA" dirty="0" smtClean="0"/>
              <a:t>if </a:t>
            </a:r>
            <a:r>
              <a:rPr lang="en-CA" dirty="0"/>
              <a:t>(index == 0) {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 err="1"/>
              <a:t>node.data</a:t>
            </a:r>
            <a:r>
              <a:rPr lang="en-CA" dirty="0"/>
              <a:t> = c;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/>
              <a:t>return;</a:t>
            </a:r>
          </a:p>
          <a:p>
            <a:r>
              <a:rPr lang="en-CA" dirty="0"/>
              <a:t>  </a:t>
            </a:r>
            <a:r>
              <a:rPr lang="en-CA" dirty="0" smtClean="0"/>
              <a:t>}</a:t>
            </a:r>
            <a:endParaRPr lang="en-CA" dirty="0"/>
          </a:p>
          <a:p>
            <a:r>
              <a:rPr lang="en-CA" dirty="0"/>
              <a:t>  </a:t>
            </a:r>
            <a:r>
              <a:rPr lang="en-CA" dirty="0" err="1" smtClean="0"/>
              <a:t>LinkedList.set</a:t>
            </a:r>
            <a:r>
              <a:rPr lang="en-CA" dirty="0" smtClean="0"/>
              <a:t>(index </a:t>
            </a:r>
            <a:r>
              <a:rPr lang="en-CA" dirty="0"/>
              <a:t>- 1, c, </a:t>
            </a:r>
            <a:r>
              <a:rPr lang="en-CA" dirty="0" err="1"/>
              <a:t>node.next</a:t>
            </a:r>
            <a:r>
              <a:rPr lang="en-CA" dirty="0"/>
              <a:t>);</a:t>
            </a:r>
          </a:p>
          <a:p>
            <a:r>
              <a:rPr lang="en-CA" dirty="0" smtClean="0"/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449586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toString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finding the string representation of a list can be done recursively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/>
              <a:t>the string is </a:t>
            </a:r>
            <a:br>
              <a:rPr lang="en-CA" dirty="0"/>
            </a:b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"[a, x, r, a, s]</a:t>
            </a:r>
            <a:r>
              <a:rPr lang="en-CA" sz="1600" dirty="0" smtClean="0"/>
              <a:t> </a:t>
            </a:r>
          </a:p>
          <a:p>
            <a:pPr lvl="1">
              <a:defRPr/>
            </a:pPr>
            <a:r>
              <a:rPr lang="en-CA" dirty="0" smtClean="0"/>
              <a:t>the string is </a:t>
            </a:r>
            <a:br>
              <a:rPr lang="en-CA" dirty="0" smtClean="0"/>
            </a:br>
            <a:r>
              <a:rPr lang="en-CA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[" 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"a, " +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i="1" dirty="0" smtClean="0">
                <a:latin typeface="Courier New" pitchFamily="49" charset="0"/>
                <a:cs typeface="Courier New" pitchFamily="49" charset="0"/>
              </a:rPr>
              <a:t>the list['x', 'r', 'a', 's']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8EAE-DD13-4A61-9BFE-7850C63C0D3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576436" y="235684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946918" y="236113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4329486" y="236113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712054" y="236113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094622" y="236838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211941" y="255305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594509" y="255589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77076" y="25329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359645" y="253582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54334" y="25011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3536902" y="25011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4919469" y="25011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6302038" y="247537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7728299" y="248390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toString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r>
              <a:rPr lang="en-CA" dirty="0" smtClean="0"/>
              <a:t>base case: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sz="2000" dirty="0" smtClean="0"/>
              <a:t>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lvl="2">
              <a:defRPr/>
            </a:pPr>
            <a:r>
              <a:rPr lang="en-CA" dirty="0" smtClean="0"/>
              <a:t>return the value of the link as a string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"]"</a:t>
            </a:r>
          </a:p>
          <a:p>
            <a:pPr lvl="1">
              <a:defRPr/>
            </a:pPr>
            <a:r>
              <a:rPr lang="en-CA" dirty="0" smtClean="0"/>
              <a:t>recursive case: current link is not the last link</a:t>
            </a:r>
          </a:p>
          <a:p>
            <a:pPr lvl="2">
              <a:defRPr/>
            </a:pPr>
            <a:r>
              <a:rPr lang="en-CA" dirty="0" smtClean="0"/>
              <a:t>return the value of the link as a string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CA" dirty="0" smtClean="0"/>
              <a:t> + the rest of the list as a string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8EAE-DD13-4A61-9BFE-7850C63C0D3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55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6256B-92C9-45F1-B673-A2971358801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public String </a:t>
            </a:r>
            <a:r>
              <a:rPr lang="en-CA" dirty="0" err="1"/>
              <a:t>toString</a:t>
            </a:r>
            <a:r>
              <a:rPr lang="en-CA" dirty="0"/>
              <a:t>() {</a:t>
            </a:r>
          </a:p>
          <a:p>
            <a:r>
              <a:rPr lang="en-CA" dirty="0"/>
              <a:t>  if (</a:t>
            </a:r>
            <a:r>
              <a:rPr lang="en-CA" dirty="0" err="1"/>
              <a:t>this.size</a:t>
            </a:r>
            <a:r>
              <a:rPr lang="en-CA" dirty="0"/>
              <a:t> == 0) {</a:t>
            </a:r>
          </a:p>
          <a:p>
            <a:r>
              <a:rPr lang="en-CA" dirty="0"/>
              <a:t>    return "[]";</a:t>
            </a:r>
          </a:p>
          <a:p>
            <a:r>
              <a:rPr lang="en-CA" dirty="0"/>
              <a:t>  }</a:t>
            </a:r>
          </a:p>
          <a:p>
            <a:r>
              <a:rPr lang="en-CA" dirty="0"/>
              <a:t>  return "[" + </a:t>
            </a:r>
            <a:r>
              <a:rPr lang="en-CA" dirty="0" err="1"/>
              <a:t>LinkedList.toString</a:t>
            </a:r>
            <a:r>
              <a:rPr lang="en-CA" dirty="0"/>
              <a:t>(</a:t>
            </a:r>
            <a:r>
              <a:rPr lang="en-CA" dirty="0" err="1"/>
              <a:t>this.head</a:t>
            </a:r>
            <a:r>
              <a:rPr lang="en-CA" dirty="0"/>
              <a:t>);</a:t>
            </a:r>
          </a:p>
          <a:p>
            <a:r>
              <a:rPr lang="en-CA" dirty="0"/>
              <a:t>}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/>
              <a:t>private static String </a:t>
            </a:r>
            <a:r>
              <a:rPr lang="en-CA" dirty="0" err="1"/>
              <a:t>toString</a:t>
            </a:r>
            <a:r>
              <a:rPr lang="en-CA" dirty="0"/>
              <a:t>(Node n) {</a:t>
            </a:r>
          </a:p>
          <a:p>
            <a:r>
              <a:rPr lang="en-CA" dirty="0"/>
              <a:t>  if (</a:t>
            </a:r>
            <a:r>
              <a:rPr lang="en-CA" dirty="0" err="1"/>
              <a:t>n.next</a:t>
            </a:r>
            <a:r>
              <a:rPr lang="en-CA" dirty="0"/>
              <a:t> == null) {</a:t>
            </a:r>
          </a:p>
          <a:p>
            <a:r>
              <a:rPr lang="en-CA" dirty="0"/>
              <a:t>    return </a:t>
            </a:r>
            <a:r>
              <a:rPr lang="en-CA" dirty="0" err="1"/>
              <a:t>n.data</a:t>
            </a:r>
            <a:r>
              <a:rPr lang="en-CA" dirty="0"/>
              <a:t> + "]";</a:t>
            </a:r>
          </a:p>
          <a:p>
            <a:r>
              <a:rPr lang="en-CA" dirty="0"/>
              <a:t>  }</a:t>
            </a:r>
          </a:p>
          <a:p>
            <a:r>
              <a:rPr lang="en-CA" dirty="0"/>
              <a:t>  String s = </a:t>
            </a:r>
            <a:r>
              <a:rPr lang="en-CA" dirty="0" err="1"/>
              <a:t>n.data</a:t>
            </a:r>
            <a:r>
              <a:rPr lang="en-CA" dirty="0"/>
              <a:t> + ", ";</a:t>
            </a:r>
          </a:p>
          <a:p>
            <a:r>
              <a:rPr lang="en-CA" dirty="0"/>
              <a:t>  return s + </a:t>
            </a:r>
            <a:r>
              <a:rPr lang="en-CA" dirty="0" err="1"/>
              <a:t>LinkedList.toString</a:t>
            </a:r>
            <a:r>
              <a:rPr lang="en-CA" dirty="0"/>
              <a:t>(</a:t>
            </a:r>
            <a:r>
              <a:rPr lang="en-CA" dirty="0" err="1"/>
              <a:t>n.next</a:t>
            </a:r>
            <a:r>
              <a:rPr lang="en-CA" dirty="0"/>
              <a:t>);</a:t>
            </a:r>
          </a:p>
          <a:p>
            <a:r>
              <a:rPr lang="en-CA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 useful to ask if a list contains a particular element</a:t>
            </a:r>
          </a:p>
          <a:p>
            <a:r>
              <a:rPr lang="en-US" dirty="0" smtClean="0"/>
              <a:t>worst case: must visit every element of the list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('z')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576436" y="302575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946918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329486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712054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094622" y="30372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11941" y="322195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94509" y="322479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77076" y="320188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359645" y="320473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154334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3536902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4919469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6302038" y="314428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7728299" y="3152810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contains can be solved recursively</a:t>
            </a:r>
          </a:p>
          <a:p>
            <a:pPr lvl="1"/>
            <a:r>
              <a:rPr lang="en-US" dirty="0" smtClean="0"/>
              <a:t>base case: found the character we are looking for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 smtClean="0"/>
              <a:t> is equal to the character we are searching for</a:t>
            </a:r>
          </a:p>
          <a:p>
            <a:pPr lvl="3"/>
            <a:r>
              <a:rPr lang="en-US" dirty="0" smtClean="0"/>
              <a:t>return true</a:t>
            </a:r>
          </a:p>
          <a:p>
            <a:pPr lvl="1"/>
            <a:r>
              <a:rPr lang="en-US" dirty="0" smtClean="0"/>
              <a:t>base case: at the end of the list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false</a:t>
            </a:r>
          </a:p>
          <a:p>
            <a:pPr lvl="1"/>
            <a:r>
              <a:rPr lang="en-US" dirty="0" smtClean="0"/>
              <a:t>recursive case: have not found the character we are searching for and not at the end of the list</a:t>
            </a:r>
          </a:p>
          <a:p>
            <a:pPr lvl="2"/>
            <a:r>
              <a:rPr lang="en-US" dirty="0" smtClean="0"/>
              <a:t>search the </a:t>
            </a:r>
            <a:r>
              <a:rPr lang="en-US" dirty="0" err="1" smtClean="0"/>
              <a:t>sublist</a:t>
            </a:r>
            <a:r>
              <a:rPr lang="en-US" dirty="0" smtClean="0"/>
              <a:t> starting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/**</a:t>
            </a:r>
            <a:endParaRPr lang="en-US" dirty="0" smtClean="0"/>
          </a:p>
          <a:p>
            <a:r>
              <a:rPr lang="en-US" dirty="0" smtClean="0"/>
              <a:t> * Returns &lt;code&gt;true&lt;/code&gt; if this list contains the specified element.</a:t>
            </a:r>
          </a:p>
          <a:p>
            <a:r>
              <a:rPr lang="en-US" dirty="0" smtClean="0"/>
              <a:t> * </a:t>
            </a:r>
          </a:p>
          <a:p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c element to search for</a:t>
            </a:r>
          </a:p>
          <a:p>
            <a:r>
              <a:rPr lang="en-US" dirty="0" smtClean="0"/>
              <a:t> * @return &lt;code&gt;true&lt;/code&gt; if this list contains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</a:t>
            </a:r>
            <a:r>
              <a:rPr lang="en-US" dirty="0" smtClean="0"/>
              <a:t>* specified </a:t>
            </a:r>
            <a:r>
              <a:rPr lang="en-US" dirty="0" smtClean="0"/>
              <a:t>element</a:t>
            </a:r>
          </a:p>
          <a:p>
            <a:r>
              <a:rPr lang="en-US" dirty="0" smtClean="0"/>
              <a:t> */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contains(char c)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this.size</a:t>
            </a:r>
            <a:r>
              <a:rPr lang="en-US" dirty="0" smtClean="0"/>
              <a:t> == 0) {</a:t>
            </a:r>
          </a:p>
          <a:p>
            <a:r>
              <a:rPr lang="en-US" dirty="0" smtClean="0"/>
              <a:t>      return false;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</a:t>
            </a:r>
            <a:r>
              <a:rPr lang="en-US" dirty="0" smtClean="0"/>
              <a:t>return </a:t>
            </a:r>
            <a:r>
              <a:rPr lang="en-US" dirty="0" err="1" smtClean="0"/>
              <a:t>LinkedList.contains</a:t>
            </a:r>
            <a:r>
              <a:rPr lang="en-US" dirty="0" smtClean="0"/>
              <a:t>(c, </a:t>
            </a:r>
            <a:r>
              <a:rPr lang="en-US" dirty="0" err="1" smtClean="0"/>
              <a:t>this.head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* Returns &lt;code&gt;true&lt;/code&gt; if this list contains the specified element.</a:t>
            </a:r>
          </a:p>
          <a:p>
            <a:r>
              <a:rPr lang="en-US" dirty="0" smtClean="0"/>
              <a:t> * </a:t>
            </a:r>
          </a:p>
          <a:p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c element to search for</a:t>
            </a:r>
          </a:p>
          <a:p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node the node at the head of the current </a:t>
            </a:r>
            <a:r>
              <a:rPr lang="en-US" dirty="0" err="1" smtClean="0"/>
              <a:t>sublist</a:t>
            </a:r>
            <a:endParaRPr lang="en-US" dirty="0" smtClean="0"/>
          </a:p>
          <a:p>
            <a:r>
              <a:rPr lang="en-US" dirty="0" smtClean="0"/>
              <a:t> * @return &lt;code&gt;true&lt;/code&gt; if this list contains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</a:t>
            </a:r>
            <a:r>
              <a:rPr lang="en-US" dirty="0" smtClean="0"/>
              <a:t>* specified </a:t>
            </a:r>
            <a:r>
              <a:rPr lang="en-US" dirty="0" smtClean="0"/>
              <a:t>element</a:t>
            </a:r>
          </a:p>
          <a:p>
            <a:r>
              <a:rPr lang="en-US" dirty="0" smtClean="0"/>
              <a:t> */</a:t>
            </a:r>
          </a:p>
          <a:p>
            <a:r>
              <a:rPr lang="en-US" dirty="0" smtClean="0"/>
              <a:t>private static </a:t>
            </a:r>
            <a:r>
              <a:rPr lang="en-US" dirty="0" err="1" smtClean="0"/>
              <a:t>boolean</a:t>
            </a:r>
            <a:r>
              <a:rPr lang="en-US" dirty="0" smtClean="0"/>
              <a:t> contains(char c, Node </a:t>
            </a:r>
            <a:r>
              <a:rPr lang="en-US" dirty="0" err="1" smtClean="0"/>
              <a:t>node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node.data</a:t>
            </a:r>
            <a:r>
              <a:rPr lang="en-US" dirty="0" smtClean="0"/>
              <a:t> == c) {</a:t>
            </a:r>
          </a:p>
          <a:p>
            <a:r>
              <a:rPr lang="en-US" dirty="0" smtClean="0"/>
              <a:t>    return true;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node.next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  return false;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</a:t>
            </a:r>
            <a:r>
              <a:rPr lang="en-US" dirty="0" err="1" smtClean="0"/>
              <a:t>LinkedList.contains</a:t>
            </a:r>
            <a:r>
              <a:rPr lang="en-US" dirty="0" smtClean="0"/>
              <a:t>(c, </a:t>
            </a:r>
            <a:r>
              <a:rPr lang="en-US" dirty="0" err="1" smtClean="0"/>
              <a:t>node.next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closely related to contains is finding the index of an element in the list</a:t>
            </a:r>
          </a:p>
          <a:p>
            <a:r>
              <a:rPr lang="en-US" dirty="0" smtClean="0"/>
              <a:t>worst case: must visit every element of the list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('s')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576436" y="302575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946918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329486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712054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094622" y="30372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11941" y="322195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94509" y="322479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77076" y="320188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359645" y="320473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154334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3536902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4919469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6302038" y="314428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7728299" y="3152810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dirty="0" smtClean="0"/>
              <a:t> can be solved recursively</a:t>
            </a:r>
          </a:p>
          <a:p>
            <a:pPr lvl="1"/>
            <a:r>
              <a:rPr lang="en-US" dirty="0" smtClean="0"/>
              <a:t>base case: found the character we are looking for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 smtClean="0"/>
              <a:t> is equal to the character we are searching for</a:t>
            </a:r>
          </a:p>
          <a:p>
            <a:pPr lvl="3"/>
            <a:r>
              <a:rPr lang="en-US" dirty="0" smtClean="0"/>
              <a:t>return 0</a:t>
            </a:r>
          </a:p>
          <a:p>
            <a:pPr lvl="1"/>
            <a:r>
              <a:rPr lang="en-US" dirty="0" smtClean="0"/>
              <a:t>base case: at the end of the list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-1</a:t>
            </a:r>
          </a:p>
          <a:p>
            <a:pPr lvl="1"/>
            <a:r>
              <a:rPr lang="en-US" dirty="0" smtClean="0"/>
              <a:t>recursive case: have not found the character we are searching for and not at the end of the list</a:t>
            </a:r>
          </a:p>
          <a:p>
            <a:pPr lvl="2"/>
            <a:r>
              <a:rPr lang="en-US" dirty="0" smtClean="0"/>
              <a:t>search the </a:t>
            </a:r>
            <a:r>
              <a:rPr lang="en-US" dirty="0" err="1" smtClean="0"/>
              <a:t>sublist</a:t>
            </a:r>
            <a:r>
              <a:rPr lang="en-US" dirty="0" smtClean="0"/>
              <a:t> starting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1 +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structures (and algorithms) are one of the foundational elements of computer science</a:t>
            </a:r>
          </a:p>
          <a:p>
            <a:r>
              <a:rPr lang="en-US" dirty="0" smtClean="0"/>
              <a:t>a data structure is a way to organize and store data so that it can be used efficiently</a:t>
            </a:r>
          </a:p>
          <a:p>
            <a:pPr lvl="1"/>
            <a:r>
              <a:rPr lang="en-US" dirty="0" smtClean="0"/>
              <a:t>list – sequence of elements</a:t>
            </a:r>
          </a:p>
          <a:p>
            <a:pPr lvl="1"/>
            <a:r>
              <a:rPr lang="en-US" dirty="0" smtClean="0"/>
              <a:t>set – a group of unique elements</a:t>
            </a:r>
          </a:p>
          <a:p>
            <a:pPr lvl="1"/>
            <a:r>
              <a:rPr lang="en-US" dirty="0" smtClean="0"/>
              <a:t>map – access elements using a key</a:t>
            </a:r>
          </a:p>
          <a:p>
            <a:pPr lvl="1"/>
            <a:r>
              <a:rPr lang="en-US" dirty="0" smtClean="0">
                <a:hlinkClick r:id="rId2"/>
              </a:rPr>
              <a:t>many more...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</a:t>
            </a:r>
            <a:r>
              <a:rPr lang="en-US" dirty="0" smtClean="0"/>
              <a:t>* Returns the index of the first occurrence of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</a:t>
            </a:r>
            <a:r>
              <a:rPr lang="en-US" dirty="0" smtClean="0"/>
              <a:t>* specified </a:t>
            </a:r>
            <a:r>
              <a:rPr lang="en-US" dirty="0" smtClean="0"/>
              <a:t>element in </a:t>
            </a:r>
            <a:r>
              <a:rPr lang="en-US" dirty="0" smtClean="0"/>
              <a:t>this list</a:t>
            </a:r>
            <a:r>
              <a:rPr lang="en-US" dirty="0" smtClean="0"/>
              <a:t>, or -1 if this </a:t>
            </a:r>
            <a:r>
              <a:rPr lang="en-US" dirty="0" smtClean="0"/>
              <a:t>list</a:t>
            </a:r>
          </a:p>
          <a:p>
            <a:r>
              <a:rPr lang="en-US" dirty="0" smtClean="0"/>
              <a:t> </a:t>
            </a:r>
            <a:r>
              <a:rPr lang="en-US" dirty="0" smtClean="0"/>
              <a:t>* does </a:t>
            </a:r>
            <a:r>
              <a:rPr lang="en-US" dirty="0" smtClean="0"/>
              <a:t>not contain the element.</a:t>
            </a:r>
          </a:p>
          <a:p>
            <a:r>
              <a:rPr lang="en-US" dirty="0" smtClean="0"/>
              <a:t> </a:t>
            </a:r>
            <a:r>
              <a:rPr lang="en-US" dirty="0" smtClean="0"/>
              <a:t>* </a:t>
            </a:r>
          </a:p>
          <a:p>
            <a:r>
              <a:rPr lang="en-US" dirty="0" smtClean="0"/>
              <a:t> </a:t>
            </a:r>
            <a:r>
              <a:rPr lang="en-US" dirty="0" smtClean="0"/>
              <a:t>* @</a:t>
            </a:r>
            <a:r>
              <a:rPr lang="en-US" dirty="0" err="1" smtClean="0"/>
              <a:t>param</a:t>
            </a:r>
            <a:r>
              <a:rPr lang="en-US" dirty="0" smtClean="0"/>
              <a:t> c</a:t>
            </a:r>
          </a:p>
          <a:p>
            <a:r>
              <a:rPr lang="en-US" dirty="0" smtClean="0"/>
              <a:t> </a:t>
            </a:r>
            <a:r>
              <a:rPr lang="en-US" dirty="0" smtClean="0"/>
              <a:t>*          element to search for</a:t>
            </a:r>
          </a:p>
          <a:p>
            <a:r>
              <a:rPr lang="en-US" dirty="0" smtClean="0"/>
              <a:t> </a:t>
            </a:r>
            <a:r>
              <a:rPr lang="en-US" dirty="0" smtClean="0"/>
              <a:t>* @return the index of the first occurrence of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*</a:t>
            </a:r>
            <a:r>
              <a:rPr lang="en-US" dirty="0" smtClean="0"/>
              <a:t>         specified </a:t>
            </a:r>
            <a:r>
              <a:rPr lang="en-US" dirty="0" smtClean="0"/>
              <a:t>element in </a:t>
            </a:r>
            <a:r>
              <a:rPr lang="en-US" dirty="0" smtClean="0"/>
              <a:t>this list</a:t>
            </a:r>
            <a:r>
              <a:rPr lang="en-US" dirty="0" smtClean="0"/>
              <a:t>, or -1 if </a:t>
            </a:r>
            <a:r>
              <a:rPr lang="en-US" dirty="0" smtClean="0"/>
              <a:t>this</a:t>
            </a:r>
          </a:p>
          <a:p>
            <a:r>
              <a:rPr lang="en-US" dirty="0" smtClean="0"/>
              <a:t> </a:t>
            </a:r>
            <a:r>
              <a:rPr lang="en-US" dirty="0" smtClean="0"/>
              <a:t>*         list </a:t>
            </a:r>
            <a:r>
              <a:rPr lang="en-US" dirty="0" smtClean="0"/>
              <a:t>does not contain the element</a:t>
            </a:r>
          </a:p>
          <a:p>
            <a:r>
              <a:rPr lang="en-US" dirty="0" smtClean="0"/>
              <a:t> </a:t>
            </a:r>
            <a:r>
              <a:rPr lang="en-US" dirty="0" smtClean="0"/>
              <a:t>*/</a:t>
            </a:r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indexOf</a:t>
            </a:r>
            <a:r>
              <a:rPr lang="en-US" dirty="0" smtClean="0"/>
              <a:t>(char c)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this.size</a:t>
            </a:r>
            <a:r>
              <a:rPr lang="en-US" dirty="0" smtClean="0"/>
              <a:t> == 0) {</a:t>
            </a:r>
          </a:p>
          <a:p>
            <a:r>
              <a:rPr lang="en-US" dirty="0" smtClean="0"/>
              <a:t>    return -1;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</a:t>
            </a:r>
            <a:r>
              <a:rPr lang="en-US" dirty="0" err="1" smtClean="0"/>
              <a:t>LinkedList.indexOf</a:t>
            </a:r>
            <a:r>
              <a:rPr lang="en-US" dirty="0" smtClean="0"/>
              <a:t>(c, </a:t>
            </a:r>
            <a:r>
              <a:rPr lang="en-US" dirty="0" err="1" smtClean="0"/>
              <a:t>this.head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private </a:t>
            </a:r>
            <a:r>
              <a:rPr lang="en-US" dirty="0" smtClean="0"/>
              <a:t>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indexOf</a:t>
            </a:r>
            <a:r>
              <a:rPr lang="en-US" dirty="0" smtClean="0"/>
              <a:t>(char c, Node n) {</a:t>
            </a:r>
          </a:p>
          <a:p>
            <a:r>
              <a:rPr lang="en-US" dirty="0" smtClean="0"/>
              <a:t>  </a:t>
            </a:r>
            <a:r>
              <a:rPr lang="en-US" dirty="0" smtClean="0"/>
              <a:t>if (</a:t>
            </a:r>
            <a:r>
              <a:rPr lang="en-US" dirty="0" err="1" smtClean="0"/>
              <a:t>n.data</a:t>
            </a:r>
            <a:r>
              <a:rPr lang="en-US" dirty="0" smtClean="0"/>
              <a:t> == c) {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return 0;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</a:t>
            </a:r>
            <a:r>
              <a:rPr lang="en-US" dirty="0" smtClean="0"/>
              <a:t>if (</a:t>
            </a:r>
            <a:r>
              <a:rPr lang="en-US" dirty="0" err="1" smtClean="0"/>
              <a:t>n.next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return -1;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LinkedList.indexOf</a:t>
            </a:r>
            <a:r>
              <a:rPr lang="en-US" dirty="0" smtClean="0"/>
              <a:t>(c, </a:t>
            </a:r>
            <a:r>
              <a:rPr lang="en-US" dirty="0" err="1" smtClean="0"/>
              <a:t>n.next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if (</a:t>
            </a:r>
            <a:r>
              <a:rPr lang="en-US" dirty="0" err="1" smtClean="0"/>
              <a:t>i</a:t>
            </a:r>
            <a:r>
              <a:rPr lang="en-US" dirty="0" smtClean="0"/>
              <a:t> == -1) {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return -1;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</a:t>
            </a:r>
            <a:r>
              <a:rPr lang="en-US" dirty="0" smtClean="0"/>
              <a:t>return 1 +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Linked Lists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</a:t>
            </a:r>
            <a:r>
              <a:rPr lang="en-CA" dirty="0" smtClean="0"/>
              <a:t>data structure made up of a sequence of </a:t>
            </a:r>
            <a:r>
              <a:rPr lang="en-CA" dirty="0" smtClean="0"/>
              <a:t>nodes</a:t>
            </a:r>
          </a:p>
          <a:p>
            <a:pPr>
              <a:defRPr/>
            </a:pPr>
            <a:r>
              <a:rPr lang="en-CA" dirty="0" smtClean="0"/>
              <a:t>each node </a:t>
            </a:r>
            <a:r>
              <a:rPr lang="en-CA" dirty="0" smtClean="0"/>
              <a:t>has 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some data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a field </a:t>
            </a:r>
            <a:r>
              <a:rPr lang="en-CA" dirty="0" smtClean="0"/>
              <a:t>that contains a reference (a </a:t>
            </a:r>
            <a:r>
              <a:rPr lang="en-CA" i="1" dirty="0" smtClean="0"/>
              <a:t>link</a:t>
            </a:r>
            <a:r>
              <a:rPr lang="en-CA" dirty="0" smtClean="0"/>
              <a:t>) to the next </a:t>
            </a:r>
            <a:r>
              <a:rPr lang="en-CA" dirty="0" smtClean="0"/>
              <a:t>node</a:t>
            </a:r>
            <a:r>
              <a:rPr lang="en-CA" dirty="0" smtClean="0"/>
              <a:t> </a:t>
            </a:r>
            <a:r>
              <a:rPr lang="en-CA" dirty="0" smtClean="0"/>
              <a:t>in the sequence</a:t>
            </a:r>
          </a:p>
          <a:p>
            <a:pPr>
              <a:defRPr/>
            </a:pPr>
            <a:r>
              <a:rPr lang="en-CA" dirty="0" smtClean="0"/>
              <a:t>suppose we have a linked list that holds characters; a picture of our linked list would be: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490986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5789516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5618066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94622" y="492140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5106074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510891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508600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59645" y="508884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502839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28299" y="50369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7856" y="539029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2275" y="429310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536394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4350712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UML Class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7BE0B-0CEE-4641-91FF-C9F9238733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7505741"/>
              </p:ext>
            </p:extLst>
          </p:nvPr>
        </p:nvGraphicFramePr>
        <p:xfrm>
          <a:off x="2571750" y="1873611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LinkedList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size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head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7291332"/>
              </p:ext>
            </p:extLst>
          </p:nvPr>
        </p:nvGraphicFramePr>
        <p:xfrm>
          <a:off x="2555755" y="4408319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data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char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next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nodes are implementation details that the client does not need to know about</a:t>
            </a:r>
          </a:p>
          <a:p>
            <a:pPr lvl="1"/>
            <a:r>
              <a:rPr lang="en-US" dirty="0" smtClean="0"/>
              <a:t>can be private inner classes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529A4-9236-4C99-8AE7-13058A65792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 smtClean="0"/>
              <a:t>class </a:t>
            </a:r>
            <a:r>
              <a:rPr lang="en-US" dirty="0" err="1" smtClean="0"/>
              <a:t>LinkedList</a:t>
            </a:r>
            <a:r>
              <a:rPr lang="en-US" dirty="0" smtClean="0"/>
              <a:t> {</a:t>
            </a:r>
          </a:p>
          <a:p>
            <a:endParaRPr lang="en-US" dirty="0" smtClean="0"/>
          </a:p>
          <a:p>
            <a:r>
              <a:rPr lang="en-US" dirty="0" smtClean="0"/>
              <a:t>  private static class Node {</a:t>
            </a:r>
          </a:p>
          <a:p>
            <a:r>
              <a:rPr lang="en-US" dirty="0" smtClean="0"/>
              <a:t>    private char data;</a:t>
            </a:r>
          </a:p>
          <a:p>
            <a:r>
              <a:rPr lang="en-US" dirty="0" smtClean="0"/>
              <a:t>    private Node next;</a:t>
            </a:r>
          </a:p>
          <a:p>
            <a:endParaRPr lang="en-US" dirty="0" smtClean="0"/>
          </a:p>
          <a:p>
            <a:r>
              <a:rPr lang="en-US" dirty="0" smtClean="0"/>
              <a:t>    public Node(char c)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this.data</a:t>
            </a:r>
            <a:r>
              <a:rPr lang="en-US" dirty="0" smtClean="0"/>
              <a:t> = c;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this.next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 // ...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LinkedList constructor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sz="1600" dirty="0" smtClean="0"/>
          </a:p>
          <a:p>
            <a:endParaRPr lang="en-CA" sz="1600" dirty="0"/>
          </a:p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Create </a:t>
            </a:r>
            <a:r>
              <a:rPr lang="en-CA" sz="1600" dirty="0"/>
              <a:t>a linked list of </a:t>
            </a:r>
            <a:r>
              <a:rPr lang="en-CA" sz="1600" dirty="0" smtClean="0"/>
              <a:t>size 0.</a:t>
            </a:r>
            <a:endParaRPr lang="en-CA" sz="1600" dirty="0"/>
          </a:p>
          <a:p>
            <a:r>
              <a:rPr lang="en-CA" sz="1600" dirty="0"/>
              <a:t> * </a:t>
            </a:r>
          </a:p>
          <a:p>
            <a:r>
              <a:rPr lang="en-CA" sz="1600" dirty="0" smtClean="0"/>
              <a:t> */</a:t>
            </a:r>
            <a:endParaRPr lang="en-CA" sz="1600" dirty="0"/>
          </a:p>
          <a:p>
            <a:r>
              <a:rPr lang="en-CA" sz="1600" dirty="0"/>
              <a:t>public </a:t>
            </a:r>
            <a:r>
              <a:rPr lang="en-CA" sz="1600" dirty="0" err="1" smtClean="0"/>
              <a:t>LinkedList</a:t>
            </a:r>
            <a:r>
              <a:rPr lang="en-CA" sz="1600" dirty="0" smtClean="0"/>
              <a:t>() {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 </a:t>
            </a:r>
            <a:r>
              <a:rPr lang="en-CA" sz="1600" dirty="0"/>
              <a:t>= </a:t>
            </a:r>
            <a:r>
              <a:rPr lang="en-CA" sz="1600" dirty="0" smtClean="0"/>
              <a:t>0;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this.head</a:t>
            </a:r>
            <a:r>
              <a:rPr lang="en-CA" sz="1600" dirty="0" smtClean="0"/>
              <a:t> </a:t>
            </a:r>
            <a:r>
              <a:rPr lang="en-CA" sz="1600" dirty="0"/>
              <a:t>= null;</a:t>
            </a:r>
          </a:p>
          <a:p>
            <a:r>
              <a:rPr lang="en-CA" sz="1600" dirty="0"/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5DF35-5EE2-4B42-8F17-54C56D06F4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8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Node constructor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sz="1600" dirty="0" smtClean="0"/>
          </a:p>
          <a:p>
            <a:endParaRPr lang="en-CA" sz="1600" dirty="0"/>
          </a:p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Create </a:t>
            </a:r>
            <a:r>
              <a:rPr lang="en-CA" sz="1600" dirty="0"/>
              <a:t>a </a:t>
            </a:r>
            <a:r>
              <a:rPr lang="en-CA" sz="1600" dirty="0" smtClean="0"/>
              <a:t>node with the given character.</a:t>
            </a:r>
            <a:endParaRPr lang="en-CA" sz="1600" dirty="0"/>
          </a:p>
          <a:p>
            <a:r>
              <a:rPr lang="en-CA" sz="1600" dirty="0"/>
              <a:t> * </a:t>
            </a:r>
          </a:p>
          <a:p>
            <a:r>
              <a:rPr lang="en-CA" sz="1600" dirty="0" smtClean="0"/>
              <a:t> */</a:t>
            </a:r>
            <a:endParaRPr lang="en-CA" sz="1600" dirty="0"/>
          </a:p>
          <a:p>
            <a:r>
              <a:rPr lang="en-CA" sz="1600" dirty="0"/>
              <a:t>public </a:t>
            </a:r>
            <a:r>
              <a:rPr lang="en-CA" sz="1600" dirty="0" smtClean="0"/>
              <a:t>Node(char c) {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this.data</a:t>
            </a:r>
            <a:r>
              <a:rPr lang="en-CA" sz="1600" dirty="0" smtClean="0"/>
              <a:t> </a:t>
            </a:r>
            <a:r>
              <a:rPr lang="en-CA" sz="1600" dirty="0"/>
              <a:t>= c</a:t>
            </a:r>
            <a:r>
              <a:rPr lang="en-CA" sz="1600" dirty="0" smtClean="0"/>
              <a:t>;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this.next</a:t>
            </a:r>
            <a:r>
              <a:rPr lang="en-CA" sz="1600" dirty="0" smtClean="0"/>
              <a:t> </a:t>
            </a:r>
            <a:r>
              <a:rPr lang="en-CA" sz="1600" dirty="0"/>
              <a:t>= null;</a:t>
            </a:r>
          </a:p>
          <a:p>
            <a:r>
              <a:rPr lang="en-CA" sz="1600" dirty="0"/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5DF35-5EE2-4B42-8F17-54C56D06F4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13085</TotalTime>
  <Words>1914</Words>
  <Application>Microsoft Office PowerPoint</Application>
  <PresentationFormat>On-screen Show (4:3)</PresentationFormat>
  <Paragraphs>395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Origin</vt:lpstr>
      <vt:lpstr>Recursive Objects</vt:lpstr>
      <vt:lpstr>Recursive Objects</vt:lpstr>
      <vt:lpstr>Data Structures</vt:lpstr>
      <vt:lpstr>Linked Lists</vt:lpstr>
      <vt:lpstr>UML Class Diagram</vt:lpstr>
      <vt:lpstr>Node</vt:lpstr>
      <vt:lpstr>Slide 7</vt:lpstr>
      <vt:lpstr>LinkedList constructor</vt:lpstr>
      <vt:lpstr>Node constructor</vt:lpstr>
      <vt:lpstr>Creating a Linked List</vt:lpstr>
      <vt:lpstr>Add to end of list</vt:lpstr>
      <vt:lpstr>Slide 12</vt:lpstr>
      <vt:lpstr>Slide 13</vt:lpstr>
      <vt:lpstr>Getting an Element in the List</vt:lpstr>
      <vt:lpstr>Getting an Element in the List</vt:lpstr>
      <vt:lpstr>Slide 16</vt:lpstr>
      <vt:lpstr>Slide 17</vt:lpstr>
      <vt:lpstr>Setting an Element in the List</vt:lpstr>
      <vt:lpstr>Slide 19</vt:lpstr>
      <vt:lpstr>Slide 20</vt:lpstr>
      <vt:lpstr>toString</vt:lpstr>
      <vt:lpstr>toString</vt:lpstr>
      <vt:lpstr>Slide 23</vt:lpstr>
      <vt:lpstr>Finding an element  in the list</vt:lpstr>
      <vt:lpstr>Finding an element  in the list</vt:lpstr>
      <vt:lpstr>Slide 26</vt:lpstr>
      <vt:lpstr>Slide 27</vt:lpstr>
      <vt:lpstr>Finding an element  in the list</vt:lpstr>
      <vt:lpstr>Finding an element  in the list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979</cp:revision>
  <dcterms:created xsi:type="dcterms:W3CDTF">2006-08-16T00:00:00Z</dcterms:created>
  <dcterms:modified xsi:type="dcterms:W3CDTF">2013-03-20T00:26:20Z</dcterms:modified>
</cp:coreProperties>
</file>