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sldIdLst>
    <p:sldId id="620" r:id="rId2"/>
    <p:sldId id="621" r:id="rId3"/>
    <p:sldId id="622" r:id="rId4"/>
    <p:sldId id="623" r:id="rId5"/>
    <p:sldId id="625" r:id="rId6"/>
    <p:sldId id="624" r:id="rId7"/>
    <p:sldId id="626" r:id="rId8"/>
    <p:sldId id="627" r:id="rId9"/>
    <p:sldId id="628" r:id="rId10"/>
    <p:sldId id="629" r:id="rId11"/>
    <p:sldId id="630" r:id="rId12"/>
    <p:sldId id="631" r:id="rId13"/>
    <p:sldId id="641" r:id="rId14"/>
    <p:sldId id="634" r:id="rId15"/>
    <p:sldId id="642" r:id="rId16"/>
    <p:sldId id="643" r:id="rId17"/>
    <p:sldId id="644" r:id="rId18"/>
    <p:sldId id="645" r:id="rId19"/>
    <p:sldId id="632" r:id="rId20"/>
    <p:sldId id="633" r:id="rId21"/>
    <p:sldId id="646" r:id="rId22"/>
    <p:sldId id="635" r:id="rId23"/>
    <p:sldId id="636" r:id="rId24"/>
    <p:sldId id="64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890"/>
        <p:guide orient="horz" pos="3902"/>
        <p:guide orient="horz" pos="2341"/>
        <p:guide pos="5493"/>
        <p:guide pos="2880"/>
        <p:guide pos="3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2A5AF0-622E-4190-8ADA-3A9F9694A0CF}" type="datetimeFigureOut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6C69CC-4024-47A6-9A64-92F7C227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B55EA06-0302-4F54-BB5E-27BBD00E5610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DEAA-8FA5-43A8-A546-5BB1947F9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AC123-ABD3-40B3-946C-0259081C348C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1C79-851F-4999-829C-C7CB0E5BC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CBEA-62CD-4EB6-87ED-BF53808F7610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A8D7-7039-44E1-B0E5-06C74D2EB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0F4F-A3E9-4798-A885-C9E3FEB2175C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B14AA-D497-448F-91D0-0D4F764F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71D0-BCDC-404A-8CA9-1946B35F1B70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2ADD-4F40-4036-99A3-775606625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CBCA-5BCA-4358-8FD0-AD41BE96BACD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D620-6019-4E31-94D9-DEACF126A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8E09-8A05-4991-B2ED-22BD2B4D02B9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0E39-1020-40C6-A090-B5C96F5A3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6AAB-388E-4175-83B5-26436F4A219B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8D55-2DC1-4E21-8471-681135645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8D9A-AFCC-4637-BE0A-700953419E3B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E437-EC17-4F9A-88F1-A2487AF8A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3D0F-EF3F-41DB-B260-5E00866297CD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14A31-9F04-4728-BF9D-95EAA2242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C25D-C6AB-4B8A-B0D4-D49D6164CB2B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CF6D-C2BC-4987-8A38-1B8F52A5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50075-D9A9-4176-865F-2D1C1DA62E14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5087-027F-4AA8-8978-819E2611F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8BD4D9-9A3D-48B5-9CD1-7620FFDEB707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955948-1213-44A6-87C3-90CA82584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2" r:id="rId2"/>
    <p:sldLayoutId id="2147484283" r:id="rId3"/>
    <p:sldLayoutId id="2147484288" r:id="rId4"/>
    <p:sldLayoutId id="2147484284" r:id="rId5"/>
    <p:sldLayoutId id="2147484285" r:id="rId6"/>
    <p:sldLayoutId id="2147484289" r:id="rId7"/>
    <p:sldLayoutId id="2147484290" r:id="rId8"/>
    <p:sldLayoutId id="2147484291" r:id="rId9"/>
    <p:sldLayoutId id="2147484292" r:id="rId10"/>
    <p:sldLayoutId id="2147484286" r:id="rId11"/>
    <p:sldLayoutId id="214748429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  <a:p>
            <a:pPr>
              <a:defRPr/>
            </a:pPr>
            <a:r>
              <a:rPr lang="en-US" dirty="0" smtClean="0"/>
              <a:t>needs to interact with both the view and the model but does not own the view or model</a:t>
            </a:r>
          </a:p>
          <a:p>
            <a:pPr lvl="1">
              <a:defRPr/>
            </a:pP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9F05-234D-438A-AF53-1AB46A9CCA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816100" y="497205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1677988" y="422910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98675" y="46291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16389" idx="0"/>
            <a:endCxn id="7" idx="3"/>
          </p:cNvCxnSpPr>
          <p:nvPr/>
        </p:nvCxnSpPr>
        <p:spPr>
          <a:xfrm rot="5400000" flipH="1" flipV="1">
            <a:off x="2098675" y="4886325"/>
            <a:ext cx="171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7"/>
          <p:cNvSpPr txBox="1">
            <a:spLocks noChangeArrowheads="1"/>
          </p:cNvSpPr>
          <p:nvPr/>
        </p:nvSpPr>
        <p:spPr bwMode="auto">
          <a:xfrm>
            <a:off x="3663950" y="4972050"/>
            <a:ext cx="1563688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Controller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7"/>
          <p:cNvSpPr txBox="1">
            <a:spLocks noChangeArrowheads="1"/>
          </p:cNvSpPr>
          <p:nvPr/>
        </p:nvSpPr>
        <p:spPr bwMode="auto">
          <a:xfrm>
            <a:off x="6400800" y="4972050"/>
            <a:ext cx="874713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Model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2578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5600700" y="5143500"/>
            <a:ext cx="800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34"/>
          <p:cNvSpPr txBox="1">
            <a:spLocks noChangeArrowheads="1"/>
          </p:cNvSpPr>
          <p:nvPr/>
        </p:nvSpPr>
        <p:spPr bwMode="auto">
          <a:xfrm>
            <a:off x="613568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33147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16" idx="1"/>
          </p:cNvCxnSpPr>
          <p:nvPr/>
        </p:nvCxnSpPr>
        <p:spPr>
          <a:xfrm rot="10800000">
            <a:off x="2571750" y="5143500"/>
            <a:ext cx="742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34"/>
          <p:cNvSpPr txBox="1">
            <a:spLocks noChangeArrowheads="1"/>
          </p:cNvSpPr>
          <p:nvPr/>
        </p:nvSpPr>
        <p:spPr bwMode="auto">
          <a:xfrm>
            <a:off x="253523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350" y="4391025"/>
            <a:ext cx="11430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View is a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subclass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of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JFrame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9525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CA" smtClean="0"/>
              <a:t>CalcController: Other Actions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39418-A030-4097-944E-82355D6587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ontrols>
      <p:control spid="4098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CalcMVC Source Code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 code for the model, view, controller, and app can be found on the course web site with the lectures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1907B-3B2C-4E1A-8850-B251873035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actionPerformed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even with only 5 buttons and 2 menu items our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 is unwieldy</a:t>
            </a:r>
          </a:p>
          <a:p>
            <a:pPr lvl="1">
              <a:defRPr/>
            </a:pPr>
            <a:r>
              <a:rPr lang="en-US" dirty="0" smtClean="0"/>
              <a:t>imagine what would happen if you tried to implement a Controller this way for a big application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rather than one big </a:t>
            </a:r>
            <a:r>
              <a:rPr lang="en-US" dirty="0" err="1" smtClean="0"/>
              <a:t>actionPerformed</a:t>
            </a:r>
            <a:r>
              <a:rPr lang="en-US" dirty="0" smtClean="0"/>
              <a:t> method we can register a different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for each button</a:t>
            </a:r>
          </a:p>
          <a:p>
            <a:pPr lvl="1">
              <a:defRPr/>
            </a:pPr>
            <a:r>
              <a:rPr lang="en-US" dirty="0" smtClean="0"/>
              <a:t>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will be an object that has its own version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C7B0-775F-49F9-9E4A-756D696074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27389" y="5330031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DivideListener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2253" y="4523533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SubtractListener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724" y="3716338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25" y="1873611"/>
            <a:ext cx="2880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ArithmeticListener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8" idx="2"/>
            <a:endCxn id="7" idx="0"/>
          </p:cNvCxnSpPr>
          <p:nvPr/>
        </p:nvCxnSpPr>
        <p:spPr>
          <a:xfrm rot="5400000">
            <a:off x="2668348" y="1812685"/>
            <a:ext cx="1099777" cy="270752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8" idx="2"/>
            <a:endCxn id="5" idx="0"/>
          </p:cNvCxnSpPr>
          <p:nvPr/>
        </p:nvCxnSpPr>
        <p:spPr>
          <a:xfrm rot="16200000" flipH="1">
            <a:off x="4597833" y="2590728"/>
            <a:ext cx="2713470" cy="2765136"/>
          </a:xfrm>
          <a:prstGeom prst="bentConnector3">
            <a:avLst>
              <a:gd name="adj1" fmla="val 202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140965"/>
            <a:ext cx="0" cy="138256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whenever a listener receives an event corresponding to an arithmetic operation it does: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asks </a:t>
            </a:r>
            <a:r>
              <a:rPr lang="en-CA" dirty="0" err="1" smtClean="0"/>
              <a:t>CalcView</a:t>
            </a:r>
            <a:r>
              <a:rPr lang="en-CA" dirty="0" smtClean="0"/>
              <a:t> for the user value and converts it to a </a:t>
            </a:r>
            <a:r>
              <a:rPr lang="en-CA" dirty="0" err="1" smtClean="0"/>
              <a:t>BigInteger</a:t>
            </a:r>
            <a:endParaRPr lang="en-CA" dirty="0" smtClean="0"/>
          </a:p>
          <a:p>
            <a:pPr marL="1006475" lvl="2" indent="-457200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getUserValue</a:t>
            </a:r>
            <a:r>
              <a:rPr lang="en-CA" dirty="0" smtClean="0"/>
              <a:t> method</a:t>
            </a:r>
          </a:p>
          <a:p>
            <a:pPr marL="1006475" lvl="2" indent="-457200">
              <a:defRPr/>
            </a:pPr>
            <a:endParaRPr lang="en-CA" dirty="0" smtClean="0"/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asks </a:t>
            </a:r>
            <a:r>
              <a:rPr lang="en-CA" dirty="0" err="1" smtClean="0"/>
              <a:t>CalcModel</a:t>
            </a:r>
            <a:r>
              <a:rPr lang="en-CA" dirty="0" smtClean="0"/>
              <a:t> to perform the arithmetic operation</a:t>
            </a:r>
          </a:p>
          <a:p>
            <a:pPr marL="1006475" lvl="2" indent="-457200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doOperation</a:t>
            </a:r>
            <a:r>
              <a:rPr lang="en-CA" dirty="0" smtClean="0"/>
              <a:t> method</a:t>
            </a:r>
          </a:p>
          <a:p>
            <a:pPr marL="1006475" lvl="2" indent="-457200">
              <a:defRPr/>
            </a:pPr>
            <a:endParaRPr lang="en-CA" dirty="0" smtClean="0"/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updates the calculated value in </a:t>
            </a:r>
            <a:r>
              <a:rPr lang="en-CA" dirty="0" err="1" smtClean="0"/>
              <a:t>CalcView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E5CB-C2A5-4F46-B839-9A0E94333E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private abstract class </a:t>
            </a:r>
            <a:r>
              <a:rPr lang="en-US" sz="1600" dirty="0" err="1" smtClean="0"/>
              <a:t>ArithmeticListener</a:t>
            </a:r>
            <a:r>
              <a:rPr lang="en-US" sz="1600" dirty="0" smtClean="0"/>
              <a:t> implements </a:t>
            </a:r>
            <a:r>
              <a:rPr lang="en-US" sz="1600" dirty="0" err="1" smtClean="0"/>
              <a:t>ActionListener</a:t>
            </a:r>
            <a:r>
              <a:rPr lang="en-US" sz="1600" dirty="0" smtClean="0"/>
              <a:t> {</a:t>
            </a:r>
          </a:p>
          <a:p>
            <a:endParaRPr lang="en-US" sz="1600" dirty="0" smtClean="0"/>
          </a:p>
          <a:p>
            <a:r>
              <a:rPr lang="en-US" sz="1600" dirty="0" smtClean="0"/>
              <a:t>  @Override</a:t>
            </a:r>
          </a:p>
          <a:p>
            <a:r>
              <a:rPr lang="en-US" sz="1600" dirty="0" smtClean="0"/>
              <a:t>  public void </a:t>
            </a:r>
            <a:r>
              <a:rPr lang="en-US" sz="1600" dirty="0" err="1" smtClean="0"/>
              <a:t>actionPerformed</a:t>
            </a:r>
            <a:r>
              <a:rPr lang="en-US" sz="1600" dirty="0" smtClean="0"/>
              <a:t>(</a:t>
            </a:r>
            <a:r>
              <a:rPr lang="en-US" sz="1600" dirty="0" err="1" smtClean="0"/>
              <a:t>ActionEvent</a:t>
            </a:r>
            <a:r>
              <a:rPr lang="en-US" sz="1600" dirty="0" smtClean="0"/>
              <a:t> action)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</a:t>
            </a:r>
            <a:r>
              <a:rPr lang="en-US" sz="1600" dirty="0" err="1" smtClean="0"/>
              <a:t>this.getUserValue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if 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!= null)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this.doOperation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this.setCalculatedValue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}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9082" y="3256179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1.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082" y="3866166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2.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082" y="4235498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600" dirty="0" smtClean="0"/>
          </a:p>
          <a:p>
            <a:r>
              <a:rPr lang="en-US" sz="1600" dirty="0" smtClean="0"/>
              <a:t>  /**</a:t>
            </a:r>
          </a:p>
          <a:p>
            <a:r>
              <a:rPr lang="en-US" sz="1600" dirty="0" smtClean="0"/>
              <a:t>   * Subclasses will override this method to add, subtract,</a:t>
            </a:r>
          </a:p>
          <a:p>
            <a:r>
              <a:rPr lang="en-US" sz="1600" dirty="0" smtClean="0"/>
              <a:t>   * divide, multiply, etc., the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with the current</a:t>
            </a:r>
          </a:p>
          <a:p>
            <a:r>
              <a:rPr lang="en-US" sz="1600" dirty="0" smtClean="0"/>
              <a:t>   * calculated value.</a:t>
            </a:r>
          </a:p>
          <a:p>
            <a:r>
              <a:rPr lang="en-US" sz="1600" dirty="0" smtClean="0"/>
              <a:t>   */</a:t>
            </a:r>
          </a:p>
          <a:p>
            <a:r>
              <a:rPr lang="en-US" sz="1600" dirty="0" smtClean="0"/>
              <a:t>  protected abstract void </a:t>
            </a:r>
            <a:r>
              <a:rPr lang="en-US" sz="1600" dirty="0" err="1" smtClean="0"/>
              <a:t>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  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  private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getUserValue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null;</a:t>
            </a:r>
          </a:p>
          <a:p>
            <a:r>
              <a:rPr lang="en-US" sz="1600" dirty="0" smtClean="0"/>
              <a:t>    try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new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getView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getUserValue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catch(</a:t>
            </a:r>
            <a:r>
              <a:rPr lang="en-US" sz="1600" dirty="0" err="1" smtClean="0"/>
              <a:t>NumberFormatException</a:t>
            </a:r>
            <a:r>
              <a:rPr lang="en-US" sz="1600" dirty="0" smtClean="0"/>
              <a:t> ex)</a:t>
            </a:r>
          </a:p>
          <a:p>
            <a:r>
              <a:rPr lang="en-US" sz="1600" dirty="0" smtClean="0"/>
              <a:t>    {}</a:t>
            </a:r>
          </a:p>
          <a:p>
            <a:r>
              <a:rPr lang="en-US" sz="1600" dirty="0" smtClean="0"/>
              <a:t>    return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}</a:t>
            </a:r>
          </a:p>
          <a:p>
            <a:endParaRPr lang="en-US" sz="1600" dirty="0" smtClean="0"/>
          </a:p>
          <a:p>
            <a:r>
              <a:rPr lang="en-US" sz="1600" dirty="0" smtClean="0"/>
              <a:t>  private void </a:t>
            </a:r>
            <a:r>
              <a:rPr lang="en-US" sz="1600" dirty="0" err="1" smtClean="0"/>
              <a:t>setCalculatedValue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>
                <a:solidFill>
                  <a:srgbClr val="FF0000"/>
                </a:solidFill>
              </a:rPr>
              <a:t>getView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setCalcValue</a:t>
            </a:r>
            <a:r>
              <a:rPr lang="en-US" sz="1600" dirty="0" smtClean="0"/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getModel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getCalcValue</a:t>
            </a:r>
            <a:r>
              <a:rPr lang="en-US" sz="1600" dirty="0" smtClean="0"/>
              <a:t>().</a:t>
            </a:r>
          </a:p>
          <a:p>
            <a:r>
              <a:rPr lang="en-US" sz="1600" dirty="0" smtClean="0"/>
              <a:t>                             </a:t>
            </a:r>
            <a:r>
              <a:rPr lang="en-US" sz="1600" dirty="0" err="1" smtClean="0"/>
              <a:t>toString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  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94338" y="3313786"/>
            <a:ext cx="321113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Note: these methods need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access to the view and model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which are associated with the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controller.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we give the listeners access to the view and model?</a:t>
            </a:r>
          </a:p>
          <a:p>
            <a:pPr lvl="1"/>
            <a:r>
              <a:rPr lang="en-US" dirty="0" smtClean="0"/>
              <a:t>could use aggregation</a:t>
            </a:r>
          </a:p>
          <a:p>
            <a:pPr lvl="1"/>
            <a:r>
              <a:rPr lang="en-US" dirty="0" smtClean="0"/>
              <a:t>alternatively, we can make the listeners be inner classes of the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AD620-6019-4E31-94D9-DEACF126A5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Inner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inner class is a (non-static) class that is defined inside of another class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class Outer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Outer's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attributes and methods</a:t>
            </a:r>
          </a:p>
          <a:p>
            <a:pPr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class Inner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 // Inner's attributes and methods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F4634-B6F2-46AC-8887-D21C102F08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CA" smtClean="0"/>
              <a:t>CalcController: Attributes &amp; Constructor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43E50-FF39-4520-AA17-48DC37C038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ontrols>
      <p:control spid="1026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inner class has access to the attributes and methods of its enclosing class, even the private ones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Outer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class Inner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num) {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num;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EA99-BD43-4E18-879E-AD8419AA0C7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5086350"/>
            <a:ext cx="28717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note not </a:t>
            </a:r>
            <a:r>
              <a:rPr lang="en-CA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this.outerInt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478606"/>
            <a:ext cx="31910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use </a:t>
            </a:r>
            <a:r>
              <a:rPr lang="en-CA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Outer.this.outerInt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public class CalcController2 {</a:t>
            </a:r>
          </a:p>
          <a:p>
            <a:r>
              <a:rPr lang="en-US" sz="1400" dirty="0" smtClean="0"/>
              <a:t>  // ...</a:t>
            </a:r>
          </a:p>
          <a:p>
            <a:endParaRPr lang="en-US" sz="1400" dirty="0" smtClean="0"/>
          </a:p>
          <a:p>
            <a:r>
              <a:rPr lang="en-US" sz="1400" dirty="0" smtClean="0"/>
              <a:t>  // inner class of CalcController2</a:t>
            </a:r>
          </a:p>
          <a:p>
            <a:r>
              <a:rPr lang="en-US" sz="1400" dirty="0" smtClean="0"/>
              <a:t>  private abstract class </a:t>
            </a:r>
            <a:r>
              <a:rPr lang="en-US" sz="1400" dirty="0" err="1" smtClean="0"/>
              <a:t>ArithmeticListener</a:t>
            </a:r>
            <a:r>
              <a:rPr lang="en-US" sz="1400" dirty="0" smtClean="0"/>
              <a:t> implements</a:t>
            </a:r>
          </a:p>
          <a:p>
            <a:r>
              <a:rPr lang="en-US" sz="1400" dirty="0" smtClean="0"/>
              <a:t>                                            </a:t>
            </a:r>
            <a:r>
              <a:rPr lang="en-US" sz="1400" dirty="0" err="1" smtClean="0"/>
              <a:t>ActionListener</a:t>
            </a:r>
            <a:r>
              <a:rPr lang="en-US" sz="1400" dirty="0" smtClean="0"/>
              <a:t> {</a:t>
            </a:r>
          </a:p>
          <a:p>
            <a:r>
              <a:rPr lang="en-US" sz="1400" dirty="0" smtClean="0"/>
              <a:t>    // ...</a:t>
            </a:r>
          </a:p>
          <a:p>
            <a:r>
              <a:rPr lang="en-US" sz="1400" dirty="0" smtClean="0"/>
              <a:t>  }</a:t>
            </a:r>
          </a:p>
          <a:p>
            <a:endParaRPr lang="en-US" sz="1400" dirty="0" smtClean="0"/>
          </a:p>
          <a:p>
            <a:r>
              <a:rPr lang="en-US" sz="1400" dirty="0" smtClean="0"/>
              <a:t>  // inner class of CalcController2</a:t>
            </a:r>
          </a:p>
          <a:p>
            <a:r>
              <a:rPr lang="en-US" sz="1400" dirty="0" smtClean="0"/>
              <a:t>  private class </a:t>
            </a:r>
            <a:r>
              <a:rPr lang="en-US" sz="1400" dirty="0" err="1" smtClean="0"/>
              <a:t>SumListener</a:t>
            </a:r>
            <a:r>
              <a:rPr lang="en-US" sz="1400" dirty="0" smtClean="0"/>
              <a:t> extends </a:t>
            </a:r>
            <a:r>
              <a:rPr lang="en-US" sz="1400" dirty="0" err="1" smtClean="0"/>
              <a:t>ArithmeticListener</a:t>
            </a:r>
            <a:r>
              <a:rPr lang="en-US" sz="1400" dirty="0" smtClean="0"/>
              <a:t> {</a:t>
            </a:r>
          </a:p>
          <a:p>
            <a:r>
              <a:rPr lang="en-US" sz="1400" dirty="0" smtClean="0"/>
              <a:t>    @Override</a:t>
            </a:r>
          </a:p>
          <a:p>
            <a:r>
              <a:rPr lang="en-US" sz="1400" dirty="0" smtClean="0"/>
              <a:t>    protected void </a:t>
            </a:r>
            <a:r>
              <a:rPr lang="en-US" sz="1400" dirty="0" err="1" smtClean="0"/>
              <a:t>doOperation</a:t>
            </a:r>
            <a:r>
              <a:rPr lang="en-US" sz="1400" dirty="0" smtClean="0"/>
              <a:t>(</a:t>
            </a:r>
            <a:r>
              <a:rPr lang="en-US" sz="1400" dirty="0" err="1" smtClean="0"/>
              <a:t>BigInteger</a:t>
            </a:r>
            <a:r>
              <a:rPr lang="en-US" sz="1400" dirty="0" smtClean="0"/>
              <a:t> </a:t>
            </a:r>
            <a:r>
              <a:rPr lang="en-US" sz="1400" dirty="0" err="1" smtClean="0"/>
              <a:t>userValue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  // ...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}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SumListener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 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private class </a:t>
            </a:r>
            <a:r>
              <a:rPr lang="en-US" sz="1600" dirty="0" err="1" smtClean="0"/>
              <a:t>SumListener</a:t>
            </a:r>
            <a:r>
              <a:rPr lang="en-US" sz="1600" dirty="0" smtClean="0"/>
              <a:t> extends </a:t>
            </a:r>
            <a:r>
              <a:rPr lang="en-US" sz="1600" dirty="0" err="1" smtClean="0"/>
              <a:t>ArithmeticListener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@Override</a:t>
            </a:r>
          </a:p>
          <a:p>
            <a:r>
              <a:rPr lang="en-US" sz="1600" dirty="0" smtClean="0"/>
              <a:t>  protected void </a:t>
            </a:r>
            <a:r>
              <a:rPr lang="en-US" sz="1600" dirty="0" err="1" smtClean="0"/>
              <a:t>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if 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!= null)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getModel</a:t>
            </a:r>
            <a:r>
              <a:rPr lang="en-US" sz="1600" dirty="0" smtClean="0"/>
              <a:t>().sum(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ACA8F-56B6-41AE-91D5-E794AF1FDDD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Why Use Inner Classes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only the controller needs to create instances of the various listeners</a:t>
            </a:r>
          </a:p>
          <a:p>
            <a:pPr lvl="1">
              <a:defRPr/>
            </a:pPr>
            <a:r>
              <a:rPr lang="en-CA" dirty="0" smtClean="0"/>
              <a:t>i.e., the listeners are not useful outside of the controller</a:t>
            </a:r>
          </a:p>
          <a:p>
            <a:pPr lvl="1">
              <a:defRPr/>
            </a:pPr>
            <a:r>
              <a:rPr lang="en-CA" dirty="0" smtClean="0"/>
              <a:t>making the listeners private inner classes ensures that only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CA" dirty="0" smtClean="0"/>
              <a:t> can instantiate the listeners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listeners need access to private methods inside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CA" dirty="0" smtClean="0"/>
              <a:t> (namely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getView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CA" dirty="0" smtClean="0"/>
              <a:t>)</a:t>
            </a:r>
          </a:p>
          <a:p>
            <a:pPr lvl="1">
              <a:defRPr/>
            </a:pPr>
            <a:r>
              <a:rPr lang="en-CA" dirty="0" smtClean="0"/>
              <a:t>inner classes can access private methods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3DC38-5325-41B5-A0ED-40847FE67AE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using multiple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changes to the view to support the adding of listeners</a:t>
            </a:r>
          </a:p>
          <a:p>
            <a:r>
              <a:rPr lang="en-US" dirty="0" smtClean="0"/>
              <a:t>source code is available from the course web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our application only uses events that are fired by buttons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 button fires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event whenever it is clicked</a:t>
            </a:r>
          </a:p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listens for fired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how? by implementing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interface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 e);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0899-A215-43AE-A833-6E6408A736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was registered to listen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r>
              <a:rPr lang="en-US" dirty="0" smtClean="0"/>
              <a:t> fired by the various buttons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dirty="0" smtClean="0"/>
              <a:t> (see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setCommand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whenever a button fires an event, it passes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object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via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</a:p>
          <a:p>
            <a:pPr lvl="1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is responsible for dealing with the different actions (open, save, sum, etc)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33647-C244-464F-A67E-F77B042412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A9DAA-0E1E-4DD7-9FC3-B9D2E15367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563" t="17834" r="71796" b="51593"/>
          <a:stretch>
            <a:fillRect/>
          </a:stretch>
        </p:blipFill>
        <p:spPr bwMode="auto">
          <a:xfrm>
            <a:off x="519113" y="1574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getOpenFile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43700" y="31734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2050" y="42275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86350" y="3829050"/>
            <a:ext cx="239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getLastUserValue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1714500" y="46291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70050" y="4202113"/>
            <a:ext cx="1839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setUserValue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29000" y="4114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14900" y="3771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CA" smtClean="0"/>
              <a:t>CalcController: Open a File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B32A-032B-4E05-BD2D-1905E6D662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ontrols>
      <p:control spid="2050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Saving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BB8DF-9C89-4F8B-8429-AA98972F7B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l="2563" t="17587" r="71796" b="39101"/>
          <a:stretch>
            <a:fillRect/>
          </a:stretch>
        </p:blipFill>
        <p:spPr bwMode="auto">
          <a:xfrm>
            <a:off x="482600" y="1314450"/>
            <a:ext cx="1143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getSaveFile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43700" y="31734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save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CA" smtClean="0"/>
              <a:t>CalcController: Save a File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B8457-2541-4E46-9E90-ABE0C0754C0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controls>
      <p:control spid="3074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2927" t="56316" r="39024" b="12106"/>
          <a:stretch>
            <a:fillRect/>
          </a:stretch>
        </p:blipFill>
        <p:spPr bwMode="auto">
          <a:xfrm>
            <a:off x="971550" y="1943100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Sum, Subtract, Multiply, Divide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getUserValue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163" y="3173413"/>
            <a:ext cx="598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  <p:bldP spid="24" grpId="0"/>
      <p:bldP spid="25" grpId="0"/>
      <p:bldP spid="27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11891</TotalTime>
  <Words>814</Words>
  <Application>Microsoft Office PowerPoint</Application>
  <PresentationFormat>On-screen Show (4:3)</PresentationFormat>
  <Paragraphs>239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Controller</vt:lpstr>
      <vt:lpstr>CalcController: Attributes &amp; Constructor</vt:lpstr>
      <vt:lpstr>CalcController</vt:lpstr>
      <vt:lpstr>Slide 4</vt:lpstr>
      <vt:lpstr>Opening a File</vt:lpstr>
      <vt:lpstr>CalcController: Open a File</vt:lpstr>
      <vt:lpstr>Saving a File</vt:lpstr>
      <vt:lpstr>CalcController: Save a File</vt:lpstr>
      <vt:lpstr>Sum, Subtract, Multiply, Divide</vt:lpstr>
      <vt:lpstr>CalcController: Other Actions</vt:lpstr>
      <vt:lpstr>CalcMVC Source Code</vt:lpstr>
      <vt:lpstr>actionPerformed</vt:lpstr>
      <vt:lpstr>Calculator Listeners</vt:lpstr>
      <vt:lpstr>Calculator Listener</vt:lpstr>
      <vt:lpstr>ArithmeticListener</vt:lpstr>
      <vt:lpstr>ArithmeticListener</vt:lpstr>
      <vt:lpstr>ArithmeticListener</vt:lpstr>
      <vt:lpstr>Inner Classes</vt:lpstr>
      <vt:lpstr>Inner Classes</vt:lpstr>
      <vt:lpstr>Inner Classes</vt:lpstr>
      <vt:lpstr>ArithmeticListener</vt:lpstr>
      <vt:lpstr>SumListener</vt:lpstr>
      <vt:lpstr>Why Use Inner Classes</vt:lpstr>
      <vt:lpstr>Calculator using multiple listeners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941</cp:revision>
  <dcterms:created xsi:type="dcterms:W3CDTF">2006-08-16T00:00:00Z</dcterms:created>
  <dcterms:modified xsi:type="dcterms:W3CDTF">2013-03-11T02:44:51Z</dcterms:modified>
</cp:coreProperties>
</file>