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620" r:id="rId2"/>
    <p:sldId id="602" r:id="rId3"/>
    <p:sldId id="603" r:id="rId4"/>
    <p:sldId id="604" r:id="rId5"/>
    <p:sldId id="606" r:id="rId6"/>
    <p:sldId id="605" r:id="rId7"/>
    <p:sldId id="607" r:id="rId8"/>
    <p:sldId id="621" r:id="rId9"/>
    <p:sldId id="623" r:id="rId10"/>
    <p:sldId id="608" r:id="rId11"/>
    <p:sldId id="609" r:id="rId12"/>
    <p:sldId id="622" r:id="rId13"/>
    <p:sldId id="610" r:id="rId14"/>
    <p:sldId id="611" r:id="rId15"/>
    <p:sldId id="624" r:id="rId16"/>
    <p:sldId id="612" r:id="rId17"/>
    <p:sldId id="613" r:id="rId18"/>
    <p:sldId id="614" r:id="rId19"/>
    <p:sldId id="615" r:id="rId20"/>
    <p:sldId id="616" r:id="rId21"/>
    <p:sldId id="617" r:id="rId22"/>
    <p:sldId id="618" r:id="rId23"/>
    <p:sldId id="61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26" d="100"/>
          <a:sy n="126" d="100"/>
        </p:scale>
        <p:origin x="-1200" y="-84"/>
      </p:cViewPr>
      <p:guideLst>
        <p:guide orient="horz" pos="890"/>
        <p:guide orient="horz" pos="3902"/>
        <p:guide orient="horz" pos="2341"/>
        <p:guide pos="304"/>
        <p:guide pos="5493"/>
        <p:guide pos="2880"/>
        <p:guide pos="3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F3D44-0702-4E7A-8B88-76DA756F5D4C}" type="datetimeFigureOut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99F250-ABAA-4B0C-80E4-3B3E2DE77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990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8993B05-4A03-432A-82EE-71EB06C03B4E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29C2-225B-4AD7-A7C6-C260C87E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0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BB8D-9B7C-4915-B741-E33976B77D0A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8E7A-47B6-4FBE-8299-E8315ADFC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813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CC17-1E50-434C-B48F-0A7265394989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8E3D-8AD6-4EEA-8DB1-8658B8E6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00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FFA6-6CED-4F81-9150-08157A05051F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D23B-0773-41B2-B119-FC4930D1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2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C869-4E93-4459-97DC-31CBA9C16829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D59C-11DB-4AA9-A852-C39729B9F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4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6378-CF5E-45F7-BC3E-B9952120003C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C8B5-32AD-4C7C-961A-617B5D0F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07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D502-1C16-43DC-A28F-5FE0B12C0A38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DB11B-DB4D-4717-BA4A-540FC085B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370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259C-1943-4EE2-8F76-6816A342FDDF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6FB2-6682-4A91-B266-9A7DF863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E515-3AAB-4681-B9D4-35CB13B7075C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3DBC-BAF6-40B3-A03D-CA20906A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35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7731-144F-430F-A08B-AB12D2960A45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60ED9-17BB-40E1-915A-E4C54315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7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93F8-56B6-4139-8DD6-559A5167DBBB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C37F-E3F6-4A23-926D-A0190EC17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4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3DA6-9E50-4E64-B631-0CA616EA4D81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CBA7-3073-4FAC-81B7-1DB587BA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65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B9F17-01AC-4420-A075-D4360BB102D3}" type="datetime1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0E9EF-3D1E-4224-8204-14E18060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5580" y="3886200"/>
            <a:ext cx="7028054" cy="990600"/>
          </a:xfrm>
        </p:spPr>
        <p:txBody>
          <a:bodyPr/>
          <a:lstStyle/>
          <a:p>
            <a:r>
              <a:rPr lang="en-US" dirty="0" smtClean="0"/>
              <a:t>Graphical User Interfaces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01050" cy="914400"/>
          </a:xfrm>
        </p:spPr>
        <p:txBody>
          <a:bodyPr/>
          <a:lstStyle/>
          <a:p>
            <a:r>
              <a:rPr lang="en-CA" smtClean="0"/>
              <a:t>CalcView: Menubar, Menu, Menu Items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B137C-3066-4AC8-B4C9-350E5437E4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ontrols>
      <p:control spid="1026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Labels and Text Fields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label displays </a:t>
            </a:r>
            <a:r>
              <a:rPr lang="en-CA" dirty="0" err="1" smtClean="0"/>
              <a:t>unselectable</a:t>
            </a:r>
            <a:r>
              <a:rPr lang="en-CA" dirty="0" smtClean="0"/>
              <a:t> text and images</a:t>
            </a:r>
          </a:p>
          <a:p>
            <a:pPr>
              <a:defRPr/>
            </a:pPr>
            <a:r>
              <a:rPr lang="en-CA" dirty="0" smtClean="0"/>
              <a:t>a text field is a single line of editable text</a:t>
            </a:r>
          </a:p>
          <a:p>
            <a:pPr lvl="1">
              <a:defRPr/>
            </a:pPr>
            <a:r>
              <a:rPr lang="en-CA" dirty="0" smtClean="0"/>
              <a:t>the ability to edit the text can be turned on and 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848FD-6BB4-4E9C-9C3A-1F46AF52F5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9850" y="6373813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http://docs.oracle.com/javase/tutorial/uiswing/components/textfield.html</a:t>
            </a:r>
            <a:endParaRPr lang="en-US" dirty="0">
              <a:latin typeface="+mn-lt"/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28950"/>
            <a:ext cx="56721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2588" y="457200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1588" y="462915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863" y="4629150"/>
            <a:ext cx="20208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off)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4125" y="4629150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on)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0"/>
          </p:cNvCxnSpPr>
          <p:nvPr/>
        </p:nvCxnSpPr>
        <p:spPr>
          <a:xfrm rot="16200000" flipV="1">
            <a:off x="1840707" y="4253706"/>
            <a:ext cx="628650" cy="7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rot="16200000" flipV="1">
            <a:off x="3255963" y="4038600"/>
            <a:ext cx="742950" cy="438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</p:cNvCxnSpPr>
          <p:nvPr/>
        </p:nvCxnSpPr>
        <p:spPr>
          <a:xfrm rot="5400000" flipH="1" flipV="1">
            <a:off x="5412582" y="4118768"/>
            <a:ext cx="685800" cy="3349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rot="16200000" flipV="1">
            <a:off x="6511926" y="3811587"/>
            <a:ext cx="800100" cy="835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46008" y="5848494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http://docs.oracle.com/javase/tutorial/uiswing/components/label.html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label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label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("text for the label");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create a text field (20 characters wide)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Labels and Text Fields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DE541-AF2C-4D63-8808-9C88652BAE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ontrols>
      <p:control spid="2050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Buttons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button responds to the user pointing and clicking the mouse on it (or the user pressing the Enter key when the button has the focus)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7EAC7-AE39-4DDE-B3B8-384E0C44ED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2976563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9663" y="6373813"/>
            <a:ext cx="774858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http://docs.oracle.com/javase/tutorial/uiswing/components/button.html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550" y="4629150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button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JButton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5485607" y="3488531"/>
            <a:ext cx="912812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16200000" flipV="1">
            <a:off x="5914232" y="3917156"/>
            <a:ext cx="912812" cy="511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rot="5400000" flipH="1" flipV="1">
            <a:off x="6285707" y="4056856"/>
            <a:ext cx="912812" cy="231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</p:cNvCxnSpPr>
          <p:nvPr/>
        </p:nvCxnSpPr>
        <p:spPr>
          <a:xfrm rot="5400000" flipH="1" flipV="1">
            <a:off x="6542882" y="3799681"/>
            <a:ext cx="912812" cy="746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</p:cNvCxnSpPr>
          <p:nvPr/>
        </p:nvCxnSpPr>
        <p:spPr>
          <a:xfrm rot="5400000" flipH="1" flipV="1">
            <a:off x="6885782" y="3456781"/>
            <a:ext cx="912812" cy="1431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button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button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text for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button");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Buttons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D5204-2A11-4258-9F7B-DBB4BAEBAA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controls>
      <p:control spid="3074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File Chooser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file chooser provides a GUI for selecting a file to open (read) or save (write)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69347-C813-4E84-8BDC-2CAA80DC895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00300"/>
            <a:ext cx="49149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5038" y="2400300"/>
            <a:ext cx="25003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file chooser (for</a:t>
            </a:r>
          </a:p>
          <a:p>
            <a:pPr algn="ctr">
              <a:defRPr/>
            </a:pPr>
            <a:r>
              <a:rPr lang="en-CA" dirty="0">
                <a:latin typeface="+mn-lt"/>
              </a:rPr>
              <a:t>choosing a file to open)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JFileChooser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759" y="6373813"/>
            <a:ext cx="7915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http://docs.oracle.com/javase/tutorial/uiswing/components/filechooser.html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File Chooser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D077E-59D8-4F70-AB11-F5B29AC05A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ontrols>
      <p:control spid="4098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Event Driven Programming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 far we have a View with some UI elements (buttons, text fields, menu items)</a:t>
            </a:r>
          </a:p>
          <a:p>
            <a:pPr lvl="1">
              <a:defRPr/>
            </a:pPr>
            <a:r>
              <a:rPr lang="en-CA" dirty="0" smtClean="0"/>
              <a:t>now we need to implement the actions</a:t>
            </a:r>
          </a:p>
          <a:p>
            <a:pPr>
              <a:defRPr/>
            </a:pPr>
            <a:r>
              <a:rPr lang="en-CA" dirty="0" smtClean="0"/>
              <a:t>each UI element is a source of events</a:t>
            </a:r>
          </a:p>
          <a:p>
            <a:pPr lvl="1">
              <a:defRPr/>
            </a:pPr>
            <a:r>
              <a:rPr lang="en-CA" dirty="0" smtClean="0"/>
              <a:t>button pressed, slider moved, text changed (text field), etc.</a:t>
            </a:r>
          </a:p>
          <a:p>
            <a:pPr>
              <a:defRPr/>
            </a:pPr>
            <a:r>
              <a:rPr lang="en-CA" dirty="0" smtClean="0"/>
              <a:t>when the user interacts with a UI element an event is triggered</a:t>
            </a:r>
          </a:p>
          <a:p>
            <a:pPr lvl="1">
              <a:defRPr/>
            </a:pPr>
            <a:r>
              <a:rPr lang="en-CA" dirty="0" smtClean="0"/>
              <a:t>this causes an event object to be sent to every object listening for that particular event</a:t>
            </a:r>
          </a:p>
          <a:p>
            <a:pPr lvl="2">
              <a:defRPr/>
            </a:pPr>
            <a:r>
              <a:rPr lang="en-CA" dirty="0" smtClean="0"/>
              <a:t>the event object carries information about the event</a:t>
            </a:r>
          </a:p>
          <a:p>
            <a:pPr>
              <a:defRPr/>
            </a:pPr>
            <a:r>
              <a:rPr lang="en-CA" dirty="0" smtClean="0"/>
              <a:t>the event listeners respond to the event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60436-C276-42AF-AE40-1DA8BC46A4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E3020-0781-4225-8F78-26929A0254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993D-125F-493D-A622-6854909058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5850" y="3055938"/>
            <a:ext cx="1087438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1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5850" y="4914900"/>
            <a:ext cx="1120775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2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4338" y="163988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A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4338" y="2767013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B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338" y="386873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C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4338" y="4954588"/>
            <a:ext cx="2112962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D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</p:cNvCxnSpPr>
          <p:nvPr/>
        </p:nvCxnSpPr>
        <p:spPr>
          <a:xfrm>
            <a:off x="2173288" y="3413125"/>
            <a:ext cx="2398712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1"/>
          </p:cNvCxnSpPr>
          <p:nvPr/>
        </p:nvCxnSpPr>
        <p:spPr>
          <a:xfrm rot="5400000" flipH="1" flipV="1">
            <a:off x="4307681" y="2226469"/>
            <a:ext cx="145097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 flipV="1">
            <a:off x="4572000" y="3089275"/>
            <a:ext cx="922338" cy="3238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9" idx="1"/>
          </p:cNvCxnSpPr>
          <p:nvPr/>
        </p:nvCxnSpPr>
        <p:spPr>
          <a:xfrm>
            <a:off x="4572000" y="3413125"/>
            <a:ext cx="922338" cy="7778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0" idx="1"/>
          </p:cNvCxnSpPr>
          <p:nvPr/>
        </p:nvCxnSpPr>
        <p:spPr>
          <a:xfrm rot="16200000" flipH="1">
            <a:off x="4101306" y="3883819"/>
            <a:ext cx="186372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1"/>
          </p:cNvCxnSpPr>
          <p:nvPr/>
        </p:nvCxnSpPr>
        <p:spPr>
          <a:xfrm>
            <a:off x="2206625" y="5272088"/>
            <a:ext cx="3287713" cy="47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43200" y="2971800"/>
            <a:ext cx="1511300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1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800600"/>
            <a:ext cx="1552575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2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A541-5B43-4209-B4D4-B304EE89E99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771650"/>
            <a:ext cx="1143000" cy="4079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"open"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02338" y="3532188"/>
            <a:ext cx="2112962" cy="368300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Controller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21" name="Straight Connector 20"/>
          <p:cNvCxnSpPr>
            <a:stCxn id="5" idx="3"/>
            <a:endCxn id="10" idx="1"/>
          </p:cNvCxnSpPr>
          <p:nvPr/>
        </p:nvCxnSpPr>
        <p:spPr>
          <a:xfrm>
            <a:off x="2286000" y="1976438"/>
            <a:ext cx="3716338" cy="17399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  <a:endCxn id="10" idx="1"/>
          </p:cNvCxnSpPr>
          <p:nvPr/>
        </p:nvCxnSpPr>
        <p:spPr>
          <a:xfrm>
            <a:off x="2286000" y="2538413"/>
            <a:ext cx="3716338" cy="11779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43300" y="2114550"/>
            <a:ext cx="2106613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"open"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2335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"save"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2906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"sum"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3478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"subtract"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4049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"multiply"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621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"divide"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43000" y="5192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"clear"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33" name="Straight Connector 32"/>
          <p:cNvCxnSpPr>
            <a:stCxn id="20" idx="3"/>
            <a:endCxn id="10" idx="1"/>
          </p:cNvCxnSpPr>
          <p:nvPr/>
        </p:nvCxnSpPr>
        <p:spPr>
          <a:xfrm>
            <a:off x="2286000" y="3109913"/>
            <a:ext cx="3716338" cy="6064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3"/>
            <a:endCxn id="10" idx="1"/>
          </p:cNvCxnSpPr>
          <p:nvPr/>
        </p:nvCxnSpPr>
        <p:spPr>
          <a:xfrm>
            <a:off x="2286000" y="3681413"/>
            <a:ext cx="3716338" cy="349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10" idx="1"/>
          </p:cNvCxnSpPr>
          <p:nvPr/>
        </p:nvCxnSpPr>
        <p:spPr>
          <a:xfrm flipV="1">
            <a:off x="2286000" y="3716338"/>
            <a:ext cx="3716338" cy="5365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3"/>
            <a:endCxn id="10" idx="1"/>
          </p:cNvCxnSpPr>
          <p:nvPr/>
        </p:nvCxnSpPr>
        <p:spPr>
          <a:xfrm flipV="1">
            <a:off x="2286000" y="3716338"/>
            <a:ext cx="3716338" cy="11080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3"/>
            <a:endCxn id="10" idx="1"/>
          </p:cNvCxnSpPr>
          <p:nvPr/>
        </p:nvCxnSpPr>
        <p:spPr>
          <a:xfrm flipV="1">
            <a:off x="2286000" y="3716338"/>
            <a:ext cx="3716338" cy="16795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543300" y="4945063"/>
            <a:ext cx="2085975" cy="369887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"clear"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621" name="TextBox 48"/>
          <p:cNvSpPr>
            <a:spLocks noChangeArrowheads="1"/>
          </p:cNvSpPr>
          <p:nvPr/>
        </p:nvSpPr>
        <p:spPr bwMode="auto">
          <a:xfrm>
            <a:off x="696913" y="5764213"/>
            <a:ext cx="2274887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AbstractButton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2" name="TextBox 49"/>
          <p:cNvSpPr>
            <a:spLocks noChangeArrowheads="1"/>
          </p:cNvSpPr>
          <p:nvPr/>
        </p:nvSpPr>
        <p:spPr bwMode="auto">
          <a:xfrm>
            <a:off x="3714750" y="5764213"/>
            <a:ext cx="1733550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3" name="TextBox 50"/>
          <p:cNvSpPr>
            <a:spLocks noChangeArrowheads="1"/>
          </p:cNvSpPr>
          <p:nvPr/>
        </p:nvSpPr>
        <p:spPr bwMode="auto">
          <a:xfrm>
            <a:off x="6057900" y="5486400"/>
            <a:ext cx="2176463" cy="714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/>
                <a:cs typeface="Courier New"/>
              </a:rPr>
              <a:t>JMenuItem</a:t>
            </a:r>
            <a:r>
              <a:rPr lang="en-CA" dirty="0" smtClean="0"/>
              <a:t> has two inherited methods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AbstractButton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l)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/>
                <a:cs typeface="Courier New"/>
              </a:rPr>
              <a:t>JMenuItem</a:t>
            </a:r>
            <a:endParaRPr lang="en-CA" dirty="0" smtClean="0"/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CA" dirty="0" smtClean="0"/>
              <a:t> with the controller as the argument</a:t>
            </a:r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CA" dirty="0" smtClean="0"/>
              <a:t> with a string describing what event has occurred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CAA72-22F7-4CAD-B1A6-519235151D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Add Actions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522F3-9008-4B5C-9887-B76EEB9D807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controls>
      <p:control spid="5122" name="TextBox1" r:id="rId2" imgW="8238960" imgH="4781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Applications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simple applications often consist of just a single window (containing some controls)</a:t>
            </a:r>
          </a:p>
          <a:p>
            <a:pPr algn="ctr">
              <a:buFont typeface="Wingdings 3" pitchFamily="18" charset="2"/>
              <a:buNone/>
              <a:defRPr/>
            </a:pPr>
            <a:r>
              <a:rPr lang="en-CA" dirty="0" err="1" smtClean="0"/>
              <a:t>JFrame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window with border, title, buttons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6857D-ABB7-4D2D-86F6-2689EC3931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22613"/>
            <a:ext cx="4210050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 as a Subclass of JFrame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en-CA" sz="2400" smtClean="0"/>
              <a:t>a View can be implemented as a subclass of a JFrame</a:t>
            </a:r>
          </a:p>
          <a:p>
            <a:pPr lvl="1"/>
            <a:r>
              <a:rPr lang="en-CA" smtClean="0"/>
              <a:t>hundreds of inherited methods but only a dozen or so are commonly called by the implementer (see URL below)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DCDE-BE52-4BCD-92FE-BC46F1FCBB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126038" y="582930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4987925" y="50863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5057775" y="4316413"/>
            <a:ext cx="8731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4987925" y="3573463"/>
            <a:ext cx="10128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Window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4781550" y="280035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Container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4781550" y="205740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Component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4987925" y="13144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Object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2057400"/>
            <a:ext cx="2003425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user interface item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2800350"/>
            <a:ext cx="2538413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holds other components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3573463"/>
            <a:ext cx="1481138" cy="369887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plain window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4316413"/>
            <a:ext cx="2286000" cy="64611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window with title and</a:t>
            </a:r>
            <a:br>
              <a:rPr lang="en-CA" i="1" dirty="0">
                <a:latin typeface="+mn-lt"/>
                <a:cs typeface="Courier New" pitchFamily="49" charset="0"/>
              </a:rPr>
            </a:br>
            <a:r>
              <a:rPr lang="en-CA" i="1" dirty="0">
                <a:latin typeface="+mn-lt"/>
                <a:cs typeface="Courier New" pitchFamily="49" charset="0"/>
              </a:rPr>
              <a:t>border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89050" y="6430963"/>
            <a:ext cx="77406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http://java.sun.com/docs/books/tutorial/uiswing/components/frame.html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5408613" y="5486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>
            <a:stCxn id="16389" idx="0"/>
            <a:endCxn id="30" idx="3"/>
          </p:cNvCxnSpPr>
          <p:nvPr/>
        </p:nvCxnSpPr>
        <p:spPr>
          <a:xfrm rot="5400000" flipH="1" flipV="1">
            <a:off x="5409407" y="57443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/>
          <p:cNvSpPr/>
          <p:nvPr/>
        </p:nvSpPr>
        <p:spPr>
          <a:xfrm>
            <a:off x="5408613" y="4743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35" idx="3"/>
          </p:cNvCxnSpPr>
          <p:nvPr/>
        </p:nvCxnSpPr>
        <p:spPr>
          <a:xfrm rot="5400000" flipH="1" flipV="1">
            <a:off x="5409407" y="5001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>
            <a:off x="5410200" y="39433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Connector 37"/>
          <p:cNvCxnSpPr>
            <a:stCxn id="16391" idx="0"/>
            <a:endCxn id="37" idx="3"/>
          </p:cNvCxnSpPr>
          <p:nvPr/>
        </p:nvCxnSpPr>
        <p:spPr>
          <a:xfrm rot="5400000" flipH="1" flipV="1">
            <a:off x="5394325" y="4214813"/>
            <a:ext cx="2016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5408613" y="3200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Connector 40"/>
          <p:cNvCxnSpPr>
            <a:stCxn id="16392" idx="0"/>
            <a:endCxn id="40" idx="3"/>
          </p:cNvCxnSpPr>
          <p:nvPr/>
        </p:nvCxnSpPr>
        <p:spPr>
          <a:xfrm rot="5400000" flipH="1" flipV="1">
            <a:off x="5394326" y="3473450"/>
            <a:ext cx="2016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5408613" y="2457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>
            <a:stCxn id="16393" idx="0"/>
            <a:endCxn id="43" idx="3"/>
          </p:cNvCxnSpPr>
          <p:nvPr/>
        </p:nvCxnSpPr>
        <p:spPr>
          <a:xfrm rot="5400000" flipH="1" flipV="1">
            <a:off x="5409407" y="2715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45"/>
          <p:cNvSpPr/>
          <p:nvPr/>
        </p:nvSpPr>
        <p:spPr>
          <a:xfrm>
            <a:off x="5408613" y="17145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>
            <a:endCxn id="46" idx="3"/>
          </p:cNvCxnSpPr>
          <p:nvPr/>
        </p:nvCxnSpPr>
        <p:spPr>
          <a:xfrm rot="5400000" flipH="1" flipV="1">
            <a:off x="5409407" y="19724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a View</a:t>
            </a:r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View is responsible for creating:</a:t>
            </a:r>
          </a:p>
          <a:p>
            <a:pPr lvl="1">
              <a:defRPr/>
            </a:pPr>
            <a:r>
              <a:rPr lang="en-CA" dirty="0" smtClean="0"/>
              <a:t>the Controller</a:t>
            </a:r>
          </a:p>
          <a:p>
            <a:pPr lvl="1">
              <a:defRPr/>
            </a:pPr>
            <a:r>
              <a:rPr lang="en-CA" dirty="0" smtClean="0"/>
              <a:t>all of the user interface (UI) components</a:t>
            </a:r>
          </a:p>
          <a:p>
            <a:pPr lvl="2">
              <a:defRPr/>
            </a:pPr>
            <a:r>
              <a:rPr lang="en-CA" dirty="0" smtClean="0"/>
              <a:t>menus		</a:t>
            </a:r>
            <a:r>
              <a:rPr lang="en-CA" dirty="0" err="1" smtClean="0"/>
              <a:t>JMenuBar</a:t>
            </a:r>
            <a:r>
              <a:rPr lang="en-CA" dirty="0" smtClean="0"/>
              <a:t>, </a:t>
            </a:r>
            <a:r>
              <a:rPr lang="en-CA" dirty="0" err="1" smtClean="0"/>
              <a:t>JMenu</a:t>
            </a:r>
            <a:r>
              <a:rPr lang="en-CA" dirty="0" smtClean="0"/>
              <a:t>, </a:t>
            </a:r>
            <a:r>
              <a:rPr lang="en-CA" dirty="0" err="1" smtClean="0"/>
              <a:t>JMenuItem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buttons		</a:t>
            </a:r>
            <a:r>
              <a:rPr lang="en-CA" dirty="0" err="1" smtClean="0"/>
              <a:t>JButton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labels		</a:t>
            </a:r>
            <a:r>
              <a:rPr lang="en-CA" dirty="0" err="1" smtClean="0"/>
              <a:t>JLabel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text fields	</a:t>
            </a:r>
            <a:r>
              <a:rPr lang="en-CA" dirty="0" err="1" smtClean="0"/>
              <a:t>JTextField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file dialog	</a:t>
            </a:r>
            <a:r>
              <a:rPr lang="en-CA" dirty="0" err="1" smtClean="0"/>
              <a:t>JFileChooser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the View is also responsible for setting up the communication of UI events to the Controller</a:t>
            </a:r>
          </a:p>
          <a:p>
            <a:pPr lvl="1">
              <a:defRPr/>
            </a:pPr>
            <a:r>
              <a:rPr lang="en-CA" dirty="0" smtClean="0"/>
              <a:t>each UI component needs to know what object it should send its events 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0DDF8-5E7D-4071-AA55-380A7B2D46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Create Controller</a:t>
            </a:r>
            <a:endParaRPr lang="en-US" smtClean="0"/>
          </a:p>
        </p:txBody>
      </p:sp>
      <p:sp>
        <p:nvSpPr>
          <p:cNvPr id="18435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CalcView extends JFrame</a:t>
            </a:r>
          </a:p>
          <a:p>
            <a:r>
              <a:rPr lang="en-US" sz="1800" smtClean="0"/>
              <a:t>{</a:t>
            </a:r>
          </a:p>
          <a:p>
            <a:r>
              <a:rPr lang="en-US" sz="1800" smtClean="0"/>
              <a:t>  public CalcView(CalcModel model)</a:t>
            </a:r>
          </a:p>
          <a:p>
            <a:r>
              <a:rPr lang="en-US" sz="1800" smtClean="0"/>
              <a:t>  {</a:t>
            </a:r>
          </a:p>
          <a:p>
            <a:r>
              <a:rPr lang="en-US" sz="1800" smtClean="0"/>
              <a:t>    super("Simple Calculator");</a:t>
            </a:r>
          </a:p>
          <a:p>
            <a:r>
              <a:rPr lang="en-CA" sz="1800" smtClean="0"/>
              <a:t>    model.clear();</a:t>
            </a:r>
            <a:endParaRPr lang="en-US" sz="1800" smtClean="0"/>
          </a:p>
          <a:p>
            <a:r>
              <a:rPr lang="en-US" sz="1800" smtClean="0"/>
              <a:t>    CalcController controller =</a:t>
            </a:r>
          </a:p>
          <a:p>
            <a:r>
              <a:rPr lang="en-US" sz="1800" smtClean="0"/>
              <a:t>            new CalcController(model, this);</a:t>
            </a:r>
          </a:p>
          <a:p>
            <a:endParaRPr lang="en-US" sz="1800" smtClean="0"/>
          </a:p>
          <a:p>
            <a:r>
              <a:rPr lang="en-US" sz="1800" smtClean="0"/>
              <a:t>    this.setDefaultCloseOperation(JFrame.</a:t>
            </a:r>
            <a:r>
              <a:rPr lang="en-US" sz="1800" i="1" smtClean="0"/>
              <a:t>EXIT_ON_CLOSE);</a:t>
            </a:r>
          </a:p>
          <a:p>
            <a:r>
              <a:rPr lang="en-US" sz="1800" smtClean="0"/>
              <a:t>  }</a:t>
            </a:r>
          </a:p>
          <a:p>
            <a:r>
              <a:rPr lang="en-US" sz="1800" smtClean="0"/>
              <a:t>}</a:t>
            </a:r>
          </a:p>
          <a:p>
            <a:endParaRPr lang="en-US" sz="1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BA8F7-A51D-4EBE-AC07-7DC95DF4BF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550" y="4813300"/>
            <a:ext cx="422116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Menus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menu appears in a </a:t>
            </a:r>
            <a:r>
              <a:rPr lang="en-CA" i="1" dirty="0" smtClean="0"/>
              <a:t>menu bar</a:t>
            </a:r>
            <a:r>
              <a:rPr lang="en-CA" dirty="0" smtClean="0"/>
              <a:t> (or a popup menu)</a:t>
            </a:r>
          </a:p>
          <a:p>
            <a:pPr>
              <a:defRPr/>
            </a:pPr>
            <a:r>
              <a:rPr lang="en-CA" dirty="0" smtClean="0"/>
              <a:t>each item in the menu is a </a:t>
            </a:r>
            <a:r>
              <a:rPr lang="en-CA" i="1" dirty="0" smtClean="0"/>
              <a:t>menu item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16C65-3B14-4510-9763-326EE07271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571750"/>
            <a:ext cx="44577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29500" y="2914650"/>
            <a:ext cx="1287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 bar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JMenuBar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228850"/>
            <a:ext cx="8747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3771900"/>
            <a:ext cx="1425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 item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JMenuItem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>
            <a:off x="4800600" y="3143250"/>
            <a:ext cx="2628900" cy="95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1768475" y="3429000"/>
            <a:ext cx="803275" cy="666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1768475" y="3771900"/>
            <a:ext cx="803275" cy="323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1789113" y="2552700"/>
            <a:ext cx="725487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4350" y="5373688"/>
          <a:ext cx="18542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JMenuBar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add(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JMenu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00400" y="5372100"/>
          <a:ext cx="24003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add(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JMenuItem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343650" y="5372100"/>
          <a:ext cx="24003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JMenuItem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98" marB="4579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Diamond 21"/>
          <p:cNvSpPr/>
          <p:nvPr/>
        </p:nvSpPr>
        <p:spPr>
          <a:xfrm>
            <a:off x="2400300" y="542925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iamond 22"/>
          <p:cNvSpPr/>
          <p:nvPr/>
        </p:nvSpPr>
        <p:spPr>
          <a:xfrm>
            <a:off x="5600700" y="542925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2" idx="3"/>
          </p:cNvCxnSpPr>
          <p:nvPr/>
        </p:nvCxnSpPr>
        <p:spPr>
          <a:xfrm>
            <a:off x="2743200" y="5543550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3"/>
          </p:cNvCxnSpPr>
          <p:nvPr/>
        </p:nvCxnSpPr>
        <p:spPr>
          <a:xfrm>
            <a:off x="5943600" y="5543550"/>
            <a:ext cx="4000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5" name="TextBox 34"/>
          <p:cNvSpPr txBox="1">
            <a:spLocks noChangeArrowheads="1"/>
          </p:cNvSpPr>
          <p:nvPr/>
        </p:nvSpPr>
        <p:spPr bwMode="auto">
          <a:xfrm>
            <a:off x="2914650" y="525780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*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96" name="TextBox 35"/>
          <p:cNvSpPr txBox="1">
            <a:spLocks noChangeArrowheads="1"/>
          </p:cNvSpPr>
          <p:nvPr/>
        </p:nvSpPr>
        <p:spPr bwMode="auto">
          <a:xfrm>
            <a:off x="6057900" y="525780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*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39850" y="6373813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http://docs.oracle.com/javase/tutorial/uiswing/components/menu.html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menu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JMenuBar</a:t>
            </a:r>
            <a:endParaRPr lang="en-US" dirty="0" smtClean="0"/>
          </a:p>
          <a:p>
            <a:pPr lvl="1"/>
            <a:r>
              <a:rPr lang="en-US" dirty="0" smtClean="0"/>
              <a:t>create one or more </a:t>
            </a:r>
            <a:r>
              <a:rPr lang="en-US" dirty="0" err="1" smtClean="0"/>
              <a:t>JMenu</a:t>
            </a:r>
            <a:r>
              <a:rPr lang="en-US" dirty="0" smtClean="0"/>
              <a:t> objects</a:t>
            </a:r>
          </a:p>
          <a:p>
            <a:pPr lvl="2"/>
            <a:r>
              <a:rPr lang="en-US" dirty="0" smtClean="0"/>
              <a:t>add the </a:t>
            </a:r>
            <a:r>
              <a:rPr lang="en-US" dirty="0" err="1" smtClean="0"/>
              <a:t>JMenu</a:t>
            </a:r>
            <a:r>
              <a:rPr lang="en-US" dirty="0" smtClean="0"/>
              <a:t> objects to the </a:t>
            </a:r>
            <a:r>
              <a:rPr lang="en-US" dirty="0" err="1" smtClean="0"/>
              <a:t>JMenuBar</a:t>
            </a:r>
            <a:endParaRPr lang="en-US" dirty="0" smtClean="0"/>
          </a:p>
          <a:p>
            <a:pPr lvl="1"/>
            <a:r>
              <a:rPr lang="en-US" dirty="0" smtClean="0"/>
              <a:t>create one or more </a:t>
            </a:r>
            <a:r>
              <a:rPr lang="en-US" dirty="0" err="1" smtClean="0"/>
              <a:t>JMenuItem</a:t>
            </a:r>
            <a:r>
              <a:rPr lang="en-US" dirty="0" smtClean="0"/>
              <a:t> </a:t>
            </a:r>
            <a:r>
              <a:rPr lang="en-US" dirty="0" err="1" smtClean="0"/>
              <a:t>objectes</a:t>
            </a:r>
            <a:endParaRPr lang="en-US" dirty="0" smtClean="0"/>
          </a:p>
          <a:p>
            <a:pPr lvl="2"/>
            <a:r>
              <a:rPr lang="en-US" dirty="0" smtClean="0"/>
              <a:t>add the </a:t>
            </a:r>
            <a:r>
              <a:rPr lang="en-US" dirty="0" err="1" smtClean="0"/>
              <a:t>JMenuItem</a:t>
            </a:r>
            <a:r>
              <a:rPr lang="en-US" dirty="0" smtClean="0"/>
              <a:t> objects to the </a:t>
            </a:r>
            <a:r>
              <a:rPr lang="en-US" dirty="0" err="1" smtClean="0"/>
              <a:t>JMenu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JMenuBar</a:t>
            </a:r>
            <a:r>
              <a:rPr lang="en-US" dirty="0" smtClean="0"/>
              <a:t> </a:t>
            </a:r>
            <a:r>
              <a:rPr lang="en-US" dirty="0" err="1" smtClean="0"/>
              <a:t>menuBar</a:t>
            </a:r>
            <a:r>
              <a:rPr lang="en-US" dirty="0" smtClean="0"/>
              <a:t> = new </a:t>
            </a:r>
            <a:r>
              <a:rPr lang="en-US" dirty="0" err="1" smtClean="0"/>
              <a:t>JMenuBar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err="1" smtClean="0"/>
              <a:t>JMenu</a:t>
            </a:r>
            <a:r>
              <a:rPr lang="en-US" dirty="0" smtClean="0"/>
              <a:t> </a:t>
            </a:r>
            <a:r>
              <a:rPr lang="en-US" dirty="0" err="1" smtClean="0"/>
              <a:t>fileMenu</a:t>
            </a:r>
            <a:r>
              <a:rPr lang="en-US" dirty="0" smtClean="0"/>
              <a:t> = new </a:t>
            </a:r>
            <a:r>
              <a:rPr lang="en-US" dirty="0" err="1" smtClean="0"/>
              <a:t>JMenu</a:t>
            </a:r>
            <a:r>
              <a:rPr lang="en-US" dirty="0" smtClean="0"/>
              <a:t>("File");</a:t>
            </a:r>
          </a:p>
          <a:p>
            <a:r>
              <a:rPr lang="en-US" dirty="0" err="1" smtClean="0"/>
              <a:t>menuBar.add</a:t>
            </a:r>
            <a:r>
              <a:rPr lang="en-US" dirty="0" smtClean="0"/>
              <a:t>(</a:t>
            </a:r>
            <a:r>
              <a:rPr lang="en-US" dirty="0" err="1" smtClean="0"/>
              <a:t>fileMenu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err="1" smtClean="0"/>
              <a:t>JMenuItem</a:t>
            </a:r>
            <a:r>
              <a:rPr lang="en-US" dirty="0" smtClean="0"/>
              <a:t> </a:t>
            </a:r>
            <a:r>
              <a:rPr lang="en-US" dirty="0" err="1" smtClean="0"/>
              <a:t>printMenuItem</a:t>
            </a:r>
            <a:r>
              <a:rPr lang="en-US" dirty="0" smtClean="0"/>
              <a:t> = new </a:t>
            </a:r>
            <a:r>
              <a:rPr lang="en-US" dirty="0" err="1" smtClean="0"/>
              <a:t>JMenuItem</a:t>
            </a:r>
            <a:r>
              <a:rPr lang="en-US" dirty="0" smtClean="0"/>
              <a:t>("Print");</a:t>
            </a:r>
          </a:p>
          <a:p>
            <a:r>
              <a:rPr lang="en-US" dirty="0" err="1" smtClean="0"/>
              <a:t>fileMenu.add</a:t>
            </a:r>
            <a:r>
              <a:rPr lang="en-US" dirty="0" smtClean="0"/>
              <a:t>(</a:t>
            </a:r>
            <a:r>
              <a:rPr lang="en-US" dirty="0" err="1" smtClean="0"/>
              <a:t>printMenuItem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11335</TotalTime>
  <Words>686</Words>
  <Application>Microsoft Office PowerPoint</Application>
  <PresentationFormat>On-screen Show (4:3)</PresentationFormat>
  <Paragraphs>193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Graphical User Interfaces (Part 2)</vt:lpstr>
      <vt:lpstr>View</vt:lpstr>
      <vt:lpstr>Simple Applications</vt:lpstr>
      <vt:lpstr>View as a Subclass of JFrame</vt:lpstr>
      <vt:lpstr>Implementing a View</vt:lpstr>
      <vt:lpstr>CalcView: Create Controller</vt:lpstr>
      <vt:lpstr>Menus</vt:lpstr>
      <vt:lpstr>Menus</vt:lpstr>
      <vt:lpstr>Menus</vt:lpstr>
      <vt:lpstr>CalcView: Menubar, Menu, Menu Items</vt:lpstr>
      <vt:lpstr>Labels and Text Fields</vt:lpstr>
      <vt:lpstr>Labels</vt:lpstr>
      <vt:lpstr>CalcView: Labels and Text Fields</vt:lpstr>
      <vt:lpstr>Buttons</vt:lpstr>
      <vt:lpstr>Buttons</vt:lpstr>
      <vt:lpstr>CalcView: Buttons</vt:lpstr>
      <vt:lpstr>File Chooser</vt:lpstr>
      <vt:lpstr>CalcView: File Chooser</vt:lpstr>
      <vt:lpstr>Event Driven Programming</vt:lpstr>
      <vt:lpstr>Not a UML Diagram</vt:lpstr>
      <vt:lpstr>Not a UML Diagram</vt:lpstr>
      <vt:lpstr>Implementation</vt:lpstr>
      <vt:lpstr>CalcView: Add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924</cp:revision>
  <dcterms:created xsi:type="dcterms:W3CDTF">2006-08-16T00:00:00Z</dcterms:created>
  <dcterms:modified xsi:type="dcterms:W3CDTF">2013-03-10T20:13:36Z</dcterms:modified>
</cp:coreProperties>
</file>