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4"/>
  </p:notesMasterIdLst>
  <p:sldIdLst>
    <p:sldId id="583" r:id="rId2"/>
    <p:sldId id="584" r:id="rId3"/>
    <p:sldId id="585" r:id="rId4"/>
    <p:sldId id="586" r:id="rId5"/>
    <p:sldId id="602" r:id="rId6"/>
    <p:sldId id="603" r:id="rId7"/>
    <p:sldId id="604" r:id="rId8"/>
    <p:sldId id="588" r:id="rId9"/>
    <p:sldId id="587" r:id="rId10"/>
    <p:sldId id="589" r:id="rId11"/>
    <p:sldId id="590" r:id="rId12"/>
    <p:sldId id="591" r:id="rId13"/>
    <p:sldId id="592" r:id="rId14"/>
    <p:sldId id="593" r:id="rId15"/>
    <p:sldId id="594" r:id="rId16"/>
    <p:sldId id="595" r:id="rId17"/>
    <p:sldId id="596" r:id="rId18"/>
    <p:sldId id="597" r:id="rId19"/>
    <p:sldId id="598" r:id="rId20"/>
    <p:sldId id="599" r:id="rId21"/>
    <p:sldId id="600" r:id="rId22"/>
    <p:sldId id="601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>
      <p:cViewPr varScale="1">
        <p:scale>
          <a:sx n="84" d="100"/>
          <a:sy n="84" d="100"/>
        </p:scale>
        <p:origin x="-1430" y="-62"/>
      </p:cViewPr>
      <p:guideLst>
        <p:guide orient="horz" pos="1180"/>
        <p:guide orient="horz" pos="1761"/>
        <p:guide orient="horz" pos="3031"/>
        <p:guide pos="812"/>
        <p:guide pos="4622"/>
        <p:guide pos="19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B2304A3-7428-4117-8CCD-0AC534860C7F}" type="datetimeFigureOut">
              <a:rPr lang="en-US"/>
              <a:pPr>
                <a:defRPr/>
              </a:pPr>
              <a:t>3/5/2013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6C2E737-5460-4AD4-A787-45740C241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161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3F8150F0-33B0-4B2A-8F83-F6DFB7B27370}" type="datetime1">
              <a:rPr lang="en-US"/>
              <a:pPr>
                <a:defRPr/>
              </a:pPr>
              <a:t>3/5/2013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E12D0-B8D8-40FD-AA09-A6C8AF1CD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5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9470D-D72E-418D-8A3A-09DD0C0A3CEA}" type="datetime1">
              <a:rPr lang="en-US"/>
              <a:pPr>
                <a:defRPr/>
              </a:pPr>
              <a:t>3/5/2013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8CD17-F988-4298-AC42-C14C3CC10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412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3BA7C-AA44-4811-820F-351DF5F01404}" type="datetime1">
              <a:rPr lang="en-US"/>
              <a:pPr>
                <a:defRPr/>
              </a:pPr>
              <a:t>3/5/2013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05C65-06CC-4530-ACEF-F38406189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0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58200-3A04-4609-B244-06E176697723}" type="datetime1">
              <a:rPr lang="en-US"/>
              <a:pPr>
                <a:defRPr/>
              </a:pPr>
              <a:t>3/5/2013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813B8-7C67-42F1-B11C-56195B539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497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C4AC2-7276-4825-B925-2AF63E8BBB47}" type="datetime1">
              <a:rPr lang="en-US"/>
              <a:pPr>
                <a:defRPr/>
              </a:pPr>
              <a:t>3/5/2013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290DE-61AD-4583-9346-90B119F38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13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1DB49-320D-4351-BDA4-9781A5A2D894}" type="datetime1">
              <a:rPr lang="en-US"/>
              <a:pPr>
                <a:defRPr/>
              </a:pPr>
              <a:t>3/5/2013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4231C-E6C4-4827-A2CE-2C0E95D52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39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829FC-A689-408F-BE26-00F9D62A4973}" type="datetime1">
              <a:rPr lang="en-US"/>
              <a:pPr>
                <a:defRPr/>
              </a:pPr>
              <a:t>3/5/2013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0780C-BE16-4FEE-AE3F-B7F12359C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8009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B5E16-C1FD-475C-AC11-CD8067735ACB}" type="datetime1">
              <a:rPr lang="en-US"/>
              <a:pPr>
                <a:defRPr/>
              </a:pPr>
              <a:t>3/5/2013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00AB6-D546-42EF-BA4B-0894ADD1DB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19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3389A-0825-4E42-B027-963E4862A7E7}" type="datetime1">
              <a:rPr lang="en-US"/>
              <a:pPr>
                <a:defRPr/>
              </a:pPr>
              <a:t>3/5/2013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C10D-4B86-4315-9833-3FEDF05FF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917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6BF83-7A47-44A9-AA66-1C86475426A7}" type="datetime1">
              <a:rPr lang="en-US"/>
              <a:pPr>
                <a:defRPr/>
              </a:pPr>
              <a:t>3/5/2013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50DD8-03C7-45FB-8A69-F5552850C8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94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D7DAA-5488-4E76-8120-CF86CA2500E1}" type="datetime1">
              <a:rPr lang="en-US"/>
              <a:pPr>
                <a:defRPr/>
              </a:pPr>
              <a:t>3/5/2013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3FAEF-F13D-434C-B8E4-5A6BC6513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04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C5658-7834-4005-9383-A56C2311A4F2}" type="datetime1">
              <a:rPr lang="en-US"/>
              <a:pPr>
                <a:defRPr/>
              </a:pPr>
              <a:t>3/5/2013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3D4F2-01D1-490F-9E2C-442FA812C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0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189356-F547-4A0B-B602-EB0722FBF84A}" type="datetime1">
              <a:rPr lang="en-US"/>
              <a:pPr>
                <a:defRPr/>
              </a:pPr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96009F-40A8-4C2E-9E0D-0147F2342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8" r:id="rId1"/>
    <p:sldLayoutId id="2147484263" r:id="rId2"/>
    <p:sldLayoutId id="2147484264" r:id="rId3"/>
    <p:sldLayoutId id="2147484269" r:id="rId4"/>
    <p:sldLayoutId id="2147484265" r:id="rId5"/>
    <p:sldLayoutId id="2147484266" r:id="rId6"/>
    <p:sldLayoutId id="2147484270" r:id="rId7"/>
    <p:sldLayoutId id="2147484271" r:id="rId8"/>
    <p:sldLayoutId id="2147484272" r:id="rId9"/>
    <p:sldLayoutId id="2147484273" r:id="rId10"/>
    <p:sldLayoutId id="2147484267" r:id="rId11"/>
    <p:sldLayoutId id="214748427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yorku.ca/course_archive/2012-13/W/1030/Z/src/SimpleRoll.java.tx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.yorku.ca/course_archive/2012-13/W/1030/Z/src/SimpleView.java.txt" TargetMode="External"/><Relationship Id="rId2" Type="http://schemas.openxmlformats.org/officeDocument/2006/relationships/hyperlink" Target="http://www.cse.yorku.ca/course_archive/2012-13/W/1030/Z/src/SimpleModel.java.tx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se.yorku.ca/course_archive/2012-13/W/1030/Z/src/SimpleApp.java.txt" TargetMode="External"/><Relationship Id="rId4" Type="http://schemas.openxmlformats.org/officeDocument/2006/relationships/hyperlink" Target="http://www.cse.yorku.ca/course_archive/2012-13/W/1030/Z/src/SimpleController.java.txt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Graphical User Interfaces</a:t>
            </a:r>
            <a:endParaRPr lang="en-US" smtClean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notes Chap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784972-3EB1-41C5-B4E9-DB3EEB78E5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Creating the Application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the calculator application is launched by the user</a:t>
            </a:r>
          </a:p>
          <a:p>
            <a:pPr lvl="1">
              <a:defRPr/>
            </a:pPr>
            <a:r>
              <a:rPr lang="en-CA" dirty="0" smtClean="0"/>
              <a:t>the notes refers to the application as the GUI</a:t>
            </a:r>
          </a:p>
          <a:p>
            <a:pPr>
              <a:defRPr/>
            </a:pPr>
            <a:r>
              <a:rPr lang="en-CA" dirty="0" smtClean="0"/>
              <a:t>the application: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creates the model for the calculator, and then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creates the view of the calculator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E93E07-F34A-457F-A249-57025C53E5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CalcMVC Application</a:t>
            </a:r>
            <a:endParaRPr lang="en-US" smtClean="0"/>
          </a:p>
        </p:txBody>
      </p:sp>
      <p:sp>
        <p:nvSpPr>
          <p:cNvPr id="16387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sz="1800" smtClean="0"/>
          </a:p>
          <a:p>
            <a:r>
              <a:rPr lang="en-US" sz="1800" smtClean="0"/>
              <a:t>public class CalcMVC </a:t>
            </a:r>
          </a:p>
          <a:p>
            <a:r>
              <a:rPr lang="en-US" sz="1800" smtClean="0"/>
              <a:t>{</a:t>
            </a:r>
          </a:p>
          <a:p>
            <a:r>
              <a:rPr lang="en-CA" sz="1800" smtClean="0"/>
              <a:t>    public static void main(String[] args) </a:t>
            </a:r>
          </a:p>
          <a:p>
            <a:r>
              <a:rPr lang="en-US" sz="1800" smtClean="0"/>
              <a:t>    {</a:t>
            </a:r>
          </a:p>
          <a:p>
            <a:r>
              <a:rPr lang="en-US" sz="1800" smtClean="0"/>
              <a:t>        </a:t>
            </a:r>
          </a:p>
          <a:p>
            <a:r>
              <a:rPr lang="en-US" sz="1800" smtClean="0"/>
              <a:t>        CalcModel model = new CalcModel();</a:t>
            </a:r>
          </a:p>
          <a:p>
            <a:r>
              <a:rPr lang="en-US" sz="1800" smtClean="0"/>
              <a:t>        CalcView  view  = new CalcView(model);</a:t>
            </a:r>
          </a:p>
          <a:p>
            <a:r>
              <a:rPr lang="en-US" sz="1800" smtClean="0"/>
              <a:t>        </a:t>
            </a:r>
          </a:p>
          <a:p>
            <a:r>
              <a:rPr lang="en-US" sz="1800" smtClean="0"/>
              <a:t>        view.setVisible(true);</a:t>
            </a:r>
          </a:p>
          <a:p>
            <a:r>
              <a:rPr lang="en-US" sz="1800" smtClean="0"/>
              <a:t>    }</a:t>
            </a:r>
          </a:p>
          <a:p>
            <a:r>
              <a:rPr lang="en-US" sz="1800" smtClean="0"/>
              <a:t>}</a:t>
            </a:r>
          </a:p>
          <a:p>
            <a:endParaRPr lang="en-US" sz="1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E78A2D-37BE-424C-9277-77665065C9F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Model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features:</a:t>
            </a:r>
          </a:p>
          <a:p>
            <a:pPr lvl="1">
              <a:defRPr/>
            </a:pPr>
            <a:r>
              <a:rPr lang="en-CA" dirty="0" smtClean="0"/>
              <a:t>sum, subtract, multiply, divide</a:t>
            </a:r>
          </a:p>
          <a:p>
            <a:pPr lvl="1">
              <a:defRPr/>
            </a:pPr>
            <a:r>
              <a:rPr lang="en-CA" dirty="0" smtClean="0"/>
              <a:t>clear</a:t>
            </a:r>
          </a:p>
          <a:p>
            <a:pPr lvl="1">
              <a:defRPr/>
            </a:pPr>
            <a:r>
              <a:rPr lang="en-CA" dirty="0" smtClean="0"/>
              <a:t>records a log of the user actions</a:t>
            </a:r>
          </a:p>
          <a:p>
            <a:pPr lvl="2">
              <a:defRPr/>
            </a:pPr>
            <a:r>
              <a:rPr lang="en-CA" dirty="0" smtClean="0"/>
              <a:t>save the log to file</a:t>
            </a:r>
          </a:p>
          <a:p>
            <a:pPr lvl="2">
              <a:defRPr/>
            </a:pPr>
            <a:r>
              <a:rPr lang="en-CA" dirty="0" smtClean="0"/>
              <a:t>read the log from a file</a:t>
            </a:r>
            <a:endParaRPr lang="en-US" dirty="0" smtClean="0"/>
          </a:p>
          <a:p>
            <a:pPr>
              <a:buFont typeface="Wingdings 3" pitchFamily="18" charset="2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02D778-7D8F-4864-A76E-7A4F7BB88AB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174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4457700"/>
            <a:ext cx="78105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AB7C07-ECB9-47DD-B95E-009B893CF79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1397000"/>
          <a:ext cx="7886700" cy="4754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6700"/>
              </a:tblGrid>
              <a:tr h="365736">
                <a:tc>
                  <a:txBody>
                    <a:bodyPr/>
                    <a:lstStyle/>
                    <a:p>
                      <a:r>
                        <a:rPr lang="en-CA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CalcModel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36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- </a:t>
                      </a:r>
                      <a:r>
                        <a:rPr lang="en-CA" sz="1800" b="1" dirty="0" err="1" smtClean="0">
                          <a:latin typeface="Courier New" pitchFamily="49" charset="0"/>
                          <a:cs typeface="Courier New" pitchFamily="49" charset="0"/>
                        </a:rPr>
                        <a:t>calcValue</a:t>
                      </a:r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 : </a:t>
                      </a:r>
                      <a:r>
                        <a:rPr lang="en-CA" sz="1800" b="1" dirty="0" err="1" smtClean="0">
                          <a:latin typeface="Courier New" pitchFamily="49" charset="0"/>
                          <a:cs typeface="Courier New" pitchFamily="49" charset="0"/>
                        </a:rPr>
                        <a:t>BigInteger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65736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- log : </a:t>
                      </a:r>
                      <a:r>
                        <a:rPr lang="en-CA" sz="1800" b="1" dirty="0" err="1" smtClean="0">
                          <a:latin typeface="Courier New" pitchFamily="49" charset="0"/>
                          <a:cs typeface="Courier New" pitchFamily="49" charset="0"/>
                        </a:rPr>
                        <a:t>ArrayList</a:t>
                      </a:r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&lt;String&gt;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36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1800" b="1" dirty="0" err="1" smtClean="0">
                          <a:latin typeface="Courier New" pitchFamily="49" charset="0"/>
                          <a:cs typeface="Courier New" pitchFamily="49" charset="0"/>
                        </a:rPr>
                        <a:t>getCalcValue</a:t>
                      </a:r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() : </a:t>
                      </a:r>
                      <a:r>
                        <a:rPr lang="en-CA" sz="1800" b="1" dirty="0" err="1" smtClean="0">
                          <a:latin typeface="Courier New" pitchFamily="49" charset="0"/>
                          <a:cs typeface="Courier New" pitchFamily="49" charset="0"/>
                        </a:rPr>
                        <a:t>BigInteger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36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1800" b="1" dirty="0" err="1" smtClean="0">
                          <a:latin typeface="Courier New" pitchFamily="49" charset="0"/>
                          <a:cs typeface="Courier New" pitchFamily="49" charset="0"/>
                        </a:rPr>
                        <a:t>getLastUserValue</a:t>
                      </a:r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() : </a:t>
                      </a:r>
                      <a:r>
                        <a:rPr lang="en-CA" sz="1800" b="1" dirty="0" err="1" smtClean="0">
                          <a:latin typeface="Courier New" pitchFamily="49" charset="0"/>
                          <a:cs typeface="Courier New" pitchFamily="49" charset="0"/>
                        </a:rPr>
                        <a:t>BigInteger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+ sum(</a:t>
                      </a:r>
                      <a:r>
                        <a:rPr lang="en-CA" sz="1800" b="1" dirty="0" err="1" smtClean="0">
                          <a:latin typeface="Courier New" pitchFamily="49" charset="0"/>
                          <a:cs typeface="Courier New" pitchFamily="49" charset="0"/>
                        </a:rPr>
                        <a:t>BigInteger</a:t>
                      </a:r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) : void</a:t>
                      </a:r>
                      <a:endParaRPr lang="en-US" sz="1800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+ subtract(</a:t>
                      </a:r>
                      <a:r>
                        <a:rPr lang="en-CA" sz="1800" b="1" dirty="0" err="1" smtClean="0">
                          <a:latin typeface="Courier New" pitchFamily="49" charset="0"/>
                          <a:cs typeface="Courier New" pitchFamily="49" charset="0"/>
                        </a:rPr>
                        <a:t>BigInteger</a:t>
                      </a:r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) : void</a:t>
                      </a:r>
                      <a:endParaRPr lang="en-US" sz="1800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36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+ multiply(</a:t>
                      </a:r>
                      <a:r>
                        <a:rPr lang="en-CA" sz="1800" b="1" dirty="0" err="1" smtClean="0">
                          <a:latin typeface="Courier New" pitchFamily="49" charset="0"/>
                          <a:cs typeface="Courier New" pitchFamily="49" charset="0"/>
                        </a:rPr>
                        <a:t>BigInteger</a:t>
                      </a:r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) : void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36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+ divide(</a:t>
                      </a:r>
                      <a:r>
                        <a:rPr lang="en-CA" sz="1800" b="1" dirty="0" err="1" smtClean="0">
                          <a:latin typeface="Courier New" pitchFamily="49" charset="0"/>
                          <a:cs typeface="Courier New" pitchFamily="49" charset="0"/>
                        </a:rPr>
                        <a:t>BigInteger</a:t>
                      </a:r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) : void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36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+ clear()</a:t>
                      </a:r>
                      <a:r>
                        <a:rPr lang="en-CA" sz="18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: void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36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+ save(File) : void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36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+ open(File) : void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36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r>
                        <a:rPr lang="en-CA" sz="18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CA" sz="1800" b="1" baseline="0" dirty="0" err="1" smtClean="0">
                          <a:latin typeface="Courier New" pitchFamily="49" charset="0"/>
                          <a:cs typeface="Courier New" pitchFamily="49" charset="0"/>
                        </a:rPr>
                        <a:t>updateLog</a:t>
                      </a:r>
                      <a:r>
                        <a:rPr lang="en-CA" sz="18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(String operation, String </a:t>
                      </a:r>
                      <a:r>
                        <a:rPr lang="en-CA" sz="1800" b="1" baseline="0" dirty="0" err="1" smtClean="0">
                          <a:latin typeface="Courier New" pitchFamily="49" charset="0"/>
                          <a:cs typeface="Courier New" pitchFamily="49" charset="0"/>
                        </a:rPr>
                        <a:t>userValue</a:t>
                      </a:r>
                      <a:r>
                        <a:rPr lang="en-CA" sz="18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) : void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7" marB="45717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43350" y="685800"/>
            <a:ext cx="405130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rgbClr val="0070C0"/>
                </a:solidFill>
                <a:latin typeface="+mn-lt"/>
              </a:rPr>
              <a:t>BigInteger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: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  <a:latin typeface="+mn-lt"/>
              </a:rPr>
              <a:t>Immutable arbitrary-precision integers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CalcModel: Attributes and Ctor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sz="1800" smtClean="0"/>
              <a:t>public class CalcModel</a:t>
            </a:r>
          </a:p>
          <a:p>
            <a:r>
              <a:rPr lang="en-CA" sz="1800" smtClean="0"/>
              <a:t>{</a:t>
            </a:r>
          </a:p>
          <a:p>
            <a:r>
              <a:rPr lang="en-CA" sz="1800" smtClean="0"/>
              <a:t>  private BigInteger calcValue;</a:t>
            </a:r>
          </a:p>
          <a:p>
            <a:r>
              <a:rPr lang="en-CA" sz="1800" smtClean="0"/>
              <a:t>  private ArrayList&lt;String&gt; log;</a:t>
            </a:r>
          </a:p>
          <a:p>
            <a:endParaRPr lang="en-CA" sz="1800" smtClean="0"/>
          </a:p>
          <a:p>
            <a:r>
              <a:rPr lang="en-CA" sz="1800" smtClean="0"/>
              <a:t>  </a:t>
            </a:r>
            <a:r>
              <a:rPr lang="en-CA" sz="1800" smtClean="0">
                <a:solidFill>
                  <a:srgbClr val="0070C0"/>
                </a:solidFill>
              </a:rPr>
              <a:t>// creates the log and initializes the attributes</a:t>
            </a:r>
          </a:p>
          <a:p>
            <a:r>
              <a:rPr lang="en-CA" sz="1800" smtClean="0">
                <a:solidFill>
                  <a:srgbClr val="0070C0"/>
                </a:solidFill>
              </a:rPr>
              <a:t>  //   using the clear method</a:t>
            </a:r>
            <a:endParaRPr lang="en-CA" sz="1800" smtClean="0"/>
          </a:p>
          <a:p>
            <a:r>
              <a:rPr lang="en-CA" sz="1800" smtClean="0"/>
              <a:t>  </a:t>
            </a:r>
            <a:r>
              <a:rPr lang="en-US" sz="1800" smtClean="0"/>
              <a:t>CalcModel()</a:t>
            </a:r>
          </a:p>
          <a:p>
            <a:r>
              <a:rPr lang="en-US" sz="1800" smtClean="0"/>
              <a:t>  {</a:t>
            </a:r>
          </a:p>
          <a:p>
            <a:r>
              <a:rPr lang="en-US" sz="1800" smtClean="0"/>
              <a:t>    this.log = new ArrayList&lt;String&gt;();</a:t>
            </a:r>
          </a:p>
          <a:p>
            <a:r>
              <a:rPr lang="en-US" sz="1800" smtClean="0"/>
              <a:t>    this.clear();</a:t>
            </a:r>
          </a:p>
          <a:p>
            <a:r>
              <a:rPr lang="en-US" sz="1800" smtClean="0"/>
              <a:t>  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E2120-D86B-402A-9049-F73FB7F994A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CalcModel: clear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US" sz="1800" smtClean="0"/>
          </a:p>
          <a:p>
            <a:endParaRPr lang="en-US" sz="1800" smtClean="0"/>
          </a:p>
          <a:p>
            <a:r>
              <a:rPr lang="en-CA" sz="1800" smtClean="0">
                <a:solidFill>
                  <a:srgbClr val="0070C0"/>
                </a:solidFill>
              </a:rPr>
              <a:t>  // sets the calculated value to zero, clears the log,</a:t>
            </a:r>
          </a:p>
          <a:p>
            <a:r>
              <a:rPr lang="en-CA" sz="1800" smtClean="0">
                <a:solidFill>
                  <a:srgbClr val="0070C0"/>
                </a:solidFill>
              </a:rPr>
              <a:t>  //   and adds zero to the log</a:t>
            </a:r>
            <a:endParaRPr lang="en-US" sz="1800" smtClean="0">
              <a:solidFill>
                <a:srgbClr val="0070C0"/>
              </a:solidFill>
            </a:endParaRPr>
          </a:p>
          <a:p>
            <a:r>
              <a:rPr lang="en-US" sz="1800" smtClean="0"/>
              <a:t>  public void clear()</a:t>
            </a:r>
          </a:p>
          <a:p>
            <a:r>
              <a:rPr lang="en-US" sz="1800" smtClean="0"/>
              <a:t>  {</a:t>
            </a:r>
          </a:p>
          <a:p>
            <a:r>
              <a:rPr lang="en-US" sz="1800" smtClean="0"/>
              <a:t>    this.calcValue = BigInteger.</a:t>
            </a:r>
            <a:r>
              <a:rPr lang="en-US" sz="1800" i="1" smtClean="0"/>
              <a:t>ZERO;</a:t>
            </a:r>
          </a:p>
          <a:p>
            <a:r>
              <a:rPr lang="en-US" sz="1800" smtClean="0"/>
              <a:t>    this.log.clear();</a:t>
            </a:r>
          </a:p>
          <a:p>
            <a:r>
              <a:rPr lang="en-US" sz="1800" smtClean="0"/>
              <a:t>    this.log.add(this.calcValue.toString());</a:t>
            </a:r>
          </a:p>
          <a:p>
            <a:r>
              <a:rPr lang="en-US" sz="1800" smtClean="0"/>
              <a:t>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702743-33B5-4B0E-BA81-BC8519A0C6A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CalcModel: getLastUserValue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sz="1800" smtClean="0">
                <a:solidFill>
                  <a:srgbClr val="0070C0"/>
                </a:solidFill>
              </a:rPr>
              <a:t>  // empty log looks like</a:t>
            </a:r>
          </a:p>
          <a:p>
            <a:r>
              <a:rPr lang="en-CA" sz="1800" smtClean="0">
                <a:solidFill>
                  <a:srgbClr val="0070C0"/>
                </a:solidFill>
              </a:rPr>
              <a:t>  // [0]</a:t>
            </a:r>
          </a:p>
          <a:p>
            <a:r>
              <a:rPr lang="en-CA" sz="1800" smtClean="0"/>
              <a:t>  </a:t>
            </a:r>
            <a:r>
              <a:rPr lang="en-CA" sz="1800" smtClean="0">
                <a:solidFill>
                  <a:srgbClr val="0070C0"/>
                </a:solidFill>
              </a:rPr>
              <a:t>// non-empty log looks like:</a:t>
            </a:r>
          </a:p>
          <a:p>
            <a:r>
              <a:rPr lang="en-CA" sz="1800" smtClean="0">
                <a:solidFill>
                  <a:srgbClr val="0070C0"/>
                </a:solidFill>
              </a:rPr>
              <a:t>  // </a:t>
            </a:r>
            <a:r>
              <a:rPr lang="en-US" sz="1800" smtClean="0">
                <a:solidFill>
                  <a:srgbClr val="0070C0"/>
                </a:solidFill>
              </a:rPr>
              <a:t>[0, +, 5, =, 5, -, 3, =, 2, *, </a:t>
            </a:r>
            <a:r>
              <a:rPr lang="en-US" sz="1800" smtClean="0">
                <a:solidFill>
                  <a:srgbClr val="FF0000"/>
                </a:solidFill>
              </a:rPr>
              <a:t>7</a:t>
            </a:r>
            <a:r>
              <a:rPr lang="en-US" sz="1800" smtClean="0">
                <a:solidFill>
                  <a:srgbClr val="0070C0"/>
                </a:solidFill>
              </a:rPr>
              <a:t>, =, 14]</a:t>
            </a:r>
          </a:p>
          <a:p>
            <a:r>
              <a:rPr lang="en-US" sz="1800" smtClean="0"/>
              <a:t>  public BigInteger getLastUserValue()</a:t>
            </a:r>
          </a:p>
          <a:p>
            <a:r>
              <a:rPr lang="en-US" sz="1800" smtClean="0"/>
              <a:t>  {</a:t>
            </a:r>
          </a:p>
          <a:p>
            <a:r>
              <a:rPr lang="en-US" sz="1800" smtClean="0"/>
              <a:t>    if(this.log.size() == 1)</a:t>
            </a:r>
          </a:p>
          <a:p>
            <a:r>
              <a:rPr lang="en-US" sz="1800" smtClean="0"/>
              <a:t>    {</a:t>
            </a:r>
          </a:p>
          <a:p>
            <a:r>
              <a:rPr lang="en-US" sz="1800" smtClean="0"/>
              <a:t>      return BigInteger.</a:t>
            </a:r>
            <a:r>
              <a:rPr lang="en-US" sz="1800" i="1" smtClean="0"/>
              <a:t>ZERO;</a:t>
            </a:r>
          </a:p>
          <a:p>
            <a:r>
              <a:rPr lang="en-US" sz="1800" smtClean="0"/>
              <a:t>    }</a:t>
            </a:r>
          </a:p>
          <a:p>
            <a:r>
              <a:rPr lang="en-US" sz="1800" smtClean="0"/>
              <a:t>    final int last = this.log.size() - 1;</a:t>
            </a:r>
          </a:p>
          <a:p>
            <a:r>
              <a:rPr lang="en-US" sz="1800" smtClean="0"/>
              <a:t>    return new BigInteger(this.log.get(</a:t>
            </a:r>
            <a:r>
              <a:rPr lang="en-US" sz="1800" smtClean="0">
                <a:solidFill>
                  <a:srgbClr val="FF0000"/>
                </a:solidFill>
              </a:rPr>
              <a:t>last - 2</a:t>
            </a:r>
            <a:r>
              <a:rPr lang="en-US" sz="1800" smtClean="0"/>
              <a:t>));</a:t>
            </a:r>
          </a:p>
          <a:p>
            <a:r>
              <a:rPr lang="en-US" sz="1800" smtClean="0"/>
              <a:t>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6A2DB-6B5B-499A-B510-5916DBBAC8B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CalcModel: getCalcValue</a:t>
            </a:r>
            <a:endParaRPr lang="en-US" smtClean="0"/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sz="1800" smtClean="0"/>
          </a:p>
          <a:p>
            <a:endParaRPr lang="en-CA" sz="1800" smtClean="0"/>
          </a:p>
          <a:p>
            <a:endParaRPr lang="en-US" sz="1800" smtClean="0"/>
          </a:p>
          <a:p>
            <a:endParaRPr lang="en-US" sz="1800" smtClean="0"/>
          </a:p>
          <a:p>
            <a:r>
              <a:rPr lang="en-CA" sz="1800" smtClean="0"/>
              <a:t>  </a:t>
            </a:r>
            <a:r>
              <a:rPr lang="en-CA" sz="1800" smtClean="0">
                <a:solidFill>
                  <a:srgbClr val="0070C0"/>
                </a:solidFill>
              </a:rPr>
              <a:t>// BigInteger is immutable; no privacy leak</a:t>
            </a:r>
            <a:endParaRPr lang="en-US" sz="1800" smtClean="0"/>
          </a:p>
          <a:p>
            <a:r>
              <a:rPr lang="en-US" sz="1800" smtClean="0"/>
              <a:t>  public BigInteger getCalcValue()</a:t>
            </a:r>
          </a:p>
          <a:p>
            <a:r>
              <a:rPr lang="en-US" sz="1800" smtClean="0"/>
              <a:t>  {</a:t>
            </a:r>
          </a:p>
          <a:p>
            <a:r>
              <a:rPr lang="en-US" sz="1800" smtClean="0"/>
              <a:t>    return this.calcValue;</a:t>
            </a:r>
          </a:p>
          <a:p>
            <a:r>
              <a:rPr lang="en-US" sz="1800" smtClean="0"/>
              <a:t>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BC395C-1C0D-4490-A78A-5166A252B63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CalcModel: sum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sz="1800" smtClean="0"/>
          </a:p>
          <a:p>
            <a:endParaRPr lang="en-CA" sz="1800" smtClean="0"/>
          </a:p>
          <a:p>
            <a:endParaRPr lang="en-CA" sz="1800" smtClean="0"/>
          </a:p>
          <a:p>
            <a:r>
              <a:rPr lang="en-CA" sz="1800" smtClean="0"/>
              <a:t>  </a:t>
            </a:r>
            <a:r>
              <a:rPr lang="en-CA" sz="1800" smtClean="0">
                <a:solidFill>
                  <a:srgbClr val="0070C0"/>
                </a:solidFill>
              </a:rPr>
              <a:t>// sums the user value with the current calculated value</a:t>
            </a:r>
          </a:p>
          <a:p>
            <a:r>
              <a:rPr lang="en-CA" sz="1800" smtClean="0">
                <a:solidFill>
                  <a:srgbClr val="0070C0"/>
                </a:solidFill>
              </a:rPr>
              <a:t>  //   and updates the log using updateLog</a:t>
            </a:r>
            <a:endParaRPr lang="en-CA" sz="1800" smtClean="0"/>
          </a:p>
          <a:p>
            <a:r>
              <a:rPr lang="en-US" sz="1800" smtClean="0"/>
              <a:t>  public void sum(BigInteger userValue)</a:t>
            </a:r>
          </a:p>
          <a:p>
            <a:r>
              <a:rPr lang="en-US" sz="1800" smtClean="0"/>
              <a:t>  {</a:t>
            </a:r>
          </a:p>
          <a:p>
            <a:r>
              <a:rPr lang="en-US" sz="1800" smtClean="0"/>
              <a:t>    this.calcValue = this.calcValue.add(userValue);</a:t>
            </a:r>
          </a:p>
          <a:p>
            <a:r>
              <a:rPr lang="en-US" sz="1800" smtClean="0"/>
              <a:t>    this.updateLog("+", userValue.toString());</a:t>
            </a:r>
          </a:p>
          <a:p>
            <a:r>
              <a:rPr lang="en-US" sz="1800" smtClean="0"/>
              <a:t>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05689A-A443-4263-B00C-176628B33E4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CalcModel: subtract and multiply</a:t>
            </a:r>
            <a:endParaRPr lang="en-US" smtClean="0"/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US" sz="1800" smtClean="0"/>
          </a:p>
          <a:p>
            <a:r>
              <a:rPr lang="en-US" sz="1800" smtClean="0"/>
              <a:t>  public void subtract(BigInteger userValue)</a:t>
            </a:r>
          </a:p>
          <a:p>
            <a:r>
              <a:rPr lang="en-US" sz="1800" smtClean="0"/>
              <a:t>  {</a:t>
            </a:r>
          </a:p>
          <a:p>
            <a:r>
              <a:rPr lang="en-US" sz="1800" smtClean="0"/>
              <a:t>    this.calcValue = this.calcValue.subtract(userValue);</a:t>
            </a:r>
          </a:p>
          <a:p>
            <a:r>
              <a:rPr lang="en-US" sz="1800" smtClean="0"/>
              <a:t>    this.updateLog("-", userValue.toString());</a:t>
            </a:r>
          </a:p>
          <a:p>
            <a:r>
              <a:rPr lang="en-US" sz="1800" smtClean="0"/>
              <a:t>   }</a:t>
            </a:r>
          </a:p>
          <a:p>
            <a:endParaRPr lang="en-CA" sz="1800" smtClean="0"/>
          </a:p>
          <a:p>
            <a:endParaRPr lang="en-CA" sz="1800" smtClean="0"/>
          </a:p>
          <a:p>
            <a:r>
              <a:rPr lang="en-US" sz="1800" smtClean="0"/>
              <a:t>  public void multiply(BigInteger userValue)</a:t>
            </a:r>
          </a:p>
          <a:p>
            <a:r>
              <a:rPr lang="en-US" sz="1800" smtClean="0"/>
              <a:t>  {</a:t>
            </a:r>
          </a:p>
          <a:p>
            <a:r>
              <a:rPr lang="en-US" sz="1800" smtClean="0"/>
              <a:t>    this.calcValue = this.calcValue.multiply(userValue);</a:t>
            </a:r>
          </a:p>
          <a:p>
            <a:r>
              <a:rPr lang="en-US" sz="1800" smtClean="0"/>
              <a:t>    this.updateLog("*", userValue.toString());</a:t>
            </a:r>
          </a:p>
          <a:p>
            <a:r>
              <a:rPr lang="en-US" sz="1800" smtClean="0"/>
              <a:t>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2E7B33-AD79-4D85-BA2E-041063A9EE5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Model—View—Controller 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1A0237-4578-40E2-8680-61CE04FF89A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0244" name="Picture 2" descr="C:\Users\mab\AppData\Local\Microsoft\Windows\Temporary Internet Files\Content.IE5\YNZ1GS70\MCj0197761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900" y="1322388"/>
            <a:ext cx="3810000" cy="29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Users\mab\AppData\Local\Microsoft\Windows\Temporary Internet Files\Content.IE5\OXWIXQ0Y\MCj0356959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057650"/>
            <a:ext cx="1749425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71500" y="1397000"/>
          <a:ext cx="3200400" cy="2346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</a:tblGrid>
              <a:tr h="335189"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TV</a:t>
                      </a:r>
                      <a:endParaRPr lang="en-US" sz="16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- on : </a:t>
                      </a:r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boolean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- channel : </a:t>
                      </a:r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r>
                        <a:rPr lang="en-CA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volume : </a:t>
                      </a:r>
                      <a:r>
                        <a:rPr lang="en-CA" sz="1600" b="1" baseline="0" dirty="0" err="1" smtClean="0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+ power(</a:t>
                      </a:r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boolean</a:t>
                      </a:r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r>
                        <a:rPr lang="en-CA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: void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+ channel(</a:t>
                      </a:r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r>
                        <a:rPr lang="en-CA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: void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+ volume(</a:t>
                      </a:r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r>
                        <a:rPr lang="en-CA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: void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743450" y="4811713"/>
          <a:ext cx="3200400" cy="1341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</a:tblGrid>
              <a:tr h="335359">
                <a:tc>
                  <a:txBody>
                    <a:bodyPr/>
                    <a:lstStyle/>
                    <a:p>
                      <a:r>
                        <a:rPr lang="en-CA" sz="16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RemoteControl</a:t>
                      </a:r>
                      <a:endParaRPr lang="en-US" sz="16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1" marB="4573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359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togglePower</a:t>
                      </a:r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CA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: void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1" marB="4573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359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channelUp</a:t>
                      </a:r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CA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: void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1" marB="4573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359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volumeUp</a:t>
                      </a:r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CA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: void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1" marB="4573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71500" y="3829050"/>
            <a:ext cx="103346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dirty="0">
                <a:solidFill>
                  <a:srgbClr val="0070C0"/>
                </a:solidFill>
                <a:latin typeface="+mn-lt"/>
              </a:rPr>
              <a:t>Model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58150" y="4057650"/>
            <a:ext cx="8509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dirty="0">
                <a:solidFill>
                  <a:srgbClr val="0070C0"/>
                </a:solidFill>
                <a:latin typeface="+mn-lt"/>
              </a:rPr>
              <a:t>View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3000" y="5829300"/>
            <a:ext cx="155733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dirty="0">
                <a:solidFill>
                  <a:srgbClr val="0070C0"/>
                </a:solidFill>
                <a:latin typeface="+mn-lt"/>
              </a:rPr>
              <a:t>Controller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CalcModel: divide</a:t>
            </a:r>
            <a:endParaRPr lang="en-US" smtClean="0"/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sz="1800" smtClean="0"/>
          </a:p>
          <a:p>
            <a:r>
              <a:rPr lang="en-CA" sz="1800" smtClean="0"/>
              <a:t>  </a:t>
            </a:r>
            <a:r>
              <a:rPr lang="en-CA" sz="1800" smtClean="0">
                <a:solidFill>
                  <a:srgbClr val="0070C0"/>
                </a:solidFill>
              </a:rPr>
              <a:t>// cannot divide by zero; options:</a:t>
            </a:r>
          </a:p>
          <a:p>
            <a:r>
              <a:rPr lang="en-CA" sz="1800" smtClean="0">
                <a:solidFill>
                  <a:srgbClr val="0070C0"/>
                </a:solidFill>
              </a:rPr>
              <a:t>  // 1. precondition  userValue != 0</a:t>
            </a:r>
          </a:p>
          <a:p>
            <a:r>
              <a:rPr lang="en-CA" sz="1800" smtClean="0">
                <a:solidFill>
                  <a:srgbClr val="0070C0"/>
                </a:solidFill>
              </a:rPr>
              <a:t>  // 2. validate userValue; do nothing</a:t>
            </a:r>
          </a:p>
          <a:p>
            <a:r>
              <a:rPr lang="en-CA" sz="1800" smtClean="0">
                <a:solidFill>
                  <a:srgbClr val="0070C0"/>
                </a:solidFill>
              </a:rPr>
              <a:t>  // 3. validate userValue; return false</a:t>
            </a:r>
          </a:p>
          <a:p>
            <a:r>
              <a:rPr lang="en-CA" sz="1800" smtClean="0">
                <a:solidFill>
                  <a:srgbClr val="0070C0"/>
                </a:solidFill>
              </a:rPr>
              <a:t>  // 4. validate userValue; throw exception</a:t>
            </a:r>
            <a:endParaRPr lang="en-US" sz="1800" smtClean="0"/>
          </a:p>
          <a:p>
            <a:r>
              <a:rPr lang="en-US" sz="1800" smtClean="0"/>
              <a:t>  public void divide(BigInteger userValue)</a:t>
            </a:r>
          </a:p>
          <a:p>
            <a:r>
              <a:rPr lang="en-US" sz="1800" smtClean="0"/>
              <a:t>  {</a:t>
            </a:r>
          </a:p>
          <a:p>
            <a:r>
              <a:rPr lang="en-US" sz="1800" smtClean="0"/>
              <a:t>    this.calcValue = this.calcValue.divide(userValue);</a:t>
            </a:r>
          </a:p>
          <a:p>
            <a:r>
              <a:rPr lang="en-US" sz="1800" smtClean="0"/>
              <a:t>    this.updateLog("/", userValue.toString());</a:t>
            </a:r>
          </a:p>
          <a:p>
            <a:r>
              <a:rPr lang="en-US" sz="1800" smtClean="0"/>
              <a:t>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9B0A51-4BD9-4C07-B3CE-594EC1CB556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CalcModel: save</a:t>
            </a:r>
            <a:endParaRPr lang="en-US" smtClean="0"/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sz="1800" smtClean="0"/>
              <a:t>  </a:t>
            </a:r>
            <a:r>
              <a:rPr lang="en-CA" sz="1800" smtClean="0">
                <a:solidFill>
                  <a:srgbClr val="0070C0"/>
                </a:solidFill>
              </a:rPr>
              <a:t>// relies on fact ArrayList implements </a:t>
            </a:r>
            <a:r>
              <a:rPr lang="en-US" sz="1800" smtClean="0">
                <a:solidFill>
                  <a:srgbClr val="0070C0"/>
                </a:solidFill>
              </a:rPr>
              <a:t>Serializable</a:t>
            </a:r>
          </a:p>
          <a:p>
            <a:r>
              <a:rPr lang="en-US" sz="1800" smtClean="0"/>
              <a:t>  public void save(File file) </a:t>
            </a:r>
          </a:p>
          <a:p>
            <a:r>
              <a:rPr lang="en-US" sz="1800" smtClean="0"/>
              <a:t>  {</a:t>
            </a:r>
          </a:p>
          <a:p>
            <a:r>
              <a:rPr lang="en-US" sz="1800" smtClean="0"/>
              <a:t>    FileOutputStream f = null;</a:t>
            </a:r>
          </a:p>
          <a:p>
            <a:r>
              <a:rPr lang="en-US" sz="1800" smtClean="0"/>
              <a:t>    ObjectOutputStream out = null;</a:t>
            </a:r>
          </a:p>
          <a:p>
            <a:r>
              <a:rPr lang="en-US" sz="1800" smtClean="0"/>
              <a:t>    try {</a:t>
            </a:r>
          </a:p>
          <a:p>
            <a:r>
              <a:rPr lang="en-US" sz="1800" smtClean="0"/>
              <a:t>      f = new FileOutputStream(file);   // can throw</a:t>
            </a:r>
          </a:p>
          <a:p>
            <a:r>
              <a:rPr lang="en-US" sz="1800" smtClean="0"/>
              <a:t>      out = new ObjectOutputStream(f);  // can throw</a:t>
            </a:r>
          </a:p>
          <a:p>
            <a:r>
              <a:rPr lang="en-US" sz="1800" smtClean="0"/>
              <a:t>      out.writeObject(this.log);        // can throw</a:t>
            </a:r>
          </a:p>
          <a:p>
            <a:r>
              <a:rPr lang="en-US" sz="1800" smtClean="0"/>
              <a:t>      out.close();</a:t>
            </a:r>
          </a:p>
          <a:p>
            <a:r>
              <a:rPr lang="en-US" sz="1800" smtClean="0"/>
              <a:t>    }</a:t>
            </a:r>
          </a:p>
          <a:p>
            <a:r>
              <a:rPr lang="en-US" sz="1800" smtClean="0"/>
              <a:t>    catch(IOException ex)</a:t>
            </a:r>
          </a:p>
          <a:p>
            <a:r>
              <a:rPr lang="en-US" sz="1800" smtClean="0"/>
              <a:t>    {}</a:t>
            </a:r>
          </a:p>
          <a:p>
            <a:r>
              <a:rPr lang="en-US" sz="1800" smtClean="0"/>
              <a:t>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31CC6E-6D32-403D-B9DD-49D5DA52941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CalcModel: open</a:t>
            </a:r>
            <a:endParaRPr lang="en-US" smtClean="0"/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171450" y="1219200"/>
            <a:ext cx="8801100" cy="4937125"/>
          </a:xfrm>
        </p:spPr>
        <p:txBody>
          <a:bodyPr/>
          <a:lstStyle/>
          <a:p>
            <a:pPr>
              <a:lnSpc>
                <a:spcPts val="1800"/>
              </a:lnSpc>
            </a:pPr>
            <a:r>
              <a:rPr lang="en-US" sz="1800" smtClean="0"/>
              <a:t>  public void open(File file) {</a:t>
            </a:r>
          </a:p>
          <a:p>
            <a:pPr>
              <a:lnSpc>
                <a:spcPts val="1800"/>
              </a:lnSpc>
            </a:pPr>
            <a:r>
              <a:rPr lang="en-US" sz="1800" smtClean="0"/>
              <a:t>    FileInputStream f = null;</a:t>
            </a:r>
          </a:p>
          <a:p>
            <a:pPr>
              <a:lnSpc>
                <a:spcPts val="1800"/>
              </a:lnSpc>
            </a:pPr>
            <a:r>
              <a:rPr lang="en-US" sz="1800" smtClean="0"/>
              <a:t>    ObjectInputStream in = null;</a:t>
            </a:r>
          </a:p>
          <a:p>
            <a:pPr>
              <a:lnSpc>
                <a:spcPts val="1800"/>
              </a:lnSpc>
            </a:pPr>
            <a:r>
              <a:rPr lang="en-US" sz="1800" smtClean="0"/>
              <a:t>    ArrayList&lt;String&gt; log = null;   // object to read from file</a:t>
            </a:r>
          </a:p>
          <a:p>
            <a:pPr>
              <a:lnSpc>
                <a:spcPts val="1800"/>
              </a:lnSpc>
            </a:pPr>
            <a:r>
              <a:rPr lang="en-US" sz="1800" smtClean="0"/>
              <a:t>    try {</a:t>
            </a:r>
          </a:p>
          <a:p>
            <a:pPr>
              <a:lnSpc>
                <a:spcPts val="1800"/>
              </a:lnSpc>
            </a:pPr>
            <a:r>
              <a:rPr lang="en-US" sz="1800" smtClean="0"/>
              <a:t>      f = new FileInputStream(file);             // can throw</a:t>
            </a:r>
          </a:p>
          <a:p>
            <a:pPr>
              <a:lnSpc>
                <a:spcPts val="1800"/>
              </a:lnSpc>
            </a:pPr>
            <a:r>
              <a:rPr lang="en-US" sz="1800" smtClean="0"/>
              <a:t>      in = new ObjectInputStream(f);             // can throw</a:t>
            </a:r>
          </a:p>
          <a:p>
            <a:pPr>
              <a:lnSpc>
                <a:spcPts val="1800"/>
              </a:lnSpc>
            </a:pPr>
            <a:r>
              <a:rPr lang="en-US" sz="1800" smtClean="0"/>
              <a:t>      log = (ArrayList&lt;String&gt;) in.readObject(); // can throw</a:t>
            </a:r>
          </a:p>
          <a:p>
            <a:pPr>
              <a:lnSpc>
                <a:spcPts val="1800"/>
              </a:lnSpc>
            </a:pPr>
            <a:r>
              <a:rPr lang="en-US" sz="1800" smtClean="0"/>
              <a:t>      in.close();</a:t>
            </a:r>
          </a:p>
          <a:p>
            <a:pPr>
              <a:lnSpc>
                <a:spcPts val="1800"/>
              </a:lnSpc>
            </a:pPr>
            <a:r>
              <a:rPr lang="en-US" sz="1800" smtClean="0"/>
              <a:t>      this.log = log;</a:t>
            </a:r>
          </a:p>
          <a:p>
            <a:pPr>
              <a:lnSpc>
                <a:spcPts val="1800"/>
              </a:lnSpc>
            </a:pPr>
            <a:r>
              <a:rPr lang="en-CA" sz="1800" smtClean="0"/>
              <a:t>      final int last = this.log.size() - 1;</a:t>
            </a:r>
          </a:p>
          <a:p>
            <a:pPr>
              <a:lnSpc>
                <a:spcPts val="1800"/>
              </a:lnSpc>
            </a:pPr>
            <a:r>
              <a:rPr lang="en-US" sz="1800" smtClean="0"/>
              <a:t>      this.calcValue = new BigInteger(this.log.get(last));</a:t>
            </a:r>
          </a:p>
          <a:p>
            <a:pPr>
              <a:lnSpc>
                <a:spcPts val="1800"/>
              </a:lnSpc>
            </a:pPr>
            <a:r>
              <a:rPr lang="en-US" sz="1800" smtClean="0"/>
              <a:t>    }</a:t>
            </a:r>
          </a:p>
          <a:p>
            <a:pPr>
              <a:lnSpc>
                <a:spcPts val="1800"/>
              </a:lnSpc>
            </a:pPr>
            <a:r>
              <a:rPr lang="en-US" sz="1800" smtClean="0"/>
              <a:t>    catch(IOException ex) {}</a:t>
            </a:r>
          </a:p>
          <a:p>
            <a:pPr>
              <a:lnSpc>
                <a:spcPts val="1800"/>
              </a:lnSpc>
            </a:pPr>
            <a:r>
              <a:rPr lang="en-US" sz="1800" smtClean="0"/>
              <a:t>    catch(ClassNotFoundException ex) {}</a:t>
            </a:r>
          </a:p>
          <a:p>
            <a:pPr>
              <a:lnSpc>
                <a:spcPts val="1800"/>
              </a:lnSpc>
            </a:pPr>
            <a:r>
              <a:rPr lang="en-US" sz="1800" smtClean="0"/>
              <a:t>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8AD326-CA83-4B78-9195-B47131F6178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DD402F-574F-41D4-B1AD-99FA5FB16E6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6350"/>
            <a:ext cx="5845175" cy="365125"/>
          </a:xfrm>
        </p:spPr>
        <p:txBody>
          <a:bodyPr/>
          <a:lstStyle/>
          <a:p>
            <a:pPr>
              <a:defRPr/>
            </a:pPr>
            <a:r>
              <a:rPr lang="en-US" sz="1600" dirty="0" smtClean="0"/>
              <a:t>http://java.sun.com/developer/technicalArticles/javase/mvc/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model</a:t>
            </a:r>
          </a:p>
          <a:p>
            <a:pPr lvl="1">
              <a:defRPr/>
            </a:pPr>
            <a:r>
              <a:rPr lang="en-CA" dirty="0" smtClean="0"/>
              <a:t>represents state of the application and the rules that govern access to and updates of state</a:t>
            </a:r>
          </a:p>
          <a:p>
            <a:pPr>
              <a:defRPr/>
            </a:pPr>
            <a:r>
              <a:rPr lang="en-CA" dirty="0" smtClean="0"/>
              <a:t>view</a:t>
            </a:r>
          </a:p>
          <a:p>
            <a:pPr lvl="1">
              <a:defRPr/>
            </a:pPr>
            <a:r>
              <a:rPr lang="en-CA" dirty="0" smtClean="0"/>
              <a:t>presents the user with a sensory (visual, audio, </a:t>
            </a:r>
            <a:r>
              <a:rPr lang="en-CA" dirty="0" err="1" smtClean="0"/>
              <a:t>haptic</a:t>
            </a:r>
            <a:r>
              <a:rPr lang="en-CA" dirty="0" smtClean="0"/>
              <a:t>) representation of the model state</a:t>
            </a:r>
          </a:p>
          <a:p>
            <a:pPr lvl="1">
              <a:defRPr/>
            </a:pPr>
            <a:r>
              <a:rPr lang="en-CA" dirty="0" smtClean="0"/>
              <a:t>a user interface element (the user interface for simple applications)</a:t>
            </a:r>
          </a:p>
          <a:p>
            <a:pPr>
              <a:defRPr/>
            </a:pPr>
            <a:r>
              <a:rPr lang="en-CA" dirty="0" smtClean="0"/>
              <a:t>controller</a:t>
            </a:r>
          </a:p>
          <a:p>
            <a:pPr lvl="1">
              <a:defRPr/>
            </a:pPr>
            <a:r>
              <a:rPr lang="en-CA" dirty="0" smtClean="0"/>
              <a:t>processes and responds to events (such as user actions) from the view and translates them to model method calls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6864B-32FB-430C-BDC0-6DE29FCE344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 to Roll a Die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290DE-61AD-4583-9346-90B119F38FE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simple application that lets the user roll a die</a:t>
            </a:r>
          </a:p>
          <a:p>
            <a:pPr lvl="1"/>
            <a:r>
              <a:rPr lang="en-US" dirty="0" smtClean="0"/>
              <a:t>when the user clicks the “Roll” button the die is rolled to a new random value</a:t>
            </a:r>
          </a:p>
          <a:p>
            <a:pPr lvl="2"/>
            <a:r>
              <a:rPr lang="en-US" dirty="0" smtClean="0"/>
              <a:t>“event driven programming”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1319" y="2680109"/>
            <a:ext cx="2765136" cy="3479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99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 to Roll a Die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290DE-61AD-4583-9346-90B119F38FE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application is simple enough to write as a single class</a:t>
            </a:r>
          </a:p>
          <a:p>
            <a:pPr lvl="1"/>
            <a:r>
              <a:rPr lang="en-US" dirty="0">
                <a:hlinkClick r:id="rId2"/>
              </a:rPr>
              <a:t>SimpleRoll.java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89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 to Roll a Die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290DE-61AD-4583-9346-90B119F38FE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can also write the application using the model-view-controller pattern</a:t>
            </a:r>
          </a:p>
          <a:p>
            <a:pPr lvl="1"/>
            <a:r>
              <a:rPr lang="en-US" dirty="0" smtClean="0">
                <a:hlinkClick r:id="rId2"/>
              </a:rPr>
              <a:t>SimpleModel.java</a:t>
            </a:r>
            <a:endParaRPr lang="en-US" dirty="0"/>
          </a:p>
          <a:p>
            <a:pPr lvl="1"/>
            <a:r>
              <a:rPr lang="en-US" dirty="0" smtClean="0">
                <a:hlinkClick r:id="rId3"/>
              </a:rPr>
              <a:t>SimpleView.java</a:t>
            </a:r>
            <a:endParaRPr lang="en-US" dirty="0"/>
          </a:p>
          <a:p>
            <a:pPr lvl="1"/>
            <a:r>
              <a:rPr lang="en-US" sz="2147" dirty="0" smtClean="0">
                <a:hlinkClick r:id="rId4"/>
              </a:rPr>
              <a:t>SimpleController.java</a:t>
            </a:r>
            <a:endParaRPr lang="en-US" sz="2147" dirty="0"/>
          </a:p>
          <a:p>
            <a:pPr lvl="1"/>
            <a:r>
              <a:rPr lang="en-US" dirty="0" smtClean="0">
                <a:hlinkClick r:id="rId5"/>
              </a:rPr>
              <a:t>SimpleApp.java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429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Simple Calculator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implement a simple calculator using the model-view-controller (MVC) design pattern</a:t>
            </a:r>
          </a:p>
          <a:p>
            <a:pPr>
              <a:defRPr/>
            </a:pPr>
            <a:r>
              <a:rPr lang="en-CA" dirty="0" smtClean="0"/>
              <a:t>features:</a:t>
            </a:r>
          </a:p>
          <a:p>
            <a:pPr lvl="1">
              <a:defRPr/>
            </a:pPr>
            <a:r>
              <a:rPr lang="en-CA" dirty="0" smtClean="0"/>
              <a:t>sum, subtract, multiply, divide</a:t>
            </a:r>
          </a:p>
          <a:p>
            <a:pPr lvl="1">
              <a:defRPr/>
            </a:pPr>
            <a:r>
              <a:rPr lang="en-CA" dirty="0" smtClean="0"/>
              <a:t>clear</a:t>
            </a:r>
          </a:p>
          <a:p>
            <a:pPr lvl="1">
              <a:defRPr/>
            </a:pPr>
            <a:r>
              <a:rPr lang="en-CA" dirty="0" smtClean="0"/>
              <a:t>records a log of the user actions</a:t>
            </a:r>
          </a:p>
          <a:p>
            <a:pPr lvl="2">
              <a:defRPr/>
            </a:pPr>
            <a:r>
              <a:rPr lang="en-CA" dirty="0" smtClean="0"/>
              <a:t>save the log to file</a:t>
            </a:r>
          </a:p>
          <a:p>
            <a:pPr lvl="2">
              <a:defRPr/>
            </a:pPr>
            <a:r>
              <a:rPr lang="en-CA" dirty="0" smtClean="0"/>
              <a:t>read the log from a 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1C367-5991-466E-9CF1-3B00F256180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Application Appearance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F8AD50-16B0-4ACB-8219-068AA1C255A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2457450"/>
            <a:ext cx="78105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4457700"/>
            <a:ext cx="78105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10918</TotalTime>
  <Words>976</Words>
  <Application>Microsoft Office PowerPoint</Application>
  <PresentationFormat>On-screen Show (4:3)</PresentationFormat>
  <Paragraphs>227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Origin</vt:lpstr>
      <vt:lpstr>Graphical User Interfaces</vt:lpstr>
      <vt:lpstr>Model—View—Controller </vt:lpstr>
      <vt:lpstr>PowerPoint Presentation</vt:lpstr>
      <vt:lpstr>PowerPoint Presentation</vt:lpstr>
      <vt:lpstr>App to Roll a Die</vt:lpstr>
      <vt:lpstr>App to Roll a Die</vt:lpstr>
      <vt:lpstr>App to Roll a Die</vt:lpstr>
      <vt:lpstr>Simple Calculator</vt:lpstr>
      <vt:lpstr>Application Appearance</vt:lpstr>
      <vt:lpstr>Creating the Application</vt:lpstr>
      <vt:lpstr>CalcMVC Application</vt:lpstr>
      <vt:lpstr>Model</vt:lpstr>
      <vt:lpstr>PowerPoint Presentation</vt:lpstr>
      <vt:lpstr>CalcModel: Attributes and Ctor</vt:lpstr>
      <vt:lpstr>CalcModel: clear</vt:lpstr>
      <vt:lpstr>CalcModel: getLastUserValue</vt:lpstr>
      <vt:lpstr>CalcModel: getCalcValue</vt:lpstr>
      <vt:lpstr>CalcModel: sum</vt:lpstr>
      <vt:lpstr>CalcModel: subtract and multiply</vt:lpstr>
      <vt:lpstr>CalcModel: divide</vt:lpstr>
      <vt:lpstr>CalcModel: save</vt:lpstr>
      <vt:lpstr>CalcModel: open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875</cp:revision>
  <dcterms:created xsi:type="dcterms:W3CDTF">2006-08-16T00:00:00Z</dcterms:created>
  <dcterms:modified xsi:type="dcterms:W3CDTF">2013-03-06T05:35:58Z</dcterms:modified>
</cp:coreProperties>
</file>