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2"/>
  </p:notesMasterIdLst>
  <p:sldIdLst>
    <p:sldId id="560" r:id="rId2"/>
    <p:sldId id="538" r:id="rId3"/>
    <p:sldId id="561" r:id="rId4"/>
    <p:sldId id="539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48" r:id="rId14"/>
    <p:sldId id="549" r:id="rId15"/>
    <p:sldId id="550" r:id="rId16"/>
    <p:sldId id="551" r:id="rId17"/>
    <p:sldId id="571" r:id="rId18"/>
    <p:sldId id="552" r:id="rId19"/>
    <p:sldId id="553" r:id="rId20"/>
    <p:sldId id="568" r:id="rId21"/>
    <p:sldId id="554" r:id="rId22"/>
    <p:sldId id="562" r:id="rId23"/>
    <p:sldId id="564" r:id="rId24"/>
    <p:sldId id="563" r:id="rId25"/>
    <p:sldId id="565" r:id="rId26"/>
    <p:sldId id="566" r:id="rId27"/>
    <p:sldId id="570" r:id="rId28"/>
    <p:sldId id="569" r:id="rId29"/>
    <p:sldId id="567" r:id="rId30"/>
    <p:sldId id="55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A23BFA-C897-4C67-B877-457B54994F0E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0A03C3-8498-4577-8F75-E939AD44C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4BBBBC8-9496-4246-9D49-7B98ADA4EAA8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C5CC9-62FA-4370-BC88-562E7182C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215B-AA92-4657-947B-30B3CD6A306F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B2E9-DE8B-4275-84A0-272490A6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FAF0-FED4-4325-84FF-E5F743059532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9C4E8-97DF-4ED6-B8D5-98ACD5CFF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06CD-4D23-4AA8-B4B7-A19D34C252AF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F37CC-D9D0-43FA-AF62-22DFB097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47ED-2E37-40F1-A7DE-9452CF2EE82E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2C7F2-3B47-406E-B350-1E35F3BCC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2249-D9DA-4CEE-B22C-36111630024A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CF202-1913-4E39-882B-C0E6164B7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4F24-6520-48A4-B4BC-E1C94123E3BE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813C-6B4D-4A6B-9ABD-7EDF10A79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72659-431C-40D9-BC2D-D51A81BFC6E8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3D98-4FC9-440D-9419-B7CAA629C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C5E1-FE2D-4BAD-AE4B-FEB95B19269B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6877-4142-46B4-AE57-BE59FFC5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44E5-DF0C-40FF-B9BF-111170E51B75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AB58-3C81-4A74-BBFE-ECA79A463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9EEC-9309-4B27-AEA6-D563ADB4CCE2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AC25-0CCE-4D0D-9D1E-4CDAF7CF5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4CCD-EADD-42A9-9E32-D8C6A0BEC81F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3D1B-99A2-4512-BF42-11168ACF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4CCD-EADD-42A9-9E32-D8C6A0BEC81F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3D1B-99A2-4512-BF42-11168ACF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0B5836-DEEA-4B1B-95B3-A0A317C3FCAA}" type="datetime1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7108CB-31AE-482E-AD40-23952BA8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4" r:id="rId2"/>
    <p:sldLayoutId id="2147484245" r:id="rId3"/>
    <p:sldLayoutId id="2147484250" r:id="rId4"/>
    <p:sldLayoutId id="2147484246" r:id="rId5"/>
    <p:sldLayoutId id="2147484247" r:id="rId6"/>
    <p:sldLayoutId id="2147484251" r:id="rId7"/>
    <p:sldLayoutId id="2147484252" r:id="rId8"/>
    <p:sldLayoutId id="2147484256" r:id="rId9"/>
    <p:sldLayoutId id="2147484253" r:id="rId10"/>
    <p:sldLayoutId id="2147484254" r:id="rId11"/>
    <p:sldLayoutId id="2147484248" r:id="rId12"/>
    <p:sldLayoutId id="214748425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5)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Static Features;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Hiding Attributes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note that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attribute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has the same name as an attribute declared in a superclass</a:t>
            </a:r>
          </a:p>
          <a:p>
            <a:pPr lvl="1">
              <a:defRPr/>
            </a:pPr>
            <a:r>
              <a:rPr lang="en-CA" dirty="0" smtClean="0"/>
              <a:t>whenever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is used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version of the attribute that is used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a subclass declares an attribute with the same name as a superclass attribute, we say that the subclass attribute hides the superclass attribute</a:t>
            </a:r>
          </a:p>
          <a:p>
            <a:pPr lvl="1">
              <a:defRPr/>
            </a:pPr>
            <a:r>
              <a:rPr lang="en-CA" dirty="0" smtClean="0"/>
              <a:t>considered bad style because it can make code hard to read and understand</a:t>
            </a:r>
          </a:p>
          <a:p>
            <a:pPr lvl="2">
              <a:defRPr/>
            </a:pPr>
            <a:r>
              <a:rPr lang="en-CA" dirty="0" smtClean="0"/>
              <a:t>should change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numMixCreated</a:t>
            </a:r>
            <a:r>
              <a:rPr lang="en-CA" dirty="0" smtClean="0"/>
              <a:t>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961CD-7282-49F1-B60D-1EBA68BB77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a big difference between calling a static method and calling a non-static method when dealing with inheritance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11D8-F4F3-4A6E-B9CE-FC5250FE37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F24D-CBF9-4C1A-81E4-68A6F533A7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6048735"/>
          </a:xfrm>
        </p:spPr>
        <p:txBody>
          <a:bodyPr>
            <a:normAutofit fontScale="92500" lnSpcReduction="10000"/>
          </a:bodyPr>
          <a:lstStyle/>
          <a:p>
            <a:endParaRPr lang="en-CA" sz="1600" dirty="0" smtClean="0"/>
          </a:p>
          <a:p>
            <a:r>
              <a:rPr lang="en-CA" sz="1600" dirty="0" smtClean="0"/>
              <a:t>public </a:t>
            </a:r>
            <a:r>
              <a:rPr lang="en-CA" sz="1600" dirty="0" smtClean="0"/>
              <a:t>abstract class Dog {</a:t>
            </a:r>
          </a:p>
          <a:p>
            <a:r>
              <a:rPr lang="en-CA" sz="1600" dirty="0" smtClean="0"/>
              <a:t>  </a:t>
            </a:r>
            <a:r>
              <a:rPr lang="en-CA" sz="1600" dirty="0" smtClean="0"/>
              <a:t>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numCreated</a:t>
            </a:r>
            <a:r>
              <a:rPr lang="en-CA" sz="1600" dirty="0" smtClean="0"/>
              <a:t> = 0;</a:t>
            </a:r>
            <a:endParaRPr lang="en-CA" sz="1600" dirty="0" smtClean="0"/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Dog.numCreated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public class Mix {</a:t>
            </a:r>
          </a:p>
          <a:p>
            <a:r>
              <a:rPr lang="en-CA" sz="1600" dirty="0" smtClean="0"/>
              <a:t>  </a:t>
            </a:r>
            <a:r>
              <a:rPr lang="en-CA" sz="1600" dirty="0" smtClean="0"/>
              <a:t>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numMixCreated</a:t>
            </a:r>
            <a:r>
              <a:rPr lang="en-CA" sz="1600" dirty="0" smtClean="0"/>
              <a:t> = 0;</a:t>
            </a:r>
            <a:endParaRPr lang="en-CA" sz="1600" dirty="0" smtClean="0"/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Mix.numMixCreated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public class </a:t>
            </a:r>
            <a:r>
              <a:rPr lang="en-US" sz="1600" dirty="0" err="1" smtClean="0"/>
              <a:t>Komondor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</a:t>
            </a:r>
            <a:r>
              <a:rPr lang="en-US" sz="1600" dirty="0" smtClean="0"/>
              <a:t>private 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numKomondorCreated</a:t>
            </a:r>
            <a:r>
              <a:rPr lang="en-US" sz="1600" dirty="0" smtClean="0"/>
              <a:t> </a:t>
            </a:r>
            <a:r>
              <a:rPr lang="en-US" sz="1600" dirty="0" smtClean="0"/>
              <a:t>= 0;</a:t>
            </a:r>
          </a:p>
          <a:p>
            <a:r>
              <a:rPr lang="en-CA" sz="1600" dirty="0" smtClean="0"/>
              <a:t>  public </a:t>
            </a:r>
            <a:r>
              <a:rPr lang="en-CA" sz="1600" dirty="0" smtClean="0"/>
              <a:t>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Komondor.numKomondorCreated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  <a:endParaRPr lang="en-CA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12175" y="3025751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75" y="4984389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3EA23-4715-409E-81C3-4FC314B30E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/>
              <a:t>public </a:t>
            </a:r>
            <a:r>
              <a:rPr lang="en-CA" sz="1800" dirty="0" smtClean="0"/>
              <a:t>class </a:t>
            </a:r>
            <a:r>
              <a:rPr lang="en-CA" sz="1800" dirty="0" err="1" smtClean="0"/>
              <a:t>WrongCount</a:t>
            </a:r>
            <a:r>
              <a:rPr lang="en-CA" sz="1800" dirty="0" smtClean="0"/>
              <a:t> {</a:t>
            </a:r>
          </a:p>
          <a:p>
            <a:pPr>
              <a:defRPr/>
            </a:pPr>
            <a:r>
              <a:rPr lang="en-CA" sz="1800" dirty="0" smtClean="0"/>
              <a:t>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{</a:t>
            </a:r>
          </a:p>
          <a:p>
            <a:pPr>
              <a:defRPr/>
            </a:pPr>
            <a:r>
              <a:rPr lang="en-CA" sz="1800" dirty="0" smtClean="0"/>
              <a:t>    Dog mutt = new Mix();</a:t>
            </a:r>
          </a:p>
          <a:p>
            <a:pPr>
              <a:defRPr/>
            </a:pPr>
            <a:r>
              <a:rPr lang="en-CA" sz="1800" dirty="0" smtClean="0"/>
              <a:t>    Dog shaggy = new </a:t>
            </a:r>
            <a:r>
              <a:rPr lang="en-CA" sz="1800" dirty="0" err="1" smtClean="0"/>
              <a:t>Komondor</a:t>
            </a:r>
            <a:r>
              <a:rPr lang="en-CA" sz="1800" dirty="0" smtClean="0"/>
              <a:t>();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mutt.getNumCreated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shaggy.getNumCreated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Mix.getNumCreated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Komondor.getNumCreated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}</a:t>
            </a:r>
          </a:p>
          <a:p>
            <a:pPr>
              <a:defRPr/>
            </a:pPr>
            <a:r>
              <a:rPr lang="en-CA" sz="1800" dirty="0" smtClean="0"/>
              <a:t>}</a:t>
            </a:r>
          </a:p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prints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</a:t>
            </a:r>
            <a:r>
              <a:rPr lang="en-CA" dirty="0" smtClean="0"/>
              <a:t>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shaggy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63D0-CBFD-4E41-83E7-827DEE2839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Hiding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notice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Mix.getNumCreated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Komondor.getNumCreated</a:t>
            </a:r>
            <a:r>
              <a:rPr lang="en-CA" dirty="0" smtClean="0"/>
              <a:t> work as expected</a:t>
            </a:r>
          </a:p>
          <a:p>
            <a:pPr>
              <a:defRPr/>
            </a:pPr>
            <a:r>
              <a:rPr lang="en-CA" dirty="0" smtClean="0"/>
              <a:t>if a subclass declares a static method with the same name as a superclass static method, we say that the subclass static method hides the superclass static method</a:t>
            </a:r>
          </a:p>
          <a:p>
            <a:pPr lvl="1">
              <a:defRPr/>
            </a:pPr>
            <a:r>
              <a:rPr lang="en-CA" i="1" dirty="0" smtClean="0"/>
              <a:t>you cannot override a static method, you can only hide it</a:t>
            </a:r>
          </a:p>
          <a:p>
            <a:pPr lvl="1">
              <a:defRPr/>
            </a:pPr>
            <a:r>
              <a:rPr lang="en-CA" dirty="0" smtClean="0"/>
              <a:t>hiding static methods is considered bad form because it makes code hard to read and understand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4397-5A6D-4443-9EC1-5ACC552BD99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client code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WrongCount</a:t>
            </a:r>
            <a:r>
              <a:rPr lang="en-CA" dirty="0" smtClean="0"/>
              <a:t> illustrates two cases of bad style, one by the client and one by the implementer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hierarchy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client should not have used an instance to call a static method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implementer should not have hidden the static method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5BD6D-761D-4632-9D87-FB5604AF6D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recall that you typically use an abstract class when you have a superclass that has attributes and methods that are common to all subclasses</a:t>
            </a:r>
          </a:p>
          <a:p>
            <a:pPr lvl="1">
              <a:defRPr/>
            </a:pPr>
            <a:r>
              <a:rPr lang="en-CA" dirty="0" smtClean="0"/>
              <a:t>the abstract class provides a partial implementation that the subclasses must complete</a:t>
            </a:r>
          </a:p>
          <a:p>
            <a:pPr lvl="1">
              <a:defRPr/>
            </a:pPr>
            <a:r>
              <a:rPr lang="en-CA" dirty="0" smtClean="0"/>
              <a:t>subclasses can only inherit from a single superclass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you want classes to support a common API then you probably want to define an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84019-D777-45E7-8002-36E6E6D82B7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Java an </a:t>
            </a:r>
            <a:r>
              <a:rPr lang="en-CA" i="1" dirty="0" smtClean="0"/>
              <a:t>interface</a:t>
            </a:r>
            <a:r>
              <a:rPr lang="en-CA" dirty="0" smtClean="0"/>
              <a:t> is a reference type (similar to a class)</a:t>
            </a:r>
          </a:p>
          <a:p>
            <a:pPr>
              <a:defRPr/>
            </a:pPr>
            <a:r>
              <a:rPr lang="en-CA" dirty="0" smtClean="0"/>
              <a:t>an interface says what methods an object must have and what the methods are supposed to do</a:t>
            </a:r>
          </a:p>
          <a:p>
            <a:pPr lvl="1">
              <a:defRPr/>
            </a:pPr>
            <a:r>
              <a:rPr lang="en-CA" dirty="0" smtClean="0"/>
              <a:t>i.e., an interface is an </a:t>
            </a:r>
            <a:r>
              <a:rPr lang="en-CA" dirty="0" smtClean="0"/>
              <a:t>API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Attributes and Inheritance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static </a:t>
            </a:r>
            <a:r>
              <a:rPr lang="en-CA" dirty="0" smtClean="0"/>
              <a:t>attributes behave the same as non-static attributes in inheritance</a:t>
            </a:r>
          </a:p>
          <a:p>
            <a:pPr lvl="1">
              <a:defRPr/>
            </a:pPr>
            <a:r>
              <a:rPr lang="en-CA" dirty="0" smtClean="0"/>
              <a:t>public and protected static attributes are inherited by subclasses, and subclasses can access them directly by name</a:t>
            </a:r>
          </a:p>
          <a:p>
            <a:pPr lvl="1">
              <a:defRPr/>
            </a:pPr>
            <a:r>
              <a:rPr lang="en-CA" dirty="0" smtClean="0"/>
              <a:t>private static attributes are not inherited and cannot be accessed directly by name</a:t>
            </a:r>
          </a:p>
          <a:p>
            <a:pPr lvl="2">
              <a:defRPr/>
            </a:pPr>
            <a:r>
              <a:rPr lang="en-CA" dirty="0" smtClean="0"/>
              <a:t>but they can be accessed/modified using public and protected </a:t>
            </a:r>
            <a:r>
              <a:rPr lang="en-CA" dirty="0" smtClean="0"/>
              <a:t>methods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interface can contain </a:t>
            </a:r>
            <a:r>
              <a:rPr lang="en-CA" i="1" dirty="0" smtClean="0"/>
              <a:t>only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constants</a:t>
            </a:r>
          </a:p>
          <a:p>
            <a:pPr lvl="1">
              <a:defRPr/>
            </a:pPr>
            <a:r>
              <a:rPr lang="en-CA" dirty="0" smtClean="0"/>
              <a:t>method signatures</a:t>
            </a:r>
          </a:p>
          <a:p>
            <a:pPr lvl="1">
              <a:defRPr/>
            </a:pPr>
            <a:r>
              <a:rPr lang="en-CA" dirty="0" smtClean="0"/>
              <a:t>nested types (ignore for now)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there are no method bodies</a:t>
            </a:r>
          </a:p>
          <a:p>
            <a:pPr>
              <a:defRPr/>
            </a:pPr>
            <a:r>
              <a:rPr lang="en-CA" dirty="0" smtClean="0"/>
              <a:t>interfaces cannot be instantiated—they can only be </a:t>
            </a:r>
            <a:r>
              <a:rPr lang="en-CA" i="1" dirty="0" smtClean="0"/>
              <a:t>implemented</a:t>
            </a:r>
            <a:r>
              <a:rPr lang="en-CA" dirty="0" smtClean="0"/>
              <a:t> by classes or </a:t>
            </a:r>
            <a:r>
              <a:rPr lang="en-CA" i="1" dirty="0" smtClean="0"/>
              <a:t>extended</a:t>
            </a:r>
            <a:r>
              <a:rPr lang="en-CA" dirty="0" smtClean="0"/>
              <a:t> by other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E674D-0B27-4C3B-8D33-CD97D3B301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Comparable&lt;T&gt;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compareTo</a:t>
            </a:r>
            <a:r>
              <a:rPr lang="en-US" dirty="0" smtClean="0"/>
              <a:t>(T o);</a:t>
            </a:r>
          </a:p>
          <a:p>
            <a:pPr>
              <a:defRPr/>
            </a:pPr>
            <a:r>
              <a:rPr lang="en-CA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75" y="1873611"/>
            <a:ext cx="25527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access—either public or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package-private (blank)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7467" y="1873611"/>
            <a:ext cx="10572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interface</a:t>
            </a:r>
          </a:p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name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public interface </a:t>
            </a:r>
            <a:r>
              <a:rPr lang="en-US" dirty="0" err="1" smtClean="0"/>
              <a:t>Iterable</a:t>
            </a:r>
            <a:r>
              <a:rPr lang="en-US" dirty="0" smtClean="0"/>
              <a:t>&lt;T&gt;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US" dirty="0" err="1" smtClean="0"/>
              <a:t>Iterator</a:t>
            </a:r>
            <a:r>
              <a:rPr lang="en-US" dirty="0" smtClean="0"/>
              <a:t>&lt;T&gt; </a:t>
            </a:r>
            <a:r>
              <a:rPr lang="en-US" dirty="0" err="1" smtClean="0"/>
              <a:t>iterator</a:t>
            </a:r>
            <a:r>
              <a:rPr lang="en-US" dirty="0" smtClean="0"/>
              <a:t>();</a:t>
            </a:r>
          </a:p>
          <a:p>
            <a:pPr>
              <a:defRPr/>
            </a:pPr>
            <a:r>
              <a:rPr lang="en-CA" dirty="0" smtClean="0"/>
              <a:t>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Collection</a:t>
            </a:r>
            <a:r>
              <a:rPr lang="en-US" dirty="0" smtClean="0"/>
              <a:t>&lt;E&gt; extends </a:t>
            </a:r>
            <a:r>
              <a:rPr lang="en-US" dirty="0" err="1" smtClean="0">
                <a:solidFill>
                  <a:srgbClr val="7030A0"/>
                </a:solidFill>
              </a:rPr>
              <a:t>Iterable</a:t>
            </a:r>
            <a:r>
              <a:rPr lang="en-US" dirty="0" smtClean="0"/>
              <a:t>&lt;E&gt;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add(E </a:t>
            </a:r>
            <a:r>
              <a:rPr lang="en-CA" dirty="0" err="1" smtClean="0"/>
              <a:t>e</a:t>
            </a:r>
            <a:r>
              <a:rPr lang="en-CA" dirty="0" smtClean="0"/>
              <a:t>);</a:t>
            </a:r>
          </a:p>
          <a:p>
            <a:pPr>
              <a:defRPr/>
            </a:pPr>
            <a:r>
              <a:rPr lang="en-CA" dirty="0" smtClean="0"/>
              <a:t>  void    clear();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contains(Object o);</a:t>
            </a:r>
          </a:p>
          <a:p>
            <a:pPr>
              <a:defRPr/>
            </a:pPr>
            <a:r>
              <a:rPr lang="en-CA" dirty="0" smtClean="0"/>
              <a:t>  // many more method signatures...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880639"/>
            <a:ext cx="25527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access—either public or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package-private (blank)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0425" y="2880639"/>
            <a:ext cx="10572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interface</a:t>
            </a:r>
          </a:p>
          <a:p>
            <a:pPr algn="ctr">
              <a:defRPr/>
            </a:pPr>
            <a:r>
              <a:rPr lang="en-CA" dirty="0">
                <a:solidFill>
                  <a:srgbClr val="00B050"/>
                </a:solidFill>
                <a:latin typeface="+mn-lt"/>
              </a:rPr>
              <a:t>name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8750" y="2898101"/>
            <a:ext cx="1149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parent</a:t>
            </a:r>
          </a:p>
          <a:p>
            <a:pPr algn="ctr"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interfaces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 Already Seen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smtClean="0">
                <a:solidFill>
                  <a:srgbClr val="00B050"/>
                </a:solidFill>
              </a:rPr>
              <a:t>List</a:t>
            </a:r>
            <a:r>
              <a:rPr lang="en-US" dirty="0" smtClean="0"/>
              <a:t>&lt;E&gt; extends </a:t>
            </a:r>
            <a:r>
              <a:rPr lang="en-US" dirty="0" smtClean="0">
                <a:solidFill>
                  <a:srgbClr val="7030A0"/>
                </a:solidFill>
              </a:rPr>
              <a:t>Collection</a:t>
            </a:r>
            <a:r>
              <a:rPr lang="en-US" dirty="0" smtClean="0"/>
              <a:t>&lt;E&gt;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add(E </a:t>
            </a:r>
            <a:r>
              <a:rPr lang="en-CA" dirty="0" err="1" smtClean="0"/>
              <a:t>e</a:t>
            </a:r>
            <a:r>
              <a:rPr lang="en-CA" dirty="0" smtClean="0"/>
              <a:t>);</a:t>
            </a:r>
          </a:p>
          <a:p>
            <a:pPr>
              <a:defRPr/>
            </a:pPr>
            <a:r>
              <a:rPr lang="en-CA" dirty="0" smtClean="0"/>
              <a:t>  void    add(</a:t>
            </a:r>
            <a:r>
              <a:rPr lang="en-CA" dirty="0" err="1" smtClean="0"/>
              <a:t>int</a:t>
            </a:r>
            <a:r>
              <a:rPr lang="en-CA" dirty="0" smtClean="0"/>
              <a:t> index, E element);</a:t>
            </a:r>
          </a:p>
          <a:p>
            <a:pPr>
              <a:defRPr/>
            </a:pPr>
            <a:r>
              <a:rPr lang="en-CA" dirty="0" smtClean="0"/>
              <a:t>  </a:t>
            </a:r>
            <a:r>
              <a:rPr lang="en-CA" dirty="0" err="1" smtClean="0"/>
              <a:t>boolean</a:t>
            </a:r>
            <a:r>
              <a:rPr lang="en-CA" dirty="0" smtClean="0"/>
              <a:t> </a:t>
            </a:r>
            <a:r>
              <a:rPr lang="en-CA" dirty="0" err="1" smtClean="0"/>
              <a:t>addAll</a:t>
            </a:r>
            <a:r>
              <a:rPr lang="en-CA" dirty="0" smtClean="0"/>
              <a:t>(Collection&lt;? extends E&gt; c);</a:t>
            </a:r>
          </a:p>
          <a:p>
            <a:pPr>
              <a:defRPr/>
            </a:pPr>
            <a:r>
              <a:rPr lang="en-CA" dirty="0" smtClean="0"/>
              <a:t>  // many more method signatures...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B3602-5E52-45D8-A385-01A8BD50079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decide on a name</a:t>
            </a:r>
          </a:p>
          <a:p>
            <a:r>
              <a:rPr lang="en-US" dirty="0" smtClean="0"/>
              <a:t>decide what methods you need in the interface</a:t>
            </a:r>
          </a:p>
          <a:p>
            <a:endParaRPr lang="en-US" dirty="0" smtClean="0"/>
          </a:p>
          <a:p>
            <a:r>
              <a:rPr lang="en-US" dirty="0" smtClean="0"/>
              <a:t>this is harder than it sounds because...</a:t>
            </a:r>
          </a:p>
          <a:p>
            <a:pPr lvl="1"/>
            <a:r>
              <a:rPr lang="en-US" dirty="0" smtClean="0"/>
              <a:t>once an interface is released and widely implemented, it is almost impossible to change</a:t>
            </a:r>
          </a:p>
          <a:p>
            <a:pPr lvl="2"/>
            <a:r>
              <a:rPr lang="en-US" dirty="0" smtClean="0"/>
              <a:t>if you change the interface, all classes implementing the interface must also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mathematics, a real-valued scalar function of one real </a:t>
            </a:r>
            <a:r>
              <a:rPr lang="en-US" dirty="0" smtClean="0"/>
              <a:t>scalar variable </a:t>
            </a:r>
            <a:r>
              <a:rPr lang="en-US" dirty="0" smtClean="0"/>
              <a:t>maps a real value to another real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74988" y="3140965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decide on a name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DoubleToDoubleFunction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decide what methods you need in the interface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  evaluate(double x)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double[] evaluate(double[] x)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Interface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interface </a:t>
            </a:r>
            <a:r>
              <a:rPr lang="en-US" dirty="0" err="1" smtClean="0"/>
              <a:t>DoubleToDoubleFunction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double   </a:t>
            </a:r>
            <a:r>
              <a:rPr lang="en-US" dirty="0" smtClean="0"/>
              <a:t>a</a:t>
            </a:r>
            <a:r>
              <a:rPr lang="en-US" dirty="0" smtClean="0"/>
              <a:t>t(double </a:t>
            </a:r>
            <a:r>
              <a:rPr lang="en-US" dirty="0" smtClean="0"/>
              <a:t>x);</a:t>
            </a:r>
          </a:p>
          <a:p>
            <a:r>
              <a:rPr lang="en-US" dirty="0" smtClean="0"/>
              <a:t>  double[] </a:t>
            </a:r>
            <a:r>
              <a:rPr lang="en-US" dirty="0" smtClean="0"/>
              <a:t>at</a:t>
            </a:r>
            <a:r>
              <a:rPr lang="en-US" dirty="0" smtClean="0"/>
              <a:t>(double</a:t>
            </a:r>
            <a:r>
              <a:rPr lang="en-US" dirty="0" smtClean="0"/>
              <a:t>[] x);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that Implement an Interface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that implements an interface says so by using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consider the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813C-6B4D-4A6B-9ABD-7EDF10A7968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Square implements </a:t>
            </a:r>
            <a:r>
              <a:rPr lang="en-US" dirty="0" err="1" smtClean="0"/>
              <a:t>DoubleToDoubleFunction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public double </a:t>
            </a:r>
            <a:r>
              <a:rPr lang="en-US" dirty="0" smtClean="0"/>
              <a:t>at(double </a:t>
            </a:r>
            <a:r>
              <a:rPr lang="en-US" dirty="0" smtClean="0"/>
              <a:t>x) {</a:t>
            </a:r>
          </a:p>
          <a:p>
            <a:r>
              <a:rPr lang="en-US" dirty="0" smtClean="0"/>
              <a:t>    return x * x;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double[] </a:t>
            </a:r>
            <a:r>
              <a:rPr lang="en-US" dirty="0" smtClean="0"/>
              <a:t>at(double</a:t>
            </a:r>
            <a:r>
              <a:rPr lang="en-US" dirty="0" smtClean="0"/>
              <a:t>[] x) {</a:t>
            </a:r>
          </a:p>
          <a:p>
            <a:r>
              <a:rPr lang="en-US" dirty="0" smtClean="0"/>
              <a:t>    double[] result = new double[</a:t>
            </a:r>
            <a:r>
              <a:rPr lang="en-US" dirty="0" err="1" smtClean="0"/>
              <a:t>x.length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x.length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result[</a:t>
            </a:r>
            <a:r>
              <a:rPr lang="en-US" dirty="0" err="1" smtClean="0"/>
              <a:t>i</a:t>
            </a:r>
            <a:r>
              <a:rPr lang="en-US" dirty="0" smtClean="0"/>
              <a:t>] = x[</a:t>
            </a:r>
            <a:r>
              <a:rPr lang="en-US" dirty="0" err="1" smtClean="0"/>
              <a:t>i</a:t>
            </a:r>
            <a:r>
              <a:rPr lang="en-US" dirty="0" smtClean="0"/>
              <a:t>] * x[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return result;</a:t>
            </a:r>
            <a:endParaRPr lang="en-US" dirty="0" smtClean="0"/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Attributes and Inheritance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important thing to remember about static attributes and inheritance</a:t>
            </a:r>
          </a:p>
          <a:p>
            <a:pPr lvl="1">
              <a:defRPr/>
            </a:pPr>
            <a:r>
              <a:rPr lang="en-CA" dirty="0" smtClean="0"/>
              <a:t>there is only one copy of the static attribute shared among the declaring class and all subclasses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consider trying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objects created by using a static counter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Multiple Interfaces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unlike inheritance where a subclass can extend only one superclass, a class can implement as many interfaces as it needs to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&lt;E&gt; 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extends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AbstractList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&lt;E&gt;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implements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List&lt;E&gt;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RandomAccess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US" sz="1800" dirty="0" smtClean="0"/>
              <a:t> 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F8F17-60C5-43D8-AA30-DA544AEC14E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86250" y="3257550"/>
            <a:ext cx="1200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superclass</a:t>
            </a:r>
            <a:endParaRPr lang="en-US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4850" y="4171950"/>
            <a:ext cx="11493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  <a:cs typeface="Courier New" pitchFamily="49" charset="0"/>
              </a:rPr>
              <a:t>interfaces</a:t>
            </a:r>
            <a:endParaRPr lang="en-US" dirty="0">
              <a:solidFill>
                <a:srgbClr val="7030A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abstract class Dog {</a:t>
            </a:r>
          </a:p>
          <a:p>
            <a:r>
              <a:rPr lang="en-CA" sz="1800" dirty="0" smtClean="0"/>
              <a:t>  // other attributes...</a:t>
            </a:r>
          </a:p>
          <a:p>
            <a:r>
              <a:rPr lang="en-CA" sz="1800" dirty="0" smtClean="0"/>
              <a:t>  </a:t>
            </a:r>
            <a:r>
              <a:rPr lang="en-CA" sz="1800" dirty="0" smtClean="0">
                <a:solidFill>
                  <a:srgbClr val="0070C0"/>
                </a:solidFill>
              </a:rPr>
              <a:t>static protected </a:t>
            </a:r>
            <a:r>
              <a:rPr lang="en-CA" sz="1800" dirty="0" err="1" smtClean="0">
                <a:solidFill>
                  <a:srgbClr val="0070C0"/>
                </a:solidFill>
              </a:rPr>
              <a:t>int</a:t>
            </a:r>
            <a:r>
              <a:rPr lang="en-CA" sz="1800" dirty="0" smtClean="0">
                <a:solidFill>
                  <a:srgbClr val="0070C0"/>
                </a:solidFill>
              </a:rPr>
              <a:t> </a:t>
            </a:r>
            <a:r>
              <a:rPr lang="en-CA" sz="1800" dirty="0" err="1" smtClean="0">
                <a:solidFill>
                  <a:srgbClr val="0070C0"/>
                </a:solidFill>
              </a:rPr>
              <a:t>numCreated</a:t>
            </a:r>
            <a:r>
              <a:rPr lang="en-CA" sz="1800" dirty="0" smtClean="0">
                <a:solidFill>
                  <a:srgbClr val="0070C0"/>
                </a:solidFill>
              </a:rPr>
              <a:t> = 0;</a:t>
            </a:r>
          </a:p>
          <a:p>
            <a:endParaRPr lang="en-CA" sz="900" dirty="0" smtClean="0"/>
          </a:p>
          <a:p>
            <a:r>
              <a:rPr lang="en-CA" sz="1800" dirty="0" smtClean="0"/>
              <a:t>  Dog() {</a:t>
            </a:r>
          </a:p>
          <a:p>
            <a:r>
              <a:rPr lang="en-CA" sz="1800" dirty="0" smtClean="0"/>
              <a:t>    // ...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Dog.numCreated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public static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getNumberCreated</a:t>
            </a:r>
            <a:r>
              <a:rPr lang="en-CA" sz="1800" dirty="0" smtClean="0"/>
              <a:t>() {</a:t>
            </a:r>
          </a:p>
          <a:p>
            <a:r>
              <a:rPr lang="en-CA" sz="1800" dirty="0" smtClean="0"/>
              <a:t>    return </a:t>
            </a:r>
            <a:r>
              <a:rPr lang="en-CA" sz="1800" dirty="0" err="1" smtClean="0"/>
              <a:t>Dog.numCreated</a:t>
            </a:r>
            <a:r>
              <a:rPr lang="en-CA" sz="1800" dirty="0" smtClean="0"/>
              <a:t>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D0EFB-BC21-4472-87EF-0AC452100D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81747" y="2033778"/>
            <a:ext cx="33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protected, not private, so that subclasses can modify it directly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class Mix extends Dog</a:t>
            </a:r>
          </a:p>
          <a:p>
            <a:r>
              <a:rPr lang="en-CA" sz="1800" dirty="0" smtClean="0"/>
              <a:t>{</a:t>
            </a:r>
          </a:p>
          <a:p>
            <a:r>
              <a:rPr lang="en-CA" sz="1800" dirty="0" smtClean="0"/>
              <a:t>  // attributes...</a:t>
            </a:r>
          </a:p>
          <a:p>
            <a:endParaRPr lang="en-CA" sz="900" dirty="0" smtClean="0"/>
          </a:p>
          <a:p>
            <a:r>
              <a:rPr lang="en-CA" sz="1800" dirty="0" smtClean="0"/>
              <a:t>  Mix() </a:t>
            </a:r>
          </a:p>
          <a:p>
            <a:r>
              <a:rPr lang="en-CA" sz="1800" dirty="0" smtClean="0"/>
              <a:t>  {</a:t>
            </a:r>
          </a:p>
          <a:p>
            <a:r>
              <a:rPr lang="en-CA" sz="1800" dirty="0" smtClean="0"/>
              <a:t>    </a:t>
            </a:r>
            <a:r>
              <a:rPr lang="en-CA" sz="1800" dirty="0" smtClean="0"/>
              <a:t>super();</a:t>
            </a:r>
            <a:endParaRPr lang="en-CA" sz="1800" dirty="0" smtClean="0"/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Mix.numCreated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0930-5FBD-4FBD-AF64-8FE34DA0AB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// too many dogs!</a:t>
            </a:r>
          </a:p>
          <a:p>
            <a:endParaRPr lang="en-CA" sz="800" smtClean="0"/>
          </a:p>
          <a:p>
            <a:r>
              <a:rPr lang="en-CA" sz="1800" smtClean="0"/>
              <a:t>public class TooManyDogs 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public static void main(String[] args) 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Mix mutt = new Mix();</a:t>
            </a:r>
          </a:p>
          <a:p>
            <a:r>
              <a:rPr lang="en-CA" sz="1800" smtClean="0"/>
              <a:t>    System.out.println( Mix.getNumberCreated() 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  <a:p>
            <a:endParaRPr lang="en-CA" sz="1800" smtClean="0"/>
          </a:p>
          <a:p>
            <a:r>
              <a:rPr lang="en-CA" sz="1800" smtClean="0">
                <a:solidFill>
                  <a:srgbClr val="0070C0"/>
                </a:solidFill>
              </a:rPr>
              <a:t>prints 2</a:t>
            </a:r>
            <a:endParaRPr lang="en-US" sz="180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BBCF9-EA8E-489E-A627-735C9B0288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Went Wrong?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only one copy of the static attribute shared among the declaring class and all subclasses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declared the static attribute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increments the counter </a:t>
            </a:r>
            <a:r>
              <a:rPr lang="en-CA" dirty="0" err="1" smtClean="0"/>
              <a:t>everytime</a:t>
            </a:r>
            <a:r>
              <a:rPr lang="en-CA" dirty="0" smtClean="0"/>
              <a:t> its constructor is called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inherits and shares the single copy of the attribute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correctly calls the superclass constructor</a:t>
            </a:r>
          </a:p>
          <a:p>
            <a:pPr lvl="2">
              <a:defRPr/>
            </a:pPr>
            <a:r>
              <a:rPr lang="en-CA" dirty="0" smtClean="0"/>
              <a:t>which causes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be incremented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then incorrectly increments the counter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6D2D9-EBF8-46BD-9536-9636328E02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Counting Dogs and Mixes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suppose you want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instances and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instances</a:t>
            </a:r>
          </a:p>
          <a:p>
            <a:pPr marL="731838" lvl="1" indent="-457200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must also declare a static attribute to hold the count</a:t>
            </a:r>
          </a:p>
          <a:p>
            <a:pPr marL="1006475" lvl="2" indent="-457200">
              <a:defRPr/>
            </a:pPr>
            <a:r>
              <a:rPr lang="en-CA" dirty="0" smtClean="0"/>
              <a:t>somewhat confusingly,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give the counter the same name as the counter declared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F2B12-9ED0-4456-8CD5-0480FBCCB2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public class Mix extends Dog 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// other attributes...</a:t>
            </a:r>
          </a:p>
          <a:p>
            <a:pPr>
              <a:defRPr/>
            </a:pPr>
            <a:r>
              <a:rPr lang="en-CA" dirty="0" smtClean="0"/>
              <a:t>  private static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numCreated</a:t>
            </a:r>
            <a:r>
              <a:rPr lang="en-CA" dirty="0" smtClean="0"/>
              <a:t> = 0;  // bad style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Mix()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super();     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Dog.numCreated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  // other Mix stuff...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numCreated</a:t>
            </a:r>
            <a:r>
              <a:rPr lang="en-CA" dirty="0" smtClean="0"/>
              <a:t>++;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Mix.numCreated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// ...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7B4C-224A-448D-AB7E-804AAD2BA0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10432</TotalTime>
  <Words>1416</Words>
  <Application>Microsoft Office PowerPoint</Application>
  <PresentationFormat>On-screen Show (4:3)</PresentationFormat>
  <Paragraphs>295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Inheritance (Part 5)</vt:lpstr>
      <vt:lpstr>Static Attributes and Inheritance</vt:lpstr>
      <vt:lpstr>Static Attributes and Inheritance</vt:lpstr>
      <vt:lpstr>Slide 4</vt:lpstr>
      <vt:lpstr>Slide 5</vt:lpstr>
      <vt:lpstr>Slide 6</vt:lpstr>
      <vt:lpstr>What Went Wrong?</vt:lpstr>
      <vt:lpstr>Counting Dogs and Mixes</vt:lpstr>
      <vt:lpstr>Slide 9</vt:lpstr>
      <vt:lpstr>Hiding Attributes</vt:lpstr>
      <vt:lpstr>Static Methods and Inheritance</vt:lpstr>
      <vt:lpstr>Slide 12</vt:lpstr>
      <vt:lpstr>Slide 13</vt:lpstr>
      <vt:lpstr>What's Going On?</vt:lpstr>
      <vt:lpstr>Hiding Methods</vt:lpstr>
      <vt:lpstr>Slide 16</vt:lpstr>
      <vt:lpstr>Interfaces</vt:lpstr>
      <vt:lpstr>Interfaces</vt:lpstr>
      <vt:lpstr>Interfaces</vt:lpstr>
      <vt:lpstr>Interfaces</vt:lpstr>
      <vt:lpstr>Interfaces Already Seen</vt:lpstr>
      <vt:lpstr>Interfaces Already Seen</vt:lpstr>
      <vt:lpstr>Interfaces Already Seen</vt:lpstr>
      <vt:lpstr>Creating an Interface</vt:lpstr>
      <vt:lpstr>Function Interface</vt:lpstr>
      <vt:lpstr>Creating an Interface</vt:lpstr>
      <vt:lpstr>Creating an Interface</vt:lpstr>
      <vt:lpstr>Classes that Implement an Interface</vt:lpstr>
      <vt:lpstr>Slide 29</vt:lpstr>
      <vt:lpstr>Implementing Multiple Interfaces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835</cp:revision>
  <dcterms:created xsi:type="dcterms:W3CDTF">2006-08-16T00:00:00Z</dcterms:created>
  <dcterms:modified xsi:type="dcterms:W3CDTF">2013-02-27T05:29:42Z</dcterms:modified>
</cp:coreProperties>
</file>