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7"/>
  </p:notesMasterIdLst>
  <p:sldIdLst>
    <p:sldId id="546" r:id="rId2"/>
    <p:sldId id="547" r:id="rId3"/>
    <p:sldId id="538" r:id="rId4"/>
    <p:sldId id="518" r:id="rId5"/>
    <p:sldId id="524" r:id="rId6"/>
    <p:sldId id="539" r:id="rId7"/>
    <p:sldId id="525" r:id="rId8"/>
    <p:sldId id="540" r:id="rId9"/>
    <p:sldId id="526" r:id="rId10"/>
    <p:sldId id="527" r:id="rId11"/>
    <p:sldId id="528" r:id="rId12"/>
    <p:sldId id="542" r:id="rId13"/>
    <p:sldId id="541" r:id="rId14"/>
    <p:sldId id="529" r:id="rId15"/>
    <p:sldId id="543" r:id="rId16"/>
    <p:sldId id="530" r:id="rId17"/>
    <p:sldId id="532" r:id="rId18"/>
    <p:sldId id="531" r:id="rId19"/>
    <p:sldId id="544" r:id="rId20"/>
    <p:sldId id="533" r:id="rId21"/>
    <p:sldId id="534" r:id="rId22"/>
    <p:sldId id="535" r:id="rId23"/>
    <p:sldId id="536" r:id="rId24"/>
    <p:sldId id="545" r:id="rId25"/>
    <p:sldId id="53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11" d="100"/>
          <a:sy n="111" d="100"/>
        </p:scale>
        <p:origin x="-1620" y="-78"/>
      </p:cViewPr>
      <p:guideLst>
        <p:guide orient="horz" pos="1180"/>
        <p:guide orient="horz" pos="1761"/>
        <p:guide orient="horz" pos="3031"/>
        <p:guide pos="812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34B23F-3052-4847-99D9-67ADA4A12118}" type="datetimeFigureOut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6B4768-52BA-4C8C-9E98-F4767286F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8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A370901-C5ED-4F39-A230-CD876C270E47}" type="datetime1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752E-325E-46DB-B7AA-B3B943085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2FC9-EB79-4FC3-93DE-2E682CB8F651}" type="datetime1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BDBD-CECF-4BA6-B408-16313324D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10BDB-0D4E-4F5B-80D3-5B7877B48A36}" type="datetime1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37462-C3DD-42D6-A922-7D2E1540C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1BF4F-AB72-4105-B2D3-A3FFD4CE7FDA}" type="datetime1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8239-9358-4449-AB2C-B790EBEBE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84B6-1E32-4C42-80A2-EF41CC22C435}" type="datetime1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6904F-CE7E-4DB5-B5FD-28B090FE1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6AD8-996C-48B8-BF0A-C09818362F31}" type="datetime1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D626-1826-42A5-A572-D6D88E3B9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FB8E0-38C1-44C9-8413-CF68F50A540A}" type="datetime1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7122D-4E21-4652-A45F-A4A3F67BB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D146B-A0A3-4AC6-AFF5-3A70A8FCCF27}" type="datetime1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04325-AD96-4B46-A1B0-6031B19F4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D75C0-110E-49C6-8242-FEAFA92741EC}" type="datetime1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C0F8C-9D23-4DF7-A6EC-8E3161A9E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28CCD-AFE2-41ED-B0DC-359FD34ECB36}" type="datetime1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729F-E513-47E9-8157-06406720E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44253-EAC9-4B04-8A61-10A749A988B6}" type="datetime1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D641-2094-4A3A-BA69-9DB9E0595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95BA-FCBE-45B8-920D-309B5E2E18CF}" type="datetime1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61B95-3D2E-46A3-B9FA-7D603D489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1E05D7-7CF4-4AF6-828A-03AB50079F5E}" type="datetime1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92BA47-C166-417E-8411-9B5C2ADEF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3" r:id="rId2"/>
    <p:sldLayoutId id="2147484264" r:id="rId3"/>
    <p:sldLayoutId id="2147484269" r:id="rId4"/>
    <p:sldLayoutId id="2147484265" r:id="rId5"/>
    <p:sldLayoutId id="2147484266" r:id="rId6"/>
    <p:sldLayoutId id="2147484270" r:id="rId7"/>
    <p:sldLayoutId id="2147484271" r:id="rId8"/>
    <p:sldLayoutId id="2147484272" r:id="rId9"/>
    <p:sldLayoutId id="2147484273" r:id="rId10"/>
    <p:sldLayoutId id="2147484267" r:id="rId11"/>
    <p:sldLayoutId id="214748427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(Part 4)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Polymorphism and Abstract 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Late Binding</a:t>
            </a:r>
            <a:endParaRPr lang="en-US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polymorphism requires </a:t>
            </a:r>
            <a:r>
              <a:rPr lang="en-CA" i="1" dirty="0" smtClean="0"/>
              <a:t>late binding</a:t>
            </a:r>
            <a:r>
              <a:rPr lang="en-CA" dirty="0" smtClean="0"/>
              <a:t> of the method name to the method definition</a:t>
            </a:r>
          </a:p>
          <a:p>
            <a:pPr lvl="1">
              <a:defRPr/>
            </a:pPr>
            <a:r>
              <a:rPr lang="en-CA" dirty="0" smtClean="0"/>
              <a:t>late binding means that the method definition is determined at run-time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01302-4EE5-4E62-BF9F-35FF22B0AD7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89050" y="3459163"/>
            <a:ext cx="6648450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6000" b="1" dirty="0" err="1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6000" b="1" dirty="0" err="1">
                <a:latin typeface="Courier New" pitchFamily="49" charset="0"/>
                <a:cs typeface="Courier New" pitchFamily="49" charset="0"/>
              </a:rPr>
              <a:t>.toString</a:t>
            </a:r>
            <a:r>
              <a:rPr lang="en-CA" sz="6000" b="1" dirty="0">
                <a:latin typeface="Courier New" pitchFamily="49" charset="0"/>
                <a:cs typeface="Courier New" pitchFamily="49" charset="0"/>
              </a:rPr>
              <a:t>()</a:t>
            </a:r>
            <a:endParaRPr lang="en-US" sz="6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9100" y="3059113"/>
            <a:ext cx="2238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2000" dirty="0">
                <a:latin typeface="+mn-lt"/>
              </a:rPr>
              <a:t>non-static method</a:t>
            </a:r>
            <a:endParaRPr lang="en-US" sz="2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9175" y="4549775"/>
            <a:ext cx="211296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2000" dirty="0">
                <a:solidFill>
                  <a:schemeClr val="accent4"/>
                </a:solidFill>
                <a:latin typeface="+mn-lt"/>
              </a:rPr>
              <a:t>run-time type of</a:t>
            </a:r>
          </a:p>
          <a:p>
            <a:pPr algn="ctr">
              <a:defRPr/>
            </a:pPr>
            <a:r>
              <a:rPr lang="en-CA" sz="2000" dirty="0">
                <a:solidFill>
                  <a:schemeClr val="accent4"/>
                </a:solidFill>
                <a:latin typeface="+mn-lt"/>
              </a:rPr>
              <a:t>the instance </a:t>
            </a:r>
            <a:r>
              <a:rPr lang="en-CA" sz="20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2000" dirty="0">
                <a:solidFill>
                  <a:schemeClr val="accent4"/>
                </a:solidFill>
                <a:latin typeface="+mn-lt"/>
              </a:rPr>
              <a:t> </a:t>
            </a:r>
            <a:endParaRPr lang="en-US" sz="2000" dirty="0">
              <a:solidFill>
                <a:schemeClr val="accent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Declared </a:t>
            </a:r>
            <a:r>
              <a:rPr lang="en-US" dirty="0" err="1" smtClean="0"/>
              <a:t>vs</a:t>
            </a:r>
            <a:r>
              <a:rPr lang="en-US" dirty="0" smtClean="0"/>
              <a:t> Run-time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84306-8243-4F83-ADAD-270603D8A32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742950" y="2795323"/>
            <a:ext cx="7837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 lady = new </a:t>
            </a:r>
            <a:r>
              <a:rPr lang="en-CA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();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4724" y="3646919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declared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type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0463" y="3646919"/>
            <a:ext cx="1988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run-time or actual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type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</a:t>
            </a:r>
            <a:r>
              <a:rPr lang="en-CA" dirty="0" smtClean="0">
                <a:solidFill>
                  <a:srgbClr val="FF0000"/>
                </a:solidFill>
              </a:rPr>
              <a:t>declared type</a:t>
            </a:r>
            <a:r>
              <a:rPr lang="en-CA" dirty="0" smtClean="0"/>
              <a:t> of an instance determines what methods can be used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 lvl="1">
              <a:defRPr/>
            </a:pPr>
            <a:r>
              <a:rPr lang="en-CA" dirty="0" smtClean="0"/>
              <a:t>the name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lady</a:t>
            </a:r>
            <a:r>
              <a:rPr lang="en-CA" dirty="0" smtClean="0"/>
              <a:t> can only be used to call methods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lady.someCockerSpanielMethod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won't compile</a:t>
            </a:r>
          </a:p>
          <a:p>
            <a:pPr lvl="1"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84306-8243-4F83-ADAD-270603D8A32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742950" y="2795323"/>
            <a:ext cx="7837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 lady = new </a:t>
            </a:r>
            <a:r>
              <a:rPr lang="en-CA" sz="3200" b="1" dirty="0" err="1"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();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</a:t>
            </a:r>
            <a:r>
              <a:rPr lang="en-CA" dirty="0" smtClean="0">
                <a:solidFill>
                  <a:srgbClr val="0070C0"/>
                </a:solidFill>
              </a:rPr>
              <a:t>actual type</a:t>
            </a:r>
            <a:r>
              <a:rPr lang="en-CA" dirty="0" smtClean="0"/>
              <a:t> of the instance determines what definition is used when the method is called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 lvl="1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lady.toString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uses the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dirty="0" smtClean="0"/>
              <a:t> definition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84306-8243-4F83-ADAD-270603D8A32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742950" y="2795323"/>
            <a:ext cx="7837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3200" b="1" dirty="0">
                <a:latin typeface="Courier New" pitchFamily="49" charset="0"/>
                <a:cs typeface="Courier New" pitchFamily="49" charset="0"/>
              </a:rPr>
              <a:t>Dog lady = new </a:t>
            </a:r>
            <a:r>
              <a:rPr lang="en-CA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();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Abstract Classes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sometimes you will find that you want the API for a base class to have a method that the base class cannot define</a:t>
            </a:r>
          </a:p>
          <a:p>
            <a:pPr lvl="1">
              <a:defRPr/>
            </a:pPr>
            <a:r>
              <a:rPr lang="en-CA" dirty="0" smtClean="0"/>
              <a:t>e.g. you might want to know what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's bark sounds like but the sound of the bark depends on the breed of the dog</a:t>
            </a:r>
          </a:p>
          <a:p>
            <a:pPr lvl="2">
              <a:defRPr/>
            </a:pPr>
            <a:r>
              <a:rPr lang="en-CA" dirty="0" smtClean="0"/>
              <a:t>you want to add the method bark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but only the subclasses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can implement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bark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e.g. you might want to know the breed of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but only the subclasses have information about the breed</a:t>
            </a:r>
          </a:p>
          <a:p>
            <a:pPr lvl="2">
              <a:defRPr/>
            </a:pPr>
            <a:r>
              <a:rPr lang="en-CA" dirty="0" smtClean="0"/>
              <a:t>you want to add the method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dirty="0" smtClean="0"/>
              <a:t>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but only the subclasses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can implement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3E477-A70C-43F2-BA2A-4638286ED5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Abstract Classes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sometimes you will find that you want the API for a base class to have a method that the base class cannot define</a:t>
            </a:r>
          </a:p>
          <a:p>
            <a:pPr lvl="1">
              <a:defRPr/>
            </a:pPr>
            <a:r>
              <a:rPr lang="en-CA" dirty="0" smtClean="0"/>
              <a:t>e.g. you might want to know the breed of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but only the subclasses have information about the breed</a:t>
            </a:r>
          </a:p>
          <a:p>
            <a:pPr lvl="2">
              <a:defRPr/>
            </a:pPr>
            <a:r>
              <a:rPr lang="en-CA" dirty="0" smtClean="0"/>
              <a:t>you want to add the method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dirty="0" smtClean="0"/>
              <a:t>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but only the subclasses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can implement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3E477-A70C-43F2-BA2A-4638286ED5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the base class has methods that only subclasses can define </a:t>
            </a:r>
            <a:r>
              <a:rPr lang="en-CA" i="1" dirty="0" smtClean="0"/>
              <a:t>and</a:t>
            </a:r>
            <a:r>
              <a:rPr lang="en-CA" dirty="0" smtClean="0"/>
              <a:t> the base class has attributes common to all subclasses then the base class should be abstract</a:t>
            </a:r>
          </a:p>
          <a:p>
            <a:pPr lvl="1">
              <a:defRPr/>
            </a:pPr>
            <a:r>
              <a:rPr lang="en-CA" dirty="0" smtClean="0"/>
              <a:t>if you have a base class that just has methods that it cannot implement then you probably want an interface</a:t>
            </a:r>
          </a:p>
          <a:p>
            <a:pPr>
              <a:defRPr/>
            </a:pPr>
            <a:r>
              <a:rPr lang="en-CA" dirty="0" smtClean="0"/>
              <a:t>abstract : </a:t>
            </a:r>
          </a:p>
          <a:p>
            <a:pPr lvl="2">
              <a:defRPr/>
            </a:pPr>
            <a:r>
              <a:rPr lang="en-CA" dirty="0" smtClean="0"/>
              <a:t>(dictionary definition) existing only in the mind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in Java an abstract class is a class that you cannot make instances of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863F1-F60A-49CA-9B0C-5945016D00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abstract class provides a partial definition of a class</a:t>
            </a:r>
          </a:p>
          <a:p>
            <a:pPr lvl="1">
              <a:defRPr/>
            </a:pPr>
            <a:r>
              <a:rPr lang="en-CA" dirty="0" smtClean="0"/>
              <a:t>the subclasses complete the definition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an abstract class can define attributes and methods</a:t>
            </a:r>
          </a:p>
          <a:p>
            <a:pPr lvl="1">
              <a:defRPr/>
            </a:pPr>
            <a:r>
              <a:rPr lang="en-CA" dirty="0" smtClean="0"/>
              <a:t>subclasses inherit these</a:t>
            </a:r>
          </a:p>
          <a:p>
            <a:pPr>
              <a:defRPr/>
            </a:pPr>
            <a:r>
              <a:rPr lang="en-CA" dirty="0" smtClean="0"/>
              <a:t>an abstract class can define constructors</a:t>
            </a:r>
          </a:p>
          <a:p>
            <a:pPr lvl="1">
              <a:defRPr/>
            </a:pPr>
            <a:r>
              <a:rPr lang="en-CA" dirty="0" smtClean="0"/>
              <a:t>subclasses can call these</a:t>
            </a:r>
          </a:p>
          <a:p>
            <a:pPr>
              <a:defRPr/>
            </a:pPr>
            <a:r>
              <a:rPr lang="en-CA" dirty="0" smtClean="0"/>
              <a:t>an abstract class can declare abstract methods</a:t>
            </a:r>
          </a:p>
          <a:p>
            <a:pPr lvl="1">
              <a:defRPr/>
            </a:pPr>
            <a:r>
              <a:rPr lang="en-CA" dirty="0" smtClean="0"/>
              <a:t>subclasses must define these (unless the subclass is also abstract)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A414-CC69-4312-BC19-80A98B0AEB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Abstract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abstract base class can declare, but not define, zero or more abstract methods</a:t>
            </a:r>
            <a:endParaRPr lang="en-US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base class is saying "all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can provide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describing the breed, but only the subclasses know enough to implement the method"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99209-9408-42CE-AF42-2237C370D77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914400" y="2532063"/>
            <a:ext cx="556101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class Dog 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attributes, ctors, regular methods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String getBreed()</a:t>
            </a:r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343150" y="2189163"/>
            <a:ext cx="400050" cy="40005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 flipV="1">
            <a:off x="5657850" y="4000500"/>
            <a:ext cx="400050" cy="40005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 flipV="1">
            <a:off x="2514600" y="4000500"/>
            <a:ext cx="400050" cy="40005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non-abstract subclasses must provide definitions for all abstract methods</a:t>
            </a:r>
          </a:p>
          <a:p>
            <a:pPr lvl="1"/>
            <a:r>
              <a:rPr lang="en-US" dirty="0" smtClean="0"/>
              <a:t>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Inheritance Recap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inheritance allows you to create subclasses that are substitutable for their ancestors</a:t>
            </a:r>
          </a:p>
          <a:p>
            <a:pPr lvl="1"/>
            <a:r>
              <a:rPr lang="en-CA" dirty="0" smtClean="0"/>
              <a:t>inheritance interacts with preconditions, </a:t>
            </a:r>
            <a:r>
              <a:rPr lang="en-CA" dirty="0" err="1" smtClean="0"/>
              <a:t>postconditions</a:t>
            </a:r>
            <a:r>
              <a:rPr lang="en-CA" dirty="0" smtClean="0"/>
              <a:t>, and exception throwing</a:t>
            </a:r>
          </a:p>
          <a:p>
            <a:r>
              <a:rPr lang="en-CA" dirty="0" smtClean="0"/>
              <a:t>subclasses</a:t>
            </a:r>
            <a:endParaRPr lang="en-CA" dirty="0"/>
          </a:p>
          <a:p>
            <a:pPr lvl="1"/>
            <a:r>
              <a:rPr lang="en-CA" dirty="0" smtClean="0"/>
              <a:t>inherit all non-private features</a:t>
            </a:r>
          </a:p>
          <a:p>
            <a:pPr lvl="1"/>
            <a:r>
              <a:rPr lang="en-CA" dirty="0" smtClean="0"/>
              <a:t>can add new features</a:t>
            </a:r>
          </a:p>
          <a:p>
            <a:pPr lvl="1"/>
            <a:r>
              <a:rPr lang="en-CA" dirty="0" smtClean="0"/>
              <a:t>can change the behaviour of non-final methods by </a:t>
            </a:r>
            <a:r>
              <a:rPr lang="en-CA" i="1" dirty="0" smtClean="0"/>
              <a:t>overriding</a:t>
            </a:r>
            <a:r>
              <a:rPr lang="en-CA" dirty="0" smtClean="0"/>
              <a:t> the parent method</a:t>
            </a:r>
          </a:p>
          <a:p>
            <a:pPr lvl="1"/>
            <a:r>
              <a:rPr lang="en-CA" dirty="0" smtClean="0"/>
              <a:t>contain an instance of the superclass</a:t>
            </a:r>
          </a:p>
          <a:p>
            <a:pPr lvl="2"/>
            <a:r>
              <a:rPr lang="en-CA" dirty="0" smtClean="0"/>
              <a:t>subclasses must construct the instance via a superclass constructor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89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8675" name="Content Placeholder 5"/>
          <p:cNvSpPr>
            <a:spLocks noGrp="1"/>
          </p:cNvSpPr>
          <p:nvPr>
            <p:ph sz="quarter" idx="1"/>
          </p:nvPr>
        </p:nvSpPr>
        <p:spPr>
          <a:xfrm>
            <a:off x="285750" y="1219200"/>
            <a:ext cx="8401050" cy="4937125"/>
          </a:xfrm>
        </p:spPr>
        <p:txBody>
          <a:bodyPr/>
          <a:lstStyle/>
          <a:p>
            <a:r>
              <a:rPr lang="en-CA" sz="1800" smtClean="0"/>
              <a:t>public class Mix extends Dog</a:t>
            </a:r>
          </a:p>
          <a:p>
            <a:r>
              <a:rPr lang="en-CA" sz="1800" smtClean="0"/>
              <a:t>{ // stuff from before...</a:t>
            </a:r>
          </a:p>
          <a:p>
            <a:endParaRPr lang="en-CA" sz="1800" smtClean="0"/>
          </a:p>
          <a:p>
            <a:r>
              <a:rPr lang="en-CA" sz="1800" smtClean="0"/>
              <a:t>  @Override public String getBreed() {</a:t>
            </a:r>
          </a:p>
          <a:p>
            <a:r>
              <a:rPr lang="en-CA" sz="1800" smtClean="0"/>
              <a:t>    if(this.breeds.isEmpty()) {</a:t>
            </a:r>
          </a:p>
          <a:p>
            <a:r>
              <a:rPr lang="en-CA" sz="1800" smtClean="0"/>
              <a:t>      return "mix of unknown breeds";</a:t>
            </a:r>
          </a:p>
          <a:p>
            <a:r>
              <a:rPr lang="en-CA" sz="1800" smtClean="0"/>
              <a:t>    }</a:t>
            </a:r>
          </a:p>
          <a:p>
            <a:r>
              <a:rPr lang="en-CA" sz="1800" smtClean="0"/>
              <a:t>    StringBuffer b = new StringBuffer();</a:t>
            </a:r>
          </a:p>
          <a:p>
            <a:r>
              <a:rPr lang="en-CA" sz="1800" smtClean="0"/>
              <a:t>    b.append("mix of");</a:t>
            </a:r>
          </a:p>
          <a:p>
            <a:r>
              <a:rPr lang="en-CA" sz="1800" smtClean="0"/>
              <a:t>    for(String breed : this.breeds) {</a:t>
            </a:r>
          </a:p>
          <a:p>
            <a:r>
              <a:rPr lang="en-CA" sz="1800" smtClean="0"/>
              <a:t>      b.append(" " + breed);</a:t>
            </a:r>
          </a:p>
          <a:p>
            <a:r>
              <a:rPr lang="en-CA" sz="1800" smtClean="0"/>
              <a:t>    }</a:t>
            </a:r>
            <a:br>
              <a:rPr lang="en-CA" sz="1800" smtClean="0"/>
            </a:br>
            <a:r>
              <a:rPr lang="en-CA" sz="1800" smtClean="0"/>
              <a:t>  return b.toString();</a:t>
            </a:r>
          </a:p>
          <a:p>
            <a:r>
              <a:rPr lang="en-CA" sz="1800" smtClean="0"/>
              <a:t>}</a:t>
            </a:r>
            <a:endParaRPr lang="en-US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F5D1D-BE88-42A9-A695-62E774918DA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PureBreed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</a:t>
            </a:r>
            <a:r>
              <a:rPr lang="en-CA" dirty="0" err="1" smtClean="0"/>
              <a:t>purebreed</a:t>
            </a:r>
            <a:r>
              <a:rPr lang="en-CA" dirty="0" smtClean="0"/>
              <a:t> dog is a dog with a single breed</a:t>
            </a:r>
          </a:p>
          <a:p>
            <a:pPr lvl="1">
              <a:defRPr/>
            </a:pPr>
            <a:r>
              <a:rPr lang="en-CA" dirty="0" smtClean="0"/>
              <a:t>one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attribute to store the breed</a:t>
            </a:r>
          </a:p>
          <a:p>
            <a:pPr>
              <a:defRPr/>
            </a:pPr>
            <a:r>
              <a:rPr lang="en-CA" dirty="0" smtClean="0"/>
              <a:t>note that the breed is determined by the subclasses</a:t>
            </a:r>
          </a:p>
          <a:p>
            <a:pPr lvl="1">
              <a:defRPr/>
            </a:pPr>
            <a:r>
              <a:rPr lang="en-CA" dirty="0" smtClean="0"/>
              <a:t>the class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cannot give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breed</a:t>
            </a:r>
            <a:r>
              <a:rPr lang="en-CA" dirty="0" smtClean="0"/>
              <a:t> attribute a value</a:t>
            </a:r>
          </a:p>
          <a:p>
            <a:pPr lvl="1">
              <a:defRPr/>
            </a:pPr>
            <a:r>
              <a:rPr lang="en-CA" dirty="0" smtClean="0"/>
              <a:t>but it can implement the method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dirty="0" smtClean="0"/>
              <a:t> </a:t>
            </a:r>
          </a:p>
          <a:p>
            <a:pPr>
              <a:defRPr/>
            </a:pPr>
            <a:r>
              <a:rPr lang="en-CA" dirty="0" smtClean="0"/>
              <a:t>the class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defines an attribute common to all subclasses and it needs the subclass to inform it of the actual breed</a:t>
            </a:r>
          </a:p>
          <a:p>
            <a:pPr lvl="1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is also an abstract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F56B8-E451-4E38-B383-B68D81A84B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23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smtClean="0"/>
          </a:p>
          <a:p>
            <a:r>
              <a:rPr lang="en-CA" sz="1800" smtClean="0"/>
              <a:t>public abstract class PureBreed extends Dog</a:t>
            </a:r>
          </a:p>
          <a:p>
            <a:r>
              <a:rPr lang="en-CA" sz="1800" smtClean="0"/>
              <a:t>{</a:t>
            </a:r>
          </a:p>
          <a:p>
            <a:r>
              <a:rPr lang="en-CA" sz="1800" smtClean="0"/>
              <a:t>  private String breed;</a:t>
            </a:r>
          </a:p>
          <a:p>
            <a:endParaRPr lang="en-CA" sz="800" smtClean="0"/>
          </a:p>
          <a:p>
            <a:r>
              <a:rPr lang="en-CA" sz="1800" smtClean="0"/>
              <a:t>  public PureBreed(String breed) {</a:t>
            </a:r>
          </a:p>
          <a:p>
            <a:r>
              <a:rPr lang="en-CA" sz="1800" smtClean="0"/>
              <a:t>    super();</a:t>
            </a:r>
          </a:p>
          <a:p>
            <a:r>
              <a:rPr lang="en-CA" sz="1800" smtClean="0"/>
              <a:t>    this.breed = breed;</a:t>
            </a:r>
          </a:p>
          <a:p>
            <a:r>
              <a:rPr lang="en-CA" sz="1800" smtClean="0"/>
              <a:t>  }</a:t>
            </a:r>
          </a:p>
          <a:p>
            <a:endParaRPr lang="en-CA" sz="800" smtClean="0"/>
          </a:p>
          <a:p>
            <a:r>
              <a:rPr lang="en-CA" sz="1800" smtClean="0"/>
              <a:t>  public PureBreed(String breed, int size, int energy) {</a:t>
            </a:r>
          </a:p>
          <a:p>
            <a:r>
              <a:rPr lang="en-CA" sz="1800" smtClean="0"/>
              <a:t>    super(size, energy);</a:t>
            </a:r>
          </a:p>
          <a:p>
            <a:r>
              <a:rPr lang="en-CA" sz="1800" smtClean="0"/>
              <a:t>    this.breed = breed;</a:t>
            </a:r>
          </a:p>
          <a:p>
            <a:r>
              <a:rPr lang="en-CA" sz="1800" smtClean="0"/>
              <a:t>  }</a:t>
            </a:r>
          </a:p>
          <a:p>
            <a:endParaRPr lang="en-CA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124D4-C7BA-4518-A55D-53E970E483E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74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smtClean="0"/>
          </a:p>
          <a:p>
            <a:r>
              <a:rPr lang="en-CA" sz="1800" smtClean="0"/>
              <a:t>  @Override public String getBreed()</a:t>
            </a:r>
          </a:p>
          <a:p>
            <a:r>
              <a:rPr lang="en-CA" sz="1800" smtClean="0"/>
              <a:t>  {</a:t>
            </a:r>
          </a:p>
          <a:p>
            <a:r>
              <a:rPr lang="en-CA" sz="1800" smtClean="0"/>
              <a:t>    return this.breed;</a:t>
            </a:r>
          </a:p>
          <a:p>
            <a:r>
              <a:rPr lang="en-CA" sz="1800" smtClean="0"/>
              <a:t>  }</a:t>
            </a:r>
          </a:p>
          <a:p>
            <a:endParaRPr lang="en-CA" sz="1800" smtClean="0"/>
          </a:p>
          <a:p>
            <a:r>
              <a:rPr lang="en-CA" sz="180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2FEFD-8BD4-452A-A98A-C6CF0284B0E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 of </a:t>
            </a:r>
            <a:r>
              <a:rPr lang="en-US" dirty="0" err="1" smtClean="0"/>
              <a:t>PureBreed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subclasses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US" dirty="0" smtClean="0"/>
              <a:t> are responsible for setting the breed  </a:t>
            </a:r>
          </a:p>
          <a:p>
            <a:pPr lvl="1"/>
            <a:r>
              <a:rPr lang="en-US" dirty="0" smtClean="0"/>
              <a:t>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Komondor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8D626-1826-42A5-A572-D6D88E3B9D3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Komondor</a:t>
            </a: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Komondor extends PureBreed</a:t>
            </a:r>
          </a:p>
          <a:p>
            <a:r>
              <a:rPr lang="en-CA" sz="1800" smtClean="0"/>
              <a:t>{</a:t>
            </a:r>
          </a:p>
          <a:p>
            <a:r>
              <a:rPr lang="en-CA" sz="1800" smtClean="0"/>
              <a:t>  private final String BREED = "komondor";</a:t>
            </a:r>
          </a:p>
          <a:p>
            <a:endParaRPr lang="en-CA" sz="1800" smtClean="0"/>
          </a:p>
          <a:p>
            <a:r>
              <a:rPr lang="en-CA" sz="1800" smtClean="0"/>
              <a:t>  public Komondor()</a:t>
            </a:r>
            <a:r>
              <a:rPr lang="en-US" sz="1800" smtClean="0"/>
              <a:t> {</a:t>
            </a:r>
          </a:p>
          <a:p>
            <a:r>
              <a:rPr lang="en-CA" sz="1800" smtClean="0"/>
              <a:t>    super(BREED);</a:t>
            </a:r>
          </a:p>
          <a:p>
            <a:r>
              <a:rPr lang="en-CA" sz="1800" smtClean="0"/>
              <a:t>  }</a:t>
            </a:r>
          </a:p>
          <a:p>
            <a:endParaRPr lang="en-CA" sz="1800" smtClean="0"/>
          </a:p>
          <a:p>
            <a:r>
              <a:rPr lang="en-CA" sz="1800" smtClean="0"/>
              <a:t>  public Komondor(int size, int energy) {</a:t>
            </a:r>
          </a:p>
          <a:p>
            <a:r>
              <a:rPr lang="en-CA" sz="1800" smtClean="0"/>
              <a:t>    super(BREED, size, energy);</a:t>
            </a:r>
          </a:p>
          <a:p>
            <a:r>
              <a:rPr lang="en-CA" sz="1800" smtClean="0"/>
              <a:t>  }</a:t>
            </a:r>
          </a:p>
          <a:p>
            <a:endParaRPr lang="en-CA" sz="1800" smtClean="0"/>
          </a:p>
          <a:p>
            <a:r>
              <a:rPr lang="en-CA" sz="1800" smtClean="0"/>
              <a:t>  // other Komondor methods...</a:t>
            </a:r>
          </a:p>
          <a:p>
            <a:r>
              <a:rPr lang="en-CA" sz="180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6A66E-FE0A-41F3-9E5E-CFF2F992E54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Puzzle 3</a:t>
            </a:r>
            <a:endParaRPr lang="en-US" smtClean="0"/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86CC8B-FA4C-444D-B6E1-B1BE1DD3A3D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Write the class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Enigma</a:t>
            </a:r>
            <a:r>
              <a:rPr lang="en-CA" dirty="0" smtClean="0"/>
              <a:t>, which extends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, so that the following program prints false: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class Conundrum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Enigma e = new Enigma();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e.equals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(e) 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You must not override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>
                <a:cs typeface="Courier New" pitchFamily="49" charset="0"/>
              </a:rPr>
              <a:t> 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457200" y="5867400"/>
            <a:ext cx="4865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</a:t>
            </a:r>
            <a:r>
              <a:rPr lang="en-CA" i="1">
                <a:latin typeface="Constantia" pitchFamily="18" charset="0"/>
              </a:rPr>
              <a:t>Java Puzzlers</a:t>
            </a:r>
            <a:r>
              <a:rPr lang="en-CA">
                <a:latin typeface="Constantia" pitchFamily="18" charset="0"/>
              </a:rPr>
              <a:t> by Joshua Block and Neal Gaffer]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Polymorphism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inheritance allows you to define a base class that has attributes and methods</a:t>
            </a:r>
          </a:p>
          <a:p>
            <a:pPr lvl="1">
              <a:defRPr/>
            </a:pPr>
            <a:r>
              <a:rPr lang="en-CA" dirty="0" smtClean="0"/>
              <a:t>classes derived from the base class can use the public and protected base class attributes and methods</a:t>
            </a:r>
          </a:p>
          <a:p>
            <a:pPr>
              <a:defRPr/>
            </a:pPr>
            <a:r>
              <a:rPr lang="en-CA" dirty="0" smtClean="0"/>
              <a:t>polymorphism allows the implementer to change the behaviour of the derived class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853D5-59FE-4EFC-AE09-02CC2B8523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mtClean="0"/>
              <a:t>// client code</a:t>
            </a:r>
          </a:p>
          <a:p>
            <a:r>
              <a:rPr lang="en-CA" smtClean="0"/>
              <a:t>public void print(Dog d) {</a:t>
            </a:r>
          </a:p>
          <a:p>
            <a:r>
              <a:rPr lang="en-CA" smtClean="0"/>
              <a:t>  System.out.println( d.toString() );</a:t>
            </a:r>
          </a:p>
          <a:p>
            <a:r>
              <a:rPr lang="en-CA" smtClean="0"/>
              <a:t>}</a:t>
            </a:r>
          </a:p>
          <a:p>
            <a:endParaRPr lang="en-CA" smtClean="0"/>
          </a:p>
          <a:p>
            <a:r>
              <a:rPr lang="en-CA" smtClean="0"/>
              <a:t>// later on...</a:t>
            </a:r>
          </a:p>
          <a:p>
            <a:r>
              <a:rPr lang="en-CA" smtClean="0"/>
              <a:t>Dog           fido = new Dog();</a:t>
            </a:r>
          </a:p>
          <a:p>
            <a:r>
              <a:rPr lang="en-CA" smtClean="0"/>
              <a:t>CockerSpaniel lady = new CockerSpaniel();</a:t>
            </a:r>
          </a:p>
          <a:p>
            <a:r>
              <a:rPr lang="en-CA" smtClean="0"/>
              <a:t>Mix           mutt = new Mix();</a:t>
            </a:r>
          </a:p>
          <a:p>
            <a:r>
              <a:rPr lang="en-CA" smtClean="0">
                <a:solidFill>
                  <a:srgbClr val="0070C0"/>
                </a:solidFill>
              </a:rPr>
              <a:t>this.print(fido);</a:t>
            </a:r>
          </a:p>
          <a:p>
            <a:r>
              <a:rPr lang="en-CA" smtClean="0">
                <a:solidFill>
                  <a:srgbClr val="FF0000"/>
                </a:solidFill>
              </a:rPr>
              <a:t>this.print(lady);</a:t>
            </a:r>
          </a:p>
          <a:p>
            <a:r>
              <a:rPr lang="en-CA" smtClean="0">
                <a:solidFill>
                  <a:srgbClr val="7030A0"/>
                </a:solidFill>
              </a:rPr>
              <a:t>this.print(mutt);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3DCED-5137-47FF-A312-C54362CD2DA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86200" y="2333625"/>
            <a:ext cx="32178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Dog toString</a:t>
            </a:r>
          </a:p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CockerSpaniel toString</a:t>
            </a:r>
          </a:p>
          <a:p>
            <a:r>
              <a:rPr lang="en-CA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Mix toString</a:t>
            </a:r>
            <a:endParaRPr lang="en-US" b="1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notice that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fido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lady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US" dirty="0" smtClean="0"/>
              <a:t> were declared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if we change the declared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fido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lady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8D626-1826-42A5-A572-D6D88E3B9D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mtClean="0"/>
              <a:t>// client code</a:t>
            </a:r>
          </a:p>
          <a:p>
            <a:r>
              <a:rPr lang="en-CA" smtClean="0"/>
              <a:t>public void print(Dog d) {</a:t>
            </a:r>
          </a:p>
          <a:p>
            <a:r>
              <a:rPr lang="en-CA" smtClean="0"/>
              <a:t>  System.out.println( d.toString() );</a:t>
            </a:r>
          </a:p>
          <a:p>
            <a:r>
              <a:rPr lang="en-CA" smtClean="0"/>
              <a:t>}</a:t>
            </a:r>
          </a:p>
          <a:p>
            <a:endParaRPr lang="en-CA" smtClean="0"/>
          </a:p>
          <a:p>
            <a:r>
              <a:rPr lang="en-CA" smtClean="0"/>
              <a:t>// later on...</a:t>
            </a:r>
          </a:p>
          <a:p>
            <a:r>
              <a:rPr lang="en-CA" smtClean="0"/>
              <a:t>Dog           fido = new Dog();</a:t>
            </a:r>
          </a:p>
          <a:p>
            <a:r>
              <a:rPr lang="en-CA" smtClean="0"/>
              <a:t>Dog           lady = new CockerSpaniel();</a:t>
            </a:r>
          </a:p>
          <a:p>
            <a:r>
              <a:rPr lang="en-CA" smtClean="0"/>
              <a:t>Dog           mutt = new Mix();</a:t>
            </a:r>
          </a:p>
          <a:p>
            <a:r>
              <a:rPr lang="en-CA" smtClean="0">
                <a:solidFill>
                  <a:srgbClr val="0070C0"/>
                </a:solidFill>
              </a:rPr>
              <a:t>this.print(fido);</a:t>
            </a:r>
          </a:p>
          <a:p>
            <a:r>
              <a:rPr lang="en-CA" smtClean="0">
                <a:solidFill>
                  <a:srgbClr val="FF0000"/>
                </a:solidFill>
              </a:rPr>
              <a:t>this.print(lady);</a:t>
            </a:r>
          </a:p>
          <a:p>
            <a:r>
              <a:rPr lang="en-CA" smtClean="0">
                <a:solidFill>
                  <a:srgbClr val="7030A0"/>
                </a:solidFill>
              </a:rPr>
              <a:t>this.print(mutt);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66189-1D37-4AD7-9C12-992D9DCEA42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86200" y="2333625"/>
            <a:ext cx="32178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Dog </a:t>
            </a:r>
            <a:r>
              <a:rPr lang="en-CA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Mix </a:t>
            </a:r>
            <a:r>
              <a:rPr lang="en-CA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if we change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method parameter type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8D626-1826-42A5-A572-D6D88E3B9D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en-CA" smtClean="0"/>
              <a:t>// client code</a:t>
            </a:r>
          </a:p>
          <a:p>
            <a:r>
              <a:rPr lang="en-CA" smtClean="0"/>
              <a:t>public void print(Object obj) {</a:t>
            </a:r>
          </a:p>
          <a:p>
            <a:r>
              <a:rPr lang="en-CA" smtClean="0"/>
              <a:t>  System.out.println( obj.toString() );</a:t>
            </a:r>
          </a:p>
          <a:p>
            <a:r>
              <a:rPr lang="en-CA" smtClean="0"/>
              <a:t>}</a:t>
            </a:r>
          </a:p>
          <a:p>
            <a:endParaRPr lang="en-CA" smtClean="0"/>
          </a:p>
          <a:p>
            <a:r>
              <a:rPr lang="en-CA" smtClean="0"/>
              <a:t>// later on...</a:t>
            </a:r>
          </a:p>
          <a:p>
            <a:r>
              <a:rPr lang="en-CA" smtClean="0"/>
              <a:t>Dog           fido = new Dog();</a:t>
            </a:r>
          </a:p>
          <a:p>
            <a:r>
              <a:rPr lang="en-CA" smtClean="0"/>
              <a:t>Dog           lady = new CockerSpaniel();</a:t>
            </a:r>
          </a:p>
          <a:p>
            <a:r>
              <a:rPr lang="en-CA" smtClean="0"/>
              <a:t>Dog           mutt = new Mix();</a:t>
            </a:r>
          </a:p>
          <a:p>
            <a:r>
              <a:rPr lang="en-CA" smtClean="0">
                <a:solidFill>
                  <a:srgbClr val="0070C0"/>
                </a:solidFill>
              </a:rPr>
              <a:t>this.print(fido);</a:t>
            </a:r>
          </a:p>
          <a:p>
            <a:r>
              <a:rPr lang="en-CA" smtClean="0">
                <a:solidFill>
                  <a:srgbClr val="FF0000"/>
                </a:solidFill>
              </a:rPr>
              <a:t>this.print(lady);</a:t>
            </a:r>
          </a:p>
          <a:p>
            <a:r>
              <a:rPr lang="en-CA" smtClean="0">
                <a:solidFill>
                  <a:srgbClr val="7030A0"/>
                </a:solidFill>
              </a:rPr>
              <a:t>this.print(mutt);</a:t>
            </a:r>
          </a:p>
          <a:p>
            <a:r>
              <a:rPr lang="en-CA" smtClean="0">
                <a:solidFill>
                  <a:srgbClr val="00B050"/>
                </a:solidFill>
              </a:rPr>
              <a:t>this.print(new Date());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556EC-085F-4544-BB5C-E003E63F14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86200" y="2219253"/>
            <a:ext cx="32178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Dog </a:t>
            </a:r>
            <a:r>
              <a:rPr lang="en-CA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Mix </a:t>
            </a:r>
            <a:r>
              <a:rPr lang="en-CA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CA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9769</TotalTime>
  <Words>1169</Words>
  <Application>Microsoft Office PowerPoint</Application>
  <PresentationFormat>On-screen Show (4:3)</PresentationFormat>
  <Paragraphs>244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Origin</vt:lpstr>
      <vt:lpstr>Inheritance (Part 4) </vt:lpstr>
      <vt:lpstr>Inheritance Recap</vt:lpstr>
      <vt:lpstr>Puzzle 3</vt:lpstr>
      <vt:lpstr>Polymorphism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Late Binding</vt:lpstr>
      <vt:lpstr>Declared vs Run-time type</vt:lpstr>
      <vt:lpstr>PowerPoint Presentation</vt:lpstr>
      <vt:lpstr>PowerPoint Presentation</vt:lpstr>
      <vt:lpstr>Abstract Classes</vt:lpstr>
      <vt:lpstr>Abstract Classes</vt:lpstr>
      <vt:lpstr>PowerPoint Presentation</vt:lpstr>
      <vt:lpstr>PowerPoint Presentation</vt:lpstr>
      <vt:lpstr>Abstract Methods</vt:lpstr>
      <vt:lpstr>Abstract Methods</vt:lpstr>
      <vt:lpstr>PowerPoint Presentation</vt:lpstr>
      <vt:lpstr>PureBreed</vt:lpstr>
      <vt:lpstr>PowerPoint Presentation</vt:lpstr>
      <vt:lpstr>PowerPoint Presentation</vt:lpstr>
      <vt:lpstr>Subclasses of PureBreed</vt:lpstr>
      <vt:lpstr>Komondor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804</cp:revision>
  <dcterms:created xsi:type="dcterms:W3CDTF">2006-08-16T00:00:00Z</dcterms:created>
  <dcterms:modified xsi:type="dcterms:W3CDTF">2013-02-25T15:12:58Z</dcterms:modified>
</cp:coreProperties>
</file>