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9"/>
  </p:notesMasterIdLst>
  <p:sldIdLst>
    <p:sldId id="503" r:id="rId2"/>
    <p:sldId id="504" r:id="rId3"/>
    <p:sldId id="498" r:id="rId4"/>
    <p:sldId id="505" r:id="rId5"/>
    <p:sldId id="474" r:id="rId6"/>
    <p:sldId id="506" r:id="rId7"/>
    <p:sldId id="479" r:id="rId8"/>
    <p:sldId id="480" r:id="rId9"/>
    <p:sldId id="481" r:id="rId10"/>
    <p:sldId id="482" r:id="rId11"/>
    <p:sldId id="491" r:id="rId12"/>
    <p:sldId id="483" r:id="rId13"/>
    <p:sldId id="486" r:id="rId14"/>
    <p:sldId id="484" r:id="rId15"/>
    <p:sldId id="488" r:id="rId16"/>
    <p:sldId id="489" r:id="rId17"/>
    <p:sldId id="490" r:id="rId18"/>
    <p:sldId id="492" r:id="rId19"/>
    <p:sldId id="493" r:id="rId20"/>
    <p:sldId id="496" r:id="rId21"/>
    <p:sldId id="497" r:id="rId22"/>
    <p:sldId id="494" r:id="rId23"/>
    <p:sldId id="495" r:id="rId24"/>
    <p:sldId id="499" r:id="rId25"/>
    <p:sldId id="500" r:id="rId26"/>
    <p:sldId id="501" r:id="rId27"/>
    <p:sldId id="50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26" d="100"/>
          <a:sy n="126" d="100"/>
        </p:scale>
        <p:origin x="-642" y="-84"/>
      </p:cViewPr>
      <p:guideLst>
        <p:guide orient="horz" pos="1289"/>
        <p:guide orient="horz" pos="1761"/>
        <p:guide orient="horz" pos="3031"/>
        <p:guide pos="812"/>
        <p:guide pos="4622"/>
        <p:guide pos="1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8C1018-C0CF-4F36-A37E-EE99253DA44F}" type="datetimeFigureOut">
              <a:rPr lang="en-US"/>
              <a:pPr>
                <a:defRPr/>
              </a:pPr>
              <a:t>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43C10C-1003-42D7-9D0D-094EFED6C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3346E25E-6C9A-46EF-8D7B-BD921575DC39}" type="datetime1">
              <a:rPr lang="en-US"/>
              <a:pPr>
                <a:defRPr/>
              </a:pPr>
              <a:t>2/13/2013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0AD22-CC36-4B92-8FC1-0EE40DBDC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25749-D4D3-450E-9411-1EFAF045DA2A}" type="datetime1">
              <a:rPr lang="en-US"/>
              <a:pPr>
                <a:defRPr/>
              </a:pPr>
              <a:t>2/13/2013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D5718-2E51-40FB-81E0-17AAD2BF7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70983-BC80-4439-851B-2C6901289776}" type="datetime1">
              <a:rPr lang="en-US"/>
              <a:pPr>
                <a:defRPr/>
              </a:pPr>
              <a:t>2/13/2013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81E9B-F085-4EEF-BC5D-97FECBB9A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FFBD5-8240-43FB-A1E6-C8E61518EDE2}" type="datetime1">
              <a:rPr lang="en-US"/>
              <a:pPr>
                <a:defRPr/>
              </a:pPr>
              <a:t>2/13/2013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2BDC8-775F-49FC-9E34-7F36C7BFF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A2713-BD4F-4F8F-8BC5-DC8B37F1911C}" type="datetime1">
              <a:rPr lang="en-US"/>
              <a:pPr>
                <a:defRPr/>
              </a:pPr>
              <a:t>2/13/2013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E37DB-3EFA-4577-83C5-A5C2E97D2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E65C5-E9C8-4E85-ADAE-B18A619307F6}" type="datetime1">
              <a:rPr lang="en-US"/>
              <a:pPr>
                <a:defRPr/>
              </a:pPr>
              <a:t>2/13/2013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A003C-CCF0-4F9F-9CE6-0F93A4CE1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428A4-6C04-49AA-B6B8-A0636809D2EF}" type="datetime1">
              <a:rPr lang="en-US"/>
              <a:pPr>
                <a:defRPr/>
              </a:pPr>
              <a:t>2/13/2013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F32B9-1D1F-4648-BFD2-D5202C0EC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5AB6D-F32E-43DD-8D5D-8EF67B0C80B7}" type="datetime1">
              <a:rPr lang="en-US"/>
              <a:pPr>
                <a:defRPr/>
              </a:pPr>
              <a:t>2/13/2013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4152A-9E67-477C-809D-F2825F410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F98C5-B20D-434C-B9FC-F20E7E19F050}" type="datetime1">
              <a:rPr lang="en-US"/>
              <a:pPr>
                <a:defRPr/>
              </a:pPr>
              <a:t>2/13/2013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892DF-078D-4E6B-B066-A60649987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FD281-0E60-457F-8CE2-46878C0C2FE2}" type="datetime1">
              <a:rPr lang="en-US"/>
              <a:pPr>
                <a:defRPr/>
              </a:pPr>
              <a:t>2/13/2013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4A1E-5DAF-4125-B481-967AC770B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1530F-88C3-4379-A89A-A3B4FFC3E43D}" type="datetime1">
              <a:rPr lang="en-US"/>
              <a:pPr>
                <a:defRPr/>
              </a:pPr>
              <a:t>2/13/2013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03700-4FE3-4932-A9A8-6DF4D62CB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19BD6-A5C9-42BE-94AB-21ABD9C1B9CC}" type="datetime1">
              <a:rPr lang="en-US"/>
              <a:pPr>
                <a:defRPr/>
              </a:pPr>
              <a:t>2/13/2013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AEA6D-399A-40FE-AF19-0B5A93FC1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0937E3-73D9-4B10-99E1-6D84237E8372}" type="datetime1">
              <a:rPr lang="en-US"/>
              <a:pPr>
                <a:defRPr/>
              </a:pPr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7CFA44-6F3D-4E01-8F3B-5BB8F476F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44" r:id="rId2"/>
    <p:sldLayoutId id="2147484245" r:id="rId3"/>
    <p:sldLayoutId id="2147484250" r:id="rId4"/>
    <p:sldLayoutId id="2147484246" r:id="rId5"/>
    <p:sldLayoutId id="2147484247" r:id="rId6"/>
    <p:sldLayoutId id="2147484251" r:id="rId7"/>
    <p:sldLayoutId id="2147484252" r:id="rId8"/>
    <p:sldLayoutId id="2147484253" r:id="rId9"/>
    <p:sldLayoutId id="2147484254" r:id="rId10"/>
    <p:sldLayoutId id="2147484248" r:id="rId11"/>
    <p:sldLayoutId id="214748425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Inheritance (Part 2)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03700-4FE3-4932-A9A8-6DF4D62CB75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programmer's intent was probably to have the program print:</a:t>
            </a:r>
          </a:p>
          <a:p>
            <a:pPr>
              <a:defRPr/>
            </a:pPr>
            <a:endParaRPr lang="en-CA" sz="800" dirty="0" smtClean="0"/>
          </a:p>
          <a:p>
            <a:pPr lvl="2">
              <a:buFont typeface="Wingdings 3" pitchFamily="18" charset="2"/>
              <a:buNone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SuperDuper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 3" pitchFamily="18" charset="2"/>
              <a:buNone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:</a:t>
            </a:r>
            <a:r>
              <a:rPr lang="en-CA" dirty="0" smtClean="0"/>
              <a:t> </a:t>
            </a:r>
            <a:r>
              <a:rPr lang="en-CA" i="1" dirty="0" smtClean="0"/>
              <a:t>&lt;the date&gt;</a:t>
            </a:r>
            <a:r>
              <a:rPr lang="en-CA" dirty="0" smtClean="0"/>
              <a:t>  </a:t>
            </a:r>
          </a:p>
          <a:p>
            <a:pPr lvl="2">
              <a:buFont typeface="Wingdings 3" pitchFamily="18" charset="2"/>
              <a:buNone/>
              <a:defRPr/>
            </a:pPr>
            <a:endParaRPr lang="en-CA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CA" dirty="0" smtClean="0"/>
              <a:t>or, if the call to the overridden method was intentional</a:t>
            </a:r>
          </a:p>
          <a:p>
            <a:pPr lvl="2">
              <a:buFont typeface="Wingdings 3" pitchFamily="18" charset="2"/>
              <a:buNone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:</a:t>
            </a:r>
            <a:r>
              <a:rPr lang="en-CA" dirty="0" smtClean="0"/>
              <a:t> </a:t>
            </a:r>
            <a:r>
              <a:rPr lang="en-CA" i="1" dirty="0" smtClean="0"/>
              <a:t>&lt;the date&gt;</a:t>
            </a:r>
          </a:p>
          <a:p>
            <a:pPr lvl="2">
              <a:buFont typeface="Wingdings 3" pitchFamily="18" charset="2"/>
              <a:buNone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:</a:t>
            </a:r>
            <a:r>
              <a:rPr lang="en-CA" dirty="0" smtClean="0"/>
              <a:t> </a:t>
            </a:r>
            <a:r>
              <a:rPr lang="en-CA" i="1" dirty="0" smtClean="0"/>
              <a:t>&lt;the date&gt;</a:t>
            </a:r>
            <a:endParaRPr lang="en-CA" dirty="0" smtClean="0"/>
          </a:p>
          <a:p>
            <a:pPr lvl="2">
              <a:buFont typeface="Wingdings 3" pitchFamily="18" charset="2"/>
              <a:buNone/>
              <a:defRPr/>
            </a:pPr>
            <a:endParaRPr lang="en-CA" sz="800" i="1" dirty="0" smtClean="0"/>
          </a:p>
          <a:p>
            <a:pPr>
              <a:defRPr/>
            </a:pPr>
            <a:r>
              <a:rPr lang="en-CA" dirty="0" smtClean="0"/>
              <a:t>but the program prints:</a:t>
            </a:r>
          </a:p>
          <a:p>
            <a:pPr>
              <a:defRPr/>
            </a:pPr>
            <a:endParaRPr lang="en-CA" sz="800" dirty="0" smtClean="0"/>
          </a:p>
          <a:p>
            <a:pPr lvl="2">
              <a:buFont typeface="Wingdings 3" pitchFamily="18" charset="2"/>
              <a:buNone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: null</a:t>
            </a:r>
          </a:p>
          <a:p>
            <a:pPr lvl="2">
              <a:buFont typeface="Wingdings 3" pitchFamily="18" charset="2"/>
              <a:buNone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:</a:t>
            </a:r>
            <a:r>
              <a:rPr lang="en-CA" dirty="0" smtClean="0"/>
              <a:t> </a:t>
            </a:r>
            <a:r>
              <a:rPr lang="en-CA" i="1" dirty="0" smtClean="0"/>
              <a:t>&lt;the date&gt;</a:t>
            </a:r>
            <a:r>
              <a:rPr lang="en-CA" dirty="0" smtClean="0"/>
              <a:t>  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8108BB-10BE-4A7A-9763-3D2E00C46D2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65863" y="5429250"/>
            <a:ext cx="21431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final attribute in</a:t>
            </a:r>
          </a:p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two different states!</a:t>
            </a:r>
            <a:endParaRPr lang="en-US" dirty="0">
              <a:solidFill>
                <a:srgbClr val="0070C0"/>
              </a:solidFill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What's Going On?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sz="2400" dirty="0" smtClean="0"/>
              <a:t> calls the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dirty="0" smtClean="0"/>
              <a:t> constructor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sz="2400" dirty="0" smtClean="0"/>
              <a:t>the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dirty="0" smtClean="0"/>
              <a:t> constructor calls the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SuperDuper</a:t>
            </a:r>
            <a:r>
              <a:rPr lang="en-CA" sz="2400" dirty="0" smtClean="0"/>
              <a:t> constructor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sz="2400" dirty="0" smtClean="0"/>
              <a:t>the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SuperDuper</a:t>
            </a:r>
            <a:r>
              <a:rPr lang="en-CA" sz="2400" dirty="0" smtClean="0"/>
              <a:t> constructor calls the method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sz="2400" dirty="0" smtClean="0"/>
              <a:t> which is overridden by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endParaRPr lang="en-CA" sz="24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CA" sz="2400" dirty="0" smtClean="0"/>
              <a:t>the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dirty="0" smtClean="0"/>
              <a:t> version of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sz="2400" dirty="0" smtClean="0"/>
              <a:t> prints the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dirty="0" smtClean="0"/>
              <a:t>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sz="2400" dirty="0" smtClean="0"/>
              <a:t> attribute which has not yet been assigned to by the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dirty="0" smtClean="0"/>
              <a:t> constructor (so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sz="2400" dirty="0" smtClean="0"/>
              <a:t> is null)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sz="2400" dirty="0" smtClean="0"/>
              <a:t>the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dirty="0" smtClean="0"/>
              <a:t> constructor assigns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sz="2400" dirty="0" smtClean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dirty="0" smtClean="0"/>
              <a:t>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sz="2400" dirty="0" smtClean="0"/>
              <a:t> is called by the client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14EF8-4D52-4818-B80C-45429419CD9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remember to make sure that your base class constructors only call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methods 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methods</a:t>
            </a:r>
          </a:p>
          <a:p>
            <a:pPr lvl="1">
              <a:defRPr/>
            </a:pPr>
            <a:r>
              <a:rPr lang="en-CA" dirty="0" smtClean="0"/>
              <a:t>if a base class constructor calls an overridden method, the method will run in an unconstructed derived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7787-3C5B-484E-A9A8-7303BEEED01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Other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methods in a subclass will often need or want to call methods in the immediate superclass</a:t>
            </a:r>
          </a:p>
          <a:p>
            <a:pPr lvl="1">
              <a:defRPr/>
            </a:pPr>
            <a:r>
              <a:rPr lang="en-CA" dirty="0" smtClean="0"/>
              <a:t>a new method in the subclass can call any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CA" dirty="0" smtClean="0"/>
              <a:t> method in the superclass without using any special syntax</a:t>
            </a:r>
          </a:p>
          <a:p>
            <a:pPr>
              <a:defRPr/>
            </a:pPr>
            <a:r>
              <a:rPr lang="en-CA" dirty="0" smtClean="0"/>
              <a:t>a subclass can override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CA" dirty="0" smtClean="0"/>
              <a:t> method in the superclass by declaring a method that has the same signature as the one in the superclass</a:t>
            </a:r>
          </a:p>
          <a:p>
            <a:pPr lvl="1">
              <a:defRPr/>
            </a:pPr>
            <a:r>
              <a:rPr lang="en-CA" dirty="0" smtClean="0"/>
              <a:t>a subclass method that overrides a superclass method can call the overridden superclass method using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CA" dirty="0" smtClean="0"/>
              <a:t> keyword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3D049-B99E-44D5-AD14-FA39D224431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Dog equals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we will assume that two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s are equal if their size and energy are the same</a:t>
            </a:r>
          </a:p>
          <a:p>
            <a:pPr>
              <a:defRPr/>
            </a:pPr>
            <a:endParaRPr lang="en-CA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 public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false;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if(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!= null &amp;&amp;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this.getClass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obj.getClass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Dog other = (Dog)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this.getSize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other.getSize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&amp;&amp;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this.getEnergy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other.getEnergy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E4742-5A04-44E7-AA5B-E529DC4FA17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Mix equals (version 1)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two Mix instances are equal if their Dog </a:t>
            </a:r>
            <a:r>
              <a:rPr lang="en-CA" dirty="0" err="1" smtClean="0"/>
              <a:t>subobjects</a:t>
            </a:r>
            <a:r>
              <a:rPr lang="en-CA" dirty="0" smtClean="0"/>
              <a:t> are equal and they have the same breeds</a:t>
            </a:r>
            <a:endParaRPr lang="en-US" dirty="0" smtClean="0"/>
          </a:p>
          <a:p>
            <a:pPr>
              <a:defRPr/>
            </a:pPr>
            <a:endParaRPr lang="en-CA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 public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the hard way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false;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if(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!= null &amp;&amp;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this.getClass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obj.getClass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Mix other = (Mix)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this.getSize</a:t>
            </a:r>
            <a:r>
              <a:rPr lang="en-CA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CA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other.getSize</a:t>
            </a:r>
            <a:r>
              <a:rPr lang="en-CA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CA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this.getEnergy</a:t>
            </a:r>
            <a:r>
              <a:rPr lang="en-CA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CA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other.getEnergy</a:t>
            </a:r>
            <a:r>
              <a:rPr lang="en-CA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this.breeds.size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other.breeds.size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&amp;&amp;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this.breeds.containsAll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other.breeds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E9FA2-C208-4942-81DB-0CCE0D8C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50113" y="3887788"/>
            <a:ext cx="1893887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subclass can call</a:t>
            </a:r>
          </a:p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public method of</a:t>
            </a:r>
          </a:p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the superclass</a:t>
            </a:r>
            <a:endParaRPr lang="en-US" dirty="0">
              <a:solidFill>
                <a:srgbClr val="7030A0"/>
              </a:solidFill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Mix equals (version 2)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two Mix instances are equal if their Dog </a:t>
            </a:r>
            <a:r>
              <a:rPr lang="en-CA" dirty="0" err="1" smtClean="0"/>
              <a:t>subobjects</a:t>
            </a:r>
            <a:r>
              <a:rPr lang="en-CA" dirty="0" smtClean="0"/>
              <a:t> are equal and they have the same breeds</a:t>
            </a:r>
            <a:endParaRPr lang="en-US" dirty="0" smtClean="0"/>
          </a:p>
          <a:p>
            <a:pPr lvl="1">
              <a:defRPr/>
            </a:pPr>
            <a:r>
              <a:rPr lang="en-CA" dirty="0" smtClean="0"/>
              <a:t>Dog equals already tests if two Dog instances are equal</a:t>
            </a:r>
          </a:p>
          <a:p>
            <a:pPr lvl="1">
              <a:defRPr/>
            </a:pPr>
            <a:r>
              <a:rPr lang="en-CA" dirty="0" smtClean="0"/>
              <a:t>Mix equals can call Dog equals to test if the Dog </a:t>
            </a:r>
            <a:r>
              <a:rPr lang="en-CA" dirty="0" err="1" smtClean="0"/>
              <a:t>subobjects</a:t>
            </a:r>
            <a:r>
              <a:rPr lang="en-CA" dirty="0" smtClean="0"/>
              <a:t> are equal, and then test if the breeds are equal</a:t>
            </a:r>
          </a:p>
          <a:p>
            <a:pPr>
              <a:defRPr/>
            </a:pPr>
            <a:r>
              <a:rPr lang="en-CA" dirty="0" smtClean="0"/>
              <a:t>also notice that Dog equals already checks that the Object argument is not null and that the classes are the same</a:t>
            </a:r>
          </a:p>
          <a:p>
            <a:pPr lvl="1">
              <a:defRPr/>
            </a:pPr>
            <a:r>
              <a:rPr lang="en-CA" dirty="0" smtClean="0"/>
              <a:t>Mix equals does not have to do these checks again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65300-AA42-461C-A6AF-CD7EA97E8B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2531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43900" cy="4937125"/>
          </a:xfrm>
        </p:spPr>
        <p:txBody>
          <a:bodyPr/>
          <a:lstStyle/>
          <a:p>
            <a:r>
              <a:rPr lang="en-CA" smtClean="0"/>
              <a:t>@Override public boolean equals(Object obj)</a:t>
            </a:r>
          </a:p>
          <a:p>
            <a:r>
              <a:rPr lang="en-CA" smtClean="0"/>
              <a:t>{</a:t>
            </a:r>
          </a:p>
          <a:p>
            <a:r>
              <a:rPr lang="en-CA" smtClean="0"/>
              <a:t>  boolean eq = false;</a:t>
            </a:r>
          </a:p>
          <a:p>
            <a:r>
              <a:rPr lang="en-CA" smtClean="0"/>
              <a:t>  if(</a:t>
            </a:r>
            <a:r>
              <a:rPr lang="en-CA" smtClean="0">
                <a:solidFill>
                  <a:srgbClr val="7030A0"/>
                </a:solidFill>
              </a:rPr>
              <a:t>super.equals</a:t>
            </a:r>
            <a:r>
              <a:rPr lang="en-CA" smtClean="0"/>
              <a:t>(obj))</a:t>
            </a:r>
          </a:p>
          <a:p>
            <a:r>
              <a:rPr lang="en-CA" smtClean="0"/>
              <a:t>  { </a:t>
            </a:r>
            <a:r>
              <a:rPr lang="en-CA" smtClean="0">
                <a:solidFill>
                  <a:srgbClr val="0070C0"/>
                </a:solidFill>
              </a:rPr>
              <a:t>// the Dog subobjects are equal</a:t>
            </a:r>
          </a:p>
          <a:p>
            <a:r>
              <a:rPr lang="en-CA" smtClean="0">
                <a:solidFill>
                  <a:srgbClr val="0070C0"/>
                </a:solidFill>
              </a:rPr>
              <a:t>    </a:t>
            </a:r>
            <a:r>
              <a:rPr lang="en-CA" smtClean="0"/>
              <a:t>Mix other = (Mix) obj;</a:t>
            </a:r>
            <a:endParaRPr lang="en-CA" smtClean="0">
              <a:solidFill>
                <a:srgbClr val="0070C0"/>
              </a:solidFill>
            </a:endParaRPr>
          </a:p>
          <a:p>
            <a:r>
              <a:rPr lang="en-CA" smtClean="0"/>
              <a:t>    eq = this.breeds.size() == other.breeds.size() &amp;&amp;</a:t>
            </a:r>
          </a:p>
          <a:p>
            <a:r>
              <a:rPr lang="en-CA" smtClean="0"/>
              <a:t>         this.breeds.containsAll(other.breeds);</a:t>
            </a:r>
          </a:p>
          <a:p>
            <a:r>
              <a:rPr lang="en-CA" smtClean="0"/>
              <a:t>  }</a:t>
            </a:r>
          </a:p>
          <a:p>
            <a:r>
              <a:rPr lang="en-CA" smtClean="0"/>
              <a:t>  return eq;</a:t>
            </a:r>
          </a:p>
          <a:p>
            <a:r>
              <a:rPr lang="en-CA" smtClean="0"/>
              <a:t>}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16462-9C8F-4D95-A2F7-92B7CE5B8F6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71900" y="1714500"/>
            <a:ext cx="51816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subclass method that overrides a superclass</a:t>
            </a:r>
          </a:p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method can call the overridden superclass method</a:t>
            </a:r>
            <a:endParaRPr lang="en-US" dirty="0">
              <a:solidFill>
                <a:srgbClr val="7030A0"/>
              </a:solidFill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Dog toString</a:t>
            </a:r>
            <a:endParaRPr 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mtClean="0"/>
          </a:p>
          <a:p>
            <a:endParaRPr lang="en-CA" smtClean="0"/>
          </a:p>
          <a:p>
            <a:r>
              <a:rPr lang="en-CA" smtClean="0"/>
              <a:t>@Override public String toString()</a:t>
            </a:r>
          </a:p>
          <a:p>
            <a:r>
              <a:rPr lang="en-CA" smtClean="0"/>
              <a:t>{</a:t>
            </a:r>
          </a:p>
          <a:p>
            <a:r>
              <a:rPr lang="en-CA" smtClean="0"/>
              <a:t>  String s = "size " + this.getSize() +</a:t>
            </a:r>
          </a:p>
          <a:p>
            <a:r>
              <a:rPr lang="en-CA" smtClean="0"/>
              <a:t>             "energy " + this.getEnergy();</a:t>
            </a:r>
          </a:p>
          <a:p>
            <a:r>
              <a:rPr lang="en-CA" smtClean="0"/>
              <a:t>  return s;</a:t>
            </a:r>
          </a:p>
          <a:p>
            <a:r>
              <a:rPr lang="en-CA" smtClean="0"/>
              <a:t>}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DD590-0F51-4A0C-B77C-0E53B2AC207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Mix toString</a:t>
            </a:r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mtClean="0"/>
          </a:p>
          <a:p>
            <a:endParaRPr lang="en-CA" smtClean="0"/>
          </a:p>
          <a:p>
            <a:r>
              <a:rPr lang="en-CA" smtClean="0"/>
              <a:t>@Override public String toString()</a:t>
            </a:r>
          </a:p>
          <a:p>
            <a:r>
              <a:rPr lang="en-CA" smtClean="0"/>
              <a:t>{</a:t>
            </a:r>
          </a:p>
          <a:p>
            <a:r>
              <a:rPr lang="en-CA" smtClean="0"/>
              <a:t>  StringBuffer b = new StringBuffer();</a:t>
            </a:r>
          </a:p>
          <a:p>
            <a:r>
              <a:rPr lang="en-CA" smtClean="0"/>
              <a:t>  b.append(super.toString());</a:t>
            </a:r>
          </a:p>
          <a:p>
            <a:r>
              <a:rPr lang="en-CA" smtClean="0"/>
              <a:t>  for(String s : this.breeds)</a:t>
            </a:r>
          </a:p>
          <a:p>
            <a:r>
              <a:rPr lang="en-CA" smtClean="0"/>
              <a:t>    b.append(" " + s);</a:t>
            </a:r>
          </a:p>
          <a:p>
            <a:r>
              <a:rPr lang="en-CA" smtClean="0"/>
              <a:t>  b.append(" mix");</a:t>
            </a:r>
          </a:p>
          <a:p>
            <a:r>
              <a:rPr lang="en-CA" smtClean="0"/>
              <a:t>  return b.toString();</a:t>
            </a:r>
          </a:p>
          <a:p>
            <a:r>
              <a:rPr lang="en-CA" smtClean="0"/>
              <a:t>}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4CC58-B041-4DAD-85DF-A84AF5A310E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A21C0-ADAC-4253-8775-16A91D7D0F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57650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65363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Komondor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BloodHound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86100" y="37147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PureBreed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72200" y="37147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Mix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71925" y="2195513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Dog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71925" y="6286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>
            <a:stCxn id="17" idx="2"/>
            <a:endCxn id="16" idx="0"/>
          </p:cNvCxnSpPr>
          <p:nvPr/>
        </p:nvCxnSpPr>
        <p:spPr>
          <a:xfrm rot="5400000">
            <a:off x="4389437" y="1782763"/>
            <a:ext cx="823913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6" idx="2"/>
            <a:endCxn id="15" idx="0"/>
          </p:cNvCxnSpPr>
          <p:nvPr/>
        </p:nvCxnSpPr>
        <p:spPr>
          <a:xfrm rot="16200000" flipH="1">
            <a:off x="5512594" y="2226469"/>
            <a:ext cx="776287" cy="220027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6" idx="2"/>
            <a:endCxn id="14" idx="0"/>
          </p:cNvCxnSpPr>
          <p:nvPr/>
        </p:nvCxnSpPr>
        <p:spPr>
          <a:xfrm rot="5400000">
            <a:off x="3969544" y="2883694"/>
            <a:ext cx="776287" cy="88582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4" idx="2"/>
            <a:endCxn id="13" idx="0"/>
          </p:cNvCxnSpPr>
          <p:nvPr/>
        </p:nvCxnSpPr>
        <p:spPr>
          <a:xfrm rot="5400000">
            <a:off x="2200275" y="3543300"/>
            <a:ext cx="800100" cy="26289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4" idx="2"/>
            <a:endCxn id="11" idx="0"/>
          </p:cNvCxnSpPr>
          <p:nvPr/>
        </p:nvCxnSpPr>
        <p:spPr>
          <a:xfrm rot="16200000" flipH="1">
            <a:off x="4000500" y="4371975"/>
            <a:ext cx="800100" cy="97155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2874963" y="5057775"/>
            <a:ext cx="40005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Dog hashCode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mtClean="0"/>
          </a:p>
          <a:p>
            <a:endParaRPr lang="en-CA" smtClean="0"/>
          </a:p>
          <a:p>
            <a:r>
              <a:rPr lang="en-CA" smtClean="0"/>
              <a:t>// similar to code generated by Eclipse</a:t>
            </a:r>
          </a:p>
          <a:p>
            <a:r>
              <a:rPr lang="en-CA" smtClean="0"/>
              <a:t>@Override public int hashCode()</a:t>
            </a:r>
          </a:p>
          <a:p>
            <a:r>
              <a:rPr lang="en-CA" smtClean="0"/>
              <a:t>{</a:t>
            </a:r>
          </a:p>
          <a:p>
            <a:r>
              <a:rPr lang="en-CA" smtClean="0"/>
              <a:t>  </a:t>
            </a:r>
            <a:r>
              <a:rPr lang="en-US" smtClean="0"/>
              <a:t>final int prime = 31;</a:t>
            </a:r>
          </a:p>
          <a:p>
            <a:r>
              <a:rPr lang="en-US" smtClean="0"/>
              <a:t>  int result = 1;</a:t>
            </a:r>
          </a:p>
          <a:p>
            <a:r>
              <a:rPr lang="en-US" smtClean="0"/>
              <a:t>  result = prime * result + this.getEnergy();</a:t>
            </a:r>
          </a:p>
          <a:p>
            <a:r>
              <a:rPr lang="en-US" smtClean="0"/>
              <a:t>  result = prime * result + this.getSize();</a:t>
            </a:r>
          </a:p>
          <a:p>
            <a:r>
              <a:rPr lang="en-US" smtClean="0"/>
              <a:t>  return result;</a:t>
            </a:r>
          </a:p>
          <a:p>
            <a:r>
              <a:rPr lang="en-CA" smtClean="0"/>
              <a:t>}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6B012-D61B-4836-AE21-AB071E727C0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Mix hashCode</a:t>
            </a:r>
            <a:endParaRPr 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mtClean="0"/>
          </a:p>
          <a:p>
            <a:endParaRPr lang="en-CA" smtClean="0"/>
          </a:p>
          <a:p>
            <a:r>
              <a:rPr lang="en-CA" smtClean="0"/>
              <a:t>// similar to code generated by Eclipse</a:t>
            </a:r>
          </a:p>
          <a:p>
            <a:r>
              <a:rPr lang="en-CA" smtClean="0"/>
              <a:t>@Override public int hashCode()</a:t>
            </a:r>
          </a:p>
          <a:p>
            <a:r>
              <a:rPr lang="en-CA" smtClean="0"/>
              <a:t>{</a:t>
            </a:r>
          </a:p>
          <a:p>
            <a:r>
              <a:rPr lang="en-CA" smtClean="0"/>
              <a:t>  </a:t>
            </a:r>
            <a:r>
              <a:rPr lang="en-US" smtClean="0"/>
              <a:t>final int prime = 31;</a:t>
            </a:r>
          </a:p>
          <a:p>
            <a:r>
              <a:rPr lang="en-US" smtClean="0"/>
              <a:t>  int result = super.hashCode();</a:t>
            </a:r>
          </a:p>
          <a:p>
            <a:r>
              <a:rPr lang="en-US" smtClean="0"/>
              <a:t>  result = prime * result + this.breeds.hashCode();</a:t>
            </a:r>
          </a:p>
          <a:p>
            <a:r>
              <a:rPr lang="en-US" smtClean="0"/>
              <a:t>  return result;</a:t>
            </a:r>
          </a:p>
          <a:p>
            <a:r>
              <a:rPr lang="en-CA" smtClean="0"/>
              <a:t>}</a:t>
            </a:r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09DB0-FC62-48F8-B276-1BCF5523023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Mix Memory Diagram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182D9-E3AD-4D97-8B7E-87556B1C75B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600450" y="2316163"/>
          <a:ext cx="43053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509"/>
                <a:gridCol w="3282791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Mix object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size</a:t>
                      </a:r>
                      <a:endParaRPr lang="en-US" b="1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energy</a:t>
                      </a:r>
                      <a:endParaRPr lang="en-US" b="1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breeds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1750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5750" y="2905125"/>
            <a:ext cx="321786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CA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inherited from superclass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CA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private in superclass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CA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not accessible by name to Mix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Mix UML Diagram</a:t>
            </a:r>
            <a:endParaRPr 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24AEC-756F-4962-A3E2-5B23A339634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1897063" y="2395538"/>
            <a:ext cx="23383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Dog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1885950" y="3771900"/>
            <a:ext cx="2376488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Mix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28676" idx="2"/>
            <a:endCxn id="28677" idx="0"/>
          </p:cNvCxnSpPr>
          <p:nvPr/>
        </p:nvCxnSpPr>
        <p:spPr>
          <a:xfrm rot="16200000" flipH="1">
            <a:off x="2582070" y="3278981"/>
            <a:ext cx="976312" cy="9525"/>
          </a:xfrm>
          <a:prstGeom prst="straightConnector1">
            <a:avLst/>
          </a:prstGeom>
          <a:ln w="28575">
            <a:solidFill>
              <a:schemeClr val="tx1"/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9" name="TextBox 9"/>
          <p:cNvSpPr txBox="1">
            <a:spLocks noChangeArrowheads="1"/>
          </p:cNvSpPr>
          <p:nvPr/>
        </p:nvSpPr>
        <p:spPr bwMode="auto">
          <a:xfrm>
            <a:off x="5262563" y="3371850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80" name="TextBox 10"/>
          <p:cNvSpPr txBox="1">
            <a:spLocks noChangeArrowheads="1"/>
          </p:cNvSpPr>
          <p:nvPr/>
        </p:nvSpPr>
        <p:spPr bwMode="auto">
          <a:xfrm>
            <a:off x="5543550" y="3767138"/>
            <a:ext cx="28003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ArrayList&lt;String&gt;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Arrow Connector 12"/>
          <p:cNvCxnSpPr>
            <a:stCxn id="14" idx="3"/>
            <a:endCxn id="28680" idx="1"/>
          </p:cNvCxnSpPr>
          <p:nvPr/>
        </p:nvCxnSpPr>
        <p:spPr>
          <a:xfrm flipV="1">
            <a:off x="4686300" y="3967163"/>
            <a:ext cx="857250" cy="476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iamond 13"/>
          <p:cNvSpPr/>
          <p:nvPr/>
        </p:nvSpPr>
        <p:spPr>
          <a:xfrm>
            <a:off x="4286250" y="3829050"/>
            <a:ext cx="400050" cy="285750"/>
          </a:xfrm>
          <a:prstGeom prst="diamond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83" name="TextBox 18"/>
          <p:cNvSpPr txBox="1">
            <a:spLocks noChangeArrowheads="1"/>
          </p:cNvSpPr>
          <p:nvPr/>
        </p:nvSpPr>
        <p:spPr bwMode="auto">
          <a:xfrm>
            <a:off x="4572000" y="4171950"/>
            <a:ext cx="1108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breeds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Preconditions and Inheritance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precondition</a:t>
            </a:r>
          </a:p>
          <a:p>
            <a:pPr lvl="1">
              <a:defRPr/>
            </a:pPr>
            <a:r>
              <a:rPr lang="en-CA" dirty="0" smtClean="0"/>
              <a:t>what the method assumes to be true about the arguments passed to it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inheritance (is-a)</a:t>
            </a:r>
          </a:p>
          <a:p>
            <a:pPr lvl="1">
              <a:defRPr/>
            </a:pPr>
            <a:r>
              <a:rPr lang="en-CA" dirty="0" smtClean="0"/>
              <a:t>a subclass is supposed to be able to do everything its </a:t>
            </a:r>
            <a:r>
              <a:rPr lang="en-CA" dirty="0" err="1" smtClean="0"/>
              <a:t>superclasses</a:t>
            </a:r>
            <a:r>
              <a:rPr lang="en-CA" dirty="0" smtClean="0"/>
              <a:t> can do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how do they interact?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79861-6ADD-49B9-9228-068070B3D71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Strength of a Precondition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strengthen a precondition means to make the precondition more restrictive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Dog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setEnergy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1. no precondition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2. 1 &lt;= energy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3. 1 &lt;= energy &lt;= 10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setEnergy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energy)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{ ... }</a:t>
            </a:r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748EB-EFFC-4088-8A26-58EF5DF8F92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486400" y="3082925"/>
            <a:ext cx="400050" cy="860425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65825" y="2914650"/>
            <a:ext cx="23114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weakest precondition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6450" y="3714750"/>
            <a:ext cx="24399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strongest precondition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Preconditions on Overridden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subclass can change a precondition on a method </a:t>
            </a:r>
            <a:r>
              <a:rPr lang="en-CA" i="1" dirty="0" smtClean="0"/>
              <a:t>but it must not strengthen the precondition</a:t>
            </a:r>
          </a:p>
          <a:p>
            <a:pPr lvl="1">
              <a:defRPr/>
            </a:pPr>
            <a:r>
              <a:rPr lang="en-CA" dirty="0" smtClean="0"/>
              <a:t>a subclass that strengthens a precondition is saying that it cannot do everything its superclass can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D484C-226D-4721-B990-E6337F62DB3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857250" y="3143250"/>
            <a:ext cx="33559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Dog setEnergy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assume non-final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@pre. none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void setEnergy(int nrg)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 // ... 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4629150" y="3143250"/>
            <a:ext cx="40449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Mix setEnergy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bad : strengthen precond.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@pre. 1 &lt;= nrg &lt;= 10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void setEnergy(int nrg)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if (nrg &lt; 1 || nrg &gt; 10)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{ // throws exception }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// ...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client code written for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s now fails when given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remember: a subclass must be able to do everything its ancestor classes can do; otherwise, clients will be (unpleasantly) surprised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2DC30-E8EF-423D-9DF3-A8F4BDD7FD7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1200150" y="2343150"/>
            <a:ext cx="66643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that sets a Dog's energy to zero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void walk(Dog d)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d.setEnergy(0);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5F6DE-6F64-4B44-A198-2FF4861D2D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4600" y="525463"/>
          <a:ext cx="401955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955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Dog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size :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energy :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setSize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setEnergy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equals(Object)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hashCode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String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4171950"/>
          <a:ext cx="401955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955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Mix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breeds :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&lt;String&gt;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equals(Object)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hashCode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String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 flipH="1" flipV="1">
            <a:off x="4256088" y="3857625"/>
            <a:ext cx="63023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03700-4FE3-4932-A9A8-6DF4D62CB75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205677" y="894292"/>
            <a:ext cx="3514027" cy="4896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Mix</a:t>
            </a:r>
            <a:r>
              <a:rPr lang="en-US" dirty="0" smtClean="0">
                <a:solidFill>
                  <a:schemeClr val="tx1"/>
                </a:solidFill>
              </a:rPr>
              <a:t> object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36105" y="1355149"/>
            <a:ext cx="3053171" cy="32835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67303" y="1816005"/>
            <a:ext cx="2591545" cy="167060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object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09696" y="3717035"/>
          <a:ext cx="2702358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156"/>
                <a:gridCol w="1666202"/>
              </a:tblGrid>
              <a:tr h="25054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size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energy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608926" y="4869176"/>
          <a:ext cx="2702358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156"/>
                <a:gridCol w="1666202"/>
              </a:tblGrid>
              <a:tr h="25054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breeds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3868" y="894292"/>
            <a:ext cx="376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Mix mutt = new Mix(1, 10);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261" y="1816004"/>
            <a:ext cx="510267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US" dirty="0" smtClean="0"/>
              <a:t> constructor starts running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creates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/>
              <a:t> </a:t>
            </a:r>
            <a:r>
              <a:rPr lang="en-US" dirty="0" err="1" smtClean="0"/>
              <a:t>subobject</a:t>
            </a:r>
            <a:r>
              <a:rPr lang="en-US" dirty="0" smtClean="0"/>
              <a:t> by invoking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/>
              <a:t> constructor</a:t>
            </a:r>
          </a:p>
          <a:p>
            <a:pPr marL="1257300" lvl="2" indent="-342900">
              <a:buFont typeface="+mj-lt"/>
              <a:buAutoNum type="arabicPeriod" startAt="2"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>
                <a:solidFill>
                  <a:srgbClr val="0070C0"/>
                </a:solidFill>
              </a:rPr>
              <a:t> constructor starts running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creates new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subobject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by (silently) invoking the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constructor</a:t>
            </a:r>
          </a:p>
          <a:p>
            <a:pPr marL="2171700" lvl="4" indent="-342900">
              <a:buFont typeface="+mj-lt"/>
              <a:buAutoNum type="arabicPeriod" startAt="3"/>
            </a:pPr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rgbClr val="FFC000"/>
                </a:solidFill>
              </a:rPr>
              <a:t> constructor runs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sets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energy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creates a new empty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and</a:t>
            </a:r>
            <a:br>
              <a:rPr lang="en-US" dirty="0" smtClean="0"/>
            </a:br>
            <a:r>
              <a:rPr lang="en-US" dirty="0" smtClean="0"/>
              <a:t>assigns it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breeds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Invoking the </a:t>
            </a:r>
            <a:r>
              <a:rPr lang="en-US" dirty="0" err="1" smtClean="0"/>
              <a:t>Superclass</a:t>
            </a:r>
            <a:r>
              <a:rPr lang="en-US" dirty="0" smtClean="0"/>
              <a:t> </a:t>
            </a:r>
            <a:r>
              <a:rPr lang="en-US" dirty="0" err="1" smtClean="0"/>
              <a:t>Ctor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why </a:t>
            </a:r>
            <a:r>
              <a:rPr lang="en-CA" dirty="0" smtClean="0"/>
              <a:t>is the constructor call to the superclass needed?</a:t>
            </a:r>
          </a:p>
          <a:p>
            <a:pPr lvl="1">
              <a:defRPr/>
            </a:pPr>
            <a:r>
              <a:rPr lang="en-CA" dirty="0" smtClean="0"/>
              <a:t>because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is-a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and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part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needs to be </a:t>
            </a:r>
            <a:r>
              <a:rPr lang="en-CA" dirty="0" smtClean="0"/>
              <a:t>constructed</a:t>
            </a:r>
          </a:p>
          <a:p>
            <a:pPr lvl="2">
              <a:defRPr/>
            </a:pPr>
            <a:r>
              <a:rPr lang="en-CA" dirty="0" smtClean="0"/>
              <a:t>similarly,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CA" dirty="0" smtClean="0"/>
              <a:t> part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needs to be constructed</a:t>
            </a:r>
            <a:endParaRPr lang="en-CA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20DE2-D46E-4240-A207-1ACE3EBDB05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Invoking the </a:t>
            </a:r>
            <a:r>
              <a:rPr lang="en-US" dirty="0" err="1" smtClean="0"/>
              <a:t>Superclass</a:t>
            </a:r>
            <a:r>
              <a:rPr lang="en-US" dirty="0" smtClean="0"/>
              <a:t> </a:t>
            </a:r>
            <a:r>
              <a:rPr lang="en-US" dirty="0" err="1" smtClean="0"/>
              <a:t>Ctor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</a:t>
            </a:r>
            <a:r>
              <a:rPr lang="en-CA" dirty="0" smtClean="0"/>
              <a:t>derived class can only call its own constructors or the constructors of its immediate superclass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can call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constructors 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constructors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cannot call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CA" dirty="0" smtClean="0"/>
              <a:t> constructor</a:t>
            </a:r>
          </a:p>
          <a:p>
            <a:pPr lvl="2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CA" dirty="0" smtClean="0"/>
              <a:t> is not the immediate superclass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cannot call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PureBreed</a:t>
            </a:r>
            <a:r>
              <a:rPr lang="en-CA" dirty="0" smtClean="0"/>
              <a:t> constructors</a:t>
            </a:r>
          </a:p>
          <a:p>
            <a:pPr lvl="2">
              <a:defRPr/>
            </a:pPr>
            <a:r>
              <a:rPr lang="en-CA" dirty="0" smtClean="0"/>
              <a:t>cannot call constructors across the inheritance hierarchy</a:t>
            </a:r>
          </a:p>
          <a:p>
            <a:pPr lvl="1"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PureBreed</a:t>
            </a:r>
            <a:r>
              <a:rPr lang="en-CA" dirty="0" smtClean="0"/>
              <a:t> cannot call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Komondor</a:t>
            </a:r>
            <a:r>
              <a:rPr lang="en-CA" dirty="0" smtClean="0"/>
              <a:t> constructors</a:t>
            </a:r>
          </a:p>
          <a:p>
            <a:pPr lvl="2">
              <a:defRPr/>
            </a:pPr>
            <a:r>
              <a:rPr lang="en-CA" dirty="0" smtClean="0"/>
              <a:t>cannot call subclass constructors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20DE2-D46E-4240-A207-1ACE3EBDB05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Constructors &amp; Overridable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a class is intended to be extended then its constructor must not call an overridable method</a:t>
            </a:r>
          </a:p>
          <a:p>
            <a:pPr lvl="1">
              <a:defRPr/>
            </a:pPr>
            <a:r>
              <a:rPr lang="en-CA" dirty="0" smtClean="0"/>
              <a:t>Java does not enforce this guideline</a:t>
            </a:r>
          </a:p>
          <a:p>
            <a:pPr>
              <a:defRPr/>
            </a:pPr>
            <a:r>
              <a:rPr lang="en-CA" dirty="0" smtClean="0"/>
              <a:t>why?</a:t>
            </a:r>
          </a:p>
          <a:p>
            <a:pPr lvl="1">
              <a:defRPr/>
            </a:pPr>
            <a:r>
              <a:rPr lang="en-CA" dirty="0" smtClean="0"/>
              <a:t>recall that a derived class object has inside of it an object of the superclass</a:t>
            </a:r>
          </a:p>
          <a:p>
            <a:pPr lvl="1">
              <a:defRPr/>
            </a:pPr>
            <a:r>
              <a:rPr lang="en-CA" dirty="0" smtClean="0"/>
              <a:t>the superclass object is always constructed first, then the subclass constructor completes construction of the subclass object</a:t>
            </a:r>
          </a:p>
          <a:p>
            <a:pPr lvl="1">
              <a:defRPr/>
            </a:pPr>
            <a:r>
              <a:rPr lang="en-CA" dirty="0" smtClean="0"/>
              <a:t>the superclass constructor will call the overridden version of the method (the subclass version) even though the subclass object has not yet been constructed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A1EE6-55E3-4306-9014-6853F4D046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Superclass Ctor &amp; Overridable Method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CA" dirty="0" smtClean="0"/>
              <a:t>public class </a:t>
            </a:r>
            <a:r>
              <a:rPr lang="en-CA" dirty="0" err="1" smtClean="0"/>
              <a:t>SuperDuper</a:t>
            </a:r>
            <a:endParaRPr lang="en-CA" dirty="0" smtClean="0"/>
          </a:p>
          <a:p>
            <a:pPr>
              <a:defRPr/>
            </a:pPr>
            <a:r>
              <a:rPr lang="en-CA" dirty="0" smtClean="0"/>
              <a:t>{</a:t>
            </a:r>
          </a:p>
          <a:p>
            <a:pPr>
              <a:defRPr/>
            </a:pPr>
            <a:r>
              <a:rPr lang="en-CA" dirty="0" smtClean="0"/>
              <a:t>  public </a:t>
            </a:r>
            <a:r>
              <a:rPr lang="en-CA" dirty="0" err="1" smtClean="0"/>
              <a:t>SuperDuper</a:t>
            </a:r>
            <a:r>
              <a:rPr lang="en-CA" dirty="0" smtClean="0"/>
              <a:t>()</a:t>
            </a:r>
          </a:p>
          <a:p>
            <a:pPr>
              <a:defRPr/>
            </a:pPr>
            <a:r>
              <a:rPr lang="en-CA" dirty="0" smtClean="0"/>
              <a:t>  {</a:t>
            </a:r>
          </a:p>
          <a:p>
            <a:pPr>
              <a:defRPr/>
            </a:pPr>
            <a:r>
              <a:rPr lang="en-CA" dirty="0" smtClean="0"/>
              <a:t>    </a:t>
            </a:r>
            <a:r>
              <a:rPr lang="en-CA" dirty="0" smtClean="0">
                <a:solidFill>
                  <a:srgbClr val="0070C0"/>
                </a:solidFill>
              </a:rPr>
              <a:t>// call to an over-</a:t>
            </a:r>
            <a:r>
              <a:rPr lang="en-CA" dirty="0" err="1" smtClean="0">
                <a:solidFill>
                  <a:srgbClr val="0070C0"/>
                </a:solidFill>
              </a:rPr>
              <a:t>ridable</a:t>
            </a:r>
            <a:r>
              <a:rPr lang="en-CA" dirty="0" smtClean="0">
                <a:solidFill>
                  <a:srgbClr val="0070C0"/>
                </a:solidFill>
              </a:rPr>
              <a:t> method; bad</a:t>
            </a:r>
          </a:p>
          <a:p>
            <a:pPr>
              <a:defRPr/>
            </a:pPr>
            <a:r>
              <a:rPr lang="en-CA" dirty="0" smtClean="0"/>
              <a:t>    </a:t>
            </a:r>
            <a:r>
              <a:rPr lang="en-CA" dirty="0" err="1" smtClean="0"/>
              <a:t>this.overrideMe</a:t>
            </a:r>
            <a:r>
              <a:rPr lang="en-CA" dirty="0" smtClean="0"/>
              <a:t>();</a:t>
            </a:r>
          </a:p>
          <a:p>
            <a:pPr>
              <a:defRPr/>
            </a:pPr>
            <a:r>
              <a:rPr lang="en-CA" dirty="0" smtClean="0"/>
              <a:t>  }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  public void </a:t>
            </a:r>
            <a:r>
              <a:rPr lang="en-CA" dirty="0" err="1" smtClean="0"/>
              <a:t>overrideMe</a:t>
            </a:r>
            <a:r>
              <a:rPr lang="en-CA" dirty="0" smtClean="0"/>
              <a:t>()</a:t>
            </a:r>
          </a:p>
          <a:p>
            <a:pPr>
              <a:defRPr/>
            </a:pPr>
            <a:r>
              <a:rPr lang="en-CA" dirty="0" smtClean="0"/>
              <a:t>  { </a:t>
            </a:r>
          </a:p>
          <a:p>
            <a:pPr>
              <a:defRPr/>
            </a:pPr>
            <a:r>
              <a:rPr lang="en-CA" dirty="0" smtClean="0"/>
              <a:t>    </a:t>
            </a:r>
            <a:r>
              <a:rPr lang="en-CA" dirty="0" err="1" smtClean="0"/>
              <a:t>System.out.println</a:t>
            </a:r>
            <a:r>
              <a:rPr lang="en-CA" dirty="0" smtClean="0"/>
              <a:t>("</a:t>
            </a:r>
            <a:r>
              <a:rPr lang="en-CA" dirty="0" err="1" smtClean="0"/>
              <a:t>SuperDuper</a:t>
            </a:r>
            <a:r>
              <a:rPr lang="en-CA" dirty="0" smtClean="0"/>
              <a:t> </a:t>
            </a:r>
            <a:r>
              <a:rPr lang="en-CA" dirty="0" err="1" smtClean="0"/>
              <a:t>overrideMe</a:t>
            </a:r>
            <a:r>
              <a:rPr lang="en-CA" dirty="0" smtClean="0"/>
              <a:t>");</a:t>
            </a:r>
          </a:p>
          <a:p>
            <a:pPr>
              <a:defRPr/>
            </a:pPr>
            <a:r>
              <a:rPr lang="en-CA" dirty="0" smtClean="0"/>
              <a:t>  }</a:t>
            </a:r>
          </a:p>
          <a:p>
            <a:pPr>
              <a:defRPr/>
            </a:pPr>
            <a:r>
              <a:rPr lang="en-CA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AA64D-EDD3-43C0-A4C2-D7F8ECBEB48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Subclass Overrides Method</a:t>
            </a:r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public class SubbyDubby extends SuperDuper {</a:t>
            </a:r>
          </a:p>
          <a:p>
            <a:r>
              <a:rPr lang="en-CA" sz="1800" smtClean="0"/>
              <a:t>  private </a:t>
            </a:r>
            <a:r>
              <a:rPr lang="en-CA" sz="1800" smtClean="0">
                <a:solidFill>
                  <a:srgbClr val="0070C0"/>
                </a:solidFill>
              </a:rPr>
              <a:t>final</a:t>
            </a:r>
            <a:r>
              <a:rPr lang="en-CA" sz="1800" smtClean="0"/>
              <a:t> Date date;</a:t>
            </a:r>
          </a:p>
          <a:p>
            <a:endParaRPr lang="en-CA" sz="1800" smtClean="0"/>
          </a:p>
          <a:p>
            <a:r>
              <a:rPr lang="en-CA" sz="1800" smtClean="0"/>
              <a:t>  public SubbyDubby()</a:t>
            </a:r>
          </a:p>
          <a:p>
            <a:r>
              <a:rPr lang="en-CA" sz="1800" smtClean="0"/>
              <a:t>  {  super();  this.date = new Date();  }</a:t>
            </a:r>
          </a:p>
          <a:p>
            <a:endParaRPr lang="en-CA" sz="1800" smtClean="0"/>
          </a:p>
          <a:p>
            <a:r>
              <a:rPr lang="en-CA" sz="1800" smtClean="0"/>
              <a:t>  @Override public void overrideMe()</a:t>
            </a:r>
          </a:p>
          <a:p>
            <a:r>
              <a:rPr lang="en-CA" sz="1800" smtClean="0"/>
              <a:t>  {  System.out.print("SubbyDubby overrideMe : ");</a:t>
            </a:r>
          </a:p>
          <a:p>
            <a:r>
              <a:rPr lang="en-CA" sz="1800" smtClean="0"/>
              <a:t>     System.out.println( this.date );  }</a:t>
            </a:r>
          </a:p>
          <a:p>
            <a:endParaRPr lang="en-CA" sz="1800" smtClean="0"/>
          </a:p>
          <a:p>
            <a:r>
              <a:rPr lang="en-CA" sz="1800" smtClean="0"/>
              <a:t>  public static void main(String[] args)</a:t>
            </a:r>
          </a:p>
          <a:p>
            <a:r>
              <a:rPr lang="en-CA" sz="1800" smtClean="0"/>
              <a:t>  {  SubbyDubby sub = new SubbyDubby();</a:t>
            </a:r>
          </a:p>
          <a:p>
            <a:r>
              <a:rPr lang="en-CA" sz="1800" smtClean="0"/>
              <a:t>     sub.overrideMe();                    }</a:t>
            </a:r>
          </a:p>
          <a:p>
            <a:r>
              <a:rPr lang="en-CA" sz="1800" smtClean="0"/>
              <a:t>}</a:t>
            </a:r>
            <a:endParaRPr lang="en-US" sz="1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F4F13-7024-4A43-AEAF-90FEC6D2B68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9356</TotalTime>
  <Words>1433</Words>
  <Application>Microsoft Office PowerPoint</Application>
  <PresentationFormat>On-screen Show (4:3)</PresentationFormat>
  <Paragraphs>313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Origin</vt:lpstr>
      <vt:lpstr>Inheritance (Part 2)</vt:lpstr>
      <vt:lpstr>Slide 2</vt:lpstr>
      <vt:lpstr>Slide 3</vt:lpstr>
      <vt:lpstr>Slide 4</vt:lpstr>
      <vt:lpstr>Invoking the Superclass Ctor</vt:lpstr>
      <vt:lpstr>Invoking the Superclass Ctor</vt:lpstr>
      <vt:lpstr>Constructors &amp; Overridable Methods</vt:lpstr>
      <vt:lpstr>Superclass Ctor &amp; Overridable Method</vt:lpstr>
      <vt:lpstr>Subclass Overrides Method</vt:lpstr>
      <vt:lpstr>Slide 10</vt:lpstr>
      <vt:lpstr>What's Going On?</vt:lpstr>
      <vt:lpstr>Slide 12</vt:lpstr>
      <vt:lpstr>Other Methods</vt:lpstr>
      <vt:lpstr>Dog equals</vt:lpstr>
      <vt:lpstr>Mix equals (version 1)</vt:lpstr>
      <vt:lpstr>Mix equals (version 2)</vt:lpstr>
      <vt:lpstr>Slide 17</vt:lpstr>
      <vt:lpstr>Dog toString</vt:lpstr>
      <vt:lpstr>Mix toString</vt:lpstr>
      <vt:lpstr>Dog hashCode</vt:lpstr>
      <vt:lpstr>Mix hashCode</vt:lpstr>
      <vt:lpstr>Mix Memory Diagram</vt:lpstr>
      <vt:lpstr>Mix UML Diagram</vt:lpstr>
      <vt:lpstr>Preconditions and Inheritance</vt:lpstr>
      <vt:lpstr>Strength of a Precondition</vt:lpstr>
      <vt:lpstr>Preconditions on Overridden Methods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758</cp:revision>
  <dcterms:created xsi:type="dcterms:W3CDTF">2006-08-16T00:00:00Z</dcterms:created>
  <dcterms:modified xsi:type="dcterms:W3CDTF">2013-02-13T05:47:13Z</dcterms:modified>
</cp:coreProperties>
</file>