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6"/>
  </p:notesMasterIdLst>
  <p:sldIdLst>
    <p:sldId id="454" r:id="rId2"/>
    <p:sldId id="455" r:id="rId3"/>
    <p:sldId id="457" r:id="rId4"/>
    <p:sldId id="459" r:id="rId5"/>
    <p:sldId id="460" r:id="rId6"/>
    <p:sldId id="458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78" r:id="rId16"/>
    <p:sldId id="469" r:id="rId17"/>
    <p:sldId id="470" r:id="rId18"/>
    <p:sldId id="475" r:id="rId19"/>
    <p:sldId id="472" r:id="rId20"/>
    <p:sldId id="471" r:id="rId21"/>
    <p:sldId id="473" r:id="rId22"/>
    <p:sldId id="476" r:id="rId23"/>
    <p:sldId id="477" r:id="rId24"/>
    <p:sldId id="47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98" d="100"/>
          <a:sy n="98" d="100"/>
        </p:scale>
        <p:origin x="-864" y="-102"/>
      </p:cViewPr>
      <p:guideLst>
        <p:guide orient="horz" pos="2160"/>
        <p:guide orient="horz" pos="1761"/>
        <p:guide orient="horz" pos="3031"/>
        <p:guide pos="2880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84F376-8A1D-41DD-A7D7-AAA34010B1E4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114A55-6C56-4E60-9BD6-466248A12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BC79030-24DF-487B-8F94-BB854B6315CC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94973-1294-4CD3-8E8B-FB6B11A08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BCA0-E115-4784-8476-99FA3B94439F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4CAB-32B2-48AD-A74D-7AB75AA9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A6F20-DF7A-4E43-A2E4-DA09CB62B2BB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E771-66F3-4E61-ADA4-3D988D736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9E6A-AB70-4732-B495-BE1FFB9A2ADE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F7BB-6CC4-4875-9D66-562F4B1B9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A6A1-E235-45BA-947B-6C16ED4EE933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B073-D1DB-490F-8C2E-C04F53C37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6160-D0C8-4266-9798-4B167F691F31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8FE8-322E-4534-B97A-7EAEC60AE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B67A-1144-41C4-A29D-D06785D9F477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8FA4-0EA5-48AA-9398-28B47C6C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E5FF-5FE1-4065-9E00-E31EB3D8E36D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C332-C870-4261-99B4-A6A9AD21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1EC9-676E-496C-B696-CAE6A87C38E6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1F19-D449-4B8F-AB0C-7AB7F7150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C3C2-24AA-4A52-8C8D-FA5C5DD1B6A1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DA6A-3C0F-42AB-AE65-17666D08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10B4-7E64-40CD-B201-961AB9B5EE3C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81BE-9A96-4836-89EE-3F690F53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68DD-16B7-4895-A744-C2FED6B49807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324C-401E-499A-B916-E7406861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1BD4C-9B37-499C-98A3-74D3CBDABCD0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7128AF-7C18-4A1C-AA6E-25DC4DBCD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9" r:id="rId2"/>
    <p:sldLayoutId id="2147484150" r:id="rId3"/>
    <p:sldLayoutId id="2147484155" r:id="rId4"/>
    <p:sldLayoutId id="2147484151" r:id="rId5"/>
    <p:sldLayoutId id="2147484152" r:id="rId6"/>
    <p:sldLayoutId id="2147484156" r:id="rId7"/>
    <p:sldLayoutId id="2147484157" r:id="rId8"/>
    <p:sldLayoutId id="2147484158" r:id="rId9"/>
    <p:sldLayoutId id="2147484159" r:id="rId10"/>
    <p:sldLayoutId id="2147484153" r:id="rId11"/>
    <p:sldLayoutId id="21474841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ashift.com/c++-faq-lite/proper-inheritanc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Inheritance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6 and AJ Chapters 7 and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82F09-218D-423F-ABFC-DE72F56222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b="1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smtClean="0"/>
              <a:t> is-a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can do something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cannot,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is-a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is false</a:t>
            </a:r>
          </a:p>
          <a:p>
            <a:pPr lvl="1">
              <a:defRPr/>
            </a:pPr>
            <a:r>
              <a:rPr lang="en-US" dirty="0" smtClean="0"/>
              <a:t>remember: is-a means you can substitute a derived class instance for one of its ancestor instances</a:t>
            </a:r>
          </a:p>
          <a:p>
            <a:pPr lvl="2"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cannot do something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can do then you cannot (safely) substitute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instance for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3ECF6-408F-45B7-88D4-0CF1D87590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// method in Ellipse</a:t>
            </a:r>
          </a:p>
          <a:p>
            <a:r>
              <a:rPr lang="en-US" smtClean="0"/>
              <a:t>/*</a:t>
            </a:r>
          </a:p>
          <a:p>
            <a:r>
              <a:rPr lang="en-US" smtClean="0"/>
              <a:t> * Change the width and height of the ellipse.</a:t>
            </a:r>
          </a:p>
          <a:p>
            <a:r>
              <a:rPr lang="en-US" smtClean="0"/>
              <a:t> * @param width The desired width.</a:t>
            </a:r>
          </a:p>
          <a:p>
            <a:r>
              <a:rPr lang="en-US" smtClean="0"/>
              <a:t> * @param height The desired height.</a:t>
            </a:r>
          </a:p>
          <a:p>
            <a:r>
              <a:rPr lang="en-US" smtClean="0"/>
              <a:t> * @pre. width &gt; 0 &amp;&amp; height &gt; 0</a:t>
            </a:r>
          </a:p>
          <a:p>
            <a:r>
              <a:rPr lang="en-US" smtClean="0"/>
              <a:t> */</a:t>
            </a:r>
          </a:p>
          <a:p>
            <a:r>
              <a:rPr lang="en-US" smtClean="0"/>
              <a:t>public void setSize(double width, double height)</a:t>
            </a:r>
          </a:p>
          <a:p>
            <a:r>
              <a:rPr lang="en-US" smtClean="0"/>
              <a:t>{</a:t>
            </a:r>
          </a:p>
          <a:p>
            <a:r>
              <a:rPr lang="en-US" smtClean="0"/>
              <a:t>  this.width = width;</a:t>
            </a:r>
          </a:p>
          <a:p>
            <a:r>
              <a:rPr lang="en-US" smtClean="0"/>
              <a:t>  this.height = height;</a:t>
            </a:r>
          </a:p>
          <a:p>
            <a:r>
              <a:rPr lang="en-US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0623E-B76E-42FC-A8D5-9B19528ED2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there is no good way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to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(assuming that the attributes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dirty="0" smtClean="0"/>
              <a:t> are always the same for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) because clients expect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to set both the width and height</a:t>
            </a:r>
          </a:p>
          <a:p>
            <a:pPr>
              <a:defRPr/>
            </a:pPr>
            <a:r>
              <a:rPr lang="en-US" dirty="0" smtClean="0"/>
              <a:t>can't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override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so that it throws an exception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 != height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no; this will surprise clients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does not throw an exception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 != height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can't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override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so that it sets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 == height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no; this will surprise clients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says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dirty="0" smtClean="0"/>
              <a:t> can be different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46BD2-30B4-48F4-A29C-E0CA336DCC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But I have a Ph.D. in Mathematics, and I'm </a:t>
            </a:r>
            <a:r>
              <a:rPr lang="en-US" i="1" dirty="0" smtClean="0"/>
              <a:t>sure</a:t>
            </a:r>
            <a:r>
              <a:rPr lang="en-US" dirty="0" smtClean="0"/>
              <a:t> a Circle is a kind of an Ellipse! Does this mean Marshall Cline is stupid? Or that C++ is stupid? Or that OO is stupid? </a:t>
            </a:r>
            <a:r>
              <a:rPr lang="en-US" sz="1400" dirty="0" smtClean="0"/>
              <a:t>[C++ FAQs </a:t>
            </a:r>
            <a:r>
              <a:rPr lang="en-US" sz="1400" dirty="0" smtClean="0">
                <a:hlinkClick r:id="rId2"/>
              </a:rPr>
              <a:t>http://www.parashift.com/c++-faq-lite/proper-inheritance.html#faq-21.8</a:t>
            </a:r>
            <a:r>
              <a:rPr lang="en-US" sz="1400" dirty="0" smtClean="0"/>
              <a:t> ]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Actually, it doesn't mean any of these things. But I'll tell you what it does mean — you may not like what I'm about to say: it means your intuitive notion of "kind of" is leading you to make bad inheritance decisions. Your tummy is lying to you about what good inheritance really means — stop believing those lies.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76401-D533-4518-94E3-735380D32D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if there is no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method?</a:t>
            </a:r>
          </a:p>
          <a:p>
            <a:pPr lvl="1">
              <a:defRPr/>
            </a:pPr>
            <a:r>
              <a:rPr lang="en-US" dirty="0" smtClean="0"/>
              <a:t>if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 do everything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can do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 extend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D5B4B-8AA4-4B5C-9879-F6BABEC201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want to implement an inheritance hierarchy that represents breeds of dogs for the purpose of helping people decide what kind of dog would be appropriate for them</a:t>
            </a:r>
          </a:p>
          <a:p>
            <a:pPr>
              <a:defRPr/>
            </a:pPr>
            <a:r>
              <a:rPr lang="en-CA" dirty="0" smtClean="0"/>
              <a:t>many possible attributes:</a:t>
            </a:r>
          </a:p>
          <a:p>
            <a:pPr lvl="1">
              <a:defRPr/>
            </a:pPr>
            <a:r>
              <a:rPr lang="en-CA" dirty="0" smtClean="0"/>
              <a:t>appearance, size, energy, grooming requirements, amount of exercise needed, protectiveness, compatibility with children, etc.</a:t>
            </a:r>
          </a:p>
          <a:p>
            <a:pPr lvl="1">
              <a:defRPr/>
            </a:pPr>
            <a:r>
              <a:rPr lang="en-CA" dirty="0" smtClean="0"/>
              <a:t>we will assume two attributes measured on a 10 point scale</a:t>
            </a:r>
          </a:p>
          <a:p>
            <a:pPr lvl="2">
              <a:defRPr/>
            </a:pPr>
            <a:r>
              <a:rPr lang="en-CA" dirty="0" smtClean="0"/>
              <a:t>size from 1 (small) to 10 (giant)</a:t>
            </a:r>
          </a:p>
          <a:p>
            <a:pPr lvl="2">
              <a:defRPr/>
            </a:pPr>
            <a:r>
              <a:rPr lang="en-CA" dirty="0" smtClean="0"/>
              <a:t>energy from 1 (lazy) to 10 (high energy)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2F96F-5EA7-4C42-B390-BF56AC76C0A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Dog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public class Dog extends Object</a:t>
            </a:r>
          </a:p>
          <a:p>
            <a:r>
              <a:rPr lang="en-US" smtClean="0"/>
              <a:t>{</a:t>
            </a:r>
          </a:p>
          <a:p>
            <a:r>
              <a:rPr lang="en-US" smtClean="0"/>
              <a:t>  private int size;</a:t>
            </a:r>
          </a:p>
          <a:p>
            <a:r>
              <a:rPr lang="en-US" smtClean="0"/>
              <a:t>  private int energy;</a:t>
            </a:r>
          </a:p>
          <a:p>
            <a:endParaRPr lang="en-US" smtClean="0"/>
          </a:p>
          <a:p>
            <a:r>
              <a:rPr lang="en-US" smtClean="0"/>
              <a:t>  // creates an "average" dog</a:t>
            </a:r>
          </a:p>
          <a:p>
            <a:r>
              <a:rPr lang="en-US" smtClean="0"/>
              <a:t>  Dog()</a:t>
            </a:r>
          </a:p>
          <a:p>
            <a:r>
              <a:rPr lang="en-US" smtClean="0"/>
              <a:t>  {  this(5, 5); }</a:t>
            </a:r>
          </a:p>
          <a:p>
            <a:endParaRPr lang="en-US" smtClean="0"/>
          </a:p>
          <a:p>
            <a:r>
              <a:rPr lang="en-US" smtClean="0"/>
              <a:t>  Dog(int size, int energy)</a:t>
            </a:r>
          </a:p>
          <a:p>
            <a:r>
              <a:rPr lang="en-US" smtClean="0"/>
              <a:t>  {  this.setSize(size);  this.setEnergy(energy);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CB72F-65AF-4AC5-AA4C-F559DE51D9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</a:t>
            </a:r>
          </a:p>
          <a:p>
            <a:pPr>
              <a:defRPr/>
            </a:pPr>
            <a:r>
              <a:rPr lang="en-US" dirty="0" smtClean="0"/>
              <a:t>  { return </a:t>
            </a:r>
            <a:r>
              <a:rPr lang="en-US" dirty="0" err="1" smtClean="0"/>
              <a:t>this.size</a:t>
            </a:r>
            <a:r>
              <a:rPr lang="en-US" dirty="0" smtClean="0"/>
              <a:t>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getEnergy</a:t>
            </a:r>
            <a:r>
              <a:rPr lang="en-US" dirty="0" smtClean="0"/>
              <a:t>()</a:t>
            </a:r>
          </a:p>
          <a:p>
            <a:pPr>
              <a:defRPr/>
            </a:pPr>
            <a:r>
              <a:rPr lang="en-US" dirty="0" smtClean="0"/>
              <a:t>  { return </a:t>
            </a:r>
            <a:r>
              <a:rPr lang="en-US" dirty="0" err="1" smtClean="0"/>
              <a:t>this.energy</a:t>
            </a:r>
            <a:r>
              <a:rPr lang="en-US" dirty="0" smtClean="0"/>
              <a:t>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void </a:t>
            </a:r>
            <a:r>
              <a:rPr lang="en-US" dirty="0" err="1" smtClean="0"/>
              <a:t>setSize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size)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err="1" smtClean="0"/>
              <a:t>this.size</a:t>
            </a:r>
            <a:r>
              <a:rPr lang="en-US" dirty="0" smtClean="0"/>
              <a:t> = size;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void </a:t>
            </a:r>
            <a:r>
              <a:rPr lang="en-US" dirty="0" err="1" smtClean="0"/>
              <a:t>setEnergy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energy)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err="1" smtClean="0"/>
              <a:t>this.energy</a:t>
            </a:r>
            <a:r>
              <a:rPr lang="en-US" dirty="0" smtClean="0"/>
              <a:t> = energy; }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34A2-D5BF-4DD8-9DAB-06E05C578AB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15050" y="5772150"/>
            <a:ext cx="2457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why final? stay tuned…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Subclass?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looks like a new class that has the same API as its </a:t>
            </a:r>
            <a:r>
              <a:rPr lang="en-CA" dirty="0" err="1" smtClean="0"/>
              <a:t>superclass</a:t>
            </a:r>
            <a:r>
              <a:rPr lang="en-CA" dirty="0" smtClean="0"/>
              <a:t> with perhaps some additional methods and attributes</a:t>
            </a:r>
          </a:p>
          <a:p>
            <a:pPr>
              <a:defRPr/>
            </a:pPr>
            <a:r>
              <a:rPr lang="en-CA" dirty="0" smtClean="0"/>
              <a:t>inheritance does more than copy the API of the </a:t>
            </a:r>
            <a:r>
              <a:rPr lang="en-CA" dirty="0" err="1" smtClean="0"/>
              <a:t>superclass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derived class contains a </a:t>
            </a:r>
            <a:r>
              <a:rPr lang="en-CA" dirty="0" err="1" smtClean="0"/>
              <a:t>subobject</a:t>
            </a:r>
            <a:r>
              <a:rPr lang="en-CA" dirty="0" smtClean="0"/>
              <a:t> of the parent class</a:t>
            </a:r>
          </a:p>
          <a:p>
            <a:pPr lvl="1"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needs to be constructed (just like a regular object)</a:t>
            </a:r>
          </a:p>
          <a:p>
            <a:pPr lvl="2">
              <a:defRPr/>
            </a:pPr>
            <a:r>
              <a:rPr lang="en-CA" dirty="0" smtClean="0"/>
              <a:t>the mechanism to perform the construction of the 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is to call the </a:t>
            </a:r>
            <a:r>
              <a:rPr lang="en-CA" dirty="0" err="1" smtClean="0"/>
              <a:t>superclass</a:t>
            </a:r>
            <a:r>
              <a:rPr lang="en-CA" dirty="0" smtClean="0"/>
              <a:t>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18F09-D235-4773-ABDD-FA42142B31A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Constructors of Subclasses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first line in the body of every constructor </a:t>
            </a:r>
            <a:r>
              <a:rPr lang="en-CA" b="1" i="1" dirty="0" smtClean="0"/>
              <a:t>must</a:t>
            </a:r>
            <a:r>
              <a:rPr lang="en-CA" dirty="0" smtClean="0"/>
              <a:t> be a call to another constructor</a:t>
            </a:r>
          </a:p>
          <a:p>
            <a:pPr lvl="1">
              <a:defRPr/>
            </a:pPr>
            <a:r>
              <a:rPr lang="en-CA" dirty="0" smtClean="0"/>
              <a:t>if it is not then Java will insert a call to the </a:t>
            </a:r>
            <a:r>
              <a:rPr lang="en-CA" dirty="0" err="1" smtClean="0"/>
              <a:t>superclass</a:t>
            </a:r>
            <a:r>
              <a:rPr lang="en-CA" dirty="0" smtClean="0"/>
              <a:t> default constructor</a:t>
            </a:r>
          </a:p>
          <a:p>
            <a:pPr lvl="2">
              <a:defRPr/>
            </a:pPr>
            <a:r>
              <a:rPr lang="en-CA" dirty="0" smtClean="0"/>
              <a:t>if the </a:t>
            </a:r>
            <a:r>
              <a:rPr lang="en-CA" dirty="0" err="1" smtClean="0"/>
              <a:t>superclass</a:t>
            </a:r>
            <a:r>
              <a:rPr lang="en-CA" dirty="0" smtClean="0"/>
              <a:t> default constructor does not exist or is private then a compilation error occurs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 call to another constructor can only occur on the first line in the body of a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constructor must be called during construction of the derived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35E0-155E-43AB-886E-B7C6491C950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you know a lot about an object by knowing its class</a:t>
            </a:r>
          </a:p>
          <a:p>
            <a:pPr lvl="1">
              <a:defRPr/>
            </a:pPr>
            <a:r>
              <a:rPr lang="en-CA" dirty="0" smtClean="0"/>
              <a:t>for example what is a </a:t>
            </a:r>
            <a:r>
              <a:rPr lang="en-CA" dirty="0" err="1" smtClean="0"/>
              <a:t>Komondor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E9A19-3639-47C5-A681-002A8EF7FB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6763" y="2286000"/>
            <a:ext cx="512445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00300" y="5772150"/>
            <a:ext cx="4502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http://en.wikipedia.org/wiki/File:Komondor_delvin.jpg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 (version 1)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900" dirty="0" smtClean="0"/>
              <a:t>public final class Mix extends Dog</a:t>
            </a:r>
          </a:p>
          <a:p>
            <a:pPr>
              <a:defRPr/>
            </a:pPr>
            <a:r>
              <a:rPr lang="en-US" sz="1900" dirty="0" smtClean="0"/>
              <a:t>{ </a:t>
            </a:r>
            <a:r>
              <a:rPr lang="en-US" sz="1900" dirty="0" smtClean="0">
                <a:solidFill>
                  <a:srgbClr val="0070C0"/>
                </a:solidFill>
              </a:rPr>
              <a:t>// no declaration of size or energy; inherited from Dog</a:t>
            </a:r>
          </a:p>
          <a:p>
            <a:pPr>
              <a:defRPr/>
            </a:pPr>
            <a:r>
              <a:rPr lang="en-US" sz="1900" dirty="0" smtClean="0"/>
              <a:t>  private </a:t>
            </a:r>
            <a:r>
              <a:rPr lang="en-US" sz="1900" dirty="0" err="1" smtClean="0"/>
              <a:t>ArrayList</a:t>
            </a:r>
            <a:r>
              <a:rPr lang="en-US" sz="1900" dirty="0" smtClean="0"/>
              <a:t>&lt;String&gt; breeds;</a:t>
            </a:r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public Mix ()</a:t>
            </a:r>
          </a:p>
          <a:p>
            <a:pPr>
              <a:defRPr/>
            </a:pPr>
            <a:r>
              <a:rPr lang="en-US" sz="1900" dirty="0" smtClean="0"/>
              <a:t>  { </a:t>
            </a:r>
            <a:r>
              <a:rPr lang="en-US" sz="1900" dirty="0" smtClean="0">
                <a:solidFill>
                  <a:srgbClr val="0070C0"/>
                </a:solidFill>
              </a:rPr>
              <a:t>// call to a Dog constructor</a:t>
            </a:r>
          </a:p>
          <a:p>
            <a:pPr>
              <a:defRPr/>
            </a:pPr>
            <a:r>
              <a:rPr lang="en-US" sz="1900" dirty="0" smtClean="0"/>
              <a:t>    super();</a:t>
            </a:r>
          </a:p>
          <a:p>
            <a:pPr>
              <a:defRPr/>
            </a:pPr>
            <a:r>
              <a:rPr lang="en-CA" sz="1900" dirty="0" smtClean="0"/>
              <a:t>    </a:t>
            </a:r>
            <a:r>
              <a:rPr lang="en-CA" sz="1900" dirty="0" err="1" smtClean="0"/>
              <a:t>this.breeds</a:t>
            </a:r>
            <a:r>
              <a:rPr lang="en-CA" sz="1900" dirty="0" smtClean="0"/>
              <a:t> = new </a:t>
            </a:r>
            <a:r>
              <a:rPr lang="en-CA" sz="1900" dirty="0" err="1" smtClean="0"/>
              <a:t>ArrayList</a:t>
            </a:r>
            <a:r>
              <a:rPr lang="en-CA" sz="1900" dirty="0" smtClean="0"/>
              <a:t>&lt;String&gt;();</a:t>
            </a: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}</a:t>
            </a:r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public Mix(</a:t>
            </a:r>
            <a:r>
              <a:rPr lang="en-US" sz="1900" dirty="0" err="1" smtClean="0"/>
              <a:t>int</a:t>
            </a:r>
            <a:r>
              <a:rPr lang="en-US" sz="1900" dirty="0" smtClean="0"/>
              <a:t> size, </a:t>
            </a:r>
            <a:r>
              <a:rPr lang="en-US" sz="1900" dirty="0" err="1" smtClean="0"/>
              <a:t>int</a:t>
            </a:r>
            <a:r>
              <a:rPr lang="en-US" sz="1900" dirty="0" smtClean="0"/>
              <a:t> energy)</a:t>
            </a:r>
          </a:p>
          <a:p>
            <a:pPr>
              <a:defRPr/>
            </a:pPr>
            <a:r>
              <a:rPr lang="en-US" sz="1900" dirty="0" smtClean="0"/>
              <a:t>  { </a:t>
            </a:r>
            <a:r>
              <a:rPr lang="en-US" sz="1900" dirty="0" smtClean="0">
                <a:solidFill>
                  <a:srgbClr val="0070C0"/>
                </a:solidFill>
              </a:rPr>
              <a:t>// call to a Dog constructor</a:t>
            </a:r>
          </a:p>
          <a:p>
            <a:pPr>
              <a:defRPr/>
            </a:pPr>
            <a:r>
              <a:rPr lang="en-US" sz="1900" dirty="0" smtClean="0"/>
              <a:t>    super(size, energy);</a:t>
            </a:r>
          </a:p>
          <a:p>
            <a:pPr>
              <a:defRPr/>
            </a:pPr>
            <a:r>
              <a:rPr lang="en-CA" sz="1900" dirty="0" smtClean="0"/>
              <a:t>    </a:t>
            </a:r>
            <a:r>
              <a:rPr lang="en-CA" sz="1900" dirty="0" err="1" smtClean="0"/>
              <a:t>this.breeds</a:t>
            </a:r>
            <a:r>
              <a:rPr lang="en-CA" sz="1900" dirty="0" smtClean="0"/>
              <a:t> = new </a:t>
            </a:r>
            <a:r>
              <a:rPr lang="en-CA" sz="1900" dirty="0" err="1" smtClean="0"/>
              <a:t>ArrayList</a:t>
            </a:r>
            <a:r>
              <a:rPr lang="en-CA" sz="1900" dirty="0" smtClean="0"/>
              <a:t>&lt;String&gt;();</a:t>
            </a: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}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EA13E-A114-41A5-B1ED-9EF664885AF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r>
              <a:rPr lang="en-CA" smtClean="0"/>
              <a:t>  public Mix(int size, int energy,</a:t>
            </a:r>
          </a:p>
          <a:p>
            <a:r>
              <a:rPr lang="en-CA" smtClean="0"/>
              <a:t>             </a:t>
            </a:r>
            <a:r>
              <a:rPr lang="en-US" smtClean="0"/>
              <a:t>ArrayList&lt;String&gt; breeds)</a:t>
            </a:r>
          </a:p>
          <a:p>
            <a:r>
              <a:rPr lang="en-CA" smtClean="0"/>
              <a:t>  { </a:t>
            </a:r>
            <a:r>
              <a:rPr lang="en-CA" smtClean="0">
                <a:solidFill>
                  <a:srgbClr val="0070C0"/>
                </a:solidFill>
              </a:rPr>
              <a:t>// call to a Dog constructor</a:t>
            </a:r>
          </a:p>
          <a:p>
            <a:r>
              <a:rPr lang="en-CA" smtClean="0"/>
              <a:t>    super(size, energy);</a:t>
            </a:r>
          </a:p>
          <a:p>
            <a:r>
              <a:rPr lang="en-CA" smtClean="0"/>
              <a:t>    this.breeds = new ArrayList&lt;String&gt;(breeds);</a:t>
            </a:r>
          </a:p>
          <a:p>
            <a:r>
              <a:rPr lang="en-CA" smtClean="0"/>
              <a:t>  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713DD-05D5-44F4-835C-5D58401153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 (version 2)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public final class Mix extends Dog</a:t>
            </a:r>
          </a:p>
          <a:p>
            <a:pPr>
              <a:defRPr/>
            </a:pPr>
            <a:r>
              <a:rPr lang="en-US" dirty="0" smtClean="0"/>
              <a:t>{ </a:t>
            </a:r>
            <a:r>
              <a:rPr lang="en-US" sz="1800" dirty="0" smtClean="0">
                <a:solidFill>
                  <a:srgbClr val="0070C0"/>
                </a:solidFill>
              </a:rPr>
              <a:t>// no declaration of size or energy; inherited from Dog</a:t>
            </a:r>
            <a:endParaRPr lang="en-US" sz="1800" dirty="0" smtClean="0"/>
          </a:p>
          <a:p>
            <a:pPr>
              <a:defRPr/>
            </a:pPr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&lt;String&gt; breeds;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Mix ()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smtClean="0">
                <a:solidFill>
                  <a:srgbClr val="0070C0"/>
                </a:solidFill>
              </a:rPr>
              <a:t>// call to a Mix constructor</a:t>
            </a:r>
          </a:p>
          <a:p>
            <a:pPr>
              <a:defRPr/>
            </a:pPr>
            <a:r>
              <a:rPr lang="en-US" dirty="0" smtClean="0"/>
              <a:t>    this(5, 5); </a:t>
            </a:r>
          </a:p>
          <a:p>
            <a:pPr>
              <a:defRPr/>
            </a:pPr>
            <a:r>
              <a:rPr lang="en-US" dirty="0" smtClean="0"/>
              <a:t> 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Mix(</a:t>
            </a:r>
            <a:r>
              <a:rPr lang="en-US" dirty="0" err="1" smtClean="0"/>
              <a:t>int</a:t>
            </a:r>
            <a:r>
              <a:rPr lang="en-US" dirty="0" smtClean="0"/>
              <a:t> size, </a:t>
            </a:r>
            <a:r>
              <a:rPr lang="en-US" dirty="0" err="1" smtClean="0"/>
              <a:t>int</a:t>
            </a:r>
            <a:r>
              <a:rPr lang="en-US" dirty="0" smtClean="0"/>
              <a:t> energy)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smtClean="0">
                <a:solidFill>
                  <a:srgbClr val="0070C0"/>
                </a:solidFill>
              </a:rPr>
              <a:t>// call to a Mix constructor</a:t>
            </a:r>
          </a:p>
          <a:p>
            <a:pPr>
              <a:defRPr/>
            </a:pPr>
            <a:r>
              <a:rPr lang="en-US" dirty="0" smtClean="0"/>
              <a:t>    this(size, energy, 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&lt;String&gt;());</a:t>
            </a:r>
          </a:p>
          <a:p>
            <a:pPr>
              <a:defRPr/>
            </a:pPr>
            <a:r>
              <a:rPr lang="en-US" dirty="0" smtClean="0"/>
              <a:t>  }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5460-4C38-4DD3-BAEF-321034C9AC9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r>
              <a:rPr lang="en-CA" smtClean="0"/>
              <a:t>  public Mix(int size, int energy,</a:t>
            </a:r>
          </a:p>
          <a:p>
            <a:r>
              <a:rPr lang="en-CA" smtClean="0"/>
              <a:t>             </a:t>
            </a:r>
            <a:r>
              <a:rPr lang="en-US" smtClean="0"/>
              <a:t>ArrayList&lt;String&gt; breeds)</a:t>
            </a:r>
          </a:p>
          <a:p>
            <a:r>
              <a:rPr lang="en-CA" smtClean="0"/>
              <a:t>  { </a:t>
            </a:r>
            <a:r>
              <a:rPr lang="en-CA" smtClean="0">
                <a:solidFill>
                  <a:srgbClr val="0070C0"/>
                </a:solidFill>
              </a:rPr>
              <a:t>// call to a Dog constructor</a:t>
            </a:r>
          </a:p>
          <a:p>
            <a:r>
              <a:rPr lang="en-CA" smtClean="0"/>
              <a:t>    super(size, energy);</a:t>
            </a:r>
          </a:p>
          <a:p>
            <a:r>
              <a:rPr lang="en-CA" smtClean="0"/>
              <a:t>    this.breeds = new ArrayList&lt;String&gt;(breeds);</a:t>
            </a:r>
          </a:p>
          <a:p>
            <a:r>
              <a:rPr lang="en-CA" smtClean="0"/>
              <a:t>  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FDE7B-704E-4134-92B1-EB41A77F59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why is the constructor call to the </a:t>
            </a:r>
            <a:r>
              <a:rPr lang="en-CA" dirty="0" err="1" smtClean="0"/>
              <a:t>superclass</a:t>
            </a:r>
            <a:r>
              <a:rPr lang="en-CA" dirty="0" smtClean="0"/>
              <a:t> needed?</a:t>
            </a:r>
          </a:p>
          <a:p>
            <a:pPr lvl="1">
              <a:defRPr/>
            </a:pPr>
            <a:r>
              <a:rPr lang="en-CA" dirty="0" smtClean="0"/>
              <a:t>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and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needs to be constructed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7CD79-3C40-41BD-8512-58EC7DB41E2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8DE62-8774-45F8-B6F2-31B1868905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576388" y="2400300"/>
            <a:ext cx="2252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754438"/>
            <a:ext cx="3079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73725" y="5191125"/>
            <a:ext cx="3355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PureBreed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0976C-89EC-40A2-9E39-F3472051BF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" y="2211388"/>
            <a:ext cx="3355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subclass of Object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superclass of PureBreed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754438"/>
            <a:ext cx="30765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subclass of Dog</a:t>
            </a:r>
          </a:p>
          <a:p>
            <a:r>
              <a:rPr lang="en-CA" sz="17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superclass of Komondor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5925" y="668338"/>
            <a:ext cx="3355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superclass of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all other classes)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24625" y="720725"/>
            <a:ext cx="23907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superclass ==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base class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parent class</a:t>
            </a:r>
          </a:p>
          <a:p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subclass ==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derived class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extended class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child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1C0-ADAC-4253-8775-16A91D7D0F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" y="2373313"/>
            <a:ext cx="2665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extends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886200"/>
            <a:ext cx="3079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extends Dog</a:t>
            </a:r>
            <a:endParaRPr lang="en-CA" sz="17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92800" y="5314950"/>
            <a:ext cx="239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extends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PureBreed</a:t>
            </a:r>
            <a:endParaRPr lang="en-CA" sz="17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Definitions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say that a subclass is derived from its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with the exception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every class in Java has one and only one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Java only supports </a:t>
            </a:r>
            <a:r>
              <a:rPr lang="en-US" i="1" dirty="0" smtClean="0"/>
              <a:t>single inheritance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can be derived from a class that is derived from a class, and so on, all the way back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said to be descended from all of the classes in the inheritance chain going back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all of the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derived from are called ancestors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767A8-3D40-4F1A-BAF2-ACD17FFC22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Inheritance?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subclass inherits all of the non-private members (attributes and methods </a:t>
            </a:r>
            <a:r>
              <a:rPr lang="en-US" b="1" i="1" dirty="0" smtClean="0"/>
              <a:t>but not constructors</a:t>
            </a:r>
            <a:r>
              <a:rPr lang="en-US" dirty="0" smtClean="0"/>
              <a:t>) from its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if there is an existing class that provides some of the functionality you need you can derive a new class from the existing class</a:t>
            </a:r>
          </a:p>
          <a:p>
            <a:pPr lvl="1">
              <a:defRPr/>
            </a:pPr>
            <a:r>
              <a:rPr lang="en-US" dirty="0" smtClean="0"/>
              <a:t>the new class has direct access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 smtClean="0"/>
              <a:t> attributes and methods without having to re-declare or re-implement them</a:t>
            </a:r>
          </a:p>
          <a:p>
            <a:pPr lvl="1">
              <a:defRPr/>
            </a:pPr>
            <a:r>
              <a:rPr lang="en-US" dirty="0" smtClean="0"/>
              <a:t>the new class can introduce new attributes and methods</a:t>
            </a:r>
          </a:p>
          <a:p>
            <a:pPr lvl="1">
              <a:defRPr/>
            </a:pPr>
            <a:r>
              <a:rPr lang="en-US" dirty="0" smtClean="0"/>
              <a:t>the new class can re-define (override) its </a:t>
            </a:r>
            <a:r>
              <a:rPr lang="en-US" dirty="0" err="1" smtClean="0"/>
              <a:t>superclass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C63EF-A7FA-4B85-BE1E-8E1B0ECE52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inheritance models the is-a relationship between classes</a:t>
            </a:r>
          </a:p>
          <a:p>
            <a:pPr>
              <a:defRPr/>
            </a:pPr>
            <a:r>
              <a:rPr lang="en-US" dirty="0" smtClean="0"/>
              <a:t>from a Java point of view, is-a means you can use a derived class instance in place of an ancestor class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CE6FB-7A6A-4C73-96C5-43D6280125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857250" y="3543300"/>
            <a:ext cx="47339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someMethod(Dog dog)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{ // does something with dog 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// client code of someMethod</a:t>
            </a:r>
          </a:p>
          <a:p>
            <a:endParaRPr lang="en-US" sz="800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Komondor shaggy = new Komondor();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someMethod( shaggy );</a:t>
            </a:r>
          </a:p>
          <a:p>
            <a:endParaRPr lang="en-US" sz="800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Mix mutt = new Mix ();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someMethod( mutt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Is-A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is-a has nothing to do with the real world</a:t>
            </a:r>
          </a:p>
          <a:p>
            <a:pPr>
              <a:defRPr/>
            </a:pPr>
            <a:r>
              <a:rPr lang="en-US" dirty="0" smtClean="0"/>
              <a:t>is-a has everything to do with how the implementer has </a:t>
            </a:r>
            <a:r>
              <a:rPr lang="en-US" dirty="0" err="1" smtClean="0"/>
              <a:t>modelled</a:t>
            </a:r>
            <a:r>
              <a:rPr lang="en-US" dirty="0" smtClean="0"/>
              <a:t> the inheritance hierarchy</a:t>
            </a:r>
          </a:p>
          <a:p>
            <a:pPr>
              <a:defRPr/>
            </a:pPr>
            <a:r>
              <a:rPr lang="en-US" dirty="0" smtClean="0"/>
              <a:t>the classic example:</a:t>
            </a:r>
          </a:p>
          <a:p>
            <a:pPr lvl="1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is-a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21B72-10A1-41BA-817A-C99013A329D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53149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3748088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Ellipse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stCxn id="6" idx="2"/>
            <a:endCxn id="5" idx="0"/>
          </p:cNvCxnSpPr>
          <p:nvPr/>
        </p:nvCxnSpPr>
        <p:spPr>
          <a:xfrm rot="5400000">
            <a:off x="4303713" y="4902200"/>
            <a:ext cx="823912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0" name="Picture 8" descr="C:\Users\mab\AppData\Local\Microsoft\Windows\Temporary Internet Files\Content.IE5\02X351K2\MCj043156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4308475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8000</TotalTime>
  <Words>1376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Constantia</vt:lpstr>
      <vt:lpstr>Wingdings 3</vt:lpstr>
      <vt:lpstr>Wingdings</vt:lpstr>
      <vt:lpstr>Courier New</vt:lpstr>
      <vt:lpstr>Origin</vt:lpstr>
      <vt:lpstr>Inheritance</vt:lpstr>
      <vt:lpstr>Inheritance</vt:lpstr>
      <vt:lpstr>Slide 3</vt:lpstr>
      <vt:lpstr>Slide 4</vt:lpstr>
      <vt:lpstr>Slide 5</vt:lpstr>
      <vt:lpstr>Some Definitions</vt:lpstr>
      <vt:lpstr>Why Inheritance?</vt:lpstr>
      <vt:lpstr>Is-A</vt:lpstr>
      <vt:lpstr>Is-A Pitfalls</vt:lpstr>
      <vt:lpstr>Circle is-a Ellipse?</vt:lpstr>
      <vt:lpstr>Slide 11</vt:lpstr>
      <vt:lpstr>Slide 12</vt:lpstr>
      <vt:lpstr>Slide 13</vt:lpstr>
      <vt:lpstr>Slide 14</vt:lpstr>
      <vt:lpstr>Implementing Inheritance</vt:lpstr>
      <vt:lpstr>Dog</vt:lpstr>
      <vt:lpstr>Slide 17</vt:lpstr>
      <vt:lpstr>What is a Subclass?</vt:lpstr>
      <vt:lpstr>Constructors of Subclasses</vt:lpstr>
      <vt:lpstr>Mix (version 1)</vt:lpstr>
      <vt:lpstr>Slide 21</vt:lpstr>
      <vt:lpstr>Mix (version 2)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708</cp:revision>
  <dcterms:created xsi:type="dcterms:W3CDTF">2006-08-16T00:00:00Z</dcterms:created>
  <dcterms:modified xsi:type="dcterms:W3CDTF">2013-02-04T02:23:09Z</dcterms:modified>
</cp:coreProperties>
</file>