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0"/>
  </p:notesMasterIdLst>
  <p:sldIdLst>
    <p:sldId id="465" r:id="rId2"/>
    <p:sldId id="444" r:id="rId3"/>
    <p:sldId id="454" r:id="rId4"/>
    <p:sldId id="455" r:id="rId5"/>
    <p:sldId id="453" r:id="rId6"/>
    <p:sldId id="449" r:id="rId7"/>
    <p:sldId id="469" r:id="rId8"/>
    <p:sldId id="447" r:id="rId9"/>
    <p:sldId id="458" r:id="rId10"/>
    <p:sldId id="445" r:id="rId11"/>
    <p:sldId id="448" r:id="rId12"/>
    <p:sldId id="451" r:id="rId13"/>
    <p:sldId id="457" r:id="rId14"/>
    <p:sldId id="452" r:id="rId15"/>
    <p:sldId id="466" r:id="rId16"/>
    <p:sldId id="456" r:id="rId17"/>
    <p:sldId id="467" r:id="rId18"/>
    <p:sldId id="4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98" d="100"/>
          <a:sy n="98" d="100"/>
        </p:scale>
        <p:origin x="-864" y="-102"/>
      </p:cViewPr>
      <p:guideLst>
        <p:guide orient="horz" pos="2160"/>
        <p:guide orient="horz" pos="1761"/>
        <p:guide orient="horz" pos="3031"/>
        <p:guide pos="2880"/>
        <p:guide pos="4622"/>
        <p:guide pos="1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A9AECA-2EBE-48DE-98AD-935EE300088C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3B7C4-7496-4553-B3FD-86458FAD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C3E354-23F2-433E-848F-15D5FBCD7F83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19A3-0371-469C-81FF-0D1FBF31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B36F-4261-42B0-97B4-C9926935133F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7FA9-625F-48C3-924E-FB0DD0CC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C7A5-0DCD-46D7-AE36-0456EBF3F709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41CB-277E-4B68-9441-252EFCF15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F2D8-CC80-4DA7-87EB-DD0C5741754E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D4F9-B001-4A24-BF09-71238886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BC98-B4DA-4D0A-8778-92A51C3AD650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837B-CB7D-477A-82E8-4CFC71717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E980-EC47-4D0C-84F1-49A2EAE12DF9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CC137-0E5D-41F5-9DFD-11B888C7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31E0-72C0-408E-B21C-01EE3863FCAE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4CD63-9C39-4B3F-8515-1E95CC44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94C3-C4E9-4A58-BC01-EFCC09DBFE20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549F-EC62-4E6E-9AD6-14545DE2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7E3C-8C5D-463B-B5AA-850C488F4306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E343-8ECE-47AA-BB49-2D56A517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C421-4C76-4438-AE12-1BF82526E831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2BC5-BCBE-4B38-A5E5-5B44A268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8C7E-2DD4-4645-846E-2D540A063E64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4BF8-FB61-4592-A108-902016EC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F75A-439F-4883-B958-B64A935274A6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7EB9-9887-44A0-95E6-F54B638EF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204478-B823-4835-BF46-4C8CCB000847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93CB5-62FF-4540-93E7-668930C8B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Collections as </a:t>
            </a:r>
            <a:r>
              <a:rPr lang="en-CA" dirty="0" smtClean="0"/>
              <a:t>Attributes (Part 2) 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Still Aggregation and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31299-C8ED-448E-9A8B-D2C732B50F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Collections as Attributes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 using a collection as an attribute of a class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you need to decide on ownership issues</a:t>
            </a:r>
          </a:p>
          <a:p>
            <a:pPr lvl="1">
              <a:defRPr/>
            </a:pPr>
            <a:r>
              <a:rPr lang="en-CA" dirty="0" smtClean="0"/>
              <a:t>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or share its collection?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the collection, 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the objects held in the collection?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F81D-52BC-4FFC-A916-0706906F48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 Shares its Collection with other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shares its collection with other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instances, then the copy constructor does not need to create a new collection</a:t>
            </a:r>
          </a:p>
          <a:p>
            <a:pPr lvl="1">
              <a:defRPr/>
            </a:pPr>
            <a:r>
              <a:rPr lang="en-CA" dirty="0" smtClean="0"/>
              <a:t>the copy constructor can simply assign its collection</a:t>
            </a:r>
          </a:p>
          <a:p>
            <a:pPr lvl="1">
              <a:defRPr/>
            </a:pPr>
            <a:r>
              <a:rPr lang="en-CA" dirty="0" smtClean="0"/>
              <a:t>[notes 4.3.3] refer to this as aliasing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022B3-2C10-4336-95F6-447EB5F63A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Copy Constructor 1</a:t>
            </a:r>
            <a:endParaRPr lang="en-US" smtClean="0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sz="1600" dirty="0" smtClean="0"/>
              <a:t>public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(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p)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implements aliasing (sharing) with other</a:t>
            </a:r>
          </a:p>
          <a:p>
            <a:r>
              <a:rPr lang="en-CA" sz="1600" dirty="0" smtClean="0"/>
              <a:t>    //  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instances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this.setTriangles</a:t>
            </a:r>
            <a:r>
              <a:rPr lang="en-CA" sz="1600" dirty="0" smtClean="0"/>
              <a:t>( </a:t>
            </a:r>
            <a:r>
              <a:rPr lang="en-CA" sz="1600" dirty="0" err="1" smtClean="0"/>
              <a:t>p.getTriangles</a:t>
            </a:r>
            <a:r>
              <a:rPr lang="en-CA" sz="1600" dirty="0" smtClean="0"/>
              <a:t>() );</a:t>
            </a:r>
          </a:p>
          <a:p>
            <a:r>
              <a:rPr lang="en-CA" sz="1600" dirty="0" smtClean="0"/>
              <a:t> 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List&lt;Triangle&gt; </a:t>
            </a:r>
            <a:r>
              <a:rPr lang="en-CA" sz="1600" dirty="0" err="1" smtClean="0"/>
              <a:t>getTriangles</a:t>
            </a:r>
            <a:r>
              <a:rPr lang="en-CA" sz="1600" dirty="0" smtClean="0"/>
              <a:t>()</a:t>
            </a:r>
          </a:p>
          <a:p>
            <a:r>
              <a:rPr lang="en-CA" sz="1600" dirty="0" smtClean="0"/>
              <a:t>  { return this.tri;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void </a:t>
            </a:r>
            <a:r>
              <a:rPr lang="en-CA" sz="1600" dirty="0" err="1" smtClean="0"/>
              <a:t>setTriangles</a:t>
            </a:r>
            <a:r>
              <a:rPr lang="en-CA" sz="1600" dirty="0" smtClean="0"/>
              <a:t>(List&lt;Triangle&gt; tri)</a:t>
            </a:r>
          </a:p>
          <a:p>
            <a:r>
              <a:rPr lang="en-CA" sz="1600" dirty="0" smtClean="0"/>
              <a:t>  { this.tri = tri; 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3459" y="4869175"/>
            <a:ext cx="2075696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alias: no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p2.clear();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p2.size()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p1.size() 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</a:t>
            </a:r>
            <a:r>
              <a:rPr lang="en-CA" dirty="0" smtClean="0"/>
              <a:t>Collection: Shallow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but not the objects in the collection then the copy constructor can perform a shallow copy of the collection</a:t>
            </a:r>
          </a:p>
          <a:p>
            <a:pPr>
              <a:defRPr/>
            </a:pPr>
            <a:r>
              <a:rPr lang="en-CA" dirty="0" smtClean="0"/>
              <a:t>a shallow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</a:t>
            </a:r>
            <a:r>
              <a:rPr lang="en-CA" dirty="0" smtClean="0"/>
              <a:t>aliases for </a:t>
            </a:r>
            <a:r>
              <a:rPr lang="en-CA" dirty="0" smtClean="0"/>
              <a:t>references </a:t>
            </a:r>
            <a:r>
              <a:rPr lang="en-CA" dirty="0" smtClean="0"/>
              <a:t>in the other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/>
              <a:t>hard way to perform a shallow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586349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but elements 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are all aliases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6763" y="4581140"/>
            <a:ext cx="223798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does not create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new objects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/>
              <a:t>easy way to perform a shallow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857250" y="3025751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&lt;Date&gt;(dates);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</a:t>
            </a:r>
            <a:r>
              <a:rPr lang="en-CA" dirty="0" smtClean="0"/>
              <a:t>Collection: Deep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</a:t>
            </a:r>
            <a:r>
              <a:rPr lang="en-CA" dirty="0" smtClean="0"/>
              <a:t>and</a:t>
            </a:r>
            <a:r>
              <a:rPr lang="en-CA" dirty="0" smtClean="0"/>
              <a:t> </a:t>
            </a:r>
            <a:r>
              <a:rPr lang="en-CA" dirty="0" smtClean="0"/>
              <a:t>the objects in the collection then the copy constructor </a:t>
            </a:r>
            <a:r>
              <a:rPr lang="en-CA" dirty="0" smtClean="0"/>
              <a:t>must</a:t>
            </a:r>
            <a:r>
              <a:rPr lang="en-CA" dirty="0" smtClean="0"/>
              <a:t> </a:t>
            </a:r>
            <a:r>
              <a:rPr lang="en-CA" dirty="0" smtClean="0"/>
              <a:t>perform a </a:t>
            </a:r>
            <a:r>
              <a:rPr lang="en-CA" dirty="0" smtClean="0"/>
              <a:t>deep</a:t>
            </a:r>
            <a:r>
              <a:rPr lang="en-CA" dirty="0" smtClean="0"/>
              <a:t> </a:t>
            </a:r>
            <a:r>
              <a:rPr lang="en-CA" dirty="0" smtClean="0"/>
              <a:t>copy of the collection</a:t>
            </a:r>
          </a:p>
          <a:p>
            <a:pPr>
              <a:defRPr/>
            </a:pPr>
            <a:r>
              <a:rPr lang="en-CA" dirty="0" smtClean="0"/>
              <a:t>a </a:t>
            </a:r>
            <a:r>
              <a:rPr lang="en-CA" dirty="0" smtClean="0"/>
              <a:t>deep </a:t>
            </a:r>
            <a:r>
              <a:rPr lang="en-CA" dirty="0" smtClean="0"/>
              <a:t>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references to new objects (that are copies of the objects in other collection)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</a:t>
            </a:r>
            <a:r>
              <a:rPr lang="en-CA" dirty="0" smtClean="0"/>
              <a:t>Deep </a:t>
            </a:r>
            <a:r>
              <a:rPr lang="en-CA" dirty="0" smtClean="0"/>
              <a:t>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</a:t>
            </a:r>
            <a:r>
              <a:rPr lang="en-CA" dirty="0" smtClean="0"/>
              <a:t> </a:t>
            </a:r>
            <a:r>
              <a:rPr lang="en-CA" dirty="0" smtClean="0"/>
              <a:t>to perform a </a:t>
            </a:r>
            <a:r>
              <a:rPr lang="en-CA" dirty="0" smtClean="0"/>
              <a:t>deep</a:t>
            </a:r>
            <a:r>
              <a:rPr lang="en-CA" dirty="0" smtClean="0"/>
              <a:t> </a:t>
            </a:r>
            <a:r>
              <a:rPr lang="en-CA" dirty="0" smtClean="0"/>
              <a:t>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sCopy.add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Date(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313967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and new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elements 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576" y="4581140"/>
            <a:ext cx="2438232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constructor invocation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creates a new object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often you will want to implement a class that has-a collection as an attribute</a:t>
            </a:r>
          </a:p>
          <a:p>
            <a:pPr lvl="1">
              <a:defRPr/>
            </a:pPr>
            <a:r>
              <a:rPr lang="en-CA" dirty="0" smtClean="0"/>
              <a:t>a university has-a collection of faculties and each faculty has-a collection of schools and departments</a:t>
            </a:r>
          </a:p>
          <a:p>
            <a:pPr lvl="1">
              <a:defRPr/>
            </a:pPr>
            <a:r>
              <a:rPr lang="en-CA" dirty="0" smtClean="0"/>
              <a:t>a molecule has-a collection of atoms</a:t>
            </a:r>
          </a:p>
          <a:p>
            <a:pPr lvl="1">
              <a:defRPr/>
            </a:pPr>
            <a:r>
              <a:rPr lang="en-CA" dirty="0" smtClean="0"/>
              <a:t>a person has-a collection of acquaintances</a:t>
            </a:r>
          </a:p>
          <a:p>
            <a:pPr lvl="1">
              <a:defRPr/>
            </a:pPr>
            <a:r>
              <a:rPr lang="en-CA" dirty="0" smtClean="0"/>
              <a:t>from the notes, a student has-a collection of GPAs and has-a collection of courses</a:t>
            </a:r>
          </a:p>
          <a:p>
            <a:pPr lvl="1">
              <a:defRPr/>
            </a:pPr>
            <a:r>
              <a:rPr lang="en-CA" dirty="0" smtClean="0"/>
              <a:t>a polygonal model has-a collection of triangles*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CA265-7A43-4A8D-B01D-FA7AF35766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28950" y="5829300"/>
            <a:ext cx="5680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*polygons, actually, but triangles are easier to work with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Does a Collection Hold?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collection holds references to instances</a:t>
            </a:r>
          </a:p>
          <a:p>
            <a:pPr lvl="1">
              <a:defRPr/>
            </a:pPr>
            <a:r>
              <a:rPr lang="en-CA" dirty="0" smtClean="0"/>
              <a:t>it does not hold the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C31A4-4864-4926-846E-0BDA71B424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14350" y="2413000"/>
            <a:ext cx="43211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ArrayList&lt;Date&gt; dates =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new ArrayList&lt;Date&gt;();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d1 = new Date();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d2 = new Date()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d3 = new Date();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dates.add(d2);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dates.add(d3);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0" y="1885950"/>
          <a:ext cx="365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dates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Calibri" pitchFamily="34" charset="0"/>
              <a:buAutoNum type="arabicPeriod"/>
            </a:pPr>
            <a:r>
              <a:rPr lang="en-CA" smtClean="0"/>
              <a:t>What does the following print?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mtClean="0"/>
              <a:t>	</a:t>
            </a: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ArrayList&lt;Vector2d&gt; vecs = new ArrayList&lt;Vector2d&gt;();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Vector2d v = new Vector2d();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vecs.add(v);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v.setX( 10.0 );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v.setY( 20.0 );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System.out.println(v);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System.out.println(vecs.get(0));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endParaRPr lang="en-CA" smtClean="0"/>
          </a:p>
          <a:p>
            <a:pPr marL="514350" indent="-514350">
              <a:buClr>
                <a:schemeClr val="tx1"/>
              </a:buClr>
              <a:buFont typeface="Calibri" pitchFamily="34" charset="0"/>
              <a:buAutoNum type="arabicPeriod" startAt="2"/>
            </a:pPr>
            <a:r>
              <a:rPr lang="en-CA" smtClean="0"/>
              <a:t>Is an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ArrayList&lt;X&gt;</a:t>
            </a:r>
            <a:r>
              <a:rPr lang="en-CA" smtClean="0"/>
              <a:t> an aggregation of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 or a composition of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?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568E4-9A13-4BC7-9E9A-DDE88E5B7D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Student Class (from notes)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Student has-a string id</a:t>
            </a:r>
          </a:p>
          <a:p>
            <a:pPr>
              <a:defRPr/>
            </a:pPr>
            <a:r>
              <a:rPr lang="en-CA" dirty="0" smtClean="0"/>
              <a:t>a Student has-a collection of yearly GPAs</a:t>
            </a:r>
          </a:p>
          <a:p>
            <a:pPr>
              <a:defRPr/>
            </a:pPr>
            <a:r>
              <a:rPr lang="en-CA" dirty="0" smtClean="0"/>
              <a:t>a Student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9D73-DD20-4096-B9B2-7E4F78D21E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941763" y="3600450"/>
            <a:ext cx="12604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Student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618288" y="3600450"/>
            <a:ext cx="189706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Set&lt;Course&gt;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28650" y="3600450"/>
            <a:ext cx="20320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List&lt;Double&gt;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2425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210175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26631" idx="3"/>
          </p:cNvCxnSpPr>
          <p:nvPr/>
        </p:nvCxnSpPr>
        <p:spPr>
          <a:xfrm rot="10800000">
            <a:off x="2660650" y="3800475"/>
            <a:ext cx="86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26630" idx="1"/>
          </p:cNvCxnSpPr>
          <p:nvPr/>
        </p:nvCxnSpPr>
        <p:spPr>
          <a:xfrm>
            <a:off x="5610225" y="38004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633663" y="3228975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229350" y="32289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1101725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Double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7011988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40" name="TextBox 15"/>
          <p:cNvSpPr txBox="1">
            <a:spLocks noChangeArrowheads="1"/>
          </p:cNvSpPr>
          <p:nvPr/>
        </p:nvSpPr>
        <p:spPr bwMode="auto">
          <a:xfrm>
            <a:off x="4017963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26640" idx="0"/>
          </p:cNvCxnSpPr>
          <p:nvPr/>
        </p:nvCxnSpPr>
        <p:spPr>
          <a:xfrm rot="5400000">
            <a:off x="4286251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 rot="5400000">
            <a:off x="437197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3" name="TextBox 22"/>
          <p:cNvSpPr txBox="1">
            <a:spLocks noChangeArrowheads="1"/>
          </p:cNvSpPr>
          <p:nvPr/>
        </p:nvSpPr>
        <p:spPr bwMode="auto">
          <a:xfrm>
            <a:off x="4171950" y="451485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6638" idx="0"/>
          </p:cNvCxnSpPr>
          <p:nvPr/>
        </p:nvCxnSpPr>
        <p:spPr>
          <a:xfrm rot="16200000" flipH="1">
            <a:off x="1366044" y="4682331"/>
            <a:ext cx="571500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 rot="5400000">
            <a:off x="144780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26"/>
          <p:cNvSpPr txBox="1">
            <a:spLocks noChangeArrowheads="1"/>
          </p:cNvSpPr>
          <p:nvPr/>
        </p:nvSpPr>
        <p:spPr bwMode="auto">
          <a:xfrm>
            <a:off x="1652588" y="4503738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4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rot="5400000">
            <a:off x="7286626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 rot="5400000">
            <a:off x="737235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31"/>
          <p:cNvSpPr txBox="1">
            <a:spLocks noChangeArrowheads="1"/>
          </p:cNvSpPr>
          <p:nvPr/>
        </p:nvSpPr>
        <p:spPr bwMode="auto">
          <a:xfrm>
            <a:off x="7577138" y="45720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2457450" y="394335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gpas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5710238" y="3943350"/>
            <a:ext cx="126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4691063" y="4514850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id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polygonal model has-a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</a:t>
            </a:r>
          </a:p>
          <a:p>
            <a:pPr lvl="1">
              <a:defRPr/>
            </a:pPr>
            <a:r>
              <a:rPr lang="en-CA" dirty="0" smtClean="0"/>
              <a:t>aggregation</a:t>
            </a:r>
          </a:p>
          <a:p>
            <a:pPr>
              <a:defRPr/>
            </a:pPr>
            <a:r>
              <a:rPr lang="en-CA" dirty="0" smtClean="0"/>
              <a:t>implements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&lt;Triangle&gt;</a:t>
            </a:r>
            <a:r>
              <a:rPr lang="en-CA" dirty="0" smtClean="0"/>
              <a:t>  </a:t>
            </a:r>
          </a:p>
          <a:p>
            <a:pPr lvl="1">
              <a:defRPr/>
            </a:pPr>
            <a:r>
              <a:rPr lang="en-CA" dirty="0" smtClean="0"/>
              <a:t>allows clients to access  each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 sequentially</a:t>
            </a:r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never null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27F4-37B6-4CDF-A401-FD1F3EBCD6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200150" y="4171950"/>
            <a:ext cx="23383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PolygonalModel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4960938" y="4171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List&lt;Triangle&gt;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52825" y="42291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8" idx="3"/>
            <a:endCxn id="27654" idx="1"/>
          </p:cNvCxnSpPr>
          <p:nvPr/>
        </p:nvCxnSpPr>
        <p:spPr>
          <a:xfrm>
            <a:off x="3952875" y="4371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4572000" y="3800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200650" y="5543550"/>
            <a:ext cx="141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Triangle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rot="5400000">
            <a:off x="5629276" y="5256212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 rot="5400000">
            <a:off x="5715000" y="46291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7"/>
          <p:cNvSpPr txBox="1">
            <a:spLocks noChangeArrowheads="1"/>
          </p:cNvSpPr>
          <p:nvPr/>
        </p:nvSpPr>
        <p:spPr bwMode="auto">
          <a:xfrm>
            <a:off x="5919788" y="51435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62" name="TextBox 18"/>
          <p:cNvSpPr txBox="1">
            <a:spLocks noChangeArrowheads="1"/>
          </p:cNvSpPr>
          <p:nvPr/>
        </p:nvSpPr>
        <p:spPr bwMode="auto">
          <a:xfrm>
            <a:off x="4286250" y="45148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smtClean="0"/>
              <a:t>this interface allows an object to be the target of the "</a:t>
            </a:r>
            <a:r>
              <a:rPr lang="en-US" dirty="0" err="1" smtClean="0"/>
              <a:t>foreach</a:t>
            </a:r>
            <a:r>
              <a:rPr lang="en-US" dirty="0" smtClean="0"/>
              <a:t>"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must provide the following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7239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&lt;T&gt;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Returns</a:t>
                      </a:r>
                      <a:r>
                        <a:rPr lang="en-US" b="0" baseline="0" dirty="0" smtClean="0"/>
                        <a:t> an </a:t>
                      </a:r>
                      <a:r>
                        <a:rPr lang="en-US" b="0" baseline="0" dirty="0" err="1" smtClean="0"/>
                        <a:t>iterator</a:t>
                      </a:r>
                      <a:r>
                        <a:rPr lang="en-US" b="0" baseline="0" dirty="0" smtClean="0"/>
                        <a:t> over a set of elements of type T.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class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implements </a:t>
            </a:r>
            <a:r>
              <a:rPr lang="en-CA" sz="1600" dirty="0" err="1" smtClean="0"/>
              <a:t>Iterable</a:t>
            </a:r>
            <a:r>
              <a:rPr lang="en-CA" sz="1600" dirty="0" smtClean="0"/>
              <a:t>&lt;Triangle&gt;</a:t>
            </a:r>
          </a:p>
          <a:p>
            <a:pPr>
              <a:defRPr/>
            </a:pPr>
            <a:r>
              <a:rPr lang="en-CA" sz="1600" dirty="0" smtClean="0"/>
              <a:t>{</a:t>
            </a:r>
          </a:p>
          <a:p>
            <a:pPr>
              <a:defRPr/>
            </a:pPr>
            <a:r>
              <a:rPr lang="en-CA" sz="1600" dirty="0" smtClean="0"/>
              <a:t>  private List&lt;Triangle&gt; tri;</a:t>
            </a:r>
          </a:p>
          <a:p>
            <a:pPr>
              <a:defRPr/>
            </a:pP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  public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()</a:t>
            </a:r>
          </a:p>
          <a:p>
            <a:pPr>
              <a:defRPr/>
            </a:pPr>
            <a:r>
              <a:rPr lang="en-CA" sz="1600" dirty="0" smtClean="0"/>
              <a:t>  {</a:t>
            </a:r>
          </a:p>
          <a:p>
            <a:pPr>
              <a:defRPr/>
            </a:pPr>
            <a:r>
              <a:rPr lang="en-CA" sz="1600" dirty="0" smtClean="0"/>
              <a:t>    tri = new </a:t>
            </a:r>
            <a:r>
              <a:rPr lang="en-CA" sz="1600" dirty="0" err="1" smtClean="0"/>
              <a:t>ArrayList</a:t>
            </a:r>
            <a:r>
              <a:rPr lang="en-CA" sz="1600" dirty="0" smtClean="0"/>
              <a:t>&lt;Triangle&gt;();</a:t>
            </a:r>
          </a:p>
          <a:p>
            <a:pPr>
              <a:defRPr/>
            </a:pPr>
            <a:r>
              <a:rPr lang="en-CA" sz="1600" dirty="0" smtClean="0"/>
              <a:t>  }</a:t>
            </a:r>
          </a:p>
          <a:p>
            <a:pPr>
              <a:defRPr/>
            </a:pP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  public </a:t>
            </a:r>
            <a:r>
              <a:rPr lang="en-CA" sz="1600" dirty="0" err="1" smtClean="0"/>
              <a:t>Iterator</a:t>
            </a:r>
            <a:r>
              <a:rPr lang="en-CA" sz="1600" dirty="0" smtClean="0"/>
              <a:t>&lt;Triangle&gt; </a:t>
            </a:r>
            <a:r>
              <a:rPr lang="en-CA" sz="1600" dirty="0" err="1" smtClean="0"/>
              <a:t>iterator</a:t>
            </a:r>
            <a:r>
              <a:rPr lang="en-CA" sz="1600" dirty="0" smtClean="0"/>
              <a:t>()</a:t>
            </a:r>
          </a:p>
          <a:p>
            <a:pPr>
              <a:defRPr/>
            </a:pPr>
            <a:r>
              <a:rPr lang="en-CA" sz="1600" dirty="0" smtClean="0"/>
              <a:t>  {</a:t>
            </a:r>
          </a:p>
          <a:p>
            <a:pPr>
              <a:defRPr/>
            </a:pPr>
            <a:r>
              <a:rPr lang="en-CA" sz="1600" dirty="0" smtClean="0"/>
              <a:t>    return </a:t>
            </a:r>
            <a:r>
              <a:rPr lang="en-CA" sz="1600" dirty="0" err="1" smtClean="0"/>
              <a:t>this.tri.iterator</a:t>
            </a:r>
            <a:r>
              <a:rPr lang="en-CA" sz="1600" dirty="0" smtClean="0"/>
              <a:t>();</a:t>
            </a:r>
          </a:p>
          <a:p>
            <a:pPr>
              <a:defRPr/>
            </a:pPr>
            <a:r>
              <a:rPr lang="en-CA" sz="1600" dirty="0" smtClean="0"/>
              <a:t>  }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25A9-A35F-4E86-8EBF-5C969F192C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44821" y="5018306"/>
            <a:ext cx="2859116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delegate to the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 tri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sz="1600" dirty="0" smtClean="0"/>
              <a:t>public void clear()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removes all Triangles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this.tri.clear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}</a:t>
            </a:r>
          </a:p>
          <a:p>
            <a:endParaRPr lang="en-CA" sz="1600" dirty="0" smtClean="0"/>
          </a:p>
          <a:p>
            <a:r>
              <a:rPr lang="en-CA" sz="1600" dirty="0" smtClean="0"/>
              <a:t>  public </a:t>
            </a:r>
            <a:r>
              <a:rPr lang="en-CA" sz="1600" dirty="0" err="1" smtClean="0"/>
              <a:t>int</a:t>
            </a:r>
            <a:r>
              <a:rPr lang="en-CA" sz="1600" dirty="0" smtClean="0"/>
              <a:t> size()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returns the number of Triangles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this.tri.size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}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3754-092C-4EB1-B7FB-0080B2F99D4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7296</TotalTime>
  <Words>806</Words>
  <Application>Microsoft Office PowerPoint</Application>
  <PresentationFormat>On-screen Show (4:3)</PresentationFormat>
  <Paragraphs>213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Collections as Attributes (Part 2) </vt:lpstr>
      <vt:lpstr>Motivation</vt:lpstr>
      <vt:lpstr>What Does a Collection Hold?</vt:lpstr>
      <vt:lpstr>Test Your Knowledge</vt:lpstr>
      <vt:lpstr>Student Class (from notes)</vt:lpstr>
      <vt:lpstr>PolygonalModel Class</vt:lpstr>
      <vt:lpstr>Iterable Interface</vt:lpstr>
      <vt:lpstr>PolygonalModel</vt:lpstr>
      <vt:lpstr>PolygonalModel</vt:lpstr>
      <vt:lpstr>Collections as Attributes</vt:lpstr>
      <vt:lpstr>X Shares its Collection with other Xs</vt:lpstr>
      <vt:lpstr>PolygonalModel Copy Constructor 1</vt:lpstr>
      <vt:lpstr>Test Your Knowledge</vt:lpstr>
      <vt:lpstr>X Owns its Collection: Shallow Copy </vt:lpstr>
      <vt:lpstr>X Owns its Collection: Shallow Copy </vt:lpstr>
      <vt:lpstr>X Owns its Collection: Shallow Copy </vt:lpstr>
      <vt:lpstr>X Owns its Collection: Deep Copy </vt:lpstr>
      <vt:lpstr>X Owns its Collection: Deep Copy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632</cp:revision>
  <dcterms:created xsi:type="dcterms:W3CDTF">2006-08-16T00:00:00Z</dcterms:created>
  <dcterms:modified xsi:type="dcterms:W3CDTF">2013-02-04T02:23:16Z</dcterms:modified>
</cp:coreProperties>
</file>