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7"/>
  </p:notesMasterIdLst>
  <p:sldIdLst>
    <p:sldId id="462" r:id="rId2"/>
    <p:sldId id="463" r:id="rId3"/>
    <p:sldId id="431" r:id="rId4"/>
    <p:sldId id="459" r:id="rId5"/>
    <p:sldId id="464" r:id="rId6"/>
    <p:sldId id="432" r:id="rId7"/>
    <p:sldId id="433" r:id="rId8"/>
    <p:sldId id="435" r:id="rId9"/>
    <p:sldId id="438" r:id="rId10"/>
    <p:sldId id="437" r:id="rId11"/>
    <p:sldId id="436" r:id="rId12"/>
    <p:sldId id="439" r:id="rId13"/>
    <p:sldId id="440" r:id="rId14"/>
    <p:sldId id="441" r:id="rId15"/>
    <p:sldId id="442" r:id="rId16"/>
    <p:sldId id="461" r:id="rId17"/>
    <p:sldId id="460" r:id="rId18"/>
    <p:sldId id="443" r:id="rId19"/>
    <p:sldId id="444" r:id="rId20"/>
    <p:sldId id="454" r:id="rId21"/>
    <p:sldId id="455" r:id="rId22"/>
    <p:sldId id="453" r:id="rId23"/>
    <p:sldId id="449" r:id="rId24"/>
    <p:sldId id="447" r:id="rId25"/>
    <p:sldId id="45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98" d="100"/>
          <a:sy n="98" d="100"/>
        </p:scale>
        <p:origin x="-864" y="-102"/>
      </p:cViewPr>
      <p:guideLst>
        <p:guide orient="horz" pos="2160"/>
        <p:guide orient="horz" pos="1761"/>
        <p:guide orient="horz" pos="3031"/>
        <p:guide pos="2880"/>
        <p:guide pos="4622"/>
        <p:guide pos="1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9AECA-2EBE-48DE-98AD-935EE300088C}" type="datetimeFigureOut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3B7C4-7496-4553-B3FD-86458FAD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C3E354-23F2-433E-848F-15D5FBCD7F83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19A3-0371-469C-81FF-0D1FBF31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B36F-4261-42B0-97B4-C9926935133F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7FA9-625F-48C3-924E-FB0DD0CC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C7A5-0DCD-46D7-AE36-0456EBF3F709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41CB-277E-4B68-9441-252EFCF15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F2D8-CC80-4DA7-87EB-DD0C5741754E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D4F9-B001-4A24-BF09-71238886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BC98-B4DA-4D0A-8778-92A51C3AD650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837B-CB7D-477A-82E8-4CFC71717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E980-EC47-4D0C-84F1-49A2EAE12DF9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CC137-0E5D-41F5-9DFD-11B888C7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31E0-72C0-408E-B21C-01EE3863FCAE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CD63-9C39-4B3F-8515-1E95CC4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94C3-C4E9-4A58-BC01-EFCC09DBFE20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549F-EC62-4E6E-9AD6-14545DE2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7E3C-8C5D-463B-B5AA-850C488F4306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E343-8ECE-47AA-BB49-2D56A517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C421-4C76-4438-AE12-1BF82526E831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2BC5-BCBE-4B38-A5E5-5B44A268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8C7E-2DD4-4645-846E-2D540A063E64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4BF8-FB61-4592-A108-902016EC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75A-439F-4883-B958-B64A935274A6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7EB9-9887-44A0-95E6-F54B638E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04478-B823-4835-BF46-4C8CCB000847}" type="datetime1">
              <a:rPr lang="en-US"/>
              <a:pPr>
                <a:defRPr/>
              </a:pPr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93CB5-62FF-4540-93E7-668930C8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* Creates a time period by copying another time period.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* @param other the time period to copy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public Period( Period other )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this.start = other.start;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this.end = other.end;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What does the following program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p1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p2 = new Period( p1 );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p1.getStart() == p2.getStart()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p1.getEnd() == p2.getEnd()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copy constructor.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37380-B6CA-4085-9576-76909CCD3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984750"/>
            <a:ext cx="77009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does not provide a copy constructor. To copy a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object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d = new Date();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Date(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Sets the start time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the new starting time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true if the new starting time is earlier than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        the current end time; false otherwise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ok = false;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&lt; 0 )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ok = true;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ok;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p.setStart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start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</a:t>
            </a:r>
            <a:r>
              <a:rPr lang="en-CA" dirty="0" err="1" smtClean="0"/>
              <a:t>accessors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C7B6C-1183-4B7E-8927-E1309DC3D2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attribute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390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private Y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252663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803525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other.y;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528887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Y getY()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this.y;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355975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void setY(Y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/>
              <a:t>privacy leak allows some other object to control the state of the object that leaked the attribute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</a:t>
            </a:r>
            <a:r>
              <a:rPr lang="en-US" dirty="0" smtClean="0"/>
              <a:t>exposes a reference to its </a:t>
            </a:r>
            <a:r>
              <a:rPr lang="en-US" dirty="0" smtClean="0"/>
              <a:t>expiry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</a:t>
            </a:r>
            <a:r>
              <a:rPr lang="en-US" dirty="0" smtClean="0"/>
              <a:t>then a client </a:t>
            </a:r>
            <a:r>
              <a:rPr lang="en-US" dirty="0" smtClean="0"/>
              <a:t>could set the expiry date to before the issue date</a:t>
            </a: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/>
              <a:t>privacy leak allows some other object to control the state of the object that leaked the attribute</a:t>
            </a:r>
          </a:p>
          <a:p>
            <a:pPr lvl="1">
              <a:defRPr/>
            </a:pPr>
            <a:r>
              <a:rPr lang="en-US" dirty="0" smtClean="0"/>
              <a:t>it </a:t>
            </a:r>
            <a:r>
              <a:rPr lang="en-US" dirty="0" smtClean="0"/>
              <a:t>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</a:t>
            </a:r>
            <a:r>
              <a:rPr lang="en-US" dirty="0" smtClean="0"/>
              <a:t>exposes a reference to one of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 smtClean="0"/>
              <a:t>privacy leak allows some other object to control the state of the object that leaked the attribute</a:t>
            </a:r>
          </a:p>
          <a:p>
            <a:pPr lvl="1">
              <a:defRPr/>
            </a:pPr>
            <a:r>
              <a:rPr lang="en-US" dirty="0" smtClean="0"/>
              <a:t>composition </a:t>
            </a:r>
            <a:r>
              <a:rPr lang="en-US" dirty="0" smtClean="0"/>
              <a:t>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</a:t>
            </a:r>
            <a:r>
              <a:rPr lang="en-US" dirty="0" smtClean="0"/>
              <a:t>its </a:t>
            </a:r>
            <a:r>
              <a:rPr lang="en-US" dirty="0" smtClean="0"/>
              <a:t>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</a:t>
            </a:r>
            <a:r>
              <a:rPr lang="en-CA" dirty="0" smtClean="0"/>
              <a:t>as Attributes 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an attribute</a:t>
            </a:r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courses</a:t>
            </a:r>
          </a:p>
          <a:p>
            <a:pPr lvl="1">
              <a:defRPr/>
            </a:pPr>
            <a:r>
              <a:rPr lang="en-CA" dirty="0" smtClean="0"/>
              <a:t>a polygonal model has-a collection of triangles*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8950" y="5829300"/>
            <a:ext cx="5680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*polygons, actually, but triangles are easier to work with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often required, but the price of defensive copying is time and memory needed to create and garbage collect lots of objects</a:t>
            </a:r>
          </a:p>
          <a:p>
            <a:endParaRPr lang="en-US" dirty="0" smtClean="0"/>
          </a:p>
          <a:p>
            <a:r>
              <a:rPr lang="en-US" dirty="0" smtClean="0"/>
              <a:t>run triangle demo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4321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ArrayList&lt;Date&gt; dates =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new ArrayList&lt;Date&gt;();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d2 = new Date()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d3 = new Date();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dates.add(d2);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/>
            </a:pPr>
            <a:r>
              <a:rPr lang="en-CA" smtClean="0"/>
              <a:t>What does the following print?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mtClean="0"/>
              <a:t>	</a:t>
            </a: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ArrayList&lt;Vector2d&gt; vecs = new ArrayList&lt;Vector2d&gt;();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Vector2d v = new Vector2d();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vecs.add(v);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v.setX( 10.0 );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v.setY( 20.0 );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System.out.println(v);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	System.out.println(vecs.get(0));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endParaRPr lang="en-CA" smtClean="0"/>
          </a:p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2"/>
            </a:pPr>
            <a:r>
              <a:rPr lang="en-CA" smtClean="0"/>
              <a:t>Is an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ArrayList&lt;X&gt;</a:t>
            </a:r>
            <a:r>
              <a:rPr lang="en-CA" smtClean="0"/>
              <a:t> an aggregation of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or a composition of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?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568E4-9A13-4BC7-9E9A-DDE88E5B7D2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2604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Student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618288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Set&lt;Course&gt;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20320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List&lt;Double&gt;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10175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rot="10800000">
            <a:off x="2660650" y="3800475"/>
            <a:ext cx="86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610225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229350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Double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7011988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rot="5400000">
            <a:off x="428625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rot="16200000" flipH="1">
            <a:off x="1366044" y="4682331"/>
            <a:ext cx="571500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86626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7235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77138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gpas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710238" y="39433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id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polygonal model has-a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</a:t>
            </a:r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implements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&lt;Triangle&gt;</a:t>
            </a:r>
            <a:r>
              <a:rPr lang="en-CA" dirty="0" smtClean="0"/>
              <a:t>  </a:t>
            </a:r>
          </a:p>
          <a:p>
            <a:pPr lvl="1">
              <a:defRPr/>
            </a:pPr>
            <a:r>
              <a:rPr lang="en-CA" dirty="0" smtClean="0"/>
              <a:t>allows clients to access  each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 sequentially</a:t>
            </a:r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never 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200150" y="4171950"/>
            <a:ext cx="23383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PolygonalModel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List&lt;Triangle&gt;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41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Triangle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4286250" y="45148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class </a:t>
            </a:r>
            <a:r>
              <a:rPr lang="en-CA" dirty="0" err="1" smtClean="0"/>
              <a:t>PolygonalModel</a:t>
            </a:r>
            <a:r>
              <a:rPr lang="en-CA" dirty="0" smtClean="0"/>
              <a:t> implements </a:t>
            </a:r>
            <a:r>
              <a:rPr lang="en-CA" dirty="0" err="1" smtClean="0"/>
              <a:t>Iterable</a:t>
            </a:r>
            <a:r>
              <a:rPr lang="en-CA" dirty="0" smtClean="0"/>
              <a:t>&lt;Triangle&gt;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private List&lt;Triangle&gt; tri;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PolygonalModel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tri = new </a:t>
            </a:r>
            <a:r>
              <a:rPr lang="en-CA" dirty="0" err="1" smtClean="0"/>
              <a:t>ArrayList</a:t>
            </a:r>
            <a:r>
              <a:rPr lang="en-CA" dirty="0" smtClean="0"/>
              <a:t>&lt;Triangle&gt;();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Iterator</a:t>
            </a:r>
            <a:r>
              <a:rPr lang="en-CA" dirty="0" smtClean="0"/>
              <a:t>&lt;Triangle&gt; </a:t>
            </a:r>
            <a:r>
              <a:rPr lang="en-CA" dirty="0" err="1" smtClean="0"/>
              <a:t>iterator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return </a:t>
            </a:r>
            <a:r>
              <a:rPr lang="en-CA" dirty="0" err="1" smtClean="0"/>
              <a:t>this.tri.iterator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  public void clear()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removes all Triangles</a:t>
            </a:r>
          </a:p>
          <a:p>
            <a:r>
              <a:rPr lang="en-CA" smtClean="0"/>
              <a:t>    this.tri.clear();</a:t>
            </a:r>
          </a:p>
          <a:p>
            <a:r>
              <a:rPr lang="en-CA" smtClean="0"/>
              <a:t>  }</a:t>
            </a:r>
          </a:p>
          <a:p>
            <a:endParaRPr lang="en-CA" smtClean="0"/>
          </a:p>
          <a:p>
            <a:r>
              <a:rPr lang="en-CA" smtClean="0"/>
              <a:t>  public int size()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returns the number of Triangles</a:t>
            </a:r>
          </a:p>
          <a:p>
            <a:r>
              <a:rPr lang="en-CA" smtClean="0"/>
              <a:t>    return this.tri.size();</a:t>
            </a:r>
          </a:p>
          <a:p>
            <a:r>
              <a:rPr lang="en-CA" smtClean="0"/>
              <a:t>  }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3754-092C-4EB1-B7FB-0080B2F99D4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</a:t>
            </a:r>
            <a:r>
              <a:rPr lang="en-CA" dirty="0" smtClean="0"/>
              <a:t>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</a:t>
            </a:r>
            <a:r>
              <a:rPr lang="en-CA" dirty="0" smtClean="0"/>
              <a:t>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</a:t>
            </a:r>
            <a:r>
              <a:rPr lang="en-CA" dirty="0" smtClean="0"/>
              <a:t>period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dirty="0" smtClean="0"/>
              <a:t>some property of the state of the object that is established by a constructor and maintained between calls to public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678938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</a:t>
            </a:r>
            <a:r>
              <a:rPr lang="en-US" dirty="0" err="1" smtClean="0">
                <a:solidFill>
                  <a:srgbClr val="00B0F0"/>
                </a:solidFill>
              </a:rPr>
              <a:t>compostion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42900" y="342900"/>
            <a:ext cx="8486775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final class Period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end;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start beginning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end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of the period; must not precede start.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is after end.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or end is null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Period(Date start, Date end)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(end) &gt; 0)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throw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("start after end");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end;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mutable or immutable?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Period implementing aggregation or composition?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Fix </a:t>
            </a:r>
            <a:r>
              <a:rPr lang="en-CA" dirty="0" smtClean="0"/>
              <a:t>the constructor.</a:t>
            </a:r>
            <a:endParaRPr lang="en-CA" dirty="0" smtClean="0"/>
          </a:p>
          <a:p>
            <a:pPr marL="514350" indent="-514350">
              <a:buFont typeface="+mj-lt"/>
              <a:buAutoNum type="arabicPeriod" startAt="4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8CDC9-4BB6-4445-8960-E12055548FA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start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end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 using either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dirty="0" smtClean="0"/>
              <a:t> methods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263C1-4E53-41EE-A499-2E50DBD442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7278</TotalTime>
  <Words>1281</Words>
  <Application>Microsoft Office PowerPoint</Application>
  <PresentationFormat>On-screen Show (4:3)</PresentationFormat>
  <Paragraphs>302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Constantia</vt:lpstr>
      <vt:lpstr>Wingdings 3</vt:lpstr>
      <vt:lpstr>Wingdings</vt:lpstr>
      <vt:lpstr>Courier New</vt:lpstr>
      <vt:lpstr>Origin</vt:lpstr>
      <vt:lpstr>Composition (Part 2)</vt:lpstr>
      <vt:lpstr>Price of Defensive Copying</vt:lpstr>
      <vt:lpstr>Period Class</vt:lpstr>
      <vt:lpstr>Period Class</vt:lpstr>
      <vt:lpstr>Period Class</vt:lpstr>
      <vt:lpstr>Slide 6</vt:lpstr>
      <vt:lpstr>Test Your Knowledge</vt:lpstr>
      <vt:lpstr>Slide 8</vt:lpstr>
      <vt:lpstr>Test Your Knowledge</vt:lpstr>
      <vt:lpstr>Slide 10</vt:lpstr>
      <vt:lpstr>Test Your Knowledge</vt:lpstr>
      <vt:lpstr>Slide 12</vt:lpstr>
      <vt:lpstr>Test Your Knowledge</vt:lpstr>
      <vt:lpstr>Privacy Leaks</vt:lpstr>
      <vt:lpstr>Consequences of Privacy Leaks</vt:lpstr>
      <vt:lpstr>Consequences of Privacy Leaks</vt:lpstr>
      <vt:lpstr>Consequences of Privacy Leaks</vt:lpstr>
      <vt:lpstr>Collections as Attributes </vt:lpstr>
      <vt:lpstr>Motivation</vt:lpstr>
      <vt:lpstr>What Does a Collection Hold?</vt:lpstr>
      <vt:lpstr>Test Your Knowledge</vt:lpstr>
      <vt:lpstr>Student Class (from notes)</vt:lpstr>
      <vt:lpstr>PolygonalModel Class</vt:lpstr>
      <vt:lpstr>PolygonalModel</vt:lpstr>
      <vt:lpstr>PolygonalModel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633</cp:revision>
  <dcterms:created xsi:type="dcterms:W3CDTF">2006-08-16T00:00:00Z</dcterms:created>
  <dcterms:modified xsi:type="dcterms:W3CDTF">2013-02-04T02:03:04Z</dcterms:modified>
</cp:coreProperties>
</file>