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96" r:id="rId1"/>
  </p:sldMasterIdLst>
  <p:notesMasterIdLst>
    <p:notesMasterId r:id="rId33"/>
  </p:notesMasterIdLst>
  <p:sldIdLst>
    <p:sldId id="381" r:id="rId2"/>
    <p:sldId id="382" r:id="rId3"/>
    <p:sldId id="383" r:id="rId4"/>
    <p:sldId id="384" r:id="rId5"/>
    <p:sldId id="385" r:id="rId6"/>
    <p:sldId id="416" r:id="rId7"/>
    <p:sldId id="387" r:id="rId8"/>
    <p:sldId id="388" r:id="rId9"/>
    <p:sldId id="389" r:id="rId10"/>
    <p:sldId id="390" r:id="rId11"/>
    <p:sldId id="391" r:id="rId12"/>
    <p:sldId id="417" r:id="rId13"/>
    <p:sldId id="392" r:id="rId14"/>
    <p:sldId id="386" r:id="rId15"/>
    <p:sldId id="405" r:id="rId16"/>
    <p:sldId id="406" r:id="rId17"/>
    <p:sldId id="403" r:id="rId18"/>
    <p:sldId id="394" r:id="rId19"/>
    <p:sldId id="395" r:id="rId20"/>
    <p:sldId id="404" r:id="rId21"/>
    <p:sldId id="407" r:id="rId22"/>
    <p:sldId id="409" r:id="rId23"/>
    <p:sldId id="408" r:id="rId24"/>
    <p:sldId id="410" r:id="rId25"/>
    <p:sldId id="411" r:id="rId26"/>
    <p:sldId id="412" r:id="rId27"/>
    <p:sldId id="413" r:id="rId28"/>
    <p:sldId id="414" r:id="rId29"/>
    <p:sldId id="415" r:id="rId30"/>
    <p:sldId id="418" r:id="rId31"/>
    <p:sldId id="419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88" autoAdjust="0"/>
    <p:restoredTop sz="94667" autoAdjust="0"/>
  </p:normalViewPr>
  <p:slideViewPr>
    <p:cSldViewPr showGuides="1">
      <p:cViewPr varScale="1">
        <p:scale>
          <a:sx n="126" d="100"/>
          <a:sy n="126" d="100"/>
        </p:scale>
        <p:origin x="-1194" y="-84"/>
      </p:cViewPr>
      <p:guideLst>
        <p:guide orient="horz" pos="2160"/>
        <p:guide orient="horz" pos="1761"/>
        <p:guide orient="horz" pos="3031"/>
        <p:guide pos="2880"/>
        <p:guide pos="4332"/>
        <p:guide pos="1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howGuides="1">
      <p:cViewPr varScale="1">
        <p:scale>
          <a:sx n="60" d="100"/>
          <a:sy n="60" d="100"/>
        </p:scale>
        <p:origin x="-2490" y="-78"/>
      </p:cViewPr>
      <p:guideLst>
        <p:guide orient="horz" pos="2880"/>
        <p:guide pos="2160"/>
      </p:guideLst>
    </p:cSldViewPr>
  </p:notesViewPr>
  <p:gridSpacing cx="58989913" cy="58989913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9AC9DDD-F7E5-49CA-8676-76065B1C9144}" type="datetimeFigureOut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2F79710-DD1A-49E9-9656-7A33C44D32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4875" y="3648075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904875" y="3648075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/>
          <a:lstStyle>
            <a:lvl1pPr algn="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8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B5223AA7-212C-4526-8467-AED412E9FC13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11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025" y="6354763"/>
            <a:ext cx="12192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F8FE0D-967E-47A3-904C-4332DAC18A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160712" y="3324226"/>
            <a:ext cx="603567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cs typeface="+mn-cs"/>
            </a:endParaRPr>
          </a:p>
        </p:txBody>
      </p:sp>
      <p:sp>
        <p:nvSpPr>
          <p:cNvPr id="7" name="Isosceles Triangle 6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3995E-F2A7-48B5-87E2-D68C08ECB681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A3BD10-4EC9-4F80-84CE-922BE6B50D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500063"/>
            <a:ext cx="182563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2D0284-0A48-4369-86C7-D5E72C9B1FEF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BCF36-4FB5-4D03-B5D7-20178AA4D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28C70-98D1-4786-8176-1D6F987DF9AC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22538-6DC5-436E-8DE1-4C7975831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5" name="Isosceles Triangle 4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Straight Connector 5"/>
          <p:cNvSpPr>
            <a:spLocks noChangeShapeType="1"/>
          </p:cNvSpPr>
          <p:nvPr/>
        </p:nvSpPr>
        <p:spPr bwMode="auto">
          <a:xfrm rot="5400000">
            <a:off x="3630612" y="3201988"/>
            <a:ext cx="5851525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7298D-463C-4103-9F67-BDFA22290E79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06E1-FF85-4A5A-AE0D-44A57DD9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7C03CB-017F-458C-B3E9-8530166C6BFC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34194-C141-41B8-B5B5-C8570DAC61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>
            <a:normAutofit/>
          </a:bodyPr>
          <a:lstStyle>
            <a:lvl1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20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EFC7C-9E3B-4EFC-A9F7-6D704F1E8754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27912B-9EF0-4FEA-B516-509FE42DF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co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318222"/>
            <a:ext cx="8229600" cy="5838738"/>
          </a:xfrm>
        </p:spPr>
        <p:txBody>
          <a:bodyPr>
            <a:normAutofit/>
          </a:bodyPr>
          <a:lstStyle>
            <a:lvl1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1pPr>
            <a:lvl2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2pPr>
            <a:lvl3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3pPr>
            <a:lvl4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4pPr>
            <a:lvl5pPr>
              <a:buFontTx/>
              <a:buNone/>
              <a:defRPr sz="1600" b="1">
                <a:latin typeface="Courier New" pitchFamily="49" charset="0"/>
                <a:cs typeface="Courier New" pitchFamily="49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14400" y="2819400"/>
            <a:ext cx="7315200" cy="1279525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914400" y="2819400"/>
            <a:ext cx="228600" cy="1279525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/>
          <a:lstStyle>
            <a:lvl1pPr algn="r">
              <a:buNone/>
              <a:defRPr sz="32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4763"/>
            <a:ext cx="2286000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28BE5C-55FD-4447-A228-814C996839AE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775" y="6354763"/>
            <a:ext cx="3475038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975" y="6354763"/>
            <a:ext cx="1520825" cy="3667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F7ED12-4678-43AF-A8C1-0EE1477C9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FAA16-5658-4383-938B-7FCF6D82D9FF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E21783-ECD8-4090-AABA-1B94E554B7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anchor="b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3EE482-41E8-491D-A6CB-6454F0EF088A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A8284-8832-4A94-A8EC-3643629B96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5FDB2-B272-41A1-9C11-97856DC30185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63D04D-98C1-41F5-B289-7BEA8F142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1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3" name="Isosceles Triangle 2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A316A-8880-44EB-92F0-9A73E00810C1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3D7C06-C30A-4CB3-894B-60FE82FB8E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219200"/>
            <a:ext cx="8229600" cy="491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175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801E95-D9CA-4D5D-93CD-0CDB3511FC47}" type="datetime1">
              <a:rPr lang="en-US"/>
              <a:pPr>
                <a:defRPr/>
              </a:pPr>
              <a:t>1/27/2013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775" y="6356350"/>
            <a:ext cx="3505200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775" y="6356350"/>
            <a:ext cx="1981200" cy="3651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FDF4A23-71BC-4E32-9073-6A5FBAD78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500" cy="12065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35" r:id="rId2"/>
    <p:sldLayoutId id="2147484036" r:id="rId3"/>
    <p:sldLayoutId id="2147484047" r:id="rId4"/>
    <p:sldLayoutId id="2147484041" r:id="rId5"/>
    <p:sldLayoutId id="2147484037" r:id="rId6"/>
    <p:sldLayoutId id="2147484038" r:id="rId7"/>
    <p:sldLayoutId id="2147484042" r:id="rId8"/>
    <p:sldLayoutId id="2147484043" r:id="rId9"/>
    <p:sldLayoutId id="2147484044" r:id="rId10"/>
    <p:sldLayoutId id="2147484045" r:id="rId11"/>
    <p:sldLayoutId id="2147484039" r:id="rId12"/>
    <p:sldLayoutId id="2147484046" r:id="rId1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76000"/>
        <a:buFont typeface="Wingdings 3" pitchFamily="18" charset="2"/>
        <a:buChar char="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6000"/>
        <a:buFont typeface="Wingdings 3" pitchFamily="18" charset="2"/>
        <a:buChar char=""/>
        <a:defRPr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500"/>
        </a:spcBef>
        <a:spcAft>
          <a:spcPct val="0"/>
        </a:spcAft>
        <a:buClr>
          <a:srgbClr val="BCBCBC"/>
        </a:buClr>
        <a:buSzPct val="76000"/>
        <a:buFont typeface="Wingdings 3" pitchFamily="18" charset="2"/>
        <a:buChar char="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400"/>
        </a:spcBef>
        <a:spcAft>
          <a:spcPct val="0"/>
        </a:spcAft>
        <a:buClr>
          <a:srgbClr val="9C9C9C"/>
        </a:buClr>
        <a:buSzPct val="70000"/>
        <a:buFont typeface="Wingdings" pitchFamily="2" charset="2"/>
        <a:buChar char="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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 Singleton Puzzle: What is Printed?</a:t>
            </a:r>
            <a:endParaRPr lang="en-US" smtClean="0"/>
          </a:p>
        </p:txBody>
      </p:sp>
      <p:sp>
        <p:nvSpPr>
          <p:cNvPr id="28675" name="Slide Number Placeholder 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041CF07-0F1A-4DE2-A572-778A69D0D3B7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/>
          </a:p>
        </p:txBody>
      </p:sp>
      <p:sp>
        <p:nvSpPr>
          <p:cNvPr id="9220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CA" sz="1800" smtClean="0"/>
              <a:t>public class Elvis {</a:t>
            </a:r>
          </a:p>
          <a:p>
            <a:pPr eaLnBrk="1" hangingPunct="1"/>
            <a:r>
              <a:rPr lang="en-CA" sz="1800" smtClean="0"/>
              <a:t>  public static final Elvis INSTANCE = new Elvis();</a:t>
            </a:r>
          </a:p>
          <a:p>
            <a:pPr eaLnBrk="1" hangingPunct="1"/>
            <a:r>
              <a:rPr lang="en-CA" sz="1800" smtClean="0"/>
              <a:t>  private final int beltSize;</a:t>
            </a:r>
          </a:p>
          <a:p>
            <a:pPr eaLnBrk="1" hangingPunct="1"/>
            <a:r>
              <a:rPr lang="en-CA" sz="1800" smtClean="0"/>
              <a:t>  private static final int CURRENT_YEAR =</a:t>
            </a:r>
          </a:p>
          <a:p>
            <a:pPr eaLnBrk="1" hangingPunct="1"/>
            <a:r>
              <a:rPr lang="en-CA" sz="1800" smtClean="0"/>
              <a:t>    Calendar.getInstance().get(Calendar.YEAR);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private Elvis() { this.beltSize = CURRENT_YEAR – 1930;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int getBeltSize() { return this.beltSize; }</a:t>
            </a:r>
          </a:p>
          <a:p>
            <a:pPr eaLnBrk="1" hangingPunct="1"/>
            <a:endParaRPr lang="en-CA" sz="800" smtClean="0"/>
          </a:p>
          <a:p>
            <a:pPr eaLnBrk="1" hangingPunct="1"/>
            <a:r>
              <a:rPr lang="en-CA" sz="1800" smtClean="0"/>
              <a:t>  public static void main(String[] args) {</a:t>
            </a:r>
          </a:p>
          <a:p>
            <a:pPr eaLnBrk="1" hangingPunct="1"/>
            <a:r>
              <a:rPr lang="en-CA" sz="1800" smtClean="0"/>
              <a:t>    System.out.println("Elvis has a belt size of " +</a:t>
            </a:r>
          </a:p>
          <a:p>
            <a:pPr eaLnBrk="1" hangingPunct="1"/>
            <a:r>
              <a:rPr lang="en-CA" sz="1800" smtClean="0"/>
              <a:t>                        INSTANCE.getBeltSize());</a:t>
            </a:r>
          </a:p>
          <a:p>
            <a:pPr eaLnBrk="1" hangingPunct="1"/>
            <a:r>
              <a:rPr lang="en-CA" sz="1800" smtClean="0"/>
              <a:t>  }</a:t>
            </a:r>
          </a:p>
          <a:p>
            <a:pPr eaLnBrk="1" hangingPunct="1"/>
            <a:r>
              <a:rPr lang="en-CA" sz="1800" smtClean="0"/>
              <a:t>}</a:t>
            </a:r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3429000" y="5943600"/>
            <a:ext cx="54292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CA">
                <a:latin typeface="Constantia" pitchFamily="18" charset="0"/>
              </a:rPr>
              <a:t>from Java Puzzlers by Joshua Bloch and Neal Gafter</a:t>
            </a:r>
            <a:endParaRPr lang="en-US"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what happens when the client modifies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instance?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sz="800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lvl="1" eaLnBrk="1" hangingPunct="1">
              <a:defRPr/>
            </a:pPr>
            <a:r>
              <a:rPr lang="en-CA" dirty="0" smtClean="0"/>
              <a:t>prints  </a:t>
            </a:r>
            <a:r>
              <a:rPr lang="nn-NO" sz="2000" b="1" dirty="0" smtClean="0">
                <a:latin typeface="Courier New" pitchFamily="49" charset="0"/>
                <a:cs typeface="Courier New" pitchFamily="49" charset="0"/>
              </a:rPr>
              <a:t>Fri Nov 03 00:00:00 EST 1995</a:t>
            </a:r>
            <a:r>
              <a:rPr lang="nn-NO" dirty="0" smtClean="0"/>
              <a:t> </a:t>
            </a:r>
            <a:endParaRPr lang="en-CA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762C6B-9764-4E72-8EDA-75B6EDA1565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7413" name="TextBox 6"/>
          <p:cNvSpPr txBox="1">
            <a:spLocks noChangeArrowheads="1"/>
          </p:cNvSpPr>
          <p:nvPr/>
        </p:nvSpPr>
        <p:spPr bwMode="auto">
          <a:xfrm>
            <a:off x="720725" y="2228850"/>
            <a:ext cx="7702550" cy="274320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Date(90, 2, 26);  // March 26, 1990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  <a:p>
            <a:endParaRPr lang="en-CA" b="1">
              <a:latin typeface="Courier New" pitchFamily="49" charset="0"/>
              <a:cs typeface="Courier New" pitchFamily="49" charset="0"/>
            </a:endParaRP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d.setYear(95);                 // November 3, 1995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d.setMonth(10);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d.setDate(3);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System.out.println( p.getBirthDate() 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because </a:t>
            </a:r>
            <a:r>
              <a:rPr lang="en-CA" dirty="0" smtClean="0"/>
              <a:t>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Date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instance:</a:t>
            </a:r>
          </a:p>
          <a:p>
            <a:pPr lvl="1" eaLnBrk="1" hangingPunct="1">
              <a:defRPr/>
            </a:pPr>
            <a:r>
              <a:rPr lang="en-CA" dirty="0" smtClean="0"/>
              <a:t>the client can modify the date using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sees a modified </a:t>
            </a:r>
            <a:r>
              <a:rPr lang="en-CA" sz="20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date using </a:t>
            </a:r>
            <a:r>
              <a:rPr lang="en-CA" sz="18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dirty="0" smtClean="0"/>
              <a:t> and the client sees a modified date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CA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defRPr/>
            </a:pPr>
            <a:r>
              <a:rPr lang="en-CA" dirty="0" smtClean="0"/>
              <a:t>note that even though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instance is shared by the client and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, neither the client nor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</a:t>
            </a:r>
            <a:r>
              <a:rPr lang="en-CA" dirty="0" smtClean="0"/>
              <a:t> can modify 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String</a:t>
            </a:r>
            <a:r>
              <a:rPr lang="en-CA" dirty="0" smtClean="0"/>
              <a:t> </a:t>
            </a:r>
          </a:p>
          <a:p>
            <a:pPr lvl="1" eaLnBrk="1" hangingPunct="1">
              <a:defRPr/>
            </a:pPr>
            <a:r>
              <a:rPr lang="en-CA" dirty="0" smtClean="0"/>
              <a:t>immutable objects make great building blocks for other objects</a:t>
            </a:r>
          </a:p>
          <a:p>
            <a:pPr lvl="1" eaLnBrk="1" hangingPunct="1">
              <a:defRPr/>
            </a:pPr>
            <a:r>
              <a:rPr lang="en-CA" dirty="0" smtClean="0"/>
              <a:t>they can be shared freely without worrying about their state</a:t>
            </a: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0A69B1-6149-4A1A-AA2A-6821C2F29DB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UML Class Diagram for Aggregation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9202E5-F7BE-4FDE-B786-61665CBD1E2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460" name="TextBox 4"/>
          <p:cNvSpPr txBox="1">
            <a:spLocks noChangeArrowheads="1"/>
          </p:cNvSpPr>
          <p:nvPr/>
        </p:nvSpPr>
        <p:spPr bwMode="auto">
          <a:xfrm>
            <a:off x="401796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Person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1" name="TextBox 5"/>
          <p:cNvSpPr txBox="1">
            <a:spLocks noChangeArrowheads="1"/>
          </p:cNvSpPr>
          <p:nvPr/>
        </p:nvSpPr>
        <p:spPr bwMode="auto">
          <a:xfrm>
            <a:off x="6323013" y="3228975"/>
            <a:ext cx="1108075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String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2" name="TextBox 6"/>
          <p:cNvSpPr txBox="1">
            <a:spLocks noChangeArrowheads="1"/>
          </p:cNvSpPr>
          <p:nvPr/>
        </p:nvSpPr>
        <p:spPr bwMode="auto">
          <a:xfrm>
            <a:off x="1866900" y="3228975"/>
            <a:ext cx="800100" cy="400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Date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Diamond 7"/>
          <p:cNvSpPr/>
          <p:nvPr/>
        </p:nvSpPr>
        <p:spPr>
          <a:xfrm>
            <a:off x="360045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Diamond 8"/>
          <p:cNvSpPr/>
          <p:nvPr/>
        </p:nvSpPr>
        <p:spPr>
          <a:xfrm>
            <a:off x="5143500" y="3286125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1" name="Straight Arrow Connector 10"/>
          <p:cNvCxnSpPr>
            <a:stCxn id="8" idx="1"/>
            <a:endCxn id="19462" idx="3"/>
          </p:cNvCxnSpPr>
          <p:nvPr/>
        </p:nvCxnSpPr>
        <p:spPr>
          <a:xfrm rot="10800000">
            <a:off x="2667000" y="3429000"/>
            <a:ext cx="93345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endCxn id="19461" idx="1"/>
          </p:cNvCxnSpPr>
          <p:nvPr/>
        </p:nvCxnSpPr>
        <p:spPr>
          <a:xfrm>
            <a:off x="5543550" y="3429000"/>
            <a:ext cx="779463" cy="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TextBox 16"/>
          <p:cNvSpPr txBox="1">
            <a:spLocks noChangeArrowheads="1"/>
          </p:cNvSpPr>
          <p:nvPr/>
        </p:nvSpPr>
        <p:spPr bwMode="auto">
          <a:xfrm>
            <a:off x="27432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468" name="TextBox 17"/>
          <p:cNvSpPr txBox="1">
            <a:spLocks noChangeArrowheads="1"/>
          </p:cNvSpPr>
          <p:nvPr/>
        </p:nvSpPr>
        <p:spPr bwMode="auto">
          <a:xfrm>
            <a:off x="5943600" y="2795588"/>
            <a:ext cx="338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latin typeface="Courier New" pitchFamily="49" charset="0"/>
                <a:cs typeface="Courier New" pitchFamily="49" charset="0"/>
              </a:rPr>
              <a:t>1</a:t>
            </a:r>
            <a:endParaRPr lang="en-US" sz="2000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494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Date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49813" y="1657350"/>
            <a:ext cx="2522537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number of String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objects each Person has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67100" y="4800600"/>
            <a:ext cx="2209800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open diamonds</a:t>
            </a:r>
          </a:p>
          <a:p>
            <a:pPr algn="ctr">
              <a:defRPr/>
            </a:pPr>
            <a:r>
              <a:rPr lang="en-CA" dirty="0">
                <a:solidFill>
                  <a:srgbClr val="0070C0"/>
                </a:solidFill>
                <a:latin typeface="+mn-lt"/>
              </a:rPr>
              <a:t>indicate aggregation</a:t>
            </a:r>
            <a:endParaRPr lang="en-US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30" name="Straight Arrow Connector 29"/>
          <p:cNvCxnSpPr>
            <a:stCxn id="21" idx="0"/>
            <a:endCxn id="8" idx="2"/>
          </p:cNvCxnSpPr>
          <p:nvPr/>
        </p:nvCxnSpPr>
        <p:spPr>
          <a:xfrm rot="16200000" flipV="1">
            <a:off x="3571875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21" idx="0"/>
            <a:endCxn id="9" idx="2"/>
          </p:cNvCxnSpPr>
          <p:nvPr/>
        </p:nvCxnSpPr>
        <p:spPr>
          <a:xfrm rot="5400000" flipH="1" flipV="1">
            <a:off x="4343400" y="3800475"/>
            <a:ext cx="1228725" cy="771525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20" idx="2"/>
            <a:endCxn id="19468" idx="0"/>
          </p:cNvCxnSpPr>
          <p:nvPr/>
        </p:nvCxnSpPr>
        <p:spPr>
          <a:xfrm rot="16200000" flipH="1">
            <a:off x="58666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2"/>
            <a:endCxn id="19467" idx="0"/>
          </p:cNvCxnSpPr>
          <p:nvPr/>
        </p:nvCxnSpPr>
        <p:spPr>
          <a:xfrm rot="16200000" flipH="1">
            <a:off x="2666206" y="2548732"/>
            <a:ext cx="492125" cy="1588"/>
          </a:xfrm>
          <a:prstGeom prst="straightConnector1">
            <a:avLst/>
          </a:prstGeom>
          <a:ln w="28575">
            <a:solidFill>
              <a:srgbClr val="0070C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Another Aggregation </a:t>
            </a:r>
            <a:r>
              <a:rPr lang="en-US" dirty="0" smtClean="0"/>
              <a:t>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3D videogames use models that are a three-dimensional representations of geometric data</a:t>
            </a:r>
          </a:p>
          <a:p>
            <a:pPr lvl="1" eaLnBrk="1" hangingPunct="1">
              <a:defRPr/>
            </a:pPr>
            <a:r>
              <a:rPr lang="en-US" dirty="0" smtClean="0"/>
              <a:t>the models may be represented by:</a:t>
            </a:r>
          </a:p>
          <a:p>
            <a:pPr lvl="2" eaLnBrk="1" hangingPunct="1">
              <a:defRPr/>
            </a:pPr>
            <a:r>
              <a:rPr lang="en-US" dirty="0" smtClean="0"/>
              <a:t>three-dimensional points (particle systems)</a:t>
            </a:r>
          </a:p>
          <a:p>
            <a:pPr lvl="2" eaLnBrk="1" hangingPunct="1">
              <a:defRPr/>
            </a:pPr>
            <a:r>
              <a:rPr lang="en-US" dirty="0" smtClean="0"/>
              <a:t>simple polygons (triangles, quadrilaterals)</a:t>
            </a:r>
            <a:endParaRPr lang="en-US" dirty="0" smtClean="0"/>
          </a:p>
          <a:p>
            <a:pPr lvl="2" eaLnBrk="1" hangingPunct="1">
              <a:defRPr/>
            </a:pPr>
            <a:r>
              <a:rPr lang="en-US" dirty="0" smtClean="0"/>
              <a:t>smooth, continuous surfaces (</a:t>
            </a:r>
            <a:r>
              <a:rPr lang="en-US" dirty="0" err="1" smtClean="0"/>
              <a:t>splines</a:t>
            </a:r>
            <a:r>
              <a:rPr lang="en-US" dirty="0" smtClean="0"/>
              <a:t>, parametric surfaces)</a:t>
            </a:r>
          </a:p>
          <a:p>
            <a:pPr lvl="2" eaLnBrk="1" hangingPunct="1">
              <a:defRPr/>
            </a:pPr>
            <a:r>
              <a:rPr lang="en-US" dirty="0" smtClean="0"/>
              <a:t>an algorithm (procedural models)</a:t>
            </a:r>
          </a:p>
          <a:p>
            <a:pPr eaLnBrk="1" hangingPunct="1">
              <a:defRPr/>
            </a:pPr>
            <a:r>
              <a:rPr lang="en-US" dirty="0" smtClean="0"/>
              <a:t>rendering the objects to the screen usually results in drawing triangles</a:t>
            </a:r>
          </a:p>
          <a:p>
            <a:pPr lvl="1" eaLnBrk="1" hangingPunct="1">
              <a:defRPr/>
            </a:pPr>
            <a:r>
              <a:rPr lang="en-US" dirty="0" smtClean="0"/>
              <a:t>graphics cards have specialized hardware that does this very fast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Content Placeholder 6" descr="solid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wireframe-rendering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892706" y="1219200"/>
            <a:ext cx="5358587" cy="493712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a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has </a:t>
            </a:r>
            <a:r>
              <a:rPr lang="en-US" dirty="0" smtClean="0"/>
              <a:t>3 three-dimensional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1CC8B-FAE3-4F42-A36F-2395C1F39D3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2670969" y="2249392"/>
            <a:ext cx="1443831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334000" y="2249392"/>
            <a:ext cx="954107" cy="40011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Point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Diamond 6"/>
          <p:cNvSpPr/>
          <p:nvPr/>
        </p:nvSpPr>
        <p:spPr>
          <a:xfrm>
            <a:off x="4154488" y="2306542"/>
            <a:ext cx="400050" cy="285750"/>
          </a:xfrm>
          <a:prstGeom prst="diamond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Straight Arrow Connector 7"/>
          <p:cNvCxnSpPr>
            <a:endCxn id="20486" idx="1"/>
          </p:cNvCxnSpPr>
          <p:nvPr/>
        </p:nvCxnSpPr>
        <p:spPr>
          <a:xfrm>
            <a:off x="4554538" y="2449417"/>
            <a:ext cx="779462" cy="30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89" name="TextBox 8"/>
          <p:cNvSpPr txBox="1">
            <a:spLocks noChangeArrowheads="1"/>
          </p:cNvSpPr>
          <p:nvPr/>
        </p:nvSpPr>
        <p:spPr bwMode="auto">
          <a:xfrm>
            <a:off x="5039944" y="1991964"/>
            <a:ext cx="33855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3</a:t>
            </a:r>
            <a:endParaRPr lang="en-US" sz="2000" b="1" dirty="0">
              <a:latin typeface="Courier New" pitchFamily="49" charset="0"/>
              <a:cs typeface="Courier New" pitchFamily="49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250705" y="3198572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Triangle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Triangle(Point,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Point, Point)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setA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setB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US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setC</a:t>
                      </a:r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(Point)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860805" y="3198572"/>
          <a:ext cx="403249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9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Point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None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Point(double, double,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double)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getY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baseline="0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getZ</a:t>
                      </a:r>
                      <a:r>
                        <a:rPr lang="en-CA" sz="1600" b="1" baseline="0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() : double</a:t>
                      </a: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setX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setY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+ </a:t>
                      </a:r>
                      <a:r>
                        <a:rPr lang="en-CA" sz="1600" b="1" dirty="0" err="1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setZ</a:t>
                      </a:r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(double) : void</a:t>
                      </a:r>
                      <a:endParaRPr lang="en-US" sz="1600" b="1" dirty="0" smtClean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2531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// attributes and constructor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public class Triangle {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private Point </a:t>
            </a:r>
            <a:r>
              <a:rPr lang="en-US" sz="1800" dirty="0" err="1" smtClean="0"/>
              <a:t>pC</a:t>
            </a:r>
            <a:r>
              <a:rPr lang="en-US" sz="1800" dirty="0" smtClean="0"/>
              <a:t>;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Triangle(Point c, Point b, Point c)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a;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b;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c;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41B929-4E56-499C-888E-4506DAF644AF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accessors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getA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getB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Point </a:t>
            </a:r>
            <a:r>
              <a:rPr lang="en-US" sz="1800" dirty="0" err="1" smtClean="0"/>
              <a:t>getC</a:t>
            </a:r>
            <a:r>
              <a:rPr lang="en-US" sz="1800" dirty="0" smtClean="0"/>
              <a:t>() {</a:t>
            </a:r>
          </a:p>
          <a:p>
            <a:pPr eaLnBrk="1" hangingPunct="1"/>
            <a:r>
              <a:rPr lang="en-US" sz="1800" dirty="0" smtClean="0"/>
              <a:t>    return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Singleton Puzzle: Solution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 has a belt size of -1930</a:t>
            </a:r>
            <a:r>
              <a:rPr lang="en-US" dirty="0" smtClean="0"/>
              <a:t> is printed</a:t>
            </a:r>
          </a:p>
          <a:p>
            <a:pPr eaLnBrk="1" hangingPunct="1">
              <a:defRPr/>
            </a:pPr>
            <a:r>
              <a:rPr lang="en-US" dirty="0" smtClean="0"/>
              <a:t>to solve the puzzle you need to know how Java initializes classes (JLS 12.4)</a:t>
            </a:r>
          </a:p>
          <a:p>
            <a:pPr eaLnBrk="1" hangingPunct="1">
              <a:defRPr/>
            </a:pPr>
            <a:r>
              <a:rPr lang="en-US" dirty="0" smtClean="0"/>
              <a:t>the call to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triggers initialization of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Elvis</a:t>
            </a:r>
            <a:r>
              <a:rPr lang="en-US" dirty="0" smtClean="0"/>
              <a:t> class (because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main()</a:t>
            </a:r>
            <a:r>
              <a:rPr lang="en-US" dirty="0" smtClean="0"/>
              <a:t> belongs to the class Elvis)</a:t>
            </a:r>
          </a:p>
          <a:p>
            <a:pPr eaLnBrk="1" hangingPunct="1">
              <a:defRPr/>
            </a:pPr>
            <a:r>
              <a:rPr lang="en-US" dirty="0" smtClean="0"/>
              <a:t>the static attributes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INSTANCE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CURRENT_YEAR</a:t>
            </a:r>
            <a:r>
              <a:rPr lang="en-US" dirty="0" smtClean="0"/>
              <a:t> are first given default values (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null</a:t>
            </a:r>
            <a:r>
              <a:rPr lang="en-US" dirty="0" smtClean="0"/>
              <a:t> and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0</a:t>
            </a:r>
            <a:r>
              <a:rPr lang="en-US" dirty="0" smtClean="0"/>
              <a:t>, respectively)</a:t>
            </a:r>
          </a:p>
          <a:p>
            <a:pPr eaLnBrk="1" hangingPunct="1">
              <a:defRPr/>
            </a:pPr>
            <a:r>
              <a:rPr lang="en-US" dirty="0" smtClean="0"/>
              <a:t>then the attributes are initialized in order of appearance</a:t>
            </a:r>
          </a:p>
          <a:p>
            <a:pPr eaLnBrk="1" hangingPunct="1">
              <a:defRPr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BD3AD8-5BDE-435E-9AAA-FED45E9E7047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dirty="0" smtClean="0"/>
              <a:t>Triangle</a:t>
            </a:r>
            <a:endParaRPr lang="en-US" dirty="0" smtClean="0"/>
          </a:p>
        </p:txBody>
      </p:sp>
      <p:sp>
        <p:nvSpPr>
          <p:cNvPr id="23555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/>
            <a:r>
              <a:rPr lang="en-US" sz="1800" dirty="0" smtClean="0"/>
              <a:t>  // </a:t>
            </a:r>
            <a:r>
              <a:rPr lang="en-US" sz="1800" dirty="0" err="1" smtClean="0"/>
              <a:t>mutators</a:t>
            </a:r>
            <a:endParaRPr lang="en-US" sz="1800" dirty="0" smtClean="0"/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setA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this.pA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setB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this.pB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endParaRPr lang="en-US" sz="1800" dirty="0" smtClean="0"/>
          </a:p>
          <a:p>
            <a:pPr eaLnBrk="1" hangingPunct="1"/>
            <a:r>
              <a:rPr lang="en-US" sz="1800" dirty="0" smtClean="0"/>
              <a:t>  public void </a:t>
            </a:r>
            <a:r>
              <a:rPr lang="en-US" sz="1800" dirty="0" err="1" smtClean="0"/>
              <a:t>setC</a:t>
            </a:r>
            <a:r>
              <a:rPr lang="en-US" sz="1800" dirty="0" smtClean="0"/>
              <a:t>(Point p) {</a:t>
            </a:r>
          </a:p>
          <a:p>
            <a:pPr eaLnBrk="1" hangingPunct="1"/>
            <a:r>
              <a:rPr lang="en-US" sz="1800" dirty="0" smtClean="0"/>
              <a:t>    </a:t>
            </a:r>
            <a:r>
              <a:rPr lang="en-US" sz="1800" dirty="0" err="1" smtClean="0"/>
              <a:t>this.pC</a:t>
            </a:r>
            <a:r>
              <a:rPr lang="en-US" sz="1800" dirty="0" smtClean="0"/>
              <a:t> = p;</a:t>
            </a:r>
          </a:p>
          <a:p>
            <a:pPr eaLnBrk="1" hangingPunct="1"/>
            <a:r>
              <a:rPr lang="en-US" sz="1800" dirty="0" smtClean="0"/>
              <a:t>  }</a:t>
            </a:r>
          </a:p>
          <a:p>
            <a:pPr eaLnBrk="1" hangingPunct="1"/>
            <a:r>
              <a:rPr lang="en-US" sz="1800" dirty="0" smtClean="0"/>
              <a:t>}</a:t>
            </a:r>
          </a:p>
          <a:p>
            <a:pPr eaLnBrk="1" hangingPunct="1"/>
            <a:endParaRPr lang="en-US" sz="1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B2B6E9-2826-4AE2-AC64-B14823F72FE7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implementing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is very easy</a:t>
            </a:r>
          </a:p>
          <a:p>
            <a:r>
              <a:rPr lang="en-US" dirty="0" smtClean="0"/>
              <a:t>attributes (3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 references)</a:t>
            </a:r>
          </a:p>
          <a:p>
            <a:pPr lvl="1"/>
            <a:r>
              <a:rPr lang="en-US" dirty="0" smtClean="0"/>
              <a:t>are references to existing objects provided by the client</a:t>
            </a:r>
          </a:p>
          <a:p>
            <a:r>
              <a:rPr lang="en-US" dirty="0" err="1" smtClean="0"/>
              <a:t>accessors</a:t>
            </a:r>
            <a:endParaRPr lang="en-US" dirty="0" smtClean="0"/>
          </a:p>
          <a:p>
            <a:pPr lvl="1"/>
            <a:r>
              <a:rPr lang="en-US" dirty="0" smtClean="0"/>
              <a:t>give clients a reference to the aggregated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</a:t>
            </a:r>
          </a:p>
          <a:p>
            <a:r>
              <a:rPr lang="en-US" dirty="0" err="1" smtClean="0"/>
              <a:t>mutators</a:t>
            </a:r>
            <a:endParaRPr lang="en-US" dirty="0" smtClean="0"/>
          </a:p>
          <a:p>
            <a:pPr lvl="1"/>
            <a:r>
              <a:rPr lang="en-US" dirty="0" smtClean="0"/>
              <a:t>set attributes to existing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Point</a:t>
            </a:r>
            <a:r>
              <a:rPr lang="en-US" dirty="0" smtClean="0"/>
              <a:t>s provided by the client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we say that the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Triangle</a:t>
            </a:r>
            <a:r>
              <a:rPr lang="en-US" dirty="0" smtClean="0"/>
              <a:t> attributes are </a:t>
            </a:r>
            <a:r>
              <a:rPr lang="en-US" i="1" dirty="0" smtClean="0"/>
              <a:t>aliases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</a:t>
            </a:r>
            <a:r>
              <a:rPr lang="en-US" dirty="0" smtClean="0">
                <a:solidFill>
                  <a:srgbClr val="0070C0"/>
                </a:solidFill>
              </a:rPr>
              <a:t>Point d = </a:t>
            </a:r>
            <a:r>
              <a:rPr lang="en-US" dirty="0" err="1" smtClean="0">
                <a:solidFill>
                  <a:srgbClr val="0070C0"/>
                </a:solidFill>
              </a:rPr>
              <a:t>tri.getA</a:t>
            </a:r>
            <a:r>
              <a:rPr lang="en-US" dirty="0" smtClean="0">
                <a:solidFill>
                  <a:srgbClr val="0070C0"/>
                </a:solidFill>
              </a:rPr>
              <a:t>();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boolean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sameObj</a:t>
            </a:r>
            <a:r>
              <a:rPr lang="en-US" dirty="0" smtClean="0">
                <a:solidFill>
                  <a:srgbClr val="0070C0"/>
                </a:solidFill>
              </a:rPr>
              <a:t> = a == d;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3611384"/>
            <a:ext cx="3625673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for one</a:t>
            </a:r>
          </a:p>
          <a:p>
            <a:r>
              <a:rPr lang="en-US" dirty="0" smtClean="0">
                <a:latin typeface="+mn-lt"/>
              </a:rPr>
              <a:t>of the triangle points and checks</a:t>
            </a:r>
          </a:p>
          <a:p>
            <a:r>
              <a:rPr lang="en-US" dirty="0" smtClean="0">
                <a:latin typeface="+mn-lt"/>
              </a:rPr>
              <a:t>if the point is the same object</a:t>
            </a:r>
          </a:p>
          <a:p>
            <a:r>
              <a:rPr lang="en-US" dirty="0" smtClean="0">
                <a:latin typeface="+mn-lt"/>
              </a:rPr>
              <a:t>that was used to create the triangle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tri.setC</a:t>
            </a:r>
            <a:r>
              <a:rPr lang="en-US" dirty="0" smtClean="0">
                <a:solidFill>
                  <a:srgbClr val="0070C0"/>
                </a:solidFill>
              </a:rPr>
              <a:t>(d);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293105"/>
            <a:ext cx="307975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asks the triangle to set</a:t>
            </a:r>
          </a:p>
          <a:p>
            <a:r>
              <a:rPr lang="en-US" dirty="0" smtClean="0">
                <a:latin typeface="+mn-lt"/>
              </a:rPr>
              <a:t>one point of the triangle to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en-US" dirty="0" smtClean="0">
                <a:latin typeface="+mn-lt"/>
              </a:rPr>
              <a:t>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1.0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B0F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rgbClr val="00B0F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  // client code</a:t>
            </a:r>
          </a:p>
          <a:p>
            <a:endParaRPr lang="en-US" dirty="0" smtClean="0"/>
          </a:p>
          <a:p>
            <a:r>
              <a:rPr lang="en-US" dirty="0" smtClean="0"/>
              <a:t>  Point a = new Point(-1.0, -1.0, -3.0);</a:t>
            </a:r>
          </a:p>
          <a:p>
            <a:r>
              <a:rPr lang="en-US" dirty="0" smtClean="0"/>
              <a:t>  Point b = new Point(0.0, 1.0, -3.0);</a:t>
            </a:r>
          </a:p>
          <a:p>
            <a:r>
              <a:rPr lang="en-US" dirty="0" smtClean="0"/>
              <a:t>  Point c = new Point(2.0, 0.0, -3.0);</a:t>
            </a:r>
          </a:p>
          <a:p>
            <a:r>
              <a:rPr lang="en-US" dirty="0" smtClean="0"/>
              <a:t>  Triangle tri = new Triangle(a, b, c);</a:t>
            </a:r>
          </a:p>
          <a:p>
            <a:r>
              <a:rPr lang="en-US" dirty="0" smtClean="0"/>
              <a:t>  Point d = </a:t>
            </a:r>
            <a:r>
              <a:rPr lang="en-US" dirty="0" err="1" smtClean="0"/>
              <a:t>tri.getA</a:t>
            </a:r>
            <a:r>
              <a:rPr lang="en-US" dirty="0" smtClean="0"/>
              <a:t>();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boolean</a:t>
            </a:r>
            <a:r>
              <a:rPr lang="en-US" dirty="0" smtClean="0"/>
              <a:t> </a:t>
            </a:r>
            <a:r>
              <a:rPr lang="en-US" dirty="0" err="1" smtClean="0"/>
              <a:t>sameObj</a:t>
            </a:r>
            <a:r>
              <a:rPr lang="en-US" dirty="0" smtClean="0"/>
              <a:t> = a == d;</a:t>
            </a:r>
          </a:p>
          <a:p>
            <a:r>
              <a:rPr lang="en-US" dirty="0" smtClean="0"/>
              <a:t>  </a:t>
            </a:r>
            <a:r>
              <a:rPr lang="en-US" dirty="0" err="1" smtClean="0"/>
              <a:t>tri.setC</a:t>
            </a:r>
            <a:r>
              <a:rPr lang="en-US" dirty="0" smtClean="0"/>
              <a:t>(d);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b.setX</a:t>
            </a:r>
            <a:r>
              <a:rPr lang="en-US" dirty="0" smtClean="0">
                <a:solidFill>
                  <a:srgbClr val="0070C0"/>
                </a:solidFill>
              </a:rPr>
              <a:t>(0.5);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b.setY</a:t>
            </a:r>
            <a:r>
              <a:rPr lang="en-US" dirty="0" smtClean="0">
                <a:solidFill>
                  <a:srgbClr val="0070C0"/>
                </a:solidFill>
              </a:rPr>
              <a:t>(6.0);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  </a:t>
            </a:r>
            <a:r>
              <a:rPr lang="en-US" dirty="0" err="1" smtClean="0">
                <a:solidFill>
                  <a:srgbClr val="0070C0"/>
                </a:solidFill>
              </a:rPr>
              <a:t>b.setZ</a:t>
            </a:r>
            <a:r>
              <a:rPr lang="en-US" dirty="0" smtClean="0">
                <a:solidFill>
                  <a:srgbClr val="0070C0"/>
                </a:solidFill>
              </a:rPr>
              <a:t>(2.0);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263284" y="4638747"/>
            <a:ext cx="347979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changes the coordinates of</a:t>
            </a:r>
          </a:p>
          <a:p>
            <a:r>
              <a:rPr lang="en-US" dirty="0" smtClean="0">
                <a:latin typeface="+mn-lt"/>
              </a:rPr>
              <a:t>one of the points (without asking</a:t>
            </a:r>
          </a:p>
          <a:p>
            <a:r>
              <a:rPr lang="en-US" dirty="0" smtClean="0">
                <a:latin typeface="+mn-lt"/>
              </a:rPr>
              <a:t>the triangle for the point first)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51475" y="145401"/>
          <a:ext cx="3890770" cy="60350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smtClean="0">
                          <a:latin typeface="Courier New" pitchFamily="49" charset="0"/>
                          <a:cs typeface="Courier New" pitchFamily="49" charset="0"/>
                        </a:rPr>
                        <a:t>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sameObj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true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-1.0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5090463" y="426407"/>
          <a:ext cx="3890770" cy="536448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1094533"/>
                <a:gridCol w="701207"/>
                <a:gridCol w="2095030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0.5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6.0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rgbClr val="0070C0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Point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x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y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0.0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z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-3.0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550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Triangle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pA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pB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US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pC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cxnSp>
        <p:nvCxnSpPr>
          <p:cNvPr id="21" name="Straight Connector 20"/>
          <p:cNvCxnSpPr/>
          <p:nvPr/>
        </p:nvCxnSpPr>
        <p:spPr>
          <a:xfrm>
            <a:off x="3074218" y="6194136"/>
            <a:ext cx="0" cy="115214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074218" y="6309350"/>
            <a:ext cx="1901031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975249" y="145401"/>
            <a:ext cx="0" cy="616395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75249" y="145401"/>
            <a:ext cx="2765136" cy="0"/>
          </a:xfrm>
          <a:prstGeom prst="line">
            <a:avLst/>
          </a:prstGeom>
          <a:ln w="2857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7740385" y="145401"/>
            <a:ext cx="0" cy="288035"/>
          </a:xfrm>
          <a:prstGeom prst="straightConnector1">
            <a:avLst/>
          </a:prstGeom>
          <a:ln w="28575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Content Placeholder 5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public static final Elvis INSTANCE = new Elvis();</a:t>
            </a:r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CA" sz="1800" smtClean="0"/>
              <a:t>this.beltSize = CURRENT_YEAR – 1930;</a:t>
            </a:r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FontTx/>
              <a:buAutoNum type="arabicPeriod"/>
            </a:pPr>
            <a:endParaRPr lang="en-CA" sz="1800" smtClean="0"/>
          </a:p>
          <a:p>
            <a:pPr marL="342900" indent="-342900" eaLnBrk="1" hangingPunct="1">
              <a:buClr>
                <a:schemeClr val="tx1"/>
              </a:buClr>
              <a:buFontTx/>
              <a:buAutoNum type="arabicPeriod"/>
            </a:pPr>
            <a:r>
              <a:rPr lang="en-US" sz="1800" smtClean="0"/>
              <a:t>private static final int CURRENT_YEAR = </a:t>
            </a:r>
            <a:br>
              <a:rPr lang="en-US" sz="1800" smtClean="0"/>
            </a:br>
            <a:r>
              <a:rPr lang="en-US" sz="1800" smtClean="0"/>
              <a:t>           Calendar.getInstance().get(Calendar.YEAR);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the problem occurs because initializing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requires a valid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Clr>
                <a:schemeClr val="tx1"/>
              </a:buClr>
              <a:buFont typeface="Arial" charset="0"/>
              <a:buChar char="•"/>
            </a:pPr>
            <a:r>
              <a:rPr lang="en-US" sz="2600" b="0" smtClean="0">
                <a:latin typeface="Constantia" pitchFamily="18" charset="0"/>
              </a:rPr>
              <a:t>solution: move </a:t>
            </a:r>
            <a:r>
              <a:rPr lang="en-US" sz="2400" smtClean="0"/>
              <a:t>CURRENT_YEAR</a:t>
            </a:r>
            <a:r>
              <a:rPr lang="en-US" sz="2600" b="0" smtClean="0">
                <a:latin typeface="Constantia" pitchFamily="18" charset="0"/>
              </a:rPr>
              <a:t> before </a:t>
            </a:r>
            <a:r>
              <a:rPr lang="en-US" sz="2400" smtClean="0"/>
              <a:t>INSTANCE</a:t>
            </a:r>
            <a:r>
              <a:rPr lang="en-US" sz="2600" b="0" smtClean="0">
                <a:latin typeface="Constantia" pitchFamily="18" charset="0"/>
              </a:rPr>
              <a:t> </a:t>
            </a:r>
          </a:p>
          <a:p>
            <a:pPr marL="342900" indent="-342900" eaLnBrk="1" hangingPunct="1">
              <a:buFontTx/>
              <a:buAutoNum type="arabicPeriod"/>
            </a:pPr>
            <a:endParaRPr lang="en-US" sz="18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463842-1A81-4AD4-846E-B63D71D91D27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686050" y="1925638"/>
            <a:ext cx="2528888" cy="64611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CURRENT_YEAR == 0</a:t>
            </a:r>
          </a:p>
          <a:p>
            <a:pPr algn="ctr">
              <a:defRPr/>
            </a:pPr>
            <a:r>
              <a:rPr lang="en-US" dirty="0">
                <a:solidFill>
                  <a:srgbClr val="FF0000"/>
                </a:solidFill>
                <a:latin typeface="+mn-lt"/>
                <a:cs typeface="Courier New" pitchFamily="49" charset="0"/>
              </a:rPr>
              <a:t>at this point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Aggregation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if a client gets a reference to one of the triangle's points, then the client can change the position of the point </a:t>
            </a:r>
            <a:r>
              <a:rPr lang="en-US" i="1" dirty="0" smtClean="0"/>
              <a:t>without asking the triangle</a:t>
            </a:r>
            <a:r>
              <a:rPr lang="en-US" dirty="0" smtClean="0"/>
              <a:t>  </a:t>
            </a:r>
          </a:p>
          <a:p>
            <a:endParaRPr lang="en-US" dirty="0" smtClean="0"/>
          </a:p>
          <a:p>
            <a:r>
              <a:rPr lang="en-US" dirty="0" smtClean="0"/>
              <a:t>run demo program in class here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27912B-9EF0-4FEA-B516-509FE42DFA1A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134194-C141-41B8-B5B5-C8570DAC61C1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    </a:t>
            </a:r>
            <a:r>
              <a:rPr lang="en-US" dirty="0" err="1" smtClean="0"/>
              <a:t>pointB</a:t>
            </a:r>
            <a:r>
              <a:rPr lang="en-US" dirty="0" smtClean="0"/>
              <a:t> </a:t>
            </a:r>
            <a:r>
              <a:rPr lang="en-US" dirty="0" smtClean="0"/>
              <a:t>= new Point(0.0, 1.0, -3.0);</a:t>
            </a:r>
          </a:p>
          <a:p>
            <a:r>
              <a:rPr lang="en-US" dirty="0" smtClean="0"/>
              <a:t>    tri = new Triangle(new Point(-1.0, -1.0, -3.0),</a:t>
            </a:r>
          </a:p>
          <a:p>
            <a:r>
              <a:rPr lang="en-US" dirty="0" smtClean="0"/>
              <a:t>                       </a:t>
            </a:r>
            <a:r>
              <a:rPr lang="en-US" dirty="0" err="1" smtClean="0"/>
              <a:t>pointB</a:t>
            </a:r>
            <a:r>
              <a:rPr lang="en-US" dirty="0" smtClean="0"/>
              <a:t>,</a:t>
            </a:r>
          </a:p>
          <a:p>
            <a:r>
              <a:rPr lang="en-US" dirty="0" smtClean="0"/>
              <a:t>                       new Point(2.0, 0.0, -3.0</a:t>
            </a:r>
            <a:r>
              <a:rPr lang="en-US" dirty="0" smtClean="0"/>
              <a:t>));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dirty="0" smtClean="0"/>
              <a:t>   // </a:t>
            </a:r>
            <a:r>
              <a:rPr lang="en-US" dirty="0" smtClean="0"/>
              <a:t>Draw triangle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gl.glBegin</a:t>
            </a:r>
            <a:r>
              <a:rPr lang="en-US" dirty="0" smtClean="0"/>
              <a:t>(GL2.GL_TRIANGLES);</a:t>
            </a:r>
          </a:p>
          <a:p>
            <a:r>
              <a:rPr lang="en-US" dirty="0" smtClean="0"/>
              <a:t>    gl.glColor3f(0.0f, 1.0f, 1.0f); // set the color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tri.getA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tri.getB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</a:p>
          <a:p>
            <a:r>
              <a:rPr lang="en-US" dirty="0" smtClean="0"/>
              <a:t>    gl.glVertex3d(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getX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getY</a:t>
            </a:r>
            <a:r>
              <a:rPr lang="en-US" dirty="0" smtClean="0"/>
              <a:t>(),</a:t>
            </a:r>
          </a:p>
          <a:p>
            <a:r>
              <a:rPr lang="en-US" dirty="0" smtClean="0"/>
              <a:t>                  </a:t>
            </a:r>
            <a:r>
              <a:rPr lang="en-US" dirty="0" err="1" smtClean="0"/>
              <a:t>tri.getC</a:t>
            </a:r>
            <a:r>
              <a:rPr lang="en-US" dirty="0" smtClean="0"/>
              <a:t>().</a:t>
            </a:r>
            <a:r>
              <a:rPr lang="en-US" dirty="0" err="1" smtClean="0"/>
              <a:t>getZ</a:t>
            </a:r>
            <a:r>
              <a:rPr lang="en-US" dirty="0" smtClean="0"/>
              <a:t>());</a:t>
            </a:r>
            <a:endParaRPr lang="en-US" u="sng" dirty="0" smtClean="0"/>
          </a:p>
          <a:p>
            <a:r>
              <a:rPr lang="en-US" dirty="0" smtClean="0"/>
              <a:t>    </a:t>
            </a:r>
            <a:r>
              <a:rPr lang="en-US" dirty="0" err="1" smtClean="0"/>
              <a:t>gl.glEnd</a:t>
            </a:r>
            <a:r>
              <a:rPr lang="en-US" dirty="0" smtClean="0"/>
              <a:t>();</a:t>
            </a:r>
          </a:p>
          <a:p>
            <a:endParaRPr lang="en-US" dirty="0" smtClean="0"/>
          </a:p>
          <a:p>
            <a:r>
              <a:rPr lang="en-US" dirty="0" smtClean="0"/>
              <a:t>    // the client moves a point without help from the triangle</a:t>
            </a:r>
          </a:p>
          <a:p>
            <a:r>
              <a:rPr lang="en-US" dirty="0" smtClean="0"/>
              <a:t>    delta += 0.05f;</a:t>
            </a:r>
          </a:p>
          <a:p>
            <a:r>
              <a:rPr lang="en-US" dirty="0" smtClean="0"/>
              <a:t>    </a:t>
            </a:r>
            <a:r>
              <a:rPr lang="en-US" dirty="0" err="1" smtClean="0"/>
              <a:t>pointB.setY</a:t>
            </a:r>
            <a:r>
              <a:rPr lang="en-US" dirty="0" smtClean="0"/>
              <a:t>(1.0 + Math.sin(delta));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77050" y="491043"/>
            <a:ext cx="2093971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and triangle</a:t>
            </a:r>
          </a:p>
          <a:p>
            <a:r>
              <a:rPr lang="en-US" dirty="0" smtClean="0">
                <a:latin typeface="+mn-lt"/>
              </a:rPr>
              <a:t>share a reference to</a:t>
            </a:r>
          </a:p>
          <a:p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877050" y="2919955"/>
            <a:ext cx="2129044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draw the triangle</a:t>
            </a:r>
          </a:p>
          <a:p>
            <a:r>
              <a:rPr lang="en-US" dirty="0" smtClean="0">
                <a:latin typeface="+mn-lt"/>
              </a:rPr>
              <a:t>by asking 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tri</a:t>
            </a:r>
            <a:r>
              <a:rPr lang="en-US" dirty="0" smtClean="0">
                <a:latin typeface="+mn-lt"/>
              </a:rPr>
              <a:t> for</a:t>
            </a:r>
          </a:p>
          <a:p>
            <a:r>
              <a:rPr lang="en-US" dirty="0" smtClean="0">
                <a:latin typeface="+mn-lt"/>
              </a:rPr>
              <a:t>the coordinates</a:t>
            </a:r>
          </a:p>
          <a:p>
            <a:r>
              <a:rPr lang="en-US" dirty="0" smtClean="0">
                <a:latin typeface="+mn-lt"/>
              </a:rPr>
              <a:t>of each of its points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473031" y="491042"/>
            <a:ext cx="288035" cy="864105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Brace 9"/>
          <p:cNvSpPr/>
          <p:nvPr/>
        </p:nvSpPr>
        <p:spPr>
          <a:xfrm>
            <a:off x="6473031" y="2449681"/>
            <a:ext cx="288035" cy="2131459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Brace 10"/>
          <p:cNvSpPr/>
          <p:nvPr/>
        </p:nvSpPr>
        <p:spPr>
          <a:xfrm>
            <a:off x="6473031" y="5502852"/>
            <a:ext cx="288035" cy="4608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876280" y="5501234"/>
            <a:ext cx="216206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client uses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pointB</a:t>
            </a:r>
            <a:r>
              <a:rPr lang="en-US" dirty="0" smtClean="0">
                <a:latin typeface="+mn-lt"/>
              </a:rPr>
              <a:t> </a:t>
            </a:r>
          </a:p>
          <a:p>
            <a:r>
              <a:rPr lang="en-US" dirty="0" smtClean="0">
                <a:latin typeface="+mn-lt"/>
              </a:rPr>
              <a:t>to change the point</a:t>
            </a:r>
          </a:p>
          <a:p>
            <a:r>
              <a:rPr lang="en-US" dirty="0" smtClean="0">
                <a:latin typeface="+mn-lt"/>
              </a:rPr>
              <a:t>coordinates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[notes Chapter 4]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7E9A1A-4C69-4C85-92D2-C9CA0414C866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</a:t>
            </a:r>
            <a:r>
              <a:rPr lang="en-US" dirty="0" smtClean="0"/>
              <a:t>terms aggregation and composition are used to describe a relationship between objects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both </a:t>
            </a:r>
            <a:r>
              <a:rPr lang="en-US" dirty="0" smtClean="0"/>
              <a:t>terms describe the </a:t>
            </a:r>
            <a:r>
              <a:rPr lang="en-US" i="1" dirty="0" smtClean="0"/>
              <a:t>has-a</a:t>
            </a:r>
            <a:r>
              <a:rPr lang="en-US" dirty="0" smtClean="0"/>
              <a:t> relationship</a:t>
            </a:r>
          </a:p>
          <a:p>
            <a:pPr lvl="2" eaLnBrk="1" hangingPunct="1">
              <a:defRPr/>
            </a:pPr>
            <a:r>
              <a:rPr lang="en-US" dirty="0" smtClean="0"/>
              <a:t>the university has-a collection of departments</a:t>
            </a:r>
          </a:p>
          <a:p>
            <a:pPr lvl="2" eaLnBrk="1" hangingPunct="1">
              <a:defRPr/>
            </a:pPr>
            <a:r>
              <a:rPr lang="en-US" dirty="0" smtClean="0"/>
              <a:t>each department has-a collection of </a:t>
            </a:r>
            <a:r>
              <a:rPr lang="en-US" dirty="0" smtClean="0"/>
              <a:t>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Aggregation and Composition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composition </a:t>
            </a:r>
            <a:r>
              <a:rPr lang="en-US" dirty="0" smtClean="0"/>
              <a:t>implies ownership</a:t>
            </a:r>
          </a:p>
          <a:p>
            <a:pPr lvl="2" eaLnBrk="1" hangingPunct="1">
              <a:defRPr/>
            </a:pPr>
            <a:r>
              <a:rPr lang="en-US" dirty="0" smtClean="0"/>
              <a:t>if the university disappears then all of its departments disappear</a:t>
            </a:r>
          </a:p>
          <a:p>
            <a:pPr lvl="2" eaLnBrk="1" hangingPunct="1">
              <a:defRPr/>
            </a:pPr>
            <a:r>
              <a:rPr lang="en-US" dirty="0" smtClean="0"/>
              <a:t>a university is a </a:t>
            </a:r>
            <a:r>
              <a:rPr lang="en-US" i="1" dirty="0" smtClean="0"/>
              <a:t>composition</a:t>
            </a:r>
            <a:r>
              <a:rPr lang="en-US" dirty="0" smtClean="0"/>
              <a:t> of departments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aggregation </a:t>
            </a:r>
            <a:r>
              <a:rPr lang="en-US" dirty="0" smtClean="0"/>
              <a:t>does not imply ownership</a:t>
            </a:r>
          </a:p>
          <a:p>
            <a:pPr lvl="2" eaLnBrk="1" hangingPunct="1">
              <a:defRPr/>
            </a:pPr>
            <a:r>
              <a:rPr lang="en-US" dirty="0" smtClean="0"/>
              <a:t>if a department disappears then the professors do not disappear</a:t>
            </a:r>
          </a:p>
          <a:p>
            <a:pPr lvl="2" eaLnBrk="1" hangingPunct="1">
              <a:defRPr/>
            </a:pPr>
            <a:r>
              <a:rPr lang="en-US" dirty="0" smtClean="0"/>
              <a:t>a department is an </a:t>
            </a:r>
            <a:r>
              <a:rPr lang="en-US" i="1" dirty="0" smtClean="0"/>
              <a:t>aggregation</a:t>
            </a:r>
            <a:r>
              <a:rPr lang="en-US" dirty="0" smtClean="0"/>
              <a:t> of professors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C88F5-6D87-4FF8-B73D-8439904395FC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CA" smtClean="0"/>
              <a:t>Aggregation</a:t>
            </a:r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suppose a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has a name and a date of birth</a:t>
            </a:r>
          </a:p>
          <a:p>
            <a:pPr eaLnBrk="1" hangingPunct="1">
              <a:defRPr/>
            </a:pPr>
            <a:endParaRPr lang="en-CA" dirty="0" smtClean="0"/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public class Person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String name;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private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Person(String name,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this.name = name;  </a:t>
            </a: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this.birthDate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=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endParaRPr lang="en-CA" sz="1600" b="1" dirty="0" smtClean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public Date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getBirthDate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() {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  return </a:t>
            </a:r>
            <a:r>
              <a:rPr lang="en-CA" sz="1600" b="1" dirty="0" err="1" smtClean="0">
                <a:latin typeface="Courier New" pitchFamily="49" charset="0"/>
                <a:cs typeface="Courier New" pitchFamily="49" charset="0"/>
              </a:rPr>
              <a:t>birthDate</a:t>
            </a: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;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  }</a:t>
            </a:r>
          </a:p>
          <a:p>
            <a:pPr eaLnBrk="1" hangingPunct="1">
              <a:buFont typeface="Wingdings 3" pitchFamily="18" charset="2"/>
              <a:buNone/>
              <a:defRPr/>
            </a:pPr>
            <a:r>
              <a:rPr lang="en-CA" sz="1600" b="1" dirty="0" smtClean="0">
                <a:latin typeface="Courier New" pitchFamily="49" charset="0"/>
                <a:cs typeface="Courier New" pitchFamily="49" charset="0"/>
              </a:rPr>
              <a:t>}</a:t>
            </a:r>
            <a:endParaRPr lang="en-US" sz="16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84296F-1365-4F23-B193-F5EC7353EE33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125"/>
          </a:xfrm>
        </p:spPr>
        <p:txBody>
          <a:bodyPr/>
          <a:lstStyle/>
          <a:p>
            <a:pPr eaLnBrk="1" hangingPunct="1">
              <a:defRPr/>
            </a:pPr>
            <a:r>
              <a:rPr lang="en-CA" dirty="0" smtClean="0"/>
              <a:t>the </a:t>
            </a:r>
            <a:r>
              <a:rPr lang="en-CA" sz="24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example uses aggregation</a:t>
            </a:r>
          </a:p>
          <a:p>
            <a:pPr lvl="1" eaLnBrk="1" hangingPunct="1">
              <a:defRPr/>
            </a:pPr>
            <a:r>
              <a:rPr lang="en-CA" dirty="0" smtClean="0"/>
              <a:t>notice that the constructor does not make a copy of the name and birth date objects passed to it</a:t>
            </a:r>
          </a:p>
          <a:p>
            <a:pPr lvl="1" eaLnBrk="1" hangingPunct="1">
              <a:defRPr/>
            </a:pPr>
            <a:r>
              <a:rPr lang="en-CA" dirty="0" smtClean="0"/>
              <a:t>the name and birth date objects are shared with the client</a:t>
            </a:r>
          </a:p>
          <a:p>
            <a:pPr lvl="1" eaLnBrk="1" hangingPunct="1">
              <a:defRPr/>
            </a:pPr>
            <a:r>
              <a:rPr lang="en-CA" dirty="0" smtClean="0"/>
              <a:t>both the client and the </a:t>
            </a:r>
            <a:r>
              <a:rPr lang="en-CA" sz="2000" b="1" dirty="0" smtClean="0">
                <a:latin typeface="Courier New" pitchFamily="49" charset="0"/>
                <a:cs typeface="Courier New" pitchFamily="49" charset="0"/>
              </a:rPr>
              <a:t>Person</a:t>
            </a:r>
            <a:r>
              <a:rPr lang="en-CA" dirty="0" smtClean="0"/>
              <a:t> instance are holding references to the same name and birth 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AFC3B2-5007-474C-9A6F-BE77A6E98A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720725" y="4057650"/>
            <a:ext cx="7702550" cy="1428750"/>
          </a:xfrm>
          <a:prstGeom prst="rect">
            <a:avLst/>
          </a:prstGeom>
          <a:solidFill>
            <a:srgbClr val="CCFFCC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CA" b="1">
                <a:latin typeface="Courier New" pitchFamily="49" charset="0"/>
                <a:cs typeface="Courier New" pitchFamily="49" charset="0"/>
              </a:rPr>
              <a:t>// client code somewhere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String s = "Billy Bob";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Date d = new Date(91, 2, 26);  // March 26, 1991</a:t>
            </a:r>
          </a:p>
          <a:p>
            <a:r>
              <a:rPr lang="en-CA" b="1">
                <a:latin typeface="Courier New" pitchFamily="49" charset="0"/>
                <a:cs typeface="Courier New" pitchFamily="49" charset="0"/>
              </a:rPr>
              <a:t>Person p = new Person(s, d);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2FC4D03-3238-4BCB-9263-7F94230C5EF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257300" y="457200"/>
          <a:ext cx="7429498" cy="5730240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514599"/>
                <a:gridCol w="914400"/>
                <a:gridCol w="4000499"/>
              </a:tblGrid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64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/>
                        <a:t>client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String object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800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800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Date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...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450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Person</a:t>
                      </a:r>
                      <a:r>
                        <a:rPr lang="en-CA" sz="1600" b="1" baseline="0" dirty="0" smtClean="0">
                          <a:latin typeface="Courier New" pitchFamily="49" charset="0"/>
                          <a:cs typeface="Courier New" pitchFamily="49" charset="0"/>
                        </a:rPr>
                        <a:t> object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smtClean="0">
                          <a:latin typeface="Courier New" pitchFamily="49" charset="0"/>
                          <a:cs typeface="Courier New" pitchFamily="49" charset="0"/>
                        </a:rPr>
                        <a:t>name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250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r>
                        <a:rPr lang="en-CA" sz="1600" b="1" dirty="0" err="1" smtClean="0">
                          <a:latin typeface="Courier New" pitchFamily="49" charset="0"/>
                          <a:cs typeface="Courier New" pitchFamily="49" charset="0"/>
                        </a:rPr>
                        <a:t>birthDate</a:t>
                      </a:r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600" b="1" dirty="0" smtClean="0">
                          <a:solidFill>
                            <a:schemeClr val="tx1"/>
                          </a:solidFill>
                          <a:latin typeface="Courier New" pitchFamily="49" charset="0"/>
                          <a:cs typeface="Courier New" pitchFamily="49" charset="0"/>
                        </a:rPr>
                        <a:t>350</a:t>
                      </a:r>
                      <a:endParaRPr lang="en-US" sz="1600" b="1" dirty="0">
                        <a:solidFill>
                          <a:schemeClr val="tx1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0070C0"/>
                        </a:solidFill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b="1" dirty="0">
                        <a:latin typeface="Courier New" pitchFamily="49" charset="0"/>
                        <a:cs typeface="Courier New" pitchFamily="49" charset="0"/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ppt/theme/themeOverride2.xml><?xml version="1.0" encoding="utf-8"?>
<a:themeOverride xmlns:a="http://schemas.openxmlformats.org/drawingml/2006/main">
  <a:clrScheme name="Grayscale">
    <a:dk1>
      <a:sysClr val="windowText" lastClr="000000"/>
    </a:dk1>
    <a:lt1>
      <a:sysClr val="window" lastClr="FFFFFF"/>
    </a:lt1>
    <a:dk2>
      <a:srgbClr val="000000"/>
    </a:dk2>
    <a:lt2>
      <a:srgbClr val="F8F8F8"/>
    </a:lt2>
    <a:accent1>
      <a:srgbClr val="DDDDDD"/>
    </a:accent1>
    <a:accent2>
      <a:srgbClr val="B2B2B2"/>
    </a:accent2>
    <a:accent3>
      <a:srgbClr val="969696"/>
    </a:accent3>
    <a:accent4>
      <a:srgbClr val="808080"/>
    </a:accent4>
    <a:accent5>
      <a:srgbClr val="5F5F5F"/>
    </a:accent5>
    <a:accent6>
      <a:srgbClr val="4D4D4D"/>
    </a:accent6>
    <a:hlink>
      <a:srgbClr val="5F5F5F"/>
    </a:hlink>
    <a:folHlink>
      <a:srgbClr val="9191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6223</TotalTime>
  <Words>1769</Words>
  <Application>Microsoft Office PowerPoint</Application>
  <PresentationFormat>On-screen Show (4:3)</PresentationFormat>
  <Paragraphs>514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Origin</vt:lpstr>
      <vt:lpstr>A Singleton Puzzle: What is Printed?</vt:lpstr>
      <vt:lpstr>A Singleton Puzzle: Solution</vt:lpstr>
      <vt:lpstr>Slide 3</vt:lpstr>
      <vt:lpstr>Aggregation and Composition</vt:lpstr>
      <vt:lpstr>Aggregation and Composition</vt:lpstr>
      <vt:lpstr>Aggregation and Composition</vt:lpstr>
      <vt:lpstr>Aggregation</vt:lpstr>
      <vt:lpstr>Slide 8</vt:lpstr>
      <vt:lpstr>Slide 9</vt:lpstr>
      <vt:lpstr>Slide 10</vt:lpstr>
      <vt:lpstr>Slide 11</vt:lpstr>
      <vt:lpstr>Slide 12</vt:lpstr>
      <vt:lpstr>UML Class Diagram for Aggregation</vt:lpstr>
      <vt:lpstr>Another Aggregation Example</vt:lpstr>
      <vt:lpstr>Slide 15</vt:lpstr>
      <vt:lpstr>Slide 16</vt:lpstr>
      <vt:lpstr>Aggregation Example</vt:lpstr>
      <vt:lpstr>Triangle</vt:lpstr>
      <vt:lpstr>Triangle</vt:lpstr>
      <vt:lpstr>Triangle</vt:lpstr>
      <vt:lpstr>Triangle Aggregation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Triangle Aggregation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Utilities</dc:title>
  <dc:creator>mab</dc:creator>
  <cp:lastModifiedBy>burton</cp:lastModifiedBy>
  <cp:revision>530</cp:revision>
  <dcterms:created xsi:type="dcterms:W3CDTF">2006-08-16T00:00:00Z</dcterms:created>
  <dcterms:modified xsi:type="dcterms:W3CDTF">2013-01-27T20:04:31Z</dcterms:modified>
</cp:coreProperties>
</file>