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6"/>
  </p:notesMasterIdLst>
  <p:sldIdLst>
    <p:sldId id="385" r:id="rId2"/>
    <p:sldId id="361" r:id="rId3"/>
    <p:sldId id="368" r:id="rId4"/>
    <p:sldId id="363" r:id="rId5"/>
    <p:sldId id="364" r:id="rId6"/>
    <p:sldId id="382" r:id="rId7"/>
    <p:sldId id="365" r:id="rId8"/>
    <p:sldId id="383" r:id="rId9"/>
    <p:sldId id="366" r:id="rId10"/>
    <p:sldId id="367" r:id="rId11"/>
    <p:sldId id="376" r:id="rId12"/>
    <p:sldId id="369" r:id="rId13"/>
    <p:sldId id="370" r:id="rId14"/>
    <p:sldId id="371" r:id="rId15"/>
    <p:sldId id="380" r:id="rId16"/>
    <p:sldId id="372" r:id="rId17"/>
    <p:sldId id="373" r:id="rId18"/>
    <p:sldId id="374" r:id="rId19"/>
    <p:sldId id="375" r:id="rId20"/>
    <p:sldId id="384" r:id="rId21"/>
    <p:sldId id="377" r:id="rId22"/>
    <p:sldId id="378" r:id="rId23"/>
    <p:sldId id="379" r:id="rId24"/>
    <p:sldId id="38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1194" y="-84"/>
      </p:cViewPr>
      <p:guideLst>
        <p:guide orient="horz" pos="2160"/>
        <p:guide orient="horz" pos="1761"/>
        <p:guide orient="horz" pos="2305"/>
        <p:guide pos="2880"/>
        <p:guide pos="4608"/>
        <p:guide pos="2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64C1659-EFB5-4216-A24A-34CA615595A3}" type="datetimeFigureOut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D7BF33-693F-473D-975B-BEC4BDF5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9E6A909B-1BD2-41FA-A2F2-730FEF79AC17}" type="datetime1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DE498-9F76-442C-8B49-5B5B45EAD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030B1-AB4F-4CF6-9CBE-7A38C1CAB5EE}" type="datetime1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82893-618D-427E-B69A-6CDC98902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280C3-F69E-424D-8853-0FA03599A4D3}" type="datetime1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CB8FC-5153-40F6-BC1A-26CFFBBCA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64CA-E1A3-47A2-8B0F-21A11C8C74E3}" type="datetime1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0335-3BDE-4D91-8349-71B7DF4A2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CB571-56B9-43EA-BCC2-08501EE7FD31}" type="datetime1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92A0-5C8F-4725-A4B5-01A2AD50B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7AF7C-079D-4A89-966C-C72C7DF194F0}" type="datetime1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D1C40-F9EF-4357-BE89-11D65BEFD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C8C10-A64C-4B86-951D-429DF6A8C5A0}" type="datetime1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0C347-FC9F-4498-A34B-8B578ACE7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45EDE-92E7-4727-9BEB-F73CCF8ADDCF}" type="datetime1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8436E-CD55-48FC-94D9-D2EAD1991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41F2-AED1-4B36-BCA5-743EB8DE2A3F}" type="datetime1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1628-1B70-4952-960D-267CC0F21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78EE-B8B1-40C5-9C35-190DAB9F0C27}" type="datetime1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A6008-C7D9-4210-89FD-B7CD9C5B0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1CB4-B733-4889-AADD-473C155524EF}" type="datetime1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0DDF3-415A-42DB-BF8A-E53260E5E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A2312-B775-4911-9FFC-19D3F8F568F4}" type="datetime1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D83F-DD2D-4506-93A7-A0116975D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C35D17-9D86-47F9-9FB6-31E0FB467797}" type="datetime1">
              <a:rPr lang="en-US"/>
              <a:pPr>
                <a:defRPr/>
              </a:pPr>
              <a:t>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404DFF-0D24-4C53-ADA3-B685DA09A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Map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Mixing Static and Non-static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Multiton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792A0-5C8F-4725-A4B5-01A2AD50B6C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E281D9-5309-4CF5-B615-D5D57EC512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439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values can be retrieved from the map using only the key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the key is not in the map the value returned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720725" y="2228850"/>
            <a:ext cx="7702550" cy="40005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Map&lt;String,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 m =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ago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(416, 979, 6648);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String key = 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"4169796648"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ago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gallery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            // == ago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art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"4169796648"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);      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// == ago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pizza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"4169671111</a:t>
            </a:r>
            <a:r>
              <a:rPr lang="en-CA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== 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4F6257-24D6-4203-B245-11D361E4A3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map is not allowed to hold duplicate keys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you re-use a key to insert a new object, the existing object corresponding to the key is removed and the new object inserted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564895"/>
            <a:ext cx="7702550" cy="2530138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400" b="1" dirty="0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sz="1400" b="1" dirty="0">
                <a:latin typeface="Courier New" pitchFamily="49" charset="0"/>
                <a:cs typeface="Courier New" pitchFamily="49" charset="0"/>
              </a:rPr>
              <a:t>Map&lt;String, </a:t>
            </a:r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&gt; m =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 ago = new </a:t>
            </a:r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(416, 979, 6648);</a:t>
            </a:r>
          </a:p>
          <a:p>
            <a:r>
              <a:rPr lang="en-CA" sz="1400" b="1" dirty="0">
                <a:latin typeface="Courier New" pitchFamily="49" charset="0"/>
                <a:cs typeface="Courier New" pitchFamily="49" charset="0"/>
              </a:rPr>
              <a:t>String key = </a:t>
            </a:r>
            <a:r>
              <a:rPr lang="en-CA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"4169796648"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ago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);                               // add ago</a:t>
            </a:r>
          </a:p>
          <a:p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(m);</a:t>
            </a:r>
          </a:p>
          <a:p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sz="1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(905, 760, 1911</a:t>
            </a: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);   // replaces ago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(m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5618066"/>
            <a:ext cx="7702550" cy="57607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{4169796648=(416) 979-6648}</a:t>
            </a:r>
          </a:p>
          <a:p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{4169796648=(905) 760-1911}</a:t>
            </a:r>
          </a:p>
          <a:p>
            <a:endParaRPr lang="en-CA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331" y="5214817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prints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Mutable Keys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DFD76E-0265-495C-A949-6918EF017B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from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  <a:hlinkClick r:id="rId2"/>
              </a:rPr>
              <a:t>http://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  <a:hlinkClick r:id="rId2"/>
              </a:rPr>
              <a:t>docs.oracle.com/javase/7/docs/api/java/util/Map.html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CA" sz="1600" b="1" dirty="0" smtClean="0">
                <a:latin typeface="Courier New" pitchFamily="49" charset="0"/>
                <a:cs typeface="Courier New" pitchFamily="49" charset="0"/>
              </a:rPr>
            </a:br>
            <a:endParaRPr lang="en-CA" sz="1600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Note: great care must be exercised if mutable objects are used as map keys. The </a:t>
            </a:r>
            <a:r>
              <a:rPr lang="en-CA" dirty="0" err="1" smtClean="0"/>
              <a:t>behavior</a:t>
            </a:r>
            <a:r>
              <a:rPr lang="en-CA" dirty="0" smtClean="0"/>
              <a:t> of a map is not specified if the value of an object is changed in a manner that affects equals comparisons while the object is a key in the map.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0B07AE-F1FD-42B5-B4A5-AC76CB516E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74395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MutableKey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Map&lt;Date, String&gt; m = new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&lt;Date, String&gt;();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Date d1 = new Date(100, 0, 1);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Date d2 = new Date(100, 0, 2);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Date d3 = new Date(100, 0, 3);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(d1, "Jan 1, 2000");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(d2, "Jan 2, 2000");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(d3, "Jan 3, 2000");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d2.setYear(101);           //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mutator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("d1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(d1));  // d1 Jan 1, 2000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("d2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(d2));  // d2 Jan 2, 2000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("d3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(d3));  // d3 null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29000" y="5943600"/>
            <a:ext cx="5429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nstantia" pitchFamily="18" charset="0"/>
              </a:rPr>
              <a:t>change TreeMap to HashMap and see what happens</a:t>
            </a:r>
            <a:endParaRPr lang="en-US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9319" y="3774642"/>
            <a:ext cx="245176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don't mutate keys;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bad things will happen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Making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a Multiton</a:t>
            </a:r>
            <a:endParaRPr lang="en-US" smtClean="0"/>
          </a:p>
        </p:txBody>
      </p:sp>
      <p:sp>
        <p:nvSpPr>
          <p:cNvPr id="1945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CF30C6-8478-4668-9103-0763A9D799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multiple instances (each with unique state</a:t>
            </a:r>
            <a:r>
              <a:rPr lang="en-CA" dirty="0" smtClean="0"/>
              <a:t>)</a:t>
            </a:r>
            <a:br>
              <a:rPr lang="en-CA" dirty="0" smtClean="0"/>
            </a:b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Map&lt;String,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instances = new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err="1" smtClean="0"/>
              <a:t>accessor</a:t>
            </a:r>
            <a:r>
              <a:rPr lang="en-CA" dirty="0" smtClean="0"/>
              <a:t> needs to provide state </a:t>
            </a:r>
            <a:r>
              <a:rPr lang="en-CA" dirty="0" smtClean="0"/>
              <a:t>information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will get an instance from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instances</a:t>
            </a:r>
            <a:r>
              <a:rPr lang="en-CA" dirty="0" smtClean="0"/>
              <a:t> if the instance is in the map; otherwise, it will create the new instance and put it in the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Making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a Multiton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79FE0A-D3D2-4077-A038-6FB5C7515E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require private constructors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prevent clients from creating instances on their own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clients should use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require immutability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prevent clients from modifying state, thus making the keys inconsistent with the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r>
              <a:rPr lang="en-CA" dirty="0" smtClean="0"/>
              <a:t> stored in the map</a:t>
            </a:r>
            <a:endParaRPr lang="en-US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the recipe for immutability...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3F0C7A-CB21-428D-9A31-09B2551BE5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21507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74395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public class PhoneNumber implements Comparable&lt;PhoneNumber&gt; 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Map&lt;String, PhoneNumber&gt; instances = 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new TreeMap&lt;String, PhoneNumber&gt;();</a:t>
            </a:r>
          </a:p>
          <a:p>
            <a:pPr>
              <a:buFont typeface="Wingdings 3" pitchFamily="18" charset="2"/>
              <a:buNone/>
            </a:pPr>
            <a:endParaRPr lang="en-CA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private final short areaCode;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private final short exchangeCode;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private final short stationCode;</a:t>
            </a:r>
          </a:p>
          <a:p>
            <a:pPr>
              <a:buFont typeface="Wingdings 3" pitchFamily="18" charset="2"/>
              <a:buNone/>
            </a:pPr>
            <a:endParaRPr lang="en-CA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PhoneNumber(int areaCode,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                    int exchangeCode,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                    int stationCode)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{ // identical to previous versions }</a:t>
            </a:r>
            <a:endParaRPr lang="en-US" sz="1800" b="1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F7332E-931E-4E6A-8DD8-8E8CBD948B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22531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80110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String key =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 +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 =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PhoneNumber.instances.get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if (n == null)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n = new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PhoneNumber.instances.put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(key, n);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return n;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remainder of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class ...</a:t>
            </a:r>
            <a:endParaRPr lang="en-US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10" y="1124720"/>
            <a:ext cx="31260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why is validation not needed?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48BFBF-CE9C-422F-B5F2-87A1D2F9B9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2355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80110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public class PhoneNumberClient {</a:t>
            </a: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public static void main(String[] args)  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PhoneNumber x = PhoneNumber.getInstance(416, 736, 2100);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PhoneNumber y = PhoneNumber.getInstance(416, 736, 2100);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PhoneNumber z = PhoneNumber.getInstance(905, 867, 5309);</a:t>
            </a: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System.out.println("x equals y: " + x.equals(y) +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              " and x == y: " + (x == y)); </a:t>
            </a: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System.out.println("x equals z: " + x.equals(z) +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              " and x == z: " + (x == z));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5600700"/>
            <a:ext cx="5010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equals y: true and x == y: true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equals z: false and x == z: false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Bonus Content</a:t>
            </a:r>
            <a:endParaRPr lang="en-US" smtClean="0"/>
          </a:p>
        </p:txBody>
      </p:sp>
      <p:sp>
        <p:nvSpPr>
          <p:cNvPr id="2457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849E2C-D372-4B9B-9C60-F9794719D9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notice that Singleton and </a:t>
            </a:r>
            <a:r>
              <a:rPr lang="en-CA" dirty="0" err="1" smtClean="0"/>
              <a:t>Multiton</a:t>
            </a:r>
            <a:r>
              <a:rPr lang="en-CA" dirty="0" smtClean="0"/>
              <a:t> use a static method to return an instance of a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static method that returns an instance of a class is called a </a:t>
            </a:r>
            <a:r>
              <a:rPr lang="en-CA" i="1" dirty="0" smtClean="0"/>
              <a:t>static factory method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factory because, as far as the client is concerned, the method creates an instance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similar to a constructor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Goals for Today</a:t>
            </a:r>
            <a:endParaRPr lang="en-US" smtClean="0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65C50C-A003-4364-B482-4213BF8BE8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Multiton</a:t>
            </a: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review maps</a:t>
            </a: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factory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</a:t>
            </a:r>
            <a:r>
              <a:rPr lang="en-CA" dirty="0" smtClean="0"/>
              <a:t>Factory Methods</a:t>
            </a:r>
            <a:endParaRPr lang="en-US" dirty="0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6846DC-851F-45BE-811F-3CEB9DBA7E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1450" y="1219200"/>
            <a:ext cx="88011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examples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java.lang.Integer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Integer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sz="1800" dirty="0" smtClean="0"/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Returns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instance representing the specified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value</a:t>
            </a:r>
            <a:r>
              <a:rPr lang="en-CA" dirty="0" smtClean="0"/>
              <a:t>.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java.util.Arrays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copyOf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 original,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newLength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dirty="0" smtClean="0"/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Copies the specified array, truncating or padding with zeros (if necessary) so the copy has the specified length.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Java API Static Factory Methods</a:t>
            </a:r>
            <a:endParaRPr lang="en-US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6846DC-851F-45BE-811F-3CEB9DBA7E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1450" y="1219200"/>
            <a:ext cx="88011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java.lang.String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>
                <a:solidFill>
                  <a:srgbClr val="0070C0"/>
                </a:solidFill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String format(String format, Object... 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Returns a formatted string using the specified format string and arguments. </a:t>
            </a: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cse1030.Complex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  <a:endParaRPr lang="en-CA" dirty="0" smtClean="0">
              <a:solidFill>
                <a:srgbClr val="0070C0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>
                <a:solidFill>
                  <a:srgbClr val="0070C0"/>
                </a:solidFill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Complex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s)</a:t>
            </a:r>
            <a:r>
              <a:rPr lang="en-CA" dirty="0" smtClean="0"/>
              <a:t> </a:t>
            </a: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Returns a </a:t>
            </a:r>
            <a:r>
              <a:rPr lang="en-CA" dirty="0" smtClean="0"/>
              <a:t>complex number holding the value represented by the given string.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05592D-878F-4A1F-B3BF-32A1F9FF18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1535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give meaningful names to static factory methods (unlike constructors)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class Person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age;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weight;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Person(String name,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age,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weight) { // ...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Person(String name,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age) { // ...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Person(String name,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weight) { // ...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2628900" y="5372100"/>
            <a:ext cx="3292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Constantia" pitchFamily="18" charset="0"/>
              </a:rPr>
              <a:t>illegal overload: same signature</a:t>
            </a:r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6865DA-DB85-4DD1-A0B0-3DC6A2EF78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1535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class Person {  // modified from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PEx's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attributes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Person(String name,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age,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weight) { // ...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Person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withAge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name,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age)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return new Person(name, age, DEFAULT_WEIGHT);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Person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withWeight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name,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weight) {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return new Person(name, DEFAULT_AGE, weight);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Singleton Puzzle: What is Printed?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EBC0CE-1AF1-4014-8AD5-5B0CAD7B7F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28676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Elvis {</a:t>
            </a:r>
          </a:p>
          <a:p>
            <a:r>
              <a:rPr lang="en-CA" sz="1800" smtClean="0"/>
              <a:t>  public static final Elvis INSTANCE = new Elvis();</a:t>
            </a:r>
          </a:p>
          <a:p>
            <a:r>
              <a:rPr lang="en-CA" sz="1800" smtClean="0"/>
              <a:t>  private final int beltSize;</a:t>
            </a:r>
          </a:p>
          <a:p>
            <a:r>
              <a:rPr lang="en-CA" sz="1800" smtClean="0"/>
              <a:t>  private static final int CURRENT_YEAR =</a:t>
            </a:r>
          </a:p>
          <a:p>
            <a:r>
              <a:rPr lang="en-CA" sz="1800" smtClean="0"/>
              <a:t>    Calendar.getInstance().get(Calendar.YEAR);</a:t>
            </a:r>
          </a:p>
          <a:p>
            <a:endParaRPr lang="en-CA" sz="800" smtClean="0"/>
          </a:p>
          <a:p>
            <a:r>
              <a:rPr lang="en-CA" sz="1800" smtClean="0"/>
              <a:t>  private Elvis() { this.beltSize = CURRENT_YEAR – 1930; }</a:t>
            </a:r>
          </a:p>
          <a:p>
            <a:endParaRPr lang="en-CA" sz="800" smtClean="0"/>
          </a:p>
          <a:p>
            <a:r>
              <a:rPr lang="en-CA" sz="1800" smtClean="0"/>
              <a:t>  public int getBeltSize() { return this.beltSize; }</a:t>
            </a:r>
          </a:p>
          <a:p>
            <a:endParaRPr lang="en-CA" sz="800" smtClean="0"/>
          </a:p>
          <a:p>
            <a:r>
              <a:rPr lang="en-CA" sz="1800" smtClean="0"/>
              <a:t>  public static void main(String[] args) {</a:t>
            </a:r>
          </a:p>
          <a:p>
            <a:r>
              <a:rPr lang="en-CA" sz="1800" smtClean="0"/>
              <a:t>    System.out.println("Elvis has a belt size of " +</a:t>
            </a:r>
          </a:p>
          <a:p>
            <a:r>
              <a:rPr lang="en-CA" sz="1800" smtClean="0"/>
              <a:t>                        INSTANCE.getBeltSize());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}</a:t>
            </a: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3429000" y="5943600"/>
            <a:ext cx="5429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nstantia" pitchFamily="18" charset="0"/>
              </a:rPr>
              <a:t>from Java Puzzlers by Joshua Bloch and Neal Gafter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Singleton UML Class Diagram</a:t>
            </a:r>
            <a:endParaRPr 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2633D8-EF6C-4A9A-B78B-A8540857A6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571750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Singleton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INSTANCE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Singleton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Singleton()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getInstance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 Singleton</a:t>
                      </a:r>
                    </a:p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One Instance per State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908DF7-637D-44D6-9B59-31ED0E76EF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673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Java language specification guarantees that identical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literals are not duplicated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prints: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same object? true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compiler ensures that identical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literals all refer to the same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single instance per unique state</a:t>
            </a:r>
            <a:endParaRPr lang="en-US" dirty="0"/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720725" y="2228850"/>
            <a:ext cx="7702550" cy="21717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String s1 = "xyz";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String s2 = "xyz";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how many String instances are there?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System.out.println("same object? " + (s1 == s2) 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7631113" y="5886450"/>
            <a:ext cx="1214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3.5]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Multiton</a:t>
            </a:r>
            <a:endParaRPr lang="en-US" smtClean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5AE5A8-8031-4C0F-B308-01C2BC08A9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i="1" dirty="0" smtClean="0"/>
              <a:t>singleton</a:t>
            </a:r>
            <a:r>
              <a:rPr lang="en-CA" dirty="0" smtClean="0"/>
              <a:t> class manages a single instance of the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i="1" dirty="0" err="1" smtClean="0"/>
              <a:t>multiton</a:t>
            </a:r>
            <a:r>
              <a:rPr lang="en-CA" dirty="0" smtClean="0"/>
              <a:t> class manages multiple instances of the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 you need to manage multiple instances?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collection of some sort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does the client request an instance with a particular state?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needs to pass the desired state as arguments to a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Singleton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Multiton</a:t>
            </a:r>
            <a:r>
              <a:rPr lang="en-CA" dirty="0" smtClean="0"/>
              <a:t> </a:t>
            </a:r>
            <a:r>
              <a:rPr lang="en-CA" dirty="0" smtClean="0"/>
              <a:t>UML </a:t>
            </a:r>
            <a:r>
              <a:rPr lang="en-CA" dirty="0" smtClean="0"/>
              <a:t>Diagram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2633D8-EF6C-4A9A-B78B-A8540857A6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355148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Singleton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INSTANCE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Singleton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Singleton()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getInstance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 Singleton</a:t>
                      </a:r>
                    </a:p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18829" y="4005070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Multiton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instances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 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Map</a:t>
                      </a:r>
                      <a:endParaRPr lang="en-CA" sz="2000" b="1" baseline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Multiton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getInstance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(Object) 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Multiton</a:t>
                      </a:r>
                      <a:endParaRPr lang="en-CA" sz="20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Multiton</a:t>
            </a:r>
            <a:endParaRPr lang="en-US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5E2BC1-58A4-4BF0-871E-7EEF54AA02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Singleton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one </a:t>
            </a:r>
            <a:r>
              <a:rPr lang="en-CA" dirty="0" smtClean="0"/>
              <a:t>instance</a:t>
            </a:r>
            <a:br>
              <a:rPr lang="en-CA" dirty="0" smtClean="0"/>
            </a:b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Santa INSTANCE = new Santa();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zero-parameter </a:t>
            </a:r>
            <a:r>
              <a:rPr lang="en-CA" dirty="0" err="1" smtClean="0"/>
              <a:t>accessor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Santa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Multiton</a:t>
            </a:r>
            <a:endParaRPr lang="en-US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5E2BC1-58A4-4BF0-871E-7EEF54AA02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Multiton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multiple instances (each with unique state</a:t>
            </a:r>
            <a:r>
              <a:rPr lang="en-CA" dirty="0" smtClean="0"/>
              <a:t>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Map&lt;String,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instances = new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accessor</a:t>
            </a:r>
            <a:r>
              <a:rPr lang="en-CA" dirty="0" smtClean="0"/>
              <a:t> </a:t>
            </a:r>
            <a:r>
              <a:rPr lang="en-CA" dirty="0" smtClean="0"/>
              <a:t>needs to provide state </a:t>
            </a:r>
            <a:r>
              <a:rPr lang="en-CA" dirty="0" smtClean="0"/>
              <a:t>information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Map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DACB63-C771-4916-B9FE-15C87F1CFD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map stores key-value pairs</a:t>
            </a:r>
          </a:p>
          <a:p>
            <a:pPr marL="274320" indent="-27432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CA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CA" dirty="0" smtClean="0"/>
              <a:t> 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values are put into the map using the key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028950" y="2114550"/>
            <a:ext cx="1279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>
                <a:solidFill>
                  <a:srgbClr val="FF0000"/>
                </a:solidFill>
                <a:latin typeface="Constantia" pitchFamily="18" charset="0"/>
              </a:rPr>
              <a:t>key type</a:t>
            </a:r>
            <a:endParaRPr lang="en-US" sz="240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4814888" y="2114550"/>
            <a:ext cx="1528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>
                <a:solidFill>
                  <a:srgbClr val="0070C0"/>
                </a:solidFill>
                <a:latin typeface="Constantia" pitchFamily="18" charset="0"/>
              </a:rPr>
              <a:t>value type</a:t>
            </a:r>
            <a:endParaRPr lang="en-US" sz="24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720725" y="3257550"/>
            <a:ext cx="7702550" cy="2514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Map&lt;String,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 m =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ago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(416, 979, 6648);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String key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"4169796648"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ago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7566025" y="5943600"/>
            <a:ext cx="117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nstantia" pitchFamily="18" charset="0"/>
              </a:rPr>
              <a:t>[AJ 16.2]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5819</TotalTime>
  <Words>1357</Words>
  <Application>Microsoft Office PowerPoint</Application>
  <PresentationFormat>On-screen Show (4:3)</PresentationFormat>
  <Paragraphs>300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Constantia</vt:lpstr>
      <vt:lpstr>Arial</vt:lpstr>
      <vt:lpstr>Calibri</vt:lpstr>
      <vt:lpstr>Wingdings 3</vt:lpstr>
      <vt:lpstr>Wingdings</vt:lpstr>
      <vt:lpstr>Courier New</vt:lpstr>
      <vt:lpstr>Origin</vt:lpstr>
      <vt:lpstr>Mixing Static and Non-static</vt:lpstr>
      <vt:lpstr>Goals for Today</vt:lpstr>
      <vt:lpstr>Singleton UML Class Diagram</vt:lpstr>
      <vt:lpstr>One Instance per State</vt:lpstr>
      <vt:lpstr>Multiton</vt:lpstr>
      <vt:lpstr>Singleton vs Multiton UML Diagram</vt:lpstr>
      <vt:lpstr>Singleton vs Multiton</vt:lpstr>
      <vt:lpstr>Singleton vs Multiton</vt:lpstr>
      <vt:lpstr>Map</vt:lpstr>
      <vt:lpstr>Slide 10</vt:lpstr>
      <vt:lpstr>Slide 11</vt:lpstr>
      <vt:lpstr>Mutable Keys</vt:lpstr>
      <vt:lpstr>Slide 13</vt:lpstr>
      <vt:lpstr>Making PhoneNumber a Multiton</vt:lpstr>
      <vt:lpstr>Making PhoneNumber a Multiton</vt:lpstr>
      <vt:lpstr>Slide 16</vt:lpstr>
      <vt:lpstr>Slide 17</vt:lpstr>
      <vt:lpstr>Slide 18</vt:lpstr>
      <vt:lpstr>Bonus Content</vt:lpstr>
      <vt:lpstr>Static Factory Methods</vt:lpstr>
      <vt:lpstr>Java API Static Factory Methods</vt:lpstr>
      <vt:lpstr>Slide 22</vt:lpstr>
      <vt:lpstr>Slide 23</vt:lpstr>
      <vt:lpstr>A Singleton Puzzle: What is Printed?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503</cp:revision>
  <dcterms:created xsi:type="dcterms:W3CDTF">2006-08-16T00:00:00Z</dcterms:created>
  <dcterms:modified xsi:type="dcterms:W3CDTF">2013-01-27T00:43:29Z</dcterms:modified>
</cp:coreProperties>
</file>