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6" r:id="rId1"/>
  </p:sldMasterIdLst>
  <p:notesMasterIdLst>
    <p:notesMasterId r:id="rId23"/>
  </p:notesMasterIdLst>
  <p:sldIdLst>
    <p:sldId id="363" r:id="rId2"/>
    <p:sldId id="361" r:id="rId3"/>
    <p:sldId id="364" r:id="rId4"/>
    <p:sldId id="365" r:id="rId5"/>
    <p:sldId id="366" r:id="rId6"/>
    <p:sldId id="347" r:id="rId7"/>
    <p:sldId id="348" r:id="rId8"/>
    <p:sldId id="349" r:id="rId9"/>
    <p:sldId id="350" r:id="rId10"/>
    <p:sldId id="352" r:id="rId11"/>
    <p:sldId id="362" r:id="rId12"/>
    <p:sldId id="351" r:id="rId13"/>
    <p:sldId id="367" r:id="rId14"/>
    <p:sldId id="353" r:id="rId15"/>
    <p:sldId id="354" r:id="rId16"/>
    <p:sldId id="355" r:id="rId17"/>
    <p:sldId id="356" r:id="rId18"/>
    <p:sldId id="357" r:id="rId19"/>
    <p:sldId id="358" r:id="rId20"/>
    <p:sldId id="359" r:id="rId21"/>
    <p:sldId id="360" r:id="rId2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888" autoAdjust="0"/>
    <p:restoredTop sz="94667" autoAdjust="0"/>
  </p:normalViewPr>
  <p:slideViewPr>
    <p:cSldViewPr showGuides="1">
      <p:cViewPr varScale="1">
        <p:scale>
          <a:sx n="126" d="100"/>
          <a:sy n="126" d="100"/>
        </p:scale>
        <p:origin x="-546" y="-84"/>
      </p:cViewPr>
      <p:guideLst>
        <p:guide orient="horz" pos="2160"/>
        <p:guide orient="horz" pos="1761"/>
        <p:guide orient="horz" pos="2305"/>
        <p:guide pos="2880"/>
        <p:guide pos="4608"/>
        <p:guide pos="249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60" d="100"/>
          <a:sy n="60" d="100"/>
        </p:scale>
        <p:origin x="-2490" y="-78"/>
      </p:cViewPr>
      <p:guideLst>
        <p:guide orient="horz" pos="2880"/>
        <p:guide pos="2160"/>
      </p:guideLst>
    </p:cSldViewPr>
  </p:notesViewPr>
  <p:gridSpacing cx="58989913" cy="58989913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E9D26C44-5CA0-43BC-8F63-F377F2955DF1}" type="datetimeFigureOut">
              <a:rPr lang="en-US"/>
              <a:pPr>
                <a:defRPr/>
              </a:pPr>
              <a:t>1/20/2013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7751C50C-7523-4D61-A1F0-C6E8E81E5E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04875" y="3648075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904875" y="3648075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/>
          <a:lstStyle>
            <a:lvl1pPr algn="r"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 sz="1400" smtClean="0"/>
            </a:lvl1pPr>
          </a:lstStyle>
          <a:p>
            <a:pPr>
              <a:defRPr/>
            </a:pPr>
            <a:fld id="{F4A80640-2029-4B71-849E-B237A6CFC2DF}" type="datetime1">
              <a:rPr lang="en-US"/>
              <a:pPr>
                <a:defRPr/>
              </a:pPr>
              <a:t>1/20/2013</a:t>
            </a:fld>
            <a:endParaRPr lang="en-US"/>
          </a:p>
        </p:txBody>
      </p:sp>
      <p:sp>
        <p:nvSpPr>
          <p:cNvPr id="11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025" y="6354763"/>
            <a:ext cx="12192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626347-9533-4843-9A7C-D9DABED534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57200" y="500063"/>
            <a:ext cx="182563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71B81D-3CF5-48B5-A973-5ED6E3D73905}" type="datetime1">
              <a:rPr lang="en-US"/>
              <a:pPr>
                <a:defRPr/>
              </a:pPr>
              <a:t>1/20/2013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B9F70E-CDCB-4819-9121-C514C67D74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E8562B-E9F0-4E7A-B19D-FAEFC9BE15F8}" type="datetime1">
              <a:rPr lang="en-US"/>
              <a:pPr>
                <a:defRPr/>
              </a:pPr>
              <a:t>1/20/2013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9513BB-AE6C-4671-B594-20B98DB6C9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3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Isosceles Triangle 4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 rot="5400000">
            <a:off x="3630612" y="3201988"/>
            <a:ext cx="585152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F6AB63-66A8-4B18-83C5-B42D4343CC12}" type="datetime1">
              <a:rPr lang="en-US"/>
              <a:pPr>
                <a:defRPr/>
              </a:pPr>
              <a:t>1/20/2013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14700-9E79-4405-9E55-B347C6AC55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>
            <a:lvl1pPr>
              <a:buClr>
                <a:schemeClr val="accent6"/>
              </a:buClr>
              <a:defRPr/>
            </a:lvl1pPr>
            <a:lvl2pPr>
              <a:buClr>
                <a:schemeClr val="accent6"/>
              </a:buClr>
              <a:defRPr/>
            </a:lvl2pPr>
            <a:lvl3pPr>
              <a:buClr>
                <a:schemeClr val="accent6"/>
              </a:buClr>
              <a:defRPr/>
            </a:lvl3pPr>
            <a:lvl4pPr>
              <a:buClr>
                <a:schemeClr val="accent6"/>
              </a:buClr>
              <a:defRPr/>
            </a:lvl4pPr>
            <a:lvl5pPr>
              <a:buClr>
                <a:schemeClr val="accent6"/>
              </a:buCl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426A24-A4CA-4FAB-9FB2-26D3C04A78A3}" type="datetime1">
              <a:rPr lang="en-US"/>
              <a:pPr>
                <a:defRPr/>
              </a:pPr>
              <a:t>1/20/2013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4657C4-91FA-4DD5-801D-DD1BF7B286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>
            <a:normAutofit/>
          </a:bodyPr>
          <a:lstStyle>
            <a:lvl1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1pPr>
            <a:lvl2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2pPr>
            <a:lvl3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3pPr>
            <a:lvl4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4pPr>
            <a:lvl5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0C385A-B63E-4779-86CA-B6B5B0CB7DF4}" type="datetime1">
              <a:rPr lang="en-US"/>
              <a:pPr>
                <a:defRPr/>
              </a:pPr>
              <a:t>1/20/2013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7F75B0-1DAE-4E0A-BD2F-C21E25F995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14400" y="2819400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14400" y="2819400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/>
          <a:lstStyle>
            <a:lvl1pPr algn="r">
              <a:buNone/>
              <a:defRPr sz="32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5D24C4-99CA-470C-B228-FFCD3809AE64}" type="datetime1">
              <a:rPr lang="en-US"/>
              <a:pPr>
                <a:defRPr/>
              </a:pPr>
              <a:t>1/20/2013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975" y="6354763"/>
            <a:ext cx="1520825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C7A82F-9C8D-495F-A218-EA6913319D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CACD6A-73D8-4683-8E87-02F3A713AE97}" type="datetime1">
              <a:rPr lang="en-US"/>
              <a:pPr>
                <a:defRPr/>
              </a:pPr>
              <a:t>1/20/2013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D2D47F-BA81-4AFA-81A8-BB24143EBA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A5710F-D868-448D-9D72-0BFF58011217}" type="datetime1">
              <a:rPr lang="en-US"/>
              <a:pPr>
                <a:defRPr/>
              </a:pPr>
              <a:t>1/20/2013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07DC3E-825B-425C-89AF-447240277A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F18CCE-54D0-4B4B-83DE-2AB8E5E2F0A5}" type="datetime1">
              <a:rPr lang="en-US"/>
              <a:pPr>
                <a:defRPr/>
              </a:pPr>
              <a:t>1/20/2013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D25771-519E-4C0C-8A8C-700879363A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raight Connector 1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545997-6352-4028-80B0-B0A9035D4F31}" type="datetime1">
              <a:rPr lang="en-US"/>
              <a:pPr>
                <a:defRPr/>
              </a:pPr>
              <a:t>1/20/2013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7CBBF6-1DC8-484E-9152-9354D4398A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 rot="5400000">
            <a:off x="3160712" y="3324226"/>
            <a:ext cx="603567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7" name="Isosceles Triangle 6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56B8B2-FA3C-4182-A7E2-E3149CBDD7E1}" type="datetime1">
              <a:rPr lang="en-US"/>
              <a:pPr>
                <a:defRPr/>
              </a:pPr>
              <a:t>1/20/2013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66B400-FDFC-4845-8D18-819F120B24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8229600" cy="491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175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C2601E1-FA31-4320-A6F7-2A68317ADB89}" type="datetime1">
              <a:rPr lang="en-US"/>
              <a:pPr>
                <a:defRPr/>
              </a:pPr>
              <a:t>1/20/2013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775" y="6356350"/>
            <a:ext cx="3505200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4EC070B-865F-49B4-BEBC-737D2371D8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1" r:id="rId1"/>
    <p:sldLayoutId id="2147484016" r:id="rId2"/>
    <p:sldLayoutId id="2147484017" r:id="rId3"/>
    <p:sldLayoutId id="2147484022" r:id="rId4"/>
    <p:sldLayoutId id="2147484018" r:id="rId5"/>
    <p:sldLayoutId id="2147484019" r:id="rId6"/>
    <p:sldLayoutId id="2147484023" r:id="rId7"/>
    <p:sldLayoutId id="2147484024" r:id="rId8"/>
    <p:sldLayoutId id="2147484025" r:id="rId9"/>
    <p:sldLayoutId id="2147484026" r:id="rId10"/>
    <p:sldLayoutId id="2147484020" r:id="rId11"/>
    <p:sldLayoutId id="2147484027" r:id="rId12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accent1"/>
        </a:buClr>
        <a:buSzPct val="76000"/>
        <a:buFont typeface="Wingdings 3" pitchFamily="18" charset="2"/>
        <a:buChar char="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fontAlgn="base">
        <a:spcBef>
          <a:spcPts val="500"/>
        </a:spcBef>
        <a:spcAft>
          <a:spcPct val="0"/>
        </a:spcAft>
        <a:buClr>
          <a:schemeClr val="accent2"/>
        </a:buClr>
        <a:buSzPct val="76000"/>
        <a:buFont typeface="Wingdings 3" pitchFamily="18" charset="2"/>
        <a:buChar char=""/>
        <a:defRPr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fontAlgn="base">
        <a:spcBef>
          <a:spcPts val="500"/>
        </a:spcBef>
        <a:spcAft>
          <a:spcPct val="0"/>
        </a:spcAft>
        <a:buClr>
          <a:srgbClr val="BCBCBC"/>
        </a:buClr>
        <a:buSzPct val="76000"/>
        <a:buFont typeface="Wingdings 3" pitchFamily="18" charset="2"/>
        <a:buChar char="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fontAlgn="base">
        <a:spcBef>
          <a:spcPts val="400"/>
        </a:spcBef>
        <a:spcAft>
          <a:spcPct val="0"/>
        </a:spcAft>
        <a:buClr>
          <a:srgbClr val="9C9C9C"/>
        </a:buClr>
        <a:buSzPct val="70000"/>
        <a:buFont typeface="Wingdings" pitchFamily="2" charset="2"/>
        <a:buChar char="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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smtClean="0"/>
              <a:t>Mixing Static and Non-Static</a:t>
            </a:r>
            <a:endParaRPr lang="en-US" smtClean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buFont typeface="Wingdings 3"/>
              <a:buNone/>
              <a:defRPr/>
            </a:pPr>
            <a:endParaRPr lang="en-US"/>
          </a:p>
        </p:txBody>
      </p:sp>
      <p:sp>
        <p:nvSpPr>
          <p:cNvPr id="30724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A52E757-676A-4B76-B47E-AC12089ECD20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Static Methods</a:t>
            </a:r>
            <a:endParaRPr lang="en-US" smtClean="0"/>
          </a:p>
        </p:txBody>
      </p:sp>
      <p:sp>
        <p:nvSpPr>
          <p:cNvPr id="18435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AECBF51-F5F2-4B2A-B95A-99C189E199AA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recall that a </a:t>
            </a:r>
            <a:r>
              <a:rPr lang="en-CA" sz="2400" b="1" dirty="0" smtClean="0">
                <a:latin typeface="Courier New" pitchFamily="49" charset="0"/>
                <a:cs typeface="Courier New" pitchFamily="49" charset="0"/>
              </a:rPr>
              <a:t>static</a:t>
            </a:r>
            <a:r>
              <a:rPr lang="en-CA" dirty="0" smtClean="0"/>
              <a:t> method is a per-class method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client does not need an object to invoke the method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client uses the class name to access the method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a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static</a:t>
            </a:r>
            <a:r>
              <a:rPr lang="en-CA" dirty="0" smtClean="0"/>
              <a:t> method can only use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static</a:t>
            </a:r>
            <a:r>
              <a:rPr lang="en-CA" dirty="0" smtClean="0"/>
              <a:t> attributes of the class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static</a:t>
            </a:r>
            <a:r>
              <a:rPr lang="en-CA" dirty="0" smtClean="0"/>
              <a:t> methods have no 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this</a:t>
            </a:r>
            <a:r>
              <a:rPr lang="en-CA" dirty="0" smtClean="0"/>
              <a:t> parameter because a 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static</a:t>
            </a:r>
            <a:r>
              <a:rPr lang="en-CA" dirty="0" smtClean="0"/>
              <a:t> method can be invoked without an object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without a 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this</a:t>
            </a:r>
            <a:r>
              <a:rPr lang="en-CA" dirty="0" smtClean="0"/>
              <a:t> parameter, there is no way to access non-static attributes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non-static methods can use all of the attributes of a class (including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static</a:t>
            </a:r>
            <a:r>
              <a:rPr lang="en-CA" dirty="0" smtClean="0"/>
              <a:t> ones)</a:t>
            </a:r>
            <a:endParaRPr lang="en-US" dirty="0" smtClean="0"/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E600D28-B107-4DA7-9C8A-1CFAA4023502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en-US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88963" y="628650"/>
            <a:ext cx="7966075" cy="5314950"/>
          </a:xfrm>
          <a:prstGeom prst="rect">
            <a:avLst/>
          </a:prstGeom>
          <a:solidFill>
            <a:srgbClr val="CCFFCC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public class Bicycle {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  // some attributes, constructors, methods here...</a:t>
            </a:r>
          </a:p>
          <a:p>
            <a:endParaRPr lang="en-CA" b="1">
              <a:latin typeface="Courier New" pitchFamily="49" charset="0"/>
              <a:cs typeface="Courier New" pitchFamily="49" charset="0"/>
            </a:endParaRP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  public static int getNumberCreated()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  {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    return Bicycle.numberOfBicycles;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  }</a:t>
            </a:r>
          </a:p>
          <a:p>
            <a:endParaRPr lang="en-CA" b="1">
              <a:latin typeface="Courier New" pitchFamily="49" charset="0"/>
              <a:cs typeface="Courier New" pitchFamily="49" charset="0"/>
            </a:endParaRP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  public int getSerialNumber()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  { 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    return this.serialNumber;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  }</a:t>
            </a:r>
          </a:p>
          <a:p>
            <a:endParaRPr lang="en-CA" b="1">
              <a:latin typeface="Courier New" pitchFamily="49" charset="0"/>
              <a:cs typeface="Courier New" pitchFamily="49" charset="0"/>
            </a:endParaRP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  public void setNewSerialNumber()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  {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    this.serialNumber = Bicycle.serialSource.getNext();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  }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} 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6446838" y="1485900"/>
            <a:ext cx="1736725" cy="9239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CA">
                <a:latin typeface="Constantia" pitchFamily="18" charset="0"/>
              </a:rPr>
              <a:t>static method</a:t>
            </a:r>
          </a:p>
          <a:p>
            <a:pPr algn="ctr"/>
            <a:r>
              <a:rPr lang="en-CA">
                <a:latin typeface="Constantia" pitchFamily="18" charset="0"/>
              </a:rPr>
              <a:t>can only use</a:t>
            </a:r>
          </a:p>
          <a:p>
            <a:pPr algn="ctr"/>
            <a:r>
              <a:rPr lang="en-CA">
                <a:latin typeface="Constantia" pitchFamily="18" charset="0"/>
              </a:rPr>
              <a:t>static attributes</a:t>
            </a:r>
            <a:endParaRPr lang="en-US">
              <a:latin typeface="Constantia" pitchFamily="18" charset="0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6188075" y="2914650"/>
            <a:ext cx="2212975" cy="17541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CA">
                <a:latin typeface="Constantia" pitchFamily="18" charset="0"/>
              </a:rPr>
              <a:t>non-static method</a:t>
            </a:r>
          </a:p>
          <a:p>
            <a:pPr algn="ctr"/>
            <a:r>
              <a:rPr lang="en-CA">
                <a:latin typeface="Constantia" pitchFamily="18" charset="0"/>
              </a:rPr>
              <a:t>can use</a:t>
            </a:r>
          </a:p>
          <a:p>
            <a:pPr algn="ctr"/>
            <a:r>
              <a:rPr lang="en-CA">
                <a:latin typeface="Constantia" pitchFamily="18" charset="0"/>
              </a:rPr>
              <a:t>non-static attributes</a:t>
            </a:r>
          </a:p>
          <a:p>
            <a:pPr algn="ctr"/>
            <a:endParaRPr lang="en-CA">
              <a:latin typeface="Constantia" pitchFamily="18" charset="0"/>
            </a:endParaRPr>
          </a:p>
          <a:p>
            <a:pPr algn="ctr"/>
            <a:endParaRPr lang="en-CA">
              <a:latin typeface="Constantia" pitchFamily="18" charset="0"/>
            </a:endParaRPr>
          </a:p>
          <a:p>
            <a:pPr algn="ctr"/>
            <a:r>
              <a:rPr lang="en-CA">
                <a:latin typeface="Constantia" pitchFamily="18" charset="0"/>
              </a:rPr>
              <a:t>and static attributes</a:t>
            </a:r>
            <a:endParaRPr lang="en-US"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Singleton Pattern</a:t>
            </a:r>
            <a:endParaRPr lang="en-US" smtClean="0"/>
          </a:p>
        </p:txBody>
      </p:sp>
      <p:sp>
        <p:nvSpPr>
          <p:cNvPr id="20483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A9392B9-7146-4860-B1DD-B26A68511B36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“There can be only one.”</a:t>
            </a:r>
          </a:p>
          <a:p>
            <a:pPr marL="822960" lvl="2" algn="r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Connor MacLeod, Highlander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</p:txBody>
      </p:sp>
      <p:pic>
        <p:nvPicPr>
          <p:cNvPr id="9218" name="Picture 2" descr="http://25.media.tumblr.com/tumblr_maa7ibIVJR1qcerdco1_5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42759" y="1873611"/>
            <a:ext cx="3110778" cy="443597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Singleton Pattern</a:t>
            </a:r>
            <a:endParaRPr lang="en-US" smtClean="0"/>
          </a:p>
        </p:txBody>
      </p:sp>
      <p:sp>
        <p:nvSpPr>
          <p:cNvPr id="20483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A9392B9-7146-4860-B1DD-B26A68511B36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a </a:t>
            </a:r>
            <a:r>
              <a:rPr lang="en-CA" dirty="0" smtClean="0"/>
              <a:t>singleton is a class that is instantiated exactly once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singleton is a well-known design pattern that can be used when you need to: </a:t>
            </a:r>
          </a:p>
          <a:p>
            <a:pPr marL="731520" lvl="1" indent="-45720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CA" dirty="0" smtClean="0"/>
              <a:t>ensure that there is one, and only one*, instance of a class, and</a:t>
            </a:r>
          </a:p>
          <a:p>
            <a:pPr marL="731520" lvl="1" indent="-45720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CA" dirty="0" smtClean="0"/>
              <a:t>provide a global point of access to the instance</a:t>
            </a:r>
          </a:p>
          <a:p>
            <a:pPr marL="1005840" lvl="2" indent="-45720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any client that imports the package containing the singleton class can access the instance</a:t>
            </a:r>
          </a:p>
        </p:txBody>
      </p:sp>
      <p:sp>
        <p:nvSpPr>
          <p:cNvPr id="20485" name="TextBox 5"/>
          <p:cNvSpPr txBox="1">
            <a:spLocks noChangeArrowheads="1"/>
          </p:cNvSpPr>
          <p:nvPr/>
        </p:nvSpPr>
        <p:spPr bwMode="auto">
          <a:xfrm>
            <a:off x="514350" y="5886450"/>
            <a:ext cx="12271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>
                <a:latin typeface="Constantia" pitchFamily="18" charset="0"/>
              </a:rPr>
              <a:t>[notes 3.4]</a:t>
            </a:r>
            <a:endParaRPr lang="en-US">
              <a:latin typeface="Constantia" pitchFamily="18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6915150" y="5886450"/>
            <a:ext cx="1828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>
                <a:latin typeface="Constantia" pitchFamily="18" charset="0"/>
              </a:rPr>
              <a:t>*or possibly zero</a:t>
            </a:r>
            <a:endParaRPr lang="en-US"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One and Only One</a:t>
            </a:r>
            <a:endParaRPr lang="en-US" smtClean="0"/>
          </a:p>
        </p:txBody>
      </p:sp>
      <p:sp>
        <p:nvSpPr>
          <p:cNvPr id="21507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D58AA0F-DB43-4ED9-ACF5-02712EF22C4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how do you enforce this?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need to prevent clients from creating instances of the singleton class</a:t>
            </a:r>
          </a:p>
          <a:p>
            <a:pPr marL="822960" lvl="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private</a:t>
            </a:r>
            <a:r>
              <a:rPr lang="en-CA" dirty="0" smtClean="0"/>
              <a:t> constructors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the singleton class should create the one instance of itself</a:t>
            </a:r>
          </a:p>
          <a:p>
            <a:pPr marL="822960" lvl="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note that the singleton class is allowed to call its own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private</a:t>
            </a:r>
            <a:r>
              <a:rPr lang="en-CA" dirty="0" smtClean="0"/>
              <a:t> constructors</a:t>
            </a:r>
          </a:p>
          <a:p>
            <a:pPr marL="822960" lvl="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need a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static</a:t>
            </a:r>
            <a:r>
              <a:rPr lang="en-CA" dirty="0" smtClean="0"/>
              <a:t> attribute to hold the instance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A Silly Example</a:t>
            </a:r>
            <a:endParaRPr lang="en-US" smtClean="0"/>
          </a:p>
        </p:txBody>
      </p:sp>
      <p:sp>
        <p:nvSpPr>
          <p:cNvPr id="22531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6421E27-8F2D-4C98-853C-D804CAC76D77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en-US"/>
          </a:p>
        </p:txBody>
      </p:sp>
      <p:sp>
        <p:nvSpPr>
          <p:cNvPr id="22532" name="Content Placeholder 5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r>
              <a:rPr lang="en-CA" smtClean="0"/>
              <a:t>package xmas;</a:t>
            </a:r>
          </a:p>
          <a:p>
            <a:endParaRPr lang="en-CA" smtClean="0"/>
          </a:p>
          <a:p>
            <a:r>
              <a:rPr lang="en-CA" smtClean="0"/>
              <a:t>public class Santa </a:t>
            </a:r>
          </a:p>
          <a:p>
            <a:r>
              <a:rPr lang="en-CA" smtClean="0"/>
              <a:t>{</a:t>
            </a:r>
          </a:p>
          <a:p>
            <a:r>
              <a:rPr lang="en-CA" smtClean="0"/>
              <a:t>  // whatever attributes you want for santa...</a:t>
            </a:r>
          </a:p>
          <a:p>
            <a:endParaRPr lang="en-CA" smtClean="0"/>
          </a:p>
          <a:p>
            <a:r>
              <a:rPr lang="en-CA" smtClean="0"/>
              <a:t>  private static final Santa INSTANCE = new Santa();</a:t>
            </a:r>
          </a:p>
          <a:p>
            <a:endParaRPr lang="en-CA" smtClean="0"/>
          </a:p>
          <a:p>
            <a:r>
              <a:rPr lang="en-CA" smtClean="0"/>
              <a:t>  private Santa()</a:t>
            </a:r>
          </a:p>
          <a:p>
            <a:r>
              <a:rPr lang="en-CA" smtClean="0"/>
              <a:t>  {</a:t>
            </a:r>
            <a:r>
              <a:rPr lang="en-US" smtClean="0"/>
              <a:t> // initialize attributes here... }</a:t>
            </a:r>
          </a:p>
          <a:p>
            <a:endParaRPr lang="en-CA" smtClean="0"/>
          </a:p>
          <a:p>
            <a:r>
              <a:rPr lang="en-CA" smtClean="0"/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Global Access</a:t>
            </a:r>
            <a:endParaRPr lang="en-US" smtClean="0"/>
          </a:p>
        </p:txBody>
      </p:sp>
      <p:sp>
        <p:nvSpPr>
          <p:cNvPr id="23555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28E9A63-B078-4492-B4E1-B24D0D8F8E5B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16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how do clients access the singleton instance?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by using a static method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note that clients only need to import the package containing the singleton class to get access to the singleton instance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any client method can use the singleton instance without mentioning the singleton in the parameter list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A Silly Example (cont)</a:t>
            </a:r>
            <a:endParaRPr lang="en-US" smtClean="0"/>
          </a:p>
        </p:txBody>
      </p:sp>
      <p:sp>
        <p:nvSpPr>
          <p:cNvPr id="24579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F0CB3A9-9B8C-4995-9A48-0615F8C6BDD6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17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 fontScale="92500" lnSpcReduction="20000"/>
          </a:bodyPr>
          <a:lstStyle/>
          <a:p>
            <a:pPr marL="274320" indent="-274320" fontAlgn="auto">
              <a:spcAft>
                <a:spcPts val="0"/>
              </a:spcAft>
              <a:defRPr/>
            </a:pPr>
            <a:r>
              <a:rPr lang="en-CA" sz="1400" dirty="0" smtClean="0"/>
              <a:t>package </a:t>
            </a:r>
            <a:r>
              <a:rPr lang="en-CA" sz="1400" dirty="0" err="1" smtClean="0"/>
              <a:t>xmas</a:t>
            </a:r>
            <a:r>
              <a:rPr lang="en-CA" sz="1400" dirty="0" smtClean="0"/>
              <a:t>;</a:t>
            </a:r>
          </a:p>
          <a:p>
            <a:pPr marL="274320" indent="-274320" fontAlgn="auto">
              <a:spcAft>
                <a:spcPts val="0"/>
              </a:spcAft>
              <a:defRPr/>
            </a:pPr>
            <a:endParaRPr lang="en-CA" sz="1400" dirty="0" smtClean="0"/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en-CA" sz="1400" dirty="0" smtClean="0"/>
              <a:t>public class Santa {</a:t>
            </a: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en-CA" sz="1800" dirty="0" smtClean="0"/>
              <a:t>  private </a:t>
            </a:r>
            <a:r>
              <a:rPr lang="en-CA" sz="1800" dirty="0" err="1" smtClean="0"/>
              <a:t>int</a:t>
            </a:r>
            <a:r>
              <a:rPr lang="en-CA" sz="1800" dirty="0" smtClean="0"/>
              <a:t> </a:t>
            </a:r>
            <a:r>
              <a:rPr lang="en-CA" sz="1800" dirty="0" err="1" smtClean="0"/>
              <a:t>numPresents</a:t>
            </a:r>
            <a:r>
              <a:rPr lang="en-CA" sz="1800" dirty="0" smtClean="0"/>
              <a:t>;</a:t>
            </a: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en-CA" sz="1400" dirty="0" smtClean="0"/>
              <a:t>  private static final Santa INSTANCE = new Santa();</a:t>
            </a:r>
          </a:p>
          <a:p>
            <a:pPr marL="274320" indent="-274320" fontAlgn="auto">
              <a:spcAft>
                <a:spcPts val="0"/>
              </a:spcAft>
              <a:defRPr/>
            </a:pPr>
            <a:endParaRPr lang="en-CA" sz="1400" dirty="0" smtClean="0"/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en-CA" sz="1400" dirty="0" smtClean="0"/>
              <a:t>  private Santa()</a:t>
            </a: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en-CA" sz="1400" dirty="0" smtClean="0"/>
              <a:t>  {</a:t>
            </a:r>
            <a:r>
              <a:rPr lang="en-US" sz="1400" dirty="0" smtClean="0"/>
              <a:t> // initialize attributes here... }</a:t>
            </a:r>
          </a:p>
          <a:p>
            <a:pPr marL="274320" indent="-274320" fontAlgn="auto">
              <a:spcAft>
                <a:spcPts val="0"/>
              </a:spcAft>
              <a:defRPr/>
            </a:pPr>
            <a:endParaRPr lang="en-CA" sz="1400" dirty="0" smtClean="0"/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en-CA" sz="1800" dirty="0" smtClean="0"/>
              <a:t>  public static Santa </a:t>
            </a:r>
            <a:r>
              <a:rPr lang="en-CA" sz="1800" dirty="0" err="1" smtClean="0"/>
              <a:t>getInstance</a:t>
            </a:r>
            <a:r>
              <a:rPr lang="en-CA" sz="1800" dirty="0" smtClean="0"/>
              <a:t>()</a:t>
            </a: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en-CA" sz="1800" dirty="0" smtClean="0"/>
              <a:t>  { return </a:t>
            </a:r>
            <a:r>
              <a:rPr lang="en-CA" sz="1800" dirty="0" err="1" smtClean="0"/>
              <a:t>Santa.INSTANCE</a:t>
            </a:r>
            <a:r>
              <a:rPr lang="en-CA" sz="1800" dirty="0" smtClean="0"/>
              <a:t>; }</a:t>
            </a:r>
          </a:p>
          <a:p>
            <a:pPr marL="274320" indent="-274320" fontAlgn="auto">
              <a:spcAft>
                <a:spcPts val="0"/>
              </a:spcAft>
              <a:defRPr/>
            </a:pPr>
            <a:endParaRPr lang="en-CA" sz="1800" dirty="0" smtClean="0"/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en-CA" sz="1800" dirty="0" smtClean="0"/>
              <a:t>  public Present </a:t>
            </a:r>
            <a:r>
              <a:rPr lang="en-CA" sz="1800" dirty="0" err="1" smtClean="0"/>
              <a:t>givePresent</a:t>
            </a:r>
            <a:r>
              <a:rPr lang="en-CA" sz="1800" dirty="0" smtClean="0"/>
              <a:t>() </a:t>
            </a:r>
            <a:r>
              <a:rPr lang="en-CA" sz="1800" dirty="0" smtClean="0"/>
              <a:t>{</a:t>
            </a: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en-CA" sz="1800" dirty="0" smtClean="0"/>
              <a:t> </a:t>
            </a:r>
            <a:r>
              <a:rPr lang="en-CA" sz="1800" dirty="0" smtClean="0"/>
              <a:t>   Present p = new Present();</a:t>
            </a:r>
            <a:r>
              <a:rPr lang="en-CA" sz="1800" dirty="0" smtClean="0"/>
              <a:t> </a:t>
            </a:r>
            <a:endParaRPr lang="en-CA" sz="1800" dirty="0" smtClean="0"/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en-CA" sz="1800" dirty="0" smtClean="0"/>
              <a:t>    </a:t>
            </a:r>
            <a:r>
              <a:rPr lang="en-CA" sz="1800" dirty="0" err="1" smtClean="0"/>
              <a:t>this.numPresents</a:t>
            </a:r>
            <a:r>
              <a:rPr lang="en-CA" sz="1800" dirty="0" smtClean="0"/>
              <a:t>--;</a:t>
            </a: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en-CA" sz="1800" dirty="0" smtClean="0"/>
              <a:t>    return </a:t>
            </a:r>
            <a:r>
              <a:rPr lang="en-CA" sz="1800" dirty="0" smtClean="0"/>
              <a:t>p</a:t>
            </a:r>
            <a:r>
              <a:rPr lang="en-CA" sz="1800" dirty="0" smtClean="0"/>
              <a:t>; </a:t>
            </a:r>
            <a:endParaRPr lang="en-CA" sz="1800" dirty="0" smtClean="0"/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en-CA" sz="1800" dirty="0" smtClean="0"/>
              <a:t>  }</a:t>
            </a: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en-CA" sz="1400" dirty="0" smtClean="0"/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4610A8A-2B8D-4BE3-8CA3-D0D6CFDF1205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18</a:t>
            </a:fld>
            <a:endParaRPr lang="en-US"/>
          </a:p>
        </p:txBody>
      </p:sp>
      <p:sp>
        <p:nvSpPr>
          <p:cNvPr id="25603" name="TextBox 4"/>
          <p:cNvSpPr txBox="1">
            <a:spLocks noChangeArrowheads="1"/>
          </p:cNvSpPr>
          <p:nvPr/>
        </p:nvSpPr>
        <p:spPr bwMode="auto">
          <a:xfrm>
            <a:off x="485775" y="2620963"/>
            <a:ext cx="8172450" cy="2122487"/>
          </a:xfrm>
          <a:prstGeom prst="rect">
            <a:avLst/>
          </a:prstGeom>
          <a:solidFill>
            <a:srgbClr val="CCFFCC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import xmas;</a:t>
            </a:r>
          </a:p>
          <a:p>
            <a:endParaRPr lang="en-CA" b="1">
              <a:latin typeface="Courier New" pitchFamily="49" charset="0"/>
              <a:cs typeface="Courier New" pitchFamily="49" charset="0"/>
            </a:endParaRP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// client code in a method somewhere ...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public void gimme()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  Santa.getInstance().givePresent();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Logging</a:t>
            </a:r>
            <a:endParaRPr lang="en-US" smtClean="0"/>
          </a:p>
        </p:txBody>
      </p:sp>
      <p:sp>
        <p:nvSpPr>
          <p:cNvPr id="26627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0DB0DE1-E6D7-4BA7-826E-474F151EEE3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19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 lnSpcReduction="10000"/>
          </a:bodyPr>
          <a:lstStyle/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when developing a software program it is often useful to log information about the runtime state of your program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similar to flight data recorder in an airplane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a good log can help you find out what went wrong in your program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problem: your program may have many classes, each of which needs to know where the single logging object is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global point of access to a single object == singleton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Java logging API is more sophisticated than this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but it still uses a singleton to manage logging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err="1" smtClean="0"/>
              <a:t>java.util.logging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Goals for Today</a:t>
            </a:r>
            <a:endParaRPr lang="en-US" smtClean="0"/>
          </a:p>
        </p:txBody>
      </p:sp>
      <p:sp>
        <p:nvSpPr>
          <p:cNvPr id="9219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71E439E-2F66-4101-92AA-620D1E2E3788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mixing static and non-static features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Singleton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Lazy Instantiation</a:t>
            </a:r>
            <a:endParaRPr lang="en-US" smtClean="0"/>
          </a:p>
        </p:txBody>
      </p:sp>
      <p:sp>
        <p:nvSpPr>
          <p:cNvPr id="27651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68C8D04-8982-4F66-B6BF-141D090A0FE3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20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notice that the previous singleton implementation always creates the singleton instance whenever the class is loaded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if no client uses the instance then it was created needlessly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it is possible to delay creation of the singleton instance until it is needed by using lazy instantiation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Lazy Instantiation as per Notes</a:t>
            </a:r>
            <a:endParaRPr lang="en-US" smtClean="0"/>
          </a:p>
        </p:txBody>
      </p:sp>
      <p:sp>
        <p:nvSpPr>
          <p:cNvPr id="28675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B7E0CC3-0C5F-4EB4-9B01-F10E5FBBF6F8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21</a:t>
            </a:fld>
            <a:endParaRPr lang="en-US"/>
          </a:p>
        </p:txBody>
      </p:sp>
      <p:sp>
        <p:nvSpPr>
          <p:cNvPr id="28676" name="Content Placeholder 5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r>
              <a:rPr lang="en-CA" sz="1800" smtClean="0"/>
              <a:t>public class Santa {</a:t>
            </a:r>
          </a:p>
          <a:p>
            <a:r>
              <a:rPr lang="en-CA" sz="1800" smtClean="0"/>
              <a:t>  private static Santa INSTANCE = null;</a:t>
            </a:r>
          </a:p>
          <a:p>
            <a:endParaRPr lang="en-CA" sz="1800" smtClean="0"/>
          </a:p>
          <a:p>
            <a:r>
              <a:rPr lang="en-CA" sz="1800" smtClean="0"/>
              <a:t>  private Santa()</a:t>
            </a:r>
          </a:p>
          <a:p>
            <a:r>
              <a:rPr lang="en-CA" sz="1800" smtClean="0"/>
              <a:t>  { // ... }</a:t>
            </a:r>
          </a:p>
          <a:p>
            <a:endParaRPr lang="en-CA" sz="1800" smtClean="0"/>
          </a:p>
          <a:p>
            <a:r>
              <a:rPr lang="en-CA" sz="1800" smtClean="0"/>
              <a:t>  public static Santa getInstance()</a:t>
            </a:r>
          </a:p>
          <a:p>
            <a:r>
              <a:rPr lang="en-CA" sz="1800" smtClean="0"/>
              <a:t>  {</a:t>
            </a:r>
          </a:p>
          <a:p>
            <a:r>
              <a:rPr lang="en-CA" sz="1800" smtClean="0"/>
              <a:t>    if (Santa.INSTANCE == null) {</a:t>
            </a:r>
          </a:p>
          <a:p>
            <a:r>
              <a:rPr lang="en-CA" sz="1800" smtClean="0"/>
              <a:t>      Santa.INSTANCE = new Santa();</a:t>
            </a:r>
          </a:p>
          <a:p>
            <a:r>
              <a:rPr lang="en-CA" sz="1800" smtClean="0"/>
              <a:t>    }</a:t>
            </a:r>
          </a:p>
          <a:p>
            <a:r>
              <a:rPr lang="en-CA" sz="1800" smtClean="0"/>
              <a:t>    return Santa.INSTANCE;</a:t>
            </a:r>
          </a:p>
          <a:p>
            <a:r>
              <a:rPr lang="en-CA" sz="1800" smtClean="0"/>
              <a:t>  }</a:t>
            </a:r>
          </a:p>
          <a:p>
            <a:r>
              <a:rPr lang="en-CA" sz="1800" smtClean="0"/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smtClean="0">
                <a:latin typeface="Courier New" pitchFamily="49" charset="0"/>
                <a:cs typeface="Courier New" pitchFamily="49" charset="0"/>
              </a:rPr>
              <a:t>static</a:t>
            </a:r>
            <a:r>
              <a:rPr lang="en-CA" smtClean="0"/>
              <a:t> Attributes</a:t>
            </a:r>
            <a:endParaRPr lang="en-US" smtClean="0"/>
          </a:p>
        </p:txBody>
      </p:sp>
      <p:sp>
        <p:nvSpPr>
          <p:cNvPr id="31747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3310BC2-1B88-44BF-AD3C-C3BD8C73D9FB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recall (March 06, slide 16)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an attribute that is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static</a:t>
            </a:r>
            <a:r>
              <a:rPr lang="en-CA" dirty="0" smtClean="0"/>
              <a:t> is a per-class member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only one copy of the attribute</a:t>
            </a:r>
            <a:r>
              <a:rPr lang="en-US" dirty="0" smtClean="0"/>
              <a:t>, and the attribute is associated with the class</a:t>
            </a:r>
          </a:p>
          <a:p>
            <a:pPr marL="822960" lvl="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every object created from a class declaring a static attribute shares the same copy of the attribute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static attributes are used when you really want only one common instance of the attribute for the class</a:t>
            </a:r>
            <a:endParaRPr lang="en-US" dirty="0" smtClean="0"/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Example</a:t>
            </a:r>
            <a:endParaRPr lang="en-US" smtClean="0"/>
          </a:p>
        </p:txBody>
      </p:sp>
      <p:sp>
        <p:nvSpPr>
          <p:cNvPr id="32771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489AA8E-F9DF-4D9E-9510-7F771B6CE488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a common </a:t>
            </a:r>
            <a:r>
              <a:rPr lang="en-CA" dirty="0" smtClean="0"/>
              <a:t>textbook example of a static attribute is a counter that counts the number of created instances of your class</a:t>
            </a:r>
            <a:endParaRPr lang="en-US" dirty="0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720725" y="2514600"/>
            <a:ext cx="7702550" cy="3657600"/>
          </a:xfrm>
          <a:prstGeom prst="rect">
            <a:avLst/>
          </a:prstGeom>
          <a:solidFill>
            <a:srgbClr val="CCFFCC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CA" sz="1600" b="1" dirty="0">
                <a:latin typeface="Courier New" pitchFamily="49" charset="0"/>
                <a:cs typeface="Courier New" pitchFamily="49" charset="0"/>
              </a:rPr>
              <a:t>// adapted from Sun's Java Tutorial</a:t>
            </a:r>
          </a:p>
          <a:p>
            <a:r>
              <a:rPr lang="en-CA" sz="1600" b="1" dirty="0">
                <a:latin typeface="Courier New" pitchFamily="49" charset="0"/>
                <a:cs typeface="Courier New" pitchFamily="49" charset="0"/>
              </a:rPr>
              <a:t>public class Bicycle {</a:t>
            </a:r>
          </a:p>
          <a:p>
            <a:r>
              <a:rPr lang="en-CA" sz="1600" b="1" dirty="0">
                <a:latin typeface="Courier New" pitchFamily="49" charset="0"/>
                <a:cs typeface="Courier New" pitchFamily="49" charset="0"/>
              </a:rPr>
              <a:t>  // some attributes here...</a:t>
            </a:r>
          </a:p>
          <a:p>
            <a:r>
              <a:rPr lang="en-CA" sz="1600" b="1" dirty="0">
                <a:latin typeface="Courier New" pitchFamily="49" charset="0"/>
                <a:cs typeface="Courier New" pitchFamily="49" charset="0"/>
              </a:rPr>
              <a:t>  private static </a:t>
            </a:r>
            <a:r>
              <a:rPr lang="en-CA" sz="16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CA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CA" sz="1600" b="1" dirty="0" err="1">
                <a:latin typeface="Courier New" pitchFamily="49" charset="0"/>
                <a:cs typeface="Courier New" pitchFamily="49" charset="0"/>
              </a:rPr>
              <a:t>numberOfBicycles</a:t>
            </a:r>
            <a:r>
              <a:rPr lang="en-CA" sz="1600" b="1" dirty="0">
                <a:latin typeface="Courier New" pitchFamily="49" charset="0"/>
                <a:cs typeface="Courier New" pitchFamily="49" charset="0"/>
              </a:rPr>
              <a:t> = 0;</a:t>
            </a:r>
          </a:p>
          <a:p>
            <a:endParaRPr lang="en-CA" sz="16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CA" sz="1600" b="1" dirty="0">
                <a:latin typeface="Courier New" pitchFamily="49" charset="0"/>
                <a:cs typeface="Courier New" pitchFamily="49" charset="0"/>
              </a:rPr>
              <a:t>  public Bicycle() {</a:t>
            </a:r>
          </a:p>
          <a:p>
            <a:r>
              <a:rPr lang="en-CA" sz="1600" b="1" dirty="0">
                <a:latin typeface="Courier New" pitchFamily="49" charset="0"/>
                <a:cs typeface="Courier New" pitchFamily="49" charset="0"/>
              </a:rPr>
              <a:t>    // set some attributes here...</a:t>
            </a:r>
          </a:p>
          <a:p>
            <a:r>
              <a:rPr lang="en-CA" sz="16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CA" sz="1600" b="1" dirty="0" err="1">
                <a:latin typeface="Courier New" pitchFamily="49" charset="0"/>
                <a:cs typeface="Courier New" pitchFamily="49" charset="0"/>
              </a:rPr>
              <a:t>Bicycle.numberOfBicycles</a:t>
            </a:r>
            <a:r>
              <a:rPr lang="en-CA" sz="1600" b="1" dirty="0">
                <a:latin typeface="Courier New" pitchFamily="49" charset="0"/>
                <a:cs typeface="Courier New" pitchFamily="49" charset="0"/>
              </a:rPr>
              <a:t>++;</a:t>
            </a:r>
          </a:p>
          <a:p>
            <a:r>
              <a:rPr lang="en-CA" sz="1600" b="1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endParaRPr lang="en-CA" sz="16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CA" sz="1600" b="1" dirty="0">
                <a:latin typeface="Courier New" pitchFamily="49" charset="0"/>
                <a:cs typeface="Courier New" pitchFamily="49" charset="0"/>
              </a:rPr>
              <a:t>  public static </a:t>
            </a:r>
            <a:r>
              <a:rPr lang="en-CA" sz="16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CA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CA" sz="1600" b="1" dirty="0" err="1">
                <a:latin typeface="Courier New" pitchFamily="49" charset="0"/>
                <a:cs typeface="Courier New" pitchFamily="49" charset="0"/>
              </a:rPr>
              <a:t>getNumberOfBicyclesCreated</a:t>
            </a:r>
            <a:r>
              <a:rPr lang="en-CA" sz="1600" b="1" dirty="0">
                <a:latin typeface="Courier New" pitchFamily="49" charset="0"/>
                <a:cs typeface="Courier New" pitchFamily="49" charset="0"/>
              </a:rPr>
              <a:t>() {</a:t>
            </a:r>
          </a:p>
          <a:p>
            <a:r>
              <a:rPr lang="en-CA" sz="1600" b="1" dirty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CA" sz="1600" b="1" dirty="0" err="1">
                <a:latin typeface="Courier New" pitchFamily="49" charset="0"/>
                <a:cs typeface="Courier New" pitchFamily="49" charset="0"/>
              </a:rPr>
              <a:t>Bicycle.numberOfBicycles</a:t>
            </a:r>
            <a:r>
              <a:rPr lang="en-CA" sz="16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CA" sz="1600" b="1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r>
              <a:rPr lang="en-CA" sz="1600" b="1" dirty="0">
                <a:latin typeface="Courier New" pitchFamily="49" charset="0"/>
                <a:cs typeface="Courier New" pitchFamily="49" charset="0"/>
              </a:rPr>
              <a:t>} 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5086350" y="4229100"/>
            <a:ext cx="310038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>
                <a:solidFill>
                  <a:srgbClr val="FF0000"/>
                </a:solidFill>
                <a:latin typeface="Constantia" pitchFamily="18" charset="0"/>
              </a:rPr>
              <a:t>note: </a:t>
            </a:r>
          </a:p>
          <a:p>
            <a:r>
              <a:rPr lang="en-CA">
                <a:solidFill>
                  <a:srgbClr val="FF0000"/>
                </a:solidFill>
                <a:latin typeface="Constantia" pitchFamily="18" charset="0"/>
              </a:rPr>
              <a:t>not this.numberOfBicycles++</a:t>
            </a:r>
            <a:endParaRPr lang="en-US">
              <a:solidFill>
                <a:srgbClr val="FF0000"/>
              </a:solidFill>
              <a:latin typeface="Constantia" pitchFamily="18" charset="0"/>
            </a:endParaRPr>
          </a:p>
        </p:txBody>
      </p:sp>
      <p:sp>
        <p:nvSpPr>
          <p:cNvPr id="32775" name="TextBox 5"/>
          <p:cNvSpPr txBox="1">
            <a:spLocks noChangeArrowheads="1"/>
          </p:cNvSpPr>
          <p:nvPr/>
        </p:nvSpPr>
        <p:spPr bwMode="auto">
          <a:xfrm>
            <a:off x="7315200" y="6343650"/>
            <a:ext cx="12176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>
                <a:latin typeface="Constantia" pitchFamily="18" charset="0"/>
              </a:rPr>
              <a:t>[notes 3.2]</a:t>
            </a:r>
            <a:endParaRPr lang="en-US"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33795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756D769-9532-49EA-AF52-0BF18676174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another common example is to count the number of times a method has been called</a:t>
            </a:r>
            <a:endParaRPr lang="en-US" dirty="0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720725" y="2228850"/>
            <a:ext cx="7702550" cy="3943350"/>
          </a:xfrm>
          <a:prstGeom prst="rect">
            <a:avLst/>
          </a:prstGeom>
          <a:solidFill>
            <a:srgbClr val="CCFFCC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CA" sz="1600" b="1" dirty="0">
                <a:latin typeface="Courier New" pitchFamily="49" charset="0"/>
                <a:cs typeface="Courier New" pitchFamily="49" charset="0"/>
              </a:rPr>
              <a:t>public class X 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endParaRPr lang="en-CA" sz="16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CA" sz="1600" b="1" dirty="0">
                <a:latin typeface="Courier New" pitchFamily="49" charset="0"/>
                <a:cs typeface="Courier New" pitchFamily="49" charset="0"/>
              </a:rPr>
              <a:t>  private static </a:t>
            </a:r>
            <a:r>
              <a:rPr lang="en-CA" sz="16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CA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CA" sz="1600" b="1" dirty="0" err="1">
                <a:latin typeface="Courier New" pitchFamily="49" charset="0"/>
                <a:cs typeface="Courier New" pitchFamily="49" charset="0"/>
              </a:rPr>
              <a:t>numTimesXCalled</a:t>
            </a:r>
            <a:r>
              <a:rPr lang="en-CA" sz="1600" b="1" dirty="0">
                <a:latin typeface="Courier New" pitchFamily="49" charset="0"/>
                <a:cs typeface="Courier New" pitchFamily="49" charset="0"/>
              </a:rPr>
              <a:t> = 0;</a:t>
            </a:r>
          </a:p>
          <a:p>
            <a:r>
              <a:rPr lang="en-CA" sz="1600" b="1" dirty="0">
                <a:latin typeface="Courier New" pitchFamily="49" charset="0"/>
                <a:cs typeface="Courier New" pitchFamily="49" charset="0"/>
              </a:rPr>
              <a:t>  private static </a:t>
            </a:r>
            <a:r>
              <a:rPr lang="en-CA" sz="16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CA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CA" sz="1600" b="1" dirty="0" err="1">
                <a:latin typeface="Courier New" pitchFamily="49" charset="0"/>
                <a:cs typeface="Courier New" pitchFamily="49" charset="0"/>
              </a:rPr>
              <a:t>numTimesYCalled</a:t>
            </a:r>
            <a:r>
              <a:rPr lang="en-CA" sz="1600" b="1" dirty="0">
                <a:latin typeface="Courier New" pitchFamily="49" charset="0"/>
                <a:cs typeface="Courier New" pitchFamily="49" charset="0"/>
              </a:rPr>
              <a:t> = 0;</a:t>
            </a:r>
          </a:p>
          <a:p>
            <a:endParaRPr lang="en-CA" sz="16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CA" sz="1600" b="1" dirty="0">
                <a:latin typeface="Courier New" pitchFamily="49" charset="0"/>
                <a:cs typeface="Courier New" pitchFamily="49" charset="0"/>
              </a:rPr>
              <a:t>  public void </a:t>
            </a:r>
            <a:r>
              <a:rPr lang="en-CA" sz="1600" b="1" dirty="0" err="1">
                <a:latin typeface="Courier New" pitchFamily="49" charset="0"/>
                <a:cs typeface="Courier New" pitchFamily="49" charset="0"/>
              </a:rPr>
              <a:t>xMethod</a:t>
            </a:r>
            <a:r>
              <a:rPr lang="en-CA" sz="1600" b="1" dirty="0">
                <a:latin typeface="Courier New" pitchFamily="49" charset="0"/>
                <a:cs typeface="Courier New" pitchFamily="49" charset="0"/>
              </a:rPr>
              <a:t>() {</a:t>
            </a:r>
          </a:p>
          <a:p>
            <a:r>
              <a:rPr lang="en-CA" sz="1600" b="1" dirty="0">
                <a:latin typeface="Courier New" pitchFamily="49" charset="0"/>
                <a:cs typeface="Courier New" pitchFamily="49" charset="0"/>
              </a:rPr>
              <a:t>    // do something... and then update counter</a:t>
            </a:r>
          </a:p>
          <a:p>
            <a:r>
              <a:rPr lang="en-CA" sz="1600" b="1" dirty="0">
                <a:latin typeface="Courier New" pitchFamily="49" charset="0"/>
                <a:cs typeface="Courier New" pitchFamily="49" charset="0"/>
              </a:rPr>
              <a:t>    ++</a:t>
            </a:r>
            <a:r>
              <a:rPr lang="en-CA" sz="1600" b="1" dirty="0" err="1">
                <a:latin typeface="Courier New" pitchFamily="49" charset="0"/>
                <a:cs typeface="Courier New" pitchFamily="49" charset="0"/>
              </a:rPr>
              <a:t>X.numTimesXCalled</a:t>
            </a:r>
            <a:r>
              <a:rPr lang="en-CA" sz="16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CA" sz="1600" b="1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endParaRPr lang="en-CA" sz="16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CA" sz="1600" b="1" dirty="0">
                <a:latin typeface="Courier New" pitchFamily="49" charset="0"/>
                <a:cs typeface="Courier New" pitchFamily="49" charset="0"/>
              </a:rPr>
              <a:t>  public void </a:t>
            </a:r>
            <a:r>
              <a:rPr lang="en-CA" sz="1600" b="1" dirty="0" err="1">
                <a:latin typeface="Courier New" pitchFamily="49" charset="0"/>
                <a:cs typeface="Courier New" pitchFamily="49" charset="0"/>
              </a:rPr>
              <a:t>yMethod</a:t>
            </a:r>
            <a:r>
              <a:rPr lang="en-CA" sz="1600" b="1" dirty="0">
                <a:latin typeface="Courier New" pitchFamily="49" charset="0"/>
                <a:cs typeface="Courier New" pitchFamily="49" charset="0"/>
              </a:rPr>
              <a:t>() {</a:t>
            </a:r>
          </a:p>
          <a:p>
            <a:r>
              <a:rPr lang="en-CA" sz="1600" b="1" dirty="0">
                <a:latin typeface="Courier New" pitchFamily="49" charset="0"/>
                <a:cs typeface="Courier New" pitchFamily="49" charset="0"/>
              </a:rPr>
              <a:t>    // do something... and then update counter</a:t>
            </a:r>
          </a:p>
          <a:p>
            <a:r>
              <a:rPr lang="en-CA" sz="1600" b="1" dirty="0">
                <a:latin typeface="Courier New" pitchFamily="49" charset="0"/>
                <a:cs typeface="Courier New" pitchFamily="49" charset="0"/>
              </a:rPr>
              <a:t>    ++</a:t>
            </a:r>
            <a:r>
              <a:rPr lang="en-CA" sz="1600" b="1" dirty="0" err="1">
                <a:latin typeface="Courier New" pitchFamily="49" charset="0"/>
                <a:cs typeface="Courier New" pitchFamily="49" charset="0"/>
              </a:rPr>
              <a:t>X.numTimesYCalled</a:t>
            </a:r>
            <a:r>
              <a:rPr lang="en-CA" sz="16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CA" sz="1600" b="1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r>
              <a:rPr lang="en-CA" sz="16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Mixing Static and Non-static Attributes</a:t>
            </a:r>
            <a:endParaRPr lang="en-US" smtClean="0"/>
          </a:p>
        </p:txBody>
      </p:sp>
      <p:sp>
        <p:nvSpPr>
          <p:cNvPr id="14339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B6CAB8F-27A5-44AE-9586-E75431C71FA4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a class can declare static (per class) and non-static (per instance) attributes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a common textbook example is giving each instance a unique serial number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the serial number belongs to the instance</a:t>
            </a:r>
          </a:p>
          <a:p>
            <a:pPr marL="822960" lvl="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therefore it must be a non-static attribute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720725" y="4000500"/>
            <a:ext cx="7702550" cy="2171700"/>
          </a:xfrm>
          <a:prstGeom prst="rect">
            <a:avLst/>
          </a:prstGeom>
          <a:solidFill>
            <a:srgbClr val="CCFFCC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public class Bicycle {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  // some attributes here...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  private static int numberOfBicycles = 0;</a:t>
            </a:r>
          </a:p>
          <a:p>
            <a:endParaRPr lang="en-CA" b="1">
              <a:latin typeface="Courier New" pitchFamily="49" charset="0"/>
              <a:cs typeface="Courier New" pitchFamily="49" charset="0"/>
            </a:endParaRP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  private int serialNumber;</a:t>
            </a:r>
          </a:p>
          <a:p>
            <a:endParaRPr lang="en-CA" sz="800" b="1">
              <a:latin typeface="Courier New" pitchFamily="49" charset="0"/>
              <a:cs typeface="Courier New" pitchFamily="49" charset="0"/>
            </a:endParaRP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  // ...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15363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C87A514-839D-485B-B3A7-43A8970106C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how do you assign each instance a unique serial number?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the instance cannot give itself a unique serial number because it would need to know all the currently used serial numbers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could require that the client provide a serial number using the constructor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instance has no guarantee that the client has provided a valid (unique) serial number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16387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452D638-5F0B-4DC6-B2C2-BA4A9A3857E8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the class can provide unique serial numbers using static attributes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e.g. using the number of instances created as a serial number</a:t>
            </a:r>
            <a:endParaRPr lang="en-US" dirty="0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720725" y="2971800"/>
            <a:ext cx="7702550" cy="3262313"/>
          </a:xfrm>
          <a:prstGeom prst="rect">
            <a:avLst/>
          </a:prstGeom>
          <a:solidFill>
            <a:srgbClr val="CCFFCC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CA" sz="1600" b="1" dirty="0">
                <a:latin typeface="Courier New" pitchFamily="49" charset="0"/>
                <a:cs typeface="Courier New" pitchFamily="49" charset="0"/>
              </a:rPr>
              <a:t>public class Bicycle {</a:t>
            </a:r>
          </a:p>
          <a:p>
            <a:r>
              <a:rPr lang="en-CA" sz="1600" b="1" dirty="0">
                <a:latin typeface="Courier New" pitchFamily="49" charset="0"/>
                <a:cs typeface="Courier New" pitchFamily="49" charset="0"/>
              </a:rPr>
              <a:t>  // some attributes here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...</a:t>
            </a:r>
          </a:p>
          <a:p>
            <a:endParaRPr lang="en-CA" sz="16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CA" sz="1600" b="1" dirty="0">
                <a:latin typeface="Courier New" pitchFamily="49" charset="0"/>
                <a:cs typeface="Courier New" pitchFamily="49" charset="0"/>
              </a:rPr>
              <a:t>  private static </a:t>
            </a:r>
            <a:r>
              <a:rPr lang="en-CA" sz="16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CA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CA" sz="1600" b="1" dirty="0" err="1">
                <a:latin typeface="Courier New" pitchFamily="49" charset="0"/>
                <a:cs typeface="Courier New" pitchFamily="49" charset="0"/>
              </a:rPr>
              <a:t>numberOfBicycles</a:t>
            </a:r>
            <a:r>
              <a:rPr lang="en-CA" sz="1600" b="1" dirty="0">
                <a:latin typeface="Courier New" pitchFamily="49" charset="0"/>
                <a:cs typeface="Courier New" pitchFamily="49" charset="0"/>
              </a:rPr>
              <a:t> = 0;</a:t>
            </a:r>
          </a:p>
          <a:p>
            <a:r>
              <a:rPr lang="en-CA" sz="1600" b="1" dirty="0">
                <a:latin typeface="Courier New" pitchFamily="49" charset="0"/>
                <a:cs typeface="Courier New" pitchFamily="49" charset="0"/>
              </a:rPr>
              <a:t>  private </a:t>
            </a:r>
            <a:r>
              <a:rPr lang="en-CA" sz="16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CA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CA" sz="1600" b="1" dirty="0" err="1">
                <a:latin typeface="Courier New" pitchFamily="49" charset="0"/>
                <a:cs typeface="Courier New" pitchFamily="49" charset="0"/>
              </a:rPr>
              <a:t>serialNumber</a:t>
            </a:r>
            <a:r>
              <a:rPr lang="en-CA" sz="16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endParaRPr lang="en-CA" sz="16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CA" sz="1600" b="1" dirty="0">
                <a:latin typeface="Courier New" pitchFamily="49" charset="0"/>
                <a:cs typeface="Courier New" pitchFamily="49" charset="0"/>
              </a:rPr>
              <a:t>  public Bicycle() {</a:t>
            </a:r>
          </a:p>
          <a:p>
            <a:r>
              <a:rPr lang="en-CA" sz="1600" b="1" dirty="0">
                <a:latin typeface="Courier New" pitchFamily="49" charset="0"/>
                <a:cs typeface="Courier New" pitchFamily="49" charset="0"/>
              </a:rPr>
              <a:t>    // set some attributes here...</a:t>
            </a:r>
          </a:p>
          <a:p>
            <a:r>
              <a:rPr lang="en-CA" sz="16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CA" sz="1600" b="1" dirty="0" err="1" smtClean="0">
                <a:latin typeface="Courier New" pitchFamily="49" charset="0"/>
                <a:cs typeface="Courier New" pitchFamily="49" charset="0"/>
              </a:rPr>
              <a:t>this.serialNumber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CA" sz="16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CA" sz="1600" b="1" dirty="0" err="1">
                <a:latin typeface="Courier New" pitchFamily="49" charset="0"/>
                <a:cs typeface="Courier New" pitchFamily="49" charset="0"/>
              </a:rPr>
              <a:t>Bicycle.numberOfBicycles</a:t>
            </a:r>
            <a:r>
              <a:rPr lang="en-CA" sz="16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CA" sz="16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CA" sz="1600" b="1" dirty="0" err="1">
                <a:latin typeface="Courier New" pitchFamily="49" charset="0"/>
                <a:cs typeface="Courier New" pitchFamily="49" charset="0"/>
              </a:rPr>
              <a:t>Bicycle.numberOfBicycles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++;</a:t>
            </a:r>
          </a:p>
          <a:p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CA" sz="16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en-CA" sz="1600" b="1" dirty="0">
                <a:latin typeface="Courier New" pitchFamily="49" charset="0"/>
                <a:cs typeface="Courier New" pitchFamily="49" charset="0"/>
              </a:rPr>
              <a:t>}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17411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8D50604-EA19-4BE8-972C-CAC0C3DDBB97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a more sophisticated implementation might use an object to generate serial numbers</a:t>
            </a:r>
            <a:endParaRPr lang="en-US" dirty="0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720725" y="2171700"/>
            <a:ext cx="7966075" cy="4114800"/>
          </a:xfrm>
          <a:prstGeom prst="rect">
            <a:avLst/>
          </a:prstGeom>
          <a:solidFill>
            <a:srgbClr val="CCFFCC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CA" sz="1600" b="1" dirty="0">
                <a:latin typeface="Courier New" pitchFamily="49" charset="0"/>
                <a:cs typeface="Courier New" pitchFamily="49" charset="0"/>
              </a:rPr>
              <a:t>public class Bicycle 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endParaRPr lang="en-CA" sz="16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CA" sz="1600" b="1" dirty="0">
                <a:latin typeface="Courier New" pitchFamily="49" charset="0"/>
                <a:cs typeface="Courier New" pitchFamily="49" charset="0"/>
              </a:rPr>
              <a:t>  // some attributes here...</a:t>
            </a:r>
          </a:p>
          <a:p>
            <a:r>
              <a:rPr lang="en-CA" sz="1600" b="1" dirty="0">
                <a:latin typeface="Courier New" pitchFamily="49" charset="0"/>
                <a:cs typeface="Courier New" pitchFamily="49" charset="0"/>
              </a:rPr>
              <a:t>  private static </a:t>
            </a:r>
            <a:r>
              <a:rPr lang="en-CA" sz="16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CA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CA" sz="1600" b="1" dirty="0" err="1">
                <a:latin typeface="Courier New" pitchFamily="49" charset="0"/>
                <a:cs typeface="Courier New" pitchFamily="49" charset="0"/>
              </a:rPr>
              <a:t>numberOfBicycles</a:t>
            </a:r>
            <a:r>
              <a:rPr lang="en-CA" sz="1600" b="1" dirty="0">
                <a:latin typeface="Courier New" pitchFamily="49" charset="0"/>
                <a:cs typeface="Courier New" pitchFamily="49" charset="0"/>
              </a:rPr>
              <a:t> = 0;</a:t>
            </a:r>
          </a:p>
          <a:p>
            <a:endParaRPr lang="en-CA" sz="16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CA" sz="1600" b="1" dirty="0">
                <a:latin typeface="Courier New" pitchFamily="49" charset="0"/>
                <a:cs typeface="Courier New" pitchFamily="49" charset="0"/>
              </a:rPr>
              <a:t>  private static final</a:t>
            </a:r>
          </a:p>
          <a:p>
            <a:r>
              <a:rPr lang="en-CA" sz="16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CA" sz="1600" b="1" dirty="0" err="1">
                <a:latin typeface="Courier New" pitchFamily="49" charset="0"/>
                <a:cs typeface="Courier New" pitchFamily="49" charset="0"/>
              </a:rPr>
              <a:t>SerialGenerator</a:t>
            </a:r>
            <a:r>
              <a:rPr lang="en-CA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CA" sz="1600" b="1" dirty="0" err="1">
                <a:latin typeface="Courier New" pitchFamily="49" charset="0"/>
                <a:cs typeface="Courier New" pitchFamily="49" charset="0"/>
              </a:rPr>
              <a:t>serialSource</a:t>
            </a:r>
            <a:r>
              <a:rPr lang="en-CA" sz="1600" b="1" dirty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CA" sz="1600" b="1" dirty="0" err="1">
                <a:latin typeface="Courier New" pitchFamily="49" charset="0"/>
                <a:cs typeface="Courier New" pitchFamily="49" charset="0"/>
              </a:rPr>
              <a:t>SerialGenerator</a:t>
            </a:r>
            <a:r>
              <a:rPr lang="en-CA" sz="16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endParaRPr lang="en-CA" sz="16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CA" sz="1600" b="1" dirty="0">
                <a:latin typeface="Courier New" pitchFamily="49" charset="0"/>
                <a:cs typeface="Courier New" pitchFamily="49" charset="0"/>
              </a:rPr>
              <a:t>  private </a:t>
            </a:r>
            <a:r>
              <a:rPr lang="en-CA" sz="16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CA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CA" sz="1600" b="1" dirty="0" err="1">
                <a:latin typeface="Courier New" pitchFamily="49" charset="0"/>
                <a:cs typeface="Courier New" pitchFamily="49" charset="0"/>
              </a:rPr>
              <a:t>serialNumber</a:t>
            </a:r>
            <a:r>
              <a:rPr lang="en-CA" sz="16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endParaRPr lang="en-CA" sz="16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CA" sz="1600" b="1" dirty="0">
                <a:latin typeface="Courier New" pitchFamily="49" charset="0"/>
                <a:cs typeface="Courier New" pitchFamily="49" charset="0"/>
              </a:rPr>
              <a:t>  public Bicycle() {</a:t>
            </a:r>
          </a:p>
          <a:p>
            <a:r>
              <a:rPr lang="en-CA" sz="1600" b="1" dirty="0">
                <a:latin typeface="Courier New" pitchFamily="49" charset="0"/>
                <a:cs typeface="Courier New" pitchFamily="49" charset="0"/>
              </a:rPr>
              <a:t>    // set some attributes here...</a:t>
            </a:r>
          </a:p>
          <a:p>
            <a:r>
              <a:rPr lang="en-CA" sz="16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CA" sz="1600" b="1" dirty="0" err="1">
                <a:latin typeface="Courier New" pitchFamily="49" charset="0"/>
                <a:cs typeface="Courier New" pitchFamily="49" charset="0"/>
              </a:rPr>
              <a:t>this.serialNumber</a:t>
            </a:r>
            <a:r>
              <a:rPr lang="en-CA" sz="16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CA" sz="1600" b="1" dirty="0" err="1">
                <a:latin typeface="Courier New" pitchFamily="49" charset="0"/>
                <a:cs typeface="Courier New" pitchFamily="49" charset="0"/>
              </a:rPr>
              <a:t>Bicycle.serialSource.getNext</a:t>
            </a:r>
            <a:r>
              <a:rPr lang="en-CA" sz="16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CA" sz="16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CA" sz="1600" b="1" dirty="0" err="1">
                <a:latin typeface="Courier New" pitchFamily="49" charset="0"/>
                <a:cs typeface="Courier New" pitchFamily="49" charset="0"/>
              </a:rPr>
              <a:t>Bicycle.numberOfBicycles</a:t>
            </a:r>
            <a:r>
              <a:rPr lang="en-CA" sz="1600" b="1" dirty="0">
                <a:latin typeface="Courier New" pitchFamily="49" charset="0"/>
                <a:cs typeface="Courier New" pitchFamily="49" charset="0"/>
              </a:rPr>
              <a:t>++;</a:t>
            </a:r>
          </a:p>
          <a:p>
            <a:r>
              <a:rPr lang="en-CA" sz="1600" b="1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r>
              <a:rPr lang="en-CA" sz="1600" b="1" dirty="0">
                <a:latin typeface="Courier New" pitchFamily="49" charset="0"/>
                <a:cs typeface="Courier New" pitchFamily="49" charset="0"/>
              </a:rPr>
              <a:t>}</a:t>
            </a:r>
            <a:r>
              <a:rPr lang="en-CA" b="1" dirty="0">
                <a:latin typeface="Courier New" pitchFamily="49" charset="0"/>
                <a:cs typeface="Courier New" pitchFamily="49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Grayscale">
    <a:dk1>
      <a:sysClr val="windowText" lastClr="000000"/>
    </a:dk1>
    <a:lt1>
      <a:sysClr val="window" lastClr="FFFFFF"/>
    </a:lt1>
    <a:dk2>
      <a:srgbClr val="000000"/>
    </a:dk2>
    <a:lt2>
      <a:srgbClr val="F8F8F8"/>
    </a:lt2>
    <a:accent1>
      <a:srgbClr val="DDDDDD"/>
    </a:accent1>
    <a:accent2>
      <a:srgbClr val="B2B2B2"/>
    </a:accent2>
    <a:accent3>
      <a:srgbClr val="969696"/>
    </a:accent3>
    <a:accent4>
      <a:srgbClr val="808080"/>
    </a:accent4>
    <a:accent5>
      <a:srgbClr val="5F5F5F"/>
    </a:accent5>
    <a:accent6>
      <a:srgbClr val="4D4D4D"/>
    </a:accent6>
    <a:hlink>
      <a:srgbClr val="5F5F5F"/>
    </a:hlink>
    <a:folHlink>
      <a:srgbClr val="919191"/>
    </a:folHlink>
  </a:clrScheme>
</a:themeOverride>
</file>

<file path=ppt/theme/themeOverride2.xml><?xml version="1.0" encoding="utf-8"?>
<a:themeOverride xmlns:a="http://schemas.openxmlformats.org/drawingml/2006/main">
  <a:clrScheme name="Grayscale">
    <a:dk1>
      <a:sysClr val="windowText" lastClr="000000"/>
    </a:dk1>
    <a:lt1>
      <a:sysClr val="window" lastClr="FFFFFF"/>
    </a:lt1>
    <a:dk2>
      <a:srgbClr val="000000"/>
    </a:dk2>
    <a:lt2>
      <a:srgbClr val="F8F8F8"/>
    </a:lt2>
    <a:accent1>
      <a:srgbClr val="DDDDDD"/>
    </a:accent1>
    <a:accent2>
      <a:srgbClr val="B2B2B2"/>
    </a:accent2>
    <a:accent3>
      <a:srgbClr val="969696"/>
    </a:accent3>
    <a:accent4>
      <a:srgbClr val="808080"/>
    </a:accent4>
    <a:accent5>
      <a:srgbClr val="5F5F5F"/>
    </a:accent5>
    <a:accent6>
      <a:srgbClr val="4D4D4D"/>
    </a:accent6>
    <a:hlink>
      <a:srgbClr val="5F5F5F"/>
    </a:hlink>
    <a:folHlink>
      <a:srgbClr val="919191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4923</TotalTime>
  <Words>1221</Words>
  <Application>Microsoft Office PowerPoint</Application>
  <PresentationFormat>On-screen Show (4:3)</PresentationFormat>
  <Paragraphs>240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Origin</vt:lpstr>
      <vt:lpstr>Mixing Static and Non-Static</vt:lpstr>
      <vt:lpstr>Goals for Today</vt:lpstr>
      <vt:lpstr>static Attributes</vt:lpstr>
      <vt:lpstr>Example</vt:lpstr>
      <vt:lpstr>Slide 5</vt:lpstr>
      <vt:lpstr>Mixing Static and Non-static Attributes</vt:lpstr>
      <vt:lpstr>Slide 7</vt:lpstr>
      <vt:lpstr>Slide 8</vt:lpstr>
      <vt:lpstr>Slide 9</vt:lpstr>
      <vt:lpstr>Static Methods</vt:lpstr>
      <vt:lpstr>Slide 11</vt:lpstr>
      <vt:lpstr>Singleton Pattern</vt:lpstr>
      <vt:lpstr>Singleton Pattern</vt:lpstr>
      <vt:lpstr>One and Only One</vt:lpstr>
      <vt:lpstr>A Silly Example</vt:lpstr>
      <vt:lpstr>Global Access</vt:lpstr>
      <vt:lpstr>A Silly Example (cont)</vt:lpstr>
      <vt:lpstr>Slide 18</vt:lpstr>
      <vt:lpstr>Logging</vt:lpstr>
      <vt:lpstr>Lazy Instantiation</vt:lpstr>
      <vt:lpstr>Lazy Instantiation as per Notes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Utilities</dc:title>
  <dc:creator>mab</dc:creator>
  <cp:lastModifiedBy>burton</cp:lastModifiedBy>
  <cp:revision>434</cp:revision>
  <dcterms:created xsi:type="dcterms:W3CDTF">2006-08-16T00:00:00Z</dcterms:created>
  <dcterms:modified xsi:type="dcterms:W3CDTF">2013-01-20T19:44:54Z</dcterms:modified>
</cp:coreProperties>
</file>