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9"/>
  </p:notesMasterIdLst>
  <p:sldIdLst>
    <p:sldId id="351" r:id="rId2"/>
    <p:sldId id="317" r:id="rId3"/>
    <p:sldId id="318" r:id="rId4"/>
    <p:sldId id="319" r:id="rId5"/>
    <p:sldId id="320" r:id="rId6"/>
    <p:sldId id="321" r:id="rId7"/>
    <p:sldId id="324" r:id="rId8"/>
    <p:sldId id="326" r:id="rId9"/>
    <p:sldId id="322" r:id="rId10"/>
    <p:sldId id="323" r:id="rId11"/>
    <p:sldId id="325" r:id="rId12"/>
    <p:sldId id="327" r:id="rId13"/>
    <p:sldId id="328" r:id="rId14"/>
    <p:sldId id="335" r:id="rId15"/>
    <p:sldId id="329" r:id="rId16"/>
    <p:sldId id="330" r:id="rId17"/>
    <p:sldId id="331" r:id="rId18"/>
    <p:sldId id="332" r:id="rId19"/>
    <p:sldId id="347" r:id="rId20"/>
    <p:sldId id="336" r:id="rId21"/>
    <p:sldId id="344" r:id="rId22"/>
    <p:sldId id="345" r:id="rId23"/>
    <p:sldId id="337" r:id="rId24"/>
    <p:sldId id="348" r:id="rId25"/>
    <p:sldId id="349" r:id="rId26"/>
    <p:sldId id="350" r:id="rId27"/>
    <p:sldId id="35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546" y="-84"/>
      </p:cViewPr>
      <p:guideLst>
        <p:guide orient="horz" pos="2160"/>
        <p:guide orient="horz" pos="1776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161BF5-4407-4746-B16D-5312C5D9F933}" type="datetimeFigureOut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E90FF5-5887-4B34-93A9-37E035A4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429B770-DB58-4C8D-8353-0CAD3280C713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727E-BB8E-4398-9554-4EF7CEF2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4FFF-EDE0-4288-9EEE-6A9941AA7982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28D3-176C-4618-B54F-48CB9F4D2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56EF-A2A4-4CE0-8B67-2FF0FF056A43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2335-6191-406F-9076-6941A2B84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FF5E-0168-415A-8EAA-B03C3F76EE1C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8975-1AE3-4AF3-A818-E6424B3DA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BC76-6EF1-4720-993F-88C94CEC1E47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A8F5-6B32-46B8-90E2-714CF2D3C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7352-BE7A-4598-80D6-2D7E98964D4F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EA04-2024-4D99-9F6E-EDA3250F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B4FE-9DC6-4AD0-8A18-36C44D4EDE46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2132-C040-4E43-9517-BDEC0C94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9B0E-A436-47C4-8B3B-89FDDA15FC73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7535-FB3D-4CCB-A198-8868CC51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707F-703D-4D41-BEF9-EBE04708876F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F405-0874-426C-B83C-6BF724DA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67BA-6187-4746-AB21-4A84D19B755A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A687-F537-4EB8-B71B-58BF6C191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F3BF-799A-49A7-BDCD-E5491FE916A3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C62B-C00C-4D53-B40F-68A12B657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AF9-696F-4F80-9B5E-2A826BDA9905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728B-E8F1-4D42-BF9C-B1010FC6E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B5721-30E6-4524-A8F9-B60E89A48592}" type="datetime1">
              <a:rPr lang="en-US"/>
              <a:pPr>
                <a:defRPr/>
              </a:pPr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E923A9-7D5C-4DD6-8E2B-AC4FF687A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hashCode</a:t>
            </a:r>
            <a:r>
              <a:rPr lang="en-US" dirty="0" smtClean="0"/>
              <a:t> and </a:t>
            </a:r>
            <a:r>
              <a:rPr lang="en-US" dirty="0" err="1" smtClean="0"/>
              <a:t>compareTo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B2343C-1B6A-414D-9A64-F2A9644077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pizza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pizzapizza</a:t>
            </a:r>
            <a:r>
              <a:rPr lang="en-CA" dirty="0" smtClean="0"/>
              <a:t> are distinct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memory locations must be different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hash codes are different (probably)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 hash table looks in the wrong bucket (probably) and does not find the phone number even though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pizzapizza.equals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(pizza)</a:t>
            </a:r>
            <a:r>
              <a:rPr lang="en-CA" dirty="0" smtClean="0"/>
              <a:t> *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4350" y="1295400"/>
            <a:ext cx="8172450" cy="2362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 = new PhoneNumber(416, 967, 1111);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HashSet&lt;PhoneNumber&gt; h = new HashSet&lt;PhoneNumber&gt;();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h.add(pizza);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pizzapizza = new PhoneNumber(416, 967, 1111);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h.contains(pizzapizza) );  // false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5625" y="6286500"/>
            <a:ext cx="2936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* unless you're from Naples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Bad (but legal)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F9DEE-33A2-47A0-B50F-DDFD6B7BD2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attributes, constructors, methods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 1;  // or any other constant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will cause a hashed container to put all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in the same bucket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Slightly Better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attributes, constructors, methods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this.getAreaCode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this.getExchangeCode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this.getStationCode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1EA0B-73A6-48C9-B4C8-2A187DAF5C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basic idea is generate a hash code using the attributes of the object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would be nice if two distinct objects had two distinct hash codes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this is not required; two different objects can have the same hash code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required that: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then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y.hashCode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always returns the same value if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does not change its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Something to Think About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8F706D-E35C-468B-9727-8AEE60BCAB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8229600" cy="19351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 you need to be careful of when putting a mutable object into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dirty="0" smtClean="0"/>
              <a:t>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can you avoid the problem by using immutable objects?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Objects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9804E-2694-4957-9636-7A9F2242BC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value types have a natural ordering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is, for two objects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less than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is meaningful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, etc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s can be compared in dictionary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s can be compared in chronological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might compare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CA" dirty="0" smtClean="0"/>
              <a:t>s by their length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Die</a:t>
            </a:r>
            <a:r>
              <a:rPr lang="en-CA" dirty="0" smtClean="0"/>
              <a:t>s can be </a:t>
            </a:r>
            <a:r>
              <a:rPr lang="en-CA" dirty="0" smtClean="0"/>
              <a:t>compared by their face value</a:t>
            </a: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your class has a natural ordering, consider implementing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doing so allows clients to sort arrays or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s of your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C89DF8-59F3-4355-9201-2AFCFADC30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interface is (usually) a group of related methods with empty bodies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 has just one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interface Comparable&lt;T&gt;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 class that implements an interfaces promises to provide an implementation for every method in the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compareTo()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8C736-2ED6-4B17-BBC5-3A2B456444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Compares this object with the specified object for order. Returns a negative integer, zero, or a positive integer as this object is less than, equal to, or greater than the specified object.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Throws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ClassCastException</a:t>
            </a:r>
            <a:r>
              <a:rPr lang="en-CA" dirty="0" smtClean="0"/>
              <a:t> if the specified object type cannot be compared to this object.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Die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/>
          </a:bodyPr>
          <a:lstStyle/>
          <a:p>
            <a:r>
              <a:rPr lang="en-CA" sz="1600" dirty="0" smtClean="0"/>
              <a:t>public </a:t>
            </a:r>
            <a:r>
              <a:rPr lang="en-CA" sz="1600" dirty="0" smtClean="0"/>
              <a:t>class Die implements Comparable&lt;Die&gt; </a:t>
            </a:r>
            <a:r>
              <a:rPr lang="en-CA" sz="1600" dirty="0" smtClean="0"/>
              <a:t>{</a:t>
            </a:r>
          </a:p>
          <a:p>
            <a:r>
              <a:rPr lang="en-CA" sz="1600" dirty="0" smtClean="0"/>
              <a:t>  // attributes, constructors, methods </a:t>
            </a:r>
            <a:r>
              <a:rPr lang="en-CA" sz="1600" dirty="0" smtClean="0"/>
              <a:t>...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public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compareTo</a:t>
            </a:r>
            <a:r>
              <a:rPr lang="en-CA" sz="1600" dirty="0" smtClean="0"/>
              <a:t>(Die other) {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</a:t>
            </a:r>
            <a:r>
              <a:rPr lang="en-CA" sz="1600" dirty="0" err="1" smtClean="0"/>
              <a:t>int</a:t>
            </a:r>
            <a:r>
              <a:rPr lang="en-CA" sz="1600" dirty="0" smtClean="0"/>
              <a:t> result = 0;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if (</a:t>
            </a:r>
            <a:r>
              <a:rPr lang="en-CA" sz="1600" dirty="0" err="1" smtClean="0"/>
              <a:t>this.getValue</a:t>
            </a:r>
            <a:r>
              <a:rPr lang="en-CA" sz="1600" dirty="0" smtClean="0"/>
              <a:t>() &lt; </a:t>
            </a:r>
            <a:r>
              <a:rPr lang="en-CA" sz="1600" dirty="0" err="1" smtClean="0"/>
              <a:t>other.getValue</a:t>
            </a:r>
            <a:r>
              <a:rPr lang="en-CA" sz="1600" dirty="0" smtClean="0"/>
              <a:t>()) {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  result = -1;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}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else if (</a:t>
            </a:r>
            <a:r>
              <a:rPr lang="en-CA" sz="1600" dirty="0" err="1" smtClean="0"/>
              <a:t>this.getValue</a:t>
            </a:r>
            <a:r>
              <a:rPr lang="en-CA" sz="1600" dirty="0" smtClean="0"/>
              <a:t>() &gt; </a:t>
            </a:r>
            <a:r>
              <a:rPr lang="en-CA" sz="1600" dirty="0" err="1" smtClean="0"/>
              <a:t>other.getValue</a:t>
            </a:r>
            <a:r>
              <a:rPr lang="en-CA" sz="1600" dirty="0" smtClean="0"/>
              <a:t>()) {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  result = 1;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}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return result;</a:t>
            </a:r>
            <a:endParaRPr lang="en-CA" sz="1600" dirty="0" smtClean="0"/>
          </a:p>
          <a:p>
            <a:r>
              <a:rPr lang="en-CA" sz="1600" dirty="0" smtClean="0"/>
              <a:t>  }</a:t>
            </a:r>
            <a:endParaRPr lang="en-CA" sz="1600" dirty="0" smtClean="0"/>
          </a:p>
          <a:p>
            <a:r>
              <a:rPr lang="en-CA" sz="1600" dirty="0" smtClean="0"/>
              <a:t>}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Die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8C736-2ED6-4B17-BBC5-3A2B456444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following also works for the Die class, but is dangerous in general: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(Die other)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this.getValue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–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other.getValue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hashCode()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65A6F-5B68-4F5C-8EF5-71B24AAC3B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override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you must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otherwise, the hashed containers won't work properly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we did not override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for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971800"/>
            <a:ext cx="7702550" cy="3200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 = new PhoneNumber(416, 967, 1111);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HashSet&lt;PhoneNumber&gt; h = new HashSet&lt;PhoneNumber&gt;();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h.add(pizza);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h.contains(pizza) );       // true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pizzapizza =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 new PhoneNumber(416, 967, 1111);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h.contains(pizzapizza) );  // false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086600" y="6343650"/>
            <a:ext cx="1385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2.3.5]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the sign of the returned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must flip if the order of the two compared objects flip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&gt; 0</a:t>
            </a:r>
            <a:r>
              <a:rPr lang="en-CA" dirty="0" smtClean="0"/>
              <a:t> </a:t>
            </a:r>
            <a:r>
              <a:rPr lang="en-CA" dirty="0" smtClean="0"/>
              <a:t>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</a:t>
            </a: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</a:t>
            </a: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sz="27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7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must be transitive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&gt; 0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&gt; 0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cs typeface="Courier New" pitchFamily="49" charset="0"/>
            </a:endParaRP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2000" dirty="0" smtClean="0">
                <a:cs typeface="Courier New" pitchFamily="49" charset="0"/>
              </a:rPr>
              <a:t> </a:t>
            </a:r>
            <a:endParaRPr lang="en-CA" sz="2000" dirty="0" smtClean="0">
              <a:cs typeface="Courier New" pitchFamily="49" charset="0"/>
            </a:endParaRP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2000" dirty="0" smtClean="0">
                <a:cs typeface="Courier New" pitchFamily="49" charset="0"/>
              </a:rPr>
              <a:t> </a:t>
            </a: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if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the signs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y.compareTo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the same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Consistency with equals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implementation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is said to be </a:t>
            </a:r>
            <a:r>
              <a:rPr lang="en-CA" dirty="0" smtClean="0"/>
              <a:t>consistent with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  <a:r>
              <a:rPr lang="en-CA" dirty="0" smtClean="0"/>
              <a:t>when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and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in the Comparable Contract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not required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be consistent with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false</a:t>
            </a:r>
            <a:r>
              <a:rPr lang="en-CA" dirty="0" smtClean="0"/>
              <a:t> is acceptable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similarly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!= 0</a:t>
            </a:r>
            <a:r>
              <a:rPr lang="en-CA" dirty="0" smtClean="0"/>
              <a:t> is acceptable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try to come up with examples for both cases above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is similar to implementing equals</a:t>
            </a:r>
          </a:p>
          <a:p>
            <a:r>
              <a:rPr lang="en-US" dirty="0" smtClean="0"/>
              <a:t>you need to compare all of the attributes</a:t>
            </a:r>
          </a:p>
          <a:p>
            <a:pPr lvl="1"/>
            <a:r>
              <a:rPr lang="en-US" dirty="0" smtClean="0"/>
              <a:t>starting with the attribute that is most significant for ordering purposes and working your way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 lnSpcReduction="10000"/>
          </a:bodyPr>
          <a:lstStyle/>
          <a:p>
            <a:r>
              <a:rPr lang="en-CA" sz="1600" dirty="0" smtClean="0"/>
              <a:t>public </a:t>
            </a:r>
            <a:r>
              <a:rPr lang="en-CA" sz="1600" dirty="0" smtClean="0"/>
              <a:t>class </a:t>
            </a:r>
            <a:r>
              <a:rPr lang="en-CA" sz="1600" dirty="0" err="1" smtClean="0"/>
              <a:t>PhoneNumber</a:t>
            </a:r>
            <a:r>
              <a:rPr lang="en-CA" sz="1600" dirty="0" smtClean="0"/>
              <a:t> implements Comparable&lt;</a:t>
            </a:r>
            <a:r>
              <a:rPr lang="en-CA" sz="1600" dirty="0" err="1" smtClean="0"/>
              <a:t>PhoneNumber</a:t>
            </a:r>
            <a:r>
              <a:rPr lang="en-CA" sz="1600" dirty="0" smtClean="0"/>
              <a:t>&gt; </a:t>
            </a:r>
            <a:r>
              <a:rPr lang="en-CA" sz="1600" dirty="0" smtClean="0"/>
              <a:t>{</a:t>
            </a:r>
          </a:p>
          <a:p>
            <a:r>
              <a:rPr lang="en-CA" sz="1600" dirty="0" smtClean="0"/>
              <a:t>  // attributes, constructors, methods </a:t>
            </a:r>
            <a:r>
              <a:rPr lang="en-CA" sz="1600" dirty="0" smtClean="0"/>
              <a:t>...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public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compareTo</a:t>
            </a:r>
            <a:r>
              <a:rPr lang="en-CA" sz="1600" dirty="0" smtClean="0"/>
              <a:t>(</a:t>
            </a:r>
            <a:r>
              <a:rPr lang="en-CA" sz="1600" dirty="0" err="1" smtClean="0"/>
              <a:t>PhoneNumber</a:t>
            </a:r>
            <a:r>
              <a:rPr lang="en-CA" sz="1600" dirty="0" smtClean="0"/>
              <a:t> other) {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</a:t>
            </a:r>
            <a:r>
              <a:rPr lang="en-CA" sz="1600" dirty="0" err="1" smtClean="0"/>
              <a:t>int</a:t>
            </a:r>
            <a:r>
              <a:rPr lang="en-CA" sz="1600" dirty="0" smtClean="0"/>
              <a:t> result = 0;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result = </a:t>
            </a:r>
            <a:r>
              <a:rPr lang="en-CA" sz="1600" dirty="0" err="1" smtClean="0"/>
              <a:t>this.getAreaCode</a:t>
            </a:r>
            <a:r>
              <a:rPr lang="en-CA" sz="1600" dirty="0" smtClean="0"/>
              <a:t>() – </a:t>
            </a:r>
            <a:r>
              <a:rPr lang="en-CA" sz="1600" dirty="0" err="1" smtClean="0"/>
              <a:t>other.getAreaCode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if (result == 0) {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  result = </a:t>
            </a:r>
            <a:r>
              <a:rPr lang="en-CA" sz="1600" dirty="0" err="1" smtClean="0"/>
              <a:t>this.getExchangeCode</a:t>
            </a:r>
            <a:r>
              <a:rPr lang="en-CA" sz="1600" dirty="0" smtClean="0"/>
              <a:t>() – </a:t>
            </a:r>
            <a:r>
              <a:rPr lang="en-CA" sz="1600" dirty="0" err="1" smtClean="0"/>
              <a:t>other.getExchangeCode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</a:t>
            </a:r>
            <a:r>
              <a:rPr lang="en-CA" sz="1600" dirty="0" smtClean="0"/>
              <a:t>   }</a:t>
            </a:r>
          </a:p>
          <a:p>
            <a:r>
              <a:rPr lang="en-CA" sz="1600" dirty="0" smtClean="0"/>
              <a:t>    if (result == 0) {</a:t>
            </a:r>
          </a:p>
          <a:p>
            <a:r>
              <a:rPr lang="en-CA" sz="1600" dirty="0" smtClean="0"/>
              <a:t>      result = </a:t>
            </a:r>
            <a:r>
              <a:rPr lang="en-CA" sz="1600" dirty="0" err="1" smtClean="0"/>
              <a:t>this.getStationCode</a:t>
            </a:r>
            <a:r>
              <a:rPr lang="en-CA" sz="1600" dirty="0" smtClean="0"/>
              <a:t>() – </a:t>
            </a:r>
            <a:r>
              <a:rPr lang="en-CA" sz="1600" dirty="0" err="1" smtClean="0"/>
              <a:t>other.getStationCode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  }</a:t>
            </a:r>
            <a:endParaRPr lang="en-CA" sz="1600" dirty="0" smtClean="0"/>
          </a:p>
          <a:p>
            <a:r>
              <a:rPr lang="en-CA" sz="1600" dirty="0" smtClean="0"/>
              <a:t> </a:t>
            </a:r>
            <a:r>
              <a:rPr lang="en-CA" sz="1600" dirty="0" smtClean="0"/>
              <a:t>   return result;</a:t>
            </a:r>
            <a:endParaRPr lang="en-CA" sz="1600" dirty="0" smtClean="0"/>
          </a:p>
          <a:p>
            <a:r>
              <a:rPr lang="en-CA" sz="1600" dirty="0" smtClean="0"/>
              <a:t>  }</a:t>
            </a:r>
            <a:endParaRPr lang="en-CA" sz="1600" dirty="0" smtClean="0"/>
          </a:p>
          <a:p>
            <a:r>
              <a:rPr lang="en-CA" sz="1600" dirty="0" smtClean="0"/>
              <a:t>}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comparing attributes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you should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Float.compare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if your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implementation is broken, then any classes or methods that rely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will behave erratically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many methods in the utility classes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Collections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Arrays as Containers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9BC7B-479C-4E36-83C1-74CED1DC46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have an array of unique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compute whether or not the array contains a particular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14600"/>
            <a:ext cx="7702550" cy="3657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static boolean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hasPhoneNumber(PhoneNumber p,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   PhoneNumber[] numbers)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(numbers != null)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for( PhoneNumber num : numbers )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if (num.equals(p))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return true;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2E1469-4D31-4FD6-8B84-D21C718140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en-CA" smtClean="0"/>
              <a:t>called </a:t>
            </a:r>
            <a:r>
              <a:rPr lang="en-CA" i="1" smtClean="0"/>
              <a:t>linear search</a:t>
            </a:r>
            <a:r>
              <a:rPr lang="en-CA" smtClean="0"/>
              <a:t> or </a:t>
            </a:r>
            <a:r>
              <a:rPr lang="en-CA" i="1" smtClean="0"/>
              <a:t>sequential search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doubling the length of the array doubles the amount of searching we need to do </a:t>
            </a:r>
          </a:p>
          <a:p>
            <a:r>
              <a:rPr lang="en-CA" smtClean="0"/>
              <a:t>if there are </a:t>
            </a:r>
            <a:r>
              <a:rPr lang="en-CA" sz="2400" b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smtClean="0"/>
              <a:t> </a:t>
            </a:r>
            <a:r>
              <a:rPr lang="en-CA" sz="2400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s in the array:</a:t>
            </a:r>
          </a:p>
          <a:p>
            <a:pPr lvl="1"/>
            <a:r>
              <a:rPr lang="en-CA" smtClean="0"/>
              <a:t>best case</a:t>
            </a:r>
          </a:p>
          <a:p>
            <a:pPr lvl="2"/>
            <a:r>
              <a:rPr lang="en-CA" smtClean="0"/>
              <a:t>the first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is the one we are searching for</a:t>
            </a:r>
          </a:p>
          <a:p>
            <a:pPr lvl="3"/>
            <a:r>
              <a:rPr lang="en-CA" smtClean="0"/>
              <a:t>1 call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worst case</a:t>
            </a:r>
          </a:p>
          <a:p>
            <a:pPr lvl="2"/>
            <a:r>
              <a:rPr lang="en-CA" smtClean="0"/>
              <a:t>the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is not in the array</a:t>
            </a:r>
          </a:p>
          <a:p>
            <a:pPr lvl="3"/>
            <a:r>
              <a:rPr lang="en-CA" smtClean="0"/>
              <a:t>n calls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average case</a:t>
            </a:r>
          </a:p>
          <a:p>
            <a:pPr lvl="2"/>
            <a:r>
              <a:rPr lang="en-CA" smtClean="0"/>
              <a:t>the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is somewhere in the middle of the array</a:t>
            </a:r>
          </a:p>
          <a:p>
            <a:pPr lvl="3"/>
            <a:r>
              <a:rPr lang="en-CA" smtClean="0"/>
              <a:t>approximately (n/2) calls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Hash Tables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D0D31F-0F99-47FF-B2E6-81633C0761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think of a hash table as being an array of buckets where each bucket holds the stored objects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572000" y="2590800"/>
            <a:ext cx="2390775" cy="369888"/>
            <a:chOff x="4572000" y="2590800"/>
            <a:chExt cx="2390398" cy="369332"/>
          </a:xfrm>
        </p:grpSpPr>
        <p:sp>
          <p:nvSpPr>
            <p:cNvPr id="13355" name="TextBox 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590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105400" y="2209800"/>
            <a:ext cx="2390775" cy="369888"/>
            <a:chOff x="4572000" y="2590800"/>
            <a:chExt cx="2390398" cy="369332"/>
          </a:xfrm>
        </p:grpSpPr>
        <p:sp>
          <p:nvSpPr>
            <p:cNvPr id="13353" name="TextBox 11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b.hashCode()   0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2209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066800" y="2635250"/>
            <a:ext cx="2390775" cy="368300"/>
            <a:chOff x="4572000" y="2590800"/>
            <a:chExt cx="2390398" cy="369332"/>
          </a:xfrm>
        </p:grpSpPr>
        <p:sp>
          <p:nvSpPr>
            <p:cNvPr id="13351" name="TextBox 1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c.hashCode()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2635250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66800" y="2830513"/>
            <a:ext cx="2390775" cy="369887"/>
            <a:chOff x="4572000" y="2590800"/>
            <a:chExt cx="2390398" cy="369332"/>
          </a:xfrm>
        </p:grpSpPr>
        <p:sp>
          <p:nvSpPr>
            <p:cNvPr id="13349" name="TextBox 19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d.hashCode()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66800" y="28305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d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990600" y="5867400"/>
            <a:ext cx="228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90638" y="5715000"/>
            <a:ext cx="6562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means the hash table takes the hash code and does something to</a:t>
            </a:r>
          </a:p>
          <a:p>
            <a:r>
              <a:rPr lang="en-CA">
                <a:latin typeface="Constantia" pitchFamily="18" charset="0"/>
              </a:rPr>
              <a:t>it to make it fit in the range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0—N</a:t>
            </a:r>
            <a:r>
              <a:rPr lang="en-CA">
                <a:latin typeface="Constantia" pitchFamily="18" charset="0"/>
              </a:rPr>
              <a:t> 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0.00278 L -0.0842 0.00648 L -0.08281 0.1287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42587 0.0051 L -0.41702 0.1842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70486 -0.00555 L 0.70747 0.11852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70486 -0.00602 L 0.70747 0.13773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4" grpId="1"/>
      <p:bldP spid="18" grpId="0"/>
      <p:bldP spid="18" grpId="1"/>
      <p:bldP spid="22" grpId="0"/>
      <p:bldP spid="22" grpId="1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561D9C-850E-4280-9ED3-E9571DA3E4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457200"/>
            <a:ext cx="8229600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searching a hash table is usually much faster than linear search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doubling the number of elements in the hash table usually does not </a:t>
            </a:r>
            <a:r>
              <a:rPr lang="en-CA" dirty="0" err="1" smtClean="0"/>
              <a:t>noticably</a:t>
            </a:r>
            <a:r>
              <a:rPr lang="en-CA" dirty="0" smtClean="0"/>
              <a:t> increase the amount of search needed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there are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in the hash table: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bucket is empty, or the first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in the bucket is the one we are searching for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0 or 1 call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worst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of 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are in the same bucket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n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average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is in a bucket with a small number of other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PhoneNumbers</a:t>
            </a:r>
            <a:r>
              <a:rPr lang="en-CA" dirty="0" smtClean="0"/>
              <a:t> 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a small number of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Object 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CA1B0-7186-421A-B8BF-98E434D58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don't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, you get the implementation from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uses the memory address of the object to compute the hash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4374</TotalTime>
  <Words>1502</Words>
  <Application>Microsoft Office PowerPoint</Application>
  <PresentationFormat>On-screen Show (4:3)</PresentationFormat>
  <Paragraphs>294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Constantia</vt:lpstr>
      <vt:lpstr>Arial</vt:lpstr>
      <vt:lpstr>Calibri</vt:lpstr>
      <vt:lpstr>Wingdings 3</vt:lpstr>
      <vt:lpstr>Wingdings</vt:lpstr>
      <vt:lpstr>Courier New</vt:lpstr>
      <vt:lpstr>Origin</vt:lpstr>
      <vt:lpstr>hashCode and compareTo</vt:lpstr>
      <vt:lpstr>hashCode()</vt:lpstr>
      <vt:lpstr>Arrays as Containers</vt:lpstr>
      <vt:lpstr>Slide 4</vt:lpstr>
      <vt:lpstr>Hash Tables</vt:lpstr>
      <vt:lpstr>Insertion into a Hash Table</vt:lpstr>
      <vt:lpstr>Search on a Hash Table</vt:lpstr>
      <vt:lpstr>Slide 8</vt:lpstr>
      <vt:lpstr>Object hashCode() </vt:lpstr>
      <vt:lpstr>Slide 10</vt:lpstr>
      <vt:lpstr>A Bad (but legal) hashCode() </vt:lpstr>
      <vt:lpstr>A Slightly Better hashCode() </vt:lpstr>
      <vt:lpstr>Slide 13</vt:lpstr>
      <vt:lpstr>Something to Think About</vt:lpstr>
      <vt:lpstr>Comparable Objects</vt:lpstr>
      <vt:lpstr>Interfaces</vt:lpstr>
      <vt:lpstr>compareTo()</vt:lpstr>
      <vt:lpstr>Die compareTo()</vt:lpstr>
      <vt:lpstr>Die compareTo()</vt:lpstr>
      <vt:lpstr>Comparable Contract</vt:lpstr>
      <vt:lpstr>Comparable Contract</vt:lpstr>
      <vt:lpstr>Comparable Contract</vt:lpstr>
      <vt:lpstr>Consistency with equals</vt:lpstr>
      <vt:lpstr>Not in the Comparable Contract</vt:lpstr>
      <vt:lpstr>Implementing compareTo </vt:lpstr>
      <vt:lpstr>PhoneNumber compareTo()</vt:lpstr>
      <vt:lpstr>Implementing compareTo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372</cp:revision>
  <dcterms:created xsi:type="dcterms:W3CDTF">2006-08-16T00:00:00Z</dcterms:created>
  <dcterms:modified xsi:type="dcterms:W3CDTF">2013-01-20T04:57:45Z</dcterms:modified>
</cp:coreProperties>
</file>