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sldIdLst>
    <p:sldId id="314" r:id="rId2"/>
    <p:sldId id="294" r:id="rId3"/>
    <p:sldId id="329" r:id="rId4"/>
    <p:sldId id="330" r:id="rId5"/>
    <p:sldId id="331" r:id="rId6"/>
    <p:sldId id="300" r:id="rId7"/>
    <p:sldId id="309" r:id="rId8"/>
    <p:sldId id="30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07" r:id="rId18"/>
    <p:sldId id="326" r:id="rId19"/>
    <p:sldId id="317" r:id="rId20"/>
    <p:sldId id="303" r:id="rId21"/>
    <p:sldId id="304" r:id="rId22"/>
    <p:sldId id="305" r:id="rId23"/>
    <p:sldId id="327" r:id="rId24"/>
    <p:sldId id="332" r:id="rId25"/>
    <p:sldId id="334" r:id="rId26"/>
    <p:sldId id="333" r:id="rId27"/>
    <p:sldId id="335" r:id="rId28"/>
    <p:sldId id="336" r:id="rId29"/>
    <p:sldId id="306" r:id="rId30"/>
    <p:sldId id="308" r:id="rId31"/>
    <p:sldId id="31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274FA7-C7BA-4D54-BD51-2A4AF9A8B467}" type="datetimeFigureOut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54492C-678C-4070-AB8F-60E7B2DB9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70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D1886E9-3549-4E7A-B579-A594083CDC25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42A3-31D7-4FB8-B0B6-A8FBF6C3D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E60B1-E40C-48A9-8655-909CF4227033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A368-49F3-4222-A9A6-0A3A1DFAA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8BA2-4475-4E3C-8BF0-FF4E107D2470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E57F-3DD2-47BC-BF42-852540DCC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7E2E-FF55-4707-AD40-51439326FE2B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40C1-2760-4D39-927E-F524E3BA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BAC9-C5F5-4AB5-87C3-D72727CFB368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D5A8-97F1-4339-AB04-D452EFF3C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84AD1-ED81-417A-8155-8A5D0320070A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2F55C-0DB1-4E8A-86BC-56EBA33B2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92AE-D72C-4B95-BBD9-6761D332F853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4334-567A-425D-8B28-385B5265C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F461-E0CD-4334-8108-58DA50E610C1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F7EB-3A33-49E8-B6E0-66CC21A9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EDEB7-24D6-49B2-A8F2-601F903746FF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74C5-4C0F-4995-B14D-378C3B85B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508E-D0FE-4E76-9C56-9F42782DC0C4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FEEA-CCF0-4F05-9BD0-90058EDFC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4CE3-B5F7-4A57-B57E-342186466CAD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A900-6014-4128-967F-3F210EAE7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C2A76-223C-4684-B90C-5210161BB79A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0D37-062D-46E8-9383-0BB0FA30F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7C866-98B4-40A3-9467-D79B9A14627F}" type="datetime1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D46C92-DC4D-40E3-827B-FFCFBF02D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floating-point-gui.d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33404-3745-4C33-A80B-AF75583B85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other</a:t>
            </a:r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400" dirty="0" smtClean="0"/>
              <a:t>public Vector2D(double x, double y, String name)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this.x</a:t>
            </a:r>
            <a:r>
              <a:rPr lang="en-US" sz="1400" dirty="0" smtClean="0"/>
              <a:t> = x;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this.y</a:t>
            </a:r>
            <a:r>
              <a:rPr lang="en-US" sz="1400" dirty="0" smtClean="0"/>
              <a:t> = y;</a:t>
            </a:r>
          </a:p>
          <a:p>
            <a:r>
              <a:rPr lang="en-US" sz="1400" dirty="0" smtClean="0"/>
              <a:t>  this.name = name;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CA" sz="1400" dirty="0" smtClean="0"/>
              <a:t>public Vector2D()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(0, 0,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Vector2D(double x, double y)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(x, y,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Vector2D(Vector2D other)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</a:t>
            </a:r>
            <a:r>
              <a:rPr lang="en-US" sz="1400" dirty="0" err="1" smtClean="0"/>
              <a:t>other.x</a:t>
            </a:r>
            <a:r>
              <a:rPr lang="en-US" sz="1400" dirty="0" smtClean="0"/>
              <a:t>, </a:t>
            </a:r>
            <a:r>
              <a:rPr lang="en-US" sz="1400" dirty="0" err="1" smtClean="0"/>
              <a:t>other.y</a:t>
            </a:r>
            <a:r>
              <a:rPr lang="en-US" sz="1400" dirty="0" smtClean="0"/>
              <a:t>, other.name);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5" name="Curved Left Arrow 4"/>
          <p:cNvSpPr/>
          <p:nvPr/>
        </p:nvSpPr>
        <p:spPr>
          <a:xfrm flipV="1">
            <a:off x="6400800" y="1295400"/>
            <a:ext cx="3810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6934200" y="1295400"/>
            <a:ext cx="381000" cy="297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flipV="1">
            <a:off x="7543800" y="1295400"/>
            <a:ext cx="381000" cy="411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9834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038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6205" y="5181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constructor invokes another constructor it is called </a:t>
            </a:r>
            <a:r>
              <a:rPr lang="en-US" i="1" dirty="0" smtClean="0"/>
              <a:t>constructor chaining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invoke a constructor in the same class you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if you do this then it must occur on the first line of the constructor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err="1" smtClean="0"/>
              <a:t>accessor</a:t>
            </a:r>
            <a:r>
              <a:rPr lang="en-US" dirty="0" smtClean="0"/>
              <a:t> methods return information about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return information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3 </a:t>
            </a: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83238"/>
              </p:ext>
            </p:extLst>
          </p:nvPr>
        </p:nvGraphicFramePr>
        <p:xfrm>
          <a:off x="1524000" y="3733800"/>
          <a:ext cx="6096000" cy="21717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cs typeface="Courier New" pitchFamily="49" charset="0"/>
              </a:rPr>
              <a:t>Accessor</a:t>
            </a:r>
            <a:r>
              <a:rPr lang="en-CA" dirty="0" smtClean="0">
                <a:cs typeface="Courier New" pitchFamily="49" charset="0"/>
              </a:rPr>
              <a:t>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getX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</a:t>
            </a:r>
            <a:r>
              <a:rPr lang="en-US" sz="1800" dirty="0" err="1" smtClean="0"/>
              <a:t>this.x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r>
              <a:rPr lang="en-CA" dirty="0" smtClean="0"/>
              <a:t>public </a:t>
            </a:r>
            <a:r>
              <a:rPr lang="en-US" dirty="0" smtClean="0"/>
              <a:t>double </a:t>
            </a:r>
            <a:r>
              <a:rPr lang="en-US" dirty="0" err="1" smtClean="0"/>
              <a:t>getY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this.y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CA" dirty="0" smtClean="0"/>
              <a:t>public </a:t>
            </a:r>
            <a:r>
              <a:rPr lang="en-US" dirty="0" smtClean="0"/>
              <a:t>double </a:t>
            </a:r>
            <a:r>
              <a:rPr lang="en-US" dirty="0" err="1" smtClean="0"/>
              <a:t>getName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return this.name;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 that </a:t>
            </a:r>
            <a:r>
              <a:rPr lang="en-US" dirty="0" err="1" smtClean="0"/>
              <a:t>mutator</a:t>
            </a:r>
            <a:r>
              <a:rPr lang="en-US" dirty="0" smtClean="0"/>
              <a:t> methods allow a client to manipulate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allow the client to manipulate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5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66950"/>
          <a:ext cx="6096000" cy="3619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setX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(String name)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x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set(String name,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name, x,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setX()</a:t>
            </a:r>
            <a:r>
              <a:rPr lang="en-CA" smtClean="0"/>
              <a:t>,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setY()</a:t>
            </a:r>
            <a:r>
              <a:rPr lang="en-CA" smtClean="0"/>
              <a:t>, and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5F49FC-A1EE-41D8-B707-A41BF2F5D2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CA" sz="1400" dirty="0" smtClean="0"/>
              <a:t>public void </a:t>
            </a:r>
            <a:r>
              <a:rPr lang="en-CA" sz="1400" dirty="0" err="1" smtClean="0"/>
              <a:t>setX</a:t>
            </a:r>
            <a:r>
              <a:rPr lang="en-CA" sz="1400" dirty="0" smtClean="0"/>
              <a:t>(double x)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this.x</a:t>
            </a:r>
            <a:r>
              <a:rPr lang="en-CA" sz="1400" dirty="0" smtClean="0"/>
              <a:t> = x;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setY</a:t>
            </a:r>
            <a:r>
              <a:rPr lang="en-CA" sz="1400" dirty="0" smtClean="0"/>
              <a:t>(double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this.y</a:t>
            </a:r>
            <a:r>
              <a:rPr lang="en-CA" sz="1400" dirty="0" smtClean="0"/>
              <a:t> = y;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setName</a:t>
            </a:r>
            <a:r>
              <a:rPr lang="en-CA" sz="1400" dirty="0" smtClean="0"/>
              <a:t>(String name) {</a:t>
            </a:r>
          </a:p>
          <a:p>
            <a:r>
              <a:rPr lang="en-CA" sz="1400" dirty="0" smtClean="0"/>
              <a:t>  this.name = name;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set(double x, double y) { 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this.setX</a:t>
            </a:r>
            <a:r>
              <a:rPr lang="en-CA" sz="1400" dirty="0" smtClean="0"/>
              <a:t>(x);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this.setY</a:t>
            </a:r>
            <a:r>
              <a:rPr lang="en-CA" sz="1400" dirty="0" smtClean="0"/>
              <a:t>(y);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set(String name, double x, 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this.setName</a:t>
            </a:r>
            <a:r>
              <a:rPr lang="en-CA" sz="1400" dirty="0" smtClean="0"/>
              <a:t>(name);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</a:t>
            </a:r>
            <a:r>
              <a:rPr lang="en-CA" sz="1400" dirty="0" smtClean="0"/>
              <a:t>(x, y);</a:t>
            </a:r>
          </a:p>
          <a:p>
            <a:r>
              <a:rPr lang="en-CA" sz="1400" dirty="0" smtClean="0"/>
              <a:t>}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most value type classes will want their own version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shall say that two vectors are equal if their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coordinates are equal</a:t>
            </a:r>
          </a:p>
          <a:p>
            <a:pPr lvl="2"/>
            <a:r>
              <a:rPr lang="en-US" dirty="0" smtClean="0"/>
              <a:t>i.e., two vectors might be equal even if their names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equals(Object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Compares two</a:t>
                      </a:r>
                      <a:r>
                        <a:rPr lang="en-US" b="0" baseline="0" dirty="0" smtClean="0"/>
                        <a:t> vectors for equality.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600" dirty="0" smtClean="0"/>
              <a:t>@Override public </a:t>
            </a:r>
            <a:r>
              <a:rPr lang="en-CA" sz="1600" dirty="0" err="1" smtClean="0"/>
              <a:t>boolean</a:t>
            </a:r>
            <a:r>
              <a:rPr lang="en-CA" sz="1600" dirty="0" smtClean="0"/>
              <a:t> equals(Object </a:t>
            </a:r>
            <a:r>
              <a:rPr lang="en-CA" sz="1600" dirty="0" err="1" smtClean="0"/>
              <a:t>obj</a:t>
            </a:r>
            <a:r>
              <a:rPr lang="en-CA" sz="1600" dirty="0" smtClean="0"/>
              <a:t>) 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eq</a:t>
            </a:r>
            <a:r>
              <a:rPr lang="en-US" sz="1600" dirty="0" smtClean="0"/>
              <a:t> = false;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if (</a:t>
            </a:r>
            <a:r>
              <a:rPr lang="en-US" sz="1600" dirty="0" err="1" smtClean="0">
                <a:solidFill>
                  <a:srgbClr val="FF0000"/>
                </a:solidFill>
              </a:rPr>
              <a:t>obj</a:t>
            </a:r>
            <a:r>
              <a:rPr lang="en-US" sz="1600" dirty="0" smtClean="0">
                <a:solidFill>
                  <a:srgbClr val="FF0000"/>
                </a:solidFill>
              </a:rPr>
              <a:t> == this) {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</a:rPr>
              <a:t>eq</a:t>
            </a:r>
            <a:r>
              <a:rPr lang="en-US" sz="1600" dirty="0" smtClean="0">
                <a:solidFill>
                  <a:srgbClr val="FF0000"/>
                </a:solidFill>
              </a:rPr>
              <a:t> = true;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}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 return </a:t>
            </a:r>
            <a:r>
              <a:rPr lang="en-US" sz="1600" dirty="0" err="1" smtClean="0"/>
              <a:t>eq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2BF1D5-EE53-425E-8143-EA482F7251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mutable class can change how its state appears to clients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immutable classes are generally easier to implement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 why would we want a mutable class?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need a separate immutable object for every value you need to represent</a:t>
            </a:r>
          </a:p>
          <a:p>
            <a:pPr marL="1097598" lvl="3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 is String concatenation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E45A8-C67A-454A-8E68-9BFDE66081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9FC1F-2956-40EB-BFF9-A6974C793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Vector2d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dirty="0" smtClean="0">
              <a:latin typeface="+mj-lt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2100" y="457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works most of the time (except when it doesn’t!)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7550" y="457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always works.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issue here is quite subtle</a:t>
            </a:r>
          </a:p>
          <a:p>
            <a:r>
              <a:rPr lang="en-CA" dirty="0" smtClean="0"/>
              <a:t>if you use ==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is always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NaN</a:t>
            </a:r>
            <a:r>
              <a:rPr lang="en-CA" dirty="0" smtClean="0"/>
              <a:t> means “not a number” and is </a:t>
            </a:r>
            <a:r>
              <a:rPr lang="en-CA" dirty="0"/>
              <a:t>used to represent a mathematically undefined </a:t>
            </a:r>
            <a:r>
              <a:rPr lang="en-CA" dirty="0" smtClean="0"/>
              <a:t>number</a:t>
            </a:r>
          </a:p>
          <a:p>
            <a:pPr lvl="2"/>
            <a:r>
              <a:rPr lang="en-CA" dirty="0" smtClean="0"/>
              <a:t>such as occurs when you divide zero by zero</a:t>
            </a:r>
          </a:p>
          <a:p>
            <a:pPr lvl="2"/>
            <a:r>
              <a:rPr lang="en-CA" dirty="0" smtClean="0"/>
              <a:t>the behavior of </a:t>
            </a:r>
            <a:r>
              <a:rPr lang="en-CA" dirty="0" err="1" smtClean="0"/>
              <a:t>NaN</a:t>
            </a:r>
            <a:r>
              <a:rPr lang="en-CA" dirty="0" smtClean="0"/>
              <a:t> is defined in the IEEE 754 standard for floating point arithmetic (i.e., this is not just a Java issue)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11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== to compare the coordinates then all hash based collections and all sets will behave strangely with vectors having </a:t>
            </a:r>
            <a:r>
              <a:rPr lang="en-CA" dirty="0" err="1" smtClean="0"/>
              <a:t>NaN</a:t>
            </a:r>
            <a:r>
              <a:rPr lang="en-CA" dirty="0" smtClean="0"/>
              <a:t> as a component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Set&lt;Vector2D&gt; set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&lt;Vector2D&gt;();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(u);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set.size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             // prints 2</a:t>
            </a:r>
          </a:p>
          <a:p>
            <a:pPr marL="0" indent="0">
              <a:buNone/>
            </a:pPr>
            <a:endParaRPr lang="en-CA" sz="800" dirty="0" smtClean="0"/>
          </a:p>
          <a:p>
            <a:r>
              <a:rPr lang="en-CA" dirty="0" smtClean="0"/>
              <a:t>sets are supposed to reject duplicate elements but there are 2 identical vectors in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occurs 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uses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to check for duplicates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6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is implemented to allow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</a:t>
            </a:r>
          </a:p>
          <a:p>
            <a:r>
              <a:rPr lang="en-CA" dirty="0" smtClean="0"/>
              <a:t>checking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can be useful when trying to track down errors in computations</a:t>
            </a:r>
          </a:p>
          <a:p>
            <a:r>
              <a:rPr lang="en-CA" dirty="0" smtClean="0"/>
              <a:t>also the hash based collections and sets will work as expected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8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there is a side effect of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Vector2D(0.0, 1.0);    // (0.0,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Vector2D(-0.0, 1.0);   // (-0.0,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considers 0.0 and -0.0 to be unequal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can you see how to implement equals to allow for equality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and equality of 0.0 and -0.0?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9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real issue here is that floating point arithmetic is tricky and affects every programming language</a:t>
            </a:r>
          </a:p>
          <a:p>
            <a:r>
              <a:rPr lang="en-CA" dirty="0" smtClean="0"/>
              <a:t>a good starting point for learning more about some of the issues involved</a:t>
            </a:r>
          </a:p>
          <a:p>
            <a:pPr lvl="1"/>
            <a:r>
              <a:rPr lang="en-CA" dirty="0">
                <a:hlinkClick r:id="rId2"/>
              </a:rPr>
              <a:t>http://floating-point-gui.de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9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64D686-363A-40A3-A38B-95EA5B783D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using the attributes, we use </a:t>
            </a:r>
            <a:r>
              <a:rPr lang="en-CA" dirty="0" err="1" smtClean="0"/>
              <a:t>accessor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accessing an attribute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attributes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accessor</a:t>
            </a:r>
            <a:r>
              <a:rPr lang="en-CA" dirty="0" smtClean="0"/>
              <a:t> methods (but we would have to do that anyway to preserve the API)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accessors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String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smtClean="0"/>
              <a:t>String contents = "";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contents = contents + 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4191000" y="1981200"/>
            <a:ext cx="304800" cy="3657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4114800"/>
            <a:ext cx="29610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creates a new String object</a:t>
            </a:r>
          </a:p>
          <a:p>
            <a:r>
              <a:rPr lang="en-US" dirty="0" smtClean="0">
                <a:latin typeface="+mj-lt"/>
              </a:rPr>
              <a:t>to perform the concatenation</a:t>
            </a:r>
          </a:p>
          <a:p>
            <a:r>
              <a:rPr lang="en-US" dirty="0" smtClean="0">
                <a:latin typeface="+mj-lt"/>
              </a:rPr>
              <a:t>each iteration of the loop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8245D7-3B06-44EC-A989-7B3727A798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modifying the attributes, we use </a:t>
            </a:r>
            <a:r>
              <a:rPr lang="en-CA" dirty="0" err="1" smtClean="0"/>
              <a:t>mutator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modifying an attribute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attributes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mutator</a:t>
            </a:r>
            <a:r>
              <a:rPr lang="en-CA" dirty="0" smtClean="0"/>
              <a:t> methods (but we would have to do that anyway to preserve the API)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Things to Think About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23FA21-96B3-4122-BB04-A4739DB112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an array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VectorNd</a:t>
            </a:r>
            <a:r>
              <a:rPr lang="en-CA" dirty="0" smtClean="0"/>
              <a:t>, an N-dimensional vector?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</a:t>
            </a:r>
            <a:r>
              <a:rPr lang="en-US" dirty="0" err="1" smtClean="0"/>
              <a:t>StringBuilder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err="1" smtClean="0"/>
              <a:t>StringBuilder</a:t>
            </a:r>
            <a:r>
              <a:rPr lang="en-US" dirty="0" smtClean="0"/>
              <a:t> contents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contents.append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2971800" y="1600200"/>
            <a:ext cx="304800" cy="4419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4114800"/>
            <a:ext cx="23223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new String not created</a:t>
            </a:r>
          </a:p>
          <a:p>
            <a:r>
              <a:rPr lang="en-US" dirty="0" smtClean="0">
                <a:latin typeface="+mj-lt"/>
              </a:rPr>
              <a:t>for each iteration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Mutable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will create a class to represent 2-dimensional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Can Mathematical Vectors Do?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A10094-EE37-412C-8117-3854BB2F7A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subtract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multiply by scalar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equals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toString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1371600"/>
          <a:ext cx="5029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Vector2d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x: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y: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name: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String</a:t>
                      </a:r>
                      <a:endParaRPr lang="en-CA" sz="14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Vector2d(): Vector2d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Vector2d(double,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double): Vector2d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Vector2d(String, double, double): Vector2d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Vector2d(Vector2d): Vector2d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add(Vector2d): 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equals(Object):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():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length():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multiply(double):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Constructors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the role of the constructor is to initialize the attributes of a new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initialize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4 overloaded constructors</a:t>
            </a:r>
            <a:endParaRPr lang="en-US" dirty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7DEEF0-08AB-447C-BDC7-CEE38D515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3352800"/>
          <a:ext cx="6096000" cy="2895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Vector2D()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(0, 0)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Vector2D(String name, 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</a:t>
                      </a:r>
                      <a:r>
                        <a:rPr lang="en-US" b="0" baseline="0" dirty="0" smtClean="0"/>
                        <a:t> with the given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Vector2D(Vector2D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other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a new</a:t>
                      </a:r>
                      <a:r>
                        <a:rPr lang="en-US" b="0" baseline="0" dirty="0" smtClean="0"/>
                        <a:t> vector that is equal to the given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Vector2D(String name, 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name;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Vector2D(Vector2D other)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other.x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other.y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this.name = other.name;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3689</TotalTime>
  <Words>1812</Words>
  <Application>Microsoft Office PowerPoint</Application>
  <PresentationFormat>On-screen Show (4:3)</PresentationFormat>
  <Paragraphs>364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Mutable Classes</vt:lpstr>
      <vt:lpstr>Mutable Classes</vt:lpstr>
      <vt:lpstr>Reading a Text File into a String</vt:lpstr>
      <vt:lpstr>Reading a Text File into a StringBuilder</vt:lpstr>
      <vt:lpstr>Example Mutable class</vt:lpstr>
      <vt:lpstr>What Can Mathematical Vectors Do?</vt:lpstr>
      <vt:lpstr>Constructors</vt:lpstr>
      <vt:lpstr>Constructors</vt:lpstr>
      <vt:lpstr>Constructors</vt:lpstr>
      <vt:lpstr>Avoiding Code Duplication</vt:lpstr>
      <vt:lpstr>Constructors</vt:lpstr>
      <vt:lpstr>Constructor Chaining</vt:lpstr>
      <vt:lpstr>Accessor Methods</vt:lpstr>
      <vt:lpstr>Accessor Methods</vt:lpstr>
      <vt:lpstr>Mutator Methods</vt:lpstr>
      <vt:lpstr>Mutator Methods</vt:lpstr>
      <vt:lpstr>setX(), setY(), and set()</vt:lpstr>
      <vt:lpstr>Equals</vt:lpstr>
      <vt:lpstr>equals() </vt:lpstr>
      <vt:lpstr>PowerPoint Presentation</vt:lpstr>
      <vt:lpstr>PowerPoint Presentation</vt:lpstr>
      <vt:lpstr>PowerPoint Presentation</vt:lpstr>
      <vt:lpstr>PowerPoint Presentation</vt:lpstr>
      <vt:lpstr>== vs Double.compare</vt:lpstr>
      <vt:lpstr>== vs Double.compare</vt:lpstr>
      <vt:lpstr>== vs Double.compare</vt:lpstr>
      <vt:lpstr>== vs Double.compare</vt:lpstr>
      <vt:lpstr>== vs Double.compare</vt:lpstr>
      <vt:lpstr>Observe That...</vt:lpstr>
      <vt:lpstr>Observe That...</vt:lpstr>
      <vt:lpstr>Things to Think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315</cp:revision>
  <dcterms:created xsi:type="dcterms:W3CDTF">2006-08-16T00:00:00Z</dcterms:created>
  <dcterms:modified xsi:type="dcterms:W3CDTF">2013-01-21T17:37:30Z</dcterms:modified>
</cp:coreProperties>
</file>