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2"/>
  </p:notesMasterIdLst>
  <p:sldIdLst>
    <p:sldId id="261" r:id="rId2"/>
    <p:sldId id="263" r:id="rId3"/>
    <p:sldId id="262" r:id="rId4"/>
    <p:sldId id="264" r:id="rId5"/>
    <p:sldId id="277" r:id="rId6"/>
    <p:sldId id="256" r:id="rId7"/>
    <p:sldId id="257" r:id="rId8"/>
    <p:sldId id="258" r:id="rId9"/>
    <p:sldId id="265" r:id="rId10"/>
    <p:sldId id="269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67" autoAdjust="0"/>
  </p:normalViewPr>
  <p:slideViewPr>
    <p:cSldViewPr showGuides="1">
      <p:cViewPr varScale="1">
        <p:scale>
          <a:sx n="126" d="100"/>
          <a:sy n="126" d="100"/>
        </p:scale>
        <p:origin x="-1194" y="-84"/>
      </p:cViewPr>
      <p:guideLst>
        <p:guide orient="horz" pos="2112"/>
        <p:guide pos="2880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DD9CC10-4A32-466C-BECA-A0E37A8A0334}" type="datetimeFigureOut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C02A783-AB76-42DD-90F1-AE2595931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29A3ACA3-2F43-4408-9F1B-8EE43A2C7ABC}" type="datetime1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E95BA-5767-4121-9E0C-96D06C61F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E1942-D639-4278-9601-7FED5BF171EE}" type="datetime1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7BC53-1047-4002-B18F-B6174142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B746-08D8-4C02-973F-C3255E28B74C}" type="datetime1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90778-EB07-45A3-9231-F3B61A1C5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8E369-4FAA-4396-A1ED-961277AEC684}" type="datetime1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8C918-1ED7-4CFC-A415-7DD8F8ECE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883B-0A9A-4345-8D1C-7D1B31F0609E}" type="datetime1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DF08-6423-41AC-9229-D5E1EEB9D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22CC-535A-4D39-A24C-569150077F28}" type="datetime1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62EE2-C017-45E0-860C-DCBAC0A3D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3B00A-3764-461E-874D-974043267136}" type="datetime1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27F97-1367-4E77-840F-7A3EBD62A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7F844-0071-4767-BC3C-D98AA4261188}" type="datetime1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57AB8-FB59-4CAB-81D2-C02399A07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A6F6C-ADA5-400C-90D7-6541BD8C993D}" type="datetime1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AB3F8-F634-4D83-954F-88879AF97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88B2D-B9EA-4140-9EBA-2A32942A556D}" type="datetime1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CB607-9048-49AE-8FEB-7FD691EFC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3F4EF-173E-4E63-B3D2-495AADF1BBC9}" type="datetime1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1CAA-ED41-466F-809E-74530A0C1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D8AC-D81A-4075-9187-0045AB4DBFB3}" type="datetime1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9F0BF-6513-4DD9-B2BA-51162EBC0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955626-32E6-4EBB-95E7-0012CE6F1EE9}" type="datetime1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18F495-94CE-42EA-AC29-A0E7A2343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Exercise</a:t>
            </a:r>
            <a:endParaRPr lang="en-US" smtClean="0"/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E06227-ED6E-4E9D-91B1-84567B24368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Add a method to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DistanceUtility</a:t>
            </a:r>
            <a:r>
              <a:rPr lang="en-CA" dirty="0" smtClean="0"/>
              <a:t> that takes 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CA" dirty="0" smtClean="0"/>
              <a:t> of distances in kilometres as an argument and returns an array of distances converted to miles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hint: consider overloading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kilometresToMiles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hint: [</a:t>
            </a:r>
            <a:r>
              <a:rPr lang="en-CA" smtClean="0"/>
              <a:t>AJ </a:t>
            </a:r>
            <a:r>
              <a:rPr lang="en-CA" smtClean="0"/>
              <a:t>16.1]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see [notes 1.6.3] for a similar exercise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Designing a Simple Immutable Class</a:t>
            </a:r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6BA057-2757-4D37-BE24-38FDFFE2E3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API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493963"/>
          <a:ext cx="609600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PhoneNumber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areaCode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exchangeCode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stationCode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PhoneNumber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CA" b="1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CA" b="1" baseline="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b="1" baseline="0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b="1" baseline="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CA" b="1" baseline="0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CA" b="1" dirty="0" smtClean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equals(</a:t>
                      </a:r>
                      <a:r>
                        <a:rPr lang="en-CA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) : </a:t>
                      </a:r>
                      <a:r>
                        <a:rPr lang="en-CA" b="1" dirty="0" err="1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CA" b="1" dirty="0" smtClean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l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getAreaCode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baseline="0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getExchangeCode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baseline="0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getStationCode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baseline="0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baseline="0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Recipe for Immutability 1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0DDEA9-841A-4359-921F-4A7BAC7FE7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Do not provide any methods that can alter the state of the object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methods that modify state are called </a:t>
            </a:r>
            <a:r>
              <a:rPr lang="en-CA" i="1" dirty="0" err="1" smtClean="0"/>
              <a:t>mutators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example of a </a:t>
            </a:r>
            <a:r>
              <a:rPr lang="en-CA" dirty="0" err="1" smtClean="0"/>
              <a:t>mutator</a:t>
            </a:r>
            <a:r>
              <a:rPr lang="en-CA" dirty="0" smtClean="0"/>
              <a:t>: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3190875"/>
            <a:ext cx="7702550" cy="29813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import java.util.Calendar;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CalendarClient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public static void main(String[] args)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{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Calendar now = Calendar.getInstance();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// set hour to 5am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now.set(Calendar.HOUR_OF_DAY, 5);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Recipe for Immutability 2</a:t>
            </a:r>
            <a:endParaRPr lang="en-US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C390BC-6D01-4D97-B4CA-8A34F4CD397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CA" dirty="0" smtClean="0"/>
              <a:t>Prevent the class from being extended.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 that all classes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extend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java.lang.Object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one way to do this is to mark the class as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sz="800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final class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670" lvl="1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version 0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800" dirty="0" smtClean="0"/>
              <a:t/>
            </a:r>
            <a:br>
              <a:rPr lang="en-CA" sz="800" dirty="0" smtClean="0"/>
            </a:br>
            <a:r>
              <a:rPr lang="en-CA" sz="800" dirty="0" smtClean="0"/>
              <a:t/>
            </a:r>
            <a:br>
              <a:rPr lang="en-CA" sz="800" dirty="0" smtClean="0"/>
            </a:br>
            <a:endParaRPr lang="en-CA" sz="800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class cannot be extended</a:t>
            </a:r>
          </a:p>
          <a:p>
            <a:pPr marL="1062990" lvl="2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don't confuse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variable and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classes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reason for this step will become clear in a couple of weeks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Recipe for Immutability 3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53D627-C484-44B4-9722-6C85165908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Make all attributes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Java will not allow a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attribute to be assigned to more than once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attributes make your intent clear that the class is immutable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sz="800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final class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  // version 1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private final short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private final short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private final short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notice that the attributes are not initialized here</a:t>
            </a:r>
          </a:p>
          <a:p>
            <a:pPr marL="1062990" lvl="2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that task belongs to the class constructors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Recipe for Immutability 4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289D3D-D4D7-4DE8-9B6D-0F588540A0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CA" dirty="0" smtClean="0"/>
              <a:t>Make all attributes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applies to all </a:t>
            </a: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classes (including mutable classes)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</a:t>
            </a: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classes, strongly prefer </a:t>
            </a: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attributes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and avoid using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attributes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attributes support encapsulation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because they are not part of the API, you can change them (even remove them) without affecting any clients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class controls what happens to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attributes</a:t>
            </a:r>
          </a:p>
          <a:p>
            <a:pPr marL="1097280" lvl="3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it can prevent the attributes from being modified to an inconsistent 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Recipe for Immutability 5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00B927-3548-4DC0-A9E1-BDF03EC947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CA" dirty="0" smtClean="0"/>
              <a:t>Prevent clients from obtaining a reference to any mutable attributes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</a:t>
            </a: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attributes have constant state only if the type of the attribute is a primitive or is immutable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 allow a client to get a reference to a mutable attribute, the client can change the state of the attribute, and hence, the state of your immutable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this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FA99EA-7C37-4573-9E65-C84132ED475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non-static method of a class has an implicit parameter called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a non-static method requires an object to call the method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3190875"/>
            <a:ext cx="7702550" cy="19907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of PhoneNumber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num = new PhoneNumber(416, 736, 2100);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short areaCode = num.getAreaCode();  // get the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                             // area code that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                             // belongs to num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E5B854-01AC-4622-BDC3-E61DC0EC46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does the method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getAreaCode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get the area code for the correct instance?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is a reference to the calling object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sz="8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500" b="1" dirty="0" smtClean="0">
                <a:latin typeface="Courier New" pitchFamily="49" charset="0"/>
                <a:cs typeface="Courier New" pitchFamily="49" charset="0"/>
              </a:rPr>
              <a:t>  public final class </a:t>
            </a:r>
            <a:r>
              <a:rPr lang="en-CA" sz="15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endParaRPr lang="en-CA" sz="15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500" b="1" dirty="0" smtClean="0">
                <a:latin typeface="Courier New" pitchFamily="49" charset="0"/>
                <a:cs typeface="Courier New" pitchFamily="49" charset="0"/>
              </a:rPr>
              <a:t>  { // version 2; see version 1 for attributes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  public short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getAreaCode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  { return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this.areaCode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public short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getExchangeCode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  { return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this.exchangeCode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public short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getStationCode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{ return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this.stationCode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5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CA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toString()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906DF5-476A-433B-8B13-A046783AF43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every class extends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java.lang.Object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 defines a method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that returns 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representation of the calling object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we can call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with our current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class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prints something like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phonenumber.PhoneNumber@19821f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3190875"/>
            <a:ext cx="7702550" cy="13811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of PhoneNumber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num = new PhoneNumber(416, 736, 2100);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System.out.println(num.toString());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2F4940-BA66-420F-BED6-A89DBDD3594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should return</a:t>
            </a:r>
            <a:r>
              <a:rPr lang="en-CA" dirty="0" smtClean="0"/>
              <a:t> a concise but informative representation that is easy for a person to read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recommended that all subclasses override this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means that any non-utility class you write should redefine the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this case, our new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has the same declaration as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in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java.lang.Object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Solution: Thought Process </a:t>
            </a:r>
            <a:endParaRPr lang="en-US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27ECB4-A4C1-4D86-9AE3-C527F6FB2F9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method must return an array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double[]</a:t>
            </a:r>
            <a:r>
              <a:rPr lang="en-CA" dirty="0" smtClean="0"/>
              <a:t>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method parameter is 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Collection&lt;&gt; c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whatever type is stored in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CA" dirty="0" smtClean="0"/>
              <a:t> should be a numeric type </a:t>
            </a:r>
          </a:p>
          <a:p>
            <a:pPr marL="78867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any numeric type will do as long as it is convertible to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dirty="0" smtClean="0"/>
              <a:t> (because we want to store the result in an array of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dirty="0" smtClean="0"/>
              <a:t> 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precondition :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CA" dirty="0" smtClean="0"/>
              <a:t> is not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alternatively : validate that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CA" dirty="0" smtClean="0"/>
              <a:t> is not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423535-B1A8-44B7-87B5-AFAB36DC5E6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easy to override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for our class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Clr>
                <a:srgbClr val="4D4D4D"/>
              </a:buClr>
              <a:buFont typeface="Wingdings 3"/>
              <a:buNone/>
              <a:defRPr/>
            </a:pPr>
            <a:r>
              <a:rPr lang="en-CA" sz="15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final class </a:t>
            </a:r>
            <a:r>
              <a:rPr lang="en-CA" sz="1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endParaRPr lang="en-CA" sz="15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Clr>
                <a:srgbClr val="4D4D4D"/>
              </a:buClr>
              <a:buFont typeface="Wingdings 3"/>
              <a:buNone/>
              <a:defRPr/>
            </a:pPr>
            <a:r>
              <a:rPr lang="en-CA" sz="15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 // version 3; see versions 1 and 2 for attributes and methods</a:t>
            </a:r>
          </a:p>
          <a:p>
            <a:pPr marL="274320" indent="-274320" fontAlgn="auto">
              <a:spcAft>
                <a:spcPts val="0"/>
              </a:spcAft>
              <a:buClr>
                <a:srgbClr val="4D4D4D"/>
              </a:buClr>
              <a:buFont typeface="Wingdings 3"/>
              <a:buNone/>
              <a:defRPr/>
            </a:pPr>
            <a:endParaRPr lang="en-CA" sz="15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Clr>
                <a:srgbClr val="4D4D4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@Override public String </a:t>
            </a:r>
            <a:r>
              <a:rPr lang="en-CA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Clr>
                <a:srgbClr val="4D4D4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274320" indent="-274320" fontAlgn="auto">
              <a:spcAft>
                <a:spcPts val="0"/>
              </a:spcAft>
              <a:buClr>
                <a:srgbClr val="4D4D4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String.format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("(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%1$03d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%2$03d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%3$04d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",</a:t>
            </a:r>
          </a:p>
          <a:p>
            <a:pPr marL="274320" indent="-274320" fontAlgn="auto">
              <a:spcAft>
                <a:spcPts val="0"/>
              </a:spcAft>
              <a:buClr>
                <a:srgbClr val="4D4D4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CA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this.areaCode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274320" indent="-274320" fontAlgn="auto">
              <a:spcAft>
                <a:spcPts val="0"/>
              </a:spcAft>
              <a:buClr>
                <a:srgbClr val="4D4D4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CA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this.exchangeCode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274320" indent="-274320" fontAlgn="auto">
              <a:spcAft>
                <a:spcPts val="0"/>
              </a:spcAft>
              <a:buClr>
                <a:srgbClr val="4D4D4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CA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this.stationCode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74320" indent="-274320" fontAlgn="auto">
              <a:spcAft>
                <a:spcPts val="0"/>
              </a:spcAft>
              <a:buClr>
                <a:srgbClr val="4D4D4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Clr>
                <a:srgbClr val="4D4D4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Solution: Code</a:t>
            </a:r>
            <a:endParaRPr lang="en-US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F7C045-C7E2-4F03-9CB6-B32530D6093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125"/>
          </a:xfrm>
        </p:spPr>
        <p:txBody>
          <a:bodyPr/>
          <a:lstStyle/>
          <a:p>
            <a:r>
              <a:rPr lang="en-CA" dirty="0" smtClean="0"/>
              <a:t>public static double[]</a:t>
            </a:r>
          </a:p>
          <a:p>
            <a:r>
              <a:rPr lang="en-CA" dirty="0" smtClean="0"/>
              <a:t>  </a:t>
            </a:r>
            <a:r>
              <a:rPr lang="en-CA" dirty="0" err="1" smtClean="0"/>
              <a:t>kilometresToMiles</a:t>
            </a:r>
            <a:r>
              <a:rPr lang="en-CA" dirty="0" smtClean="0"/>
              <a:t>(Collection&lt;                 &gt; c)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double[] miles = new double[</a:t>
            </a:r>
            <a:r>
              <a:rPr lang="en-US" dirty="0" err="1" smtClean="0"/>
              <a:t>c.size</a:t>
            </a:r>
            <a:r>
              <a:rPr lang="en-US" dirty="0" smtClean="0"/>
              <a:t>()];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</a:t>
            </a:r>
          </a:p>
          <a:p>
            <a:r>
              <a:rPr lang="en-US" dirty="0" smtClean="0"/>
              <a:t>  for (Number n : c)</a:t>
            </a:r>
          </a:p>
          <a:p>
            <a:r>
              <a:rPr lang="en-US" dirty="0" smtClean="0"/>
              <a:t>  {</a:t>
            </a:r>
          </a:p>
          <a:p>
            <a:r>
              <a:rPr lang="en-US" dirty="0" smtClean="0"/>
              <a:t>    miles[    ] = </a:t>
            </a:r>
            <a:r>
              <a:rPr lang="en-US" dirty="0" err="1" smtClean="0"/>
              <a:t>kilometresToMiles</a:t>
            </a:r>
            <a:r>
              <a:rPr lang="en-US" dirty="0" smtClean="0"/>
              <a:t>(</a:t>
            </a:r>
            <a:r>
              <a:rPr lang="en-US" dirty="0" err="1" smtClean="0"/>
              <a:t>n.doubleValue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return miles;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78438" y="1600200"/>
            <a:ext cx="2646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? extends Number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57400" y="3886200"/>
            <a:ext cx="646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i++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762000"/>
            <a:ext cx="3262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Short, Integer, Long</a:t>
            </a:r>
          </a:p>
          <a:p>
            <a:pPr algn="ctr"/>
            <a:r>
              <a:rPr lang="en-CA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Float, Double, ...</a:t>
            </a:r>
            <a:endParaRPr lang="en-US" sz="2000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Client (using List)</a:t>
            </a:r>
            <a:endParaRPr lang="en-US" dirty="0" smtClean="0"/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C53621-0725-45DA-9747-0F270D05CC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  public static void main(String[] </a:t>
            </a:r>
            <a:r>
              <a:rPr lang="en-CA" sz="1600" dirty="0" err="1" smtClean="0"/>
              <a:t>arg</a:t>
            </a:r>
            <a:r>
              <a:rPr lang="en-CA" sz="1600" dirty="0" smtClean="0"/>
              <a:t>) {</a:t>
            </a:r>
          </a:p>
          <a:p>
            <a:r>
              <a:rPr lang="en-CA" sz="1600" dirty="0" smtClean="0"/>
              <a:t>    </a:t>
            </a:r>
            <a:r>
              <a:rPr lang="en-US" sz="1600" dirty="0" err="1" smtClean="0"/>
              <a:t>ArrayList</a:t>
            </a:r>
            <a:r>
              <a:rPr lang="en-US" sz="1600" dirty="0" smtClean="0"/>
              <a:t>&lt;Float&gt; list = new </a:t>
            </a:r>
            <a:r>
              <a:rPr lang="en-US" sz="1600" dirty="0" err="1" smtClean="0"/>
              <a:t>ArrayList</a:t>
            </a:r>
            <a:r>
              <a:rPr lang="en-US" sz="1600" dirty="0" smtClean="0"/>
              <a:t>&lt;Float&gt;();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list.add</a:t>
            </a:r>
            <a:r>
              <a:rPr lang="en-US" sz="1600" dirty="0" smtClean="0"/>
              <a:t>( 100f );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list.add</a:t>
            </a:r>
            <a:r>
              <a:rPr lang="en-US" sz="1600" dirty="0" smtClean="0"/>
              <a:t>( 200f );</a:t>
            </a:r>
          </a:p>
          <a:p>
            <a:r>
              <a:rPr lang="en-CA" sz="1600" dirty="0" smtClean="0"/>
              <a:t>    double[] miles = </a:t>
            </a:r>
            <a:r>
              <a:rPr lang="en-CA" sz="1600" dirty="0" err="1" smtClean="0"/>
              <a:t>DistanceUtility.kilometresToMiles</a:t>
            </a:r>
            <a:r>
              <a:rPr lang="en-CA" sz="1600" dirty="0" smtClean="0"/>
              <a:t>(list);</a:t>
            </a:r>
          </a:p>
          <a:p>
            <a:r>
              <a:rPr lang="en-CA" sz="1600" dirty="0" smtClean="0"/>
              <a:t>    </a:t>
            </a:r>
            <a:r>
              <a:rPr lang="en-US" sz="1600" dirty="0" smtClean="0"/>
              <a:t>for (double m : miles)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(m);</a:t>
            </a:r>
          </a:p>
          <a:p>
            <a:r>
              <a:rPr lang="en-US" sz="1600" dirty="0" smtClean="0"/>
              <a:t>    }</a:t>
            </a:r>
            <a:endParaRPr lang="en-CA" sz="1600" dirty="0" smtClean="0"/>
          </a:p>
          <a:p>
            <a:r>
              <a:rPr lang="en-CA" sz="1600" dirty="0" smtClean="0"/>
              <a:t>  }</a:t>
            </a:r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Client (using Set)</a:t>
            </a:r>
            <a:endParaRPr lang="en-US" dirty="0" smtClean="0"/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C53621-0725-45DA-9747-0F270D05CC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  public static void main(String[] </a:t>
            </a:r>
            <a:r>
              <a:rPr lang="en-CA" sz="1600" dirty="0" err="1" smtClean="0"/>
              <a:t>arg</a:t>
            </a:r>
            <a:r>
              <a:rPr lang="en-CA" sz="1600" dirty="0" smtClean="0"/>
              <a:t>) {</a:t>
            </a:r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TreeSet</a:t>
            </a:r>
            <a:r>
              <a:rPr lang="en-CA" sz="1600" dirty="0" smtClean="0"/>
              <a:t>&lt;Integer&gt; set = new </a:t>
            </a:r>
            <a:r>
              <a:rPr lang="en-CA" sz="1600" dirty="0" err="1" smtClean="0"/>
              <a:t>TreeSet</a:t>
            </a:r>
            <a:r>
              <a:rPr lang="en-CA" sz="1600" dirty="0" smtClean="0"/>
              <a:t>&lt;Integer&gt;();</a:t>
            </a:r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set.add</a:t>
            </a:r>
            <a:r>
              <a:rPr lang="en-CA" sz="1600" dirty="0" smtClean="0"/>
              <a:t>( 50 );</a:t>
            </a:r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set.add</a:t>
            </a:r>
            <a:r>
              <a:rPr lang="en-CA" sz="1600" dirty="0" smtClean="0"/>
              <a:t>( 150 );</a:t>
            </a:r>
          </a:p>
          <a:p>
            <a:r>
              <a:rPr lang="en-CA" sz="1600" dirty="0" smtClean="0"/>
              <a:t>    double[] miles = </a:t>
            </a:r>
            <a:r>
              <a:rPr lang="en-CA" sz="1600" dirty="0" err="1" smtClean="0"/>
              <a:t>DistanceUtility.kilometresToMiles</a:t>
            </a:r>
            <a:r>
              <a:rPr lang="en-CA" sz="1600" dirty="0" smtClean="0"/>
              <a:t>(set);</a:t>
            </a:r>
          </a:p>
          <a:p>
            <a:r>
              <a:rPr lang="en-CA" sz="1600" dirty="0" smtClean="0"/>
              <a:t>    </a:t>
            </a:r>
            <a:r>
              <a:rPr lang="en-US" sz="1600" dirty="0" smtClean="0"/>
              <a:t>for (double m : miles) { 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(m); </a:t>
            </a:r>
          </a:p>
          <a:p>
            <a:r>
              <a:rPr lang="en-US" sz="1600" dirty="0" smtClean="0"/>
              <a:t>    }</a:t>
            </a:r>
          </a:p>
          <a:p>
            <a:r>
              <a:rPr lang="en-CA" sz="1600" dirty="0" smtClean="0"/>
              <a:t>  }</a:t>
            </a:r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Classes (Part 1)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Implementing non-static features</a:t>
            </a: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3D255E-8312-43C8-BF65-3903DB2B1A0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Goals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implement a small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, immutable class with non-static attributes and methods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recipe for immutability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63BB58-C301-4EE5-A7E9-8A74C9C186F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Value Type Classes</a:t>
            </a:r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89F448-0A88-4478-80F3-81E20C26F2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i="1" dirty="0" smtClean="0"/>
              <a:t>value type</a:t>
            </a:r>
            <a:r>
              <a:rPr lang="en-CA" dirty="0" smtClean="0"/>
              <a:t> is a class that represents a value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examples of values: name, date, colour, mathematical vector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examples: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,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,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,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Immutable Classes</a:t>
            </a:r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42D352-7F69-42CA-B2AB-706C72C8E5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defines an immutable type if an instance of the class cannot be modified after it is created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each instance has its own constant state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more precisely, the externally visible state of each object appears to be constant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examples: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,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 (and all of the other primitive wrapper classes)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advantages of immutability versus mutability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easier to design, implement, and use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can never be put into an inconsistent state after creation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2267</TotalTime>
  <Words>1107</Words>
  <Application>Microsoft Office PowerPoint</Application>
  <PresentationFormat>On-screen Show (4:3)</PresentationFormat>
  <Paragraphs>214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Exercise</vt:lpstr>
      <vt:lpstr>Solution: Thought Process </vt:lpstr>
      <vt:lpstr>Solution: Code</vt:lpstr>
      <vt:lpstr>Example Client (using List)</vt:lpstr>
      <vt:lpstr>Example Client (using Set)</vt:lpstr>
      <vt:lpstr>Classes (Part 1)</vt:lpstr>
      <vt:lpstr>Goals</vt:lpstr>
      <vt:lpstr>Value Type Classes</vt:lpstr>
      <vt:lpstr>Immutable Classes</vt:lpstr>
      <vt:lpstr>Designing a Simple Immutable Class</vt:lpstr>
      <vt:lpstr>Recipe for Immutability 1</vt:lpstr>
      <vt:lpstr>Recipe for Immutability 2</vt:lpstr>
      <vt:lpstr>Recipe for Immutability 3</vt:lpstr>
      <vt:lpstr>Recipe for Immutability 4</vt:lpstr>
      <vt:lpstr>Recipe for Immutability 5</vt:lpstr>
      <vt:lpstr>this</vt:lpstr>
      <vt:lpstr>Slide 17</vt:lpstr>
      <vt:lpstr>toString()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193</cp:revision>
  <dcterms:created xsi:type="dcterms:W3CDTF">2006-08-16T00:00:00Z</dcterms:created>
  <dcterms:modified xsi:type="dcterms:W3CDTF">2013-01-12T04:51:33Z</dcterms:modified>
</cp:coreProperties>
</file>