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8"/>
  </p:notesMasterIdLst>
  <p:sldIdLst>
    <p:sldId id="354" r:id="rId2"/>
    <p:sldId id="350" r:id="rId3"/>
    <p:sldId id="342" r:id="rId4"/>
    <p:sldId id="283" r:id="rId5"/>
    <p:sldId id="344" r:id="rId6"/>
    <p:sldId id="352" r:id="rId7"/>
    <p:sldId id="347" r:id="rId8"/>
    <p:sldId id="345" r:id="rId9"/>
    <p:sldId id="353" r:id="rId10"/>
    <p:sldId id="346" r:id="rId11"/>
    <p:sldId id="284" r:id="rId12"/>
    <p:sldId id="285" r:id="rId13"/>
    <p:sldId id="286" r:id="rId14"/>
    <p:sldId id="287" r:id="rId15"/>
    <p:sldId id="289" r:id="rId16"/>
    <p:sldId id="336" r:id="rId17"/>
    <p:sldId id="338" r:id="rId18"/>
    <p:sldId id="290" r:id="rId19"/>
    <p:sldId id="291" r:id="rId20"/>
    <p:sldId id="292" r:id="rId21"/>
    <p:sldId id="293" r:id="rId22"/>
    <p:sldId id="337" r:id="rId23"/>
    <p:sldId id="294" r:id="rId24"/>
    <p:sldId id="296" r:id="rId25"/>
    <p:sldId id="343" r:id="rId26"/>
    <p:sldId id="35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FF"/>
    <a:srgbClr val="FF99CC"/>
    <a:srgbClr val="CCFFCC"/>
    <a:srgbClr val="99FFCC"/>
    <a:srgbClr val="00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9333" autoAdjust="0"/>
  </p:normalViewPr>
  <p:slideViewPr>
    <p:cSldViewPr showGuides="1">
      <p:cViewPr varScale="1">
        <p:scale>
          <a:sx n="118" d="100"/>
          <a:sy n="118" d="100"/>
        </p:scale>
        <p:origin x="-846" y="-108"/>
      </p:cViewPr>
      <p:guideLst>
        <p:guide orient="horz" pos="2160"/>
        <p:guide pos="2880"/>
        <p:guide pos="3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5454C12-2ECE-456F-BF4C-527E42DE0511}" type="datetimeFigureOut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C29FA98-7CCC-4308-8CAC-C2D9B28B5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CA" smtClean="0"/>
              <a:t>shouldn't this be f(1, 2)?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CDA5A3-3C8D-40F7-A46B-D9D8C6A80BC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3B618F7E-D779-4E46-A292-078472AC4898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15EB4-E086-4E99-BFC3-AD39CE4FB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9334A-7FA6-44E2-B11B-957D11EE0E2A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B91D5-EE98-4793-8FA1-B306243E1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3D91-7204-4B27-9FF8-45D30B10BD43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56FB9-46D7-420E-A40F-16C768246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3182A-6526-4FD8-9B30-61C093F7143F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8205-65F5-4B76-AE3A-0CB204AD8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CE953-6189-4FC6-840C-EBED4F759D13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997A-2D5F-48D7-98BE-35B666104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61691-56B3-4D7B-BA4F-61D0B641AD22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B6EF6-019C-4CF9-978B-3BC3DB65E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A7B7B-E757-4B31-BB37-E7AEFC2843CE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C5AD-4F5E-4F97-88F4-D99234C0B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6C58B-2C75-408D-BC37-B37F6DDC46C4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11426-216C-4916-AAC5-9ED40DDDB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6B89D-DB96-4631-B39E-AE62E5CA0747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E7453-335D-4D10-A9F9-C1D363D92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2A7B5-C4BC-4B92-8C44-3EDB982FBC07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277B1-B6BA-442B-B286-BFA21F18B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B0A42-BD99-4EAC-A7A0-724435FFF312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9C7BE-9A31-4029-A59F-C503FB64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C39DD-C14F-4FC0-80F8-A2B3C0210627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3892E-EA30-4F20-934B-0DB73BE9A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15E806-F482-4C47-8F86-B68B8A9816AB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B281DD-9A81-4766-84E9-0EB796DA5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Utilities (</a:t>
            </a:r>
            <a:r>
              <a:rPr lang="en-CA" smtClean="0"/>
              <a:t>Part 3)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Implementing static features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484270-0950-487B-A606-42528BA8DC5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273050" lvl="1">
              <a:spcBef>
                <a:spcPts val="600"/>
              </a:spcBef>
              <a:buClr>
                <a:schemeClr val="accent1"/>
              </a:buClr>
            </a:pPr>
            <a:r>
              <a:rPr lang="en-CA" sz="1800" smtClean="0">
                <a:solidFill>
                  <a:srgbClr val="000000"/>
                </a:solidFill>
              </a:rPr>
              <a:t>public static double[] kilometresToMiles(double[] km) </a:t>
            </a:r>
          </a:p>
          <a:p>
            <a:pPr marL="273050" lvl="1">
              <a:spcBef>
                <a:spcPts val="600"/>
              </a:spcBef>
              <a:buClr>
                <a:schemeClr val="accent1"/>
              </a:buClr>
            </a:pPr>
            <a:r>
              <a:rPr lang="en-CA" sz="1800" smtClean="0"/>
              <a:t>{</a:t>
            </a:r>
          </a:p>
          <a:p>
            <a:r>
              <a:rPr lang="en-CA" sz="1800" smtClean="0"/>
              <a:t>  double[] miles = null;</a:t>
            </a:r>
          </a:p>
          <a:p>
            <a:r>
              <a:rPr lang="en-CA" sz="1800" smtClean="0"/>
              <a:t>  if (km == null) {</a:t>
            </a:r>
          </a:p>
          <a:p>
            <a:r>
              <a:rPr lang="en-CA" sz="1800" smtClean="0"/>
              <a:t>    miles = new double[0];</a:t>
            </a:r>
          </a:p>
          <a:p>
            <a:r>
              <a:rPr lang="en-CA" sz="1800" smtClean="0"/>
              <a:t>  }</a:t>
            </a:r>
          </a:p>
          <a:p>
            <a:r>
              <a:rPr lang="en-CA" sz="1800" smtClean="0"/>
              <a:t>  else {</a:t>
            </a:r>
          </a:p>
          <a:p>
            <a:r>
              <a:rPr lang="en-CA" sz="1800" smtClean="0"/>
              <a:t>    miles = new double[km.length];</a:t>
            </a:r>
          </a:p>
          <a:p>
            <a:r>
              <a:rPr lang="en-CA" sz="1800" smtClean="0"/>
              <a:t>    for(int i = 0; i &lt; km.length; i++) {</a:t>
            </a:r>
          </a:p>
          <a:p>
            <a:r>
              <a:rPr lang="en-CA" sz="1800" smtClean="0"/>
              <a:t>      miles[i] = kilometresToMiles(km[i]);</a:t>
            </a:r>
          </a:p>
          <a:p>
            <a:r>
              <a:rPr lang="en-CA" sz="1800" smtClean="0"/>
              <a:t>    }</a:t>
            </a:r>
          </a:p>
          <a:p>
            <a:r>
              <a:rPr lang="en-CA" sz="1800" smtClean="0"/>
              <a:t>  }</a:t>
            </a:r>
          </a:p>
          <a:p>
            <a:r>
              <a:rPr lang="en-CA" sz="1800" smtClean="0"/>
              <a:t>  return miles;</a:t>
            </a:r>
          </a:p>
          <a:p>
            <a:r>
              <a:rPr lang="en-CA" sz="1800" smtClean="0"/>
              <a:t>}</a:t>
            </a: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Method Overloading</a:t>
            </a:r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8C6662-ADFC-440E-9F78-31BE08CB12D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simple rule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class can define multiple methods with the same name as long as the signatures are unique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CA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DistanceUtility</a:t>
            </a:r>
            <a:r>
              <a:rPr lang="en-CA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examples</a:t>
            </a:r>
            <a:endParaRPr lang="en-CA" sz="1800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kilometresToMiles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CA" sz="1800" dirty="0" smtClean="0"/>
          </a:p>
          <a:p>
            <a:pPr marL="274320" indent="-274320" fontAlgn="auto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kilometresToMiles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double[]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74320" indent="-274320" fontAlgn="auto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endParaRPr lang="en-CA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// String examples</a:t>
            </a:r>
          </a:p>
          <a:p>
            <a:pPr marL="274320" indent="-274320" fontAlgn="auto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String()</a:t>
            </a:r>
          </a:p>
          <a:p>
            <a:pPr marL="274320" indent="-274320" fontAlgn="auto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String(char[] value)</a:t>
            </a:r>
          </a:p>
          <a:p>
            <a:pPr marL="274320" indent="-274320" fontAlgn="auto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String(char[] value, </a:t>
            </a:r>
            <a:r>
              <a:rPr lang="en-CA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offset, </a:t>
            </a:r>
            <a:r>
              <a:rPr lang="en-CA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count)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Overloading 1</a:t>
            </a:r>
            <a:endParaRPr lang="en-US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08BC2A-71DE-4AE7-A34E-B5F4F2A00C5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solidFill>
                  <a:prstClr val="black"/>
                </a:solidFill>
                <a:cs typeface="Courier New" pitchFamily="49" charset="0"/>
              </a:rPr>
              <a:t>everything other than the signature is ignored in determining a legal overload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solidFill>
                <a:prstClr val="black"/>
              </a:solidFill>
              <a:cs typeface="Courier New" pitchFamily="49" charset="0"/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illegal; parameter names not part of signature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add this to </a:t>
            </a:r>
            <a:r>
              <a:rPr lang="en-CA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DistanceUtility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 legal or illegal?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fr-FR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double </a:t>
            </a:r>
            <a:r>
              <a:rPr lang="fr-FR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kilometresToMiles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fr-FR" sz="1800" b="1" u="sng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kilos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Overloading 2</a:t>
            </a:r>
            <a:endParaRPr lang="en-US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3A7D9F-D3DC-4808-8863-B7E53F1C1BB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solidFill>
                <a:prstClr val="black"/>
              </a:solidFill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solidFill>
                <a:prstClr val="black"/>
              </a:solidFill>
              <a:cs typeface="Courier New" pitchFamily="49" charset="0"/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solidFill>
                <a:prstClr val="black"/>
              </a:solidFill>
              <a:cs typeface="Courier New" pitchFamily="49" charset="0"/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illegal; access modifier not part of signature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legal or illegal?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u="sng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double </a:t>
            </a:r>
            <a:r>
              <a:rPr lang="fr-FR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kilometresToMiles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(double km)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Overloading 3</a:t>
            </a:r>
            <a:endParaRPr lang="en-US" smtClean="0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8620C5-9518-49DE-847D-4C35218EF9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solidFill>
                <a:prstClr val="black"/>
              </a:solidFill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solidFill>
                <a:prstClr val="black"/>
              </a:solidFill>
              <a:cs typeface="Courier New" pitchFamily="49" charset="0"/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solidFill>
                <a:prstClr val="black"/>
              </a:solidFill>
              <a:cs typeface="Courier New" pitchFamily="49" charset="0"/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illegal; static modifier not part of signature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legal or illegal?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fr-FR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kilometresToMiles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(double km)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Overloading 4</a:t>
            </a:r>
            <a:endParaRPr lang="en-US" smtClean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C79F35-93C8-482E-9C75-D82373F0A4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solidFill>
                <a:prstClr val="black"/>
              </a:solidFill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solidFill>
                <a:prstClr val="black"/>
              </a:solidFill>
              <a:cs typeface="Courier New" pitchFamily="49" charset="0"/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solidFill>
                <a:prstClr val="black"/>
              </a:solidFill>
              <a:cs typeface="Courier New" pitchFamily="49" charset="0"/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illegal; return type not part of signature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legal or illegal?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fr-FR" sz="1800" b="1" u="sng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kilometresToMiles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(double km)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Overloading 5</a:t>
            </a:r>
            <a:endParaRPr lang="en-US" smtClean="0"/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88B314-1A30-4BD3-B512-C93C75B3330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solidFill>
                <a:prstClr val="black"/>
              </a:solidFill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solidFill>
                <a:prstClr val="black"/>
              </a:solidFill>
              <a:cs typeface="Courier New" pitchFamily="49" charset="0"/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solidFill>
                <a:prstClr val="black"/>
              </a:solidFill>
              <a:cs typeface="Courier New" pitchFamily="49" charset="0"/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legal; parameter type is part of signature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legal or illegal?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fr-FR" sz="1800" b="1" u="sng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kilometresToMiles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800" b="1" u="sng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km)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// </a:t>
            </a:r>
            <a:r>
              <a:rPr lang="fr-FR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works</a:t>
            </a:r>
            <a:endParaRPr lang="fr-FR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return (</a:t>
            </a:r>
            <a:r>
              <a:rPr lang="fr-FR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)(km / KILOMETRES_PER_MILE);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Overloading 5a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7274F3-E5FD-40CF-94E6-F723373237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solidFill>
                <a:prstClr val="black"/>
              </a:solidFill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solidFill>
                <a:prstClr val="black"/>
              </a:solidFill>
              <a:cs typeface="Courier New" pitchFamily="49" charset="0"/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solidFill>
                <a:prstClr val="black"/>
              </a:solidFill>
              <a:cs typeface="Courier New" pitchFamily="49" charset="0"/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implemented in terms of </a:t>
            </a:r>
            <a:r>
              <a:rPr lang="fr-FR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kilometresToMiles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(double)</a:t>
            </a:r>
            <a:endParaRPr lang="en-CA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fr-FR" sz="1800" b="1" u="sng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kilometresToMiles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800" b="1" u="sng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km)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// but </a:t>
            </a:r>
            <a:r>
              <a:rPr lang="fr-FR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might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be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better</a:t>
            </a:r>
            <a:endParaRPr lang="fr-FR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return (</a:t>
            </a:r>
            <a:r>
              <a:rPr lang="fr-FR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fr-FR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kilometresToMiles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(km</a:t>
            </a: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fr-FR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Selection of Overloaded Methods</a:t>
            </a:r>
            <a:endParaRPr lang="en-US" smtClean="0"/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7E1E40-1ADF-4C21-99C7-178D16149C3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loosely speaking, the compiler will select the method that most closely matches the number and types of the arguments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“The rules that determine which overloading is selected are extremely complex. They take up thirty-three pages in the language specification [JLS, 15.12.1-3], and few programmers understand all of their subtleties.”</a:t>
            </a:r>
          </a:p>
          <a:p>
            <a:pPr marL="822960" lvl="2" algn="r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Effective Java, Second Edition, p 195.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Selection Examples</a:t>
            </a:r>
            <a:endParaRPr lang="en-US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D158FC-DA96-43D5-BB48-10154911A93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  <p:sp>
        <p:nvSpPr>
          <p:cNvPr id="28676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581400" cy="4937125"/>
          </a:xfrm>
        </p:spPr>
        <p:txBody>
          <a:bodyPr/>
          <a:lstStyle/>
          <a:p>
            <a:r>
              <a:rPr lang="en-CA" smtClean="0"/>
              <a:t>// from java.lang.Math</a:t>
            </a:r>
          </a:p>
          <a:p>
            <a:endParaRPr lang="en-CA" smtClean="0"/>
          </a:p>
          <a:p>
            <a:r>
              <a:rPr lang="en-CA" smtClean="0"/>
              <a:t>Math.abs(-5);</a:t>
            </a:r>
          </a:p>
          <a:p>
            <a:r>
              <a:rPr lang="en-CA" smtClean="0"/>
              <a:t>Math.abs(-5f);</a:t>
            </a:r>
          </a:p>
          <a:p>
            <a:r>
              <a:rPr lang="en-CA" smtClean="0"/>
              <a:t>Math.abs(-5.0);</a:t>
            </a:r>
          </a:p>
          <a:p>
            <a:endParaRPr lang="en-CA" smtClean="0"/>
          </a:p>
          <a:p>
            <a:r>
              <a:rPr lang="en-CA" sz="1800" smtClean="0"/>
              <a:t>Math.max(1, 2);</a:t>
            </a:r>
          </a:p>
          <a:p>
            <a:r>
              <a:rPr lang="en-CA" sz="1800" smtClean="0"/>
              <a:t>Math.max(1.0, 2.0);</a:t>
            </a:r>
          </a:p>
          <a:p>
            <a:r>
              <a:rPr lang="en-CA" sz="1800" smtClean="0"/>
              <a:t>Math.max(1, 2.0);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3657600" y="1219200"/>
            <a:ext cx="4800600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2000" b="1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2000" b="1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2000" b="1">
                <a:latin typeface="Courier New" pitchFamily="49" charset="0"/>
                <a:cs typeface="Courier New" pitchFamily="49" charset="0"/>
              </a:rPr>
              <a:t>// Math.abs(</a:t>
            </a:r>
            <a:r>
              <a:rPr lang="en-CA" sz="20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2000" b="1">
                <a:latin typeface="Courier New" pitchFamily="49" charset="0"/>
                <a:cs typeface="Courier New" pitchFamily="49" charset="0"/>
              </a:rPr>
              <a:t>// Math.abs(</a:t>
            </a:r>
            <a:r>
              <a:rPr lang="en-CA" sz="20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CA" sz="2000" b="1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2000" b="1">
                <a:latin typeface="Courier New" pitchFamily="49" charset="0"/>
                <a:cs typeface="Courier New" pitchFamily="49" charset="0"/>
              </a:rPr>
              <a:t>// Math.abs(</a:t>
            </a:r>
            <a:r>
              <a:rPr lang="en-CA" sz="2000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sz="2000" b="1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2000" b="1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b="1">
                <a:latin typeface="Courier New" pitchFamily="49" charset="0"/>
                <a:cs typeface="Courier New" pitchFamily="49" charset="0"/>
              </a:rPr>
              <a:t>// Math.max(</a:t>
            </a:r>
            <a:r>
              <a:rPr lang="en-CA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 a, </a:t>
            </a:r>
            <a:r>
              <a:rPr lang="en-CA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 b)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b="1">
                <a:latin typeface="Courier New" pitchFamily="49" charset="0"/>
                <a:cs typeface="Courier New" pitchFamily="49" charset="0"/>
              </a:rPr>
              <a:t>// Math.max(</a:t>
            </a:r>
            <a:r>
              <a:rPr lang="en-CA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 a, </a:t>
            </a:r>
            <a:r>
              <a:rPr lang="en-CA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 b)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b="1">
                <a:latin typeface="Courier New" pitchFamily="49" charset="0"/>
                <a:cs typeface="Courier New" pitchFamily="49" charset="0"/>
              </a:rPr>
              <a:t>// Math.max(</a:t>
            </a:r>
            <a:r>
              <a:rPr lang="en-CA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 a, </a:t>
            </a:r>
            <a:r>
              <a:rPr lang="en-CA" b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 b)</a:t>
            </a:r>
          </a:p>
        </p:txBody>
      </p:sp>
      <p:sp>
        <p:nvSpPr>
          <p:cNvPr id="9" name="Curved Up Arrow 8"/>
          <p:cNvSpPr/>
          <p:nvPr/>
        </p:nvSpPr>
        <p:spPr>
          <a:xfrm>
            <a:off x="1752600" y="4572000"/>
            <a:ext cx="4267200" cy="762000"/>
          </a:xfrm>
          <a:prstGeom prst="curvedUp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430338" y="5410200"/>
            <a:ext cx="49704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>
                <a:latin typeface="Constantia" pitchFamily="18" charset="0"/>
              </a:rPr>
              <a:t>no exact match for 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Math.max(int, double)</a:t>
            </a:r>
          </a:p>
          <a:p>
            <a:pPr algn="ctr"/>
            <a:r>
              <a:rPr lang="en-CA">
                <a:latin typeface="Constantia" pitchFamily="18" charset="0"/>
              </a:rPr>
              <a:t>but the compiler can convert 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>
                <a:latin typeface="Constantia" pitchFamily="18" charset="0"/>
              </a:rPr>
              <a:t> to 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double</a:t>
            </a:r>
          </a:p>
          <a:p>
            <a:pPr algn="ctr"/>
            <a:r>
              <a:rPr lang="en-CA">
                <a:latin typeface="Constantia" pitchFamily="18" charset="0"/>
              </a:rPr>
              <a:t>to match 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Math.max(double, double)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Goals for Today</a:t>
            </a:r>
            <a:endParaRPr lang="en-US" smtClean="0"/>
          </a:p>
        </p:txBody>
      </p:sp>
      <p:sp>
        <p:nvSpPr>
          <p:cNvPr id="1126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71BBB3-F4F9-4D02-BD3A-EA691E33D06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learn about method overloading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how-to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overload resolution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ambiguous overloads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confusing overloads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compare preconditions versus validation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look at the UML class diagram for our utility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Ambiguous Overloads</a:t>
            </a:r>
            <a:endParaRPr lang="en-US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670DFF-9BD3-457B-AD4F-813265E5A0A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/>
              <a:t>public class Ambiguous {</a:t>
            </a:r>
          </a:p>
          <a:p>
            <a:r>
              <a:rPr lang="en-CA" sz="1800" smtClean="0"/>
              <a:t>	public static void f(int a, double b) { </a:t>
            </a:r>
          </a:p>
          <a:p>
            <a:r>
              <a:rPr lang="en-CA" sz="1800" smtClean="0"/>
              <a:t>		System.out.println("f int double");</a:t>
            </a:r>
          </a:p>
          <a:p>
            <a:r>
              <a:rPr lang="en-CA" sz="1800" smtClean="0"/>
              <a:t>	}</a:t>
            </a:r>
            <a:endParaRPr lang="en-US" sz="1800" smtClean="0"/>
          </a:p>
          <a:p>
            <a:endParaRPr lang="en-CA" sz="1800" smtClean="0"/>
          </a:p>
          <a:p>
            <a:r>
              <a:rPr lang="en-CA" sz="1800" smtClean="0"/>
              <a:t>	public static void f(double a, int b) {</a:t>
            </a:r>
          </a:p>
          <a:p>
            <a:r>
              <a:rPr lang="en-CA" sz="1800" smtClean="0"/>
              <a:t>		System.out.println("f double int");</a:t>
            </a:r>
          </a:p>
          <a:p>
            <a:r>
              <a:rPr lang="en-CA" sz="1800" smtClean="0"/>
              <a:t>	}</a:t>
            </a:r>
            <a:endParaRPr lang="en-US" sz="1800" smtClean="0"/>
          </a:p>
          <a:p>
            <a:endParaRPr lang="en-CA" sz="1800" smtClean="0"/>
          </a:p>
          <a:p>
            <a:r>
              <a:rPr lang="en-CA" sz="1800" smtClean="0"/>
              <a:t>	public static void main(String[] args) {</a:t>
            </a:r>
          </a:p>
          <a:p>
            <a:r>
              <a:rPr lang="en-CA" sz="1800" smtClean="0"/>
              <a:t>		f( 1, 2 );		// will not compile</a:t>
            </a:r>
          </a:p>
          <a:p>
            <a:r>
              <a:rPr lang="en-CA" sz="1800" smtClean="0"/>
              <a:t>	}</a:t>
            </a:r>
          </a:p>
          <a:p>
            <a:r>
              <a:rPr lang="en-CA" sz="18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Confusing Overload</a:t>
            </a:r>
            <a:endParaRPr lang="en-US" smtClean="0"/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41C56A-14BE-44A1-92ED-D5F89B0D6B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sz="1800" dirty="0" smtClean="0"/>
              <a:t>import </a:t>
            </a:r>
            <a:r>
              <a:rPr lang="en-US" sz="1800" dirty="0" err="1" smtClean="0"/>
              <a:t>java.util</a:t>
            </a:r>
            <a:r>
              <a:rPr lang="en-US" sz="1800" dirty="0" smtClean="0"/>
              <a:t>.*;</a:t>
            </a:r>
          </a:p>
          <a:p>
            <a:endParaRPr lang="en-US" sz="1800" dirty="0" smtClean="0"/>
          </a:p>
          <a:p>
            <a:r>
              <a:rPr lang="en-CA" sz="1800" dirty="0" smtClean="0"/>
              <a:t>public class </a:t>
            </a:r>
            <a:r>
              <a:rPr lang="en-CA" sz="1800" dirty="0" err="1" smtClean="0"/>
              <a:t>SetList</a:t>
            </a:r>
            <a:r>
              <a:rPr lang="en-CA" sz="1800" dirty="0" smtClean="0"/>
              <a:t>  </a:t>
            </a:r>
          </a:p>
          <a:p>
            <a:r>
              <a:rPr lang="en-CA" sz="1800" dirty="0" smtClean="0"/>
              <a:t>{</a:t>
            </a:r>
          </a:p>
          <a:p>
            <a:r>
              <a:rPr lang="en-CA" sz="1800" dirty="0" smtClean="0"/>
              <a:t>	public static void main(String[] </a:t>
            </a:r>
            <a:r>
              <a:rPr lang="en-CA" sz="1800" dirty="0" err="1" smtClean="0"/>
              <a:t>args</a:t>
            </a:r>
            <a:r>
              <a:rPr lang="en-CA" sz="1800" dirty="0" smtClean="0"/>
              <a:t>) </a:t>
            </a:r>
          </a:p>
          <a:p>
            <a:r>
              <a:rPr lang="en-CA" sz="1800" dirty="0" smtClean="0"/>
              <a:t>  {</a:t>
            </a:r>
          </a:p>
          <a:p>
            <a:r>
              <a:rPr lang="en-CA" sz="1800" dirty="0" smtClean="0"/>
              <a:t>    Set&lt;Integer&gt; set = new </a:t>
            </a:r>
            <a:r>
              <a:rPr lang="en-CA" sz="1800" dirty="0" err="1" smtClean="0"/>
              <a:t>TreeSet</a:t>
            </a:r>
            <a:r>
              <a:rPr lang="en-CA" sz="1800" dirty="0" smtClean="0"/>
              <a:t>&lt;Integer&gt;();</a:t>
            </a:r>
          </a:p>
          <a:p>
            <a:r>
              <a:rPr lang="en-CA" sz="1800" dirty="0" smtClean="0"/>
              <a:t>    List&lt;Integer&gt; list = new </a:t>
            </a:r>
            <a:r>
              <a:rPr lang="en-CA" sz="1800" dirty="0" err="1" smtClean="0"/>
              <a:t>ArrayList</a:t>
            </a:r>
            <a:r>
              <a:rPr lang="en-CA" sz="1800" dirty="0" smtClean="0"/>
              <a:t>&lt;Integer&gt;();</a:t>
            </a:r>
          </a:p>
          <a:p>
            <a:r>
              <a:rPr lang="en-CA" sz="1800" dirty="0" smtClean="0"/>
              <a:t>    // fill set and list with -3, -2, -1, 0, 1, 2</a:t>
            </a:r>
          </a:p>
          <a:p>
            <a:r>
              <a:rPr lang="en-CA" sz="1800" dirty="0" smtClean="0"/>
              <a:t>    for(</a:t>
            </a:r>
            <a:r>
              <a:rPr lang="en-CA" sz="1800" dirty="0" err="1" smtClean="0"/>
              <a:t>int</a:t>
            </a:r>
            <a:r>
              <a:rPr lang="en-CA" sz="1800" dirty="0" smtClean="0"/>
              <a:t> </a:t>
            </a:r>
            <a:r>
              <a:rPr lang="en-CA" sz="1800" dirty="0" err="1" smtClean="0"/>
              <a:t>i</a:t>
            </a:r>
            <a:r>
              <a:rPr lang="en-CA" sz="1800" dirty="0" smtClean="0"/>
              <a:t> = -3; </a:t>
            </a:r>
            <a:r>
              <a:rPr lang="en-CA" sz="1800" dirty="0" err="1" smtClean="0"/>
              <a:t>i</a:t>
            </a:r>
            <a:r>
              <a:rPr lang="en-CA" sz="1800" dirty="0" smtClean="0"/>
              <a:t> &lt; 3; </a:t>
            </a:r>
            <a:r>
              <a:rPr lang="en-CA" sz="1800" dirty="0" err="1" smtClean="0"/>
              <a:t>i</a:t>
            </a:r>
            <a:r>
              <a:rPr lang="en-CA" sz="1800" dirty="0" smtClean="0"/>
              <a:t>++) {</a:t>
            </a:r>
          </a:p>
          <a:p>
            <a:r>
              <a:rPr lang="en-CA" sz="1800" dirty="0" smtClean="0"/>
              <a:t>      </a:t>
            </a:r>
            <a:r>
              <a:rPr lang="en-CA" sz="1800" dirty="0" err="1" smtClean="0"/>
              <a:t>set.add</a:t>
            </a:r>
            <a:r>
              <a:rPr lang="en-CA" sz="1800" dirty="0" smtClean="0"/>
              <a:t>(</a:t>
            </a:r>
            <a:r>
              <a:rPr lang="en-CA" sz="1800" dirty="0" err="1" smtClean="0"/>
              <a:t>i</a:t>
            </a:r>
            <a:r>
              <a:rPr lang="en-CA" sz="1800" dirty="0" smtClean="0"/>
              <a:t>);  </a:t>
            </a:r>
            <a:r>
              <a:rPr lang="en-CA" sz="1800" dirty="0" err="1" smtClean="0"/>
              <a:t>list.add</a:t>
            </a:r>
            <a:r>
              <a:rPr lang="en-CA" sz="1800" dirty="0" smtClean="0"/>
              <a:t>(</a:t>
            </a:r>
            <a:r>
              <a:rPr lang="en-CA" sz="1800" dirty="0" err="1" smtClean="0"/>
              <a:t>i</a:t>
            </a:r>
            <a:r>
              <a:rPr lang="en-CA" sz="1800" dirty="0" smtClean="0"/>
              <a:t>);</a:t>
            </a:r>
          </a:p>
          <a:p>
            <a:r>
              <a:rPr lang="en-CA" sz="1800" dirty="0" smtClean="0"/>
              <a:t>    }</a:t>
            </a:r>
          </a:p>
          <a:p>
            <a:r>
              <a:rPr lang="en-CA" sz="1800" dirty="0" smtClean="0"/>
              <a:t>    </a:t>
            </a:r>
            <a:r>
              <a:rPr lang="en-CA" sz="1800" dirty="0" err="1" smtClean="0"/>
              <a:t>System.out.println</a:t>
            </a:r>
            <a:r>
              <a:rPr lang="en-CA" sz="1800" dirty="0" smtClean="0"/>
              <a:t>("before " + set + " " + list);</a:t>
            </a:r>
          </a:p>
          <a:p>
            <a:endParaRPr lang="en-CA" sz="1800" dirty="0" smtClean="0"/>
          </a:p>
        </p:txBody>
      </p:sp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4876800" y="5867400"/>
            <a:ext cx="3895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[Effective Java, Second Edition, p 194]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Confusing Overload</a:t>
            </a:r>
            <a:endParaRPr lang="en-US" smtClean="0"/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0FC96C-9FD3-433B-B760-AD518F90185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smtClean="0"/>
          </a:p>
          <a:p>
            <a:r>
              <a:rPr lang="en-CA" sz="1800" smtClean="0"/>
              <a:t>    // remove 0, 1, and 2?</a:t>
            </a:r>
          </a:p>
          <a:p>
            <a:r>
              <a:rPr lang="en-CA" sz="1800" smtClean="0"/>
              <a:t>    for(int i = 0; i &lt; 3; i++)</a:t>
            </a:r>
          </a:p>
          <a:p>
            <a:r>
              <a:rPr lang="en-CA" sz="1800" smtClean="0"/>
              <a:t>    {</a:t>
            </a:r>
          </a:p>
          <a:p>
            <a:r>
              <a:rPr lang="en-CA" sz="1800" smtClean="0"/>
              <a:t>      set.remove(i);  list.remove(i);</a:t>
            </a:r>
          </a:p>
          <a:p>
            <a:r>
              <a:rPr lang="en-CA" sz="1800" smtClean="0"/>
              <a:t>    }</a:t>
            </a:r>
          </a:p>
          <a:p>
            <a:r>
              <a:rPr lang="en-CA" sz="1800" smtClean="0"/>
              <a:t>    System.out.println("after " + set + " " + list);</a:t>
            </a:r>
          </a:p>
          <a:p>
            <a:r>
              <a:rPr lang="en-CA" sz="1800" smtClean="0"/>
              <a:t>	}</a:t>
            </a:r>
          </a:p>
          <a:p>
            <a:r>
              <a:rPr lang="en-CA" sz="1800" smtClean="0"/>
              <a:t>}</a:t>
            </a:r>
          </a:p>
        </p:txBody>
      </p:sp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4876800" y="5867400"/>
            <a:ext cx="3895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[Effective Java, Second Edition, p 194]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Confusing Overload Explained 1</a:t>
            </a:r>
            <a:endParaRPr lang="en-US" smtClean="0"/>
          </a:p>
        </p:txBody>
      </p:sp>
      <p:sp>
        <p:nvSpPr>
          <p:cNvPr id="3277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846C53-2406-41D9-83D6-A744FF0DA9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before [-3, -2, -1, 0, 1, 2] [-3, -2, -1, 0, 1, 2]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after [-3, -2, -1] [-2, 0, 2]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CA" dirty="0" smtClean="0">
                <a:cs typeface="Courier New" pitchFamily="49" charset="0"/>
              </a:rPr>
              <a:t> and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CA" dirty="0" smtClean="0">
                <a:cs typeface="Courier New" pitchFamily="49" charset="0"/>
              </a:rPr>
              <a:t> are collections of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CA" dirty="0" smtClean="0">
                <a:cs typeface="Courier New" pitchFamily="49" charset="0"/>
              </a:rPr>
              <a:t>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calls to 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CA" dirty="0" smtClean="0">
                <a:cs typeface="Courier New" pitchFamily="49" charset="0"/>
              </a:rPr>
              <a:t>  </a:t>
            </a:r>
            <a:r>
              <a:rPr lang="en-CA" dirty="0" err="1" smtClean="0">
                <a:cs typeface="Courier New" pitchFamily="49" charset="0"/>
              </a:rPr>
              <a:t>autobox</a:t>
            </a:r>
            <a:r>
              <a:rPr lang="en-CA" dirty="0" smtClean="0">
                <a:cs typeface="Courier New" pitchFamily="49" charset="0"/>
              </a:rPr>
              <a:t> their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dirty="0" smtClean="0">
                <a:cs typeface="Courier New" pitchFamily="49" charset="0"/>
              </a:rPr>
              <a:t> argument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cs typeface="Courier New" pitchFamily="49" charset="0"/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set.add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);  //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autobox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to get Integer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list.add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); //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autobox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to get Integer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calls to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CA" dirty="0" smtClean="0">
                <a:cs typeface="Courier New" pitchFamily="49" charset="0"/>
              </a:rPr>
              <a:t> remove also </a:t>
            </a:r>
            <a:r>
              <a:rPr lang="en-CA" dirty="0" err="1" smtClean="0">
                <a:cs typeface="Courier New" pitchFamily="49" charset="0"/>
              </a:rPr>
              <a:t>autobox</a:t>
            </a:r>
            <a:r>
              <a:rPr lang="en-CA" dirty="0" smtClean="0">
                <a:cs typeface="Courier New" pitchFamily="49" charset="0"/>
              </a:rPr>
              <a:t> their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dirty="0" smtClean="0">
                <a:cs typeface="Courier New" pitchFamily="49" charset="0"/>
              </a:rPr>
              <a:t> argument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cs typeface="Courier New" pitchFamily="49" charset="0"/>
            </a:endParaRP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set.remove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);  //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autobox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to get Integer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Confusing Overload Explained 2</a:t>
            </a:r>
            <a:endParaRPr lang="en-US" smtClean="0"/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EE7F63-7700-4D1B-AF3C-846B5C53EB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however,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dirty="0" smtClean="0">
                <a:cs typeface="Courier New" pitchFamily="49" charset="0"/>
              </a:rPr>
              <a:t> has an overloaded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CA" dirty="0" smtClean="0">
                <a:cs typeface="Courier New" pitchFamily="49" charset="0"/>
              </a:rPr>
              <a:t>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sz="800" dirty="0" smtClean="0">
              <a:cs typeface="Courier New" pitchFamily="49" charset="0"/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>
                <a:cs typeface="Courier New" pitchFamily="49" charset="0"/>
              </a:rPr>
              <a:t>	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index)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		</a:t>
            </a:r>
            <a:r>
              <a:rPr lang="en-CA" sz="1800" dirty="0" smtClean="0"/>
              <a:t>Removes the element at the specified position in this list.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list.remove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CA" dirty="0" smtClean="0"/>
              <a:t> matches the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dirty="0" smtClean="0"/>
              <a:t> version of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remove()</a:t>
            </a:r>
            <a:r>
              <a:rPr lang="en-CA" dirty="0" smtClean="0">
                <a:cs typeface="Courier New" pitchFamily="49" charset="0"/>
              </a:rPr>
              <a:t> instead of the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CA" dirty="0" smtClean="0">
                <a:cs typeface="Courier New" pitchFamily="49" charset="0"/>
              </a:rPr>
              <a:t> version of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remove()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dirty="0" smtClean="0">
              <a:cs typeface="Courier New" pitchFamily="49" charset="0"/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list.remove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(0);  //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b="1" strike="sngStrike" dirty="0" smtClean="0">
                <a:latin typeface="Courier New" pitchFamily="49" charset="0"/>
                <a:cs typeface="Courier New" pitchFamily="49" charset="0"/>
              </a:rPr>
              <a:t>-3,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-2, -1, 0, 1, 2]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list.remove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(1);  //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[-2, </a:t>
            </a:r>
            <a:r>
              <a:rPr lang="en-US" sz="1800" b="1" strike="sngStrike" dirty="0" smtClean="0">
                <a:latin typeface="Courier New" pitchFamily="49" charset="0"/>
                <a:cs typeface="Courier New" pitchFamily="49" charset="0"/>
              </a:rPr>
              <a:t>-1,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0, 1, 2]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list.remove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(2);  //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[-2, 0, </a:t>
            </a:r>
            <a:r>
              <a:rPr lang="en-US" sz="1800" b="1" strike="sngStrike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1,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2]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UML Class Diagram for Utilities</a:t>
            </a:r>
            <a:endParaRPr lang="en-US" smtClean="0"/>
          </a:p>
        </p:txBody>
      </p:sp>
      <p:sp>
        <p:nvSpPr>
          <p:cNvPr id="348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5C0F81-7E1F-42A8-A5B0-F41B23F518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class name preceded by &lt;&lt; utility &gt;&gt;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/>
              <a:t>+</a:t>
            </a:r>
            <a:r>
              <a:rPr lang="en-CA" dirty="0" smtClean="0"/>
              <a:t> means public (</a:t>
            </a:r>
            <a:r>
              <a:rPr lang="en-CA" b="1" dirty="0" smtClean="0"/>
              <a:t>–</a:t>
            </a:r>
            <a:r>
              <a:rPr lang="en-CA" dirty="0" smtClean="0"/>
              <a:t> means private)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attributes:		 </a:t>
            </a:r>
            <a:r>
              <a:rPr lang="en-CA" dirty="0" smtClean="0">
                <a:solidFill>
                  <a:srgbClr val="FF0000"/>
                </a:solidFill>
              </a:rPr>
              <a:t>type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methods:		</a:t>
            </a:r>
            <a:r>
              <a:rPr lang="en-CA" dirty="0" smtClean="0">
                <a:solidFill>
                  <a:srgbClr val="00B050"/>
                </a:solidFill>
              </a:rPr>
              <a:t>parameters</a:t>
            </a:r>
            <a:r>
              <a:rPr lang="en-CA" dirty="0" smtClean="0"/>
              <a:t> and </a:t>
            </a:r>
            <a:r>
              <a:rPr lang="en-CA" dirty="0" smtClean="0">
                <a:solidFill>
                  <a:srgbClr val="7030A0"/>
                </a:solidFill>
              </a:rPr>
              <a:t>return type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0" y="1503363"/>
          <a:ext cx="60960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&lt;&lt; utility &gt;&gt;</a:t>
                      </a:r>
                    </a:p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DistanceUtility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KILOMETRES_PER_MILE : </a:t>
                      </a:r>
                      <a:r>
                        <a:rPr lang="en-CA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double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kilometresToMiles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CA" b="1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double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) : </a:t>
                      </a:r>
                      <a:r>
                        <a:rPr lang="en-CA" b="1" dirty="0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double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kilometresToMiles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CA" b="1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double[]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) : </a:t>
                      </a:r>
                      <a:r>
                        <a:rPr lang="en-CA" b="1" dirty="0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double[]</a:t>
                      </a:r>
                    </a:p>
                    <a:p>
                      <a:pPr algn="l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milesToKilometres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CA" b="1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double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CA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baseline="0" dirty="0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double</a:t>
                      </a:r>
                      <a:endParaRPr lang="en-US" b="1" dirty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Exercise</a:t>
            </a:r>
            <a:endParaRPr lang="en-US" smtClean="0"/>
          </a:p>
        </p:txBody>
      </p:sp>
      <p:sp>
        <p:nvSpPr>
          <p:cNvPr id="358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D95F96-431C-4058-AE3E-D9F3347D439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Add a method to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DistanceUtility</a:t>
            </a:r>
            <a:r>
              <a:rPr lang="en-CA" dirty="0" smtClean="0"/>
              <a:t> that takes a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CA" dirty="0" smtClean="0"/>
              <a:t> of distances in kilometres as an argument and returns an array of distances converted to miles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hint: consider overloading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kilometresToMiles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see [notes 1.6.3] for a similar exercise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Overloading </a:t>
            </a:r>
            <a:r>
              <a:rPr lang="en-CA" sz="3200" b="1" smtClean="0">
                <a:latin typeface="Courier New" pitchFamily="49" charset="0"/>
                <a:cs typeface="Courier New" pitchFamily="49" charset="0"/>
              </a:rPr>
              <a:t>kilometresToMiles()</a:t>
            </a:r>
            <a:endParaRPr lang="en-US" sz="32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6D02F6-8343-4CAD-8FAE-CF9A20CBDE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suppose we want to provide a method to convert many values stored in an array from kilometres to miles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we can provide another method called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kilometresToMiles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as long as the signature is different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providing multiple methods with the same name but different signatures is called </a:t>
            </a:r>
            <a:r>
              <a:rPr lang="en-CA" i="1" dirty="0" smtClean="0"/>
              <a:t>method overloading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i="1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intent of overloading is to provide flexibility in the types of arguments that a client can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Version 4 (overload a method)</a:t>
            </a:r>
            <a:endParaRPr lang="en-US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FBD742-8AB0-4812-A187-784727FE4B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sz="1900" dirty="0" smtClean="0"/>
              <a:t>public class </a:t>
            </a:r>
            <a:r>
              <a:rPr lang="en-US" sz="1900" dirty="0" err="1" smtClean="0"/>
              <a:t>DistanceUtility</a:t>
            </a:r>
            <a:r>
              <a:rPr lang="en-US" sz="1900" dirty="0" smtClean="0"/>
              <a:t>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1900" dirty="0" smtClean="0"/>
              <a:t>{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	// attributes and constructors; see Version 2 or 2a ...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CA" sz="1400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	// methods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	public static </a:t>
            </a:r>
            <a:r>
              <a:rPr lang="en-CA" sz="1400" dirty="0" smtClean="0">
                <a:solidFill>
                  <a:srgbClr val="7030A0"/>
                </a:solidFill>
              </a:rPr>
              <a:t>double</a:t>
            </a:r>
            <a:r>
              <a:rPr lang="en-CA" sz="1400" dirty="0" smtClean="0"/>
              <a:t> </a:t>
            </a:r>
            <a:r>
              <a:rPr lang="en-CA" sz="1400" dirty="0" err="1" smtClean="0">
                <a:solidFill>
                  <a:srgbClr val="FF0000"/>
                </a:solidFill>
              </a:rPr>
              <a:t>kilometresToMiles</a:t>
            </a:r>
            <a:r>
              <a:rPr lang="en-CA" sz="1400" dirty="0" smtClean="0"/>
              <a:t>(</a:t>
            </a:r>
            <a:r>
              <a:rPr lang="en-CA" sz="1400" dirty="0" smtClean="0">
                <a:solidFill>
                  <a:srgbClr val="00B050"/>
                </a:solidFill>
              </a:rPr>
              <a:t>double </a:t>
            </a:r>
            <a:r>
              <a:rPr lang="en-CA" sz="1400" dirty="0" smtClean="0"/>
              <a:t>km)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	{ // see version 3}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CA" sz="1400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900" dirty="0" smtClean="0"/>
              <a:t>  public static double[] </a:t>
            </a:r>
            <a:r>
              <a:rPr lang="en-CA" sz="1900" dirty="0" err="1" smtClean="0">
                <a:solidFill>
                  <a:srgbClr val="FF0000"/>
                </a:solidFill>
              </a:rPr>
              <a:t>kilometresToMiles</a:t>
            </a:r>
            <a:r>
              <a:rPr lang="en-CA" sz="1900" dirty="0" smtClean="0"/>
              <a:t>(</a:t>
            </a:r>
            <a:r>
              <a:rPr lang="en-CA" sz="1900" dirty="0" smtClean="0">
                <a:solidFill>
                  <a:srgbClr val="00B050"/>
                </a:solidFill>
              </a:rPr>
              <a:t>double[]</a:t>
            </a:r>
            <a:r>
              <a:rPr lang="en-CA" sz="1900" dirty="0" smtClean="0"/>
              <a:t> km)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900" dirty="0" smtClean="0"/>
              <a:t>  {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900" dirty="0" smtClean="0"/>
              <a:t>    double[] miles = new double[</a:t>
            </a:r>
            <a:r>
              <a:rPr lang="en-CA" sz="1900" dirty="0" err="1" smtClean="0"/>
              <a:t>km.length</a:t>
            </a:r>
            <a:r>
              <a:rPr lang="en-CA" sz="1900" dirty="0" smtClean="0"/>
              <a:t>];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900" dirty="0" smtClean="0"/>
              <a:t>    for(</a:t>
            </a:r>
            <a:r>
              <a:rPr lang="en-CA" sz="1900" dirty="0" err="1" smtClean="0"/>
              <a:t>int</a:t>
            </a:r>
            <a:r>
              <a:rPr lang="en-CA" sz="1900" dirty="0" smtClean="0"/>
              <a:t> </a:t>
            </a:r>
            <a:r>
              <a:rPr lang="en-CA" sz="1900" dirty="0" err="1" smtClean="0"/>
              <a:t>i</a:t>
            </a:r>
            <a:r>
              <a:rPr lang="en-CA" sz="1900" dirty="0" smtClean="0"/>
              <a:t> = 0; </a:t>
            </a:r>
            <a:r>
              <a:rPr lang="en-CA" sz="1900" dirty="0" err="1" smtClean="0"/>
              <a:t>i</a:t>
            </a:r>
            <a:r>
              <a:rPr lang="en-CA" sz="1900" dirty="0" smtClean="0"/>
              <a:t> &lt; </a:t>
            </a:r>
            <a:r>
              <a:rPr lang="en-CA" sz="1900" dirty="0" err="1" smtClean="0"/>
              <a:t>km.length</a:t>
            </a:r>
            <a:r>
              <a:rPr lang="en-CA" sz="1900" dirty="0" smtClean="0"/>
              <a:t>; </a:t>
            </a:r>
            <a:r>
              <a:rPr lang="en-CA" sz="1900" dirty="0" err="1" smtClean="0"/>
              <a:t>i</a:t>
            </a:r>
            <a:r>
              <a:rPr lang="en-CA" sz="1900" dirty="0" smtClean="0"/>
              <a:t>++)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900" dirty="0" smtClean="0"/>
              <a:t>    {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900" dirty="0" smtClean="0"/>
              <a:t>      miles[</a:t>
            </a:r>
            <a:r>
              <a:rPr lang="en-CA" sz="1900" dirty="0" err="1" smtClean="0"/>
              <a:t>i</a:t>
            </a:r>
            <a:r>
              <a:rPr lang="en-CA" sz="1900" dirty="0" smtClean="0"/>
              <a:t>] = </a:t>
            </a:r>
            <a:r>
              <a:rPr lang="en-CA" sz="1900" dirty="0" err="1" smtClean="0"/>
              <a:t>kilometresToMiles</a:t>
            </a:r>
            <a:r>
              <a:rPr lang="en-CA" sz="1900" dirty="0" smtClean="0"/>
              <a:t>(km[</a:t>
            </a:r>
            <a:r>
              <a:rPr lang="en-CA" sz="1900" dirty="0" err="1" smtClean="0"/>
              <a:t>i</a:t>
            </a:r>
            <a:r>
              <a:rPr lang="en-CA" sz="1900" dirty="0" smtClean="0"/>
              <a:t>]);  // good!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900" dirty="0" smtClean="0"/>
              <a:t>    }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900" dirty="0" smtClean="0"/>
              <a:t>    return miles;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900" dirty="0" smtClean="0"/>
              <a:t>  }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1900" dirty="0" smtClean="0"/>
              <a:t>}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 to do About Invalid Arguments</a:t>
            </a:r>
            <a:endParaRPr 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D5734C-2ADA-49E1-81EC-F479BF2961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as the author of a class, you have control over how your method is implemented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you cannot control is the value of the arguments that clients pass in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well written method will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specify any requirements the client must meet with the arguments it supplies </a:t>
            </a:r>
            <a:r>
              <a:rPr lang="en-CA" dirty="0" smtClean="0">
                <a:sym typeface="Symbol"/>
              </a:rPr>
              <a:t> preconditions</a:t>
            </a:r>
            <a:endParaRPr lang="en-CA" dirty="0" smtClean="0"/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validate the state of any arguments without preconditions and deal gracefully with invalid arguments </a:t>
            </a:r>
            <a:r>
              <a:rPr lang="en-CA" dirty="0" smtClean="0">
                <a:sym typeface="Symbol"/>
              </a:rPr>
              <a:t> validation</a:t>
            </a:r>
            <a:endParaRPr lang="en-CA" dirty="0" smtClean="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457200" y="5867400"/>
            <a:ext cx="1919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1.4 and 1.5]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Preconditions</a:t>
            </a:r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20C698-B3BB-4369-AD32-1AF5E8E68F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a method specifies a precondition on one of its parameters, then it is the client's responsibility to make sure that the argument it supplies satisfies the precondition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a precondition is not satisfied then the method can do anything (such as throw an exception, return an incorrect value, behave unpredictably, ...)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garbage in, garbage out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endParaRPr lang="en-CA" sz="8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for our method possible preconditions are: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km</a:t>
            </a:r>
            <a:r>
              <a:rPr lang="en-CA" dirty="0" smtClean="0"/>
              <a:t> must not be null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km.length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&gt; 0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1800" dirty="0" smtClean="0"/>
              <a:t>note that the second precondition is more restrictive than the first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D70C18-9AB2-49E9-83E5-C95909C04B8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16388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539875"/>
            <a:ext cx="8229600" cy="4556125"/>
          </a:xfrm>
        </p:spPr>
        <p:txBody>
          <a:bodyPr/>
          <a:lstStyle/>
          <a:p>
            <a:r>
              <a:rPr lang="en-CA" sz="1800" smtClean="0"/>
              <a:t>/**</a:t>
            </a:r>
          </a:p>
          <a:p>
            <a:r>
              <a:rPr lang="en-CA" sz="1800" smtClean="0"/>
              <a:t> * Converts distances in kilometres to miles for arrays.</a:t>
            </a:r>
          </a:p>
          <a:p>
            <a:r>
              <a:rPr lang="en-CA" sz="1800" smtClean="0"/>
              <a:t> * If an element of the array argument is negative the</a:t>
            </a:r>
          </a:p>
          <a:p>
            <a:r>
              <a:rPr lang="en-CA" sz="1800" smtClean="0"/>
              <a:t> * corresponding element of the returned array is also</a:t>
            </a:r>
          </a:p>
          <a:p>
            <a:r>
              <a:rPr lang="en-CA" sz="1800" smtClean="0"/>
              <a:t> * negative.</a:t>
            </a:r>
          </a:p>
          <a:p>
            <a:r>
              <a:rPr lang="en-CA" sz="1800" smtClean="0"/>
              <a:t> * </a:t>
            </a:r>
          </a:p>
          <a:p>
            <a:r>
              <a:rPr lang="en-CA" sz="1800" smtClean="0"/>
              <a:t> * @param km  The distances to convert.</a:t>
            </a:r>
          </a:p>
          <a:p>
            <a:r>
              <a:rPr lang="en-CA" sz="1800" smtClean="0"/>
              <a:t> * </a:t>
            </a:r>
            <a:r>
              <a:rPr lang="en-CA" sz="1800" smtClean="0">
                <a:solidFill>
                  <a:srgbClr val="0070C0"/>
                </a:solidFill>
              </a:rPr>
              <a:t>@pre.      &lt;code&gt;km.length &gt; 0&lt;/code&gt;</a:t>
            </a:r>
          </a:p>
          <a:p>
            <a:r>
              <a:rPr lang="en-CA" sz="1800" smtClean="0"/>
              <a:t> * @return  Distances in miles in an array with</a:t>
            </a:r>
          </a:p>
          <a:p>
            <a:r>
              <a:rPr lang="en-CA" sz="1800" smtClean="0"/>
              <a:t> *          &lt;code&gt;length == km.length&lt;/code&gt;.</a:t>
            </a:r>
          </a:p>
          <a:p>
            <a:r>
              <a:rPr lang="en-CA" sz="1800" smtClean="0"/>
              <a:t> */</a:t>
            </a:r>
          </a:p>
          <a:p>
            <a:r>
              <a:rPr lang="en-CA" sz="1800" smtClean="0"/>
              <a:t>public static double[] kilometresToMiles(double[] km)</a:t>
            </a: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Validation</a:t>
            </a:r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AC3792-5568-4C6F-B374-7C924451466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alternatively, the class implementer can relax preconditions on the arguments and validate the arguments for correctness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implementer assumes the responsibility for dealing with invalid arguments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must check, or </a:t>
            </a:r>
            <a:r>
              <a:rPr lang="en-CA" i="1" dirty="0" smtClean="0"/>
              <a:t>validate</a:t>
            </a:r>
            <a:r>
              <a:rPr lang="en-CA" dirty="0" smtClean="0"/>
              <a:t>, the arguments to confirm that they are valid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invalid arguments must be accommodated in a way that allows the method to satisfy its </a:t>
            </a:r>
            <a:r>
              <a:rPr lang="en-CA" dirty="0" err="1" smtClean="0"/>
              <a:t>postconditions</a:t>
            </a: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sz="8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our example, a possible return value for a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/>
              <a:t> array is a zero-length array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6843713" y="5867400"/>
            <a:ext cx="19192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1.4 and 1.5]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5E58F7-655A-42E7-BAAE-E7A3070320C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sz="900" dirty="0" smtClean="0"/>
          </a:p>
          <a:p>
            <a:pPr marL="274320" indent="-274320" fontAlgn="auto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274320" indent="-274320" fontAlgn="auto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* Converts distances in kilometres to miles for arrays.</a:t>
            </a:r>
          </a:p>
          <a:p>
            <a:pPr marL="274320" indent="-274320" fontAlgn="auto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* If an element of the array argument is negative the</a:t>
            </a:r>
          </a:p>
          <a:p>
            <a:pPr marL="274320" indent="-274320" fontAlgn="auto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* corresponding element of the returned array is also</a:t>
            </a:r>
          </a:p>
          <a:p>
            <a:pPr marL="274320" indent="-274320" fontAlgn="auto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* negative. </a:t>
            </a:r>
          </a:p>
          <a:p>
            <a:pPr marL="274320" indent="-274320" fontAlgn="auto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* </a:t>
            </a:r>
          </a:p>
          <a:p>
            <a:pPr marL="274320" indent="-274320" fontAlgn="auto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* @</a:t>
            </a:r>
            <a:r>
              <a:rPr lang="en-CA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km  The distances to convert.</a:t>
            </a:r>
          </a:p>
          <a:p>
            <a:pPr marL="274320" indent="-274320" fontAlgn="auto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* @return  Distances in miles in an array with</a:t>
            </a:r>
          </a:p>
          <a:p>
            <a:pPr marL="274320" indent="-274320" fontAlgn="auto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*          &lt;code&gt;length == </a:t>
            </a:r>
            <a:r>
              <a:rPr lang="en-CA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km.length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&lt;/code&gt;.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If the </a:t>
            </a:r>
          </a:p>
          <a:p>
            <a:pPr marL="274320" indent="-274320" fontAlgn="auto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*          array argument is &lt;code&gt;null&lt;/code&gt; then a</a:t>
            </a:r>
          </a:p>
          <a:p>
            <a:pPr marL="274320" indent="-274320" fontAlgn="auto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*          zero-length array is returned.</a:t>
            </a:r>
            <a:endParaRPr lang="en-CA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*/</a:t>
            </a: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6843713" y="5867400"/>
            <a:ext cx="19192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1.4 and 1.5]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3408</TotalTime>
  <Words>1222</Words>
  <Application>Microsoft Office PowerPoint</Application>
  <PresentationFormat>On-screen Show (4:3)</PresentationFormat>
  <Paragraphs>300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Origin</vt:lpstr>
      <vt:lpstr>Utilities (Part 3)</vt:lpstr>
      <vt:lpstr>Goals for Today</vt:lpstr>
      <vt:lpstr>Overloading kilometresToMiles()</vt:lpstr>
      <vt:lpstr>Version 4 (overload a method)</vt:lpstr>
      <vt:lpstr>What to do About Invalid Arguments</vt:lpstr>
      <vt:lpstr>Preconditions</vt:lpstr>
      <vt:lpstr>Slide 7</vt:lpstr>
      <vt:lpstr>Validation</vt:lpstr>
      <vt:lpstr>Slide 9</vt:lpstr>
      <vt:lpstr>Slide 10</vt:lpstr>
      <vt:lpstr>Method Overloading</vt:lpstr>
      <vt:lpstr>Overloading 1</vt:lpstr>
      <vt:lpstr>Overloading 2</vt:lpstr>
      <vt:lpstr>Overloading 3</vt:lpstr>
      <vt:lpstr>Overloading 4</vt:lpstr>
      <vt:lpstr>Overloading 5</vt:lpstr>
      <vt:lpstr>Overloading 5a</vt:lpstr>
      <vt:lpstr>Selection of Overloaded Methods</vt:lpstr>
      <vt:lpstr>Selection Examples</vt:lpstr>
      <vt:lpstr>Ambiguous Overloads</vt:lpstr>
      <vt:lpstr>Confusing Overload</vt:lpstr>
      <vt:lpstr>Confusing Overload</vt:lpstr>
      <vt:lpstr>Confusing Overload Explained 1</vt:lpstr>
      <vt:lpstr>Confusing Overload Explained 2</vt:lpstr>
      <vt:lpstr>UML Class Diagram for Utilities</vt:lpstr>
      <vt:lpstr>Exercise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320</cp:revision>
  <dcterms:created xsi:type="dcterms:W3CDTF">2006-08-16T00:00:00Z</dcterms:created>
  <dcterms:modified xsi:type="dcterms:W3CDTF">2013-01-11T03:39:39Z</dcterms:modified>
</cp:coreProperties>
</file>