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30"/>
  </p:notesMasterIdLst>
  <p:sldIdLst>
    <p:sldId id="354" r:id="rId2"/>
    <p:sldId id="350" r:id="rId3"/>
    <p:sldId id="334" r:id="rId4"/>
    <p:sldId id="358" r:id="rId5"/>
    <p:sldId id="272" r:id="rId6"/>
    <p:sldId id="270" r:id="rId7"/>
    <p:sldId id="273" r:id="rId8"/>
    <p:sldId id="332" r:id="rId9"/>
    <p:sldId id="274" r:id="rId10"/>
    <p:sldId id="322" r:id="rId11"/>
    <p:sldId id="276" r:id="rId12"/>
    <p:sldId id="275" r:id="rId13"/>
    <p:sldId id="356" r:id="rId14"/>
    <p:sldId id="335" r:id="rId15"/>
    <p:sldId id="288" r:id="rId16"/>
    <p:sldId id="277" r:id="rId17"/>
    <p:sldId id="278" r:id="rId18"/>
    <p:sldId id="357" r:id="rId19"/>
    <p:sldId id="279" r:id="rId20"/>
    <p:sldId id="280" r:id="rId21"/>
    <p:sldId id="281" r:id="rId22"/>
    <p:sldId id="348" r:id="rId23"/>
    <p:sldId id="349" r:id="rId24"/>
    <p:sldId id="353" r:id="rId25"/>
    <p:sldId id="343" r:id="rId26"/>
    <p:sldId id="344" r:id="rId27"/>
    <p:sldId id="346" r:id="rId28"/>
    <p:sldId id="347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7FF"/>
    <a:srgbClr val="FF99CC"/>
    <a:srgbClr val="CCFFCC"/>
    <a:srgbClr val="99FFCC"/>
    <a:srgbClr val="00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89333" autoAdjust="0"/>
  </p:normalViewPr>
  <p:slideViewPr>
    <p:cSldViewPr showGuides="1">
      <p:cViewPr varScale="1">
        <p:scale>
          <a:sx n="118" d="100"/>
          <a:sy n="118" d="100"/>
        </p:scale>
        <p:origin x="-852" y="-108"/>
      </p:cViewPr>
      <p:guideLst>
        <p:guide orient="horz" pos="2160"/>
        <p:guide pos="2880"/>
        <p:guide pos="326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D5EFE9A-9C5A-48BA-A165-06B19A261EE0}" type="datetimeFigureOut">
              <a:rPr lang="en-US"/>
              <a:pPr>
                <a:defRPr/>
              </a:pPr>
              <a:t>1/10/2013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45627FC-A79A-45B5-9EA1-067BC26229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D615E60F-664F-46F4-A1E4-E0DE4B8C89BA}" type="datetime1">
              <a:rPr lang="en-US"/>
              <a:pPr>
                <a:defRPr/>
              </a:pPr>
              <a:t>1/10/2013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C40124-16A6-4A3C-B227-96877DF175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502AF-752A-4130-AEB3-76D9508E4CFC}" type="datetime1">
              <a:rPr lang="en-US"/>
              <a:pPr>
                <a:defRPr/>
              </a:pPr>
              <a:t>1/10/2013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557E0-FF4F-45F6-83FE-5A11C0D4B1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69C6C-926B-48C6-962F-62BA7ACF3E10}" type="datetime1">
              <a:rPr lang="en-US"/>
              <a:pPr>
                <a:defRPr/>
              </a:pPr>
              <a:t>1/10/2013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FB4838-F724-49A3-947A-7D3A29B32A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CF547-45CC-454C-B6EA-05FFADCBF8FB}" type="datetime1">
              <a:rPr lang="en-US"/>
              <a:pPr>
                <a:defRPr/>
              </a:pPr>
              <a:t>1/10/2013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60A7B-B2DA-4193-A8EA-27B66352DA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742FA-6707-46EF-8E51-F5DCA1068450}" type="datetime1">
              <a:rPr lang="en-US"/>
              <a:pPr>
                <a:defRPr/>
              </a:pPr>
              <a:t>1/10/2013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D241A-B659-48F1-9EB2-B8763A985D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34AF5-DE58-4974-A53F-E01D97D24C4C}" type="datetime1">
              <a:rPr lang="en-US"/>
              <a:pPr>
                <a:defRPr/>
              </a:pPr>
              <a:t>1/10/2013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4BA611-6966-4C17-B05C-0CDC0F8821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45E1E2-4C12-4972-93C8-BD702B0DFF34}" type="datetime1">
              <a:rPr lang="en-US"/>
              <a:pPr>
                <a:defRPr/>
              </a:pPr>
              <a:t>1/10/2013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46A968-422E-4FCB-8D98-6F8E2E2754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A4937-9870-4BB2-9FAF-652187BFFFFB}" type="datetime1">
              <a:rPr lang="en-US"/>
              <a:pPr>
                <a:defRPr/>
              </a:pPr>
              <a:t>1/10/2013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1AE5FA-7AB0-4CA2-BE33-CB68C64DC1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361F6-2A89-4633-B6C1-4CFD104B351B}" type="datetime1">
              <a:rPr lang="en-US"/>
              <a:pPr>
                <a:defRPr/>
              </a:pPr>
              <a:t>1/10/2013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2D83F-69C7-4876-A231-E3AB020337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8C2DA-2528-4F4B-8C38-6E918CC4B0F0}" type="datetime1">
              <a:rPr lang="en-US"/>
              <a:pPr>
                <a:defRPr/>
              </a:pPr>
              <a:t>1/10/2013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99690-942E-49E7-903A-5706844CA7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1F20B-52D2-4DB3-9C9B-3144FEE3C4DB}" type="datetime1">
              <a:rPr lang="en-US"/>
              <a:pPr>
                <a:defRPr/>
              </a:pPr>
              <a:t>1/10/2013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3A4DC-7484-4BA3-B678-45C826FA36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F6829-ED0D-4EB1-B264-30162E0EF798}" type="datetime1">
              <a:rPr lang="en-US"/>
              <a:pPr>
                <a:defRPr/>
              </a:pPr>
              <a:t>1/10/2013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75178-AB8D-45D4-B799-B44DDDF71A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0CDDDD1-34A2-41F2-853A-EED66743B264}" type="datetime1">
              <a:rPr lang="en-US"/>
              <a:pPr>
                <a:defRPr/>
              </a:pPr>
              <a:t>1/10/2013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18328C-B127-4E63-A892-D7A98282C0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0" r:id="rId1"/>
    <p:sldLayoutId id="2147484035" r:id="rId2"/>
    <p:sldLayoutId id="2147484036" r:id="rId3"/>
    <p:sldLayoutId id="2147484041" r:id="rId4"/>
    <p:sldLayoutId id="2147484037" r:id="rId5"/>
    <p:sldLayoutId id="2147484038" r:id="rId6"/>
    <p:sldLayoutId id="2147484042" r:id="rId7"/>
    <p:sldLayoutId id="2147484043" r:id="rId8"/>
    <p:sldLayoutId id="2147484044" r:id="rId9"/>
    <p:sldLayoutId id="2147484045" r:id="rId10"/>
    <p:sldLayoutId id="2147484039" r:id="rId11"/>
    <p:sldLayoutId id="2147484046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racle.com/technetwork/java/javase/documentation/index-137868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smtClean="0"/>
              <a:t>Utilities (Part 2)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Implementing static features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Utilities</a:t>
            </a:r>
            <a:endParaRPr lang="en-US" smtClean="0"/>
          </a:p>
        </p:txBody>
      </p:sp>
      <p:sp>
        <p:nvSpPr>
          <p:cNvPr id="17411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CE68DBF-BAD6-4BE5-AF38-E96B9D8A06B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in Java, a </a:t>
            </a:r>
            <a:r>
              <a:rPr lang="en-CA" i="1" dirty="0" smtClean="0"/>
              <a:t>utility</a:t>
            </a:r>
            <a:r>
              <a:rPr lang="en-CA" dirty="0" smtClean="0"/>
              <a:t> class is a class having only static attributes and static methods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uses: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group related methods on primitive values or arrays</a:t>
            </a:r>
          </a:p>
          <a:p>
            <a:pPr marL="822960" lvl="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java.lang.Math</a:t>
            </a:r>
            <a:r>
              <a:rPr lang="en-CA" dirty="0" smtClean="0"/>
              <a:t> or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java.util.Arrays</a:t>
            </a:r>
            <a:r>
              <a:rPr lang="en-CA" b="1" dirty="0" smtClean="0">
                <a:cs typeface="Courier New" pitchFamily="49" charset="0"/>
              </a:rPr>
              <a:t> 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>
                <a:cs typeface="Courier New" pitchFamily="49" charset="0"/>
              </a:rPr>
              <a:t>group static methods for objects that implement an interface</a:t>
            </a:r>
          </a:p>
          <a:p>
            <a:pPr marL="822960" lvl="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java.util.Collections</a:t>
            </a:r>
            <a:endParaRPr lang="en-CA" b="1" dirty="0" smtClean="0">
              <a:latin typeface="Courier New" pitchFamily="49" charset="0"/>
              <a:cs typeface="Courier New" pitchFamily="49" charset="0"/>
            </a:endParaRPr>
          </a:p>
          <a:p>
            <a:pPr marL="822960" lvl="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>
                <a:cs typeface="Courier New" pitchFamily="49" charset="0"/>
              </a:rPr>
              <a:t>[notes 1.6.1–1.6.3]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>
                <a:cs typeface="Courier New" pitchFamily="49" charset="0"/>
              </a:rPr>
              <a:t>group static methods on a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final</a:t>
            </a:r>
            <a:r>
              <a:rPr lang="en-CA" dirty="0" smtClean="0">
                <a:cs typeface="Courier New" pitchFamily="49" charset="0"/>
              </a:rPr>
              <a:t> class</a:t>
            </a:r>
          </a:p>
          <a:p>
            <a:pPr marL="822960" lvl="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>
                <a:cs typeface="Courier New" pitchFamily="49" charset="0"/>
              </a:rPr>
              <a:t>more on this when we talk about inheritance</a:t>
            </a:r>
            <a:endParaRPr lang="en-US" dirty="0"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Version 3 (with methods)</a:t>
            </a:r>
            <a:endParaRPr lang="en-US" smtClean="0"/>
          </a:p>
        </p:txBody>
      </p:sp>
      <p:sp>
        <p:nvSpPr>
          <p:cNvPr id="18435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C0FBED-7D53-4B56-9833-B7A4C7E5BD4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smtClean="0"/>
          </a:p>
        </p:txBody>
      </p:sp>
      <p:sp>
        <p:nvSpPr>
          <p:cNvPr id="18436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58200" cy="4937125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public class </a:t>
            </a:r>
            <a:r>
              <a:rPr lang="en-US" dirty="0" err="1" smtClean="0"/>
              <a:t>DistanceUtility</a:t>
            </a:r>
            <a:r>
              <a:rPr lang="en-US" dirty="0" smtClean="0"/>
              <a:t> </a:t>
            </a:r>
          </a:p>
          <a:p>
            <a:pPr eaLnBrk="1" hangingPunct="1"/>
            <a:r>
              <a:rPr lang="en-US" dirty="0" smtClean="0"/>
              <a:t>{</a:t>
            </a:r>
          </a:p>
          <a:p>
            <a:pPr eaLnBrk="1" hangingPunct="1"/>
            <a:r>
              <a:rPr lang="en-CA" sz="1400" dirty="0" smtClean="0"/>
              <a:t> </a:t>
            </a:r>
            <a:r>
              <a:rPr lang="en-CA" sz="1400" dirty="0" smtClean="0"/>
              <a:t>  public </a:t>
            </a:r>
            <a:r>
              <a:rPr lang="en-CA" sz="1400" dirty="0" smtClean="0"/>
              <a:t>static final double KILOMETRES_PER_MILE = 1.609344</a:t>
            </a:r>
            <a:r>
              <a:rPr lang="en-US" sz="1400" dirty="0" smtClean="0"/>
              <a:t>;</a:t>
            </a:r>
          </a:p>
          <a:p>
            <a:pPr eaLnBrk="1" hangingPunct="1"/>
            <a:endParaRPr lang="en-US" sz="1400" dirty="0" smtClean="0"/>
          </a:p>
          <a:p>
            <a:pPr eaLnBrk="1" hangingPunct="1"/>
            <a:r>
              <a:rPr lang="en-CA" sz="1400" dirty="0" smtClean="0"/>
              <a:t>   private </a:t>
            </a:r>
            <a:r>
              <a:rPr lang="en-CA" sz="1400" dirty="0" err="1" smtClean="0"/>
              <a:t>DistanceUtility</a:t>
            </a:r>
            <a:r>
              <a:rPr lang="en-CA" sz="1400" dirty="0" smtClean="0"/>
              <a:t>()</a:t>
            </a:r>
          </a:p>
          <a:p>
            <a:pPr eaLnBrk="1" hangingPunct="1"/>
            <a:r>
              <a:rPr lang="en-CA" sz="1400" i="1" dirty="0" smtClean="0"/>
              <a:t>	</a:t>
            </a:r>
            <a:r>
              <a:rPr lang="en-CA" sz="1400" dirty="0" smtClean="0"/>
              <a:t>{}</a:t>
            </a:r>
            <a:endParaRPr lang="en-CA" sz="1400" dirty="0" smtClean="0"/>
          </a:p>
          <a:p>
            <a:pPr eaLnBrk="1" hangingPunct="1"/>
            <a:endParaRPr lang="en-CA" dirty="0" smtClean="0"/>
          </a:p>
          <a:p>
            <a:pPr eaLnBrk="1" hangingPunct="1"/>
            <a:r>
              <a:rPr lang="en-CA" dirty="0" smtClean="0"/>
              <a:t>	// methods</a:t>
            </a:r>
          </a:p>
          <a:p>
            <a:pPr eaLnBrk="1" hangingPunct="1"/>
            <a:r>
              <a:rPr lang="en-CA" dirty="0" smtClean="0"/>
              <a:t>	public static </a:t>
            </a:r>
            <a:r>
              <a:rPr lang="en-CA" dirty="0" smtClean="0">
                <a:solidFill>
                  <a:srgbClr val="7030A0"/>
                </a:solidFill>
              </a:rPr>
              <a:t>double</a:t>
            </a:r>
            <a:r>
              <a:rPr lang="en-CA" dirty="0" smtClean="0"/>
              <a:t> </a:t>
            </a:r>
            <a:r>
              <a:rPr lang="en-CA" dirty="0" err="1" smtClean="0">
                <a:solidFill>
                  <a:srgbClr val="FF0000"/>
                </a:solidFill>
              </a:rPr>
              <a:t>kilometresToMiles</a:t>
            </a:r>
            <a:r>
              <a:rPr lang="en-CA" dirty="0" smtClean="0"/>
              <a:t>(</a:t>
            </a:r>
            <a:r>
              <a:rPr lang="en-CA" dirty="0" smtClean="0">
                <a:solidFill>
                  <a:srgbClr val="00B050"/>
                </a:solidFill>
              </a:rPr>
              <a:t>double </a:t>
            </a:r>
            <a:r>
              <a:rPr lang="en-CA" dirty="0" smtClean="0"/>
              <a:t>km)</a:t>
            </a:r>
          </a:p>
          <a:p>
            <a:pPr eaLnBrk="1" hangingPunct="1"/>
            <a:r>
              <a:rPr lang="en-CA" dirty="0" smtClean="0"/>
              <a:t>	</a:t>
            </a:r>
            <a:r>
              <a:rPr lang="en-CA" dirty="0" smtClean="0"/>
              <a:t>{</a:t>
            </a:r>
          </a:p>
          <a:p>
            <a:pPr eaLnBrk="1" hangingPunct="1"/>
            <a:r>
              <a:rPr lang="en-CA" dirty="0" smtClean="0"/>
              <a:t> </a:t>
            </a:r>
            <a:r>
              <a:rPr lang="en-CA" dirty="0" smtClean="0"/>
              <a:t>   double result = </a:t>
            </a:r>
            <a:r>
              <a:rPr lang="en-CA" dirty="0" smtClean="0"/>
              <a:t>km / </a:t>
            </a:r>
            <a:r>
              <a:rPr lang="en-CA" dirty="0" smtClean="0"/>
              <a:t>KILOMETRES_PER_MILE;</a:t>
            </a:r>
            <a:endParaRPr lang="en-CA" dirty="0" smtClean="0"/>
          </a:p>
          <a:p>
            <a:pPr eaLnBrk="1" hangingPunct="1"/>
            <a:r>
              <a:rPr lang="en-CA" dirty="0" smtClean="0"/>
              <a:t>    return result</a:t>
            </a:r>
            <a:r>
              <a:rPr lang="en-CA" dirty="0" smtClean="0"/>
              <a:t>;</a:t>
            </a:r>
            <a:endParaRPr lang="en-CA" dirty="0" smtClean="0"/>
          </a:p>
          <a:p>
            <a:pPr eaLnBrk="1" hangingPunct="1"/>
            <a:r>
              <a:rPr lang="en-CA" dirty="0" smtClean="0"/>
              <a:t>	}</a:t>
            </a:r>
          </a:p>
          <a:p>
            <a:pPr eaLnBrk="1" hangingPunct="1"/>
            <a:r>
              <a:rPr lang="en-US" dirty="0" smtClean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Methods</a:t>
            </a:r>
            <a:endParaRPr lang="en-US" smtClean="0"/>
          </a:p>
        </p:txBody>
      </p:sp>
      <p:sp>
        <p:nvSpPr>
          <p:cNvPr id="19459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919C14C-1717-4FBB-BE9D-1CA94F2D2AB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CA" sz="20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CA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CA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static </a:t>
            </a:r>
            <a:r>
              <a:rPr lang="en-CA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CA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kilometresToMiles</a:t>
            </a:r>
            <a:r>
              <a:rPr lang="en-CA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20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CA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km)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CA" sz="800" dirty="0" smtClean="0"/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method is a member that performs an action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method has a signature (name + number and types of the parameters)</a:t>
            </a:r>
          </a:p>
          <a:p>
            <a:pPr marL="548640" lvl="1" indent="-274320" eaLnBrk="1" fontAlgn="auto" hangingPunct="1">
              <a:spcAft>
                <a:spcPts val="0"/>
              </a:spcAft>
              <a:buNone/>
              <a:defRPr/>
            </a:pPr>
            <a:r>
              <a:rPr lang="en-CA" dirty="0" smtClean="0"/>
              <a:t/>
            </a:r>
            <a:br>
              <a:rPr lang="en-CA" dirty="0" smtClean="0"/>
            </a:b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rgbClr val="DDDDDD"/>
              </a:buClr>
              <a:buFont typeface="Wingdings 3"/>
              <a:buNone/>
              <a:defRPr/>
            </a:pPr>
            <a:r>
              <a:rPr lang="en-CA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	        </a:t>
            </a:r>
            <a:r>
              <a:rPr lang="en-CA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kilometresToMiles</a:t>
            </a:r>
            <a:r>
              <a:rPr lang="en-CA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20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CA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sz="20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822960" lvl="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822960" lvl="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822960" lvl="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822960" lvl="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all </a:t>
            </a:r>
            <a:r>
              <a:rPr lang="en-CA" dirty="0" smtClean="0"/>
              <a:t>method signatures in a class must be </a:t>
            </a:r>
            <a:r>
              <a:rPr lang="en-CA" dirty="0" smtClean="0"/>
              <a:t>unique</a:t>
            </a:r>
            <a:endParaRPr lang="en-CA" dirty="0" smtClean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992438" y="3505200"/>
            <a:ext cx="7413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dirty="0">
                <a:solidFill>
                  <a:srgbClr val="FF0000"/>
                </a:solidFill>
                <a:latin typeface="Constantia" pitchFamily="18" charset="0"/>
              </a:rPr>
              <a:t>name</a:t>
            </a:r>
            <a:endParaRPr lang="en-US" dirty="0">
              <a:solidFill>
                <a:srgbClr val="FF0000"/>
              </a:solidFill>
              <a:latin typeface="Constantia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724400" y="3505200"/>
            <a:ext cx="34020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dirty="0">
                <a:solidFill>
                  <a:srgbClr val="00B050"/>
                </a:solidFill>
                <a:latin typeface="Constantia" pitchFamily="18" charset="0"/>
              </a:rPr>
              <a:t>number and types of parameters</a:t>
            </a:r>
            <a:endParaRPr lang="en-US" dirty="0">
              <a:solidFill>
                <a:srgbClr val="00B050"/>
              </a:solidFill>
              <a:latin typeface="Constantia" pitchFamily="18" charset="0"/>
            </a:endParaRPr>
          </a:p>
        </p:txBody>
      </p:sp>
      <p:sp>
        <p:nvSpPr>
          <p:cNvPr id="7" name="Left Brace 6"/>
          <p:cNvSpPr/>
          <p:nvPr/>
        </p:nvSpPr>
        <p:spPr>
          <a:xfrm rot="5400000">
            <a:off x="3238500" y="2705100"/>
            <a:ext cx="228600" cy="2590800"/>
          </a:xfrm>
          <a:prstGeom prst="lef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Brace 7"/>
          <p:cNvSpPr/>
          <p:nvPr/>
        </p:nvSpPr>
        <p:spPr>
          <a:xfrm rot="5400000">
            <a:off x="5143500" y="3543301"/>
            <a:ext cx="228600" cy="914400"/>
          </a:xfrm>
          <a:prstGeom prst="leftBrac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Brace 8"/>
          <p:cNvSpPr/>
          <p:nvPr/>
        </p:nvSpPr>
        <p:spPr>
          <a:xfrm rot="16200000" flipV="1">
            <a:off x="3810000" y="2743200"/>
            <a:ext cx="228600" cy="3733800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505200" y="4724400"/>
            <a:ext cx="11142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dirty="0" smtClean="0">
                <a:solidFill>
                  <a:sysClr val="windowText" lastClr="000000"/>
                </a:solidFill>
                <a:latin typeface="Constantia" pitchFamily="18" charset="0"/>
              </a:rPr>
              <a:t>signature</a:t>
            </a:r>
            <a:endParaRPr lang="en-US" dirty="0">
              <a:solidFill>
                <a:sysClr val="windowText" lastClr="000000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Methods</a:t>
            </a:r>
            <a:endParaRPr lang="en-US" smtClean="0"/>
          </a:p>
        </p:txBody>
      </p:sp>
      <p:sp>
        <p:nvSpPr>
          <p:cNvPr id="19459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919C14C-1717-4FBB-BE9D-1CA94F2D2AB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CA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public static </a:t>
            </a:r>
            <a:r>
              <a:rPr lang="en-CA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CA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kilometresToMiles</a:t>
            </a:r>
            <a:r>
              <a:rPr lang="en-CA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20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CA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km)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CA" sz="800" dirty="0" smtClean="0"/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</a:t>
            </a:r>
            <a:r>
              <a:rPr lang="en-CA" dirty="0" smtClean="0"/>
              <a:t>method returns a typed value or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void</a:t>
            </a:r>
            <a:br>
              <a:rPr lang="en-CA" sz="2000" b="1" dirty="0" smtClean="0">
                <a:latin typeface="Courier New" pitchFamily="49" charset="0"/>
                <a:cs typeface="Courier New" pitchFamily="49" charset="0"/>
              </a:rPr>
            </a:br>
            <a:endParaRPr lang="en-CA" sz="2000" b="1" dirty="0" smtClean="0">
              <a:latin typeface="Courier New" pitchFamily="49" charset="0"/>
              <a:cs typeface="Courier New" pitchFamily="49" charset="0"/>
            </a:endParaRP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CA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					double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use 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CA" dirty="0" smtClean="0"/>
              <a:t> to indicate the value to be returned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lvl="0" eaLnBrk="1" hangingPunct="1">
              <a:buClr>
                <a:srgbClr val="DDDDDD"/>
              </a:buClr>
              <a:buNone/>
            </a:pPr>
            <a:r>
              <a:rPr lang="en-CA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	public static </a:t>
            </a:r>
            <a:r>
              <a:rPr lang="en-CA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CA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kilometresToMiles</a:t>
            </a:r>
            <a:r>
              <a:rPr lang="en-CA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20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CA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km)</a:t>
            </a:r>
          </a:p>
          <a:p>
            <a:pPr lvl="0" eaLnBrk="1" hangingPunct="1">
              <a:buClr>
                <a:srgbClr val="DDDDDD"/>
              </a:buClr>
              <a:buNone/>
            </a:pPr>
            <a:r>
              <a:rPr lang="en-CA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	{</a:t>
            </a:r>
          </a:p>
          <a:p>
            <a:pPr lvl="0" eaLnBrk="1" hangingPunct="1">
              <a:buClr>
                <a:srgbClr val="DDDDDD"/>
              </a:buClr>
              <a:buNone/>
            </a:pPr>
            <a:r>
              <a:rPr lang="en-CA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double </a:t>
            </a:r>
            <a:r>
              <a:rPr lang="en-CA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result </a:t>
            </a:r>
            <a:r>
              <a:rPr lang="en-CA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= km / KILOMETRES_PER_MILE;</a:t>
            </a:r>
          </a:p>
          <a:p>
            <a:pPr lvl="0" eaLnBrk="1" hangingPunct="1">
              <a:buClr>
                <a:srgbClr val="DDDDDD"/>
              </a:buClr>
              <a:buNone/>
            </a:pPr>
            <a:r>
              <a:rPr lang="en-CA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CA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result;</a:t>
            </a:r>
            <a:endParaRPr lang="en-CA" sz="20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lvl="0" eaLnBrk="1" hangingPunct="1">
              <a:buClr>
                <a:srgbClr val="DDDDDD"/>
              </a:buClr>
              <a:buNone/>
            </a:pPr>
            <a:r>
              <a:rPr lang="en-CA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822960" lvl="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Parameters</a:t>
            </a:r>
            <a:endParaRPr lang="en-US" smtClean="0"/>
          </a:p>
        </p:txBody>
      </p:sp>
      <p:sp>
        <p:nvSpPr>
          <p:cNvPr id="20483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DBDA191-B5F8-49D3-92A2-85C6DCDC54F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sometimes called </a:t>
            </a:r>
            <a:r>
              <a:rPr lang="en-CA" i="1" dirty="0" smtClean="0"/>
              <a:t>formal parameters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for a method, the parameter names must be unique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but a parameter can have the same name as an attribute (see [notes 1.3.3])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 scope of a parameter is the body of the method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en-CA" smtClean="0"/>
              <a:t> Methods</a:t>
            </a:r>
            <a:endParaRPr lang="en-US" smtClean="0"/>
          </a:p>
        </p:txBody>
      </p:sp>
      <p:sp>
        <p:nvSpPr>
          <p:cNvPr id="21507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30A6541-B38D-4A61-ABF4-D8BD197BFD8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method that is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en-CA" dirty="0" smtClean="0"/>
              <a:t> is a per-class member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client does not need an object to invoke the method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client uses the class name to access the method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 3"/>
              <a:buNone/>
              <a:defRPr/>
            </a:pPr>
            <a:r>
              <a:rPr lang="en-CA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double miles = </a:t>
            </a:r>
            <a:r>
              <a:rPr lang="en-CA" sz="18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DistanceUtility.kilometresToMiles</a:t>
            </a:r>
            <a:r>
              <a:rPr lang="en-CA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(100.0);</a:t>
            </a:r>
            <a:endParaRPr lang="en-CA" dirty="0" smtClean="0"/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en-CA" dirty="0" smtClean="0"/>
              <a:t> methods are also called </a:t>
            </a:r>
            <a:r>
              <a:rPr lang="en-CA" i="1" dirty="0" smtClean="0"/>
              <a:t>class methods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en-CA" dirty="0" smtClean="0"/>
              <a:t> method can only use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en-CA" dirty="0" smtClean="0"/>
              <a:t> attributes of the class</a:t>
            </a: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sp>
        <p:nvSpPr>
          <p:cNvPr id="21509" name="TextBox 5"/>
          <p:cNvSpPr txBox="1">
            <a:spLocks noChangeArrowheads="1"/>
          </p:cNvSpPr>
          <p:nvPr/>
        </p:nvSpPr>
        <p:spPr bwMode="auto">
          <a:xfrm>
            <a:off x="533400" y="5867400"/>
            <a:ext cx="27035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latin typeface="Constantia" pitchFamily="18" charset="0"/>
              </a:rPr>
              <a:t>[notes 1.2.4], [AJ 249-255]</a:t>
            </a:r>
            <a:endParaRPr lang="en-US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Invoking Methods</a:t>
            </a:r>
            <a:endParaRPr lang="en-US" smtClean="0"/>
          </a:p>
        </p:txBody>
      </p:sp>
      <p:sp>
        <p:nvSpPr>
          <p:cNvPr id="22531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67FCCB-279A-46D4-BA33-26FD80AC3A8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25146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client invokes a method by passing </a:t>
            </a:r>
            <a:r>
              <a:rPr lang="en-CA" u="sng" dirty="0" smtClean="0">
                <a:solidFill>
                  <a:schemeClr val="accent5"/>
                </a:solidFill>
              </a:rPr>
              <a:t>arguments</a:t>
            </a:r>
            <a:r>
              <a:rPr lang="en-CA" dirty="0" smtClean="0"/>
              <a:t> to the method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 types of the arguments must be compatible with the types of parameters in the method signature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 values of the arguments must satisfy the preconditions of the method contract [JBA 2.3.3]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3600450"/>
            <a:ext cx="7629525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b="1" dirty="0">
                <a:latin typeface="Courier New" pitchFamily="49" charset="0"/>
                <a:cs typeface="Courier New" pitchFamily="49" charset="0"/>
              </a:rPr>
              <a:t>double kilometres = 100.0;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b="1" dirty="0">
                <a:latin typeface="Courier New" pitchFamily="49" charset="0"/>
                <a:cs typeface="Courier New" pitchFamily="49" charset="0"/>
              </a:rPr>
              <a:t>double miles = 0.0;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b="1" dirty="0">
                <a:latin typeface="Courier New" pitchFamily="49" charset="0"/>
                <a:cs typeface="Courier New" pitchFamily="49" charset="0"/>
              </a:rPr>
              <a:t>miles =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DistanceUtility.kilometresToMiles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CA" b="1" u="sng" dirty="0">
                <a:solidFill>
                  <a:schemeClr val="accent5"/>
                </a:solidFill>
                <a:latin typeface="Courier New" pitchFamily="49" charset="0"/>
                <a:cs typeface="Courier New" pitchFamily="49" charset="0"/>
              </a:rPr>
              <a:t>kilometres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24600" y="3733800"/>
            <a:ext cx="1249363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u="sng" dirty="0">
                <a:solidFill>
                  <a:schemeClr val="accent5"/>
                </a:solidFill>
                <a:latin typeface="+mn-lt"/>
                <a:cs typeface="+mn-cs"/>
              </a:rPr>
              <a:t>arguments</a:t>
            </a:r>
            <a:endParaRPr lang="en-US" u="sng" dirty="0">
              <a:solidFill>
                <a:schemeClr val="accent5"/>
              </a:solidFill>
              <a:latin typeface="+mn-lt"/>
              <a:cs typeface="+mn-cs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5029200" y="4784725"/>
          <a:ext cx="3733801" cy="15392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752601"/>
                <a:gridCol w="685800"/>
                <a:gridCol w="1295400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84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kilometres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100.0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miles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0.0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Pass-by-value with Primitive Types</a:t>
            </a:r>
            <a:endParaRPr lang="en-US" smtClean="0"/>
          </a:p>
        </p:txBody>
      </p:sp>
      <p:sp>
        <p:nvSpPr>
          <p:cNvPr id="23555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E46855-6B6C-49DB-AA2C-CDE42034CB4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an invoked method runs in its own area of memory that contains storage for its parameters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each parameter is initialized with the value of its corresponding argument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8600" y="4551363"/>
          <a:ext cx="3352799" cy="169672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325525"/>
                <a:gridCol w="467832"/>
                <a:gridCol w="1559442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0" marR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0" marR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84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kilometres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0" mar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100.0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miles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0" mar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0.0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0" mar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657600" y="5089525"/>
            <a:ext cx="1423988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CA" sz="1400">
                <a:latin typeface="Constantia" pitchFamily="18" charset="0"/>
                <a:cs typeface="Courier New" pitchFamily="49" charset="0"/>
              </a:rPr>
              <a:t>parameter </a:t>
            </a:r>
            <a:r>
              <a:rPr lang="en-CA" sz="1400" b="1">
                <a:latin typeface="Courier New" pitchFamily="49" charset="0"/>
                <a:cs typeface="Courier New" pitchFamily="49" charset="0"/>
              </a:rPr>
              <a:t>km</a:t>
            </a:r>
          </a:p>
          <a:p>
            <a:pPr algn="ctr"/>
            <a:r>
              <a:rPr lang="en-CA" sz="1400">
                <a:latin typeface="Constantia" pitchFamily="18" charset="0"/>
              </a:rPr>
              <a:t>gets the value of</a:t>
            </a:r>
          </a:p>
          <a:p>
            <a:pPr algn="ctr"/>
            <a:r>
              <a:rPr lang="en-CA" sz="1400">
                <a:latin typeface="Constantia" pitchFamily="18" charset="0"/>
              </a:rPr>
              <a:t>argument</a:t>
            </a:r>
          </a:p>
          <a:p>
            <a:pPr algn="ctr"/>
            <a:r>
              <a:rPr lang="en-CA" sz="1400" b="1">
                <a:latin typeface="Courier New" pitchFamily="49" charset="0"/>
                <a:cs typeface="Courier New" pitchFamily="49" charset="0"/>
              </a:rPr>
              <a:t>kilometres</a:t>
            </a:r>
            <a:endParaRPr lang="en-US" sz="14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603" name="TextBox 14"/>
          <p:cNvSpPr txBox="1">
            <a:spLocks noChangeArrowheads="1"/>
          </p:cNvSpPr>
          <p:nvPr/>
        </p:nvSpPr>
        <p:spPr bwMode="auto">
          <a:xfrm>
            <a:off x="312738" y="3257550"/>
            <a:ext cx="38782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1000" b="1">
                <a:latin typeface="Courier New" pitchFamily="49" charset="0"/>
                <a:cs typeface="Courier New" pitchFamily="49" charset="0"/>
              </a:rPr>
              <a:t>miles =</a:t>
            </a:r>
          </a:p>
          <a:p>
            <a:r>
              <a:rPr lang="en-CA" sz="1000" b="1">
                <a:latin typeface="Courier New" pitchFamily="49" charset="0"/>
                <a:cs typeface="Courier New" pitchFamily="49" charset="0"/>
              </a:rPr>
              <a:t>  DistanceUtility.kilometresToMiles(kilometres);</a:t>
            </a:r>
            <a:endParaRPr lang="en-US" sz="1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407025" y="3276600"/>
            <a:ext cx="3159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latin typeface="Courier New" pitchFamily="49" charset="0"/>
                <a:cs typeface="Courier New" pitchFamily="49" charset="0"/>
              </a:rPr>
              <a:t>public static double</a:t>
            </a:r>
          </a:p>
          <a:p>
            <a:r>
              <a:rPr lang="en-US" sz="1200" b="1">
                <a:latin typeface="Courier New" pitchFamily="49" charset="0"/>
                <a:cs typeface="Courier New" pitchFamily="49" charset="0"/>
              </a:rPr>
              <a:t>    kilometresToMiles(double km)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5029200" y="4327525"/>
          <a:ext cx="3886200" cy="19050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762000"/>
                <a:gridCol w="567133"/>
                <a:gridCol w="2557067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550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err="1" smtClean="0">
                          <a:latin typeface="Courier New" pitchFamily="49" charset="0"/>
                          <a:cs typeface="Courier New" pitchFamily="49" charset="0"/>
                        </a:rPr>
                        <a:t>DistanceUtility</a:t>
                      </a:r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.</a:t>
                      </a:r>
                    </a:p>
                    <a:p>
                      <a:pPr algn="ctr"/>
                      <a:r>
                        <a:rPr lang="en-CA" sz="1600" b="1" dirty="0" err="1" smtClean="0">
                          <a:latin typeface="Courier New" pitchFamily="49" charset="0"/>
                          <a:cs typeface="Courier New" pitchFamily="49" charset="0"/>
                        </a:rPr>
                        <a:t>kilometresToMiles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km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result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0" mar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6934200" y="5105400"/>
            <a:ext cx="8747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CA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100.0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6" grpId="0"/>
      <p:bldP spid="1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Pass-by-value with Primitive Types</a:t>
            </a:r>
            <a:endParaRPr lang="en-US" smtClean="0"/>
          </a:p>
        </p:txBody>
      </p:sp>
      <p:sp>
        <p:nvSpPr>
          <p:cNvPr id="23555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E46855-6B6C-49DB-AA2C-CDE42034CB4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the method body runs and the return value is computed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the return value is then copied back to the caller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029200" y="4327525"/>
          <a:ext cx="3886200" cy="19050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762000"/>
                <a:gridCol w="567133"/>
                <a:gridCol w="2557067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550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err="1" smtClean="0">
                          <a:latin typeface="Courier New" pitchFamily="49" charset="0"/>
                          <a:cs typeface="Courier New" pitchFamily="49" charset="0"/>
                        </a:rPr>
                        <a:t>DistanceUtility</a:t>
                      </a:r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.</a:t>
                      </a:r>
                    </a:p>
                    <a:p>
                      <a:pPr algn="ctr"/>
                      <a:r>
                        <a:rPr lang="en-CA" sz="1600" b="1" dirty="0" err="1" smtClean="0">
                          <a:latin typeface="Courier New" pitchFamily="49" charset="0"/>
                          <a:cs typeface="Courier New" pitchFamily="49" charset="0"/>
                        </a:rPr>
                        <a:t>kilometresToMiles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km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result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0" mar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934200" y="5105400"/>
            <a:ext cx="8747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CA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100.0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844322" y="5089525"/>
            <a:ext cx="1050544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value of</a:t>
            </a:r>
          </a:p>
          <a:p>
            <a:pPr algn="ctr"/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 </a:t>
            </a:r>
            <a:r>
              <a:rPr lang="en-CA" sz="1400" b="1" dirty="0" smtClean="0">
                <a:latin typeface="Courier New" pitchFamily="49" charset="0"/>
                <a:cs typeface="Courier New" pitchFamily="49" charset="0"/>
              </a:rPr>
              <a:t>result</a:t>
            </a:r>
            <a:endParaRPr lang="en-CA" sz="1400" b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en-CA" sz="1400" dirty="0">
                <a:latin typeface="Constantia" pitchFamily="18" charset="0"/>
              </a:rPr>
              <a:t>gets </a:t>
            </a:r>
            <a:r>
              <a:rPr lang="en-CA" sz="1400" dirty="0" smtClean="0">
                <a:latin typeface="Constantia" pitchFamily="18" charset="0"/>
              </a:rPr>
              <a:t>copied</a:t>
            </a:r>
            <a:br>
              <a:rPr lang="en-CA" sz="1400" dirty="0" smtClean="0">
                <a:latin typeface="Constantia" pitchFamily="18" charset="0"/>
              </a:rPr>
            </a:br>
            <a:r>
              <a:rPr lang="en-CA" sz="1400" dirty="0" smtClean="0">
                <a:latin typeface="Constantia" pitchFamily="18" charset="0"/>
              </a:rPr>
              <a:t>into</a:t>
            </a:r>
            <a:endParaRPr lang="en-CA" sz="1400" dirty="0">
              <a:latin typeface="Constantia" pitchFamily="18" charset="0"/>
            </a:endParaRPr>
          </a:p>
          <a:p>
            <a:pPr algn="ctr"/>
            <a:r>
              <a:rPr lang="en-CA" sz="1400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CA" sz="1400" b="1" dirty="0" smtClean="0">
                <a:latin typeface="Courier New" pitchFamily="49" charset="0"/>
                <a:cs typeface="Courier New" pitchFamily="49" charset="0"/>
              </a:rPr>
              <a:t>iles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603" name="TextBox 14"/>
          <p:cNvSpPr txBox="1">
            <a:spLocks noChangeArrowheads="1"/>
          </p:cNvSpPr>
          <p:nvPr/>
        </p:nvSpPr>
        <p:spPr bwMode="auto">
          <a:xfrm>
            <a:off x="312738" y="3257550"/>
            <a:ext cx="38782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1000" b="1">
                <a:latin typeface="Courier New" pitchFamily="49" charset="0"/>
                <a:cs typeface="Courier New" pitchFamily="49" charset="0"/>
              </a:rPr>
              <a:t>miles =</a:t>
            </a:r>
          </a:p>
          <a:p>
            <a:r>
              <a:rPr lang="en-CA" sz="1000" b="1">
                <a:latin typeface="Courier New" pitchFamily="49" charset="0"/>
                <a:cs typeface="Courier New" pitchFamily="49" charset="0"/>
              </a:rPr>
              <a:t>  DistanceUtility.kilometresToMiles(kilometres);</a:t>
            </a:r>
            <a:endParaRPr lang="en-US" sz="1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407025" y="3276600"/>
            <a:ext cx="3159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latin typeface="Courier New" pitchFamily="49" charset="0"/>
                <a:cs typeface="Courier New" pitchFamily="49" charset="0"/>
              </a:rPr>
              <a:t>public static double</a:t>
            </a:r>
          </a:p>
          <a:p>
            <a:r>
              <a:rPr lang="en-US" sz="1200" b="1">
                <a:latin typeface="Courier New" pitchFamily="49" charset="0"/>
                <a:cs typeface="Courier New" pitchFamily="49" charset="0"/>
              </a:rPr>
              <a:t>    kilometresToMiles(double km)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086600" y="5486400"/>
            <a:ext cx="156324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CA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62.1371...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228600" y="4551363"/>
          <a:ext cx="3352799" cy="169672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325525"/>
                <a:gridCol w="467832"/>
                <a:gridCol w="1559442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0" marR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0" marR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84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kilometres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0" mar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100.0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miles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0" mar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0.0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0" mar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086222" y="5528846"/>
            <a:ext cx="1418978" cy="33855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CA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62.1371...</a:t>
            </a:r>
            <a:endParaRPr lang="en-US" sz="16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1" grpId="0"/>
      <p:bldP spid="1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Pass-by-value with Primitive Types</a:t>
            </a:r>
            <a:endParaRPr lang="en-US" smtClean="0"/>
          </a:p>
        </p:txBody>
      </p:sp>
      <p:sp>
        <p:nvSpPr>
          <p:cNvPr id="24579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5980BFA-BC81-4FF4-A1C4-FEBD6DB3F98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 argument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kilometres</a:t>
            </a:r>
            <a:r>
              <a:rPr lang="en-CA" dirty="0" smtClean="0"/>
              <a:t> and the parameter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km</a:t>
            </a:r>
            <a:r>
              <a:rPr lang="en-CA" dirty="0" smtClean="0"/>
              <a:t> have the same value but they are distinct variables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when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DistanceUtility.kilometresToMiles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CA" dirty="0" smtClean="0"/>
              <a:t>changes the value of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km</a:t>
            </a:r>
            <a:r>
              <a:rPr lang="en-CA" dirty="0" smtClean="0"/>
              <a:t> the value of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kilometres</a:t>
            </a:r>
            <a:r>
              <a:rPr lang="en-CA" dirty="0" smtClean="0"/>
              <a:t> does not change</a:t>
            </a: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5105400" y="4327525"/>
          <a:ext cx="3613205" cy="19050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457200"/>
                <a:gridCol w="778565"/>
                <a:gridCol w="2377440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550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err="1" smtClean="0">
                          <a:latin typeface="Courier New" pitchFamily="49" charset="0"/>
                          <a:cs typeface="Courier New" pitchFamily="49" charset="0"/>
                        </a:rPr>
                        <a:t>DistanceUtility</a:t>
                      </a:r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.</a:t>
                      </a:r>
                    </a:p>
                    <a:p>
                      <a:pPr algn="ctr"/>
                      <a:r>
                        <a:rPr lang="en-CA" sz="1600" b="1" dirty="0" err="1" smtClean="0">
                          <a:latin typeface="Courier New" pitchFamily="49" charset="0"/>
                          <a:cs typeface="Courier New" pitchFamily="49" charset="0"/>
                        </a:rPr>
                        <a:t>kilometresToMiles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km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228600" y="4551363"/>
          <a:ext cx="3276601" cy="169672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603443"/>
                <a:gridCol w="530158"/>
                <a:gridCol w="1143000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84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kilometres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100.0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miles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0.0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4625" name="TextBox 13"/>
          <p:cNvSpPr txBox="1">
            <a:spLocks noChangeArrowheads="1"/>
          </p:cNvSpPr>
          <p:nvPr/>
        </p:nvSpPr>
        <p:spPr bwMode="auto">
          <a:xfrm>
            <a:off x="6934200" y="5105400"/>
            <a:ext cx="8747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100.0</a:t>
            </a:r>
            <a:endParaRPr lang="en-US" b="1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657600" y="5089525"/>
            <a:ext cx="1258888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CA" sz="1400" b="1">
                <a:latin typeface="Courier New" pitchFamily="49" charset="0"/>
                <a:cs typeface="Courier New" pitchFamily="49" charset="0"/>
              </a:rPr>
              <a:t>kilometres</a:t>
            </a:r>
          </a:p>
          <a:p>
            <a:pPr algn="ctr"/>
            <a:r>
              <a:rPr lang="en-CA" sz="1400">
                <a:latin typeface="Constantia" pitchFamily="18" charset="0"/>
                <a:cs typeface="Courier New" pitchFamily="49" charset="0"/>
              </a:rPr>
              <a:t>does not</a:t>
            </a:r>
          </a:p>
          <a:p>
            <a:pPr algn="ctr"/>
            <a:r>
              <a:rPr lang="en-CA" sz="1400">
                <a:latin typeface="Constantia" pitchFamily="18" charset="0"/>
                <a:cs typeface="Courier New" pitchFamily="49" charset="0"/>
              </a:rPr>
              <a:t>change</a:t>
            </a:r>
            <a:endParaRPr lang="en-US" sz="1400">
              <a:latin typeface="Constantia" pitchFamily="18" charset="0"/>
              <a:cs typeface="Courier New" pitchFamily="49" charset="0"/>
            </a:endParaRPr>
          </a:p>
        </p:txBody>
      </p:sp>
      <p:sp>
        <p:nvSpPr>
          <p:cNvPr id="24627" name="TextBox 17"/>
          <p:cNvSpPr txBox="1">
            <a:spLocks noChangeArrowheads="1"/>
          </p:cNvSpPr>
          <p:nvPr/>
        </p:nvSpPr>
        <p:spPr bwMode="auto">
          <a:xfrm>
            <a:off x="312738" y="3257550"/>
            <a:ext cx="38782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1000" b="1">
                <a:latin typeface="Courier New" pitchFamily="49" charset="0"/>
                <a:cs typeface="Courier New" pitchFamily="49" charset="0"/>
              </a:rPr>
              <a:t>miles =</a:t>
            </a:r>
          </a:p>
          <a:p>
            <a:r>
              <a:rPr lang="en-CA" sz="1000" b="1">
                <a:latin typeface="Courier New" pitchFamily="49" charset="0"/>
                <a:cs typeface="Courier New" pitchFamily="49" charset="0"/>
              </a:rPr>
              <a:t>  DistanceUtility.kilometresToMiles(kilometres);</a:t>
            </a:r>
            <a:endParaRPr lang="en-US" sz="1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5407025" y="3276600"/>
            <a:ext cx="334486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latin typeface="Courier New" pitchFamily="49" charset="0"/>
                <a:cs typeface="Courier New" pitchFamily="49" charset="0"/>
              </a:rPr>
              <a:t>public static double</a:t>
            </a:r>
          </a:p>
          <a:p>
            <a:r>
              <a:rPr lang="en-US" sz="1200" b="1">
                <a:latin typeface="Courier New" pitchFamily="49" charset="0"/>
                <a:cs typeface="Courier New" pitchFamily="49" charset="0"/>
              </a:rPr>
              <a:t>    kilometresToMiles(double km) {</a:t>
            </a:r>
          </a:p>
          <a:p>
            <a:r>
              <a:rPr lang="en-CA" sz="1200" b="1">
                <a:latin typeface="Courier New" pitchFamily="49" charset="0"/>
                <a:cs typeface="Courier New" pitchFamily="49" charset="0"/>
              </a:rPr>
              <a:t>  km /= KILOMETRES_PER_MILE;</a:t>
            </a:r>
          </a:p>
          <a:p>
            <a:r>
              <a:rPr lang="en-CA" sz="1200" b="1">
                <a:latin typeface="Courier New" pitchFamily="49" charset="0"/>
                <a:cs typeface="Courier New" pitchFamily="49" charset="0"/>
              </a:rPr>
              <a:t>  return km;</a:t>
            </a:r>
          </a:p>
          <a:p>
            <a:r>
              <a:rPr lang="en-CA" sz="1200" b="1">
                <a:latin typeface="Courier New" pitchFamily="49" charset="0"/>
                <a:cs typeface="Courier New" pitchFamily="49" charset="0"/>
              </a:rPr>
              <a:t>}</a:t>
            </a:r>
            <a:endParaRPr lang="en-US" sz="1200" b="1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7086597" y="5105400"/>
            <a:ext cx="2111169" cy="369332"/>
            <a:chOff x="7086600" y="5105402"/>
            <a:chExt cx="2111244" cy="368777"/>
          </a:xfrm>
        </p:grpSpPr>
        <p:sp>
          <p:nvSpPr>
            <p:cNvPr id="24632" name="TextBox 21"/>
            <p:cNvSpPr txBox="1">
              <a:spLocks noChangeArrowheads="1"/>
            </p:cNvSpPr>
            <p:nvPr/>
          </p:nvSpPr>
          <p:spPr bwMode="auto">
            <a:xfrm>
              <a:off x="7772403" y="5105402"/>
              <a:ext cx="1425441" cy="368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62.137...</a:t>
              </a:r>
              <a:endPara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23" name="Straight Connector 22"/>
            <p:cNvCxnSpPr/>
            <p:nvPr/>
          </p:nvCxnSpPr>
          <p:spPr>
            <a:xfrm flipV="1">
              <a:off x="7086600" y="5181485"/>
              <a:ext cx="533419" cy="152171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Goals for Today</a:t>
            </a:r>
            <a:endParaRPr lang="en-US" smtClean="0"/>
          </a:p>
        </p:txBody>
      </p:sp>
      <p:sp>
        <p:nvSpPr>
          <p:cNvPr id="10243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7D077E3-4EE2-46B6-8BD8-D6A2C02F5BC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learn about preventing class instantiation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learn what a utility is in Java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learn about implementing methods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static methods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pass-by-value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err="1" smtClean="0"/>
              <a:t>Javadoc</a:t>
            </a:r>
            <a:endParaRPr lang="en-CA" dirty="0" smtClean="0"/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Pass-by-value with Reference Types</a:t>
            </a:r>
            <a:endParaRPr lang="en-US" smtClean="0"/>
          </a:p>
        </p:txBody>
      </p:sp>
      <p:sp>
        <p:nvSpPr>
          <p:cNvPr id="25603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B8FC61D-7AA7-4303-A609-C139AB240FD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 smtClean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Java uses pass-by-value  for primitive and reference types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rgbClr val="DDDDDD"/>
              </a:buClr>
              <a:buFont typeface="Wingdings 3"/>
              <a:buNone/>
              <a:defRPr/>
            </a:pPr>
            <a:r>
              <a:rPr lang="en-CA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	public class Doubler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DDDDDD"/>
              </a:buClr>
              <a:buFont typeface="Wingdings 3"/>
              <a:buNone/>
              <a:defRPr/>
            </a:pPr>
            <a:r>
              <a:rPr lang="en-CA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	{ // attributes and </a:t>
            </a:r>
            <a:r>
              <a:rPr lang="en-CA" sz="20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ctors</a:t>
            </a:r>
            <a:r>
              <a:rPr lang="en-CA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not shown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DDDDDD"/>
              </a:buClr>
              <a:buFont typeface="Wingdings 3"/>
              <a:buNone/>
              <a:defRPr/>
            </a:pPr>
            <a:r>
              <a:rPr lang="en-CA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		public static void twice(Rectangle x)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DDDDDD"/>
              </a:buClr>
              <a:buFont typeface="Wingdings 3"/>
              <a:buNone/>
              <a:defRPr/>
            </a:pPr>
            <a:r>
              <a:rPr lang="en-CA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		{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DDDDDD"/>
              </a:buClr>
              <a:buFont typeface="Wingdings 3"/>
              <a:buNone/>
              <a:defRPr/>
            </a:pPr>
            <a:r>
              <a:rPr lang="en-CA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			</a:t>
            </a:r>
            <a:r>
              <a:rPr lang="en-CA" sz="20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x.setWidth</a:t>
            </a:r>
            <a:r>
              <a:rPr lang="en-CA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(2 * </a:t>
            </a:r>
            <a:r>
              <a:rPr lang="en-CA" sz="20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x.getWidth</a:t>
            </a:r>
            <a:r>
              <a:rPr lang="en-CA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DDDDDD"/>
              </a:buClr>
              <a:buFont typeface="Wingdings 3"/>
              <a:buNone/>
              <a:defRPr/>
            </a:pPr>
            <a:r>
              <a:rPr lang="en-CA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			</a:t>
            </a:r>
            <a:r>
              <a:rPr lang="en-CA" sz="20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x.setHeight</a:t>
            </a:r>
            <a:r>
              <a:rPr lang="en-CA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(2 * </a:t>
            </a:r>
            <a:r>
              <a:rPr lang="en-CA" sz="20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x.getHeight</a:t>
            </a:r>
            <a:r>
              <a:rPr lang="en-CA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DDDDDD"/>
              </a:buClr>
              <a:buFont typeface="Wingdings 3"/>
              <a:buNone/>
              <a:defRPr/>
            </a:pPr>
            <a:r>
              <a:rPr lang="en-CA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		}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DDDDDD"/>
              </a:buClr>
              <a:buFont typeface="Wingdings 3"/>
              <a:buNone/>
              <a:defRPr/>
            </a:pPr>
            <a:r>
              <a:rPr lang="en-CA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US" dirty="0"/>
          </a:p>
        </p:txBody>
      </p:sp>
      <p:sp>
        <p:nvSpPr>
          <p:cNvPr id="25605" name="TextBox 5"/>
          <p:cNvSpPr txBox="1">
            <a:spLocks noChangeArrowheads="1"/>
          </p:cNvSpPr>
          <p:nvPr/>
        </p:nvSpPr>
        <p:spPr bwMode="auto">
          <a:xfrm>
            <a:off x="533400" y="5867400"/>
            <a:ext cx="22034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latin typeface="Constantia" pitchFamily="18" charset="0"/>
              </a:rPr>
              <a:t>[notes 1.3.1 and 1.3.2]</a:t>
            </a:r>
            <a:endParaRPr lang="en-US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Pass-by-value with Reference Types</a:t>
            </a:r>
            <a:endParaRPr lang="en-US" smtClean="0"/>
          </a:p>
        </p:txBody>
      </p:sp>
      <p:sp>
        <p:nvSpPr>
          <p:cNvPr id="26627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F93F38-D4A9-4BCA-A91B-1E91FCCC39B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US" smtClean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endParaRPr lang="en-CA" smtClean="0"/>
          </a:p>
          <a:p>
            <a:pPr eaLnBrk="1" hangingPunct="1"/>
            <a:endParaRPr lang="en-CA" smtClean="0"/>
          </a:p>
          <a:p>
            <a:pPr eaLnBrk="1" hangingPunct="1"/>
            <a:r>
              <a:rPr lang="en-CA" smtClean="0"/>
              <a:t>r = new Rectangle(3,4);</a:t>
            </a:r>
          </a:p>
          <a:p>
            <a:pPr eaLnBrk="1" hangingPunct="1"/>
            <a:r>
              <a:rPr lang="en-CA" smtClean="0"/>
              <a:t>Doubler.twice(r);</a:t>
            </a:r>
            <a:endParaRPr lang="en-US" smtClean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962400" y="1371600"/>
          <a:ext cx="3345180" cy="14782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66800"/>
                <a:gridCol w="640080"/>
                <a:gridCol w="1638300"/>
              </a:tblGrid>
              <a:tr h="27432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64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client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r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3962400" y="2895600"/>
          <a:ext cx="3345180" cy="19050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66800"/>
                <a:gridCol w="640080"/>
                <a:gridCol w="1638300"/>
              </a:tblGrid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500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b="1" dirty="0" smtClean="0">
                          <a:latin typeface="Courier New" pitchFamily="49" charset="0"/>
                          <a:cs typeface="Courier New" pitchFamily="49" charset="0"/>
                        </a:rPr>
                        <a:t>Rectangle </a:t>
                      </a:r>
                      <a:r>
                        <a:rPr lang="en-CA" sz="1400" b="0" dirty="0" smtClean="0">
                          <a:latin typeface="+mn-lt"/>
                          <a:cs typeface="Courier New" pitchFamily="49" charset="0"/>
                        </a:rPr>
                        <a:t>object</a:t>
                      </a:r>
                      <a:endParaRPr lang="en-US" sz="1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width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height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4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3962400" y="4922838"/>
          <a:ext cx="3345180" cy="13258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66800"/>
                <a:gridCol w="640080"/>
                <a:gridCol w="1638300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600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b="1" dirty="0" err="1" smtClean="0">
                          <a:latin typeface="Courier New" pitchFamily="49" charset="0"/>
                          <a:cs typeface="Courier New" pitchFamily="49" charset="0"/>
                        </a:rPr>
                        <a:t>Doubler.twice</a:t>
                      </a:r>
                      <a:endParaRPr lang="en-US" sz="1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172200" y="2133600"/>
            <a:ext cx="5984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500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6172200" y="5497513"/>
            <a:ext cx="5984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500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7329488" y="2133600"/>
            <a:ext cx="1738312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CA" sz="1400">
                <a:latin typeface="Constantia" pitchFamily="18" charset="0"/>
                <a:cs typeface="Courier New" pitchFamily="49" charset="0"/>
              </a:rPr>
              <a:t>value of </a:t>
            </a:r>
            <a:r>
              <a:rPr lang="en-CA" sz="1400" b="1">
                <a:latin typeface="Courier New" pitchFamily="49" charset="0"/>
                <a:cs typeface="Courier New" pitchFamily="49" charset="0"/>
              </a:rPr>
              <a:t>r</a:t>
            </a:r>
            <a:r>
              <a:rPr lang="en-CA" sz="1400">
                <a:latin typeface="Constantia" pitchFamily="18" charset="0"/>
                <a:cs typeface="Courier New" pitchFamily="49" charset="0"/>
              </a:rPr>
              <a:t> is a reference to the new</a:t>
            </a:r>
          </a:p>
          <a:p>
            <a:pPr algn="ctr"/>
            <a:r>
              <a:rPr lang="en-CA" sz="1400" b="1">
                <a:latin typeface="Courier New" pitchFamily="49" charset="0"/>
                <a:cs typeface="Courier New" pitchFamily="49" charset="0"/>
              </a:rPr>
              <a:t>Rectangle</a:t>
            </a:r>
            <a:r>
              <a:rPr lang="en-CA" sz="140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400">
                <a:latin typeface="Constantia" pitchFamily="18" charset="0"/>
                <a:cs typeface="Courier New" pitchFamily="49" charset="0"/>
              </a:rPr>
              <a:t>object</a:t>
            </a:r>
            <a:endParaRPr lang="en-US" sz="1400">
              <a:latin typeface="Constantia" pitchFamily="18" charset="0"/>
              <a:cs typeface="Courier New" pitchFamily="49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7532688" y="5510213"/>
            <a:ext cx="128905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CA" sz="1400">
                <a:latin typeface="Constantia" pitchFamily="18" charset="0"/>
                <a:cs typeface="Courier New" pitchFamily="49" charset="0"/>
              </a:rPr>
              <a:t>parameter </a:t>
            </a:r>
            <a:r>
              <a:rPr lang="en-CA" sz="1400" b="1">
                <a:latin typeface="Courier New" pitchFamily="49" charset="0"/>
                <a:cs typeface="Courier New" pitchFamily="49" charset="0"/>
              </a:rPr>
              <a:t>x</a:t>
            </a:r>
            <a:r>
              <a:rPr lang="en-CA" sz="1400">
                <a:latin typeface="Constantia" pitchFamily="18" charset="0"/>
                <a:cs typeface="Courier New" pitchFamily="49" charset="0"/>
              </a:rPr>
              <a:t> </a:t>
            </a:r>
          </a:p>
          <a:p>
            <a:pPr algn="ctr"/>
            <a:r>
              <a:rPr lang="en-CA" sz="1400">
                <a:latin typeface="Constantia" pitchFamily="18" charset="0"/>
                <a:cs typeface="Courier New" pitchFamily="49" charset="0"/>
              </a:rPr>
              <a:t>gets the value</a:t>
            </a:r>
          </a:p>
          <a:p>
            <a:pPr algn="ctr"/>
            <a:r>
              <a:rPr lang="en-CA" sz="1400">
                <a:latin typeface="Constantia" pitchFamily="18" charset="0"/>
                <a:cs typeface="Courier New" pitchFamily="49" charset="0"/>
              </a:rPr>
              <a:t>of argument </a:t>
            </a:r>
            <a:r>
              <a:rPr lang="en-CA" sz="1400" b="1">
                <a:latin typeface="Courier New" pitchFamily="49" charset="0"/>
                <a:cs typeface="Courier New" pitchFamily="49" charset="0"/>
              </a:rPr>
              <a:t>r</a:t>
            </a:r>
          </a:p>
          <a:p>
            <a:pPr algn="ctr"/>
            <a:r>
              <a:rPr lang="en-CA" sz="1400">
                <a:latin typeface="Constantia" pitchFamily="18" charset="0"/>
                <a:cs typeface="Courier New" pitchFamily="49" charset="0"/>
              </a:rPr>
              <a:t>(a reference)</a:t>
            </a:r>
            <a:r>
              <a:rPr lang="en-CA" sz="1400">
                <a:latin typeface="Courier New" pitchFamily="49" charset="0"/>
                <a:cs typeface="Courier New" pitchFamily="49" charset="0"/>
              </a:rPr>
              <a:t> </a:t>
            </a:r>
            <a:endParaRPr lang="en-US" sz="1400">
              <a:latin typeface="Constantia" pitchFamily="18" charset="0"/>
              <a:cs typeface="Courier New" pitchFamily="49" charset="0"/>
            </a:endParaRP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6172200" y="3810000"/>
            <a:ext cx="838200" cy="369888"/>
            <a:chOff x="2743200" y="3962400"/>
            <a:chExt cx="837432" cy="369332"/>
          </a:xfrm>
        </p:grpSpPr>
        <p:sp>
          <p:nvSpPr>
            <p:cNvPr id="26696" name="TextBox 21"/>
            <p:cNvSpPr txBox="1">
              <a:spLocks noChangeArrowheads="1"/>
            </p:cNvSpPr>
            <p:nvPr/>
          </p:nvSpPr>
          <p:spPr bwMode="auto">
            <a:xfrm>
              <a:off x="3200400" y="3962400"/>
              <a:ext cx="38023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>
                  <a:solidFill>
                    <a:srgbClr val="0070C0"/>
                  </a:solidFill>
                  <a:latin typeface="Constantia" pitchFamily="18" charset="0"/>
                </a:rPr>
                <a:t> </a:t>
              </a:r>
              <a:r>
                <a:rPr lang="en-CA" b="1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6</a:t>
              </a:r>
              <a:endParaRPr lang="en-US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23" name="Straight Connector 22"/>
            <p:cNvCxnSpPr/>
            <p:nvPr/>
          </p:nvCxnSpPr>
          <p:spPr>
            <a:xfrm flipV="1">
              <a:off x="2743200" y="4038485"/>
              <a:ext cx="532911" cy="22825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6172200" y="4202113"/>
            <a:ext cx="838200" cy="369887"/>
            <a:chOff x="2743200" y="3962400"/>
            <a:chExt cx="837432" cy="369332"/>
          </a:xfrm>
        </p:grpSpPr>
        <p:sp>
          <p:nvSpPr>
            <p:cNvPr id="26694" name="TextBox 24"/>
            <p:cNvSpPr txBox="1">
              <a:spLocks noChangeArrowheads="1"/>
            </p:cNvSpPr>
            <p:nvPr/>
          </p:nvSpPr>
          <p:spPr bwMode="auto">
            <a:xfrm>
              <a:off x="3200400" y="3962400"/>
              <a:ext cx="38023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>
                  <a:solidFill>
                    <a:srgbClr val="0070C0"/>
                  </a:solidFill>
                  <a:latin typeface="Constantia" pitchFamily="18" charset="0"/>
                </a:rPr>
                <a:t> </a:t>
              </a:r>
              <a:r>
                <a:rPr lang="en-CA" b="1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8</a:t>
              </a:r>
              <a:endParaRPr lang="en-US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26" name="Straight Connector 25"/>
            <p:cNvCxnSpPr/>
            <p:nvPr/>
          </p:nvCxnSpPr>
          <p:spPr>
            <a:xfrm flipV="1">
              <a:off x="2743200" y="4038486"/>
              <a:ext cx="532911" cy="22825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693" name="TextBox 19"/>
          <p:cNvSpPr txBox="1">
            <a:spLocks noChangeArrowheads="1"/>
          </p:cNvSpPr>
          <p:nvPr/>
        </p:nvSpPr>
        <p:spPr bwMode="auto">
          <a:xfrm>
            <a:off x="533400" y="5867400"/>
            <a:ext cx="28860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latin typeface="Constantia" pitchFamily="18" charset="0"/>
              </a:rPr>
              <a:t>see also [AJ 5.2 (p 272-282)]</a:t>
            </a:r>
            <a:endParaRPr lang="en-US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910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12" decel="50000" autoRev="1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72" fill="hold">
                                          <p:stCondLst>
                                            <p:cond delay="172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3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4" dur="910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12" decel="50000" autoRev="1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72" fill="hold">
                                          <p:stCondLst>
                                            <p:cond delay="172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Exercise for the Student</a:t>
            </a:r>
            <a:endParaRPr lang="en-US" smtClean="0"/>
          </a:p>
        </p:txBody>
      </p:sp>
      <p:sp>
        <p:nvSpPr>
          <p:cNvPr id="27651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F8C89DD-D987-475E-AAD8-0F7A60A050D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US" smtClean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3820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suppose </a:t>
            </a:r>
            <a:r>
              <a:rPr lang="en-CA" sz="2300" b="1" dirty="0" smtClean="0">
                <a:latin typeface="Courier New" pitchFamily="49" charset="0"/>
                <a:cs typeface="Courier New" pitchFamily="49" charset="0"/>
              </a:rPr>
              <a:t>Doubler</a:t>
            </a:r>
            <a:r>
              <a:rPr lang="en-CA" dirty="0" smtClean="0"/>
              <a:t> was incorrectly implemented like so: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sz="8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rgbClr val="DDDDDD"/>
              </a:buClr>
              <a:buFont typeface="Wingdings 3"/>
              <a:buNone/>
              <a:defRPr/>
            </a:pPr>
            <a:r>
              <a:rPr lang="en-CA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	public class Doubler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DDDDDD"/>
              </a:buClr>
              <a:buFont typeface="Wingdings 3"/>
              <a:buNone/>
              <a:defRPr/>
            </a:pPr>
            <a:r>
              <a:rPr lang="en-CA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	{ // attributes and </a:t>
            </a:r>
            <a:r>
              <a:rPr lang="en-CA" sz="20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ctors</a:t>
            </a:r>
            <a:r>
              <a:rPr lang="en-CA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not shown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DDDDDD"/>
              </a:buClr>
              <a:buFont typeface="Wingdings 3"/>
              <a:buNone/>
              <a:defRPr/>
            </a:pPr>
            <a:r>
              <a:rPr lang="en-CA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public static void twice(Rectangle x) {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DDDDDD"/>
              </a:buClr>
              <a:buFont typeface="Wingdings 3"/>
              <a:buNone/>
              <a:defRPr/>
            </a:pPr>
            <a:r>
              <a:rPr lang="en-CA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  Rectangle y = new Rectangle(2 * </a:t>
            </a:r>
            <a:r>
              <a:rPr lang="en-CA" sz="20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x.getWidth</a:t>
            </a:r>
            <a:r>
              <a:rPr lang="en-CA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(),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DDDDDD"/>
              </a:buClr>
              <a:buFont typeface="Wingdings 3"/>
              <a:buNone/>
              <a:defRPr/>
            </a:pPr>
            <a:r>
              <a:rPr lang="en-CA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                              2 * </a:t>
            </a:r>
            <a:r>
              <a:rPr lang="en-CA" sz="20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x.getHeight</a:t>
            </a:r>
            <a:r>
              <a:rPr lang="en-CA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DDDDDD"/>
              </a:buClr>
              <a:buFont typeface="Wingdings 3"/>
              <a:buNone/>
              <a:defRPr/>
            </a:pPr>
            <a:r>
              <a:rPr lang="en-CA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  x = y;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DDDDDD"/>
              </a:buClr>
              <a:buFont typeface="Wingdings 3"/>
              <a:buNone/>
              <a:defRPr/>
            </a:pPr>
            <a:r>
              <a:rPr lang="en-CA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	  }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DDDDDD"/>
              </a:buClr>
              <a:buFont typeface="Wingdings 3"/>
              <a:buNone/>
              <a:defRPr/>
            </a:pPr>
            <a:r>
              <a:rPr lang="en-CA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DDDDDD"/>
              </a:buClr>
              <a:buFont typeface="Wingdings 3"/>
              <a:buNone/>
              <a:defRPr/>
            </a:pPr>
            <a:endParaRPr lang="en-CA" sz="800" dirty="0" smtClean="0">
              <a:solidFill>
                <a:prstClr val="black"/>
              </a:solidFill>
              <a:cs typeface="Courier New" pitchFamily="49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draw the memory diagram for the previous slide using this version of </a:t>
            </a:r>
            <a:r>
              <a:rPr lang="en-CA" sz="23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Doubler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Pass-by-value</a:t>
            </a:r>
            <a:endParaRPr lang="en-US" smtClean="0"/>
          </a:p>
        </p:txBody>
      </p:sp>
      <p:sp>
        <p:nvSpPr>
          <p:cNvPr id="28675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26F93E7-D7A1-4D81-A0D0-3B3799452BA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Java uses pass-by-value  for primitive and reference types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an argument of primitive type cannot be changed by a method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an argument of reference type can have its state changed by a method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Testing</a:t>
            </a:r>
            <a:endParaRPr lang="en-US" smtClean="0"/>
          </a:p>
        </p:txBody>
      </p:sp>
      <p:sp>
        <p:nvSpPr>
          <p:cNvPr id="29699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8F4A08-3CBA-4844-A1A5-0774C31BCF3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58200" cy="5105400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unit test tests the smallest testable unit of code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in object-oriented programming unit tests test methods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sz="9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KmToMilesTest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public static void main(String[]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// 100 km == 62.1371192 miles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final double KM = 100.0;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final double MILES = 62.1371192;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final double TOLERANCE = 0.000001;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double test =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DistanceUtility.kilometresToMiles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(KM);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if (Math.abs(test - MILES) &gt; TOLERANCE) {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("test failed");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("got " + test + expected " + MILES);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9701" name="TextBox 4"/>
          <p:cNvSpPr txBox="1">
            <a:spLocks noChangeArrowheads="1"/>
          </p:cNvSpPr>
          <p:nvPr/>
        </p:nvSpPr>
        <p:spPr bwMode="auto">
          <a:xfrm>
            <a:off x="6681788" y="5867400"/>
            <a:ext cx="21574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latin typeface="Constantia" pitchFamily="18" charset="0"/>
              </a:rPr>
              <a:t>see also [notes 1.2.5]</a:t>
            </a:r>
            <a:endParaRPr lang="en-US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Version 4 (Javadoc) 1</a:t>
            </a:r>
            <a:endParaRPr lang="en-US" smtClean="0"/>
          </a:p>
        </p:txBody>
      </p:sp>
      <p:sp>
        <p:nvSpPr>
          <p:cNvPr id="30723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D64523E-CD9E-4CB3-BA2F-3B2BC716AC8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en-US" smtClean="0"/>
          </a:p>
        </p:txBody>
      </p:sp>
      <p:sp>
        <p:nvSpPr>
          <p:cNvPr id="3072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r>
              <a:rPr lang="en-CA" sz="1600" dirty="0" smtClean="0"/>
              <a:t>/**</a:t>
            </a:r>
          </a:p>
          <a:p>
            <a:pPr eaLnBrk="1" hangingPunct="1"/>
            <a:r>
              <a:rPr lang="en-CA" sz="1600" dirty="0" smtClean="0"/>
              <a:t> * The class </a:t>
            </a:r>
            <a:r>
              <a:rPr lang="en-CA" sz="1600" dirty="0" smtClean="0">
                <a:solidFill>
                  <a:srgbClr val="0070C0"/>
                </a:solidFill>
              </a:rPr>
              <a:t>&lt;code&gt;</a:t>
            </a:r>
            <a:r>
              <a:rPr lang="en-CA" sz="1600" dirty="0" err="1" smtClean="0"/>
              <a:t>DistanceUtility</a:t>
            </a:r>
            <a:r>
              <a:rPr lang="en-CA" sz="1600" dirty="0" smtClean="0">
                <a:solidFill>
                  <a:srgbClr val="0070C0"/>
                </a:solidFill>
              </a:rPr>
              <a:t>&lt;/code&gt;</a:t>
            </a:r>
            <a:r>
              <a:rPr lang="en-CA" sz="1600" dirty="0" smtClean="0"/>
              <a:t> contains constants and</a:t>
            </a:r>
          </a:p>
          <a:p>
            <a:pPr eaLnBrk="1" hangingPunct="1"/>
            <a:r>
              <a:rPr lang="en-CA" sz="1600" dirty="0" smtClean="0"/>
              <a:t> * methods to convert between kilometres and miles.</a:t>
            </a:r>
          </a:p>
          <a:p>
            <a:pPr eaLnBrk="1" hangingPunct="1"/>
            <a:r>
              <a:rPr lang="en-CA" sz="1600" dirty="0" smtClean="0"/>
              <a:t> * </a:t>
            </a:r>
          </a:p>
          <a:p>
            <a:pPr eaLnBrk="1" hangingPunct="1"/>
            <a:r>
              <a:rPr lang="en-CA" sz="1600" dirty="0" smtClean="0"/>
              <a:t> * @author CSE1030Z</a:t>
            </a:r>
          </a:p>
          <a:p>
            <a:pPr eaLnBrk="1" hangingPunct="1"/>
            <a:r>
              <a:rPr lang="en-CA" sz="1600" dirty="0" smtClean="0"/>
              <a:t> */</a:t>
            </a:r>
            <a:endParaRPr lang="en-US" sz="1600" dirty="0" smtClean="0"/>
          </a:p>
          <a:p>
            <a:pPr eaLnBrk="1" hangingPunct="1"/>
            <a:r>
              <a:rPr lang="en-US" sz="1600" dirty="0" smtClean="0"/>
              <a:t>public class </a:t>
            </a:r>
            <a:r>
              <a:rPr lang="en-US" sz="1600" dirty="0" err="1" smtClean="0"/>
              <a:t>DistanceUtility</a:t>
            </a:r>
            <a:endParaRPr lang="en-US" sz="1600" dirty="0" smtClean="0"/>
          </a:p>
          <a:p>
            <a:pPr eaLnBrk="1" hangingPunct="1"/>
            <a:r>
              <a:rPr lang="en-US" sz="1600" dirty="0" smtClean="0"/>
              <a:t>{</a:t>
            </a:r>
          </a:p>
          <a:p>
            <a:pPr eaLnBrk="1" hangingPunct="1"/>
            <a:r>
              <a:rPr lang="en-CA" sz="1600" dirty="0" smtClean="0"/>
              <a:t>	/**</a:t>
            </a:r>
          </a:p>
          <a:p>
            <a:pPr eaLnBrk="1" hangingPunct="1"/>
            <a:r>
              <a:rPr lang="en-CA" sz="1600" dirty="0" smtClean="0"/>
              <a:t>	 * The number of kilometres in a mile.</a:t>
            </a:r>
          </a:p>
          <a:p>
            <a:pPr eaLnBrk="1" hangingPunct="1"/>
            <a:r>
              <a:rPr lang="en-US" sz="1600" dirty="0" smtClean="0"/>
              <a:t>	 */</a:t>
            </a:r>
          </a:p>
          <a:p>
            <a:pPr eaLnBrk="1" hangingPunct="1"/>
            <a:r>
              <a:rPr lang="en-CA" sz="1600" dirty="0" smtClean="0"/>
              <a:t>	public static final double KILOMETRES_PER_MILE = 1.609344;</a:t>
            </a:r>
          </a:p>
          <a:p>
            <a:pPr eaLnBrk="1" hangingPunct="1"/>
            <a:endParaRPr lang="en-CA" sz="16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Version 4 (Javadoc) 2</a:t>
            </a:r>
            <a:endParaRPr lang="en-US" smtClean="0"/>
          </a:p>
        </p:txBody>
      </p:sp>
      <p:sp>
        <p:nvSpPr>
          <p:cNvPr id="31747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59DCB74-DB71-4577-8F15-C26D89F5A48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en-US" smtClean="0"/>
          </a:p>
        </p:txBody>
      </p:sp>
      <p:sp>
        <p:nvSpPr>
          <p:cNvPr id="31748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r>
              <a:rPr lang="en-US" sz="1600" dirty="0" smtClean="0"/>
              <a:t>/**</a:t>
            </a:r>
          </a:p>
          <a:p>
            <a:pPr eaLnBrk="1" hangingPunct="1"/>
            <a:r>
              <a:rPr lang="en-CA" sz="1600" dirty="0" smtClean="0"/>
              <a:t> * Converts distances in kilometres to miles.</a:t>
            </a:r>
          </a:p>
          <a:p>
            <a:pPr eaLnBrk="1" hangingPunct="1"/>
            <a:r>
              <a:rPr lang="en-US" sz="1600" dirty="0" smtClean="0"/>
              <a:t> * </a:t>
            </a:r>
          </a:p>
          <a:p>
            <a:pPr eaLnBrk="1" hangingPunct="1"/>
            <a:r>
              <a:rPr lang="en-CA" sz="1600" dirty="0" smtClean="0"/>
              <a:t> * @</a:t>
            </a:r>
            <a:r>
              <a:rPr lang="en-CA" sz="1600" dirty="0" err="1" smtClean="0"/>
              <a:t>param</a:t>
            </a:r>
            <a:r>
              <a:rPr lang="en-CA" sz="1600" dirty="0" smtClean="0"/>
              <a:t> km  The distance to convert. If &lt;code&gt;km&lt;/code&gt;</a:t>
            </a:r>
          </a:p>
          <a:p>
            <a:pPr eaLnBrk="1" hangingPunct="1"/>
            <a:r>
              <a:rPr lang="en-CA" sz="1600" dirty="0" smtClean="0"/>
              <a:t> *            is negative then the returned distance is</a:t>
            </a:r>
          </a:p>
          <a:p>
            <a:pPr eaLnBrk="1" hangingPunct="1"/>
            <a:r>
              <a:rPr lang="en-US" sz="1600" dirty="0" smtClean="0"/>
              <a:t> *            also negative.</a:t>
            </a:r>
          </a:p>
          <a:p>
            <a:pPr eaLnBrk="1" hangingPunct="1"/>
            <a:r>
              <a:rPr lang="en-US" sz="1600" dirty="0" smtClean="0"/>
              <a:t> * @return  Distance in miles.</a:t>
            </a:r>
          </a:p>
          <a:p>
            <a:pPr eaLnBrk="1" hangingPunct="1"/>
            <a:r>
              <a:rPr lang="en-US" sz="1600" dirty="0" smtClean="0"/>
              <a:t> */</a:t>
            </a:r>
          </a:p>
          <a:p>
            <a:pPr eaLnBrk="1" hangingPunct="1"/>
            <a:r>
              <a:rPr lang="en-US" sz="1600" dirty="0" smtClean="0"/>
              <a:t>public static double </a:t>
            </a:r>
            <a:r>
              <a:rPr lang="en-US" sz="1600" dirty="0" err="1" smtClean="0"/>
              <a:t>kilometresToMiles</a:t>
            </a:r>
            <a:r>
              <a:rPr lang="en-US" sz="1600" dirty="0" smtClean="0"/>
              <a:t>(double km)</a:t>
            </a:r>
          </a:p>
          <a:p>
            <a:pPr eaLnBrk="1" hangingPunct="1"/>
            <a:r>
              <a:rPr lang="en-US" sz="1600" dirty="0" smtClean="0"/>
              <a:t>{</a:t>
            </a:r>
          </a:p>
          <a:p>
            <a:pPr eaLnBrk="1" hangingPunct="1"/>
            <a:r>
              <a:rPr lang="en-US" sz="1600" dirty="0" smtClean="0"/>
              <a:t> </a:t>
            </a:r>
            <a:r>
              <a:rPr lang="en-US" sz="1600" dirty="0" smtClean="0"/>
              <a:t> </a:t>
            </a:r>
            <a:r>
              <a:rPr lang="en-CA" sz="1600" dirty="0" smtClean="0"/>
              <a:t>double </a:t>
            </a:r>
            <a:r>
              <a:rPr lang="en-CA" sz="1600" dirty="0" smtClean="0"/>
              <a:t>result = km / KILOMETRES_PER_MILE;</a:t>
            </a:r>
            <a:endParaRPr lang="en-US" sz="1600" i="1" dirty="0" smtClean="0"/>
          </a:p>
          <a:p>
            <a:pPr eaLnBrk="1" hangingPunct="1"/>
            <a:r>
              <a:rPr lang="en-US" sz="1600" dirty="0" smtClean="0"/>
              <a:t>  return </a:t>
            </a:r>
            <a:r>
              <a:rPr lang="en-US" sz="1600" dirty="0" smtClean="0"/>
              <a:t>result</a:t>
            </a:r>
            <a:r>
              <a:rPr lang="en-US" sz="1600" dirty="0" smtClean="0"/>
              <a:t>;</a:t>
            </a:r>
            <a:endParaRPr lang="en-US" sz="1600" dirty="0" smtClean="0"/>
          </a:p>
          <a:p>
            <a:pPr eaLnBrk="1" hangingPunct="1"/>
            <a:r>
              <a:rPr lang="en-US" sz="1600" dirty="0" smtClean="0"/>
              <a:t>}</a:t>
            </a:r>
          </a:p>
          <a:p>
            <a:pPr eaLnBrk="1" hangingPunct="1"/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Javadoc</a:t>
            </a:r>
            <a:endParaRPr lang="en-US" smtClean="0"/>
          </a:p>
        </p:txBody>
      </p:sp>
      <p:sp>
        <p:nvSpPr>
          <p:cNvPr id="32771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ECFF17A-E6DB-431C-9CB8-90A55E96F93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err="1" smtClean="0"/>
              <a:t>Javadoc</a:t>
            </a:r>
            <a:r>
              <a:rPr lang="en-CA" dirty="0" smtClean="0"/>
              <a:t> processes </a:t>
            </a:r>
            <a:r>
              <a:rPr lang="en-CA" i="1" dirty="0" smtClean="0"/>
              <a:t>doc comments</a:t>
            </a:r>
            <a:r>
              <a:rPr lang="en-CA" dirty="0" smtClean="0"/>
              <a:t> that immediately precede a class, attribute, constructor or method declaration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doc comments delimited by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/**</a:t>
            </a:r>
            <a:r>
              <a:rPr lang="en-CA" dirty="0" smtClean="0"/>
              <a:t> and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*/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doc comment written in HTML and made up of two parts</a:t>
            </a:r>
          </a:p>
          <a:p>
            <a:pPr marL="1051560" lvl="2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/>
              <a:t>a description</a:t>
            </a:r>
          </a:p>
          <a:p>
            <a:pPr marL="1325880" lvl="3" indent="-45720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CA" dirty="0" smtClean="0"/>
              <a:t>first sentence of description gets copied to the summary section</a:t>
            </a:r>
          </a:p>
          <a:p>
            <a:pPr marL="1325880" lvl="3" indent="-45720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CA" dirty="0" smtClean="0"/>
              <a:t>only one description block; can use 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&lt;p&gt;</a:t>
            </a:r>
            <a:r>
              <a:rPr lang="en-CA" dirty="0" smtClean="0">
                <a:cs typeface="Courier New" pitchFamily="49" charset="0"/>
              </a:rPr>
              <a:t> </a:t>
            </a:r>
            <a:r>
              <a:rPr lang="en-CA" dirty="0" smtClean="0"/>
              <a:t>to create separate paragraphs</a:t>
            </a:r>
          </a:p>
          <a:p>
            <a:pPr marL="1051560" lvl="2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/>
              <a:t>block tags</a:t>
            </a:r>
          </a:p>
          <a:p>
            <a:pPr marL="1325880" lvl="3" indent="-45720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CA" dirty="0" smtClean="0"/>
              <a:t>begin with 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@</a:t>
            </a:r>
            <a:r>
              <a:rPr lang="en-CA" dirty="0" smtClean="0"/>
              <a:t>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(@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param</a:t>
            </a:r>
            <a:r>
              <a:rPr lang="en-CA" dirty="0" smtClean="0"/>
              <a:t>,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@return</a:t>
            </a:r>
            <a:r>
              <a:rPr lang="en-CA" dirty="0" smtClean="0"/>
              <a:t>,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@exception</a:t>
            </a:r>
            <a:r>
              <a:rPr lang="en-CA" dirty="0" smtClean="0"/>
              <a:t>)</a:t>
            </a:r>
          </a:p>
          <a:p>
            <a:pPr marL="1325880" lvl="3" indent="-45720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@pre.</a:t>
            </a:r>
            <a:r>
              <a:rPr lang="en-CA" dirty="0" smtClean="0"/>
              <a:t> is non-standard (custom tag used in CSE1030)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Javadoc Guidelines</a:t>
            </a:r>
            <a:endParaRPr lang="en-US" smtClean="0"/>
          </a:p>
        </p:txBody>
      </p:sp>
      <p:sp>
        <p:nvSpPr>
          <p:cNvPr id="33795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4CC1C8-4964-4958-ADF8-508A2C31A26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000" dirty="0" smtClean="0">
                <a:hlinkClick r:id="rId2"/>
              </a:rPr>
              <a:t>http://www.oracle.com/technetwork/java/javase/documentation/index-137868.html</a:t>
            </a:r>
            <a:endParaRPr lang="en-US" sz="20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[notes 1.5.1, 1.5.2]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precede every exported class, interface, constructor, method, and attribute with a doc comment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for methods the doc comment should describe the contract between the method and the client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preconditions ([notes 1.4], [JBA 2.3.3])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err="1" smtClean="0"/>
              <a:t>postconditions</a:t>
            </a:r>
            <a:r>
              <a:rPr lang="en-CA" dirty="0" smtClean="0"/>
              <a:t> ([notes 1.4], [JBA 2.3.3])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Puzzle 2</a:t>
            </a:r>
            <a:endParaRPr lang="en-US" smtClean="0"/>
          </a:p>
        </p:txBody>
      </p:sp>
      <p:sp>
        <p:nvSpPr>
          <p:cNvPr id="11267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FB320B-66DD-4DBC-8D6E-CBB250CB454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58200" cy="4937125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what does the following program print?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CA" sz="1900" b="1" dirty="0" smtClean="0">
                <a:latin typeface="Courier New" pitchFamily="49" charset="0"/>
                <a:cs typeface="Courier New" pitchFamily="49" charset="0"/>
              </a:rPr>
              <a:t>public class Puzzle02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CA" sz="19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CA" sz="1900" b="1" dirty="0" smtClean="0">
                <a:latin typeface="Courier New" pitchFamily="49" charset="0"/>
                <a:cs typeface="Courier New" pitchFamily="49" charset="0"/>
              </a:rPr>
              <a:t>  public static void main(String[] </a:t>
            </a:r>
            <a:r>
              <a:rPr lang="en-CA" sz="1900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CA" sz="1900" b="1" dirty="0" smtClean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CA" sz="1900" b="1" dirty="0" smtClean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CA" sz="1900" b="1" dirty="0" smtClean="0">
                <a:latin typeface="Courier New" pitchFamily="49" charset="0"/>
                <a:cs typeface="Courier New" pitchFamily="49" charset="0"/>
              </a:rPr>
              <a:t>    final long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CA" sz="1900" b="1" dirty="0" smtClean="0">
                <a:latin typeface="Courier New" pitchFamily="49" charset="0"/>
                <a:cs typeface="Courier New" pitchFamily="49" charset="0"/>
              </a:rPr>
              <a:t>           MICROS_PER_DAY = 24 * 60 * 60 * 1000 * 1000;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CA" sz="1900" b="1" dirty="0" smtClean="0">
                <a:latin typeface="Courier New" pitchFamily="49" charset="0"/>
                <a:cs typeface="Courier New" pitchFamily="49" charset="0"/>
              </a:rPr>
              <a:t>    final long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CA" sz="1900" b="1" dirty="0" smtClean="0">
                <a:latin typeface="Courier New" pitchFamily="49" charset="0"/>
                <a:cs typeface="Courier New" pitchFamily="49" charset="0"/>
              </a:rPr>
              <a:t>           MILLIS_PER_DAY = 24 * 60 * 60 * 1000;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CA" sz="19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CA" sz="19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CA" sz="1900" b="1" dirty="0" smtClean="0">
                <a:latin typeface="Courier New" pitchFamily="49" charset="0"/>
                <a:cs typeface="Courier New" pitchFamily="49" charset="0"/>
              </a:rPr>
              <a:t>(MICROS_PER_DAY / MILLIS_PER_DAY);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CA" sz="1900" b="1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CA" sz="19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3A39B21-3461-4675-A8DC-5DC36F97C03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457200" y="533400"/>
            <a:ext cx="8229600" cy="5638800"/>
          </a:xfrm>
        </p:spPr>
        <p:txBody>
          <a:bodyPr/>
          <a:lstStyle/>
          <a:p>
            <a:r>
              <a:rPr lang="en-CA" dirty="0" smtClean="0"/>
              <a:t>prints 5</a:t>
            </a:r>
          </a:p>
          <a:p>
            <a:r>
              <a:rPr lang="en-CA" dirty="0" smtClean="0"/>
              <a:t>the problem occurs because the expression</a:t>
            </a:r>
          </a:p>
          <a:p>
            <a:endParaRPr lang="en-CA" sz="800" dirty="0" smtClean="0"/>
          </a:p>
          <a:p>
            <a:pPr>
              <a:buFont typeface="Wingdings 3" pitchFamily="18" charset="2"/>
              <a:buNone/>
            </a:pPr>
            <a:r>
              <a:rPr lang="en-CA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	24 * 60 * 60 * 1000 * 1000</a:t>
            </a:r>
            <a:endParaRPr lang="en-CA" dirty="0" smtClean="0"/>
          </a:p>
          <a:p>
            <a:pPr>
              <a:buFont typeface="Wingdings 3" pitchFamily="18" charset="2"/>
              <a:buNone/>
            </a:pPr>
            <a:r>
              <a:rPr lang="en-CA" dirty="0" smtClean="0"/>
              <a:t>	evaluates to a number bigger than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dirty="0" smtClean="0"/>
              <a:t> can hold</a:t>
            </a:r>
          </a:p>
          <a:p>
            <a:pPr lvl="1"/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86,400,000,000 &gt; 2,147,483,647 (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Integer.MAX_VALUE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CA" dirty="0" smtClean="0"/>
              <a:t>called </a:t>
            </a:r>
            <a:r>
              <a:rPr lang="en-CA" i="1" dirty="0" smtClean="0"/>
              <a:t>overflow</a:t>
            </a:r>
          </a:p>
          <a:p>
            <a:pPr lvl="1"/>
            <a:r>
              <a:rPr lang="en-CA" dirty="0" smtClean="0"/>
              <a:t>notice that the numbers in the expression are of type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CA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CA" dirty="0" smtClean="0"/>
              <a:t>Java will evaluate the expression using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dirty="0" smtClean="0"/>
              <a:t> even though the constant 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MICROS_PER_DAY</a:t>
            </a:r>
            <a:r>
              <a:rPr lang="en-CA" dirty="0" smtClean="0"/>
              <a:t> is of type 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long</a:t>
            </a:r>
          </a:p>
          <a:p>
            <a:r>
              <a:rPr lang="en-CA" dirty="0" smtClean="0">
                <a:cs typeface="Courier New" pitchFamily="49" charset="0"/>
              </a:rPr>
              <a:t>solution: make sure that the first value matches the destination type</a:t>
            </a:r>
            <a:endParaRPr lang="en-CA" dirty="0" smtClean="0"/>
          </a:p>
          <a:p>
            <a:endParaRPr lang="en-CA" sz="800" dirty="0" smtClean="0"/>
          </a:p>
          <a:p>
            <a:pPr>
              <a:buFont typeface="Wingdings 3" pitchFamily="18" charset="2"/>
              <a:buNone/>
            </a:pPr>
            <a:r>
              <a:rPr lang="en-CA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	24L * 60 * 60 * 1000 * 1000</a:t>
            </a:r>
            <a:endParaRPr lang="en-CA" dirty="0" smtClean="0">
              <a:cs typeface="Courier New" pitchFamily="49" charset="0"/>
            </a:endParaRPr>
          </a:p>
          <a:p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smtClean="0">
                <a:latin typeface="Courier New" pitchFamily="49" charset="0"/>
                <a:cs typeface="Courier New" pitchFamily="49" charset="0"/>
              </a:rPr>
              <a:t>new DistanceUtility</a:t>
            </a:r>
            <a:r>
              <a:rPr lang="en-CA" smtClean="0"/>
              <a:t> Objects</a:t>
            </a:r>
            <a:endParaRPr lang="en-US" b="1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291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1CDCE8-E3AD-443A-9945-E1A31598D7C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0292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our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DistanceUtility</a:t>
            </a:r>
            <a:r>
              <a:rPr lang="en-CA" dirty="0" smtClean="0"/>
              <a:t> API does not expose a constructor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but</a:t>
            </a:r>
            <a:endParaRPr lang="en-US" dirty="0" smtClean="0"/>
          </a:p>
          <a:p>
            <a:pPr lvl="4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CA" sz="20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DistanceUtility</a:t>
            </a:r>
            <a:r>
              <a:rPr lang="en-CA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u = new </a:t>
            </a:r>
            <a:r>
              <a:rPr lang="en-CA" sz="20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DistanceUtility</a:t>
            </a:r>
            <a:r>
              <a:rPr lang="en-CA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();</a:t>
            </a:r>
            <a:endParaRPr lang="en-CA" dirty="0" smtClean="0"/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CA" dirty="0" smtClean="0"/>
              <a:t>	is legal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sz="2400" dirty="0" smtClean="0"/>
              <a:t>if you do not define any constructors, Java will generate a default no-argument constructor for you</a:t>
            </a:r>
            <a:endParaRPr lang="en-CA" sz="20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our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DistanceUtility</a:t>
            </a:r>
            <a:r>
              <a:rPr lang="en-CA" dirty="0" smtClean="0"/>
              <a:t> API exposes only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en-CA" dirty="0" smtClean="0"/>
              <a:t> constants (and methods later on)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its state is constant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there is no benefit in instantiating a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DistanceUtility</a:t>
            </a:r>
            <a:r>
              <a:rPr lang="en-CA" dirty="0" smtClean="0"/>
              <a:t> object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client can access the constants (and methods) without creating a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DistanceUtility</a:t>
            </a:r>
            <a:r>
              <a:rPr lang="en-CA" dirty="0" smtClean="0"/>
              <a:t> object</a:t>
            </a:r>
            <a:endParaRPr lang="en-US" dirty="0" smtClean="0"/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	double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kmPerMi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DistanceUtility.KILOMETRES_PER_MILE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sz="20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>
                <a:cs typeface="Courier New" pitchFamily="49" charset="0"/>
              </a:rPr>
              <a:t>can prevent instantiation by declaring a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CA" dirty="0" smtClean="0">
                <a:cs typeface="Courier New" pitchFamily="49" charset="0"/>
              </a:rPr>
              <a:t> constructor</a:t>
            </a:r>
          </a:p>
        </p:txBody>
      </p:sp>
      <p:sp>
        <p:nvSpPr>
          <p:cNvPr id="1331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Preventing Instantiation</a:t>
            </a:r>
            <a:endParaRPr lang="en-US" smtClean="0"/>
          </a:p>
        </p:txBody>
      </p:sp>
      <p:sp>
        <p:nvSpPr>
          <p:cNvPr id="13316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E884B03-B309-4129-9F2F-D48337F60EC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Version 2 (prevent instantiation)</a:t>
            </a:r>
            <a:endParaRPr lang="en-US" smtClean="0"/>
          </a:p>
        </p:txBody>
      </p:sp>
      <p:sp>
        <p:nvSpPr>
          <p:cNvPr id="14339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04CE0E1-D9E7-4B0F-9F33-7C51ABF4610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pPr eaLnBrk="1" hangingPunct="1"/>
            <a:r>
              <a:rPr lang="en-US" dirty="0" smtClean="0"/>
              <a:t>public class </a:t>
            </a:r>
            <a:r>
              <a:rPr lang="en-CA" dirty="0" err="1" smtClean="0"/>
              <a:t>DistanceUtility</a:t>
            </a:r>
            <a:r>
              <a:rPr lang="en-CA" dirty="0" smtClean="0"/>
              <a:t> </a:t>
            </a:r>
            <a:endParaRPr lang="en-US" dirty="0" smtClean="0"/>
          </a:p>
          <a:p>
            <a:pPr eaLnBrk="1" hangingPunct="1"/>
            <a:r>
              <a:rPr lang="en-US" dirty="0" smtClean="0"/>
              <a:t>{</a:t>
            </a:r>
          </a:p>
          <a:p>
            <a:pPr eaLnBrk="1" hangingPunct="1"/>
            <a:r>
              <a:rPr lang="en-CA" sz="1400" dirty="0" smtClean="0"/>
              <a:t>	// attributes</a:t>
            </a:r>
            <a:endParaRPr lang="en-US" sz="1400" dirty="0" smtClean="0"/>
          </a:p>
          <a:p>
            <a:pPr eaLnBrk="1" hangingPunct="1"/>
            <a:r>
              <a:rPr lang="en-CA" sz="1400" dirty="0" smtClean="0"/>
              <a:t>	public static final double KILOMETRES_PER_MILE = 1.609344</a:t>
            </a:r>
            <a:r>
              <a:rPr lang="en-US" sz="1400" dirty="0" smtClean="0"/>
              <a:t>;</a:t>
            </a:r>
            <a:endParaRPr lang="en-CA" sz="1400" dirty="0" smtClean="0"/>
          </a:p>
          <a:p>
            <a:pPr eaLnBrk="1" hangingPunct="1"/>
            <a:endParaRPr lang="en-CA" sz="1400" i="1" dirty="0" smtClean="0"/>
          </a:p>
          <a:p>
            <a:pPr eaLnBrk="1" hangingPunct="1"/>
            <a:r>
              <a:rPr lang="en-CA" i="1" dirty="0" smtClean="0"/>
              <a:t>	</a:t>
            </a:r>
            <a:r>
              <a:rPr lang="en-CA" dirty="0" smtClean="0"/>
              <a:t>// constructors</a:t>
            </a:r>
          </a:p>
          <a:p>
            <a:pPr eaLnBrk="1" hangingPunct="1"/>
            <a:r>
              <a:rPr lang="en-CA" dirty="0" smtClean="0"/>
              <a:t>	// suppress default </a:t>
            </a:r>
            <a:r>
              <a:rPr lang="en-CA" dirty="0" err="1" smtClean="0"/>
              <a:t>ctor</a:t>
            </a:r>
            <a:r>
              <a:rPr lang="en-CA" dirty="0" smtClean="0"/>
              <a:t> for non-instantiation</a:t>
            </a:r>
          </a:p>
          <a:p>
            <a:pPr eaLnBrk="1" hangingPunct="1"/>
            <a:r>
              <a:rPr lang="en-CA" i="1" dirty="0" smtClean="0"/>
              <a:t>	</a:t>
            </a:r>
            <a:r>
              <a:rPr lang="en-CA" dirty="0" smtClean="0"/>
              <a:t>private </a:t>
            </a:r>
            <a:r>
              <a:rPr lang="en-CA" dirty="0" err="1" smtClean="0"/>
              <a:t>DistanceUtility</a:t>
            </a:r>
            <a:r>
              <a:rPr lang="en-CA" dirty="0" smtClean="0"/>
              <a:t>()</a:t>
            </a:r>
          </a:p>
          <a:p>
            <a:pPr eaLnBrk="1" hangingPunct="1"/>
            <a:r>
              <a:rPr lang="en-CA" i="1" dirty="0" smtClean="0"/>
              <a:t>	</a:t>
            </a:r>
            <a:r>
              <a:rPr lang="en-CA" dirty="0" smtClean="0"/>
              <a:t>{}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}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14341" name="TextBox 6"/>
          <p:cNvSpPr txBox="1">
            <a:spLocks noChangeArrowheads="1"/>
          </p:cNvSpPr>
          <p:nvPr/>
        </p:nvSpPr>
        <p:spPr bwMode="auto">
          <a:xfrm>
            <a:off x="533400" y="5867400"/>
            <a:ext cx="13477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latin typeface="Constantia" pitchFamily="18" charset="0"/>
              </a:rPr>
              <a:t>[notes 1.2.3]</a:t>
            </a:r>
            <a:endParaRPr lang="en-US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Version 2.1 (even better)</a:t>
            </a:r>
            <a:endParaRPr lang="en-US" smtClean="0"/>
          </a:p>
        </p:txBody>
      </p:sp>
      <p:sp>
        <p:nvSpPr>
          <p:cNvPr id="15363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AA0339-3B21-437E-96DB-20E941420E5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pPr eaLnBrk="1" hangingPunct="1"/>
            <a:r>
              <a:rPr lang="en-US" dirty="0" smtClean="0"/>
              <a:t>public class </a:t>
            </a:r>
            <a:r>
              <a:rPr lang="en-CA" dirty="0" err="1" smtClean="0"/>
              <a:t>DistanceUtility</a:t>
            </a:r>
            <a:r>
              <a:rPr lang="en-CA" dirty="0" smtClean="0"/>
              <a:t> </a:t>
            </a:r>
            <a:endParaRPr lang="en-US" dirty="0" smtClean="0"/>
          </a:p>
          <a:p>
            <a:pPr eaLnBrk="1" hangingPunct="1"/>
            <a:r>
              <a:rPr lang="en-US" dirty="0" smtClean="0"/>
              <a:t>{</a:t>
            </a:r>
          </a:p>
          <a:p>
            <a:pPr eaLnBrk="1" hangingPunct="1"/>
            <a:r>
              <a:rPr lang="en-US" sz="1400" dirty="0" smtClean="0"/>
              <a:t>	</a:t>
            </a:r>
            <a:r>
              <a:rPr lang="en-CA" sz="1400" dirty="0" smtClean="0"/>
              <a:t>// attributes</a:t>
            </a:r>
            <a:endParaRPr lang="en-US" sz="1400" dirty="0" smtClean="0"/>
          </a:p>
          <a:p>
            <a:pPr eaLnBrk="1" hangingPunct="1"/>
            <a:r>
              <a:rPr lang="en-CA" sz="1400" dirty="0" smtClean="0"/>
              <a:t>	public static final double KILOMETRES_PER_MILE = 1.609344</a:t>
            </a:r>
            <a:r>
              <a:rPr lang="en-US" sz="1400" dirty="0" smtClean="0"/>
              <a:t>;</a:t>
            </a:r>
            <a:endParaRPr lang="en-CA" sz="1400" dirty="0" smtClean="0"/>
          </a:p>
          <a:p>
            <a:pPr eaLnBrk="1" hangingPunct="1"/>
            <a:endParaRPr lang="en-CA" sz="1400" i="1" dirty="0" smtClean="0"/>
          </a:p>
          <a:p>
            <a:pPr eaLnBrk="1" hangingPunct="1"/>
            <a:r>
              <a:rPr lang="en-CA" i="1" dirty="0" smtClean="0"/>
              <a:t>	</a:t>
            </a:r>
            <a:r>
              <a:rPr lang="en-CA" dirty="0" smtClean="0"/>
              <a:t>// constructors</a:t>
            </a:r>
          </a:p>
          <a:p>
            <a:pPr eaLnBrk="1" hangingPunct="1"/>
            <a:r>
              <a:rPr lang="en-CA" dirty="0" smtClean="0"/>
              <a:t>	// suppress default </a:t>
            </a:r>
            <a:r>
              <a:rPr lang="en-CA" dirty="0" err="1" smtClean="0"/>
              <a:t>ctor</a:t>
            </a:r>
            <a:r>
              <a:rPr lang="en-CA" dirty="0" smtClean="0"/>
              <a:t> for non-instantiation</a:t>
            </a:r>
          </a:p>
          <a:p>
            <a:pPr eaLnBrk="1" hangingPunct="1"/>
            <a:r>
              <a:rPr lang="en-CA" i="1" dirty="0" smtClean="0"/>
              <a:t>	</a:t>
            </a:r>
            <a:r>
              <a:rPr lang="en-CA" dirty="0" smtClean="0"/>
              <a:t>private </a:t>
            </a:r>
            <a:r>
              <a:rPr lang="en-CA" dirty="0" err="1" smtClean="0"/>
              <a:t>DistanceUtility</a:t>
            </a:r>
            <a:r>
              <a:rPr lang="en-CA" dirty="0" smtClean="0"/>
              <a:t>()</a:t>
            </a:r>
          </a:p>
          <a:p>
            <a:pPr eaLnBrk="1" hangingPunct="1"/>
            <a:r>
              <a:rPr lang="en-CA" i="1" dirty="0" smtClean="0"/>
              <a:t>	</a:t>
            </a:r>
            <a:r>
              <a:rPr lang="en-CA" dirty="0" smtClean="0"/>
              <a:t>{</a:t>
            </a:r>
          </a:p>
          <a:p>
            <a:pPr eaLnBrk="1" hangingPunct="1"/>
            <a:r>
              <a:rPr lang="en-CA" dirty="0" smtClean="0"/>
              <a:t>		throw new </a:t>
            </a:r>
            <a:r>
              <a:rPr lang="en-CA" dirty="0" err="1" smtClean="0"/>
              <a:t>AssertionError</a:t>
            </a:r>
            <a:r>
              <a:rPr lang="en-CA" dirty="0" smtClean="0"/>
              <a:t>();</a:t>
            </a:r>
          </a:p>
          <a:p>
            <a:pPr eaLnBrk="1" hangingPunct="1"/>
            <a:r>
              <a:rPr lang="en-CA" dirty="0" smtClean="0"/>
              <a:t>	}</a:t>
            </a:r>
            <a:endParaRPr lang="en-US" dirty="0" smtClean="0"/>
          </a:p>
          <a:p>
            <a:pPr eaLnBrk="1" hangingPunct="1"/>
            <a:r>
              <a:rPr lang="en-US" dirty="0" smtClean="0"/>
              <a:t>}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15365" name="TextBox 6"/>
          <p:cNvSpPr txBox="1">
            <a:spLocks noChangeArrowheads="1"/>
          </p:cNvSpPr>
          <p:nvPr/>
        </p:nvSpPr>
        <p:spPr bwMode="auto">
          <a:xfrm>
            <a:off x="533400" y="5867400"/>
            <a:ext cx="13477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latin typeface="Constantia" pitchFamily="18" charset="0"/>
              </a:rPr>
              <a:t>[notes 1.2.3]</a:t>
            </a:r>
            <a:endParaRPr lang="en-US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smtClean="0">
                <a:latin typeface="Courier New" pitchFamily="49" charset="0"/>
                <a:cs typeface="Courier New" pitchFamily="49" charset="0"/>
              </a:rPr>
              <a:t>private</a:t>
            </a:r>
            <a:endParaRPr lang="en-US" b="1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387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5758C-35CD-4940-AEC0-FA44D1A6AAD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CA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dirty="0" smtClean="0"/>
              <a:t>attributes, constructors, and methods cannot be accessed by clients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they are not part of the class API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CA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dirty="0" smtClean="0"/>
              <a:t>attributes, constructors, and methods are accessible only inside the scope of the class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class with only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CA" dirty="0" smtClean="0"/>
              <a:t> constructors indicates to clients that they cannot use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en-CA" dirty="0" smtClean="0"/>
              <a:t> to create instances of the class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3296</TotalTime>
  <Words>1236</Words>
  <Application>Microsoft Office PowerPoint</Application>
  <PresentationFormat>On-screen Show (4:3)</PresentationFormat>
  <Paragraphs>385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Origin</vt:lpstr>
      <vt:lpstr>Utilities (Part 2)</vt:lpstr>
      <vt:lpstr>Goals for Today</vt:lpstr>
      <vt:lpstr>Puzzle 2</vt:lpstr>
      <vt:lpstr>Slide 4</vt:lpstr>
      <vt:lpstr>new DistanceUtility Objects</vt:lpstr>
      <vt:lpstr>Preventing Instantiation</vt:lpstr>
      <vt:lpstr>Version 2 (prevent instantiation)</vt:lpstr>
      <vt:lpstr>Version 2.1 (even better)</vt:lpstr>
      <vt:lpstr>private</vt:lpstr>
      <vt:lpstr>Utilities</vt:lpstr>
      <vt:lpstr>Version 3 (with methods)</vt:lpstr>
      <vt:lpstr>Methods</vt:lpstr>
      <vt:lpstr>Methods</vt:lpstr>
      <vt:lpstr>Parameters</vt:lpstr>
      <vt:lpstr>static Methods</vt:lpstr>
      <vt:lpstr>Invoking Methods</vt:lpstr>
      <vt:lpstr>Pass-by-value with Primitive Types</vt:lpstr>
      <vt:lpstr>Pass-by-value with Primitive Types</vt:lpstr>
      <vt:lpstr>Pass-by-value with Primitive Types</vt:lpstr>
      <vt:lpstr>Pass-by-value with Reference Types</vt:lpstr>
      <vt:lpstr>Pass-by-value with Reference Types</vt:lpstr>
      <vt:lpstr>Exercise for the Student</vt:lpstr>
      <vt:lpstr>Pass-by-value</vt:lpstr>
      <vt:lpstr>Testing</vt:lpstr>
      <vt:lpstr>Version 4 (Javadoc) 1</vt:lpstr>
      <vt:lpstr>Version 4 (Javadoc) 2</vt:lpstr>
      <vt:lpstr>Javadoc</vt:lpstr>
      <vt:lpstr>Javadoc Guidelines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Utilities</dc:title>
  <dc:creator>mab</dc:creator>
  <cp:lastModifiedBy>burton</cp:lastModifiedBy>
  <cp:revision>303</cp:revision>
  <dcterms:created xsi:type="dcterms:W3CDTF">2006-08-16T00:00:00Z</dcterms:created>
  <dcterms:modified xsi:type="dcterms:W3CDTF">2013-01-11T03:39:14Z</dcterms:modified>
</cp:coreProperties>
</file>