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33"/>
  </p:notesMasterIdLst>
  <p:sldIdLst>
    <p:sldId id="336" r:id="rId2"/>
    <p:sldId id="256" r:id="rId3"/>
    <p:sldId id="257" r:id="rId4"/>
    <p:sldId id="258" r:id="rId5"/>
    <p:sldId id="316" r:id="rId6"/>
    <p:sldId id="318" r:id="rId7"/>
    <p:sldId id="319" r:id="rId8"/>
    <p:sldId id="320" r:id="rId9"/>
    <p:sldId id="260" r:id="rId10"/>
    <p:sldId id="261" r:id="rId11"/>
    <p:sldId id="327" r:id="rId12"/>
    <p:sldId id="324" r:id="rId13"/>
    <p:sldId id="325" r:id="rId14"/>
    <p:sldId id="326" r:id="rId15"/>
    <p:sldId id="262" r:id="rId16"/>
    <p:sldId id="263" r:id="rId17"/>
    <p:sldId id="328" r:id="rId18"/>
    <p:sldId id="335" r:id="rId19"/>
    <p:sldId id="264" r:id="rId20"/>
    <p:sldId id="266" r:id="rId21"/>
    <p:sldId id="267" r:id="rId22"/>
    <p:sldId id="268" r:id="rId23"/>
    <p:sldId id="329" r:id="rId24"/>
    <p:sldId id="330" r:id="rId25"/>
    <p:sldId id="331" r:id="rId26"/>
    <p:sldId id="272" r:id="rId27"/>
    <p:sldId id="270" r:id="rId28"/>
    <p:sldId id="273" r:id="rId29"/>
    <p:sldId id="332" r:id="rId30"/>
    <p:sldId id="274" r:id="rId31"/>
    <p:sldId id="334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7FF"/>
    <a:srgbClr val="FF99CC"/>
    <a:srgbClr val="CCFFCC"/>
    <a:srgbClr val="99FFCC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82171" autoAdjust="0"/>
  </p:normalViewPr>
  <p:slideViewPr>
    <p:cSldViewPr showGuides="1">
      <p:cViewPr varScale="1">
        <p:scale>
          <a:sx n="95" d="100"/>
          <a:sy n="95" d="100"/>
        </p:scale>
        <p:origin x="-2094" y="-108"/>
      </p:cViewPr>
      <p:guideLst>
        <p:guide orient="horz" pos="2160"/>
        <p:guide pos="2880"/>
        <p:guide pos="32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3529C0D-8DCF-497C-858D-402E110BFEDE}" type="datetimeFigureOut">
              <a:rPr lang="en-US"/>
              <a:pPr>
                <a:defRPr/>
              </a:pPr>
              <a:t>1/9/2013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EBEA7E0-8E52-46FB-AE9F-C6632010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67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06F28C-0461-497B-B4DB-AF6D2AFF047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8A90EA-3507-4ADF-94D9-3FB89AE7E4B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7B7D3DEC-C620-4040-BAC8-A0DDEA154931}" type="datetime1">
              <a:rPr lang="en-US"/>
              <a:pPr>
                <a:defRPr/>
              </a:pPr>
              <a:t>1/9/2013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C9F27-D056-439C-911A-693FEBFB38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A74E3-F8DE-4DBA-A38B-170508BC9FAE}" type="datetime1">
              <a:rPr lang="en-US"/>
              <a:pPr>
                <a:defRPr/>
              </a:pPr>
              <a:t>1/9/2013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57B54-6AFD-4D3A-B9B2-3E371A8F3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6516E-D92B-4282-BBFE-51F35B9557A1}" type="datetime1">
              <a:rPr lang="en-US"/>
              <a:pPr>
                <a:defRPr/>
              </a:pPr>
              <a:t>1/9/2013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E4540-F403-4AFB-9CEE-A91BA4ADC9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9AB96-91C5-454F-9EED-B27C658BAFDE}" type="datetime1">
              <a:rPr lang="en-US"/>
              <a:pPr>
                <a:defRPr/>
              </a:pPr>
              <a:t>1/9/2013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35866-1CCD-4E20-A9B2-40D721F9D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34265-7E2E-437D-BDBD-1C61B63A39A5}" type="datetime1">
              <a:rPr lang="en-US"/>
              <a:pPr>
                <a:defRPr/>
              </a:pPr>
              <a:t>1/9/2013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2C7A0-164C-4881-AB9F-AEA07D0A5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3334F-6510-44F5-B194-782244934C0E}" type="datetime1">
              <a:rPr lang="en-US"/>
              <a:pPr>
                <a:defRPr/>
              </a:pPr>
              <a:t>1/9/2013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FCAB5-0C61-4C0C-A8AD-BB1D580B93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9F691-5DA0-4BF1-9701-C776FEBDCA67}" type="datetime1">
              <a:rPr lang="en-US"/>
              <a:pPr>
                <a:defRPr/>
              </a:pPr>
              <a:t>1/9/2013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C67C0-9962-45EA-BB55-7F660AA3A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844FB-6ABA-4D5C-80BE-9A24A98B2B41}" type="datetime1">
              <a:rPr lang="en-US"/>
              <a:pPr>
                <a:defRPr/>
              </a:pPr>
              <a:t>1/9/2013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9F609-2131-4B85-80CE-3F19FA9CC5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37D92-0A75-435A-A2F3-647D9A70D9BB}" type="datetime1">
              <a:rPr lang="en-US"/>
              <a:pPr>
                <a:defRPr/>
              </a:pPr>
              <a:t>1/9/2013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D50B8-A001-4C30-94AD-BAB682C175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D9264-2529-47BF-AE5A-1BA69A3C4F7F}" type="datetime1">
              <a:rPr lang="en-US"/>
              <a:pPr>
                <a:defRPr/>
              </a:pPr>
              <a:t>1/9/2013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078DC-BABD-4FF4-9FC0-6414206FB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B8519-6A3F-4869-939E-8E5E83FB1420}" type="datetime1">
              <a:rPr lang="en-US"/>
              <a:pPr>
                <a:defRPr/>
              </a:pPr>
              <a:t>1/9/2013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9F0CE-FC46-47A0-B5BD-13852C8C4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86821-3FBC-476C-AC2C-E8A5DF616F89}" type="datetime1">
              <a:rPr lang="en-US"/>
              <a:pPr>
                <a:defRPr/>
              </a:pPr>
              <a:t>1/9/2013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C2F76-F76B-4D1E-8F84-679C98E73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2A8084-29A2-4C52-8236-8AE0335A1C8A}" type="datetime1">
              <a:rPr lang="en-US"/>
              <a:pPr>
                <a:defRPr/>
              </a:pPr>
              <a:t>1/9/2013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61A441-AA80-4F4F-8FB5-35011DB9B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9" r:id="rId1"/>
    <p:sldLayoutId id="2147484054" r:id="rId2"/>
    <p:sldLayoutId id="2147484055" r:id="rId3"/>
    <p:sldLayoutId id="2147484060" r:id="rId4"/>
    <p:sldLayoutId id="2147484056" r:id="rId5"/>
    <p:sldLayoutId id="2147484057" r:id="rId6"/>
    <p:sldLayoutId id="2147484061" r:id="rId7"/>
    <p:sldLayoutId id="2147484062" r:id="rId8"/>
    <p:sldLayoutId id="2147484063" r:id="rId9"/>
    <p:sldLayoutId id="2147484064" r:id="rId10"/>
    <p:sldLayoutId id="2147484058" r:id="rId11"/>
    <p:sldLayoutId id="214748406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Before we Begin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check the Calendar section of the common course website for your expected readings</a:t>
            </a:r>
          </a:p>
          <a:p>
            <a:endParaRPr lang="en-CA" dirty="0"/>
          </a:p>
          <a:p>
            <a:r>
              <a:rPr lang="en-CA" dirty="0" smtClean="0"/>
              <a:t>departmental “General Prerequisites” for most courses</a:t>
            </a:r>
            <a:endParaRPr lang="en-CA" dirty="0"/>
          </a:p>
          <a:p>
            <a:pPr lvl="1"/>
            <a:r>
              <a:rPr lang="en-CA" dirty="0" smtClean="0"/>
              <a:t>“CSE1030 </a:t>
            </a:r>
            <a:r>
              <a:rPr lang="en-CA" dirty="0"/>
              <a:t>3.0 with a grade of C+ or better </a:t>
            </a:r>
            <a:r>
              <a:rPr lang="en-CA" dirty="0" smtClean="0"/>
              <a:t>“</a:t>
            </a: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2C7A0-164C-4881-AB9F-AEA07D0A5DC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252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Attributes</a:t>
            </a:r>
            <a:endParaRPr lang="en-US" smtClean="0"/>
          </a:p>
        </p:txBody>
      </p:sp>
      <p:sp>
        <p:nvSpPr>
          <p:cNvPr id="1945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14B1CC-9429-489D-B32D-4553ABC9A1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 attribute is a member that holds data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constant attribute is usually declared by specifying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>
                <a:solidFill>
                  <a:srgbClr val="000000"/>
                </a:solidFill>
              </a:rPr>
              <a:t>modifiers</a:t>
            </a:r>
            <a:endParaRPr lang="en-CA" sz="2000" dirty="0" smtClean="0"/>
          </a:p>
          <a:p>
            <a:pPr marL="105156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>
                <a:solidFill>
                  <a:srgbClr val="000000"/>
                </a:solidFill>
              </a:rPr>
              <a:t>access modifier		</a:t>
            </a:r>
            <a:r>
              <a:rPr lang="en-CA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endParaRPr lang="en-CA" sz="21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105156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>
                <a:solidFill>
                  <a:srgbClr val="000000"/>
                </a:solidFill>
                <a:cs typeface="Courier New" pitchFamily="49" charset="0"/>
              </a:rPr>
              <a:t>static modifier		</a:t>
            </a:r>
            <a:r>
              <a:rPr lang="en-CA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static</a:t>
            </a:r>
          </a:p>
          <a:p>
            <a:pPr marL="105156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>
                <a:solidFill>
                  <a:srgbClr val="000000"/>
                </a:solidFill>
                <a:cs typeface="Courier New" pitchFamily="49" charset="0"/>
              </a:rPr>
              <a:t>final modifier 		</a:t>
            </a:r>
            <a:r>
              <a:rPr lang="en-CA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final</a:t>
            </a:r>
            <a:endParaRPr lang="en-CA" dirty="0" smtClean="0"/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type			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double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name			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KILOMETRES_PER_MILE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value		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1.609344</a:t>
            </a:r>
          </a:p>
        </p:txBody>
      </p:sp>
      <p:sp>
        <p:nvSpPr>
          <p:cNvPr id="19461" name="TextBox 6"/>
          <p:cNvSpPr txBox="1">
            <a:spLocks noChangeArrowheads="1"/>
          </p:cNvSpPr>
          <p:nvPr/>
        </p:nvSpPr>
        <p:spPr bwMode="auto">
          <a:xfrm>
            <a:off x="608013" y="1411288"/>
            <a:ext cx="768351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public static final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		   double KILOMETRES_PER_MILE =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1.609344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Attributes</a:t>
            </a:r>
            <a:endParaRPr lang="en-US" smtClean="0"/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CA20D2-0610-45B0-ACB5-CAA44AC1452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attribute names must be unique in a class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scope of an attribute is the entire class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[JBA] and [notes] call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attributes  fields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smtClean="0"/>
              <a:t> Attributes</a:t>
            </a:r>
            <a:endParaRPr lang="en-US" smtClean="0"/>
          </a:p>
        </p:txBody>
      </p:sp>
      <p:sp>
        <p:nvSpPr>
          <p:cNvPr id="2150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4EC922-9C61-4EFA-81D1-DAFD447B9A4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attribute is visible to all clients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attributes break encapsulation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NothingToHide</a:t>
            </a:r>
            <a:r>
              <a:rPr lang="en-CA" dirty="0" smtClean="0"/>
              <a:t> object has no control over the value o f 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clients can put a</a:t>
            </a:r>
            <a:r>
              <a:rPr lang="en-CA" sz="2000" dirty="0" smtClean="0"/>
              <a:t>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NothingToHide</a:t>
            </a:r>
            <a:r>
              <a:rPr lang="en-CA" sz="2000" dirty="0" smtClean="0"/>
              <a:t> </a:t>
            </a:r>
            <a:r>
              <a:rPr lang="en-CA" dirty="0" smtClean="0"/>
              <a:t>object into an invalid state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1905000"/>
            <a:ext cx="7702550" cy="9239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 class NothingToHide 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public int x;  // always positive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}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20725" y="2971800"/>
            <a:ext cx="7702550" cy="9239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client of NothingToHide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NothingToHide h = new NothingToHide();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h.x = 100;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20725" y="5486400"/>
            <a:ext cx="7702550" cy="4667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h.x = -500; // x not positive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smtClean="0"/>
              <a:t> Attributes</a:t>
            </a:r>
            <a:endParaRPr lang="en-US" smtClean="0"/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EB47A8-696E-4E49-A6B7-4C9C5C99017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attribute makes a class brittle in the face of change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attributes are hard to change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they are part of the class API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changing access or type will break </a:t>
            </a:r>
            <a:r>
              <a:rPr lang="en-CA" dirty="0" err="1" smtClean="0"/>
              <a:t>exisiting</a:t>
            </a:r>
            <a:r>
              <a:rPr lang="en-CA" dirty="0" smtClean="0"/>
              <a:t> client code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2276475"/>
            <a:ext cx="7702550" cy="9239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 class NothingToHide 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b="1" u="sng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b="1">
                <a:latin typeface="Courier New" pitchFamily="49" charset="0"/>
                <a:cs typeface="Courier New" pitchFamily="49" charset="0"/>
              </a:rPr>
              <a:t> int x;  // always positive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}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20725" y="3343275"/>
            <a:ext cx="7702550" cy="9239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existing client of NothingToHide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NothingToHide h = new NothingToHide();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h.x = 100;  // no longer compiles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smtClean="0"/>
              <a:t> Attributes</a:t>
            </a:r>
            <a:endParaRPr lang="en-US" smtClean="0"/>
          </a:p>
        </p:txBody>
      </p:sp>
      <p:sp>
        <p:nvSpPr>
          <p:cNvPr id="2355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03E08D-5FCC-4646-B873-902D1A5F825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2857500"/>
            <a:ext cx="8229600" cy="9906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Avoid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attributes in production code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except when you want to expose constant value types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smtClean="0"/>
              <a:t> Attributes</a:t>
            </a:r>
            <a:endParaRPr lang="en-US" smtClean="0"/>
          </a:p>
        </p:txBody>
      </p:sp>
      <p:sp>
        <p:nvSpPr>
          <p:cNvPr id="2457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B8F8AD-668B-4680-A5CC-AB837872F0E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 attribute that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is a per-class member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only one copy of the attribute</a:t>
            </a:r>
            <a:r>
              <a:rPr lang="en-US" dirty="0" smtClean="0"/>
              <a:t>, and the attribute is associated with the class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every object created from a class declaring a static attribute shares the same copy of the attribute</a:t>
            </a:r>
            <a:endParaRPr lang="en-US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textbook uses the term </a:t>
            </a:r>
            <a:r>
              <a:rPr lang="en-CA" i="1" dirty="0" smtClean="0"/>
              <a:t>static variable</a:t>
            </a: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also commonly called </a:t>
            </a:r>
            <a:r>
              <a:rPr lang="en-CA" i="1" dirty="0" smtClean="0"/>
              <a:t>class variable</a:t>
            </a:r>
            <a:endParaRPr lang="en-US" i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smtClean="0"/>
              <a:t> Attributes</a:t>
            </a:r>
            <a:endParaRPr lang="en-US" smtClean="0"/>
          </a:p>
        </p:txBody>
      </p:sp>
      <p:sp>
        <p:nvSpPr>
          <p:cNvPr id="2560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CE2455-FDFD-4C5A-9679-78F55A4A7B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457200" y="1219201"/>
            <a:ext cx="3429000" cy="14478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CA" sz="1600" dirty="0" err="1" smtClean="0"/>
              <a:t>DistanceUtility</a:t>
            </a:r>
            <a:r>
              <a:rPr lang="en-CA" sz="1600" dirty="0" smtClean="0"/>
              <a:t> u =</a:t>
            </a:r>
          </a:p>
          <a:p>
            <a:pPr eaLnBrk="1" hangingPunct="1"/>
            <a:r>
              <a:rPr lang="en-CA" sz="1600" dirty="0" smtClean="0"/>
              <a:t>	new </a:t>
            </a:r>
            <a:r>
              <a:rPr lang="en-CA" sz="1600" dirty="0" err="1" smtClean="0"/>
              <a:t>DistanceUtility</a:t>
            </a:r>
            <a:r>
              <a:rPr lang="en-CA" sz="1600" dirty="0" smtClean="0"/>
              <a:t>();</a:t>
            </a:r>
          </a:p>
          <a:p>
            <a:pPr eaLnBrk="1" hangingPunct="1"/>
            <a:r>
              <a:rPr lang="en-CA" sz="1600" dirty="0" err="1" smtClean="0"/>
              <a:t>DistanceUtility</a:t>
            </a:r>
            <a:r>
              <a:rPr lang="en-CA" sz="1600" dirty="0" smtClean="0"/>
              <a:t> v =</a:t>
            </a:r>
          </a:p>
          <a:p>
            <a:pPr eaLnBrk="1" hangingPunct="1"/>
            <a:r>
              <a:rPr lang="en-CA" sz="1600" dirty="0" smtClean="0"/>
              <a:t>	new </a:t>
            </a:r>
            <a:r>
              <a:rPr lang="en-CA" sz="1600" dirty="0" err="1" smtClean="0"/>
              <a:t>DistanceUtility</a:t>
            </a:r>
            <a:r>
              <a:rPr lang="en-CA" sz="1600" dirty="0" smtClean="0"/>
              <a:t>();</a:t>
            </a:r>
            <a:endParaRPr lang="en-US" sz="1600" dirty="0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600200" y="517525"/>
          <a:ext cx="7239000" cy="14833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276600"/>
                <a:gridCol w="9144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client invocation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u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5623" name="TextBox 10"/>
          <p:cNvSpPr txBox="1">
            <a:spLocks noChangeArrowheads="1"/>
          </p:cNvSpPr>
          <p:nvPr/>
        </p:nvSpPr>
        <p:spPr bwMode="auto">
          <a:xfrm>
            <a:off x="152400" y="5943600"/>
            <a:ext cx="3638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latin typeface="Constantia" pitchFamily="18" charset="0"/>
              </a:rPr>
              <a:t>see [JBA 4.3.3] for another example</a:t>
            </a:r>
            <a:endParaRPr lang="en-US" dirty="0">
              <a:latin typeface="Constantia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00200" y="2590800"/>
          <a:ext cx="7239000" cy="11684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276600"/>
                <a:gridCol w="914400"/>
                <a:gridCol w="30480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500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DistanceUtility</a:t>
                      </a:r>
                      <a:r>
                        <a:rPr lang="en-CA" dirty="0" smtClean="0"/>
                        <a:t> class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KILOMETRES_PER_MILE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1.609344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237038" y="3962400"/>
          <a:ext cx="4602480" cy="11684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640080"/>
                <a:gridCol w="914400"/>
                <a:gridCol w="30480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1000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DistanceUtility</a:t>
                      </a:r>
                      <a:r>
                        <a:rPr lang="en-CA" dirty="0" smtClean="0"/>
                        <a:t> object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???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237038" y="5257800"/>
          <a:ext cx="4602480" cy="11684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640080"/>
                <a:gridCol w="914400"/>
                <a:gridCol w="30480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1100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DistanceUtility</a:t>
                      </a:r>
                      <a:r>
                        <a:rPr lang="en-CA" dirty="0" smtClean="0"/>
                        <a:t> object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???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600200" y="1600200"/>
          <a:ext cx="7239000" cy="741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276600"/>
                <a:gridCol w="9144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v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934200" y="1306513"/>
            <a:ext cx="736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1000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934200" y="1687513"/>
            <a:ext cx="736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1100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57200" y="3581400"/>
            <a:ext cx="2286000" cy="369888"/>
            <a:chOff x="457200" y="3581400"/>
            <a:chExt cx="2286000" cy="369332"/>
          </a:xfrm>
        </p:grpSpPr>
        <p:sp>
          <p:nvSpPr>
            <p:cNvPr id="25696" name="TextBox 16"/>
            <p:cNvSpPr txBox="1">
              <a:spLocks noChangeArrowheads="1"/>
            </p:cNvSpPr>
            <p:nvPr/>
          </p:nvSpPr>
          <p:spPr bwMode="auto">
            <a:xfrm>
              <a:off x="457200" y="3581400"/>
              <a:ext cx="172457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>
                  <a:solidFill>
                    <a:srgbClr val="002060"/>
                  </a:solidFill>
                  <a:latin typeface="Constantia" pitchFamily="18" charset="0"/>
                </a:rPr>
                <a:t>belongs to class</a:t>
              </a:r>
              <a:endParaRPr lang="en-US">
                <a:solidFill>
                  <a:srgbClr val="002060"/>
                </a:solidFill>
                <a:latin typeface="Constantia" pitchFamily="18" charset="0"/>
              </a:endParaRPr>
            </a:p>
          </p:txBody>
        </p:sp>
        <p:cxnSp>
          <p:nvCxnSpPr>
            <p:cNvPr id="19" name="Straight Arrow Connector 18"/>
            <p:cNvCxnSpPr>
              <a:stCxn id="25696" idx="3"/>
            </p:cNvCxnSpPr>
            <p:nvPr/>
          </p:nvCxnSpPr>
          <p:spPr>
            <a:xfrm flipV="1">
              <a:off x="2181225" y="3581400"/>
              <a:ext cx="561975" cy="185459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457200" y="4191000"/>
            <a:ext cx="3581400" cy="646113"/>
            <a:chOff x="457200" y="4191000"/>
            <a:chExt cx="3581400" cy="646331"/>
          </a:xfrm>
        </p:grpSpPr>
        <p:sp>
          <p:nvSpPr>
            <p:cNvPr id="25694" name="TextBox 21"/>
            <p:cNvSpPr txBox="1">
              <a:spLocks noChangeArrowheads="1"/>
            </p:cNvSpPr>
            <p:nvPr/>
          </p:nvSpPr>
          <p:spPr bwMode="auto">
            <a:xfrm>
              <a:off x="457200" y="4191000"/>
              <a:ext cx="2803973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>
                  <a:solidFill>
                    <a:srgbClr val="002060"/>
                  </a:solidFill>
                  <a:latin typeface="Constantia" pitchFamily="18" charset="0"/>
                </a:rPr>
                <a:t>no copy of</a:t>
              </a:r>
            </a:p>
            <a:p>
              <a:r>
                <a:rPr lang="en-CA" b="1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KILOMETRES_PER_MILE</a:t>
              </a:r>
              <a:endParaRPr lang="en-US" b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3352800" y="4572129"/>
              <a:ext cx="685800" cy="1589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Arrow Connector 29"/>
          <p:cNvCxnSpPr/>
          <p:nvPr/>
        </p:nvCxnSpPr>
        <p:spPr>
          <a:xfrm rot="16200000" flipH="1">
            <a:off x="3047206" y="4877594"/>
            <a:ext cx="1296988" cy="6858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smtClean="0"/>
              <a:t> Attribute Client Access </a:t>
            </a:r>
            <a:endParaRPr lang="en-US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6B1FFB-87FA-4C0C-BF24-36B5C8C1BAF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client should access 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 static</a:t>
            </a:r>
            <a:r>
              <a:rPr lang="en-CA" dirty="0" smtClean="0">
                <a:cs typeface="Courier New" pitchFamily="49" charset="0"/>
              </a:rPr>
              <a:t> </a:t>
            </a:r>
            <a:r>
              <a:rPr lang="en-CA" dirty="0" smtClean="0"/>
              <a:t>attribute without requiring an object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use the class name followed by a period followed by the attribute name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  <p:sp>
        <p:nvSpPr>
          <p:cNvPr id="26629" name="TextBox 6"/>
          <p:cNvSpPr txBox="1">
            <a:spLocks noChangeArrowheads="1"/>
          </p:cNvSpPr>
          <p:nvPr/>
        </p:nvSpPr>
        <p:spPr bwMode="auto">
          <a:xfrm>
            <a:off x="720725" y="2967038"/>
            <a:ext cx="7702550" cy="7715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client of DistanceUtility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double kmPerMi = Distance.KILOMETRES_PER_MILE;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smtClean="0"/>
              <a:t> Attribute Client Access </a:t>
            </a:r>
            <a:endParaRPr lang="en-US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6B1FFB-87FA-4C0C-BF24-36B5C8C1BAF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it is legal, </a:t>
            </a:r>
            <a:r>
              <a:rPr lang="en-CA" i="1" dirty="0" smtClean="0"/>
              <a:t>but considered bad form</a:t>
            </a:r>
            <a:r>
              <a:rPr lang="en-CA" dirty="0" smtClean="0"/>
              <a:t>, to access 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 static</a:t>
            </a:r>
            <a:r>
              <a:rPr lang="en-CA" dirty="0" smtClean="0">
                <a:cs typeface="Courier New" pitchFamily="49" charset="0"/>
              </a:rPr>
              <a:t> attribute using an object</a:t>
            </a:r>
            <a:endParaRPr lang="en-CA" dirty="0" smtClean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20725" y="2209800"/>
            <a:ext cx="7702550" cy="9906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client of DistanceUtility; avoid doing this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DistanceUtility u = new DistanceUtility();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double kmPerMi = u.KILOMETRES_PER_MILE;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smtClean="0"/>
              <a:t> Attributes</a:t>
            </a:r>
            <a:endParaRPr lang="en-US" smtClean="0"/>
          </a:p>
        </p:txBody>
      </p:sp>
      <p:sp>
        <p:nvSpPr>
          <p:cNvPr id="27651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2977E2-DFB3-46CE-A730-0BC226A28E8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 attribute (or variable) that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can only be assigned to once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 static final</a:t>
            </a:r>
            <a:r>
              <a:rPr lang="en-CA" b="1" dirty="0" smtClean="0"/>
              <a:t> </a:t>
            </a:r>
            <a:r>
              <a:rPr lang="en-CA" dirty="0" smtClean="0"/>
              <a:t>attributes are typically assigned when they are declared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public static final double</a:t>
            </a:r>
          </a:p>
          <a:p>
            <a:pPr marL="548640" lvl="1" indent="-274320" eaLnBrk="1" fontAlgn="auto" hangingPunct="1">
              <a:spcAft>
                <a:spcPts val="0"/>
              </a:spcAft>
              <a:buNone/>
              <a:defRPr/>
            </a:pP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		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KILOMETRES_PER_MILE = 1.609344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CA" sz="2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 static final</a:t>
            </a:r>
            <a:r>
              <a:rPr lang="en-CA" b="1" dirty="0" smtClean="0"/>
              <a:t> </a:t>
            </a:r>
            <a:r>
              <a:rPr lang="en-CA" dirty="0" smtClean="0"/>
              <a:t>attributes are intended to be constant values that are a meaningful part of the abstraction provided by the class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Utilities (Part 1)</a:t>
            </a:r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/>
              <a:t>Implementing static features</a:t>
            </a:r>
            <a:endParaRPr lang="en-US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9DBD3B-2A02-4D58-B341-427D69BD1D4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smtClean="0"/>
              <a:t> Attributes of Primitive Types</a:t>
            </a:r>
            <a:endParaRPr lang="en-US" smtClean="0"/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A27D60-A2BC-4F35-9A6F-0DC70CBB6D9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attributes of primitive types are constant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8677" name="TextBox 4"/>
          <p:cNvSpPr txBox="1">
            <a:spLocks noChangeArrowheads="1"/>
          </p:cNvSpPr>
          <p:nvPr/>
        </p:nvSpPr>
        <p:spPr bwMode="auto">
          <a:xfrm>
            <a:off x="720725" y="1905000"/>
            <a:ext cx="7702550" cy="9239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 class AlsoNothingToHide 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public static final int x = 100;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}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20725" y="2971800"/>
            <a:ext cx="7702550" cy="12954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client of AlsoNothingToHide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AlsoNothingToHide.x = 88;  // will not compile;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				// attribute is final and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				// previously assigned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smtClean="0"/>
              <a:t> Attributes of Immutable Types</a:t>
            </a:r>
            <a:endParaRPr lang="en-US" smtClean="0"/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5F1B2A-55D4-46E7-8663-AD912917309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attributes of immutable types are constant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also,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CA" dirty="0" smtClean="0"/>
              <a:t> is immutable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it has no methods to change its contents</a:t>
            </a:r>
            <a:endParaRPr lang="en-US" dirty="0"/>
          </a:p>
        </p:txBody>
      </p:sp>
      <p:sp>
        <p:nvSpPr>
          <p:cNvPr id="29701" name="TextBox 4"/>
          <p:cNvSpPr txBox="1">
            <a:spLocks noChangeArrowheads="1"/>
          </p:cNvSpPr>
          <p:nvPr/>
        </p:nvSpPr>
        <p:spPr bwMode="auto">
          <a:xfrm>
            <a:off x="720725" y="1905000"/>
            <a:ext cx="7702550" cy="9239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 class StillNothingToHide 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public static final String x = "peek-a-boo";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}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20725" y="2971800"/>
            <a:ext cx="7702550" cy="16002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client of StillNothingToHide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StillNothingToHide.x = "i-see-you"; 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                         // will not compile;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				// attribute is final and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				// previously assigned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smtClean="0"/>
              <a:t> Attributes of Mutable Types</a:t>
            </a:r>
            <a:endParaRPr lang="en-US" smtClean="0"/>
          </a:p>
        </p:txBody>
      </p:sp>
      <p:sp>
        <p:nvSpPr>
          <p:cNvPr id="3072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EAD816-554B-435A-9F41-6AAFF4B4DDD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attributes of mutable types are not logically constant; their state can be changed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  <p:sp>
        <p:nvSpPr>
          <p:cNvPr id="30725" name="TextBox 6"/>
          <p:cNvSpPr txBox="1">
            <a:spLocks noChangeArrowheads="1"/>
          </p:cNvSpPr>
          <p:nvPr/>
        </p:nvSpPr>
        <p:spPr bwMode="auto">
          <a:xfrm>
            <a:off x="720725" y="2209800"/>
            <a:ext cx="7702550" cy="9239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 class ReallyNothingToHide 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public static final int[] x = { 0, 1, 2 };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}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20725" y="3276600"/>
            <a:ext cx="7702550" cy="24384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client of ReallyNothingToHide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int[] y = { 100, 101, 102, 103 };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ReallyNothingToHide.x = y;	// will not compile;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				// attribute is final and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				// previously assigned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ReallyNothingToHide.x[1] = 10000;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				// works!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smtClean="0"/>
              <a:t> Attributes of Mutable Types</a:t>
            </a:r>
            <a:endParaRPr lang="en-US" smtClean="0"/>
          </a:p>
        </p:txBody>
      </p:sp>
      <p:sp>
        <p:nvSpPr>
          <p:cNvPr id="3174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CC6A41-2189-4995-9BAD-248A3B393C6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52500" y="1524000"/>
          <a:ext cx="7239000" cy="33782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754909"/>
                <a:gridCol w="804334"/>
                <a:gridCol w="1023697"/>
                <a:gridCol w="365606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err="1" smtClean="0">
                          <a:latin typeface="Courier New" pitchFamily="49" charset="0"/>
                          <a:cs typeface="Courier New" pitchFamily="49" charset="0"/>
                        </a:rPr>
                        <a:t>ReallyNothingToHide</a:t>
                      </a:r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CA" sz="1800" b="0" dirty="0" smtClean="0">
                          <a:latin typeface="+mn-lt"/>
                          <a:cs typeface="Courier New" pitchFamily="49" charset="0"/>
                        </a:rPr>
                        <a:t>class</a:t>
                      </a:r>
                      <a:endParaRPr lang="en-US" sz="18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800" dirty="0" smtClean="0"/>
                        <a:t>final</a:t>
                      </a:r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192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700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700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err="1" smtClean="0"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[] </a:t>
                      </a:r>
                      <a:r>
                        <a:rPr lang="en-CA" sz="1800" b="1" dirty="0" err="1" smtClean="0">
                          <a:latin typeface="Courier New" pitchFamily="49" charset="0"/>
                          <a:cs typeface="Courier New" pitchFamily="49" charset="0"/>
                        </a:rPr>
                        <a:t>obj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800" dirty="0" smtClean="0"/>
                        <a:t>not final</a:t>
                      </a:r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sz="1800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800" dirty="0" smtClean="0"/>
                        <a:t>not final</a:t>
                      </a:r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800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800" dirty="0" smtClean="0"/>
                        <a:t>not final</a:t>
                      </a:r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sz="1800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20725" y="5410200"/>
            <a:ext cx="7702550" cy="6096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ReallyNothingToHide.x[1] = 10000;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096000" y="3821113"/>
            <a:ext cx="1600200" cy="369887"/>
            <a:chOff x="6096000" y="3821668"/>
            <a:chExt cx="1600200" cy="369332"/>
          </a:xfrm>
        </p:grpSpPr>
        <p:sp>
          <p:nvSpPr>
            <p:cNvPr id="31797" name="TextBox 9"/>
            <p:cNvSpPr txBox="1">
              <a:spLocks noChangeArrowheads="1"/>
            </p:cNvSpPr>
            <p:nvPr/>
          </p:nvSpPr>
          <p:spPr bwMode="auto">
            <a:xfrm>
              <a:off x="6822243" y="3821668"/>
              <a:ext cx="87395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10000</a:t>
              </a:r>
              <a:endParaRPr lang="en-US" b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 flipV="1">
              <a:off x="6096000" y="3886657"/>
              <a:ext cx="533400" cy="1521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smtClean="0"/>
              <a:t> Attributes of Mutable Types</a:t>
            </a:r>
            <a:endParaRPr lang="en-US" smtClean="0"/>
          </a:p>
        </p:txBody>
      </p:sp>
      <p:sp>
        <p:nvSpPr>
          <p:cNvPr id="32771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9D3638-FB6E-474C-9AB8-99803F13629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attributes of mutable types are not logically constant; their state can be changed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  <p:sp>
        <p:nvSpPr>
          <p:cNvPr id="32773" name="TextBox 6"/>
          <p:cNvSpPr txBox="1">
            <a:spLocks noChangeArrowheads="1"/>
          </p:cNvSpPr>
          <p:nvPr/>
        </p:nvSpPr>
        <p:spPr bwMode="auto">
          <a:xfrm>
            <a:off x="720725" y="2209800"/>
            <a:ext cx="7702550" cy="120015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 class LastNothingToHide 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public static final ArrayList&lt;Integer&gt; x =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				  new ArrayList&lt;Integer&gt;();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}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20725" y="3581400"/>
            <a:ext cx="7702550" cy="24384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client of LastNothingToHide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ArrayList&lt;Integer&gt; y = new ArrayList&lt;Integer&gt;();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LastNothingToHide.x = y;	// will not compile;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				// attribute is final and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				// previously assigned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LastNothingToHide.x.add( 10000 );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				// works!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smtClean="0"/>
              <a:t> Attributes</a:t>
            </a:r>
            <a:endParaRPr lang="en-US" smtClean="0"/>
          </a:p>
        </p:txBody>
      </p:sp>
      <p:sp>
        <p:nvSpPr>
          <p:cNvPr id="3379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C0D712-9A34-4C9C-8C1F-71F05C73F7F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3086100"/>
            <a:ext cx="8229600" cy="6858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Avoid using mutable types as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constants.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>
                <a:latin typeface="Courier New" pitchFamily="49" charset="0"/>
                <a:cs typeface="Courier New" pitchFamily="49" charset="0"/>
              </a:rPr>
              <a:t>new DistanceUtility</a:t>
            </a:r>
            <a:r>
              <a:rPr lang="en-CA" smtClean="0"/>
              <a:t> Objects</a:t>
            </a:r>
            <a:endParaRPr lang="en-US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81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0BFD7D-6DAC-4E06-8F8B-10697F0795C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our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DistanceUtility</a:t>
            </a:r>
            <a:r>
              <a:rPr lang="en-CA" dirty="0" smtClean="0"/>
              <a:t> API does not expose a constructor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but</a:t>
            </a:r>
            <a:endParaRPr lang="en-US" dirty="0" smtClean="0"/>
          </a:p>
          <a:p>
            <a:pPr lvl="4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CA" sz="20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DistanceUtility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u = new </a:t>
            </a:r>
            <a:r>
              <a:rPr lang="en-CA" sz="20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DistanceUtility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/>
              <a:t>	is legal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400" dirty="0" smtClean="0"/>
              <a:t>if you do not define any constructors, Java will generate a default no-argument constructor for you</a:t>
            </a:r>
            <a:endParaRPr lang="en-CA" sz="20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our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DistanceUtility</a:t>
            </a:r>
            <a:r>
              <a:rPr lang="en-CA" dirty="0" smtClean="0"/>
              <a:t> API exposes only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constants (and methods later on)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its state is constant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there is no benefit in instantiating a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DistanceUtility</a:t>
            </a:r>
            <a:r>
              <a:rPr lang="en-CA" dirty="0" smtClean="0"/>
              <a:t> object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client can access the constants (and methods) without creating a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DistanceUtility</a:t>
            </a:r>
            <a:r>
              <a:rPr lang="en-CA" dirty="0" smtClean="0"/>
              <a:t> object</a:t>
            </a:r>
            <a:endParaRPr lang="en-US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double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kmPerMi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DistanceUtility.KILOMETRES_PER_MILE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sz="20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can prevent instantiation by declaring 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dirty="0" smtClean="0">
                <a:cs typeface="Courier New" pitchFamily="49" charset="0"/>
              </a:rPr>
              <a:t> constructor</a:t>
            </a:r>
          </a:p>
        </p:txBody>
      </p:sp>
      <p:sp>
        <p:nvSpPr>
          <p:cNvPr id="358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Preventing Instantiation</a:t>
            </a:r>
            <a:endParaRPr lang="en-US" smtClean="0"/>
          </a:p>
        </p:txBody>
      </p:sp>
      <p:sp>
        <p:nvSpPr>
          <p:cNvPr id="35844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329F08-39B5-4CF0-93EB-EE574C6606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Version 2 (prevent instantiation)</a:t>
            </a:r>
            <a:endParaRPr lang="en-US" smtClean="0"/>
          </a:p>
        </p:txBody>
      </p:sp>
      <p:sp>
        <p:nvSpPr>
          <p:cNvPr id="3686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0C669A-9056-43CF-9003-E4A73A3D55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eaLnBrk="1" hangingPunct="1"/>
            <a:r>
              <a:rPr lang="en-US" dirty="0" smtClean="0"/>
              <a:t>public class </a:t>
            </a:r>
            <a:r>
              <a:rPr lang="en-CA" dirty="0" err="1" smtClean="0"/>
              <a:t>DistanceUtility</a:t>
            </a:r>
            <a:r>
              <a:rPr lang="en-CA" dirty="0" smtClean="0"/>
              <a:t> </a:t>
            </a:r>
            <a:endParaRPr lang="en-US" dirty="0" smtClean="0"/>
          </a:p>
          <a:p>
            <a:pPr eaLnBrk="1" hangingPunct="1"/>
            <a:r>
              <a:rPr lang="en-US" dirty="0" smtClean="0"/>
              <a:t>{</a:t>
            </a:r>
          </a:p>
          <a:p>
            <a:pPr eaLnBrk="1" hangingPunct="1"/>
            <a:r>
              <a:rPr lang="en-CA" sz="1400" dirty="0" smtClean="0"/>
              <a:t>	// attributes</a:t>
            </a:r>
            <a:endParaRPr lang="en-US" sz="1400" dirty="0" smtClean="0"/>
          </a:p>
          <a:p>
            <a:pPr eaLnBrk="1" hangingPunct="1"/>
            <a:r>
              <a:rPr lang="en-CA" sz="1400" dirty="0" smtClean="0"/>
              <a:t>	public static final double KILOMETRES_PER_MILE = 1.609344</a:t>
            </a:r>
            <a:r>
              <a:rPr lang="en-US" sz="1400" dirty="0" smtClean="0"/>
              <a:t>;</a:t>
            </a:r>
            <a:endParaRPr lang="en-CA" sz="1400" dirty="0" smtClean="0"/>
          </a:p>
          <a:p>
            <a:pPr eaLnBrk="1" hangingPunct="1"/>
            <a:endParaRPr lang="en-CA" sz="1400" i="1" dirty="0" smtClean="0"/>
          </a:p>
          <a:p>
            <a:pPr eaLnBrk="1" hangingPunct="1"/>
            <a:r>
              <a:rPr lang="en-CA" i="1" dirty="0" smtClean="0"/>
              <a:t>	</a:t>
            </a:r>
            <a:r>
              <a:rPr lang="en-CA" dirty="0" smtClean="0"/>
              <a:t>// constructors</a:t>
            </a:r>
          </a:p>
          <a:p>
            <a:pPr eaLnBrk="1" hangingPunct="1"/>
            <a:r>
              <a:rPr lang="en-CA" dirty="0" smtClean="0"/>
              <a:t>	// suppress default </a:t>
            </a:r>
            <a:r>
              <a:rPr lang="en-CA" dirty="0" err="1" smtClean="0"/>
              <a:t>ctor</a:t>
            </a:r>
            <a:r>
              <a:rPr lang="en-CA" dirty="0" smtClean="0"/>
              <a:t> for non-instantiation</a:t>
            </a:r>
          </a:p>
          <a:p>
            <a:pPr eaLnBrk="1" hangingPunct="1"/>
            <a:r>
              <a:rPr lang="en-CA" i="1" dirty="0" smtClean="0"/>
              <a:t>	</a:t>
            </a:r>
            <a:r>
              <a:rPr lang="en-CA" dirty="0" smtClean="0"/>
              <a:t>private </a:t>
            </a:r>
            <a:r>
              <a:rPr lang="en-CA" dirty="0" err="1" smtClean="0"/>
              <a:t>DistanceUtility</a:t>
            </a:r>
            <a:r>
              <a:rPr lang="en-CA" dirty="0" smtClean="0"/>
              <a:t>()</a:t>
            </a:r>
          </a:p>
          <a:p>
            <a:pPr eaLnBrk="1" hangingPunct="1"/>
            <a:r>
              <a:rPr lang="en-CA" i="1" dirty="0" smtClean="0"/>
              <a:t>	</a:t>
            </a:r>
            <a:r>
              <a:rPr lang="en-CA" dirty="0" smtClean="0"/>
              <a:t>{}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}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6869" name="TextBox 6"/>
          <p:cNvSpPr txBox="1">
            <a:spLocks noChangeArrowheads="1"/>
          </p:cNvSpPr>
          <p:nvPr/>
        </p:nvSpPr>
        <p:spPr bwMode="auto">
          <a:xfrm>
            <a:off x="533400" y="5867400"/>
            <a:ext cx="13477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[notes 1.2.3]</a:t>
            </a:r>
            <a:endParaRPr lang="en-US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Version 2.1 (even better)</a:t>
            </a:r>
            <a:endParaRPr lang="en-US" smtClean="0"/>
          </a:p>
        </p:txBody>
      </p:sp>
      <p:sp>
        <p:nvSpPr>
          <p:cNvPr id="37891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A996C1-0CAA-429F-83CD-8E67DFFF313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eaLnBrk="1" hangingPunct="1"/>
            <a:r>
              <a:rPr lang="en-US" dirty="0" smtClean="0"/>
              <a:t>public class </a:t>
            </a:r>
            <a:r>
              <a:rPr lang="en-CA" dirty="0" err="1" smtClean="0"/>
              <a:t>DistanceUtility</a:t>
            </a:r>
            <a:r>
              <a:rPr lang="en-CA" dirty="0" smtClean="0"/>
              <a:t> </a:t>
            </a:r>
            <a:endParaRPr lang="en-US" dirty="0" smtClean="0"/>
          </a:p>
          <a:p>
            <a:pPr eaLnBrk="1" hangingPunct="1"/>
            <a:r>
              <a:rPr lang="en-US" dirty="0" smtClean="0"/>
              <a:t>{</a:t>
            </a:r>
          </a:p>
          <a:p>
            <a:pPr eaLnBrk="1" hangingPunct="1"/>
            <a:r>
              <a:rPr lang="en-US" sz="1400" dirty="0" smtClean="0"/>
              <a:t>	</a:t>
            </a:r>
            <a:r>
              <a:rPr lang="en-CA" sz="1400" dirty="0" smtClean="0"/>
              <a:t>// attributes</a:t>
            </a:r>
            <a:endParaRPr lang="en-US" sz="1400" dirty="0" smtClean="0"/>
          </a:p>
          <a:p>
            <a:pPr eaLnBrk="1" hangingPunct="1"/>
            <a:r>
              <a:rPr lang="en-CA" sz="1400" dirty="0" smtClean="0"/>
              <a:t>	public static final double KILOMETRES_PER_MILE = 1.609344</a:t>
            </a:r>
            <a:r>
              <a:rPr lang="en-US" sz="1400" dirty="0" smtClean="0"/>
              <a:t>;</a:t>
            </a:r>
            <a:endParaRPr lang="en-CA" sz="1400" dirty="0" smtClean="0"/>
          </a:p>
          <a:p>
            <a:pPr eaLnBrk="1" hangingPunct="1"/>
            <a:endParaRPr lang="en-CA" sz="1400" i="1" dirty="0" smtClean="0"/>
          </a:p>
          <a:p>
            <a:pPr eaLnBrk="1" hangingPunct="1"/>
            <a:r>
              <a:rPr lang="en-CA" i="1" dirty="0" smtClean="0"/>
              <a:t>	</a:t>
            </a:r>
            <a:r>
              <a:rPr lang="en-CA" dirty="0" smtClean="0"/>
              <a:t>// constructors</a:t>
            </a:r>
          </a:p>
          <a:p>
            <a:pPr eaLnBrk="1" hangingPunct="1"/>
            <a:r>
              <a:rPr lang="en-CA" dirty="0" smtClean="0"/>
              <a:t>	// suppress default </a:t>
            </a:r>
            <a:r>
              <a:rPr lang="en-CA" dirty="0" err="1" smtClean="0"/>
              <a:t>ctor</a:t>
            </a:r>
            <a:r>
              <a:rPr lang="en-CA" dirty="0" smtClean="0"/>
              <a:t> for non-instantiation</a:t>
            </a:r>
          </a:p>
          <a:p>
            <a:pPr eaLnBrk="1" hangingPunct="1"/>
            <a:r>
              <a:rPr lang="en-CA" i="1" dirty="0" smtClean="0"/>
              <a:t>	</a:t>
            </a:r>
            <a:r>
              <a:rPr lang="en-CA" dirty="0" smtClean="0"/>
              <a:t>private </a:t>
            </a:r>
            <a:r>
              <a:rPr lang="en-CA" dirty="0" err="1" smtClean="0"/>
              <a:t>DistanceUtility</a:t>
            </a:r>
            <a:r>
              <a:rPr lang="en-CA" dirty="0" smtClean="0"/>
              <a:t>()</a:t>
            </a:r>
          </a:p>
          <a:p>
            <a:pPr eaLnBrk="1" hangingPunct="1"/>
            <a:r>
              <a:rPr lang="en-CA" i="1" dirty="0" smtClean="0"/>
              <a:t>	</a:t>
            </a:r>
            <a:r>
              <a:rPr lang="en-CA" dirty="0" smtClean="0"/>
              <a:t>{</a:t>
            </a:r>
          </a:p>
          <a:p>
            <a:pPr eaLnBrk="1" hangingPunct="1"/>
            <a:r>
              <a:rPr lang="en-CA" dirty="0" smtClean="0"/>
              <a:t>		throw new </a:t>
            </a:r>
            <a:r>
              <a:rPr lang="en-CA" dirty="0" err="1" smtClean="0"/>
              <a:t>AssertionError</a:t>
            </a:r>
            <a:r>
              <a:rPr lang="en-CA" dirty="0" smtClean="0"/>
              <a:t>();</a:t>
            </a:r>
          </a:p>
          <a:p>
            <a:pPr eaLnBrk="1" hangingPunct="1"/>
            <a:r>
              <a:rPr lang="en-CA" dirty="0" smtClean="0"/>
              <a:t>	}</a:t>
            </a:r>
            <a:endParaRPr lang="en-US" dirty="0" smtClean="0"/>
          </a:p>
          <a:p>
            <a:pPr eaLnBrk="1" hangingPunct="1"/>
            <a:r>
              <a:rPr lang="en-US" dirty="0" smtClean="0"/>
              <a:t>}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7893" name="TextBox 6"/>
          <p:cNvSpPr txBox="1">
            <a:spLocks noChangeArrowheads="1"/>
          </p:cNvSpPr>
          <p:nvPr/>
        </p:nvSpPr>
        <p:spPr bwMode="auto">
          <a:xfrm>
            <a:off x="533400" y="5867400"/>
            <a:ext cx="13477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[notes 1.2.3]</a:t>
            </a:r>
            <a:endParaRPr lang="en-US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Goals for Today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initiate the design of simple class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learn about class attributes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public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static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final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learn about preventing class instantiation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1E3681-10F2-45F1-82F5-82D898553F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>
                <a:latin typeface="Courier New" pitchFamily="49" charset="0"/>
                <a:cs typeface="Courier New" pitchFamily="49" charset="0"/>
              </a:rPr>
              <a:t>private</a:t>
            </a:r>
            <a:endParaRPr lang="en-US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891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913969-A649-4AF7-AC7E-C0E8F4773B0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dirty="0" smtClean="0"/>
              <a:t>attributes, constructors, and methods cannot be accessed by clients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they are not part of the class API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dirty="0" smtClean="0"/>
              <a:t>attributes, constructors, and methods are accessible only inside the scope of the class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class with only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dirty="0" smtClean="0"/>
              <a:t> constructors indicates to clients that they cannot use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CA" dirty="0" smtClean="0"/>
              <a:t> to create instances of the class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Puzzle 2</a:t>
            </a:r>
            <a:endParaRPr lang="en-US" smtClean="0"/>
          </a:p>
        </p:txBody>
      </p:sp>
      <p:sp>
        <p:nvSpPr>
          <p:cNvPr id="3993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13ACF5-CDF8-4056-8AC3-BEEE73A33DE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1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what does the following program print?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public class Puzzle02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CA" sz="19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    final long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           MICROS_PER_DAY = 24 * 60 * 60 * 1000 * 1000;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    final long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           MILLIS_PER_DAY = 24 * 60 * 60 * 1000;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9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(MICROS_PER_DAY / MILLIS_PER_DAY);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Motivation</a:t>
            </a:r>
            <a:endParaRPr lang="en-US" smtClean="0"/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174FF2-EBCE-4F68-B84F-F2BB28293D3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you want to produce a software product that is to be used in many different countries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many different systems of measurement; for example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distance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metre/kilometre versus yard/mile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volume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teaspoon/tablespoon/cup versus millilitre/litre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force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err="1" smtClean="0"/>
              <a:t>newton</a:t>
            </a:r>
            <a:r>
              <a:rPr lang="en-CA" dirty="0" smtClean="0"/>
              <a:t> versus pound-force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currency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CAN dollar versus US dollar versus euro versus 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Errors in Converting Units</a:t>
            </a:r>
            <a:endParaRPr lang="en-US" smtClean="0"/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24C919-D5EC-4E9E-B1BC-7E09EF951EE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errors in converting units can have catastrophic consequences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NASA Mars Climate </a:t>
            </a:r>
            <a:r>
              <a:rPr lang="en-CA" dirty="0" err="1" smtClean="0"/>
              <a:t>Orbiter</a:t>
            </a:r>
            <a:endParaRPr lang="en-CA" dirty="0" smtClean="0"/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destroyed by navigation error caused by one subcontractor using Imperial units (pound-force) instead of metric (</a:t>
            </a:r>
            <a:r>
              <a:rPr lang="en-CA" dirty="0" err="1" smtClean="0"/>
              <a:t>newton</a:t>
            </a:r>
            <a:r>
              <a:rPr lang="en-CA" dirty="0" smtClean="0"/>
              <a:t>)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drug over/</a:t>
            </a:r>
            <a:r>
              <a:rPr lang="en-CA" dirty="0" err="1" smtClean="0"/>
              <a:t>underdosing</a:t>
            </a:r>
            <a:endParaRPr lang="en-CA" dirty="0" smtClean="0"/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“Tenfold errors in </a:t>
            </a:r>
            <a:r>
              <a:rPr lang="en-CA" dirty="0" err="1" smtClean="0"/>
              <a:t>pediatric</a:t>
            </a:r>
            <a:r>
              <a:rPr lang="en-CA" dirty="0" smtClean="0"/>
              <a:t> doses are not uncommon. ”</a:t>
            </a:r>
          </a:p>
          <a:p>
            <a:pPr lvl="4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CA" dirty="0" err="1" smtClean="0"/>
              <a:t>Pediatric</a:t>
            </a:r>
            <a:r>
              <a:rPr lang="en-CA" dirty="0" smtClean="0"/>
              <a:t> medication errors: predicting and preventing tenfold disasters. Journal of Clinical Pharmacology, 34(11):1043-5, 1994.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Review: Java Class</a:t>
            </a:r>
            <a:endParaRPr lang="en-US" smtClean="0"/>
          </a:p>
        </p:txBody>
      </p:sp>
      <p:sp>
        <p:nvSpPr>
          <p:cNvPr id="1536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D0C087-6213-463C-8FB5-039BA70A082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class is a model of a thing or concept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in Java, a class is the blueprint for creating objects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attributes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structure of an object; its components and the information (data) contained by the object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methods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behaviour of an object; what an object can do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Designing a Class</a:t>
            </a:r>
            <a:endParaRPr lang="en-US" smtClean="0"/>
          </a:p>
        </p:txBody>
      </p:sp>
      <p:sp>
        <p:nvSpPr>
          <p:cNvPr id="1638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A43D0D-5461-499A-A30C-DCD603AA3C3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to decide what attributes and methods a class must provide, you need to understand the problem you are trying to solve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attributes and methods you provide (the abstraction you provide) depends entirely on the requirements of the problem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0" y="4038600"/>
          <a:ext cx="228600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0" dirty="0" smtClean="0">
                          <a:solidFill>
                            <a:schemeClr val="tx1"/>
                          </a:solidFill>
                        </a:rPr>
                        <a:t>Person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appearance</a:t>
                      </a:r>
                    </a:p>
                    <a:p>
                      <a:pPr algn="ctr"/>
                      <a:r>
                        <a:rPr lang="en-CA" dirty="0" smtClean="0"/>
                        <a:t>voice</a:t>
                      </a:r>
                    </a:p>
                    <a:p>
                      <a:pPr algn="ctr"/>
                      <a:r>
                        <a:rPr lang="en-CA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draw()</a:t>
                      </a:r>
                    </a:p>
                    <a:p>
                      <a:pPr algn="ctr"/>
                      <a:r>
                        <a:rPr lang="en-CA" dirty="0" smtClean="0"/>
                        <a:t>talk()</a:t>
                      </a:r>
                    </a:p>
                    <a:p>
                      <a:pPr algn="ctr"/>
                      <a:r>
                        <a:rPr lang="en-CA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410200" y="4038600"/>
          <a:ext cx="274320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0" dirty="0" smtClean="0">
                          <a:solidFill>
                            <a:schemeClr val="tx1"/>
                          </a:solidFill>
                        </a:rPr>
                        <a:t>Person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age</a:t>
                      </a:r>
                    </a:p>
                    <a:p>
                      <a:pPr algn="ctr"/>
                      <a:r>
                        <a:rPr lang="en-CA" dirty="0" smtClean="0"/>
                        <a:t>photograph</a:t>
                      </a:r>
                    </a:p>
                    <a:p>
                      <a:pPr algn="ctr"/>
                      <a:r>
                        <a:rPr lang="en-CA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err="1" smtClean="0"/>
                        <a:t>compatibleWith</a:t>
                      </a:r>
                      <a:r>
                        <a:rPr lang="en-CA" dirty="0" smtClean="0"/>
                        <a:t>(Person)</a:t>
                      </a:r>
                    </a:p>
                    <a:p>
                      <a:pPr algn="ctr"/>
                      <a:r>
                        <a:rPr lang="en-CA" dirty="0" smtClean="0"/>
                        <a:t>contact ()</a:t>
                      </a:r>
                    </a:p>
                    <a:p>
                      <a:pPr algn="ctr"/>
                      <a:r>
                        <a:rPr lang="en-CA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438400" y="3581400"/>
            <a:ext cx="2044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video game person</a:t>
            </a:r>
            <a:endParaRPr lang="en-US">
              <a:latin typeface="Constantia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638800" y="3581400"/>
            <a:ext cx="2295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dating service person</a:t>
            </a:r>
            <a:endParaRPr lang="en-US">
              <a:latin typeface="Constantia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04800" y="4038600"/>
          <a:ext cx="1676400" cy="247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0" dirty="0" smtClean="0">
                          <a:solidFill>
                            <a:schemeClr val="tx1"/>
                          </a:solidFill>
                        </a:rPr>
                        <a:t>class name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 smtClean="0"/>
                    </a:p>
                    <a:p>
                      <a:pPr algn="ctr"/>
                      <a:r>
                        <a:rPr lang="en-CA" dirty="0" smtClean="0"/>
                        <a:t>attributes</a:t>
                      </a:r>
                    </a:p>
                    <a:p>
                      <a:pPr algn="ctr"/>
                      <a:endParaRPr lang="en-CA" dirty="0" smtClean="0"/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methods</a:t>
                      </a:r>
                    </a:p>
                    <a:p>
                      <a:pPr algn="ctr"/>
                      <a:endParaRPr lang="en-CA" dirty="0" smtClean="0"/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Right Arrow 11"/>
          <p:cNvSpPr/>
          <p:nvPr/>
        </p:nvSpPr>
        <p:spPr>
          <a:xfrm>
            <a:off x="1752600" y="4114800"/>
            <a:ext cx="381000" cy="30480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1752600" y="4724400"/>
            <a:ext cx="381000" cy="30480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1752600" y="5638800"/>
            <a:ext cx="381000" cy="30480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Designing a Class to Convert Distances</a:t>
            </a:r>
            <a:endParaRPr lang="en-US" smtClean="0"/>
          </a:p>
        </p:txBody>
      </p:sp>
      <p:sp>
        <p:nvSpPr>
          <p:cNvPr id="17411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5F4AE9-1A93-475D-A4D3-5D62B6E8542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design a class to convert between kilometres and miles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what attributes are needed?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number of kilometres per mile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note: the number of kilometres in a mile never changes; it is genuinely a constant value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attributes that are constant have all uppercase names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905000" y="4191000"/>
          <a:ext cx="5334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DistanceUtility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KILOMETRES_PER_MILE : </a:t>
                      </a:r>
                      <a:r>
                        <a:rPr lang="en-CA" b="1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double</a:t>
                      </a:r>
                      <a:endParaRPr lang="en-US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b="1" dirty="0" smtClean="0">
                        <a:solidFill>
                          <a:srgbClr val="7030A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endParaRPr lang="en-US" b="1" dirty="0">
                        <a:solidFill>
                          <a:srgbClr val="7030A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391400" y="4572000"/>
            <a:ext cx="1539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FF0000"/>
                </a:solidFill>
                <a:latin typeface="Constantia" pitchFamily="18" charset="0"/>
              </a:rPr>
              <a:t>attribute type</a:t>
            </a:r>
            <a:endParaRPr lang="en-US">
              <a:solidFill>
                <a:srgbClr val="FF000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Version 1</a:t>
            </a:r>
            <a:endParaRPr lang="en-US" smtClean="0"/>
          </a:p>
        </p:txBody>
      </p:sp>
      <p:sp>
        <p:nvSpPr>
          <p:cNvPr id="1843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E37519-984E-4F06-8C0A-31AD48E9955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6482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public class </a:t>
            </a:r>
            <a:r>
              <a:rPr lang="en-US" sz="1800" dirty="0" err="1" smtClean="0"/>
              <a:t>DistanceUtility</a:t>
            </a:r>
            <a:endParaRPr lang="en-US" sz="1800" dirty="0" smtClean="0"/>
          </a:p>
          <a:p>
            <a:pPr eaLnBrk="1" hangingPunct="1"/>
            <a:r>
              <a:rPr lang="en-US" sz="1800" dirty="0" smtClean="0"/>
              <a:t>{</a:t>
            </a:r>
          </a:p>
          <a:p>
            <a:pPr eaLnBrk="1" hangingPunct="1"/>
            <a:r>
              <a:rPr lang="en-CA" sz="1800" dirty="0" smtClean="0"/>
              <a:t>	// attributes</a:t>
            </a:r>
            <a:endParaRPr lang="en-US" sz="1800" dirty="0" smtClean="0"/>
          </a:p>
          <a:p>
            <a:pPr eaLnBrk="1" hangingPunct="1"/>
            <a:r>
              <a:rPr lang="en-CA" sz="1800" dirty="0" smtClean="0"/>
              <a:t>	public static final</a:t>
            </a:r>
          </a:p>
          <a:p>
            <a:pPr eaLnBrk="1" hangingPunct="1"/>
            <a:r>
              <a:rPr lang="en-CA" sz="1800" dirty="0" smtClean="0"/>
              <a:t>			double KILOMETRES_PER_MILE = 1.609344</a:t>
            </a:r>
            <a:r>
              <a:rPr lang="en-US" sz="1800" dirty="0" smtClean="0"/>
              <a:t>;</a:t>
            </a:r>
            <a:endParaRPr lang="en-CA" sz="1800" i="1" dirty="0" smtClean="0"/>
          </a:p>
          <a:p>
            <a:pPr eaLnBrk="1" hangingPunct="1"/>
            <a:r>
              <a:rPr lang="en-US" sz="1800" dirty="0" smtClean="0"/>
              <a:t>}</a:t>
            </a:r>
          </a:p>
          <a:p>
            <a:pPr eaLnBrk="1" hangingPunct="1"/>
            <a:endParaRPr lang="en-US" sz="1800" dirty="0" smtClean="0"/>
          </a:p>
          <a:p>
            <a:pPr eaLnBrk="1" hangingPunct="1"/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2800</TotalTime>
  <Words>1232</Words>
  <Application>Microsoft Office PowerPoint</Application>
  <PresentationFormat>On-screen Show (4:3)</PresentationFormat>
  <Paragraphs>366</Paragraphs>
  <Slides>31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Origin</vt:lpstr>
      <vt:lpstr>Before we Begin</vt:lpstr>
      <vt:lpstr>Utilities (Part 1)</vt:lpstr>
      <vt:lpstr>Goals for Today</vt:lpstr>
      <vt:lpstr>Motivation</vt:lpstr>
      <vt:lpstr>Errors in Converting Units</vt:lpstr>
      <vt:lpstr>Review: Java Class</vt:lpstr>
      <vt:lpstr>Designing a Class</vt:lpstr>
      <vt:lpstr>Designing a Class to Convert Distances</vt:lpstr>
      <vt:lpstr>Version 1</vt:lpstr>
      <vt:lpstr>Attributes</vt:lpstr>
      <vt:lpstr>Attributes</vt:lpstr>
      <vt:lpstr>public Attributes</vt:lpstr>
      <vt:lpstr>public Attributes</vt:lpstr>
      <vt:lpstr>public Attributes</vt:lpstr>
      <vt:lpstr>static Attributes</vt:lpstr>
      <vt:lpstr>static Attributes</vt:lpstr>
      <vt:lpstr>static Attribute Client Access </vt:lpstr>
      <vt:lpstr>static Attribute Client Access </vt:lpstr>
      <vt:lpstr>final Attributes</vt:lpstr>
      <vt:lpstr>final Attributes of Primitive Types</vt:lpstr>
      <vt:lpstr>final Attributes of Immutable Types</vt:lpstr>
      <vt:lpstr>final Attributes of Mutable Types</vt:lpstr>
      <vt:lpstr>final Attributes of Mutable Types</vt:lpstr>
      <vt:lpstr>final Attributes of Mutable Types</vt:lpstr>
      <vt:lpstr>final Attributes</vt:lpstr>
      <vt:lpstr>new DistanceUtility Objects</vt:lpstr>
      <vt:lpstr>Preventing Instantiation</vt:lpstr>
      <vt:lpstr>Version 2 (prevent instantiation)</vt:lpstr>
      <vt:lpstr>Version 2.1 (even better)</vt:lpstr>
      <vt:lpstr>private</vt:lpstr>
      <vt:lpstr>Puzzle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 Ma</cp:lastModifiedBy>
  <cp:revision>258</cp:revision>
  <dcterms:created xsi:type="dcterms:W3CDTF">2006-08-16T00:00:00Z</dcterms:created>
  <dcterms:modified xsi:type="dcterms:W3CDTF">2013-01-09T15:14:33Z</dcterms:modified>
</cp:coreProperties>
</file>