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28" r:id="rId2"/>
  </p:sldMasterIdLst>
  <p:notesMasterIdLst>
    <p:notesMasterId r:id="rId27"/>
  </p:notesMasterIdLst>
  <p:sldIdLst>
    <p:sldId id="304" r:id="rId3"/>
    <p:sldId id="331" r:id="rId4"/>
    <p:sldId id="332" r:id="rId5"/>
    <p:sldId id="333" r:id="rId6"/>
    <p:sldId id="305" r:id="rId7"/>
    <p:sldId id="312" r:id="rId8"/>
    <p:sldId id="316" r:id="rId9"/>
    <p:sldId id="310" r:id="rId10"/>
    <p:sldId id="311" r:id="rId11"/>
    <p:sldId id="317" r:id="rId12"/>
    <p:sldId id="315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64" d="100"/>
          <a:sy n="64" d="100"/>
        </p:scale>
        <p:origin x="-1656" y="-62"/>
      </p:cViewPr>
      <p:guideLst>
        <p:guide orient="horz" pos="2112"/>
        <p:guide orient="horz" pos="1056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login 5065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214ED-EA22-499C-A2E2-71B68A67A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CSE318</a:t>
            </a:r>
          </a:p>
          <a:p>
            <a:r>
              <a:rPr lang="en-US" dirty="0" smtClean="0"/>
              <a:t>49 + 48 +</a:t>
            </a:r>
            <a:r>
              <a:rPr lang="en-US" baseline="0" dirty="0" smtClean="0"/>
              <a:t> 51 + 48 + 122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(String s : t)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(s);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01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Map.Entry</a:t>
            </a:r>
            <a:r>
              <a:rPr lang="en-US" dirty="0" smtClean="0"/>
              <a:t>&lt;String, Integer&gt; e : </a:t>
            </a:r>
            <a:r>
              <a:rPr lang="en-US" dirty="0" err="1" smtClean="0"/>
              <a:t>p.entrySet</a:t>
            </a:r>
            <a:r>
              <a:rPr lang="en-US" dirty="0" smtClean="0"/>
              <a:t>())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e.getKey</a:t>
            </a:r>
            <a:r>
              <a:rPr lang="en-US" dirty="0" smtClean="0"/>
              <a:t>() + ": " + </a:t>
            </a:r>
            <a:r>
              <a:rPr lang="en-US" dirty="0" err="1" smtClean="0"/>
              <a:t>e.getValue</a:t>
            </a:r>
            <a:r>
              <a:rPr lang="en-US" dirty="0" smtClean="0"/>
              <a:t>());</a:t>
            </a:r>
          </a:p>
          <a:p>
            <a:endParaRPr lang="en-US" dirty="0" smtClean="0"/>
          </a:p>
          <a:p>
            <a:r>
              <a:rPr lang="en-US" dirty="0" smtClean="0"/>
              <a:t>for</a:t>
            </a:r>
            <a:r>
              <a:rPr lang="en-US" baseline="0" dirty="0" smtClean="0"/>
              <a:t> (String s : </a:t>
            </a:r>
            <a:r>
              <a:rPr lang="en-US" baseline="0" dirty="0" err="1" smtClean="0"/>
              <a:t>p.keySet</a:t>
            </a:r>
            <a:r>
              <a:rPr lang="en-US" baseline="0" dirty="0" smtClean="0"/>
              <a:t>())</a:t>
            </a:r>
          </a:p>
          <a:p>
            <a:r>
              <a:rPr lang="en-US" baseline="0" dirty="0" smtClean="0"/>
              <a:t>  </a:t>
            </a:r>
            <a:r>
              <a:rPr lang="en-US" baseline="0" dirty="0" err="1" smtClean="0"/>
              <a:t>System.out.println</a:t>
            </a:r>
            <a:r>
              <a:rPr lang="en-US" baseline="0" dirty="0" smtClean="0"/>
              <a:t>(s + “: “ + </a:t>
            </a:r>
            <a:r>
              <a:rPr lang="en-US" baseline="0" dirty="0" err="1" smtClean="0"/>
              <a:t>p.get</a:t>
            </a:r>
            <a:r>
              <a:rPr lang="en-US" baseline="0" dirty="0" smtClean="0"/>
              <a:t>(s));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7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FB733-ED93-467A-860A-83C46D1520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268ED-0466-4C12-A80F-C94F2F3B02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C3983-BE4D-4B1E-B335-4C560E1288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64279-CC22-4939-A8F2-50F9F9B8D7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D1C0C-6AA3-4976-A7AA-8F99EA97D6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25365-D969-433C-82DE-9150E13C61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A318E-A5CF-4A45-ABA1-BC4AD1174A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38428-E154-4FFC-A402-37960E089A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D6C-7EA3-4884-A637-16CF5563B9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9A018-A3B7-4C0B-934C-E6C5B663BB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9E512-3743-4C99-B371-4A2DF768F6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3FB9686-4CD0-4F6B-B6FE-E8DC752FF5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ethune.yorku.ca/classrep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yorku.ca/course/103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342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 smtClean="0"/>
              <a:t>Introduction to Computer Science II</a:t>
            </a:r>
            <a:br>
              <a:rPr lang="en-CA" b="1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CSE1030Z</a:t>
            </a:r>
            <a:endParaRPr lang="en-US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214E0D-14DA-42C7-9833-4FFCCA7456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171D53-285D-4253-B3BC-39031E890F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there are many style errors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hairsOnHead</a:t>
            </a:r>
            <a:endParaRPr lang="en-CA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Diameter = 17;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f = 0.5;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f *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* Diameter * Diameter;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 = 200;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* d;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("The number of hairs on a human head is ");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3107" y="2057400"/>
            <a:ext cx="3188693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class names should start with a capital letter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694801"/>
            <a:ext cx="21275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inconsistent brace alignment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358895" y="2999601"/>
            <a:ext cx="467948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start with a lowercase letter; magic number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3352800"/>
            <a:ext cx="37818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be informative; magic number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990201"/>
            <a:ext cx="37818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be informative; magic number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295001"/>
            <a:ext cx="27831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use </a:t>
            </a:r>
            <a:r>
              <a:rPr lang="en-US" sz="1200" dirty="0" err="1" smtClean="0"/>
              <a:t>camelcase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4953000"/>
            <a:ext cx="165782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inconsistent indenting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Puzzle01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("C" + "S" + "E");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('1' + '0' + '3' + '0' + 'z');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which of the following methods are associated with a class?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(Component parent, Object message)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the return type for each of the following methods?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(Component parent, Object message)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many parameters do each of the following methods have, and what are their types?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(String format, Object...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a method precondition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a method </a:t>
            </a:r>
            <a:r>
              <a:rPr lang="en-CA" dirty="0" err="1" smtClean="0"/>
              <a:t>postcondition</a:t>
            </a:r>
            <a:r>
              <a:rPr lang="en-CA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if a precondition is violated?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who is responsible if a </a:t>
            </a:r>
            <a:r>
              <a:rPr lang="en-CA" dirty="0" err="1" smtClean="0"/>
              <a:t>postcondition</a:t>
            </a:r>
            <a:r>
              <a:rPr lang="en-CA" dirty="0" smtClean="0"/>
              <a:t> is false?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dirty="0" smtClean="0"/>
              <a:t> object has two attributes: a numerator and a denominator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draw the memory diagram for the following program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after line 1 completes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after line 2 completes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Fraction1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Fraction f = new Fraction(1, 2);   // 1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f.add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(new Fraction(3, 4));         // 2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aggregation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what are the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has a reference to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composition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what are the likely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uses composition with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composition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furthermore,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immutable</a:t>
            </a:r>
          </a:p>
          <a:p>
            <a:r>
              <a:rPr lang="en-US" dirty="0" smtClean="0"/>
              <a:t>what are the likely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uses composition with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Bethune College is looking for Class Representatives</a:t>
            </a: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Char char=""/>
              <a:defRPr/>
            </a:pPr>
            <a:r>
              <a:rPr lang="en-CA" dirty="0" smtClean="0"/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http://bethune.yorku.ca/classreps/</a:t>
            </a: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interested in research?</a:t>
            </a:r>
          </a:p>
          <a:p>
            <a:r>
              <a:rPr lang="en-US" dirty="0" smtClean="0"/>
              <a:t>interested in graduate school?</a:t>
            </a:r>
          </a:p>
          <a:p>
            <a:r>
              <a:rPr lang="en-US" dirty="0" smtClean="0"/>
              <a:t>have good university grades?</a:t>
            </a:r>
          </a:p>
          <a:p>
            <a:r>
              <a:rPr lang="en-US" dirty="0" smtClean="0"/>
              <a:t>looking for a summer job?</a:t>
            </a:r>
          </a:p>
          <a:p>
            <a:endParaRPr lang="en-US" dirty="0" smtClean="0"/>
          </a:p>
          <a:p>
            <a:r>
              <a:rPr lang="en-US" dirty="0" smtClean="0"/>
              <a:t>consider applying for an NSERC USRA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UML diagram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which statements are true?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is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usable anywhere </a:t>
            </a:r>
            <a:r>
              <a:rPr lang="en-US" sz="2000" dirty="0" smtClean="0"/>
              <a:t>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required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usable anywhere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required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1204" name="Picture 4" descr="http://www.cse.yorku.ca/course_archive/2011-12/F/1020/lectures/inheritance.png"/>
          <p:cNvPicPr>
            <a:picLocks noChangeAspect="1" noChangeArrowheads="1"/>
          </p:cNvPicPr>
          <p:nvPr/>
        </p:nvPicPr>
        <p:blipFill>
          <a:blip r:embed="rId2" cstate="print"/>
          <a:srcRect l="56958"/>
          <a:stretch>
            <a:fillRect/>
          </a:stretch>
        </p:blipFill>
        <p:spPr bwMode="auto">
          <a:xfrm>
            <a:off x="1219200" y="2362200"/>
            <a:ext cx="2533650" cy="360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reference 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write some code that prints out each element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  <a:endParaRPr lang="en-CA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is a reference 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Map&lt;String, Integer&gt;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write some code that prints out each key-value pair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</a:t>
            </a:r>
            <a:endParaRPr lang="en-CA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UML diagram for Java exceptions: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checked exceptions are subclasses of … ?</a:t>
            </a:r>
          </a:p>
          <a:p>
            <a:r>
              <a:rPr lang="en-US" dirty="0" smtClean="0"/>
              <a:t>unchecked exceptions are subclasses of …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9394" name="Picture 2" descr="http://www.cse.yorku.ca/course_archive/2011-12/F/1020/lectures/except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0256" y="1840985"/>
            <a:ext cx="5043488" cy="3023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consider the UML diagram for some common exceptions: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will the following code fragment compile? 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try { // some legal code not shown here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 // not shown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StringIndexOutOfBoundsException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 // not shown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2466" name="Picture 2" descr="http://www.cse.yorku.ca/course_archive/2011-12/F/1020/lectures/exsubstitutabil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1692258"/>
            <a:ext cx="6172200" cy="1660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600" smtClean="0"/>
              <a:t>NSERC Undergraduate Student Research Awards (USRA) 2013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solidFill>
                  <a:schemeClr val="accent2"/>
                </a:solidFill>
              </a:rPr>
              <a:t>Information session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00000"/>
                </a:solidFill>
              </a:rPr>
              <a:t>Friday, January 11, 1:30–2:30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Lassonde–3033 (Comp Science &amp; Eng building)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>
                <a:solidFill>
                  <a:schemeClr val="accent2"/>
                </a:solidFill>
              </a:rPr>
              <a:t>Duration and value of awards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16 weeks on a full-time basis (Apr 29–Aug 16, 2013)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$4,500 from NSERC + at least $1,125 from the supervisor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>
                <a:solidFill>
                  <a:schemeClr val="accent2"/>
                </a:solidFill>
              </a:rPr>
              <a:t>Application deadline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C00000"/>
                </a:solidFill>
              </a:rPr>
              <a:t>Friday, January 25, 2013, 3:00PM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u="sng" smtClean="0">
                <a:solidFill>
                  <a:srgbClr val="0000CC"/>
                </a:solidFill>
              </a:rPr>
              <a:t>www.cse.yorku.ca/undergrad/usra/</a:t>
            </a:r>
            <a:r>
              <a:rPr lang="en-US" sz="2400" b="1" smtClean="0">
                <a:solidFill>
                  <a:srgbClr val="0000CC"/>
                </a:solidFill>
              </a:rPr>
              <a:t> </a:t>
            </a:r>
            <a:r>
              <a:rPr lang="en-US" sz="2400" smtClean="0"/>
              <a:t>for procedure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D97D3-49E3-4B5E-82C6-3C06A66935FB}" type="slidenum"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600" smtClean="0"/>
              <a:t>NSERC Undergraduate Student Research Awards (USRA) 2013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>
                <a:solidFill>
                  <a:schemeClr val="accent2"/>
                </a:solidFill>
              </a:rPr>
              <a:t>Eligibility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Canadian citizens or permanent residents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Full-time students in natural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Completed</a:t>
            </a:r>
            <a:r>
              <a:rPr lang="en-US" sz="2400" b="1" smtClean="0"/>
              <a:t> 18 credits</a:t>
            </a:r>
            <a:r>
              <a:rPr lang="en-US" sz="2400" smtClean="0"/>
              <a:t> of their degree program by December 31, 2012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cumulative GPA of at least “B”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>
                <a:solidFill>
                  <a:schemeClr val="accent2"/>
                </a:solidFill>
              </a:rPr>
              <a:t>Program coordinator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Prof. Burton Ma, </a:t>
            </a:r>
            <a:r>
              <a:rPr lang="en-US" sz="2400" i="1" smtClean="0"/>
              <a:t>burton@cse.yorku.ca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>
                <a:solidFill>
                  <a:schemeClr val="accent2"/>
                </a:solidFill>
              </a:rPr>
              <a:t>For more info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See </a:t>
            </a:r>
            <a:r>
              <a:rPr lang="en-US" sz="2400" u="sng" smtClean="0">
                <a:solidFill>
                  <a:srgbClr val="0000CC"/>
                </a:solidFill>
              </a:rPr>
              <a:t>www.cse.yorku.ca/undergrad/usra/</a:t>
            </a:r>
            <a:endParaRPr lang="en-US" sz="240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2969E5-8401-4675-86FF-51102DA3B2CD}" type="slidenum"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Am I?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Dr. Burton Ma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office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Lassonde</a:t>
            </a:r>
            <a:r>
              <a:rPr lang="en-CA" dirty="0" smtClean="0"/>
              <a:t> 2046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hours : Tuesdays 1:30-4:30PM and by appointment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email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burton@cse.yorku.ca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I Do?</a:t>
            </a:r>
            <a:endParaRPr lang="en-US" dirty="0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0B5729-7FB8-4342-A6D7-F76F292852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pic>
        <p:nvPicPr>
          <p:cNvPr id="6" name="Content Placeholder 5" descr="regpatien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0583" y="1219200"/>
            <a:ext cx="6582834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Format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everything you need to know is on the course website</a:t>
            </a: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Font typeface="Wingdings 3"/>
              <a:buChar char=""/>
              <a:defRPr/>
            </a:pPr>
            <a:r>
              <a:rPr lang="en-CA" dirty="0" smtClean="0"/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http://www.cse.yorku.ca/course/1030</a:t>
            </a: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CSE1030 Overview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831D16-189E-416E-945B-03DE1B31C6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CSE1020, you learned how to use objects to write Java programs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Java program is made up of one or more interacting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object is an instance of a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where do the classes come from?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CSE1030, you will learn how to design and implement classes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introduction to concepts in software engineering and computer science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171D53-285D-4253-B3BC-39031E890F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critique the following program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hairsOnHead</a:t>
            </a: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Diameter = 17;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f = 0.5;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f *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* Diameter * Diameter;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 = 200;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* d;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("The number of hairs on a human head is ");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2270</TotalTime>
  <Words>1181</Words>
  <Application>Microsoft Office PowerPoint</Application>
  <PresentationFormat>On-screen Show (4:3)</PresentationFormat>
  <Paragraphs>273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Origin</vt:lpstr>
      <vt:lpstr>Default Design</vt:lpstr>
      <vt:lpstr>Introduction to Computer Science II </vt:lpstr>
      <vt:lpstr>Before We Begin</vt:lpstr>
      <vt:lpstr>NSERC Undergraduate Student Research Awards (USRA) 2013</vt:lpstr>
      <vt:lpstr>NSERC Undergraduate Student Research Awards (USRA) 2013</vt:lpstr>
      <vt:lpstr>Who Am I?</vt:lpstr>
      <vt:lpstr>What Do I Do?</vt:lpstr>
      <vt:lpstr>Course Format</vt:lpstr>
      <vt:lpstr>CSE1030 Overview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184</cp:revision>
  <dcterms:created xsi:type="dcterms:W3CDTF">2006-08-16T00:00:00Z</dcterms:created>
  <dcterms:modified xsi:type="dcterms:W3CDTF">2013-01-07T06:30:32Z</dcterms:modified>
</cp:coreProperties>
</file>