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299" r:id="rId3"/>
    <p:sldId id="300" r:id="rId4"/>
    <p:sldId id="304" r:id="rId5"/>
    <p:sldId id="301" r:id="rId6"/>
    <p:sldId id="302" r:id="rId7"/>
    <p:sldId id="30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67" autoAdjust="0"/>
  </p:normalViewPr>
  <p:slideViewPr>
    <p:cSldViewPr showGuides="1">
      <p:cViewPr varScale="1">
        <p:scale>
          <a:sx n="125" d="100"/>
          <a:sy n="125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D53A-A3A9-4785-8F95-13CA35C29A76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0FFDE-72E4-4E33-A11F-D22F07A26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6962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6962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28600"/>
          </a:xfrm>
        </p:spPr>
        <p:txBody>
          <a:bodyPr/>
          <a:lstStyle>
            <a:lvl1pPr algn="r">
              <a:defRPr sz="1400"/>
            </a:lvl1pPr>
          </a:lstStyle>
          <a:p>
            <a:fld id="{B8DE410C-548C-4175-A52F-A7A6DEA1EC1F}" type="datetime1">
              <a:rPr lang="en-US" smtClean="0"/>
              <a:pPr/>
              <a:t>9/13/2012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219200" cy="24384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3657599"/>
            <a:ext cx="8610600" cy="127063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381000" y="5029200"/>
            <a:ext cx="8610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152400" y="3657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52400" y="502920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96C-4657-42E4-BA8F-2F4F6816E90D}" type="datetime1">
              <a:rPr lang="en-US" smtClean="0"/>
              <a:pPr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DCC5-ABBA-4500-9AB1-154014DA660B}" type="datetime1">
              <a:rPr lang="en-US" smtClean="0"/>
              <a:pPr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45110"/>
          </a:xfrm>
        </p:spPr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9/13/2012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477000"/>
            <a:ext cx="4876800" cy="24511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981200" cy="24511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48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619C9BC-6667-4703-9427-B203200B4749}" type="datetime1">
              <a:rPr lang="en-US" smtClean="0"/>
              <a:pPr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08FE-5FDA-488B-9814-6E196D8A6300}" type="datetime1">
              <a:rPr lang="en-US" smtClean="0"/>
              <a:pPr/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8B83-1654-4051-B09A-2165CBE5FE3E}" type="datetime1">
              <a:rPr lang="en-US" smtClean="0"/>
              <a:pPr/>
              <a:t>9/13/2012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2F4C-17BB-43F3-87CC-D5F9A27DF5B5}" type="datetime1">
              <a:rPr lang="en-US" smtClean="0"/>
              <a:pPr/>
              <a:t>9/13/2012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4800-D427-4FE6-A63D-7627C8050503}" type="datetime1">
              <a:rPr lang="en-US" smtClean="0"/>
              <a:pPr/>
              <a:t>9/13/2012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4CD7-0505-4D04-83B9-C92B22514E0B}" type="datetime1">
              <a:rPr lang="en-US" smtClean="0"/>
              <a:pPr/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2B2F-5AB0-45F0-A353-28B725C9D3B3}" type="datetime1">
              <a:rPr lang="en-US" smtClean="0"/>
              <a:pPr/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AD71F2-79F5-4BBD-B8F3-A63A44006ACD}" type="datetime1">
              <a:rPr lang="en-US" smtClean="0"/>
              <a:pPr/>
              <a:t>9/13/2012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Day </a:t>
            </a:r>
            <a:r>
              <a:rPr lang="en-CA" dirty="0" smtClean="0"/>
              <a:t>04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 smtClean="0"/>
              <a:t>Worked Problems: Spatial </a:t>
            </a:r>
            <a:r>
              <a:rPr lang="en-CA" dirty="0" smtClean="0"/>
              <a:t>Descriptions and Coordinate Transformations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80BC-50EF-441E-9814-3AD4580E8883}" type="datetime1">
              <a:rPr lang="en-US" smtClean="0"/>
              <a:pPr/>
              <a:t>9/13/2012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9/13/2012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Suppose that you have:</a:t>
            </a:r>
          </a:p>
          <a:p>
            <a:pPr marL="788670" lvl="1" indent="-514350"/>
            <a:r>
              <a:rPr lang="en-US" dirty="0" smtClean="0"/>
              <a:t>frames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 and {2}</a:t>
            </a:r>
            <a:endParaRPr lang="en-US" dirty="0" smtClean="0"/>
          </a:p>
          <a:p>
            <a:pPr marL="788670" lvl="1" indent="-514350"/>
            <a:r>
              <a:rPr lang="en-US" dirty="0" smtClean="0"/>
              <a:t>the pose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{2} relative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}, </a:t>
            </a:r>
            <a:endParaRPr lang="en-US" dirty="0" smtClean="0"/>
          </a:p>
          <a:p>
            <a:pPr marL="788670" lvl="1" indent="-514350"/>
            <a:r>
              <a:rPr lang="en-US" dirty="0" smtClean="0"/>
              <a:t>a rigid transformation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/>
              <a:t> defined in frame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{2}</a:t>
            </a: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smtClean="0"/>
              <a:t>What is the rigid transformation expressed in frame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{1}</a:t>
            </a:r>
            <a:r>
              <a:rPr lang="en-US" dirty="0" smtClean="0"/>
              <a:t>?</a:t>
            </a:r>
            <a:endParaRPr lang="en-US" dirty="0"/>
          </a:p>
        </p:txBody>
      </p:sp>
      <p:graphicFrame>
        <p:nvGraphicFramePr>
          <p:cNvPr id="121858" name="Object 2"/>
          <p:cNvGraphicFramePr>
            <a:graphicFrameLocks noChangeAspect="1"/>
          </p:cNvGraphicFramePr>
          <p:nvPr/>
        </p:nvGraphicFramePr>
        <p:xfrm>
          <a:off x="4800600" y="1752600"/>
          <a:ext cx="365760" cy="421640"/>
        </p:xfrm>
        <a:graphic>
          <a:graphicData uri="http://schemas.openxmlformats.org/presentationml/2006/ole">
            <p:oleObj spid="_x0000_s121858" name="Equation" r:id="rId3" imgW="22860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9/13/2012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Prove that every rigid transformation is angle preserving; i.e., if you apply the same rigid transformation to two vectors then the angle between the vectors remains the same.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9/13/2012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Find the rigid transformation that produces rotation about a unit axis     that passes through the point    (instead of passing through the origin)</a:t>
            </a:r>
            <a:endParaRPr lang="en-US" dirty="0"/>
          </a:p>
        </p:txBody>
      </p:sp>
      <p:graphicFrame>
        <p:nvGraphicFramePr>
          <p:cNvPr id="123906" name="Object 2"/>
          <p:cNvGraphicFramePr>
            <a:graphicFrameLocks noChangeAspect="1"/>
          </p:cNvGraphicFramePr>
          <p:nvPr/>
        </p:nvGraphicFramePr>
        <p:xfrm>
          <a:off x="1955800" y="1219200"/>
          <a:ext cx="254000" cy="498475"/>
        </p:xfrm>
        <a:graphic>
          <a:graphicData uri="http://schemas.openxmlformats.org/presentationml/2006/ole">
            <p:oleObj spid="_x0000_s123906" name="Equation" r:id="rId3" imgW="126720" imgH="215640" progId="Equation.3">
              <p:embed/>
            </p:oleObj>
          </a:graphicData>
        </a:graphic>
      </p:graphicFrame>
      <p:graphicFrame>
        <p:nvGraphicFramePr>
          <p:cNvPr id="123907" name="Object 3"/>
          <p:cNvGraphicFramePr>
            <a:graphicFrameLocks noChangeAspect="1"/>
          </p:cNvGraphicFramePr>
          <p:nvPr/>
        </p:nvGraphicFramePr>
        <p:xfrm>
          <a:off x="6273800" y="1371600"/>
          <a:ext cx="304800" cy="381000"/>
        </p:xfrm>
        <a:graphic>
          <a:graphicData uri="http://schemas.openxmlformats.org/presentationml/2006/ole">
            <p:oleObj spid="_x0000_s123907" name="Equation" r:id="rId4" imgW="152280" imgH="16488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9/13/2012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Implement </a:t>
            </a:r>
            <a:r>
              <a:rPr lang="en-US" dirty="0" err="1" smtClean="0"/>
              <a:t>Matlab</a:t>
            </a:r>
            <a:r>
              <a:rPr lang="en-US" dirty="0" smtClean="0"/>
              <a:t> functions that return the 4x4 homogeneous matrix for a user-specified:</a:t>
            </a:r>
          </a:p>
          <a:p>
            <a:pPr marL="788670" lvl="1" indent="-514350"/>
            <a:r>
              <a:rPr lang="en-US" dirty="0" smtClean="0"/>
              <a:t>translation</a:t>
            </a:r>
          </a:p>
          <a:p>
            <a:pPr marL="788670" lvl="1" indent="-514350"/>
            <a:r>
              <a:rPr lang="en-US" dirty="0" smtClean="0"/>
              <a:t>rotation of </a:t>
            </a:r>
            <a:r>
              <a:rPr lang="el-GR" dirty="0" smtClean="0">
                <a:latin typeface="Times New Roman"/>
                <a:cs typeface="Times New Roman"/>
              </a:rPr>
              <a:t>θ</a:t>
            </a:r>
            <a:r>
              <a:rPr lang="en-US" dirty="0" smtClean="0"/>
              <a:t> radians about x-axis</a:t>
            </a:r>
          </a:p>
          <a:p>
            <a:pPr marL="788670" lvl="1" indent="-514350"/>
            <a:r>
              <a:rPr lang="en-US" dirty="0" smtClean="0"/>
              <a:t>rotation </a:t>
            </a:r>
            <a:r>
              <a:rPr lang="en-US" dirty="0" smtClean="0"/>
              <a:t>of </a:t>
            </a:r>
            <a:r>
              <a:rPr lang="el-GR" dirty="0" smtClean="0">
                <a:latin typeface="Times New Roman"/>
                <a:cs typeface="Times New Roman"/>
              </a:rPr>
              <a:t>θ</a:t>
            </a:r>
            <a:r>
              <a:rPr lang="en-US" dirty="0" smtClean="0"/>
              <a:t> radians </a:t>
            </a:r>
            <a:r>
              <a:rPr lang="en-US" dirty="0" smtClean="0"/>
              <a:t>about y-axis</a:t>
            </a:r>
          </a:p>
          <a:p>
            <a:pPr marL="788670" lvl="1" indent="-514350"/>
            <a:r>
              <a:rPr lang="en-US" dirty="0" smtClean="0"/>
              <a:t>rotation </a:t>
            </a:r>
            <a:r>
              <a:rPr lang="en-US" dirty="0" smtClean="0"/>
              <a:t>of </a:t>
            </a:r>
            <a:r>
              <a:rPr lang="el-GR" dirty="0" smtClean="0">
                <a:latin typeface="Times New Roman"/>
                <a:cs typeface="Times New Roman"/>
              </a:rPr>
              <a:t>θ</a:t>
            </a:r>
            <a:r>
              <a:rPr lang="en-US" dirty="0" smtClean="0"/>
              <a:t> radians </a:t>
            </a:r>
            <a:r>
              <a:rPr lang="en-US" dirty="0" smtClean="0"/>
              <a:t>about z-axis</a:t>
            </a:r>
          </a:p>
          <a:p>
            <a:pPr marL="788670" lvl="1" indent="-514350"/>
            <a:r>
              <a:rPr lang="en-US" dirty="0" smtClean="0"/>
              <a:t>rotation </a:t>
            </a:r>
            <a:r>
              <a:rPr lang="en-US" dirty="0" smtClean="0"/>
              <a:t>of </a:t>
            </a:r>
            <a:r>
              <a:rPr lang="el-GR" dirty="0" smtClean="0">
                <a:latin typeface="Times New Roman"/>
                <a:cs typeface="Times New Roman"/>
              </a:rPr>
              <a:t>θ</a:t>
            </a:r>
            <a:r>
              <a:rPr lang="en-US" dirty="0" smtClean="0"/>
              <a:t> radians </a:t>
            </a:r>
            <a:r>
              <a:rPr lang="en-US" dirty="0" smtClean="0"/>
              <a:t>about the unit axis k (the user-specifies the axis k)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9/13/2012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Most computer-aided surgical navigation systems use a tracking technique called </a:t>
            </a:r>
            <a:r>
              <a:rPr lang="en-US" i="1" dirty="0" smtClean="0"/>
              <a:t>dynamic referencing</a:t>
            </a:r>
            <a:r>
              <a:rPr lang="en-US" dirty="0" smtClean="0"/>
              <a:t> to account for patient movement. One tracked target is attached to the patient, establishing a frame {1}. Another tracked target is attached to a surgical tool, establishing a frame {2}. The tracking system is able to measure the pose of {1} and {2} relative to the tracking system frame {0}.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transformation that is useful is the one that tells us where the tool is relative to the patient.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9/13/2012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Consider a vector v that is rotated about a unit vector (passing through the origin) by an angle </a:t>
            </a:r>
            <a:r>
              <a:rPr lang="el-GR" dirty="0" smtClean="0">
                <a:latin typeface="Times New Roman"/>
                <a:cs typeface="Times New Roman"/>
              </a:rPr>
              <a:t>θ</a:t>
            </a:r>
            <a:r>
              <a:rPr lang="en-US" dirty="0" smtClean="0"/>
              <a:t> to form a new vector v’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Derive </a:t>
            </a:r>
            <a:r>
              <a:rPr lang="en-US" dirty="0" err="1" smtClean="0"/>
              <a:t>Rodrigues</a:t>
            </a:r>
            <a:r>
              <a:rPr lang="en-US" dirty="0" smtClean="0"/>
              <a:t>’ rotation formula</a:t>
            </a:r>
            <a:endParaRPr lang="en-US" dirty="0"/>
          </a:p>
        </p:txBody>
      </p:sp>
      <p:graphicFrame>
        <p:nvGraphicFramePr>
          <p:cNvPr id="122882" name="Object 2"/>
          <p:cNvGraphicFramePr>
            <a:graphicFrameLocks noChangeAspect="1"/>
          </p:cNvGraphicFramePr>
          <p:nvPr/>
        </p:nvGraphicFramePr>
        <p:xfrm>
          <a:off x="3975100" y="2057400"/>
          <a:ext cx="1193800" cy="557212"/>
        </p:xfrm>
        <a:graphic>
          <a:graphicData uri="http://schemas.openxmlformats.org/presentationml/2006/ole">
            <p:oleObj spid="_x0000_s122882" name="Equation" r:id="rId3" imgW="596880" imgH="241200" progId="Equation.3">
              <p:embed/>
            </p:oleObj>
          </a:graphicData>
        </a:graphic>
      </p:graphicFrame>
      <p:graphicFrame>
        <p:nvGraphicFramePr>
          <p:cNvPr id="122883" name="Object 3"/>
          <p:cNvGraphicFramePr>
            <a:graphicFrameLocks noChangeAspect="1"/>
          </p:cNvGraphicFramePr>
          <p:nvPr/>
        </p:nvGraphicFramePr>
        <p:xfrm>
          <a:off x="1905000" y="3505200"/>
          <a:ext cx="5334000" cy="557213"/>
        </p:xfrm>
        <a:graphic>
          <a:graphicData uri="http://schemas.openxmlformats.org/presentationml/2006/ole">
            <p:oleObj spid="_x0000_s122883" name="Equation" r:id="rId4" imgW="2666880" imgH="241200" progId="Equation.3">
              <p:embed/>
            </p:oleObj>
          </a:graphicData>
        </a:graphic>
      </p:graphicFrame>
      <p:graphicFrame>
        <p:nvGraphicFramePr>
          <p:cNvPr id="122884" name="Object 4"/>
          <p:cNvGraphicFramePr>
            <a:graphicFrameLocks noChangeAspect="1"/>
          </p:cNvGraphicFramePr>
          <p:nvPr/>
        </p:nvGraphicFramePr>
        <p:xfrm>
          <a:off x="8204200" y="796925"/>
          <a:ext cx="254000" cy="498475"/>
        </p:xfrm>
        <a:graphic>
          <a:graphicData uri="http://schemas.openxmlformats.org/presentationml/2006/ole">
            <p:oleObj spid="_x0000_s122884" name="Equation" r:id="rId5" imgW="126720" imgH="215640" progId="Equation.3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1099</TotalTime>
  <Words>264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Origin</vt:lpstr>
      <vt:lpstr>Microsoft Equation 3.0</vt:lpstr>
      <vt:lpstr>Day 04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02</dc:title>
  <dc:creator>mab</dc:creator>
  <cp:lastModifiedBy>burton</cp:lastModifiedBy>
  <cp:revision>13</cp:revision>
  <dcterms:created xsi:type="dcterms:W3CDTF">2011-01-07T01:27:12Z</dcterms:created>
  <dcterms:modified xsi:type="dcterms:W3CDTF">2012-09-14T04:35:09Z</dcterms:modified>
</cp:coreProperties>
</file>