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497" r:id="rId2"/>
    <p:sldId id="498" r:id="rId3"/>
    <p:sldId id="499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38" autoAdjust="0"/>
    <p:restoredTop sz="94167" autoAdjust="0"/>
  </p:normalViewPr>
  <p:slideViewPr>
    <p:cSldViewPr showGuides="1">
      <p:cViewPr varScale="1">
        <p:scale>
          <a:sx n="72" d="100"/>
          <a:sy n="72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1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2400" y="152400"/>
            <a:ext cx="8839200" cy="533400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52400" y="152400"/>
            <a:ext cx="8839200" cy="533400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/matlabcentral/fileexchange/28149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s.inf.ed.ac.uk/rbf/CVonline/LOCAL_COPIES/CREMERS2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Snakes (Active Contour Models)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err="1" smtClean="0"/>
              <a:t>Kass</a:t>
            </a:r>
            <a:r>
              <a:rPr lang="en-CA" dirty="0" smtClean="0"/>
              <a:t>, </a:t>
            </a:r>
            <a:r>
              <a:rPr lang="en-CA" dirty="0" err="1" smtClean="0"/>
              <a:t>Witken</a:t>
            </a:r>
            <a:r>
              <a:rPr lang="en-CA" dirty="0" smtClean="0"/>
              <a:t>, </a:t>
            </a:r>
            <a:r>
              <a:rPr lang="en-CA" dirty="0" err="1" smtClean="0"/>
              <a:t>Terzopoulos</a:t>
            </a:r>
            <a:r>
              <a:rPr lang="en-CA" dirty="0" smtClean="0"/>
              <a:t>. IJCV, 321-331, 1988</a:t>
            </a:r>
          </a:p>
          <a:p>
            <a:r>
              <a:rPr lang="en-CA" dirty="0" smtClean="0"/>
              <a:t>energy-minimizing spline</a:t>
            </a:r>
          </a:p>
          <a:p>
            <a:pPr lvl="1"/>
            <a:r>
              <a:rPr lang="en-CA" dirty="0" smtClean="0"/>
              <a:t>bending energy</a:t>
            </a:r>
          </a:p>
          <a:p>
            <a:pPr lvl="1"/>
            <a:r>
              <a:rPr lang="en-CA" dirty="0" smtClean="0"/>
              <a:t>image forces that pull it toward features such as lines and edges</a:t>
            </a:r>
          </a:p>
          <a:p>
            <a:pPr lvl="1"/>
            <a:r>
              <a:rPr lang="en-CA" dirty="0" smtClean="0"/>
              <a:t>user-applied external constraints</a:t>
            </a:r>
          </a:p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www.mathworks.com/matlabcentral/fileexchange/28149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42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Image Forces: Termination Forces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energy term for attracting the snake to terminations of line segments and corners</a:t>
            </a:r>
          </a:p>
          <a:p>
            <a:pPr lvl="1"/>
            <a:r>
              <a:rPr lang="en-CA" dirty="0" smtClean="0"/>
              <a:t>based on computing curvature (see paper for details)</a:t>
            </a:r>
            <a:endParaRPr lang="en-CA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362200"/>
            <a:ext cx="70389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366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Snake Issues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local minima</a:t>
            </a:r>
          </a:p>
          <a:p>
            <a:r>
              <a:rPr lang="en-CA" dirty="0" smtClean="0"/>
              <a:t>tend to miss small features because minimization occurs over the entire snake</a:t>
            </a:r>
          </a:p>
          <a:p>
            <a:r>
              <a:rPr lang="en-CA" dirty="0" smtClean="0"/>
              <a:t>sensitive to initialization</a:t>
            </a:r>
          </a:p>
          <a:p>
            <a:r>
              <a:rPr lang="en-CA" dirty="0" smtClean="0"/>
              <a:t>many adjustable parameters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261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Snake Variations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gradient vector flow (GVF) snakes</a:t>
            </a:r>
          </a:p>
          <a:p>
            <a:pPr lvl="1"/>
            <a:r>
              <a:rPr lang="en-CA" dirty="0" err="1" smtClean="0"/>
              <a:t>Xu</a:t>
            </a:r>
            <a:r>
              <a:rPr lang="en-CA" dirty="0" smtClean="0"/>
              <a:t>, Prince. Gradient vector flow: A new external force for snakes. CVPR, 197</a:t>
            </a:r>
          </a:p>
          <a:p>
            <a:r>
              <a:rPr lang="en-CA" dirty="0" smtClean="0"/>
              <a:t>geodesic active contours</a:t>
            </a:r>
          </a:p>
          <a:p>
            <a:pPr lvl="1"/>
            <a:r>
              <a:rPr lang="en-CA" dirty="0" err="1" smtClean="0"/>
              <a:t>Caselles</a:t>
            </a:r>
            <a:r>
              <a:rPr lang="en-CA" dirty="0" smtClean="0"/>
              <a:t>, Kimmel, </a:t>
            </a:r>
            <a:r>
              <a:rPr lang="en-CA" dirty="0" err="1" smtClean="0"/>
              <a:t>Sapiro</a:t>
            </a:r>
            <a:r>
              <a:rPr lang="en-CA" dirty="0" smtClean="0"/>
              <a:t>. Geodesic active contours. IJCV 22(1), 1997</a:t>
            </a:r>
          </a:p>
          <a:p>
            <a:r>
              <a:rPr lang="en-CA" dirty="0" smtClean="0"/>
              <a:t>diffusion snakes</a:t>
            </a:r>
          </a:p>
          <a:p>
            <a:pPr lvl="1"/>
            <a:r>
              <a:rPr lang="en-CA" dirty="0">
                <a:hlinkClick r:id="rId2"/>
              </a:rPr>
              <a:t>http://homepages.inf.ed.ac.uk/rbf/CVonline/LOCAL_COPIES/CREMERS2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782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Active Shape Models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also called statistical atlases</a:t>
            </a:r>
          </a:p>
          <a:p>
            <a:r>
              <a:rPr lang="en-CA" dirty="0" smtClean="0"/>
              <a:t>model that captures the natural variability within a class of shapes</a:t>
            </a:r>
          </a:p>
          <a:p>
            <a:pPr lvl="1"/>
            <a:r>
              <a:rPr lang="en-CA" dirty="0" smtClean="0"/>
              <a:t>can be used to search an image to find examples of shape</a:t>
            </a:r>
          </a:p>
          <a:p>
            <a:r>
              <a:rPr lang="en-CA" dirty="0" smtClean="0"/>
              <a:t>allows for variability (deformation) but still specific to the shape class represented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670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Point Distribution Model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objects represented by a set of points</a:t>
            </a:r>
          </a:p>
          <a:p>
            <a:pPr lvl="1"/>
            <a:r>
              <a:rPr lang="en-CA" dirty="0" smtClean="0"/>
              <a:t>boundary</a:t>
            </a:r>
          </a:p>
          <a:p>
            <a:pPr lvl="1"/>
            <a:r>
              <a:rPr lang="en-CA" dirty="0" smtClean="0"/>
              <a:t>internal features</a:t>
            </a:r>
          </a:p>
          <a:p>
            <a:pPr lvl="1"/>
            <a:r>
              <a:rPr lang="en-CA" dirty="0" smtClean="0"/>
              <a:t>external features</a:t>
            </a:r>
          </a:p>
          <a:p>
            <a:r>
              <a:rPr lang="en-CA" dirty="0" smtClean="0"/>
              <a:t>points are placed in the same way on each image in a training set</a:t>
            </a:r>
          </a:p>
          <a:p>
            <a:pPr lvl="1"/>
            <a:r>
              <a:rPr lang="en-CA" dirty="0" smtClean="0"/>
              <a:t>usually done manually</a:t>
            </a:r>
          </a:p>
          <a:p>
            <a:r>
              <a:rPr lang="en-CA" dirty="0" smtClean="0"/>
              <a:t>sets of points are registered</a:t>
            </a:r>
          </a:p>
          <a:p>
            <a:r>
              <a:rPr lang="en-CA" dirty="0" smtClean="0"/>
              <a:t>statistics of the positions of the points form the point distribution model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534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Training Set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1" y="1447800"/>
            <a:ext cx="4381500" cy="435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131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Labelling of the Training Set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each training shape must be labelled</a:t>
            </a:r>
          </a:p>
          <a:p>
            <a:r>
              <a:rPr lang="en-CA" dirty="0" smtClean="0"/>
              <a:t>each labelled point represents a particular part of the object</a:t>
            </a:r>
          </a:p>
          <a:p>
            <a:pPr lvl="1"/>
            <a:r>
              <a:rPr lang="en-CA" dirty="0" smtClean="0"/>
              <a:t>want to capture how labelled points tend to move together as the shape varies</a:t>
            </a:r>
          </a:p>
          <a:p>
            <a:pPr lvl="1"/>
            <a:r>
              <a:rPr lang="en-CA" dirty="0" smtClean="0"/>
              <a:t>incorrect labelling will lead to errors in estimating the shape variability</a:t>
            </a:r>
            <a:endParaRPr lang="en-CA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733800"/>
            <a:ext cx="62769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531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Aligning the Labels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14500"/>
            <a:ext cx="6934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80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Aligning the Labels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3188" y="0"/>
            <a:ext cx="3857625" cy="766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187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Statistics of Aligned Shapes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let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be a vector of the coordinates of the n points of the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CA" dirty="0" smtClean="0"/>
              <a:t> training shape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the mean shape is</a:t>
            </a:r>
            <a:endParaRPr lang="en-C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043517"/>
              </p:ext>
            </p:extLst>
          </p:nvPr>
        </p:nvGraphicFramePr>
        <p:xfrm>
          <a:off x="1676400" y="2057400"/>
          <a:ext cx="5486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1" name="Equation" r:id="rId3" imgW="2743200" imgH="253800" progId="Equation.3">
                  <p:embed/>
                </p:oleObj>
              </mc:Choice>
              <mc:Fallback>
                <p:oleObj name="Equation" r:id="rId3" imgW="274320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54864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367573"/>
              </p:ext>
            </p:extLst>
          </p:nvPr>
        </p:nvGraphicFramePr>
        <p:xfrm>
          <a:off x="3860800" y="3910013"/>
          <a:ext cx="142240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2" name="Equation" r:id="rId5" imgW="711000" imgH="431640" progId="Equation.3">
                  <p:embed/>
                </p:oleObj>
              </mc:Choice>
              <mc:Fallback>
                <p:oleObj name="Equation" r:id="rId5" imgW="71100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3910013"/>
                        <a:ext cx="142240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15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  <p:extLst>
      <p:ext uri="{BB962C8B-B14F-4D97-AF65-F5344CB8AC3E}">
        <p14:creationId xmlns:p14="http://schemas.microsoft.com/office/powerpoint/2010/main" val="963651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Statistics of Aligned Shapes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deviation of shape from the mean is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the covariance is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covariance matrix has eigenvalues/vectors</a:t>
            </a:r>
            <a:endParaRPr lang="en-C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011712"/>
              </p:ext>
            </p:extLst>
          </p:nvPr>
        </p:nvGraphicFramePr>
        <p:xfrm>
          <a:off x="3657600" y="1600200"/>
          <a:ext cx="14732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8" name="Equation" r:id="rId3" imgW="736560" imgH="253800" progId="Equation.3">
                  <p:embed/>
                </p:oleObj>
              </mc:Choice>
              <mc:Fallback>
                <p:oleObj name="Equation" r:id="rId3" imgW="736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600200"/>
                        <a:ext cx="14732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097071"/>
              </p:ext>
            </p:extLst>
          </p:nvPr>
        </p:nvGraphicFramePr>
        <p:xfrm>
          <a:off x="3429000" y="2735263"/>
          <a:ext cx="210820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9" name="Equation" r:id="rId5" imgW="1054080" imgH="431640" progId="Equation.3">
                  <p:embed/>
                </p:oleObj>
              </mc:Choice>
              <mc:Fallback>
                <p:oleObj name="Equation" r:id="rId5" imgW="105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35263"/>
                        <a:ext cx="210820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89280"/>
              </p:ext>
            </p:extLst>
          </p:nvPr>
        </p:nvGraphicFramePr>
        <p:xfrm>
          <a:off x="2895600" y="4957762"/>
          <a:ext cx="38100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0" name="Equation" r:id="rId7" imgW="1904760" imgH="228600" progId="Equation.3">
                  <p:embed/>
                </p:oleObj>
              </mc:Choice>
              <mc:Fallback>
                <p:oleObj name="Equation" r:id="rId7" imgW="19047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7762"/>
                        <a:ext cx="38100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6331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Statistics of Aligned Shapes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shape variance explained by each eigenvector is equal to its corresponding eigenvalue</a:t>
            </a:r>
          </a:p>
          <a:p>
            <a:pPr lvl="1"/>
            <a:r>
              <a:rPr lang="en-CA" dirty="0" smtClean="0"/>
              <a:t>i.e., there is more shape variation along eigenvectors with larger eigenvalues</a:t>
            </a:r>
          </a:p>
          <a:p>
            <a:r>
              <a:rPr lang="en-CA" dirty="0" smtClean="0"/>
              <a:t>many of the eigenvalues of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CA" dirty="0" smtClean="0"/>
              <a:t> will be small</a:t>
            </a:r>
          </a:p>
          <a:p>
            <a:pPr lvl="1"/>
            <a:r>
              <a:rPr lang="en-CA" dirty="0" smtClean="0"/>
              <a:t>i.e., most of the shape variation can be described using just the first few eigenvectors</a:t>
            </a:r>
          </a:p>
          <a:p>
            <a:r>
              <a:rPr lang="en-CA" dirty="0" smtClean="0"/>
              <a:t>a shape in the training set can be approximated using the first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dirty="0" smtClean="0"/>
              <a:t> eigenvectors</a:t>
            </a:r>
            <a:endParaRPr lang="en-C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80283"/>
              </p:ext>
            </p:extLst>
          </p:nvPr>
        </p:nvGraphicFramePr>
        <p:xfrm>
          <a:off x="1752600" y="4729162"/>
          <a:ext cx="52832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0" name="Equation" r:id="rId3" imgW="2641320" imgH="253800" progId="Equation.3">
                  <p:embed/>
                </p:oleObj>
              </mc:Choice>
              <mc:Fallback>
                <p:oleObj name="Equation" r:id="rId3" imgW="2641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29162"/>
                        <a:ext cx="52832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203684"/>
              </p:ext>
            </p:extLst>
          </p:nvPr>
        </p:nvGraphicFramePr>
        <p:xfrm>
          <a:off x="4419600" y="5338762"/>
          <a:ext cx="2514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1" name="Equation" r:id="rId5" imgW="1257120" imgH="228600" progId="Equation.3">
                  <p:embed/>
                </p:oleObj>
              </mc:Choice>
              <mc:Fallback>
                <p:oleObj name="Equation" r:id="rId5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38762"/>
                        <a:ext cx="25146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767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Statistics of Aligned Shapes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6671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2745"/>
            <a:ext cx="37528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78" y="3956188"/>
            <a:ext cx="36480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75847"/>
            <a:ext cx="17716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11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2" y="838426"/>
            <a:ext cx="7314596" cy="5485947"/>
          </a:xfrm>
        </p:spPr>
      </p:pic>
    </p:spTree>
    <p:extLst>
      <p:ext uri="{BB962C8B-B14F-4D97-AF65-F5344CB8AC3E}">
        <p14:creationId xmlns:p14="http://schemas.microsoft.com/office/powerpoint/2010/main" val="113476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Snake Energy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snake is a parametric curve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snake energy</a:t>
            </a:r>
            <a:endParaRPr lang="en-C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852138"/>
              </p:ext>
            </p:extLst>
          </p:nvPr>
        </p:nvGraphicFramePr>
        <p:xfrm>
          <a:off x="3124200" y="1447800"/>
          <a:ext cx="2514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1" name="Equation" r:id="rId3" imgW="1257120" imgH="241200" progId="Equation.3">
                  <p:embed/>
                </p:oleObj>
              </mc:Choice>
              <mc:Fallback>
                <p:oleObj name="Equation" r:id="rId3" imgW="125712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47800"/>
                        <a:ext cx="25146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734629"/>
              </p:ext>
            </p:extLst>
          </p:nvPr>
        </p:nvGraphicFramePr>
        <p:xfrm>
          <a:off x="1193800" y="2752725"/>
          <a:ext cx="67564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2" name="Equation" r:id="rId5" imgW="3377880" imgH="1447560" progId="Equation.3">
                  <p:embed/>
                </p:oleObj>
              </mc:Choice>
              <mc:Fallback>
                <p:oleObj name="Equation" r:id="rId5" imgW="3377880" imgH="1447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752725"/>
                        <a:ext cx="6756400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87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Internal Energy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internal energy represents the energies caused by stretching and bending</a:t>
            </a:r>
            <a:endParaRPr lang="en-C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24588"/>
              </p:ext>
            </p:extLst>
          </p:nvPr>
        </p:nvGraphicFramePr>
        <p:xfrm>
          <a:off x="1600200" y="1981200"/>
          <a:ext cx="60198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7" name="Equation" r:id="rId3" imgW="3009600" imgH="558720" progId="Equation.3">
                  <p:embed/>
                </p:oleObj>
              </mc:Choice>
              <mc:Fallback>
                <p:oleObj name="Equation" r:id="rId3" imgW="3009600" imgH="558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60198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4762500" y="2857500"/>
            <a:ext cx="228600" cy="914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Left Brace 8"/>
          <p:cNvSpPr/>
          <p:nvPr/>
        </p:nvSpPr>
        <p:spPr>
          <a:xfrm rot="16200000">
            <a:off x="6667500" y="2857501"/>
            <a:ext cx="228600" cy="914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4188150" y="3733800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“membrane”</a:t>
            </a:r>
          </a:p>
          <a:p>
            <a:r>
              <a:rPr lang="en-CA" dirty="0" smtClean="0"/>
              <a:t>stretching/</a:t>
            </a:r>
          </a:p>
          <a:p>
            <a:pPr algn="ctr"/>
            <a:r>
              <a:rPr lang="en-CA" dirty="0" smtClean="0"/>
              <a:t>contracting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6090300" y="3733800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“thin-plate”</a:t>
            </a:r>
          </a:p>
          <a:p>
            <a:pPr algn="ctr"/>
            <a:r>
              <a:rPr lang="en-CA" dirty="0" smtClean="0"/>
              <a:t>bending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768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External Energy: Constraints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user specified constraints to control or guide the snake</a:t>
            </a:r>
          </a:p>
          <a:p>
            <a:pPr lvl="1"/>
            <a:r>
              <a:rPr lang="en-CA" dirty="0" smtClean="0"/>
              <a:t>e.g., attach springs to the snake and image</a:t>
            </a:r>
            <a:endParaRPr lang="en-CA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967412" cy="431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1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External Energy: Image Forces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energy terms for attracting the snake to salient features in the image</a:t>
            </a:r>
            <a:endParaRPr lang="en-C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34544"/>
              </p:ext>
            </p:extLst>
          </p:nvPr>
        </p:nvGraphicFramePr>
        <p:xfrm>
          <a:off x="2590800" y="2743200"/>
          <a:ext cx="3886200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6" name="Equation" r:id="rId3" imgW="1942920" imgH="711000" progId="Equation.3">
                  <p:embed/>
                </p:oleObj>
              </mc:Choice>
              <mc:Fallback>
                <p:oleObj name="Equation" r:id="rId3" imgW="1942920" imgH="711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43200"/>
                        <a:ext cx="3886200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6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Image Forces: Line Functional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attracts the snake to light or dark lines (depending on the sign of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CA" baseline="-25000" dirty="0" err="1" smtClean="0"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en-CA" dirty="0" smtClean="0"/>
              <a:t>)</a:t>
            </a:r>
            <a:endParaRPr lang="en-C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925876"/>
              </p:ext>
            </p:extLst>
          </p:nvPr>
        </p:nvGraphicFramePr>
        <p:xfrm>
          <a:off x="2667000" y="1828800"/>
          <a:ext cx="3581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3" name="Equation" r:id="rId3" imgW="1790640" imgH="228600" progId="Equation.3">
                  <p:embed/>
                </p:oleObj>
              </mc:Choice>
              <mc:Fallback>
                <p:oleObj name="Equation" r:id="rId3" imgW="17906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35814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14148"/>
            <a:ext cx="4876800" cy="389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10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Image Forces: Edge Functional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energy term for attracting the snake to edges</a:t>
            </a:r>
            <a:endParaRPr lang="en-CA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88671"/>
            <a:ext cx="4591050" cy="343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434433"/>
              </p:ext>
            </p:extLst>
          </p:nvPr>
        </p:nvGraphicFramePr>
        <p:xfrm>
          <a:off x="3251200" y="1617663"/>
          <a:ext cx="24130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4" name="Equation" r:id="rId4" imgW="1206360" imgH="279360" progId="Equation.3">
                  <p:embed/>
                </p:oleObj>
              </mc:Choice>
              <mc:Fallback>
                <p:oleObj name="Equation" r:id="rId4" imgW="120636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1617663"/>
                        <a:ext cx="24130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202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4880</TotalTime>
  <Words>550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Origin</vt:lpstr>
      <vt:lpstr>Microsoft Equation 3.0</vt:lpstr>
      <vt:lpstr>Snakes (Active Contour Models)</vt:lpstr>
      <vt:lpstr>PowerPoint Presentation</vt:lpstr>
      <vt:lpstr>PowerPoint Presentation</vt:lpstr>
      <vt:lpstr>Snake Energy</vt:lpstr>
      <vt:lpstr>Internal Energy</vt:lpstr>
      <vt:lpstr>External Energy: Constraints</vt:lpstr>
      <vt:lpstr>External Energy: Image Forces</vt:lpstr>
      <vt:lpstr>Image Forces: Line Functional</vt:lpstr>
      <vt:lpstr>Image Forces: Edge Functional</vt:lpstr>
      <vt:lpstr>Image Forces: Termination Forces</vt:lpstr>
      <vt:lpstr>Snake Issues</vt:lpstr>
      <vt:lpstr>Snake Variations</vt:lpstr>
      <vt:lpstr>Active Shape Models</vt:lpstr>
      <vt:lpstr>Point Distribution Model</vt:lpstr>
      <vt:lpstr>Training Set</vt:lpstr>
      <vt:lpstr>Labelling of the Training Set</vt:lpstr>
      <vt:lpstr>Aligning the Labels</vt:lpstr>
      <vt:lpstr>Aligning the Labels</vt:lpstr>
      <vt:lpstr>Statistics of Aligned Shapes</vt:lpstr>
      <vt:lpstr>Statistics of Aligned Shapes</vt:lpstr>
      <vt:lpstr>Statistics of Aligned Shapes</vt:lpstr>
      <vt:lpstr>Statistics of Aligned Shapes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 Ma</cp:lastModifiedBy>
  <cp:revision>86</cp:revision>
  <dcterms:created xsi:type="dcterms:W3CDTF">2011-01-07T01:27:12Z</dcterms:created>
  <dcterms:modified xsi:type="dcterms:W3CDTF">2012-11-13T23:00:16Z</dcterms:modified>
</cp:coreProperties>
</file>