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97" r:id="rId3"/>
    <p:sldId id="304" r:id="rId4"/>
    <p:sldId id="305" r:id="rId5"/>
    <p:sldId id="306" r:id="rId6"/>
    <p:sldId id="307" r:id="rId7"/>
    <p:sldId id="309" r:id="rId8"/>
    <p:sldId id="310" r:id="rId9"/>
    <p:sldId id="311" r:id="rId10"/>
    <p:sldId id="312" r:id="rId11"/>
    <p:sldId id="31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67" autoAdjust="0"/>
  </p:normalViewPr>
  <p:slideViewPr>
    <p:cSldViewPr showGuides="1">
      <p:cViewPr varScale="1">
        <p:scale>
          <a:sx n="125" d="100"/>
          <a:sy n="12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0D53A-A3A9-4785-8F95-13CA35C29A76}" type="datetimeFigureOut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0FFDE-72E4-4E33-A11F-D22F07A26A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76962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76962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28600"/>
          </a:xfrm>
        </p:spPr>
        <p:txBody>
          <a:bodyPr/>
          <a:lstStyle>
            <a:lvl1pPr algn="r">
              <a:defRPr sz="1400"/>
            </a:lvl1pPr>
          </a:lstStyle>
          <a:p>
            <a:fld id="{B8DE410C-548C-4175-A52F-A7A6DEA1EC1F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219200" cy="24384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81000" y="3657599"/>
            <a:ext cx="8610600" cy="127063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381000" y="5029200"/>
            <a:ext cx="8610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152400" y="36576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152400" y="502920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F296C-4657-42E4-BA8F-2F4F6816E90D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9DCC5-ABBA-4500-9AB1-154014DA660B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533400"/>
          </a:xfr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15200" y="6477000"/>
            <a:ext cx="1676400" cy="245110"/>
          </a:xfrm>
        </p:spPr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477000"/>
            <a:ext cx="4876800" cy="24511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2400" y="6477000"/>
            <a:ext cx="1981200" cy="24511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5486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9619C9BC-6667-4703-9427-B203200B4749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C08FE-5FDA-488B-9814-6E196D8A6300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78B83-1654-4051-B09A-2165CBE5FE3E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02F4C-17BB-43F3-87CC-D5F9A27DF5B5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4800-D427-4FE6-A63D-7627C8050503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34CD7-0505-4D04-83B9-C92B22514E0B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C2B2F-5AB0-45F0-A353-28B725C9D3B3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4AD71F2-79F5-4BBD-B8F3-A63A44006ACD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157DED-2631-4FEA-894F-3C72F5E7FC9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6.bin"/><Relationship Id="rId4" Type="http://schemas.openxmlformats.org/officeDocument/2006/relationships/oleObject" Target="../embeddings/oleObject15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png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err="1" smtClean="0"/>
              <a:t>Fiducial</a:t>
            </a:r>
            <a:r>
              <a:rPr lang="en-CA" dirty="0" smtClean="0"/>
              <a:t> Registration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380BC-50EF-441E-9814-3AD4580E8883}" type="datetime1">
              <a:rPr lang="en-US" smtClean="0"/>
              <a:pPr/>
              <a:t>9/23/2012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Horn’s Method and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if we assume the measurement noise occurs only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153604" name="Object 9"/>
          <p:cNvGraphicFramePr>
            <a:graphicFrameLocks noChangeAspect="1"/>
          </p:cNvGraphicFramePr>
          <p:nvPr/>
        </p:nvGraphicFramePr>
        <p:xfrm>
          <a:off x="3327400" y="3352800"/>
          <a:ext cx="2489200" cy="1666875"/>
        </p:xfrm>
        <a:graphic>
          <a:graphicData uri="http://schemas.openxmlformats.org/presentationml/2006/ole">
            <p:oleObj spid="_x0000_s153604" name="Equation" r:id="rId3" imgW="1244520" imgH="723600" progId="Equation.3">
              <p:embed/>
            </p:oleObj>
          </a:graphicData>
        </a:graphic>
      </p:graphicFrame>
      <p:graphicFrame>
        <p:nvGraphicFramePr>
          <p:cNvPr id="153605" name="Object 5"/>
          <p:cNvGraphicFramePr>
            <a:graphicFrameLocks noChangeAspect="1"/>
          </p:cNvGraphicFramePr>
          <p:nvPr/>
        </p:nvGraphicFramePr>
        <p:xfrm>
          <a:off x="863600" y="1600200"/>
          <a:ext cx="2844800" cy="525463"/>
        </p:xfrm>
        <a:graphic>
          <a:graphicData uri="http://schemas.openxmlformats.org/presentationml/2006/ole">
            <p:oleObj spid="_x0000_s153605" name="Equation" r:id="rId4" imgW="1422360" imgH="228600" progId="Equation.3">
              <p:embed/>
            </p:oleObj>
          </a:graphicData>
        </a:graphic>
      </p:graphicFrame>
      <p:graphicFrame>
        <p:nvGraphicFramePr>
          <p:cNvPr id="153606" name="Object 6"/>
          <p:cNvGraphicFramePr>
            <a:graphicFrameLocks noChangeAspect="1"/>
          </p:cNvGraphicFramePr>
          <p:nvPr/>
        </p:nvGraphicFramePr>
        <p:xfrm>
          <a:off x="889000" y="2286000"/>
          <a:ext cx="1473200" cy="554037"/>
        </p:xfrm>
        <a:graphic>
          <a:graphicData uri="http://schemas.openxmlformats.org/presentationml/2006/ole">
            <p:oleObj spid="_x0000_s153606" name="Equation" r:id="rId5" imgW="736560" imgH="241200" progId="Equation.3">
              <p:embed/>
            </p:oleObj>
          </a:graphicData>
        </a:graphic>
      </p:graphicFrame>
      <p:sp>
        <p:nvSpPr>
          <p:cNvPr id="12" name="Oval 11"/>
          <p:cNvSpPr/>
          <p:nvPr/>
        </p:nvSpPr>
        <p:spPr>
          <a:xfrm>
            <a:off x="5181600" y="4419600"/>
            <a:ext cx="609600" cy="609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6096000" y="4572000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has same distribution as </a:t>
            </a:r>
            <a:r>
              <a:rPr lang="en-US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i="1" baseline="-25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i="1" baseline="-25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14800" y="1676400"/>
            <a:ext cx="4844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FLE is independent, isotropic, zero-mean Gaussian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2362200"/>
            <a:ext cx="15066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FLE is additive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Horn’s Method and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happens if the FLE is 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happens if the FLE is </a:t>
            </a:r>
            <a:r>
              <a:rPr lang="en-US" dirty="0" smtClean="0"/>
              <a:t>in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 and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US" dirty="0" smtClean="0"/>
              <a:t>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Issues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the use of the least-squares criteria assumes</a:t>
            </a:r>
          </a:p>
          <a:p>
            <a:pPr lvl="1"/>
            <a:r>
              <a:rPr lang="en-CA" dirty="0" smtClean="0"/>
              <a:t>identically distributed noise in each point</a:t>
            </a:r>
          </a:p>
          <a:p>
            <a:pPr lvl="1"/>
            <a:r>
              <a:rPr lang="en-CA" dirty="0" smtClean="0"/>
              <a:t>isotropic noise in each point</a:t>
            </a:r>
          </a:p>
          <a:p>
            <a:pPr lvl="2"/>
            <a:r>
              <a:rPr lang="en-CA" dirty="0" smtClean="0"/>
              <a:t>more accurate (although more complicated) algorithms are available if these criteria are not met</a:t>
            </a:r>
          </a:p>
          <a:p>
            <a:pPr lvl="3"/>
            <a:r>
              <a:rPr lang="en-CA" dirty="0" err="1" smtClean="0"/>
              <a:t>Matei</a:t>
            </a:r>
            <a:r>
              <a:rPr lang="en-CA" dirty="0" smtClean="0"/>
              <a:t> and Meer, IEEE PAMI, 28(10), Oct 2006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most commonly used noise distribution is the zero-mean Gaussian (or normal) distribution</a:t>
            </a:r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r>
              <a:rPr lang="en-CA" dirty="0" smtClean="0"/>
              <a:t>     mean (location)</a:t>
            </a:r>
          </a:p>
          <a:p>
            <a:r>
              <a:rPr lang="en-CA" dirty="0" smtClean="0"/>
              <a:t>     covariance (spread)</a:t>
            </a:r>
          </a:p>
        </p:txBody>
      </p:sp>
      <p:graphicFrame>
        <p:nvGraphicFramePr>
          <p:cNvPr id="115714" name="Object 2"/>
          <p:cNvGraphicFramePr>
            <a:graphicFrameLocks noChangeAspect="1"/>
          </p:cNvGraphicFramePr>
          <p:nvPr/>
        </p:nvGraphicFramePr>
        <p:xfrm>
          <a:off x="3517900" y="2087563"/>
          <a:ext cx="2108200" cy="525462"/>
        </p:xfrm>
        <a:graphic>
          <a:graphicData uri="http://schemas.openxmlformats.org/presentationml/2006/ole">
            <p:oleObj spid="_x0000_s115714" name="Equation" r:id="rId3" imgW="1054080" imgH="228600" progId="Equation.3">
              <p:embed/>
            </p:oleObj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529987" y="3733800"/>
          <a:ext cx="304800" cy="379413"/>
        </p:xfrm>
        <a:graphic>
          <a:graphicData uri="http://schemas.openxmlformats.org/presentationml/2006/ole">
            <p:oleObj spid="_x0000_s115715" name="Equation" r:id="rId4" imgW="152280" imgH="164880" progId="Equation.3">
              <p:embed/>
            </p:oleObj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545745" y="4133068"/>
          <a:ext cx="279400" cy="350837"/>
        </p:xfrm>
        <a:graphic>
          <a:graphicData uri="http://schemas.openxmlformats.org/presentationml/2006/ole">
            <p:oleObj spid="_x0000_s115716" name="Equation" r:id="rId5" imgW="139680" imgH="152280" progId="Equation.3">
              <p:embed/>
            </p:oleObj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2667000" y="2831068"/>
            <a:ext cx="2502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fiducial</a:t>
            </a:r>
            <a:r>
              <a:rPr lang="en-US" dirty="0" smtClean="0"/>
              <a:t> localization error</a:t>
            </a:r>
            <a:endParaRPr lang="en-US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886200" y="2514600"/>
            <a:ext cx="0" cy="3048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en-CA" dirty="0" smtClean="0"/>
          </a:p>
          <a:p>
            <a:pPr lvl="1"/>
            <a:r>
              <a:rPr lang="en-CA" dirty="0" smtClean="0"/>
              <a:t>     standard deviation</a:t>
            </a:r>
          </a:p>
          <a:p>
            <a:pPr lvl="1"/>
            <a:r>
              <a:rPr lang="en-CA" dirty="0" smtClean="0"/>
              <a:t>            variance</a:t>
            </a:r>
            <a:endParaRPr lang="en-US" dirty="0"/>
          </a:p>
        </p:txBody>
      </p:sp>
      <p:graphicFrame>
        <p:nvGraphicFramePr>
          <p:cNvPr id="116738" name="Object 2"/>
          <p:cNvGraphicFramePr>
            <a:graphicFrameLocks noChangeAspect="1"/>
          </p:cNvGraphicFramePr>
          <p:nvPr/>
        </p:nvGraphicFramePr>
        <p:xfrm>
          <a:off x="765792" y="1402307"/>
          <a:ext cx="304800" cy="320675"/>
        </p:xfrm>
        <a:graphic>
          <a:graphicData uri="http://schemas.openxmlformats.org/presentationml/2006/ole">
            <p:oleObj spid="_x0000_s116738" name="Equation" r:id="rId3" imgW="152280" imgH="139680" progId="Equation.3">
              <p:embed/>
            </p:oleObj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773468" y="1684764"/>
          <a:ext cx="889000" cy="468312"/>
        </p:xfrm>
        <a:graphic>
          <a:graphicData uri="http://schemas.openxmlformats.org/presentationml/2006/ole">
            <p:oleObj spid="_x0000_s116739" name="Equation" r:id="rId4" imgW="444240" imgH="203040" progId="Equation.3">
              <p:embed/>
            </p:oleObj>
          </a:graphicData>
        </a:graphic>
      </p:graphicFrame>
      <p:pic>
        <p:nvPicPr>
          <p:cNvPr id="11" name="Picture 10" descr="normal1D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14400" y="2455614"/>
            <a:ext cx="73152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isotropic</a:t>
            </a:r>
            <a:r>
              <a:rPr lang="en-CA" dirty="0" smtClean="0"/>
              <a:t> </a:t>
            </a:r>
            <a:endParaRPr lang="en-US" dirty="0"/>
          </a:p>
        </p:txBody>
      </p:sp>
      <p:pic>
        <p:nvPicPr>
          <p:cNvPr id="7" name="Picture 6" descr="normal2D_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8800" y="685800"/>
            <a:ext cx="7315200" cy="5486400"/>
          </a:xfrm>
          <a:prstGeom prst="rect">
            <a:avLst/>
          </a:prstGeom>
        </p:spPr>
      </p:pic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17762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18786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ormal2D_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838200" y="2901950"/>
          <a:ext cx="1422400" cy="1054100"/>
        </p:xfrm>
        <a:graphic>
          <a:graphicData uri="http://schemas.openxmlformats.org/presentationml/2006/ole">
            <p:oleObj spid="_x0000_s119810" name="Equation" r:id="rId4" imgW="7110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normal2D_5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829404" y="686026"/>
            <a:ext cx="7314596" cy="54859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Characterizing Error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in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lvl="1"/>
            <a:r>
              <a:rPr lang="en-CA" dirty="0" smtClean="0">
                <a:cs typeface="Times New Roman" pitchFamily="18" charset="0"/>
              </a:rPr>
              <a:t>anisotropic</a:t>
            </a:r>
            <a:r>
              <a:rPr lang="en-CA" dirty="0" smtClean="0"/>
              <a:t> </a:t>
            </a:r>
            <a:endParaRPr lang="en-US" dirty="0"/>
          </a:p>
        </p:txBody>
      </p:sp>
      <p:graphicFrame>
        <p:nvGraphicFramePr>
          <p:cNvPr id="117762" name="Object 2"/>
          <p:cNvGraphicFramePr>
            <a:graphicFrameLocks noChangeAspect="1"/>
          </p:cNvGraphicFramePr>
          <p:nvPr/>
        </p:nvGraphicFramePr>
        <p:xfrm>
          <a:off x="609600" y="2901950"/>
          <a:ext cx="1879600" cy="1054100"/>
        </p:xfrm>
        <a:graphic>
          <a:graphicData uri="http://schemas.openxmlformats.org/presentationml/2006/ole">
            <p:oleObj spid="_x0000_s120834" name="Equation" r:id="rId4" imgW="93960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horn_isotrop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57400" y="1600200"/>
            <a:ext cx="4572000" cy="457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Horn's Method and FLE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77CA0A33-8D6A-4020-BA1F-B65AE94B6184}" type="datetime1">
              <a:rPr lang="en-US" smtClean="0"/>
              <a:pPr algn="r"/>
              <a:t>9/23/2012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157DED-2631-4FEA-894F-3C72F5E7FC9E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Horn's method (and all other ordinary least-squares methods) is optimal when FLE is identical and isotropic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1447800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948531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838200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371600" y="4126467"/>
            <a:ext cx="5469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L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7391401" y="4038599"/>
            <a:ext cx="838200" cy="6352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6892132" y="3546474"/>
            <a:ext cx="997746" cy="796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6781801" y="4044951"/>
            <a:ext cx="609600" cy="60324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315201" y="4114799"/>
            <a:ext cx="559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CA" i="1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1858" name="Object 2"/>
          <p:cNvGraphicFramePr>
            <a:graphicFrameLocks noChangeAspect="1"/>
          </p:cNvGraphicFramePr>
          <p:nvPr/>
        </p:nvGraphicFramePr>
        <p:xfrm>
          <a:off x="4724400" y="2590800"/>
          <a:ext cx="406400" cy="557213"/>
        </p:xfrm>
        <a:graphic>
          <a:graphicData uri="http://schemas.openxmlformats.org/presentationml/2006/ole">
            <p:oleObj spid="_x0000_s121858" name="Equation" r:id="rId4" imgW="203040" imgH="241200" progId="Equation.3">
              <p:embed/>
            </p:oleObj>
          </a:graphicData>
        </a:graphic>
      </p:graphicFrame>
      <p:graphicFrame>
        <p:nvGraphicFramePr>
          <p:cNvPr id="121859" name="Object 3"/>
          <p:cNvGraphicFramePr>
            <a:graphicFrameLocks noChangeAspect="1"/>
          </p:cNvGraphicFramePr>
          <p:nvPr/>
        </p:nvGraphicFramePr>
        <p:xfrm>
          <a:off x="5105400" y="4329113"/>
          <a:ext cx="381000" cy="555625"/>
        </p:xfrm>
        <a:graphic>
          <a:graphicData uri="http://schemas.openxmlformats.org/presentationml/2006/ole">
            <p:oleObj spid="_x0000_s121859" name="Equation" r:id="rId5" imgW="190440" imgH="241200" progId="Equation.3">
              <p:embed/>
            </p:oleObj>
          </a:graphicData>
        </a:graphic>
      </p:graphicFrame>
      <p:graphicFrame>
        <p:nvGraphicFramePr>
          <p:cNvPr id="121860" name="Object 4"/>
          <p:cNvGraphicFramePr>
            <a:graphicFrameLocks noChangeAspect="1"/>
          </p:cNvGraphicFramePr>
          <p:nvPr/>
        </p:nvGraphicFramePr>
        <p:xfrm>
          <a:off x="3632200" y="5000625"/>
          <a:ext cx="406400" cy="557213"/>
        </p:xfrm>
        <a:graphic>
          <a:graphicData uri="http://schemas.openxmlformats.org/presentationml/2006/ole">
            <p:oleObj spid="_x0000_s121860" name="Equation" r:id="rId6" imgW="203040" imgH="241200" progId="Equation.3">
              <p:embed/>
            </p:oleObj>
          </a:graphicData>
        </a:graphic>
      </p:graphicFrame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3505200" y="2424113"/>
          <a:ext cx="381000" cy="557212"/>
        </p:xfrm>
        <a:graphic>
          <a:graphicData uri="http://schemas.openxmlformats.org/presentationml/2006/ole">
            <p:oleObj spid="_x0000_s121861" name="Equation" r:id="rId7" imgW="190440" imgH="24120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1662</TotalTime>
  <Words>217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Origin</vt:lpstr>
      <vt:lpstr>Microsoft Equation 3.0</vt:lpstr>
      <vt:lpstr>Equation</vt:lpstr>
      <vt:lpstr>Fiducial Registration 2</vt:lpstr>
      <vt:lpstr>Issues</vt:lpstr>
      <vt:lpstr>Characterizing Error</vt:lpstr>
      <vt:lpstr>Characterizing Error</vt:lpstr>
      <vt:lpstr>Characterizing Error</vt:lpstr>
      <vt:lpstr>Characterizing Error</vt:lpstr>
      <vt:lpstr>Characterizing Error</vt:lpstr>
      <vt:lpstr>Characterizing Error</vt:lpstr>
      <vt:lpstr>Horn's Method and FLE</vt:lpstr>
      <vt:lpstr>Horn’s Method and FLE</vt:lpstr>
      <vt:lpstr>Horn’s Method and FLE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02</dc:title>
  <dc:creator>mab</dc:creator>
  <cp:lastModifiedBy>burton</cp:lastModifiedBy>
  <cp:revision>23</cp:revision>
  <dcterms:created xsi:type="dcterms:W3CDTF">2011-01-07T01:27:12Z</dcterms:created>
  <dcterms:modified xsi:type="dcterms:W3CDTF">2012-09-24T01:18:09Z</dcterms:modified>
</cp:coreProperties>
</file>